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 id="2147483700" r:id="rId4"/>
    <p:sldMasterId id="2147483713" r:id="rId5"/>
    <p:sldMasterId id="2147483727" r:id="rId6"/>
    <p:sldMasterId id="2147483740" r:id="rId7"/>
  </p:sldMasterIdLst>
  <p:notesMasterIdLst>
    <p:notesMasterId r:id="rId97"/>
  </p:notesMasterIdLst>
  <p:sldIdLst>
    <p:sldId id="257" r:id="rId8"/>
    <p:sldId id="271" r:id="rId9"/>
    <p:sldId id="269" r:id="rId10"/>
    <p:sldId id="360" r:id="rId11"/>
    <p:sldId id="292" r:id="rId12"/>
    <p:sldId id="260" r:id="rId13"/>
    <p:sldId id="261" r:id="rId14"/>
    <p:sldId id="293" r:id="rId15"/>
    <p:sldId id="311" r:id="rId16"/>
    <p:sldId id="359" r:id="rId17"/>
    <p:sldId id="259" r:id="rId18"/>
    <p:sldId id="262" r:id="rId19"/>
    <p:sldId id="264" r:id="rId20"/>
    <p:sldId id="265" r:id="rId21"/>
    <p:sldId id="266" r:id="rId22"/>
    <p:sldId id="369" r:id="rId23"/>
    <p:sldId id="277" r:id="rId24"/>
    <p:sldId id="268" r:id="rId25"/>
    <p:sldId id="273" r:id="rId26"/>
    <p:sldId id="278" r:id="rId27"/>
    <p:sldId id="329" r:id="rId28"/>
    <p:sldId id="331" r:id="rId29"/>
    <p:sldId id="332" r:id="rId30"/>
    <p:sldId id="333" r:id="rId31"/>
    <p:sldId id="334" r:id="rId32"/>
    <p:sldId id="330" r:id="rId33"/>
    <p:sldId id="286" r:id="rId34"/>
    <p:sldId id="288" r:id="rId35"/>
    <p:sldId id="287" r:id="rId36"/>
    <p:sldId id="290" r:id="rId37"/>
    <p:sldId id="335" r:id="rId38"/>
    <p:sldId id="336" r:id="rId39"/>
    <p:sldId id="337" r:id="rId40"/>
    <p:sldId id="338" r:id="rId41"/>
    <p:sldId id="313" r:id="rId42"/>
    <p:sldId id="314" r:id="rId43"/>
    <p:sldId id="315" r:id="rId44"/>
    <p:sldId id="316" r:id="rId45"/>
    <p:sldId id="317" r:id="rId46"/>
    <p:sldId id="281" r:id="rId47"/>
    <p:sldId id="339" r:id="rId48"/>
    <p:sldId id="342" r:id="rId49"/>
    <p:sldId id="341" r:id="rId50"/>
    <p:sldId id="282" r:id="rId51"/>
    <p:sldId id="289" r:id="rId52"/>
    <p:sldId id="344" r:id="rId53"/>
    <p:sldId id="320" r:id="rId54"/>
    <p:sldId id="321" r:id="rId55"/>
    <p:sldId id="322" r:id="rId56"/>
    <p:sldId id="323" r:id="rId57"/>
    <p:sldId id="324" r:id="rId58"/>
    <p:sldId id="325" r:id="rId59"/>
    <p:sldId id="326" r:id="rId60"/>
    <p:sldId id="327" r:id="rId61"/>
    <p:sldId id="328" r:id="rId62"/>
    <p:sldId id="365" r:id="rId63"/>
    <p:sldId id="366" r:id="rId64"/>
    <p:sldId id="367" r:id="rId65"/>
    <p:sldId id="368" r:id="rId66"/>
    <p:sldId id="280" r:id="rId67"/>
    <p:sldId id="295" r:id="rId68"/>
    <p:sldId id="294" r:id="rId69"/>
    <p:sldId id="296" r:id="rId70"/>
    <p:sldId id="297" r:id="rId71"/>
    <p:sldId id="298" r:id="rId72"/>
    <p:sldId id="299" r:id="rId73"/>
    <p:sldId id="300" r:id="rId74"/>
    <p:sldId id="301" r:id="rId75"/>
    <p:sldId id="302" r:id="rId76"/>
    <p:sldId id="303" r:id="rId77"/>
    <p:sldId id="304" r:id="rId78"/>
    <p:sldId id="305" r:id="rId79"/>
    <p:sldId id="306" r:id="rId80"/>
    <p:sldId id="307" r:id="rId81"/>
    <p:sldId id="310" r:id="rId82"/>
    <p:sldId id="345" r:id="rId83"/>
    <p:sldId id="349" r:id="rId84"/>
    <p:sldId id="357" r:id="rId85"/>
    <p:sldId id="347" r:id="rId86"/>
    <p:sldId id="358" r:id="rId87"/>
    <p:sldId id="354" r:id="rId88"/>
    <p:sldId id="352" r:id="rId89"/>
    <p:sldId id="355" r:id="rId90"/>
    <p:sldId id="356" r:id="rId91"/>
    <p:sldId id="370" r:id="rId92"/>
    <p:sldId id="319" r:id="rId93"/>
    <p:sldId id="318" r:id="rId94"/>
    <p:sldId id="270" r:id="rId95"/>
    <p:sldId id="258" r:id="rId9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733" autoAdjust="0"/>
  </p:normalViewPr>
  <p:slideViewPr>
    <p:cSldViewPr>
      <p:cViewPr varScale="1">
        <p:scale>
          <a:sx n="88" d="100"/>
          <a:sy n="88" d="100"/>
        </p:scale>
        <p:origin x="-654"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957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openxmlformats.org/officeDocument/2006/relationships/slide" Target="slides/slide77.xml"/><Relationship Id="rId89" Type="http://schemas.openxmlformats.org/officeDocument/2006/relationships/slide" Target="slides/slide82.xml"/><Relationship Id="rId97"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slide" Target="slides/slide80.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slide" Target="slides/slide83.xml"/><Relationship Id="rId95" Type="http://schemas.openxmlformats.org/officeDocument/2006/relationships/slide" Target="slides/slide88.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100"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slide" Target="slides/slide86.xml"/><Relationship Id="rId98"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slide" Target="slides/slide8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09B010-899D-4C5C-8F37-3A2B705E219E}" type="datetimeFigureOut">
              <a:rPr lang="en-US" smtClean="0"/>
              <a:pPr/>
              <a:t>1/18/2018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5294E6-A32D-4C61-874A-A87AAB6FAB35}" type="slidenum">
              <a:rPr lang="en-US" smtClean="0"/>
              <a:pPr/>
              <a:t>‹#›</a:t>
            </a:fld>
            <a:endParaRPr lang="en-US"/>
          </a:p>
        </p:txBody>
      </p:sp>
    </p:spTree>
    <p:extLst>
      <p:ext uri="{BB962C8B-B14F-4D97-AF65-F5344CB8AC3E}">
        <p14:creationId xmlns:p14="http://schemas.microsoft.com/office/powerpoint/2010/main" val="2525856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08E522-90D2-7F42-B56B-7A012DF25694}" type="slidenum">
              <a:rPr lang="en-US" smtClean="0"/>
              <a:pPr/>
              <a:t>5</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1" name="Rectangle 2"/>
          <p:cNvSpPr>
            <a:spLocks noGrp="1" noRot="1" noChangeAspect="1" noTextEdit="1"/>
          </p:cNvSpPr>
          <p:nvPr>
            <p:ph type="sldImg"/>
          </p:nvPr>
        </p:nvSpPr>
        <p:spPr>
          <a:xfrm>
            <a:off x="1143000" y="685800"/>
            <a:ext cx="4572000" cy="3429000"/>
          </a:xfrm>
          <a:ln/>
        </p:spPr>
      </p:sp>
      <p:sp>
        <p:nvSpPr>
          <p:cNvPr id="378882" name="Notizenplatzhalter 3"/>
          <p:cNvSpPr>
            <a:spLocks noGrp="1"/>
          </p:cNvSpPr>
          <p:nvPr/>
        </p:nvSpPr>
        <p:spPr bwMode="auto">
          <a:xfrm>
            <a:off x="685484" y="4344136"/>
            <a:ext cx="5487040" cy="4114800"/>
          </a:xfrm>
          <a:prstGeom prst="rect">
            <a:avLst/>
          </a:prstGeom>
          <a:noFill/>
          <a:ln w="9525">
            <a:noFill/>
            <a:miter lim="800000"/>
            <a:headEnd/>
            <a:tailEnd/>
          </a:ln>
        </p:spPr>
        <p:txBody>
          <a:bodyPr lIns="88062" tIns="44030" rIns="88062" bIns="44030"/>
          <a:lstStyle/>
          <a:p>
            <a:pPr fontAlgn="base">
              <a:spcBef>
                <a:spcPct val="30000"/>
              </a:spcBef>
              <a:spcAft>
                <a:spcPct val="0"/>
              </a:spcAft>
            </a:pPr>
            <a:endParaRPr lang="de-DE" sz="1100" b="1" u="sng" dirty="0">
              <a:solidFill>
                <a:srgbClr val="000000"/>
              </a:solidFill>
              <a:cs typeface="Arial" charset="0"/>
            </a:endParaRPr>
          </a:p>
        </p:txBody>
      </p:sp>
      <p:sp>
        <p:nvSpPr>
          <p:cNvPr id="2" name="Notes Placeholder 1"/>
          <p:cNvSpPr>
            <a:spLocks noGrp="1"/>
          </p:cNvSpPr>
          <p:nvPr>
            <p:ph type="body" idx="1"/>
          </p:nvPr>
        </p:nvSpPr>
        <p:spPr/>
        <p:txBody>
          <a:bodyPr/>
          <a:lstStyle/>
          <a:p>
            <a:r>
              <a:rPr lang="en-US" sz="1100" dirty="0"/>
              <a:t>In healthy subjects, in the kidney, the amount of glucose re-absorbed through the SGLT1 and SGLT2 transporters is equal to the amount of glucose that is filtered by the glomerulus. Glucose re-absorption by the proximal tubule increases linearly with increasing glucose concentration, up to a theoretical threshold of ~ 180 mg/</a:t>
            </a:r>
            <a:r>
              <a:rPr lang="en-US" sz="1100" dirty="0" err="1"/>
              <a:t>dL</a:t>
            </a:r>
            <a:r>
              <a:rPr lang="en-US" sz="1100" dirty="0"/>
              <a:t>. </a:t>
            </a:r>
          </a:p>
          <a:p>
            <a:endParaRPr lang="en-US" sz="1100" dirty="0"/>
          </a:p>
          <a:p>
            <a:r>
              <a:rPr lang="en-US" sz="1100" dirty="0"/>
              <a:t>The SGLT2 transporter mediates 90% of renal glucose re-absorption by coupling glucose transport to the electrochemical sodium gradient. The other 10% of renal glucose re-absorption occurs through SGLT1, a high-affinity, low-capacity transport protein that is found in the more distal, straight section of the proximal tubule (S3), where there is less luminal glucose. </a:t>
            </a:r>
          </a:p>
          <a:p>
            <a:endParaRPr lang="en-US" sz="1100" dirty="0"/>
          </a:p>
          <a:p>
            <a:r>
              <a:rPr lang="en-US" sz="1100" dirty="0"/>
              <a:t>Recent studies suggest that in subjects with low blood glucose, SGLT1 is responsible for a higher percentage of renal re-absorption.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29" name="Rectangle 2"/>
          <p:cNvSpPr>
            <a:spLocks noGrp="1" noRot="1" noChangeAspect="1" noTextEdit="1"/>
          </p:cNvSpPr>
          <p:nvPr>
            <p:ph type="sldImg"/>
          </p:nvPr>
        </p:nvSpPr>
        <p:spPr>
          <a:xfrm>
            <a:off x="1143000" y="685800"/>
            <a:ext cx="4572000" cy="3429000"/>
          </a:xfrm>
          <a:ln/>
        </p:spPr>
      </p:sp>
      <p:sp>
        <p:nvSpPr>
          <p:cNvPr id="380930" name="Notizenplatzhalter 3"/>
          <p:cNvSpPr>
            <a:spLocks noGrp="1"/>
          </p:cNvSpPr>
          <p:nvPr/>
        </p:nvSpPr>
        <p:spPr bwMode="auto">
          <a:xfrm>
            <a:off x="685484" y="4344136"/>
            <a:ext cx="5487040" cy="4114800"/>
          </a:xfrm>
          <a:prstGeom prst="rect">
            <a:avLst/>
          </a:prstGeom>
          <a:noFill/>
          <a:ln w="9525">
            <a:noFill/>
            <a:miter lim="800000"/>
            <a:headEnd/>
            <a:tailEnd/>
          </a:ln>
        </p:spPr>
        <p:txBody>
          <a:bodyPr lIns="88062" tIns="44030" rIns="88062" bIns="44030"/>
          <a:lstStyle/>
          <a:p>
            <a:pPr fontAlgn="base">
              <a:spcBef>
                <a:spcPct val="30000"/>
              </a:spcBef>
              <a:spcAft>
                <a:spcPct val="0"/>
              </a:spcAft>
            </a:pPr>
            <a:endParaRPr lang="de-DE" sz="1100" b="1" u="sng" dirty="0">
              <a:solidFill>
                <a:srgbClr val="000000"/>
              </a:solidFill>
              <a:cs typeface="Arial" charset="0"/>
            </a:endParaRPr>
          </a:p>
        </p:txBody>
      </p:sp>
      <p:sp>
        <p:nvSpPr>
          <p:cNvPr id="2" name="Notes Placeholder 1"/>
          <p:cNvSpPr>
            <a:spLocks noGrp="1"/>
          </p:cNvSpPr>
          <p:nvPr>
            <p:ph type="body" idx="1"/>
          </p:nvPr>
        </p:nvSpPr>
        <p:spPr/>
        <p:txBody>
          <a:bodyPr>
            <a:normAutofit fontScale="55000" lnSpcReduction="20000"/>
          </a:bodyPr>
          <a:lstStyle/>
          <a:p>
            <a:r>
              <a:rPr lang="en-US" dirty="0" smtClean="0"/>
              <a:t>At a certain glucose concentration the glucose flux is to high and the glucose transport system becomes saturated . All the filtered glucose in excess of this threshold is excreted In the urine. </a:t>
            </a:r>
          </a:p>
          <a:p>
            <a:endParaRPr lang="en-GB" dirty="0" smtClean="0"/>
          </a:p>
          <a:p>
            <a:r>
              <a:rPr lang="en-GB" dirty="0" err="1" smtClean="0"/>
              <a:t>DeFronZo</a:t>
            </a:r>
            <a:r>
              <a:rPr lang="en-GB" dirty="0" smtClean="0"/>
              <a:t> EASD 2012 abstract:</a:t>
            </a:r>
          </a:p>
          <a:p>
            <a:r>
              <a:rPr lang="en-US" dirty="0" err="1" smtClean="0"/>
              <a:t>Dapagliflozin</a:t>
            </a:r>
            <a:r>
              <a:rPr lang="en-US" dirty="0" smtClean="0"/>
              <a:t> reduces renal threshold for glucose excretion in T2D</a:t>
            </a:r>
          </a:p>
          <a:p>
            <a:r>
              <a:rPr lang="en-US" dirty="0" smtClean="0"/>
              <a:t>R.A. DeFronzo1, M. Hompesch2, S. Kasichayanula3, X. Liu3, Y. Hong3, M. Pfister3, L.A. Morrow2,</a:t>
            </a:r>
          </a:p>
          <a:p>
            <a:r>
              <a:rPr lang="en-US" dirty="0" smtClean="0"/>
              <a:t>B.R. Leslie3, D.W. Boulton4, A. Ching3, F.P. LaCreta3, S.C. Griffen3;</a:t>
            </a:r>
          </a:p>
          <a:p>
            <a:r>
              <a:rPr lang="en-US" dirty="0" smtClean="0"/>
              <a:t>1</a:t>
            </a:r>
          </a:p>
          <a:p>
            <a:r>
              <a:rPr lang="en-US" dirty="0" smtClean="0"/>
              <a:t>University of Texas Health Science Center, San Antonio, 2Profil Institute for Clinical Research,</a:t>
            </a:r>
          </a:p>
          <a:p>
            <a:r>
              <a:rPr lang="en-US" dirty="0" smtClean="0"/>
              <a:t>Chula Vista, 3Bristol-Myers Squibb, Princeton, 4Bristol-Myer Squibb, Princeton, USA.</a:t>
            </a:r>
          </a:p>
          <a:p>
            <a:endParaRPr lang="en-US" dirty="0" smtClean="0"/>
          </a:p>
          <a:p>
            <a:r>
              <a:rPr lang="en-US" dirty="0" smtClean="0"/>
              <a:t>Background and aims: </a:t>
            </a:r>
            <a:r>
              <a:rPr lang="en-US" dirty="0" err="1" smtClean="0"/>
              <a:t>Dapagliflozin</a:t>
            </a:r>
            <a:r>
              <a:rPr lang="en-US" dirty="0" smtClean="0"/>
              <a:t> is a selective sodium-glucose co-transporter 2 (SGLT2)</a:t>
            </a:r>
          </a:p>
          <a:p>
            <a:r>
              <a:rPr lang="en-US" dirty="0" smtClean="0"/>
              <a:t>inhibitor that reduces hyperglycaemia in T2D by promoting urinary glucose excretion. This</a:t>
            </a:r>
          </a:p>
          <a:p>
            <a:r>
              <a:rPr lang="en-US" dirty="0" smtClean="0"/>
              <a:t>study examined the effect of </a:t>
            </a:r>
            <a:r>
              <a:rPr lang="en-US" dirty="0" err="1" smtClean="0"/>
              <a:t>dapagliflozin</a:t>
            </a:r>
            <a:r>
              <a:rPr lang="en-US" dirty="0" smtClean="0"/>
              <a:t> on renal glucose kinetics in healthy subjects and subjects</a:t>
            </a:r>
          </a:p>
          <a:p>
            <a:r>
              <a:rPr lang="en-US" dirty="0" smtClean="0"/>
              <a:t>with T2D.</a:t>
            </a:r>
          </a:p>
          <a:p>
            <a:r>
              <a:rPr lang="en-US" dirty="0" smtClean="0"/>
              <a:t>Materials and methods: Renal glucose kinetics were assessed in 12 healthy control subjects (HbA</a:t>
            </a:r>
            <a:r>
              <a:rPr lang="en-US" baseline="-25000" dirty="0" smtClean="0"/>
              <a:t>1c</a:t>
            </a:r>
          </a:p>
          <a:p>
            <a:r>
              <a:rPr lang="en-US" dirty="0" smtClean="0"/>
              <a:t>5.5 %, 41 years, 27 kg/m</a:t>
            </a:r>
            <a:r>
              <a:rPr lang="en-US" baseline="30000" dirty="0" smtClean="0"/>
              <a:t>2</a:t>
            </a:r>
            <a:r>
              <a:rPr lang="en-US" dirty="0" smtClean="0"/>
              <a:t>, 7 male/5 female) and 12 subjects with T2D (HbA</a:t>
            </a:r>
            <a:r>
              <a:rPr lang="en-US" baseline="-25000" dirty="0" smtClean="0"/>
              <a:t>1c</a:t>
            </a:r>
            <a:r>
              <a:rPr lang="en-US" dirty="0" smtClean="0"/>
              <a:t> 6.5%, 53</a:t>
            </a:r>
          </a:p>
          <a:p>
            <a:r>
              <a:rPr lang="en-US" dirty="0" smtClean="0"/>
              <a:t>years, 30 kg/m</a:t>
            </a:r>
            <a:r>
              <a:rPr lang="en-US" baseline="30000" dirty="0" smtClean="0"/>
              <a:t>2</a:t>
            </a:r>
            <a:r>
              <a:rPr lang="en-US" dirty="0" smtClean="0"/>
              <a:t>, 7 male/5 female). All subjects had an estimated glomerular filtration rate (eGFR) ≥ </a:t>
            </a:r>
          </a:p>
          <a:p>
            <a:r>
              <a:rPr lang="en-US" dirty="0" smtClean="0"/>
              <a:t>60 and ≤ 160 mL/min∙1.73 m</a:t>
            </a:r>
            <a:r>
              <a:rPr lang="en-US" baseline="30000" dirty="0" smtClean="0"/>
              <a:t>2</a:t>
            </a:r>
            <a:r>
              <a:rPr lang="en-US" dirty="0" smtClean="0"/>
              <a:t> by the Modification of Diet in Renal Disease equation. Subjects</a:t>
            </a:r>
          </a:p>
          <a:p>
            <a:r>
              <a:rPr lang="en-US" dirty="0" smtClean="0"/>
              <a:t>underwent a combined pancreatic and stepped </a:t>
            </a:r>
            <a:r>
              <a:rPr lang="en-US" dirty="0" err="1" smtClean="0"/>
              <a:t>hyperglycaemic</a:t>
            </a:r>
            <a:r>
              <a:rPr lang="en-US" dirty="0" smtClean="0"/>
              <a:t> clamp at baseline and after 7 days of</a:t>
            </a:r>
          </a:p>
          <a:p>
            <a:r>
              <a:rPr lang="en-US" dirty="0" err="1" smtClean="0"/>
              <a:t>dapagliflozin</a:t>
            </a:r>
            <a:r>
              <a:rPr lang="en-US" dirty="0" smtClean="0"/>
              <a:t> 10 mg/day. The pancreatic/stepped </a:t>
            </a:r>
            <a:r>
              <a:rPr lang="en-US" dirty="0" err="1" smtClean="0"/>
              <a:t>hyperglycaemic</a:t>
            </a:r>
            <a:r>
              <a:rPr lang="en-US" dirty="0" smtClean="0"/>
              <a:t> clamp was performed with</a:t>
            </a:r>
          </a:p>
          <a:p>
            <a:r>
              <a:rPr lang="en-US" dirty="0" err="1" smtClean="0"/>
              <a:t>octreotide</a:t>
            </a:r>
            <a:r>
              <a:rPr lang="en-US" dirty="0" smtClean="0"/>
              <a:t> and basal insulin/glucagon/growth hormone replacement, and evaluated a plasma glucose</a:t>
            </a:r>
          </a:p>
          <a:p>
            <a:r>
              <a:rPr lang="en-US" dirty="0" smtClean="0"/>
              <a:t>range of 100-550 mg/</a:t>
            </a:r>
            <a:r>
              <a:rPr lang="en-US" dirty="0" err="1" smtClean="0"/>
              <a:t>dL</a:t>
            </a:r>
            <a:r>
              <a:rPr lang="en-US" dirty="0" smtClean="0"/>
              <a:t>. Subjects with T2D continued on baseline therapy unless taking</a:t>
            </a:r>
          </a:p>
          <a:p>
            <a:r>
              <a:rPr lang="en-US" dirty="0" smtClean="0"/>
              <a:t>metformin, which was held for 48 h before the pancreatic stepped </a:t>
            </a:r>
            <a:r>
              <a:rPr lang="en-US" dirty="0" err="1" smtClean="0"/>
              <a:t>hyperglycaemic</a:t>
            </a:r>
            <a:r>
              <a:rPr lang="en-US" dirty="0" smtClean="0"/>
              <a:t> clamp. A model</a:t>
            </a:r>
          </a:p>
          <a:p>
            <a:r>
              <a:rPr lang="en-US" dirty="0" smtClean="0"/>
              <a:t>was developed to describe maximum tubular glucose transport (</a:t>
            </a:r>
            <a:r>
              <a:rPr lang="en-US" dirty="0" err="1" smtClean="0"/>
              <a:t>TmG</a:t>
            </a:r>
            <a:r>
              <a:rPr lang="en-US" dirty="0" smtClean="0"/>
              <a:t>), renal glucose threshold (for</a:t>
            </a:r>
          </a:p>
          <a:p>
            <a:r>
              <a:rPr lang="en-US" dirty="0" smtClean="0"/>
              <a:t>onset of </a:t>
            </a:r>
            <a:r>
              <a:rPr lang="en-US" dirty="0" err="1" smtClean="0"/>
              <a:t>glucosuria</a:t>
            </a:r>
            <a:r>
              <a:rPr lang="en-US" dirty="0" smtClean="0"/>
              <a:t>), and splay of the glucose titration curve for healthy and T2D</a:t>
            </a:r>
          </a:p>
          <a:p>
            <a:r>
              <a:rPr lang="en-US" dirty="0" smtClean="0"/>
              <a:t>populations, and then used to estimate these parameters from individual titration curves.</a:t>
            </a:r>
          </a:p>
          <a:p>
            <a:r>
              <a:rPr lang="en-US" dirty="0" smtClean="0"/>
              <a:t>Results: At baseline, the </a:t>
            </a:r>
            <a:r>
              <a:rPr lang="en-US" dirty="0" err="1" smtClean="0"/>
              <a:t>TmG</a:t>
            </a:r>
            <a:r>
              <a:rPr lang="en-US" dirty="0" smtClean="0"/>
              <a:t> (443 </a:t>
            </a:r>
            <a:r>
              <a:rPr lang="en-US" dirty="0" err="1" smtClean="0"/>
              <a:t>vs</a:t>
            </a:r>
            <a:r>
              <a:rPr lang="en-US" dirty="0" smtClean="0"/>
              <a:t> 326 mg/min, p &lt; 0.04) and splay (28,650 </a:t>
            </a:r>
            <a:r>
              <a:rPr lang="en-US" dirty="0" err="1" smtClean="0"/>
              <a:t>vs</a:t>
            </a:r>
            <a:r>
              <a:rPr lang="en-US" dirty="0" smtClean="0"/>
              <a:t> 14,248 mg2/min2,</a:t>
            </a:r>
          </a:p>
          <a:p>
            <a:r>
              <a:rPr lang="en-US" dirty="0" smtClean="0"/>
              <a:t>p &lt; 0.0001) were significantly higher in subjects with T2D </a:t>
            </a:r>
            <a:r>
              <a:rPr lang="en-US" dirty="0" err="1" smtClean="0"/>
              <a:t>vs</a:t>
            </a:r>
            <a:r>
              <a:rPr lang="en-US" dirty="0" smtClean="0"/>
              <a:t> controls. The baseline</a:t>
            </a:r>
          </a:p>
          <a:p>
            <a:r>
              <a:rPr lang="en-US" dirty="0" smtClean="0"/>
              <a:t>threshold was similar in subjects with T2D (</a:t>
            </a:r>
            <a:r>
              <a:rPr lang="en-US" b="1" dirty="0" smtClean="0"/>
              <a:t>196 mg/</a:t>
            </a:r>
            <a:r>
              <a:rPr lang="en-US" b="1" dirty="0" err="1" smtClean="0"/>
              <a:t>dL</a:t>
            </a:r>
            <a:r>
              <a:rPr lang="en-US" b="1" dirty="0" smtClean="0"/>
              <a:t> [10.9 </a:t>
            </a:r>
            <a:r>
              <a:rPr lang="en-US" b="1" dirty="0" err="1" smtClean="0"/>
              <a:t>mmol</a:t>
            </a:r>
            <a:r>
              <a:rPr lang="en-US" b="1" dirty="0" smtClean="0"/>
              <a:t>/L</a:t>
            </a:r>
            <a:r>
              <a:rPr lang="en-US" dirty="0" smtClean="0"/>
              <a:t>]) and controls (</a:t>
            </a:r>
            <a:r>
              <a:rPr lang="en-US" b="1" dirty="0" smtClean="0"/>
              <a:t>171</a:t>
            </a:r>
          </a:p>
          <a:p>
            <a:r>
              <a:rPr lang="en-US" b="1" dirty="0" smtClean="0"/>
              <a:t>mg/</a:t>
            </a:r>
            <a:r>
              <a:rPr lang="en-US" b="1" dirty="0" err="1" smtClean="0"/>
              <a:t>dL</a:t>
            </a:r>
            <a:r>
              <a:rPr lang="en-US" b="1" dirty="0" smtClean="0"/>
              <a:t> [9.5 </a:t>
            </a:r>
            <a:r>
              <a:rPr lang="en-US" b="1" dirty="0" err="1" smtClean="0"/>
              <a:t>mmol</a:t>
            </a:r>
            <a:r>
              <a:rPr lang="en-US" b="1" dirty="0" smtClean="0"/>
              <a:t>/L</a:t>
            </a:r>
            <a:r>
              <a:rPr lang="en-US" dirty="0" smtClean="0"/>
              <a:t>]). </a:t>
            </a:r>
            <a:r>
              <a:rPr lang="en-US" dirty="0" err="1" smtClean="0"/>
              <a:t>Dapagliflozin</a:t>
            </a:r>
            <a:r>
              <a:rPr lang="en-US" dirty="0" smtClean="0"/>
              <a:t> treatment reduced </a:t>
            </a:r>
            <a:r>
              <a:rPr lang="en-US" dirty="0" err="1" smtClean="0"/>
              <a:t>TmG</a:t>
            </a:r>
            <a:r>
              <a:rPr lang="en-US" dirty="0" smtClean="0"/>
              <a:t> by 58% in T2D subjects and</a:t>
            </a:r>
          </a:p>
          <a:p>
            <a:r>
              <a:rPr lang="en-US" dirty="0" smtClean="0"/>
              <a:t>53% in healthy subjects. The splay declined similarly by ~ 37% for both groups. Following</a:t>
            </a:r>
          </a:p>
          <a:p>
            <a:r>
              <a:rPr lang="en-US" dirty="0" err="1" smtClean="0"/>
              <a:t>dapagliflozin</a:t>
            </a:r>
            <a:r>
              <a:rPr lang="en-US" dirty="0" smtClean="0"/>
              <a:t>, the </a:t>
            </a:r>
            <a:r>
              <a:rPr lang="en-US" dirty="0" err="1" smtClean="0"/>
              <a:t>modelled</a:t>
            </a:r>
            <a:r>
              <a:rPr lang="en-US" dirty="0" smtClean="0"/>
              <a:t> threshold was markedly reduced in T2D patients, by 89% (21</a:t>
            </a:r>
          </a:p>
          <a:p>
            <a:r>
              <a:rPr lang="en-US" dirty="0" smtClean="0"/>
              <a:t>mg/</a:t>
            </a:r>
            <a:r>
              <a:rPr lang="en-US" dirty="0" err="1" smtClean="0"/>
              <a:t>dL</a:t>
            </a:r>
            <a:r>
              <a:rPr lang="en-US" dirty="0" smtClean="0"/>
              <a:t> [1.2 </a:t>
            </a:r>
            <a:r>
              <a:rPr lang="en-US" dirty="0" err="1" smtClean="0"/>
              <a:t>mmol</a:t>
            </a:r>
            <a:r>
              <a:rPr lang="en-US" dirty="0" smtClean="0"/>
              <a:t>/L]) and in healthy controls, by 78% (37 mg/</a:t>
            </a:r>
            <a:r>
              <a:rPr lang="en-US" dirty="0" err="1" smtClean="0"/>
              <a:t>dL</a:t>
            </a:r>
            <a:r>
              <a:rPr lang="en-US" dirty="0" smtClean="0"/>
              <a:t> [2.1 </a:t>
            </a:r>
            <a:r>
              <a:rPr lang="en-US" dirty="0" err="1" smtClean="0"/>
              <a:t>mmol</a:t>
            </a:r>
            <a:r>
              <a:rPr lang="en-US" dirty="0" smtClean="0"/>
              <a:t>/L]). These </a:t>
            </a:r>
            <a:r>
              <a:rPr lang="en-US" dirty="0" err="1" smtClean="0"/>
              <a:t>modelled</a:t>
            </a:r>
            <a:endParaRPr lang="en-US" dirty="0" smtClean="0"/>
          </a:p>
          <a:p>
            <a:r>
              <a:rPr lang="en-US" dirty="0" smtClean="0"/>
              <a:t>threshold values were well below the plasma glucose levels measured in this study. A modest</a:t>
            </a:r>
          </a:p>
          <a:p>
            <a:r>
              <a:rPr lang="en-US" dirty="0" smtClean="0"/>
              <a:t>reduction in GFR (~ 14%) was observed following </a:t>
            </a:r>
            <a:r>
              <a:rPr lang="en-US" dirty="0" err="1" smtClean="0"/>
              <a:t>dapagliflozin</a:t>
            </a:r>
            <a:r>
              <a:rPr lang="en-US" dirty="0" smtClean="0"/>
              <a:t> treatment in both groups.</a:t>
            </a:r>
          </a:p>
          <a:p>
            <a:r>
              <a:rPr lang="en-US" dirty="0" smtClean="0"/>
              <a:t>Conclusion: In summary, T2D subjects have a higher </a:t>
            </a:r>
            <a:r>
              <a:rPr lang="en-US" dirty="0" err="1" smtClean="0"/>
              <a:t>TmG</a:t>
            </a:r>
            <a:r>
              <a:rPr lang="en-US" dirty="0" smtClean="0"/>
              <a:t> and splay than healthy</a:t>
            </a:r>
          </a:p>
          <a:p>
            <a:r>
              <a:rPr lang="en-US" dirty="0" smtClean="0"/>
              <a:t>controls. </a:t>
            </a:r>
            <a:r>
              <a:rPr lang="en-US" dirty="0" err="1" smtClean="0"/>
              <a:t>Dapagliflozin</a:t>
            </a:r>
            <a:r>
              <a:rPr lang="en-US" dirty="0" smtClean="0"/>
              <a:t> treatment for 7 days reduced </a:t>
            </a:r>
            <a:r>
              <a:rPr lang="en-US" dirty="0" err="1" smtClean="0"/>
              <a:t>TmG</a:t>
            </a:r>
            <a:r>
              <a:rPr lang="en-US" dirty="0" smtClean="0"/>
              <a:t> and splay. However, the markedly</a:t>
            </a:r>
          </a:p>
          <a:p>
            <a:r>
              <a:rPr lang="en-US" dirty="0" smtClean="0"/>
              <a:t>decreased renal glucose threshold was the primary mechanism responsible for the induction of</a:t>
            </a:r>
          </a:p>
          <a:p>
            <a:r>
              <a:rPr lang="en-US" dirty="0" err="1" smtClean="0"/>
              <a:t>glucosuria</a:t>
            </a:r>
            <a:r>
              <a:rPr lang="en-US" dirty="0" smtClean="0"/>
              <a:t> with </a:t>
            </a:r>
            <a:r>
              <a:rPr lang="en-US" dirty="0" err="1" smtClean="0"/>
              <a:t>dapagliflozin</a:t>
            </a:r>
            <a:r>
              <a:rPr lang="en-US" dirty="0" smtClean="0"/>
              <a:t> in both subjects with T2D and healthy controls.</a:t>
            </a:r>
          </a:p>
          <a:p>
            <a:r>
              <a:rPr lang="en-US" dirty="0" smtClean="0"/>
              <a:t>Clinical Trial Registration Number: NCT01165268</a:t>
            </a:r>
          </a:p>
          <a:p>
            <a:r>
              <a:rPr lang="en-US" dirty="0" smtClean="0"/>
              <a:t>Supported by: AstraZeneca and Bristol-Myers Squibb</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5" name="Rectangle 2"/>
          <p:cNvSpPr>
            <a:spLocks noGrp="1" noRot="1" noChangeAspect="1" noTextEdit="1"/>
          </p:cNvSpPr>
          <p:nvPr>
            <p:ph type="sldImg"/>
          </p:nvPr>
        </p:nvSpPr>
        <p:spPr>
          <a:xfrm>
            <a:off x="1143000" y="685800"/>
            <a:ext cx="4572000" cy="3429000"/>
          </a:xfrm>
          <a:ln/>
        </p:spPr>
      </p:sp>
      <p:sp>
        <p:nvSpPr>
          <p:cNvPr id="385026" name="Notizenplatzhalter 3"/>
          <p:cNvSpPr>
            <a:spLocks noGrp="1"/>
          </p:cNvSpPr>
          <p:nvPr/>
        </p:nvSpPr>
        <p:spPr bwMode="auto">
          <a:xfrm>
            <a:off x="685484" y="4344136"/>
            <a:ext cx="5487040" cy="4114800"/>
          </a:xfrm>
          <a:prstGeom prst="rect">
            <a:avLst/>
          </a:prstGeom>
          <a:noFill/>
          <a:ln w="9525">
            <a:noFill/>
            <a:miter lim="800000"/>
            <a:headEnd/>
            <a:tailEnd/>
          </a:ln>
        </p:spPr>
        <p:txBody>
          <a:bodyPr lIns="88062" tIns="44030" rIns="88062" bIns="44030"/>
          <a:lstStyle/>
          <a:p>
            <a:pPr fontAlgn="base">
              <a:spcBef>
                <a:spcPct val="30000"/>
              </a:spcBef>
              <a:spcAft>
                <a:spcPct val="0"/>
              </a:spcAft>
            </a:pPr>
            <a:endParaRPr lang="de-DE" sz="1100" b="1" u="sng" dirty="0">
              <a:solidFill>
                <a:srgbClr val="000000"/>
              </a:solidFill>
              <a:cs typeface="Arial" charset="0"/>
            </a:endParaRPr>
          </a:p>
        </p:txBody>
      </p:sp>
      <p:sp>
        <p:nvSpPr>
          <p:cNvPr id="2" name="Notes Placeholder 1"/>
          <p:cNvSpPr>
            <a:spLocks noGrp="1"/>
          </p:cNvSpPr>
          <p:nvPr>
            <p:ph type="body" idx="1"/>
          </p:nvPr>
        </p:nvSpPr>
        <p:spPr/>
        <p:txBody>
          <a:bodyPr/>
          <a:lstStyle/>
          <a:p>
            <a:r>
              <a:rPr lang="en-US" dirty="0" smtClean="0"/>
              <a:t>SGLT2 inhibition lowers the Tm – the maximum re-absorptive capacity of the proximal tubule and lower the renal threshold for Glucose. Therefore, treated subjects will start to renally excrete glucose. The amount of excreted glucose is dependent on the Glucose filtration and therefore dependent on the blood glucose values. In the hypoglycaemic Range the amount of Glucose which is excreted will be very small and with rising blood Glucose the excreted glucose will also increase. Subjects with high baseline glucose will have a much higher glucose excretion rate than subjects which are near normal. In the PK/PD studies a UGE (urinary glucose excretion) of around 80 g/day was measured. The Glucose loss is associated with fluid loss (increase in urine volume), osmotic diuresis and of with caloric loss. (average of 240 cal/day)</a:t>
            </a:r>
            <a:endParaRPr lang="en-GB"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D616D3D-CE69-4D84-B51B-C0DEDD0BAE65}" type="slidenum">
              <a:rPr lang="en-US"/>
              <a:pPr/>
              <a:t>64</a:t>
            </a:fld>
            <a:endParaRPr lang="en-US"/>
          </a:p>
        </p:txBody>
      </p:sp>
      <p:sp>
        <p:nvSpPr>
          <p:cNvPr id="9217"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8" name="Text Box 2"/>
          <p:cNvSpPr txBox="1">
            <a:spLocks noGrp="1" noChangeArrowheads="1"/>
          </p:cNvSpPr>
          <p:nvPr>
            <p:ph type="body" idx="1"/>
          </p:nvPr>
        </p:nvSpPr>
        <p:spPr bwMode="auto">
          <a:xfrm>
            <a:off x="686361" y="4342534"/>
            <a:ext cx="5485279" cy="98136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7124" rIns="0" bIns="0"/>
          <a:lstStyle>
            <a:lvl1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6" charset="0"/>
              </a:defRPr>
            </a:lvl1pPr>
            <a:lvl2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6" charset="0"/>
              </a:defRPr>
            </a:lvl2pPr>
            <a:lvl3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6" charset="0"/>
              </a:defRPr>
            </a:lvl3pPr>
            <a:lvl4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6" charset="0"/>
              </a:defRPr>
            </a:lvl4pPr>
            <a:lvl5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6" charset="0"/>
              </a:defRPr>
            </a:lvl9pPr>
          </a:lstStyle>
          <a:p>
            <a:pPr marL="193749" indent="-192324">
              <a:lnSpc>
                <a:spcPct val="93000"/>
              </a:lnSpc>
              <a:spcBef>
                <a:spcPct val="0"/>
              </a:spcBef>
            </a:pPr>
            <a:r>
              <a:rPr lang="en-US" sz="800" dirty="0" err="1">
                <a:latin typeface="Arial" charset="0"/>
                <a:ea typeface="IPAMincho" charset="0"/>
                <a:cs typeface="IPAMincho" charset="0"/>
              </a:rPr>
              <a:t>Exubera</a:t>
            </a:r>
            <a:r>
              <a:rPr lang="en-US" sz="800" baseline="33000" dirty="0">
                <a:latin typeface="Arial" charset="0"/>
                <a:ea typeface="IPAMincho" charset="0"/>
                <a:cs typeface="IPAMincho" charset="0"/>
              </a:rPr>
              <a:t>®</a:t>
            </a:r>
            <a:r>
              <a:rPr lang="en-US" sz="800" dirty="0">
                <a:latin typeface="Arial" charset="0"/>
                <a:ea typeface="IPAMincho" charset="0"/>
                <a:cs typeface="IPAMincho" charset="0"/>
              </a:rPr>
              <a:t> (</a:t>
            </a:r>
            <a:r>
              <a:rPr lang="en-US" sz="800" dirty="0" err="1">
                <a:latin typeface="Arial" charset="0"/>
                <a:ea typeface="IPAMincho" charset="0"/>
                <a:cs typeface="IPAMincho" charset="0"/>
              </a:rPr>
              <a:t>Nektar</a:t>
            </a:r>
            <a:r>
              <a:rPr lang="en-US" sz="800" dirty="0">
                <a:latin typeface="Arial" charset="0"/>
                <a:ea typeface="IPAMincho" charset="0"/>
                <a:cs typeface="IPAMincho" charset="0"/>
              </a:rPr>
              <a:t> Therapeutics [San Carlos, California]/Pfizer </a:t>
            </a:r>
            <a:r>
              <a:rPr lang="en-US" sz="800" dirty="0" err="1">
                <a:latin typeface="Arial" charset="0"/>
                <a:ea typeface="IPAMincho" charset="0"/>
                <a:cs typeface="IPAMincho" charset="0"/>
              </a:rPr>
              <a:t>Inc</a:t>
            </a:r>
            <a:r>
              <a:rPr lang="en-US" sz="800" dirty="0">
                <a:latin typeface="Arial" charset="0"/>
                <a:ea typeface="IPAMincho" charset="0"/>
                <a:cs typeface="IPAMincho" charset="0"/>
              </a:rPr>
              <a:t> [New York, New York]) inhaler.</a:t>
            </a:r>
            <a:r>
              <a:rPr lang="en-US" sz="800" baseline="33000" dirty="0">
                <a:latin typeface="Arial" charset="0"/>
                <a:ea typeface="IPAMincho" charset="0"/>
                <a:cs typeface="IPAMincho" charset="0"/>
              </a:rPr>
              <a:t>10</a:t>
            </a:r>
            <a:r>
              <a:rPr lang="en-US" sz="800" dirty="0">
                <a:latin typeface="Arial" charset="0"/>
                <a:ea typeface="IPAMincho" charset="0"/>
                <a:cs typeface="IPAMincho" charset="0"/>
              </a:rPr>
              <a:t> Reproduction of Figure 1 of </a:t>
            </a:r>
            <a:r>
              <a:rPr lang="en-US" sz="800" dirty="0" err="1">
                <a:latin typeface="Arial" charset="0"/>
                <a:ea typeface="IPAMincho" charset="0"/>
                <a:cs typeface="IPAMincho" charset="0"/>
              </a:rPr>
              <a:t>Selam</a:t>
            </a:r>
            <a:r>
              <a:rPr lang="en-US" sz="800" dirty="0">
                <a:latin typeface="Arial" charset="0"/>
                <a:ea typeface="IPAMincho" charset="0"/>
                <a:cs typeface="IPAMincho" charset="0"/>
              </a:rPr>
              <a:t> JL. Inhaled Insulin: Promises and Concerns. J </a:t>
            </a:r>
            <a:r>
              <a:rPr lang="en-US" sz="800" dirty="0" err="1">
                <a:latin typeface="Arial" charset="0"/>
                <a:ea typeface="IPAMincho" charset="0"/>
                <a:cs typeface="IPAMincho" charset="0"/>
              </a:rPr>
              <a:t>Diab</a:t>
            </a:r>
            <a:r>
              <a:rPr lang="en-US" sz="800" dirty="0">
                <a:latin typeface="Arial" charset="0"/>
                <a:ea typeface="IPAMincho" charset="0"/>
                <a:cs typeface="IPAMincho" charset="0"/>
              </a:rPr>
              <a:t> </a:t>
            </a:r>
            <a:r>
              <a:rPr lang="en-US" sz="800" dirty="0" err="1">
                <a:latin typeface="Arial" charset="0"/>
                <a:ea typeface="IPAMincho" charset="0"/>
                <a:cs typeface="IPAMincho" charset="0"/>
              </a:rPr>
              <a:t>Sci</a:t>
            </a:r>
            <a:r>
              <a:rPr lang="en-US" sz="800" dirty="0">
                <a:latin typeface="Arial" charset="0"/>
                <a:ea typeface="IPAMincho" charset="0"/>
                <a:cs typeface="IPAMincho" charset="0"/>
              </a:rPr>
              <a:t> Technology 2008;2(1):311-315. Copyright: License # 3412630488870, SAGE Publications.</a:t>
            </a:r>
          </a:p>
          <a:p>
            <a:pPr marL="193749" indent="-192324">
              <a:lnSpc>
                <a:spcPct val="93000"/>
              </a:lnSpc>
              <a:spcBef>
                <a:spcPct val="0"/>
              </a:spcBef>
            </a:pPr>
            <a:endParaRPr lang="en-US" sz="1800" dirty="0">
              <a:latin typeface="Arial" charset="0"/>
              <a:ea typeface="IPAMincho" charset="0"/>
              <a:cs typeface="IPAMincho" charset="0"/>
            </a:endParaRPr>
          </a:p>
          <a:p>
            <a:pPr marL="193749" indent="-192324">
              <a:lnSpc>
                <a:spcPct val="93000"/>
              </a:lnSpc>
              <a:spcBef>
                <a:spcPct val="0"/>
              </a:spcBef>
            </a:pPr>
            <a:endParaRPr lang="en-US" sz="1800" dirty="0">
              <a:latin typeface="Arial" charset="0"/>
              <a:ea typeface="IPAMincho" charset="0"/>
              <a:cs typeface="IPAMincho" charset="0"/>
            </a:endParaRPr>
          </a:p>
          <a:p>
            <a:pPr marL="193749" indent="-192324">
              <a:lnSpc>
                <a:spcPct val="93000"/>
              </a:lnSpc>
              <a:spcBef>
                <a:spcPct val="0"/>
              </a:spcBef>
            </a:pPr>
            <a:endParaRPr lang="en-US" sz="800" dirty="0">
              <a:latin typeface="Arial" charset="0"/>
              <a:ea typeface="IPAMincho" charset="0"/>
              <a:cs typeface="IPAMincho"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0FF0783-4FF8-4BAB-96EE-02C35B0349FD}" type="slidenum">
              <a:rPr lang="en-US"/>
              <a:pPr/>
              <a:t>65</a:t>
            </a:fld>
            <a:endParaRPr lang="en-US"/>
          </a:p>
        </p:txBody>
      </p:sp>
      <p:sp>
        <p:nvSpPr>
          <p:cNvPr id="10241"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2" name="Text Box 2"/>
          <p:cNvSpPr txBox="1">
            <a:spLocks noGrp="1" noChangeArrowheads="1"/>
          </p:cNvSpPr>
          <p:nvPr>
            <p:ph type="body" idx="1"/>
          </p:nvPr>
        </p:nvSpPr>
        <p:spPr bwMode="auto">
          <a:xfrm>
            <a:off x="686361" y="4342535"/>
            <a:ext cx="5485279" cy="109826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7124" rIns="0" bIns="0"/>
          <a:lstStyle>
            <a:lvl1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6" charset="0"/>
              </a:defRPr>
            </a:lvl1pPr>
            <a:lvl2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6" charset="0"/>
              </a:defRPr>
            </a:lvl2pPr>
            <a:lvl3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6" charset="0"/>
              </a:defRPr>
            </a:lvl3pPr>
            <a:lvl4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6" charset="0"/>
              </a:defRPr>
            </a:lvl4pPr>
            <a:lvl5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6" charset="0"/>
              </a:defRPr>
            </a:lvl9pPr>
          </a:lstStyle>
          <a:p>
            <a:pPr marL="193749" indent="-192324">
              <a:lnSpc>
                <a:spcPct val="93000"/>
              </a:lnSpc>
              <a:spcBef>
                <a:spcPct val="0"/>
              </a:spcBef>
            </a:pPr>
            <a:r>
              <a:rPr lang="en-US" sz="800" dirty="0" err="1">
                <a:latin typeface="Arial" charset="0"/>
                <a:ea typeface="IPAMincho" charset="0"/>
                <a:cs typeface="IPAMincho" charset="0"/>
              </a:rPr>
              <a:t>Technosphere</a:t>
            </a:r>
            <a:r>
              <a:rPr lang="en-US" sz="800" baseline="33000" dirty="0">
                <a:latin typeface="Arial" charset="0"/>
                <a:ea typeface="IPAMincho" charset="0"/>
                <a:cs typeface="IPAMincho" charset="0"/>
              </a:rPr>
              <a:t>®</a:t>
            </a:r>
            <a:r>
              <a:rPr lang="en-US" sz="800" dirty="0">
                <a:latin typeface="Arial" charset="0"/>
                <a:ea typeface="IPAMincho" charset="0"/>
                <a:cs typeface="IPAMincho" charset="0"/>
              </a:rPr>
              <a:t> insulin (</a:t>
            </a:r>
            <a:r>
              <a:rPr lang="en-US" sz="800" dirty="0" err="1">
                <a:latin typeface="Arial" charset="0"/>
                <a:ea typeface="IPAMincho" charset="0"/>
                <a:cs typeface="IPAMincho" charset="0"/>
              </a:rPr>
              <a:t>MannKind</a:t>
            </a:r>
            <a:r>
              <a:rPr lang="en-US" sz="800" dirty="0">
                <a:latin typeface="Arial" charset="0"/>
                <a:ea typeface="IPAMincho" charset="0"/>
                <a:cs typeface="IPAMincho" charset="0"/>
              </a:rPr>
              <a:t> Corporation, Valencia, California). (A and B) The original </a:t>
            </a:r>
            <a:r>
              <a:rPr lang="en-US" sz="800" dirty="0" err="1">
                <a:latin typeface="Arial" charset="0"/>
                <a:ea typeface="IPAMincho" charset="0"/>
                <a:cs typeface="IPAMincho" charset="0"/>
              </a:rPr>
              <a:t>MedTone</a:t>
            </a:r>
            <a:r>
              <a:rPr lang="en-US" sz="800" baseline="33000" dirty="0">
                <a:latin typeface="Arial" charset="0"/>
                <a:ea typeface="IPAMincho" charset="0"/>
                <a:cs typeface="IPAMincho" charset="0"/>
              </a:rPr>
              <a:t>®</a:t>
            </a:r>
            <a:r>
              <a:rPr lang="en-US" sz="800" dirty="0">
                <a:latin typeface="Arial" charset="0"/>
                <a:ea typeface="IPAMincho" charset="0"/>
                <a:cs typeface="IPAMincho" charset="0"/>
              </a:rPr>
              <a:t> inhaler (</a:t>
            </a:r>
            <a:r>
              <a:rPr lang="en-US" sz="800" dirty="0" err="1">
                <a:latin typeface="Arial" charset="0"/>
                <a:ea typeface="IPAMincho" charset="0"/>
                <a:cs typeface="IPAMincho" charset="0"/>
              </a:rPr>
              <a:t>MannKind</a:t>
            </a:r>
            <a:r>
              <a:rPr lang="en-US" sz="800" dirty="0">
                <a:latin typeface="Arial" charset="0"/>
                <a:ea typeface="IPAMincho" charset="0"/>
                <a:cs typeface="IPAMincho" charset="0"/>
              </a:rPr>
              <a:t>). (C and D) The Gen2 device combined with TI into the drug–device combination system called </a:t>
            </a:r>
            <a:r>
              <a:rPr lang="en-US" sz="800" dirty="0" err="1">
                <a:latin typeface="Arial" charset="0"/>
                <a:ea typeface="IPAMincho" charset="0"/>
                <a:cs typeface="IPAMincho" charset="0"/>
              </a:rPr>
              <a:t>Afrezza</a:t>
            </a:r>
            <a:r>
              <a:rPr lang="en-US" sz="800" baseline="33000" dirty="0">
                <a:latin typeface="Arial" charset="0"/>
                <a:ea typeface="IPAMincho" charset="0"/>
                <a:cs typeface="IPAMincho" charset="0"/>
              </a:rPr>
              <a:t>®</a:t>
            </a:r>
            <a:r>
              <a:rPr lang="en-US" sz="800" dirty="0">
                <a:latin typeface="Arial" charset="0"/>
                <a:ea typeface="IPAMincho" charset="0"/>
                <a:cs typeface="IPAMincho" charset="0"/>
              </a:rPr>
              <a:t> (</a:t>
            </a:r>
            <a:r>
              <a:rPr lang="en-US" sz="800" dirty="0" err="1">
                <a:latin typeface="Arial" charset="0"/>
                <a:ea typeface="IPAMincho" charset="0"/>
                <a:cs typeface="IPAMincho" charset="0"/>
              </a:rPr>
              <a:t>MannKind</a:t>
            </a:r>
            <a:r>
              <a:rPr lang="en-US" sz="800" dirty="0">
                <a:latin typeface="Arial" charset="0"/>
                <a:ea typeface="IPAMincho" charset="0"/>
                <a:cs typeface="IPAMincho" charset="0"/>
              </a:rPr>
              <a:t>).</a:t>
            </a:r>
            <a:r>
              <a:rPr lang="en-US" sz="800" baseline="33000" dirty="0">
                <a:latin typeface="Arial" charset="0"/>
                <a:ea typeface="IPAMincho" charset="0"/>
                <a:cs typeface="IPAMincho" charset="0"/>
              </a:rPr>
              <a:t>35</a:t>
            </a:r>
            <a:r>
              <a:rPr lang="en-US" sz="800" dirty="0">
                <a:latin typeface="Arial" charset="0"/>
                <a:ea typeface="IPAMincho" charset="0"/>
                <a:cs typeface="IPAMincho" charset="0"/>
              </a:rPr>
              <a:t> Reproduction of Figure 1 of </a:t>
            </a:r>
            <a:r>
              <a:rPr lang="en-US" sz="800" dirty="0" err="1">
                <a:latin typeface="Arial" charset="0"/>
                <a:ea typeface="IPAMincho" charset="0"/>
                <a:cs typeface="IPAMincho" charset="0"/>
              </a:rPr>
              <a:t>Neumiller</a:t>
            </a:r>
            <a:r>
              <a:rPr lang="en-US" sz="800" dirty="0">
                <a:latin typeface="Arial" charset="0"/>
                <a:ea typeface="IPAMincho" charset="0"/>
                <a:cs typeface="IPAMincho" charset="0"/>
              </a:rPr>
              <a:t> JJ, Campbell RK. </a:t>
            </a:r>
            <a:r>
              <a:rPr lang="en-US" sz="800" dirty="0" err="1">
                <a:latin typeface="Arial" charset="0"/>
                <a:ea typeface="IPAMincho" charset="0"/>
                <a:cs typeface="IPAMincho" charset="0"/>
              </a:rPr>
              <a:t>Technosphere</a:t>
            </a:r>
            <a:r>
              <a:rPr lang="en-US" sz="800" baseline="33000" dirty="0">
                <a:latin typeface="Arial" charset="0"/>
                <a:ea typeface="IPAMincho" charset="0"/>
                <a:cs typeface="IPAMincho" charset="0"/>
              </a:rPr>
              <a:t>®</a:t>
            </a:r>
            <a:r>
              <a:rPr lang="en-US" sz="800" dirty="0">
                <a:latin typeface="Arial" charset="0"/>
                <a:ea typeface="IPAMincho" charset="0"/>
                <a:cs typeface="IPAMincho" charset="0"/>
              </a:rPr>
              <a:t> Insulin. An Inhaled Prandial Insulin Product. </a:t>
            </a:r>
            <a:r>
              <a:rPr lang="en-US" sz="800" dirty="0" err="1">
                <a:latin typeface="Arial" charset="0"/>
                <a:ea typeface="IPAMincho" charset="0"/>
                <a:cs typeface="IPAMincho" charset="0"/>
              </a:rPr>
              <a:t>Biodrugs</a:t>
            </a:r>
            <a:r>
              <a:rPr lang="en-US" sz="800" dirty="0">
                <a:latin typeface="Arial" charset="0"/>
                <a:ea typeface="IPAMincho" charset="0"/>
                <a:cs typeface="IPAMincho" charset="0"/>
              </a:rPr>
              <a:t> 2010;24(3):165-172. Copyright: 3412630859531, Springer.</a:t>
            </a:r>
          </a:p>
          <a:p>
            <a:pPr marL="193749" indent="-192324">
              <a:lnSpc>
                <a:spcPct val="93000"/>
              </a:lnSpc>
              <a:spcBef>
                <a:spcPct val="0"/>
              </a:spcBef>
            </a:pPr>
            <a:endParaRPr lang="en-US" sz="1800" dirty="0">
              <a:latin typeface="Arial" charset="0"/>
              <a:ea typeface="IPAMincho" charset="0"/>
              <a:cs typeface="IPAMincho" charset="0"/>
            </a:endParaRPr>
          </a:p>
          <a:p>
            <a:pPr marL="193749" indent="-192324">
              <a:lnSpc>
                <a:spcPct val="93000"/>
              </a:lnSpc>
              <a:spcBef>
                <a:spcPct val="0"/>
              </a:spcBef>
            </a:pPr>
            <a:endParaRPr lang="en-US" sz="1800" dirty="0">
              <a:latin typeface="Arial" charset="0"/>
              <a:ea typeface="IPAMincho" charset="0"/>
              <a:cs typeface="IPAMincho" charset="0"/>
            </a:endParaRPr>
          </a:p>
          <a:p>
            <a:pPr marL="193749" indent="-192324">
              <a:lnSpc>
                <a:spcPct val="93000"/>
              </a:lnSpc>
              <a:spcBef>
                <a:spcPct val="0"/>
              </a:spcBef>
            </a:pPr>
            <a:endParaRPr lang="en-US" sz="800" dirty="0">
              <a:latin typeface="Arial" charset="0"/>
              <a:ea typeface="IPAMincho" charset="0"/>
              <a:cs typeface="IPAMincho"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BA1949F-3997-5540-B7DE-2B44A80D1D1D}" type="slidenum">
              <a:rPr lang="en-US" smtClean="0">
                <a:solidFill>
                  <a:prstClr val="black"/>
                </a:solidFill>
              </a:rPr>
              <a:pPr/>
              <a:t>80</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GB" dirty="0"/>
          </a:p>
        </p:txBody>
      </p:sp>
    </p:spTree>
    <p:extLst>
      <p:ext uri="{BB962C8B-B14F-4D97-AF65-F5344CB8AC3E}">
        <p14:creationId xmlns:p14="http://schemas.microsoft.com/office/powerpoint/2010/main" val="38198800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5294E6-A32D-4C61-874A-A87AAB6FAB35}" type="slidenum">
              <a:rPr lang="en-US" smtClean="0"/>
              <a:pPr/>
              <a:t>88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xfrm>
            <a:off x="1143000" y="685800"/>
            <a:ext cx="4572000" cy="3429000"/>
          </a:xfrm>
          <a:ln/>
        </p:spPr>
      </p:sp>
      <p:sp>
        <p:nvSpPr>
          <p:cNvPr id="95235" name="Notes Placeholder 2"/>
          <p:cNvSpPr>
            <a:spLocks noGrp="1"/>
          </p:cNvSpPr>
          <p:nvPr>
            <p:ph type="body" idx="1"/>
          </p:nvPr>
        </p:nvSpPr>
        <p:spPr>
          <a:noFill/>
          <a:ln/>
        </p:spPr>
        <p:txBody>
          <a:bodyPr/>
          <a:lstStyle/>
          <a:p>
            <a:r>
              <a:rPr lang="en-GB" sz="900" b="1" dirty="0">
                <a:latin typeface="Arial" charset="0"/>
              </a:rPr>
              <a:t>Key challenges of type 2 diabetes</a:t>
            </a:r>
            <a:endParaRPr lang="en-US" sz="900" b="1" dirty="0">
              <a:latin typeface="Arial" charset="0"/>
            </a:endParaRPr>
          </a:p>
        </p:txBody>
      </p:sp>
      <p:sp>
        <p:nvSpPr>
          <p:cNvPr id="95236" name="Slide Number Placeholder 3"/>
          <p:cNvSpPr>
            <a:spLocks noGrp="1"/>
          </p:cNvSpPr>
          <p:nvPr>
            <p:ph type="sldNum" sz="quarter" idx="4294967295"/>
          </p:nvPr>
        </p:nvSpPr>
        <p:spPr bwMode="auto">
          <a:xfrm>
            <a:off x="3884027" y="8685561"/>
            <a:ext cx="2972421" cy="456891"/>
          </a:xfrm>
          <a:prstGeom prst="rect">
            <a:avLst/>
          </a:prstGeom>
          <a:noFill/>
          <a:ln>
            <a:miter lim="800000"/>
            <a:headEnd/>
            <a:tailEnd/>
          </a:ln>
        </p:spPr>
        <p:txBody>
          <a:bodyPr lIns="84392" tIns="42194" rIns="84392" bIns="42194"/>
          <a:lstStyle/>
          <a:p>
            <a:fld id="{8520A4AF-9F8E-464D-8231-D324556C7CE2}" type="slidenum">
              <a:rPr lang="en-GB">
                <a:solidFill>
                  <a:srgbClr val="000000"/>
                </a:solidFill>
              </a:rPr>
              <a:pPr/>
              <a:t>7</a:t>
            </a:fld>
            <a:endParaRPr lang="en-GB">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7EC51FE-0FA2-4C89-9992-E7F0A42AF6EA}" type="slidenum">
              <a:rPr lang="da-DK">
                <a:solidFill>
                  <a:prstClr val="black"/>
                </a:solidFill>
              </a:rPr>
              <a:pPr eaLnBrk="1" hangingPunct="1"/>
              <a:t>8</a:t>
            </a:fld>
            <a:endParaRPr lang="da-DK">
              <a:solidFill>
                <a:prstClr val="black"/>
              </a:solidFill>
            </a:endParaRPr>
          </a:p>
        </p:txBody>
      </p:sp>
      <p:sp>
        <p:nvSpPr>
          <p:cNvPr id="35843" name="Rectangle 2"/>
          <p:cNvSpPr>
            <a:spLocks noGrp="1" noRot="1" noChangeAspect="1" noChangeArrowheads="1" noTextEdit="1"/>
          </p:cNvSpPr>
          <p:nvPr>
            <p:ph type="sldImg"/>
          </p:nvPr>
        </p:nvSpPr>
        <p:spPr bwMode="auto">
          <a:xfrm>
            <a:off x="1143000" y="684213"/>
            <a:ext cx="4573588" cy="3430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xfrm>
            <a:off x="685800" y="4344988"/>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xfrm>
            <a:off x="1143000" y="685800"/>
            <a:ext cx="4572000" cy="3429000"/>
          </a:xfrm>
          <a:ln/>
        </p:spPr>
      </p:sp>
      <p:sp>
        <p:nvSpPr>
          <p:cNvPr id="96259" name="Notes Placeholder 2"/>
          <p:cNvSpPr>
            <a:spLocks noGrp="1"/>
          </p:cNvSpPr>
          <p:nvPr>
            <p:ph type="body" idx="1"/>
          </p:nvPr>
        </p:nvSpPr>
        <p:spPr>
          <a:noFill/>
          <a:ln/>
        </p:spPr>
        <p:txBody>
          <a:bodyPr/>
          <a:lstStyle/>
          <a:p>
            <a:pPr eaLnBrk="1" hangingPunct="1"/>
            <a:r>
              <a:rPr lang="en-GB" b="1" dirty="0" smtClean="0">
                <a:latin typeface="Arial" charset="0"/>
              </a:rPr>
              <a:t>The incretin hormones play a crucial role in a healthy insulin response</a:t>
            </a:r>
          </a:p>
          <a:p>
            <a:pPr eaLnBrk="1" hangingPunct="1"/>
            <a:r>
              <a:rPr lang="en-US" dirty="0" smtClean="0">
                <a:latin typeface="Arial" charset="0"/>
              </a:rPr>
              <a:t>The effect of </a:t>
            </a:r>
            <a:r>
              <a:rPr lang="en-US" dirty="0" err="1" smtClean="0">
                <a:latin typeface="Arial" charset="0"/>
              </a:rPr>
              <a:t>incretins</a:t>
            </a:r>
            <a:r>
              <a:rPr lang="en-US" dirty="0" smtClean="0">
                <a:latin typeface="Arial" charset="0"/>
              </a:rPr>
              <a:t> on insulin secretion is clearly indicated in this study. Healthy volunteers (n=8) fasted overnight before they received an oral glucose load of 50 g/400 ml or an </a:t>
            </a:r>
            <a:r>
              <a:rPr lang="en-US" dirty="0" err="1" smtClean="0">
                <a:latin typeface="Arial" charset="0"/>
              </a:rPr>
              <a:t>isoglycaemic</a:t>
            </a:r>
            <a:r>
              <a:rPr lang="en-US" dirty="0" smtClean="0">
                <a:latin typeface="Arial" charset="0"/>
              </a:rPr>
              <a:t> intravenous glucose infusion for 180 minutes. As can be seen in the left figure, venous plasma glucose concentration was similar with both glucose interventions. However, insulin concentration was greater following oral glucose ingestion than following intravenous glucose infusion, demonstrating the contribution of </a:t>
            </a:r>
            <a:r>
              <a:rPr lang="en-US" dirty="0" err="1" smtClean="0">
                <a:latin typeface="Arial" charset="0"/>
              </a:rPr>
              <a:t>incretins</a:t>
            </a:r>
            <a:r>
              <a:rPr lang="en-US" dirty="0" smtClean="0">
                <a:latin typeface="Arial" charset="0"/>
              </a:rPr>
              <a:t> on insulin secretion. </a:t>
            </a:r>
          </a:p>
          <a:p>
            <a:pPr eaLnBrk="1" hangingPunct="1"/>
            <a:endParaRPr lang="en-US" dirty="0" smtClean="0">
              <a:latin typeface="Arial" charset="0"/>
            </a:endParaRPr>
          </a:p>
          <a:p>
            <a:pPr eaLnBrk="1" hangingPunct="1">
              <a:spcBef>
                <a:spcPct val="0"/>
              </a:spcBef>
            </a:pPr>
            <a:r>
              <a:rPr lang="en-US" u="sng" dirty="0" smtClean="0">
                <a:latin typeface="Arial" charset="0"/>
              </a:rPr>
              <a:t>Reference</a:t>
            </a:r>
          </a:p>
          <a:p>
            <a:pPr eaLnBrk="1" hangingPunct="1">
              <a:spcBef>
                <a:spcPct val="0"/>
              </a:spcBef>
            </a:pPr>
            <a:r>
              <a:rPr lang="en-US" dirty="0" err="1" smtClean="0">
                <a:latin typeface="Arial" charset="0"/>
              </a:rPr>
              <a:t>Nauck</a:t>
            </a:r>
            <a:r>
              <a:rPr lang="en-US" dirty="0" smtClean="0">
                <a:latin typeface="Arial" charset="0"/>
              </a:rPr>
              <a:t> </a:t>
            </a:r>
            <a:r>
              <a:rPr lang="en-US" i="1" dirty="0" smtClean="0">
                <a:latin typeface="Arial" charset="0"/>
              </a:rPr>
              <a:t>et al. </a:t>
            </a:r>
            <a:r>
              <a:rPr lang="en-US" i="1" dirty="0" err="1" smtClean="0">
                <a:latin typeface="Arial" charset="0"/>
              </a:rPr>
              <a:t>Diabetologia</a:t>
            </a:r>
            <a:r>
              <a:rPr lang="en-US" i="1" dirty="0" smtClean="0">
                <a:latin typeface="Arial" charset="0"/>
              </a:rPr>
              <a:t> </a:t>
            </a:r>
            <a:r>
              <a:rPr lang="en-US" dirty="0" smtClean="0">
                <a:latin typeface="Arial" charset="0"/>
              </a:rPr>
              <a:t>1986;29:46–52</a:t>
            </a:r>
          </a:p>
        </p:txBody>
      </p:sp>
      <p:sp>
        <p:nvSpPr>
          <p:cNvPr id="96260" name="Slide Number Placeholder 3"/>
          <p:cNvSpPr>
            <a:spLocks noGrp="1"/>
          </p:cNvSpPr>
          <p:nvPr>
            <p:ph type="sldNum" sz="quarter" idx="4294967295"/>
          </p:nvPr>
        </p:nvSpPr>
        <p:spPr bwMode="auto">
          <a:xfrm>
            <a:off x="3884027" y="8685561"/>
            <a:ext cx="2972421" cy="456891"/>
          </a:xfrm>
          <a:prstGeom prst="rect">
            <a:avLst/>
          </a:prstGeom>
          <a:noFill/>
          <a:ln>
            <a:miter lim="800000"/>
            <a:headEnd/>
            <a:tailEnd/>
          </a:ln>
        </p:spPr>
        <p:txBody>
          <a:bodyPr lIns="91435" tIns="45717" rIns="91435" bIns="45717"/>
          <a:lstStyle/>
          <a:p>
            <a:fld id="{64CD87DF-D7C5-41C0-9C93-148EA4DED81B}" type="slidenum">
              <a:rPr lang="en-GB">
                <a:solidFill>
                  <a:srgbClr val="000000"/>
                </a:solidFill>
                <a:latin typeface="Verdana" pitchFamily="34" charset="0"/>
              </a:rPr>
              <a:pPr/>
              <a:t>13</a:t>
            </a:fld>
            <a:endParaRPr lang="en-GB">
              <a:solidFill>
                <a:srgbClr val="000000"/>
              </a:solidFill>
              <a:latin typeface="Verdana"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xfrm>
            <a:off x="1143000" y="685800"/>
            <a:ext cx="4572000" cy="3429000"/>
          </a:xfrm>
          <a:ln/>
        </p:spPr>
      </p:sp>
      <p:sp>
        <p:nvSpPr>
          <p:cNvPr id="97283" name="Rectangle 3"/>
          <p:cNvSpPr>
            <a:spLocks noGrp="1" noChangeArrowheads="1"/>
          </p:cNvSpPr>
          <p:nvPr>
            <p:ph type="body" idx="1"/>
          </p:nvPr>
        </p:nvSpPr>
        <p:spPr>
          <a:noFill/>
          <a:ln/>
        </p:spPr>
        <p:txBody>
          <a:bodyPr/>
          <a:lstStyle/>
          <a:p>
            <a:pPr eaLnBrk="1" hangingPunct="1">
              <a:spcBef>
                <a:spcPct val="0"/>
              </a:spcBef>
            </a:pPr>
            <a:r>
              <a:rPr lang="en-GB" b="1" dirty="0" smtClean="0">
                <a:latin typeface="Arial" charset="0"/>
              </a:rPr>
              <a:t>GLP-1: functional pancreatic effects</a:t>
            </a:r>
          </a:p>
          <a:p>
            <a:pPr eaLnBrk="1" hangingPunct="1">
              <a:spcBef>
                <a:spcPct val="0"/>
              </a:spcBef>
            </a:pPr>
            <a:r>
              <a:rPr lang="en-GB" dirty="0" smtClean="0">
                <a:latin typeface="Arial" charset="0"/>
              </a:rPr>
              <a:t>GLP-1 has a direct functional effect on pancreatic cells, influencing secretions from alpha-, beta- and delta- cells. One of its most important effects is to increase insulin secretion. Importantly, however, its </a:t>
            </a:r>
            <a:r>
              <a:rPr lang="en-GB" dirty="0" err="1" smtClean="0">
                <a:latin typeface="Arial" charset="0"/>
              </a:rPr>
              <a:t>insulinotropic</a:t>
            </a:r>
            <a:r>
              <a:rPr lang="en-GB" dirty="0" smtClean="0">
                <a:latin typeface="Arial" charset="0"/>
              </a:rPr>
              <a:t> action is glucose dependent. Consequently, GLP-1 has the capacity to lower blood glucose while protecting against hypoglycaemia. </a:t>
            </a:r>
          </a:p>
          <a:p>
            <a:pPr eaLnBrk="1" hangingPunct="1">
              <a:spcBef>
                <a:spcPct val="0"/>
              </a:spcBef>
            </a:pPr>
            <a:endParaRPr lang="en-GB" dirty="0" smtClean="0">
              <a:latin typeface="Arial" charset="0"/>
            </a:endParaRPr>
          </a:p>
          <a:p>
            <a:pPr eaLnBrk="1" hangingPunct="1">
              <a:spcBef>
                <a:spcPct val="0"/>
              </a:spcBef>
            </a:pPr>
            <a:r>
              <a:rPr lang="en-GB" dirty="0" smtClean="0">
                <a:latin typeface="Arial" charset="0"/>
              </a:rPr>
              <a:t>GLP-1 also regulates glucagon secretion, partly via an increase in somatostatin secretion, and partly via a direct effect on the alpha-cell. This reduction in glucagon secretion serves to decrease hepatic glucose output.</a:t>
            </a:r>
          </a:p>
          <a:p>
            <a:pPr eaLnBrk="1" hangingPunct="1">
              <a:spcBef>
                <a:spcPct val="0"/>
              </a:spcBef>
            </a:pPr>
            <a:endParaRPr lang="en-GB" dirty="0" smtClean="0">
              <a:latin typeface="Arial" charset="0"/>
            </a:endParaRPr>
          </a:p>
          <a:p>
            <a:pPr eaLnBrk="1" hangingPunct="1">
              <a:spcBef>
                <a:spcPct val="0"/>
              </a:spcBef>
            </a:pPr>
            <a:r>
              <a:rPr lang="en-GB" sz="900" u="sng" dirty="0">
                <a:latin typeface="Arial" charset="0"/>
              </a:rPr>
              <a:t>References</a:t>
            </a:r>
          </a:p>
          <a:p>
            <a:pPr eaLnBrk="1" hangingPunct="1">
              <a:spcBef>
                <a:spcPct val="0"/>
              </a:spcBef>
            </a:pPr>
            <a:r>
              <a:rPr lang="en-GB" sz="900" dirty="0" err="1">
                <a:latin typeface="Arial" charset="0"/>
              </a:rPr>
              <a:t>Drucker</a:t>
            </a:r>
            <a:r>
              <a:rPr lang="en-GB" sz="900" dirty="0">
                <a:latin typeface="Arial" charset="0"/>
              </a:rPr>
              <a:t> et al. Proc </a:t>
            </a:r>
            <a:r>
              <a:rPr lang="en-GB" sz="900" dirty="0" err="1">
                <a:latin typeface="Arial" charset="0"/>
              </a:rPr>
              <a:t>Natl</a:t>
            </a:r>
            <a:r>
              <a:rPr lang="en-GB" sz="900" dirty="0">
                <a:latin typeface="Arial" charset="0"/>
              </a:rPr>
              <a:t> </a:t>
            </a:r>
            <a:r>
              <a:rPr lang="en-GB" sz="900" dirty="0" err="1">
                <a:latin typeface="Arial" charset="0"/>
              </a:rPr>
              <a:t>Acad</a:t>
            </a:r>
            <a:r>
              <a:rPr lang="en-GB" sz="900" dirty="0">
                <a:latin typeface="Arial" charset="0"/>
              </a:rPr>
              <a:t> </a:t>
            </a:r>
            <a:r>
              <a:rPr lang="en-GB" sz="900" dirty="0" err="1">
                <a:latin typeface="Arial" charset="0"/>
              </a:rPr>
              <a:t>Sci</a:t>
            </a:r>
            <a:r>
              <a:rPr lang="en-GB" sz="900" dirty="0">
                <a:latin typeface="Arial" charset="0"/>
              </a:rPr>
              <a:t> USA 1987;84:3434–3438</a:t>
            </a:r>
          </a:p>
          <a:p>
            <a:pPr eaLnBrk="1" hangingPunct="1">
              <a:spcBef>
                <a:spcPct val="0"/>
              </a:spcBef>
            </a:pPr>
            <a:r>
              <a:rPr lang="en-GB" sz="900" dirty="0" err="1">
                <a:latin typeface="Arial" charset="0"/>
              </a:rPr>
              <a:t>Ørskov</a:t>
            </a:r>
            <a:r>
              <a:rPr lang="en-GB" sz="900" dirty="0">
                <a:latin typeface="Arial" charset="0"/>
              </a:rPr>
              <a:t> et al. Endocrinology 1988;123:2009-2013 </a:t>
            </a:r>
          </a:p>
          <a:p>
            <a:pPr eaLnBrk="1" hangingPunct="1">
              <a:spcBef>
                <a:spcPct val="0"/>
              </a:spcBef>
            </a:pPr>
            <a:endParaRPr lang="en-GB" sz="900" dirty="0">
              <a:latin typeface="Arial" charset="0"/>
            </a:endParaRPr>
          </a:p>
          <a:p>
            <a:pPr eaLnBrk="1" hangingPunct="1">
              <a:spcBef>
                <a:spcPct val="0"/>
              </a:spcBef>
            </a:pPr>
            <a:endParaRPr lang="en-GB" dirty="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xfrm>
            <a:off x="1143000" y="685800"/>
            <a:ext cx="4572000" cy="3429000"/>
          </a:xfrm>
          <a:ln/>
        </p:spPr>
      </p:sp>
      <p:sp>
        <p:nvSpPr>
          <p:cNvPr id="159747" name="Notes Placeholder 2"/>
          <p:cNvSpPr>
            <a:spLocks noGrp="1"/>
          </p:cNvSpPr>
          <p:nvPr>
            <p:ph type="body" idx="1"/>
          </p:nvPr>
        </p:nvSpPr>
        <p:spPr>
          <a:xfrm>
            <a:off x="861910" y="4906537"/>
            <a:ext cx="5191642" cy="3385634"/>
          </a:xfrm>
          <a:ln/>
          <a:extLst/>
        </p:spPr>
        <p:txBody>
          <a:bodyPr/>
          <a:lstStyle/>
          <a:p>
            <a:pPr>
              <a:defRPr/>
            </a:pPr>
            <a:r>
              <a:rPr lang="en-US" b="1" dirty="0" smtClean="0">
                <a:latin typeface="Verdana" pitchFamily="34" charset="0"/>
                <a:ea typeface="Verdana" pitchFamily="34" charset="0"/>
                <a:cs typeface="Verdana" pitchFamily="34" charset="0"/>
              </a:rPr>
              <a:t>GLP-1 increases insulin and reduces glucagon, lowering glucose levels</a:t>
            </a:r>
          </a:p>
          <a:p>
            <a:pPr marL="171425" indent="-171425">
              <a:buFont typeface="Arial" pitchFamily="34" charset="0"/>
              <a:buChar char="•"/>
              <a:defRPr/>
            </a:pPr>
            <a:r>
              <a:rPr lang="en-US" dirty="0" smtClean="0">
                <a:latin typeface="Verdana" pitchFamily="34" charset="0"/>
                <a:ea typeface="Verdana" pitchFamily="34" charset="0"/>
                <a:cs typeface="Verdana" pitchFamily="34" charset="0"/>
              </a:rPr>
              <a:t>1.2 </a:t>
            </a:r>
            <a:r>
              <a:rPr lang="en-US" dirty="0" err="1" smtClean="0">
                <a:latin typeface="Verdana" pitchFamily="34" charset="0"/>
                <a:ea typeface="Verdana" pitchFamily="34" charset="0"/>
                <a:cs typeface="Verdana" pitchFamily="34" charset="0"/>
              </a:rPr>
              <a:t>pmol</a:t>
            </a:r>
            <a:r>
              <a:rPr lang="en-US" dirty="0" smtClean="0">
                <a:latin typeface="Verdana" pitchFamily="34" charset="0"/>
                <a:ea typeface="Verdana" pitchFamily="34" charset="0"/>
                <a:cs typeface="Verdana" pitchFamily="34" charset="0"/>
              </a:rPr>
              <a:t>/kg/min GLP-1 (7-36 amide) or placebo was infused intravenously in the fasting state</a:t>
            </a:r>
          </a:p>
          <a:p>
            <a:pPr>
              <a:defRPr/>
            </a:pPr>
            <a:endParaRPr lang="en-US" b="1" dirty="0" smtClean="0">
              <a:latin typeface="Verdana" pitchFamily="34" charset="0"/>
              <a:ea typeface="Verdana" pitchFamily="34" charset="0"/>
              <a:cs typeface="Verdana" pitchFamily="34" charset="0"/>
            </a:endParaRPr>
          </a:p>
          <a:p>
            <a:pPr>
              <a:defRPr/>
            </a:pPr>
            <a:r>
              <a:rPr lang="en-US" sz="1000" dirty="0">
                <a:latin typeface="Verdana" pitchFamily="34" charset="0"/>
                <a:ea typeface="Verdana" pitchFamily="34" charset="0"/>
                <a:cs typeface="Verdana" pitchFamily="34" charset="0"/>
              </a:rPr>
              <a:t>GLP-1, glucagon-like peptide-1</a:t>
            </a:r>
          </a:p>
          <a:p>
            <a:pPr>
              <a:defRPr/>
            </a:pPr>
            <a:endParaRPr lang="en-US" b="1" dirty="0" smtClean="0">
              <a:latin typeface="Verdana" pitchFamily="34" charset="0"/>
              <a:ea typeface="Verdana" pitchFamily="34" charset="0"/>
              <a:cs typeface="Verdana" pitchFamily="34" charset="0"/>
            </a:endParaRPr>
          </a:p>
          <a:p>
            <a:pPr>
              <a:defRPr/>
            </a:pPr>
            <a:r>
              <a:rPr lang="en-US" b="1" dirty="0" smtClean="0">
                <a:latin typeface="Verdana" pitchFamily="34" charset="0"/>
                <a:ea typeface="Verdana" pitchFamily="34" charset="0"/>
                <a:cs typeface="Verdana" pitchFamily="34" charset="0"/>
              </a:rPr>
              <a:t>Reference</a:t>
            </a:r>
          </a:p>
          <a:p>
            <a:pPr>
              <a:defRPr/>
            </a:pPr>
            <a:r>
              <a:rPr lang="fr-FR" dirty="0" err="1" smtClean="0">
                <a:latin typeface="Verdana" pitchFamily="34" charset="0"/>
                <a:ea typeface="Verdana" pitchFamily="34" charset="0"/>
                <a:cs typeface="Verdana" pitchFamily="34" charset="0"/>
              </a:rPr>
              <a:t>Nauck</a:t>
            </a:r>
            <a:r>
              <a:rPr lang="fr-FR" dirty="0" smtClean="0">
                <a:latin typeface="Verdana" pitchFamily="34" charset="0"/>
                <a:ea typeface="Verdana" pitchFamily="34" charset="0"/>
                <a:cs typeface="Verdana" pitchFamily="34" charset="0"/>
              </a:rPr>
              <a:t> M et al. </a:t>
            </a:r>
            <a:r>
              <a:rPr lang="fr-FR" i="1" dirty="0" err="1" smtClean="0">
                <a:latin typeface="Verdana" pitchFamily="34" charset="0"/>
                <a:ea typeface="Verdana" pitchFamily="34" charset="0"/>
                <a:cs typeface="Verdana" pitchFamily="34" charset="0"/>
              </a:rPr>
              <a:t>Diabetologia</a:t>
            </a:r>
            <a:r>
              <a:rPr lang="fr-FR" dirty="0" smtClean="0">
                <a:latin typeface="Verdana" pitchFamily="34" charset="0"/>
                <a:ea typeface="Verdana" pitchFamily="34" charset="0"/>
                <a:cs typeface="Verdana" pitchFamily="34" charset="0"/>
              </a:rPr>
              <a:t> </a:t>
            </a:r>
            <a:r>
              <a:rPr lang="it-IT" dirty="0" smtClean="0">
                <a:latin typeface="Verdana" pitchFamily="34" charset="0"/>
                <a:ea typeface="Verdana" pitchFamily="34" charset="0"/>
                <a:cs typeface="Verdana" pitchFamily="34" charset="0"/>
              </a:rPr>
              <a:t>1993;36:741–744</a:t>
            </a:r>
            <a:endParaRPr lang="en-US" b="1" dirty="0" smtClean="0">
              <a:latin typeface="Verdana" pitchFamily="34" charset="0"/>
              <a:ea typeface="Verdana" pitchFamily="34" charset="0"/>
              <a:cs typeface="Verdana" pitchFamily="34" charset="0"/>
            </a:endParaRPr>
          </a:p>
        </p:txBody>
      </p:sp>
      <p:sp>
        <p:nvSpPr>
          <p:cNvPr id="98308" name="Slide Number Placeholder 3"/>
          <p:cNvSpPr>
            <a:spLocks noGrp="1"/>
          </p:cNvSpPr>
          <p:nvPr>
            <p:ph type="sldNum" sz="quarter" idx="4294967295"/>
          </p:nvPr>
        </p:nvSpPr>
        <p:spPr bwMode="auto">
          <a:xfrm>
            <a:off x="3884027" y="8685561"/>
            <a:ext cx="2972421" cy="456891"/>
          </a:xfrm>
          <a:prstGeom prst="rect">
            <a:avLst/>
          </a:prstGeom>
          <a:noFill/>
          <a:ln>
            <a:miter lim="800000"/>
            <a:headEnd/>
            <a:tailEnd/>
          </a:ln>
        </p:spPr>
        <p:txBody>
          <a:bodyPr lIns="91435" tIns="45717" rIns="91435" bIns="45717"/>
          <a:lstStyle/>
          <a:p>
            <a:fld id="{27FAE14F-ABB4-45B3-AC1D-55FA380C5DEA}" type="slidenum">
              <a:rPr lang="en-GB">
                <a:solidFill>
                  <a:prstClr val="black"/>
                </a:solidFill>
              </a:rPr>
              <a:pPr/>
              <a:t>16</a:t>
            </a:fld>
            <a:endParaRPr lang="en-GB">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416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References:</a:t>
            </a: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xfrm>
            <a:off x="1143000" y="685800"/>
            <a:ext cx="4572000" cy="3429000"/>
          </a:xfrm>
          <a:ln/>
        </p:spPr>
      </p:sp>
      <p:sp>
        <p:nvSpPr>
          <p:cNvPr id="100355" name="Rectangle 3"/>
          <p:cNvSpPr>
            <a:spLocks noGrp="1" noChangeArrowheads="1"/>
          </p:cNvSpPr>
          <p:nvPr>
            <p:ph type="body" idx="1"/>
          </p:nvPr>
        </p:nvSpPr>
        <p:spPr>
          <a:noFill/>
          <a:ln/>
        </p:spPr>
        <p:txBody>
          <a:bodyPr/>
          <a:lstStyle/>
          <a:p>
            <a:pPr eaLnBrk="1" hangingPunct="1">
              <a:spcBef>
                <a:spcPct val="0"/>
              </a:spcBef>
            </a:pPr>
            <a:r>
              <a:rPr lang="en-GB" b="1" dirty="0" smtClean="0">
                <a:latin typeface="Arial" charset="0"/>
              </a:rPr>
              <a:t>Native GLP-1 is rapidly degraded by DPP-4</a:t>
            </a:r>
          </a:p>
          <a:p>
            <a:pPr eaLnBrk="1" hangingPunct="1">
              <a:spcBef>
                <a:spcPct val="0"/>
              </a:spcBef>
            </a:pPr>
            <a:r>
              <a:rPr lang="en-GB" dirty="0" smtClean="0">
                <a:latin typeface="Arial" charset="0"/>
              </a:rPr>
              <a:t>GLP-1 is stored in intestinal L-cells. As active GLP-1 is secreted from these cells, it is rapidly degraded by the enzyme </a:t>
            </a:r>
            <a:r>
              <a:rPr lang="en-GB" dirty="0" err="1" smtClean="0">
                <a:latin typeface="Arial" charset="0"/>
              </a:rPr>
              <a:t>dipeptidyl</a:t>
            </a:r>
            <a:r>
              <a:rPr lang="en-GB" dirty="0" smtClean="0">
                <a:latin typeface="Arial" charset="0"/>
              </a:rPr>
              <a:t> peptidase IV (DPP 4) resulting in the inactive, N-terminally truncated form, GLP-1-(9-36)amide. More than 50% of plasma GLP-1 appears to be in this inactive form. </a:t>
            </a:r>
          </a:p>
          <a:p>
            <a:pPr eaLnBrk="1" hangingPunct="1">
              <a:spcBef>
                <a:spcPct val="0"/>
              </a:spcBef>
            </a:pPr>
            <a:endParaRPr lang="en-GB" dirty="0" smtClean="0">
              <a:latin typeface="Arial" charset="0"/>
            </a:endParaRPr>
          </a:p>
          <a:p>
            <a:pPr eaLnBrk="1" hangingPunct="1">
              <a:spcBef>
                <a:spcPct val="0"/>
              </a:spcBef>
            </a:pPr>
            <a:r>
              <a:rPr lang="en-GB" dirty="0" smtClean="0">
                <a:latin typeface="Arial" charset="0"/>
              </a:rPr>
              <a:t>In this slide, </a:t>
            </a:r>
            <a:r>
              <a:rPr lang="en-GB" dirty="0" err="1" smtClean="0">
                <a:latin typeface="Arial" charset="0"/>
              </a:rPr>
              <a:t>immunohistochemical</a:t>
            </a:r>
            <a:r>
              <a:rPr lang="en-GB" dirty="0" smtClean="0">
                <a:latin typeface="Arial" charset="0"/>
              </a:rPr>
              <a:t> staining shows the very close proximity of active GLP-1 in the L-cells and DPP-4 in the capillaries within the human ileum.</a:t>
            </a:r>
          </a:p>
          <a:p>
            <a:pPr eaLnBrk="1" hangingPunct="1">
              <a:spcBef>
                <a:spcPct val="0"/>
              </a:spcBef>
            </a:pPr>
            <a:endParaRPr lang="en-GB" dirty="0" smtClean="0">
              <a:latin typeface="Arial" charset="0"/>
            </a:endParaRPr>
          </a:p>
          <a:p>
            <a:pPr eaLnBrk="1" hangingPunct="1">
              <a:spcBef>
                <a:spcPct val="0"/>
              </a:spcBef>
            </a:pPr>
            <a:r>
              <a:rPr lang="en-US" sz="900" u="sng" dirty="0">
                <a:latin typeface="Arial" charset="0"/>
              </a:rPr>
              <a:t>References</a:t>
            </a:r>
          </a:p>
          <a:p>
            <a:pPr eaLnBrk="1" hangingPunct="1">
              <a:spcBef>
                <a:spcPct val="0"/>
              </a:spcBef>
            </a:pPr>
            <a:r>
              <a:rPr lang="en-US" sz="900" dirty="0">
                <a:latin typeface="Arial" charset="0"/>
              </a:rPr>
              <a:t>Hansen et al. Endocrinology 1999;140:5356</a:t>
            </a:r>
            <a:r>
              <a:rPr lang="en-GB" sz="900" dirty="0">
                <a:latin typeface="Arial" charset="0"/>
              </a:rPr>
              <a:t>–53</a:t>
            </a:r>
            <a:r>
              <a:rPr lang="en-US" sz="900" dirty="0">
                <a:latin typeface="Arial" charset="0"/>
              </a:rPr>
              <a:t>63</a:t>
            </a:r>
          </a:p>
          <a:p>
            <a:pPr eaLnBrk="1" hangingPunct="1">
              <a:spcBef>
                <a:spcPct val="0"/>
              </a:spcBef>
            </a:pPr>
            <a:endParaRPr lang="en-US" sz="900" dirty="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4"/>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235523" name="Rectangle 5"/>
          <p:cNvSpPr>
            <a:spLocks noGrp="1" noChangeArrowheads="1"/>
          </p:cNvSpPr>
          <p:nvPr>
            <p:ph type="body" idx="1"/>
          </p:nvPr>
        </p:nvSpPr>
        <p:spPr bwMode="auto">
          <a:xfrm>
            <a:off x="0" y="4344358"/>
            <a:ext cx="6858000" cy="4114587"/>
          </a:xfrm>
          <a:noFill/>
        </p:spPr>
        <p:txBody>
          <a:bodyPr wrap="square" numCol="1" anchor="t" anchorCtr="0" compatLnSpc="1">
            <a:prstTxWarp prst="textNoShape">
              <a:avLst/>
            </a:prstTxWarp>
          </a:bodyPr>
          <a:lstStyle/>
          <a:p>
            <a:pPr eaLnBrk="1" hangingPunct="1"/>
            <a:r>
              <a:rPr lang="en-US" b="1" dirty="0" smtClean="0"/>
              <a:t>Liraglutide is a once-daily human GLP-1 analogue</a:t>
            </a:r>
          </a:p>
          <a:p>
            <a:pPr eaLnBrk="1" hangingPunct="1"/>
            <a:r>
              <a:rPr lang="en-US" dirty="0" smtClean="0"/>
              <a:t>In creating </a:t>
            </a:r>
            <a:r>
              <a:rPr lang="en-US" dirty="0" err="1" smtClean="0"/>
              <a:t>liraglutide</a:t>
            </a:r>
            <a:r>
              <a:rPr lang="en-US" dirty="0" smtClean="0"/>
              <a:t>, two modifications to the amino acid sequence of GLP-1 are made: a fatty acid is </a:t>
            </a:r>
            <a:r>
              <a:rPr lang="en-US" dirty="0" err="1" smtClean="0"/>
              <a:t>acylated</a:t>
            </a:r>
            <a:r>
              <a:rPr lang="en-US" dirty="0" smtClean="0"/>
              <a:t> to lysine at position 26 and the lysine at position 34 is replaced with arginine.  </a:t>
            </a:r>
          </a:p>
          <a:p>
            <a:pPr eaLnBrk="1" hangingPunct="1"/>
            <a:endParaRPr lang="en-US" dirty="0" smtClean="0"/>
          </a:p>
          <a:p>
            <a:pPr eaLnBrk="1" hangingPunct="1"/>
            <a:r>
              <a:rPr lang="en-US" dirty="0" smtClean="0"/>
              <a:t>These modifications result in increased self-association (which slows absorption from the subcutaneous depot), albumin binding and reduced susceptibility to DPP-IV, which combine to prolong its plasma half-life, protracting its action. Thus, the problem of the short half-life, which is the major clinical drawback of native GLP-1, is overcome.</a:t>
            </a:r>
          </a:p>
          <a:p>
            <a:pPr eaLnBrk="1" hangingPunct="1"/>
            <a:endParaRPr lang="en-GB" dirty="0" smtClean="0"/>
          </a:p>
          <a:p>
            <a:pPr eaLnBrk="1" hangingPunct="1"/>
            <a:r>
              <a:rPr lang="en-GB" dirty="0" smtClean="0"/>
              <a:t>For comparison, the plasma half-life of </a:t>
            </a:r>
            <a:r>
              <a:rPr lang="en-GB" b="1" dirty="0" err="1" smtClean="0"/>
              <a:t>exenatide</a:t>
            </a:r>
            <a:r>
              <a:rPr lang="en-GB" dirty="0" smtClean="0"/>
              <a:t> is 4 to 6 hours (reviewed in </a:t>
            </a:r>
            <a:r>
              <a:rPr lang="en-GB" dirty="0" err="1" smtClean="0"/>
              <a:t>Nauck</a:t>
            </a:r>
            <a:r>
              <a:rPr lang="en-GB" dirty="0" smtClean="0"/>
              <a:t> and </a:t>
            </a:r>
            <a:r>
              <a:rPr lang="en-GB" dirty="0" err="1" smtClean="0"/>
              <a:t>Drucker</a:t>
            </a:r>
            <a:r>
              <a:rPr lang="en-GB" dirty="0" smtClean="0"/>
              <a:t>, 2006)</a:t>
            </a:r>
          </a:p>
          <a:p>
            <a:pPr eaLnBrk="1" hangingPunct="1"/>
            <a:endParaRPr lang="en-US" dirty="0" smtClean="0"/>
          </a:p>
          <a:p>
            <a:pPr eaLnBrk="1" hangingPunct="1">
              <a:spcBef>
                <a:spcPct val="0"/>
              </a:spcBef>
            </a:pPr>
            <a:r>
              <a:rPr lang="en-US" u="sng" dirty="0" smtClean="0"/>
              <a:t>Reference</a:t>
            </a:r>
          </a:p>
          <a:p>
            <a:pPr eaLnBrk="1" hangingPunct="1">
              <a:spcBef>
                <a:spcPct val="0"/>
              </a:spcBef>
            </a:pPr>
            <a:r>
              <a:rPr lang="en-GB" dirty="0" smtClean="0"/>
              <a:t>Knudsen </a:t>
            </a:r>
            <a:r>
              <a:rPr lang="en-GB" i="1" dirty="0" smtClean="0"/>
              <a:t>et al. J Med </a:t>
            </a:r>
            <a:r>
              <a:rPr lang="en-GB" i="1" dirty="0" err="1" smtClean="0"/>
              <a:t>Chem</a:t>
            </a:r>
            <a:r>
              <a:rPr lang="en-GB" i="1" dirty="0" smtClean="0"/>
              <a:t> </a:t>
            </a:r>
            <a:r>
              <a:rPr lang="en-GB" dirty="0" smtClean="0"/>
              <a:t>2000;43:1664–69</a:t>
            </a:r>
          </a:p>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84937F-AE75-4140-8D88-0F89627EA50E}" type="datetimeFigureOut">
              <a:rPr lang="en-US" smtClean="0">
                <a:solidFill>
                  <a:prstClr val="black">
                    <a:tint val="75000"/>
                  </a:prstClr>
                </a:solidFill>
              </a:rPr>
              <a:pPr/>
              <a:t>1/18/2018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C31E4F-02C3-4CE5-B2C5-E6D3CE20F5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57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84937F-AE75-4140-8D88-0F89627EA50E}" type="datetimeFigureOut">
              <a:rPr lang="en-US" smtClean="0">
                <a:solidFill>
                  <a:prstClr val="black">
                    <a:tint val="75000"/>
                  </a:prstClr>
                </a:solidFill>
              </a:rPr>
              <a:pPr/>
              <a:t>1/18/2018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C31E4F-02C3-4CE5-B2C5-E6D3CE20F5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395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84937F-AE75-4140-8D88-0F89627EA50E}" type="datetimeFigureOut">
              <a:rPr lang="en-US" smtClean="0">
                <a:solidFill>
                  <a:prstClr val="black">
                    <a:tint val="75000"/>
                  </a:prstClr>
                </a:solidFill>
              </a:rPr>
              <a:pPr/>
              <a:t>1/18/2018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C31E4F-02C3-4CE5-B2C5-E6D3CE20F5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91326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B9703C5-288B-47AF-B685-ED20E83C1738}" type="datetimeFigureOut">
              <a:rPr lang="en-US"/>
              <a:pPr>
                <a:defRPr/>
              </a:pPr>
              <a:t>1/18/2018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D23E9F4-58C5-448D-9F9D-6E871A47178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855C260-0B40-4B70-A7BB-1F1A0E52B859}" type="datetimeFigureOut">
              <a:rPr lang="en-US"/>
              <a:pPr>
                <a:defRPr/>
              </a:pPr>
              <a:t>1/18/2018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E82B996-FD77-404E-89F9-042E3E12F124}"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8EA37D3-070E-45DD-966E-9C9A114D6598}" type="datetimeFigureOut">
              <a:rPr lang="en-US"/>
              <a:pPr>
                <a:defRPr/>
              </a:pPr>
              <a:t>1/18/2018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067D7C-F52B-4561-B634-E225E9FDEA9B}"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3258A3C-8D45-4265-AD12-F5507D40FDC8}" type="datetimeFigureOut">
              <a:rPr lang="en-US"/>
              <a:pPr>
                <a:defRPr/>
              </a:pPr>
              <a:t>1/18/2018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F958D87-7263-4C2B-B282-4DA9A0DD363D}"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DE72E2F-0BD1-476C-A31A-FF68EB2427E2}" type="datetimeFigureOut">
              <a:rPr lang="en-US"/>
              <a:pPr>
                <a:defRPr/>
              </a:pPr>
              <a:t>1/18/2018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D135E63-AC8B-40EF-A199-53BF7B4EA82E}"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17E2BC4-D2B2-454E-93FA-F5C8C8938EF8}" type="datetimeFigureOut">
              <a:rPr lang="en-US"/>
              <a:pPr>
                <a:defRPr/>
              </a:pPr>
              <a:t>1/18/2018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81D4C9A-D349-4B23-9EEB-86E55054FE4F}"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473F623-5A90-41A6-A780-1F782894356F}" type="datetimeFigureOut">
              <a:rPr lang="en-US"/>
              <a:pPr>
                <a:defRPr/>
              </a:pPr>
              <a:t>1/18/2018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0974D8C-84CE-487A-98CD-C33A112F4FB3}"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7"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C3502AE-B9A3-4A98-A1E5-8BB6C4094F15}" type="datetimeFigureOut">
              <a:rPr lang="en-US"/>
              <a:pPr>
                <a:defRPr/>
              </a:pPr>
              <a:t>1/18/2018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6B83939-8C49-43E9-A105-1DCE9689942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84937F-AE75-4140-8D88-0F89627EA50E}" type="datetimeFigureOut">
              <a:rPr lang="en-US" smtClean="0">
                <a:solidFill>
                  <a:prstClr val="black">
                    <a:tint val="75000"/>
                  </a:prstClr>
                </a:solidFill>
              </a:rPr>
              <a:pPr/>
              <a:t>1/18/2018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C31E4F-02C3-4CE5-B2C5-E6D3CE20F5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53965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45"/>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39C958A-1607-43D0-8448-0B1B8721718B}" type="datetimeFigureOut">
              <a:rPr lang="en-US"/>
              <a:pPr>
                <a:defRPr/>
              </a:pPr>
              <a:t>1/18/2018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79D3B48-E907-4069-A798-C73A864E599C}"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003FEF9-4576-43E2-BC88-4B3A0CB4C97C}" type="datetimeFigureOut">
              <a:rPr lang="en-US"/>
              <a:pPr>
                <a:defRPr/>
              </a:pPr>
              <a:t>1/18/2018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19FEB22-D4EF-49A6-BF90-E6407BDF17E6}"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6DE9DB6-A8C6-4F38-833A-313293D7C6E4}" type="datetimeFigureOut">
              <a:rPr lang="en-US"/>
              <a:pPr>
                <a:defRPr/>
              </a:pPr>
              <a:t>1/18/2018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E55602-A1AD-46F1-BD8C-EE98FE8E01D8}"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Text Placeholder 7"/>
          <p:cNvSpPr>
            <a:spLocks noGrp="1"/>
          </p:cNvSpPr>
          <p:nvPr>
            <p:ph type="body" sz="quarter" idx="13"/>
          </p:nvPr>
        </p:nvSpPr>
        <p:spPr>
          <a:xfrm>
            <a:off x="611188" y="6311956"/>
            <a:ext cx="8208962" cy="430157"/>
          </a:xfrm>
        </p:spPr>
        <p:txBody>
          <a:bodyPr anchor="b"/>
          <a:lstStyle>
            <a:lvl1pPr marL="0" indent="0">
              <a:spcBef>
                <a:spcPts val="0"/>
              </a:spcBef>
              <a:buNone/>
              <a:defRPr sz="105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4"/>
          <p:cNvSpPr>
            <a:spLocks noGrp="1"/>
          </p:cNvSpPr>
          <p:nvPr>
            <p:ph type="sldNum" sz="quarter" idx="12"/>
          </p:nvPr>
        </p:nvSpPr>
        <p:spPr/>
        <p:txBody>
          <a:bodyPr/>
          <a:lstStyle/>
          <a:p>
            <a:fld id="{F6F95BD5-C3FD-4E9B-9240-B27EACB3D069}" type="slidenum">
              <a:rPr lang="en-GB" smtClean="0"/>
              <a:pPr/>
              <a:t>‹#›</a:t>
            </a:fld>
            <a:endParaRPr lang="en-GB"/>
          </a:p>
        </p:txBody>
      </p:sp>
      <p:sp>
        <p:nvSpPr>
          <p:cNvPr id="8" name="Text Placeholder 9"/>
          <p:cNvSpPr>
            <a:spLocks noGrp="1"/>
          </p:cNvSpPr>
          <p:nvPr>
            <p:ph type="body" sz="quarter" idx="14"/>
          </p:nvPr>
        </p:nvSpPr>
        <p:spPr>
          <a:xfrm rot="5400000">
            <a:off x="5916497" y="3167651"/>
            <a:ext cx="5899380" cy="323851"/>
          </a:xfrm>
        </p:spPr>
        <p:txBody>
          <a:bodyPr/>
          <a:lstStyle>
            <a:lvl1pPr marL="0" indent="0">
              <a:buFontTx/>
              <a:buNone/>
              <a:defRPr sz="1400" b="1">
                <a:solidFill>
                  <a:schemeClr val="accent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10143556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6" name="Text Placeholder 7"/>
          <p:cNvSpPr>
            <a:spLocks noGrp="1"/>
          </p:cNvSpPr>
          <p:nvPr>
            <p:ph type="body" sz="quarter" idx="13"/>
          </p:nvPr>
        </p:nvSpPr>
        <p:spPr>
          <a:xfrm>
            <a:off x="611188" y="6311956"/>
            <a:ext cx="8208962" cy="430157"/>
          </a:xfrm>
        </p:spPr>
        <p:txBody>
          <a:bodyPr anchor="b"/>
          <a:lstStyle>
            <a:lvl1pPr marL="0" indent="0">
              <a:spcBef>
                <a:spcPts val="0"/>
              </a:spcBef>
              <a:buNone/>
              <a:defRPr sz="105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4"/>
          <p:cNvSpPr>
            <a:spLocks noGrp="1"/>
          </p:cNvSpPr>
          <p:nvPr>
            <p:ph type="sldNum" sz="quarter" idx="12"/>
          </p:nvPr>
        </p:nvSpPr>
        <p:spPr/>
        <p:txBody>
          <a:bodyPr/>
          <a:lstStyle/>
          <a:p>
            <a:fld id="{F6F95BD5-C3FD-4E9B-9240-B27EACB3D069}" type="slidenum">
              <a:rPr lang="en-GB" smtClean="0"/>
              <a:pPr/>
              <a:t>‹#›</a:t>
            </a:fld>
            <a:endParaRPr lang="en-GB"/>
          </a:p>
        </p:txBody>
      </p:sp>
      <p:sp>
        <p:nvSpPr>
          <p:cNvPr id="8" name="Text Placeholder 9"/>
          <p:cNvSpPr>
            <a:spLocks noGrp="1"/>
          </p:cNvSpPr>
          <p:nvPr>
            <p:ph type="body" sz="quarter" idx="14"/>
          </p:nvPr>
        </p:nvSpPr>
        <p:spPr>
          <a:xfrm rot="5400000">
            <a:off x="5916496" y="3167649"/>
            <a:ext cx="5899380" cy="323851"/>
          </a:xfrm>
        </p:spPr>
        <p:txBody>
          <a:bodyPr/>
          <a:lstStyle>
            <a:lvl1pPr marL="0" indent="0">
              <a:buFontTx/>
              <a:buNone/>
              <a:defRPr sz="1400" b="1">
                <a:solidFill>
                  <a:schemeClr val="accent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10143556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6" name="Text Placeholder 7"/>
          <p:cNvSpPr>
            <a:spLocks noGrp="1"/>
          </p:cNvSpPr>
          <p:nvPr>
            <p:ph type="body" sz="quarter" idx="13"/>
          </p:nvPr>
        </p:nvSpPr>
        <p:spPr>
          <a:xfrm>
            <a:off x="611188" y="6311956"/>
            <a:ext cx="8208962" cy="430157"/>
          </a:xfrm>
        </p:spPr>
        <p:txBody>
          <a:bodyPr anchor="b"/>
          <a:lstStyle>
            <a:lvl1pPr marL="0" indent="0">
              <a:spcBef>
                <a:spcPts val="0"/>
              </a:spcBef>
              <a:buNone/>
              <a:defRPr sz="105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4"/>
          <p:cNvSpPr>
            <a:spLocks noGrp="1"/>
          </p:cNvSpPr>
          <p:nvPr>
            <p:ph type="sldNum" sz="quarter" idx="12"/>
          </p:nvPr>
        </p:nvSpPr>
        <p:spPr/>
        <p:txBody>
          <a:bodyPr/>
          <a:lstStyle/>
          <a:p>
            <a:fld id="{F6F95BD5-C3FD-4E9B-9240-B27EACB3D069}" type="slidenum">
              <a:rPr lang="en-GB" smtClean="0"/>
              <a:pPr/>
              <a:t>‹#›</a:t>
            </a:fld>
            <a:endParaRPr lang="en-GB"/>
          </a:p>
        </p:txBody>
      </p:sp>
      <p:sp>
        <p:nvSpPr>
          <p:cNvPr id="8" name="Text Placeholder 9"/>
          <p:cNvSpPr>
            <a:spLocks noGrp="1"/>
          </p:cNvSpPr>
          <p:nvPr>
            <p:ph type="body" sz="quarter" idx="14"/>
          </p:nvPr>
        </p:nvSpPr>
        <p:spPr>
          <a:xfrm rot="5400000">
            <a:off x="5916496" y="3167649"/>
            <a:ext cx="5899380" cy="323851"/>
          </a:xfrm>
        </p:spPr>
        <p:txBody>
          <a:bodyPr/>
          <a:lstStyle>
            <a:lvl1pPr marL="0" indent="0">
              <a:buFontTx/>
              <a:buNone/>
              <a:defRPr sz="1400" b="1">
                <a:solidFill>
                  <a:schemeClr val="accent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10143556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1219200"/>
            <a:ext cx="8686800" cy="4343400"/>
          </a:xfrm>
        </p:spPr>
        <p:txBody>
          <a:bodyPr/>
          <a:lstStyle/>
          <a:p>
            <a:pPr lvl="0"/>
            <a:r>
              <a:rPr lang="en-GB" noProof="0" dirty="0" err="1"/>
              <a:t>Cliquez</a:t>
            </a:r>
            <a:r>
              <a:rPr lang="en-GB" noProof="0" dirty="0"/>
              <a:t> pour modifier les styles du </a:t>
            </a:r>
            <a:r>
              <a:rPr lang="en-GB" noProof="0" dirty="0" err="1"/>
              <a:t>texte</a:t>
            </a:r>
            <a:r>
              <a:rPr lang="en-GB" noProof="0" dirty="0"/>
              <a:t> du masque</a:t>
            </a:r>
          </a:p>
          <a:p>
            <a:pPr lvl="1"/>
            <a:r>
              <a:rPr lang="en-GB" noProof="0" dirty="0" err="1"/>
              <a:t>Deuxième</a:t>
            </a:r>
            <a:r>
              <a:rPr lang="en-GB" noProof="0" dirty="0"/>
              <a:t> </a:t>
            </a:r>
            <a:r>
              <a:rPr lang="en-GB" noProof="0" dirty="0" err="1"/>
              <a:t>niveau</a:t>
            </a:r>
            <a:endParaRPr lang="en-GB" noProof="0" dirty="0"/>
          </a:p>
          <a:p>
            <a:pPr lvl="2"/>
            <a:r>
              <a:rPr lang="en-GB" noProof="0" dirty="0" err="1"/>
              <a:t>Troisième</a:t>
            </a:r>
            <a:r>
              <a:rPr lang="en-GB" noProof="0" dirty="0"/>
              <a:t> </a:t>
            </a:r>
            <a:r>
              <a:rPr lang="en-GB" noProof="0" dirty="0" err="1"/>
              <a:t>niveau</a:t>
            </a:r>
            <a:endParaRPr lang="en-GB" noProof="0" dirty="0"/>
          </a:p>
          <a:p>
            <a:pPr lvl="3"/>
            <a:r>
              <a:rPr lang="en-GB" noProof="0" dirty="0" err="1"/>
              <a:t>Quatrième</a:t>
            </a:r>
            <a:r>
              <a:rPr lang="en-GB" noProof="0" dirty="0"/>
              <a:t> </a:t>
            </a:r>
            <a:r>
              <a:rPr lang="en-GB" noProof="0" dirty="0" err="1"/>
              <a:t>niveau</a:t>
            </a:r>
            <a:endParaRPr lang="en-GB" noProof="0" dirty="0"/>
          </a:p>
          <a:p>
            <a:pPr lvl="4"/>
            <a:r>
              <a:rPr lang="en-GB" noProof="0" dirty="0" err="1"/>
              <a:t>Cinquième</a:t>
            </a:r>
            <a:r>
              <a:rPr lang="en-GB" noProof="0" dirty="0"/>
              <a:t> </a:t>
            </a:r>
            <a:r>
              <a:rPr lang="en-GB" noProof="0" dirty="0" err="1"/>
              <a:t>niveau</a:t>
            </a:r>
            <a:endParaRPr lang="en-GB" noProof="0" dirty="0"/>
          </a:p>
        </p:txBody>
      </p:sp>
      <p:sp>
        <p:nvSpPr>
          <p:cNvPr id="5" name="Title 4"/>
          <p:cNvSpPr>
            <a:spLocks noGrp="1"/>
          </p:cNvSpPr>
          <p:nvPr>
            <p:ph type="title"/>
          </p:nvPr>
        </p:nvSpPr>
        <p:spPr/>
        <p:txBody>
          <a:bodyPr/>
          <a:lstStyle/>
          <a:p>
            <a:r>
              <a:rPr lang="en-US"/>
              <a:t>Click to edit Master title style</a:t>
            </a:r>
            <a:endParaRPr lang="en-GB"/>
          </a:p>
        </p:txBody>
      </p:sp>
      <p:sp>
        <p:nvSpPr>
          <p:cNvPr id="6" name="Text Placeholder 6"/>
          <p:cNvSpPr>
            <a:spLocks noGrp="1"/>
          </p:cNvSpPr>
          <p:nvPr>
            <p:ph type="body" sz="quarter" idx="12" hasCustomPrompt="1"/>
          </p:nvPr>
        </p:nvSpPr>
        <p:spPr>
          <a:xfrm>
            <a:off x="228600" y="5638800"/>
            <a:ext cx="7086600" cy="609600"/>
          </a:xfrm>
        </p:spPr>
        <p:txBody>
          <a:bodyPr lIns="0" tIns="0" rIns="0" bIns="0" anchor="b">
            <a:normAutofit/>
          </a:bodyPr>
          <a:lstStyle>
            <a:lvl1pPr marL="0" indent="0" algn="l">
              <a:buNone/>
              <a:defRPr sz="800">
                <a:solidFill>
                  <a:schemeClr val="tx1"/>
                </a:solidFill>
              </a:defRPr>
            </a:lvl1pPr>
            <a:lvl5pPr>
              <a:defRPr/>
            </a:lvl5pPr>
          </a:lstStyle>
          <a:p>
            <a:pPr lvl="0"/>
            <a:r>
              <a:rPr lang="en-US" dirty="0"/>
              <a:t>References</a:t>
            </a:r>
            <a:endParaRPr lang="en-GB" dirty="0"/>
          </a:p>
        </p:txBody>
      </p:sp>
      <p:sp>
        <p:nvSpPr>
          <p:cNvPr id="9" name="Footer Placeholder 2"/>
          <p:cNvSpPr txBox="1">
            <a:spLocks/>
          </p:cNvSpPr>
          <p:nvPr userDrawn="1"/>
        </p:nvSpPr>
        <p:spPr>
          <a:xfrm>
            <a:off x="3203848" y="6433220"/>
            <a:ext cx="3547823" cy="3263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r>
              <a:rPr lang="en-GB" sz="1000" dirty="0">
                <a:solidFill>
                  <a:srgbClr val="FFFFFF">
                    <a:lumMod val="50000"/>
                  </a:srgbClr>
                </a:solidFill>
              </a:rPr>
              <a:t>NOT FOR PROMOTIONAL USE</a:t>
            </a:r>
          </a:p>
        </p:txBody>
      </p:sp>
    </p:spTree>
    <p:extLst>
      <p:ext uri="{BB962C8B-B14F-4D97-AF65-F5344CB8AC3E}">
        <p14:creationId xmlns:p14="http://schemas.microsoft.com/office/powerpoint/2010/main" val="39517427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84937F-AE75-4140-8D88-0F89627EA50E}" type="datetimeFigureOut">
              <a:rPr lang="en-US" smtClean="0">
                <a:solidFill>
                  <a:prstClr val="black">
                    <a:tint val="75000"/>
                  </a:prstClr>
                </a:solidFill>
              </a:rPr>
              <a:pPr/>
              <a:t>1/18/2018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C31E4F-02C3-4CE5-B2C5-E6D3CE20F5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49716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7"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45"/>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p:txBody>
          <a:bodyPr/>
          <a:lstStyle>
            <a:lvl1pPr>
              <a:defRPr sz="1800" b="1" u="sng"/>
            </a:lvl1pPr>
          </a:lstStyle>
          <a:p>
            <a:pPr>
              <a:defRPr/>
            </a:pPr>
            <a:endParaRPr lang="en-US"/>
          </a:p>
        </p:txBody>
      </p:sp>
      <p:sp>
        <p:nvSpPr>
          <p:cNvPr id="5" name="Rectangle 5"/>
          <p:cNvSpPr>
            <a:spLocks noGrp="1" noChangeArrowheads="1"/>
          </p:cNvSpPr>
          <p:nvPr>
            <p:ph type="ftr" sz="quarter" idx="11"/>
          </p:nvPr>
        </p:nvSpPr>
        <p:spPr/>
        <p:txBody>
          <a:bodyPr/>
          <a:lstStyle>
            <a:lvl1pPr>
              <a:defRPr sz="1800" b="1" u="sng"/>
            </a:lvl1pPr>
          </a:lstStyle>
          <a:p>
            <a:pPr>
              <a:defRPr/>
            </a:pPr>
            <a:endParaRPr lang="en-US"/>
          </a:p>
        </p:txBody>
      </p:sp>
      <p:sp>
        <p:nvSpPr>
          <p:cNvPr id="6" name="Rectangle 6"/>
          <p:cNvSpPr>
            <a:spLocks noGrp="1" noChangeArrowheads="1"/>
          </p:cNvSpPr>
          <p:nvPr>
            <p:ph type="sldNum" sz="quarter" idx="12"/>
          </p:nvPr>
        </p:nvSpPr>
        <p:spPr/>
        <p:txBody>
          <a:bodyPr/>
          <a:lstStyle>
            <a:lvl1pPr>
              <a:defRPr sz="1800" b="1" u="sng"/>
            </a:lvl1pPr>
          </a:lstStyle>
          <a:p>
            <a:pPr>
              <a:defRPr/>
            </a:pPr>
            <a:fld id="{FD14CB4D-AF4B-4C54-BBAE-941613FC05BD}" type="slidenum">
              <a:rPr lang="en-US"/>
              <a:pPr>
                <a:defRPr/>
              </a:pPr>
              <a:t>‹#›</a:t>
            </a:fld>
            <a:endParaRPr lang="en-US"/>
          </a:p>
        </p:txBody>
      </p:sp>
    </p:spTree>
  </p:cSld>
  <p:clrMapOvr>
    <a:masterClrMapping/>
  </p:clrMapOvr>
  <p:transition>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sz="1800" b="1" u="sng"/>
            </a:lvl1pPr>
          </a:lstStyle>
          <a:p>
            <a:pPr>
              <a:defRPr/>
            </a:pPr>
            <a:endParaRPr lang="en-US"/>
          </a:p>
        </p:txBody>
      </p:sp>
      <p:sp>
        <p:nvSpPr>
          <p:cNvPr id="5" name="Rectangle 5"/>
          <p:cNvSpPr>
            <a:spLocks noGrp="1" noChangeArrowheads="1"/>
          </p:cNvSpPr>
          <p:nvPr>
            <p:ph type="ftr" sz="quarter" idx="11"/>
          </p:nvPr>
        </p:nvSpPr>
        <p:spPr/>
        <p:txBody>
          <a:bodyPr/>
          <a:lstStyle>
            <a:lvl1pPr>
              <a:defRPr sz="1800" b="1" u="sng"/>
            </a:lvl1pPr>
          </a:lstStyle>
          <a:p>
            <a:pPr>
              <a:defRPr/>
            </a:pPr>
            <a:endParaRPr lang="en-US"/>
          </a:p>
        </p:txBody>
      </p:sp>
      <p:sp>
        <p:nvSpPr>
          <p:cNvPr id="6" name="Rectangle 6"/>
          <p:cNvSpPr>
            <a:spLocks noGrp="1" noChangeArrowheads="1"/>
          </p:cNvSpPr>
          <p:nvPr>
            <p:ph type="sldNum" sz="quarter" idx="12"/>
          </p:nvPr>
        </p:nvSpPr>
        <p:spPr/>
        <p:txBody>
          <a:bodyPr/>
          <a:lstStyle>
            <a:lvl1pPr>
              <a:defRPr sz="1800" b="1" u="sng"/>
            </a:lvl1pPr>
          </a:lstStyle>
          <a:p>
            <a:pPr>
              <a:defRPr/>
            </a:pPr>
            <a:fld id="{D46A827D-0EFC-4D79-85C0-7ADDA0516B65}" type="slidenum">
              <a:rPr lang="en-US"/>
              <a:pPr>
                <a:defRPr/>
              </a:pPr>
              <a:t>‹#›</a:t>
            </a:fld>
            <a:endParaRPr lang="en-US"/>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84937F-AE75-4140-8D88-0F89627EA50E}" type="datetimeFigureOut">
              <a:rPr lang="en-US" smtClean="0">
                <a:solidFill>
                  <a:prstClr val="black">
                    <a:tint val="75000"/>
                  </a:prstClr>
                </a:solidFill>
              </a:rPr>
              <a:pPr/>
              <a:t>1/18/2018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3C31E4F-02C3-4CE5-B2C5-E6D3CE20F5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55969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sz="1800" b="1" u="sng"/>
            </a:lvl1pPr>
          </a:lstStyle>
          <a:p>
            <a:pPr>
              <a:defRPr/>
            </a:pPr>
            <a:endParaRPr lang="en-US"/>
          </a:p>
        </p:txBody>
      </p:sp>
      <p:sp>
        <p:nvSpPr>
          <p:cNvPr id="5" name="Rectangle 5"/>
          <p:cNvSpPr>
            <a:spLocks noGrp="1" noChangeArrowheads="1"/>
          </p:cNvSpPr>
          <p:nvPr>
            <p:ph type="ftr" sz="quarter" idx="11"/>
          </p:nvPr>
        </p:nvSpPr>
        <p:spPr/>
        <p:txBody>
          <a:bodyPr/>
          <a:lstStyle>
            <a:lvl1pPr>
              <a:defRPr sz="1800" b="1" u="sng"/>
            </a:lvl1pPr>
          </a:lstStyle>
          <a:p>
            <a:pPr>
              <a:defRPr/>
            </a:pPr>
            <a:endParaRPr lang="en-US"/>
          </a:p>
        </p:txBody>
      </p:sp>
      <p:sp>
        <p:nvSpPr>
          <p:cNvPr id="6" name="Rectangle 6"/>
          <p:cNvSpPr>
            <a:spLocks noGrp="1" noChangeArrowheads="1"/>
          </p:cNvSpPr>
          <p:nvPr>
            <p:ph type="sldNum" sz="quarter" idx="12"/>
          </p:nvPr>
        </p:nvSpPr>
        <p:spPr/>
        <p:txBody>
          <a:bodyPr/>
          <a:lstStyle>
            <a:lvl1pPr>
              <a:defRPr sz="1800" b="1" u="sng"/>
            </a:lvl1pPr>
          </a:lstStyle>
          <a:p>
            <a:pPr>
              <a:defRPr/>
            </a:pPr>
            <a:fld id="{84C854F6-CE8F-43BD-B9D1-30D3002EA15E}" type="slidenum">
              <a:rPr lang="en-US"/>
              <a:pPr>
                <a:defRPr/>
              </a:pPr>
              <a:t>‹#›</a:t>
            </a:fld>
            <a:endParaRPr lang="en-US"/>
          </a:p>
        </p:txBody>
      </p:sp>
    </p:spTree>
  </p:cSld>
  <p:clrMapOvr>
    <a:masterClrMapping/>
  </p:clrMapOvr>
  <p:transition>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sz="1800" b="1" u="sng"/>
            </a:lvl1pPr>
          </a:lstStyle>
          <a:p>
            <a:pPr>
              <a:defRPr/>
            </a:pPr>
            <a:endParaRPr lang="en-US"/>
          </a:p>
        </p:txBody>
      </p:sp>
      <p:sp>
        <p:nvSpPr>
          <p:cNvPr id="6" name="Rectangle 5"/>
          <p:cNvSpPr>
            <a:spLocks noGrp="1" noChangeArrowheads="1"/>
          </p:cNvSpPr>
          <p:nvPr>
            <p:ph type="ftr" sz="quarter" idx="11"/>
          </p:nvPr>
        </p:nvSpPr>
        <p:spPr/>
        <p:txBody>
          <a:bodyPr/>
          <a:lstStyle>
            <a:lvl1pPr>
              <a:defRPr sz="1800" b="1" u="sng"/>
            </a:lvl1pPr>
          </a:lstStyle>
          <a:p>
            <a:pPr>
              <a:defRPr/>
            </a:pPr>
            <a:endParaRPr lang="en-US"/>
          </a:p>
        </p:txBody>
      </p:sp>
      <p:sp>
        <p:nvSpPr>
          <p:cNvPr id="7" name="Rectangle 6"/>
          <p:cNvSpPr>
            <a:spLocks noGrp="1" noChangeArrowheads="1"/>
          </p:cNvSpPr>
          <p:nvPr>
            <p:ph type="sldNum" sz="quarter" idx="12"/>
          </p:nvPr>
        </p:nvSpPr>
        <p:spPr/>
        <p:txBody>
          <a:bodyPr/>
          <a:lstStyle>
            <a:lvl1pPr>
              <a:defRPr sz="1800" b="1" u="sng"/>
            </a:lvl1pPr>
          </a:lstStyle>
          <a:p>
            <a:pPr>
              <a:defRPr/>
            </a:pPr>
            <a:fld id="{CEDE5D1A-7A50-4AC7-B70A-9E02A03FE1B4}" type="slidenum">
              <a:rPr lang="en-US"/>
              <a:pPr>
                <a:defRPr/>
              </a:pPr>
              <a:t>‹#›</a:t>
            </a:fld>
            <a:endParaRPr lang="en-US"/>
          </a:p>
        </p:txBody>
      </p:sp>
    </p:spTree>
  </p:cSld>
  <p:clrMapOvr>
    <a:masterClrMapping/>
  </p:clrMapOvr>
  <p:transition>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a:defRPr sz="1800" b="1" u="sng"/>
            </a:lvl1pPr>
          </a:lstStyle>
          <a:p>
            <a:pPr>
              <a:defRPr/>
            </a:pPr>
            <a:endParaRPr lang="en-US"/>
          </a:p>
        </p:txBody>
      </p:sp>
      <p:sp>
        <p:nvSpPr>
          <p:cNvPr id="8" name="Rectangle 5"/>
          <p:cNvSpPr>
            <a:spLocks noGrp="1" noChangeArrowheads="1"/>
          </p:cNvSpPr>
          <p:nvPr>
            <p:ph type="ftr" sz="quarter" idx="11"/>
          </p:nvPr>
        </p:nvSpPr>
        <p:spPr/>
        <p:txBody>
          <a:bodyPr/>
          <a:lstStyle>
            <a:lvl1pPr>
              <a:defRPr sz="1800" b="1" u="sng"/>
            </a:lvl1pPr>
          </a:lstStyle>
          <a:p>
            <a:pPr>
              <a:defRPr/>
            </a:pPr>
            <a:endParaRPr lang="en-US"/>
          </a:p>
        </p:txBody>
      </p:sp>
      <p:sp>
        <p:nvSpPr>
          <p:cNvPr id="9" name="Rectangle 6"/>
          <p:cNvSpPr>
            <a:spLocks noGrp="1" noChangeArrowheads="1"/>
          </p:cNvSpPr>
          <p:nvPr>
            <p:ph type="sldNum" sz="quarter" idx="12"/>
          </p:nvPr>
        </p:nvSpPr>
        <p:spPr/>
        <p:txBody>
          <a:bodyPr/>
          <a:lstStyle>
            <a:lvl1pPr>
              <a:defRPr sz="1800" b="1" u="sng"/>
            </a:lvl1pPr>
          </a:lstStyle>
          <a:p>
            <a:pPr>
              <a:defRPr/>
            </a:pPr>
            <a:fld id="{93961D7D-0762-4C42-BA1E-8BFCDA94AB02}" type="slidenum">
              <a:rPr lang="en-US"/>
              <a:pPr>
                <a:defRPr/>
              </a:pPr>
              <a:t>‹#›</a:t>
            </a:fld>
            <a:endParaRPr lang="en-US"/>
          </a:p>
        </p:txBody>
      </p:sp>
    </p:spTree>
  </p:cSld>
  <p:clrMapOvr>
    <a:masterClrMapping/>
  </p:clrMapOvr>
  <p:transition>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a:defRPr sz="1800" b="1" u="sng"/>
            </a:lvl1pPr>
          </a:lstStyle>
          <a:p>
            <a:pPr>
              <a:defRPr/>
            </a:pPr>
            <a:endParaRPr lang="en-US"/>
          </a:p>
        </p:txBody>
      </p:sp>
      <p:sp>
        <p:nvSpPr>
          <p:cNvPr id="4" name="Rectangle 5"/>
          <p:cNvSpPr>
            <a:spLocks noGrp="1" noChangeArrowheads="1"/>
          </p:cNvSpPr>
          <p:nvPr>
            <p:ph type="ftr" sz="quarter" idx="11"/>
          </p:nvPr>
        </p:nvSpPr>
        <p:spPr/>
        <p:txBody>
          <a:bodyPr/>
          <a:lstStyle>
            <a:lvl1pPr>
              <a:defRPr sz="1800" b="1" u="sng"/>
            </a:lvl1pPr>
          </a:lstStyle>
          <a:p>
            <a:pPr>
              <a:defRPr/>
            </a:pPr>
            <a:endParaRPr lang="en-US"/>
          </a:p>
        </p:txBody>
      </p:sp>
      <p:sp>
        <p:nvSpPr>
          <p:cNvPr id="5" name="Rectangle 6"/>
          <p:cNvSpPr>
            <a:spLocks noGrp="1" noChangeArrowheads="1"/>
          </p:cNvSpPr>
          <p:nvPr>
            <p:ph type="sldNum" sz="quarter" idx="12"/>
          </p:nvPr>
        </p:nvSpPr>
        <p:spPr/>
        <p:txBody>
          <a:bodyPr/>
          <a:lstStyle>
            <a:lvl1pPr>
              <a:defRPr sz="1800" b="1" u="sng"/>
            </a:lvl1pPr>
          </a:lstStyle>
          <a:p>
            <a:pPr>
              <a:defRPr/>
            </a:pPr>
            <a:fld id="{2A7EFABB-F746-44C1-916A-1699F772E2B5}" type="slidenum">
              <a:rPr lang="en-US"/>
              <a:pPr>
                <a:defRPr/>
              </a:pPr>
              <a:t>‹#›</a:t>
            </a:fld>
            <a:endParaRPr lang="en-US"/>
          </a:p>
        </p:txBody>
      </p:sp>
    </p:spTree>
  </p:cSld>
  <p:clrMapOvr>
    <a:masterClrMapping/>
  </p:clrMapOvr>
  <p:transition>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sz="1800" b="1" u="sng"/>
            </a:lvl1pPr>
          </a:lstStyle>
          <a:p>
            <a:pPr>
              <a:defRPr/>
            </a:pPr>
            <a:endParaRPr lang="en-US"/>
          </a:p>
        </p:txBody>
      </p:sp>
      <p:sp>
        <p:nvSpPr>
          <p:cNvPr id="3" name="Rectangle 5"/>
          <p:cNvSpPr>
            <a:spLocks noGrp="1" noChangeArrowheads="1"/>
          </p:cNvSpPr>
          <p:nvPr>
            <p:ph type="ftr" sz="quarter" idx="11"/>
          </p:nvPr>
        </p:nvSpPr>
        <p:spPr/>
        <p:txBody>
          <a:bodyPr/>
          <a:lstStyle>
            <a:lvl1pPr>
              <a:defRPr sz="1800" b="1" u="sng"/>
            </a:lvl1pPr>
          </a:lstStyle>
          <a:p>
            <a:pPr>
              <a:defRPr/>
            </a:pPr>
            <a:endParaRPr lang="en-US"/>
          </a:p>
        </p:txBody>
      </p:sp>
      <p:sp>
        <p:nvSpPr>
          <p:cNvPr id="4" name="Rectangle 6"/>
          <p:cNvSpPr>
            <a:spLocks noGrp="1" noChangeArrowheads="1"/>
          </p:cNvSpPr>
          <p:nvPr>
            <p:ph type="sldNum" sz="quarter" idx="12"/>
          </p:nvPr>
        </p:nvSpPr>
        <p:spPr/>
        <p:txBody>
          <a:bodyPr/>
          <a:lstStyle>
            <a:lvl1pPr>
              <a:defRPr sz="1800" b="1" u="sng"/>
            </a:lvl1pPr>
          </a:lstStyle>
          <a:p>
            <a:pPr>
              <a:defRPr/>
            </a:pPr>
            <a:fld id="{92913157-2F14-4021-9E33-878C1B147398}" type="slidenum">
              <a:rPr lang="en-US"/>
              <a:pPr>
                <a:defRPr/>
              </a:pPr>
              <a:t>‹#›</a:t>
            </a:fld>
            <a:endParaRPr lang="en-US"/>
          </a:p>
        </p:txBody>
      </p:sp>
    </p:spTree>
  </p:cSld>
  <p:clrMapOvr>
    <a:masterClrMapping/>
  </p:clrMapOvr>
  <p:transition>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sz="1800" b="1" u="sng"/>
            </a:lvl1pPr>
          </a:lstStyle>
          <a:p>
            <a:pPr>
              <a:defRPr/>
            </a:pPr>
            <a:endParaRPr lang="en-US"/>
          </a:p>
        </p:txBody>
      </p:sp>
      <p:sp>
        <p:nvSpPr>
          <p:cNvPr id="6" name="Rectangle 5"/>
          <p:cNvSpPr>
            <a:spLocks noGrp="1" noChangeArrowheads="1"/>
          </p:cNvSpPr>
          <p:nvPr>
            <p:ph type="ftr" sz="quarter" idx="11"/>
          </p:nvPr>
        </p:nvSpPr>
        <p:spPr/>
        <p:txBody>
          <a:bodyPr/>
          <a:lstStyle>
            <a:lvl1pPr>
              <a:defRPr sz="1800" b="1" u="sng"/>
            </a:lvl1pPr>
          </a:lstStyle>
          <a:p>
            <a:pPr>
              <a:defRPr/>
            </a:pPr>
            <a:endParaRPr lang="en-US"/>
          </a:p>
        </p:txBody>
      </p:sp>
      <p:sp>
        <p:nvSpPr>
          <p:cNvPr id="7" name="Rectangle 6"/>
          <p:cNvSpPr>
            <a:spLocks noGrp="1" noChangeArrowheads="1"/>
          </p:cNvSpPr>
          <p:nvPr>
            <p:ph type="sldNum" sz="quarter" idx="12"/>
          </p:nvPr>
        </p:nvSpPr>
        <p:spPr/>
        <p:txBody>
          <a:bodyPr/>
          <a:lstStyle>
            <a:lvl1pPr>
              <a:defRPr sz="1800" b="1" u="sng"/>
            </a:lvl1pPr>
          </a:lstStyle>
          <a:p>
            <a:pPr>
              <a:defRPr/>
            </a:pPr>
            <a:fld id="{E3299D2C-6521-4572-916B-B1094C534F74}" type="slidenum">
              <a:rPr lang="en-US"/>
              <a:pPr>
                <a:defRPr/>
              </a:pPr>
              <a:t>‹#›</a:t>
            </a:fld>
            <a:endParaRPr lang="en-US"/>
          </a:p>
        </p:txBody>
      </p:sp>
    </p:spTree>
  </p:cSld>
  <p:clrMapOvr>
    <a:masterClrMapping/>
  </p:clrMapOvr>
  <p:transition>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sz="1800" b="1" u="sng"/>
            </a:lvl1pPr>
          </a:lstStyle>
          <a:p>
            <a:pPr>
              <a:defRPr/>
            </a:pPr>
            <a:endParaRPr lang="en-US"/>
          </a:p>
        </p:txBody>
      </p:sp>
      <p:sp>
        <p:nvSpPr>
          <p:cNvPr id="6" name="Rectangle 5"/>
          <p:cNvSpPr>
            <a:spLocks noGrp="1" noChangeArrowheads="1"/>
          </p:cNvSpPr>
          <p:nvPr>
            <p:ph type="ftr" sz="quarter" idx="11"/>
          </p:nvPr>
        </p:nvSpPr>
        <p:spPr/>
        <p:txBody>
          <a:bodyPr/>
          <a:lstStyle>
            <a:lvl1pPr>
              <a:defRPr sz="1800" b="1" u="sng"/>
            </a:lvl1pPr>
          </a:lstStyle>
          <a:p>
            <a:pPr>
              <a:defRPr/>
            </a:pPr>
            <a:endParaRPr lang="en-US"/>
          </a:p>
        </p:txBody>
      </p:sp>
      <p:sp>
        <p:nvSpPr>
          <p:cNvPr id="7" name="Rectangle 6"/>
          <p:cNvSpPr>
            <a:spLocks noGrp="1" noChangeArrowheads="1"/>
          </p:cNvSpPr>
          <p:nvPr>
            <p:ph type="sldNum" sz="quarter" idx="12"/>
          </p:nvPr>
        </p:nvSpPr>
        <p:spPr/>
        <p:txBody>
          <a:bodyPr/>
          <a:lstStyle>
            <a:lvl1pPr>
              <a:defRPr sz="1800" b="1" u="sng"/>
            </a:lvl1pPr>
          </a:lstStyle>
          <a:p>
            <a:pPr>
              <a:defRPr/>
            </a:pPr>
            <a:fld id="{99164090-3C7A-4661-9AEB-2CACB02E69AB}" type="slidenum">
              <a:rPr lang="en-US"/>
              <a:pPr>
                <a:defRPr/>
              </a:pPr>
              <a:t>‹#›</a:t>
            </a:fld>
            <a:endParaRPr lang="en-US"/>
          </a:p>
        </p:txBody>
      </p:sp>
    </p:spTree>
  </p:cSld>
  <p:clrMapOvr>
    <a:masterClrMapping/>
  </p:clrMapOvr>
  <p:transition>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sz="1800" b="1" u="sng"/>
            </a:lvl1pPr>
          </a:lstStyle>
          <a:p>
            <a:pPr>
              <a:defRPr/>
            </a:pPr>
            <a:endParaRPr lang="en-US"/>
          </a:p>
        </p:txBody>
      </p:sp>
      <p:sp>
        <p:nvSpPr>
          <p:cNvPr id="5" name="Rectangle 5"/>
          <p:cNvSpPr>
            <a:spLocks noGrp="1" noChangeArrowheads="1"/>
          </p:cNvSpPr>
          <p:nvPr>
            <p:ph type="ftr" sz="quarter" idx="11"/>
          </p:nvPr>
        </p:nvSpPr>
        <p:spPr/>
        <p:txBody>
          <a:bodyPr/>
          <a:lstStyle>
            <a:lvl1pPr>
              <a:defRPr sz="1800" b="1" u="sng"/>
            </a:lvl1pPr>
          </a:lstStyle>
          <a:p>
            <a:pPr>
              <a:defRPr/>
            </a:pPr>
            <a:endParaRPr lang="en-US"/>
          </a:p>
        </p:txBody>
      </p:sp>
      <p:sp>
        <p:nvSpPr>
          <p:cNvPr id="6" name="Rectangle 6"/>
          <p:cNvSpPr>
            <a:spLocks noGrp="1" noChangeArrowheads="1"/>
          </p:cNvSpPr>
          <p:nvPr>
            <p:ph type="sldNum" sz="quarter" idx="12"/>
          </p:nvPr>
        </p:nvSpPr>
        <p:spPr/>
        <p:txBody>
          <a:bodyPr/>
          <a:lstStyle>
            <a:lvl1pPr>
              <a:defRPr sz="1800" b="1" u="sng"/>
            </a:lvl1pPr>
          </a:lstStyle>
          <a:p>
            <a:pPr>
              <a:defRPr/>
            </a:pPr>
            <a:fld id="{F819F58E-99FE-448E-B21B-BA747E15353C}" type="slidenum">
              <a:rPr lang="en-US"/>
              <a:pPr>
                <a:defRPr/>
              </a:pPr>
              <a:t>‹#›</a:t>
            </a:fld>
            <a:endParaRPr lang="en-US"/>
          </a:p>
        </p:txBody>
      </p:sp>
    </p:spTree>
  </p:cSld>
  <p:clrMapOvr>
    <a:masterClrMapping/>
  </p:clrMapOvr>
  <p:transition>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6200"/>
            <a:ext cx="1943100" cy="6019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76200"/>
            <a:ext cx="56769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sz="1800" b="1" u="sng"/>
            </a:lvl1pPr>
          </a:lstStyle>
          <a:p>
            <a:pPr>
              <a:defRPr/>
            </a:pPr>
            <a:endParaRPr lang="en-US"/>
          </a:p>
        </p:txBody>
      </p:sp>
      <p:sp>
        <p:nvSpPr>
          <p:cNvPr id="5" name="Rectangle 5"/>
          <p:cNvSpPr>
            <a:spLocks noGrp="1" noChangeArrowheads="1"/>
          </p:cNvSpPr>
          <p:nvPr>
            <p:ph type="ftr" sz="quarter" idx="11"/>
          </p:nvPr>
        </p:nvSpPr>
        <p:spPr/>
        <p:txBody>
          <a:bodyPr/>
          <a:lstStyle>
            <a:lvl1pPr>
              <a:defRPr sz="1800" b="1" u="sng"/>
            </a:lvl1pPr>
          </a:lstStyle>
          <a:p>
            <a:pPr>
              <a:defRPr/>
            </a:pPr>
            <a:endParaRPr lang="en-US"/>
          </a:p>
        </p:txBody>
      </p:sp>
      <p:sp>
        <p:nvSpPr>
          <p:cNvPr id="6" name="Rectangle 6"/>
          <p:cNvSpPr>
            <a:spLocks noGrp="1" noChangeArrowheads="1"/>
          </p:cNvSpPr>
          <p:nvPr>
            <p:ph type="sldNum" sz="quarter" idx="12"/>
          </p:nvPr>
        </p:nvSpPr>
        <p:spPr/>
        <p:txBody>
          <a:bodyPr/>
          <a:lstStyle>
            <a:lvl1pPr>
              <a:defRPr sz="1800" b="1" u="sng"/>
            </a:lvl1pPr>
          </a:lstStyle>
          <a:p>
            <a:pPr>
              <a:defRPr/>
            </a:pPr>
            <a:fld id="{8C912767-096A-423A-8A8B-73B306CA6903}" type="slidenum">
              <a:rPr lang="en-US"/>
              <a:pPr>
                <a:defRPr/>
              </a:pPr>
              <a:t>‹#›</a:t>
            </a:fld>
            <a:endParaRPr lang="en-US"/>
          </a:p>
        </p:txBody>
      </p:sp>
    </p:spTree>
  </p:cSld>
  <p:clrMapOvr>
    <a:masterClrMapping/>
  </p:clrMapOvr>
  <p:transition>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p:txBody>
          <a:bodyPr/>
          <a:lstStyle>
            <a:lvl1pPr>
              <a:defRPr sz="1800" b="1" u="sng"/>
            </a:lvl1pPr>
          </a:lstStyle>
          <a:p>
            <a:pPr>
              <a:defRPr/>
            </a:pPr>
            <a:endParaRPr lang="en-US"/>
          </a:p>
        </p:txBody>
      </p:sp>
      <p:sp>
        <p:nvSpPr>
          <p:cNvPr id="7" name="Rectangle 5"/>
          <p:cNvSpPr>
            <a:spLocks noGrp="1" noChangeArrowheads="1"/>
          </p:cNvSpPr>
          <p:nvPr>
            <p:ph type="ftr" sz="quarter" idx="11"/>
          </p:nvPr>
        </p:nvSpPr>
        <p:spPr/>
        <p:txBody>
          <a:bodyPr/>
          <a:lstStyle>
            <a:lvl1pPr>
              <a:defRPr sz="1800" b="1" u="sng"/>
            </a:lvl1pPr>
          </a:lstStyle>
          <a:p>
            <a:pPr>
              <a:defRPr/>
            </a:pPr>
            <a:endParaRPr lang="en-US"/>
          </a:p>
        </p:txBody>
      </p:sp>
      <p:sp>
        <p:nvSpPr>
          <p:cNvPr id="8" name="Rectangle 6"/>
          <p:cNvSpPr>
            <a:spLocks noGrp="1" noChangeArrowheads="1"/>
          </p:cNvSpPr>
          <p:nvPr>
            <p:ph type="sldNum" sz="quarter" idx="12"/>
          </p:nvPr>
        </p:nvSpPr>
        <p:spPr/>
        <p:txBody>
          <a:bodyPr/>
          <a:lstStyle>
            <a:lvl1pPr>
              <a:defRPr sz="1800" b="1" u="sng"/>
            </a:lvl1pPr>
          </a:lstStyle>
          <a:p>
            <a:pPr>
              <a:defRPr/>
            </a:pPr>
            <a:fld id="{77F43563-C104-43A8-A98D-2A9DE92E3509}" type="slidenum">
              <a:rPr lang="en-US"/>
              <a:pPr>
                <a:defRPr/>
              </a:pPr>
              <a:t>‹#›</a:t>
            </a:fld>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84937F-AE75-4140-8D88-0F89627EA50E}" type="datetimeFigureOut">
              <a:rPr lang="en-US" smtClean="0">
                <a:solidFill>
                  <a:prstClr val="black">
                    <a:tint val="75000"/>
                  </a:prstClr>
                </a:solidFill>
              </a:rPr>
              <a:pPr/>
              <a:t>1/18/2018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3C31E4F-02C3-4CE5-B2C5-E6D3CE20F5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5198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3"/>
          <p:cNvSpPr>
            <a:spLocks noGrp="1" noChangeArrowheads="1"/>
          </p:cNvSpPr>
          <p:nvPr>
            <p:ph type="sldNum" sz="quarter" idx="10"/>
          </p:nvPr>
        </p:nvSpPr>
        <p:spPr/>
        <p:txBody>
          <a:bodyPr/>
          <a:lstStyle>
            <a:lvl1pPr eaLnBrk="1" hangingPunct="1">
              <a:defRPr u="sng">
                <a:cs typeface="Arial" pitchFamily="34" charset="0"/>
              </a:defRPr>
            </a:lvl1pPr>
          </a:lstStyle>
          <a:p>
            <a:pPr>
              <a:defRPr/>
            </a:pPr>
            <a:endParaRPr lang="en-GB"/>
          </a:p>
        </p:txBody>
      </p:sp>
    </p:spTree>
  </p:cSld>
  <p:clrMapOvr>
    <a:masterClrMapping/>
  </p:clrMapOvr>
  <p:transition>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p:txBody>
          <a:bodyPr/>
          <a:lstStyle>
            <a:lvl1pPr eaLnBrk="1" hangingPunct="1">
              <a:defRPr u="sng">
                <a:cs typeface="Arial" pitchFamily="34" charset="0"/>
              </a:defRPr>
            </a:lvl1pPr>
          </a:lstStyle>
          <a:p>
            <a:pPr>
              <a:defRPr/>
            </a:pPr>
            <a:endParaRPr lang="en-GB"/>
          </a:p>
        </p:txBody>
      </p:sp>
    </p:spTree>
  </p:cSld>
  <p:clrMapOvr>
    <a:masterClrMapping/>
  </p:clrMapOvr>
  <p:transition>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p:txBody>
          <a:bodyPr/>
          <a:lstStyle>
            <a:lvl1pPr eaLnBrk="1" hangingPunct="1">
              <a:defRPr u="sng">
                <a:cs typeface="Arial" pitchFamily="34" charset="0"/>
              </a:defRPr>
            </a:lvl1pPr>
          </a:lstStyle>
          <a:p>
            <a:pPr>
              <a:defRPr/>
            </a:pPr>
            <a:endParaRPr lang="en-GB"/>
          </a:p>
        </p:txBody>
      </p:sp>
    </p:spTree>
  </p:cSld>
  <p:clrMapOvr>
    <a:masterClrMapping/>
  </p:clrMapOvr>
  <p:transition>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sldNum" sz="quarter" idx="10"/>
          </p:nvPr>
        </p:nvSpPr>
        <p:spPr/>
        <p:txBody>
          <a:bodyPr/>
          <a:lstStyle>
            <a:lvl1pPr eaLnBrk="1" hangingPunct="1">
              <a:defRPr u="sng">
                <a:cs typeface="Arial" pitchFamily="34" charset="0"/>
              </a:defRPr>
            </a:lvl1pPr>
          </a:lstStyle>
          <a:p>
            <a:pPr>
              <a:defRPr/>
            </a:pPr>
            <a:endParaRPr lang="en-GB"/>
          </a:p>
        </p:txBody>
      </p:sp>
    </p:spTree>
  </p:cSld>
  <p:clrMapOvr>
    <a:masterClrMapping/>
  </p:clrMapOvr>
  <p:transition>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p:txBody>
          <a:bodyPr/>
          <a:lstStyle>
            <a:lvl1pPr eaLnBrk="1" hangingPunct="1">
              <a:defRPr u="sng">
                <a:cs typeface="Arial" pitchFamily="34" charset="0"/>
              </a:defRPr>
            </a:lvl1pPr>
          </a:lstStyle>
          <a:p>
            <a:pPr>
              <a:defRPr/>
            </a:pPr>
            <a:endParaRPr lang="en-GB"/>
          </a:p>
        </p:txBody>
      </p:sp>
    </p:spTree>
  </p:cSld>
  <p:clrMapOvr>
    <a:masterClrMapping/>
  </p:clrMapOvr>
  <p:transition>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a:spLocks noGrp="1" noChangeArrowheads="1"/>
          </p:cNvSpPr>
          <p:nvPr>
            <p:ph type="sldNum" sz="quarter" idx="10"/>
          </p:nvPr>
        </p:nvSpPr>
        <p:spPr/>
        <p:txBody>
          <a:bodyPr/>
          <a:lstStyle>
            <a:lvl1pPr eaLnBrk="1" hangingPunct="1">
              <a:defRPr u="sng">
                <a:cs typeface="Arial" pitchFamily="34" charset="0"/>
              </a:defRPr>
            </a:lvl1pPr>
          </a:lstStyle>
          <a:p>
            <a:pPr>
              <a:defRPr/>
            </a:pPr>
            <a:endParaRPr lang="en-GB"/>
          </a:p>
        </p:txBody>
      </p:sp>
    </p:spTree>
  </p:cSld>
  <p:clrMapOvr>
    <a:masterClrMapping/>
  </p:clrMapOvr>
  <p:transition>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sldNum" sz="quarter" idx="10"/>
          </p:nvPr>
        </p:nvSpPr>
        <p:spPr/>
        <p:txBody>
          <a:bodyPr/>
          <a:lstStyle>
            <a:lvl1pPr eaLnBrk="1" hangingPunct="1">
              <a:defRPr u="sng">
                <a:cs typeface="Arial" pitchFamily="34" charset="0"/>
              </a:defRPr>
            </a:lvl1pPr>
          </a:lstStyle>
          <a:p>
            <a:pPr>
              <a:defRPr/>
            </a:pPr>
            <a:endParaRPr lang="en-GB"/>
          </a:p>
        </p:txBody>
      </p:sp>
    </p:spTree>
  </p:cSld>
  <p:clrMapOvr>
    <a:masterClrMapping/>
  </p:clrMapOvr>
  <p:transition>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1pPr eaLnBrk="1" hangingPunct="1">
              <a:defRPr u="sng">
                <a:cs typeface="Arial" pitchFamily="34" charset="0"/>
              </a:defRPr>
            </a:lvl1pPr>
          </a:lstStyle>
          <a:p>
            <a:pPr>
              <a:defRPr/>
            </a:pPr>
            <a:endParaRPr lang="en-GB"/>
          </a:p>
        </p:txBody>
      </p:sp>
    </p:spTree>
  </p:cSld>
  <p:clrMapOvr>
    <a:masterClrMapping/>
  </p:clrMapOvr>
  <p:transition>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1pPr eaLnBrk="1" hangingPunct="1">
              <a:defRPr u="sng">
                <a:cs typeface="Arial" pitchFamily="34" charset="0"/>
              </a:defRPr>
            </a:lvl1pPr>
          </a:lstStyle>
          <a:p>
            <a:pPr>
              <a:defRPr/>
            </a:pPr>
            <a:endParaRPr lang="en-GB"/>
          </a:p>
        </p:txBody>
      </p:sp>
    </p:spTree>
  </p:cSld>
  <p:clrMapOvr>
    <a:masterClrMapping/>
  </p:clrMapOvr>
  <p:transition>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p:txBody>
          <a:bodyPr/>
          <a:lstStyle>
            <a:lvl1pPr eaLnBrk="1" hangingPunct="1">
              <a:defRPr u="sng">
                <a:cs typeface="Arial" pitchFamily="34" charset="0"/>
              </a:defRPr>
            </a:lvl1pPr>
          </a:lstStyle>
          <a:p>
            <a:pPr>
              <a:defRPr/>
            </a:pPr>
            <a:endParaRPr lang="en-GB"/>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84937F-AE75-4140-8D88-0F89627EA50E}" type="datetimeFigureOut">
              <a:rPr lang="en-US" smtClean="0">
                <a:solidFill>
                  <a:prstClr val="black">
                    <a:tint val="75000"/>
                  </a:prstClr>
                </a:solidFill>
              </a:rPr>
              <a:pPr/>
              <a:t>1/18/2018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3C31E4F-02C3-4CE5-B2C5-E6D3CE20F5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69408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p:txBody>
          <a:bodyPr/>
          <a:lstStyle>
            <a:lvl1pPr eaLnBrk="1" hangingPunct="1">
              <a:defRPr u="sng">
                <a:cs typeface="Arial" pitchFamily="34" charset="0"/>
              </a:defRPr>
            </a:lvl1pPr>
          </a:lstStyle>
          <a:p>
            <a:pPr>
              <a:defRPr/>
            </a:pPr>
            <a:endParaRPr lang="en-GB"/>
          </a:p>
        </p:txBody>
      </p:sp>
    </p:spTree>
  </p:cSld>
  <p:clrMapOvr>
    <a:masterClrMapping/>
  </p:clrMapOvr>
  <p:transition>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85800" y="1981200"/>
            <a:ext cx="7772400" cy="4114800"/>
          </a:xfrm>
        </p:spPr>
        <p:txBody>
          <a:bodyPr/>
          <a:lstStyle/>
          <a:p>
            <a:pPr lvl="0"/>
            <a:endParaRPr lang="en-GB" noProof="0" smtClean="0"/>
          </a:p>
        </p:txBody>
      </p:sp>
      <p:sp>
        <p:nvSpPr>
          <p:cNvPr id="4" name="Date Placeholder 3"/>
          <p:cNvSpPr>
            <a:spLocks noGrp="1" noChangeArrowheads="1"/>
          </p:cNvSpPr>
          <p:nvPr>
            <p:ph type="dt" sz="half" idx="10"/>
          </p:nvPr>
        </p:nvSpPr>
        <p:spPr>
          <a:xfrm>
            <a:off x="685800" y="6248400"/>
            <a:ext cx="1905000" cy="457200"/>
          </a:xfrm>
          <a:prstGeom prst="rect">
            <a:avLst/>
          </a:prstGeom>
        </p:spPr>
        <p:txBody>
          <a:bodyPr/>
          <a:lstStyle>
            <a:lvl1pPr algn="l" eaLnBrk="0" hangingPunct="0">
              <a:spcBef>
                <a:spcPct val="50000"/>
              </a:spcBef>
              <a:defRPr sz="2400" b="1" u="none">
                <a:solidFill>
                  <a:srgbClr val="FF0000"/>
                </a:solidFill>
                <a:latin typeface="Arial" charset="0"/>
                <a:cs typeface="Arial"/>
              </a:defRPr>
            </a:lvl1pPr>
          </a:lstStyle>
          <a:p>
            <a:pPr>
              <a:defRPr/>
            </a:pPr>
            <a:endParaRPr lang="en-US"/>
          </a:p>
        </p:txBody>
      </p:sp>
      <p:sp>
        <p:nvSpPr>
          <p:cNvPr id="5" name="Footer Placeholder 4"/>
          <p:cNvSpPr>
            <a:spLocks noGrp="1" noChangeArrowheads="1"/>
          </p:cNvSpPr>
          <p:nvPr>
            <p:ph type="ftr" sz="quarter" idx="11"/>
          </p:nvPr>
        </p:nvSpPr>
        <p:spPr>
          <a:xfrm>
            <a:off x="3124200" y="6248400"/>
            <a:ext cx="2895600" cy="457200"/>
          </a:xfrm>
          <a:prstGeom prst="rect">
            <a:avLst/>
          </a:prstGeom>
        </p:spPr>
        <p:txBody>
          <a:bodyPr/>
          <a:lstStyle>
            <a:lvl1pPr algn="l" eaLnBrk="0" hangingPunct="0">
              <a:spcBef>
                <a:spcPct val="50000"/>
              </a:spcBef>
              <a:defRPr sz="2400" b="1" u="none">
                <a:solidFill>
                  <a:srgbClr val="FF0000"/>
                </a:solidFill>
                <a:latin typeface="Arial" charset="0"/>
                <a:cs typeface="Arial"/>
              </a:defRPr>
            </a:lvl1pPr>
          </a:lstStyle>
          <a:p>
            <a:pPr>
              <a:defRPr/>
            </a:pPr>
            <a:endParaRPr lang="en-US"/>
          </a:p>
        </p:txBody>
      </p:sp>
      <p:sp>
        <p:nvSpPr>
          <p:cNvPr id="6" name="Rectangle 5"/>
          <p:cNvSpPr>
            <a:spLocks noGrp="1" noChangeArrowheads="1"/>
          </p:cNvSpPr>
          <p:nvPr>
            <p:ph type="sldNum" sz="quarter" idx="12"/>
          </p:nvPr>
        </p:nvSpPr>
        <p:spPr/>
        <p:txBody>
          <a:bodyPr/>
          <a:lstStyle>
            <a:lvl1pPr eaLnBrk="1" hangingPunct="1">
              <a:defRPr u="sng">
                <a:cs typeface="Arial" pitchFamily="34" charset="0"/>
              </a:defRPr>
            </a:lvl1pPr>
          </a:lstStyle>
          <a:p>
            <a:pPr>
              <a:defRPr/>
            </a:pPr>
            <a:endParaRPr lang="en-GB"/>
          </a:p>
        </p:txBody>
      </p:sp>
    </p:spTree>
  </p:cSld>
  <p:clrMapOvr>
    <a:masterClrMapping/>
  </p:clrMapOvr>
  <p:transition>
    <p:cover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82744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64031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314561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440879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1/18/2018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755761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1/18/2018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35272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1/18/2018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431549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991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84937F-AE75-4140-8D88-0F89627EA50E}" type="datetimeFigureOut">
              <a:rPr lang="en-US" smtClean="0">
                <a:solidFill>
                  <a:prstClr val="black">
                    <a:tint val="75000"/>
                  </a:prstClr>
                </a:solidFill>
              </a:rPr>
              <a:pPr/>
              <a:t>1/18/2018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3C31E4F-02C3-4CE5-B2C5-E6D3CE20F5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441235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42"/>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439016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78183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79822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Normal">
    <p:spTree>
      <p:nvGrpSpPr>
        <p:cNvPr id="1" name=""/>
        <p:cNvGrpSpPr/>
        <p:nvPr/>
      </p:nvGrpSpPr>
      <p:grpSpPr>
        <a:xfrm>
          <a:off x="0" y="0"/>
          <a:ext cx="0" cy="0"/>
          <a:chOff x="0" y="0"/>
          <a:chExt cx="0" cy="0"/>
        </a:xfrm>
      </p:grpSpPr>
      <p:sp>
        <p:nvSpPr>
          <p:cNvPr id="4" name="Rounded Rectangle 3"/>
          <p:cNvSpPr/>
          <p:nvPr userDrawn="1"/>
        </p:nvSpPr>
        <p:spPr>
          <a:xfrm>
            <a:off x="-149225" y="486835"/>
            <a:ext cx="6180138" cy="912284"/>
          </a:xfrm>
          <a:prstGeom prst="roundRect">
            <a:avLst>
              <a:gd name="adj" fmla="val 7158"/>
            </a:avLst>
          </a:prstGeom>
          <a:noFill/>
          <a:ln w="19050">
            <a:noFill/>
          </a:ln>
          <a:effectLst>
            <a:outerShdw blurRad="63500" dist="508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6" name="Content Placeholder 2"/>
          <p:cNvSpPr>
            <a:spLocks noGrp="1"/>
          </p:cNvSpPr>
          <p:nvPr>
            <p:ph idx="1"/>
          </p:nvPr>
        </p:nvSpPr>
        <p:spPr>
          <a:xfrm>
            <a:off x="316800" y="1749631"/>
            <a:ext cx="8510400" cy="3941052"/>
          </a:xfrm>
          <a:prstGeom prst="rect">
            <a:avLst/>
          </a:prstGeo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1" name="Title 1"/>
          <p:cNvSpPr>
            <a:spLocks noGrp="1"/>
          </p:cNvSpPr>
          <p:nvPr>
            <p:ph type="title"/>
          </p:nvPr>
        </p:nvSpPr>
        <p:spPr>
          <a:xfrm>
            <a:off x="316800" y="687229"/>
            <a:ext cx="5714072" cy="521883"/>
          </a:xfrm>
          <a:prstGeom prst="rect">
            <a:avLst/>
          </a:prstGeom>
        </p:spPr>
        <p:txBody>
          <a:bodyPr anchor="ctr" anchorCtr="0"/>
          <a:lstStyle>
            <a:lvl1pPr>
              <a:defRPr sz="2400">
                <a:solidFill>
                  <a:srgbClr val="001965"/>
                </a:solidFill>
              </a:defRPr>
            </a:lvl1pPr>
          </a:lstStyle>
          <a:p>
            <a:r>
              <a:rPr lang="en-US" noProof="0" dirty="0" smtClean="0"/>
              <a:t>Click to edit Master title style</a:t>
            </a:r>
            <a:endParaRPr lang="en-GB" noProof="0" dirty="0"/>
          </a:p>
        </p:txBody>
      </p:sp>
    </p:spTree>
    <p:extLst>
      <p:ext uri="{BB962C8B-B14F-4D97-AF65-F5344CB8AC3E}">
        <p14:creationId xmlns:p14="http://schemas.microsoft.com/office/powerpoint/2010/main" val="2596376216"/>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B9703C5-288B-47AF-B685-ED20E83C1738}" type="datetimeFigureOut">
              <a:rPr lang="en-US">
                <a:solidFill>
                  <a:prstClr val="black">
                    <a:tint val="75000"/>
                  </a:prstClr>
                </a:solidFill>
              </a:rPr>
              <a:pPr>
                <a:defRPr/>
              </a:pPr>
              <a:t>1/18/2018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D23E9F4-58C5-448D-9F9D-6E871A47178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9324355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855C260-0B40-4B70-A7BB-1F1A0E52B859}" type="datetimeFigureOut">
              <a:rPr lang="en-US">
                <a:solidFill>
                  <a:prstClr val="black">
                    <a:tint val="75000"/>
                  </a:prstClr>
                </a:solidFill>
              </a:rPr>
              <a:pPr>
                <a:defRPr/>
              </a:pPr>
              <a:t>1/18/2018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E82B996-FD77-404E-89F9-042E3E12F12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3019264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8EA37D3-070E-45DD-966E-9C9A114D6598}" type="datetimeFigureOut">
              <a:rPr lang="en-US">
                <a:solidFill>
                  <a:prstClr val="black">
                    <a:tint val="75000"/>
                  </a:prstClr>
                </a:solidFill>
              </a:rPr>
              <a:pPr>
                <a:defRPr/>
              </a:pPr>
              <a:t>1/18/2018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E067D7C-F52B-4561-B634-E225E9FDEA9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790437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3258A3C-8D45-4265-AD12-F5507D40FDC8}" type="datetimeFigureOut">
              <a:rPr lang="en-US">
                <a:solidFill>
                  <a:prstClr val="black">
                    <a:tint val="75000"/>
                  </a:prstClr>
                </a:solidFill>
              </a:rPr>
              <a:pPr>
                <a:defRPr/>
              </a:pPr>
              <a:t>1/18/2018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F958D87-7263-4C2B-B282-4DA9A0DD363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4085985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DE72E2F-0BD1-476C-A31A-FF68EB2427E2}" type="datetimeFigureOut">
              <a:rPr lang="en-US">
                <a:solidFill>
                  <a:prstClr val="black">
                    <a:tint val="75000"/>
                  </a:prstClr>
                </a:solidFill>
              </a:rPr>
              <a:pPr>
                <a:defRPr/>
              </a:pPr>
              <a:t>1/18/2018</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DD135E63-AC8B-40EF-A199-53BF7B4EA82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9288194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17E2BC4-D2B2-454E-93FA-F5C8C8938EF8}" type="datetimeFigureOut">
              <a:rPr lang="en-US">
                <a:solidFill>
                  <a:prstClr val="black">
                    <a:tint val="75000"/>
                  </a:prstClr>
                </a:solidFill>
              </a:rPr>
              <a:pPr>
                <a:defRPr/>
              </a:pPr>
              <a:t>1/18/2018</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81D4C9A-D349-4B23-9EEB-86E55054FE4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46465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84937F-AE75-4140-8D88-0F89627EA50E}" type="datetimeFigureOut">
              <a:rPr lang="en-US" smtClean="0">
                <a:solidFill>
                  <a:prstClr val="black">
                    <a:tint val="75000"/>
                  </a:prstClr>
                </a:solidFill>
              </a:rPr>
              <a:pPr/>
              <a:t>1/18/2018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3C31E4F-02C3-4CE5-B2C5-E6D3CE20F5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000671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473F623-5A90-41A6-A780-1F782894356F}" type="datetimeFigureOut">
              <a:rPr lang="en-US">
                <a:solidFill>
                  <a:prstClr val="black">
                    <a:tint val="75000"/>
                  </a:prstClr>
                </a:solidFill>
              </a:rPr>
              <a:pPr>
                <a:defRPr/>
              </a:pPr>
              <a:t>1/18/2018</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10974D8C-84CE-487A-98CD-C33A112F4FB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2807367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7"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C3502AE-B9A3-4A98-A1E5-8BB6C4094F15}" type="datetimeFigureOut">
              <a:rPr lang="en-US">
                <a:solidFill>
                  <a:prstClr val="black">
                    <a:tint val="75000"/>
                  </a:prstClr>
                </a:solidFill>
              </a:rPr>
              <a:pPr>
                <a:defRPr/>
              </a:pPr>
              <a:t>1/18/2018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6B83939-8C49-43E9-A105-1DCE9689942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051932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45"/>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39C958A-1607-43D0-8448-0B1B8721718B}" type="datetimeFigureOut">
              <a:rPr lang="en-US">
                <a:solidFill>
                  <a:prstClr val="black">
                    <a:tint val="75000"/>
                  </a:prstClr>
                </a:solidFill>
              </a:rPr>
              <a:pPr>
                <a:defRPr/>
              </a:pPr>
              <a:t>1/18/2018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79D3B48-E907-4069-A798-C73A864E599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8019584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003FEF9-4576-43E2-BC88-4B3A0CB4C97C}" type="datetimeFigureOut">
              <a:rPr lang="en-US">
                <a:solidFill>
                  <a:prstClr val="black">
                    <a:tint val="75000"/>
                  </a:prstClr>
                </a:solidFill>
              </a:rPr>
              <a:pPr>
                <a:defRPr/>
              </a:pPr>
              <a:t>1/18/2018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19FEB22-D4EF-49A6-BF90-E6407BDF17E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0690703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6DE9DB6-A8C6-4F38-833A-313293D7C6E4}" type="datetimeFigureOut">
              <a:rPr lang="en-US">
                <a:solidFill>
                  <a:prstClr val="black">
                    <a:tint val="75000"/>
                  </a:prstClr>
                </a:solidFill>
              </a:rPr>
              <a:pPr>
                <a:defRPr/>
              </a:pPr>
              <a:t>1/18/2018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BE55602-A1AD-46F1-BD8C-EE98FE8E01D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0670504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26926" y="1352052"/>
            <a:ext cx="8290036" cy="4287839"/>
          </a:xfrm>
          <a:noFill/>
          <a:ln>
            <a:noFill/>
          </a:ln>
          <a:extLst/>
        </p:spPr>
        <p:txBody>
          <a:bodyPr lIns="115214" tIns="57607" rIns="115214" bIns="57607"/>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3965590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Text Placeholder 7"/>
          <p:cNvSpPr>
            <a:spLocks noGrp="1"/>
          </p:cNvSpPr>
          <p:nvPr>
            <p:ph type="body" sz="quarter" idx="13"/>
          </p:nvPr>
        </p:nvSpPr>
        <p:spPr>
          <a:xfrm>
            <a:off x="611188" y="6311956"/>
            <a:ext cx="8208962" cy="430157"/>
          </a:xfrm>
        </p:spPr>
        <p:txBody>
          <a:bodyPr anchor="b"/>
          <a:lstStyle>
            <a:lvl1pPr marL="0" indent="0">
              <a:spcBef>
                <a:spcPts val="0"/>
              </a:spcBef>
              <a:buNone/>
              <a:defRPr sz="105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4"/>
          <p:cNvSpPr>
            <a:spLocks noGrp="1"/>
          </p:cNvSpPr>
          <p:nvPr>
            <p:ph type="sldNum" sz="quarter" idx="12"/>
          </p:nvPr>
        </p:nvSpPr>
        <p:spPr/>
        <p:txBody>
          <a:bodyPr/>
          <a:lstStyle/>
          <a:p>
            <a:fld id="{F6F95BD5-C3FD-4E9B-9240-B27EACB3D069}" type="slidenum">
              <a:rPr lang="en-GB">
                <a:solidFill>
                  <a:prstClr val="black">
                    <a:tint val="75000"/>
                  </a:prstClr>
                </a:solidFill>
              </a:rPr>
              <a:pPr/>
              <a:t>‹#›</a:t>
            </a:fld>
            <a:endParaRPr lang="en-GB">
              <a:solidFill>
                <a:prstClr val="black">
                  <a:tint val="75000"/>
                </a:prstClr>
              </a:solidFill>
            </a:endParaRPr>
          </a:p>
        </p:txBody>
      </p:sp>
      <p:sp>
        <p:nvSpPr>
          <p:cNvPr id="8" name="Text Placeholder 9"/>
          <p:cNvSpPr>
            <a:spLocks noGrp="1"/>
          </p:cNvSpPr>
          <p:nvPr>
            <p:ph type="body" sz="quarter" idx="14"/>
          </p:nvPr>
        </p:nvSpPr>
        <p:spPr>
          <a:xfrm rot="5400000">
            <a:off x="5916497" y="3167651"/>
            <a:ext cx="5899380" cy="323851"/>
          </a:xfrm>
        </p:spPr>
        <p:txBody>
          <a:bodyPr/>
          <a:lstStyle>
            <a:lvl1pPr marL="0" indent="0">
              <a:buFontTx/>
              <a:buNone/>
              <a:defRPr sz="1400" b="1">
                <a:solidFill>
                  <a:schemeClr val="accent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959603290"/>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6" name="Text Placeholder 7"/>
          <p:cNvSpPr>
            <a:spLocks noGrp="1"/>
          </p:cNvSpPr>
          <p:nvPr>
            <p:ph type="body" sz="quarter" idx="13"/>
          </p:nvPr>
        </p:nvSpPr>
        <p:spPr>
          <a:xfrm>
            <a:off x="611188" y="6311956"/>
            <a:ext cx="8208962" cy="430157"/>
          </a:xfrm>
        </p:spPr>
        <p:txBody>
          <a:bodyPr anchor="b"/>
          <a:lstStyle>
            <a:lvl1pPr marL="0" indent="0">
              <a:spcBef>
                <a:spcPts val="0"/>
              </a:spcBef>
              <a:buNone/>
              <a:defRPr sz="105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4"/>
          <p:cNvSpPr>
            <a:spLocks noGrp="1"/>
          </p:cNvSpPr>
          <p:nvPr>
            <p:ph type="sldNum" sz="quarter" idx="12"/>
          </p:nvPr>
        </p:nvSpPr>
        <p:spPr/>
        <p:txBody>
          <a:bodyPr/>
          <a:lstStyle/>
          <a:p>
            <a:fld id="{F6F95BD5-C3FD-4E9B-9240-B27EACB3D069}" type="slidenum">
              <a:rPr lang="en-GB">
                <a:solidFill>
                  <a:prstClr val="black">
                    <a:tint val="75000"/>
                  </a:prstClr>
                </a:solidFill>
              </a:rPr>
              <a:pPr/>
              <a:t>‹#›</a:t>
            </a:fld>
            <a:endParaRPr lang="en-GB">
              <a:solidFill>
                <a:prstClr val="black">
                  <a:tint val="75000"/>
                </a:prstClr>
              </a:solidFill>
            </a:endParaRPr>
          </a:p>
        </p:txBody>
      </p:sp>
      <p:sp>
        <p:nvSpPr>
          <p:cNvPr id="8" name="Text Placeholder 9"/>
          <p:cNvSpPr>
            <a:spLocks noGrp="1"/>
          </p:cNvSpPr>
          <p:nvPr>
            <p:ph type="body" sz="quarter" idx="14"/>
          </p:nvPr>
        </p:nvSpPr>
        <p:spPr>
          <a:xfrm rot="5400000">
            <a:off x="5916496" y="3167649"/>
            <a:ext cx="5899380" cy="323851"/>
          </a:xfrm>
        </p:spPr>
        <p:txBody>
          <a:bodyPr/>
          <a:lstStyle>
            <a:lvl1pPr marL="0" indent="0">
              <a:buFontTx/>
              <a:buNone/>
              <a:defRPr sz="1400" b="1">
                <a:solidFill>
                  <a:schemeClr val="accent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101984994"/>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6" name="Text Placeholder 7"/>
          <p:cNvSpPr>
            <a:spLocks noGrp="1"/>
          </p:cNvSpPr>
          <p:nvPr>
            <p:ph type="body" sz="quarter" idx="13"/>
          </p:nvPr>
        </p:nvSpPr>
        <p:spPr>
          <a:xfrm>
            <a:off x="611188" y="6311956"/>
            <a:ext cx="8208962" cy="430157"/>
          </a:xfrm>
        </p:spPr>
        <p:txBody>
          <a:bodyPr anchor="b"/>
          <a:lstStyle>
            <a:lvl1pPr marL="0" indent="0">
              <a:spcBef>
                <a:spcPts val="0"/>
              </a:spcBef>
              <a:buNone/>
              <a:defRPr sz="105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4"/>
          <p:cNvSpPr>
            <a:spLocks noGrp="1"/>
          </p:cNvSpPr>
          <p:nvPr>
            <p:ph type="sldNum" sz="quarter" idx="12"/>
          </p:nvPr>
        </p:nvSpPr>
        <p:spPr/>
        <p:txBody>
          <a:bodyPr/>
          <a:lstStyle/>
          <a:p>
            <a:fld id="{F6F95BD5-C3FD-4E9B-9240-B27EACB3D069}" type="slidenum">
              <a:rPr lang="en-GB">
                <a:solidFill>
                  <a:prstClr val="black">
                    <a:tint val="75000"/>
                  </a:prstClr>
                </a:solidFill>
              </a:rPr>
              <a:pPr/>
              <a:t>‹#›</a:t>
            </a:fld>
            <a:endParaRPr lang="en-GB">
              <a:solidFill>
                <a:prstClr val="black">
                  <a:tint val="75000"/>
                </a:prstClr>
              </a:solidFill>
            </a:endParaRPr>
          </a:p>
        </p:txBody>
      </p:sp>
      <p:sp>
        <p:nvSpPr>
          <p:cNvPr id="8" name="Text Placeholder 9"/>
          <p:cNvSpPr>
            <a:spLocks noGrp="1"/>
          </p:cNvSpPr>
          <p:nvPr>
            <p:ph type="body" sz="quarter" idx="14"/>
          </p:nvPr>
        </p:nvSpPr>
        <p:spPr>
          <a:xfrm rot="5400000">
            <a:off x="5916496" y="3167649"/>
            <a:ext cx="5899380" cy="323851"/>
          </a:xfrm>
        </p:spPr>
        <p:txBody>
          <a:bodyPr/>
          <a:lstStyle>
            <a:lvl1pPr marL="0" indent="0">
              <a:buFontTx/>
              <a:buNone/>
              <a:defRPr sz="1400" b="1">
                <a:solidFill>
                  <a:schemeClr val="accent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3373929523"/>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1219200"/>
            <a:ext cx="8686800" cy="4343400"/>
          </a:xfrm>
        </p:spPr>
        <p:txBody>
          <a:bodyPr/>
          <a:lstStyle/>
          <a:p>
            <a:pPr lvl="0"/>
            <a:r>
              <a:rPr lang="en-GB" noProof="0" dirty="0" err="1"/>
              <a:t>Cliquez</a:t>
            </a:r>
            <a:r>
              <a:rPr lang="en-GB" noProof="0" dirty="0"/>
              <a:t> pour modifier les styles du </a:t>
            </a:r>
            <a:r>
              <a:rPr lang="en-GB" noProof="0" dirty="0" err="1"/>
              <a:t>texte</a:t>
            </a:r>
            <a:r>
              <a:rPr lang="en-GB" noProof="0" dirty="0"/>
              <a:t> du masque</a:t>
            </a:r>
          </a:p>
          <a:p>
            <a:pPr lvl="1"/>
            <a:r>
              <a:rPr lang="en-GB" noProof="0" dirty="0" err="1"/>
              <a:t>Deuxième</a:t>
            </a:r>
            <a:r>
              <a:rPr lang="en-GB" noProof="0" dirty="0"/>
              <a:t> </a:t>
            </a:r>
            <a:r>
              <a:rPr lang="en-GB" noProof="0" dirty="0" err="1"/>
              <a:t>niveau</a:t>
            </a:r>
            <a:endParaRPr lang="en-GB" noProof="0" dirty="0"/>
          </a:p>
          <a:p>
            <a:pPr lvl="2"/>
            <a:r>
              <a:rPr lang="en-GB" noProof="0" dirty="0" err="1"/>
              <a:t>Troisième</a:t>
            </a:r>
            <a:r>
              <a:rPr lang="en-GB" noProof="0" dirty="0"/>
              <a:t> </a:t>
            </a:r>
            <a:r>
              <a:rPr lang="en-GB" noProof="0" dirty="0" err="1"/>
              <a:t>niveau</a:t>
            </a:r>
            <a:endParaRPr lang="en-GB" noProof="0" dirty="0"/>
          </a:p>
          <a:p>
            <a:pPr lvl="3"/>
            <a:r>
              <a:rPr lang="en-GB" noProof="0" dirty="0" err="1"/>
              <a:t>Quatrième</a:t>
            </a:r>
            <a:r>
              <a:rPr lang="en-GB" noProof="0" dirty="0"/>
              <a:t> </a:t>
            </a:r>
            <a:r>
              <a:rPr lang="en-GB" noProof="0" dirty="0" err="1"/>
              <a:t>niveau</a:t>
            </a:r>
            <a:endParaRPr lang="en-GB" noProof="0" dirty="0"/>
          </a:p>
          <a:p>
            <a:pPr lvl="4"/>
            <a:r>
              <a:rPr lang="en-GB" noProof="0" dirty="0" err="1"/>
              <a:t>Cinquième</a:t>
            </a:r>
            <a:r>
              <a:rPr lang="en-GB" noProof="0" dirty="0"/>
              <a:t> </a:t>
            </a:r>
            <a:r>
              <a:rPr lang="en-GB" noProof="0" dirty="0" err="1"/>
              <a:t>niveau</a:t>
            </a:r>
            <a:endParaRPr lang="en-GB" noProof="0" dirty="0"/>
          </a:p>
        </p:txBody>
      </p:sp>
      <p:sp>
        <p:nvSpPr>
          <p:cNvPr id="5" name="Title 4"/>
          <p:cNvSpPr>
            <a:spLocks noGrp="1"/>
          </p:cNvSpPr>
          <p:nvPr>
            <p:ph type="title"/>
          </p:nvPr>
        </p:nvSpPr>
        <p:spPr/>
        <p:txBody>
          <a:bodyPr/>
          <a:lstStyle/>
          <a:p>
            <a:r>
              <a:rPr lang="en-US"/>
              <a:t>Click to edit Master title style</a:t>
            </a:r>
            <a:endParaRPr lang="en-GB"/>
          </a:p>
        </p:txBody>
      </p:sp>
      <p:sp>
        <p:nvSpPr>
          <p:cNvPr id="6" name="Text Placeholder 6"/>
          <p:cNvSpPr>
            <a:spLocks noGrp="1"/>
          </p:cNvSpPr>
          <p:nvPr>
            <p:ph type="body" sz="quarter" idx="12" hasCustomPrompt="1"/>
          </p:nvPr>
        </p:nvSpPr>
        <p:spPr>
          <a:xfrm>
            <a:off x="228600" y="5638800"/>
            <a:ext cx="7086600" cy="609600"/>
          </a:xfrm>
        </p:spPr>
        <p:txBody>
          <a:bodyPr lIns="0" tIns="0" rIns="0" bIns="0" anchor="b">
            <a:normAutofit/>
          </a:bodyPr>
          <a:lstStyle>
            <a:lvl1pPr marL="0" indent="0" algn="l">
              <a:buNone/>
              <a:defRPr sz="800">
                <a:solidFill>
                  <a:schemeClr val="tx1"/>
                </a:solidFill>
              </a:defRPr>
            </a:lvl1pPr>
            <a:lvl5pPr>
              <a:defRPr/>
            </a:lvl5pPr>
          </a:lstStyle>
          <a:p>
            <a:pPr lvl="0"/>
            <a:r>
              <a:rPr lang="en-US" dirty="0"/>
              <a:t>References</a:t>
            </a:r>
            <a:endParaRPr lang="en-GB" dirty="0"/>
          </a:p>
        </p:txBody>
      </p:sp>
      <p:sp>
        <p:nvSpPr>
          <p:cNvPr id="9" name="Footer Placeholder 2"/>
          <p:cNvSpPr txBox="1">
            <a:spLocks/>
          </p:cNvSpPr>
          <p:nvPr userDrawn="1"/>
        </p:nvSpPr>
        <p:spPr>
          <a:xfrm>
            <a:off x="3203848" y="6433220"/>
            <a:ext cx="3547823" cy="3263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r>
              <a:rPr lang="en-GB" sz="1000" dirty="0">
                <a:solidFill>
                  <a:srgbClr val="FFFFFF">
                    <a:lumMod val="50000"/>
                  </a:srgbClr>
                </a:solidFill>
              </a:rPr>
              <a:t>NOT FOR PROMOTIONAL USE</a:t>
            </a:r>
          </a:p>
        </p:txBody>
      </p:sp>
    </p:spTree>
    <p:extLst>
      <p:ext uri="{BB962C8B-B14F-4D97-AF65-F5344CB8AC3E}">
        <p14:creationId xmlns:p14="http://schemas.microsoft.com/office/powerpoint/2010/main" val="997063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42"/>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84937F-AE75-4140-8D88-0F89627EA50E}" type="datetimeFigureOut">
              <a:rPr lang="en-US" smtClean="0">
                <a:solidFill>
                  <a:prstClr val="black">
                    <a:tint val="75000"/>
                  </a:prstClr>
                </a:solidFill>
              </a:rPr>
              <a:pPr/>
              <a:t>1/18/2018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3C31E4F-02C3-4CE5-B2C5-E6D3CE20F5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6394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5.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theme" Target="../theme/theme6.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theme" Target="../theme/theme7.xml"/><Relationship Id="rId2" Type="http://schemas.openxmlformats.org/officeDocument/2006/relationships/slideLayout" Target="../slideLayouts/slideLayout75.xml"/><Relationship Id="rId16" Type="http://schemas.openxmlformats.org/officeDocument/2006/relationships/slideLayout" Target="../slideLayouts/slideLayout89.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84937F-AE75-4140-8D88-0F89627EA50E}" type="datetimeFigureOut">
              <a:rPr lang="en-US" smtClean="0">
                <a:solidFill>
                  <a:prstClr val="black">
                    <a:tint val="75000"/>
                  </a:prstClr>
                </a:solidFill>
              </a:rPr>
              <a:pPr/>
              <a:t>1/18/2018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C31E4F-02C3-4CE5-B2C5-E6D3CE20F5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4496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7"/>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Text Placeholder 2"/>
          <p:cNvSpPr>
            <a:spLocks noGrp="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14FB8E3A-E8D6-483F-B44E-B1258954E4D8}" type="datetimeFigureOut">
              <a:rPr lang="en-US"/>
              <a:pPr>
                <a:defRPr/>
              </a:pPr>
              <a:t>1/18/2018</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747C9119-382E-4842-89B8-E5DA77AE274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97" r:id="rId12"/>
    <p:sldLayoutId id="2147483698" r:id="rId13"/>
    <p:sldLayoutId id="2147483699" r:id="rId14"/>
    <p:sldLayoutId id="2147483726" r:id="rId15"/>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1/18/2018</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50000">
              <a:schemeClr val="bg1"/>
            </a:gs>
            <a:gs pos="100000">
              <a:schemeClr val="bg1">
                <a:gamma/>
                <a:shade val="46275"/>
                <a:invGamma/>
              </a:schemeClr>
            </a:gs>
          </a:gsLst>
          <a:lin ang="18900000" scaled="1"/>
        </a:gra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685800" y="762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174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8573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b="0" u="none">
                <a:solidFill>
                  <a:srgbClr val="FFFFFF"/>
                </a:solidFill>
                <a:latin typeface="Arial" pitchFamily="34" charset="0"/>
                <a:cs typeface="+mn-cs"/>
              </a:defRPr>
            </a:lvl1pPr>
          </a:lstStyle>
          <a:p>
            <a:pPr>
              <a:defRPr/>
            </a:pPr>
            <a:endParaRPr lang="en-US"/>
          </a:p>
        </p:txBody>
      </p:sp>
      <p:sp>
        <p:nvSpPr>
          <p:cNvPr id="58573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u="none">
                <a:solidFill>
                  <a:srgbClr val="FFFFFF"/>
                </a:solidFill>
                <a:latin typeface="Arial" pitchFamily="34" charset="0"/>
                <a:cs typeface="+mn-cs"/>
              </a:defRPr>
            </a:lvl1pPr>
          </a:lstStyle>
          <a:p>
            <a:pPr>
              <a:defRPr/>
            </a:pPr>
            <a:endParaRPr lang="en-US"/>
          </a:p>
        </p:txBody>
      </p:sp>
      <p:sp>
        <p:nvSpPr>
          <p:cNvPr id="58573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0" u="none">
                <a:solidFill>
                  <a:srgbClr val="FFFFFF"/>
                </a:solidFill>
                <a:latin typeface="Arial" pitchFamily="34" charset="0"/>
                <a:cs typeface="+mn-cs"/>
              </a:defRPr>
            </a:lvl1pPr>
          </a:lstStyle>
          <a:p>
            <a:pPr>
              <a:defRPr/>
            </a:pPr>
            <a:fld id="{8F177CEB-50B9-4999-AC82-822FC5C5947A}"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ransition>
    <p:wipe dir="r"/>
  </p:transition>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pitchFamily="34" charset="0"/>
          <a:cs typeface="Arial" pitchFamily="34" charset="0"/>
        </a:defRPr>
      </a:lvl2pPr>
      <a:lvl3pPr algn="ctr" rtl="0" eaLnBrk="0" fontAlgn="base" hangingPunct="0">
        <a:spcBef>
          <a:spcPct val="0"/>
        </a:spcBef>
        <a:spcAft>
          <a:spcPct val="0"/>
        </a:spcAft>
        <a:defRPr sz="3200" b="1">
          <a:solidFill>
            <a:schemeClr val="tx2"/>
          </a:solidFill>
          <a:latin typeface="Arial" pitchFamily="34" charset="0"/>
          <a:cs typeface="Arial" pitchFamily="34" charset="0"/>
        </a:defRPr>
      </a:lvl3pPr>
      <a:lvl4pPr algn="ctr" rtl="0" eaLnBrk="0" fontAlgn="base" hangingPunct="0">
        <a:spcBef>
          <a:spcPct val="0"/>
        </a:spcBef>
        <a:spcAft>
          <a:spcPct val="0"/>
        </a:spcAft>
        <a:defRPr sz="3200" b="1">
          <a:solidFill>
            <a:schemeClr val="tx2"/>
          </a:solidFill>
          <a:latin typeface="Arial" pitchFamily="34" charset="0"/>
          <a:cs typeface="Arial" pitchFamily="34" charset="0"/>
        </a:defRPr>
      </a:lvl4pPr>
      <a:lvl5pPr algn="ctr" rtl="0" eaLnBrk="0" fontAlgn="base" hangingPunct="0">
        <a:spcBef>
          <a:spcPct val="0"/>
        </a:spcBef>
        <a:spcAft>
          <a:spcPct val="0"/>
        </a:spcAft>
        <a:defRPr sz="3200" b="1">
          <a:solidFill>
            <a:schemeClr val="tx2"/>
          </a:solidFill>
          <a:latin typeface="Arial" pitchFamily="34" charset="0"/>
          <a:cs typeface="Arial" pitchFamily="34" charset="0"/>
        </a:defRPr>
      </a:lvl5pPr>
      <a:lvl6pPr marL="457200" algn="ctr" rtl="0" fontAlgn="base">
        <a:spcBef>
          <a:spcPct val="0"/>
        </a:spcBef>
        <a:spcAft>
          <a:spcPct val="0"/>
        </a:spcAft>
        <a:defRPr sz="3200" b="1">
          <a:solidFill>
            <a:schemeClr val="tx2"/>
          </a:solidFill>
          <a:latin typeface="Arial" pitchFamily="34" charset="0"/>
          <a:cs typeface="Arial" pitchFamily="34" charset="0"/>
        </a:defRPr>
      </a:lvl6pPr>
      <a:lvl7pPr marL="914400" algn="ctr" rtl="0" fontAlgn="base">
        <a:spcBef>
          <a:spcPct val="0"/>
        </a:spcBef>
        <a:spcAft>
          <a:spcPct val="0"/>
        </a:spcAft>
        <a:defRPr sz="3200" b="1">
          <a:solidFill>
            <a:schemeClr val="tx2"/>
          </a:solidFill>
          <a:latin typeface="Arial" pitchFamily="34" charset="0"/>
          <a:cs typeface="Arial" pitchFamily="34" charset="0"/>
        </a:defRPr>
      </a:lvl7pPr>
      <a:lvl8pPr marL="1371600" algn="ctr" rtl="0" fontAlgn="base">
        <a:spcBef>
          <a:spcPct val="0"/>
        </a:spcBef>
        <a:spcAft>
          <a:spcPct val="0"/>
        </a:spcAft>
        <a:defRPr sz="3200" b="1">
          <a:solidFill>
            <a:schemeClr val="tx2"/>
          </a:solidFill>
          <a:latin typeface="Arial" pitchFamily="34" charset="0"/>
          <a:cs typeface="Arial" pitchFamily="34" charset="0"/>
        </a:defRPr>
      </a:lvl8pPr>
      <a:lvl9pPr marL="1828800" algn="ctr" rtl="0" fontAlgn="base">
        <a:spcBef>
          <a:spcPct val="0"/>
        </a:spcBef>
        <a:spcAft>
          <a:spcPct val="0"/>
        </a:spcAft>
        <a:defRPr sz="3200" b="1">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69804"/>
                <a:invGamma/>
              </a:schemeClr>
            </a:gs>
            <a:gs pos="50000">
              <a:schemeClr val="bg1"/>
            </a:gs>
            <a:gs pos="100000">
              <a:schemeClr val="bg1">
                <a:gamma/>
                <a:shade val="69804"/>
                <a:invGamma/>
              </a:schemeClr>
            </a:gs>
          </a:gsLst>
          <a:lin ang="18900000" scaled="1"/>
        </a:gra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685800" y="609600"/>
            <a:ext cx="7772400" cy="11430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35843" name="Rectangle 3"/>
          <p:cNvSpPr>
            <a:spLocks noGrp="1" noChangeArrowheads="1"/>
          </p:cNvSpPr>
          <p:nvPr>
            <p:ph type="body" idx="1"/>
          </p:nvPr>
        </p:nvSpPr>
        <p:spPr bwMode="auto">
          <a:xfrm>
            <a:off x="685800" y="1981200"/>
            <a:ext cx="7772400" cy="4114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66308" name="Rectangle 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b="0" u="none">
                <a:solidFill>
                  <a:srgbClr val="FFFFFF"/>
                </a:solidFill>
                <a:latin typeface="+mn-lt"/>
                <a:cs typeface="Arial"/>
              </a:defRPr>
            </a:lvl1pPr>
          </a:lstStyle>
          <a:p>
            <a:pPr>
              <a:defRPr/>
            </a:pPr>
            <a:endParaRPr lang="en-GB"/>
          </a:p>
        </p:txBody>
      </p:sp>
    </p:spTree>
  </p:cSld>
  <p:clrMap bg1="dk2" tx1="lt1" bg2="dk1"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ransition>
    <p:wipe dir="r"/>
  </p:transition>
  <p:txStyles>
    <p:titleStyle>
      <a:lvl1pPr algn="ctr" defTabSz="762000" rtl="0" eaLnBrk="0" fontAlgn="base" hangingPunct="0">
        <a:spcBef>
          <a:spcPct val="0"/>
        </a:spcBef>
        <a:spcAft>
          <a:spcPct val="0"/>
        </a:spcAft>
        <a:defRPr sz="4400">
          <a:solidFill>
            <a:schemeClr val="tx2"/>
          </a:solidFill>
          <a:latin typeface="+mj-lt"/>
          <a:ea typeface="+mj-ea"/>
          <a:cs typeface="+mj-cs"/>
        </a:defRPr>
      </a:lvl1pPr>
      <a:lvl2pPr algn="ctr" defTabSz="762000" rtl="0" eaLnBrk="0" fontAlgn="base" hangingPunct="0">
        <a:spcBef>
          <a:spcPct val="0"/>
        </a:spcBef>
        <a:spcAft>
          <a:spcPct val="0"/>
        </a:spcAft>
        <a:defRPr sz="4400">
          <a:solidFill>
            <a:schemeClr val="tx2"/>
          </a:solidFill>
          <a:latin typeface="Times New Roman" pitchFamily="18" charset="0"/>
          <a:cs typeface="Arial" pitchFamily="34" charset="0"/>
        </a:defRPr>
      </a:lvl2pPr>
      <a:lvl3pPr algn="ctr" defTabSz="762000" rtl="0" eaLnBrk="0" fontAlgn="base" hangingPunct="0">
        <a:spcBef>
          <a:spcPct val="0"/>
        </a:spcBef>
        <a:spcAft>
          <a:spcPct val="0"/>
        </a:spcAft>
        <a:defRPr sz="4400">
          <a:solidFill>
            <a:schemeClr val="tx2"/>
          </a:solidFill>
          <a:latin typeface="Times New Roman" pitchFamily="18" charset="0"/>
          <a:cs typeface="Arial" pitchFamily="34" charset="0"/>
        </a:defRPr>
      </a:lvl3pPr>
      <a:lvl4pPr algn="ctr" defTabSz="762000" rtl="0" eaLnBrk="0" fontAlgn="base" hangingPunct="0">
        <a:spcBef>
          <a:spcPct val="0"/>
        </a:spcBef>
        <a:spcAft>
          <a:spcPct val="0"/>
        </a:spcAft>
        <a:defRPr sz="4400">
          <a:solidFill>
            <a:schemeClr val="tx2"/>
          </a:solidFill>
          <a:latin typeface="Times New Roman" pitchFamily="18" charset="0"/>
          <a:cs typeface="Arial" pitchFamily="34" charset="0"/>
        </a:defRPr>
      </a:lvl4pPr>
      <a:lvl5pPr algn="ctr" defTabSz="762000" rtl="0" eaLnBrk="0" fontAlgn="base" hangingPunct="0">
        <a:spcBef>
          <a:spcPct val="0"/>
        </a:spcBef>
        <a:spcAft>
          <a:spcPct val="0"/>
        </a:spcAft>
        <a:defRPr sz="4400">
          <a:solidFill>
            <a:schemeClr val="tx2"/>
          </a:solidFill>
          <a:latin typeface="Times New Roman" pitchFamily="18" charset="0"/>
          <a:cs typeface="Arial" pitchFamily="34" charset="0"/>
        </a:defRPr>
      </a:lvl5pPr>
      <a:lvl6pPr marL="457200" algn="ctr" defTabSz="762000" rtl="0" fontAlgn="base">
        <a:spcBef>
          <a:spcPct val="0"/>
        </a:spcBef>
        <a:spcAft>
          <a:spcPct val="0"/>
        </a:spcAft>
        <a:defRPr sz="4400">
          <a:solidFill>
            <a:schemeClr val="tx2"/>
          </a:solidFill>
          <a:latin typeface="Times New Roman" pitchFamily="18" charset="0"/>
          <a:cs typeface="Arial" pitchFamily="34" charset="0"/>
        </a:defRPr>
      </a:lvl6pPr>
      <a:lvl7pPr marL="914400" algn="ctr" defTabSz="762000" rtl="0" fontAlgn="base">
        <a:spcBef>
          <a:spcPct val="0"/>
        </a:spcBef>
        <a:spcAft>
          <a:spcPct val="0"/>
        </a:spcAft>
        <a:defRPr sz="4400">
          <a:solidFill>
            <a:schemeClr val="tx2"/>
          </a:solidFill>
          <a:latin typeface="Times New Roman" pitchFamily="18" charset="0"/>
          <a:cs typeface="Arial" pitchFamily="34" charset="0"/>
        </a:defRPr>
      </a:lvl7pPr>
      <a:lvl8pPr marL="1371600" algn="ctr" defTabSz="762000" rtl="0" fontAlgn="base">
        <a:spcBef>
          <a:spcPct val="0"/>
        </a:spcBef>
        <a:spcAft>
          <a:spcPct val="0"/>
        </a:spcAft>
        <a:defRPr sz="4400">
          <a:solidFill>
            <a:schemeClr val="tx2"/>
          </a:solidFill>
          <a:latin typeface="Times New Roman" pitchFamily="18" charset="0"/>
          <a:cs typeface="Arial" pitchFamily="34" charset="0"/>
        </a:defRPr>
      </a:lvl8pPr>
      <a:lvl9pPr marL="1828800" algn="ctr" defTabSz="762000" rtl="0" fontAlgn="base">
        <a:spcBef>
          <a:spcPct val="0"/>
        </a:spcBef>
        <a:spcAft>
          <a:spcPct val="0"/>
        </a:spcAft>
        <a:defRPr sz="4400">
          <a:solidFill>
            <a:schemeClr val="tx2"/>
          </a:solidFill>
          <a:latin typeface="Times New Roman" pitchFamily="18" charset="0"/>
          <a:cs typeface="Arial" pitchFamily="34" charset="0"/>
        </a:defRPr>
      </a:lvl9pPr>
    </p:titleStyle>
    <p:bodyStyle>
      <a:lvl1pPr marL="342900" indent="-342900" algn="l" defTabSz="762000"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defTabSz="762000" rtl="0" eaLnBrk="0" fontAlgn="base" hangingPunct="0">
        <a:spcBef>
          <a:spcPct val="20000"/>
        </a:spcBef>
        <a:spcAft>
          <a:spcPct val="0"/>
        </a:spcAft>
        <a:buSzPct val="100000"/>
        <a:buChar char="–"/>
        <a:defRPr sz="2800">
          <a:solidFill>
            <a:schemeClr val="tx1"/>
          </a:solidFill>
          <a:latin typeface="+mn-lt"/>
          <a:cs typeface="+mn-cs"/>
        </a:defRPr>
      </a:lvl2pPr>
      <a:lvl3pPr marL="1143000" indent="-228600" algn="l" defTabSz="762000" rtl="0" eaLnBrk="0" fontAlgn="base" hangingPunct="0">
        <a:spcBef>
          <a:spcPct val="20000"/>
        </a:spcBef>
        <a:spcAft>
          <a:spcPct val="0"/>
        </a:spcAft>
        <a:buSzPct val="100000"/>
        <a:buChar char="•"/>
        <a:defRPr sz="2400">
          <a:solidFill>
            <a:schemeClr val="tx1"/>
          </a:solidFill>
          <a:latin typeface="+mn-lt"/>
          <a:cs typeface="+mn-cs"/>
        </a:defRPr>
      </a:lvl3pPr>
      <a:lvl4pPr marL="1600200" indent="-228600" algn="l" defTabSz="762000" rtl="0" eaLnBrk="0" fontAlgn="base" hangingPunct="0">
        <a:spcBef>
          <a:spcPct val="20000"/>
        </a:spcBef>
        <a:spcAft>
          <a:spcPct val="0"/>
        </a:spcAft>
        <a:buSzPct val="100000"/>
        <a:buChar char="–"/>
        <a:defRPr sz="2000">
          <a:solidFill>
            <a:schemeClr val="tx1"/>
          </a:solidFill>
          <a:latin typeface="+mn-lt"/>
          <a:cs typeface="+mn-cs"/>
        </a:defRPr>
      </a:lvl4pPr>
      <a:lvl5pPr marL="2057400" indent="-228600" algn="l" defTabSz="762000" rtl="0" eaLnBrk="0" fontAlgn="base" hangingPunct="0">
        <a:spcBef>
          <a:spcPct val="20000"/>
        </a:spcBef>
        <a:spcAft>
          <a:spcPct val="0"/>
        </a:spcAft>
        <a:buSzPct val="100000"/>
        <a:buChar char="•"/>
        <a:defRPr sz="2000">
          <a:solidFill>
            <a:schemeClr val="tx1"/>
          </a:solidFill>
          <a:latin typeface="+mn-lt"/>
          <a:cs typeface="+mn-cs"/>
        </a:defRPr>
      </a:lvl5pPr>
      <a:lvl6pPr marL="2514600" indent="-228600" algn="l" defTabSz="762000" rtl="0" fontAlgn="base">
        <a:spcBef>
          <a:spcPct val="20000"/>
        </a:spcBef>
        <a:spcAft>
          <a:spcPct val="0"/>
        </a:spcAft>
        <a:buSzPct val="100000"/>
        <a:buChar char="•"/>
        <a:defRPr sz="2000">
          <a:solidFill>
            <a:schemeClr val="tx1"/>
          </a:solidFill>
          <a:latin typeface="+mn-lt"/>
          <a:cs typeface="+mn-cs"/>
        </a:defRPr>
      </a:lvl6pPr>
      <a:lvl7pPr marL="2971800" indent="-228600" algn="l" defTabSz="762000" rtl="0" fontAlgn="base">
        <a:spcBef>
          <a:spcPct val="20000"/>
        </a:spcBef>
        <a:spcAft>
          <a:spcPct val="0"/>
        </a:spcAft>
        <a:buSzPct val="100000"/>
        <a:buChar char="•"/>
        <a:defRPr sz="2000">
          <a:solidFill>
            <a:schemeClr val="tx1"/>
          </a:solidFill>
          <a:latin typeface="+mn-lt"/>
          <a:cs typeface="+mn-cs"/>
        </a:defRPr>
      </a:lvl7pPr>
      <a:lvl8pPr marL="3429000" indent="-228600" algn="l" defTabSz="762000" rtl="0" fontAlgn="base">
        <a:spcBef>
          <a:spcPct val="20000"/>
        </a:spcBef>
        <a:spcAft>
          <a:spcPct val="0"/>
        </a:spcAft>
        <a:buSzPct val="100000"/>
        <a:buChar char="•"/>
        <a:defRPr sz="2000">
          <a:solidFill>
            <a:schemeClr val="tx1"/>
          </a:solidFill>
          <a:latin typeface="+mn-lt"/>
          <a:cs typeface="+mn-cs"/>
        </a:defRPr>
      </a:lvl8pPr>
      <a:lvl9pPr marL="3886200" indent="-228600" algn="l" defTabSz="762000" rtl="0" fontAlgn="base">
        <a:spcBef>
          <a:spcPct val="20000"/>
        </a:spcBef>
        <a:spcAft>
          <a:spcPct val="0"/>
        </a:spcAft>
        <a:buSzPct val="10000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1/18/2018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1705394"/>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7"/>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Text Placeholder 2"/>
          <p:cNvSpPr>
            <a:spLocks noGrp="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14FB8E3A-E8D6-483F-B44E-B1258954E4D8}" type="datetimeFigureOut">
              <a:rPr lang="en-US">
                <a:solidFill>
                  <a:prstClr val="black">
                    <a:tint val="75000"/>
                  </a:prstClr>
                </a:solidFill>
              </a:rPr>
              <a:pPr>
                <a:defRPr/>
              </a:pPr>
              <a:t>1/18/2018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747C9119-382E-4842-89B8-E5DA77AE274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1841900"/>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5.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3.xml"/><Relationship Id="rId1" Type="http://schemas.openxmlformats.org/officeDocument/2006/relationships/tags" Target="../tags/tag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4.xml"/><Relationship Id="rId5" Type="http://schemas.openxmlformats.org/officeDocument/2006/relationships/image" Target="../media/image36.png"/><Relationship Id="rId4" Type="http://schemas.openxmlformats.org/officeDocument/2006/relationships/image" Target="../media/image35.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5.xml"/><Relationship Id="rId1" Type="http://schemas.openxmlformats.org/officeDocument/2006/relationships/tags" Target="../tags/tag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3.xml"/><Relationship Id="rId1" Type="http://schemas.openxmlformats.org/officeDocument/2006/relationships/slideLayout" Target="../slideLayouts/slideLayout18.xml"/><Relationship Id="rId5" Type="http://schemas.openxmlformats.org/officeDocument/2006/relationships/image" Target="../media/image59.jpeg"/><Relationship Id="rId4" Type="http://schemas.openxmlformats.org/officeDocument/2006/relationships/hyperlink" Target="http://www.elsevier.com/termsandconditions"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4.xml"/><Relationship Id="rId1" Type="http://schemas.openxmlformats.org/officeDocument/2006/relationships/slideLayout" Target="../slideLayouts/slideLayout18.xml"/><Relationship Id="rId5" Type="http://schemas.openxmlformats.org/officeDocument/2006/relationships/image" Target="../media/image59.jpeg"/><Relationship Id="rId4" Type="http://schemas.openxmlformats.org/officeDocument/2006/relationships/hyperlink" Target="http://www.elsevier.com/termsandconditions"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www.uptodate.com/contents/grade/2?title=Grade%201B&amp;topicKey=ENDO/1764" TargetMode="External"/><Relationship Id="rId2" Type="http://schemas.openxmlformats.org/officeDocument/2006/relationships/hyperlink" Target="http://www.uptodate.com/contents/inhaled-insulin-drug-information?source=see_link" TargetMode="External"/><Relationship Id="rId1" Type="http://schemas.openxmlformats.org/officeDocument/2006/relationships/slideLayout" Target="../slideLayouts/slideLayout13.xml"/><Relationship Id="rId4" Type="http://schemas.openxmlformats.org/officeDocument/2006/relationships/hyperlink" Target="http://www.uptodate.com/contents/grade/5?title=Grade%202B&amp;topicKey=ENDO/1764"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8.xml"/><Relationship Id="rId4" Type="http://schemas.openxmlformats.org/officeDocument/2006/relationships/image" Target="../media/image66.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13.xml"/><Relationship Id="rId4" Type="http://schemas.openxmlformats.org/officeDocument/2006/relationships/image" Target="../media/image72.jpeg"/></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png"/><Relationship Id="rId1" Type="http://schemas.openxmlformats.org/officeDocument/2006/relationships/slideLayout" Target="../slideLayouts/slideLayout13.xml"/><Relationship Id="rId4" Type="http://schemas.openxmlformats.org/officeDocument/2006/relationships/image" Target="../media/image75.jpeg"/></Relationships>
</file>

<file path=ppt/slides/_rels/slide83.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79.png"/></Relationships>
</file>

<file path=ppt/slides/_rels/slide89.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905005"/>
            <a:ext cx="8382000" cy="1470025"/>
          </a:xfrm>
        </p:spPr>
        <p:style>
          <a:lnRef idx="0">
            <a:schemeClr val="accent1"/>
          </a:lnRef>
          <a:fillRef idx="3">
            <a:schemeClr val="accent1"/>
          </a:fillRef>
          <a:effectRef idx="3">
            <a:schemeClr val="accent1"/>
          </a:effectRef>
          <a:fontRef idx="minor">
            <a:schemeClr val="lt1"/>
          </a:fontRef>
        </p:style>
        <p:txBody>
          <a:bodyPr>
            <a:noAutofit/>
          </a:bodyPr>
          <a:lstStyle/>
          <a:p>
            <a:r>
              <a:rPr lang="en-US" b="1" dirty="0" smtClean="0">
                <a:solidFill>
                  <a:srgbClr val="FFFF00"/>
                </a:solidFill>
              </a:rPr>
              <a:t>Incretin Mimetics and Newer Drugs in Diabetes Treatment</a:t>
            </a:r>
            <a:endParaRPr lang="en-US" sz="2000" b="1" dirty="0">
              <a:solidFill>
                <a:schemeClr val="bg1"/>
              </a:solidFill>
            </a:endParaRPr>
          </a:p>
        </p:txBody>
      </p:sp>
      <p:sp>
        <p:nvSpPr>
          <p:cNvPr id="3" name="Subtitle 2"/>
          <p:cNvSpPr>
            <a:spLocks noGrp="1"/>
          </p:cNvSpPr>
          <p:nvPr>
            <p:ph type="subTitle" idx="1"/>
          </p:nvPr>
        </p:nvSpPr>
        <p:spPr>
          <a:xfrm>
            <a:off x="2362200" y="3886200"/>
            <a:ext cx="4724400" cy="685800"/>
          </a:xfrm>
        </p:spPr>
        <p:style>
          <a:lnRef idx="0">
            <a:schemeClr val="accent1"/>
          </a:lnRef>
          <a:fillRef idx="3">
            <a:schemeClr val="accent1"/>
          </a:fillRef>
          <a:effectRef idx="3">
            <a:schemeClr val="accent1"/>
          </a:effectRef>
          <a:fontRef idx="minor">
            <a:schemeClr val="lt1"/>
          </a:fontRef>
        </p:style>
        <p:txBody>
          <a:bodyPr>
            <a:normAutofit/>
          </a:bodyPr>
          <a:lstStyle/>
          <a:p>
            <a:r>
              <a:rPr lang="en-US" b="1" dirty="0" smtClean="0">
                <a:solidFill>
                  <a:srgbClr val="FFFF00"/>
                </a:solidFill>
              </a:rPr>
              <a:t>Alireza Amirbaigloo, MD</a:t>
            </a:r>
          </a:p>
        </p:txBody>
      </p:sp>
    </p:spTree>
    <p:extLst>
      <p:ext uri="{BB962C8B-B14F-4D97-AF65-F5344CB8AC3E}">
        <p14:creationId xmlns:p14="http://schemas.microsoft.com/office/powerpoint/2010/main" val="30180294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1676400" y="0"/>
            <a:ext cx="5581954" cy="6858000"/>
          </a:xfrm>
          <a:prstGeom prst="rect">
            <a:avLst/>
          </a:prstGeom>
          <a:noFill/>
          <a:ln w="9525">
            <a:noFill/>
            <a:miter lim="800000"/>
            <a:headEnd/>
            <a:tailEnd/>
          </a:ln>
          <a:effectLst/>
        </p:spPr>
      </p:pic>
      <p:sp>
        <p:nvSpPr>
          <p:cNvPr id="5" name="Rectangle 4"/>
          <p:cNvSpPr/>
          <p:nvPr/>
        </p:nvSpPr>
        <p:spPr>
          <a:xfrm rot="5400000">
            <a:off x="5610255" y="3228945"/>
            <a:ext cx="6248400" cy="400110"/>
          </a:xfrm>
          <a:prstGeom prst="rect">
            <a:avLst/>
          </a:prstGeom>
        </p:spPr>
        <p:txBody>
          <a:bodyPr wrap="square">
            <a:spAutoFit/>
          </a:bodyPr>
          <a:lstStyle/>
          <a:p>
            <a:r>
              <a:rPr lang="en-US" sz="2000" b="1" dirty="0" smtClean="0">
                <a:solidFill>
                  <a:prstClr val="black"/>
                </a:solidFill>
              </a:rPr>
              <a:t>The Lancet Diabetes &amp; Endocrinology 4.4 (2016): 350-359</a:t>
            </a:r>
            <a:endParaRPr lang="en-US" sz="2000" b="1" dirty="0">
              <a:solidFill>
                <a:prstClr val="black"/>
              </a:solidFill>
            </a:endParaRPr>
          </a:p>
        </p:txBody>
      </p:sp>
    </p:spTree>
    <p:extLst>
      <p:ext uri="{BB962C8B-B14F-4D97-AF65-F5344CB8AC3E}">
        <p14:creationId xmlns:p14="http://schemas.microsoft.com/office/powerpoint/2010/main" val="2211584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z="2000" i="1" smtClean="0"/>
              <a:t>The DeFronzo’s “ominous octect.” Pathologic defects in patients with type 2 diabetes mellitus</a:t>
            </a:r>
            <a:endParaRPr lang="en-US" sz="2000" smtClean="0"/>
          </a:p>
        </p:txBody>
      </p:sp>
      <p:pic>
        <p:nvPicPr>
          <p:cNvPr id="35843" name="Picture 2"/>
          <p:cNvPicPr>
            <a:picLocks noChangeAspect="1" noChangeArrowheads="1"/>
          </p:cNvPicPr>
          <p:nvPr/>
        </p:nvPicPr>
        <p:blipFill>
          <a:blip r:embed="rId2"/>
          <a:srcRect/>
          <a:stretch>
            <a:fillRect/>
          </a:stretch>
        </p:blipFill>
        <p:spPr bwMode="auto">
          <a:xfrm>
            <a:off x="1127125" y="1249364"/>
            <a:ext cx="6904038" cy="5608637"/>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286008"/>
            <a:ext cx="7772400" cy="1470025"/>
          </a:xfrm>
          <a:ln/>
        </p:spPr>
        <p:style>
          <a:lnRef idx="0">
            <a:schemeClr val="accent1"/>
          </a:lnRef>
          <a:fillRef idx="3">
            <a:schemeClr val="accent1"/>
          </a:fillRef>
          <a:effectRef idx="3">
            <a:schemeClr val="accent1"/>
          </a:effectRef>
          <a:fontRef idx="minor">
            <a:schemeClr val="lt1"/>
          </a:fontRef>
        </p:style>
        <p:txBody>
          <a:bodyPr rtlCol="0">
            <a:normAutofit/>
          </a:bodyPr>
          <a:lstStyle/>
          <a:p>
            <a:pPr fontAlgn="auto">
              <a:spcAft>
                <a:spcPts val="0"/>
              </a:spcAft>
              <a:defRPr/>
            </a:pPr>
            <a:r>
              <a:rPr lang="en-US" b="1" dirty="0"/>
              <a:t>Physiology of GLP-1</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rtlCol="0">
            <a:normAutofit fontScale="90000"/>
          </a:bodyPr>
          <a:lstStyle/>
          <a:p>
            <a:pPr fontAlgn="auto">
              <a:spcAft>
                <a:spcPts val="0"/>
              </a:spcAft>
              <a:defRPr/>
            </a:pPr>
            <a:r>
              <a:rPr lang="en-GB" dirty="0" smtClean="0"/>
              <a:t>The incretin hormones play a crucial role in a healthy insulin response</a:t>
            </a:r>
          </a:p>
        </p:txBody>
      </p:sp>
      <p:sp>
        <p:nvSpPr>
          <p:cNvPr id="37891" name="Text Box 115"/>
          <p:cNvSpPr txBox="1">
            <a:spLocks noChangeArrowheads="1"/>
          </p:cNvSpPr>
          <p:nvPr/>
        </p:nvSpPr>
        <p:spPr bwMode="auto">
          <a:xfrm>
            <a:off x="225427" y="5357818"/>
            <a:ext cx="8150225" cy="584761"/>
          </a:xfrm>
          <a:prstGeom prst="rect">
            <a:avLst/>
          </a:prstGeom>
          <a:noFill/>
          <a:ln w="9525">
            <a:noFill/>
            <a:miter lim="800000"/>
            <a:headEnd/>
            <a:tailEnd/>
          </a:ln>
        </p:spPr>
        <p:txBody>
          <a:bodyPr lIns="91427" tIns="45713" rIns="91427" bIns="45713">
            <a:spAutoFit/>
          </a:bodyPr>
          <a:lstStyle/>
          <a:p>
            <a:pPr marL="365125" lvl="1" indent="-182563">
              <a:buClr>
                <a:srgbClr val="880038"/>
              </a:buClr>
              <a:buFontTx/>
              <a:buChar char="•"/>
            </a:pPr>
            <a:r>
              <a:rPr lang="en-US" sz="1600">
                <a:solidFill>
                  <a:srgbClr val="001965"/>
                </a:solidFill>
                <a:latin typeface="Verdana" pitchFamily="34" charset="0"/>
                <a:cs typeface="Arial" charset="0"/>
              </a:rPr>
              <a:t>Insulin response is greater following oral glucose than IV glucose, despite similar plasma glucose concentration</a:t>
            </a:r>
          </a:p>
        </p:txBody>
      </p:sp>
      <p:sp>
        <p:nvSpPr>
          <p:cNvPr id="6222" name="Text Box 12"/>
          <p:cNvSpPr txBox="1">
            <a:spLocks noChangeArrowheads="1"/>
          </p:cNvSpPr>
          <p:nvPr/>
        </p:nvSpPr>
        <p:spPr bwMode="auto">
          <a:xfrm>
            <a:off x="400050" y="6513513"/>
            <a:ext cx="8280400" cy="230832"/>
          </a:xfrm>
          <a:prstGeom prst="rect">
            <a:avLst/>
          </a:prstGeom>
          <a:noFill/>
          <a:ln w="9525">
            <a:noFill/>
            <a:miter lim="800000"/>
            <a:headEnd/>
            <a:tailEnd/>
          </a:ln>
        </p:spPr>
        <p:txBody>
          <a:bodyPr>
            <a:spAutoFit/>
          </a:bodyPr>
          <a:lstStyle/>
          <a:p>
            <a:pPr>
              <a:spcBef>
                <a:spcPct val="50000"/>
              </a:spcBef>
              <a:defRPr/>
            </a:pPr>
            <a:r>
              <a:rPr lang="en-US" sz="900" dirty="0" err="1">
                <a:solidFill>
                  <a:srgbClr val="001965"/>
                </a:solidFill>
                <a:latin typeface="+mj-lt"/>
              </a:rPr>
              <a:t>Nauck</a:t>
            </a:r>
            <a:r>
              <a:rPr lang="en-US" sz="900" dirty="0">
                <a:solidFill>
                  <a:srgbClr val="001965"/>
                </a:solidFill>
                <a:latin typeface="+mj-lt"/>
              </a:rPr>
              <a:t> </a:t>
            </a:r>
            <a:r>
              <a:rPr lang="en-US" sz="900" i="1" dirty="0">
                <a:solidFill>
                  <a:srgbClr val="001965"/>
                </a:solidFill>
                <a:latin typeface="+mj-lt"/>
              </a:rPr>
              <a:t>et al. </a:t>
            </a:r>
            <a:r>
              <a:rPr lang="en-US" sz="900" i="1" dirty="0" err="1">
                <a:solidFill>
                  <a:srgbClr val="001965"/>
                </a:solidFill>
                <a:latin typeface="+mj-lt"/>
              </a:rPr>
              <a:t>Diabetologia</a:t>
            </a:r>
            <a:r>
              <a:rPr lang="en-US" sz="900" i="1" dirty="0">
                <a:solidFill>
                  <a:srgbClr val="001965"/>
                </a:solidFill>
                <a:latin typeface="+mj-lt"/>
              </a:rPr>
              <a:t> </a:t>
            </a:r>
            <a:r>
              <a:rPr lang="en-US" sz="900" dirty="0">
                <a:solidFill>
                  <a:srgbClr val="001965"/>
                </a:solidFill>
                <a:latin typeface="+mj-lt"/>
              </a:rPr>
              <a:t>1986;29:46–52, healthy volunteers (n=8); </a:t>
            </a:r>
            <a:r>
              <a:rPr lang="en-US" sz="900" dirty="0">
                <a:latin typeface="+mj-lt"/>
              </a:rPr>
              <a:t>Wick &amp; </a:t>
            </a:r>
            <a:r>
              <a:rPr lang="en-US" sz="900" dirty="0" err="1">
                <a:latin typeface="+mj-lt"/>
              </a:rPr>
              <a:t>Newlin</a:t>
            </a:r>
            <a:r>
              <a:rPr lang="en-US" sz="900" dirty="0">
                <a:latin typeface="+mj-lt"/>
              </a:rPr>
              <a:t>. </a:t>
            </a:r>
            <a:r>
              <a:rPr lang="en-US" sz="900" i="1" dirty="0">
                <a:latin typeface="+mj-lt"/>
              </a:rPr>
              <a:t>J Am </a:t>
            </a:r>
            <a:r>
              <a:rPr lang="en-US" sz="900" i="1" dirty="0" err="1">
                <a:latin typeface="+mj-lt"/>
              </a:rPr>
              <a:t>Acad</a:t>
            </a:r>
            <a:r>
              <a:rPr lang="en-US" sz="900" i="1" dirty="0">
                <a:latin typeface="+mj-lt"/>
              </a:rPr>
              <a:t> Nurse </a:t>
            </a:r>
            <a:r>
              <a:rPr lang="en-US" sz="900" i="1" dirty="0" err="1">
                <a:latin typeface="+mj-lt"/>
              </a:rPr>
              <a:t>Pract</a:t>
            </a:r>
            <a:r>
              <a:rPr lang="en-US" sz="900" dirty="0">
                <a:latin typeface="+mj-lt"/>
              </a:rPr>
              <a:t> 2009;21:623–30</a:t>
            </a:r>
          </a:p>
        </p:txBody>
      </p:sp>
      <p:pic>
        <p:nvPicPr>
          <p:cNvPr id="37893" name="Picture 224"/>
          <p:cNvPicPr>
            <a:picLocks noChangeAspect="1" noChangeArrowheads="1"/>
          </p:cNvPicPr>
          <p:nvPr/>
        </p:nvPicPr>
        <p:blipFill>
          <a:blip r:embed="rId3"/>
          <a:srcRect/>
          <a:stretch>
            <a:fillRect/>
          </a:stretch>
        </p:blipFill>
        <p:spPr bwMode="auto">
          <a:xfrm>
            <a:off x="393702" y="1638300"/>
            <a:ext cx="8486775"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srcRect/>
          <a:stretch>
            <a:fillRect/>
          </a:stretch>
        </p:blipFill>
        <p:spPr bwMode="auto">
          <a:xfrm>
            <a:off x="1666880" y="30164"/>
            <a:ext cx="5453063" cy="6827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60"/>
          <p:cNvSpPr>
            <a:spLocks noGrp="1" noChangeArrowheads="1"/>
          </p:cNvSpPr>
          <p:nvPr>
            <p:ph type="title"/>
          </p:nvPr>
        </p:nvSpPr>
        <p:spPr/>
        <p:txBody>
          <a:bodyPr/>
          <a:lstStyle/>
          <a:p>
            <a:r>
              <a:rPr lang="en-GB" smtClean="0"/>
              <a:t>GLP-1: functional pancreatic effects</a:t>
            </a:r>
          </a:p>
        </p:txBody>
      </p:sp>
      <p:sp>
        <p:nvSpPr>
          <p:cNvPr id="39939" name="Text Box 12"/>
          <p:cNvSpPr txBox="1">
            <a:spLocks noChangeArrowheads="1"/>
          </p:cNvSpPr>
          <p:nvPr/>
        </p:nvSpPr>
        <p:spPr bwMode="auto">
          <a:xfrm>
            <a:off x="400050" y="6380163"/>
            <a:ext cx="7481888" cy="369332"/>
          </a:xfrm>
          <a:prstGeom prst="rect">
            <a:avLst/>
          </a:prstGeom>
          <a:noFill/>
          <a:ln w="9525">
            <a:noFill/>
            <a:miter lim="800000"/>
            <a:headEnd/>
            <a:tailEnd/>
          </a:ln>
        </p:spPr>
        <p:txBody>
          <a:bodyPr>
            <a:spAutoFit/>
          </a:bodyPr>
          <a:lstStyle/>
          <a:p>
            <a:r>
              <a:rPr lang="en-GB" sz="900">
                <a:solidFill>
                  <a:srgbClr val="001965"/>
                </a:solidFill>
                <a:latin typeface="Verdana" pitchFamily="34" charset="0"/>
                <a:cs typeface="Arial" charset="0"/>
              </a:rPr>
              <a:t>Ørskov </a:t>
            </a:r>
            <a:r>
              <a:rPr lang="en-GB" sz="900" i="1">
                <a:solidFill>
                  <a:srgbClr val="001965"/>
                </a:solidFill>
                <a:latin typeface="Verdana" pitchFamily="34" charset="0"/>
                <a:cs typeface="Arial" charset="0"/>
              </a:rPr>
              <a:t>et al. Endocrinology</a:t>
            </a:r>
            <a:r>
              <a:rPr lang="en-GB" sz="900">
                <a:solidFill>
                  <a:srgbClr val="001965"/>
                </a:solidFill>
                <a:latin typeface="Verdana" pitchFamily="34" charset="0"/>
                <a:cs typeface="Arial" charset="0"/>
              </a:rPr>
              <a:t> 1988;123:2009–13; Drucker </a:t>
            </a:r>
            <a:r>
              <a:rPr lang="en-GB" sz="900" i="1">
                <a:solidFill>
                  <a:srgbClr val="001965"/>
                </a:solidFill>
                <a:latin typeface="Verdana" pitchFamily="34" charset="0"/>
                <a:cs typeface="Arial" charset="0"/>
              </a:rPr>
              <a:t>et al. Proc Natl Acad Sci USA</a:t>
            </a:r>
            <a:r>
              <a:rPr lang="en-GB" sz="900">
                <a:solidFill>
                  <a:srgbClr val="001965"/>
                </a:solidFill>
                <a:latin typeface="Verdana" pitchFamily="34" charset="0"/>
                <a:cs typeface="Arial" charset="0"/>
              </a:rPr>
              <a:t> 1987;84:3434–8; </a:t>
            </a:r>
            <a:br>
              <a:rPr lang="en-GB" sz="900">
                <a:solidFill>
                  <a:srgbClr val="001965"/>
                </a:solidFill>
                <a:latin typeface="Verdana" pitchFamily="34" charset="0"/>
                <a:cs typeface="Arial" charset="0"/>
              </a:rPr>
            </a:br>
            <a:r>
              <a:rPr lang="en-US" sz="900">
                <a:solidFill>
                  <a:srgbClr val="001965"/>
                </a:solidFill>
                <a:latin typeface="Verdana" pitchFamily="34" charset="0"/>
                <a:cs typeface="Arial" charset="0"/>
              </a:rPr>
              <a:t>Hvidberg </a:t>
            </a:r>
            <a:r>
              <a:rPr lang="en-US" sz="900" i="1">
                <a:solidFill>
                  <a:srgbClr val="001965"/>
                </a:solidFill>
                <a:latin typeface="Verdana" pitchFamily="34" charset="0"/>
                <a:cs typeface="Arial" charset="0"/>
              </a:rPr>
              <a:t>et al. Metabolism</a:t>
            </a:r>
            <a:r>
              <a:rPr lang="en-US" sz="900">
                <a:solidFill>
                  <a:srgbClr val="001965"/>
                </a:solidFill>
                <a:latin typeface="Verdana" pitchFamily="34" charset="0"/>
                <a:cs typeface="Arial" charset="0"/>
              </a:rPr>
              <a:t> 1994;43:104–8</a:t>
            </a:r>
            <a:endParaRPr lang="en-GB" sz="900">
              <a:solidFill>
                <a:srgbClr val="001965"/>
              </a:solidFill>
              <a:latin typeface="Verdana" pitchFamily="34" charset="0"/>
              <a:cs typeface="Arial" charset="0"/>
            </a:endParaRPr>
          </a:p>
        </p:txBody>
      </p:sp>
      <p:pic>
        <p:nvPicPr>
          <p:cNvPr id="39940" name="Picture 62"/>
          <p:cNvPicPr>
            <a:picLocks noGrp="1" noChangeAspect="1" noChangeArrowheads="1"/>
          </p:cNvPicPr>
          <p:nvPr>
            <p:ph idx="1"/>
          </p:nvPr>
        </p:nvPicPr>
        <p:blipFill>
          <a:blip r:embed="rId3"/>
          <a:srcRect/>
          <a:stretch>
            <a:fillRect/>
          </a:stretch>
        </p:blipFill>
        <p:spPr>
          <a:xfrm>
            <a:off x="719140" y="1706563"/>
            <a:ext cx="7762875" cy="40767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z="4000" smtClean="0"/>
              <a:t>Effect of GLP-1 is glucose-dependent</a:t>
            </a:r>
          </a:p>
        </p:txBody>
      </p:sp>
      <p:sp>
        <p:nvSpPr>
          <p:cNvPr id="40963" name="Content Placeholder 322"/>
          <p:cNvSpPr>
            <a:spLocks noGrp="1"/>
          </p:cNvSpPr>
          <p:nvPr>
            <p:ph idx="1"/>
          </p:nvPr>
        </p:nvSpPr>
        <p:spPr>
          <a:xfrm>
            <a:off x="427041" y="5313364"/>
            <a:ext cx="8289925" cy="427037"/>
          </a:xfrm>
        </p:spPr>
        <p:txBody>
          <a:bodyPr/>
          <a:lstStyle/>
          <a:p>
            <a:pPr marL="273050" indent="-273050">
              <a:buSzPct val="120000"/>
            </a:pPr>
            <a:r>
              <a:rPr lang="en-GB" sz="1400"/>
              <a:t>Effects of 4-hour GLP-1 infusion (</a:t>
            </a:r>
            <a:r>
              <a:rPr sz="1400"/>
              <a:t>1.2 pmol/kg/min) </a:t>
            </a:r>
            <a:r>
              <a:rPr lang="en-GB" sz="1400"/>
              <a:t>in 10 patients with type 2 diabetes</a:t>
            </a:r>
            <a:endParaRPr sz="1400"/>
          </a:p>
        </p:txBody>
      </p:sp>
      <p:sp>
        <p:nvSpPr>
          <p:cNvPr id="40964" name="Text Box 25"/>
          <p:cNvSpPr txBox="1">
            <a:spLocks noChangeArrowheads="1"/>
          </p:cNvSpPr>
          <p:nvPr/>
        </p:nvSpPr>
        <p:spPr bwMode="auto">
          <a:xfrm>
            <a:off x="539753" y="6265863"/>
            <a:ext cx="4911725" cy="400110"/>
          </a:xfrm>
          <a:prstGeom prst="rect">
            <a:avLst/>
          </a:prstGeom>
          <a:noFill/>
          <a:ln w="9525">
            <a:noFill/>
            <a:miter lim="800000"/>
            <a:headEnd/>
            <a:tailEnd/>
          </a:ln>
        </p:spPr>
        <p:txBody>
          <a:bodyPr anchor="b">
            <a:spAutoFit/>
          </a:bodyPr>
          <a:lstStyle/>
          <a:p>
            <a:pPr>
              <a:spcBef>
                <a:spcPct val="50000"/>
              </a:spcBef>
            </a:pPr>
            <a:r>
              <a:rPr lang="fr-FR" sz="800">
                <a:solidFill>
                  <a:srgbClr val="001965"/>
                </a:solidFill>
                <a:cs typeface="Arial" charset="0"/>
              </a:rPr>
              <a:t>GLP-1, glucagon-like peptide-1; SE, standard error</a:t>
            </a:r>
          </a:p>
          <a:p>
            <a:pPr>
              <a:spcBef>
                <a:spcPct val="50000"/>
              </a:spcBef>
            </a:pPr>
            <a:r>
              <a:rPr lang="fr-FR" sz="800">
                <a:solidFill>
                  <a:srgbClr val="001965"/>
                </a:solidFill>
                <a:cs typeface="Arial" charset="0"/>
              </a:rPr>
              <a:t>Nauck M </a:t>
            </a:r>
            <a:r>
              <a:rPr lang="fr-FR" sz="800" i="1">
                <a:solidFill>
                  <a:srgbClr val="001965"/>
                </a:solidFill>
                <a:cs typeface="Arial" charset="0"/>
              </a:rPr>
              <a:t>et al.</a:t>
            </a:r>
            <a:r>
              <a:rPr lang="fr-FR" sz="800">
                <a:solidFill>
                  <a:srgbClr val="001965"/>
                </a:solidFill>
                <a:cs typeface="Arial" charset="0"/>
              </a:rPr>
              <a:t> </a:t>
            </a:r>
            <a:r>
              <a:rPr lang="fr-FR" sz="800" i="1">
                <a:solidFill>
                  <a:srgbClr val="001965"/>
                </a:solidFill>
                <a:cs typeface="Arial" charset="0"/>
              </a:rPr>
              <a:t>Diabetologi</a:t>
            </a:r>
            <a:r>
              <a:rPr lang="fr-FR" sz="800">
                <a:solidFill>
                  <a:srgbClr val="001965"/>
                </a:solidFill>
                <a:cs typeface="Arial" charset="0"/>
              </a:rPr>
              <a:t>a </a:t>
            </a:r>
            <a:r>
              <a:rPr lang="it-IT" sz="800">
                <a:solidFill>
                  <a:srgbClr val="001965"/>
                </a:solidFill>
                <a:cs typeface="Arial" charset="0"/>
              </a:rPr>
              <a:t>1993;36:741–744</a:t>
            </a:r>
            <a:endParaRPr lang="en-GB" sz="800">
              <a:solidFill>
                <a:prstClr val="black"/>
              </a:solidFill>
              <a:cs typeface="Arial" charset="0"/>
            </a:endParaRPr>
          </a:p>
        </p:txBody>
      </p:sp>
      <p:sp>
        <p:nvSpPr>
          <p:cNvPr id="40965" name="Text Box 17"/>
          <p:cNvSpPr txBox="1">
            <a:spLocks noChangeArrowheads="1"/>
          </p:cNvSpPr>
          <p:nvPr/>
        </p:nvSpPr>
        <p:spPr bwMode="auto">
          <a:xfrm>
            <a:off x="544514" y="5892800"/>
            <a:ext cx="865916" cy="338540"/>
          </a:xfrm>
          <a:prstGeom prst="rect">
            <a:avLst/>
          </a:prstGeom>
          <a:noFill/>
          <a:ln w="9525">
            <a:noFill/>
            <a:miter lim="800000"/>
            <a:headEnd/>
            <a:tailEnd/>
          </a:ln>
        </p:spPr>
        <p:txBody>
          <a:bodyPr wrap="none" lIns="91427" tIns="45713" rIns="91427" bIns="45713" anchor="b">
            <a:spAutoFit/>
          </a:bodyPr>
          <a:lstStyle/>
          <a:p>
            <a:pPr>
              <a:buClr>
                <a:srgbClr val="001965"/>
              </a:buClr>
              <a:buFont typeface="Verdana" pitchFamily="34" charset="0"/>
              <a:buNone/>
            </a:pPr>
            <a:r>
              <a:rPr lang="en-US" sz="800">
                <a:solidFill>
                  <a:srgbClr val="001965"/>
                </a:solidFill>
                <a:cs typeface="Arial" charset="0"/>
              </a:rPr>
              <a:t>Mean (SE); n=10</a:t>
            </a:r>
          </a:p>
          <a:p>
            <a:pPr>
              <a:buClr>
                <a:srgbClr val="001965"/>
              </a:buClr>
              <a:buFont typeface="Verdana" pitchFamily="34" charset="0"/>
              <a:buNone/>
            </a:pPr>
            <a:r>
              <a:rPr lang="en-US" sz="800">
                <a:solidFill>
                  <a:srgbClr val="001965"/>
                </a:solidFill>
                <a:cs typeface="Arial" charset="0"/>
              </a:rPr>
              <a:t>*</a:t>
            </a:r>
            <a:r>
              <a:rPr lang="en-US" sz="800" i="1">
                <a:solidFill>
                  <a:srgbClr val="001965"/>
                </a:solidFill>
                <a:cs typeface="Arial" charset="0"/>
              </a:rPr>
              <a:t>p</a:t>
            </a:r>
            <a:r>
              <a:rPr lang="en-US" sz="800">
                <a:solidFill>
                  <a:srgbClr val="001965"/>
                </a:solidFill>
                <a:cs typeface="Arial" charset="0"/>
              </a:rPr>
              <a:t>&lt;0.05</a:t>
            </a:r>
            <a:endParaRPr lang="en-US" sz="800">
              <a:solidFill>
                <a:srgbClr val="001965"/>
              </a:solidFill>
              <a:cs typeface="Arial" charset="0"/>
              <a:sym typeface="Arial" charset="0"/>
            </a:endParaRPr>
          </a:p>
        </p:txBody>
      </p:sp>
      <p:sp>
        <p:nvSpPr>
          <p:cNvPr id="40966" name="Rectangle 273"/>
          <p:cNvSpPr>
            <a:spLocks noChangeArrowheads="1"/>
          </p:cNvSpPr>
          <p:nvPr/>
        </p:nvSpPr>
        <p:spPr bwMode="auto">
          <a:xfrm>
            <a:off x="3400429" y="5022850"/>
            <a:ext cx="493725" cy="184666"/>
          </a:xfrm>
          <a:prstGeom prst="rect">
            <a:avLst/>
          </a:prstGeom>
          <a:noFill/>
          <a:ln w="9525">
            <a:noFill/>
            <a:miter lim="800000"/>
            <a:headEnd/>
            <a:tailEnd/>
          </a:ln>
        </p:spPr>
        <p:txBody>
          <a:bodyPr wrap="none" lIns="0" tIns="0" rIns="0" bIns="0">
            <a:spAutoFit/>
          </a:bodyPr>
          <a:lstStyle/>
          <a:p>
            <a:pPr algn="r" eaLnBrk="0" hangingPunct="0"/>
            <a:r>
              <a:rPr lang="en-US" sz="1200">
                <a:solidFill>
                  <a:srgbClr val="001965"/>
                </a:solidFill>
              </a:rPr>
              <a:t>Placebo</a:t>
            </a:r>
          </a:p>
        </p:txBody>
      </p:sp>
      <p:grpSp>
        <p:nvGrpSpPr>
          <p:cNvPr id="2" name="Group 274"/>
          <p:cNvGrpSpPr>
            <a:grpSpLocks/>
          </p:cNvGrpSpPr>
          <p:nvPr/>
        </p:nvGrpSpPr>
        <p:grpSpPr bwMode="auto">
          <a:xfrm>
            <a:off x="2991352" y="5102909"/>
            <a:ext cx="252413" cy="84667"/>
            <a:chOff x="4938" y="930"/>
            <a:chExt cx="159" cy="40"/>
          </a:xfrm>
          <a:solidFill>
            <a:schemeClr val="tx1"/>
          </a:solidFill>
        </p:grpSpPr>
        <p:sp>
          <p:nvSpPr>
            <p:cNvPr id="327" name="Line 275"/>
            <p:cNvSpPr>
              <a:spLocks noChangeShapeType="1"/>
            </p:cNvSpPr>
            <p:nvPr/>
          </p:nvSpPr>
          <p:spPr bwMode="auto">
            <a:xfrm>
              <a:off x="4938" y="955"/>
              <a:ext cx="159" cy="0"/>
            </a:xfrm>
            <a:prstGeom prst="line">
              <a:avLst/>
            </a:prstGeom>
            <a:grpFill/>
            <a:ln w="19050">
              <a:solidFill>
                <a:schemeClr val="tx1"/>
              </a:solidFill>
              <a:round/>
              <a:headEnd/>
              <a:tailEnd/>
            </a:ln>
            <a:effectLst/>
          </p:spPr>
          <p:txBody>
            <a:bodyPr/>
            <a:lstStyle/>
            <a:p>
              <a:pPr algn="ctr">
                <a:defRPr/>
              </a:pPr>
              <a:endParaRPr lang="en-US">
                <a:solidFill>
                  <a:srgbClr val="001965"/>
                </a:solidFill>
              </a:endParaRPr>
            </a:p>
          </p:txBody>
        </p:sp>
        <p:sp>
          <p:nvSpPr>
            <p:cNvPr id="328" name="Oval 276"/>
            <p:cNvSpPr>
              <a:spLocks noChangeArrowheads="1"/>
            </p:cNvSpPr>
            <p:nvPr/>
          </p:nvSpPr>
          <p:spPr bwMode="auto">
            <a:xfrm>
              <a:off x="4997" y="930"/>
              <a:ext cx="40" cy="40"/>
            </a:xfrm>
            <a:prstGeom prst="ellipse">
              <a:avLst/>
            </a:prstGeom>
            <a:grpFill/>
            <a:ln w="9525">
              <a:solidFill>
                <a:schemeClr val="tx1"/>
              </a:solidFill>
              <a:round/>
              <a:headEnd/>
              <a:tailEnd/>
            </a:ln>
            <a:effectLst/>
          </p:spPr>
          <p:txBody>
            <a:bodyPr wrap="none" anchor="ctr"/>
            <a:lstStyle/>
            <a:p>
              <a:pPr algn="ctr">
                <a:defRPr/>
              </a:pPr>
              <a:endParaRPr lang="en-US">
                <a:solidFill>
                  <a:srgbClr val="001965"/>
                </a:solidFill>
              </a:endParaRPr>
            </a:p>
          </p:txBody>
        </p:sp>
      </p:grpSp>
      <p:sp>
        <p:nvSpPr>
          <p:cNvPr id="40968" name="Rectangle 277"/>
          <p:cNvSpPr>
            <a:spLocks noChangeArrowheads="1"/>
          </p:cNvSpPr>
          <p:nvPr/>
        </p:nvSpPr>
        <p:spPr bwMode="auto">
          <a:xfrm>
            <a:off x="5241957" y="5022850"/>
            <a:ext cx="1277914" cy="184666"/>
          </a:xfrm>
          <a:prstGeom prst="rect">
            <a:avLst/>
          </a:prstGeom>
          <a:noFill/>
          <a:ln w="9525">
            <a:noFill/>
            <a:miter lim="800000"/>
            <a:headEnd/>
            <a:tailEnd/>
          </a:ln>
        </p:spPr>
        <p:txBody>
          <a:bodyPr wrap="none" lIns="0" tIns="0" rIns="0" bIns="0">
            <a:spAutoFit/>
          </a:bodyPr>
          <a:lstStyle/>
          <a:p>
            <a:pPr algn="r" eaLnBrk="0" hangingPunct="0"/>
            <a:r>
              <a:rPr lang="en-US" sz="1200">
                <a:solidFill>
                  <a:srgbClr val="001965"/>
                </a:solidFill>
              </a:rPr>
              <a:t>Native human GLP-1</a:t>
            </a:r>
          </a:p>
        </p:txBody>
      </p:sp>
      <p:sp>
        <p:nvSpPr>
          <p:cNvPr id="40969" name="Line 278"/>
          <p:cNvSpPr>
            <a:spLocks noChangeShapeType="1"/>
          </p:cNvSpPr>
          <p:nvPr/>
        </p:nvSpPr>
        <p:spPr bwMode="auto">
          <a:xfrm>
            <a:off x="4578358" y="5145088"/>
            <a:ext cx="252413" cy="0"/>
          </a:xfrm>
          <a:prstGeom prst="line">
            <a:avLst/>
          </a:prstGeom>
          <a:noFill/>
          <a:ln w="19050">
            <a:solidFill>
              <a:srgbClr val="FF1111"/>
            </a:solidFill>
            <a:round/>
            <a:headEnd/>
            <a:tailEnd/>
          </a:ln>
        </p:spPr>
        <p:txBody>
          <a:bodyPr/>
          <a:lstStyle/>
          <a:p>
            <a:endParaRPr lang="en-US">
              <a:solidFill>
                <a:prstClr val="black"/>
              </a:solidFill>
            </a:endParaRPr>
          </a:p>
        </p:txBody>
      </p:sp>
      <p:sp>
        <p:nvSpPr>
          <p:cNvPr id="40970" name="AutoShape 279"/>
          <p:cNvSpPr>
            <a:spLocks noChangeArrowheads="1"/>
          </p:cNvSpPr>
          <p:nvPr/>
        </p:nvSpPr>
        <p:spPr bwMode="auto">
          <a:xfrm>
            <a:off x="4679950" y="5103818"/>
            <a:ext cx="63500" cy="84137"/>
          </a:xfrm>
          <a:prstGeom prst="triangle">
            <a:avLst>
              <a:gd name="adj" fmla="val 50000"/>
            </a:avLst>
          </a:prstGeom>
          <a:solidFill>
            <a:srgbClr val="FF1111"/>
          </a:solidFill>
          <a:ln w="9525">
            <a:solidFill>
              <a:srgbClr val="FF1111"/>
            </a:solidFill>
            <a:miter lim="800000"/>
            <a:headEnd/>
            <a:tailEnd/>
          </a:ln>
        </p:spPr>
        <p:txBody>
          <a:bodyPr wrap="none" anchor="ctr"/>
          <a:lstStyle/>
          <a:p>
            <a:pPr algn="ctr"/>
            <a:endParaRPr lang="en-US">
              <a:solidFill>
                <a:srgbClr val="001965"/>
              </a:solidFill>
            </a:endParaRPr>
          </a:p>
        </p:txBody>
      </p:sp>
      <p:grpSp>
        <p:nvGrpSpPr>
          <p:cNvPr id="3" name="Group 319"/>
          <p:cNvGrpSpPr>
            <a:grpSpLocks/>
          </p:cNvGrpSpPr>
          <p:nvPr/>
        </p:nvGrpSpPr>
        <p:grpSpPr bwMode="auto">
          <a:xfrm>
            <a:off x="3214960" y="1287466"/>
            <a:ext cx="2768336" cy="3556019"/>
            <a:chOff x="6148162" y="1838036"/>
            <a:chExt cx="2792647" cy="2667151"/>
          </a:xfrm>
        </p:grpSpPr>
        <p:sp>
          <p:nvSpPr>
            <p:cNvPr id="41182" name="Text Box 12"/>
            <p:cNvSpPr txBox="1">
              <a:spLocks noChangeArrowheads="1"/>
            </p:cNvSpPr>
            <p:nvPr/>
          </p:nvSpPr>
          <p:spPr bwMode="auto">
            <a:xfrm>
              <a:off x="6148162" y="1882203"/>
              <a:ext cx="273286" cy="138507"/>
            </a:xfrm>
            <a:prstGeom prst="rect">
              <a:avLst/>
            </a:prstGeom>
            <a:noFill/>
            <a:ln w="9525">
              <a:noFill/>
              <a:miter lim="800000"/>
              <a:headEnd/>
              <a:tailEnd/>
            </a:ln>
          </p:spPr>
          <p:txBody>
            <a:bodyPr wrap="none" lIns="0" tIns="0" rIns="0" bIns="0">
              <a:spAutoFit/>
            </a:bodyPr>
            <a:lstStyle/>
            <a:p>
              <a:pPr algn="r"/>
              <a:r>
                <a:rPr lang="en-US" sz="1200">
                  <a:solidFill>
                    <a:srgbClr val="001965"/>
                  </a:solidFill>
                  <a:cs typeface="Arial" charset="0"/>
                </a:rPr>
                <a:t>300 </a:t>
              </a:r>
            </a:p>
          </p:txBody>
        </p:sp>
        <p:sp>
          <p:nvSpPr>
            <p:cNvPr id="41183" name="Text Box 13"/>
            <p:cNvSpPr txBox="1">
              <a:spLocks noChangeArrowheads="1"/>
            </p:cNvSpPr>
            <p:nvPr/>
          </p:nvSpPr>
          <p:spPr bwMode="auto">
            <a:xfrm>
              <a:off x="6148162" y="2589566"/>
              <a:ext cx="273286" cy="138507"/>
            </a:xfrm>
            <a:prstGeom prst="rect">
              <a:avLst/>
            </a:prstGeom>
            <a:noFill/>
            <a:ln w="9525">
              <a:noFill/>
              <a:miter lim="800000"/>
              <a:headEnd/>
              <a:tailEnd/>
            </a:ln>
          </p:spPr>
          <p:txBody>
            <a:bodyPr wrap="none" lIns="0" tIns="0" rIns="0" bIns="0">
              <a:spAutoFit/>
            </a:bodyPr>
            <a:lstStyle/>
            <a:p>
              <a:pPr algn="r"/>
              <a:r>
                <a:rPr lang="en-US" sz="1200">
                  <a:solidFill>
                    <a:srgbClr val="001965"/>
                  </a:solidFill>
                  <a:cs typeface="Arial" charset="0"/>
                </a:rPr>
                <a:t>200 </a:t>
              </a:r>
            </a:p>
          </p:txBody>
        </p:sp>
        <p:sp>
          <p:nvSpPr>
            <p:cNvPr id="41184" name="Text Box 14"/>
            <p:cNvSpPr txBox="1">
              <a:spLocks noChangeArrowheads="1"/>
            </p:cNvSpPr>
            <p:nvPr/>
          </p:nvSpPr>
          <p:spPr bwMode="auto">
            <a:xfrm>
              <a:off x="6148162" y="3269633"/>
              <a:ext cx="273286" cy="138507"/>
            </a:xfrm>
            <a:prstGeom prst="rect">
              <a:avLst/>
            </a:prstGeom>
            <a:noFill/>
            <a:ln w="9525">
              <a:noFill/>
              <a:miter lim="800000"/>
              <a:headEnd/>
              <a:tailEnd/>
            </a:ln>
          </p:spPr>
          <p:txBody>
            <a:bodyPr wrap="none" lIns="0" tIns="0" rIns="0" bIns="0">
              <a:spAutoFit/>
            </a:bodyPr>
            <a:lstStyle/>
            <a:p>
              <a:pPr algn="r"/>
              <a:r>
                <a:rPr lang="en-US" sz="1200">
                  <a:solidFill>
                    <a:srgbClr val="001965"/>
                  </a:solidFill>
                  <a:cs typeface="Arial" charset="0"/>
                </a:rPr>
                <a:t>100 </a:t>
              </a:r>
            </a:p>
          </p:txBody>
        </p:sp>
        <p:sp>
          <p:nvSpPr>
            <p:cNvPr id="41185" name="Text Box 15"/>
            <p:cNvSpPr txBox="1">
              <a:spLocks noChangeArrowheads="1"/>
            </p:cNvSpPr>
            <p:nvPr/>
          </p:nvSpPr>
          <p:spPr bwMode="auto">
            <a:xfrm>
              <a:off x="6320922" y="3978584"/>
              <a:ext cx="114812" cy="138507"/>
            </a:xfrm>
            <a:prstGeom prst="rect">
              <a:avLst/>
            </a:prstGeom>
            <a:noFill/>
            <a:ln w="9525">
              <a:noFill/>
              <a:miter lim="800000"/>
              <a:headEnd/>
              <a:tailEnd/>
            </a:ln>
          </p:spPr>
          <p:txBody>
            <a:bodyPr wrap="none" lIns="0" tIns="0" rIns="0" bIns="0">
              <a:spAutoFit/>
            </a:bodyPr>
            <a:lstStyle/>
            <a:p>
              <a:pPr algn="r"/>
              <a:r>
                <a:rPr lang="en-US" sz="1200">
                  <a:solidFill>
                    <a:srgbClr val="001965"/>
                  </a:solidFill>
                  <a:cs typeface="Arial" charset="0"/>
                </a:rPr>
                <a:t>0 </a:t>
              </a:r>
            </a:p>
          </p:txBody>
        </p:sp>
        <p:sp>
          <p:nvSpPr>
            <p:cNvPr id="41186" name="Text Box 16"/>
            <p:cNvSpPr txBox="1">
              <a:spLocks noChangeArrowheads="1"/>
            </p:cNvSpPr>
            <p:nvPr/>
          </p:nvSpPr>
          <p:spPr bwMode="auto">
            <a:xfrm>
              <a:off x="6537327" y="1838036"/>
              <a:ext cx="2247900" cy="184675"/>
            </a:xfrm>
            <a:prstGeom prst="rect">
              <a:avLst/>
            </a:prstGeom>
            <a:noFill/>
            <a:ln w="9525">
              <a:noFill/>
              <a:miter lim="800000"/>
              <a:headEnd/>
              <a:tailEnd/>
            </a:ln>
          </p:spPr>
          <p:txBody>
            <a:bodyPr lIns="0" tIns="0" rIns="0" bIns="0">
              <a:spAutoFit/>
            </a:bodyPr>
            <a:lstStyle/>
            <a:p>
              <a:pPr algn="ctr"/>
              <a:r>
                <a:rPr lang="en-US" sz="1600">
                  <a:solidFill>
                    <a:srgbClr val="001965"/>
                  </a:solidFill>
                  <a:cs typeface="Arial" charset="0"/>
                </a:rPr>
                <a:t>Insulin (pmol/L)</a:t>
              </a:r>
            </a:p>
          </p:txBody>
        </p:sp>
        <p:sp>
          <p:nvSpPr>
            <p:cNvPr id="41187" name="Text Box 17"/>
            <p:cNvSpPr txBox="1">
              <a:spLocks noChangeArrowheads="1"/>
            </p:cNvSpPr>
            <p:nvPr/>
          </p:nvSpPr>
          <p:spPr bwMode="auto">
            <a:xfrm>
              <a:off x="7092400" y="4367835"/>
              <a:ext cx="797221" cy="137352"/>
            </a:xfrm>
            <a:prstGeom prst="rect">
              <a:avLst/>
            </a:prstGeom>
            <a:noFill/>
            <a:ln w="9525">
              <a:noFill/>
              <a:miter lim="800000"/>
              <a:headEnd/>
              <a:tailEnd/>
            </a:ln>
          </p:spPr>
          <p:txBody>
            <a:bodyPr wrap="none" lIns="0" tIns="0" rIns="0" bIns="0">
              <a:spAutoFit/>
            </a:bodyPr>
            <a:lstStyle/>
            <a:p>
              <a:pPr algn="ctr">
                <a:lnSpc>
                  <a:spcPct val="85000"/>
                </a:lnSpc>
              </a:pPr>
              <a:r>
                <a:rPr lang="en-US" sz="1400">
                  <a:solidFill>
                    <a:srgbClr val="001965"/>
                  </a:solidFill>
                  <a:cs typeface="Arial" charset="0"/>
                </a:rPr>
                <a:t>Time (min)</a:t>
              </a:r>
            </a:p>
          </p:txBody>
        </p:sp>
        <p:sp>
          <p:nvSpPr>
            <p:cNvPr id="41188" name="Text Box 18"/>
            <p:cNvSpPr txBox="1">
              <a:spLocks noChangeArrowheads="1"/>
            </p:cNvSpPr>
            <p:nvPr/>
          </p:nvSpPr>
          <p:spPr bwMode="auto">
            <a:xfrm>
              <a:off x="6328790" y="4151312"/>
              <a:ext cx="205369" cy="138507"/>
            </a:xfrm>
            <a:prstGeom prst="rect">
              <a:avLst/>
            </a:prstGeom>
            <a:noFill/>
            <a:ln w="9525">
              <a:noFill/>
              <a:miter lim="800000"/>
              <a:headEnd/>
              <a:tailEnd/>
            </a:ln>
          </p:spPr>
          <p:txBody>
            <a:bodyPr wrap="none" lIns="0" tIns="0" rIns="0" bIns="0">
              <a:spAutoFit/>
            </a:bodyPr>
            <a:lstStyle/>
            <a:p>
              <a:pPr algn="r"/>
              <a:r>
                <a:rPr lang="en-US" sz="1200">
                  <a:solidFill>
                    <a:srgbClr val="001965"/>
                  </a:solidFill>
                  <a:cs typeface="Arial" charset="0"/>
                </a:rPr>
                <a:t>-30</a:t>
              </a:r>
            </a:p>
          </p:txBody>
        </p:sp>
        <p:sp>
          <p:nvSpPr>
            <p:cNvPr id="41189" name="Text Box 19"/>
            <p:cNvSpPr txBox="1">
              <a:spLocks noChangeArrowheads="1"/>
            </p:cNvSpPr>
            <p:nvPr/>
          </p:nvSpPr>
          <p:spPr bwMode="auto">
            <a:xfrm>
              <a:off x="6599386" y="4151312"/>
              <a:ext cx="79237" cy="138507"/>
            </a:xfrm>
            <a:prstGeom prst="rect">
              <a:avLst/>
            </a:prstGeom>
            <a:noFill/>
            <a:ln w="9525">
              <a:noFill/>
              <a:miter lim="800000"/>
              <a:headEnd/>
              <a:tailEnd/>
            </a:ln>
          </p:spPr>
          <p:txBody>
            <a:bodyPr wrap="none" lIns="0" tIns="0" rIns="0" bIns="0">
              <a:spAutoFit/>
            </a:bodyPr>
            <a:lstStyle/>
            <a:p>
              <a:pPr algn="r"/>
              <a:r>
                <a:rPr lang="en-US" sz="1200">
                  <a:solidFill>
                    <a:srgbClr val="001965"/>
                  </a:solidFill>
                  <a:cs typeface="Arial" charset="0"/>
                </a:rPr>
                <a:t>0</a:t>
              </a:r>
            </a:p>
          </p:txBody>
        </p:sp>
        <p:sp>
          <p:nvSpPr>
            <p:cNvPr id="41190" name="Text Box 20"/>
            <p:cNvSpPr txBox="1">
              <a:spLocks noChangeArrowheads="1"/>
            </p:cNvSpPr>
            <p:nvPr/>
          </p:nvSpPr>
          <p:spPr bwMode="auto">
            <a:xfrm>
              <a:off x="7037663" y="4151312"/>
              <a:ext cx="158474" cy="138507"/>
            </a:xfrm>
            <a:prstGeom prst="rect">
              <a:avLst/>
            </a:prstGeom>
            <a:noFill/>
            <a:ln w="9525">
              <a:noFill/>
              <a:miter lim="800000"/>
              <a:headEnd/>
              <a:tailEnd/>
            </a:ln>
          </p:spPr>
          <p:txBody>
            <a:bodyPr wrap="none" lIns="0" tIns="0" rIns="0" bIns="0">
              <a:spAutoFit/>
            </a:bodyPr>
            <a:lstStyle/>
            <a:p>
              <a:pPr algn="r"/>
              <a:r>
                <a:rPr lang="en-US" sz="1200">
                  <a:solidFill>
                    <a:srgbClr val="001965"/>
                  </a:solidFill>
                  <a:cs typeface="Arial" charset="0"/>
                </a:rPr>
                <a:t>60</a:t>
              </a:r>
            </a:p>
          </p:txBody>
        </p:sp>
        <p:sp>
          <p:nvSpPr>
            <p:cNvPr id="41191" name="Text Box 21"/>
            <p:cNvSpPr txBox="1">
              <a:spLocks noChangeArrowheads="1"/>
            </p:cNvSpPr>
            <p:nvPr/>
          </p:nvSpPr>
          <p:spPr bwMode="auto">
            <a:xfrm>
              <a:off x="7580737" y="4151312"/>
              <a:ext cx="237710" cy="138507"/>
            </a:xfrm>
            <a:prstGeom prst="rect">
              <a:avLst/>
            </a:prstGeom>
            <a:noFill/>
            <a:ln w="9525">
              <a:noFill/>
              <a:miter lim="800000"/>
              <a:headEnd/>
              <a:tailEnd/>
            </a:ln>
          </p:spPr>
          <p:txBody>
            <a:bodyPr wrap="none" lIns="0" tIns="0" rIns="0" bIns="0">
              <a:spAutoFit/>
            </a:bodyPr>
            <a:lstStyle/>
            <a:p>
              <a:pPr algn="r"/>
              <a:r>
                <a:rPr lang="en-US" sz="1200">
                  <a:solidFill>
                    <a:srgbClr val="001965"/>
                  </a:solidFill>
                  <a:cs typeface="Arial" charset="0"/>
                </a:rPr>
                <a:t>120</a:t>
              </a:r>
            </a:p>
          </p:txBody>
        </p:sp>
        <p:sp>
          <p:nvSpPr>
            <p:cNvPr id="41192" name="Text Box 22"/>
            <p:cNvSpPr txBox="1">
              <a:spLocks noChangeArrowheads="1"/>
            </p:cNvSpPr>
            <p:nvPr/>
          </p:nvSpPr>
          <p:spPr bwMode="auto">
            <a:xfrm>
              <a:off x="8179225" y="4151312"/>
              <a:ext cx="237710" cy="138507"/>
            </a:xfrm>
            <a:prstGeom prst="rect">
              <a:avLst/>
            </a:prstGeom>
            <a:noFill/>
            <a:ln w="9525">
              <a:noFill/>
              <a:miter lim="800000"/>
              <a:headEnd/>
              <a:tailEnd/>
            </a:ln>
          </p:spPr>
          <p:txBody>
            <a:bodyPr wrap="none" lIns="0" tIns="0" rIns="0" bIns="0">
              <a:spAutoFit/>
            </a:bodyPr>
            <a:lstStyle/>
            <a:p>
              <a:pPr algn="r"/>
              <a:r>
                <a:rPr lang="en-US" sz="1200">
                  <a:solidFill>
                    <a:srgbClr val="001965"/>
                  </a:solidFill>
                  <a:cs typeface="Arial" charset="0"/>
                </a:rPr>
                <a:t>180</a:t>
              </a:r>
            </a:p>
          </p:txBody>
        </p:sp>
        <p:sp>
          <p:nvSpPr>
            <p:cNvPr id="41193" name="Text Box 23"/>
            <p:cNvSpPr txBox="1">
              <a:spLocks noChangeArrowheads="1"/>
            </p:cNvSpPr>
            <p:nvPr/>
          </p:nvSpPr>
          <p:spPr bwMode="auto">
            <a:xfrm>
              <a:off x="8703099" y="4151312"/>
              <a:ext cx="237710" cy="138507"/>
            </a:xfrm>
            <a:prstGeom prst="rect">
              <a:avLst/>
            </a:prstGeom>
            <a:noFill/>
            <a:ln w="9525">
              <a:noFill/>
              <a:miter lim="800000"/>
              <a:headEnd/>
              <a:tailEnd/>
            </a:ln>
          </p:spPr>
          <p:txBody>
            <a:bodyPr wrap="none" lIns="0" tIns="0" rIns="0" bIns="0">
              <a:spAutoFit/>
            </a:bodyPr>
            <a:lstStyle/>
            <a:p>
              <a:pPr algn="r"/>
              <a:r>
                <a:rPr lang="en-US" sz="1200">
                  <a:solidFill>
                    <a:srgbClr val="001965"/>
                  </a:solidFill>
                  <a:cs typeface="Arial" charset="0"/>
                </a:rPr>
                <a:t>240</a:t>
              </a:r>
            </a:p>
          </p:txBody>
        </p:sp>
        <p:grpSp>
          <p:nvGrpSpPr>
            <p:cNvPr id="4" name="Group 382"/>
            <p:cNvGrpSpPr>
              <a:grpSpLocks/>
            </p:cNvGrpSpPr>
            <p:nvPr/>
          </p:nvGrpSpPr>
          <p:grpSpPr bwMode="auto">
            <a:xfrm>
              <a:off x="6419850" y="1943100"/>
              <a:ext cx="2478551" cy="2181225"/>
              <a:chOff x="660125" y="1911350"/>
              <a:chExt cx="2055080" cy="1935163"/>
            </a:xfrm>
          </p:grpSpPr>
          <p:sp>
            <p:nvSpPr>
              <p:cNvPr id="41195" name="Line 10"/>
              <p:cNvSpPr>
                <a:spLocks noChangeShapeType="1"/>
              </p:cNvSpPr>
              <p:nvPr/>
            </p:nvSpPr>
            <p:spPr bwMode="auto">
              <a:xfrm rot="5400000">
                <a:off x="1658663" y="2851150"/>
                <a:ext cx="0" cy="1901825"/>
              </a:xfrm>
              <a:prstGeom prst="line">
                <a:avLst/>
              </a:prstGeom>
              <a:noFill/>
              <a:ln w="28575">
                <a:solidFill>
                  <a:schemeClr val="tx1"/>
                </a:solidFill>
                <a:round/>
                <a:headEnd/>
                <a:tailEnd/>
              </a:ln>
            </p:spPr>
            <p:txBody>
              <a:bodyPr/>
              <a:lstStyle/>
              <a:p>
                <a:endParaRPr lang="en-US">
                  <a:solidFill>
                    <a:prstClr val="black"/>
                  </a:solidFill>
                </a:endParaRPr>
              </a:p>
            </p:txBody>
          </p:sp>
          <p:sp>
            <p:nvSpPr>
              <p:cNvPr id="41196" name="Line 11"/>
              <p:cNvSpPr>
                <a:spLocks noChangeShapeType="1"/>
              </p:cNvSpPr>
              <p:nvPr/>
            </p:nvSpPr>
            <p:spPr bwMode="auto">
              <a:xfrm>
                <a:off x="706163" y="1911350"/>
                <a:ext cx="0" cy="1887538"/>
              </a:xfrm>
              <a:prstGeom prst="line">
                <a:avLst/>
              </a:prstGeom>
              <a:noFill/>
              <a:ln w="28575">
                <a:solidFill>
                  <a:schemeClr val="tx1"/>
                </a:solidFill>
                <a:round/>
                <a:headEnd/>
                <a:tailEnd/>
              </a:ln>
            </p:spPr>
            <p:txBody>
              <a:bodyPr/>
              <a:lstStyle/>
              <a:p>
                <a:endParaRPr lang="en-US">
                  <a:solidFill>
                    <a:prstClr val="black"/>
                  </a:solidFill>
                </a:endParaRPr>
              </a:p>
            </p:txBody>
          </p:sp>
          <p:grpSp>
            <p:nvGrpSpPr>
              <p:cNvPr id="5" name="Group 24"/>
              <p:cNvGrpSpPr>
                <a:grpSpLocks/>
              </p:cNvGrpSpPr>
              <p:nvPr/>
            </p:nvGrpSpPr>
            <p:grpSpPr bwMode="auto">
              <a:xfrm>
                <a:off x="728388" y="3768725"/>
                <a:ext cx="88900" cy="50800"/>
                <a:chOff x="408" y="2976"/>
                <a:chExt cx="64" cy="32"/>
              </a:xfrm>
            </p:grpSpPr>
            <p:sp>
              <p:nvSpPr>
                <p:cNvPr id="41251" name="Line 25"/>
                <p:cNvSpPr>
                  <a:spLocks noChangeShapeType="1"/>
                </p:cNvSpPr>
                <p:nvPr/>
              </p:nvSpPr>
              <p:spPr bwMode="auto">
                <a:xfrm flipH="1">
                  <a:off x="408" y="2976"/>
                  <a:ext cx="40" cy="32"/>
                </a:xfrm>
                <a:prstGeom prst="line">
                  <a:avLst/>
                </a:prstGeom>
                <a:noFill/>
                <a:ln w="28575">
                  <a:solidFill>
                    <a:schemeClr val="tx1"/>
                  </a:solidFill>
                  <a:round/>
                  <a:headEnd/>
                  <a:tailEnd/>
                </a:ln>
              </p:spPr>
              <p:txBody>
                <a:bodyPr/>
                <a:lstStyle/>
                <a:p>
                  <a:endParaRPr lang="en-US">
                    <a:solidFill>
                      <a:prstClr val="black"/>
                    </a:solidFill>
                  </a:endParaRPr>
                </a:p>
              </p:txBody>
            </p:sp>
            <p:sp>
              <p:nvSpPr>
                <p:cNvPr id="41252" name="Line 26"/>
                <p:cNvSpPr>
                  <a:spLocks noChangeShapeType="1"/>
                </p:cNvSpPr>
                <p:nvPr/>
              </p:nvSpPr>
              <p:spPr bwMode="auto">
                <a:xfrm flipH="1">
                  <a:off x="432" y="2976"/>
                  <a:ext cx="40" cy="32"/>
                </a:xfrm>
                <a:prstGeom prst="line">
                  <a:avLst/>
                </a:prstGeom>
                <a:noFill/>
                <a:ln w="28575">
                  <a:solidFill>
                    <a:schemeClr val="tx1"/>
                  </a:solidFill>
                  <a:round/>
                  <a:headEnd/>
                  <a:tailEnd/>
                </a:ln>
              </p:spPr>
              <p:txBody>
                <a:bodyPr/>
                <a:lstStyle/>
                <a:p>
                  <a:endParaRPr lang="en-US">
                    <a:solidFill>
                      <a:prstClr val="black"/>
                    </a:solidFill>
                  </a:endParaRPr>
                </a:p>
              </p:txBody>
            </p:sp>
          </p:grpSp>
          <p:sp>
            <p:nvSpPr>
              <p:cNvPr id="41198" name="Line 28"/>
              <p:cNvSpPr>
                <a:spLocks noChangeShapeType="1"/>
              </p:cNvSpPr>
              <p:nvPr/>
            </p:nvSpPr>
            <p:spPr bwMode="auto">
              <a:xfrm rot="-5400000">
                <a:off x="679968" y="3818732"/>
                <a:ext cx="55563" cy="0"/>
              </a:xfrm>
              <a:prstGeom prst="line">
                <a:avLst/>
              </a:prstGeom>
              <a:noFill/>
              <a:ln w="28575">
                <a:solidFill>
                  <a:schemeClr val="tx1"/>
                </a:solidFill>
                <a:round/>
                <a:headEnd/>
                <a:tailEnd/>
              </a:ln>
            </p:spPr>
            <p:txBody>
              <a:bodyPr/>
              <a:lstStyle/>
              <a:p>
                <a:endParaRPr lang="en-US">
                  <a:solidFill>
                    <a:prstClr val="black"/>
                  </a:solidFill>
                </a:endParaRPr>
              </a:p>
            </p:txBody>
          </p:sp>
          <p:grpSp>
            <p:nvGrpSpPr>
              <p:cNvPr id="6" name="Group 34"/>
              <p:cNvGrpSpPr>
                <a:grpSpLocks/>
              </p:cNvGrpSpPr>
              <p:nvPr/>
            </p:nvGrpSpPr>
            <p:grpSpPr bwMode="auto">
              <a:xfrm>
                <a:off x="660125" y="1912938"/>
                <a:ext cx="49213" cy="1889125"/>
                <a:chOff x="2438" y="2163"/>
                <a:chExt cx="35" cy="1190"/>
              </a:xfrm>
            </p:grpSpPr>
            <p:sp>
              <p:nvSpPr>
                <p:cNvPr id="41247" name="Line 35"/>
                <p:cNvSpPr>
                  <a:spLocks noChangeShapeType="1"/>
                </p:cNvSpPr>
                <p:nvPr/>
              </p:nvSpPr>
              <p:spPr bwMode="auto">
                <a:xfrm>
                  <a:off x="2438" y="3353"/>
                  <a:ext cx="35" cy="0"/>
                </a:xfrm>
                <a:prstGeom prst="line">
                  <a:avLst/>
                </a:prstGeom>
                <a:noFill/>
                <a:ln w="28575">
                  <a:solidFill>
                    <a:schemeClr val="tx1"/>
                  </a:solidFill>
                  <a:round/>
                  <a:headEnd/>
                  <a:tailEnd/>
                </a:ln>
              </p:spPr>
              <p:txBody>
                <a:bodyPr/>
                <a:lstStyle/>
                <a:p>
                  <a:endParaRPr lang="en-US">
                    <a:solidFill>
                      <a:prstClr val="black"/>
                    </a:solidFill>
                  </a:endParaRPr>
                </a:p>
              </p:txBody>
            </p:sp>
            <p:sp>
              <p:nvSpPr>
                <p:cNvPr id="41248" name="Line 36"/>
                <p:cNvSpPr>
                  <a:spLocks noChangeShapeType="1"/>
                </p:cNvSpPr>
                <p:nvPr/>
              </p:nvSpPr>
              <p:spPr bwMode="auto">
                <a:xfrm>
                  <a:off x="2438" y="2949"/>
                  <a:ext cx="35" cy="0"/>
                </a:xfrm>
                <a:prstGeom prst="line">
                  <a:avLst/>
                </a:prstGeom>
                <a:noFill/>
                <a:ln w="28575">
                  <a:solidFill>
                    <a:schemeClr val="tx1"/>
                  </a:solidFill>
                  <a:round/>
                  <a:headEnd/>
                  <a:tailEnd/>
                </a:ln>
              </p:spPr>
              <p:txBody>
                <a:bodyPr/>
                <a:lstStyle/>
                <a:p>
                  <a:endParaRPr lang="en-US">
                    <a:solidFill>
                      <a:prstClr val="black"/>
                    </a:solidFill>
                  </a:endParaRPr>
                </a:p>
              </p:txBody>
            </p:sp>
            <p:sp>
              <p:nvSpPr>
                <p:cNvPr id="41249" name="Line 37"/>
                <p:cNvSpPr>
                  <a:spLocks noChangeShapeType="1"/>
                </p:cNvSpPr>
                <p:nvPr/>
              </p:nvSpPr>
              <p:spPr bwMode="auto">
                <a:xfrm>
                  <a:off x="2438" y="2559"/>
                  <a:ext cx="35" cy="0"/>
                </a:xfrm>
                <a:prstGeom prst="line">
                  <a:avLst/>
                </a:prstGeom>
                <a:noFill/>
                <a:ln w="28575">
                  <a:solidFill>
                    <a:schemeClr val="tx1"/>
                  </a:solidFill>
                  <a:round/>
                  <a:headEnd/>
                  <a:tailEnd/>
                </a:ln>
              </p:spPr>
              <p:txBody>
                <a:bodyPr/>
                <a:lstStyle/>
                <a:p>
                  <a:endParaRPr lang="en-US">
                    <a:solidFill>
                      <a:prstClr val="black"/>
                    </a:solidFill>
                  </a:endParaRPr>
                </a:p>
              </p:txBody>
            </p:sp>
            <p:sp>
              <p:nvSpPr>
                <p:cNvPr id="41250" name="Line 38"/>
                <p:cNvSpPr>
                  <a:spLocks noChangeShapeType="1"/>
                </p:cNvSpPr>
                <p:nvPr/>
              </p:nvSpPr>
              <p:spPr bwMode="auto">
                <a:xfrm>
                  <a:off x="2438" y="2163"/>
                  <a:ext cx="35" cy="0"/>
                </a:xfrm>
                <a:prstGeom prst="line">
                  <a:avLst/>
                </a:prstGeom>
                <a:noFill/>
                <a:ln w="28575">
                  <a:solidFill>
                    <a:schemeClr val="tx1"/>
                  </a:solidFill>
                  <a:round/>
                  <a:headEnd/>
                  <a:tailEnd/>
                </a:ln>
              </p:spPr>
              <p:txBody>
                <a:bodyPr/>
                <a:lstStyle/>
                <a:p>
                  <a:endParaRPr lang="en-US">
                    <a:solidFill>
                      <a:prstClr val="black"/>
                    </a:solidFill>
                  </a:endParaRPr>
                </a:p>
              </p:txBody>
            </p:sp>
          </p:grpSp>
          <p:grpSp>
            <p:nvGrpSpPr>
              <p:cNvPr id="7" name="Group 40"/>
              <p:cNvGrpSpPr>
                <a:grpSpLocks/>
              </p:cNvGrpSpPr>
              <p:nvPr/>
            </p:nvGrpSpPr>
            <p:grpSpPr bwMode="auto">
              <a:xfrm>
                <a:off x="682350" y="3530600"/>
                <a:ext cx="1901825" cy="77788"/>
                <a:chOff x="2253" y="3182"/>
                <a:chExt cx="1388" cy="49"/>
              </a:xfrm>
            </p:grpSpPr>
            <p:sp>
              <p:nvSpPr>
                <p:cNvPr id="41238" name="Line 41"/>
                <p:cNvSpPr>
                  <a:spLocks noChangeShapeType="1"/>
                </p:cNvSpPr>
                <p:nvPr/>
              </p:nvSpPr>
              <p:spPr bwMode="auto">
                <a:xfrm>
                  <a:off x="2370" y="3200"/>
                  <a:ext cx="140" cy="4"/>
                </a:xfrm>
                <a:prstGeom prst="line">
                  <a:avLst/>
                </a:prstGeom>
                <a:noFill/>
                <a:ln w="19050">
                  <a:solidFill>
                    <a:schemeClr val="tx1"/>
                  </a:solidFill>
                  <a:round/>
                  <a:headEnd/>
                  <a:tailEnd/>
                </a:ln>
              </p:spPr>
              <p:txBody>
                <a:bodyPr/>
                <a:lstStyle/>
                <a:p>
                  <a:endParaRPr lang="en-US">
                    <a:solidFill>
                      <a:prstClr val="black"/>
                    </a:solidFill>
                  </a:endParaRPr>
                </a:p>
              </p:txBody>
            </p:sp>
            <p:sp>
              <p:nvSpPr>
                <p:cNvPr id="41239" name="Line 42"/>
                <p:cNvSpPr>
                  <a:spLocks noChangeShapeType="1"/>
                </p:cNvSpPr>
                <p:nvPr/>
              </p:nvSpPr>
              <p:spPr bwMode="auto">
                <a:xfrm>
                  <a:off x="2253" y="3182"/>
                  <a:ext cx="91" cy="9"/>
                </a:xfrm>
                <a:prstGeom prst="line">
                  <a:avLst/>
                </a:prstGeom>
                <a:noFill/>
                <a:ln w="19050">
                  <a:solidFill>
                    <a:schemeClr val="tx1"/>
                  </a:solidFill>
                  <a:round/>
                  <a:headEnd/>
                  <a:tailEnd/>
                </a:ln>
              </p:spPr>
              <p:txBody>
                <a:bodyPr/>
                <a:lstStyle/>
                <a:p>
                  <a:endParaRPr lang="en-US">
                    <a:solidFill>
                      <a:prstClr val="black"/>
                    </a:solidFill>
                  </a:endParaRPr>
                </a:p>
              </p:txBody>
            </p:sp>
            <p:sp>
              <p:nvSpPr>
                <p:cNvPr id="41240" name="Line 43"/>
                <p:cNvSpPr>
                  <a:spLocks noChangeShapeType="1"/>
                </p:cNvSpPr>
                <p:nvPr/>
              </p:nvSpPr>
              <p:spPr bwMode="auto">
                <a:xfrm>
                  <a:off x="2513" y="3200"/>
                  <a:ext cx="179" cy="13"/>
                </a:xfrm>
                <a:prstGeom prst="line">
                  <a:avLst/>
                </a:prstGeom>
                <a:noFill/>
                <a:ln w="19050">
                  <a:solidFill>
                    <a:schemeClr val="tx1"/>
                  </a:solidFill>
                  <a:round/>
                  <a:headEnd/>
                  <a:tailEnd/>
                </a:ln>
              </p:spPr>
              <p:txBody>
                <a:bodyPr/>
                <a:lstStyle/>
                <a:p>
                  <a:endParaRPr lang="en-US">
                    <a:solidFill>
                      <a:prstClr val="black"/>
                    </a:solidFill>
                  </a:endParaRPr>
                </a:p>
              </p:txBody>
            </p:sp>
            <p:sp>
              <p:nvSpPr>
                <p:cNvPr id="41241" name="Line 44"/>
                <p:cNvSpPr>
                  <a:spLocks noChangeShapeType="1"/>
                </p:cNvSpPr>
                <p:nvPr/>
              </p:nvSpPr>
              <p:spPr bwMode="auto">
                <a:xfrm flipV="1">
                  <a:off x="2673" y="3213"/>
                  <a:ext cx="181" cy="5"/>
                </a:xfrm>
                <a:prstGeom prst="line">
                  <a:avLst/>
                </a:prstGeom>
                <a:noFill/>
                <a:ln w="19050">
                  <a:solidFill>
                    <a:schemeClr val="tx1"/>
                  </a:solidFill>
                  <a:round/>
                  <a:headEnd/>
                  <a:tailEnd/>
                </a:ln>
              </p:spPr>
              <p:txBody>
                <a:bodyPr/>
                <a:lstStyle/>
                <a:p>
                  <a:endParaRPr lang="en-US">
                    <a:solidFill>
                      <a:prstClr val="black"/>
                    </a:solidFill>
                  </a:endParaRPr>
                </a:p>
              </p:txBody>
            </p:sp>
            <p:sp>
              <p:nvSpPr>
                <p:cNvPr id="41242" name="Line 45"/>
                <p:cNvSpPr>
                  <a:spLocks noChangeShapeType="1"/>
                </p:cNvSpPr>
                <p:nvPr/>
              </p:nvSpPr>
              <p:spPr bwMode="auto">
                <a:xfrm>
                  <a:off x="2841" y="3204"/>
                  <a:ext cx="157" cy="27"/>
                </a:xfrm>
                <a:prstGeom prst="line">
                  <a:avLst/>
                </a:prstGeom>
                <a:noFill/>
                <a:ln w="19050">
                  <a:solidFill>
                    <a:schemeClr val="tx1"/>
                  </a:solidFill>
                  <a:round/>
                  <a:headEnd/>
                  <a:tailEnd/>
                </a:ln>
              </p:spPr>
              <p:txBody>
                <a:bodyPr/>
                <a:lstStyle/>
                <a:p>
                  <a:endParaRPr lang="en-US">
                    <a:solidFill>
                      <a:prstClr val="black"/>
                    </a:solidFill>
                  </a:endParaRPr>
                </a:p>
              </p:txBody>
            </p:sp>
            <p:sp>
              <p:nvSpPr>
                <p:cNvPr id="41243" name="Line 46"/>
                <p:cNvSpPr>
                  <a:spLocks noChangeShapeType="1"/>
                </p:cNvSpPr>
                <p:nvPr/>
              </p:nvSpPr>
              <p:spPr bwMode="auto">
                <a:xfrm>
                  <a:off x="2998" y="3218"/>
                  <a:ext cx="142" cy="0"/>
                </a:xfrm>
                <a:prstGeom prst="line">
                  <a:avLst/>
                </a:prstGeom>
                <a:noFill/>
                <a:ln w="19050">
                  <a:solidFill>
                    <a:schemeClr val="tx1"/>
                  </a:solidFill>
                  <a:round/>
                  <a:headEnd/>
                  <a:tailEnd/>
                </a:ln>
              </p:spPr>
              <p:txBody>
                <a:bodyPr/>
                <a:lstStyle/>
                <a:p>
                  <a:endParaRPr lang="en-US">
                    <a:solidFill>
                      <a:prstClr val="black"/>
                    </a:solidFill>
                  </a:endParaRPr>
                </a:p>
              </p:txBody>
            </p:sp>
            <p:sp>
              <p:nvSpPr>
                <p:cNvPr id="41244" name="Line 47"/>
                <p:cNvSpPr>
                  <a:spLocks noChangeShapeType="1"/>
                </p:cNvSpPr>
                <p:nvPr/>
              </p:nvSpPr>
              <p:spPr bwMode="auto">
                <a:xfrm flipV="1">
                  <a:off x="3166" y="3209"/>
                  <a:ext cx="156" cy="18"/>
                </a:xfrm>
                <a:prstGeom prst="line">
                  <a:avLst/>
                </a:prstGeom>
                <a:noFill/>
                <a:ln w="19050">
                  <a:solidFill>
                    <a:schemeClr val="tx1"/>
                  </a:solidFill>
                  <a:round/>
                  <a:headEnd/>
                  <a:tailEnd/>
                </a:ln>
              </p:spPr>
              <p:txBody>
                <a:bodyPr/>
                <a:lstStyle/>
                <a:p>
                  <a:endParaRPr lang="en-US">
                    <a:solidFill>
                      <a:prstClr val="black"/>
                    </a:solidFill>
                  </a:endParaRPr>
                </a:p>
              </p:txBody>
            </p:sp>
            <p:sp>
              <p:nvSpPr>
                <p:cNvPr id="41245" name="Line 48"/>
                <p:cNvSpPr>
                  <a:spLocks noChangeShapeType="1"/>
                </p:cNvSpPr>
                <p:nvPr/>
              </p:nvSpPr>
              <p:spPr bwMode="auto">
                <a:xfrm flipV="1">
                  <a:off x="3322" y="3209"/>
                  <a:ext cx="153" cy="4"/>
                </a:xfrm>
                <a:prstGeom prst="line">
                  <a:avLst/>
                </a:prstGeom>
                <a:noFill/>
                <a:ln w="19050">
                  <a:solidFill>
                    <a:schemeClr val="tx1"/>
                  </a:solidFill>
                  <a:round/>
                  <a:headEnd/>
                  <a:tailEnd/>
                </a:ln>
              </p:spPr>
              <p:txBody>
                <a:bodyPr/>
                <a:lstStyle/>
                <a:p>
                  <a:endParaRPr lang="en-US">
                    <a:solidFill>
                      <a:prstClr val="black"/>
                    </a:solidFill>
                  </a:endParaRPr>
                </a:p>
              </p:txBody>
            </p:sp>
            <p:sp>
              <p:nvSpPr>
                <p:cNvPr id="41246" name="Line 49"/>
                <p:cNvSpPr>
                  <a:spLocks noChangeShapeType="1"/>
                </p:cNvSpPr>
                <p:nvPr/>
              </p:nvSpPr>
              <p:spPr bwMode="auto">
                <a:xfrm>
                  <a:off x="3494" y="3218"/>
                  <a:ext cx="147" cy="4"/>
                </a:xfrm>
                <a:prstGeom prst="line">
                  <a:avLst/>
                </a:prstGeom>
                <a:noFill/>
                <a:ln w="19050">
                  <a:solidFill>
                    <a:schemeClr val="tx1"/>
                  </a:solidFill>
                  <a:round/>
                  <a:headEnd/>
                  <a:tailEnd/>
                </a:ln>
              </p:spPr>
              <p:txBody>
                <a:bodyPr/>
                <a:lstStyle/>
                <a:p>
                  <a:endParaRPr lang="en-US">
                    <a:solidFill>
                      <a:prstClr val="black"/>
                    </a:solidFill>
                  </a:endParaRPr>
                </a:p>
              </p:txBody>
            </p:sp>
          </p:grpSp>
          <p:sp>
            <p:nvSpPr>
              <p:cNvPr id="41201" name="Oval 52"/>
              <p:cNvSpPr>
                <a:spLocks noChangeArrowheads="1"/>
              </p:cNvSpPr>
              <p:nvPr/>
            </p:nvSpPr>
            <p:spPr bwMode="auto">
              <a:xfrm>
                <a:off x="771250" y="3511550"/>
                <a:ext cx="63500" cy="63500"/>
              </a:xfrm>
              <a:prstGeom prst="ellipse">
                <a:avLst/>
              </a:prstGeom>
              <a:solidFill>
                <a:schemeClr val="tx1"/>
              </a:solidFill>
              <a:ln w="19050">
                <a:solidFill>
                  <a:schemeClr val="tx1"/>
                </a:solidFill>
                <a:round/>
                <a:headEnd/>
                <a:tailEnd/>
              </a:ln>
            </p:spPr>
            <p:txBody>
              <a:bodyPr wrap="none" anchor="ctr"/>
              <a:lstStyle/>
              <a:p>
                <a:pPr algn="ctr"/>
                <a:endParaRPr lang="en-US">
                  <a:solidFill>
                    <a:srgbClr val="001965"/>
                  </a:solidFill>
                </a:endParaRPr>
              </a:p>
            </p:txBody>
          </p:sp>
          <p:sp>
            <p:nvSpPr>
              <p:cNvPr id="41202" name="Oval 53"/>
              <p:cNvSpPr>
                <a:spLocks noChangeArrowheads="1"/>
              </p:cNvSpPr>
              <p:nvPr/>
            </p:nvSpPr>
            <p:spPr bwMode="auto">
              <a:xfrm>
                <a:off x="1001438" y="3525838"/>
                <a:ext cx="63500" cy="63500"/>
              </a:xfrm>
              <a:prstGeom prst="ellipse">
                <a:avLst/>
              </a:prstGeom>
              <a:solidFill>
                <a:schemeClr val="tx1"/>
              </a:solidFill>
              <a:ln w="19050">
                <a:solidFill>
                  <a:schemeClr val="tx1"/>
                </a:solidFill>
                <a:round/>
                <a:headEnd/>
                <a:tailEnd/>
              </a:ln>
            </p:spPr>
            <p:txBody>
              <a:bodyPr wrap="none" anchor="ctr"/>
              <a:lstStyle/>
              <a:p>
                <a:pPr algn="ctr"/>
                <a:endParaRPr lang="en-US">
                  <a:solidFill>
                    <a:srgbClr val="001965"/>
                  </a:solidFill>
                </a:endParaRPr>
              </a:p>
            </p:txBody>
          </p:sp>
          <p:sp>
            <p:nvSpPr>
              <p:cNvPr id="41203" name="Oval 54"/>
              <p:cNvSpPr>
                <a:spLocks noChangeArrowheads="1"/>
              </p:cNvSpPr>
              <p:nvPr/>
            </p:nvSpPr>
            <p:spPr bwMode="auto">
              <a:xfrm>
                <a:off x="1225275" y="3560763"/>
                <a:ext cx="63500" cy="63500"/>
              </a:xfrm>
              <a:prstGeom prst="ellipse">
                <a:avLst/>
              </a:prstGeom>
              <a:solidFill>
                <a:schemeClr val="tx1"/>
              </a:solidFill>
              <a:ln w="19050">
                <a:solidFill>
                  <a:schemeClr val="tx1"/>
                </a:solidFill>
                <a:round/>
                <a:headEnd/>
                <a:tailEnd/>
              </a:ln>
            </p:spPr>
            <p:txBody>
              <a:bodyPr wrap="none" anchor="ctr"/>
              <a:lstStyle/>
              <a:p>
                <a:pPr algn="ctr"/>
                <a:endParaRPr lang="en-US">
                  <a:solidFill>
                    <a:srgbClr val="001965"/>
                  </a:solidFill>
                </a:endParaRPr>
              </a:p>
            </p:txBody>
          </p:sp>
          <p:sp>
            <p:nvSpPr>
              <p:cNvPr id="41204" name="Oval 55"/>
              <p:cNvSpPr>
                <a:spLocks noChangeArrowheads="1"/>
              </p:cNvSpPr>
              <p:nvPr/>
            </p:nvSpPr>
            <p:spPr bwMode="auto">
              <a:xfrm>
                <a:off x="1447525" y="3540125"/>
                <a:ext cx="63500" cy="63500"/>
              </a:xfrm>
              <a:prstGeom prst="ellipse">
                <a:avLst/>
              </a:prstGeom>
              <a:solidFill>
                <a:schemeClr val="tx1"/>
              </a:solidFill>
              <a:ln w="19050">
                <a:solidFill>
                  <a:schemeClr val="tx1"/>
                </a:solidFill>
                <a:round/>
                <a:headEnd/>
                <a:tailEnd/>
              </a:ln>
            </p:spPr>
            <p:txBody>
              <a:bodyPr wrap="none" anchor="ctr"/>
              <a:lstStyle/>
              <a:p>
                <a:pPr algn="ctr"/>
                <a:endParaRPr lang="en-US">
                  <a:solidFill>
                    <a:srgbClr val="001965"/>
                  </a:solidFill>
                </a:endParaRPr>
              </a:p>
            </p:txBody>
          </p:sp>
          <p:sp>
            <p:nvSpPr>
              <p:cNvPr id="41205" name="Oval 56"/>
              <p:cNvSpPr>
                <a:spLocks noChangeArrowheads="1"/>
              </p:cNvSpPr>
              <p:nvPr/>
            </p:nvSpPr>
            <p:spPr bwMode="auto">
              <a:xfrm>
                <a:off x="1668188" y="3560763"/>
                <a:ext cx="63500" cy="63500"/>
              </a:xfrm>
              <a:prstGeom prst="ellipse">
                <a:avLst/>
              </a:prstGeom>
              <a:solidFill>
                <a:schemeClr val="tx1"/>
              </a:solidFill>
              <a:ln w="19050">
                <a:solidFill>
                  <a:schemeClr val="tx1"/>
                </a:solidFill>
                <a:round/>
                <a:headEnd/>
                <a:tailEnd/>
              </a:ln>
            </p:spPr>
            <p:txBody>
              <a:bodyPr wrap="none" anchor="ctr"/>
              <a:lstStyle/>
              <a:p>
                <a:pPr algn="ctr"/>
                <a:endParaRPr lang="en-US">
                  <a:solidFill>
                    <a:srgbClr val="001965"/>
                  </a:solidFill>
                </a:endParaRPr>
              </a:p>
            </p:txBody>
          </p:sp>
          <p:sp>
            <p:nvSpPr>
              <p:cNvPr id="41206" name="Oval 57"/>
              <p:cNvSpPr>
                <a:spLocks noChangeArrowheads="1"/>
              </p:cNvSpPr>
              <p:nvPr/>
            </p:nvSpPr>
            <p:spPr bwMode="auto">
              <a:xfrm>
                <a:off x="1884088" y="3554413"/>
                <a:ext cx="63500" cy="63500"/>
              </a:xfrm>
              <a:prstGeom prst="ellipse">
                <a:avLst/>
              </a:prstGeom>
              <a:solidFill>
                <a:schemeClr val="tx1"/>
              </a:solidFill>
              <a:ln w="19050">
                <a:solidFill>
                  <a:schemeClr val="tx1"/>
                </a:solidFill>
                <a:round/>
                <a:headEnd/>
                <a:tailEnd/>
              </a:ln>
            </p:spPr>
            <p:txBody>
              <a:bodyPr wrap="none" anchor="ctr"/>
              <a:lstStyle/>
              <a:p>
                <a:pPr algn="ctr"/>
                <a:endParaRPr lang="en-US">
                  <a:solidFill>
                    <a:srgbClr val="001965"/>
                  </a:solidFill>
                </a:endParaRPr>
              </a:p>
            </p:txBody>
          </p:sp>
          <p:sp>
            <p:nvSpPr>
              <p:cNvPr id="41207" name="Oval 58"/>
              <p:cNvSpPr>
                <a:spLocks noChangeArrowheads="1"/>
              </p:cNvSpPr>
              <p:nvPr/>
            </p:nvSpPr>
            <p:spPr bwMode="auto">
              <a:xfrm>
                <a:off x="2109513" y="3540125"/>
                <a:ext cx="63500" cy="63500"/>
              </a:xfrm>
              <a:prstGeom prst="ellipse">
                <a:avLst/>
              </a:prstGeom>
              <a:solidFill>
                <a:schemeClr val="tx1"/>
              </a:solidFill>
              <a:ln w="19050">
                <a:solidFill>
                  <a:schemeClr val="tx1"/>
                </a:solidFill>
                <a:round/>
                <a:headEnd/>
                <a:tailEnd/>
              </a:ln>
            </p:spPr>
            <p:txBody>
              <a:bodyPr wrap="none" anchor="ctr"/>
              <a:lstStyle/>
              <a:p>
                <a:pPr algn="ctr"/>
                <a:endParaRPr lang="en-US">
                  <a:solidFill>
                    <a:srgbClr val="001965"/>
                  </a:solidFill>
                </a:endParaRPr>
              </a:p>
            </p:txBody>
          </p:sp>
          <p:sp>
            <p:nvSpPr>
              <p:cNvPr id="41208" name="Oval 59"/>
              <p:cNvSpPr>
                <a:spLocks noChangeArrowheads="1"/>
              </p:cNvSpPr>
              <p:nvPr/>
            </p:nvSpPr>
            <p:spPr bwMode="auto">
              <a:xfrm>
                <a:off x="2336525" y="3540125"/>
                <a:ext cx="63500" cy="63500"/>
              </a:xfrm>
              <a:prstGeom prst="ellipse">
                <a:avLst/>
              </a:prstGeom>
              <a:solidFill>
                <a:schemeClr val="tx1"/>
              </a:solidFill>
              <a:ln w="19050">
                <a:solidFill>
                  <a:schemeClr val="tx1"/>
                </a:solidFill>
                <a:round/>
                <a:headEnd/>
                <a:tailEnd/>
              </a:ln>
            </p:spPr>
            <p:txBody>
              <a:bodyPr wrap="none" anchor="ctr"/>
              <a:lstStyle/>
              <a:p>
                <a:pPr algn="ctr"/>
                <a:endParaRPr lang="en-US">
                  <a:solidFill>
                    <a:srgbClr val="001965"/>
                  </a:solidFill>
                </a:endParaRPr>
              </a:p>
            </p:txBody>
          </p:sp>
          <p:sp>
            <p:nvSpPr>
              <p:cNvPr id="41209" name="Oval 60"/>
              <p:cNvSpPr>
                <a:spLocks noChangeArrowheads="1"/>
              </p:cNvSpPr>
              <p:nvPr/>
            </p:nvSpPr>
            <p:spPr bwMode="auto">
              <a:xfrm>
                <a:off x="2558775" y="3575050"/>
                <a:ext cx="63500" cy="63500"/>
              </a:xfrm>
              <a:prstGeom prst="ellipse">
                <a:avLst/>
              </a:prstGeom>
              <a:solidFill>
                <a:schemeClr val="tx1"/>
              </a:solidFill>
              <a:ln w="19050">
                <a:solidFill>
                  <a:schemeClr val="tx1"/>
                </a:solidFill>
                <a:round/>
                <a:headEnd/>
                <a:tailEnd/>
              </a:ln>
            </p:spPr>
            <p:txBody>
              <a:bodyPr wrap="none" anchor="ctr"/>
              <a:lstStyle/>
              <a:p>
                <a:pPr algn="ctr"/>
                <a:endParaRPr lang="en-US">
                  <a:solidFill>
                    <a:srgbClr val="001965"/>
                  </a:solidFill>
                </a:endParaRPr>
              </a:p>
            </p:txBody>
          </p:sp>
          <p:sp>
            <p:nvSpPr>
              <p:cNvPr id="41210" name="Text Box 61"/>
              <p:cNvSpPr txBox="1">
                <a:spLocks noChangeArrowheads="1"/>
              </p:cNvSpPr>
              <p:nvPr/>
            </p:nvSpPr>
            <p:spPr bwMode="auto">
              <a:xfrm>
                <a:off x="2480298" y="3330574"/>
                <a:ext cx="234907" cy="215043"/>
              </a:xfrm>
              <a:prstGeom prst="rect">
                <a:avLst/>
              </a:prstGeom>
              <a:noFill/>
              <a:ln w="9525">
                <a:noFill/>
                <a:miter lim="800000"/>
                <a:headEnd/>
                <a:tailEnd/>
              </a:ln>
            </p:spPr>
            <p:txBody>
              <a:bodyPr wrap="none">
                <a:spAutoFit/>
              </a:bodyPr>
              <a:lstStyle/>
              <a:p>
                <a:pPr algn="ctr"/>
                <a:r>
                  <a:rPr lang="en-US" sz="1500">
                    <a:solidFill>
                      <a:srgbClr val="FF0000"/>
                    </a:solidFill>
                    <a:cs typeface="Arial" charset="0"/>
                  </a:rPr>
                  <a:t>*</a:t>
                </a:r>
              </a:p>
            </p:txBody>
          </p:sp>
          <p:sp>
            <p:nvSpPr>
              <p:cNvPr id="41211" name="Text Box 62"/>
              <p:cNvSpPr txBox="1">
                <a:spLocks noChangeArrowheads="1"/>
              </p:cNvSpPr>
              <p:nvPr/>
            </p:nvSpPr>
            <p:spPr bwMode="auto">
              <a:xfrm>
                <a:off x="2248522" y="3273424"/>
                <a:ext cx="234907" cy="215043"/>
              </a:xfrm>
              <a:prstGeom prst="rect">
                <a:avLst/>
              </a:prstGeom>
              <a:noFill/>
              <a:ln w="9525">
                <a:noFill/>
                <a:miter lim="800000"/>
                <a:headEnd/>
                <a:tailEnd/>
              </a:ln>
            </p:spPr>
            <p:txBody>
              <a:bodyPr wrap="none">
                <a:spAutoFit/>
              </a:bodyPr>
              <a:lstStyle/>
              <a:p>
                <a:pPr algn="ctr"/>
                <a:r>
                  <a:rPr lang="en-US" sz="1500">
                    <a:solidFill>
                      <a:srgbClr val="FF0000"/>
                    </a:solidFill>
                    <a:cs typeface="Arial" charset="0"/>
                  </a:rPr>
                  <a:t>*</a:t>
                </a:r>
              </a:p>
            </p:txBody>
          </p:sp>
          <p:sp>
            <p:nvSpPr>
              <p:cNvPr id="41212" name="Text Box 63"/>
              <p:cNvSpPr txBox="1">
                <a:spLocks noChangeArrowheads="1"/>
              </p:cNvSpPr>
              <p:nvPr/>
            </p:nvSpPr>
            <p:spPr bwMode="auto">
              <a:xfrm>
                <a:off x="929308" y="3216275"/>
                <a:ext cx="234907" cy="215043"/>
              </a:xfrm>
              <a:prstGeom prst="rect">
                <a:avLst/>
              </a:prstGeom>
              <a:noFill/>
              <a:ln w="9525">
                <a:noFill/>
                <a:miter lim="800000"/>
                <a:headEnd/>
                <a:tailEnd/>
              </a:ln>
            </p:spPr>
            <p:txBody>
              <a:bodyPr wrap="none">
                <a:spAutoFit/>
              </a:bodyPr>
              <a:lstStyle/>
              <a:p>
                <a:pPr algn="ctr"/>
                <a:r>
                  <a:rPr lang="en-US" sz="1500">
                    <a:solidFill>
                      <a:srgbClr val="FF0000"/>
                    </a:solidFill>
                    <a:cs typeface="Arial" charset="0"/>
                  </a:rPr>
                  <a:t>*</a:t>
                </a:r>
              </a:p>
            </p:txBody>
          </p:sp>
          <p:sp>
            <p:nvSpPr>
              <p:cNvPr id="41213" name="Text Box 64"/>
              <p:cNvSpPr txBox="1">
                <a:spLocks noChangeArrowheads="1"/>
              </p:cNvSpPr>
              <p:nvPr/>
            </p:nvSpPr>
            <p:spPr bwMode="auto">
              <a:xfrm>
                <a:off x="1154735" y="3240088"/>
                <a:ext cx="234907" cy="215043"/>
              </a:xfrm>
              <a:prstGeom prst="rect">
                <a:avLst/>
              </a:prstGeom>
              <a:noFill/>
              <a:ln w="9525">
                <a:noFill/>
                <a:miter lim="800000"/>
                <a:headEnd/>
                <a:tailEnd/>
              </a:ln>
            </p:spPr>
            <p:txBody>
              <a:bodyPr wrap="none">
                <a:spAutoFit/>
              </a:bodyPr>
              <a:lstStyle/>
              <a:p>
                <a:pPr algn="ctr"/>
                <a:r>
                  <a:rPr lang="en-US" sz="1500">
                    <a:solidFill>
                      <a:srgbClr val="FF0000"/>
                    </a:solidFill>
                    <a:cs typeface="Arial" charset="0"/>
                  </a:rPr>
                  <a:t>*</a:t>
                </a:r>
              </a:p>
            </p:txBody>
          </p:sp>
          <p:sp>
            <p:nvSpPr>
              <p:cNvPr id="41214" name="Text Box 65"/>
              <p:cNvSpPr txBox="1">
                <a:spLocks noChangeArrowheads="1"/>
              </p:cNvSpPr>
              <p:nvPr/>
            </p:nvSpPr>
            <p:spPr bwMode="auto">
              <a:xfrm>
                <a:off x="1367459" y="3105150"/>
                <a:ext cx="234907" cy="215043"/>
              </a:xfrm>
              <a:prstGeom prst="rect">
                <a:avLst/>
              </a:prstGeom>
              <a:noFill/>
              <a:ln w="9525">
                <a:noFill/>
                <a:miter lim="800000"/>
                <a:headEnd/>
                <a:tailEnd/>
              </a:ln>
            </p:spPr>
            <p:txBody>
              <a:bodyPr wrap="none">
                <a:spAutoFit/>
              </a:bodyPr>
              <a:lstStyle/>
              <a:p>
                <a:pPr algn="ctr"/>
                <a:r>
                  <a:rPr lang="en-US" sz="1500">
                    <a:solidFill>
                      <a:srgbClr val="FF0000"/>
                    </a:solidFill>
                    <a:cs typeface="Arial" charset="0"/>
                  </a:rPr>
                  <a:t>*</a:t>
                </a:r>
              </a:p>
            </p:txBody>
          </p:sp>
          <p:sp>
            <p:nvSpPr>
              <p:cNvPr id="41215" name="Text Box 66"/>
              <p:cNvSpPr txBox="1">
                <a:spLocks noChangeArrowheads="1"/>
              </p:cNvSpPr>
              <p:nvPr/>
            </p:nvSpPr>
            <p:spPr bwMode="auto">
              <a:xfrm>
                <a:off x="1580184" y="2943224"/>
                <a:ext cx="234907" cy="215043"/>
              </a:xfrm>
              <a:prstGeom prst="rect">
                <a:avLst/>
              </a:prstGeom>
              <a:noFill/>
              <a:ln w="9525">
                <a:noFill/>
                <a:miter lim="800000"/>
                <a:headEnd/>
                <a:tailEnd/>
              </a:ln>
            </p:spPr>
            <p:txBody>
              <a:bodyPr wrap="none">
                <a:spAutoFit/>
              </a:bodyPr>
              <a:lstStyle/>
              <a:p>
                <a:pPr algn="ctr"/>
                <a:r>
                  <a:rPr lang="en-US" sz="1500">
                    <a:solidFill>
                      <a:srgbClr val="FF0000"/>
                    </a:solidFill>
                    <a:cs typeface="Arial" charset="0"/>
                  </a:rPr>
                  <a:t>*</a:t>
                </a:r>
              </a:p>
            </p:txBody>
          </p:sp>
          <p:sp>
            <p:nvSpPr>
              <p:cNvPr id="41216" name="Text Box 67"/>
              <p:cNvSpPr txBox="1">
                <a:spLocks noChangeArrowheads="1"/>
              </p:cNvSpPr>
              <p:nvPr/>
            </p:nvSpPr>
            <p:spPr bwMode="auto">
              <a:xfrm>
                <a:off x="1800845" y="3027363"/>
                <a:ext cx="234907" cy="215043"/>
              </a:xfrm>
              <a:prstGeom prst="rect">
                <a:avLst/>
              </a:prstGeom>
              <a:noFill/>
              <a:ln w="9525">
                <a:noFill/>
                <a:miter lim="800000"/>
                <a:headEnd/>
                <a:tailEnd/>
              </a:ln>
            </p:spPr>
            <p:txBody>
              <a:bodyPr wrap="none">
                <a:spAutoFit/>
              </a:bodyPr>
              <a:lstStyle/>
              <a:p>
                <a:pPr algn="ctr"/>
                <a:r>
                  <a:rPr lang="en-US" sz="1500">
                    <a:solidFill>
                      <a:srgbClr val="FF0000"/>
                    </a:solidFill>
                    <a:cs typeface="Arial" charset="0"/>
                  </a:rPr>
                  <a:t>*</a:t>
                </a:r>
              </a:p>
            </p:txBody>
          </p:sp>
          <p:sp>
            <p:nvSpPr>
              <p:cNvPr id="41217" name="Text Box 68"/>
              <p:cNvSpPr txBox="1">
                <a:spLocks noChangeArrowheads="1"/>
              </p:cNvSpPr>
              <p:nvPr/>
            </p:nvSpPr>
            <p:spPr bwMode="auto">
              <a:xfrm>
                <a:off x="2023097" y="3219450"/>
                <a:ext cx="234907" cy="215043"/>
              </a:xfrm>
              <a:prstGeom prst="rect">
                <a:avLst/>
              </a:prstGeom>
              <a:noFill/>
              <a:ln w="9525">
                <a:noFill/>
                <a:miter lim="800000"/>
                <a:headEnd/>
                <a:tailEnd/>
              </a:ln>
            </p:spPr>
            <p:txBody>
              <a:bodyPr wrap="none">
                <a:spAutoFit/>
              </a:bodyPr>
              <a:lstStyle/>
              <a:p>
                <a:pPr algn="ctr"/>
                <a:r>
                  <a:rPr lang="en-US" sz="1500">
                    <a:solidFill>
                      <a:srgbClr val="FF0000"/>
                    </a:solidFill>
                    <a:cs typeface="Arial" charset="0"/>
                  </a:rPr>
                  <a:t>*</a:t>
                </a:r>
              </a:p>
            </p:txBody>
          </p:sp>
          <p:grpSp>
            <p:nvGrpSpPr>
              <p:cNvPr id="8" name="Group 69"/>
              <p:cNvGrpSpPr>
                <a:grpSpLocks/>
              </p:cNvGrpSpPr>
              <p:nvPr/>
            </p:nvGrpSpPr>
            <p:grpSpPr bwMode="auto">
              <a:xfrm>
                <a:off x="660125" y="2749550"/>
                <a:ext cx="1963738" cy="858838"/>
                <a:chOff x="2240" y="2690"/>
                <a:chExt cx="1436" cy="541"/>
              </a:xfrm>
            </p:grpSpPr>
            <p:sp>
              <p:nvSpPr>
                <p:cNvPr id="41228" name="AutoShape 70"/>
                <p:cNvSpPr>
                  <a:spLocks noChangeArrowheads="1"/>
                </p:cNvSpPr>
                <p:nvPr/>
              </p:nvSpPr>
              <p:spPr bwMode="auto">
                <a:xfrm>
                  <a:off x="2656" y="2949"/>
                  <a:ext cx="40" cy="40"/>
                </a:xfrm>
                <a:prstGeom prst="triangle">
                  <a:avLst>
                    <a:gd name="adj" fmla="val 50000"/>
                  </a:avLst>
                </a:prstGeom>
                <a:solidFill>
                  <a:srgbClr val="FF1111"/>
                </a:solidFill>
                <a:ln w="19050">
                  <a:solidFill>
                    <a:srgbClr val="FF1111"/>
                  </a:solidFill>
                  <a:miter lim="800000"/>
                  <a:headEnd/>
                  <a:tailEnd/>
                </a:ln>
              </p:spPr>
              <p:txBody>
                <a:bodyPr wrap="none" anchor="ctr"/>
                <a:lstStyle/>
                <a:p>
                  <a:pPr algn="ctr"/>
                  <a:endParaRPr lang="en-US">
                    <a:solidFill>
                      <a:srgbClr val="001965"/>
                    </a:solidFill>
                  </a:endParaRPr>
                </a:p>
              </p:txBody>
            </p:sp>
            <p:sp>
              <p:nvSpPr>
                <p:cNvPr id="41229" name="AutoShape 71"/>
                <p:cNvSpPr>
                  <a:spLocks noChangeArrowheads="1"/>
                </p:cNvSpPr>
                <p:nvPr/>
              </p:nvSpPr>
              <p:spPr bwMode="auto">
                <a:xfrm>
                  <a:off x="2818" y="2799"/>
                  <a:ext cx="40" cy="40"/>
                </a:xfrm>
                <a:prstGeom prst="triangle">
                  <a:avLst>
                    <a:gd name="adj" fmla="val 50000"/>
                  </a:avLst>
                </a:prstGeom>
                <a:solidFill>
                  <a:srgbClr val="FF1111"/>
                </a:solidFill>
                <a:ln w="19050">
                  <a:solidFill>
                    <a:srgbClr val="FF1111"/>
                  </a:solidFill>
                  <a:miter lim="800000"/>
                  <a:headEnd/>
                  <a:tailEnd/>
                </a:ln>
              </p:spPr>
              <p:txBody>
                <a:bodyPr wrap="none" anchor="ctr"/>
                <a:lstStyle/>
                <a:p>
                  <a:pPr algn="ctr"/>
                  <a:endParaRPr lang="en-US">
                    <a:solidFill>
                      <a:srgbClr val="001965"/>
                    </a:solidFill>
                  </a:endParaRPr>
                </a:p>
              </p:txBody>
            </p:sp>
            <p:sp>
              <p:nvSpPr>
                <p:cNvPr id="41230" name="AutoShape 72"/>
                <p:cNvSpPr>
                  <a:spLocks noChangeArrowheads="1"/>
                </p:cNvSpPr>
                <p:nvPr/>
              </p:nvSpPr>
              <p:spPr bwMode="auto">
                <a:xfrm>
                  <a:off x="2975" y="2690"/>
                  <a:ext cx="40" cy="40"/>
                </a:xfrm>
                <a:prstGeom prst="triangle">
                  <a:avLst>
                    <a:gd name="adj" fmla="val 50000"/>
                  </a:avLst>
                </a:prstGeom>
                <a:solidFill>
                  <a:srgbClr val="FF1111"/>
                </a:solidFill>
                <a:ln w="19050">
                  <a:solidFill>
                    <a:srgbClr val="FF1111"/>
                  </a:solidFill>
                  <a:miter lim="800000"/>
                  <a:headEnd/>
                  <a:tailEnd/>
                </a:ln>
              </p:spPr>
              <p:txBody>
                <a:bodyPr wrap="none" anchor="ctr"/>
                <a:lstStyle/>
                <a:p>
                  <a:pPr algn="ctr"/>
                  <a:endParaRPr lang="en-US">
                    <a:solidFill>
                      <a:srgbClr val="001965"/>
                    </a:solidFill>
                  </a:endParaRPr>
                </a:p>
              </p:txBody>
            </p:sp>
            <p:sp>
              <p:nvSpPr>
                <p:cNvPr id="41231" name="AutoShape 73"/>
                <p:cNvSpPr>
                  <a:spLocks noChangeArrowheads="1"/>
                </p:cNvSpPr>
                <p:nvPr/>
              </p:nvSpPr>
              <p:spPr bwMode="auto">
                <a:xfrm>
                  <a:off x="3131" y="2731"/>
                  <a:ext cx="40" cy="40"/>
                </a:xfrm>
                <a:prstGeom prst="triangle">
                  <a:avLst>
                    <a:gd name="adj" fmla="val 50000"/>
                  </a:avLst>
                </a:prstGeom>
                <a:solidFill>
                  <a:srgbClr val="FF1111"/>
                </a:solidFill>
                <a:ln w="19050">
                  <a:solidFill>
                    <a:srgbClr val="FF1111"/>
                  </a:solidFill>
                  <a:miter lim="800000"/>
                  <a:headEnd/>
                  <a:tailEnd/>
                </a:ln>
              </p:spPr>
              <p:txBody>
                <a:bodyPr wrap="none" anchor="ctr"/>
                <a:lstStyle/>
                <a:p>
                  <a:pPr algn="ctr"/>
                  <a:endParaRPr lang="en-US">
                    <a:solidFill>
                      <a:srgbClr val="001965"/>
                    </a:solidFill>
                  </a:endParaRPr>
                </a:p>
              </p:txBody>
            </p:sp>
            <p:sp>
              <p:nvSpPr>
                <p:cNvPr id="41232" name="AutoShape 74"/>
                <p:cNvSpPr>
                  <a:spLocks noChangeArrowheads="1"/>
                </p:cNvSpPr>
                <p:nvPr/>
              </p:nvSpPr>
              <p:spPr bwMode="auto">
                <a:xfrm>
                  <a:off x="3299" y="2902"/>
                  <a:ext cx="40" cy="40"/>
                </a:xfrm>
                <a:prstGeom prst="triangle">
                  <a:avLst>
                    <a:gd name="adj" fmla="val 50000"/>
                  </a:avLst>
                </a:prstGeom>
                <a:solidFill>
                  <a:srgbClr val="FF1111"/>
                </a:solidFill>
                <a:ln w="19050">
                  <a:solidFill>
                    <a:srgbClr val="FF1111"/>
                  </a:solidFill>
                  <a:miter lim="800000"/>
                  <a:headEnd/>
                  <a:tailEnd/>
                </a:ln>
              </p:spPr>
              <p:txBody>
                <a:bodyPr wrap="none" anchor="ctr"/>
                <a:lstStyle/>
                <a:p>
                  <a:pPr algn="ctr"/>
                  <a:endParaRPr lang="en-US">
                    <a:solidFill>
                      <a:srgbClr val="001965"/>
                    </a:solidFill>
                  </a:endParaRPr>
                </a:p>
              </p:txBody>
            </p:sp>
            <p:sp>
              <p:nvSpPr>
                <p:cNvPr id="41233" name="AutoShape 75"/>
                <p:cNvSpPr>
                  <a:spLocks noChangeArrowheads="1"/>
                </p:cNvSpPr>
                <p:nvPr/>
              </p:nvSpPr>
              <p:spPr bwMode="auto">
                <a:xfrm>
                  <a:off x="3467" y="3002"/>
                  <a:ext cx="40" cy="40"/>
                </a:xfrm>
                <a:prstGeom prst="triangle">
                  <a:avLst>
                    <a:gd name="adj" fmla="val 50000"/>
                  </a:avLst>
                </a:prstGeom>
                <a:solidFill>
                  <a:srgbClr val="FF1111"/>
                </a:solidFill>
                <a:ln w="19050">
                  <a:solidFill>
                    <a:srgbClr val="FF1111"/>
                  </a:solidFill>
                  <a:miter lim="800000"/>
                  <a:headEnd/>
                  <a:tailEnd/>
                </a:ln>
              </p:spPr>
              <p:txBody>
                <a:bodyPr wrap="none" anchor="ctr"/>
                <a:lstStyle/>
                <a:p>
                  <a:pPr algn="ctr"/>
                  <a:endParaRPr lang="en-US">
                    <a:solidFill>
                      <a:srgbClr val="001965"/>
                    </a:solidFill>
                  </a:endParaRPr>
                </a:p>
              </p:txBody>
            </p:sp>
            <p:sp>
              <p:nvSpPr>
                <p:cNvPr id="41234" name="AutoShape 76"/>
                <p:cNvSpPr>
                  <a:spLocks noChangeArrowheads="1"/>
                </p:cNvSpPr>
                <p:nvPr/>
              </p:nvSpPr>
              <p:spPr bwMode="auto">
                <a:xfrm>
                  <a:off x="3636" y="3044"/>
                  <a:ext cx="40" cy="40"/>
                </a:xfrm>
                <a:prstGeom prst="triangle">
                  <a:avLst>
                    <a:gd name="adj" fmla="val 50000"/>
                  </a:avLst>
                </a:prstGeom>
                <a:solidFill>
                  <a:srgbClr val="FF1111"/>
                </a:solidFill>
                <a:ln w="19050">
                  <a:solidFill>
                    <a:srgbClr val="FF1111"/>
                  </a:solidFill>
                  <a:miter lim="800000"/>
                  <a:headEnd/>
                  <a:tailEnd/>
                </a:ln>
              </p:spPr>
              <p:txBody>
                <a:bodyPr wrap="none" anchor="ctr"/>
                <a:lstStyle/>
                <a:p>
                  <a:pPr algn="ctr"/>
                  <a:endParaRPr lang="en-US">
                    <a:solidFill>
                      <a:srgbClr val="001965"/>
                    </a:solidFill>
                  </a:endParaRPr>
                </a:p>
              </p:txBody>
            </p:sp>
            <p:sp>
              <p:nvSpPr>
                <p:cNvPr id="41235" name="AutoShape 77"/>
                <p:cNvSpPr>
                  <a:spLocks noChangeArrowheads="1"/>
                </p:cNvSpPr>
                <p:nvPr/>
              </p:nvSpPr>
              <p:spPr bwMode="auto">
                <a:xfrm>
                  <a:off x="2325" y="3155"/>
                  <a:ext cx="40" cy="40"/>
                </a:xfrm>
                <a:prstGeom prst="triangle">
                  <a:avLst>
                    <a:gd name="adj" fmla="val 50000"/>
                  </a:avLst>
                </a:prstGeom>
                <a:solidFill>
                  <a:srgbClr val="FF1111"/>
                </a:solidFill>
                <a:ln w="19050">
                  <a:solidFill>
                    <a:srgbClr val="FF1111"/>
                  </a:solidFill>
                  <a:miter lim="800000"/>
                  <a:headEnd/>
                  <a:tailEnd/>
                </a:ln>
              </p:spPr>
              <p:txBody>
                <a:bodyPr wrap="none" anchor="ctr"/>
                <a:lstStyle/>
                <a:p>
                  <a:pPr algn="ctr"/>
                  <a:endParaRPr lang="en-US">
                    <a:solidFill>
                      <a:srgbClr val="001965"/>
                    </a:solidFill>
                  </a:endParaRPr>
                </a:p>
              </p:txBody>
            </p:sp>
            <p:sp>
              <p:nvSpPr>
                <p:cNvPr id="41236" name="AutoShape 78"/>
                <p:cNvSpPr>
                  <a:spLocks noChangeArrowheads="1"/>
                </p:cNvSpPr>
                <p:nvPr/>
              </p:nvSpPr>
              <p:spPr bwMode="auto">
                <a:xfrm>
                  <a:off x="2493" y="2946"/>
                  <a:ext cx="40" cy="40"/>
                </a:xfrm>
                <a:prstGeom prst="triangle">
                  <a:avLst>
                    <a:gd name="adj" fmla="val 50000"/>
                  </a:avLst>
                </a:prstGeom>
                <a:solidFill>
                  <a:srgbClr val="FF1111"/>
                </a:solidFill>
                <a:ln w="19050">
                  <a:solidFill>
                    <a:srgbClr val="FF1111"/>
                  </a:solidFill>
                  <a:miter lim="800000"/>
                  <a:headEnd/>
                  <a:tailEnd/>
                </a:ln>
              </p:spPr>
              <p:txBody>
                <a:bodyPr wrap="none" anchor="ctr"/>
                <a:lstStyle/>
                <a:p>
                  <a:pPr algn="ctr"/>
                  <a:endParaRPr lang="en-US">
                    <a:solidFill>
                      <a:srgbClr val="001965"/>
                    </a:solidFill>
                  </a:endParaRPr>
                </a:p>
              </p:txBody>
            </p:sp>
            <p:sp>
              <p:nvSpPr>
                <p:cNvPr id="41237" name="AutoShape 79"/>
                <p:cNvSpPr>
                  <a:spLocks noChangeArrowheads="1"/>
                </p:cNvSpPr>
                <p:nvPr/>
              </p:nvSpPr>
              <p:spPr bwMode="auto">
                <a:xfrm>
                  <a:off x="2240" y="3191"/>
                  <a:ext cx="40" cy="40"/>
                </a:xfrm>
                <a:prstGeom prst="triangle">
                  <a:avLst>
                    <a:gd name="adj" fmla="val 50000"/>
                  </a:avLst>
                </a:prstGeom>
                <a:solidFill>
                  <a:srgbClr val="FF1111"/>
                </a:solidFill>
                <a:ln w="19050">
                  <a:solidFill>
                    <a:srgbClr val="FF1111"/>
                  </a:solidFill>
                  <a:miter lim="800000"/>
                  <a:headEnd/>
                  <a:tailEnd/>
                </a:ln>
              </p:spPr>
              <p:txBody>
                <a:bodyPr wrap="none" anchor="ctr"/>
                <a:lstStyle/>
                <a:p>
                  <a:pPr algn="ctr"/>
                  <a:endParaRPr lang="en-US">
                    <a:solidFill>
                      <a:srgbClr val="001965"/>
                    </a:solidFill>
                  </a:endParaRPr>
                </a:p>
              </p:txBody>
            </p:sp>
          </p:grpSp>
          <p:sp>
            <p:nvSpPr>
              <p:cNvPr id="41219" name="Line 80"/>
              <p:cNvSpPr>
                <a:spLocks noChangeShapeType="1"/>
              </p:cNvSpPr>
              <p:nvPr/>
            </p:nvSpPr>
            <p:spPr bwMode="auto">
              <a:xfrm flipV="1">
                <a:off x="687113" y="3540125"/>
                <a:ext cx="103187" cy="41275"/>
              </a:xfrm>
              <a:prstGeom prst="line">
                <a:avLst/>
              </a:prstGeom>
              <a:noFill/>
              <a:ln w="19050">
                <a:solidFill>
                  <a:srgbClr val="FF1111"/>
                </a:solidFill>
                <a:round/>
                <a:headEnd/>
                <a:tailEnd/>
              </a:ln>
            </p:spPr>
            <p:txBody>
              <a:bodyPr/>
              <a:lstStyle/>
              <a:p>
                <a:endParaRPr lang="en-US">
                  <a:solidFill>
                    <a:prstClr val="black"/>
                  </a:solidFill>
                </a:endParaRPr>
              </a:p>
            </p:txBody>
          </p:sp>
          <p:sp>
            <p:nvSpPr>
              <p:cNvPr id="41220" name="Line 81"/>
              <p:cNvSpPr>
                <a:spLocks noChangeShapeType="1"/>
              </p:cNvSpPr>
              <p:nvPr/>
            </p:nvSpPr>
            <p:spPr bwMode="auto">
              <a:xfrm flipV="1">
                <a:off x="807763" y="3167063"/>
                <a:ext cx="233362" cy="361950"/>
              </a:xfrm>
              <a:prstGeom prst="line">
                <a:avLst/>
              </a:prstGeom>
              <a:noFill/>
              <a:ln w="19050">
                <a:solidFill>
                  <a:srgbClr val="FF1111"/>
                </a:solidFill>
                <a:round/>
                <a:headEnd/>
                <a:tailEnd/>
              </a:ln>
            </p:spPr>
            <p:txBody>
              <a:bodyPr/>
              <a:lstStyle/>
              <a:p>
                <a:endParaRPr lang="en-US">
                  <a:solidFill>
                    <a:prstClr val="black"/>
                  </a:solidFill>
                </a:endParaRPr>
              </a:p>
            </p:txBody>
          </p:sp>
          <p:sp>
            <p:nvSpPr>
              <p:cNvPr id="41221" name="Line 82"/>
              <p:cNvSpPr>
                <a:spLocks noChangeShapeType="1"/>
              </p:cNvSpPr>
              <p:nvPr/>
            </p:nvSpPr>
            <p:spPr bwMode="auto">
              <a:xfrm>
                <a:off x="1047475" y="3189288"/>
                <a:ext cx="212725" cy="26987"/>
              </a:xfrm>
              <a:prstGeom prst="line">
                <a:avLst/>
              </a:prstGeom>
              <a:noFill/>
              <a:ln w="19050">
                <a:solidFill>
                  <a:srgbClr val="FF1111"/>
                </a:solidFill>
                <a:round/>
                <a:headEnd/>
                <a:tailEnd/>
              </a:ln>
            </p:spPr>
            <p:txBody>
              <a:bodyPr/>
              <a:lstStyle/>
              <a:p>
                <a:endParaRPr lang="en-US">
                  <a:solidFill>
                    <a:prstClr val="black"/>
                  </a:solidFill>
                </a:endParaRPr>
              </a:p>
            </p:txBody>
          </p:sp>
          <p:sp>
            <p:nvSpPr>
              <p:cNvPr id="41222" name="Line 83"/>
              <p:cNvSpPr>
                <a:spLocks noChangeShapeType="1"/>
              </p:cNvSpPr>
              <p:nvPr/>
            </p:nvSpPr>
            <p:spPr bwMode="auto">
              <a:xfrm flipV="1">
                <a:off x="1269725" y="2971800"/>
                <a:ext cx="214313" cy="209550"/>
              </a:xfrm>
              <a:prstGeom prst="line">
                <a:avLst/>
              </a:prstGeom>
              <a:noFill/>
              <a:ln w="19050">
                <a:solidFill>
                  <a:srgbClr val="FF1111"/>
                </a:solidFill>
                <a:round/>
                <a:headEnd/>
                <a:tailEnd/>
              </a:ln>
            </p:spPr>
            <p:txBody>
              <a:bodyPr/>
              <a:lstStyle/>
              <a:p>
                <a:endParaRPr lang="en-US">
                  <a:solidFill>
                    <a:prstClr val="black"/>
                  </a:solidFill>
                </a:endParaRPr>
              </a:p>
            </p:txBody>
          </p:sp>
          <p:sp>
            <p:nvSpPr>
              <p:cNvPr id="41223" name="Line 84"/>
              <p:cNvSpPr>
                <a:spLocks noChangeShapeType="1"/>
              </p:cNvSpPr>
              <p:nvPr/>
            </p:nvSpPr>
            <p:spPr bwMode="auto">
              <a:xfrm flipV="1">
                <a:off x="1460225" y="2762250"/>
                <a:ext cx="252413" cy="215900"/>
              </a:xfrm>
              <a:prstGeom prst="line">
                <a:avLst/>
              </a:prstGeom>
              <a:noFill/>
              <a:ln w="19050">
                <a:solidFill>
                  <a:srgbClr val="FF1111"/>
                </a:solidFill>
                <a:round/>
                <a:headEnd/>
                <a:tailEnd/>
              </a:ln>
            </p:spPr>
            <p:txBody>
              <a:bodyPr/>
              <a:lstStyle/>
              <a:p>
                <a:endParaRPr lang="en-US">
                  <a:solidFill>
                    <a:prstClr val="black"/>
                  </a:solidFill>
                </a:endParaRPr>
              </a:p>
            </p:txBody>
          </p:sp>
          <p:sp>
            <p:nvSpPr>
              <p:cNvPr id="41224" name="Line 85"/>
              <p:cNvSpPr>
                <a:spLocks noChangeShapeType="1"/>
              </p:cNvSpPr>
              <p:nvPr/>
            </p:nvSpPr>
            <p:spPr bwMode="auto">
              <a:xfrm>
                <a:off x="1687238" y="2771775"/>
                <a:ext cx="222250" cy="66675"/>
              </a:xfrm>
              <a:prstGeom prst="line">
                <a:avLst/>
              </a:prstGeom>
              <a:noFill/>
              <a:ln w="19050">
                <a:solidFill>
                  <a:srgbClr val="FF1111"/>
                </a:solidFill>
                <a:round/>
                <a:headEnd/>
                <a:tailEnd/>
              </a:ln>
            </p:spPr>
            <p:txBody>
              <a:bodyPr/>
              <a:lstStyle/>
              <a:p>
                <a:endParaRPr lang="en-US">
                  <a:solidFill>
                    <a:prstClr val="black"/>
                  </a:solidFill>
                </a:endParaRPr>
              </a:p>
            </p:txBody>
          </p:sp>
          <p:sp>
            <p:nvSpPr>
              <p:cNvPr id="41225" name="Line 86"/>
              <p:cNvSpPr>
                <a:spLocks noChangeShapeType="1"/>
              </p:cNvSpPr>
              <p:nvPr/>
            </p:nvSpPr>
            <p:spPr bwMode="auto">
              <a:xfrm>
                <a:off x="1909488" y="2838450"/>
                <a:ext cx="222250" cy="266700"/>
              </a:xfrm>
              <a:prstGeom prst="line">
                <a:avLst/>
              </a:prstGeom>
              <a:noFill/>
              <a:ln w="19050">
                <a:solidFill>
                  <a:srgbClr val="FF1111"/>
                </a:solidFill>
                <a:round/>
                <a:headEnd/>
                <a:tailEnd/>
              </a:ln>
            </p:spPr>
            <p:txBody>
              <a:bodyPr/>
              <a:lstStyle/>
              <a:p>
                <a:endParaRPr lang="en-US">
                  <a:solidFill>
                    <a:prstClr val="black"/>
                  </a:solidFill>
                </a:endParaRPr>
              </a:p>
            </p:txBody>
          </p:sp>
          <p:sp>
            <p:nvSpPr>
              <p:cNvPr id="41226" name="Line 87"/>
              <p:cNvSpPr>
                <a:spLocks noChangeShapeType="1"/>
              </p:cNvSpPr>
              <p:nvPr/>
            </p:nvSpPr>
            <p:spPr bwMode="auto">
              <a:xfrm>
                <a:off x="2131738" y="3105150"/>
                <a:ext cx="238125" cy="190500"/>
              </a:xfrm>
              <a:prstGeom prst="line">
                <a:avLst/>
              </a:prstGeom>
              <a:noFill/>
              <a:ln w="19050">
                <a:solidFill>
                  <a:srgbClr val="FF1111"/>
                </a:solidFill>
                <a:round/>
                <a:headEnd/>
                <a:tailEnd/>
              </a:ln>
            </p:spPr>
            <p:txBody>
              <a:bodyPr/>
              <a:lstStyle/>
              <a:p>
                <a:endParaRPr lang="en-US">
                  <a:solidFill>
                    <a:prstClr val="black"/>
                  </a:solidFill>
                </a:endParaRPr>
              </a:p>
            </p:txBody>
          </p:sp>
          <p:sp>
            <p:nvSpPr>
              <p:cNvPr id="41227" name="Line 88"/>
              <p:cNvSpPr>
                <a:spLocks noChangeShapeType="1"/>
              </p:cNvSpPr>
              <p:nvPr/>
            </p:nvSpPr>
            <p:spPr bwMode="auto">
              <a:xfrm>
                <a:off x="2374625" y="3265488"/>
                <a:ext cx="193675" cy="84137"/>
              </a:xfrm>
              <a:prstGeom prst="line">
                <a:avLst/>
              </a:prstGeom>
              <a:noFill/>
              <a:ln w="19050">
                <a:solidFill>
                  <a:srgbClr val="FF1111"/>
                </a:solidFill>
                <a:round/>
                <a:headEnd/>
                <a:tailEnd/>
              </a:ln>
            </p:spPr>
            <p:txBody>
              <a:bodyPr/>
              <a:lstStyle/>
              <a:p>
                <a:endParaRPr lang="en-US">
                  <a:solidFill>
                    <a:prstClr val="black"/>
                  </a:solidFill>
                </a:endParaRPr>
              </a:p>
            </p:txBody>
          </p:sp>
        </p:grpSp>
      </p:grpSp>
      <p:grpSp>
        <p:nvGrpSpPr>
          <p:cNvPr id="9" name="Group 320"/>
          <p:cNvGrpSpPr>
            <a:grpSpLocks/>
          </p:cNvGrpSpPr>
          <p:nvPr/>
        </p:nvGrpSpPr>
        <p:grpSpPr bwMode="auto">
          <a:xfrm>
            <a:off x="6162803" y="1268413"/>
            <a:ext cx="2731972" cy="3587768"/>
            <a:chOff x="3245243" y="1832320"/>
            <a:chExt cx="2753928" cy="2691634"/>
          </a:xfrm>
        </p:grpSpPr>
        <p:sp>
          <p:nvSpPr>
            <p:cNvPr id="41125" name="Text Box 8"/>
            <p:cNvSpPr txBox="1">
              <a:spLocks noChangeArrowheads="1"/>
            </p:cNvSpPr>
            <p:nvPr/>
          </p:nvSpPr>
          <p:spPr bwMode="auto">
            <a:xfrm>
              <a:off x="3625850" y="1832320"/>
              <a:ext cx="2181225" cy="184721"/>
            </a:xfrm>
            <a:prstGeom prst="rect">
              <a:avLst/>
            </a:prstGeom>
            <a:noFill/>
            <a:ln w="9525">
              <a:noFill/>
              <a:miter lim="800000"/>
              <a:headEnd/>
              <a:tailEnd/>
            </a:ln>
          </p:spPr>
          <p:txBody>
            <a:bodyPr lIns="0" tIns="0" rIns="0" bIns="0">
              <a:spAutoFit/>
            </a:bodyPr>
            <a:lstStyle/>
            <a:p>
              <a:pPr algn="ctr"/>
              <a:r>
                <a:rPr lang="en-US" sz="1600">
                  <a:solidFill>
                    <a:srgbClr val="001965"/>
                  </a:solidFill>
                  <a:cs typeface="Arial" charset="0"/>
                </a:rPr>
                <a:t>Glucagon (pmol/L)</a:t>
              </a:r>
              <a:endParaRPr lang="en-US" sz="1600" baseline="30000">
                <a:solidFill>
                  <a:srgbClr val="001965"/>
                </a:solidFill>
                <a:cs typeface="Arial" charset="0"/>
              </a:endParaRPr>
            </a:p>
          </p:txBody>
        </p:sp>
        <p:sp>
          <p:nvSpPr>
            <p:cNvPr id="41126" name="Text Box 174"/>
            <p:cNvSpPr txBox="1">
              <a:spLocks noChangeArrowheads="1"/>
            </p:cNvSpPr>
            <p:nvPr/>
          </p:nvSpPr>
          <p:spPr bwMode="auto">
            <a:xfrm>
              <a:off x="3395240" y="4162425"/>
              <a:ext cx="205217" cy="138541"/>
            </a:xfrm>
            <a:prstGeom prst="rect">
              <a:avLst/>
            </a:prstGeom>
            <a:noFill/>
            <a:ln w="9525">
              <a:noFill/>
              <a:miter lim="800000"/>
              <a:headEnd/>
              <a:tailEnd/>
            </a:ln>
          </p:spPr>
          <p:txBody>
            <a:bodyPr wrap="none" lIns="0" tIns="0" rIns="0" bIns="0">
              <a:spAutoFit/>
            </a:bodyPr>
            <a:lstStyle/>
            <a:p>
              <a:pPr algn="r"/>
              <a:r>
                <a:rPr lang="en-US" sz="1200">
                  <a:solidFill>
                    <a:srgbClr val="001965"/>
                  </a:solidFill>
                  <a:cs typeface="Arial" charset="0"/>
                </a:rPr>
                <a:t>-30</a:t>
              </a:r>
            </a:p>
          </p:txBody>
        </p:sp>
        <p:sp>
          <p:nvSpPr>
            <p:cNvPr id="41127" name="Text Box 175"/>
            <p:cNvSpPr txBox="1">
              <a:spLocks noChangeArrowheads="1"/>
            </p:cNvSpPr>
            <p:nvPr/>
          </p:nvSpPr>
          <p:spPr bwMode="auto">
            <a:xfrm>
              <a:off x="3657804" y="4162425"/>
              <a:ext cx="79178" cy="138541"/>
            </a:xfrm>
            <a:prstGeom prst="rect">
              <a:avLst/>
            </a:prstGeom>
            <a:noFill/>
            <a:ln w="9525">
              <a:noFill/>
              <a:miter lim="800000"/>
              <a:headEnd/>
              <a:tailEnd/>
            </a:ln>
          </p:spPr>
          <p:txBody>
            <a:bodyPr wrap="none" lIns="0" tIns="0" rIns="0" bIns="0">
              <a:spAutoFit/>
            </a:bodyPr>
            <a:lstStyle/>
            <a:p>
              <a:pPr algn="r"/>
              <a:r>
                <a:rPr lang="en-US" sz="1200">
                  <a:solidFill>
                    <a:srgbClr val="001965"/>
                  </a:solidFill>
                  <a:cs typeface="Arial" charset="0"/>
                </a:rPr>
                <a:t>0</a:t>
              </a:r>
            </a:p>
          </p:txBody>
        </p:sp>
        <p:sp>
          <p:nvSpPr>
            <p:cNvPr id="41128" name="Text Box 176"/>
            <p:cNvSpPr txBox="1">
              <a:spLocks noChangeArrowheads="1"/>
            </p:cNvSpPr>
            <p:nvPr/>
          </p:nvSpPr>
          <p:spPr bwMode="auto">
            <a:xfrm>
              <a:off x="4089794" y="4162425"/>
              <a:ext cx="158357" cy="138541"/>
            </a:xfrm>
            <a:prstGeom prst="rect">
              <a:avLst/>
            </a:prstGeom>
            <a:noFill/>
            <a:ln w="9525">
              <a:noFill/>
              <a:miter lim="800000"/>
              <a:headEnd/>
              <a:tailEnd/>
            </a:ln>
          </p:spPr>
          <p:txBody>
            <a:bodyPr wrap="none" lIns="0" tIns="0" rIns="0" bIns="0">
              <a:spAutoFit/>
            </a:bodyPr>
            <a:lstStyle/>
            <a:p>
              <a:pPr algn="r"/>
              <a:r>
                <a:rPr lang="en-US" sz="1200">
                  <a:solidFill>
                    <a:srgbClr val="001965"/>
                  </a:solidFill>
                  <a:cs typeface="Arial" charset="0"/>
                </a:rPr>
                <a:t>60</a:t>
              </a:r>
            </a:p>
          </p:txBody>
        </p:sp>
        <p:sp>
          <p:nvSpPr>
            <p:cNvPr id="41129" name="Text Box 177"/>
            <p:cNvSpPr txBox="1">
              <a:spLocks noChangeArrowheads="1"/>
            </p:cNvSpPr>
            <p:nvPr/>
          </p:nvSpPr>
          <p:spPr bwMode="auto">
            <a:xfrm>
              <a:off x="4634511" y="4162425"/>
              <a:ext cx="237535" cy="138541"/>
            </a:xfrm>
            <a:prstGeom prst="rect">
              <a:avLst/>
            </a:prstGeom>
            <a:noFill/>
            <a:ln w="9525">
              <a:noFill/>
              <a:miter lim="800000"/>
              <a:headEnd/>
              <a:tailEnd/>
            </a:ln>
          </p:spPr>
          <p:txBody>
            <a:bodyPr wrap="none" lIns="0" tIns="0" rIns="0" bIns="0">
              <a:spAutoFit/>
            </a:bodyPr>
            <a:lstStyle/>
            <a:p>
              <a:pPr algn="r"/>
              <a:r>
                <a:rPr lang="en-US" sz="1200">
                  <a:solidFill>
                    <a:srgbClr val="001965"/>
                  </a:solidFill>
                  <a:cs typeface="Arial" charset="0"/>
                </a:rPr>
                <a:t>120</a:t>
              </a:r>
            </a:p>
          </p:txBody>
        </p:sp>
        <p:sp>
          <p:nvSpPr>
            <p:cNvPr id="41130" name="Text Box 178"/>
            <p:cNvSpPr txBox="1">
              <a:spLocks noChangeArrowheads="1"/>
            </p:cNvSpPr>
            <p:nvPr/>
          </p:nvSpPr>
          <p:spPr bwMode="auto">
            <a:xfrm>
              <a:off x="5232999" y="4162425"/>
              <a:ext cx="237535" cy="138541"/>
            </a:xfrm>
            <a:prstGeom prst="rect">
              <a:avLst/>
            </a:prstGeom>
            <a:noFill/>
            <a:ln w="9525">
              <a:noFill/>
              <a:miter lim="800000"/>
              <a:headEnd/>
              <a:tailEnd/>
            </a:ln>
          </p:spPr>
          <p:txBody>
            <a:bodyPr wrap="none" lIns="0" tIns="0" rIns="0" bIns="0">
              <a:spAutoFit/>
            </a:bodyPr>
            <a:lstStyle/>
            <a:p>
              <a:pPr algn="r"/>
              <a:r>
                <a:rPr lang="en-US" sz="1200">
                  <a:solidFill>
                    <a:srgbClr val="001965"/>
                  </a:solidFill>
                  <a:cs typeface="Arial" charset="0"/>
                </a:rPr>
                <a:t>180</a:t>
              </a:r>
            </a:p>
          </p:txBody>
        </p:sp>
        <p:sp>
          <p:nvSpPr>
            <p:cNvPr id="41131" name="Text Box 179"/>
            <p:cNvSpPr txBox="1">
              <a:spLocks noChangeArrowheads="1"/>
            </p:cNvSpPr>
            <p:nvPr/>
          </p:nvSpPr>
          <p:spPr bwMode="auto">
            <a:xfrm>
              <a:off x="5761636" y="4162425"/>
              <a:ext cx="237535" cy="138541"/>
            </a:xfrm>
            <a:prstGeom prst="rect">
              <a:avLst/>
            </a:prstGeom>
            <a:noFill/>
            <a:ln w="9525">
              <a:noFill/>
              <a:miter lim="800000"/>
              <a:headEnd/>
              <a:tailEnd/>
            </a:ln>
          </p:spPr>
          <p:txBody>
            <a:bodyPr wrap="none" lIns="0" tIns="0" rIns="0" bIns="0">
              <a:spAutoFit/>
            </a:bodyPr>
            <a:lstStyle/>
            <a:p>
              <a:pPr algn="r"/>
              <a:r>
                <a:rPr lang="en-US" sz="1200">
                  <a:solidFill>
                    <a:srgbClr val="001965"/>
                  </a:solidFill>
                  <a:cs typeface="Arial" charset="0"/>
                </a:rPr>
                <a:t>240</a:t>
              </a:r>
            </a:p>
          </p:txBody>
        </p:sp>
        <p:sp>
          <p:nvSpPr>
            <p:cNvPr id="41132" name="Text Box 183"/>
            <p:cNvSpPr txBox="1">
              <a:spLocks noChangeArrowheads="1"/>
            </p:cNvSpPr>
            <p:nvPr/>
          </p:nvSpPr>
          <p:spPr bwMode="auto">
            <a:xfrm>
              <a:off x="3245243" y="1875898"/>
              <a:ext cx="158357" cy="138541"/>
            </a:xfrm>
            <a:prstGeom prst="rect">
              <a:avLst/>
            </a:prstGeom>
            <a:noFill/>
            <a:ln w="9525">
              <a:noFill/>
              <a:miter lim="800000"/>
              <a:headEnd/>
              <a:tailEnd/>
            </a:ln>
          </p:spPr>
          <p:txBody>
            <a:bodyPr wrap="none" lIns="0" tIns="0" rIns="0" bIns="0">
              <a:spAutoFit/>
            </a:bodyPr>
            <a:lstStyle/>
            <a:p>
              <a:pPr algn="r"/>
              <a:r>
                <a:rPr lang="en-US" sz="1200">
                  <a:solidFill>
                    <a:srgbClr val="001965"/>
                  </a:solidFill>
                  <a:cs typeface="Arial" charset="0"/>
                </a:rPr>
                <a:t>20</a:t>
              </a:r>
            </a:p>
          </p:txBody>
        </p:sp>
        <p:sp>
          <p:nvSpPr>
            <p:cNvPr id="41133" name="Text Box 184"/>
            <p:cNvSpPr txBox="1">
              <a:spLocks noChangeArrowheads="1"/>
            </p:cNvSpPr>
            <p:nvPr/>
          </p:nvSpPr>
          <p:spPr bwMode="auto">
            <a:xfrm>
              <a:off x="3246829" y="2943270"/>
              <a:ext cx="158357" cy="138541"/>
            </a:xfrm>
            <a:prstGeom prst="rect">
              <a:avLst/>
            </a:prstGeom>
            <a:noFill/>
            <a:ln w="9525">
              <a:noFill/>
              <a:miter lim="800000"/>
              <a:headEnd/>
              <a:tailEnd/>
            </a:ln>
          </p:spPr>
          <p:txBody>
            <a:bodyPr wrap="none" lIns="0" tIns="0" rIns="0" bIns="0">
              <a:spAutoFit/>
            </a:bodyPr>
            <a:lstStyle/>
            <a:p>
              <a:pPr algn="r"/>
              <a:r>
                <a:rPr lang="en-US" sz="1200">
                  <a:solidFill>
                    <a:srgbClr val="001965"/>
                  </a:solidFill>
                  <a:cs typeface="Arial" charset="0"/>
                </a:rPr>
                <a:t>10</a:t>
              </a:r>
            </a:p>
          </p:txBody>
        </p:sp>
        <p:sp>
          <p:nvSpPr>
            <p:cNvPr id="41134" name="Text Box 185"/>
            <p:cNvSpPr txBox="1">
              <a:spLocks noChangeArrowheads="1"/>
            </p:cNvSpPr>
            <p:nvPr/>
          </p:nvSpPr>
          <p:spPr bwMode="auto">
            <a:xfrm>
              <a:off x="3345068" y="3996994"/>
              <a:ext cx="79178" cy="138541"/>
            </a:xfrm>
            <a:prstGeom prst="rect">
              <a:avLst/>
            </a:prstGeom>
            <a:noFill/>
            <a:ln w="9525">
              <a:noFill/>
              <a:miter lim="800000"/>
              <a:headEnd/>
              <a:tailEnd/>
            </a:ln>
          </p:spPr>
          <p:txBody>
            <a:bodyPr wrap="none" lIns="0" tIns="0" rIns="0" bIns="0">
              <a:spAutoFit/>
            </a:bodyPr>
            <a:lstStyle/>
            <a:p>
              <a:pPr algn="r"/>
              <a:r>
                <a:rPr lang="en-US" sz="1200">
                  <a:solidFill>
                    <a:srgbClr val="001965"/>
                  </a:solidFill>
                  <a:cs typeface="Arial" charset="0"/>
                </a:rPr>
                <a:t>0</a:t>
              </a:r>
            </a:p>
          </p:txBody>
        </p:sp>
        <p:sp>
          <p:nvSpPr>
            <p:cNvPr id="41135" name="Text Box 197"/>
            <p:cNvSpPr txBox="1">
              <a:spLocks noChangeArrowheads="1"/>
            </p:cNvSpPr>
            <p:nvPr/>
          </p:nvSpPr>
          <p:spPr bwMode="auto">
            <a:xfrm>
              <a:off x="4181239" y="4386568"/>
              <a:ext cx="796632" cy="137386"/>
            </a:xfrm>
            <a:prstGeom prst="rect">
              <a:avLst/>
            </a:prstGeom>
            <a:noFill/>
            <a:ln w="9525">
              <a:noFill/>
              <a:miter lim="800000"/>
              <a:headEnd/>
              <a:tailEnd/>
            </a:ln>
          </p:spPr>
          <p:txBody>
            <a:bodyPr wrap="none" lIns="0" tIns="0" rIns="0" bIns="0">
              <a:spAutoFit/>
            </a:bodyPr>
            <a:lstStyle/>
            <a:p>
              <a:pPr algn="ctr">
                <a:lnSpc>
                  <a:spcPct val="85000"/>
                </a:lnSpc>
              </a:pPr>
              <a:r>
                <a:rPr lang="en-US" sz="1400">
                  <a:solidFill>
                    <a:srgbClr val="001965"/>
                  </a:solidFill>
                  <a:cs typeface="Arial" charset="0"/>
                </a:rPr>
                <a:t>Time (min)</a:t>
              </a:r>
            </a:p>
          </p:txBody>
        </p:sp>
        <p:grpSp>
          <p:nvGrpSpPr>
            <p:cNvPr id="10" name="Group 383"/>
            <p:cNvGrpSpPr>
              <a:grpSpLocks/>
            </p:cNvGrpSpPr>
            <p:nvPr/>
          </p:nvGrpSpPr>
          <p:grpSpPr bwMode="auto">
            <a:xfrm>
              <a:off x="3475038" y="1949450"/>
              <a:ext cx="2352675" cy="2179638"/>
              <a:chOff x="3794125" y="2027238"/>
              <a:chExt cx="1947863" cy="1814512"/>
            </a:xfrm>
          </p:grpSpPr>
          <p:sp>
            <p:nvSpPr>
              <p:cNvPr id="41137" name="Line 9"/>
              <p:cNvSpPr>
                <a:spLocks noChangeShapeType="1"/>
              </p:cNvSpPr>
              <p:nvPr/>
            </p:nvSpPr>
            <p:spPr bwMode="auto">
              <a:xfrm rot="5400000">
                <a:off x="4791076" y="2851150"/>
                <a:ext cx="0" cy="1901825"/>
              </a:xfrm>
              <a:prstGeom prst="line">
                <a:avLst/>
              </a:prstGeom>
              <a:noFill/>
              <a:ln w="28575">
                <a:solidFill>
                  <a:schemeClr val="tx1"/>
                </a:solidFill>
                <a:round/>
                <a:headEnd/>
                <a:tailEnd/>
              </a:ln>
            </p:spPr>
            <p:txBody>
              <a:bodyPr/>
              <a:lstStyle/>
              <a:p>
                <a:endParaRPr lang="en-US">
                  <a:solidFill>
                    <a:prstClr val="black"/>
                  </a:solidFill>
                </a:endParaRPr>
              </a:p>
            </p:txBody>
          </p:sp>
          <p:sp>
            <p:nvSpPr>
              <p:cNvPr id="41138" name="Line 172"/>
              <p:cNvSpPr>
                <a:spLocks noChangeShapeType="1"/>
              </p:cNvSpPr>
              <p:nvPr/>
            </p:nvSpPr>
            <p:spPr bwMode="auto">
              <a:xfrm>
                <a:off x="3838575" y="2027238"/>
                <a:ext cx="0" cy="1773237"/>
              </a:xfrm>
              <a:prstGeom prst="line">
                <a:avLst/>
              </a:prstGeom>
              <a:noFill/>
              <a:ln w="28575">
                <a:solidFill>
                  <a:schemeClr val="tx1"/>
                </a:solidFill>
                <a:round/>
                <a:headEnd/>
                <a:tailEnd/>
              </a:ln>
            </p:spPr>
            <p:txBody>
              <a:bodyPr/>
              <a:lstStyle/>
              <a:p>
                <a:endParaRPr lang="en-US">
                  <a:solidFill>
                    <a:prstClr val="black"/>
                  </a:solidFill>
                </a:endParaRPr>
              </a:p>
            </p:txBody>
          </p:sp>
          <p:grpSp>
            <p:nvGrpSpPr>
              <p:cNvPr id="11" name="Group 180"/>
              <p:cNvGrpSpPr>
                <a:grpSpLocks/>
              </p:cNvGrpSpPr>
              <p:nvPr/>
            </p:nvGrpSpPr>
            <p:grpSpPr bwMode="auto">
              <a:xfrm>
                <a:off x="3875088" y="3770313"/>
                <a:ext cx="87312" cy="50800"/>
                <a:chOff x="408" y="2976"/>
                <a:chExt cx="64" cy="32"/>
              </a:xfrm>
            </p:grpSpPr>
            <p:sp>
              <p:nvSpPr>
                <p:cNvPr id="41180" name="Line 181"/>
                <p:cNvSpPr>
                  <a:spLocks noChangeShapeType="1"/>
                </p:cNvSpPr>
                <p:nvPr/>
              </p:nvSpPr>
              <p:spPr bwMode="auto">
                <a:xfrm flipH="1">
                  <a:off x="408" y="2976"/>
                  <a:ext cx="40" cy="32"/>
                </a:xfrm>
                <a:prstGeom prst="line">
                  <a:avLst/>
                </a:prstGeom>
                <a:noFill/>
                <a:ln w="28575">
                  <a:solidFill>
                    <a:schemeClr val="tx1"/>
                  </a:solidFill>
                  <a:round/>
                  <a:headEnd/>
                  <a:tailEnd/>
                </a:ln>
              </p:spPr>
              <p:txBody>
                <a:bodyPr/>
                <a:lstStyle/>
                <a:p>
                  <a:endParaRPr lang="en-US">
                    <a:solidFill>
                      <a:prstClr val="black"/>
                    </a:solidFill>
                  </a:endParaRPr>
                </a:p>
              </p:txBody>
            </p:sp>
            <p:sp>
              <p:nvSpPr>
                <p:cNvPr id="41181" name="Line 182"/>
                <p:cNvSpPr>
                  <a:spLocks noChangeShapeType="1"/>
                </p:cNvSpPr>
                <p:nvPr/>
              </p:nvSpPr>
              <p:spPr bwMode="auto">
                <a:xfrm flipH="1">
                  <a:off x="432" y="2976"/>
                  <a:ext cx="40" cy="32"/>
                </a:xfrm>
                <a:prstGeom prst="line">
                  <a:avLst/>
                </a:prstGeom>
                <a:noFill/>
                <a:ln w="28575">
                  <a:solidFill>
                    <a:schemeClr val="tx1"/>
                  </a:solidFill>
                  <a:round/>
                  <a:headEnd/>
                  <a:tailEnd/>
                </a:ln>
              </p:spPr>
              <p:txBody>
                <a:bodyPr/>
                <a:lstStyle/>
                <a:p>
                  <a:endParaRPr lang="en-US">
                    <a:solidFill>
                      <a:prstClr val="black"/>
                    </a:solidFill>
                  </a:endParaRPr>
                </a:p>
              </p:txBody>
            </p:sp>
          </p:grpSp>
          <p:grpSp>
            <p:nvGrpSpPr>
              <p:cNvPr id="12" name="Group 186"/>
              <p:cNvGrpSpPr>
                <a:grpSpLocks/>
              </p:cNvGrpSpPr>
              <p:nvPr/>
            </p:nvGrpSpPr>
            <p:grpSpPr bwMode="auto">
              <a:xfrm>
                <a:off x="3794125" y="2028825"/>
                <a:ext cx="47625" cy="1773238"/>
                <a:chOff x="4310" y="2235"/>
                <a:chExt cx="35" cy="1117"/>
              </a:xfrm>
            </p:grpSpPr>
            <p:sp>
              <p:nvSpPr>
                <p:cNvPr id="41177" name="Line 187"/>
                <p:cNvSpPr>
                  <a:spLocks noChangeShapeType="1"/>
                </p:cNvSpPr>
                <p:nvPr/>
              </p:nvSpPr>
              <p:spPr bwMode="auto">
                <a:xfrm>
                  <a:off x="4310" y="2235"/>
                  <a:ext cx="35" cy="0"/>
                </a:xfrm>
                <a:prstGeom prst="line">
                  <a:avLst/>
                </a:prstGeom>
                <a:noFill/>
                <a:ln w="28575">
                  <a:solidFill>
                    <a:schemeClr val="tx1"/>
                  </a:solidFill>
                  <a:round/>
                  <a:headEnd/>
                  <a:tailEnd/>
                </a:ln>
              </p:spPr>
              <p:txBody>
                <a:bodyPr/>
                <a:lstStyle/>
                <a:p>
                  <a:endParaRPr lang="en-US">
                    <a:solidFill>
                      <a:prstClr val="black"/>
                    </a:solidFill>
                  </a:endParaRPr>
                </a:p>
              </p:txBody>
            </p:sp>
            <p:sp>
              <p:nvSpPr>
                <p:cNvPr id="41178" name="Line 188"/>
                <p:cNvSpPr>
                  <a:spLocks noChangeShapeType="1"/>
                </p:cNvSpPr>
                <p:nvPr/>
              </p:nvSpPr>
              <p:spPr bwMode="auto">
                <a:xfrm>
                  <a:off x="4310" y="2794"/>
                  <a:ext cx="35" cy="0"/>
                </a:xfrm>
                <a:prstGeom prst="line">
                  <a:avLst/>
                </a:prstGeom>
                <a:noFill/>
                <a:ln w="28575">
                  <a:solidFill>
                    <a:schemeClr val="tx1"/>
                  </a:solidFill>
                  <a:round/>
                  <a:headEnd/>
                  <a:tailEnd/>
                </a:ln>
              </p:spPr>
              <p:txBody>
                <a:bodyPr/>
                <a:lstStyle/>
                <a:p>
                  <a:endParaRPr lang="en-US">
                    <a:solidFill>
                      <a:prstClr val="black"/>
                    </a:solidFill>
                  </a:endParaRPr>
                </a:p>
              </p:txBody>
            </p:sp>
            <p:sp>
              <p:nvSpPr>
                <p:cNvPr id="41179" name="Line 189"/>
                <p:cNvSpPr>
                  <a:spLocks noChangeShapeType="1"/>
                </p:cNvSpPr>
                <p:nvPr/>
              </p:nvSpPr>
              <p:spPr bwMode="auto">
                <a:xfrm>
                  <a:off x="4310" y="3352"/>
                  <a:ext cx="35" cy="0"/>
                </a:xfrm>
                <a:prstGeom prst="line">
                  <a:avLst/>
                </a:prstGeom>
                <a:noFill/>
                <a:ln w="28575">
                  <a:solidFill>
                    <a:schemeClr val="tx1"/>
                  </a:solidFill>
                  <a:round/>
                  <a:headEnd/>
                  <a:tailEnd/>
                </a:ln>
              </p:spPr>
              <p:txBody>
                <a:bodyPr/>
                <a:lstStyle/>
                <a:p>
                  <a:endParaRPr lang="en-US">
                    <a:solidFill>
                      <a:prstClr val="black"/>
                    </a:solidFill>
                  </a:endParaRPr>
                </a:p>
              </p:txBody>
            </p:sp>
          </p:grpSp>
          <p:sp>
            <p:nvSpPr>
              <p:cNvPr id="41141" name="Line 191"/>
              <p:cNvSpPr>
                <a:spLocks noChangeShapeType="1"/>
              </p:cNvSpPr>
              <p:nvPr/>
            </p:nvSpPr>
            <p:spPr bwMode="auto">
              <a:xfrm rot="-5400000">
                <a:off x="3810794" y="3813969"/>
                <a:ext cx="55562" cy="0"/>
              </a:xfrm>
              <a:prstGeom prst="line">
                <a:avLst/>
              </a:prstGeom>
              <a:noFill/>
              <a:ln w="28575">
                <a:solidFill>
                  <a:schemeClr val="tx1"/>
                </a:solidFill>
                <a:round/>
                <a:headEnd/>
                <a:tailEnd/>
              </a:ln>
            </p:spPr>
            <p:txBody>
              <a:bodyPr/>
              <a:lstStyle/>
              <a:p>
                <a:endParaRPr lang="en-US">
                  <a:solidFill>
                    <a:prstClr val="black"/>
                  </a:solidFill>
                </a:endParaRPr>
              </a:p>
            </p:txBody>
          </p:sp>
          <p:grpSp>
            <p:nvGrpSpPr>
              <p:cNvPr id="13" name="Group 198"/>
              <p:cNvGrpSpPr>
                <a:grpSpLocks/>
              </p:cNvGrpSpPr>
              <p:nvPr/>
            </p:nvGrpSpPr>
            <p:grpSpPr bwMode="auto">
              <a:xfrm>
                <a:off x="3797859" y="2339341"/>
                <a:ext cx="1942851" cy="344134"/>
                <a:chOff x="4006" y="2431"/>
                <a:chExt cx="1421" cy="217"/>
              </a:xfrm>
              <a:solidFill>
                <a:schemeClr val="tx1"/>
              </a:solidFill>
            </p:grpSpPr>
            <p:sp>
              <p:nvSpPr>
                <p:cNvPr id="476" name="Oval 199"/>
                <p:cNvSpPr>
                  <a:spLocks noChangeArrowheads="1"/>
                </p:cNvSpPr>
                <p:nvPr/>
              </p:nvSpPr>
              <p:spPr bwMode="auto">
                <a:xfrm>
                  <a:off x="4582" y="2503"/>
                  <a:ext cx="40" cy="40"/>
                </a:xfrm>
                <a:prstGeom prst="ellipse">
                  <a:avLst/>
                </a:prstGeom>
                <a:grpFill/>
                <a:ln w="19050">
                  <a:solidFill>
                    <a:schemeClr val="tx1"/>
                  </a:solidFill>
                  <a:round/>
                  <a:headEnd/>
                  <a:tailEnd/>
                </a:ln>
                <a:effectLst/>
              </p:spPr>
              <p:txBody>
                <a:bodyPr wrap="none" anchor="ctr"/>
                <a:lstStyle/>
                <a:p>
                  <a:pPr algn="ctr">
                    <a:defRPr/>
                  </a:pPr>
                  <a:endParaRPr lang="en-US">
                    <a:solidFill>
                      <a:srgbClr val="001965"/>
                    </a:solidFill>
                  </a:endParaRPr>
                </a:p>
              </p:txBody>
            </p:sp>
            <p:sp>
              <p:nvSpPr>
                <p:cNvPr id="477" name="Oval 200"/>
                <p:cNvSpPr>
                  <a:spLocks noChangeArrowheads="1"/>
                </p:cNvSpPr>
                <p:nvPr/>
              </p:nvSpPr>
              <p:spPr bwMode="auto">
                <a:xfrm>
                  <a:off x="5228" y="2532"/>
                  <a:ext cx="40" cy="40"/>
                </a:xfrm>
                <a:prstGeom prst="ellipse">
                  <a:avLst/>
                </a:prstGeom>
                <a:grpFill/>
                <a:ln w="19050">
                  <a:solidFill>
                    <a:schemeClr val="tx1"/>
                  </a:solidFill>
                  <a:round/>
                  <a:headEnd/>
                  <a:tailEnd/>
                </a:ln>
                <a:effectLst/>
              </p:spPr>
              <p:txBody>
                <a:bodyPr wrap="none" anchor="ctr"/>
                <a:lstStyle/>
                <a:p>
                  <a:pPr algn="ctr">
                    <a:defRPr/>
                  </a:pPr>
                  <a:endParaRPr lang="en-US">
                    <a:solidFill>
                      <a:srgbClr val="001965"/>
                    </a:solidFill>
                  </a:endParaRPr>
                </a:p>
              </p:txBody>
            </p:sp>
            <p:sp>
              <p:nvSpPr>
                <p:cNvPr id="478" name="Oval 201"/>
                <p:cNvSpPr>
                  <a:spLocks noChangeArrowheads="1"/>
                </p:cNvSpPr>
                <p:nvPr/>
              </p:nvSpPr>
              <p:spPr bwMode="auto">
                <a:xfrm>
                  <a:off x="4006" y="2434"/>
                  <a:ext cx="40" cy="40"/>
                </a:xfrm>
                <a:prstGeom prst="ellipse">
                  <a:avLst/>
                </a:prstGeom>
                <a:grpFill/>
                <a:ln w="19050">
                  <a:solidFill>
                    <a:schemeClr val="tx1"/>
                  </a:solidFill>
                  <a:round/>
                  <a:headEnd/>
                  <a:tailEnd/>
                </a:ln>
                <a:effectLst/>
              </p:spPr>
              <p:txBody>
                <a:bodyPr wrap="none" anchor="ctr"/>
                <a:lstStyle/>
                <a:p>
                  <a:pPr algn="ctr">
                    <a:defRPr/>
                  </a:pPr>
                  <a:endParaRPr lang="en-US">
                    <a:solidFill>
                      <a:srgbClr val="001965"/>
                    </a:solidFill>
                  </a:endParaRPr>
                </a:p>
              </p:txBody>
            </p:sp>
            <p:sp>
              <p:nvSpPr>
                <p:cNvPr id="479" name="Oval 202"/>
                <p:cNvSpPr>
                  <a:spLocks noChangeArrowheads="1"/>
                </p:cNvSpPr>
                <p:nvPr/>
              </p:nvSpPr>
              <p:spPr bwMode="auto">
                <a:xfrm>
                  <a:off x="4091" y="2431"/>
                  <a:ext cx="40" cy="40"/>
                </a:xfrm>
                <a:prstGeom prst="ellipse">
                  <a:avLst/>
                </a:prstGeom>
                <a:grpFill/>
                <a:ln w="19050">
                  <a:solidFill>
                    <a:schemeClr val="tx1"/>
                  </a:solidFill>
                  <a:round/>
                  <a:headEnd/>
                  <a:tailEnd/>
                </a:ln>
                <a:effectLst/>
              </p:spPr>
              <p:txBody>
                <a:bodyPr wrap="none" anchor="ctr"/>
                <a:lstStyle/>
                <a:p>
                  <a:pPr algn="ctr">
                    <a:defRPr/>
                  </a:pPr>
                  <a:endParaRPr lang="en-US">
                    <a:solidFill>
                      <a:srgbClr val="001965"/>
                    </a:solidFill>
                  </a:endParaRPr>
                </a:p>
              </p:txBody>
            </p:sp>
            <p:sp>
              <p:nvSpPr>
                <p:cNvPr id="480" name="Oval 203"/>
                <p:cNvSpPr>
                  <a:spLocks noChangeArrowheads="1"/>
                </p:cNvSpPr>
                <p:nvPr/>
              </p:nvSpPr>
              <p:spPr bwMode="auto">
                <a:xfrm>
                  <a:off x="4257" y="2465"/>
                  <a:ext cx="40" cy="40"/>
                </a:xfrm>
                <a:prstGeom prst="ellipse">
                  <a:avLst/>
                </a:prstGeom>
                <a:grpFill/>
                <a:ln w="19050">
                  <a:solidFill>
                    <a:schemeClr val="tx1"/>
                  </a:solidFill>
                  <a:round/>
                  <a:headEnd/>
                  <a:tailEnd/>
                </a:ln>
                <a:effectLst/>
              </p:spPr>
              <p:txBody>
                <a:bodyPr wrap="none" anchor="ctr"/>
                <a:lstStyle/>
                <a:p>
                  <a:pPr algn="ctr">
                    <a:defRPr/>
                  </a:pPr>
                  <a:endParaRPr lang="en-US">
                    <a:solidFill>
                      <a:srgbClr val="001965"/>
                    </a:solidFill>
                  </a:endParaRPr>
                </a:p>
              </p:txBody>
            </p:sp>
            <p:sp>
              <p:nvSpPr>
                <p:cNvPr id="481" name="Oval 204"/>
                <p:cNvSpPr>
                  <a:spLocks noChangeArrowheads="1"/>
                </p:cNvSpPr>
                <p:nvPr/>
              </p:nvSpPr>
              <p:spPr bwMode="auto">
                <a:xfrm>
                  <a:off x="4419" y="2566"/>
                  <a:ext cx="40" cy="40"/>
                </a:xfrm>
                <a:prstGeom prst="ellipse">
                  <a:avLst/>
                </a:prstGeom>
                <a:grpFill/>
                <a:ln w="19050">
                  <a:solidFill>
                    <a:schemeClr val="tx1"/>
                  </a:solidFill>
                  <a:round/>
                  <a:headEnd/>
                  <a:tailEnd/>
                </a:ln>
                <a:effectLst/>
              </p:spPr>
              <p:txBody>
                <a:bodyPr wrap="none" anchor="ctr"/>
                <a:lstStyle/>
                <a:p>
                  <a:pPr algn="ctr">
                    <a:defRPr/>
                  </a:pPr>
                  <a:endParaRPr lang="en-US">
                    <a:solidFill>
                      <a:srgbClr val="001965"/>
                    </a:solidFill>
                  </a:endParaRPr>
                </a:p>
              </p:txBody>
            </p:sp>
            <p:sp>
              <p:nvSpPr>
                <p:cNvPr id="482" name="Oval 205"/>
                <p:cNvSpPr>
                  <a:spLocks noChangeArrowheads="1"/>
                </p:cNvSpPr>
                <p:nvPr/>
              </p:nvSpPr>
              <p:spPr bwMode="auto">
                <a:xfrm>
                  <a:off x="4751" y="2608"/>
                  <a:ext cx="40" cy="40"/>
                </a:xfrm>
                <a:prstGeom prst="ellipse">
                  <a:avLst/>
                </a:prstGeom>
                <a:grpFill/>
                <a:ln w="19050">
                  <a:solidFill>
                    <a:schemeClr val="tx1"/>
                  </a:solidFill>
                  <a:round/>
                  <a:headEnd/>
                  <a:tailEnd/>
                </a:ln>
                <a:effectLst/>
              </p:spPr>
              <p:txBody>
                <a:bodyPr wrap="none" anchor="ctr"/>
                <a:lstStyle/>
                <a:p>
                  <a:pPr algn="ctr">
                    <a:defRPr/>
                  </a:pPr>
                  <a:endParaRPr lang="en-US">
                    <a:solidFill>
                      <a:srgbClr val="001965"/>
                    </a:solidFill>
                  </a:endParaRPr>
                </a:p>
              </p:txBody>
            </p:sp>
            <p:sp>
              <p:nvSpPr>
                <p:cNvPr id="483" name="Oval 206"/>
                <p:cNvSpPr>
                  <a:spLocks noChangeArrowheads="1"/>
                </p:cNvSpPr>
                <p:nvPr/>
              </p:nvSpPr>
              <p:spPr bwMode="auto">
                <a:xfrm>
                  <a:off x="4904" y="2595"/>
                  <a:ext cx="40" cy="40"/>
                </a:xfrm>
                <a:prstGeom prst="ellipse">
                  <a:avLst/>
                </a:prstGeom>
                <a:grpFill/>
                <a:ln w="19050">
                  <a:solidFill>
                    <a:schemeClr val="tx1"/>
                  </a:solidFill>
                  <a:round/>
                  <a:headEnd/>
                  <a:tailEnd/>
                </a:ln>
                <a:effectLst/>
              </p:spPr>
              <p:txBody>
                <a:bodyPr wrap="none" anchor="ctr"/>
                <a:lstStyle/>
                <a:p>
                  <a:pPr algn="ctr">
                    <a:defRPr/>
                  </a:pPr>
                  <a:endParaRPr lang="en-US">
                    <a:solidFill>
                      <a:srgbClr val="001965"/>
                    </a:solidFill>
                  </a:endParaRPr>
                </a:p>
              </p:txBody>
            </p:sp>
            <p:sp>
              <p:nvSpPr>
                <p:cNvPr id="484" name="Oval 207"/>
                <p:cNvSpPr>
                  <a:spLocks noChangeArrowheads="1"/>
                </p:cNvSpPr>
                <p:nvPr/>
              </p:nvSpPr>
              <p:spPr bwMode="auto">
                <a:xfrm>
                  <a:off x="5068" y="2578"/>
                  <a:ext cx="40" cy="40"/>
                </a:xfrm>
                <a:prstGeom prst="ellipse">
                  <a:avLst/>
                </a:prstGeom>
                <a:grpFill/>
                <a:ln w="19050">
                  <a:solidFill>
                    <a:schemeClr val="tx1"/>
                  </a:solidFill>
                  <a:round/>
                  <a:headEnd/>
                  <a:tailEnd/>
                </a:ln>
                <a:effectLst/>
              </p:spPr>
              <p:txBody>
                <a:bodyPr wrap="none" anchor="ctr"/>
                <a:lstStyle/>
                <a:p>
                  <a:pPr algn="ctr">
                    <a:defRPr/>
                  </a:pPr>
                  <a:endParaRPr lang="en-US">
                    <a:solidFill>
                      <a:srgbClr val="001965"/>
                    </a:solidFill>
                  </a:endParaRPr>
                </a:p>
              </p:txBody>
            </p:sp>
            <p:sp>
              <p:nvSpPr>
                <p:cNvPr id="485" name="Oval 208"/>
                <p:cNvSpPr>
                  <a:spLocks noChangeArrowheads="1"/>
                </p:cNvSpPr>
                <p:nvPr/>
              </p:nvSpPr>
              <p:spPr bwMode="auto">
                <a:xfrm>
                  <a:off x="5387" y="2591"/>
                  <a:ext cx="40" cy="40"/>
                </a:xfrm>
                <a:prstGeom prst="ellipse">
                  <a:avLst/>
                </a:prstGeom>
                <a:grpFill/>
                <a:ln w="19050">
                  <a:solidFill>
                    <a:schemeClr val="tx1"/>
                  </a:solidFill>
                  <a:round/>
                  <a:headEnd/>
                  <a:tailEnd/>
                </a:ln>
                <a:effectLst/>
              </p:spPr>
              <p:txBody>
                <a:bodyPr wrap="none" anchor="ctr"/>
                <a:lstStyle/>
                <a:p>
                  <a:pPr algn="ctr">
                    <a:defRPr/>
                  </a:pPr>
                  <a:endParaRPr lang="en-US">
                    <a:solidFill>
                      <a:srgbClr val="001965"/>
                    </a:solidFill>
                  </a:endParaRPr>
                </a:p>
              </p:txBody>
            </p:sp>
          </p:grpSp>
          <p:sp>
            <p:nvSpPr>
              <p:cNvPr id="41143" name="Line 209"/>
              <p:cNvSpPr>
                <a:spLocks noChangeShapeType="1"/>
              </p:cNvSpPr>
              <p:nvPr/>
            </p:nvSpPr>
            <p:spPr bwMode="auto">
              <a:xfrm flipV="1">
                <a:off x="5060950" y="2606675"/>
                <a:ext cx="212725" cy="26988"/>
              </a:xfrm>
              <a:prstGeom prst="line">
                <a:avLst/>
              </a:prstGeom>
              <a:noFill/>
              <a:ln w="19050">
                <a:solidFill>
                  <a:schemeClr val="tx1"/>
                </a:solidFill>
                <a:round/>
                <a:headEnd/>
                <a:tailEnd/>
              </a:ln>
            </p:spPr>
            <p:txBody>
              <a:bodyPr/>
              <a:lstStyle/>
              <a:p>
                <a:endParaRPr lang="en-US">
                  <a:solidFill>
                    <a:prstClr val="black"/>
                  </a:solidFill>
                </a:endParaRPr>
              </a:p>
            </p:txBody>
          </p:sp>
          <p:sp>
            <p:nvSpPr>
              <p:cNvPr id="41144" name="Line 210"/>
              <p:cNvSpPr>
                <a:spLocks noChangeShapeType="1"/>
              </p:cNvSpPr>
              <p:nvPr/>
            </p:nvSpPr>
            <p:spPr bwMode="auto">
              <a:xfrm>
                <a:off x="5511800" y="2540000"/>
                <a:ext cx="188913" cy="100013"/>
              </a:xfrm>
              <a:prstGeom prst="line">
                <a:avLst/>
              </a:prstGeom>
              <a:noFill/>
              <a:ln w="19050">
                <a:solidFill>
                  <a:schemeClr val="tx1"/>
                </a:solidFill>
                <a:round/>
                <a:headEnd/>
                <a:tailEnd/>
              </a:ln>
            </p:spPr>
            <p:txBody>
              <a:bodyPr/>
              <a:lstStyle/>
              <a:p>
                <a:endParaRPr lang="en-US">
                  <a:solidFill>
                    <a:prstClr val="black"/>
                  </a:solidFill>
                </a:endParaRPr>
              </a:p>
            </p:txBody>
          </p:sp>
          <p:sp>
            <p:nvSpPr>
              <p:cNvPr id="41145" name="Line 219"/>
              <p:cNvSpPr>
                <a:spLocks noChangeShapeType="1"/>
              </p:cNvSpPr>
              <p:nvPr/>
            </p:nvSpPr>
            <p:spPr bwMode="auto">
              <a:xfrm flipV="1">
                <a:off x="3830638" y="2373313"/>
                <a:ext cx="117475" cy="11112"/>
              </a:xfrm>
              <a:prstGeom prst="line">
                <a:avLst/>
              </a:prstGeom>
              <a:noFill/>
              <a:ln w="19050">
                <a:solidFill>
                  <a:schemeClr val="tx1"/>
                </a:solidFill>
                <a:round/>
                <a:headEnd/>
                <a:tailEnd/>
              </a:ln>
            </p:spPr>
            <p:txBody>
              <a:bodyPr/>
              <a:lstStyle/>
              <a:p>
                <a:endParaRPr lang="en-US">
                  <a:solidFill>
                    <a:prstClr val="black"/>
                  </a:solidFill>
                </a:endParaRPr>
              </a:p>
            </p:txBody>
          </p:sp>
          <p:sp>
            <p:nvSpPr>
              <p:cNvPr id="41146" name="Line 220"/>
              <p:cNvSpPr>
                <a:spLocks noChangeShapeType="1"/>
              </p:cNvSpPr>
              <p:nvPr/>
            </p:nvSpPr>
            <p:spPr bwMode="auto">
              <a:xfrm>
                <a:off x="3954463" y="2365375"/>
                <a:ext cx="207962" cy="60325"/>
              </a:xfrm>
              <a:prstGeom prst="line">
                <a:avLst/>
              </a:prstGeom>
              <a:noFill/>
              <a:ln w="19050">
                <a:solidFill>
                  <a:schemeClr val="tx1"/>
                </a:solidFill>
                <a:round/>
                <a:headEnd/>
                <a:tailEnd/>
              </a:ln>
            </p:spPr>
            <p:txBody>
              <a:bodyPr/>
              <a:lstStyle/>
              <a:p>
                <a:endParaRPr lang="en-US">
                  <a:solidFill>
                    <a:prstClr val="black"/>
                  </a:solidFill>
                </a:endParaRPr>
              </a:p>
            </p:txBody>
          </p:sp>
          <p:sp>
            <p:nvSpPr>
              <p:cNvPr id="41147" name="Line 221"/>
              <p:cNvSpPr>
                <a:spLocks noChangeShapeType="1"/>
              </p:cNvSpPr>
              <p:nvPr/>
            </p:nvSpPr>
            <p:spPr bwMode="auto">
              <a:xfrm>
                <a:off x="4189413" y="2425700"/>
                <a:ext cx="192087" cy="147638"/>
              </a:xfrm>
              <a:prstGeom prst="line">
                <a:avLst/>
              </a:prstGeom>
              <a:noFill/>
              <a:ln w="19050">
                <a:solidFill>
                  <a:schemeClr val="tx1"/>
                </a:solidFill>
                <a:round/>
                <a:headEnd/>
                <a:tailEnd/>
              </a:ln>
            </p:spPr>
            <p:txBody>
              <a:bodyPr/>
              <a:lstStyle/>
              <a:p>
                <a:endParaRPr lang="en-US">
                  <a:solidFill>
                    <a:prstClr val="black"/>
                  </a:solidFill>
                </a:endParaRPr>
              </a:p>
            </p:txBody>
          </p:sp>
          <p:sp>
            <p:nvSpPr>
              <p:cNvPr id="41148" name="Line 222"/>
              <p:cNvSpPr>
                <a:spLocks noChangeShapeType="1"/>
              </p:cNvSpPr>
              <p:nvPr/>
            </p:nvSpPr>
            <p:spPr bwMode="auto">
              <a:xfrm flipV="1">
                <a:off x="4394200" y="2479675"/>
                <a:ext cx="217488" cy="120650"/>
              </a:xfrm>
              <a:prstGeom prst="line">
                <a:avLst/>
              </a:prstGeom>
              <a:noFill/>
              <a:ln w="19050">
                <a:solidFill>
                  <a:schemeClr val="tx1"/>
                </a:solidFill>
                <a:round/>
                <a:headEnd/>
                <a:tailEnd/>
              </a:ln>
            </p:spPr>
            <p:txBody>
              <a:bodyPr/>
              <a:lstStyle/>
              <a:p>
                <a:endParaRPr lang="en-US">
                  <a:solidFill>
                    <a:prstClr val="black"/>
                  </a:solidFill>
                </a:endParaRPr>
              </a:p>
            </p:txBody>
          </p:sp>
          <p:sp>
            <p:nvSpPr>
              <p:cNvPr id="41149" name="Line 223"/>
              <p:cNvSpPr>
                <a:spLocks noChangeShapeType="1"/>
              </p:cNvSpPr>
              <p:nvPr/>
            </p:nvSpPr>
            <p:spPr bwMode="auto">
              <a:xfrm>
                <a:off x="4630738" y="2500313"/>
                <a:ext cx="238125" cy="173037"/>
              </a:xfrm>
              <a:prstGeom prst="line">
                <a:avLst/>
              </a:prstGeom>
              <a:noFill/>
              <a:ln w="19050">
                <a:solidFill>
                  <a:schemeClr val="tx1"/>
                </a:solidFill>
                <a:round/>
                <a:headEnd/>
                <a:tailEnd/>
              </a:ln>
            </p:spPr>
            <p:txBody>
              <a:bodyPr/>
              <a:lstStyle/>
              <a:p>
                <a:endParaRPr lang="en-US">
                  <a:solidFill>
                    <a:prstClr val="black"/>
                  </a:solidFill>
                </a:endParaRPr>
              </a:p>
            </p:txBody>
          </p:sp>
          <p:sp>
            <p:nvSpPr>
              <p:cNvPr id="41150" name="Line 224"/>
              <p:cNvSpPr>
                <a:spLocks noChangeShapeType="1"/>
              </p:cNvSpPr>
              <p:nvPr/>
            </p:nvSpPr>
            <p:spPr bwMode="auto">
              <a:xfrm flipV="1">
                <a:off x="4832350" y="2633663"/>
                <a:ext cx="246063" cy="33337"/>
              </a:xfrm>
              <a:prstGeom prst="line">
                <a:avLst/>
              </a:prstGeom>
              <a:noFill/>
              <a:ln w="19050">
                <a:solidFill>
                  <a:schemeClr val="tx1"/>
                </a:solidFill>
                <a:round/>
                <a:headEnd/>
                <a:tailEnd/>
              </a:ln>
            </p:spPr>
            <p:txBody>
              <a:bodyPr/>
              <a:lstStyle/>
              <a:p>
                <a:endParaRPr lang="en-US">
                  <a:solidFill>
                    <a:prstClr val="black"/>
                  </a:solidFill>
                </a:endParaRPr>
              </a:p>
            </p:txBody>
          </p:sp>
          <p:sp>
            <p:nvSpPr>
              <p:cNvPr id="41151" name="Line 225"/>
              <p:cNvSpPr>
                <a:spLocks noChangeShapeType="1"/>
              </p:cNvSpPr>
              <p:nvPr/>
            </p:nvSpPr>
            <p:spPr bwMode="auto">
              <a:xfrm flipV="1">
                <a:off x="5273675" y="2533650"/>
                <a:ext cx="225425" cy="85725"/>
              </a:xfrm>
              <a:prstGeom prst="line">
                <a:avLst/>
              </a:prstGeom>
              <a:noFill/>
              <a:ln w="19050">
                <a:solidFill>
                  <a:schemeClr val="tx1"/>
                </a:solidFill>
                <a:round/>
                <a:headEnd/>
                <a:tailEnd/>
              </a:ln>
            </p:spPr>
            <p:txBody>
              <a:bodyPr/>
              <a:lstStyle/>
              <a:p>
                <a:endParaRPr lang="en-US">
                  <a:solidFill>
                    <a:prstClr val="black"/>
                  </a:solidFill>
                </a:endParaRPr>
              </a:p>
            </p:txBody>
          </p:sp>
          <p:sp>
            <p:nvSpPr>
              <p:cNvPr id="41152" name="Line 226"/>
              <p:cNvSpPr>
                <a:spLocks noChangeShapeType="1"/>
              </p:cNvSpPr>
              <p:nvPr/>
            </p:nvSpPr>
            <p:spPr bwMode="auto">
              <a:xfrm>
                <a:off x="3835400" y="2417763"/>
                <a:ext cx="82550" cy="38100"/>
              </a:xfrm>
              <a:prstGeom prst="line">
                <a:avLst/>
              </a:prstGeom>
              <a:noFill/>
              <a:ln w="12700">
                <a:solidFill>
                  <a:schemeClr val="accent1"/>
                </a:solidFill>
                <a:round/>
                <a:headEnd/>
                <a:tailEnd/>
              </a:ln>
            </p:spPr>
            <p:txBody>
              <a:bodyPr lIns="0" rIns="0" anchor="ctr"/>
              <a:lstStyle/>
              <a:p>
                <a:endParaRPr lang="en-US">
                  <a:solidFill>
                    <a:prstClr val="black"/>
                  </a:solidFill>
                </a:endParaRPr>
              </a:p>
            </p:txBody>
          </p:sp>
          <p:sp>
            <p:nvSpPr>
              <p:cNvPr id="41153" name="Text Box 227"/>
              <p:cNvSpPr txBox="1">
                <a:spLocks noChangeArrowheads="1"/>
              </p:cNvSpPr>
              <p:nvPr/>
            </p:nvSpPr>
            <p:spPr bwMode="auto">
              <a:xfrm>
                <a:off x="4926928" y="2862263"/>
                <a:ext cx="234391" cy="201833"/>
              </a:xfrm>
              <a:prstGeom prst="rect">
                <a:avLst/>
              </a:prstGeom>
              <a:noFill/>
              <a:ln w="9525">
                <a:noFill/>
                <a:miter lim="800000"/>
                <a:headEnd/>
                <a:tailEnd/>
              </a:ln>
            </p:spPr>
            <p:txBody>
              <a:bodyPr wrap="none">
                <a:spAutoFit/>
              </a:bodyPr>
              <a:lstStyle/>
              <a:p>
                <a:pPr algn="ctr"/>
                <a:r>
                  <a:rPr lang="en-US" sz="1500">
                    <a:solidFill>
                      <a:srgbClr val="FF0000"/>
                    </a:solidFill>
                    <a:cs typeface="Arial" charset="0"/>
                  </a:rPr>
                  <a:t>*</a:t>
                </a:r>
              </a:p>
            </p:txBody>
          </p:sp>
          <p:grpSp>
            <p:nvGrpSpPr>
              <p:cNvPr id="14" name="Group 228"/>
              <p:cNvGrpSpPr>
                <a:grpSpLocks/>
              </p:cNvGrpSpPr>
              <p:nvPr/>
            </p:nvGrpSpPr>
            <p:grpSpPr bwMode="auto">
              <a:xfrm>
                <a:off x="3798888" y="2362200"/>
                <a:ext cx="1930400" cy="811213"/>
                <a:chOff x="4012" y="2445"/>
                <a:chExt cx="1412" cy="511"/>
              </a:xfrm>
            </p:grpSpPr>
            <p:sp>
              <p:nvSpPr>
                <p:cNvPr id="41167" name="AutoShape 229"/>
                <p:cNvSpPr>
                  <a:spLocks noChangeArrowheads="1"/>
                </p:cNvSpPr>
                <p:nvPr/>
              </p:nvSpPr>
              <p:spPr bwMode="auto">
                <a:xfrm>
                  <a:off x="4428" y="2803"/>
                  <a:ext cx="40" cy="40"/>
                </a:xfrm>
                <a:prstGeom prst="triangle">
                  <a:avLst>
                    <a:gd name="adj" fmla="val 50000"/>
                  </a:avLst>
                </a:prstGeom>
                <a:solidFill>
                  <a:srgbClr val="FF1111"/>
                </a:solidFill>
                <a:ln w="19050">
                  <a:solidFill>
                    <a:srgbClr val="FF1111"/>
                  </a:solidFill>
                  <a:miter lim="800000"/>
                  <a:headEnd/>
                  <a:tailEnd/>
                </a:ln>
              </p:spPr>
              <p:txBody>
                <a:bodyPr wrap="none" anchor="ctr"/>
                <a:lstStyle/>
                <a:p>
                  <a:pPr algn="ctr"/>
                  <a:endParaRPr lang="en-US">
                    <a:solidFill>
                      <a:srgbClr val="001965"/>
                    </a:solidFill>
                  </a:endParaRPr>
                </a:p>
              </p:txBody>
            </p:sp>
            <p:sp>
              <p:nvSpPr>
                <p:cNvPr id="41168" name="AutoShape 230"/>
                <p:cNvSpPr>
                  <a:spLocks noChangeArrowheads="1"/>
                </p:cNvSpPr>
                <p:nvPr/>
              </p:nvSpPr>
              <p:spPr bwMode="auto">
                <a:xfrm>
                  <a:off x="4587" y="2854"/>
                  <a:ext cx="40" cy="40"/>
                </a:xfrm>
                <a:prstGeom prst="triangle">
                  <a:avLst>
                    <a:gd name="adj" fmla="val 50000"/>
                  </a:avLst>
                </a:prstGeom>
                <a:solidFill>
                  <a:srgbClr val="FF1111"/>
                </a:solidFill>
                <a:ln w="19050">
                  <a:solidFill>
                    <a:srgbClr val="FF1111"/>
                  </a:solidFill>
                  <a:miter lim="800000"/>
                  <a:headEnd/>
                  <a:tailEnd/>
                </a:ln>
              </p:spPr>
              <p:txBody>
                <a:bodyPr wrap="none" anchor="ctr"/>
                <a:lstStyle/>
                <a:p>
                  <a:pPr algn="ctr"/>
                  <a:endParaRPr lang="en-US">
                    <a:solidFill>
                      <a:srgbClr val="001965"/>
                    </a:solidFill>
                  </a:endParaRPr>
                </a:p>
              </p:txBody>
            </p:sp>
            <p:sp>
              <p:nvSpPr>
                <p:cNvPr id="41169" name="AutoShape 231"/>
                <p:cNvSpPr>
                  <a:spLocks noChangeArrowheads="1"/>
                </p:cNvSpPr>
                <p:nvPr/>
              </p:nvSpPr>
              <p:spPr bwMode="auto">
                <a:xfrm>
                  <a:off x="4750" y="2916"/>
                  <a:ext cx="40" cy="40"/>
                </a:xfrm>
                <a:prstGeom prst="triangle">
                  <a:avLst>
                    <a:gd name="adj" fmla="val 50000"/>
                  </a:avLst>
                </a:prstGeom>
                <a:solidFill>
                  <a:srgbClr val="FF1111"/>
                </a:solidFill>
                <a:ln w="19050">
                  <a:solidFill>
                    <a:srgbClr val="FF1111"/>
                  </a:solidFill>
                  <a:miter lim="800000"/>
                  <a:headEnd/>
                  <a:tailEnd/>
                </a:ln>
              </p:spPr>
              <p:txBody>
                <a:bodyPr wrap="none" anchor="ctr"/>
                <a:lstStyle/>
                <a:p>
                  <a:pPr algn="ctr"/>
                  <a:endParaRPr lang="en-US">
                    <a:solidFill>
                      <a:srgbClr val="001965"/>
                    </a:solidFill>
                  </a:endParaRPr>
                </a:p>
              </p:txBody>
            </p:sp>
            <p:sp>
              <p:nvSpPr>
                <p:cNvPr id="41170" name="AutoShape 232"/>
                <p:cNvSpPr>
                  <a:spLocks noChangeArrowheads="1"/>
                </p:cNvSpPr>
                <p:nvPr/>
              </p:nvSpPr>
              <p:spPr bwMode="auto">
                <a:xfrm>
                  <a:off x="4906" y="2909"/>
                  <a:ext cx="40" cy="40"/>
                </a:xfrm>
                <a:prstGeom prst="triangle">
                  <a:avLst>
                    <a:gd name="adj" fmla="val 50000"/>
                  </a:avLst>
                </a:prstGeom>
                <a:solidFill>
                  <a:srgbClr val="FF1111"/>
                </a:solidFill>
                <a:ln w="19050">
                  <a:solidFill>
                    <a:srgbClr val="FF1111"/>
                  </a:solidFill>
                  <a:miter lim="800000"/>
                  <a:headEnd/>
                  <a:tailEnd/>
                </a:ln>
              </p:spPr>
              <p:txBody>
                <a:bodyPr wrap="none" anchor="ctr"/>
                <a:lstStyle/>
                <a:p>
                  <a:pPr algn="ctr"/>
                  <a:endParaRPr lang="en-US">
                    <a:solidFill>
                      <a:srgbClr val="001965"/>
                    </a:solidFill>
                  </a:endParaRPr>
                </a:p>
              </p:txBody>
            </p:sp>
            <p:sp>
              <p:nvSpPr>
                <p:cNvPr id="41171" name="AutoShape 233"/>
                <p:cNvSpPr>
                  <a:spLocks noChangeArrowheads="1"/>
                </p:cNvSpPr>
                <p:nvPr/>
              </p:nvSpPr>
              <p:spPr bwMode="auto">
                <a:xfrm>
                  <a:off x="5071" y="2816"/>
                  <a:ext cx="40" cy="40"/>
                </a:xfrm>
                <a:prstGeom prst="triangle">
                  <a:avLst>
                    <a:gd name="adj" fmla="val 50000"/>
                  </a:avLst>
                </a:prstGeom>
                <a:solidFill>
                  <a:srgbClr val="FF1111"/>
                </a:solidFill>
                <a:ln w="19050">
                  <a:solidFill>
                    <a:srgbClr val="FF1111"/>
                  </a:solidFill>
                  <a:miter lim="800000"/>
                  <a:headEnd/>
                  <a:tailEnd/>
                </a:ln>
              </p:spPr>
              <p:txBody>
                <a:bodyPr wrap="none" anchor="ctr"/>
                <a:lstStyle/>
                <a:p>
                  <a:pPr algn="ctr"/>
                  <a:endParaRPr lang="en-US">
                    <a:solidFill>
                      <a:srgbClr val="001965"/>
                    </a:solidFill>
                  </a:endParaRPr>
                </a:p>
              </p:txBody>
            </p:sp>
            <p:sp>
              <p:nvSpPr>
                <p:cNvPr id="41172" name="AutoShape 234"/>
                <p:cNvSpPr>
                  <a:spLocks noChangeArrowheads="1"/>
                </p:cNvSpPr>
                <p:nvPr/>
              </p:nvSpPr>
              <p:spPr bwMode="auto">
                <a:xfrm>
                  <a:off x="5227" y="2529"/>
                  <a:ext cx="40" cy="40"/>
                </a:xfrm>
                <a:prstGeom prst="triangle">
                  <a:avLst>
                    <a:gd name="adj" fmla="val 50000"/>
                  </a:avLst>
                </a:prstGeom>
                <a:solidFill>
                  <a:srgbClr val="FF1111"/>
                </a:solidFill>
                <a:ln w="19050">
                  <a:solidFill>
                    <a:srgbClr val="FF1111"/>
                  </a:solidFill>
                  <a:miter lim="800000"/>
                  <a:headEnd/>
                  <a:tailEnd/>
                </a:ln>
              </p:spPr>
              <p:txBody>
                <a:bodyPr wrap="none" anchor="ctr"/>
                <a:lstStyle/>
                <a:p>
                  <a:pPr algn="ctr"/>
                  <a:endParaRPr lang="en-US">
                    <a:solidFill>
                      <a:srgbClr val="001965"/>
                    </a:solidFill>
                  </a:endParaRPr>
                </a:p>
              </p:txBody>
            </p:sp>
            <p:sp>
              <p:nvSpPr>
                <p:cNvPr id="41173" name="AutoShape 235"/>
                <p:cNvSpPr>
                  <a:spLocks noChangeArrowheads="1"/>
                </p:cNvSpPr>
                <p:nvPr/>
              </p:nvSpPr>
              <p:spPr bwMode="auto">
                <a:xfrm>
                  <a:off x="5384" y="2445"/>
                  <a:ext cx="40" cy="40"/>
                </a:xfrm>
                <a:prstGeom prst="triangle">
                  <a:avLst>
                    <a:gd name="adj" fmla="val 50000"/>
                  </a:avLst>
                </a:prstGeom>
                <a:solidFill>
                  <a:srgbClr val="FF1111"/>
                </a:solidFill>
                <a:ln w="19050">
                  <a:solidFill>
                    <a:srgbClr val="FF1111"/>
                  </a:solidFill>
                  <a:miter lim="800000"/>
                  <a:headEnd/>
                  <a:tailEnd/>
                </a:ln>
              </p:spPr>
              <p:txBody>
                <a:bodyPr wrap="none" anchor="ctr"/>
                <a:lstStyle/>
                <a:p>
                  <a:pPr algn="ctr"/>
                  <a:endParaRPr lang="en-US">
                    <a:solidFill>
                      <a:srgbClr val="001965"/>
                    </a:solidFill>
                  </a:endParaRPr>
                </a:p>
              </p:txBody>
            </p:sp>
            <p:sp>
              <p:nvSpPr>
                <p:cNvPr id="41174" name="AutoShape 236"/>
                <p:cNvSpPr>
                  <a:spLocks noChangeArrowheads="1"/>
                </p:cNvSpPr>
                <p:nvPr/>
              </p:nvSpPr>
              <p:spPr bwMode="auto">
                <a:xfrm>
                  <a:off x="4097" y="2487"/>
                  <a:ext cx="40" cy="40"/>
                </a:xfrm>
                <a:prstGeom prst="triangle">
                  <a:avLst>
                    <a:gd name="adj" fmla="val 50000"/>
                  </a:avLst>
                </a:prstGeom>
                <a:solidFill>
                  <a:srgbClr val="FF1111"/>
                </a:solidFill>
                <a:ln w="19050">
                  <a:solidFill>
                    <a:srgbClr val="FF1111"/>
                  </a:solidFill>
                  <a:miter lim="800000"/>
                  <a:headEnd/>
                  <a:tailEnd/>
                </a:ln>
              </p:spPr>
              <p:txBody>
                <a:bodyPr wrap="none" anchor="ctr"/>
                <a:lstStyle/>
                <a:p>
                  <a:pPr algn="ctr"/>
                  <a:endParaRPr lang="en-US">
                    <a:solidFill>
                      <a:srgbClr val="001965"/>
                    </a:solidFill>
                  </a:endParaRPr>
                </a:p>
              </p:txBody>
            </p:sp>
            <p:sp>
              <p:nvSpPr>
                <p:cNvPr id="41175" name="AutoShape 237"/>
                <p:cNvSpPr>
                  <a:spLocks noChangeArrowheads="1"/>
                </p:cNvSpPr>
                <p:nvPr/>
              </p:nvSpPr>
              <p:spPr bwMode="auto">
                <a:xfrm>
                  <a:off x="4259" y="2683"/>
                  <a:ext cx="40" cy="40"/>
                </a:xfrm>
                <a:prstGeom prst="triangle">
                  <a:avLst>
                    <a:gd name="adj" fmla="val 50000"/>
                  </a:avLst>
                </a:prstGeom>
                <a:solidFill>
                  <a:srgbClr val="FF1111"/>
                </a:solidFill>
                <a:ln w="19050">
                  <a:solidFill>
                    <a:srgbClr val="FF1111"/>
                  </a:solidFill>
                  <a:miter lim="800000"/>
                  <a:headEnd/>
                  <a:tailEnd/>
                </a:ln>
              </p:spPr>
              <p:txBody>
                <a:bodyPr wrap="none" anchor="ctr"/>
                <a:lstStyle/>
                <a:p>
                  <a:pPr algn="ctr"/>
                  <a:endParaRPr lang="en-US">
                    <a:solidFill>
                      <a:srgbClr val="001965"/>
                    </a:solidFill>
                  </a:endParaRPr>
                </a:p>
              </p:txBody>
            </p:sp>
            <p:sp>
              <p:nvSpPr>
                <p:cNvPr id="41176" name="AutoShape 238"/>
                <p:cNvSpPr>
                  <a:spLocks noChangeArrowheads="1"/>
                </p:cNvSpPr>
                <p:nvPr/>
              </p:nvSpPr>
              <p:spPr bwMode="auto">
                <a:xfrm>
                  <a:off x="4012" y="2463"/>
                  <a:ext cx="40" cy="40"/>
                </a:xfrm>
                <a:prstGeom prst="triangle">
                  <a:avLst>
                    <a:gd name="adj" fmla="val 50000"/>
                  </a:avLst>
                </a:prstGeom>
                <a:solidFill>
                  <a:srgbClr val="FF1111"/>
                </a:solidFill>
                <a:ln w="19050">
                  <a:solidFill>
                    <a:srgbClr val="FF1111"/>
                  </a:solidFill>
                  <a:miter lim="800000"/>
                  <a:headEnd/>
                  <a:tailEnd/>
                </a:ln>
              </p:spPr>
              <p:txBody>
                <a:bodyPr wrap="none" anchor="ctr"/>
                <a:lstStyle/>
                <a:p>
                  <a:pPr algn="ctr"/>
                  <a:endParaRPr lang="en-US">
                    <a:solidFill>
                      <a:srgbClr val="001965"/>
                    </a:solidFill>
                  </a:endParaRPr>
                </a:p>
              </p:txBody>
            </p:sp>
          </p:grpSp>
          <p:sp>
            <p:nvSpPr>
              <p:cNvPr id="41155" name="Line 239"/>
              <p:cNvSpPr>
                <a:spLocks noChangeShapeType="1"/>
              </p:cNvSpPr>
              <p:nvPr/>
            </p:nvSpPr>
            <p:spPr bwMode="auto">
              <a:xfrm>
                <a:off x="3825875" y="2425700"/>
                <a:ext cx="93663" cy="33338"/>
              </a:xfrm>
              <a:prstGeom prst="line">
                <a:avLst/>
              </a:prstGeom>
              <a:noFill/>
              <a:ln w="19050">
                <a:solidFill>
                  <a:srgbClr val="FF1111"/>
                </a:solidFill>
                <a:round/>
                <a:headEnd/>
                <a:tailEnd/>
              </a:ln>
            </p:spPr>
            <p:txBody>
              <a:bodyPr/>
              <a:lstStyle/>
              <a:p>
                <a:endParaRPr lang="en-US">
                  <a:solidFill>
                    <a:prstClr val="black"/>
                  </a:solidFill>
                </a:endParaRPr>
              </a:p>
            </p:txBody>
          </p:sp>
          <p:sp>
            <p:nvSpPr>
              <p:cNvPr id="41156" name="Line 241"/>
              <p:cNvSpPr>
                <a:spLocks noChangeShapeType="1"/>
              </p:cNvSpPr>
              <p:nvPr/>
            </p:nvSpPr>
            <p:spPr bwMode="auto">
              <a:xfrm>
                <a:off x="3951288" y="2482850"/>
                <a:ext cx="219075" cy="320675"/>
              </a:xfrm>
              <a:prstGeom prst="line">
                <a:avLst/>
              </a:prstGeom>
              <a:noFill/>
              <a:ln w="19050">
                <a:solidFill>
                  <a:srgbClr val="FF1111"/>
                </a:solidFill>
                <a:round/>
                <a:headEnd/>
                <a:tailEnd/>
              </a:ln>
            </p:spPr>
            <p:txBody>
              <a:bodyPr/>
              <a:lstStyle/>
              <a:p>
                <a:endParaRPr lang="en-US">
                  <a:solidFill>
                    <a:prstClr val="black"/>
                  </a:solidFill>
                </a:endParaRPr>
              </a:p>
            </p:txBody>
          </p:sp>
          <p:sp>
            <p:nvSpPr>
              <p:cNvPr id="41157" name="Line 242"/>
              <p:cNvSpPr>
                <a:spLocks noChangeShapeType="1"/>
              </p:cNvSpPr>
              <p:nvPr/>
            </p:nvSpPr>
            <p:spPr bwMode="auto">
              <a:xfrm>
                <a:off x="4167188" y="2789238"/>
                <a:ext cx="209550" cy="180975"/>
              </a:xfrm>
              <a:prstGeom prst="line">
                <a:avLst/>
              </a:prstGeom>
              <a:noFill/>
              <a:ln w="19050">
                <a:solidFill>
                  <a:srgbClr val="FF1111"/>
                </a:solidFill>
                <a:round/>
                <a:headEnd/>
                <a:tailEnd/>
              </a:ln>
            </p:spPr>
            <p:txBody>
              <a:bodyPr/>
              <a:lstStyle/>
              <a:p>
                <a:endParaRPr lang="en-US">
                  <a:solidFill>
                    <a:prstClr val="black"/>
                  </a:solidFill>
                </a:endParaRPr>
              </a:p>
            </p:txBody>
          </p:sp>
          <p:sp>
            <p:nvSpPr>
              <p:cNvPr id="41158" name="Line 243"/>
              <p:cNvSpPr>
                <a:spLocks noChangeShapeType="1"/>
              </p:cNvSpPr>
              <p:nvPr/>
            </p:nvSpPr>
            <p:spPr bwMode="auto">
              <a:xfrm>
                <a:off x="4389438" y="2979738"/>
                <a:ext cx="249237" cy="85725"/>
              </a:xfrm>
              <a:prstGeom prst="line">
                <a:avLst/>
              </a:prstGeom>
              <a:noFill/>
              <a:ln w="19050">
                <a:solidFill>
                  <a:srgbClr val="FF1111"/>
                </a:solidFill>
                <a:round/>
                <a:headEnd/>
                <a:tailEnd/>
              </a:ln>
            </p:spPr>
            <p:txBody>
              <a:bodyPr/>
              <a:lstStyle/>
              <a:p>
                <a:endParaRPr lang="en-US">
                  <a:solidFill>
                    <a:prstClr val="black"/>
                  </a:solidFill>
                </a:endParaRPr>
              </a:p>
            </p:txBody>
          </p:sp>
          <p:sp>
            <p:nvSpPr>
              <p:cNvPr id="41159" name="Line 244"/>
              <p:cNvSpPr>
                <a:spLocks noChangeShapeType="1"/>
              </p:cNvSpPr>
              <p:nvPr/>
            </p:nvSpPr>
            <p:spPr bwMode="auto">
              <a:xfrm>
                <a:off x="4616450" y="3057525"/>
                <a:ext cx="227013" cy="80963"/>
              </a:xfrm>
              <a:prstGeom prst="line">
                <a:avLst/>
              </a:prstGeom>
              <a:noFill/>
              <a:ln w="19050">
                <a:solidFill>
                  <a:srgbClr val="FF1111"/>
                </a:solidFill>
                <a:round/>
                <a:headEnd/>
                <a:tailEnd/>
              </a:ln>
            </p:spPr>
            <p:txBody>
              <a:bodyPr/>
              <a:lstStyle/>
              <a:p>
                <a:endParaRPr lang="en-US">
                  <a:solidFill>
                    <a:prstClr val="black"/>
                  </a:solidFill>
                </a:endParaRPr>
              </a:p>
            </p:txBody>
          </p:sp>
          <p:sp>
            <p:nvSpPr>
              <p:cNvPr id="41160" name="Line 245"/>
              <p:cNvSpPr>
                <a:spLocks noChangeShapeType="1"/>
              </p:cNvSpPr>
              <p:nvPr/>
            </p:nvSpPr>
            <p:spPr bwMode="auto">
              <a:xfrm flipV="1">
                <a:off x="4833938" y="3130550"/>
                <a:ext cx="217487" cy="19050"/>
              </a:xfrm>
              <a:prstGeom prst="line">
                <a:avLst/>
              </a:prstGeom>
              <a:noFill/>
              <a:ln w="19050">
                <a:solidFill>
                  <a:srgbClr val="FF1111"/>
                </a:solidFill>
                <a:round/>
                <a:headEnd/>
                <a:tailEnd/>
              </a:ln>
            </p:spPr>
            <p:txBody>
              <a:bodyPr/>
              <a:lstStyle/>
              <a:p>
                <a:endParaRPr lang="en-US">
                  <a:solidFill>
                    <a:prstClr val="black"/>
                  </a:solidFill>
                </a:endParaRPr>
              </a:p>
            </p:txBody>
          </p:sp>
          <p:sp>
            <p:nvSpPr>
              <p:cNvPr id="41161" name="Line 246"/>
              <p:cNvSpPr>
                <a:spLocks noChangeShapeType="1"/>
              </p:cNvSpPr>
              <p:nvPr/>
            </p:nvSpPr>
            <p:spPr bwMode="auto">
              <a:xfrm flipV="1">
                <a:off x="5051425" y="2982913"/>
                <a:ext cx="217488" cy="155575"/>
              </a:xfrm>
              <a:prstGeom prst="line">
                <a:avLst/>
              </a:prstGeom>
              <a:noFill/>
              <a:ln w="19050">
                <a:solidFill>
                  <a:srgbClr val="FF1111"/>
                </a:solidFill>
                <a:round/>
                <a:headEnd/>
                <a:tailEnd/>
              </a:ln>
            </p:spPr>
            <p:txBody>
              <a:bodyPr/>
              <a:lstStyle/>
              <a:p>
                <a:endParaRPr lang="en-US">
                  <a:solidFill>
                    <a:prstClr val="black"/>
                  </a:solidFill>
                </a:endParaRPr>
              </a:p>
            </p:txBody>
          </p:sp>
          <p:sp>
            <p:nvSpPr>
              <p:cNvPr id="41162" name="Line 247"/>
              <p:cNvSpPr>
                <a:spLocks noChangeShapeType="1"/>
              </p:cNvSpPr>
              <p:nvPr/>
            </p:nvSpPr>
            <p:spPr bwMode="auto">
              <a:xfrm flipV="1">
                <a:off x="5264150" y="2532063"/>
                <a:ext cx="217488" cy="465137"/>
              </a:xfrm>
              <a:prstGeom prst="line">
                <a:avLst/>
              </a:prstGeom>
              <a:noFill/>
              <a:ln w="19050">
                <a:solidFill>
                  <a:srgbClr val="FF1111"/>
                </a:solidFill>
                <a:round/>
                <a:headEnd/>
                <a:tailEnd/>
              </a:ln>
            </p:spPr>
            <p:txBody>
              <a:bodyPr/>
              <a:lstStyle/>
              <a:p>
                <a:endParaRPr lang="en-US">
                  <a:solidFill>
                    <a:prstClr val="black"/>
                  </a:solidFill>
                </a:endParaRPr>
              </a:p>
            </p:txBody>
          </p:sp>
          <p:sp>
            <p:nvSpPr>
              <p:cNvPr id="41163" name="Line 248"/>
              <p:cNvSpPr>
                <a:spLocks noChangeShapeType="1"/>
              </p:cNvSpPr>
              <p:nvPr/>
            </p:nvSpPr>
            <p:spPr bwMode="auto">
              <a:xfrm flipV="1">
                <a:off x="5497513" y="2419350"/>
                <a:ext cx="173037" cy="111125"/>
              </a:xfrm>
              <a:prstGeom prst="line">
                <a:avLst/>
              </a:prstGeom>
              <a:noFill/>
              <a:ln w="19050">
                <a:solidFill>
                  <a:srgbClr val="FF1111"/>
                </a:solidFill>
                <a:round/>
                <a:headEnd/>
                <a:tailEnd/>
              </a:ln>
            </p:spPr>
            <p:txBody>
              <a:bodyPr/>
              <a:lstStyle/>
              <a:p>
                <a:endParaRPr lang="en-US">
                  <a:solidFill>
                    <a:prstClr val="black"/>
                  </a:solidFill>
                </a:endParaRPr>
              </a:p>
            </p:txBody>
          </p:sp>
          <p:sp>
            <p:nvSpPr>
              <p:cNvPr id="41164" name="Text Box 249"/>
              <p:cNvSpPr txBox="1">
                <a:spLocks noChangeArrowheads="1"/>
              </p:cNvSpPr>
              <p:nvPr/>
            </p:nvSpPr>
            <p:spPr bwMode="auto">
              <a:xfrm>
                <a:off x="4515765" y="2795589"/>
                <a:ext cx="234391" cy="201833"/>
              </a:xfrm>
              <a:prstGeom prst="rect">
                <a:avLst/>
              </a:prstGeom>
              <a:noFill/>
              <a:ln w="9525">
                <a:noFill/>
                <a:miter lim="800000"/>
                <a:headEnd/>
                <a:tailEnd/>
              </a:ln>
            </p:spPr>
            <p:txBody>
              <a:bodyPr wrap="none">
                <a:spAutoFit/>
              </a:bodyPr>
              <a:lstStyle/>
              <a:p>
                <a:pPr algn="ctr"/>
                <a:r>
                  <a:rPr lang="en-US" sz="1500">
                    <a:solidFill>
                      <a:srgbClr val="FF0000"/>
                    </a:solidFill>
                    <a:cs typeface="Arial" charset="0"/>
                  </a:rPr>
                  <a:t>*</a:t>
                </a:r>
              </a:p>
            </p:txBody>
          </p:sp>
          <p:sp>
            <p:nvSpPr>
              <p:cNvPr id="41165" name="Text Box 250"/>
              <p:cNvSpPr txBox="1">
                <a:spLocks noChangeArrowheads="1"/>
              </p:cNvSpPr>
              <p:nvPr/>
            </p:nvSpPr>
            <p:spPr bwMode="auto">
              <a:xfrm>
                <a:off x="4272878" y="2695577"/>
                <a:ext cx="234391" cy="201833"/>
              </a:xfrm>
              <a:prstGeom prst="rect">
                <a:avLst/>
              </a:prstGeom>
              <a:noFill/>
              <a:ln w="9525">
                <a:noFill/>
                <a:miter lim="800000"/>
                <a:headEnd/>
                <a:tailEnd/>
              </a:ln>
            </p:spPr>
            <p:txBody>
              <a:bodyPr wrap="none">
                <a:spAutoFit/>
              </a:bodyPr>
              <a:lstStyle/>
              <a:p>
                <a:pPr algn="ctr"/>
                <a:r>
                  <a:rPr lang="en-US" sz="1500">
                    <a:solidFill>
                      <a:srgbClr val="FF0000"/>
                    </a:solidFill>
                    <a:cs typeface="Arial" charset="0"/>
                  </a:rPr>
                  <a:t>*</a:t>
                </a:r>
              </a:p>
            </p:txBody>
          </p:sp>
          <p:sp>
            <p:nvSpPr>
              <p:cNvPr id="41166" name="Text Box 251"/>
              <p:cNvSpPr txBox="1">
                <a:spLocks noChangeArrowheads="1"/>
              </p:cNvSpPr>
              <p:nvPr/>
            </p:nvSpPr>
            <p:spPr bwMode="auto">
              <a:xfrm>
                <a:off x="4733253" y="2881314"/>
                <a:ext cx="234391" cy="201833"/>
              </a:xfrm>
              <a:prstGeom prst="rect">
                <a:avLst/>
              </a:prstGeom>
              <a:noFill/>
              <a:ln w="9525">
                <a:noFill/>
                <a:miter lim="800000"/>
                <a:headEnd/>
                <a:tailEnd/>
              </a:ln>
            </p:spPr>
            <p:txBody>
              <a:bodyPr wrap="none">
                <a:spAutoFit/>
              </a:bodyPr>
              <a:lstStyle/>
              <a:p>
                <a:pPr algn="ctr"/>
                <a:r>
                  <a:rPr lang="en-US" sz="1500">
                    <a:solidFill>
                      <a:srgbClr val="FF0000"/>
                    </a:solidFill>
                    <a:cs typeface="Arial" charset="0"/>
                  </a:rPr>
                  <a:t>*</a:t>
                </a:r>
              </a:p>
            </p:txBody>
          </p:sp>
        </p:grpSp>
      </p:grpSp>
      <p:grpSp>
        <p:nvGrpSpPr>
          <p:cNvPr id="15" name="Group 490"/>
          <p:cNvGrpSpPr>
            <a:grpSpLocks/>
          </p:cNvGrpSpPr>
          <p:nvPr/>
        </p:nvGrpSpPr>
        <p:grpSpPr bwMode="auto">
          <a:xfrm>
            <a:off x="285876" y="1268417"/>
            <a:ext cx="2676212" cy="3560753"/>
            <a:chOff x="285992" y="1842135"/>
            <a:chExt cx="2675414" cy="2670036"/>
          </a:xfrm>
        </p:grpSpPr>
        <p:grpSp>
          <p:nvGrpSpPr>
            <p:cNvPr id="16" name="Group 159"/>
            <p:cNvGrpSpPr>
              <a:grpSpLocks/>
            </p:cNvGrpSpPr>
            <p:nvPr/>
          </p:nvGrpSpPr>
          <p:grpSpPr bwMode="auto">
            <a:xfrm>
              <a:off x="498633" y="4095765"/>
              <a:ext cx="58012" cy="1325"/>
              <a:chOff x="461" y="2172"/>
              <a:chExt cx="35" cy="1179"/>
            </a:xfrm>
          </p:grpSpPr>
          <p:sp>
            <p:nvSpPr>
              <p:cNvPr id="41121" name="Line 160"/>
              <p:cNvSpPr>
                <a:spLocks noChangeShapeType="1"/>
              </p:cNvSpPr>
              <p:nvPr/>
            </p:nvSpPr>
            <p:spPr bwMode="auto">
              <a:xfrm>
                <a:off x="461" y="2172"/>
                <a:ext cx="35" cy="0"/>
              </a:xfrm>
              <a:prstGeom prst="line">
                <a:avLst/>
              </a:prstGeom>
              <a:noFill/>
              <a:ln w="19050">
                <a:solidFill>
                  <a:schemeClr val="tx1"/>
                </a:solidFill>
                <a:round/>
                <a:headEnd/>
                <a:tailEnd/>
              </a:ln>
            </p:spPr>
            <p:txBody>
              <a:bodyPr/>
              <a:lstStyle/>
              <a:p>
                <a:endParaRPr lang="en-US">
                  <a:solidFill>
                    <a:prstClr val="black"/>
                  </a:solidFill>
                </a:endParaRPr>
              </a:p>
            </p:txBody>
          </p:sp>
          <p:sp>
            <p:nvSpPr>
              <p:cNvPr id="41122" name="Line 161"/>
              <p:cNvSpPr>
                <a:spLocks noChangeShapeType="1"/>
              </p:cNvSpPr>
              <p:nvPr/>
            </p:nvSpPr>
            <p:spPr bwMode="auto">
              <a:xfrm>
                <a:off x="461" y="2564"/>
                <a:ext cx="35" cy="0"/>
              </a:xfrm>
              <a:prstGeom prst="line">
                <a:avLst/>
              </a:prstGeom>
              <a:noFill/>
              <a:ln w="19050">
                <a:solidFill>
                  <a:schemeClr val="tx1"/>
                </a:solidFill>
                <a:round/>
                <a:headEnd/>
                <a:tailEnd/>
              </a:ln>
            </p:spPr>
            <p:txBody>
              <a:bodyPr/>
              <a:lstStyle/>
              <a:p>
                <a:endParaRPr lang="en-US">
                  <a:solidFill>
                    <a:prstClr val="black"/>
                  </a:solidFill>
                </a:endParaRPr>
              </a:p>
            </p:txBody>
          </p:sp>
          <p:sp>
            <p:nvSpPr>
              <p:cNvPr id="41123" name="Line 162"/>
              <p:cNvSpPr>
                <a:spLocks noChangeShapeType="1"/>
              </p:cNvSpPr>
              <p:nvPr/>
            </p:nvSpPr>
            <p:spPr bwMode="auto">
              <a:xfrm>
                <a:off x="461" y="2957"/>
                <a:ext cx="35" cy="0"/>
              </a:xfrm>
              <a:prstGeom prst="line">
                <a:avLst/>
              </a:prstGeom>
              <a:noFill/>
              <a:ln w="19050">
                <a:solidFill>
                  <a:schemeClr val="tx1"/>
                </a:solidFill>
                <a:round/>
                <a:headEnd/>
                <a:tailEnd/>
              </a:ln>
            </p:spPr>
            <p:txBody>
              <a:bodyPr/>
              <a:lstStyle/>
              <a:p>
                <a:endParaRPr lang="en-US">
                  <a:solidFill>
                    <a:prstClr val="black"/>
                  </a:solidFill>
                </a:endParaRPr>
              </a:p>
            </p:txBody>
          </p:sp>
          <p:sp>
            <p:nvSpPr>
              <p:cNvPr id="41124" name="Line 163"/>
              <p:cNvSpPr>
                <a:spLocks noChangeShapeType="1"/>
              </p:cNvSpPr>
              <p:nvPr/>
            </p:nvSpPr>
            <p:spPr bwMode="auto">
              <a:xfrm>
                <a:off x="461" y="3351"/>
                <a:ext cx="35" cy="0"/>
              </a:xfrm>
              <a:prstGeom prst="line">
                <a:avLst/>
              </a:prstGeom>
              <a:noFill/>
              <a:ln w="19050">
                <a:solidFill>
                  <a:schemeClr val="tx1"/>
                </a:solidFill>
                <a:round/>
                <a:headEnd/>
                <a:tailEnd/>
              </a:ln>
            </p:spPr>
            <p:txBody>
              <a:bodyPr/>
              <a:lstStyle/>
              <a:p>
                <a:endParaRPr lang="en-US">
                  <a:solidFill>
                    <a:prstClr val="black"/>
                  </a:solidFill>
                </a:endParaRPr>
              </a:p>
            </p:txBody>
          </p:sp>
        </p:grpSp>
        <p:grpSp>
          <p:nvGrpSpPr>
            <p:cNvPr id="17" name="Group 492"/>
            <p:cNvGrpSpPr>
              <a:grpSpLocks/>
            </p:cNvGrpSpPr>
            <p:nvPr/>
          </p:nvGrpSpPr>
          <p:grpSpPr bwMode="auto">
            <a:xfrm>
              <a:off x="285992" y="1842135"/>
              <a:ext cx="2675414" cy="2670036"/>
              <a:chOff x="273787" y="1842135"/>
              <a:chExt cx="2696893" cy="2670036"/>
            </a:xfrm>
          </p:grpSpPr>
          <p:grpSp>
            <p:nvGrpSpPr>
              <p:cNvPr id="18" name="Group 493"/>
              <p:cNvGrpSpPr>
                <a:grpSpLocks/>
              </p:cNvGrpSpPr>
              <p:nvPr/>
            </p:nvGrpSpPr>
            <p:grpSpPr bwMode="auto">
              <a:xfrm>
                <a:off x="273787" y="1842135"/>
                <a:ext cx="2696893" cy="2670036"/>
                <a:chOff x="273787" y="1842135"/>
                <a:chExt cx="2696893" cy="2670036"/>
              </a:xfrm>
            </p:grpSpPr>
            <p:sp>
              <p:nvSpPr>
                <p:cNvPr id="41109" name="Text Box 98"/>
                <p:cNvSpPr txBox="1">
                  <a:spLocks noChangeArrowheads="1"/>
                </p:cNvSpPr>
                <p:nvPr/>
              </p:nvSpPr>
              <p:spPr bwMode="auto">
                <a:xfrm>
                  <a:off x="603536" y="1842135"/>
                  <a:ext cx="2263666" cy="184629"/>
                </a:xfrm>
                <a:prstGeom prst="rect">
                  <a:avLst/>
                </a:prstGeom>
                <a:noFill/>
                <a:ln w="9525">
                  <a:noFill/>
                  <a:miter lim="800000"/>
                  <a:headEnd/>
                  <a:tailEnd/>
                </a:ln>
              </p:spPr>
              <p:txBody>
                <a:bodyPr lIns="0" tIns="0" rIns="0" bIns="0">
                  <a:spAutoFit/>
                </a:bodyPr>
                <a:lstStyle/>
                <a:p>
                  <a:pPr algn="ctr"/>
                  <a:r>
                    <a:rPr lang="en-US" sz="1600">
                      <a:solidFill>
                        <a:srgbClr val="001965"/>
                      </a:solidFill>
                      <a:cs typeface="Arial" charset="0"/>
                    </a:rPr>
                    <a:t>Glucose (mmol/L)</a:t>
                  </a:r>
                  <a:endParaRPr lang="en-US" sz="1600" baseline="30000">
                    <a:solidFill>
                      <a:srgbClr val="001965"/>
                    </a:solidFill>
                    <a:cs typeface="Arial" charset="0"/>
                  </a:endParaRPr>
                </a:p>
              </p:txBody>
            </p:sp>
            <p:sp>
              <p:nvSpPr>
                <p:cNvPr id="41110" name="Text Box 100"/>
                <p:cNvSpPr txBox="1">
                  <a:spLocks noChangeArrowheads="1"/>
                </p:cNvSpPr>
                <p:nvPr/>
              </p:nvSpPr>
              <p:spPr bwMode="auto">
                <a:xfrm>
                  <a:off x="273787" y="2102114"/>
                  <a:ext cx="158308" cy="138472"/>
                </a:xfrm>
                <a:prstGeom prst="rect">
                  <a:avLst/>
                </a:prstGeom>
                <a:noFill/>
                <a:ln w="9525">
                  <a:noFill/>
                  <a:miter lim="800000"/>
                  <a:headEnd/>
                  <a:tailEnd/>
                </a:ln>
              </p:spPr>
              <p:txBody>
                <a:bodyPr wrap="none" lIns="0" tIns="0" rIns="0" bIns="0">
                  <a:spAutoFit/>
                </a:bodyPr>
                <a:lstStyle/>
                <a:p>
                  <a:pPr algn="r"/>
                  <a:r>
                    <a:rPr lang="en-US" sz="1200">
                      <a:solidFill>
                        <a:srgbClr val="001965"/>
                      </a:solidFill>
                      <a:cs typeface="Arial" charset="0"/>
                    </a:rPr>
                    <a:t>15</a:t>
                  </a:r>
                </a:p>
              </p:txBody>
            </p:sp>
            <p:sp>
              <p:nvSpPr>
                <p:cNvPr id="41111" name="Text Box 101"/>
                <p:cNvSpPr txBox="1">
                  <a:spLocks noChangeArrowheads="1"/>
                </p:cNvSpPr>
                <p:nvPr/>
              </p:nvSpPr>
              <p:spPr bwMode="auto">
                <a:xfrm>
                  <a:off x="273787" y="2727525"/>
                  <a:ext cx="158308" cy="138472"/>
                </a:xfrm>
                <a:prstGeom prst="rect">
                  <a:avLst/>
                </a:prstGeom>
                <a:noFill/>
                <a:ln w="9525">
                  <a:noFill/>
                  <a:miter lim="800000"/>
                  <a:headEnd/>
                  <a:tailEnd/>
                </a:ln>
              </p:spPr>
              <p:txBody>
                <a:bodyPr wrap="none" lIns="0" tIns="0" rIns="0" bIns="0">
                  <a:spAutoFit/>
                </a:bodyPr>
                <a:lstStyle/>
                <a:p>
                  <a:pPr algn="r"/>
                  <a:r>
                    <a:rPr lang="en-US" sz="1200">
                      <a:solidFill>
                        <a:srgbClr val="001965"/>
                      </a:solidFill>
                      <a:cs typeface="Arial" charset="0"/>
                    </a:rPr>
                    <a:t>10</a:t>
                  </a:r>
                </a:p>
              </p:txBody>
            </p:sp>
            <p:sp>
              <p:nvSpPr>
                <p:cNvPr id="41112" name="Text Box 102"/>
                <p:cNvSpPr txBox="1">
                  <a:spLocks noChangeArrowheads="1"/>
                </p:cNvSpPr>
                <p:nvPr/>
              </p:nvSpPr>
              <p:spPr bwMode="auto">
                <a:xfrm>
                  <a:off x="352947" y="3352937"/>
                  <a:ext cx="79154" cy="138472"/>
                </a:xfrm>
                <a:prstGeom prst="rect">
                  <a:avLst/>
                </a:prstGeom>
                <a:noFill/>
                <a:ln w="9525">
                  <a:noFill/>
                  <a:miter lim="800000"/>
                  <a:headEnd/>
                  <a:tailEnd/>
                </a:ln>
              </p:spPr>
              <p:txBody>
                <a:bodyPr wrap="none" lIns="0" tIns="0" rIns="0" bIns="0">
                  <a:spAutoFit/>
                </a:bodyPr>
                <a:lstStyle/>
                <a:p>
                  <a:pPr algn="r"/>
                  <a:r>
                    <a:rPr lang="en-US" sz="1200">
                      <a:solidFill>
                        <a:srgbClr val="001965"/>
                      </a:solidFill>
                      <a:cs typeface="Arial" charset="0"/>
                    </a:rPr>
                    <a:t>5</a:t>
                  </a:r>
                </a:p>
              </p:txBody>
            </p:sp>
            <p:sp>
              <p:nvSpPr>
                <p:cNvPr id="41113" name="Text Box 103"/>
                <p:cNvSpPr txBox="1">
                  <a:spLocks noChangeArrowheads="1"/>
                </p:cNvSpPr>
                <p:nvPr/>
              </p:nvSpPr>
              <p:spPr bwMode="auto">
                <a:xfrm>
                  <a:off x="352946" y="3979936"/>
                  <a:ext cx="79154" cy="138472"/>
                </a:xfrm>
                <a:prstGeom prst="rect">
                  <a:avLst/>
                </a:prstGeom>
                <a:noFill/>
                <a:ln w="9525">
                  <a:noFill/>
                  <a:miter lim="800000"/>
                  <a:headEnd/>
                  <a:tailEnd/>
                </a:ln>
              </p:spPr>
              <p:txBody>
                <a:bodyPr wrap="none" lIns="0" tIns="0" rIns="0" bIns="0">
                  <a:spAutoFit/>
                </a:bodyPr>
                <a:lstStyle/>
                <a:p>
                  <a:pPr algn="r"/>
                  <a:r>
                    <a:rPr lang="en-US" sz="1200">
                      <a:solidFill>
                        <a:srgbClr val="001965"/>
                      </a:solidFill>
                      <a:cs typeface="Arial" charset="0"/>
                    </a:rPr>
                    <a:t>0</a:t>
                  </a:r>
                </a:p>
              </p:txBody>
            </p:sp>
            <p:sp>
              <p:nvSpPr>
                <p:cNvPr id="41114" name="Text Box 126"/>
                <p:cNvSpPr txBox="1">
                  <a:spLocks noChangeArrowheads="1"/>
                </p:cNvSpPr>
                <p:nvPr/>
              </p:nvSpPr>
              <p:spPr bwMode="auto">
                <a:xfrm>
                  <a:off x="406328" y="4173592"/>
                  <a:ext cx="205154" cy="138472"/>
                </a:xfrm>
                <a:prstGeom prst="rect">
                  <a:avLst/>
                </a:prstGeom>
                <a:noFill/>
                <a:ln w="9525">
                  <a:noFill/>
                  <a:miter lim="800000"/>
                  <a:headEnd/>
                  <a:tailEnd/>
                </a:ln>
              </p:spPr>
              <p:txBody>
                <a:bodyPr wrap="none" lIns="0" tIns="0" rIns="0" bIns="0">
                  <a:spAutoFit/>
                </a:bodyPr>
                <a:lstStyle/>
                <a:p>
                  <a:pPr algn="r"/>
                  <a:r>
                    <a:rPr lang="en-US" sz="1200">
                      <a:solidFill>
                        <a:srgbClr val="001965"/>
                      </a:solidFill>
                      <a:cs typeface="Arial" charset="0"/>
                    </a:rPr>
                    <a:t>-30</a:t>
                  </a:r>
                </a:p>
              </p:txBody>
            </p:sp>
            <p:sp>
              <p:nvSpPr>
                <p:cNvPr id="41115" name="Text Box 127"/>
                <p:cNvSpPr txBox="1">
                  <a:spLocks noChangeArrowheads="1"/>
                </p:cNvSpPr>
                <p:nvPr/>
              </p:nvSpPr>
              <p:spPr bwMode="auto">
                <a:xfrm>
                  <a:off x="676781" y="4173592"/>
                  <a:ext cx="79154" cy="138472"/>
                </a:xfrm>
                <a:prstGeom prst="rect">
                  <a:avLst/>
                </a:prstGeom>
                <a:noFill/>
                <a:ln w="9525">
                  <a:noFill/>
                  <a:miter lim="800000"/>
                  <a:headEnd/>
                  <a:tailEnd/>
                </a:ln>
              </p:spPr>
              <p:txBody>
                <a:bodyPr wrap="none" lIns="0" tIns="0" rIns="0" bIns="0">
                  <a:spAutoFit/>
                </a:bodyPr>
                <a:lstStyle/>
                <a:p>
                  <a:pPr algn="r"/>
                  <a:r>
                    <a:rPr lang="en-US" sz="1200">
                      <a:solidFill>
                        <a:srgbClr val="001965"/>
                      </a:solidFill>
                      <a:cs typeface="Arial" charset="0"/>
                    </a:rPr>
                    <a:t>0</a:t>
                  </a:r>
                </a:p>
              </p:txBody>
            </p:sp>
            <p:sp>
              <p:nvSpPr>
                <p:cNvPr id="41116" name="Text Box 128"/>
                <p:cNvSpPr txBox="1">
                  <a:spLocks noChangeArrowheads="1"/>
                </p:cNvSpPr>
                <p:nvPr/>
              </p:nvSpPr>
              <p:spPr bwMode="auto">
                <a:xfrm>
                  <a:off x="1113531" y="4173592"/>
                  <a:ext cx="158308" cy="138472"/>
                </a:xfrm>
                <a:prstGeom prst="rect">
                  <a:avLst/>
                </a:prstGeom>
                <a:noFill/>
                <a:ln w="9525">
                  <a:noFill/>
                  <a:miter lim="800000"/>
                  <a:headEnd/>
                  <a:tailEnd/>
                </a:ln>
              </p:spPr>
              <p:txBody>
                <a:bodyPr wrap="none" lIns="0" tIns="0" rIns="0" bIns="0">
                  <a:spAutoFit/>
                </a:bodyPr>
                <a:lstStyle/>
                <a:p>
                  <a:pPr algn="r"/>
                  <a:r>
                    <a:rPr lang="en-US" sz="1200">
                      <a:solidFill>
                        <a:srgbClr val="001965"/>
                      </a:solidFill>
                      <a:cs typeface="Arial" charset="0"/>
                    </a:rPr>
                    <a:t>60</a:t>
                  </a:r>
                </a:p>
              </p:txBody>
            </p:sp>
            <p:sp>
              <p:nvSpPr>
                <p:cNvPr id="41117" name="Text Box 129"/>
                <p:cNvSpPr txBox="1">
                  <a:spLocks noChangeArrowheads="1"/>
                </p:cNvSpPr>
                <p:nvPr/>
              </p:nvSpPr>
              <p:spPr bwMode="auto">
                <a:xfrm>
                  <a:off x="1667768" y="4173592"/>
                  <a:ext cx="237462" cy="138472"/>
                </a:xfrm>
                <a:prstGeom prst="rect">
                  <a:avLst/>
                </a:prstGeom>
                <a:noFill/>
                <a:ln w="9525">
                  <a:noFill/>
                  <a:miter lim="800000"/>
                  <a:headEnd/>
                  <a:tailEnd/>
                </a:ln>
              </p:spPr>
              <p:txBody>
                <a:bodyPr wrap="none" lIns="0" tIns="0" rIns="0" bIns="0">
                  <a:spAutoFit/>
                </a:bodyPr>
                <a:lstStyle/>
                <a:p>
                  <a:pPr algn="r"/>
                  <a:r>
                    <a:rPr lang="en-US" sz="1200">
                      <a:solidFill>
                        <a:srgbClr val="001965"/>
                      </a:solidFill>
                      <a:cs typeface="Arial" charset="0"/>
                    </a:rPr>
                    <a:t>120</a:t>
                  </a:r>
                </a:p>
              </p:txBody>
            </p:sp>
            <p:sp>
              <p:nvSpPr>
                <p:cNvPr id="41118" name="Text Box 130"/>
                <p:cNvSpPr txBox="1">
                  <a:spLocks noChangeArrowheads="1"/>
                </p:cNvSpPr>
                <p:nvPr/>
              </p:nvSpPr>
              <p:spPr bwMode="auto">
                <a:xfrm>
                  <a:off x="2242415" y="4173592"/>
                  <a:ext cx="237462" cy="138472"/>
                </a:xfrm>
                <a:prstGeom prst="rect">
                  <a:avLst/>
                </a:prstGeom>
                <a:noFill/>
                <a:ln w="9525">
                  <a:noFill/>
                  <a:miter lim="800000"/>
                  <a:headEnd/>
                  <a:tailEnd/>
                </a:ln>
              </p:spPr>
              <p:txBody>
                <a:bodyPr wrap="none" lIns="0" tIns="0" rIns="0" bIns="0">
                  <a:spAutoFit/>
                </a:bodyPr>
                <a:lstStyle/>
                <a:p>
                  <a:pPr algn="r"/>
                  <a:r>
                    <a:rPr lang="en-US" sz="1200">
                      <a:solidFill>
                        <a:srgbClr val="001965"/>
                      </a:solidFill>
                      <a:cs typeface="Arial" charset="0"/>
                    </a:rPr>
                    <a:t>180</a:t>
                  </a:r>
                </a:p>
              </p:txBody>
            </p:sp>
            <p:sp>
              <p:nvSpPr>
                <p:cNvPr id="41119" name="Text Box 131"/>
                <p:cNvSpPr txBox="1">
                  <a:spLocks noChangeArrowheads="1"/>
                </p:cNvSpPr>
                <p:nvPr/>
              </p:nvSpPr>
              <p:spPr bwMode="auto">
                <a:xfrm>
                  <a:off x="2733217" y="4173592"/>
                  <a:ext cx="237463" cy="138472"/>
                </a:xfrm>
                <a:prstGeom prst="rect">
                  <a:avLst/>
                </a:prstGeom>
                <a:noFill/>
                <a:ln w="9525">
                  <a:noFill/>
                  <a:miter lim="800000"/>
                  <a:headEnd/>
                  <a:tailEnd/>
                </a:ln>
              </p:spPr>
              <p:txBody>
                <a:bodyPr wrap="none" lIns="0" tIns="0" rIns="0" bIns="0">
                  <a:spAutoFit/>
                </a:bodyPr>
                <a:lstStyle/>
                <a:p>
                  <a:pPr algn="ctr"/>
                  <a:r>
                    <a:rPr lang="en-US" sz="1200">
                      <a:solidFill>
                        <a:srgbClr val="001965"/>
                      </a:solidFill>
                      <a:cs typeface="Arial" charset="0"/>
                    </a:rPr>
                    <a:t>240</a:t>
                  </a:r>
                </a:p>
              </p:txBody>
            </p:sp>
            <p:sp>
              <p:nvSpPr>
                <p:cNvPr id="41120" name="Text Box 171"/>
                <p:cNvSpPr txBox="1">
                  <a:spLocks noChangeArrowheads="1"/>
                </p:cNvSpPr>
                <p:nvPr/>
              </p:nvSpPr>
              <p:spPr bwMode="auto">
                <a:xfrm>
                  <a:off x="1165358" y="4374853"/>
                  <a:ext cx="796388" cy="137318"/>
                </a:xfrm>
                <a:prstGeom prst="rect">
                  <a:avLst/>
                </a:prstGeom>
                <a:noFill/>
                <a:ln w="9525">
                  <a:noFill/>
                  <a:miter lim="800000"/>
                  <a:headEnd/>
                  <a:tailEnd/>
                </a:ln>
              </p:spPr>
              <p:txBody>
                <a:bodyPr wrap="none" lIns="0" tIns="0" rIns="0" bIns="0">
                  <a:spAutoFit/>
                </a:bodyPr>
                <a:lstStyle/>
                <a:p>
                  <a:pPr algn="ctr">
                    <a:lnSpc>
                      <a:spcPct val="85000"/>
                    </a:lnSpc>
                  </a:pPr>
                  <a:r>
                    <a:rPr lang="en-US" sz="1400">
                      <a:solidFill>
                        <a:srgbClr val="001965"/>
                      </a:solidFill>
                      <a:cs typeface="Arial" charset="0"/>
                    </a:rPr>
                    <a:t>Time (min)</a:t>
                  </a:r>
                </a:p>
              </p:txBody>
            </p:sp>
          </p:grpSp>
          <p:sp>
            <p:nvSpPr>
              <p:cNvPr id="40977" name="Line 96"/>
              <p:cNvSpPr>
                <a:spLocks noChangeShapeType="1"/>
              </p:cNvSpPr>
              <p:nvPr/>
            </p:nvSpPr>
            <p:spPr bwMode="auto">
              <a:xfrm rot="5400000">
                <a:off x="1705564" y="2938118"/>
                <a:ext cx="0" cy="2316618"/>
              </a:xfrm>
              <a:prstGeom prst="line">
                <a:avLst/>
              </a:prstGeom>
              <a:noFill/>
              <a:ln w="28575">
                <a:solidFill>
                  <a:schemeClr val="tx1"/>
                </a:solidFill>
                <a:round/>
                <a:headEnd/>
                <a:tailEnd/>
              </a:ln>
            </p:spPr>
            <p:txBody>
              <a:bodyPr/>
              <a:lstStyle/>
              <a:p>
                <a:endParaRPr lang="en-US">
                  <a:solidFill>
                    <a:prstClr val="black"/>
                  </a:solidFill>
                </a:endParaRPr>
              </a:p>
            </p:txBody>
          </p:sp>
          <p:sp>
            <p:nvSpPr>
              <p:cNvPr id="40978" name="Line 99"/>
              <p:cNvSpPr>
                <a:spLocks noChangeShapeType="1"/>
              </p:cNvSpPr>
              <p:nvPr/>
            </p:nvSpPr>
            <p:spPr bwMode="auto">
              <a:xfrm>
                <a:off x="549187" y="1991000"/>
                <a:ext cx="0" cy="2105427"/>
              </a:xfrm>
              <a:prstGeom prst="line">
                <a:avLst/>
              </a:prstGeom>
              <a:noFill/>
              <a:ln w="28575">
                <a:solidFill>
                  <a:schemeClr val="tx1"/>
                </a:solidFill>
                <a:round/>
                <a:headEnd/>
                <a:tailEnd/>
              </a:ln>
            </p:spPr>
            <p:txBody>
              <a:bodyPr/>
              <a:lstStyle/>
              <a:p>
                <a:endParaRPr lang="en-US">
                  <a:solidFill>
                    <a:prstClr val="black"/>
                  </a:solidFill>
                </a:endParaRPr>
              </a:p>
            </p:txBody>
          </p:sp>
          <p:grpSp>
            <p:nvGrpSpPr>
              <p:cNvPr id="19" name="Group 104"/>
              <p:cNvGrpSpPr>
                <a:grpSpLocks/>
              </p:cNvGrpSpPr>
              <p:nvPr/>
            </p:nvGrpSpPr>
            <p:grpSpPr bwMode="auto">
              <a:xfrm>
                <a:off x="508581" y="2267642"/>
                <a:ext cx="2374631" cy="453211"/>
                <a:chOff x="473" y="2326"/>
                <a:chExt cx="1427" cy="254"/>
              </a:xfrm>
            </p:grpSpPr>
            <p:sp>
              <p:nvSpPr>
                <p:cNvPr id="41090" name="Line 105"/>
                <p:cNvSpPr>
                  <a:spLocks noChangeShapeType="1"/>
                </p:cNvSpPr>
                <p:nvPr/>
              </p:nvSpPr>
              <p:spPr bwMode="auto">
                <a:xfrm>
                  <a:off x="1542" y="2516"/>
                  <a:ext cx="169" cy="17"/>
                </a:xfrm>
                <a:prstGeom prst="line">
                  <a:avLst/>
                </a:prstGeom>
                <a:noFill/>
                <a:ln w="19050">
                  <a:solidFill>
                    <a:srgbClr val="00CCFF"/>
                  </a:solidFill>
                  <a:round/>
                  <a:headEnd/>
                  <a:tailEnd/>
                </a:ln>
              </p:spPr>
              <p:txBody>
                <a:bodyPr/>
                <a:lstStyle/>
                <a:p>
                  <a:endParaRPr lang="en-US">
                    <a:solidFill>
                      <a:prstClr val="black"/>
                    </a:solidFill>
                  </a:endParaRPr>
                </a:p>
              </p:txBody>
            </p:sp>
            <p:sp>
              <p:nvSpPr>
                <p:cNvPr id="41091" name="Oval 106"/>
                <p:cNvSpPr>
                  <a:spLocks noChangeArrowheads="1"/>
                </p:cNvSpPr>
                <p:nvPr/>
              </p:nvSpPr>
              <p:spPr bwMode="auto">
                <a:xfrm>
                  <a:off x="473" y="2326"/>
                  <a:ext cx="40" cy="40"/>
                </a:xfrm>
                <a:prstGeom prst="ellipse">
                  <a:avLst/>
                </a:prstGeom>
                <a:solidFill>
                  <a:schemeClr val="bg1"/>
                </a:solidFill>
                <a:ln w="19050">
                  <a:solidFill>
                    <a:schemeClr val="bg2"/>
                  </a:solidFill>
                  <a:round/>
                  <a:headEnd/>
                  <a:tailEnd/>
                </a:ln>
              </p:spPr>
              <p:txBody>
                <a:bodyPr wrap="none" anchor="ctr"/>
                <a:lstStyle/>
                <a:p>
                  <a:pPr algn="ctr"/>
                  <a:endParaRPr lang="en-US">
                    <a:solidFill>
                      <a:srgbClr val="001965"/>
                    </a:solidFill>
                  </a:endParaRPr>
                </a:p>
              </p:txBody>
            </p:sp>
            <p:sp>
              <p:nvSpPr>
                <p:cNvPr id="41092" name="Oval 107"/>
                <p:cNvSpPr>
                  <a:spLocks noChangeArrowheads="1"/>
                </p:cNvSpPr>
                <p:nvPr/>
              </p:nvSpPr>
              <p:spPr bwMode="auto">
                <a:xfrm>
                  <a:off x="555" y="2326"/>
                  <a:ext cx="40" cy="40"/>
                </a:xfrm>
                <a:prstGeom prst="ellipse">
                  <a:avLst/>
                </a:prstGeom>
                <a:solidFill>
                  <a:schemeClr val="bg1"/>
                </a:solidFill>
                <a:ln w="19050">
                  <a:solidFill>
                    <a:schemeClr val="bg2"/>
                  </a:solidFill>
                  <a:round/>
                  <a:headEnd/>
                  <a:tailEnd/>
                </a:ln>
              </p:spPr>
              <p:txBody>
                <a:bodyPr wrap="none" anchor="ctr"/>
                <a:lstStyle/>
                <a:p>
                  <a:pPr algn="ctr"/>
                  <a:endParaRPr lang="en-US">
                    <a:solidFill>
                      <a:srgbClr val="001965"/>
                    </a:solidFill>
                  </a:endParaRPr>
                </a:p>
              </p:txBody>
            </p:sp>
            <p:sp>
              <p:nvSpPr>
                <p:cNvPr id="41093" name="Oval 108"/>
                <p:cNvSpPr>
                  <a:spLocks noChangeArrowheads="1"/>
                </p:cNvSpPr>
                <p:nvPr/>
              </p:nvSpPr>
              <p:spPr bwMode="auto">
                <a:xfrm>
                  <a:off x="718" y="2352"/>
                  <a:ext cx="40" cy="40"/>
                </a:xfrm>
                <a:prstGeom prst="ellipse">
                  <a:avLst/>
                </a:prstGeom>
                <a:solidFill>
                  <a:schemeClr val="bg1"/>
                </a:solidFill>
                <a:ln w="19050">
                  <a:solidFill>
                    <a:schemeClr val="bg2"/>
                  </a:solidFill>
                  <a:round/>
                  <a:headEnd/>
                  <a:tailEnd/>
                </a:ln>
              </p:spPr>
              <p:txBody>
                <a:bodyPr wrap="none" anchor="ctr"/>
                <a:lstStyle/>
                <a:p>
                  <a:pPr algn="ctr"/>
                  <a:endParaRPr lang="en-US">
                    <a:solidFill>
                      <a:srgbClr val="001965"/>
                    </a:solidFill>
                  </a:endParaRPr>
                </a:p>
              </p:txBody>
            </p:sp>
            <p:sp>
              <p:nvSpPr>
                <p:cNvPr id="41094" name="Oval 109"/>
                <p:cNvSpPr>
                  <a:spLocks noChangeArrowheads="1"/>
                </p:cNvSpPr>
                <p:nvPr/>
              </p:nvSpPr>
              <p:spPr bwMode="auto">
                <a:xfrm>
                  <a:off x="884" y="2389"/>
                  <a:ext cx="40" cy="40"/>
                </a:xfrm>
                <a:prstGeom prst="ellipse">
                  <a:avLst/>
                </a:prstGeom>
                <a:solidFill>
                  <a:schemeClr val="bg1"/>
                </a:solidFill>
                <a:ln w="19050">
                  <a:solidFill>
                    <a:schemeClr val="bg2"/>
                  </a:solidFill>
                  <a:round/>
                  <a:headEnd/>
                  <a:tailEnd/>
                </a:ln>
              </p:spPr>
              <p:txBody>
                <a:bodyPr wrap="none" anchor="ctr"/>
                <a:lstStyle/>
                <a:p>
                  <a:pPr algn="ctr"/>
                  <a:endParaRPr lang="en-US">
                    <a:solidFill>
                      <a:srgbClr val="001965"/>
                    </a:solidFill>
                  </a:endParaRPr>
                </a:p>
              </p:txBody>
            </p:sp>
            <p:sp>
              <p:nvSpPr>
                <p:cNvPr id="41095" name="Oval 110"/>
                <p:cNvSpPr>
                  <a:spLocks noChangeArrowheads="1"/>
                </p:cNvSpPr>
                <p:nvPr/>
              </p:nvSpPr>
              <p:spPr bwMode="auto">
                <a:xfrm>
                  <a:off x="1043" y="2423"/>
                  <a:ext cx="40" cy="40"/>
                </a:xfrm>
                <a:prstGeom prst="ellipse">
                  <a:avLst/>
                </a:prstGeom>
                <a:solidFill>
                  <a:schemeClr val="bg1"/>
                </a:solidFill>
                <a:ln w="19050">
                  <a:solidFill>
                    <a:schemeClr val="bg2"/>
                  </a:solidFill>
                  <a:round/>
                  <a:headEnd/>
                  <a:tailEnd/>
                </a:ln>
              </p:spPr>
              <p:txBody>
                <a:bodyPr wrap="none" anchor="ctr"/>
                <a:lstStyle/>
                <a:p>
                  <a:pPr algn="ctr"/>
                  <a:endParaRPr lang="en-US">
                    <a:solidFill>
                      <a:srgbClr val="001965"/>
                    </a:solidFill>
                  </a:endParaRPr>
                </a:p>
              </p:txBody>
            </p:sp>
            <p:sp>
              <p:nvSpPr>
                <p:cNvPr id="41096" name="Oval 111"/>
                <p:cNvSpPr>
                  <a:spLocks noChangeArrowheads="1"/>
                </p:cNvSpPr>
                <p:nvPr/>
              </p:nvSpPr>
              <p:spPr bwMode="auto">
                <a:xfrm>
                  <a:off x="1206" y="2438"/>
                  <a:ext cx="40" cy="40"/>
                </a:xfrm>
                <a:prstGeom prst="ellipse">
                  <a:avLst/>
                </a:prstGeom>
                <a:solidFill>
                  <a:schemeClr val="bg1"/>
                </a:solidFill>
                <a:ln w="19050">
                  <a:solidFill>
                    <a:schemeClr val="bg2"/>
                  </a:solidFill>
                  <a:round/>
                  <a:headEnd/>
                  <a:tailEnd/>
                </a:ln>
              </p:spPr>
              <p:txBody>
                <a:bodyPr wrap="none" anchor="ctr"/>
                <a:lstStyle/>
                <a:p>
                  <a:pPr algn="ctr"/>
                  <a:endParaRPr lang="en-US">
                    <a:solidFill>
                      <a:srgbClr val="001965"/>
                    </a:solidFill>
                  </a:endParaRPr>
                </a:p>
              </p:txBody>
            </p:sp>
            <p:sp>
              <p:nvSpPr>
                <p:cNvPr id="41097" name="Oval 112"/>
                <p:cNvSpPr>
                  <a:spLocks noChangeArrowheads="1"/>
                </p:cNvSpPr>
                <p:nvPr/>
              </p:nvSpPr>
              <p:spPr bwMode="auto">
                <a:xfrm>
                  <a:off x="1366" y="2477"/>
                  <a:ext cx="40" cy="40"/>
                </a:xfrm>
                <a:prstGeom prst="ellipse">
                  <a:avLst/>
                </a:prstGeom>
                <a:solidFill>
                  <a:schemeClr val="bg1"/>
                </a:solidFill>
                <a:ln w="19050">
                  <a:solidFill>
                    <a:schemeClr val="bg2"/>
                  </a:solidFill>
                  <a:round/>
                  <a:headEnd/>
                  <a:tailEnd/>
                </a:ln>
              </p:spPr>
              <p:txBody>
                <a:bodyPr wrap="none" anchor="ctr"/>
                <a:lstStyle/>
                <a:p>
                  <a:pPr algn="ctr"/>
                  <a:endParaRPr lang="en-US">
                    <a:solidFill>
                      <a:srgbClr val="001965"/>
                    </a:solidFill>
                  </a:endParaRPr>
                </a:p>
              </p:txBody>
            </p:sp>
            <p:sp>
              <p:nvSpPr>
                <p:cNvPr id="41098" name="Oval 113"/>
                <p:cNvSpPr>
                  <a:spLocks noChangeArrowheads="1"/>
                </p:cNvSpPr>
                <p:nvPr/>
              </p:nvSpPr>
              <p:spPr bwMode="auto">
                <a:xfrm>
                  <a:off x="1530" y="2486"/>
                  <a:ext cx="40" cy="40"/>
                </a:xfrm>
                <a:prstGeom prst="ellipse">
                  <a:avLst/>
                </a:prstGeom>
                <a:solidFill>
                  <a:schemeClr val="bg1"/>
                </a:solidFill>
                <a:ln w="19050">
                  <a:solidFill>
                    <a:schemeClr val="bg2"/>
                  </a:solidFill>
                  <a:round/>
                  <a:headEnd/>
                  <a:tailEnd/>
                </a:ln>
              </p:spPr>
              <p:txBody>
                <a:bodyPr wrap="none" anchor="ctr"/>
                <a:lstStyle/>
                <a:p>
                  <a:pPr algn="ctr"/>
                  <a:endParaRPr lang="en-US">
                    <a:solidFill>
                      <a:srgbClr val="001965"/>
                    </a:solidFill>
                  </a:endParaRPr>
                </a:p>
              </p:txBody>
            </p:sp>
            <p:sp>
              <p:nvSpPr>
                <p:cNvPr id="41099" name="Oval 114"/>
                <p:cNvSpPr>
                  <a:spLocks noChangeArrowheads="1"/>
                </p:cNvSpPr>
                <p:nvPr/>
              </p:nvSpPr>
              <p:spPr bwMode="auto">
                <a:xfrm>
                  <a:off x="1700" y="2514"/>
                  <a:ext cx="40" cy="40"/>
                </a:xfrm>
                <a:prstGeom prst="ellipse">
                  <a:avLst/>
                </a:prstGeom>
                <a:solidFill>
                  <a:schemeClr val="bg1"/>
                </a:solidFill>
                <a:ln w="19050">
                  <a:solidFill>
                    <a:schemeClr val="bg2"/>
                  </a:solidFill>
                  <a:round/>
                  <a:headEnd/>
                  <a:tailEnd/>
                </a:ln>
              </p:spPr>
              <p:txBody>
                <a:bodyPr wrap="none" anchor="ctr"/>
                <a:lstStyle/>
                <a:p>
                  <a:pPr algn="ctr"/>
                  <a:endParaRPr lang="en-US">
                    <a:solidFill>
                      <a:srgbClr val="001965"/>
                    </a:solidFill>
                  </a:endParaRPr>
                </a:p>
              </p:txBody>
            </p:sp>
            <p:sp>
              <p:nvSpPr>
                <p:cNvPr id="41100" name="Oval 115"/>
                <p:cNvSpPr>
                  <a:spLocks noChangeArrowheads="1"/>
                </p:cNvSpPr>
                <p:nvPr/>
              </p:nvSpPr>
              <p:spPr bwMode="auto">
                <a:xfrm>
                  <a:off x="1860" y="2540"/>
                  <a:ext cx="40" cy="40"/>
                </a:xfrm>
                <a:prstGeom prst="ellipse">
                  <a:avLst/>
                </a:prstGeom>
                <a:solidFill>
                  <a:schemeClr val="bg1"/>
                </a:solidFill>
                <a:ln w="19050">
                  <a:solidFill>
                    <a:schemeClr val="bg2"/>
                  </a:solidFill>
                  <a:round/>
                  <a:headEnd/>
                  <a:tailEnd/>
                </a:ln>
              </p:spPr>
              <p:txBody>
                <a:bodyPr wrap="none" anchor="ctr"/>
                <a:lstStyle/>
                <a:p>
                  <a:pPr algn="ctr"/>
                  <a:endParaRPr lang="en-US">
                    <a:solidFill>
                      <a:srgbClr val="001965"/>
                    </a:solidFill>
                  </a:endParaRPr>
                </a:p>
              </p:txBody>
            </p:sp>
            <p:sp>
              <p:nvSpPr>
                <p:cNvPr id="41101" name="Line 116"/>
                <p:cNvSpPr>
                  <a:spLocks noChangeShapeType="1"/>
                </p:cNvSpPr>
                <p:nvPr/>
              </p:nvSpPr>
              <p:spPr bwMode="auto">
                <a:xfrm>
                  <a:off x="487" y="2342"/>
                  <a:ext cx="92" cy="8"/>
                </a:xfrm>
                <a:prstGeom prst="line">
                  <a:avLst/>
                </a:prstGeom>
                <a:noFill/>
                <a:ln w="19050">
                  <a:solidFill>
                    <a:schemeClr val="bg2"/>
                  </a:solidFill>
                  <a:round/>
                  <a:headEnd/>
                  <a:tailEnd/>
                </a:ln>
              </p:spPr>
              <p:txBody>
                <a:bodyPr/>
                <a:lstStyle/>
                <a:p>
                  <a:endParaRPr lang="en-US">
                    <a:solidFill>
                      <a:prstClr val="black"/>
                    </a:solidFill>
                  </a:endParaRPr>
                </a:p>
              </p:txBody>
            </p:sp>
            <p:sp>
              <p:nvSpPr>
                <p:cNvPr id="41102" name="Line 117"/>
                <p:cNvSpPr>
                  <a:spLocks noChangeShapeType="1"/>
                </p:cNvSpPr>
                <p:nvPr/>
              </p:nvSpPr>
              <p:spPr bwMode="auto">
                <a:xfrm>
                  <a:off x="579" y="2345"/>
                  <a:ext cx="142" cy="29"/>
                </a:xfrm>
                <a:prstGeom prst="line">
                  <a:avLst/>
                </a:prstGeom>
                <a:noFill/>
                <a:ln w="19050">
                  <a:solidFill>
                    <a:schemeClr val="bg2"/>
                  </a:solidFill>
                  <a:round/>
                  <a:headEnd/>
                  <a:tailEnd/>
                </a:ln>
              </p:spPr>
              <p:txBody>
                <a:bodyPr/>
                <a:lstStyle/>
                <a:p>
                  <a:endParaRPr lang="en-US">
                    <a:solidFill>
                      <a:prstClr val="black"/>
                    </a:solidFill>
                  </a:endParaRPr>
                </a:p>
              </p:txBody>
            </p:sp>
            <p:sp>
              <p:nvSpPr>
                <p:cNvPr id="41103" name="Line 118"/>
                <p:cNvSpPr>
                  <a:spLocks noChangeShapeType="1"/>
                </p:cNvSpPr>
                <p:nvPr/>
              </p:nvSpPr>
              <p:spPr bwMode="auto">
                <a:xfrm>
                  <a:off x="738" y="2379"/>
                  <a:ext cx="172" cy="42"/>
                </a:xfrm>
                <a:prstGeom prst="line">
                  <a:avLst/>
                </a:prstGeom>
                <a:noFill/>
                <a:ln w="19050">
                  <a:solidFill>
                    <a:schemeClr val="bg2"/>
                  </a:solidFill>
                  <a:round/>
                  <a:headEnd/>
                  <a:tailEnd/>
                </a:ln>
              </p:spPr>
              <p:txBody>
                <a:bodyPr/>
                <a:lstStyle/>
                <a:p>
                  <a:endParaRPr lang="en-US">
                    <a:solidFill>
                      <a:prstClr val="black"/>
                    </a:solidFill>
                  </a:endParaRPr>
                </a:p>
              </p:txBody>
            </p:sp>
            <p:sp>
              <p:nvSpPr>
                <p:cNvPr id="41104" name="Line 119"/>
                <p:cNvSpPr>
                  <a:spLocks noChangeShapeType="1"/>
                </p:cNvSpPr>
                <p:nvPr/>
              </p:nvSpPr>
              <p:spPr bwMode="auto">
                <a:xfrm>
                  <a:off x="907" y="2417"/>
                  <a:ext cx="167" cy="33"/>
                </a:xfrm>
                <a:prstGeom prst="line">
                  <a:avLst/>
                </a:prstGeom>
                <a:noFill/>
                <a:ln w="19050">
                  <a:solidFill>
                    <a:srgbClr val="00CCFF"/>
                  </a:solidFill>
                  <a:round/>
                  <a:headEnd/>
                  <a:tailEnd/>
                </a:ln>
              </p:spPr>
              <p:txBody>
                <a:bodyPr/>
                <a:lstStyle/>
                <a:p>
                  <a:endParaRPr lang="en-US">
                    <a:solidFill>
                      <a:prstClr val="black"/>
                    </a:solidFill>
                  </a:endParaRPr>
                </a:p>
              </p:txBody>
            </p:sp>
            <p:sp>
              <p:nvSpPr>
                <p:cNvPr id="41105" name="Line 120"/>
                <p:cNvSpPr>
                  <a:spLocks noChangeShapeType="1"/>
                </p:cNvSpPr>
                <p:nvPr/>
              </p:nvSpPr>
              <p:spPr bwMode="auto">
                <a:xfrm>
                  <a:off x="1067" y="2441"/>
                  <a:ext cx="156" cy="26"/>
                </a:xfrm>
                <a:prstGeom prst="line">
                  <a:avLst/>
                </a:prstGeom>
                <a:noFill/>
                <a:ln w="19050">
                  <a:solidFill>
                    <a:srgbClr val="00CCFF"/>
                  </a:solidFill>
                  <a:round/>
                  <a:headEnd/>
                  <a:tailEnd/>
                </a:ln>
              </p:spPr>
              <p:txBody>
                <a:bodyPr/>
                <a:lstStyle/>
                <a:p>
                  <a:endParaRPr lang="en-US">
                    <a:solidFill>
                      <a:prstClr val="black"/>
                    </a:solidFill>
                  </a:endParaRPr>
                </a:p>
              </p:txBody>
            </p:sp>
            <p:sp>
              <p:nvSpPr>
                <p:cNvPr id="41106" name="Line 121"/>
                <p:cNvSpPr>
                  <a:spLocks noChangeShapeType="1"/>
                </p:cNvSpPr>
                <p:nvPr/>
              </p:nvSpPr>
              <p:spPr bwMode="auto">
                <a:xfrm>
                  <a:off x="1223" y="2462"/>
                  <a:ext cx="172" cy="34"/>
                </a:xfrm>
                <a:prstGeom prst="line">
                  <a:avLst/>
                </a:prstGeom>
                <a:noFill/>
                <a:ln w="19050">
                  <a:solidFill>
                    <a:srgbClr val="00CCFF"/>
                  </a:solidFill>
                  <a:round/>
                  <a:headEnd/>
                  <a:tailEnd/>
                </a:ln>
              </p:spPr>
              <p:txBody>
                <a:bodyPr/>
                <a:lstStyle/>
                <a:p>
                  <a:endParaRPr lang="en-US">
                    <a:solidFill>
                      <a:prstClr val="black"/>
                    </a:solidFill>
                  </a:endParaRPr>
                </a:p>
              </p:txBody>
            </p:sp>
            <p:sp>
              <p:nvSpPr>
                <p:cNvPr id="41107" name="Line 122"/>
                <p:cNvSpPr>
                  <a:spLocks noChangeShapeType="1"/>
                </p:cNvSpPr>
                <p:nvPr/>
              </p:nvSpPr>
              <p:spPr bwMode="auto">
                <a:xfrm>
                  <a:off x="1388" y="2491"/>
                  <a:ext cx="149" cy="17"/>
                </a:xfrm>
                <a:prstGeom prst="line">
                  <a:avLst/>
                </a:prstGeom>
                <a:noFill/>
                <a:ln w="19050">
                  <a:solidFill>
                    <a:srgbClr val="00CCFF"/>
                  </a:solidFill>
                  <a:round/>
                  <a:headEnd/>
                  <a:tailEnd/>
                </a:ln>
              </p:spPr>
              <p:txBody>
                <a:bodyPr/>
                <a:lstStyle/>
                <a:p>
                  <a:endParaRPr lang="en-US">
                    <a:solidFill>
                      <a:prstClr val="black"/>
                    </a:solidFill>
                  </a:endParaRPr>
                </a:p>
              </p:txBody>
            </p:sp>
            <p:sp>
              <p:nvSpPr>
                <p:cNvPr id="41108" name="Line 123"/>
                <p:cNvSpPr>
                  <a:spLocks noChangeShapeType="1"/>
                </p:cNvSpPr>
                <p:nvPr/>
              </p:nvSpPr>
              <p:spPr bwMode="auto">
                <a:xfrm>
                  <a:off x="1718" y="2545"/>
                  <a:ext cx="145" cy="5"/>
                </a:xfrm>
                <a:prstGeom prst="line">
                  <a:avLst/>
                </a:prstGeom>
                <a:noFill/>
                <a:ln w="19050">
                  <a:solidFill>
                    <a:srgbClr val="00CCFF"/>
                  </a:solidFill>
                  <a:round/>
                  <a:headEnd/>
                  <a:tailEnd/>
                </a:ln>
              </p:spPr>
              <p:txBody>
                <a:bodyPr/>
                <a:lstStyle/>
                <a:p>
                  <a:endParaRPr lang="en-US">
                    <a:solidFill>
                      <a:prstClr val="black"/>
                    </a:solidFill>
                  </a:endParaRPr>
                </a:p>
              </p:txBody>
            </p:sp>
          </p:grpSp>
          <p:sp>
            <p:nvSpPr>
              <p:cNvPr id="40980" name="Line 124"/>
              <p:cNvSpPr>
                <a:spLocks noChangeShapeType="1"/>
              </p:cNvSpPr>
              <p:nvPr/>
            </p:nvSpPr>
            <p:spPr bwMode="auto">
              <a:xfrm flipH="1">
                <a:off x="576260" y="4062526"/>
                <a:ext cx="67681" cy="57096"/>
              </a:xfrm>
              <a:prstGeom prst="line">
                <a:avLst/>
              </a:prstGeom>
              <a:noFill/>
              <a:ln w="28575">
                <a:solidFill>
                  <a:schemeClr val="tx1"/>
                </a:solidFill>
                <a:round/>
                <a:headEnd/>
                <a:tailEnd/>
              </a:ln>
            </p:spPr>
            <p:txBody>
              <a:bodyPr/>
              <a:lstStyle/>
              <a:p>
                <a:endParaRPr lang="en-US">
                  <a:solidFill>
                    <a:prstClr val="black"/>
                  </a:solidFill>
                </a:endParaRPr>
              </a:p>
            </p:txBody>
          </p:sp>
          <p:sp>
            <p:nvSpPr>
              <p:cNvPr id="40981" name="Line 125"/>
              <p:cNvSpPr>
                <a:spLocks noChangeShapeType="1"/>
              </p:cNvSpPr>
              <p:nvPr/>
            </p:nvSpPr>
            <p:spPr bwMode="auto">
              <a:xfrm flipH="1">
                <a:off x="616869" y="4062526"/>
                <a:ext cx="65747" cy="57096"/>
              </a:xfrm>
              <a:prstGeom prst="line">
                <a:avLst/>
              </a:prstGeom>
              <a:noFill/>
              <a:ln w="28575">
                <a:solidFill>
                  <a:schemeClr val="tx1"/>
                </a:solidFill>
                <a:round/>
                <a:headEnd/>
                <a:tailEnd/>
              </a:ln>
            </p:spPr>
            <p:txBody>
              <a:bodyPr/>
              <a:lstStyle/>
              <a:p>
                <a:endParaRPr lang="en-US">
                  <a:solidFill>
                    <a:prstClr val="black"/>
                  </a:solidFill>
                </a:endParaRPr>
              </a:p>
            </p:txBody>
          </p:sp>
          <p:sp>
            <p:nvSpPr>
              <p:cNvPr id="40982" name="Text Box 132"/>
              <p:cNvSpPr txBox="1">
                <a:spLocks noChangeArrowheads="1"/>
              </p:cNvSpPr>
              <p:nvPr/>
            </p:nvSpPr>
            <p:spPr bwMode="auto">
              <a:xfrm>
                <a:off x="1290098" y="2549473"/>
                <a:ext cx="326633" cy="242326"/>
              </a:xfrm>
              <a:prstGeom prst="rect">
                <a:avLst/>
              </a:prstGeom>
              <a:noFill/>
              <a:ln w="9525">
                <a:noFill/>
                <a:miter lim="800000"/>
                <a:headEnd/>
                <a:tailEnd/>
              </a:ln>
            </p:spPr>
            <p:txBody>
              <a:bodyPr wrap="none">
                <a:spAutoFit/>
              </a:bodyPr>
              <a:lstStyle/>
              <a:p>
                <a:pPr algn="ctr"/>
                <a:r>
                  <a:rPr lang="en-US" sz="1500">
                    <a:solidFill>
                      <a:srgbClr val="FF0000"/>
                    </a:solidFill>
                    <a:cs typeface="Arial" charset="0"/>
                  </a:rPr>
                  <a:t> *</a:t>
                </a:r>
              </a:p>
            </p:txBody>
          </p:sp>
          <p:sp>
            <p:nvSpPr>
              <p:cNvPr id="40983" name="Text Box 133"/>
              <p:cNvSpPr txBox="1">
                <a:spLocks noChangeArrowheads="1"/>
              </p:cNvSpPr>
              <p:nvPr/>
            </p:nvSpPr>
            <p:spPr bwMode="auto">
              <a:xfrm>
                <a:off x="2632112" y="3138279"/>
                <a:ext cx="326633" cy="242326"/>
              </a:xfrm>
              <a:prstGeom prst="rect">
                <a:avLst/>
              </a:prstGeom>
              <a:noFill/>
              <a:ln w="9525">
                <a:noFill/>
                <a:miter lim="800000"/>
                <a:headEnd/>
                <a:tailEnd/>
              </a:ln>
            </p:spPr>
            <p:txBody>
              <a:bodyPr wrap="none">
                <a:spAutoFit/>
              </a:bodyPr>
              <a:lstStyle/>
              <a:p>
                <a:pPr algn="ctr"/>
                <a:r>
                  <a:rPr lang="en-US" sz="1500">
                    <a:solidFill>
                      <a:srgbClr val="FF0000"/>
                    </a:solidFill>
                    <a:cs typeface="Arial" charset="0"/>
                  </a:rPr>
                  <a:t> *</a:t>
                </a:r>
              </a:p>
            </p:txBody>
          </p:sp>
          <p:sp>
            <p:nvSpPr>
              <p:cNvPr id="40984" name="Text Box 135"/>
              <p:cNvSpPr txBox="1">
                <a:spLocks noChangeArrowheads="1"/>
              </p:cNvSpPr>
              <p:nvPr/>
            </p:nvSpPr>
            <p:spPr bwMode="auto">
              <a:xfrm>
                <a:off x="1081972" y="2401380"/>
                <a:ext cx="283016" cy="242326"/>
              </a:xfrm>
              <a:prstGeom prst="rect">
                <a:avLst/>
              </a:prstGeom>
              <a:noFill/>
              <a:ln w="9525">
                <a:noFill/>
                <a:miter lim="800000"/>
                <a:headEnd/>
                <a:tailEnd/>
              </a:ln>
            </p:spPr>
            <p:txBody>
              <a:bodyPr wrap="none">
                <a:spAutoFit/>
              </a:bodyPr>
              <a:lstStyle/>
              <a:p>
                <a:pPr algn="ctr"/>
                <a:r>
                  <a:rPr lang="en-US" sz="1500">
                    <a:solidFill>
                      <a:srgbClr val="FF0000"/>
                    </a:solidFill>
                    <a:cs typeface="Arial" charset="0"/>
                  </a:rPr>
                  <a:t>*</a:t>
                </a:r>
              </a:p>
            </p:txBody>
          </p:sp>
          <p:sp>
            <p:nvSpPr>
              <p:cNvPr id="40985" name="Text Box 136"/>
              <p:cNvSpPr txBox="1">
                <a:spLocks noChangeArrowheads="1"/>
              </p:cNvSpPr>
              <p:nvPr/>
            </p:nvSpPr>
            <p:spPr bwMode="auto">
              <a:xfrm>
                <a:off x="1823808" y="2888483"/>
                <a:ext cx="326633" cy="242326"/>
              </a:xfrm>
              <a:prstGeom prst="rect">
                <a:avLst/>
              </a:prstGeom>
              <a:noFill/>
              <a:ln w="9525">
                <a:noFill/>
                <a:miter lim="800000"/>
                <a:headEnd/>
                <a:tailEnd/>
              </a:ln>
            </p:spPr>
            <p:txBody>
              <a:bodyPr wrap="none">
                <a:spAutoFit/>
              </a:bodyPr>
              <a:lstStyle/>
              <a:p>
                <a:pPr algn="ctr"/>
                <a:r>
                  <a:rPr lang="en-US" sz="1500">
                    <a:solidFill>
                      <a:srgbClr val="FF0000"/>
                    </a:solidFill>
                    <a:cs typeface="Arial" charset="0"/>
                  </a:rPr>
                  <a:t> *</a:t>
                </a:r>
              </a:p>
            </p:txBody>
          </p:sp>
          <p:sp>
            <p:nvSpPr>
              <p:cNvPr id="40986" name="Text Box 137"/>
              <p:cNvSpPr txBox="1">
                <a:spLocks noChangeArrowheads="1"/>
              </p:cNvSpPr>
              <p:nvPr/>
            </p:nvSpPr>
            <p:spPr bwMode="auto">
              <a:xfrm>
                <a:off x="2088733" y="3020518"/>
                <a:ext cx="326633" cy="242326"/>
              </a:xfrm>
              <a:prstGeom prst="rect">
                <a:avLst/>
              </a:prstGeom>
              <a:noFill/>
              <a:ln w="9525">
                <a:noFill/>
                <a:miter lim="800000"/>
                <a:headEnd/>
                <a:tailEnd/>
              </a:ln>
            </p:spPr>
            <p:txBody>
              <a:bodyPr wrap="none">
                <a:spAutoFit/>
              </a:bodyPr>
              <a:lstStyle/>
              <a:p>
                <a:pPr algn="ctr"/>
                <a:r>
                  <a:rPr lang="en-US" sz="1500">
                    <a:solidFill>
                      <a:srgbClr val="FF0000"/>
                    </a:solidFill>
                    <a:cs typeface="Arial" charset="0"/>
                  </a:rPr>
                  <a:t> *</a:t>
                </a:r>
              </a:p>
            </p:txBody>
          </p:sp>
          <p:sp>
            <p:nvSpPr>
              <p:cNvPr id="40987" name="Text Box 138"/>
              <p:cNvSpPr txBox="1">
                <a:spLocks noChangeArrowheads="1"/>
              </p:cNvSpPr>
              <p:nvPr/>
            </p:nvSpPr>
            <p:spPr bwMode="auto">
              <a:xfrm>
                <a:off x="2372992" y="3113299"/>
                <a:ext cx="326633" cy="242326"/>
              </a:xfrm>
              <a:prstGeom prst="rect">
                <a:avLst/>
              </a:prstGeom>
              <a:noFill/>
              <a:ln w="9525">
                <a:noFill/>
                <a:miter lim="800000"/>
                <a:headEnd/>
                <a:tailEnd/>
              </a:ln>
            </p:spPr>
            <p:txBody>
              <a:bodyPr wrap="none">
                <a:spAutoFit/>
              </a:bodyPr>
              <a:lstStyle/>
              <a:p>
                <a:pPr algn="ctr"/>
                <a:r>
                  <a:rPr lang="en-US" sz="1500">
                    <a:solidFill>
                      <a:srgbClr val="FF0000"/>
                    </a:solidFill>
                    <a:cs typeface="Arial" charset="0"/>
                  </a:rPr>
                  <a:t> *</a:t>
                </a:r>
              </a:p>
            </p:txBody>
          </p:sp>
          <p:grpSp>
            <p:nvGrpSpPr>
              <p:cNvPr id="20" name="Group 139"/>
              <p:cNvGrpSpPr>
                <a:grpSpLocks/>
              </p:cNvGrpSpPr>
              <p:nvPr/>
            </p:nvGrpSpPr>
            <p:grpSpPr bwMode="auto">
              <a:xfrm>
                <a:off x="491178" y="2314096"/>
                <a:ext cx="2374634" cy="1136619"/>
                <a:chOff x="492" y="2064"/>
                <a:chExt cx="1228" cy="637"/>
              </a:xfrm>
            </p:grpSpPr>
            <p:sp>
              <p:nvSpPr>
                <p:cNvPr id="41071" name="Line 140"/>
                <p:cNvSpPr>
                  <a:spLocks noChangeShapeType="1"/>
                </p:cNvSpPr>
                <p:nvPr/>
              </p:nvSpPr>
              <p:spPr bwMode="auto">
                <a:xfrm>
                  <a:off x="513" y="2095"/>
                  <a:ext cx="78" cy="9"/>
                </a:xfrm>
                <a:prstGeom prst="line">
                  <a:avLst/>
                </a:prstGeom>
                <a:noFill/>
                <a:ln w="19050">
                  <a:solidFill>
                    <a:srgbClr val="FF1111"/>
                  </a:solidFill>
                  <a:round/>
                  <a:headEnd/>
                  <a:tailEnd/>
                </a:ln>
              </p:spPr>
              <p:txBody>
                <a:bodyPr/>
                <a:lstStyle/>
                <a:p>
                  <a:endParaRPr lang="en-US">
                    <a:solidFill>
                      <a:prstClr val="black"/>
                    </a:solidFill>
                  </a:endParaRPr>
                </a:p>
              </p:txBody>
            </p:sp>
            <p:sp>
              <p:nvSpPr>
                <p:cNvPr id="41072" name="Line 141"/>
                <p:cNvSpPr>
                  <a:spLocks noChangeShapeType="1"/>
                </p:cNvSpPr>
                <p:nvPr/>
              </p:nvSpPr>
              <p:spPr bwMode="auto">
                <a:xfrm>
                  <a:off x="591" y="2112"/>
                  <a:ext cx="126" cy="42"/>
                </a:xfrm>
                <a:prstGeom prst="line">
                  <a:avLst/>
                </a:prstGeom>
                <a:noFill/>
                <a:ln w="19050">
                  <a:solidFill>
                    <a:srgbClr val="FF1111"/>
                  </a:solidFill>
                  <a:round/>
                  <a:headEnd/>
                  <a:tailEnd/>
                </a:ln>
              </p:spPr>
              <p:txBody>
                <a:bodyPr/>
                <a:lstStyle/>
                <a:p>
                  <a:endParaRPr lang="en-US">
                    <a:solidFill>
                      <a:prstClr val="black"/>
                    </a:solidFill>
                  </a:endParaRPr>
                </a:p>
              </p:txBody>
            </p:sp>
            <p:sp>
              <p:nvSpPr>
                <p:cNvPr id="41073" name="Line 142"/>
                <p:cNvSpPr>
                  <a:spLocks noChangeShapeType="1"/>
                </p:cNvSpPr>
                <p:nvPr/>
              </p:nvSpPr>
              <p:spPr bwMode="auto">
                <a:xfrm>
                  <a:off x="726" y="2162"/>
                  <a:ext cx="143" cy="113"/>
                </a:xfrm>
                <a:prstGeom prst="line">
                  <a:avLst/>
                </a:prstGeom>
                <a:noFill/>
                <a:ln w="19050">
                  <a:solidFill>
                    <a:srgbClr val="FF1111"/>
                  </a:solidFill>
                  <a:round/>
                  <a:headEnd/>
                  <a:tailEnd/>
                </a:ln>
              </p:spPr>
              <p:txBody>
                <a:bodyPr/>
                <a:lstStyle/>
                <a:p>
                  <a:endParaRPr lang="en-US">
                    <a:solidFill>
                      <a:prstClr val="black"/>
                    </a:solidFill>
                  </a:endParaRPr>
                </a:p>
              </p:txBody>
            </p:sp>
            <p:sp>
              <p:nvSpPr>
                <p:cNvPr id="41074" name="Line 143"/>
                <p:cNvSpPr>
                  <a:spLocks noChangeShapeType="1"/>
                </p:cNvSpPr>
                <p:nvPr/>
              </p:nvSpPr>
              <p:spPr bwMode="auto">
                <a:xfrm>
                  <a:off x="878" y="2275"/>
                  <a:ext cx="128" cy="76"/>
                </a:xfrm>
                <a:prstGeom prst="line">
                  <a:avLst/>
                </a:prstGeom>
                <a:noFill/>
                <a:ln w="19050">
                  <a:solidFill>
                    <a:srgbClr val="FF1111"/>
                  </a:solidFill>
                  <a:round/>
                  <a:headEnd/>
                  <a:tailEnd/>
                </a:ln>
              </p:spPr>
              <p:txBody>
                <a:bodyPr/>
                <a:lstStyle/>
                <a:p>
                  <a:endParaRPr lang="en-US">
                    <a:solidFill>
                      <a:prstClr val="black"/>
                    </a:solidFill>
                  </a:endParaRPr>
                </a:p>
              </p:txBody>
            </p:sp>
            <p:sp>
              <p:nvSpPr>
                <p:cNvPr id="41075" name="Line 144"/>
                <p:cNvSpPr>
                  <a:spLocks noChangeShapeType="1"/>
                </p:cNvSpPr>
                <p:nvPr/>
              </p:nvSpPr>
              <p:spPr bwMode="auto">
                <a:xfrm>
                  <a:off x="1009" y="2359"/>
                  <a:ext cx="128" cy="95"/>
                </a:xfrm>
                <a:prstGeom prst="line">
                  <a:avLst/>
                </a:prstGeom>
                <a:noFill/>
                <a:ln w="19050">
                  <a:solidFill>
                    <a:srgbClr val="FF1111"/>
                  </a:solidFill>
                  <a:round/>
                  <a:headEnd/>
                  <a:tailEnd/>
                </a:ln>
              </p:spPr>
              <p:txBody>
                <a:bodyPr/>
                <a:lstStyle/>
                <a:p>
                  <a:endParaRPr lang="en-US">
                    <a:solidFill>
                      <a:prstClr val="black"/>
                    </a:solidFill>
                  </a:endParaRPr>
                </a:p>
              </p:txBody>
            </p:sp>
            <p:sp>
              <p:nvSpPr>
                <p:cNvPr id="41076" name="Line 145"/>
                <p:cNvSpPr>
                  <a:spLocks noChangeShapeType="1"/>
                </p:cNvSpPr>
                <p:nvPr/>
              </p:nvSpPr>
              <p:spPr bwMode="auto">
                <a:xfrm>
                  <a:off x="1146" y="2454"/>
                  <a:ext cx="128" cy="96"/>
                </a:xfrm>
                <a:prstGeom prst="line">
                  <a:avLst/>
                </a:prstGeom>
                <a:noFill/>
                <a:ln w="19050">
                  <a:solidFill>
                    <a:srgbClr val="FF1111"/>
                  </a:solidFill>
                  <a:round/>
                  <a:headEnd/>
                  <a:tailEnd/>
                </a:ln>
              </p:spPr>
              <p:txBody>
                <a:bodyPr/>
                <a:lstStyle/>
                <a:p>
                  <a:endParaRPr lang="en-US">
                    <a:solidFill>
                      <a:prstClr val="black"/>
                    </a:solidFill>
                  </a:endParaRPr>
                </a:p>
              </p:txBody>
            </p:sp>
            <p:sp>
              <p:nvSpPr>
                <p:cNvPr id="41077" name="Line 146"/>
                <p:cNvSpPr>
                  <a:spLocks noChangeShapeType="1"/>
                </p:cNvSpPr>
                <p:nvPr/>
              </p:nvSpPr>
              <p:spPr bwMode="auto">
                <a:xfrm>
                  <a:off x="1278" y="2550"/>
                  <a:ext cx="140" cy="66"/>
                </a:xfrm>
                <a:prstGeom prst="line">
                  <a:avLst/>
                </a:prstGeom>
                <a:noFill/>
                <a:ln w="19050">
                  <a:solidFill>
                    <a:srgbClr val="FF1111"/>
                  </a:solidFill>
                  <a:round/>
                  <a:headEnd/>
                  <a:tailEnd/>
                </a:ln>
              </p:spPr>
              <p:txBody>
                <a:bodyPr/>
                <a:lstStyle/>
                <a:p>
                  <a:endParaRPr lang="en-US">
                    <a:solidFill>
                      <a:prstClr val="black"/>
                    </a:solidFill>
                  </a:endParaRPr>
                </a:p>
              </p:txBody>
            </p:sp>
            <p:sp>
              <p:nvSpPr>
                <p:cNvPr id="41078" name="Line 147"/>
                <p:cNvSpPr>
                  <a:spLocks noChangeShapeType="1"/>
                </p:cNvSpPr>
                <p:nvPr/>
              </p:nvSpPr>
              <p:spPr bwMode="auto">
                <a:xfrm>
                  <a:off x="1422" y="2621"/>
                  <a:ext cx="132" cy="46"/>
                </a:xfrm>
                <a:prstGeom prst="line">
                  <a:avLst/>
                </a:prstGeom>
                <a:noFill/>
                <a:ln w="19050">
                  <a:solidFill>
                    <a:srgbClr val="FF1111"/>
                  </a:solidFill>
                  <a:round/>
                  <a:headEnd/>
                  <a:tailEnd/>
                </a:ln>
              </p:spPr>
              <p:txBody>
                <a:bodyPr/>
                <a:lstStyle/>
                <a:p>
                  <a:endParaRPr lang="en-US">
                    <a:solidFill>
                      <a:prstClr val="black"/>
                    </a:solidFill>
                  </a:endParaRPr>
                </a:p>
              </p:txBody>
            </p:sp>
            <p:sp>
              <p:nvSpPr>
                <p:cNvPr id="41079" name="Line 148"/>
                <p:cNvSpPr>
                  <a:spLocks noChangeShapeType="1"/>
                </p:cNvSpPr>
                <p:nvPr/>
              </p:nvSpPr>
              <p:spPr bwMode="auto">
                <a:xfrm>
                  <a:off x="1560" y="2679"/>
                  <a:ext cx="147" cy="5"/>
                </a:xfrm>
                <a:prstGeom prst="line">
                  <a:avLst/>
                </a:prstGeom>
                <a:noFill/>
                <a:ln w="19050">
                  <a:solidFill>
                    <a:srgbClr val="FF1111"/>
                  </a:solidFill>
                  <a:round/>
                  <a:headEnd/>
                  <a:tailEnd/>
                </a:ln>
              </p:spPr>
              <p:txBody>
                <a:bodyPr/>
                <a:lstStyle/>
                <a:p>
                  <a:endParaRPr lang="en-US">
                    <a:solidFill>
                      <a:prstClr val="black"/>
                    </a:solidFill>
                  </a:endParaRPr>
                </a:p>
              </p:txBody>
            </p:sp>
            <p:sp>
              <p:nvSpPr>
                <p:cNvPr id="41080" name="AutoShape 149"/>
                <p:cNvSpPr>
                  <a:spLocks noChangeArrowheads="1"/>
                </p:cNvSpPr>
                <p:nvPr/>
              </p:nvSpPr>
              <p:spPr bwMode="auto">
                <a:xfrm>
                  <a:off x="984" y="2332"/>
                  <a:ext cx="35" cy="40"/>
                </a:xfrm>
                <a:prstGeom prst="triangle">
                  <a:avLst>
                    <a:gd name="adj" fmla="val 50000"/>
                  </a:avLst>
                </a:prstGeom>
                <a:solidFill>
                  <a:srgbClr val="FF1111"/>
                </a:solidFill>
                <a:ln w="19050">
                  <a:solidFill>
                    <a:srgbClr val="FF1111"/>
                  </a:solidFill>
                  <a:miter lim="800000"/>
                  <a:headEnd/>
                  <a:tailEnd/>
                </a:ln>
              </p:spPr>
              <p:txBody>
                <a:bodyPr wrap="none" anchor="ctr"/>
                <a:lstStyle/>
                <a:p>
                  <a:pPr algn="ctr"/>
                  <a:endParaRPr lang="en-US">
                    <a:solidFill>
                      <a:srgbClr val="001965"/>
                    </a:solidFill>
                  </a:endParaRPr>
                </a:p>
              </p:txBody>
            </p:sp>
            <p:sp>
              <p:nvSpPr>
                <p:cNvPr id="41081" name="AutoShape 150"/>
                <p:cNvSpPr>
                  <a:spLocks noChangeArrowheads="1"/>
                </p:cNvSpPr>
                <p:nvPr/>
              </p:nvSpPr>
              <p:spPr bwMode="auto">
                <a:xfrm>
                  <a:off x="1125" y="2430"/>
                  <a:ext cx="34" cy="40"/>
                </a:xfrm>
                <a:prstGeom prst="triangle">
                  <a:avLst>
                    <a:gd name="adj" fmla="val 50000"/>
                  </a:avLst>
                </a:prstGeom>
                <a:solidFill>
                  <a:srgbClr val="FF1111"/>
                </a:solidFill>
                <a:ln w="19050">
                  <a:solidFill>
                    <a:srgbClr val="FF1111"/>
                  </a:solidFill>
                  <a:miter lim="800000"/>
                  <a:headEnd/>
                  <a:tailEnd/>
                </a:ln>
              </p:spPr>
              <p:txBody>
                <a:bodyPr wrap="none" anchor="ctr"/>
                <a:lstStyle/>
                <a:p>
                  <a:pPr algn="ctr"/>
                  <a:endParaRPr lang="en-US">
                    <a:solidFill>
                      <a:srgbClr val="001965"/>
                    </a:solidFill>
                  </a:endParaRPr>
                </a:p>
              </p:txBody>
            </p:sp>
            <p:sp>
              <p:nvSpPr>
                <p:cNvPr id="41082" name="AutoShape 151"/>
                <p:cNvSpPr>
                  <a:spLocks noChangeArrowheads="1"/>
                </p:cNvSpPr>
                <p:nvPr/>
              </p:nvSpPr>
              <p:spPr bwMode="auto">
                <a:xfrm>
                  <a:off x="1264" y="2522"/>
                  <a:ext cx="34" cy="40"/>
                </a:xfrm>
                <a:prstGeom prst="triangle">
                  <a:avLst>
                    <a:gd name="adj" fmla="val 50000"/>
                  </a:avLst>
                </a:prstGeom>
                <a:solidFill>
                  <a:srgbClr val="FF1111"/>
                </a:solidFill>
                <a:ln w="19050">
                  <a:solidFill>
                    <a:srgbClr val="FF1111"/>
                  </a:solidFill>
                  <a:miter lim="800000"/>
                  <a:headEnd/>
                  <a:tailEnd/>
                </a:ln>
              </p:spPr>
              <p:txBody>
                <a:bodyPr wrap="none" anchor="ctr"/>
                <a:lstStyle/>
                <a:p>
                  <a:pPr algn="ctr"/>
                  <a:endParaRPr lang="en-US">
                    <a:solidFill>
                      <a:srgbClr val="001965"/>
                    </a:solidFill>
                  </a:endParaRPr>
                </a:p>
              </p:txBody>
            </p:sp>
            <p:sp>
              <p:nvSpPr>
                <p:cNvPr id="41083" name="AutoShape 152"/>
                <p:cNvSpPr>
                  <a:spLocks noChangeArrowheads="1"/>
                </p:cNvSpPr>
                <p:nvPr/>
              </p:nvSpPr>
              <p:spPr bwMode="auto">
                <a:xfrm>
                  <a:off x="1403" y="2594"/>
                  <a:ext cx="35" cy="40"/>
                </a:xfrm>
                <a:prstGeom prst="triangle">
                  <a:avLst>
                    <a:gd name="adj" fmla="val 50000"/>
                  </a:avLst>
                </a:prstGeom>
                <a:solidFill>
                  <a:srgbClr val="FF1111"/>
                </a:solidFill>
                <a:ln w="19050">
                  <a:solidFill>
                    <a:srgbClr val="FF1111"/>
                  </a:solidFill>
                  <a:miter lim="800000"/>
                  <a:headEnd/>
                  <a:tailEnd/>
                </a:ln>
              </p:spPr>
              <p:txBody>
                <a:bodyPr wrap="none" anchor="ctr"/>
                <a:lstStyle/>
                <a:p>
                  <a:pPr algn="ctr"/>
                  <a:endParaRPr lang="en-US">
                    <a:solidFill>
                      <a:srgbClr val="001965"/>
                    </a:solidFill>
                  </a:endParaRPr>
                </a:p>
              </p:txBody>
            </p:sp>
            <p:sp>
              <p:nvSpPr>
                <p:cNvPr id="41084" name="AutoShape 153"/>
                <p:cNvSpPr>
                  <a:spLocks noChangeArrowheads="1"/>
                </p:cNvSpPr>
                <p:nvPr/>
              </p:nvSpPr>
              <p:spPr bwMode="auto">
                <a:xfrm>
                  <a:off x="1548" y="2643"/>
                  <a:ext cx="34" cy="40"/>
                </a:xfrm>
                <a:prstGeom prst="triangle">
                  <a:avLst>
                    <a:gd name="adj" fmla="val 50000"/>
                  </a:avLst>
                </a:prstGeom>
                <a:solidFill>
                  <a:srgbClr val="FF1111"/>
                </a:solidFill>
                <a:ln w="19050">
                  <a:solidFill>
                    <a:srgbClr val="FF1111"/>
                  </a:solidFill>
                  <a:miter lim="800000"/>
                  <a:headEnd/>
                  <a:tailEnd/>
                </a:ln>
              </p:spPr>
              <p:txBody>
                <a:bodyPr wrap="none" anchor="ctr"/>
                <a:lstStyle/>
                <a:p>
                  <a:pPr algn="ctr"/>
                  <a:endParaRPr lang="en-US">
                    <a:solidFill>
                      <a:srgbClr val="001965"/>
                    </a:solidFill>
                  </a:endParaRPr>
                </a:p>
              </p:txBody>
            </p:sp>
            <p:sp>
              <p:nvSpPr>
                <p:cNvPr id="41085" name="AutoShape 154"/>
                <p:cNvSpPr>
                  <a:spLocks noChangeArrowheads="1"/>
                </p:cNvSpPr>
                <p:nvPr/>
              </p:nvSpPr>
              <p:spPr bwMode="auto">
                <a:xfrm>
                  <a:off x="1686" y="2661"/>
                  <a:ext cx="34" cy="40"/>
                </a:xfrm>
                <a:prstGeom prst="triangle">
                  <a:avLst>
                    <a:gd name="adj" fmla="val 50000"/>
                  </a:avLst>
                </a:prstGeom>
                <a:solidFill>
                  <a:srgbClr val="FF1111"/>
                </a:solidFill>
                <a:ln w="19050">
                  <a:solidFill>
                    <a:srgbClr val="FF1111"/>
                  </a:solidFill>
                  <a:miter lim="800000"/>
                  <a:headEnd/>
                  <a:tailEnd/>
                </a:ln>
              </p:spPr>
              <p:txBody>
                <a:bodyPr wrap="none" anchor="ctr"/>
                <a:lstStyle/>
                <a:p>
                  <a:pPr algn="ctr"/>
                  <a:endParaRPr lang="en-US">
                    <a:solidFill>
                      <a:srgbClr val="001965"/>
                    </a:solidFill>
                  </a:endParaRPr>
                </a:p>
              </p:txBody>
            </p:sp>
            <p:sp>
              <p:nvSpPr>
                <p:cNvPr id="41086" name="AutoShape 155"/>
                <p:cNvSpPr>
                  <a:spLocks noChangeArrowheads="1"/>
                </p:cNvSpPr>
                <p:nvPr/>
              </p:nvSpPr>
              <p:spPr bwMode="auto">
                <a:xfrm>
                  <a:off x="563" y="2079"/>
                  <a:ext cx="34" cy="40"/>
                </a:xfrm>
                <a:prstGeom prst="triangle">
                  <a:avLst>
                    <a:gd name="adj" fmla="val 50000"/>
                  </a:avLst>
                </a:prstGeom>
                <a:solidFill>
                  <a:srgbClr val="FF1111"/>
                </a:solidFill>
                <a:ln w="19050">
                  <a:solidFill>
                    <a:srgbClr val="FF1111"/>
                  </a:solidFill>
                  <a:miter lim="800000"/>
                  <a:headEnd/>
                  <a:tailEnd/>
                </a:ln>
              </p:spPr>
              <p:txBody>
                <a:bodyPr wrap="none" anchor="ctr"/>
                <a:lstStyle/>
                <a:p>
                  <a:pPr algn="ctr"/>
                  <a:endParaRPr lang="en-US">
                    <a:solidFill>
                      <a:srgbClr val="001965"/>
                    </a:solidFill>
                  </a:endParaRPr>
                </a:p>
              </p:txBody>
            </p:sp>
            <p:sp>
              <p:nvSpPr>
                <p:cNvPr id="41087" name="AutoShape 156"/>
                <p:cNvSpPr>
                  <a:spLocks noChangeArrowheads="1"/>
                </p:cNvSpPr>
                <p:nvPr/>
              </p:nvSpPr>
              <p:spPr bwMode="auto">
                <a:xfrm>
                  <a:off x="702" y="2131"/>
                  <a:ext cx="34" cy="40"/>
                </a:xfrm>
                <a:prstGeom prst="triangle">
                  <a:avLst>
                    <a:gd name="adj" fmla="val 50000"/>
                  </a:avLst>
                </a:prstGeom>
                <a:solidFill>
                  <a:srgbClr val="FF1111"/>
                </a:solidFill>
                <a:ln w="19050">
                  <a:solidFill>
                    <a:srgbClr val="FF1111"/>
                  </a:solidFill>
                  <a:miter lim="800000"/>
                  <a:headEnd/>
                  <a:tailEnd/>
                </a:ln>
              </p:spPr>
              <p:txBody>
                <a:bodyPr wrap="none" anchor="ctr"/>
                <a:lstStyle/>
                <a:p>
                  <a:pPr algn="ctr"/>
                  <a:endParaRPr lang="en-US">
                    <a:solidFill>
                      <a:srgbClr val="001965"/>
                    </a:solidFill>
                  </a:endParaRPr>
                </a:p>
              </p:txBody>
            </p:sp>
            <p:sp>
              <p:nvSpPr>
                <p:cNvPr id="41088" name="AutoShape 157"/>
                <p:cNvSpPr>
                  <a:spLocks noChangeArrowheads="1"/>
                </p:cNvSpPr>
                <p:nvPr/>
              </p:nvSpPr>
              <p:spPr bwMode="auto">
                <a:xfrm>
                  <a:off x="492" y="2064"/>
                  <a:ext cx="34" cy="40"/>
                </a:xfrm>
                <a:prstGeom prst="triangle">
                  <a:avLst>
                    <a:gd name="adj" fmla="val 50000"/>
                  </a:avLst>
                </a:prstGeom>
                <a:solidFill>
                  <a:srgbClr val="FF1111"/>
                </a:solidFill>
                <a:ln w="19050">
                  <a:solidFill>
                    <a:srgbClr val="FF1111"/>
                  </a:solidFill>
                  <a:miter lim="800000"/>
                  <a:headEnd/>
                  <a:tailEnd/>
                </a:ln>
              </p:spPr>
              <p:txBody>
                <a:bodyPr wrap="none" anchor="ctr"/>
                <a:lstStyle/>
                <a:p>
                  <a:pPr algn="ctr"/>
                  <a:endParaRPr lang="en-US">
                    <a:solidFill>
                      <a:srgbClr val="001965"/>
                    </a:solidFill>
                  </a:endParaRPr>
                </a:p>
              </p:txBody>
            </p:sp>
            <p:sp>
              <p:nvSpPr>
                <p:cNvPr id="41089" name="AutoShape 158"/>
                <p:cNvSpPr>
                  <a:spLocks noChangeArrowheads="1"/>
                </p:cNvSpPr>
                <p:nvPr/>
              </p:nvSpPr>
              <p:spPr bwMode="auto">
                <a:xfrm>
                  <a:off x="850" y="2245"/>
                  <a:ext cx="34" cy="40"/>
                </a:xfrm>
                <a:prstGeom prst="triangle">
                  <a:avLst>
                    <a:gd name="adj" fmla="val 50000"/>
                  </a:avLst>
                </a:prstGeom>
                <a:solidFill>
                  <a:srgbClr val="FF1111"/>
                </a:solidFill>
                <a:ln w="19050">
                  <a:solidFill>
                    <a:srgbClr val="FF1111"/>
                  </a:solidFill>
                  <a:miter lim="800000"/>
                  <a:headEnd/>
                  <a:tailEnd/>
                </a:ln>
              </p:spPr>
              <p:txBody>
                <a:bodyPr wrap="none" anchor="ctr"/>
                <a:lstStyle/>
                <a:p>
                  <a:pPr algn="ctr"/>
                  <a:endParaRPr lang="en-US">
                    <a:solidFill>
                      <a:srgbClr val="001965"/>
                    </a:solidFill>
                  </a:endParaRPr>
                </a:p>
              </p:txBody>
            </p:sp>
          </p:grpSp>
          <p:grpSp>
            <p:nvGrpSpPr>
              <p:cNvPr id="21" name="Group 280"/>
              <p:cNvGrpSpPr>
                <a:grpSpLocks/>
              </p:cNvGrpSpPr>
              <p:nvPr/>
            </p:nvGrpSpPr>
            <p:grpSpPr bwMode="auto">
              <a:xfrm>
                <a:off x="508581" y="2267642"/>
                <a:ext cx="2374631" cy="453211"/>
                <a:chOff x="473" y="2326"/>
                <a:chExt cx="1427" cy="254"/>
              </a:xfrm>
            </p:grpSpPr>
            <p:sp>
              <p:nvSpPr>
                <p:cNvPr id="41052" name="Line 281"/>
                <p:cNvSpPr>
                  <a:spLocks noChangeShapeType="1"/>
                </p:cNvSpPr>
                <p:nvPr/>
              </p:nvSpPr>
              <p:spPr bwMode="auto">
                <a:xfrm>
                  <a:off x="1542" y="2516"/>
                  <a:ext cx="169" cy="17"/>
                </a:xfrm>
                <a:prstGeom prst="line">
                  <a:avLst/>
                </a:prstGeom>
                <a:noFill/>
                <a:ln w="19050">
                  <a:solidFill>
                    <a:srgbClr val="00CCFF"/>
                  </a:solidFill>
                  <a:round/>
                  <a:headEnd/>
                  <a:tailEnd/>
                </a:ln>
              </p:spPr>
              <p:txBody>
                <a:bodyPr/>
                <a:lstStyle/>
                <a:p>
                  <a:endParaRPr lang="en-US">
                    <a:solidFill>
                      <a:prstClr val="black"/>
                    </a:solidFill>
                  </a:endParaRPr>
                </a:p>
              </p:txBody>
            </p:sp>
            <p:sp>
              <p:nvSpPr>
                <p:cNvPr id="41053" name="Oval 282"/>
                <p:cNvSpPr>
                  <a:spLocks noChangeArrowheads="1"/>
                </p:cNvSpPr>
                <p:nvPr/>
              </p:nvSpPr>
              <p:spPr bwMode="auto">
                <a:xfrm>
                  <a:off x="473" y="2326"/>
                  <a:ext cx="40" cy="40"/>
                </a:xfrm>
                <a:prstGeom prst="ellipse">
                  <a:avLst/>
                </a:prstGeom>
                <a:solidFill>
                  <a:schemeClr val="bg1"/>
                </a:solidFill>
                <a:ln w="19050">
                  <a:solidFill>
                    <a:schemeClr val="bg2"/>
                  </a:solidFill>
                  <a:round/>
                  <a:headEnd/>
                  <a:tailEnd/>
                </a:ln>
              </p:spPr>
              <p:txBody>
                <a:bodyPr wrap="none" anchor="ctr"/>
                <a:lstStyle/>
                <a:p>
                  <a:pPr algn="ctr"/>
                  <a:endParaRPr lang="en-US">
                    <a:solidFill>
                      <a:srgbClr val="001965"/>
                    </a:solidFill>
                  </a:endParaRPr>
                </a:p>
              </p:txBody>
            </p:sp>
            <p:sp>
              <p:nvSpPr>
                <p:cNvPr id="41054" name="Oval 283"/>
                <p:cNvSpPr>
                  <a:spLocks noChangeArrowheads="1"/>
                </p:cNvSpPr>
                <p:nvPr/>
              </p:nvSpPr>
              <p:spPr bwMode="auto">
                <a:xfrm>
                  <a:off x="555" y="2326"/>
                  <a:ext cx="40" cy="40"/>
                </a:xfrm>
                <a:prstGeom prst="ellipse">
                  <a:avLst/>
                </a:prstGeom>
                <a:solidFill>
                  <a:schemeClr val="bg1"/>
                </a:solidFill>
                <a:ln w="19050">
                  <a:solidFill>
                    <a:schemeClr val="bg2"/>
                  </a:solidFill>
                  <a:round/>
                  <a:headEnd/>
                  <a:tailEnd/>
                </a:ln>
              </p:spPr>
              <p:txBody>
                <a:bodyPr wrap="none" anchor="ctr"/>
                <a:lstStyle/>
                <a:p>
                  <a:pPr algn="ctr"/>
                  <a:endParaRPr lang="en-US">
                    <a:solidFill>
                      <a:srgbClr val="001965"/>
                    </a:solidFill>
                  </a:endParaRPr>
                </a:p>
              </p:txBody>
            </p:sp>
            <p:sp>
              <p:nvSpPr>
                <p:cNvPr id="41055" name="Oval 284"/>
                <p:cNvSpPr>
                  <a:spLocks noChangeArrowheads="1"/>
                </p:cNvSpPr>
                <p:nvPr/>
              </p:nvSpPr>
              <p:spPr bwMode="auto">
                <a:xfrm>
                  <a:off x="718" y="2352"/>
                  <a:ext cx="40" cy="40"/>
                </a:xfrm>
                <a:prstGeom prst="ellipse">
                  <a:avLst/>
                </a:prstGeom>
                <a:solidFill>
                  <a:schemeClr val="bg1"/>
                </a:solidFill>
                <a:ln w="19050">
                  <a:solidFill>
                    <a:schemeClr val="bg2"/>
                  </a:solidFill>
                  <a:round/>
                  <a:headEnd/>
                  <a:tailEnd/>
                </a:ln>
              </p:spPr>
              <p:txBody>
                <a:bodyPr wrap="none" anchor="ctr"/>
                <a:lstStyle/>
                <a:p>
                  <a:pPr algn="ctr"/>
                  <a:endParaRPr lang="en-US">
                    <a:solidFill>
                      <a:srgbClr val="001965"/>
                    </a:solidFill>
                  </a:endParaRPr>
                </a:p>
              </p:txBody>
            </p:sp>
            <p:sp>
              <p:nvSpPr>
                <p:cNvPr id="41056" name="Oval 285"/>
                <p:cNvSpPr>
                  <a:spLocks noChangeArrowheads="1"/>
                </p:cNvSpPr>
                <p:nvPr/>
              </p:nvSpPr>
              <p:spPr bwMode="auto">
                <a:xfrm>
                  <a:off x="884" y="2389"/>
                  <a:ext cx="40" cy="40"/>
                </a:xfrm>
                <a:prstGeom prst="ellipse">
                  <a:avLst/>
                </a:prstGeom>
                <a:solidFill>
                  <a:schemeClr val="bg1"/>
                </a:solidFill>
                <a:ln w="19050">
                  <a:solidFill>
                    <a:schemeClr val="bg2"/>
                  </a:solidFill>
                  <a:round/>
                  <a:headEnd/>
                  <a:tailEnd/>
                </a:ln>
              </p:spPr>
              <p:txBody>
                <a:bodyPr wrap="none" anchor="ctr"/>
                <a:lstStyle/>
                <a:p>
                  <a:pPr algn="ctr"/>
                  <a:endParaRPr lang="en-US">
                    <a:solidFill>
                      <a:srgbClr val="001965"/>
                    </a:solidFill>
                  </a:endParaRPr>
                </a:p>
              </p:txBody>
            </p:sp>
            <p:sp>
              <p:nvSpPr>
                <p:cNvPr id="41057" name="Oval 286"/>
                <p:cNvSpPr>
                  <a:spLocks noChangeArrowheads="1"/>
                </p:cNvSpPr>
                <p:nvPr/>
              </p:nvSpPr>
              <p:spPr bwMode="auto">
                <a:xfrm>
                  <a:off x="1043" y="2423"/>
                  <a:ext cx="40" cy="40"/>
                </a:xfrm>
                <a:prstGeom prst="ellipse">
                  <a:avLst/>
                </a:prstGeom>
                <a:solidFill>
                  <a:schemeClr val="bg1"/>
                </a:solidFill>
                <a:ln w="19050">
                  <a:solidFill>
                    <a:schemeClr val="bg2"/>
                  </a:solidFill>
                  <a:round/>
                  <a:headEnd/>
                  <a:tailEnd/>
                </a:ln>
              </p:spPr>
              <p:txBody>
                <a:bodyPr wrap="none" anchor="ctr"/>
                <a:lstStyle/>
                <a:p>
                  <a:pPr algn="ctr"/>
                  <a:endParaRPr lang="en-US">
                    <a:solidFill>
                      <a:srgbClr val="001965"/>
                    </a:solidFill>
                  </a:endParaRPr>
                </a:p>
              </p:txBody>
            </p:sp>
            <p:sp>
              <p:nvSpPr>
                <p:cNvPr id="41058" name="Oval 287"/>
                <p:cNvSpPr>
                  <a:spLocks noChangeArrowheads="1"/>
                </p:cNvSpPr>
                <p:nvPr/>
              </p:nvSpPr>
              <p:spPr bwMode="auto">
                <a:xfrm>
                  <a:off x="1206" y="2438"/>
                  <a:ext cx="40" cy="40"/>
                </a:xfrm>
                <a:prstGeom prst="ellipse">
                  <a:avLst/>
                </a:prstGeom>
                <a:solidFill>
                  <a:schemeClr val="bg1"/>
                </a:solidFill>
                <a:ln w="19050">
                  <a:solidFill>
                    <a:schemeClr val="bg2"/>
                  </a:solidFill>
                  <a:round/>
                  <a:headEnd/>
                  <a:tailEnd/>
                </a:ln>
              </p:spPr>
              <p:txBody>
                <a:bodyPr wrap="none" anchor="ctr"/>
                <a:lstStyle/>
                <a:p>
                  <a:pPr algn="ctr"/>
                  <a:endParaRPr lang="en-US">
                    <a:solidFill>
                      <a:srgbClr val="001965"/>
                    </a:solidFill>
                  </a:endParaRPr>
                </a:p>
              </p:txBody>
            </p:sp>
            <p:sp>
              <p:nvSpPr>
                <p:cNvPr id="41059" name="Oval 288"/>
                <p:cNvSpPr>
                  <a:spLocks noChangeArrowheads="1"/>
                </p:cNvSpPr>
                <p:nvPr/>
              </p:nvSpPr>
              <p:spPr bwMode="auto">
                <a:xfrm>
                  <a:off x="1366" y="2477"/>
                  <a:ext cx="40" cy="40"/>
                </a:xfrm>
                <a:prstGeom prst="ellipse">
                  <a:avLst/>
                </a:prstGeom>
                <a:solidFill>
                  <a:srgbClr val="00CCFF"/>
                </a:solidFill>
                <a:ln w="19050">
                  <a:solidFill>
                    <a:srgbClr val="00CCFF"/>
                  </a:solidFill>
                  <a:round/>
                  <a:headEnd/>
                  <a:tailEnd/>
                </a:ln>
              </p:spPr>
              <p:txBody>
                <a:bodyPr wrap="none" anchor="ctr"/>
                <a:lstStyle/>
                <a:p>
                  <a:pPr algn="ctr"/>
                  <a:endParaRPr lang="en-US">
                    <a:solidFill>
                      <a:srgbClr val="001965"/>
                    </a:solidFill>
                  </a:endParaRPr>
                </a:p>
              </p:txBody>
            </p:sp>
            <p:sp>
              <p:nvSpPr>
                <p:cNvPr id="41060" name="Oval 289"/>
                <p:cNvSpPr>
                  <a:spLocks noChangeArrowheads="1"/>
                </p:cNvSpPr>
                <p:nvPr/>
              </p:nvSpPr>
              <p:spPr bwMode="auto">
                <a:xfrm>
                  <a:off x="1530" y="2486"/>
                  <a:ext cx="40" cy="40"/>
                </a:xfrm>
                <a:prstGeom prst="ellipse">
                  <a:avLst/>
                </a:prstGeom>
                <a:solidFill>
                  <a:srgbClr val="00CCFF"/>
                </a:solidFill>
                <a:ln w="19050">
                  <a:solidFill>
                    <a:srgbClr val="00CCFF"/>
                  </a:solidFill>
                  <a:round/>
                  <a:headEnd/>
                  <a:tailEnd/>
                </a:ln>
              </p:spPr>
              <p:txBody>
                <a:bodyPr wrap="none" anchor="ctr"/>
                <a:lstStyle/>
                <a:p>
                  <a:pPr algn="ctr"/>
                  <a:endParaRPr lang="en-US">
                    <a:solidFill>
                      <a:srgbClr val="001965"/>
                    </a:solidFill>
                  </a:endParaRPr>
                </a:p>
              </p:txBody>
            </p:sp>
            <p:sp>
              <p:nvSpPr>
                <p:cNvPr id="41061" name="Oval 290"/>
                <p:cNvSpPr>
                  <a:spLocks noChangeArrowheads="1"/>
                </p:cNvSpPr>
                <p:nvPr/>
              </p:nvSpPr>
              <p:spPr bwMode="auto">
                <a:xfrm>
                  <a:off x="1700" y="2514"/>
                  <a:ext cx="40" cy="40"/>
                </a:xfrm>
                <a:prstGeom prst="ellipse">
                  <a:avLst/>
                </a:prstGeom>
                <a:solidFill>
                  <a:srgbClr val="00CCFF"/>
                </a:solidFill>
                <a:ln w="19050">
                  <a:solidFill>
                    <a:srgbClr val="00CCFF"/>
                  </a:solidFill>
                  <a:round/>
                  <a:headEnd/>
                  <a:tailEnd/>
                </a:ln>
              </p:spPr>
              <p:txBody>
                <a:bodyPr wrap="none" anchor="ctr"/>
                <a:lstStyle/>
                <a:p>
                  <a:pPr algn="ctr"/>
                  <a:endParaRPr lang="en-US">
                    <a:solidFill>
                      <a:srgbClr val="001965"/>
                    </a:solidFill>
                  </a:endParaRPr>
                </a:p>
              </p:txBody>
            </p:sp>
            <p:sp>
              <p:nvSpPr>
                <p:cNvPr id="41062" name="Oval 291"/>
                <p:cNvSpPr>
                  <a:spLocks noChangeArrowheads="1"/>
                </p:cNvSpPr>
                <p:nvPr/>
              </p:nvSpPr>
              <p:spPr bwMode="auto">
                <a:xfrm>
                  <a:off x="1860" y="2540"/>
                  <a:ext cx="40" cy="40"/>
                </a:xfrm>
                <a:prstGeom prst="ellipse">
                  <a:avLst/>
                </a:prstGeom>
                <a:solidFill>
                  <a:srgbClr val="00CCFF"/>
                </a:solidFill>
                <a:ln w="19050">
                  <a:solidFill>
                    <a:srgbClr val="00CCFF"/>
                  </a:solidFill>
                  <a:round/>
                  <a:headEnd/>
                  <a:tailEnd/>
                </a:ln>
              </p:spPr>
              <p:txBody>
                <a:bodyPr wrap="none" anchor="ctr"/>
                <a:lstStyle/>
                <a:p>
                  <a:pPr algn="ctr"/>
                  <a:endParaRPr lang="en-US">
                    <a:solidFill>
                      <a:srgbClr val="001965"/>
                    </a:solidFill>
                  </a:endParaRPr>
                </a:p>
              </p:txBody>
            </p:sp>
            <p:sp>
              <p:nvSpPr>
                <p:cNvPr id="41063" name="Line 292"/>
                <p:cNvSpPr>
                  <a:spLocks noChangeShapeType="1"/>
                </p:cNvSpPr>
                <p:nvPr/>
              </p:nvSpPr>
              <p:spPr bwMode="auto">
                <a:xfrm>
                  <a:off x="487" y="2342"/>
                  <a:ext cx="92" cy="8"/>
                </a:xfrm>
                <a:prstGeom prst="line">
                  <a:avLst/>
                </a:prstGeom>
                <a:noFill/>
                <a:ln w="19050">
                  <a:solidFill>
                    <a:srgbClr val="00CCFF"/>
                  </a:solidFill>
                  <a:round/>
                  <a:headEnd/>
                  <a:tailEnd/>
                </a:ln>
              </p:spPr>
              <p:txBody>
                <a:bodyPr/>
                <a:lstStyle/>
                <a:p>
                  <a:endParaRPr lang="en-US">
                    <a:solidFill>
                      <a:prstClr val="black"/>
                    </a:solidFill>
                  </a:endParaRPr>
                </a:p>
              </p:txBody>
            </p:sp>
            <p:sp>
              <p:nvSpPr>
                <p:cNvPr id="41064" name="Line 293"/>
                <p:cNvSpPr>
                  <a:spLocks noChangeShapeType="1"/>
                </p:cNvSpPr>
                <p:nvPr/>
              </p:nvSpPr>
              <p:spPr bwMode="auto">
                <a:xfrm>
                  <a:off x="579" y="2345"/>
                  <a:ext cx="142" cy="29"/>
                </a:xfrm>
                <a:prstGeom prst="line">
                  <a:avLst/>
                </a:prstGeom>
                <a:noFill/>
                <a:ln w="19050">
                  <a:solidFill>
                    <a:srgbClr val="00CCFF"/>
                  </a:solidFill>
                  <a:round/>
                  <a:headEnd/>
                  <a:tailEnd/>
                </a:ln>
              </p:spPr>
              <p:txBody>
                <a:bodyPr/>
                <a:lstStyle/>
                <a:p>
                  <a:endParaRPr lang="en-US">
                    <a:solidFill>
                      <a:prstClr val="black"/>
                    </a:solidFill>
                  </a:endParaRPr>
                </a:p>
              </p:txBody>
            </p:sp>
            <p:sp>
              <p:nvSpPr>
                <p:cNvPr id="41065" name="Line 294"/>
                <p:cNvSpPr>
                  <a:spLocks noChangeShapeType="1"/>
                </p:cNvSpPr>
                <p:nvPr/>
              </p:nvSpPr>
              <p:spPr bwMode="auto">
                <a:xfrm>
                  <a:off x="738" y="2379"/>
                  <a:ext cx="172" cy="42"/>
                </a:xfrm>
                <a:prstGeom prst="line">
                  <a:avLst/>
                </a:prstGeom>
                <a:noFill/>
                <a:ln w="19050">
                  <a:solidFill>
                    <a:srgbClr val="00CCFF"/>
                  </a:solidFill>
                  <a:round/>
                  <a:headEnd/>
                  <a:tailEnd/>
                </a:ln>
              </p:spPr>
              <p:txBody>
                <a:bodyPr/>
                <a:lstStyle/>
                <a:p>
                  <a:endParaRPr lang="en-US">
                    <a:solidFill>
                      <a:prstClr val="black"/>
                    </a:solidFill>
                  </a:endParaRPr>
                </a:p>
              </p:txBody>
            </p:sp>
            <p:sp>
              <p:nvSpPr>
                <p:cNvPr id="41066" name="Line 295"/>
                <p:cNvSpPr>
                  <a:spLocks noChangeShapeType="1"/>
                </p:cNvSpPr>
                <p:nvPr/>
              </p:nvSpPr>
              <p:spPr bwMode="auto">
                <a:xfrm>
                  <a:off x="907" y="2417"/>
                  <a:ext cx="167" cy="33"/>
                </a:xfrm>
                <a:prstGeom prst="line">
                  <a:avLst/>
                </a:prstGeom>
                <a:noFill/>
                <a:ln w="19050">
                  <a:solidFill>
                    <a:srgbClr val="00CCFF"/>
                  </a:solidFill>
                  <a:round/>
                  <a:headEnd/>
                  <a:tailEnd/>
                </a:ln>
              </p:spPr>
              <p:txBody>
                <a:bodyPr/>
                <a:lstStyle/>
                <a:p>
                  <a:endParaRPr lang="en-US">
                    <a:solidFill>
                      <a:prstClr val="black"/>
                    </a:solidFill>
                  </a:endParaRPr>
                </a:p>
              </p:txBody>
            </p:sp>
            <p:sp>
              <p:nvSpPr>
                <p:cNvPr id="41067" name="Line 296"/>
                <p:cNvSpPr>
                  <a:spLocks noChangeShapeType="1"/>
                </p:cNvSpPr>
                <p:nvPr/>
              </p:nvSpPr>
              <p:spPr bwMode="auto">
                <a:xfrm>
                  <a:off x="1067" y="2441"/>
                  <a:ext cx="156" cy="26"/>
                </a:xfrm>
                <a:prstGeom prst="line">
                  <a:avLst/>
                </a:prstGeom>
                <a:noFill/>
                <a:ln w="19050">
                  <a:solidFill>
                    <a:srgbClr val="00CCFF"/>
                  </a:solidFill>
                  <a:round/>
                  <a:headEnd/>
                  <a:tailEnd/>
                </a:ln>
              </p:spPr>
              <p:txBody>
                <a:bodyPr/>
                <a:lstStyle/>
                <a:p>
                  <a:endParaRPr lang="en-US">
                    <a:solidFill>
                      <a:prstClr val="black"/>
                    </a:solidFill>
                  </a:endParaRPr>
                </a:p>
              </p:txBody>
            </p:sp>
            <p:sp>
              <p:nvSpPr>
                <p:cNvPr id="41068" name="Line 297"/>
                <p:cNvSpPr>
                  <a:spLocks noChangeShapeType="1"/>
                </p:cNvSpPr>
                <p:nvPr/>
              </p:nvSpPr>
              <p:spPr bwMode="auto">
                <a:xfrm>
                  <a:off x="1223" y="2462"/>
                  <a:ext cx="172" cy="34"/>
                </a:xfrm>
                <a:prstGeom prst="line">
                  <a:avLst/>
                </a:prstGeom>
                <a:noFill/>
                <a:ln w="19050">
                  <a:solidFill>
                    <a:srgbClr val="00CCFF"/>
                  </a:solidFill>
                  <a:round/>
                  <a:headEnd/>
                  <a:tailEnd/>
                </a:ln>
              </p:spPr>
              <p:txBody>
                <a:bodyPr/>
                <a:lstStyle/>
                <a:p>
                  <a:endParaRPr lang="en-US">
                    <a:solidFill>
                      <a:prstClr val="black"/>
                    </a:solidFill>
                  </a:endParaRPr>
                </a:p>
              </p:txBody>
            </p:sp>
            <p:sp>
              <p:nvSpPr>
                <p:cNvPr id="41069" name="Line 298"/>
                <p:cNvSpPr>
                  <a:spLocks noChangeShapeType="1"/>
                </p:cNvSpPr>
                <p:nvPr/>
              </p:nvSpPr>
              <p:spPr bwMode="auto">
                <a:xfrm>
                  <a:off x="1388" y="2491"/>
                  <a:ext cx="149" cy="17"/>
                </a:xfrm>
                <a:prstGeom prst="line">
                  <a:avLst/>
                </a:prstGeom>
                <a:noFill/>
                <a:ln w="19050">
                  <a:solidFill>
                    <a:srgbClr val="00CCFF"/>
                  </a:solidFill>
                  <a:round/>
                  <a:headEnd/>
                  <a:tailEnd/>
                </a:ln>
              </p:spPr>
              <p:txBody>
                <a:bodyPr/>
                <a:lstStyle/>
                <a:p>
                  <a:endParaRPr lang="en-US">
                    <a:solidFill>
                      <a:prstClr val="black"/>
                    </a:solidFill>
                  </a:endParaRPr>
                </a:p>
              </p:txBody>
            </p:sp>
            <p:sp>
              <p:nvSpPr>
                <p:cNvPr id="41070" name="Line 299"/>
                <p:cNvSpPr>
                  <a:spLocks noChangeShapeType="1"/>
                </p:cNvSpPr>
                <p:nvPr/>
              </p:nvSpPr>
              <p:spPr bwMode="auto">
                <a:xfrm>
                  <a:off x="1718" y="2545"/>
                  <a:ext cx="145" cy="5"/>
                </a:xfrm>
                <a:prstGeom prst="line">
                  <a:avLst/>
                </a:prstGeom>
                <a:noFill/>
                <a:ln w="19050">
                  <a:solidFill>
                    <a:srgbClr val="00CCFF"/>
                  </a:solidFill>
                  <a:round/>
                  <a:headEnd/>
                  <a:tailEnd/>
                </a:ln>
              </p:spPr>
              <p:txBody>
                <a:bodyPr/>
                <a:lstStyle/>
                <a:p>
                  <a:endParaRPr lang="en-US">
                    <a:solidFill>
                      <a:prstClr val="black"/>
                    </a:solidFill>
                  </a:endParaRPr>
                </a:p>
              </p:txBody>
            </p:sp>
          </p:grpSp>
          <p:grpSp>
            <p:nvGrpSpPr>
              <p:cNvPr id="22" name="Group 300"/>
              <p:cNvGrpSpPr>
                <a:grpSpLocks/>
              </p:cNvGrpSpPr>
              <p:nvPr/>
            </p:nvGrpSpPr>
            <p:grpSpPr bwMode="auto">
              <a:xfrm>
                <a:off x="508581" y="2267642"/>
                <a:ext cx="2374631" cy="453211"/>
                <a:chOff x="473" y="2326"/>
                <a:chExt cx="1427" cy="254"/>
              </a:xfrm>
            </p:grpSpPr>
            <p:sp>
              <p:nvSpPr>
                <p:cNvPr id="41033" name="Line 301"/>
                <p:cNvSpPr>
                  <a:spLocks noChangeShapeType="1"/>
                </p:cNvSpPr>
                <p:nvPr/>
              </p:nvSpPr>
              <p:spPr bwMode="auto">
                <a:xfrm>
                  <a:off x="1542" y="2516"/>
                  <a:ext cx="169" cy="17"/>
                </a:xfrm>
                <a:prstGeom prst="line">
                  <a:avLst/>
                </a:prstGeom>
                <a:noFill/>
                <a:ln w="19050">
                  <a:solidFill>
                    <a:srgbClr val="00CCFF"/>
                  </a:solidFill>
                  <a:round/>
                  <a:headEnd/>
                  <a:tailEnd/>
                </a:ln>
              </p:spPr>
              <p:txBody>
                <a:bodyPr/>
                <a:lstStyle/>
                <a:p>
                  <a:endParaRPr lang="en-US">
                    <a:solidFill>
                      <a:prstClr val="black"/>
                    </a:solidFill>
                  </a:endParaRPr>
                </a:p>
              </p:txBody>
            </p:sp>
            <p:sp>
              <p:nvSpPr>
                <p:cNvPr id="41034" name="Oval 302"/>
                <p:cNvSpPr>
                  <a:spLocks noChangeArrowheads="1"/>
                </p:cNvSpPr>
                <p:nvPr/>
              </p:nvSpPr>
              <p:spPr bwMode="auto">
                <a:xfrm>
                  <a:off x="473" y="2326"/>
                  <a:ext cx="40" cy="40"/>
                </a:xfrm>
                <a:prstGeom prst="ellipse">
                  <a:avLst/>
                </a:prstGeom>
                <a:solidFill>
                  <a:schemeClr val="bg1"/>
                </a:solidFill>
                <a:ln w="19050">
                  <a:solidFill>
                    <a:schemeClr val="bg2"/>
                  </a:solidFill>
                  <a:round/>
                  <a:headEnd/>
                  <a:tailEnd/>
                </a:ln>
              </p:spPr>
              <p:txBody>
                <a:bodyPr wrap="none" anchor="ctr"/>
                <a:lstStyle/>
                <a:p>
                  <a:pPr algn="ctr"/>
                  <a:endParaRPr lang="en-US">
                    <a:solidFill>
                      <a:srgbClr val="001965"/>
                    </a:solidFill>
                  </a:endParaRPr>
                </a:p>
              </p:txBody>
            </p:sp>
            <p:sp>
              <p:nvSpPr>
                <p:cNvPr id="41035" name="Oval 303"/>
                <p:cNvSpPr>
                  <a:spLocks noChangeArrowheads="1"/>
                </p:cNvSpPr>
                <p:nvPr/>
              </p:nvSpPr>
              <p:spPr bwMode="auto">
                <a:xfrm>
                  <a:off x="555" y="2326"/>
                  <a:ext cx="40" cy="40"/>
                </a:xfrm>
                <a:prstGeom prst="ellipse">
                  <a:avLst/>
                </a:prstGeom>
                <a:solidFill>
                  <a:schemeClr val="bg1"/>
                </a:solidFill>
                <a:ln w="19050">
                  <a:solidFill>
                    <a:schemeClr val="bg2"/>
                  </a:solidFill>
                  <a:round/>
                  <a:headEnd/>
                  <a:tailEnd/>
                </a:ln>
              </p:spPr>
              <p:txBody>
                <a:bodyPr wrap="none" anchor="ctr"/>
                <a:lstStyle/>
                <a:p>
                  <a:pPr algn="ctr"/>
                  <a:endParaRPr lang="en-US">
                    <a:solidFill>
                      <a:srgbClr val="001965"/>
                    </a:solidFill>
                  </a:endParaRPr>
                </a:p>
              </p:txBody>
            </p:sp>
            <p:sp>
              <p:nvSpPr>
                <p:cNvPr id="41036" name="Oval 304"/>
                <p:cNvSpPr>
                  <a:spLocks noChangeArrowheads="1"/>
                </p:cNvSpPr>
                <p:nvPr/>
              </p:nvSpPr>
              <p:spPr bwMode="auto">
                <a:xfrm>
                  <a:off x="718" y="2352"/>
                  <a:ext cx="40" cy="40"/>
                </a:xfrm>
                <a:prstGeom prst="ellipse">
                  <a:avLst/>
                </a:prstGeom>
                <a:solidFill>
                  <a:schemeClr val="bg1"/>
                </a:solidFill>
                <a:ln w="19050">
                  <a:solidFill>
                    <a:schemeClr val="bg2"/>
                  </a:solidFill>
                  <a:round/>
                  <a:headEnd/>
                  <a:tailEnd/>
                </a:ln>
              </p:spPr>
              <p:txBody>
                <a:bodyPr wrap="none" anchor="ctr"/>
                <a:lstStyle/>
                <a:p>
                  <a:pPr algn="ctr"/>
                  <a:endParaRPr lang="en-US">
                    <a:solidFill>
                      <a:srgbClr val="001965"/>
                    </a:solidFill>
                  </a:endParaRPr>
                </a:p>
              </p:txBody>
            </p:sp>
            <p:sp>
              <p:nvSpPr>
                <p:cNvPr id="41037" name="Oval 305"/>
                <p:cNvSpPr>
                  <a:spLocks noChangeArrowheads="1"/>
                </p:cNvSpPr>
                <p:nvPr/>
              </p:nvSpPr>
              <p:spPr bwMode="auto">
                <a:xfrm>
                  <a:off x="884" y="2389"/>
                  <a:ext cx="40" cy="40"/>
                </a:xfrm>
                <a:prstGeom prst="ellipse">
                  <a:avLst/>
                </a:prstGeom>
                <a:solidFill>
                  <a:schemeClr val="bg1"/>
                </a:solidFill>
                <a:ln w="19050">
                  <a:solidFill>
                    <a:schemeClr val="bg2"/>
                  </a:solidFill>
                  <a:round/>
                  <a:headEnd/>
                  <a:tailEnd/>
                </a:ln>
              </p:spPr>
              <p:txBody>
                <a:bodyPr wrap="none" anchor="ctr"/>
                <a:lstStyle/>
                <a:p>
                  <a:pPr algn="ctr"/>
                  <a:endParaRPr lang="en-US">
                    <a:solidFill>
                      <a:srgbClr val="001965"/>
                    </a:solidFill>
                  </a:endParaRPr>
                </a:p>
              </p:txBody>
            </p:sp>
            <p:sp>
              <p:nvSpPr>
                <p:cNvPr id="41038" name="Oval 306"/>
                <p:cNvSpPr>
                  <a:spLocks noChangeArrowheads="1"/>
                </p:cNvSpPr>
                <p:nvPr/>
              </p:nvSpPr>
              <p:spPr bwMode="auto">
                <a:xfrm>
                  <a:off x="1043" y="2423"/>
                  <a:ext cx="40" cy="40"/>
                </a:xfrm>
                <a:prstGeom prst="ellipse">
                  <a:avLst/>
                </a:prstGeom>
                <a:solidFill>
                  <a:schemeClr val="bg1"/>
                </a:solidFill>
                <a:ln w="19050">
                  <a:solidFill>
                    <a:schemeClr val="bg2"/>
                  </a:solidFill>
                  <a:round/>
                  <a:headEnd/>
                  <a:tailEnd/>
                </a:ln>
              </p:spPr>
              <p:txBody>
                <a:bodyPr wrap="none" anchor="ctr"/>
                <a:lstStyle/>
                <a:p>
                  <a:pPr algn="ctr"/>
                  <a:endParaRPr lang="en-US">
                    <a:solidFill>
                      <a:srgbClr val="001965"/>
                    </a:solidFill>
                  </a:endParaRPr>
                </a:p>
              </p:txBody>
            </p:sp>
            <p:sp>
              <p:nvSpPr>
                <p:cNvPr id="41039" name="Oval 307"/>
                <p:cNvSpPr>
                  <a:spLocks noChangeArrowheads="1"/>
                </p:cNvSpPr>
                <p:nvPr/>
              </p:nvSpPr>
              <p:spPr bwMode="auto">
                <a:xfrm>
                  <a:off x="1206" y="2438"/>
                  <a:ext cx="40" cy="40"/>
                </a:xfrm>
                <a:prstGeom prst="ellipse">
                  <a:avLst/>
                </a:prstGeom>
                <a:solidFill>
                  <a:schemeClr val="bg1"/>
                </a:solidFill>
                <a:ln w="19050">
                  <a:solidFill>
                    <a:schemeClr val="bg2"/>
                  </a:solidFill>
                  <a:round/>
                  <a:headEnd/>
                  <a:tailEnd/>
                </a:ln>
              </p:spPr>
              <p:txBody>
                <a:bodyPr wrap="none" anchor="ctr"/>
                <a:lstStyle/>
                <a:p>
                  <a:pPr algn="ctr"/>
                  <a:endParaRPr lang="en-US">
                    <a:solidFill>
                      <a:srgbClr val="001965"/>
                    </a:solidFill>
                  </a:endParaRPr>
                </a:p>
              </p:txBody>
            </p:sp>
            <p:sp>
              <p:nvSpPr>
                <p:cNvPr id="41040" name="Oval 308"/>
                <p:cNvSpPr>
                  <a:spLocks noChangeArrowheads="1"/>
                </p:cNvSpPr>
                <p:nvPr/>
              </p:nvSpPr>
              <p:spPr bwMode="auto">
                <a:xfrm>
                  <a:off x="1366" y="2477"/>
                  <a:ext cx="40" cy="40"/>
                </a:xfrm>
                <a:prstGeom prst="ellipse">
                  <a:avLst/>
                </a:prstGeom>
                <a:solidFill>
                  <a:srgbClr val="00CCFF"/>
                </a:solidFill>
                <a:ln w="19050">
                  <a:solidFill>
                    <a:srgbClr val="00CCFF"/>
                  </a:solidFill>
                  <a:round/>
                  <a:headEnd/>
                  <a:tailEnd/>
                </a:ln>
              </p:spPr>
              <p:txBody>
                <a:bodyPr wrap="none" anchor="ctr"/>
                <a:lstStyle/>
                <a:p>
                  <a:pPr algn="ctr"/>
                  <a:endParaRPr lang="en-US">
                    <a:solidFill>
                      <a:srgbClr val="001965"/>
                    </a:solidFill>
                  </a:endParaRPr>
                </a:p>
              </p:txBody>
            </p:sp>
            <p:sp>
              <p:nvSpPr>
                <p:cNvPr id="41041" name="Oval 309"/>
                <p:cNvSpPr>
                  <a:spLocks noChangeArrowheads="1"/>
                </p:cNvSpPr>
                <p:nvPr/>
              </p:nvSpPr>
              <p:spPr bwMode="auto">
                <a:xfrm>
                  <a:off x="1530" y="2486"/>
                  <a:ext cx="40" cy="40"/>
                </a:xfrm>
                <a:prstGeom prst="ellipse">
                  <a:avLst/>
                </a:prstGeom>
                <a:solidFill>
                  <a:srgbClr val="00CCFF"/>
                </a:solidFill>
                <a:ln w="19050">
                  <a:solidFill>
                    <a:srgbClr val="00CCFF"/>
                  </a:solidFill>
                  <a:round/>
                  <a:headEnd/>
                  <a:tailEnd/>
                </a:ln>
              </p:spPr>
              <p:txBody>
                <a:bodyPr wrap="none" anchor="ctr"/>
                <a:lstStyle/>
                <a:p>
                  <a:pPr algn="ctr"/>
                  <a:endParaRPr lang="en-US">
                    <a:solidFill>
                      <a:srgbClr val="001965"/>
                    </a:solidFill>
                  </a:endParaRPr>
                </a:p>
              </p:txBody>
            </p:sp>
            <p:sp>
              <p:nvSpPr>
                <p:cNvPr id="41042" name="Oval 310"/>
                <p:cNvSpPr>
                  <a:spLocks noChangeArrowheads="1"/>
                </p:cNvSpPr>
                <p:nvPr/>
              </p:nvSpPr>
              <p:spPr bwMode="auto">
                <a:xfrm>
                  <a:off x="1700" y="2514"/>
                  <a:ext cx="40" cy="40"/>
                </a:xfrm>
                <a:prstGeom prst="ellipse">
                  <a:avLst/>
                </a:prstGeom>
                <a:solidFill>
                  <a:srgbClr val="00CCFF"/>
                </a:solidFill>
                <a:ln w="19050">
                  <a:solidFill>
                    <a:srgbClr val="00CCFF"/>
                  </a:solidFill>
                  <a:round/>
                  <a:headEnd/>
                  <a:tailEnd/>
                </a:ln>
              </p:spPr>
              <p:txBody>
                <a:bodyPr wrap="none" anchor="ctr"/>
                <a:lstStyle/>
                <a:p>
                  <a:pPr algn="ctr"/>
                  <a:endParaRPr lang="en-US">
                    <a:solidFill>
                      <a:srgbClr val="001965"/>
                    </a:solidFill>
                  </a:endParaRPr>
                </a:p>
              </p:txBody>
            </p:sp>
            <p:sp>
              <p:nvSpPr>
                <p:cNvPr id="41043" name="Oval 311"/>
                <p:cNvSpPr>
                  <a:spLocks noChangeArrowheads="1"/>
                </p:cNvSpPr>
                <p:nvPr/>
              </p:nvSpPr>
              <p:spPr bwMode="auto">
                <a:xfrm>
                  <a:off x="1860" y="2540"/>
                  <a:ext cx="40" cy="40"/>
                </a:xfrm>
                <a:prstGeom prst="ellipse">
                  <a:avLst/>
                </a:prstGeom>
                <a:solidFill>
                  <a:srgbClr val="00CCFF"/>
                </a:solidFill>
                <a:ln w="19050">
                  <a:solidFill>
                    <a:srgbClr val="00CCFF"/>
                  </a:solidFill>
                  <a:round/>
                  <a:headEnd/>
                  <a:tailEnd/>
                </a:ln>
              </p:spPr>
              <p:txBody>
                <a:bodyPr wrap="none" anchor="ctr"/>
                <a:lstStyle/>
                <a:p>
                  <a:pPr algn="ctr"/>
                  <a:endParaRPr lang="en-US">
                    <a:solidFill>
                      <a:srgbClr val="001965"/>
                    </a:solidFill>
                  </a:endParaRPr>
                </a:p>
              </p:txBody>
            </p:sp>
            <p:sp>
              <p:nvSpPr>
                <p:cNvPr id="41044" name="Line 312"/>
                <p:cNvSpPr>
                  <a:spLocks noChangeShapeType="1"/>
                </p:cNvSpPr>
                <p:nvPr/>
              </p:nvSpPr>
              <p:spPr bwMode="auto">
                <a:xfrm>
                  <a:off x="487" y="2342"/>
                  <a:ext cx="92" cy="8"/>
                </a:xfrm>
                <a:prstGeom prst="line">
                  <a:avLst/>
                </a:prstGeom>
                <a:noFill/>
                <a:ln w="19050">
                  <a:solidFill>
                    <a:srgbClr val="00CCFF"/>
                  </a:solidFill>
                  <a:round/>
                  <a:headEnd/>
                  <a:tailEnd/>
                </a:ln>
              </p:spPr>
              <p:txBody>
                <a:bodyPr/>
                <a:lstStyle/>
                <a:p>
                  <a:endParaRPr lang="en-US">
                    <a:solidFill>
                      <a:prstClr val="black"/>
                    </a:solidFill>
                  </a:endParaRPr>
                </a:p>
              </p:txBody>
            </p:sp>
            <p:sp>
              <p:nvSpPr>
                <p:cNvPr id="41045" name="Line 313"/>
                <p:cNvSpPr>
                  <a:spLocks noChangeShapeType="1"/>
                </p:cNvSpPr>
                <p:nvPr/>
              </p:nvSpPr>
              <p:spPr bwMode="auto">
                <a:xfrm>
                  <a:off x="579" y="2345"/>
                  <a:ext cx="142" cy="29"/>
                </a:xfrm>
                <a:prstGeom prst="line">
                  <a:avLst/>
                </a:prstGeom>
                <a:noFill/>
                <a:ln w="19050">
                  <a:solidFill>
                    <a:srgbClr val="00CCFF"/>
                  </a:solidFill>
                  <a:round/>
                  <a:headEnd/>
                  <a:tailEnd/>
                </a:ln>
              </p:spPr>
              <p:txBody>
                <a:bodyPr/>
                <a:lstStyle/>
                <a:p>
                  <a:endParaRPr lang="en-US">
                    <a:solidFill>
                      <a:prstClr val="black"/>
                    </a:solidFill>
                  </a:endParaRPr>
                </a:p>
              </p:txBody>
            </p:sp>
            <p:sp>
              <p:nvSpPr>
                <p:cNvPr id="41046" name="Line 314"/>
                <p:cNvSpPr>
                  <a:spLocks noChangeShapeType="1"/>
                </p:cNvSpPr>
                <p:nvPr/>
              </p:nvSpPr>
              <p:spPr bwMode="auto">
                <a:xfrm>
                  <a:off x="738" y="2379"/>
                  <a:ext cx="172" cy="42"/>
                </a:xfrm>
                <a:prstGeom prst="line">
                  <a:avLst/>
                </a:prstGeom>
                <a:noFill/>
                <a:ln w="19050">
                  <a:solidFill>
                    <a:srgbClr val="00CCFF"/>
                  </a:solidFill>
                  <a:round/>
                  <a:headEnd/>
                  <a:tailEnd/>
                </a:ln>
              </p:spPr>
              <p:txBody>
                <a:bodyPr/>
                <a:lstStyle/>
                <a:p>
                  <a:endParaRPr lang="en-US">
                    <a:solidFill>
                      <a:prstClr val="black"/>
                    </a:solidFill>
                  </a:endParaRPr>
                </a:p>
              </p:txBody>
            </p:sp>
            <p:sp>
              <p:nvSpPr>
                <p:cNvPr id="41047" name="Line 315"/>
                <p:cNvSpPr>
                  <a:spLocks noChangeShapeType="1"/>
                </p:cNvSpPr>
                <p:nvPr/>
              </p:nvSpPr>
              <p:spPr bwMode="auto">
                <a:xfrm>
                  <a:off x="907" y="2417"/>
                  <a:ext cx="167" cy="33"/>
                </a:xfrm>
                <a:prstGeom prst="line">
                  <a:avLst/>
                </a:prstGeom>
                <a:noFill/>
                <a:ln w="19050">
                  <a:solidFill>
                    <a:srgbClr val="00CCFF"/>
                  </a:solidFill>
                  <a:round/>
                  <a:headEnd/>
                  <a:tailEnd/>
                </a:ln>
              </p:spPr>
              <p:txBody>
                <a:bodyPr/>
                <a:lstStyle/>
                <a:p>
                  <a:endParaRPr lang="en-US">
                    <a:solidFill>
                      <a:prstClr val="black"/>
                    </a:solidFill>
                  </a:endParaRPr>
                </a:p>
              </p:txBody>
            </p:sp>
            <p:sp>
              <p:nvSpPr>
                <p:cNvPr id="41048" name="Line 316"/>
                <p:cNvSpPr>
                  <a:spLocks noChangeShapeType="1"/>
                </p:cNvSpPr>
                <p:nvPr/>
              </p:nvSpPr>
              <p:spPr bwMode="auto">
                <a:xfrm>
                  <a:off x="1067" y="2441"/>
                  <a:ext cx="156" cy="26"/>
                </a:xfrm>
                <a:prstGeom prst="line">
                  <a:avLst/>
                </a:prstGeom>
                <a:noFill/>
                <a:ln w="19050">
                  <a:solidFill>
                    <a:srgbClr val="00CCFF"/>
                  </a:solidFill>
                  <a:round/>
                  <a:headEnd/>
                  <a:tailEnd/>
                </a:ln>
              </p:spPr>
              <p:txBody>
                <a:bodyPr/>
                <a:lstStyle/>
                <a:p>
                  <a:endParaRPr lang="en-US">
                    <a:solidFill>
                      <a:prstClr val="black"/>
                    </a:solidFill>
                  </a:endParaRPr>
                </a:p>
              </p:txBody>
            </p:sp>
            <p:sp>
              <p:nvSpPr>
                <p:cNvPr id="41049" name="Line 317"/>
                <p:cNvSpPr>
                  <a:spLocks noChangeShapeType="1"/>
                </p:cNvSpPr>
                <p:nvPr/>
              </p:nvSpPr>
              <p:spPr bwMode="auto">
                <a:xfrm>
                  <a:off x="1223" y="2462"/>
                  <a:ext cx="172" cy="34"/>
                </a:xfrm>
                <a:prstGeom prst="line">
                  <a:avLst/>
                </a:prstGeom>
                <a:noFill/>
                <a:ln w="19050">
                  <a:solidFill>
                    <a:srgbClr val="00CCFF"/>
                  </a:solidFill>
                  <a:round/>
                  <a:headEnd/>
                  <a:tailEnd/>
                </a:ln>
              </p:spPr>
              <p:txBody>
                <a:bodyPr/>
                <a:lstStyle/>
                <a:p>
                  <a:endParaRPr lang="en-US">
                    <a:solidFill>
                      <a:prstClr val="black"/>
                    </a:solidFill>
                  </a:endParaRPr>
                </a:p>
              </p:txBody>
            </p:sp>
            <p:sp>
              <p:nvSpPr>
                <p:cNvPr id="41050" name="Line 318"/>
                <p:cNvSpPr>
                  <a:spLocks noChangeShapeType="1"/>
                </p:cNvSpPr>
                <p:nvPr/>
              </p:nvSpPr>
              <p:spPr bwMode="auto">
                <a:xfrm>
                  <a:off x="1388" y="2491"/>
                  <a:ext cx="149" cy="17"/>
                </a:xfrm>
                <a:prstGeom prst="line">
                  <a:avLst/>
                </a:prstGeom>
                <a:noFill/>
                <a:ln w="19050">
                  <a:solidFill>
                    <a:srgbClr val="00CCFF"/>
                  </a:solidFill>
                  <a:round/>
                  <a:headEnd/>
                  <a:tailEnd/>
                </a:ln>
              </p:spPr>
              <p:txBody>
                <a:bodyPr/>
                <a:lstStyle/>
                <a:p>
                  <a:endParaRPr lang="en-US">
                    <a:solidFill>
                      <a:prstClr val="black"/>
                    </a:solidFill>
                  </a:endParaRPr>
                </a:p>
              </p:txBody>
            </p:sp>
            <p:sp>
              <p:nvSpPr>
                <p:cNvPr id="41051" name="Line 319"/>
                <p:cNvSpPr>
                  <a:spLocks noChangeShapeType="1"/>
                </p:cNvSpPr>
                <p:nvPr/>
              </p:nvSpPr>
              <p:spPr bwMode="auto">
                <a:xfrm>
                  <a:off x="1718" y="2545"/>
                  <a:ext cx="145" cy="5"/>
                </a:xfrm>
                <a:prstGeom prst="line">
                  <a:avLst/>
                </a:prstGeom>
                <a:noFill/>
                <a:ln w="19050">
                  <a:solidFill>
                    <a:srgbClr val="00CCFF"/>
                  </a:solidFill>
                  <a:round/>
                  <a:headEnd/>
                  <a:tailEnd/>
                </a:ln>
              </p:spPr>
              <p:txBody>
                <a:bodyPr/>
                <a:lstStyle/>
                <a:p>
                  <a:endParaRPr lang="en-US">
                    <a:solidFill>
                      <a:prstClr val="black"/>
                    </a:solidFill>
                  </a:endParaRPr>
                </a:p>
              </p:txBody>
            </p:sp>
          </p:grpSp>
          <p:grpSp>
            <p:nvGrpSpPr>
              <p:cNvPr id="23" name="Group 320"/>
              <p:cNvGrpSpPr>
                <a:grpSpLocks/>
              </p:cNvGrpSpPr>
              <p:nvPr/>
            </p:nvGrpSpPr>
            <p:grpSpPr bwMode="auto">
              <a:xfrm>
                <a:off x="508581" y="2267642"/>
                <a:ext cx="2374631" cy="453211"/>
                <a:chOff x="473" y="2326"/>
                <a:chExt cx="1427" cy="254"/>
              </a:xfrm>
            </p:grpSpPr>
            <p:sp>
              <p:nvSpPr>
                <p:cNvPr id="41014" name="Line 321"/>
                <p:cNvSpPr>
                  <a:spLocks noChangeShapeType="1"/>
                </p:cNvSpPr>
                <p:nvPr/>
              </p:nvSpPr>
              <p:spPr bwMode="auto">
                <a:xfrm>
                  <a:off x="1542" y="2516"/>
                  <a:ext cx="169" cy="17"/>
                </a:xfrm>
                <a:prstGeom prst="line">
                  <a:avLst/>
                </a:prstGeom>
                <a:noFill/>
                <a:ln w="19050">
                  <a:solidFill>
                    <a:srgbClr val="00CCFF"/>
                  </a:solidFill>
                  <a:round/>
                  <a:headEnd/>
                  <a:tailEnd/>
                </a:ln>
              </p:spPr>
              <p:txBody>
                <a:bodyPr/>
                <a:lstStyle/>
                <a:p>
                  <a:endParaRPr lang="en-US">
                    <a:solidFill>
                      <a:prstClr val="black"/>
                    </a:solidFill>
                  </a:endParaRPr>
                </a:p>
              </p:txBody>
            </p:sp>
            <p:sp>
              <p:nvSpPr>
                <p:cNvPr id="41015" name="Oval 322"/>
                <p:cNvSpPr>
                  <a:spLocks noChangeArrowheads="1"/>
                </p:cNvSpPr>
                <p:nvPr/>
              </p:nvSpPr>
              <p:spPr bwMode="auto">
                <a:xfrm>
                  <a:off x="473" y="2326"/>
                  <a:ext cx="40" cy="40"/>
                </a:xfrm>
                <a:prstGeom prst="ellipse">
                  <a:avLst/>
                </a:prstGeom>
                <a:solidFill>
                  <a:schemeClr val="bg1"/>
                </a:solidFill>
                <a:ln w="19050">
                  <a:solidFill>
                    <a:schemeClr val="bg2"/>
                  </a:solidFill>
                  <a:round/>
                  <a:headEnd/>
                  <a:tailEnd/>
                </a:ln>
              </p:spPr>
              <p:txBody>
                <a:bodyPr wrap="none" anchor="ctr"/>
                <a:lstStyle/>
                <a:p>
                  <a:pPr algn="ctr"/>
                  <a:endParaRPr lang="en-US">
                    <a:solidFill>
                      <a:srgbClr val="001965"/>
                    </a:solidFill>
                  </a:endParaRPr>
                </a:p>
              </p:txBody>
            </p:sp>
            <p:sp>
              <p:nvSpPr>
                <p:cNvPr id="41016" name="Oval 323"/>
                <p:cNvSpPr>
                  <a:spLocks noChangeArrowheads="1"/>
                </p:cNvSpPr>
                <p:nvPr/>
              </p:nvSpPr>
              <p:spPr bwMode="auto">
                <a:xfrm>
                  <a:off x="555" y="2326"/>
                  <a:ext cx="40" cy="40"/>
                </a:xfrm>
                <a:prstGeom prst="ellipse">
                  <a:avLst/>
                </a:prstGeom>
                <a:solidFill>
                  <a:schemeClr val="bg1"/>
                </a:solidFill>
                <a:ln w="19050">
                  <a:solidFill>
                    <a:schemeClr val="bg2"/>
                  </a:solidFill>
                  <a:round/>
                  <a:headEnd/>
                  <a:tailEnd/>
                </a:ln>
              </p:spPr>
              <p:txBody>
                <a:bodyPr wrap="none" anchor="ctr"/>
                <a:lstStyle/>
                <a:p>
                  <a:pPr algn="ctr"/>
                  <a:endParaRPr lang="en-US">
                    <a:solidFill>
                      <a:srgbClr val="001965"/>
                    </a:solidFill>
                  </a:endParaRPr>
                </a:p>
              </p:txBody>
            </p:sp>
            <p:sp>
              <p:nvSpPr>
                <p:cNvPr id="41017" name="Oval 324"/>
                <p:cNvSpPr>
                  <a:spLocks noChangeArrowheads="1"/>
                </p:cNvSpPr>
                <p:nvPr/>
              </p:nvSpPr>
              <p:spPr bwMode="auto">
                <a:xfrm>
                  <a:off x="718" y="2352"/>
                  <a:ext cx="40" cy="40"/>
                </a:xfrm>
                <a:prstGeom prst="ellipse">
                  <a:avLst/>
                </a:prstGeom>
                <a:solidFill>
                  <a:schemeClr val="bg1"/>
                </a:solidFill>
                <a:ln w="19050">
                  <a:solidFill>
                    <a:schemeClr val="bg2"/>
                  </a:solidFill>
                  <a:round/>
                  <a:headEnd/>
                  <a:tailEnd/>
                </a:ln>
              </p:spPr>
              <p:txBody>
                <a:bodyPr wrap="none" anchor="ctr"/>
                <a:lstStyle/>
                <a:p>
                  <a:pPr algn="ctr"/>
                  <a:endParaRPr lang="en-US">
                    <a:solidFill>
                      <a:srgbClr val="001965"/>
                    </a:solidFill>
                  </a:endParaRPr>
                </a:p>
              </p:txBody>
            </p:sp>
            <p:sp>
              <p:nvSpPr>
                <p:cNvPr id="41018" name="Oval 325"/>
                <p:cNvSpPr>
                  <a:spLocks noChangeArrowheads="1"/>
                </p:cNvSpPr>
                <p:nvPr/>
              </p:nvSpPr>
              <p:spPr bwMode="auto">
                <a:xfrm>
                  <a:off x="884" y="2389"/>
                  <a:ext cx="40" cy="40"/>
                </a:xfrm>
                <a:prstGeom prst="ellipse">
                  <a:avLst/>
                </a:prstGeom>
                <a:solidFill>
                  <a:schemeClr val="bg1"/>
                </a:solidFill>
                <a:ln w="19050">
                  <a:solidFill>
                    <a:schemeClr val="bg2"/>
                  </a:solidFill>
                  <a:round/>
                  <a:headEnd/>
                  <a:tailEnd/>
                </a:ln>
              </p:spPr>
              <p:txBody>
                <a:bodyPr wrap="none" anchor="ctr"/>
                <a:lstStyle/>
                <a:p>
                  <a:pPr algn="ctr"/>
                  <a:endParaRPr lang="en-US">
                    <a:solidFill>
                      <a:srgbClr val="001965"/>
                    </a:solidFill>
                  </a:endParaRPr>
                </a:p>
              </p:txBody>
            </p:sp>
            <p:sp>
              <p:nvSpPr>
                <p:cNvPr id="41019" name="Oval 326"/>
                <p:cNvSpPr>
                  <a:spLocks noChangeArrowheads="1"/>
                </p:cNvSpPr>
                <p:nvPr/>
              </p:nvSpPr>
              <p:spPr bwMode="auto">
                <a:xfrm>
                  <a:off x="1043" y="2423"/>
                  <a:ext cx="40" cy="40"/>
                </a:xfrm>
                <a:prstGeom prst="ellipse">
                  <a:avLst/>
                </a:prstGeom>
                <a:solidFill>
                  <a:schemeClr val="bg1"/>
                </a:solidFill>
                <a:ln w="19050">
                  <a:solidFill>
                    <a:schemeClr val="bg2"/>
                  </a:solidFill>
                  <a:round/>
                  <a:headEnd/>
                  <a:tailEnd/>
                </a:ln>
              </p:spPr>
              <p:txBody>
                <a:bodyPr wrap="none" anchor="ctr"/>
                <a:lstStyle/>
                <a:p>
                  <a:pPr algn="ctr"/>
                  <a:endParaRPr lang="en-US">
                    <a:solidFill>
                      <a:srgbClr val="001965"/>
                    </a:solidFill>
                  </a:endParaRPr>
                </a:p>
              </p:txBody>
            </p:sp>
            <p:sp>
              <p:nvSpPr>
                <p:cNvPr id="41020" name="Oval 327"/>
                <p:cNvSpPr>
                  <a:spLocks noChangeArrowheads="1"/>
                </p:cNvSpPr>
                <p:nvPr/>
              </p:nvSpPr>
              <p:spPr bwMode="auto">
                <a:xfrm>
                  <a:off x="1206" y="2438"/>
                  <a:ext cx="40" cy="40"/>
                </a:xfrm>
                <a:prstGeom prst="ellipse">
                  <a:avLst/>
                </a:prstGeom>
                <a:solidFill>
                  <a:schemeClr val="bg1"/>
                </a:solidFill>
                <a:ln w="19050">
                  <a:solidFill>
                    <a:schemeClr val="bg2"/>
                  </a:solidFill>
                  <a:round/>
                  <a:headEnd/>
                  <a:tailEnd/>
                </a:ln>
              </p:spPr>
              <p:txBody>
                <a:bodyPr wrap="none" anchor="ctr"/>
                <a:lstStyle/>
                <a:p>
                  <a:pPr algn="ctr"/>
                  <a:endParaRPr lang="en-US">
                    <a:solidFill>
                      <a:srgbClr val="001965"/>
                    </a:solidFill>
                  </a:endParaRPr>
                </a:p>
              </p:txBody>
            </p:sp>
            <p:sp>
              <p:nvSpPr>
                <p:cNvPr id="41021" name="Oval 328"/>
                <p:cNvSpPr>
                  <a:spLocks noChangeArrowheads="1"/>
                </p:cNvSpPr>
                <p:nvPr/>
              </p:nvSpPr>
              <p:spPr bwMode="auto">
                <a:xfrm>
                  <a:off x="1366" y="2477"/>
                  <a:ext cx="40" cy="40"/>
                </a:xfrm>
                <a:prstGeom prst="ellipse">
                  <a:avLst/>
                </a:prstGeom>
                <a:solidFill>
                  <a:srgbClr val="00CCFF"/>
                </a:solidFill>
                <a:ln w="19050">
                  <a:solidFill>
                    <a:srgbClr val="00CCFF"/>
                  </a:solidFill>
                  <a:round/>
                  <a:headEnd/>
                  <a:tailEnd/>
                </a:ln>
              </p:spPr>
              <p:txBody>
                <a:bodyPr wrap="none" anchor="ctr"/>
                <a:lstStyle/>
                <a:p>
                  <a:pPr algn="ctr"/>
                  <a:endParaRPr lang="en-US">
                    <a:solidFill>
                      <a:srgbClr val="001965"/>
                    </a:solidFill>
                  </a:endParaRPr>
                </a:p>
              </p:txBody>
            </p:sp>
            <p:sp>
              <p:nvSpPr>
                <p:cNvPr id="41022" name="Oval 329"/>
                <p:cNvSpPr>
                  <a:spLocks noChangeArrowheads="1"/>
                </p:cNvSpPr>
                <p:nvPr/>
              </p:nvSpPr>
              <p:spPr bwMode="auto">
                <a:xfrm>
                  <a:off x="1530" y="2486"/>
                  <a:ext cx="40" cy="40"/>
                </a:xfrm>
                <a:prstGeom prst="ellipse">
                  <a:avLst/>
                </a:prstGeom>
                <a:solidFill>
                  <a:srgbClr val="00CCFF"/>
                </a:solidFill>
                <a:ln w="19050">
                  <a:solidFill>
                    <a:srgbClr val="00CCFF"/>
                  </a:solidFill>
                  <a:round/>
                  <a:headEnd/>
                  <a:tailEnd/>
                </a:ln>
              </p:spPr>
              <p:txBody>
                <a:bodyPr wrap="none" anchor="ctr"/>
                <a:lstStyle/>
                <a:p>
                  <a:pPr algn="ctr"/>
                  <a:endParaRPr lang="en-US">
                    <a:solidFill>
                      <a:srgbClr val="001965"/>
                    </a:solidFill>
                  </a:endParaRPr>
                </a:p>
              </p:txBody>
            </p:sp>
            <p:sp>
              <p:nvSpPr>
                <p:cNvPr id="41023" name="Oval 330"/>
                <p:cNvSpPr>
                  <a:spLocks noChangeArrowheads="1"/>
                </p:cNvSpPr>
                <p:nvPr/>
              </p:nvSpPr>
              <p:spPr bwMode="auto">
                <a:xfrm>
                  <a:off x="1700" y="2514"/>
                  <a:ext cx="40" cy="40"/>
                </a:xfrm>
                <a:prstGeom prst="ellipse">
                  <a:avLst/>
                </a:prstGeom>
                <a:solidFill>
                  <a:srgbClr val="00CCFF"/>
                </a:solidFill>
                <a:ln w="19050">
                  <a:solidFill>
                    <a:srgbClr val="00CCFF"/>
                  </a:solidFill>
                  <a:round/>
                  <a:headEnd/>
                  <a:tailEnd/>
                </a:ln>
              </p:spPr>
              <p:txBody>
                <a:bodyPr wrap="none" anchor="ctr"/>
                <a:lstStyle/>
                <a:p>
                  <a:pPr algn="ctr"/>
                  <a:endParaRPr lang="en-US">
                    <a:solidFill>
                      <a:srgbClr val="001965"/>
                    </a:solidFill>
                  </a:endParaRPr>
                </a:p>
              </p:txBody>
            </p:sp>
            <p:sp>
              <p:nvSpPr>
                <p:cNvPr id="41024" name="Oval 331"/>
                <p:cNvSpPr>
                  <a:spLocks noChangeArrowheads="1"/>
                </p:cNvSpPr>
                <p:nvPr/>
              </p:nvSpPr>
              <p:spPr bwMode="auto">
                <a:xfrm>
                  <a:off x="1860" y="2540"/>
                  <a:ext cx="40" cy="40"/>
                </a:xfrm>
                <a:prstGeom prst="ellipse">
                  <a:avLst/>
                </a:prstGeom>
                <a:solidFill>
                  <a:srgbClr val="00CCFF"/>
                </a:solidFill>
                <a:ln w="19050">
                  <a:solidFill>
                    <a:srgbClr val="00CCFF"/>
                  </a:solidFill>
                  <a:round/>
                  <a:headEnd/>
                  <a:tailEnd/>
                </a:ln>
              </p:spPr>
              <p:txBody>
                <a:bodyPr wrap="none" anchor="ctr"/>
                <a:lstStyle/>
                <a:p>
                  <a:pPr algn="ctr"/>
                  <a:endParaRPr lang="en-US">
                    <a:solidFill>
                      <a:srgbClr val="001965"/>
                    </a:solidFill>
                  </a:endParaRPr>
                </a:p>
              </p:txBody>
            </p:sp>
            <p:sp>
              <p:nvSpPr>
                <p:cNvPr id="41025" name="Line 332"/>
                <p:cNvSpPr>
                  <a:spLocks noChangeShapeType="1"/>
                </p:cNvSpPr>
                <p:nvPr/>
              </p:nvSpPr>
              <p:spPr bwMode="auto">
                <a:xfrm>
                  <a:off x="487" y="2342"/>
                  <a:ext cx="92" cy="8"/>
                </a:xfrm>
                <a:prstGeom prst="line">
                  <a:avLst/>
                </a:prstGeom>
                <a:noFill/>
                <a:ln w="19050">
                  <a:solidFill>
                    <a:srgbClr val="00CCFF"/>
                  </a:solidFill>
                  <a:round/>
                  <a:headEnd/>
                  <a:tailEnd/>
                </a:ln>
              </p:spPr>
              <p:txBody>
                <a:bodyPr/>
                <a:lstStyle/>
                <a:p>
                  <a:endParaRPr lang="en-US">
                    <a:solidFill>
                      <a:prstClr val="black"/>
                    </a:solidFill>
                  </a:endParaRPr>
                </a:p>
              </p:txBody>
            </p:sp>
            <p:sp>
              <p:nvSpPr>
                <p:cNvPr id="41026" name="Line 333"/>
                <p:cNvSpPr>
                  <a:spLocks noChangeShapeType="1"/>
                </p:cNvSpPr>
                <p:nvPr/>
              </p:nvSpPr>
              <p:spPr bwMode="auto">
                <a:xfrm>
                  <a:off x="579" y="2345"/>
                  <a:ext cx="142" cy="29"/>
                </a:xfrm>
                <a:prstGeom prst="line">
                  <a:avLst/>
                </a:prstGeom>
                <a:noFill/>
                <a:ln w="19050">
                  <a:solidFill>
                    <a:srgbClr val="00CCFF"/>
                  </a:solidFill>
                  <a:round/>
                  <a:headEnd/>
                  <a:tailEnd/>
                </a:ln>
              </p:spPr>
              <p:txBody>
                <a:bodyPr/>
                <a:lstStyle/>
                <a:p>
                  <a:endParaRPr lang="en-US">
                    <a:solidFill>
                      <a:prstClr val="black"/>
                    </a:solidFill>
                  </a:endParaRPr>
                </a:p>
              </p:txBody>
            </p:sp>
            <p:sp>
              <p:nvSpPr>
                <p:cNvPr id="41027" name="Line 334"/>
                <p:cNvSpPr>
                  <a:spLocks noChangeShapeType="1"/>
                </p:cNvSpPr>
                <p:nvPr/>
              </p:nvSpPr>
              <p:spPr bwMode="auto">
                <a:xfrm>
                  <a:off x="738" y="2379"/>
                  <a:ext cx="172" cy="42"/>
                </a:xfrm>
                <a:prstGeom prst="line">
                  <a:avLst/>
                </a:prstGeom>
                <a:noFill/>
                <a:ln w="19050">
                  <a:solidFill>
                    <a:srgbClr val="00CCFF"/>
                  </a:solidFill>
                  <a:round/>
                  <a:headEnd/>
                  <a:tailEnd/>
                </a:ln>
              </p:spPr>
              <p:txBody>
                <a:bodyPr/>
                <a:lstStyle/>
                <a:p>
                  <a:endParaRPr lang="en-US">
                    <a:solidFill>
                      <a:prstClr val="black"/>
                    </a:solidFill>
                  </a:endParaRPr>
                </a:p>
              </p:txBody>
            </p:sp>
            <p:sp>
              <p:nvSpPr>
                <p:cNvPr id="41028" name="Line 335"/>
                <p:cNvSpPr>
                  <a:spLocks noChangeShapeType="1"/>
                </p:cNvSpPr>
                <p:nvPr/>
              </p:nvSpPr>
              <p:spPr bwMode="auto">
                <a:xfrm>
                  <a:off x="907" y="2417"/>
                  <a:ext cx="167" cy="33"/>
                </a:xfrm>
                <a:prstGeom prst="line">
                  <a:avLst/>
                </a:prstGeom>
                <a:noFill/>
                <a:ln w="19050">
                  <a:solidFill>
                    <a:srgbClr val="00CCFF"/>
                  </a:solidFill>
                  <a:round/>
                  <a:headEnd/>
                  <a:tailEnd/>
                </a:ln>
              </p:spPr>
              <p:txBody>
                <a:bodyPr/>
                <a:lstStyle/>
                <a:p>
                  <a:endParaRPr lang="en-US">
                    <a:solidFill>
                      <a:prstClr val="black"/>
                    </a:solidFill>
                  </a:endParaRPr>
                </a:p>
              </p:txBody>
            </p:sp>
            <p:sp>
              <p:nvSpPr>
                <p:cNvPr id="41029" name="Line 336"/>
                <p:cNvSpPr>
                  <a:spLocks noChangeShapeType="1"/>
                </p:cNvSpPr>
                <p:nvPr/>
              </p:nvSpPr>
              <p:spPr bwMode="auto">
                <a:xfrm>
                  <a:off x="1067" y="2441"/>
                  <a:ext cx="156" cy="26"/>
                </a:xfrm>
                <a:prstGeom prst="line">
                  <a:avLst/>
                </a:prstGeom>
                <a:noFill/>
                <a:ln w="19050">
                  <a:solidFill>
                    <a:srgbClr val="00CCFF"/>
                  </a:solidFill>
                  <a:round/>
                  <a:headEnd/>
                  <a:tailEnd/>
                </a:ln>
              </p:spPr>
              <p:txBody>
                <a:bodyPr/>
                <a:lstStyle/>
                <a:p>
                  <a:endParaRPr lang="en-US">
                    <a:solidFill>
                      <a:prstClr val="black"/>
                    </a:solidFill>
                  </a:endParaRPr>
                </a:p>
              </p:txBody>
            </p:sp>
            <p:sp>
              <p:nvSpPr>
                <p:cNvPr id="41030" name="Line 337"/>
                <p:cNvSpPr>
                  <a:spLocks noChangeShapeType="1"/>
                </p:cNvSpPr>
                <p:nvPr/>
              </p:nvSpPr>
              <p:spPr bwMode="auto">
                <a:xfrm>
                  <a:off x="1223" y="2462"/>
                  <a:ext cx="172" cy="34"/>
                </a:xfrm>
                <a:prstGeom prst="line">
                  <a:avLst/>
                </a:prstGeom>
                <a:noFill/>
                <a:ln w="19050">
                  <a:solidFill>
                    <a:srgbClr val="00CCFF"/>
                  </a:solidFill>
                  <a:round/>
                  <a:headEnd/>
                  <a:tailEnd/>
                </a:ln>
              </p:spPr>
              <p:txBody>
                <a:bodyPr/>
                <a:lstStyle/>
                <a:p>
                  <a:endParaRPr lang="en-US">
                    <a:solidFill>
                      <a:prstClr val="black"/>
                    </a:solidFill>
                  </a:endParaRPr>
                </a:p>
              </p:txBody>
            </p:sp>
            <p:sp>
              <p:nvSpPr>
                <p:cNvPr id="41031" name="Line 338"/>
                <p:cNvSpPr>
                  <a:spLocks noChangeShapeType="1"/>
                </p:cNvSpPr>
                <p:nvPr/>
              </p:nvSpPr>
              <p:spPr bwMode="auto">
                <a:xfrm>
                  <a:off x="1388" y="2491"/>
                  <a:ext cx="149" cy="17"/>
                </a:xfrm>
                <a:prstGeom prst="line">
                  <a:avLst/>
                </a:prstGeom>
                <a:noFill/>
                <a:ln w="19050">
                  <a:solidFill>
                    <a:srgbClr val="00CCFF"/>
                  </a:solidFill>
                  <a:round/>
                  <a:headEnd/>
                  <a:tailEnd/>
                </a:ln>
              </p:spPr>
              <p:txBody>
                <a:bodyPr/>
                <a:lstStyle/>
                <a:p>
                  <a:endParaRPr lang="en-US">
                    <a:solidFill>
                      <a:prstClr val="black"/>
                    </a:solidFill>
                  </a:endParaRPr>
                </a:p>
              </p:txBody>
            </p:sp>
            <p:sp>
              <p:nvSpPr>
                <p:cNvPr id="41032" name="Line 339"/>
                <p:cNvSpPr>
                  <a:spLocks noChangeShapeType="1"/>
                </p:cNvSpPr>
                <p:nvPr/>
              </p:nvSpPr>
              <p:spPr bwMode="auto">
                <a:xfrm>
                  <a:off x="1718" y="2545"/>
                  <a:ext cx="145" cy="5"/>
                </a:xfrm>
                <a:prstGeom prst="line">
                  <a:avLst/>
                </a:prstGeom>
                <a:noFill/>
                <a:ln w="19050">
                  <a:solidFill>
                    <a:srgbClr val="00CCFF"/>
                  </a:solidFill>
                  <a:round/>
                  <a:headEnd/>
                  <a:tailEnd/>
                </a:ln>
              </p:spPr>
              <p:txBody>
                <a:bodyPr/>
                <a:lstStyle/>
                <a:p>
                  <a:endParaRPr lang="en-US">
                    <a:solidFill>
                      <a:prstClr val="black"/>
                    </a:solidFill>
                  </a:endParaRPr>
                </a:p>
              </p:txBody>
            </p:sp>
          </p:grpSp>
          <p:grpSp>
            <p:nvGrpSpPr>
              <p:cNvPr id="24" name="Group 340"/>
              <p:cNvGrpSpPr>
                <a:grpSpLocks/>
              </p:cNvGrpSpPr>
              <p:nvPr/>
            </p:nvGrpSpPr>
            <p:grpSpPr bwMode="auto">
              <a:xfrm>
                <a:off x="508581" y="2267642"/>
                <a:ext cx="2374631" cy="453211"/>
                <a:chOff x="473" y="2326"/>
                <a:chExt cx="1427" cy="254"/>
              </a:xfrm>
            </p:grpSpPr>
            <p:sp>
              <p:nvSpPr>
                <p:cNvPr id="40995" name="Line 341"/>
                <p:cNvSpPr>
                  <a:spLocks noChangeShapeType="1"/>
                </p:cNvSpPr>
                <p:nvPr/>
              </p:nvSpPr>
              <p:spPr bwMode="auto">
                <a:xfrm>
                  <a:off x="1542" y="2516"/>
                  <a:ext cx="169" cy="17"/>
                </a:xfrm>
                <a:prstGeom prst="line">
                  <a:avLst/>
                </a:prstGeom>
                <a:noFill/>
                <a:ln w="19050">
                  <a:solidFill>
                    <a:srgbClr val="00CCFF"/>
                  </a:solidFill>
                  <a:round/>
                  <a:headEnd/>
                  <a:tailEnd/>
                </a:ln>
              </p:spPr>
              <p:txBody>
                <a:bodyPr/>
                <a:lstStyle/>
                <a:p>
                  <a:endParaRPr lang="en-US">
                    <a:solidFill>
                      <a:prstClr val="black"/>
                    </a:solidFill>
                  </a:endParaRPr>
                </a:p>
              </p:txBody>
            </p:sp>
            <p:sp>
              <p:nvSpPr>
                <p:cNvPr id="40996" name="Oval 342"/>
                <p:cNvSpPr>
                  <a:spLocks noChangeArrowheads="1"/>
                </p:cNvSpPr>
                <p:nvPr/>
              </p:nvSpPr>
              <p:spPr bwMode="auto">
                <a:xfrm>
                  <a:off x="473" y="2326"/>
                  <a:ext cx="40" cy="40"/>
                </a:xfrm>
                <a:prstGeom prst="ellipse">
                  <a:avLst/>
                </a:prstGeom>
                <a:solidFill>
                  <a:schemeClr val="bg1"/>
                </a:solidFill>
                <a:ln w="19050">
                  <a:solidFill>
                    <a:schemeClr val="bg2"/>
                  </a:solidFill>
                  <a:round/>
                  <a:headEnd/>
                  <a:tailEnd/>
                </a:ln>
              </p:spPr>
              <p:txBody>
                <a:bodyPr wrap="none" anchor="ctr"/>
                <a:lstStyle/>
                <a:p>
                  <a:pPr algn="ctr"/>
                  <a:endParaRPr lang="en-US">
                    <a:solidFill>
                      <a:srgbClr val="001965"/>
                    </a:solidFill>
                  </a:endParaRPr>
                </a:p>
              </p:txBody>
            </p:sp>
            <p:sp>
              <p:nvSpPr>
                <p:cNvPr id="40997" name="Oval 343"/>
                <p:cNvSpPr>
                  <a:spLocks noChangeArrowheads="1"/>
                </p:cNvSpPr>
                <p:nvPr/>
              </p:nvSpPr>
              <p:spPr bwMode="auto">
                <a:xfrm>
                  <a:off x="555" y="2326"/>
                  <a:ext cx="40" cy="40"/>
                </a:xfrm>
                <a:prstGeom prst="ellipse">
                  <a:avLst/>
                </a:prstGeom>
                <a:solidFill>
                  <a:schemeClr val="bg1"/>
                </a:solidFill>
                <a:ln w="19050">
                  <a:solidFill>
                    <a:schemeClr val="bg2"/>
                  </a:solidFill>
                  <a:round/>
                  <a:headEnd/>
                  <a:tailEnd/>
                </a:ln>
              </p:spPr>
              <p:txBody>
                <a:bodyPr wrap="none" anchor="ctr"/>
                <a:lstStyle/>
                <a:p>
                  <a:pPr algn="ctr"/>
                  <a:endParaRPr lang="en-US">
                    <a:solidFill>
                      <a:srgbClr val="001965"/>
                    </a:solidFill>
                  </a:endParaRPr>
                </a:p>
              </p:txBody>
            </p:sp>
            <p:sp>
              <p:nvSpPr>
                <p:cNvPr id="40998" name="Oval 344"/>
                <p:cNvSpPr>
                  <a:spLocks noChangeArrowheads="1"/>
                </p:cNvSpPr>
                <p:nvPr/>
              </p:nvSpPr>
              <p:spPr bwMode="auto">
                <a:xfrm>
                  <a:off x="718" y="2352"/>
                  <a:ext cx="40" cy="40"/>
                </a:xfrm>
                <a:prstGeom prst="ellipse">
                  <a:avLst/>
                </a:prstGeom>
                <a:solidFill>
                  <a:schemeClr val="bg1"/>
                </a:solidFill>
                <a:ln w="19050">
                  <a:solidFill>
                    <a:schemeClr val="bg2"/>
                  </a:solidFill>
                  <a:round/>
                  <a:headEnd/>
                  <a:tailEnd/>
                </a:ln>
              </p:spPr>
              <p:txBody>
                <a:bodyPr wrap="none" anchor="ctr"/>
                <a:lstStyle/>
                <a:p>
                  <a:pPr algn="ctr"/>
                  <a:endParaRPr lang="en-US">
                    <a:solidFill>
                      <a:srgbClr val="001965"/>
                    </a:solidFill>
                  </a:endParaRPr>
                </a:p>
              </p:txBody>
            </p:sp>
            <p:sp>
              <p:nvSpPr>
                <p:cNvPr id="40999" name="Oval 345"/>
                <p:cNvSpPr>
                  <a:spLocks noChangeArrowheads="1"/>
                </p:cNvSpPr>
                <p:nvPr/>
              </p:nvSpPr>
              <p:spPr bwMode="auto">
                <a:xfrm>
                  <a:off x="884" y="2389"/>
                  <a:ext cx="40" cy="40"/>
                </a:xfrm>
                <a:prstGeom prst="ellipse">
                  <a:avLst/>
                </a:prstGeom>
                <a:solidFill>
                  <a:srgbClr val="00CCFF"/>
                </a:solidFill>
                <a:ln w="19050">
                  <a:solidFill>
                    <a:srgbClr val="00CCFF"/>
                  </a:solidFill>
                  <a:round/>
                  <a:headEnd/>
                  <a:tailEnd/>
                </a:ln>
              </p:spPr>
              <p:txBody>
                <a:bodyPr wrap="none" anchor="ctr"/>
                <a:lstStyle/>
                <a:p>
                  <a:pPr algn="ctr"/>
                  <a:endParaRPr lang="en-US">
                    <a:solidFill>
                      <a:srgbClr val="001965"/>
                    </a:solidFill>
                  </a:endParaRPr>
                </a:p>
              </p:txBody>
            </p:sp>
            <p:sp>
              <p:nvSpPr>
                <p:cNvPr id="41000" name="Oval 346"/>
                <p:cNvSpPr>
                  <a:spLocks noChangeArrowheads="1"/>
                </p:cNvSpPr>
                <p:nvPr/>
              </p:nvSpPr>
              <p:spPr bwMode="auto">
                <a:xfrm>
                  <a:off x="1043" y="2423"/>
                  <a:ext cx="40" cy="40"/>
                </a:xfrm>
                <a:prstGeom prst="ellipse">
                  <a:avLst/>
                </a:prstGeom>
                <a:solidFill>
                  <a:srgbClr val="00CCFF"/>
                </a:solidFill>
                <a:ln w="19050">
                  <a:solidFill>
                    <a:srgbClr val="00CCFF"/>
                  </a:solidFill>
                  <a:round/>
                  <a:headEnd/>
                  <a:tailEnd/>
                </a:ln>
              </p:spPr>
              <p:txBody>
                <a:bodyPr wrap="none" anchor="ctr"/>
                <a:lstStyle/>
                <a:p>
                  <a:pPr algn="ctr"/>
                  <a:endParaRPr lang="en-US">
                    <a:solidFill>
                      <a:srgbClr val="001965"/>
                    </a:solidFill>
                  </a:endParaRPr>
                </a:p>
              </p:txBody>
            </p:sp>
            <p:sp>
              <p:nvSpPr>
                <p:cNvPr id="41001" name="Oval 347"/>
                <p:cNvSpPr>
                  <a:spLocks noChangeArrowheads="1"/>
                </p:cNvSpPr>
                <p:nvPr/>
              </p:nvSpPr>
              <p:spPr bwMode="auto">
                <a:xfrm>
                  <a:off x="1206" y="2438"/>
                  <a:ext cx="40" cy="40"/>
                </a:xfrm>
                <a:prstGeom prst="ellipse">
                  <a:avLst/>
                </a:prstGeom>
                <a:solidFill>
                  <a:srgbClr val="00CCFF"/>
                </a:solidFill>
                <a:ln w="19050">
                  <a:solidFill>
                    <a:srgbClr val="00CCFF"/>
                  </a:solidFill>
                  <a:round/>
                  <a:headEnd/>
                  <a:tailEnd/>
                </a:ln>
              </p:spPr>
              <p:txBody>
                <a:bodyPr wrap="none" anchor="ctr"/>
                <a:lstStyle/>
                <a:p>
                  <a:pPr algn="ctr"/>
                  <a:endParaRPr lang="en-US">
                    <a:solidFill>
                      <a:srgbClr val="001965"/>
                    </a:solidFill>
                  </a:endParaRPr>
                </a:p>
              </p:txBody>
            </p:sp>
            <p:sp>
              <p:nvSpPr>
                <p:cNvPr id="41002" name="Oval 348"/>
                <p:cNvSpPr>
                  <a:spLocks noChangeArrowheads="1"/>
                </p:cNvSpPr>
                <p:nvPr/>
              </p:nvSpPr>
              <p:spPr bwMode="auto">
                <a:xfrm>
                  <a:off x="1366" y="2477"/>
                  <a:ext cx="40" cy="40"/>
                </a:xfrm>
                <a:prstGeom prst="ellipse">
                  <a:avLst/>
                </a:prstGeom>
                <a:solidFill>
                  <a:srgbClr val="00CCFF"/>
                </a:solidFill>
                <a:ln w="19050">
                  <a:solidFill>
                    <a:srgbClr val="00CCFF"/>
                  </a:solidFill>
                  <a:round/>
                  <a:headEnd/>
                  <a:tailEnd/>
                </a:ln>
              </p:spPr>
              <p:txBody>
                <a:bodyPr wrap="none" anchor="ctr"/>
                <a:lstStyle/>
                <a:p>
                  <a:pPr algn="ctr"/>
                  <a:endParaRPr lang="en-US">
                    <a:solidFill>
                      <a:srgbClr val="001965"/>
                    </a:solidFill>
                  </a:endParaRPr>
                </a:p>
              </p:txBody>
            </p:sp>
            <p:sp>
              <p:nvSpPr>
                <p:cNvPr id="41003" name="Oval 349"/>
                <p:cNvSpPr>
                  <a:spLocks noChangeArrowheads="1"/>
                </p:cNvSpPr>
                <p:nvPr/>
              </p:nvSpPr>
              <p:spPr bwMode="auto">
                <a:xfrm>
                  <a:off x="1530" y="2486"/>
                  <a:ext cx="40" cy="40"/>
                </a:xfrm>
                <a:prstGeom prst="ellipse">
                  <a:avLst/>
                </a:prstGeom>
                <a:solidFill>
                  <a:srgbClr val="00CCFF"/>
                </a:solidFill>
                <a:ln w="19050">
                  <a:solidFill>
                    <a:srgbClr val="00CCFF"/>
                  </a:solidFill>
                  <a:round/>
                  <a:headEnd/>
                  <a:tailEnd/>
                </a:ln>
              </p:spPr>
              <p:txBody>
                <a:bodyPr wrap="none" anchor="ctr"/>
                <a:lstStyle/>
                <a:p>
                  <a:pPr algn="ctr"/>
                  <a:endParaRPr lang="en-US">
                    <a:solidFill>
                      <a:srgbClr val="001965"/>
                    </a:solidFill>
                  </a:endParaRPr>
                </a:p>
              </p:txBody>
            </p:sp>
            <p:sp>
              <p:nvSpPr>
                <p:cNvPr id="41004" name="Oval 350"/>
                <p:cNvSpPr>
                  <a:spLocks noChangeArrowheads="1"/>
                </p:cNvSpPr>
                <p:nvPr/>
              </p:nvSpPr>
              <p:spPr bwMode="auto">
                <a:xfrm>
                  <a:off x="1700" y="2514"/>
                  <a:ext cx="40" cy="40"/>
                </a:xfrm>
                <a:prstGeom prst="ellipse">
                  <a:avLst/>
                </a:prstGeom>
                <a:solidFill>
                  <a:srgbClr val="00CCFF"/>
                </a:solidFill>
                <a:ln w="19050">
                  <a:solidFill>
                    <a:srgbClr val="00CCFF"/>
                  </a:solidFill>
                  <a:round/>
                  <a:headEnd/>
                  <a:tailEnd/>
                </a:ln>
              </p:spPr>
              <p:txBody>
                <a:bodyPr wrap="none" anchor="ctr"/>
                <a:lstStyle/>
                <a:p>
                  <a:pPr algn="ctr"/>
                  <a:endParaRPr lang="en-US">
                    <a:solidFill>
                      <a:srgbClr val="001965"/>
                    </a:solidFill>
                  </a:endParaRPr>
                </a:p>
              </p:txBody>
            </p:sp>
            <p:sp>
              <p:nvSpPr>
                <p:cNvPr id="41005" name="Oval 351"/>
                <p:cNvSpPr>
                  <a:spLocks noChangeArrowheads="1"/>
                </p:cNvSpPr>
                <p:nvPr/>
              </p:nvSpPr>
              <p:spPr bwMode="auto">
                <a:xfrm>
                  <a:off x="1860" y="2540"/>
                  <a:ext cx="40" cy="40"/>
                </a:xfrm>
                <a:prstGeom prst="ellipse">
                  <a:avLst/>
                </a:prstGeom>
                <a:solidFill>
                  <a:srgbClr val="00CCFF"/>
                </a:solidFill>
                <a:ln w="19050">
                  <a:solidFill>
                    <a:srgbClr val="00CCFF"/>
                  </a:solidFill>
                  <a:round/>
                  <a:headEnd/>
                  <a:tailEnd/>
                </a:ln>
              </p:spPr>
              <p:txBody>
                <a:bodyPr wrap="none" anchor="ctr"/>
                <a:lstStyle/>
                <a:p>
                  <a:pPr algn="ctr"/>
                  <a:endParaRPr lang="en-US">
                    <a:solidFill>
                      <a:srgbClr val="001965"/>
                    </a:solidFill>
                  </a:endParaRPr>
                </a:p>
              </p:txBody>
            </p:sp>
            <p:sp>
              <p:nvSpPr>
                <p:cNvPr id="41006" name="Line 352"/>
                <p:cNvSpPr>
                  <a:spLocks noChangeShapeType="1"/>
                </p:cNvSpPr>
                <p:nvPr/>
              </p:nvSpPr>
              <p:spPr bwMode="auto">
                <a:xfrm>
                  <a:off x="487" y="2342"/>
                  <a:ext cx="92" cy="8"/>
                </a:xfrm>
                <a:prstGeom prst="line">
                  <a:avLst/>
                </a:prstGeom>
                <a:noFill/>
                <a:ln w="19050">
                  <a:solidFill>
                    <a:srgbClr val="00CCFF"/>
                  </a:solidFill>
                  <a:round/>
                  <a:headEnd/>
                  <a:tailEnd/>
                </a:ln>
              </p:spPr>
              <p:txBody>
                <a:bodyPr/>
                <a:lstStyle/>
                <a:p>
                  <a:endParaRPr lang="en-US">
                    <a:solidFill>
                      <a:prstClr val="black"/>
                    </a:solidFill>
                  </a:endParaRPr>
                </a:p>
              </p:txBody>
            </p:sp>
            <p:sp>
              <p:nvSpPr>
                <p:cNvPr id="41007" name="Line 353"/>
                <p:cNvSpPr>
                  <a:spLocks noChangeShapeType="1"/>
                </p:cNvSpPr>
                <p:nvPr/>
              </p:nvSpPr>
              <p:spPr bwMode="auto">
                <a:xfrm>
                  <a:off x="579" y="2345"/>
                  <a:ext cx="142" cy="29"/>
                </a:xfrm>
                <a:prstGeom prst="line">
                  <a:avLst/>
                </a:prstGeom>
                <a:noFill/>
                <a:ln w="19050">
                  <a:solidFill>
                    <a:srgbClr val="00CCFF"/>
                  </a:solidFill>
                  <a:round/>
                  <a:headEnd/>
                  <a:tailEnd/>
                </a:ln>
              </p:spPr>
              <p:txBody>
                <a:bodyPr/>
                <a:lstStyle/>
                <a:p>
                  <a:endParaRPr lang="en-US">
                    <a:solidFill>
                      <a:prstClr val="black"/>
                    </a:solidFill>
                  </a:endParaRPr>
                </a:p>
              </p:txBody>
            </p:sp>
            <p:sp>
              <p:nvSpPr>
                <p:cNvPr id="41008" name="Line 354"/>
                <p:cNvSpPr>
                  <a:spLocks noChangeShapeType="1"/>
                </p:cNvSpPr>
                <p:nvPr/>
              </p:nvSpPr>
              <p:spPr bwMode="auto">
                <a:xfrm>
                  <a:off x="738" y="2379"/>
                  <a:ext cx="172" cy="42"/>
                </a:xfrm>
                <a:prstGeom prst="line">
                  <a:avLst/>
                </a:prstGeom>
                <a:noFill/>
                <a:ln w="19050">
                  <a:solidFill>
                    <a:srgbClr val="00CCFF"/>
                  </a:solidFill>
                  <a:round/>
                  <a:headEnd/>
                  <a:tailEnd/>
                </a:ln>
              </p:spPr>
              <p:txBody>
                <a:bodyPr/>
                <a:lstStyle/>
                <a:p>
                  <a:endParaRPr lang="en-US">
                    <a:solidFill>
                      <a:prstClr val="black"/>
                    </a:solidFill>
                  </a:endParaRPr>
                </a:p>
              </p:txBody>
            </p:sp>
            <p:sp>
              <p:nvSpPr>
                <p:cNvPr id="41009" name="Line 355"/>
                <p:cNvSpPr>
                  <a:spLocks noChangeShapeType="1"/>
                </p:cNvSpPr>
                <p:nvPr/>
              </p:nvSpPr>
              <p:spPr bwMode="auto">
                <a:xfrm>
                  <a:off x="907" y="2417"/>
                  <a:ext cx="167" cy="33"/>
                </a:xfrm>
                <a:prstGeom prst="line">
                  <a:avLst/>
                </a:prstGeom>
                <a:noFill/>
                <a:ln w="19050">
                  <a:solidFill>
                    <a:srgbClr val="00CCFF"/>
                  </a:solidFill>
                  <a:round/>
                  <a:headEnd/>
                  <a:tailEnd/>
                </a:ln>
              </p:spPr>
              <p:txBody>
                <a:bodyPr/>
                <a:lstStyle/>
                <a:p>
                  <a:endParaRPr lang="en-US">
                    <a:solidFill>
                      <a:prstClr val="black"/>
                    </a:solidFill>
                  </a:endParaRPr>
                </a:p>
              </p:txBody>
            </p:sp>
            <p:sp>
              <p:nvSpPr>
                <p:cNvPr id="41010" name="Line 356"/>
                <p:cNvSpPr>
                  <a:spLocks noChangeShapeType="1"/>
                </p:cNvSpPr>
                <p:nvPr/>
              </p:nvSpPr>
              <p:spPr bwMode="auto">
                <a:xfrm>
                  <a:off x="1067" y="2441"/>
                  <a:ext cx="156" cy="26"/>
                </a:xfrm>
                <a:prstGeom prst="line">
                  <a:avLst/>
                </a:prstGeom>
                <a:noFill/>
                <a:ln w="19050">
                  <a:solidFill>
                    <a:srgbClr val="00CCFF"/>
                  </a:solidFill>
                  <a:round/>
                  <a:headEnd/>
                  <a:tailEnd/>
                </a:ln>
              </p:spPr>
              <p:txBody>
                <a:bodyPr/>
                <a:lstStyle/>
                <a:p>
                  <a:endParaRPr lang="en-US">
                    <a:solidFill>
                      <a:prstClr val="black"/>
                    </a:solidFill>
                  </a:endParaRPr>
                </a:p>
              </p:txBody>
            </p:sp>
            <p:sp>
              <p:nvSpPr>
                <p:cNvPr id="41011" name="Line 357"/>
                <p:cNvSpPr>
                  <a:spLocks noChangeShapeType="1"/>
                </p:cNvSpPr>
                <p:nvPr/>
              </p:nvSpPr>
              <p:spPr bwMode="auto">
                <a:xfrm>
                  <a:off x="1223" y="2462"/>
                  <a:ext cx="172" cy="34"/>
                </a:xfrm>
                <a:prstGeom prst="line">
                  <a:avLst/>
                </a:prstGeom>
                <a:noFill/>
                <a:ln w="19050">
                  <a:solidFill>
                    <a:srgbClr val="00CCFF"/>
                  </a:solidFill>
                  <a:round/>
                  <a:headEnd/>
                  <a:tailEnd/>
                </a:ln>
              </p:spPr>
              <p:txBody>
                <a:bodyPr/>
                <a:lstStyle/>
                <a:p>
                  <a:endParaRPr lang="en-US">
                    <a:solidFill>
                      <a:prstClr val="black"/>
                    </a:solidFill>
                  </a:endParaRPr>
                </a:p>
              </p:txBody>
            </p:sp>
            <p:sp>
              <p:nvSpPr>
                <p:cNvPr id="41012" name="Line 358"/>
                <p:cNvSpPr>
                  <a:spLocks noChangeShapeType="1"/>
                </p:cNvSpPr>
                <p:nvPr/>
              </p:nvSpPr>
              <p:spPr bwMode="auto">
                <a:xfrm>
                  <a:off x="1388" y="2491"/>
                  <a:ext cx="149" cy="17"/>
                </a:xfrm>
                <a:prstGeom prst="line">
                  <a:avLst/>
                </a:prstGeom>
                <a:noFill/>
                <a:ln w="19050">
                  <a:solidFill>
                    <a:srgbClr val="00CCFF"/>
                  </a:solidFill>
                  <a:round/>
                  <a:headEnd/>
                  <a:tailEnd/>
                </a:ln>
              </p:spPr>
              <p:txBody>
                <a:bodyPr/>
                <a:lstStyle/>
                <a:p>
                  <a:endParaRPr lang="en-US">
                    <a:solidFill>
                      <a:prstClr val="black"/>
                    </a:solidFill>
                  </a:endParaRPr>
                </a:p>
              </p:txBody>
            </p:sp>
            <p:sp>
              <p:nvSpPr>
                <p:cNvPr id="41013" name="Line 359"/>
                <p:cNvSpPr>
                  <a:spLocks noChangeShapeType="1"/>
                </p:cNvSpPr>
                <p:nvPr/>
              </p:nvSpPr>
              <p:spPr bwMode="auto">
                <a:xfrm>
                  <a:off x="1718" y="2545"/>
                  <a:ext cx="145" cy="5"/>
                </a:xfrm>
                <a:prstGeom prst="line">
                  <a:avLst/>
                </a:prstGeom>
                <a:noFill/>
                <a:ln w="19050">
                  <a:solidFill>
                    <a:srgbClr val="00CCFF"/>
                  </a:solidFill>
                  <a:round/>
                  <a:headEnd/>
                  <a:tailEnd/>
                </a:ln>
              </p:spPr>
              <p:txBody>
                <a:bodyPr/>
                <a:lstStyle/>
                <a:p>
                  <a:endParaRPr lang="en-US">
                    <a:solidFill>
                      <a:prstClr val="black"/>
                    </a:solidFill>
                  </a:endParaRPr>
                </a:p>
              </p:txBody>
            </p:sp>
          </p:grpSp>
          <p:grpSp>
            <p:nvGrpSpPr>
              <p:cNvPr id="25" name="Group 360"/>
              <p:cNvGrpSpPr>
                <a:grpSpLocks/>
              </p:cNvGrpSpPr>
              <p:nvPr/>
            </p:nvGrpSpPr>
            <p:grpSpPr bwMode="auto">
              <a:xfrm>
                <a:off x="509442" y="2268013"/>
                <a:ext cx="2374323" cy="452135"/>
                <a:chOff x="473" y="2326"/>
                <a:chExt cx="1427" cy="254"/>
              </a:xfrm>
              <a:solidFill>
                <a:schemeClr val="tx1"/>
              </a:solidFill>
            </p:grpSpPr>
            <p:sp>
              <p:nvSpPr>
                <p:cNvPr id="513" name="Line 361"/>
                <p:cNvSpPr>
                  <a:spLocks noChangeShapeType="1"/>
                </p:cNvSpPr>
                <p:nvPr/>
              </p:nvSpPr>
              <p:spPr bwMode="auto">
                <a:xfrm>
                  <a:off x="1542" y="2516"/>
                  <a:ext cx="169" cy="17"/>
                </a:xfrm>
                <a:prstGeom prst="line">
                  <a:avLst/>
                </a:prstGeom>
                <a:grpFill/>
                <a:ln w="19050">
                  <a:solidFill>
                    <a:schemeClr val="tx1"/>
                  </a:solidFill>
                  <a:round/>
                  <a:headEnd/>
                  <a:tailEnd/>
                </a:ln>
                <a:effectLst/>
              </p:spPr>
              <p:txBody>
                <a:bodyPr/>
                <a:lstStyle/>
                <a:p>
                  <a:pPr algn="ctr">
                    <a:defRPr/>
                  </a:pPr>
                  <a:endParaRPr lang="en-US">
                    <a:solidFill>
                      <a:srgbClr val="001965"/>
                    </a:solidFill>
                  </a:endParaRPr>
                </a:p>
              </p:txBody>
            </p:sp>
            <p:sp>
              <p:nvSpPr>
                <p:cNvPr id="514" name="Oval 362"/>
                <p:cNvSpPr>
                  <a:spLocks noChangeArrowheads="1"/>
                </p:cNvSpPr>
                <p:nvPr/>
              </p:nvSpPr>
              <p:spPr bwMode="auto">
                <a:xfrm>
                  <a:off x="473" y="2326"/>
                  <a:ext cx="40" cy="40"/>
                </a:xfrm>
                <a:prstGeom prst="ellipse">
                  <a:avLst/>
                </a:prstGeom>
                <a:grpFill/>
                <a:ln w="19050">
                  <a:solidFill>
                    <a:schemeClr val="tx1"/>
                  </a:solidFill>
                  <a:round/>
                  <a:headEnd/>
                  <a:tailEnd/>
                </a:ln>
                <a:effectLst/>
              </p:spPr>
              <p:txBody>
                <a:bodyPr wrap="none" anchor="ctr"/>
                <a:lstStyle/>
                <a:p>
                  <a:pPr algn="ctr">
                    <a:defRPr/>
                  </a:pPr>
                  <a:endParaRPr lang="en-US">
                    <a:solidFill>
                      <a:srgbClr val="001965"/>
                    </a:solidFill>
                  </a:endParaRPr>
                </a:p>
              </p:txBody>
            </p:sp>
            <p:sp>
              <p:nvSpPr>
                <p:cNvPr id="515" name="Oval 363"/>
                <p:cNvSpPr>
                  <a:spLocks noChangeArrowheads="1"/>
                </p:cNvSpPr>
                <p:nvPr/>
              </p:nvSpPr>
              <p:spPr bwMode="auto">
                <a:xfrm>
                  <a:off x="555" y="2326"/>
                  <a:ext cx="40" cy="40"/>
                </a:xfrm>
                <a:prstGeom prst="ellipse">
                  <a:avLst/>
                </a:prstGeom>
                <a:grpFill/>
                <a:ln w="19050">
                  <a:solidFill>
                    <a:schemeClr val="tx1"/>
                  </a:solidFill>
                  <a:round/>
                  <a:headEnd/>
                  <a:tailEnd/>
                </a:ln>
                <a:effectLst/>
              </p:spPr>
              <p:txBody>
                <a:bodyPr wrap="none" anchor="ctr"/>
                <a:lstStyle/>
                <a:p>
                  <a:pPr algn="ctr">
                    <a:defRPr/>
                  </a:pPr>
                  <a:endParaRPr lang="en-US">
                    <a:solidFill>
                      <a:srgbClr val="001965"/>
                    </a:solidFill>
                  </a:endParaRPr>
                </a:p>
              </p:txBody>
            </p:sp>
            <p:sp>
              <p:nvSpPr>
                <p:cNvPr id="516" name="Oval 364"/>
                <p:cNvSpPr>
                  <a:spLocks noChangeArrowheads="1"/>
                </p:cNvSpPr>
                <p:nvPr/>
              </p:nvSpPr>
              <p:spPr bwMode="auto">
                <a:xfrm>
                  <a:off x="718" y="2352"/>
                  <a:ext cx="40" cy="40"/>
                </a:xfrm>
                <a:prstGeom prst="ellipse">
                  <a:avLst/>
                </a:prstGeom>
                <a:grpFill/>
                <a:ln w="19050">
                  <a:solidFill>
                    <a:schemeClr val="tx1"/>
                  </a:solidFill>
                  <a:round/>
                  <a:headEnd/>
                  <a:tailEnd/>
                </a:ln>
                <a:effectLst/>
              </p:spPr>
              <p:txBody>
                <a:bodyPr wrap="none" anchor="ctr"/>
                <a:lstStyle/>
                <a:p>
                  <a:pPr algn="ctr">
                    <a:defRPr/>
                  </a:pPr>
                  <a:endParaRPr lang="en-US">
                    <a:solidFill>
                      <a:srgbClr val="001965"/>
                    </a:solidFill>
                  </a:endParaRPr>
                </a:p>
              </p:txBody>
            </p:sp>
            <p:sp>
              <p:nvSpPr>
                <p:cNvPr id="517" name="Oval 365"/>
                <p:cNvSpPr>
                  <a:spLocks noChangeArrowheads="1"/>
                </p:cNvSpPr>
                <p:nvPr/>
              </p:nvSpPr>
              <p:spPr bwMode="auto">
                <a:xfrm>
                  <a:off x="884" y="2389"/>
                  <a:ext cx="40" cy="40"/>
                </a:xfrm>
                <a:prstGeom prst="ellipse">
                  <a:avLst/>
                </a:prstGeom>
                <a:grpFill/>
                <a:ln w="19050">
                  <a:solidFill>
                    <a:schemeClr val="tx1"/>
                  </a:solidFill>
                  <a:round/>
                  <a:headEnd/>
                  <a:tailEnd/>
                </a:ln>
                <a:effectLst/>
              </p:spPr>
              <p:txBody>
                <a:bodyPr wrap="none" anchor="ctr"/>
                <a:lstStyle/>
                <a:p>
                  <a:pPr algn="ctr">
                    <a:defRPr/>
                  </a:pPr>
                  <a:endParaRPr lang="en-US">
                    <a:solidFill>
                      <a:srgbClr val="001965"/>
                    </a:solidFill>
                  </a:endParaRPr>
                </a:p>
              </p:txBody>
            </p:sp>
            <p:sp>
              <p:nvSpPr>
                <p:cNvPr id="518" name="Oval 366"/>
                <p:cNvSpPr>
                  <a:spLocks noChangeArrowheads="1"/>
                </p:cNvSpPr>
                <p:nvPr/>
              </p:nvSpPr>
              <p:spPr bwMode="auto">
                <a:xfrm>
                  <a:off x="1043" y="2423"/>
                  <a:ext cx="40" cy="40"/>
                </a:xfrm>
                <a:prstGeom prst="ellipse">
                  <a:avLst/>
                </a:prstGeom>
                <a:grpFill/>
                <a:ln w="19050">
                  <a:solidFill>
                    <a:schemeClr val="tx1"/>
                  </a:solidFill>
                  <a:round/>
                  <a:headEnd/>
                  <a:tailEnd/>
                </a:ln>
                <a:effectLst/>
              </p:spPr>
              <p:txBody>
                <a:bodyPr wrap="none" anchor="ctr"/>
                <a:lstStyle/>
                <a:p>
                  <a:pPr algn="ctr">
                    <a:defRPr/>
                  </a:pPr>
                  <a:endParaRPr lang="en-US">
                    <a:solidFill>
                      <a:srgbClr val="001965"/>
                    </a:solidFill>
                  </a:endParaRPr>
                </a:p>
              </p:txBody>
            </p:sp>
            <p:sp>
              <p:nvSpPr>
                <p:cNvPr id="519" name="Oval 367"/>
                <p:cNvSpPr>
                  <a:spLocks noChangeArrowheads="1"/>
                </p:cNvSpPr>
                <p:nvPr/>
              </p:nvSpPr>
              <p:spPr bwMode="auto">
                <a:xfrm>
                  <a:off x="1206" y="2438"/>
                  <a:ext cx="40" cy="40"/>
                </a:xfrm>
                <a:prstGeom prst="ellipse">
                  <a:avLst/>
                </a:prstGeom>
                <a:grpFill/>
                <a:ln w="19050">
                  <a:solidFill>
                    <a:schemeClr val="tx1"/>
                  </a:solidFill>
                  <a:round/>
                  <a:headEnd/>
                  <a:tailEnd/>
                </a:ln>
                <a:effectLst/>
              </p:spPr>
              <p:txBody>
                <a:bodyPr wrap="none" anchor="ctr"/>
                <a:lstStyle/>
                <a:p>
                  <a:pPr algn="ctr">
                    <a:defRPr/>
                  </a:pPr>
                  <a:endParaRPr lang="en-US">
                    <a:solidFill>
                      <a:srgbClr val="001965"/>
                    </a:solidFill>
                  </a:endParaRPr>
                </a:p>
              </p:txBody>
            </p:sp>
            <p:sp>
              <p:nvSpPr>
                <p:cNvPr id="520" name="Oval 368"/>
                <p:cNvSpPr>
                  <a:spLocks noChangeArrowheads="1"/>
                </p:cNvSpPr>
                <p:nvPr/>
              </p:nvSpPr>
              <p:spPr bwMode="auto">
                <a:xfrm>
                  <a:off x="1366" y="2477"/>
                  <a:ext cx="40" cy="40"/>
                </a:xfrm>
                <a:prstGeom prst="ellipse">
                  <a:avLst/>
                </a:prstGeom>
                <a:grpFill/>
                <a:ln w="19050">
                  <a:solidFill>
                    <a:schemeClr val="tx1"/>
                  </a:solidFill>
                  <a:round/>
                  <a:headEnd/>
                  <a:tailEnd/>
                </a:ln>
                <a:effectLst/>
              </p:spPr>
              <p:txBody>
                <a:bodyPr wrap="none" anchor="ctr"/>
                <a:lstStyle/>
                <a:p>
                  <a:pPr algn="ctr">
                    <a:defRPr/>
                  </a:pPr>
                  <a:endParaRPr lang="en-US">
                    <a:solidFill>
                      <a:srgbClr val="001965"/>
                    </a:solidFill>
                  </a:endParaRPr>
                </a:p>
              </p:txBody>
            </p:sp>
            <p:sp>
              <p:nvSpPr>
                <p:cNvPr id="521" name="Oval 369"/>
                <p:cNvSpPr>
                  <a:spLocks noChangeArrowheads="1"/>
                </p:cNvSpPr>
                <p:nvPr/>
              </p:nvSpPr>
              <p:spPr bwMode="auto">
                <a:xfrm>
                  <a:off x="1530" y="2486"/>
                  <a:ext cx="40" cy="40"/>
                </a:xfrm>
                <a:prstGeom prst="ellipse">
                  <a:avLst/>
                </a:prstGeom>
                <a:grpFill/>
                <a:ln w="19050">
                  <a:solidFill>
                    <a:schemeClr val="tx1"/>
                  </a:solidFill>
                  <a:round/>
                  <a:headEnd/>
                  <a:tailEnd/>
                </a:ln>
                <a:effectLst/>
              </p:spPr>
              <p:txBody>
                <a:bodyPr wrap="none" anchor="ctr"/>
                <a:lstStyle/>
                <a:p>
                  <a:pPr algn="ctr">
                    <a:defRPr/>
                  </a:pPr>
                  <a:endParaRPr lang="en-US">
                    <a:solidFill>
                      <a:srgbClr val="001965"/>
                    </a:solidFill>
                  </a:endParaRPr>
                </a:p>
              </p:txBody>
            </p:sp>
            <p:sp>
              <p:nvSpPr>
                <p:cNvPr id="522" name="Oval 370"/>
                <p:cNvSpPr>
                  <a:spLocks noChangeArrowheads="1"/>
                </p:cNvSpPr>
                <p:nvPr/>
              </p:nvSpPr>
              <p:spPr bwMode="auto">
                <a:xfrm>
                  <a:off x="1700" y="2514"/>
                  <a:ext cx="40" cy="40"/>
                </a:xfrm>
                <a:prstGeom prst="ellipse">
                  <a:avLst/>
                </a:prstGeom>
                <a:grpFill/>
                <a:ln w="19050">
                  <a:solidFill>
                    <a:schemeClr val="tx1"/>
                  </a:solidFill>
                  <a:round/>
                  <a:headEnd/>
                  <a:tailEnd/>
                </a:ln>
                <a:effectLst/>
              </p:spPr>
              <p:txBody>
                <a:bodyPr wrap="none" anchor="ctr"/>
                <a:lstStyle/>
                <a:p>
                  <a:pPr algn="ctr">
                    <a:defRPr/>
                  </a:pPr>
                  <a:endParaRPr lang="en-US">
                    <a:solidFill>
                      <a:srgbClr val="001965"/>
                    </a:solidFill>
                  </a:endParaRPr>
                </a:p>
              </p:txBody>
            </p:sp>
            <p:sp>
              <p:nvSpPr>
                <p:cNvPr id="523" name="Oval 371"/>
                <p:cNvSpPr>
                  <a:spLocks noChangeArrowheads="1"/>
                </p:cNvSpPr>
                <p:nvPr/>
              </p:nvSpPr>
              <p:spPr bwMode="auto">
                <a:xfrm>
                  <a:off x="1860" y="2540"/>
                  <a:ext cx="40" cy="40"/>
                </a:xfrm>
                <a:prstGeom prst="ellipse">
                  <a:avLst/>
                </a:prstGeom>
                <a:grpFill/>
                <a:ln w="19050">
                  <a:solidFill>
                    <a:schemeClr val="tx1"/>
                  </a:solidFill>
                  <a:round/>
                  <a:headEnd/>
                  <a:tailEnd/>
                </a:ln>
                <a:effectLst/>
              </p:spPr>
              <p:txBody>
                <a:bodyPr wrap="none" anchor="ctr"/>
                <a:lstStyle/>
                <a:p>
                  <a:pPr algn="ctr">
                    <a:defRPr/>
                  </a:pPr>
                  <a:endParaRPr lang="en-US">
                    <a:solidFill>
                      <a:srgbClr val="001965"/>
                    </a:solidFill>
                  </a:endParaRPr>
                </a:p>
              </p:txBody>
            </p:sp>
            <p:sp>
              <p:nvSpPr>
                <p:cNvPr id="524" name="Line 372"/>
                <p:cNvSpPr>
                  <a:spLocks noChangeShapeType="1"/>
                </p:cNvSpPr>
                <p:nvPr/>
              </p:nvSpPr>
              <p:spPr bwMode="auto">
                <a:xfrm>
                  <a:off x="487" y="2342"/>
                  <a:ext cx="92" cy="8"/>
                </a:xfrm>
                <a:prstGeom prst="line">
                  <a:avLst/>
                </a:prstGeom>
                <a:grpFill/>
                <a:ln w="19050">
                  <a:solidFill>
                    <a:schemeClr val="tx1"/>
                  </a:solidFill>
                  <a:round/>
                  <a:headEnd/>
                  <a:tailEnd/>
                </a:ln>
                <a:effectLst/>
              </p:spPr>
              <p:txBody>
                <a:bodyPr/>
                <a:lstStyle/>
                <a:p>
                  <a:pPr algn="ctr">
                    <a:defRPr/>
                  </a:pPr>
                  <a:endParaRPr lang="en-US">
                    <a:solidFill>
                      <a:srgbClr val="001965"/>
                    </a:solidFill>
                  </a:endParaRPr>
                </a:p>
              </p:txBody>
            </p:sp>
            <p:sp>
              <p:nvSpPr>
                <p:cNvPr id="525" name="Line 373"/>
                <p:cNvSpPr>
                  <a:spLocks noChangeShapeType="1"/>
                </p:cNvSpPr>
                <p:nvPr/>
              </p:nvSpPr>
              <p:spPr bwMode="auto">
                <a:xfrm>
                  <a:off x="579" y="2345"/>
                  <a:ext cx="142" cy="29"/>
                </a:xfrm>
                <a:prstGeom prst="line">
                  <a:avLst/>
                </a:prstGeom>
                <a:grpFill/>
                <a:ln w="19050">
                  <a:solidFill>
                    <a:schemeClr val="tx1"/>
                  </a:solidFill>
                  <a:round/>
                  <a:headEnd/>
                  <a:tailEnd/>
                </a:ln>
                <a:effectLst/>
              </p:spPr>
              <p:txBody>
                <a:bodyPr/>
                <a:lstStyle/>
                <a:p>
                  <a:pPr algn="ctr">
                    <a:defRPr/>
                  </a:pPr>
                  <a:endParaRPr lang="en-US">
                    <a:solidFill>
                      <a:srgbClr val="001965"/>
                    </a:solidFill>
                  </a:endParaRPr>
                </a:p>
              </p:txBody>
            </p:sp>
            <p:sp>
              <p:nvSpPr>
                <p:cNvPr id="526" name="Line 374"/>
                <p:cNvSpPr>
                  <a:spLocks noChangeShapeType="1"/>
                </p:cNvSpPr>
                <p:nvPr/>
              </p:nvSpPr>
              <p:spPr bwMode="auto">
                <a:xfrm>
                  <a:off x="738" y="2379"/>
                  <a:ext cx="172" cy="42"/>
                </a:xfrm>
                <a:prstGeom prst="line">
                  <a:avLst/>
                </a:prstGeom>
                <a:grpFill/>
                <a:ln w="19050">
                  <a:solidFill>
                    <a:schemeClr val="tx1"/>
                  </a:solidFill>
                  <a:round/>
                  <a:headEnd/>
                  <a:tailEnd/>
                </a:ln>
                <a:effectLst/>
              </p:spPr>
              <p:txBody>
                <a:bodyPr/>
                <a:lstStyle/>
                <a:p>
                  <a:pPr algn="ctr">
                    <a:defRPr/>
                  </a:pPr>
                  <a:endParaRPr lang="en-US">
                    <a:solidFill>
                      <a:srgbClr val="001965"/>
                    </a:solidFill>
                  </a:endParaRPr>
                </a:p>
              </p:txBody>
            </p:sp>
            <p:sp>
              <p:nvSpPr>
                <p:cNvPr id="527" name="Line 375"/>
                <p:cNvSpPr>
                  <a:spLocks noChangeShapeType="1"/>
                </p:cNvSpPr>
                <p:nvPr/>
              </p:nvSpPr>
              <p:spPr bwMode="auto">
                <a:xfrm>
                  <a:off x="907" y="2417"/>
                  <a:ext cx="167" cy="33"/>
                </a:xfrm>
                <a:prstGeom prst="line">
                  <a:avLst/>
                </a:prstGeom>
                <a:grpFill/>
                <a:ln w="19050">
                  <a:solidFill>
                    <a:schemeClr val="tx1"/>
                  </a:solidFill>
                  <a:round/>
                  <a:headEnd/>
                  <a:tailEnd/>
                </a:ln>
                <a:effectLst/>
              </p:spPr>
              <p:txBody>
                <a:bodyPr/>
                <a:lstStyle/>
                <a:p>
                  <a:pPr algn="ctr">
                    <a:defRPr/>
                  </a:pPr>
                  <a:endParaRPr lang="en-US">
                    <a:solidFill>
                      <a:srgbClr val="001965"/>
                    </a:solidFill>
                  </a:endParaRPr>
                </a:p>
              </p:txBody>
            </p:sp>
            <p:sp>
              <p:nvSpPr>
                <p:cNvPr id="528" name="Line 376"/>
                <p:cNvSpPr>
                  <a:spLocks noChangeShapeType="1"/>
                </p:cNvSpPr>
                <p:nvPr/>
              </p:nvSpPr>
              <p:spPr bwMode="auto">
                <a:xfrm>
                  <a:off x="1067" y="2441"/>
                  <a:ext cx="156" cy="26"/>
                </a:xfrm>
                <a:prstGeom prst="line">
                  <a:avLst/>
                </a:prstGeom>
                <a:grpFill/>
                <a:ln w="19050">
                  <a:solidFill>
                    <a:schemeClr val="tx1"/>
                  </a:solidFill>
                  <a:round/>
                  <a:headEnd/>
                  <a:tailEnd/>
                </a:ln>
                <a:effectLst/>
              </p:spPr>
              <p:txBody>
                <a:bodyPr/>
                <a:lstStyle/>
                <a:p>
                  <a:pPr algn="ctr">
                    <a:defRPr/>
                  </a:pPr>
                  <a:endParaRPr lang="en-US">
                    <a:solidFill>
                      <a:srgbClr val="001965"/>
                    </a:solidFill>
                  </a:endParaRPr>
                </a:p>
              </p:txBody>
            </p:sp>
            <p:sp>
              <p:nvSpPr>
                <p:cNvPr id="529" name="Line 377"/>
                <p:cNvSpPr>
                  <a:spLocks noChangeShapeType="1"/>
                </p:cNvSpPr>
                <p:nvPr/>
              </p:nvSpPr>
              <p:spPr bwMode="auto">
                <a:xfrm>
                  <a:off x="1223" y="2462"/>
                  <a:ext cx="172" cy="34"/>
                </a:xfrm>
                <a:prstGeom prst="line">
                  <a:avLst/>
                </a:prstGeom>
                <a:grpFill/>
                <a:ln w="19050">
                  <a:solidFill>
                    <a:schemeClr val="tx1"/>
                  </a:solidFill>
                  <a:round/>
                  <a:headEnd/>
                  <a:tailEnd/>
                </a:ln>
                <a:effectLst/>
              </p:spPr>
              <p:txBody>
                <a:bodyPr/>
                <a:lstStyle/>
                <a:p>
                  <a:pPr algn="ctr">
                    <a:defRPr/>
                  </a:pPr>
                  <a:endParaRPr lang="en-US">
                    <a:solidFill>
                      <a:srgbClr val="001965"/>
                    </a:solidFill>
                  </a:endParaRPr>
                </a:p>
              </p:txBody>
            </p:sp>
            <p:sp>
              <p:nvSpPr>
                <p:cNvPr id="530" name="Line 378"/>
                <p:cNvSpPr>
                  <a:spLocks noChangeShapeType="1"/>
                </p:cNvSpPr>
                <p:nvPr/>
              </p:nvSpPr>
              <p:spPr bwMode="auto">
                <a:xfrm>
                  <a:off x="1388" y="2491"/>
                  <a:ext cx="149" cy="17"/>
                </a:xfrm>
                <a:prstGeom prst="line">
                  <a:avLst/>
                </a:prstGeom>
                <a:grpFill/>
                <a:ln w="19050">
                  <a:solidFill>
                    <a:schemeClr val="tx1"/>
                  </a:solidFill>
                  <a:round/>
                  <a:headEnd/>
                  <a:tailEnd/>
                </a:ln>
                <a:effectLst/>
              </p:spPr>
              <p:txBody>
                <a:bodyPr/>
                <a:lstStyle/>
                <a:p>
                  <a:pPr algn="ctr">
                    <a:defRPr/>
                  </a:pPr>
                  <a:endParaRPr lang="en-US">
                    <a:solidFill>
                      <a:srgbClr val="001965"/>
                    </a:solidFill>
                  </a:endParaRPr>
                </a:p>
              </p:txBody>
            </p:sp>
            <p:sp>
              <p:nvSpPr>
                <p:cNvPr id="531" name="Line 379"/>
                <p:cNvSpPr>
                  <a:spLocks noChangeShapeType="1"/>
                </p:cNvSpPr>
                <p:nvPr/>
              </p:nvSpPr>
              <p:spPr bwMode="auto">
                <a:xfrm>
                  <a:off x="1718" y="2545"/>
                  <a:ext cx="145" cy="5"/>
                </a:xfrm>
                <a:prstGeom prst="line">
                  <a:avLst/>
                </a:prstGeom>
                <a:grpFill/>
                <a:ln w="19050">
                  <a:solidFill>
                    <a:schemeClr val="tx1"/>
                  </a:solidFill>
                  <a:round/>
                  <a:headEnd/>
                  <a:tailEnd/>
                </a:ln>
                <a:effectLst/>
              </p:spPr>
              <p:txBody>
                <a:bodyPr/>
                <a:lstStyle/>
                <a:p>
                  <a:pPr algn="ctr">
                    <a:defRPr/>
                  </a:pPr>
                  <a:endParaRPr lang="en-US">
                    <a:solidFill>
                      <a:srgbClr val="001965"/>
                    </a:solidFill>
                  </a:endParaRPr>
                </a:p>
              </p:txBody>
            </p:sp>
          </p:grpSp>
          <p:sp>
            <p:nvSpPr>
              <p:cNvPr id="40994" name="Text Box 134"/>
              <p:cNvSpPr txBox="1">
                <a:spLocks noChangeArrowheads="1"/>
              </p:cNvSpPr>
              <p:nvPr/>
            </p:nvSpPr>
            <p:spPr bwMode="auto">
              <a:xfrm>
                <a:off x="1562754" y="2713625"/>
                <a:ext cx="326633" cy="242326"/>
              </a:xfrm>
              <a:prstGeom prst="rect">
                <a:avLst/>
              </a:prstGeom>
              <a:noFill/>
              <a:ln w="9525">
                <a:noFill/>
                <a:miter lim="800000"/>
                <a:headEnd/>
                <a:tailEnd/>
              </a:ln>
            </p:spPr>
            <p:txBody>
              <a:bodyPr wrap="none">
                <a:spAutoFit/>
              </a:bodyPr>
              <a:lstStyle/>
              <a:p>
                <a:pPr algn="ctr"/>
                <a:r>
                  <a:rPr lang="en-US" sz="1500">
                    <a:solidFill>
                      <a:srgbClr val="FF0000"/>
                    </a:solidFill>
                    <a:cs typeface="Arial" charset="0"/>
                  </a:rPr>
                  <a:t> *</a:t>
                </a:r>
              </a:p>
            </p:txBody>
          </p:sp>
        </p:grpSp>
      </p:grpSp>
    </p:spTree>
    <p:extLst>
      <p:ext uri="{BB962C8B-B14F-4D97-AF65-F5344CB8AC3E}">
        <p14:creationId xmlns:p14="http://schemas.microsoft.com/office/powerpoint/2010/main" val="3078906591"/>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5"/>
          <p:cNvSpPr>
            <a:spLocks noChangeArrowheads="1"/>
          </p:cNvSpPr>
          <p:nvPr/>
        </p:nvSpPr>
        <p:spPr bwMode="auto">
          <a:xfrm>
            <a:off x="563563" y="1773767"/>
            <a:ext cx="8259762" cy="4569884"/>
          </a:xfrm>
          <a:prstGeom prst="rect">
            <a:avLst/>
          </a:prstGeom>
          <a:noFill/>
          <a:ln w="9525">
            <a:noFill/>
            <a:miter lim="800000"/>
            <a:headEnd/>
            <a:tailEnd/>
          </a:ln>
        </p:spPr>
        <p:txBody>
          <a:bodyPr lIns="0" tIns="0" rIns="0" bIns="0"/>
          <a:lstStyle/>
          <a:p>
            <a:pPr marL="265113" indent="-265113" defTabSz="981075">
              <a:lnSpc>
                <a:spcPct val="90000"/>
              </a:lnSpc>
              <a:spcBef>
                <a:spcPct val="40000"/>
              </a:spcBef>
              <a:buClr>
                <a:srgbClr val="880038"/>
              </a:buClr>
              <a:buSzPct val="120000"/>
              <a:buFontTx/>
              <a:buChar char="•"/>
            </a:pPr>
            <a:endParaRPr lang="en-GB" sz="2000">
              <a:solidFill>
                <a:srgbClr val="001965"/>
              </a:solidFill>
              <a:latin typeface="Verdana" pitchFamily="34" charset="0"/>
            </a:endParaRPr>
          </a:p>
        </p:txBody>
      </p:sp>
      <p:pic>
        <p:nvPicPr>
          <p:cNvPr id="206852" name="Picture 2"/>
          <p:cNvPicPr>
            <a:picLocks noGrp="1" noChangeAspect="1" noChangeArrowheads="1"/>
          </p:cNvPicPr>
          <p:nvPr>
            <p:ph idx="1"/>
          </p:nvPr>
        </p:nvPicPr>
        <p:blipFill>
          <a:blip r:embed="rId3"/>
          <a:srcRect/>
          <a:stretch>
            <a:fillRect/>
          </a:stretch>
        </p:blipFill>
        <p:spPr>
          <a:xfrm>
            <a:off x="2" y="762001"/>
            <a:ext cx="8907463" cy="5372100"/>
          </a:xfr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12"/>
          <p:cNvSpPr txBox="1">
            <a:spLocks noChangeArrowheads="1"/>
          </p:cNvSpPr>
          <p:nvPr/>
        </p:nvSpPr>
        <p:spPr bwMode="auto">
          <a:xfrm>
            <a:off x="412750" y="6503989"/>
            <a:ext cx="8280400" cy="230832"/>
          </a:xfrm>
          <a:prstGeom prst="rect">
            <a:avLst/>
          </a:prstGeom>
          <a:noFill/>
          <a:ln w="9525">
            <a:noFill/>
            <a:miter lim="800000"/>
            <a:headEnd/>
            <a:tailEnd/>
          </a:ln>
        </p:spPr>
        <p:txBody>
          <a:bodyPr>
            <a:spAutoFit/>
          </a:bodyPr>
          <a:lstStyle/>
          <a:p>
            <a:pPr defTabSz="762000" eaLnBrk="0" hangingPunct="0"/>
            <a:r>
              <a:rPr lang="en-US" sz="900">
                <a:solidFill>
                  <a:srgbClr val="001965"/>
                </a:solidFill>
                <a:latin typeface="Verdana" pitchFamily="34" charset="0"/>
                <a:cs typeface="Arial" charset="0"/>
              </a:rPr>
              <a:t>Adapted from Hansen </a:t>
            </a:r>
            <a:r>
              <a:rPr lang="en-US" sz="900" i="1">
                <a:solidFill>
                  <a:srgbClr val="001965"/>
                </a:solidFill>
                <a:latin typeface="Verdana" pitchFamily="34" charset="0"/>
                <a:cs typeface="Arial" charset="0"/>
              </a:rPr>
              <a:t>et al. Endocrinology</a:t>
            </a:r>
            <a:r>
              <a:rPr lang="en-US" sz="900">
                <a:solidFill>
                  <a:srgbClr val="001965"/>
                </a:solidFill>
                <a:latin typeface="Verdana" pitchFamily="34" charset="0"/>
                <a:cs typeface="Arial" charset="0"/>
              </a:rPr>
              <a:t> 1999;140:5356</a:t>
            </a:r>
            <a:r>
              <a:rPr lang="en-GB" sz="900">
                <a:solidFill>
                  <a:srgbClr val="001965"/>
                </a:solidFill>
                <a:latin typeface="Verdana" pitchFamily="34" charset="0"/>
                <a:cs typeface="Arial" charset="0"/>
              </a:rPr>
              <a:t>–</a:t>
            </a:r>
            <a:r>
              <a:rPr lang="en-US" sz="900">
                <a:solidFill>
                  <a:srgbClr val="001965"/>
                </a:solidFill>
                <a:latin typeface="Verdana" pitchFamily="34" charset="0"/>
                <a:cs typeface="Arial" charset="0"/>
              </a:rPr>
              <a:t>63</a:t>
            </a:r>
          </a:p>
        </p:txBody>
      </p:sp>
      <p:sp>
        <p:nvSpPr>
          <p:cNvPr id="190467" name="Title 10"/>
          <p:cNvSpPr>
            <a:spLocks noGrp="1"/>
          </p:cNvSpPr>
          <p:nvPr>
            <p:ph type="title"/>
          </p:nvPr>
        </p:nvSpPr>
        <p:spPr/>
        <p:txBody>
          <a:bodyPr rtlCol="0">
            <a:normAutofit fontScale="90000"/>
          </a:bodyPr>
          <a:lstStyle/>
          <a:p>
            <a:pPr fontAlgn="auto">
              <a:spcAft>
                <a:spcPts val="0"/>
              </a:spcAft>
              <a:defRPr/>
            </a:pPr>
            <a:r>
              <a:rPr lang="en-GB" smtClean="0"/>
              <a:t>Native GLP-1 is rapidly degraded by DPP-4</a:t>
            </a:r>
          </a:p>
        </p:txBody>
      </p:sp>
      <p:pic>
        <p:nvPicPr>
          <p:cNvPr id="43012" name="Picture 11"/>
          <p:cNvPicPr>
            <a:picLocks noChangeAspect="1" noChangeArrowheads="1"/>
          </p:cNvPicPr>
          <p:nvPr/>
        </p:nvPicPr>
        <p:blipFill>
          <a:blip r:embed="rId3"/>
          <a:srcRect/>
          <a:stretch>
            <a:fillRect/>
          </a:stretch>
        </p:blipFill>
        <p:spPr bwMode="auto">
          <a:xfrm>
            <a:off x="523875" y="1747837"/>
            <a:ext cx="8096250" cy="398145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0" name="Picture 2"/>
          <p:cNvPicPr>
            <a:picLocks noGrp="1" noChangeAspect="1" noChangeArrowheads="1"/>
          </p:cNvPicPr>
          <p:nvPr>
            <p:ph idx="1"/>
          </p:nvPr>
        </p:nvPicPr>
        <p:blipFill>
          <a:blip r:embed="rId2"/>
          <a:srcRect/>
          <a:stretch>
            <a:fillRect/>
          </a:stretch>
        </p:blipFill>
        <p:spPr>
          <a:xfrm>
            <a:off x="838200" y="0"/>
            <a:ext cx="6997700" cy="6858000"/>
          </a:xfrm>
        </p:spPr>
      </p:pic>
      <p:sp>
        <p:nvSpPr>
          <p:cNvPr id="2" name="Rectangle 1"/>
          <p:cNvSpPr/>
          <p:nvPr/>
        </p:nvSpPr>
        <p:spPr>
          <a:xfrm>
            <a:off x="4657725" y="2197101"/>
            <a:ext cx="1593850" cy="5524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ectangle 2"/>
          <p:cNvSpPr/>
          <p:nvPr/>
        </p:nvSpPr>
        <p:spPr>
          <a:xfrm>
            <a:off x="2605088" y="2622550"/>
            <a:ext cx="2190750" cy="1750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91493" name="Picture 2"/>
          <p:cNvPicPr>
            <a:picLocks noChangeAspect="1" noChangeArrowheads="1"/>
          </p:cNvPicPr>
          <p:nvPr/>
        </p:nvPicPr>
        <p:blipFill>
          <a:blip r:embed="rId3"/>
          <a:srcRect/>
          <a:stretch>
            <a:fillRect/>
          </a:stretch>
        </p:blipFill>
        <p:spPr bwMode="auto">
          <a:xfrm>
            <a:off x="3019425" y="1380071"/>
            <a:ext cx="3125788" cy="2484967"/>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a:bodyPr>
          <a:lstStyle/>
          <a:p>
            <a:r>
              <a:rPr lang="en-US" sz="5400" b="1" dirty="0" smtClean="0"/>
              <a:t>Agenda</a:t>
            </a:r>
            <a:endParaRPr lang="en-US" sz="5400" b="1" dirty="0"/>
          </a:p>
        </p:txBody>
      </p:sp>
      <p:sp>
        <p:nvSpPr>
          <p:cNvPr id="3" name="Content Placeholder 2"/>
          <p:cNvSpPr>
            <a:spLocks noGrp="1"/>
          </p:cNvSpPr>
          <p:nvPr>
            <p:ph idx="1"/>
          </p:nvPr>
        </p:nvSpPr>
        <p:spPr/>
        <p:style>
          <a:lnRef idx="0">
            <a:schemeClr val="accent1"/>
          </a:lnRef>
          <a:fillRef idx="3">
            <a:schemeClr val="accent1"/>
          </a:fillRef>
          <a:effectRef idx="3">
            <a:schemeClr val="accent1"/>
          </a:effectRef>
          <a:fontRef idx="minor">
            <a:schemeClr val="lt1"/>
          </a:fontRef>
        </p:style>
        <p:txBody>
          <a:bodyPr>
            <a:normAutofit/>
          </a:bodyPr>
          <a:lstStyle/>
          <a:p>
            <a:r>
              <a:rPr lang="en-US" dirty="0" smtClean="0"/>
              <a:t>Introduction (challenges </a:t>
            </a:r>
            <a:r>
              <a:rPr lang="en-US" dirty="0"/>
              <a:t>in Type 2 </a:t>
            </a:r>
            <a:r>
              <a:rPr lang="en-US" dirty="0" smtClean="0"/>
              <a:t>Diabetes)</a:t>
            </a:r>
          </a:p>
          <a:p>
            <a:r>
              <a:rPr lang="en-US" dirty="0" smtClean="0"/>
              <a:t>Physiology </a:t>
            </a:r>
            <a:r>
              <a:rPr lang="en-US" dirty="0"/>
              <a:t>of </a:t>
            </a:r>
            <a:r>
              <a:rPr lang="en-US" dirty="0" smtClean="0"/>
              <a:t>GLP-1 and GLP-1 agonists</a:t>
            </a:r>
            <a:endParaRPr lang="en-US" dirty="0"/>
          </a:p>
          <a:p>
            <a:r>
              <a:rPr lang="en-US" dirty="0" smtClean="0"/>
              <a:t>SGLT-2 Inhibitors</a:t>
            </a:r>
          </a:p>
          <a:p>
            <a:r>
              <a:rPr lang="en-US" dirty="0" smtClean="0"/>
              <a:t>Cardiovascular Safety</a:t>
            </a:r>
          </a:p>
          <a:p>
            <a:r>
              <a:rPr lang="en-US" dirty="0" smtClean="0"/>
              <a:t>Newer Insulins</a:t>
            </a:r>
          </a:p>
          <a:p>
            <a:r>
              <a:rPr lang="en-US" dirty="0" smtClean="0"/>
              <a:t>Combination Therapies</a:t>
            </a:r>
          </a:p>
          <a:p>
            <a:r>
              <a:rPr lang="en-US" dirty="0" smtClean="0"/>
              <a:t>Future</a:t>
            </a:r>
            <a:endParaRPr lang="en-US" dirty="0"/>
          </a:p>
        </p:txBody>
      </p:sp>
    </p:spTree>
    <p:extLst>
      <p:ext uri="{BB962C8B-B14F-4D97-AF65-F5344CB8AC3E}">
        <p14:creationId xmlns:p14="http://schemas.microsoft.com/office/powerpoint/2010/main" val="850672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876800"/>
          </a:xfrm>
          <a:ln>
            <a:noFill/>
          </a:ln>
        </p:spPr>
        <p:style>
          <a:lnRef idx="2">
            <a:schemeClr val="dk1"/>
          </a:lnRef>
          <a:fillRef idx="1">
            <a:schemeClr val="lt1"/>
          </a:fillRef>
          <a:effectRef idx="0">
            <a:schemeClr val="dk1"/>
          </a:effectRef>
          <a:fontRef idx="minor">
            <a:schemeClr val="dk1"/>
          </a:fontRef>
        </p:style>
        <p:txBody>
          <a:bodyPr>
            <a:normAutofit lnSpcReduction="10000"/>
          </a:bodyPr>
          <a:lstStyle/>
          <a:p>
            <a:r>
              <a:rPr lang="en-US" dirty="0" smtClean="0">
                <a:solidFill>
                  <a:srgbClr val="0070C0"/>
                </a:solidFill>
              </a:rPr>
              <a:t>Exenatide</a:t>
            </a:r>
            <a:r>
              <a:rPr lang="en-US" dirty="0" smtClean="0"/>
              <a:t>, </a:t>
            </a:r>
            <a:r>
              <a:rPr lang="en-US" dirty="0" smtClean="0">
                <a:solidFill>
                  <a:srgbClr val="0070C0"/>
                </a:solidFill>
              </a:rPr>
              <a:t>the first </a:t>
            </a:r>
            <a:r>
              <a:rPr lang="en-US" dirty="0"/>
              <a:t>of a new class of </a:t>
            </a:r>
            <a:r>
              <a:rPr lang="en-US" dirty="0" smtClean="0"/>
              <a:t>compounds similar to </a:t>
            </a:r>
            <a:r>
              <a:rPr lang="en-US" dirty="0"/>
              <a:t>the </a:t>
            </a:r>
            <a:r>
              <a:rPr lang="en-US" dirty="0" smtClean="0"/>
              <a:t>GLP-1</a:t>
            </a:r>
          </a:p>
          <a:p>
            <a:endParaRPr lang="en-US" b="1" dirty="0" smtClean="0">
              <a:solidFill>
                <a:schemeClr val="tx1">
                  <a:lumMod val="95000"/>
                  <a:lumOff val="5000"/>
                </a:schemeClr>
              </a:solidFill>
            </a:endParaRPr>
          </a:p>
          <a:p>
            <a:r>
              <a:rPr lang="en-US" b="1" dirty="0" err="1" smtClean="0">
                <a:solidFill>
                  <a:schemeClr val="tx1">
                    <a:lumMod val="95000"/>
                    <a:lumOff val="5000"/>
                  </a:schemeClr>
                </a:solidFill>
              </a:rPr>
              <a:t>Exenatide</a:t>
            </a:r>
            <a:r>
              <a:rPr lang="en-US" b="1" dirty="0" smtClean="0">
                <a:solidFill>
                  <a:schemeClr val="tx1">
                    <a:lumMod val="95000"/>
                    <a:lumOff val="5000"/>
                  </a:schemeClr>
                </a:solidFill>
              </a:rPr>
              <a:t> </a:t>
            </a:r>
            <a:r>
              <a:rPr lang="en-US" b="1" dirty="0">
                <a:solidFill>
                  <a:srgbClr val="0070C0"/>
                </a:solidFill>
              </a:rPr>
              <a:t>10 μg twice a day </a:t>
            </a:r>
            <a:r>
              <a:rPr lang="en-US" dirty="0" smtClean="0"/>
              <a:t>evaluated </a:t>
            </a:r>
            <a:r>
              <a:rPr lang="en-US" dirty="0"/>
              <a:t>in </a:t>
            </a:r>
            <a:r>
              <a:rPr lang="en-US" dirty="0" smtClean="0"/>
              <a:t>randomised </a:t>
            </a:r>
            <a:r>
              <a:rPr lang="en-US" dirty="0"/>
              <a:t>studies, </a:t>
            </a:r>
            <a:r>
              <a:rPr lang="en-US" dirty="0" smtClean="0"/>
              <a:t>showed </a:t>
            </a:r>
            <a:r>
              <a:rPr lang="en-US" dirty="0"/>
              <a:t>similar </a:t>
            </a:r>
            <a:r>
              <a:rPr lang="en-US" dirty="0" smtClean="0"/>
              <a:t>reduction of HbA1c </a:t>
            </a:r>
            <a:r>
              <a:rPr lang="en-US" dirty="0"/>
              <a:t>as </a:t>
            </a:r>
            <a:r>
              <a:rPr lang="en-US" dirty="0" err="1"/>
              <a:t>glargine</a:t>
            </a:r>
            <a:r>
              <a:rPr lang="en-US" dirty="0"/>
              <a:t> once a day </a:t>
            </a:r>
            <a:r>
              <a:rPr lang="en-US" dirty="0" smtClean="0"/>
              <a:t>or premixed </a:t>
            </a:r>
            <a:r>
              <a:rPr lang="en-US" dirty="0"/>
              <a:t>biphasic insulin aspart (30/70) twice a </a:t>
            </a:r>
            <a:r>
              <a:rPr lang="en-US" dirty="0" smtClean="0"/>
              <a:t>day</a:t>
            </a:r>
          </a:p>
          <a:p>
            <a:endParaRPr lang="en-US" dirty="0" smtClean="0"/>
          </a:p>
          <a:p>
            <a:r>
              <a:rPr lang="en-US" dirty="0" err="1" smtClean="0"/>
              <a:t>Exenatide</a:t>
            </a:r>
            <a:r>
              <a:rPr lang="en-US" dirty="0" smtClean="0"/>
              <a:t> </a:t>
            </a:r>
            <a:r>
              <a:rPr lang="en-US" dirty="0"/>
              <a:t>had </a:t>
            </a:r>
            <a:r>
              <a:rPr lang="en-US" dirty="0" smtClean="0"/>
              <a:t>the advantage </a:t>
            </a:r>
            <a:r>
              <a:rPr lang="en-US" dirty="0"/>
              <a:t>of </a:t>
            </a:r>
            <a:r>
              <a:rPr lang="en-US" dirty="0">
                <a:solidFill>
                  <a:srgbClr val="0070C0"/>
                </a:solidFill>
              </a:rPr>
              <a:t>less </a:t>
            </a:r>
            <a:r>
              <a:rPr lang="en-US" dirty="0" smtClean="0">
                <a:solidFill>
                  <a:srgbClr val="0070C0"/>
                </a:solidFill>
              </a:rPr>
              <a:t>hypoglycaemia and less weight </a:t>
            </a:r>
            <a:r>
              <a:rPr lang="en-US" dirty="0">
                <a:solidFill>
                  <a:srgbClr val="0070C0"/>
                </a:solidFill>
              </a:rPr>
              <a:t>gain</a:t>
            </a:r>
          </a:p>
        </p:txBody>
      </p:sp>
      <p:pic>
        <p:nvPicPr>
          <p:cNvPr id="2050" name="Picture 2" descr="C:\Documents and Settings\Alireza Amirbaigloo\Desktop\Taleghani\byetta.jpeg"/>
          <p:cNvPicPr>
            <a:picLocks noChangeAspect="1" noChangeArrowheads="1"/>
          </p:cNvPicPr>
          <p:nvPr/>
        </p:nvPicPr>
        <p:blipFill>
          <a:blip r:embed="rId2"/>
          <a:srcRect/>
          <a:stretch>
            <a:fillRect/>
          </a:stretch>
        </p:blipFill>
        <p:spPr bwMode="auto">
          <a:xfrm>
            <a:off x="2209802" y="228601"/>
            <a:ext cx="4664075" cy="1006475"/>
          </a:xfrm>
          <a:prstGeom prst="rect">
            <a:avLst/>
          </a:prstGeom>
          <a:noFill/>
        </p:spPr>
      </p:pic>
    </p:spTree>
    <p:extLst>
      <p:ext uri="{BB962C8B-B14F-4D97-AF65-F5344CB8AC3E}">
        <p14:creationId xmlns:p14="http://schemas.microsoft.com/office/powerpoint/2010/main" val="9269868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Documents and Settings\Alireza Amirbaigloo\Desktop\Taleghani\Lyxumia-Adlyxin.jpg"/>
          <p:cNvPicPr>
            <a:picLocks noChangeAspect="1" noChangeArrowheads="1"/>
          </p:cNvPicPr>
          <p:nvPr/>
        </p:nvPicPr>
        <p:blipFill>
          <a:blip r:embed="rId2"/>
          <a:srcRect/>
          <a:stretch>
            <a:fillRect/>
          </a:stretch>
        </p:blipFill>
        <p:spPr bwMode="auto">
          <a:xfrm>
            <a:off x="1447800" y="0"/>
            <a:ext cx="5563553" cy="2828925"/>
          </a:xfrm>
          <a:prstGeom prst="rect">
            <a:avLst/>
          </a:prstGeom>
          <a:noFill/>
        </p:spPr>
      </p:pic>
      <p:sp>
        <p:nvSpPr>
          <p:cNvPr id="3" name="Content Placeholder 2"/>
          <p:cNvSpPr>
            <a:spLocks noGrp="1"/>
          </p:cNvSpPr>
          <p:nvPr>
            <p:ph idx="1"/>
          </p:nvPr>
        </p:nvSpPr>
        <p:spPr>
          <a:xfrm>
            <a:off x="457200" y="2057400"/>
            <a:ext cx="8229600" cy="4525963"/>
          </a:xfrm>
        </p:spPr>
        <p:txBody>
          <a:bodyPr/>
          <a:lstStyle/>
          <a:p>
            <a:endParaRPr lang="en-US" dirty="0" smtClean="0"/>
          </a:p>
          <a:p>
            <a:r>
              <a:rPr lang="en-US" dirty="0" err="1" smtClean="0"/>
              <a:t>Lixisenatide</a:t>
            </a:r>
            <a:r>
              <a:rPr lang="en-US" dirty="0" smtClean="0"/>
              <a:t> (</a:t>
            </a:r>
            <a:r>
              <a:rPr lang="en-US" dirty="0" err="1" smtClean="0"/>
              <a:t>Lyxumia-Adlyxin</a:t>
            </a:r>
            <a:r>
              <a:rPr lang="en-US" dirty="0" smtClean="0"/>
              <a:t>) 10/20 µg once daily with the same advantages of </a:t>
            </a:r>
            <a:r>
              <a:rPr lang="en-US" dirty="0" err="1" smtClean="0"/>
              <a:t>exenetide</a:t>
            </a:r>
            <a:endParaRPr lang="en-US" dirty="0" smtClean="0"/>
          </a:p>
          <a:p>
            <a:r>
              <a:rPr lang="en-US" dirty="0" smtClean="0"/>
              <a:t>A GLP-1 agonist (</a:t>
            </a:r>
            <a:r>
              <a:rPr lang="en-US" dirty="0" err="1" smtClean="0"/>
              <a:t>Exendin</a:t>
            </a:r>
            <a:r>
              <a:rPr lang="en-US" dirty="0" smtClean="0"/>
              <a:t>-based) not analogue</a:t>
            </a:r>
          </a:p>
          <a:p>
            <a:r>
              <a:rPr lang="en-US" dirty="0" smtClean="0"/>
              <a:t>It was created by Zealand </a:t>
            </a:r>
            <a:r>
              <a:rPr lang="en-US" dirty="0" err="1" smtClean="0"/>
              <a:t>Pharma</a:t>
            </a:r>
            <a:r>
              <a:rPr lang="en-US" dirty="0" smtClean="0"/>
              <a:t> of Denmark;</a:t>
            </a:r>
            <a:r>
              <a:rPr lang="en-US" baseline="30000" dirty="0" smtClean="0"/>
              <a:t> </a:t>
            </a:r>
            <a:r>
              <a:rPr lang="en-US" dirty="0" smtClean="0"/>
              <a:t>in 2003 Zealand licensed it to </a:t>
            </a:r>
            <a:r>
              <a:rPr lang="en-US" dirty="0" err="1" smtClean="0"/>
              <a:t>Sanofi</a:t>
            </a:r>
            <a:endParaRPr lang="en-US" dirty="0" smtClean="0"/>
          </a:p>
          <a:p>
            <a:r>
              <a:rPr lang="en-US" dirty="0" smtClean="0"/>
              <a:t>Starting in 2008 but FDA approved it in September 2015 (</a:t>
            </a:r>
            <a:r>
              <a:rPr lang="en-US" dirty="0" smtClean="0">
                <a:solidFill>
                  <a:srgbClr val="0070C0"/>
                </a:solidFill>
              </a:rPr>
              <a:t>GETGOAL</a:t>
            </a:r>
            <a:r>
              <a:rPr lang="en-US" dirty="0" smtClean="0"/>
              <a:t> &amp; </a:t>
            </a:r>
            <a:r>
              <a:rPr lang="en-US" dirty="0" smtClean="0">
                <a:solidFill>
                  <a:srgbClr val="0070C0"/>
                </a:solidFill>
              </a:rPr>
              <a:t>ELIXIA</a:t>
            </a:r>
            <a:r>
              <a:rPr lang="en-US" dirty="0" smtClean="0"/>
              <a:t> studies)</a:t>
            </a:r>
          </a:p>
          <a:p>
            <a:endParaRPr lang="en-US" dirty="0" smtClean="0"/>
          </a:p>
          <a:p>
            <a:endParaRPr lang="en-US" dirty="0" smtClean="0"/>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778" name="Picture 2"/>
          <p:cNvPicPr>
            <a:picLocks noChangeAspect="1" noChangeArrowheads="1"/>
          </p:cNvPicPr>
          <p:nvPr/>
        </p:nvPicPr>
        <p:blipFill>
          <a:blip r:embed="rId2"/>
          <a:srcRect/>
          <a:stretch>
            <a:fillRect/>
          </a:stretch>
        </p:blipFill>
        <p:spPr bwMode="auto">
          <a:xfrm>
            <a:off x="711203" y="0"/>
            <a:ext cx="7724775" cy="68580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
          <p:cNvSpPr>
            <a:spLocks noGrp="1" noChangeArrowheads="1"/>
          </p:cNvSpPr>
          <p:nvPr>
            <p:ph type="title" idx="4294967295"/>
          </p:nvPr>
        </p:nvSpPr>
        <p:spPr/>
        <p:txBody>
          <a:bodyPr>
            <a:noAutofit/>
          </a:bodyPr>
          <a:lstStyle/>
          <a:p>
            <a:pPr eaLnBrk="1" hangingPunct="1">
              <a:defRPr/>
            </a:pPr>
            <a:r>
              <a:rPr lang="en-GB" b="1" dirty="0" err="1" smtClean="0">
                <a:latin typeface="+mn-lt"/>
                <a:ea typeface="+mn-ea"/>
                <a:cs typeface="Arial" charset="0"/>
              </a:rPr>
              <a:t>Liraglutide</a:t>
            </a:r>
            <a:r>
              <a:rPr lang="en-GB" b="1" dirty="0" smtClean="0">
                <a:latin typeface="+mn-lt"/>
                <a:ea typeface="+mn-ea"/>
                <a:cs typeface="Arial" charset="0"/>
              </a:rPr>
              <a:t> is a Once-daily, Human </a:t>
            </a:r>
            <a:br>
              <a:rPr lang="en-GB" b="1" dirty="0" smtClean="0">
                <a:latin typeface="+mn-lt"/>
                <a:ea typeface="+mn-ea"/>
                <a:cs typeface="Arial" charset="0"/>
              </a:rPr>
            </a:br>
            <a:r>
              <a:rPr lang="en-GB" b="1" dirty="0" smtClean="0">
                <a:latin typeface="+mn-lt"/>
                <a:ea typeface="+mn-ea"/>
                <a:cs typeface="Arial" charset="0"/>
              </a:rPr>
              <a:t>GLP-1 Analogue</a:t>
            </a:r>
          </a:p>
        </p:txBody>
      </p:sp>
      <p:sp>
        <p:nvSpPr>
          <p:cNvPr id="193539" name="AutoShape 166"/>
          <p:cNvSpPr>
            <a:spLocks noChangeArrowheads="1"/>
          </p:cNvSpPr>
          <p:nvPr/>
        </p:nvSpPr>
        <p:spPr bwMode="auto">
          <a:xfrm>
            <a:off x="1101729" y="1504951"/>
            <a:ext cx="2176463" cy="484716"/>
          </a:xfrm>
          <a:prstGeom prst="roundRect">
            <a:avLst>
              <a:gd name="adj" fmla="val 16667"/>
            </a:avLst>
          </a:prstGeom>
          <a:noFill/>
          <a:ln w="9525" algn="ctr">
            <a:noFill/>
            <a:round/>
            <a:headEnd type="none" w="sm" len="sm"/>
            <a:tailEnd type="none" w="sm" len="sm"/>
          </a:ln>
        </p:spPr>
        <p:txBody>
          <a:bodyPr wrap="none" anchor="ctr"/>
          <a:lstStyle/>
          <a:p>
            <a:endParaRPr lang="da-DK" sz="1200"/>
          </a:p>
        </p:txBody>
      </p:sp>
      <p:grpSp>
        <p:nvGrpSpPr>
          <p:cNvPr id="2" name="Group 175"/>
          <p:cNvGrpSpPr>
            <a:grpSpLocks/>
          </p:cNvGrpSpPr>
          <p:nvPr/>
        </p:nvGrpSpPr>
        <p:grpSpPr bwMode="auto">
          <a:xfrm>
            <a:off x="539750" y="1957919"/>
            <a:ext cx="3530600" cy="1866900"/>
            <a:chOff x="476" y="1353"/>
            <a:chExt cx="2224" cy="1176"/>
          </a:xfrm>
        </p:grpSpPr>
        <p:sp>
          <p:nvSpPr>
            <p:cNvPr id="193591" name="Text Box 103"/>
            <p:cNvSpPr txBox="1">
              <a:spLocks noChangeArrowheads="1"/>
            </p:cNvSpPr>
            <p:nvPr/>
          </p:nvSpPr>
          <p:spPr bwMode="auto">
            <a:xfrm>
              <a:off x="590" y="1353"/>
              <a:ext cx="166" cy="174"/>
            </a:xfrm>
            <a:prstGeom prst="rect">
              <a:avLst/>
            </a:prstGeom>
            <a:noFill/>
            <a:ln w="9525">
              <a:noFill/>
              <a:miter lim="800000"/>
              <a:headEnd/>
              <a:tailEnd/>
            </a:ln>
          </p:spPr>
          <p:txBody>
            <a:bodyPr wrap="none" lIns="91427" tIns="45713" rIns="91427" bIns="45713">
              <a:spAutoFit/>
            </a:bodyPr>
            <a:lstStyle/>
            <a:p>
              <a:pPr algn="ctr"/>
              <a:r>
                <a:rPr lang="en-GB" sz="1200"/>
                <a:t>7</a:t>
              </a:r>
            </a:p>
          </p:txBody>
        </p:sp>
        <p:sp>
          <p:nvSpPr>
            <p:cNvPr id="193592" name="Text Box 104"/>
            <p:cNvSpPr txBox="1">
              <a:spLocks noChangeArrowheads="1"/>
            </p:cNvSpPr>
            <p:nvPr/>
          </p:nvSpPr>
          <p:spPr bwMode="auto">
            <a:xfrm>
              <a:off x="2115" y="2197"/>
              <a:ext cx="215" cy="174"/>
            </a:xfrm>
            <a:prstGeom prst="rect">
              <a:avLst/>
            </a:prstGeom>
            <a:noFill/>
            <a:ln w="9525">
              <a:noFill/>
              <a:miter lim="800000"/>
              <a:headEnd/>
              <a:tailEnd/>
            </a:ln>
          </p:spPr>
          <p:txBody>
            <a:bodyPr wrap="none" lIns="91427" tIns="45713" rIns="91427" bIns="45713">
              <a:spAutoFit/>
            </a:bodyPr>
            <a:lstStyle/>
            <a:p>
              <a:pPr algn="ctr"/>
              <a:r>
                <a:rPr lang="en-GB" sz="1200"/>
                <a:t>36</a:t>
              </a:r>
            </a:p>
          </p:txBody>
        </p:sp>
        <p:sp>
          <p:nvSpPr>
            <p:cNvPr id="193593" name="Text Box 105"/>
            <p:cNvSpPr txBox="1">
              <a:spLocks noChangeArrowheads="1"/>
            </p:cNvSpPr>
            <p:nvPr/>
          </p:nvSpPr>
          <p:spPr bwMode="auto">
            <a:xfrm>
              <a:off x="1039" y="1353"/>
              <a:ext cx="166" cy="174"/>
            </a:xfrm>
            <a:prstGeom prst="rect">
              <a:avLst/>
            </a:prstGeom>
            <a:noFill/>
            <a:ln w="9525">
              <a:noFill/>
              <a:miter lim="800000"/>
              <a:headEnd/>
              <a:tailEnd/>
            </a:ln>
          </p:spPr>
          <p:txBody>
            <a:bodyPr wrap="none" lIns="91427" tIns="45713" rIns="91427" bIns="45713">
              <a:spAutoFit/>
            </a:bodyPr>
            <a:lstStyle/>
            <a:p>
              <a:pPr algn="ctr"/>
              <a:r>
                <a:rPr lang="en-GB" sz="1200"/>
                <a:t>9</a:t>
              </a:r>
            </a:p>
          </p:txBody>
        </p:sp>
        <p:sp>
          <p:nvSpPr>
            <p:cNvPr id="193594" name="Oval 106"/>
            <p:cNvSpPr>
              <a:spLocks noChangeArrowheads="1"/>
            </p:cNvSpPr>
            <p:nvPr/>
          </p:nvSpPr>
          <p:spPr bwMode="auto">
            <a:xfrm>
              <a:off x="1687" y="2362"/>
              <a:ext cx="212" cy="163"/>
            </a:xfrm>
            <a:prstGeom prst="ellipse">
              <a:avLst/>
            </a:prstGeom>
            <a:solidFill>
              <a:srgbClr val="A8C903"/>
            </a:solidFill>
            <a:ln w="12700" algn="ctr">
              <a:solidFill>
                <a:schemeClr val="tx1"/>
              </a:solidFill>
              <a:round/>
              <a:headEnd type="none" w="sm" len="sm"/>
              <a:tailEnd type="none" w="sm" len="sm"/>
            </a:ln>
          </p:spPr>
          <p:txBody>
            <a:bodyPr wrap="none" lIns="91427" tIns="45713" rIns="91427" bIns="45713" anchor="ctr"/>
            <a:lstStyle/>
            <a:p>
              <a:pPr algn="ctr"/>
              <a:r>
                <a:rPr lang="en-GB" sz="1200" b="1"/>
                <a:t>Lys</a:t>
              </a:r>
            </a:p>
          </p:txBody>
        </p:sp>
        <p:sp>
          <p:nvSpPr>
            <p:cNvPr id="193595" name="Oval 107"/>
            <p:cNvSpPr>
              <a:spLocks noChangeArrowheads="1"/>
            </p:cNvSpPr>
            <p:nvPr/>
          </p:nvSpPr>
          <p:spPr bwMode="auto">
            <a:xfrm>
              <a:off x="567" y="1528"/>
              <a:ext cx="213" cy="164"/>
            </a:xfrm>
            <a:prstGeom prst="ellipse">
              <a:avLst/>
            </a:prstGeom>
            <a:solidFill>
              <a:srgbClr val="A8C903"/>
            </a:solidFill>
            <a:ln w="12700">
              <a:solidFill>
                <a:schemeClr val="tx1"/>
              </a:solidFill>
              <a:round/>
              <a:headEnd type="none" w="sm" len="sm"/>
              <a:tailEnd type="none" w="sm" len="sm"/>
            </a:ln>
          </p:spPr>
          <p:txBody>
            <a:bodyPr wrap="none" lIns="91427" tIns="45713" rIns="91427" bIns="45713" anchor="ctr"/>
            <a:lstStyle/>
            <a:p>
              <a:pPr algn="ctr"/>
              <a:r>
                <a:rPr lang="en-GB" sz="1200" b="1"/>
                <a:t>His</a:t>
              </a:r>
            </a:p>
          </p:txBody>
        </p:sp>
        <p:sp>
          <p:nvSpPr>
            <p:cNvPr id="193596" name="Oval 108"/>
            <p:cNvSpPr>
              <a:spLocks noChangeArrowheads="1"/>
            </p:cNvSpPr>
            <p:nvPr/>
          </p:nvSpPr>
          <p:spPr bwMode="auto">
            <a:xfrm>
              <a:off x="785" y="1528"/>
              <a:ext cx="213" cy="164"/>
            </a:xfrm>
            <a:prstGeom prst="ellipse">
              <a:avLst/>
            </a:prstGeom>
            <a:solidFill>
              <a:srgbClr val="A8C903"/>
            </a:solidFill>
            <a:ln w="12700" algn="ctr">
              <a:solidFill>
                <a:schemeClr val="tx1"/>
              </a:solidFill>
              <a:round/>
              <a:headEnd type="none" w="sm" len="sm"/>
              <a:tailEnd type="none" w="sm" len="sm"/>
            </a:ln>
          </p:spPr>
          <p:txBody>
            <a:bodyPr wrap="none" lIns="91427" tIns="45713" rIns="91427" bIns="45713" anchor="ctr"/>
            <a:lstStyle/>
            <a:p>
              <a:pPr algn="ctr"/>
              <a:r>
                <a:rPr lang="en-GB" sz="1200" b="1"/>
                <a:t>Ala</a:t>
              </a:r>
            </a:p>
          </p:txBody>
        </p:sp>
        <p:sp>
          <p:nvSpPr>
            <p:cNvPr id="193597" name="Oval 109"/>
            <p:cNvSpPr>
              <a:spLocks noChangeArrowheads="1"/>
            </p:cNvSpPr>
            <p:nvPr/>
          </p:nvSpPr>
          <p:spPr bwMode="auto">
            <a:xfrm>
              <a:off x="1445" y="1528"/>
              <a:ext cx="212" cy="164"/>
            </a:xfrm>
            <a:prstGeom prst="ellipse">
              <a:avLst/>
            </a:prstGeom>
            <a:solidFill>
              <a:srgbClr val="A8C903"/>
            </a:solidFill>
            <a:ln w="12700" algn="ctr">
              <a:solidFill>
                <a:schemeClr val="tx1"/>
              </a:solidFill>
              <a:round/>
              <a:headEnd type="none" w="sm" len="sm"/>
              <a:tailEnd type="none" w="sm" len="sm"/>
            </a:ln>
          </p:spPr>
          <p:txBody>
            <a:bodyPr wrap="none" lIns="91427" tIns="45713" rIns="91427" bIns="45713" anchor="ctr"/>
            <a:lstStyle/>
            <a:p>
              <a:pPr algn="ctr"/>
              <a:r>
                <a:rPr lang="en-GB" sz="1200" b="1"/>
                <a:t>Thr</a:t>
              </a:r>
            </a:p>
          </p:txBody>
        </p:sp>
        <p:sp>
          <p:nvSpPr>
            <p:cNvPr id="193598" name="Oval 110"/>
            <p:cNvSpPr>
              <a:spLocks noChangeArrowheads="1"/>
            </p:cNvSpPr>
            <p:nvPr/>
          </p:nvSpPr>
          <p:spPr bwMode="auto">
            <a:xfrm>
              <a:off x="1884" y="1529"/>
              <a:ext cx="212" cy="163"/>
            </a:xfrm>
            <a:prstGeom prst="ellipse">
              <a:avLst/>
            </a:prstGeom>
            <a:solidFill>
              <a:srgbClr val="A8C903"/>
            </a:solidFill>
            <a:ln w="12700" algn="ctr">
              <a:solidFill>
                <a:schemeClr val="tx1"/>
              </a:solidFill>
              <a:round/>
              <a:headEnd type="none" w="sm" len="sm"/>
              <a:tailEnd type="none" w="sm" len="sm"/>
            </a:ln>
          </p:spPr>
          <p:txBody>
            <a:bodyPr wrap="none" lIns="91427" tIns="45713" rIns="91427" bIns="45713" anchor="ctr"/>
            <a:lstStyle/>
            <a:p>
              <a:pPr algn="ctr"/>
              <a:r>
                <a:rPr lang="en-GB" sz="1200" b="1"/>
                <a:t>Thr</a:t>
              </a:r>
            </a:p>
          </p:txBody>
        </p:sp>
        <p:sp>
          <p:nvSpPr>
            <p:cNvPr id="193599" name="Oval 111"/>
            <p:cNvSpPr>
              <a:spLocks noChangeArrowheads="1"/>
            </p:cNvSpPr>
            <p:nvPr/>
          </p:nvSpPr>
          <p:spPr bwMode="auto">
            <a:xfrm>
              <a:off x="2099" y="1529"/>
              <a:ext cx="213" cy="163"/>
            </a:xfrm>
            <a:prstGeom prst="ellipse">
              <a:avLst/>
            </a:prstGeom>
            <a:solidFill>
              <a:srgbClr val="A8C903"/>
            </a:solidFill>
            <a:ln w="12700" algn="ctr">
              <a:solidFill>
                <a:schemeClr val="tx1"/>
              </a:solidFill>
              <a:round/>
              <a:headEnd type="none" w="sm" len="sm"/>
              <a:tailEnd type="none" w="sm" len="sm"/>
            </a:ln>
          </p:spPr>
          <p:txBody>
            <a:bodyPr wrap="none" lIns="91427" tIns="45713" rIns="91427" bIns="45713" anchor="ctr"/>
            <a:lstStyle/>
            <a:p>
              <a:pPr algn="ctr"/>
              <a:r>
                <a:rPr lang="en-GB" sz="1200" b="1"/>
                <a:t>Ser</a:t>
              </a:r>
            </a:p>
          </p:txBody>
        </p:sp>
        <p:sp>
          <p:nvSpPr>
            <p:cNvPr id="193600" name="Oval 112"/>
            <p:cNvSpPr>
              <a:spLocks noChangeArrowheads="1"/>
            </p:cNvSpPr>
            <p:nvPr/>
          </p:nvSpPr>
          <p:spPr bwMode="auto">
            <a:xfrm>
              <a:off x="1664" y="1528"/>
              <a:ext cx="212" cy="164"/>
            </a:xfrm>
            <a:prstGeom prst="ellipse">
              <a:avLst/>
            </a:prstGeom>
            <a:solidFill>
              <a:srgbClr val="A8C903"/>
            </a:solidFill>
            <a:ln w="12700" algn="ctr">
              <a:solidFill>
                <a:schemeClr val="tx1"/>
              </a:solidFill>
              <a:round/>
              <a:headEnd type="none" w="sm" len="sm"/>
              <a:tailEnd type="none" w="sm" len="sm"/>
            </a:ln>
          </p:spPr>
          <p:txBody>
            <a:bodyPr wrap="none" lIns="91427" tIns="45713" rIns="91427" bIns="45713" anchor="ctr"/>
            <a:lstStyle/>
            <a:p>
              <a:pPr algn="ctr"/>
              <a:r>
                <a:rPr lang="en-GB" sz="1200" b="1"/>
                <a:t>Phe</a:t>
              </a:r>
            </a:p>
          </p:txBody>
        </p:sp>
        <p:sp>
          <p:nvSpPr>
            <p:cNvPr id="193601" name="Oval 113"/>
            <p:cNvSpPr>
              <a:spLocks noChangeArrowheads="1"/>
            </p:cNvSpPr>
            <p:nvPr/>
          </p:nvSpPr>
          <p:spPr bwMode="auto">
            <a:xfrm>
              <a:off x="1005" y="1528"/>
              <a:ext cx="212" cy="164"/>
            </a:xfrm>
            <a:prstGeom prst="ellipse">
              <a:avLst/>
            </a:prstGeom>
            <a:solidFill>
              <a:srgbClr val="A8C903"/>
            </a:solidFill>
            <a:ln w="12700" algn="ctr">
              <a:solidFill>
                <a:schemeClr val="tx1"/>
              </a:solidFill>
              <a:round/>
              <a:headEnd type="none" w="sm" len="sm"/>
              <a:tailEnd type="none" w="sm" len="sm"/>
            </a:ln>
          </p:spPr>
          <p:txBody>
            <a:bodyPr wrap="none" lIns="91427" tIns="45713" rIns="91427" bIns="45713" anchor="ctr"/>
            <a:lstStyle/>
            <a:p>
              <a:pPr algn="ctr"/>
              <a:r>
                <a:rPr lang="en-GB" sz="1200" b="1"/>
                <a:t>Glu</a:t>
              </a:r>
            </a:p>
          </p:txBody>
        </p:sp>
        <p:sp>
          <p:nvSpPr>
            <p:cNvPr id="193602" name="Oval 114"/>
            <p:cNvSpPr>
              <a:spLocks noChangeArrowheads="1"/>
            </p:cNvSpPr>
            <p:nvPr/>
          </p:nvSpPr>
          <p:spPr bwMode="auto">
            <a:xfrm>
              <a:off x="1225" y="1528"/>
              <a:ext cx="212" cy="164"/>
            </a:xfrm>
            <a:prstGeom prst="ellipse">
              <a:avLst/>
            </a:prstGeom>
            <a:solidFill>
              <a:srgbClr val="A8C903"/>
            </a:solidFill>
            <a:ln w="12700" algn="ctr">
              <a:solidFill>
                <a:schemeClr val="tx1"/>
              </a:solidFill>
              <a:round/>
              <a:headEnd type="none" w="sm" len="sm"/>
              <a:tailEnd type="none" w="sm" len="sm"/>
            </a:ln>
          </p:spPr>
          <p:txBody>
            <a:bodyPr wrap="none" lIns="91427" tIns="45713" rIns="91427" bIns="45713" anchor="ctr"/>
            <a:lstStyle/>
            <a:p>
              <a:pPr algn="ctr"/>
              <a:r>
                <a:rPr lang="en-GB" sz="1200" b="1"/>
                <a:t>Gly</a:t>
              </a:r>
            </a:p>
          </p:txBody>
        </p:sp>
        <p:sp>
          <p:nvSpPr>
            <p:cNvPr id="193603" name="Oval 115"/>
            <p:cNvSpPr>
              <a:spLocks noChangeArrowheads="1"/>
            </p:cNvSpPr>
            <p:nvPr/>
          </p:nvSpPr>
          <p:spPr bwMode="auto">
            <a:xfrm>
              <a:off x="2314" y="1548"/>
              <a:ext cx="212" cy="164"/>
            </a:xfrm>
            <a:prstGeom prst="ellipse">
              <a:avLst/>
            </a:prstGeom>
            <a:solidFill>
              <a:srgbClr val="A8C903"/>
            </a:solidFill>
            <a:ln w="12700" algn="ctr">
              <a:solidFill>
                <a:schemeClr val="tx1"/>
              </a:solidFill>
              <a:round/>
              <a:headEnd type="none" w="sm" len="sm"/>
              <a:tailEnd type="none" w="sm" len="sm"/>
            </a:ln>
          </p:spPr>
          <p:txBody>
            <a:bodyPr wrap="none" lIns="91427" tIns="45713" rIns="91427" bIns="45713" anchor="ctr"/>
            <a:lstStyle/>
            <a:p>
              <a:pPr algn="ctr"/>
              <a:r>
                <a:rPr lang="en-GB" sz="1200" b="1"/>
                <a:t>Asp</a:t>
              </a:r>
            </a:p>
          </p:txBody>
        </p:sp>
        <p:sp>
          <p:nvSpPr>
            <p:cNvPr id="193604" name="Oval 116"/>
            <p:cNvSpPr>
              <a:spLocks noChangeArrowheads="1"/>
            </p:cNvSpPr>
            <p:nvPr/>
          </p:nvSpPr>
          <p:spPr bwMode="auto">
            <a:xfrm>
              <a:off x="2480" y="1652"/>
              <a:ext cx="212" cy="164"/>
            </a:xfrm>
            <a:prstGeom prst="ellipse">
              <a:avLst/>
            </a:prstGeom>
            <a:solidFill>
              <a:srgbClr val="A8C903"/>
            </a:solidFill>
            <a:ln w="12700" algn="ctr">
              <a:solidFill>
                <a:schemeClr val="tx1"/>
              </a:solidFill>
              <a:round/>
              <a:headEnd type="none" w="sm" len="sm"/>
              <a:tailEnd type="none" w="sm" len="sm"/>
            </a:ln>
          </p:spPr>
          <p:txBody>
            <a:bodyPr wrap="none" lIns="91427" tIns="45713" rIns="91427" bIns="45713" anchor="ctr"/>
            <a:lstStyle/>
            <a:p>
              <a:pPr algn="ctr"/>
              <a:r>
                <a:rPr lang="en-GB" sz="1200" b="1"/>
                <a:t>Val</a:t>
              </a:r>
            </a:p>
          </p:txBody>
        </p:sp>
        <p:sp>
          <p:nvSpPr>
            <p:cNvPr id="193605" name="Oval 117"/>
            <p:cNvSpPr>
              <a:spLocks noChangeArrowheads="1"/>
            </p:cNvSpPr>
            <p:nvPr/>
          </p:nvSpPr>
          <p:spPr bwMode="auto">
            <a:xfrm>
              <a:off x="2488" y="1817"/>
              <a:ext cx="212" cy="164"/>
            </a:xfrm>
            <a:prstGeom prst="ellipse">
              <a:avLst/>
            </a:prstGeom>
            <a:solidFill>
              <a:srgbClr val="A8C903"/>
            </a:solidFill>
            <a:ln w="12700" algn="ctr">
              <a:solidFill>
                <a:schemeClr val="tx1"/>
              </a:solidFill>
              <a:round/>
              <a:headEnd type="none" w="sm" len="sm"/>
              <a:tailEnd type="none" w="sm" len="sm"/>
            </a:ln>
          </p:spPr>
          <p:txBody>
            <a:bodyPr wrap="none" lIns="91427" tIns="45713" rIns="91427" bIns="45713" anchor="ctr"/>
            <a:lstStyle/>
            <a:p>
              <a:pPr algn="ctr"/>
              <a:r>
                <a:rPr lang="en-GB" sz="1200" b="1"/>
                <a:t>Ser</a:t>
              </a:r>
            </a:p>
          </p:txBody>
        </p:sp>
        <p:sp>
          <p:nvSpPr>
            <p:cNvPr id="193606" name="Oval 118"/>
            <p:cNvSpPr>
              <a:spLocks noChangeArrowheads="1"/>
            </p:cNvSpPr>
            <p:nvPr/>
          </p:nvSpPr>
          <p:spPr bwMode="auto">
            <a:xfrm>
              <a:off x="2382" y="1964"/>
              <a:ext cx="212" cy="164"/>
            </a:xfrm>
            <a:prstGeom prst="ellipse">
              <a:avLst/>
            </a:prstGeom>
            <a:solidFill>
              <a:srgbClr val="A8C903"/>
            </a:solidFill>
            <a:ln w="12700" algn="ctr">
              <a:solidFill>
                <a:schemeClr val="tx1"/>
              </a:solidFill>
              <a:round/>
              <a:headEnd type="none" w="sm" len="sm"/>
              <a:tailEnd type="none" w="sm" len="sm"/>
            </a:ln>
          </p:spPr>
          <p:txBody>
            <a:bodyPr wrap="none" lIns="91427" tIns="45713" rIns="91427" bIns="45713" anchor="ctr"/>
            <a:lstStyle/>
            <a:p>
              <a:pPr algn="ctr"/>
              <a:r>
                <a:rPr lang="en-GB" sz="1200" b="1"/>
                <a:t>Ser</a:t>
              </a:r>
            </a:p>
          </p:txBody>
        </p:sp>
        <p:sp>
          <p:nvSpPr>
            <p:cNvPr id="193607" name="Oval 119"/>
            <p:cNvSpPr>
              <a:spLocks noChangeArrowheads="1"/>
            </p:cNvSpPr>
            <p:nvPr/>
          </p:nvSpPr>
          <p:spPr bwMode="auto">
            <a:xfrm>
              <a:off x="2168" y="1965"/>
              <a:ext cx="212" cy="163"/>
            </a:xfrm>
            <a:prstGeom prst="ellipse">
              <a:avLst/>
            </a:prstGeom>
            <a:solidFill>
              <a:srgbClr val="A8C903"/>
            </a:solidFill>
            <a:ln w="12700" algn="ctr">
              <a:solidFill>
                <a:schemeClr val="tx1"/>
              </a:solidFill>
              <a:round/>
              <a:headEnd type="none" w="sm" len="sm"/>
              <a:tailEnd type="none" w="sm" len="sm"/>
            </a:ln>
          </p:spPr>
          <p:txBody>
            <a:bodyPr wrap="none" lIns="91427" tIns="45713" rIns="91427" bIns="45713" anchor="ctr"/>
            <a:lstStyle/>
            <a:p>
              <a:pPr algn="ctr"/>
              <a:r>
                <a:rPr lang="en-GB" sz="1200" b="1"/>
                <a:t>Tyr</a:t>
              </a:r>
            </a:p>
          </p:txBody>
        </p:sp>
        <p:sp>
          <p:nvSpPr>
            <p:cNvPr id="193608" name="Oval 120"/>
            <p:cNvSpPr>
              <a:spLocks noChangeArrowheads="1"/>
            </p:cNvSpPr>
            <p:nvPr/>
          </p:nvSpPr>
          <p:spPr bwMode="auto">
            <a:xfrm>
              <a:off x="1949" y="1965"/>
              <a:ext cx="213" cy="163"/>
            </a:xfrm>
            <a:prstGeom prst="ellipse">
              <a:avLst/>
            </a:prstGeom>
            <a:solidFill>
              <a:srgbClr val="A8C903"/>
            </a:solidFill>
            <a:ln w="12700" algn="ctr">
              <a:solidFill>
                <a:schemeClr val="tx1"/>
              </a:solidFill>
              <a:round/>
              <a:headEnd type="none" w="sm" len="sm"/>
              <a:tailEnd type="none" w="sm" len="sm"/>
            </a:ln>
          </p:spPr>
          <p:txBody>
            <a:bodyPr wrap="none" lIns="91427" tIns="45713" rIns="91427" bIns="45713" anchor="ctr"/>
            <a:lstStyle/>
            <a:p>
              <a:pPr algn="ctr"/>
              <a:r>
                <a:rPr lang="en-GB" sz="1200" b="1"/>
                <a:t>Leu</a:t>
              </a:r>
            </a:p>
          </p:txBody>
        </p:sp>
        <p:sp>
          <p:nvSpPr>
            <p:cNvPr id="193609" name="Oval 121"/>
            <p:cNvSpPr>
              <a:spLocks noChangeArrowheads="1"/>
            </p:cNvSpPr>
            <p:nvPr/>
          </p:nvSpPr>
          <p:spPr bwMode="auto">
            <a:xfrm>
              <a:off x="1736" y="1965"/>
              <a:ext cx="212" cy="163"/>
            </a:xfrm>
            <a:prstGeom prst="ellipse">
              <a:avLst/>
            </a:prstGeom>
            <a:solidFill>
              <a:srgbClr val="A8C903"/>
            </a:solidFill>
            <a:ln w="12700" algn="ctr">
              <a:solidFill>
                <a:schemeClr val="tx1"/>
              </a:solidFill>
              <a:round/>
              <a:headEnd type="none" w="sm" len="sm"/>
              <a:tailEnd type="none" w="sm" len="sm"/>
            </a:ln>
          </p:spPr>
          <p:txBody>
            <a:bodyPr wrap="none" lIns="91427" tIns="45713" rIns="91427" bIns="45713" anchor="ctr"/>
            <a:lstStyle/>
            <a:p>
              <a:pPr algn="ctr"/>
              <a:r>
                <a:rPr lang="en-GB" sz="1200" b="1"/>
                <a:t>Glu</a:t>
              </a:r>
            </a:p>
          </p:txBody>
        </p:sp>
        <p:sp>
          <p:nvSpPr>
            <p:cNvPr id="193610" name="Oval 122"/>
            <p:cNvSpPr>
              <a:spLocks noChangeArrowheads="1"/>
            </p:cNvSpPr>
            <p:nvPr/>
          </p:nvSpPr>
          <p:spPr bwMode="auto">
            <a:xfrm>
              <a:off x="1522" y="1965"/>
              <a:ext cx="212" cy="163"/>
            </a:xfrm>
            <a:prstGeom prst="ellipse">
              <a:avLst/>
            </a:prstGeom>
            <a:solidFill>
              <a:srgbClr val="A8C903"/>
            </a:solidFill>
            <a:ln w="12700" algn="ctr">
              <a:solidFill>
                <a:schemeClr val="tx1"/>
              </a:solidFill>
              <a:round/>
              <a:headEnd type="none" w="sm" len="sm"/>
              <a:tailEnd type="none" w="sm" len="sm"/>
            </a:ln>
          </p:spPr>
          <p:txBody>
            <a:bodyPr wrap="none" lIns="91427" tIns="45713" rIns="91427" bIns="45713" anchor="ctr"/>
            <a:lstStyle/>
            <a:p>
              <a:pPr algn="ctr"/>
              <a:r>
                <a:rPr lang="en-GB" sz="1200" b="1"/>
                <a:t>Gly</a:t>
              </a:r>
            </a:p>
          </p:txBody>
        </p:sp>
        <p:sp>
          <p:nvSpPr>
            <p:cNvPr id="193611" name="Oval 123"/>
            <p:cNvSpPr>
              <a:spLocks noChangeArrowheads="1"/>
            </p:cNvSpPr>
            <p:nvPr/>
          </p:nvSpPr>
          <p:spPr bwMode="auto">
            <a:xfrm>
              <a:off x="1088" y="1965"/>
              <a:ext cx="213" cy="163"/>
            </a:xfrm>
            <a:prstGeom prst="ellipse">
              <a:avLst/>
            </a:prstGeom>
            <a:solidFill>
              <a:srgbClr val="A8C903"/>
            </a:solidFill>
            <a:ln w="12700" algn="ctr">
              <a:solidFill>
                <a:schemeClr val="tx1"/>
              </a:solidFill>
              <a:round/>
              <a:headEnd type="none" w="sm" len="sm"/>
              <a:tailEnd type="none" w="sm" len="sm"/>
            </a:ln>
          </p:spPr>
          <p:txBody>
            <a:bodyPr wrap="none" lIns="91427" tIns="45713" rIns="91427" bIns="45713" anchor="ctr"/>
            <a:lstStyle/>
            <a:p>
              <a:pPr algn="ctr"/>
              <a:r>
                <a:rPr lang="en-GB" sz="1200" b="1"/>
                <a:t>Ala</a:t>
              </a:r>
            </a:p>
          </p:txBody>
        </p:sp>
        <p:sp>
          <p:nvSpPr>
            <p:cNvPr id="193612" name="Oval 124"/>
            <p:cNvSpPr>
              <a:spLocks noChangeArrowheads="1"/>
            </p:cNvSpPr>
            <p:nvPr/>
          </p:nvSpPr>
          <p:spPr bwMode="auto">
            <a:xfrm>
              <a:off x="873" y="1965"/>
              <a:ext cx="212" cy="163"/>
            </a:xfrm>
            <a:prstGeom prst="ellipse">
              <a:avLst/>
            </a:prstGeom>
            <a:solidFill>
              <a:srgbClr val="A8C903"/>
            </a:solidFill>
            <a:ln w="12700" algn="ctr">
              <a:solidFill>
                <a:schemeClr val="tx1"/>
              </a:solidFill>
              <a:round/>
              <a:headEnd type="none" w="sm" len="sm"/>
              <a:tailEnd type="none" w="sm" len="sm"/>
            </a:ln>
          </p:spPr>
          <p:txBody>
            <a:bodyPr wrap="none" lIns="91427" tIns="45713" rIns="91427" bIns="45713" anchor="ctr"/>
            <a:lstStyle/>
            <a:p>
              <a:pPr algn="ctr"/>
              <a:r>
                <a:rPr lang="en-GB" sz="1200" b="1"/>
                <a:t>Ala</a:t>
              </a:r>
            </a:p>
          </p:txBody>
        </p:sp>
        <p:sp>
          <p:nvSpPr>
            <p:cNvPr id="193613" name="Oval 125"/>
            <p:cNvSpPr>
              <a:spLocks noChangeArrowheads="1"/>
            </p:cNvSpPr>
            <p:nvPr/>
          </p:nvSpPr>
          <p:spPr bwMode="auto">
            <a:xfrm>
              <a:off x="1306" y="1965"/>
              <a:ext cx="213" cy="163"/>
            </a:xfrm>
            <a:prstGeom prst="ellipse">
              <a:avLst/>
            </a:prstGeom>
            <a:solidFill>
              <a:srgbClr val="A8C903"/>
            </a:solidFill>
            <a:ln w="12700" algn="ctr">
              <a:solidFill>
                <a:schemeClr val="tx1"/>
              </a:solidFill>
              <a:round/>
              <a:headEnd type="none" w="sm" len="sm"/>
              <a:tailEnd type="none" w="sm" len="sm"/>
            </a:ln>
          </p:spPr>
          <p:txBody>
            <a:bodyPr wrap="none" lIns="91427" tIns="45713" rIns="91427" bIns="45713" anchor="ctr"/>
            <a:lstStyle/>
            <a:p>
              <a:pPr algn="ctr"/>
              <a:r>
                <a:rPr lang="en-GB" sz="1200" b="1"/>
                <a:t>Gln</a:t>
              </a:r>
            </a:p>
          </p:txBody>
        </p:sp>
        <p:sp>
          <p:nvSpPr>
            <p:cNvPr id="193614" name="Oval 126"/>
            <p:cNvSpPr>
              <a:spLocks noChangeArrowheads="1"/>
            </p:cNvSpPr>
            <p:nvPr/>
          </p:nvSpPr>
          <p:spPr bwMode="auto">
            <a:xfrm>
              <a:off x="655" y="1965"/>
              <a:ext cx="212" cy="163"/>
            </a:xfrm>
            <a:prstGeom prst="ellipse">
              <a:avLst/>
            </a:prstGeom>
            <a:solidFill>
              <a:srgbClr val="A8C903"/>
            </a:solidFill>
            <a:ln w="12700" algn="ctr">
              <a:solidFill>
                <a:schemeClr val="tx1"/>
              </a:solidFill>
              <a:round/>
              <a:headEnd type="none" w="sm" len="sm"/>
              <a:tailEnd type="none" w="sm" len="sm"/>
            </a:ln>
          </p:spPr>
          <p:txBody>
            <a:bodyPr wrap="none" lIns="91427" tIns="45713" rIns="91427" bIns="45713" anchor="ctr"/>
            <a:lstStyle/>
            <a:p>
              <a:pPr algn="ctr"/>
              <a:r>
                <a:rPr lang="en-GB" sz="1200" b="1"/>
                <a:t>Lys</a:t>
              </a:r>
            </a:p>
          </p:txBody>
        </p:sp>
        <p:sp>
          <p:nvSpPr>
            <p:cNvPr id="193615" name="Oval 127"/>
            <p:cNvSpPr>
              <a:spLocks noChangeArrowheads="1"/>
            </p:cNvSpPr>
            <p:nvPr/>
          </p:nvSpPr>
          <p:spPr bwMode="auto">
            <a:xfrm>
              <a:off x="476" y="2229"/>
              <a:ext cx="212" cy="164"/>
            </a:xfrm>
            <a:prstGeom prst="ellipse">
              <a:avLst/>
            </a:prstGeom>
            <a:solidFill>
              <a:srgbClr val="A8C903"/>
            </a:solidFill>
            <a:ln w="12700" algn="ctr">
              <a:solidFill>
                <a:schemeClr val="tx1"/>
              </a:solidFill>
              <a:round/>
              <a:headEnd type="none" w="sm" len="sm"/>
              <a:tailEnd type="none" w="sm" len="sm"/>
            </a:ln>
          </p:spPr>
          <p:txBody>
            <a:bodyPr wrap="none" lIns="91427" tIns="45713" rIns="91427" bIns="45713" anchor="ctr"/>
            <a:lstStyle/>
            <a:p>
              <a:pPr algn="ctr"/>
              <a:r>
                <a:rPr lang="en-GB" sz="1200" b="1"/>
                <a:t>Phe</a:t>
              </a:r>
            </a:p>
          </p:txBody>
        </p:sp>
        <p:sp>
          <p:nvSpPr>
            <p:cNvPr id="193616" name="Oval 128"/>
            <p:cNvSpPr>
              <a:spLocks noChangeArrowheads="1"/>
            </p:cNvSpPr>
            <p:nvPr/>
          </p:nvSpPr>
          <p:spPr bwMode="auto">
            <a:xfrm>
              <a:off x="476" y="2062"/>
              <a:ext cx="212" cy="163"/>
            </a:xfrm>
            <a:prstGeom prst="ellipse">
              <a:avLst/>
            </a:prstGeom>
            <a:solidFill>
              <a:srgbClr val="A8C903"/>
            </a:solidFill>
            <a:ln w="12700" algn="ctr">
              <a:solidFill>
                <a:schemeClr val="tx1"/>
              </a:solidFill>
              <a:round/>
              <a:headEnd type="none" w="sm" len="sm"/>
              <a:tailEnd type="none" w="sm" len="sm"/>
            </a:ln>
          </p:spPr>
          <p:txBody>
            <a:bodyPr wrap="none" lIns="91427" tIns="45713" rIns="91427" bIns="45713" anchor="ctr"/>
            <a:lstStyle/>
            <a:p>
              <a:pPr algn="ctr"/>
              <a:r>
                <a:rPr lang="en-GB" sz="1200" b="1"/>
                <a:t>Glu</a:t>
              </a:r>
            </a:p>
          </p:txBody>
        </p:sp>
        <p:sp>
          <p:nvSpPr>
            <p:cNvPr id="193617" name="Oval 129"/>
            <p:cNvSpPr>
              <a:spLocks noChangeArrowheads="1"/>
            </p:cNvSpPr>
            <p:nvPr/>
          </p:nvSpPr>
          <p:spPr bwMode="auto">
            <a:xfrm>
              <a:off x="601" y="2365"/>
              <a:ext cx="212" cy="163"/>
            </a:xfrm>
            <a:prstGeom prst="ellipse">
              <a:avLst/>
            </a:prstGeom>
            <a:solidFill>
              <a:srgbClr val="A8C903"/>
            </a:solidFill>
            <a:ln w="12700" algn="ctr">
              <a:solidFill>
                <a:schemeClr val="tx1"/>
              </a:solidFill>
              <a:round/>
              <a:headEnd type="none" w="sm" len="sm"/>
              <a:tailEnd type="none" w="sm" len="sm"/>
            </a:ln>
          </p:spPr>
          <p:txBody>
            <a:bodyPr wrap="none" lIns="91427" tIns="45713" rIns="91427" bIns="45713" anchor="ctr"/>
            <a:lstStyle/>
            <a:p>
              <a:pPr algn="ctr"/>
              <a:r>
                <a:rPr lang="en-GB" sz="1200" b="1"/>
                <a:t>Ile</a:t>
              </a:r>
            </a:p>
          </p:txBody>
        </p:sp>
        <p:sp>
          <p:nvSpPr>
            <p:cNvPr id="193618" name="Oval 130"/>
            <p:cNvSpPr>
              <a:spLocks noChangeArrowheads="1"/>
            </p:cNvSpPr>
            <p:nvPr/>
          </p:nvSpPr>
          <p:spPr bwMode="auto">
            <a:xfrm>
              <a:off x="817" y="2365"/>
              <a:ext cx="213" cy="163"/>
            </a:xfrm>
            <a:prstGeom prst="ellipse">
              <a:avLst/>
            </a:prstGeom>
            <a:solidFill>
              <a:srgbClr val="A8C903"/>
            </a:solidFill>
            <a:ln w="12700" algn="ctr">
              <a:solidFill>
                <a:schemeClr val="tx1"/>
              </a:solidFill>
              <a:round/>
              <a:headEnd type="none" w="sm" len="sm"/>
              <a:tailEnd type="none" w="sm" len="sm"/>
            </a:ln>
          </p:spPr>
          <p:txBody>
            <a:bodyPr wrap="none" lIns="91427" tIns="45713" rIns="91427" bIns="45713" anchor="ctr"/>
            <a:lstStyle/>
            <a:p>
              <a:pPr algn="ctr"/>
              <a:r>
                <a:rPr lang="en-GB" sz="1200" b="1"/>
                <a:t>Ala</a:t>
              </a:r>
            </a:p>
          </p:txBody>
        </p:sp>
        <p:sp>
          <p:nvSpPr>
            <p:cNvPr id="193619" name="Oval 131"/>
            <p:cNvSpPr>
              <a:spLocks noChangeArrowheads="1"/>
            </p:cNvSpPr>
            <p:nvPr/>
          </p:nvSpPr>
          <p:spPr bwMode="auto">
            <a:xfrm>
              <a:off x="1033" y="2365"/>
              <a:ext cx="213" cy="163"/>
            </a:xfrm>
            <a:prstGeom prst="ellipse">
              <a:avLst/>
            </a:prstGeom>
            <a:solidFill>
              <a:srgbClr val="A8C903"/>
            </a:solidFill>
            <a:ln w="12700" algn="ctr">
              <a:solidFill>
                <a:schemeClr val="tx1"/>
              </a:solidFill>
              <a:round/>
              <a:headEnd type="none" w="sm" len="sm"/>
              <a:tailEnd type="none" w="sm" len="sm"/>
            </a:ln>
          </p:spPr>
          <p:txBody>
            <a:bodyPr wrap="none" lIns="91427" tIns="45713" rIns="91427" bIns="45713" anchor="ctr"/>
            <a:lstStyle/>
            <a:p>
              <a:pPr algn="ctr"/>
              <a:r>
                <a:rPr lang="en-GB" sz="1200" b="1"/>
                <a:t>Trp</a:t>
              </a:r>
            </a:p>
          </p:txBody>
        </p:sp>
        <p:sp>
          <p:nvSpPr>
            <p:cNvPr id="193620" name="Oval 132"/>
            <p:cNvSpPr>
              <a:spLocks noChangeArrowheads="1"/>
            </p:cNvSpPr>
            <p:nvPr/>
          </p:nvSpPr>
          <p:spPr bwMode="auto">
            <a:xfrm>
              <a:off x="1253" y="2365"/>
              <a:ext cx="212" cy="164"/>
            </a:xfrm>
            <a:prstGeom prst="ellipse">
              <a:avLst/>
            </a:prstGeom>
            <a:solidFill>
              <a:srgbClr val="A8C903"/>
            </a:solidFill>
            <a:ln w="12700" algn="ctr">
              <a:solidFill>
                <a:schemeClr val="tx1"/>
              </a:solidFill>
              <a:round/>
              <a:headEnd type="none" w="sm" len="sm"/>
              <a:tailEnd type="none" w="sm" len="sm"/>
            </a:ln>
          </p:spPr>
          <p:txBody>
            <a:bodyPr wrap="none" lIns="91427" tIns="45713" rIns="91427" bIns="45713" anchor="ctr"/>
            <a:lstStyle/>
            <a:p>
              <a:pPr algn="ctr"/>
              <a:r>
                <a:rPr lang="en-GB" sz="1200" b="1"/>
                <a:t>Leu</a:t>
              </a:r>
            </a:p>
          </p:txBody>
        </p:sp>
        <p:sp>
          <p:nvSpPr>
            <p:cNvPr id="193621" name="Oval 133"/>
            <p:cNvSpPr>
              <a:spLocks noChangeArrowheads="1"/>
            </p:cNvSpPr>
            <p:nvPr/>
          </p:nvSpPr>
          <p:spPr bwMode="auto">
            <a:xfrm>
              <a:off x="2343" y="2365"/>
              <a:ext cx="213" cy="164"/>
            </a:xfrm>
            <a:prstGeom prst="ellipse">
              <a:avLst/>
            </a:prstGeom>
            <a:solidFill>
              <a:srgbClr val="A8C903"/>
            </a:solidFill>
            <a:ln w="12700" algn="ctr">
              <a:solidFill>
                <a:schemeClr val="tx1"/>
              </a:solidFill>
              <a:round/>
              <a:headEnd type="none" w="sm" len="sm"/>
              <a:tailEnd type="none" w="sm" len="sm"/>
            </a:ln>
          </p:spPr>
          <p:txBody>
            <a:bodyPr wrap="none" lIns="91427" tIns="45713" rIns="91427" bIns="45713" anchor="ctr"/>
            <a:lstStyle/>
            <a:p>
              <a:pPr algn="ctr"/>
              <a:r>
                <a:rPr lang="en-GB" sz="1200" b="1"/>
                <a:t>Gly</a:t>
              </a:r>
            </a:p>
          </p:txBody>
        </p:sp>
        <p:sp>
          <p:nvSpPr>
            <p:cNvPr id="193622" name="Oval 134"/>
            <p:cNvSpPr>
              <a:spLocks noChangeArrowheads="1"/>
            </p:cNvSpPr>
            <p:nvPr/>
          </p:nvSpPr>
          <p:spPr bwMode="auto">
            <a:xfrm>
              <a:off x="1472" y="2365"/>
              <a:ext cx="212" cy="163"/>
            </a:xfrm>
            <a:prstGeom prst="ellipse">
              <a:avLst/>
            </a:prstGeom>
            <a:solidFill>
              <a:srgbClr val="A8C903"/>
            </a:solidFill>
            <a:ln w="12700" algn="ctr">
              <a:solidFill>
                <a:schemeClr val="tx1"/>
              </a:solidFill>
              <a:round/>
              <a:headEnd type="none" w="sm" len="sm"/>
              <a:tailEnd type="none" w="sm" len="sm"/>
            </a:ln>
          </p:spPr>
          <p:txBody>
            <a:bodyPr wrap="none" lIns="91427" tIns="45713" rIns="91427" bIns="45713" anchor="ctr"/>
            <a:lstStyle/>
            <a:p>
              <a:pPr algn="ctr"/>
              <a:r>
                <a:rPr lang="en-GB" sz="1200" b="1"/>
                <a:t>Val</a:t>
              </a:r>
            </a:p>
          </p:txBody>
        </p:sp>
        <p:sp>
          <p:nvSpPr>
            <p:cNvPr id="193623" name="Oval 135"/>
            <p:cNvSpPr>
              <a:spLocks noChangeArrowheads="1"/>
            </p:cNvSpPr>
            <p:nvPr/>
          </p:nvSpPr>
          <p:spPr bwMode="auto">
            <a:xfrm>
              <a:off x="1904" y="2365"/>
              <a:ext cx="213" cy="163"/>
            </a:xfrm>
            <a:prstGeom prst="ellipse">
              <a:avLst/>
            </a:prstGeom>
            <a:solidFill>
              <a:srgbClr val="A8C903"/>
            </a:solidFill>
            <a:ln w="12700" algn="ctr">
              <a:solidFill>
                <a:schemeClr val="tx1"/>
              </a:solidFill>
              <a:round/>
              <a:headEnd type="none" w="sm" len="sm"/>
              <a:tailEnd type="none" w="sm" len="sm"/>
            </a:ln>
          </p:spPr>
          <p:txBody>
            <a:bodyPr wrap="none" lIns="91427" tIns="45713" rIns="91427" bIns="45713" anchor="ctr"/>
            <a:lstStyle/>
            <a:p>
              <a:pPr algn="ctr"/>
              <a:r>
                <a:rPr lang="en-GB" sz="1200" b="1"/>
                <a:t>Gly</a:t>
              </a:r>
            </a:p>
          </p:txBody>
        </p:sp>
        <p:sp>
          <p:nvSpPr>
            <p:cNvPr id="193624" name="Oval 136"/>
            <p:cNvSpPr>
              <a:spLocks noChangeArrowheads="1"/>
            </p:cNvSpPr>
            <p:nvPr/>
          </p:nvSpPr>
          <p:spPr bwMode="auto">
            <a:xfrm>
              <a:off x="2123" y="2365"/>
              <a:ext cx="214" cy="163"/>
            </a:xfrm>
            <a:prstGeom prst="ellipse">
              <a:avLst/>
            </a:prstGeom>
            <a:solidFill>
              <a:srgbClr val="A8C903"/>
            </a:solidFill>
            <a:ln w="12700" algn="ctr">
              <a:solidFill>
                <a:schemeClr val="tx1"/>
              </a:solidFill>
              <a:round/>
              <a:headEnd type="none" w="sm" len="sm"/>
              <a:tailEnd type="none" w="sm" len="sm"/>
            </a:ln>
          </p:spPr>
          <p:txBody>
            <a:bodyPr wrap="none" lIns="91427" tIns="45713" rIns="91427" bIns="45713" anchor="ctr"/>
            <a:lstStyle/>
            <a:p>
              <a:pPr algn="ctr"/>
              <a:r>
                <a:rPr lang="en-GB" sz="1200" b="1"/>
                <a:t>Arg</a:t>
              </a:r>
            </a:p>
          </p:txBody>
        </p:sp>
      </p:grpSp>
      <p:sp>
        <p:nvSpPr>
          <p:cNvPr id="193541" name="AutoShape 139"/>
          <p:cNvSpPr>
            <a:spLocks noChangeArrowheads="1"/>
          </p:cNvSpPr>
          <p:nvPr/>
        </p:nvSpPr>
        <p:spPr bwMode="auto">
          <a:xfrm>
            <a:off x="561977" y="1380072"/>
            <a:ext cx="2601913" cy="700617"/>
          </a:xfrm>
          <a:prstGeom prst="roundRect">
            <a:avLst>
              <a:gd name="adj" fmla="val 16657"/>
            </a:avLst>
          </a:prstGeom>
          <a:noFill/>
          <a:ln w="12700">
            <a:noFill/>
            <a:round/>
            <a:headEnd/>
            <a:tailEnd/>
          </a:ln>
        </p:spPr>
        <p:txBody>
          <a:bodyPr wrap="none" lIns="92062" tIns="46031" rIns="92062" bIns="46031" anchor="ctr"/>
          <a:lstStyle/>
          <a:p>
            <a:r>
              <a:rPr lang="en-GB" sz="1400" b="1"/>
              <a:t>Native human GLP-1</a:t>
            </a:r>
          </a:p>
        </p:txBody>
      </p:sp>
      <p:grpSp>
        <p:nvGrpSpPr>
          <p:cNvPr id="3" name="Group 162"/>
          <p:cNvGrpSpPr>
            <a:grpSpLocks/>
          </p:cNvGrpSpPr>
          <p:nvPr/>
        </p:nvGrpSpPr>
        <p:grpSpPr bwMode="auto">
          <a:xfrm>
            <a:off x="290513" y="4125393"/>
            <a:ext cx="3765550" cy="1415560"/>
            <a:chOff x="319" y="2774"/>
            <a:chExt cx="2372" cy="892"/>
          </a:xfrm>
        </p:grpSpPr>
        <p:sp>
          <p:nvSpPr>
            <p:cNvPr id="193589" name="Text Box 140"/>
            <p:cNvSpPr txBox="1">
              <a:spLocks noChangeArrowheads="1"/>
            </p:cNvSpPr>
            <p:nvPr/>
          </p:nvSpPr>
          <p:spPr bwMode="auto">
            <a:xfrm>
              <a:off x="647" y="3453"/>
              <a:ext cx="1734" cy="213"/>
            </a:xfrm>
            <a:prstGeom prst="rect">
              <a:avLst/>
            </a:prstGeom>
            <a:noFill/>
            <a:ln w="12700" algn="ctr">
              <a:noFill/>
              <a:miter lim="800000"/>
              <a:headEnd/>
              <a:tailEnd/>
            </a:ln>
          </p:spPr>
          <p:txBody>
            <a:bodyPr lIns="91427" tIns="45713" rIns="91427" bIns="45713">
              <a:spAutoFit/>
            </a:bodyPr>
            <a:lstStyle/>
            <a:p>
              <a:pPr algn="ctr">
                <a:spcBef>
                  <a:spcPct val="50000"/>
                </a:spcBef>
              </a:pPr>
              <a:r>
                <a:rPr lang="en-GB" sz="1600" b="1"/>
                <a:t>T</a:t>
              </a:r>
              <a:r>
                <a:rPr lang="en-GB" sz="1600" b="1" baseline="-25000"/>
                <a:t>½</a:t>
              </a:r>
              <a:r>
                <a:rPr lang="en-GB" sz="1600" b="1"/>
                <a:t>=1.5–2.1 min</a:t>
              </a:r>
            </a:p>
          </p:txBody>
        </p:sp>
        <p:sp>
          <p:nvSpPr>
            <p:cNvPr id="193590" name="Rectangle 142"/>
            <p:cNvSpPr>
              <a:spLocks noChangeArrowheads="1"/>
            </p:cNvSpPr>
            <p:nvPr/>
          </p:nvSpPr>
          <p:spPr bwMode="auto">
            <a:xfrm>
              <a:off x="319" y="2774"/>
              <a:ext cx="2372" cy="330"/>
            </a:xfrm>
            <a:prstGeom prst="rect">
              <a:avLst/>
            </a:prstGeom>
            <a:noFill/>
            <a:ln w="9525">
              <a:noFill/>
              <a:miter lim="800000"/>
              <a:headEnd/>
              <a:tailEnd/>
            </a:ln>
          </p:spPr>
          <p:txBody>
            <a:bodyPr lIns="92062" tIns="46031" rIns="92062" bIns="46031">
              <a:spAutoFit/>
            </a:bodyPr>
            <a:lstStyle/>
            <a:p>
              <a:pPr algn="ctr" eaLnBrk="0" hangingPunct="0"/>
              <a:r>
                <a:rPr lang="en-US" sz="1400"/>
                <a:t>Enzymatic degradation by </a:t>
              </a:r>
              <a:br>
                <a:rPr lang="en-US" sz="1400"/>
              </a:br>
              <a:r>
                <a:rPr lang="en-US" sz="1400"/>
                <a:t>DPP-4</a:t>
              </a:r>
            </a:p>
          </p:txBody>
        </p:sp>
      </p:grpSp>
      <p:sp>
        <p:nvSpPr>
          <p:cNvPr id="193543" name="AutoShape 167"/>
          <p:cNvSpPr>
            <a:spLocks noChangeArrowheads="1"/>
          </p:cNvSpPr>
          <p:nvPr/>
        </p:nvSpPr>
        <p:spPr bwMode="auto">
          <a:xfrm>
            <a:off x="5741988" y="1496487"/>
            <a:ext cx="2176462" cy="484716"/>
          </a:xfrm>
          <a:prstGeom prst="roundRect">
            <a:avLst>
              <a:gd name="adj" fmla="val 16667"/>
            </a:avLst>
          </a:prstGeom>
          <a:noFill/>
          <a:ln w="9525" algn="ctr">
            <a:noFill/>
            <a:round/>
            <a:headEnd type="none" w="sm" len="sm"/>
            <a:tailEnd type="none" w="sm" len="sm"/>
          </a:ln>
        </p:spPr>
        <p:txBody>
          <a:bodyPr wrap="none" anchor="ctr"/>
          <a:lstStyle/>
          <a:p>
            <a:endParaRPr lang="da-DK"/>
          </a:p>
        </p:txBody>
      </p:sp>
      <p:grpSp>
        <p:nvGrpSpPr>
          <p:cNvPr id="4" name="Group 87"/>
          <p:cNvGrpSpPr>
            <a:grpSpLocks/>
          </p:cNvGrpSpPr>
          <p:nvPr/>
        </p:nvGrpSpPr>
        <p:grpSpPr bwMode="auto">
          <a:xfrm>
            <a:off x="4408495" y="1399119"/>
            <a:ext cx="4352925" cy="4682364"/>
            <a:chOff x="4408488" y="1398588"/>
            <a:chExt cx="4352925" cy="4684232"/>
          </a:xfrm>
        </p:grpSpPr>
        <p:sp>
          <p:nvSpPr>
            <p:cNvPr id="193546" name="Text Box 5"/>
            <p:cNvSpPr txBox="1">
              <a:spLocks noChangeArrowheads="1"/>
            </p:cNvSpPr>
            <p:nvPr/>
          </p:nvSpPr>
          <p:spPr bwMode="auto">
            <a:xfrm>
              <a:off x="4864100" y="5251506"/>
              <a:ext cx="3638550" cy="831314"/>
            </a:xfrm>
            <a:prstGeom prst="rect">
              <a:avLst/>
            </a:prstGeom>
            <a:solidFill>
              <a:schemeClr val="bg1"/>
            </a:solidFill>
            <a:ln w="9525" algn="ctr">
              <a:noFill/>
              <a:miter lim="800000"/>
              <a:headEnd/>
              <a:tailEnd/>
            </a:ln>
          </p:spPr>
          <p:txBody>
            <a:bodyPr lIns="91427" tIns="45713" rIns="91427" bIns="45713">
              <a:spAutoFit/>
            </a:bodyPr>
            <a:lstStyle/>
            <a:p>
              <a:pPr marL="173038" indent="-173038">
                <a:buClr>
                  <a:srgbClr val="00CCFF"/>
                </a:buClr>
                <a:buFontTx/>
                <a:buChar char="•"/>
              </a:pPr>
              <a:r>
                <a:rPr lang="en-US" sz="1600" b="1"/>
                <a:t>Slow absorption from subcutis</a:t>
              </a:r>
            </a:p>
            <a:p>
              <a:pPr marL="173038" indent="-173038">
                <a:buClr>
                  <a:srgbClr val="00CCFF"/>
                </a:buClr>
                <a:buFontTx/>
                <a:buChar char="•"/>
              </a:pPr>
              <a:r>
                <a:rPr lang="en-US" sz="1600" b="1"/>
                <a:t>Resistant to DPP-4</a:t>
              </a:r>
            </a:p>
            <a:p>
              <a:pPr marL="173038" indent="-173038">
                <a:buClr>
                  <a:srgbClr val="00CCFF"/>
                </a:buClr>
                <a:buFontTx/>
                <a:buChar char="•"/>
              </a:pPr>
              <a:r>
                <a:rPr lang="en-GB" sz="1600" b="1"/>
                <a:t>Long plasma half-life (T</a:t>
              </a:r>
              <a:r>
                <a:rPr lang="en-GB" sz="1600" b="1" baseline="-25000"/>
                <a:t>½</a:t>
              </a:r>
              <a:r>
                <a:rPr lang="en-US" sz="1600" b="1"/>
                <a:t>=13 h</a:t>
              </a:r>
              <a:r>
                <a:rPr lang="en-GB" sz="1600" b="1"/>
                <a:t>)</a:t>
              </a:r>
            </a:p>
          </p:txBody>
        </p:sp>
        <p:sp>
          <p:nvSpPr>
            <p:cNvPr id="193547" name="Rectangle 3"/>
            <p:cNvSpPr>
              <a:spLocks noChangeArrowheads="1"/>
            </p:cNvSpPr>
            <p:nvPr/>
          </p:nvSpPr>
          <p:spPr bwMode="auto">
            <a:xfrm>
              <a:off x="4408488" y="4060828"/>
              <a:ext cx="4352925" cy="739587"/>
            </a:xfrm>
            <a:prstGeom prst="rect">
              <a:avLst/>
            </a:prstGeom>
            <a:noFill/>
            <a:ln w="9525">
              <a:noFill/>
              <a:miter lim="800000"/>
              <a:headEnd/>
              <a:tailEnd/>
            </a:ln>
          </p:spPr>
          <p:txBody>
            <a:bodyPr lIns="92062" tIns="46031" rIns="92062" bIns="46031">
              <a:spAutoFit/>
            </a:bodyPr>
            <a:lstStyle/>
            <a:p>
              <a:pPr algn="ctr">
                <a:buClr>
                  <a:srgbClr val="00CCFF"/>
                </a:buClr>
              </a:pPr>
              <a:r>
                <a:rPr lang="en-GB" sz="1400"/>
                <a:t>97% amino acid homology to human GLP-1; </a:t>
              </a:r>
              <a:br>
                <a:rPr lang="en-GB" sz="1400"/>
              </a:br>
              <a:r>
                <a:rPr lang="en-US" sz="1400"/>
                <a:t>improved PK: albumin binding through acylation; self-association</a:t>
              </a:r>
            </a:p>
          </p:txBody>
        </p:sp>
        <p:sp>
          <p:nvSpPr>
            <p:cNvPr id="193548" name="Line 101"/>
            <p:cNvSpPr>
              <a:spLocks noChangeShapeType="1"/>
            </p:cNvSpPr>
            <p:nvPr/>
          </p:nvSpPr>
          <p:spPr bwMode="auto">
            <a:xfrm>
              <a:off x="6654800" y="4983890"/>
              <a:ext cx="0" cy="292100"/>
            </a:xfrm>
            <a:prstGeom prst="line">
              <a:avLst/>
            </a:prstGeom>
            <a:noFill/>
            <a:ln w="63500">
              <a:solidFill>
                <a:schemeClr val="tx1"/>
              </a:solidFill>
              <a:round/>
              <a:headEnd/>
              <a:tailEnd type="triangle" w="med" len="sm"/>
            </a:ln>
          </p:spPr>
          <p:txBody>
            <a:bodyPr/>
            <a:lstStyle/>
            <a:p>
              <a:endParaRPr lang="en-US"/>
            </a:p>
          </p:txBody>
        </p:sp>
        <p:grpSp>
          <p:nvGrpSpPr>
            <p:cNvPr id="5" name="Group 178"/>
            <p:cNvGrpSpPr>
              <a:grpSpLocks/>
            </p:cNvGrpSpPr>
            <p:nvPr/>
          </p:nvGrpSpPr>
          <p:grpSpPr bwMode="auto">
            <a:xfrm>
              <a:off x="4470400" y="1933575"/>
              <a:ext cx="4137025" cy="1882775"/>
              <a:chOff x="2816" y="1338"/>
              <a:chExt cx="2606" cy="1186"/>
            </a:xfrm>
          </p:grpSpPr>
          <p:sp>
            <p:nvSpPr>
              <p:cNvPr id="193551" name="AutoShape 149"/>
              <p:cNvSpPr>
                <a:spLocks noChangeArrowheads="1"/>
              </p:cNvSpPr>
              <p:nvPr/>
            </p:nvSpPr>
            <p:spPr bwMode="auto">
              <a:xfrm rot="-3039569">
                <a:off x="2964" y="1381"/>
                <a:ext cx="176" cy="472"/>
              </a:xfrm>
              <a:prstGeom prst="can">
                <a:avLst>
                  <a:gd name="adj" fmla="val 67045"/>
                </a:avLst>
              </a:prstGeom>
              <a:solidFill>
                <a:srgbClr val="CCFFFF"/>
              </a:solidFill>
              <a:ln w="9525">
                <a:solidFill>
                  <a:srgbClr val="00CCFF"/>
                </a:solidFill>
                <a:round/>
                <a:headEnd/>
                <a:tailEnd/>
              </a:ln>
            </p:spPr>
            <p:txBody>
              <a:bodyPr vert="eaVert" wrap="none" anchor="ctr"/>
              <a:lstStyle/>
              <a:p>
                <a:pPr algn="ctr"/>
                <a:endParaRPr lang="da-DK"/>
              </a:p>
            </p:txBody>
          </p:sp>
          <p:sp>
            <p:nvSpPr>
              <p:cNvPr id="193552" name="Text Box 51"/>
              <p:cNvSpPr txBox="1">
                <a:spLocks noChangeArrowheads="1"/>
              </p:cNvSpPr>
              <p:nvPr/>
            </p:nvSpPr>
            <p:spPr bwMode="auto">
              <a:xfrm>
                <a:off x="3276" y="1663"/>
                <a:ext cx="1129" cy="175"/>
              </a:xfrm>
              <a:prstGeom prst="rect">
                <a:avLst/>
              </a:prstGeom>
              <a:noFill/>
              <a:ln w="25400">
                <a:noFill/>
                <a:miter lim="800000"/>
                <a:headEnd type="none" w="sm" len="sm"/>
                <a:tailEnd type="none" w="sm" len="sm"/>
              </a:ln>
            </p:spPr>
            <p:txBody>
              <a:bodyPr wrap="none" lIns="91427" tIns="45713" rIns="91427" bIns="45713">
                <a:spAutoFit/>
              </a:bodyPr>
              <a:lstStyle/>
              <a:p>
                <a:pPr algn="ctr"/>
                <a:r>
                  <a:rPr lang="en-GB" sz="1200"/>
                  <a:t>C-16 fatty acid (palmitoyl)</a:t>
                </a:r>
              </a:p>
            </p:txBody>
          </p:sp>
          <p:sp>
            <p:nvSpPr>
              <p:cNvPr id="193553" name="Line 52"/>
              <p:cNvSpPr>
                <a:spLocks noChangeShapeType="1"/>
              </p:cNvSpPr>
              <p:nvPr/>
            </p:nvSpPr>
            <p:spPr bwMode="auto">
              <a:xfrm>
                <a:off x="3234" y="1786"/>
                <a:ext cx="118" cy="78"/>
              </a:xfrm>
              <a:prstGeom prst="line">
                <a:avLst/>
              </a:prstGeom>
              <a:noFill/>
              <a:ln w="12700">
                <a:solidFill>
                  <a:schemeClr val="tx1"/>
                </a:solidFill>
                <a:round/>
                <a:headEnd type="none" w="sm" len="sm"/>
                <a:tailEnd type="triangle" w="lg" len="med"/>
              </a:ln>
            </p:spPr>
            <p:txBody>
              <a:bodyPr/>
              <a:lstStyle/>
              <a:p>
                <a:endParaRPr lang="en-US"/>
              </a:p>
            </p:txBody>
          </p:sp>
          <p:sp>
            <p:nvSpPr>
              <p:cNvPr id="193554" name="Oval 18"/>
              <p:cNvSpPr>
                <a:spLocks noChangeArrowheads="1"/>
              </p:cNvSpPr>
              <p:nvPr/>
            </p:nvSpPr>
            <p:spPr bwMode="auto">
              <a:xfrm>
                <a:off x="3428" y="1509"/>
                <a:ext cx="198" cy="166"/>
              </a:xfrm>
              <a:prstGeom prst="ellipse">
                <a:avLst/>
              </a:prstGeom>
              <a:solidFill>
                <a:srgbClr val="A8C903"/>
              </a:solidFill>
              <a:ln w="12700" algn="ctr">
                <a:solidFill>
                  <a:schemeClr val="tx1"/>
                </a:solidFill>
                <a:round/>
                <a:headEnd type="none" w="sm" len="sm"/>
                <a:tailEnd type="none" w="sm" len="sm"/>
              </a:ln>
            </p:spPr>
            <p:txBody>
              <a:bodyPr wrap="none" lIns="91427" tIns="45713" rIns="91427" bIns="45713" anchor="ctr"/>
              <a:lstStyle/>
              <a:p>
                <a:pPr algn="ctr"/>
                <a:r>
                  <a:rPr lang="en-GB" sz="1200" b="1"/>
                  <a:t>His</a:t>
                </a:r>
              </a:p>
            </p:txBody>
          </p:sp>
          <p:sp>
            <p:nvSpPr>
              <p:cNvPr id="193555" name="Oval 19"/>
              <p:cNvSpPr>
                <a:spLocks noChangeArrowheads="1"/>
              </p:cNvSpPr>
              <p:nvPr/>
            </p:nvSpPr>
            <p:spPr bwMode="auto">
              <a:xfrm>
                <a:off x="3632" y="1509"/>
                <a:ext cx="198" cy="166"/>
              </a:xfrm>
              <a:prstGeom prst="ellipse">
                <a:avLst/>
              </a:prstGeom>
              <a:solidFill>
                <a:srgbClr val="A8C903"/>
              </a:solidFill>
              <a:ln w="12700" algn="ctr">
                <a:solidFill>
                  <a:schemeClr val="tx1"/>
                </a:solidFill>
                <a:round/>
                <a:headEnd type="none" w="sm" len="sm"/>
                <a:tailEnd type="none" w="sm" len="sm"/>
              </a:ln>
            </p:spPr>
            <p:txBody>
              <a:bodyPr wrap="none" lIns="91427" tIns="45713" rIns="91427" bIns="45713" anchor="ctr"/>
              <a:lstStyle/>
              <a:p>
                <a:pPr algn="ctr"/>
                <a:r>
                  <a:rPr lang="en-GB" sz="1200" b="1"/>
                  <a:t>Ala</a:t>
                </a:r>
              </a:p>
            </p:txBody>
          </p:sp>
          <p:sp>
            <p:nvSpPr>
              <p:cNvPr id="193556" name="Oval 20"/>
              <p:cNvSpPr>
                <a:spLocks noChangeArrowheads="1"/>
              </p:cNvSpPr>
              <p:nvPr/>
            </p:nvSpPr>
            <p:spPr bwMode="auto">
              <a:xfrm>
                <a:off x="4248" y="1509"/>
                <a:ext cx="199" cy="166"/>
              </a:xfrm>
              <a:prstGeom prst="ellipse">
                <a:avLst/>
              </a:prstGeom>
              <a:solidFill>
                <a:srgbClr val="A8C903"/>
              </a:solidFill>
              <a:ln w="12700" algn="ctr">
                <a:solidFill>
                  <a:schemeClr val="tx1"/>
                </a:solidFill>
                <a:round/>
                <a:headEnd type="none" w="sm" len="sm"/>
                <a:tailEnd type="none" w="sm" len="sm"/>
              </a:ln>
            </p:spPr>
            <p:txBody>
              <a:bodyPr wrap="none" lIns="91427" tIns="45713" rIns="91427" bIns="45713" anchor="ctr"/>
              <a:lstStyle/>
              <a:p>
                <a:pPr algn="ctr"/>
                <a:r>
                  <a:rPr lang="en-GB" sz="1200" b="1"/>
                  <a:t>Thr</a:t>
                </a:r>
              </a:p>
            </p:txBody>
          </p:sp>
          <p:sp>
            <p:nvSpPr>
              <p:cNvPr id="193557" name="Oval 21"/>
              <p:cNvSpPr>
                <a:spLocks noChangeArrowheads="1"/>
              </p:cNvSpPr>
              <p:nvPr/>
            </p:nvSpPr>
            <p:spPr bwMode="auto">
              <a:xfrm>
                <a:off x="4659" y="1510"/>
                <a:ext cx="198" cy="166"/>
              </a:xfrm>
              <a:prstGeom prst="ellipse">
                <a:avLst/>
              </a:prstGeom>
              <a:solidFill>
                <a:srgbClr val="A8C903"/>
              </a:solidFill>
              <a:ln w="12700">
                <a:solidFill>
                  <a:schemeClr val="tx1"/>
                </a:solidFill>
                <a:round/>
                <a:headEnd type="none" w="sm" len="sm"/>
                <a:tailEnd type="none" w="sm" len="sm"/>
              </a:ln>
            </p:spPr>
            <p:txBody>
              <a:bodyPr wrap="none" lIns="91427" tIns="45713" rIns="91427" bIns="45713" anchor="ctr"/>
              <a:lstStyle/>
              <a:p>
                <a:pPr algn="ctr"/>
                <a:r>
                  <a:rPr lang="en-GB" sz="1200" b="1"/>
                  <a:t>Thr</a:t>
                </a:r>
              </a:p>
            </p:txBody>
          </p:sp>
          <p:sp>
            <p:nvSpPr>
              <p:cNvPr id="193558" name="Oval 22"/>
              <p:cNvSpPr>
                <a:spLocks noChangeArrowheads="1"/>
              </p:cNvSpPr>
              <p:nvPr/>
            </p:nvSpPr>
            <p:spPr bwMode="auto">
              <a:xfrm>
                <a:off x="4860" y="1510"/>
                <a:ext cx="199" cy="166"/>
              </a:xfrm>
              <a:prstGeom prst="ellipse">
                <a:avLst/>
              </a:prstGeom>
              <a:solidFill>
                <a:srgbClr val="A8C903"/>
              </a:solidFill>
              <a:ln w="12700" algn="ctr">
                <a:solidFill>
                  <a:schemeClr val="tx1"/>
                </a:solidFill>
                <a:round/>
                <a:headEnd type="none" w="sm" len="sm"/>
                <a:tailEnd type="none" w="sm" len="sm"/>
              </a:ln>
            </p:spPr>
            <p:txBody>
              <a:bodyPr wrap="none" lIns="91427" tIns="45713" rIns="91427" bIns="45713" anchor="ctr"/>
              <a:lstStyle/>
              <a:p>
                <a:pPr algn="ctr"/>
                <a:r>
                  <a:rPr lang="en-GB" sz="1200" b="1"/>
                  <a:t>Ser</a:t>
                </a:r>
              </a:p>
            </p:txBody>
          </p:sp>
          <p:sp>
            <p:nvSpPr>
              <p:cNvPr id="193559" name="Oval 23"/>
              <p:cNvSpPr>
                <a:spLocks noChangeArrowheads="1"/>
              </p:cNvSpPr>
              <p:nvPr/>
            </p:nvSpPr>
            <p:spPr bwMode="auto">
              <a:xfrm>
                <a:off x="4453" y="1509"/>
                <a:ext cx="199" cy="166"/>
              </a:xfrm>
              <a:prstGeom prst="ellipse">
                <a:avLst/>
              </a:prstGeom>
              <a:solidFill>
                <a:srgbClr val="A8C903"/>
              </a:solidFill>
              <a:ln w="12700" algn="ctr">
                <a:solidFill>
                  <a:schemeClr val="tx1"/>
                </a:solidFill>
                <a:round/>
                <a:headEnd type="none" w="sm" len="sm"/>
                <a:tailEnd type="none" w="sm" len="sm"/>
              </a:ln>
            </p:spPr>
            <p:txBody>
              <a:bodyPr wrap="none" lIns="91427" tIns="45713" rIns="91427" bIns="45713" anchor="ctr"/>
              <a:lstStyle/>
              <a:p>
                <a:pPr algn="ctr"/>
                <a:r>
                  <a:rPr lang="en-GB" sz="1200" b="1"/>
                  <a:t>Phe</a:t>
                </a:r>
              </a:p>
            </p:txBody>
          </p:sp>
          <p:sp>
            <p:nvSpPr>
              <p:cNvPr id="193560" name="Oval 24"/>
              <p:cNvSpPr>
                <a:spLocks noChangeArrowheads="1"/>
              </p:cNvSpPr>
              <p:nvPr/>
            </p:nvSpPr>
            <p:spPr bwMode="auto">
              <a:xfrm>
                <a:off x="3836" y="1509"/>
                <a:ext cx="199" cy="166"/>
              </a:xfrm>
              <a:prstGeom prst="ellipse">
                <a:avLst/>
              </a:prstGeom>
              <a:solidFill>
                <a:srgbClr val="A8C903"/>
              </a:solidFill>
              <a:ln w="12700" algn="ctr">
                <a:solidFill>
                  <a:schemeClr val="tx1"/>
                </a:solidFill>
                <a:round/>
                <a:headEnd type="none" w="sm" len="sm"/>
                <a:tailEnd type="none" w="sm" len="sm"/>
              </a:ln>
            </p:spPr>
            <p:txBody>
              <a:bodyPr wrap="none" lIns="91427" tIns="45713" rIns="91427" bIns="45713" anchor="ctr"/>
              <a:lstStyle/>
              <a:p>
                <a:pPr algn="ctr"/>
                <a:r>
                  <a:rPr lang="en-GB" sz="1200" b="1"/>
                  <a:t>Glu</a:t>
                </a:r>
              </a:p>
            </p:txBody>
          </p:sp>
          <p:sp>
            <p:nvSpPr>
              <p:cNvPr id="193561" name="Oval 25"/>
              <p:cNvSpPr>
                <a:spLocks noChangeArrowheads="1"/>
              </p:cNvSpPr>
              <p:nvPr/>
            </p:nvSpPr>
            <p:spPr bwMode="auto">
              <a:xfrm>
                <a:off x="4043" y="1509"/>
                <a:ext cx="199" cy="166"/>
              </a:xfrm>
              <a:prstGeom prst="ellipse">
                <a:avLst/>
              </a:prstGeom>
              <a:solidFill>
                <a:srgbClr val="A8C903"/>
              </a:solidFill>
              <a:ln w="12700" algn="ctr">
                <a:solidFill>
                  <a:schemeClr val="tx1"/>
                </a:solidFill>
                <a:round/>
                <a:headEnd type="none" w="sm" len="sm"/>
                <a:tailEnd type="none" w="sm" len="sm"/>
              </a:ln>
            </p:spPr>
            <p:txBody>
              <a:bodyPr wrap="none" lIns="91427" tIns="45713" rIns="91427" bIns="45713" anchor="ctr"/>
              <a:lstStyle/>
              <a:p>
                <a:pPr algn="ctr"/>
                <a:r>
                  <a:rPr lang="en-GB" sz="1200" b="1"/>
                  <a:t>Gly</a:t>
                </a:r>
              </a:p>
            </p:txBody>
          </p:sp>
          <p:sp>
            <p:nvSpPr>
              <p:cNvPr id="193562" name="Oval 26"/>
              <p:cNvSpPr>
                <a:spLocks noChangeArrowheads="1"/>
              </p:cNvSpPr>
              <p:nvPr/>
            </p:nvSpPr>
            <p:spPr bwMode="auto">
              <a:xfrm>
                <a:off x="5060" y="1529"/>
                <a:ext cx="199" cy="166"/>
              </a:xfrm>
              <a:prstGeom prst="ellipse">
                <a:avLst/>
              </a:prstGeom>
              <a:solidFill>
                <a:srgbClr val="A8C903"/>
              </a:solidFill>
              <a:ln w="12700">
                <a:solidFill>
                  <a:schemeClr val="tx1"/>
                </a:solidFill>
                <a:round/>
                <a:headEnd type="none" w="sm" len="sm"/>
                <a:tailEnd type="none" w="sm" len="sm"/>
              </a:ln>
            </p:spPr>
            <p:txBody>
              <a:bodyPr wrap="none" lIns="91427" tIns="45713" rIns="91427" bIns="45713" anchor="ctr"/>
              <a:lstStyle/>
              <a:p>
                <a:pPr algn="ctr"/>
                <a:r>
                  <a:rPr lang="en-GB" sz="1200" b="1"/>
                  <a:t>Asp</a:t>
                </a:r>
              </a:p>
            </p:txBody>
          </p:sp>
          <p:sp>
            <p:nvSpPr>
              <p:cNvPr id="193563" name="Oval 27"/>
              <p:cNvSpPr>
                <a:spLocks noChangeArrowheads="1"/>
              </p:cNvSpPr>
              <p:nvPr/>
            </p:nvSpPr>
            <p:spPr bwMode="auto">
              <a:xfrm>
                <a:off x="5216" y="1635"/>
                <a:ext cx="199" cy="166"/>
              </a:xfrm>
              <a:prstGeom prst="ellipse">
                <a:avLst/>
              </a:prstGeom>
              <a:solidFill>
                <a:srgbClr val="A8C903"/>
              </a:solidFill>
              <a:ln w="12700" algn="ctr">
                <a:solidFill>
                  <a:schemeClr val="tx1"/>
                </a:solidFill>
                <a:round/>
                <a:headEnd type="none" w="sm" len="sm"/>
                <a:tailEnd type="none" w="sm" len="sm"/>
              </a:ln>
            </p:spPr>
            <p:txBody>
              <a:bodyPr wrap="none" lIns="91427" tIns="45713" rIns="91427" bIns="45713" anchor="ctr"/>
              <a:lstStyle/>
              <a:p>
                <a:pPr algn="ctr"/>
                <a:r>
                  <a:rPr lang="en-GB" sz="1200" b="1"/>
                  <a:t>Val</a:t>
                </a:r>
              </a:p>
            </p:txBody>
          </p:sp>
          <p:sp>
            <p:nvSpPr>
              <p:cNvPr id="193564" name="Oval 28"/>
              <p:cNvSpPr>
                <a:spLocks noChangeArrowheads="1"/>
              </p:cNvSpPr>
              <p:nvPr/>
            </p:nvSpPr>
            <p:spPr bwMode="auto">
              <a:xfrm>
                <a:off x="5223" y="1802"/>
                <a:ext cx="199" cy="166"/>
              </a:xfrm>
              <a:prstGeom prst="ellipse">
                <a:avLst/>
              </a:prstGeom>
              <a:solidFill>
                <a:srgbClr val="A8C903"/>
              </a:solidFill>
              <a:ln w="12700" algn="ctr">
                <a:solidFill>
                  <a:schemeClr val="tx1"/>
                </a:solidFill>
                <a:round/>
                <a:headEnd type="none" w="sm" len="sm"/>
                <a:tailEnd type="none" w="sm" len="sm"/>
              </a:ln>
            </p:spPr>
            <p:txBody>
              <a:bodyPr wrap="none" lIns="91427" tIns="45713" rIns="91427" bIns="45713" anchor="ctr"/>
              <a:lstStyle/>
              <a:p>
                <a:pPr algn="ctr"/>
                <a:r>
                  <a:rPr lang="en-GB" sz="1200" b="1"/>
                  <a:t>Ser</a:t>
                </a:r>
              </a:p>
            </p:txBody>
          </p:sp>
          <p:sp>
            <p:nvSpPr>
              <p:cNvPr id="193565" name="Oval 29"/>
              <p:cNvSpPr>
                <a:spLocks noChangeArrowheads="1"/>
              </p:cNvSpPr>
              <p:nvPr/>
            </p:nvSpPr>
            <p:spPr bwMode="auto">
              <a:xfrm>
                <a:off x="5125" y="1951"/>
                <a:ext cx="198" cy="165"/>
              </a:xfrm>
              <a:prstGeom prst="ellipse">
                <a:avLst/>
              </a:prstGeom>
              <a:solidFill>
                <a:srgbClr val="A8C903"/>
              </a:solidFill>
              <a:ln w="12700" algn="ctr">
                <a:solidFill>
                  <a:schemeClr val="tx1"/>
                </a:solidFill>
                <a:round/>
                <a:headEnd type="none" w="sm" len="sm"/>
                <a:tailEnd type="none" w="sm" len="sm"/>
              </a:ln>
            </p:spPr>
            <p:txBody>
              <a:bodyPr wrap="none" lIns="91427" tIns="45713" rIns="91427" bIns="45713" anchor="ctr"/>
              <a:lstStyle/>
              <a:p>
                <a:pPr algn="ctr"/>
                <a:r>
                  <a:rPr lang="en-GB" sz="1200" b="1"/>
                  <a:t>Ser</a:t>
                </a:r>
              </a:p>
            </p:txBody>
          </p:sp>
          <p:sp>
            <p:nvSpPr>
              <p:cNvPr id="193566" name="Oval 30"/>
              <p:cNvSpPr>
                <a:spLocks noChangeArrowheads="1"/>
              </p:cNvSpPr>
              <p:nvPr/>
            </p:nvSpPr>
            <p:spPr bwMode="auto">
              <a:xfrm>
                <a:off x="4924" y="1952"/>
                <a:ext cx="199" cy="166"/>
              </a:xfrm>
              <a:prstGeom prst="ellipse">
                <a:avLst/>
              </a:prstGeom>
              <a:solidFill>
                <a:srgbClr val="A8C903"/>
              </a:solidFill>
              <a:ln w="12700" algn="ctr">
                <a:solidFill>
                  <a:schemeClr val="tx1"/>
                </a:solidFill>
                <a:round/>
                <a:headEnd type="none" w="sm" len="sm"/>
                <a:tailEnd type="none" w="sm" len="sm"/>
              </a:ln>
            </p:spPr>
            <p:txBody>
              <a:bodyPr wrap="none" lIns="91427" tIns="45713" rIns="91427" bIns="45713" anchor="ctr"/>
              <a:lstStyle/>
              <a:p>
                <a:pPr algn="ctr"/>
                <a:r>
                  <a:rPr lang="en-GB" sz="1200" b="1"/>
                  <a:t>Tyr</a:t>
                </a:r>
              </a:p>
            </p:txBody>
          </p:sp>
          <p:sp>
            <p:nvSpPr>
              <p:cNvPr id="193567" name="Oval 31"/>
              <p:cNvSpPr>
                <a:spLocks noChangeArrowheads="1"/>
              </p:cNvSpPr>
              <p:nvPr/>
            </p:nvSpPr>
            <p:spPr bwMode="auto">
              <a:xfrm>
                <a:off x="4720" y="1952"/>
                <a:ext cx="199" cy="166"/>
              </a:xfrm>
              <a:prstGeom prst="ellipse">
                <a:avLst/>
              </a:prstGeom>
              <a:solidFill>
                <a:srgbClr val="A8C903"/>
              </a:solidFill>
              <a:ln w="12700" algn="ctr">
                <a:solidFill>
                  <a:schemeClr val="tx1"/>
                </a:solidFill>
                <a:round/>
                <a:headEnd type="none" w="sm" len="sm"/>
                <a:tailEnd type="none" w="sm" len="sm"/>
              </a:ln>
            </p:spPr>
            <p:txBody>
              <a:bodyPr wrap="none" lIns="91427" tIns="45713" rIns="91427" bIns="45713" anchor="ctr"/>
              <a:lstStyle/>
              <a:p>
                <a:pPr algn="ctr"/>
                <a:r>
                  <a:rPr lang="en-GB" sz="1200" b="1"/>
                  <a:t>Leu</a:t>
                </a:r>
              </a:p>
            </p:txBody>
          </p:sp>
          <p:sp>
            <p:nvSpPr>
              <p:cNvPr id="193568" name="Oval 32"/>
              <p:cNvSpPr>
                <a:spLocks noChangeArrowheads="1"/>
              </p:cNvSpPr>
              <p:nvPr/>
            </p:nvSpPr>
            <p:spPr bwMode="auto">
              <a:xfrm>
                <a:off x="4521" y="1952"/>
                <a:ext cx="199" cy="166"/>
              </a:xfrm>
              <a:prstGeom prst="ellipse">
                <a:avLst/>
              </a:prstGeom>
              <a:solidFill>
                <a:srgbClr val="A8C903"/>
              </a:solidFill>
              <a:ln w="12700" algn="ctr">
                <a:solidFill>
                  <a:schemeClr val="tx1"/>
                </a:solidFill>
                <a:round/>
                <a:headEnd type="none" w="sm" len="sm"/>
                <a:tailEnd type="none" w="sm" len="sm"/>
              </a:ln>
            </p:spPr>
            <p:txBody>
              <a:bodyPr wrap="none" lIns="91427" tIns="45713" rIns="91427" bIns="45713" anchor="ctr"/>
              <a:lstStyle/>
              <a:p>
                <a:pPr algn="ctr"/>
                <a:r>
                  <a:rPr lang="en-GB" sz="1200" b="1"/>
                  <a:t>Glu</a:t>
                </a:r>
              </a:p>
            </p:txBody>
          </p:sp>
          <p:sp>
            <p:nvSpPr>
              <p:cNvPr id="193569" name="Oval 33"/>
              <p:cNvSpPr>
                <a:spLocks noChangeArrowheads="1"/>
              </p:cNvSpPr>
              <p:nvPr/>
            </p:nvSpPr>
            <p:spPr bwMode="auto">
              <a:xfrm>
                <a:off x="4320" y="1952"/>
                <a:ext cx="199" cy="166"/>
              </a:xfrm>
              <a:prstGeom prst="ellipse">
                <a:avLst/>
              </a:prstGeom>
              <a:solidFill>
                <a:srgbClr val="A8C903"/>
              </a:solidFill>
              <a:ln w="12700" algn="ctr">
                <a:solidFill>
                  <a:schemeClr val="tx1"/>
                </a:solidFill>
                <a:round/>
                <a:headEnd type="none" w="sm" len="sm"/>
                <a:tailEnd type="none" w="sm" len="sm"/>
              </a:ln>
            </p:spPr>
            <p:txBody>
              <a:bodyPr wrap="none" lIns="91427" tIns="45713" rIns="91427" bIns="45713" anchor="ctr"/>
              <a:lstStyle/>
              <a:p>
                <a:pPr algn="ctr"/>
                <a:r>
                  <a:rPr lang="en-GB" sz="1200" b="1"/>
                  <a:t>Gly</a:t>
                </a:r>
              </a:p>
            </p:txBody>
          </p:sp>
          <p:sp>
            <p:nvSpPr>
              <p:cNvPr id="193570" name="Oval 34"/>
              <p:cNvSpPr>
                <a:spLocks noChangeArrowheads="1"/>
              </p:cNvSpPr>
              <p:nvPr/>
            </p:nvSpPr>
            <p:spPr bwMode="auto">
              <a:xfrm>
                <a:off x="3915" y="1952"/>
                <a:ext cx="199" cy="166"/>
              </a:xfrm>
              <a:prstGeom prst="ellipse">
                <a:avLst/>
              </a:prstGeom>
              <a:solidFill>
                <a:srgbClr val="A8C903"/>
              </a:solidFill>
              <a:ln w="12700" algn="ctr">
                <a:solidFill>
                  <a:schemeClr val="tx1"/>
                </a:solidFill>
                <a:round/>
                <a:headEnd type="none" w="sm" len="sm"/>
                <a:tailEnd type="none" w="sm" len="sm"/>
              </a:ln>
            </p:spPr>
            <p:txBody>
              <a:bodyPr wrap="none" lIns="91427" tIns="45713" rIns="91427" bIns="45713" anchor="ctr"/>
              <a:lstStyle/>
              <a:p>
                <a:pPr algn="ctr"/>
                <a:r>
                  <a:rPr lang="en-GB" sz="1200" b="1"/>
                  <a:t>Ala</a:t>
                </a:r>
              </a:p>
            </p:txBody>
          </p:sp>
          <p:sp>
            <p:nvSpPr>
              <p:cNvPr id="193571" name="Oval 35"/>
              <p:cNvSpPr>
                <a:spLocks noChangeArrowheads="1"/>
              </p:cNvSpPr>
              <p:nvPr/>
            </p:nvSpPr>
            <p:spPr bwMode="auto">
              <a:xfrm>
                <a:off x="3714" y="1952"/>
                <a:ext cx="199" cy="166"/>
              </a:xfrm>
              <a:prstGeom prst="ellipse">
                <a:avLst/>
              </a:prstGeom>
              <a:solidFill>
                <a:srgbClr val="A8C903"/>
              </a:solidFill>
              <a:ln w="12700" algn="ctr">
                <a:solidFill>
                  <a:schemeClr val="tx1"/>
                </a:solidFill>
                <a:round/>
                <a:headEnd type="none" w="sm" len="sm"/>
                <a:tailEnd type="none" w="sm" len="sm"/>
              </a:ln>
            </p:spPr>
            <p:txBody>
              <a:bodyPr wrap="none" lIns="91427" tIns="45713" rIns="91427" bIns="45713" anchor="ctr"/>
              <a:lstStyle/>
              <a:p>
                <a:pPr algn="ctr"/>
                <a:r>
                  <a:rPr lang="en-GB" sz="1200" b="1"/>
                  <a:t>Ala</a:t>
                </a:r>
              </a:p>
            </p:txBody>
          </p:sp>
          <p:sp>
            <p:nvSpPr>
              <p:cNvPr id="193572" name="Oval 36"/>
              <p:cNvSpPr>
                <a:spLocks noChangeArrowheads="1"/>
              </p:cNvSpPr>
              <p:nvPr/>
            </p:nvSpPr>
            <p:spPr bwMode="auto">
              <a:xfrm>
                <a:off x="4119" y="1952"/>
                <a:ext cx="199" cy="166"/>
              </a:xfrm>
              <a:prstGeom prst="ellipse">
                <a:avLst/>
              </a:prstGeom>
              <a:solidFill>
                <a:srgbClr val="A8C903"/>
              </a:solidFill>
              <a:ln w="12700" algn="ctr">
                <a:solidFill>
                  <a:schemeClr val="tx1"/>
                </a:solidFill>
                <a:round/>
                <a:headEnd type="none" w="sm" len="sm"/>
                <a:tailEnd type="none" w="sm" len="sm"/>
              </a:ln>
            </p:spPr>
            <p:txBody>
              <a:bodyPr wrap="none" lIns="91427" tIns="45713" rIns="91427" bIns="45713" anchor="ctr"/>
              <a:lstStyle/>
              <a:p>
                <a:pPr algn="ctr"/>
                <a:r>
                  <a:rPr lang="en-GB" sz="1200" b="1"/>
                  <a:t>Gln</a:t>
                </a:r>
              </a:p>
            </p:txBody>
          </p:sp>
          <p:sp>
            <p:nvSpPr>
              <p:cNvPr id="193573" name="Oval 37"/>
              <p:cNvSpPr>
                <a:spLocks noChangeArrowheads="1"/>
              </p:cNvSpPr>
              <p:nvPr/>
            </p:nvSpPr>
            <p:spPr bwMode="auto">
              <a:xfrm>
                <a:off x="3510" y="1952"/>
                <a:ext cx="198" cy="166"/>
              </a:xfrm>
              <a:prstGeom prst="ellipse">
                <a:avLst/>
              </a:prstGeom>
              <a:solidFill>
                <a:srgbClr val="A8C903"/>
              </a:solidFill>
              <a:ln w="12700" algn="ctr">
                <a:solidFill>
                  <a:schemeClr val="tx1"/>
                </a:solidFill>
                <a:round/>
                <a:headEnd type="none" w="sm" len="sm"/>
                <a:tailEnd type="none" w="sm" len="sm"/>
              </a:ln>
            </p:spPr>
            <p:txBody>
              <a:bodyPr wrap="none" lIns="91427" tIns="45713" rIns="91427" bIns="45713" anchor="ctr"/>
              <a:lstStyle/>
              <a:p>
                <a:pPr algn="ctr"/>
                <a:r>
                  <a:rPr lang="en-GB" sz="1200" b="1"/>
                  <a:t>Lys</a:t>
                </a:r>
              </a:p>
            </p:txBody>
          </p:sp>
          <p:sp>
            <p:nvSpPr>
              <p:cNvPr id="193574" name="Oval 38"/>
              <p:cNvSpPr>
                <a:spLocks noChangeArrowheads="1"/>
              </p:cNvSpPr>
              <p:nvPr/>
            </p:nvSpPr>
            <p:spPr bwMode="auto">
              <a:xfrm>
                <a:off x="3342" y="2220"/>
                <a:ext cx="199" cy="166"/>
              </a:xfrm>
              <a:prstGeom prst="ellipse">
                <a:avLst/>
              </a:prstGeom>
              <a:solidFill>
                <a:srgbClr val="A8C903"/>
              </a:solidFill>
              <a:ln w="12700" algn="ctr">
                <a:solidFill>
                  <a:schemeClr val="tx1"/>
                </a:solidFill>
                <a:round/>
                <a:headEnd type="none" w="sm" len="sm"/>
                <a:tailEnd type="none" w="sm" len="sm"/>
              </a:ln>
            </p:spPr>
            <p:txBody>
              <a:bodyPr wrap="none" lIns="91427" tIns="45713" rIns="91427" bIns="45713" anchor="ctr"/>
              <a:lstStyle/>
              <a:p>
                <a:pPr algn="ctr"/>
                <a:r>
                  <a:rPr lang="en-GB" sz="1200" b="1"/>
                  <a:t>Phe</a:t>
                </a:r>
              </a:p>
            </p:txBody>
          </p:sp>
          <p:sp>
            <p:nvSpPr>
              <p:cNvPr id="193575" name="Oval 39"/>
              <p:cNvSpPr>
                <a:spLocks noChangeArrowheads="1"/>
              </p:cNvSpPr>
              <p:nvPr/>
            </p:nvSpPr>
            <p:spPr bwMode="auto">
              <a:xfrm>
                <a:off x="3342" y="2050"/>
                <a:ext cx="199" cy="166"/>
              </a:xfrm>
              <a:prstGeom prst="ellipse">
                <a:avLst/>
              </a:prstGeom>
              <a:solidFill>
                <a:srgbClr val="A8C903"/>
              </a:solidFill>
              <a:ln w="12700" algn="ctr">
                <a:solidFill>
                  <a:schemeClr val="tx1"/>
                </a:solidFill>
                <a:round/>
                <a:headEnd type="none" w="sm" len="sm"/>
                <a:tailEnd type="none" w="sm" len="sm"/>
              </a:ln>
            </p:spPr>
            <p:txBody>
              <a:bodyPr wrap="none" lIns="91427" tIns="45713" rIns="91427" bIns="45713" anchor="ctr"/>
              <a:lstStyle/>
              <a:p>
                <a:pPr algn="ctr"/>
                <a:r>
                  <a:rPr lang="en-GB" sz="1200" b="1"/>
                  <a:t>Glu</a:t>
                </a:r>
              </a:p>
            </p:txBody>
          </p:sp>
          <p:sp>
            <p:nvSpPr>
              <p:cNvPr id="193576" name="Oval 40"/>
              <p:cNvSpPr>
                <a:spLocks noChangeArrowheads="1"/>
              </p:cNvSpPr>
              <p:nvPr/>
            </p:nvSpPr>
            <p:spPr bwMode="auto">
              <a:xfrm>
                <a:off x="3459" y="2357"/>
                <a:ext cx="199" cy="166"/>
              </a:xfrm>
              <a:prstGeom prst="ellipse">
                <a:avLst/>
              </a:prstGeom>
              <a:solidFill>
                <a:srgbClr val="A8C903"/>
              </a:solidFill>
              <a:ln w="12700" algn="ctr">
                <a:solidFill>
                  <a:schemeClr val="tx1"/>
                </a:solidFill>
                <a:round/>
                <a:headEnd type="none" w="sm" len="sm"/>
                <a:tailEnd type="none" w="sm" len="sm"/>
              </a:ln>
            </p:spPr>
            <p:txBody>
              <a:bodyPr wrap="none" lIns="91427" tIns="45713" rIns="91427" bIns="45713" anchor="ctr"/>
              <a:lstStyle/>
              <a:p>
                <a:pPr algn="ctr"/>
                <a:r>
                  <a:rPr lang="en-GB" sz="1200" b="1"/>
                  <a:t>Ile</a:t>
                </a:r>
              </a:p>
            </p:txBody>
          </p:sp>
          <p:sp>
            <p:nvSpPr>
              <p:cNvPr id="193577" name="Oval 41"/>
              <p:cNvSpPr>
                <a:spLocks noChangeArrowheads="1"/>
              </p:cNvSpPr>
              <p:nvPr/>
            </p:nvSpPr>
            <p:spPr bwMode="auto">
              <a:xfrm>
                <a:off x="3662" y="2357"/>
                <a:ext cx="198" cy="166"/>
              </a:xfrm>
              <a:prstGeom prst="ellipse">
                <a:avLst/>
              </a:prstGeom>
              <a:solidFill>
                <a:srgbClr val="A8C903"/>
              </a:solidFill>
              <a:ln w="12700" algn="ctr">
                <a:solidFill>
                  <a:schemeClr val="tx1"/>
                </a:solidFill>
                <a:round/>
                <a:headEnd type="none" w="sm" len="sm"/>
                <a:tailEnd type="none" w="sm" len="sm"/>
              </a:ln>
            </p:spPr>
            <p:txBody>
              <a:bodyPr wrap="none" lIns="91427" tIns="45713" rIns="91427" bIns="45713" anchor="ctr"/>
              <a:lstStyle/>
              <a:p>
                <a:pPr algn="ctr"/>
                <a:r>
                  <a:rPr lang="en-GB" sz="1200" b="1"/>
                  <a:t>Ala</a:t>
                </a:r>
              </a:p>
            </p:txBody>
          </p:sp>
          <p:sp>
            <p:nvSpPr>
              <p:cNvPr id="193578" name="Oval 42"/>
              <p:cNvSpPr>
                <a:spLocks noChangeArrowheads="1"/>
              </p:cNvSpPr>
              <p:nvPr/>
            </p:nvSpPr>
            <p:spPr bwMode="auto">
              <a:xfrm>
                <a:off x="3864" y="2357"/>
                <a:ext cx="198" cy="166"/>
              </a:xfrm>
              <a:prstGeom prst="ellipse">
                <a:avLst/>
              </a:prstGeom>
              <a:solidFill>
                <a:srgbClr val="A8C903"/>
              </a:solidFill>
              <a:ln w="12700" algn="ctr">
                <a:solidFill>
                  <a:schemeClr val="tx1"/>
                </a:solidFill>
                <a:round/>
                <a:headEnd type="none" w="sm" len="sm"/>
                <a:tailEnd type="none" w="sm" len="sm"/>
              </a:ln>
            </p:spPr>
            <p:txBody>
              <a:bodyPr wrap="none" lIns="91427" tIns="45713" rIns="91427" bIns="45713" anchor="ctr"/>
              <a:lstStyle/>
              <a:p>
                <a:pPr algn="ctr"/>
                <a:r>
                  <a:rPr lang="en-GB" sz="1200" b="1"/>
                  <a:t>Trp</a:t>
                </a:r>
              </a:p>
            </p:txBody>
          </p:sp>
          <p:sp>
            <p:nvSpPr>
              <p:cNvPr id="193579" name="Oval 43"/>
              <p:cNvSpPr>
                <a:spLocks noChangeArrowheads="1"/>
              </p:cNvSpPr>
              <p:nvPr/>
            </p:nvSpPr>
            <p:spPr bwMode="auto">
              <a:xfrm>
                <a:off x="4068" y="2358"/>
                <a:ext cx="199" cy="166"/>
              </a:xfrm>
              <a:prstGeom prst="ellipse">
                <a:avLst/>
              </a:prstGeom>
              <a:solidFill>
                <a:srgbClr val="A8C903"/>
              </a:solidFill>
              <a:ln w="12700" algn="ctr">
                <a:solidFill>
                  <a:schemeClr val="tx1"/>
                </a:solidFill>
                <a:round/>
                <a:headEnd type="none" w="sm" len="sm"/>
                <a:tailEnd type="none" w="sm" len="sm"/>
              </a:ln>
            </p:spPr>
            <p:txBody>
              <a:bodyPr wrap="none" lIns="91427" tIns="45713" rIns="91427" bIns="45713" anchor="ctr"/>
              <a:lstStyle/>
              <a:p>
                <a:pPr algn="ctr"/>
                <a:r>
                  <a:rPr lang="en-GB" sz="1200" b="1"/>
                  <a:t>Leu</a:t>
                </a:r>
              </a:p>
            </p:txBody>
          </p:sp>
          <p:sp>
            <p:nvSpPr>
              <p:cNvPr id="193580" name="Oval 45"/>
              <p:cNvSpPr>
                <a:spLocks noChangeArrowheads="1"/>
              </p:cNvSpPr>
              <p:nvPr/>
            </p:nvSpPr>
            <p:spPr bwMode="auto">
              <a:xfrm>
                <a:off x="5089" y="2358"/>
                <a:ext cx="199" cy="166"/>
              </a:xfrm>
              <a:prstGeom prst="ellipse">
                <a:avLst/>
              </a:prstGeom>
              <a:solidFill>
                <a:srgbClr val="A8C903"/>
              </a:solidFill>
              <a:ln w="12700" algn="ctr">
                <a:solidFill>
                  <a:schemeClr val="tx1"/>
                </a:solidFill>
                <a:round/>
                <a:headEnd type="none" w="sm" len="sm"/>
                <a:tailEnd type="none" w="sm" len="sm"/>
              </a:ln>
            </p:spPr>
            <p:txBody>
              <a:bodyPr wrap="none" lIns="91427" tIns="45713" rIns="91427" bIns="45713" anchor="ctr"/>
              <a:lstStyle/>
              <a:p>
                <a:pPr algn="ctr"/>
                <a:r>
                  <a:rPr lang="en-GB" sz="1200" b="1"/>
                  <a:t>Gly</a:t>
                </a:r>
              </a:p>
            </p:txBody>
          </p:sp>
          <p:sp>
            <p:nvSpPr>
              <p:cNvPr id="193581" name="Oval 46"/>
              <p:cNvSpPr>
                <a:spLocks noChangeArrowheads="1"/>
              </p:cNvSpPr>
              <p:nvPr/>
            </p:nvSpPr>
            <p:spPr bwMode="auto">
              <a:xfrm>
                <a:off x="4273" y="2357"/>
                <a:ext cx="199" cy="166"/>
              </a:xfrm>
              <a:prstGeom prst="ellipse">
                <a:avLst/>
              </a:prstGeom>
              <a:solidFill>
                <a:srgbClr val="A8C903"/>
              </a:solidFill>
              <a:ln w="12700" algn="ctr">
                <a:solidFill>
                  <a:schemeClr val="tx1"/>
                </a:solidFill>
                <a:round/>
                <a:headEnd type="none" w="sm" len="sm"/>
                <a:tailEnd type="none" w="sm" len="sm"/>
              </a:ln>
            </p:spPr>
            <p:txBody>
              <a:bodyPr wrap="none" lIns="91427" tIns="45713" rIns="91427" bIns="45713" anchor="ctr"/>
              <a:lstStyle/>
              <a:p>
                <a:pPr algn="ctr"/>
                <a:r>
                  <a:rPr lang="en-GB" sz="1200" b="1"/>
                  <a:t>Val</a:t>
                </a:r>
              </a:p>
            </p:txBody>
          </p:sp>
          <p:sp>
            <p:nvSpPr>
              <p:cNvPr id="193582" name="Oval 47"/>
              <p:cNvSpPr>
                <a:spLocks noChangeArrowheads="1"/>
              </p:cNvSpPr>
              <p:nvPr/>
            </p:nvSpPr>
            <p:spPr bwMode="auto">
              <a:xfrm>
                <a:off x="4678" y="2357"/>
                <a:ext cx="198" cy="166"/>
              </a:xfrm>
              <a:prstGeom prst="ellipse">
                <a:avLst/>
              </a:prstGeom>
              <a:solidFill>
                <a:srgbClr val="A8C903"/>
              </a:solidFill>
              <a:ln w="12700" algn="ctr">
                <a:solidFill>
                  <a:schemeClr val="tx1"/>
                </a:solidFill>
                <a:round/>
                <a:headEnd type="none" w="sm" len="sm"/>
                <a:tailEnd type="none" w="sm" len="sm"/>
              </a:ln>
            </p:spPr>
            <p:txBody>
              <a:bodyPr wrap="none" lIns="91427" tIns="45713" rIns="91427" bIns="45713" anchor="ctr"/>
              <a:lstStyle/>
              <a:p>
                <a:pPr algn="ctr"/>
                <a:r>
                  <a:rPr lang="en-GB" sz="1200" b="1"/>
                  <a:t>Gly</a:t>
                </a:r>
              </a:p>
            </p:txBody>
          </p:sp>
          <p:sp>
            <p:nvSpPr>
              <p:cNvPr id="193583" name="Oval 48"/>
              <p:cNvSpPr>
                <a:spLocks noChangeArrowheads="1"/>
              </p:cNvSpPr>
              <p:nvPr/>
            </p:nvSpPr>
            <p:spPr bwMode="auto">
              <a:xfrm>
                <a:off x="4883" y="2357"/>
                <a:ext cx="199" cy="166"/>
              </a:xfrm>
              <a:prstGeom prst="ellipse">
                <a:avLst/>
              </a:prstGeom>
              <a:solidFill>
                <a:srgbClr val="A8C903"/>
              </a:solidFill>
              <a:ln w="12700" algn="ctr">
                <a:solidFill>
                  <a:schemeClr val="tx1"/>
                </a:solidFill>
                <a:round/>
                <a:headEnd type="none" w="sm" len="sm"/>
                <a:tailEnd type="none" w="sm" len="sm"/>
              </a:ln>
            </p:spPr>
            <p:txBody>
              <a:bodyPr wrap="none" lIns="91427" tIns="45713" rIns="91427" bIns="45713" anchor="ctr"/>
              <a:lstStyle/>
              <a:p>
                <a:pPr algn="ctr"/>
                <a:r>
                  <a:rPr lang="en-GB" sz="1200" b="1"/>
                  <a:t>Arg</a:t>
                </a:r>
              </a:p>
            </p:txBody>
          </p:sp>
          <p:sp>
            <p:nvSpPr>
              <p:cNvPr id="193584" name="Oval 49"/>
              <p:cNvSpPr>
                <a:spLocks noChangeArrowheads="1"/>
              </p:cNvSpPr>
              <p:nvPr/>
            </p:nvSpPr>
            <p:spPr bwMode="auto">
              <a:xfrm>
                <a:off x="3376" y="1824"/>
                <a:ext cx="199" cy="165"/>
              </a:xfrm>
              <a:prstGeom prst="ellipse">
                <a:avLst/>
              </a:prstGeom>
              <a:solidFill>
                <a:srgbClr val="749DD3"/>
              </a:solidFill>
              <a:ln w="12700">
                <a:solidFill>
                  <a:schemeClr val="tx1"/>
                </a:solidFill>
                <a:round/>
                <a:headEnd type="none" w="sm" len="sm"/>
                <a:tailEnd type="none" w="sm" len="sm"/>
              </a:ln>
            </p:spPr>
            <p:txBody>
              <a:bodyPr wrap="none" lIns="91427" tIns="45713" rIns="91427" bIns="45713" anchor="ctr"/>
              <a:lstStyle/>
              <a:p>
                <a:pPr algn="ctr"/>
                <a:r>
                  <a:rPr lang="en-GB" sz="1200" b="1"/>
                  <a:t>Glu</a:t>
                </a:r>
              </a:p>
            </p:txBody>
          </p:sp>
          <p:sp>
            <p:nvSpPr>
              <p:cNvPr id="193585" name="Oval 50"/>
              <p:cNvSpPr>
                <a:spLocks noChangeArrowheads="1"/>
              </p:cNvSpPr>
              <p:nvPr/>
            </p:nvSpPr>
            <p:spPr bwMode="auto">
              <a:xfrm>
                <a:off x="4476" y="2355"/>
                <a:ext cx="199" cy="166"/>
              </a:xfrm>
              <a:prstGeom prst="ellipse">
                <a:avLst/>
              </a:prstGeom>
              <a:solidFill>
                <a:srgbClr val="749DD3"/>
              </a:solidFill>
              <a:ln w="12700">
                <a:solidFill>
                  <a:schemeClr val="tx1"/>
                </a:solidFill>
                <a:round/>
                <a:headEnd type="none" w="sm" len="sm"/>
                <a:tailEnd type="none" w="sm" len="sm"/>
              </a:ln>
            </p:spPr>
            <p:txBody>
              <a:bodyPr wrap="none" lIns="91427" tIns="45713" rIns="91427" bIns="45713" anchor="ctr"/>
              <a:lstStyle/>
              <a:p>
                <a:pPr algn="ctr"/>
                <a:r>
                  <a:rPr lang="en-GB" sz="1200" b="1"/>
                  <a:t>Arg</a:t>
                </a:r>
              </a:p>
            </p:txBody>
          </p:sp>
          <p:sp>
            <p:nvSpPr>
              <p:cNvPr id="193586" name="Text Box 91"/>
              <p:cNvSpPr txBox="1">
                <a:spLocks noChangeArrowheads="1"/>
              </p:cNvSpPr>
              <p:nvPr/>
            </p:nvSpPr>
            <p:spPr bwMode="auto">
              <a:xfrm>
                <a:off x="3456" y="1338"/>
                <a:ext cx="156" cy="175"/>
              </a:xfrm>
              <a:prstGeom prst="rect">
                <a:avLst/>
              </a:prstGeom>
              <a:noFill/>
              <a:ln w="25400">
                <a:noFill/>
                <a:miter lim="800000"/>
                <a:headEnd type="none" w="sm" len="sm"/>
                <a:tailEnd type="none" w="sm" len="sm"/>
              </a:ln>
            </p:spPr>
            <p:txBody>
              <a:bodyPr lIns="91427" tIns="45713" rIns="91427" bIns="45713">
                <a:spAutoFit/>
              </a:bodyPr>
              <a:lstStyle/>
              <a:p>
                <a:pPr algn="ctr">
                  <a:spcBef>
                    <a:spcPct val="50000"/>
                  </a:spcBef>
                </a:pPr>
                <a:r>
                  <a:rPr lang="en-US" sz="1200"/>
                  <a:t>7</a:t>
                </a:r>
              </a:p>
            </p:txBody>
          </p:sp>
          <p:sp>
            <p:nvSpPr>
              <p:cNvPr id="193587" name="Text Box 92"/>
              <p:cNvSpPr txBox="1">
                <a:spLocks noChangeArrowheads="1"/>
              </p:cNvSpPr>
              <p:nvPr/>
            </p:nvSpPr>
            <p:spPr bwMode="auto">
              <a:xfrm>
                <a:off x="3863" y="1343"/>
                <a:ext cx="157" cy="175"/>
              </a:xfrm>
              <a:prstGeom prst="rect">
                <a:avLst/>
              </a:prstGeom>
              <a:noFill/>
              <a:ln w="25400">
                <a:noFill/>
                <a:miter lim="800000"/>
                <a:headEnd type="none" w="sm" len="sm"/>
                <a:tailEnd type="none" w="sm" len="sm"/>
              </a:ln>
            </p:spPr>
            <p:txBody>
              <a:bodyPr lIns="91427" tIns="45713" rIns="91427" bIns="45713">
                <a:spAutoFit/>
              </a:bodyPr>
              <a:lstStyle/>
              <a:p>
                <a:pPr algn="ctr">
                  <a:spcBef>
                    <a:spcPct val="50000"/>
                  </a:spcBef>
                </a:pPr>
                <a:r>
                  <a:rPr lang="en-US" sz="1200"/>
                  <a:t>9</a:t>
                </a:r>
              </a:p>
            </p:txBody>
          </p:sp>
          <p:sp>
            <p:nvSpPr>
              <p:cNvPr id="193588" name="Text Box 93"/>
              <p:cNvSpPr txBox="1">
                <a:spLocks noChangeArrowheads="1"/>
              </p:cNvSpPr>
              <p:nvPr/>
            </p:nvSpPr>
            <p:spPr bwMode="auto">
              <a:xfrm>
                <a:off x="4809" y="2209"/>
                <a:ext cx="324" cy="175"/>
              </a:xfrm>
              <a:prstGeom prst="rect">
                <a:avLst/>
              </a:prstGeom>
              <a:noFill/>
              <a:ln w="25400">
                <a:noFill/>
                <a:miter lim="800000"/>
                <a:headEnd type="none" w="sm" len="sm"/>
                <a:tailEnd type="none" w="sm" len="sm"/>
              </a:ln>
            </p:spPr>
            <p:txBody>
              <a:bodyPr lIns="91427" tIns="45713" rIns="91427" bIns="45713">
                <a:spAutoFit/>
              </a:bodyPr>
              <a:lstStyle/>
              <a:p>
                <a:pPr algn="ctr">
                  <a:spcBef>
                    <a:spcPct val="50000"/>
                  </a:spcBef>
                </a:pPr>
                <a:r>
                  <a:rPr lang="en-US" sz="1200"/>
                  <a:t>36</a:t>
                </a:r>
              </a:p>
            </p:txBody>
          </p:sp>
        </p:grpSp>
        <p:sp>
          <p:nvSpPr>
            <p:cNvPr id="193550" name="AutoShape 168"/>
            <p:cNvSpPr>
              <a:spLocks noChangeArrowheads="1"/>
            </p:cNvSpPr>
            <p:nvPr/>
          </p:nvSpPr>
          <p:spPr bwMode="auto">
            <a:xfrm>
              <a:off x="4845050" y="1398588"/>
              <a:ext cx="2601913" cy="701675"/>
            </a:xfrm>
            <a:prstGeom prst="roundRect">
              <a:avLst>
                <a:gd name="adj" fmla="val 16657"/>
              </a:avLst>
            </a:prstGeom>
            <a:noFill/>
            <a:ln w="12700">
              <a:noFill/>
              <a:round/>
              <a:headEnd/>
              <a:tailEnd/>
            </a:ln>
          </p:spPr>
          <p:txBody>
            <a:bodyPr wrap="none" lIns="92062" tIns="46031" rIns="92062" bIns="46031" anchor="ctr"/>
            <a:lstStyle/>
            <a:p>
              <a:r>
                <a:rPr lang="en-GB" sz="1400" b="1"/>
                <a:t>Liraglutide</a:t>
              </a:r>
            </a:p>
          </p:txBody>
        </p:sp>
      </p:grpSp>
      <p:sp>
        <p:nvSpPr>
          <p:cNvPr id="193545" name="Text Box 7"/>
          <p:cNvSpPr txBox="1">
            <a:spLocks noChangeArrowheads="1"/>
          </p:cNvSpPr>
          <p:nvPr/>
        </p:nvSpPr>
        <p:spPr bwMode="auto">
          <a:xfrm>
            <a:off x="896938" y="6307671"/>
            <a:ext cx="7408862" cy="246221"/>
          </a:xfrm>
          <a:prstGeom prst="rect">
            <a:avLst/>
          </a:prstGeom>
          <a:noFill/>
          <a:ln w="9525">
            <a:noFill/>
            <a:miter lim="800000"/>
            <a:headEnd/>
            <a:tailEnd/>
          </a:ln>
        </p:spPr>
        <p:txBody>
          <a:bodyPr>
            <a:spAutoFit/>
          </a:bodyPr>
          <a:lstStyle/>
          <a:p>
            <a:pPr>
              <a:spcBef>
                <a:spcPct val="50000"/>
              </a:spcBef>
            </a:pPr>
            <a:r>
              <a:rPr lang="en-GB" sz="1000"/>
              <a:t>Knudsen </a:t>
            </a:r>
            <a:r>
              <a:rPr lang="en-GB" sz="1000" i="1"/>
              <a:t>et al. J Med Chem</a:t>
            </a:r>
            <a:r>
              <a:rPr lang="en-GB" sz="1000"/>
              <a:t> 2000;43:1664–9; Degn </a:t>
            </a:r>
            <a:r>
              <a:rPr lang="en-GB" sz="1000" i="1"/>
              <a:t>et al. Diabetes </a:t>
            </a:r>
            <a:r>
              <a:rPr lang="en-GB" sz="1000"/>
              <a:t>2004;53:1187–94</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8"/>
          <p:cNvPicPr>
            <a:picLocks noChangeAspect="1" noChangeArrowheads="1"/>
          </p:cNvPicPr>
          <p:nvPr/>
        </p:nvPicPr>
        <p:blipFill>
          <a:blip r:embed="rId2"/>
          <a:srcRect/>
          <a:stretch>
            <a:fillRect/>
          </a:stretch>
        </p:blipFill>
        <p:spPr bwMode="auto">
          <a:xfrm>
            <a:off x="1" y="540093"/>
            <a:ext cx="9144000" cy="4055720"/>
          </a:xfrm>
          <a:prstGeom prst="rect">
            <a:avLst/>
          </a:prstGeom>
          <a:noFill/>
          <a:ln w="9525">
            <a:noFill/>
            <a:miter lim="800000"/>
            <a:headEnd/>
            <a:tailEnd/>
          </a:ln>
        </p:spPr>
      </p:pic>
      <p:sp>
        <p:nvSpPr>
          <p:cNvPr id="3" name="TextBox 51"/>
          <p:cNvSpPr txBox="1">
            <a:spLocks noChangeArrowheads="1"/>
          </p:cNvSpPr>
          <p:nvPr/>
        </p:nvSpPr>
        <p:spPr bwMode="auto">
          <a:xfrm>
            <a:off x="228600" y="5715000"/>
            <a:ext cx="8686800" cy="738664"/>
          </a:xfrm>
          <a:prstGeom prst="rect">
            <a:avLst/>
          </a:prstGeom>
          <a:noFill/>
          <a:ln w="9525">
            <a:noFill/>
            <a:miter lim="800000"/>
            <a:headEnd/>
            <a:tailEnd/>
          </a:ln>
        </p:spPr>
        <p:txBody>
          <a:bodyPr wrap="square">
            <a:spAutoFit/>
          </a:bodyPr>
          <a:lstStyle/>
          <a:p>
            <a:pPr>
              <a:defRPr/>
            </a:pPr>
            <a:r>
              <a:rPr lang="en-GB" sz="1400" spc="-30" dirty="0">
                <a:latin typeface="+mn-lt"/>
              </a:rPr>
              <a:t>LEAD, Liraglutide Effect and Action in Diabetes. </a:t>
            </a:r>
            <a:r>
              <a:rPr lang="en-US" sz="1400" spc="-30" dirty="0" err="1">
                <a:latin typeface="+mn-lt"/>
              </a:rPr>
              <a:t>Marre</a:t>
            </a:r>
            <a:r>
              <a:rPr lang="en-US" sz="1400" spc="-30" dirty="0">
                <a:latin typeface="+mn-lt"/>
              </a:rPr>
              <a:t> </a:t>
            </a:r>
            <a:r>
              <a:rPr lang="en-US" sz="1400" i="1" spc="-30" dirty="0">
                <a:latin typeface="+mn-lt"/>
              </a:rPr>
              <a:t>et al. </a:t>
            </a:r>
            <a:r>
              <a:rPr lang="en-US" sz="1400" i="1" spc="-30" dirty="0" err="1">
                <a:latin typeface="+mn-lt"/>
              </a:rPr>
              <a:t>Diabet</a:t>
            </a:r>
            <a:r>
              <a:rPr lang="en-US" sz="1400" i="1" spc="-30" dirty="0">
                <a:latin typeface="+mn-lt"/>
              </a:rPr>
              <a:t> </a:t>
            </a:r>
            <a:r>
              <a:rPr lang="en-US" sz="1400" i="1" spc="-30" dirty="0" err="1">
                <a:latin typeface="+mn-lt"/>
              </a:rPr>
              <a:t>icMed</a:t>
            </a:r>
            <a:r>
              <a:rPr lang="en-US" sz="1400" i="1" spc="-30" dirty="0">
                <a:latin typeface="+mn-lt"/>
              </a:rPr>
              <a:t> </a:t>
            </a:r>
            <a:r>
              <a:rPr lang="en-US" sz="1400" spc="-30" dirty="0">
                <a:latin typeface="+mn-lt"/>
              </a:rPr>
              <a:t>2009;26;268–78 (LEAD-1); </a:t>
            </a:r>
            <a:r>
              <a:rPr lang="en-US" sz="1400" spc="-30" dirty="0" err="1">
                <a:latin typeface="+mn-lt"/>
              </a:rPr>
              <a:t>Nauck</a:t>
            </a:r>
            <a:r>
              <a:rPr lang="en-US" sz="1400" spc="-30" dirty="0">
                <a:latin typeface="+mn-lt"/>
              </a:rPr>
              <a:t> </a:t>
            </a:r>
            <a:r>
              <a:rPr lang="en-US" sz="1400" i="1" spc="-30" dirty="0">
                <a:latin typeface="+mn-lt"/>
              </a:rPr>
              <a:t>et al. Diabetes Care </a:t>
            </a:r>
            <a:r>
              <a:rPr lang="en-US" sz="1400" spc="-30" dirty="0">
                <a:latin typeface="+mn-lt"/>
              </a:rPr>
              <a:t>2009;32;84–90 (LEAD-2); Garber </a:t>
            </a:r>
            <a:r>
              <a:rPr lang="en-US" sz="1400" i="1" spc="-30" dirty="0">
                <a:latin typeface="+mn-lt"/>
              </a:rPr>
              <a:t>et al. Lancet </a:t>
            </a:r>
            <a:r>
              <a:rPr lang="en-US" sz="1400" spc="-30" dirty="0">
                <a:latin typeface="+mn-lt"/>
              </a:rPr>
              <a:t>2009;373:473–81 (LEAD-3); </a:t>
            </a:r>
            <a:r>
              <a:rPr lang="en-US" sz="1400" spc="-30" dirty="0" err="1">
                <a:latin typeface="+mn-lt"/>
              </a:rPr>
              <a:t>Zinman</a:t>
            </a:r>
            <a:r>
              <a:rPr lang="en-US" sz="1400" spc="-30" dirty="0">
                <a:latin typeface="+mn-lt"/>
              </a:rPr>
              <a:t> </a:t>
            </a:r>
            <a:r>
              <a:rPr lang="en-US" sz="1400" i="1" spc="-30" dirty="0">
                <a:latin typeface="+mn-lt"/>
              </a:rPr>
              <a:t>et al.</a:t>
            </a:r>
            <a:r>
              <a:rPr lang="en-US" sz="1400" spc="-30" dirty="0">
                <a:latin typeface="+mn-lt"/>
              </a:rPr>
              <a:t> </a:t>
            </a:r>
            <a:r>
              <a:rPr lang="en-US" sz="1400" i="1" spc="-30" dirty="0">
                <a:latin typeface="+mn-lt"/>
              </a:rPr>
              <a:t>Diabetes Care </a:t>
            </a:r>
            <a:r>
              <a:rPr lang="en-US" sz="1400" spc="-30" dirty="0">
                <a:latin typeface="+mn-lt"/>
              </a:rPr>
              <a:t>2009;</a:t>
            </a:r>
            <a:r>
              <a:rPr lang="en-GB" sz="1400" spc="-30" dirty="0">
                <a:latin typeface="+mn-lt"/>
              </a:rPr>
              <a:t>32:1224–30</a:t>
            </a:r>
            <a:r>
              <a:rPr lang="en-US" sz="1400" i="1" spc="-30" dirty="0">
                <a:latin typeface="+mn-lt"/>
              </a:rPr>
              <a:t> </a:t>
            </a:r>
            <a:r>
              <a:rPr lang="en-US" sz="1400" spc="-30" dirty="0">
                <a:latin typeface="+mn-lt"/>
              </a:rPr>
              <a:t>(LEAD-4); Russell-Jones </a:t>
            </a:r>
            <a:r>
              <a:rPr lang="en-US" sz="1400" i="1" spc="-30" dirty="0">
                <a:latin typeface="+mn-lt"/>
              </a:rPr>
              <a:t>et al. </a:t>
            </a:r>
            <a:r>
              <a:rPr lang="en-US" sz="1400" i="1" spc="-30" dirty="0" err="1">
                <a:latin typeface="+mn-lt"/>
              </a:rPr>
              <a:t>Diabetologia</a:t>
            </a:r>
            <a:r>
              <a:rPr lang="en-US" sz="1400" i="1" spc="-30" dirty="0">
                <a:latin typeface="+mn-lt"/>
              </a:rPr>
              <a:t> </a:t>
            </a:r>
            <a:r>
              <a:rPr lang="en-US" sz="1400" spc="-30" dirty="0">
                <a:latin typeface="+mn-lt"/>
              </a:rPr>
              <a:t>2009;52:2046–55 (LEAD-5); </a:t>
            </a:r>
            <a:r>
              <a:rPr lang="en-US" sz="1400" spc="-30" dirty="0" err="1">
                <a:latin typeface="+mn-lt"/>
              </a:rPr>
              <a:t>Buse</a:t>
            </a:r>
            <a:r>
              <a:rPr lang="en-US" sz="1400" spc="-30" dirty="0">
                <a:latin typeface="+mn-lt"/>
              </a:rPr>
              <a:t> </a:t>
            </a:r>
            <a:r>
              <a:rPr lang="en-US" sz="1400" i="1" spc="-30" dirty="0">
                <a:latin typeface="+mn-lt"/>
              </a:rPr>
              <a:t>et al. Lancet </a:t>
            </a:r>
            <a:r>
              <a:rPr lang="en-US" sz="1400" spc="-30" dirty="0">
                <a:latin typeface="+mn-lt"/>
              </a:rPr>
              <a:t>2009; 374:39–47 (LEAD-6)</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06" name="Picture 2"/>
          <p:cNvPicPr>
            <a:picLocks noChangeAspect="1" noChangeArrowheads="1"/>
          </p:cNvPicPr>
          <p:nvPr/>
        </p:nvPicPr>
        <p:blipFill>
          <a:blip r:embed="rId2"/>
          <a:srcRect/>
          <a:stretch>
            <a:fillRect/>
          </a:stretch>
        </p:blipFill>
        <p:spPr bwMode="auto">
          <a:xfrm>
            <a:off x="665168" y="99484"/>
            <a:ext cx="731837" cy="6644216"/>
          </a:xfrm>
          <a:prstGeom prst="rect">
            <a:avLst/>
          </a:prstGeom>
          <a:noFill/>
          <a:ln w="9525">
            <a:noFill/>
            <a:miter lim="800000"/>
            <a:headEnd/>
            <a:tailEnd/>
          </a:ln>
        </p:spPr>
      </p:pic>
      <p:pic>
        <p:nvPicPr>
          <p:cNvPr id="200707" name="Picture 2"/>
          <p:cNvPicPr>
            <a:picLocks noGrp="1" noChangeAspect="1" noChangeArrowheads="1"/>
          </p:cNvPicPr>
          <p:nvPr>
            <p:ph idx="1"/>
          </p:nvPr>
        </p:nvPicPr>
        <p:blipFill>
          <a:blip r:embed="rId3"/>
          <a:srcRect/>
          <a:stretch>
            <a:fillRect/>
          </a:stretch>
        </p:blipFill>
        <p:spPr>
          <a:xfrm>
            <a:off x="1520827" y="99484"/>
            <a:ext cx="6761163" cy="6762749"/>
          </a:xfrm>
        </p:spPr>
      </p:pic>
      <p:sp>
        <p:nvSpPr>
          <p:cNvPr id="3" name="Rectangle 2"/>
          <p:cNvSpPr/>
          <p:nvPr/>
        </p:nvSpPr>
        <p:spPr>
          <a:xfrm>
            <a:off x="1520830" y="6606117"/>
            <a:ext cx="2295525" cy="251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030" y="533400"/>
            <a:ext cx="8805573"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886200" y="6488668"/>
            <a:ext cx="5257800" cy="369332"/>
          </a:xfrm>
          <a:prstGeom prst="rect">
            <a:avLst/>
          </a:prstGeom>
          <a:noFill/>
        </p:spPr>
        <p:txBody>
          <a:bodyPr wrap="square" rtlCol="0">
            <a:spAutoFit/>
          </a:bodyPr>
          <a:lstStyle/>
          <a:p>
            <a:r>
              <a:rPr lang="en-US" b="1" dirty="0" smtClean="0"/>
              <a:t>Diabetes, Obesity and Metabolism 13: 394–407, 2011</a:t>
            </a:r>
            <a:endParaRPr lang="en-US" b="1" dirty="0"/>
          </a:p>
        </p:txBody>
      </p:sp>
      <p:sp>
        <p:nvSpPr>
          <p:cNvPr id="5" name="TextBox 4"/>
          <p:cNvSpPr txBox="1"/>
          <p:nvPr/>
        </p:nvSpPr>
        <p:spPr>
          <a:xfrm>
            <a:off x="2514600" y="4572000"/>
            <a:ext cx="1404552" cy="369332"/>
          </a:xfrm>
          <a:prstGeom prst="rect">
            <a:avLst/>
          </a:prstGeom>
          <a:noFill/>
        </p:spPr>
        <p:txBody>
          <a:bodyPr wrap="none" rtlCol="0">
            <a:spAutoFit/>
          </a:bodyPr>
          <a:lstStyle/>
          <a:p>
            <a:r>
              <a:rPr lang="en-US" dirty="0" smtClean="0"/>
              <a:t>(Dulaglutide)</a:t>
            </a:r>
            <a:endParaRPr lang="en-US" dirty="0"/>
          </a:p>
        </p:txBody>
      </p:sp>
    </p:spTree>
    <p:extLst>
      <p:ext uri="{BB962C8B-B14F-4D97-AF65-F5344CB8AC3E}">
        <p14:creationId xmlns:p14="http://schemas.microsoft.com/office/powerpoint/2010/main" val="19563427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334000"/>
          </a:xfrm>
        </p:spPr>
        <p:txBody>
          <a:bodyPr>
            <a:normAutofit/>
          </a:bodyPr>
          <a:lstStyle/>
          <a:p>
            <a:r>
              <a:rPr lang="en-US" dirty="0" smtClean="0"/>
              <a:t>EQW (</a:t>
            </a:r>
            <a:r>
              <a:rPr lang="en-US" dirty="0" err="1" smtClean="0">
                <a:solidFill>
                  <a:srgbClr val="0070C0"/>
                </a:solidFill>
              </a:rPr>
              <a:t>Bydureon</a:t>
            </a:r>
            <a:r>
              <a:rPr lang="en-US" dirty="0" smtClean="0"/>
              <a:t>) </a:t>
            </a:r>
            <a:r>
              <a:rPr lang="en-US" dirty="0"/>
              <a:t>is based on the </a:t>
            </a:r>
            <a:r>
              <a:rPr lang="en-US" dirty="0" smtClean="0"/>
              <a:t>Medisorb™ </a:t>
            </a:r>
            <a:r>
              <a:rPr lang="en-US" dirty="0"/>
              <a:t>microsphere </a:t>
            </a:r>
            <a:r>
              <a:rPr lang="en-US" dirty="0" smtClean="0"/>
              <a:t>technology</a:t>
            </a:r>
            <a:r>
              <a:rPr lang="en-US" dirty="0"/>
              <a:t> (Alkermes, Inc</a:t>
            </a:r>
            <a:r>
              <a:rPr lang="en-US" dirty="0" smtClean="0"/>
              <a:t>.)</a:t>
            </a:r>
          </a:p>
          <a:p>
            <a:endParaRPr lang="en-US" dirty="0" smtClean="0"/>
          </a:p>
          <a:p>
            <a:r>
              <a:rPr lang="en-US" dirty="0" err="1" smtClean="0"/>
              <a:t>Sandostatin</a:t>
            </a:r>
            <a:r>
              <a:rPr lang="en-US" dirty="0" smtClean="0"/>
              <a:t> LAR </a:t>
            </a:r>
            <a:r>
              <a:rPr lang="en-US" dirty="0"/>
              <a:t>(Novartis </a:t>
            </a:r>
            <a:r>
              <a:rPr lang="en-US" dirty="0" smtClean="0"/>
              <a:t>Pharmaceuticals)</a:t>
            </a:r>
          </a:p>
          <a:p>
            <a:endParaRPr lang="en-US" dirty="0" smtClean="0"/>
          </a:p>
          <a:p>
            <a:r>
              <a:rPr lang="en-US" dirty="0" err="1" smtClean="0"/>
              <a:t>Medisorb</a:t>
            </a:r>
            <a:r>
              <a:rPr lang="en-US" dirty="0" smtClean="0"/>
              <a:t> technology encapsulates </a:t>
            </a:r>
            <a:r>
              <a:rPr lang="en-US" dirty="0"/>
              <a:t>a medication </a:t>
            </a:r>
            <a:r>
              <a:rPr lang="en-US" dirty="0" smtClean="0"/>
              <a:t>in </a:t>
            </a:r>
            <a:r>
              <a:rPr lang="en-US" dirty="0"/>
              <a:t>injectable </a:t>
            </a:r>
            <a:r>
              <a:rPr lang="en-US" dirty="0" smtClean="0"/>
              <a:t>microspheres that </a:t>
            </a:r>
            <a:r>
              <a:rPr lang="en-US" dirty="0"/>
              <a:t>slowly degrade in situ and release drug </a:t>
            </a:r>
            <a:r>
              <a:rPr lang="en-US" dirty="0" smtClean="0"/>
              <a:t>into circulation</a:t>
            </a:r>
          </a:p>
        </p:txBody>
      </p:sp>
      <p:sp>
        <p:nvSpPr>
          <p:cNvPr id="4" name="TextBox 3"/>
          <p:cNvSpPr txBox="1"/>
          <p:nvPr/>
        </p:nvSpPr>
        <p:spPr>
          <a:xfrm>
            <a:off x="3505203" y="6488668"/>
            <a:ext cx="5638799" cy="369332"/>
          </a:xfrm>
          <a:prstGeom prst="rect">
            <a:avLst/>
          </a:prstGeom>
          <a:noFill/>
        </p:spPr>
        <p:txBody>
          <a:bodyPr wrap="square" rtlCol="0">
            <a:spAutoFit/>
          </a:bodyPr>
          <a:lstStyle/>
          <a:p>
            <a:r>
              <a:rPr lang="en-US" b="1" dirty="0" smtClean="0"/>
              <a:t>Diabetes Technology &amp; Therapeutics, 13: 1145-54, 2011</a:t>
            </a:r>
            <a:endParaRPr lang="en-US" b="1" dirty="0"/>
          </a:p>
        </p:txBody>
      </p:sp>
      <p:pic>
        <p:nvPicPr>
          <p:cNvPr id="5" name="Picture 2" descr="C:\Documents and Settings\Alireza Amirbaigloo\Desktop\Taleghani\bydureon.jpeg"/>
          <p:cNvPicPr>
            <a:picLocks noChangeAspect="1" noChangeArrowheads="1"/>
          </p:cNvPicPr>
          <p:nvPr/>
        </p:nvPicPr>
        <p:blipFill>
          <a:blip r:embed="rId2"/>
          <a:srcRect/>
          <a:stretch>
            <a:fillRect/>
          </a:stretch>
        </p:blipFill>
        <p:spPr bwMode="auto">
          <a:xfrm>
            <a:off x="1828802" y="0"/>
            <a:ext cx="4949825" cy="12954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1"/>
            <a:ext cx="8229600" cy="5745163"/>
          </a:xfrm>
        </p:spPr>
        <p:txBody>
          <a:bodyPr>
            <a:normAutofit/>
          </a:bodyPr>
          <a:lstStyle/>
          <a:p>
            <a:r>
              <a:rPr lang="en-US" dirty="0"/>
              <a:t>structural matrix of </a:t>
            </a:r>
            <a:r>
              <a:rPr lang="en-US" dirty="0" smtClean="0"/>
              <a:t>the microsphere </a:t>
            </a:r>
            <a:r>
              <a:rPr lang="en-US" dirty="0"/>
              <a:t>is composed of a </a:t>
            </a:r>
            <a:r>
              <a:rPr lang="en-US" dirty="0" smtClean="0"/>
              <a:t>biodegradable polymer </a:t>
            </a:r>
            <a:r>
              <a:rPr lang="en-US" dirty="0"/>
              <a:t>called poly-(d,l-</a:t>
            </a:r>
            <a:r>
              <a:rPr lang="en-US" dirty="0" err="1"/>
              <a:t>lactide</a:t>
            </a:r>
            <a:r>
              <a:rPr lang="en-US" dirty="0"/>
              <a:t>-co-</a:t>
            </a:r>
            <a:r>
              <a:rPr lang="en-US" dirty="0" err="1"/>
              <a:t>glycolide</a:t>
            </a:r>
            <a:r>
              <a:rPr lang="en-US" dirty="0"/>
              <a:t>) (</a:t>
            </a:r>
            <a:r>
              <a:rPr lang="en-US" dirty="0" smtClean="0">
                <a:solidFill>
                  <a:srgbClr val="0070C0"/>
                </a:solidFill>
              </a:rPr>
              <a:t>PLG</a:t>
            </a:r>
            <a:r>
              <a:rPr lang="en-US" dirty="0" smtClean="0"/>
              <a:t>)</a:t>
            </a:r>
          </a:p>
          <a:p>
            <a:r>
              <a:rPr lang="en-US" dirty="0" smtClean="0"/>
              <a:t>has </a:t>
            </a:r>
            <a:r>
              <a:rPr lang="en-US" dirty="0"/>
              <a:t>been used in </a:t>
            </a:r>
            <a:r>
              <a:rPr lang="en-US" dirty="0">
                <a:solidFill>
                  <a:srgbClr val="0070C0"/>
                </a:solidFill>
              </a:rPr>
              <a:t>surgical sutures</a:t>
            </a:r>
            <a:r>
              <a:rPr lang="en-US" dirty="0"/>
              <a:t>, </a:t>
            </a:r>
            <a:r>
              <a:rPr lang="en-US" dirty="0">
                <a:solidFill>
                  <a:srgbClr val="0070C0"/>
                </a:solidFill>
              </a:rPr>
              <a:t>bone plates</a:t>
            </a:r>
            <a:r>
              <a:rPr lang="en-US" dirty="0"/>
              <a:t>, </a:t>
            </a:r>
            <a:r>
              <a:rPr lang="en-US" dirty="0" smtClean="0"/>
              <a:t>and </a:t>
            </a:r>
            <a:r>
              <a:rPr lang="en-US" dirty="0" smtClean="0">
                <a:solidFill>
                  <a:srgbClr val="0070C0"/>
                </a:solidFill>
              </a:rPr>
              <a:t>orthopedic </a:t>
            </a:r>
            <a:r>
              <a:rPr lang="en-US" dirty="0">
                <a:solidFill>
                  <a:srgbClr val="0070C0"/>
                </a:solidFill>
              </a:rPr>
              <a:t>implants </a:t>
            </a:r>
            <a:r>
              <a:rPr lang="en-US" dirty="0"/>
              <a:t>for </a:t>
            </a:r>
            <a:r>
              <a:rPr lang="en-US" dirty="0" smtClean="0"/>
              <a:t>decades </a:t>
            </a:r>
            <a:r>
              <a:rPr lang="en-US" dirty="0"/>
              <a:t>and in microsphere </a:t>
            </a:r>
            <a:r>
              <a:rPr lang="en-US" dirty="0" smtClean="0"/>
              <a:t>form as </a:t>
            </a:r>
            <a:r>
              <a:rPr lang="en-US" dirty="0"/>
              <a:t>a long-acting drug delivery system since </a:t>
            </a:r>
            <a:r>
              <a:rPr lang="en-US" dirty="0" smtClean="0"/>
              <a:t>1984</a:t>
            </a:r>
          </a:p>
          <a:p>
            <a:r>
              <a:rPr lang="en-US" dirty="0"/>
              <a:t>PLG </a:t>
            </a:r>
            <a:r>
              <a:rPr lang="en-US" dirty="0" smtClean="0"/>
              <a:t>hydrolysis </a:t>
            </a:r>
            <a:r>
              <a:rPr lang="en-US" dirty="0"/>
              <a:t>of the ester linkages into lactic acid and </a:t>
            </a:r>
            <a:r>
              <a:rPr lang="en-US" dirty="0" smtClean="0"/>
              <a:t>glycolic acid</a:t>
            </a:r>
            <a:r>
              <a:rPr lang="en-US" dirty="0"/>
              <a:t>, </a:t>
            </a:r>
            <a:r>
              <a:rPr lang="en-US" dirty="0" smtClean="0"/>
              <a:t>naturally </a:t>
            </a:r>
            <a:r>
              <a:rPr lang="en-US" dirty="0"/>
              <a:t>occurring substances that are </a:t>
            </a:r>
            <a:r>
              <a:rPr lang="en-US" dirty="0" smtClean="0"/>
              <a:t>easily eliminated </a:t>
            </a:r>
            <a:r>
              <a:rPr lang="en-US" dirty="0"/>
              <a:t>as </a:t>
            </a:r>
            <a:r>
              <a:rPr lang="en-US" dirty="0" smtClean="0">
                <a:solidFill>
                  <a:srgbClr val="0070C0"/>
                </a:solidFill>
              </a:rPr>
              <a:t>CO2 </a:t>
            </a:r>
            <a:r>
              <a:rPr lang="en-US" dirty="0" smtClean="0"/>
              <a:t>and </a:t>
            </a:r>
            <a:r>
              <a:rPr lang="en-US" dirty="0" smtClean="0">
                <a:solidFill>
                  <a:srgbClr val="0070C0"/>
                </a:solidFill>
              </a:rPr>
              <a:t>H2O</a:t>
            </a:r>
            <a:endParaRPr lang="en-US" dirty="0">
              <a:solidFill>
                <a:srgbClr val="0070C0"/>
              </a:solidFill>
            </a:endParaRPr>
          </a:p>
        </p:txBody>
      </p:sp>
      <p:sp>
        <p:nvSpPr>
          <p:cNvPr id="4" name="TextBox 3"/>
          <p:cNvSpPr txBox="1"/>
          <p:nvPr/>
        </p:nvSpPr>
        <p:spPr>
          <a:xfrm>
            <a:off x="3505203" y="6488668"/>
            <a:ext cx="5638799" cy="369332"/>
          </a:xfrm>
          <a:prstGeom prst="rect">
            <a:avLst/>
          </a:prstGeom>
          <a:noFill/>
        </p:spPr>
        <p:txBody>
          <a:bodyPr wrap="square" rtlCol="0">
            <a:spAutoFit/>
          </a:bodyPr>
          <a:lstStyle/>
          <a:p>
            <a:r>
              <a:rPr lang="en-US" b="1" dirty="0" smtClean="0"/>
              <a:t>Diabetes Technology &amp; Therapeutics, 13: 1145-54, 2011</a:t>
            </a:r>
            <a:endParaRPr lang="en-US"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2" y="1"/>
            <a:ext cx="591768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rot="5400000">
            <a:off x="6139936" y="3472935"/>
            <a:ext cx="5638799" cy="369332"/>
          </a:xfrm>
          <a:prstGeom prst="rect">
            <a:avLst/>
          </a:prstGeom>
          <a:noFill/>
        </p:spPr>
        <p:txBody>
          <a:bodyPr wrap="square" rtlCol="0">
            <a:spAutoFit/>
          </a:bodyPr>
          <a:lstStyle/>
          <a:p>
            <a:r>
              <a:rPr lang="en-US" b="1" dirty="0" smtClean="0"/>
              <a:t>Diabetes Technology &amp; Therapeutics, 13: 1145-54, 2011</a:t>
            </a:r>
            <a:endParaRPr lang="en-US" b="1" dirty="0"/>
          </a:p>
        </p:txBody>
      </p:sp>
    </p:spTree>
    <p:extLst>
      <p:ext uri="{BB962C8B-B14F-4D97-AF65-F5344CB8AC3E}">
        <p14:creationId xmlns:p14="http://schemas.microsoft.com/office/powerpoint/2010/main" val="160543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286008"/>
            <a:ext cx="7772400" cy="1470025"/>
          </a:xfrm>
          <a:ln/>
        </p:spPr>
        <p:style>
          <a:lnRef idx="0">
            <a:schemeClr val="accent1"/>
          </a:lnRef>
          <a:fillRef idx="3">
            <a:schemeClr val="accent1"/>
          </a:fillRef>
          <a:effectRef idx="3">
            <a:schemeClr val="accent1"/>
          </a:effectRef>
          <a:fontRef idx="minor">
            <a:schemeClr val="lt1"/>
          </a:fontRef>
        </p:style>
        <p:txBody>
          <a:bodyPr rtlCol="0">
            <a:normAutofit/>
          </a:bodyPr>
          <a:lstStyle/>
          <a:p>
            <a:pPr fontAlgn="auto">
              <a:spcAft>
                <a:spcPts val="0"/>
              </a:spcAft>
              <a:defRPr/>
            </a:pPr>
            <a:r>
              <a:rPr lang="en-US" b="1" dirty="0" smtClean="0"/>
              <a:t>Introduction</a:t>
            </a:r>
            <a:endParaRPr lang="en-US"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63762"/>
            <a:ext cx="7162800" cy="6730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6488668"/>
            <a:ext cx="5638800" cy="369332"/>
          </a:xfrm>
          <a:prstGeom prst="rect">
            <a:avLst/>
          </a:prstGeom>
          <a:noFill/>
        </p:spPr>
        <p:txBody>
          <a:bodyPr wrap="square" rtlCol="0">
            <a:spAutoFit/>
          </a:bodyPr>
          <a:lstStyle/>
          <a:p>
            <a:r>
              <a:rPr lang="en-US" b="1" dirty="0" smtClean="0"/>
              <a:t>Diabetes, Obesity and Metabolism 15: 871–881, 2013</a:t>
            </a:r>
            <a:endParaRPr lang="en-US" b="1" dirty="0"/>
          </a:p>
        </p:txBody>
      </p:sp>
    </p:spTree>
    <p:extLst>
      <p:ext uri="{BB962C8B-B14F-4D97-AF65-F5344CB8AC3E}">
        <p14:creationId xmlns:p14="http://schemas.microsoft.com/office/powerpoint/2010/main" val="22323718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C:\Documents and Settings\Alireza Amirbaigloo\Desktop\Taleghani\trulicity.jpeg"/>
          <p:cNvPicPr>
            <a:picLocks noChangeAspect="1" noChangeArrowheads="1"/>
          </p:cNvPicPr>
          <p:nvPr/>
        </p:nvPicPr>
        <p:blipFill>
          <a:blip r:embed="rId2"/>
          <a:srcRect/>
          <a:stretch>
            <a:fillRect/>
          </a:stretch>
        </p:blipFill>
        <p:spPr bwMode="auto">
          <a:xfrm>
            <a:off x="2286000" y="0"/>
            <a:ext cx="4343400" cy="2943330"/>
          </a:xfrm>
          <a:prstGeom prst="rect">
            <a:avLst/>
          </a:prstGeom>
          <a:noFill/>
        </p:spPr>
      </p:pic>
      <p:sp>
        <p:nvSpPr>
          <p:cNvPr id="3" name="Content Placeholder 2"/>
          <p:cNvSpPr>
            <a:spLocks noGrp="1"/>
          </p:cNvSpPr>
          <p:nvPr>
            <p:ph idx="1"/>
          </p:nvPr>
        </p:nvSpPr>
        <p:spPr>
          <a:xfrm>
            <a:off x="457200" y="1600201"/>
            <a:ext cx="8458200" cy="4525963"/>
          </a:xfrm>
        </p:spPr>
        <p:txBody>
          <a:bodyPr/>
          <a:lstStyle/>
          <a:p>
            <a:endParaRPr lang="en-US" dirty="0" smtClean="0"/>
          </a:p>
          <a:p>
            <a:r>
              <a:rPr lang="en-US" dirty="0" err="1" smtClean="0"/>
              <a:t>Dulaglutide</a:t>
            </a:r>
            <a:r>
              <a:rPr lang="en-US" dirty="0" smtClean="0"/>
              <a:t>, 0.75/1.5 mg Once weekly</a:t>
            </a:r>
          </a:p>
          <a:p>
            <a:r>
              <a:rPr lang="en-US" dirty="0" smtClean="0"/>
              <a:t>manufactured by Eli Lilly</a:t>
            </a:r>
          </a:p>
          <a:p>
            <a:r>
              <a:rPr lang="en-US" dirty="0" smtClean="0"/>
              <a:t>Fusion of GLP-1 to a modified IgG4 </a:t>
            </a:r>
            <a:r>
              <a:rPr lang="en-US" dirty="0" err="1" smtClean="0"/>
              <a:t>Fc</a:t>
            </a:r>
            <a:r>
              <a:rPr lang="en-US" dirty="0" smtClean="0"/>
              <a:t> fragment</a:t>
            </a:r>
          </a:p>
          <a:p>
            <a:r>
              <a:rPr lang="en-US" dirty="0" smtClean="0">
                <a:solidFill>
                  <a:srgbClr val="0070C0"/>
                </a:solidFill>
              </a:rPr>
              <a:t>AWARD</a:t>
            </a:r>
            <a:r>
              <a:rPr lang="en-US" dirty="0" smtClean="0"/>
              <a:t> studies &amp; </a:t>
            </a:r>
            <a:r>
              <a:rPr lang="en-US" dirty="0" smtClean="0">
                <a:solidFill>
                  <a:srgbClr val="0070C0"/>
                </a:solidFill>
              </a:rPr>
              <a:t>REWIND</a:t>
            </a:r>
            <a:r>
              <a:rPr lang="en-US" dirty="0" smtClean="0"/>
              <a:t> study</a:t>
            </a:r>
          </a:p>
          <a:p>
            <a:endParaRPr lang="en-US" dirty="0" smtClean="0"/>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smtClean="0"/>
          </a:p>
          <a:p>
            <a:r>
              <a:rPr lang="en-US" dirty="0" err="1" smtClean="0"/>
              <a:t>Albiglutide</a:t>
            </a:r>
            <a:r>
              <a:rPr lang="en-US" dirty="0" smtClean="0"/>
              <a:t>, 30/50 mg Once weekly</a:t>
            </a:r>
          </a:p>
          <a:p>
            <a:r>
              <a:rPr lang="en-US" dirty="0" smtClean="0"/>
              <a:t>manufactured by GlaxoSmithKline</a:t>
            </a:r>
          </a:p>
          <a:p>
            <a:r>
              <a:rPr lang="en-US" dirty="0" smtClean="0"/>
              <a:t>Half-life increased by fusion with albumin</a:t>
            </a:r>
          </a:p>
          <a:p>
            <a:r>
              <a:rPr lang="en-US" dirty="0" smtClean="0">
                <a:solidFill>
                  <a:srgbClr val="0070C0"/>
                </a:solidFill>
              </a:rPr>
              <a:t>HARMONY</a:t>
            </a:r>
            <a:r>
              <a:rPr lang="en-US" dirty="0" smtClean="0"/>
              <a:t> studies</a:t>
            </a:r>
          </a:p>
          <a:p>
            <a:endParaRPr lang="en-US" dirty="0" smtClean="0"/>
          </a:p>
          <a:p>
            <a:endParaRPr lang="en-US" dirty="0" smtClean="0"/>
          </a:p>
          <a:p>
            <a:endParaRPr lang="en-US" dirty="0"/>
          </a:p>
        </p:txBody>
      </p:sp>
      <p:pic>
        <p:nvPicPr>
          <p:cNvPr id="12292" name="Picture 4" descr="C:\Documents and Settings\Alireza Amirbaigloo\Desktop\Taleghani\tanzeum 50.jpeg"/>
          <p:cNvPicPr>
            <a:picLocks noChangeAspect="1" noChangeArrowheads="1"/>
          </p:cNvPicPr>
          <p:nvPr/>
        </p:nvPicPr>
        <p:blipFill>
          <a:blip r:embed="rId2"/>
          <a:srcRect/>
          <a:stretch>
            <a:fillRect/>
          </a:stretch>
        </p:blipFill>
        <p:spPr bwMode="auto">
          <a:xfrm>
            <a:off x="1828800" y="0"/>
            <a:ext cx="5067300" cy="904875"/>
          </a:xfrm>
          <a:prstGeom prst="rect">
            <a:avLst/>
          </a:prstGeom>
          <a:noFill/>
        </p:spPr>
      </p:pic>
      <p:pic>
        <p:nvPicPr>
          <p:cNvPr id="12293" name="Picture 5" descr="C:\Documents and Settings\Alireza Amirbaigloo\Desktop\Taleghani\tanzeum 30.jpeg"/>
          <p:cNvPicPr>
            <a:picLocks noChangeAspect="1" noChangeArrowheads="1"/>
          </p:cNvPicPr>
          <p:nvPr/>
        </p:nvPicPr>
        <p:blipFill>
          <a:blip r:embed="rId3"/>
          <a:srcRect/>
          <a:stretch>
            <a:fillRect/>
          </a:stretch>
        </p:blipFill>
        <p:spPr bwMode="auto">
          <a:xfrm>
            <a:off x="2133600" y="685800"/>
            <a:ext cx="4410075" cy="1038225"/>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solidFill>
                  <a:srgbClr val="0070C0"/>
                </a:solidFill>
              </a:rPr>
              <a:t>Reductions in HbA1c</a:t>
            </a:r>
            <a:endParaRPr lang="en-US" sz="4800" b="1" dirty="0">
              <a:solidFill>
                <a:srgbClr val="0070C0"/>
              </a:solidFill>
            </a:endParaRPr>
          </a:p>
        </p:txBody>
      </p:sp>
      <p:pic>
        <p:nvPicPr>
          <p:cNvPr id="1027" name="Picture 3"/>
          <p:cNvPicPr>
            <a:picLocks noGrp="1" noChangeAspect="1" noChangeArrowheads="1"/>
          </p:cNvPicPr>
          <p:nvPr>
            <p:ph idx="1"/>
          </p:nvPr>
        </p:nvPicPr>
        <p:blipFill>
          <a:blip r:embed="rId2"/>
          <a:srcRect/>
          <a:stretch>
            <a:fillRect/>
          </a:stretch>
        </p:blipFill>
        <p:spPr bwMode="auto">
          <a:xfrm>
            <a:off x="457200" y="1801044"/>
            <a:ext cx="8229600" cy="4124274"/>
          </a:xfrm>
          <a:prstGeom prst="rect">
            <a:avLst/>
          </a:prstGeom>
          <a:noFill/>
          <a:ln w="9525">
            <a:noFill/>
            <a:miter lim="800000"/>
            <a:headEnd/>
            <a:tailEnd/>
          </a:ln>
          <a:effectLst/>
        </p:spPr>
      </p:pic>
      <p:sp>
        <p:nvSpPr>
          <p:cNvPr id="6" name="Rectangle 5"/>
          <p:cNvSpPr/>
          <p:nvPr/>
        </p:nvSpPr>
        <p:spPr>
          <a:xfrm>
            <a:off x="3733800" y="6488668"/>
            <a:ext cx="5410200" cy="369332"/>
          </a:xfrm>
          <a:prstGeom prst="rect">
            <a:avLst/>
          </a:prstGeom>
        </p:spPr>
        <p:txBody>
          <a:bodyPr wrap="square">
            <a:spAutoFit/>
          </a:bodyPr>
          <a:lstStyle/>
          <a:p>
            <a:r>
              <a:rPr lang="en-US" b="1" dirty="0" smtClean="0"/>
              <a:t>Diabetes, Obesity and Metabolism 2016; 18: 317–332 </a:t>
            </a:r>
            <a:endParaRPr lang="en-US" b="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solidFill>
                  <a:srgbClr val="0070C0"/>
                </a:solidFill>
              </a:rPr>
              <a:t>Reductions in weight</a:t>
            </a:r>
            <a:endParaRPr lang="en-US" sz="4800" b="1" dirty="0">
              <a:solidFill>
                <a:srgbClr val="0070C0"/>
              </a:solidFill>
            </a:endParaRPr>
          </a:p>
        </p:txBody>
      </p:sp>
      <p:pic>
        <p:nvPicPr>
          <p:cNvPr id="2050" name="Picture 2"/>
          <p:cNvPicPr>
            <a:picLocks noGrp="1" noChangeAspect="1" noChangeArrowheads="1"/>
          </p:cNvPicPr>
          <p:nvPr>
            <p:ph idx="1"/>
          </p:nvPr>
        </p:nvPicPr>
        <p:blipFill>
          <a:blip r:embed="rId2"/>
          <a:srcRect/>
          <a:stretch>
            <a:fillRect/>
          </a:stretch>
        </p:blipFill>
        <p:spPr bwMode="auto">
          <a:xfrm>
            <a:off x="457200" y="1861638"/>
            <a:ext cx="8229600" cy="4003086"/>
          </a:xfrm>
          <a:prstGeom prst="rect">
            <a:avLst/>
          </a:prstGeom>
          <a:noFill/>
          <a:ln w="9525">
            <a:noFill/>
            <a:miter lim="800000"/>
            <a:headEnd/>
            <a:tailEnd/>
          </a:ln>
          <a:effectLst/>
        </p:spPr>
      </p:pic>
      <p:sp>
        <p:nvSpPr>
          <p:cNvPr id="5" name="Rectangle 4"/>
          <p:cNvSpPr/>
          <p:nvPr/>
        </p:nvSpPr>
        <p:spPr>
          <a:xfrm>
            <a:off x="3733800" y="6488668"/>
            <a:ext cx="5410200" cy="369332"/>
          </a:xfrm>
          <a:prstGeom prst="rect">
            <a:avLst/>
          </a:prstGeom>
        </p:spPr>
        <p:txBody>
          <a:bodyPr wrap="square">
            <a:spAutoFit/>
          </a:bodyPr>
          <a:lstStyle/>
          <a:p>
            <a:r>
              <a:rPr lang="en-US" b="1" dirty="0" smtClean="0"/>
              <a:t>Diabetes, Obesity and Metabolism 2016; 18: 317–332 </a:t>
            </a:r>
            <a:endParaRPr lang="en-US" b="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style>
          <a:lnRef idx="0">
            <a:schemeClr val="accent1"/>
          </a:lnRef>
          <a:fillRef idx="3">
            <a:schemeClr val="accent1"/>
          </a:fillRef>
          <a:effectRef idx="3">
            <a:schemeClr val="accent1"/>
          </a:effectRef>
          <a:fontRef idx="minor">
            <a:schemeClr val="lt1"/>
          </a:fontRef>
        </p:style>
        <p:txBody>
          <a:bodyPr>
            <a:normAutofit/>
          </a:bodyPr>
          <a:lstStyle/>
          <a:p>
            <a:r>
              <a:rPr lang="en-US" sz="6600" b="1" dirty="0" smtClean="0"/>
              <a:t>SGLT-2 Inhibitors</a:t>
            </a:r>
            <a:endParaRPr lang="en-US" sz="6600"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7858" name="Picture 41" descr="Large.png"/>
          <p:cNvPicPr>
            <a:picLocks noChangeAspect="1"/>
          </p:cNvPicPr>
          <p:nvPr/>
        </p:nvPicPr>
        <p:blipFill>
          <a:blip r:embed="rId4" cstate="print"/>
          <a:srcRect/>
          <a:stretch>
            <a:fillRect/>
          </a:stretch>
        </p:blipFill>
        <p:spPr bwMode="auto">
          <a:xfrm>
            <a:off x="3135064" y="3077541"/>
            <a:ext cx="1028038" cy="2586467"/>
          </a:xfrm>
          <a:prstGeom prst="rect">
            <a:avLst/>
          </a:prstGeom>
          <a:noFill/>
          <a:ln w="9525">
            <a:noFill/>
            <a:miter lim="800000"/>
            <a:headEnd/>
            <a:tailEnd/>
          </a:ln>
        </p:spPr>
      </p:pic>
      <p:pic>
        <p:nvPicPr>
          <p:cNvPr id="377859" name="Picture 9" descr="Glucose.png"/>
          <p:cNvPicPr>
            <a:picLocks noChangeAspect="1"/>
          </p:cNvPicPr>
          <p:nvPr/>
        </p:nvPicPr>
        <p:blipFill>
          <a:blip r:embed="rId5" cstate="print"/>
          <a:srcRect/>
          <a:stretch>
            <a:fillRect/>
          </a:stretch>
        </p:blipFill>
        <p:spPr bwMode="auto">
          <a:xfrm>
            <a:off x="1796409" y="2071593"/>
            <a:ext cx="5150271" cy="4321987"/>
          </a:xfrm>
          <a:prstGeom prst="rect">
            <a:avLst/>
          </a:prstGeom>
          <a:noFill/>
          <a:ln w="9525">
            <a:noFill/>
            <a:miter lim="800000"/>
            <a:headEnd/>
            <a:tailEnd/>
          </a:ln>
        </p:spPr>
      </p:pic>
      <p:pic>
        <p:nvPicPr>
          <p:cNvPr id="42" name="Picture 9" descr="Glucose.png"/>
          <p:cNvPicPr>
            <a:picLocks noChangeAspect="1"/>
          </p:cNvPicPr>
          <p:nvPr/>
        </p:nvPicPr>
        <p:blipFill rotWithShape="1">
          <a:blip r:embed="rId5" cstate="print">
            <a:duotone>
              <a:prstClr val="black"/>
              <a:schemeClr val="accent2">
                <a:tint val="45000"/>
                <a:satMod val="400000"/>
              </a:schemeClr>
            </a:duotone>
          </a:blip>
          <a:srcRect l="47728" t="-1" r="13686" b="-901"/>
          <a:stretch/>
        </p:blipFill>
        <p:spPr bwMode="auto">
          <a:xfrm>
            <a:off x="4254500" y="2071592"/>
            <a:ext cx="1987274" cy="4361013"/>
          </a:xfrm>
          <a:prstGeom prst="rect">
            <a:avLst/>
          </a:prstGeom>
          <a:noFill/>
          <a:ln w="9525">
            <a:noFill/>
            <a:miter lim="800000"/>
            <a:headEnd/>
            <a:tailEnd/>
          </a:ln>
        </p:spPr>
      </p:pic>
      <p:pic>
        <p:nvPicPr>
          <p:cNvPr id="40" name="Picture 9" descr="Glucose.png"/>
          <p:cNvPicPr>
            <a:picLocks noChangeAspect="1"/>
          </p:cNvPicPr>
          <p:nvPr/>
        </p:nvPicPr>
        <p:blipFill rotWithShape="1">
          <a:blip r:embed="rId5" cstate="print">
            <a:duotone>
              <a:prstClr val="black"/>
              <a:schemeClr val="accent2">
                <a:tint val="45000"/>
                <a:satMod val="400000"/>
              </a:schemeClr>
            </a:duotone>
          </a:blip>
          <a:srcRect l="27137" t="-1" r="52438" b="-901"/>
          <a:stretch/>
        </p:blipFill>
        <p:spPr bwMode="auto">
          <a:xfrm>
            <a:off x="3194053" y="2071592"/>
            <a:ext cx="1051947" cy="4361013"/>
          </a:xfrm>
          <a:prstGeom prst="rect">
            <a:avLst/>
          </a:prstGeom>
          <a:noFill/>
          <a:ln w="9525">
            <a:noFill/>
            <a:miter lim="800000"/>
            <a:headEnd/>
            <a:tailEnd/>
          </a:ln>
        </p:spPr>
      </p:pic>
      <p:pic>
        <p:nvPicPr>
          <p:cNvPr id="41" name="Picture 9" descr="Glucose.png"/>
          <p:cNvPicPr>
            <a:picLocks noChangeAspect="1"/>
          </p:cNvPicPr>
          <p:nvPr/>
        </p:nvPicPr>
        <p:blipFill rotWithShape="1">
          <a:blip r:embed="rId5" cstate="print">
            <a:duotone>
              <a:prstClr val="black"/>
              <a:schemeClr val="accent2">
                <a:tint val="45000"/>
                <a:satMod val="400000"/>
              </a:schemeClr>
            </a:duotone>
          </a:blip>
          <a:srcRect r="72862" b="72662"/>
          <a:stretch/>
        </p:blipFill>
        <p:spPr bwMode="auto">
          <a:xfrm>
            <a:off x="1796408" y="2071593"/>
            <a:ext cx="1397649" cy="1181563"/>
          </a:xfrm>
          <a:prstGeom prst="rect">
            <a:avLst/>
          </a:prstGeom>
          <a:noFill/>
          <a:ln w="9525">
            <a:noFill/>
            <a:miter lim="800000"/>
            <a:headEnd/>
            <a:tailEnd/>
          </a:ln>
        </p:spPr>
      </p:pic>
      <p:pic>
        <p:nvPicPr>
          <p:cNvPr id="377861" name="Picture 58" descr="Blood Tubes.png"/>
          <p:cNvPicPr>
            <a:picLocks noChangeAspect="1"/>
          </p:cNvPicPr>
          <p:nvPr/>
        </p:nvPicPr>
        <p:blipFill>
          <a:blip r:embed="rId6" cstate="print"/>
          <a:srcRect/>
          <a:stretch>
            <a:fillRect/>
          </a:stretch>
        </p:blipFill>
        <p:spPr bwMode="auto">
          <a:xfrm rot="-800787">
            <a:off x="1227662" y="1907997"/>
            <a:ext cx="972605" cy="992207"/>
          </a:xfrm>
          <a:prstGeom prst="rect">
            <a:avLst/>
          </a:prstGeom>
          <a:noFill/>
          <a:ln w="9525">
            <a:noFill/>
            <a:miter lim="800000"/>
            <a:headEnd/>
            <a:tailEnd/>
          </a:ln>
        </p:spPr>
      </p:pic>
      <p:grpSp>
        <p:nvGrpSpPr>
          <p:cNvPr id="2" name="Group 47"/>
          <p:cNvGrpSpPr>
            <a:grpSpLocks/>
          </p:cNvGrpSpPr>
          <p:nvPr/>
        </p:nvGrpSpPr>
        <p:grpSpPr bwMode="auto">
          <a:xfrm>
            <a:off x="179512" y="1326491"/>
            <a:ext cx="1850320" cy="821617"/>
            <a:chOff x="1783124" y="917072"/>
            <a:chExt cx="1528120" cy="1012425"/>
          </a:xfrm>
        </p:grpSpPr>
        <p:grpSp>
          <p:nvGrpSpPr>
            <p:cNvPr id="5" name="Group 46"/>
            <p:cNvGrpSpPr>
              <a:grpSpLocks/>
            </p:cNvGrpSpPr>
            <p:nvPr/>
          </p:nvGrpSpPr>
          <p:grpSpPr bwMode="auto">
            <a:xfrm>
              <a:off x="1783124" y="917072"/>
              <a:ext cx="1528120" cy="774131"/>
              <a:chOff x="1783124" y="877657"/>
              <a:chExt cx="1528120" cy="774131"/>
            </a:xfrm>
          </p:grpSpPr>
          <p:sp>
            <p:nvSpPr>
              <p:cNvPr id="12" name="Rounded Rectangle 11"/>
              <p:cNvSpPr/>
              <p:nvPr/>
            </p:nvSpPr>
            <p:spPr>
              <a:xfrm>
                <a:off x="1794066" y="946241"/>
                <a:ext cx="1517177" cy="70554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098" fontAlgn="base">
                  <a:lnSpc>
                    <a:spcPct val="98000"/>
                  </a:lnSpc>
                  <a:spcBef>
                    <a:spcPct val="0"/>
                  </a:spcBef>
                  <a:spcAft>
                    <a:spcPct val="0"/>
                  </a:spcAft>
                  <a:defRPr/>
                </a:pPr>
                <a:endParaRPr lang="en-GB" sz="900">
                  <a:solidFill>
                    <a:srgbClr val="4D4D4F"/>
                  </a:solidFill>
                  <a:cs typeface="Arial" pitchFamily="34" charset="0"/>
                </a:endParaRPr>
              </a:p>
            </p:txBody>
          </p:sp>
          <p:sp>
            <p:nvSpPr>
              <p:cNvPr id="377897" name="TextBox 4"/>
              <p:cNvSpPr txBox="1">
                <a:spLocks noChangeArrowheads="1"/>
              </p:cNvSpPr>
              <p:nvPr/>
            </p:nvSpPr>
            <p:spPr bwMode="auto">
              <a:xfrm>
                <a:off x="1783124" y="877657"/>
                <a:ext cx="1528120" cy="634143"/>
              </a:xfrm>
              <a:prstGeom prst="rect">
                <a:avLst/>
              </a:prstGeom>
              <a:noFill/>
              <a:ln w="9525">
                <a:noFill/>
                <a:miter lim="800000"/>
                <a:headEnd/>
                <a:tailEnd/>
              </a:ln>
            </p:spPr>
            <p:txBody>
              <a:bodyPr wrap="square">
                <a:spAutoFit/>
              </a:bodyPr>
              <a:lstStyle/>
              <a:p>
                <a:pPr algn="ctr" fontAlgn="base">
                  <a:lnSpc>
                    <a:spcPct val="98000"/>
                  </a:lnSpc>
                  <a:spcBef>
                    <a:spcPct val="0"/>
                  </a:spcBef>
                  <a:spcAft>
                    <a:spcPct val="0"/>
                  </a:spcAft>
                </a:pPr>
                <a:r>
                  <a:rPr lang="en-GB" sz="1400" dirty="0" smtClean="0">
                    <a:solidFill>
                      <a:srgbClr val="4D4D4F"/>
                    </a:solidFill>
                    <a:cs typeface="Arial" charset="0"/>
                  </a:rPr>
                  <a:t>Filtered glucose load 180 g/day</a:t>
                </a:r>
                <a:endParaRPr lang="en-GB" sz="1400" dirty="0">
                  <a:solidFill>
                    <a:srgbClr val="4D4D4F"/>
                  </a:solidFill>
                  <a:cs typeface="Arial" charset="0"/>
                </a:endParaRPr>
              </a:p>
            </p:txBody>
          </p:sp>
        </p:grpSp>
        <p:sp>
          <p:nvSpPr>
            <p:cNvPr id="11" name="Isosceles Triangle 10"/>
            <p:cNvSpPr/>
            <p:nvPr/>
          </p:nvSpPr>
          <p:spPr>
            <a:xfrm flipV="1">
              <a:off x="2450565" y="1718219"/>
              <a:ext cx="105861" cy="211278"/>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098" fontAlgn="base">
                <a:lnSpc>
                  <a:spcPct val="98000"/>
                </a:lnSpc>
                <a:spcBef>
                  <a:spcPct val="0"/>
                </a:spcBef>
                <a:spcAft>
                  <a:spcPct val="0"/>
                </a:spcAft>
                <a:defRPr/>
              </a:pPr>
              <a:endParaRPr lang="en-GB" sz="900">
                <a:solidFill>
                  <a:srgbClr val="4D4D4F"/>
                </a:solidFill>
                <a:cs typeface="Arial" pitchFamily="34" charset="0"/>
              </a:endParaRPr>
            </a:p>
          </p:txBody>
        </p:sp>
      </p:grpSp>
      <p:sp>
        <p:nvSpPr>
          <p:cNvPr id="24" name="Hexagon 23"/>
          <p:cNvSpPr/>
          <p:nvPr/>
        </p:nvSpPr>
        <p:spPr>
          <a:xfrm>
            <a:off x="1933166" y="2493224"/>
            <a:ext cx="128504" cy="110992"/>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100">
              <a:solidFill>
                <a:srgbClr val="4D4D4F"/>
              </a:solidFill>
              <a:cs typeface="Arial" pitchFamily="34" charset="0"/>
            </a:endParaRPr>
          </a:p>
        </p:txBody>
      </p:sp>
      <p:sp>
        <p:nvSpPr>
          <p:cNvPr id="28" name="Hexagon 27"/>
          <p:cNvSpPr/>
          <p:nvPr/>
        </p:nvSpPr>
        <p:spPr>
          <a:xfrm>
            <a:off x="2054122" y="2291419"/>
            <a:ext cx="131025" cy="110992"/>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100">
              <a:solidFill>
                <a:srgbClr val="4D4D4F"/>
              </a:solidFill>
              <a:cs typeface="Arial" pitchFamily="34" charset="0"/>
            </a:endParaRPr>
          </a:p>
        </p:txBody>
      </p:sp>
      <p:sp>
        <p:nvSpPr>
          <p:cNvPr id="31" name="Hexagon 30"/>
          <p:cNvSpPr/>
          <p:nvPr/>
        </p:nvSpPr>
        <p:spPr>
          <a:xfrm>
            <a:off x="2326253" y="2304873"/>
            <a:ext cx="133543" cy="110992"/>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100">
              <a:solidFill>
                <a:srgbClr val="4D4D4F"/>
              </a:solidFill>
              <a:cs typeface="Arial" pitchFamily="34" charset="0"/>
            </a:endParaRPr>
          </a:p>
        </p:txBody>
      </p:sp>
      <p:sp>
        <p:nvSpPr>
          <p:cNvPr id="32" name="Hexagon 31"/>
          <p:cNvSpPr/>
          <p:nvPr/>
        </p:nvSpPr>
        <p:spPr>
          <a:xfrm>
            <a:off x="2180109" y="2570581"/>
            <a:ext cx="131025" cy="110995"/>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100">
              <a:solidFill>
                <a:srgbClr val="4D4D4F"/>
              </a:solidFill>
              <a:cs typeface="Arial" pitchFamily="34" charset="0"/>
            </a:endParaRPr>
          </a:p>
        </p:txBody>
      </p:sp>
      <p:sp>
        <p:nvSpPr>
          <p:cNvPr id="33" name="Hexagon 32"/>
          <p:cNvSpPr/>
          <p:nvPr/>
        </p:nvSpPr>
        <p:spPr>
          <a:xfrm>
            <a:off x="2379164" y="2486499"/>
            <a:ext cx="131025" cy="114356"/>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100">
              <a:solidFill>
                <a:srgbClr val="4D4D4F"/>
              </a:solidFill>
              <a:cs typeface="Arial" pitchFamily="34" charset="0"/>
            </a:endParaRPr>
          </a:p>
        </p:txBody>
      </p:sp>
      <p:sp>
        <p:nvSpPr>
          <p:cNvPr id="34" name="Hexagon 33"/>
          <p:cNvSpPr/>
          <p:nvPr/>
        </p:nvSpPr>
        <p:spPr>
          <a:xfrm>
            <a:off x="2542946" y="2607583"/>
            <a:ext cx="131025" cy="114356"/>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100">
              <a:solidFill>
                <a:srgbClr val="4D4D4F"/>
              </a:solidFill>
              <a:cs typeface="Arial" pitchFamily="34" charset="0"/>
            </a:endParaRPr>
          </a:p>
        </p:txBody>
      </p:sp>
      <p:sp>
        <p:nvSpPr>
          <p:cNvPr id="37" name="Hexagon 36"/>
          <p:cNvSpPr/>
          <p:nvPr/>
        </p:nvSpPr>
        <p:spPr>
          <a:xfrm>
            <a:off x="2207825" y="2372143"/>
            <a:ext cx="131025" cy="114356"/>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100">
              <a:solidFill>
                <a:srgbClr val="4D4D4F"/>
              </a:solidFill>
              <a:cs typeface="Arial" pitchFamily="34" charset="0"/>
            </a:endParaRPr>
          </a:p>
        </p:txBody>
      </p:sp>
      <p:grpSp>
        <p:nvGrpSpPr>
          <p:cNvPr id="6" name="Group 44"/>
          <p:cNvGrpSpPr>
            <a:grpSpLocks/>
          </p:cNvGrpSpPr>
          <p:nvPr/>
        </p:nvGrpSpPr>
        <p:grpSpPr bwMode="auto">
          <a:xfrm>
            <a:off x="1942080" y="4929958"/>
            <a:ext cx="1056621" cy="354806"/>
            <a:chOff x="3808704" y="4764503"/>
            <a:chExt cx="1019412" cy="354566"/>
          </a:xfrm>
        </p:grpSpPr>
        <p:sp>
          <p:nvSpPr>
            <p:cNvPr id="43" name="Rounded Rectangle 42"/>
            <p:cNvSpPr/>
            <p:nvPr/>
          </p:nvSpPr>
          <p:spPr>
            <a:xfrm>
              <a:off x="3905453" y="4792416"/>
              <a:ext cx="779953" cy="32665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098" fontAlgn="base">
                <a:lnSpc>
                  <a:spcPct val="98000"/>
                </a:lnSpc>
                <a:spcBef>
                  <a:spcPct val="0"/>
                </a:spcBef>
                <a:spcAft>
                  <a:spcPct val="0"/>
                </a:spcAft>
                <a:defRPr/>
              </a:pPr>
              <a:endParaRPr lang="en-GB" sz="900">
                <a:solidFill>
                  <a:srgbClr val="4D4D4F"/>
                </a:solidFill>
                <a:cs typeface="Arial" pitchFamily="34" charset="0"/>
              </a:endParaRPr>
            </a:p>
          </p:txBody>
        </p:sp>
        <p:sp>
          <p:nvSpPr>
            <p:cNvPr id="377891" name="TextBox 14"/>
            <p:cNvSpPr txBox="1">
              <a:spLocks noChangeArrowheads="1"/>
            </p:cNvSpPr>
            <p:nvPr/>
          </p:nvSpPr>
          <p:spPr bwMode="auto">
            <a:xfrm>
              <a:off x="3808704" y="4764503"/>
              <a:ext cx="1019412" cy="303275"/>
            </a:xfrm>
            <a:prstGeom prst="rect">
              <a:avLst/>
            </a:prstGeom>
            <a:noFill/>
            <a:ln w="9525">
              <a:noFill/>
              <a:miter lim="800000"/>
              <a:headEnd/>
              <a:tailEnd/>
            </a:ln>
          </p:spPr>
          <p:txBody>
            <a:bodyPr wrap="square">
              <a:spAutoFit/>
            </a:bodyPr>
            <a:lstStyle/>
            <a:p>
              <a:pPr algn="ctr" fontAlgn="base">
                <a:lnSpc>
                  <a:spcPct val="98000"/>
                </a:lnSpc>
                <a:spcBef>
                  <a:spcPct val="0"/>
                </a:spcBef>
                <a:spcAft>
                  <a:spcPct val="0"/>
                </a:spcAft>
              </a:pPr>
              <a:r>
                <a:rPr lang="en-GB" sz="1400" smtClean="0">
                  <a:solidFill>
                    <a:srgbClr val="4D4D4F"/>
                  </a:solidFill>
                  <a:cs typeface="Arial" charset="0"/>
                </a:rPr>
                <a:t>SGLT1</a:t>
              </a:r>
              <a:endParaRPr lang="en-GB" sz="1400">
                <a:solidFill>
                  <a:srgbClr val="4D4D4F"/>
                </a:solidFill>
                <a:cs typeface="Arial" charset="0"/>
              </a:endParaRPr>
            </a:p>
          </p:txBody>
        </p:sp>
      </p:grpSp>
      <p:grpSp>
        <p:nvGrpSpPr>
          <p:cNvPr id="7" name="Group 43"/>
          <p:cNvGrpSpPr>
            <a:grpSpLocks/>
          </p:cNvGrpSpPr>
          <p:nvPr/>
        </p:nvGrpSpPr>
        <p:grpSpPr bwMode="auto">
          <a:xfrm>
            <a:off x="1031113" y="3229956"/>
            <a:ext cx="1249772" cy="524506"/>
            <a:chOff x="3037927" y="2179375"/>
            <a:chExt cx="1252028" cy="525367"/>
          </a:xfrm>
        </p:grpSpPr>
        <p:sp>
          <p:nvSpPr>
            <p:cNvPr id="13" name="Rounded Rectangle 12"/>
            <p:cNvSpPr/>
            <p:nvPr/>
          </p:nvSpPr>
          <p:spPr>
            <a:xfrm>
              <a:off x="3161615" y="2179375"/>
              <a:ext cx="985279" cy="37713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098" fontAlgn="base">
                <a:lnSpc>
                  <a:spcPct val="98000"/>
                </a:lnSpc>
                <a:spcBef>
                  <a:spcPct val="0"/>
                </a:spcBef>
                <a:spcAft>
                  <a:spcPct val="0"/>
                </a:spcAft>
                <a:defRPr/>
              </a:pPr>
              <a:endParaRPr lang="en-GB" sz="1100">
                <a:solidFill>
                  <a:srgbClr val="4D4D4F"/>
                </a:solidFill>
                <a:cs typeface="Arial" pitchFamily="34" charset="0"/>
              </a:endParaRPr>
            </a:p>
          </p:txBody>
        </p:sp>
        <p:sp>
          <p:nvSpPr>
            <p:cNvPr id="377889" name="TextBox 7"/>
            <p:cNvSpPr txBox="1">
              <a:spLocks noChangeArrowheads="1"/>
            </p:cNvSpPr>
            <p:nvPr/>
          </p:nvSpPr>
          <p:spPr bwMode="auto">
            <a:xfrm>
              <a:off x="3037927" y="2189270"/>
              <a:ext cx="1252028" cy="515472"/>
            </a:xfrm>
            <a:prstGeom prst="rect">
              <a:avLst/>
            </a:prstGeom>
            <a:noFill/>
            <a:ln w="9525">
              <a:noFill/>
              <a:miter lim="800000"/>
              <a:headEnd/>
              <a:tailEnd/>
            </a:ln>
          </p:spPr>
          <p:txBody>
            <a:bodyPr>
              <a:spAutoFit/>
            </a:bodyPr>
            <a:lstStyle/>
            <a:p>
              <a:pPr algn="ctr" fontAlgn="base">
                <a:lnSpc>
                  <a:spcPct val="98000"/>
                </a:lnSpc>
                <a:spcBef>
                  <a:spcPct val="0"/>
                </a:spcBef>
                <a:spcAft>
                  <a:spcPct val="0"/>
                </a:spcAft>
              </a:pPr>
              <a:r>
                <a:rPr lang="en-GB" sz="1400" smtClean="0">
                  <a:solidFill>
                    <a:srgbClr val="4D4D4F"/>
                  </a:solidFill>
                  <a:cs typeface="Arial" charset="0"/>
                </a:rPr>
                <a:t>SGLT2</a:t>
              </a:r>
            </a:p>
            <a:p>
              <a:pPr algn="ctr" fontAlgn="base">
                <a:lnSpc>
                  <a:spcPct val="98000"/>
                </a:lnSpc>
                <a:spcBef>
                  <a:spcPct val="0"/>
                </a:spcBef>
                <a:spcAft>
                  <a:spcPct val="0"/>
                </a:spcAft>
              </a:pPr>
              <a:endParaRPr lang="en-GB" sz="1400">
                <a:solidFill>
                  <a:srgbClr val="4D4D4F"/>
                </a:solidFill>
                <a:cs typeface="Arial" charset="0"/>
              </a:endParaRPr>
            </a:p>
          </p:txBody>
        </p:sp>
      </p:grpSp>
      <p:grpSp>
        <p:nvGrpSpPr>
          <p:cNvPr id="8" name="Group 34"/>
          <p:cNvGrpSpPr>
            <a:grpSpLocks/>
          </p:cNvGrpSpPr>
          <p:nvPr/>
        </p:nvGrpSpPr>
        <p:grpSpPr bwMode="auto">
          <a:xfrm>
            <a:off x="1909483" y="5344472"/>
            <a:ext cx="1065348" cy="644525"/>
            <a:chOff x="2045738" y="4855793"/>
            <a:chExt cx="1114151" cy="673721"/>
          </a:xfrm>
        </p:grpSpPr>
        <p:sp>
          <p:nvSpPr>
            <p:cNvPr id="26" name="Rounded Rectangle 25"/>
            <p:cNvSpPr/>
            <p:nvPr/>
          </p:nvSpPr>
          <p:spPr>
            <a:xfrm>
              <a:off x="2059801" y="4855793"/>
              <a:ext cx="1086025" cy="67372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098" fontAlgn="base">
                <a:lnSpc>
                  <a:spcPct val="98000"/>
                </a:lnSpc>
                <a:spcBef>
                  <a:spcPct val="0"/>
                </a:spcBef>
                <a:spcAft>
                  <a:spcPct val="0"/>
                </a:spcAft>
                <a:defRPr/>
              </a:pPr>
              <a:endParaRPr lang="en-GB" sz="1100">
                <a:solidFill>
                  <a:srgbClr val="4D4D4F"/>
                </a:solidFill>
                <a:cs typeface="Arial" pitchFamily="34" charset="0"/>
              </a:endParaRPr>
            </a:p>
          </p:txBody>
        </p:sp>
        <p:sp>
          <p:nvSpPr>
            <p:cNvPr id="377887" name="TextBox 18"/>
            <p:cNvSpPr txBox="1">
              <a:spLocks noChangeArrowheads="1"/>
            </p:cNvSpPr>
            <p:nvPr/>
          </p:nvSpPr>
          <p:spPr bwMode="auto">
            <a:xfrm>
              <a:off x="2045738" y="4978312"/>
              <a:ext cx="1114151" cy="348729"/>
            </a:xfrm>
            <a:prstGeom prst="rect">
              <a:avLst/>
            </a:prstGeom>
            <a:noFill/>
            <a:ln w="9525">
              <a:noFill/>
              <a:miter lim="800000"/>
              <a:headEnd/>
              <a:tailEnd/>
            </a:ln>
          </p:spPr>
          <p:txBody>
            <a:bodyPr>
              <a:spAutoFit/>
            </a:bodyPr>
            <a:lstStyle/>
            <a:p>
              <a:pPr algn="ctr" fontAlgn="base">
                <a:lnSpc>
                  <a:spcPct val="98000"/>
                </a:lnSpc>
                <a:spcBef>
                  <a:spcPct val="0"/>
                </a:spcBef>
                <a:spcAft>
                  <a:spcPct val="0"/>
                </a:spcAft>
              </a:pPr>
              <a:r>
                <a:rPr lang="en-GB" sz="1600" dirty="0" smtClean="0">
                  <a:solidFill>
                    <a:srgbClr val="4D4D4F"/>
                  </a:solidFill>
                  <a:cs typeface="Arial" charset="0"/>
                </a:rPr>
                <a:t>~ 10</a:t>
              </a:r>
              <a:r>
                <a:rPr lang="en-GB" sz="1600" dirty="0">
                  <a:solidFill>
                    <a:srgbClr val="4D4D4F"/>
                  </a:solidFill>
                  <a:cs typeface="Arial" charset="0"/>
                </a:rPr>
                <a:t>%</a:t>
              </a:r>
            </a:p>
          </p:txBody>
        </p:sp>
      </p:grpSp>
      <p:sp>
        <p:nvSpPr>
          <p:cNvPr id="27" name="Down Arrow 26"/>
          <p:cNvSpPr/>
          <p:nvPr/>
        </p:nvSpPr>
        <p:spPr>
          <a:xfrm rot="3074688">
            <a:off x="2347492" y="3286806"/>
            <a:ext cx="972027" cy="849139"/>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100" b="1" u="sng">
              <a:solidFill>
                <a:srgbClr val="4D4D4F"/>
              </a:solidFill>
              <a:cs typeface="Arial" pitchFamily="34" charset="0"/>
            </a:endParaRPr>
          </a:p>
        </p:txBody>
      </p:sp>
      <p:sp>
        <p:nvSpPr>
          <p:cNvPr id="30" name="Down Arrow 29"/>
          <p:cNvSpPr/>
          <p:nvPr/>
        </p:nvSpPr>
        <p:spPr>
          <a:xfrm rot="3074688">
            <a:off x="3002406" y="4334408"/>
            <a:ext cx="376703" cy="325041"/>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100" b="1" u="sng">
              <a:solidFill>
                <a:srgbClr val="4D4D4F"/>
              </a:solidFill>
              <a:cs typeface="Arial" pitchFamily="34" charset="0"/>
            </a:endParaRPr>
          </a:p>
        </p:txBody>
      </p:sp>
      <p:grpSp>
        <p:nvGrpSpPr>
          <p:cNvPr id="9" name="Group 28"/>
          <p:cNvGrpSpPr>
            <a:grpSpLocks/>
          </p:cNvGrpSpPr>
          <p:nvPr/>
        </p:nvGrpSpPr>
        <p:grpSpPr bwMode="auto">
          <a:xfrm>
            <a:off x="927805" y="3677147"/>
            <a:ext cx="1456388" cy="1009492"/>
            <a:chOff x="1089942" y="3127089"/>
            <a:chExt cx="1456490" cy="1011405"/>
          </a:xfrm>
        </p:grpSpPr>
        <p:sp>
          <p:nvSpPr>
            <p:cNvPr id="25" name="Rounded Rectangle 24"/>
            <p:cNvSpPr/>
            <p:nvPr/>
          </p:nvSpPr>
          <p:spPr>
            <a:xfrm>
              <a:off x="1089942" y="3127089"/>
              <a:ext cx="1456490" cy="101140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098" fontAlgn="base">
                <a:lnSpc>
                  <a:spcPct val="98000"/>
                </a:lnSpc>
                <a:spcBef>
                  <a:spcPct val="0"/>
                </a:spcBef>
                <a:spcAft>
                  <a:spcPct val="0"/>
                </a:spcAft>
                <a:defRPr/>
              </a:pPr>
              <a:endParaRPr lang="en-GB" sz="1100">
                <a:solidFill>
                  <a:srgbClr val="4D4D4F"/>
                </a:solidFill>
                <a:cs typeface="Arial" pitchFamily="34" charset="0"/>
              </a:endParaRPr>
            </a:p>
          </p:txBody>
        </p:sp>
        <p:sp>
          <p:nvSpPr>
            <p:cNvPr id="377885" name="TextBox 19"/>
            <p:cNvSpPr txBox="1">
              <a:spLocks noChangeArrowheads="1"/>
            </p:cNvSpPr>
            <p:nvPr/>
          </p:nvSpPr>
          <p:spPr bwMode="auto">
            <a:xfrm>
              <a:off x="1236548" y="3454087"/>
              <a:ext cx="1114151" cy="334249"/>
            </a:xfrm>
            <a:prstGeom prst="rect">
              <a:avLst/>
            </a:prstGeom>
            <a:noFill/>
            <a:ln w="9525">
              <a:noFill/>
              <a:miter lim="800000"/>
              <a:headEnd/>
              <a:tailEnd/>
            </a:ln>
          </p:spPr>
          <p:txBody>
            <a:bodyPr>
              <a:spAutoFit/>
            </a:bodyPr>
            <a:lstStyle/>
            <a:p>
              <a:pPr algn="ctr" fontAlgn="base">
                <a:lnSpc>
                  <a:spcPct val="98000"/>
                </a:lnSpc>
                <a:spcBef>
                  <a:spcPct val="0"/>
                </a:spcBef>
                <a:spcAft>
                  <a:spcPct val="0"/>
                </a:spcAft>
              </a:pPr>
              <a:r>
                <a:rPr lang="en-GB" sz="1600" dirty="0" smtClean="0">
                  <a:solidFill>
                    <a:srgbClr val="4D4D4F"/>
                  </a:solidFill>
                  <a:cs typeface="Arial" charset="0"/>
                </a:rPr>
                <a:t>~ 90</a:t>
              </a:r>
              <a:r>
                <a:rPr lang="en-GB" sz="1600" dirty="0">
                  <a:solidFill>
                    <a:srgbClr val="4D4D4F"/>
                  </a:solidFill>
                  <a:cs typeface="Arial" charset="0"/>
                </a:rPr>
                <a:t>%</a:t>
              </a:r>
            </a:p>
          </p:txBody>
        </p:sp>
      </p:grpSp>
      <p:sp>
        <p:nvSpPr>
          <p:cNvPr id="10" name="Text Placeholder 9"/>
          <p:cNvSpPr>
            <a:spLocks noGrp="1"/>
          </p:cNvSpPr>
          <p:nvPr>
            <p:ph type="body" sz="quarter" idx="13"/>
          </p:nvPr>
        </p:nvSpPr>
        <p:spPr/>
        <p:txBody>
          <a:bodyPr/>
          <a:lstStyle/>
          <a:p>
            <a:r>
              <a:rPr lang="en-GB" noProof="0" dirty="0" err="1"/>
              <a:t>Gerich</a:t>
            </a:r>
            <a:r>
              <a:rPr lang="en-GB" noProof="0" dirty="0"/>
              <a:t> JE. </a:t>
            </a:r>
            <a:r>
              <a:rPr lang="en-GB" i="1" noProof="0" dirty="0" err="1" smtClean="0"/>
              <a:t>Diabet</a:t>
            </a:r>
            <a:r>
              <a:rPr lang="en-GB" i="1" noProof="0" dirty="0" smtClean="0"/>
              <a:t> </a:t>
            </a:r>
            <a:r>
              <a:rPr lang="en-GB" i="1" noProof="0" dirty="0"/>
              <a:t>Med</a:t>
            </a:r>
            <a:r>
              <a:rPr lang="en-GB" noProof="0" dirty="0"/>
              <a:t>. </a:t>
            </a:r>
            <a:r>
              <a:rPr lang="en-GB" noProof="0" dirty="0" smtClean="0"/>
              <a:t>2010;27:136–142.</a:t>
            </a:r>
            <a:endParaRPr lang="en-GB" noProof="0" dirty="0"/>
          </a:p>
        </p:txBody>
      </p:sp>
      <p:sp>
        <p:nvSpPr>
          <p:cNvPr id="377882" name="Title 44"/>
          <p:cNvSpPr>
            <a:spLocks noGrp="1"/>
          </p:cNvSpPr>
          <p:nvPr>
            <p:ph type="title"/>
          </p:nvPr>
        </p:nvSpPr>
        <p:spPr/>
        <p:txBody>
          <a:bodyPr/>
          <a:lstStyle/>
          <a:p>
            <a:r>
              <a:rPr lang="en-GB" noProof="0" smtClean="0"/>
              <a:t>Renal glucose re-absorption in healthy individuals</a:t>
            </a:r>
            <a:endParaRPr lang="en-GB" noProof="0"/>
          </a:p>
        </p:txBody>
      </p:sp>
      <p:sp>
        <p:nvSpPr>
          <p:cNvPr id="3" name="Slide Number Placeholder 2"/>
          <p:cNvSpPr>
            <a:spLocks noGrp="1"/>
          </p:cNvSpPr>
          <p:nvPr>
            <p:ph type="sldNum" sz="quarter" idx="12"/>
          </p:nvPr>
        </p:nvSpPr>
        <p:spPr/>
        <p:txBody>
          <a:bodyPr/>
          <a:lstStyle/>
          <a:p>
            <a:fld id="{F6F95BD5-C3FD-4E9B-9240-B27EACB3D069}" type="slidenum">
              <a:rPr lang="en-GB" smtClean="0">
                <a:solidFill>
                  <a:srgbClr val="4D4D4F">
                    <a:tint val="75000"/>
                  </a:srgbClr>
                </a:solidFill>
              </a:rPr>
              <a:pPr/>
              <a:t>36</a:t>
            </a:fld>
            <a:endParaRPr lang="en-GB">
              <a:solidFill>
                <a:srgbClr val="4D4D4F">
                  <a:tint val="75000"/>
                </a:srgbClr>
              </a:solidFill>
            </a:endParaRPr>
          </a:p>
        </p:txBody>
      </p:sp>
      <p:sp>
        <p:nvSpPr>
          <p:cNvPr id="4" name="Text Placeholder 3"/>
          <p:cNvSpPr>
            <a:spLocks noGrp="1"/>
          </p:cNvSpPr>
          <p:nvPr>
            <p:ph type="body" sz="quarter" idx="14"/>
          </p:nvPr>
        </p:nvSpPr>
        <p:spPr/>
        <p:txBody>
          <a:bodyPr/>
          <a:lstStyle/>
          <a:p>
            <a:endParaRPr lang="en-GB" dirty="0"/>
          </a:p>
        </p:txBody>
      </p:sp>
      <p:pic>
        <p:nvPicPr>
          <p:cNvPr id="44" name="Picture 9" descr="Glucose.png"/>
          <p:cNvPicPr>
            <a:picLocks noChangeAspect="1"/>
          </p:cNvPicPr>
          <p:nvPr/>
        </p:nvPicPr>
        <p:blipFill rotWithShape="1">
          <a:blip r:embed="rId5" cstate="print">
            <a:duotone>
              <a:prstClr val="black"/>
              <a:schemeClr val="accent2">
                <a:tint val="45000"/>
                <a:satMod val="400000"/>
              </a:schemeClr>
            </a:duotone>
          </a:blip>
          <a:srcRect l="86504" t="-1" r="-1907" b="-901"/>
          <a:stretch/>
        </p:blipFill>
        <p:spPr bwMode="auto">
          <a:xfrm>
            <a:off x="6251582" y="2071592"/>
            <a:ext cx="793281" cy="4361013"/>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3686831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900"/>
                                        <p:tgtEl>
                                          <p:spTgt spid="41"/>
                                        </p:tgtEl>
                                      </p:cBhvr>
                                    </p:animEffect>
                                  </p:childTnLst>
                                </p:cTn>
                              </p:par>
                              <p:par>
                                <p:cTn id="8" presetID="10" presetClass="entr" presetSubtype="0" fill="hold" grpId="1" nodeType="withEffect">
                                  <p:stCondLst>
                                    <p:cond delay="40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700"/>
                                        <p:tgtEl>
                                          <p:spTgt spid="24"/>
                                        </p:tgtEl>
                                      </p:cBhvr>
                                    </p:animEffect>
                                  </p:childTnLst>
                                </p:cTn>
                              </p:par>
                              <p:par>
                                <p:cTn id="11" presetID="0" presetClass="path" presetSubtype="0" accel="50000" decel="50000" fill="hold" grpId="2" nodeType="withEffect">
                                  <p:stCondLst>
                                    <p:cond delay="400"/>
                                  </p:stCondLst>
                                  <p:childTnLst>
                                    <p:animMotion origin="layout" path="M 0 0 L -0.03072 0.00139 L -0.04791 0.00209 L -0.08593 -0.04514 " pathEditMode="relative" ptsTypes="AAAA">
                                      <p:cBhvr>
                                        <p:cTn id="12" dur="2000" spd="-100000" fill="hold"/>
                                        <p:tgtEl>
                                          <p:spTgt spid="24"/>
                                        </p:tgtEl>
                                        <p:attrNameLst>
                                          <p:attrName>ppt_x</p:attrName>
                                          <p:attrName>ppt_y</p:attrName>
                                        </p:attrNameLst>
                                      </p:cBhvr>
                                    </p:animMotion>
                                  </p:childTnLst>
                                </p:cTn>
                              </p:par>
                              <p:par>
                                <p:cTn id="13" presetID="10" presetClass="entr" presetSubtype="0" fill="hold" grpId="1" nodeType="withEffect">
                                  <p:stCondLst>
                                    <p:cond delay="10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700"/>
                                        <p:tgtEl>
                                          <p:spTgt spid="28"/>
                                        </p:tgtEl>
                                      </p:cBhvr>
                                    </p:animEffect>
                                  </p:childTnLst>
                                </p:cTn>
                              </p:par>
                              <p:par>
                                <p:cTn id="16" presetID="0" presetClass="path" presetSubtype="0" accel="50000" decel="50000" fill="hold" grpId="2" nodeType="withEffect">
                                  <p:stCondLst>
                                    <p:cond delay="100"/>
                                  </p:stCondLst>
                                  <p:childTnLst>
                                    <p:animMotion origin="layout" path="M 0 0 L -0.02084 0.02153 L -0.04479 0.02987 L -0.06042 0.02639 L -0.10365 -0.02222 " pathEditMode="relative" ptsTypes="AAAAA">
                                      <p:cBhvr>
                                        <p:cTn id="17" dur="1700" spd="-100000" fill="hold"/>
                                        <p:tgtEl>
                                          <p:spTgt spid="28"/>
                                        </p:tgtEl>
                                        <p:attrNameLst>
                                          <p:attrName>ppt_x</p:attrName>
                                          <p:attrName>ppt_y</p:attrName>
                                        </p:attrNameLst>
                                      </p:cBhvr>
                                    </p:animMotion>
                                  </p:childTnLst>
                                </p:cTn>
                              </p:par>
                              <p:par>
                                <p:cTn id="18" presetID="10" presetClass="entr" presetSubtype="0" fill="hold" grpId="1" nodeType="withEffect">
                                  <p:stCondLst>
                                    <p:cond delay="50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700"/>
                                        <p:tgtEl>
                                          <p:spTgt spid="31"/>
                                        </p:tgtEl>
                                      </p:cBhvr>
                                    </p:animEffect>
                                  </p:childTnLst>
                                </p:cTn>
                              </p:par>
                              <p:par>
                                <p:cTn id="21" presetID="0" presetClass="path" presetSubtype="0" accel="50000" decel="50000" fill="hold" grpId="2" nodeType="withEffect">
                                  <p:stCondLst>
                                    <p:cond delay="500"/>
                                  </p:stCondLst>
                                  <p:childTnLst>
                                    <p:animMotion origin="layout" path="M 0 0 L -0.02709 0.02153 L -0.0448 0.025 L -0.06719 0.02431 L -0.0875 0.03681 L -0.11771 0.00695 L -0.14271 -0.01527 " pathEditMode="relative" ptsTypes="AAAAAAA">
                                      <p:cBhvr>
                                        <p:cTn id="22" dur="2000" spd="-100000" fill="hold"/>
                                        <p:tgtEl>
                                          <p:spTgt spid="31"/>
                                        </p:tgtEl>
                                        <p:attrNameLst>
                                          <p:attrName>ppt_x</p:attrName>
                                          <p:attrName>ppt_y</p:attrName>
                                        </p:attrNameLst>
                                      </p:cBhvr>
                                    </p:animMotion>
                                  </p:childTnLst>
                                </p:cTn>
                              </p:par>
                              <p:par>
                                <p:cTn id="23" presetID="10" presetClass="entr" presetSubtype="0" fill="hold" grpId="1"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1100"/>
                                        <p:tgtEl>
                                          <p:spTgt spid="32"/>
                                        </p:tgtEl>
                                      </p:cBhvr>
                                    </p:animEffect>
                                  </p:childTnLst>
                                </p:cTn>
                              </p:par>
                              <p:par>
                                <p:cTn id="26" presetID="0" presetClass="path" presetSubtype="0" accel="50000" decel="50000" fill="hold" grpId="2" nodeType="withEffect">
                                  <p:stCondLst>
                                    <p:cond delay="200"/>
                                  </p:stCondLst>
                                  <p:childTnLst>
                                    <p:animMotion origin="layout" path="M 0 0 L -0.0401 -0.01389 L -0.06979 -0.00834 L -0.11927 -0.05695 " pathEditMode="relative" ptsTypes="AAAA">
                                      <p:cBhvr>
                                        <p:cTn id="27" dur="2000" spd="-100000" fill="hold"/>
                                        <p:tgtEl>
                                          <p:spTgt spid="32"/>
                                        </p:tgtEl>
                                        <p:attrNameLst>
                                          <p:attrName>ppt_x</p:attrName>
                                          <p:attrName>ppt_y</p:attrName>
                                        </p:attrNameLst>
                                      </p:cBhvr>
                                    </p:animMotion>
                                  </p:childTnLst>
                                </p:cTn>
                              </p:par>
                              <p:par>
                                <p:cTn id="28" presetID="10" presetClass="entr" presetSubtype="0" fill="hold" grpId="1" nodeType="withEffect">
                                  <p:stCondLst>
                                    <p:cond delay="20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600"/>
                                        <p:tgtEl>
                                          <p:spTgt spid="33"/>
                                        </p:tgtEl>
                                      </p:cBhvr>
                                    </p:animEffect>
                                  </p:childTnLst>
                                </p:cTn>
                              </p:par>
                              <p:par>
                                <p:cTn id="31" presetID="0" presetClass="path" presetSubtype="0" accel="50000" decel="50000" fill="hold" grpId="2" nodeType="withEffect">
                                  <p:stCondLst>
                                    <p:cond delay="200"/>
                                  </p:stCondLst>
                                  <p:childTnLst>
                                    <p:animMotion origin="layout" path="M 0 0 L -0.03177 -0.00208 L -0.04635 -0.01111 L -0.05989 -0.00347 L -0.08177 0.0007 L -0.09739 -0.00139 L -0.1375 -0.03541 " pathEditMode="relative" ptsTypes="AAAAAAA">
                                      <p:cBhvr>
                                        <p:cTn id="32" dur="1400" spd="-100000" fill="hold"/>
                                        <p:tgtEl>
                                          <p:spTgt spid="33"/>
                                        </p:tgtEl>
                                        <p:attrNameLst>
                                          <p:attrName>ppt_x</p:attrName>
                                          <p:attrName>ppt_y</p:attrName>
                                        </p:attrNameLst>
                                      </p:cBhvr>
                                    </p:animMotion>
                                  </p:childTnLst>
                                </p:cTn>
                              </p:par>
                              <p:par>
                                <p:cTn id="33" presetID="10" presetClass="entr" presetSubtype="0" fill="hold" grpId="1" nodeType="withEffect">
                                  <p:stCondLst>
                                    <p:cond delay="40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600"/>
                                        <p:tgtEl>
                                          <p:spTgt spid="34"/>
                                        </p:tgtEl>
                                      </p:cBhvr>
                                    </p:animEffect>
                                  </p:childTnLst>
                                </p:cTn>
                              </p:par>
                              <p:par>
                                <p:cTn id="36" presetID="0" presetClass="path" presetSubtype="0" accel="50000" decel="50000" fill="hold" grpId="2" nodeType="withEffect">
                                  <p:stCondLst>
                                    <p:cond delay="500"/>
                                  </p:stCondLst>
                                  <p:childTnLst>
                                    <p:animMotion origin="layout" path="M 0 0 L -0.0323 -0.01528 L -0.06042 -0.01944 L -0.08907 -0.01944 L -0.10886 -0.01319 L -0.17032 -0.07778 " pathEditMode="relative" ptsTypes="AAAAAA">
                                      <p:cBhvr>
                                        <p:cTn id="37" dur="2000" spd="-100000" fill="hold"/>
                                        <p:tgtEl>
                                          <p:spTgt spid="34"/>
                                        </p:tgtEl>
                                        <p:attrNameLst>
                                          <p:attrName>ppt_x</p:attrName>
                                          <p:attrName>ppt_y</p:attrName>
                                        </p:attrNameLst>
                                      </p:cBhvr>
                                    </p:animMotion>
                                  </p:childTnLst>
                                </p:cTn>
                              </p:par>
                              <p:par>
                                <p:cTn id="38" presetID="10" presetClass="entr" presetSubtype="0" fill="hold" grpId="1" nodeType="withEffect">
                                  <p:stCondLst>
                                    <p:cond delay="40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600"/>
                                        <p:tgtEl>
                                          <p:spTgt spid="37"/>
                                        </p:tgtEl>
                                      </p:cBhvr>
                                    </p:animEffect>
                                  </p:childTnLst>
                                </p:cTn>
                              </p:par>
                              <p:par>
                                <p:cTn id="41" presetID="0" presetClass="path" presetSubtype="0" accel="50000" decel="50000" fill="hold" grpId="2" nodeType="withEffect">
                                  <p:stCondLst>
                                    <p:cond delay="400"/>
                                  </p:stCondLst>
                                  <p:childTnLst>
                                    <p:animMotion origin="layout" path="M 0 0 L -0.02083 0.01319 L -0.03385 0.01458 L -0.05312 0.01597 L -0.0677 0.0243 L -0.12187 -0.04028 " pathEditMode="relative" ptsTypes="AAAAAA">
                                      <p:cBhvr>
                                        <p:cTn id="42" dur="2000" spd="-100000" fill="hold"/>
                                        <p:tgtEl>
                                          <p:spTgt spid="37"/>
                                        </p:tgtEl>
                                        <p:attrNameLst>
                                          <p:attrName>ppt_x</p:attrName>
                                          <p:attrName>ppt_y</p:attrName>
                                        </p:attrNameLst>
                                      </p:cBhvr>
                                    </p:animMotion>
                                  </p:childTnLst>
                                </p:cTn>
                              </p:par>
                              <p:par>
                                <p:cTn id="43" presetID="47" presetClass="entr" presetSubtype="0" fill="hold" nodeType="with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fade">
                                      <p:cBhvr>
                                        <p:cTn id="45" dur="1000"/>
                                        <p:tgtEl>
                                          <p:spTgt spid="2"/>
                                        </p:tgtEl>
                                      </p:cBhvr>
                                    </p:animEffect>
                                    <p:anim calcmode="lin" valueType="num">
                                      <p:cBhvr>
                                        <p:cTn id="46" dur="1000" fill="hold"/>
                                        <p:tgtEl>
                                          <p:spTgt spid="2"/>
                                        </p:tgtEl>
                                        <p:attrNameLst>
                                          <p:attrName>ppt_x</p:attrName>
                                        </p:attrNameLst>
                                      </p:cBhvr>
                                      <p:tavLst>
                                        <p:tav tm="0">
                                          <p:val>
                                            <p:strVal val="#ppt_x"/>
                                          </p:val>
                                        </p:tav>
                                        <p:tav tm="100000">
                                          <p:val>
                                            <p:strVal val="#ppt_x"/>
                                          </p:val>
                                        </p:tav>
                                      </p:tavLst>
                                    </p:anim>
                                    <p:anim calcmode="lin" valueType="num">
                                      <p:cBhvr>
                                        <p:cTn id="4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53" presetClass="entr" presetSubtype="0" fill="hold" nodeType="clickEffect">
                                  <p:stCondLst>
                                    <p:cond delay="3800"/>
                                  </p:stCondLst>
                                  <p:childTnLst>
                                    <p:set>
                                      <p:cBhvr>
                                        <p:cTn id="51" dur="1" fill="hold">
                                          <p:stCondLst>
                                            <p:cond delay="0"/>
                                          </p:stCondLst>
                                        </p:cTn>
                                        <p:tgtEl>
                                          <p:spTgt spid="6"/>
                                        </p:tgtEl>
                                        <p:attrNameLst>
                                          <p:attrName>style.visibility</p:attrName>
                                        </p:attrNameLst>
                                      </p:cBhvr>
                                      <p:to>
                                        <p:strVal val="visible"/>
                                      </p:to>
                                    </p:set>
                                    <p:anim calcmode="lin" valueType="num">
                                      <p:cBhvr>
                                        <p:cTn id="52" dur="1000" fill="hold"/>
                                        <p:tgtEl>
                                          <p:spTgt spid="6"/>
                                        </p:tgtEl>
                                        <p:attrNameLst>
                                          <p:attrName>ppt_w</p:attrName>
                                        </p:attrNameLst>
                                      </p:cBhvr>
                                      <p:tavLst>
                                        <p:tav tm="0">
                                          <p:val>
                                            <p:fltVal val="0"/>
                                          </p:val>
                                        </p:tav>
                                        <p:tav tm="100000">
                                          <p:val>
                                            <p:strVal val="#ppt_w"/>
                                          </p:val>
                                        </p:tav>
                                      </p:tavLst>
                                    </p:anim>
                                    <p:anim calcmode="lin" valueType="num">
                                      <p:cBhvr>
                                        <p:cTn id="53" dur="1000" fill="hold"/>
                                        <p:tgtEl>
                                          <p:spTgt spid="6"/>
                                        </p:tgtEl>
                                        <p:attrNameLst>
                                          <p:attrName>ppt_h</p:attrName>
                                        </p:attrNameLst>
                                      </p:cBhvr>
                                      <p:tavLst>
                                        <p:tav tm="0">
                                          <p:val>
                                            <p:fltVal val="0"/>
                                          </p:val>
                                        </p:tav>
                                        <p:tav tm="100000">
                                          <p:val>
                                            <p:strVal val="#ppt_h"/>
                                          </p:val>
                                        </p:tav>
                                      </p:tavLst>
                                    </p:anim>
                                    <p:animEffect transition="in" filter="fade">
                                      <p:cBhvr>
                                        <p:cTn id="54" dur="1000"/>
                                        <p:tgtEl>
                                          <p:spTgt spid="6"/>
                                        </p:tgtEl>
                                      </p:cBhvr>
                                    </p:animEffect>
                                  </p:childTnLst>
                                </p:cTn>
                              </p:par>
                              <p:par>
                                <p:cTn id="55" presetID="53" presetClass="entr" presetSubtype="0" fill="hold" nodeType="withEffect">
                                  <p:stCondLst>
                                    <p:cond delay="3800"/>
                                  </p:stCondLst>
                                  <p:childTnLst>
                                    <p:set>
                                      <p:cBhvr>
                                        <p:cTn id="56" dur="1" fill="hold">
                                          <p:stCondLst>
                                            <p:cond delay="0"/>
                                          </p:stCondLst>
                                        </p:cTn>
                                        <p:tgtEl>
                                          <p:spTgt spid="7"/>
                                        </p:tgtEl>
                                        <p:attrNameLst>
                                          <p:attrName>style.visibility</p:attrName>
                                        </p:attrNameLst>
                                      </p:cBhvr>
                                      <p:to>
                                        <p:strVal val="visible"/>
                                      </p:to>
                                    </p:set>
                                    <p:anim calcmode="lin" valueType="num">
                                      <p:cBhvr>
                                        <p:cTn id="57" dur="1000" fill="hold"/>
                                        <p:tgtEl>
                                          <p:spTgt spid="7"/>
                                        </p:tgtEl>
                                        <p:attrNameLst>
                                          <p:attrName>ppt_w</p:attrName>
                                        </p:attrNameLst>
                                      </p:cBhvr>
                                      <p:tavLst>
                                        <p:tav tm="0">
                                          <p:val>
                                            <p:fltVal val="0"/>
                                          </p:val>
                                        </p:tav>
                                        <p:tav tm="100000">
                                          <p:val>
                                            <p:strVal val="#ppt_w"/>
                                          </p:val>
                                        </p:tav>
                                      </p:tavLst>
                                    </p:anim>
                                    <p:anim calcmode="lin" valueType="num">
                                      <p:cBhvr>
                                        <p:cTn id="58" dur="1000" fill="hold"/>
                                        <p:tgtEl>
                                          <p:spTgt spid="7"/>
                                        </p:tgtEl>
                                        <p:attrNameLst>
                                          <p:attrName>ppt_h</p:attrName>
                                        </p:attrNameLst>
                                      </p:cBhvr>
                                      <p:tavLst>
                                        <p:tav tm="0">
                                          <p:val>
                                            <p:fltVal val="0"/>
                                          </p:val>
                                        </p:tav>
                                        <p:tav tm="100000">
                                          <p:val>
                                            <p:strVal val="#ppt_h"/>
                                          </p:val>
                                        </p:tav>
                                      </p:tavLst>
                                    </p:anim>
                                    <p:animEffect transition="in" filter="fade">
                                      <p:cBhvr>
                                        <p:cTn id="59" dur="1000"/>
                                        <p:tgtEl>
                                          <p:spTgt spid="7"/>
                                        </p:tgtEl>
                                      </p:cBhvr>
                                    </p:animEffect>
                                  </p:childTnLst>
                                </p:cTn>
                              </p:par>
                              <p:par>
                                <p:cTn id="60" presetID="18" presetClass="entr" presetSubtype="6" fill="hold" nodeType="withEffect">
                                  <p:stCondLst>
                                    <p:cond delay="1600"/>
                                  </p:stCondLst>
                                  <p:childTnLst>
                                    <p:set>
                                      <p:cBhvr>
                                        <p:cTn id="61" dur="1" fill="hold">
                                          <p:stCondLst>
                                            <p:cond delay="0"/>
                                          </p:stCondLst>
                                        </p:cTn>
                                        <p:tgtEl>
                                          <p:spTgt spid="40"/>
                                        </p:tgtEl>
                                        <p:attrNameLst>
                                          <p:attrName>style.visibility</p:attrName>
                                        </p:attrNameLst>
                                      </p:cBhvr>
                                      <p:to>
                                        <p:strVal val="visible"/>
                                      </p:to>
                                    </p:set>
                                    <p:animEffect transition="in" filter="strips(downRight)">
                                      <p:cBhvr>
                                        <p:cTn id="62" dur="3400"/>
                                        <p:tgtEl>
                                          <p:spTgt spid="40"/>
                                        </p:tgtEl>
                                      </p:cBhvr>
                                    </p:animEffect>
                                  </p:childTnLst>
                                </p:cTn>
                              </p:par>
                              <p:par>
                                <p:cTn id="63" presetID="18" presetClass="entr" presetSubtype="9" fill="hold" nodeType="withEffect">
                                  <p:stCondLst>
                                    <p:cond delay="5100"/>
                                  </p:stCondLst>
                                  <p:childTnLst>
                                    <p:set>
                                      <p:cBhvr>
                                        <p:cTn id="64" dur="1" fill="hold">
                                          <p:stCondLst>
                                            <p:cond delay="0"/>
                                          </p:stCondLst>
                                        </p:cTn>
                                        <p:tgtEl>
                                          <p:spTgt spid="42"/>
                                        </p:tgtEl>
                                        <p:attrNameLst>
                                          <p:attrName>style.visibility</p:attrName>
                                        </p:attrNameLst>
                                      </p:cBhvr>
                                      <p:to>
                                        <p:strVal val="visible"/>
                                      </p:to>
                                    </p:set>
                                    <p:animEffect transition="in" filter="strips(upLeft)">
                                      <p:cBhvr>
                                        <p:cTn id="65" dur="1300"/>
                                        <p:tgtEl>
                                          <p:spTgt spid="42"/>
                                        </p:tgtEl>
                                      </p:cBhvr>
                                    </p:animEffect>
                                  </p:childTnLst>
                                </p:cTn>
                              </p:par>
                              <p:par>
                                <p:cTn id="66" presetID="18" presetClass="entr" presetSubtype="6" fill="hold" nodeType="withEffect">
                                  <p:stCondLst>
                                    <p:cond delay="5300"/>
                                  </p:stCondLst>
                                  <p:childTnLst>
                                    <p:set>
                                      <p:cBhvr>
                                        <p:cTn id="67" dur="1" fill="hold">
                                          <p:stCondLst>
                                            <p:cond delay="0"/>
                                          </p:stCondLst>
                                        </p:cTn>
                                        <p:tgtEl>
                                          <p:spTgt spid="44"/>
                                        </p:tgtEl>
                                        <p:attrNameLst>
                                          <p:attrName>style.visibility</p:attrName>
                                        </p:attrNameLst>
                                      </p:cBhvr>
                                      <p:to>
                                        <p:strVal val="visible"/>
                                      </p:to>
                                    </p:set>
                                    <p:animEffect transition="in" filter="strips(downRight)">
                                      <p:cBhvr>
                                        <p:cTn id="68" dur="1900"/>
                                        <p:tgtEl>
                                          <p:spTgt spid="44"/>
                                        </p:tgtEl>
                                      </p:cBhvr>
                                    </p:animEffect>
                                  </p:childTnLst>
                                </p:cTn>
                              </p:par>
                              <p:par>
                                <p:cTn id="69" presetID="10" presetClass="exit" presetSubtype="0" fill="hold" grpId="3" nodeType="withEffect">
                                  <p:stCondLst>
                                    <p:cond delay="5400"/>
                                  </p:stCondLst>
                                  <p:childTnLst>
                                    <p:animEffect transition="out" filter="fade">
                                      <p:cBhvr>
                                        <p:cTn id="70" dur="2000"/>
                                        <p:tgtEl>
                                          <p:spTgt spid="34"/>
                                        </p:tgtEl>
                                      </p:cBhvr>
                                    </p:animEffect>
                                    <p:set>
                                      <p:cBhvr>
                                        <p:cTn id="71" dur="1" fill="hold">
                                          <p:stCondLst>
                                            <p:cond delay="1999"/>
                                          </p:stCondLst>
                                        </p:cTn>
                                        <p:tgtEl>
                                          <p:spTgt spid="34"/>
                                        </p:tgtEl>
                                        <p:attrNameLst>
                                          <p:attrName>style.visibility</p:attrName>
                                        </p:attrNameLst>
                                      </p:cBhvr>
                                      <p:to>
                                        <p:strVal val="hidden"/>
                                      </p:to>
                                    </p:set>
                                  </p:childTnLst>
                                </p:cTn>
                              </p:par>
                              <p:par>
                                <p:cTn id="72" presetID="0" presetClass="path" presetSubtype="0" accel="50000" decel="50000" fill="hold" grpId="0" nodeType="withEffect">
                                  <p:stCondLst>
                                    <p:cond delay="0"/>
                                  </p:stCondLst>
                                  <p:childTnLst>
                                    <p:animMotion origin="layout" path="M -1.94444E-6 -1.11111E-6 L 0.05816 0.02708 L 0.09393 0.06065 L 0.13004 0.07986 L 0.15035 0.11111 L 0.18004 0.09097 L 0.22743 0.10833 L 0.18889 0.12639 " pathEditMode="relative" rAng="0" ptsTypes="AAAAAAAA">
                                      <p:cBhvr>
                                        <p:cTn id="73" dur="7300" fill="hold"/>
                                        <p:tgtEl>
                                          <p:spTgt spid="24"/>
                                        </p:tgtEl>
                                        <p:attrNameLst>
                                          <p:attrName>ppt_x</p:attrName>
                                          <p:attrName>ppt_y</p:attrName>
                                        </p:attrNameLst>
                                      </p:cBhvr>
                                      <p:rCtr x="11400" y="6300"/>
                                    </p:animMotion>
                                  </p:childTnLst>
                                </p:cTn>
                              </p:par>
                              <p:par>
                                <p:cTn id="74" presetID="10" presetClass="exit" presetSubtype="0" fill="hold" grpId="3" nodeType="withEffect">
                                  <p:stCondLst>
                                    <p:cond delay="5900"/>
                                  </p:stCondLst>
                                  <p:childTnLst>
                                    <p:animEffect transition="out" filter="fade">
                                      <p:cBhvr>
                                        <p:cTn id="75" dur="1500"/>
                                        <p:tgtEl>
                                          <p:spTgt spid="24"/>
                                        </p:tgtEl>
                                      </p:cBhvr>
                                    </p:animEffect>
                                    <p:set>
                                      <p:cBhvr>
                                        <p:cTn id="76" dur="1" fill="hold">
                                          <p:stCondLst>
                                            <p:cond delay="1499"/>
                                          </p:stCondLst>
                                        </p:cTn>
                                        <p:tgtEl>
                                          <p:spTgt spid="24"/>
                                        </p:tgtEl>
                                        <p:attrNameLst>
                                          <p:attrName>style.visibility</p:attrName>
                                        </p:attrNameLst>
                                      </p:cBhvr>
                                      <p:to>
                                        <p:strVal val="hidden"/>
                                      </p:to>
                                    </p:set>
                                  </p:childTnLst>
                                </p:cTn>
                              </p:par>
                              <p:par>
                                <p:cTn id="77" presetID="0" presetClass="path" presetSubtype="0" accel="50000" decel="50000" fill="hold" grpId="0" nodeType="withEffect">
                                  <p:stCondLst>
                                    <p:cond delay="0"/>
                                  </p:stCondLst>
                                  <p:childTnLst>
                                    <p:animMotion origin="layout" path="M 0 -2.96296E-6 L 0.05816 0.02709 L 0.08472 0.09838 L 0.11667 0.10926 L 0.16927 0.12107 L 0.21302 0.12662 L 0.20885 0.14746 L 0.14115 0.18287 " pathEditMode="relative" rAng="0" ptsTypes="AAAAAAAA">
                                      <p:cBhvr>
                                        <p:cTn id="78" dur="5700" fill="hold"/>
                                        <p:tgtEl>
                                          <p:spTgt spid="28"/>
                                        </p:tgtEl>
                                        <p:attrNameLst>
                                          <p:attrName>ppt_x</p:attrName>
                                          <p:attrName>ppt_y</p:attrName>
                                        </p:attrNameLst>
                                      </p:cBhvr>
                                      <p:rCtr x="10600" y="9100"/>
                                    </p:animMotion>
                                  </p:childTnLst>
                                </p:cTn>
                              </p:par>
                              <p:par>
                                <p:cTn id="79" presetID="10" presetClass="exit" presetSubtype="0" fill="hold" grpId="3" nodeType="withEffect">
                                  <p:stCondLst>
                                    <p:cond delay="5000"/>
                                  </p:stCondLst>
                                  <p:childTnLst>
                                    <p:animEffect transition="out" filter="fade">
                                      <p:cBhvr>
                                        <p:cTn id="80" dur="800"/>
                                        <p:tgtEl>
                                          <p:spTgt spid="28"/>
                                        </p:tgtEl>
                                      </p:cBhvr>
                                    </p:animEffect>
                                    <p:set>
                                      <p:cBhvr>
                                        <p:cTn id="81" dur="1" fill="hold">
                                          <p:stCondLst>
                                            <p:cond delay="799"/>
                                          </p:stCondLst>
                                        </p:cTn>
                                        <p:tgtEl>
                                          <p:spTgt spid="28"/>
                                        </p:tgtEl>
                                        <p:attrNameLst>
                                          <p:attrName>style.visibility</p:attrName>
                                        </p:attrNameLst>
                                      </p:cBhvr>
                                      <p:to>
                                        <p:strVal val="hidden"/>
                                      </p:to>
                                    </p:set>
                                  </p:childTnLst>
                                </p:cTn>
                              </p:par>
                              <p:par>
                                <p:cTn id="82" presetID="0" presetClass="path" presetSubtype="0" accel="50000" decel="50000" fill="hold" grpId="0" nodeType="withEffect">
                                  <p:stCondLst>
                                    <p:cond delay="0"/>
                                  </p:stCondLst>
                                  <p:childTnLst>
                                    <p:animMotion origin="layout" path="M -1.11111E-6 -4.81481E-6 L 0.04514 0.07477 L 0.08941 0.10811 L 0.1441 0.12061 L 0.18212 0.13936 L 0.11441 0.17616 L 0.11024 0.21922 L 0.11806 0.28172 " pathEditMode="relative" rAng="0" ptsTypes="AAAAAAAA">
                                      <p:cBhvr>
                                        <p:cTn id="83" dur="6400" fill="hold"/>
                                        <p:tgtEl>
                                          <p:spTgt spid="31"/>
                                        </p:tgtEl>
                                        <p:attrNameLst>
                                          <p:attrName>ppt_x</p:attrName>
                                          <p:attrName>ppt_y</p:attrName>
                                        </p:attrNameLst>
                                      </p:cBhvr>
                                      <p:rCtr x="9100" y="14100"/>
                                    </p:animMotion>
                                  </p:childTnLst>
                                </p:cTn>
                              </p:par>
                              <p:par>
                                <p:cTn id="84" presetID="10" presetClass="exit" presetSubtype="0" fill="hold" grpId="3" nodeType="withEffect">
                                  <p:stCondLst>
                                    <p:cond delay="5200"/>
                                  </p:stCondLst>
                                  <p:childTnLst>
                                    <p:animEffect transition="out" filter="fade">
                                      <p:cBhvr>
                                        <p:cTn id="85" dur="1300"/>
                                        <p:tgtEl>
                                          <p:spTgt spid="31"/>
                                        </p:tgtEl>
                                      </p:cBhvr>
                                    </p:animEffect>
                                    <p:set>
                                      <p:cBhvr>
                                        <p:cTn id="86" dur="1" fill="hold">
                                          <p:stCondLst>
                                            <p:cond delay="1299"/>
                                          </p:stCondLst>
                                        </p:cTn>
                                        <p:tgtEl>
                                          <p:spTgt spid="31"/>
                                        </p:tgtEl>
                                        <p:attrNameLst>
                                          <p:attrName>style.visibility</p:attrName>
                                        </p:attrNameLst>
                                      </p:cBhvr>
                                      <p:to>
                                        <p:strVal val="hidden"/>
                                      </p:to>
                                    </p:set>
                                  </p:childTnLst>
                                </p:cTn>
                              </p:par>
                              <p:par>
                                <p:cTn id="87" presetID="0" presetClass="path" presetSubtype="0" accel="50000" decel="50000" fill="hold" grpId="0" nodeType="withEffect">
                                  <p:stCondLst>
                                    <p:cond delay="0"/>
                                  </p:stCondLst>
                                  <p:childTnLst>
                                    <p:animMotion origin="layout" path="M 4.72222E-6 -2.22222E-6 L 0.05816 0.02709 L 0.05868 0.05 L 0.10451 0.06945 L 0.12795 0.09861 L 0.16493 0.0875 L 0.20034 0.09584 L 0.1618 0.11736 L 0.12638 0.14931 L 0.12691 0.16667 " pathEditMode="relative" rAng="0" ptsTypes="AAAAAAAAAA">
                                      <p:cBhvr>
                                        <p:cTn id="88" dur="7100" fill="hold"/>
                                        <p:tgtEl>
                                          <p:spTgt spid="32"/>
                                        </p:tgtEl>
                                        <p:attrNameLst>
                                          <p:attrName>ppt_x</p:attrName>
                                          <p:attrName>ppt_y</p:attrName>
                                        </p:attrNameLst>
                                      </p:cBhvr>
                                      <p:rCtr x="10000" y="8300"/>
                                    </p:animMotion>
                                  </p:childTnLst>
                                </p:cTn>
                              </p:par>
                              <p:par>
                                <p:cTn id="89" presetID="10" presetClass="exit" presetSubtype="0" fill="hold" grpId="3" nodeType="withEffect">
                                  <p:stCondLst>
                                    <p:cond delay="5600"/>
                                  </p:stCondLst>
                                  <p:childTnLst>
                                    <p:animEffect transition="out" filter="fade">
                                      <p:cBhvr>
                                        <p:cTn id="90" dur="1500"/>
                                        <p:tgtEl>
                                          <p:spTgt spid="32"/>
                                        </p:tgtEl>
                                      </p:cBhvr>
                                    </p:animEffect>
                                    <p:set>
                                      <p:cBhvr>
                                        <p:cTn id="91" dur="1" fill="hold">
                                          <p:stCondLst>
                                            <p:cond delay="1499"/>
                                          </p:stCondLst>
                                        </p:cTn>
                                        <p:tgtEl>
                                          <p:spTgt spid="32"/>
                                        </p:tgtEl>
                                        <p:attrNameLst>
                                          <p:attrName>style.visibility</p:attrName>
                                        </p:attrNameLst>
                                      </p:cBhvr>
                                      <p:to>
                                        <p:strVal val="hidden"/>
                                      </p:to>
                                    </p:set>
                                  </p:childTnLst>
                                </p:cTn>
                              </p:par>
                              <p:par>
                                <p:cTn id="92" presetID="0" presetClass="path" presetSubtype="0" accel="50000" decel="50000" fill="hold" grpId="0" nodeType="withEffect">
                                  <p:stCondLst>
                                    <p:cond delay="0"/>
                                  </p:stCondLst>
                                  <p:childTnLst>
                                    <p:animMotion origin="layout" path="M 3.33333E-6 3.33333E-6 L 0.0375 0.04004 L 0.08177 0.07847 L 0.09583 0.11041 L 0.12239 0.08194 L 0.14218 0.09861 L 0.17448 0.10277 L 0.13698 0.12361 L 0.13125 0.14236 L 0.10833 0.14791 L 0.10052 0.1743 " pathEditMode="relative" rAng="0" ptsTypes="AAAAAAAAAAA">
                                      <p:cBhvr>
                                        <p:cTn id="93" dur="6500" fill="hold"/>
                                        <p:tgtEl>
                                          <p:spTgt spid="33"/>
                                        </p:tgtEl>
                                        <p:attrNameLst>
                                          <p:attrName>ppt_x</p:attrName>
                                          <p:attrName>ppt_y</p:attrName>
                                        </p:attrNameLst>
                                      </p:cBhvr>
                                      <p:rCtr x="8700" y="8700"/>
                                    </p:animMotion>
                                  </p:childTnLst>
                                </p:cTn>
                              </p:par>
                              <p:par>
                                <p:cTn id="94" presetID="10" presetClass="exit" presetSubtype="0" fill="hold" grpId="3" nodeType="withEffect">
                                  <p:stCondLst>
                                    <p:cond delay="5400"/>
                                  </p:stCondLst>
                                  <p:childTnLst>
                                    <p:animEffect transition="out" filter="fade">
                                      <p:cBhvr>
                                        <p:cTn id="95" dur="1100"/>
                                        <p:tgtEl>
                                          <p:spTgt spid="33"/>
                                        </p:tgtEl>
                                      </p:cBhvr>
                                    </p:animEffect>
                                    <p:set>
                                      <p:cBhvr>
                                        <p:cTn id="96" dur="1" fill="hold">
                                          <p:stCondLst>
                                            <p:cond delay="1099"/>
                                          </p:stCondLst>
                                        </p:cTn>
                                        <p:tgtEl>
                                          <p:spTgt spid="33"/>
                                        </p:tgtEl>
                                        <p:attrNameLst>
                                          <p:attrName>style.visibility</p:attrName>
                                        </p:attrNameLst>
                                      </p:cBhvr>
                                      <p:to>
                                        <p:strVal val="hidden"/>
                                      </p:to>
                                    </p:set>
                                  </p:childTnLst>
                                </p:cTn>
                              </p:par>
                              <p:par>
                                <p:cTn id="97" presetID="0" presetClass="path" presetSubtype="0" accel="50000" decel="50000" fill="hold" grpId="0" nodeType="withEffect">
                                  <p:stCondLst>
                                    <p:cond delay="0"/>
                                  </p:stCondLst>
                                  <p:childTnLst>
                                    <p:animMotion origin="layout" path="M -2.22222E-6 7.40741E-7 L 0.0257 0.04167 L 0.08577 0.08287 L 0.11406 0.06273 L 0.16493 0.07616 L 0.16563 0.10949 L 0.13611 0.12338 L 0.09861 0.17268 L 0.09184 0.20463 L 0.09913 0.27268 L 0.09705 0.32407 L 0.09809 0.41991 " pathEditMode="relative" rAng="0" ptsTypes="AAAAAAAAAAAA">
                                      <p:cBhvr>
                                        <p:cTn id="98" dur="6900" fill="hold"/>
                                        <p:tgtEl>
                                          <p:spTgt spid="34"/>
                                        </p:tgtEl>
                                        <p:attrNameLst>
                                          <p:attrName>ppt_x</p:attrName>
                                          <p:attrName>ppt_y</p:attrName>
                                        </p:attrNameLst>
                                      </p:cBhvr>
                                      <p:rCtr x="8300" y="21000"/>
                                    </p:animMotion>
                                  </p:childTnLst>
                                </p:cTn>
                              </p:par>
                              <p:par>
                                <p:cTn id="99" presetID="0" presetClass="path" presetSubtype="0" accel="50000" decel="50000" fill="hold" grpId="0" nodeType="withEffect">
                                  <p:stCondLst>
                                    <p:cond delay="0"/>
                                  </p:stCondLst>
                                  <p:childTnLst>
                                    <p:animMotion origin="layout" path="M 3.33333E-6 0 L 0.05208 0.03819 L 0.05625 0.06134 L 0.10468 0.09722 L 0.10833 0.12639 L 0.14271 0.09444 L 0.16354 0.11806 L 0.19271 0.13125 L 0.15729 0.14792 L 0.12604 0.175 L 0.12396 0.20903 " pathEditMode="relative" rAng="0" ptsTypes="AAAAAAAAAAA">
                                      <p:cBhvr>
                                        <p:cTn id="100" dur="7200" fill="hold"/>
                                        <p:tgtEl>
                                          <p:spTgt spid="37"/>
                                        </p:tgtEl>
                                        <p:attrNameLst>
                                          <p:attrName>ppt_x</p:attrName>
                                          <p:attrName>ppt_y</p:attrName>
                                        </p:attrNameLst>
                                      </p:cBhvr>
                                      <p:rCtr x="9600" y="10400"/>
                                    </p:animMotion>
                                  </p:childTnLst>
                                </p:cTn>
                              </p:par>
                              <p:par>
                                <p:cTn id="101" presetID="10" presetClass="exit" presetSubtype="0" fill="hold" grpId="3" nodeType="withEffect">
                                  <p:stCondLst>
                                    <p:cond delay="5800"/>
                                  </p:stCondLst>
                                  <p:childTnLst>
                                    <p:animEffect transition="out" filter="fade">
                                      <p:cBhvr>
                                        <p:cTn id="102" dur="1400"/>
                                        <p:tgtEl>
                                          <p:spTgt spid="37"/>
                                        </p:tgtEl>
                                      </p:cBhvr>
                                    </p:animEffect>
                                    <p:set>
                                      <p:cBhvr>
                                        <p:cTn id="103" dur="1" fill="hold">
                                          <p:stCondLst>
                                            <p:cond delay="1399"/>
                                          </p:stCondLst>
                                        </p:cTn>
                                        <p:tgtEl>
                                          <p:spTgt spid="37"/>
                                        </p:tgtEl>
                                        <p:attrNameLst>
                                          <p:attrName>style.visibility</p:attrName>
                                        </p:attrNameLst>
                                      </p:cBhvr>
                                      <p:to>
                                        <p:strVal val="hidden"/>
                                      </p:to>
                                    </p:set>
                                  </p:childTnLst>
                                </p:cTn>
                              </p:par>
                              <p:par>
                                <p:cTn id="104" presetID="10" presetClass="entr" presetSubtype="0" fill="hold" grpId="0" nodeType="withEffect">
                                  <p:stCondLst>
                                    <p:cond delay="3700"/>
                                  </p:stCondLst>
                                  <p:childTnLst>
                                    <p:set>
                                      <p:cBhvr>
                                        <p:cTn id="105" dur="1" fill="hold">
                                          <p:stCondLst>
                                            <p:cond delay="0"/>
                                          </p:stCondLst>
                                        </p:cTn>
                                        <p:tgtEl>
                                          <p:spTgt spid="27"/>
                                        </p:tgtEl>
                                        <p:attrNameLst>
                                          <p:attrName>style.visibility</p:attrName>
                                        </p:attrNameLst>
                                      </p:cBhvr>
                                      <p:to>
                                        <p:strVal val="visible"/>
                                      </p:to>
                                    </p:set>
                                    <p:animEffect transition="in" filter="fade">
                                      <p:cBhvr>
                                        <p:cTn id="106" dur="2100"/>
                                        <p:tgtEl>
                                          <p:spTgt spid="27"/>
                                        </p:tgtEl>
                                      </p:cBhvr>
                                    </p:animEffect>
                                  </p:childTnLst>
                                </p:cTn>
                              </p:par>
                              <p:par>
                                <p:cTn id="107" presetID="10" presetClass="entr" presetSubtype="0" fill="hold" grpId="0" nodeType="withEffect">
                                  <p:stCondLst>
                                    <p:cond delay="4300"/>
                                  </p:stCondLst>
                                  <p:childTnLst>
                                    <p:set>
                                      <p:cBhvr>
                                        <p:cTn id="108" dur="1" fill="hold">
                                          <p:stCondLst>
                                            <p:cond delay="0"/>
                                          </p:stCondLst>
                                        </p:cTn>
                                        <p:tgtEl>
                                          <p:spTgt spid="30"/>
                                        </p:tgtEl>
                                        <p:attrNameLst>
                                          <p:attrName>style.visibility</p:attrName>
                                        </p:attrNameLst>
                                      </p:cBhvr>
                                      <p:to>
                                        <p:strVal val="visible"/>
                                      </p:to>
                                    </p:set>
                                    <p:animEffect transition="in" filter="fade">
                                      <p:cBhvr>
                                        <p:cTn id="109" dur="1800"/>
                                        <p:tgtEl>
                                          <p:spTgt spid="30"/>
                                        </p:tgtEl>
                                      </p:cBhvr>
                                    </p:animEffect>
                                  </p:childTnLst>
                                </p:cTn>
                              </p:par>
                              <p:par>
                                <p:cTn id="110" presetID="53" presetClass="entr" presetSubtype="0" fill="hold" nodeType="withEffect">
                                  <p:stCondLst>
                                    <p:cond delay="3600"/>
                                  </p:stCondLst>
                                  <p:childTnLst>
                                    <p:set>
                                      <p:cBhvr>
                                        <p:cTn id="111" dur="1" fill="hold">
                                          <p:stCondLst>
                                            <p:cond delay="0"/>
                                          </p:stCondLst>
                                        </p:cTn>
                                        <p:tgtEl>
                                          <p:spTgt spid="9"/>
                                        </p:tgtEl>
                                        <p:attrNameLst>
                                          <p:attrName>style.visibility</p:attrName>
                                        </p:attrNameLst>
                                      </p:cBhvr>
                                      <p:to>
                                        <p:strVal val="visible"/>
                                      </p:to>
                                    </p:set>
                                    <p:anim calcmode="lin" valueType="num">
                                      <p:cBhvr>
                                        <p:cTn id="112" dur="2000" fill="hold"/>
                                        <p:tgtEl>
                                          <p:spTgt spid="9"/>
                                        </p:tgtEl>
                                        <p:attrNameLst>
                                          <p:attrName>ppt_w</p:attrName>
                                        </p:attrNameLst>
                                      </p:cBhvr>
                                      <p:tavLst>
                                        <p:tav tm="0">
                                          <p:val>
                                            <p:fltVal val="0"/>
                                          </p:val>
                                        </p:tav>
                                        <p:tav tm="100000">
                                          <p:val>
                                            <p:strVal val="#ppt_w"/>
                                          </p:val>
                                        </p:tav>
                                      </p:tavLst>
                                    </p:anim>
                                    <p:anim calcmode="lin" valueType="num">
                                      <p:cBhvr>
                                        <p:cTn id="113" dur="2000" fill="hold"/>
                                        <p:tgtEl>
                                          <p:spTgt spid="9"/>
                                        </p:tgtEl>
                                        <p:attrNameLst>
                                          <p:attrName>ppt_h</p:attrName>
                                        </p:attrNameLst>
                                      </p:cBhvr>
                                      <p:tavLst>
                                        <p:tav tm="0">
                                          <p:val>
                                            <p:fltVal val="0"/>
                                          </p:val>
                                        </p:tav>
                                        <p:tav tm="100000">
                                          <p:val>
                                            <p:strVal val="#ppt_h"/>
                                          </p:val>
                                        </p:tav>
                                      </p:tavLst>
                                    </p:anim>
                                    <p:animEffect transition="in" filter="fade">
                                      <p:cBhvr>
                                        <p:cTn id="114" dur="2000"/>
                                        <p:tgtEl>
                                          <p:spTgt spid="9"/>
                                        </p:tgtEl>
                                      </p:cBhvr>
                                    </p:animEffect>
                                  </p:childTnLst>
                                </p:cTn>
                              </p:par>
                              <p:par>
                                <p:cTn id="115" presetID="53" presetClass="entr" presetSubtype="0" fill="hold" nodeType="withEffect">
                                  <p:stCondLst>
                                    <p:cond delay="3600"/>
                                  </p:stCondLst>
                                  <p:childTnLst>
                                    <p:set>
                                      <p:cBhvr>
                                        <p:cTn id="116" dur="1" fill="hold">
                                          <p:stCondLst>
                                            <p:cond delay="0"/>
                                          </p:stCondLst>
                                        </p:cTn>
                                        <p:tgtEl>
                                          <p:spTgt spid="8"/>
                                        </p:tgtEl>
                                        <p:attrNameLst>
                                          <p:attrName>style.visibility</p:attrName>
                                        </p:attrNameLst>
                                      </p:cBhvr>
                                      <p:to>
                                        <p:strVal val="visible"/>
                                      </p:to>
                                    </p:set>
                                    <p:anim calcmode="lin" valueType="num">
                                      <p:cBhvr>
                                        <p:cTn id="117" dur="2100" fill="hold"/>
                                        <p:tgtEl>
                                          <p:spTgt spid="8"/>
                                        </p:tgtEl>
                                        <p:attrNameLst>
                                          <p:attrName>ppt_w</p:attrName>
                                        </p:attrNameLst>
                                      </p:cBhvr>
                                      <p:tavLst>
                                        <p:tav tm="0">
                                          <p:val>
                                            <p:fltVal val="0"/>
                                          </p:val>
                                        </p:tav>
                                        <p:tav tm="100000">
                                          <p:val>
                                            <p:strVal val="#ppt_w"/>
                                          </p:val>
                                        </p:tav>
                                      </p:tavLst>
                                    </p:anim>
                                    <p:anim calcmode="lin" valueType="num">
                                      <p:cBhvr>
                                        <p:cTn id="118" dur="2100" fill="hold"/>
                                        <p:tgtEl>
                                          <p:spTgt spid="8"/>
                                        </p:tgtEl>
                                        <p:attrNameLst>
                                          <p:attrName>ppt_h</p:attrName>
                                        </p:attrNameLst>
                                      </p:cBhvr>
                                      <p:tavLst>
                                        <p:tav tm="0">
                                          <p:val>
                                            <p:fltVal val="0"/>
                                          </p:val>
                                        </p:tav>
                                        <p:tav tm="100000">
                                          <p:val>
                                            <p:strVal val="#ppt_h"/>
                                          </p:val>
                                        </p:tav>
                                      </p:tavLst>
                                    </p:anim>
                                    <p:animEffect transition="in" filter="fade">
                                      <p:cBhvr>
                                        <p:cTn id="119" dur="21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24" grpId="3" animBg="1"/>
      <p:bldP spid="28" grpId="0" animBg="1"/>
      <p:bldP spid="28" grpId="1" animBg="1"/>
      <p:bldP spid="28" grpId="2" animBg="1"/>
      <p:bldP spid="28" grpId="3" animBg="1"/>
      <p:bldP spid="31" grpId="0" animBg="1"/>
      <p:bldP spid="31" grpId="1" animBg="1"/>
      <p:bldP spid="31" grpId="2" animBg="1"/>
      <p:bldP spid="31" grpId="3" animBg="1"/>
      <p:bldP spid="32" grpId="0" animBg="1"/>
      <p:bldP spid="32" grpId="1" animBg="1"/>
      <p:bldP spid="32" grpId="2" animBg="1"/>
      <p:bldP spid="32" grpId="3" animBg="1"/>
      <p:bldP spid="33" grpId="0" animBg="1"/>
      <p:bldP spid="33" grpId="1" animBg="1"/>
      <p:bldP spid="33" grpId="2" animBg="1"/>
      <p:bldP spid="33" grpId="3" animBg="1"/>
      <p:bldP spid="34" grpId="0" animBg="1"/>
      <p:bldP spid="34" grpId="1" animBg="1"/>
      <p:bldP spid="34" grpId="2" animBg="1"/>
      <p:bldP spid="34" grpId="3" animBg="1"/>
      <p:bldP spid="37" grpId="0" animBg="1"/>
      <p:bldP spid="37" grpId="1" animBg="1"/>
      <p:bldP spid="37" grpId="2" animBg="1"/>
      <p:bldP spid="37" grpId="3" animBg="1"/>
      <p:bldP spid="27" grpId="0" animBg="1"/>
      <p:bldP spid="3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41" descr="Large.png"/>
          <p:cNvPicPr>
            <a:picLocks noChangeAspect="1"/>
          </p:cNvPicPr>
          <p:nvPr/>
        </p:nvPicPr>
        <p:blipFill>
          <a:blip r:embed="rId3" cstate="print"/>
          <a:srcRect/>
          <a:stretch>
            <a:fillRect/>
          </a:stretch>
        </p:blipFill>
        <p:spPr bwMode="auto">
          <a:xfrm>
            <a:off x="3135064" y="3077541"/>
            <a:ext cx="1028038" cy="2586467"/>
          </a:xfrm>
          <a:prstGeom prst="rect">
            <a:avLst/>
          </a:prstGeom>
          <a:noFill/>
          <a:ln w="9525">
            <a:noFill/>
            <a:miter lim="800000"/>
            <a:headEnd/>
            <a:tailEnd/>
          </a:ln>
        </p:spPr>
      </p:pic>
      <p:pic>
        <p:nvPicPr>
          <p:cNvPr id="54" name="Picture 9" descr="Glucose.png"/>
          <p:cNvPicPr>
            <a:picLocks noChangeAspect="1"/>
          </p:cNvPicPr>
          <p:nvPr/>
        </p:nvPicPr>
        <p:blipFill>
          <a:blip r:embed="rId4" cstate="print"/>
          <a:srcRect/>
          <a:stretch>
            <a:fillRect/>
          </a:stretch>
        </p:blipFill>
        <p:spPr bwMode="auto">
          <a:xfrm>
            <a:off x="1796407" y="2071593"/>
            <a:ext cx="5150271" cy="4321987"/>
          </a:xfrm>
          <a:prstGeom prst="rect">
            <a:avLst/>
          </a:prstGeom>
          <a:noFill/>
          <a:ln w="9525">
            <a:noFill/>
            <a:miter lim="800000"/>
            <a:headEnd/>
            <a:tailEnd/>
          </a:ln>
        </p:spPr>
      </p:pic>
      <p:pic>
        <p:nvPicPr>
          <p:cNvPr id="62" name="Picture 9" descr="Glucose.png"/>
          <p:cNvPicPr>
            <a:picLocks noChangeAspect="1"/>
          </p:cNvPicPr>
          <p:nvPr/>
        </p:nvPicPr>
        <p:blipFill rotWithShape="1">
          <a:blip r:embed="rId4" cstate="print">
            <a:duotone>
              <a:prstClr val="black"/>
              <a:schemeClr val="accent2">
                <a:tint val="45000"/>
                <a:satMod val="400000"/>
              </a:schemeClr>
            </a:duotone>
          </a:blip>
          <a:srcRect l="47728" t="-1" r="13686" b="-901"/>
          <a:stretch/>
        </p:blipFill>
        <p:spPr bwMode="auto">
          <a:xfrm>
            <a:off x="4254500" y="2071592"/>
            <a:ext cx="1987274" cy="4361013"/>
          </a:xfrm>
          <a:prstGeom prst="rect">
            <a:avLst/>
          </a:prstGeom>
          <a:noFill/>
          <a:ln w="9525">
            <a:noFill/>
            <a:miter lim="800000"/>
            <a:headEnd/>
            <a:tailEnd/>
          </a:ln>
        </p:spPr>
      </p:pic>
      <p:pic>
        <p:nvPicPr>
          <p:cNvPr id="63" name="Picture 9" descr="Glucose.png"/>
          <p:cNvPicPr>
            <a:picLocks noChangeAspect="1"/>
          </p:cNvPicPr>
          <p:nvPr/>
        </p:nvPicPr>
        <p:blipFill rotWithShape="1">
          <a:blip r:embed="rId4" cstate="print">
            <a:duotone>
              <a:prstClr val="black"/>
              <a:schemeClr val="accent2">
                <a:tint val="45000"/>
                <a:satMod val="400000"/>
              </a:schemeClr>
            </a:duotone>
          </a:blip>
          <a:srcRect l="27137" t="-1" r="52438" b="-901"/>
          <a:stretch/>
        </p:blipFill>
        <p:spPr bwMode="auto">
          <a:xfrm>
            <a:off x="3194053" y="2071592"/>
            <a:ext cx="1051947" cy="4361013"/>
          </a:xfrm>
          <a:prstGeom prst="rect">
            <a:avLst/>
          </a:prstGeom>
          <a:noFill/>
          <a:ln w="9525">
            <a:noFill/>
            <a:miter lim="800000"/>
            <a:headEnd/>
            <a:tailEnd/>
          </a:ln>
        </p:spPr>
      </p:pic>
      <p:pic>
        <p:nvPicPr>
          <p:cNvPr id="64" name="Picture 9" descr="Glucose.png"/>
          <p:cNvPicPr>
            <a:picLocks noChangeAspect="1"/>
          </p:cNvPicPr>
          <p:nvPr/>
        </p:nvPicPr>
        <p:blipFill rotWithShape="1">
          <a:blip r:embed="rId4" cstate="print">
            <a:duotone>
              <a:prstClr val="black"/>
              <a:schemeClr val="accent2">
                <a:tint val="45000"/>
                <a:satMod val="400000"/>
              </a:schemeClr>
            </a:duotone>
          </a:blip>
          <a:srcRect r="72862" b="72662"/>
          <a:stretch/>
        </p:blipFill>
        <p:spPr bwMode="auto">
          <a:xfrm>
            <a:off x="1796406" y="2071593"/>
            <a:ext cx="1397649" cy="1181563"/>
          </a:xfrm>
          <a:prstGeom prst="rect">
            <a:avLst/>
          </a:prstGeom>
          <a:noFill/>
          <a:ln w="9525">
            <a:noFill/>
            <a:miter lim="800000"/>
            <a:headEnd/>
            <a:tailEnd/>
          </a:ln>
        </p:spPr>
      </p:pic>
      <p:pic>
        <p:nvPicPr>
          <p:cNvPr id="65" name="Picture 9" descr="Glucose.png"/>
          <p:cNvPicPr>
            <a:picLocks noChangeAspect="1"/>
          </p:cNvPicPr>
          <p:nvPr/>
        </p:nvPicPr>
        <p:blipFill rotWithShape="1">
          <a:blip r:embed="rId4" cstate="print">
            <a:duotone>
              <a:prstClr val="black"/>
              <a:schemeClr val="accent2">
                <a:tint val="45000"/>
                <a:satMod val="400000"/>
              </a:schemeClr>
            </a:duotone>
          </a:blip>
          <a:srcRect l="86504" t="-1" r="-1907" b="-901"/>
          <a:stretch/>
        </p:blipFill>
        <p:spPr bwMode="auto">
          <a:xfrm>
            <a:off x="6251582" y="2071592"/>
            <a:ext cx="793281" cy="4361013"/>
          </a:xfrm>
          <a:prstGeom prst="rect">
            <a:avLst/>
          </a:prstGeom>
          <a:noFill/>
          <a:ln w="9525">
            <a:noFill/>
            <a:miter lim="800000"/>
            <a:headEnd/>
            <a:tailEnd/>
          </a:ln>
        </p:spPr>
      </p:pic>
      <p:pic>
        <p:nvPicPr>
          <p:cNvPr id="379908" name="Picture 58" descr="Blood Tubes.png"/>
          <p:cNvPicPr>
            <a:picLocks noChangeAspect="1"/>
          </p:cNvPicPr>
          <p:nvPr/>
        </p:nvPicPr>
        <p:blipFill>
          <a:blip r:embed="rId5" cstate="print"/>
          <a:srcRect/>
          <a:stretch>
            <a:fillRect/>
          </a:stretch>
        </p:blipFill>
        <p:spPr bwMode="auto">
          <a:xfrm rot="-800787">
            <a:off x="1227600" y="1908001"/>
            <a:ext cx="970086" cy="988843"/>
          </a:xfrm>
          <a:prstGeom prst="rect">
            <a:avLst/>
          </a:prstGeom>
          <a:noFill/>
          <a:ln w="9525">
            <a:noFill/>
            <a:miter lim="800000"/>
            <a:headEnd/>
            <a:tailEnd/>
          </a:ln>
        </p:spPr>
      </p:pic>
      <p:sp>
        <p:nvSpPr>
          <p:cNvPr id="5" name="Content Placeholder 4"/>
          <p:cNvSpPr>
            <a:spLocks noGrp="1"/>
          </p:cNvSpPr>
          <p:nvPr>
            <p:ph type="body" sz="quarter" idx="13"/>
          </p:nvPr>
        </p:nvSpPr>
        <p:spPr/>
        <p:txBody>
          <a:bodyPr/>
          <a:lstStyle/>
          <a:p>
            <a:r>
              <a:rPr lang="en-GB" noProof="0" dirty="0" err="1"/>
              <a:t>Gerich</a:t>
            </a:r>
            <a:r>
              <a:rPr lang="en-GB" noProof="0" dirty="0"/>
              <a:t> JE. </a:t>
            </a:r>
            <a:r>
              <a:rPr lang="en-GB" i="1" noProof="0" dirty="0" err="1" smtClean="0"/>
              <a:t>Diabet</a:t>
            </a:r>
            <a:r>
              <a:rPr lang="en-GB" i="1" noProof="0" dirty="0" smtClean="0"/>
              <a:t> </a:t>
            </a:r>
            <a:r>
              <a:rPr lang="en-GB" i="1" noProof="0" dirty="0"/>
              <a:t>Med</a:t>
            </a:r>
            <a:r>
              <a:rPr lang="en-GB" noProof="0" dirty="0"/>
              <a:t>. </a:t>
            </a:r>
            <a:r>
              <a:rPr lang="en-GB" noProof="0" dirty="0" smtClean="0"/>
              <a:t>2010;27:136–142.</a:t>
            </a:r>
            <a:endParaRPr lang="en-GB" noProof="0" dirty="0"/>
          </a:p>
        </p:txBody>
      </p:sp>
      <p:sp>
        <p:nvSpPr>
          <p:cNvPr id="379912" name="Title 49"/>
          <p:cNvSpPr>
            <a:spLocks noGrp="1"/>
          </p:cNvSpPr>
          <p:nvPr>
            <p:ph type="title"/>
          </p:nvPr>
        </p:nvSpPr>
        <p:spPr/>
        <p:txBody>
          <a:bodyPr/>
          <a:lstStyle/>
          <a:p>
            <a:r>
              <a:rPr lang="en-GB" noProof="0" smtClean="0"/>
              <a:t>Renal glucose re-absorption in patients with hyperglycaemia</a:t>
            </a:r>
            <a:endParaRPr lang="en-GB" noProof="0"/>
          </a:p>
        </p:txBody>
      </p:sp>
      <p:sp>
        <p:nvSpPr>
          <p:cNvPr id="2" name="Slide Number Placeholder 1"/>
          <p:cNvSpPr>
            <a:spLocks noGrp="1"/>
          </p:cNvSpPr>
          <p:nvPr>
            <p:ph type="sldNum" sz="quarter" idx="12"/>
          </p:nvPr>
        </p:nvSpPr>
        <p:spPr/>
        <p:txBody>
          <a:bodyPr/>
          <a:lstStyle/>
          <a:p>
            <a:fld id="{F6F95BD5-C3FD-4E9B-9240-B27EACB3D069}" type="slidenum">
              <a:rPr lang="en-GB" smtClean="0">
                <a:solidFill>
                  <a:srgbClr val="4D4D4F">
                    <a:tint val="75000"/>
                  </a:srgbClr>
                </a:solidFill>
              </a:rPr>
              <a:pPr/>
              <a:t>37</a:t>
            </a:fld>
            <a:endParaRPr lang="en-GB">
              <a:solidFill>
                <a:srgbClr val="4D4D4F">
                  <a:tint val="75000"/>
                </a:srgbClr>
              </a:solidFill>
            </a:endParaRPr>
          </a:p>
        </p:txBody>
      </p:sp>
      <p:sp>
        <p:nvSpPr>
          <p:cNvPr id="4" name="Text Placeholder 3"/>
          <p:cNvSpPr>
            <a:spLocks noGrp="1"/>
          </p:cNvSpPr>
          <p:nvPr>
            <p:ph type="body" sz="quarter" idx="14"/>
          </p:nvPr>
        </p:nvSpPr>
        <p:spPr/>
        <p:txBody>
          <a:bodyPr/>
          <a:lstStyle/>
          <a:p>
            <a:endParaRPr lang="en-GB"/>
          </a:p>
        </p:txBody>
      </p:sp>
      <p:sp>
        <p:nvSpPr>
          <p:cNvPr id="70" name="Hexagon 69"/>
          <p:cNvSpPr/>
          <p:nvPr/>
        </p:nvSpPr>
        <p:spPr>
          <a:xfrm>
            <a:off x="1199388" y="2259083"/>
            <a:ext cx="131025" cy="114356"/>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100">
              <a:solidFill>
                <a:srgbClr val="4D4D4F"/>
              </a:solidFill>
              <a:cs typeface="Arial" pitchFamily="34" charset="0"/>
            </a:endParaRPr>
          </a:p>
        </p:txBody>
      </p:sp>
      <p:sp>
        <p:nvSpPr>
          <p:cNvPr id="71" name="Hexagon 70"/>
          <p:cNvSpPr/>
          <p:nvPr/>
        </p:nvSpPr>
        <p:spPr>
          <a:xfrm>
            <a:off x="1277495" y="2359985"/>
            <a:ext cx="133543" cy="110992"/>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100">
              <a:solidFill>
                <a:srgbClr val="4D4D4F"/>
              </a:solidFill>
              <a:cs typeface="Arial" pitchFamily="34" charset="0"/>
            </a:endParaRPr>
          </a:p>
        </p:txBody>
      </p:sp>
      <p:sp>
        <p:nvSpPr>
          <p:cNvPr id="72" name="Hexagon 71"/>
          <p:cNvSpPr/>
          <p:nvPr/>
        </p:nvSpPr>
        <p:spPr>
          <a:xfrm>
            <a:off x="2219868" y="2215359"/>
            <a:ext cx="131025" cy="114356"/>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100">
              <a:solidFill>
                <a:srgbClr val="4D4D4F"/>
              </a:solidFill>
              <a:cs typeface="Arial" pitchFamily="34" charset="0"/>
            </a:endParaRPr>
          </a:p>
        </p:txBody>
      </p:sp>
      <p:sp>
        <p:nvSpPr>
          <p:cNvPr id="73" name="Hexagon 72"/>
          <p:cNvSpPr/>
          <p:nvPr/>
        </p:nvSpPr>
        <p:spPr>
          <a:xfrm>
            <a:off x="2234986" y="2585335"/>
            <a:ext cx="131025" cy="114356"/>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100">
              <a:solidFill>
                <a:srgbClr val="4D4D4F"/>
              </a:solidFill>
              <a:cs typeface="Arial" pitchFamily="34" charset="0"/>
            </a:endParaRPr>
          </a:p>
        </p:txBody>
      </p:sp>
      <p:sp>
        <p:nvSpPr>
          <p:cNvPr id="74" name="Hexagon 73"/>
          <p:cNvSpPr/>
          <p:nvPr/>
        </p:nvSpPr>
        <p:spPr>
          <a:xfrm>
            <a:off x="2366002" y="2373439"/>
            <a:ext cx="131025" cy="114356"/>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100">
              <a:solidFill>
                <a:srgbClr val="4D4D4F"/>
              </a:solidFill>
              <a:cs typeface="Arial" pitchFamily="34" charset="0"/>
            </a:endParaRPr>
          </a:p>
        </p:txBody>
      </p:sp>
      <p:sp>
        <p:nvSpPr>
          <p:cNvPr id="75" name="Hexagon 74"/>
          <p:cNvSpPr/>
          <p:nvPr/>
        </p:nvSpPr>
        <p:spPr>
          <a:xfrm>
            <a:off x="1476555" y="2497887"/>
            <a:ext cx="131025" cy="114356"/>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100">
              <a:solidFill>
                <a:srgbClr val="4D4D4F"/>
              </a:solidFill>
              <a:cs typeface="Arial" pitchFamily="34" charset="0"/>
            </a:endParaRPr>
          </a:p>
        </p:txBody>
      </p:sp>
      <p:sp>
        <p:nvSpPr>
          <p:cNvPr id="76" name="Hexagon 75"/>
          <p:cNvSpPr/>
          <p:nvPr/>
        </p:nvSpPr>
        <p:spPr>
          <a:xfrm>
            <a:off x="2267739" y="2376803"/>
            <a:ext cx="131025" cy="114356"/>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100">
              <a:solidFill>
                <a:srgbClr val="4D4D4F"/>
              </a:solidFill>
              <a:cs typeface="Arial" pitchFamily="34" charset="0"/>
            </a:endParaRPr>
          </a:p>
        </p:txBody>
      </p:sp>
      <p:sp>
        <p:nvSpPr>
          <p:cNvPr id="77" name="Hexagon 76"/>
          <p:cNvSpPr/>
          <p:nvPr/>
        </p:nvSpPr>
        <p:spPr>
          <a:xfrm>
            <a:off x="2156875" y="2289355"/>
            <a:ext cx="131025" cy="114356"/>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100">
              <a:solidFill>
                <a:srgbClr val="4D4D4F"/>
              </a:solidFill>
              <a:cs typeface="Arial" pitchFamily="34" charset="0"/>
            </a:endParaRPr>
          </a:p>
        </p:txBody>
      </p:sp>
      <p:sp>
        <p:nvSpPr>
          <p:cNvPr id="55" name="Hexagon 54"/>
          <p:cNvSpPr/>
          <p:nvPr/>
        </p:nvSpPr>
        <p:spPr>
          <a:xfrm>
            <a:off x="2309268" y="2441755"/>
            <a:ext cx="131025" cy="114356"/>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100">
              <a:solidFill>
                <a:srgbClr val="4D4D4F"/>
              </a:solidFill>
              <a:cs typeface="Arial" pitchFamily="34" charset="0"/>
            </a:endParaRPr>
          </a:p>
        </p:txBody>
      </p:sp>
      <p:sp>
        <p:nvSpPr>
          <p:cNvPr id="56" name="Hexagon 55"/>
          <p:cNvSpPr/>
          <p:nvPr/>
        </p:nvSpPr>
        <p:spPr>
          <a:xfrm>
            <a:off x="2339757" y="2390019"/>
            <a:ext cx="131025" cy="114356"/>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100">
              <a:solidFill>
                <a:srgbClr val="4D4D4F"/>
              </a:solidFill>
              <a:cs typeface="Arial" pitchFamily="34" charset="0"/>
            </a:endParaRPr>
          </a:p>
        </p:txBody>
      </p:sp>
      <p:sp>
        <p:nvSpPr>
          <p:cNvPr id="78" name="Hexagon 77"/>
          <p:cNvSpPr/>
          <p:nvPr/>
        </p:nvSpPr>
        <p:spPr>
          <a:xfrm>
            <a:off x="2119080" y="2511339"/>
            <a:ext cx="131025" cy="114356"/>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100">
              <a:solidFill>
                <a:srgbClr val="4D4D4F"/>
              </a:solidFill>
              <a:cs typeface="Arial" pitchFamily="34" charset="0"/>
            </a:endParaRPr>
          </a:p>
        </p:txBody>
      </p:sp>
      <p:sp>
        <p:nvSpPr>
          <p:cNvPr id="79" name="Hexagon 78"/>
          <p:cNvSpPr/>
          <p:nvPr/>
        </p:nvSpPr>
        <p:spPr>
          <a:xfrm>
            <a:off x="1983014" y="2366712"/>
            <a:ext cx="131025" cy="110992"/>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100">
              <a:solidFill>
                <a:srgbClr val="4D4D4F"/>
              </a:solidFill>
              <a:cs typeface="Arial" pitchFamily="34" charset="0"/>
            </a:endParaRPr>
          </a:p>
        </p:txBody>
      </p:sp>
      <p:sp>
        <p:nvSpPr>
          <p:cNvPr id="80" name="Hexagon 79"/>
          <p:cNvSpPr/>
          <p:nvPr/>
        </p:nvSpPr>
        <p:spPr>
          <a:xfrm>
            <a:off x="2123728" y="2383529"/>
            <a:ext cx="128504" cy="110995"/>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100">
              <a:solidFill>
                <a:srgbClr val="4D4D4F"/>
              </a:solidFill>
              <a:cs typeface="Arial" pitchFamily="34" charset="0"/>
            </a:endParaRPr>
          </a:p>
        </p:txBody>
      </p:sp>
      <p:grpSp>
        <p:nvGrpSpPr>
          <p:cNvPr id="3" name="Group 63"/>
          <p:cNvGrpSpPr>
            <a:grpSpLocks/>
          </p:cNvGrpSpPr>
          <p:nvPr/>
        </p:nvGrpSpPr>
        <p:grpSpPr bwMode="auto">
          <a:xfrm>
            <a:off x="928800" y="3224976"/>
            <a:ext cx="2425696" cy="2786859"/>
            <a:chOff x="1106141" y="2849809"/>
            <a:chExt cx="2426467" cy="2901452"/>
          </a:xfrm>
        </p:grpSpPr>
        <p:sp>
          <p:nvSpPr>
            <p:cNvPr id="30" name="Down Arrow 29"/>
            <p:cNvSpPr/>
            <p:nvPr/>
          </p:nvSpPr>
          <p:spPr>
            <a:xfrm rot="3074688">
              <a:off x="3173263" y="4010556"/>
              <a:ext cx="393543" cy="325146"/>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098" fontAlgn="base">
                <a:lnSpc>
                  <a:spcPct val="98000"/>
                </a:lnSpc>
                <a:spcBef>
                  <a:spcPct val="0"/>
                </a:spcBef>
                <a:spcAft>
                  <a:spcPct val="0"/>
                </a:spcAft>
                <a:defRPr/>
              </a:pPr>
              <a:endParaRPr lang="en-GB" sz="1100">
                <a:solidFill>
                  <a:srgbClr val="4D4D4F"/>
                </a:solidFill>
                <a:cs typeface="Arial" pitchFamily="34" charset="0"/>
              </a:endParaRPr>
            </a:p>
          </p:txBody>
        </p:sp>
        <p:grpSp>
          <p:nvGrpSpPr>
            <p:cNvPr id="6" name="Group 44"/>
            <p:cNvGrpSpPr>
              <a:grpSpLocks/>
            </p:cNvGrpSpPr>
            <p:nvPr/>
          </p:nvGrpSpPr>
          <p:grpSpPr bwMode="auto">
            <a:xfrm>
              <a:off x="2168545" y="4651233"/>
              <a:ext cx="955675" cy="371191"/>
              <a:chOff x="3854405" y="4825355"/>
              <a:chExt cx="956330" cy="371729"/>
            </a:xfrm>
          </p:grpSpPr>
          <p:sp>
            <p:nvSpPr>
              <p:cNvPr id="43" name="Rounded Rectangle 42"/>
              <p:cNvSpPr/>
              <p:nvPr/>
            </p:nvSpPr>
            <p:spPr>
              <a:xfrm>
                <a:off x="3906924" y="4842852"/>
                <a:ext cx="812158" cy="3542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098" fontAlgn="base">
                  <a:lnSpc>
                    <a:spcPct val="98000"/>
                  </a:lnSpc>
                  <a:spcBef>
                    <a:spcPct val="0"/>
                  </a:spcBef>
                  <a:spcAft>
                    <a:spcPct val="0"/>
                  </a:spcAft>
                  <a:defRPr/>
                </a:pPr>
                <a:endParaRPr lang="en-GB" sz="1100">
                  <a:solidFill>
                    <a:srgbClr val="4D4D4F"/>
                  </a:solidFill>
                  <a:cs typeface="Arial" pitchFamily="34" charset="0"/>
                </a:endParaRPr>
              </a:p>
            </p:txBody>
          </p:sp>
          <p:sp>
            <p:nvSpPr>
              <p:cNvPr id="379947" name="TextBox 14"/>
              <p:cNvSpPr txBox="1">
                <a:spLocks noChangeArrowheads="1"/>
              </p:cNvSpPr>
              <p:nvPr/>
            </p:nvSpPr>
            <p:spPr bwMode="auto">
              <a:xfrm>
                <a:off x="3854405" y="4825355"/>
                <a:ext cx="956330" cy="316418"/>
              </a:xfrm>
              <a:prstGeom prst="rect">
                <a:avLst/>
              </a:prstGeom>
              <a:noFill/>
              <a:ln w="9525">
                <a:noFill/>
                <a:miter lim="800000"/>
                <a:headEnd/>
                <a:tailEnd/>
              </a:ln>
            </p:spPr>
            <p:txBody>
              <a:bodyPr>
                <a:spAutoFit/>
              </a:bodyPr>
              <a:lstStyle/>
              <a:p>
                <a:pPr algn="ctr" fontAlgn="base">
                  <a:lnSpc>
                    <a:spcPct val="98000"/>
                  </a:lnSpc>
                  <a:spcBef>
                    <a:spcPct val="0"/>
                  </a:spcBef>
                  <a:spcAft>
                    <a:spcPct val="0"/>
                  </a:spcAft>
                </a:pPr>
                <a:r>
                  <a:rPr lang="en-GB" sz="1400" smtClean="0">
                    <a:solidFill>
                      <a:srgbClr val="4D4D4F"/>
                    </a:solidFill>
                    <a:cs typeface="Arial" charset="0"/>
                  </a:rPr>
                  <a:t>SGLT1</a:t>
                </a:r>
                <a:endParaRPr lang="en-GB" sz="1400">
                  <a:solidFill>
                    <a:srgbClr val="4D4D4F"/>
                  </a:solidFill>
                  <a:cs typeface="Arial" charset="0"/>
                </a:endParaRPr>
              </a:p>
            </p:txBody>
          </p:sp>
        </p:grpSp>
        <p:grpSp>
          <p:nvGrpSpPr>
            <p:cNvPr id="7" name="Group 43"/>
            <p:cNvGrpSpPr>
              <a:grpSpLocks/>
            </p:cNvGrpSpPr>
            <p:nvPr/>
          </p:nvGrpSpPr>
          <p:grpSpPr bwMode="auto">
            <a:xfrm>
              <a:off x="1223524" y="2865453"/>
              <a:ext cx="1250950" cy="403242"/>
              <a:chOff x="3078316" y="2133207"/>
              <a:chExt cx="1252028" cy="403690"/>
            </a:xfrm>
          </p:grpSpPr>
          <p:sp>
            <p:nvSpPr>
              <p:cNvPr id="13" name="Rounded Rectangle 12"/>
              <p:cNvSpPr/>
              <p:nvPr/>
            </p:nvSpPr>
            <p:spPr>
              <a:xfrm>
                <a:off x="3187872" y="2144463"/>
                <a:ext cx="993933" cy="39243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098" fontAlgn="base">
                  <a:lnSpc>
                    <a:spcPct val="98000"/>
                  </a:lnSpc>
                  <a:spcBef>
                    <a:spcPct val="0"/>
                  </a:spcBef>
                  <a:spcAft>
                    <a:spcPct val="0"/>
                  </a:spcAft>
                  <a:defRPr/>
                </a:pPr>
                <a:endParaRPr lang="en-GB" sz="1100">
                  <a:solidFill>
                    <a:srgbClr val="4D4D4F"/>
                  </a:solidFill>
                  <a:cs typeface="Arial" pitchFamily="34" charset="0"/>
                </a:endParaRPr>
              </a:p>
            </p:txBody>
          </p:sp>
          <p:sp>
            <p:nvSpPr>
              <p:cNvPr id="379945" name="TextBox 7"/>
              <p:cNvSpPr txBox="1">
                <a:spLocks noChangeArrowheads="1"/>
              </p:cNvSpPr>
              <p:nvPr/>
            </p:nvSpPr>
            <p:spPr bwMode="auto">
              <a:xfrm>
                <a:off x="3078316" y="2133207"/>
                <a:ext cx="1252028" cy="316310"/>
              </a:xfrm>
              <a:prstGeom prst="rect">
                <a:avLst/>
              </a:prstGeom>
              <a:noFill/>
              <a:ln w="9525">
                <a:noFill/>
                <a:miter lim="800000"/>
                <a:headEnd/>
                <a:tailEnd/>
              </a:ln>
            </p:spPr>
            <p:txBody>
              <a:bodyPr>
                <a:spAutoFit/>
              </a:bodyPr>
              <a:lstStyle/>
              <a:p>
                <a:pPr algn="ctr" fontAlgn="base">
                  <a:lnSpc>
                    <a:spcPct val="98000"/>
                  </a:lnSpc>
                  <a:spcBef>
                    <a:spcPct val="0"/>
                  </a:spcBef>
                  <a:spcAft>
                    <a:spcPct val="0"/>
                  </a:spcAft>
                </a:pPr>
                <a:r>
                  <a:rPr lang="en-GB" sz="1400" smtClean="0">
                    <a:solidFill>
                      <a:srgbClr val="4D4D4F"/>
                    </a:solidFill>
                    <a:cs typeface="Arial" charset="0"/>
                  </a:rPr>
                  <a:t>SGLT2</a:t>
                </a:r>
                <a:endParaRPr lang="en-GB" sz="1400">
                  <a:solidFill>
                    <a:srgbClr val="4D4D4F"/>
                  </a:solidFill>
                  <a:cs typeface="Arial" charset="0"/>
                </a:endParaRPr>
              </a:p>
            </p:txBody>
          </p:sp>
        </p:grpSp>
        <p:grpSp>
          <p:nvGrpSpPr>
            <p:cNvPr id="8" name="Group 34"/>
            <p:cNvGrpSpPr>
              <a:grpSpLocks/>
            </p:cNvGrpSpPr>
            <p:nvPr/>
          </p:nvGrpSpPr>
          <p:grpSpPr bwMode="auto">
            <a:xfrm>
              <a:off x="2067822" y="5078587"/>
              <a:ext cx="1112837" cy="672674"/>
              <a:chOff x="2045738" y="4934783"/>
              <a:chExt cx="1114151" cy="672836"/>
            </a:xfrm>
          </p:grpSpPr>
          <p:sp>
            <p:nvSpPr>
              <p:cNvPr id="26" name="Rounded Rectangle 25"/>
              <p:cNvSpPr/>
              <p:nvPr/>
            </p:nvSpPr>
            <p:spPr>
              <a:xfrm>
                <a:off x="2077997" y="4934783"/>
                <a:ext cx="1044244" cy="67283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098" fontAlgn="base">
                  <a:lnSpc>
                    <a:spcPct val="98000"/>
                  </a:lnSpc>
                  <a:spcBef>
                    <a:spcPct val="0"/>
                  </a:spcBef>
                  <a:spcAft>
                    <a:spcPct val="0"/>
                  </a:spcAft>
                  <a:defRPr/>
                </a:pPr>
                <a:endParaRPr lang="en-GB" sz="1100">
                  <a:solidFill>
                    <a:srgbClr val="4D4D4F"/>
                  </a:solidFill>
                  <a:cs typeface="Arial" pitchFamily="34" charset="0"/>
                </a:endParaRPr>
              </a:p>
            </p:txBody>
          </p:sp>
          <p:sp>
            <p:nvSpPr>
              <p:cNvPr id="379943" name="TextBox 18"/>
              <p:cNvSpPr txBox="1">
                <a:spLocks noChangeArrowheads="1"/>
              </p:cNvSpPr>
              <p:nvPr/>
            </p:nvSpPr>
            <p:spPr bwMode="auto">
              <a:xfrm>
                <a:off x="2045738" y="5033828"/>
                <a:ext cx="1114151" cy="347419"/>
              </a:xfrm>
              <a:prstGeom prst="rect">
                <a:avLst/>
              </a:prstGeom>
              <a:noFill/>
              <a:ln w="9525">
                <a:noFill/>
                <a:miter lim="800000"/>
                <a:headEnd/>
                <a:tailEnd/>
              </a:ln>
            </p:spPr>
            <p:txBody>
              <a:bodyPr>
                <a:spAutoFit/>
              </a:bodyPr>
              <a:lstStyle/>
              <a:p>
                <a:pPr algn="ctr" fontAlgn="base">
                  <a:lnSpc>
                    <a:spcPct val="98000"/>
                  </a:lnSpc>
                  <a:spcBef>
                    <a:spcPct val="0"/>
                  </a:spcBef>
                  <a:spcAft>
                    <a:spcPct val="0"/>
                  </a:spcAft>
                </a:pPr>
                <a:r>
                  <a:rPr lang="en-GB" sz="1600" dirty="0" smtClean="0">
                    <a:solidFill>
                      <a:srgbClr val="4D4D4F"/>
                    </a:solidFill>
                    <a:cs typeface="Arial" charset="0"/>
                  </a:rPr>
                  <a:t>~ 10</a:t>
                </a:r>
                <a:r>
                  <a:rPr lang="en-GB" sz="1600" dirty="0">
                    <a:solidFill>
                      <a:srgbClr val="4D4D4F"/>
                    </a:solidFill>
                    <a:cs typeface="Arial" charset="0"/>
                  </a:rPr>
                  <a:t>%</a:t>
                </a:r>
              </a:p>
            </p:txBody>
          </p:sp>
        </p:grpSp>
        <p:sp>
          <p:nvSpPr>
            <p:cNvPr id="27" name="Down Arrow 26"/>
            <p:cNvSpPr/>
            <p:nvPr/>
          </p:nvSpPr>
          <p:spPr>
            <a:xfrm rot="3074688">
              <a:off x="2504185" y="2931088"/>
              <a:ext cx="1011968" cy="849409"/>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098" fontAlgn="base">
                <a:lnSpc>
                  <a:spcPct val="98000"/>
                </a:lnSpc>
                <a:spcBef>
                  <a:spcPct val="0"/>
                </a:spcBef>
                <a:spcAft>
                  <a:spcPct val="0"/>
                </a:spcAft>
                <a:defRPr/>
              </a:pPr>
              <a:endParaRPr lang="en-GB" sz="1100">
                <a:solidFill>
                  <a:srgbClr val="4D4D4F"/>
                </a:solidFill>
                <a:cs typeface="Arial" pitchFamily="34" charset="0"/>
              </a:endParaRPr>
            </a:p>
          </p:txBody>
        </p:sp>
        <p:grpSp>
          <p:nvGrpSpPr>
            <p:cNvPr id="9" name="Group 28"/>
            <p:cNvGrpSpPr>
              <a:grpSpLocks/>
            </p:cNvGrpSpPr>
            <p:nvPr/>
          </p:nvGrpSpPr>
          <p:grpSpPr bwMode="auto">
            <a:xfrm>
              <a:off x="1106141" y="3338536"/>
              <a:ext cx="1456852" cy="1049372"/>
              <a:chOff x="1116858" y="3127758"/>
              <a:chExt cx="1457605" cy="1049820"/>
            </a:xfrm>
          </p:grpSpPr>
          <p:sp>
            <p:nvSpPr>
              <p:cNvPr id="25" name="Rounded Rectangle 24"/>
              <p:cNvSpPr/>
              <p:nvPr/>
            </p:nvSpPr>
            <p:spPr>
              <a:xfrm>
                <a:off x="1116858" y="3127758"/>
                <a:ext cx="1457605" cy="10498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098" fontAlgn="base">
                  <a:lnSpc>
                    <a:spcPct val="98000"/>
                  </a:lnSpc>
                  <a:spcBef>
                    <a:spcPct val="0"/>
                  </a:spcBef>
                  <a:spcAft>
                    <a:spcPct val="0"/>
                  </a:spcAft>
                  <a:defRPr/>
                </a:pPr>
                <a:endParaRPr lang="en-GB" sz="1100">
                  <a:solidFill>
                    <a:srgbClr val="4D4D4F"/>
                  </a:solidFill>
                  <a:cs typeface="Arial" pitchFamily="34" charset="0"/>
                </a:endParaRPr>
              </a:p>
            </p:txBody>
          </p:sp>
          <p:sp>
            <p:nvSpPr>
              <p:cNvPr id="379941" name="TextBox 19"/>
              <p:cNvSpPr txBox="1">
                <a:spLocks noChangeArrowheads="1"/>
              </p:cNvSpPr>
              <p:nvPr/>
            </p:nvSpPr>
            <p:spPr bwMode="auto">
              <a:xfrm>
                <a:off x="1276903" y="3470119"/>
                <a:ext cx="1114150" cy="347483"/>
              </a:xfrm>
              <a:prstGeom prst="rect">
                <a:avLst/>
              </a:prstGeom>
              <a:noFill/>
              <a:ln w="9525">
                <a:noFill/>
                <a:miter lim="800000"/>
                <a:headEnd/>
                <a:tailEnd/>
              </a:ln>
            </p:spPr>
            <p:txBody>
              <a:bodyPr>
                <a:spAutoFit/>
              </a:bodyPr>
              <a:lstStyle/>
              <a:p>
                <a:pPr algn="ctr" fontAlgn="base">
                  <a:lnSpc>
                    <a:spcPct val="98000"/>
                  </a:lnSpc>
                  <a:spcBef>
                    <a:spcPct val="0"/>
                  </a:spcBef>
                  <a:spcAft>
                    <a:spcPct val="0"/>
                  </a:spcAft>
                </a:pPr>
                <a:r>
                  <a:rPr lang="en-GB" sz="1600" dirty="0" smtClean="0">
                    <a:solidFill>
                      <a:srgbClr val="4D4D4F"/>
                    </a:solidFill>
                    <a:cs typeface="Arial" charset="0"/>
                  </a:rPr>
                  <a:t>~ 90</a:t>
                </a:r>
                <a:r>
                  <a:rPr lang="en-GB" sz="1600" dirty="0">
                    <a:solidFill>
                      <a:srgbClr val="4D4D4F"/>
                    </a:solidFill>
                    <a:cs typeface="Arial" charset="0"/>
                  </a:rPr>
                  <a:t>%</a:t>
                </a:r>
              </a:p>
            </p:txBody>
          </p:sp>
        </p:grpSp>
      </p:grpSp>
      <p:grpSp>
        <p:nvGrpSpPr>
          <p:cNvPr id="10" name="Group 13"/>
          <p:cNvGrpSpPr>
            <a:grpSpLocks/>
          </p:cNvGrpSpPr>
          <p:nvPr/>
        </p:nvGrpSpPr>
        <p:grpSpPr bwMode="auto">
          <a:xfrm>
            <a:off x="7089486" y="3153435"/>
            <a:ext cx="1835696" cy="3291108"/>
            <a:chOff x="4213225" y="1238794"/>
            <a:chExt cx="4745038" cy="1487216"/>
          </a:xfrm>
        </p:grpSpPr>
        <p:sp>
          <p:nvSpPr>
            <p:cNvPr id="68" name="Rounded Rectangle 67"/>
            <p:cNvSpPr/>
            <p:nvPr/>
          </p:nvSpPr>
          <p:spPr bwMode="auto">
            <a:xfrm>
              <a:off x="4213225" y="1238794"/>
              <a:ext cx="4745038" cy="148721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098" fontAlgn="base">
                <a:lnSpc>
                  <a:spcPct val="98000"/>
                </a:lnSpc>
                <a:spcBef>
                  <a:spcPct val="0"/>
                </a:spcBef>
                <a:spcAft>
                  <a:spcPct val="0"/>
                </a:spcAft>
                <a:defRPr/>
              </a:pPr>
              <a:endParaRPr lang="en-GB" sz="1400">
                <a:solidFill>
                  <a:srgbClr val="4D4D4F"/>
                </a:solidFill>
                <a:cs typeface="Arial" pitchFamily="34" charset="0"/>
              </a:endParaRPr>
            </a:p>
          </p:txBody>
        </p:sp>
        <p:sp>
          <p:nvSpPr>
            <p:cNvPr id="379933" name="TextBox 68"/>
            <p:cNvSpPr txBox="1">
              <a:spLocks noChangeArrowheads="1"/>
            </p:cNvSpPr>
            <p:nvPr/>
          </p:nvSpPr>
          <p:spPr bwMode="auto">
            <a:xfrm>
              <a:off x="4289419" y="1376692"/>
              <a:ext cx="4634690" cy="900462"/>
            </a:xfrm>
            <a:prstGeom prst="rect">
              <a:avLst/>
            </a:prstGeom>
            <a:noFill/>
            <a:ln w="9525">
              <a:noFill/>
              <a:miter lim="800000"/>
              <a:headEnd/>
              <a:tailEnd/>
            </a:ln>
          </p:spPr>
          <p:txBody>
            <a:bodyPr anchor="ctr">
              <a:spAutoFit/>
            </a:bodyPr>
            <a:lstStyle/>
            <a:p>
              <a:pPr algn="ctr" fontAlgn="base">
                <a:lnSpc>
                  <a:spcPct val="98000"/>
                </a:lnSpc>
                <a:spcBef>
                  <a:spcPct val="0"/>
                </a:spcBef>
                <a:spcAft>
                  <a:spcPct val="0"/>
                </a:spcAft>
              </a:pPr>
              <a:r>
                <a:rPr lang="en-GB" sz="1400" dirty="0">
                  <a:solidFill>
                    <a:srgbClr val="4D4D4F"/>
                  </a:solidFill>
                  <a:cs typeface="Arial" charset="0"/>
                </a:rPr>
                <a:t>When blood glucose increases above the renal threshold </a:t>
              </a:r>
              <a:r>
                <a:rPr lang="en-GB" sz="1400" dirty="0" smtClean="0">
                  <a:solidFill>
                    <a:srgbClr val="4D4D4F"/>
                  </a:solidFill>
                  <a:cs typeface="Arial" charset="0"/>
                </a:rPr>
                <a:t/>
              </a:r>
              <a:br>
                <a:rPr lang="en-GB" sz="1400" dirty="0" smtClean="0">
                  <a:solidFill>
                    <a:srgbClr val="4D4D4F"/>
                  </a:solidFill>
                  <a:cs typeface="Arial" charset="0"/>
                </a:rPr>
              </a:br>
              <a:r>
                <a:rPr lang="en-GB" sz="1400" dirty="0" smtClean="0">
                  <a:solidFill>
                    <a:srgbClr val="4D4D4F"/>
                  </a:solidFill>
                  <a:cs typeface="Arial" charset="0"/>
                </a:rPr>
                <a:t>(~ 10 mmol/l </a:t>
              </a:r>
              <a:r>
                <a:rPr lang="en-GB" sz="1400" dirty="0">
                  <a:solidFill>
                    <a:srgbClr val="4D4D4F"/>
                  </a:solidFill>
                  <a:cs typeface="Arial" charset="0"/>
                </a:rPr>
                <a:t>or </a:t>
              </a:r>
              <a:r>
                <a:rPr lang="en-GB" sz="1400" dirty="0" smtClean="0">
                  <a:solidFill>
                    <a:srgbClr val="4D4D4F"/>
                  </a:solidFill>
                  <a:cs typeface="Arial" charset="0"/>
                </a:rPr>
                <a:t>180 mg/dL), </a:t>
              </a:r>
              <a:r>
                <a:rPr lang="en-GB" sz="1400" dirty="0">
                  <a:solidFill>
                    <a:srgbClr val="4D4D4F"/>
                  </a:solidFill>
                  <a:cs typeface="Arial" charset="0"/>
                </a:rPr>
                <a:t>the capacity of the transporters is exceeded, resulting in urinary glucose </a:t>
              </a:r>
              <a:r>
                <a:rPr lang="en-GB" sz="1400" dirty="0" smtClean="0">
                  <a:solidFill>
                    <a:srgbClr val="4D4D4F"/>
                  </a:solidFill>
                  <a:cs typeface="Arial" charset="0"/>
                </a:rPr>
                <a:t>excretion</a:t>
              </a:r>
              <a:endParaRPr lang="en-GB" sz="1400" dirty="0">
                <a:solidFill>
                  <a:srgbClr val="4D4D4F"/>
                </a:solidFill>
                <a:cs typeface="Arial" charset="0"/>
              </a:endParaRPr>
            </a:p>
          </p:txBody>
        </p:sp>
      </p:grpSp>
      <p:sp>
        <p:nvSpPr>
          <p:cNvPr id="47" name="Hexagon 46"/>
          <p:cNvSpPr/>
          <p:nvPr/>
        </p:nvSpPr>
        <p:spPr>
          <a:xfrm>
            <a:off x="753402" y="2161541"/>
            <a:ext cx="131025" cy="110995"/>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100">
              <a:solidFill>
                <a:srgbClr val="4D4D4F"/>
              </a:solidFill>
              <a:cs typeface="Arial" pitchFamily="34" charset="0"/>
            </a:endParaRPr>
          </a:p>
        </p:txBody>
      </p:sp>
      <p:grpSp>
        <p:nvGrpSpPr>
          <p:cNvPr id="11" name="Group 47"/>
          <p:cNvGrpSpPr>
            <a:grpSpLocks/>
          </p:cNvGrpSpPr>
          <p:nvPr/>
        </p:nvGrpSpPr>
        <p:grpSpPr bwMode="auto">
          <a:xfrm>
            <a:off x="179512" y="1326301"/>
            <a:ext cx="1850320" cy="821617"/>
            <a:chOff x="1783124" y="917072"/>
            <a:chExt cx="1528120" cy="1012425"/>
          </a:xfrm>
        </p:grpSpPr>
        <p:grpSp>
          <p:nvGrpSpPr>
            <p:cNvPr id="12" name="Group 46"/>
            <p:cNvGrpSpPr>
              <a:grpSpLocks/>
            </p:cNvGrpSpPr>
            <p:nvPr/>
          </p:nvGrpSpPr>
          <p:grpSpPr bwMode="auto">
            <a:xfrm>
              <a:off x="1783124" y="917072"/>
              <a:ext cx="1528120" cy="774131"/>
              <a:chOff x="1783124" y="877657"/>
              <a:chExt cx="1528120" cy="774131"/>
            </a:xfrm>
          </p:grpSpPr>
          <p:sp>
            <p:nvSpPr>
              <p:cNvPr id="60" name="Rounded Rectangle 59"/>
              <p:cNvSpPr/>
              <p:nvPr/>
            </p:nvSpPr>
            <p:spPr>
              <a:xfrm>
                <a:off x="1794066" y="946241"/>
                <a:ext cx="1517177" cy="70554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098" fontAlgn="base">
                  <a:lnSpc>
                    <a:spcPct val="98000"/>
                  </a:lnSpc>
                  <a:spcBef>
                    <a:spcPct val="0"/>
                  </a:spcBef>
                  <a:spcAft>
                    <a:spcPct val="0"/>
                  </a:spcAft>
                  <a:defRPr/>
                </a:pPr>
                <a:endParaRPr lang="en-GB" sz="900">
                  <a:solidFill>
                    <a:srgbClr val="4D4D4F"/>
                  </a:solidFill>
                  <a:cs typeface="Arial" pitchFamily="34" charset="0"/>
                </a:endParaRPr>
              </a:p>
            </p:txBody>
          </p:sp>
          <p:sp>
            <p:nvSpPr>
              <p:cNvPr id="61" name="TextBox 4"/>
              <p:cNvSpPr txBox="1">
                <a:spLocks noChangeArrowheads="1"/>
              </p:cNvSpPr>
              <p:nvPr/>
            </p:nvSpPr>
            <p:spPr bwMode="auto">
              <a:xfrm>
                <a:off x="1783124" y="877657"/>
                <a:ext cx="1528120" cy="634143"/>
              </a:xfrm>
              <a:prstGeom prst="rect">
                <a:avLst/>
              </a:prstGeom>
              <a:noFill/>
              <a:ln w="9525">
                <a:noFill/>
                <a:miter lim="800000"/>
                <a:headEnd/>
                <a:tailEnd/>
              </a:ln>
            </p:spPr>
            <p:txBody>
              <a:bodyPr wrap="square">
                <a:spAutoFit/>
              </a:bodyPr>
              <a:lstStyle/>
              <a:p>
                <a:pPr algn="ctr" fontAlgn="base">
                  <a:lnSpc>
                    <a:spcPct val="98000"/>
                  </a:lnSpc>
                  <a:spcBef>
                    <a:spcPct val="0"/>
                  </a:spcBef>
                  <a:spcAft>
                    <a:spcPct val="0"/>
                  </a:spcAft>
                </a:pPr>
                <a:r>
                  <a:rPr lang="en-GB" sz="1400" dirty="0" smtClean="0">
                    <a:solidFill>
                      <a:srgbClr val="4D4D4F"/>
                    </a:solidFill>
                    <a:cs typeface="Arial" charset="0"/>
                  </a:rPr>
                  <a:t>Filtered glucose load &gt; 180 g/day</a:t>
                </a:r>
                <a:endParaRPr lang="en-GB" sz="1400" dirty="0">
                  <a:solidFill>
                    <a:srgbClr val="4D4D4F"/>
                  </a:solidFill>
                  <a:cs typeface="Arial" charset="0"/>
                </a:endParaRPr>
              </a:p>
            </p:txBody>
          </p:sp>
        </p:grpSp>
        <p:sp>
          <p:nvSpPr>
            <p:cNvPr id="59" name="Isosceles Triangle 58"/>
            <p:cNvSpPr/>
            <p:nvPr/>
          </p:nvSpPr>
          <p:spPr>
            <a:xfrm flipV="1">
              <a:off x="2450565" y="1718219"/>
              <a:ext cx="105861" cy="211278"/>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098" fontAlgn="base">
                <a:lnSpc>
                  <a:spcPct val="98000"/>
                </a:lnSpc>
                <a:spcBef>
                  <a:spcPct val="0"/>
                </a:spcBef>
                <a:spcAft>
                  <a:spcPct val="0"/>
                </a:spcAft>
                <a:defRPr/>
              </a:pPr>
              <a:endParaRPr lang="en-GB" sz="900">
                <a:solidFill>
                  <a:srgbClr val="4D4D4F"/>
                </a:solidFill>
                <a:cs typeface="Arial" pitchFamily="34" charset="0"/>
              </a:endParaRPr>
            </a:p>
          </p:txBody>
        </p:sp>
      </p:grpSp>
    </p:spTree>
    <p:extLst>
      <p:ext uri="{BB962C8B-B14F-4D97-AF65-F5344CB8AC3E}">
        <p14:creationId xmlns:p14="http://schemas.microsoft.com/office/powerpoint/2010/main" val="19363573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strips(downRight)">
                                      <p:cBhvr>
                                        <p:cTn id="7" dur="1300"/>
                                        <p:tgtEl>
                                          <p:spTgt spid="63"/>
                                        </p:tgtEl>
                                      </p:cBhvr>
                                    </p:animEffect>
                                  </p:childTnLst>
                                </p:cTn>
                              </p:par>
                              <p:par>
                                <p:cTn id="8" presetID="47"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anim calcmode="lin" valueType="num">
                                      <p:cBhvr>
                                        <p:cTn id="11" dur="1000" fill="hold"/>
                                        <p:tgtEl>
                                          <p:spTgt spid="11"/>
                                        </p:tgtEl>
                                        <p:attrNameLst>
                                          <p:attrName>ppt_x</p:attrName>
                                        </p:attrNameLst>
                                      </p:cBhvr>
                                      <p:tavLst>
                                        <p:tav tm="0">
                                          <p:val>
                                            <p:strVal val="#ppt_x"/>
                                          </p:val>
                                        </p:tav>
                                        <p:tav tm="100000">
                                          <p:val>
                                            <p:strVal val="#ppt_x"/>
                                          </p:val>
                                        </p:tav>
                                      </p:tavLst>
                                    </p:anim>
                                    <p:anim calcmode="lin" valueType="num">
                                      <p:cBhvr>
                                        <p:cTn id="12" dur="1000" fill="hold"/>
                                        <p:tgtEl>
                                          <p:spTgt spid="11"/>
                                        </p:tgtEl>
                                        <p:attrNameLst>
                                          <p:attrName>ppt_y</p:attrName>
                                        </p:attrNameLst>
                                      </p:cBhvr>
                                      <p:tavLst>
                                        <p:tav tm="0">
                                          <p:val>
                                            <p:strVal val="#ppt_y-.1"/>
                                          </p:val>
                                        </p:tav>
                                        <p:tav tm="100000">
                                          <p:val>
                                            <p:strVal val="#ppt_y"/>
                                          </p:val>
                                        </p:tav>
                                      </p:tavLst>
                                    </p:anim>
                                  </p:childTnLst>
                                </p:cTn>
                              </p:par>
                              <p:par>
                                <p:cTn id="13" presetID="18" presetClass="entr" presetSubtype="9" fill="hold" nodeType="withEffect">
                                  <p:stCondLst>
                                    <p:cond delay="2100"/>
                                  </p:stCondLst>
                                  <p:childTnLst>
                                    <p:set>
                                      <p:cBhvr>
                                        <p:cTn id="14" dur="1" fill="hold">
                                          <p:stCondLst>
                                            <p:cond delay="0"/>
                                          </p:stCondLst>
                                        </p:cTn>
                                        <p:tgtEl>
                                          <p:spTgt spid="62"/>
                                        </p:tgtEl>
                                        <p:attrNameLst>
                                          <p:attrName>style.visibility</p:attrName>
                                        </p:attrNameLst>
                                      </p:cBhvr>
                                      <p:to>
                                        <p:strVal val="visible"/>
                                      </p:to>
                                    </p:set>
                                    <p:animEffect transition="in" filter="strips(upLeft)">
                                      <p:cBhvr>
                                        <p:cTn id="15" dur="1200"/>
                                        <p:tgtEl>
                                          <p:spTgt spid="62"/>
                                        </p:tgtEl>
                                      </p:cBhvr>
                                    </p:animEffect>
                                  </p:childTnLst>
                                </p:cTn>
                              </p:par>
                              <p:par>
                                <p:cTn id="16" presetID="18" presetClass="entr" presetSubtype="6" fill="hold" nodeType="withEffect">
                                  <p:stCondLst>
                                    <p:cond delay="3200"/>
                                  </p:stCondLst>
                                  <p:childTnLst>
                                    <p:set>
                                      <p:cBhvr>
                                        <p:cTn id="17" dur="1" fill="hold">
                                          <p:stCondLst>
                                            <p:cond delay="0"/>
                                          </p:stCondLst>
                                        </p:cTn>
                                        <p:tgtEl>
                                          <p:spTgt spid="65"/>
                                        </p:tgtEl>
                                        <p:attrNameLst>
                                          <p:attrName>style.visibility</p:attrName>
                                        </p:attrNameLst>
                                      </p:cBhvr>
                                      <p:to>
                                        <p:strVal val="visible"/>
                                      </p:to>
                                    </p:set>
                                    <p:animEffect transition="in" filter="strips(downRight)">
                                      <p:cBhvr>
                                        <p:cTn id="18" dur="1400"/>
                                        <p:tgtEl>
                                          <p:spTgt spid="65"/>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70"/>
                                        </p:tgtEl>
                                        <p:attrNameLst>
                                          <p:attrName>style.visibility</p:attrName>
                                        </p:attrNameLst>
                                      </p:cBhvr>
                                      <p:to>
                                        <p:strVal val="visible"/>
                                      </p:to>
                                    </p:set>
                                    <p:animEffect transition="in" filter="fade">
                                      <p:cBhvr>
                                        <p:cTn id="21" dur="200"/>
                                        <p:tgtEl>
                                          <p:spTgt spid="70"/>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71"/>
                                        </p:tgtEl>
                                        <p:attrNameLst>
                                          <p:attrName>style.visibility</p:attrName>
                                        </p:attrNameLst>
                                      </p:cBhvr>
                                      <p:to>
                                        <p:strVal val="visible"/>
                                      </p:to>
                                    </p:set>
                                    <p:animEffect transition="in" filter="fade">
                                      <p:cBhvr>
                                        <p:cTn id="24" dur="500"/>
                                        <p:tgtEl>
                                          <p:spTgt spid="71"/>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72"/>
                                        </p:tgtEl>
                                        <p:attrNameLst>
                                          <p:attrName>style.visibility</p:attrName>
                                        </p:attrNameLst>
                                      </p:cBhvr>
                                      <p:to>
                                        <p:strVal val="visible"/>
                                      </p:to>
                                    </p:set>
                                    <p:animEffect transition="in" filter="fade">
                                      <p:cBhvr>
                                        <p:cTn id="27" dur="700"/>
                                        <p:tgtEl>
                                          <p:spTgt spid="72"/>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73"/>
                                        </p:tgtEl>
                                        <p:attrNameLst>
                                          <p:attrName>style.visibility</p:attrName>
                                        </p:attrNameLst>
                                      </p:cBhvr>
                                      <p:to>
                                        <p:strVal val="visible"/>
                                      </p:to>
                                    </p:set>
                                    <p:animEffect transition="in" filter="fade">
                                      <p:cBhvr>
                                        <p:cTn id="30" dur="300"/>
                                        <p:tgtEl>
                                          <p:spTgt spid="73"/>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74"/>
                                        </p:tgtEl>
                                        <p:attrNameLst>
                                          <p:attrName>style.visibility</p:attrName>
                                        </p:attrNameLst>
                                      </p:cBhvr>
                                      <p:to>
                                        <p:strVal val="visible"/>
                                      </p:to>
                                    </p:set>
                                    <p:animEffect transition="in" filter="fade">
                                      <p:cBhvr>
                                        <p:cTn id="33" dur="900"/>
                                        <p:tgtEl>
                                          <p:spTgt spid="74"/>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75"/>
                                        </p:tgtEl>
                                        <p:attrNameLst>
                                          <p:attrName>style.visibility</p:attrName>
                                        </p:attrNameLst>
                                      </p:cBhvr>
                                      <p:to>
                                        <p:strVal val="visible"/>
                                      </p:to>
                                    </p:set>
                                    <p:animEffect transition="in" filter="fade">
                                      <p:cBhvr>
                                        <p:cTn id="36" dur="700"/>
                                        <p:tgtEl>
                                          <p:spTgt spid="75"/>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76"/>
                                        </p:tgtEl>
                                        <p:attrNameLst>
                                          <p:attrName>style.visibility</p:attrName>
                                        </p:attrNameLst>
                                      </p:cBhvr>
                                      <p:to>
                                        <p:strVal val="visible"/>
                                      </p:to>
                                    </p:set>
                                    <p:animEffect transition="in" filter="fade">
                                      <p:cBhvr>
                                        <p:cTn id="39" dur="600"/>
                                        <p:tgtEl>
                                          <p:spTgt spid="76"/>
                                        </p:tgtEl>
                                      </p:cBhvr>
                                    </p:animEffect>
                                  </p:childTnLst>
                                </p:cTn>
                              </p:par>
                              <p:par>
                                <p:cTn id="40" presetID="10" presetClass="entr" presetSubtype="0" fill="hold" grpId="1" nodeType="withEffect">
                                  <p:stCondLst>
                                    <p:cond delay="0"/>
                                  </p:stCondLst>
                                  <p:childTnLst>
                                    <p:set>
                                      <p:cBhvr>
                                        <p:cTn id="41" dur="1" fill="hold">
                                          <p:stCondLst>
                                            <p:cond delay="0"/>
                                          </p:stCondLst>
                                        </p:cTn>
                                        <p:tgtEl>
                                          <p:spTgt spid="77"/>
                                        </p:tgtEl>
                                        <p:attrNameLst>
                                          <p:attrName>style.visibility</p:attrName>
                                        </p:attrNameLst>
                                      </p:cBhvr>
                                      <p:to>
                                        <p:strVal val="visible"/>
                                      </p:to>
                                    </p:set>
                                    <p:animEffect transition="in" filter="fade">
                                      <p:cBhvr>
                                        <p:cTn id="42" dur="500"/>
                                        <p:tgtEl>
                                          <p:spTgt spid="77"/>
                                        </p:tgtEl>
                                      </p:cBhvr>
                                    </p:animEffect>
                                  </p:childTnLst>
                                </p:cTn>
                              </p:par>
                              <p:par>
                                <p:cTn id="43" presetID="10" presetClass="entr" presetSubtype="0" fill="hold" grpId="1" nodeType="withEffect">
                                  <p:stCondLst>
                                    <p:cond delay="200"/>
                                  </p:stCondLst>
                                  <p:childTnLst>
                                    <p:set>
                                      <p:cBhvr>
                                        <p:cTn id="44" dur="1" fill="hold">
                                          <p:stCondLst>
                                            <p:cond delay="0"/>
                                          </p:stCondLst>
                                        </p:cTn>
                                        <p:tgtEl>
                                          <p:spTgt spid="55"/>
                                        </p:tgtEl>
                                        <p:attrNameLst>
                                          <p:attrName>style.visibility</p:attrName>
                                        </p:attrNameLst>
                                      </p:cBhvr>
                                      <p:to>
                                        <p:strVal val="visible"/>
                                      </p:to>
                                    </p:set>
                                    <p:animEffect transition="in" filter="fade">
                                      <p:cBhvr>
                                        <p:cTn id="45" dur="500"/>
                                        <p:tgtEl>
                                          <p:spTgt spid="55"/>
                                        </p:tgtEl>
                                      </p:cBhvr>
                                    </p:animEffect>
                                  </p:childTnLst>
                                </p:cTn>
                              </p:par>
                              <p:par>
                                <p:cTn id="46" presetID="10" presetClass="entr" presetSubtype="0" fill="hold" grpId="1" nodeType="withEffect">
                                  <p:stCondLst>
                                    <p:cond delay="100"/>
                                  </p:stCondLst>
                                  <p:childTnLst>
                                    <p:set>
                                      <p:cBhvr>
                                        <p:cTn id="47" dur="1" fill="hold">
                                          <p:stCondLst>
                                            <p:cond delay="0"/>
                                          </p:stCondLst>
                                        </p:cTn>
                                        <p:tgtEl>
                                          <p:spTgt spid="56"/>
                                        </p:tgtEl>
                                        <p:attrNameLst>
                                          <p:attrName>style.visibility</p:attrName>
                                        </p:attrNameLst>
                                      </p:cBhvr>
                                      <p:to>
                                        <p:strVal val="visible"/>
                                      </p:to>
                                    </p:set>
                                    <p:animEffect transition="in" filter="fade">
                                      <p:cBhvr>
                                        <p:cTn id="48" dur="500"/>
                                        <p:tgtEl>
                                          <p:spTgt spid="56"/>
                                        </p:tgtEl>
                                      </p:cBhvr>
                                    </p:animEffect>
                                  </p:childTnLst>
                                </p:cTn>
                              </p:par>
                              <p:par>
                                <p:cTn id="49" presetID="10" presetClass="entr" presetSubtype="0" fill="hold" grpId="1" nodeType="withEffect">
                                  <p:stCondLst>
                                    <p:cond delay="0"/>
                                  </p:stCondLst>
                                  <p:childTnLst>
                                    <p:set>
                                      <p:cBhvr>
                                        <p:cTn id="50" dur="1" fill="hold">
                                          <p:stCondLst>
                                            <p:cond delay="0"/>
                                          </p:stCondLst>
                                        </p:cTn>
                                        <p:tgtEl>
                                          <p:spTgt spid="78"/>
                                        </p:tgtEl>
                                        <p:attrNameLst>
                                          <p:attrName>style.visibility</p:attrName>
                                        </p:attrNameLst>
                                      </p:cBhvr>
                                      <p:to>
                                        <p:strVal val="visible"/>
                                      </p:to>
                                    </p:set>
                                    <p:animEffect transition="in" filter="fade">
                                      <p:cBhvr>
                                        <p:cTn id="51" dur="600"/>
                                        <p:tgtEl>
                                          <p:spTgt spid="78"/>
                                        </p:tgtEl>
                                      </p:cBhvr>
                                    </p:animEffect>
                                  </p:childTnLst>
                                </p:cTn>
                              </p:par>
                              <p:par>
                                <p:cTn id="52" presetID="10" presetClass="entr" presetSubtype="0" fill="hold" grpId="1" nodeType="withEffect">
                                  <p:stCondLst>
                                    <p:cond delay="0"/>
                                  </p:stCondLst>
                                  <p:childTnLst>
                                    <p:set>
                                      <p:cBhvr>
                                        <p:cTn id="53" dur="1" fill="hold">
                                          <p:stCondLst>
                                            <p:cond delay="0"/>
                                          </p:stCondLst>
                                        </p:cTn>
                                        <p:tgtEl>
                                          <p:spTgt spid="79"/>
                                        </p:tgtEl>
                                        <p:attrNameLst>
                                          <p:attrName>style.visibility</p:attrName>
                                        </p:attrNameLst>
                                      </p:cBhvr>
                                      <p:to>
                                        <p:strVal val="visible"/>
                                      </p:to>
                                    </p:set>
                                    <p:animEffect transition="in" filter="fade">
                                      <p:cBhvr>
                                        <p:cTn id="54" dur="500"/>
                                        <p:tgtEl>
                                          <p:spTgt spid="79"/>
                                        </p:tgtEl>
                                      </p:cBhvr>
                                    </p:animEffect>
                                  </p:childTnLst>
                                </p:cTn>
                              </p:par>
                              <p:par>
                                <p:cTn id="55" presetID="10" presetClass="entr" presetSubtype="0" fill="hold" grpId="1" nodeType="with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500"/>
                                        <p:tgtEl>
                                          <p:spTgt spid="80"/>
                                        </p:tgtEl>
                                      </p:cBhvr>
                                    </p:animEffect>
                                  </p:childTnLst>
                                </p:cTn>
                              </p:par>
                              <p:par>
                                <p:cTn id="58" presetID="0" presetClass="path" presetSubtype="0" accel="50000" decel="50000" fill="hold" grpId="0" nodeType="withEffect">
                                  <p:stCondLst>
                                    <p:cond delay="0"/>
                                  </p:stCondLst>
                                  <p:childTnLst>
                                    <p:animMotion origin="layout" path="M 1.94444E-6 1.85185E-6 L 0.03906 0.0375 L 0.14462 0.04954 L 0.20781 0.11065 L 0.22396 0.14166 L 0.26007 0.11065 L 0.27656 0.12731 L 0.29722 0.1331 L 0.3184 0.1118 L 0.31927 0.16088 L 0.28958 0.15717 L 0.25764 0.17963 " pathEditMode="relative" rAng="0" ptsTypes="AAAAAAAAAAAA">
                                      <p:cBhvr>
                                        <p:cTn id="59" dur="2500" fill="hold"/>
                                        <p:tgtEl>
                                          <p:spTgt spid="70"/>
                                        </p:tgtEl>
                                        <p:attrNameLst>
                                          <p:attrName>ppt_x</p:attrName>
                                          <p:attrName>ppt_y</p:attrName>
                                        </p:attrNameLst>
                                      </p:cBhvr>
                                      <p:rCtr x="15955" y="8981"/>
                                    </p:animMotion>
                                  </p:childTnLst>
                                </p:cTn>
                              </p:par>
                              <p:par>
                                <p:cTn id="60" presetID="0" presetClass="path" presetSubtype="0" accel="50000" decel="50000" fill="hold" grpId="0" nodeType="withEffect">
                                  <p:stCondLst>
                                    <p:cond delay="0"/>
                                  </p:stCondLst>
                                  <p:childTnLst>
                                    <p:animMotion origin="layout" path="M 1.38889E-6 -1.48148E-6 L 0.05816 0.02708 L 0.13663 0.04329 L 0.20417 0.09884 L 0.21719 0.12755 L 0.25538 0.09977 L 0.28733 0.12199 L 0.31215 0.10139 L 0.31007 0.1456 L 0.28055 0.14722 L 0.22483 0.17847 L 0.22309 0.20949 " pathEditMode="relative" rAng="0" ptsTypes="AAAAAAAAAAAA">
                                      <p:cBhvr>
                                        <p:cTn id="61" dur="3400" fill="hold"/>
                                        <p:tgtEl>
                                          <p:spTgt spid="71"/>
                                        </p:tgtEl>
                                        <p:attrNameLst>
                                          <p:attrName>ppt_x</p:attrName>
                                          <p:attrName>ppt_y</p:attrName>
                                        </p:attrNameLst>
                                      </p:cBhvr>
                                      <p:rCtr x="15608" y="10463"/>
                                    </p:animMotion>
                                  </p:childTnLst>
                                </p:cTn>
                              </p:par>
                              <p:par>
                                <p:cTn id="62" presetID="0" presetClass="path" presetSubtype="0" accel="50000" decel="50000" fill="hold" grpId="0" nodeType="withEffect">
                                  <p:stCondLst>
                                    <p:cond delay="400"/>
                                  </p:stCondLst>
                                  <p:childTnLst>
                                    <p:animMotion origin="layout" path="M 3.61111E-6 1.85185E-6 L 0.02777 0.05254 L 0.08107 0.11366 L 0.10139 0.11898 L 0.11527 0.14143 L 0.14149 0.11643 L 0.18055 0.14259 L 0.20625 0.11898 L 0.20382 0.16643 L 0.15191 0.17477 L 0.11527 0.21597 " pathEditMode="relative" rAng="0" ptsTypes="AAAAAAAAAAA">
                                      <p:cBhvr>
                                        <p:cTn id="63" dur="2300" fill="hold"/>
                                        <p:tgtEl>
                                          <p:spTgt spid="72"/>
                                        </p:tgtEl>
                                        <p:attrNameLst>
                                          <p:attrName>ppt_x</p:attrName>
                                          <p:attrName>ppt_y</p:attrName>
                                        </p:attrNameLst>
                                      </p:cBhvr>
                                      <p:rCtr x="10312" y="10787"/>
                                    </p:animMotion>
                                  </p:childTnLst>
                                </p:cTn>
                              </p:par>
                              <p:par>
                                <p:cTn id="64" presetID="0" presetClass="path" presetSubtype="0" accel="50000" decel="50000" fill="hold" grpId="0" nodeType="withEffect">
                                  <p:stCondLst>
                                    <p:cond delay="400"/>
                                  </p:stCondLst>
                                  <p:childTnLst>
                                    <p:animMotion origin="layout" path="M -2.5E-6 -3.33333E-6 L 0.05677 0.03426 L 0.09636 0.06088 L 0.10972 0.09445 L 0.14931 0.06459 L 0.18438 0.08704 L 0.20677 0.06736 L 0.20365 0.1169 L 0.16615 0.11436 L 0.13941 0.13195 " pathEditMode="relative" rAng="0" ptsTypes="AAAAAAAAAA">
                                      <p:cBhvr>
                                        <p:cTn id="65" dur="2300" fill="hold"/>
                                        <p:tgtEl>
                                          <p:spTgt spid="73"/>
                                        </p:tgtEl>
                                        <p:attrNameLst>
                                          <p:attrName>ppt_x</p:attrName>
                                          <p:attrName>ppt_y</p:attrName>
                                        </p:attrNameLst>
                                      </p:cBhvr>
                                      <p:rCtr x="10330" y="6597"/>
                                    </p:animMotion>
                                  </p:childTnLst>
                                </p:cTn>
                              </p:par>
                              <p:par>
                                <p:cTn id="66" presetID="0" presetClass="path" presetSubtype="0" accel="50000" decel="50000" fill="hold" grpId="0" nodeType="withEffect">
                                  <p:stCondLst>
                                    <p:cond delay="500"/>
                                  </p:stCondLst>
                                  <p:childTnLst>
                                    <p:animMotion origin="layout" path="M 1.38889E-6 -4.81481E-6 L 0.0375 0.04746 L 0.08333 0.09746 L 0.09462 0.125 L 0.14028 0.09514 L 0.16423 0.12014 L 0.18385 0.09514 L 0.19618 0.1132 L 0.18733 0.14885 L 0.16024 0.14422 L 0.1342 0.15649 " pathEditMode="relative" rAng="0" ptsTypes="AAAAAAAAAAA">
                                      <p:cBhvr>
                                        <p:cTn id="67" dur="1900" fill="hold"/>
                                        <p:tgtEl>
                                          <p:spTgt spid="74"/>
                                        </p:tgtEl>
                                        <p:attrNameLst>
                                          <p:attrName>ppt_x</p:attrName>
                                          <p:attrName>ppt_y</p:attrName>
                                        </p:attrNameLst>
                                      </p:cBhvr>
                                      <p:rCtr x="9809" y="7824"/>
                                    </p:animMotion>
                                  </p:childTnLst>
                                </p:cTn>
                              </p:par>
                              <p:par>
                                <p:cTn id="68" presetID="0" presetClass="path" presetSubtype="0" accel="50000" decel="50000" fill="hold" grpId="0" nodeType="withEffect">
                                  <p:stCondLst>
                                    <p:cond delay="500"/>
                                  </p:stCondLst>
                                  <p:childTnLst>
                                    <p:animMotion origin="layout" path="M -4.72222E-6 7.40741E-7 L 0.0375 0.05231 L 0.09584 0.09375 L 0.11164 0.11782 L 0.15053 0.09491 L 0.18178 0.12153 L 0.20139 0.09768 L 0.2033 0.14282 L 0.17223 0.14444 L 0.1408 0.16018 L 0.11494 0.21574 L 0.11337 0.23356 " pathEditMode="relative" rAng="0" ptsTypes="AAAAAAAAAAAA">
                                      <p:cBhvr>
                                        <p:cTn id="69" dur="2100" fill="hold"/>
                                        <p:tgtEl>
                                          <p:spTgt spid="76"/>
                                        </p:tgtEl>
                                        <p:attrNameLst>
                                          <p:attrName>ppt_x</p:attrName>
                                          <p:attrName>ppt_y</p:attrName>
                                        </p:attrNameLst>
                                      </p:cBhvr>
                                      <p:rCtr x="10156" y="11667"/>
                                    </p:animMotion>
                                  </p:childTnLst>
                                </p:cTn>
                              </p:par>
                              <p:par>
                                <p:cTn id="70" presetID="0" presetClass="path" presetSubtype="0" fill="hold" grpId="0" nodeType="withEffect">
                                  <p:stCondLst>
                                    <p:cond delay="400"/>
                                  </p:stCondLst>
                                  <p:childTnLst>
                                    <p:animMotion origin="layout" path="M 4.44444E-6 3.7037E-6 L 0.13142 0.14074 L 0.14652 0.11088 L 0.17309 0.12176 L 0.21458 0.1243 L 0.21215 0.16018 L 0.18298 0.1574 L 0.17378 0.1831 L 0.14774 0.18889 L 0.15277 0.3706 L 0.15798 0.56319 L 0.21319 0.58588 L 0.25972 0.54421 L 0.26111 0.22893 L 0.29652 0.19143 L 0.32673 0.21226 L 0.34218 0.13634 L 0.40798 0.12615 L 0.44305 0.15648 L 0.46111 0.09143 L 0.45486 0.02754 L 0.48402 0.02754 L 0.48715 0.2206 L 0.48298 0.31504 L 0.4934 0.59421 " pathEditMode="relative" rAng="0" ptsTypes="AAAAAAAAAAAAAAAAAAAAAAAAA">
                                      <p:cBhvr>
                                        <p:cTn id="71" dur="5800" fill="hold"/>
                                        <p:tgtEl>
                                          <p:spTgt spid="77"/>
                                        </p:tgtEl>
                                        <p:attrNameLst>
                                          <p:attrName>ppt_x</p:attrName>
                                          <p:attrName>ppt_y</p:attrName>
                                        </p:attrNameLst>
                                      </p:cBhvr>
                                      <p:rCtr x="24670" y="29699"/>
                                    </p:animMotion>
                                  </p:childTnLst>
                                </p:cTn>
                              </p:par>
                              <p:par>
                                <p:cTn id="72" presetID="0" presetClass="path" presetSubtype="0" fill="hold" grpId="0" nodeType="withEffect">
                                  <p:stCondLst>
                                    <p:cond delay="800"/>
                                  </p:stCondLst>
                                  <p:childTnLst>
                                    <p:animMotion origin="layout" path="M -0.01666 -0.02408 L 0.11476 0.11667 L 0.12986 0.0868 L 0.15643 0.09768 L 0.19792 0.10023 L 0.19549 0.13611 L 0.16632 0.13333 L 0.15712 0.15903 L 0.13108 0.16481 L 0.13611 0.34653 L 0.14132 0.53912 L 0.19653 0.5618 L 0.24306 0.52014 L 0.24445 0.20486 L 0.27986 0.16736 L 0.31007 0.18819 L 0.32552 0.11227 L 0.39132 0.10208 L 0.42639 0.13241 L 0.44445 0.06736 L 0.4382 0.00347 L 0.46736 0.00347 L 0.47049 0.19653 L 0.46632 0.29097 L 0.47674 0.57014 " pathEditMode="relative" rAng="0" ptsTypes="AAAAAAAAAAAAAAAAAAAAAAAAA">
                                      <p:cBhvr>
                                        <p:cTn id="73" dur="5800" fill="hold"/>
                                        <p:tgtEl>
                                          <p:spTgt spid="55"/>
                                        </p:tgtEl>
                                        <p:attrNameLst>
                                          <p:attrName>ppt_x</p:attrName>
                                          <p:attrName>ppt_y</p:attrName>
                                        </p:attrNameLst>
                                      </p:cBhvr>
                                      <p:rCtr x="24670" y="29699"/>
                                    </p:animMotion>
                                  </p:childTnLst>
                                </p:cTn>
                              </p:par>
                              <p:par>
                                <p:cTn id="74" presetID="0" presetClass="path" presetSubtype="0" fill="hold" grpId="0" nodeType="withEffect">
                                  <p:stCondLst>
                                    <p:cond delay="600"/>
                                  </p:stCondLst>
                                  <p:childTnLst>
                                    <p:animMotion origin="layout" path="M -0.01666 -0.02408 L 0.11476 0.11667 L 0.12986 0.0868 L 0.15643 0.09768 L 0.19792 0.10023 L 0.19549 0.13611 L 0.16632 0.13333 L 0.15712 0.15903 L 0.13108 0.16481 L 0.13611 0.34653 L 0.14132 0.53912 L 0.19653 0.5618 L 0.24306 0.52014 L 0.24445 0.20486 L 0.27986 0.16736 L 0.31007 0.18819 L 0.32552 0.11227 L 0.39132 0.10208 L 0.42639 0.13241 L 0.44445 0.06736 L 0.4382 0.00347 L 0.46736 0.00347 L 0.47049 0.19653 L 0.46632 0.29097 L 0.47674 0.57014 " pathEditMode="relative" rAng="0" ptsTypes="AAAAAAAAAAAAAAAAAAAAAAAAA">
                                      <p:cBhvr>
                                        <p:cTn id="75" dur="5800" fill="hold"/>
                                        <p:tgtEl>
                                          <p:spTgt spid="56"/>
                                        </p:tgtEl>
                                        <p:attrNameLst>
                                          <p:attrName>ppt_x</p:attrName>
                                          <p:attrName>ppt_y</p:attrName>
                                        </p:attrNameLst>
                                      </p:cBhvr>
                                      <p:rCtr x="24670" y="29699"/>
                                    </p:animMotion>
                                  </p:childTnLst>
                                </p:cTn>
                              </p:par>
                              <p:par>
                                <p:cTn id="76" presetID="0" presetClass="path" presetSubtype="0" fill="hold" grpId="0" nodeType="withEffect">
                                  <p:stCondLst>
                                    <p:cond delay="400"/>
                                  </p:stCondLst>
                                  <p:childTnLst>
                                    <p:animMotion origin="layout" path="M 1.11111E-6 -3.7037E-6 L 0.11146 0.07662 L 0.13038 0.10186 L 0.16285 0.07848 L 0.19635 0.09792 L 0.21389 0.075 L 0.21667 0.12732 L 0.19028 0.12616 L 0.14792 0.14514 L 0.13472 0.17732 L 0.13472 0.2051 " pathEditMode="relative" rAng="0" ptsTypes="AAAAAAAAAAA">
                                      <p:cBhvr>
                                        <p:cTn id="77" dur="2000" fill="hold"/>
                                        <p:tgtEl>
                                          <p:spTgt spid="78"/>
                                        </p:tgtEl>
                                        <p:attrNameLst>
                                          <p:attrName>ppt_x</p:attrName>
                                          <p:attrName>ppt_y</p:attrName>
                                        </p:attrNameLst>
                                      </p:cBhvr>
                                      <p:rCtr x="10833" y="10255"/>
                                    </p:animMotion>
                                  </p:childTnLst>
                                </p:cTn>
                              </p:par>
                              <p:par>
                                <p:cTn id="78" presetID="0" presetClass="path" presetSubtype="0" fill="hold" grpId="0" nodeType="withEffect">
                                  <p:stCondLst>
                                    <p:cond delay="400"/>
                                  </p:stCondLst>
                                  <p:childTnLst>
                                    <p:animMotion origin="layout" path="M 1.66667E-6 2.59259E-6 L 0.12517 0.09953 L 0.13767 0.12639 L 0.17969 0.09514 L 0.20972 0.12014 L 0.23316 0.1 L 0.23524 0.13727 L 0.18281 0.15208 L 0.15191 0.18078 " pathEditMode="relative" rAng="0" ptsTypes="AAAAAAAAA">
                                      <p:cBhvr>
                                        <p:cTn id="79" dur="1600" fill="hold"/>
                                        <p:tgtEl>
                                          <p:spTgt spid="79"/>
                                        </p:tgtEl>
                                        <p:attrNameLst>
                                          <p:attrName>ppt_x</p:attrName>
                                          <p:attrName>ppt_y</p:attrName>
                                        </p:attrNameLst>
                                      </p:cBhvr>
                                      <p:rCtr x="11753" y="9028"/>
                                    </p:animMotion>
                                  </p:childTnLst>
                                </p:cTn>
                              </p:par>
                              <p:par>
                                <p:cTn id="80" presetID="0" presetClass="path" presetSubtype="0" fill="hold" grpId="0" nodeType="withEffect">
                                  <p:stCondLst>
                                    <p:cond delay="400"/>
                                  </p:stCondLst>
                                  <p:childTnLst>
                                    <p:animMotion origin="layout" path="M -3.05556E-6 -3.7037E-6 L 0.11059 0.0963 L 0.12726 0.12292 L 0.15539 0.09051 L 0.19254 0.11875 L 0.21806 0.0963 L 0.2165 0.14329 L 0.18455 0.14375 L 0.14688 0.16274 L 0.12934 0.21621 " pathEditMode="relative" rAng="0" ptsTypes="AAAAAAAAAA">
                                      <p:cBhvr>
                                        <p:cTn id="81" dur="1900" fill="hold"/>
                                        <p:tgtEl>
                                          <p:spTgt spid="80"/>
                                        </p:tgtEl>
                                        <p:attrNameLst>
                                          <p:attrName>ppt_x</p:attrName>
                                          <p:attrName>ppt_y</p:attrName>
                                        </p:attrNameLst>
                                      </p:cBhvr>
                                      <p:rCtr x="10903" y="10810"/>
                                    </p:animMotion>
                                  </p:childTnLst>
                                </p:cTn>
                              </p:par>
                              <p:par>
                                <p:cTn id="82" presetID="0" presetClass="path" presetSubtype="0" accel="50000" decel="50000" fill="hold" grpId="0" nodeType="withEffect">
                                  <p:stCondLst>
                                    <p:cond delay="0"/>
                                  </p:stCondLst>
                                  <p:childTnLst>
                                    <p:animMotion origin="layout" path="M 3.61111E-6 -1.85185E-6 L 0.05816 0.02709 L 0.1059 0.01273 L 0.1802 0.0757 L 0.19375 0.10602 L 0.23385 0.07685 L 0.26545 0.10139 L 0.28906 0.08102 L 0.29062 0.11898 L 0.25937 0.12593 L 0.20486 0.16597 L 0.21649 0.26366 L 0.21475 0.35255 L 0.21389 0.4581 " pathEditMode="relative" rAng="0" ptsTypes="AAAAAAAAAAAAAA">
                                      <p:cBhvr>
                                        <p:cTn id="83" dur="4400" fill="hold"/>
                                        <p:tgtEl>
                                          <p:spTgt spid="75"/>
                                        </p:tgtEl>
                                        <p:attrNameLst>
                                          <p:attrName>ppt_x</p:attrName>
                                          <p:attrName>ppt_y</p:attrName>
                                        </p:attrNameLst>
                                      </p:cBhvr>
                                      <p:rCtr x="14531" y="22894"/>
                                    </p:animMotion>
                                  </p:childTnLst>
                                </p:cTn>
                              </p:par>
                              <p:par>
                                <p:cTn id="84" presetID="10" presetClass="entr" presetSubtype="0" fill="hold" nodeType="withEffect">
                                  <p:stCondLst>
                                    <p:cond delay="0"/>
                                  </p:stCondLst>
                                  <p:childTnLst>
                                    <p:set>
                                      <p:cBhvr>
                                        <p:cTn id="85" dur="1" fill="hold">
                                          <p:stCondLst>
                                            <p:cond delay="0"/>
                                          </p:stCondLst>
                                        </p:cTn>
                                        <p:tgtEl>
                                          <p:spTgt spid="64"/>
                                        </p:tgtEl>
                                        <p:attrNameLst>
                                          <p:attrName>style.visibility</p:attrName>
                                        </p:attrNameLst>
                                      </p:cBhvr>
                                      <p:to>
                                        <p:strVal val="visible"/>
                                      </p:to>
                                    </p:set>
                                    <p:animEffect transition="in" filter="fade">
                                      <p:cBhvr>
                                        <p:cTn id="86" dur="700"/>
                                        <p:tgtEl>
                                          <p:spTgt spid="64"/>
                                        </p:tgtEl>
                                      </p:cBhvr>
                                    </p:animEffect>
                                  </p:childTnLst>
                                </p:cTn>
                              </p:par>
                              <p:par>
                                <p:cTn id="87" presetID="10" presetClass="entr" presetSubtype="0" fill="hold" nodeType="withEffect">
                                  <p:stCondLst>
                                    <p:cond delay="900"/>
                                  </p:stCondLst>
                                  <p:childTnLst>
                                    <p:set>
                                      <p:cBhvr>
                                        <p:cTn id="88" dur="1" fill="hold">
                                          <p:stCondLst>
                                            <p:cond delay="0"/>
                                          </p:stCondLst>
                                        </p:cTn>
                                        <p:tgtEl>
                                          <p:spTgt spid="3"/>
                                        </p:tgtEl>
                                        <p:attrNameLst>
                                          <p:attrName>style.visibility</p:attrName>
                                        </p:attrNameLst>
                                      </p:cBhvr>
                                      <p:to>
                                        <p:strVal val="visible"/>
                                      </p:to>
                                    </p:set>
                                    <p:animEffect transition="in" filter="fade">
                                      <p:cBhvr>
                                        <p:cTn id="89" dur="2000"/>
                                        <p:tgtEl>
                                          <p:spTgt spid="3"/>
                                        </p:tgtEl>
                                      </p:cBhvr>
                                    </p:animEffect>
                                  </p:childTnLst>
                                </p:cTn>
                              </p:par>
                              <p:par>
                                <p:cTn id="90" presetID="10" presetClass="exit" presetSubtype="0" fill="hold" grpId="2" nodeType="withEffect">
                                  <p:stCondLst>
                                    <p:cond delay="2800"/>
                                  </p:stCondLst>
                                  <p:childTnLst>
                                    <p:animEffect transition="out" filter="fade">
                                      <p:cBhvr>
                                        <p:cTn id="91" dur="1000"/>
                                        <p:tgtEl>
                                          <p:spTgt spid="70"/>
                                        </p:tgtEl>
                                      </p:cBhvr>
                                    </p:animEffect>
                                    <p:set>
                                      <p:cBhvr>
                                        <p:cTn id="92" dur="1" fill="hold">
                                          <p:stCondLst>
                                            <p:cond delay="999"/>
                                          </p:stCondLst>
                                        </p:cTn>
                                        <p:tgtEl>
                                          <p:spTgt spid="70"/>
                                        </p:tgtEl>
                                        <p:attrNameLst>
                                          <p:attrName>style.visibility</p:attrName>
                                        </p:attrNameLst>
                                      </p:cBhvr>
                                      <p:to>
                                        <p:strVal val="hidden"/>
                                      </p:to>
                                    </p:set>
                                  </p:childTnLst>
                                </p:cTn>
                              </p:par>
                              <p:par>
                                <p:cTn id="93" presetID="10" presetClass="exit" presetSubtype="0" fill="hold" grpId="2" nodeType="withEffect">
                                  <p:stCondLst>
                                    <p:cond delay="1800"/>
                                  </p:stCondLst>
                                  <p:childTnLst>
                                    <p:animEffect transition="out" filter="fade">
                                      <p:cBhvr>
                                        <p:cTn id="94" dur="1000"/>
                                        <p:tgtEl>
                                          <p:spTgt spid="71"/>
                                        </p:tgtEl>
                                      </p:cBhvr>
                                    </p:animEffect>
                                    <p:set>
                                      <p:cBhvr>
                                        <p:cTn id="95" dur="1" fill="hold">
                                          <p:stCondLst>
                                            <p:cond delay="999"/>
                                          </p:stCondLst>
                                        </p:cTn>
                                        <p:tgtEl>
                                          <p:spTgt spid="71"/>
                                        </p:tgtEl>
                                        <p:attrNameLst>
                                          <p:attrName>style.visibility</p:attrName>
                                        </p:attrNameLst>
                                      </p:cBhvr>
                                      <p:to>
                                        <p:strVal val="hidden"/>
                                      </p:to>
                                    </p:set>
                                  </p:childTnLst>
                                </p:cTn>
                              </p:par>
                              <p:par>
                                <p:cTn id="96" presetID="10" presetClass="exit" presetSubtype="0" fill="hold" grpId="2" nodeType="withEffect">
                                  <p:stCondLst>
                                    <p:cond delay="2100"/>
                                  </p:stCondLst>
                                  <p:childTnLst>
                                    <p:animEffect transition="out" filter="fade">
                                      <p:cBhvr>
                                        <p:cTn id="97" dur="1000"/>
                                        <p:tgtEl>
                                          <p:spTgt spid="72"/>
                                        </p:tgtEl>
                                      </p:cBhvr>
                                    </p:animEffect>
                                    <p:set>
                                      <p:cBhvr>
                                        <p:cTn id="98" dur="1" fill="hold">
                                          <p:stCondLst>
                                            <p:cond delay="999"/>
                                          </p:stCondLst>
                                        </p:cTn>
                                        <p:tgtEl>
                                          <p:spTgt spid="72"/>
                                        </p:tgtEl>
                                        <p:attrNameLst>
                                          <p:attrName>style.visibility</p:attrName>
                                        </p:attrNameLst>
                                      </p:cBhvr>
                                      <p:to>
                                        <p:strVal val="hidden"/>
                                      </p:to>
                                    </p:set>
                                  </p:childTnLst>
                                </p:cTn>
                              </p:par>
                              <p:par>
                                <p:cTn id="99" presetID="10" presetClass="exit" presetSubtype="0" fill="hold" grpId="2" nodeType="withEffect">
                                  <p:stCondLst>
                                    <p:cond delay="2300"/>
                                  </p:stCondLst>
                                  <p:childTnLst>
                                    <p:animEffect transition="out" filter="fade">
                                      <p:cBhvr>
                                        <p:cTn id="100" dur="1000"/>
                                        <p:tgtEl>
                                          <p:spTgt spid="73"/>
                                        </p:tgtEl>
                                      </p:cBhvr>
                                    </p:animEffect>
                                    <p:set>
                                      <p:cBhvr>
                                        <p:cTn id="101" dur="1" fill="hold">
                                          <p:stCondLst>
                                            <p:cond delay="999"/>
                                          </p:stCondLst>
                                        </p:cTn>
                                        <p:tgtEl>
                                          <p:spTgt spid="73"/>
                                        </p:tgtEl>
                                        <p:attrNameLst>
                                          <p:attrName>style.visibility</p:attrName>
                                        </p:attrNameLst>
                                      </p:cBhvr>
                                      <p:to>
                                        <p:strVal val="hidden"/>
                                      </p:to>
                                    </p:set>
                                  </p:childTnLst>
                                </p:cTn>
                              </p:par>
                              <p:par>
                                <p:cTn id="102" presetID="10" presetClass="exit" presetSubtype="0" fill="hold" grpId="2" nodeType="withEffect">
                                  <p:stCondLst>
                                    <p:cond delay="2200"/>
                                  </p:stCondLst>
                                  <p:childTnLst>
                                    <p:animEffect transition="out" filter="fade">
                                      <p:cBhvr>
                                        <p:cTn id="103" dur="1000"/>
                                        <p:tgtEl>
                                          <p:spTgt spid="74"/>
                                        </p:tgtEl>
                                      </p:cBhvr>
                                    </p:animEffect>
                                    <p:set>
                                      <p:cBhvr>
                                        <p:cTn id="104" dur="1" fill="hold">
                                          <p:stCondLst>
                                            <p:cond delay="999"/>
                                          </p:stCondLst>
                                        </p:cTn>
                                        <p:tgtEl>
                                          <p:spTgt spid="74"/>
                                        </p:tgtEl>
                                        <p:attrNameLst>
                                          <p:attrName>style.visibility</p:attrName>
                                        </p:attrNameLst>
                                      </p:cBhvr>
                                      <p:to>
                                        <p:strVal val="hidden"/>
                                      </p:to>
                                    </p:set>
                                  </p:childTnLst>
                                </p:cTn>
                              </p:par>
                              <p:par>
                                <p:cTn id="105" presetID="10" presetClass="exit" presetSubtype="0" fill="hold" grpId="2" nodeType="withEffect">
                                  <p:stCondLst>
                                    <p:cond delay="3700"/>
                                  </p:stCondLst>
                                  <p:childTnLst>
                                    <p:animEffect transition="out" filter="fade">
                                      <p:cBhvr>
                                        <p:cTn id="106" dur="1000"/>
                                        <p:tgtEl>
                                          <p:spTgt spid="75"/>
                                        </p:tgtEl>
                                      </p:cBhvr>
                                    </p:animEffect>
                                    <p:set>
                                      <p:cBhvr>
                                        <p:cTn id="107" dur="1" fill="hold">
                                          <p:stCondLst>
                                            <p:cond delay="999"/>
                                          </p:stCondLst>
                                        </p:cTn>
                                        <p:tgtEl>
                                          <p:spTgt spid="75"/>
                                        </p:tgtEl>
                                        <p:attrNameLst>
                                          <p:attrName>style.visibility</p:attrName>
                                        </p:attrNameLst>
                                      </p:cBhvr>
                                      <p:to>
                                        <p:strVal val="hidden"/>
                                      </p:to>
                                    </p:set>
                                  </p:childTnLst>
                                </p:cTn>
                              </p:par>
                              <p:par>
                                <p:cTn id="108" presetID="10" presetClass="exit" presetSubtype="0" fill="hold" grpId="2" nodeType="withEffect">
                                  <p:stCondLst>
                                    <p:cond delay="3200"/>
                                  </p:stCondLst>
                                  <p:childTnLst>
                                    <p:animEffect transition="out" filter="fade">
                                      <p:cBhvr>
                                        <p:cTn id="109" dur="1000"/>
                                        <p:tgtEl>
                                          <p:spTgt spid="76"/>
                                        </p:tgtEl>
                                      </p:cBhvr>
                                    </p:animEffect>
                                    <p:set>
                                      <p:cBhvr>
                                        <p:cTn id="110" dur="1" fill="hold">
                                          <p:stCondLst>
                                            <p:cond delay="999"/>
                                          </p:stCondLst>
                                        </p:cTn>
                                        <p:tgtEl>
                                          <p:spTgt spid="76"/>
                                        </p:tgtEl>
                                        <p:attrNameLst>
                                          <p:attrName>style.visibility</p:attrName>
                                        </p:attrNameLst>
                                      </p:cBhvr>
                                      <p:to>
                                        <p:strVal val="hidden"/>
                                      </p:to>
                                    </p:set>
                                  </p:childTnLst>
                                </p:cTn>
                              </p:par>
                              <p:par>
                                <p:cTn id="111" presetID="10" presetClass="exit" presetSubtype="0" fill="hold" grpId="2" nodeType="withEffect">
                                  <p:stCondLst>
                                    <p:cond delay="7100"/>
                                  </p:stCondLst>
                                  <p:childTnLst>
                                    <p:animEffect transition="out" filter="fade">
                                      <p:cBhvr>
                                        <p:cTn id="112" dur="1000"/>
                                        <p:tgtEl>
                                          <p:spTgt spid="77"/>
                                        </p:tgtEl>
                                      </p:cBhvr>
                                    </p:animEffect>
                                    <p:set>
                                      <p:cBhvr>
                                        <p:cTn id="113" dur="1" fill="hold">
                                          <p:stCondLst>
                                            <p:cond delay="999"/>
                                          </p:stCondLst>
                                        </p:cTn>
                                        <p:tgtEl>
                                          <p:spTgt spid="77"/>
                                        </p:tgtEl>
                                        <p:attrNameLst>
                                          <p:attrName>style.visibility</p:attrName>
                                        </p:attrNameLst>
                                      </p:cBhvr>
                                      <p:to>
                                        <p:strVal val="hidden"/>
                                      </p:to>
                                    </p:set>
                                  </p:childTnLst>
                                </p:cTn>
                              </p:par>
                              <p:par>
                                <p:cTn id="114" presetID="10" presetClass="exit" presetSubtype="0" fill="hold" grpId="2" nodeType="withEffect">
                                  <p:stCondLst>
                                    <p:cond delay="7100"/>
                                  </p:stCondLst>
                                  <p:childTnLst>
                                    <p:animEffect transition="out" filter="fade">
                                      <p:cBhvr>
                                        <p:cTn id="115" dur="1000"/>
                                        <p:tgtEl>
                                          <p:spTgt spid="55"/>
                                        </p:tgtEl>
                                      </p:cBhvr>
                                    </p:animEffect>
                                    <p:set>
                                      <p:cBhvr>
                                        <p:cTn id="116" dur="1" fill="hold">
                                          <p:stCondLst>
                                            <p:cond delay="999"/>
                                          </p:stCondLst>
                                        </p:cTn>
                                        <p:tgtEl>
                                          <p:spTgt spid="55"/>
                                        </p:tgtEl>
                                        <p:attrNameLst>
                                          <p:attrName>style.visibility</p:attrName>
                                        </p:attrNameLst>
                                      </p:cBhvr>
                                      <p:to>
                                        <p:strVal val="hidden"/>
                                      </p:to>
                                    </p:set>
                                  </p:childTnLst>
                                </p:cTn>
                              </p:par>
                              <p:par>
                                <p:cTn id="117" presetID="10" presetClass="exit" presetSubtype="0" fill="hold" grpId="2" nodeType="withEffect">
                                  <p:stCondLst>
                                    <p:cond delay="7100"/>
                                  </p:stCondLst>
                                  <p:childTnLst>
                                    <p:animEffect transition="out" filter="fade">
                                      <p:cBhvr>
                                        <p:cTn id="118" dur="1000"/>
                                        <p:tgtEl>
                                          <p:spTgt spid="56"/>
                                        </p:tgtEl>
                                      </p:cBhvr>
                                    </p:animEffect>
                                    <p:set>
                                      <p:cBhvr>
                                        <p:cTn id="119" dur="1" fill="hold">
                                          <p:stCondLst>
                                            <p:cond delay="999"/>
                                          </p:stCondLst>
                                        </p:cTn>
                                        <p:tgtEl>
                                          <p:spTgt spid="56"/>
                                        </p:tgtEl>
                                        <p:attrNameLst>
                                          <p:attrName>style.visibility</p:attrName>
                                        </p:attrNameLst>
                                      </p:cBhvr>
                                      <p:to>
                                        <p:strVal val="hidden"/>
                                      </p:to>
                                    </p:set>
                                  </p:childTnLst>
                                </p:cTn>
                              </p:par>
                              <p:par>
                                <p:cTn id="120" presetID="10" presetClass="exit" presetSubtype="0" fill="hold" grpId="2" nodeType="withEffect">
                                  <p:stCondLst>
                                    <p:cond delay="2700"/>
                                  </p:stCondLst>
                                  <p:childTnLst>
                                    <p:animEffect transition="out" filter="fade">
                                      <p:cBhvr>
                                        <p:cTn id="121" dur="1000"/>
                                        <p:tgtEl>
                                          <p:spTgt spid="78"/>
                                        </p:tgtEl>
                                      </p:cBhvr>
                                    </p:animEffect>
                                    <p:set>
                                      <p:cBhvr>
                                        <p:cTn id="122" dur="1" fill="hold">
                                          <p:stCondLst>
                                            <p:cond delay="999"/>
                                          </p:stCondLst>
                                        </p:cTn>
                                        <p:tgtEl>
                                          <p:spTgt spid="78"/>
                                        </p:tgtEl>
                                        <p:attrNameLst>
                                          <p:attrName>style.visibility</p:attrName>
                                        </p:attrNameLst>
                                      </p:cBhvr>
                                      <p:to>
                                        <p:strVal val="hidden"/>
                                      </p:to>
                                    </p:set>
                                  </p:childTnLst>
                                </p:cTn>
                              </p:par>
                              <p:par>
                                <p:cTn id="123" presetID="10" presetClass="exit" presetSubtype="0" fill="hold" grpId="2" nodeType="withEffect">
                                  <p:stCondLst>
                                    <p:cond delay="3000"/>
                                  </p:stCondLst>
                                  <p:childTnLst>
                                    <p:animEffect transition="out" filter="fade">
                                      <p:cBhvr>
                                        <p:cTn id="124" dur="1000"/>
                                        <p:tgtEl>
                                          <p:spTgt spid="79"/>
                                        </p:tgtEl>
                                      </p:cBhvr>
                                    </p:animEffect>
                                    <p:set>
                                      <p:cBhvr>
                                        <p:cTn id="125" dur="1" fill="hold">
                                          <p:stCondLst>
                                            <p:cond delay="999"/>
                                          </p:stCondLst>
                                        </p:cTn>
                                        <p:tgtEl>
                                          <p:spTgt spid="79"/>
                                        </p:tgtEl>
                                        <p:attrNameLst>
                                          <p:attrName>style.visibility</p:attrName>
                                        </p:attrNameLst>
                                      </p:cBhvr>
                                      <p:to>
                                        <p:strVal val="hidden"/>
                                      </p:to>
                                    </p:set>
                                  </p:childTnLst>
                                </p:cTn>
                              </p:par>
                              <p:par>
                                <p:cTn id="126" presetID="10" presetClass="exit" presetSubtype="0" fill="hold" grpId="2" nodeType="withEffect">
                                  <p:stCondLst>
                                    <p:cond delay="2500"/>
                                  </p:stCondLst>
                                  <p:childTnLst>
                                    <p:animEffect transition="out" filter="fade">
                                      <p:cBhvr>
                                        <p:cTn id="127" dur="1000"/>
                                        <p:tgtEl>
                                          <p:spTgt spid="80"/>
                                        </p:tgtEl>
                                      </p:cBhvr>
                                    </p:animEffect>
                                    <p:set>
                                      <p:cBhvr>
                                        <p:cTn id="128" dur="1" fill="hold">
                                          <p:stCondLst>
                                            <p:cond delay="999"/>
                                          </p:stCondLst>
                                        </p:cTn>
                                        <p:tgtEl>
                                          <p:spTgt spid="80"/>
                                        </p:tgtEl>
                                        <p:attrNameLst>
                                          <p:attrName>style.visibility</p:attrName>
                                        </p:attrNameLst>
                                      </p:cBhvr>
                                      <p:to>
                                        <p:strVal val="hidden"/>
                                      </p:to>
                                    </p:set>
                                  </p:childTnLst>
                                </p:cTn>
                              </p:par>
                              <p:par>
                                <p:cTn id="129" presetID="10" presetClass="entr" presetSubtype="0" fill="hold" grpId="1"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fade">
                                      <p:cBhvr>
                                        <p:cTn id="131" dur="200"/>
                                        <p:tgtEl>
                                          <p:spTgt spid="47"/>
                                        </p:tgtEl>
                                      </p:cBhvr>
                                    </p:animEffect>
                                  </p:childTnLst>
                                </p:cTn>
                              </p:par>
                              <p:par>
                                <p:cTn id="132" presetID="0" presetClass="path" presetSubtype="0" accel="50000" decel="50000" fill="hold" grpId="0" nodeType="withEffect">
                                  <p:stCondLst>
                                    <p:cond delay="0"/>
                                  </p:stCondLst>
                                  <p:childTnLst>
                                    <p:animMotion origin="layout" path="M -3.33333E-6 3.7037E-6 L 0.03907 0.0375 L 0.14462 0.04953 L 0.21841 0.10162 L 0.26268 0.12777 L 0.27275 0.15486 L 0.30799 0.12777 L 0.27518 0.17615 " pathEditMode="relative" rAng="0" ptsTypes="AAAAAAAA">
                                      <p:cBhvr>
                                        <p:cTn id="133" dur="2500" fill="hold"/>
                                        <p:tgtEl>
                                          <p:spTgt spid="47"/>
                                        </p:tgtEl>
                                        <p:attrNameLst>
                                          <p:attrName>ppt_x</p:attrName>
                                          <p:attrName>ppt_y</p:attrName>
                                        </p:attrNameLst>
                                      </p:cBhvr>
                                      <p:rCtr x="15399" y="8796"/>
                                    </p:animMotion>
                                  </p:childTnLst>
                                </p:cTn>
                              </p:par>
                              <p:par>
                                <p:cTn id="134" presetID="10" presetClass="exit" presetSubtype="0" fill="hold" grpId="2" nodeType="withEffect">
                                  <p:stCondLst>
                                    <p:cond delay="2800"/>
                                  </p:stCondLst>
                                  <p:childTnLst>
                                    <p:animEffect transition="out" filter="fade">
                                      <p:cBhvr>
                                        <p:cTn id="135" dur="1000"/>
                                        <p:tgtEl>
                                          <p:spTgt spid="47"/>
                                        </p:tgtEl>
                                      </p:cBhvr>
                                    </p:animEffect>
                                    <p:set>
                                      <p:cBhvr>
                                        <p:cTn id="136" dur="1" fill="hold">
                                          <p:stCondLst>
                                            <p:cond delay="999"/>
                                          </p:stCondLst>
                                        </p:cTn>
                                        <p:tgtEl>
                                          <p:spTgt spid="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0" grpId="1" animBg="1"/>
      <p:bldP spid="70" grpId="2" animBg="1"/>
      <p:bldP spid="71" grpId="0" animBg="1"/>
      <p:bldP spid="71" grpId="1" animBg="1"/>
      <p:bldP spid="71" grpId="2" animBg="1"/>
      <p:bldP spid="72" grpId="0" animBg="1"/>
      <p:bldP spid="72" grpId="1" animBg="1"/>
      <p:bldP spid="72" grpId="2" animBg="1"/>
      <p:bldP spid="73" grpId="0" animBg="1"/>
      <p:bldP spid="73" grpId="1" animBg="1"/>
      <p:bldP spid="73" grpId="2" animBg="1"/>
      <p:bldP spid="74" grpId="0" animBg="1"/>
      <p:bldP spid="74" grpId="1" animBg="1"/>
      <p:bldP spid="74" grpId="2" animBg="1"/>
      <p:bldP spid="75" grpId="0" animBg="1"/>
      <p:bldP spid="75" grpId="1" animBg="1"/>
      <p:bldP spid="75" grpId="2" animBg="1"/>
      <p:bldP spid="76" grpId="0" animBg="1"/>
      <p:bldP spid="76" grpId="1" animBg="1"/>
      <p:bldP spid="76" grpId="2" animBg="1"/>
      <p:bldP spid="77" grpId="0" animBg="1"/>
      <p:bldP spid="77" grpId="1" animBg="1"/>
      <p:bldP spid="77" grpId="2" animBg="1"/>
      <p:bldP spid="55" grpId="0" animBg="1"/>
      <p:bldP spid="55" grpId="1" animBg="1"/>
      <p:bldP spid="55" grpId="2" animBg="1"/>
      <p:bldP spid="56" grpId="0" animBg="1"/>
      <p:bldP spid="56" grpId="1" animBg="1"/>
      <p:bldP spid="56" grpId="2" animBg="1"/>
      <p:bldP spid="78" grpId="0" animBg="1"/>
      <p:bldP spid="78" grpId="1" animBg="1"/>
      <p:bldP spid="78" grpId="2" animBg="1"/>
      <p:bldP spid="79" grpId="0" animBg="1"/>
      <p:bldP spid="79" grpId="1" animBg="1"/>
      <p:bldP spid="79" grpId="2" animBg="1"/>
      <p:bldP spid="80" grpId="0" animBg="1"/>
      <p:bldP spid="80" grpId="1" animBg="1"/>
      <p:bldP spid="80" grpId="2" animBg="1"/>
      <p:bldP spid="47" grpId="0" animBg="1"/>
      <p:bldP spid="47" grpId="1" animBg="1"/>
      <p:bldP spid="47" grpId="2"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1" descr="Large.png"/>
          <p:cNvPicPr>
            <a:picLocks noChangeAspect="1"/>
          </p:cNvPicPr>
          <p:nvPr/>
        </p:nvPicPr>
        <p:blipFill>
          <a:blip r:embed="rId4" cstate="print"/>
          <a:srcRect/>
          <a:stretch>
            <a:fillRect/>
          </a:stretch>
        </p:blipFill>
        <p:spPr bwMode="auto">
          <a:xfrm>
            <a:off x="3135064" y="3077541"/>
            <a:ext cx="1028038" cy="2586467"/>
          </a:xfrm>
          <a:prstGeom prst="rect">
            <a:avLst/>
          </a:prstGeom>
          <a:noFill/>
          <a:ln w="9525">
            <a:noFill/>
            <a:miter lim="800000"/>
            <a:headEnd/>
            <a:tailEnd/>
          </a:ln>
        </p:spPr>
      </p:pic>
      <p:pic>
        <p:nvPicPr>
          <p:cNvPr id="49" name="Picture 9" descr="Glucose.png"/>
          <p:cNvPicPr>
            <a:picLocks noChangeAspect="1"/>
          </p:cNvPicPr>
          <p:nvPr/>
        </p:nvPicPr>
        <p:blipFill>
          <a:blip r:embed="rId5" cstate="print"/>
          <a:srcRect/>
          <a:stretch>
            <a:fillRect/>
          </a:stretch>
        </p:blipFill>
        <p:spPr bwMode="auto">
          <a:xfrm>
            <a:off x="1796407" y="2071593"/>
            <a:ext cx="5150271" cy="4321987"/>
          </a:xfrm>
          <a:prstGeom prst="rect">
            <a:avLst/>
          </a:prstGeom>
          <a:noFill/>
          <a:ln w="9525">
            <a:noFill/>
            <a:miter lim="800000"/>
            <a:headEnd/>
            <a:tailEnd/>
          </a:ln>
        </p:spPr>
      </p:pic>
      <p:pic>
        <p:nvPicPr>
          <p:cNvPr id="50" name="Picture 9" descr="Glucose.png"/>
          <p:cNvPicPr>
            <a:picLocks noChangeAspect="1"/>
          </p:cNvPicPr>
          <p:nvPr/>
        </p:nvPicPr>
        <p:blipFill rotWithShape="1">
          <a:blip r:embed="rId5" cstate="print">
            <a:duotone>
              <a:prstClr val="black"/>
              <a:schemeClr val="accent2">
                <a:tint val="45000"/>
                <a:satMod val="400000"/>
              </a:schemeClr>
            </a:duotone>
          </a:blip>
          <a:srcRect l="47728" t="-1" r="13686" b="-901"/>
          <a:stretch/>
        </p:blipFill>
        <p:spPr bwMode="auto">
          <a:xfrm>
            <a:off x="4254500" y="2071592"/>
            <a:ext cx="1987274" cy="4361013"/>
          </a:xfrm>
          <a:prstGeom prst="rect">
            <a:avLst/>
          </a:prstGeom>
          <a:noFill/>
          <a:ln w="9525">
            <a:noFill/>
            <a:miter lim="800000"/>
            <a:headEnd/>
            <a:tailEnd/>
          </a:ln>
        </p:spPr>
      </p:pic>
      <p:pic>
        <p:nvPicPr>
          <p:cNvPr id="51" name="Picture 9" descr="Glucose.png"/>
          <p:cNvPicPr>
            <a:picLocks noChangeAspect="1"/>
          </p:cNvPicPr>
          <p:nvPr/>
        </p:nvPicPr>
        <p:blipFill rotWithShape="1">
          <a:blip r:embed="rId5" cstate="print">
            <a:duotone>
              <a:prstClr val="black"/>
              <a:schemeClr val="accent2">
                <a:tint val="45000"/>
                <a:satMod val="400000"/>
              </a:schemeClr>
            </a:duotone>
          </a:blip>
          <a:srcRect l="27137" t="-1" r="52438" b="-901"/>
          <a:stretch/>
        </p:blipFill>
        <p:spPr bwMode="auto">
          <a:xfrm>
            <a:off x="3194053" y="2071592"/>
            <a:ext cx="1051947" cy="4361013"/>
          </a:xfrm>
          <a:prstGeom prst="rect">
            <a:avLst/>
          </a:prstGeom>
          <a:noFill/>
          <a:ln w="9525">
            <a:noFill/>
            <a:miter lim="800000"/>
            <a:headEnd/>
            <a:tailEnd/>
          </a:ln>
        </p:spPr>
      </p:pic>
      <p:pic>
        <p:nvPicPr>
          <p:cNvPr id="52" name="Picture 9" descr="Glucose.png"/>
          <p:cNvPicPr>
            <a:picLocks noChangeAspect="1"/>
          </p:cNvPicPr>
          <p:nvPr/>
        </p:nvPicPr>
        <p:blipFill rotWithShape="1">
          <a:blip r:embed="rId5" cstate="print">
            <a:duotone>
              <a:prstClr val="black"/>
              <a:schemeClr val="accent2">
                <a:tint val="45000"/>
                <a:satMod val="400000"/>
              </a:schemeClr>
            </a:duotone>
          </a:blip>
          <a:srcRect r="72862" b="72662"/>
          <a:stretch/>
        </p:blipFill>
        <p:spPr bwMode="auto">
          <a:xfrm>
            <a:off x="1796406" y="2071593"/>
            <a:ext cx="1397649" cy="1181563"/>
          </a:xfrm>
          <a:prstGeom prst="rect">
            <a:avLst/>
          </a:prstGeom>
          <a:noFill/>
          <a:ln w="9525">
            <a:noFill/>
            <a:miter lim="800000"/>
            <a:headEnd/>
            <a:tailEnd/>
          </a:ln>
        </p:spPr>
      </p:pic>
      <p:pic>
        <p:nvPicPr>
          <p:cNvPr id="53" name="Picture 9" descr="Glucose.png"/>
          <p:cNvPicPr>
            <a:picLocks noChangeAspect="1"/>
          </p:cNvPicPr>
          <p:nvPr/>
        </p:nvPicPr>
        <p:blipFill rotWithShape="1">
          <a:blip r:embed="rId5" cstate="print">
            <a:duotone>
              <a:prstClr val="black"/>
              <a:schemeClr val="accent2">
                <a:tint val="45000"/>
                <a:satMod val="400000"/>
              </a:schemeClr>
            </a:duotone>
          </a:blip>
          <a:srcRect l="86504" t="-1" r="-1907" b="-901"/>
          <a:stretch/>
        </p:blipFill>
        <p:spPr bwMode="auto">
          <a:xfrm>
            <a:off x="6251582" y="2071592"/>
            <a:ext cx="793281" cy="4361013"/>
          </a:xfrm>
          <a:prstGeom prst="rect">
            <a:avLst/>
          </a:prstGeom>
          <a:noFill/>
          <a:ln w="9525">
            <a:noFill/>
            <a:miter lim="800000"/>
            <a:headEnd/>
            <a:tailEnd/>
          </a:ln>
        </p:spPr>
      </p:pic>
      <p:pic>
        <p:nvPicPr>
          <p:cNvPr id="54" name="Picture 58" descr="Blood Tubes.png"/>
          <p:cNvPicPr>
            <a:picLocks noChangeAspect="1"/>
          </p:cNvPicPr>
          <p:nvPr/>
        </p:nvPicPr>
        <p:blipFill>
          <a:blip r:embed="rId6" cstate="print"/>
          <a:srcRect/>
          <a:stretch>
            <a:fillRect/>
          </a:stretch>
        </p:blipFill>
        <p:spPr bwMode="auto">
          <a:xfrm rot="-800787">
            <a:off x="1227610" y="1907993"/>
            <a:ext cx="970085" cy="992207"/>
          </a:xfrm>
          <a:prstGeom prst="rect">
            <a:avLst/>
          </a:prstGeom>
          <a:noFill/>
          <a:ln w="9525">
            <a:noFill/>
            <a:miter lim="800000"/>
            <a:headEnd/>
            <a:tailEnd/>
          </a:ln>
        </p:spPr>
      </p:pic>
      <p:sp>
        <p:nvSpPr>
          <p:cNvPr id="2" name="Content Placeholder 1"/>
          <p:cNvSpPr>
            <a:spLocks noGrp="1"/>
          </p:cNvSpPr>
          <p:nvPr>
            <p:ph type="body" sz="quarter" idx="13"/>
          </p:nvPr>
        </p:nvSpPr>
        <p:spPr/>
        <p:txBody>
          <a:bodyPr/>
          <a:lstStyle/>
          <a:p>
            <a:r>
              <a:rPr lang="en-GB" noProof="0" dirty="0" smtClean="0"/>
              <a:t>*Loss of ~ 80 g of glucose/day (~ 240 cal/day).</a:t>
            </a:r>
          </a:p>
          <a:p>
            <a:r>
              <a:rPr lang="en-GB" noProof="0" dirty="0" smtClean="0"/>
              <a:t>Gerich JE. </a:t>
            </a:r>
            <a:r>
              <a:rPr lang="en-GB" i="1" noProof="0" dirty="0" smtClean="0"/>
              <a:t>Diabet Med</a:t>
            </a:r>
            <a:r>
              <a:rPr lang="en-GB" noProof="0" dirty="0" smtClean="0"/>
              <a:t>. 2010;27:136–142. </a:t>
            </a:r>
            <a:endParaRPr lang="en-GB" noProof="0" dirty="0"/>
          </a:p>
        </p:txBody>
      </p:sp>
      <p:sp>
        <p:nvSpPr>
          <p:cNvPr id="384007" name="Title 48"/>
          <p:cNvSpPr>
            <a:spLocks noGrp="1"/>
          </p:cNvSpPr>
          <p:nvPr>
            <p:ph type="title"/>
          </p:nvPr>
        </p:nvSpPr>
        <p:spPr/>
        <p:txBody>
          <a:bodyPr/>
          <a:lstStyle/>
          <a:p>
            <a:r>
              <a:rPr lang="en-GB" noProof="0" dirty="0" smtClean="0"/>
              <a:t>Urinary glucose excretion via SGLT2 inhibition</a:t>
            </a:r>
            <a:endParaRPr lang="en-GB" noProof="0" dirty="0"/>
          </a:p>
        </p:txBody>
      </p:sp>
      <p:sp>
        <p:nvSpPr>
          <p:cNvPr id="3" name="Slide Number Placeholder 2"/>
          <p:cNvSpPr>
            <a:spLocks noGrp="1"/>
          </p:cNvSpPr>
          <p:nvPr>
            <p:ph type="sldNum" sz="quarter" idx="12"/>
          </p:nvPr>
        </p:nvSpPr>
        <p:spPr/>
        <p:txBody>
          <a:bodyPr/>
          <a:lstStyle/>
          <a:p>
            <a:fld id="{F6F95BD5-C3FD-4E9B-9240-B27EACB3D069}" type="slidenum">
              <a:rPr lang="en-GB" smtClean="0">
                <a:solidFill>
                  <a:srgbClr val="4D4D4F">
                    <a:tint val="75000"/>
                  </a:srgbClr>
                </a:solidFill>
              </a:rPr>
              <a:pPr/>
              <a:t>38</a:t>
            </a:fld>
            <a:endParaRPr lang="en-GB" dirty="0">
              <a:solidFill>
                <a:srgbClr val="4D4D4F">
                  <a:tint val="75000"/>
                </a:srgbClr>
              </a:solidFill>
            </a:endParaRPr>
          </a:p>
        </p:txBody>
      </p:sp>
      <p:sp>
        <p:nvSpPr>
          <p:cNvPr id="4" name="Text Placeholder 3"/>
          <p:cNvSpPr>
            <a:spLocks noGrp="1"/>
          </p:cNvSpPr>
          <p:nvPr>
            <p:ph type="body" sz="quarter" idx="14"/>
          </p:nvPr>
        </p:nvSpPr>
        <p:spPr/>
        <p:txBody>
          <a:bodyPr/>
          <a:lstStyle/>
          <a:p>
            <a:endParaRPr lang="en-GB" dirty="0"/>
          </a:p>
        </p:txBody>
      </p:sp>
      <p:sp>
        <p:nvSpPr>
          <p:cNvPr id="69" name="Hexagon 68"/>
          <p:cNvSpPr/>
          <p:nvPr/>
        </p:nvSpPr>
        <p:spPr>
          <a:xfrm>
            <a:off x="1983014" y="2341473"/>
            <a:ext cx="131025" cy="110995"/>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000" dirty="0">
              <a:solidFill>
                <a:srgbClr val="4D4D4F"/>
              </a:solidFill>
              <a:cs typeface="Arial" pitchFamily="34" charset="0"/>
            </a:endParaRPr>
          </a:p>
        </p:txBody>
      </p:sp>
      <p:sp>
        <p:nvSpPr>
          <p:cNvPr id="70" name="Hexagon 69"/>
          <p:cNvSpPr/>
          <p:nvPr/>
        </p:nvSpPr>
        <p:spPr>
          <a:xfrm>
            <a:off x="2149318" y="2277575"/>
            <a:ext cx="133543" cy="114356"/>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000" dirty="0">
              <a:solidFill>
                <a:srgbClr val="4D4D4F"/>
              </a:solidFill>
              <a:cs typeface="Arial" pitchFamily="34" charset="0"/>
            </a:endParaRPr>
          </a:p>
        </p:txBody>
      </p:sp>
      <p:sp>
        <p:nvSpPr>
          <p:cNvPr id="61" name="Hexagon 60"/>
          <p:cNvSpPr/>
          <p:nvPr/>
        </p:nvSpPr>
        <p:spPr>
          <a:xfrm>
            <a:off x="2267754" y="2389411"/>
            <a:ext cx="131025" cy="114356"/>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000" dirty="0">
              <a:solidFill>
                <a:srgbClr val="4D4D4F"/>
              </a:solidFill>
              <a:cs typeface="Arial" pitchFamily="34" charset="0"/>
            </a:endParaRPr>
          </a:p>
        </p:txBody>
      </p:sp>
      <p:sp>
        <p:nvSpPr>
          <p:cNvPr id="78" name="Hexagon 77"/>
          <p:cNvSpPr/>
          <p:nvPr/>
        </p:nvSpPr>
        <p:spPr>
          <a:xfrm>
            <a:off x="2333250" y="2385203"/>
            <a:ext cx="131025" cy="114356"/>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000" dirty="0">
              <a:solidFill>
                <a:srgbClr val="4D4D4F"/>
              </a:solidFill>
              <a:cs typeface="Arial" pitchFamily="34" charset="0"/>
            </a:endParaRPr>
          </a:p>
        </p:txBody>
      </p:sp>
      <p:sp>
        <p:nvSpPr>
          <p:cNvPr id="85" name="Hexagon 84"/>
          <p:cNvSpPr/>
          <p:nvPr/>
        </p:nvSpPr>
        <p:spPr>
          <a:xfrm>
            <a:off x="1937662" y="2610551"/>
            <a:ext cx="131025" cy="114356"/>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000" dirty="0">
              <a:solidFill>
                <a:srgbClr val="4D4D4F"/>
              </a:solidFill>
              <a:cs typeface="Arial" pitchFamily="34" charset="0"/>
            </a:endParaRPr>
          </a:p>
        </p:txBody>
      </p:sp>
      <p:sp>
        <p:nvSpPr>
          <p:cNvPr id="86" name="Hexagon 85"/>
          <p:cNvSpPr/>
          <p:nvPr/>
        </p:nvSpPr>
        <p:spPr>
          <a:xfrm>
            <a:off x="1998134" y="2405383"/>
            <a:ext cx="131025" cy="114356"/>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000" dirty="0">
              <a:solidFill>
                <a:srgbClr val="4D4D4F"/>
              </a:solidFill>
              <a:cs typeface="Arial" pitchFamily="34" charset="0"/>
            </a:endParaRPr>
          </a:p>
        </p:txBody>
      </p:sp>
      <p:grpSp>
        <p:nvGrpSpPr>
          <p:cNvPr id="5" name="Group 43"/>
          <p:cNvGrpSpPr>
            <a:grpSpLocks/>
          </p:cNvGrpSpPr>
          <p:nvPr/>
        </p:nvGrpSpPr>
        <p:grpSpPr bwMode="auto">
          <a:xfrm>
            <a:off x="1353081" y="3819795"/>
            <a:ext cx="1249772" cy="450700"/>
            <a:chOff x="3037927" y="2115188"/>
            <a:chExt cx="1252028" cy="453012"/>
          </a:xfrm>
        </p:grpSpPr>
        <p:sp>
          <p:nvSpPr>
            <p:cNvPr id="44" name="Rounded Rectangle 43"/>
            <p:cNvSpPr/>
            <p:nvPr/>
          </p:nvSpPr>
          <p:spPr>
            <a:xfrm>
              <a:off x="3161614" y="2115188"/>
              <a:ext cx="992031" cy="45301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098" fontAlgn="base">
                <a:lnSpc>
                  <a:spcPct val="98000"/>
                </a:lnSpc>
                <a:spcBef>
                  <a:spcPct val="0"/>
                </a:spcBef>
                <a:spcAft>
                  <a:spcPct val="0"/>
                </a:spcAft>
                <a:defRPr/>
              </a:pPr>
              <a:endParaRPr lang="en-GB" sz="1000" dirty="0">
                <a:solidFill>
                  <a:srgbClr val="4D4D4F"/>
                </a:solidFill>
                <a:cs typeface="Arial" pitchFamily="34" charset="0"/>
              </a:endParaRPr>
            </a:p>
          </p:txBody>
        </p:sp>
        <p:sp>
          <p:nvSpPr>
            <p:cNvPr id="384033" name="TextBox 7"/>
            <p:cNvSpPr txBox="1">
              <a:spLocks noChangeArrowheads="1"/>
            </p:cNvSpPr>
            <p:nvPr/>
          </p:nvSpPr>
          <p:spPr bwMode="auto">
            <a:xfrm>
              <a:off x="3037927" y="2174745"/>
              <a:ext cx="1252028" cy="274682"/>
            </a:xfrm>
            <a:prstGeom prst="rect">
              <a:avLst/>
            </a:prstGeom>
            <a:noFill/>
            <a:ln w="9525">
              <a:noFill/>
              <a:miter lim="800000"/>
              <a:headEnd/>
              <a:tailEnd/>
            </a:ln>
          </p:spPr>
          <p:txBody>
            <a:bodyPr>
              <a:spAutoFit/>
            </a:bodyPr>
            <a:lstStyle/>
            <a:p>
              <a:pPr algn="ctr" fontAlgn="base">
                <a:lnSpc>
                  <a:spcPct val="98000"/>
                </a:lnSpc>
                <a:spcBef>
                  <a:spcPct val="0"/>
                </a:spcBef>
                <a:spcAft>
                  <a:spcPct val="0"/>
                </a:spcAft>
              </a:pPr>
              <a:r>
                <a:rPr lang="en-GB" sz="1200" dirty="0" smtClean="0">
                  <a:solidFill>
                    <a:srgbClr val="4D4D4F"/>
                  </a:solidFill>
                  <a:cs typeface="Arial" charset="0"/>
                </a:rPr>
                <a:t>SGLT2</a:t>
              </a:r>
              <a:endParaRPr lang="en-GB" sz="1200" dirty="0">
                <a:solidFill>
                  <a:srgbClr val="4D4D4F"/>
                </a:solidFill>
                <a:cs typeface="Arial" charset="0"/>
              </a:endParaRPr>
            </a:p>
          </p:txBody>
        </p:sp>
      </p:grpSp>
      <p:grpSp>
        <p:nvGrpSpPr>
          <p:cNvPr id="6" name="Group 35"/>
          <p:cNvGrpSpPr>
            <a:grpSpLocks/>
          </p:cNvGrpSpPr>
          <p:nvPr/>
        </p:nvGrpSpPr>
        <p:grpSpPr bwMode="auto">
          <a:xfrm>
            <a:off x="1337962" y="3446998"/>
            <a:ext cx="1224576" cy="929863"/>
            <a:chOff x="1246423" y="3271345"/>
            <a:chExt cx="1157818" cy="837275"/>
          </a:xfrm>
        </p:grpSpPr>
        <p:sp>
          <p:nvSpPr>
            <p:cNvPr id="34" name="Isosceles Triangle 33"/>
            <p:cNvSpPr/>
            <p:nvPr/>
          </p:nvSpPr>
          <p:spPr>
            <a:xfrm>
              <a:off x="1246423" y="3271345"/>
              <a:ext cx="1157818" cy="837275"/>
            </a:xfrm>
            <a:prstGeom prst="triangle">
              <a:avLst>
                <a:gd name="adj" fmla="val 49319"/>
              </a:avLst>
            </a:prstGeom>
            <a:solidFill>
              <a:srgbClr val="0590D5"/>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098" fontAlgn="base">
                <a:lnSpc>
                  <a:spcPct val="98000"/>
                </a:lnSpc>
                <a:spcBef>
                  <a:spcPct val="0"/>
                </a:spcBef>
                <a:spcAft>
                  <a:spcPct val="0"/>
                </a:spcAft>
                <a:defRPr/>
              </a:pPr>
              <a:endParaRPr lang="en-GB" sz="1600" dirty="0">
                <a:solidFill>
                  <a:srgbClr val="4D4D4F"/>
                </a:solidFill>
                <a:cs typeface="Arial" pitchFamily="34" charset="0"/>
              </a:endParaRPr>
            </a:p>
          </p:txBody>
        </p:sp>
        <p:sp>
          <p:nvSpPr>
            <p:cNvPr id="384031" name="Rectangle 34"/>
            <p:cNvSpPr>
              <a:spLocks noChangeArrowheads="1"/>
            </p:cNvSpPr>
            <p:nvPr/>
          </p:nvSpPr>
          <p:spPr bwMode="auto">
            <a:xfrm>
              <a:off x="1507234" y="3627796"/>
              <a:ext cx="611096" cy="354727"/>
            </a:xfrm>
            <a:prstGeom prst="rect">
              <a:avLst/>
            </a:prstGeom>
            <a:noFill/>
            <a:ln w="9525">
              <a:noFill/>
              <a:miter lim="800000"/>
              <a:headEnd/>
              <a:tailEnd/>
            </a:ln>
          </p:spPr>
          <p:txBody>
            <a:bodyPr wrap="none">
              <a:spAutoFit/>
            </a:bodyPr>
            <a:lstStyle/>
            <a:p>
              <a:pPr algn="ctr" fontAlgn="base">
                <a:lnSpc>
                  <a:spcPct val="98000"/>
                </a:lnSpc>
                <a:spcBef>
                  <a:spcPct val="0"/>
                </a:spcBef>
                <a:spcAft>
                  <a:spcPct val="0"/>
                </a:spcAft>
              </a:pPr>
              <a:r>
                <a:rPr lang="en-GB" sz="1000" b="1" dirty="0" smtClean="0">
                  <a:solidFill>
                    <a:schemeClr val="bg1"/>
                  </a:solidFill>
                  <a:cs typeface="Arial" charset="0"/>
                </a:rPr>
                <a:t>SGLT2</a:t>
              </a:r>
              <a:r>
                <a:rPr lang="en-GB" sz="1000" b="1" dirty="0">
                  <a:solidFill>
                    <a:schemeClr val="bg1"/>
                  </a:solidFill>
                  <a:cs typeface="Arial" charset="0"/>
                </a:rPr>
                <a:t/>
              </a:r>
              <a:br>
                <a:rPr lang="en-GB" sz="1000" b="1" dirty="0">
                  <a:solidFill>
                    <a:schemeClr val="bg1"/>
                  </a:solidFill>
                  <a:cs typeface="Arial" charset="0"/>
                </a:rPr>
              </a:br>
              <a:r>
                <a:rPr lang="en-GB" sz="1000" b="1" dirty="0" smtClean="0">
                  <a:solidFill>
                    <a:schemeClr val="bg1"/>
                  </a:solidFill>
                  <a:cs typeface="Arial" charset="0"/>
                </a:rPr>
                <a:t>inhibitor</a:t>
              </a:r>
              <a:endParaRPr lang="en-GB" sz="1000" b="1" dirty="0">
                <a:solidFill>
                  <a:schemeClr val="bg1"/>
                </a:solidFill>
                <a:cs typeface="Arial" charset="0"/>
              </a:endParaRPr>
            </a:p>
          </p:txBody>
        </p:sp>
      </p:grpSp>
      <p:sp>
        <p:nvSpPr>
          <p:cNvPr id="36" name="Down Arrow 35"/>
          <p:cNvSpPr/>
          <p:nvPr/>
        </p:nvSpPr>
        <p:spPr>
          <a:xfrm rot="3074688">
            <a:off x="3000759" y="4471637"/>
            <a:ext cx="373339" cy="327561"/>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100" b="1" u="sng" dirty="0">
              <a:solidFill>
                <a:srgbClr val="4D4D4F"/>
              </a:solidFill>
              <a:cs typeface="Arial" pitchFamily="34" charset="0"/>
            </a:endParaRPr>
          </a:p>
        </p:txBody>
      </p:sp>
      <p:sp>
        <p:nvSpPr>
          <p:cNvPr id="37" name="Hexagon 36"/>
          <p:cNvSpPr/>
          <p:nvPr/>
        </p:nvSpPr>
        <p:spPr>
          <a:xfrm>
            <a:off x="1191826" y="2247303"/>
            <a:ext cx="131025" cy="114356"/>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000" dirty="0">
              <a:solidFill>
                <a:srgbClr val="4D4D4F"/>
              </a:solidFill>
              <a:cs typeface="Arial" pitchFamily="34" charset="0"/>
            </a:endParaRPr>
          </a:p>
        </p:txBody>
      </p:sp>
      <p:sp>
        <p:nvSpPr>
          <p:cNvPr id="41" name="Hexagon 40"/>
          <p:cNvSpPr/>
          <p:nvPr/>
        </p:nvSpPr>
        <p:spPr>
          <a:xfrm>
            <a:off x="1272460" y="2348203"/>
            <a:ext cx="131025" cy="114356"/>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000" dirty="0">
              <a:solidFill>
                <a:srgbClr val="4D4D4F"/>
              </a:solidFill>
              <a:cs typeface="Arial" pitchFamily="34" charset="0"/>
            </a:endParaRPr>
          </a:p>
        </p:txBody>
      </p:sp>
      <p:sp>
        <p:nvSpPr>
          <p:cNvPr id="42" name="Hexagon 41"/>
          <p:cNvSpPr/>
          <p:nvPr/>
        </p:nvSpPr>
        <p:spPr>
          <a:xfrm>
            <a:off x="1471507" y="2489465"/>
            <a:ext cx="128506" cy="110995"/>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000" dirty="0">
              <a:solidFill>
                <a:srgbClr val="4D4D4F"/>
              </a:solidFill>
              <a:cs typeface="Arial" pitchFamily="34" charset="0"/>
            </a:endParaRPr>
          </a:p>
        </p:txBody>
      </p:sp>
      <p:grpSp>
        <p:nvGrpSpPr>
          <p:cNvPr id="7" name="Group 44"/>
          <p:cNvGrpSpPr>
            <a:grpSpLocks/>
          </p:cNvGrpSpPr>
          <p:nvPr/>
        </p:nvGrpSpPr>
        <p:grpSpPr bwMode="auto">
          <a:xfrm>
            <a:off x="1985532" y="4953347"/>
            <a:ext cx="957487" cy="363680"/>
            <a:chOff x="3860034" y="4747746"/>
            <a:chExt cx="956330" cy="372007"/>
          </a:xfrm>
        </p:grpSpPr>
        <p:sp>
          <p:nvSpPr>
            <p:cNvPr id="48" name="Rounded Rectangle 47"/>
            <p:cNvSpPr/>
            <p:nvPr/>
          </p:nvSpPr>
          <p:spPr>
            <a:xfrm>
              <a:off x="3905334" y="4747746"/>
              <a:ext cx="815397" cy="37200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098" fontAlgn="base">
                <a:lnSpc>
                  <a:spcPct val="98000"/>
                </a:lnSpc>
                <a:spcBef>
                  <a:spcPct val="0"/>
                </a:spcBef>
                <a:spcAft>
                  <a:spcPct val="0"/>
                </a:spcAft>
                <a:defRPr/>
              </a:pPr>
              <a:endParaRPr lang="en-GB" sz="1000" dirty="0">
                <a:solidFill>
                  <a:srgbClr val="4D4D4F"/>
                </a:solidFill>
                <a:cs typeface="Arial" pitchFamily="34" charset="0"/>
              </a:endParaRPr>
            </a:p>
          </p:txBody>
        </p:sp>
        <p:sp>
          <p:nvSpPr>
            <p:cNvPr id="384029" name="TextBox 14"/>
            <p:cNvSpPr txBox="1">
              <a:spLocks noChangeArrowheads="1"/>
            </p:cNvSpPr>
            <p:nvPr/>
          </p:nvSpPr>
          <p:spPr bwMode="auto">
            <a:xfrm>
              <a:off x="3860034" y="4749947"/>
              <a:ext cx="956330" cy="310430"/>
            </a:xfrm>
            <a:prstGeom prst="rect">
              <a:avLst/>
            </a:prstGeom>
            <a:noFill/>
            <a:ln w="9525">
              <a:noFill/>
              <a:miter lim="800000"/>
              <a:headEnd/>
              <a:tailEnd/>
            </a:ln>
          </p:spPr>
          <p:txBody>
            <a:bodyPr>
              <a:spAutoFit/>
            </a:bodyPr>
            <a:lstStyle/>
            <a:p>
              <a:pPr algn="ctr" fontAlgn="base">
                <a:lnSpc>
                  <a:spcPct val="98000"/>
                </a:lnSpc>
                <a:spcBef>
                  <a:spcPct val="0"/>
                </a:spcBef>
                <a:spcAft>
                  <a:spcPct val="0"/>
                </a:spcAft>
              </a:pPr>
              <a:r>
                <a:rPr lang="en-GB" sz="1400" dirty="0" smtClean="0">
                  <a:solidFill>
                    <a:srgbClr val="4D4D4F"/>
                  </a:solidFill>
                  <a:cs typeface="Arial" charset="0"/>
                </a:rPr>
                <a:t>SGLT1</a:t>
              </a:r>
              <a:endParaRPr lang="en-GB" sz="1400" dirty="0">
                <a:solidFill>
                  <a:srgbClr val="4D4D4F"/>
                </a:solidFill>
                <a:cs typeface="Arial" charset="0"/>
              </a:endParaRPr>
            </a:p>
          </p:txBody>
        </p:sp>
      </p:grpSp>
      <p:grpSp>
        <p:nvGrpSpPr>
          <p:cNvPr id="8" name="Group 13"/>
          <p:cNvGrpSpPr>
            <a:grpSpLocks/>
          </p:cNvGrpSpPr>
          <p:nvPr/>
        </p:nvGrpSpPr>
        <p:grpSpPr bwMode="auto">
          <a:xfrm>
            <a:off x="7077712" y="3162227"/>
            <a:ext cx="1835696" cy="3291108"/>
            <a:chOff x="4213225" y="1238794"/>
            <a:chExt cx="4745038" cy="1487216"/>
          </a:xfrm>
        </p:grpSpPr>
        <p:sp>
          <p:nvSpPr>
            <p:cNvPr id="45" name="Rounded Rectangle 44"/>
            <p:cNvSpPr/>
            <p:nvPr/>
          </p:nvSpPr>
          <p:spPr bwMode="auto">
            <a:xfrm>
              <a:off x="4213225" y="1238794"/>
              <a:ext cx="4745038" cy="148721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098" fontAlgn="base">
                <a:lnSpc>
                  <a:spcPct val="98000"/>
                </a:lnSpc>
                <a:spcBef>
                  <a:spcPct val="0"/>
                </a:spcBef>
                <a:spcAft>
                  <a:spcPct val="0"/>
                </a:spcAft>
                <a:defRPr/>
              </a:pPr>
              <a:endParaRPr lang="en-GB" sz="1200" dirty="0">
                <a:solidFill>
                  <a:srgbClr val="4D4D4F"/>
                </a:solidFill>
                <a:cs typeface="Arial" pitchFamily="34" charset="0"/>
              </a:endParaRPr>
            </a:p>
          </p:txBody>
        </p:sp>
        <p:sp>
          <p:nvSpPr>
            <p:cNvPr id="55" name="TextBox 68"/>
            <p:cNvSpPr txBox="1">
              <a:spLocks noChangeArrowheads="1"/>
            </p:cNvSpPr>
            <p:nvPr/>
          </p:nvSpPr>
          <p:spPr bwMode="auto">
            <a:xfrm>
              <a:off x="4289419" y="1440303"/>
              <a:ext cx="4634690" cy="805046"/>
            </a:xfrm>
            <a:prstGeom prst="rect">
              <a:avLst/>
            </a:prstGeom>
            <a:noFill/>
            <a:ln w="9525">
              <a:noFill/>
              <a:miter lim="800000"/>
              <a:headEnd/>
              <a:tailEnd/>
            </a:ln>
          </p:spPr>
          <p:txBody>
            <a:bodyPr anchor="ctr">
              <a:spAutoFit/>
            </a:bodyPr>
            <a:lstStyle/>
            <a:p>
              <a:pPr algn="ctr" fontAlgn="base">
                <a:lnSpc>
                  <a:spcPct val="98000"/>
                </a:lnSpc>
                <a:spcBef>
                  <a:spcPct val="0"/>
                </a:spcBef>
                <a:spcAft>
                  <a:spcPct val="0"/>
                </a:spcAft>
              </a:pPr>
              <a:r>
                <a:rPr lang="en-GB" sz="1400" dirty="0">
                  <a:solidFill>
                    <a:srgbClr val="4D4D4F"/>
                  </a:solidFill>
                  <a:cs typeface="Arial" charset="0"/>
                </a:rPr>
                <a:t>SGLT2 inhibitors reduce glucose </a:t>
              </a:r>
              <a:r>
                <a:rPr lang="en-GB" sz="1400" dirty="0" smtClean="0">
                  <a:solidFill>
                    <a:srgbClr val="4D4D4F"/>
                  </a:solidFill>
                  <a:cs typeface="Arial" charset="0"/>
                </a:rPr>
                <a:t/>
              </a:r>
              <a:br>
                <a:rPr lang="en-GB" sz="1400" dirty="0" smtClean="0">
                  <a:solidFill>
                    <a:srgbClr val="4D4D4F"/>
                  </a:solidFill>
                  <a:cs typeface="Arial" charset="0"/>
                </a:rPr>
              </a:br>
              <a:r>
                <a:rPr lang="en-GB" sz="1400" dirty="0" smtClean="0">
                  <a:solidFill>
                    <a:srgbClr val="4D4D4F"/>
                  </a:solidFill>
                  <a:cs typeface="Arial" charset="0"/>
                </a:rPr>
                <a:t>re-absorption </a:t>
              </a:r>
              <a:r>
                <a:rPr lang="en-GB" sz="1400" dirty="0">
                  <a:solidFill>
                    <a:srgbClr val="4D4D4F"/>
                  </a:solidFill>
                  <a:cs typeface="Arial" charset="0"/>
                </a:rPr>
                <a:t/>
              </a:r>
              <a:br>
                <a:rPr lang="en-GB" sz="1400" dirty="0">
                  <a:solidFill>
                    <a:srgbClr val="4D4D4F"/>
                  </a:solidFill>
                  <a:cs typeface="Arial" charset="0"/>
                </a:rPr>
              </a:br>
              <a:r>
                <a:rPr lang="en-GB" sz="1400" dirty="0">
                  <a:solidFill>
                    <a:srgbClr val="4D4D4F"/>
                  </a:solidFill>
                  <a:cs typeface="Arial" charset="0"/>
                </a:rPr>
                <a:t>in the proximal tubule, leading to </a:t>
              </a:r>
              <a:r>
                <a:rPr lang="en-GB" sz="1400" dirty="0" smtClean="0">
                  <a:solidFill>
                    <a:srgbClr val="4D4D4F"/>
                  </a:solidFill>
                  <a:cs typeface="Arial" charset="0"/>
                </a:rPr>
                <a:t>urinary glucose excretion</a:t>
              </a:r>
              <a:r>
                <a:rPr lang="en-GB" sz="1400" dirty="0" smtClean="0">
                  <a:solidFill>
                    <a:srgbClr val="4D4D4F"/>
                  </a:solidFill>
                </a:rPr>
                <a:t>*</a:t>
              </a:r>
              <a:r>
                <a:rPr lang="en-GB" sz="1400" dirty="0" smtClean="0">
                  <a:solidFill>
                    <a:srgbClr val="4D4D4F"/>
                  </a:solidFill>
                  <a:cs typeface="Arial" charset="0"/>
                </a:rPr>
                <a:t> and osmotic diuresis</a:t>
              </a:r>
              <a:endParaRPr lang="en-GB" sz="1400" dirty="0">
                <a:solidFill>
                  <a:srgbClr val="4D4D4F"/>
                </a:solidFill>
                <a:cs typeface="Arial" charset="0"/>
              </a:endParaRPr>
            </a:p>
          </p:txBody>
        </p:sp>
      </p:grpSp>
      <p:grpSp>
        <p:nvGrpSpPr>
          <p:cNvPr id="9" name="Group 47"/>
          <p:cNvGrpSpPr>
            <a:grpSpLocks/>
          </p:cNvGrpSpPr>
          <p:nvPr/>
        </p:nvGrpSpPr>
        <p:grpSpPr bwMode="auto">
          <a:xfrm>
            <a:off x="179512" y="1341324"/>
            <a:ext cx="1850320" cy="822975"/>
            <a:chOff x="1783124" y="915400"/>
            <a:chExt cx="1528120" cy="1014097"/>
          </a:xfrm>
        </p:grpSpPr>
        <p:grpSp>
          <p:nvGrpSpPr>
            <p:cNvPr id="10" name="Group 46"/>
            <p:cNvGrpSpPr>
              <a:grpSpLocks/>
            </p:cNvGrpSpPr>
            <p:nvPr/>
          </p:nvGrpSpPr>
          <p:grpSpPr bwMode="auto">
            <a:xfrm>
              <a:off x="1783124" y="915400"/>
              <a:ext cx="1528120" cy="775803"/>
              <a:chOff x="1783124" y="875985"/>
              <a:chExt cx="1528120" cy="775803"/>
            </a:xfrm>
          </p:grpSpPr>
          <p:sp>
            <p:nvSpPr>
              <p:cNvPr id="59" name="Rounded Rectangle 58"/>
              <p:cNvSpPr/>
              <p:nvPr/>
            </p:nvSpPr>
            <p:spPr>
              <a:xfrm>
                <a:off x="1794066" y="946241"/>
                <a:ext cx="1517177" cy="70554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098" fontAlgn="base">
                  <a:lnSpc>
                    <a:spcPct val="98000"/>
                  </a:lnSpc>
                  <a:spcBef>
                    <a:spcPct val="0"/>
                  </a:spcBef>
                  <a:spcAft>
                    <a:spcPct val="0"/>
                  </a:spcAft>
                  <a:defRPr/>
                </a:pPr>
                <a:endParaRPr lang="en-GB" sz="900" dirty="0">
                  <a:solidFill>
                    <a:srgbClr val="4D4D4F"/>
                  </a:solidFill>
                  <a:cs typeface="Arial" pitchFamily="34" charset="0"/>
                </a:endParaRPr>
              </a:p>
            </p:txBody>
          </p:sp>
          <p:sp>
            <p:nvSpPr>
              <p:cNvPr id="60" name="TextBox 4"/>
              <p:cNvSpPr txBox="1">
                <a:spLocks noChangeArrowheads="1"/>
              </p:cNvSpPr>
              <p:nvPr/>
            </p:nvSpPr>
            <p:spPr bwMode="auto">
              <a:xfrm>
                <a:off x="1783124" y="875985"/>
                <a:ext cx="1528120" cy="634142"/>
              </a:xfrm>
              <a:prstGeom prst="rect">
                <a:avLst/>
              </a:prstGeom>
              <a:noFill/>
              <a:ln w="9525">
                <a:noFill/>
                <a:miter lim="800000"/>
                <a:headEnd/>
                <a:tailEnd/>
              </a:ln>
            </p:spPr>
            <p:txBody>
              <a:bodyPr wrap="square">
                <a:spAutoFit/>
              </a:bodyPr>
              <a:lstStyle/>
              <a:p>
                <a:pPr algn="ctr" fontAlgn="base">
                  <a:lnSpc>
                    <a:spcPct val="98000"/>
                  </a:lnSpc>
                  <a:spcBef>
                    <a:spcPct val="0"/>
                  </a:spcBef>
                  <a:spcAft>
                    <a:spcPct val="0"/>
                  </a:spcAft>
                </a:pPr>
                <a:r>
                  <a:rPr lang="en-GB" sz="1400" dirty="0" smtClean="0">
                    <a:solidFill>
                      <a:srgbClr val="4D4D4F"/>
                    </a:solidFill>
                    <a:cs typeface="Arial" charset="0"/>
                  </a:rPr>
                  <a:t>Filtered glucose load </a:t>
                </a:r>
                <a:br>
                  <a:rPr lang="en-GB" sz="1400" dirty="0" smtClean="0">
                    <a:solidFill>
                      <a:srgbClr val="4D4D4F"/>
                    </a:solidFill>
                    <a:cs typeface="Arial" charset="0"/>
                  </a:rPr>
                </a:br>
                <a:r>
                  <a:rPr lang="en-GB" sz="1400" dirty="0" smtClean="0">
                    <a:solidFill>
                      <a:srgbClr val="4D4D4F"/>
                    </a:solidFill>
                    <a:cs typeface="Arial" charset="0"/>
                  </a:rPr>
                  <a:t>&gt; 180 g/day</a:t>
                </a:r>
                <a:endParaRPr lang="en-GB" sz="1400" dirty="0">
                  <a:solidFill>
                    <a:srgbClr val="4D4D4F"/>
                  </a:solidFill>
                  <a:cs typeface="Arial" charset="0"/>
                </a:endParaRPr>
              </a:p>
            </p:txBody>
          </p:sp>
        </p:grpSp>
        <p:sp>
          <p:nvSpPr>
            <p:cNvPr id="58" name="Isosceles Triangle 57"/>
            <p:cNvSpPr/>
            <p:nvPr/>
          </p:nvSpPr>
          <p:spPr>
            <a:xfrm flipV="1">
              <a:off x="2450565" y="1718219"/>
              <a:ext cx="105861" cy="211278"/>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098" fontAlgn="base">
                <a:lnSpc>
                  <a:spcPct val="98000"/>
                </a:lnSpc>
                <a:spcBef>
                  <a:spcPct val="0"/>
                </a:spcBef>
                <a:spcAft>
                  <a:spcPct val="0"/>
                </a:spcAft>
                <a:defRPr/>
              </a:pPr>
              <a:endParaRPr lang="en-GB" sz="900" dirty="0">
                <a:solidFill>
                  <a:srgbClr val="4D4D4F"/>
                </a:solidFill>
                <a:cs typeface="Arial" pitchFamily="34" charset="0"/>
              </a:endParaRPr>
            </a:p>
          </p:txBody>
        </p:sp>
      </p:grpSp>
      <p:sp>
        <p:nvSpPr>
          <p:cNvPr id="62" name="Hexagon 61"/>
          <p:cNvSpPr/>
          <p:nvPr/>
        </p:nvSpPr>
        <p:spPr>
          <a:xfrm>
            <a:off x="2267754" y="2359751"/>
            <a:ext cx="131025" cy="114356"/>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000" dirty="0">
              <a:solidFill>
                <a:srgbClr val="4D4D4F"/>
              </a:solidFill>
              <a:cs typeface="Arial" pitchFamily="34" charset="0"/>
            </a:endParaRPr>
          </a:p>
        </p:txBody>
      </p:sp>
      <p:sp>
        <p:nvSpPr>
          <p:cNvPr id="63" name="Hexagon 62"/>
          <p:cNvSpPr/>
          <p:nvPr/>
        </p:nvSpPr>
        <p:spPr>
          <a:xfrm>
            <a:off x="2267754" y="2431759"/>
            <a:ext cx="131025" cy="114356"/>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000" dirty="0">
              <a:solidFill>
                <a:srgbClr val="4D4D4F"/>
              </a:solidFill>
              <a:cs typeface="Arial" pitchFamily="34" charset="0"/>
            </a:endParaRPr>
          </a:p>
        </p:txBody>
      </p:sp>
    </p:spTree>
    <p:custDataLst>
      <p:tags r:id="rId1"/>
    </p:custDataLst>
    <p:extLst>
      <p:ext uri="{BB962C8B-B14F-4D97-AF65-F5344CB8AC3E}">
        <p14:creationId xmlns:p14="http://schemas.microsoft.com/office/powerpoint/2010/main" val="8031394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4/3*#ppt_w"/>
                                          </p:val>
                                        </p:tav>
                                        <p:tav tm="100000">
                                          <p:val>
                                            <p:strVal val="#ppt_w"/>
                                          </p:val>
                                        </p:tav>
                                      </p:tavLst>
                                    </p:anim>
                                    <p:anim calcmode="lin" valueType="num">
                                      <p:cBhvr>
                                        <p:cTn id="8" dur="500" fill="hold"/>
                                        <p:tgtEl>
                                          <p:spTgt spid="6"/>
                                        </p:tgtEl>
                                        <p:attrNameLst>
                                          <p:attrName>ppt_h</p:attrName>
                                        </p:attrNameLst>
                                      </p:cBhvr>
                                      <p:tavLst>
                                        <p:tav tm="0">
                                          <p:val>
                                            <p:strVal val="4/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8" presetClass="entr" presetSubtype="6" fill="hold"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strips(downRight)">
                                      <p:cBhvr>
                                        <p:cTn id="19" dur="4500"/>
                                        <p:tgtEl>
                                          <p:spTgt spid="51"/>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fade">
                                      <p:cBhvr>
                                        <p:cTn id="22" dur="400"/>
                                        <p:tgtEl>
                                          <p:spTgt spid="69"/>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fade">
                                      <p:cBhvr>
                                        <p:cTn id="25" dur="200"/>
                                        <p:tgtEl>
                                          <p:spTgt spid="70"/>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78"/>
                                        </p:tgtEl>
                                        <p:attrNameLst>
                                          <p:attrName>style.visibility</p:attrName>
                                        </p:attrNameLst>
                                      </p:cBhvr>
                                      <p:to>
                                        <p:strVal val="visible"/>
                                      </p:to>
                                    </p:set>
                                    <p:animEffect transition="in" filter="fade">
                                      <p:cBhvr>
                                        <p:cTn id="28" dur="400"/>
                                        <p:tgtEl>
                                          <p:spTgt spid="78"/>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fade">
                                      <p:cBhvr>
                                        <p:cTn id="31" dur="400"/>
                                        <p:tgtEl>
                                          <p:spTgt spid="61"/>
                                        </p:tgtEl>
                                      </p:cBhvr>
                                    </p:animEffect>
                                  </p:childTnLst>
                                </p:cTn>
                              </p:par>
                              <p:par>
                                <p:cTn id="32" presetID="10" presetClass="entr" presetSubtype="0" fill="hold" grpId="1" nodeType="with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fade">
                                      <p:cBhvr>
                                        <p:cTn id="34" dur="400"/>
                                        <p:tgtEl>
                                          <p:spTgt spid="63"/>
                                        </p:tgtEl>
                                      </p:cBhvr>
                                    </p:animEffect>
                                  </p:childTnLst>
                                </p:cTn>
                              </p:par>
                              <p:par>
                                <p:cTn id="35" presetID="10" presetClass="entr" presetSubtype="0" fill="hold" grpId="1"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400"/>
                                        <p:tgtEl>
                                          <p:spTgt spid="62"/>
                                        </p:tgtEl>
                                      </p:cBhvr>
                                    </p:animEffect>
                                  </p:childTnLst>
                                </p:cTn>
                              </p:par>
                              <p:par>
                                <p:cTn id="38" presetID="10" presetClass="entr" presetSubtype="0" fill="hold" grpId="1" nodeType="with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fade">
                                      <p:cBhvr>
                                        <p:cTn id="40" dur="500"/>
                                        <p:tgtEl>
                                          <p:spTgt spid="85"/>
                                        </p:tgtEl>
                                      </p:cBhvr>
                                    </p:animEffect>
                                  </p:childTnLst>
                                </p:cTn>
                              </p:par>
                              <p:par>
                                <p:cTn id="41" presetID="10" presetClass="entr" presetSubtype="0" fill="hold" grpId="1" nodeType="withEffect">
                                  <p:stCondLst>
                                    <p:cond delay="0"/>
                                  </p:stCondLst>
                                  <p:childTnLst>
                                    <p:set>
                                      <p:cBhvr>
                                        <p:cTn id="42" dur="1" fill="hold">
                                          <p:stCondLst>
                                            <p:cond delay="0"/>
                                          </p:stCondLst>
                                        </p:cTn>
                                        <p:tgtEl>
                                          <p:spTgt spid="86"/>
                                        </p:tgtEl>
                                        <p:attrNameLst>
                                          <p:attrName>style.visibility</p:attrName>
                                        </p:attrNameLst>
                                      </p:cBhvr>
                                      <p:to>
                                        <p:strVal val="visible"/>
                                      </p:to>
                                    </p:set>
                                    <p:animEffect transition="in" filter="fade">
                                      <p:cBhvr>
                                        <p:cTn id="43" dur="300"/>
                                        <p:tgtEl>
                                          <p:spTgt spid="86"/>
                                        </p:tgtEl>
                                      </p:cBhvr>
                                    </p:animEffect>
                                  </p:childTnLst>
                                </p:cTn>
                              </p:par>
                              <p:par>
                                <p:cTn id="44" presetID="18" presetClass="entr" presetSubtype="3" fill="hold" nodeType="withEffect">
                                  <p:stCondLst>
                                    <p:cond delay="3300"/>
                                  </p:stCondLst>
                                  <p:childTnLst>
                                    <p:set>
                                      <p:cBhvr>
                                        <p:cTn id="45" dur="1" fill="hold">
                                          <p:stCondLst>
                                            <p:cond delay="0"/>
                                          </p:stCondLst>
                                        </p:cTn>
                                        <p:tgtEl>
                                          <p:spTgt spid="50"/>
                                        </p:tgtEl>
                                        <p:attrNameLst>
                                          <p:attrName>style.visibility</p:attrName>
                                        </p:attrNameLst>
                                      </p:cBhvr>
                                      <p:to>
                                        <p:strVal val="visible"/>
                                      </p:to>
                                    </p:set>
                                    <p:animEffect transition="in" filter="strips(upRight)">
                                      <p:cBhvr>
                                        <p:cTn id="46" dur="2900"/>
                                        <p:tgtEl>
                                          <p:spTgt spid="50"/>
                                        </p:tgtEl>
                                      </p:cBhvr>
                                    </p:animEffect>
                                  </p:childTnLst>
                                </p:cTn>
                              </p:par>
                              <p:par>
                                <p:cTn id="47" presetID="18" presetClass="entr" presetSubtype="6" fill="hold" nodeType="withEffect">
                                  <p:stCondLst>
                                    <p:cond delay="5100"/>
                                  </p:stCondLst>
                                  <p:childTnLst>
                                    <p:set>
                                      <p:cBhvr>
                                        <p:cTn id="48" dur="1" fill="hold">
                                          <p:stCondLst>
                                            <p:cond delay="0"/>
                                          </p:stCondLst>
                                        </p:cTn>
                                        <p:tgtEl>
                                          <p:spTgt spid="53"/>
                                        </p:tgtEl>
                                        <p:attrNameLst>
                                          <p:attrName>style.visibility</p:attrName>
                                        </p:attrNameLst>
                                      </p:cBhvr>
                                      <p:to>
                                        <p:strVal val="visible"/>
                                      </p:to>
                                    </p:set>
                                    <p:animEffect transition="in" filter="strips(downRight)">
                                      <p:cBhvr>
                                        <p:cTn id="49" dur="3000"/>
                                        <p:tgtEl>
                                          <p:spTgt spid="53"/>
                                        </p:tgtEl>
                                      </p:cBhvr>
                                    </p:animEffect>
                                  </p:childTnLst>
                                </p:cTn>
                              </p:par>
                              <p:par>
                                <p:cTn id="50" presetID="0" presetClass="path" presetSubtype="0" accel="50000" decel="50000" fill="hold" grpId="0" nodeType="withEffect">
                                  <p:stCondLst>
                                    <p:cond delay="0"/>
                                  </p:stCondLst>
                                  <p:childTnLst>
                                    <p:animMotion origin="layout" path="M 2.77778E-6 4.81481E-6 L 0.06093 -0.00047 L 0.10416 0.05162 L 0.13125 0.05856 L 0.14323 0.08958 L 0.1625 0.07337 L 0.18646 0.05972 L 0.21736 0.08263 L 0.23333 0.05925 L 0.23732 0.11041 L 0.20139 0.11087 L 0.15625 0.14097 L 0.15347 0.18356 L 0.15903 0.26041 L 0.16319 0.30671 L 0.16736 0.36967 " pathEditMode="relative" rAng="0" ptsTypes="AAAAAAAAAAAAAAAA">
                                      <p:cBhvr>
                                        <p:cTn id="51" dur="5100" fill="hold"/>
                                        <p:tgtEl>
                                          <p:spTgt spid="85"/>
                                        </p:tgtEl>
                                        <p:attrNameLst>
                                          <p:attrName>ppt_x</p:attrName>
                                          <p:attrName>ppt_y</p:attrName>
                                        </p:attrNameLst>
                                      </p:cBhvr>
                                      <p:rCtr x="11858" y="18449"/>
                                    </p:animMotion>
                                  </p:childTnLst>
                                </p:cTn>
                              </p:par>
                              <p:par>
                                <p:cTn id="52" presetID="0" presetClass="path" presetSubtype="0" accel="50000" decel="50000" fill="hold" grpId="0" nodeType="withEffect">
                                  <p:stCondLst>
                                    <p:cond delay="0"/>
                                  </p:stCondLst>
                                  <p:childTnLst>
                                    <p:animMotion origin="layout" path="M 0.00087 -4.07407E-6 L 0.08195 0.05649 L 0.09792 0.07987 L 0.12796 0.09491 L 0.13785 0.11991 L 0.15087 0.10764 L 0.17639 0.08912 L 0.20903 0.11366 L 0.22987 0.08959 L 0.23664 0.13102 L 0.22396 0.14445 L 0.19914 0.13912 L 0.19115 0.16366 L 0.16789 0.16528 L 0.16025 0.19723 L 0.15938 0.27014 L 0.15799 0.31459 L 0.1566 0.41366 " pathEditMode="relative" rAng="0" ptsTypes="AAAAAAAAAAAAAAAAAA">
                                      <p:cBhvr>
                                        <p:cTn id="53" dur="6100" fill="hold"/>
                                        <p:tgtEl>
                                          <p:spTgt spid="86"/>
                                        </p:tgtEl>
                                        <p:attrNameLst>
                                          <p:attrName>ppt_x</p:attrName>
                                          <p:attrName>ppt_y</p:attrName>
                                        </p:attrNameLst>
                                      </p:cBhvr>
                                      <p:rCtr x="11788" y="20671"/>
                                    </p:animMotion>
                                  </p:childTnLst>
                                </p:cTn>
                              </p:par>
                              <p:par>
                                <p:cTn id="54" presetID="0" presetClass="path" presetSubtype="0" fill="hold" grpId="0" nodeType="withEffect">
                                  <p:stCondLst>
                                    <p:cond delay="200"/>
                                  </p:stCondLst>
                                  <p:childTnLst>
                                    <p:animMotion origin="layout" path="M 1.66667E-6 -1.85185E-6 L 0.06528 0.04861 L 0.08559 0.08704 L 0.12639 0.10046 L 0.13767 0.13334 L 0.17639 0.09931 L 0.21076 0.12709 L 0.2368 0.10185 L 0.2316 0.15417 L 0.1993 0.1463 L 0.19444 0.17616 L 0.16962 0.17917 L 0.16215 0.21065 L 0.1717 0.51412 L 0.18038 0.54977 L 0.20382 0.56991 L 0.25069 0.56921 L 0.27413 0.54283 L 0.28316 0.49398 L 0.2809 0.21551 L 0.29531 0.20162 L 0.31128 0.17847 L 0.34531 0.20278 L 0.35087 0.18681 L 0.35538 0.12408 L 0.39288 0.12593 L 0.43316 0.11366 L 0.45625 0.14306 L 0.46962 0.12639 L 0.48246 0.02408 L 0.50208 0.03519 L 0.50382 0.21412 L 0.50712 0.58519 " pathEditMode="relative" rAng="0" ptsTypes="AAAAAAAAAAAAAAAAAAAAAAAAAAAAAAAAA">
                                      <p:cBhvr>
                                        <p:cTn id="55" dur="7800" fill="hold"/>
                                        <p:tgtEl>
                                          <p:spTgt spid="69"/>
                                        </p:tgtEl>
                                        <p:attrNameLst>
                                          <p:attrName>ppt_x</p:attrName>
                                          <p:attrName>ppt_y</p:attrName>
                                        </p:attrNameLst>
                                      </p:cBhvr>
                                      <p:rCtr x="25347" y="29259"/>
                                    </p:animMotion>
                                  </p:childTnLst>
                                </p:cTn>
                              </p:par>
                              <p:par>
                                <p:cTn id="56" presetID="0" presetClass="path" presetSubtype="0" fill="hold" grpId="0" nodeType="withEffect">
                                  <p:stCondLst>
                                    <p:cond delay="700"/>
                                  </p:stCondLst>
                                  <p:childTnLst>
                                    <p:animMotion origin="layout" path="M -1.11111E-6 -4.07407E-6 L 0.07847 0.09862 L 0.10886 0.11088 L 0.11892 0.13982 L 0.13438 0.12963 L 0.15399 0.10834 L 0.17309 0.12176 L 0.19132 0.13334 L 0.21458 0.12431 L 0.1809 0.16065 L 0.1724 0.18287 L 0.14445 0.19699 L 0.15174 0.27408 L 0.15243 0.48866 L 0.15695 0.54283 L 0.18195 0.57686 L 0.23403 0.57963 L 0.25972 0.54422 L 0.26441 0.50024 L 0.26042 0.22315 L 0.28958 0.1875 L 0.32361 0.21551 L 0.33316 0.19468 L 0.33368 0.1338 L 0.40972 0.12431 L 0.44306 0.15649 L 0.45799 0.09769 L 0.46042 0.04329 L 0.46962 0.02755 L 0.48281 0.05278 L 0.49219 0.2132 L 0.49462 0.59537 " pathEditMode="relative" rAng="0" ptsTypes="AAAAAAAAAAAAAAAAAAAAAAAAAAAAAAAA">
                                      <p:cBhvr>
                                        <p:cTn id="57" dur="8100" fill="hold"/>
                                        <p:tgtEl>
                                          <p:spTgt spid="70"/>
                                        </p:tgtEl>
                                        <p:attrNameLst>
                                          <p:attrName>ppt_x</p:attrName>
                                          <p:attrName>ppt_y</p:attrName>
                                        </p:attrNameLst>
                                      </p:cBhvr>
                                      <p:rCtr x="24722" y="29769"/>
                                    </p:animMotion>
                                  </p:childTnLst>
                                </p:cTn>
                              </p:par>
                              <p:par>
                                <p:cTn id="58" presetID="0" presetClass="path" presetSubtype="0" fill="hold" grpId="0" nodeType="withEffect">
                                  <p:stCondLst>
                                    <p:cond delay="0"/>
                                  </p:stCondLst>
                                  <p:childTnLst>
                                    <p:animMotion origin="layout" path="M 3.61111E-6 -4.81481E-6 L 0.05764 0.08403 L 0.08645 0.09422 L 0.10208 0.12385 L 0.13246 0.08936 L 0.17534 0.11598 L 0.19652 0.09561 L 0.19409 0.13843 L 0.16093 0.14329 L 0.1552 0.16505 L 0.12343 0.18681 L 0.13489 0.522 L 0.16041 0.56088 L 0.18802 0.56713 L 0.22552 0.55255 L 0.24496 0.50232 L 0.24218 0.21181 L 0.27847 0.17107 L 0.30885 0.19769 L 0.31163 0.17894 L 0.31614 0.11551 L 0.35086 0.11875 L 0.38889 0.10741 L 0.42656 0.13403 L 0.44166 0.03079 L 0.45364 0.01204 L 0.46493 0.04028 L 0.46718 0.58936 " pathEditMode="relative" rAng="0" ptsTypes="AAAAAAAAAAAAAAAAAAAAAAAAAAAA">
                                      <p:cBhvr>
                                        <p:cTn id="59" dur="8300" fill="hold"/>
                                        <p:tgtEl>
                                          <p:spTgt spid="78"/>
                                        </p:tgtEl>
                                        <p:attrNameLst>
                                          <p:attrName>ppt_x</p:attrName>
                                          <p:attrName>ppt_y</p:attrName>
                                        </p:attrNameLst>
                                      </p:cBhvr>
                                      <p:rCtr x="23351" y="29468"/>
                                    </p:animMotion>
                                  </p:childTnLst>
                                </p:cTn>
                              </p:par>
                              <p:par>
                                <p:cTn id="60" presetID="0" presetClass="path" presetSubtype="0" fill="hold" grpId="0" nodeType="withEffect">
                                  <p:stCondLst>
                                    <p:cond delay="100"/>
                                  </p:stCondLst>
                                  <p:childTnLst>
                                    <p:animMotion origin="layout" path="M 3.61111E-6 -4.81481E-6 L 0.05764 0.08403 L 0.08645 0.09422 L 0.10208 0.12385 L 0.13246 0.08936 L 0.17534 0.11598 L 0.19652 0.09561 L 0.19409 0.13843 L 0.16093 0.14329 L 0.1552 0.16505 L 0.12343 0.18681 L 0.13489 0.522 L 0.16041 0.56088 L 0.18802 0.56713 L 0.22552 0.55255 L 0.24496 0.50232 L 0.24218 0.21181 L 0.27847 0.17107 L 0.30885 0.19769 L 0.31163 0.17894 L 0.31614 0.11551 L 0.35086 0.11875 L 0.38889 0.10741 L 0.42656 0.13403 L 0.44166 0.03079 L 0.45364 0.01204 L 0.46493 0.04028 L 0.46718 0.58936 " pathEditMode="relative" rAng="0" ptsTypes="AAAAAAAAAAAAAAAAAAAAAAAAAAAA">
                                      <p:cBhvr>
                                        <p:cTn id="61" dur="8300" fill="hold"/>
                                        <p:tgtEl>
                                          <p:spTgt spid="62"/>
                                        </p:tgtEl>
                                        <p:attrNameLst>
                                          <p:attrName>ppt_x</p:attrName>
                                          <p:attrName>ppt_y</p:attrName>
                                        </p:attrNameLst>
                                      </p:cBhvr>
                                      <p:rCtr x="23351" y="29468"/>
                                    </p:animMotion>
                                  </p:childTnLst>
                                </p:cTn>
                              </p:par>
                              <p:par>
                                <p:cTn id="62" presetID="0" presetClass="path" presetSubtype="0" fill="hold" grpId="0" nodeType="withEffect">
                                  <p:stCondLst>
                                    <p:cond delay="300"/>
                                  </p:stCondLst>
                                  <p:childTnLst>
                                    <p:animMotion origin="layout" path="M 3.61111E-6 -4.81481E-6 L 0.05764 0.08403 L 0.08645 0.09422 L 0.10208 0.12385 L 0.13246 0.08936 L 0.17534 0.11598 L 0.19652 0.09561 L 0.19409 0.13843 L 0.16093 0.14329 L 0.1552 0.16505 L 0.12343 0.18681 L 0.13489 0.522 L 0.16041 0.56088 L 0.18802 0.56713 L 0.22552 0.55255 L 0.24496 0.50232 L 0.24218 0.21181 L 0.27847 0.17107 L 0.30885 0.19769 L 0.31163 0.17894 L 0.31614 0.11551 L 0.35086 0.11875 L 0.38889 0.10741 L 0.42656 0.13403 L 0.44166 0.03079 L 0.45364 0.01204 L 0.46493 0.04028 L 0.46718 0.58936 " pathEditMode="relative" rAng="0" ptsTypes="AAAAAAAAAAAAAAAAAAAAAAAAAAAA">
                                      <p:cBhvr>
                                        <p:cTn id="63" dur="8300" fill="hold"/>
                                        <p:tgtEl>
                                          <p:spTgt spid="63"/>
                                        </p:tgtEl>
                                        <p:attrNameLst>
                                          <p:attrName>ppt_x</p:attrName>
                                          <p:attrName>ppt_y</p:attrName>
                                        </p:attrNameLst>
                                      </p:cBhvr>
                                      <p:rCtr x="23351" y="29468"/>
                                    </p:animMotion>
                                  </p:childTnLst>
                                </p:cTn>
                              </p:par>
                              <p:par>
                                <p:cTn id="64" presetID="0" presetClass="path" presetSubtype="0" fill="hold" grpId="0" nodeType="withEffect">
                                  <p:stCondLst>
                                    <p:cond delay="200"/>
                                  </p:stCondLst>
                                  <p:childTnLst>
                                    <p:animMotion origin="layout" path="M 3.61111E-6 -4.81481E-6 L 0.05764 0.08403 L 0.08645 0.09422 L 0.10208 0.12385 L 0.13246 0.08936 L 0.17534 0.11598 L 0.19652 0.09561 L 0.19409 0.13843 L 0.16093 0.14329 L 0.1552 0.16505 L 0.12343 0.18681 L 0.13489 0.522 L 0.16041 0.56088 L 0.18802 0.56713 L 0.22552 0.55255 L 0.24496 0.50232 L 0.24218 0.21181 L 0.27847 0.17107 L 0.30885 0.19769 L 0.31163 0.17894 L 0.31614 0.11551 L 0.35086 0.11875 L 0.38889 0.10741 L 0.42656 0.13403 L 0.44166 0.03079 L 0.45364 0.01204 L 0.46493 0.04028 L 0.46718 0.58936 " pathEditMode="relative" rAng="0" ptsTypes="AAAAAAAAAAAAAAAAAAAAAAAAAAAA">
                                      <p:cBhvr>
                                        <p:cTn id="65" dur="8300" fill="hold"/>
                                        <p:tgtEl>
                                          <p:spTgt spid="61"/>
                                        </p:tgtEl>
                                        <p:attrNameLst>
                                          <p:attrName>ppt_x</p:attrName>
                                          <p:attrName>ppt_y</p:attrName>
                                        </p:attrNameLst>
                                      </p:cBhvr>
                                      <p:rCtr x="23351" y="29468"/>
                                    </p:animMotion>
                                  </p:childTnLst>
                                </p:cTn>
                              </p:par>
                              <p:par>
                                <p:cTn id="66" presetID="10" presetClass="entr" presetSubtype="0" fill="hold" grpId="1" nodeType="withEffect">
                                  <p:stCondLst>
                                    <p:cond delay="0"/>
                                  </p:stCondLst>
                                  <p:childTnLst>
                                    <p:set>
                                      <p:cBhvr>
                                        <p:cTn id="67" dur="1" fill="hold">
                                          <p:stCondLst>
                                            <p:cond delay="0"/>
                                          </p:stCondLst>
                                        </p:cTn>
                                        <p:tgtEl>
                                          <p:spTgt spid="37"/>
                                        </p:tgtEl>
                                        <p:attrNameLst>
                                          <p:attrName>style.visibility</p:attrName>
                                        </p:attrNameLst>
                                      </p:cBhvr>
                                      <p:to>
                                        <p:strVal val="visible"/>
                                      </p:to>
                                    </p:set>
                                    <p:animEffect transition="in" filter="fade">
                                      <p:cBhvr>
                                        <p:cTn id="68" dur="200"/>
                                        <p:tgtEl>
                                          <p:spTgt spid="37"/>
                                        </p:tgtEl>
                                      </p:cBhvr>
                                    </p:animEffect>
                                  </p:childTnLst>
                                </p:cTn>
                              </p:par>
                              <p:par>
                                <p:cTn id="69" presetID="10" presetClass="entr" presetSubtype="0" fill="hold" grpId="1" nodeType="with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fade">
                                      <p:cBhvr>
                                        <p:cTn id="71" dur="500"/>
                                        <p:tgtEl>
                                          <p:spTgt spid="41"/>
                                        </p:tgtEl>
                                      </p:cBhvr>
                                    </p:animEffect>
                                  </p:childTnLst>
                                </p:cTn>
                              </p:par>
                              <p:par>
                                <p:cTn id="72" presetID="10" presetClass="entr" presetSubtype="0" fill="hold" grpId="1" nodeType="with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700"/>
                                        <p:tgtEl>
                                          <p:spTgt spid="42"/>
                                        </p:tgtEl>
                                      </p:cBhvr>
                                    </p:animEffect>
                                  </p:childTnLst>
                                </p:cTn>
                              </p:par>
                              <p:par>
                                <p:cTn id="75" presetID="0" presetClass="path" presetSubtype="0" accel="50000" decel="50000" fill="hold" grpId="0" nodeType="withEffect">
                                  <p:stCondLst>
                                    <p:cond delay="0"/>
                                  </p:stCondLst>
                                  <p:childTnLst>
                                    <p:animMotion origin="layout" path="M 0 4.07407E-6 L 0.03906 0.0375 L 0.14462 0.04953 L 0.1849 0.10254 L 0.20781 0.11064 L 0.22569 0.14305 L 0.25573 0.10902 L 0.27656 0.12731 L 0.31528 0.10949 L 0.32413 0.13611 L 0.31406 0.16597 L 0.27049 0.16759 L 0.24965 0.18426 L 0.23142 0.21157 L 0.24462 0.28472 L 0.24323 0.40787 L 0.2467 0.45509 " pathEditMode="relative" rAng="0" ptsTypes="AAAAAAAAAAAAAAAAA">
                                      <p:cBhvr>
                                        <p:cTn id="76" dur="4300" fill="hold"/>
                                        <p:tgtEl>
                                          <p:spTgt spid="37"/>
                                        </p:tgtEl>
                                        <p:attrNameLst>
                                          <p:attrName>ppt_x</p:attrName>
                                          <p:attrName>ppt_y</p:attrName>
                                        </p:attrNameLst>
                                      </p:cBhvr>
                                      <p:rCtr x="16198" y="22755"/>
                                    </p:animMotion>
                                  </p:childTnLst>
                                </p:cTn>
                              </p:par>
                              <p:par>
                                <p:cTn id="77" presetID="0" presetClass="path" presetSubtype="0" accel="50000" decel="50000" fill="hold" grpId="0" nodeType="withEffect">
                                  <p:stCondLst>
                                    <p:cond delay="0"/>
                                  </p:stCondLst>
                                  <p:childTnLst>
                                    <p:animMotion origin="layout" path="M -4.16667E-6 -7.40741E-7 L 0.05816 0.02708 L 0.13664 0.04329 L 0.1757 0.09051 L 0.20434 0.09838 L 0.21719 0.12755 L 0.25539 0.09977 L 0.3033 0.09676 L 0.31493 0.11435 L 0.30973 0.14583 L 0.27848 0.14792 L 0.26962 0.17037 L 0.24844 0.17361 L 0.22761 0.20903 L 0.23455 0.27662 L 0.23455 0.34792 L 0.23733 0.47014 " pathEditMode="relative" rAng="0" ptsTypes="AAAAAAAAAAAAAAAAA">
                                      <p:cBhvr>
                                        <p:cTn id="78" dur="4600" fill="hold"/>
                                        <p:tgtEl>
                                          <p:spTgt spid="41"/>
                                        </p:tgtEl>
                                        <p:attrNameLst>
                                          <p:attrName>ppt_x</p:attrName>
                                          <p:attrName>ppt_y</p:attrName>
                                        </p:attrNameLst>
                                      </p:cBhvr>
                                      <p:rCtr x="15747" y="23495"/>
                                    </p:animMotion>
                                  </p:childTnLst>
                                </p:cTn>
                              </p:par>
                              <p:par>
                                <p:cTn id="79" presetID="0" presetClass="path" presetSubtype="0" accel="50000" decel="50000" fill="hold" grpId="0" nodeType="withEffect">
                                  <p:stCondLst>
                                    <p:cond delay="500"/>
                                  </p:stCondLst>
                                  <p:childTnLst>
                                    <p:animMotion origin="layout" path="M -1.94444E-6 -1.11111E-6 L 0.05816 0.02708 L 0.1059 0.01273 L 0.15538 0.06644 L 0.18004 0.0757 L 0.19375 0.10787 L 0.2309 0.07384 L 0.25886 0.10208 L 0.28177 0.07639 L 0.29497 0.10857 L 0.28056 0.1331 L 0.25851 0.12662 L 0.24844 0.14954 L 0.21007 0.16505 L 0.20521 0.19352 L 0.21406 0.25602 L 0.21354 0.35347 L 0.21493 0.41829 " pathEditMode="relative" rAng="0" ptsTypes="AAAAAAAAAAAAAAAAAA">
                                      <p:cBhvr>
                                        <p:cTn id="80" dur="4600" fill="hold"/>
                                        <p:tgtEl>
                                          <p:spTgt spid="42"/>
                                        </p:tgtEl>
                                        <p:attrNameLst>
                                          <p:attrName>ppt_x</p:attrName>
                                          <p:attrName>ppt_y</p:attrName>
                                        </p:attrNameLst>
                                      </p:cBhvr>
                                      <p:rCtr x="14740" y="20903"/>
                                    </p:animMotion>
                                  </p:childTnLst>
                                </p:cTn>
                              </p:par>
                              <p:par>
                                <p:cTn id="81" presetID="10" presetClass="entr" presetSubtype="0" fill="hold" grpId="0" nodeType="withEffect">
                                  <p:stCondLst>
                                    <p:cond delay="270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2000"/>
                                        <p:tgtEl>
                                          <p:spTgt spid="36"/>
                                        </p:tgtEl>
                                      </p:cBhvr>
                                    </p:animEffect>
                                  </p:childTnLst>
                                </p:cTn>
                              </p:par>
                              <p:par>
                                <p:cTn id="84" presetID="10" presetClass="entr" presetSubtype="0" fill="hold" nodeType="withEffect">
                                  <p:stCondLst>
                                    <p:cond delay="0"/>
                                  </p:stCondLst>
                                  <p:childTnLst>
                                    <p:set>
                                      <p:cBhvr>
                                        <p:cTn id="85" dur="1" fill="hold">
                                          <p:stCondLst>
                                            <p:cond delay="0"/>
                                          </p:stCondLst>
                                        </p:cTn>
                                        <p:tgtEl>
                                          <p:spTgt spid="52"/>
                                        </p:tgtEl>
                                        <p:attrNameLst>
                                          <p:attrName>style.visibility</p:attrName>
                                        </p:attrNameLst>
                                      </p:cBhvr>
                                      <p:to>
                                        <p:strVal val="visible"/>
                                      </p:to>
                                    </p:set>
                                    <p:animEffect transition="in" filter="fade">
                                      <p:cBhvr>
                                        <p:cTn id="86" dur="700"/>
                                        <p:tgtEl>
                                          <p:spTgt spid="52"/>
                                        </p:tgtEl>
                                      </p:cBhvr>
                                    </p:animEffect>
                                  </p:childTnLst>
                                </p:cTn>
                              </p:par>
                              <p:par>
                                <p:cTn id="87" presetID="10" presetClass="exit" presetSubtype="0" fill="hold" grpId="2" nodeType="withEffect">
                                  <p:stCondLst>
                                    <p:cond delay="4200"/>
                                  </p:stCondLst>
                                  <p:childTnLst>
                                    <p:animEffect transition="out" filter="fade">
                                      <p:cBhvr>
                                        <p:cTn id="88" dur="2000"/>
                                        <p:tgtEl>
                                          <p:spTgt spid="85"/>
                                        </p:tgtEl>
                                      </p:cBhvr>
                                    </p:animEffect>
                                    <p:set>
                                      <p:cBhvr>
                                        <p:cTn id="89" dur="1" fill="hold">
                                          <p:stCondLst>
                                            <p:cond delay="1999"/>
                                          </p:stCondLst>
                                        </p:cTn>
                                        <p:tgtEl>
                                          <p:spTgt spid="85"/>
                                        </p:tgtEl>
                                        <p:attrNameLst>
                                          <p:attrName>style.visibility</p:attrName>
                                        </p:attrNameLst>
                                      </p:cBhvr>
                                      <p:to>
                                        <p:strVal val="hidden"/>
                                      </p:to>
                                    </p:set>
                                  </p:childTnLst>
                                </p:cTn>
                              </p:par>
                              <p:par>
                                <p:cTn id="90" presetID="10" presetClass="exit" presetSubtype="0" fill="hold" grpId="2" nodeType="withEffect">
                                  <p:stCondLst>
                                    <p:cond delay="3800"/>
                                  </p:stCondLst>
                                  <p:childTnLst>
                                    <p:animEffect transition="out" filter="fade">
                                      <p:cBhvr>
                                        <p:cTn id="91" dur="1700"/>
                                        <p:tgtEl>
                                          <p:spTgt spid="86"/>
                                        </p:tgtEl>
                                      </p:cBhvr>
                                    </p:animEffect>
                                    <p:set>
                                      <p:cBhvr>
                                        <p:cTn id="92" dur="1" fill="hold">
                                          <p:stCondLst>
                                            <p:cond delay="1699"/>
                                          </p:stCondLst>
                                        </p:cTn>
                                        <p:tgtEl>
                                          <p:spTgt spid="86"/>
                                        </p:tgtEl>
                                        <p:attrNameLst>
                                          <p:attrName>style.visibility</p:attrName>
                                        </p:attrNameLst>
                                      </p:cBhvr>
                                      <p:to>
                                        <p:strVal val="hidden"/>
                                      </p:to>
                                    </p:set>
                                  </p:childTnLst>
                                </p:cTn>
                              </p:par>
                              <p:par>
                                <p:cTn id="93" presetID="10" presetClass="exit" presetSubtype="0" fill="hold" grpId="2" nodeType="withEffect">
                                  <p:stCondLst>
                                    <p:cond delay="4400"/>
                                  </p:stCondLst>
                                  <p:childTnLst>
                                    <p:animEffect transition="out" filter="fade">
                                      <p:cBhvr>
                                        <p:cTn id="94" dur="2000"/>
                                        <p:tgtEl>
                                          <p:spTgt spid="37"/>
                                        </p:tgtEl>
                                      </p:cBhvr>
                                    </p:animEffect>
                                    <p:set>
                                      <p:cBhvr>
                                        <p:cTn id="95" dur="1" fill="hold">
                                          <p:stCondLst>
                                            <p:cond delay="1999"/>
                                          </p:stCondLst>
                                        </p:cTn>
                                        <p:tgtEl>
                                          <p:spTgt spid="37"/>
                                        </p:tgtEl>
                                        <p:attrNameLst>
                                          <p:attrName>style.visibility</p:attrName>
                                        </p:attrNameLst>
                                      </p:cBhvr>
                                      <p:to>
                                        <p:strVal val="hidden"/>
                                      </p:to>
                                    </p:set>
                                  </p:childTnLst>
                                </p:cTn>
                              </p:par>
                              <p:par>
                                <p:cTn id="96" presetID="10" presetClass="exit" presetSubtype="0" fill="hold" grpId="2" nodeType="withEffect">
                                  <p:stCondLst>
                                    <p:cond delay="3500"/>
                                  </p:stCondLst>
                                  <p:childTnLst>
                                    <p:animEffect transition="out" filter="fade">
                                      <p:cBhvr>
                                        <p:cTn id="97" dur="2000"/>
                                        <p:tgtEl>
                                          <p:spTgt spid="41"/>
                                        </p:tgtEl>
                                      </p:cBhvr>
                                    </p:animEffect>
                                    <p:set>
                                      <p:cBhvr>
                                        <p:cTn id="98" dur="1" fill="hold">
                                          <p:stCondLst>
                                            <p:cond delay="1999"/>
                                          </p:stCondLst>
                                        </p:cTn>
                                        <p:tgtEl>
                                          <p:spTgt spid="41"/>
                                        </p:tgtEl>
                                        <p:attrNameLst>
                                          <p:attrName>style.visibility</p:attrName>
                                        </p:attrNameLst>
                                      </p:cBhvr>
                                      <p:to>
                                        <p:strVal val="hidden"/>
                                      </p:to>
                                    </p:set>
                                  </p:childTnLst>
                                </p:cTn>
                              </p:par>
                              <p:par>
                                <p:cTn id="99" presetID="10" presetClass="exit" presetSubtype="0" fill="hold" grpId="2" nodeType="withEffect">
                                  <p:stCondLst>
                                    <p:cond delay="4800"/>
                                  </p:stCondLst>
                                  <p:childTnLst>
                                    <p:animEffect transition="out" filter="fade">
                                      <p:cBhvr>
                                        <p:cTn id="100" dur="1600"/>
                                        <p:tgtEl>
                                          <p:spTgt spid="42"/>
                                        </p:tgtEl>
                                      </p:cBhvr>
                                    </p:animEffect>
                                    <p:set>
                                      <p:cBhvr>
                                        <p:cTn id="101" dur="1" fill="hold">
                                          <p:stCondLst>
                                            <p:cond delay="1599"/>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69" grpId="1" animBg="1"/>
      <p:bldP spid="70" grpId="0" animBg="1"/>
      <p:bldP spid="70" grpId="1" animBg="1"/>
      <p:bldP spid="61" grpId="0" animBg="1"/>
      <p:bldP spid="61" grpId="1" animBg="1"/>
      <p:bldP spid="78" grpId="0" animBg="1"/>
      <p:bldP spid="78" grpId="1" animBg="1"/>
      <p:bldP spid="85" grpId="0" animBg="1"/>
      <p:bldP spid="85" grpId="1" animBg="1"/>
      <p:bldP spid="85" grpId="2" animBg="1"/>
      <p:bldP spid="86" grpId="0" animBg="1"/>
      <p:bldP spid="86" grpId="1" animBg="1"/>
      <p:bldP spid="86" grpId="2" animBg="1"/>
      <p:bldP spid="36" grpId="0" animBg="1"/>
      <p:bldP spid="37" grpId="0" animBg="1"/>
      <p:bldP spid="37" grpId="1" animBg="1"/>
      <p:bldP spid="37" grpId="2" animBg="1"/>
      <p:bldP spid="41" grpId="0" animBg="1"/>
      <p:bldP spid="41" grpId="1" animBg="1"/>
      <p:bldP spid="41" grpId="2" animBg="1"/>
      <p:bldP spid="42" grpId="0" animBg="1"/>
      <p:bldP spid="42" grpId="1" animBg="1"/>
      <p:bldP spid="42" grpId="2" animBg="1"/>
      <p:bldP spid="62" grpId="0" animBg="1"/>
      <p:bldP spid="62" grpId="1" animBg="1"/>
      <p:bldP spid="63" grpId="0" animBg="1"/>
      <p:bldP spid="63"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341071"/>
            <a:ext cx="7772400" cy="5922569"/>
          </a:xfrm>
          <a:prstGeom prst="rect">
            <a:avLst/>
          </a:prstGeom>
        </p:spPr>
      </p:pic>
      <p:sp>
        <p:nvSpPr>
          <p:cNvPr id="5" name="Rectangle 4"/>
          <p:cNvSpPr/>
          <p:nvPr/>
        </p:nvSpPr>
        <p:spPr>
          <a:xfrm>
            <a:off x="685800" y="6172200"/>
            <a:ext cx="7848600" cy="523220"/>
          </a:xfrm>
          <a:prstGeom prst="rect">
            <a:avLst/>
          </a:prstGeom>
        </p:spPr>
        <p:txBody>
          <a:bodyPr wrap="square">
            <a:spAutoFit/>
          </a:bodyPr>
          <a:lstStyle/>
          <a:p>
            <a:r>
              <a:rPr lang="en-US" sz="2800" b="1" dirty="0" smtClean="0">
                <a:solidFill>
                  <a:srgbClr val="002060"/>
                </a:solidFill>
              </a:rPr>
              <a:t>Phlorizin (1933): extracted from bark of apple trees</a:t>
            </a:r>
          </a:p>
        </p:txBody>
      </p:sp>
    </p:spTree>
    <p:extLst>
      <p:ext uri="{BB962C8B-B14F-4D97-AF65-F5344CB8AC3E}">
        <p14:creationId xmlns:p14="http://schemas.microsoft.com/office/powerpoint/2010/main" val="1532588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endParaRPr lang="en-US" smtClean="0"/>
          </a:p>
        </p:txBody>
      </p:sp>
      <p:sp>
        <p:nvSpPr>
          <p:cNvPr id="37891" name="TextBox 7"/>
          <p:cNvSpPr txBox="1">
            <a:spLocks noChangeArrowheads="1"/>
          </p:cNvSpPr>
          <p:nvPr/>
        </p:nvSpPr>
        <p:spPr bwMode="auto">
          <a:xfrm>
            <a:off x="201622" y="6479119"/>
            <a:ext cx="8283575" cy="230832"/>
          </a:xfrm>
          <a:prstGeom prst="rect">
            <a:avLst/>
          </a:prstGeom>
          <a:noFill/>
          <a:ln w="9525">
            <a:noFill/>
            <a:miter lim="800000"/>
            <a:headEnd/>
            <a:tailEnd/>
          </a:ln>
        </p:spPr>
        <p:txBody>
          <a:bodyPr>
            <a:spAutoFit/>
          </a:bodyPr>
          <a:lstStyle/>
          <a:p>
            <a:r>
              <a:rPr lang="en-US" sz="900">
                <a:solidFill>
                  <a:prstClr val="black"/>
                </a:solidFill>
              </a:rPr>
              <a:t>Chen et al. </a:t>
            </a:r>
            <a:r>
              <a:rPr lang="sv-SE" sz="900" i="1">
                <a:solidFill>
                  <a:prstClr val="black"/>
                </a:solidFill>
              </a:rPr>
              <a:t>Nat. Rev. Endocrinol</a:t>
            </a:r>
            <a:r>
              <a:rPr lang="sv-SE" sz="900">
                <a:solidFill>
                  <a:prstClr val="black"/>
                </a:solidFill>
              </a:rPr>
              <a:t>. 2012; 8:228–36.</a:t>
            </a:r>
            <a:endParaRPr lang="en-US" sz="900">
              <a:solidFill>
                <a:prstClr val="black"/>
              </a:solidFill>
            </a:endParaRPr>
          </a:p>
        </p:txBody>
      </p:sp>
      <p:sp>
        <p:nvSpPr>
          <p:cNvPr id="37892" name="Content Placeholder 8"/>
          <p:cNvSpPr>
            <a:spLocks noGrp="1"/>
          </p:cNvSpPr>
          <p:nvPr>
            <p:ph idx="1"/>
          </p:nvPr>
        </p:nvSpPr>
        <p:spPr/>
        <p:txBody>
          <a:bodyPr/>
          <a:lstStyle/>
          <a:p>
            <a:endParaRPr lang="en-US" smtClean="0"/>
          </a:p>
        </p:txBody>
      </p:sp>
      <p:pic>
        <p:nvPicPr>
          <p:cNvPr id="37893" name="Picture 4"/>
          <p:cNvPicPr>
            <a:picLocks noChangeAspect="1" noChangeArrowheads="1"/>
          </p:cNvPicPr>
          <p:nvPr/>
        </p:nvPicPr>
        <p:blipFill>
          <a:blip r:embed="rId2"/>
          <a:srcRect/>
          <a:stretch>
            <a:fillRect/>
          </a:stretch>
        </p:blipFill>
        <p:spPr bwMode="auto">
          <a:xfrm>
            <a:off x="0" y="0"/>
            <a:ext cx="9144000" cy="6436784"/>
          </a:xfrm>
          <a:prstGeom prst="rect">
            <a:avLst/>
          </a:prstGeom>
          <a:noFill/>
          <a:ln w="9525">
            <a:noFill/>
            <a:miter lim="800000"/>
            <a:headEnd/>
            <a:tailEnd/>
          </a:ln>
        </p:spPr>
      </p:pic>
      <p:sp>
        <p:nvSpPr>
          <p:cNvPr id="37894" name="TextBox 5"/>
          <p:cNvSpPr txBox="1">
            <a:spLocks noChangeArrowheads="1"/>
          </p:cNvSpPr>
          <p:nvPr/>
        </p:nvSpPr>
        <p:spPr bwMode="auto">
          <a:xfrm>
            <a:off x="3752850" y="5742522"/>
            <a:ext cx="4433888" cy="646331"/>
          </a:xfrm>
          <a:prstGeom prst="rect">
            <a:avLst/>
          </a:prstGeom>
          <a:noFill/>
          <a:ln w="9525">
            <a:noFill/>
            <a:miter lim="800000"/>
            <a:headEnd/>
            <a:tailEnd/>
          </a:ln>
        </p:spPr>
        <p:txBody>
          <a:bodyPr>
            <a:spAutoFit/>
          </a:bodyPr>
          <a:lstStyle/>
          <a:p>
            <a:r>
              <a:rPr lang="en-US">
                <a:solidFill>
                  <a:prstClr val="black"/>
                </a:solidFill>
              </a:rPr>
              <a:t>Global projections for the diabetes epidemic: 2010-2030</a:t>
            </a:r>
            <a:endParaRPr lang="fa-IR">
              <a:solidFill>
                <a:prstClr val="black"/>
              </a:solidFill>
            </a:endParaRPr>
          </a:p>
        </p:txBody>
      </p:sp>
    </p:spTree>
    <p:extLst>
      <p:ext uri="{BB962C8B-B14F-4D97-AF65-F5344CB8AC3E}">
        <p14:creationId xmlns:p14="http://schemas.microsoft.com/office/powerpoint/2010/main" val="2744447665"/>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style>
          <a:lnRef idx="0">
            <a:schemeClr val="accent1"/>
          </a:lnRef>
          <a:fillRef idx="3">
            <a:schemeClr val="accent1"/>
          </a:fillRef>
          <a:effectRef idx="3">
            <a:schemeClr val="accent1"/>
          </a:effectRef>
          <a:fontRef idx="minor">
            <a:schemeClr val="lt1"/>
          </a:fontRef>
        </p:style>
        <p:txBody>
          <a:bodyPr>
            <a:normAutofit/>
          </a:bodyPr>
          <a:lstStyle/>
          <a:p>
            <a:r>
              <a:rPr lang="en-US" sz="6600" b="1" dirty="0" smtClean="0"/>
              <a:t>Cardiovascular Safety</a:t>
            </a:r>
            <a:endParaRPr lang="en-US" sz="6600" b="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1" y="970186"/>
            <a:ext cx="9144001" cy="400741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557213" y="53975"/>
            <a:ext cx="8208962" cy="1143000"/>
          </a:xfrm>
        </p:spPr>
        <p:txBody>
          <a:bodyPr/>
          <a:lstStyle/>
          <a:p>
            <a:pPr eaLnBrk="1" hangingPunct="1"/>
            <a:r>
              <a:rPr lang="en-GB" sz="3600" b="1" smtClean="0">
                <a:latin typeface="Arial" pitchFamily="34" charset="0"/>
              </a:rPr>
              <a:t>FDA Guidance on diabetes drugs</a:t>
            </a:r>
          </a:p>
        </p:txBody>
      </p:sp>
      <p:sp>
        <p:nvSpPr>
          <p:cNvPr id="261123" name="Line 3"/>
          <p:cNvSpPr>
            <a:spLocks noChangeShapeType="1"/>
          </p:cNvSpPr>
          <p:nvPr/>
        </p:nvSpPr>
        <p:spPr bwMode="auto">
          <a:xfrm flipV="1">
            <a:off x="0" y="1268413"/>
            <a:ext cx="9144000" cy="0"/>
          </a:xfrm>
          <a:prstGeom prst="line">
            <a:avLst/>
          </a:prstGeom>
          <a:noFill/>
          <a:ln w="38100">
            <a:solidFill>
              <a:srgbClr val="FF3300"/>
            </a:solidFill>
            <a:round/>
            <a:headEnd/>
            <a:tailEnd/>
          </a:ln>
        </p:spPr>
        <p:txBody>
          <a:bodyPr wrap="none" anchor="ctr"/>
          <a:lstStyle/>
          <a:p>
            <a:endParaRPr lang="en-US"/>
          </a:p>
        </p:txBody>
      </p:sp>
      <p:sp>
        <p:nvSpPr>
          <p:cNvPr id="217092" name="Text Box 4"/>
          <p:cNvSpPr txBox="1">
            <a:spLocks noChangeArrowheads="1"/>
          </p:cNvSpPr>
          <p:nvPr/>
        </p:nvSpPr>
        <p:spPr bwMode="auto">
          <a:xfrm>
            <a:off x="615950" y="1628775"/>
            <a:ext cx="8277225" cy="954088"/>
          </a:xfrm>
          <a:prstGeom prst="rect">
            <a:avLst/>
          </a:prstGeom>
          <a:noFill/>
          <a:ln w="9525">
            <a:noFill/>
            <a:miter lim="800000"/>
            <a:headEnd/>
            <a:tailEnd/>
          </a:ln>
        </p:spPr>
        <p:txBody>
          <a:bodyPr>
            <a:spAutoFit/>
          </a:bodyPr>
          <a:lstStyle/>
          <a:p>
            <a:pPr algn="l"/>
            <a:r>
              <a:rPr lang="en-GB" sz="2800" b="0" u="none">
                <a:solidFill>
                  <a:srgbClr val="FFFFFF"/>
                </a:solidFill>
              </a:rPr>
              <a:t>Conduct phase II and III studies using consistent definitions of adverse cardiovascular events. </a:t>
            </a:r>
          </a:p>
        </p:txBody>
      </p:sp>
      <p:sp>
        <p:nvSpPr>
          <p:cNvPr id="217093" name="Text Box 5"/>
          <p:cNvSpPr txBox="1">
            <a:spLocks noChangeArrowheads="1"/>
          </p:cNvSpPr>
          <p:nvPr/>
        </p:nvSpPr>
        <p:spPr bwMode="auto">
          <a:xfrm>
            <a:off x="623888" y="2936875"/>
            <a:ext cx="8197850" cy="954088"/>
          </a:xfrm>
          <a:prstGeom prst="rect">
            <a:avLst/>
          </a:prstGeom>
          <a:noFill/>
          <a:ln w="9525">
            <a:noFill/>
            <a:miter lim="800000"/>
            <a:headEnd/>
            <a:tailEnd/>
          </a:ln>
        </p:spPr>
        <p:txBody>
          <a:bodyPr wrap="none">
            <a:spAutoFit/>
          </a:bodyPr>
          <a:lstStyle/>
          <a:p>
            <a:pPr algn="l"/>
            <a:r>
              <a:rPr lang="en-GB" sz="2800" b="0" u="none">
                <a:solidFill>
                  <a:srgbClr val="FFFFFF"/>
                </a:solidFill>
              </a:rPr>
              <a:t>Submit meta-analysis of all phase II and III studies</a:t>
            </a:r>
          </a:p>
          <a:p>
            <a:pPr algn="l"/>
            <a:r>
              <a:rPr lang="en-GB" sz="2800" b="0" u="none">
                <a:solidFill>
                  <a:srgbClr val="FFFFFF"/>
                </a:solidFill>
              </a:rPr>
              <a:t>to quantify  cardiovascular risk</a:t>
            </a:r>
            <a:endParaRPr lang="en-GB" sz="2800" b="0" u="none">
              <a:solidFill>
                <a:srgbClr val="66FF33"/>
              </a:solidFill>
            </a:endParaRPr>
          </a:p>
        </p:txBody>
      </p:sp>
      <p:sp>
        <p:nvSpPr>
          <p:cNvPr id="9" name="Text Box 5"/>
          <p:cNvSpPr txBox="1">
            <a:spLocks noChangeArrowheads="1"/>
          </p:cNvSpPr>
          <p:nvPr/>
        </p:nvSpPr>
        <p:spPr bwMode="auto">
          <a:xfrm>
            <a:off x="606425" y="4275138"/>
            <a:ext cx="8328025" cy="1816100"/>
          </a:xfrm>
          <a:prstGeom prst="rect">
            <a:avLst/>
          </a:prstGeom>
          <a:noFill/>
          <a:ln w="9525">
            <a:noFill/>
            <a:miter lim="800000"/>
            <a:headEnd/>
            <a:tailEnd/>
          </a:ln>
        </p:spPr>
        <p:txBody>
          <a:bodyPr wrap="none">
            <a:spAutoFit/>
          </a:bodyPr>
          <a:lstStyle/>
          <a:p>
            <a:pPr algn="l"/>
            <a:r>
              <a:rPr lang="en-GB" sz="2800" b="0" u="none">
                <a:solidFill>
                  <a:srgbClr val="FFFFFF"/>
                </a:solidFill>
              </a:rPr>
              <a:t>Conduct large prospective safety trial </a:t>
            </a:r>
          </a:p>
          <a:p>
            <a:pPr algn="l"/>
            <a:r>
              <a:rPr lang="en-GB" sz="2800" b="0" u="none">
                <a:solidFill>
                  <a:srgbClr val="FFFFFF"/>
                </a:solidFill>
              </a:rPr>
              <a:t>pre-or post marketing approval. Timing depends on</a:t>
            </a:r>
          </a:p>
          <a:p>
            <a:pPr algn="l"/>
            <a:r>
              <a:rPr lang="en-GB" sz="2800" b="0" u="none">
                <a:solidFill>
                  <a:srgbClr val="FFFFFF"/>
                </a:solidFill>
              </a:rPr>
              <a:t>upper point of the 2 sided 95% confidence interval</a:t>
            </a:r>
          </a:p>
          <a:p>
            <a:pPr algn="l"/>
            <a:r>
              <a:rPr lang="en-GB" sz="2800" b="0" u="none">
                <a:solidFill>
                  <a:srgbClr val="FFFFFF"/>
                </a:solidFill>
              </a:rPr>
              <a:t>of hazard ratio</a:t>
            </a:r>
          </a:p>
        </p:txBody>
      </p:sp>
      <p:sp>
        <p:nvSpPr>
          <p:cNvPr id="8" name="TextBox 77"/>
          <p:cNvSpPr txBox="1">
            <a:spLocks noChangeArrowheads="1"/>
          </p:cNvSpPr>
          <p:nvPr/>
        </p:nvSpPr>
        <p:spPr bwMode="auto">
          <a:xfrm>
            <a:off x="1189038" y="6451600"/>
            <a:ext cx="7561262" cy="276225"/>
          </a:xfrm>
          <a:prstGeom prst="rect">
            <a:avLst/>
          </a:prstGeom>
          <a:noFill/>
          <a:ln w="9525">
            <a:noFill/>
            <a:miter lim="800000"/>
            <a:headEnd/>
            <a:tailEnd/>
          </a:ln>
        </p:spPr>
        <p:txBody>
          <a:bodyPr>
            <a:spAutoFit/>
          </a:bodyPr>
          <a:lstStyle/>
          <a:p>
            <a:pPr eaLnBrk="1" fontAlgn="auto" hangingPunct="1">
              <a:spcBef>
                <a:spcPts val="0"/>
              </a:spcBef>
              <a:spcAft>
                <a:spcPts val="0"/>
              </a:spcAft>
              <a:defRPr/>
            </a:pPr>
            <a:r>
              <a:rPr lang="en-GB" sz="1200" b="0" u="none" kern="0" dirty="0">
                <a:solidFill>
                  <a:srgbClr val="FFFFFF"/>
                </a:solidFill>
              </a:rPr>
              <a:t>Food and drug Administration 2008 www.fda.gov/download/DrugsguidanceComplianceRegulatoryinformation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7092"/>
                                        </p:tgtEl>
                                        <p:attrNameLst>
                                          <p:attrName>style.visibility</p:attrName>
                                        </p:attrNameLst>
                                      </p:cBhvr>
                                      <p:to>
                                        <p:strVal val="visible"/>
                                      </p:to>
                                    </p:set>
                                    <p:anim calcmode="lin" valueType="num">
                                      <p:cBhvr additive="base">
                                        <p:cTn id="7" dur="500" fill="hold"/>
                                        <p:tgtEl>
                                          <p:spTgt spid="217092"/>
                                        </p:tgtEl>
                                        <p:attrNameLst>
                                          <p:attrName>ppt_x</p:attrName>
                                        </p:attrNameLst>
                                      </p:cBhvr>
                                      <p:tavLst>
                                        <p:tav tm="0">
                                          <p:val>
                                            <p:strVal val="#ppt_x"/>
                                          </p:val>
                                        </p:tav>
                                        <p:tav tm="100000">
                                          <p:val>
                                            <p:strVal val="#ppt_x"/>
                                          </p:val>
                                        </p:tav>
                                      </p:tavLst>
                                    </p:anim>
                                    <p:anim calcmode="lin" valueType="num">
                                      <p:cBhvr additive="base">
                                        <p:cTn id="8" dur="500" fill="hold"/>
                                        <p:tgtEl>
                                          <p:spTgt spid="21709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7093"/>
                                        </p:tgtEl>
                                        <p:attrNameLst>
                                          <p:attrName>style.visibility</p:attrName>
                                        </p:attrNameLst>
                                      </p:cBhvr>
                                      <p:to>
                                        <p:strVal val="visible"/>
                                      </p:to>
                                    </p:set>
                                    <p:anim calcmode="lin" valueType="num">
                                      <p:cBhvr additive="base">
                                        <p:cTn id="13" dur="500" fill="hold"/>
                                        <p:tgtEl>
                                          <p:spTgt spid="217093"/>
                                        </p:tgtEl>
                                        <p:attrNameLst>
                                          <p:attrName>ppt_x</p:attrName>
                                        </p:attrNameLst>
                                      </p:cBhvr>
                                      <p:tavLst>
                                        <p:tav tm="0">
                                          <p:val>
                                            <p:strVal val="#ppt_x"/>
                                          </p:val>
                                        </p:tav>
                                        <p:tav tm="100000">
                                          <p:val>
                                            <p:strVal val="#ppt_x"/>
                                          </p:val>
                                        </p:tav>
                                      </p:tavLst>
                                    </p:anim>
                                    <p:anim calcmode="lin" valueType="num">
                                      <p:cBhvr additive="base">
                                        <p:cTn id="14" dur="500" fill="hold"/>
                                        <p:tgtEl>
                                          <p:spTgt spid="21709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2" grpId="0"/>
      <p:bldP spid="21709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a:xfrm>
            <a:off x="563563" y="-39688"/>
            <a:ext cx="7894637" cy="1143001"/>
          </a:xfrm>
        </p:spPr>
        <p:txBody>
          <a:bodyPr/>
          <a:lstStyle/>
          <a:p>
            <a:r>
              <a:rPr lang="en-US" smtClean="0"/>
              <a:t> </a:t>
            </a:r>
            <a:r>
              <a:rPr lang="en-US" sz="3600" smtClean="0"/>
              <a:t>FDA Guidance on diabetes drugs</a:t>
            </a:r>
          </a:p>
        </p:txBody>
      </p:sp>
      <p:sp>
        <p:nvSpPr>
          <p:cNvPr id="262147" name="Line 3"/>
          <p:cNvSpPr>
            <a:spLocks noChangeShapeType="1"/>
          </p:cNvSpPr>
          <p:nvPr/>
        </p:nvSpPr>
        <p:spPr bwMode="auto">
          <a:xfrm>
            <a:off x="0" y="1076325"/>
            <a:ext cx="9144000" cy="0"/>
          </a:xfrm>
          <a:prstGeom prst="line">
            <a:avLst/>
          </a:prstGeom>
          <a:noFill/>
          <a:ln w="38100">
            <a:solidFill>
              <a:srgbClr val="FF0000"/>
            </a:solidFill>
            <a:round/>
            <a:headEnd/>
            <a:tailEnd/>
          </a:ln>
        </p:spPr>
        <p:txBody>
          <a:bodyPr wrap="none" anchor="ctr"/>
          <a:lstStyle/>
          <a:p>
            <a:endParaRPr lang="en-US"/>
          </a:p>
        </p:txBody>
      </p:sp>
      <p:sp>
        <p:nvSpPr>
          <p:cNvPr id="262148" name="TextBox 11"/>
          <p:cNvSpPr txBox="1">
            <a:spLocks noChangeArrowheads="1"/>
          </p:cNvSpPr>
          <p:nvPr/>
        </p:nvSpPr>
        <p:spPr bwMode="auto">
          <a:xfrm>
            <a:off x="674688" y="2025650"/>
            <a:ext cx="3335337" cy="950913"/>
          </a:xfrm>
          <a:prstGeom prst="rect">
            <a:avLst/>
          </a:prstGeom>
          <a:noFill/>
          <a:ln w="9525">
            <a:noFill/>
            <a:miter lim="800000"/>
            <a:headEnd/>
            <a:tailEnd/>
          </a:ln>
        </p:spPr>
        <p:txBody>
          <a:bodyPr>
            <a:spAutoFit/>
          </a:bodyPr>
          <a:lstStyle/>
          <a:p>
            <a:pPr algn="l"/>
            <a:r>
              <a:rPr lang="en-GB" u="none">
                <a:solidFill>
                  <a:srgbClr val="FFFFFF"/>
                </a:solidFill>
              </a:rPr>
              <a:t>&lt;1.3 – a post marketing  cardiovascular trial may not generally be necessary</a:t>
            </a:r>
          </a:p>
        </p:txBody>
      </p:sp>
      <p:sp>
        <p:nvSpPr>
          <p:cNvPr id="262149" name="TextBox 12"/>
          <p:cNvSpPr txBox="1">
            <a:spLocks noChangeArrowheads="1"/>
          </p:cNvSpPr>
          <p:nvPr/>
        </p:nvSpPr>
        <p:spPr bwMode="auto">
          <a:xfrm>
            <a:off x="687388" y="3332163"/>
            <a:ext cx="3333750" cy="646112"/>
          </a:xfrm>
          <a:prstGeom prst="rect">
            <a:avLst/>
          </a:prstGeom>
          <a:noFill/>
          <a:ln w="9525">
            <a:noFill/>
            <a:miter lim="800000"/>
            <a:headEnd/>
            <a:tailEnd/>
          </a:ln>
        </p:spPr>
        <p:txBody>
          <a:bodyPr>
            <a:spAutoFit/>
          </a:bodyPr>
          <a:lstStyle/>
          <a:p>
            <a:pPr algn="l"/>
            <a:r>
              <a:rPr lang="en-GB" u="none">
                <a:solidFill>
                  <a:srgbClr val="FFFFFF"/>
                </a:solidFill>
              </a:rPr>
              <a:t>&lt;1.8 – conduct large safety trial post-approval</a:t>
            </a:r>
          </a:p>
        </p:txBody>
      </p:sp>
      <p:sp>
        <p:nvSpPr>
          <p:cNvPr id="262150" name="TextBox 13"/>
          <p:cNvSpPr txBox="1">
            <a:spLocks noChangeArrowheads="1"/>
          </p:cNvSpPr>
          <p:nvPr/>
        </p:nvSpPr>
        <p:spPr bwMode="auto">
          <a:xfrm>
            <a:off x="684213" y="4529138"/>
            <a:ext cx="3333750" cy="647700"/>
          </a:xfrm>
          <a:prstGeom prst="rect">
            <a:avLst/>
          </a:prstGeom>
          <a:noFill/>
          <a:ln w="9525">
            <a:noFill/>
            <a:miter lim="800000"/>
            <a:headEnd/>
            <a:tailEnd/>
          </a:ln>
        </p:spPr>
        <p:txBody>
          <a:bodyPr>
            <a:spAutoFit/>
          </a:bodyPr>
          <a:lstStyle/>
          <a:p>
            <a:pPr algn="l"/>
            <a:r>
              <a:rPr lang="en-GB" u="none">
                <a:solidFill>
                  <a:srgbClr val="FFFFFF"/>
                </a:solidFill>
              </a:rPr>
              <a:t>&gt;1.8 – conduct large safety trial pre-approval</a:t>
            </a:r>
          </a:p>
        </p:txBody>
      </p:sp>
      <p:cxnSp>
        <p:nvCxnSpPr>
          <p:cNvPr id="262151" name="Straight Connector 15"/>
          <p:cNvCxnSpPr>
            <a:cxnSpLocks noChangeShapeType="1"/>
          </p:cNvCxnSpPr>
          <p:nvPr/>
        </p:nvCxnSpPr>
        <p:spPr bwMode="auto">
          <a:xfrm flipH="1">
            <a:off x="6175375" y="2165350"/>
            <a:ext cx="9525" cy="3154363"/>
          </a:xfrm>
          <a:prstGeom prst="line">
            <a:avLst/>
          </a:prstGeom>
          <a:noFill/>
          <a:ln w="28575" algn="ctr">
            <a:solidFill>
              <a:schemeClr val="tx1"/>
            </a:solidFill>
            <a:round/>
            <a:headEnd/>
            <a:tailEnd/>
          </a:ln>
        </p:spPr>
      </p:cxnSp>
      <p:cxnSp>
        <p:nvCxnSpPr>
          <p:cNvPr id="262152" name="Straight Connector 16"/>
          <p:cNvCxnSpPr>
            <a:cxnSpLocks noChangeShapeType="1"/>
          </p:cNvCxnSpPr>
          <p:nvPr/>
        </p:nvCxnSpPr>
        <p:spPr bwMode="auto">
          <a:xfrm flipH="1">
            <a:off x="6778625" y="2151063"/>
            <a:ext cx="12700" cy="3206750"/>
          </a:xfrm>
          <a:prstGeom prst="line">
            <a:avLst/>
          </a:prstGeom>
          <a:noFill/>
          <a:ln w="28575" algn="ctr">
            <a:solidFill>
              <a:schemeClr val="tx1"/>
            </a:solidFill>
            <a:prstDash val="dash"/>
            <a:round/>
            <a:headEnd/>
            <a:tailEnd/>
          </a:ln>
        </p:spPr>
      </p:cxnSp>
      <p:cxnSp>
        <p:nvCxnSpPr>
          <p:cNvPr id="262153" name="Straight Connector 17"/>
          <p:cNvCxnSpPr>
            <a:cxnSpLocks noChangeShapeType="1"/>
          </p:cNvCxnSpPr>
          <p:nvPr/>
        </p:nvCxnSpPr>
        <p:spPr bwMode="auto">
          <a:xfrm flipH="1">
            <a:off x="7300913" y="2079625"/>
            <a:ext cx="12700" cy="3252788"/>
          </a:xfrm>
          <a:prstGeom prst="line">
            <a:avLst/>
          </a:prstGeom>
          <a:noFill/>
          <a:ln w="28575" algn="ctr">
            <a:solidFill>
              <a:schemeClr val="tx1"/>
            </a:solidFill>
            <a:prstDash val="dash"/>
            <a:round/>
            <a:headEnd/>
            <a:tailEnd/>
          </a:ln>
        </p:spPr>
      </p:cxnSp>
      <p:cxnSp>
        <p:nvCxnSpPr>
          <p:cNvPr id="262154" name="Straight Connector 18"/>
          <p:cNvCxnSpPr>
            <a:cxnSpLocks noChangeShapeType="1"/>
          </p:cNvCxnSpPr>
          <p:nvPr/>
        </p:nvCxnSpPr>
        <p:spPr bwMode="auto">
          <a:xfrm flipH="1">
            <a:off x="7972425" y="2082800"/>
            <a:ext cx="3175" cy="3271838"/>
          </a:xfrm>
          <a:prstGeom prst="line">
            <a:avLst/>
          </a:prstGeom>
          <a:noFill/>
          <a:ln w="28575" algn="ctr">
            <a:solidFill>
              <a:schemeClr val="tx1"/>
            </a:solidFill>
            <a:round/>
            <a:headEnd/>
            <a:tailEnd/>
          </a:ln>
        </p:spPr>
      </p:cxnSp>
      <p:cxnSp>
        <p:nvCxnSpPr>
          <p:cNvPr id="262155" name="Straight Connector 20"/>
          <p:cNvCxnSpPr>
            <a:cxnSpLocks noChangeShapeType="1"/>
          </p:cNvCxnSpPr>
          <p:nvPr/>
        </p:nvCxnSpPr>
        <p:spPr bwMode="auto">
          <a:xfrm>
            <a:off x="4248150" y="5345113"/>
            <a:ext cx="3727450" cy="0"/>
          </a:xfrm>
          <a:prstGeom prst="line">
            <a:avLst/>
          </a:prstGeom>
          <a:noFill/>
          <a:ln w="9525" algn="ctr">
            <a:solidFill>
              <a:schemeClr val="tx1"/>
            </a:solidFill>
            <a:round/>
            <a:headEnd/>
            <a:tailEnd/>
          </a:ln>
        </p:spPr>
      </p:cxnSp>
      <p:sp>
        <p:nvSpPr>
          <p:cNvPr id="262156" name="Rectangle 21"/>
          <p:cNvSpPr>
            <a:spLocks noChangeArrowheads="1"/>
          </p:cNvSpPr>
          <p:nvPr/>
        </p:nvSpPr>
        <p:spPr bwMode="auto">
          <a:xfrm>
            <a:off x="7358063" y="2095500"/>
            <a:ext cx="576262" cy="3263900"/>
          </a:xfrm>
          <a:prstGeom prst="rect">
            <a:avLst/>
          </a:prstGeom>
          <a:solidFill>
            <a:srgbClr val="FF0000"/>
          </a:solidFill>
          <a:ln w="9525" algn="ctr">
            <a:noFill/>
            <a:round/>
            <a:headEnd/>
            <a:tailEnd/>
          </a:ln>
        </p:spPr>
        <p:txBody>
          <a:bodyPr wrap="none" anchor="ctr"/>
          <a:lstStyle/>
          <a:p>
            <a:endParaRPr lang="en-GB" sz="1400" b="0" u="none">
              <a:solidFill>
                <a:srgbClr val="000099"/>
              </a:solidFill>
            </a:endParaRPr>
          </a:p>
        </p:txBody>
      </p:sp>
      <p:sp>
        <p:nvSpPr>
          <p:cNvPr id="262157" name="TextBox 26"/>
          <p:cNvSpPr txBox="1">
            <a:spLocks noChangeArrowheads="1"/>
          </p:cNvSpPr>
          <p:nvPr/>
        </p:nvSpPr>
        <p:spPr bwMode="auto">
          <a:xfrm>
            <a:off x="5916613" y="5430838"/>
            <a:ext cx="506412" cy="368300"/>
          </a:xfrm>
          <a:prstGeom prst="rect">
            <a:avLst/>
          </a:prstGeom>
          <a:noFill/>
          <a:ln w="9525">
            <a:noFill/>
            <a:miter lim="800000"/>
            <a:headEnd/>
            <a:tailEnd/>
          </a:ln>
        </p:spPr>
        <p:txBody>
          <a:bodyPr wrap="none">
            <a:spAutoFit/>
          </a:bodyPr>
          <a:lstStyle/>
          <a:p>
            <a:r>
              <a:rPr lang="en-GB" u="none">
                <a:solidFill>
                  <a:srgbClr val="FFFFFF"/>
                </a:solidFill>
              </a:rPr>
              <a:t>1.0</a:t>
            </a:r>
          </a:p>
        </p:txBody>
      </p:sp>
      <p:sp>
        <p:nvSpPr>
          <p:cNvPr id="262158" name="TextBox 27"/>
          <p:cNvSpPr txBox="1">
            <a:spLocks noChangeArrowheads="1"/>
          </p:cNvSpPr>
          <p:nvPr/>
        </p:nvSpPr>
        <p:spPr bwMode="auto">
          <a:xfrm>
            <a:off x="4564063" y="5427663"/>
            <a:ext cx="504825" cy="369887"/>
          </a:xfrm>
          <a:prstGeom prst="rect">
            <a:avLst/>
          </a:prstGeom>
          <a:noFill/>
          <a:ln w="9525">
            <a:noFill/>
            <a:miter lim="800000"/>
            <a:headEnd/>
            <a:tailEnd/>
          </a:ln>
        </p:spPr>
        <p:txBody>
          <a:bodyPr wrap="none">
            <a:spAutoFit/>
          </a:bodyPr>
          <a:lstStyle/>
          <a:p>
            <a:r>
              <a:rPr lang="en-GB" u="none">
                <a:solidFill>
                  <a:srgbClr val="FFFFFF"/>
                </a:solidFill>
              </a:rPr>
              <a:t>0.5</a:t>
            </a:r>
          </a:p>
        </p:txBody>
      </p:sp>
      <p:sp>
        <p:nvSpPr>
          <p:cNvPr id="262159" name="TextBox 28"/>
          <p:cNvSpPr txBox="1">
            <a:spLocks noChangeArrowheads="1"/>
          </p:cNvSpPr>
          <p:nvPr/>
        </p:nvSpPr>
        <p:spPr bwMode="auto">
          <a:xfrm>
            <a:off x="5272088" y="5426075"/>
            <a:ext cx="633412" cy="368300"/>
          </a:xfrm>
          <a:prstGeom prst="rect">
            <a:avLst/>
          </a:prstGeom>
          <a:noFill/>
          <a:ln w="9525">
            <a:noFill/>
            <a:miter lim="800000"/>
            <a:headEnd/>
            <a:tailEnd/>
          </a:ln>
        </p:spPr>
        <p:txBody>
          <a:bodyPr wrap="none">
            <a:spAutoFit/>
          </a:bodyPr>
          <a:lstStyle/>
          <a:p>
            <a:r>
              <a:rPr lang="en-GB" u="none">
                <a:solidFill>
                  <a:srgbClr val="FFFFFF"/>
                </a:solidFill>
              </a:rPr>
              <a:t>0.67</a:t>
            </a:r>
          </a:p>
        </p:txBody>
      </p:sp>
      <p:sp>
        <p:nvSpPr>
          <p:cNvPr id="262160" name="TextBox 30"/>
          <p:cNvSpPr txBox="1">
            <a:spLocks noChangeArrowheads="1"/>
          </p:cNvSpPr>
          <p:nvPr/>
        </p:nvSpPr>
        <p:spPr bwMode="auto">
          <a:xfrm>
            <a:off x="3938588" y="5421313"/>
            <a:ext cx="504825" cy="368300"/>
          </a:xfrm>
          <a:prstGeom prst="rect">
            <a:avLst/>
          </a:prstGeom>
          <a:noFill/>
          <a:ln w="9525">
            <a:noFill/>
            <a:miter lim="800000"/>
            <a:headEnd/>
            <a:tailEnd/>
          </a:ln>
        </p:spPr>
        <p:txBody>
          <a:bodyPr wrap="none">
            <a:spAutoFit/>
          </a:bodyPr>
          <a:lstStyle/>
          <a:p>
            <a:r>
              <a:rPr lang="en-GB" u="none">
                <a:solidFill>
                  <a:srgbClr val="FFFFFF"/>
                </a:solidFill>
              </a:rPr>
              <a:t>0.4</a:t>
            </a:r>
          </a:p>
        </p:txBody>
      </p:sp>
      <p:sp>
        <p:nvSpPr>
          <p:cNvPr id="262161" name="TextBox 31"/>
          <p:cNvSpPr txBox="1">
            <a:spLocks noChangeArrowheads="1"/>
          </p:cNvSpPr>
          <p:nvPr/>
        </p:nvSpPr>
        <p:spPr bwMode="auto">
          <a:xfrm>
            <a:off x="7072313" y="5432425"/>
            <a:ext cx="506412" cy="369888"/>
          </a:xfrm>
          <a:prstGeom prst="rect">
            <a:avLst/>
          </a:prstGeom>
          <a:noFill/>
          <a:ln w="9525">
            <a:noFill/>
            <a:miter lim="800000"/>
            <a:headEnd/>
            <a:tailEnd/>
          </a:ln>
        </p:spPr>
        <p:txBody>
          <a:bodyPr wrap="none">
            <a:spAutoFit/>
          </a:bodyPr>
          <a:lstStyle/>
          <a:p>
            <a:r>
              <a:rPr lang="en-GB" u="none">
                <a:solidFill>
                  <a:srgbClr val="FFFFFF"/>
                </a:solidFill>
              </a:rPr>
              <a:t>1.8</a:t>
            </a:r>
          </a:p>
        </p:txBody>
      </p:sp>
      <p:sp>
        <p:nvSpPr>
          <p:cNvPr id="262162" name="TextBox 32"/>
          <p:cNvSpPr txBox="1">
            <a:spLocks noChangeArrowheads="1"/>
          </p:cNvSpPr>
          <p:nvPr/>
        </p:nvSpPr>
        <p:spPr bwMode="auto">
          <a:xfrm>
            <a:off x="6521450" y="5430838"/>
            <a:ext cx="506413" cy="368300"/>
          </a:xfrm>
          <a:prstGeom prst="rect">
            <a:avLst/>
          </a:prstGeom>
          <a:noFill/>
          <a:ln w="9525">
            <a:noFill/>
            <a:miter lim="800000"/>
            <a:headEnd/>
            <a:tailEnd/>
          </a:ln>
        </p:spPr>
        <p:txBody>
          <a:bodyPr wrap="none">
            <a:spAutoFit/>
          </a:bodyPr>
          <a:lstStyle/>
          <a:p>
            <a:r>
              <a:rPr lang="en-GB" u="none">
                <a:solidFill>
                  <a:srgbClr val="FFFFFF"/>
                </a:solidFill>
              </a:rPr>
              <a:t>1.3</a:t>
            </a:r>
          </a:p>
        </p:txBody>
      </p:sp>
      <p:cxnSp>
        <p:nvCxnSpPr>
          <p:cNvPr id="262163" name="Straight Connector 34"/>
          <p:cNvCxnSpPr>
            <a:cxnSpLocks noChangeShapeType="1"/>
          </p:cNvCxnSpPr>
          <p:nvPr/>
        </p:nvCxnSpPr>
        <p:spPr bwMode="auto">
          <a:xfrm>
            <a:off x="7300913" y="5289550"/>
            <a:ext cx="0" cy="141288"/>
          </a:xfrm>
          <a:prstGeom prst="line">
            <a:avLst/>
          </a:prstGeom>
          <a:noFill/>
          <a:ln w="28575" algn="ctr">
            <a:solidFill>
              <a:schemeClr val="tx1"/>
            </a:solidFill>
            <a:round/>
            <a:headEnd/>
            <a:tailEnd/>
          </a:ln>
        </p:spPr>
      </p:cxnSp>
      <p:cxnSp>
        <p:nvCxnSpPr>
          <p:cNvPr id="262164" name="Straight Connector 35"/>
          <p:cNvCxnSpPr>
            <a:cxnSpLocks noChangeShapeType="1"/>
          </p:cNvCxnSpPr>
          <p:nvPr/>
        </p:nvCxnSpPr>
        <p:spPr bwMode="auto">
          <a:xfrm>
            <a:off x="6778625" y="5286375"/>
            <a:ext cx="0" cy="141288"/>
          </a:xfrm>
          <a:prstGeom prst="line">
            <a:avLst/>
          </a:prstGeom>
          <a:noFill/>
          <a:ln w="28575" algn="ctr">
            <a:solidFill>
              <a:schemeClr val="tx1"/>
            </a:solidFill>
            <a:round/>
            <a:headEnd/>
            <a:tailEnd/>
          </a:ln>
        </p:spPr>
      </p:cxnSp>
      <p:cxnSp>
        <p:nvCxnSpPr>
          <p:cNvPr id="262165" name="Straight Connector 36"/>
          <p:cNvCxnSpPr>
            <a:cxnSpLocks noChangeShapeType="1"/>
          </p:cNvCxnSpPr>
          <p:nvPr/>
        </p:nvCxnSpPr>
        <p:spPr bwMode="auto">
          <a:xfrm>
            <a:off x="4257675" y="5299075"/>
            <a:ext cx="0" cy="139700"/>
          </a:xfrm>
          <a:prstGeom prst="line">
            <a:avLst/>
          </a:prstGeom>
          <a:noFill/>
          <a:ln w="28575" algn="ctr">
            <a:solidFill>
              <a:schemeClr val="tx1"/>
            </a:solidFill>
            <a:round/>
            <a:headEnd/>
            <a:tailEnd/>
          </a:ln>
        </p:spPr>
      </p:cxnSp>
      <p:cxnSp>
        <p:nvCxnSpPr>
          <p:cNvPr id="262166" name="Straight Connector 37"/>
          <p:cNvCxnSpPr>
            <a:cxnSpLocks noChangeShapeType="1"/>
          </p:cNvCxnSpPr>
          <p:nvPr/>
        </p:nvCxnSpPr>
        <p:spPr bwMode="auto">
          <a:xfrm>
            <a:off x="4887913" y="5295900"/>
            <a:ext cx="0" cy="141288"/>
          </a:xfrm>
          <a:prstGeom prst="line">
            <a:avLst/>
          </a:prstGeom>
          <a:noFill/>
          <a:ln w="28575" algn="ctr">
            <a:solidFill>
              <a:schemeClr val="tx1"/>
            </a:solidFill>
            <a:round/>
            <a:headEnd/>
            <a:tailEnd/>
          </a:ln>
        </p:spPr>
      </p:cxnSp>
      <p:cxnSp>
        <p:nvCxnSpPr>
          <p:cNvPr id="262167" name="Straight Connector 38"/>
          <p:cNvCxnSpPr>
            <a:cxnSpLocks noChangeShapeType="1"/>
          </p:cNvCxnSpPr>
          <p:nvPr/>
        </p:nvCxnSpPr>
        <p:spPr bwMode="auto">
          <a:xfrm>
            <a:off x="5534025" y="5294313"/>
            <a:ext cx="0" cy="141287"/>
          </a:xfrm>
          <a:prstGeom prst="line">
            <a:avLst/>
          </a:prstGeom>
          <a:noFill/>
          <a:ln w="28575" algn="ctr">
            <a:solidFill>
              <a:schemeClr val="tx1"/>
            </a:solidFill>
            <a:round/>
            <a:headEnd/>
            <a:tailEnd/>
          </a:ln>
        </p:spPr>
      </p:cxnSp>
      <p:sp>
        <p:nvSpPr>
          <p:cNvPr id="42" name="TextBox 41"/>
          <p:cNvSpPr txBox="1"/>
          <p:nvPr/>
        </p:nvSpPr>
        <p:spPr>
          <a:xfrm>
            <a:off x="430213" y="1168400"/>
            <a:ext cx="8189912" cy="646113"/>
          </a:xfrm>
          <a:prstGeom prst="rect">
            <a:avLst/>
          </a:prstGeom>
          <a:solidFill>
            <a:schemeClr val="accent1">
              <a:lumMod val="75000"/>
            </a:schemeClr>
          </a:solidFill>
        </p:spPr>
        <p:txBody>
          <a:bodyPr wrap="none">
            <a:spAutoFit/>
          </a:bodyPr>
          <a:lstStyle/>
          <a:p>
            <a:pPr algn="l">
              <a:defRPr/>
            </a:pPr>
            <a:r>
              <a:rPr lang="en-GB" b="0" u="none" dirty="0">
                <a:solidFill>
                  <a:srgbClr val="FFFFFF"/>
                </a:solidFill>
                <a:latin typeface="Comic Sans MS" pitchFamily="66" charset="0"/>
              </a:rPr>
              <a:t>Perform meta-analyses of phase II/III trials ( or specific Phase III</a:t>
            </a:r>
          </a:p>
          <a:p>
            <a:pPr algn="l">
              <a:defRPr/>
            </a:pPr>
            <a:r>
              <a:rPr lang="en-GB" b="0" u="none" dirty="0">
                <a:solidFill>
                  <a:srgbClr val="FFFFFF"/>
                </a:solidFill>
                <a:latin typeface="Comic Sans MS" pitchFamily="66" charset="0"/>
              </a:rPr>
              <a:t>cardiovascular (CV) outcome studies to assess the risk of major CV events</a:t>
            </a:r>
          </a:p>
        </p:txBody>
      </p:sp>
      <p:cxnSp>
        <p:nvCxnSpPr>
          <p:cNvPr id="262169" name="Straight Connector 43"/>
          <p:cNvCxnSpPr>
            <a:cxnSpLocks noChangeShapeType="1"/>
          </p:cNvCxnSpPr>
          <p:nvPr/>
        </p:nvCxnSpPr>
        <p:spPr bwMode="auto">
          <a:xfrm>
            <a:off x="4328887" y="2486026"/>
            <a:ext cx="1744662" cy="0"/>
          </a:xfrm>
          <a:prstGeom prst="line">
            <a:avLst/>
          </a:prstGeom>
          <a:noFill/>
          <a:ln w="28575" algn="ctr">
            <a:solidFill>
              <a:schemeClr val="tx2"/>
            </a:solidFill>
            <a:round/>
            <a:headEnd/>
            <a:tailEnd/>
          </a:ln>
        </p:spPr>
      </p:cxnSp>
      <p:cxnSp>
        <p:nvCxnSpPr>
          <p:cNvPr id="262170" name="Straight Connector 55"/>
          <p:cNvCxnSpPr>
            <a:cxnSpLocks noChangeShapeType="1"/>
          </p:cNvCxnSpPr>
          <p:nvPr/>
        </p:nvCxnSpPr>
        <p:spPr bwMode="auto">
          <a:xfrm>
            <a:off x="5345113" y="2743200"/>
            <a:ext cx="1350962" cy="0"/>
          </a:xfrm>
          <a:prstGeom prst="line">
            <a:avLst/>
          </a:prstGeom>
          <a:noFill/>
          <a:ln w="28575" algn="ctr">
            <a:solidFill>
              <a:schemeClr val="tx2"/>
            </a:solidFill>
            <a:round/>
            <a:headEnd/>
            <a:tailEnd/>
          </a:ln>
        </p:spPr>
      </p:cxnSp>
      <p:cxnSp>
        <p:nvCxnSpPr>
          <p:cNvPr id="262171" name="Straight Connector 61"/>
          <p:cNvCxnSpPr>
            <a:cxnSpLocks noChangeShapeType="1"/>
          </p:cNvCxnSpPr>
          <p:nvPr/>
        </p:nvCxnSpPr>
        <p:spPr bwMode="auto">
          <a:xfrm>
            <a:off x="5949950" y="3602038"/>
            <a:ext cx="1281113" cy="0"/>
          </a:xfrm>
          <a:prstGeom prst="line">
            <a:avLst/>
          </a:prstGeom>
          <a:noFill/>
          <a:ln w="28575" algn="ctr">
            <a:solidFill>
              <a:schemeClr val="tx2"/>
            </a:solidFill>
            <a:round/>
            <a:headEnd/>
            <a:tailEnd/>
          </a:ln>
        </p:spPr>
      </p:cxnSp>
      <p:cxnSp>
        <p:nvCxnSpPr>
          <p:cNvPr id="262172" name="Straight Connector 67"/>
          <p:cNvCxnSpPr>
            <a:cxnSpLocks noChangeShapeType="1"/>
          </p:cNvCxnSpPr>
          <p:nvPr/>
        </p:nvCxnSpPr>
        <p:spPr bwMode="auto">
          <a:xfrm flipV="1">
            <a:off x="6018213" y="4752975"/>
            <a:ext cx="1673225" cy="28575"/>
          </a:xfrm>
          <a:prstGeom prst="line">
            <a:avLst/>
          </a:prstGeom>
          <a:noFill/>
          <a:ln w="28575" algn="ctr">
            <a:solidFill>
              <a:schemeClr val="tx2"/>
            </a:solidFill>
            <a:round/>
            <a:headEnd/>
            <a:tailEnd/>
          </a:ln>
        </p:spPr>
      </p:cxnSp>
      <p:sp>
        <p:nvSpPr>
          <p:cNvPr id="262173" name="Diamond 73"/>
          <p:cNvSpPr>
            <a:spLocks noChangeArrowheads="1"/>
          </p:cNvSpPr>
          <p:nvPr/>
        </p:nvSpPr>
        <p:spPr bwMode="auto">
          <a:xfrm>
            <a:off x="6724650" y="4641850"/>
            <a:ext cx="225425" cy="225425"/>
          </a:xfrm>
          <a:prstGeom prst="diamond">
            <a:avLst/>
          </a:prstGeom>
          <a:solidFill>
            <a:schemeClr val="tx2"/>
          </a:solidFill>
          <a:ln w="9525" algn="ctr">
            <a:solidFill>
              <a:schemeClr val="tx2"/>
            </a:solidFill>
            <a:round/>
            <a:headEnd/>
            <a:tailEnd/>
          </a:ln>
        </p:spPr>
        <p:txBody>
          <a:bodyPr wrap="none" anchor="ctr"/>
          <a:lstStyle/>
          <a:p>
            <a:endParaRPr lang="en-GB" sz="1400" b="0" u="none">
              <a:solidFill>
                <a:srgbClr val="000099"/>
              </a:solidFill>
            </a:endParaRPr>
          </a:p>
        </p:txBody>
      </p:sp>
      <p:sp>
        <p:nvSpPr>
          <p:cNvPr id="262174" name="Diamond 74"/>
          <p:cNvSpPr>
            <a:spLocks noChangeArrowheads="1"/>
          </p:cNvSpPr>
          <p:nvPr/>
        </p:nvSpPr>
        <p:spPr bwMode="auto">
          <a:xfrm>
            <a:off x="6313488" y="3486150"/>
            <a:ext cx="225425" cy="225425"/>
          </a:xfrm>
          <a:prstGeom prst="diamond">
            <a:avLst/>
          </a:prstGeom>
          <a:solidFill>
            <a:schemeClr val="tx2"/>
          </a:solidFill>
          <a:ln w="9525" algn="ctr">
            <a:solidFill>
              <a:schemeClr val="tx2"/>
            </a:solidFill>
            <a:round/>
            <a:headEnd/>
            <a:tailEnd/>
          </a:ln>
        </p:spPr>
        <p:txBody>
          <a:bodyPr wrap="none" anchor="ctr"/>
          <a:lstStyle/>
          <a:p>
            <a:endParaRPr lang="en-GB" sz="1400" b="0" u="none">
              <a:solidFill>
                <a:srgbClr val="000099"/>
              </a:solidFill>
            </a:endParaRPr>
          </a:p>
        </p:txBody>
      </p:sp>
      <p:sp>
        <p:nvSpPr>
          <p:cNvPr id="262175" name="Diamond 75"/>
          <p:cNvSpPr>
            <a:spLocks noChangeArrowheads="1"/>
          </p:cNvSpPr>
          <p:nvPr/>
        </p:nvSpPr>
        <p:spPr bwMode="auto">
          <a:xfrm>
            <a:off x="5918200" y="2611438"/>
            <a:ext cx="225425" cy="225425"/>
          </a:xfrm>
          <a:prstGeom prst="diamond">
            <a:avLst/>
          </a:prstGeom>
          <a:solidFill>
            <a:schemeClr val="tx2"/>
          </a:solidFill>
          <a:ln w="9525" algn="ctr">
            <a:solidFill>
              <a:schemeClr val="tx2"/>
            </a:solidFill>
            <a:round/>
            <a:headEnd/>
            <a:tailEnd/>
          </a:ln>
        </p:spPr>
        <p:txBody>
          <a:bodyPr wrap="none" anchor="ctr"/>
          <a:lstStyle/>
          <a:p>
            <a:endParaRPr lang="en-GB" sz="1400" b="0" u="none">
              <a:solidFill>
                <a:srgbClr val="000099"/>
              </a:solidFill>
            </a:endParaRPr>
          </a:p>
        </p:txBody>
      </p:sp>
      <p:sp>
        <p:nvSpPr>
          <p:cNvPr id="262176" name="Diamond 76"/>
          <p:cNvSpPr>
            <a:spLocks noChangeArrowheads="1"/>
          </p:cNvSpPr>
          <p:nvPr/>
        </p:nvSpPr>
        <p:spPr bwMode="auto">
          <a:xfrm>
            <a:off x="5310188" y="2355850"/>
            <a:ext cx="225425" cy="225425"/>
          </a:xfrm>
          <a:prstGeom prst="diamond">
            <a:avLst/>
          </a:prstGeom>
          <a:solidFill>
            <a:schemeClr val="tx2"/>
          </a:solidFill>
          <a:ln w="9525" algn="ctr">
            <a:solidFill>
              <a:schemeClr val="tx2"/>
            </a:solidFill>
            <a:round/>
            <a:headEnd/>
            <a:tailEnd/>
          </a:ln>
        </p:spPr>
        <p:txBody>
          <a:bodyPr wrap="none" anchor="ctr"/>
          <a:lstStyle/>
          <a:p>
            <a:endParaRPr lang="en-GB" sz="1400" b="0" u="none">
              <a:solidFill>
                <a:srgbClr val="000099"/>
              </a:solidFill>
            </a:endParaRPr>
          </a:p>
        </p:txBody>
      </p:sp>
      <p:sp>
        <p:nvSpPr>
          <p:cNvPr id="262177" name="TextBox 77"/>
          <p:cNvSpPr txBox="1">
            <a:spLocks noChangeArrowheads="1"/>
          </p:cNvSpPr>
          <p:nvPr/>
        </p:nvSpPr>
        <p:spPr bwMode="auto">
          <a:xfrm>
            <a:off x="1023938" y="6159500"/>
            <a:ext cx="7561262" cy="276225"/>
          </a:xfrm>
          <a:prstGeom prst="rect">
            <a:avLst/>
          </a:prstGeom>
          <a:noFill/>
          <a:ln w="9525">
            <a:noFill/>
            <a:miter lim="800000"/>
            <a:headEnd/>
            <a:tailEnd/>
          </a:ln>
        </p:spPr>
        <p:txBody>
          <a:bodyPr>
            <a:spAutoFit/>
          </a:bodyPr>
          <a:lstStyle/>
          <a:p>
            <a:r>
              <a:rPr lang="en-GB" sz="1200" b="0" u="none" dirty="0">
                <a:solidFill>
                  <a:srgbClr val="FFFFFF"/>
                </a:solidFill>
              </a:rPr>
              <a:t>Food and drug Administration 2008 www.fda.gov/download/DrugsguidanceComplianceRegulatoryinformation</a:t>
            </a:r>
          </a:p>
        </p:txBody>
      </p:sp>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a:srcRect/>
          <a:stretch>
            <a:fillRect/>
          </a:stretch>
        </p:blipFill>
        <p:spPr bwMode="auto">
          <a:xfrm>
            <a:off x="228600" y="1219200"/>
            <a:ext cx="8763000" cy="4366715"/>
          </a:xfrm>
          <a:prstGeom prst="rect">
            <a:avLst/>
          </a:prstGeom>
          <a:noFill/>
          <a:ln w="9525">
            <a:noFill/>
            <a:miter lim="800000"/>
            <a:headEnd/>
            <a:tailEnd/>
          </a:ln>
          <a:effectLst/>
        </p:spPr>
      </p:pic>
      <p:sp>
        <p:nvSpPr>
          <p:cNvPr id="5" name="Rectangle 4"/>
          <p:cNvSpPr/>
          <p:nvPr/>
        </p:nvSpPr>
        <p:spPr>
          <a:xfrm>
            <a:off x="4876800" y="6488668"/>
            <a:ext cx="4267200" cy="369332"/>
          </a:xfrm>
          <a:prstGeom prst="rect">
            <a:avLst/>
          </a:prstGeom>
        </p:spPr>
        <p:txBody>
          <a:bodyPr wrap="square">
            <a:spAutoFit/>
          </a:bodyPr>
          <a:lstStyle/>
          <a:p>
            <a:r>
              <a:rPr lang="pt-BR" b="1" dirty="0" smtClean="0"/>
              <a:t>Cardiovascular Diabetology 2013, 12:130</a:t>
            </a:r>
            <a:endParaRPr lang="en-US" b="1"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268" name="Picture 4"/>
          <p:cNvPicPr>
            <a:picLocks noGrp="1" noChangeAspect="1" noChangeArrowheads="1"/>
          </p:cNvPicPr>
          <p:nvPr>
            <p:ph idx="1"/>
          </p:nvPr>
        </p:nvPicPr>
        <p:blipFill>
          <a:blip r:embed="rId2"/>
          <a:srcRect/>
          <a:stretch>
            <a:fillRect/>
          </a:stretch>
        </p:blipFill>
        <p:spPr bwMode="auto">
          <a:xfrm>
            <a:off x="-1334" y="1219200"/>
            <a:ext cx="9145334" cy="4508755"/>
          </a:xfrm>
          <a:prstGeom prst="rect">
            <a:avLst/>
          </a:prstGeom>
          <a:noFill/>
          <a:ln w="9525">
            <a:noFill/>
            <a:miter lim="800000"/>
            <a:headEnd/>
            <a:tailEnd/>
          </a:ln>
          <a:effectLst/>
        </p:spPr>
      </p:pic>
      <p:sp>
        <p:nvSpPr>
          <p:cNvPr id="7" name="Rectangle 6"/>
          <p:cNvSpPr/>
          <p:nvPr/>
        </p:nvSpPr>
        <p:spPr>
          <a:xfrm>
            <a:off x="371663" y="6488668"/>
            <a:ext cx="8915005" cy="369332"/>
          </a:xfrm>
          <a:prstGeom prst="rect">
            <a:avLst/>
          </a:prstGeom>
        </p:spPr>
        <p:txBody>
          <a:bodyPr wrap="none">
            <a:spAutoFit/>
          </a:bodyPr>
          <a:lstStyle/>
          <a:p>
            <a:r>
              <a:rPr lang="en-US" b="1" dirty="0" smtClean="0"/>
              <a:t>Diabetes, Obesity and Metabolism 2014, doi:10.1111/dom.12251, published ahead of press</a:t>
            </a:r>
            <a:endParaRPr lang="en-US" b="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6" name="Oval 5"/>
          <p:cNvSpPr/>
          <p:nvPr/>
        </p:nvSpPr>
        <p:spPr>
          <a:xfrm>
            <a:off x="3200400" y="4267200"/>
            <a:ext cx="838200" cy="533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648200" y="4191000"/>
            <a:ext cx="838200" cy="533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172200" y="4191000"/>
            <a:ext cx="838200" cy="533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029075" y="6324600"/>
            <a:ext cx="838200" cy="533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195557" y="609600"/>
            <a:ext cx="8671989" cy="5105400"/>
          </a:xfrm>
          <a:prstGeom prst="rect">
            <a:avLst/>
          </a:prstGeom>
          <a:noFill/>
          <a:ln w="9525">
            <a:noFill/>
            <a:miter lim="800000"/>
            <a:headEnd/>
            <a:tailEnd/>
          </a:ln>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srcRect/>
          <a:stretch>
            <a:fillRect/>
          </a:stretch>
        </p:blipFill>
        <p:spPr bwMode="auto">
          <a:xfrm>
            <a:off x="304800" y="0"/>
            <a:ext cx="8596058" cy="6858000"/>
          </a:xfrm>
          <a:prstGeom prst="rect">
            <a:avLst/>
          </a:prstGeom>
          <a:noFill/>
          <a:ln w="9525">
            <a:noFill/>
            <a:miter lim="800000"/>
            <a:headEnd/>
            <a:tailEnd/>
          </a:ln>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0" y="1066800"/>
            <a:ext cx="8990355" cy="4339431"/>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41313" lvl="0" indent="-341313">
              <a:spcBef>
                <a:spcPct val="20000"/>
              </a:spcBef>
            </a:pPr>
            <a:r>
              <a:rPr lang="en-US" sz="2800" b="1" dirty="0" smtClean="0">
                <a:solidFill>
                  <a:srgbClr val="000000"/>
                </a:solidFill>
              </a:rPr>
              <a:t>Introduction</a:t>
            </a:r>
            <a:r>
              <a:rPr lang="en-US" sz="2400" dirty="0" smtClean="0">
                <a:solidFill>
                  <a:srgbClr val="000000"/>
                </a:solidFill>
              </a:rPr>
              <a:t/>
            </a:r>
            <a:br>
              <a:rPr lang="en-US" sz="2400" dirty="0" smtClean="0">
                <a:solidFill>
                  <a:srgbClr val="000000"/>
                </a:solidFill>
              </a:rPr>
            </a:br>
            <a:r>
              <a:rPr lang="en-US" sz="2400" b="1" dirty="0" smtClean="0">
                <a:solidFill>
                  <a:srgbClr val="002060"/>
                </a:solidFill>
              </a:rPr>
              <a:t>GLOBAL CONSIDERATIONS</a:t>
            </a:r>
            <a:endParaRPr lang="en-US" sz="2000" b="1" dirty="0">
              <a:solidFill>
                <a:srgbClr val="002060"/>
              </a:solidFill>
            </a:endParaRPr>
          </a:p>
        </p:txBody>
      </p:sp>
      <p:sp>
        <p:nvSpPr>
          <p:cNvPr id="3" name="Content Placeholder 2"/>
          <p:cNvSpPr>
            <a:spLocks noGrp="1"/>
          </p:cNvSpPr>
          <p:nvPr>
            <p:ph idx="1"/>
          </p:nvPr>
        </p:nvSpPr>
        <p:spPr>
          <a:xfrm>
            <a:off x="304800" y="1676400"/>
            <a:ext cx="8458200" cy="4525963"/>
          </a:xfrm>
        </p:spPr>
        <p:txBody>
          <a:bodyPr>
            <a:normAutofit/>
          </a:bodyPr>
          <a:lstStyle/>
          <a:p>
            <a:r>
              <a:rPr lang="en-US" sz="2000" dirty="0" smtClean="0">
                <a:solidFill>
                  <a:srgbClr val="002060"/>
                </a:solidFill>
                <a:latin typeface="+mj-lt"/>
              </a:rPr>
              <a:t>The worldwide prevalence of DM has risen dramatically over the past two decades, from an estimated </a:t>
            </a:r>
            <a:r>
              <a:rPr lang="en-US" sz="2400" b="1" dirty="0" smtClean="0">
                <a:solidFill>
                  <a:srgbClr val="A61709"/>
                </a:solidFill>
                <a:latin typeface="+mj-lt"/>
              </a:rPr>
              <a:t>30</a:t>
            </a:r>
            <a:r>
              <a:rPr lang="en-US" sz="2000" dirty="0" smtClean="0">
                <a:solidFill>
                  <a:srgbClr val="002060"/>
                </a:solidFill>
                <a:latin typeface="+mj-lt"/>
              </a:rPr>
              <a:t> million cases in </a:t>
            </a:r>
            <a:r>
              <a:rPr lang="en-US" sz="2200" b="1" u="sng" dirty="0" smtClean="0">
                <a:solidFill>
                  <a:srgbClr val="C00000"/>
                </a:solidFill>
                <a:latin typeface="+mj-lt"/>
              </a:rPr>
              <a:t>1985</a:t>
            </a:r>
            <a:r>
              <a:rPr lang="en-US" sz="2000" dirty="0" smtClean="0">
                <a:solidFill>
                  <a:srgbClr val="002060"/>
                </a:solidFill>
                <a:latin typeface="+mj-lt"/>
              </a:rPr>
              <a:t> to </a:t>
            </a:r>
            <a:r>
              <a:rPr lang="en-US" sz="2400" b="1" dirty="0" smtClean="0">
                <a:solidFill>
                  <a:srgbClr val="A61709"/>
                </a:solidFill>
                <a:latin typeface="+mj-lt"/>
              </a:rPr>
              <a:t>415</a:t>
            </a:r>
            <a:r>
              <a:rPr lang="en-US" sz="2000" dirty="0" smtClean="0">
                <a:solidFill>
                  <a:srgbClr val="002060"/>
                </a:solidFill>
                <a:latin typeface="+mj-lt"/>
              </a:rPr>
              <a:t> million in </a:t>
            </a:r>
            <a:r>
              <a:rPr lang="en-US" sz="2200" b="1" u="sng" dirty="0" smtClean="0">
                <a:solidFill>
                  <a:srgbClr val="C00000"/>
                </a:solidFill>
                <a:latin typeface="+mj-lt"/>
              </a:rPr>
              <a:t>2015</a:t>
            </a:r>
            <a:r>
              <a:rPr lang="en-US" sz="2000" dirty="0" smtClean="0">
                <a:solidFill>
                  <a:srgbClr val="002060"/>
                </a:solidFill>
                <a:latin typeface="+mj-lt"/>
              </a:rPr>
              <a:t>.</a:t>
            </a:r>
          </a:p>
          <a:p>
            <a:endParaRPr lang="en-US" sz="2000" dirty="0" smtClean="0">
              <a:solidFill>
                <a:srgbClr val="002060"/>
              </a:solidFill>
              <a:latin typeface="+mj-lt"/>
            </a:endParaRPr>
          </a:p>
          <a:p>
            <a:endParaRPr lang="en-US" sz="2000" dirty="0" smtClean="0">
              <a:solidFill>
                <a:srgbClr val="002060"/>
              </a:solidFill>
              <a:latin typeface="+mj-lt"/>
            </a:endParaRPr>
          </a:p>
          <a:p>
            <a:r>
              <a:rPr lang="en-US" sz="2000" dirty="0" smtClean="0">
                <a:solidFill>
                  <a:srgbClr val="002060"/>
                </a:solidFill>
                <a:latin typeface="+mj-lt"/>
              </a:rPr>
              <a:t>Based on current trends, the International Diabetes Federation projects that </a:t>
            </a:r>
            <a:r>
              <a:rPr lang="en-US" sz="2400" b="1" dirty="0" smtClean="0">
                <a:solidFill>
                  <a:srgbClr val="C00000"/>
                </a:solidFill>
                <a:latin typeface="+mj-lt"/>
              </a:rPr>
              <a:t>642</a:t>
            </a:r>
            <a:r>
              <a:rPr lang="en-US" sz="2000" dirty="0" smtClean="0">
                <a:solidFill>
                  <a:srgbClr val="002060"/>
                </a:solidFill>
                <a:latin typeface="+mj-lt"/>
              </a:rPr>
              <a:t> million individuals will have diabetes by the year </a:t>
            </a:r>
            <a:r>
              <a:rPr lang="en-US" sz="2200" b="1" u="sng" dirty="0" smtClean="0">
                <a:solidFill>
                  <a:srgbClr val="C00000"/>
                </a:solidFill>
                <a:latin typeface="+mj-lt"/>
              </a:rPr>
              <a:t>2040</a:t>
            </a:r>
            <a:r>
              <a:rPr lang="en-US" sz="2000" dirty="0" smtClean="0">
                <a:solidFill>
                  <a:srgbClr val="002060"/>
                </a:solidFill>
                <a:latin typeface="+mj-lt"/>
              </a:rPr>
              <a:t>.</a:t>
            </a:r>
          </a:p>
        </p:txBody>
      </p:sp>
      <p:pic>
        <p:nvPicPr>
          <p:cNvPr id="4" name="Picture 2"/>
          <p:cNvPicPr>
            <a:picLocks noChangeAspect="1" noChangeArrowheads="1"/>
          </p:cNvPicPr>
          <p:nvPr/>
        </p:nvPicPr>
        <p:blipFill>
          <a:blip r:embed="rId3" cstate="print"/>
          <a:srcRect/>
          <a:stretch>
            <a:fillRect/>
          </a:stretch>
        </p:blipFill>
        <p:spPr bwMode="auto">
          <a:xfrm>
            <a:off x="642031" y="546539"/>
            <a:ext cx="1148035" cy="591204"/>
          </a:xfrm>
          <a:prstGeom prst="rect">
            <a:avLst/>
          </a:prstGeom>
          <a:noFill/>
          <a:ln w="9525">
            <a:solidFill>
              <a:srgbClr val="FF0000"/>
            </a:solidFill>
            <a:miter lim="800000"/>
            <a:headEnd/>
            <a:tailEnd/>
          </a:ln>
        </p:spPr>
      </p:pic>
      <p:sp>
        <p:nvSpPr>
          <p:cNvPr id="5" name="Rectangle 4"/>
          <p:cNvSpPr/>
          <p:nvPr/>
        </p:nvSpPr>
        <p:spPr>
          <a:xfrm>
            <a:off x="7084040" y="6327229"/>
            <a:ext cx="1849083" cy="461665"/>
          </a:xfrm>
          <a:prstGeom prst="rect">
            <a:avLst/>
          </a:prstGeom>
        </p:spPr>
        <p:txBody>
          <a:bodyPr wrap="square">
            <a:spAutoFit/>
          </a:bodyPr>
          <a:lstStyle/>
          <a:p>
            <a:pPr algn="ctr"/>
            <a:r>
              <a:rPr lang="en-US" sz="2400" b="1" dirty="0" smtClean="0">
                <a:solidFill>
                  <a:srgbClr val="001965"/>
                </a:solidFill>
              </a:rPr>
              <a:t>IDF 2016</a:t>
            </a:r>
            <a:endParaRPr lang="en-US" sz="2400" b="1" dirty="0">
              <a:solidFill>
                <a:srgbClr val="001965"/>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srcRect/>
          <a:stretch>
            <a:fillRect/>
          </a:stretch>
        </p:blipFill>
        <p:spPr bwMode="auto">
          <a:xfrm>
            <a:off x="381000" y="0"/>
            <a:ext cx="8336979" cy="6858000"/>
          </a:xfrm>
          <a:prstGeom prst="rect">
            <a:avLst/>
          </a:prstGeom>
          <a:noFill/>
          <a:ln w="9525">
            <a:noFill/>
            <a:miter lim="800000"/>
            <a:headEnd/>
            <a:tailEnd/>
          </a:ln>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srcRect/>
          <a:stretch>
            <a:fillRect/>
          </a:stretch>
        </p:blipFill>
        <p:spPr bwMode="auto">
          <a:xfrm>
            <a:off x="259376" y="533400"/>
            <a:ext cx="8673336" cy="5010945"/>
          </a:xfrm>
          <a:prstGeom prst="rect">
            <a:avLst/>
          </a:prstGeom>
          <a:noFill/>
          <a:ln w="9525">
            <a:noFill/>
            <a:miter lim="800000"/>
            <a:headEnd/>
            <a:tailEnd/>
          </a:ln>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srcRect/>
          <a:stretch>
            <a:fillRect/>
          </a:stretch>
        </p:blipFill>
        <p:spPr bwMode="auto">
          <a:xfrm>
            <a:off x="762000" y="0"/>
            <a:ext cx="7667559" cy="6858000"/>
          </a:xfrm>
          <a:prstGeom prst="rect">
            <a:avLst/>
          </a:prstGeom>
          <a:noFill/>
          <a:ln w="9525">
            <a:noFill/>
            <a:miter lim="800000"/>
            <a:headEnd/>
            <a:tailEnd/>
          </a:ln>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74637"/>
            <a:ext cx="9144000" cy="1143000"/>
          </a:xfrm>
        </p:spPr>
        <p:txBody>
          <a:bodyPr/>
          <a:lstStyle/>
          <a:p>
            <a:r>
              <a:rPr lang="en-US" sz="4000" b="1" dirty="0" smtClean="0"/>
              <a:t>Primary Major Cardiovascular Outcomes</a:t>
            </a:r>
            <a:endParaRPr lang="en-US" sz="4000" b="1" dirty="0"/>
          </a:p>
        </p:txBody>
      </p:sp>
      <p:pic>
        <p:nvPicPr>
          <p:cNvPr id="7170" name="Picture 2"/>
          <p:cNvPicPr>
            <a:picLocks noGrp="1" noChangeAspect="1" noChangeArrowheads="1"/>
          </p:cNvPicPr>
          <p:nvPr>
            <p:ph idx="1"/>
          </p:nvPr>
        </p:nvPicPr>
        <p:blipFill>
          <a:blip r:embed="rId2"/>
          <a:stretch>
            <a:fillRect/>
          </a:stretch>
        </p:blipFill>
        <p:spPr bwMode="auto">
          <a:xfrm>
            <a:off x="457200" y="1691708"/>
            <a:ext cx="8229600" cy="4342947"/>
          </a:xfrm>
          <a:prstGeom prst="rect">
            <a:avLst/>
          </a:prstGeom>
          <a:noFill/>
          <a:ln w="9525">
            <a:noFill/>
            <a:miter lim="800000"/>
            <a:headEnd/>
            <a:tailEnd/>
          </a:ln>
          <a:effec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Cardiovascular Death</a:t>
            </a:r>
            <a:endParaRPr lang="en-US" b="1" dirty="0"/>
          </a:p>
        </p:txBody>
      </p:sp>
      <p:pic>
        <p:nvPicPr>
          <p:cNvPr id="8194" name="Picture 2"/>
          <p:cNvPicPr>
            <a:picLocks noGrp="1" noChangeAspect="1" noChangeArrowheads="1"/>
          </p:cNvPicPr>
          <p:nvPr>
            <p:ph idx="1"/>
          </p:nvPr>
        </p:nvPicPr>
        <p:blipFill>
          <a:blip r:embed="rId2"/>
          <a:srcRect/>
          <a:stretch>
            <a:fillRect/>
          </a:stretch>
        </p:blipFill>
        <p:spPr bwMode="auto">
          <a:xfrm>
            <a:off x="512299" y="1600200"/>
            <a:ext cx="8119401" cy="4525963"/>
          </a:xfrm>
          <a:prstGeom prst="rect">
            <a:avLst/>
          </a:prstGeom>
          <a:noFill/>
          <a:ln w="9525">
            <a:noFill/>
            <a:miter lim="800000"/>
            <a:headEnd/>
            <a:tailEnd/>
          </a:ln>
          <a:effec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All-cause Mortality</a:t>
            </a:r>
            <a:endParaRPr lang="en-US" b="1" dirty="0"/>
          </a:p>
        </p:txBody>
      </p:sp>
      <p:pic>
        <p:nvPicPr>
          <p:cNvPr id="9218" name="Picture 2"/>
          <p:cNvPicPr>
            <a:picLocks noGrp="1" noChangeAspect="1" noChangeArrowheads="1"/>
          </p:cNvPicPr>
          <p:nvPr>
            <p:ph idx="1"/>
          </p:nvPr>
        </p:nvPicPr>
        <p:blipFill>
          <a:blip r:embed="rId2"/>
          <a:srcRect/>
          <a:stretch>
            <a:fillRect/>
          </a:stretch>
        </p:blipFill>
        <p:spPr bwMode="auto">
          <a:xfrm>
            <a:off x="483250" y="1600200"/>
            <a:ext cx="8177500" cy="4525963"/>
          </a:xfrm>
          <a:prstGeom prst="rect">
            <a:avLst/>
          </a:prstGeom>
          <a:noFill/>
          <a:ln w="9525">
            <a:noFill/>
            <a:miter lim="800000"/>
            <a:headEnd/>
            <a:tailEnd/>
          </a:ln>
          <a:effec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 y="533400"/>
            <a:ext cx="9116999" cy="5014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869100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5784"/>
            <a:ext cx="7956000" cy="6852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576148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95" y="533400"/>
            <a:ext cx="9015785" cy="5391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545294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160" y="24927"/>
            <a:ext cx="8306404" cy="68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39943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755650" y="-17461"/>
            <a:ext cx="7772400" cy="1143001"/>
          </a:xfrm>
        </p:spPr>
        <p:txBody>
          <a:bodyPr/>
          <a:lstStyle/>
          <a:p>
            <a:r>
              <a:rPr lang="en-GB" sz="4000" b="1" smtClean="0">
                <a:latin typeface="Arial" charset="0"/>
              </a:rPr>
              <a:t>Diabetes Epidemic -Drivers</a:t>
            </a:r>
          </a:p>
        </p:txBody>
      </p:sp>
      <p:sp>
        <p:nvSpPr>
          <p:cNvPr id="34819" name="Line 4"/>
          <p:cNvSpPr>
            <a:spLocks noChangeShapeType="1"/>
          </p:cNvSpPr>
          <p:nvPr/>
        </p:nvSpPr>
        <p:spPr bwMode="auto">
          <a:xfrm>
            <a:off x="0" y="1125539"/>
            <a:ext cx="9144000" cy="0"/>
          </a:xfrm>
          <a:prstGeom prst="line">
            <a:avLst/>
          </a:prstGeom>
          <a:noFill/>
          <a:ln w="38100">
            <a:solidFill>
              <a:srgbClr val="FF0000"/>
            </a:solidFill>
            <a:round/>
            <a:headEnd/>
            <a:tailEnd/>
          </a:ln>
        </p:spPr>
        <p:txBody>
          <a:bodyPr wrap="none" anchor="ctr"/>
          <a:lstStyle/>
          <a:p>
            <a:endParaRPr lang="en-US"/>
          </a:p>
        </p:txBody>
      </p:sp>
      <p:pic>
        <p:nvPicPr>
          <p:cNvPr id="7" name="Picture 4" descr="Men on stools"/>
          <p:cNvPicPr>
            <a:picLocks noChangeAspect="1" noChangeArrowheads="1"/>
          </p:cNvPicPr>
          <p:nvPr/>
        </p:nvPicPr>
        <p:blipFill>
          <a:blip r:embed="rId2"/>
          <a:srcRect/>
          <a:stretch>
            <a:fillRect/>
          </a:stretch>
        </p:blipFill>
        <p:spPr bwMode="auto">
          <a:xfrm>
            <a:off x="468313" y="1619253"/>
            <a:ext cx="3382962" cy="2314575"/>
          </a:xfrm>
          <a:prstGeom prst="rect">
            <a:avLst/>
          </a:prstGeom>
          <a:noFill/>
          <a:ln w="9525">
            <a:solidFill>
              <a:schemeClr val="tx1"/>
            </a:solidFill>
            <a:miter lim="800000"/>
            <a:headEnd/>
            <a:tailEnd/>
          </a:ln>
        </p:spPr>
      </p:pic>
      <p:sp>
        <p:nvSpPr>
          <p:cNvPr id="8" name="Text Box 5"/>
          <p:cNvSpPr txBox="1">
            <a:spLocks noChangeArrowheads="1"/>
          </p:cNvSpPr>
          <p:nvPr/>
        </p:nvSpPr>
        <p:spPr bwMode="auto">
          <a:xfrm>
            <a:off x="1082683" y="1196981"/>
            <a:ext cx="2193925" cy="646331"/>
          </a:xfrm>
          <a:prstGeom prst="rect">
            <a:avLst/>
          </a:prstGeom>
          <a:solidFill>
            <a:schemeClr val="tx2">
              <a:lumMod val="60000"/>
              <a:lumOff val="40000"/>
            </a:schemeClr>
          </a:solidFill>
          <a:ln w="9525">
            <a:noFill/>
            <a:miter lim="800000"/>
            <a:headEnd/>
            <a:tailEnd/>
          </a:ln>
          <a:effectLst/>
        </p:spPr>
        <p:txBody>
          <a:bodyPr>
            <a:spAutoFit/>
          </a:bodyPr>
          <a:lstStyle/>
          <a:p>
            <a:pPr algn="ctr" eaLnBrk="0" hangingPunct="0">
              <a:defRPr/>
            </a:pPr>
            <a:r>
              <a:rPr lang="en-GB" sz="3600" b="1" dirty="0">
                <a:solidFill>
                  <a:schemeClr val="hlink"/>
                </a:solidFill>
                <a:cs typeface="Arial" charset="0"/>
              </a:rPr>
              <a:t> </a:t>
            </a:r>
            <a:r>
              <a:rPr lang="en-GB" sz="3600" b="1" dirty="0">
                <a:solidFill>
                  <a:schemeClr val="bg1"/>
                </a:solidFill>
                <a:cs typeface="Arial" charset="0"/>
              </a:rPr>
              <a:t>Obesity </a:t>
            </a:r>
          </a:p>
        </p:txBody>
      </p:sp>
      <p:pic>
        <p:nvPicPr>
          <p:cNvPr id="9" name="Picture 4" descr="Fitness Club USA"/>
          <p:cNvPicPr>
            <a:picLocks noChangeAspect="1" noChangeArrowheads="1"/>
          </p:cNvPicPr>
          <p:nvPr/>
        </p:nvPicPr>
        <p:blipFill>
          <a:blip r:embed="rId3"/>
          <a:srcRect/>
          <a:stretch>
            <a:fillRect/>
          </a:stretch>
        </p:blipFill>
        <p:spPr bwMode="auto">
          <a:xfrm>
            <a:off x="4932371" y="1628777"/>
            <a:ext cx="3311525" cy="2305051"/>
          </a:xfrm>
          <a:prstGeom prst="rect">
            <a:avLst/>
          </a:prstGeom>
          <a:noFill/>
          <a:ln w="9525">
            <a:solidFill>
              <a:schemeClr val="tx1"/>
            </a:solidFill>
            <a:miter lim="800000"/>
            <a:headEnd/>
            <a:tailEnd/>
          </a:ln>
        </p:spPr>
      </p:pic>
      <p:sp>
        <p:nvSpPr>
          <p:cNvPr id="10" name="Text Box 5"/>
          <p:cNvSpPr txBox="1">
            <a:spLocks noChangeArrowheads="1"/>
          </p:cNvSpPr>
          <p:nvPr/>
        </p:nvSpPr>
        <p:spPr bwMode="auto">
          <a:xfrm>
            <a:off x="5619750" y="1196981"/>
            <a:ext cx="2192338" cy="646331"/>
          </a:xfrm>
          <a:prstGeom prst="rect">
            <a:avLst/>
          </a:prstGeom>
          <a:solidFill>
            <a:schemeClr val="tx2">
              <a:lumMod val="60000"/>
              <a:lumOff val="40000"/>
            </a:schemeClr>
          </a:solidFill>
          <a:ln w="9525">
            <a:solidFill>
              <a:schemeClr val="tx1"/>
            </a:solidFill>
            <a:miter lim="800000"/>
            <a:headEnd/>
            <a:tailEnd/>
          </a:ln>
          <a:effectLst/>
        </p:spPr>
        <p:txBody>
          <a:bodyPr>
            <a:spAutoFit/>
          </a:bodyPr>
          <a:lstStyle/>
          <a:p>
            <a:pPr algn="ctr" eaLnBrk="0" hangingPunct="0">
              <a:defRPr/>
            </a:pPr>
            <a:r>
              <a:rPr lang="en-GB" sz="3600" b="1" dirty="0">
                <a:solidFill>
                  <a:schemeClr val="hlink"/>
                </a:solidFill>
                <a:cs typeface="Arial" charset="0"/>
              </a:rPr>
              <a:t> </a:t>
            </a:r>
            <a:r>
              <a:rPr lang="en-GB" sz="3600" b="1" dirty="0">
                <a:solidFill>
                  <a:schemeClr val="bg1"/>
                </a:solidFill>
                <a:cs typeface="Arial" charset="0"/>
              </a:rPr>
              <a:t>Exercise</a:t>
            </a:r>
          </a:p>
        </p:txBody>
      </p:sp>
      <p:sp>
        <p:nvSpPr>
          <p:cNvPr id="13" name="TextBox 12"/>
          <p:cNvSpPr txBox="1"/>
          <p:nvPr/>
        </p:nvSpPr>
        <p:spPr>
          <a:xfrm>
            <a:off x="1262063" y="4292605"/>
            <a:ext cx="6571992" cy="646331"/>
          </a:xfrm>
          <a:prstGeom prst="rect">
            <a:avLst/>
          </a:prstGeom>
          <a:solidFill>
            <a:schemeClr val="tx2">
              <a:lumMod val="60000"/>
              <a:lumOff val="40000"/>
            </a:schemeClr>
          </a:solidFill>
        </p:spPr>
        <p:txBody>
          <a:bodyPr wrap="none">
            <a:spAutoFit/>
          </a:bodyPr>
          <a:lstStyle/>
          <a:p>
            <a:pPr algn="ctr" eaLnBrk="0" hangingPunct="0">
              <a:defRPr/>
            </a:pPr>
            <a:r>
              <a:rPr lang="en-GB" sz="3600" b="1" dirty="0">
                <a:solidFill>
                  <a:schemeClr val="bg1"/>
                </a:solidFill>
                <a:latin typeface="Arial" pitchFamily="34" charset="0"/>
              </a:rPr>
              <a:t>AGING and FAMILY HISTORY</a:t>
            </a:r>
          </a:p>
        </p:txBody>
      </p:sp>
      <p:sp>
        <p:nvSpPr>
          <p:cNvPr id="14" name="TextBox 13"/>
          <p:cNvSpPr txBox="1">
            <a:spLocks noChangeArrowheads="1"/>
          </p:cNvSpPr>
          <p:nvPr/>
        </p:nvSpPr>
        <p:spPr bwMode="auto">
          <a:xfrm>
            <a:off x="541338" y="5084769"/>
            <a:ext cx="7991290" cy="954107"/>
          </a:xfrm>
          <a:prstGeom prst="rect">
            <a:avLst/>
          </a:prstGeom>
          <a:solidFill>
            <a:schemeClr val="tx1"/>
          </a:solidFill>
          <a:ln w="9525">
            <a:noFill/>
            <a:miter lim="800000"/>
            <a:headEnd/>
            <a:tailEnd/>
          </a:ln>
        </p:spPr>
        <p:txBody>
          <a:bodyPr wrap="none">
            <a:spAutoFit/>
          </a:bodyPr>
          <a:lstStyle/>
          <a:p>
            <a:pPr algn="ctr" eaLnBrk="0" hangingPunct="0"/>
            <a:r>
              <a:rPr lang="en-GB" sz="2800" b="1" dirty="0">
                <a:solidFill>
                  <a:srgbClr val="FFFF00"/>
                </a:solidFill>
                <a:latin typeface="Comic Sans MS" pitchFamily="66" charset="0"/>
                <a:cs typeface="Arial" charset="0"/>
              </a:rPr>
              <a:t>Intervention therapies</a:t>
            </a:r>
          </a:p>
          <a:p>
            <a:pPr algn="ctr" eaLnBrk="0" hangingPunct="0"/>
            <a:r>
              <a:rPr lang="en-GB" sz="2800" b="1" dirty="0">
                <a:solidFill>
                  <a:srgbClr val="FFFF00"/>
                </a:solidFill>
                <a:latin typeface="Comic Sans MS" pitchFamily="66" charset="0"/>
                <a:cs typeface="Arial" charset="0"/>
              </a:rPr>
              <a:t> should be weight neutral or weight reducing</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par>
                                <p:cTn id="8" presetID="8"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amond(in)">
                                      <p:cBhvr>
                                        <p:cTn id="10" dur="20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amond(in)">
                                      <p:cBhvr>
                                        <p:cTn id="15" dur="2000"/>
                                        <p:tgtEl>
                                          <p:spTgt spid="10"/>
                                        </p:tgtEl>
                                      </p:cBhvr>
                                    </p:animEffect>
                                  </p:childTnLst>
                                </p:cTn>
                              </p:par>
                              <p:par>
                                <p:cTn id="16" presetID="8" presetClass="entr" presetSubtype="16"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amond(in)">
                                      <p:cBhvr>
                                        <p:cTn id="18" dur="2000"/>
                                        <p:tgtEl>
                                          <p:spTgt spid="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diamond(in)">
                                      <p:cBhvr>
                                        <p:cTn id="23" dur="2000"/>
                                        <p:tgtEl>
                                          <p:spTgt spid="1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3" grpId="0" animBg="1"/>
      <p:bldP spid="1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828429940"/>
              </p:ext>
            </p:extLst>
          </p:nvPr>
        </p:nvGraphicFramePr>
        <p:xfrm>
          <a:off x="228602" y="1828803"/>
          <a:ext cx="8610601" cy="3880883"/>
        </p:xfrm>
        <a:graphic>
          <a:graphicData uri="http://schemas.openxmlformats.org/drawingml/2006/table">
            <a:tbl>
              <a:tblPr firstRow="1" bandRow="1">
                <a:tableStyleId>{5C22544A-7EE6-4342-B048-85BDC9FD1C3A}</a:tableStyleId>
              </a:tblPr>
              <a:tblGrid>
                <a:gridCol w="1752598"/>
                <a:gridCol w="1905000"/>
                <a:gridCol w="4953003"/>
              </a:tblGrid>
              <a:tr h="658790">
                <a:tc>
                  <a:txBody>
                    <a:bodyPr/>
                    <a:lstStyle/>
                    <a:p>
                      <a:pPr algn="ctr"/>
                      <a:r>
                        <a:rPr lang="en-US" sz="1900" dirty="0" smtClean="0"/>
                        <a:t>Name (brand</a:t>
                      </a:r>
                      <a:r>
                        <a:rPr lang="en-US" sz="1900" baseline="0" dirty="0" smtClean="0"/>
                        <a:t> </a:t>
                      </a:r>
                      <a:r>
                        <a:rPr lang="en-US" sz="1900" dirty="0" smtClean="0"/>
                        <a:t>name)</a:t>
                      </a:r>
                      <a:endParaRPr lang="en-US" sz="1900" dirty="0"/>
                    </a:p>
                  </a:txBody>
                  <a:tcPr/>
                </a:tc>
                <a:tc>
                  <a:txBody>
                    <a:bodyPr/>
                    <a:lstStyle/>
                    <a:p>
                      <a:pPr algn="ctr"/>
                      <a:r>
                        <a:rPr lang="en-US" sz="1900" dirty="0" smtClean="0"/>
                        <a:t>Developer</a:t>
                      </a:r>
                      <a:endParaRPr lang="en-US" sz="1900" dirty="0"/>
                    </a:p>
                  </a:txBody>
                  <a:tcPr/>
                </a:tc>
                <a:tc>
                  <a:txBody>
                    <a:bodyPr/>
                    <a:lstStyle/>
                    <a:p>
                      <a:pPr algn="ctr"/>
                      <a:r>
                        <a:rPr lang="en-US" sz="1900" dirty="0" smtClean="0"/>
                        <a:t>Remarks</a:t>
                      </a:r>
                    </a:p>
                  </a:txBody>
                  <a:tcPr/>
                </a:tc>
              </a:tr>
              <a:tr h="658790">
                <a:tc>
                  <a:txBody>
                    <a:bodyPr/>
                    <a:lstStyle/>
                    <a:p>
                      <a:pPr algn="ctr"/>
                      <a:r>
                        <a:rPr lang="en-US" sz="1900" dirty="0" smtClean="0"/>
                        <a:t>Albiglutide</a:t>
                      </a:r>
                    </a:p>
                    <a:p>
                      <a:pPr algn="ctr"/>
                      <a:r>
                        <a:rPr lang="en-US" sz="1900" dirty="0" smtClean="0"/>
                        <a:t>(Syncria®)</a:t>
                      </a:r>
                    </a:p>
                  </a:txBody>
                  <a:tcPr/>
                </a:tc>
                <a:tc>
                  <a:txBody>
                    <a:bodyPr/>
                    <a:lstStyle/>
                    <a:p>
                      <a:pPr algn="ctr"/>
                      <a:r>
                        <a:rPr lang="en-US" sz="1900" dirty="0" smtClean="0"/>
                        <a:t>GlaxoSmithKline</a:t>
                      </a:r>
                      <a:endParaRPr lang="en-US" sz="1900" dirty="0"/>
                    </a:p>
                  </a:txBody>
                  <a:tcPr/>
                </a:tc>
                <a:tc>
                  <a:txBody>
                    <a:bodyPr/>
                    <a:lstStyle/>
                    <a:p>
                      <a:pPr algn="ctr"/>
                      <a:r>
                        <a:rPr lang="en-US" sz="1900" dirty="0" smtClean="0"/>
                        <a:t>GLP-1 dimer fused to human</a:t>
                      </a:r>
                      <a:r>
                        <a:rPr lang="en-US" sz="1900" baseline="0" dirty="0" smtClean="0"/>
                        <a:t> </a:t>
                      </a:r>
                      <a:r>
                        <a:rPr lang="en-US" sz="1900" dirty="0" smtClean="0"/>
                        <a:t>albumin;</a:t>
                      </a:r>
                    </a:p>
                    <a:p>
                      <a:pPr algn="ctr"/>
                      <a:r>
                        <a:rPr lang="en-US" sz="1900" dirty="0" smtClean="0"/>
                        <a:t> once weekly</a:t>
                      </a:r>
                    </a:p>
                  </a:txBody>
                  <a:tcPr/>
                </a:tc>
              </a:tr>
              <a:tr h="658790">
                <a:tc>
                  <a:txBody>
                    <a:bodyPr/>
                    <a:lstStyle/>
                    <a:p>
                      <a:pPr algn="ctr"/>
                      <a:r>
                        <a:rPr lang="en-US" sz="1900" dirty="0" smtClean="0"/>
                        <a:t>Dulaglutide</a:t>
                      </a:r>
                    </a:p>
                    <a:p>
                      <a:pPr algn="ctr"/>
                      <a:r>
                        <a:rPr lang="en-US" sz="1900" kern="1200" baseline="0" dirty="0" smtClean="0">
                          <a:solidFill>
                            <a:schemeClr val="dk1"/>
                          </a:solidFill>
                          <a:latin typeface="+mn-lt"/>
                          <a:ea typeface="+mn-ea"/>
                          <a:cs typeface="+mn-cs"/>
                        </a:rPr>
                        <a:t>(LY2189265)</a:t>
                      </a:r>
                      <a:r>
                        <a:rPr lang="en-US" sz="1900" dirty="0" smtClean="0"/>
                        <a:t> </a:t>
                      </a:r>
                      <a:endParaRPr lang="en-US" sz="1900" dirty="0"/>
                    </a:p>
                  </a:txBody>
                  <a:tcPr/>
                </a:tc>
                <a:tc>
                  <a:txBody>
                    <a:bodyPr/>
                    <a:lstStyle/>
                    <a:p>
                      <a:pPr algn="ctr"/>
                      <a:r>
                        <a:rPr lang="en-US" sz="1900" dirty="0" smtClean="0"/>
                        <a:t>Eli Lilly</a:t>
                      </a:r>
                      <a:endParaRPr lang="en-US" sz="1900" dirty="0"/>
                    </a:p>
                  </a:txBody>
                  <a:tcPr/>
                </a:tc>
                <a:tc>
                  <a:txBody>
                    <a:bodyPr/>
                    <a:lstStyle/>
                    <a:p>
                      <a:pPr algn="ctr"/>
                      <a:r>
                        <a:rPr lang="en-US" sz="1900" dirty="0" smtClean="0"/>
                        <a:t>GLP-1 analogue fused to </a:t>
                      </a:r>
                      <a:r>
                        <a:rPr lang="en-US" sz="1900" dirty="0" err="1" smtClean="0"/>
                        <a:t>Fc</a:t>
                      </a:r>
                      <a:r>
                        <a:rPr lang="en-US" sz="1900" baseline="0" dirty="0" smtClean="0"/>
                        <a:t> </a:t>
                      </a:r>
                      <a:r>
                        <a:rPr lang="en-US" sz="1900" dirty="0" smtClean="0"/>
                        <a:t>antibody fragment</a:t>
                      </a:r>
                      <a:endParaRPr lang="en-US" sz="1900" baseline="0" dirty="0" smtClean="0"/>
                    </a:p>
                    <a:p>
                      <a:pPr algn="ctr"/>
                      <a:r>
                        <a:rPr lang="en-US" sz="1900" dirty="0" smtClean="0"/>
                        <a:t>once weekly</a:t>
                      </a:r>
                    </a:p>
                  </a:txBody>
                  <a:tcPr/>
                </a:tc>
              </a:tr>
              <a:tr h="528083">
                <a:tc>
                  <a:txBody>
                    <a:bodyPr/>
                    <a:lstStyle/>
                    <a:p>
                      <a:pPr algn="ctr"/>
                      <a:r>
                        <a:rPr lang="en-US" sz="1900" dirty="0" smtClean="0"/>
                        <a:t>Exenatide-</a:t>
                      </a:r>
                      <a:r>
                        <a:rPr lang="en-US" sz="1900" baseline="0" dirty="0" smtClean="0"/>
                        <a:t> </a:t>
                      </a:r>
                      <a:r>
                        <a:rPr lang="en-US" sz="1900" dirty="0" smtClean="0"/>
                        <a:t>QM</a:t>
                      </a:r>
                    </a:p>
                  </a:txBody>
                  <a:tcPr/>
                </a:tc>
                <a:tc>
                  <a:txBody>
                    <a:bodyPr/>
                    <a:lstStyle/>
                    <a:p>
                      <a:pPr algn="ctr"/>
                      <a:r>
                        <a:rPr lang="en-US" sz="1900" dirty="0" smtClean="0"/>
                        <a:t>Amylin</a:t>
                      </a:r>
                      <a:endParaRPr lang="en-US" sz="1900" dirty="0"/>
                    </a:p>
                  </a:txBody>
                  <a:tcPr/>
                </a:tc>
                <a:tc>
                  <a:txBody>
                    <a:bodyPr/>
                    <a:lstStyle/>
                    <a:p>
                      <a:pPr algn="ctr"/>
                      <a:r>
                        <a:rPr lang="en-US" sz="1900" dirty="0" smtClean="0"/>
                        <a:t>P II; once monthly</a:t>
                      </a:r>
                    </a:p>
                  </a:txBody>
                  <a:tcPr/>
                </a:tc>
              </a:tr>
              <a:tr h="658790">
                <a:tc>
                  <a:txBody>
                    <a:bodyPr/>
                    <a:lstStyle/>
                    <a:p>
                      <a:pPr algn="ctr"/>
                      <a:r>
                        <a:rPr lang="en-US" sz="1900" dirty="0" smtClean="0"/>
                        <a:t>ITCA 650</a:t>
                      </a:r>
                      <a:endParaRPr lang="en-US" sz="1900" dirty="0"/>
                    </a:p>
                  </a:txBody>
                  <a:tcPr/>
                </a:tc>
                <a:tc>
                  <a:txBody>
                    <a:bodyPr/>
                    <a:lstStyle/>
                    <a:p>
                      <a:pPr algn="ctr"/>
                      <a:r>
                        <a:rPr lang="en-US" sz="1900" dirty="0" smtClean="0"/>
                        <a:t>Eli Lilly/ Intarcia</a:t>
                      </a:r>
                    </a:p>
                    <a:p>
                      <a:pPr algn="ctr"/>
                      <a:r>
                        <a:rPr lang="en-US" sz="1900" dirty="0" smtClean="0"/>
                        <a:t>Therapeutics</a:t>
                      </a:r>
                    </a:p>
                  </a:txBody>
                  <a:tcPr/>
                </a:tc>
                <a:tc>
                  <a:txBody>
                    <a:bodyPr/>
                    <a:lstStyle/>
                    <a:p>
                      <a:pPr algn="ctr"/>
                      <a:r>
                        <a:rPr lang="en-US" sz="1900" dirty="0" smtClean="0"/>
                        <a:t>P II; Exenatide administered using a</a:t>
                      </a:r>
                    </a:p>
                    <a:p>
                      <a:pPr algn="ctr"/>
                      <a:r>
                        <a:rPr lang="en-US" sz="1900" dirty="0" smtClean="0"/>
                        <a:t>DUROS® device; once yearly</a:t>
                      </a:r>
                    </a:p>
                  </a:txBody>
                  <a:tcPr/>
                </a:tc>
              </a:tr>
              <a:tr h="6587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kern="1200" baseline="0" dirty="0" smtClean="0">
                          <a:solidFill>
                            <a:schemeClr val="dk1"/>
                          </a:solidFill>
                          <a:latin typeface="+mn-lt"/>
                          <a:ea typeface="+mn-ea"/>
                          <a:cs typeface="+mn-cs"/>
                        </a:rPr>
                        <a:t>NN9924</a:t>
                      </a:r>
                      <a:endParaRPr lang="en-US" sz="1900" dirty="0" smtClean="0"/>
                    </a:p>
                    <a:p>
                      <a:pPr algn="ctr"/>
                      <a:endParaRPr lang="en-US" sz="19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kern="1200" baseline="0" dirty="0" smtClean="0">
                          <a:solidFill>
                            <a:schemeClr val="dk1"/>
                          </a:solidFill>
                          <a:latin typeface="+mn-lt"/>
                          <a:ea typeface="+mn-ea"/>
                          <a:cs typeface="+mn-cs"/>
                        </a:rPr>
                        <a:t>Novo Nordisk</a:t>
                      </a:r>
                      <a:endParaRPr lang="en-US" sz="1900" dirty="0" smtClean="0"/>
                    </a:p>
                    <a:p>
                      <a:pPr algn="ctr"/>
                      <a:endParaRPr lang="en-US" sz="1900" dirty="0"/>
                    </a:p>
                  </a:txBody>
                  <a:tcPr/>
                </a:tc>
                <a:tc>
                  <a:txBody>
                    <a:bodyPr/>
                    <a:lstStyle/>
                    <a:p>
                      <a:pPr algn="ctr"/>
                      <a:r>
                        <a:rPr lang="en-US" sz="1900" kern="1200" baseline="0" dirty="0" smtClean="0">
                          <a:solidFill>
                            <a:schemeClr val="dk1"/>
                          </a:solidFill>
                          <a:latin typeface="+mn-lt"/>
                          <a:ea typeface="+mn-ea"/>
                          <a:cs typeface="+mn-cs"/>
                        </a:rPr>
                        <a:t>P I; oral formulation of a GLP-1</a:t>
                      </a:r>
                    </a:p>
                    <a:p>
                      <a:pPr algn="ctr"/>
                      <a:r>
                        <a:rPr lang="en-US" sz="1900" kern="1200" baseline="0" dirty="0" smtClean="0">
                          <a:solidFill>
                            <a:schemeClr val="dk1"/>
                          </a:solidFill>
                          <a:latin typeface="+mn-lt"/>
                          <a:ea typeface="+mn-ea"/>
                          <a:cs typeface="+mn-cs"/>
                        </a:rPr>
                        <a:t>analogue</a:t>
                      </a:r>
                      <a:endParaRPr lang="en-US" sz="1900" dirty="0" smtClean="0"/>
                    </a:p>
                  </a:txBody>
                  <a:tcPr/>
                </a:tc>
              </a:tr>
            </a:tbl>
          </a:graphicData>
        </a:graphic>
      </p:graphicFrame>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6160" y="6510973"/>
            <a:ext cx="5577840" cy="347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3"/>
          <p:cNvSpPr txBox="1">
            <a:spLocks/>
          </p:cNvSpPr>
          <p:nvPr/>
        </p:nvSpPr>
        <p:spPr bwMode="auto">
          <a:xfrm>
            <a:off x="838200" y="304801"/>
            <a:ext cx="7772400" cy="1066800"/>
          </a:xfrm>
          <a:prstGeom prst="rect">
            <a:avLst/>
          </a:prstGeom>
          <a:ln w="9525">
            <a:noFill/>
            <a:miter lim="800000"/>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ctr"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smtClean="0">
                <a:ln>
                  <a:noFill/>
                </a:ln>
                <a:solidFill>
                  <a:schemeClr val="lt1"/>
                </a:solidFill>
                <a:effectLst/>
                <a:uLnTx/>
                <a:uFillTx/>
                <a:latin typeface="+mn-lt"/>
                <a:ea typeface="+mn-ea"/>
                <a:cs typeface="+mn-cs"/>
              </a:rPr>
              <a:t>Future </a:t>
            </a:r>
            <a:endParaRPr kumimoji="0" lang="en-US" sz="54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val="5813778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2" y="90270"/>
            <a:ext cx="7315199" cy="667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40914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92" y="1058221"/>
            <a:ext cx="9126908" cy="4580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a:off x="3276600" y="2592404"/>
            <a:ext cx="15240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6400800" y="2592404"/>
            <a:ext cx="7620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72316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286001"/>
            <a:ext cx="7772400" cy="1470025"/>
          </a:xfrm>
        </p:spPr>
        <p:style>
          <a:lnRef idx="0">
            <a:schemeClr val="accent1"/>
          </a:lnRef>
          <a:fillRef idx="3">
            <a:schemeClr val="accent1"/>
          </a:fillRef>
          <a:effectRef idx="3">
            <a:schemeClr val="accent1"/>
          </a:effectRef>
          <a:fontRef idx="minor">
            <a:schemeClr val="lt1"/>
          </a:fontRef>
        </p:style>
        <p:txBody>
          <a:bodyPr>
            <a:normAutofit/>
          </a:bodyPr>
          <a:lstStyle/>
          <a:p>
            <a:r>
              <a:rPr lang="en-US" b="1" dirty="0" smtClean="0"/>
              <a:t>Inhaled insulins</a:t>
            </a:r>
            <a:endParaRPr lang="en-US" b="1" dirty="0"/>
          </a:p>
        </p:txBody>
      </p:sp>
    </p:spTree>
    <p:extLst>
      <p:ext uri="{BB962C8B-B14F-4D97-AF65-F5344CB8AC3E}">
        <p14:creationId xmlns:p14="http://schemas.microsoft.com/office/powerpoint/2010/main" val="38681509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AutoShape 1"/>
          <p:cNvSpPr>
            <a:spLocks noChangeArrowheads="1"/>
          </p:cNvSpPr>
          <p:nvPr/>
        </p:nvSpPr>
        <p:spPr bwMode="auto">
          <a:xfrm>
            <a:off x="3733800" y="5181600"/>
            <a:ext cx="1723655" cy="648512"/>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p>
            <a:pPr>
              <a:tabLst>
                <a:tab pos="723900" algn="l"/>
              </a:tabLst>
            </a:pPr>
            <a:r>
              <a:rPr lang="en-US" sz="3600" b="1" dirty="0" smtClean="0"/>
              <a:t>Exubera</a:t>
            </a:r>
            <a:endParaRPr lang="en-US" sz="3600" b="1"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2400" y="1382714"/>
            <a:ext cx="6350000" cy="37417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9" name="Text Box 3"/>
          <p:cNvSpPr txBox="1">
            <a:spLocks noChangeArrowheads="1"/>
          </p:cNvSpPr>
          <p:nvPr/>
        </p:nvSpPr>
        <p:spPr bwMode="auto">
          <a:xfrm>
            <a:off x="952500" y="6477000"/>
            <a:ext cx="8255000" cy="227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defRPr>
            </a:lvl5pPr>
            <a:lvl6pPr marL="25146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defRPr>
            </a:lvl6pPr>
            <a:lvl7pPr marL="29718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defRPr>
            </a:lvl7pPr>
            <a:lvl8pPr marL="34290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defRPr>
            </a:lvl8pPr>
            <a:lvl9pPr marL="38862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defRPr>
            </a:lvl9pPr>
          </a:lstStyle>
          <a:p>
            <a:r>
              <a:rPr lang="en-US" sz="900" i="1" dirty="0">
                <a:solidFill>
                  <a:schemeClr val="tx1"/>
                </a:solidFill>
              </a:rPr>
              <a:t>Clinical Therapeutics</a:t>
            </a:r>
            <a:r>
              <a:rPr lang="en-US" sz="900" dirty="0">
                <a:solidFill>
                  <a:schemeClr val="tx1"/>
                </a:solidFill>
              </a:rPr>
              <a:t> 2014 36, 1275-1289DOI: (10.1016/j.clinthera.2014.06.025) </a:t>
            </a:r>
          </a:p>
        </p:txBody>
      </p:sp>
      <p:sp>
        <p:nvSpPr>
          <p:cNvPr id="4100" name="Text Box 4"/>
          <p:cNvSpPr txBox="1">
            <a:spLocks noChangeArrowheads="1"/>
          </p:cNvSpPr>
          <p:nvPr/>
        </p:nvSpPr>
        <p:spPr bwMode="auto">
          <a:xfrm>
            <a:off x="952500" y="6624639"/>
            <a:ext cx="5556250"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723900" algn="l"/>
                <a:tab pos="1447800" algn="l"/>
                <a:tab pos="2171700" algn="l"/>
                <a:tab pos="2895600" algn="l"/>
                <a:tab pos="3619500" algn="l"/>
                <a:tab pos="4343400" algn="l"/>
                <a:tab pos="5067300" algn="l"/>
              </a:tabLst>
              <a:defRPr sz="1400">
                <a:solidFill>
                  <a:srgbClr val="FFFFFF"/>
                </a:solidFill>
                <a:latin typeface="Arial" charset="0"/>
                <a:ea typeface="ＭＳ Ｐゴシック" charset="-128"/>
              </a:defRPr>
            </a:lvl1pPr>
            <a:lvl2pPr>
              <a:tabLst>
                <a:tab pos="723900" algn="l"/>
                <a:tab pos="1447800" algn="l"/>
                <a:tab pos="2171700" algn="l"/>
                <a:tab pos="2895600" algn="l"/>
                <a:tab pos="3619500" algn="l"/>
                <a:tab pos="4343400" algn="l"/>
                <a:tab pos="5067300" algn="l"/>
              </a:tabLst>
              <a:defRPr sz="1400">
                <a:solidFill>
                  <a:srgbClr val="FFFFFF"/>
                </a:solidFill>
                <a:latin typeface="Arial" charset="0"/>
                <a:ea typeface="ＭＳ Ｐゴシック" charset="-128"/>
              </a:defRPr>
            </a:lvl2pPr>
            <a:lvl3pPr>
              <a:tabLst>
                <a:tab pos="723900" algn="l"/>
                <a:tab pos="1447800" algn="l"/>
                <a:tab pos="2171700" algn="l"/>
                <a:tab pos="2895600" algn="l"/>
                <a:tab pos="3619500" algn="l"/>
                <a:tab pos="4343400" algn="l"/>
                <a:tab pos="5067300" algn="l"/>
              </a:tabLst>
              <a:defRPr sz="1400">
                <a:solidFill>
                  <a:srgbClr val="FFFFFF"/>
                </a:solidFill>
                <a:latin typeface="Arial" charset="0"/>
                <a:ea typeface="ＭＳ Ｐゴシック" charset="-128"/>
              </a:defRPr>
            </a:lvl3pPr>
            <a:lvl4pPr>
              <a:tabLst>
                <a:tab pos="723900" algn="l"/>
                <a:tab pos="1447800" algn="l"/>
                <a:tab pos="2171700" algn="l"/>
                <a:tab pos="2895600" algn="l"/>
                <a:tab pos="3619500" algn="l"/>
                <a:tab pos="4343400" algn="l"/>
                <a:tab pos="5067300" algn="l"/>
              </a:tabLst>
              <a:defRPr sz="1400">
                <a:solidFill>
                  <a:srgbClr val="FFFFFF"/>
                </a:solidFill>
                <a:latin typeface="Arial" charset="0"/>
                <a:ea typeface="ＭＳ Ｐゴシック" charset="-128"/>
              </a:defRPr>
            </a:lvl4pPr>
            <a:lvl5pPr>
              <a:tabLst>
                <a:tab pos="723900" algn="l"/>
                <a:tab pos="1447800" algn="l"/>
                <a:tab pos="2171700" algn="l"/>
                <a:tab pos="2895600" algn="l"/>
                <a:tab pos="3619500" algn="l"/>
                <a:tab pos="4343400" algn="l"/>
                <a:tab pos="5067300" algn="l"/>
              </a:tabLst>
              <a:defRPr sz="1400">
                <a:solidFill>
                  <a:srgbClr val="FFFFFF"/>
                </a:solidFill>
                <a:latin typeface="Arial" charset="0"/>
                <a:ea typeface="ＭＳ Ｐゴシック" charset="-128"/>
              </a:defRPr>
            </a:lvl5pPr>
            <a:lvl6pPr marL="25146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400">
                <a:solidFill>
                  <a:srgbClr val="FFFFFF"/>
                </a:solidFill>
                <a:latin typeface="Arial" charset="0"/>
                <a:ea typeface="ＭＳ Ｐゴシック" charset="-128"/>
              </a:defRPr>
            </a:lvl6pPr>
            <a:lvl7pPr marL="29718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400">
                <a:solidFill>
                  <a:srgbClr val="FFFFFF"/>
                </a:solidFill>
                <a:latin typeface="Arial" charset="0"/>
                <a:ea typeface="ＭＳ Ｐゴシック" charset="-128"/>
              </a:defRPr>
            </a:lvl7pPr>
            <a:lvl8pPr marL="34290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400">
                <a:solidFill>
                  <a:srgbClr val="FFFFFF"/>
                </a:solidFill>
                <a:latin typeface="Arial" charset="0"/>
                <a:ea typeface="ＭＳ Ｐゴシック" charset="-128"/>
              </a:defRPr>
            </a:lvl8pPr>
            <a:lvl9pPr marL="38862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400">
                <a:solidFill>
                  <a:srgbClr val="FFFFFF"/>
                </a:solidFill>
                <a:latin typeface="Arial" charset="0"/>
                <a:ea typeface="ＭＳ Ｐゴシック" charset="-128"/>
              </a:defRPr>
            </a:lvl9pPr>
          </a:lstStyle>
          <a:p>
            <a:r>
              <a:rPr lang="en-US" sz="900" dirty="0">
                <a:solidFill>
                  <a:schemeClr val="tx1"/>
                </a:solidFill>
              </a:rPr>
              <a:t>Copyright © 2014 Elsevier HS Journals, Inc.</a:t>
            </a:r>
            <a:r>
              <a:rPr lang="en-US" sz="900" dirty="0">
                <a:solidFill>
                  <a:schemeClr val="tx1"/>
                </a:solidFill>
                <a:hlinkClick r:id="rId4"/>
              </a:rPr>
              <a:t> Terms and Conditions</a:t>
            </a:r>
          </a:p>
        </p:txBody>
      </p:sp>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77" y="6064250"/>
            <a:ext cx="708025" cy="79375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75693601"/>
      </p:ext>
    </p:extLst>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AutoShape 1"/>
          <p:cNvSpPr>
            <a:spLocks noChangeArrowheads="1"/>
          </p:cNvSpPr>
          <p:nvPr/>
        </p:nvSpPr>
        <p:spPr bwMode="auto">
          <a:xfrm>
            <a:off x="4129089" y="79375"/>
            <a:ext cx="986658" cy="371513"/>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p>
            <a:pPr>
              <a:tabLst>
                <a:tab pos="723900" algn="l"/>
              </a:tabLst>
            </a:pPr>
            <a:r>
              <a:rPr lang="en-US">
                <a:solidFill>
                  <a:srgbClr val="FFFFFF"/>
                </a:solidFill>
              </a:rPr>
              <a:t>Figure 2 </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2400" y="812801"/>
            <a:ext cx="6350000" cy="48815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3" name="Text Box 3"/>
          <p:cNvSpPr txBox="1">
            <a:spLocks noChangeArrowheads="1"/>
          </p:cNvSpPr>
          <p:nvPr/>
        </p:nvSpPr>
        <p:spPr bwMode="auto">
          <a:xfrm>
            <a:off x="952500" y="6477000"/>
            <a:ext cx="8255000" cy="227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defRPr>
            </a:lvl5pPr>
            <a:lvl6pPr marL="25146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defRPr>
            </a:lvl6pPr>
            <a:lvl7pPr marL="29718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defRPr>
            </a:lvl7pPr>
            <a:lvl8pPr marL="34290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defRPr>
            </a:lvl8pPr>
            <a:lvl9pPr marL="38862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defRPr>
            </a:lvl9pPr>
          </a:lstStyle>
          <a:p>
            <a:r>
              <a:rPr lang="en-US" sz="900" i="1" dirty="0">
                <a:solidFill>
                  <a:schemeClr val="tx1"/>
                </a:solidFill>
              </a:rPr>
              <a:t>Clinical Therapeutics</a:t>
            </a:r>
            <a:r>
              <a:rPr lang="en-US" sz="900" dirty="0">
                <a:solidFill>
                  <a:schemeClr val="tx1"/>
                </a:solidFill>
              </a:rPr>
              <a:t> 2014 36, 1275-1289DOI: (10.1016/j.clinthera.2014.06.025) </a:t>
            </a:r>
          </a:p>
        </p:txBody>
      </p:sp>
      <p:sp>
        <p:nvSpPr>
          <p:cNvPr id="5124" name="Text Box 4"/>
          <p:cNvSpPr txBox="1">
            <a:spLocks noChangeArrowheads="1"/>
          </p:cNvSpPr>
          <p:nvPr/>
        </p:nvSpPr>
        <p:spPr bwMode="auto">
          <a:xfrm>
            <a:off x="952500" y="6624639"/>
            <a:ext cx="5556250"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723900" algn="l"/>
                <a:tab pos="1447800" algn="l"/>
                <a:tab pos="2171700" algn="l"/>
                <a:tab pos="2895600" algn="l"/>
                <a:tab pos="3619500" algn="l"/>
                <a:tab pos="4343400" algn="l"/>
                <a:tab pos="5067300" algn="l"/>
              </a:tabLst>
              <a:defRPr sz="1400">
                <a:solidFill>
                  <a:srgbClr val="FFFFFF"/>
                </a:solidFill>
                <a:latin typeface="Arial" charset="0"/>
                <a:ea typeface="ＭＳ Ｐゴシック" charset="-128"/>
              </a:defRPr>
            </a:lvl1pPr>
            <a:lvl2pPr>
              <a:tabLst>
                <a:tab pos="723900" algn="l"/>
                <a:tab pos="1447800" algn="l"/>
                <a:tab pos="2171700" algn="l"/>
                <a:tab pos="2895600" algn="l"/>
                <a:tab pos="3619500" algn="l"/>
                <a:tab pos="4343400" algn="l"/>
                <a:tab pos="5067300" algn="l"/>
              </a:tabLst>
              <a:defRPr sz="1400">
                <a:solidFill>
                  <a:srgbClr val="FFFFFF"/>
                </a:solidFill>
                <a:latin typeface="Arial" charset="0"/>
                <a:ea typeface="ＭＳ Ｐゴシック" charset="-128"/>
              </a:defRPr>
            </a:lvl2pPr>
            <a:lvl3pPr>
              <a:tabLst>
                <a:tab pos="723900" algn="l"/>
                <a:tab pos="1447800" algn="l"/>
                <a:tab pos="2171700" algn="l"/>
                <a:tab pos="2895600" algn="l"/>
                <a:tab pos="3619500" algn="l"/>
                <a:tab pos="4343400" algn="l"/>
                <a:tab pos="5067300" algn="l"/>
              </a:tabLst>
              <a:defRPr sz="1400">
                <a:solidFill>
                  <a:srgbClr val="FFFFFF"/>
                </a:solidFill>
                <a:latin typeface="Arial" charset="0"/>
                <a:ea typeface="ＭＳ Ｐゴシック" charset="-128"/>
              </a:defRPr>
            </a:lvl3pPr>
            <a:lvl4pPr>
              <a:tabLst>
                <a:tab pos="723900" algn="l"/>
                <a:tab pos="1447800" algn="l"/>
                <a:tab pos="2171700" algn="l"/>
                <a:tab pos="2895600" algn="l"/>
                <a:tab pos="3619500" algn="l"/>
                <a:tab pos="4343400" algn="l"/>
                <a:tab pos="5067300" algn="l"/>
              </a:tabLst>
              <a:defRPr sz="1400">
                <a:solidFill>
                  <a:srgbClr val="FFFFFF"/>
                </a:solidFill>
                <a:latin typeface="Arial" charset="0"/>
                <a:ea typeface="ＭＳ Ｐゴシック" charset="-128"/>
              </a:defRPr>
            </a:lvl4pPr>
            <a:lvl5pPr>
              <a:tabLst>
                <a:tab pos="723900" algn="l"/>
                <a:tab pos="1447800" algn="l"/>
                <a:tab pos="2171700" algn="l"/>
                <a:tab pos="2895600" algn="l"/>
                <a:tab pos="3619500" algn="l"/>
                <a:tab pos="4343400" algn="l"/>
                <a:tab pos="5067300" algn="l"/>
              </a:tabLst>
              <a:defRPr sz="1400">
                <a:solidFill>
                  <a:srgbClr val="FFFFFF"/>
                </a:solidFill>
                <a:latin typeface="Arial" charset="0"/>
                <a:ea typeface="ＭＳ Ｐゴシック" charset="-128"/>
              </a:defRPr>
            </a:lvl5pPr>
            <a:lvl6pPr marL="25146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400">
                <a:solidFill>
                  <a:srgbClr val="FFFFFF"/>
                </a:solidFill>
                <a:latin typeface="Arial" charset="0"/>
                <a:ea typeface="ＭＳ Ｐゴシック" charset="-128"/>
              </a:defRPr>
            </a:lvl6pPr>
            <a:lvl7pPr marL="29718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400">
                <a:solidFill>
                  <a:srgbClr val="FFFFFF"/>
                </a:solidFill>
                <a:latin typeface="Arial" charset="0"/>
                <a:ea typeface="ＭＳ Ｐゴシック" charset="-128"/>
              </a:defRPr>
            </a:lvl7pPr>
            <a:lvl8pPr marL="34290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400">
                <a:solidFill>
                  <a:srgbClr val="FFFFFF"/>
                </a:solidFill>
                <a:latin typeface="Arial" charset="0"/>
                <a:ea typeface="ＭＳ Ｐゴシック" charset="-128"/>
              </a:defRPr>
            </a:lvl8pPr>
            <a:lvl9pPr marL="38862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400">
                <a:solidFill>
                  <a:srgbClr val="FFFFFF"/>
                </a:solidFill>
                <a:latin typeface="Arial" charset="0"/>
                <a:ea typeface="ＭＳ Ｐゴシック" charset="-128"/>
              </a:defRPr>
            </a:lvl9pPr>
          </a:lstStyle>
          <a:p>
            <a:r>
              <a:rPr lang="en-US" sz="900" dirty="0">
                <a:solidFill>
                  <a:schemeClr val="tx1"/>
                </a:solidFill>
              </a:rPr>
              <a:t>Copyright © 2014 Elsevier HS Journals, Inc.</a:t>
            </a:r>
            <a:r>
              <a:rPr lang="en-US" sz="900" dirty="0">
                <a:solidFill>
                  <a:schemeClr val="tx1"/>
                </a:solidFill>
                <a:hlinkClick r:id="rId4"/>
              </a:rPr>
              <a:t> Terms and Conditions</a:t>
            </a:r>
          </a:p>
        </p:txBody>
      </p:sp>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77" y="6064250"/>
            <a:ext cx="708025" cy="79375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98357668"/>
      </p:ext>
    </p:extLst>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r>
              <a:rPr lang="en-US" sz="2800" dirty="0">
                <a:ea typeface="Times New Roman"/>
                <a:cs typeface="Arial"/>
              </a:rPr>
              <a:t>Type 1 diabetes </a:t>
            </a:r>
            <a:r>
              <a:rPr lang="en-US" sz="2800" dirty="0" smtClean="0">
                <a:ea typeface="Times New Roman"/>
                <a:cs typeface="Arial"/>
              </a:rPr>
              <a:t>: We </a:t>
            </a:r>
            <a:r>
              <a:rPr lang="en-US" sz="2800" dirty="0">
                <a:ea typeface="Times New Roman"/>
                <a:cs typeface="Arial"/>
              </a:rPr>
              <a:t>recommend </a:t>
            </a:r>
            <a:r>
              <a:rPr lang="en-US" sz="2800" u="sng" dirty="0">
                <a:solidFill>
                  <a:srgbClr val="3333FF"/>
                </a:solidFill>
                <a:ea typeface="Times New Roman"/>
                <a:cs typeface="Arial"/>
              </a:rPr>
              <a:t>subcutaneous</a:t>
            </a:r>
            <a:r>
              <a:rPr lang="en-US" sz="2800" dirty="0">
                <a:ea typeface="Times New Roman"/>
                <a:cs typeface="Arial"/>
              </a:rPr>
              <a:t> </a:t>
            </a:r>
            <a:r>
              <a:rPr lang="en-US" sz="2800" u="sng" dirty="0">
                <a:solidFill>
                  <a:srgbClr val="3333FF"/>
                </a:solidFill>
                <a:ea typeface="Times New Roman"/>
                <a:cs typeface="Arial"/>
              </a:rPr>
              <a:t>rapid-acting insulin </a:t>
            </a:r>
            <a:r>
              <a:rPr lang="en-US" sz="2800" dirty="0">
                <a:ea typeface="Times New Roman"/>
                <a:cs typeface="Arial"/>
              </a:rPr>
              <a:t>rather than </a:t>
            </a:r>
            <a:r>
              <a:rPr lang="en-US" sz="2800" dirty="0">
                <a:solidFill>
                  <a:srgbClr val="336633"/>
                </a:solidFill>
                <a:ea typeface="Times New Roman"/>
                <a:cs typeface="Arial"/>
                <a:hlinkClick r:id="rId2"/>
              </a:rPr>
              <a:t>inhaled insulin</a:t>
            </a:r>
            <a:r>
              <a:rPr lang="en-US" sz="2800" dirty="0">
                <a:ea typeface="Times New Roman"/>
                <a:cs typeface="Arial"/>
              </a:rPr>
              <a:t> for the management of type 1 diabetes (</a:t>
            </a:r>
            <a:r>
              <a:rPr lang="en-US" sz="2800" b="1" dirty="0">
                <a:solidFill>
                  <a:srgbClr val="336633"/>
                </a:solidFill>
                <a:ea typeface="Times New Roman"/>
                <a:cs typeface="Arial"/>
                <a:hlinkClick r:id="rId3"/>
              </a:rPr>
              <a:t>Grade 1B</a:t>
            </a:r>
            <a:r>
              <a:rPr lang="en-US" sz="2800" dirty="0" smtClean="0">
                <a:ea typeface="Times New Roman"/>
                <a:cs typeface="Arial"/>
              </a:rPr>
              <a:t>)</a:t>
            </a:r>
          </a:p>
          <a:p>
            <a:endParaRPr lang="en-US" sz="2800" dirty="0" smtClean="0"/>
          </a:p>
          <a:p>
            <a:r>
              <a:rPr lang="en-US" sz="2800" dirty="0" smtClean="0"/>
              <a:t>Type </a:t>
            </a:r>
            <a:r>
              <a:rPr lang="en-US" sz="2800" dirty="0"/>
              <a:t>2 diabetes </a:t>
            </a:r>
            <a:r>
              <a:rPr lang="en-US" sz="2800" dirty="0" smtClean="0"/>
              <a:t>: </a:t>
            </a:r>
            <a:r>
              <a:rPr lang="en-US" sz="2800" dirty="0">
                <a:ea typeface="Times New Roman"/>
                <a:cs typeface="Arial"/>
              </a:rPr>
              <a:t>For the majority of patients, we suggest </a:t>
            </a:r>
            <a:r>
              <a:rPr lang="en-US" sz="2800" u="sng" dirty="0">
                <a:solidFill>
                  <a:srgbClr val="3333FF"/>
                </a:solidFill>
                <a:ea typeface="Times New Roman"/>
                <a:cs typeface="Arial"/>
              </a:rPr>
              <a:t>intermediate- or long-acting ("basal") insulin</a:t>
            </a:r>
            <a:r>
              <a:rPr lang="en-US" sz="2800" dirty="0">
                <a:ea typeface="Times New Roman"/>
                <a:cs typeface="Arial"/>
              </a:rPr>
              <a:t> administration as the first step in insulin treatment. For patients who subsequently require premeal rapid-acting insulin, we suggest </a:t>
            </a:r>
            <a:r>
              <a:rPr lang="en-US" sz="2800" u="sng" dirty="0">
                <a:solidFill>
                  <a:srgbClr val="3333FF"/>
                </a:solidFill>
                <a:ea typeface="Times New Roman"/>
                <a:cs typeface="Arial"/>
              </a:rPr>
              <a:t>subcutaneous rapid-acting insulin </a:t>
            </a:r>
            <a:r>
              <a:rPr lang="en-US" sz="2800" dirty="0">
                <a:ea typeface="Times New Roman"/>
                <a:cs typeface="Arial"/>
              </a:rPr>
              <a:t>rather than </a:t>
            </a:r>
            <a:r>
              <a:rPr lang="en-US" sz="2800" dirty="0">
                <a:solidFill>
                  <a:srgbClr val="336633"/>
                </a:solidFill>
                <a:ea typeface="Times New Roman"/>
                <a:cs typeface="Arial"/>
                <a:hlinkClick r:id="rId2"/>
              </a:rPr>
              <a:t>inhaled insulin</a:t>
            </a:r>
            <a:r>
              <a:rPr lang="en-US" sz="2800" dirty="0">
                <a:ea typeface="Times New Roman"/>
                <a:cs typeface="Arial"/>
              </a:rPr>
              <a:t> (</a:t>
            </a:r>
            <a:r>
              <a:rPr lang="en-US" sz="2800" b="1" dirty="0">
                <a:solidFill>
                  <a:srgbClr val="336633"/>
                </a:solidFill>
                <a:ea typeface="Times New Roman"/>
                <a:cs typeface="Arial"/>
                <a:hlinkClick r:id="rId4"/>
              </a:rPr>
              <a:t>Grade 2B</a:t>
            </a:r>
            <a:r>
              <a:rPr lang="en-US" sz="2800" dirty="0">
                <a:ea typeface="Times New Roman"/>
                <a:cs typeface="Arial"/>
              </a:rPr>
              <a:t>)</a:t>
            </a:r>
            <a:endParaRPr lang="en-US" sz="2800" dirty="0"/>
          </a:p>
        </p:txBody>
      </p:sp>
    </p:spTree>
    <p:extLst>
      <p:ext uri="{BB962C8B-B14F-4D97-AF65-F5344CB8AC3E}">
        <p14:creationId xmlns:p14="http://schemas.microsoft.com/office/powerpoint/2010/main" val="25535199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Mean A1C levels were reduced to a similar degree in both </a:t>
            </a:r>
            <a:r>
              <a:rPr lang="en-US" dirty="0" smtClean="0"/>
              <a:t>groups; </a:t>
            </a:r>
            <a:r>
              <a:rPr lang="en-US" dirty="0"/>
              <a:t>However, neither arm reached A1C levels less than 7 </a:t>
            </a:r>
            <a:r>
              <a:rPr lang="en-US" dirty="0" smtClean="0"/>
              <a:t>percent</a:t>
            </a:r>
          </a:p>
          <a:p>
            <a:r>
              <a:rPr lang="en-US" u="sng" dirty="0">
                <a:solidFill>
                  <a:srgbClr val="3333FF"/>
                </a:solidFill>
              </a:rPr>
              <a:t>comparison </a:t>
            </a:r>
            <a:r>
              <a:rPr lang="en-US" u="sng" dirty="0" smtClean="0">
                <a:solidFill>
                  <a:srgbClr val="3333FF"/>
                </a:solidFill>
              </a:rPr>
              <a:t>between </a:t>
            </a:r>
            <a:r>
              <a:rPr lang="en-US" u="sng" dirty="0">
                <a:solidFill>
                  <a:srgbClr val="3333FF"/>
                </a:solidFill>
              </a:rPr>
              <a:t>inhaled therapy and sub-standard </a:t>
            </a:r>
            <a:r>
              <a:rPr lang="en-US" u="sng" dirty="0" smtClean="0">
                <a:solidFill>
                  <a:srgbClr val="3333FF"/>
                </a:solidFill>
              </a:rPr>
              <a:t>therapy not standard therapy</a:t>
            </a:r>
          </a:p>
          <a:p>
            <a:r>
              <a:rPr lang="en-US" dirty="0"/>
              <a:t>a higher incidence of </a:t>
            </a:r>
            <a:r>
              <a:rPr lang="en-US" u="sng" dirty="0" smtClean="0">
                <a:solidFill>
                  <a:srgbClr val="3333FF"/>
                </a:solidFill>
              </a:rPr>
              <a:t>DKA</a:t>
            </a:r>
            <a:r>
              <a:rPr lang="en-US" dirty="0" smtClean="0"/>
              <a:t> was </a:t>
            </a:r>
            <a:r>
              <a:rPr lang="en-US" dirty="0"/>
              <a:t>observed among </a:t>
            </a:r>
            <a:r>
              <a:rPr lang="en-US" dirty="0" err="1"/>
              <a:t>Afrezza</a:t>
            </a:r>
            <a:r>
              <a:rPr lang="en-US" dirty="0"/>
              <a:t>-treated patients (4.8 times more frequent than with subcutaneous insulin) </a:t>
            </a:r>
            <a:endParaRPr lang="en-US" dirty="0" smtClean="0"/>
          </a:p>
          <a:p>
            <a:endParaRPr lang="en-US" u="sng" dirty="0">
              <a:solidFill>
                <a:srgbClr val="3333FF"/>
              </a:solidFill>
            </a:endParaRPr>
          </a:p>
        </p:txBody>
      </p:sp>
    </p:spTree>
    <p:extLst>
      <p:ext uri="{BB962C8B-B14F-4D97-AF65-F5344CB8AC3E}">
        <p14:creationId xmlns:p14="http://schemas.microsoft.com/office/powerpoint/2010/main" val="34468073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257800"/>
          </a:xfrm>
        </p:spPr>
        <p:txBody>
          <a:bodyPr>
            <a:normAutofit fontScale="62500" lnSpcReduction="2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pPr marL="0" indent="0">
              <a:buNone/>
            </a:pPr>
            <a:r>
              <a:rPr lang="en-US" sz="3800" dirty="0" smtClean="0"/>
              <a:t>However</a:t>
            </a:r>
            <a:r>
              <a:rPr lang="en-US" sz="3800" dirty="0"/>
              <a:t>, in a later trial comparing inhaled insulin plus insulin </a:t>
            </a:r>
            <a:r>
              <a:rPr lang="en-US" sz="3800" dirty="0" err="1"/>
              <a:t>glargine</a:t>
            </a:r>
            <a:r>
              <a:rPr lang="en-US" sz="3800" dirty="0"/>
              <a:t> to biphasic insulin, there was no difference in quality of life or attitudes toward insulin therapy</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2" y="1"/>
            <a:ext cx="5057775" cy="570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77451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Not </a:t>
            </a:r>
            <a:r>
              <a:rPr lang="en-US" dirty="0"/>
              <a:t>recommended for patients who </a:t>
            </a:r>
            <a:r>
              <a:rPr lang="en-US" dirty="0" smtClean="0">
                <a:solidFill>
                  <a:srgbClr val="3333FF"/>
                </a:solidFill>
              </a:rPr>
              <a:t>smoke</a:t>
            </a:r>
          </a:p>
          <a:p>
            <a:r>
              <a:rPr lang="en-US" dirty="0"/>
              <a:t>Large 5-year safety study to assess potential risk of </a:t>
            </a:r>
            <a:r>
              <a:rPr lang="en-US" dirty="0">
                <a:solidFill>
                  <a:srgbClr val="3333FF"/>
                </a:solidFill>
              </a:rPr>
              <a:t>pulmonary malignancy </a:t>
            </a:r>
            <a:r>
              <a:rPr lang="en-US" dirty="0"/>
              <a:t>to be </a:t>
            </a:r>
            <a:r>
              <a:rPr lang="en-US" dirty="0" smtClean="0"/>
              <a:t>conducted</a:t>
            </a:r>
          </a:p>
          <a:p>
            <a:r>
              <a:rPr lang="en-US" dirty="0"/>
              <a:t>Contraindicated in patients with chronic lung disease such as </a:t>
            </a:r>
            <a:r>
              <a:rPr lang="en-US" dirty="0">
                <a:solidFill>
                  <a:srgbClr val="3333FF"/>
                </a:solidFill>
              </a:rPr>
              <a:t>asthma</a:t>
            </a:r>
            <a:r>
              <a:rPr lang="en-US" dirty="0"/>
              <a:t> or </a:t>
            </a:r>
            <a:r>
              <a:rPr lang="en-US" dirty="0" smtClean="0">
                <a:solidFill>
                  <a:srgbClr val="3333FF"/>
                </a:solidFill>
              </a:rPr>
              <a:t>COPD</a:t>
            </a:r>
          </a:p>
          <a:p>
            <a:r>
              <a:rPr lang="en-US" dirty="0"/>
              <a:t>Before initiating, perform a detailed medical history, physical exam, and </a:t>
            </a:r>
            <a:r>
              <a:rPr lang="en-US" dirty="0" err="1">
                <a:solidFill>
                  <a:srgbClr val="3333FF"/>
                </a:solidFill>
              </a:rPr>
              <a:t>spirometry</a:t>
            </a:r>
            <a:r>
              <a:rPr lang="en-US" dirty="0"/>
              <a:t> (FEV1) in all patients to identify lung </a:t>
            </a:r>
            <a:r>
              <a:rPr lang="en-US" dirty="0" smtClean="0"/>
              <a:t>disease</a:t>
            </a:r>
          </a:p>
          <a:p>
            <a:r>
              <a:rPr lang="en-US" dirty="0" smtClean="0">
                <a:solidFill>
                  <a:srgbClr val="3333FF"/>
                </a:solidFill>
              </a:rPr>
              <a:t>Exercise</a:t>
            </a:r>
          </a:p>
          <a:p>
            <a:r>
              <a:rPr lang="en-US" dirty="0">
                <a:solidFill>
                  <a:srgbClr val="3333FF"/>
                </a:solidFill>
              </a:rPr>
              <a:t>Cardiovascular safety profile </a:t>
            </a:r>
          </a:p>
        </p:txBody>
      </p:sp>
    </p:spTree>
    <p:extLst>
      <p:ext uri="{BB962C8B-B14F-4D97-AF65-F5344CB8AC3E}">
        <p14:creationId xmlns:p14="http://schemas.microsoft.com/office/powerpoint/2010/main" val="705501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228600"/>
            <a:ext cx="8229600" cy="1143000"/>
          </a:xfrm>
        </p:spPr>
        <p:style>
          <a:lnRef idx="0">
            <a:schemeClr val="accent1"/>
          </a:lnRef>
          <a:fillRef idx="3">
            <a:schemeClr val="accent1"/>
          </a:fillRef>
          <a:effectRef idx="3">
            <a:schemeClr val="accent1"/>
          </a:effectRef>
          <a:fontRef idx="minor">
            <a:schemeClr val="lt1"/>
          </a:fontRef>
        </p:style>
        <p:txBody>
          <a:bodyPr/>
          <a:lstStyle/>
          <a:p>
            <a:r>
              <a:rPr lang="en-GB" dirty="0" smtClean="0"/>
              <a:t>Key challenges of type 2 diabetes</a:t>
            </a:r>
          </a:p>
        </p:txBody>
      </p:sp>
      <p:sp>
        <p:nvSpPr>
          <p:cNvPr id="33795" name="Content Placeholder 3"/>
          <p:cNvSpPr>
            <a:spLocks noGrp="1"/>
          </p:cNvSpPr>
          <p:nvPr>
            <p:ph idx="1"/>
          </p:nvPr>
        </p:nvSpPr>
        <p:spPr>
          <a:xfrm>
            <a:off x="457200" y="1752600"/>
            <a:ext cx="8229600" cy="4144964"/>
          </a:xfrm>
        </p:spPr>
        <p:txBody>
          <a:bodyPr/>
          <a:lstStyle/>
          <a:p>
            <a:r>
              <a:rPr lang="en-GB" sz="2800" dirty="0" smtClean="0"/>
              <a:t>As diabetes treatments are added to control glucose, physicians and patients face trade-offs such as:</a:t>
            </a:r>
          </a:p>
          <a:p>
            <a:pPr lvl="1"/>
            <a:r>
              <a:rPr lang="en-GB" sz="2400" dirty="0" smtClean="0">
                <a:solidFill>
                  <a:srgbClr val="0070C0"/>
                </a:solidFill>
              </a:rPr>
              <a:t>hypoglycaemia</a:t>
            </a:r>
          </a:p>
          <a:p>
            <a:pPr lvl="1"/>
            <a:r>
              <a:rPr lang="en-GB" sz="2400" dirty="0" smtClean="0">
                <a:solidFill>
                  <a:srgbClr val="0070C0"/>
                </a:solidFill>
              </a:rPr>
              <a:t>weight gain</a:t>
            </a:r>
          </a:p>
          <a:p>
            <a:pPr lvl="1"/>
            <a:r>
              <a:rPr lang="en-GB" sz="2400" dirty="0" smtClean="0">
                <a:solidFill>
                  <a:srgbClr val="0070C0"/>
                </a:solidFill>
              </a:rPr>
              <a:t>complex treatment regimens </a:t>
            </a:r>
            <a:r>
              <a:rPr lang="en-GB" sz="2400" dirty="0" smtClean="0"/>
              <a:t>(multiple daily dosing and need for self-monitoring of blood glucose)</a:t>
            </a:r>
          </a:p>
          <a:p>
            <a:pPr lvl="1"/>
            <a:r>
              <a:rPr lang="en-GB" sz="2400" dirty="0" smtClean="0">
                <a:solidFill>
                  <a:srgbClr val="0070C0"/>
                </a:solidFill>
              </a:rPr>
              <a:t>Cardiovascular risk</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286001"/>
            <a:ext cx="7772400" cy="1470025"/>
          </a:xfrm>
        </p:spPr>
        <p:style>
          <a:lnRef idx="0">
            <a:schemeClr val="accent1"/>
          </a:lnRef>
          <a:fillRef idx="3">
            <a:schemeClr val="accent1"/>
          </a:fillRef>
          <a:effectRef idx="3">
            <a:schemeClr val="accent1"/>
          </a:effectRef>
          <a:fontRef idx="minor">
            <a:schemeClr val="lt1"/>
          </a:fontRef>
        </p:style>
        <p:txBody>
          <a:bodyPr>
            <a:normAutofit/>
          </a:bodyPr>
          <a:lstStyle/>
          <a:p>
            <a:r>
              <a:rPr lang="en-US" b="1" dirty="0" smtClean="0"/>
              <a:t>Oral insulins</a:t>
            </a:r>
            <a:endParaRPr lang="en-US" b="1" dirty="0"/>
          </a:p>
        </p:txBody>
      </p:sp>
    </p:spTree>
    <p:extLst>
      <p:ext uri="{BB962C8B-B14F-4D97-AF65-F5344CB8AC3E}">
        <p14:creationId xmlns:p14="http://schemas.microsoft.com/office/powerpoint/2010/main" val="818827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071" y="675145"/>
            <a:ext cx="7653131" cy="5573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417106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9"/>
            <a:ext cx="8991600" cy="1143000"/>
          </a:xfrm>
        </p:spPr>
        <p:txBody>
          <a:bodyPr>
            <a:normAutofit/>
          </a:bodyPr>
          <a:lstStyle/>
          <a:p>
            <a:r>
              <a:rPr lang="en-US" b="1" dirty="0">
                <a:solidFill>
                  <a:srgbClr val="3333FF"/>
                </a:solidFill>
              </a:rPr>
              <a:t>Approaches </a:t>
            </a:r>
            <a:r>
              <a:rPr lang="en-US" b="1" dirty="0" smtClean="0">
                <a:solidFill>
                  <a:srgbClr val="3333FF"/>
                </a:solidFill>
              </a:rPr>
              <a:t>to overcome</a:t>
            </a:r>
            <a:endParaRPr lang="en-US" b="1" dirty="0">
              <a:solidFill>
                <a:srgbClr val="3333FF"/>
              </a:solidFill>
            </a:endParaRPr>
          </a:p>
        </p:txBody>
      </p:sp>
      <p:sp>
        <p:nvSpPr>
          <p:cNvPr id="3" name="Content Placeholder 2"/>
          <p:cNvSpPr>
            <a:spLocks noGrp="1"/>
          </p:cNvSpPr>
          <p:nvPr>
            <p:ph idx="1"/>
          </p:nvPr>
        </p:nvSpPr>
        <p:spPr/>
        <p:txBody>
          <a:bodyPr>
            <a:normAutofit fontScale="77500" lnSpcReduction="20000"/>
          </a:bodyPr>
          <a:lstStyle/>
          <a:p>
            <a:r>
              <a:rPr lang="en-US" u="sng" dirty="0" smtClean="0">
                <a:solidFill>
                  <a:srgbClr val="3333FF"/>
                </a:solidFill>
              </a:rPr>
              <a:t>encapsulation </a:t>
            </a:r>
            <a:r>
              <a:rPr lang="en-US" u="sng" dirty="0">
                <a:solidFill>
                  <a:srgbClr val="3333FF"/>
                </a:solidFill>
              </a:rPr>
              <a:t>in nanoparticles </a:t>
            </a:r>
            <a:r>
              <a:rPr lang="en-US" dirty="0" smtClean="0"/>
              <a:t>by polymers </a:t>
            </a:r>
            <a:r>
              <a:rPr lang="en-US" dirty="0"/>
              <a:t>such as chitosan, poly (</a:t>
            </a:r>
            <a:r>
              <a:rPr lang="en-US" dirty="0" err="1" smtClean="0"/>
              <a:t>lacticco</a:t>
            </a:r>
            <a:r>
              <a:rPr lang="en-US" dirty="0" smtClean="0"/>
              <a:t>-glycolic </a:t>
            </a:r>
            <a:r>
              <a:rPr lang="en-US" dirty="0"/>
              <a:t>acid) (PLGA), and </a:t>
            </a:r>
            <a:r>
              <a:rPr lang="en-US" dirty="0" smtClean="0"/>
              <a:t>alginate which prevent </a:t>
            </a:r>
            <a:r>
              <a:rPr lang="en-US" dirty="0"/>
              <a:t>enzymatic degradation, and allow </a:t>
            </a:r>
            <a:r>
              <a:rPr lang="en-US" dirty="0" smtClean="0"/>
              <a:t>absorption across </a:t>
            </a:r>
            <a:r>
              <a:rPr lang="en-US" dirty="0"/>
              <a:t>the epithelial </a:t>
            </a:r>
            <a:r>
              <a:rPr lang="en-US" dirty="0" smtClean="0"/>
              <a:t>layer</a:t>
            </a:r>
          </a:p>
          <a:p>
            <a:r>
              <a:rPr lang="en-US" dirty="0" smtClean="0">
                <a:solidFill>
                  <a:srgbClr val="3333FF"/>
                </a:solidFill>
              </a:rPr>
              <a:t>co-</a:t>
            </a:r>
            <a:r>
              <a:rPr lang="en-US" dirty="0" err="1" smtClean="0">
                <a:solidFill>
                  <a:srgbClr val="3333FF"/>
                </a:solidFill>
              </a:rPr>
              <a:t>administeration</a:t>
            </a:r>
            <a:r>
              <a:rPr lang="en-US" dirty="0" smtClean="0">
                <a:solidFill>
                  <a:srgbClr val="3333FF"/>
                </a:solidFill>
              </a:rPr>
              <a:t> </a:t>
            </a:r>
            <a:r>
              <a:rPr lang="en-US" dirty="0">
                <a:solidFill>
                  <a:srgbClr val="3333FF"/>
                </a:solidFill>
              </a:rPr>
              <a:t>with </a:t>
            </a:r>
            <a:r>
              <a:rPr lang="en-US" dirty="0" smtClean="0">
                <a:solidFill>
                  <a:srgbClr val="3333FF"/>
                </a:solidFill>
              </a:rPr>
              <a:t>protease inhibitors </a:t>
            </a:r>
            <a:r>
              <a:rPr lang="en-US" dirty="0"/>
              <a:t>such as bacitracin, sodium </a:t>
            </a:r>
            <a:r>
              <a:rPr lang="en-US" dirty="0" err="1"/>
              <a:t>glycocholate</a:t>
            </a:r>
            <a:r>
              <a:rPr lang="en-US" dirty="0"/>
              <a:t> </a:t>
            </a:r>
            <a:r>
              <a:rPr lang="en-US" dirty="0" smtClean="0"/>
              <a:t>and </a:t>
            </a:r>
            <a:r>
              <a:rPr lang="en-US" dirty="0" err="1" smtClean="0"/>
              <a:t>camostat</a:t>
            </a:r>
            <a:r>
              <a:rPr lang="en-US" dirty="0" smtClean="0"/>
              <a:t> </a:t>
            </a:r>
            <a:r>
              <a:rPr lang="en-US" dirty="0" err="1" smtClean="0"/>
              <a:t>mesilate</a:t>
            </a:r>
            <a:endParaRPr lang="en-US" dirty="0" smtClean="0"/>
          </a:p>
          <a:p>
            <a:r>
              <a:rPr lang="en-US" dirty="0">
                <a:solidFill>
                  <a:srgbClr val="3333FF"/>
                </a:solidFill>
              </a:rPr>
              <a:t>permeation </a:t>
            </a:r>
            <a:r>
              <a:rPr lang="en-US" dirty="0" smtClean="0">
                <a:solidFill>
                  <a:srgbClr val="3333FF"/>
                </a:solidFill>
              </a:rPr>
              <a:t>and absorption enhancers </a:t>
            </a:r>
            <a:r>
              <a:rPr lang="en-US" dirty="0"/>
              <a:t>such </a:t>
            </a:r>
            <a:r>
              <a:rPr lang="en-US" dirty="0" smtClean="0"/>
              <a:t>as fatty </a:t>
            </a:r>
            <a:r>
              <a:rPr lang="en-US" dirty="0"/>
              <a:t>acid </a:t>
            </a:r>
            <a:r>
              <a:rPr lang="en-US" dirty="0" smtClean="0"/>
              <a:t>salts, </a:t>
            </a:r>
            <a:r>
              <a:rPr lang="en-US" dirty="0" err="1"/>
              <a:t>Zonula</a:t>
            </a:r>
            <a:r>
              <a:rPr lang="en-US" dirty="0"/>
              <a:t> </a:t>
            </a:r>
            <a:r>
              <a:rPr lang="en-US" dirty="0" err="1"/>
              <a:t>occludens</a:t>
            </a:r>
            <a:r>
              <a:rPr lang="en-US" dirty="0"/>
              <a:t> toxin (ZOT</a:t>
            </a:r>
            <a:r>
              <a:rPr lang="en-US" dirty="0" smtClean="0"/>
              <a:t>), and </a:t>
            </a:r>
            <a:r>
              <a:rPr lang="en-US" dirty="0"/>
              <a:t>monosodium N-(4-chlorosalicyloyl)-</a:t>
            </a:r>
            <a:r>
              <a:rPr lang="en-US" dirty="0" smtClean="0"/>
              <a:t>4-aminobutyrate (4-CNAB)</a:t>
            </a:r>
          </a:p>
          <a:p>
            <a:r>
              <a:rPr lang="en-US" u="sng" dirty="0" smtClean="0">
                <a:solidFill>
                  <a:srgbClr val="3333FF"/>
                </a:solidFill>
              </a:rPr>
              <a:t>modification </a:t>
            </a:r>
            <a:r>
              <a:rPr lang="en-US" u="sng" dirty="0">
                <a:solidFill>
                  <a:srgbClr val="3333FF"/>
                </a:solidFill>
              </a:rPr>
              <a:t>by </a:t>
            </a:r>
            <a:r>
              <a:rPr lang="en-US" u="sng" dirty="0" err="1">
                <a:solidFill>
                  <a:srgbClr val="3333FF"/>
                </a:solidFill>
              </a:rPr>
              <a:t>PEGylation</a:t>
            </a:r>
            <a:r>
              <a:rPr lang="en-US" u="sng" dirty="0">
                <a:solidFill>
                  <a:srgbClr val="3333FF"/>
                </a:solidFill>
              </a:rPr>
              <a:t>, or by </a:t>
            </a:r>
            <a:r>
              <a:rPr lang="en-US" u="sng" dirty="0" smtClean="0">
                <a:solidFill>
                  <a:srgbClr val="3333FF"/>
                </a:solidFill>
              </a:rPr>
              <a:t>adding other factors</a:t>
            </a:r>
            <a:r>
              <a:rPr lang="en-US" dirty="0" smtClean="0"/>
              <a:t>, </a:t>
            </a:r>
            <a:r>
              <a:rPr lang="en-US" dirty="0"/>
              <a:t>which changes the </a:t>
            </a:r>
            <a:r>
              <a:rPr lang="en-US" dirty="0" smtClean="0"/>
              <a:t>pharmacokinetics, prevents </a:t>
            </a:r>
            <a:r>
              <a:rPr lang="en-US" dirty="0"/>
              <a:t>enzymatic degradation, and </a:t>
            </a:r>
            <a:r>
              <a:rPr lang="en-US" dirty="0" smtClean="0"/>
              <a:t>increases absorption</a:t>
            </a:r>
            <a:endParaRPr lang="en-US" dirty="0"/>
          </a:p>
          <a:p>
            <a:endParaRPr lang="en-US" dirty="0"/>
          </a:p>
        </p:txBody>
      </p:sp>
    </p:spTree>
    <p:extLst>
      <p:ext uri="{BB962C8B-B14F-4D97-AF65-F5344CB8AC3E}">
        <p14:creationId xmlns:p14="http://schemas.microsoft.com/office/powerpoint/2010/main" val="313317529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95134"/>
            <a:ext cx="7162800" cy="6757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233512" y="6500"/>
            <a:ext cx="4876800" cy="369332"/>
          </a:xfrm>
          <a:prstGeom prst="rect">
            <a:avLst/>
          </a:prstGeom>
        </p:spPr>
        <p:txBody>
          <a:bodyPr wrap="square">
            <a:spAutoFit/>
          </a:bodyPr>
          <a:lstStyle/>
          <a:p>
            <a:r>
              <a:rPr lang="en-US" b="1" dirty="0"/>
              <a:t>Journal of Diabetes Science and Technology 8(3)</a:t>
            </a:r>
          </a:p>
        </p:txBody>
      </p:sp>
    </p:spTree>
    <p:extLst>
      <p:ext uri="{BB962C8B-B14F-4D97-AF65-F5344CB8AC3E}">
        <p14:creationId xmlns:p14="http://schemas.microsoft.com/office/powerpoint/2010/main" val="154796425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9" y="1295401"/>
            <a:ext cx="9180000" cy="1128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9" y="2424357"/>
            <a:ext cx="9144000" cy="58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1" y="3733801"/>
            <a:ext cx="9144000" cy="2205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140909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hard to imagine that an oral insulin product will be approved for marketing by </a:t>
            </a:r>
            <a:r>
              <a:rPr lang="en-US" dirty="0" smtClean="0">
                <a:solidFill>
                  <a:srgbClr val="0070C0"/>
                </a:solidFill>
              </a:rPr>
              <a:t>2019</a:t>
            </a:r>
            <a:r>
              <a:rPr lang="en-US" dirty="0" smtClean="0"/>
              <a:t>.</a:t>
            </a:r>
          </a:p>
          <a:p>
            <a:r>
              <a:rPr lang="en-US" dirty="0" smtClean="0"/>
              <a:t>“Pharmaceutical </a:t>
            </a:r>
            <a:r>
              <a:rPr lang="en-US" dirty="0"/>
              <a:t>companies are on </a:t>
            </a:r>
            <a:r>
              <a:rPr lang="en-US" dirty="0" smtClean="0"/>
              <a:t>the frontline </a:t>
            </a:r>
            <a:r>
              <a:rPr lang="en-US" dirty="0"/>
              <a:t>in developing a system to deliver insulin orally; however, most of them abandon their delivery systems </a:t>
            </a:r>
            <a:r>
              <a:rPr lang="en-US" dirty="0" smtClean="0"/>
              <a:t>at the </a:t>
            </a:r>
            <a:r>
              <a:rPr lang="en-US" dirty="0"/>
              <a:t>first stages of development. </a:t>
            </a:r>
            <a:r>
              <a:rPr lang="en-US" u="sng" dirty="0">
                <a:solidFill>
                  <a:srgbClr val="3333FF"/>
                </a:solidFill>
              </a:rPr>
              <a:t>It would be very interesting if they would clearly disclose what went wrong in </a:t>
            </a:r>
            <a:r>
              <a:rPr lang="en-US" u="sng" dirty="0" smtClean="0">
                <a:solidFill>
                  <a:srgbClr val="3333FF"/>
                </a:solidFill>
              </a:rPr>
              <a:t>those studies.”</a:t>
            </a:r>
            <a:endParaRPr lang="en-US" u="sng" dirty="0">
              <a:solidFill>
                <a:srgbClr val="3333FF"/>
              </a:solidFill>
            </a:endParaRPr>
          </a:p>
        </p:txBody>
      </p:sp>
      <p:sp>
        <p:nvSpPr>
          <p:cNvPr id="4" name="Rectangle 3"/>
          <p:cNvSpPr/>
          <p:nvPr/>
        </p:nvSpPr>
        <p:spPr>
          <a:xfrm>
            <a:off x="4300891" y="6509159"/>
            <a:ext cx="4809423" cy="369332"/>
          </a:xfrm>
          <a:prstGeom prst="rect">
            <a:avLst/>
          </a:prstGeom>
        </p:spPr>
        <p:txBody>
          <a:bodyPr wrap="square">
            <a:spAutoFit/>
          </a:bodyPr>
          <a:lstStyle/>
          <a:p>
            <a:r>
              <a:rPr lang="en-US" b="1" dirty="0"/>
              <a:t>J Diabetes </a:t>
            </a:r>
            <a:r>
              <a:rPr lang="en-US" b="1" dirty="0" err="1"/>
              <a:t>Sci</a:t>
            </a:r>
            <a:r>
              <a:rPr lang="en-US" b="1" dirty="0"/>
              <a:t> </a:t>
            </a:r>
            <a:r>
              <a:rPr lang="en-US" b="1" dirty="0" err="1"/>
              <a:t>Technol</a:t>
            </a:r>
            <a:r>
              <a:rPr lang="en-US" b="1" dirty="0"/>
              <a:t> </a:t>
            </a:r>
            <a:r>
              <a:rPr lang="en-US" b="1" dirty="0" err="1"/>
              <a:t>Vol</a:t>
            </a:r>
            <a:r>
              <a:rPr lang="en-US" b="1" dirty="0"/>
              <a:t> 7, Issue 2, March 2013</a:t>
            </a:r>
          </a:p>
        </p:txBody>
      </p:sp>
      <p:sp>
        <p:nvSpPr>
          <p:cNvPr id="5" name="Title 3"/>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a:bodyPr>
          <a:lstStyle/>
          <a:p>
            <a:r>
              <a:rPr lang="en-US" b="1" dirty="0" smtClean="0"/>
              <a:t>Future </a:t>
            </a:r>
            <a:endParaRPr lang="en-US" b="1" dirty="0"/>
          </a:p>
        </p:txBody>
      </p:sp>
    </p:spTree>
    <p:extLst>
      <p:ext uri="{BB962C8B-B14F-4D97-AF65-F5344CB8AC3E}">
        <p14:creationId xmlns:p14="http://schemas.microsoft.com/office/powerpoint/2010/main" val="23355606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Insulin Degludec</a:t>
            </a:r>
          </a:p>
          <a:p>
            <a:r>
              <a:rPr lang="en-US" dirty="0" smtClean="0"/>
              <a:t>Onset of action : 1-4 hours</a:t>
            </a:r>
          </a:p>
          <a:p>
            <a:r>
              <a:rPr lang="en-US" dirty="0" smtClean="0"/>
              <a:t>No peak</a:t>
            </a:r>
          </a:p>
          <a:p>
            <a:r>
              <a:rPr lang="en-US" dirty="0" smtClean="0"/>
              <a:t>Duration of action : up to 40 hours</a:t>
            </a:r>
          </a:p>
          <a:p>
            <a:r>
              <a:rPr lang="en-US" dirty="0" smtClean="0"/>
              <a:t>Approved in children older than 1 year</a:t>
            </a:r>
          </a:p>
          <a:p>
            <a:r>
              <a:rPr lang="en-US" dirty="0" smtClean="0">
                <a:solidFill>
                  <a:srgbClr val="0070C0"/>
                </a:solidFill>
              </a:rPr>
              <a:t>DEVOTE </a:t>
            </a:r>
            <a:r>
              <a:rPr lang="en-US" dirty="0" smtClean="0">
                <a:solidFill>
                  <a:srgbClr val="0070C0"/>
                </a:solidFill>
              </a:rPr>
              <a:t>study</a:t>
            </a:r>
          </a:p>
          <a:p>
            <a:r>
              <a:rPr lang="en-US" dirty="0" err="1" smtClean="0">
                <a:solidFill>
                  <a:srgbClr val="0070C0"/>
                </a:solidFill>
              </a:rPr>
              <a:t>Ryzodeg</a:t>
            </a:r>
            <a:r>
              <a:rPr lang="en-US" dirty="0" smtClean="0">
                <a:solidFill>
                  <a:srgbClr val="0070C0"/>
                </a:solidFill>
              </a:rPr>
              <a:t> : </a:t>
            </a:r>
            <a:r>
              <a:rPr lang="en-US" dirty="0" smtClean="0"/>
              <a:t>Insulin Degludec and insulin Aspart</a:t>
            </a:r>
            <a:endParaRPr lang="en-US" dirty="0"/>
          </a:p>
        </p:txBody>
      </p:sp>
      <p:pic>
        <p:nvPicPr>
          <p:cNvPr id="1026" name="Picture 2" descr="C:\Documents and Settings\Alireza Amirbaigloo\Desktop\Taleghani\tresiba.jpeg"/>
          <p:cNvPicPr>
            <a:picLocks noChangeAspect="1" noChangeArrowheads="1"/>
          </p:cNvPicPr>
          <p:nvPr/>
        </p:nvPicPr>
        <p:blipFill>
          <a:blip r:embed="rId2"/>
          <a:srcRect/>
          <a:stretch>
            <a:fillRect/>
          </a:stretch>
        </p:blipFill>
        <p:spPr bwMode="auto">
          <a:xfrm>
            <a:off x="762000" y="0"/>
            <a:ext cx="3676650" cy="1571625"/>
          </a:xfrm>
          <a:prstGeom prst="rect">
            <a:avLst/>
          </a:prstGeom>
          <a:noFill/>
        </p:spPr>
      </p:pic>
      <p:pic>
        <p:nvPicPr>
          <p:cNvPr id="5" name="Picture 2" descr="C:\Documents and Settings\Alireza Amirbaigloo\Desktop\Taleghani\ryzodeg.jpeg"/>
          <p:cNvPicPr>
            <a:picLocks noChangeAspect="1" noChangeArrowheads="1"/>
          </p:cNvPicPr>
          <p:nvPr/>
        </p:nvPicPr>
        <p:blipFill>
          <a:blip r:embed="rId3"/>
          <a:srcRect/>
          <a:stretch>
            <a:fillRect/>
          </a:stretch>
        </p:blipFill>
        <p:spPr bwMode="auto">
          <a:xfrm>
            <a:off x="5029200" y="609600"/>
            <a:ext cx="3417277" cy="694134"/>
          </a:xfrm>
          <a:prstGeom prst="rect">
            <a:avLst/>
          </a:prstGeom>
          <a:noFill/>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Other not so new basal insulins</a:t>
            </a:r>
            <a:endParaRPr lang="en-US" sz="4800" b="1" dirty="0"/>
          </a:p>
        </p:txBody>
      </p:sp>
      <p:pic>
        <p:nvPicPr>
          <p:cNvPr id="3074" name="Picture 2" descr="C:\Documents and Settings\Alireza Amirbaigloo\Desktop\Taleghani\basaglar.jpeg"/>
          <p:cNvPicPr>
            <a:picLocks noChangeAspect="1" noChangeArrowheads="1"/>
          </p:cNvPicPr>
          <p:nvPr/>
        </p:nvPicPr>
        <p:blipFill>
          <a:blip r:embed="rId2"/>
          <a:srcRect/>
          <a:stretch>
            <a:fillRect/>
          </a:stretch>
        </p:blipFill>
        <p:spPr bwMode="auto">
          <a:xfrm>
            <a:off x="1143000" y="3200400"/>
            <a:ext cx="6804846" cy="1143001"/>
          </a:xfrm>
          <a:prstGeom prst="rect">
            <a:avLst/>
          </a:prstGeom>
          <a:noFill/>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When higher doses are needed</a:t>
            </a:r>
          </a:p>
          <a:p>
            <a:r>
              <a:rPr lang="en-US" dirty="0" smtClean="0"/>
              <a:t>Insulin Glargine U-300 (</a:t>
            </a:r>
            <a:r>
              <a:rPr lang="en-US" dirty="0" err="1" smtClean="0">
                <a:solidFill>
                  <a:srgbClr val="0070C0"/>
                </a:solidFill>
              </a:rPr>
              <a:t>Tuojeo</a:t>
            </a:r>
            <a:r>
              <a:rPr lang="en-US" dirty="0" smtClean="0"/>
              <a:t>) : similar A1C control with less nocturnal hypoglycemia</a:t>
            </a:r>
          </a:p>
          <a:p>
            <a:r>
              <a:rPr lang="en-US" dirty="0" smtClean="0"/>
              <a:t>Insulin </a:t>
            </a:r>
            <a:r>
              <a:rPr lang="en-US" dirty="0" err="1" smtClean="0"/>
              <a:t>Lispro</a:t>
            </a:r>
            <a:r>
              <a:rPr lang="en-US" dirty="0" smtClean="0"/>
              <a:t> U-200 (</a:t>
            </a:r>
            <a:r>
              <a:rPr lang="en-US" dirty="0" err="1" smtClean="0">
                <a:solidFill>
                  <a:srgbClr val="0070C0"/>
                </a:solidFill>
              </a:rPr>
              <a:t>Humalog</a:t>
            </a:r>
            <a:r>
              <a:rPr lang="en-US" dirty="0" smtClean="0">
                <a:solidFill>
                  <a:srgbClr val="0070C0"/>
                </a:solidFill>
              </a:rPr>
              <a:t> 200</a:t>
            </a:r>
            <a:r>
              <a:rPr lang="en-US" dirty="0" smtClean="0"/>
              <a:t>) the first approved concentrated rapid acting insulin</a:t>
            </a:r>
          </a:p>
          <a:p>
            <a:r>
              <a:rPr lang="en-US" dirty="0" smtClean="0"/>
              <a:t>Insulin Regular U-500 (</a:t>
            </a:r>
            <a:r>
              <a:rPr lang="en-US" dirty="0" err="1" smtClean="0">
                <a:solidFill>
                  <a:srgbClr val="0070C0"/>
                </a:solidFill>
              </a:rPr>
              <a:t>Humulin</a:t>
            </a:r>
            <a:r>
              <a:rPr lang="en-US" dirty="0" smtClean="0">
                <a:solidFill>
                  <a:srgbClr val="0070C0"/>
                </a:solidFill>
              </a:rPr>
              <a:t> R-500</a:t>
            </a:r>
            <a:r>
              <a:rPr lang="en-US" dirty="0" smtClean="0"/>
              <a:t>)</a:t>
            </a:r>
            <a:endParaRPr lang="en-US" dirty="0"/>
          </a:p>
        </p:txBody>
      </p:sp>
      <p:sp>
        <p:nvSpPr>
          <p:cNvPr id="5" name="Title 1"/>
          <p:cNvSpPr>
            <a:spLocks noGrp="1"/>
          </p:cNvSpPr>
          <p:nvPr>
            <p:ph type="title"/>
          </p:nvPr>
        </p:nvSpPr>
        <p:spPr/>
        <p:txBody>
          <a:bodyPr/>
          <a:lstStyle/>
          <a:p>
            <a:r>
              <a:rPr lang="en-US" sz="4800" b="1" dirty="0" smtClean="0"/>
              <a:t>Concentrated Insulins</a:t>
            </a:r>
            <a:endParaRPr lang="en-US" sz="4800" b="1"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Concentrated Insulins</a:t>
            </a:r>
            <a:endParaRPr lang="en-US" sz="4800" b="1" dirty="0"/>
          </a:p>
        </p:txBody>
      </p:sp>
      <p:pic>
        <p:nvPicPr>
          <p:cNvPr id="4098" name="Picture 2" descr="C:\Documents and Settings\Alireza Amirbaigloo\Desktop\Taleghani\toujeo.jpeg"/>
          <p:cNvPicPr>
            <a:picLocks noChangeAspect="1" noChangeArrowheads="1"/>
          </p:cNvPicPr>
          <p:nvPr/>
        </p:nvPicPr>
        <p:blipFill>
          <a:blip r:embed="rId2"/>
          <a:srcRect/>
          <a:stretch>
            <a:fillRect/>
          </a:stretch>
        </p:blipFill>
        <p:spPr bwMode="auto">
          <a:xfrm>
            <a:off x="457200" y="1313735"/>
            <a:ext cx="8001000" cy="1705970"/>
          </a:xfrm>
          <a:prstGeom prst="rect">
            <a:avLst/>
          </a:prstGeom>
          <a:noFill/>
        </p:spPr>
      </p:pic>
      <p:pic>
        <p:nvPicPr>
          <p:cNvPr id="5" name="Picture 2" descr="C:\Documents and Settings\Alireza Amirbaigloo\Desktop\Taleghani\humalog R200.jpeg"/>
          <p:cNvPicPr>
            <a:picLocks noGrp="1" noChangeAspect="1" noChangeArrowheads="1"/>
          </p:cNvPicPr>
          <p:nvPr>
            <p:ph idx="1"/>
          </p:nvPr>
        </p:nvPicPr>
        <p:blipFill>
          <a:blip r:embed="rId3"/>
          <a:srcRect/>
          <a:stretch>
            <a:fillRect/>
          </a:stretch>
        </p:blipFill>
        <p:spPr bwMode="auto">
          <a:xfrm>
            <a:off x="457200" y="5083227"/>
            <a:ext cx="8077200" cy="1679696"/>
          </a:xfrm>
          <a:prstGeom prst="rect">
            <a:avLst/>
          </a:prstGeom>
          <a:noFill/>
        </p:spPr>
      </p:pic>
      <p:pic>
        <p:nvPicPr>
          <p:cNvPr id="6" name="Picture 2" descr="C:\Documents and Settings\Alireza Amirbaigloo\Desktop\Taleghani\humulin R500.jpg"/>
          <p:cNvPicPr>
            <a:picLocks noChangeAspect="1" noChangeArrowheads="1"/>
          </p:cNvPicPr>
          <p:nvPr/>
        </p:nvPicPr>
        <p:blipFill>
          <a:blip r:embed="rId4" cstate="print"/>
          <a:srcRect/>
          <a:stretch>
            <a:fillRect/>
          </a:stretch>
        </p:blipFill>
        <p:spPr bwMode="auto">
          <a:xfrm>
            <a:off x="3276600" y="2819400"/>
            <a:ext cx="2971800" cy="222885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5613" y="218023"/>
            <a:ext cx="6831012" cy="1145116"/>
          </a:xfrm>
        </p:spPr>
        <p:txBody>
          <a:bodyPr/>
          <a:lstStyle/>
          <a:p>
            <a:r>
              <a:rPr lang="en-GB" altLang="ja-JP" sz="2400" b="1" dirty="0">
                <a:ea typeface="MS PGothic" pitchFamily="34" charset="-128"/>
              </a:rPr>
              <a:t>Poor glycaemic control leads to long-term complications</a:t>
            </a:r>
            <a:r>
              <a:rPr lang="en-GB" altLang="ja-JP" sz="2400" b="1" dirty="0">
                <a:latin typeface="Arial" pitchFamily="34" charset="0"/>
                <a:ea typeface="MS PGothic" pitchFamily="34" charset="-128"/>
              </a:rPr>
              <a:t>…</a:t>
            </a:r>
            <a:endParaRPr lang="en-GB" altLang="ja-JP" sz="2400" b="1" dirty="0">
              <a:ea typeface="MS PGothic" pitchFamily="34" charset="-128"/>
            </a:endParaRPr>
          </a:p>
        </p:txBody>
      </p:sp>
      <p:sp>
        <p:nvSpPr>
          <p:cNvPr id="4099" name="Text Box 4"/>
          <p:cNvSpPr txBox="1">
            <a:spLocks noChangeArrowheads="1"/>
          </p:cNvSpPr>
          <p:nvPr/>
        </p:nvSpPr>
        <p:spPr bwMode="auto">
          <a:xfrm>
            <a:off x="3754459" y="1407603"/>
            <a:ext cx="2393046" cy="338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54" tIns="45678" rIns="91354" bIns="45678">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GB" altLang="ja-JP" sz="1600">
                <a:solidFill>
                  <a:srgbClr val="001965"/>
                </a:solidFill>
                <a:latin typeface="Verdana" pitchFamily="34" charset="0"/>
                <a:ea typeface="MS PGothic" pitchFamily="34" charset="-128"/>
              </a:rPr>
              <a:t>Diabetic nephropathy</a:t>
            </a:r>
          </a:p>
        </p:txBody>
      </p:sp>
      <p:sp>
        <p:nvSpPr>
          <p:cNvPr id="4100" name="Text Box 6"/>
          <p:cNvSpPr txBox="1">
            <a:spLocks noChangeArrowheads="1"/>
          </p:cNvSpPr>
          <p:nvPr/>
        </p:nvSpPr>
        <p:spPr bwMode="auto">
          <a:xfrm>
            <a:off x="3290917" y="5139393"/>
            <a:ext cx="2240761" cy="584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54" tIns="45678" rIns="91354" bIns="45678">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GB" altLang="ja-JP" sz="1600">
                <a:solidFill>
                  <a:srgbClr val="001965"/>
                </a:solidFill>
                <a:latin typeface="Verdana" pitchFamily="34" charset="0"/>
                <a:ea typeface="MS PGothic" pitchFamily="34" charset="-128"/>
              </a:rPr>
              <a:t>Proliferative</a:t>
            </a:r>
          </a:p>
          <a:p>
            <a:pPr eaLnBrk="1" fontAlgn="base" hangingPunct="1">
              <a:spcBef>
                <a:spcPct val="0"/>
              </a:spcBef>
              <a:spcAft>
                <a:spcPct val="0"/>
              </a:spcAft>
            </a:pPr>
            <a:r>
              <a:rPr lang="en-GB" altLang="ja-JP" sz="1600">
                <a:solidFill>
                  <a:srgbClr val="001965"/>
                </a:solidFill>
                <a:latin typeface="Verdana" pitchFamily="34" charset="0"/>
                <a:ea typeface="MS PGothic" pitchFamily="34" charset="-128"/>
              </a:rPr>
              <a:t>diabetic retinopathy</a:t>
            </a:r>
          </a:p>
        </p:txBody>
      </p:sp>
      <p:sp>
        <p:nvSpPr>
          <p:cNvPr id="4101" name="Text Box 10"/>
          <p:cNvSpPr txBox="1">
            <a:spLocks noChangeArrowheads="1"/>
          </p:cNvSpPr>
          <p:nvPr/>
        </p:nvSpPr>
        <p:spPr bwMode="auto">
          <a:xfrm>
            <a:off x="3286125" y="2694535"/>
            <a:ext cx="1745432" cy="338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54" tIns="45678" rIns="91354" bIns="45678">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GB" altLang="ja-JP" sz="1600">
                <a:solidFill>
                  <a:srgbClr val="001965"/>
                </a:solidFill>
                <a:latin typeface="Verdana" pitchFamily="34" charset="0"/>
                <a:ea typeface="MS PGothic" pitchFamily="34" charset="-128"/>
              </a:rPr>
              <a:t>Atherosclerosis</a:t>
            </a:r>
          </a:p>
        </p:txBody>
      </p:sp>
      <p:sp>
        <p:nvSpPr>
          <p:cNvPr id="4102" name="Text Box 12"/>
          <p:cNvSpPr txBox="1">
            <a:spLocks noChangeArrowheads="1"/>
          </p:cNvSpPr>
          <p:nvPr/>
        </p:nvSpPr>
        <p:spPr bwMode="auto">
          <a:xfrm>
            <a:off x="4505326" y="3843867"/>
            <a:ext cx="1490940" cy="338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54" tIns="45678" rIns="91354" bIns="45678">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GB" altLang="ja-JP" sz="1600">
                <a:solidFill>
                  <a:srgbClr val="001965"/>
                </a:solidFill>
                <a:latin typeface="Verdana" pitchFamily="34" charset="0"/>
                <a:ea typeface="MS PGothic" pitchFamily="34" charset="-128"/>
              </a:rPr>
              <a:t>Diabetic foot</a:t>
            </a:r>
          </a:p>
        </p:txBody>
      </p:sp>
      <p:sp>
        <p:nvSpPr>
          <p:cNvPr id="4103" name="AutoShape 14" descr="Picture1"/>
          <p:cNvSpPr>
            <a:spLocks noChangeArrowheads="1"/>
          </p:cNvSpPr>
          <p:nvPr/>
        </p:nvSpPr>
        <p:spPr bwMode="auto">
          <a:xfrm>
            <a:off x="395288" y="1454295"/>
            <a:ext cx="2952750" cy="1585383"/>
          </a:xfrm>
          <a:prstGeom prst="roundRect">
            <a:avLst>
              <a:gd name="adj" fmla="val 16667"/>
            </a:avLst>
          </a:prstGeom>
          <a:blipFill dpi="0" rotWithShape="1">
            <a:blip r:embed="rId3"/>
            <a:srcRect/>
            <a:stretch>
              <a:fillRect/>
            </a:stretch>
          </a:blipFill>
          <a:ln w="19050">
            <a:solidFill>
              <a:srgbClr val="001965"/>
            </a:solidFill>
            <a:round/>
            <a:headEnd/>
            <a:tailEnd/>
          </a:ln>
        </p:spPr>
        <p:txBody>
          <a:bodyPr wrap="none" lIns="91354" tIns="45678" rIns="91354" bIns="45678" anchor="ctr"/>
          <a:lstStyle/>
          <a:p>
            <a:pPr fontAlgn="base">
              <a:spcBef>
                <a:spcPct val="0"/>
              </a:spcBef>
              <a:spcAft>
                <a:spcPct val="0"/>
              </a:spcAft>
            </a:pPr>
            <a:endParaRPr lang="en-CA" smtClean="0">
              <a:solidFill>
                <a:srgbClr val="000000"/>
              </a:solidFill>
              <a:latin typeface="Arial" pitchFamily="34" charset="0"/>
            </a:endParaRPr>
          </a:p>
        </p:txBody>
      </p:sp>
      <p:sp>
        <p:nvSpPr>
          <p:cNvPr id="4104" name="AutoShape 15" descr="Picture2"/>
          <p:cNvSpPr>
            <a:spLocks noChangeArrowheads="1"/>
          </p:cNvSpPr>
          <p:nvPr/>
        </p:nvSpPr>
        <p:spPr bwMode="auto">
          <a:xfrm>
            <a:off x="468390" y="3327403"/>
            <a:ext cx="2879725" cy="2233084"/>
          </a:xfrm>
          <a:prstGeom prst="roundRect">
            <a:avLst>
              <a:gd name="adj" fmla="val 16667"/>
            </a:avLst>
          </a:prstGeom>
          <a:blipFill dpi="0" rotWithShape="1">
            <a:blip r:embed="rId4"/>
            <a:srcRect/>
            <a:stretch>
              <a:fillRect/>
            </a:stretch>
          </a:blipFill>
          <a:ln w="19050">
            <a:solidFill>
              <a:srgbClr val="001965"/>
            </a:solidFill>
            <a:round/>
            <a:headEnd/>
            <a:tailEnd/>
          </a:ln>
        </p:spPr>
        <p:txBody>
          <a:bodyPr wrap="none" lIns="91354" tIns="45678" rIns="91354" bIns="45678" anchor="ctr"/>
          <a:lstStyle/>
          <a:p>
            <a:pPr fontAlgn="base">
              <a:spcBef>
                <a:spcPct val="0"/>
              </a:spcBef>
              <a:spcAft>
                <a:spcPct val="0"/>
              </a:spcAft>
            </a:pPr>
            <a:endParaRPr lang="en-CA" smtClean="0">
              <a:solidFill>
                <a:srgbClr val="000000"/>
              </a:solidFill>
              <a:latin typeface="Arial" pitchFamily="34" charset="0"/>
            </a:endParaRPr>
          </a:p>
        </p:txBody>
      </p:sp>
      <p:sp>
        <p:nvSpPr>
          <p:cNvPr id="4105" name="AutoShape 16" descr="Picture3"/>
          <p:cNvSpPr>
            <a:spLocks noChangeArrowheads="1"/>
          </p:cNvSpPr>
          <p:nvPr/>
        </p:nvSpPr>
        <p:spPr bwMode="auto">
          <a:xfrm>
            <a:off x="6156349" y="1238251"/>
            <a:ext cx="2303463" cy="2161116"/>
          </a:xfrm>
          <a:prstGeom prst="roundRect">
            <a:avLst>
              <a:gd name="adj" fmla="val 16667"/>
            </a:avLst>
          </a:prstGeom>
          <a:blipFill dpi="0" rotWithShape="1">
            <a:blip r:embed="rId5"/>
            <a:srcRect/>
            <a:stretch>
              <a:fillRect/>
            </a:stretch>
          </a:blipFill>
          <a:ln w="19050">
            <a:solidFill>
              <a:srgbClr val="001965"/>
            </a:solidFill>
            <a:round/>
            <a:headEnd/>
            <a:tailEnd/>
          </a:ln>
        </p:spPr>
        <p:txBody>
          <a:bodyPr wrap="none" lIns="91354" tIns="45678" rIns="91354" bIns="45678" anchor="ctr"/>
          <a:lstStyle/>
          <a:p>
            <a:pPr fontAlgn="base">
              <a:spcBef>
                <a:spcPct val="0"/>
              </a:spcBef>
              <a:spcAft>
                <a:spcPct val="0"/>
              </a:spcAft>
            </a:pPr>
            <a:endParaRPr lang="en-CA" smtClean="0">
              <a:solidFill>
                <a:srgbClr val="000000"/>
              </a:solidFill>
              <a:latin typeface="Arial" pitchFamily="34" charset="0"/>
            </a:endParaRPr>
          </a:p>
        </p:txBody>
      </p:sp>
      <p:sp>
        <p:nvSpPr>
          <p:cNvPr id="4106" name="AutoShape 17" descr="Picture4"/>
          <p:cNvSpPr>
            <a:spLocks noChangeArrowheads="1"/>
          </p:cNvSpPr>
          <p:nvPr/>
        </p:nvSpPr>
        <p:spPr bwMode="auto">
          <a:xfrm>
            <a:off x="5940480" y="3543300"/>
            <a:ext cx="2663825" cy="2159000"/>
          </a:xfrm>
          <a:prstGeom prst="roundRect">
            <a:avLst>
              <a:gd name="adj" fmla="val 16667"/>
            </a:avLst>
          </a:prstGeom>
          <a:blipFill dpi="0" rotWithShape="1">
            <a:blip r:embed="rId6"/>
            <a:srcRect/>
            <a:stretch>
              <a:fillRect/>
            </a:stretch>
          </a:blipFill>
          <a:ln w="19050">
            <a:solidFill>
              <a:srgbClr val="001965"/>
            </a:solidFill>
            <a:round/>
            <a:headEnd/>
            <a:tailEnd/>
          </a:ln>
        </p:spPr>
        <p:txBody>
          <a:bodyPr wrap="none" lIns="91354" tIns="45678" rIns="91354" bIns="45678" anchor="ctr"/>
          <a:lstStyle/>
          <a:p>
            <a:pPr fontAlgn="base">
              <a:spcBef>
                <a:spcPct val="0"/>
              </a:spcBef>
              <a:spcAft>
                <a:spcPct val="0"/>
              </a:spcAft>
            </a:pPr>
            <a:endParaRPr lang="en-CA" smtClean="0">
              <a:solidFill>
                <a:srgbClr val="000000"/>
              </a:solidFill>
              <a:latin typeface="Arial" pitchFamily="34" charset="0"/>
            </a:endParaRPr>
          </a:p>
        </p:txBody>
      </p:sp>
    </p:spTree>
    <p:extLst>
      <p:ext uri="{BB962C8B-B14F-4D97-AF65-F5344CB8AC3E}">
        <p14:creationId xmlns:p14="http://schemas.microsoft.com/office/powerpoint/2010/main" val="8165284"/>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2" y="300279"/>
            <a:ext cx="8686800" cy="850915"/>
          </a:xfrm>
        </p:spPr>
        <p:txBody>
          <a:bodyPr/>
          <a:lstStyle/>
          <a:p>
            <a:r>
              <a:rPr lang="en-GB" sz="2400" dirty="0"/>
              <a:t>What’s the difference between Gla-300 and Gla-100?</a:t>
            </a:r>
          </a:p>
        </p:txBody>
      </p:sp>
      <p:sp>
        <p:nvSpPr>
          <p:cNvPr id="4" name="Content Placeholder 3"/>
          <p:cNvSpPr>
            <a:spLocks noGrp="1"/>
          </p:cNvSpPr>
          <p:nvPr>
            <p:ph type="body" sz="quarter" idx="12"/>
          </p:nvPr>
        </p:nvSpPr>
        <p:spPr>
          <a:xfrm>
            <a:off x="220915" y="5648904"/>
            <a:ext cx="8042189" cy="609600"/>
          </a:xfrm>
        </p:spPr>
        <p:txBody>
          <a:bodyPr>
            <a:normAutofit/>
          </a:bodyPr>
          <a:lstStyle/>
          <a:p>
            <a:r>
              <a:rPr lang="en-GB" dirty="0"/>
              <a:t>PD, pharmacodynamic; PK, pharmacokinetic; SC, subcutaneous</a:t>
            </a:r>
            <a:br>
              <a:rPr lang="en-GB" dirty="0"/>
            </a:br>
            <a:r>
              <a:rPr lang="en-GB" dirty="0"/>
              <a:t>1. </a:t>
            </a:r>
            <a:r>
              <a:rPr lang="en-GB" dirty="0" err="1"/>
              <a:t>Pettus</a:t>
            </a:r>
            <a:r>
              <a:rPr lang="en-GB" dirty="0"/>
              <a:t> J, et al. Diabetes </a:t>
            </a:r>
            <a:r>
              <a:rPr lang="en-GB" dirty="0" err="1"/>
              <a:t>Metab</a:t>
            </a:r>
            <a:r>
              <a:rPr lang="en-GB" dirty="0"/>
              <a:t> Res Rev. 2015 Oct 28. </a:t>
            </a:r>
            <a:r>
              <a:rPr lang="en-GB" dirty="0" err="1"/>
              <a:t>doi</a:t>
            </a:r>
            <a:r>
              <a:rPr lang="en-GB" dirty="0"/>
              <a:t>: 10.1002/dmrr.2763. [</a:t>
            </a:r>
            <a:r>
              <a:rPr lang="en-GB" dirty="0" err="1"/>
              <a:t>Epub</a:t>
            </a:r>
            <a:r>
              <a:rPr lang="en-GB" dirty="0"/>
              <a:t> ahead of print]; 2. Adapted from Sutton G et al. Expert </a:t>
            </a:r>
            <a:r>
              <a:rPr lang="en-GB" dirty="0" err="1"/>
              <a:t>Opin</a:t>
            </a:r>
            <a:r>
              <a:rPr lang="en-GB" dirty="0"/>
              <a:t> </a:t>
            </a:r>
            <a:r>
              <a:rPr lang="en-GB" dirty="0" err="1"/>
              <a:t>Biol</a:t>
            </a:r>
            <a:r>
              <a:rPr lang="en-GB" dirty="0"/>
              <a:t> </a:t>
            </a:r>
            <a:r>
              <a:rPr lang="en-GB" dirty="0" err="1"/>
              <a:t>Ther</a:t>
            </a:r>
            <a:r>
              <a:rPr lang="en-GB" dirty="0"/>
              <a:t>. 2014;14:1849-60; 3. </a:t>
            </a:r>
            <a:r>
              <a:rPr lang="pt-BR" dirty="0"/>
              <a:t>Steinstraesser A et al. Diabetes Obes Metab. 2014;16:873-6; 4. </a:t>
            </a:r>
            <a:r>
              <a:rPr lang="en-GB" dirty="0"/>
              <a:t>Becker RH et al. </a:t>
            </a:r>
            <a:r>
              <a:rPr lang="pt-BR" dirty="0"/>
              <a:t>Diabetes Care. 2015;38:637-43</a:t>
            </a:r>
            <a:r>
              <a:rPr lang="en-GB" dirty="0"/>
              <a:t> </a:t>
            </a:r>
            <a:endParaRPr lang="pt-BR" dirty="0"/>
          </a:p>
        </p:txBody>
      </p:sp>
      <p:sp>
        <p:nvSpPr>
          <p:cNvPr id="328" name="Slide Number Placeholder 1"/>
          <p:cNvSpPr txBox="1">
            <a:spLocks/>
          </p:cNvSpPr>
          <p:nvPr/>
        </p:nvSpPr>
        <p:spPr>
          <a:xfrm>
            <a:off x="8742363" y="6189663"/>
            <a:ext cx="40163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792293E-955E-FA4A-ADE3-619116714F24}" type="slidenum">
              <a:rPr lang="en-GB" sz="1000" smtClean="0">
                <a:solidFill>
                  <a:prstClr val="white"/>
                </a:solidFill>
              </a:rPr>
              <a:pPr/>
              <a:t>80</a:t>
            </a:fld>
            <a:endParaRPr lang="en-GB" sz="1000" dirty="0">
              <a:solidFill>
                <a:prstClr val="white"/>
              </a:solidFill>
            </a:endParaRPr>
          </a:p>
        </p:txBody>
      </p:sp>
      <p:sp>
        <p:nvSpPr>
          <p:cNvPr id="641" name="Rectangle 640"/>
          <p:cNvSpPr/>
          <p:nvPr/>
        </p:nvSpPr>
        <p:spPr>
          <a:xfrm>
            <a:off x="127299" y="5334034"/>
            <a:ext cx="8143490" cy="553998"/>
          </a:xfrm>
          <a:prstGeom prst="rect">
            <a:avLst/>
          </a:prstGeom>
        </p:spPr>
        <p:txBody>
          <a:bodyPr wrap="square">
            <a:spAutoFit/>
          </a:bodyPr>
          <a:lstStyle/>
          <a:p>
            <a:pPr marL="285750" indent="-285750">
              <a:spcBef>
                <a:spcPts val="200"/>
              </a:spcBef>
              <a:spcAft>
                <a:spcPts val="200"/>
              </a:spcAft>
              <a:buClr>
                <a:srgbClr val="81B838"/>
              </a:buClr>
              <a:buFont typeface="Arial" panose="020B0604020202020204" pitchFamily="34" charset="0"/>
              <a:buChar char="•"/>
            </a:pPr>
            <a:r>
              <a:rPr lang="de-DE" sz="1500" dirty="0">
                <a:solidFill>
                  <a:srgbClr val="596169"/>
                </a:solidFill>
              </a:rPr>
              <a:t>Insulin glargine metabolism is the same regardless of Gla-100 or Gla-300 administration; M1 metabolite was confirmed as the prinicpal active moiety circulating in blood</a:t>
            </a:r>
            <a:r>
              <a:rPr lang="de-DE" sz="1500" baseline="30000" dirty="0">
                <a:solidFill>
                  <a:srgbClr val="596169"/>
                </a:solidFill>
              </a:rPr>
              <a:t>3</a:t>
            </a:r>
            <a:endParaRPr lang="en-GB" sz="1500" baseline="30000" dirty="0">
              <a:solidFill>
                <a:srgbClr val="596169"/>
              </a:solidFill>
            </a:endParaRPr>
          </a:p>
        </p:txBody>
      </p:sp>
      <p:sp>
        <p:nvSpPr>
          <p:cNvPr id="5" name="Rounded Rectangle 4"/>
          <p:cNvSpPr/>
          <p:nvPr/>
        </p:nvSpPr>
        <p:spPr>
          <a:xfrm>
            <a:off x="3322464" y="1435371"/>
            <a:ext cx="3100409" cy="1730094"/>
          </a:xfrm>
          <a:prstGeom prst="roundRect">
            <a:avLst/>
          </a:prstGeom>
          <a:solidFill>
            <a:srgbClr val="E6E6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endParaRPr>
          </a:p>
        </p:txBody>
      </p:sp>
      <p:sp>
        <p:nvSpPr>
          <p:cNvPr id="636" name="Bent-Up Arrow 635"/>
          <p:cNvSpPr/>
          <p:nvPr/>
        </p:nvSpPr>
        <p:spPr>
          <a:xfrm rot="5400000">
            <a:off x="1181026" y="2679643"/>
            <a:ext cx="1336718" cy="519530"/>
          </a:xfrm>
          <a:prstGeom prst="bentUpArrow">
            <a:avLst>
              <a:gd name="adj1" fmla="val 34033"/>
              <a:gd name="adj2" fmla="val 30997"/>
              <a:gd name="adj3" fmla="val 25000"/>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FFFF"/>
              </a:solidFill>
            </a:endParaRPr>
          </a:p>
        </p:txBody>
      </p:sp>
      <p:sp>
        <p:nvSpPr>
          <p:cNvPr id="637" name="Bent-Up Arrow 636"/>
          <p:cNvSpPr/>
          <p:nvPr/>
        </p:nvSpPr>
        <p:spPr>
          <a:xfrm rot="5400000">
            <a:off x="4181480" y="3352794"/>
            <a:ext cx="506570" cy="1263828"/>
          </a:xfrm>
          <a:prstGeom prst="bentUpArrow">
            <a:avLst>
              <a:gd name="adj1" fmla="val 35694"/>
              <a:gd name="adj2" fmla="val 30997"/>
              <a:gd name="adj3" fmla="val 25000"/>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FFFF"/>
              </a:solidFill>
            </a:endParaRPr>
          </a:p>
        </p:txBody>
      </p:sp>
      <p:grpSp>
        <p:nvGrpSpPr>
          <p:cNvPr id="649" name="Group 103"/>
          <p:cNvGrpSpPr>
            <a:grpSpLocks/>
          </p:cNvGrpSpPr>
          <p:nvPr/>
        </p:nvGrpSpPr>
        <p:grpSpPr bwMode="auto">
          <a:xfrm>
            <a:off x="5093136" y="1887494"/>
            <a:ext cx="1071820" cy="1023126"/>
            <a:chOff x="3484" y="1991"/>
            <a:chExt cx="1543" cy="1557"/>
          </a:xfrm>
        </p:grpSpPr>
        <p:sp>
          <p:nvSpPr>
            <p:cNvPr id="650" name="Oval 104"/>
            <p:cNvSpPr>
              <a:spLocks noChangeArrowheads="1"/>
            </p:cNvSpPr>
            <p:nvPr/>
          </p:nvSpPr>
          <p:spPr bwMode="auto">
            <a:xfrm>
              <a:off x="3815" y="2333"/>
              <a:ext cx="882" cy="911"/>
            </a:xfrm>
            <a:prstGeom prst="ellipse">
              <a:avLst/>
            </a:prstGeom>
            <a:solidFill>
              <a:srgbClr val="D7AFFF">
                <a:alpha val="8117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651" name="Oval 105"/>
            <p:cNvSpPr>
              <a:spLocks noChangeArrowheads="1"/>
            </p:cNvSpPr>
            <p:nvPr/>
          </p:nvSpPr>
          <p:spPr bwMode="auto">
            <a:xfrm>
              <a:off x="3925" y="2447"/>
              <a:ext cx="661" cy="68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652" name="Oval 106"/>
            <p:cNvSpPr>
              <a:spLocks noChangeArrowheads="1"/>
            </p:cNvSpPr>
            <p:nvPr/>
          </p:nvSpPr>
          <p:spPr bwMode="auto">
            <a:xfrm>
              <a:off x="3962" y="2865"/>
              <a:ext cx="74" cy="76"/>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653" name="Oval 107"/>
            <p:cNvSpPr>
              <a:spLocks noChangeArrowheads="1"/>
            </p:cNvSpPr>
            <p:nvPr/>
          </p:nvSpPr>
          <p:spPr bwMode="auto">
            <a:xfrm>
              <a:off x="3998" y="2940"/>
              <a:ext cx="74" cy="76"/>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654" name="Oval 108"/>
            <p:cNvSpPr>
              <a:spLocks noChangeArrowheads="1"/>
            </p:cNvSpPr>
            <p:nvPr/>
          </p:nvSpPr>
          <p:spPr bwMode="auto">
            <a:xfrm>
              <a:off x="4109" y="2485"/>
              <a:ext cx="74" cy="76"/>
            </a:xfrm>
            <a:prstGeom prst="ellipse">
              <a:avLst/>
            </a:prstGeom>
            <a:solidFill>
              <a:srgbClr val="990099"/>
            </a:solidFill>
            <a:ln w="9525">
              <a:solidFill>
                <a:schemeClr val="tx1"/>
              </a:solidFill>
              <a:round/>
              <a:headEnd/>
              <a:tailEnd/>
            </a:ln>
          </p:spPr>
          <p:txBody>
            <a:bodyPr wrap="none" anchor="ctr"/>
            <a:lstStyle/>
            <a:p>
              <a:pPr algn="ctr" defTabSz="457200" fontAlgn="base">
                <a:spcBef>
                  <a:spcPct val="0"/>
                </a:spcBef>
                <a:spcAft>
                  <a:spcPct val="0"/>
                </a:spcAft>
              </a:pPr>
              <a:endParaRPr lang="zh-CN" altLang="zh-CN" sz="1400">
                <a:solidFill>
                  <a:srgbClr val="444492"/>
                </a:solidFill>
                <a:ea typeface="ＭＳ Ｐゴシック" pitchFamily="34" charset="-128"/>
              </a:endParaRPr>
            </a:p>
          </p:txBody>
        </p:sp>
        <p:sp>
          <p:nvSpPr>
            <p:cNvPr id="655" name="Oval 109"/>
            <p:cNvSpPr>
              <a:spLocks noChangeArrowheads="1"/>
            </p:cNvSpPr>
            <p:nvPr/>
          </p:nvSpPr>
          <p:spPr bwMode="auto">
            <a:xfrm>
              <a:off x="3925" y="2789"/>
              <a:ext cx="74" cy="76"/>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656" name="Oval 110"/>
            <p:cNvSpPr>
              <a:spLocks noChangeArrowheads="1"/>
            </p:cNvSpPr>
            <p:nvPr/>
          </p:nvSpPr>
          <p:spPr bwMode="auto">
            <a:xfrm>
              <a:off x="3925" y="2713"/>
              <a:ext cx="74" cy="76"/>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657" name="Oval 111"/>
            <p:cNvSpPr>
              <a:spLocks noChangeArrowheads="1"/>
            </p:cNvSpPr>
            <p:nvPr/>
          </p:nvSpPr>
          <p:spPr bwMode="auto">
            <a:xfrm>
              <a:off x="3962" y="2599"/>
              <a:ext cx="74" cy="76"/>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658" name="Oval 112"/>
            <p:cNvSpPr>
              <a:spLocks noChangeArrowheads="1"/>
            </p:cNvSpPr>
            <p:nvPr/>
          </p:nvSpPr>
          <p:spPr bwMode="auto">
            <a:xfrm>
              <a:off x="4036" y="2523"/>
              <a:ext cx="73" cy="76"/>
            </a:xfrm>
            <a:prstGeom prst="ellipse">
              <a:avLst/>
            </a:prstGeom>
            <a:solidFill>
              <a:srgbClr val="990099"/>
            </a:solidFill>
            <a:ln w="9525">
              <a:solidFill>
                <a:schemeClr val="tx1"/>
              </a:solidFill>
              <a:round/>
              <a:headEnd/>
              <a:tailEnd/>
            </a:ln>
          </p:spPr>
          <p:txBody>
            <a:bodyPr wrap="none" anchor="ctr"/>
            <a:lstStyle/>
            <a:p>
              <a:pPr algn="ctr" defTabSz="457200" fontAlgn="base">
                <a:spcBef>
                  <a:spcPct val="0"/>
                </a:spcBef>
                <a:spcAft>
                  <a:spcPct val="0"/>
                </a:spcAft>
              </a:pPr>
              <a:endParaRPr lang="zh-CN" altLang="zh-CN" sz="1400">
                <a:solidFill>
                  <a:srgbClr val="444492"/>
                </a:solidFill>
                <a:ea typeface="ＭＳ Ｐゴシック" pitchFamily="34" charset="-128"/>
              </a:endParaRPr>
            </a:p>
          </p:txBody>
        </p:sp>
        <p:sp>
          <p:nvSpPr>
            <p:cNvPr id="659" name="Oval 113"/>
            <p:cNvSpPr>
              <a:spLocks noChangeArrowheads="1"/>
            </p:cNvSpPr>
            <p:nvPr/>
          </p:nvSpPr>
          <p:spPr bwMode="auto">
            <a:xfrm>
              <a:off x="4182" y="2447"/>
              <a:ext cx="74" cy="76"/>
            </a:xfrm>
            <a:prstGeom prst="ellipse">
              <a:avLst/>
            </a:prstGeom>
            <a:solidFill>
              <a:srgbClr val="990099"/>
            </a:solidFill>
            <a:ln w="9525">
              <a:solidFill>
                <a:schemeClr val="tx1"/>
              </a:solidFill>
              <a:round/>
              <a:headEnd/>
              <a:tailEnd/>
            </a:ln>
          </p:spPr>
          <p:txBody>
            <a:bodyPr wrap="none" anchor="ctr"/>
            <a:lstStyle/>
            <a:p>
              <a:pPr algn="ctr" defTabSz="457200" fontAlgn="base">
                <a:spcBef>
                  <a:spcPct val="0"/>
                </a:spcBef>
                <a:spcAft>
                  <a:spcPct val="0"/>
                </a:spcAft>
              </a:pPr>
              <a:endParaRPr lang="zh-CN" altLang="zh-CN" sz="1400">
                <a:solidFill>
                  <a:srgbClr val="444492"/>
                </a:solidFill>
                <a:ea typeface="ＭＳ Ｐゴシック" pitchFamily="34" charset="-128"/>
              </a:endParaRPr>
            </a:p>
          </p:txBody>
        </p:sp>
        <p:sp>
          <p:nvSpPr>
            <p:cNvPr id="660" name="Oval 114"/>
            <p:cNvSpPr>
              <a:spLocks noChangeArrowheads="1"/>
            </p:cNvSpPr>
            <p:nvPr/>
          </p:nvSpPr>
          <p:spPr bwMode="auto">
            <a:xfrm>
              <a:off x="4256" y="2447"/>
              <a:ext cx="74" cy="76"/>
            </a:xfrm>
            <a:prstGeom prst="ellipse">
              <a:avLst/>
            </a:prstGeom>
            <a:solidFill>
              <a:srgbClr val="990099"/>
            </a:solidFill>
            <a:ln w="9525">
              <a:solidFill>
                <a:schemeClr val="tx1"/>
              </a:solidFill>
              <a:round/>
              <a:headEnd/>
              <a:tailEnd/>
            </a:ln>
          </p:spPr>
          <p:txBody>
            <a:bodyPr wrap="none" anchor="ctr"/>
            <a:lstStyle/>
            <a:p>
              <a:pPr algn="ctr" defTabSz="457200" fontAlgn="base">
                <a:spcBef>
                  <a:spcPct val="0"/>
                </a:spcBef>
                <a:spcAft>
                  <a:spcPct val="0"/>
                </a:spcAft>
              </a:pPr>
              <a:endParaRPr lang="zh-CN" altLang="zh-CN" sz="1400">
                <a:solidFill>
                  <a:srgbClr val="444492"/>
                </a:solidFill>
                <a:ea typeface="ＭＳ Ｐゴシック" pitchFamily="34" charset="-128"/>
              </a:endParaRPr>
            </a:p>
          </p:txBody>
        </p:sp>
        <p:sp>
          <p:nvSpPr>
            <p:cNvPr id="661" name="Oval 115"/>
            <p:cNvSpPr>
              <a:spLocks noChangeArrowheads="1"/>
            </p:cNvSpPr>
            <p:nvPr/>
          </p:nvSpPr>
          <p:spPr bwMode="auto">
            <a:xfrm>
              <a:off x="4330" y="2485"/>
              <a:ext cx="73" cy="76"/>
            </a:xfrm>
            <a:prstGeom prst="ellipse">
              <a:avLst/>
            </a:prstGeom>
            <a:solidFill>
              <a:srgbClr val="990099"/>
            </a:solidFill>
            <a:ln w="9525">
              <a:solidFill>
                <a:schemeClr val="tx1"/>
              </a:solidFill>
              <a:round/>
              <a:headEnd/>
              <a:tailEnd/>
            </a:ln>
          </p:spPr>
          <p:txBody>
            <a:bodyPr wrap="none" anchor="ctr"/>
            <a:lstStyle/>
            <a:p>
              <a:pPr algn="ctr" defTabSz="457200" fontAlgn="base">
                <a:spcBef>
                  <a:spcPct val="0"/>
                </a:spcBef>
                <a:spcAft>
                  <a:spcPct val="0"/>
                </a:spcAft>
              </a:pPr>
              <a:endParaRPr lang="zh-CN" altLang="zh-CN" sz="1400">
                <a:solidFill>
                  <a:srgbClr val="444492"/>
                </a:solidFill>
                <a:ea typeface="ＭＳ Ｐゴシック" pitchFamily="34" charset="-128"/>
              </a:endParaRPr>
            </a:p>
          </p:txBody>
        </p:sp>
        <p:sp>
          <p:nvSpPr>
            <p:cNvPr id="662" name="Oval 116"/>
            <p:cNvSpPr>
              <a:spLocks noChangeArrowheads="1"/>
            </p:cNvSpPr>
            <p:nvPr/>
          </p:nvSpPr>
          <p:spPr bwMode="auto">
            <a:xfrm>
              <a:off x="4403" y="2523"/>
              <a:ext cx="73" cy="76"/>
            </a:xfrm>
            <a:prstGeom prst="ellipse">
              <a:avLst/>
            </a:prstGeom>
            <a:solidFill>
              <a:srgbClr val="990099"/>
            </a:solidFill>
            <a:ln w="9525">
              <a:solidFill>
                <a:schemeClr val="tx1"/>
              </a:solidFill>
              <a:round/>
              <a:headEnd/>
              <a:tailEnd/>
            </a:ln>
          </p:spPr>
          <p:txBody>
            <a:bodyPr wrap="none" anchor="ctr"/>
            <a:lstStyle/>
            <a:p>
              <a:pPr algn="ctr" defTabSz="457200" fontAlgn="base">
                <a:spcBef>
                  <a:spcPct val="0"/>
                </a:spcBef>
                <a:spcAft>
                  <a:spcPct val="0"/>
                </a:spcAft>
              </a:pPr>
              <a:endParaRPr lang="zh-CN" altLang="zh-CN" sz="1400">
                <a:solidFill>
                  <a:srgbClr val="444492"/>
                </a:solidFill>
                <a:ea typeface="ＭＳ Ｐゴシック" pitchFamily="34" charset="-128"/>
              </a:endParaRPr>
            </a:p>
          </p:txBody>
        </p:sp>
        <p:sp>
          <p:nvSpPr>
            <p:cNvPr id="663" name="Oval 117"/>
            <p:cNvSpPr>
              <a:spLocks noChangeArrowheads="1"/>
            </p:cNvSpPr>
            <p:nvPr/>
          </p:nvSpPr>
          <p:spPr bwMode="auto">
            <a:xfrm>
              <a:off x="4476" y="2599"/>
              <a:ext cx="74" cy="76"/>
            </a:xfrm>
            <a:prstGeom prst="ellipse">
              <a:avLst/>
            </a:prstGeom>
            <a:solidFill>
              <a:srgbClr val="990099"/>
            </a:solidFill>
            <a:ln w="9525">
              <a:solidFill>
                <a:schemeClr val="tx1"/>
              </a:solidFill>
              <a:round/>
              <a:headEnd/>
              <a:tailEnd/>
            </a:ln>
          </p:spPr>
          <p:txBody>
            <a:bodyPr wrap="none" anchor="ctr"/>
            <a:lstStyle/>
            <a:p>
              <a:pPr algn="ctr" defTabSz="457200" fontAlgn="base">
                <a:spcBef>
                  <a:spcPct val="0"/>
                </a:spcBef>
                <a:spcAft>
                  <a:spcPct val="0"/>
                </a:spcAft>
              </a:pPr>
              <a:endParaRPr lang="zh-CN" altLang="zh-CN" sz="1400">
                <a:solidFill>
                  <a:srgbClr val="444492"/>
                </a:solidFill>
                <a:ea typeface="ＭＳ Ｐゴシック" pitchFamily="34" charset="-128"/>
              </a:endParaRPr>
            </a:p>
          </p:txBody>
        </p:sp>
        <p:sp>
          <p:nvSpPr>
            <p:cNvPr id="664" name="Oval 118"/>
            <p:cNvSpPr>
              <a:spLocks noChangeArrowheads="1"/>
            </p:cNvSpPr>
            <p:nvPr/>
          </p:nvSpPr>
          <p:spPr bwMode="auto">
            <a:xfrm>
              <a:off x="4513" y="2675"/>
              <a:ext cx="74" cy="76"/>
            </a:xfrm>
            <a:prstGeom prst="ellipse">
              <a:avLst/>
            </a:prstGeom>
            <a:solidFill>
              <a:srgbClr val="990099"/>
            </a:solidFill>
            <a:ln w="9525">
              <a:solidFill>
                <a:schemeClr val="tx1"/>
              </a:solidFill>
              <a:round/>
              <a:headEnd/>
              <a:tailEnd/>
            </a:ln>
          </p:spPr>
          <p:txBody>
            <a:bodyPr wrap="none" anchor="ctr"/>
            <a:lstStyle/>
            <a:p>
              <a:pPr algn="ctr" defTabSz="457200" fontAlgn="base">
                <a:spcBef>
                  <a:spcPct val="0"/>
                </a:spcBef>
                <a:spcAft>
                  <a:spcPct val="0"/>
                </a:spcAft>
              </a:pPr>
              <a:endParaRPr lang="zh-CN" altLang="zh-CN" sz="1400">
                <a:solidFill>
                  <a:srgbClr val="444492"/>
                </a:solidFill>
                <a:ea typeface="ＭＳ Ｐゴシック" pitchFamily="34" charset="-128"/>
              </a:endParaRPr>
            </a:p>
          </p:txBody>
        </p:sp>
        <p:sp>
          <p:nvSpPr>
            <p:cNvPr id="665" name="Oval 119"/>
            <p:cNvSpPr>
              <a:spLocks noChangeArrowheads="1"/>
            </p:cNvSpPr>
            <p:nvPr/>
          </p:nvSpPr>
          <p:spPr bwMode="auto">
            <a:xfrm>
              <a:off x="4513" y="2751"/>
              <a:ext cx="74" cy="76"/>
            </a:xfrm>
            <a:prstGeom prst="ellipse">
              <a:avLst/>
            </a:prstGeom>
            <a:solidFill>
              <a:srgbClr val="990099"/>
            </a:solidFill>
            <a:ln w="9525">
              <a:solidFill>
                <a:schemeClr val="tx1"/>
              </a:solidFill>
              <a:round/>
              <a:headEnd/>
              <a:tailEnd/>
            </a:ln>
          </p:spPr>
          <p:txBody>
            <a:bodyPr wrap="none" anchor="ctr"/>
            <a:lstStyle/>
            <a:p>
              <a:pPr algn="ctr" defTabSz="457200" fontAlgn="base">
                <a:spcBef>
                  <a:spcPct val="0"/>
                </a:spcBef>
                <a:spcAft>
                  <a:spcPct val="0"/>
                </a:spcAft>
              </a:pPr>
              <a:endParaRPr lang="zh-CN" altLang="zh-CN" sz="1400">
                <a:solidFill>
                  <a:srgbClr val="444492"/>
                </a:solidFill>
                <a:ea typeface="ＭＳ Ｐゴシック" pitchFamily="34" charset="-128"/>
              </a:endParaRPr>
            </a:p>
          </p:txBody>
        </p:sp>
        <p:sp>
          <p:nvSpPr>
            <p:cNvPr id="666" name="Oval 120"/>
            <p:cNvSpPr>
              <a:spLocks noChangeArrowheads="1"/>
            </p:cNvSpPr>
            <p:nvPr/>
          </p:nvSpPr>
          <p:spPr bwMode="auto">
            <a:xfrm>
              <a:off x="4440" y="2751"/>
              <a:ext cx="73" cy="76"/>
            </a:xfrm>
            <a:prstGeom prst="ellipse">
              <a:avLst/>
            </a:prstGeom>
            <a:solidFill>
              <a:srgbClr val="990099"/>
            </a:solidFill>
            <a:ln w="9525">
              <a:solidFill>
                <a:schemeClr val="tx1"/>
              </a:solidFill>
              <a:round/>
              <a:headEnd/>
              <a:tailEnd/>
            </a:ln>
          </p:spPr>
          <p:txBody>
            <a:bodyPr wrap="none" anchor="ctr"/>
            <a:lstStyle/>
            <a:p>
              <a:pPr algn="ctr" defTabSz="457200" fontAlgn="base">
                <a:spcBef>
                  <a:spcPct val="0"/>
                </a:spcBef>
                <a:spcAft>
                  <a:spcPct val="0"/>
                </a:spcAft>
              </a:pPr>
              <a:endParaRPr lang="zh-CN" altLang="zh-CN" sz="1400">
                <a:solidFill>
                  <a:srgbClr val="444492"/>
                </a:solidFill>
                <a:ea typeface="ＭＳ Ｐゴシック" pitchFamily="34" charset="-128"/>
              </a:endParaRPr>
            </a:p>
          </p:txBody>
        </p:sp>
        <p:sp>
          <p:nvSpPr>
            <p:cNvPr id="667" name="Oval 121"/>
            <p:cNvSpPr>
              <a:spLocks noChangeArrowheads="1"/>
            </p:cNvSpPr>
            <p:nvPr/>
          </p:nvSpPr>
          <p:spPr bwMode="auto">
            <a:xfrm>
              <a:off x="4072" y="3016"/>
              <a:ext cx="74" cy="77"/>
            </a:xfrm>
            <a:prstGeom prst="ellipse">
              <a:avLst/>
            </a:prstGeom>
            <a:solidFill>
              <a:srgbClr val="990099"/>
            </a:solidFill>
            <a:ln w="9525">
              <a:solidFill>
                <a:schemeClr val="tx1"/>
              </a:solidFill>
              <a:round/>
              <a:headEnd/>
              <a:tailEnd/>
            </a:ln>
          </p:spPr>
          <p:txBody>
            <a:bodyPr wrap="none" anchor="ctr"/>
            <a:lstStyle/>
            <a:p>
              <a:pPr algn="ctr" defTabSz="457200" fontAlgn="base">
                <a:spcBef>
                  <a:spcPct val="0"/>
                </a:spcBef>
                <a:spcAft>
                  <a:spcPct val="0"/>
                </a:spcAft>
              </a:pPr>
              <a:endParaRPr lang="zh-CN" altLang="zh-CN" sz="1400">
                <a:solidFill>
                  <a:srgbClr val="444492"/>
                </a:solidFill>
                <a:ea typeface="ＭＳ Ｐゴシック" pitchFamily="34" charset="-128"/>
              </a:endParaRPr>
            </a:p>
          </p:txBody>
        </p:sp>
        <p:sp>
          <p:nvSpPr>
            <p:cNvPr id="668" name="Oval 122"/>
            <p:cNvSpPr>
              <a:spLocks noChangeArrowheads="1"/>
            </p:cNvSpPr>
            <p:nvPr/>
          </p:nvSpPr>
          <p:spPr bwMode="auto">
            <a:xfrm>
              <a:off x="4109" y="2940"/>
              <a:ext cx="74" cy="76"/>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669" name="Oval 123"/>
            <p:cNvSpPr>
              <a:spLocks noChangeArrowheads="1"/>
            </p:cNvSpPr>
            <p:nvPr/>
          </p:nvSpPr>
          <p:spPr bwMode="auto">
            <a:xfrm>
              <a:off x="3998" y="2789"/>
              <a:ext cx="74" cy="76"/>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670" name="Oval 124"/>
            <p:cNvSpPr>
              <a:spLocks noChangeArrowheads="1"/>
            </p:cNvSpPr>
            <p:nvPr/>
          </p:nvSpPr>
          <p:spPr bwMode="auto">
            <a:xfrm>
              <a:off x="3998" y="2713"/>
              <a:ext cx="74" cy="76"/>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671" name="Oval 125"/>
            <p:cNvSpPr>
              <a:spLocks noChangeArrowheads="1"/>
            </p:cNvSpPr>
            <p:nvPr/>
          </p:nvSpPr>
          <p:spPr bwMode="auto">
            <a:xfrm>
              <a:off x="4036" y="2636"/>
              <a:ext cx="73" cy="77"/>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672" name="Oval 126"/>
            <p:cNvSpPr>
              <a:spLocks noChangeArrowheads="1"/>
            </p:cNvSpPr>
            <p:nvPr/>
          </p:nvSpPr>
          <p:spPr bwMode="auto">
            <a:xfrm>
              <a:off x="4109" y="2561"/>
              <a:ext cx="74" cy="76"/>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673" name="Oval 127"/>
            <p:cNvSpPr>
              <a:spLocks noChangeArrowheads="1"/>
            </p:cNvSpPr>
            <p:nvPr/>
          </p:nvSpPr>
          <p:spPr bwMode="auto">
            <a:xfrm>
              <a:off x="4182" y="2523"/>
              <a:ext cx="74" cy="76"/>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674" name="Oval 128"/>
            <p:cNvSpPr>
              <a:spLocks noChangeArrowheads="1"/>
            </p:cNvSpPr>
            <p:nvPr/>
          </p:nvSpPr>
          <p:spPr bwMode="auto">
            <a:xfrm>
              <a:off x="4072" y="2865"/>
              <a:ext cx="74" cy="76"/>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675" name="Oval 129"/>
            <p:cNvSpPr>
              <a:spLocks noChangeArrowheads="1"/>
            </p:cNvSpPr>
            <p:nvPr/>
          </p:nvSpPr>
          <p:spPr bwMode="auto">
            <a:xfrm>
              <a:off x="4072" y="2751"/>
              <a:ext cx="74" cy="76"/>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676" name="Oval 130"/>
            <p:cNvSpPr>
              <a:spLocks noChangeArrowheads="1"/>
            </p:cNvSpPr>
            <p:nvPr/>
          </p:nvSpPr>
          <p:spPr bwMode="auto">
            <a:xfrm>
              <a:off x="4109" y="2675"/>
              <a:ext cx="74" cy="76"/>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677" name="Oval 131"/>
            <p:cNvSpPr>
              <a:spLocks noChangeArrowheads="1"/>
            </p:cNvSpPr>
            <p:nvPr/>
          </p:nvSpPr>
          <p:spPr bwMode="auto">
            <a:xfrm>
              <a:off x="4146" y="3016"/>
              <a:ext cx="73" cy="77"/>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678" name="Oval 132"/>
            <p:cNvSpPr>
              <a:spLocks noChangeArrowheads="1"/>
            </p:cNvSpPr>
            <p:nvPr/>
          </p:nvSpPr>
          <p:spPr bwMode="auto">
            <a:xfrm>
              <a:off x="4182" y="2599"/>
              <a:ext cx="74" cy="76"/>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679" name="Oval 133"/>
            <p:cNvSpPr>
              <a:spLocks noChangeArrowheads="1"/>
            </p:cNvSpPr>
            <p:nvPr/>
          </p:nvSpPr>
          <p:spPr bwMode="auto">
            <a:xfrm>
              <a:off x="4256" y="2523"/>
              <a:ext cx="74" cy="76"/>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680" name="Oval 134"/>
            <p:cNvSpPr>
              <a:spLocks noChangeArrowheads="1"/>
            </p:cNvSpPr>
            <p:nvPr/>
          </p:nvSpPr>
          <p:spPr bwMode="auto">
            <a:xfrm>
              <a:off x="4330" y="2561"/>
              <a:ext cx="73" cy="76"/>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681" name="Oval 135"/>
            <p:cNvSpPr>
              <a:spLocks noChangeArrowheads="1"/>
            </p:cNvSpPr>
            <p:nvPr/>
          </p:nvSpPr>
          <p:spPr bwMode="auto">
            <a:xfrm>
              <a:off x="4256" y="2599"/>
              <a:ext cx="74" cy="76"/>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682" name="Oval 136"/>
            <p:cNvSpPr>
              <a:spLocks noChangeArrowheads="1"/>
            </p:cNvSpPr>
            <p:nvPr/>
          </p:nvSpPr>
          <p:spPr bwMode="auto">
            <a:xfrm>
              <a:off x="4182" y="2675"/>
              <a:ext cx="74" cy="76"/>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683" name="Oval 137"/>
            <p:cNvSpPr>
              <a:spLocks noChangeArrowheads="1"/>
            </p:cNvSpPr>
            <p:nvPr/>
          </p:nvSpPr>
          <p:spPr bwMode="auto">
            <a:xfrm>
              <a:off x="4330" y="2636"/>
              <a:ext cx="73" cy="77"/>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684" name="Oval 138"/>
            <p:cNvSpPr>
              <a:spLocks noChangeArrowheads="1"/>
            </p:cNvSpPr>
            <p:nvPr/>
          </p:nvSpPr>
          <p:spPr bwMode="auto">
            <a:xfrm>
              <a:off x="4256" y="2675"/>
              <a:ext cx="74" cy="76"/>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685" name="Oval 139"/>
            <p:cNvSpPr>
              <a:spLocks noChangeArrowheads="1"/>
            </p:cNvSpPr>
            <p:nvPr/>
          </p:nvSpPr>
          <p:spPr bwMode="auto">
            <a:xfrm>
              <a:off x="4146" y="2751"/>
              <a:ext cx="73" cy="76"/>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686" name="Oval 140"/>
            <p:cNvSpPr>
              <a:spLocks noChangeArrowheads="1"/>
            </p:cNvSpPr>
            <p:nvPr/>
          </p:nvSpPr>
          <p:spPr bwMode="auto">
            <a:xfrm>
              <a:off x="4146" y="2826"/>
              <a:ext cx="73" cy="77"/>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687" name="Oval 141"/>
            <p:cNvSpPr>
              <a:spLocks noChangeArrowheads="1"/>
            </p:cNvSpPr>
            <p:nvPr/>
          </p:nvSpPr>
          <p:spPr bwMode="auto">
            <a:xfrm>
              <a:off x="4182" y="2940"/>
              <a:ext cx="74" cy="76"/>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688" name="Oval 142"/>
            <p:cNvSpPr>
              <a:spLocks noChangeArrowheads="1"/>
            </p:cNvSpPr>
            <p:nvPr/>
          </p:nvSpPr>
          <p:spPr bwMode="auto">
            <a:xfrm>
              <a:off x="4182" y="2865"/>
              <a:ext cx="74" cy="76"/>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689" name="Oval 143"/>
            <p:cNvSpPr>
              <a:spLocks noChangeArrowheads="1"/>
            </p:cNvSpPr>
            <p:nvPr/>
          </p:nvSpPr>
          <p:spPr bwMode="auto">
            <a:xfrm>
              <a:off x="4219" y="2751"/>
              <a:ext cx="74" cy="76"/>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690" name="Oval 144"/>
            <p:cNvSpPr>
              <a:spLocks noChangeArrowheads="1"/>
            </p:cNvSpPr>
            <p:nvPr/>
          </p:nvSpPr>
          <p:spPr bwMode="auto">
            <a:xfrm>
              <a:off x="4403" y="2599"/>
              <a:ext cx="73" cy="76"/>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691" name="Oval 145"/>
            <p:cNvSpPr>
              <a:spLocks noChangeArrowheads="1"/>
            </p:cNvSpPr>
            <p:nvPr/>
          </p:nvSpPr>
          <p:spPr bwMode="auto">
            <a:xfrm>
              <a:off x="4440" y="2675"/>
              <a:ext cx="73" cy="76"/>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692" name="Oval 146"/>
            <p:cNvSpPr>
              <a:spLocks noChangeArrowheads="1"/>
            </p:cNvSpPr>
            <p:nvPr/>
          </p:nvSpPr>
          <p:spPr bwMode="auto">
            <a:xfrm>
              <a:off x="4292" y="2713"/>
              <a:ext cx="74" cy="76"/>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693" name="Oval 147"/>
            <p:cNvSpPr>
              <a:spLocks noChangeArrowheads="1"/>
            </p:cNvSpPr>
            <p:nvPr/>
          </p:nvSpPr>
          <p:spPr bwMode="auto">
            <a:xfrm>
              <a:off x="4366" y="2713"/>
              <a:ext cx="74" cy="76"/>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694" name="Oval 148"/>
            <p:cNvSpPr>
              <a:spLocks noChangeArrowheads="1"/>
            </p:cNvSpPr>
            <p:nvPr/>
          </p:nvSpPr>
          <p:spPr bwMode="auto">
            <a:xfrm>
              <a:off x="4256" y="2826"/>
              <a:ext cx="74" cy="77"/>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695" name="Oval 149"/>
            <p:cNvSpPr>
              <a:spLocks noChangeArrowheads="1"/>
            </p:cNvSpPr>
            <p:nvPr/>
          </p:nvSpPr>
          <p:spPr bwMode="auto">
            <a:xfrm>
              <a:off x="4330" y="2789"/>
              <a:ext cx="73" cy="76"/>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696" name="Oval 150"/>
            <p:cNvSpPr>
              <a:spLocks noChangeArrowheads="1"/>
            </p:cNvSpPr>
            <p:nvPr/>
          </p:nvSpPr>
          <p:spPr bwMode="auto">
            <a:xfrm>
              <a:off x="4403" y="2826"/>
              <a:ext cx="73" cy="77"/>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697" name="Oval 151"/>
            <p:cNvSpPr>
              <a:spLocks noChangeArrowheads="1"/>
            </p:cNvSpPr>
            <p:nvPr/>
          </p:nvSpPr>
          <p:spPr bwMode="auto">
            <a:xfrm>
              <a:off x="4476" y="2826"/>
              <a:ext cx="74" cy="77"/>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698" name="Oval 152"/>
            <p:cNvSpPr>
              <a:spLocks noChangeArrowheads="1"/>
            </p:cNvSpPr>
            <p:nvPr/>
          </p:nvSpPr>
          <p:spPr bwMode="auto">
            <a:xfrm>
              <a:off x="4256" y="2903"/>
              <a:ext cx="74" cy="76"/>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699" name="Oval 153"/>
            <p:cNvSpPr>
              <a:spLocks noChangeArrowheads="1"/>
            </p:cNvSpPr>
            <p:nvPr/>
          </p:nvSpPr>
          <p:spPr bwMode="auto">
            <a:xfrm>
              <a:off x="4330" y="2865"/>
              <a:ext cx="73" cy="76"/>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00" name="Oval 154"/>
            <p:cNvSpPr>
              <a:spLocks noChangeArrowheads="1"/>
            </p:cNvSpPr>
            <p:nvPr/>
          </p:nvSpPr>
          <p:spPr bwMode="auto">
            <a:xfrm>
              <a:off x="4219" y="3016"/>
              <a:ext cx="74" cy="77"/>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01" name="Oval 155"/>
            <p:cNvSpPr>
              <a:spLocks noChangeArrowheads="1"/>
            </p:cNvSpPr>
            <p:nvPr/>
          </p:nvSpPr>
          <p:spPr bwMode="auto">
            <a:xfrm>
              <a:off x="4292" y="2979"/>
              <a:ext cx="74" cy="76"/>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02" name="Oval 156"/>
            <p:cNvSpPr>
              <a:spLocks noChangeArrowheads="1"/>
            </p:cNvSpPr>
            <p:nvPr/>
          </p:nvSpPr>
          <p:spPr bwMode="auto">
            <a:xfrm>
              <a:off x="4403" y="2903"/>
              <a:ext cx="73" cy="76"/>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03" name="Oval 157"/>
            <p:cNvSpPr>
              <a:spLocks noChangeArrowheads="1"/>
            </p:cNvSpPr>
            <p:nvPr/>
          </p:nvSpPr>
          <p:spPr bwMode="auto">
            <a:xfrm>
              <a:off x="4366" y="2979"/>
              <a:ext cx="74" cy="76"/>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04" name="Oval 158"/>
            <p:cNvSpPr>
              <a:spLocks noChangeArrowheads="1"/>
            </p:cNvSpPr>
            <p:nvPr/>
          </p:nvSpPr>
          <p:spPr bwMode="auto">
            <a:xfrm>
              <a:off x="4476" y="3054"/>
              <a:ext cx="74" cy="76"/>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05" name="Oval 159"/>
            <p:cNvSpPr>
              <a:spLocks noChangeArrowheads="1"/>
            </p:cNvSpPr>
            <p:nvPr/>
          </p:nvSpPr>
          <p:spPr bwMode="auto">
            <a:xfrm>
              <a:off x="4550" y="2979"/>
              <a:ext cx="74" cy="76"/>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06" name="Oval 160"/>
            <p:cNvSpPr>
              <a:spLocks noChangeArrowheads="1"/>
            </p:cNvSpPr>
            <p:nvPr/>
          </p:nvSpPr>
          <p:spPr bwMode="auto">
            <a:xfrm>
              <a:off x="4586" y="2865"/>
              <a:ext cx="74" cy="76"/>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07" name="Oval 161"/>
            <p:cNvSpPr>
              <a:spLocks noChangeArrowheads="1"/>
            </p:cNvSpPr>
            <p:nvPr/>
          </p:nvSpPr>
          <p:spPr bwMode="auto">
            <a:xfrm>
              <a:off x="4366" y="3130"/>
              <a:ext cx="74" cy="76"/>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08" name="Oval 162"/>
            <p:cNvSpPr>
              <a:spLocks noChangeArrowheads="1"/>
            </p:cNvSpPr>
            <p:nvPr/>
          </p:nvSpPr>
          <p:spPr bwMode="auto">
            <a:xfrm>
              <a:off x="4219" y="3168"/>
              <a:ext cx="74" cy="76"/>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09" name="Oval 163"/>
            <p:cNvSpPr>
              <a:spLocks noChangeArrowheads="1"/>
            </p:cNvSpPr>
            <p:nvPr/>
          </p:nvSpPr>
          <p:spPr bwMode="auto">
            <a:xfrm>
              <a:off x="4072" y="3130"/>
              <a:ext cx="74" cy="76"/>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10" name="Oval 164"/>
            <p:cNvSpPr>
              <a:spLocks noChangeArrowheads="1"/>
            </p:cNvSpPr>
            <p:nvPr/>
          </p:nvSpPr>
          <p:spPr bwMode="auto">
            <a:xfrm>
              <a:off x="3962" y="3054"/>
              <a:ext cx="74" cy="76"/>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11" name="Oval 165"/>
            <p:cNvSpPr>
              <a:spLocks noChangeArrowheads="1"/>
            </p:cNvSpPr>
            <p:nvPr/>
          </p:nvSpPr>
          <p:spPr bwMode="auto">
            <a:xfrm>
              <a:off x="3888" y="2940"/>
              <a:ext cx="74" cy="76"/>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12" name="Oval 166"/>
            <p:cNvSpPr>
              <a:spLocks noChangeArrowheads="1"/>
            </p:cNvSpPr>
            <p:nvPr/>
          </p:nvSpPr>
          <p:spPr bwMode="auto">
            <a:xfrm>
              <a:off x="3852" y="2826"/>
              <a:ext cx="73" cy="77"/>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13" name="Oval 167"/>
            <p:cNvSpPr>
              <a:spLocks noChangeArrowheads="1"/>
            </p:cNvSpPr>
            <p:nvPr/>
          </p:nvSpPr>
          <p:spPr bwMode="auto">
            <a:xfrm>
              <a:off x="3852" y="2713"/>
              <a:ext cx="73" cy="76"/>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14" name="Oval 168"/>
            <p:cNvSpPr>
              <a:spLocks noChangeArrowheads="1"/>
            </p:cNvSpPr>
            <p:nvPr/>
          </p:nvSpPr>
          <p:spPr bwMode="auto">
            <a:xfrm>
              <a:off x="4586" y="2751"/>
              <a:ext cx="74" cy="76"/>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15" name="Oval 169"/>
            <p:cNvSpPr>
              <a:spLocks noChangeArrowheads="1"/>
            </p:cNvSpPr>
            <p:nvPr/>
          </p:nvSpPr>
          <p:spPr bwMode="auto">
            <a:xfrm>
              <a:off x="3852" y="2599"/>
              <a:ext cx="73" cy="76"/>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16" name="Oval 170"/>
            <p:cNvSpPr>
              <a:spLocks noChangeArrowheads="1"/>
            </p:cNvSpPr>
            <p:nvPr/>
          </p:nvSpPr>
          <p:spPr bwMode="auto">
            <a:xfrm>
              <a:off x="3925" y="2485"/>
              <a:ext cx="74" cy="76"/>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17" name="Oval 171"/>
            <p:cNvSpPr>
              <a:spLocks noChangeArrowheads="1"/>
            </p:cNvSpPr>
            <p:nvPr/>
          </p:nvSpPr>
          <p:spPr bwMode="auto">
            <a:xfrm>
              <a:off x="3998" y="2409"/>
              <a:ext cx="74" cy="76"/>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18" name="Oval 172"/>
            <p:cNvSpPr>
              <a:spLocks noChangeArrowheads="1"/>
            </p:cNvSpPr>
            <p:nvPr/>
          </p:nvSpPr>
          <p:spPr bwMode="auto">
            <a:xfrm>
              <a:off x="4109" y="2371"/>
              <a:ext cx="74" cy="76"/>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19" name="Oval 173"/>
            <p:cNvSpPr>
              <a:spLocks noChangeArrowheads="1"/>
            </p:cNvSpPr>
            <p:nvPr/>
          </p:nvSpPr>
          <p:spPr bwMode="auto">
            <a:xfrm>
              <a:off x="4219" y="2333"/>
              <a:ext cx="74" cy="77"/>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20" name="Oval 174"/>
            <p:cNvSpPr>
              <a:spLocks noChangeArrowheads="1"/>
            </p:cNvSpPr>
            <p:nvPr/>
          </p:nvSpPr>
          <p:spPr bwMode="auto">
            <a:xfrm>
              <a:off x="4330" y="2371"/>
              <a:ext cx="73" cy="76"/>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21" name="Oval 175"/>
            <p:cNvSpPr>
              <a:spLocks noChangeArrowheads="1"/>
            </p:cNvSpPr>
            <p:nvPr/>
          </p:nvSpPr>
          <p:spPr bwMode="auto">
            <a:xfrm>
              <a:off x="4440" y="2409"/>
              <a:ext cx="73" cy="76"/>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22" name="Oval 176"/>
            <p:cNvSpPr>
              <a:spLocks noChangeArrowheads="1"/>
            </p:cNvSpPr>
            <p:nvPr/>
          </p:nvSpPr>
          <p:spPr bwMode="auto">
            <a:xfrm>
              <a:off x="4513" y="2523"/>
              <a:ext cx="74" cy="76"/>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23" name="Oval 177"/>
            <p:cNvSpPr>
              <a:spLocks noChangeArrowheads="1"/>
            </p:cNvSpPr>
            <p:nvPr/>
          </p:nvSpPr>
          <p:spPr bwMode="auto">
            <a:xfrm>
              <a:off x="4586" y="2636"/>
              <a:ext cx="74" cy="77"/>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24" name="AutoShape 178"/>
            <p:cNvSpPr>
              <a:spLocks noChangeArrowheads="1"/>
            </p:cNvSpPr>
            <p:nvPr/>
          </p:nvSpPr>
          <p:spPr bwMode="auto">
            <a:xfrm>
              <a:off x="4697" y="2636"/>
              <a:ext cx="330" cy="257"/>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404 w 21600"/>
                <a:gd name="T13" fmla="*/ 5379 h 21600"/>
                <a:gd name="T14" fmla="*/ 18916 w 21600"/>
                <a:gd name="T15" fmla="*/ 16221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D7AFFF"/>
                </a:gs>
                <a:gs pos="100000">
                  <a:schemeClr val="bg1">
                    <a:alpha val="17000"/>
                  </a:schemeClr>
                </a:gs>
              </a:gsLst>
              <a:lin ang="0" scaled="1"/>
            </a:gradFill>
            <a:ln w="9525" algn="ctr">
              <a:solidFill>
                <a:schemeClr val="tx1"/>
              </a:solidFill>
              <a:miter lim="800000"/>
              <a:headEnd/>
              <a:tailEnd/>
            </a:ln>
          </p:spPr>
          <p:txBody>
            <a:bodyPr wrap="none" anchor="ctr"/>
            <a:lstStyle/>
            <a:p>
              <a:pPr fontAlgn="base">
                <a:spcBef>
                  <a:spcPct val="0"/>
                </a:spcBef>
                <a:spcAft>
                  <a:spcPct val="0"/>
                </a:spcAft>
              </a:pPr>
              <a:endParaRPr lang="en-US" sz="1400" dirty="0">
                <a:solidFill>
                  <a:srgbClr val="000000"/>
                </a:solidFill>
              </a:endParaRPr>
            </a:p>
          </p:txBody>
        </p:sp>
        <p:sp>
          <p:nvSpPr>
            <p:cNvPr id="725" name="AutoShape 179"/>
            <p:cNvSpPr>
              <a:spLocks noChangeArrowheads="1"/>
            </p:cNvSpPr>
            <p:nvPr/>
          </p:nvSpPr>
          <p:spPr bwMode="auto">
            <a:xfrm rot="10800000">
              <a:off x="3484" y="2636"/>
              <a:ext cx="314" cy="257"/>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1 w 21600"/>
                <a:gd name="T13" fmla="*/ 5379 h 21600"/>
                <a:gd name="T14" fmla="*/ 18917 w 21600"/>
                <a:gd name="T15" fmla="*/ 16221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D7AFFF"/>
                </a:gs>
                <a:gs pos="100000">
                  <a:schemeClr val="bg1">
                    <a:alpha val="17000"/>
                  </a:schemeClr>
                </a:gs>
              </a:gsLst>
              <a:lin ang="0" scaled="1"/>
            </a:gradFill>
            <a:ln w="9525" algn="ctr">
              <a:solidFill>
                <a:schemeClr val="tx1"/>
              </a:solidFill>
              <a:miter lim="800000"/>
              <a:headEnd/>
              <a:tailEnd/>
            </a:ln>
          </p:spPr>
          <p:txBody>
            <a:bodyPr wrap="none" anchor="ctr"/>
            <a:lstStyle/>
            <a:p>
              <a:pPr fontAlgn="base">
                <a:spcBef>
                  <a:spcPct val="0"/>
                </a:spcBef>
                <a:spcAft>
                  <a:spcPct val="0"/>
                </a:spcAft>
              </a:pPr>
              <a:endParaRPr lang="en-US" sz="1400" dirty="0">
                <a:solidFill>
                  <a:srgbClr val="000000"/>
                </a:solidFill>
              </a:endParaRPr>
            </a:p>
          </p:txBody>
        </p:sp>
        <p:sp>
          <p:nvSpPr>
            <p:cNvPr id="726" name="AutoShape 180"/>
            <p:cNvSpPr>
              <a:spLocks noChangeArrowheads="1"/>
            </p:cNvSpPr>
            <p:nvPr/>
          </p:nvSpPr>
          <p:spPr bwMode="auto">
            <a:xfrm rot="-5400000">
              <a:off x="4107" y="2030"/>
              <a:ext cx="325" cy="24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90 w 21600"/>
                <a:gd name="T13" fmla="*/ 5400 h 21600"/>
                <a:gd name="T14" fmla="*/ 18875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D7AFFF"/>
                </a:gs>
                <a:gs pos="100000">
                  <a:schemeClr val="bg1">
                    <a:alpha val="17000"/>
                  </a:schemeClr>
                </a:gs>
              </a:gsLst>
              <a:lin ang="0" scaled="1"/>
            </a:gradFill>
            <a:ln w="9525" algn="ctr">
              <a:solidFill>
                <a:schemeClr val="tx1"/>
              </a:solidFill>
              <a:miter lim="800000"/>
              <a:headEnd/>
              <a:tailEnd/>
            </a:ln>
          </p:spPr>
          <p:txBody>
            <a:bodyPr wrap="none" anchor="ctr"/>
            <a:lstStyle/>
            <a:p>
              <a:pPr fontAlgn="base">
                <a:spcBef>
                  <a:spcPct val="0"/>
                </a:spcBef>
                <a:spcAft>
                  <a:spcPct val="0"/>
                </a:spcAft>
              </a:pPr>
              <a:endParaRPr lang="en-US" sz="1400" dirty="0">
                <a:solidFill>
                  <a:srgbClr val="000000"/>
                </a:solidFill>
              </a:endParaRPr>
            </a:p>
          </p:txBody>
        </p:sp>
        <p:sp>
          <p:nvSpPr>
            <p:cNvPr id="727" name="AutoShape 181"/>
            <p:cNvSpPr>
              <a:spLocks noChangeArrowheads="1"/>
            </p:cNvSpPr>
            <p:nvPr/>
          </p:nvSpPr>
          <p:spPr bwMode="auto">
            <a:xfrm rot="-2364142">
              <a:off x="4550" y="2219"/>
              <a:ext cx="324" cy="25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400 w 21600"/>
                <a:gd name="T13" fmla="*/ 5400 h 21600"/>
                <a:gd name="T14" fmla="*/ 18867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D7AFFF"/>
                </a:gs>
                <a:gs pos="100000">
                  <a:schemeClr val="bg1">
                    <a:alpha val="17000"/>
                  </a:schemeClr>
                </a:gs>
              </a:gsLst>
              <a:lin ang="0" scaled="1"/>
            </a:gradFill>
            <a:ln w="9525" algn="ctr">
              <a:solidFill>
                <a:schemeClr val="tx1"/>
              </a:solidFill>
              <a:miter lim="800000"/>
              <a:headEnd/>
              <a:tailEnd/>
            </a:ln>
          </p:spPr>
          <p:txBody>
            <a:bodyPr wrap="none" anchor="ctr"/>
            <a:lstStyle/>
            <a:p>
              <a:pPr fontAlgn="base">
                <a:spcBef>
                  <a:spcPct val="0"/>
                </a:spcBef>
                <a:spcAft>
                  <a:spcPct val="0"/>
                </a:spcAft>
              </a:pPr>
              <a:endParaRPr lang="en-US" sz="1400" dirty="0">
                <a:solidFill>
                  <a:srgbClr val="000000"/>
                </a:solidFill>
              </a:endParaRPr>
            </a:p>
          </p:txBody>
        </p:sp>
        <p:sp>
          <p:nvSpPr>
            <p:cNvPr id="728" name="AutoShape 182"/>
            <p:cNvSpPr>
              <a:spLocks noChangeArrowheads="1"/>
            </p:cNvSpPr>
            <p:nvPr/>
          </p:nvSpPr>
          <p:spPr bwMode="auto">
            <a:xfrm rot="2382720">
              <a:off x="4586" y="3054"/>
              <a:ext cx="317" cy="25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407 w 21600"/>
                <a:gd name="T13" fmla="*/ 5400 h 21600"/>
                <a:gd name="T14" fmla="*/ 18874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D7AFFF"/>
                </a:gs>
                <a:gs pos="100000">
                  <a:schemeClr val="bg1">
                    <a:alpha val="17000"/>
                  </a:schemeClr>
                </a:gs>
              </a:gsLst>
              <a:lin ang="0" scaled="1"/>
            </a:gradFill>
            <a:ln w="9525" algn="ctr">
              <a:solidFill>
                <a:schemeClr val="tx1"/>
              </a:solidFill>
              <a:miter lim="800000"/>
              <a:headEnd/>
              <a:tailEnd/>
            </a:ln>
          </p:spPr>
          <p:txBody>
            <a:bodyPr wrap="none" anchor="ctr"/>
            <a:lstStyle/>
            <a:p>
              <a:pPr fontAlgn="base">
                <a:spcBef>
                  <a:spcPct val="0"/>
                </a:spcBef>
                <a:spcAft>
                  <a:spcPct val="0"/>
                </a:spcAft>
              </a:pPr>
              <a:endParaRPr lang="en-US" sz="1400" dirty="0">
                <a:solidFill>
                  <a:srgbClr val="000000"/>
                </a:solidFill>
              </a:endParaRPr>
            </a:p>
          </p:txBody>
        </p:sp>
        <p:sp>
          <p:nvSpPr>
            <p:cNvPr id="729" name="AutoShape 183"/>
            <p:cNvSpPr>
              <a:spLocks noChangeArrowheads="1"/>
            </p:cNvSpPr>
            <p:nvPr/>
          </p:nvSpPr>
          <p:spPr bwMode="auto">
            <a:xfrm rot="8328387">
              <a:off x="3668" y="3093"/>
              <a:ext cx="314" cy="25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1 w 21600"/>
                <a:gd name="T13" fmla="*/ 5400 h 21600"/>
                <a:gd name="T14" fmla="*/ 18917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D7AFFF"/>
                </a:gs>
                <a:gs pos="100000">
                  <a:schemeClr val="bg1">
                    <a:alpha val="17000"/>
                  </a:schemeClr>
                </a:gs>
              </a:gsLst>
              <a:lin ang="0" scaled="1"/>
            </a:gradFill>
            <a:ln w="9525" algn="ctr">
              <a:solidFill>
                <a:schemeClr val="tx1"/>
              </a:solidFill>
              <a:miter lim="800000"/>
              <a:headEnd/>
              <a:tailEnd/>
            </a:ln>
          </p:spPr>
          <p:txBody>
            <a:bodyPr wrap="none" anchor="ctr"/>
            <a:lstStyle/>
            <a:p>
              <a:pPr fontAlgn="base">
                <a:spcBef>
                  <a:spcPct val="0"/>
                </a:spcBef>
                <a:spcAft>
                  <a:spcPct val="0"/>
                </a:spcAft>
              </a:pPr>
              <a:endParaRPr lang="en-US" sz="1400" dirty="0">
                <a:solidFill>
                  <a:srgbClr val="000000"/>
                </a:solidFill>
              </a:endParaRPr>
            </a:p>
          </p:txBody>
        </p:sp>
        <p:sp>
          <p:nvSpPr>
            <p:cNvPr id="730" name="AutoShape 184"/>
            <p:cNvSpPr>
              <a:spLocks noChangeArrowheads="1"/>
            </p:cNvSpPr>
            <p:nvPr/>
          </p:nvSpPr>
          <p:spPr bwMode="auto">
            <a:xfrm rot="5400000">
              <a:off x="4118" y="3272"/>
              <a:ext cx="304" cy="24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39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D7AFFF"/>
                </a:gs>
                <a:gs pos="100000">
                  <a:schemeClr val="bg1">
                    <a:alpha val="17000"/>
                  </a:schemeClr>
                </a:gs>
              </a:gsLst>
              <a:lin ang="0" scaled="1"/>
            </a:gradFill>
            <a:ln w="9525" algn="ctr">
              <a:solidFill>
                <a:schemeClr val="tx1"/>
              </a:solidFill>
              <a:miter lim="800000"/>
              <a:headEnd/>
              <a:tailEnd/>
            </a:ln>
          </p:spPr>
          <p:txBody>
            <a:bodyPr wrap="none" anchor="ctr"/>
            <a:lstStyle/>
            <a:p>
              <a:pPr fontAlgn="base">
                <a:spcBef>
                  <a:spcPct val="0"/>
                </a:spcBef>
                <a:spcAft>
                  <a:spcPct val="0"/>
                </a:spcAft>
              </a:pPr>
              <a:endParaRPr lang="en-US" sz="1400" dirty="0">
                <a:solidFill>
                  <a:srgbClr val="000000"/>
                </a:solidFill>
              </a:endParaRPr>
            </a:p>
          </p:txBody>
        </p:sp>
        <p:sp>
          <p:nvSpPr>
            <p:cNvPr id="731" name="AutoShape 185"/>
            <p:cNvSpPr>
              <a:spLocks noChangeArrowheads="1"/>
            </p:cNvSpPr>
            <p:nvPr/>
          </p:nvSpPr>
          <p:spPr bwMode="auto">
            <a:xfrm rot="-8240971">
              <a:off x="3668" y="2219"/>
              <a:ext cx="301" cy="25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3 w 21600"/>
                <a:gd name="T13" fmla="*/ 5400 h 21600"/>
                <a:gd name="T14" fmla="*/ 18873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D7AFFF"/>
                </a:gs>
                <a:gs pos="100000">
                  <a:schemeClr val="bg1">
                    <a:alpha val="17000"/>
                  </a:schemeClr>
                </a:gs>
              </a:gsLst>
              <a:lin ang="0" scaled="1"/>
            </a:gradFill>
            <a:ln w="9525" algn="ctr">
              <a:solidFill>
                <a:schemeClr val="tx1"/>
              </a:solidFill>
              <a:miter lim="800000"/>
              <a:headEnd/>
              <a:tailEnd/>
            </a:ln>
          </p:spPr>
          <p:txBody>
            <a:bodyPr wrap="none" anchor="ctr"/>
            <a:lstStyle/>
            <a:p>
              <a:pPr fontAlgn="base">
                <a:spcBef>
                  <a:spcPct val="0"/>
                </a:spcBef>
                <a:spcAft>
                  <a:spcPct val="0"/>
                </a:spcAft>
              </a:pPr>
              <a:endParaRPr lang="en-US" sz="1400" dirty="0">
                <a:solidFill>
                  <a:srgbClr val="000000"/>
                </a:solidFill>
              </a:endParaRPr>
            </a:p>
          </p:txBody>
        </p:sp>
        <p:sp>
          <p:nvSpPr>
            <p:cNvPr id="732" name="Oval 186"/>
            <p:cNvSpPr>
              <a:spLocks noChangeArrowheads="1"/>
            </p:cNvSpPr>
            <p:nvPr/>
          </p:nvSpPr>
          <p:spPr bwMode="auto">
            <a:xfrm>
              <a:off x="4366" y="2940"/>
              <a:ext cx="74" cy="76"/>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33" name="Oval 187"/>
            <p:cNvSpPr>
              <a:spLocks noChangeArrowheads="1"/>
            </p:cNvSpPr>
            <p:nvPr/>
          </p:nvSpPr>
          <p:spPr bwMode="auto">
            <a:xfrm>
              <a:off x="4440" y="2903"/>
              <a:ext cx="73" cy="76"/>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34" name="Oval 188"/>
            <p:cNvSpPr>
              <a:spLocks noChangeArrowheads="1"/>
            </p:cNvSpPr>
            <p:nvPr/>
          </p:nvSpPr>
          <p:spPr bwMode="auto">
            <a:xfrm>
              <a:off x="4292" y="3016"/>
              <a:ext cx="74" cy="77"/>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35" name="Oval 189"/>
            <p:cNvSpPr>
              <a:spLocks noChangeArrowheads="1"/>
            </p:cNvSpPr>
            <p:nvPr/>
          </p:nvSpPr>
          <p:spPr bwMode="auto">
            <a:xfrm>
              <a:off x="4036" y="2940"/>
              <a:ext cx="73" cy="76"/>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36" name="Oval 190"/>
            <p:cNvSpPr>
              <a:spLocks noChangeArrowheads="1"/>
            </p:cNvSpPr>
            <p:nvPr/>
          </p:nvSpPr>
          <p:spPr bwMode="auto">
            <a:xfrm>
              <a:off x="4072" y="2826"/>
              <a:ext cx="74" cy="77"/>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37" name="Oval 191"/>
            <p:cNvSpPr>
              <a:spLocks noChangeArrowheads="1"/>
            </p:cNvSpPr>
            <p:nvPr/>
          </p:nvSpPr>
          <p:spPr bwMode="auto">
            <a:xfrm>
              <a:off x="4366" y="2751"/>
              <a:ext cx="74" cy="76"/>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38" name="Oval 192"/>
            <p:cNvSpPr>
              <a:spLocks noChangeArrowheads="1"/>
            </p:cNvSpPr>
            <p:nvPr/>
          </p:nvSpPr>
          <p:spPr bwMode="auto">
            <a:xfrm>
              <a:off x="3962" y="2675"/>
              <a:ext cx="74" cy="76"/>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39" name="Oval 193"/>
            <p:cNvSpPr>
              <a:spLocks noChangeArrowheads="1"/>
            </p:cNvSpPr>
            <p:nvPr/>
          </p:nvSpPr>
          <p:spPr bwMode="auto">
            <a:xfrm>
              <a:off x="4109" y="2599"/>
              <a:ext cx="74" cy="76"/>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40" name="Oval 194"/>
            <p:cNvSpPr>
              <a:spLocks noChangeArrowheads="1"/>
            </p:cNvSpPr>
            <p:nvPr/>
          </p:nvSpPr>
          <p:spPr bwMode="auto">
            <a:xfrm>
              <a:off x="4219" y="2789"/>
              <a:ext cx="74" cy="76"/>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41" name="Oval 195"/>
            <p:cNvSpPr>
              <a:spLocks noChangeArrowheads="1"/>
            </p:cNvSpPr>
            <p:nvPr/>
          </p:nvSpPr>
          <p:spPr bwMode="auto">
            <a:xfrm>
              <a:off x="4072" y="2675"/>
              <a:ext cx="74" cy="76"/>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grpSp>
      <p:grpSp>
        <p:nvGrpSpPr>
          <p:cNvPr id="742" name="组合 494"/>
          <p:cNvGrpSpPr>
            <a:grpSpLocks/>
          </p:cNvGrpSpPr>
          <p:nvPr/>
        </p:nvGrpSpPr>
        <p:grpSpPr bwMode="auto">
          <a:xfrm>
            <a:off x="3482288" y="1804032"/>
            <a:ext cx="1394045" cy="1313120"/>
            <a:chOff x="1122363" y="2720975"/>
            <a:chExt cx="3349625" cy="3214688"/>
          </a:xfrm>
        </p:grpSpPr>
        <p:sp>
          <p:nvSpPr>
            <p:cNvPr id="743" name="AutoShape 2"/>
            <p:cNvSpPr>
              <a:spLocks noChangeArrowheads="1"/>
            </p:cNvSpPr>
            <p:nvPr/>
          </p:nvSpPr>
          <p:spPr bwMode="auto">
            <a:xfrm rot="10800000">
              <a:off x="1122363" y="4108450"/>
              <a:ext cx="541337" cy="42545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D7AFFF"/>
                </a:gs>
                <a:gs pos="100000">
                  <a:schemeClr val="bg1">
                    <a:alpha val="17000"/>
                  </a:schemeClr>
                </a:gs>
              </a:gsLst>
              <a:lin ang="0" scaled="1"/>
            </a:gradFill>
            <a:ln w="9525" algn="ctr">
              <a:solidFill>
                <a:schemeClr val="tx1"/>
              </a:solidFill>
              <a:miter lim="800000"/>
              <a:headEnd/>
              <a:tailEnd/>
            </a:ln>
          </p:spPr>
          <p:txBody>
            <a:bodyPr wrap="none" anchor="ctr"/>
            <a:lstStyle/>
            <a:p>
              <a:pPr fontAlgn="base">
                <a:spcBef>
                  <a:spcPct val="0"/>
                </a:spcBef>
                <a:spcAft>
                  <a:spcPct val="0"/>
                </a:spcAft>
              </a:pPr>
              <a:endParaRPr lang="en-US" sz="1400" dirty="0">
                <a:solidFill>
                  <a:srgbClr val="000000"/>
                </a:solidFill>
              </a:endParaRPr>
            </a:p>
          </p:txBody>
        </p:sp>
        <p:sp>
          <p:nvSpPr>
            <p:cNvPr id="744" name="AutoShape 3"/>
            <p:cNvSpPr>
              <a:spLocks noChangeArrowheads="1"/>
            </p:cNvSpPr>
            <p:nvPr/>
          </p:nvSpPr>
          <p:spPr bwMode="auto">
            <a:xfrm rot="-5400000">
              <a:off x="2520157" y="2777331"/>
              <a:ext cx="539750" cy="42703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D7AFFF"/>
                </a:gs>
                <a:gs pos="100000">
                  <a:schemeClr val="bg1">
                    <a:alpha val="17000"/>
                  </a:schemeClr>
                </a:gs>
              </a:gsLst>
              <a:lin ang="0" scaled="1"/>
            </a:gradFill>
            <a:ln w="9525" algn="ctr">
              <a:solidFill>
                <a:schemeClr val="tx1"/>
              </a:solidFill>
              <a:miter lim="800000"/>
              <a:headEnd/>
              <a:tailEnd/>
            </a:ln>
          </p:spPr>
          <p:txBody>
            <a:bodyPr wrap="none" anchor="ctr"/>
            <a:lstStyle/>
            <a:p>
              <a:pPr fontAlgn="base">
                <a:spcBef>
                  <a:spcPct val="0"/>
                </a:spcBef>
                <a:spcAft>
                  <a:spcPct val="0"/>
                </a:spcAft>
              </a:pPr>
              <a:endParaRPr lang="en-US" sz="1400" dirty="0">
                <a:solidFill>
                  <a:srgbClr val="000000"/>
                </a:solidFill>
              </a:endParaRPr>
            </a:p>
          </p:txBody>
        </p:sp>
        <p:grpSp>
          <p:nvGrpSpPr>
            <p:cNvPr id="745" name="Group 4"/>
            <p:cNvGrpSpPr>
              <a:grpSpLocks/>
            </p:cNvGrpSpPr>
            <p:nvPr/>
          </p:nvGrpSpPr>
          <p:grpSpPr bwMode="auto">
            <a:xfrm>
              <a:off x="1249364" y="2846391"/>
              <a:ext cx="3222626" cy="3089277"/>
              <a:chOff x="787" y="1793"/>
              <a:chExt cx="2030" cy="1946"/>
            </a:xfrm>
          </p:grpSpPr>
          <p:sp>
            <p:nvSpPr>
              <p:cNvPr id="746" name="Oval 5"/>
              <p:cNvSpPr>
                <a:spLocks noChangeArrowheads="1"/>
              </p:cNvSpPr>
              <p:nvPr/>
            </p:nvSpPr>
            <p:spPr bwMode="auto">
              <a:xfrm>
                <a:off x="1066" y="2071"/>
                <a:ext cx="1393" cy="1350"/>
              </a:xfrm>
              <a:prstGeom prst="ellipse">
                <a:avLst/>
              </a:prstGeom>
              <a:solidFill>
                <a:srgbClr val="D7AFFF">
                  <a:alpha val="8117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47" name="Oval 6"/>
              <p:cNvSpPr>
                <a:spLocks noChangeArrowheads="1"/>
              </p:cNvSpPr>
              <p:nvPr/>
            </p:nvSpPr>
            <p:spPr bwMode="auto">
              <a:xfrm>
                <a:off x="1185" y="2190"/>
                <a:ext cx="1155" cy="1112"/>
              </a:xfrm>
              <a:prstGeom prst="ellipse">
                <a:avLst/>
              </a:prstGeom>
              <a:solidFill>
                <a:srgbClr val="BBE0E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48" name="Oval 7"/>
              <p:cNvSpPr>
                <a:spLocks noChangeArrowheads="1"/>
              </p:cNvSpPr>
              <p:nvPr/>
            </p:nvSpPr>
            <p:spPr bwMode="auto">
              <a:xfrm>
                <a:off x="1902" y="2906"/>
                <a:ext cx="79" cy="79"/>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49" name="Oval 8"/>
              <p:cNvSpPr>
                <a:spLocks noChangeArrowheads="1"/>
              </p:cNvSpPr>
              <p:nvPr/>
            </p:nvSpPr>
            <p:spPr bwMode="auto">
              <a:xfrm>
                <a:off x="1385" y="3064"/>
                <a:ext cx="79" cy="80"/>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50" name="Oval 9"/>
              <p:cNvSpPr>
                <a:spLocks noChangeArrowheads="1"/>
              </p:cNvSpPr>
              <p:nvPr/>
            </p:nvSpPr>
            <p:spPr bwMode="auto">
              <a:xfrm>
                <a:off x="1385" y="2349"/>
                <a:ext cx="79" cy="79"/>
              </a:xfrm>
              <a:prstGeom prst="ellipse">
                <a:avLst/>
              </a:prstGeom>
              <a:solidFill>
                <a:srgbClr val="990099"/>
              </a:solidFill>
              <a:ln w="9525">
                <a:solidFill>
                  <a:schemeClr val="tx1"/>
                </a:solidFill>
                <a:round/>
                <a:headEnd/>
                <a:tailEnd/>
              </a:ln>
            </p:spPr>
            <p:txBody>
              <a:bodyPr wrap="none" anchor="ctr"/>
              <a:lstStyle/>
              <a:p>
                <a:pPr algn="ctr" defTabSz="457200" fontAlgn="base">
                  <a:spcBef>
                    <a:spcPct val="0"/>
                  </a:spcBef>
                  <a:spcAft>
                    <a:spcPct val="0"/>
                  </a:spcAft>
                </a:pPr>
                <a:endParaRPr lang="zh-CN" altLang="zh-CN" sz="1400">
                  <a:solidFill>
                    <a:srgbClr val="444492"/>
                  </a:solidFill>
                  <a:ea typeface="ＭＳ Ｐゴシック" pitchFamily="34" charset="-128"/>
                </a:endParaRPr>
              </a:p>
            </p:txBody>
          </p:sp>
          <p:sp>
            <p:nvSpPr>
              <p:cNvPr id="751" name="Oval 10"/>
              <p:cNvSpPr>
                <a:spLocks noChangeArrowheads="1"/>
              </p:cNvSpPr>
              <p:nvPr/>
            </p:nvSpPr>
            <p:spPr bwMode="auto">
              <a:xfrm>
                <a:off x="1305" y="2984"/>
                <a:ext cx="80" cy="80"/>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52" name="Oval 11"/>
              <p:cNvSpPr>
                <a:spLocks noChangeArrowheads="1"/>
              </p:cNvSpPr>
              <p:nvPr/>
            </p:nvSpPr>
            <p:spPr bwMode="auto">
              <a:xfrm>
                <a:off x="1583" y="3025"/>
                <a:ext cx="80" cy="79"/>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53" name="Oval 12"/>
              <p:cNvSpPr>
                <a:spLocks noChangeArrowheads="1"/>
              </p:cNvSpPr>
              <p:nvPr/>
            </p:nvSpPr>
            <p:spPr bwMode="auto">
              <a:xfrm>
                <a:off x="1264" y="2547"/>
                <a:ext cx="80" cy="80"/>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54" name="Oval 13"/>
              <p:cNvSpPr>
                <a:spLocks noChangeArrowheads="1"/>
              </p:cNvSpPr>
              <p:nvPr/>
            </p:nvSpPr>
            <p:spPr bwMode="auto">
              <a:xfrm>
                <a:off x="1305" y="2428"/>
                <a:ext cx="80" cy="80"/>
              </a:xfrm>
              <a:prstGeom prst="ellipse">
                <a:avLst/>
              </a:prstGeom>
              <a:solidFill>
                <a:srgbClr val="990099"/>
              </a:solidFill>
              <a:ln w="9525">
                <a:solidFill>
                  <a:schemeClr val="tx1"/>
                </a:solidFill>
                <a:round/>
                <a:headEnd/>
                <a:tailEnd/>
              </a:ln>
            </p:spPr>
            <p:txBody>
              <a:bodyPr wrap="none" anchor="ctr"/>
              <a:lstStyle/>
              <a:p>
                <a:pPr algn="ctr" defTabSz="457200" fontAlgn="base">
                  <a:spcBef>
                    <a:spcPct val="0"/>
                  </a:spcBef>
                  <a:spcAft>
                    <a:spcPct val="0"/>
                  </a:spcAft>
                </a:pPr>
                <a:endParaRPr lang="zh-CN" altLang="zh-CN" sz="1400">
                  <a:solidFill>
                    <a:srgbClr val="444492"/>
                  </a:solidFill>
                  <a:ea typeface="ＭＳ Ｐゴシック" pitchFamily="34" charset="-128"/>
                </a:endParaRPr>
              </a:p>
            </p:txBody>
          </p:sp>
          <p:sp>
            <p:nvSpPr>
              <p:cNvPr id="755" name="Oval 14"/>
              <p:cNvSpPr>
                <a:spLocks noChangeArrowheads="1"/>
              </p:cNvSpPr>
              <p:nvPr/>
            </p:nvSpPr>
            <p:spPr bwMode="auto">
              <a:xfrm>
                <a:off x="1464" y="2270"/>
                <a:ext cx="79" cy="80"/>
              </a:xfrm>
              <a:prstGeom prst="ellipse">
                <a:avLst/>
              </a:prstGeom>
              <a:solidFill>
                <a:srgbClr val="990099"/>
              </a:solidFill>
              <a:ln w="9525">
                <a:solidFill>
                  <a:schemeClr val="tx1"/>
                </a:solidFill>
                <a:round/>
                <a:headEnd/>
                <a:tailEnd/>
              </a:ln>
            </p:spPr>
            <p:txBody>
              <a:bodyPr wrap="none" anchor="ctr"/>
              <a:lstStyle/>
              <a:p>
                <a:pPr algn="ctr" defTabSz="457200" fontAlgn="base">
                  <a:spcBef>
                    <a:spcPct val="0"/>
                  </a:spcBef>
                  <a:spcAft>
                    <a:spcPct val="0"/>
                  </a:spcAft>
                </a:pPr>
                <a:endParaRPr lang="zh-CN" altLang="zh-CN" sz="1400">
                  <a:solidFill>
                    <a:srgbClr val="444492"/>
                  </a:solidFill>
                  <a:ea typeface="ＭＳ Ｐゴシック" pitchFamily="34" charset="-128"/>
                </a:endParaRPr>
              </a:p>
            </p:txBody>
          </p:sp>
          <p:sp>
            <p:nvSpPr>
              <p:cNvPr id="756" name="Oval 15"/>
              <p:cNvSpPr>
                <a:spLocks noChangeArrowheads="1"/>
              </p:cNvSpPr>
              <p:nvPr/>
            </p:nvSpPr>
            <p:spPr bwMode="auto">
              <a:xfrm>
                <a:off x="1822" y="2230"/>
                <a:ext cx="80" cy="79"/>
              </a:xfrm>
              <a:prstGeom prst="ellipse">
                <a:avLst/>
              </a:prstGeom>
              <a:solidFill>
                <a:srgbClr val="990099"/>
              </a:solidFill>
              <a:ln w="9525">
                <a:solidFill>
                  <a:schemeClr val="tx1"/>
                </a:solidFill>
                <a:round/>
                <a:headEnd/>
                <a:tailEnd/>
              </a:ln>
            </p:spPr>
            <p:txBody>
              <a:bodyPr wrap="none" anchor="ctr"/>
              <a:lstStyle/>
              <a:p>
                <a:pPr algn="ctr" defTabSz="457200" fontAlgn="base">
                  <a:spcBef>
                    <a:spcPct val="0"/>
                  </a:spcBef>
                  <a:spcAft>
                    <a:spcPct val="0"/>
                  </a:spcAft>
                </a:pPr>
                <a:endParaRPr lang="zh-CN" altLang="zh-CN" sz="1400">
                  <a:solidFill>
                    <a:srgbClr val="444492"/>
                  </a:solidFill>
                  <a:ea typeface="ＭＳ Ｐゴシック" pitchFamily="34" charset="-128"/>
                </a:endParaRPr>
              </a:p>
            </p:txBody>
          </p:sp>
          <p:sp>
            <p:nvSpPr>
              <p:cNvPr id="757" name="Oval 16"/>
              <p:cNvSpPr>
                <a:spLocks noChangeArrowheads="1"/>
              </p:cNvSpPr>
              <p:nvPr/>
            </p:nvSpPr>
            <p:spPr bwMode="auto">
              <a:xfrm>
                <a:off x="1942" y="2270"/>
                <a:ext cx="80" cy="80"/>
              </a:xfrm>
              <a:prstGeom prst="ellipse">
                <a:avLst/>
              </a:prstGeom>
              <a:solidFill>
                <a:srgbClr val="990099"/>
              </a:solidFill>
              <a:ln w="9525">
                <a:solidFill>
                  <a:schemeClr val="tx1"/>
                </a:solidFill>
                <a:round/>
                <a:headEnd/>
                <a:tailEnd/>
              </a:ln>
            </p:spPr>
            <p:txBody>
              <a:bodyPr wrap="none" anchor="ctr"/>
              <a:lstStyle/>
              <a:p>
                <a:pPr algn="ctr" defTabSz="457200" fontAlgn="base">
                  <a:spcBef>
                    <a:spcPct val="0"/>
                  </a:spcBef>
                  <a:spcAft>
                    <a:spcPct val="0"/>
                  </a:spcAft>
                </a:pPr>
                <a:endParaRPr lang="zh-CN" altLang="zh-CN" sz="1400">
                  <a:solidFill>
                    <a:srgbClr val="444492"/>
                  </a:solidFill>
                  <a:ea typeface="ＭＳ Ｐゴシック" pitchFamily="34" charset="-128"/>
                </a:endParaRPr>
              </a:p>
            </p:txBody>
          </p:sp>
          <p:sp>
            <p:nvSpPr>
              <p:cNvPr id="758" name="Oval 17"/>
              <p:cNvSpPr>
                <a:spLocks noChangeArrowheads="1"/>
              </p:cNvSpPr>
              <p:nvPr/>
            </p:nvSpPr>
            <p:spPr bwMode="auto">
              <a:xfrm>
                <a:off x="1702" y="2190"/>
                <a:ext cx="80" cy="80"/>
              </a:xfrm>
              <a:prstGeom prst="ellipse">
                <a:avLst/>
              </a:prstGeom>
              <a:solidFill>
                <a:srgbClr val="990099"/>
              </a:solidFill>
              <a:ln w="9525">
                <a:solidFill>
                  <a:schemeClr val="tx1"/>
                </a:solidFill>
                <a:round/>
                <a:headEnd/>
                <a:tailEnd/>
              </a:ln>
            </p:spPr>
            <p:txBody>
              <a:bodyPr wrap="none" anchor="ctr"/>
              <a:lstStyle/>
              <a:p>
                <a:pPr algn="ctr" defTabSz="457200" fontAlgn="base">
                  <a:spcBef>
                    <a:spcPct val="0"/>
                  </a:spcBef>
                  <a:spcAft>
                    <a:spcPct val="0"/>
                  </a:spcAft>
                </a:pPr>
                <a:endParaRPr lang="zh-CN" altLang="zh-CN" sz="1400">
                  <a:solidFill>
                    <a:srgbClr val="444492"/>
                  </a:solidFill>
                  <a:ea typeface="ＭＳ Ｐゴシック" pitchFamily="34" charset="-128"/>
                </a:endParaRPr>
              </a:p>
            </p:txBody>
          </p:sp>
          <p:sp>
            <p:nvSpPr>
              <p:cNvPr id="759" name="Oval 18"/>
              <p:cNvSpPr>
                <a:spLocks noChangeArrowheads="1"/>
              </p:cNvSpPr>
              <p:nvPr/>
            </p:nvSpPr>
            <p:spPr bwMode="auto">
              <a:xfrm>
                <a:off x="2021" y="2349"/>
                <a:ext cx="80" cy="79"/>
              </a:xfrm>
              <a:prstGeom prst="ellipse">
                <a:avLst/>
              </a:prstGeom>
              <a:solidFill>
                <a:srgbClr val="990099"/>
              </a:solidFill>
              <a:ln w="9525">
                <a:solidFill>
                  <a:schemeClr val="tx1"/>
                </a:solidFill>
                <a:round/>
                <a:headEnd/>
                <a:tailEnd/>
              </a:ln>
            </p:spPr>
            <p:txBody>
              <a:bodyPr wrap="none" anchor="ctr"/>
              <a:lstStyle/>
              <a:p>
                <a:pPr algn="ctr" defTabSz="457200" fontAlgn="base">
                  <a:spcBef>
                    <a:spcPct val="0"/>
                  </a:spcBef>
                  <a:spcAft>
                    <a:spcPct val="0"/>
                  </a:spcAft>
                </a:pPr>
                <a:endParaRPr lang="zh-CN" altLang="zh-CN" sz="1400">
                  <a:solidFill>
                    <a:srgbClr val="444492"/>
                  </a:solidFill>
                  <a:ea typeface="ＭＳ Ｐゴシック" pitchFamily="34" charset="-128"/>
                </a:endParaRPr>
              </a:p>
            </p:txBody>
          </p:sp>
          <p:sp>
            <p:nvSpPr>
              <p:cNvPr id="760" name="Oval 19"/>
              <p:cNvSpPr>
                <a:spLocks noChangeArrowheads="1"/>
              </p:cNvSpPr>
              <p:nvPr/>
            </p:nvSpPr>
            <p:spPr bwMode="auto">
              <a:xfrm>
                <a:off x="2101" y="2428"/>
                <a:ext cx="80" cy="80"/>
              </a:xfrm>
              <a:prstGeom prst="ellipse">
                <a:avLst/>
              </a:prstGeom>
              <a:solidFill>
                <a:srgbClr val="990099"/>
              </a:solidFill>
              <a:ln w="9525">
                <a:solidFill>
                  <a:schemeClr val="tx1"/>
                </a:solidFill>
                <a:round/>
                <a:headEnd/>
                <a:tailEnd/>
              </a:ln>
            </p:spPr>
            <p:txBody>
              <a:bodyPr wrap="none" anchor="ctr"/>
              <a:lstStyle/>
              <a:p>
                <a:pPr algn="ctr" defTabSz="457200" fontAlgn="base">
                  <a:spcBef>
                    <a:spcPct val="0"/>
                  </a:spcBef>
                  <a:spcAft>
                    <a:spcPct val="0"/>
                  </a:spcAft>
                </a:pPr>
                <a:endParaRPr lang="zh-CN" altLang="zh-CN" sz="1400">
                  <a:solidFill>
                    <a:srgbClr val="444492"/>
                  </a:solidFill>
                  <a:ea typeface="ＭＳ Ｐゴシック" pitchFamily="34" charset="-128"/>
                </a:endParaRPr>
              </a:p>
            </p:txBody>
          </p:sp>
          <p:sp>
            <p:nvSpPr>
              <p:cNvPr id="761" name="Oval 20"/>
              <p:cNvSpPr>
                <a:spLocks noChangeArrowheads="1"/>
              </p:cNvSpPr>
              <p:nvPr/>
            </p:nvSpPr>
            <p:spPr bwMode="auto">
              <a:xfrm>
                <a:off x="2220" y="2588"/>
                <a:ext cx="80" cy="79"/>
              </a:xfrm>
              <a:prstGeom prst="ellipse">
                <a:avLst/>
              </a:prstGeom>
              <a:solidFill>
                <a:srgbClr val="990099"/>
              </a:solidFill>
              <a:ln w="9525">
                <a:solidFill>
                  <a:schemeClr val="tx1"/>
                </a:solidFill>
                <a:round/>
                <a:headEnd/>
                <a:tailEnd/>
              </a:ln>
            </p:spPr>
            <p:txBody>
              <a:bodyPr wrap="none" anchor="ctr"/>
              <a:lstStyle/>
              <a:p>
                <a:pPr algn="ctr" defTabSz="457200" fontAlgn="base">
                  <a:spcBef>
                    <a:spcPct val="0"/>
                  </a:spcBef>
                  <a:spcAft>
                    <a:spcPct val="0"/>
                  </a:spcAft>
                </a:pPr>
                <a:endParaRPr lang="zh-CN" altLang="zh-CN" sz="1400">
                  <a:solidFill>
                    <a:srgbClr val="444492"/>
                  </a:solidFill>
                  <a:ea typeface="ＭＳ Ｐゴシック" pitchFamily="34" charset="-128"/>
                </a:endParaRPr>
              </a:p>
            </p:txBody>
          </p:sp>
          <p:sp>
            <p:nvSpPr>
              <p:cNvPr id="762" name="Oval 21"/>
              <p:cNvSpPr>
                <a:spLocks noChangeArrowheads="1"/>
              </p:cNvSpPr>
              <p:nvPr/>
            </p:nvSpPr>
            <p:spPr bwMode="auto">
              <a:xfrm>
                <a:off x="1424" y="2508"/>
                <a:ext cx="80" cy="80"/>
              </a:xfrm>
              <a:prstGeom prst="ellipse">
                <a:avLst/>
              </a:prstGeom>
              <a:solidFill>
                <a:srgbClr val="990099"/>
              </a:solidFill>
              <a:ln w="9525">
                <a:solidFill>
                  <a:schemeClr val="tx1"/>
                </a:solidFill>
                <a:round/>
                <a:headEnd/>
                <a:tailEnd/>
              </a:ln>
            </p:spPr>
            <p:txBody>
              <a:bodyPr wrap="none" anchor="ctr"/>
              <a:lstStyle/>
              <a:p>
                <a:pPr algn="ctr" defTabSz="457200" fontAlgn="base">
                  <a:spcBef>
                    <a:spcPct val="0"/>
                  </a:spcBef>
                  <a:spcAft>
                    <a:spcPct val="0"/>
                  </a:spcAft>
                </a:pPr>
                <a:endParaRPr lang="zh-CN" altLang="zh-CN" sz="1400">
                  <a:solidFill>
                    <a:srgbClr val="444492"/>
                  </a:solidFill>
                  <a:ea typeface="ＭＳ Ｐゴシック" pitchFamily="34" charset="-128"/>
                </a:endParaRPr>
              </a:p>
            </p:txBody>
          </p:sp>
          <p:sp>
            <p:nvSpPr>
              <p:cNvPr id="763" name="Oval 22"/>
              <p:cNvSpPr>
                <a:spLocks noChangeArrowheads="1"/>
              </p:cNvSpPr>
              <p:nvPr/>
            </p:nvSpPr>
            <p:spPr bwMode="auto">
              <a:xfrm>
                <a:off x="1504" y="3144"/>
                <a:ext cx="80" cy="79"/>
              </a:xfrm>
              <a:prstGeom prst="ellipse">
                <a:avLst/>
              </a:prstGeom>
              <a:solidFill>
                <a:srgbClr val="990099"/>
              </a:solidFill>
              <a:ln w="9525">
                <a:solidFill>
                  <a:schemeClr val="tx1"/>
                </a:solidFill>
                <a:round/>
                <a:headEnd/>
                <a:tailEnd/>
              </a:ln>
            </p:spPr>
            <p:txBody>
              <a:bodyPr wrap="none" anchor="ctr"/>
              <a:lstStyle/>
              <a:p>
                <a:pPr algn="ctr" defTabSz="457200" fontAlgn="base">
                  <a:spcBef>
                    <a:spcPct val="0"/>
                  </a:spcBef>
                  <a:spcAft>
                    <a:spcPct val="0"/>
                  </a:spcAft>
                </a:pPr>
                <a:endParaRPr lang="zh-CN" altLang="zh-CN" sz="1400">
                  <a:solidFill>
                    <a:srgbClr val="444492"/>
                  </a:solidFill>
                  <a:ea typeface="ＭＳ Ｐゴシック" pitchFamily="34" charset="-128"/>
                </a:endParaRPr>
              </a:p>
            </p:txBody>
          </p:sp>
          <p:sp>
            <p:nvSpPr>
              <p:cNvPr id="764" name="Oval 23"/>
              <p:cNvSpPr>
                <a:spLocks noChangeArrowheads="1"/>
              </p:cNvSpPr>
              <p:nvPr/>
            </p:nvSpPr>
            <p:spPr bwMode="auto">
              <a:xfrm>
                <a:off x="1623" y="3183"/>
                <a:ext cx="80" cy="80"/>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65" name="Oval 24"/>
              <p:cNvSpPr>
                <a:spLocks noChangeArrowheads="1"/>
              </p:cNvSpPr>
              <p:nvPr/>
            </p:nvSpPr>
            <p:spPr bwMode="auto">
              <a:xfrm>
                <a:off x="1702" y="3025"/>
                <a:ext cx="80" cy="79"/>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66" name="Oval 25"/>
              <p:cNvSpPr>
                <a:spLocks noChangeArrowheads="1"/>
              </p:cNvSpPr>
              <p:nvPr/>
            </p:nvSpPr>
            <p:spPr bwMode="auto">
              <a:xfrm>
                <a:off x="1385" y="2865"/>
                <a:ext cx="79" cy="80"/>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67" name="Oval 26"/>
              <p:cNvSpPr>
                <a:spLocks noChangeArrowheads="1"/>
              </p:cNvSpPr>
              <p:nvPr/>
            </p:nvSpPr>
            <p:spPr bwMode="auto">
              <a:xfrm>
                <a:off x="1305" y="2746"/>
                <a:ext cx="80" cy="80"/>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68" name="Oval 27"/>
              <p:cNvSpPr>
                <a:spLocks noChangeArrowheads="1"/>
              </p:cNvSpPr>
              <p:nvPr/>
            </p:nvSpPr>
            <p:spPr bwMode="auto">
              <a:xfrm>
                <a:off x="1225" y="2667"/>
                <a:ext cx="80" cy="79"/>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69" name="Oval 28"/>
              <p:cNvSpPr>
                <a:spLocks noChangeArrowheads="1"/>
              </p:cNvSpPr>
              <p:nvPr/>
            </p:nvSpPr>
            <p:spPr bwMode="auto">
              <a:xfrm>
                <a:off x="1583" y="2508"/>
                <a:ext cx="80" cy="80"/>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70" name="Oval 29"/>
              <p:cNvSpPr>
                <a:spLocks noChangeArrowheads="1"/>
              </p:cNvSpPr>
              <p:nvPr/>
            </p:nvSpPr>
            <p:spPr bwMode="auto">
              <a:xfrm>
                <a:off x="1822" y="3025"/>
                <a:ext cx="80" cy="79"/>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71" name="Oval 30"/>
              <p:cNvSpPr>
                <a:spLocks noChangeArrowheads="1"/>
              </p:cNvSpPr>
              <p:nvPr/>
            </p:nvSpPr>
            <p:spPr bwMode="auto">
              <a:xfrm>
                <a:off x="1504" y="2826"/>
                <a:ext cx="80" cy="80"/>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72" name="Oval 31"/>
              <p:cNvSpPr>
                <a:spLocks noChangeArrowheads="1"/>
              </p:cNvSpPr>
              <p:nvPr/>
            </p:nvSpPr>
            <p:spPr bwMode="auto">
              <a:xfrm>
                <a:off x="1623" y="2746"/>
                <a:ext cx="80" cy="80"/>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73" name="Oval 32"/>
              <p:cNvSpPr>
                <a:spLocks noChangeArrowheads="1"/>
              </p:cNvSpPr>
              <p:nvPr/>
            </p:nvSpPr>
            <p:spPr bwMode="auto">
              <a:xfrm>
                <a:off x="1782" y="3183"/>
                <a:ext cx="80" cy="80"/>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74" name="Oval 33"/>
              <p:cNvSpPr>
                <a:spLocks noChangeArrowheads="1"/>
              </p:cNvSpPr>
              <p:nvPr/>
            </p:nvSpPr>
            <p:spPr bwMode="auto">
              <a:xfrm>
                <a:off x="1902" y="2428"/>
                <a:ext cx="79" cy="80"/>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75" name="Oval 34"/>
              <p:cNvSpPr>
                <a:spLocks noChangeArrowheads="1"/>
              </p:cNvSpPr>
              <p:nvPr/>
            </p:nvSpPr>
            <p:spPr bwMode="auto">
              <a:xfrm>
                <a:off x="1583" y="2230"/>
                <a:ext cx="80" cy="79"/>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76" name="Oval 35"/>
              <p:cNvSpPr>
                <a:spLocks noChangeArrowheads="1"/>
              </p:cNvSpPr>
              <p:nvPr/>
            </p:nvSpPr>
            <p:spPr bwMode="auto">
              <a:xfrm>
                <a:off x="1543" y="2389"/>
                <a:ext cx="80" cy="80"/>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77" name="Oval 36"/>
              <p:cNvSpPr>
                <a:spLocks noChangeArrowheads="1"/>
              </p:cNvSpPr>
              <p:nvPr/>
            </p:nvSpPr>
            <p:spPr bwMode="auto">
              <a:xfrm>
                <a:off x="1782" y="2389"/>
                <a:ext cx="80" cy="80"/>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78" name="Oval 37"/>
              <p:cNvSpPr>
                <a:spLocks noChangeArrowheads="1"/>
              </p:cNvSpPr>
              <p:nvPr/>
            </p:nvSpPr>
            <p:spPr bwMode="auto">
              <a:xfrm>
                <a:off x="1385" y="2667"/>
                <a:ext cx="79" cy="79"/>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79" name="Oval 38"/>
              <p:cNvSpPr>
                <a:spLocks noChangeArrowheads="1"/>
              </p:cNvSpPr>
              <p:nvPr/>
            </p:nvSpPr>
            <p:spPr bwMode="auto">
              <a:xfrm>
                <a:off x="1663" y="2349"/>
                <a:ext cx="80" cy="79"/>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80" name="Oval 39"/>
              <p:cNvSpPr>
                <a:spLocks noChangeArrowheads="1"/>
              </p:cNvSpPr>
              <p:nvPr/>
            </p:nvSpPr>
            <p:spPr bwMode="auto">
              <a:xfrm>
                <a:off x="1981" y="2508"/>
                <a:ext cx="80" cy="80"/>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81" name="Oval 40"/>
              <p:cNvSpPr>
                <a:spLocks noChangeArrowheads="1"/>
              </p:cNvSpPr>
              <p:nvPr/>
            </p:nvSpPr>
            <p:spPr bwMode="auto">
              <a:xfrm>
                <a:off x="1743" y="2746"/>
                <a:ext cx="80" cy="80"/>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82" name="Oval 41"/>
              <p:cNvSpPr>
                <a:spLocks noChangeArrowheads="1"/>
              </p:cNvSpPr>
              <p:nvPr/>
            </p:nvSpPr>
            <p:spPr bwMode="auto">
              <a:xfrm>
                <a:off x="1623" y="2906"/>
                <a:ext cx="80" cy="79"/>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83" name="Oval 42"/>
              <p:cNvSpPr>
                <a:spLocks noChangeArrowheads="1"/>
              </p:cNvSpPr>
              <p:nvPr/>
            </p:nvSpPr>
            <p:spPr bwMode="auto">
              <a:xfrm>
                <a:off x="1981" y="2984"/>
                <a:ext cx="80" cy="80"/>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84" name="Oval 43"/>
              <p:cNvSpPr>
                <a:spLocks noChangeArrowheads="1"/>
              </p:cNvSpPr>
              <p:nvPr/>
            </p:nvSpPr>
            <p:spPr bwMode="auto">
              <a:xfrm>
                <a:off x="2021" y="2826"/>
                <a:ext cx="80" cy="80"/>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85" name="Oval 44"/>
              <p:cNvSpPr>
                <a:spLocks noChangeArrowheads="1"/>
              </p:cNvSpPr>
              <p:nvPr/>
            </p:nvSpPr>
            <p:spPr bwMode="auto">
              <a:xfrm>
                <a:off x="1504" y="2667"/>
                <a:ext cx="80" cy="79"/>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86" name="Oval 45"/>
              <p:cNvSpPr>
                <a:spLocks noChangeArrowheads="1"/>
              </p:cNvSpPr>
              <p:nvPr/>
            </p:nvSpPr>
            <p:spPr bwMode="auto">
              <a:xfrm>
                <a:off x="2220" y="2707"/>
                <a:ext cx="80" cy="79"/>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87" name="Oval 46"/>
              <p:cNvSpPr>
                <a:spLocks noChangeArrowheads="1"/>
              </p:cNvSpPr>
              <p:nvPr/>
            </p:nvSpPr>
            <p:spPr bwMode="auto">
              <a:xfrm>
                <a:off x="2181" y="2508"/>
                <a:ext cx="80" cy="80"/>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88" name="Oval 47"/>
              <p:cNvSpPr>
                <a:spLocks noChangeArrowheads="1"/>
              </p:cNvSpPr>
              <p:nvPr/>
            </p:nvSpPr>
            <p:spPr bwMode="auto">
              <a:xfrm>
                <a:off x="1743" y="2508"/>
                <a:ext cx="80" cy="80"/>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89" name="Oval 48"/>
              <p:cNvSpPr>
                <a:spLocks noChangeArrowheads="1"/>
              </p:cNvSpPr>
              <p:nvPr/>
            </p:nvSpPr>
            <p:spPr bwMode="auto">
              <a:xfrm>
                <a:off x="2181" y="2945"/>
                <a:ext cx="80" cy="80"/>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90" name="Oval 49"/>
              <p:cNvSpPr>
                <a:spLocks noChangeArrowheads="1"/>
              </p:cNvSpPr>
              <p:nvPr/>
            </p:nvSpPr>
            <p:spPr bwMode="auto">
              <a:xfrm>
                <a:off x="1981" y="2667"/>
                <a:ext cx="80" cy="79"/>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91" name="Oval 50"/>
              <p:cNvSpPr>
                <a:spLocks noChangeArrowheads="1"/>
              </p:cNvSpPr>
              <p:nvPr/>
            </p:nvSpPr>
            <p:spPr bwMode="auto">
              <a:xfrm>
                <a:off x="1663" y="2627"/>
                <a:ext cx="80" cy="80"/>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92" name="Oval 51"/>
              <p:cNvSpPr>
                <a:spLocks noChangeArrowheads="1"/>
              </p:cNvSpPr>
              <p:nvPr/>
            </p:nvSpPr>
            <p:spPr bwMode="auto">
              <a:xfrm>
                <a:off x="2061" y="3064"/>
                <a:ext cx="80" cy="80"/>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93" name="Oval 52"/>
              <p:cNvSpPr>
                <a:spLocks noChangeArrowheads="1"/>
              </p:cNvSpPr>
              <p:nvPr/>
            </p:nvSpPr>
            <p:spPr bwMode="auto">
              <a:xfrm>
                <a:off x="2220" y="2826"/>
                <a:ext cx="80" cy="80"/>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94" name="Oval 53"/>
              <p:cNvSpPr>
                <a:spLocks noChangeArrowheads="1"/>
              </p:cNvSpPr>
              <p:nvPr/>
            </p:nvSpPr>
            <p:spPr bwMode="auto">
              <a:xfrm>
                <a:off x="2140" y="2746"/>
                <a:ext cx="80" cy="80"/>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95" name="Oval 54"/>
              <p:cNvSpPr>
                <a:spLocks noChangeArrowheads="1"/>
              </p:cNvSpPr>
              <p:nvPr/>
            </p:nvSpPr>
            <p:spPr bwMode="auto">
              <a:xfrm>
                <a:off x="1822" y="2627"/>
                <a:ext cx="80" cy="80"/>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96" name="Oval 55"/>
              <p:cNvSpPr>
                <a:spLocks noChangeArrowheads="1"/>
              </p:cNvSpPr>
              <p:nvPr/>
            </p:nvSpPr>
            <p:spPr bwMode="auto">
              <a:xfrm>
                <a:off x="1782" y="2865"/>
                <a:ext cx="80" cy="80"/>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97" name="Oval 56"/>
              <p:cNvSpPr>
                <a:spLocks noChangeArrowheads="1"/>
              </p:cNvSpPr>
              <p:nvPr/>
            </p:nvSpPr>
            <p:spPr bwMode="auto">
              <a:xfrm>
                <a:off x="2101" y="2627"/>
                <a:ext cx="80" cy="80"/>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98" name="Oval 57"/>
              <p:cNvSpPr>
                <a:spLocks noChangeArrowheads="1"/>
              </p:cNvSpPr>
              <p:nvPr/>
            </p:nvSpPr>
            <p:spPr bwMode="auto">
              <a:xfrm>
                <a:off x="1942" y="3144"/>
                <a:ext cx="80" cy="79"/>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799" name="Oval 58"/>
              <p:cNvSpPr>
                <a:spLocks noChangeArrowheads="1"/>
              </p:cNvSpPr>
              <p:nvPr/>
            </p:nvSpPr>
            <p:spPr bwMode="auto">
              <a:xfrm>
                <a:off x="1902" y="2746"/>
                <a:ext cx="79" cy="80"/>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800" name="Oval 59"/>
              <p:cNvSpPr>
                <a:spLocks noChangeArrowheads="1"/>
              </p:cNvSpPr>
              <p:nvPr/>
            </p:nvSpPr>
            <p:spPr bwMode="auto">
              <a:xfrm>
                <a:off x="2260" y="2389"/>
                <a:ext cx="80" cy="80"/>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801" name="Oval 60"/>
              <p:cNvSpPr>
                <a:spLocks noChangeArrowheads="1"/>
              </p:cNvSpPr>
              <p:nvPr/>
            </p:nvSpPr>
            <p:spPr bwMode="auto">
              <a:xfrm>
                <a:off x="2140" y="2270"/>
                <a:ext cx="80" cy="80"/>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802" name="Oval 61"/>
              <p:cNvSpPr>
                <a:spLocks noChangeArrowheads="1"/>
              </p:cNvSpPr>
              <p:nvPr/>
            </p:nvSpPr>
            <p:spPr bwMode="auto">
              <a:xfrm>
                <a:off x="2061" y="2190"/>
                <a:ext cx="80" cy="80"/>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803" name="Oval 62"/>
              <p:cNvSpPr>
                <a:spLocks noChangeArrowheads="1"/>
              </p:cNvSpPr>
              <p:nvPr/>
            </p:nvSpPr>
            <p:spPr bwMode="auto">
              <a:xfrm>
                <a:off x="2340" y="2547"/>
                <a:ext cx="79" cy="80"/>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804" name="Oval 63"/>
              <p:cNvSpPr>
                <a:spLocks noChangeArrowheads="1"/>
              </p:cNvSpPr>
              <p:nvPr/>
            </p:nvSpPr>
            <p:spPr bwMode="auto">
              <a:xfrm>
                <a:off x="2340" y="2707"/>
                <a:ext cx="79" cy="79"/>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805" name="Oval 64"/>
              <p:cNvSpPr>
                <a:spLocks noChangeArrowheads="1"/>
              </p:cNvSpPr>
              <p:nvPr/>
            </p:nvSpPr>
            <p:spPr bwMode="auto">
              <a:xfrm>
                <a:off x="2340" y="2826"/>
                <a:ext cx="79" cy="80"/>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806" name="Oval 65"/>
              <p:cNvSpPr>
                <a:spLocks noChangeArrowheads="1"/>
              </p:cNvSpPr>
              <p:nvPr/>
            </p:nvSpPr>
            <p:spPr bwMode="auto">
              <a:xfrm>
                <a:off x="2260" y="3064"/>
                <a:ext cx="80" cy="80"/>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807" name="Oval 66"/>
              <p:cNvSpPr>
                <a:spLocks noChangeArrowheads="1"/>
              </p:cNvSpPr>
              <p:nvPr/>
            </p:nvSpPr>
            <p:spPr bwMode="auto">
              <a:xfrm>
                <a:off x="1225" y="3103"/>
                <a:ext cx="80" cy="80"/>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808" name="Oval 67"/>
              <p:cNvSpPr>
                <a:spLocks noChangeArrowheads="1"/>
              </p:cNvSpPr>
              <p:nvPr/>
            </p:nvSpPr>
            <p:spPr bwMode="auto">
              <a:xfrm>
                <a:off x="1145" y="2984"/>
                <a:ext cx="80" cy="80"/>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809" name="Oval 68"/>
              <p:cNvSpPr>
                <a:spLocks noChangeArrowheads="1"/>
              </p:cNvSpPr>
              <p:nvPr/>
            </p:nvSpPr>
            <p:spPr bwMode="auto">
              <a:xfrm>
                <a:off x="1105" y="2865"/>
                <a:ext cx="80" cy="80"/>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810" name="Oval 69"/>
              <p:cNvSpPr>
                <a:spLocks noChangeArrowheads="1"/>
              </p:cNvSpPr>
              <p:nvPr/>
            </p:nvSpPr>
            <p:spPr bwMode="auto">
              <a:xfrm>
                <a:off x="1902" y="2151"/>
                <a:ext cx="79" cy="80"/>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811" name="Oval 70"/>
              <p:cNvSpPr>
                <a:spLocks noChangeArrowheads="1"/>
              </p:cNvSpPr>
              <p:nvPr/>
            </p:nvSpPr>
            <p:spPr bwMode="auto">
              <a:xfrm>
                <a:off x="1105" y="2746"/>
                <a:ext cx="80" cy="80"/>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812" name="Oval 71"/>
              <p:cNvSpPr>
                <a:spLocks noChangeArrowheads="1"/>
              </p:cNvSpPr>
              <p:nvPr/>
            </p:nvSpPr>
            <p:spPr bwMode="auto">
              <a:xfrm>
                <a:off x="1105" y="2627"/>
                <a:ext cx="80" cy="80"/>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813" name="Oval 72"/>
              <p:cNvSpPr>
                <a:spLocks noChangeArrowheads="1"/>
              </p:cNvSpPr>
              <p:nvPr/>
            </p:nvSpPr>
            <p:spPr bwMode="auto">
              <a:xfrm>
                <a:off x="1145" y="2508"/>
                <a:ext cx="80" cy="80"/>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814" name="Oval 73"/>
              <p:cNvSpPr>
                <a:spLocks noChangeArrowheads="1"/>
              </p:cNvSpPr>
              <p:nvPr/>
            </p:nvSpPr>
            <p:spPr bwMode="auto">
              <a:xfrm>
                <a:off x="1185" y="2389"/>
                <a:ext cx="80" cy="80"/>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815" name="Oval 74"/>
              <p:cNvSpPr>
                <a:spLocks noChangeArrowheads="1"/>
              </p:cNvSpPr>
              <p:nvPr/>
            </p:nvSpPr>
            <p:spPr bwMode="auto">
              <a:xfrm>
                <a:off x="1264" y="2270"/>
                <a:ext cx="80" cy="80"/>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816" name="Oval 75"/>
              <p:cNvSpPr>
                <a:spLocks noChangeArrowheads="1"/>
              </p:cNvSpPr>
              <p:nvPr/>
            </p:nvSpPr>
            <p:spPr bwMode="auto">
              <a:xfrm>
                <a:off x="1344" y="2190"/>
                <a:ext cx="80" cy="80"/>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817" name="Oval 76"/>
              <p:cNvSpPr>
                <a:spLocks noChangeArrowheads="1"/>
              </p:cNvSpPr>
              <p:nvPr/>
            </p:nvSpPr>
            <p:spPr bwMode="auto">
              <a:xfrm>
                <a:off x="1464" y="2151"/>
                <a:ext cx="79" cy="80"/>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818" name="Oval 77"/>
              <p:cNvSpPr>
                <a:spLocks noChangeArrowheads="1"/>
              </p:cNvSpPr>
              <p:nvPr/>
            </p:nvSpPr>
            <p:spPr bwMode="auto">
              <a:xfrm>
                <a:off x="1623" y="2111"/>
                <a:ext cx="80" cy="79"/>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819" name="Oval 78"/>
              <p:cNvSpPr>
                <a:spLocks noChangeArrowheads="1"/>
              </p:cNvSpPr>
              <p:nvPr/>
            </p:nvSpPr>
            <p:spPr bwMode="auto">
              <a:xfrm>
                <a:off x="1782" y="2111"/>
                <a:ext cx="80" cy="79"/>
              </a:xfrm>
              <a:prstGeom prst="ellipse">
                <a:avLst/>
              </a:prstGeom>
              <a:gradFill rotWithShape="1">
                <a:gsLst>
                  <a:gs pos="0">
                    <a:srgbClr val="990099"/>
                  </a:gs>
                  <a:gs pos="100000">
                    <a:srgbClr val="D7AFFF">
                      <a:alpha val="14000"/>
                    </a:srgbClr>
                  </a:gs>
                </a:gsLst>
                <a:path path="shape">
                  <a:fillToRect l="50000" t="50000" r="50000" b="50000"/>
                </a:path>
              </a:gra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820" name="AutoShape 79"/>
              <p:cNvSpPr>
                <a:spLocks noChangeArrowheads="1"/>
              </p:cNvSpPr>
              <p:nvPr/>
            </p:nvSpPr>
            <p:spPr bwMode="auto">
              <a:xfrm>
                <a:off x="2459" y="2588"/>
                <a:ext cx="358" cy="26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9 w 21600"/>
                  <a:gd name="T13" fmla="*/ 5400 h 21600"/>
                  <a:gd name="T14" fmla="*/ 18885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D7AFFF"/>
                  </a:gs>
                  <a:gs pos="100000">
                    <a:schemeClr val="bg1">
                      <a:alpha val="17000"/>
                    </a:schemeClr>
                  </a:gs>
                </a:gsLst>
                <a:lin ang="0" scaled="1"/>
              </a:gradFill>
              <a:ln w="9525" algn="ctr">
                <a:solidFill>
                  <a:schemeClr val="tx1"/>
                </a:solidFill>
                <a:miter lim="800000"/>
                <a:headEnd/>
                <a:tailEnd/>
              </a:ln>
            </p:spPr>
            <p:txBody>
              <a:bodyPr wrap="none" anchor="ctr"/>
              <a:lstStyle/>
              <a:p>
                <a:pPr fontAlgn="base">
                  <a:spcBef>
                    <a:spcPct val="0"/>
                  </a:spcBef>
                  <a:spcAft>
                    <a:spcPct val="0"/>
                  </a:spcAft>
                </a:pPr>
                <a:endParaRPr lang="en-US" sz="1400" dirty="0">
                  <a:solidFill>
                    <a:srgbClr val="000000"/>
                  </a:solidFill>
                </a:endParaRPr>
              </a:p>
            </p:txBody>
          </p:sp>
          <p:sp>
            <p:nvSpPr>
              <p:cNvPr id="821" name="AutoShape 80"/>
              <p:cNvSpPr>
                <a:spLocks noChangeArrowheads="1"/>
              </p:cNvSpPr>
              <p:nvPr/>
            </p:nvSpPr>
            <p:spPr bwMode="auto">
              <a:xfrm rot="-2095551">
                <a:off x="2340" y="2151"/>
                <a:ext cx="351" cy="26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85 w 21600"/>
                  <a:gd name="T13" fmla="*/ 5400 h 21600"/>
                  <a:gd name="T14" fmla="*/ 18892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D7AFFF"/>
                  </a:gs>
                  <a:gs pos="100000">
                    <a:schemeClr val="bg1">
                      <a:alpha val="17000"/>
                    </a:schemeClr>
                  </a:gs>
                </a:gsLst>
                <a:lin ang="0" scaled="1"/>
              </a:gradFill>
              <a:ln w="9525" algn="ctr">
                <a:solidFill>
                  <a:schemeClr val="tx1"/>
                </a:solidFill>
                <a:miter lim="800000"/>
                <a:headEnd/>
                <a:tailEnd/>
              </a:ln>
            </p:spPr>
            <p:txBody>
              <a:bodyPr wrap="none" anchor="ctr"/>
              <a:lstStyle/>
              <a:p>
                <a:pPr fontAlgn="base">
                  <a:spcBef>
                    <a:spcPct val="0"/>
                  </a:spcBef>
                  <a:spcAft>
                    <a:spcPct val="0"/>
                  </a:spcAft>
                </a:pPr>
                <a:endParaRPr lang="en-US" sz="1400" dirty="0">
                  <a:solidFill>
                    <a:srgbClr val="000000"/>
                  </a:solidFill>
                </a:endParaRPr>
              </a:p>
            </p:txBody>
          </p:sp>
          <p:sp>
            <p:nvSpPr>
              <p:cNvPr id="822" name="AutoShape 81"/>
              <p:cNvSpPr>
                <a:spLocks noChangeArrowheads="1"/>
              </p:cNvSpPr>
              <p:nvPr/>
            </p:nvSpPr>
            <p:spPr bwMode="auto">
              <a:xfrm rot="1775881">
                <a:off x="2379" y="3025"/>
                <a:ext cx="343" cy="26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401 w 21600"/>
                  <a:gd name="T13" fmla="*/ 5400 h 21600"/>
                  <a:gd name="T14" fmla="*/ 18892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D7AFFF"/>
                  </a:gs>
                  <a:gs pos="100000">
                    <a:schemeClr val="bg1">
                      <a:alpha val="17000"/>
                    </a:schemeClr>
                  </a:gs>
                </a:gsLst>
                <a:lin ang="0" scaled="1"/>
              </a:gradFill>
              <a:ln w="9525" algn="ctr">
                <a:solidFill>
                  <a:schemeClr val="tx1"/>
                </a:solidFill>
                <a:miter lim="800000"/>
                <a:headEnd/>
                <a:tailEnd/>
              </a:ln>
            </p:spPr>
            <p:txBody>
              <a:bodyPr wrap="none" anchor="ctr"/>
              <a:lstStyle/>
              <a:p>
                <a:pPr fontAlgn="base">
                  <a:spcBef>
                    <a:spcPct val="0"/>
                  </a:spcBef>
                  <a:spcAft>
                    <a:spcPct val="0"/>
                  </a:spcAft>
                </a:pPr>
                <a:endParaRPr lang="en-US" sz="1400" dirty="0">
                  <a:solidFill>
                    <a:srgbClr val="000000"/>
                  </a:solidFill>
                </a:endParaRPr>
              </a:p>
            </p:txBody>
          </p:sp>
          <p:sp>
            <p:nvSpPr>
              <p:cNvPr id="823" name="AutoShape 82"/>
              <p:cNvSpPr>
                <a:spLocks noChangeArrowheads="1"/>
              </p:cNvSpPr>
              <p:nvPr/>
            </p:nvSpPr>
            <p:spPr bwMode="auto">
              <a:xfrm rot="9323005">
                <a:off x="787" y="2984"/>
                <a:ext cx="340" cy="26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67 w 21600"/>
                  <a:gd name="T13" fmla="*/ 5400 h 21600"/>
                  <a:gd name="T14" fmla="*/ 18868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D7AFFF"/>
                  </a:gs>
                  <a:gs pos="100000">
                    <a:schemeClr val="bg1">
                      <a:alpha val="17000"/>
                    </a:schemeClr>
                  </a:gs>
                </a:gsLst>
                <a:lin ang="0" scaled="1"/>
              </a:gradFill>
              <a:ln w="9525" algn="ctr">
                <a:solidFill>
                  <a:schemeClr val="tx1"/>
                </a:solidFill>
                <a:miter lim="800000"/>
                <a:headEnd/>
                <a:tailEnd/>
              </a:ln>
            </p:spPr>
            <p:txBody>
              <a:bodyPr wrap="none" anchor="ctr"/>
              <a:lstStyle/>
              <a:p>
                <a:pPr fontAlgn="base">
                  <a:spcBef>
                    <a:spcPct val="0"/>
                  </a:spcBef>
                  <a:spcAft>
                    <a:spcPct val="0"/>
                  </a:spcAft>
                </a:pPr>
                <a:endParaRPr lang="en-US" sz="1400" dirty="0">
                  <a:solidFill>
                    <a:srgbClr val="000000"/>
                  </a:solidFill>
                </a:endParaRPr>
              </a:p>
            </p:txBody>
          </p:sp>
          <p:sp>
            <p:nvSpPr>
              <p:cNvPr id="824" name="AutoShape 83"/>
              <p:cNvSpPr>
                <a:spLocks noChangeArrowheads="1"/>
              </p:cNvSpPr>
              <p:nvPr/>
            </p:nvSpPr>
            <p:spPr bwMode="auto">
              <a:xfrm rot="5400000">
                <a:off x="1599" y="3445"/>
                <a:ext cx="318" cy="269"/>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96 w 21600"/>
                  <a:gd name="T13" fmla="*/ 5380 h 21600"/>
                  <a:gd name="T14" fmla="*/ 18883 w 21600"/>
                  <a:gd name="T15" fmla="*/ 1622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D7AFFF"/>
                  </a:gs>
                  <a:gs pos="100000">
                    <a:schemeClr val="bg1">
                      <a:alpha val="17000"/>
                    </a:schemeClr>
                  </a:gs>
                </a:gsLst>
                <a:lin ang="0" scaled="1"/>
              </a:gradFill>
              <a:ln w="9525" algn="ctr">
                <a:solidFill>
                  <a:schemeClr val="tx1"/>
                </a:solidFill>
                <a:miter lim="800000"/>
                <a:headEnd/>
                <a:tailEnd/>
              </a:ln>
            </p:spPr>
            <p:txBody>
              <a:bodyPr wrap="none" anchor="ctr"/>
              <a:lstStyle/>
              <a:p>
                <a:pPr fontAlgn="base">
                  <a:spcBef>
                    <a:spcPct val="0"/>
                  </a:spcBef>
                  <a:spcAft>
                    <a:spcPct val="0"/>
                  </a:spcAft>
                </a:pPr>
                <a:endParaRPr lang="en-US" sz="1400" dirty="0">
                  <a:solidFill>
                    <a:srgbClr val="000000"/>
                  </a:solidFill>
                </a:endParaRPr>
              </a:p>
            </p:txBody>
          </p:sp>
          <p:sp>
            <p:nvSpPr>
              <p:cNvPr id="825" name="AutoShape 84"/>
              <p:cNvSpPr>
                <a:spLocks noChangeArrowheads="1"/>
              </p:cNvSpPr>
              <p:nvPr/>
            </p:nvSpPr>
            <p:spPr bwMode="auto">
              <a:xfrm rot="-7297549">
                <a:off x="1117" y="1900"/>
                <a:ext cx="326" cy="269"/>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9 w 21600"/>
                  <a:gd name="T13" fmla="*/ 5380 h 21600"/>
                  <a:gd name="T14" fmla="*/ 18883 w 21600"/>
                  <a:gd name="T15" fmla="*/ 1622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D7AFFF"/>
                  </a:gs>
                  <a:gs pos="100000">
                    <a:schemeClr val="bg1">
                      <a:alpha val="17000"/>
                    </a:schemeClr>
                  </a:gs>
                </a:gsLst>
                <a:lin ang="0" scaled="1"/>
              </a:gradFill>
              <a:ln w="9525" algn="ctr">
                <a:solidFill>
                  <a:schemeClr val="tx1"/>
                </a:solidFill>
                <a:miter lim="800000"/>
                <a:headEnd/>
                <a:tailEnd/>
              </a:ln>
            </p:spPr>
            <p:txBody>
              <a:bodyPr wrap="none" anchor="ctr"/>
              <a:lstStyle/>
              <a:p>
                <a:pPr fontAlgn="base">
                  <a:spcBef>
                    <a:spcPct val="0"/>
                  </a:spcBef>
                  <a:spcAft>
                    <a:spcPct val="0"/>
                  </a:spcAft>
                </a:pPr>
                <a:endParaRPr lang="en-US" sz="1400" dirty="0">
                  <a:solidFill>
                    <a:srgbClr val="000000"/>
                  </a:solidFill>
                </a:endParaRPr>
              </a:p>
            </p:txBody>
          </p:sp>
          <p:sp>
            <p:nvSpPr>
              <p:cNvPr id="826" name="Oval 85"/>
              <p:cNvSpPr>
                <a:spLocks noChangeArrowheads="1"/>
              </p:cNvSpPr>
              <p:nvPr/>
            </p:nvSpPr>
            <p:spPr bwMode="auto">
              <a:xfrm>
                <a:off x="1464" y="2984"/>
                <a:ext cx="79" cy="80"/>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827" name="Oval 86"/>
              <p:cNvSpPr>
                <a:spLocks noChangeArrowheads="1"/>
              </p:cNvSpPr>
              <p:nvPr/>
            </p:nvSpPr>
            <p:spPr bwMode="auto">
              <a:xfrm>
                <a:off x="1264" y="2865"/>
                <a:ext cx="80" cy="80"/>
              </a:xfrm>
              <a:prstGeom prst="ellipse">
                <a:avLst/>
              </a:prstGeom>
              <a:solidFill>
                <a:srgbClr val="990099"/>
              </a:solidFill>
              <a:ln w="9525">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828" name="Oval 87"/>
              <p:cNvSpPr>
                <a:spLocks noChangeArrowheads="1"/>
              </p:cNvSpPr>
              <p:nvPr/>
            </p:nvSpPr>
            <p:spPr bwMode="auto">
              <a:xfrm>
                <a:off x="1305" y="3183"/>
                <a:ext cx="80" cy="80"/>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829" name="Oval 88"/>
              <p:cNvSpPr>
                <a:spLocks noChangeArrowheads="1"/>
              </p:cNvSpPr>
              <p:nvPr/>
            </p:nvSpPr>
            <p:spPr bwMode="auto">
              <a:xfrm>
                <a:off x="1424" y="3263"/>
                <a:ext cx="80" cy="79"/>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830" name="Oval 89"/>
              <p:cNvSpPr>
                <a:spLocks noChangeArrowheads="1"/>
              </p:cNvSpPr>
              <p:nvPr/>
            </p:nvSpPr>
            <p:spPr bwMode="auto">
              <a:xfrm>
                <a:off x="1543" y="3302"/>
                <a:ext cx="80" cy="80"/>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831" name="Oval 90"/>
              <p:cNvSpPr>
                <a:spLocks noChangeArrowheads="1"/>
              </p:cNvSpPr>
              <p:nvPr/>
            </p:nvSpPr>
            <p:spPr bwMode="auto">
              <a:xfrm>
                <a:off x="1663" y="3342"/>
                <a:ext cx="80" cy="79"/>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832" name="Oval 91"/>
              <p:cNvSpPr>
                <a:spLocks noChangeArrowheads="1"/>
              </p:cNvSpPr>
              <p:nvPr/>
            </p:nvSpPr>
            <p:spPr bwMode="auto">
              <a:xfrm>
                <a:off x="1782" y="3302"/>
                <a:ext cx="80" cy="80"/>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833" name="Oval 92"/>
              <p:cNvSpPr>
                <a:spLocks noChangeArrowheads="1"/>
              </p:cNvSpPr>
              <p:nvPr/>
            </p:nvSpPr>
            <p:spPr bwMode="auto">
              <a:xfrm>
                <a:off x="1902" y="3302"/>
                <a:ext cx="79" cy="80"/>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834" name="Oval 93"/>
              <p:cNvSpPr>
                <a:spLocks noChangeArrowheads="1"/>
              </p:cNvSpPr>
              <p:nvPr/>
            </p:nvSpPr>
            <p:spPr bwMode="auto">
              <a:xfrm>
                <a:off x="2140" y="3183"/>
                <a:ext cx="80" cy="80"/>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835" name="Oval 94"/>
              <p:cNvSpPr>
                <a:spLocks noChangeArrowheads="1"/>
              </p:cNvSpPr>
              <p:nvPr/>
            </p:nvSpPr>
            <p:spPr bwMode="auto">
              <a:xfrm>
                <a:off x="2300" y="2945"/>
                <a:ext cx="80" cy="80"/>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836" name="Oval 95"/>
              <p:cNvSpPr>
                <a:spLocks noChangeArrowheads="1"/>
              </p:cNvSpPr>
              <p:nvPr/>
            </p:nvSpPr>
            <p:spPr bwMode="auto">
              <a:xfrm>
                <a:off x="2021" y="3263"/>
                <a:ext cx="80" cy="79"/>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chemeClr val="tx1"/>
                </a:solidFill>
                <a:round/>
                <a:headEnd/>
                <a:tailEnd/>
              </a:ln>
            </p:spPr>
            <p:txBody>
              <a:bodyPr wrap="none" anchor="ctr"/>
              <a:lstStyle/>
              <a:p>
                <a:pPr defTabSz="457200" fontAlgn="base">
                  <a:spcBef>
                    <a:spcPct val="0"/>
                  </a:spcBef>
                  <a:spcAft>
                    <a:spcPct val="0"/>
                  </a:spcAft>
                </a:pPr>
                <a:endParaRPr lang="zh-CN" altLang="en-US" sz="1400">
                  <a:solidFill>
                    <a:srgbClr val="444492"/>
                  </a:solidFill>
                  <a:ea typeface="SimSun" pitchFamily="2" charset="-122"/>
                </a:endParaRPr>
              </a:p>
            </p:txBody>
          </p:sp>
          <p:sp>
            <p:nvSpPr>
              <p:cNvPr id="837" name="AutoShape 96"/>
              <p:cNvSpPr>
                <a:spLocks noChangeArrowheads="1"/>
              </p:cNvSpPr>
              <p:nvPr/>
            </p:nvSpPr>
            <p:spPr bwMode="auto">
              <a:xfrm rot="-3739222">
                <a:off x="2021" y="1833"/>
                <a:ext cx="350" cy="269"/>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94 w 21600"/>
                  <a:gd name="T13" fmla="*/ 5380 h 21600"/>
                  <a:gd name="T14" fmla="*/ 18885 w 21600"/>
                  <a:gd name="T15" fmla="*/ 1622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D7AFFF"/>
                  </a:gs>
                  <a:gs pos="100000">
                    <a:schemeClr val="bg1">
                      <a:alpha val="17000"/>
                    </a:schemeClr>
                  </a:gs>
                </a:gsLst>
                <a:lin ang="0" scaled="1"/>
              </a:gradFill>
              <a:ln w="9525" algn="ctr">
                <a:solidFill>
                  <a:schemeClr val="tx1"/>
                </a:solidFill>
                <a:miter lim="800000"/>
                <a:headEnd/>
                <a:tailEnd/>
              </a:ln>
            </p:spPr>
            <p:txBody>
              <a:bodyPr wrap="none" anchor="ctr"/>
              <a:lstStyle/>
              <a:p>
                <a:pPr fontAlgn="base">
                  <a:spcBef>
                    <a:spcPct val="0"/>
                  </a:spcBef>
                  <a:spcAft>
                    <a:spcPct val="0"/>
                  </a:spcAft>
                </a:pPr>
                <a:endParaRPr lang="en-US" sz="1400" dirty="0">
                  <a:solidFill>
                    <a:srgbClr val="000000"/>
                  </a:solidFill>
                </a:endParaRPr>
              </a:p>
            </p:txBody>
          </p:sp>
          <p:sp>
            <p:nvSpPr>
              <p:cNvPr id="838" name="AutoShape 97"/>
              <p:cNvSpPr>
                <a:spLocks noChangeArrowheads="1"/>
              </p:cNvSpPr>
              <p:nvPr/>
            </p:nvSpPr>
            <p:spPr bwMode="auto">
              <a:xfrm rot="-9262190">
                <a:off x="826" y="2190"/>
                <a:ext cx="327" cy="26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69 w 21600"/>
                  <a:gd name="T13" fmla="*/ 5400 h 21600"/>
                  <a:gd name="T14" fmla="*/ 18892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D7AFFF"/>
                  </a:gs>
                  <a:gs pos="100000">
                    <a:schemeClr val="bg1">
                      <a:alpha val="17000"/>
                    </a:schemeClr>
                  </a:gs>
                </a:gsLst>
                <a:lin ang="0" scaled="1"/>
              </a:gradFill>
              <a:ln w="9525" algn="ctr">
                <a:solidFill>
                  <a:schemeClr val="tx1"/>
                </a:solidFill>
                <a:miter lim="800000"/>
                <a:headEnd/>
                <a:tailEnd/>
              </a:ln>
            </p:spPr>
            <p:txBody>
              <a:bodyPr wrap="none" anchor="ctr"/>
              <a:lstStyle/>
              <a:p>
                <a:pPr fontAlgn="base">
                  <a:spcBef>
                    <a:spcPct val="0"/>
                  </a:spcBef>
                  <a:spcAft>
                    <a:spcPct val="0"/>
                  </a:spcAft>
                </a:pPr>
                <a:endParaRPr lang="en-US" sz="1400" dirty="0">
                  <a:solidFill>
                    <a:srgbClr val="000000"/>
                  </a:solidFill>
                </a:endParaRPr>
              </a:p>
            </p:txBody>
          </p:sp>
          <p:sp>
            <p:nvSpPr>
              <p:cNvPr id="839" name="AutoShape 98"/>
              <p:cNvSpPr>
                <a:spLocks noChangeArrowheads="1"/>
              </p:cNvSpPr>
              <p:nvPr/>
            </p:nvSpPr>
            <p:spPr bwMode="auto">
              <a:xfrm rot="7753639">
                <a:off x="1070" y="3298"/>
                <a:ext cx="339" cy="269"/>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7 w 21600"/>
                  <a:gd name="T13" fmla="*/ 5380 h 21600"/>
                  <a:gd name="T14" fmla="*/ 18924 w 21600"/>
                  <a:gd name="T15" fmla="*/ 1622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D7AFFF"/>
                  </a:gs>
                  <a:gs pos="100000">
                    <a:schemeClr val="bg1">
                      <a:alpha val="17000"/>
                    </a:schemeClr>
                  </a:gs>
                </a:gsLst>
                <a:lin ang="0" scaled="1"/>
              </a:gradFill>
              <a:ln w="9525" algn="ctr">
                <a:solidFill>
                  <a:schemeClr val="tx1"/>
                </a:solidFill>
                <a:miter lim="800000"/>
                <a:headEnd/>
                <a:tailEnd/>
              </a:ln>
            </p:spPr>
            <p:txBody>
              <a:bodyPr wrap="none" anchor="ctr"/>
              <a:lstStyle/>
              <a:p>
                <a:pPr fontAlgn="base">
                  <a:spcBef>
                    <a:spcPct val="0"/>
                  </a:spcBef>
                  <a:spcAft>
                    <a:spcPct val="0"/>
                  </a:spcAft>
                </a:pPr>
                <a:endParaRPr lang="en-US" sz="1400" dirty="0">
                  <a:solidFill>
                    <a:srgbClr val="000000"/>
                  </a:solidFill>
                </a:endParaRPr>
              </a:p>
            </p:txBody>
          </p:sp>
          <p:sp>
            <p:nvSpPr>
              <p:cNvPr id="840" name="AutoShape 99"/>
              <p:cNvSpPr>
                <a:spLocks noChangeArrowheads="1"/>
              </p:cNvSpPr>
              <p:nvPr/>
            </p:nvSpPr>
            <p:spPr bwMode="auto">
              <a:xfrm rot="3103542">
                <a:off x="2064" y="3339"/>
                <a:ext cx="342" cy="26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47 w 21600"/>
                  <a:gd name="T13" fmla="*/ 5400 h 21600"/>
                  <a:gd name="T14" fmla="*/ 18884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D7AFFF"/>
                  </a:gs>
                  <a:gs pos="100000">
                    <a:schemeClr val="bg1">
                      <a:alpha val="17000"/>
                    </a:schemeClr>
                  </a:gs>
                </a:gsLst>
                <a:lin ang="0" scaled="1"/>
              </a:gradFill>
              <a:ln w="9525" algn="ctr">
                <a:solidFill>
                  <a:schemeClr val="tx1"/>
                </a:solidFill>
                <a:miter lim="800000"/>
                <a:headEnd/>
                <a:tailEnd/>
              </a:ln>
            </p:spPr>
            <p:txBody>
              <a:bodyPr wrap="none" anchor="ctr"/>
              <a:lstStyle/>
              <a:p>
                <a:pPr fontAlgn="base">
                  <a:spcBef>
                    <a:spcPct val="0"/>
                  </a:spcBef>
                  <a:spcAft>
                    <a:spcPct val="0"/>
                  </a:spcAft>
                </a:pPr>
                <a:endParaRPr lang="en-US" sz="1400" dirty="0">
                  <a:solidFill>
                    <a:srgbClr val="000000"/>
                  </a:solidFill>
                </a:endParaRPr>
              </a:p>
            </p:txBody>
          </p:sp>
        </p:grpSp>
      </p:grpSp>
      <p:sp>
        <p:nvSpPr>
          <p:cNvPr id="841" name="矩形 609"/>
          <p:cNvSpPr>
            <a:spLocks noChangeArrowheads="1"/>
          </p:cNvSpPr>
          <p:nvPr/>
        </p:nvSpPr>
        <p:spPr bwMode="auto">
          <a:xfrm>
            <a:off x="3518367" y="1418895"/>
            <a:ext cx="268712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57200" fontAlgn="base">
              <a:spcBef>
                <a:spcPct val="0"/>
              </a:spcBef>
              <a:spcAft>
                <a:spcPct val="0"/>
              </a:spcAft>
            </a:pPr>
            <a:r>
              <a:rPr lang="en-US" altLang="zh-CN" sz="1200" b="1" dirty="0">
                <a:solidFill>
                  <a:srgbClr val="2D2D8A"/>
                </a:solidFill>
                <a:ea typeface="SimSun" pitchFamily="2" charset="-122"/>
              </a:rPr>
              <a:t>Smaller surface area</a:t>
            </a:r>
            <a:r>
              <a:rPr lang="en-GB" sz="1200" b="1" baseline="30000" dirty="0">
                <a:solidFill>
                  <a:srgbClr val="444492"/>
                </a:solidFill>
              </a:rPr>
              <a:t>1,2</a:t>
            </a:r>
            <a:endParaRPr lang="zh-CN" altLang="en-US" sz="1200" dirty="0">
              <a:solidFill>
                <a:srgbClr val="444492"/>
              </a:solidFill>
              <a:ea typeface="SimSun" pitchFamily="2" charset="-122"/>
            </a:endParaRPr>
          </a:p>
        </p:txBody>
      </p:sp>
      <p:sp>
        <p:nvSpPr>
          <p:cNvPr id="842" name="Text Box 11"/>
          <p:cNvSpPr txBox="1">
            <a:spLocks noChangeArrowheads="1"/>
          </p:cNvSpPr>
          <p:nvPr/>
        </p:nvSpPr>
        <p:spPr bwMode="auto">
          <a:xfrm>
            <a:off x="5630016" y="1583440"/>
            <a:ext cx="689910" cy="267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GB" sz="1100" b="1" dirty="0">
                <a:solidFill>
                  <a:srgbClr val="81B838"/>
                </a:solidFill>
                <a:ea typeface="ＭＳ Ｐゴシック" pitchFamily="34" charset="-128"/>
              </a:rPr>
              <a:t>Gla-300</a:t>
            </a:r>
            <a:endParaRPr lang="en-GB" sz="1100" dirty="0">
              <a:solidFill>
                <a:srgbClr val="81B838"/>
              </a:solidFill>
              <a:ea typeface="ＭＳ Ｐゴシック" pitchFamily="34" charset="-128"/>
            </a:endParaRPr>
          </a:p>
        </p:txBody>
      </p:sp>
      <p:sp>
        <p:nvSpPr>
          <p:cNvPr id="843" name="Text Box 13"/>
          <p:cNvSpPr txBox="1">
            <a:spLocks noChangeArrowheads="1"/>
          </p:cNvSpPr>
          <p:nvPr/>
        </p:nvSpPr>
        <p:spPr bwMode="auto">
          <a:xfrm>
            <a:off x="3340299" y="1584605"/>
            <a:ext cx="689910" cy="267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GB" sz="1100" b="1" dirty="0">
                <a:solidFill>
                  <a:srgbClr val="0092D0"/>
                </a:solidFill>
                <a:ea typeface="ＭＳ Ｐゴシック" pitchFamily="34" charset="-128"/>
              </a:rPr>
              <a:t>Gla-100</a:t>
            </a:r>
            <a:endParaRPr lang="en-GB" sz="1100" b="1" baseline="30000" dirty="0">
              <a:solidFill>
                <a:srgbClr val="0092D0"/>
              </a:solidFill>
              <a:ea typeface="ＭＳ Ｐゴシック" pitchFamily="34" charset="-128"/>
            </a:endParaRPr>
          </a:p>
        </p:txBody>
      </p:sp>
      <p:sp>
        <p:nvSpPr>
          <p:cNvPr id="844" name="Text Placeholder 4"/>
          <p:cNvSpPr txBox="1">
            <a:spLocks/>
          </p:cNvSpPr>
          <p:nvPr/>
        </p:nvSpPr>
        <p:spPr>
          <a:xfrm>
            <a:off x="4742334" y="2984747"/>
            <a:ext cx="1438026" cy="135830"/>
          </a:xfrm>
          <a:prstGeom prst="rect">
            <a:avLst/>
          </a:prstGeom>
        </p:spPr>
        <p:txBody>
          <a:bodyPr vert="horz" lIns="0" tIns="0" rIns="0" bIns="0" rtlCol="0">
            <a:normAutofit/>
          </a:bodyPr>
          <a:lstStyle>
            <a:lvl1pPr marL="0" indent="0" algn="l" defTabSz="457200" rtl="0" eaLnBrk="1" latinLnBrk="0" hangingPunct="1">
              <a:spcBef>
                <a:spcPct val="20000"/>
              </a:spcBef>
              <a:buFont typeface="Arial"/>
              <a:buNone/>
              <a:defRPr sz="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GB" dirty="0">
                <a:solidFill>
                  <a:srgbClr val="585856"/>
                </a:solidFill>
              </a:rPr>
              <a:t>For illustrative purposes only</a:t>
            </a:r>
            <a:r>
              <a:rPr lang="en-GB" baseline="30000" dirty="0">
                <a:solidFill>
                  <a:srgbClr val="585856"/>
                </a:solidFill>
              </a:rPr>
              <a:t>2</a:t>
            </a:r>
            <a:endParaRPr lang="en-US" baseline="30000" dirty="0">
              <a:solidFill>
                <a:srgbClr val="585856"/>
              </a:solidFill>
            </a:endParaRPr>
          </a:p>
        </p:txBody>
      </p:sp>
      <p:sp>
        <p:nvSpPr>
          <p:cNvPr id="217" name="Rounded Rectangle 216"/>
          <p:cNvSpPr/>
          <p:nvPr/>
        </p:nvSpPr>
        <p:spPr>
          <a:xfrm>
            <a:off x="1045998" y="1660320"/>
            <a:ext cx="1883297" cy="771748"/>
          </a:xfrm>
          <a:prstGeom prst="roundRect">
            <a:avLst/>
          </a:prstGeom>
          <a:solidFill>
            <a:srgbClr val="E6E6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solidFill>
                  <a:srgbClr val="444492"/>
                </a:solidFill>
              </a:rPr>
              <a:t>More compact smaller</a:t>
            </a:r>
            <a:br>
              <a:rPr lang="en-GB" sz="1200" b="1" dirty="0">
                <a:solidFill>
                  <a:srgbClr val="444492"/>
                </a:solidFill>
              </a:rPr>
            </a:br>
            <a:r>
              <a:rPr lang="en-GB" sz="1200" b="1" dirty="0">
                <a:solidFill>
                  <a:srgbClr val="444492"/>
                </a:solidFill>
              </a:rPr>
              <a:t>SC depot with Gla-300</a:t>
            </a:r>
            <a:br>
              <a:rPr lang="en-GB" sz="1200" b="1" dirty="0">
                <a:solidFill>
                  <a:srgbClr val="444492"/>
                </a:solidFill>
              </a:rPr>
            </a:br>
            <a:r>
              <a:rPr lang="en-GB" sz="1200" b="1" dirty="0">
                <a:solidFill>
                  <a:srgbClr val="444492"/>
                </a:solidFill>
              </a:rPr>
              <a:t>vs Gla-100</a:t>
            </a:r>
            <a:r>
              <a:rPr lang="en-GB" sz="1200" b="1" baseline="30000" dirty="0">
                <a:solidFill>
                  <a:srgbClr val="444492"/>
                </a:solidFill>
              </a:rPr>
              <a:t>1,2</a:t>
            </a:r>
            <a:endParaRPr lang="en-GB" sz="1200" b="1" dirty="0">
              <a:solidFill>
                <a:srgbClr val="444492"/>
              </a:solidFill>
            </a:endParaRPr>
          </a:p>
        </p:txBody>
      </p:sp>
      <p:sp>
        <p:nvSpPr>
          <p:cNvPr id="218" name="Rounded Rectangle 217"/>
          <p:cNvSpPr/>
          <p:nvPr/>
        </p:nvSpPr>
        <p:spPr>
          <a:xfrm>
            <a:off x="2125625" y="3213214"/>
            <a:ext cx="2820973" cy="622398"/>
          </a:xfrm>
          <a:prstGeom prst="roundRect">
            <a:avLst/>
          </a:prstGeom>
          <a:solidFill>
            <a:srgbClr val="E6E6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solidFill>
                  <a:srgbClr val="444492"/>
                </a:solidFill>
              </a:rPr>
              <a:t>Different absorption kinetics:  </a:t>
            </a:r>
          </a:p>
          <a:p>
            <a:pPr algn="ctr"/>
            <a:r>
              <a:rPr lang="en-GB" sz="1200" b="1" dirty="0">
                <a:solidFill>
                  <a:srgbClr val="444492"/>
                </a:solidFill>
              </a:rPr>
              <a:t>More gradual and slower release</a:t>
            </a:r>
            <a:r>
              <a:rPr lang="en-GB" sz="1200" b="1" baseline="30000" dirty="0">
                <a:solidFill>
                  <a:srgbClr val="444492"/>
                </a:solidFill>
              </a:rPr>
              <a:t>1-4</a:t>
            </a:r>
            <a:endParaRPr lang="en-GB" sz="1200" b="1" dirty="0">
              <a:solidFill>
                <a:srgbClr val="444492"/>
              </a:solidFill>
            </a:endParaRPr>
          </a:p>
        </p:txBody>
      </p:sp>
      <p:sp>
        <p:nvSpPr>
          <p:cNvPr id="219" name="Rounded Rectangle 218"/>
          <p:cNvSpPr/>
          <p:nvPr/>
        </p:nvSpPr>
        <p:spPr>
          <a:xfrm>
            <a:off x="5045455" y="3480325"/>
            <a:ext cx="3191762" cy="839116"/>
          </a:xfrm>
          <a:prstGeom prst="round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a:r>
              <a:rPr lang="en-GB" sz="1300" b="1" dirty="0">
                <a:solidFill>
                  <a:srgbClr val="FFFFFF"/>
                </a:solidFill>
              </a:rPr>
              <a:t>Gla-300 has a distinct PK/PD profile vs Gla-100: </a:t>
            </a:r>
            <a:br>
              <a:rPr lang="en-GB" sz="1300" b="1" dirty="0">
                <a:solidFill>
                  <a:srgbClr val="FFFFFF"/>
                </a:solidFill>
              </a:rPr>
            </a:br>
            <a:r>
              <a:rPr lang="en-GB" sz="1300" b="1" dirty="0">
                <a:solidFill>
                  <a:srgbClr val="FFFFFF"/>
                </a:solidFill>
              </a:rPr>
              <a:t>More stable, prolonged duration </a:t>
            </a:r>
            <a:br>
              <a:rPr lang="en-GB" sz="1300" b="1" dirty="0">
                <a:solidFill>
                  <a:srgbClr val="FFFFFF"/>
                </a:solidFill>
              </a:rPr>
            </a:br>
            <a:r>
              <a:rPr lang="en-GB" sz="1300" b="1" dirty="0">
                <a:solidFill>
                  <a:srgbClr val="FFFFFF"/>
                </a:solidFill>
              </a:rPr>
              <a:t>of action beyond 24 hours</a:t>
            </a:r>
            <a:r>
              <a:rPr lang="en-GB" sz="1300" b="1" baseline="30000" dirty="0">
                <a:solidFill>
                  <a:srgbClr val="FFFFFF"/>
                </a:solidFill>
              </a:rPr>
              <a:t>4</a:t>
            </a:r>
          </a:p>
        </p:txBody>
      </p:sp>
    </p:spTree>
    <p:extLst>
      <p:ext uri="{BB962C8B-B14F-4D97-AF65-F5344CB8AC3E}">
        <p14:creationId xmlns:p14="http://schemas.microsoft.com/office/powerpoint/2010/main" val="36283392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1"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458200" cy="1143000"/>
          </a:xfrm>
        </p:spPr>
        <p:style>
          <a:lnRef idx="0">
            <a:schemeClr val="accent1"/>
          </a:lnRef>
          <a:fillRef idx="3">
            <a:schemeClr val="accent1"/>
          </a:fillRef>
          <a:effectRef idx="3">
            <a:schemeClr val="accent1"/>
          </a:effectRef>
          <a:fontRef idx="minor">
            <a:schemeClr val="lt1"/>
          </a:fontRef>
        </p:style>
        <p:txBody>
          <a:bodyPr/>
          <a:lstStyle/>
          <a:p>
            <a:pPr algn="l"/>
            <a:r>
              <a:rPr lang="en-US" sz="3600" b="1" dirty="0" smtClean="0"/>
              <a:t>Basal Insulin &amp; GLP-1 Agonist Combinations</a:t>
            </a:r>
            <a:endParaRPr lang="en-US" sz="3600" b="1" dirty="0"/>
          </a:p>
        </p:txBody>
      </p:sp>
      <p:sp>
        <p:nvSpPr>
          <p:cNvPr id="3" name="Content Placeholder 2"/>
          <p:cNvSpPr>
            <a:spLocks noGrp="1"/>
          </p:cNvSpPr>
          <p:nvPr>
            <p:ph idx="1"/>
          </p:nvPr>
        </p:nvSpPr>
        <p:spPr/>
        <p:txBody>
          <a:bodyPr/>
          <a:lstStyle/>
          <a:p>
            <a:r>
              <a:rPr lang="en-US" dirty="0" smtClean="0"/>
              <a:t>Better A1c reduction than either drug alone</a:t>
            </a:r>
          </a:p>
          <a:p>
            <a:r>
              <a:rPr lang="en-US" dirty="0" smtClean="0"/>
              <a:t>Single injection combines two drugs</a:t>
            </a:r>
          </a:p>
          <a:p>
            <a:r>
              <a:rPr lang="en-US" dirty="0" smtClean="0"/>
              <a:t>Less weight gain and hypoglycemia than basal insulin</a:t>
            </a:r>
          </a:p>
          <a:p>
            <a:r>
              <a:rPr lang="en-US" dirty="0" smtClean="0"/>
              <a:t>Less nausea than GLP-1 agonists</a:t>
            </a:r>
          </a:p>
          <a:p>
            <a:r>
              <a:rPr lang="en-US" dirty="0" smtClean="0"/>
              <a:t>Single co-pay</a:t>
            </a:r>
          </a:p>
        </p:txBody>
      </p:sp>
      <p:sp>
        <p:nvSpPr>
          <p:cNvPr id="4" name="TextBox 3"/>
          <p:cNvSpPr txBox="1"/>
          <p:nvPr/>
        </p:nvSpPr>
        <p:spPr>
          <a:xfrm>
            <a:off x="5334001" y="6488668"/>
            <a:ext cx="3809999" cy="369332"/>
          </a:xfrm>
          <a:prstGeom prst="rect">
            <a:avLst/>
          </a:prstGeom>
          <a:noFill/>
        </p:spPr>
        <p:txBody>
          <a:bodyPr wrap="square" rtlCol="0">
            <a:spAutoFit/>
          </a:bodyPr>
          <a:lstStyle/>
          <a:p>
            <a:r>
              <a:rPr lang="en-US" b="1" dirty="0" smtClean="0"/>
              <a:t>https://diatribe.org/drugdevice-name</a:t>
            </a:r>
            <a:endParaRPr lang="en-US" b="1"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 name="Picture 3"/>
          <p:cNvPicPr>
            <a:picLocks noGrp="1" noChangeAspect="1" noChangeArrowheads="1"/>
          </p:cNvPicPr>
          <p:nvPr>
            <p:ph idx="1"/>
          </p:nvPr>
        </p:nvPicPr>
        <p:blipFill>
          <a:blip r:embed="rId2">
            <a:lum bright="-27000"/>
          </a:blip>
          <a:srcRect/>
          <a:stretch>
            <a:fillRect/>
          </a:stretch>
        </p:blipFill>
        <p:spPr bwMode="auto">
          <a:xfrm>
            <a:off x="0" y="2590800"/>
            <a:ext cx="9143999" cy="2580012"/>
          </a:xfrm>
          <a:prstGeom prst="rect">
            <a:avLst/>
          </a:prstGeom>
          <a:noFill/>
          <a:ln w="9525">
            <a:noFill/>
            <a:miter lim="800000"/>
            <a:headEnd/>
            <a:tailEnd/>
          </a:ln>
          <a:effectLst/>
        </p:spPr>
      </p:pic>
      <p:pic>
        <p:nvPicPr>
          <p:cNvPr id="8" name="Picture 2" descr="C:\Documents and Settings\Alireza Amirbaigloo\Desktop\Taleghani\xulltophy.jpeg"/>
          <p:cNvPicPr>
            <a:picLocks noChangeAspect="1" noChangeArrowheads="1"/>
          </p:cNvPicPr>
          <p:nvPr/>
        </p:nvPicPr>
        <p:blipFill>
          <a:blip r:embed="rId3"/>
          <a:srcRect/>
          <a:stretch>
            <a:fillRect/>
          </a:stretch>
        </p:blipFill>
        <p:spPr bwMode="auto">
          <a:xfrm>
            <a:off x="1828800" y="0"/>
            <a:ext cx="5214534" cy="1447800"/>
          </a:xfrm>
          <a:prstGeom prst="rect">
            <a:avLst/>
          </a:prstGeom>
          <a:noFill/>
        </p:spPr>
      </p:pic>
      <p:pic>
        <p:nvPicPr>
          <p:cNvPr id="9" name="Picture 2" descr="C:\Documents and Settings\Alireza Amirbaigloo\Desktop\Taleghani\Soliqua.jpeg"/>
          <p:cNvPicPr>
            <a:picLocks noChangeAspect="1" noChangeArrowheads="1"/>
          </p:cNvPicPr>
          <p:nvPr/>
        </p:nvPicPr>
        <p:blipFill>
          <a:blip r:embed="rId4"/>
          <a:srcRect/>
          <a:stretch>
            <a:fillRect/>
          </a:stretch>
        </p:blipFill>
        <p:spPr bwMode="auto">
          <a:xfrm>
            <a:off x="1828800" y="1066800"/>
            <a:ext cx="5345085" cy="1289384"/>
          </a:xfrm>
          <a:prstGeom prst="rect">
            <a:avLst/>
          </a:prstGeom>
          <a:noFill/>
        </p:spPr>
      </p:pic>
      <p:sp>
        <p:nvSpPr>
          <p:cNvPr id="11" name="TextBox 10"/>
          <p:cNvSpPr txBox="1"/>
          <p:nvPr/>
        </p:nvSpPr>
        <p:spPr>
          <a:xfrm>
            <a:off x="5334001" y="6488668"/>
            <a:ext cx="3809999" cy="369332"/>
          </a:xfrm>
          <a:prstGeom prst="rect">
            <a:avLst/>
          </a:prstGeom>
          <a:noFill/>
        </p:spPr>
        <p:txBody>
          <a:bodyPr wrap="square" rtlCol="0">
            <a:spAutoFit/>
          </a:bodyPr>
          <a:lstStyle/>
          <a:p>
            <a:r>
              <a:rPr lang="en-US" b="1" dirty="0" smtClean="0"/>
              <a:t>https://diatribe.org/drugdevice-name</a:t>
            </a:r>
            <a:endParaRPr lang="en-US" b="1"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2"/>
          <a:srcRect/>
          <a:stretch>
            <a:fillRect/>
          </a:stretch>
        </p:blipFill>
        <p:spPr>
          <a:xfrm>
            <a:off x="0" y="0"/>
            <a:ext cx="8817428" cy="6858000"/>
          </a:xfrm>
          <a:noFill/>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2"/>
          <a:srcRect/>
          <a:stretch>
            <a:fillRect/>
          </a:stretch>
        </p:blipFill>
        <p:spPr>
          <a:xfrm>
            <a:off x="0" y="0"/>
            <a:ext cx="8817428" cy="6858000"/>
          </a:xfrm>
          <a:noFill/>
        </p:spPr>
      </p:pic>
      <p:sp>
        <p:nvSpPr>
          <p:cNvPr id="5" name="Oval 4"/>
          <p:cNvSpPr/>
          <p:nvPr/>
        </p:nvSpPr>
        <p:spPr>
          <a:xfrm>
            <a:off x="7162800" y="3581400"/>
            <a:ext cx="838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33400" y="3581400"/>
            <a:ext cx="838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H:\download\F1.larg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4999" y="95234"/>
            <a:ext cx="4732835" cy="6686566"/>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1676400" y="3048000"/>
            <a:ext cx="5181600" cy="1143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53598947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286001"/>
            <a:ext cx="7772400" cy="1470025"/>
          </a:xfrm>
        </p:spPr>
        <p:style>
          <a:lnRef idx="0">
            <a:schemeClr val="accent1"/>
          </a:lnRef>
          <a:fillRef idx="3">
            <a:schemeClr val="accent1"/>
          </a:fillRef>
          <a:effectRef idx="3">
            <a:schemeClr val="accent1"/>
          </a:effectRef>
          <a:fontRef idx="minor">
            <a:schemeClr val="lt1"/>
          </a:fontRef>
        </p:style>
        <p:txBody>
          <a:bodyPr>
            <a:normAutofit/>
          </a:bodyPr>
          <a:lstStyle/>
          <a:p>
            <a:r>
              <a:rPr lang="en-US" b="1" dirty="0" smtClean="0"/>
              <a:t>Future </a:t>
            </a:r>
            <a:endParaRPr lang="en-US" b="1" dirty="0"/>
          </a:p>
        </p:txBody>
      </p:sp>
    </p:spTree>
    <p:extLst>
      <p:ext uri="{BB962C8B-B14F-4D97-AF65-F5344CB8AC3E}">
        <p14:creationId xmlns:p14="http://schemas.microsoft.com/office/powerpoint/2010/main" val="8188272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1676400" y="0"/>
            <a:ext cx="5581954" cy="6858000"/>
          </a:xfrm>
          <a:prstGeom prst="rect">
            <a:avLst/>
          </a:prstGeom>
          <a:noFill/>
          <a:ln w="9525">
            <a:noFill/>
            <a:miter lim="800000"/>
            <a:headEnd/>
            <a:tailEnd/>
          </a:ln>
          <a:effectLst/>
        </p:spPr>
      </p:pic>
      <p:sp>
        <p:nvSpPr>
          <p:cNvPr id="5" name="Rectangle 4"/>
          <p:cNvSpPr/>
          <p:nvPr/>
        </p:nvSpPr>
        <p:spPr>
          <a:xfrm rot="5400000">
            <a:off x="5610255" y="3228945"/>
            <a:ext cx="6248400" cy="400110"/>
          </a:xfrm>
          <a:prstGeom prst="rect">
            <a:avLst/>
          </a:prstGeom>
        </p:spPr>
        <p:txBody>
          <a:bodyPr wrap="square">
            <a:spAutoFit/>
          </a:bodyPr>
          <a:lstStyle/>
          <a:p>
            <a:r>
              <a:rPr lang="en-US" sz="2000" b="1" dirty="0" smtClean="0"/>
              <a:t>The Lancet Diabetes &amp; Endocrinology 4.4 (2016): 350-359</a:t>
            </a:r>
            <a:endParaRPr lang="en-US" sz="2000" b="1"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Content Placeholder 3"/>
          <p:cNvPicPr>
            <a:picLocks noGrp="1"/>
          </p:cNvPicPr>
          <p:nvPr>
            <p:ph idx="1"/>
          </p:nvPr>
        </p:nvPicPr>
        <p:blipFill>
          <a:blip r:embed="rId3"/>
          <a:srcRect/>
          <a:stretch>
            <a:fillRect/>
          </a:stretch>
        </p:blipFill>
        <p:spPr>
          <a:xfrm>
            <a:off x="2636843" y="1600201"/>
            <a:ext cx="3870325" cy="4525963"/>
          </a:xfrm>
        </p:spPr>
      </p:pic>
      <p:pic>
        <p:nvPicPr>
          <p:cNvPr id="92163" name="Picture 2"/>
          <p:cNvPicPr>
            <a:picLocks noChangeAspect="1" noChangeArrowheads="1"/>
          </p:cNvPicPr>
          <p:nvPr/>
        </p:nvPicPr>
        <p:blipFill>
          <a:blip r:embed="rId4"/>
          <a:srcRect/>
          <a:stretch>
            <a:fillRect/>
          </a:stretch>
        </p:blipFill>
        <p:spPr bwMode="auto">
          <a:xfrm>
            <a:off x="20638" y="658813"/>
            <a:ext cx="9123362" cy="5486400"/>
          </a:xfrm>
          <a:prstGeom prst="rect">
            <a:avLst/>
          </a:prstGeom>
          <a:noFill/>
          <a:ln w="9525">
            <a:noFill/>
            <a:miter lim="800000"/>
            <a:headEnd/>
            <a:tailEnd/>
          </a:ln>
        </p:spPr>
      </p:pic>
      <p:sp>
        <p:nvSpPr>
          <p:cNvPr id="4" name="Rectangle 3"/>
          <p:cNvSpPr/>
          <p:nvPr/>
        </p:nvSpPr>
        <p:spPr>
          <a:xfrm>
            <a:off x="609600" y="6248400"/>
            <a:ext cx="9144000" cy="461665"/>
          </a:xfrm>
          <a:prstGeom prst="rect">
            <a:avLst/>
          </a:prstGeom>
        </p:spPr>
        <p:txBody>
          <a:bodyPr wrap="square">
            <a:spAutoFit/>
          </a:bodyPr>
          <a:lstStyle/>
          <a:p>
            <a:r>
              <a:rPr lang="en-US" sz="2400" b="1" dirty="0" smtClean="0"/>
              <a:t>Harrison's principles of internal medicine. McGraw-Hill</a:t>
            </a:r>
            <a:endParaRPr lang="en-US" sz="2400" b="1"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1"/>
            <a:ext cx="9166944" cy="6873628"/>
          </a:xfrm>
        </p:spPr>
      </p:pic>
    </p:spTree>
    <p:extLst>
      <p:ext uri="{BB962C8B-B14F-4D97-AF65-F5344CB8AC3E}">
        <p14:creationId xmlns:p14="http://schemas.microsoft.com/office/powerpoint/2010/main" val="10335260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2" y="457200"/>
            <a:ext cx="8364319"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0.8|23.2"/>
</p:tagLst>
</file>

<file path=ppt/tags/tag2.xml><?xml version="1.0" encoding="utf-8"?>
<p:tagLst xmlns:a="http://schemas.openxmlformats.org/drawingml/2006/main" xmlns:r="http://schemas.openxmlformats.org/officeDocument/2006/relationships" xmlns:p="http://schemas.openxmlformats.org/presentationml/2006/main">
  <p:tag name="TIMING" val="|1.2|6.6|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Modèle par défaut">
  <a:themeElements>
    <a:clrScheme name="">
      <a:dk1>
        <a:srgbClr val="808080"/>
      </a:dk1>
      <a:lt1>
        <a:srgbClr val="FFFFFF"/>
      </a:lt1>
      <a:dk2>
        <a:srgbClr val="000099"/>
      </a:dk2>
      <a:lt2>
        <a:srgbClr val="FFFF00"/>
      </a:lt2>
      <a:accent1>
        <a:srgbClr val="00CC99"/>
      </a:accent1>
      <a:accent2>
        <a:srgbClr val="3333CC"/>
      </a:accent2>
      <a:accent3>
        <a:srgbClr val="AAAACA"/>
      </a:accent3>
      <a:accent4>
        <a:srgbClr val="DADADA"/>
      </a:accent4>
      <a:accent5>
        <a:srgbClr val="AAE2CA"/>
      </a:accent5>
      <a:accent6>
        <a:srgbClr val="2D2DB9"/>
      </a:accent6>
      <a:hlink>
        <a:srgbClr val="CCCCFF"/>
      </a:hlink>
      <a:folHlink>
        <a:srgbClr val="B2B2B2"/>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2D7CB7"/>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2D7CB7"/>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Personal">
  <a:themeElements>
    <a:clrScheme name="">
      <a:dk1>
        <a:srgbClr val="919191"/>
      </a:dk1>
      <a:lt1>
        <a:srgbClr val="FFFFFF"/>
      </a:lt1>
      <a:dk2>
        <a:srgbClr val="003399"/>
      </a:dk2>
      <a:lt2>
        <a:srgbClr val="FFFF00"/>
      </a:lt2>
      <a:accent1>
        <a:srgbClr val="618FFD"/>
      </a:accent1>
      <a:accent2>
        <a:srgbClr val="00AE00"/>
      </a:accent2>
      <a:accent3>
        <a:srgbClr val="AAADCA"/>
      </a:accent3>
      <a:accent4>
        <a:srgbClr val="DADADA"/>
      </a:accent4>
      <a:accent5>
        <a:srgbClr val="B7C6FE"/>
      </a:accent5>
      <a:accent6>
        <a:srgbClr val="009D00"/>
      </a:accent6>
      <a:hlink>
        <a:srgbClr val="FC0128"/>
      </a:hlink>
      <a:folHlink>
        <a:srgbClr val="CECECE"/>
      </a:folHlink>
    </a:clrScheme>
    <a:fontScheme name="1_Personal">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w="9525" cap="flat" cmpd="sng" algn="ctr">
          <a:solidFill>
            <a:schemeClr val="bg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400" b="1" i="0" u="none" strike="noStrike" cap="none" normalizeH="0" baseline="0" smtClean="0">
            <a:ln>
              <a:noFill/>
            </a:ln>
            <a:solidFill>
              <a:srgbClr val="FF0000"/>
            </a:solidFill>
            <a:effectLst/>
            <a:latin typeface="Arial" pitchFamily="34" charset="0"/>
          </a:defRPr>
        </a:defPPr>
      </a:lstStyle>
    </a:spDef>
    <a:lnDef>
      <a:spPr bwMode="auto">
        <a:xfrm>
          <a:off x="0" y="0"/>
          <a:ext cx="1" cy="1"/>
        </a:xfrm>
        <a:custGeom>
          <a:avLst/>
          <a:gdLst/>
          <a:ahLst/>
          <a:cxnLst/>
          <a:rect l="0" t="0" r="0" b="0"/>
          <a:pathLst/>
        </a:custGeom>
        <a:solidFill>
          <a:schemeClr val="hlink"/>
        </a:solidFill>
        <a:ln w="9525" cap="flat" cmpd="sng" algn="ctr">
          <a:solidFill>
            <a:schemeClr val="bg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400" b="1" i="0" u="none" strike="noStrike" cap="none" normalizeH="0" baseline="0" smtClean="0">
            <a:ln>
              <a:noFill/>
            </a:ln>
            <a:solidFill>
              <a:srgbClr val="FF0000"/>
            </a:solidFill>
            <a:effectLst/>
            <a:latin typeface="Arial" pitchFamily="34" charset="0"/>
          </a:defRPr>
        </a:defPPr>
      </a:lstStyle>
    </a:lnDef>
  </a:objectDefaults>
  <a:extraClrSchemeLst>
    <a:extraClrScheme>
      <a:clrScheme name="1_Personal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Personal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Personal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Personal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Personal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Personal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Personal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4329</TotalTime>
  <Words>3517</Words>
  <Application>Microsoft Office PowerPoint</Application>
  <PresentationFormat>On-screen Show (4:3)</PresentationFormat>
  <Paragraphs>492</Paragraphs>
  <Slides>89</Slides>
  <Notes>16</Notes>
  <HiddenSlides>3</HiddenSlides>
  <MMClips>0</MMClips>
  <ScaleCrop>false</ScaleCrop>
  <HeadingPairs>
    <vt:vector size="4" baseType="variant">
      <vt:variant>
        <vt:lpstr>Theme</vt:lpstr>
      </vt:variant>
      <vt:variant>
        <vt:i4>7</vt:i4>
      </vt:variant>
      <vt:variant>
        <vt:lpstr>Slide Titles</vt:lpstr>
      </vt:variant>
      <vt:variant>
        <vt:i4>89</vt:i4>
      </vt:variant>
    </vt:vector>
  </HeadingPairs>
  <TitlesOfParts>
    <vt:vector size="96" baseType="lpstr">
      <vt:lpstr>1_Office Theme</vt:lpstr>
      <vt:lpstr>Office Theme</vt:lpstr>
      <vt:lpstr>2_Office Theme</vt:lpstr>
      <vt:lpstr>4_Modèle par défaut</vt:lpstr>
      <vt:lpstr>5_Personal</vt:lpstr>
      <vt:lpstr>3_Office Theme</vt:lpstr>
      <vt:lpstr>4_Office Theme</vt:lpstr>
      <vt:lpstr>Incretin Mimetics and Newer Drugs in Diabetes Treatment</vt:lpstr>
      <vt:lpstr>Agenda</vt:lpstr>
      <vt:lpstr>Introduction</vt:lpstr>
      <vt:lpstr>PowerPoint Presentation</vt:lpstr>
      <vt:lpstr>Introduction GLOBAL CONSIDERATIONS</vt:lpstr>
      <vt:lpstr>Diabetes Epidemic -Drivers</vt:lpstr>
      <vt:lpstr>Key challenges of type 2 diabetes</vt:lpstr>
      <vt:lpstr>Poor glycaemic control leads to long-term complications…</vt:lpstr>
      <vt:lpstr>PowerPoint Presentation</vt:lpstr>
      <vt:lpstr>PowerPoint Presentation</vt:lpstr>
      <vt:lpstr>The DeFronzo’s “ominous octect.” Pathologic defects in patients with type 2 diabetes mellitus</vt:lpstr>
      <vt:lpstr>Physiology of GLP-1</vt:lpstr>
      <vt:lpstr>The incretin hormones play a crucial role in a healthy insulin response</vt:lpstr>
      <vt:lpstr>PowerPoint Presentation</vt:lpstr>
      <vt:lpstr>GLP-1: functional pancreatic effects</vt:lpstr>
      <vt:lpstr>Effect of GLP-1 is glucose-dependent</vt:lpstr>
      <vt:lpstr>PowerPoint Presentation</vt:lpstr>
      <vt:lpstr>Native GLP-1 is rapidly degraded by DPP-4</vt:lpstr>
      <vt:lpstr>PowerPoint Presentation</vt:lpstr>
      <vt:lpstr>PowerPoint Presentation</vt:lpstr>
      <vt:lpstr>PowerPoint Presentation</vt:lpstr>
      <vt:lpstr>PowerPoint Presentation</vt:lpstr>
      <vt:lpstr>Liraglutide is a Once-daily, Human  GLP-1 Analogue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Reductions in HbA1c</vt:lpstr>
      <vt:lpstr>Reductions in weight</vt:lpstr>
      <vt:lpstr>SGLT-2 Inhibitors</vt:lpstr>
      <vt:lpstr>Renal glucose re-absorption in healthy individuals</vt:lpstr>
      <vt:lpstr>Renal glucose re-absorption in patients with hyperglycaemia</vt:lpstr>
      <vt:lpstr>Urinary glucose excretion via SGLT2 inhibition</vt:lpstr>
      <vt:lpstr>PowerPoint Presentation</vt:lpstr>
      <vt:lpstr>Cardiovascular Safety</vt:lpstr>
      <vt:lpstr>PowerPoint Presentation</vt:lpstr>
      <vt:lpstr>FDA Guidance on diabetes drugs</vt:lpstr>
      <vt:lpstr> FDA Guidance on diabetes drugs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Primary Major Cardiovascular Outcomes</vt:lpstr>
      <vt:lpstr>Cardiovascular Death</vt:lpstr>
      <vt:lpstr>All-cause Mortality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Inhaled insulins</vt:lpstr>
      <vt:lpstr>PowerPoint Presentation</vt:lpstr>
      <vt:lpstr>PowerPoint Presentation</vt:lpstr>
      <vt:lpstr>PowerPoint Presentation</vt:lpstr>
      <vt:lpstr>PowerPoint Presentation</vt:lpstr>
      <vt:lpstr>PowerPoint Presentation</vt:lpstr>
      <vt:lpstr>PowerPoint Presentation</vt:lpstr>
      <vt:lpstr>Oral insulins</vt:lpstr>
      <vt:lpstr>PowerPoint Presentation</vt:lpstr>
      <vt:lpstr>Approaches to overcome</vt:lpstr>
      <vt:lpstr>PowerPoint Presentation</vt:lpstr>
      <vt:lpstr>PowerPoint Presentation</vt:lpstr>
      <vt:lpstr>Future </vt:lpstr>
      <vt:lpstr>PowerPoint Presentation</vt:lpstr>
      <vt:lpstr>Other not so new basal insulins</vt:lpstr>
      <vt:lpstr>Concentrated Insulins</vt:lpstr>
      <vt:lpstr>Concentrated Insulins</vt:lpstr>
      <vt:lpstr>What’s the difference between Gla-300 and Gla-100?</vt:lpstr>
      <vt:lpstr>Basal Insulin &amp; GLP-1 Agonist Combinations</vt:lpstr>
      <vt:lpstr>PowerPoint Presentation</vt:lpstr>
      <vt:lpstr>PowerPoint Presentation</vt:lpstr>
      <vt:lpstr>PowerPoint Presentation</vt:lpstr>
      <vt:lpstr>PowerPoint Presentation</vt:lpstr>
      <vt:lpstr>Future </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Incretin Mimetics and Newer Drugs in Diabetes Treatment</dc:title>
  <dc:creator/>
  <cp:lastModifiedBy>Khatereh Amiri</cp:lastModifiedBy>
  <cp:revision>59</cp:revision>
  <dcterms:created xsi:type="dcterms:W3CDTF">2006-08-16T00:00:00Z</dcterms:created>
  <dcterms:modified xsi:type="dcterms:W3CDTF">2018-01-18T05:33:09Z</dcterms:modified>
</cp:coreProperties>
</file>