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8" r:id="rId30"/>
    <p:sldId id="284" r:id="rId31"/>
    <p:sldId id="285" r:id="rId32"/>
    <p:sldId id="286" r:id="rId33"/>
    <p:sldId id="287"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DA0F9-F541-4399-9F95-CB253D0D68B5}"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364877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DA0F9-F541-4399-9F95-CB253D0D68B5}"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270343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DA0F9-F541-4399-9F95-CB253D0D68B5}"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164518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DA0F9-F541-4399-9F95-CB253D0D68B5}"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23033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DA0F9-F541-4399-9F95-CB253D0D68B5}"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109736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DA0F9-F541-4399-9F95-CB253D0D68B5}"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510472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DA0F9-F541-4399-9F95-CB253D0D68B5}"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380855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DA0F9-F541-4399-9F95-CB253D0D68B5}" type="datetimeFigureOut">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278811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DA0F9-F541-4399-9F95-CB253D0D68B5}"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345826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DA0F9-F541-4399-9F95-CB253D0D68B5}"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134928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DA0F9-F541-4399-9F95-CB253D0D68B5}"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2955E-C75D-4496-9F7F-2188014AB905}" type="slidenum">
              <a:rPr lang="en-US" smtClean="0"/>
              <a:t>‹#›</a:t>
            </a:fld>
            <a:endParaRPr lang="en-US"/>
          </a:p>
        </p:txBody>
      </p:sp>
    </p:spTree>
    <p:extLst>
      <p:ext uri="{BB962C8B-B14F-4D97-AF65-F5344CB8AC3E}">
        <p14:creationId xmlns:p14="http://schemas.microsoft.com/office/powerpoint/2010/main" val="3218970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DA0F9-F541-4399-9F95-CB253D0D68B5}" type="datetimeFigureOut">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2955E-C75D-4496-9F7F-2188014AB905}" type="slidenum">
              <a:rPr lang="en-US" smtClean="0"/>
              <a:t>‹#›</a:t>
            </a:fld>
            <a:endParaRPr lang="en-US"/>
          </a:p>
        </p:txBody>
      </p:sp>
    </p:spTree>
    <p:extLst>
      <p:ext uri="{BB962C8B-B14F-4D97-AF65-F5344CB8AC3E}">
        <p14:creationId xmlns:p14="http://schemas.microsoft.com/office/powerpoint/2010/main" val="237756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Neuroendocrine  Tumor Chemotherapy</a:t>
            </a:r>
            <a:endParaRPr lang="en-US" dirty="0">
              <a:solidFill>
                <a:schemeClr val="bg1"/>
              </a:solidFill>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bg1"/>
                </a:solidFill>
              </a:rPr>
              <a:t>Dr. Ali  </a:t>
            </a:r>
            <a:r>
              <a:rPr lang="en-US" dirty="0" err="1" smtClean="0">
                <a:solidFill>
                  <a:schemeClr val="bg1"/>
                </a:solidFill>
              </a:rPr>
              <a:t>Okhovatian</a:t>
            </a:r>
            <a:r>
              <a:rPr lang="en-US" smtClean="0">
                <a:solidFill>
                  <a:schemeClr val="bg1"/>
                </a:solidFill>
              </a:rPr>
              <a:t>. M.D</a:t>
            </a:r>
            <a:r>
              <a:rPr lang="en-US" dirty="0" smtClean="0">
                <a:solidFill>
                  <a:schemeClr val="bg1"/>
                </a:solidFill>
              </a:rPr>
              <a:t>.</a:t>
            </a:r>
          </a:p>
          <a:p>
            <a:r>
              <a:rPr lang="en-US" dirty="0" smtClean="0">
                <a:solidFill>
                  <a:schemeClr val="bg1"/>
                </a:solidFill>
              </a:rPr>
              <a:t>Active  Member  of  American Society  of  Clinical  Oncology</a:t>
            </a:r>
          </a:p>
          <a:p>
            <a:r>
              <a:rPr lang="en-US" dirty="0" smtClean="0">
                <a:solidFill>
                  <a:schemeClr val="bg1"/>
                </a:solidFill>
              </a:rPr>
              <a:t>Nov 14, 2018</a:t>
            </a:r>
            <a:endParaRPr lang="en-US" dirty="0">
              <a:solidFill>
                <a:schemeClr val="bg1"/>
              </a:solidFill>
            </a:endParaRPr>
          </a:p>
        </p:txBody>
      </p:sp>
    </p:spTree>
    <p:extLst>
      <p:ext uri="{BB962C8B-B14F-4D97-AF65-F5344CB8AC3E}">
        <p14:creationId xmlns:p14="http://schemas.microsoft.com/office/powerpoint/2010/main" val="1204018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Bronchopulmonary</a:t>
            </a:r>
            <a:r>
              <a:rPr lang="en-US" dirty="0" smtClean="0">
                <a:solidFill>
                  <a:srgbClr val="FFFF00"/>
                </a:solidFill>
              </a:rPr>
              <a:t>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Surgery  including  lobectomy  or  other  anatomic  resection, and  </a:t>
            </a:r>
            <a:r>
              <a:rPr lang="en-US" dirty="0" err="1" smtClean="0">
                <a:solidFill>
                  <a:schemeClr val="bg1"/>
                </a:solidFill>
              </a:rPr>
              <a:t>mediastinal</a:t>
            </a:r>
            <a:r>
              <a:rPr lang="en-US" dirty="0" smtClean="0">
                <a:solidFill>
                  <a:schemeClr val="bg1"/>
                </a:solidFill>
              </a:rPr>
              <a:t>  node  dissection  or  sampling  is  </a:t>
            </a:r>
            <a:r>
              <a:rPr lang="en-US" dirty="0" err="1" smtClean="0">
                <a:solidFill>
                  <a:schemeClr val="bg1"/>
                </a:solidFill>
              </a:rPr>
              <a:t>recommnded</a:t>
            </a:r>
            <a:r>
              <a:rPr lang="en-US" dirty="0" smtClean="0">
                <a:solidFill>
                  <a:schemeClr val="bg1"/>
                </a:solidFill>
              </a:rPr>
              <a:t>  for  stage I,II, and  IIIA. If  surgery  is  feasible  and  disease  in  stage  I,II, or  low-grade  IIIA, patients   may  be   monitored  with  surveillance. If  stage  IIIA  is  intermediate grade, adjuvant  therapy  using  chemotherapy  with  or  without  RT  may  be  considered.</a:t>
            </a:r>
            <a:endParaRPr lang="en-US" dirty="0">
              <a:solidFill>
                <a:schemeClr val="bg1"/>
              </a:solidFill>
            </a:endParaRPr>
          </a:p>
        </p:txBody>
      </p:sp>
    </p:spTree>
    <p:extLst>
      <p:ext uri="{BB962C8B-B14F-4D97-AF65-F5344CB8AC3E}">
        <p14:creationId xmlns:p14="http://schemas.microsoft.com/office/powerpoint/2010/main" val="4096605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Bronchopulmonary</a:t>
            </a:r>
            <a:r>
              <a:rPr lang="en-US" dirty="0" smtClean="0">
                <a:solidFill>
                  <a:srgbClr val="FFFF00"/>
                </a:solidFill>
              </a:rPr>
              <a:t>  NET, </a:t>
            </a:r>
            <a:r>
              <a:rPr lang="en-US" sz="2400" dirty="0"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There is  limited  data  on  the  efficacy  of   </a:t>
            </a:r>
            <a:r>
              <a:rPr lang="en-US" dirty="0" err="1" smtClean="0">
                <a:solidFill>
                  <a:schemeClr val="bg1"/>
                </a:solidFill>
              </a:rPr>
              <a:t>chemoradiation</a:t>
            </a:r>
            <a:r>
              <a:rPr lang="en-US" dirty="0" smtClean="0">
                <a:solidFill>
                  <a:schemeClr val="bg1"/>
                </a:solidFill>
              </a:rPr>
              <a:t>  for  </a:t>
            </a:r>
            <a:r>
              <a:rPr lang="en-US" dirty="0" err="1" smtClean="0">
                <a:solidFill>
                  <a:schemeClr val="bg1"/>
                </a:solidFill>
              </a:rPr>
              <a:t>unresectable</a:t>
            </a:r>
            <a:r>
              <a:rPr lang="en-US" dirty="0" smtClean="0">
                <a:solidFill>
                  <a:schemeClr val="bg1"/>
                </a:solidFill>
              </a:rPr>
              <a:t>  stage  IIIA  or  IIIB. </a:t>
            </a:r>
          </a:p>
          <a:p>
            <a:r>
              <a:rPr lang="en-US" dirty="0" smtClean="0">
                <a:solidFill>
                  <a:schemeClr val="bg1"/>
                </a:solidFill>
              </a:rPr>
              <a:t>If  surgical  resection  is  not  medically  feasible  , or  if  there  are  positive  margins  following  resection  for  patients  with  low-grade, or if  patients  have   low-grade  stage IIIB, then  RT  with  or  without  chemotherapy is  considered  by  some  panel( category 3). </a:t>
            </a:r>
            <a:endParaRPr lang="en-US" dirty="0">
              <a:solidFill>
                <a:schemeClr val="bg1"/>
              </a:solidFill>
            </a:endParaRPr>
          </a:p>
        </p:txBody>
      </p:sp>
    </p:spTree>
    <p:extLst>
      <p:ext uri="{BB962C8B-B14F-4D97-AF65-F5344CB8AC3E}">
        <p14:creationId xmlns:p14="http://schemas.microsoft.com/office/powerpoint/2010/main" val="1415511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Bronchopulmonary</a:t>
            </a:r>
            <a:r>
              <a:rPr lang="en-US" dirty="0" smtClean="0">
                <a:solidFill>
                  <a:srgbClr val="FFFF00"/>
                </a:solidFill>
              </a:rPr>
              <a:t>  </a:t>
            </a:r>
            <a:r>
              <a:rPr lang="en-US" dirty="0" err="1" smtClean="0">
                <a:solidFill>
                  <a:srgbClr val="FFFF00"/>
                </a:solidFill>
              </a:rPr>
              <a:t>NET,</a:t>
            </a:r>
            <a:r>
              <a:rPr lang="en-US" sz="2400" dirty="0" err="1"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If  stage  IIIA  or  IIIB  are  intermediate  grade, RT  with  or  without  chemotherapy  is   generally  recommended. </a:t>
            </a:r>
            <a:endParaRPr lang="en-US" dirty="0">
              <a:solidFill>
                <a:schemeClr val="bg1"/>
              </a:solidFill>
            </a:endParaRPr>
          </a:p>
        </p:txBody>
      </p:sp>
    </p:spTree>
    <p:extLst>
      <p:ext uri="{BB962C8B-B14F-4D97-AF65-F5344CB8AC3E}">
        <p14:creationId xmlns:p14="http://schemas.microsoft.com/office/powerpoint/2010/main" val="1400734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Appendiceal</a:t>
            </a:r>
            <a:r>
              <a:rPr lang="en-US" dirty="0" smtClean="0">
                <a:solidFill>
                  <a:srgbClr val="FFFF00"/>
                </a:solidFill>
              </a:rPr>
              <a:t>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A  small  proportion  of   these  tumors  may  also  contain  evidence  of  adenocarcinoma      (</a:t>
            </a:r>
            <a:r>
              <a:rPr lang="en-US" dirty="0" err="1" smtClean="0">
                <a:solidFill>
                  <a:schemeClr val="bg1"/>
                </a:solidFill>
              </a:rPr>
              <a:t>ie</a:t>
            </a:r>
            <a:r>
              <a:rPr lang="en-US" dirty="0" smtClean="0">
                <a:solidFill>
                  <a:schemeClr val="bg1"/>
                </a:solidFill>
              </a:rPr>
              <a:t>, “</a:t>
            </a:r>
            <a:r>
              <a:rPr lang="en-US" dirty="0" err="1" smtClean="0">
                <a:solidFill>
                  <a:schemeClr val="bg1"/>
                </a:solidFill>
              </a:rPr>
              <a:t>adenocarcinoid</a:t>
            </a:r>
            <a:r>
              <a:rPr lang="en-US" dirty="0" smtClean="0">
                <a:solidFill>
                  <a:schemeClr val="bg1"/>
                </a:solidFill>
              </a:rPr>
              <a:t>” or “ goblet  cell  carcinoid”). These  should  be  managed  according  to  </a:t>
            </a:r>
            <a:r>
              <a:rPr lang="en-US" smtClean="0">
                <a:solidFill>
                  <a:schemeClr val="bg1"/>
                </a:solidFill>
              </a:rPr>
              <a:t>colon  cancer. </a:t>
            </a:r>
            <a:endParaRPr lang="en-US">
              <a:solidFill>
                <a:schemeClr val="bg1"/>
              </a:solidFill>
            </a:endParaRPr>
          </a:p>
        </p:txBody>
      </p:sp>
    </p:spTree>
    <p:extLst>
      <p:ext uri="{BB962C8B-B14F-4D97-AF65-F5344CB8AC3E}">
        <p14:creationId xmlns:p14="http://schemas.microsoft.com/office/powerpoint/2010/main" val="1855954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Evaluation  of  </a:t>
            </a:r>
            <a:r>
              <a:rPr lang="en-US" dirty="0" err="1" smtClean="0">
                <a:solidFill>
                  <a:srgbClr val="FFFF00"/>
                </a:solidFill>
              </a:rPr>
              <a:t>Locoregional</a:t>
            </a:r>
            <a:r>
              <a:rPr lang="en-US" dirty="0" smtClean="0">
                <a:solidFill>
                  <a:srgbClr val="FFFF00"/>
                </a:solidFill>
              </a:rPr>
              <a:t>/distant  Metastatic  GI, </a:t>
            </a:r>
            <a:r>
              <a:rPr lang="en-US" dirty="0" err="1" smtClean="0">
                <a:solidFill>
                  <a:srgbClr val="FFFF00"/>
                </a:solidFill>
              </a:rPr>
              <a:t>Bronchopulmonary</a:t>
            </a:r>
            <a:r>
              <a:rPr lang="en-US" dirty="0" smtClean="0">
                <a:solidFill>
                  <a:srgbClr val="FFFF00"/>
                </a:solidFill>
              </a:rPr>
              <a:t>, and  </a:t>
            </a:r>
            <a:r>
              <a:rPr lang="en-US" dirty="0" err="1" smtClean="0">
                <a:solidFill>
                  <a:srgbClr val="FFFF00"/>
                </a:solidFill>
              </a:rPr>
              <a:t>Thymic</a:t>
            </a:r>
            <a:r>
              <a:rPr lang="en-US" dirty="0" smtClean="0">
                <a:solidFill>
                  <a:srgbClr val="FFFF00"/>
                </a:solidFill>
              </a:rPr>
              <a:t>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Poorly  differentiated  </a:t>
            </a:r>
            <a:r>
              <a:rPr lang="en-US" dirty="0" err="1" smtClean="0">
                <a:solidFill>
                  <a:schemeClr val="bg1"/>
                </a:solidFill>
              </a:rPr>
              <a:t>bronchopulmonary</a:t>
            </a:r>
            <a:r>
              <a:rPr lang="en-US" dirty="0" smtClean="0">
                <a:solidFill>
                  <a:schemeClr val="bg1"/>
                </a:solidFill>
              </a:rPr>
              <a:t>  or  </a:t>
            </a:r>
            <a:r>
              <a:rPr lang="en-US" dirty="0" err="1" smtClean="0">
                <a:solidFill>
                  <a:schemeClr val="bg1"/>
                </a:solidFill>
              </a:rPr>
              <a:t>thymic</a:t>
            </a:r>
            <a:r>
              <a:rPr lang="en-US" dirty="0" smtClean="0">
                <a:solidFill>
                  <a:schemeClr val="bg1"/>
                </a:solidFill>
              </a:rPr>
              <a:t>  tumors  may  have  less  avidity  for         68 </a:t>
            </a:r>
            <a:r>
              <a:rPr lang="en-US" dirty="0" err="1" smtClean="0">
                <a:solidFill>
                  <a:schemeClr val="bg1"/>
                </a:solidFill>
              </a:rPr>
              <a:t>Ga</a:t>
            </a:r>
            <a:r>
              <a:rPr lang="en-US" dirty="0" smtClean="0">
                <a:solidFill>
                  <a:schemeClr val="bg1"/>
                </a:solidFill>
              </a:rPr>
              <a:t>- </a:t>
            </a:r>
            <a:r>
              <a:rPr lang="en-US" dirty="0" err="1" smtClean="0">
                <a:solidFill>
                  <a:schemeClr val="bg1"/>
                </a:solidFill>
              </a:rPr>
              <a:t>dotatate</a:t>
            </a:r>
            <a:r>
              <a:rPr lang="en-US" dirty="0" smtClean="0">
                <a:solidFill>
                  <a:schemeClr val="bg1"/>
                </a:solidFill>
              </a:rPr>
              <a:t> PET/CT, therefore  FDG-PET/CT  may  be  considered  for  NETs  that  are  poorly  differentiated  or  have  atypical  histology. </a:t>
            </a:r>
            <a:endParaRPr lang="en-US" dirty="0">
              <a:solidFill>
                <a:schemeClr val="bg1"/>
              </a:solidFill>
            </a:endParaRPr>
          </a:p>
        </p:txBody>
      </p:sp>
    </p:spTree>
    <p:extLst>
      <p:ext uri="{BB962C8B-B14F-4D97-AF65-F5344CB8AC3E}">
        <p14:creationId xmlns:p14="http://schemas.microsoft.com/office/powerpoint/2010/main" val="2958805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Management  of  </a:t>
            </a:r>
            <a:r>
              <a:rPr lang="en-US" dirty="0" err="1" smtClean="0">
                <a:solidFill>
                  <a:srgbClr val="FFFF00"/>
                </a:solidFill>
              </a:rPr>
              <a:t>Locoregional</a:t>
            </a:r>
            <a:r>
              <a:rPr lang="en-US" dirty="0" smtClean="0">
                <a:solidFill>
                  <a:srgbClr val="FFFF00"/>
                </a:solidFill>
              </a:rPr>
              <a:t>  </a:t>
            </a:r>
            <a:r>
              <a:rPr lang="en-US" dirty="0" err="1" smtClean="0">
                <a:solidFill>
                  <a:srgbClr val="FFFF00"/>
                </a:solidFill>
              </a:rPr>
              <a:t>Unresectable</a:t>
            </a:r>
            <a:r>
              <a:rPr lang="en-US" dirty="0" smtClean="0">
                <a:solidFill>
                  <a:srgbClr val="FFFF00"/>
                </a:solidFill>
              </a:rPr>
              <a:t>/Metastatic  GI NET</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Patients  with  metastatic  NET  and  carcinoid  syndrome  should  be  treated  with  </a:t>
            </a:r>
            <a:r>
              <a:rPr lang="en-US" dirty="0" err="1" smtClean="0">
                <a:solidFill>
                  <a:schemeClr val="bg1"/>
                </a:solidFill>
              </a:rPr>
              <a:t>octreotide</a:t>
            </a:r>
            <a:r>
              <a:rPr lang="en-US" dirty="0" smtClean="0">
                <a:solidFill>
                  <a:schemeClr val="bg1"/>
                </a:solidFill>
              </a:rPr>
              <a:t>  or  </a:t>
            </a:r>
            <a:r>
              <a:rPr lang="en-US" dirty="0" err="1" smtClean="0">
                <a:solidFill>
                  <a:schemeClr val="bg1"/>
                </a:solidFill>
              </a:rPr>
              <a:t>lanreotide</a:t>
            </a:r>
            <a:r>
              <a:rPr lang="en-US" dirty="0" smtClean="0">
                <a:solidFill>
                  <a:schemeClr val="bg1"/>
                </a:solidFill>
              </a:rPr>
              <a:t>. The  long-acting  release (LAR)  formulation  of  </a:t>
            </a:r>
            <a:r>
              <a:rPr lang="en-US" dirty="0" err="1" smtClean="0">
                <a:solidFill>
                  <a:schemeClr val="bg1"/>
                </a:solidFill>
              </a:rPr>
              <a:t>octreotide</a:t>
            </a:r>
            <a:r>
              <a:rPr lang="en-US" dirty="0" smtClean="0">
                <a:solidFill>
                  <a:schemeClr val="bg1"/>
                </a:solidFill>
              </a:rPr>
              <a:t>, 20-30 mg IM every 4 </a:t>
            </a:r>
            <a:r>
              <a:rPr lang="en-US" dirty="0" err="1" smtClean="0">
                <a:solidFill>
                  <a:schemeClr val="bg1"/>
                </a:solidFill>
              </a:rPr>
              <a:t>wk</a:t>
            </a:r>
            <a:r>
              <a:rPr lang="en-US" dirty="0" smtClean="0">
                <a:solidFill>
                  <a:schemeClr val="bg1"/>
                </a:solidFill>
              </a:rPr>
              <a:t>, is  commonly  used  for  chronic  symptom  management. But  therapeutic  levels  are  not  achieved  for  7-14 days, so  short-acting  </a:t>
            </a:r>
            <a:r>
              <a:rPr lang="en-US" dirty="0" err="1" smtClean="0">
                <a:solidFill>
                  <a:schemeClr val="bg1"/>
                </a:solidFill>
              </a:rPr>
              <a:t>octreotide</a:t>
            </a:r>
            <a:r>
              <a:rPr lang="en-US" dirty="0" smtClean="0">
                <a:solidFill>
                  <a:schemeClr val="bg1"/>
                </a:solidFill>
              </a:rPr>
              <a:t> ( 150- 250 mcg SC 3 times  daily)  can  be  added  for  rapid  relief  of  symptoms. </a:t>
            </a:r>
            <a:endParaRPr lang="en-US" dirty="0">
              <a:solidFill>
                <a:schemeClr val="bg1"/>
              </a:solidFill>
            </a:endParaRPr>
          </a:p>
        </p:txBody>
      </p:sp>
    </p:spTree>
    <p:extLst>
      <p:ext uri="{BB962C8B-B14F-4D97-AF65-F5344CB8AC3E}">
        <p14:creationId xmlns:p14="http://schemas.microsoft.com/office/powerpoint/2010/main" val="2995751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Management  of  </a:t>
            </a:r>
            <a:r>
              <a:rPr lang="en-US" dirty="0" err="1">
                <a:solidFill>
                  <a:srgbClr val="FFFF00"/>
                </a:solidFill>
              </a:rPr>
              <a:t>Locoregional</a:t>
            </a:r>
            <a:r>
              <a:rPr lang="en-US" dirty="0">
                <a:solidFill>
                  <a:srgbClr val="FFFF00"/>
                </a:solidFill>
              </a:rPr>
              <a:t>  </a:t>
            </a:r>
            <a:r>
              <a:rPr lang="en-US" dirty="0" err="1">
                <a:solidFill>
                  <a:srgbClr val="FFFF00"/>
                </a:solidFill>
              </a:rPr>
              <a:t>Unresectable</a:t>
            </a:r>
            <a:r>
              <a:rPr lang="en-US" dirty="0">
                <a:solidFill>
                  <a:srgbClr val="FFFF00"/>
                </a:solidFill>
              </a:rPr>
              <a:t>/Metastatic  GI </a:t>
            </a:r>
            <a:r>
              <a:rPr lang="en-US" dirty="0" err="1" smtClean="0">
                <a:solidFill>
                  <a:srgbClr val="FFFF00"/>
                </a:solidFill>
              </a:rPr>
              <a:t>NET,</a:t>
            </a:r>
            <a:r>
              <a:rPr lang="en-US" sz="2400" dirty="0" err="1"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err="1" smtClean="0">
                <a:solidFill>
                  <a:schemeClr val="bg1"/>
                </a:solidFill>
              </a:rPr>
              <a:t>Lanreotide</a:t>
            </a:r>
            <a:r>
              <a:rPr lang="en-US" dirty="0" smtClean="0">
                <a:solidFill>
                  <a:schemeClr val="bg1"/>
                </a:solidFill>
              </a:rPr>
              <a:t>  has  similar  mechanism  of  action  as  </a:t>
            </a:r>
            <a:r>
              <a:rPr lang="en-US" dirty="0" err="1" smtClean="0">
                <a:solidFill>
                  <a:schemeClr val="bg1"/>
                </a:solidFill>
              </a:rPr>
              <a:t>octreotide</a:t>
            </a:r>
            <a:r>
              <a:rPr lang="en-US" dirty="0" smtClean="0">
                <a:solidFill>
                  <a:schemeClr val="bg1"/>
                </a:solidFill>
              </a:rPr>
              <a:t>. Several   studies  have  shown  it  to  be  effective  at  controlling  symptoms  in   patients  with  carcinoid  tumors, </a:t>
            </a:r>
            <a:r>
              <a:rPr lang="en-US" dirty="0" err="1" smtClean="0">
                <a:solidFill>
                  <a:schemeClr val="bg1"/>
                </a:solidFill>
              </a:rPr>
              <a:t>gastrinomas</a:t>
            </a:r>
            <a:r>
              <a:rPr lang="en-US" dirty="0" smtClean="0">
                <a:solidFill>
                  <a:schemeClr val="bg1"/>
                </a:solidFill>
              </a:rPr>
              <a:t>, or  </a:t>
            </a:r>
            <a:r>
              <a:rPr lang="en-US" dirty="0" err="1" smtClean="0">
                <a:solidFill>
                  <a:schemeClr val="bg1"/>
                </a:solidFill>
              </a:rPr>
              <a:t>VIPomas</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42815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Management  of  </a:t>
            </a:r>
            <a:r>
              <a:rPr lang="en-US" dirty="0" err="1">
                <a:solidFill>
                  <a:srgbClr val="FFFF00"/>
                </a:solidFill>
              </a:rPr>
              <a:t>Locoregional</a:t>
            </a:r>
            <a:r>
              <a:rPr lang="en-US" dirty="0">
                <a:solidFill>
                  <a:srgbClr val="FFFF00"/>
                </a:solidFill>
              </a:rPr>
              <a:t>  </a:t>
            </a:r>
            <a:r>
              <a:rPr lang="en-US" dirty="0" err="1">
                <a:solidFill>
                  <a:srgbClr val="FFFF00"/>
                </a:solidFill>
              </a:rPr>
              <a:t>Unresectable</a:t>
            </a:r>
            <a:r>
              <a:rPr lang="en-US" dirty="0">
                <a:solidFill>
                  <a:srgbClr val="FFFF00"/>
                </a:solidFill>
              </a:rPr>
              <a:t>/Metastatic  GI </a:t>
            </a:r>
            <a:r>
              <a:rPr lang="en-US" dirty="0" err="1">
                <a:solidFill>
                  <a:srgbClr val="FFFF00"/>
                </a:solidFill>
              </a:rPr>
              <a:t>NET,con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If  carcinoid  tumor  is  poorly  controlled, </a:t>
            </a:r>
            <a:r>
              <a:rPr lang="en-US" dirty="0" err="1" smtClean="0">
                <a:solidFill>
                  <a:schemeClr val="bg1"/>
                </a:solidFill>
              </a:rPr>
              <a:t>telotristat</a:t>
            </a:r>
            <a:r>
              <a:rPr lang="en-US" dirty="0" smtClean="0">
                <a:solidFill>
                  <a:schemeClr val="bg1"/>
                </a:solidFill>
              </a:rPr>
              <a:t>, small  </a:t>
            </a:r>
            <a:r>
              <a:rPr lang="en-US" dirty="0" err="1" smtClean="0">
                <a:solidFill>
                  <a:schemeClr val="bg1"/>
                </a:solidFill>
              </a:rPr>
              <a:t>molcule</a:t>
            </a:r>
            <a:r>
              <a:rPr lang="en-US" dirty="0" smtClean="0">
                <a:solidFill>
                  <a:schemeClr val="bg1"/>
                </a:solidFill>
              </a:rPr>
              <a:t>  </a:t>
            </a:r>
            <a:r>
              <a:rPr lang="en-US" dirty="0" err="1" smtClean="0">
                <a:solidFill>
                  <a:schemeClr val="bg1"/>
                </a:solidFill>
              </a:rPr>
              <a:t>trytophan</a:t>
            </a:r>
            <a:r>
              <a:rPr lang="en-US" dirty="0" smtClean="0">
                <a:solidFill>
                  <a:schemeClr val="bg1"/>
                </a:solidFill>
              </a:rPr>
              <a:t>  </a:t>
            </a:r>
            <a:r>
              <a:rPr lang="en-US" dirty="0" err="1" smtClean="0">
                <a:solidFill>
                  <a:schemeClr val="bg1"/>
                </a:solidFill>
              </a:rPr>
              <a:t>hydoxylase</a:t>
            </a:r>
            <a:r>
              <a:rPr lang="en-US" dirty="0" smtClean="0">
                <a:solidFill>
                  <a:schemeClr val="bg1"/>
                </a:solidFill>
              </a:rPr>
              <a:t> (TPH) inhibitor, which  decreases  urinary  5-HIAA  levels  and  the  frequency  of  bowel  movement, should  be  considered. It  was  approved  by  the  FDA  in February 2017  and  recommended  for  persistent  diarrhea. </a:t>
            </a:r>
            <a:endParaRPr lang="en-US" dirty="0">
              <a:solidFill>
                <a:schemeClr val="bg1"/>
              </a:solidFill>
            </a:endParaRPr>
          </a:p>
        </p:txBody>
      </p:sp>
    </p:spTree>
    <p:extLst>
      <p:ext uri="{BB962C8B-B14F-4D97-AF65-F5344CB8AC3E}">
        <p14:creationId xmlns:p14="http://schemas.microsoft.com/office/powerpoint/2010/main" val="2180383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Resection  of  Metastatic  disease</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In  some  cases, limited  hepatic  metastases  or  other  sites  of  disease  can  undergo  complete  resection  of  primary  tumor  and  metastases  with   curative  intent. </a:t>
            </a:r>
          </a:p>
          <a:p>
            <a:r>
              <a:rPr lang="en-US" dirty="0" err="1" smtClean="0">
                <a:solidFill>
                  <a:schemeClr val="bg1"/>
                </a:solidFill>
              </a:rPr>
              <a:t>Noncurative</a:t>
            </a:r>
            <a:r>
              <a:rPr lang="en-US" dirty="0" smtClean="0">
                <a:solidFill>
                  <a:schemeClr val="bg1"/>
                </a:solidFill>
              </a:rPr>
              <a:t>  </a:t>
            </a:r>
            <a:r>
              <a:rPr lang="en-US" dirty="0" err="1" smtClean="0">
                <a:solidFill>
                  <a:schemeClr val="bg1"/>
                </a:solidFill>
              </a:rPr>
              <a:t>debulking</a:t>
            </a:r>
            <a:r>
              <a:rPr lang="en-US" dirty="0" smtClean="0">
                <a:solidFill>
                  <a:schemeClr val="bg1"/>
                </a:solidFill>
              </a:rPr>
              <a:t>  surgery  can  also  be  considered  in  select  cases, especially   if  the  patient  is  symptomatic  either  from  tumor  bulk  or  hormone  production. </a:t>
            </a:r>
            <a:endParaRPr lang="en-US" dirty="0">
              <a:solidFill>
                <a:schemeClr val="bg1"/>
              </a:solidFill>
            </a:endParaRPr>
          </a:p>
        </p:txBody>
      </p:sp>
    </p:spTree>
    <p:extLst>
      <p:ext uri="{BB962C8B-B14F-4D97-AF65-F5344CB8AC3E}">
        <p14:creationId xmlns:p14="http://schemas.microsoft.com/office/powerpoint/2010/main" val="1508290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Resection </a:t>
            </a:r>
            <a:r>
              <a:rPr lang="en-US" dirty="0" smtClean="0">
                <a:solidFill>
                  <a:srgbClr val="FFFF00"/>
                </a:solidFill>
              </a:rPr>
              <a:t>of Metastatic  disease, </a:t>
            </a:r>
            <a:r>
              <a:rPr lang="en-US" sz="2400" dirty="0"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Resection  of  the  primary site  in the  setting  of  </a:t>
            </a:r>
            <a:r>
              <a:rPr lang="en-US" dirty="0" err="1" smtClean="0">
                <a:solidFill>
                  <a:schemeClr val="bg1"/>
                </a:solidFill>
              </a:rPr>
              <a:t>unresectable</a:t>
            </a:r>
            <a:r>
              <a:rPr lang="en-US" dirty="0" smtClean="0">
                <a:solidFill>
                  <a:schemeClr val="bg1"/>
                </a:solidFill>
              </a:rPr>
              <a:t>  metastases  is  generally  not  indicated  if  the  primary  site  remains  asymptomatic   and  is  relatively   stable. </a:t>
            </a:r>
            <a:endParaRPr lang="en-US" dirty="0">
              <a:solidFill>
                <a:schemeClr val="bg1"/>
              </a:solidFill>
            </a:endParaRPr>
          </a:p>
        </p:txBody>
      </p:sp>
    </p:spTree>
    <p:extLst>
      <p:ext uri="{BB962C8B-B14F-4D97-AF65-F5344CB8AC3E}">
        <p14:creationId xmlns:p14="http://schemas.microsoft.com/office/powerpoint/2010/main" val="60182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Histologic Classification  of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NET are  generally  </a:t>
            </a:r>
            <a:r>
              <a:rPr lang="en-US" dirty="0" err="1" smtClean="0">
                <a:solidFill>
                  <a:schemeClr val="bg1"/>
                </a:solidFill>
              </a:rPr>
              <a:t>subclassified</a:t>
            </a:r>
            <a:r>
              <a:rPr lang="en-US" dirty="0" smtClean="0">
                <a:solidFill>
                  <a:schemeClr val="bg1"/>
                </a:solidFill>
              </a:rPr>
              <a:t>  by  site  of  origin , stage, and  histologic  characteristics.</a:t>
            </a:r>
          </a:p>
          <a:p>
            <a:r>
              <a:rPr lang="en-US" dirty="0" smtClean="0">
                <a:solidFill>
                  <a:schemeClr val="bg1"/>
                </a:solidFill>
              </a:rPr>
              <a:t>Tumor   differentiation  and  grade   often  correlate  with   mitotic  count  and  Ki-67  proliferation   index.</a:t>
            </a:r>
          </a:p>
          <a:p>
            <a:r>
              <a:rPr lang="en-US" dirty="0" smtClean="0">
                <a:solidFill>
                  <a:schemeClr val="bg1"/>
                </a:solidFill>
              </a:rPr>
              <a:t>Increased  mitotic  rate  and  high   Ki-67 index  are  associated  with  a  more  aggressive  clinical  course  and  worse  prognosis.</a:t>
            </a:r>
            <a:endParaRPr lang="en-US" dirty="0">
              <a:solidFill>
                <a:schemeClr val="bg1"/>
              </a:solidFill>
            </a:endParaRPr>
          </a:p>
        </p:txBody>
      </p:sp>
    </p:spTree>
    <p:extLst>
      <p:ext uri="{BB962C8B-B14F-4D97-AF65-F5344CB8AC3E}">
        <p14:creationId xmlns:p14="http://schemas.microsoft.com/office/powerpoint/2010/main" val="3286559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Hepatic-directed  Therapies  for  Metastatic NET  of  GI  tract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For  patients  with  </a:t>
            </a:r>
            <a:r>
              <a:rPr lang="en-US" dirty="0" err="1" smtClean="0">
                <a:solidFill>
                  <a:schemeClr val="bg1"/>
                </a:solidFill>
              </a:rPr>
              <a:t>unresectable</a:t>
            </a:r>
            <a:r>
              <a:rPr lang="en-US" dirty="0" smtClean="0">
                <a:solidFill>
                  <a:schemeClr val="bg1"/>
                </a:solidFill>
              </a:rPr>
              <a:t>, hepatic-predominant, progressive  disease, may  be  considered, mainly  for  palliative  goals  of  extending  life  and  relieving  hormonal  symptoms ( RFA  or  </a:t>
            </a:r>
            <a:r>
              <a:rPr lang="en-US" dirty="0" err="1" smtClean="0">
                <a:solidFill>
                  <a:schemeClr val="bg1"/>
                </a:solidFill>
              </a:rPr>
              <a:t>cryoablation</a:t>
            </a:r>
            <a:r>
              <a:rPr lang="en-US" dirty="0" smtClean="0">
                <a:solidFill>
                  <a:schemeClr val="bg1"/>
                </a:solidFill>
              </a:rPr>
              <a:t>, hepatic  arterial  embolization  </a:t>
            </a:r>
            <a:r>
              <a:rPr lang="en-US" smtClean="0">
                <a:solidFill>
                  <a:schemeClr val="bg1"/>
                </a:solidFill>
              </a:rPr>
              <a:t>or  chemoembolization). </a:t>
            </a:r>
            <a:endParaRPr lang="en-US" dirty="0">
              <a:solidFill>
                <a:schemeClr val="bg1"/>
              </a:solidFill>
            </a:endParaRPr>
          </a:p>
        </p:txBody>
      </p:sp>
    </p:spTree>
    <p:extLst>
      <p:ext uri="{BB962C8B-B14F-4D97-AF65-F5344CB8AC3E}">
        <p14:creationId xmlns:p14="http://schemas.microsoft.com/office/powerpoint/2010/main" val="1677558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Therapy  for  Advanced  GI  NET</a:t>
            </a:r>
            <a:endParaRPr lang="en-US" dirty="0">
              <a:solidFill>
                <a:srgbClr val="FFFF00"/>
              </a:solidFill>
            </a:endParaRPr>
          </a:p>
        </p:txBody>
      </p:sp>
      <p:sp>
        <p:nvSpPr>
          <p:cNvPr id="3" name="Content Placeholder 2"/>
          <p:cNvSpPr>
            <a:spLocks noGrp="1"/>
          </p:cNvSpPr>
          <p:nvPr>
            <p:ph idx="1"/>
          </p:nvPr>
        </p:nvSpPr>
        <p:spPr/>
        <p:txBody>
          <a:bodyPr/>
          <a:lstStyle/>
          <a:p>
            <a:r>
              <a:rPr lang="en-US" dirty="0" err="1" smtClean="0">
                <a:solidFill>
                  <a:schemeClr val="bg1"/>
                </a:solidFill>
              </a:rPr>
              <a:t>Everolimus</a:t>
            </a:r>
            <a:r>
              <a:rPr lang="en-US" dirty="0" smtClean="0">
                <a:solidFill>
                  <a:schemeClr val="bg1"/>
                </a:solidFill>
              </a:rPr>
              <a:t> ( an  inhibitor  of </a:t>
            </a:r>
            <a:r>
              <a:rPr lang="en-US" dirty="0" err="1" smtClean="0">
                <a:solidFill>
                  <a:schemeClr val="bg1"/>
                </a:solidFill>
              </a:rPr>
              <a:t>mTOR</a:t>
            </a:r>
            <a:r>
              <a:rPr lang="en-US" dirty="0" smtClean="0">
                <a:solidFill>
                  <a:schemeClr val="bg1"/>
                </a:solidFill>
              </a:rPr>
              <a:t>)  can  be considered  for  progressive  metastatic  GI  carcinoids. It  can  be  given  with  </a:t>
            </a:r>
            <a:r>
              <a:rPr lang="en-US" dirty="0" err="1" smtClean="0">
                <a:solidFill>
                  <a:schemeClr val="bg1"/>
                </a:solidFill>
              </a:rPr>
              <a:t>octreotide</a:t>
            </a:r>
            <a:r>
              <a:rPr lang="en-US" dirty="0" smtClean="0">
                <a:solidFill>
                  <a:schemeClr val="bg1"/>
                </a:solidFill>
              </a:rPr>
              <a:t> LAR.  Adverse  events  include: stomatitis, fatigue, rash, and  diarrhea.</a:t>
            </a:r>
            <a:endParaRPr lang="en-US" dirty="0">
              <a:solidFill>
                <a:schemeClr val="bg1"/>
              </a:solidFill>
            </a:endParaRPr>
          </a:p>
        </p:txBody>
      </p:sp>
    </p:spTree>
    <p:extLst>
      <p:ext uri="{BB962C8B-B14F-4D97-AF65-F5344CB8AC3E}">
        <p14:creationId xmlns:p14="http://schemas.microsoft.com/office/powerpoint/2010/main" val="3017234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Therapy  for  Advanced  </a:t>
            </a:r>
            <a:r>
              <a:rPr lang="en-US" dirty="0" err="1" smtClean="0">
                <a:solidFill>
                  <a:srgbClr val="FFFF00"/>
                </a:solidFill>
              </a:rPr>
              <a:t>Bronchopulmonary</a:t>
            </a:r>
            <a:r>
              <a:rPr lang="en-US" dirty="0" smtClean="0">
                <a:solidFill>
                  <a:srgbClr val="FFFF00"/>
                </a:solidFill>
              </a:rPr>
              <a:t>  or  </a:t>
            </a:r>
            <a:r>
              <a:rPr lang="en-US" dirty="0" err="1" smtClean="0">
                <a:solidFill>
                  <a:srgbClr val="FFFF00"/>
                </a:solidFill>
              </a:rPr>
              <a:t>Thymic</a:t>
            </a:r>
            <a:r>
              <a:rPr lang="en-US" dirty="0" smtClean="0">
                <a:solidFill>
                  <a:srgbClr val="FFFF00"/>
                </a:solidFill>
              </a:rPr>
              <a:t>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Patients  with  advanced  intermediate-grade  should  generally   be  initiated  on  systemic  therapy. Options  include; </a:t>
            </a:r>
            <a:r>
              <a:rPr lang="en-US" dirty="0" err="1" smtClean="0">
                <a:solidFill>
                  <a:schemeClr val="bg1"/>
                </a:solidFill>
              </a:rPr>
              <a:t>octreotide</a:t>
            </a:r>
            <a:r>
              <a:rPr lang="en-US" dirty="0" smtClean="0">
                <a:solidFill>
                  <a:schemeClr val="bg1"/>
                </a:solidFill>
              </a:rPr>
              <a:t>  or  </a:t>
            </a:r>
            <a:r>
              <a:rPr lang="en-US" dirty="0" err="1" smtClean="0">
                <a:solidFill>
                  <a:schemeClr val="bg1"/>
                </a:solidFill>
              </a:rPr>
              <a:t>lanreotide</a:t>
            </a:r>
            <a:r>
              <a:rPr lang="en-US" dirty="0" smtClean="0">
                <a:solidFill>
                  <a:schemeClr val="bg1"/>
                </a:solidFill>
              </a:rPr>
              <a:t>, </a:t>
            </a:r>
            <a:r>
              <a:rPr lang="en-US" dirty="0" err="1" smtClean="0">
                <a:solidFill>
                  <a:schemeClr val="bg1"/>
                </a:solidFill>
              </a:rPr>
              <a:t>everolimus</a:t>
            </a:r>
            <a:r>
              <a:rPr lang="en-US" dirty="0" smtClean="0">
                <a:solidFill>
                  <a:schemeClr val="bg1"/>
                </a:solidFill>
              </a:rPr>
              <a:t>, </a:t>
            </a:r>
            <a:r>
              <a:rPr lang="en-US" dirty="0" err="1" smtClean="0">
                <a:solidFill>
                  <a:schemeClr val="bg1"/>
                </a:solidFill>
              </a:rPr>
              <a:t>temozolamide</a:t>
            </a:r>
            <a:r>
              <a:rPr lang="en-US" dirty="0" smtClean="0">
                <a:solidFill>
                  <a:schemeClr val="bg1"/>
                </a:solidFill>
              </a:rPr>
              <a:t>. Carboplatin or  </a:t>
            </a:r>
            <a:r>
              <a:rPr lang="en-US" dirty="0" err="1" smtClean="0">
                <a:solidFill>
                  <a:schemeClr val="bg1"/>
                </a:solidFill>
              </a:rPr>
              <a:t>cisplatin</a:t>
            </a:r>
            <a:r>
              <a:rPr lang="en-US" dirty="0" smtClean="0">
                <a:solidFill>
                  <a:schemeClr val="bg1"/>
                </a:solidFill>
              </a:rPr>
              <a:t>  and  </a:t>
            </a:r>
            <a:r>
              <a:rPr lang="en-US" dirty="0" err="1" smtClean="0">
                <a:solidFill>
                  <a:schemeClr val="bg1"/>
                </a:solidFill>
              </a:rPr>
              <a:t>etoposide</a:t>
            </a:r>
            <a:r>
              <a:rPr lang="en-US" dirty="0" smtClean="0">
                <a:solidFill>
                  <a:schemeClr val="bg1"/>
                </a:solidFill>
              </a:rPr>
              <a:t>  is  generally  considered  for  tumors  on  the  higher  end  of  atypical  category  with  respect  to  Ki-67  and  grade. These  drugs  may  be  given  with  or  without  </a:t>
            </a:r>
            <a:r>
              <a:rPr lang="en-US" dirty="0" err="1" smtClean="0">
                <a:solidFill>
                  <a:schemeClr val="bg1"/>
                </a:solidFill>
              </a:rPr>
              <a:t>octreotide</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450418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Therapy  for  </a:t>
            </a:r>
            <a:r>
              <a:rPr lang="en-US" dirty="0" err="1" smtClean="0">
                <a:solidFill>
                  <a:srgbClr val="FFFF00"/>
                </a:solidFill>
              </a:rPr>
              <a:t>Locoregional</a:t>
            </a:r>
            <a:r>
              <a:rPr lang="en-US" dirty="0" smtClean="0">
                <a:solidFill>
                  <a:srgbClr val="FFFF00"/>
                </a:solidFill>
              </a:rPr>
              <a:t>  </a:t>
            </a:r>
            <a:r>
              <a:rPr lang="en-US" dirty="0" err="1" smtClean="0">
                <a:solidFill>
                  <a:srgbClr val="FFFF00"/>
                </a:solidFill>
              </a:rPr>
              <a:t>resectable</a:t>
            </a:r>
            <a:r>
              <a:rPr lang="en-US" dirty="0" smtClean="0">
                <a:solidFill>
                  <a:srgbClr val="FFFF00"/>
                </a:solidFill>
              </a:rPr>
              <a:t>  </a:t>
            </a:r>
            <a:r>
              <a:rPr lang="en-US" dirty="0" smtClean="0">
                <a:solidFill>
                  <a:srgbClr val="FFFF00"/>
                </a:solidFill>
              </a:rPr>
              <a:t>Pancreatic  </a:t>
            </a:r>
            <a:r>
              <a:rPr lang="en-US" dirty="0" smtClean="0">
                <a:solidFill>
                  <a:srgbClr val="FFFF00"/>
                </a:solidFill>
              </a:rPr>
              <a:t>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For  </a:t>
            </a:r>
            <a:r>
              <a:rPr lang="en-US" dirty="0" err="1" smtClean="0">
                <a:solidFill>
                  <a:schemeClr val="bg1"/>
                </a:solidFill>
              </a:rPr>
              <a:t>Insulinoma</a:t>
            </a:r>
            <a:r>
              <a:rPr lang="en-US" dirty="0" smtClean="0">
                <a:solidFill>
                  <a:schemeClr val="bg1"/>
                </a:solidFill>
              </a:rPr>
              <a:t>, first   stabilizing  glucose  levels  with  diet  and/or  </a:t>
            </a:r>
            <a:r>
              <a:rPr lang="en-US" dirty="0" err="1" smtClean="0">
                <a:solidFill>
                  <a:schemeClr val="bg1"/>
                </a:solidFill>
              </a:rPr>
              <a:t>diazoxide</a:t>
            </a:r>
            <a:r>
              <a:rPr lang="en-US" dirty="0" smtClean="0">
                <a:solidFill>
                  <a:schemeClr val="bg1"/>
                </a:solidFill>
              </a:rPr>
              <a:t>. Also  we  can  use  </a:t>
            </a:r>
            <a:r>
              <a:rPr lang="en-US" dirty="0" err="1" smtClean="0">
                <a:solidFill>
                  <a:schemeClr val="bg1"/>
                </a:solidFill>
              </a:rPr>
              <a:t>everolimus</a:t>
            </a:r>
            <a:r>
              <a:rPr lang="en-US" dirty="0" smtClean="0">
                <a:solidFill>
                  <a:schemeClr val="bg1"/>
                </a:solidFill>
              </a:rPr>
              <a:t>  in  this  scenario.</a:t>
            </a:r>
          </a:p>
          <a:p>
            <a:r>
              <a:rPr lang="en-US" dirty="0" smtClean="0">
                <a:solidFill>
                  <a:schemeClr val="bg1"/>
                </a:solidFill>
              </a:rPr>
              <a:t>For  </a:t>
            </a:r>
            <a:r>
              <a:rPr lang="en-US" dirty="0" err="1" smtClean="0">
                <a:solidFill>
                  <a:schemeClr val="bg1"/>
                </a:solidFill>
              </a:rPr>
              <a:t>Glucagonoma</a:t>
            </a:r>
            <a:r>
              <a:rPr lang="en-US" dirty="0" smtClean="0">
                <a:solidFill>
                  <a:schemeClr val="bg1"/>
                </a:solidFill>
              </a:rPr>
              <a:t>, </a:t>
            </a:r>
            <a:r>
              <a:rPr lang="en-US" dirty="0" err="1" smtClean="0">
                <a:solidFill>
                  <a:schemeClr val="bg1"/>
                </a:solidFill>
              </a:rPr>
              <a:t>hypercoagulable</a:t>
            </a:r>
            <a:r>
              <a:rPr lang="en-US" dirty="0" smtClean="0">
                <a:solidFill>
                  <a:schemeClr val="bg1"/>
                </a:solidFill>
              </a:rPr>
              <a:t>  state  reported  in  10% to 33%, so  perioperative  anticoagulation  can  be  considered, because  of  increased  risk  of  pulmonary  emboli.</a:t>
            </a:r>
            <a:endParaRPr lang="en-US" dirty="0">
              <a:solidFill>
                <a:schemeClr val="bg1"/>
              </a:solidFill>
            </a:endParaRPr>
          </a:p>
        </p:txBody>
      </p:sp>
    </p:spTree>
    <p:extLst>
      <p:ext uri="{BB962C8B-B14F-4D97-AF65-F5344CB8AC3E}">
        <p14:creationId xmlns:p14="http://schemas.microsoft.com/office/powerpoint/2010/main" val="2175049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Therapy  for  </a:t>
            </a:r>
            <a:r>
              <a:rPr lang="en-US" dirty="0" err="1" smtClean="0">
                <a:solidFill>
                  <a:srgbClr val="FFFF00"/>
                </a:solidFill>
              </a:rPr>
              <a:t>Locoregional</a:t>
            </a:r>
            <a:r>
              <a:rPr lang="en-US" dirty="0" smtClean="0">
                <a:solidFill>
                  <a:srgbClr val="FFFF00"/>
                </a:solidFill>
              </a:rPr>
              <a:t>/ Metastatic  Pancreatic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Unfortunately, most  patients  who  present  with  pancreatic  NET  have  </a:t>
            </a:r>
            <a:r>
              <a:rPr lang="en-US" dirty="0" err="1" smtClean="0">
                <a:solidFill>
                  <a:schemeClr val="bg1"/>
                </a:solidFill>
              </a:rPr>
              <a:t>unresectable</a:t>
            </a:r>
            <a:r>
              <a:rPr lang="en-US" dirty="0" smtClean="0">
                <a:solidFill>
                  <a:schemeClr val="bg1"/>
                </a:solidFill>
              </a:rPr>
              <a:t>  disease. For  patients  who  are  asymptomatic  and  have  low  tumor  burden  and  stable  disease, observation  can  be  considered, with  marker   assessment  and  </a:t>
            </a:r>
            <a:r>
              <a:rPr lang="en-US" dirty="0" err="1" smtClean="0">
                <a:solidFill>
                  <a:schemeClr val="bg1"/>
                </a:solidFill>
              </a:rPr>
              <a:t>abdominopelvic</a:t>
            </a:r>
            <a:r>
              <a:rPr lang="en-US" dirty="0" smtClean="0">
                <a:solidFill>
                  <a:schemeClr val="bg1"/>
                </a:solidFill>
              </a:rPr>
              <a:t> CT  or  MRI  every  3  to  12  months  until  clinically  significant  progression  occurs.</a:t>
            </a:r>
            <a:endParaRPr lang="en-US" dirty="0">
              <a:solidFill>
                <a:schemeClr val="bg1"/>
              </a:solidFill>
            </a:endParaRPr>
          </a:p>
        </p:txBody>
      </p:sp>
    </p:spTree>
    <p:extLst>
      <p:ext uri="{BB962C8B-B14F-4D97-AF65-F5344CB8AC3E}">
        <p14:creationId xmlns:p14="http://schemas.microsoft.com/office/powerpoint/2010/main" val="3390292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Therapy  for  </a:t>
            </a:r>
            <a:r>
              <a:rPr lang="en-US" dirty="0" err="1">
                <a:solidFill>
                  <a:srgbClr val="FFFF00"/>
                </a:solidFill>
              </a:rPr>
              <a:t>Locoregional</a:t>
            </a:r>
            <a:r>
              <a:rPr lang="en-US" dirty="0">
                <a:solidFill>
                  <a:srgbClr val="FFFF00"/>
                </a:solidFill>
              </a:rPr>
              <a:t>/ Metastatic  Pancreatic  </a:t>
            </a:r>
            <a:r>
              <a:rPr lang="en-US" dirty="0" err="1" smtClean="0">
                <a:solidFill>
                  <a:srgbClr val="FFFF00"/>
                </a:solidFill>
              </a:rPr>
              <a:t>NET,</a:t>
            </a:r>
            <a:r>
              <a:rPr lang="en-US" sz="2400" dirty="0" err="1"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For  symptomatic  patients  with  </a:t>
            </a:r>
            <a:r>
              <a:rPr lang="en-US" dirty="0" err="1" smtClean="0">
                <a:solidFill>
                  <a:schemeClr val="bg1"/>
                </a:solidFill>
              </a:rPr>
              <a:t>unresectable</a:t>
            </a:r>
            <a:r>
              <a:rPr lang="en-US" dirty="0" smtClean="0">
                <a:solidFill>
                  <a:schemeClr val="bg1"/>
                </a:solidFill>
              </a:rPr>
              <a:t>  disease, those  who  initially  present  with  clinically  significant  tumor  burden, or  those  with  clinically   significant  disease   progression, options  include: </a:t>
            </a:r>
            <a:r>
              <a:rPr lang="en-US" dirty="0" err="1" smtClean="0">
                <a:solidFill>
                  <a:schemeClr val="bg1"/>
                </a:solidFill>
              </a:rPr>
              <a:t>octreotide</a:t>
            </a:r>
            <a:r>
              <a:rPr lang="en-US" dirty="0" smtClean="0">
                <a:solidFill>
                  <a:schemeClr val="bg1"/>
                </a:solidFill>
              </a:rPr>
              <a:t>  or  </a:t>
            </a:r>
            <a:r>
              <a:rPr lang="en-US" dirty="0" err="1" smtClean="0">
                <a:solidFill>
                  <a:schemeClr val="bg1"/>
                </a:solidFill>
              </a:rPr>
              <a:t>lanreotide</a:t>
            </a:r>
            <a:r>
              <a:rPr lang="en-US" dirty="0" smtClean="0">
                <a:solidFill>
                  <a:schemeClr val="bg1"/>
                </a:solidFill>
              </a:rPr>
              <a:t>; if  disease  continue  to  progress: </a:t>
            </a:r>
            <a:r>
              <a:rPr lang="en-US" dirty="0" err="1" smtClean="0">
                <a:solidFill>
                  <a:schemeClr val="bg1"/>
                </a:solidFill>
              </a:rPr>
              <a:t>everolimus</a:t>
            </a:r>
            <a:r>
              <a:rPr lang="en-US" dirty="0" smtClean="0">
                <a:solidFill>
                  <a:schemeClr val="bg1"/>
                </a:solidFill>
              </a:rPr>
              <a:t>  or  </a:t>
            </a:r>
            <a:r>
              <a:rPr lang="en-US" dirty="0" err="1" smtClean="0">
                <a:solidFill>
                  <a:schemeClr val="bg1"/>
                </a:solidFill>
              </a:rPr>
              <a:t>sunitinib</a:t>
            </a:r>
            <a:r>
              <a:rPr lang="en-US" dirty="0" smtClean="0">
                <a:solidFill>
                  <a:schemeClr val="bg1"/>
                </a:solidFill>
              </a:rPr>
              <a:t>, or  treatment  with  cytotoxic  chemotherapy.</a:t>
            </a:r>
            <a:endParaRPr lang="en-US" dirty="0">
              <a:solidFill>
                <a:schemeClr val="bg1"/>
              </a:solidFill>
            </a:endParaRPr>
          </a:p>
        </p:txBody>
      </p:sp>
    </p:spTree>
    <p:extLst>
      <p:ext uri="{BB962C8B-B14F-4D97-AF65-F5344CB8AC3E}">
        <p14:creationId xmlns:p14="http://schemas.microsoft.com/office/powerpoint/2010/main" val="3083598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Therapy  for  </a:t>
            </a:r>
            <a:r>
              <a:rPr lang="en-US" dirty="0" err="1">
                <a:solidFill>
                  <a:srgbClr val="FFFF00"/>
                </a:solidFill>
              </a:rPr>
              <a:t>Locoregional</a:t>
            </a:r>
            <a:r>
              <a:rPr lang="en-US" dirty="0">
                <a:solidFill>
                  <a:srgbClr val="FFFF00"/>
                </a:solidFill>
              </a:rPr>
              <a:t>/ Metastatic  Pancreatic  </a:t>
            </a:r>
            <a:r>
              <a:rPr lang="en-US" dirty="0" err="1">
                <a:solidFill>
                  <a:srgbClr val="FFFF00"/>
                </a:solidFill>
              </a:rPr>
              <a:t>NET,con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The  molecularly  targeted  agents  </a:t>
            </a:r>
            <a:r>
              <a:rPr lang="en-US" dirty="0" err="1" smtClean="0">
                <a:solidFill>
                  <a:schemeClr val="bg1"/>
                </a:solidFill>
              </a:rPr>
              <a:t>everolimus</a:t>
            </a:r>
            <a:r>
              <a:rPr lang="en-US" dirty="0" smtClean="0">
                <a:solidFill>
                  <a:schemeClr val="bg1"/>
                </a:solidFill>
              </a:rPr>
              <a:t>  and  </a:t>
            </a:r>
            <a:r>
              <a:rPr lang="en-US" dirty="0" err="1" smtClean="0">
                <a:solidFill>
                  <a:schemeClr val="bg1"/>
                </a:solidFill>
              </a:rPr>
              <a:t>sunitinib</a:t>
            </a:r>
            <a:r>
              <a:rPr lang="en-US" dirty="0" smtClean="0">
                <a:solidFill>
                  <a:schemeClr val="bg1"/>
                </a:solidFill>
              </a:rPr>
              <a:t>   have  been  confirmed  to  have  antitumor  activity  and  to   improve  PFS  in patients  with  advanced  pancreatic  NET. </a:t>
            </a:r>
          </a:p>
          <a:p>
            <a:r>
              <a:rPr lang="en-US" dirty="0" err="1" smtClean="0">
                <a:solidFill>
                  <a:schemeClr val="bg1"/>
                </a:solidFill>
              </a:rPr>
              <a:t>Streptozocin</a:t>
            </a:r>
            <a:r>
              <a:rPr lang="en-US" dirty="0" smtClean="0">
                <a:solidFill>
                  <a:schemeClr val="bg1"/>
                </a:solidFill>
              </a:rPr>
              <a:t>  is  FDA-approved  for  use  in patients  with  advanced  pancreatic  NET. </a:t>
            </a:r>
          </a:p>
          <a:p>
            <a:r>
              <a:rPr lang="en-US" dirty="0" err="1" smtClean="0">
                <a:solidFill>
                  <a:schemeClr val="bg1"/>
                </a:solidFill>
              </a:rPr>
              <a:t>Temozolamide</a:t>
            </a:r>
            <a:r>
              <a:rPr lang="en-US" dirty="0" smtClean="0">
                <a:solidFill>
                  <a:schemeClr val="bg1"/>
                </a:solidFill>
              </a:rPr>
              <a:t>  has  activity  at  least  comparable  to  </a:t>
            </a:r>
            <a:r>
              <a:rPr lang="en-US" dirty="0" err="1" smtClean="0">
                <a:solidFill>
                  <a:schemeClr val="bg1"/>
                </a:solidFill>
              </a:rPr>
              <a:t>streptozocin</a:t>
            </a:r>
            <a:r>
              <a:rPr lang="en-US" dirty="0" smtClean="0">
                <a:solidFill>
                  <a:schemeClr val="bg1"/>
                </a:solidFill>
              </a:rPr>
              <a:t>   in Pancreatic  NET. </a:t>
            </a:r>
            <a:endParaRPr lang="en-US" dirty="0">
              <a:solidFill>
                <a:schemeClr val="bg1"/>
              </a:solidFill>
            </a:endParaRPr>
          </a:p>
        </p:txBody>
      </p:sp>
    </p:spTree>
    <p:extLst>
      <p:ext uri="{BB962C8B-B14F-4D97-AF65-F5344CB8AC3E}">
        <p14:creationId xmlns:p14="http://schemas.microsoft.com/office/powerpoint/2010/main" val="3616663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Therapy  for  </a:t>
            </a:r>
            <a:r>
              <a:rPr lang="en-US" dirty="0" err="1" smtClean="0">
                <a:solidFill>
                  <a:srgbClr val="FFFF00"/>
                </a:solidFill>
              </a:rPr>
              <a:t>Nonmetastatic</a:t>
            </a:r>
            <a:r>
              <a:rPr lang="en-US" dirty="0" smtClean="0">
                <a:solidFill>
                  <a:srgbClr val="FFFF00"/>
                </a:solidFill>
              </a:rPr>
              <a:t>  Adrenal  Carcinoma</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Adjuvant  therapy  may  be  considered  if  the  patient   is  at  high  risk  for  local  recurrence  based  on  positive  margins, ruptured  capsule, large  size, or  high  grade. Adjuvant  RT   to  the  tumor  bed  can  be  considered  in  these  cases, particularly  if  concern  exists  regarding  tumor  spillage  or  close  margins  after  surgery.</a:t>
            </a:r>
            <a:endParaRPr lang="en-US" dirty="0">
              <a:solidFill>
                <a:schemeClr val="bg1"/>
              </a:solidFill>
            </a:endParaRPr>
          </a:p>
        </p:txBody>
      </p:sp>
    </p:spTree>
    <p:extLst>
      <p:ext uri="{BB962C8B-B14F-4D97-AF65-F5344CB8AC3E}">
        <p14:creationId xmlns:p14="http://schemas.microsoft.com/office/powerpoint/2010/main" val="239928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Therapy  for  Metastatic  Adrenal  Carcinoma</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Resection  may  be  considered  if  greater  than  90%  of  the  tumor  and  metastases  can  be  removed. Otherwise, systemic  therapy  should  be  initiated. </a:t>
            </a:r>
          </a:p>
          <a:p>
            <a:r>
              <a:rPr lang="en-US" dirty="0" smtClean="0">
                <a:solidFill>
                  <a:schemeClr val="bg1"/>
                </a:solidFill>
              </a:rPr>
              <a:t>Choices  of  systemic  therapy  are  </a:t>
            </a:r>
            <a:r>
              <a:rPr lang="en-US" dirty="0" err="1" smtClean="0">
                <a:solidFill>
                  <a:schemeClr val="bg1"/>
                </a:solidFill>
              </a:rPr>
              <a:t>mitotane</a:t>
            </a:r>
            <a:r>
              <a:rPr lang="en-US" dirty="0" smtClean="0">
                <a:solidFill>
                  <a:schemeClr val="bg1"/>
                </a:solidFill>
              </a:rPr>
              <a:t>  </a:t>
            </a:r>
            <a:r>
              <a:rPr lang="en-US" dirty="0" err="1" smtClean="0">
                <a:solidFill>
                  <a:schemeClr val="bg1"/>
                </a:solidFill>
              </a:rPr>
              <a:t>monotherapy</a:t>
            </a:r>
            <a:r>
              <a:rPr lang="en-US" dirty="0" smtClean="0">
                <a:solidFill>
                  <a:schemeClr val="bg1"/>
                </a:solidFill>
              </a:rPr>
              <a:t>  or  various  combinations  of  </a:t>
            </a:r>
            <a:r>
              <a:rPr lang="en-US" dirty="0" err="1" smtClean="0">
                <a:solidFill>
                  <a:schemeClr val="bg1"/>
                </a:solidFill>
              </a:rPr>
              <a:t>cisplatin</a:t>
            </a:r>
            <a:r>
              <a:rPr lang="en-US" dirty="0" smtClean="0">
                <a:solidFill>
                  <a:schemeClr val="bg1"/>
                </a:solidFill>
              </a:rPr>
              <a:t>, carboplatin, </a:t>
            </a:r>
            <a:r>
              <a:rPr lang="en-US" dirty="0" err="1" smtClean="0">
                <a:solidFill>
                  <a:schemeClr val="bg1"/>
                </a:solidFill>
              </a:rPr>
              <a:t>etoposide</a:t>
            </a:r>
            <a:r>
              <a:rPr lang="en-US" dirty="0" smtClean="0">
                <a:solidFill>
                  <a:schemeClr val="bg1"/>
                </a:solidFill>
              </a:rPr>
              <a:t>, </a:t>
            </a:r>
            <a:r>
              <a:rPr lang="en-US" dirty="0" err="1" smtClean="0">
                <a:solidFill>
                  <a:schemeClr val="bg1"/>
                </a:solidFill>
              </a:rPr>
              <a:t>streptozocin</a:t>
            </a:r>
            <a:r>
              <a:rPr lang="en-US" dirty="0" smtClean="0">
                <a:solidFill>
                  <a:schemeClr val="bg1"/>
                </a:solidFill>
              </a:rPr>
              <a:t>, and  </a:t>
            </a:r>
            <a:r>
              <a:rPr lang="en-US" dirty="0" err="1" smtClean="0">
                <a:solidFill>
                  <a:schemeClr val="bg1"/>
                </a:solidFill>
              </a:rPr>
              <a:t>mitotane</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976570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Therapy  for  Metastatic  Adrenal  </a:t>
            </a:r>
            <a:r>
              <a:rPr lang="en-US" dirty="0" err="1" smtClean="0">
                <a:solidFill>
                  <a:srgbClr val="FFFF00"/>
                </a:solidFill>
              </a:rPr>
              <a:t>Carcinoma,</a:t>
            </a:r>
            <a:r>
              <a:rPr lang="en-US" sz="2400" dirty="0" err="1"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err="1" smtClean="0">
                <a:solidFill>
                  <a:schemeClr val="bg1"/>
                </a:solidFill>
              </a:rPr>
              <a:t>Pembrolizumab</a:t>
            </a:r>
            <a:r>
              <a:rPr lang="en-US" dirty="0" smtClean="0">
                <a:solidFill>
                  <a:schemeClr val="bg1"/>
                </a:solidFill>
              </a:rPr>
              <a:t> ( an  </a:t>
            </a:r>
            <a:r>
              <a:rPr lang="en-US" dirty="0" err="1" smtClean="0">
                <a:solidFill>
                  <a:schemeClr val="bg1"/>
                </a:solidFill>
              </a:rPr>
              <a:t>Ig</a:t>
            </a:r>
            <a:r>
              <a:rPr lang="en-US" dirty="0" smtClean="0">
                <a:solidFill>
                  <a:schemeClr val="bg1"/>
                </a:solidFill>
              </a:rPr>
              <a:t> G4 </a:t>
            </a:r>
            <a:r>
              <a:rPr lang="en-US" dirty="0" err="1" smtClean="0">
                <a:solidFill>
                  <a:schemeClr val="bg1"/>
                </a:solidFill>
              </a:rPr>
              <a:t>isotype</a:t>
            </a:r>
            <a:r>
              <a:rPr lang="en-US" dirty="0" smtClean="0">
                <a:solidFill>
                  <a:schemeClr val="bg1"/>
                </a:solidFill>
              </a:rPr>
              <a:t>  antibody)  should  be  considered   in   mismatch  repair- deficient (</a:t>
            </a:r>
            <a:r>
              <a:rPr lang="en-US" dirty="0" err="1" smtClean="0">
                <a:solidFill>
                  <a:schemeClr val="bg1"/>
                </a:solidFill>
              </a:rPr>
              <a:t>dMMR</a:t>
            </a:r>
            <a:r>
              <a:rPr lang="en-US" dirty="0" smtClean="0">
                <a:solidFill>
                  <a:schemeClr val="bg1"/>
                </a:solidFill>
              </a:rPr>
              <a:t>) or  microsatellite  instability – high (MSI-H)  </a:t>
            </a:r>
            <a:r>
              <a:rPr lang="en-US" dirty="0" err="1" smtClean="0">
                <a:solidFill>
                  <a:schemeClr val="bg1"/>
                </a:solidFill>
              </a:rPr>
              <a:t>unresectable</a:t>
            </a:r>
            <a:r>
              <a:rPr lang="en-US" dirty="0" smtClean="0">
                <a:solidFill>
                  <a:schemeClr val="bg1"/>
                </a:solidFill>
              </a:rPr>
              <a:t>/metastatic adrenocortical  tumors  that  have  progressed  following  prior  treatment  and  have  no  satisfactory  alternative  treatment  options. </a:t>
            </a:r>
            <a:endParaRPr lang="en-US" dirty="0">
              <a:solidFill>
                <a:schemeClr val="bg1"/>
              </a:solidFill>
            </a:endParaRPr>
          </a:p>
        </p:txBody>
      </p:sp>
    </p:spTree>
    <p:extLst>
      <p:ext uri="{BB962C8B-B14F-4D97-AF65-F5344CB8AC3E}">
        <p14:creationId xmlns:p14="http://schemas.microsoft.com/office/powerpoint/2010/main" val="2187154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Histologic  Classification  of  </a:t>
            </a:r>
            <a:r>
              <a:rPr lang="en-US" dirty="0" err="1" smtClean="0">
                <a:solidFill>
                  <a:srgbClr val="FFFF00"/>
                </a:solidFill>
              </a:rPr>
              <a:t>NET,</a:t>
            </a:r>
            <a:r>
              <a:rPr lang="en-US" sz="2400" dirty="0" err="1" smtClean="0">
                <a:solidFill>
                  <a:srgbClr val="FFFF00"/>
                </a:solidFill>
              </a:rPr>
              <a:t>Cont</a:t>
            </a:r>
            <a:endParaRPr lang="en-US" sz="2400" dirty="0">
              <a:solidFill>
                <a:srgbClr val="FFFF00"/>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In  some  cases, however, tumors  may  not  fall  clearly  into  one  category. For  example, a morphologically  well-differentiated  NET  with  a  low  mitotic  index  may  have  a  Ki-67  index that  falls  into  the  high-grade  category.</a:t>
            </a:r>
          </a:p>
          <a:p>
            <a:r>
              <a:rPr lang="en-US" dirty="0" smtClean="0">
                <a:solidFill>
                  <a:schemeClr val="bg1"/>
                </a:solidFill>
              </a:rPr>
              <a:t>A key  recommendation  is  that  tumor  differentiation, mitotic  rate, and  Ki-67  index  should  all  be  included  in  the  pathology  report.</a:t>
            </a:r>
            <a:endParaRPr lang="en-US" dirty="0">
              <a:solidFill>
                <a:schemeClr val="bg1"/>
              </a:solidFill>
            </a:endParaRPr>
          </a:p>
        </p:txBody>
      </p:sp>
    </p:spTree>
    <p:extLst>
      <p:ext uri="{BB962C8B-B14F-4D97-AF65-F5344CB8AC3E}">
        <p14:creationId xmlns:p14="http://schemas.microsoft.com/office/powerpoint/2010/main" val="35984126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Therapy  for  </a:t>
            </a:r>
            <a:r>
              <a:rPr lang="en-US" dirty="0" err="1" smtClean="0">
                <a:solidFill>
                  <a:srgbClr val="FFFF00"/>
                </a:solidFill>
              </a:rPr>
              <a:t>Pheochromocytoma</a:t>
            </a:r>
            <a:r>
              <a:rPr lang="en-US" dirty="0" smtClean="0">
                <a:solidFill>
                  <a:srgbClr val="FFFF00"/>
                </a:solidFill>
              </a:rPr>
              <a:t>/</a:t>
            </a:r>
            <a:r>
              <a:rPr lang="en-US" dirty="0" err="1" smtClean="0">
                <a:solidFill>
                  <a:srgbClr val="FFFF00"/>
                </a:solidFill>
              </a:rPr>
              <a:t>Paraganglioma</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For  locally  </a:t>
            </a:r>
            <a:r>
              <a:rPr lang="en-US" dirty="0" err="1" smtClean="0">
                <a:solidFill>
                  <a:schemeClr val="bg1"/>
                </a:solidFill>
              </a:rPr>
              <a:t>unresectable</a:t>
            </a:r>
            <a:r>
              <a:rPr lang="en-US" dirty="0" smtClean="0">
                <a:solidFill>
                  <a:schemeClr val="bg1"/>
                </a:solidFill>
              </a:rPr>
              <a:t>  tumors, RT  can  be  considered, with  </a:t>
            </a:r>
            <a:r>
              <a:rPr lang="en-US" dirty="0" err="1" smtClean="0">
                <a:solidFill>
                  <a:schemeClr val="bg1"/>
                </a:solidFill>
              </a:rPr>
              <a:t>cytoreductive</a:t>
            </a:r>
            <a:r>
              <a:rPr lang="en-US" dirty="0" smtClean="0">
                <a:solidFill>
                  <a:schemeClr val="bg1"/>
                </a:solidFill>
              </a:rPr>
              <a:t>  resection, when  possible. Alternatively, if   tumors  are  positive  on  MIBG  scan  with  </a:t>
            </a:r>
            <a:r>
              <a:rPr lang="en-US" dirty="0" err="1" smtClean="0">
                <a:solidFill>
                  <a:schemeClr val="bg1"/>
                </a:solidFill>
              </a:rPr>
              <a:t>dosimetry</a:t>
            </a:r>
            <a:r>
              <a:rPr lang="en-US" dirty="0" smtClean="0">
                <a:solidFill>
                  <a:schemeClr val="bg1"/>
                </a:solidFill>
              </a:rPr>
              <a:t>, treatment  with  iodine-131- MIBG  therapy  is  recommended. </a:t>
            </a:r>
            <a:endParaRPr lang="en-US" dirty="0">
              <a:solidFill>
                <a:schemeClr val="bg1"/>
              </a:solidFill>
            </a:endParaRPr>
          </a:p>
        </p:txBody>
      </p:sp>
    </p:spTree>
    <p:extLst>
      <p:ext uri="{BB962C8B-B14F-4D97-AF65-F5344CB8AC3E}">
        <p14:creationId xmlns:p14="http://schemas.microsoft.com/office/powerpoint/2010/main" val="726052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Therapy  for  </a:t>
            </a:r>
            <a:r>
              <a:rPr lang="en-US" dirty="0" err="1" smtClean="0">
                <a:solidFill>
                  <a:srgbClr val="FFFF00"/>
                </a:solidFill>
              </a:rPr>
              <a:t>Pheochromocytoma</a:t>
            </a:r>
            <a:r>
              <a:rPr lang="en-US" dirty="0" smtClean="0">
                <a:solidFill>
                  <a:srgbClr val="FFFF00"/>
                </a:solidFill>
              </a:rPr>
              <a:t>/</a:t>
            </a:r>
            <a:r>
              <a:rPr lang="en-US" dirty="0" err="1" smtClean="0">
                <a:solidFill>
                  <a:srgbClr val="FFFF00"/>
                </a:solidFill>
              </a:rPr>
              <a:t>Paraganglioma,</a:t>
            </a:r>
            <a:r>
              <a:rPr lang="en-US" sz="2400" dirty="0" err="1"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When  distant  metastases  are  present, </a:t>
            </a:r>
            <a:r>
              <a:rPr lang="en-US" dirty="0" err="1" smtClean="0">
                <a:solidFill>
                  <a:schemeClr val="bg1"/>
                </a:solidFill>
              </a:rPr>
              <a:t>cytoreductive</a:t>
            </a:r>
            <a:r>
              <a:rPr lang="en-US" dirty="0" smtClean="0">
                <a:solidFill>
                  <a:schemeClr val="bg1"/>
                </a:solidFill>
              </a:rPr>
              <a:t>  resection  is  also  recommended  when  possible, and  medical  therapy  should  be  continued  for  secreting  tumors. Other  options  for </a:t>
            </a:r>
            <a:r>
              <a:rPr lang="en-US" dirty="0" err="1" smtClean="0">
                <a:solidFill>
                  <a:schemeClr val="bg1"/>
                </a:solidFill>
              </a:rPr>
              <a:t>unresectable</a:t>
            </a:r>
            <a:r>
              <a:rPr lang="en-US" dirty="0" smtClean="0">
                <a:solidFill>
                  <a:schemeClr val="bg1"/>
                </a:solidFill>
              </a:rPr>
              <a:t>/ metastatic  include: 1) systemic  chemotherapy (CVD or </a:t>
            </a:r>
            <a:r>
              <a:rPr lang="en-US" dirty="0" err="1" smtClean="0">
                <a:solidFill>
                  <a:schemeClr val="bg1"/>
                </a:solidFill>
              </a:rPr>
              <a:t>temozolamide</a:t>
            </a:r>
            <a:r>
              <a:rPr lang="en-US" dirty="0" smtClean="0">
                <a:solidFill>
                  <a:schemeClr val="bg1"/>
                </a:solidFill>
              </a:rPr>
              <a:t>), 2) iodine-131-MIBG  therapy, or 3) palliative  RT  for  bone  metastases. </a:t>
            </a:r>
            <a:endParaRPr lang="en-US" dirty="0">
              <a:solidFill>
                <a:schemeClr val="bg1"/>
              </a:solidFill>
            </a:endParaRPr>
          </a:p>
        </p:txBody>
      </p:sp>
    </p:spTree>
    <p:extLst>
      <p:ext uri="{BB962C8B-B14F-4D97-AF65-F5344CB8AC3E}">
        <p14:creationId xmlns:p14="http://schemas.microsoft.com/office/powerpoint/2010/main" val="913881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High grade or Poorly  differentiated NET/ Large  or  Small  cell  carcinoma</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Most  </a:t>
            </a:r>
            <a:r>
              <a:rPr lang="en-US" dirty="0" err="1" smtClean="0">
                <a:solidFill>
                  <a:schemeClr val="bg1"/>
                </a:solidFill>
              </a:rPr>
              <a:t>extrapulmonary</a:t>
            </a:r>
            <a:r>
              <a:rPr lang="en-US" dirty="0" smtClean="0">
                <a:solidFill>
                  <a:schemeClr val="bg1"/>
                </a:solidFill>
              </a:rPr>
              <a:t>  poorly  differentiated  NET  are  aggressive  and  require  treatment  similar  to  small cell  lung  cancer. </a:t>
            </a:r>
          </a:p>
          <a:p>
            <a:r>
              <a:rPr lang="en-US" dirty="0" smtClean="0">
                <a:solidFill>
                  <a:schemeClr val="bg1"/>
                </a:solidFill>
              </a:rPr>
              <a:t>For  </a:t>
            </a:r>
            <a:r>
              <a:rPr lang="en-US" dirty="0" err="1" smtClean="0">
                <a:solidFill>
                  <a:schemeClr val="bg1"/>
                </a:solidFill>
              </a:rPr>
              <a:t>resectable</a:t>
            </a:r>
            <a:r>
              <a:rPr lang="en-US" dirty="0" smtClean="0">
                <a:solidFill>
                  <a:schemeClr val="bg1"/>
                </a:solidFill>
              </a:rPr>
              <a:t>  tumors, surgical  resection  and  chemotherapy  with  or  without  RT  are  advised. Alternatively, definitive  </a:t>
            </a:r>
            <a:r>
              <a:rPr lang="en-US" dirty="0" err="1" smtClean="0">
                <a:solidFill>
                  <a:schemeClr val="bg1"/>
                </a:solidFill>
              </a:rPr>
              <a:t>chemoradiation</a:t>
            </a:r>
            <a:r>
              <a:rPr lang="en-US" dirty="0" smtClean="0">
                <a:solidFill>
                  <a:schemeClr val="bg1"/>
                </a:solidFill>
              </a:rPr>
              <a:t>  can  be  considered.</a:t>
            </a:r>
            <a:endParaRPr lang="en-US" dirty="0">
              <a:solidFill>
                <a:schemeClr val="bg1"/>
              </a:solidFill>
            </a:endParaRPr>
          </a:p>
        </p:txBody>
      </p:sp>
    </p:spTree>
    <p:extLst>
      <p:ext uri="{BB962C8B-B14F-4D97-AF65-F5344CB8AC3E}">
        <p14:creationId xmlns:p14="http://schemas.microsoft.com/office/powerpoint/2010/main" val="1805641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143000"/>
          </a:xfrm>
        </p:spPr>
        <p:txBody>
          <a:bodyPr>
            <a:normAutofit fontScale="90000"/>
          </a:bodyPr>
          <a:lstStyle/>
          <a:p>
            <a:r>
              <a:rPr lang="en-US" dirty="0">
                <a:solidFill>
                  <a:srgbClr val="FFFF00"/>
                </a:solidFill>
              </a:rPr>
              <a:t>High grade or Poorly  differentiated NET/ Large  or  Small  cell  </a:t>
            </a:r>
            <a:r>
              <a:rPr lang="en-US" dirty="0" err="1" smtClean="0">
                <a:solidFill>
                  <a:srgbClr val="FFFF00"/>
                </a:solidFill>
              </a:rPr>
              <a:t>carcinoma</a:t>
            </a:r>
            <a:r>
              <a:rPr lang="en-US" sz="2400" dirty="0" err="1"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For  </a:t>
            </a:r>
            <a:r>
              <a:rPr lang="en-US" dirty="0" err="1" smtClean="0">
                <a:solidFill>
                  <a:schemeClr val="bg1"/>
                </a:solidFill>
              </a:rPr>
              <a:t>unresectable</a:t>
            </a:r>
            <a:r>
              <a:rPr lang="en-US" dirty="0" smtClean="0">
                <a:solidFill>
                  <a:schemeClr val="bg1"/>
                </a:solidFill>
              </a:rPr>
              <a:t>  </a:t>
            </a:r>
            <a:r>
              <a:rPr lang="en-US" dirty="0" err="1" smtClean="0">
                <a:solidFill>
                  <a:schemeClr val="bg1"/>
                </a:solidFill>
              </a:rPr>
              <a:t>locoregional</a:t>
            </a:r>
            <a:r>
              <a:rPr lang="en-US" dirty="0" smtClean="0">
                <a:solidFill>
                  <a:schemeClr val="bg1"/>
                </a:solidFill>
              </a:rPr>
              <a:t>  disease, RT   in  combination  with  chemotherapy  is  recommended. </a:t>
            </a:r>
          </a:p>
          <a:p>
            <a:r>
              <a:rPr lang="en-US" dirty="0" smtClean="0">
                <a:solidFill>
                  <a:schemeClr val="bg1"/>
                </a:solidFill>
              </a:rPr>
              <a:t>If  metastatic  tumors  are  present, chemotherapy  alone  is  recommended (</a:t>
            </a:r>
            <a:r>
              <a:rPr lang="en-US" dirty="0" err="1" smtClean="0">
                <a:solidFill>
                  <a:schemeClr val="bg1"/>
                </a:solidFill>
              </a:rPr>
              <a:t>cisplatin</a:t>
            </a:r>
            <a:r>
              <a:rPr lang="en-US" dirty="0" smtClean="0">
                <a:solidFill>
                  <a:schemeClr val="bg1"/>
                </a:solidFill>
              </a:rPr>
              <a:t>  or  carboplatin  with  </a:t>
            </a:r>
            <a:r>
              <a:rPr lang="en-US" dirty="0" err="1" smtClean="0">
                <a:solidFill>
                  <a:schemeClr val="bg1"/>
                </a:solidFill>
              </a:rPr>
              <a:t>etoposide</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1605667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smtClean="0"/>
              <a:t> </a:t>
            </a:r>
            <a:r>
              <a:rPr lang="en-US" sz="4400" dirty="0" smtClean="0">
                <a:solidFill>
                  <a:schemeClr val="bg1"/>
                </a:solidFill>
              </a:rPr>
              <a:t>Thank  you  for  your  attention</a:t>
            </a:r>
            <a:endParaRPr lang="en-US" sz="4400" dirty="0"/>
          </a:p>
        </p:txBody>
      </p:sp>
    </p:spTree>
    <p:extLst>
      <p:ext uri="{BB962C8B-B14F-4D97-AF65-F5344CB8AC3E}">
        <p14:creationId xmlns:p14="http://schemas.microsoft.com/office/powerpoint/2010/main" val="880386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Histologic Classification of  NET , </a:t>
            </a:r>
            <a:r>
              <a:rPr lang="en-US" sz="2400" dirty="0"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The  classification  of  lung  and  thymus  carcinoids  varies  from  that  of  </a:t>
            </a:r>
            <a:r>
              <a:rPr lang="en-US" dirty="0" err="1" smtClean="0">
                <a:solidFill>
                  <a:schemeClr val="bg1"/>
                </a:solidFill>
              </a:rPr>
              <a:t>gastroenteropancreatic</a:t>
            </a:r>
            <a:r>
              <a:rPr lang="en-US" dirty="0" smtClean="0">
                <a:solidFill>
                  <a:schemeClr val="bg1"/>
                </a:solidFill>
              </a:rPr>
              <a:t>  NET  in  some  classification  systems, and  in particular  does  not   include  Ki-67   and  includes  the  assessment  of  necrosis. </a:t>
            </a:r>
          </a:p>
          <a:p>
            <a:r>
              <a:rPr lang="en-US" dirty="0" smtClean="0">
                <a:solidFill>
                  <a:schemeClr val="bg1"/>
                </a:solidFill>
              </a:rPr>
              <a:t>In  NET  unlike  other  malignancies, primary  tumor  size  and  depth  of  invasion  had  little  bearing  on  survival  in  early-stage  disease.</a:t>
            </a:r>
            <a:endParaRPr lang="en-US" dirty="0">
              <a:solidFill>
                <a:schemeClr val="bg1"/>
              </a:solidFill>
            </a:endParaRPr>
          </a:p>
        </p:txBody>
      </p:sp>
    </p:spTree>
    <p:extLst>
      <p:ext uri="{BB962C8B-B14F-4D97-AF65-F5344CB8AC3E}">
        <p14:creationId xmlns:p14="http://schemas.microsoft.com/office/powerpoint/2010/main" val="225888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Histologic Classification  of  NET, </a:t>
            </a:r>
            <a:r>
              <a:rPr lang="en-US" sz="2400" dirty="0"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Presence  of  lymph  node  and  distant  metastases  have  the  strongest  effect  on  survival.</a:t>
            </a:r>
          </a:p>
          <a:p>
            <a:r>
              <a:rPr lang="en-US" dirty="0" smtClean="0">
                <a:solidFill>
                  <a:schemeClr val="bg1"/>
                </a:solidFill>
              </a:rPr>
              <a:t>In   addition  to   information  on  histologic  classification  and  stage, the  margin  status , and  the  presence  of  vascular  or  </a:t>
            </a:r>
            <a:r>
              <a:rPr lang="en-US" dirty="0" err="1" smtClean="0">
                <a:solidFill>
                  <a:schemeClr val="bg1"/>
                </a:solidFill>
              </a:rPr>
              <a:t>perineural</a:t>
            </a:r>
            <a:r>
              <a:rPr lang="en-US" dirty="0" smtClean="0">
                <a:solidFill>
                  <a:schemeClr val="bg1"/>
                </a:solidFill>
              </a:rPr>
              <a:t>   invasion  may   also  have  prognostic  significance. </a:t>
            </a:r>
            <a:endParaRPr lang="en-US" dirty="0">
              <a:solidFill>
                <a:schemeClr val="bg1"/>
              </a:solidFill>
            </a:endParaRPr>
          </a:p>
        </p:txBody>
      </p:sp>
    </p:spTree>
    <p:extLst>
      <p:ext uri="{BB962C8B-B14F-4D97-AF65-F5344CB8AC3E}">
        <p14:creationId xmlns:p14="http://schemas.microsoft.com/office/powerpoint/2010/main" val="3788409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Histologic  </a:t>
            </a:r>
            <a:r>
              <a:rPr lang="en-US" dirty="0">
                <a:solidFill>
                  <a:srgbClr val="FFFF00"/>
                </a:solidFill>
              </a:rPr>
              <a:t>C</a:t>
            </a:r>
            <a:r>
              <a:rPr lang="en-US" dirty="0" smtClean="0">
                <a:solidFill>
                  <a:srgbClr val="FFFF00"/>
                </a:solidFill>
              </a:rPr>
              <a:t>lassification of  NET , </a:t>
            </a:r>
            <a:r>
              <a:rPr lang="en-US" sz="2400" dirty="0"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Whether  or  not  tumors  are  associated  with  symptoms  of  hormone  </a:t>
            </a:r>
            <a:r>
              <a:rPr lang="en-US" dirty="0" err="1" smtClean="0">
                <a:solidFill>
                  <a:schemeClr val="bg1"/>
                </a:solidFill>
              </a:rPr>
              <a:t>hypersecretion</a:t>
            </a:r>
            <a:r>
              <a:rPr lang="en-US" dirty="0" smtClean="0">
                <a:solidFill>
                  <a:schemeClr val="bg1"/>
                </a:solidFill>
              </a:rPr>
              <a:t> </a:t>
            </a:r>
          </a:p>
          <a:p>
            <a:pPr marL="0" indent="0">
              <a:buNone/>
            </a:pPr>
            <a:r>
              <a:rPr lang="en-US" dirty="0">
                <a:solidFill>
                  <a:schemeClr val="bg1"/>
                </a:solidFill>
              </a:rPr>
              <a:t> </a:t>
            </a:r>
            <a:r>
              <a:rPr lang="en-US" dirty="0" smtClean="0">
                <a:solidFill>
                  <a:schemeClr val="bg1"/>
                </a:solidFill>
              </a:rPr>
              <a:t> (“functioning” or “ non-functioning”) is, in       general, a  part  of  the  clinical  rather  than  histologic  diagnosis. Thus , functional  status  is usually  not  included  in  the  pathology  report. However, If  a  specific  clinical  situation  suggests  that  correlation  with  histologic  evidence  of  peptide  hormone  may  be  helpful, then  biochemical  or  IHC  may  be  performed.</a:t>
            </a:r>
            <a:endParaRPr lang="en-US" dirty="0">
              <a:solidFill>
                <a:schemeClr val="bg1"/>
              </a:solidFill>
            </a:endParaRPr>
          </a:p>
        </p:txBody>
      </p:sp>
    </p:spTree>
    <p:extLst>
      <p:ext uri="{BB962C8B-B14F-4D97-AF65-F5344CB8AC3E}">
        <p14:creationId xmlns:p14="http://schemas.microsoft.com/office/powerpoint/2010/main" val="425671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Management  of  </a:t>
            </a:r>
            <a:r>
              <a:rPr lang="en-US" dirty="0" err="1" smtClean="0">
                <a:solidFill>
                  <a:srgbClr val="FFFF00"/>
                </a:solidFill>
              </a:rPr>
              <a:t>Locoregional</a:t>
            </a:r>
            <a:r>
              <a:rPr lang="en-US" dirty="0" smtClean="0">
                <a:solidFill>
                  <a:srgbClr val="FFFF00"/>
                </a:solidFill>
              </a:rPr>
              <a:t>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Resection  is  the  primary  treatment  approach  for  most  localized  carcinoid  tumors. </a:t>
            </a:r>
            <a:endParaRPr lang="en-US" dirty="0">
              <a:solidFill>
                <a:schemeClr val="bg1"/>
              </a:solidFill>
            </a:endParaRPr>
          </a:p>
          <a:p>
            <a:r>
              <a:rPr lang="en-US" dirty="0" smtClean="0">
                <a:solidFill>
                  <a:schemeClr val="bg1"/>
                </a:solidFill>
              </a:rPr>
              <a:t>Although  symptoms  of  hormone  </a:t>
            </a:r>
            <a:r>
              <a:rPr lang="en-US" dirty="0" err="1" smtClean="0">
                <a:solidFill>
                  <a:schemeClr val="bg1"/>
                </a:solidFill>
              </a:rPr>
              <a:t>hypersecretion</a:t>
            </a:r>
            <a:r>
              <a:rPr lang="en-US" dirty="0" smtClean="0">
                <a:solidFill>
                  <a:schemeClr val="bg1"/>
                </a:solidFill>
              </a:rPr>
              <a:t>  are  more  common  in  metastatic  disease, with  </a:t>
            </a:r>
            <a:r>
              <a:rPr lang="en-US" dirty="0" err="1" smtClean="0">
                <a:solidFill>
                  <a:schemeClr val="bg1"/>
                </a:solidFill>
              </a:rPr>
              <a:t>locoregional</a:t>
            </a:r>
            <a:r>
              <a:rPr lang="en-US" dirty="0" smtClean="0">
                <a:solidFill>
                  <a:schemeClr val="bg1"/>
                </a:solidFill>
              </a:rPr>
              <a:t>  disease  with  this  symptoms, we  can  use  </a:t>
            </a:r>
            <a:r>
              <a:rPr lang="en-US" dirty="0" err="1" smtClean="0">
                <a:solidFill>
                  <a:schemeClr val="bg1"/>
                </a:solidFill>
              </a:rPr>
              <a:t>octreotide</a:t>
            </a:r>
            <a:r>
              <a:rPr lang="en-US" dirty="0" smtClean="0">
                <a:solidFill>
                  <a:schemeClr val="bg1"/>
                </a:solidFill>
              </a:rPr>
              <a:t>  or  </a:t>
            </a:r>
            <a:r>
              <a:rPr lang="en-US" dirty="0" err="1" smtClean="0">
                <a:solidFill>
                  <a:schemeClr val="bg1"/>
                </a:solidFill>
              </a:rPr>
              <a:t>lanreotide</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1288268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Thymic</a:t>
            </a:r>
            <a:r>
              <a:rPr lang="en-US" dirty="0" smtClean="0">
                <a:solidFill>
                  <a:srgbClr val="FFFF00"/>
                </a:solidFill>
              </a:rPr>
              <a:t>  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Localized  or   </a:t>
            </a:r>
            <a:r>
              <a:rPr lang="en-US" dirty="0" err="1" smtClean="0">
                <a:solidFill>
                  <a:schemeClr val="bg1"/>
                </a:solidFill>
              </a:rPr>
              <a:t>locoregional</a:t>
            </a:r>
            <a:r>
              <a:rPr lang="en-US" dirty="0" smtClean="0">
                <a:solidFill>
                  <a:schemeClr val="bg1"/>
                </a:solidFill>
              </a:rPr>
              <a:t>  disease  are  generally  treated  with  surgical  resection  without  adjuvant  therapy  if  negative  margin. </a:t>
            </a:r>
          </a:p>
          <a:p>
            <a:r>
              <a:rPr lang="en-US" dirty="0" smtClean="0">
                <a:solidFill>
                  <a:schemeClr val="bg1"/>
                </a:solidFill>
              </a:rPr>
              <a:t>There  is  limited  data  on  the   utility  of  radiation  with  or  without  chemotherapy  for  </a:t>
            </a:r>
            <a:r>
              <a:rPr lang="en-US" dirty="0" err="1" smtClean="0">
                <a:solidFill>
                  <a:schemeClr val="bg1"/>
                </a:solidFill>
              </a:rPr>
              <a:t>unresectable</a:t>
            </a:r>
            <a:r>
              <a:rPr lang="en-US" dirty="0" smtClean="0">
                <a:solidFill>
                  <a:schemeClr val="bg1"/>
                </a:solidFill>
              </a:rPr>
              <a:t>  disease  or  positive  margins.</a:t>
            </a:r>
            <a:endParaRPr lang="en-US" dirty="0">
              <a:solidFill>
                <a:schemeClr val="bg1"/>
              </a:solidFill>
            </a:endParaRPr>
          </a:p>
        </p:txBody>
      </p:sp>
    </p:spTree>
    <p:extLst>
      <p:ext uri="{BB962C8B-B14F-4D97-AF65-F5344CB8AC3E}">
        <p14:creationId xmlns:p14="http://schemas.microsoft.com/office/powerpoint/2010/main" val="3491253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Thymic</a:t>
            </a:r>
            <a:r>
              <a:rPr lang="en-US" dirty="0" smtClean="0">
                <a:solidFill>
                  <a:srgbClr val="FFFF00"/>
                </a:solidFill>
              </a:rPr>
              <a:t>  NET, </a:t>
            </a:r>
            <a:r>
              <a:rPr lang="en-US" sz="2400" dirty="0" smtClean="0">
                <a:solidFill>
                  <a:srgbClr val="FFFF00"/>
                </a:solidFill>
              </a:rPr>
              <a:t>con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RT  is  considered  category  3  for  low-grade     (atypical) tumors.</a:t>
            </a:r>
          </a:p>
          <a:p>
            <a:r>
              <a:rPr lang="en-US" dirty="0" smtClean="0">
                <a:solidFill>
                  <a:schemeClr val="bg1"/>
                </a:solidFill>
              </a:rPr>
              <a:t>In  intermediate  grade  tumor(atypical) , RT  with  or  without  </a:t>
            </a:r>
            <a:r>
              <a:rPr lang="en-US" dirty="0" err="1" smtClean="0">
                <a:solidFill>
                  <a:schemeClr val="bg1"/>
                </a:solidFill>
              </a:rPr>
              <a:t>cisplatin</a:t>
            </a:r>
            <a:r>
              <a:rPr lang="en-US" dirty="0" smtClean="0">
                <a:solidFill>
                  <a:schemeClr val="bg1"/>
                </a:solidFill>
              </a:rPr>
              <a:t>  or  carboplatin  and  </a:t>
            </a:r>
            <a:r>
              <a:rPr lang="en-US" dirty="0" err="1" smtClean="0">
                <a:solidFill>
                  <a:schemeClr val="bg1"/>
                </a:solidFill>
              </a:rPr>
              <a:t>etoposide</a:t>
            </a:r>
            <a:r>
              <a:rPr lang="en-US" dirty="0" smtClean="0">
                <a:solidFill>
                  <a:schemeClr val="bg1"/>
                </a:solidFill>
              </a:rPr>
              <a:t>  is  more  generally  recommended, because  they  have  greater  efficacy  in  tumors  with  higher  mitotic  and  proliferative  index.</a:t>
            </a:r>
            <a:endParaRPr lang="en-US" dirty="0">
              <a:solidFill>
                <a:schemeClr val="bg1"/>
              </a:solidFill>
            </a:endParaRPr>
          </a:p>
        </p:txBody>
      </p:sp>
    </p:spTree>
    <p:extLst>
      <p:ext uri="{BB962C8B-B14F-4D97-AF65-F5344CB8AC3E}">
        <p14:creationId xmlns:p14="http://schemas.microsoft.com/office/powerpoint/2010/main" val="943281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1675</Words>
  <Application>Microsoft Office PowerPoint</Application>
  <PresentationFormat>On-screen Show (4:3)</PresentationFormat>
  <Paragraphs>86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Neuroendocrine  Tumor Chemotherapy</vt:lpstr>
      <vt:lpstr>Histologic Classification  of  NET</vt:lpstr>
      <vt:lpstr>Histologic  Classification  of  NET,Cont</vt:lpstr>
      <vt:lpstr>Histologic Classification of  NET , Con</vt:lpstr>
      <vt:lpstr>Histologic Classification  of  NET, con</vt:lpstr>
      <vt:lpstr>Histologic  Classification of  NET , con</vt:lpstr>
      <vt:lpstr>Management  of  Locoregional  NET</vt:lpstr>
      <vt:lpstr>Thymic  NET</vt:lpstr>
      <vt:lpstr>Thymic  NET, con</vt:lpstr>
      <vt:lpstr>Bronchopulmonary  NET</vt:lpstr>
      <vt:lpstr>Bronchopulmonary  NET, con</vt:lpstr>
      <vt:lpstr>Bronchopulmonary  NET,con</vt:lpstr>
      <vt:lpstr>Appendiceal  NET</vt:lpstr>
      <vt:lpstr>Evaluation  of  Locoregional/distant  Metastatic  GI, Bronchopulmonary, and  Thymic  NET</vt:lpstr>
      <vt:lpstr>Management  of  Locoregional  Unresectable/Metastatic  GI NET</vt:lpstr>
      <vt:lpstr>Management  of  Locoregional  Unresectable/Metastatic  GI NET,con</vt:lpstr>
      <vt:lpstr>Management  of  Locoregional  Unresectable/Metastatic  GI NET,con</vt:lpstr>
      <vt:lpstr>Resection  of  Metastatic  disease</vt:lpstr>
      <vt:lpstr>Resection of Metastatic  disease, con</vt:lpstr>
      <vt:lpstr>Hepatic-directed  Therapies  for  Metastatic NET  of  GI  tract</vt:lpstr>
      <vt:lpstr>Therapy  for  Advanced  GI  NET</vt:lpstr>
      <vt:lpstr>Therapy  for  Advanced  Bronchopulmonary  or  Thymic  NET</vt:lpstr>
      <vt:lpstr>Therapy  for  Locoregional  resectable  Pancreatic  NET</vt:lpstr>
      <vt:lpstr>Therapy  for  Locoregional/ Metastatic  Pancreatic  NET</vt:lpstr>
      <vt:lpstr>Therapy  for  Locoregional/ Metastatic  Pancreatic  NET,con</vt:lpstr>
      <vt:lpstr>Therapy  for  Locoregional/ Metastatic  Pancreatic  NET,con</vt:lpstr>
      <vt:lpstr>Therapy  for  Nonmetastatic  Adrenal  Carcinoma</vt:lpstr>
      <vt:lpstr>Therapy  for  Metastatic  Adrenal  Carcinoma</vt:lpstr>
      <vt:lpstr>Therapy  for  Metastatic  Adrenal  Carcinoma,con</vt:lpstr>
      <vt:lpstr>Therapy  for  Pheochromocytoma/Paraganglioma</vt:lpstr>
      <vt:lpstr>Therapy  for  Pheochromocytoma/Paraganglioma,con</vt:lpstr>
      <vt:lpstr>High grade or Poorly  differentiated NET/ Large  or  Small  cell  carcinoma</vt:lpstr>
      <vt:lpstr>High grade or Poorly  differentiated NET/ Large  or  Small  cell  carcinoma,con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Neuroendocrine  Tumor Chemotherapy</dc:title>
  <dc:creator>sony</dc:creator>
  <cp:lastModifiedBy>sony</cp:lastModifiedBy>
  <cp:revision>24</cp:revision>
  <dcterms:created xsi:type="dcterms:W3CDTF">2018-10-29T14:16:37Z</dcterms:created>
  <dcterms:modified xsi:type="dcterms:W3CDTF">2018-11-13T14:34:38Z</dcterms:modified>
</cp:coreProperties>
</file>