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5" r:id="rId7"/>
    <p:sldId id="270" r:id="rId8"/>
    <p:sldId id="271" r:id="rId9"/>
    <p:sldId id="266" r:id="rId10"/>
    <p:sldId id="267" r:id="rId11"/>
    <p:sldId id="268" r:id="rId12"/>
    <p:sldId id="269" r:id="rId13"/>
    <p:sldId id="277" r:id="rId14"/>
    <p:sldId id="278" r:id="rId15"/>
    <p:sldId id="279" r:id="rId16"/>
    <p:sldId id="280" r:id="rId17"/>
    <p:sldId id="282" r:id="rId18"/>
    <p:sldId id="281" r:id="rId19"/>
    <p:sldId id="283" r:id="rId20"/>
    <p:sldId id="284" r:id="rId21"/>
    <p:sldId id="285" r:id="rId22"/>
    <p:sldId id="286" r:id="rId23"/>
    <p:sldId id="287" r:id="rId24"/>
    <p:sldId id="288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C369-8681-4859-B9BC-D465FA891E38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B164-88CA-489F-BAA0-8FAEA447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7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C369-8681-4859-B9BC-D465FA891E38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B164-88CA-489F-BAA0-8FAEA447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5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C369-8681-4859-B9BC-D465FA891E38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B164-88CA-489F-BAA0-8FAEA447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1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C369-8681-4859-B9BC-D465FA891E38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B164-88CA-489F-BAA0-8FAEA447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6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C369-8681-4859-B9BC-D465FA891E38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B164-88CA-489F-BAA0-8FAEA447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C369-8681-4859-B9BC-D465FA891E38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B164-88CA-489F-BAA0-8FAEA447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C369-8681-4859-B9BC-D465FA891E38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B164-88CA-489F-BAA0-8FAEA447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6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C369-8681-4859-B9BC-D465FA891E38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B164-88CA-489F-BAA0-8FAEA447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5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C369-8681-4859-B9BC-D465FA891E38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B164-88CA-489F-BAA0-8FAEA447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4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C369-8681-4859-B9BC-D465FA891E38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B164-88CA-489F-BAA0-8FAEA447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C369-8681-4859-B9BC-D465FA891E38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B164-88CA-489F-BAA0-8FAEA447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0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DC369-8681-4859-B9BC-D465FA891E38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9B164-88CA-489F-BAA0-8FAEA447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6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Brittle diabetes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Abolfazl</a:t>
            </a:r>
            <a:r>
              <a:rPr lang="en-US" dirty="0" smtClean="0"/>
              <a:t> </a:t>
            </a:r>
            <a:r>
              <a:rPr lang="en-US" dirty="0" err="1" smtClean="0"/>
              <a:t>Heidari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" y="1981200"/>
            <a:ext cx="9052298" cy="243736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876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543800" cy="588383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3863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conclude that </a:t>
            </a:r>
            <a:endParaRPr lang="en-US" dirty="0" smtClean="0"/>
          </a:p>
          <a:p>
            <a:pPr lvl="1"/>
            <a:r>
              <a:rPr lang="en-US" dirty="0" smtClean="0"/>
              <a:t>1</a:t>
            </a:r>
            <a:r>
              <a:rPr lang="en-US" dirty="0"/>
              <a:t>) insulin </a:t>
            </a:r>
            <a:r>
              <a:rPr lang="en-US" b="1" dirty="0" err="1"/>
              <a:t>glargine</a:t>
            </a:r>
            <a:r>
              <a:rPr lang="en-US" dirty="0"/>
              <a:t> and </a:t>
            </a:r>
            <a:r>
              <a:rPr lang="en-US" b="1" dirty="0" err="1"/>
              <a:t>aspart</a:t>
            </a:r>
            <a:r>
              <a:rPr lang="en-US" dirty="0"/>
              <a:t> are </a:t>
            </a:r>
            <a:r>
              <a:rPr lang="en-US" dirty="0">
                <a:solidFill>
                  <a:srgbClr val="FF0000"/>
                </a:solidFill>
              </a:rPr>
              <a:t>more antigenic </a:t>
            </a:r>
            <a:r>
              <a:rPr lang="en-US" dirty="0"/>
              <a:t>than other insulin </a:t>
            </a:r>
            <a:r>
              <a:rPr lang="en-US" dirty="0" smtClean="0"/>
              <a:t>analogs</a:t>
            </a:r>
          </a:p>
          <a:p>
            <a:pPr lvl="1"/>
            <a:r>
              <a:rPr lang="en-US" dirty="0" smtClean="0"/>
              <a:t>2</a:t>
            </a:r>
            <a:r>
              <a:rPr lang="en-US" dirty="0"/>
              <a:t>) insulin antibodies </a:t>
            </a:r>
            <a:r>
              <a:rPr lang="en-US" u="sng" dirty="0"/>
              <a:t>raise serum </a:t>
            </a:r>
            <a:r>
              <a:rPr lang="en-US" u="sng" dirty="0" smtClean="0"/>
              <a:t>insulin levels</a:t>
            </a:r>
          </a:p>
          <a:p>
            <a:pPr lvl="1"/>
            <a:r>
              <a:rPr lang="en-US" dirty="0" smtClean="0"/>
              <a:t>3</a:t>
            </a:r>
            <a:r>
              <a:rPr lang="en-US" dirty="0"/>
              <a:t>) insulin antibodies </a:t>
            </a:r>
            <a:r>
              <a:rPr lang="en-US" u="sng" dirty="0"/>
              <a:t>persist for a long </a:t>
            </a:r>
            <a:r>
              <a:rPr lang="en-US" u="sng" dirty="0" smtClean="0"/>
              <a:t>time</a:t>
            </a:r>
          </a:p>
          <a:p>
            <a:pPr lvl="1"/>
            <a:r>
              <a:rPr lang="en-US" dirty="0" smtClean="0"/>
              <a:t>4</a:t>
            </a:r>
            <a:r>
              <a:rPr lang="en-US" dirty="0"/>
              <a:t>) </a:t>
            </a:r>
            <a:r>
              <a:rPr lang="en-US" dirty="0" smtClean="0"/>
              <a:t>insulin antibodies </a:t>
            </a:r>
            <a:r>
              <a:rPr lang="en-US" dirty="0"/>
              <a:t>develop even in patients </a:t>
            </a:r>
            <a:r>
              <a:rPr lang="en-US" b="1" dirty="0"/>
              <a:t>who have never used insulin</a:t>
            </a:r>
            <a:r>
              <a:rPr lang="en-US" dirty="0" smtClean="0"/>
              <a:t>, but </a:t>
            </a:r>
            <a:r>
              <a:rPr lang="en-US" u="sng" dirty="0"/>
              <a:t>they are transient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/>
              <a:t>Insulin </a:t>
            </a:r>
            <a:r>
              <a:rPr lang="en-US" b="1" dirty="0"/>
              <a:t>antibodies </a:t>
            </a:r>
            <a:r>
              <a:rPr lang="en-US" dirty="0"/>
              <a:t>should be suspected </a:t>
            </a:r>
            <a:r>
              <a:rPr lang="en-US" dirty="0" smtClean="0"/>
              <a:t>when </a:t>
            </a:r>
            <a:r>
              <a:rPr lang="en-US" dirty="0" smtClean="0">
                <a:solidFill>
                  <a:srgbClr val="FF0000"/>
                </a:solidFill>
              </a:rPr>
              <a:t>inappropriately </a:t>
            </a:r>
            <a:r>
              <a:rPr lang="en-US" dirty="0">
                <a:solidFill>
                  <a:srgbClr val="FF0000"/>
                </a:solidFill>
              </a:rPr>
              <a:t>high serum insulin concentrations </a:t>
            </a:r>
            <a:r>
              <a:rPr lang="en-US" dirty="0"/>
              <a:t>are </a:t>
            </a:r>
            <a:r>
              <a:rPr lang="en-US" dirty="0" smtClean="0"/>
              <a:t>observed even </a:t>
            </a:r>
            <a:r>
              <a:rPr lang="en-US" dirty="0"/>
              <a:t>in patients not currently on insulin therapy.</a:t>
            </a:r>
          </a:p>
        </p:txBody>
      </p:sp>
    </p:spTree>
    <p:extLst>
      <p:ext uri="{BB962C8B-B14F-4D97-AF65-F5344CB8AC3E}">
        <p14:creationId xmlns:p14="http://schemas.microsoft.com/office/powerpoint/2010/main" val="373699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7920435" cy="4525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245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Patients were eligible for inclusion in the study if </a:t>
            </a:r>
            <a:endParaRPr lang="en-US" dirty="0" smtClean="0"/>
          </a:p>
          <a:p>
            <a:pPr lvl="1"/>
            <a:r>
              <a:rPr lang="en-US" dirty="0" smtClean="0"/>
              <a:t>they had </a:t>
            </a:r>
            <a:r>
              <a:rPr lang="en-US" b="1" dirty="0"/>
              <a:t>hypoglycemia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received insulin </a:t>
            </a:r>
            <a:r>
              <a:rPr lang="en-US" b="1" dirty="0"/>
              <a:t>therapy </a:t>
            </a:r>
            <a:r>
              <a:rPr lang="en-US" dirty="0"/>
              <a:t>prior to admission with </a:t>
            </a:r>
            <a:r>
              <a:rPr lang="en-US" b="1" dirty="0"/>
              <a:t>positive </a:t>
            </a:r>
            <a:r>
              <a:rPr lang="en-US" b="1" dirty="0" err="1"/>
              <a:t>IAb</a:t>
            </a:r>
            <a:r>
              <a:rPr lang="en-US" dirty="0"/>
              <a:t>, </a:t>
            </a:r>
            <a:r>
              <a:rPr lang="en-US" dirty="0" smtClean="0"/>
              <a:t>and </a:t>
            </a:r>
          </a:p>
          <a:p>
            <a:pPr lvl="1"/>
            <a:r>
              <a:rPr lang="en-US" dirty="0" smtClean="0"/>
              <a:t>had </a:t>
            </a:r>
            <a:r>
              <a:rPr lang="en-US" dirty="0"/>
              <a:t>available results from </a:t>
            </a:r>
            <a:r>
              <a:rPr lang="en-US" b="1" dirty="0"/>
              <a:t>blood glucose monitoring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standard </a:t>
            </a:r>
            <a:r>
              <a:rPr lang="en-US" b="1" dirty="0"/>
              <a:t>meal tolerance test </a:t>
            </a:r>
            <a:r>
              <a:rPr lang="en-US" dirty="0"/>
              <a:t>(MTT), and </a:t>
            </a:r>
            <a:endParaRPr lang="en-US" dirty="0" smtClean="0"/>
          </a:p>
          <a:p>
            <a:pPr lvl="1"/>
            <a:r>
              <a:rPr lang="en-US" b="1" dirty="0" smtClean="0"/>
              <a:t>insulin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smtClean="0"/>
              <a:t>C-peptide</a:t>
            </a:r>
            <a:r>
              <a:rPr lang="en-US" dirty="0" smtClean="0"/>
              <a:t> release </a:t>
            </a:r>
            <a:r>
              <a:rPr lang="en-US" dirty="0"/>
              <a:t>test during hospitalization</a:t>
            </a:r>
          </a:p>
        </p:txBody>
      </p:sp>
    </p:spTree>
    <p:extLst>
      <p:ext uri="{BB962C8B-B14F-4D97-AF65-F5344CB8AC3E}">
        <p14:creationId xmlns:p14="http://schemas.microsoft.com/office/powerpoint/2010/main" val="36007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Additionally, we selected </a:t>
            </a:r>
            <a:r>
              <a:rPr lang="en-US" u="sng" dirty="0"/>
              <a:t>patients hospitalized during </a:t>
            </a:r>
            <a:r>
              <a:rPr lang="en-US" u="sng" dirty="0" smtClean="0"/>
              <a:t>the same </a:t>
            </a:r>
            <a:r>
              <a:rPr lang="en-US" u="sng" dirty="0"/>
              <a:t>period </a:t>
            </a:r>
            <a:r>
              <a:rPr lang="en-US" dirty="0"/>
              <a:t>with </a:t>
            </a:r>
            <a:r>
              <a:rPr lang="en-US" b="1" dirty="0"/>
              <a:t>negative </a:t>
            </a:r>
            <a:r>
              <a:rPr lang="en-US" b="1" dirty="0" err="1"/>
              <a:t>IAb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/>
              <a:t>no record of unexpected hypoglycemia </a:t>
            </a:r>
            <a:r>
              <a:rPr lang="en-US" dirty="0"/>
              <a:t>episodes, matched to each case patient </a:t>
            </a:r>
            <a:r>
              <a:rPr lang="en-US" dirty="0" smtClean="0"/>
              <a:t>by </a:t>
            </a:r>
            <a:r>
              <a:rPr lang="en-US" u="sng" dirty="0" smtClean="0"/>
              <a:t>insulin </a:t>
            </a:r>
            <a:r>
              <a:rPr lang="en-US" u="sng" dirty="0"/>
              <a:t>type</a:t>
            </a:r>
            <a:r>
              <a:rPr lang="en-US" dirty="0"/>
              <a:t>, </a:t>
            </a:r>
            <a:r>
              <a:rPr lang="en-US" u="sng" dirty="0"/>
              <a:t>age</a:t>
            </a:r>
            <a:r>
              <a:rPr lang="en-US" dirty="0"/>
              <a:t> (within a 3-year range), and </a:t>
            </a:r>
            <a:r>
              <a:rPr lang="en-US" u="sng" dirty="0"/>
              <a:t>gender</a:t>
            </a:r>
            <a:r>
              <a:rPr lang="en-US" dirty="0"/>
              <a:t> in a 1 : </a:t>
            </a:r>
            <a:r>
              <a:rPr lang="en-US" dirty="0" smtClean="0"/>
              <a:t>1 ratio</a:t>
            </a:r>
            <a:r>
              <a:rPr lang="en-US" dirty="0"/>
              <a:t>, as </a:t>
            </a:r>
            <a:r>
              <a:rPr lang="en-US" dirty="0">
                <a:solidFill>
                  <a:srgbClr val="FF0000"/>
                </a:solidFill>
              </a:rPr>
              <a:t>controls</a:t>
            </a:r>
            <a:r>
              <a:rPr lang="en-US" dirty="0"/>
              <a:t> to evaluate the eﬀects of the agents’ </a:t>
            </a:r>
            <a:r>
              <a:rPr lang="en-US" dirty="0" err="1"/>
              <a:t>crossreaction</a:t>
            </a:r>
            <a:r>
              <a:rPr lang="en-US" dirty="0"/>
              <a:t> in the insulin </a:t>
            </a:r>
            <a:r>
              <a:rPr lang="en-US" dirty="0" smtClean="0"/>
              <a:t>test.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33600"/>
            <a:ext cx="9080104" cy="316290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096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408"/>
            <a:ext cx="8631737" cy="672842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8482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63741"/>
            <a:ext cx="9080104" cy="310262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791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median time when hypoglycemic episodes </a:t>
            </a:r>
            <a:r>
              <a:rPr lang="en-US" dirty="0" smtClean="0"/>
              <a:t>vanished during </a:t>
            </a:r>
            <a:r>
              <a:rPr lang="en-US" dirty="0"/>
              <a:t>hospitalization </a:t>
            </a:r>
            <a:r>
              <a:rPr lang="en-US" dirty="0" smtClean="0"/>
              <a:t>after </a:t>
            </a:r>
            <a:r>
              <a:rPr lang="en-US" dirty="0"/>
              <a:t>previous insulin withdrawal </a:t>
            </a:r>
            <a:r>
              <a:rPr lang="en-US" dirty="0" smtClean="0"/>
              <a:t>was </a:t>
            </a:r>
            <a:r>
              <a:rPr lang="en-US" dirty="0" smtClean="0">
                <a:solidFill>
                  <a:srgbClr val="FF0000"/>
                </a:solidFill>
              </a:rPr>
              <a:t>20 days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Seven</a:t>
            </a:r>
            <a:r>
              <a:rPr lang="en-US" dirty="0"/>
              <a:t> patients with unexpected hypoglycemia were followed up </a:t>
            </a:r>
            <a:r>
              <a:rPr lang="en-US" dirty="0" smtClean="0"/>
              <a:t>after </a:t>
            </a:r>
            <a:r>
              <a:rPr lang="en-US" dirty="0"/>
              <a:t>discharge. </a:t>
            </a:r>
            <a:r>
              <a:rPr lang="en-US" b="1" dirty="0"/>
              <a:t>Six</a:t>
            </a:r>
            <a:r>
              <a:rPr lang="en-US" dirty="0"/>
              <a:t> of them (cases 2–5, 8, and 9</a:t>
            </a:r>
            <a:r>
              <a:rPr lang="en-US" dirty="0" smtClean="0"/>
              <a:t>) got </a:t>
            </a:r>
            <a:r>
              <a:rPr lang="en-US" b="1" dirty="0"/>
              <a:t>complete remission </a:t>
            </a:r>
            <a:r>
              <a:rPr lang="en-US" dirty="0"/>
              <a:t>of hypoglycemia, while </a:t>
            </a:r>
            <a:r>
              <a:rPr lang="en-US" b="1" dirty="0"/>
              <a:t>case 1</a:t>
            </a:r>
            <a:r>
              <a:rPr lang="en-US" dirty="0"/>
              <a:t> had </a:t>
            </a:r>
            <a:r>
              <a:rPr lang="en-US" dirty="0" smtClean="0"/>
              <a:t>a </a:t>
            </a:r>
            <a:r>
              <a:rPr lang="en-US" u="sng" dirty="0" err="1" smtClean="0"/>
              <a:t>signifcant</a:t>
            </a:r>
            <a:r>
              <a:rPr lang="en-US" u="sng" dirty="0" smtClean="0"/>
              <a:t> </a:t>
            </a:r>
            <a:r>
              <a:rPr lang="en-US" u="sng" dirty="0"/>
              <a:t>reduction of the frequency of hypoglycemia</a:t>
            </a:r>
            <a:r>
              <a:rPr lang="en-US" dirty="0"/>
              <a:t> (</a:t>
            </a:r>
            <a:r>
              <a:rPr lang="en-US" dirty="0" smtClean="0"/>
              <a:t>only two </a:t>
            </a:r>
            <a:r>
              <a:rPr lang="en-US" dirty="0"/>
              <a:t>episodes before breakfast during the 9-month follow-up).</a:t>
            </a:r>
          </a:p>
          <a:p>
            <a:r>
              <a:rPr lang="en-US" b="1" dirty="0" err="1"/>
              <a:t>IAbs</a:t>
            </a:r>
            <a:r>
              <a:rPr lang="en-US" dirty="0"/>
              <a:t> turned </a:t>
            </a:r>
            <a:r>
              <a:rPr lang="en-US" b="1" dirty="0"/>
              <a:t>negative in four cases </a:t>
            </a:r>
            <a:r>
              <a:rPr lang="en-US" dirty="0"/>
              <a:t>(cases 3, 4, 8, and 9) </a:t>
            </a:r>
            <a:r>
              <a:rPr lang="en-US" dirty="0" err="1"/>
              <a:t>afer</a:t>
            </a:r>
            <a:r>
              <a:rPr lang="en-US" dirty="0"/>
              <a:t> </a:t>
            </a:r>
            <a:r>
              <a:rPr lang="en-US" dirty="0" smtClean="0"/>
              <a:t>a median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17 months 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4239"/>
            <a:ext cx="8229600" cy="29978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61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HbA1c</a:t>
            </a:r>
            <a:r>
              <a:rPr lang="en-US" dirty="0"/>
              <a:t> was 6.25% </a:t>
            </a:r>
            <a:r>
              <a:rPr lang="en-US" dirty="0" smtClean="0"/>
              <a:t>in </a:t>
            </a:r>
            <a:r>
              <a:rPr lang="en-US" dirty="0"/>
              <a:t>six cases (cases 2–5</a:t>
            </a:r>
            <a:r>
              <a:rPr lang="en-US" dirty="0" smtClean="0"/>
              <a:t>, 8</a:t>
            </a:r>
            <a:r>
              <a:rPr lang="en-US" dirty="0"/>
              <a:t>, and 9) </a:t>
            </a:r>
            <a:r>
              <a:rPr lang="en-US" dirty="0" err="1"/>
              <a:t>afer</a:t>
            </a:r>
            <a:r>
              <a:rPr lang="en-US" dirty="0"/>
              <a:t> a median of </a:t>
            </a:r>
            <a:r>
              <a:rPr lang="en-US" dirty="0">
                <a:solidFill>
                  <a:srgbClr val="FF0000"/>
                </a:solidFill>
              </a:rPr>
              <a:t>23.5 </a:t>
            </a:r>
            <a:r>
              <a:rPr lang="en-US" dirty="0" smtClean="0">
                <a:solidFill>
                  <a:srgbClr val="FF0000"/>
                </a:solidFill>
              </a:rPr>
              <a:t>months.</a:t>
            </a:r>
          </a:p>
          <a:p>
            <a:r>
              <a:rPr lang="en-US" b="1" dirty="0" smtClean="0"/>
              <a:t>serum </a:t>
            </a:r>
            <a:r>
              <a:rPr lang="en-US" b="1" dirty="0"/>
              <a:t>IRI </a:t>
            </a:r>
            <a:r>
              <a:rPr lang="en-US" dirty="0"/>
              <a:t>levels substantially dropped </a:t>
            </a:r>
            <a:r>
              <a:rPr lang="en-US" dirty="0" err="1"/>
              <a:t>afer</a:t>
            </a:r>
            <a:r>
              <a:rPr lang="en-US" dirty="0"/>
              <a:t> a median of </a:t>
            </a:r>
            <a:r>
              <a:rPr lang="en-US" dirty="0" smtClean="0">
                <a:solidFill>
                  <a:srgbClr val="FF0000"/>
                </a:solidFill>
              </a:rPr>
              <a:t>22 months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THERAPEUTIC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Optimization of standard insulin </a:t>
            </a:r>
            <a:r>
              <a:rPr lang="en-US" b="1" dirty="0" smtClean="0">
                <a:solidFill>
                  <a:schemeClr val="accent1"/>
                </a:solidFill>
              </a:rPr>
              <a:t>therapy</a:t>
            </a:r>
          </a:p>
          <a:p>
            <a:r>
              <a:rPr lang="en-US" b="1" dirty="0"/>
              <a:t>Thorough education </a:t>
            </a:r>
            <a:r>
              <a:rPr lang="en-US" dirty="0"/>
              <a:t>of patients by a team including </a:t>
            </a:r>
            <a:r>
              <a:rPr lang="en-US" u="sng" dirty="0" err="1"/>
              <a:t>diabetologist</a:t>
            </a:r>
            <a:r>
              <a:rPr lang="en-US" u="sng" dirty="0"/>
              <a:t>, diabetes specialist nurse, dietician</a:t>
            </a:r>
            <a:r>
              <a:rPr lang="en-US" dirty="0"/>
              <a:t> and</a:t>
            </a:r>
            <a:r>
              <a:rPr lang="en-US" dirty="0" smtClean="0"/>
              <a:t>, when </a:t>
            </a:r>
            <a:r>
              <a:rPr lang="en-US" dirty="0"/>
              <a:t>necessary, </a:t>
            </a:r>
            <a:r>
              <a:rPr lang="en-US" u="sng" dirty="0"/>
              <a:t>psychologist</a:t>
            </a:r>
            <a:r>
              <a:rPr lang="en-US" dirty="0"/>
              <a:t> may uncover </a:t>
            </a:r>
            <a:r>
              <a:rPr lang="en-US" dirty="0" smtClean="0"/>
              <a:t>unsuspected misunderstandings </a:t>
            </a:r>
            <a:r>
              <a:rPr lang="en-US" dirty="0"/>
              <a:t>of diet or insulin dosage adjustment</a:t>
            </a:r>
            <a:r>
              <a:rPr lang="en-US" dirty="0" smtClean="0"/>
              <a:t>, or </a:t>
            </a:r>
            <a:r>
              <a:rPr lang="en-US" dirty="0"/>
              <a:t>inappropriate expectations of </a:t>
            </a:r>
            <a:r>
              <a:rPr lang="en-US" dirty="0" smtClean="0"/>
              <a:t>control.</a:t>
            </a:r>
          </a:p>
        </p:txBody>
      </p:sp>
    </p:spTree>
    <p:extLst>
      <p:ext uri="{BB962C8B-B14F-4D97-AF65-F5344CB8AC3E}">
        <p14:creationId xmlns:p14="http://schemas.microsoft.com/office/powerpoint/2010/main" val="37054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Glucose meter accuracy, </a:t>
            </a:r>
            <a:endParaRPr lang="en-US" dirty="0" smtClean="0"/>
          </a:p>
          <a:p>
            <a:r>
              <a:rPr lang="en-US" dirty="0" smtClean="0"/>
              <a:t>attention </a:t>
            </a:r>
            <a:r>
              <a:rPr lang="en-US" dirty="0"/>
              <a:t>to </a:t>
            </a:r>
            <a:r>
              <a:rPr lang="en-US" b="1" dirty="0"/>
              <a:t>injection technique </a:t>
            </a:r>
            <a:r>
              <a:rPr lang="en-US" dirty="0"/>
              <a:t>and </a:t>
            </a:r>
            <a:r>
              <a:rPr lang="en-US" b="1" dirty="0"/>
              <a:t>needle length</a:t>
            </a:r>
            <a:r>
              <a:rPr lang="en-US" dirty="0"/>
              <a:t> to exclude intramuscular injections and </a:t>
            </a:r>
            <a:endParaRPr lang="en-US" dirty="0" smtClean="0"/>
          </a:p>
          <a:p>
            <a:r>
              <a:rPr lang="en-US" dirty="0" smtClean="0"/>
              <a:t>examination </a:t>
            </a:r>
            <a:r>
              <a:rPr lang="en-US" dirty="0"/>
              <a:t>of injection sites to exclude </a:t>
            </a:r>
            <a:r>
              <a:rPr lang="en-US" b="1" dirty="0" err="1"/>
              <a:t>lipohypertrophies</a:t>
            </a:r>
            <a:r>
              <a:rPr lang="en-US" dirty="0"/>
              <a:t> and </a:t>
            </a:r>
            <a:r>
              <a:rPr lang="en-US" b="1" dirty="0" err="1"/>
              <a:t>lipodystrophies</a:t>
            </a:r>
            <a:r>
              <a:rPr lang="en-US" dirty="0"/>
              <a:t> must all be checked. </a:t>
            </a:r>
          </a:p>
          <a:p>
            <a:r>
              <a:rPr lang="en-US" dirty="0"/>
              <a:t>Nevertheless </a:t>
            </a:r>
            <a:r>
              <a:rPr lang="en-US" dirty="0">
                <a:solidFill>
                  <a:srgbClr val="FF0000"/>
                </a:solidFill>
              </a:rPr>
              <a:t>50%</a:t>
            </a:r>
            <a:r>
              <a:rPr lang="en-US" dirty="0"/>
              <a:t> of type 1 diabetic patients </a:t>
            </a:r>
            <a:r>
              <a:rPr lang="en-US" u="sng" dirty="0" smtClean="0"/>
              <a:t>do not </a:t>
            </a:r>
            <a:r>
              <a:rPr lang="en-US" u="sng" dirty="0"/>
              <a:t>reach </a:t>
            </a:r>
            <a:r>
              <a:rPr lang="en-US" dirty="0"/>
              <a:t>the </a:t>
            </a:r>
            <a:r>
              <a:rPr lang="en-US" b="1" dirty="0"/>
              <a:t>objectives recommended </a:t>
            </a:r>
            <a:r>
              <a:rPr lang="en-US" dirty="0"/>
              <a:t>by </a:t>
            </a:r>
            <a:r>
              <a:rPr lang="en-US" dirty="0" smtClean="0"/>
              <a:t>current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0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Treatment </a:t>
            </a:r>
            <a:r>
              <a:rPr lang="en-US" b="1" dirty="0">
                <a:solidFill>
                  <a:schemeClr val="accent1"/>
                </a:solidFill>
              </a:rPr>
              <a:t>of organic causes of </a:t>
            </a:r>
            <a:r>
              <a:rPr lang="en-US" b="1" dirty="0" smtClean="0">
                <a:solidFill>
                  <a:schemeClr val="accent1"/>
                </a:solidFill>
              </a:rPr>
              <a:t>brittleness</a:t>
            </a:r>
          </a:p>
          <a:p>
            <a:pPr lvl="1"/>
            <a:r>
              <a:rPr lang="en-US" dirty="0" err="1"/>
              <a:t>Gastroparesis</a:t>
            </a:r>
            <a:endParaRPr lang="en-US" dirty="0"/>
          </a:p>
          <a:p>
            <a:pPr lvl="1"/>
            <a:r>
              <a:rPr lang="en-US" dirty="0"/>
              <a:t>Celiac disease</a:t>
            </a:r>
          </a:p>
          <a:p>
            <a:pPr lvl="1"/>
            <a:r>
              <a:rPr lang="en-US" dirty="0" smtClean="0"/>
              <a:t>Hypothyroidism</a:t>
            </a:r>
            <a:endParaRPr lang="en-US" dirty="0"/>
          </a:p>
          <a:p>
            <a:pPr lvl="1"/>
            <a:r>
              <a:rPr lang="en-US" dirty="0"/>
              <a:t>Adrenal insufficiency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6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Psychological causes of </a:t>
            </a:r>
            <a:r>
              <a:rPr lang="en-US" b="1" dirty="0" smtClean="0">
                <a:solidFill>
                  <a:schemeClr val="accent1"/>
                </a:solidFill>
              </a:rPr>
              <a:t>brittleness</a:t>
            </a:r>
          </a:p>
          <a:p>
            <a:pPr lvl="1"/>
            <a:r>
              <a:rPr lang="en-US" dirty="0"/>
              <a:t>factitious </a:t>
            </a:r>
            <a:r>
              <a:rPr lang="en-US" dirty="0" smtClean="0"/>
              <a:t>hypoglycemia </a:t>
            </a:r>
          </a:p>
          <a:p>
            <a:pPr lvl="1"/>
            <a:r>
              <a:rPr lang="en-US" dirty="0" smtClean="0"/>
              <a:t>depression </a:t>
            </a:r>
          </a:p>
          <a:p>
            <a:pPr lvl="1"/>
            <a:r>
              <a:rPr lang="en-US" dirty="0" smtClean="0"/>
              <a:t>anxiety </a:t>
            </a:r>
            <a:r>
              <a:rPr lang="en-US" dirty="0"/>
              <a:t>and fear of </a:t>
            </a:r>
            <a:r>
              <a:rPr lang="en-US" dirty="0" err="1"/>
              <a:t>hypoglycaemia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Alternative therapeutic </a:t>
            </a:r>
            <a:r>
              <a:rPr lang="en-US" b="1" dirty="0" smtClean="0">
                <a:solidFill>
                  <a:schemeClr val="accent1"/>
                </a:solidFill>
              </a:rPr>
              <a:t>strategies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Continuous </a:t>
            </a:r>
            <a:r>
              <a:rPr lang="en-US" b="1" dirty="0"/>
              <a:t>subcutaneous insulin infusion </a:t>
            </a:r>
            <a:r>
              <a:rPr lang="en-US" dirty="0"/>
              <a:t>(CSII</a:t>
            </a:r>
            <a:r>
              <a:rPr lang="en-US" dirty="0" smtClean="0"/>
              <a:t>)</a:t>
            </a:r>
          </a:p>
          <a:p>
            <a:pPr marL="857250" lvl="2" indent="0">
              <a:buNone/>
            </a:pPr>
            <a:r>
              <a:rPr lang="en-US" dirty="0" smtClean="0"/>
              <a:t>Several </a:t>
            </a:r>
            <a:r>
              <a:rPr lang="en-US" dirty="0"/>
              <a:t>studies, including the DCCT, have shown </a:t>
            </a:r>
            <a:r>
              <a:rPr lang="en-US" dirty="0" smtClean="0"/>
              <a:t>that CSII </a:t>
            </a:r>
            <a:r>
              <a:rPr lang="en-US" dirty="0"/>
              <a:t>results in </a:t>
            </a:r>
            <a:r>
              <a:rPr lang="en-US" u="sng" dirty="0"/>
              <a:t>better </a:t>
            </a:r>
            <a:r>
              <a:rPr lang="en-US" u="sng" dirty="0" err="1"/>
              <a:t>glycaemic</a:t>
            </a:r>
            <a:r>
              <a:rPr lang="en-US" u="sng" dirty="0"/>
              <a:t> control than </a:t>
            </a:r>
            <a:r>
              <a:rPr lang="en-US" u="sng" dirty="0" smtClean="0"/>
              <a:t>multiple injections</a:t>
            </a:r>
            <a:r>
              <a:rPr lang="en-US" dirty="0"/>
              <a:t>, with an improvement of HbA1c of about </a:t>
            </a:r>
            <a:r>
              <a:rPr lang="en-US" dirty="0" smtClean="0"/>
              <a:t>0.2 to </a:t>
            </a:r>
            <a:r>
              <a:rPr lang="en-US" dirty="0"/>
              <a:t>0.4% and, more importantly, a </a:t>
            </a:r>
            <a:r>
              <a:rPr lang="en-US" u="sng" dirty="0"/>
              <a:t>decrease in hypoglycemia </a:t>
            </a:r>
            <a:r>
              <a:rPr lang="en-US" dirty="0" smtClean="0"/>
              <a:t>frequency.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Continuous </a:t>
            </a:r>
            <a:r>
              <a:rPr lang="en-US" b="1" dirty="0" err="1"/>
              <a:t>intraperitoneal</a:t>
            </a:r>
            <a:r>
              <a:rPr lang="en-US" b="1" dirty="0"/>
              <a:t> insulin delivery </a:t>
            </a:r>
            <a:r>
              <a:rPr lang="en-US" dirty="0"/>
              <a:t>through </a:t>
            </a:r>
            <a:r>
              <a:rPr lang="en-US" dirty="0" smtClean="0"/>
              <a:t>an implantable </a:t>
            </a:r>
            <a:r>
              <a:rPr lang="en-US" dirty="0"/>
              <a:t>pump (IPII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err="1" smtClean="0"/>
              <a:t>intraportal</a:t>
            </a:r>
            <a:r>
              <a:rPr lang="en-US" b="1" dirty="0" smtClean="0"/>
              <a:t> islet transplantation </a:t>
            </a:r>
            <a:r>
              <a:rPr lang="en-US" dirty="0"/>
              <a:t>(IIT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Whole pancreas </a:t>
            </a:r>
            <a:r>
              <a:rPr lang="en-US" b="1" dirty="0" smtClean="0"/>
              <a:t>transplantation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88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EPIDEMIOLOGY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Brittle </a:t>
            </a:r>
            <a:r>
              <a:rPr lang="en-US" dirty="0"/>
              <a:t>diabetes is a small but significant problem, affecting </a:t>
            </a:r>
            <a:r>
              <a:rPr lang="en-US" b="1" dirty="0"/>
              <a:t>1/1000 diabetic patients </a:t>
            </a:r>
            <a:r>
              <a:rPr lang="en-US" dirty="0"/>
              <a:t>and about </a:t>
            </a:r>
            <a:r>
              <a:rPr lang="en-US" b="1" dirty="0"/>
              <a:t>3 /1000 </a:t>
            </a:r>
            <a:r>
              <a:rPr lang="en-US" b="1" dirty="0" smtClean="0"/>
              <a:t>insulin dependent </a:t>
            </a:r>
            <a:r>
              <a:rPr lang="en-US" b="1" dirty="0"/>
              <a:t>diabetes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mainly affects </a:t>
            </a:r>
            <a:r>
              <a:rPr lang="en-US" b="1" dirty="0"/>
              <a:t>young people </a:t>
            </a:r>
            <a:r>
              <a:rPr lang="en-US" dirty="0"/>
              <a:t>(mean age </a:t>
            </a:r>
            <a:r>
              <a:rPr lang="en-US" dirty="0">
                <a:solidFill>
                  <a:srgbClr val="FF0000"/>
                </a:solidFill>
              </a:rPr>
              <a:t>26±15</a:t>
            </a:r>
            <a:r>
              <a:rPr lang="en-US" dirty="0"/>
              <a:t> years) with a </a:t>
            </a:r>
            <a:r>
              <a:rPr lang="en-US" b="1" dirty="0"/>
              <a:t>second frequency </a:t>
            </a:r>
            <a:r>
              <a:rPr lang="en-US" b="1" dirty="0" smtClean="0"/>
              <a:t>peak </a:t>
            </a:r>
            <a:r>
              <a:rPr lang="en-US" dirty="0" smtClean="0"/>
              <a:t>around </a:t>
            </a:r>
            <a:r>
              <a:rPr lang="en-US" dirty="0">
                <a:solidFill>
                  <a:srgbClr val="FF0000"/>
                </a:solidFill>
              </a:rPr>
              <a:t>60-70</a:t>
            </a:r>
            <a:r>
              <a:rPr lang="en-US" dirty="0"/>
              <a:t> years.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Two </a:t>
            </a:r>
            <a:r>
              <a:rPr lang="en-US" dirty="0">
                <a:solidFill>
                  <a:srgbClr val="FF0000"/>
                </a:solidFill>
              </a:rPr>
              <a:t>thirds </a:t>
            </a:r>
            <a:r>
              <a:rPr lang="en-US" dirty="0"/>
              <a:t>of affected patients </a:t>
            </a:r>
            <a:r>
              <a:rPr lang="en-US" dirty="0" smtClean="0"/>
              <a:t>are </a:t>
            </a:r>
            <a:r>
              <a:rPr lang="en-US" b="1" dirty="0" smtClean="0"/>
              <a:t>female</a:t>
            </a:r>
            <a:endParaRPr lang="en-US" dirty="0" smtClean="0"/>
          </a:p>
          <a:p>
            <a:r>
              <a:rPr lang="en-US" b="1" dirty="0" smtClean="0"/>
              <a:t>shorter </a:t>
            </a:r>
            <a:r>
              <a:rPr lang="en-US" b="1" dirty="0"/>
              <a:t>duration of diabetes</a:t>
            </a:r>
            <a:r>
              <a:rPr lang="en-US" dirty="0"/>
              <a:t> than </a:t>
            </a:r>
            <a:r>
              <a:rPr lang="en-US" dirty="0" smtClean="0"/>
              <a:t>stable controls </a:t>
            </a:r>
            <a:r>
              <a:rPr lang="en-US" dirty="0"/>
              <a:t>(13±9  vs. 19±11 years) associated with </a:t>
            </a:r>
            <a:r>
              <a:rPr lang="en-US" u="sng" dirty="0" smtClean="0"/>
              <a:t>higher HbA1c </a:t>
            </a:r>
            <a:r>
              <a:rPr lang="en-US" u="sng" dirty="0"/>
              <a:t>levels</a:t>
            </a:r>
            <a:r>
              <a:rPr lang="en-US" dirty="0"/>
              <a:t> and </a:t>
            </a:r>
            <a:r>
              <a:rPr lang="en-US" u="sng" dirty="0"/>
              <a:t>greater insulin </a:t>
            </a:r>
            <a:r>
              <a:rPr lang="en-US" u="sng" dirty="0" smtClean="0"/>
              <a:t>requirements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EPIDEMIOLOGY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Three forms of labile diabetes have been described.</a:t>
            </a:r>
          </a:p>
          <a:p>
            <a:pPr lvl="1"/>
            <a:r>
              <a:rPr lang="en-US" u="sng" dirty="0"/>
              <a:t>The most common </a:t>
            </a:r>
            <a:r>
              <a:rPr lang="en-US" dirty="0"/>
              <a:t>form is </a:t>
            </a:r>
            <a:r>
              <a:rPr lang="en-US" b="1" dirty="0"/>
              <a:t>recurrent diabetic ketoacidosis</a:t>
            </a:r>
            <a:r>
              <a:rPr lang="en-US" dirty="0"/>
              <a:t>, defined as at least three episodes per 2 years </a:t>
            </a:r>
            <a:r>
              <a:rPr lang="en-US" dirty="0" smtClean="0"/>
              <a:t>and accounting </a:t>
            </a:r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59%</a:t>
            </a:r>
            <a:r>
              <a:rPr lang="en-US" dirty="0"/>
              <a:t> of labile forms. This form, which </a:t>
            </a:r>
            <a:r>
              <a:rPr lang="en-US" dirty="0" smtClean="0"/>
              <a:t>is more </a:t>
            </a:r>
            <a:r>
              <a:rPr lang="en-US" dirty="0"/>
              <a:t>common in </a:t>
            </a:r>
            <a:r>
              <a:rPr lang="en-US" dirty="0">
                <a:solidFill>
                  <a:srgbClr val="FF0000"/>
                </a:solidFill>
              </a:rPr>
              <a:t>younger patients</a:t>
            </a:r>
            <a:r>
              <a:rPr lang="en-US" dirty="0"/>
              <a:t>, is </a:t>
            </a:r>
            <a:r>
              <a:rPr lang="en-US" dirty="0" err="1"/>
              <a:t>recognised</a:t>
            </a:r>
            <a:r>
              <a:rPr lang="en-US" dirty="0"/>
              <a:t> as </a:t>
            </a:r>
            <a:r>
              <a:rPr lang="en-US" dirty="0" smtClean="0"/>
              <a:t>often reflecting </a:t>
            </a:r>
            <a:r>
              <a:rPr lang="en-US" u="sng" dirty="0"/>
              <a:t>simple non-compliance with insulin </a:t>
            </a:r>
            <a:r>
              <a:rPr lang="en-US" u="sng" dirty="0" smtClean="0"/>
              <a:t>injections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b="1" dirty="0" smtClean="0"/>
              <a:t>Predominant </a:t>
            </a:r>
            <a:r>
              <a:rPr lang="en-US" b="1" dirty="0"/>
              <a:t>hypoglycemic </a:t>
            </a:r>
            <a:r>
              <a:rPr lang="en-US" dirty="0"/>
              <a:t>forms (defined as </a:t>
            </a:r>
            <a:r>
              <a:rPr lang="en-US" dirty="0" smtClean="0"/>
              <a:t>at least </a:t>
            </a:r>
            <a:r>
              <a:rPr lang="en-US" dirty="0"/>
              <a:t>3 severe episodes per year) account for </a:t>
            </a:r>
            <a:r>
              <a:rPr lang="en-US" dirty="0">
                <a:solidFill>
                  <a:srgbClr val="FF0000"/>
                </a:solidFill>
              </a:rPr>
              <a:t>17%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mixed </a:t>
            </a:r>
            <a:r>
              <a:rPr lang="en-US" b="1" dirty="0"/>
              <a:t>instability </a:t>
            </a:r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24%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two last forms </a:t>
            </a:r>
            <a:r>
              <a:rPr lang="en-US" dirty="0" smtClean="0"/>
              <a:t>are more </a:t>
            </a:r>
            <a:r>
              <a:rPr lang="en-US" dirty="0"/>
              <a:t>common in </a:t>
            </a:r>
            <a:r>
              <a:rPr lang="en-US" dirty="0">
                <a:solidFill>
                  <a:srgbClr val="FF0000"/>
                </a:solidFill>
              </a:rPr>
              <a:t>older age </a:t>
            </a:r>
            <a:r>
              <a:rPr lang="en-US" dirty="0" smtClean="0"/>
              <a:t>groups.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6200"/>
            <a:ext cx="4956543" cy="667675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729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5174"/>
            <a:ext cx="8229600" cy="351601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857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aim </a:t>
            </a:r>
            <a:r>
              <a:rPr lang="en-US" dirty="0" smtClean="0"/>
              <a:t>of this </a:t>
            </a:r>
            <a:r>
              <a:rPr lang="en-US" dirty="0"/>
              <a:t>study was to evaluate: </a:t>
            </a:r>
            <a:endParaRPr lang="en-US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the </a:t>
            </a:r>
            <a:r>
              <a:rPr lang="en-US" b="1" dirty="0"/>
              <a:t>prevalence of insulin antibodies </a:t>
            </a:r>
            <a:r>
              <a:rPr lang="en-US" dirty="0" smtClean="0"/>
              <a:t>in patients </a:t>
            </a:r>
            <a:r>
              <a:rPr lang="en-US" dirty="0"/>
              <a:t>with </a:t>
            </a:r>
            <a:r>
              <a:rPr lang="en-US" u="sng" dirty="0"/>
              <a:t>type 2 diabetes </a:t>
            </a:r>
            <a:r>
              <a:rPr lang="en-US" dirty="0"/>
              <a:t>using insulin </a:t>
            </a:r>
            <a:r>
              <a:rPr lang="en-US" u="sng" dirty="0" smtClean="0"/>
              <a:t>analogs</a:t>
            </a:r>
            <a:endParaRPr lang="en-US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b="1" dirty="0" smtClean="0"/>
              <a:t>differences in the </a:t>
            </a:r>
            <a:r>
              <a:rPr lang="en-US" b="1" dirty="0"/>
              <a:t>antigenicity </a:t>
            </a:r>
            <a:r>
              <a:rPr lang="en-US" dirty="0"/>
              <a:t>of the </a:t>
            </a:r>
            <a:r>
              <a:rPr lang="en-US" dirty="0" smtClean="0"/>
              <a:t>analogs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effects </a:t>
            </a:r>
            <a:r>
              <a:rPr lang="en-US" dirty="0"/>
              <a:t>of insulin antibodies </a:t>
            </a:r>
            <a:r>
              <a:rPr lang="en-US" dirty="0" smtClean="0"/>
              <a:t>on </a:t>
            </a:r>
            <a:r>
              <a:rPr lang="en-US" b="1" dirty="0" smtClean="0"/>
              <a:t>serum </a:t>
            </a:r>
            <a:r>
              <a:rPr lang="en-US" b="1" dirty="0"/>
              <a:t>insulin </a:t>
            </a:r>
            <a:r>
              <a:rPr lang="en-US" b="1" dirty="0" smtClean="0"/>
              <a:t>levels</a:t>
            </a:r>
            <a:endParaRPr lang="en-US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changes in the </a:t>
            </a:r>
            <a:r>
              <a:rPr lang="en-US" b="1" dirty="0"/>
              <a:t>insulin antibody </a:t>
            </a:r>
            <a:r>
              <a:rPr lang="en-US" b="1" dirty="0" smtClean="0"/>
              <a:t>titers </a:t>
            </a:r>
            <a:r>
              <a:rPr lang="en-US" dirty="0" smtClean="0"/>
              <a:t>over </a:t>
            </a:r>
            <a:r>
              <a:rPr lang="en-US" dirty="0"/>
              <a:t>a </a:t>
            </a:r>
            <a:r>
              <a:rPr lang="en-US" u="sng" dirty="0"/>
              <a:t>long-term </a:t>
            </a:r>
            <a:r>
              <a:rPr lang="en-US" u="sng" dirty="0" smtClean="0"/>
              <a:t>period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390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total of </a:t>
            </a:r>
            <a:r>
              <a:rPr lang="en-US" dirty="0">
                <a:solidFill>
                  <a:srgbClr val="FF0000"/>
                </a:solidFill>
              </a:rPr>
              <a:t>118</a:t>
            </a:r>
            <a:r>
              <a:rPr lang="en-US" dirty="0"/>
              <a:t> patients with </a:t>
            </a:r>
            <a:r>
              <a:rPr lang="en-US" u="sng" dirty="0"/>
              <a:t>type 2 diabetes </a:t>
            </a:r>
            <a:r>
              <a:rPr lang="en-US" dirty="0"/>
              <a:t>(</a:t>
            </a:r>
            <a:r>
              <a:rPr lang="en-US" dirty="0" smtClean="0"/>
              <a:t>80 men </a:t>
            </a:r>
            <a:r>
              <a:rPr lang="en-US" dirty="0"/>
              <a:t>and 38 women, aged 62.5 ± 13.5 (SD) years) on </a:t>
            </a:r>
            <a:r>
              <a:rPr lang="en-US" dirty="0">
                <a:solidFill>
                  <a:srgbClr val="FF0000"/>
                </a:solidFill>
              </a:rPr>
              <a:t>insulin therapy</a:t>
            </a:r>
            <a:r>
              <a:rPr lang="en-US" dirty="0" smtClean="0"/>
              <a:t>, and </a:t>
            </a:r>
            <a:r>
              <a:rPr lang="en-US" dirty="0">
                <a:solidFill>
                  <a:srgbClr val="FF0000"/>
                </a:solidFill>
              </a:rPr>
              <a:t>263</a:t>
            </a:r>
            <a:r>
              <a:rPr lang="en-US" dirty="0"/>
              <a:t> patients with type 2 diabetes (176 men and 87 women, </a:t>
            </a:r>
            <a:r>
              <a:rPr lang="en-US" dirty="0" smtClean="0"/>
              <a:t>aged 63.3 </a:t>
            </a:r>
            <a:r>
              <a:rPr lang="en-US" dirty="0"/>
              <a:t>± 11.5 years) who </a:t>
            </a:r>
            <a:r>
              <a:rPr lang="en-US" dirty="0">
                <a:solidFill>
                  <a:srgbClr val="FF0000"/>
                </a:solidFill>
              </a:rPr>
              <a:t>have never used insulin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u="sng" dirty="0"/>
              <a:t>treatment </a:t>
            </a:r>
            <a:r>
              <a:rPr lang="en-US" u="sng" dirty="0" smtClean="0"/>
              <a:t>histories </a:t>
            </a:r>
            <a:r>
              <a:rPr lang="en-US" dirty="0" smtClean="0"/>
              <a:t>of </a:t>
            </a:r>
            <a:r>
              <a:rPr lang="en-US" dirty="0"/>
              <a:t>these patients were reviewed from our </a:t>
            </a:r>
            <a:r>
              <a:rPr lang="en-US" u="sng" dirty="0"/>
              <a:t>digital medical records </a:t>
            </a:r>
            <a:r>
              <a:rPr lang="en-US" dirty="0"/>
              <a:t>for </a:t>
            </a:r>
            <a:r>
              <a:rPr lang="en-US" dirty="0" smtClean="0"/>
              <a:t>the past </a:t>
            </a:r>
            <a:r>
              <a:rPr lang="en-US" dirty="0"/>
              <a:t>6 years.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23</a:t>
            </a:r>
            <a:r>
              <a:rPr lang="en-US" dirty="0" smtClean="0"/>
              <a:t> </a:t>
            </a:r>
            <a:r>
              <a:rPr lang="en-US" dirty="0"/>
              <a:t>subjects </a:t>
            </a:r>
            <a:r>
              <a:rPr lang="en-US" dirty="0">
                <a:solidFill>
                  <a:srgbClr val="FF0000"/>
                </a:solidFill>
              </a:rPr>
              <a:t>without diabetes </a:t>
            </a:r>
            <a:r>
              <a:rPr lang="en-US" dirty="0"/>
              <a:t>(10 men and </a:t>
            </a:r>
            <a:r>
              <a:rPr lang="en-US" dirty="0" smtClean="0"/>
              <a:t>13 women</a:t>
            </a:r>
            <a:r>
              <a:rPr lang="en-US" dirty="0"/>
              <a:t>, aged 60.0 ± 3.2 years) volunteered to submit their </a:t>
            </a:r>
            <a:r>
              <a:rPr lang="en-US" dirty="0" smtClean="0"/>
              <a:t>blood samples </a:t>
            </a:r>
            <a:r>
              <a:rPr lang="en-US" dirty="0"/>
              <a:t>for the </a:t>
            </a:r>
            <a:r>
              <a:rPr lang="en-US" b="1" dirty="0">
                <a:solidFill>
                  <a:srgbClr val="FF0000"/>
                </a:solidFill>
              </a:rPr>
              <a:t>controls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4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"/>
            <a:ext cx="4800600" cy="647775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542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823</Words>
  <Application>Microsoft Office PowerPoint</Application>
  <PresentationFormat>On-screen Show (4:3)</PresentationFormat>
  <Paragraphs>61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Brittle diabetes</vt:lpstr>
      <vt:lpstr>PowerPoint Presentation</vt:lpstr>
      <vt:lpstr>EPIDEMIOLOGY </vt:lpstr>
      <vt:lpstr>EPIDEMIOLOGY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THERAPEUTIC STRATEGIES</vt:lpstr>
      <vt:lpstr>PowerPoint Presentation</vt:lpstr>
      <vt:lpstr>PowerPoint Presentation</vt:lpstr>
      <vt:lpstr>PowerPoint Presentation</vt:lpstr>
      <vt:lpstr>PowerPoint Presentation</vt:lpstr>
    </vt:vector>
  </TitlesOfParts>
  <Company>PARANDCO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PARAND</dc:creator>
  <cp:lastModifiedBy>PARAND</cp:lastModifiedBy>
  <cp:revision>39</cp:revision>
  <dcterms:created xsi:type="dcterms:W3CDTF">2017-02-17T16:44:47Z</dcterms:created>
  <dcterms:modified xsi:type="dcterms:W3CDTF">2017-02-19T22:28:20Z</dcterms:modified>
</cp:coreProperties>
</file>