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66"/>
  </p:notesMasterIdLst>
  <p:sldIdLst>
    <p:sldId id="256" r:id="rId2"/>
    <p:sldId id="346" r:id="rId3"/>
    <p:sldId id="257" r:id="rId4"/>
    <p:sldId id="340" r:id="rId5"/>
    <p:sldId id="341" r:id="rId6"/>
    <p:sldId id="259" r:id="rId7"/>
    <p:sldId id="258" r:id="rId8"/>
    <p:sldId id="260" r:id="rId9"/>
    <p:sldId id="267" r:id="rId10"/>
    <p:sldId id="268" r:id="rId11"/>
    <p:sldId id="319" r:id="rId12"/>
    <p:sldId id="320" r:id="rId13"/>
    <p:sldId id="321" r:id="rId14"/>
    <p:sldId id="265" r:id="rId15"/>
    <p:sldId id="266" r:id="rId16"/>
    <p:sldId id="270" r:id="rId17"/>
    <p:sldId id="271" r:id="rId18"/>
    <p:sldId id="299" r:id="rId19"/>
    <p:sldId id="289" r:id="rId20"/>
    <p:sldId id="290" r:id="rId21"/>
    <p:sldId id="291" r:id="rId22"/>
    <p:sldId id="292" r:id="rId23"/>
    <p:sldId id="335" r:id="rId24"/>
    <p:sldId id="293" r:id="rId25"/>
    <p:sldId id="294" r:id="rId26"/>
    <p:sldId id="295" r:id="rId27"/>
    <p:sldId id="322" r:id="rId28"/>
    <p:sldId id="296" r:id="rId29"/>
    <p:sldId id="343" r:id="rId30"/>
    <p:sldId id="297" r:id="rId31"/>
    <p:sldId id="298" r:id="rId32"/>
    <p:sldId id="300" r:id="rId33"/>
    <p:sldId id="302" r:id="rId34"/>
    <p:sldId id="303" r:id="rId35"/>
    <p:sldId id="304" r:id="rId36"/>
    <p:sldId id="305" r:id="rId37"/>
    <p:sldId id="336" r:id="rId38"/>
    <p:sldId id="301" r:id="rId39"/>
    <p:sldId id="337" r:id="rId40"/>
    <p:sldId id="329" r:id="rId41"/>
    <p:sldId id="323" r:id="rId42"/>
    <p:sldId id="347" r:id="rId43"/>
    <p:sldId id="344" r:id="rId44"/>
    <p:sldId id="342" r:id="rId45"/>
    <p:sldId id="345" r:id="rId46"/>
    <p:sldId id="339" r:id="rId47"/>
    <p:sldId id="338" r:id="rId48"/>
    <p:sldId id="324" r:id="rId49"/>
    <p:sldId id="306" r:id="rId50"/>
    <p:sldId id="308" r:id="rId51"/>
    <p:sldId id="309" r:id="rId52"/>
    <p:sldId id="318" r:id="rId53"/>
    <p:sldId id="310" r:id="rId54"/>
    <p:sldId id="311" r:id="rId55"/>
    <p:sldId id="307" r:id="rId56"/>
    <p:sldId id="315" r:id="rId57"/>
    <p:sldId id="316" r:id="rId58"/>
    <p:sldId id="312" r:id="rId59"/>
    <p:sldId id="333" r:id="rId60"/>
    <p:sldId id="272" r:id="rId61"/>
    <p:sldId id="276" r:id="rId62"/>
    <p:sldId id="313" r:id="rId63"/>
    <p:sldId id="328" r:id="rId64"/>
    <p:sldId id="330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87F60B-3926-4691-9F6B-09BD989E23C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650F2D-A615-48A7-82F3-0F80A4C3BD8A}">
      <dgm:prSet phldrT="[Text]" custT="1"/>
      <dgm:spPr/>
      <dgm:t>
        <a:bodyPr/>
        <a:lstStyle/>
        <a:p>
          <a:r>
            <a:rPr lang="en-US" sz="3600" dirty="0" smtClean="0"/>
            <a:t>Random GH&gt;0.4 </a:t>
          </a:r>
          <a:r>
            <a:rPr lang="el-GR" sz="3600" dirty="0" smtClean="0"/>
            <a:t>μ</a:t>
          </a:r>
          <a:r>
            <a:rPr lang="en-US" sz="3600" dirty="0" smtClean="0"/>
            <a:t>g/l and elevated IGF-1</a:t>
          </a:r>
        </a:p>
        <a:p>
          <a:r>
            <a:rPr lang="en-US" sz="3600" dirty="0" smtClean="0"/>
            <a:t>Or</a:t>
          </a:r>
        </a:p>
        <a:p>
          <a:r>
            <a:rPr lang="en-US" sz="3600" dirty="0" smtClean="0"/>
            <a:t>GH nadir during OGTT &gt;1</a:t>
          </a:r>
          <a:r>
            <a:rPr lang="el-GR" sz="3600" dirty="0" smtClean="0"/>
            <a:t>μ</a:t>
          </a:r>
          <a:r>
            <a:rPr lang="en-US" sz="3600" dirty="0" smtClean="0"/>
            <a:t>g/l</a:t>
          </a:r>
        </a:p>
        <a:p>
          <a:endParaRPr lang="en-US" sz="3600" dirty="0"/>
        </a:p>
      </dgm:t>
    </dgm:pt>
    <dgm:pt modelId="{E9DF2CFB-6E19-4C45-A16D-1CB4BE015296}" type="parTrans" cxnId="{CF69EA5C-74DC-44C6-BBDE-8E10F24043EE}">
      <dgm:prSet/>
      <dgm:spPr/>
      <dgm:t>
        <a:bodyPr/>
        <a:lstStyle/>
        <a:p>
          <a:endParaRPr lang="en-US"/>
        </a:p>
      </dgm:t>
    </dgm:pt>
    <dgm:pt modelId="{260D3136-E7A0-43FD-A45B-59AB5118FAC2}" type="sibTrans" cxnId="{CF69EA5C-74DC-44C6-BBDE-8E10F24043EE}">
      <dgm:prSet/>
      <dgm:spPr/>
      <dgm:t>
        <a:bodyPr/>
        <a:lstStyle/>
        <a:p>
          <a:endParaRPr lang="en-US"/>
        </a:p>
      </dgm:t>
    </dgm:pt>
    <dgm:pt modelId="{5CDB0708-2EB5-471E-B98B-C948F43A4177}" type="pres">
      <dgm:prSet presAssocID="{B287F60B-3926-4691-9F6B-09BD989E23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31E01C-2C67-41F7-876E-3CF274D92E94}" type="pres">
      <dgm:prSet presAssocID="{FF650F2D-A615-48A7-82F3-0F80A4C3BD8A}" presName="node" presStyleLbl="node1" presStyleIdx="0" presStyleCnt="1" custLinFactNeighborX="1031" custLinFactNeighborY="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69EA5C-74DC-44C6-BBDE-8E10F24043EE}" srcId="{B287F60B-3926-4691-9F6B-09BD989E23C8}" destId="{FF650F2D-A615-48A7-82F3-0F80A4C3BD8A}" srcOrd="0" destOrd="0" parTransId="{E9DF2CFB-6E19-4C45-A16D-1CB4BE015296}" sibTransId="{260D3136-E7A0-43FD-A45B-59AB5118FAC2}"/>
    <dgm:cxn modelId="{30697D9B-EED6-4313-87B8-1D6F4A75EF5B}" type="presOf" srcId="{FF650F2D-A615-48A7-82F3-0F80A4C3BD8A}" destId="{0331E01C-2C67-41F7-876E-3CF274D92E94}" srcOrd="0" destOrd="0" presId="urn:microsoft.com/office/officeart/2005/8/layout/default"/>
    <dgm:cxn modelId="{32A801B0-27E7-4394-847A-5D6062A44E46}" type="presOf" srcId="{B287F60B-3926-4691-9F6B-09BD989E23C8}" destId="{5CDB0708-2EB5-471E-B98B-C948F43A4177}" srcOrd="0" destOrd="0" presId="urn:microsoft.com/office/officeart/2005/8/layout/default"/>
    <dgm:cxn modelId="{72D42E3F-9D00-44EF-B657-DFA6C7C4E9F6}" type="presParOf" srcId="{5CDB0708-2EB5-471E-B98B-C948F43A4177}" destId="{0331E01C-2C67-41F7-876E-3CF274D92E9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F31A6-535C-4006-8A00-CE30EDECCAE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B216C-19C1-42ED-AEDC-9DB79C26ED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B216C-19C1-42ED-AEDC-9DB79C26EDE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B216C-19C1-42ED-AEDC-9DB79C26EDE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acromegalic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patients without imaging evidence of a pituitary adenoma on pre-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postcontrast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 echo (SE) T1-weighted MR-imaging and who lacked evidence of an ectopic (non-pituitary) source causing GH excess at the National Institutes of Health and the University of Virginia were included.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3% of all GH adenomas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resected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surgeons) with suspected GH secreting adenomas did not demonstrate imaging evidence of pituitary adenoma on conventional MR-imaging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B216C-19C1-42ED-AEDC-9DB79C26EDE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AD56-C2B8-47F3-82F5-F761DA1174F5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A420-D97E-4D1B-BFDE-288BF41B2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AD56-C2B8-47F3-82F5-F761DA1174F5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A420-D97E-4D1B-BFDE-288BF41B2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AD56-C2B8-47F3-82F5-F761DA1174F5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A420-D97E-4D1B-BFDE-288BF41B2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AD56-C2B8-47F3-82F5-F761DA1174F5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A420-D97E-4D1B-BFDE-288BF41B2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AD56-C2B8-47F3-82F5-F761DA1174F5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A420-D97E-4D1B-BFDE-288BF41B2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AD56-C2B8-47F3-82F5-F761DA1174F5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A420-D97E-4D1B-BFDE-288BF41B2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AD56-C2B8-47F3-82F5-F761DA1174F5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A420-D97E-4D1B-BFDE-288BF41B2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AD56-C2B8-47F3-82F5-F761DA1174F5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8DA420-D97E-4D1B-BFDE-288BF41B2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AD56-C2B8-47F3-82F5-F761DA1174F5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A420-D97E-4D1B-BFDE-288BF41B2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AD56-C2B8-47F3-82F5-F761DA1174F5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A8DA420-D97E-4D1B-BFDE-288BF41B2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9F7AD56-C2B8-47F3-82F5-F761DA1174F5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A420-D97E-4D1B-BFDE-288BF41B2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9F7AD56-C2B8-47F3-82F5-F761DA1174F5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A8DA420-D97E-4D1B-BFDE-288BF41B2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458200" cy="2590800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 smtClean="0"/>
              <a:t/>
            </a:r>
            <a:br>
              <a:rPr lang="en-US" sz="4800" b="1" i="1" dirty="0" smtClean="0"/>
            </a:br>
            <a:r>
              <a:rPr lang="en-US" sz="5400" b="1" i="1" dirty="0" smtClean="0"/>
              <a:t>Diagnostic Approach of </a:t>
            </a:r>
            <a:r>
              <a:rPr lang="en-US" sz="5400" b="1" i="1" dirty="0" err="1" smtClean="0"/>
              <a:t>Acromegaly</a:t>
            </a:r>
            <a:endParaRPr lang="en-US" sz="4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6553200" cy="1752600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 err="1" smtClean="0"/>
              <a:t>Mahtab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Niroomand</a:t>
            </a:r>
            <a:r>
              <a:rPr lang="en-US" sz="2800" b="1" i="1" dirty="0" smtClean="0"/>
              <a:t> </a:t>
            </a:r>
            <a:r>
              <a:rPr lang="en-US" sz="2800" b="1" i="1" dirty="0"/>
              <a:t>M</a:t>
            </a:r>
            <a:r>
              <a:rPr lang="en-US" sz="2800" b="1" i="1" dirty="0" smtClean="0"/>
              <a:t>.D.</a:t>
            </a:r>
          </a:p>
          <a:p>
            <a:pPr algn="ctr"/>
            <a:r>
              <a:rPr lang="en-US" sz="2800" b="1" i="1" dirty="0" smtClean="0"/>
              <a:t>Assistant Professor of Endocrinology</a:t>
            </a:r>
          </a:p>
          <a:p>
            <a:pPr algn="ctr"/>
            <a:r>
              <a:rPr lang="en-US" sz="2800" b="1" i="1" dirty="0" smtClean="0"/>
              <a:t>2014</a:t>
            </a:r>
          </a:p>
          <a:p>
            <a:pPr algn="ctr"/>
            <a:r>
              <a:rPr lang="en-US" sz="2800" b="1" i="1" dirty="0" smtClean="0"/>
              <a:t>Tehran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Clinical Features of </a:t>
            </a:r>
            <a:r>
              <a:rPr lang="en-US" b="1" i="1" dirty="0" err="1">
                <a:solidFill>
                  <a:srgbClr val="FFC000"/>
                </a:solidFill>
              </a:rPr>
              <a:t>Acromegaly</a:t>
            </a:r>
            <a:endParaRPr lang="en-US" b="1" i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6477000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N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Engl</a:t>
            </a:r>
            <a:r>
              <a:rPr lang="en-US" sz="2000" b="1" i="1" dirty="0" smtClean="0">
                <a:solidFill>
                  <a:srgbClr val="FFC000"/>
                </a:solidFill>
              </a:rPr>
              <a:t> J Med 2006;355:2558-73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751" y="914400"/>
            <a:ext cx="518204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>
            <a:off x="2057400" y="1371600"/>
            <a:ext cx="914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57400" y="2209800"/>
            <a:ext cx="8382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81200" y="4114800"/>
            <a:ext cx="14478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81200" y="4951412"/>
            <a:ext cx="10668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57400" y="5943600"/>
            <a:ext cx="8382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43400" y="1371600"/>
            <a:ext cx="6858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19600" y="2741612"/>
            <a:ext cx="15240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Clinical Features of </a:t>
            </a:r>
            <a:r>
              <a:rPr lang="en-US" b="1" i="1" dirty="0" err="1" smtClean="0">
                <a:solidFill>
                  <a:srgbClr val="FFC000"/>
                </a:solidFill>
              </a:rPr>
              <a:t>Acromegaly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E:\picr0\acromegalia2prognatis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2895600" cy="2895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48768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C000"/>
                </a:solidFill>
              </a:rPr>
              <a:t>prognatism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pic>
        <p:nvPicPr>
          <p:cNvPr id="1027" name="Picture 3" descr="E:\picr0\acromegalia6 oft tissue hypertrophy of face and 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5838" y="1874838"/>
            <a:ext cx="2620962" cy="26209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53200" y="44958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Soft tissue hypertrophy of face and hand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pic>
        <p:nvPicPr>
          <p:cNvPr id="1028" name="Picture 4" descr="E:\picr0\acromegalia10 with facial seborrhoea and ac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270656"/>
            <a:ext cx="2347773" cy="23681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05200" y="58674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FFC000"/>
                </a:solidFill>
              </a:rPr>
              <a:t>Faciai</a:t>
            </a:r>
            <a:r>
              <a:rPr lang="en-US" sz="2000" b="1" i="1" dirty="0" smtClean="0">
                <a:solidFill>
                  <a:srgbClr val="FFC000"/>
                </a:solidFill>
              </a:rPr>
              <a:t> seborrhea and acne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Clinical Features of </a:t>
            </a:r>
            <a:r>
              <a:rPr lang="en-US" b="1" i="1" dirty="0" err="1" smtClean="0">
                <a:solidFill>
                  <a:srgbClr val="FFC000"/>
                </a:solidFill>
              </a:rPr>
              <a:t>Acromegaly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1" name="Picture 3" descr="E:\picr0\acromegalia15 moderate prognath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728394"/>
            <a:ext cx="2559050" cy="25388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05600" y="4343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C000"/>
                </a:solidFill>
              </a:rPr>
              <a:t>prognathism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pic>
        <p:nvPicPr>
          <p:cNvPr id="2052" name="Picture 4" descr="E:\picr0\acromegalia17 characteristic separation of teeth in lower j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4191" y="3396237"/>
            <a:ext cx="2219409" cy="24711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4343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C000"/>
                </a:solidFill>
              </a:rPr>
              <a:t>Marked Separation of teeth</a:t>
            </a:r>
          </a:p>
        </p:txBody>
      </p:sp>
      <p:pic>
        <p:nvPicPr>
          <p:cNvPr id="2053" name="Picture 5" descr="E:\picr0\acromegalia13 marked separation of tee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828800"/>
            <a:ext cx="2348803" cy="241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Clinical Features of </a:t>
            </a:r>
            <a:r>
              <a:rPr lang="en-US" b="1" i="1" dirty="0" err="1" smtClean="0">
                <a:solidFill>
                  <a:srgbClr val="FFC000"/>
                </a:solidFill>
              </a:rPr>
              <a:t>Acromegaly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4" name="Picture 2" descr="E:\picr0\acromegalia19 nose hypertroph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978024"/>
            <a:ext cx="2746375" cy="2746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485769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Nose hypertrophy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pic>
        <p:nvPicPr>
          <p:cNvPr id="3075" name="Picture 3" descr="E:\picr0\acromegalia22 striking macrogloss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676400"/>
            <a:ext cx="2438400" cy="23866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81800" y="41148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C000"/>
                </a:solidFill>
              </a:rPr>
              <a:t>macroglossia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pic>
        <p:nvPicPr>
          <p:cNvPr id="3076" name="Picture 4" descr="E:\picr0\acromegalia25 scolo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048000"/>
            <a:ext cx="25908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14800" y="56196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C000"/>
                </a:solidFill>
              </a:rPr>
              <a:t>scolosis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pic>
        <p:nvPicPr>
          <p:cNvPr id="3079" name="Picture 7" descr="E:\picr0\acromegalia16 moderate prognathi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572000"/>
            <a:ext cx="2054225" cy="205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b="1" i="1" dirty="0" smtClean="0"/>
              <a:t>Clinical Features of </a:t>
            </a:r>
            <a:r>
              <a:rPr lang="en-US" b="1" i="1" dirty="0" err="1" smtClean="0"/>
              <a:t>Acromegaly</a:t>
            </a:r>
            <a:endParaRPr lang="en-US" b="1" i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77000" y="1786334"/>
            <a:ext cx="1905000" cy="296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3124200"/>
            <a:ext cx="18383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343400" y="297180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C000"/>
                </a:solidFill>
              </a:rPr>
              <a:t>A</a:t>
            </a:r>
            <a:r>
              <a:rPr lang="en-US" i="1" dirty="0" err="1" smtClean="0">
                <a:solidFill>
                  <a:srgbClr val="FFC000"/>
                </a:solidFill>
              </a:rPr>
              <a:t>cromegaly</a:t>
            </a:r>
            <a:r>
              <a:rPr lang="en-US" i="1" dirty="0" smtClean="0">
                <a:solidFill>
                  <a:srgbClr val="FFC000"/>
                </a:solidFill>
              </a:rPr>
              <a:t> in a young male with active</a:t>
            </a:r>
          </a:p>
          <a:p>
            <a:r>
              <a:rPr lang="en-US" i="1" dirty="0" smtClean="0">
                <a:solidFill>
                  <a:srgbClr val="FFC000"/>
                </a:solidFill>
              </a:rPr>
              <a:t>perspiration, oily skin, acne, and widened tooth gap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447800"/>
            <a:ext cx="281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C000"/>
                </a:solidFill>
              </a:rPr>
              <a:t>X-ray image of bony “tufting” seen </a:t>
            </a:r>
            <a:r>
              <a:rPr lang="en-US" i="1" dirty="0" smtClean="0">
                <a:solidFill>
                  <a:srgbClr val="FFC000"/>
                </a:solidFill>
              </a:rPr>
              <a:t>at </a:t>
            </a:r>
            <a:r>
              <a:rPr lang="en-US" i="1" dirty="0">
                <a:solidFill>
                  <a:srgbClr val="FFC000"/>
                </a:solidFill>
              </a:rPr>
              <a:t>ends </a:t>
            </a:r>
            <a:r>
              <a:rPr lang="en-US" i="1" dirty="0" smtClean="0">
                <a:solidFill>
                  <a:srgbClr val="FFC000"/>
                </a:solidFill>
              </a:rPr>
              <a:t>of terminal phalanges indicates bony </a:t>
            </a:r>
            <a:r>
              <a:rPr lang="en-US" i="1" dirty="0">
                <a:solidFill>
                  <a:srgbClr val="FFC000"/>
                </a:solidFill>
              </a:rPr>
              <a:t>overgrowth.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C000"/>
                </a:solidFill>
              </a:rPr>
              <a:t>Melmed</a:t>
            </a:r>
            <a:r>
              <a:rPr lang="en-US" b="1" i="1" dirty="0" smtClean="0">
                <a:solidFill>
                  <a:srgbClr val="FFC000"/>
                </a:solidFill>
              </a:rPr>
              <a:t> S, </a:t>
            </a:r>
            <a:r>
              <a:rPr lang="en-US" b="1" i="1" dirty="0" err="1" smtClean="0">
                <a:solidFill>
                  <a:srgbClr val="FFC000"/>
                </a:solidFill>
              </a:rPr>
              <a:t>Braunstein</a:t>
            </a:r>
            <a:r>
              <a:rPr lang="en-US" b="1" i="1" dirty="0" smtClean="0">
                <a:solidFill>
                  <a:srgbClr val="FFC000"/>
                </a:solidFill>
              </a:rPr>
              <a:t> G. Stein’s Textbook of Medicine, 5th ed. St Louis: Mosby,1998;1773–1788</a:t>
            </a:r>
            <a:endParaRPr lang="en-US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Clinical Features of </a:t>
            </a:r>
            <a:r>
              <a:rPr lang="en-US" b="1" i="1" dirty="0" err="1" smtClean="0"/>
              <a:t>Acromegaly</a:t>
            </a:r>
            <a:endParaRPr lang="en-US" b="1" i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19275"/>
            <a:ext cx="25717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2952" y="2290762"/>
            <a:ext cx="2803848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4419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Prominent skin tags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4953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Increased heal pad thickness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1371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Jaw </a:t>
            </a:r>
            <a:r>
              <a:rPr lang="en-US" i="1" dirty="0" smtClean="0">
                <a:solidFill>
                  <a:srgbClr val="FFC000"/>
                </a:solidFill>
              </a:rPr>
              <a:t>overbite , widening of spaces between incisors due to </a:t>
            </a:r>
            <a:r>
              <a:rPr lang="en-US" i="1" dirty="0" err="1" smtClean="0">
                <a:solidFill>
                  <a:srgbClr val="FFC000"/>
                </a:solidFill>
              </a:rPr>
              <a:t>mandibular</a:t>
            </a:r>
            <a:r>
              <a:rPr lang="en-US" i="1" dirty="0" smtClean="0">
                <a:solidFill>
                  <a:srgbClr val="FFC000"/>
                </a:solidFill>
              </a:rPr>
              <a:t> growth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48400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Melmed</a:t>
            </a:r>
            <a:r>
              <a:rPr lang="en-US" dirty="0">
                <a:solidFill>
                  <a:srgbClr val="FFC000"/>
                </a:solidFill>
              </a:rPr>
              <a:t> S, </a:t>
            </a:r>
            <a:r>
              <a:rPr lang="en-US" dirty="0" err="1">
                <a:solidFill>
                  <a:srgbClr val="FFC000"/>
                </a:solidFill>
              </a:rPr>
              <a:t>Braunstein</a:t>
            </a:r>
            <a:r>
              <a:rPr lang="en-US" dirty="0">
                <a:solidFill>
                  <a:srgbClr val="FFC000"/>
                </a:solidFill>
              </a:rPr>
              <a:t> G. </a:t>
            </a:r>
            <a:r>
              <a:rPr lang="en-US" i="1" dirty="0">
                <a:solidFill>
                  <a:srgbClr val="FFC000"/>
                </a:solidFill>
              </a:rPr>
              <a:t>Stein’s Textbook of Medicine, 5th ed. St </a:t>
            </a:r>
            <a:r>
              <a:rPr lang="en-US" i="1" dirty="0" smtClean="0">
                <a:solidFill>
                  <a:srgbClr val="FFC000"/>
                </a:solidFill>
              </a:rPr>
              <a:t>Louis: Mosby,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1998;1773–1788</a:t>
            </a:r>
            <a:r>
              <a:rPr lang="en-US" dirty="0"/>
              <a:t>.</a:t>
            </a:r>
          </a:p>
        </p:txBody>
      </p:sp>
      <p:pic>
        <p:nvPicPr>
          <p:cNvPr id="4098" name="Picture 2" descr="E:\picr0\acr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5917" y="4038600"/>
            <a:ext cx="2671948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Survival </a:t>
            </a:r>
            <a:endParaRPr lang="en-US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dirty="0"/>
              <a:t>The overall standardized mortality ratio </a:t>
            </a:r>
            <a:r>
              <a:rPr lang="en-US" dirty="0" smtClean="0"/>
              <a:t>of </a:t>
            </a:r>
            <a:r>
              <a:rPr lang="en-US" dirty="0" err="1" smtClean="0"/>
              <a:t>acromegalic</a:t>
            </a:r>
            <a:r>
              <a:rPr lang="en-US" dirty="0" smtClean="0"/>
              <a:t> patients is 1.48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Factors contributing  to </a:t>
            </a:r>
            <a:r>
              <a:rPr lang="en-US" dirty="0"/>
              <a:t>increased </a:t>
            </a:r>
            <a:r>
              <a:rPr lang="en-US" dirty="0" smtClean="0"/>
              <a:t>mortality include the </a:t>
            </a:r>
            <a:r>
              <a:rPr lang="en-US" dirty="0"/>
              <a:t>higher prevalence of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Hypertension</a:t>
            </a:r>
            <a:endParaRPr lang="en-US" dirty="0"/>
          </a:p>
          <a:p>
            <a:pPr lvl="1"/>
            <a:r>
              <a:rPr lang="en-US" dirty="0"/>
              <a:t>H</a:t>
            </a:r>
            <a:r>
              <a:rPr lang="en-US" dirty="0" smtClean="0"/>
              <a:t>yperglycemia </a:t>
            </a:r>
            <a:r>
              <a:rPr lang="en-US" dirty="0"/>
              <a:t>or overt </a:t>
            </a:r>
            <a:r>
              <a:rPr lang="en-US" dirty="0" smtClean="0"/>
              <a:t>diabetes</a:t>
            </a:r>
          </a:p>
          <a:p>
            <a:pPr lvl="1"/>
            <a:r>
              <a:rPr lang="en-US" dirty="0" err="1" smtClean="0"/>
              <a:t>Cardiomyopathy</a:t>
            </a:r>
            <a:endParaRPr lang="en-US" dirty="0"/>
          </a:p>
          <a:p>
            <a:pPr lvl="1"/>
            <a:r>
              <a:rPr lang="en-US" dirty="0" smtClean="0"/>
              <a:t>Sleep apnea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200" y="6375470"/>
            <a:ext cx="4343400" cy="406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i="1" dirty="0" smtClean="0">
                <a:solidFill>
                  <a:srgbClr val="FFC000"/>
                </a:solidFill>
              </a:rPr>
              <a:t>N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Engl</a:t>
            </a:r>
            <a:r>
              <a:rPr lang="en-US" sz="2000" b="1" i="1" dirty="0" smtClean="0">
                <a:solidFill>
                  <a:srgbClr val="FFC000"/>
                </a:solidFill>
              </a:rPr>
              <a:t> J Med 2006;355:2558-73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Survival </a:t>
            </a:r>
            <a:endParaRPr lang="en-US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predictor of longer survival: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b="1" i="1" dirty="0" smtClean="0"/>
              <a:t>GH levels </a:t>
            </a:r>
            <a:r>
              <a:rPr lang="en-US" b="1" i="1" dirty="0"/>
              <a:t>of </a:t>
            </a:r>
            <a:r>
              <a:rPr lang="en-US" b="1" i="1" dirty="0" smtClean="0"/>
              <a:t>&lt;2.5 </a:t>
            </a:r>
            <a:r>
              <a:rPr lang="en-US" b="1" i="1" dirty="0" err="1" smtClean="0"/>
              <a:t>μg</a:t>
            </a:r>
            <a:r>
              <a:rPr lang="en-US" b="1" i="1" dirty="0" smtClean="0"/>
              <a:t>/liter</a:t>
            </a:r>
            <a:endParaRPr lang="en-US" b="1" i="1" dirty="0"/>
          </a:p>
          <a:p>
            <a:pPr lvl="1"/>
            <a:r>
              <a:rPr lang="en-US" b="1" i="1" dirty="0" smtClean="0"/>
              <a:t>Younger age</a:t>
            </a:r>
          </a:p>
          <a:p>
            <a:pPr lvl="1"/>
            <a:r>
              <a:rPr lang="en-US" b="1" i="1" dirty="0" smtClean="0"/>
              <a:t>Shorter </a:t>
            </a:r>
            <a:r>
              <a:rPr lang="en-US" b="1" i="1" dirty="0"/>
              <a:t>duration of </a:t>
            </a:r>
            <a:r>
              <a:rPr lang="en-US" b="1" i="1" dirty="0" smtClean="0"/>
              <a:t>disease</a:t>
            </a:r>
            <a:endParaRPr lang="en-US" b="1" i="1" dirty="0"/>
          </a:p>
          <a:p>
            <a:pPr lvl="1"/>
            <a:r>
              <a:rPr lang="en-US" b="1" i="1" dirty="0" smtClean="0"/>
              <a:t>Absence </a:t>
            </a:r>
            <a:r>
              <a:rPr lang="en-US" b="1" i="1" dirty="0"/>
              <a:t>of hypertension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638169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C000"/>
                </a:solidFill>
              </a:rPr>
              <a:t>J Clin Endocrinol Metab 2005;90:4081-6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9067800" cy="1143000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FFC000"/>
                </a:solidFill>
              </a:rPr>
              <a:t>Outcome determinants of </a:t>
            </a:r>
            <a:r>
              <a:rPr lang="en-US" sz="4000" b="1" i="1" dirty="0" err="1" smtClean="0">
                <a:solidFill>
                  <a:srgbClr val="FFC000"/>
                </a:solidFill>
              </a:rPr>
              <a:t>Acromegaly</a:t>
            </a:r>
            <a:endParaRPr lang="en-US" sz="4000" b="1" i="1" dirty="0">
              <a:solidFill>
                <a:srgbClr val="FFC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1753" y="2133600"/>
            <a:ext cx="838951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" y="6248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C000"/>
                </a:solidFill>
              </a:rPr>
              <a:t>Melmed</a:t>
            </a:r>
            <a:r>
              <a:rPr lang="en-US" b="1" i="1" dirty="0" smtClean="0">
                <a:solidFill>
                  <a:srgbClr val="FFC000"/>
                </a:solidFill>
              </a:rPr>
              <a:t> S, </a:t>
            </a:r>
            <a:r>
              <a:rPr lang="en-US" b="1" i="1" dirty="0" err="1" smtClean="0">
                <a:solidFill>
                  <a:srgbClr val="FFC000"/>
                </a:solidFill>
              </a:rPr>
              <a:t>Braunstein</a:t>
            </a:r>
            <a:r>
              <a:rPr lang="en-US" b="1" i="1" dirty="0" smtClean="0">
                <a:solidFill>
                  <a:srgbClr val="FFC000"/>
                </a:solidFill>
              </a:rPr>
              <a:t> G. Stein’s Textbook of Medicine, 5th ed. St Louis: Mosby,1998;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Diagnosis </a:t>
            </a:r>
            <a:endParaRPr lang="en-US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257800"/>
          </a:xfrm>
        </p:spPr>
        <p:txBody>
          <a:bodyPr>
            <a:normAutofit/>
          </a:bodyPr>
          <a:lstStyle/>
          <a:p>
            <a:r>
              <a:rPr lang="en-US" sz="2800" i="1" dirty="0"/>
              <a:t>The diagnostic workup of a patient </a:t>
            </a:r>
            <a:r>
              <a:rPr lang="en-US" sz="2800" i="1" dirty="0" smtClean="0"/>
              <a:t>must confirm:</a:t>
            </a:r>
            <a:endParaRPr lang="en-US" sz="2800" i="1" dirty="0"/>
          </a:p>
          <a:p>
            <a:pPr lvl="1"/>
            <a:r>
              <a:rPr lang="en-US" sz="3000" b="1" i="1" dirty="0" smtClean="0">
                <a:solidFill>
                  <a:srgbClr val="00B0F0"/>
                </a:solidFill>
              </a:rPr>
              <a:t>Autonomy </a:t>
            </a:r>
            <a:r>
              <a:rPr lang="en-US" sz="3000" b="1" i="1" dirty="0">
                <a:solidFill>
                  <a:srgbClr val="00B0F0"/>
                </a:solidFill>
              </a:rPr>
              <a:t>of GH </a:t>
            </a:r>
            <a:r>
              <a:rPr lang="en-US" sz="3000" b="1" i="1" dirty="0" smtClean="0">
                <a:solidFill>
                  <a:srgbClr val="00B0F0"/>
                </a:solidFill>
              </a:rPr>
              <a:t>secretion</a:t>
            </a:r>
          </a:p>
          <a:p>
            <a:pPr lvl="1"/>
            <a:r>
              <a:rPr lang="en-US" sz="3000" b="1" i="1" dirty="0" smtClean="0">
                <a:solidFill>
                  <a:srgbClr val="00B0F0"/>
                </a:solidFill>
              </a:rPr>
              <a:t>look </a:t>
            </a:r>
            <a:r>
              <a:rPr lang="en-US" sz="3000" b="1" i="1" dirty="0">
                <a:solidFill>
                  <a:srgbClr val="00B0F0"/>
                </a:solidFill>
              </a:rPr>
              <a:t>for possible </a:t>
            </a:r>
            <a:r>
              <a:rPr lang="en-US" sz="3000" b="1" i="1" dirty="0" smtClean="0">
                <a:solidFill>
                  <a:srgbClr val="00B0F0"/>
                </a:solidFill>
              </a:rPr>
              <a:t>concomitant </a:t>
            </a:r>
            <a:r>
              <a:rPr lang="en-US" sz="3000" b="1" i="1" dirty="0" err="1" smtClean="0">
                <a:solidFill>
                  <a:srgbClr val="00B0F0"/>
                </a:solidFill>
              </a:rPr>
              <a:t>hyperprolactinemia</a:t>
            </a:r>
            <a:endParaRPr lang="en-US" sz="3000" b="1" i="1" dirty="0" smtClean="0">
              <a:solidFill>
                <a:srgbClr val="00B0F0"/>
              </a:solidFill>
            </a:endParaRPr>
          </a:p>
          <a:p>
            <a:pPr lvl="1"/>
            <a:r>
              <a:rPr lang="en-US" sz="3000" b="1" i="1" dirty="0" smtClean="0">
                <a:solidFill>
                  <a:srgbClr val="00B0F0"/>
                </a:solidFill>
              </a:rPr>
              <a:t>Document </a:t>
            </a:r>
            <a:r>
              <a:rPr lang="en-US" sz="3000" b="1" i="1" dirty="0">
                <a:solidFill>
                  <a:srgbClr val="00B0F0"/>
                </a:solidFill>
              </a:rPr>
              <a:t>the space-occupying lesion </a:t>
            </a:r>
            <a:r>
              <a:rPr lang="en-US" sz="3000" b="1" i="1" dirty="0" smtClean="0">
                <a:solidFill>
                  <a:srgbClr val="00B0F0"/>
                </a:solidFill>
              </a:rPr>
              <a:t>and its extension</a:t>
            </a:r>
          </a:p>
          <a:p>
            <a:pPr lvl="1"/>
            <a:r>
              <a:rPr lang="en-US" sz="3000" b="1" i="1" dirty="0" smtClean="0">
                <a:solidFill>
                  <a:srgbClr val="00B0F0"/>
                </a:solidFill>
              </a:rPr>
              <a:t>Search </a:t>
            </a:r>
            <a:r>
              <a:rPr lang="en-US" sz="3000" b="1" i="1" dirty="0">
                <a:solidFill>
                  <a:srgbClr val="00B0F0"/>
                </a:solidFill>
              </a:rPr>
              <a:t>for possible </a:t>
            </a:r>
            <a:r>
              <a:rPr lang="en-US" sz="3000" b="1" i="1" dirty="0" smtClean="0">
                <a:solidFill>
                  <a:srgbClr val="00B0F0"/>
                </a:solidFill>
              </a:rPr>
              <a:t>complications:</a:t>
            </a:r>
          </a:p>
          <a:p>
            <a:pPr lvl="2"/>
            <a:r>
              <a:rPr lang="en-US" dirty="0" smtClean="0"/>
              <a:t>Anterior </a:t>
            </a:r>
            <a:r>
              <a:rPr lang="en-US" dirty="0"/>
              <a:t>pituitary </a:t>
            </a:r>
            <a:r>
              <a:rPr lang="en-US" dirty="0" smtClean="0"/>
              <a:t>insufficiency</a:t>
            </a:r>
          </a:p>
          <a:p>
            <a:pPr lvl="2"/>
            <a:r>
              <a:rPr lang="en-US" dirty="0" smtClean="0"/>
              <a:t>Visual impairment</a:t>
            </a:r>
          </a:p>
          <a:p>
            <a:pPr lvl="2"/>
            <a:r>
              <a:rPr lang="en-US" dirty="0" smtClean="0"/>
              <a:t> Carpal tunnel syndrome,…..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C000"/>
                </a:solidFill>
              </a:rPr>
              <a:t>Out line</a:t>
            </a:r>
            <a:endParaRPr lang="en-US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and epidemiology</a:t>
            </a:r>
          </a:p>
          <a:p>
            <a:r>
              <a:rPr lang="en-US" dirty="0" smtClean="0"/>
              <a:t>Etiology  and differential diagnosis</a:t>
            </a:r>
          </a:p>
          <a:p>
            <a:r>
              <a:rPr lang="en-US" dirty="0" smtClean="0"/>
              <a:t>Clinical features</a:t>
            </a:r>
          </a:p>
          <a:p>
            <a:r>
              <a:rPr lang="en-US" dirty="0" smtClean="0"/>
              <a:t>Survival </a:t>
            </a:r>
          </a:p>
          <a:p>
            <a:r>
              <a:rPr lang="en-US" dirty="0" smtClean="0"/>
              <a:t>Diagnostic modality</a:t>
            </a:r>
          </a:p>
          <a:p>
            <a:r>
              <a:rPr lang="en-US" dirty="0" smtClean="0"/>
              <a:t>Endocrine society guideline overview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400" b="1" i="1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Autonomy of GH secretion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Basal GH concentration</a:t>
            </a:r>
          </a:p>
          <a:p>
            <a:r>
              <a:rPr lang="en-US" dirty="0" smtClean="0"/>
              <a:t>GH nadir post  2hrs-75-gr OGTT</a:t>
            </a:r>
          </a:p>
          <a:p>
            <a:r>
              <a:rPr lang="en-US" dirty="0" smtClean="0"/>
              <a:t>Dynamic GH test</a:t>
            </a:r>
          </a:p>
          <a:p>
            <a:r>
              <a:rPr lang="en-US" dirty="0" smtClean="0"/>
              <a:t>Urinary GH</a:t>
            </a:r>
          </a:p>
          <a:p>
            <a:r>
              <a:rPr lang="en-US" dirty="0" smtClean="0"/>
              <a:t>Serum IGF-1 levels (peripheral </a:t>
            </a:r>
            <a:r>
              <a:rPr lang="en-US" dirty="0"/>
              <a:t>biologic effect of </a:t>
            </a:r>
            <a:r>
              <a:rPr lang="en-US" dirty="0" err="1" smtClean="0"/>
              <a:t>hypersecretion</a:t>
            </a:r>
            <a:r>
              <a:rPr lang="en-US" dirty="0" smtClean="0"/>
              <a:t> of GH)</a:t>
            </a:r>
          </a:p>
          <a:p>
            <a:r>
              <a:rPr lang="en-US" dirty="0" smtClean="0"/>
              <a:t>IGFBP-3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400" b="1" i="1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Basal GH 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GH secretion in normal subjects is:</a:t>
            </a:r>
          </a:p>
          <a:p>
            <a:pPr lvl="1"/>
            <a:r>
              <a:rPr lang="en-US" dirty="0" err="1" smtClean="0"/>
              <a:t>Pulsatile</a:t>
            </a:r>
            <a:endParaRPr lang="en-US" dirty="0" smtClean="0"/>
          </a:p>
          <a:p>
            <a:pPr lvl="1"/>
            <a:r>
              <a:rPr lang="en-US" dirty="0" smtClean="0"/>
              <a:t> Diurnal</a:t>
            </a:r>
          </a:p>
          <a:p>
            <a:pPr lvl="1"/>
            <a:r>
              <a:rPr lang="en-US" dirty="0" smtClean="0"/>
              <a:t>Stimulated by variety of factors including:</a:t>
            </a:r>
          </a:p>
          <a:p>
            <a:pPr lvl="2"/>
            <a:r>
              <a:rPr lang="en-US" dirty="0" smtClean="0"/>
              <a:t>Short-term fasting</a:t>
            </a:r>
          </a:p>
          <a:p>
            <a:pPr lvl="2"/>
            <a:r>
              <a:rPr lang="en-US" dirty="0" smtClean="0"/>
              <a:t>Exercise</a:t>
            </a:r>
          </a:p>
          <a:p>
            <a:pPr lvl="2"/>
            <a:r>
              <a:rPr lang="en-US" dirty="0" smtClean="0"/>
              <a:t>Stress</a:t>
            </a:r>
          </a:p>
          <a:p>
            <a:pPr lvl="2"/>
            <a:r>
              <a:rPr lang="en-US" dirty="0" smtClean="0"/>
              <a:t>Sleep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50292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Serum GH concentrations fluctuate widely (&lt;0.5-1ng/ml  during most of the day to 20-30 </a:t>
            </a:r>
            <a:r>
              <a:rPr lang="en-US" sz="2800" dirty="0" err="1" smtClean="0">
                <a:solidFill>
                  <a:srgbClr val="00B0F0"/>
                </a:solidFill>
              </a:rPr>
              <a:t>ng</a:t>
            </a:r>
            <a:r>
              <a:rPr lang="en-US" sz="2800" dirty="0" smtClean="0">
                <a:solidFill>
                  <a:srgbClr val="00B0F0"/>
                </a:solidFill>
              </a:rPr>
              <a:t>/ml at night or after vigorous exercise</a:t>
            </a:r>
            <a:r>
              <a:rPr lang="en-US" sz="2400" b="1" i="1" dirty="0" smtClean="0">
                <a:solidFill>
                  <a:srgbClr val="00B0F0"/>
                </a:solidFill>
              </a:rPr>
              <a:t>)</a:t>
            </a:r>
            <a:endParaRPr lang="en-US" sz="2400" b="1" i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412468"/>
            <a:ext cx="3777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 smtClean="0">
                <a:solidFill>
                  <a:srgbClr val="FFC000"/>
                </a:solidFill>
              </a:rPr>
              <a:t>N </a:t>
            </a:r>
            <a:r>
              <a:rPr lang="en-US" b="1" i="1" dirty="0" err="1" smtClean="0">
                <a:solidFill>
                  <a:srgbClr val="FFC000"/>
                </a:solidFill>
              </a:rPr>
              <a:t>Engl</a:t>
            </a:r>
            <a:r>
              <a:rPr lang="en-US" b="1" i="1" dirty="0" smtClean="0">
                <a:solidFill>
                  <a:srgbClr val="FFC000"/>
                </a:solidFill>
              </a:rPr>
              <a:t> J Med 2006;355:2558-73</a:t>
            </a:r>
            <a:endParaRPr lang="en-US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400" b="1" i="1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Basal GH 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 </a:t>
            </a:r>
            <a:r>
              <a:rPr lang="en-US" sz="3600" dirty="0" err="1" smtClean="0"/>
              <a:t>acromegaly</a:t>
            </a:r>
            <a:r>
              <a:rPr lang="en-US" sz="3600" dirty="0" smtClean="0"/>
              <a:t> samples </a:t>
            </a:r>
            <a:r>
              <a:rPr lang="en-US" sz="3600" dirty="0"/>
              <a:t>collected </a:t>
            </a:r>
            <a:r>
              <a:rPr lang="en-US" sz="3600" dirty="0" smtClean="0"/>
              <a:t>over 24 </a:t>
            </a:r>
            <a:r>
              <a:rPr lang="en-US" sz="3600" dirty="0"/>
              <a:t>hours contain detectable levels of GH (&gt;</a:t>
            </a:r>
            <a:r>
              <a:rPr lang="en-US" sz="3600" dirty="0" smtClean="0"/>
              <a:t>2</a:t>
            </a:r>
            <a:r>
              <a:rPr lang="el-GR" sz="3600" dirty="0" smtClean="0"/>
              <a:t>μ</a:t>
            </a:r>
            <a:r>
              <a:rPr lang="en-US" sz="3600" dirty="0" smtClean="0"/>
              <a:t>g/L) and </a:t>
            </a:r>
            <a:r>
              <a:rPr lang="en-US" sz="3600" b="1" i="1" dirty="0"/>
              <a:t>mean 24 hour integrated GH </a:t>
            </a:r>
            <a:r>
              <a:rPr lang="en-US" sz="3600" b="1" i="1" dirty="0" smtClean="0"/>
              <a:t>levels </a:t>
            </a:r>
            <a:r>
              <a:rPr lang="en-US" sz="3600" b="1" i="1" dirty="0" smtClean="0">
                <a:solidFill>
                  <a:srgbClr val="FF0000"/>
                </a:solidFill>
              </a:rPr>
              <a:t>&lt;2.5</a:t>
            </a:r>
            <a:r>
              <a:rPr lang="el-GR" sz="3600" b="1" i="1" dirty="0" smtClean="0">
                <a:solidFill>
                  <a:srgbClr val="FF0000"/>
                </a:solidFill>
              </a:rPr>
              <a:t>μ</a:t>
            </a:r>
            <a:r>
              <a:rPr lang="en-US" sz="3600" b="1" i="1" dirty="0" smtClean="0">
                <a:solidFill>
                  <a:srgbClr val="FF0000"/>
                </a:solidFill>
              </a:rPr>
              <a:t>g/L </a:t>
            </a:r>
            <a:r>
              <a:rPr lang="en-US" sz="3600" dirty="0"/>
              <a:t>exclude </a:t>
            </a:r>
            <a:r>
              <a:rPr lang="en-US" sz="3600" dirty="0" err="1" smtClean="0"/>
              <a:t>acromegaly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C000"/>
                </a:solidFill>
              </a:rPr>
              <a:t>Basal GH concentration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4525963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acromegaly</a:t>
            </a:r>
            <a:r>
              <a:rPr lang="en-US" dirty="0" smtClean="0"/>
              <a:t> the </a:t>
            </a:r>
            <a:r>
              <a:rPr lang="en-US" b="1" i="1" dirty="0" smtClean="0"/>
              <a:t>episodic basal pattern</a:t>
            </a:r>
            <a:r>
              <a:rPr lang="en-US" dirty="0" smtClean="0"/>
              <a:t> of GH secretion is </a:t>
            </a:r>
            <a:r>
              <a:rPr lang="en-US" b="1" dirty="0" smtClean="0">
                <a:solidFill>
                  <a:srgbClr val="FF0000"/>
                </a:solidFill>
              </a:rPr>
              <a:t>sustained</a:t>
            </a:r>
            <a:r>
              <a:rPr lang="en-US" dirty="0" smtClean="0"/>
              <a:t>, but </a:t>
            </a:r>
            <a:r>
              <a:rPr lang="en-US" i="1" dirty="0" smtClean="0"/>
              <a:t>normal</a:t>
            </a:r>
            <a:r>
              <a:rPr lang="en-US" dirty="0" smtClean="0"/>
              <a:t> </a:t>
            </a:r>
            <a:r>
              <a:rPr lang="en-US" b="1" i="1" dirty="0" smtClean="0"/>
              <a:t>diurnal variation of GH</a:t>
            </a:r>
            <a:r>
              <a:rPr lang="en-US" dirty="0" smtClean="0"/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absent</a:t>
            </a:r>
            <a:r>
              <a:rPr lang="en-US" dirty="0" smtClean="0"/>
              <a:t> with a loss of sleep-related rise in GH and there are </a:t>
            </a:r>
            <a:r>
              <a:rPr lang="en-US" b="1" i="1" dirty="0" smtClean="0"/>
              <a:t>higher </a:t>
            </a:r>
            <a:r>
              <a:rPr lang="en-US" b="1" i="1" dirty="0" smtClean="0">
                <a:solidFill>
                  <a:srgbClr val="FF0000"/>
                </a:solidFill>
              </a:rPr>
              <a:t>episodic GH pulse frequency </a:t>
            </a:r>
            <a:r>
              <a:rPr lang="en-US" b="1" i="1" dirty="0" smtClean="0"/>
              <a:t>in these patients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092667"/>
            <a:ext cx="3682278" cy="268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638800" y="6400800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i="1" dirty="0" smtClean="0">
                <a:solidFill>
                  <a:srgbClr val="FFC000"/>
                </a:solidFill>
              </a:rPr>
              <a:t>N </a:t>
            </a:r>
            <a:r>
              <a:rPr lang="en-US" b="1" i="1" dirty="0" err="1" smtClean="0">
                <a:solidFill>
                  <a:srgbClr val="FFC000"/>
                </a:solidFill>
              </a:rPr>
              <a:t>Engl</a:t>
            </a:r>
            <a:r>
              <a:rPr lang="en-US" b="1" i="1" dirty="0" smtClean="0">
                <a:solidFill>
                  <a:srgbClr val="FFC000"/>
                </a:solidFill>
              </a:rPr>
              <a:t> J Med 2006;355:2558-73</a:t>
            </a:r>
            <a:endParaRPr lang="en-US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400" b="1" i="1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GH nadir after </a:t>
            </a:r>
            <a:r>
              <a:rPr lang="en-US" sz="4400" b="1" i="1" kern="12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2hrs-75-gr OGTT</a:t>
            </a:r>
            <a:endParaRPr lang="en-US" sz="4400" b="1" i="1" kern="12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Absolute </a:t>
            </a:r>
            <a:r>
              <a:rPr lang="en-US" dirty="0"/>
              <a:t>nadir in levels </a:t>
            </a:r>
            <a:r>
              <a:rPr lang="en-US" dirty="0" smtClean="0"/>
              <a:t>of GH after </a:t>
            </a:r>
            <a:r>
              <a:rPr lang="en-US" dirty="0"/>
              <a:t>a glucose load is </a:t>
            </a:r>
            <a:r>
              <a:rPr lang="en-US" dirty="0" smtClean="0"/>
              <a:t>required both </a:t>
            </a:r>
            <a:r>
              <a:rPr lang="en-US" dirty="0"/>
              <a:t>to </a:t>
            </a:r>
            <a:r>
              <a:rPr lang="en-US" b="1" i="1" dirty="0">
                <a:solidFill>
                  <a:srgbClr val="00B0F0"/>
                </a:solidFill>
              </a:rPr>
              <a:t>confirm the diagnosis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and to </a:t>
            </a:r>
            <a:r>
              <a:rPr lang="en-US" b="1" i="1" dirty="0">
                <a:solidFill>
                  <a:srgbClr val="00B0F0"/>
                </a:solidFill>
              </a:rPr>
              <a:t>assess </a:t>
            </a:r>
            <a:r>
              <a:rPr lang="en-US" b="1" i="1" dirty="0" smtClean="0">
                <a:solidFill>
                  <a:srgbClr val="00B0F0"/>
                </a:solidFill>
              </a:rPr>
              <a:t>the efficacy </a:t>
            </a:r>
            <a:r>
              <a:rPr lang="en-US" b="1" i="1" dirty="0">
                <a:solidFill>
                  <a:srgbClr val="00B0F0"/>
                </a:solidFill>
              </a:rPr>
              <a:t>of treatment</a:t>
            </a:r>
            <a:r>
              <a:rPr lang="en-US" dirty="0"/>
              <a:t>, and the establishment </a:t>
            </a:r>
            <a:r>
              <a:rPr lang="en-US" dirty="0" smtClean="0"/>
              <a:t>of this </a:t>
            </a:r>
            <a:r>
              <a:rPr lang="en-US" dirty="0"/>
              <a:t>level is </a:t>
            </a:r>
            <a:r>
              <a:rPr lang="en-US" dirty="0" smtClean="0"/>
              <a:t>assay-dependent</a:t>
            </a:r>
          </a:p>
          <a:p>
            <a:r>
              <a:rPr lang="en-US" dirty="0" smtClean="0"/>
              <a:t>With </a:t>
            </a:r>
            <a:r>
              <a:rPr lang="en-US" dirty="0"/>
              <a:t>the use of </a:t>
            </a:r>
            <a:r>
              <a:rPr lang="en-US" dirty="0" smtClean="0"/>
              <a:t>most commercial </a:t>
            </a:r>
            <a:r>
              <a:rPr lang="en-US" dirty="0"/>
              <a:t>assays, nadir levels of </a:t>
            </a:r>
            <a:r>
              <a:rPr lang="en-US" b="1" i="1" dirty="0" smtClean="0">
                <a:solidFill>
                  <a:srgbClr val="00B0F0"/>
                </a:solidFill>
              </a:rPr>
              <a:t>&lt;1 </a:t>
            </a:r>
            <a:r>
              <a:rPr lang="en-US" b="1" i="1" dirty="0" err="1" smtClean="0">
                <a:solidFill>
                  <a:srgbClr val="00B0F0"/>
                </a:solidFill>
              </a:rPr>
              <a:t>μg</a:t>
            </a:r>
            <a:r>
              <a:rPr lang="en-US" b="1" i="1" dirty="0" smtClean="0">
                <a:solidFill>
                  <a:srgbClr val="00B0F0"/>
                </a:solidFill>
              </a:rPr>
              <a:t>/liter </a:t>
            </a:r>
            <a:r>
              <a:rPr lang="en-US" dirty="0" smtClean="0"/>
              <a:t>of GH rule </a:t>
            </a:r>
            <a:r>
              <a:rPr lang="en-US" dirty="0"/>
              <a:t>out the diagnosis</a:t>
            </a:r>
            <a:r>
              <a:rPr lang="en-US" dirty="0" smtClean="0"/>
              <a:t>.</a:t>
            </a:r>
            <a:r>
              <a:rPr lang="it-IT" dirty="0"/>
              <a:t> </a:t>
            </a:r>
            <a:r>
              <a:rPr lang="en-US" dirty="0" smtClean="0"/>
              <a:t>(some </a:t>
            </a:r>
            <a:r>
              <a:rPr lang="en-US" dirty="0"/>
              <a:t>ultrasensitive assays, nadir levels of </a:t>
            </a:r>
            <a:r>
              <a:rPr lang="en-US" b="1" i="1" dirty="0" smtClean="0">
                <a:solidFill>
                  <a:srgbClr val="00B0F0"/>
                </a:solidFill>
              </a:rPr>
              <a:t>&lt;0.3μg/liter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638169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FFC000"/>
                </a:solidFill>
              </a:rPr>
              <a:t>Clin </a:t>
            </a:r>
            <a:r>
              <a:rPr lang="it-IT" sz="2000" b="1" i="1" dirty="0">
                <a:solidFill>
                  <a:srgbClr val="FFC000"/>
                </a:solidFill>
              </a:rPr>
              <a:t>Endocrinol Metab </a:t>
            </a:r>
            <a:r>
              <a:rPr lang="it-IT" sz="2000" b="1" i="1" dirty="0" smtClean="0">
                <a:solidFill>
                  <a:srgbClr val="FFC000"/>
                </a:solidFill>
              </a:rPr>
              <a:t>2009;89:495-500</a:t>
            </a:r>
            <a:r>
              <a:rPr lang="it-IT" dirty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05800" cy="990600"/>
          </a:xfrm>
        </p:spPr>
        <p:txBody>
          <a:bodyPr>
            <a:noAutofit/>
          </a:bodyPr>
          <a:lstStyle/>
          <a:p>
            <a:pPr algn="ctr"/>
            <a:r>
              <a:rPr lang="en-US" sz="4400" b="1" i="1" dirty="0" smtClean="0">
                <a:solidFill>
                  <a:srgbClr val="FFC000"/>
                </a:solidFill>
              </a:rPr>
              <a:t>GH nadir after 2hrs-75-grOGTT</a:t>
            </a:r>
            <a:br>
              <a:rPr lang="en-US" sz="4400" b="1" i="1" dirty="0" smtClean="0">
                <a:solidFill>
                  <a:srgbClr val="FFC000"/>
                </a:solidFill>
              </a:rPr>
            </a:br>
            <a:r>
              <a:rPr lang="en-US" sz="4400" b="1" i="1" dirty="0" smtClean="0">
                <a:solidFill>
                  <a:srgbClr val="FFC000"/>
                </a:solidFill>
              </a:rPr>
              <a:t>{False (+)}</a:t>
            </a:r>
            <a:endParaRPr lang="en-US" sz="4400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/>
              <a:t>The production of </a:t>
            </a:r>
            <a:r>
              <a:rPr lang="en-US" dirty="0" smtClean="0"/>
              <a:t>GH may </a:t>
            </a:r>
            <a:r>
              <a:rPr lang="en-US" b="1" i="1" dirty="0"/>
              <a:t>not be suppressed </a:t>
            </a:r>
            <a:r>
              <a:rPr lang="en-US" dirty="0" smtClean="0"/>
              <a:t>in:</a:t>
            </a:r>
          </a:p>
          <a:p>
            <a:pPr lvl="1"/>
            <a:r>
              <a:rPr lang="en-US" dirty="0" smtClean="0"/>
              <a:t>Liver disease</a:t>
            </a:r>
          </a:p>
          <a:p>
            <a:pPr lvl="1"/>
            <a:r>
              <a:rPr lang="en-US" dirty="0" smtClean="0"/>
              <a:t> Renal insufficiency</a:t>
            </a:r>
          </a:p>
          <a:p>
            <a:pPr lvl="1"/>
            <a:r>
              <a:rPr lang="en-US" dirty="0" smtClean="0"/>
              <a:t>Uncontrolled diabetes</a:t>
            </a:r>
          </a:p>
          <a:p>
            <a:pPr lvl="1"/>
            <a:r>
              <a:rPr lang="en-US" dirty="0" smtClean="0"/>
              <a:t> Malnutrition</a:t>
            </a:r>
            <a:r>
              <a:rPr lang="en-US" dirty="0"/>
              <a:t>, or </a:t>
            </a:r>
            <a:r>
              <a:rPr lang="en-US" dirty="0" smtClean="0"/>
              <a:t>anorexia</a:t>
            </a:r>
            <a:endParaRPr lang="en-US" dirty="0"/>
          </a:p>
          <a:p>
            <a:pPr lvl="1"/>
            <a:r>
              <a:rPr lang="en-US" dirty="0" smtClean="0"/>
              <a:t>Pregnant  patients</a:t>
            </a:r>
          </a:p>
          <a:p>
            <a:pPr lvl="1"/>
            <a:r>
              <a:rPr lang="en-US" dirty="0" smtClean="0"/>
              <a:t>Who </a:t>
            </a:r>
            <a:r>
              <a:rPr lang="en-US" dirty="0"/>
              <a:t>are receiving </a:t>
            </a:r>
            <a:r>
              <a:rPr lang="en-US" dirty="0" smtClean="0"/>
              <a:t>estrogens</a:t>
            </a:r>
          </a:p>
          <a:p>
            <a:pPr lvl="1"/>
            <a:r>
              <a:rPr lang="en-US" dirty="0" smtClean="0"/>
              <a:t>During late adolescence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05400" y="6324600"/>
            <a:ext cx="3886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 smtClean="0">
                <a:solidFill>
                  <a:srgbClr val="FFC000"/>
                </a:solidFill>
              </a:rPr>
              <a:t>N </a:t>
            </a:r>
            <a:r>
              <a:rPr lang="en-US" b="1" i="1" dirty="0" err="1" smtClean="0">
                <a:solidFill>
                  <a:srgbClr val="FFC000"/>
                </a:solidFill>
              </a:rPr>
              <a:t>Engl</a:t>
            </a:r>
            <a:r>
              <a:rPr lang="en-US" b="1" i="1" dirty="0" smtClean="0">
                <a:solidFill>
                  <a:srgbClr val="FFC000"/>
                </a:solidFill>
              </a:rPr>
              <a:t> J Med 2006;355:2558-73</a:t>
            </a:r>
            <a:endParaRPr lang="en-US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Serum IGF-1</a:t>
            </a:r>
            <a:endParaRPr lang="en-US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GH induces </a:t>
            </a:r>
            <a:r>
              <a:rPr lang="en-US" dirty="0"/>
              <a:t>the synthesis of </a:t>
            </a:r>
            <a:r>
              <a:rPr lang="en-US" dirty="0" smtClean="0"/>
              <a:t>peripheral IGF-I and IGF-1 induces </a:t>
            </a:r>
            <a:r>
              <a:rPr lang="en-US" dirty="0"/>
              <a:t>cell proliferation </a:t>
            </a:r>
            <a:r>
              <a:rPr lang="en-US" dirty="0" smtClean="0"/>
              <a:t>and inhibits apoptosis</a:t>
            </a:r>
          </a:p>
          <a:p>
            <a:r>
              <a:rPr lang="en-US" dirty="0" smtClean="0"/>
              <a:t>Levels </a:t>
            </a:r>
            <a:r>
              <a:rPr lang="en-US" dirty="0"/>
              <a:t>of IGF-I are </a:t>
            </a:r>
            <a:r>
              <a:rPr lang="en-US" b="1" i="1" dirty="0" smtClean="0">
                <a:solidFill>
                  <a:srgbClr val="00B0F0"/>
                </a:solidFill>
              </a:rPr>
              <a:t>highest</a:t>
            </a:r>
            <a:r>
              <a:rPr lang="en-US" b="1" i="1" dirty="0" smtClean="0"/>
              <a:t> </a:t>
            </a:r>
            <a:r>
              <a:rPr lang="en-US" dirty="0" smtClean="0"/>
              <a:t>during </a:t>
            </a:r>
            <a:r>
              <a:rPr lang="en-US" b="1" i="1" dirty="0">
                <a:solidFill>
                  <a:srgbClr val="00B0F0"/>
                </a:solidFill>
              </a:rPr>
              <a:t>late adolescence </a:t>
            </a:r>
            <a:r>
              <a:rPr lang="en-US" dirty="0"/>
              <a:t>and </a:t>
            </a:r>
            <a:r>
              <a:rPr lang="en-US" b="1" i="1" dirty="0">
                <a:solidFill>
                  <a:srgbClr val="00B0F0"/>
                </a:solidFill>
              </a:rPr>
              <a:t>decline </a:t>
            </a:r>
            <a:r>
              <a:rPr lang="en-US" dirty="0" smtClean="0"/>
              <a:t>throughout </a:t>
            </a:r>
            <a:r>
              <a:rPr lang="en-US" b="1" i="1" dirty="0" smtClean="0">
                <a:solidFill>
                  <a:srgbClr val="00B0F0"/>
                </a:solidFill>
              </a:rPr>
              <a:t>adulthood</a:t>
            </a:r>
            <a:r>
              <a:rPr lang="en-US" dirty="0" smtClean="0"/>
              <a:t> and are </a:t>
            </a:r>
            <a:r>
              <a:rPr lang="en-US" b="1" i="1" dirty="0" smtClean="0">
                <a:solidFill>
                  <a:srgbClr val="00B0F0"/>
                </a:solidFill>
              </a:rPr>
              <a:t>elevated</a:t>
            </a:r>
            <a:r>
              <a:rPr lang="en-US" b="1" i="1" dirty="0" smtClean="0"/>
              <a:t> during </a:t>
            </a:r>
            <a:r>
              <a:rPr lang="en-US" b="1" i="1" dirty="0" smtClean="0">
                <a:solidFill>
                  <a:srgbClr val="00B0F0"/>
                </a:solidFill>
              </a:rPr>
              <a:t>pregnancy</a:t>
            </a:r>
          </a:p>
          <a:p>
            <a:r>
              <a:rPr lang="en-US" dirty="0" smtClean="0"/>
              <a:t> IGF-1 </a:t>
            </a:r>
            <a:r>
              <a:rPr lang="en-US" dirty="0"/>
              <a:t>levels are determined </a:t>
            </a:r>
            <a:r>
              <a:rPr lang="en-US" dirty="0" smtClean="0"/>
              <a:t>by: </a:t>
            </a:r>
          </a:p>
          <a:p>
            <a:pPr lvl="1"/>
            <a:r>
              <a:rPr lang="en-US" b="1" dirty="0" smtClean="0"/>
              <a:t>Sex </a:t>
            </a:r>
          </a:p>
          <a:p>
            <a:pPr lvl="1"/>
            <a:r>
              <a:rPr lang="en-US" b="1" i="1" dirty="0" smtClean="0"/>
              <a:t>Genetic factors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10200" y="60739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FFC000"/>
                </a:solidFill>
              </a:rPr>
              <a:t>Endocr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dirty="0" smtClean="0">
                <a:solidFill>
                  <a:srgbClr val="FFC000"/>
                </a:solidFill>
              </a:rPr>
              <a:t>Dev2005;9:55-65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endParaRPr lang="en-US" sz="2000" b="1" i="1" dirty="0" smtClean="0">
              <a:solidFill>
                <a:srgbClr val="FFC000"/>
              </a:solidFill>
            </a:endParaRPr>
          </a:p>
          <a:p>
            <a:r>
              <a:rPr lang="en-US" sz="2000" b="1" i="1" dirty="0" err="1" smtClean="0">
                <a:solidFill>
                  <a:srgbClr val="FFC000"/>
                </a:solidFill>
              </a:rPr>
              <a:t>Horm</a:t>
            </a:r>
            <a:r>
              <a:rPr lang="en-US" sz="2000" b="1" i="1" dirty="0" smtClean="0">
                <a:solidFill>
                  <a:srgbClr val="FFC000"/>
                </a:solidFill>
              </a:rPr>
              <a:t> </a:t>
            </a:r>
            <a:r>
              <a:rPr lang="en-US" sz="2000" b="1" i="1" dirty="0">
                <a:solidFill>
                  <a:srgbClr val="FFC000"/>
                </a:solidFill>
              </a:rPr>
              <a:t>Res </a:t>
            </a:r>
            <a:r>
              <a:rPr lang="en-US" sz="2000" b="1" i="1" dirty="0" smtClean="0">
                <a:solidFill>
                  <a:srgbClr val="FFC000"/>
                </a:solidFill>
              </a:rPr>
              <a:t>2003;60:53-60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C000"/>
                </a:solidFill>
              </a:rPr>
              <a:t>Serum IGF-1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b="1" i="1" dirty="0" smtClean="0"/>
              <a:t>The production of IGF-I is suppressed in : {false(-)} :</a:t>
            </a:r>
          </a:p>
          <a:p>
            <a:pPr>
              <a:buNone/>
            </a:pPr>
            <a:endParaRPr lang="en-US" b="1" i="1" dirty="0" smtClean="0"/>
          </a:p>
          <a:p>
            <a:pPr lvl="1"/>
            <a:r>
              <a:rPr lang="en-US" sz="2800" dirty="0" smtClean="0"/>
              <a:t>Malnourished patients</a:t>
            </a:r>
          </a:p>
          <a:p>
            <a:pPr lvl="1"/>
            <a:r>
              <a:rPr lang="en-US" sz="2800" dirty="0" smtClean="0"/>
              <a:t>liver disease</a:t>
            </a:r>
          </a:p>
          <a:p>
            <a:pPr lvl="1"/>
            <a:r>
              <a:rPr lang="en-US" sz="2800" dirty="0" smtClean="0"/>
              <a:t>Hypothyroidism</a:t>
            </a:r>
          </a:p>
          <a:p>
            <a:pPr lvl="1"/>
            <a:r>
              <a:rPr lang="en-US" sz="2800" dirty="0" smtClean="0"/>
              <a:t>Poorly controlled diabetes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62600" y="6135469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solidFill>
                  <a:srgbClr val="FFC000"/>
                </a:solidFill>
              </a:rPr>
              <a:t>Endocr</a:t>
            </a:r>
            <a:r>
              <a:rPr lang="en-US" b="1" i="1" dirty="0" smtClean="0">
                <a:solidFill>
                  <a:srgbClr val="FFC000"/>
                </a:solidFill>
              </a:rPr>
              <a:t> Dev2005;9:55-65 </a:t>
            </a:r>
          </a:p>
          <a:p>
            <a:r>
              <a:rPr lang="en-US" b="1" i="1" dirty="0" err="1" smtClean="0">
                <a:solidFill>
                  <a:srgbClr val="FFC000"/>
                </a:solidFill>
              </a:rPr>
              <a:t>Horm</a:t>
            </a:r>
            <a:r>
              <a:rPr lang="en-US" b="1" i="1" dirty="0" smtClean="0">
                <a:solidFill>
                  <a:srgbClr val="FFC000"/>
                </a:solidFill>
              </a:rPr>
              <a:t> Res 2003;60:53-60</a:t>
            </a:r>
            <a:endParaRPr lang="en-US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Serum IGF-1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562600"/>
          </a:xfrm>
        </p:spPr>
        <p:txBody>
          <a:bodyPr>
            <a:noAutofit/>
          </a:bodyPr>
          <a:lstStyle/>
          <a:p>
            <a:r>
              <a:rPr lang="en-US" sz="2400" dirty="0"/>
              <a:t>IGF-I levels should ideally </a:t>
            </a:r>
            <a:r>
              <a:rPr lang="en-US" sz="2400" dirty="0" smtClean="0"/>
              <a:t>serve as </a:t>
            </a:r>
            <a:r>
              <a:rPr lang="en-US" sz="2400" dirty="0"/>
              <a:t>a </a:t>
            </a:r>
            <a:r>
              <a:rPr lang="en-US" sz="2800" b="1" i="1" dirty="0">
                <a:solidFill>
                  <a:srgbClr val="00B0F0"/>
                </a:solidFill>
              </a:rPr>
              <a:t>biomarker for </a:t>
            </a:r>
            <a:r>
              <a:rPr lang="en-US" sz="2800" b="1" i="1" dirty="0" smtClean="0">
                <a:solidFill>
                  <a:srgbClr val="00B0F0"/>
                </a:solidFill>
              </a:rPr>
              <a:t>GH activity</a:t>
            </a:r>
            <a:endParaRPr lang="en-US" sz="2400" b="1" i="1" dirty="0" smtClean="0">
              <a:solidFill>
                <a:srgbClr val="00B0F0"/>
              </a:solidFill>
            </a:endParaRPr>
          </a:p>
          <a:p>
            <a:r>
              <a:rPr lang="en-US" sz="2400" dirty="0" smtClean="0"/>
              <a:t>Serum  IGF-1 concentration reflect integrated GH secretion during the preceding day or longer</a:t>
            </a:r>
          </a:p>
          <a:p>
            <a:r>
              <a:rPr lang="en-US" sz="2400" dirty="0" smtClean="0"/>
              <a:t>Serum </a:t>
            </a:r>
            <a:r>
              <a:rPr lang="en-US" sz="2400" dirty="0"/>
              <a:t>IGF-I levels are invariably high in </a:t>
            </a:r>
            <a:r>
              <a:rPr lang="en-US" sz="2400" dirty="0" err="1" smtClean="0"/>
              <a:t>acromegaly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high IGF-I level is highly specific </a:t>
            </a:r>
            <a:r>
              <a:rPr lang="en-US" sz="2400" dirty="0" smtClean="0"/>
              <a:t>for </a:t>
            </a:r>
            <a:r>
              <a:rPr lang="en-US" sz="2400" dirty="0" err="1" smtClean="0"/>
              <a:t>acromegaly</a:t>
            </a:r>
            <a:r>
              <a:rPr lang="en-US" sz="2400" dirty="0" smtClean="0"/>
              <a:t> </a:t>
            </a:r>
            <a:r>
              <a:rPr lang="en-US" sz="2400" dirty="0"/>
              <a:t>in the </a:t>
            </a:r>
            <a:r>
              <a:rPr lang="en-US" sz="2400" dirty="0" smtClean="0"/>
              <a:t>non pregnant </a:t>
            </a:r>
            <a:r>
              <a:rPr lang="en-US" sz="2400" dirty="0"/>
              <a:t>adult and correlates </a:t>
            </a:r>
            <a:r>
              <a:rPr lang="en-US" sz="2400" dirty="0" smtClean="0"/>
              <a:t>with </a:t>
            </a:r>
            <a:r>
              <a:rPr lang="en-US" sz="2800" b="1" dirty="0" smtClean="0">
                <a:solidFill>
                  <a:srgbClr val="00B0F0"/>
                </a:solidFill>
              </a:rPr>
              <a:t>clinical </a:t>
            </a:r>
            <a:r>
              <a:rPr lang="en-US" sz="2800" b="1" dirty="0">
                <a:solidFill>
                  <a:srgbClr val="00B0F0"/>
                </a:solidFill>
              </a:rPr>
              <a:t>indices of disease </a:t>
            </a:r>
            <a:r>
              <a:rPr lang="en-US" sz="2800" b="1" dirty="0" smtClean="0">
                <a:solidFill>
                  <a:srgbClr val="00B0F0"/>
                </a:solidFill>
              </a:rPr>
              <a:t>activity.</a:t>
            </a:r>
            <a:endParaRPr lang="en-US" sz="2400" b="1" dirty="0" smtClean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5766137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FFC000"/>
                </a:solidFill>
              </a:rPr>
              <a:t>J. Clin. Endocrinol. Metab. 2009 94:1255</a:t>
            </a:r>
            <a:r>
              <a:rPr lang="it-IT" sz="2000" dirty="0" smtClean="0">
                <a:solidFill>
                  <a:srgbClr val="FFC000"/>
                </a:solidFill>
              </a:rPr>
              <a:t>-</a:t>
            </a:r>
            <a:r>
              <a:rPr lang="it-IT" sz="2000" b="1" i="1" dirty="0" smtClean="0">
                <a:solidFill>
                  <a:srgbClr val="FFC000"/>
                </a:solidFill>
              </a:rPr>
              <a:t>1263</a:t>
            </a:r>
          </a:p>
          <a:p>
            <a:r>
              <a:rPr lang="en-US" sz="2000" b="1" i="1" dirty="0" smtClean="0">
                <a:solidFill>
                  <a:srgbClr val="FFC000"/>
                </a:solidFill>
              </a:rPr>
              <a:t>N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Engl</a:t>
            </a:r>
            <a:r>
              <a:rPr lang="en-US" sz="2000" b="1" i="1" dirty="0" smtClean="0">
                <a:solidFill>
                  <a:srgbClr val="FFC000"/>
                </a:solidFill>
              </a:rPr>
              <a:t> J Med 2006;355:2558-73</a:t>
            </a:r>
            <a:r>
              <a:rPr lang="it-IT" sz="2000" b="1" i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it-IT" sz="2000" b="1" i="1" dirty="0" smtClean="0">
                <a:solidFill>
                  <a:srgbClr val="FFC000"/>
                </a:solidFill>
              </a:rPr>
              <a:t>J Clin Endocrinol Metab 2004;89:495-500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b="1" i="1" dirty="0" smtClean="0">
                <a:solidFill>
                  <a:srgbClr val="FFC000"/>
                </a:solidFill>
              </a:rPr>
              <a:t>Serum IGF-1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153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Age- and sex matched IGF-I </a:t>
            </a:r>
            <a:r>
              <a:rPr lang="en-US" sz="3200" dirty="0" smtClean="0"/>
              <a:t>elevations may persist for several months when GH levels are apparently controlled after treatment</a:t>
            </a:r>
          </a:p>
          <a:p>
            <a:r>
              <a:rPr lang="en-US" sz="3200" dirty="0" smtClean="0"/>
              <a:t>In some patients whose disease is controlled by therapy, levels of GH and IGF-I are discrepant.</a:t>
            </a:r>
          </a:p>
          <a:p>
            <a:r>
              <a:rPr lang="en-US" sz="3200" dirty="0" smtClean="0"/>
              <a:t>Nadir levels of GH and IGF-I ,together , provide complementary evidence for establishing biochemical diagnosis.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593467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>
                <a:solidFill>
                  <a:srgbClr val="FFC000"/>
                </a:solidFill>
              </a:rPr>
              <a:t>J. Clin. Endocrinol. Metab. 2009 94:1255</a:t>
            </a:r>
            <a:r>
              <a:rPr lang="it-IT" dirty="0" smtClean="0">
                <a:solidFill>
                  <a:srgbClr val="FFC000"/>
                </a:solidFill>
              </a:rPr>
              <a:t>-</a:t>
            </a:r>
            <a:r>
              <a:rPr lang="it-IT" b="1" i="1" dirty="0" smtClean="0">
                <a:solidFill>
                  <a:srgbClr val="FFC000"/>
                </a:solidFill>
              </a:rPr>
              <a:t>1263</a:t>
            </a:r>
          </a:p>
          <a:p>
            <a:r>
              <a:rPr lang="en-US" b="1" i="1" dirty="0" smtClean="0">
                <a:solidFill>
                  <a:srgbClr val="FFC000"/>
                </a:solidFill>
              </a:rPr>
              <a:t> N </a:t>
            </a:r>
            <a:r>
              <a:rPr lang="en-US" b="1" i="1" dirty="0" err="1" smtClean="0">
                <a:solidFill>
                  <a:srgbClr val="FFC000"/>
                </a:solidFill>
              </a:rPr>
              <a:t>Engl</a:t>
            </a:r>
            <a:r>
              <a:rPr lang="en-US" b="1" i="1" dirty="0" smtClean="0">
                <a:solidFill>
                  <a:srgbClr val="FFC000"/>
                </a:solidFill>
              </a:rPr>
              <a:t> J Med 2006;355:2558-73</a:t>
            </a:r>
            <a:r>
              <a:rPr lang="it-IT" b="1" i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it-IT" b="1" i="1" dirty="0" smtClean="0">
                <a:solidFill>
                  <a:srgbClr val="FFC000"/>
                </a:solidFill>
              </a:rPr>
              <a:t>J Clin Endocrinol Metab 2004;89:495-500</a:t>
            </a:r>
            <a:endParaRPr lang="en-US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Introduction</a:t>
            </a:r>
            <a:endParaRPr lang="en-US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848600" cy="4525963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Acromegaly</a:t>
            </a:r>
            <a:r>
              <a:rPr lang="en-US" sz="2800" dirty="0" smtClean="0"/>
              <a:t> is a chronic, rare, and possibly life-</a:t>
            </a:r>
            <a:r>
              <a:rPr lang="en-US" sz="2800" dirty="0" err="1" smtClean="0"/>
              <a:t>threating</a:t>
            </a:r>
            <a:r>
              <a:rPr lang="en-US" sz="2800" dirty="0" smtClean="0"/>
              <a:t> condition when not treated.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GH circulates and stimulates production of IGF-1 from the liver and systemic tissues.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Serum levels of both GH and IGF-1 are used for biochemical diagnosis and level of control.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60960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FFC000"/>
                </a:solidFill>
              </a:rPr>
              <a:t>J </a:t>
            </a:r>
            <a:r>
              <a:rPr lang="it-IT" sz="2000" b="1" i="1" dirty="0">
                <a:solidFill>
                  <a:srgbClr val="FFC000"/>
                </a:solidFill>
              </a:rPr>
              <a:t>Clin Endocrinol Metab 93: </a:t>
            </a:r>
            <a:r>
              <a:rPr lang="it-IT" sz="2000" b="1" i="1" dirty="0" smtClean="0">
                <a:solidFill>
                  <a:srgbClr val="FFC000"/>
                </a:solidFill>
              </a:rPr>
              <a:t>2035 2041,</a:t>
            </a:r>
            <a:r>
              <a:rPr lang="en-US" sz="2000" b="1" i="1" dirty="0" smtClean="0">
                <a:solidFill>
                  <a:srgbClr val="FFC000"/>
                </a:solidFill>
              </a:rPr>
              <a:t>2008</a:t>
            </a:r>
          </a:p>
          <a:p>
            <a:endParaRPr lang="en-US" sz="2000" b="1" i="1" dirty="0" smtClean="0"/>
          </a:p>
          <a:p>
            <a:endParaRPr lang="en-US" sz="2000" b="1" i="1" dirty="0"/>
          </a:p>
        </p:txBody>
      </p:sp>
      <p:sp>
        <p:nvSpPr>
          <p:cNvPr id="6" name="Rectangle 5"/>
          <p:cNvSpPr/>
          <p:nvPr/>
        </p:nvSpPr>
        <p:spPr>
          <a:xfrm>
            <a:off x="3235490" y="6400800"/>
            <a:ext cx="5756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solidFill>
                  <a:srgbClr val="FFC000"/>
                </a:solidFill>
              </a:rPr>
              <a:t>J Clin Endocrinol Metab 99: 3933–3951, 2014</a:t>
            </a:r>
            <a:endParaRPr lang="en-US" sz="2000" b="1" i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Other Dynamic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B0F0"/>
                </a:solidFill>
              </a:rPr>
              <a:t>TRH and </a:t>
            </a:r>
            <a:r>
              <a:rPr lang="en-US" b="1" i="1" dirty="0" err="1" smtClean="0">
                <a:solidFill>
                  <a:srgbClr val="00B0F0"/>
                </a:solidFill>
              </a:rPr>
              <a:t>GnRH</a:t>
            </a:r>
            <a:r>
              <a:rPr lang="en-US" b="1" i="1" dirty="0" smtClean="0">
                <a:solidFill>
                  <a:srgbClr val="00B0F0"/>
                </a:solidFill>
              </a:rPr>
              <a:t>  test: </a:t>
            </a:r>
            <a:r>
              <a:rPr lang="en-US" dirty="0" smtClean="0"/>
              <a:t>Discordant </a:t>
            </a:r>
            <a:r>
              <a:rPr lang="en-US" dirty="0"/>
              <a:t>GH responses to TRH </a:t>
            </a:r>
            <a:r>
              <a:rPr lang="en-US" dirty="0" smtClean="0"/>
              <a:t>and </a:t>
            </a:r>
            <a:r>
              <a:rPr lang="en-US" dirty="0" err="1" smtClean="0"/>
              <a:t>GnRH</a:t>
            </a:r>
            <a:r>
              <a:rPr lang="en-US" dirty="0" smtClean="0"/>
              <a:t> administration have </a:t>
            </a:r>
            <a:r>
              <a:rPr lang="en-US" dirty="0"/>
              <a:t>been described in up to 50% of patients, these </a:t>
            </a:r>
            <a:r>
              <a:rPr lang="en-US" dirty="0" smtClean="0"/>
              <a:t>adjunctive </a:t>
            </a:r>
            <a:r>
              <a:rPr lang="en-US" dirty="0"/>
              <a:t>tests are rarely indicated to confirm </a:t>
            </a:r>
            <a:r>
              <a:rPr lang="en-US" dirty="0" smtClean="0"/>
              <a:t>the diagnosis</a:t>
            </a:r>
          </a:p>
          <a:p>
            <a:r>
              <a:rPr lang="en-US" b="1" i="1" dirty="0" smtClean="0">
                <a:solidFill>
                  <a:srgbClr val="00B0F0"/>
                </a:solidFill>
              </a:rPr>
              <a:t>L-dopa test: </a:t>
            </a:r>
            <a:r>
              <a:rPr lang="en-US" dirty="0" smtClean="0"/>
              <a:t>500 mg orally reduces serum GH by ≥50% in about one-half of patients while it raises the GH in normal subject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6073914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C000"/>
                </a:solidFill>
              </a:rPr>
              <a:t>Uptodate</a:t>
            </a:r>
            <a:endParaRPr lang="en-US" sz="2000" b="1" i="1" dirty="0" smtClean="0">
              <a:solidFill>
                <a:srgbClr val="FFC000"/>
              </a:solidFill>
            </a:endParaRPr>
          </a:p>
          <a:p>
            <a:r>
              <a:rPr lang="en-US" sz="2000" b="1" i="1" dirty="0" err="1" smtClean="0">
                <a:solidFill>
                  <a:srgbClr val="FFC000"/>
                </a:solidFill>
              </a:rPr>
              <a:t>Melmed</a:t>
            </a:r>
            <a:r>
              <a:rPr lang="en-US" sz="2000" b="1" i="1" dirty="0" smtClean="0">
                <a:solidFill>
                  <a:srgbClr val="FFC000"/>
                </a:solidFill>
              </a:rPr>
              <a:t>, the pituitary date modified 2008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Serum IGFBP-3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/>
          <a:lstStyle/>
          <a:p>
            <a:r>
              <a:rPr lang="en-US" i="1" dirty="0" smtClean="0"/>
              <a:t>IGFBP-3 secretion is GH dependent</a:t>
            </a:r>
          </a:p>
          <a:p>
            <a:r>
              <a:rPr lang="en-US" i="1" dirty="0" smtClean="0"/>
              <a:t>Serum IGFBP-3 concentration are elevated in </a:t>
            </a:r>
            <a:r>
              <a:rPr lang="en-US" i="1" dirty="0" err="1" smtClean="0"/>
              <a:t>acromegaly</a:t>
            </a:r>
            <a:endParaRPr lang="en-US" i="1" dirty="0" smtClean="0"/>
          </a:p>
          <a:p>
            <a:r>
              <a:rPr lang="en-US" i="1" dirty="0" smtClean="0"/>
              <a:t>There is considerable overlap of these values with those in normal persons thereby limiting the utility of this measurement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9906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Urinary 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Normal </a:t>
            </a:r>
            <a:r>
              <a:rPr lang="en-US" dirty="0"/>
              <a:t>subjects secrete </a:t>
            </a:r>
            <a:r>
              <a:rPr lang="en-US" b="1" i="1" dirty="0">
                <a:solidFill>
                  <a:srgbClr val="FFC000"/>
                </a:solidFill>
              </a:rPr>
              <a:t>0.4–15ng GH/g </a:t>
            </a:r>
            <a:r>
              <a:rPr lang="en-US" b="1" i="1" dirty="0" smtClean="0">
                <a:solidFill>
                  <a:srgbClr val="FFC000"/>
                </a:solidFill>
              </a:rPr>
              <a:t>Cr</a:t>
            </a:r>
            <a:endParaRPr lang="en-US" b="1" i="1" dirty="0">
              <a:solidFill>
                <a:srgbClr val="FFC000"/>
              </a:solidFill>
            </a:endParaRPr>
          </a:p>
          <a:p>
            <a:r>
              <a:rPr lang="en-US" dirty="0" smtClean="0"/>
              <a:t>Untreated </a:t>
            </a:r>
            <a:r>
              <a:rPr lang="en-US" dirty="0" err="1"/>
              <a:t>acromegalic</a:t>
            </a:r>
            <a:r>
              <a:rPr lang="en-US" dirty="0"/>
              <a:t> </a:t>
            </a:r>
            <a:r>
              <a:rPr lang="en-US" dirty="0" smtClean="0"/>
              <a:t>pts </a:t>
            </a:r>
            <a:r>
              <a:rPr lang="en-US" dirty="0"/>
              <a:t>secrete </a:t>
            </a:r>
            <a:r>
              <a:rPr lang="en-US" dirty="0">
                <a:solidFill>
                  <a:srgbClr val="FFC000"/>
                </a:solidFill>
              </a:rPr>
              <a:t>&gt;40 </a:t>
            </a:r>
            <a:r>
              <a:rPr lang="en-US" dirty="0" err="1" smtClean="0">
                <a:solidFill>
                  <a:srgbClr val="FFC000"/>
                </a:solidFill>
              </a:rPr>
              <a:t>ngGH</a:t>
            </a:r>
            <a:r>
              <a:rPr lang="en-US" dirty="0" smtClean="0">
                <a:solidFill>
                  <a:srgbClr val="FFC000"/>
                </a:solidFill>
              </a:rPr>
              <a:t>/</a:t>
            </a:r>
            <a:r>
              <a:rPr lang="en-US" dirty="0" err="1" smtClean="0">
                <a:solidFill>
                  <a:srgbClr val="FFC000"/>
                </a:solidFill>
              </a:rPr>
              <a:t>gCr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In </a:t>
            </a:r>
            <a:r>
              <a:rPr lang="en-US" b="1" dirty="0">
                <a:solidFill>
                  <a:srgbClr val="00B0F0"/>
                </a:solidFill>
              </a:rPr>
              <a:t>the absence of renal </a:t>
            </a:r>
            <a:r>
              <a:rPr lang="en-US" b="1" dirty="0" smtClean="0">
                <a:solidFill>
                  <a:srgbClr val="00B0F0"/>
                </a:solidFill>
              </a:rPr>
              <a:t>disease, urinary </a:t>
            </a:r>
            <a:r>
              <a:rPr lang="en-US" b="1" dirty="0">
                <a:solidFill>
                  <a:srgbClr val="00B0F0"/>
                </a:solidFill>
              </a:rPr>
              <a:t>GH levels appear to correlate with serum GH </a:t>
            </a:r>
            <a:r>
              <a:rPr lang="en-US" b="1" dirty="0" smtClean="0">
                <a:solidFill>
                  <a:srgbClr val="00B0F0"/>
                </a:solidFill>
              </a:rPr>
              <a:t>profiles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dirty="0"/>
              <a:t>Measurement of urinary GH may </a:t>
            </a:r>
            <a:r>
              <a:rPr lang="en-US" dirty="0" smtClean="0"/>
              <a:t>offer </a:t>
            </a:r>
            <a:r>
              <a:rPr lang="en-US" dirty="0"/>
              <a:t>a </a:t>
            </a:r>
            <a:r>
              <a:rPr lang="en-US" dirty="0" smtClean="0"/>
              <a:t>relatively easy </a:t>
            </a:r>
            <a:r>
              <a:rPr lang="en-US" dirty="0"/>
              <a:t>assessment of integrated GH secretion </a:t>
            </a:r>
            <a:r>
              <a:rPr lang="en-US" dirty="0" smtClean="0"/>
              <a:t>during the </a:t>
            </a:r>
            <a:r>
              <a:rPr lang="en-US" dirty="0"/>
              <a:t>period of </a:t>
            </a:r>
            <a:r>
              <a:rPr lang="en-US" dirty="0" smtClean="0"/>
              <a:t>collection</a:t>
            </a:r>
          </a:p>
          <a:p>
            <a:r>
              <a:rPr lang="en-US" dirty="0" smtClean="0"/>
              <a:t>The </a:t>
            </a:r>
            <a:r>
              <a:rPr lang="en-US" dirty="0"/>
              <a:t>utility of this screening </a:t>
            </a:r>
            <a:r>
              <a:rPr lang="en-US" dirty="0" smtClean="0"/>
              <a:t>test still </a:t>
            </a:r>
            <a:r>
              <a:rPr lang="en-US" dirty="0"/>
              <a:t>requires controlled confirmation.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6150114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C000"/>
                </a:solidFill>
              </a:rPr>
              <a:t>Melmed</a:t>
            </a:r>
            <a:r>
              <a:rPr lang="en-US" sz="2000" b="1" i="1" dirty="0" smtClean="0">
                <a:solidFill>
                  <a:srgbClr val="FFC000"/>
                </a:solidFill>
              </a:rPr>
              <a:t>, the pituitary date modified 2008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endParaRPr lang="en-US" sz="2000" b="1" i="1" dirty="0" smtClean="0">
              <a:solidFill>
                <a:srgbClr val="FFC000"/>
              </a:solidFill>
            </a:endParaRPr>
          </a:p>
          <a:p>
            <a:r>
              <a:rPr lang="en-US" sz="2000" b="1" i="1" dirty="0" smtClean="0">
                <a:solidFill>
                  <a:srgbClr val="FFC000"/>
                </a:solidFill>
              </a:rPr>
              <a:t>J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Endocrinol</a:t>
            </a:r>
            <a:r>
              <a:rPr lang="en-US" sz="2000" b="1" i="1" dirty="0" smtClean="0">
                <a:solidFill>
                  <a:srgbClr val="FFC000"/>
                </a:solidFill>
              </a:rPr>
              <a:t> Inv </a:t>
            </a:r>
            <a:r>
              <a:rPr lang="en-US" sz="2000" b="1" i="1" dirty="0">
                <a:solidFill>
                  <a:srgbClr val="FFC000"/>
                </a:solidFill>
              </a:rPr>
              <a:t>1989;12:461–467.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Differential Diagnosis of </a:t>
            </a:r>
            <a:r>
              <a:rPr lang="en-US" b="1" i="1" dirty="0" err="1">
                <a:solidFill>
                  <a:srgbClr val="FFC000"/>
                </a:solidFill>
              </a:rPr>
              <a:t>Acromegaly</a:t>
            </a:r>
            <a:endParaRPr lang="en-US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B0F0"/>
                </a:solidFill>
              </a:rPr>
              <a:t>Over 95% </a:t>
            </a:r>
            <a:r>
              <a:rPr lang="en-US" dirty="0" smtClean="0"/>
              <a:t>of </a:t>
            </a:r>
            <a:r>
              <a:rPr lang="en-US" dirty="0" err="1" smtClean="0"/>
              <a:t>acromegalic</a:t>
            </a:r>
            <a:r>
              <a:rPr lang="en-US" dirty="0" smtClean="0"/>
              <a:t> </a:t>
            </a:r>
            <a:r>
              <a:rPr lang="en-US" dirty="0"/>
              <a:t>patients harbor a </a:t>
            </a:r>
            <a:r>
              <a:rPr lang="en-US" b="1" i="1" dirty="0">
                <a:solidFill>
                  <a:srgbClr val="00B0F0"/>
                </a:solidFill>
              </a:rPr>
              <a:t>GH-cell pituitary adenoma</a:t>
            </a:r>
          </a:p>
          <a:p>
            <a:r>
              <a:rPr lang="en-US" dirty="0" smtClean="0"/>
              <a:t>Distinction </a:t>
            </a:r>
            <a:r>
              <a:rPr lang="en-US" dirty="0"/>
              <a:t>of pituitary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 smtClean="0"/>
              <a:t>extrapituitary</a:t>
            </a:r>
            <a:r>
              <a:rPr lang="en-US" dirty="0" smtClean="0"/>
              <a:t> </a:t>
            </a:r>
            <a:r>
              <a:rPr lang="en-US" dirty="0" err="1" smtClean="0"/>
              <a:t>acromegaly</a:t>
            </a:r>
            <a:r>
              <a:rPr lang="en-US" dirty="0" smtClean="0"/>
              <a:t> </a:t>
            </a:r>
            <a:r>
              <a:rPr lang="en-US" dirty="0"/>
              <a:t>is extremely important in planning </a:t>
            </a:r>
            <a:r>
              <a:rPr lang="en-US" dirty="0" smtClean="0"/>
              <a:t>effective management</a:t>
            </a:r>
          </a:p>
          <a:p>
            <a:r>
              <a:rPr lang="en-US" b="1" dirty="0" smtClean="0"/>
              <a:t>Regardless </a:t>
            </a:r>
            <a:r>
              <a:rPr lang="en-US" b="1" dirty="0"/>
              <a:t>of the cause</a:t>
            </a:r>
            <a:r>
              <a:rPr lang="en-US" dirty="0"/>
              <a:t>, GH and IGF-I </a:t>
            </a:r>
            <a:r>
              <a:rPr lang="en-US" dirty="0" smtClean="0"/>
              <a:t>levels are </a:t>
            </a:r>
            <a:r>
              <a:rPr lang="en-US" dirty="0"/>
              <a:t>invariably elevated and GH levels fail to </a:t>
            </a:r>
            <a:r>
              <a:rPr lang="en-US" dirty="0" smtClean="0"/>
              <a:t>suppress (&lt;1µg/L</a:t>
            </a:r>
            <a:r>
              <a:rPr lang="en-US" dirty="0"/>
              <a:t>) after an oral glucose load in all forms </a:t>
            </a:r>
            <a:r>
              <a:rPr lang="en-US" dirty="0" smtClean="0"/>
              <a:t>of </a:t>
            </a:r>
            <a:r>
              <a:rPr lang="en-US" dirty="0" err="1" smtClean="0"/>
              <a:t>acromegaly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124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FFC000"/>
                </a:solidFill>
              </a:rPr>
              <a:t>J Clin Endocrinol Metab 2004;89:495-500 </a:t>
            </a:r>
            <a:r>
              <a:rPr lang="en-US" b="1" i="1" dirty="0" err="1" smtClean="0">
                <a:solidFill>
                  <a:srgbClr val="FFC000"/>
                </a:solidFill>
              </a:rPr>
              <a:t>Melmed</a:t>
            </a:r>
            <a:r>
              <a:rPr lang="en-US" b="1" i="1" dirty="0" smtClean="0">
                <a:solidFill>
                  <a:srgbClr val="FFC000"/>
                </a:solidFill>
              </a:rPr>
              <a:t>, the pituitary date modified 2008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Differential Diagnosis of </a:t>
            </a:r>
            <a:r>
              <a:rPr lang="en-US" b="1" i="1" dirty="0" err="1" smtClean="0">
                <a:solidFill>
                  <a:srgbClr val="FFC000"/>
                </a:solidFill>
              </a:rPr>
              <a:t>Acromegaly</a:t>
            </a:r>
            <a:endParaRPr lang="en-US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Dynamic pituitary tests are not helpful in </a:t>
            </a:r>
            <a:r>
              <a:rPr lang="en-US" dirty="0" smtClean="0"/>
              <a:t>distinguishing GH-secreting </a:t>
            </a:r>
            <a:r>
              <a:rPr lang="en-US" dirty="0"/>
              <a:t>pituitary tumors from </a:t>
            </a:r>
            <a:r>
              <a:rPr lang="en-US" dirty="0" err="1"/>
              <a:t>extrapituitary</a:t>
            </a:r>
            <a:r>
              <a:rPr lang="en-US" dirty="0"/>
              <a:t> tumors</a:t>
            </a:r>
          </a:p>
          <a:p>
            <a:r>
              <a:rPr lang="en-US" dirty="0" smtClean="0"/>
              <a:t>GH responses </a:t>
            </a:r>
            <a:r>
              <a:rPr lang="en-US" dirty="0"/>
              <a:t>to dopamine agonists, and to </a:t>
            </a:r>
            <a:r>
              <a:rPr lang="en-US" dirty="0" smtClean="0"/>
              <a:t>GHRH administration, do </a:t>
            </a:r>
            <a:r>
              <a:rPr lang="en-US" dirty="0"/>
              <a:t>not provide useful information for identifying </a:t>
            </a:r>
            <a:r>
              <a:rPr lang="en-US" dirty="0" smtClean="0"/>
              <a:t>the source </a:t>
            </a:r>
            <a:r>
              <a:rPr lang="en-US" dirty="0"/>
              <a:t>of excess GH secretion </a:t>
            </a:r>
            <a:endParaRPr lang="en-US" dirty="0" smtClean="0"/>
          </a:p>
          <a:p>
            <a:r>
              <a:rPr lang="en-US" b="1" i="1" dirty="0" smtClean="0"/>
              <a:t>Plasma GHRH levels</a:t>
            </a:r>
            <a:r>
              <a:rPr lang="en-US" dirty="0" smtClean="0"/>
              <a:t> </a:t>
            </a:r>
            <a:r>
              <a:rPr lang="en-US" dirty="0"/>
              <a:t>are usually elevated in patients with </a:t>
            </a:r>
            <a:r>
              <a:rPr lang="en-US" b="1" i="1" dirty="0" smtClean="0">
                <a:solidFill>
                  <a:srgbClr val="00B0F0"/>
                </a:solidFill>
              </a:rPr>
              <a:t>peripheral GHRH-secreting </a:t>
            </a:r>
            <a:r>
              <a:rPr lang="en-US" b="1" i="1" dirty="0">
                <a:solidFill>
                  <a:srgbClr val="00B0F0"/>
                </a:solidFill>
              </a:rPr>
              <a:t>tumors</a:t>
            </a:r>
            <a:r>
              <a:rPr lang="en-US" dirty="0"/>
              <a:t>, and are normal or low in </a:t>
            </a:r>
            <a:r>
              <a:rPr lang="en-US" dirty="0" smtClean="0"/>
              <a:t>patients with </a:t>
            </a:r>
            <a:r>
              <a:rPr lang="en-US" dirty="0"/>
              <a:t>pituitary </a:t>
            </a:r>
            <a:r>
              <a:rPr lang="en-US" dirty="0" err="1"/>
              <a:t>acromegaly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Measuring </a:t>
            </a:r>
            <a:r>
              <a:rPr lang="en-US" dirty="0"/>
              <a:t>GHRH </a:t>
            </a:r>
            <a:r>
              <a:rPr lang="en-US" dirty="0" smtClean="0"/>
              <a:t>plasma levels provides </a:t>
            </a:r>
            <a:r>
              <a:rPr lang="en-US" dirty="0"/>
              <a:t>a precise and cost-effective test </a:t>
            </a:r>
            <a:r>
              <a:rPr lang="en-US" dirty="0" smtClean="0"/>
              <a:t>for the </a:t>
            </a:r>
            <a:r>
              <a:rPr lang="en-US" dirty="0"/>
              <a:t>diagnosis of ectopic </a:t>
            </a:r>
            <a:r>
              <a:rPr lang="en-US" dirty="0" err="1"/>
              <a:t>acromegaly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638169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C000"/>
                </a:solidFill>
              </a:rPr>
              <a:t>Melmed</a:t>
            </a:r>
            <a:r>
              <a:rPr lang="en-US" sz="2000" b="1" i="1" dirty="0" smtClean="0">
                <a:solidFill>
                  <a:srgbClr val="FFC000"/>
                </a:solidFill>
              </a:rPr>
              <a:t>, the pituitary date modified 2008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9296400" cy="1143000"/>
          </a:xfrm>
        </p:spPr>
        <p:txBody>
          <a:bodyPr>
            <a:normAutofit/>
          </a:bodyPr>
          <a:lstStyle/>
          <a:p>
            <a:r>
              <a:rPr lang="en-US" sz="4400" b="1" i="1" dirty="0" smtClean="0">
                <a:solidFill>
                  <a:srgbClr val="FFC000"/>
                </a:solidFill>
              </a:rPr>
              <a:t>Differential Diagnosis of </a:t>
            </a:r>
            <a:r>
              <a:rPr lang="en-US" sz="4400" b="1" i="1" dirty="0" err="1" smtClean="0">
                <a:solidFill>
                  <a:srgbClr val="FFC000"/>
                </a:solidFill>
              </a:rPr>
              <a:t>Acromegaly</a:t>
            </a:r>
            <a:endParaRPr lang="en-US" sz="4400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/>
              <a:t>Unique and </a:t>
            </a:r>
            <a:r>
              <a:rPr lang="en-US" b="1" i="1" dirty="0"/>
              <a:t>unexpected clinical features </a:t>
            </a:r>
            <a:r>
              <a:rPr lang="en-US" dirty="0"/>
              <a:t>in an </a:t>
            </a:r>
            <a:r>
              <a:rPr lang="en-US" dirty="0" err="1" smtClean="0"/>
              <a:t>acromegalic</a:t>
            </a:r>
            <a:r>
              <a:rPr lang="en-US" dirty="0" smtClean="0"/>
              <a:t> patient</a:t>
            </a:r>
            <a:r>
              <a:rPr lang="en-US" dirty="0"/>
              <a:t>, including </a:t>
            </a:r>
            <a:r>
              <a:rPr lang="en-US" dirty="0">
                <a:solidFill>
                  <a:srgbClr val="00B0F0"/>
                </a:solidFill>
              </a:rPr>
              <a:t>respiratory wheezing or </a:t>
            </a:r>
            <a:r>
              <a:rPr lang="en-US" dirty="0" err="1" smtClean="0">
                <a:solidFill>
                  <a:srgbClr val="00B0F0"/>
                </a:solidFill>
              </a:rPr>
              <a:t>dyspnea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facial </a:t>
            </a:r>
            <a:r>
              <a:rPr lang="en-US" dirty="0">
                <a:solidFill>
                  <a:srgbClr val="00B0F0"/>
                </a:solidFill>
              </a:rPr>
              <a:t>flushing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peptic ulcers</a:t>
            </a:r>
            <a:r>
              <a:rPr lang="en-US" dirty="0"/>
              <a:t>, or </a:t>
            </a:r>
            <a:r>
              <a:rPr lang="en-US" dirty="0">
                <a:solidFill>
                  <a:srgbClr val="00B0F0"/>
                </a:solidFill>
              </a:rPr>
              <a:t>renal stones </a:t>
            </a:r>
            <a:r>
              <a:rPr lang="en-US" dirty="0"/>
              <a:t>will </a:t>
            </a:r>
            <a:r>
              <a:rPr lang="en-US" dirty="0" smtClean="0"/>
              <a:t>sometimes be </a:t>
            </a:r>
            <a:r>
              <a:rPr lang="en-US" dirty="0"/>
              <a:t>helpful in alerting the physician to diagnosing </a:t>
            </a:r>
            <a:r>
              <a:rPr lang="en-US" dirty="0" err="1" smtClean="0"/>
              <a:t>nonpituitary</a:t>
            </a:r>
            <a:r>
              <a:rPr lang="en-US" dirty="0" smtClean="0"/>
              <a:t> endocrine </a:t>
            </a:r>
            <a:r>
              <a:rPr lang="en-US" dirty="0"/>
              <a:t>tumor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3507" y="6400800"/>
            <a:ext cx="5178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 smtClean="0">
                <a:solidFill>
                  <a:srgbClr val="FFC000"/>
                </a:solidFill>
              </a:rPr>
              <a:t>Melmed</a:t>
            </a:r>
            <a:r>
              <a:rPr lang="en-US" sz="2000" b="1" i="1" dirty="0" smtClean="0">
                <a:solidFill>
                  <a:srgbClr val="FFC000"/>
                </a:solidFill>
              </a:rPr>
              <a:t>, the pituitary date modified 2008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Imaging </a:t>
            </a:r>
            <a:endParaRPr lang="en-US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8307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Anatomic localization </a:t>
            </a:r>
            <a:r>
              <a:rPr lang="en-US" dirty="0" smtClean="0"/>
              <a:t>of the pituitary or extra-pituitary tumor is achieved using imaging techniques, including </a:t>
            </a:r>
            <a:r>
              <a:rPr lang="en-US" b="1" i="1" dirty="0" smtClean="0">
                <a:solidFill>
                  <a:srgbClr val="00B0F0"/>
                </a:solidFill>
              </a:rPr>
              <a:t>MRI</a:t>
            </a:r>
            <a:r>
              <a:rPr lang="en-US" b="1" i="1" dirty="0" smtClean="0"/>
              <a:t> and </a:t>
            </a:r>
            <a:r>
              <a:rPr lang="en-US" b="1" i="1" dirty="0" smtClean="0">
                <a:solidFill>
                  <a:srgbClr val="00B0F0"/>
                </a:solidFill>
              </a:rPr>
              <a:t>CT scanning</a:t>
            </a:r>
          </a:p>
          <a:p>
            <a:r>
              <a:rPr lang="en-US" dirty="0" smtClean="0"/>
              <a:t>As </a:t>
            </a:r>
            <a:r>
              <a:rPr lang="en-US" b="1" dirty="0" smtClean="0">
                <a:solidFill>
                  <a:srgbClr val="00B0F0"/>
                </a:solidFill>
              </a:rPr>
              <a:t>routine abdominal or chest imaging </a:t>
            </a:r>
            <a:r>
              <a:rPr lang="en-US" dirty="0" smtClean="0"/>
              <a:t>will yield a very low incidence of true positive cases of ectopic tumor, such screening of these patients </a:t>
            </a:r>
            <a:r>
              <a:rPr lang="en-US" b="1" dirty="0" smtClean="0"/>
              <a:t>is not recommended </a:t>
            </a:r>
            <a:r>
              <a:rPr lang="en-US" dirty="0" smtClean="0"/>
              <a:t>as being cost effective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2400" y="6381690"/>
            <a:ext cx="5085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 smtClean="0">
                <a:solidFill>
                  <a:srgbClr val="FFC000"/>
                </a:solidFill>
              </a:rPr>
              <a:t>Melmed</a:t>
            </a:r>
            <a:r>
              <a:rPr lang="en-US" sz="2000" b="1" i="1" dirty="0" smtClean="0">
                <a:solidFill>
                  <a:srgbClr val="FFC000"/>
                </a:solidFill>
              </a:rPr>
              <a:t>, the pituitary date modified 2008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C000"/>
                </a:solidFill>
              </a:rPr>
              <a:t>Imaging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sz="3200" b="1" i="1" dirty="0" smtClean="0">
                <a:solidFill>
                  <a:srgbClr val="00B0F0"/>
                </a:solidFill>
              </a:rPr>
              <a:t>Indications for extra-pituitary imaging:</a:t>
            </a:r>
          </a:p>
          <a:p>
            <a:pPr>
              <a:buNone/>
            </a:pPr>
            <a:endParaRPr lang="en-US" sz="3200" b="1" i="1" dirty="0" smtClean="0">
              <a:solidFill>
                <a:srgbClr val="00B0F0"/>
              </a:solidFill>
            </a:endParaRPr>
          </a:p>
          <a:p>
            <a:pPr lvl="1"/>
            <a:r>
              <a:rPr lang="en-US" sz="2800" dirty="0" smtClean="0"/>
              <a:t> Elevated circulating GHRH levels</a:t>
            </a:r>
          </a:p>
          <a:p>
            <a:pPr lvl="1"/>
            <a:r>
              <a:rPr lang="en-US" sz="2800" dirty="0" smtClean="0"/>
              <a:t>Normal or small-sized pituitary gland</a:t>
            </a:r>
          </a:p>
          <a:p>
            <a:pPr lvl="1"/>
            <a:r>
              <a:rPr lang="en-US" sz="2800" dirty="0" smtClean="0"/>
              <a:t>Clinical and biochemical features of other tumors known to be associated with extra-pituitary </a:t>
            </a:r>
            <a:r>
              <a:rPr lang="en-US" sz="2800" dirty="0" err="1" smtClean="0"/>
              <a:t>acromegaly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Imaging </a:t>
            </a:r>
            <a:endParaRPr lang="en-US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B0F0"/>
                </a:solidFill>
              </a:rPr>
              <a:t>Pituitary MRI with contrast material :</a:t>
            </a:r>
          </a:p>
          <a:p>
            <a:pPr lvl="1"/>
            <a:r>
              <a:rPr lang="en-US" dirty="0" smtClean="0"/>
              <a:t>The most sensitive imaging study for determining the source of excess growth hormone.</a:t>
            </a:r>
          </a:p>
          <a:p>
            <a:pPr lvl="1"/>
            <a:r>
              <a:rPr lang="en-US" dirty="0" smtClean="0"/>
              <a:t>Visualization of:</a:t>
            </a:r>
          </a:p>
          <a:p>
            <a:pPr lvl="2"/>
            <a:r>
              <a:rPr lang="en-US" dirty="0" smtClean="0"/>
              <a:t>Adenomas &gt; 2 mm in diameter </a:t>
            </a:r>
          </a:p>
          <a:p>
            <a:pPr lvl="2"/>
            <a:r>
              <a:rPr lang="en-US" dirty="0" smtClean="0"/>
              <a:t>Tumor dimensions</a:t>
            </a:r>
          </a:p>
          <a:p>
            <a:pPr lvl="2"/>
            <a:r>
              <a:rPr lang="en-US" dirty="0" smtClean="0"/>
              <a:t>Invasive features</a:t>
            </a:r>
          </a:p>
          <a:p>
            <a:pPr lvl="2"/>
            <a:r>
              <a:rPr lang="en-US" dirty="0" smtClean="0"/>
              <a:t>Optic tract contiguity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61722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FFC000"/>
                </a:solidFill>
              </a:rPr>
              <a:t>J. Clin. Endocrinol. Metab. 2009 94:1255-1263</a:t>
            </a:r>
          </a:p>
          <a:p>
            <a:r>
              <a:rPr lang="en-US" sz="2000" b="1" i="1" dirty="0" smtClean="0">
                <a:solidFill>
                  <a:srgbClr val="FFC000"/>
                </a:solidFill>
              </a:rPr>
              <a:t>N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Engl</a:t>
            </a:r>
            <a:r>
              <a:rPr lang="en-US" sz="2000" b="1" i="1" dirty="0" smtClean="0">
                <a:solidFill>
                  <a:srgbClr val="FFC000"/>
                </a:solidFill>
              </a:rPr>
              <a:t> J Med 2006;355:2558-73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pic>
        <p:nvPicPr>
          <p:cNvPr id="5" name="Picture 2" descr="D:\Mahtab\acromegaly\thumbnai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301999"/>
            <a:ext cx="2438400" cy="2500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b="1" i="1" dirty="0" smtClean="0">
                <a:solidFill>
                  <a:srgbClr val="FFC000"/>
                </a:solidFill>
              </a:rPr>
              <a:t>Imaging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At diagnosis, </a:t>
            </a:r>
            <a:r>
              <a:rPr lang="en-US" b="1" dirty="0" smtClean="0">
                <a:solidFill>
                  <a:srgbClr val="00B0F0"/>
                </a:solidFill>
              </a:rPr>
              <a:t>more than 75% </a:t>
            </a:r>
            <a:r>
              <a:rPr lang="en-US" dirty="0" smtClean="0"/>
              <a:t>of patients with </a:t>
            </a:r>
            <a:r>
              <a:rPr lang="en-US" dirty="0" err="1" smtClean="0"/>
              <a:t>acromegaly</a:t>
            </a:r>
            <a:r>
              <a:rPr lang="en-US" dirty="0" smtClean="0"/>
              <a:t> have a </a:t>
            </a:r>
            <a:r>
              <a:rPr lang="en-US" b="1" dirty="0" err="1" smtClean="0">
                <a:solidFill>
                  <a:srgbClr val="00B0F0"/>
                </a:solidFill>
              </a:rPr>
              <a:t>macroadenoma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(&gt;10 mm ), which often extends </a:t>
            </a:r>
            <a:r>
              <a:rPr lang="en-US" b="1" i="1" dirty="0" smtClean="0">
                <a:solidFill>
                  <a:srgbClr val="FFC000"/>
                </a:solidFill>
              </a:rPr>
              <a:t>laterally</a:t>
            </a:r>
            <a:r>
              <a:rPr lang="en-US" dirty="0" smtClean="0"/>
              <a:t> to the </a:t>
            </a:r>
            <a:r>
              <a:rPr lang="en-US" b="1" i="1" dirty="0" smtClean="0"/>
              <a:t>cavernous sinus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FFC000"/>
                </a:solidFill>
              </a:rPr>
              <a:t>dorsally</a:t>
            </a:r>
            <a:r>
              <a:rPr lang="en-US" dirty="0" smtClean="0"/>
              <a:t> to the </a:t>
            </a:r>
            <a:r>
              <a:rPr lang="en-US" b="1" dirty="0" err="1" smtClean="0"/>
              <a:t>suprasellar</a:t>
            </a:r>
            <a:r>
              <a:rPr lang="en-US" b="1" dirty="0" smtClean="0"/>
              <a:t> region.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62400" y="6412468"/>
            <a:ext cx="514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>
                <a:solidFill>
                  <a:srgbClr val="FFC000"/>
                </a:solidFill>
              </a:rPr>
              <a:t>J. Clin. Endocrinol. Metab. 2009 94:1255-1263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 descr="D:\Mahtab\acromegaly\Fig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733800"/>
            <a:ext cx="4000500" cy="21336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19200" y="3221476"/>
            <a:ext cx="2286000" cy="310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C000"/>
                </a:solidFill>
              </a:rPr>
              <a:t>Introduction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800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Hypersecretion</a:t>
            </a:r>
            <a:r>
              <a:rPr lang="en-US" sz="2800" dirty="0" smtClean="0"/>
              <a:t> of GH leads to excess production of IGF-1, leading to a multisystem disease characterized by somatic overgrowth, multiple </a:t>
            </a:r>
            <a:r>
              <a:rPr lang="en-US" sz="2800" dirty="0" err="1" smtClean="0"/>
              <a:t>comorbidities</a:t>
            </a:r>
            <a:r>
              <a:rPr lang="en-US" sz="2800" dirty="0" smtClean="0"/>
              <a:t>, premature mortality, and physical disfigurement.</a:t>
            </a:r>
          </a:p>
          <a:p>
            <a:pPr>
              <a:buNone/>
            </a:pPr>
            <a:endParaRPr lang="en-US" sz="2800" dirty="0" err="1" smtClean="0"/>
          </a:p>
          <a:p>
            <a:r>
              <a:rPr lang="en-US" sz="2800" dirty="0" err="1" smtClean="0"/>
              <a:t> A multidisciplinary approach is critical for the management of acromegaly</a:t>
            </a:r>
            <a:r>
              <a:rPr lang="en-US" sz="4100" dirty="0" smtClean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04077" y="6107668"/>
            <a:ext cx="5816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solidFill>
                  <a:srgbClr val="FFC000"/>
                </a:solidFill>
              </a:rPr>
              <a:t>J Clin Endocrinol Metab 93: 2035–2041,</a:t>
            </a:r>
            <a:r>
              <a:rPr lang="en-US" sz="2000" b="1" i="1" dirty="0" smtClean="0">
                <a:solidFill>
                  <a:srgbClr val="FFC000"/>
                </a:solidFill>
              </a:rPr>
              <a:t>2008</a:t>
            </a:r>
          </a:p>
          <a:p>
            <a:endParaRPr lang="en-US" b="1" i="1" dirty="0" smtClean="0"/>
          </a:p>
          <a:p>
            <a:endParaRPr lang="en-US" b="1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352800" y="6412468"/>
            <a:ext cx="5610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dirty="0" smtClean="0">
                <a:solidFill>
                  <a:srgbClr val="FFC000"/>
                </a:solidFill>
              </a:rPr>
              <a:t>J Clin Endocrinol Metab 99: 3933–3951, 2014</a:t>
            </a:r>
            <a:endParaRPr lang="en-US" sz="2000" b="1" i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668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Imaging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4525963"/>
          </a:xfrm>
        </p:spPr>
        <p:txBody>
          <a:bodyPr/>
          <a:lstStyle/>
          <a:p>
            <a:r>
              <a:rPr lang="en-US" dirty="0" smtClean="0"/>
              <a:t>GH secreting pituitary adenomas that are not evident on conventional MRI:</a:t>
            </a:r>
          </a:p>
          <a:p>
            <a:pPr lvl="1"/>
            <a:r>
              <a:rPr lang="en-US" dirty="0" smtClean="0"/>
              <a:t>Spin echo(SE) T1-weighted MRI post-contrast</a:t>
            </a:r>
          </a:p>
          <a:p>
            <a:pPr lvl="1"/>
            <a:r>
              <a:rPr lang="en-US" dirty="0" smtClean="0"/>
              <a:t>Volumetric interpolated breath-hold examination (VIBE) MRI sequence (1.2 mm slice thickness)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30753" y="2635417"/>
            <a:ext cx="2252664" cy="429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4419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Post-contrast SE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T1-weighted imaging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41910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Post-contrast,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volumetric interpolated breath-hold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examination on MRI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5648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FFC000"/>
                </a:solidFill>
              </a:rPr>
              <a:t>J. Clin. Endocrinol. Metab. 2010 95:4191-4196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C000"/>
                </a:solidFill>
              </a:rPr>
              <a:t>Imaging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sz="3600" b="1" i="1" dirty="0" smtClean="0">
                <a:solidFill>
                  <a:srgbClr val="00B0F0"/>
                </a:solidFill>
              </a:rPr>
              <a:t>Abdominal and chest CT or MRI:</a:t>
            </a:r>
          </a:p>
          <a:p>
            <a:pPr>
              <a:buNone/>
            </a:pPr>
            <a:endParaRPr lang="en-US" b="1" i="1" dirty="0" smtClean="0">
              <a:solidFill>
                <a:srgbClr val="00B0F0"/>
              </a:solidFill>
            </a:endParaRPr>
          </a:p>
          <a:p>
            <a:pPr lvl="1"/>
            <a:r>
              <a:rPr lang="en-US" sz="3200" dirty="0" smtClean="0"/>
              <a:t>when a </a:t>
            </a:r>
            <a:r>
              <a:rPr lang="en-US" sz="3200" dirty="0" err="1" smtClean="0"/>
              <a:t>nonpituitary</a:t>
            </a:r>
            <a:r>
              <a:rPr lang="en-US" sz="3200" dirty="0" smtClean="0"/>
              <a:t> cause of excess GH or GHRH is suspected, abdominal and chest computed tomography, MRI, or both are indicated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638169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FFC000"/>
                </a:solidFill>
              </a:rPr>
              <a:t>J. Clin. Endocrinol. Metab. 2009 94:1255-1263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9296400" cy="792162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FFC000"/>
                </a:solidFill>
              </a:rPr>
              <a:t>Diagnosis and Treatment of </a:t>
            </a:r>
            <a:r>
              <a:rPr lang="en-US" sz="4000" b="1" i="1" dirty="0" err="1" smtClean="0">
                <a:solidFill>
                  <a:srgbClr val="FFC000"/>
                </a:solidFill>
              </a:rPr>
              <a:t>Acromegaly</a:t>
            </a:r>
            <a:endParaRPr lang="en-US" sz="4000" b="1" i="1" dirty="0" smtClean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08540"/>
            <a:ext cx="6172200" cy="539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0" y="914400"/>
            <a:ext cx="14859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19600" y="62732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rgbClr val="FFC000"/>
                </a:solidFill>
              </a:rPr>
              <a:t>J. Clin. Endocrinol. Metab. 2009 94:1255-1263</a:t>
            </a:r>
          </a:p>
          <a:p>
            <a:r>
              <a:rPr lang="en-US" sz="1600" b="1" i="1" dirty="0" smtClean="0">
                <a:solidFill>
                  <a:srgbClr val="FFC000"/>
                </a:solidFill>
              </a:rPr>
              <a:t>N </a:t>
            </a:r>
            <a:r>
              <a:rPr lang="en-US" sz="1600" b="1" i="1" dirty="0" err="1" smtClean="0">
                <a:solidFill>
                  <a:srgbClr val="FFC000"/>
                </a:solidFill>
              </a:rPr>
              <a:t>Engl</a:t>
            </a:r>
            <a:r>
              <a:rPr lang="en-US" sz="1600" b="1" i="1" dirty="0" smtClean="0">
                <a:solidFill>
                  <a:srgbClr val="FFC000"/>
                </a:solidFill>
              </a:rPr>
              <a:t> J Med 2006;355:2558-73</a:t>
            </a:r>
            <a:endParaRPr lang="en-US" sz="16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457200"/>
            <a:ext cx="88773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19200" y="5257800"/>
            <a:ext cx="701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J </a:t>
            </a:r>
            <a:r>
              <a:rPr lang="en-US" sz="3200" b="1" dirty="0" err="1" smtClean="0">
                <a:solidFill>
                  <a:srgbClr val="FFC000"/>
                </a:solidFill>
              </a:rPr>
              <a:t>Clin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</a:rPr>
              <a:t>Endocrinol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</a:rPr>
              <a:t>Metab</a:t>
            </a:r>
            <a:r>
              <a:rPr lang="en-US" sz="3200" b="1" dirty="0" smtClean="0">
                <a:solidFill>
                  <a:srgbClr val="FFC000"/>
                </a:solidFill>
              </a:rPr>
              <a:t>, November 2014, 99(11):3933–3951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4400" b="1" i="1" dirty="0" smtClean="0">
                <a:solidFill>
                  <a:srgbClr val="FFC000"/>
                </a:solidFill>
              </a:rPr>
              <a:t>Clinical practice guideline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recommend measurement of </a:t>
            </a:r>
            <a:r>
              <a:rPr lang="en-US" b="1" i="1" dirty="0" smtClean="0">
                <a:solidFill>
                  <a:srgbClr val="00B0F0"/>
                </a:solidFill>
              </a:rPr>
              <a:t>IGF-1 levels </a:t>
            </a:r>
            <a:r>
              <a:rPr lang="en-US" dirty="0" smtClean="0"/>
              <a:t>in patients </a:t>
            </a:r>
            <a:r>
              <a:rPr lang="en-US" dirty="0" smtClean="0">
                <a:solidFill>
                  <a:srgbClr val="00B0F0"/>
                </a:solidFill>
              </a:rPr>
              <a:t>with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typical clinical manifestations </a:t>
            </a:r>
            <a:r>
              <a:rPr lang="en-US" dirty="0" smtClean="0"/>
              <a:t>of </a:t>
            </a:r>
            <a:r>
              <a:rPr lang="en-US" dirty="0" err="1" smtClean="0"/>
              <a:t>acromegaly</a:t>
            </a:r>
            <a:r>
              <a:rPr lang="en-US" dirty="0" smtClean="0"/>
              <a:t>, especially those with </a:t>
            </a:r>
            <a:r>
              <a:rPr lang="en-US" dirty="0" err="1" smtClean="0"/>
              <a:t>acral</a:t>
            </a:r>
            <a:r>
              <a:rPr lang="en-US" dirty="0" smtClean="0"/>
              <a:t> and facial features. (1|QQQE)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suggest the measurement of IGF-1 in patients </a:t>
            </a:r>
            <a:r>
              <a:rPr lang="en-US" dirty="0" smtClean="0">
                <a:solidFill>
                  <a:srgbClr val="00B0F0"/>
                </a:solidFill>
              </a:rPr>
              <a:t>without the typical manifestations </a:t>
            </a:r>
            <a:r>
              <a:rPr lang="en-US" dirty="0" smtClean="0"/>
              <a:t>of </a:t>
            </a:r>
            <a:r>
              <a:rPr lang="en-US" dirty="0" err="1" smtClean="0"/>
              <a:t>acromegaly</a:t>
            </a:r>
            <a:r>
              <a:rPr lang="en-US" dirty="0" smtClean="0"/>
              <a:t>, but who </a:t>
            </a:r>
            <a:r>
              <a:rPr lang="en-US" dirty="0" smtClean="0">
                <a:solidFill>
                  <a:srgbClr val="00B0F0"/>
                </a:solidFill>
              </a:rPr>
              <a:t>have several of these associated conditions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Sleep apnea syndrome, type 2 DM, debilitating arthritis, carpal tunnel syndrome, </a:t>
            </a:r>
            <a:r>
              <a:rPr lang="en-US" dirty="0" err="1" smtClean="0"/>
              <a:t>hyperhidrosis</a:t>
            </a:r>
            <a:r>
              <a:rPr lang="en-US" dirty="0" smtClean="0"/>
              <a:t>, and hypertension.(2|QQEE)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0" y="6336268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J </a:t>
            </a:r>
            <a:r>
              <a:rPr lang="en-US" b="1" dirty="0" err="1" smtClean="0">
                <a:solidFill>
                  <a:srgbClr val="FFC000"/>
                </a:solidFill>
              </a:rPr>
              <a:t>Clin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Endocrinol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Metab</a:t>
            </a:r>
            <a:r>
              <a:rPr lang="en-US" b="1" dirty="0" smtClean="0">
                <a:solidFill>
                  <a:srgbClr val="FFC000"/>
                </a:solidFill>
              </a:rPr>
              <a:t>, November 2014, 99(11):3933–3951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sz="4800" b="1" i="1" dirty="0" smtClean="0">
                <a:solidFill>
                  <a:srgbClr val="FFC000"/>
                </a:solidFill>
              </a:rPr>
              <a:t>Clinical practice guideline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1.3 We recommend measuring serum IGF-1 to rule out </a:t>
            </a:r>
            <a:r>
              <a:rPr lang="en-US" dirty="0" err="1" smtClean="0"/>
              <a:t>acromegaly</a:t>
            </a:r>
            <a:r>
              <a:rPr lang="en-US" dirty="0" smtClean="0"/>
              <a:t> in a patient with a pituitary </a:t>
            </a:r>
            <a:r>
              <a:rPr lang="en-US" dirty="0" smtClean="0"/>
              <a:t>mass.</a:t>
            </a:r>
            <a:endParaRPr lang="en-US" dirty="0" smtClean="0"/>
          </a:p>
          <a:p>
            <a:r>
              <a:rPr lang="en-US" dirty="0" smtClean="0"/>
              <a:t>1.4 We recommend against relying on the use of random GH levels to diagnose </a:t>
            </a:r>
            <a:r>
              <a:rPr lang="en-US" dirty="0" err="1" smtClean="0"/>
              <a:t>acromegaly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1.5 In patients with elevated or equivocal serum IGF-1 levels, we recommend confirmation of the diagnosis by finding lack of suppression of GH to1g/L following documented hyperglycemia during an oral glucose load.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1143000"/>
          </a:xfrm>
        </p:spPr>
        <p:txBody>
          <a:bodyPr>
            <a:noAutofit/>
          </a:bodyPr>
          <a:lstStyle/>
          <a:p>
            <a:r>
              <a:rPr lang="en-US" sz="4400" b="1" i="1" dirty="0" smtClean="0">
                <a:solidFill>
                  <a:srgbClr val="FFC000"/>
                </a:solidFill>
              </a:rPr>
              <a:t>Clinical practice guideline 2014</a:t>
            </a:r>
            <a:endParaRPr lang="en-US" sz="4400" b="1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1.6 Following biochemical diagnosis of </a:t>
            </a:r>
            <a:r>
              <a:rPr lang="en-US" dirty="0" err="1" smtClean="0"/>
              <a:t>acromegaly</a:t>
            </a:r>
            <a:r>
              <a:rPr lang="en-US" dirty="0" smtClean="0"/>
              <a:t>, we recommend performing an imaging study to visualize tumor size and appearance, as well as </a:t>
            </a:r>
            <a:r>
              <a:rPr lang="en-US" dirty="0" err="1" smtClean="0"/>
              <a:t>parasellar</a:t>
            </a:r>
            <a:r>
              <a:rPr lang="en-US" dirty="0" smtClean="0"/>
              <a:t> extent 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We suggest MRI as the imaging modality of choice, followed by CT scan when MRI is contraindicated or unavailable. </a:t>
            </a:r>
          </a:p>
          <a:p>
            <a:r>
              <a:rPr lang="en-US" dirty="0" smtClean="0"/>
              <a:t>1.7 We suggest performing formal visual field testing when the tumor is found to abut the optic chiasm on an imaging study</a:t>
            </a:r>
            <a:r>
              <a:rPr lang="en-US" smtClean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64124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J </a:t>
            </a:r>
            <a:r>
              <a:rPr lang="en-US" b="1" dirty="0" err="1" smtClean="0">
                <a:solidFill>
                  <a:srgbClr val="FFC000"/>
                </a:solidFill>
              </a:rPr>
              <a:t>Clin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Endocrinol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Metab</a:t>
            </a:r>
            <a:r>
              <a:rPr lang="en-US" b="1" dirty="0" smtClean="0">
                <a:solidFill>
                  <a:srgbClr val="FFC000"/>
                </a:solidFill>
              </a:rPr>
              <a:t>, November 2014, 99(11):3933–3951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P719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838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C000"/>
                </a:solidFill>
              </a:rPr>
              <a:t>Thank You For Your Attention</a:t>
            </a:r>
            <a:endParaRPr lang="en-US" sz="36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Treatment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Surgery</a:t>
            </a:r>
          </a:p>
          <a:p>
            <a:r>
              <a:rPr lang="en-US" dirty="0" smtClean="0"/>
              <a:t>Radiotherapy</a:t>
            </a:r>
          </a:p>
          <a:p>
            <a:r>
              <a:rPr lang="en-US" dirty="0" smtClean="0"/>
              <a:t>Medical therapy:</a:t>
            </a:r>
          </a:p>
          <a:p>
            <a:pPr lvl="1"/>
            <a:r>
              <a:rPr lang="en-US" dirty="0" err="1" smtClean="0"/>
              <a:t>Somatostatin</a:t>
            </a:r>
            <a:r>
              <a:rPr lang="en-US" dirty="0" smtClean="0"/>
              <a:t> receptor </a:t>
            </a:r>
            <a:r>
              <a:rPr lang="en-US" dirty="0" err="1" smtClean="0"/>
              <a:t>ligand</a:t>
            </a:r>
            <a:r>
              <a:rPr lang="en-US" dirty="0" smtClean="0"/>
              <a:t> (SRL)</a:t>
            </a:r>
          </a:p>
          <a:p>
            <a:pPr lvl="1"/>
            <a:r>
              <a:rPr lang="en-US" dirty="0" smtClean="0"/>
              <a:t>GH receptor antagonist</a:t>
            </a:r>
          </a:p>
          <a:p>
            <a:pPr lvl="1"/>
            <a:r>
              <a:rPr lang="en-US" dirty="0" err="1" smtClean="0"/>
              <a:t>Dopamin</a:t>
            </a:r>
            <a:r>
              <a:rPr lang="en-US" dirty="0" smtClean="0"/>
              <a:t> agonist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61722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prstClr val="black"/>
                </a:solidFill>
              </a:rPr>
              <a:t>J </a:t>
            </a:r>
            <a:r>
              <a:rPr lang="en-US" sz="2000" b="1" i="1" dirty="0" err="1" smtClean="0">
                <a:solidFill>
                  <a:prstClr val="black"/>
                </a:solidFill>
              </a:rPr>
              <a:t>Clin</a:t>
            </a:r>
            <a:r>
              <a:rPr lang="en-US" sz="2000" b="1" i="1" dirty="0" smtClean="0">
                <a:solidFill>
                  <a:prstClr val="black"/>
                </a:solidFill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</a:rPr>
              <a:t>Endocrinol</a:t>
            </a:r>
            <a:r>
              <a:rPr lang="en-US" sz="2000" b="1" i="1" dirty="0" smtClean="0">
                <a:solidFill>
                  <a:prstClr val="black"/>
                </a:solidFill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</a:rPr>
              <a:t>Metab</a:t>
            </a:r>
            <a:r>
              <a:rPr lang="en-US" sz="2000" b="1" i="1" dirty="0" smtClean="0">
                <a:solidFill>
                  <a:prstClr val="black"/>
                </a:solidFill>
              </a:rPr>
              <a:t>, May 2009, 94(5):1509–1517</a:t>
            </a:r>
            <a:endParaRPr lang="en-US" sz="20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Treatment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of treatment:</a:t>
            </a:r>
          </a:p>
          <a:p>
            <a:pPr lvl="1"/>
            <a:r>
              <a:rPr lang="en-US" dirty="0" smtClean="0"/>
              <a:t>Mortality reduction</a:t>
            </a:r>
          </a:p>
          <a:p>
            <a:pPr lvl="1"/>
            <a:r>
              <a:rPr lang="en-US" dirty="0" smtClean="0"/>
              <a:t>Tumor shrinkage</a:t>
            </a:r>
          </a:p>
          <a:p>
            <a:pPr lvl="1"/>
            <a:r>
              <a:rPr lang="en-US" dirty="0" smtClean="0"/>
              <a:t>Treatment of </a:t>
            </a:r>
            <a:r>
              <a:rPr lang="en-US" dirty="0" err="1" smtClean="0"/>
              <a:t>comorbidities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617220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prstClr val="black"/>
                </a:solidFill>
              </a:rPr>
              <a:t>J </a:t>
            </a:r>
            <a:r>
              <a:rPr lang="en-US" sz="2000" b="1" i="1" dirty="0" err="1" smtClean="0">
                <a:solidFill>
                  <a:prstClr val="black"/>
                </a:solidFill>
              </a:rPr>
              <a:t>Clin</a:t>
            </a:r>
            <a:r>
              <a:rPr lang="en-US" sz="2000" b="1" i="1" dirty="0" smtClean="0">
                <a:solidFill>
                  <a:prstClr val="black"/>
                </a:solidFill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</a:rPr>
              <a:t>Endocrinol</a:t>
            </a:r>
            <a:r>
              <a:rPr lang="en-US" sz="2000" b="1" i="1" dirty="0" smtClean="0">
                <a:solidFill>
                  <a:prstClr val="black"/>
                </a:solidFill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</a:rPr>
              <a:t>Metab</a:t>
            </a:r>
            <a:r>
              <a:rPr lang="en-US" sz="2000" b="1" i="1" dirty="0" smtClean="0">
                <a:solidFill>
                  <a:prstClr val="black"/>
                </a:solidFill>
              </a:rPr>
              <a:t>, May 2009, 94(5):1509–1517</a:t>
            </a:r>
            <a:endParaRPr lang="en-US" sz="20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Epidemiology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sz="3200" dirty="0" smtClean="0"/>
              <a:t>Incidence: 3-4 case /1 million persons/year</a:t>
            </a:r>
          </a:p>
          <a:p>
            <a:r>
              <a:rPr lang="en-US" sz="3200" dirty="0" smtClean="0"/>
              <a:t>Prevalence: 40-70 cases/million</a:t>
            </a:r>
          </a:p>
          <a:p>
            <a:r>
              <a:rPr lang="en-US" sz="3200" dirty="0" smtClean="0"/>
              <a:t>Mean age of disease occurrence:32 yr</a:t>
            </a:r>
          </a:p>
          <a:p>
            <a:r>
              <a:rPr lang="en-US" sz="3200" dirty="0" smtClean="0"/>
              <a:t>Mean age at diagnosis: 39-42 yr</a:t>
            </a:r>
          </a:p>
          <a:p>
            <a:r>
              <a:rPr lang="en-US" sz="3200" dirty="0" smtClean="0"/>
              <a:t>Delay in the diagnosis from the onset of signs and symptoms: 7-10 yr</a:t>
            </a:r>
          </a:p>
          <a:p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429000" y="6336268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solidFill>
                  <a:srgbClr val="FFC000"/>
                </a:solidFill>
              </a:rPr>
              <a:t>J Clin Endocrinol Metab 93: 2035 2041,</a:t>
            </a:r>
            <a:r>
              <a:rPr lang="en-US" sz="2000" b="1" i="1" dirty="0" smtClean="0">
                <a:solidFill>
                  <a:srgbClr val="FFC000"/>
                </a:solidFill>
              </a:rPr>
              <a:t>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Goals of Treatment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i="1" dirty="0" smtClean="0"/>
              <a:t>Mortality reduction:</a:t>
            </a:r>
          </a:p>
          <a:p>
            <a:r>
              <a:rPr lang="en-US" dirty="0" smtClean="0"/>
              <a:t>normalizing mortality in patients with </a:t>
            </a:r>
            <a:r>
              <a:rPr lang="en-US" dirty="0" err="1" smtClean="0"/>
              <a:t>acromegaly</a:t>
            </a:r>
            <a:r>
              <a:rPr lang="en-US" dirty="0" smtClean="0"/>
              <a:t> is a </a:t>
            </a:r>
            <a:r>
              <a:rPr lang="en-US" b="1" i="1" dirty="0" smtClean="0"/>
              <a:t>key aim</a:t>
            </a:r>
            <a:r>
              <a:rPr lang="en-US" i="1" dirty="0" smtClean="0"/>
              <a:t> </a:t>
            </a:r>
            <a:r>
              <a:rPr lang="en-US" dirty="0" smtClean="0"/>
              <a:t>of disease management</a:t>
            </a:r>
          </a:p>
          <a:p>
            <a:r>
              <a:rPr lang="en-US" b="1" i="1" dirty="0" smtClean="0"/>
              <a:t>main determinants of mortality:</a:t>
            </a:r>
          </a:p>
          <a:p>
            <a:pPr lvl="1"/>
            <a:r>
              <a:rPr lang="en-US" dirty="0" smtClean="0"/>
              <a:t>Basal GH levels &gt; 2.5 </a:t>
            </a:r>
            <a:r>
              <a:rPr lang="en-US" dirty="0" err="1" smtClean="0"/>
              <a:t>ng</a:t>
            </a:r>
            <a:r>
              <a:rPr lang="en-US" dirty="0" smtClean="0"/>
              <a:t>/ml </a:t>
            </a:r>
          </a:p>
          <a:p>
            <a:pPr lvl="1"/>
            <a:r>
              <a:rPr lang="en-US" dirty="0" smtClean="0"/>
              <a:t>Elevated IGF-I</a:t>
            </a:r>
          </a:p>
          <a:p>
            <a:pPr lvl="1"/>
            <a:r>
              <a:rPr lang="en-US" dirty="0" smtClean="0"/>
              <a:t>Age </a:t>
            </a:r>
          </a:p>
          <a:p>
            <a:pPr lvl="1"/>
            <a:r>
              <a:rPr lang="en-US" dirty="0" smtClean="0"/>
              <a:t>Disease duration </a:t>
            </a:r>
          </a:p>
          <a:p>
            <a:pPr lvl="1"/>
            <a:r>
              <a:rPr lang="en-US" dirty="0" smtClean="0"/>
              <a:t>Hypertension </a:t>
            </a:r>
          </a:p>
          <a:p>
            <a:pPr lvl="1"/>
            <a:r>
              <a:rPr lang="en-US" dirty="0" smtClean="0"/>
              <a:t>Diabetes</a:t>
            </a:r>
          </a:p>
          <a:p>
            <a:pPr lvl="1"/>
            <a:r>
              <a:rPr lang="en-US" dirty="0" smtClean="0"/>
              <a:t>Cardiac disease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62484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prstClr val="black"/>
                </a:solidFill>
              </a:rPr>
              <a:t>J </a:t>
            </a:r>
            <a:r>
              <a:rPr lang="en-US" sz="2000" b="1" i="1" dirty="0" err="1" smtClean="0">
                <a:solidFill>
                  <a:prstClr val="black"/>
                </a:solidFill>
              </a:rPr>
              <a:t>Clin</a:t>
            </a:r>
            <a:r>
              <a:rPr lang="en-US" sz="2000" b="1" i="1" dirty="0" smtClean="0">
                <a:solidFill>
                  <a:prstClr val="black"/>
                </a:solidFill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</a:rPr>
              <a:t>Endocrinol</a:t>
            </a:r>
            <a:r>
              <a:rPr lang="en-US" sz="2000" b="1" i="1" dirty="0" smtClean="0">
                <a:solidFill>
                  <a:prstClr val="black"/>
                </a:solidFill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</a:rPr>
              <a:t>Metab</a:t>
            </a:r>
            <a:r>
              <a:rPr lang="en-US" sz="2000" b="1" i="1" dirty="0" smtClean="0">
                <a:solidFill>
                  <a:prstClr val="black"/>
                </a:solidFill>
              </a:rPr>
              <a:t>, May 2009, 94(5):1509–1517</a:t>
            </a:r>
            <a:endParaRPr lang="en-US" sz="20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Goals of Treatment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biochemical goals </a:t>
            </a:r>
            <a:r>
              <a:rPr lang="en-US" dirty="0" smtClean="0"/>
              <a:t>to control mortality : </a:t>
            </a:r>
          </a:p>
          <a:p>
            <a:pPr lvl="1"/>
            <a:r>
              <a:rPr lang="en-US" dirty="0" smtClean="0"/>
              <a:t>GH &lt; 2.5 </a:t>
            </a:r>
            <a:r>
              <a:rPr lang="en-US" dirty="0" err="1" smtClean="0"/>
              <a:t>ng</a:t>
            </a:r>
            <a:r>
              <a:rPr lang="en-US" dirty="0" smtClean="0"/>
              <a:t>/ml </a:t>
            </a:r>
          </a:p>
          <a:p>
            <a:pPr lvl="1"/>
            <a:r>
              <a:rPr lang="en-US" dirty="0" smtClean="0"/>
              <a:t>Normal age and sex-adjusted IGF-I level</a:t>
            </a:r>
          </a:p>
          <a:p>
            <a:r>
              <a:rPr lang="en-US" dirty="0" smtClean="0"/>
              <a:t>Treatment of </a:t>
            </a:r>
            <a:r>
              <a:rPr lang="en-US" dirty="0" err="1" smtClean="0"/>
              <a:t>comorbidities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Early diagnosis of </a:t>
            </a:r>
            <a:r>
              <a:rPr lang="en-US" dirty="0" err="1" smtClean="0"/>
              <a:t>acromegaly</a:t>
            </a:r>
            <a:r>
              <a:rPr lang="en-US" dirty="0" smtClean="0"/>
              <a:t> and treatment (reduced disease duration)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6183868"/>
            <a:ext cx="579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 smtClean="0">
                <a:solidFill>
                  <a:prstClr val="black"/>
                </a:solidFill>
              </a:rPr>
              <a:t>J Clin Endocrinol Metab, May 2009, 94(5):1509–1517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14400"/>
          </a:xfrm>
        </p:spPr>
        <p:txBody>
          <a:bodyPr>
            <a:noAutofit/>
          </a:bodyPr>
          <a:lstStyle/>
          <a:p>
            <a:r>
              <a:rPr lang="en-US" b="1" i="1" dirty="0" smtClean="0"/>
              <a:t>Post-treatment </a:t>
            </a:r>
            <a:r>
              <a:rPr lang="en-US" b="1" i="1" dirty="0"/>
              <a:t>GH levels and mortality </a:t>
            </a:r>
            <a:r>
              <a:rPr lang="en-US" b="1" i="1" dirty="0" smtClean="0"/>
              <a:t>in </a:t>
            </a:r>
            <a:r>
              <a:rPr lang="en-US" b="1" i="1" dirty="0" err="1" smtClean="0"/>
              <a:t>acromegaly</a:t>
            </a:r>
            <a:endParaRPr lang="en-US" b="1" i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1512" y="2229644"/>
            <a:ext cx="70389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38600" y="6260068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prstClr val="black"/>
                </a:solidFill>
              </a:rPr>
              <a:t>J </a:t>
            </a:r>
            <a:r>
              <a:rPr lang="en-US" sz="2000" b="1" i="1" dirty="0" err="1">
                <a:solidFill>
                  <a:prstClr val="black"/>
                </a:solidFill>
              </a:rPr>
              <a:t>Clin</a:t>
            </a:r>
            <a:r>
              <a:rPr lang="en-US" sz="2000" b="1" i="1" dirty="0">
                <a:solidFill>
                  <a:prstClr val="black"/>
                </a:solidFill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</a:rPr>
              <a:t>Endocrinol</a:t>
            </a:r>
            <a:r>
              <a:rPr lang="en-US" sz="2000" b="1" i="1" dirty="0">
                <a:solidFill>
                  <a:prstClr val="black"/>
                </a:solidFill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</a:rPr>
              <a:t>Metab</a:t>
            </a:r>
            <a:r>
              <a:rPr lang="en-US" sz="2000" b="1" i="1" dirty="0" smtClean="0">
                <a:solidFill>
                  <a:prstClr val="black"/>
                </a:solidFill>
              </a:rPr>
              <a:t> 1998;83:2730–2734</a:t>
            </a:r>
            <a:endParaRPr lang="en-US" sz="20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Goals of Treatment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000" b="1" i="1" dirty="0" smtClean="0"/>
              <a:t>Tumor shrinkage:</a:t>
            </a:r>
          </a:p>
          <a:p>
            <a:r>
              <a:rPr lang="en-US" sz="3000" dirty="0" smtClean="0"/>
              <a:t>Control of tumor mass, which may impinge on vital central structures</a:t>
            </a:r>
            <a:r>
              <a:rPr lang="en-US" dirty="0" smtClean="0"/>
              <a:t>, </a:t>
            </a:r>
            <a:r>
              <a:rPr lang="en-US" sz="3000" dirty="0" smtClean="0"/>
              <a:t>is an essential goal of </a:t>
            </a:r>
            <a:r>
              <a:rPr lang="en-US" sz="3000" dirty="0" err="1" smtClean="0"/>
              <a:t>acromegaly</a:t>
            </a:r>
            <a:r>
              <a:rPr lang="en-US" sz="3000" dirty="0" smtClean="0"/>
              <a:t> therapy</a:t>
            </a:r>
          </a:p>
          <a:p>
            <a:r>
              <a:rPr lang="en-US" sz="3000" dirty="0" smtClean="0"/>
              <a:t>The different treatment modalities have different effects on tumor mass</a:t>
            </a:r>
          </a:p>
          <a:p>
            <a:r>
              <a:rPr lang="en-US" sz="3000" dirty="0" smtClean="0"/>
              <a:t>There is a concordance between biochemical</a:t>
            </a:r>
          </a:p>
          <a:p>
            <a:r>
              <a:rPr lang="en-US" sz="3000" dirty="0" smtClean="0"/>
              <a:t>  and anatomical response, but tumor shrinkage may occur even in the absence of biochemical response</a:t>
            </a:r>
          </a:p>
          <a:p>
            <a:r>
              <a:rPr lang="en-US" sz="2800" dirty="0" smtClean="0"/>
              <a:t>Tumor mass should be monitored with MRI, and the frequency of MRI should be decreased after tumor growth control is established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2819400" y="6172200"/>
            <a:ext cx="601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prstClr val="black"/>
                </a:solidFill>
              </a:rPr>
              <a:t>J </a:t>
            </a:r>
            <a:r>
              <a:rPr lang="en-US" sz="2000" b="1" i="1" dirty="0" err="1" smtClean="0">
                <a:solidFill>
                  <a:prstClr val="black"/>
                </a:solidFill>
              </a:rPr>
              <a:t>Clin</a:t>
            </a:r>
            <a:r>
              <a:rPr lang="en-US" sz="2000" b="1" i="1" dirty="0" smtClean="0">
                <a:solidFill>
                  <a:prstClr val="black"/>
                </a:solidFill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</a:rPr>
              <a:t>Endocrinol</a:t>
            </a:r>
            <a:r>
              <a:rPr lang="en-US" sz="2000" b="1" i="1" dirty="0" smtClean="0">
                <a:solidFill>
                  <a:prstClr val="black"/>
                </a:solidFill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</a:rPr>
              <a:t>Metab</a:t>
            </a:r>
            <a:r>
              <a:rPr lang="en-US" sz="2000" b="1" i="1" dirty="0" smtClean="0">
                <a:solidFill>
                  <a:prstClr val="black"/>
                </a:solidFill>
              </a:rPr>
              <a:t>, May 2009, 94(5):1509–1517</a:t>
            </a:r>
            <a:endParaRPr lang="en-US" sz="20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Goals of Treatment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4000" b="1" i="1" dirty="0" smtClean="0"/>
              <a:t>Treatment of </a:t>
            </a:r>
            <a:r>
              <a:rPr lang="en-US" sz="4000" b="1" i="1" dirty="0" err="1" smtClean="0"/>
              <a:t>comorbidities</a:t>
            </a:r>
            <a:r>
              <a:rPr lang="en-US" sz="4000" b="1" i="1" dirty="0" smtClean="0"/>
              <a:t>:</a:t>
            </a:r>
          </a:p>
          <a:p>
            <a:r>
              <a:rPr lang="en-US" dirty="0" smtClean="0"/>
              <a:t>The most important </a:t>
            </a:r>
            <a:r>
              <a:rPr lang="en-US" dirty="0" err="1" smtClean="0"/>
              <a:t>comorbidities</a:t>
            </a:r>
            <a:r>
              <a:rPr lang="en-US" dirty="0" smtClean="0"/>
              <a:t> of </a:t>
            </a:r>
            <a:r>
              <a:rPr lang="en-US" dirty="0" err="1" smtClean="0"/>
              <a:t>acromegaly</a:t>
            </a:r>
            <a:r>
              <a:rPr lang="en-US" dirty="0" smtClean="0"/>
              <a:t> that can all lead to significant functional disability include:</a:t>
            </a:r>
          </a:p>
          <a:p>
            <a:pPr lvl="1"/>
            <a:r>
              <a:rPr lang="en-US" sz="3200" dirty="0" smtClean="0"/>
              <a:t>Hypertension, cardiac dysfunction, diabetes, </a:t>
            </a:r>
            <a:r>
              <a:rPr lang="en-US" sz="3200" dirty="0" err="1" smtClean="0"/>
              <a:t>osteoarthropathy,and</a:t>
            </a:r>
            <a:r>
              <a:rPr lang="en-US" sz="3200" dirty="0" smtClean="0"/>
              <a:t> OSA</a:t>
            </a:r>
          </a:p>
          <a:p>
            <a:r>
              <a:rPr lang="en-US" dirty="0" smtClean="0"/>
              <a:t>Surgical removal of pituitary tumors and biochemical control of </a:t>
            </a:r>
            <a:r>
              <a:rPr lang="en-US" dirty="0" err="1" smtClean="0"/>
              <a:t>acromegaly</a:t>
            </a:r>
            <a:r>
              <a:rPr lang="en-US" dirty="0" smtClean="0"/>
              <a:t> may reverse or halt progression of these </a:t>
            </a:r>
            <a:r>
              <a:rPr lang="en-US" dirty="0" err="1" smtClean="0"/>
              <a:t>comorbidities</a:t>
            </a:r>
            <a:r>
              <a:rPr lang="en-US" dirty="0" smtClean="0"/>
              <a:t> in some patients, but a significant proportion will need additional management</a:t>
            </a:r>
          </a:p>
          <a:p>
            <a:r>
              <a:rPr lang="en-US" dirty="0" smtClean="0"/>
              <a:t>The incidence of premalignant colonic lesions may be increased in </a:t>
            </a:r>
            <a:r>
              <a:rPr lang="en-US" dirty="0" err="1" smtClean="0"/>
              <a:t>acromegaly</a:t>
            </a:r>
            <a:endParaRPr lang="en-US" dirty="0" smtClean="0"/>
          </a:p>
          <a:p>
            <a:r>
              <a:rPr lang="en-US" dirty="0" smtClean="0"/>
              <a:t>At diagnosis, all patients should have a colonoscopy. Subsequent follow-up investigation should be implemented as in the general population.</a:t>
            </a:r>
          </a:p>
          <a:p>
            <a:r>
              <a:rPr lang="en-US" dirty="0" smtClean="0"/>
              <a:t>The evidence for a link between an increased risk of colorectal malignancies and uncontrolled </a:t>
            </a:r>
            <a:r>
              <a:rPr lang="en-US" dirty="0" err="1" smtClean="0"/>
              <a:t>acromegaly</a:t>
            </a:r>
            <a:r>
              <a:rPr lang="en-US" dirty="0" smtClean="0"/>
              <a:t> is controversial.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6248400"/>
            <a:ext cx="563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prstClr val="black"/>
                </a:solidFill>
              </a:rPr>
              <a:t>J </a:t>
            </a:r>
            <a:r>
              <a:rPr lang="en-US" sz="2000" b="1" i="1" dirty="0" err="1" smtClean="0">
                <a:solidFill>
                  <a:prstClr val="black"/>
                </a:solidFill>
              </a:rPr>
              <a:t>Clin</a:t>
            </a:r>
            <a:r>
              <a:rPr lang="en-US" sz="2000" b="1" i="1" dirty="0" smtClean="0">
                <a:solidFill>
                  <a:prstClr val="black"/>
                </a:solidFill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</a:rPr>
              <a:t>Endocrinol</a:t>
            </a:r>
            <a:r>
              <a:rPr lang="en-US" sz="2000" b="1" i="1" dirty="0" smtClean="0">
                <a:solidFill>
                  <a:prstClr val="black"/>
                </a:solidFill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</a:rPr>
              <a:t>Metab</a:t>
            </a:r>
            <a:r>
              <a:rPr lang="en-US" sz="2000" b="1" i="1" dirty="0" smtClean="0">
                <a:solidFill>
                  <a:prstClr val="black"/>
                </a:solidFill>
              </a:rPr>
              <a:t>, May 2009, 94(5):1509–1517</a:t>
            </a:r>
            <a:endParaRPr lang="en-US" sz="20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Treatment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Surgery</a:t>
            </a:r>
          </a:p>
          <a:p>
            <a:r>
              <a:rPr lang="en-US" dirty="0" smtClean="0"/>
              <a:t>Radiotherapy</a:t>
            </a:r>
          </a:p>
          <a:p>
            <a:r>
              <a:rPr lang="en-US" dirty="0" smtClean="0"/>
              <a:t>Medical therapy:</a:t>
            </a:r>
          </a:p>
          <a:p>
            <a:pPr lvl="1"/>
            <a:r>
              <a:rPr lang="en-US" dirty="0" err="1" smtClean="0"/>
              <a:t>Somatostatin</a:t>
            </a:r>
            <a:r>
              <a:rPr lang="en-US" dirty="0" smtClean="0"/>
              <a:t> receptor </a:t>
            </a:r>
            <a:r>
              <a:rPr lang="en-US" dirty="0" err="1" smtClean="0"/>
              <a:t>ligand</a:t>
            </a:r>
            <a:r>
              <a:rPr lang="en-US" dirty="0" smtClean="0"/>
              <a:t> (SRL)</a:t>
            </a:r>
          </a:p>
          <a:p>
            <a:pPr lvl="1"/>
            <a:r>
              <a:rPr lang="en-US" dirty="0" smtClean="0"/>
              <a:t>GH receptor antagonist</a:t>
            </a:r>
          </a:p>
          <a:p>
            <a:pPr lvl="1"/>
            <a:r>
              <a:rPr lang="en-US" dirty="0" err="1" smtClean="0"/>
              <a:t>Dopamin</a:t>
            </a:r>
            <a:r>
              <a:rPr lang="en-US" dirty="0" smtClean="0"/>
              <a:t> agonist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61722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prstClr val="black"/>
                </a:solidFill>
              </a:rPr>
              <a:t>J </a:t>
            </a:r>
            <a:r>
              <a:rPr lang="en-US" sz="2000" b="1" i="1" dirty="0" err="1" smtClean="0">
                <a:solidFill>
                  <a:prstClr val="black"/>
                </a:solidFill>
              </a:rPr>
              <a:t>Clin</a:t>
            </a:r>
            <a:r>
              <a:rPr lang="en-US" sz="2000" b="1" i="1" dirty="0" smtClean="0">
                <a:solidFill>
                  <a:prstClr val="black"/>
                </a:solidFill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</a:rPr>
              <a:t>Endocrinol</a:t>
            </a:r>
            <a:r>
              <a:rPr lang="en-US" sz="2000" b="1" i="1" dirty="0" smtClean="0">
                <a:solidFill>
                  <a:prstClr val="black"/>
                </a:solidFill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</a:rPr>
              <a:t>Metab</a:t>
            </a:r>
            <a:r>
              <a:rPr lang="en-US" sz="2000" b="1" i="1" dirty="0" smtClean="0">
                <a:solidFill>
                  <a:prstClr val="black"/>
                </a:solidFill>
              </a:rPr>
              <a:t>, May 2009, 94(5):1509–1517</a:t>
            </a:r>
            <a:endParaRPr lang="en-US" sz="20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Treatment </a:t>
            </a:r>
            <a:endParaRPr lang="en-US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78" y="1371600"/>
            <a:ext cx="6755441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62484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prstClr val="black"/>
                </a:solidFill>
              </a:rPr>
              <a:t>Williams textbook of endocrinology,11th edition 2008</a:t>
            </a:r>
            <a:endParaRPr lang="en-US" sz="20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Treatment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2975" y="2167731"/>
            <a:ext cx="64960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838" y="1438275"/>
            <a:ext cx="64103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667250"/>
            <a:ext cx="51625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76600" y="6260068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prstClr val="black"/>
                </a:solidFill>
              </a:rPr>
              <a:t>Williams textbook of endocrinology,11th edition 2008</a:t>
            </a:r>
            <a:endParaRPr lang="en-US" sz="20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r>
              <a:rPr lang="en-US" b="1" i="1" dirty="0" smtClean="0"/>
              <a:t>Summary of management strategy for patients with </a:t>
            </a:r>
            <a:r>
              <a:rPr lang="en-US" b="1" i="1" dirty="0" err="1" smtClean="0"/>
              <a:t>acromegaly</a:t>
            </a:r>
            <a:endParaRPr lang="en-US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58" y="1142999"/>
            <a:ext cx="7197742" cy="519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24200" y="63246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prstClr val="black"/>
                </a:solidFill>
              </a:rPr>
              <a:t>J </a:t>
            </a:r>
            <a:r>
              <a:rPr lang="en-US" sz="2000" b="1" i="1" dirty="0" err="1" smtClean="0">
                <a:solidFill>
                  <a:prstClr val="black"/>
                </a:solidFill>
              </a:rPr>
              <a:t>Clin</a:t>
            </a:r>
            <a:r>
              <a:rPr lang="en-US" sz="2000" b="1" i="1" dirty="0" smtClean="0">
                <a:solidFill>
                  <a:prstClr val="black"/>
                </a:solidFill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</a:rPr>
              <a:t>Endocrinol</a:t>
            </a:r>
            <a:r>
              <a:rPr lang="en-US" sz="2000" b="1" i="1" dirty="0" smtClean="0">
                <a:solidFill>
                  <a:prstClr val="black"/>
                </a:solidFill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</a:rPr>
              <a:t>Metab</a:t>
            </a:r>
            <a:r>
              <a:rPr lang="en-US" sz="2000" b="1" i="1" dirty="0" smtClean="0">
                <a:solidFill>
                  <a:prstClr val="black"/>
                </a:solidFill>
              </a:rPr>
              <a:t>, May 2009, 94(5):1509–1517</a:t>
            </a:r>
            <a:endParaRPr lang="en-US" sz="20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Mahtab\acromegaly\thumbnail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48050" y="3101181"/>
            <a:ext cx="1485900" cy="1524000"/>
          </a:xfrm>
          <a:prstGeom prst="rect">
            <a:avLst/>
          </a:prstGeom>
          <a:noFill/>
        </p:spPr>
      </p:pic>
      <p:pic>
        <p:nvPicPr>
          <p:cNvPr id="1027" name="Picture 3" descr="D:\Mahtab\acromegaly\thumbnai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474" y="2667000"/>
            <a:ext cx="1838801" cy="2057400"/>
          </a:xfrm>
          <a:prstGeom prst="rect">
            <a:avLst/>
          </a:prstGeom>
          <a:noFill/>
        </p:spPr>
      </p:pic>
      <p:pic>
        <p:nvPicPr>
          <p:cNvPr id="1028" name="Picture 4" descr="D:\Mahtab\acromegaly\surgery_sca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76400"/>
            <a:ext cx="41148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534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4400" b="1" i="1" dirty="0" smtClean="0">
                <a:solidFill>
                  <a:srgbClr val="FFC000"/>
                </a:solidFill>
              </a:rPr>
              <a:t>Hypothalamic Pituitary Control of GH Secretion</a:t>
            </a:r>
            <a:endParaRPr lang="en-US" b="1" i="1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62200" y="1371600"/>
            <a:ext cx="4495800" cy="513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105400" y="6457890"/>
            <a:ext cx="3974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N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Engl</a:t>
            </a:r>
            <a:r>
              <a:rPr lang="en-US" sz="2000" b="1" i="1" dirty="0" smtClean="0">
                <a:solidFill>
                  <a:srgbClr val="FFC000"/>
                </a:solidFill>
              </a:rPr>
              <a:t> J Med 2006;355:2558-73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b="1" i="1" dirty="0"/>
              <a:t>Effective management of </a:t>
            </a:r>
            <a:r>
              <a:rPr lang="en-US" b="1" i="1" dirty="0" smtClean="0"/>
              <a:t>GH secreting adenomas</a:t>
            </a:r>
            <a:endParaRPr lang="en-US" b="1" i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661" y="1752600"/>
            <a:ext cx="823253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>
            <a:normAutofit/>
          </a:bodyPr>
          <a:lstStyle/>
          <a:p>
            <a:r>
              <a:rPr lang="en-US" b="1" i="1" dirty="0" err="1"/>
              <a:t>Acromegaly</a:t>
            </a:r>
            <a:r>
              <a:rPr lang="en-US" b="1" i="1" dirty="0"/>
              <a:t> treatment outcomes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46602"/>
            <a:ext cx="5029200" cy="507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19600" y="6336268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prstClr val="black"/>
                </a:solidFill>
              </a:rPr>
              <a:t>J </a:t>
            </a:r>
            <a:r>
              <a:rPr lang="en-US" sz="2000" b="1" i="1" dirty="0" err="1">
                <a:solidFill>
                  <a:prstClr val="black"/>
                </a:solidFill>
              </a:rPr>
              <a:t>Clin</a:t>
            </a:r>
            <a:r>
              <a:rPr lang="en-US" sz="2000" b="1" i="1" dirty="0">
                <a:solidFill>
                  <a:prstClr val="black"/>
                </a:solidFill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</a:rPr>
              <a:t>Endocrinol</a:t>
            </a:r>
            <a:r>
              <a:rPr lang="en-US" sz="2000" b="1" i="1" dirty="0">
                <a:solidFill>
                  <a:prstClr val="black"/>
                </a:solidFill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</a:rPr>
              <a:t>Metab</a:t>
            </a:r>
            <a:r>
              <a:rPr lang="en-US" sz="2000" b="1" i="1" dirty="0">
                <a:solidFill>
                  <a:prstClr val="black"/>
                </a:solidFill>
              </a:rPr>
              <a:t> 2000;85:526–52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Diagnosis of </a:t>
            </a:r>
            <a:r>
              <a:rPr lang="en-US" b="1" i="1" dirty="0" err="1"/>
              <a:t>acromegaly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26006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prstClr val="black"/>
                </a:solidFill>
              </a:rPr>
              <a:t>Comprehensive Clinical of Endocrinology, 3rd ed. Harcourt </a:t>
            </a:r>
            <a:r>
              <a:rPr lang="en-US" sz="2000" b="1" i="1" dirty="0" err="1" smtClean="0">
                <a:solidFill>
                  <a:prstClr val="black"/>
                </a:solidFill>
              </a:rPr>
              <a:t>Publications,Kent</a:t>
            </a:r>
            <a:r>
              <a:rPr lang="en-US" sz="2000" b="1" i="1" dirty="0" smtClean="0">
                <a:solidFill>
                  <a:prstClr val="black"/>
                </a:solidFill>
              </a:rPr>
              <a:t>, 2</a:t>
            </a:r>
            <a:r>
              <a:rPr lang="en-US" dirty="0" smtClean="0"/>
              <a:t>001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914400" y="1447800"/>
          <a:ext cx="7391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30326" y="1012873"/>
            <a:ext cx="2438402" cy="407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79883" y="3283117"/>
            <a:ext cx="2328864" cy="429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Mahtab\acromegaly\thumbnail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48050" y="3101181"/>
            <a:ext cx="1485900" cy="1524000"/>
          </a:xfrm>
          <a:prstGeom prst="rect">
            <a:avLst/>
          </a:prstGeom>
          <a:noFill/>
        </p:spPr>
      </p:pic>
      <p:pic>
        <p:nvPicPr>
          <p:cNvPr id="1027" name="Picture 3" descr="D:\Mahtab\acromegaly\thumbnai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474" y="2667000"/>
            <a:ext cx="1838801" cy="2057400"/>
          </a:xfrm>
          <a:prstGeom prst="rect">
            <a:avLst/>
          </a:prstGeom>
          <a:noFill/>
        </p:spPr>
      </p:pic>
      <p:pic>
        <p:nvPicPr>
          <p:cNvPr id="1028" name="Picture 4" descr="D:\Mahtab\acromegaly\surgery_sca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76400"/>
            <a:ext cx="41148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rgbClr val="FFC000"/>
                </a:solidFill>
              </a:rPr>
              <a:t>Causes of </a:t>
            </a:r>
            <a:r>
              <a:rPr lang="en-US" b="1" i="1" dirty="0" err="1">
                <a:solidFill>
                  <a:srgbClr val="FFC000"/>
                </a:solidFill>
              </a:rPr>
              <a:t>Acromegaly</a:t>
            </a:r>
            <a:endParaRPr lang="en-US" b="1" i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64628" y="1134968"/>
            <a:ext cx="6812572" cy="518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00600" y="638169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C000"/>
                </a:solidFill>
              </a:rPr>
              <a:t>N </a:t>
            </a:r>
            <a:r>
              <a:rPr lang="en-US" sz="2000" b="1" i="1" dirty="0" err="1">
                <a:solidFill>
                  <a:srgbClr val="FFC000"/>
                </a:solidFill>
              </a:rPr>
              <a:t>Engl</a:t>
            </a:r>
            <a:r>
              <a:rPr lang="en-US" sz="2000" b="1" i="1" dirty="0">
                <a:solidFill>
                  <a:srgbClr val="FFC000"/>
                </a:solidFill>
              </a:rPr>
              <a:t> J Med 2006;355:2558-73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Familial </a:t>
            </a:r>
            <a:r>
              <a:rPr lang="en-US" b="1" i="1" dirty="0" err="1">
                <a:solidFill>
                  <a:srgbClr val="FFC000"/>
                </a:solidFill>
              </a:rPr>
              <a:t>acromegaly</a:t>
            </a:r>
            <a:r>
              <a:rPr lang="en-US" b="1" i="1" dirty="0">
                <a:solidFill>
                  <a:srgbClr val="FFC000"/>
                </a:solidFill>
              </a:rPr>
              <a:t> syndromes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1905000"/>
            <a:ext cx="877334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95600" y="6073914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Comprehensive </a:t>
            </a:r>
            <a:r>
              <a:rPr lang="en-US" sz="2000" b="1" i="1" dirty="0">
                <a:solidFill>
                  <a:srgbClr val="FFC000"/>
                </a:solidFill>
              </a:rPr>
              <a:t>Clinical of Endocrinology, 3rd ed.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HarcourtPublications,Kent</a:t>
            </a:r>
            <a:r>
              <a:rPr lang="en-US" sz="2000" b="1" i="1" dirty="0">
                <a:solidFill>
                  <a:srgbClr val="FFC000"/>
                </a:solidFill>
              </a:rPr>
              <a:t>, </a:t>
            </a:r>
            <a:r>
              <a:rPr lang="en-US" sz="2000" b="1" i="1" dirty="0" smtClean="0">
                <a:solidFill>
                  <a:srgbClr val="FFC000"/>
                </a:solidFill>
              </a:rPr>
              <a:t>2001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153400" cy="9906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Clinical Features of </a:t>
            </a:r>
            <a:r>
              <a:rPr lang="en-US" b="1" i="1" dirty="0" err="1" smtClean="0">
                <a:solidFill>
                  <a:srgbClr val="FFC000"/>
                </a:solidFill>
              </a:rPr>
              <a:t>Acromegaly</a:t>
            </a:r>
            <a:endParaRPr lang="en-US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i="1" dirty="0"/>
              <a:t>Original figure depicting earliest illustration of clinical features of </a:t>
            </a:r>
            <a:r>
              <a:rPr lang="en-US" i="1" dirty="0" err="1" smtClean="0"/>
              <a:t>acromegaly</a:t>
            </a:r>
            <a:r>
              <a:rPr lang="en-US" i="1" dirty="0" smtClean="0"/>
              <a:t> by </a:t>
            </a:r>
            <a:r>
              <a:rPr lang="en-US" i="1" dirty="0" err="1"/>
              <a:t>Minkowski</a:t>
            </a:r>
            <a:r>
              <a:rPr lang="en-US" i="1" dirty="0"/>
              <a:t> in 1887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389646"/>
            <a:ext cx="2438399" cy="370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60960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FFC000"/>
                </a:solidFill>
              </a:rPr>
              <a:t>Melmed</a:t>
            </a:r>
            <a:r>
              <a:rPr lang="en-US" sz="2000" b="1" i="1" dirty="0" smtClean="0">
                <a:solidFill>
                  <a:srgbClr val="FFC000"/>
                </a:solidFill>
              </a:rPr>
              <a:t> S,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Braunstein</a:t>
            </a:r>
            <a:r>
              <a:rPr lang="en-US" sz="2000" b="1" i="1" dirty="0" smtClean="0">
                <a:solidFill>
                  <a:srgbClr val="FFC000"/>
                </a:solidFill>
              </a:rPr>
              <a:t> G. Stein’s Textbook of Medicine, 5th ed. St Louis: Mosby,1998;1773–1788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3103</TotalTime>
  <Words>2547</Words>
  <Application>Microsoft Office PowerPoint</Application>
  <PresentationFormat>On-screen Show (4:3)</PresentationFormat>
  <Paragraphs>333</Paragraphs>
  <Slides>64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Technic</vt:lpstr>
      <vt:lpstr> Diagnostic Approach of Acromegaly</vt:lpstr>
      <vt:lpstr>Out line</vt:lpstr>
      <vt:lpstr>Introduction</vt:lpstr>
      <vt:lpstr>Introduction</vt:lpstr>
      <vt:lpstr>Epidemiology </vt:lpstr>
      <vt:lpstr> Hypothalamic Pituitary Control of GH Secretion</vt:lpstr>
      <vt:lpstr>Causes of Acromegaly</vt:lpstr>
      <vt:lpstr>Familial acromegaly syndromes</vt:lpstr>
      <vt:lpstr>Clinical Features of Acromegaly</vt:lpstr>
      <vt:lpstr>Clinical Features of Acromegaly</vt:lpstr>
      <vt:lpstr>Clinical Features of Acromegaly</vt:lpstr>
      <vt:lpstr>Clinical Features of Acromegaly</vt:lpstr>
      <vt:lpstr>Clinical Features of Acromegaly</vt:lpstr>
      <vt:lpstr>Clinical Features of Acromegaly</vt:lpstr>
      <vt:lpstr>Clinical Features of Acromegaly</vt:lpstr>
      <vt:lpstr>Survival </vt:lpstr>
      <vt:lpstr>Survival </vt:lpstr>
      <vt:lpstr>Outcome determinants of Acromegaly</vt:lpstr>
      <vt:lpstr>Diagnosis </vt:lpstr>
      <vt:lpstr>Autonomy of GH secretion</vt:lpstr>
      <vt:lpstr>Basal GH concentration</vt:lpstr>
      <vt:lpstr>Basal GH concentration</vt:lpstr>
      <vt:lpstr>Basal GH concentration</vt:lpstr>
      <vt:lpstr>GH nadir after 2hrs-75-gr OGTT</vt:lpstr>
      <vt:lpstr>GH nadir after 2hrs-75-grOGTT {False (+)}</vt:lpstr>
      <vt:lpstr>Serum IGF-1</vt:lpstr>
      <vt:lpstr>Serum IGF-1</vt:lpstr>
      <vt:lpstr>Serum IGF-1</vt:lpstr>
      <vt:lpstr>Serum IGF-1</vt:lpstr>
      <vt:lpstr>Other Dynamic test</vt:lpstr>
      <vt:lpstr>Serum IGFBP-3</vt:lpstr>
      <vt:lpstr>Urinary GH</vt:lpstr>
      <vt:lpstr>Differential Diagnosis of Acromegaly</vt:lpstr>
      <vt:lpstr>Differential Diagnosis of Acromegaly</vt:lpstr>
      <vt:lpstr>Differential Diagnosis of Acromegaly</vt:lpstr>
      <vt:lpstr>Imaging </vt:lpstr>
      <vt:lpstr>Imaging</vt:lpstr>
      <vt:lpstr>Imaging </vt:lpstr>
      <vt:lpstr>Imaging </vt:lpstr>
      <vt:lpstr>Imaging</vt:lpstr>
      <vt:lpstr>Imaging </vt:lpstr>
      <vt:lpstr>Diagnosis and Treatment of Acromegaly</vt:lpstr>
      <vt:lpstr>Slide 43</vt:lpstr>
      <vt:lpstr>Clinical practice guideline 2014</vt:lpstr>
      <vt:lpstr> Clinical practice guideline 2014</vt:lpstr>
      <vt:lpstr>Clinical practice guideline 2014</vt:lpstr>
      <vt:lpstr>Slide 47</vt:lpstr>
      <vt:lpstr>Treatment </vt:lpstr>
      <vt:lpstr>Treatment </vt:lpstr>
      <vt:lpstr>Goals of Treatment</vt:lpstr>
      <vt:lpstr>Goals of Treatment</vt:lpstr>
      <vt:lpstr>Post-treatment GH levels and mortality in acromegaly</vt:lpstr>
      <vt:lpstr>Goals of Treatment</vt:lpstr>
      <vt:lpstr>Goals of Treatment</vt:lpstr>
      <vt:lpstr>Treatment </vt:lpstr>
      <vt:lpstr>Treatment </vt:lpstr>
      <vt:lpstr>Treatment </vt:lpstr>
      <vt:lpstr>Summary of management strategy for patients with acromegaly</vt:lpstr>
      <vt:lpstr>Slide 59</vt:lpstr>
      <vt:lpstr>Effective management of GH secreting adenomas</vt:lpstr>
      <vt:lpstr>Acromegaly treatment outcomes</vt:lpstr>
      <vt:lpstr>Diagnosis of acromegaly</vt:lpstr>
      <vt:lpstr>Slide 63</vt:lpstr>
      <vt:lpstr>Slide 64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Approach and Treatment of Acromegaly</dc:title>
  <dc:creator>MRT</dc:creator>
  <cp:lastModifiedBy>vaio</cp:lastModifiedBy>
  <cp:revision>70</cp:revision>
  <dcterms:created xsi:type="dcterms:W3CDTF">2011-01-25T06:18:43Z</dcterms:created>
  <dcterms:modified xsi:type="dcterms:W3CDTF">2015-04-30T03:30:50Z</dcterms:modified>
</cp:coreProperties>
</file>