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6"/>
  </p:notesMasterIdLst>
  <p:sldIdLst>
    <p:sldId id="505" r:id="rId2"/>
    <p:sldId id="528" r:id="rId3"/>
    <p:sldId id="507" r:id="rId4"/>
    <p:sldId id="527" r:id="rId5"/>
    <p:sldId id="441" r:id="rId6"/>
    <p:sldId id="442" r:id="rId7"/>
    <p:sldId id="443" r:id="rId8"/>
    <p:sldId id="449" r:id="rId9"/>
    <p:sldId id="444" r:id="rId10"/>
    <p:sldId id="450" r:id="rId11"/>
    <p:sldId id="451" r:id="rId12"/>
    <p:sldId id="499" r:id="rId13"/>
    <p:sldId id="445" r:id="rId14"/>
    <p:sldId id="446" r:id="rId15"/>
    <p:sldId id="447" r:id="rId16"/>
    <p:sldId id="448" r:id="rId17"/>
    <p:sldId id="452" r:id="rId18"/>
    <p:sldId id="453" r:id="rId19"/>
    <p:sldId id="454" r:id="rId20"/>
    <p:sldId id="455" r:id="rId21"/>
    <p:sldId id="456" r:id="rId22"/>
    <p:sldId id="458" r:id="rId23"/>
    <p:sldId id="459" r:id="rId24"/>
    <p:sldId id="460" r:id="rId25"/>
    <p:sldId id="461" r:id="rId26"/>
    <p:sldId id="462" r:id="rId27"/>
    <p:sldId id="463" r:id="rId28"/>
    <p:sldId id="524" r:id="rId29"/>
    <p:sldId id="464" r:id="rId30"/>
    <p:sldId id="466" r:id="rId31"/>
    <p:sldId id="467" r:id="rId32"/>
    <p:sldId id="468" r:id="rId33"/>
    <p:sldId id="469" r:id="rId34"/>
    <p:sldId id="495" r:id="rId35"/>
    <p:sldId id="496" r:id="rId36"/>
    <p:sldId id="502" r:id="rId37"/>
    <p:sldId id="497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478" r:id="rId47"/>
    <p:sldId id="500" r:id="rId48"/>
    <p:sldId id="501" r:id="rId49"/>
    <p:sldId id="504" r:id="rId50"/>
    <p:sldId id="479" r:id="rId51"/>
    <p:sldId id="480" r:id="rId52"/>
    <p:sldId id="522" r:id="rId53"/>
    <p:sldId id="481" r:id="rId54"/>
    <p:sldId id="482" r:id="rId55"/>
    <p:sldId id="483" r:id="rId56"/>
    <p:sldId id="484" r:id="rId57"/>
    <p:sldId id="485" r:id="rId58"/>
    <p:sldId id="486" r:id="rId59"/>
    <p:sldId id="487" r:id="rId60"/>
    <p:sldId id="525" r:id="rId61"/>
    <p:sldId id="488" r:id="rId62"/>
    <p:sldId id="489" r:id="rId63"/>
    <p:sldId id="512" r:id="rId64"/>
    <p:sldId id="513" r:id="rId65"/>
    <p:sldId id="514" r:id="rId66"/>
    <p:sldId id="515" r:id="rId67"/>
    <p:sldId id="516" r:id="rId68"/>
    <p:sldId id="517" r:id="rId69"/>
    <p:sldId id="518" r:id="rId70"/>
    <p:sldId id="519" r:id="rId71"/>
    <p:sldId id="526" r:id="rId72"/>
    <p:sldId id="520" r:id="rId73"/>
    <p:sldId id="521" r:id="rId74"/>
    <p:sldId id="51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 autoAdjust="0"/>
    <p:restoredTop sz="96416" autoAdjust="0"/>
  </p:normalViewPr>
  <p:slideViewPr>
    <p:cSldViewPr>
      <p:cViewPr varScale="1">
        <p:scale>
          <a:sx n="105" d="100"/>
          <a:sy n="105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EB062-350C-437D-847B-73F265FB26CA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DA6A-17C6-41C3-B04C-FB9B79DCF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DA6A-17C6-41C3-B04C-FB9B79DCF11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7EF5-862B-47F3-8E2F-2EDE8F7E46C5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3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0663-CC4D-40F1-9777-895BC1704DBE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B3AA-B148-41B4-B4E5-91FA569463EB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6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FCB-5607-4478-842E-B7B543BAFB9A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3DAB-7D9B-4ED2-A157-857611B03109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3BD8-AE0D-470C-A4EF-A64DA0CBE909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BC16-E12C-46D6-900E-D754D36F3AFD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EE67-F643-4FA9-84F1-B4AD5E40F8E4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9DA-2B9F-4E30-A50D-50FEBEA1961E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0482-04A1-4788-B7C5-6D3017F0CEE8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D88-CEA0-4971-89DE-AC46A56B9246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0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5C44-F675-4917-A453-CE7B252A909D}" type="datetime1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do.theclinics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do.theclinics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do.theclinics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812233487_237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439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Prolactin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levels increase up to </a:t>
            </a:r>
            <a:r>
              <a:rPr lang="en-US" dirty="0" smtClean="0">
                <a:solidFill>
                  <a:srgbClr val="0070C0"/>
                </a:solidFill>
              </a:rPr>
              <a:t>10-fold</a:t>
            </a:r>
            <a:r>
              <a:rPr lang="en-US" dirty="0" smtClean="0"/>
              <a:t> during pregnancy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en-US" dirty="0" smtClean="0"/>
              <a:t> Although there are </a:t>
            </a:r>
            <a:r>
              <a:rPr lang="en-US" b="1" dirty="0" smtClean="0"/>
              <a:t>hyperplasia</a:t>
            </a:r>
            <a:r>
              <a:rPr lang="en-US" dirty="0" smtClean="0"/>
              <a:t> and </a:t>
            </a:r>
            <a:r>
              <a:rPr lang="en-US" b="1" dirty="0" smtClean="0"/>
              <a:t>hypertrophy </a:t>
            </a:r>
            <a:r>
              <a:rPr lang="en-US" dirty="0" smtClean="0"/>
              <a:t>of the </a:t>
            </a:r>
            <a:r>
              <a:rPr lang="en-US" b="1" dirty="0" err="1" smtClean="0"/>
              <a:t>lactotrophs</a:t>
            </a:r>
            <a:r>
              <a:rPr lang="en-US" dirty="0" smtClean="0"/>
              <a:t>, </a:t>
            </a:r>
            <a:r>
              <a:rPr lang="en-US" b="1" i="1" dirty="0" err="1" smtClean="0"/>
              <a:t>gonadotrophs</a:t>
            </a:r>
            <a:r>
              <a:rPr lang="en-US" b="1" i="1" dirty="0" smtClean="0"/>
              <a:t> reduce </a:t>
            </a:r>
            <a:r>
              <a:rPr lang="en-US" b="1" i="1" dirty="0" err="1" smtClean="0"/>
              <a:t>innumber</a:t>
            </a:r>
            <a:r>
              <a:rPr lang="en-US" dirty="0" smtClean="0"/>
              <a:t>, and </a:t>
            </a:r>
            <a:r>
              <a:rPr lang="en-US" dirty="0" err="1" smtClean="0"/>
              <a:t>corticotrophs</a:t>
            </a:r>
            <a:r>
              <a:rPr lang="en-US" dirty="0" smtClean="0"/>
              <a:t> and </a:t>
            </a:r>
            <a:r>
              <a:rPr lang="en-US" dirty="0" err="1" smtClean="0"/>
              <a:t>thyrotrophs</a:t>
            </a:r>
            <a:r>
              <a:rPr lang="en-US" dirty="0" smtClean="0"/>
              <a:t> remain constant.</a:t>
            </a:r>
          </a:p>
          <a:p>
            <a:r>
              <a:rPr lang="en-US" dirty="0" smtClean="0"/>
              <a:t> The maternal placenta secretes a (</a:t>
            </a:r>
            <a:r>
              <a:rPr lang="en-US" b="1" dirty="0" smtClean="0"/>
              <a:t>GH</a:t>
            </a:r>
            <a:r>
              <a:rPr lang="en-US" dirty="0" smtClean="0"/>
              <a:t>)</a:t>
            </a:r>
            <a:r>
              <a:rPr lang="en-US" b="1" dirty="0" smtClean="0"/>
              <a:t> variant </a:t>
            </a:r>
            <a:r>
              <a:rPr lang="en-US" dirty="0" smtClean="0"/>
              <a:t>by the end of the first</a:t>
            </a:r>
            <a:r>
              <a:rPr lang="fa-IR" dirty="0" smtClean="0"/>
              <a:t> </a:t>
            </a:r>
            <a:r>
              <a:rPr lang="en-US" dirty="0" smtClean="0"/>
              <a:t>trimester, leads to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/>
              <a:t>somatotroph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suppression.</a:t>
            </a:r>
          </a:p>
          <a:p>
            <a:r>
              <a:rPr lang="en-US" dirty="0" smtClean="0"/>
              <a:t> Plasma (</a:t>
            </a:r>
            <a:r>
              <a:rPr lang="en-US" b="1" dirty="0" smtClean="0"/>
              <a:t>CRH</a:t>
            </a:r>
            <a:r>
              <a:rPr lang="en-US" dirty="0" smtClean="0"/>
              <a:t>) levels increase several hundred-fold by term, stimulating the pituitary</a:t>
            </a:r>
            <a:r>
              <a:rPr lang="fa-IR" dirty="0" smtClean="0"/>
              <a:t> </a:t>
            </a:r>
            <a:r>
              <a:rPr lang="en-US" dirty="0" err="1" smtClean="0"/>
              <a:t>adrenocorticotropic</a:t>
            </a:r>
            <a:r>
              <a:rPr lang="en-US" dirty="0" smtClean="0"/>
              <a:t> hormone (</a:t>
            </a:r>
            <a:r>
              <a:rPr lang="en-US" b="1" dirty="0" smtClean="0"/>
              <a:t>ACTH</a:t>
            </a:r>
            <a:r>
              <a:rPr lang="en-US" dirty="0" smtClean="0"/>
              <a:t>) production.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The </a:t>
            </a:r>
            <a:r>
              <a:rPr lang="en-US" b="1" dirty="0" smtClean="0"/>
              <a:t>ACTH increase </a:t>
            </a:r>
            <a:r>
              <a:rPr lang="en-US" dirty="0" smtClean="0"/>
              <a:t>throughout gestation, increased</a:t>
            </a:r>
            <a:r>
              <a:rPr lang="fa-IR" dirty="0" smtClean="0"/>
              <a:t> </a:t>
            </a:r>
            <a:r>
              <a:rPr lang="en-US" b="1" dirty="0" err="1" smtClean="0"/>
              <a:t>cortisol</a:t>
            </a:r>
            <a:r>
              <a:rPr lang="en-US" dirty="0" smtClean="0"/>
              <a:t> levels following the same pattern.</a:t>
            </a:r>
          </a:p>
          <a:p>
            <a:r>
              <a:rPr lang="en-US" dirty="0" smtClean="0"/>
              <a:t> The </a:t>
            </a:r>
            <a:r>
              <a:rPr lang="en-US" b="1" i="1" dirty="0" smtClean="0"/>
              <a:t>increase </a:t>
            </a:r>
            <a:r>
              <a:rPr lang="en-US" b="1" i="1" dirty="0" err="1" smtClean="0"/>
              <a:t>cortisol</a:t>
            </a:r>
            <a:r>
              <a:rPr lang="en-US" b="1" i="1" dirty="0" smtClean="0"/>
              <a:t> </a:t>
            </a:r>
            <a:r>
              <a:rPr lang="en-US" dirty="0" smtClean="0"/>
              <a:t>(up to 2-fold to 3-fold by term) is mostly</a:t>
            </a:r>
            <a:r>
              <a:rPr lang="fa-IR" dirty="0" smtClean="0"/>
              <a:t> </a:t>
            </a:r>
            <a:r>
              <a:rPr lang="en-US" b="1" dirty="0" smtClean="0"/>
              <a:t>attributed</a:t>
            </a:r>
            <a:r>
              <a:rPr lang="en-US" dirty="0" smtClean="0"/>
              <a:t> to increase in </a:t>
            </a:r>
            <a:r>
              <a:rPr lang="en-US" dirty="0" err="1" smtClean="0"/>
              <a:t>cortisol</a:t>
            </a:r>
            <a:r>
              <a:rPr lang="en-US" dirty="0" smtClean="0"/>
              <a:t>-binding globulin (</a:t>
            </a:r>
            <a:r>
              <a:rPr lang="en-US" b="1" dirty="0" smtClean="0"/>
              <a:t>CBG</a:t>
            </a:r>
            <a:r>
              <a:rPr lang="en-US" dirty="0" smtClean="0"/>
              <a:t>) levels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en-US" dirty="0" smtClean="0"/>
              <a:t> The </a:t>
            </a:r>
            <a:r>
              <a:rPr lang="en-US" b="1" dirty="0" smtClean="0"/>
              <a:t>plasma and urinary </a:t>
            </a:r>
            <a:r>
              <a:rPr lang="en-US" b="1" i="1" dirty="0" smtClean="0"/>
              <a:t>free </a:t>
            </a:r>
            <a:r>
              <a:rPr lang="en-US" b="1" i="1" dirty="0" err="1" smtClean="0"/>
              <a:t>cortisol</a:t>
            </a:r>
            <a:r>
              <a:rPr lang="en-US" b="1" i="1" dirty="0" smtClean="0"/>
              <a:t> </a:t>
            </a:r>
            <a:r>
              <a:rPr lang="en-US" dirty="0" smtClean="0"/>
              <a:t>(UFC) start to </a:t>
            </a:r>
            <a:r>
              <a:rPr lang="en-US" dirty="0" smtClean="0">
                <a:solidFill>
                  <a:srgbClr val="00B050"/>
                </a:solidFill>
              </a:rPr>
              <a:t>increase</a:t>
            </a:r>
            <a:r>
              <a:rPr lang="en-US" dirty="0" smtClean="0"/>
              <a:t> incrementing; however, pregnant women</a:t>
            </a:r>
            <a:r>
              <a:rPr lang="fa-IR" dirty="0" smtClean="0"/>
              <a:t> </a:t>
            </a:r>
            <a:r>
              <a:rPr lang="en-US" dirty="0" smtClean="0"/>
              <a:t>bit any overt clinical </a:t>
            </a:r>
            <a:r>
              <a:rPr lang="en-US" dirty="0" smtClean="0">
                <a:solidFill>
                  <a:srgbClr val="7030A0"/>
                </a:solidFill>
              </a:rPr>
              <a:t>features of </a:t>
            </a:r>
            <a:r>
              <a:rPr lang="en-US" dirty="0" err="1" smtClean="0">
                <a:solidFill>
                  <a:srgbClr val="7030A0"/>
                </a:solidFill>
              </a:rPr>
              <a:t>hypercortisolism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adenoma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Pregnancy </a:t>
            </a:r>
            <a:endParaRPr lang="fa-IR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Pregnancy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Cushing disease in Pregnancy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Prolactinomas</a:t>
            </a:r>
            <a:r>
              <a:rPr lang="en-US" dirty="0" smtClean="0"/>
              <a:t> have an estimated </a:t>
            </a:r>
            <a:r>
              <a:rPr lang="en-US" b="1" dirty="0" smtClean="0"/>
              <a:t>prevalence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C00000"/>
                </a:solidFill>
              </a:rPr>
              <a:t>40%</a:t>
            </a:r>
            <a:r>
              <a:rPr lang="en-US" dirty="0" smtClean="0"/>
              <a:t> of all </a:t>
            </a:r>
            <a:r>
              <a:rPr lang="en-US" dirty="0" smtClean="0">
                <a:solidFill>
                  <a:srgbClr val="7030A0"/>
                </a:solidFill>
              </a:rPr>
              <a:t>pituitary adenomas </a:t>
            </a:r>
            <a:r>
              <a:rPr lang="en-US" dirty="0" smtClean="0"/>
              <a:t>and are</a:t>
            </a:r>
            <a:r>
              <a:rPr lang="fa-IR" dirty="0" smtClean="0"/>
              <a:t> </a:t>
            </a:r>
            <a:r>
              <a:rPr lang="en-US" b="1" i="1" dirty="0" smtClean="0"/>
              <a:t>primary causes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b="1" dirty="0" err="1" smtClean="0"/>
              <a:t>hyperprolactinemia</a:t>
            </a:r>
            <a:r>
              <a:rPr lang="en-US" dirty="0" smtClean="0"/>
              <a:t>,</a:t>
            </a:r>
            <a:endParaRPr lang="fa-IR" dirty="0" smtClean="0"/>
          </a:p>
          <a:p>
            <a:r>
              <a:rPr lang="en-US" dirty="0" smtClean="0"/>
              <a:t>leads to </a:t>
            </a:r>
            <a:r>
              <a:rPr lang="en-US" dirty="0" smtClean="0">
                <a:solidFill>
                  <a:srgbClr val="FF0000"/>
                </a:solidFill>
              </a:rPr>
              <a:t>infertility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gonadal</a:t>
            </a:r>
            <a:r>
              <a:rPr lang="en-US" dirty="0" smtClean="0">
                <a:solidFill>
                  <a:srgbClr val="00B0F0"/>
                </a:solidFill>
              </a:rPr>
              <a:t> dysfunction</a:t>
            </a:r>
            <a:r>
              <a:rPr lang="fa-IR" dirty="0" smtClean="0"/>
              <a:t>.</a:t>
            </a:r>
          </a:p>
          <a:p>
            <a:r>
              <a:rPr lang="en-US" dirty="0" err="1" smtClean="0"/>
              <a:t>Prolactinomas</a:t>
            </a:r>
            <a:r>
              <a:rPr lang="en-US" dirty="0" smtClean="0"/>
              <a:t> present a </a:t>
            </a:r>
            <a:r>
              <a:rPr lang="en-US" b="1" dirty="0" smtClean="0"/>
              <a:t>peak incidence </a:t>
            </a:r>
            <a:r>
              <a:rPr lang="en-US" dirty="0" smtClean="0"/>
              <a:t>during </a:t>
            </a:r>
            <a:r>
              <a:rPr lang="en-US" b="1" dirty="0" smtClean="0"/>
              <a:t>childbearing years</a:t>
            </a:r>
            <a:r>
              <a:rPr lang="fa-IR" b="1" dirty="0" smtClean="0"/>
              <a:t>.</a:t>
            </a:r>
          </a:p>
          <a:p>
            <a:r>
              <a:rPr lang="en-US" dirty="0" err="1" smtClean="0"/>
              <a:t>Prolactinomas</a:t>
            </a:r>
            <a:r>
              <a:rPr lang="en-US" dirty="0" smtClean="0"/>
              <a:t> are predominantly </a:t>
            </a:r>
            <a:r>
              <a:rPr lang="en-US" dirty="0" smtClean="0">
                <a:solidFill>
                  <a:srgbClr val="FF0000"/>
                </a:solidFill>
              </a:rPr>
              <a:t>benign tumors </a:t>
            </a:r>
            <a:r>
              <a:rPr lang="en-US" dirty="0" smtClean="0"/>
              <a:t>measuring </a:t>
            </a:r>
            <a:r>
              <a:rPr lang="en-US" b="1" dirty="0" smtClean="0"/>
              <a:t>less than </a:t>
            </a:r>
            <a:r>
              <a:rPr lang="en-US" dirty="0" smtClean="0">
                <a:solidFill>
                  <a:srgbClr val="0070C0"/>
                </a:solidFill>
              </a:rPr>
              <a:t>10 mm (</a:t>
            </a:r>
            <a:r>
              <a:rPr lang="en-US" b="1" dirty="0" err="1" smtClean="0"/>
              <a:t>microprolactinomas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fa-IR" dirty="0" smtClean="0"/>
              <a:t> </a:t>
            </a:r>
            <a:r>
              <a:rPr lang="en-US" dirty="0" smtClean="0"/>
              <a:t> in more than </a:t>
            </a:r>
            <a:r>
              <a:rPr lang="en-US" b="1" dirty="0" smtClean="0"/>
              <a:t>90% </a:t>
            </a:r>
            <a:r>
              <a:rPr lang="en-US" dirty="0" smtClean="0"/>
              <a:t>of cases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Endocrinol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Metab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Clin</a:t>
            </a:r>
            <a:r>
              <a:rPr lang="en-US" sz="1600" b="1" i="1" dirty="0" smtClean="0">
                <a:solidFill>
                  <a:srgbClr val="FF0000"/>
                </a:solidFill>
              </a:rPr>
              <a:t> N Am 44 (2015) 181–197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therapy with a </a:t>
            </a:r>
            <a:r>
              <a:rPr lang="en-US" b="1" dirty="0" smtClean="0"/>
              <a:t>dopamine agonist (</a:t>
            </a:r>
            <a:r>
              <a:rPr lang="en-US" dirty="0" smtClean="0"/>
              <a:t>DA) is the</a:t>
            </a:r>
            <a:r>
              <a:rPr lang="fa-IR" dirty="0" smtClean="0"/>
              <a:t> </a:t>
            </a:r>
            <a:r>
              <a:rPr lang="en-US" dirty="0" smtClean="0"/>
              <a:t>first-line treatment and </a:t>
            </a:r>
            <a:r>
              <a:rPr lang="en-US" b="1" dirty="0" smtClean="0"/>
              <a:t>normalizes </a:t>
            </a:r>
            <a:r>
              <a:rPr lang="en-US" b="1" dirty="0" err="1" smtClean="0"/>
              <a:t>prolactin</a:t>
            </a:r>
            <a:r>
              <a:rPr lang="en-US" b="1" dirty="0" smtClean="0"/>
              <a:t> levels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86%</a:t>
            </a:r>
            <a:r>
              <a:rPr lang="en-US" dirty="0" smtClean="0"/>
              <a:t> of cases, restoring</a:t>
            </a:r>
            <a:r>
              <a:rPr lang="fa-IR" dirty="0" smtClean="0"/>
              <a:t> </a:t>
            </a:r>
            <a:r>
              <a:rPr lang="en-US" dirty="0" smtClean="0"/>
              <a:t>fertility</a:t>
            </a:r>
            <a:r>
              <a:rPr lang="fa-IR" dirty="0" smtClean="0"/>
              <a:t> </a:t>
            </a:r>
            <a:r>
              <a:rPr lang="en-US" dirty="0" smtClean="0"/>
              <a:t>in most patients</a:t>
            </a:r>
            <a:r>
              <a:rPr lang="fa-IR" dirty="0" smtClean="0"/>
              <a:t>.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Transsphenoidal</a:t>
            </a:r>
            <a:r>
              <a:rPr lang="en-US" b="1" dirty="0" smtClean="0">
                <a:solidFill>
                  <a:srgbClr val="7030A0"/>
                </a:solidFill>
              </a:rPr>
              <a:t> surgery </a:t>
            </a:r>
            <a:r>
              <a:rPr lang="en-US" dirty="0" smtClean="0"/>
              <a:t>is reserved only for select cases.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6244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Pregnancy</a:t>
            </a:r>
            <a:r>
              <a:rPr lang="en-US" dirty="0" smtClean="0"/>
              <a:t> may lead to an increase in </a:t>
            </a:r>
            <a:r>
              <a:rPr lang="en-US" b="1" i="1" dirty="0" err="1" smtClean="0"/>
              <a:t>prolactinoma</a:t>
            </a:r>
            <a:r>
              <a:rPr lang="en-US" b="1" i="1" dirty="0" smtClean="0"/>
              <a:t> size</a:t>
            </a:r>
            <a:r>
              <a:rPr lang="en-US" dirty="0" smtClean="0"/>
              <a:t>, mainly in pregnant patients</a:t>
            </a:r>
            <a:r>
              <a:rPr lang="fa-IR" dirty="0" smtClean="0"/>
              <a:t> </a:t>
            </a:r>
            <a:r>
              <a:rPr lang="en-US" dirty="0" smtClean="0"/>
              <a:t>with </a:t>
            </a:r>
            <a:r>
              <a:rPr lang="en-US" b="1" dirty="0" err="1" smtClean="0">
                <a:solidFill>
                  <a:srgbClr val="00B0F0"/>
                </a:solidFill>
              </a:rPr>
              <a:t>macroprolactinomas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fa-IR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These patients should </a:t>
            </a:r>
            <a:r>
              <a:rPr lang="en-US" dirty="0" smtClean="0">
                <a:solidFill>
                  <a:srgbClr val="FF0000"/>
                </a:solidFill>
              </a:rPr>
              <a:t>avoid</a:t>
            </a:r>
            <a:r>
              <a:rPr lang="en-US" dirty="0" smtClean="0"/>
              <a:t> </a:t>
            </a:r>
            <a:r>
              <a:rPr lang="en-US" b="1" dirty="0" smtClean="0"/>
              <a:t>pregnancy</a:t>
            </a:r>
            <a:r>
              <a:rPr lang="en-US" dirty="0" smtClean="0"/>
              <a:t> by</a:t>
            </a:r>
            <a:r>
              <a:rPr lang="fa-IR" dirty="0" smtClean="0"/>
              <a:t> </a:t>
            </a:r>
            <a:r>
              <a:rPr lang="en-US" dirty="0" smtClean="0"/>
              <a:t>using either </a:t>
            </a:r>
            <a:r>
              <a:rPr lang="en-US" b="1" dirty="0" smtClean="0"/>
              <a:t>hormonal</a:t>
            </a:r>
            <a:r>
              <a:rPr lang="en-US" dirty="0" smtClean="0"/>
              <a:t> or </a:t>
            </a:r>
            <a:r>
              <a:rPr lang="en-US" b="1" dirty="0" err="1" smtClean="0"/>
              <a:t>nonhormonal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contraceptive methods until tumor </a:t>
            </a:r>
            <a:r>
              <a:rPr lang="en-US" b="1" i="1" dirty="0" smtClean="0"/>
              <a:t>shrinkage</a:t>
            </a:r>
            <a:r>
              <a:rPr lang="fa-IR" b="1" i="1" dirty="0" smtClean="0"/>
              <a:t> </a:t>
            </a:r>
            <a:r>
              <a:rPr lang="en-US" b="1" i="1" dirty="0" smtClean="0"/>
              <a:t>occurs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Moreover, women with </a:t>
            </a:r>
            <a:r>
              <a:rPr lang="en-US" dirty="0" err="1" smtClean="0"/>
              <a:t>macroprolactinomas</a:t>
            </a:r>
            <a:r>
              <a:rPr lang="en-US" dirty="0" smtClean="0"/>
              <a:t> who do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experience pituitary</a:t>
            </a:r>
            <a:r>
              <a:rPr lang="fa-IR" dirty="0" smtClean="0"/>
              <a:t> </a:t>
            </a:r>
            <a:r>
              <a:rPr lang="en-US" dirty="0" smtClean="0"/>
              <a:t>tumor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shrinkage</a:t>
            </a:r>
            <a:r>
              <a:rPr lang="en-US" dirty="0" smtClean="0"/>
              <a:t> during DA therapy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 smtClean="0"/>
              <a:t> who </a:t>
            </a:r>
            <a:r>
              <a:rPr lang="en-US" b="1" i="1" dirty="0" smtClean="0"/>
              <a:t>cannot tolerate </a:t>
            </a:r>
            <a:r>
              <a:rPr lang="en-US" dirty="0" smtClean="0"/>
              <a:t>DA must be counseled</a:t>
            </a:r>
            <a:r>
              <a:rPr lang="fa-IR" dirty="0" smtClean="0"/>
              <a:t> </a:t>
            </a:r>
            <a:r>
              <a:rPr lang="en-US" dirty="0" smtClean="0"/>
              <a:t>regarding the potential benefits of </a:t>
            </a:r>
            <a:r>
              <a:rPr lang="en-US" b="1" i="1" dirty="0" smtClean="0"/>
              <a:t>surgical resection </a:t>
            </a:r>
            <a:r>
              <a:rPr lang="en-US" dirty="0" smtClean="0"/>
              <a:t>before attempting pregnancy.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48262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During Pregnancy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primary goal </a:t>
            </a:r>
            <a:r>
              <a:rPr lang="en-US" dirty="0" smtClean="0"/>
              <a:t>of </a:t>
            </a:r>
            <a:r>
              <a:rPr lang="en-US" dirty="0" err="1" smtClean="0"/>
              <a:t>prolactinoma</a:t>
            </a:r>
            <a:r>
              <a:rPr lang="en-US" dirty="0" smtClean="0"/>
              <a:t> treatment during pregnancy is to maintain the</a:t>
            </a:r>
            <a:r>
              <a:rPr lang="fa-IR" dirty="0" smtClean="0"/>
              <a:t> </a:t>
            </a:r>
            <a:r>
              <a:rPr lang="en-US" b="1" dirty="0" smtClean="0"/>
              <a:t>adenoma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away from </a:t>
            </a:r>
            <a:r>
              <a:rPr lang="en-US" dirty="0" smtClean="0"/>
              <a:t>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 chiasm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A review pooled information</a:t>
            </a:r>
            <a:r>
              <a:rPr lang="fa-IR" dirty="0" smtClean="0"/>
              <a:t> </a:t>
            </a:r>
            <a:r>
              <a:rPr lang="en-US" dirty="0" smtClean="0"/>
              <a:t>from 514 women with either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/>
              <a:t>microadenoma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err="1" smtClean="0"/>
              <a:t>macroadenoma</a:t>
            </a:r>
            <a:r>
              <a:rPr lang="en-US" dirty="0" smtClean="0"/>
              <a:t> of any type and</a:t>
            </a:r>
            <a:r>
              <a:rPr lang="fa-IR" dirty="0" smtClean="0"/>
              <a:t> </a:t>
            </a:r>
            <a:r>
              <a:rPr lang="en-US" dirty="0" smtClean="0"/>
              <a:t>showed that only </a:t>
            </a:r>
            <a:r>
              <a:rPr lang="en-US" dirty="0" smtClean="0">
                <a:solidFill>
                  <a:srgbClr val="00B0F0"/>
                </a:solidFill>
              </a:rPr>
              <a:t>1.4% </a:t>
            </a:r>
            <a:r>
              <a:rPr lang="en-US" dirty="0" smtClean="0"/>
              <a:t>of the women with </a:t>
            </a:r>
            <a:r>
              <a:rPr lang="en-US" dirty="0" err="1" smtClean="0"/>
              <a:t>microadenoma</a:t>
            </a:r>
            <a:r>
              <a:rPr lang="en-US" dirty="0" smtClean="0"/>
              <a:t> presented </a:t>
            </a:r>
            <a:r>
              <a:rPr lang="en-US" dirty="0" smtClean="0">
                <a:solidFill>
                  <a:srgbClr val="00B050"/>
                </a:solidFill>
              </a:rPr>
              <a:t>symptomatic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enlargement</a:t>
            </a:r>
            <a:r>
              <a:rPr lang="en-US" dirty="0" smtClean="0"/>
              <a:t> of the adenoma.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05518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Regarding </a:t>
            </a:r>
            <a:r>
              <a:rPr lang="en-US" b="1" dirty="0" err="1" smtClean="0"/>
              <a:t>macroadenoma</a:t>
            </a:r>
            <a:r>
              <a:rPr lang="en-US" dirty="0" smtClean="0"/>
              <a:t>, the behavior of the tumor</a:t>
            </a:r>
            <a:r>
              <a:rPr lang="fa-IR" dirty="0" smtClean="0"/>
              <a:t> </a:t>
            </a:r>
            <a:r>
              <a:rPr lang="en-US" dirty="0" smtClean="0"/>
              <a:t>was </a:t>
            </a:r>
            <a:r>
              <a:rPr lang="en-US" b="1" dirty="0" smtClean="0"/>
              <a:t>more aggressive</a:t>
            </a:r>
            <a:r>
              <a:rPr lang="en-US" dirty="0" smtClean="0"/>
              <a:t>: </a:t>
            </a:r>
            <a:r>
              <a:rPr lang="en-US" b="1" dirty="0" smtClean="0"/>
              <a:t>26.2%</a:t>
            </a:r>
            <a:r>
              <a:rPr lang="en-US" dirty="0" smtClean="0"/>
              <a:t> of the subjects presented </a:t>
            </a:r>
            <a:r>
              <a:rPr lang="en-US" b="1" i="1" dirty="0" smtClean="0">
                <a:solidFill>
                  <a:srgbClr val="FF0000"/>
                </a:solidFill>
              </a:rPr>
              <a:t>symptomatic tumor enlargement</a:t>
            </a:r>
            <a:r>
              <a:rPr lang="fa-IR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The DA can be </a:t>
            </a:r>
            <a:r>
              <a:rPr lang="en-US" b="1" dirty="0" smtClean="0"/>
              <a:t>safely withdrawn </a:t>
            </a:r>
            <a:r>
              <a:rPr lang="en-US" dirty="0" smtClean="0"/>
              <a:t>shortly after pregnancy confirmation in patients with </a:t>
            </a:r>
            <a:r>
              <a:rPr lang="en-US" b="1" dirty="0" err="1" smtClean="0"/>
              <a:t>microadenoma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patients should be </a:t>
            </a:r>
            <a:r>
              <a:rPr lang="en-US" b="1" i="1" dirty="0" smtClean="0"/>
              <a:t>carefully followed </a:t>
            </a:r>
            <a:r>
              <a:rPr lang="en-US" dirty="0" smtClean="0"/>
              <a:t>to detect symptoms of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 enlargement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48262" cy="365125"/>
          </a:xfrm>
        </p:spPr>
        <p:txBody>
          <a:bodyPr/>
          <a:lstStyle/>
          <a:p>
            <a:r>
              <a:rPr lang="en-US" sz="1800" b="1" i="1" dirty="0" err="1" smtClean="0">
                <a:solidFill>
                  <a:srgbClr val="FF0000"/>
                </a:solidFill>
              </a:rPr>
              <a:t>Endocrinol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Metab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Clin</a:t>
            </a:r>
            <a:r>
              <a:rPr lang="en-US" sz="1800" b="1" i="1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Visual field </a:t>
            </a:r>
            <a:r>
              <a:rPr lang="en-US" dirty="0" smtClean="0"/>
              <a:t>testing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b="1" dirty="0" smtClean="0"/>
              <a:t>MRI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withoutgadolinium</a:t>
            </a:r>
            <a:r>
              <a:rPr lang="en-US" dirty="0" smtClean="0"/>
              <a:t>), at any trimester, should be performed only type of pituitary adenoma that </a:t>
            </a:r>
            <a:r>
              <a:rPr lang="en-US" b="1" dirty="0" smtClean="0"/>
              <a:t>exhibits enlargement </a:t>
            </a:r>
            <a:r>
              <a:rPr lang="en-US" dirty="0" smtClean="0"/>
              <a:t>during pregnancy.</a:t>
            </a:r>
          </a:p>
          <a:p>
            <a:r>
              <a:rPr lang="en-US" dirty="0" smtClean="0"/>
              <a:t>Because </a:t>
            </a:r>
            <a:r>
              <a:rPr lang="en-US" dirty="0" err="1" smtClean="0">
                <a:solidFill>
                  <a:srgbClr val="FF0000"/>
                </a:solidFill>
              </a:rPr>
              <a:t>macroprolactinoma</a:t>
            </a:r>
            <a:r>
              <a:rPr lang="en-US" dirty="0" err="1" smtClean="0"/>
              <a:t>s</a:t>
            </a:r>
            <a:r>
              <a:rPr lang="en-US" dirty="0" smtClean="0"/>
              <a:t> have a </a:t>
            </a:r>
            <a:r>
              <a:rPr lang="en-US" b="1" dirty="0" smtClean="0"/>
              <a:t>higher risk </a:t>
            </a:r>
            <a:r>
              <a:rPr lang="en-US" dirty="0" smtClean="0"/>
              <a:t>of symptomatic tumor enlargement during </a:t>
            </a:r>
            <a:r>
              <a:rPr lang="en-US" b="1" dirty="0" smtClean="0"/>
              <a:t>gestation, </a:t>
            </a:r>
            <a:r>
              <a:rPr lang="en-US" b="1" i="1" dirty="0" smtClean="0"/>
              <a:t>the discontinuation</a:t>
            </a:r>
            <a:r>
              <a:rPr lang="en-US" b="1" dirty="0" smtClean="0"/>
              <a:t> of DA </a:t>
            </a:r>
            <a:r>
              <a:rPr lang="en-US" dirty="0" smtClean="0"/>
              <a:t>must be </a:t>
            </a:r>
            <a:r>
              <a:rPr lang="en-US" b="1" dirty="0" smtClean="0">
                <a:solidFill>
                  <a:srgbClr val="C00000"/>
                </a:solidFill>
              </a:rPr>
              <a:t>individualized</a:t>
            </a:r>
            <a:r>
              <a:rPr lang="en-US" dirty="0" smtClean="0"/>
              <a:t>, though DA is withdrawn in most patients with </a:t>
            </a:r>
            <a:r>
              <a:rPr lang="en-US" b="1" dirty="0" err="1" smtClean="0"/>
              <a:t>intrasellar</a:t>
            </a:r>
            <a:r>
              <a:rPr lang="en-US" b="1" dirty="0" smtClean="0"/>
              <a:t> </a:t>
            </a:r>
            <a:r>
              <a:rPr lang="en-US" b="1" dirty="0" err="1" smtClean="0"/>
              <a:t>macroadenomas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7488" y="6143644"/>
            <a:ext cx="5286412" cy="365125"/>
          </a:xfrm>
        </p:spPr>
        <p:txBody>
          <a:bodyPr/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Endocrinol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Metab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Clin</a:t>
            </a:r>
            <a:r>
              <a:rPr lang="en-US" sz="1600" b="1" i="1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setting, close surveillance must be performed on a </a:t>
            </a:r>
            <a:r>
              <a:rPr lang="en-US" b="1" dirty="0" smtClean="0"/>
              <a:t>monthly basis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visual field </a:t>
            </a:r>
            <a:r>
              <a:rPr lang="en-US" dirty="0" smtClean="0"/>
              <a:t>testing is recommended every </a:t>
            </a:r>
            <a:r>
              <a:rPr lang="en-US" b="1" dirty="0" smtClean="0"/>
              <a:t>2 to 3 months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MRI </a:t>
            </a:r>
            <a:r>
              <a:rPr lang="en-US" dirty="0" smtClean="0"/>
              <a:t>is reserved for patients with documented </a:t>
            </a:r>
            <a:r>
              <a:rPr lang="en-US" b="1" dirty="0" smtClean="0"/>
              <a:t>changes in visual field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b="1" dirty="0" smtClean="0"/>
              <a:t>symptoms </a:t>
            </a:r>
            <a:r>
              <a:rPr lang="en-US" dirty="0" smtClean="0"/>
              <a:t>of tumor growth.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48262" cy="365125"/>
          </a:xfrm>
        </p:spPr>
        <p:txBody>
          <a:bodyPr/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Endocrinol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Metab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Clin</a:t>
            </a:r>
            <a:r>
              <a:rPr lang="en-US" sz="1600" b="1" i="1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811823126_110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Maintenance of 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throughout pregnancy may be preferred when </a:t>
            </a:r>
            <a:r>
              <a:rPr lang="en-US" b="1" i="1" dirty="0" smtClean="0"/>
              <a:t>previous treatment with DA was administered shortly before conception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 smtClean="0"/>
              <a:t> </a:t>
            </a:r>
            <a:r>
              <a:rPr lang="en-US" b="1" i="1" dirty="0" smtClean="0"/>
              <a:t>when the tumor is located outside of the </a:t>
            </a:r>
            <a:r>
              <a:rPr lang="en-US" b="1" i="1" dirty="0" err="1" smtClean="0"/>
              <a:t>intrasellar</a:t>
            </a:r>
            <a:r>
              <a:rPr lang="en-US" b="1" i="1" dirty="0" smtClean="0"/>
              <a:t> boundaries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Macroprolactinoma</a:t>
            </a:r>
            <a:r>
              <a:rPr lang="en-US" dirty="0" err="1" smtClean="0"/>
              <a:t>s</a:t>
            </a:r>
            <a:r>
              <a:rPr lang="en-US" dirty="0" smtClean="0"/>
              <a:t> with a history of </a:t>
            </a:r>
            <a:r>
              <a:rPr lang="en-US" b="1" dirty="0" smtClean="0"/>
              <a:t>successful surgery </a:t>
            </a:r>
            <a:r>
              <a:rPr lang="en-US" dirty="0" smtClean="0"/>
              <a:t>or </a:t>
            </a:r>
            <a:r>
              <a:rPr lang="en-US" b="1" dirty="0" smtClean="0"/>
              <a:t>radiation therapy </a:t>
            </a:r>
            <a:r>
              <a:rPr lang="en-US" dirty="0" smtClean="0"/>
              <a:t>can be managed as </a:t>
            </a:r>
            <a:r>
              <a:rPr lang="en-US" dirty="0" err="1" smtClean="0">
                <a:solidFill>
                  <a:srgbClr val="FF0000"/>
                </a:solidFill>
              </a:rPr>
              <a:t>microprolactinomas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Endocrinol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Metab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Clin</a:t>
            </a:r>
            <a:r>
              <a:rPr lang="en-US" sz="1600" b="1" i="1" dirty="0" smtClean="0">
                <a:solidFill>
                  <a:srgbClr val="FF0000"/>
                </a:solidFill>
              </a:rPr>
              <a:t> N Am 44 (2015) 181–19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</a:t>
            </a:r>
            <a:r>
              <a:rPr lang="en-US" b="1" dirty="0" smtClean="0"/>
              <a:t>tumor increase </a:t>
            </a:r>
            <a:r>
              <a:rPr lang="en-US" dirty="0" smtClean="0"/>
              <a:t>is confirmed for either </a:t>
            </a:r>
            <a:r>
              <a:rPr lang="en-US" b="1" dirty="0" err="1" smtClean="0"/>
              <a:t>microadenoma</a:t>
            </a:r>
            <a:r>
              <a:rPr lang="en-US" dirty="0" err="1" smtClean="0">
                <a:solidFill>
                  <a:srgbClr val="7030A0"/>
                </a:solidFill>
              </a:rPr>
              <a:t>s</a:t>
            </a:r>
            <a:r>
              <a:rPr lang="en-US" dirty="0" smtClean="0">
                <a:solidFill>
                  <a:srgbClr val="7030A0"/>
                </a:solidFill>
              </a:rPr>
              <a:t> or</a:t>
            </a:r>
            <a:r>
              <a:rPr lang="en-US" b="1" dirty="0" smtClean="0"/>
              <a:t> </a:t>
            </a:r>
            <a:r>
              <a:rPr lang="en-US" b="1" dirty="0" err="1" smtClean="0"/>
              <a:t>macroadenomas</a:t>
            </a:r>
            <a:r>
              <a:rPr lang="en-US" dirty="0" smtClean="0">
                <a:solidFill>
                  <a:srgbClr val="FF0000"/>
                </a:solidFill>
              </a:rPr>
              <a:t>,  treatment should be restarted</a:t>
            </a:r>
            <a:r>
              <a:rPr lang="en-US" dirty="0" smtClean="0"/>
              <a:t>, more specifically using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bromocriptine</a:t>
            </a:r>
            <a:r>
              <a:rPr lang="en-US" dirty="0" smtClean="0"/>
              <a:t>, according to the published literature.</a:t>
            </a:r>
          </a:p>
          <a:p>
            <a:r>
              <a:rPr lang="en-US" dirty="0" smtClean="0"/>
              <a:t>If the enlarged tumor does </a:t>
            </a:r>
            <a:r>
              <a:rPr lang="en-US" dirty="0" smtClean="0">
                <a:solidFill>
                  <a:srgbClr val="C00000"/>
                </a:solidFill>
              </a:rPr>
              <a:t>not respond </a:t>
            </a:r>
            <a:r>
              <a:rPr lang="en-US" dirty="0" smtClean="0"/>
              <a:t>to DA, alternatives include delivery if the pregnancy is far enough or, during the </a:t>
            </a:r>
            <a:r>
              <a:rPr lang="en-US" b="1" dirty="0" smtClean="0"/>
              <a:t>second trimester</a:t>
            </a:r>
            <a:r>
              <a:rPr lang="en-US" dirty="0" smtClean="0"/>
              <a:t>, </a:t>
            </a:r>
            <a:r>
              <a:rPr lang="en-US" b="1" dirty="0" smtClean="0"/>
              <a:t>surgica</a:t>
            </a:r>
            <a:r>
              <a:rPr lang="en-US" dirty="0" smtClean="0"/>
              <a:t>l decompression.</a:t>
            </a:r>
          </a:p>
          <a:p>
            <a:r>
              <a:rPr lang="en-US" dirty="0" smtClean="0"/>
              <a:t>Periodic evaluation of </a:t>
            </a:r>
            <a:r>
              <a:rPr lang="en-US" b="1" dirty="0" err="1" smtClean="0"/>
              <a:t>prolactin</a:t>
            </a:r>
            <a:r>
              <a:rPr lang="en-US" b="1" dirty="0" smtClean="0"/>
              <a:t> levels </a:t>
            </a:r>
            <a:r>
              <a:rPr lang="en-US" dirty="0" smtClean="0"/>
              <a:t>offers no diagnostic benefit and is </a:t>
            </a:r>
            <a:r>
              <a:rPr lang="en-US" b="1" i="1" dirty="0" smtClean="0"/>
              <a:t>not recommended</a:t>
            </a:r>
            <a:r>
              <a:rPr lang="fa-IR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76824" cy="365125"/>
          </a:xfrm>
        </p:spPr>
        <p:txBody>
          <a:bodyPr/>
          <a:lstStyle/>
          <a:p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of Dopamine 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few </a:t>
            </a:r>
            <a:r>
              <a:rPr lang="en-US" b="1" dirty="0" smtClean="0"/>
              <a:t>DAs</a:t>
            </a:r>
            <a:r>
              <a:rPr lang="en-US" dirty="0" smtClean="0"/>
              <a:t> available for treating these patients; </a:t>
            </a:r>
            <a:r>
              <a:rPr lang="en-US" b="1" dirty="0" smtClean="0"/>
              <a:t>all</a:t>
            </a:r>
            <a:r>
              <a:rPr lang="en-US" dirty="0" smtClean="0"/>
              <a:t> have been shown to cross the </a:t>
            </a:r>
            <a:r>
              <a:rPr lang="en-US" b="1" dirty="0" smtClean="0"/>
              <a:t>placental barrier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studies on pregnancy evaluate </a:t>
            </a:r>
            <a:r>
              <a:rPr lang="en-US" b="1" dirty="0" err="1" smtClean="0"/>
              <a:t>bromocriptine</a:t>
            </a:r>
            <a:r>
              <a:rPr lang="en-US" dirty="0" smtClean="0"/>
              <a:t> and </a:t>
            </a:r>
            <a:r>
              <a:rPr lang="en-US" b="1" dirty="0" err="1" smtClean="0"/>
              <a:t>cabergoline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generally advised to </a:t>
            </a:r>
            <a:r>
              <a:rPr lang="en-US" dirty="0" smtClean="0">
                <a:solidFill>
                  <a:srgbClr val="FF0000"/>
                </a:solidFill>
              </a:rPr>
              <a:t>discontinue</a:t>
            </a:r>
            <a:r>
              <a:rPr lang="en-US" dirty="0" smtClean="0"/>
              <a:t> DA treatment </a:t>
            </a:r>
            <a:r>
              <a:rPr lang="en-US" b="1" i="1" dirty="0" smtClean="0"/>
              <a:t>as soon as pregnancy </a:t>
            </a:r>
            <a:r>
              <a:rPr lang="en-US" dirty="0" smtClean="0"/>
              <a:t>has been confirmed, </a:t>
            </a:r>
            <a:r>
              <a:rPr lang="en-US" b="1" dirty="0" smtClean="0"/>
              <a:t>particularly</a:t>
            </a:r>
            <a:r>
              <a:rPr lang="en-US" dirty="0" smtClean="0"/>
              <a:t> in patients with </a:t>
            </a:r>
            <a:r>
              <a:rPr lang="en-US" b="1" dirty="0" err="1" smtClean="0"/>
              <a:t>microadenomas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en-US" sz="1600" b="1" i="1" dirty="0" err="1" smtClean="0">
                <a:solidFill>
                  <a:srgbClr val="FF0000"/>
                </a:solidFill>
              </a:rPr>
              <a:t>Endocrinol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Metab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Clin</a:t>
            </a:r>
            <a:r>
              <a:rPr lang="en-US" sz="1600" b="1" i="1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more than </a:t>
            </a:r>
            <a:r>
              <a:rPr lang="en-US" dirty="0" smtClean="0">
                <a:solidFill>
                  <a:srgbClr val="FF0000"/>
                </a:solidFill>
              </a:rPr>
              <a:t>6000 pregnancies</a:t>
            </a:r>
            <a:r>
              <a:rPr lang="en-US" dirty="0" smtClean="0"/>
              <a:t>, </a:t>
            </a:r>
            <a:r>
              <a:rPr lang="en-US" b="1" i="1" dirty="0" err="1" smtClean="0"/>
              <a:t>bromocriptine</a:t>
            </a:r>
            <a:r>
              <a:rPr lang="en-US" dirty="0" smtClean="0"/>
              <a:t> has </a:t>
            </a:r>
            <a:r>
              <a:rPr lang="en-US" b="1" i="1" dirty="0" smtClean="0"/>
              <a:t>not been found </a:t>
            </a:r>
            <a:r>
              <a:rPr lang="en-US" dirty="0" smtClean="0"/>
              <a:t>to cause any increase in the incidence of </a:t>
            </a:r>
            <a:r>
              <a:rPr lang="en-US" b="1" dirty="0" smtClean="0"/>
              <a:t>abortion</a:t>
            </a:r>
            <a:r>
              <a:rPr lang="en-US" dirty="0" smtClean="0"/>
              <a:t>, </a:t>
            </a:r>
            <a:r>
              <a:rPr lang="en-US" b="1" dirty="0" smtClean="0"/>
              <a:t>ectopic pregnancy</a:t>
            </a:r>
            <a:r>
              <a:rPr lang="en-US" dirty="0" smtClean="0"/>
              <a:t>, </a:t>
            </a:r>
            <a:r>
              <a:rPr lang="en-US" b="1" dirty="0" err="1" smtClean="0"/>
              <a:t>trophoblastic</a:t>
            </a:r>
            <a:r>
              <a:rPr lang="en-US" b="1" dirty="0" smtClean="0"/>
              <a:t> disease</a:t>
            </a:r>
            <a:r>
              <a:rPr lang="en-US" dirty="0" smtClean="0"/>
              <a:t>, or </a:t>
            </a:r>
            <a:r>
              <a:rPr lang="en-US" b="1" dirty="0" smtClean="0"/>
              <a:t>multiple pregnancies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And only </a:t>
            </a:r>
            <a:r>
              <a:rPr lang="en-US" b="1" dirty="0" smtClean="0"/>
              <a:t>1.8% </a:t>
            </a:r>
            <a:r>
              <a:rPr lang="en-US" dirty="0" smtClean="0"/>
              <a:t>of the births were affected by </a:t>
            </a:r>
            <a:r>
              <a:rPr lang="en-US" b="1" dirty="0" smtClean="0"/>
              <a:t>congenital malformations</a:t>
            </a:r>
            <a:r>
              <a:rPr lang="en-US" dirty="0" smtClean="0"/>
              <a:t>, compared with the </a:t>
            </a:r>
            <a:r>
              <a:rPr lang="en-US" dirty="0" smtClean="0">
                <a:solidFill>
                  <a:srgbClr val="C00000"/>
                </a:solidFill>
              </a:rPr>
              <a:t>3.0% </a:t>
            </a:r>
            <a:r>
              <a:rPr lang="en-US" dirty="0" smtClean="0"/>
              <a:t>expected in the </a:t>
            </a:r>
            <a:r>
              <a:rPr lang="en-US" b="1" dirty="0" smtClean="0"/>
              <a:t>general population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recent years, the data concerning </a:t>
            </a:r>
            <a:r>
              <a:rPr lang="en-US" dirty="0" err="1" smtClean="0">
                <a:solidFill>
                  <a:srgbClr val="FF0000"/>
                </a:solidFill>
              </a:rPr>
              <a:t>cabergoline</a:t>
            </a:r>
            <a:r>
              <a:rPr lang="en-US" dirty="0" smtClean="0"/>
              <a:t> safety during pregnancy have increased, and more than </a:t>
            </a:r>
            <a:r>
              <a:rPr lang="en-US" dirty="0" smtClean="0">
                <a:solidFill>
                  <a:srgbClr val="0070C0"/>
                </a:solidFill>
              </a:rPr>
              <a:t>800</a:t>
            </a:r>
            <a:r>
              <a:rPr lang="en-US" dirty="0" smtClean="0"/>
              <a:t> cases have been published.</a:t>
            </a:r>
          </a:p>
          <a:p>
            <a:r>
              <a:rPr lang="en-US" dirty="0" smtClean="0"/>
              <a:t>Fetal exposure to </a:t>
            </a:r>
            <a:r>
              <a:rPr lang="en-US" dirty="0" err="1" smtClean="0"/>
              <a:t>cabergoline</a:t>
            </a:r>
            <a:r>
              <a:rPr lang="en-US" dirty="0" smtClean="0"/>
              <a:t> in early pregnancy seems to be as </a:t>
            </a:r>
            <a:r>
              <a:rPr lang="en-US" b="1" dirty="0" smtClean="0">
                <a:solidFill>
                  <a:srgbClr val="00B050"/>
                </a:solidFill>
              </a:rPr>
              <a:t>safe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agent</a:t>
            </a:r>
            <a:r>
              <a:rPr lang="fa-IR" dirty="0" smtClean="0"/>
              <a:t> </a:t>
            </a:r>
            <a:r>
              <a:rPr lang="en-US" dirty="0" smtClean="0"/>
              <a:t>Has been </a:t>
            </a:r>
            <a:r>
              <a:rPr lang="en-US" b="1" dirty="0" smtClean="0"/>
              <a:t>increasingly used </a:t>
            </a:r>
            <a:r>
              <a:rPr lang="en-US" dirty="0" smtClean="0"/>
              <a:t>as the </a:t>
            </a:r>
            <a:r>
              <a:rPr lang="en-US" dirty="0" smtClean="0">
                <a:solidFill>
                  <a:srgbClr val="C00000"/>
                </a:solidFill>
              </a:rPr>
              <a:t>first-line</a:t>
            </a:r>
            <a:r>
              <a:rPr lang="en-US" dirty="0" smtClean="0"/>
              <a:t> therapy in women with </a:t>
            </a:r>
            <a:r>
              <a:rPr lang="en-US" dirty="0" err="1" smtClean="0"/>
              <a:t>prolactinoma</a:t>
            </a:r>
            <a:r>
              <a:rPr lang="en-US" dirty="0" smtClean="0"/>
              <a:t> who want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/>
              <a:t>to become </a:t>
            </a:r>
            <a:r>
              <a:rPr lang="en-US" dirty="0" smtClean="0"/>
              <a:t>pregnant.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</a:t>
            </a:r>
            <a:r>
              <a:rPr lang="en-US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during pregnancy..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89297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9036" y="1571612"/>
            <a:ext cx="5214964" cy="365125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Endocrinol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99844"/>
            <a:ext cx="9144000" cy="43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Pregnancy on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43306" y="6492875"/>
            <a:ext cx="4591072" cy="365125"/>
          </a:xfrm>
        </p:spPr>
        <p:txBody>
          <a:bodyPr/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8229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00628" y="6492875"/>
            <a:ext cx="2895600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7286676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Tumor</a:t>
            </a:r>
            <a:b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in Pregnancy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tx1"/>
                </a:solidFill>
              </a:rPr>
              <a:t>Dr.Bijan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ghobadian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Shahid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Beheshti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University of Medical Sciences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patient with a </a:t>
            </a:r>
            <a:r>
              <a:rPr lang="en-US" b="1" dirty="0" err="1" smtClean="0"/>
              <a:t>microadenoma</a:t>
            </a:r>
            <a:r>
              <a:rPr lang="en-US" dirty="0" smtClean="0"/>
              <a:t> treated only with a dopamine agonist should be </a:t>
            </a:r>
            <a:r>
              <a:rPr lang="en-US" b="1" dirty="0" smtClean="0"/>
              <a:t>carefully followed </a:t>
            </a:r>
            <a:r>
              <a:rPr lang="en-US" dirty="0" smtClean="0"/>
              <a:t>throughout gestation.</a:t>
            </a:r>
          </a:p>
          <a:p>
            <a:r>
              <a:rPr lang="en-US" dirty="0" smtClean="0"/>
              <a:t>Usually </a:t>
            </a:r>
            <a:r>
              <a:rPr lang="en-US" dirty="0" smtClean="0">
                <a:solidFill>
                  <a:srgbClr val="FF0000"/>
                </a:solidFill>
              </a:rPr>
              <a:t>PRL levels rise </a:t>
            </a:r>
            <a:r>
              <a:rPr lang="en-US" dirty="0" smtClean="0"/>
              <a:t>over the first</a:t>
            </a:r>
            <a:r>
              <a:rPr lang="en-US" dirty="0" smtClean="0">
                <a:solidFill>
                  <a:srgbClr val="00B050"/>
                </a:solidFill>
              </a:rPr>
              <a:t> 6e10 </a:t>
            </a:r>
            <a:r>
              <a:rPr lang="en-US" dirty="0" smtClean="0"/>
              <a:t>weeks after stopping the drug and then do not increase further.</a:t>
            </a:r>
          </a:p>
          <a:p>
            <a:r>
              <a:rPr lang="en-US" b="1" dirty="0" smtClean="0"/>
              <a:t>PRL levels </a:t>
            </a:r>
            <a:r>
              <a:rPr lang="en-US" dirty="0" smtClean="0"/>
              <a:t>may also </a:t>
            </a:r>
            <a:r>
              <a:rPr lang="en-US" b="1" dirty="0" smtClean="0"/>
              <a:t>not rise </a:t>
            </a:r>
            <a:r>
              <a:rPr lang="en-US" dirty="0" smtClean="0"/>
              <a:t>with tumor enlargement.</a:t>
            </a:r>
          </a:p>
          <a:p>
            <a:r>
              <a:rPr lang="en-US" dirty="0" smtClean="0"/>
              <a:t>Therefore, periodic </a:t>
            </a:r>
            <a:r>
              <a:rPr lang="en-US" b="1" dirty="0" smtClean="0"/>
              <a:t>checking of PRL </a:t>
            </a:r>
            <a:r>
              <a:rPr lang="en-US" dirty="0" smtClean="0"/>
              <a:t>levels is </a:t>
            </a:r>
            <a:r>
              <a:rPr lang="en-US" b="1" dirty="0" smtClean="0"/>
              <a:t>of no benefit.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19568" cy="365125"/>
          </a:xfrm>
        </p:spPr>
        <p:txBody>
          <a:bodyPr/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woman with a larger </a:t>
            </a:r>
            <a:r>
              <a:rPr lang="en-US" b="1" dirty="0" err="1" smtClean="0"/>
              <a:t>macroadenoma</a:t>
            </a:r>
            <a:r>
              <a:rPr lang="en-US" dirty="0" smtClean="0"/>
              <a:t>, there is a </a:t>
            </a:r>
            <a:r>
              <a:rPr lang="en-US" dirty="0" smtClean="0">
                <a:solidFill>
                  <a:srgbClr val="00B050"/>
                </a:solidFill>
              </a:rPr>
              <a:t>28% </a:t>
            </a:r>
            <a:r>
              <a:rPr lang="en-US" dirty="0" smtClean="0"/>
              <a:t>risk of clinically serious tumor </a:t>
            </a:r>
            <a:r>
              <a:rPr lang="en-US" dirty="0" smtClean="0">
                <a:solidFill>
                  <a:srgbClr val="0070C0"/>
                </a:solidFill>
              </a:rPr>
              <a:t>enlargement</a:t>
            </a:r>
            <a:r>
              <a:rPr lang="en-US" dirty="0" smtClean="0"/>
              <a:t> during dopamine agonists are used.</a:t>
            </a:r>
          </a:p>
          <a:p>
            <a:r>
              <a:rPr lang="en-US" dirty="0" smtClean="0"/>
              <a:t>There is no clear-cut answer as to the best </a:t>
            </a:r>
            <a:r>
              <a:rPr lang="en-US" b="1" dirty="0" smtClean="0"/>
              <a:t>therapeutic approach </a:t>
            </a:r>
            <a:r>
              <a:rPr lang="en-US" dirty="0" smtClean="0"/>
              <a:t>and this has to be a highly </a:t>
            </a:r>
            <a:r>
              <a:rPr lang="en-US" b="1" dirty="0" smtClean="0"/>
              <a:t>individualized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decision.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/>
        </p:nvSpPr>
        <p:spPr>
          <a:xfrm>
            <a:off x="4643438" y="5572140"/>
            <a:ext cx="4019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approach is to perform a </a:t>
            </a:r>
            <a:r>
              <a:rPr lang="en-US" dirty="0" err="1" smtClean="0"/>
              <a:t>prepregnancy</a:t>
            </a:r>
            <a:r>
              <a:rPr lang="en-US" dirty="0" smtClean="0"/>
              <a:t> </a:t>
            </a:r>
            <a:r>
              <a:rPr lang="en-US" b="1" i="1" dirty="0" err="1" smtClean="0"/>
              <a:t>transsphenoidal</a:t>
            </a:r>
            <a:r>
              <a:rPr lang="en-US" b="1" i="1" dirty="0" smtClean="0"/>
              <a:t> surgical </a:t>
            </a:r>
            <a:r>
              <a:rPr lang="en-US" b="1" i="1" dirty="0" err="1" smtClean="0"/>
              <a:t>debulking</a:t>
            </a:r>
            <a:r>
              <a:rPr lang="en-US" b="1" i="1" dirty="0" smtClean="0"/>
              <a:t> </a:t>
            </a:r>
            <a:r>
              <a:rPr lang="en-US" dirty="0" smtClean="0"/>
              <a:t>of the tumor.</a:t>
            </a:r>
            <a:endParaRPr lang="fa-IR" dirty="0" smtClean="0"/>
          </a:p>
          <a:p>
            <a:r>
              <a:rPr lang="en-US" dirty="0" smtClean="0"/>
              <a:t>But cases with massive </a:t>
            </a:r>
            <a:r>
              <a:rPr lang="en-US" b="1" dirty="0" smtClean="0"/>
              <a:t>tumor expansion </a:t>
            </a:r>
            <a:r>
              <a:rPr lang="en-US" dirty="0" smtClean="0"/>
              <a:t>during pregnancy </a:t>
            </a:r>
            <a:r>
              <a:rPr lang="en-US" b="1" dirty="0" smtClean="0"/>
              <a:t>after surgery </a:t>
            </a:r>
            <a:r>
              <a:rPr lang="en-US" dirty="0" smtClean="0"/>
              <a:t>have been reported.</a:t>
            </a:r>
          </a:p>
          <a:p>
            <a:r>
              <a:rPr lang="en-US" dirty="0" smtClean="0"/>
              <a:t>Giving </a:t>
            </a:r>
            <a:r>
              <a:rPr lang="en-US" b="1" i="1" dirty="0" err="1" smtClean="0"/>
              <a:t>bromocriptine</a:t>
            </a:r>
            <a:r>
              <a:rPr lang="en-US" b="1" i="1" dirty="0" smtClean="0"/>
              <a:t> continuously </a:t>
            </a:r>
            <a:r>
              <a:rPr lang="en-US" dirty="0" smtClean="0"/>
              <a:t>throughout gestation, has been </a:t>
            </a:r>
            <a:r>
              <a:rPr lang="en-US" b="1" dirty="0" smtClean="0"/>
              <a:t>advocated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To stop </a:t>
            </a:r>
            <a:r>
              <a:rPr lang="en-US" dirty="0" smtClean="0"/>
              <a:t>the DA </a:t>
            </a:r>
            <a:r>
              <a:rPr lang="en-US" b="1" dirty="0" smtClean="0"/>
              <a:t>after pregnancy </a:t>
            </a:r>
            <a:r>
              <a:rPr lang="en-US" dirty="0" smtClean="0"/>
              <a:t>is diagnosed.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19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type of </a:t>
            </a:r>
            <a:r>
              <a:rPr lang="en-US" dirty="0" smtClean="0">
                <a:solidFill>
                  <a:srgbClr val="002060"/>
                </a:solidFill>
              </a:rPr>
              <a:t>surgery </a:t>
            </a:r>
            <a:r>
              <a:rPr lang="en-US" dirty="0" smtClean="0"/>
              <a:t>during pregnancy results in a </a:t>
            </a:r>
            <a:r>
              <a:rPr lang="en-US" b="1" dirty="0" smtClean="0"/>
              <a:t>1.5-fold</a:t>
            </a:r>
            <a:r>
              <a:rPr lang="en-US" dirty="0" smtClean="0"/>
              <a:t> increase in </a:t>
            </a:r>
            <a:r>
              <a:rPr lang="en-US" b="1" dirty="0" smtClean="0"/>
              <a:t>fetal loss </a:t>
            </a:r>
            <a:r>
              <a:rPr lang="en-US" dirty="0" smtClean="0"/>
              <a:t>in the </a:t>
            </a:r>
            <a:r>
              <a:rPr lang="en-US" b="1" dirty="0" smtClean="0"/>
              <a:t>first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trimester and </a:t>
            </a:r>
            <a:r>
              <a:rPr lang="en-US" b="1" i="1" dirty="0" smtClean="0"/>
              <a:t>a five-fold </a:t>
            </a:r>
            <a:r>
              <a:rPr lang="en-US" dirty="0" smtClean="0"/>
              <a:t>increase in fetal loss in the </a:t>
            </a:r>
            <a:r>
              <a:rPr lang="en-US" b="1" dirty="0" smtClean="0"/>
              <a:t>second</a:t>
            </a:r>
            <a:r>
              <a:rPr lang="en-US" dirty="0" smtClean="0"/>
              <a:t> trimester.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0430" y="5643578"/>
            <a:ext cx="4805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Women who wish to </a:t>
            </a:r>
            <a:r>
              <a:rPr lang="en-US" dirty="0" smtClean="0">
                <a:solidFill>
                  <a:srgbClr val="FF0000"/>
                </a:solidFill>
              </a:rPr>
              <a:t>breastfeed</a:t>
            </a:r>
            <a:r>
              <a:rPr lang="en-US" dirty="0" smtClean="0"/>
              <a:t> their infants should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 given </a:t>
            </a:r>
            <a:r>
              <a:rPr lang="en-US" dirty="0" smtClean="0"/>
              <a:t>DA.</a:t>
            </a:r>
          </a:p>
          <a:p>
            <a:r>
              <a:rPr lang="en-US" dirty="0" smtClean="0"/>
              <a:t> Patients who must </a:t>
            </a:r>
            <a:r>
              <a:rPr lang="en-US" b="1" dirty="0" smtClean="0"/>
              <a:t>receive DA </a:t>
            </a:r>
            <a:r>
              <a:rPr lang="en-US" dirty="0" smtClean="0"/>
              <a:t>to prevent tumor growth should continue their treatment,  although lactation will </a:t>
            </a:r>
            <a:r>
              <a:rPr lang="en-US" b="1" dirty="0" smtClean="0"/>
              <a:t>be impaired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No dat</a:t>
            </a:r>
            <a:r>
              <a:rPr lang="en-US" b="1" dirty="0" smtClean="0"/>
              <a:t>a </a:t>
            </a:r>
            <a:r>
              <a:rPr lang="en-US" dirty="0" smtClean="0"/>
              <a:t>suggest that </a:t>
            </a:r>
            <a:r>
              <a:rPr lang="en-US" b="1" i="1" dirty="0" smtClean="0"/>
              <a:t>breastfeeding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leads to an </a:t>
            </a:r>
            <a:r>
              <a:rPr lang="en-US" b="1" dirty="0" smtClean="0"/>
              <a:t>increase</a:t>
            </a:r>
            <a:r>
              <a:rPr lang="en-US" dirty="0" smtClean="0"/>
              <a:t> in </a:t>
            </a:r>
            <a:r>
              <a:rPr lang="en-US" b="1" dirty="0" smtClean="0"/>
              <a:t>tumor size</a:t>
            </a:r>
            <a:r>
              <a:rPr lang="en-US" dirty="0" smtClean="0"/>
              <a:t>. Furthermore, </a:t>
            </a:r>
            <a:r>
              <a:rPr lang="en-US" dirty="0" err="1" smtClean="0"/>
              <a:t>prolactin</a:t>
            </a:r>
            <a:r>
              <a:rPr lang="en-US" dirty="0" smtClean="0"/>
              <a:t> levels are often </a:t>
            </a:r>
            <a:r>
              <a:rPr lang="en-US" b="1" i="1" dirty="0" smtClean="0"/>
              <a:t>lower</a:t>
            </a:r>
            <a:r>
              <a:rPr lang="en-US" dirty="0" smtClean="0"/>
              <a:t> than before pregnancy.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0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recent studies showed that </a:t>
            </a:r>
            <a:r>
              <a:rPr lang="en-US" b="1" i="1" dirty="0" smtClean="0"/>
              <a:t>41% and 68%, </a:t>
            </a:r>
            <a:r>
              <a:rPr lang="en-US" dirty="0" smtClean="0"/>
              <a:t>respectively, were in</a:t>
            </a:r>
            <a:r>
              <a:rPr lang="en-US" b="1" dirty="0" smtClean="0"/>
              <a:t> remission</a:t>
            </a:r>
            <a:r>
              <a:rPr lang="en-US" dirty="0" smtClean="0"/>
              <a:t> of </a:t>
            </a:r>
            <a:r>
              <a:rPr lang="en-US" dirty="0" err="1" smtClean="0"/>
              <a:t>hyperprolactinemia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pregnancy</a:t>
            </a:r>
            <a:r>
              <a:rPr lang="en-US" dirty="0" smtClean="0"/>
              <a:t> and l</a:t>
            </a:r>
            <a:r>
              <a:rPr lang="en-US" b="1" dirty="0" smtClean="0"/>
              <a:t>actation </a:t>
            </a:r>
            <a:r>
              <a:rPr lang="en-US" dirty="0" smtClean="0"/>
              <a:t>at a </a:t>
            </a:r>
            <a:r>
              <a:rPr lang="en-US" b="1" dirty="0" smtClean="0"/>
              <a:t>median time </a:t>
            </a:r>
            <a:r>
              <a:rPr lang="en-US" dirty="0" smtClean="0"/>
              <a:t>interval of </a:t>
            </a:r>
            <a:r>
              <a:rPr lang="en-US" b="1" dirty="0" smtClean="0"/>
              <a:t>22 months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up to </a:t>
            </a:r>
            <a:r>
              <a:rPr lang="en-US" b="1" dirty="0" smtClean="0"/>
              <a:t>60 months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In studies, </a:t>
            </a:r>
            <a:r>
              <a:rPr lang="en-US" b="1" i="1" dirty="0" smtClean="0"/>
              <a:t>breastfeeding</a:t>
            </a:r>
            <a:r>
              <a:rPr lang="en-US" dirty="0" smtClean="0"/>
              <a:t> did not increase the risk of recurrence of </a:t>
            </a:r>
            <a:r>
              <a:rPr lang="en-US" dirty="0" err="1" smtClean="0"/>
              <a:t>hyperprolactinemia</a:t>
            </a:r>
            <a:r>
              <a:rPr lang="en-US" dirty="0" smtClean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6062" y="6143625"/>
            <a:ext cx="52149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should be reassessed </a:t>
            </a:r>
            <a:r>
              <a:rPr lang="en-US" b="1" dirty="0" smtClean="0"/>
              <a:t>2 months </a:t>
            </a:r>
            <a:r>
              <a:rPr lang="en-US" dirty="0" smtClean="0"/>
              <a:t>after </a:t>
            </a:r>
            <a:r>
              <a:rPr lang="en-US" b="1" dirty="0" smtClean="0"/>
              <a:t>delivery</a:t>
            </a:r>
            <a:r>
              <a:rPr lang="en-US" dirty="0" smtClean="0"/>
              <a:t> or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/>
              <a:t>after cessation </a:t>
            </a:r>
            <a:r>
              <a:rPr lang="en-US" dirty="0" smtClean="0"/>
              <a:t>of lactation, and 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imaging </a:t>
            </a:r>
            <a:r>
              <a:rPr lang="en-US" dirty="0" smtClean="0"/>
              <a:t>is recommended to evaluate the adenoma.</a:t>
            </a:r>
          </a:p>
          <a:p>
            <a:r>
              <a:rPr lang="en-US" dirty="0" smtClean="0"/>
              <a:t> If </a:t>
            </a:r>
            <a:r>
              <a:rPr lang="en-US" dirty="0" smtClean="0">
                <a:solidFill>
                  <a:srgbClr val="FF0000"/>
                </a:solidFill>
              </a:rPr>
              <a:t>MRI </a:t>
            </a:r>
            <a:r>
              <a:rPr lang="en-US" dirty="0" smtClean="0"/>
              <a:t>is necessary during lactation, it can be performed </a:t>
            </a:r>
            <a:r>
              <a:rPr lang="en-US" b="1" i="1" dirty="0" smtClean="0"/>
              <a:t>using gadolinium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Less than</a:t>
            </a:r>
            <a:r>
              <a:rPr lang="en-US" b="1" dirty="0" smtClean="0"/>
              <a:t> 1% </a:t>
            </a:r>
            <a:r>
              <a:rPr lang="en-US" dirty="0" smtClean="0"/>
              <a:t>of this contrast is excreted into the breast milk. Therefore, the decision to suspend breastfeeding for </a:t>
            </a:r>
            <a:r>
              <a:rPr lang="en-US" dirty="0" smtClean="0">
                <a:solidFill>
                  <a:srgbClr val="FF0000"/>
                </a:solidFill>
              </a:rPr>
              <a:t>24 h after a scan </a:t>
            </a:r>
            <a:r>
              <a:rPr lang="en-US" dirty="0" smtClean="0"/>
              <a:t>should be determined.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76692" cy="365125"/>
          </a:xfrm>
        </p:spPr>
        <p:txBody>
          <a:bodyPr/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adenoma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Pregnancy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Pregnancy</a:t>
            </a:r>
            <a:endParaRPr lang="fa-IR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Cushing disease in Pregnancy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143355"/>
            <a:ext cx="2038350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357826"/>
            <a:ext cx="83819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with </a:t>
            </a:r>
            <a:r>
              <a:rPr lang="en-US" b="1" dirty="0" err="1" smtClean="0"/>
              <a:t>acromegaly</a:t>
            </a:r>
            <a:r>
              <a:rPr lang="en-US" dirty="0" smtClean="0"/>
              <a:t> diagnosis frequently have </a:t>
            </a:r>
            <a:r>
              <a:rPr lang="en-US" b="1" dirty="0" smtClean="0"/>
              <a:t>fertility impairment </a:t>
            </a:r>
            <a:r>
              <a:rPr lang="en-US" dirty="0" smtClean="0"/>
              <a:t>because of the </a:t>
            </a:r>
            <a:r>
              <a:rPr lang="en-US" dirty="0" err="1" smtClean="0"/>
              <a:t>cosecretion</a:t>
            </a:r>
            <a:r>
              <a:rPr lang="en-US" dirty="0" smtClean="0"/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prolactin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the mass effects </a:t>
            </a:r>
            <a:r>
              <a:rPr lang="en-US" dirty="0" smtClean="0"/>
              <a:t>of the tumor </a:t>
            </a:r>
            <a:r>
              <a:rPr lang="en-US" b="1" i="1" dirty="0" smtClean="0"/>
              <a:t>affecting the </a:t>
            </a:r>
            <a:r>
              <a:rPr lang="en-US" b="1" i="1" dirty="0" err="1" smtClean="0"/>
              <a:t>gonadotrophic</a:t>
            </a:r>
            <a:r>
              <a:rPr lang="en-US" b="1" i="1" dirty="0" smtClean="0"/>
              <a:t> axis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occurrence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2060"/>
                </a:solidFill>
              </a:rPr>
              <a:t>pregnancy </a:t>
            </a:r>
            <a:r>
              <a:rPr lang="en-US" dirty="0" smtClean="0"/>
              <a:t>associated with </a:t>
            </a:r>
            <a:r>
              <a:rPr lang="en-US" dirty="0" err="1" smtClean="0"/>
              <a:t>acromegaly</a:t>
            </a:r>
            <a:r>
              <a:rPr lang="en-US" dirty="0" smtClean="0"/>
              <a:t> is concerning because the </a:t>
            </a:r>
            <a:r>
              <a:rPr lang="en-US" b="1" dirty="0" smtClean="0"/>
              <a:t>risk of complications</a:t>
            </a:r>
            <a:r>
              <a:rPr lang="en-US" dirty="0" smtClean="0"/>
              <a:t>, such as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gestational diabetes </a:t>
            </a:r>
            <a:r>
              <a:rPr lang="en-US" dirty="0" smtClean="0"/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  <a:r>
              <a:rPr lang="en-US" dirty="0" smtClean="0"/>
              <a:t>, are increased, especially in women with (GH) or (IGF-1) </a:t>
            </a:r>
            <a:r>
              <a:rPr lang="en-US" dirty="0" smtClean="0">
                <a:solidFill>
                  <a:srgbClr val="C00000"/>
                </a:solidFill>
              </a:rPr>
              <a:t>not controlled</a:t>
            </a:r>
            <a:r>
              <a:rPr lang="en-US" dirty="0" smtClean="0"/>
              <a:t> before conception. 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19766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Endocrinol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Metab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Clin</a:t>
            </a:r>
            <a:r>
              <a:rPr lang="en-US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Regarding the fetus, limited publications have reported </a:t>
            </a:r>
            <a:r>
              <a:rPr lang="en-US" b="1" dirty="0" smtClean="0"/>
              <a:t>normal full-term </a:t>
            </a:r>
            <a:r>
              <a:rPr lang="en-US" dirty="0" smtClean="0"/>
              <a:t>infants in </a:t>
            </a:r>
            <a:r>
              <a:rPr lang="en-US" dirty="0" smtClean="0">
                <a:solidFill>
                  <a:srgbClr val="00B050"/>
                </a:solidFill>
              </a:rPr>
              <a:t>most cases</a:t>
            </a:r>
            <a:r>
              <a:rPr lang="en-US" dirty="0" smtClean="0"/>
              <a:t>, with a </a:t>
            </a:r>
            <a:r>
              <a:rPr lang="en-US" dirty="0" smtClean="0">
                <a:solidFill>
                  <a:srgbClr val="002060"/>
                </a:solidFill>
              </a:rPr>
              <a:t>few cases </a:t>
            </a:r>
            <a:r>
              <a:rPr lang="en-US" dirty="0" smtClean="0"/>
              <a:t>of </a:t>
            </a:r>
            <a:r>
              <a:rPr lang="en-US" b="1" dirty="0" smtClean="0"/>
              <a:t>low birth weight</a:t>
            </a:r>
            <a:r>
              <a:rPr lang="en-US" dirty="0" smtClean="0"/>
              <a:t>, which is </a:t>
            </a:r>
            <a:r>
              <a:rPr lang="en-US" b="1" dirty="0" smtClean="0"/>
              <a:t>often related to treatment </a:t>
            </a:r>
            <a:r>
              <a:rPr lang="en-US" dirty="0" smtClean="0"/>
              <a:t>using </a:t>
            </a:r>
            <a:r>
              <a:rPr lang="en-US" dirty="0" err="1" smtClean="0">
                <a:solidFill>
                  <a:srgbClr val="FF0000"/>
                </a:solidFill>
              </a:rPr>
              <a:t>somatostatin</a:t>
            </a:r>
            <a:r>
              <a:rPr lang="en-US" dirty="0" smtClean="0">
                <a:solidFill>
                  <a:srgbClr val="FF0000"/>
                </a:solidFill>
              </a:rPr>
              <a:t> analogue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 tumor enlargement </a:t>
            </a:r>
            <a:r>
              <a:rPr lang="en-US" dirty="0" smtClean="0"/>
              <a:t>was diagnosed in subjects with prior surgery and/or radiotherapy of </a:t>
            </a:r>
            <a:r>
              <a:rPr lang="en-US" dirty="0" err="1" smtClean="0">
                <a:solidFill>
                  <a:srgbClr val="FF0000"/>
                </a:solidFill>
              </a:rPr>
              <a:t>macroadenomas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91138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Endocrinol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Metab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Clin</a:t>
            </a:r>
            <a:r>
              <a:rPr lang="en-US" sz="18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292895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hlinkClick r:id="rId2"/>
              </a:rPr>
              <a:t>Endocrinology Metabolism Clinics of North America </a:t>
            </a:r>
            <a:r>
              <a:rPr lang="en-US" sz="5400" b="1" dirty="0" smtClean="0">
                <a:solidFill>
                  <a:srgbClr val="FF0000"/>
                </a:solidFill>
              </a:rPr>
              <a:t>44 (2015) 181–197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have </a:t>
            </a:r>
            <a:r>
              <a:rPr lang="en-US" b="1" dirty="0" smtClean="0"/>
              <a:t>not been used </a:t>
            </a:r>
            <a:r>
              <a:rPr lang="en-US" dirty="0" smtClean="0"/>
              <a:t>frequently during </a:t>
            </a:r>
            <a:r>
              <a:rPr lang="en-US" b="1" dirty="0" smtClean="0"/>
              <a:t>pregnancy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dirty="0" smtClean="0"/>
              <a:t>Prolonged use of SA during gestation,</a:t>
            </a:r>
            <a:r>
              <a:rPr lang="en-US" b="1" dirty="0" smtClean="0"/>
              <a:t> no serious adverse events </a:t>
            </a:r>
            <a:r>
              <a:rPr lang="en-US" dirty="0" smtClean="0"/>
              <a:t>regarding </a:t>
            </a:r>
            <a:r>
              <a:rPr lang="en-US" dirty="0" smtClean="0">
                <a:solidFill>
                  <a:srgbClr val="FF0000"/>
                </a:solidFill>
              </a:rPr>
              <a:t>pregnancy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delivery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newborn development </a:t>
            </a:r>
            <a:r>
              <a:rPr lang="en-US" dirty="0" smtClean="0"/>
              <a:t>were observed.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 of the series reported about </a:t>
            </a:r>
            <a:r>
              <a:rPr lang="en-US" sz="2800" dirty="0" err="1" smtClean="0"/>
              <a:t>acromegaly</a:t>
            </a:r>
            <a:r>
              <a:rPr lang="en-US" sz="2800" dirty="0" smtClean="0"/>
              <a:t> during pregnancy with use of </a:t>
            </a:r>
            <a:r>
              <a:rPr lang="en-US" sz="2800" dirty="0" err="1" smtClean="0"/>
              <a:t>somatostatin</a:t>
            </a:r>
            <a:r>
              <a:rPr lang="en-US" sz="2800" dirty="0" smtClean="0"/>
              <a:t> analogue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285860"/>
            <a:ext cx="900115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0306"/>
            <a:ext cx="82296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8680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Close follow-up </a:t>
            </a:r>
            <a:r>
              <a:rPr lang="en-US" dirty="0" smtClean="0"/>
              <a:t>and </a:t>
            </a:r>
            <a:r>
              <a:rPr lang="en-US" b="1" dirty="0" smtClean="0"/>
              <a:t>visual field testing </a:t>
            </a:r>
            <a:r>
              <a:rPr lang="en-US" dirty="0" smtClean="0"/>
              <a:t>are recommended </a:t>
            </a:r>
            <a:r>
              <a:rPr lang="en-US" b="1" dirty="0" smtClean="0"/>
              <a:t>every trimester</a:t>
            </a:r>
            <a:r>
              <a:rPr lang="fa-IR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use of </a:t>
            </a:r>
            <a:r>
              <a:rPr lang="en-US" dirty="0" smtClean="0">
                <a:solidFill>
                  <a:srgbClr val="C00000"/>
                </a:solidFill>
              </a:rPr>
              <a:t>MRI</a:t>
            </a:r>
            <a:r>
              <a:rPr lang="en-US" dirty="0" smtClean="0"/>
              <a:t> limited to </a:t>
            </a:r>
            <a:r>
              <a:rPr lang="en-US" i="1" dirty="0" smtClean="0"/>
              <a:t>confirming</a:t>
            </a:r>
            <a:r>
              <a:rPr lang="en-US" dirty="0" smtClean="0"/>
              <a:t> </a:t>
            </a:r>
            <a:r>
              <a:rPr lang="en-US" b="1" dirty="0" smtClean="0"/>
              <a:t>tumor enlargement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patients with a </a:t>
            </a:r>
            <a:r>
              <a:rPr lang="en-US" dirty="0" err="1" smtClean="0"/>
              <a:t>macroadenoma</a:t>
            </a:r>
            <a:r>
              <a:rPr lang="en-US" dirty="0" smtClean="0"/>
              <a:t> diagnosed during pregnancy </a:t>
            </a:r>
            <a:r>
              <a:rPr lang="en-US" b="1" dirty="0" smtClean="0"/>
              <a:t>or</a:t>
            </a:r>
            <a:r>
              <a:rPr lang="en-US" dirty="0" smtClean="0"/>
              <a:t> after a short medical treatment (</a:t>
            </a:r>
            <a:r>
              <a:rPr lang="en-US" dirty="0" smtClean="0">
                <a:solidFill>
                  <a:srgbClr val="FF0000"/>
                </a:solidFill>
              </a:rPr>
              <a:t>less than 1 year</a:t>
            </a:r>
            <a:r>
              <a:rPr lang="en-US" dirty="0" smtClean="0"/>
              <a:t>), </a:t>
            </a:r>
            <a:r>
              <a:rPr lang="en-US" b="1" dirty="0" smtClean="0"/>
              <a:t>monthly follow-up visits should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be proposed.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62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macroadenomas</a:t>
            </a:r>
            <a:r>
              <a:rPr lang="en-US" dirty="0" smtClean="0"/>
              <a:t> at </a:t>
            </a:r>
            <a:r>
              <a:rPr lang="en-US" b="1" dirty="0" smtClean="0"/>
              <a:t>high risk </a:t>
            </a:r>
            <a:r>
              <a:rPr lang="en-US" dirty="0" smtClean="0"/>
              <a:t>for </a:t>
            </a:r>
            <a:r>
              <a:rPr lang="en-US" b="1" dirty="0" smtClean="0"/>
              <a:t>tumor growth </a:t>
            </a:r>
            <a:r>
              <a:rPr lang="en-US" dirty="0" smtClean="0"/>
              <a:t>can be </a:t>
            </a:r>
            <a:r>
              <a:rPr lang="en-US" b="1" dirty="0" smtClean="0"/>
              <a:t>maintained</a:t>
            </a:r>
            <a:r>
              <a:rPr lang="en-US" dirty="0" smtClean="0"/>
              <a:t> on treatment with DA and/or SA throughout the pregnancy.</a:t>
            </a:r>
          </a:p>
          <a:p>
            <a:r>
              <a:rPr lang="en-US" dirty="0" smtClean="0"/>
              <a:t>In patients with evidence of </a:t>
            </a:r>
            <a:r>
              <a:rPr lang="en-US" b="1" dirty="0" smtClean="0"/>
              <a:t>tumor growth</a:t>
            </a:r>
            <a:r>
              <a:rPr lang="en-US" dirty="0" smtClean="0"/>
              <a:t>, </a:t>
            </a:r>
            <a:r>
              <a:rPr lang="en-US" i="1" dirty="0" err="1" smtClean="0"/>
              <a:t>transsphenoidal</a:t>
            </a:r>
            <a:r>
              <a:rPr lang="en-US" i="1" dirty="0" smtClean="0"/>
              <a:t> surgery </a:t>
            </a:r>
            <a:r>
              <a:rPr lang="en-US" dirty="0" smtClean="0"/>
              <a:t>during </a:t>
            </a:r>
            <a:r>
              <a:rPr lang="en-US" b="1" dirty="0" smtClean="0"/>
              <a:t>the second trimester </a:t>
            </a:r>
            <a:r>
              <a:rPr lang="en-US" dirty="0" smtClean="0">
                <a:solidFill>
                  <a:srgbClr val="FF0000"/>
                </a:solidFill>
              </a:rPr>
              <a:t>and/or</a:t>
            </a:r>
            <a:r>
              <a:rPr lang="en-US" dirty="0" smtClean="0"/>
              <a:t> </a:t>
            </a:r>
            <a:r>
              <a:rPr lang="en-US" b="1" dirty="0" smtClean="0"/>
              <a:t>medical treatment </a:t>
            </a:r>
            <a:r>
              <a:rPr lang="en-US" dirty="0" smtClean="0"/>
              <a:t>should be considered, and </a:t>
            </a:r>
            <a:r>
              <a:rPr lang="en-US" b="1" dirty="0" smtClean="0">
                <a:solidFill>
                  <a:srgbClr val="C00000"/>
                </a:solidFill>
              </a:rPr>
              <a:t>breastfeeding is contraindicated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7554" y="6000768"/>
            <a:ext cx="5234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only 2 reports </a:t>
            </a:r>
            <a:r>
              <a:rPr lang="en-US" dirty="0" smtClean="0"/>
              <a:t>of </a:t>
            </a:r>
            <a:r>
              <a:rPr lang="en-US" dirty="0" err="1" smtClean="0"/>
              <a:t>transsphenoidal</a:t>
            </a:r>
            <a:r>
              <a:rPr lang="en-US" dirty="0" smtClean="0"/>
              <a:t> </a:t>
            </a:r>
            <a:r>
              <a:rPr lang="en-US" b="1" dirty="0" smtClean="0"/>
              <a:t>surgery</a:t>
            </a:r>
            <a:r>
              <a:rPr lang="en-US" dirty="0" smtClean="0"/>
              <a:t> in </a:t>
            </a:r>
            <a:r>
              <a:rPr lang="en-US" dirty="0" err="1" smtClean="0"/>
              <a:t>acromegalic</a:t>
            </a:r>
            <a:r>
              <a:rPr lang="en-US" dirty="0" smtClean="0"/>
              <a:t> pregnant Patients.</a:t>
            </a:r>
          </a:p>
          <a:p>
            <a:r>
              <a:rPr lang="en-US" dirty="0" smtClean="0"/>
              <a:t>In both cases, the </a:t>
            </a:r>
            <a:r>
              <a:rPr lang="en-US" b="1" dirty="0" smtClean="0"/>
              <a:t>diagnosis</a:t>
            </a:r>
            <a:r>
              <a:rPr lang="en-US" dirty="0" smtClean="0"/>
              <a:t> of </a:t>
            </a:r>
            <a:r>
              <a:rPr lang="en-US" dirty="0" err="1" smtClean="0"/>
              <a:t>acromegaly</a:t>
            </a:r>
            <a:r>
              <a:rPr lang="en-US" dirty="0" smtClean="0"/>
              <a:t> was made at the </a:t>
            </a:r>
            <a:r>
              <a:rPr lang="en-US" b="1" dirty="0" smtClean="0"/>
              <a:t>last trimester </a:t>
            </a:r>
            <a:r>
              <a:rPr lang="en-US" dirty="0" smtClean="0"/>
              <a:t>due to visual complaints:</a:t>
            </a:r>
          </a:p>
          <a:p>
            <a:pPr>
              <a:buNone/>
            </a:pPr>
            <a:r>
              <a:rPr lang="en-US" dirty="0" smtClean="0"/>
              <a:t>    patient had </a:t>
            </a:r>
            <a:r>
              <a:rPr lang="en-US" b="1" dirty="0" smtClean="0"/>
              <a:t>acute visual loss </a:t>
            </a:r>
            <a:r>
              <a:rPr lang="en-US" dirty="0" smtClean="0"/>
              <a:t>and the other had </a:t>
            </a:r>
            <a:r>
              <a:rPr lang="en-US" b="1" dirty="0" smtClean="0">
                <a:solidFill>
                  <a:srgbClr val="00B0F0"/>
                </a:solidFill>
              </a:rPr>
              <a:t>pituitary apoplexy</a:t>
            </a:r>
            <a:r>
              <a:rPr lang="en-US" dirty="0" smtClean="0"/>
              <a:t>. One patient delivered at term, whereas the other patient had a cesarean section at 34 weeks.  Both babies were healthy.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during pregnancy.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71553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secretion of </a:t>
            </a:r>
            <a:r>
              <a:rPr lang="en-US" sz="2400" b="1" dirty="0" smtClean="0"/>
              <a:t>placental GH </a:t>
            </a:r>
            <a:r>
              <a:rPr lang="en-US" sz="2400" dirty="0" smtClean="0"/>
              <a:t>induces an increase in plasma</a:t>
            </a:r>
            <a:r>
              <a:rPr lang="fa-IR" sz="2400" dirty="0" smtClean="0"/>
              <a:t> </a:t>
            </a:r>
            <a:r>
              <a:rPr lang="en-US" sz="2400" dirty="0" smtClean="0"/>
              <a:t>IGF-1 level but </a:t>
            </a:r>
            <a:r>
              <a:rPr lang="en-US" sz="2400" b="1" i="1" dirty="0" smtClean="0"/>
              <a:t>not a decrease </a:t>
            </a:r>
            <a:r>
              <a:rPr lang="en-US" sz="2400" dirty="0" smtClean="0"/>
              <a:t>in the autonomous secretion of GH by the pituitary adenoma.</a:t>
            </a:r>
            <a:endParaRPr lang="fa-IR" sz="2400" dirty="0" smtClean="0"/>
          </a:p>
          <a:p>
            <a:r>
              <a:rPr lang="en-US" sz="2400" dirty="0" smtClean="0"/>
              <a:t>The presence of both </a:t>
            </a:r>
            <a:r>
              <a:rPr lang="en-US" sz="2400" b="1" dirty="0" smtClean="0"/>
              <a:t>maternal GH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b="1" dirty="0" smtClean="0"/>
              <a:t>placental GH</a:t>
            </a:r>
            <a:r>
              <a:rPr lang="en-US" sz="2400" dirty="0" smtClean="0"/>
              <a:t>, makes it </a:t>
            </a:r>
            <a:r>
              <a:rPr lang="en-US" sz="2400" dirty="0" smtClean="0">
                <a:solidFill>
                  <a:srgbClr val="FF0000"/>
                </a:solidFill>
              </a:rPr>
              <a:t>difficult to diagnose </a:t>
            </a:r>
            <a:r>
              <a:rPr lang="en-US" sz="2400" dirty="0" err="1" smtClean="0"/>
              <a:t>acromegaly</a:t>
            </a:r>
            <a:r>
              <a:rPr lang="en-US" sz="2400" dirty="0" smtClean="0"/>
              <a:t> during gestation.</a:t>
            </a:r>
            <a:r>
              <a:rPr lang="fa-IR" sz="2400" dirty="0" smtClean="0"/>
              <a:t> </a:t>
            </a:r>
            <a:r>
              <a:rPr lang="en-US" sz="2400" dirty="0" smtClean="0"/>
              <a:t> Therefore, </a:t>
            </a:r>
            <a:r>
              <a:rPr lang="en-US" sz="2400" b="1" dirty="0" smtClean="0"/>
              <a:t>biochemical monitoring </a:t>
            </a:r>
            <a:r>
              <a:rPr lang="en-US" sz="2400" dirty="0" smtClean="0"/>
              <a:t>is of </a:t>
            </a:r>
            <a:r>
              <a:rPr lang="en-US" sz="2400" b="1" dirty="0" smtClean="0"/>
              <a:t>limited use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To </a:t>
            </a:r>
            <a:r>
              <a:rPr lang="en-US" sz="2400" b="1" i="1" dirty="0" smtClean="0"/>
              <a:t>diagnose</a:t>
            </a:r>
            <a:r>
              <a:rPr lang="en-US" sz="2400" dirty="0" smtClean="0"/>
              <a:t> </a:t>
            </a:r>
            <a:r>
              <a:rPr lang="en-US" sz="2400" dirty="0" err="1" smtClean="0"/>
              <a:t>acromegaly</a:t>
            </a:r>
            <a:r>
              <a:rPr lang="en-US" sz="2400" dirty="0" smtClean="0"/>
              <a:t> in pregnancy, an interference-free </a:t>
            </a:r>
            <a:r>
              <a:rPr lang="en-US" sz="2400" b="1" dirty="0" err="1" smtClean="0">
                <a:solidFill>
                  <a:srgbClr val="C00000"/>
                </a:solidFill>
              </a:rPr>
              <a:t>immunofluorometric</a:t>
            </a:r>
            <a:r>
              <a:rPr lang="en-US" sz="2400" b="1" dirty="0" smtClean="0">
                <a:solidFill>
                  <a:srgbClr val="C00000"/>
                </a:solidFill>
              </a:rPr>
              <a:t> assay</a:t>
            </a:r>
            <a:r>
              <a:rPr lang="fa-IR" sz="2400" b="1" dirty="0" smtClean="0"/>
              <a:t> </a:t>
            </a:r>
            <a:r>
              <a:rPr lang="en-US" sz="2400" dirty="0" smtClean="0"/>
              <a:t>specific for </a:t>
            </a:r>
            <a:r>
              <a:rPr lang="en-US" sz="2400" b="1" dirty="0" smtClean="0"/>
              <a:t>placental GH variant </a:t>
            </a:r>
            <a:r>
              <a:rPr lang="en-US" sz="2400" dirty="0" smtClean="0"/>
              <a:t>is required to differentiate the pituitary GH and the</a:t>
            </a:r>
            <a:r>
              <a:rPr lang="fa-IR" sz="2400" dirty="0" smtClean="0"/>
              <a:t> </a:t>
            </a:r>
            <a:r>
              <a:rPr lang="en-US" sz="2400" dirty="0" smtClean="0"/>
              <a:t>placental GH.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fa-IR" sz="2400" dirty="0" smtClean="0"/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76758" cy="365125"/>
          </a:xfrm>
        </p:spPr>
        <p:txBody>
          <a:bodyPr/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Acromegalic</a:t>
            </a:r>
            <a:r>
              <a:rPr lang="en-US" dirty="0" smtClean="0"/>
              <a:t> patients </a:t>
            </a:r>
            <a:r>
              <a:rPr lang="en-US" dirty="0" smtClean="0">
                <a:solidFill>
                  <a:srgbClr val="FF0000"/>
                </a:solidFill>
              </a:rPr>
              <a:t>often</a:t>
            </a:r>
            <a:r>
              <a:rPr lang="en-US" dirty="0" smtClean="0"/>
              <a:t> report</a:t>
            </a:r>
            <a:r>
              <a:rPr lang="fa-IR" dirty="0" smtClean="0"/>
              <a:t> </a:t>
            </a:r>
            <a:r>
              <a:rPr lang="en-US" dirty="0" smtClean="0"/>
              <a:t>an </a:t>
            </a:r>
            <a:r>
              <a:rPr lang="en-US" b="1" dirty="0" smtClean="0"/>
              <a:t>improvement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 their clinical </a:t>
            </a:r>
            <a:r>
              <a:rPr lang="en-US" b="1" dirty="0" smtClean="0"/>
              <a:t>signs and symptoms, especially </a:t>
            </a:r>
            <a:r>
              <a:rPr lang="en-US" dirty="0" smtClean="0"/>
              <a:t>during the </a:t>
            </a:r>
            <a:r>
              <a:rPr lang="en-US" b="1" dirty="0" smtClean="0"/>
              <a:t>first trimester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reduction in IGF-1 </a:t>
            </a:r>
            <a:r>
              <a:rPr lang="en-US" dirty="0" smtClean="0"/>
              <a:t>levels during pregnancy of </a:t>
            </a:r>
            <a:r>
              <a:rPr lang="en-US" b="1" i="1" dirty="0" err="1" smtClean="0"/>
              <a:t>acromegalic</a:t>
            </a:r>
            <a:r>
              <a:rPr lang="en-US" b="1" i="1" dirty="0" smtClean="0"/>
              <a:t> patients </a:t>
            </a:r>
            <a:r>
              <a:rPr lang="en-US" dirty="0" smtClean="0"/>
              <a:t>is often noted even</a:t>
            </a:r>
            <a:r>
              <a:rPr lang="fa-IR" dirty="0" smtClean="0"/>
              <a:t> </a:t>
            </a:r>
            <a:r>
              <a:rPr lang="en-US" b="1" dirty="0" smtClean="0"/>
              <a:t>without medical </a:t>
            </a:r>
            <a:r>
              <a:rPr lang="en-US" dirty="0" smtClean="0"/>
              <a:t>therapy.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48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C00000"/>
                </a:solidFill>
              </a:rPr>
              <a:t>The Pituitary, Third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</a:t>
            </a:r>
            <a:r>
              <a:rPr lang="en-US" b="1" dirty="0" smtClean="0"/>
              <a:t>improvement in IGF-1 </a:t>
            </a:r>
            <a:r>
              <a:rPr lang="en-US" dirty="0" smtClean="0"/>
              <a:t>could be attributed to the effect of the marked </a:t>
            </a:r>
            <a:r>
              <a:rPr lang="en-US" b="1" dirty="0" smtClean="0"/>
              <a:t>increase in</a:t>
            </a:r>
            <a:r>
              <a:rPr lang="fa-IR" b="1" dirty="0" smtClean="0"/>
              <a:t> </a:t>
            </a:r>
            <a:r>
              <a:rPr lang="en-US" b="1" dirty="0" smtClean="0"/>
              <a:t>estrogen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levels during pregnancy, which </a:t>
            </a:r>
            <a:r>
              <a:rPr lang="en-US" b="1" dirty="0" smtClean="0"/>
              <a:t>inhibits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/>
              <a:t>GH signaling</a:t>
            </a:r>
            <a:r>
              <a:rPr lang="en-US" dirty="0" smtClean="0"/>
              <a:t>, resulting in a state of </a:t>
            </a:r>
            <a:r>
              <a:rPr lang="en-US" b="1" dirty="0" smtClean="0"/>
              <a:t>GH</a:t>
            </a:r>
            <a:r>
              <a:rPr lang="fa-IR" b="1" dirty="0" smtClean="0"/>
              <a:t> </a:t>
            </a:r>
            <a:r>
              <a:rPr lang="en-US" b="1" dirty="0" smtClean="0"/>
              <a:t>resistance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FF0000"/>
                </a:solidFill>
              </a:rPr>
              <a:t>The Pituitary, Third Edition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Pregnancy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Pregnancy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Cushing disease in Pregnancy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1736" y="5429264"/>
            <a:ext cx="6572264" cy="365125"/>
          </a:xfrm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  <a:hlinkClick r:id="rId2"/>
              </a:rPr>
              <a:t>Endocrinology Metabolism Clinics of North America </a:t>
            </a:r>
            <a:r>
              <a:rPr lang="en-US" sz="1600" dirty="0" smtClean="0">
                <a:solidFill>
                  <a:srgbClr val="FF0000"/>
                </a:solidFill>
              </a:rPr>
              <a:t>44 (2015) 181–197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adenoma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Pregnancy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Pregnancy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Cushing disease in Pregnancy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Pregnancy </a:t>
            </a:r>
            <a:r>
              <a:rPr lang="en-US" b="1" i="1" dirty="0" smtClean="0"/>
              <a:t>rarely</a:t>
            </a:r>
            <a:r>
              <a:rPr lang="en-US" dirty="0" smtClean="0"/>
              <a:t> occurs during the course of Cushing syndrome (CS) because the</a:t>
            </a:r>
            <a:r>
              <a:rPr lang="fa-IR" dirty="0" smtClean="0"/>
              <a:t> </a:t>
            </a:r>
            <a:r>
              <a:rPr lang="en-US" dirty="0" smtClean="0"/>
              <a:t>disease leads to a state of </a:t>
            </a:r>
            <a:r>
              <a:rPr lang="en-US" b="1" dirty="0" err="1" smtClean="0"/>
              <a:t>hypercortisolism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0000"/>
                </a:solidFill>
              </a:rPr>
              <a:t>suppress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b="1" dirty="0" err="1" smtClean="0"/>
              <a:t>gonadotroph</a:t>
            </a:r>
            <a:r>
              <a:rPr lang="en-US" b="1" dirty="0" smtClean="0"/>
              <a:t> function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b="1" dirty="0" smtClean="0"/>
              <a:t>Different from </a:t>
            </a:r>
            <a:r>
              <a:rPr lang="en-US" dirty="0" smtClean="0"/>
              <a:t>cases of </a:t>
            </a:r>
            <a:r>
              <a:rPr lang="en-US" b="1" dirty="0" err="1" smtClean="0"/>
              <a:t>prolactinoma</a:t>
            </a:r>
            <a:r>
              <a:rPr lang="en-US" dirty="0" smtClean="0"/>
              <a:t> and </a:t>
            </a:r>
            <a:r>
              <a:rPr lang="en-US" b="1" dirty="0" err="1" smtClean="0"/>
              <a:t>acromegaly</a:t>
            </a:r>
            <a:r>
              <a:rPr lang="en-US" b="1" dirty="0" smtClean="0"/>
              <a:t>, CS </a:t>
            </a:r>
            <a:r>
              <a:rPr lang="en-US" dirty="0" smtClean="0"/>
              <a:t>was diagnosed </a:t>
            </a:r>
            <a:r>
              <a:rPr lang="en-US" b="1" dirty="0" smtClean="0"/>
              <a:t>during</a:t>
            </a:r>
            <a:r>
              <a:rPr lang="en-US" dirty="0" smtClean="0"/>
              <a:t> the course of pregnancy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description</a:t>
            </a:r>
            <a:r>
              <a:rPr lang="fa-IR" dirty="0" smtClean="0"/>
              <a:t> </a:t>
            </a:r>
            <a:r>
              <a:rPr lang="en-US" dirty="0" smtClean="0"/>
              <a:t>of CS occurring in pregnancy was reported by Hunt, in </a:t>
            </a:r>
            <a:r>
              <a:rPr lang="en-US" dirty="0" smtClean="0">
                <a:solidFill>
                  <a:srgbClr val="FF0000"/>
                </a:solidFill>
              </a:rPr>
              <a:t>1953</a:t>
            </a:r>
            <a:r>
              <a:rPr lang="fa-IR" dirty="0" smtClean="0"/>
              <a:t>.</a:t>
            </a:r>
          </a:p>
          <a:p>
            <a:r>
              <a:rPr lang="en-US" dirty="0" smtClean="0"/>
              <a:t>Since then, at least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140</a:t>
            </a:r>
            <a:r>
              <a:rPr lang="en-US" dirty="0" smtClean="0"/>
              <a:t> pregnancies have been reported as</a:t>
            </a:r>
            <a:r>
              <a:rPr lang="fa-IR" dirty="0" smtClean="0"/>
              <a:t> </a:t>
            </a:r>
            <a:r>
              <a:rPr lang="en-US" dirty="0" smtClean="0"/>
              <a:t>individual cases and small case series</a:t>
            </a:r>
            <a:r>
              <a:rPr lang="fa-IR" dirty="0" smtClean="0"/>
              <a:t>.</a:t>
            </a:r>
          </a:p>
          <a:p>
            <a:r>
              <a:rPr lang="en-US" b="1" dirty="0" smtClean="0"/>
              <a:t>Multiple pregnancies </a:t>
            </a:r>
            <a:r>
              <a:rPr lang="en-US" dirty="0" smtClean="0"/>
              <a:t>occurred in about </a:t>
            </a:r>
            <a:r>
              <a:rPr lang="en-US" b="1" dirty="0" smtClean="0"/>
              <a:t>10%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 the</a:t>
            </a:r>
            <a:r>
              <a:rPr lang="fa-IR" dirty="0" smtClean="0"/>
              <a:t> </a:t>
            </a:r>
            <a:r>
              <a:rPr lang="en-US" dirty="0" smtClean="0"/>
              <a:t>patients. The </a:t>
            </a:r>
            <a:r>
              <a:rPr lang="en-US" b="1" dirty="0" smtClean="0"/>
              <a:t>mean gestational </a:t>
            </a:r>
            <a:r>
              <a:rPr lang="en-US" dirty="0" smtClean="0"/>
              <a:t>age at diagnosis</a:t>
            </a:r>
            <a:r>
              <a:rPr lang="fa-IR" dirty="0" smtClean="0"/>
              <a:t> </a:t>
            </a:r>
            <a:r>
              <a:rPr lang="en-US" dirty="0" smtClean="0"/>
              <a:t>is approximately </a:t>
            </a:r>
            <a:r>
              <a:rPr lang="en-US" b="1" dirty="0" smtClean="0">
                <a:solidFill>
                  <a:srgbClr val="00B0F0"/>
                </a:solidFill>
              </a:rPr>
              <a:t>18 weeks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240" y="6000768"/>
            <a:ext cx="5019700" cy="365125"/>
          </a:xfrm>
        </p:spPr>
        <p:txBody>
          <a:bodyPr/>
          <a:lstStyle/>
          <a:p>
            <a:r>
              <a:rPr lang="pt-BR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 Bras Endocrinol Metab 2007;51/8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clinical </a:t>
            </a:r>
            <a:r>
              <a:rPr lang="en-US" dirty="0" smtClean="0">
                <a:solidFill>
                  <a:srgbClr val="FF0000"/>
                </a:solidFill>
              </a:rPr>
              <a:t>diagnosis</a:t>
            </a:r>
            <a:r>
              <a:rPr lang="en-US" dirty="0" smtClean="0"/>
              <a:t> of CS during pregnancy may </a:t>
            </a:r>
            <a:r>
              <a:rPr lang="en-US" b="1" dirty="0" smtClean="0"/>
              <a:t>be missed </a:t>
            </a:r>
            <a:r>
              <a:rPr lang="en-US" dirty="0" smtClean="0"/>
              <a:t>because of the </a:t>
            </a:r>
            <a:r>
              <a:rPr lang="en-US" dirty="0" smtClean="0">
                <a:solidFill>
                  <a:srgbClr val="00B0F0"/>
                </a:solidFill>
              </a:rPr>
              <a:t>overlapping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features </a:t>
            </a:r>
            <a:r>
              <a:rPr lang="en-US" dirty="0" smtClean="0"/>
              <a:t>of </a:t>
            </a:r>
            <a:r>
              <a:rPr lang="en-US" b="1" dirty="0" smtClean="0"/>
              <a:t>weight gain</a:t>
            </a:r>
            <a:r>
              <a:rPr lang="en-US" dirty="0" smtClean="0"/>
              <a:t>, </a:t>
            </a:r>
            <a:r>
              <a:rPr lang="en-US" i="1" dirty="0" smtClean="0"/>
              <a:t>hypertension</a:t>
            </a:r>
            <a:r>
              <a:rPr lang="en-US" dirty="0" smtClean="0"/>
              <a:t>, </a:t>
            </a:r>
            <a:r>
              <a:rPr lang="en-US" b="1" dirty="0" smtClean="0"/>
              <a:t>fatigue</a:t>
            </a:r>
            <a:r>
              <a:rPr lang="en-US" dirty="0" smtClean="0"/>
              <a:t>, </a:t>
            </a:r>
            <a:r>
              <a:rPr lang="en-US" i="1" dirty="0" smtClean="0"/>
              <a:t>hyperglycemia</a:t>
            </a:r>
            <a:r>
              <a:rPr lang="en-US" dirty="0" smtClean="0"/>
              <a:t>, and </a:t>
            </a:r>
            <a:r>
              <a:rPr lang="en-US" b="1" dirty="0" smtClean="0"/>
              <a:t>emotional</a:t>
            </a:r>
            <a:r>
              <a:rPr lang="fa-IR" b="1" dirty="0" smtClean="0"/>
              <a:t> </a:t>
            </a:r>
            <a:r>
              <a:rPr lang="en-US" b="1" dirty="0" smtClean="0"/>
              <a:t>changes </a:t>
            </a:r>
            <a:r>
              <a:rPr lang="en-US" dirty="0" smtClean="0"/>
              <a:t>characteristic of pregnancy.</a:t>
            </a:r>
            <a:endParaRPr lang="fa-IR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diagnostic tests</a:t>
            </a:r>
            <a:r>
              <a:rPr lang="en-US" b="1" dirty="0" smtClean="0"/>
              <a:t> </a:t>
            </a:r>
            <a:r>
              <a:rPr lang="en-US" dirty="0" smtClean="0"/>
              <a:t>for CS become </a:t>
            </a:r>
            <a:r>
              <a:rPr lang="en-US" b="1" dirty="0" smtClean="0"/>
              <a:t>less reliable </a:t>
            </a:r>
            <a:r>
              <a:rPr lang="en-US" dirty="0" smtClean="0"/>
              <a:t>during gestation</a:t>
            </a:r>
            <a:endParaRPr lang="fa-IR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normal physiology of pregnancy</a:t>
            </a:r>
            <a:r>
              <a:rPr lang="en-US" dirty="0" smtClean="0"/>
              <a:t> makes it difficult to </a:t>
            </a:r>
            <a:r>
              <a:rPr lang="en-US" dirty="0" smtClean="0">
                <a:solidFill>
                  <a:srgbClr val="00B0F0"/>
                </a:solidFill>
              </a:rPr>
              <a:t>biochemically diagnose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CS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Establishing Cushing syndrome diagnosis during gestation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Low-dose </a:t>
            </a:r>
            <a:r>
              <a:rPr lang="en-US" b="1" dirty="0" err="1" smtClean="0"/>
              <a:t>dexamethasone</a:t>
            </a:r>
            <a:r>
              <a:rPr lang="en-US" b="1" dirty="0" smtClean="0"/>
              <a:t> </a:t>
            </a:r>
            <a:r>
              <a:rPr lang="en-US" dirty="0" smtClean="0"/>
              <a:t>administration usually </a:t>
            </a:r>
            <a:r>
              <a:rPr lang="en-US" b="1" dirty="0" smtClean="0"/>
              <a:t>fails to suppress </a:t>
            </a:r>
            <a:r>
              <a:rPr lang="en-US" b="1" dirty="0" err="1" smtClean="0"/>
              <a:t>cortisol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The use of this should </a:t>
            </a:r>
            <a:r>
              <a:rPr lang="en-US" b="1" dirty="0" smtClean="0"/>
              <a:t>not be preferred </a:t>
            </a:r>
            <a:r>
              <a:rPr lang="en-US" dirty="0" smtClean="0"/>
              <a:t>because of </a:t>
            </a:r>
            <a:r>
              <a:rPr lang="en-US" b="1" dirty="0" smtClean="0"/>
              <a:t>false-positive</a:t>
            </a:r>
            <a:r>
              <a:rPr lang="en-US" dirty="0" smtClean="0"/>
              <a:t> results due to blunted response</a:t>
            </a:r>
            <a:r>
              <a:rPr lang="fa-IR" dirty="0" smtClean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dexamethasone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Another problem is that </a:t>
            </a:r>
            <a:r>
              <a:rPr lang="en-US" b="1" dirty="0" smtClean="0"/>
              <a:t>plasma </a:t>
            </a:r>
            <a:r>
              <a:rPr lang="en-US" b="1" dirty="0" err="1" smtClean="0"/>
              <a:t>cortisol</a:t>
            </a:r>
            <a:r>
              <a:rPr lang="en-US" b="1" dirty="0" smtClean="0"/>
              <a:t> </a:t>
            </a:r>
            <a:r>
              <a:rPr lang="en-US" dirty="0" smtClean="0"/>
              <a:t>will be elevated because of </a:t>
            </a:r>
            <a:r>
              <a:rPr lang="en-US" b="1" dirty="0" smtClean="0"/>
              <a:t>an increase in CBG</a:t>
            </a:r>
            <a:r>
              <a:rPr lang="en-US" dirty="0" smtClean="0"/>
              <a:t>.</a:t>
            </a:r>
            <a:r>
              <a:rPr lang="fa-IR" dirty="0" smtClean="0"/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UFC</a:t>
            </a:r>
            <a:r>
              <a:rPr lang="en-US" dirty="0" smtClean="0"/>
              <a:t> should be used as the </a:t>
            </a:r>
            <a:r>
              <a:rPr lang="en-US" dirty="0" smtClean="0">
                <a:solidFill>
                  <a:srgbClr val="FF0000"/>
                </a:solidFill>
              </a:rPr>
              <a:t>best choice</a:t>
            </a:r>
            <a:r>
              <a:rPr lang="en-US" dirty="0" smtClean="0"/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times </a:t>
            </a:r>
            <a:r>
              <a:rPr lang="en-US" dirty="0" smtClean="0"/>
              <a:t>the upper limit should be taken into consideration in the </a:t>
            </a:r>
            <a:r>
              <a:rPr lang="en-US" b="1" dirty="0" smtClean="0"/>
              <a:t>last 2 trimesters</a:t>
            </a:r>
            <a:r>
              <a:rPr lang="en-US" dirty="0" smtClean="0"/>
              <a:t>.</a:t>
            </a:r>
            <a:r>
              <a:rPr lang="fa-IR" dirty="0" smtClean="0"/>
              <a:t>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Because serum </a:t>
            </a:r>
            <a:r>
              <a:rPr lang="en-US" b="1" dirty="0" err="1" smtClean="0"/>
              <a:t>cortisol</a:t>
            </a:r>
            <a:r>
              <a:rPr lang="en-US" b="1" dirty="0" smtClean="0"/>
              <a:t> circadian </a:t>
            </a:r>
            <a:r>
              <a:rPr lang="en-US" dirty="0" smtClean="0"/>
              <a:t>variation,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late-night </a:t>
            </a:r>
            <a:r>
              <a:rPr lang="en-US" b="1" dirty="0" err="1" smtClean="0">
                <a:solidFill>
                  <a:srgbClr val="00B0F0"/>
                </a:solidFill>
              </a:rPr>
              <a:t>cortisol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greater than </a:t>
            </a:r>
            <a:r>
              <a:rPr lang="en-US" b="1" dirty="0" smtClean="0">
                <a:solidFill>
                  <a:srgbClr val="00B0F0"/>
                </a:solidFill>
              </a:rPr>
              <a:t>5 mg/</a:t>
            </a:r>
            <a:r>
              <a:rPr lang="en-US" b="1" dirty="0" err="1" smtClean="0">
                <a:solidFill>
                  <a:srgbClr val="00B0F0"/>
                </a:solidFill>
              </a:rPr>
              <a:t>dL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or greater than </a:t>
            </a:r>
            <a:r>
              <a:rPr lang="en-US" b="1" dirty="0" smtClean="0">
                <a:solidFill>
                  <a:srgbClr val="00B0F0"/>
                </a:solidFill>
              </a:rPr>
              <a:t>50% of</a:t>
            </a:r>
            <a:r>
              <a:rPr lang="fa-I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morning </a:t>
            </a:r>
            <a:r>
              <a:rPr lang="en-US" b="1" dirty="0" err="1" smtClean="0">
                <a:solidFill>
                  <a:srgbClr val="00B0F0"/>
                </a:solidFill>
              </a:rPr>
              <a:t>cortisol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b="1" dirty="0" smtClean="0"/>
              <a:t>suggestive</a:t>
            </a:r>
            <a:r>
              <a:rPr lang="en-US" dirty="0" smtClean="0"/>
              <a:t> of CS.</a:t>
            </a:r>
            <a:r>
              <a:rPr lang="fa-IR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i="1" dirty="0" smtClean="0"/>
              <a:t>Nighttime salivary </a:t>
            </a:r>
            <a:r>
              <a:rPr lang="en-US" b="1" i="1" dirty="0" err="1" smtClean="0"/>
              <a:t>cortisol</a:t>
            </a:r>
            <a:r>
              <a:rPr lang="en-US" b="1" i="1" dirty="0" smtClean="0"/>
              <a:t> </a:t>
            </a:r>
            <a:r>
              <a:rPr lang="en-US" dirty="0" smtClean="0"/>
              <a:t>measurement is the </a:t>
            </a:r>
            <a:r>
              <a:rPr lang="en-US" dirty="0" smtClean="0">
                <a:solidFill>
                  <a:srgbClr val="00B0F0"/>
                </a:solidFill>
              </a:rPr>
              <a:t>best test </a:t>
            </a:r>
            <a:r>
              <a:rPr lang="en-US" b="1" dirty="0" smtClean="0"/>
              <a:t>screening test </a:t>
            </a:r>
            <a:r>
              <a:rPr lang="en-US" dirty="0" smtClean="0"/>
              <a:t>for CS during pregnancy.</a:t>
            </a:r>
          </a:p>
          <a:p>
            <a:r>
              <a:rPr lang="en-US" dirty="0" smtClean="0"/>
              <a:t>Although</a:t>
            </a:r>
            <a:r>
              <a:rPr lang="fa-IR" dirty="0" smtClean="0"/>
              <a:t> </a:t>
            </a:r>
            <a:r>
              <a:rPr lang="en-US" dirty="0" smtClean="0"/>
              <a:t>there is </a:t>
            </a:r>
            <a:r>
              <a:rPr lang="en-US" b="1" dirty="0" smtClean="0"/>
              <a:t>no specific study </a:t>
            </a:r>
            <a:r>
              <a:rPr lang="en-US" dirty="0" smtClean="0"/>
              <a:t>that defines the </a:t>
            </a:r>
            <a:r>
              <a:rPr lang="en-US" b="1" dirty="0" smtClean="0"/>
              <a:t>cutoff </a:t>
            </a:r>
            <a:r>
              <a:rPr lang="en-US" dirty="0" smtClean="0"/>
              <a:t>during gestation</a:t>
            </a:r>
            <a:r>
              <a:rPr lang="fa-IR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and fetal complications in Cushing syndrome during pregnancy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Consequently, the ability of treatment to </a:t>
            </a:r>
            <a:r>
              <a:rPr lang="en-US" b="1" dirty="0" smtClean="0"/>
              <a:t>prevent adverse outcomes </a:t>
            </a:r>
            <a:r>
              <a:rPr lang="en-US" dirty="0" smtClean="0"/>
              <a:t>is not well-established.</a:t>
            </a:r>
            <a:endParaRPr lang="fa-IR" dirty="0" smtClean="0"/>
          </a:p>
          <a:p>
            <a:r>
              <a:rPr lang="en-US" dirty="0" smtClean="0"/>
              <a:t>Although a trend toward </a:t>
            </a:r>
            <a:r>
              <a:rPr lang="en-US" b="1" dirty="0" smtClean="0"/>
              <a:t>better fetal outcome </a:t>
            </a:r>
            <a:r>
              <a:rPr lang="en-US" dirty="0" smtClean="0"/>
              <a:t>in treated patients compared</a:t>
            </a:r>
            <a:r>
              <a:rPr lang="fa-IR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nontreated</a:t>
            </a:r>
            <a:r>
              <a:rPr lang="en-US" dirty="0" smtClean="0"/>
              <a:t> patients has been observed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48262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Concerning </a:t>
            </a:r>
            <a:r>
              <a:rPr lang="en-US" b="1" dirty="0" smtClean="0"/>
              <a:t>ACTH-secreting adenomas</a:t>
            </a:r>
            <a:r>
              <a:rPr lang="en-US" dirty="0" smtClean="0"/>
              <a:t>,, the treatment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B0F0"/>
                </a:solidFill>
              </a:rPr>
              <a:t>choice</a:t>
            </a:r>
            <a:r>
              <a:rPr lang="en-US" dirty="0" smtClean="0"/>
              <a:t> is </a:t>
            </a:r>
            <a:r>
              <a:rPr lang="en-US" b="1" dirty="0" err="1" smtClean="0"/>
              <a:t>transsphenoidal</a:t>
            </a:r>
            <a:r>
              <a:rPr lang="en-US" b="1" dirty="0" smtClean="0"/>
              <a:t> surgery </a:t>
            </a:r>
            <a:r>
              <a:rPr lang="en-US" dirty="0" smtClean="0"/>
              <a:t>during </a:t>
            </a:r>
            <a:r>
              <a:rPr lang="en-US" b="1" i="1" dirty="0" smtClean="0"/>
              <a:t>the second trimester </a:t>
            </a:r>
            <a:r>
              <a:rPr lang="en-US" dirty="0" smtClean="0"/>
              <a:t>of pregnancy.</a:t>
            </a:r>
            <a:endParaRPr lang="fa-IR" dirty="0" smtClean="0"/>
          </a:p>
          <a:p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20% </a:t>
            </a:r>
            <a:r>
              <a:rPr lang="en-US" dirty="0" smtClean="0"/>
              <a:t>of the patients</a:t>
            </a:r>
            <a:r>
              <a:rPr lang="fa-IR" dirty="0" smtClean="0"/>
              <a:t> </a:t>
            </a:r>
            <a:r>
              <a:rPr lang="en-US" dirty="0" smtClean="0"/>
              <a:t>underwent </a:t>
            </a:r>
            <a:r>
              <a:rPr lang="en-US" dirty="0" err="1" smtClean="0"/>
              <a:t>transsphenoidal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surgery</a:t>
            </a:r>
            <a:r>
              <a:rPr lang="en-US" dirty="0" smtClean="0"/>
              <a:t>; the remainder of the treated patients received medical therapy (</a:t>
            </a:r>
            <a:r>
              <a:rPr lang="en-US" dirty="0" err="1" smtClean="0"/>
              <a:t>metyrapone</a:t>
            </a:r>
            <a:r>
              <a:rPr lang="fa-IR" dirty="0" smtClean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ketoconazole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and/or</a:t>
            </a:r>
            <a:r>
              <a:rPr lang="en-US" dirty="0" smtClean="0"/>
              <a:t> </a:t>
            </a:r>
            <a:r>
              <a:rPr lang="en-US" dirty="0" err="1" smtClean="0"/>
              <a:t>adrenalectomy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A high proportion </a:t>
            </a:r>
            <a:r>
              <a:rPr lang="en-US" b="1" dirty="0" smtClean="0"/>
              <a:t>(54%) </a:t>
            </a:r>
            <a:r>
              <a:rPr lang="en-US" dirty="0" smtClean="0"/>
              <a:t>of the patients</a:t>
            </a:r>
            <a:r>
              <a:rPr lang="fa-IR" dirty="0" smtClean="0"/>
              <a:t> </a:t>
            </a:r>
            <a:r>
              <a:rPr lang="en-US" dirty="0" smtClean="0"/>
              <a:t>was </a:t>
            </a:r>
            <a:r>
              <a:rPr lang="en-US" b="1" dirty="0" smtClean="0"/>
              <a:t>untreated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primary medical therapy was reported </a:t>
            </a:r>
            <a:r>
              <a:rPr lang="en-US" b="1" dirty="0" smtClean="0"/>
              <a:t>in 20 women</a:t>
            </a:r>
            <a:r>
              <a:rPr lang="en-US" dirty="0" smtClean="0"/>
              <a:t>, most using </a:t>
            </a:r>
            <a:r>
              <a:rPr lang="en-US" b="1" dirty="0" err="1" smtClean="0"/>
              <a:t>metyrapone</a:t>
            </a:r>
            <a:r>
              <a:rPr lang="en-US" dirty="0" smtClean="0"/>
              <a:t>, which seems to be well tolerated</a:t>
            </a:r>
          </a:p>
          <a:p>
            <a:r>
              <a:rPr lang="en-US" dirty="0" smtClean="0"/>
              <a:t>It is occasionally</a:t>
            </a:r>
            <a:r>
              <a:rPr lang="fa-IR" dirty="0" smtClean="0"/>
              <a:t> </a:t>
            </a:r>
            <a:r>
              <a:rPr lang="en-US" dirty="0" smtClean="0"/>
              <a:t>associated with </a:t>
            </a:r>
            <a:r>
              <a:rPr lang="en-US" b="1" dirty="0" smtClean="0"/>
              <a:t>preeclampsia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Ketoconazole</a:t>
            </a:r>
            <a:r>
              <a:rPr lang="en-US" dirty="0" smtClean="0"/>
              <a:t> has been successfully used in </a:t>
            </a:r>
            <a:r>
              <a:rPr lang="en-US" b="1" dirty="0" smtClean="0"/>
              <a:t>3 pregnancies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/>
              <a:t>without adverse events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However, because of its </a:t>
            </a:r>
            <a:r>
              <a:rPr lang="en-US" b="1" dirty="0" err="1" smtClean="0"/>
              <a:t>antiandrogenic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effects and</a:t>
            </a:r>
            <a:r>
              <a:rPr lang="fa-IR" dirty="0" smtClean="0"/>
              <a:t> </a:t>
            </a:r>
            <a:r>
              <a:rPr lang="en-US" b="1" dirty="0" err="1" smtClean="0"/>
              <a:t>teratogenicity</a:t>
            </a:r>
            <a:r>
              <a:rPr lang="en-US" dirty="0" smtClean="0"/>
              <a:t>,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1934" y="6072206"/>
            <a:ext cx="485778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Introduction.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Prolactinomas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Pregnancy 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Pregnancy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Cushing disease in Pregnancy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4612" y="5572140"/>
            <a:ext cx="6429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  <a:hlinkClick r:id="rId2"/>
              </a:rPr>
              <a:t>Endocrinology Metabolism Clinics of North America </a:t>
            </a:r>
            <a:r>
              <a:rPr lang="en-US" sz="1600" dirty="0" smtClean="0">
                <a:solidFill>
                  <a:srgbClr val="FF0000"/>
                </a:solidFill>
              </a:rPr>
              <a:t>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medication should be reserved for individuals</a:t>
            </a:r>
            <a:r>
              <a:rPr lang="fa-IR" dirty="0" smtClean="0"/>
              <a:t> </a:t>
            </a:r>
            <a:r>
              <a:rPr lang="en-US" dirty="0" smtClean="0"/>
              <a:t>who need </a:t>
            </a:r>
            <a:r>
              <a:rPr lang="en-US" b="1" dirty="0" smtClean="0"/>
              <a:t>emergent medical therapy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who </a:t>
            </a:r>
            <a:r>
              <a:rPr lang="en-US" b="1" dirty="0" smtClean="0"/>
              <a:t>cannot tolerate </a:t>
            </a:r>
            <a:r>
              <a:rPr lang="en-US" b="1" dirty="0" err="1" smtClean="0"/>
              <a:t>metyrapone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fa-IR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 recent</a:t>
            </a:r>
            <a:r>
              <a:rPr lang="fa-IR" dirty="0" smtClean="0"/>
              <a:t> </a:t>
            </a:r>
            <a:r>
              <a:rPr lang="en-US" dirty="0" smtClean="0"/>
              <a:t>case report concerning the use of </a:t>
            </a:r>
            <a:r>
              <a:rPr lang="en-US" dirty="0" err="1" smtClean="0">
                <a:solidFill>
                  <a:srgbClr val="FF0000"/>
                </a:solidFill>
              </a:rPr>
              <a:t>cabergoline</a:t>
            </a:r>
            <a:r>
              <a:rPr lang="en-US" dirty="0" smtClean="0"/>
              <a:t> in high doses throughout pregnancy</a:t>
            </a:r>
            <a:r>
              <a:rPr lang="fa-IR" dirty="0" smtClean="0"/>
              <a:t> </a:t>
            </a:r>
            <a:r>
              <a:rPr lang="en-US" dirty="0" smtClean="0"/>
              <a:t>showed a </a:t>
            </a:r>
            <a:r>
              <a:rPr lang="en-US" b="1" dirty="0" smtClean="0"/>
              <a:t>favorable outcome</a:t>
            </a:r>
            <a:r>
              <a:rPr lang="fa-IR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Pituitary-Adrenal Function Tests During Pregnancy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9001156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4423"/>
            <a:ext cx="82296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found reports of </a:t>
            </a:r>
            <a:r>
              <a:rPr lang="en-US" dirty="0" smtClean="0">
                <a:solidFill>
                  <a:srgbClr val="FF0000"/>
                </a:solidFill>
              </a:rPr>
              <a:t>136 pregnancies </a:t>
            </a:r>
            <a:r>
              <a:rPr lang="en-US" dirty="0" smtClean="0"/>
              <a:t>with CS </a:t>
            </a:r>
            <a:r>
              <a:rPr lang="en-US" b="1" dirty="0" smtClean="0"/>
              <a:t>in 122</a:t>
            </a:r>
            <a:r>
              <a:rPr lang="fa-IR" b="1" dirty="0" smtClean="0"/>
              <a:t> </a:t>
            </a:r>
            <a:r>
              <a:rPr lang="en-US" b="1" dirty="0" smtClean="0"/>
              <a:t>women</a:t>
            </a:r>
            <a:r>
              <a:rPr lang="en-US" dirty="0" smtClean="0"/>
              <a:t>. Seven patients had more than one</a:t>
            </a:r>
            <a:r>
              <a:rPr lang="fa-IR" dirty="0" smtClean="0"/>
              <a:t> </a:t>
            </a:r>
            <a:r>
              <a:rPr lang="en-US" dirty="0" smtClean="0"/>
              <a:t>pregnancy. </a:t>
            </a:r>
            <a:endParaRPr lang="fa-IR" dirty="0" smtClean="0"/>
          </a:p>
          <a:p>
            <a:r>
              <a:rPr lang="en-US" dirty="0" smtClean="0"/>
              <a:t>The</a:t>
            </a:r>
            <a:r>
              <a:rPr lang="fa-IR" dirty="0" smtClean="0"/>
              <a:t> </a:t>
            </a:r>
            <a:r>
              <a:rPr lang="en-US" dirty="0" smtClean="0"/>
              <a:t>gestational age at</a:t>
            </a:r>
            <a:r>
              <a:rPr lang="fa-IR" dirty="0" smtClean="0"/>
              <a:t> </a:t>
            </a:r>
            <a:r>
              <a:rPr lang="en-US" dirty="0" smtClean="0"/>
              <a:t>diagnosis was </a:t>
            </a:r>
            <a:r>
              <a:rPr lang="en-US" dirty="0" smtClean="0">
                <a:solidFill>
                  <a:srgbClr val="00B050"/>
                </a:solidFill>
              </a:rPr>
              <a:t>18.4   1.0 </a:t>
            </a:r>
            <a:r>
              <a:rPr lang="en-US" dirty="0" smtClean="0"/>
              <a:t>wk (n  92). </a:t>
            </a:r>
          </a:p>
          <a:p>
            <a:r>
              <a:rPr lang="en-US" dirty="0" smtClean="0"/>
              <a:t>The</a:t>
            </a:r>
            <a:r>
              <a:rPr lang="fa-IR" dirty="0" smtClean="0"/>
              <a:t> </a:t>
            </a:r>
            <a:r>
              <a:rPr lang="en-US" b="1" dirty="0" smtClean="0"/>
              <a:t>clinical presentation </a:t>
            </a:r>
            <a:r>
              <a:rPr lang="en-US" dirty="0" smtClean="0"/>
              <a:t>of CS during </a:t>
            </a:r>
            <a:r>
              <a:rPr lang="en-US" b="1" dirty="0" smtClean="0"/>
              <a:t>pregnancy</a:t>
            </a:r>
            <a:r>
              <a:rPr lang="en-US" dirty="0" smtClean="0"/>
              <a:t> was similar to</a:t>
            </a:r>
            <a:r>
              <a:rPr lang="fa-IR" dirty="0" smtClean="0"/>
              <a:t> </a:t>
            </a:r>
            <a:r>
              <a:rPr lang="en-US" dirty="0" smtClean="0"/>
              <a:t>that in the </a:t>
            </a:r>
            <a:r>
              <a:rPr lang="en-US" b="1" dirty="0" err="1" smtClean="0"/>
              <a:t>nonpregnant</a:t>
            </a:r>
            <a:r>
              <a:rPr lang="en-US" dirty="0" smtClean="0"/>
              <a:t> state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286124"/>
            <a:ext cx="295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 during pregnancy was characterized by a mean </a:t>
            </a:r>
            <a:r>
              <a:rPr lang="en-US" dirty="0" smtClean="0">
                <a:solidFill>
                  <a:srgbClr val="00B0F0"/>
                </a:solidFill>
              </a:rPr>
              <a:t>8-fold</a:t>
            </a:r>
            <a:r>
              <a:rPr lang="fa-IR" dirty="0" smtClean="0"/>
              <a:t> </a:t>
            </a:r>
            <a:r>
              <a:rPr lang="en-US" dirty="0" smtClean="0"/>
              <a:t>elevation in </a:t>
            </a:r>
            <a:r>
              <a:rPr lang="en-US" dirty="0" smtClean="0">
                <a:solidFill>
                  <a:srgbClr val="00B0F0"/>
                </a:solidFill>
              </a:rPr>
              <a:t>UFC</a:t>
            </a:r>
            <a:r>
              <a:rPr lang="en-US" dirty="0" smtClean="0"/>
              <a:t> (range 2–22, n  34). </a:t>
            </a:r>
          </a:p>
          <a:p>
            <a:r>
              <a:rPr lang="en-US" dirty="0" smtClean="0"/>
              <a:t>There was a wide</a:t>
            </a:r>
            <a:r>
              <a:rPr lang="fa-IR" dirty="0" smtClean="0"/>
              <a:t> </a:t>
            </a:r>
            <a:r>
              <a:rPr lang="en-US" dirty="0" smtClean="0"/>
              <a:t>range of </a:t>
            </a:r>
            <a:r>
              <a:rPr lang="en-US" dirty="0" smtClean="0">
                <a:solidFill>
                  <a:srgbClr val="FF0000"/>
                </a:solidFill>
              </a:rPr>
              <a:t>UFC</a:t>
            </a:r>
            <a:r>
              <a:rPr lang="en-US" dirty="0" smtClean="0"/>
              <a:t> values in each </a:t>
            </a:r>
            <a:r>
              <a:rPr lang="en-US" b="1" dirty="0" smtClean="0"/>
              <a:t>trimester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               first, 725 (218 –1233);</a:t>
            </a:r>
          </a:p>
          <a:p>
            <a:pPr>
              <a:buNone/>
            </a:pPr>
            <a:r>
              <a:rPr lang="en-US" dirty="0" smtClean="0"/>
              <a:t>               second, 1061</a:t>
            </a:r>
            <a:r>
              <a:rPr lang="fa-IR" dirty="0" smtClean="0"/>
              <a:t> </a:t>
            </a:r>
            <a:r>
              <a:rPr lang="en-US" dirty="0" smtClean="0"/>
              <a:t> (797–1325); </a:t>
            </a:r>
          </a:p>
          <a:p>
            <a:pPr>
              <a:buNone/>
            </a:pPr>
            <a:r>
              <a:rPr lang="en-US" dirty="0" smtClean="0"/>
              <a:t>               and third, 942 (511–1579) g per 24 h (</a:t>
            </a:r>
            <a:r>
              <a:rPr lang="en-US" dirty="0" err="1" smtClean="0"/>
              <a:t>nanomoles</a:t>
            </a:r>
            <a:r>
              <a:rPr lang="fa-IR" dirty="0" smtClean="0"/>
              <a:t> </a:t>
            </a:r>
            <a:r>
              <a:rPr lang="en-US" dirty="0" smtClean="0"/>
              <a:t>per liter).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Diurnal variation </a:t>
            </a:r>
            <a:r>
              <a:rPr lang="en-US" dirty="0" smtClean="0"/>
              <a:t>in </a:t>
            </a:r>
            <a:r>
              <a:rPr lang="en-US" b="1" dirty="0" smtClean="0"/>
              <a:t>serum </a:t>
            </a:r>
            <a:r>
              <a:rPr lang="en-US" b="1" dirty="0" err="1" smtClean="0"/>
              <a:t>cortisol</a:t>
            </a:r>
            <a:r>
              <a:rPr lang="en-US" b="1" dirty="0" smtClean="0"/>
              <a:t> </a:t>
            </a:r>
            <a:r>
              <a:rPr lang="en-US" dirty="0" smtClean="0"/>
              <a:t>was </a:t>
            </a:r>
            <a:r>
              <a:rPr lang="en-US" b="1" dirty="0" smtClean="0"/>
              <a:t>absent</a:t>
            </a:r>
            <a:r>
              <a:rPr lang="en-US" dirty="0" smtClean="0"/>
              <a:t>,  with </a:t>
            </a:r>
            <a:r>
              <a:rPr lang="en-US" b="1" dirty="0" smtClean="0"/>
              <a:t>morning values </a:t>
            </a:r>
            <a:r>
              <a:rPr lang="en-US" dirty="0" smtClean="0"/>
              <a:t>of 37.7    2.6 g/dl (n  52)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Evening values </a:t>
            </a:r>
            <a:r>
              <a:rPr lang="en-US" dirty="0" smtClean="0"/>
              <a:t>of 36.0   2.8 g/dl (n  46).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midnight serum </a:t>
            </a:r>
            <a:r>
              <a:rPr lang="en-US" dirty="0" err="1" smtClean="0"/>
              <a:t>cortisol</a:t>
            </a:r>
            <a:r>
              <a:rPr lang="en-US" dirty="0" smtClean="0"/>
              <a:t> in 16 women was 30.9 -  2.9 g/dl with a range of </a:t>
            </a:r>
            <a:r>
              <a:rPr lang="nn-NO" dirty="0" smtClean="0"/>
              <a:t>13.1–50.0 g/dl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285992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429132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>
            <a:normAutofit/>
          </a:bodyPr>
          <a:lstStyle/>
          <a:p>
            <a:r>
              <a:rPr lang="pt-BR" b="1" dirty="0" smtClean="0"/>
              <a:t>Diagnoses</a:t>
            </a:r>
            <a:r>
              <a:rPr lang="pt-BR" dirty="0" smtClean="0"/>
              <a:t> included </a:t>
            </a:r>
            <a:r>
              <a:rPr lang="pt-BR" b="1" dirty="0" smtClean="0"/>
              <a:t>CD (n  40); </a:t>
            </a:r>
            <a:r>
              <a:rPr lang="pt-BR" dirty="0" smtClean="0">
                <a:solidFill>
                  <a:srgbClr val="00B050"/>
                </a:solidFill>
              </a:rPr>
              <a:t>AA (n  56); </a:t>
            </a:r>
            <a:r>
              <a:rPr lang="pt-BR" dirty="0" smtClean="0">
                <a:solidFill>
                  <a:srgbClr val="FF0000"/>
                </a:solidFill>
              </a:rPr>
              <a:t>adrenal carcinoma (n  12); </a:t>
            </a:r>
            <a:r>
              <a:rPr lang="pt-BR" dirty="0" smtClean="0"/>
              <a:t>ectopic ACTH secretion (EAS)  (n  4)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7030A0"/>
                </a:solidFill>
              </a:rPr>
              <a:t>Carney’s complex (n  1); </a:t>
            </a:r>
            <a:r>
              <a:rPr lang="en-US" dirty="0" smtClean="0"/>
              <a:t>and ACTH-independent hyperplasia (AIH) (n  4).</a:t>
            </a:r>
          </a:p>
          <a:p>
            <a:r>
              <a:rPr lang="en-US" dirty="0" smtClean="0"/>
              <a:t>One </a:t>
            </a:r>
            <a:r>
              <a:rPr lang="en-US" dirty="0" err="1" smtClean="0">
                <a:solidFill>
                  <a:srgbClr val="FF0000"/>
                </a:solidFill>
              </a:rPr>
              <a:t>pheochromocytoma</a:t>
            </a:r>
            <a:r>
              <a:rPr lang="en-US" dirty="0" smtClean="0"/>
              <a:t> was associated with ACTH-independent </a:t>
            </a:r>
            <a:r>
              <a:rPr lang="en-US" dirty="0" err="1" smtClean="0"/>
              <a:t>hypercortisolism</a:t>
            </a:r>
            <a:r>
              <a:rPr lang="en-US" dirty="0" smtClean="0"/>
              <a:t> in pregnancy.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of maternal and fetal complications arising</a:t>
            </a:r>
            <a:b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CS during pregnancy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1439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smtClean="0">
                <a:solidFill>
                  <a:srgbClr val="FF0000"/>
                </a:solidFill>
              </a:rPr>
              <a:t>maternal deaths</a:t>
            </a:r>
            <a:r>
              <a:rPr lang="en-US" dirty="0" smtClean="0"/>
              <a:t> were associated with complicated </a:t>
            </a:r>
            <a:r>
              <a:rPr lang="en-US" b="1" dirty="0" err="1" smtClean="0"/>
              <a:t>pheochromocytoma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Of 107 live births,</a:t>
            </a:r>
            <a:r>
              <a:rPr lang="en-US" b="1" dirty="0" smtClean="0"/>
              <a:t> 43% were premature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50% were male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were </a:t>
            </a:r>
            <a:r>
              <a:rPr lang="en-US" dirty="0" smtClean="0">
                <a:solidFill>
                  <a:srgbClr val="FF0000"/>
                </a:solidFill>
              </a:rPr>
              <a:t>eight stillbirths</a:t>
            </a:r>
            <a:r>
              <a:rPr lang="en-US" dirty="0" smtClean="0"/>
              <a:t>, six intrauterine deaths/spontaneous abortions, </a:t>
            </a:r>
            <a:r>
              <a:rPr lang="en-US" dirty="0" smtClean="0">
                <a:solidFill>
                  <a:srgbClr val="00B0F0"/>
                </a:solidFill>
              </a:rPr>
              <a:t>one ectopic pregnancy, </a:t>
            </a:r>
            <a:r>
              <a:rPr lang="en-US" b="1" dirty="0" smtClean="0"/>
              <a:t>six therapeutic abortions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One infant </a:t>
            </a:r>
            <a:r>
              <a:rPr lang="en-US" dirty="0" smtClean="0"/>
              <a:t>died within 24 h of delivery due to fetal </a:t>
            </a:r>
            <a:r>
              <a:rPr lang="en-US" b="1" dirty="0" smtClean="0"/>
              <a:t>respiratory distress </a:t>
            </a:r>
            <a:r>
              <a:rPr lang="en-US" dirty="0" smtClean="0"/>
              <a:t>and hyaline membrane disease.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Another</a:t>
            </a:r>
            <a:r>
              <a:rPr lang="en-US" dirty="0" smtClean="0"/>
              <a:t> died after </a:t>
            </a:r>
            <a:r>
              <a:rPr lang="en-US" b="1" dirty="0" err="1" smtClean="0"/>
              <a:t>intraventricular</a:t>
            </a:r>
            <a:r>
              <a:rPr lang="en-US" b="1" dirty="0" smtClean="0"/>
              <a:t> hemorrhage </a:t>
            </a:r>
            <a:r>
              <a:rPr lang="en-US" dirty="0" smtClean="0"/>
              <a:t>in a pregnancy complicated by preeclampsia.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Pregnancy produces several </a:t>
            </a:r>
            <a:r>
              <a:rPr lang="en-US" b="1" dirty="0" smtClean="0"/>
              <a:t>physiologic changes </a:t>
            </a:r>
            <a:r>
              <a:rPr lang="en-US" dirty="0" smtClean="0"/>
              <a:t>to the endocrine system, especially</a:t>
            </a:r>
            <a:r>
              <a:rPr lang="fa-IR" dirty="0" smtClean="0"/>
              <a:t> </a:t>
            </a:r>
            <a:r>
              <a:rPr lang="en-US" dirty="0" smtClean="0"/>
              <a:t>to the pituitary gland</a:t>
            </a:r>
            <a:r>
              <a:rPr lang="fa-IR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Prolactin</a:t>
            </a:r>
            <a:r>
              <a:rPr lang="en-US" b="1" dirty="0" smtClean="0"/>
              <a:t> </a:t>
            </a:r>
            <a:r>
              <a:rPr lang="en-US" dirty="0" smtClean="0"/>
              <a:t>levels </a:t>
            </a:r>
            <a:r>
              <a:rPr lang="en-US" dirty="0" smtClean="0">
                <a:solidFill>
                  <a:srgbClr val="7030A0"/>
                </a:solidFill>
              </a:rPr>
              <a:t>increase</a:t>
            </a:r>
            <a:r>
              <a:rPr lang="en-US" dirty="0" smtClean="0"/>
              <a:t> up to </a:t>
            </a:r>
            <a:r>
              <a:rPr lang="en-US" b="1" dirty="0" smtClean="0"/>
              <a:t>10-fold</a:t>
            </a:r>
            <a:r>
              <a:rPr lang="en-US" dirty="0" smtClean="0"/>
              <a:t> during pregnancy, </a:t>
            </a:r>
            <a:r>
              <a:rPr lang="en-US" b="1" dirty="0" smtClean="0"/>
              <a:t>paralle</a:t>
            </a:r>
            <a:r>
              <a:rPr lang="en-US" dirty="0" smtClean="0">
                <a:solidFill>
                  <a:srgbClr val="0070C0"/>
                </a:solidFill>
              </a:rPr>
              <a:t>l</a:t>
            </a:r>
            <a:r>
              <a:rPr lang="en-US" dirty="0" smtClean="0"/>
              <a:t> to the increase in the </a:t>
            </a:r>
            <a:r>
              <a:rPr lang="en-US" b="1" dirty="0" smtClean="0"/>
              <a:t>size</a:t>
            </a:r>
            <a:r>
              <a:rPr lang="en-US" dirty="0" smtClean="0"/>
              <a:t> of</a:t>
            </a:r>
            <a:r>
              <a:rPr lang="fa-IR" dirty="0" smtClean="0"/>
              <a:t> </a:t>
            </a:r>
            <a:r>
              <a:rPr lang="en-US" dirty="0" smtClean="0"/>
              <a:t>the pituitary gland.</a:t>
            </a:r>
          </a:p>
          <a:p>
            <a:r>
              <a:rPr lang="en-US" dirty="0" smtClean="0"/>
              <a:t> Although there are</a:t>
            </a:r>
            <a:r>
              <a:rPr lang="en-US" b="1" dirty="0" smtClean="0"/>
              <a:t> hyperplasia </a:t>
            </a:r>
            <a:r>
              <a:rPr lang="en-US" dirty="0" smtClean="0"/>
              <a:t>and </a:t>
            </a:r>
            <a:r>
              <a:rPr lang="en-US" b="1" dirty="0" smtClean="0"/>
              <a:t>hypertrophy</a:t>
            </a:r>
            <a:r>
              <a:rPr lang="en-US" dirty="0" smtClean="0"/>
              <a:t> of the </a:t>
            </a:r>
            <a:r>
              <a:rPr lang="en-US" dirty="0" err="1" smtClean="0">
                <a:solidFill>
                  <a:srgbClr val="FF0000"/>
                </a:solidFill>
              </a:rPr>
              <a:t>lactotrophs</a:t>
            </a:r>
            <a:r>
              <a:rPr lang="en-US" dirty="0" smtClean="0"/>
              <a:t>, </a:t>
            </a:r>
            <a:r>
              <a:rPr lang="en-US" b="1" dirty="0" err="1" smtClean="0"/>
              <a:t>gonadotrophs</a:t>
            </a:r>
            <a:r>
              <a:rPr lang="en-US" dirty="0" smtClean="0"/>
              <a:t> reduce in</a:t>
            </a:r>
            <a:r>
              <a:rPr lang="fa-IR" dirty="0" smtClean="0"/>
              <a:t> </a:t>
            </a:r>
            <a:r>
              <a:rPr lang="en-US" dirty="0" smtClean="0"/>
              <a:t>number, and </a:t>
            </a:r>
            <a:r>
              <a:rPr lang="en-US" b="1" i="1" dirty="0" err="1" smtClean="0"/>
              <a:t>corticotrophs</a:t>
            </a:r>
            <a:r>
              <a:rPr lang="en-US" dirty="0" smtClean="0"/>
              <a:t> and </a:t>
            </a:r>
            <a:r>
              <a:rPr lang="en-US" b="1" i="1" dirty="0" err="1" smtClean="0"/>
              <a:t>thyrotrophs</a:t>
            </a:r>
            <a:r>
              <a:rPr lang="en-US" dirty="0" smtClean="0"/>
              <a:t> remain constant.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7682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were </a:t>
            </a:r>
            <a:r>
              <a:rPr lang="en-US" dirty="0" smtClean="0">
                <a:solidFill>
                  <a:srgbClr val="FF0000"/>
                </a:solidFill>
              </a:rPr>
              <a:t>59 live births </a:t>
            </a:r>
            <a:r>
              <a:rPr lang="en-US" dirty="0" smtClean="0"/>
              <a:t>receiving </a:t>
            </a:r>
            <a:r>
              <a:rPr lang="en-US" dirty="0" smtClean="0">
                <a:solidFill>
                  <a:srgbClr val="FF0000"/>
                </a:solidFill>
              </a:rPr>
              <a:t>conservative therapy (76%), </a:t>
            </a:r>
            <a:r>
              <a:rPr lang="en-US" dirty="0" smtClean="0"/>
              <a:t>compared with </a:t>
            </a:r>
            <a:r>
              <a:rPr lang="en-US" dirty="0" smtClean="0">
                <a:solidFill>
                  <a:srgbClr val="00B050"/>
                </a:solidFill>
              </a:rPr>
              <a:t>50 live births (89%) in women treated </a:t>
            </a:r>
            <a:r>
              <a:rPr lang="en-US" dirty="0" smtClean="0"/>
              <a:t>at a mean gestational age of 20  1 wk  (</a:t>
            </a:r>
            <a:r>
              <a:rPr lang="en-US" i="1" dirty="0" smtClean="0"/>
              <a:t>P  </a:t>
            </a:r>
            <a:r>
              <a:rPr lang="en-US" dirty="0" smtClean="0"/>
              <a:t>0.07).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those with CD, </a:t>
            </a:r>
            <a:r>
              <a:rPr lang="en-US" dirty="0" smtClean="0">
                <a:solidFill>
                  <a:srgbClr val="00B0F0"/>
                </a:solidFill>
              </a:rPr>
              <a:t>eight women</a:t>
            </a:r>
            <a:r>
              <a:rPr lang="en-US" dirty="0" smtClean="0"/>
              <a:t>, including our own patients, </a:t>
            </a:r>
            <a:r>
              <a:rPr lang="en-US" dirty="0" smtClean="0">
                <a:solidFill>
                  <a:srgbClr val="00B0F0"/>
                </a:solidFill>
              </a:rPr>
              <a:t>underwent TSS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030A0"/>
                </a:solidFill>
              </a:rPr>
              <a:t>one</a:t>
            </a:r>
            <a:r>
              <a:rPr lang="en-US" dirty="0" smtClean="0"/>
              <a:t> (with unrecognized pregnancy)  </a:t>
            </a:r>
            <a:r>
              <a:rPr lang="en-US" b="1" dirty="0" smtClean="0"/>
              <a:t>had external pituitary irradiation</a:t>
            </a:r>
            <a:r>
              <a:rPr lang="en-US" dirty="0" smtClean="0">
                <a:solidFill>
                  <a:srgbClr val="FF0000"/>
                </a:solidFill>
              </a:rPr>
              <a:t>, seven received medical therapy</a:t>
            </a:r>
            <a:r>
              <a:rPr lang="en-US" dirty="0" smtClean="0"/>
              <a:t>, </a:t>
            </a:r>
            <a:r>
              <a:rPr lang="en-US" b="1" dirty="0" smtClean="0"/>
              <a:t>seven underwent </a:t>
            </a:r>
            <a:r>
              <a:rPr lang="en-US" b="1" dirty="0" err="1" smtClean="0"/>
              <a:t>adrenalectomy</a:t>
            </a:r>
            <a:r>
              <a:rPr lang="en-US" dirty="0" smtClean="0"/>
              <a:t>, and </a:t>
            </a:r>
            <a:r>
              <a:rPr lang="en-US" b="1" dirty="0" smtClean="0"/>
              <a:t>17 were untreated</a:t>
            </a:r>
            <a:r>
              <a:rPr lang="en-US" dirty="0" smtClean="0"/>
              <a:t>. </a:t>
            </a:r>
            <a:r>
              <a:rPr lang="en-US" b="1" dirty="0" smtClean="0"/>
              <a:t>Twenty-four</a:t>
            </a:r>
            <a:r>
              <a:rPr lang="en-US" dirty="0" smtClean="0"/>
              <a:t> cases had </a:t>
            </a:r>
            <a:r>
              <a:rPr lang="en-US" b="1" dirty="0" smtClean="0"/>
              <a:t>unilateral </a:t>
            </a:r>
            <a:r>
              <a:rPr lang="en-US" b="1" dirty="0" err="1" smtClean="0"/>
              <a:t>adrenalectomy</a:t>
            </a:r>
            <a:r>
              <a:rPr lang="en-US" b="1" dirty="0" smtClean="0"/>
              <a:t> </a:t>
            </a:r>
            <a:r>
              <a:rPr lang="en-US" dirty="0" smtClean="0"/>
              <a:t>during pregnancy.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Twenty women </a:t>
            </a:r>
            <a:r>
              <a:rPr lang="en-US" dirty="0" smtClean="0"/>
              <a:t>received medical therapy, generally </a:t>
            </a:r>
            <a:r>
              <a:rPr lang="en-US" b="1" dirty="0" smtClean="0"/>
              <a:t>beginning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during </a:t>
            </a:r>
            <a:r>
              <a:rPr lang="en-US" b="1" dirty="0" smtClean="0"/>
              <a:t>the second and third trimesters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 smtClean="0"/>
              <a:t>metyrapone</a:t>
            </a:r>
            <a:r>
              <a:rPr lang="en-US" dirty="0" smtClean="0"/>
              <a:t> (n11), </a:t>
            </a:r>
            <a:r>
              <a:rPr lang="en-US" dirty="0" err="1" smtClean="0">
                <a:solidFill>
                  <a:srgbClr val="C00000"/>
                </a:solidFill>
              </a:rPr>
              <a:t>ketoconazole</a:t>
            </a:r>
            <a:r>
              <a:rPr lang="en-US" dirty="0" smtClean="0"/>
              <a:t> (n3), </a:t>
            </a:r>
            <a:r>
              <a:rPr lang="en-US" dirty="0" err="1" smtClean="0">
                <a:solidFill>
                  <a:srgbClr val="92D050"/>
                </a:solidFill>
              </a:rPr>
              <a:t>cyproheptadine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(n  3), </a:t>
            </a:r>
            <a:r>
              <a:rPr lang="en-US" dirty="0" err="1" smtClean="0">
                <a:solidFill>
                  <a:srgbClr val="00B0F0"/>
                </a:solidFill>
              </a:rPr>
              <a:t>aminoglutethimide</a:t>
            </a:r>
            <a:r>
              <a:rPr lang="en-US" dirty="0" smtClean="0"/>
              <a:t> (n  1), and </a:t>
            </a:r>
            <a:r>
              <a:rPr lang="en-US" dirty="0" err="1" smtClean="0">
                <a:solidFill>
                  <a:srgbClr val="0070C0"/>
                </a:solidFill>
              </a:rPr>
              <a:t>mitotane</a:t>
            </a:r>
            <a:r>
              <a:rPr lang="en-US" dirty="0" smtClean="0"/>
              <a:t> (n  2); 18 had live births, but </a:t>
            </a:r>
            <a:r>
              <a:rPr lang="en-US" b="1" dirty="0" smtClean="0"/>
              <a:t>two infants subsequently died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were individual reports of </a:t>
            </a:r>
            <a:r>
              <a:rPr lang="en-US" dirty="0" smtClean="0">
                <a:solidFill>
                  <a:srgbClr val="FF0000"/>
                </a:solidFill>
              </a:rPr>
              <a:t>IUGR,</a:t>
            </a:r>
            <a:r>
              <a:rPr lang="en-US" dirty="0" smtClean="0"/>
              <a:t> </a:t>
            </a:r>
            <a:r>
              <a:rPr lang="en-US" b="1" dirty="0" smtClean="0"/>
              <a:t> fetal </a:t>
            </a:r>
            <a:r>
              <a:rPr lang="en-US" b="1" dirty="0" err="1" smtClean="0"/>
              <a:t>hypoadrenalism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coarctation</a:t>
            </a:r>
            <a:r>
              <a:rPr lang="en-US" dirty="0" smtClean="0">
                <a:solidFill>
                  <a:srgbClr val="C00000"/>
                </a:solidFill>
              </a:rPr>
              <a:t> of the aorta</a:t>
            </a:r>
            <a:r>
              <a:rPr lang="en-US" dirty="0" smtClean="0"/>
              <a:t>, transient </a:t>
            </a:r>
            <a:r>
              <a:rPr lang="en-US" dirty="0" smtClean="0">
                <a:solidFill>
                  <a:srgbClr val="00B050"/>
                </a:solidFill>
              </a:rPr>
              <a:t>neonatal jaundice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hypoglycemia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Mitotane</a:t>
            </a:r>
            <a:r>
              <a:rPr lang="en-US" dirty="0" smtClean="0"/>
              <a:t> treatment of one pregnancy ended in therapeutic abortion at 6wk with evidence of </a:t>
            </a:r>
            <a:r>
              <a:rPr lang="en-US" dirty="0" err="1" smtClean="0"/>
              <a:t>teratogenicity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  <a:r>
              <a:rPr lang="en-US" dirty="0" smtClean="0"/>
              <a:t> to medical therapy,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is more successful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G:\ask\New folder\100_73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43702" y="5357826"/>
            <a:ext cx="3514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maternal placenta secretes a growth hormone </a:t>
            </a:r>
            <a:r>
              <a:rPr lang="en-US" b="1" dirty="0" smtClean="0"/>
              <a:t>(GH) variant </a:t>
            </a:r>
            <a:r>
              <a:rPr lang="en-US" dirty="0" smtClean="0"/>
              <a:t>by the end of </a:t>
            </a:r>
            <a:r>
              <a:rPr lang="en-US" b="1" dirty="0" smtClean="0"/>
              <a:t>the first</a:t>
            </a:r>
            <a:r>
              <a:rPr lang="fa-IR" b="1" dirty="0" smtClean="0"/>
              <a:t> </a:t>
            </a:r>
            <a:r>
              <a:rPr lang="en-US" b="1" dirty="0" smtClean="0"/>
              <a:t>trimester</a:t>
            </a:r>
            <a:r>
              <a:rPr lang="en-US" dirty="0" smtClean="0"/>
              <a:t>, leading to increased plasma levels of</a:t>
            </a:r>
            <a:r>
              <a:rPr lang="fa-IR" dirty="0" smtClean="0"/>
              <a:t> </a:t>
            </a:r>
            <a:r>
              <a:rPr lang="en-US" b="1" dirty="0" smtClean="0"/>
              <a:t>IGF-1</a:t>
            </a:r>
            <a:r>
              <a:rPr lang="en-US" dirty="0" smtClean="0"/>
              <a:t> during the</a:t>
            </a:r>
            <a:r>
              <a:rPr lang="fa-IR" dirty="0" smtClean="0"/>
              <a:t> </a:t>
            </a:r>
            <a:r>
              <a:rPr lang="en-US" b="1" i="1" dirty="0" smtClean="0"/>
              <a:t>second half </a:t>
            </a:r>
            <a:r>
              <a:rPr lang="en-US" dirty="0" smtClean="0"/>
              <a:t>of pregnancy (up to </a:t>
            </a:r>
            <a:r>
              <a:rPr lang="en-US" b="1" dirty="0" smtClean="0"/>
              <a:t>2–3 times </a:t>
            </a:r>
            <a:r>
              <a:rPr lang="en-US" dirty="0" smtClean="0"/>
              <a:t>the upper limit of normal</a:t>
            </a:r>
            <a:r>
              <a:rPr lang="fa-IR" dirty="0" smtClean="0"/>
              <a:t> .</a:t>
            </a:r>
            <a:r>
              <a:rPr lang="en-US" dirty="0" smtClean="0"/>
              <a:t>This leads to</a:t>
            </a:r>
            <a:r>
              <a:rPr lang="fa-IR" dirty="0" smtClean="0"/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somatotroph</a:t>
            </a:r>
            <a:r>
              <a:rPr lang="en-US" b="1" dirty="0" smtClean="0">
                <a:solidFill>
                  <a:srgbClr val="002060"/>
                </a:solidFill>
              </a:rPr>
              <a:t> suppression</a:t>
            </a:r>
            <a:r>
              <a:rPr lang="fa-IR" dirty="0" smtClean="0"/>
              <a:t>. </a:t>
            </a:r>
            <a:r>
              <a:rPr lang="en-US" dirty="0" smtClean="0"/>
              <a:t> </a:t>
            </a:r>
            <a:endParaRPr lang="fa-IR" dirty="0" smtClean="0"/>
          </a:p>
          <a:p>
            <a:r>
              <a:rPr lang="en-US" dirty="0" smtClean="0"/>
              <a:t>Plasma (</a:t>
            </a:r>
            <a:r>
              <a:rPr lang="en-US" dirty="0" smtClean="0">
                <a:solidFill>
                  <a:srgbClr val="00B050"/>
                </a:solidFill>
              </a:rPr>
              <a:t>CRH</a:t>
            </a:r>
            <a:r>
              <a:rPr lang="en-US" dirty="0" smtClean="0"/>
              <a:t>) levels (primarily synthesized by the maternal</a:t>
            </a:r>
            <a:r>
              <a:rPr lang="fa-IR" dirty="0" smtClean="0"/>
              <a:t> </a:t>
            </a:r>
            <a:r>
              <a:rPr lang="en-US" dirty="0" smtClean="0"/>
              <a:t>placenta) </a:t>
            </a:r>
            <a:r>
              <a:rPr lang="en-US" dirty="0" smtClean="0">
                <a:solidFill>
                  <a:srgbClr val="00B0F0"/>
                </a:solidFill>
              </a:rPr>
              <a:t>increase </a:t>
            </a:r>
            <a:r>
              <a:rPr lang="en-US" dirty="0" smtClean="0"/>
              <a:t>several </a:t>
            </a:r>
            <a:r>
              <a:rPr lang="en-US" b="1" i="1" dirty="0" smtClean="0"/>
              <a:t>hundred-fold </a:t>
            </a:r>
            <a:r>
              <a:rPr lang="en-US" dirty="0" smtClean="0"/>
              <a:t>by term, s</a:t>
            </a:r>
            <a:r>
              <a:rPr lang="en-US" dirty="0" smtClean="0">
                <a:solidFill>
                  <a:srgbClr val="002060"/>
                </a:solidFill>
              </a:rPr>
              <a:t>timulating </a:t>
            </a:r>
            <a:r>
              <a:rPr lang="en-US" dirty="0" smtClean="0"/>
              <a:t>the pituitary</a:t>
            </a:r>
            <a:r>
              <a:rPr lang="fa-IR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2060"/>
                </a:solidFill>
              </a:rPr>
              <a:t>ACTH</a:t>
            </a:r>
            <a:r>
              <a:rPr lang="en-US" dirty="0" smtClean="0"/>
              <a:t>) production.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19700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 The ACTH levels consequently increase throughout gestation, accompanied by </a:t>
            </a:r>
            <a:r>
              <a:rPr lang="en-US" b="1" dirty="0" smtClean="0"/>
              <a:t>increased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cortisol</a:t>
            </a:r>
            <a:r>
              <a:rPr lang="en-US" dirty="0" smtClean="0">
                <a:solidFill>
                  <a:srgbClr val="002060"/>
                </a:solidFill>
              </a:rPr>
              <a:t> levels</a:t>
            </a:r>
            <a:endParaRPr lang="en-US" dirty="0" smtClean="0"/>
          </a:p>
          <a:p>
            <a:r>
              <a:rPr lang="en-US" dirty="0" smtClean="0"/>
              <a:t> The increase in total plasma </a:t>
            </a:r>
            <a:r>
              <a:rPr lang="en-US" dirty="0" err="1" smtClean="0"/>
              <a:t>cortisol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/>
              <a:t>up to 2-fold to 3-fold by term</a:t>
            </a:r>
            <a:r>
              <a:rPr lang="en-US" dirty="0" smtClean="0"/>
              <a:t>) is mostly</a:t>
            </a:r>
            <a:r>
              <a:rPr lang="fa-IR" dirty="0" smtClean="0"/>
              <a:t> </a:t>
            </a:r>
            <a:r>
              <a:rPr lang="en-US" dirty="0" smtClean="0"/>
              <a:t>attributed to a concomitant increase in (</a:t>
            </a:r>
            <a:r>
              <a:rPr lang="en-US" b="1" dirty="0" smtClean="0"/>
              <a:t>CBG</a:t>
            </a:r>
            <a:r>
              <a:rPr lang="en-US" dirty="0" smtClean="0"/>
              <a:t>) levels.</a:t>
            </a:r>
          </a:p>
          <a:p>
            <a:r>
              <a:rPr lang="en-US" dirty="0" smtClean="0"/>
              <a:t> The </a:t>
            </a:r>
            <a:r>
              <a:rPr lang="en-US" b="1" dirty="0" smtClean="0"/>
              <a:t>plasma </a:t>
            </a:r>
            <a:r>
              <a:rPr lang="en-US" dirty="0" smtClean="0"/>
              <a:t>and </a:t>
            </a:r>
            <a:r>
              <a:rPr lang="en-US" b="1" dirty="0" smtClean="0"/>
              <a:t>urinary </a:t>
            </a:r>
            <a:r>
              <a:rPr lang="en-US" dirty="0" smtClean="0"/>
              <a:t>free </a:t>
            </a:r>
            <a:r>
              <a:rPr lang="en-US" dirty="0" err="1" smtClean="0"/>
              <a:t>cortisol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UFC</a:t>
            </a:r>
            <a:r>
              <a:rPr lang="en-US" dirty="0" smtClean="0"/>
              <a:t>) start to </a:t>
            </a:r>
            <a:r>
              <a:rPr lang="en-US" dirty="0" smtClean="0">
                <a:solidFill>
                  <a:srgbClr val="FF0000"/>
                </a:solidFill>
              </a:rPr>
              <a:t>increase</a:t>
            </a:r>
            <a:r>
              <a:rPr lang="en-US" dirty="0" smtClean="0"/>
              <a:t> approximately in the </a:t>
            </a:r>
            <a:r>
              <a:rPr lang="en-US" dirty="0" smtClean="0">
                <a:solidFill>
                  <a:srgbClr val="FF0000"/>
                </a:solidFill>
              </a:rPr>
              <a:t>11th</a:t>
            </a:r>
            <a:r>
              <a:rPr lang="en-US" dirty="0" smtClean="0"/>
              <a:t> week of</a:t>
            </a:r>
            <a:r>
              <a:rPr lang="fa-IR" dirty="0" smtClean="0"/>
              <a:t> </a:t>
            </a:r>
            <a:r>
              <a:rPr lang="en-US" dirty="0" smtClean="0"/>
              <a:t>gestation, incrementing </a:t>
            </a:r>
            <a:r>
              <a:rPr lang="en-US" b="1" dirty="0" smtClean="0"/>
              <a:t>2 to 3 times </a:t>
            </a:r>
            <a:r>
              <a:rPr lang="en-US" dirty="0" smtClean="0"/>
              <a:t>during the last </a:t>
            </a:r>
            <a:r>
              <a:rPr lang="en-US" b="1" dirty="0" smtClean="0"/>
              <a:t>2 trimesters</a:t>
            </a:r>
            <a:r>
              <a:rPr lang="en-US" dirty="0" smtClean="0"/>
              <a:t>; however, pregnant women</a:t>
            </a:r>
            <a:r>
              <a:rPr lang="fa-IR" dirty="0" smtClean="0"/>
              <a:t> </a:t>
            </a:r>
            <a:r>
              <a:rPr lang="en-US" dirty="0" smtClean="0"/>
              <a:t>normally </a:t>
            </a:r>
            <a:r>
              <a:rPr lang="en-US" dirty="0" smtClean="0">
                <a:solidFill>
                  <a:srgbClr val="00B050"/>
                </a:solidFill>
              </a:rPr>
              <a:t>do not </a:t>
            </a:r>
            <a:r>
              <a:rPr lang="en-US" dirty="0" smtClean="0"/>
              <a:t>exhibit any overt clinical </a:t>
            </a:r>
            <a:r>
              <a:rPr lang="en-US" dirty="0" smtClean="0">
                <a:solidFill>
                  <a:srgbClr val="0070C0"/>
                </a:solidFill>
              </a:rPr>
              <a:t>features </a:t>
            </a:r>
            <a:r>
              <a:rPr lang="en-US" dirty="0" smtClean="0"/>
              <a:t>of </a:t>
            </a:r>
            <a:r>
              <a:rPr lang="en-US" dirty="0" err="1" smtClean="0"/>
              <a:t>hypercortisolism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8926" y="6143644"/>
            <a:ext cx="5234014" cy="365125"/>
          </a:xfrm>
        </p:spPr>
        <p:txBody>
          <a:bodyPr/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Endocrinol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Clin</a:t>
            </a:r>
            <a:r>
              <a:rPr lang="en-US" sz="1600" dirty="0" smtClean="0">
                <a:solidFill>
                  <a:srgbClr val="FF0000"/>
                </a:solidFill>
              </a:rPr>
              <a:t> N Am 44 (2015) 181–197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7344</TotalTime>
  <Words>3321</Words>
  <Application>Microsoft Office PowerPoint</Application>
  <PresentationFormat>On-screen Show (4:3)</PresentationFormat>
  <Paragraphs>230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PowerPoint Presentation</vt:lpstr>
      <vt:lpstr>PowerPoint Presentation</vt:lpstr>
      <vt:lpstr> Pituitary Tumor Management in Pregnancy   </vt:lpstr>
      <vt:lpstr>Endocrinology Metabolism Clinics of North America 44 (2015) 181–197</vt:lpstr>
      <vt:lpstr>Agenda </vt:lpstr>
      <vt:lpstr>Agenda</vt:lpstr>
      <vt:lpstr>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PROLACTINOMA</vt:lpstr>
      <vt:lpstr>PowerPoint Presentation</vt:lpstr>
      <vt:lpstr>PowerPoint Presentation</vt:lpstr>
      <vt:lpstr>Treatment of Prolactinoma During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of Dopamine Agonists</vt:lpstr>
      <vt:lpstr>PowerPoint Presentation</vt:lpstr>
      <vt:lpstr>PowerPoint Presentation</vt:lpstr>
      <vt:lpstr>Prolactinoma management during pregnancy.. </vt:lpstr>
      <vt:lpstr>PowerPoint Presentation</vt:lpstr>
      <vt:lpstr>PowerPoint Presentation</vt:lpstr>
      <vt:lpstr>Effect of Pregnancy on Prolactinomas</vt:lpstr>
      <vt:lpstr>PowerPoint Presentation</vt:lpstr>
      <vt:lpstr>Key message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ACROMEGALY</vt:lpstr>
      <vt:lpstr>PowerPoint Presentation</vt:lpstr>
      <vt:lpstr>PowerPoint Presentation</vt:lpstr>
      <vt:lpstr>Summary of the series reported about acromegaly during pregnancy with use of somatostatin analogue</vt:lpstr>
      <vt:lpstr>PowerPoint Presentation</vt:lpstr>
      <vt:lpstr>PowerPoint Presentation</vt:lpstr>
      <vt:lpstr>PowerPoint Presentation</vt:lpstr>
      <vt:lpstr>PowerPoint Presentation</vt:lpstr>
      <vt:lpstr>Acromegaly management during pregnancy. </vt:lpstr>
      <vt:lpstr>Key message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Establishing Cushing syndrome diagnosis during gestation</vt:lpstr>
      <vt:lpstr>PowerPoint Presentation</vt:lpstr>
      <vt:lpstr>Maternal and fetal complications in Cushing syndrome during pregnancy</vt:lpstr>
      <vt:lpstr>PowerPoint Presentation</vt:lpstr>
      <vt:lpstr>PowerPoint Presentation</vt:lpstr>
      <vt:lpstr>PowerPoint Presentation</vt:lpstr>
      <vt:lpstr>PowerPoint Presentation</vt:lpstr>
      <vt:lpstr>Pituitary-Adrenal Function Tests During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Frequency of maternal and fetal complications arising in CS during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Hosna</dc:creator>
  <cp:lastModifiedBy>conferance</cp:lastModifiedBy>
  <cp:revision>747</cp:revision>
  <dcterms:created xsi:type="dcterms:W3CDTF">2014-11-30T13:15:01Z</dcterms:created>
  <dcterms:modified xsi:type="dcterms:W3CDTF">2015-08-24T04:40:18Z</dcterms:modified>
</cp:coreProperties>
</file>