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16" r:id="rId3"/>
    <p:sldId id="310" r:id="rId4"/>
    <p:sldId id="282" r:id="rId5"/>
    <p:sldId id="283" r:id="rId6"/>
    <p:sldId id="258" r:id="rId7"/>
    <p:sldId id="305" r:id="rId8"/>
    <p:sldId id="297" r:id="rId9"/>
    <p:sldId id="284" r:id="rId10"/>
    <p:sldId id="303" r:id="rId11"/>
    <p:sldId id="259" r:id="rId12"/>
    <p:sldId id="260" r:id="rId13"/>
    <p:sldId id="261" r:id="rId14"/>
    <p:sldId id="262" r:id="rId15"/>
    <p:sldId id="286" r:id="rId16"/>
    <p:sldId id="263" r:id="rId17"/>
    <p:sldId id="264" r:id="rId18"/>
    <p:sldId id="267" r:id="rId19"/>
    <p:sldId id="311" r:id="rId20"/>
    <p:sldId id="268" r:id="rId21"/>
    <p:sldId id="266" r:id="rId22"/>
    <p:sldId id="312" r:id="rId23"/>
    <p:sldId id="269" r:id="rId24"/>
    <p:sldId id="314" r:id="rId25"/>
    <p:sldId id="271" r:id="rId26"/>
    <p:sldId id="272" r:id="rId27"/>
    <p:sldId id="273" r:id="rId28"/>
    <p:sldId id="275" r:id="rId29"/>
    <p:sldId id="276" r:id="rId30"/>
    <p:sldId id="277" r:id="rId31"/>
    <p:sldId id="278" r:id="rId32"/>
    <p:sldId id="279" r:id="rId33"/>
    <p:sldId id="280" r:id="rId34"/>
    <p:sldId id="313" r:id="rId35"/>
    <p:sldId id="281" r:id="rId36"/>
    <p:sldId id="315" r:id="rId37"/>
    <p:sldId id="307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0AF9-0A79-4CE1-AB1F-B65DB8C3DA24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95F1-A3FD-4860-83A4-1F0F0A0C8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0AF9-0A79-4CE1-AB1F-B65DB8C3DA24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95F1-A3FD-4860-83A4-1F0F0A0C8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0AF9-0A79-4CE1-AB1F-B65DB8C3DA24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95F1-A3FD-4860-83A4-1F0F0A0C8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0AF9-0A79-4CE1-AB1F-B65DB8C3DA24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95F1-A3FD-4860-83A4-1F0F0A0C8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0AF9-0A79-4CE1-AB1F-B65DB8C3DA24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95F1-A3FD-4860-83A4-1F0F0A0C8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0AF9-0A79-4CE1-AB1F-B65DB8C3DA24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95F1-A3FD-4860-83A4-1F0F0A0C8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0AF9-0A79-4CE1-AB1F-B65DB8C3DA24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95F1-A3FD-4860-83A4-1F0F0A0C8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0AF9-0A79-4CE1-AB1F-B65DB8C3DA24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95F1-A3FD-4860-83A4-1F0F0A0C8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0AF9-0A79-4CE1-AB1F-B65DB8C3DA24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95F1-A3FD-4860-83A4-1F0F0A0C8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0AF9-0A79-4CE1-AB1F-B65DB8C3DA24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95F1-A3FD-4860-83A4-1F0F0A0C8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0AF9-0A79-4CE1-AB1F-B65DB8C3DA24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95F1-A3FD-4860-83A4-1F0F0A0C8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40AF9-0A79-4CE1-AB1F-B65DB8C3DA24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A95F1-A3FD-4860-83A4-1F0F0A0C8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file:///D:\uptodate\contents\mobipreview.htm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2800" dirty="0" smtClean="0"/>
              <a:t>به نام خدا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endParaRPr lang="fa-IR" sz="2400" dirty="0" smtClean="0"/>
          </a:p>
          <a:p>
            <a:endParaRPr lang="fa-IR" sz="2400" dirty="0" smtClean="0"/>
          </a:p>
          <a:p>
            <a:r>
              <a:rPr lang="en-US" sz="2400" dirty="0" smtClean="0"/>
              <a:t>Transient </a:t>
            </a:r>
            <a:r>
              <a:rPr lang="en-US" sz="2400" dirty="0" err="1" smtClean="0"/>
              <a:t>hypoparathyroidism</a:t>
            </a:r>
            <a:r>
              <a:rPr lang="en-US" sz="2400" dirty="0" smtClean="0"/>
              <a:t> occurs in up to 20 percent of patients after surgery for thyroid cancer and permanent </a:t>
            </a:r>
            <a:r>
              <a:rPr lang="en-US" sz="2400" dirty="0" err="1" smtClean="0"/>
              <a:t>hypoparathyroidism</a:t>
            </a:r>
            <a:r>
              <a:rPr lang="en-US" sz="2400" dirty="0" smtClean="0"/>
              <a:t> occurs in 0.8 to 3 percent of patients after total </a:t>
            </a:r>
            <a:r>
              <a:rPr lang="en-US" sz="2400" dirty="0" err="1" smtClean="0"/>
              <a:t>thyroidectomy</a:t>
            </a:r>
            <a:r>
              <a:rPr lang="en-US" sz="2400" dirty="0" smtClean="0"/>
              <a:t> and is more common when the goiter is extensive</a:t>
            </a:r>
            <a:r>
              <a:rPr lang="fa-IR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en-US" sz="1800" b="1" dirty="0"/>
              <a:t>DEFINITIONS OF HYPOPARATHYROIDISM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/>
          </a:bodyPr>
          <a:lstStyle/>
          <a:p>
            <a:r>
              <a:rPr lang="en-US" sz="2400" b="1" dirty="0" err="1"/>
              <a:t>Hypoparathyroidism</a:t>
            </a:r>
            <a:r>
              <a:rPr lang="en-US" sz="2400" b="1" dirty="0"/>
              <a:t> following surgery </a:t>
            </a:r>
            <a:r>
              <a:rPr lang="en-US" sz="2400" b="1" dirty="0" smtClean="0"/>
              <a:t>: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Temporary </a:t>
            </a:r>
            <a:r>
              <a:rPr lang="en-US" sz="2400" dirty="0"/>
              <a:t>(transient) </a:t>
            </a:r>
            <a:r>
              <a:rPr lang="en-US" sz="2400" dirty="0" smtClean="0"/>
              <a:t>: with recovery in days, weeks or months.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Permanent: is defined when a medical regimen is required for longer   than 12 months.</a:t>
            </a:r>
          </a:p>
          <a:p>
            <a:r>
              <a:rPr lang="en-US" sz="2400" b="1" dirty="0" smtClean="0"/>
              <a:t>Transient</a:t>
            </a:r>
            <a:r>
              <a:rPr lang="en-US" sz="2400" dirty="0" smtClean="0"/>
              <a:t> </a:t>
            </a:r>
            <a:r>
              <a:rPr lang="en-US" sz="2400" b="1" dirty="0" err="1" smtClean="0"/>
              <a:t>hypoparathyroidism</a:t>
            </a:r>
            <a:r>
              <a:rPr lang="en-US" sz="2400" b="1" dirty="0" smtClean="0"/>
              <a:t> </a:t>
            </a:r>
            <a:r>
              <a:rPr lang="en-US" sz="2400" dirty="0" smtClean="0"/>
              <a:t>may be due to manipulation of the blood supply to or removal of one or more parathyroid glands during surgery.</a:t>
            </a:r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/>
              <a:t>Hypomagnesemia</a:t>
            </a:r>
            <a:r>
              <a:rPr lang="en-US" sz="2400" dirty="0" smtClean="0"/>
              <a:t> may also accompany </a:t>
            </a:r>
            <a:r>
              <a:rPr lang="en-US" sz="2400" dirty="0" err="1" smtClean="0"/>
              <a:t>hypocalcemia</a:t>
            </a:r>
            <a:r>
              <a:rPr lang="en-US" sz="2400" dirty="0" smtClean="0"/>
              <a:t> and should be diagnosed and corrected as indicated as magnesium is required for full PTH secretion and action.</a:t>
            </a:r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MITIGATION OF POSTOPERATIVE HYPOPARATHYROIDISM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5768997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q"/>
            </a:pPr>
            <a:r>
              <a:rPr lang="en-US" sz="2600" dirty="0" smtClean="0"/>
              <a:t>Patients can be tested for 25OHD blood levels preoperatively:</a:t>
            </a:r>
          </a:p>
          <a:p>
            <a:pPr>
              <a:buFont typeface="Wingdings" pitchFamily="2" charset="2"/>
              <a:buChar char="ü"/>
            </a:pPr>
            <a:r>
              <a:rPr lang="en-US" sz="2600" dirty="0" smtClean="0"/>
              <a:t>vitamin D deficient (25OHD&lt;20 </a:t>
            </a:r>
            <a:r>
              <a:rPr lang="en-US" sz="2600" dirty="0" err="1" smtClean="0"/>
              <a:t>ng</a:t>
            </a:r>
            <a:r>
              <a:rPr lang="en-US" sz="2600" dirty="0" smtClean="0"/>
              <a:t>/</a:t>
            </a:r>
            <a:r>
              <a:rPr lang="en-US" sz="2600" dirty="0" err="1" smtClean="0"/>
              <a:t>mL</a:t>
            </a:r>
            <a:r>
              <a:rPr lang="en-US" sz="2600" dirty="0" smtClean="0"/>
              <a:t>), then aggressive  treatment with high-dose vitamin D should be considered .</a:t>
            </a:r>
          </a:p>
          <a:p>
            <a:pPr>
              <a:buNone/>
            </a:pPr>
            <a:endParaRPr lang="en-US" sz="2600" dirty="0" smtClean="0"/>
          </a:p>
          <a:p>
            <a:pPr>
              <a:buFont typeface="Wingdings" pitchFamily="2" charset="2"/>
              <a:buChar char="ü"/>
            </a:pPr>
            <a:r>
              <a:rPr lang="en-US" sz="2600" dirty="0" smtClean="0"/>
              <a:t>If 25OHD is between 20 and 30 </a:t>
            </a:r>
            <a:r>
              <a:rPr lang="en-US" sz="2600" dirty="0" err="1" smtClean="0"/>
              <a:t>ng</a:t>
            </a:r>
            <a:r>
              <a:rPr lang="en-US" sz="2600" dirty="0" smtClean="0"/>
              <a:t>/</a:t>
            </a:r>
            <a:r>
              <a:rPr lang="en-US" sz="2600" dirty="0" err="1" smtClean="0"/>
              <a:t>mL</a:t>
            </a:r>
            <a:r>
              <a:rPr lang="en-US" sz="2600" dirty="0" smtClean="0"/>
              <a:t>, less aggressive replacement is sufficient. Typically, 50,000 IU vitamin D3 (</a:t>
            </a:r>
            <a:r>
              <a:rPr lang="en-US" sz="2600" dirty="0" err="1" smtClean="0"/>
              <a:t>cholecalciferol</a:t>
            </a:r>
            <a:r>
              <a:rPr lang="en-US" sz="2600" dirty="0" smtClean="0"/>
              <a:t>) is given by mouth weekly.</a:t>
            </a:r>
          </a:p>
          <a:p>
            <a:pPr>
              <a:buNone/>
            </a:pPr>
            <a:endParaRPr lang="en-US" sz="2600" dirty="0" smtClean="0"/>
          </a:p>
          <a:p>
            <a:pPr>
              <a:buFont typeface="Wingdings" pitchFamily="2" charset="2"/>
              <a:buChar char="q"/>
            </a:pPr>
            <a:r>
              <a:rPr lang="en-US" sz="2600" dirty="0" err="1" smtClean="0"/>
              <a:t>Intraoperative</a:t>
            </a:r>
            <a:r>
              <a:rPr lang="en-US" sz="2600" dirty="0" smtClean="0"/>
              <a:t> preservation of the parathyroid glands with their blood supply intact, typically from the inferior thyroid artery, is paramount for preventing </a:t>
            </a:r>
            <a:r>
              <a:rPr lang="en-US" sz="2600" dirty="0" err="1" smtClean="0"/>
              <a:t>hypoparathyroidism</a:t>
            </a:r>
            <a:r>
              <a:rPr lang="en-US" sz="2600" dirty="0" smtClean="0"/>
              <a:t>. Every effort should be made to visually identify each parathyroid close to the thyroid gland, assessing the location of the vascular pedicle to the parathyroid.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89003"/>
            <a:ext cx="8229600" cy="576899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Pathologists routinely indicate the presence or absence of microscopically identified </a:t>
            </a:r>
            <a:r>
              <a:rPr lang="en-US" sz="2400" dirty="0" err="1" smtClean="0"/>
              <a:t>parathyroids</a:t>
            </a:r>
            <a:r>
              <a:rPr lang="en-US" sz="2400" dirty="0" smtClean="0"/>
              <a:t> in the final pathology report. Because </a:t>
            </a:r>
            <a:r>
              <a:rPr lang="en-US" sz="2400" dirty="0" err="1" smtClean="0"/>
              <a:t>parathyroids</a:t>
            </a:r>
            <a:r>
              <a:rPr lang="en-US" sz="2400" dirty="0" smtClean="0"/>
              <a:t> are quite small and may resemble thyroid tissue, they may be missed on gross exam. Unfortunately, requesting meticulous pathologic dissection of the thyroid for large </a:t>
            </a:r>
            <a:r>
              <a:rPr lang="en-US" sz="2400" dirty="0" err="1" smtClean="0"/>
              <a:t>multinodular</a:t>
            </a:r>
            <a:r>
              <a:rPr lang="en-US" sz="2400" dirty="0" smtClean="0"/>
              <a:t> goiters is not practical.</a:t>
            </a:r>
          </a:p>
          <a:p>
            <a:pPr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785918" y="428604"/>
            <a:ext cx="5715039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Intraoperative</a:t>
            </a:r>
            <a:r>
              <a:rPr lang="en-US" sz="2400" dirty="0" smtClean="0"/>
              <a:t> PTH (IOPTH) refers to blood specimens</a:t>
            </a:r>
          </a:p>
          <a:p>
            <a:pPr>
              <a:buNone/>
            </a:pPr>
            <a:r>
              <a:rPr lang="en-US" sz="2400" dirty="0" smtClean="0"/>
              <a:t>     drawn during and shortly after central neck surgery (i.e.,</a:t>
            </a:r>
          </a:p>
          <a:p>
            <a:pPr>
              <a:buNone/>
            </a:pPr>
            <a:r>
              <a:rPr lang="en-US" sz="2400" dirty="0" smtClean="0"/>
              <a:t>     5, 10, and 20 minutes after </a:t>
            </a:r>
            <a:r>
              <a:rPr lang="en-US" sz="2400" dirty="0" err="1" smtClean="0"/>
              <a:t>thyroidectomy</a:t>
            </a:r>
            <a:r>
              <a:rPr lang="en-US" sz="2400" dirty="0" smtClean="0"/>
              <a:t> is completed).The results may become available while the patient is still in the operating room or once she/he has arrived in recovery. This data can expedite same-day discharge or predict the need for observation and postoperative calcium management.</a:t>
            </a:r>
          </a:p>
          <a:p>
            <a:r>
              <a:rPr lang="en-US" sz="2400" dirty="0" smtClean="0"/>
              <a:t>Patients with a PTH value &gt;15 </a:t>
            </a:r>
            <a:r>
              <a:rPr lang="en-US" sz="2400" dirty="0" err="1" smtClean="0"/>
              <a:t>ng</a:t>
            </a:r>
            <a:r>
              <a:rPr lang="en-US" sz="2400" dirty="0" smtClean="0"/>
              <a:t>/</a:t>
            </a:r>
            <a:r>
              <a:rPr lang="en-US" sz="2400" dirty="0" err="1" smtClean="0"/>
              <a:t>mL</a:t>
            </a:r>
            <a:r>
              <a:rPr lang="en-US" sz="2400" dirty="0" smtClean="0"/>
              <a:t> measured 20 minutes or longer after surgery can be discharged home on prophylactic calcium. </a:t>
            </a:r>
          </a:p>
          <a:p>
            <a:r>
              <a:rPr lang="en-US" sz="2400" dirty="0" smtClean="0"/>
              <a:t>Patients with &lt;15 </a:t>
            </a:r>
            <a:r>
              <a:rPr lang="en-US" sz="2400" dirty="0" err="1" smtClean="0"/>
              <a:t>ng</a:t>
            </a:r>
            <a:r>
              <a:rPr lang="en-US" sz="2400" dirty="0" smtClean="0"/>
              <a:t>/</a:t>
            </a:r>
            <a:r>
              <a:rPr lang="en-US" sz="2400" dirty="0" err="1" smtClean="0"/>
              <a:t>mL</a:t>
            </a:r>
            <a:r>
              <a:rPr lang="en-US" sz="2400" dirty="0" smtClean="0"/>
              <a:t> PTH should be started on </a:t>
            </a:r>
            <a:r>
              <a:rPr lang="en-US" sz="2400" dirty="0" err="1" smtClean="0"/>
              <a:t>calcitriol</a:t>
            </a:r>
            <a:r>
              <a:rPr lang="en-US" sz="2400" dirty="0" smtClean="0"/>
              <a:t> (0.5 mcg BID) in addition to calcium (and possibly magnesium) and observed overnight.</a:t>
            </a:r>
          </a:p>
          <a:p>
            <a:r>
              <a:rPr lang="en-US" sz="2400" dirty="0" err="1" smtClean="0"/>
              <a:t>iPTH</a:t>
            </a:r>
            <a:r>
              <a:rPr lang="en-US" sz="2400" dirty="0" smtClean="0"/>
              <a:t> level &lt;10 to 15 pg/</a:t>
            </a:r>
            <a:r>
              <a:rPr lang="en-US" sz="2400" dirty="0" err="1" smtClean="0"/>
              <a:t>mL</a:t>
            </a:r>
            <a:r>
              <a:rPr lang="en-US" sz="2400" dirty="0" smtClean="0"/>
              <a:t> is predictive of later </a:t>
            </a:r>
            <a:r>
              <a:rPr lang="en-US" sz="2400" dirty="0" err="1" smtClean="0"/>
              <a:t>hypocalcemia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dirty="0" smtClean="0"/>
              <a:t>Postoperative calcium testing :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The lag time for calcium changes is greater than that of PTH, and a calcium nadir may not occur for 24 to 72 hours following surgery.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Calcium levels, when used, are drawn the evening after surgery, the following morning, and every 6 to 12 hours thereafter as indicated.</a:t>
            </a:r>
          </a:p>
          <a:p>
            <a:pPr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If calcium levels are stable or increase over an observation period, discharge is generally considered safe.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If calcium levels continue to decline despite medical treatment, these patients require optimization of calcium replacement therapy (and possibly magnesium) and ongoing observation until calcium stability or increase is observed.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357158" y="285728"/>
            <a:ext cx="8229600" cy="428628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TREATMENT( Postoperative Prophylaxis)</a:t>
            </a:r>
            <a:br>
              <a:rPr lang="en-US" sz="2400" b="1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591187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Prophylactic approach to preventing postoperative </a:t>
            </a:r>
            <a:r>
              <a:rPr lang="en-US" sz="2400" dirty="0" err="1" smtClean="0"/>
              <a:t>hypocalcemia</a:t>
            </a:r>
            <a:r>
              <a:rPr lang="en-US" sz="2400" dirty="0" smtClean="0"/>
              <a:t> is to routinely initiate treatment with oral calcium with or without </a:t>
            </a:r>
            <a:r>
              <a:rPr lang="en-US" sz="2400" dirty="0" err="1" smtClean="0"/>
              <a:t>calcitriol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Routine oral calcium has been demonstrated to reduce postoperative </a:t>
            </a:r>
            <a:r>
              <a:rPr lang="en-US" sz="2400" dirty="0" err="1" smtClean="0"/>
              <a:t>hypocalcemia</a:t>
            </a:r>
            <a:r>
              <a:rPr lang="en-US" sz="2400" dirty="0" smtClean="0"/>
              <a:t> to approximately 10%.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r>
              <a:rPr lang="en-US" sz="1600" b="1" dirty="0" smtClean="0"/>
              <a:t>       </a:t>
            </a:r>
          </a:p>
          <a:p>
            <a:pPr>
              <a:buNone/>
            </a:pPr>
            <a:endParaRPr lang="en-US" sz="1600" b="1" dirty="0" smtClean="0"/>
          </a:p>
          <a:p>
            <a:pPr>
              <a:buNone/>
            </a:pPr>
            <a:endParaRPr lang="en-US" sz="1600" b="1" dirty="0" smtClean="0"/>
          </a:p>
          <a:p>
            <a:pPr>
              <a:buNone/>
            </a:pPr>
            <a:endParaRPr lang="en-US" sz="1600" b="1" dirty="0" smtClean="0"/>
          </a:p>
          <a:p>
            <a:pPr>
              <a:buNone/>
            </a:pPr>
            <a:r>
              <a:rPr lang="en-US" sz="1600" b="1" dirty="0" smtClean="0"/>
              <a:t>        Wang TS, Cheung K, Roman SA, Sosa JA. To supplement </a:t>
            </a:r>
            <a:r>
              <a:rPr lang="en-US" sz="1600" dirty="0" smtClean="0"/>
              <a:t>or not to supplement: a cost-utility analysis of calcium and vitamin D repletion in patients after </a:t>
            </a:r>
            <a:r>
              <a:rPr lang="en-US" sz="1600" dirty="0" err="1" smtClean="0"/>
              <a:t>thyroidectomy</a:t>
            </a:r>
            <a:r>
              <a:rPr lang="en-US" sz="1600" dirty="0" smtClean="0"/>
              <a:t>.</a:t>
            </a:r>
          </a:p>
          <a:p>
            <a:pPr>
              <a:buNone/>
            </a:pPr>
            <a:r>
              <a:rPr lang="en-US" sz="1600" i="1" dirty="0" smtClean="0"/>
              <a:t>       Ann </a:t>
            </a:r>
            <a:r>
              <a:rPr lang="en-US" sz="1600" i="1" dirty="0" err="1" smtClean="0"/>
              <a:t>Surg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Oncol</a:t>
            </a:r>
            <a:r>
              <a:rPr lang="en-US" sz="1600" i="1" dirty="0" smtClean="0"/>
              <a:t>. 2011;18:1293-1299.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Diagnosis?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584043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 prospective, randomized study after total </a:t>
            </a:r>
            <a:r>
              <a:rPr lang="en-US" sz="2400" dirty="0" err="1" smtClean="0"/>
              <a:t>thyroidectomy</a:t>
            </a:r>
            <a:r>
              <a:rPr lang="en-US" sz="2400" dirty="0" smtClean="0"/>
              <a:t> showed that 1,500 mg oral calcium plus 1 mcg </a:t>
            </a:r>
            <a:r>
              <a:rPr lang="en-US" sz="2400" dirty="0" err="1" smtClean="0"/>
              <a:t>calcitriol</a:t>
            </a:r>
            <a:r>
              <a:rPr lang="en-US" sz="2400" dirty="0" smtClean="0"/>
              <a:t> BID was superior to 0.5mcg of </a:t>
            </a:r>
            <a:r>
              <a:rPr lang="en-US" sz="2400" dirty="0" err="1" smtClean="0"/>
              <a:t>calcitriol</a:t>
            </a:r>
            <a:r>
              <a:rPr lang="en-US" sz="2400" dirty="0" smtClean="0"/>
              <a:t> BID or no </a:t>
            </a:r>
            <a:r>
              <a:rPr lang="en-US" sz="2400" dirty="0" err="1" smtClean="0"/>
              <a:t>calcitriol</a:t>
            </a:r>
            <a:r>
              <a:rPr lang="en-US" sz="2400" dirty="0" smtClean="0"/>
              <a:t>. Routine use of </a:t>
            </a:r>
            <a:r>
              <a:rPr lang="en-US" sz="2400" dirty="0" err="1" smtClean="0"/>
              <a:t>calcitriol</a:t>
            </a:r>
            <a:r>
              <a:rPr lang="en-US" sz="2400" dirty="0" smtClean="0"/>
              <a:t> is more expensive than calcium alone but is much less costly than hospital admission.</a:t>
            </a:r>
          </a:p>
          <a:p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785786" y="5715016"/>
            <a:ext cx="79296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Karakas E, </a:t>
            </a:r>
            <a:r>
              <a:rPr lang="en-US" sz="1600" b="1" dirty="0" err="1" smtClean="0"/>
              <a:t>Osei-Agyemang</a:t>
            </a:r>
            <a:r>
              <a:rPr lang="en-US" sz="1600" b="1" dirty="0" smtClean="0"/>
              <a:t> T, Schlosser K, et al. The </a:t>
            </a:r>
            <a:r>
              <a:rPr lang="en-US" sz="1600" dirty="0" smtClean="0"/>
              <a:t>impact of parathyroid auto transplantation during bilateral surgery for Graves’ disease on postoperative </a:t>
            </a:r>
            <a:r>
              <a:rPr lang="en-US" sz="1600" dirty="0" err="1" smtClean="0"/>
              <a:t>hypocalcemia</a:t>
            </a:r>
            <a:r>
              <a:rPr lang="en-US" sz="1600" dirty="0" smtClean="0"/>
              <a:t>.</a:t>
            </a:r>
          </a:p>
          <a:p>
            <a:r>
              <a:rPr lang="en-US" sz="1600" i="1" dirty="0" err="1" smtClean="0"/>
              <a:t>Endocr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Regul</a:t>
            </a:r>
            <a:r>
              <a:rPr lang="en-US" sz="1600" i="1" dirty="0" smtClean="0"/>
              <a:t>. 2008;42:39-44.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785918" y="571480"/>
            <a:ext cx="5572164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Acute Management of </a:t>
            </a:r>
            <a:r>
              <a:rPr lang="en-US" sz="2800" b="1" dirty="0" err="1" smtClean="0"/>
              <a:t>Hypoparathyroidism</a:t>
            </a:r>
            <a:r>
              <a:rPr lang="en-US" sz="2000" b="1" dirty="0" smtClean="0"/>
              <a:t>:</a:t>
            </a:r>
          </a:p>
          <a:p>
            <a:r>
              <a:rPr lang="en-US" sz="2400" dirty="0" smtClean="0"/>
              <a:t>Calcium levels should be monitored at least every 12 hours and more frequently if total calcium levels are &lt;7 mg/</a:t>
            </a:r>
            <a:r>
              <a:rPr lang="en-US" sz="2400" dirty="0" err="1" smtClean="0"/>
              <a:t>dL</a:t>
            </a:r>
            <a:r>
              <a:rPr lang="en-US" sz="2400" dirty="0" smtClean="0"/>
              <a:t>, or if symptoms of </a:t>
            </a:r>
            <a:r>
              <a:rPr lang="en-US" sz="2400" dirty="0" err="1" smtClean="0"/>
              <a:t>hypocalcemia</a:t>
            </a:r>
            <a:r>
              <a:rPr lang="en-US" sz="2400" dirty="0" smtClean="0"/>
              <a:t>  (e.g., </a:t>
            </a:r>
            <a:r>
              <a:rPr lang="en-US" sz="2400" dirty="0" err="1" smtClean="0"/>
              <a:t>perioral</a:t>
            </a:r>
            <a:r>
              <a:rPr lang="en-US" sz="2400" dirty="0" smtClean="0"/>
              <a:t> numbness/tingling, positive </a:t>
            </a:r>
            <a:r>
              <a:rPr lang="en-US" sz="2400" dirty="0" err="1" smtClean="0"/>
              <a:t>Chvostek</a:t>
            </a:r>
            <a:r>
              <a:rPr lang="en-US" sz="2400" dirty="0" smtClean="0"/>
              <a:t> or Trousseau sign, or </a:t>
            </a:r>
            <a:r>
              <a:rPr lang="en-US" sz="2400" dirty="0" err="1" smtClean="0"/>
              <a:t>carpopedal</a:t>
            </a:r>
            <a:r>
              <a:rPr lang="en-US" sz="2400" dirty="0" smtClean="0"/>
              <a:t> spasm) should occur.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357290" y="357166"/>
            <a:ext cx="6500858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Patients with symptomatic </a:t>
            </a:r>
            <a:r>
              <a:rPr lang="en-US" sz="2400" dirty="0" err="1" smtClean="0"/>
              <a:t>hypocalcemia</a:t>
            </a:r>
            <a:r>
              <a:rPr lang="en-US" sz="2400" dirty="0" smtClean="0"/>
              <a:t> (</a:t>
            </a:r>
            <a:r>
              <a:rPr lang="en-US" sz="2400" dirty="0" err="1" smtClean="0"/>
              <a:t>circumoral</a:t>
            </a:r>
            <a:r>
              <a:rPr lang="en-US" sz="2400" dirty="0" smtClean="0"/>
              <a:t> and distal extremity </a:t>
            </a:r>
            <a:r>
              <a:rPr lang="en-US" sz="2400" dirty="0" err="1" smtClean="0"/>
              <a:t>paresthesias</a:t>
            </a:r>
            <a:r>
              <a:rPr lang="en-US" sz="2400" dirty="0" smtClean="0"/>
              <a:t>) or a serum calcium concentration below 7.8 mg/</a:t>
            </a:r>
            <a:r>
              <a:rPr lang="en-US" sz="2400" dirty="0" err="1" smtClean="0"/>
              <a:t>dL</a:t>
            </a:r>
            <a:r>
              <a:rPr lang="en-US" sz="2400" dirty="0" smtClean="0"/>
              <a:t> should be treated with </a:t>
            </a:r>
            <a:r>
              <a:rPr lang="en-US" sz="2400" dirty="0" err="1" smtClean="0"/>
              <a:t>calcitriol</a:t>
            </a:r>
            <a:r>
              <a:rPr lang="en-US" sz="2400" dirty="0" smtClean="0"/>
              <a:t> 0.5 mcg twice daily and </a:t>
            </a:r>
            <a:r>
              <a:rPr lang="en-US" sz="2400" dirty="0" smtClean="0">
                <a:hlinkClick r:id="rId2"/>
              </a:rPr>
              <a:t>calcium carbonate </a:t>
            </a:r>
            <a:r>
              <a:rPr lang="en-US" sz="2400" dirty="0" smtClean="0"/>
              <a:t>500 mg four times daily. </a:t>
            </a:r>
          </a:p>
          <a:p>
            <a:r>
              <a:rPr lang="en-US" sz="2400" dirty="0" smtClean="0"/>
              <a:t>Patients with more severe symptoms (muscle cramps) or a serum calcium concentration below 7.5 mg/</a:t>
            </a:r>
            <a:r>
              <a:rPr lang="en-US" sz="2400" dirty="0" err="1" smtClean="0"/>
              <a:t>dL</a:t>
            </a:r>
            <a:r>
              <a:rPr lang="en-US" sz="2400" dirty="0" smtClean="0"/>
              <a:t> should </a:t>
            </a:r>
            <a:r>
              <a:rPr lang="en-US" sz="2400" b="1" dirty="0" smtClean="0"/>
              <a:t>also </a:t>
            </a:r>
            <a:r>
              <a:rPr lang="en-US" sz="2400" dirty="0" smtClean="0"/>
              <a:t>receive </a:t>
            </a:r>
            <a:r>
              <a:rPr lang="en-US" sz="2400" dirty="0" smtClean="0">
                <a:hlinkClick r:id="rId2"/>
              </a:rPr>
              <a:t>calcium </a:t>
            </a:r>
            <a:r>
              <a:rPr lang="en-US" sz="2400" dirty="0" err="1" smtClean="0">
                <a:hlinkClick r:id="rId2"/>
              </a:rPr>
              <a:t>gluconate</a:t>
            </a:r>
            <a:r>
              <a:rPr lang="en-US" sz="2400" dirty="0" smtClean="0">
                <a:hlinkClick r:id="rId2"/>
              </a:rPr>
              <a:t> </a:t>
            </a:r>
            <a:r>
              <a:rPr lang="en-US" sz="2400" dirty="0" smtClean="0"/>
              <a:t>by continuous intravenous drip for 24 to 36 hours or until the serum calcium concentration rises and is maintained above 8.0 mg/</a:t>
            </a:r>
            <a:r>
              <a:rPr lang="en-US" sz="2400" dirty="0" err="1" smtClean="0"/>
              <a:t>dL</a:t>
            </a:r>
            <a:r>
              <a:rPr lang="en-US" sz="2400" dirty="0" smtClean="0"/>
              <a:t> .</a:t>
            </a:r>
          </a:p>
          <a:p>
            <a:r>
              <a:rPr lang="en-US" sz="2400" dirty="0" smtClean="0"/>
              <a:t>Emergency therapy is indicated in patients with </a:t>
            </a:r>
            <a:r>
              <a:rPr lang="en-US" sz="2400" dirty="0" err="1" smtClean="0"/>
              <a:t>tetany</a:t>
            </a:r>
            <a:r>
              <a:rPr lang="en-US" sz="2400" dirty="0" smtClean="0"/>
              <a:t>, seizures, </a:t>
            </a:r>
            <a:r>
              <a:rPr lang="en-US" sz="2400" dirty="0" err="1" smtClean="0"/>
              <a:t>laryngospasm</a:t>
            </a:r>
            <a:r>
              <a:rPr lang="en-US" sz="2400" dirty="0" smtClean="0"/>
              <a:t> or markedly prolonged QT intervals on the electrocardiogram. Treatment is initiated with the intravenous administration of one 10 </a:t>
            </a:r>
            <a:r>
              <a:rPr lang="en-US" sz="2400" dirty="0" err="1" smtClean="0"/>
              <a:t>mL</a:t>
            </a:r>
            <a:r>
              <a:rPr lang="en-US" sz="2400" dirty="0" smtClean="0"/>
              <a:t> </a:t>
            </a:r>
            <a:r>
              <a:rPr lang="en-US" sz="2400" dirty="0" err="1" smtClean="0"/>
              <a:t>ampule</a:t>
            </a:r>
            <a:r>
              <a:rPr lang="en-US" sz="2400" dirty="0" smtClean="0"/>
              <a:t> of 10 percent </a:t>
            </a:r>
            <a:r>
              <a:rPr lang="en-US" sz="2400" dirty="0" smtClean="0">
                <a:hlinkClick r:id="rId2"/>
              </a:rPr>
              <a:t>calcium </a:t>
            </a:r>
            <a:r>
              <a:rPr lang="en-US" sz="2400" dirty="0" err="1" smtClean="0">
                <a:hlinkClick r:id="rId2"/>
              </a:rPr>
              <a:t>gluconate</a:t>
            </a:r>
            <a:r>
              <a:rPr lang="en-US" sz="2400" dirty="0" smtClean="0">
                <a:hlinkClick r:id="rId2"/>
              </a:rPr>
              <a:t> </a:t>
            </a:r>
            <a:r>
              <a:rPr lang="en-US" sz="2400" dirty="0" smtClean="0"/>
              <a:t>over 5 to 10 minutes, followed by the intravenous infusion.</a:t>
            </a:r>
          </a:p>
          <a:p>
            <a:pPr>
              <a:buNone/>
            </a:pPr>
            <a:r>
              <a:rPr lang="en-US" sz="2400" dirty="0" smtClean="0"/>
              <a:t> </a:t>
            </a: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14290"/>
            <a:ext cx="8229600" cy="6034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400" dirty="0" smtClean="0"/>
              <a:t>If severe </a:t>
            </a:r>
            <a:r>
              <a:rPr lang="en-US" sz="2400" dirty="0" err="1" smtClean="0"/>
              <a:t>hypocalcemia</a:t>
            </a:r>
            <a:r>
              <a:rPr lang="en-US" sz="2400" dirty="0" smtClean="0"/>
              <a:t> develops with symptoms:</a:t>
            </a:r>
          </a:p>
          <a:p>
            <a:pPr>
              <a:buNone/>
            </a:pPr>
            <a:r>
              <a:rPr lang="en-US" sz="2400" dirty="0" smtClean="0"/>
              <a:t>     IV calcium should be administered as a bolus (1 to 2 g of</a:t>
            </a:r>
            <a:r>
              <a:rPr lang="fa-IR" sz="2400" dirty="0" smtClean="0"/>
              <a:t> </a:t>
            </a:r>
            <a:r>
              <a:rPr lang="it-IT" sz="2400" dirty="0" smtClean="0"/>
              <a:t>calcium gluconate </a:t>
            </a:r>
            <a:r>
              <a:rPr lang="en-US" sz="2400" dirty="0" smtClean="0"/>
              <a:t>over 20 minutes) or infusion of a solution</a:t>
            </a:r>
            <a:r>
              <a:rPr lang="fa-IR" sz="2400" dirty="0" smtClean="0"/>
              <a:t> </a:t>
            </a:r>
            <a:r>
              <a:rPr lang="en-US" sz="2400" dirty="0" smtClean="0"/>
              <a:t>composed of 11 g calcium </a:t>
            </a:r>
            <a:r>
              <a:rPr lang="en-US" sz="2400" dirty="0" err="1" smtClean="0"/>
              <a:t>gluconate</a:t>
            </a:r>
            <a:r>
              <a:rPr lang="en-US" sz="2400" dirty="0" smtClean="0"/>
              <a:t> added to normal</a:t>
            </a:r>
            <a:r>
              <a:rPr lang="fa-IR" sz="2400" dirty="0" smtClean="0"/>
              <a:t> </a:t>
            </a:r>
            <a:r>
              <a:rPr lang="en-US" sz="2400" dirty="0" smtClean="0"/>
              <a:t>saline or 5% dextrose water to provide a final volume of</a:t>
            </a:r>
            <a:r>
              <a:rPr lang="fa-IR" sz="2400" dirty="0" smtClean="0"/>
              <a:t> </a:t>
            </a:r>
            <a:r>
              <a:rPr lang="en-US" sz="2400" dirty="0" smtClean="0"/>
              <a:t>1,000 </a:t>
            </a:r>
            <a:r>
              <a:rPr lang="en-US" sz="2400" dirty="0" err="1" smtClean="0"/>
              <a:t>mL</a:t>
            </a:r>
            <a:r>
              <a:rPr lang="en-US" sz="2400" dirty="0" smtClean="0"/>
              <a:t> administered at 50 </a:t>
            </a:r>
            <a:r>
              <a:rPr lang="en-US" sz="2400" dirty="0" err="1" smtClean="0"/>
              <a:t>mL</a:t>
            </a:r>
            <a:r>
              <a:rPr lang="en-US" sz="2400" dirty="0" smtClean="0"/>
              <a:t>/hour (equivalent to 50</a:t>
            </a:r>
            <a:r>
              <a:rPr lang="fa-IR" sz="2400" dirty="0" smtClean="0"/>
              <a:t> </a:t>
            </a:r>
            <a:r>
              <a:rPr lang="en-US" sz="2400" dirty="0" smtClean="0"/>
              <a:t>mg/hour) and adjusted to maintain the calcium level in the</a:t>
            </a:r>
            <a:r>
              <a:rPr lang="fa-IR" sz="2400" dirty="0" smtClean="0"/>
              <a:t> </a:t>
            </a:r>
            <a:r>
              <a:rPr lang="en-US" sz="2400" dirty="0" smtClean="0"/>
              <a:t>low normal range. 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Higher </a:t>
            </a:r>
            <a:r>
              <a:rPr lang="en-US" sz="2400" dirty="0" smtClean="0"/>
              <a:t>doses of oral calcium (3 to 4</a:t>
            </a:r>
            <a:r>
              <a:rPr lang="fa-IR" sz="2400" dirty="0" smtClean="0"/>
              <a:t> </a:t>
            </a:r>
            <a:r>
              <a:rPr lang="en-US" sz="2400" dirty="0" smtClean="0"/>
              <a:t>grams of elemental calcium daily given in 3 to 4 doses) should be initiated as soon as the patient can swallow oral medication. 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Vitamin </a:t>
            </a:r>
            <a:r>
              <a:rPr lang="en-US" sz="2400" dirty="0" smtClean="0"/>
              <a:t>D analogs such as </a:t>
            </a:r>
            <a:r>
              <a:rPr lang="en-US" sz="2400" dirty="0" err="1" smtClean="0"/>
              <a:t>calcitriol</a:t>
            </a:r>
            <a:r>
              <a:rPr lang="en-US" sz="2400" dirty="0" smtClean="0"/>
              <a:t> should be employed but may take up to 72 hours to be effective.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14290"/>
            <a:ext cx="8229600" cy="6034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591187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Calcitriol</a:t>
            </a:r>
            <a:r>
              <a:rPr lang="en-US" sz="2400" dirty="0" smtClean="0"/>
              <a:t> markedly increases the intestinal </a:t>
            </a:r>
            <a:r>
              <a:rPr lang="en-US" sz="2400" dirty="0" smtClean="0"/>
              <a:t>absorption of </a:t>
            </a:r>
            <a:r>
              <a:rPr lang="en-US" sz="2400" dirty="0" smtClean="0"/>
              <a:t>calcium and also liberates calcium from bone.</a:t>
            </a:r>
          </a:p>
          <a:p>
            <a:r>
              <a:rPr lang="en-US" sz="2400" dirty="0" err="1" smtClean="0"/>
              <a:t>Calcitriol</a:t>
            </a:r>
            <a:r>
              <a:rPr lang="en-US" sz="2400" dirty="0" smtClean="0"/>
              <a:t> has a relatively short half-life, 5 to 8 hours, </a:t>
            </a:r>
            <a:r>
              <a:rPr lang="en-US" sz="2400" dirty="0" smtClean="0"/>
              <a:t>but  this </a:t>
            </a:r>
            <a:r>
              <a:rPr lang="en-US" sz="2400" dirty="0" smtClean="0"/>
              <a:t>can double in patients with renal failure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 smtClean="0"/>
              <a:t>In contrast</a:t>
            </a:r>
            <a:r>
              <a:rPr lang="en-US" sz="2400" dirty="0" smtClean="0"/>
              <a:t>, fat-soluble </a:t>
            </a:r>
            <a:r>
              <a:rPr lang="en-US" sz="2400" dirty="0" smtClean="0"/>
              <a:t>vitamin D3, </a:t>
            </a:r>
            <a:r>
              <a:rPr lang="en-US" sz="2400" dirty="0" err="1" smtClean="0"/>
              <a:t>cholecalciferol</a:t>
            </a:r>
            <a:r>
              <a:rPr lang="en-US" sz="2400" dirty="0" smtClean="0"/>
              <a:t>, has a half-life </a:t>
            </a:r>
            <a:r>
              <a:rPr lang="en-US" sz="2400" dirty="0" smtClean="0"/>
              <a:t>of weeks </a:t>
            </a:r>
            <a:r>
              <a:rPr lang="en-US" sz="2400" dirty="0" smtClean="0"/>
              <a:t>to months </a:t>
            </a:r>
            <a:r>
              <a:rPr lang="en-US" sz="2400" dirty="0" smtClean="0"/>
              <a:t>.Therefore</a:t>
            </a:r>
            <a:r>
              <a:rPr lang="en-US" sz="2400" dirty="0" smtClean="0"/>
              <a:t>, toxicity from </a:t>
            </a:r>
            <a:r>
              <a:rPr lang="en-US" sz="2400" dirty="0" smtClean="0"/>
              <a:t>excessive </a:t>
            </a:r>
            <a:r>
              <a:rPr lang="en-US" sz="2400" dirty="0" err="1" smtClean="0"/>
              <a:t>calcitriol</a:t>
            </a:r>
            <a:r>
              <a:rPr lang="en-US" sz="2400" dirty="0" smtClean="0"/>
              <a:t> </a:t>
            </a:r>
            <a:r>
              <a:rPr lang="en-US" sz="2400" dirty="0" smtClean="0"/>
              <a:t>can be reversed in days, whereas vitamin </a:t>
            </a:r>
            <a:r>
              <a:rPr lang="en-US" sz="2400" dirty="0" smtClean="0"/>
              <a:t>D3 toxicity </a:t>
            </a:r>
            <a:r>
              <a:rPr lang="en-US" sz="2400" dirty="0" smtClean="0"/>
              <a:t>can last for weeks (with the potential for soft </a:t>
            </a:r>
            <a:r>
              <a:rPr lang="en-US" sz="2400" dirty="0" smtClean="0"/>
              <a:t>tissue calcification</a:t>
            </a:r>
            <a:r>
              <a:rPr lang="en-US" sz="2400" dirty="0" smtClean="0"/>
              <a:t>, renal stones, or permanent renal failure).</a:t>
            </a:r>
            <a:endParaRPr lang="fa-IR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17565"/>
            <a:ext cx="8229600" cy="584043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After </a:t>
            </a:r>
            <a:r>
              <a:rPr lang="en-US" sz="2400" dirty="0" smtClean="0"/>
              <a:t>discharge, calcium levels should be </a:t>
            </a:r>
            <a:r>
              <a:rPr lang="en-US" sz="2400" dirty="0" smtClean="0"/>
              <a:t>monitored at </a:t>
            </a:r>
            <a:r>
              <a:rPr lang="en-US" sz="2400" dirty="0" smtClean="0"/>
              <a:t>least twice weekly, anticipating a reduction </a:t>
            </a:r>
            <a:r>
              <a:rPr lang="en-US" sz="2400" dirty="0" smtClean="0"/>
              <a:t>in </a:t>
            </a:r>
            <a:r>
              <a:rPr lang="en-US" sz="2400" dirty="0" err="1" smtClean="0"/>
              <a:t>calcitriol</a:t>
            </a:r>
            <a:r>
              <a:rPr lang="en-US" sz="2400" dirty="0" smtClean="0"/>
              <a:t> </a:t>
            </a:r>
            <a:r>
              <a:rPr lang="en-US" sz="2400" dirty="0" smtClean="0"/>
              <a:t>after steady state is achieved in approximately </a:t>
            </a:r>
            <a:r>
              <a:rPr lang="en-US" sz="2400" dirty="0" smtClean="0"/>
              <a:t>1 week</a:t>
            </a:r>
            <a:r>
              <a:rPr lang="en-US" sz="2400" dirty="0" smtClean="0"/>
              <a:t>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/>
              <a:t>Long-term Management</a:t>
            </a:r>
            <a:br>
              <a:rPr lang="en-US" sz="2400" b="1" dirty="0" smtClean="0"/>
            </a:br>
            <a:r>
              <a:rPr lang="en-US" sz="2400" b="1" dirty="0" smtClean="0"/>
              <a:t>of </a:t>
            </a:r>
            <a:r>
              <a:rPr lang="en-US" sz="2400" b="1" dirty="0" err="1" smtClean="0"/>
              <a:t>Hypoparathyroidism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26893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</a:t>
            </a:r>
            <a:r>
              <a:rPr lang="en-US" sz="2400" dirty="0" smtClean="0"/>
              <a:t>primary</a:t>
            </a:r>
            <a:r>
              <a:rPr lang="fa-IR" sz="2400" dirty="0" smtClean="0"/>
              <a:t> </a:t>
            </a:r>
            <a:r>
              <a:rPr lang="en-US" sz="2400" dirty="0" smtClean="0"/>
              <a:t>goal of chronic management </a:t>
            </a:r>
            <a:r>
              <a:rPr lang="en-US" sz="2400" dirty="0" smtClean="0"/>
              <a:t>: maintain </a:t>
            </a:r>
            <a:r>
              <a:rPr lang="en-US" sz="2400" dirty="0" smtClean="0"/>
              <a:t>serum calcium</a:t>
            </a:r>
            <a:r>
              <a:rPr lang="fa-IR" sz="2400" dirty="0" smtClean="0"/>
              <a:t> </a:t>
            </a:r>
            <a:r>
              <a:rPr lang="en-US" sz="2400" dirty="0" smtClean="0"/>
              <a:t>within an asymptomatic range and to avoid significant</a:t>
            </a:r>
            <a:r>
              <a:rPr lang="fa-IR" sz="2400" dirty="0" smtClean="0"/>
              <a:t> </a:t>
            </a:r>
            <a:r>
              <a:rPr lang="en-US" sz="2400" dirty="0" smtClean="0"/>
              <a:t>hypo- or </a:t>
            </a:r>
            <a:r>
              <a:rPr lang="en-US" sz="2400" dirty="0" err="1" smtClean="0"/>
              <a:t>hypercalcemia</a:t>
            </a:r>
            <a:r>
              <a:rPr lang="en-US" sz="2400" dirty="0" smtClean="0"/>
              <a:t>. </a:t>
            </a:r>
            <a:endParaRPr lang="en-US" sz="2400" dirty="0" smtClean="0"/>
          </a:p>
          <a:p>
            <a:r>
              <a:rPr lang="en-US" sz="2400" dirty="0" smtClean="0"/>
              <a:t>To </a:t>
            </a:r>
            <a:r>
              <a:rPr lang="en-US" sz="2400" dirty="0" smtClean="0"/>
              <a:t>reduce the risk of symptoms, kidney stones, and ectopic soft tissue calcification, it is recommended that serum calcium and phosphorus be</a:t>
            </a:r>
            <a:r>
              <a:rPr lang="fa-IR" sz="2400" dirty="0" smtClean="0"/>
              <a:t> </a:t>
            </a:r>
            <a:r>
              <a:rPr lang="en-US" sz="2400" dirty="0" smtClean="0"/>
              <a:t>maintained in the low and high normal reference ranges, respectively. </a:t>
            </a:r>
            <a:endParaRPr lang="en-US" sz="2400" dirty="0" smtClean="0"/>
          </a:p>
          <a:p>
            <a:r>
              <a:rPr lang="en-US" sz="2400" dirty="0" smtClean="0"/>
              <a:t>Some </a:t>
            </a:r>
            <a:r>
              <a:rPr lang="en-US" sz="2400" dirty="0" smtClean="0"/>
              <a:t>authors have specifically recommended</a:t>
            </a:r>
            <a:r>
              <a:rPr lang="fa-IR" sz="2400" dirty="0" smtClean="0"/>
              <a:t> </a:t>
            </a:r>
            <a:r>
              <a:rPr lang="en-US" sz="2400" dirty="0" smtClean="0"/>
              <a:t>keeping the 24-hour urine calcium excretion &lt;7.5 </a:t>
            </a:r>
            <a:r>
              <a:rPr lang="en-US" sz="2400" dirty="0" err="1" smtClean="0"/>
              <a:t>mmol</a:t>
            </a:r>
            <a:r>
              <a:rPr lang="en-US" sz="2400" dirty="0" smtClean="0"/>
              <a:t>/day and the calcium-phosphorus product &lt;55 mg2/dL2. </a:t>
            </a:r>
            <a:endParaRPr lang="en-US" sz="2400" dirty="0" smtClean="0"/>
          </a:p>
          <a:p>
            <a:r>
              <a:rPr lang="en-US" sz="2400" dirty="0" smtClean="0"/>
              <a:t>This </a:t>
            </a:r>
            <a:r>
              <a:rPr lang="en-US" sz="2400" dirty="0" smtClean="0"/>
              <a:t>long-term patient management is usually</a:t>
            </a:r>
            <a:r>
              <a:rPr lang="fa-IR" sz="2400" dirty="0" smtClean="0"/>
              <a:t> </a:t>
            </a:r>
            <a:r>
              <a:rPr lang="en-US" sz="2400" dirty="0" smtClean="0"/>
              <a:t>best accomplished </a:t>
            </a:r>
            <a:r>
              <a:rPr lang="en-US" sz="2400" dirty="0" smtClean="0"/>
              <a:t>under the care of an endocrinologist.</a:t>
            </a:r>
            <a:endParaRPr lang="en-US" sz="2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Calcium is typically provided as calcium carbonate</a:t>
            </a:r>
            <a:r>
              <a:rPr lang="fa-IR" sz="2400" dirty="0" smtClean="0"/>
              <a:t> </a:t>
            </a:r>
            <a:r>
              <a:rPr lang="en-US" sz="2400" dirty="0" smtClean="0"/>
              <a:t>or calcium citrate. Most patients requiring 1,500 mg elemental calcium daily. Dosing is divided into 2 or 3 split doses to maximize absorption. </a:t>
            </a:r>
          </a:p>
          <a:p>
            <a:r>
              <a:rPr lang="en-US" sz="2400" dirty="0" err="1" smtClean="0"/>
              <a:t>Calcitriol</a:t>
            </a:r>
            <a:r>
              <a:rPr lang="en-US" sz="2400" dirty="0" smtClean="0"/>
              <a:t> improves intestinal calcium absorption and is almost always required. Doses range from 0.125 to 4.0 mcg/day, with most patients requiring 0.25 mcg daily.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 smtClean="0"/>
              <a:t>doses are typically divided when 1 mcg or more per day is required. </a:t>
            </a:r>
            <a:endParaRPr lang="en-US" sz="2400" dirty="0" smtClean="0"/>
          </a:p>
          <a:p>
            <a:r>
              <a:rPr lang="en-US" sz="2400" dirty="0" smtClean="0"/>
              <a:t>Vitamin </a:t>
            </a:r>
            <a:r>
              <a:rPr lang="en-US" sz="2400" dirty="0" smtClean="0"/>
              <a:t>D2 (</a:t>
            </a:r>
            <a:r>
              <a:rPr lang="en-US" sz="2400" dirty="0" err="1" smtClean="0"/>
              <a:t>ergocalciferol</a:t>
            </a:r>
            <a:r>
              <a:rPr lang="en-US" sz="2400" dirty="0" smtClean="0"/>
              <a:t>) or vitamin D3 (</a:t>
            </a:r>
            <a:r>
              <a:rPr lang="en-US" sz="2400" dirty="0" err="1" smtClean="0"/>
              <a:t>cholecalciferol</a:t>
            </a:r>
            <a:r>
              <a:rPr lang="en-US" sz="2400" dirty="0" smtClean="0"/>
              <a:t>) are </a:t>
            </a:r>
            <a:r>
              <a:rPr lang="en-US" sz="2400" dirty="0" smtClean="0"/>
              <a:t>occasionally used </a:t>
            </a:r>
            <a:r>
              <a:rPr lang="en-US" sz="2400" dirty="0" smtClean="0"/>
              <a:t>along with the activated metabolite of vitamin D  (</a:t>
            </a:r>
            <a:r>
              <a:rPr lang="en-US" sz="2400" dirty="0" err="1" smtClean="0"/>
              <a:t>calcitriol</a:t>
            </a:r>
            <a:r>
              <a:rPr lang="en-US" sz="2400" dirty="0" smtClean="0"/>
              <a:t>) and may help to provide smoother control of calcium levels.</a:t>
            </a:r>
            <a:endParaRPr lang="fa-IR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428736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Postsurgical </a:t>
            </a:r>
            <a:r>
              <a:rPr lang="en-US" sz="3200" b="1" dirty="0" err="1" smtClean="0"/>
              <a:t>hypoparathyroidism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dirty="0" err="1" smtClean="0"/>
              <a:t>Thiazide</a:t>
            </a:r>
            <a:r>
              <a:rPr lang="en-US" sz="2400" dirty="0" smtClean="0"/>
              <a:t> diuretics can be added to the regimen when calcium control is difficult or </a:t>
            </a:r>
            <a:r>
              <a:rPr lang="en-US" sz="2400" dirty="0" err="1" smtClean="0"/>
              <a:t>hypercalcuria</a:t>
            </a:r>
            <a:r>
              <a:rPr lang="en-US" sz="2400" dirty="0" smtClean="0"/>
              <a:t> (&gt;150 mg/24 h) is </a:t>
            </a:r>
            <a:r>
              <a:rPr lang="en-US" sz="2400" dirty="0" err="1" smtClean="0"/>
              <a:t>aproblem</a:t>
            </a:r>
            <a:r>
              <a:rPr lang="en-US" sz="2400" dirty="0" smtClean="0"/>
              <a:t>. </a:t>
            </a:r>
            <a:endParaRPr lang="en-US" sz="2400" dirty="0" smtClean="0"/>
          </a:p>
          <a:p>
            <a:r>
              <a:rPr lang="en-US" sz="2400" dirty="0" err="1" smtClean="0"/>
              <a:t>Thiazide</a:t>
            </a:r>
            <a:r>
              <a:rPr lang="en-US" sz="2400" dirty="0" smtClean="0"/>
              <a:t> </a:t>
            </a:r>
            <a:r>
              <a:rPr lang="en-US" sz="2400" dirty="0" smtClean="0"/>
              <a:t>diuretics enhance distal renal tubular calcium </a:t>
            </a:r>
            <a:r>
              <a:rPr lang="en-US" sz="2400" dirty="0" err="1" smtClean="0"/>
              <a:t>reabsorption</a:t>
            </a:r>
            <a:r>
              <a:rPr lang="en-US" sz="2400" dirty="0" smtClean="0"/>
              <a:t>, thereby increasing serum calcium and reducing urinary calcium excretion.</a:t>
            </a:r>
          </a:p>
          <a:p>
            <a:r>
              <a:rPr lang="en-US" sz="2400" dirty="0" smtClean="0"/>
              <a:t>Hydrochlorothiazide (12.5-50 mg daily) can be effective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Vitamin D therapy has the unwanted effect of </a:t>
            </a:r>
            <a:r>
              <a:rPr lang="en-US" sz="2400" dirty="0" smtClean="0"/>
              <a:t>increasing intestinal </a:t>
            </a:r>
            <a:r>
              <a:rPr lang="en-US" sz="2400" dirty="0" smtClean="0"/>
              <a:t>phosphate absorption. </a:t>
            </a:r>
            <a:r>
              <a:rPr lang="en-US" sz="2400" dirty="0" smtClean="0"/>
              <a:t>When severe </a:t>
            </a:r>
            <a:r>
              <a:rPr lang="en-US" sz="2400" dirty="0" err="1" smtClean="0"/>
              <a:t>hyperphosphatemia</a:t>
            </a:r>
            <a:r>
              <a:rPr lang="en-US" sz="2400" dirty="0" smtClean="0"/>
              <a:t> </a:t>
            </a:r>
            <a:r>
              <a:rPr lang="en-US" sz="2400" dirty="0" smtClean="0"/>
              <a:t>is problematic, intestinal phosphate binders may be </a:t>
            </a:r>
            <a:r>
              <a:rPr lang="en-US" sz="2400" dirty="0" smtClean="0"/>
              <a:t>necessary.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Calcium levels may rapidly become unstable in the setting of acute gastrointestinal disease or acute kidney injury because it can alter volume status, serum magnesium levels, or calcium/vitamin D absorption. 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14290"/>
            <a:ext cx="8229600" cy="6034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 smtClean="0"/>
              <a:t>The long-term consequences of permanent </a:t>
            </a:r>
            <a:r>
              <a:rPr lang="en-US" sz="2400" dirty="0" err="1" smtClean="0"/>
              <a:t>hypoparathyroidism</a:t>
            </a:r>
            <a:r>
              <a:rPr lang="en-US" sz="2400" dirty="0" smtClean="0"/>
              <a:t> include </a:t>
            </a:r>
            <a:r>
              <a:rPr lang="en-US" sz="2400" dirty="0" err="1" smtClean="0"/>
              <a:t>nephrolithiasis</a:t>
            </a:r>
            <a:r>
              <a:rPr lang="en-US" sz="2400" dirty="0" smtClean="0"/>
              <a:t>, </a:t>
            </a:r>
            <a:r>
              <a:rPr lang="en-US" sz="2400" dirty="0" err="1" smtClean="0"/>
              <a:t>nephrocalcinosis</a:t>
            </a:r>
            <a:r>
              <a:rPr lang="en-US" sz="2400" dirty="0" smtClean="0"/>
              <a:t>, </a:t>
            </a:r>
            <a:r>
              <a:rPr lang="en-US" sz="2400" dirty="0" smtClean="0"/>
              <a:t>basal ganglia calcifications, ectopic soft tissue calcification</a:t>
            </a:r>
            <a:r>
              <a:rPr lang="en-US" sz="2400" dirty="0" smtClean="0"/>
              <a:t>,  </a:t>
            </a:r>
            <a:r>
              <a:rPr lang="en-US" sz="2400" dirty="0" smtClean="0"/>
              <a:t>cataracts, potential defects in bone metabolism, and an impaired quality of life. </a:t>
            </a:r>
            <a:endParaRPr lang="en-US" sz="2400" dirty="0" smtClean="0"/>
          </a:p>
          <a:p>
            <a:r>
              <a:rPr lang="en-US" sz="2400" dirty="0" smtClean="0"/>
              <a:t>Periodic measurement of </a:t>
            </a:r>
            <a:r>
              <a:rPr lang="en-US" sz="2400" dirty="0" smtClean="0"/>
              <a:t>24-hour urine calcium is probably prudent, and </a:t>
            </a:r>
            <a:r>
              <a:rPr lang="en-US" sz="2400" dirty="0" smtClean="0"/>
              <a:t>some physicians </a:t>
            </a:r>
            <a:r>
              <a:rPr lang="en-US" sz="2400" dirty="0" smtClean="0"/>
              <a:t>perform periodic renal ultrasound monitoring.</a:t>
            </a:r>
          </a:p>
          <a:p>
            <a:r>
              <a:rPr lang="en-US" sz="2400" dirty="0" smtClean="0"/>
              <a:t>Bone mineral content tends to be increased in </a:t>
            </a:r>
            <a:r>
              <a:rPr lang="en-US" sz="2400" dirty="0" err="1" smtClean="0"/>
              <a:t>hypoparathyroidism</a:t>
            </a:r>
            <a:r>
              <a:rPr lang="en-US" sz="2400" dirty="0" smtClean="0"/>
              <a:t>, but </a:t>
            </a:r>
            <a:r>
              <a:rPr lang="en-US" sz="2400" dirty="0" err="1" smtClean="0"/>
              <a:t>cancellous</a:t>
            </a:r>
            <a:r>
              <a:rPr lang="en-US" sz="2400" dirty="0" smtClean="0"/>
              <a:t> bone </a:t>
            </a:r>
            <a:r>
              <a:rPr lang="en-US" sz="2400" dirty="0" err="1" smtClean="0"/>
              <a:t>microarchitecture</a:t>
            </a:r>
            <a:r>
              <a:rPr lang="en-US" sz="2400" dirty="0" smtClean="0"/>
              <a:t> </a:t>
            </a:r>
            <a:r>
              <a:rPr lang="en-US" sz="2400" dirty="0" smtClean="0"/>
              <a:t>in </a:t>
            </a:r>
            <a:r>
              <a:rPr lang="en-US" sz="2400" dirty="0" err="1" smtClean="0"/>
              <a:t>hypoparathyroidism</a:t>
            </a:r>
            <a:r>
              <a:rPr lang="en-US" sz="2400" dirty="0" smtClean="0"/>
              <a:t> </a:t>
            </a:r>
            <a:r>
              <a:rPr lang="en-US" sz="2400" dirty="0" smtClean="0"/>
              <a:t>is abnormal, and the effect on </a:t>
            </a:r>
            <a:r>
              <a:rPr lang="en-US" sz="2400" dirty="0" smtClean="0"/>
              <a:t>fracture risk </a:t>
            </a:r>
            <a:r>
              <a:rPr lang="en-US" sz="2400" dirty="0" smtClean="0"/>
              <a:t>is </a:t>
            </a:r>
            <a:r>
              <a:rPr lang="en-US" sz="2400" dirty="0" err="1" smtClean="0"/>
              <a:t>uncertain.Hypoparathyroidism</a:t>
            </a:r>
            <a:r>
              <a:rPr lang="en-US" sz="2400" dirty="0" smtClean="0"/>
              <a:t> </a:t>
            </a:r>
            <a:r>
              <a:rPr lang="en-US" sz="2400" dirty="0" smtClean="0"/>
              <a:t>may </a:t>
            </a:r>
            <a:r>
              <a:rPr lang="en-US" sz="2400" dirty="0" smtClean="0"/>
              <a:t>induce greater </a:t>
            </a:r>
            <a:r>
              <a:rPr lang="en-US" sz="2400" dirty="0" smtClean="0"/>
              <a:t>bone stiffness that could make the skeleton </a:t>
            </a:r>
            <a:r>
              <a:rPr lang="en-US" sz="2400" dirty="0" smtClean="0"/>
              <a:t>more predisposed </a:t>
            </a:r>
            <a:r>
              <a:rPr lang="en-US" sz="2400" dirty="0" smtClean="0"/>
              <a:t>to develop micro fractures when </a:t>
            </a:r>
            <a:r>
              <a:rPr lang="en-US" sz="2400" dirty="0" smtClean="0"/>
              <a:t>loaded.</a:t>
            </a:r>
            <a:endParaRPr lang="en-US" sz="2400" dirty="0" smtClean="0"/>
          </a:p>
          <a:p>
            <a:r>
              <a:rPr lang="en-US" sz="2400" dirty="0" smtClean="0"/>
              <a:t>Dual-energy X-ray </a:t>
            </a:r>
            <a:r>
              <a:rPr lang="en-US" sz="2400" dirty="0" err="1" smtClean="0"/>
              <a:t>absorptiometry</a:t>
            </a:r>
            <a:r>
              <a:rPr lang="en-US" sz="2400" dirty="0" smtClean="0"/>
              <a:t> testing is not likely </a:t>
            </a:r>
            <a:r>
              <a:rPr lang="en-US" sz="2400" dirty="0" smtClean="0"/>
              <a:t>to help </a:t>
            </a:r>
            <a:r>
              <a:rPr lang="en-US" sz="2400" dirty="0" smtClean="0"/>
              <a:t>assess this risk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 smtClean="0"/>
              <a:t>One area particularly prone to </a:t>
            </a:r>
            <a:r>
              <a:rPr lang="en-US" sz="2400" dirty="0" smtClean="0"/>
              <a:t>ectopic calcification </a:t>
            </a:r>
            <a:r>
              <a:rPr lang="en-US" sz="2400" dirty="0" smtClean="0"/>
              <a:t>is the basal ganglion area of the </a:t>
            </a:r>
            <a:r>
              <a:rPr lang="en-US" sz="2400" dirty="0" smtClean="0"/>
              <a:t>brain, but </a:t>
            </a:r>
            <a:r>
              <a:rPr lang="en-US" sz="2400" dirty="0" smtClean="0"/>
              <a:t>there are currently no </a:t>
            </a:r>
            <a:r>
              <a:rPr lang="en-US" sz="2400" dirty="0" smtClean="0"/>
              <a:t>formal recommendations </a:t>
            </a:r>
            <a:r>
              <a:rPr lang="en-US" sz="2400" dirty="0" smtClean="0"/>
              <a:t>for </a:t>
            </a:r>
            <a:r>
              <a:rPr lang="en-US" sz="2400" dirty="0" smtClean="0"/>
              <a:t>routine head </a:t>
            </a:r>
            <a:r>
              <a:rPr lang="en-US" sz="2400" dirty="0" smtClean="0"/>
              <a:t>computed tomography scanning. </a:t>
            </a:r>
            <a:endParaRPr lang="en-US" sz="2400" dirty="0" smtClean="0"/>
          </a:p>
          <a:p>
            <a:r>
              <a:rPr lang="en-US" sz="2400" dirty="0" err="1" smtClean="0"/>
              <a:t>Additionally,patients</a:t>
            </a:r>
            <a:r>
              <a:rPr lang="en-US" sz="2400" dirty="0" smtClean="0"/>
              <a:t> </a:t>
            </a:r>
            <a:r>
              <a:rPr lang="en-US" sz="2400" dirty="0" smtClean="0"/>
              <a:t>with </a:t>
            </a:r>
            <a:r>
              <a:rPr lang="en-US" sz="2400" dirty="0" err="1" smtClean="0"/>
              <a:t>hypoparathyroidism</a:t>
            </a:r>
            <a:r>
              <a:rPr lang="en-US" sz="2400" dirty="0" smtClean="0"/>
              <a:t> often report </a:t>
            </a:r>
            <a:r>
              <a:rPr lang="en-US" sz="2400" dirty="0" smtClean="0"/>
              <a:t>increased anxiety </a:t>
            </a:r>
            <a:r>
              <a:rPr lang="en-US" sz="2400" dirty="0" smtClean="0"/>
              <a:t>and decreased sense of well-being compared </a:t>
            </a:r>
            <a:r>
              <a:rPr lang="en-US" sz="2400" dirty="0" smtClean="0"/>
              <a:t>to controls</a:t>
            </a:r>
            <a:r>
              <a:rPr lang="en-US" sz="2400" dirty="0" smtClean="0"/>
              <a:t>. These symptoms are not improved with </a:t>
            </a:r>
            <a:r>
              <a:rPr lang="en-US" sz="2400" dirty="0" smtClean="0"/>
              <a:t>current therapies.</a:t>
            </a: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6286544"/>
          </a:xfrm>
        </p:spPr>
        <p:txBody>
          <a:bodyPr>
            <a:noAutofit/>
          </a:bodyPr>
          <a:lstStyle/>
          <a:p>
            <a:r>
              <a:rPr lang="en-US" sz="2400" dirty="0" smtClean="0"/>
              <a:t>A new option for the treatment of </a:t>
            </a:r>
            <a:r>
              <a:rPr lang="en-US" sz="2400" dirty="0" err="1" smtClean="0"/>
              <a:t>hypoparathyroidism</a:t>
            </a:r>
            <a:r>
              <a:rPr lang="en-US" sz="2400" dirty="0" smtClean="0"/>
              <a:t> recently approved by the U.S. FDA in January 2015, is recombinant human PTH (1-84), which is identical in structure to the </a:t>
            </a:r>
            <a:r>
              <a:rPr lang="en-US" sz="2400" dirty="0" err="1" smtClean="0"/>
              <a:t>fulllength</a:t>
            </a:r>
            <a:r>
              <a:rPr lang="en-US" sz="2400" dirty="0" smtClean="0"/>
              <a:t> endogenous hormone. The quality of life for these patients can be poor, requiring daily medication, </a:t>
            </a:r>
            <a:r>
              <a:rPr lang="en-US" sz="2400" dirty="0" smtClean="0"/>
              <a:t>frequent  physician </a:t>
            </a:r>
            <a:r>
              <a:rPr lang="en-US" sz="2400" dirty="0" smtClean="0"/>
              <a:t>visits, and many episodes of breakthrough </a:t>
            </a:r>
            <a:r>
              <a:rPr lang="en-US" sz="2400" dirty="0" err="1" smtClean="0"/>
              <a:t>hypocalcemia</a:t>
            </a:r>
            <a:r>
              <a:rPr lang="en-US" sz="2400" dirty="0" smtClean="0"/>
              <a:t> symptoms.</a:t>
            </a:r>
          </a:p>
          <a:p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357158" y="6215081"/>
            <a:ext cx="857256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err="1" smtClean="0"/>
              <a:t>Mannstadt</a:t>
            </a:r>
            <a:r>
              <a:rPr lang="en-US" sz="1100" b="1" dirty="0" smtClean="0"/>
              <a:t> M, Clarke BL, </a:t>
            </a:r>
            <a:r>
              <a:rPr lang="en-US" sz="1100" b="1" dirty="0" err="1" smtClean="0"/>
              <a:t>Vokes</a:t>
            </a:r>
            <a:r>
              <a:rPr lang="en-US" sz="1100" b="1" dirty="0" smtClean="0"/>
              <a:t> T, et al. Efficacy </a:t>
            </a:r>
            <a:r>
              <a:rPr lang="en-US" sz="1100" b="1" dirty="0" smtClean="0"/>
              <a:t>and </a:t>
            </a:r>
            <a:r>
              <a:rPr lang="en-US" sz="1100" dirty="0" smtClean="0"/>
              <a:t>safety </a:t>
            </a:r>
            <a:r>
              <a:rPr lang="en-US" sz="1100" dirty="0" smtClean="0"/>
              <a:t>of recombinant human parathyroid hormone (1-84</a:t>
            </a:r>
            <a:r>
              <a:rPr lang="en-US" sz="1100" dirty="0" smtClean="0"/>
              <a:t>)  in </a:t>
            </a:r>
            <a:r>
              <a:rPr lang="en-US" sz="1100" dirty="0" err="1" smtClean="0"/>
              <a:t>hypoparathyroidism</a:t>
            </a:r>
            <a:r>
              <a:rPr lang="en-US" sz="1100" dirty="0" smtClean="0"/>
              <a:t> (REPLACE): a </a:t>
            </a:r>
            <a:r>
              <a:rPr lang="en-US" sz="1100" dirty="0" smtClean="0"/>
              <a:t>double-blind </a:t>
            </a:r>
            <a:endParaRPr lang="en-US" sz="1100" dirty="0" smtClean="0"/>
          </a:p>
          <a:p>
            <a:r>
              <a:rPr lang="en-US" sz="1100" dirty="0" smtClean="0"/>
              <a:t>placebo-controlled, randomized, phase 3 study. </a:t>
            </a:r>
            <a:r>
              <a:rPr lang="en-US" sz="1100" i="1" dirty="0" smtClean="0"/>
              <a:t>Lancet Diabetes </a:t>
            </a:r>
            <a:r>
              <a:rPr lang="en-US" sz="1100" i="1" dirty="0" err="1" smtClean="0"/>
              <a:t>Endocrinol</a:t>
            </a:r>
            <a:r>
              <a:rPr lang="en-US" sz="1100" i="1" dirty="0" smtClean="0"/>
              <a:t>. 2013;1:275-283.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 Recombinant PTH was studied in the REPLACE trial .When injected subcutaneously into the thigh once daily, 53% of patients were able to </a:t>
            </a:r>
            <a:r>
              <a:rPr lang="en-US" sz="2400" dirty="0" smtClean="0"/>
              <a:t>reduce </a:t>
            </a:r>
            <a:r>
              <a:rPr lang="en-US" sz="2400" dirty="0" smtClean="0"/>
              <a:t>their calcium and vitamin D requirements by more than 50%, and 43% were able to achieve independence of vitamin D and reduction in calcium to &lt;500 mg daily.</a:t>
            </a:r>
          </a:p>
          <a:p>
            <a:r>
              <a:rPr lang="en-US" sz="2400" dirty="0" smtClean="0"/>
              <a:t>Importantly, urinary calcium and serum phosphorus levels were also reduced </a:t>
            </a:r>
            <a:r>
              <a:rPr lang="en-US" sz="2400" dirty="0" smtClean="0"/>
              <a:t>.The </a:t>
            </a:r>
            <a:r>
              <a:rPr lang="en-US" sz="2400" dirty="0" smtClean="0"/>
              <a:t>hope with these findings is there might be a reduction in renal calculi. </a:t>
            </a:r>
            <a:endParaRPr lang="en-US" sz="2400" dirty="0" smtClean="0"/>
          </a:p>
          <a:p>
            <a:r>
              <a:rPr lang="en-US" sz="2400" dirty="0" smtClean="0"/>
              <a:t>Recombinant </a:t>
            </a:r>
            <a:r>
              <a:rPr lang="en-US" sz="2400" dirty="0" smtClean="0"/>
              <a:t>PTH may also restore normal bone metabolism and improve bone </a:t>
            </a:r>
            <a:r>
              <a:rPr lang="en-US" sz="2400" dirty="0" err="1" smtClean="0"/>
              <a:t>microarchitecture</a:t>
            </a:r>
            <a:r>
              <a:rPr lang="en-US" sz="2400" dirty="0" smtClean="0"/>
              <a:t> 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It is only recommended for patients who cannot be well-controlled on calcium supplements and active forms of vitamin D alone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 smtClean="0"/>
              <a:t>It was not studied in patients with acute postsurgical </a:t>
            </a:r>
            <a:r>
              <a:rPr lang="en-US" sz="2400" dirty="0" err="1" smtClean="0"/>
              <a:t>hypoparathyroidism</a:t>
            </a:r>
            <a:r>
              <a:rPr lang="en-US" sz="2400" dirty="0" smtClean="0"/>
              <a:t>.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 smtClean="0"/>
              <a:t>label carries a warning for potential risk of </a:t>
            </a:r>
            <a:r>
              <a:rPr lang="en-US" sz="2400" dirty="0" err="1" smtClean="0"/>
              <a:t>osteosarcoma</a:t>
            </a:r>
            <a:r>
              <a:rPr lang="en-US" sz="2400" dirty="0" smtClean="0"/>
              <a:t>, although this was only observed in rats that received the drug at higher levels than those used in humans.</a:t>
            </a:r>
          </a:p>
          <a:p>
            <a:r>
              <a:rPr lang="en-US" sz="2400" dirty="0" smtClean="0"/>
              <a:t>The drug is initiated at a dose of 50 mcg once daily and can be titrated to doses of 25, 50, 75, or 100 mcg. Serum calcium must be monitored 3 to 7 days after starting the drug or adjusting doses.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457200" y="214290"/>
            <a:ext cx="8229600" cy="500066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pregnancy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5840435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Serum concentrations of 1,25D (</a:t>
            </a:r>
            <a:r>
              <a:rPr lang="en-US" sz="2400" dirty="0" err="1" smtClean="0"/>
              <a:t>calcitriol</a:t>
            </a:r>
            <a:r>
              <a:rPr lang="en-US" sz="2400" dirty="0" smtClean="0"/>
              <a:t>) double during a normal pregnancy. However, intact PTH </a:t>
            </a:r>
            <a:r>
              <a:rPr lang="en-US" sz="2400" dirty="0" smtClean="0"/>
              <a:t>concentrations remain </a:t>
            </a:r>
            <a:r>
              <a:rPr lang="en-US" sz="2400" dirty="0" smtClean="0"/>
              <a:t>low to normal, suggesting that PTH does not mediate the late partum rise in 1,25D production. </a:t>
            </a:r>
            <a:r>
              <a:rPr lang="en-US" sz="2400" dirty="0" smtClean="0"/>
              <a:t>The increase </a:t>
            </a:r>
            <a:r>
              <a:rPr lang="en-US" sz="2400" dirty="0" smtClean="0"/>
              <a:t>in serum 1,25D may be regulated by other pregnancy hormones, which are normal </a:t>
            </a:r>
            <a:r>
              <a:rPr lang="en-US" sz="2400" dirty="0" smtClean="0"/>
              <a:t>in </a:t>
            </a:r>
            <a:r>
              <a:rPr lang="en-US" sz="2400" dirty="0" err="1" smtClean="0"/>
              <a:t>hypoparathyroid</a:t>
            </a:r>
            <a:r>
              <a:rPr lang="en-US" sz="2400" dirty="0" smtClean="0"/>
              <a:t> women</a:t>
            </a:r>
            <a:r>
              <a:rPr lang="en-US" sz="2400" dirty="0" smtClean="0"/>
              <a:t>, such as </a:t>
            </a:r>
            <a:r>
              <a:rPr lang="en-US" sz="2400" dirty="0" err="1" smtClean="0"/>
              <a:t>PTHrelated</a:t>
            </a:r>
            <a:r>
              <a:rPr lang="en-US" sz="2400" dirty="0" smtClean="0"/>
              <a:t> protein </a:t>
            </a:r>
            <a:r>
              <a:rPr lang="en-US" sz="2400" dirty="0" smtClean="0"/>
              <a:t>(</a:t>
            </a:r>
            <a:r>
              <a:rPr lang="en-US" sz="2400" dirty="0" err="1" smtClean="0"/>
              <a:t>PTHrP</a:t>
            </a:r>
            <a:r>
              <a:rPr lang="en-US" sz="2400" dirty="0" smtClean="0"/>
              <a:t>), </a:t>
            </a:r>
            <a:r>
              <a:rPr lang="en-US" sz="2400" dirty="0" err="1" smtClean="0"/>
              <a:t>prolactin</a:t>
            </a:r>
            <a:r>
              <a:rPr lang="en-US" sz="2400" dirty="0" smtClean="0"/>
              <a:t>, estrogen, and placental growth </a:t>
            </a:r>
            <a:r>
              <a:rPr lang="en-US" sz="2400" dirty="0" smtClean="0"/>
              <a:t>hormone. 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During pregnancy, </a:t>
            </a:r>
            <a:r>
              <a:rPr lang="en-US" sz="2400" dirty="0" err="1" smtClean="0"/>
              <a:t>calcitriol</a:t>
            </a:r>
            <a:r>
              <a:rPr lang="en-US" sz="2400" dirty="0" smtClean="0"/>
              <a:t> requirements may increase or decrease.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428628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lactation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During lactation, </a:t>
            </a:r>
            <a:r>
              <a:rPr lang="en-US" sz="2400" dirty="0" err="1" smtClean="0"/>
              <a:t>calcitriol</a:t>
            </a:r>
            <a:r>
              <a:rPr lang="en-US" sz="2400" dirty="0" smtClean="0"/>
              <a:t> requirements may abruptly </a:t>
            </a:r>
            <a:r>
              <a:rPr lang="en-US" sz="2400" dirty="0" smtClean="0"/>
              <a:t>decrease. </a:t>
            </a:r>
            <a:r>
              <a:rPr lang="en-US" sz="2400" dirty="0" smtClean="0"/>
              <a:t>If the </a:t>
            </a:r>
            <a:r>
              <a:rPr lang="en-US" sz="2400" dirty="0" err="1" smtClean="0"/>
              <a:t>calcitriol</a:t>
            </a:r>
            <a:r>
              <a:rPr lang="en-US" sz="2400" dirty="0" smtClean="0"/>
              <a:t> dose is not reduced, the combination of elevated serum 1,25D and </a:t>
            </a:r>
            <a:r>
              <a:rPr lang="en-US" sz="2400" dirty="0" err="1" smtClean="0"/>
              <a:t>PTHrP</a:t>
            </a:r>
            <a:r>
              <a:rPr lang="en-US" sz="2400" dirty="0" smtClean="0"/>
              <a:t> can lead to increases in</a:t>
            </a:r>
          </a:p>
          <a:p>
            <a:pPr>
              <a:buNone/>
            </a:pPr>
            <a:r>
              <a:rPr lang="en-US" sz="2400" dirty="0" smtClean="0"/>
              <a:t>     intestinal </a:t>
            </a:r>
            <a:r>
              <a:rPr lang="en-US" sz="2400" dirty="0" smtClean="0"/>
              <a:t>absorption and bone </a:t>
            </a:r>
            <a:r>
              <a:rPr lang="en-US" sz="2400" dirty="0" err="1" smtClean="0"/>
              <a:t>resorption</a:t>
            </a:r>
            <a:r>
              <a:rPr lang="en-US" sz="2400" dirty="0" smtClean="0"/>
              <a:t> and </a:t>
            </a:r>
            <a:r>
              <a:rPr lang="en-US" sz="2400" dirty="0" err="1" smtClean="0"/>
              <a:t>hypercalcemia</a:t>
            </a:r>
            <a:r>
              <a:rPr lang="en-US" sz="2400" dirty="0" smtClean="0"/>
              <a:t> . 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Thus</a:t>
            </a:r>
            <a:r>
              <a:rPr lang="en-US" sz="2400" dirty="0" smtClean="0"/>
              <a:t>, serum calcium concentrations should be measured frequently during late pregnancy and lactation in </a:t>
            </a:r>
            <a:r>
              <a:rPr lang="en-US" sz="2400" dirty="0" smtClean="0"/>
              <a:t>women with </a:t>
            </a:r>
            <a:r>
              <a:rPr lang="en-US" sz="2400" dirty="0" err="1" smtClean="0"/>
              <a:t>hypoparathyroidism</a:t>
            </a:r>
            <a:r>
              <a:rPr lang="en-US" sz="2400" dirty="0" smtClean="0"/>
              <a:t>, who may have a rise in serum calcium requiring a decrease in </a:t>
            </a:r>
            <a:r>
              <a:rPr lang="en-US" sz="2400" dirty="0" err="1" smtClean="0"/>
              <a:t>calcitriol</a:t>
            </a:r>
            <a:r>
              <a:rPr lang="en-US" sz="2400" dirty="0" smtClean="0"/>
              <a:t> </a:t>
            </a:r>
            <a:r>
              <a:rPr lang="en-US" sz="2400" dirty="0" smtClean="0"/>
              <a:t>dose.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 smtClean="0"/>
              <a:t>requirement for </a:t>
            </a:r>
            <a:r>
              <a:rPr lang="en-US" sz="2400" dirty="0" err="1" smtClean="0"/>
              <a:t>calcitriol</a:t>
            </a:r>
            <a:r>
              <a:rPr lang="en-US" sz="2400" dirty="0" smtClean="0"/>
              <a:t> will return </a:t>
            </a:r>
            <a:r>
              <a:rPr lang="en-US" sz="2400" dirty="0" smtClean="0"/>
              <a:t>to </a:t>
            </a:r>
            <a:r>
              <a:rPr lang="en-US" sz="2400" dirty="0" err="1" smtClean="0"/>
              <a:t>antepartum</a:t>
            </a:r>
            <a:r>
              <a:rPr lang="en-US" sz="2400" dirty="0" smtClean="0"/>
              <a:t> </a:t>
            </a:r>
            <a:r>
              <a:rPr lang="en-US" sz="2400" dirty="0" smtClean="0"/>
              <a:t>levels with cessation of lactation.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264320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916305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6072206"/>
            <a:ext cx="42100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928794" y="1000108"/>
            <a:ext cx="5429287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60441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800" b="1" dirty="0" smtClean="0"/>
          </a:p>
          <a:p>
            <a:r>
              <a:rPr lang="en-US" sz="2400" b="1" dirty="0" smtClean="0"/>
              <a:t>Bilateral central neck </a:t>
            </a:r>
            <a:r>
              <a:rPr lang="en-US" sz="2400" b="1" dirty="0"/>
              <a:t>operations, including </a:t>
            </a:r>
            <a:r>
              <a:rPr lang="en-US" sz="2400" b="1" dirty="0" smtClean="0"/>
              <a:t>total </a:t>
            </a:r>
            <a:r>
              <a:rPr lang="en-US" sz="2400" b="1" dirty="0" err="1" smtClean="0"/>
              <a:t>thyroidectomy</a:t>
            </a:r>
            <a:r>
              <a:rPr lang="en-US" sz="2400" b="1" dirty="0"/>
              <a:t>, </a:t>
            </a:r>
            <a:r>
              <a:rPr lang="en-US" sz="2400" b="1" dirty="0" smtClean="0"/>
              <a:t>bilateral central </a:t>
            </a:r>
            <a:r>
              <a:rPr lang="en-US" sz="2400" b="1" dirty="0"/>
              <a:t>neck dissection, and total </a:t>
            </a:r>
            <a:r>
              <a:rPr lang="en-US" sz="2400" b="1" dirty="0" err="1"/>
              <a:t>laryngectomy</a:t>
            </a:r>
            <a:r>
              <a:rPr lang="en-US" sz="2400" b="1" dirty="0"/>
              <a:t> can </a:t>
            </a:r>
            <a:r>
              <a:rPr lang="en-US" sz="2400" b="1" dirty="0" smtClean="0"/>
              <a:t>result in </a:t>
            </a:r>
            <a:r>
              <a:rPr lang="en-US" sz="2400" b="1" dirty="0" err="1" smtClean="0"/>
              <a:t>hypoparathyroidism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Diagnosis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sz="2400" b="1" dirty="0" smtClean="0"/>
          </a:p>
          <a:p>
            <a:r>
              <a:rPr lang="en-US" sz="2400" dirty="0" smtClean="0"/>
              <a:t>The </a:t>
            </a:r>
            <a:r>
              <a:rPr lang="en-US" sz="2400" b="1" dirty="0" smtClean="0"/>
              <a:t>diagnosis of</a:t>
            </a:r>
            <a:r>
              <a:rPr lang="en-US" sz="2400" dirty="0" smtClean="0"/>
              <a:t> </a:t>
            </a:r>
            <a:r>
              <a:rPr lang="en-US" sz="2400" b="1" dirty="0" smtClean="0"/>
              <a:t>postsurgical </a:t>
            </a:r>
            <a:r>
              <a:rPr lang="en-US" sz="2400" b="1" dirty="0" err="1" smtClean="0"/>
              <a:t>hypoparathyroidism</a:t>
            </a:r>
            <a:r>
              <a:rPr lang="en-US" sz="2400" b="1" dirty="0" smtClean="0"/>
              <a:t> </a:t>
            </a:r>
            <a:r>
              <a:rPr lang="en-US" sz="2400" dirty="0" smtClean="0"/>
              <a:t>is usually obvious in a patient who has </a:t>
            </a:r>
            <a:r>
              <a:rPr lang="en-US" sz="2400" b="1" dirty="0" smtClean="0"/>
              <a:t>acute onset of symptoms </a:t>
            </a:r>
            <a:r>
              <a:rPr lang="en-US" sz="2400" dirty="0" smtClean="0"/>
              <a:t>of </a:t>
            </a:r>
            <a:r>
              <a:rPr lang="en-US" sz="2400" dirty="0" err="1" smtClean="0"/>
              <a:t>hypocalcemia</a:t>
            </a:r>
            <a:r>
              <a:rPr lang="en-US" sz="2400" dirty="0" smtClean="0"/>
              <a:t> </a:t>
            </a:r>
            <a:r>
              <a:rPr lang="en-US" sz="2400" b="1" dirty="0" smtClean="0"/>
              <a:t>immediately following neck surgery.</a:t>
            </a:r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714356"/>
            <a:ext cx="5786478" cy="5411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5984" y="785794"/>
            <a:ext cx="4714907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1460</TotalTime>
  <Words>2172</Words>
  <Application>Microsoft Office PowerPoint</Application>
  <PresentationFormat>On-screen Show (4:3)</PresentationFormat>
  <Paragraphs>115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به نام خدا</vt:lpstr>
      <vt:lpstr>Diagnosis?</vt:lpstr>
      <vt:lpstr>Postsurgical hypoparathyroidism</vt:lpstr>
      <vt:lpstr>Slide 4</vt:lpstr>
      <vt:lpstr>Slide 5</vt:lpstr>
      <vt:lpstr>Slide 6</vt:lpstr>
      <vt:lpstr>Diagnosis</vt:lpstr>
      <vt:lpstr>Slide 8</vt:lpstr>
      <vt:lpstr>Slide 9</vt:lpstr>
      <vt:lpstr>Slide 10</vt:lpstr>
      <vt:lpstr>DEFINITIONS OF HYPOPARATHYROIDISM</vt:lpstr>
      <vt:lpstr>Slide 12</vt:lpstr>
      <vt:lpstr>MITIGATION OF POSTOPERATIVE HYPOPARATHYROIDISM</vt:lpstr>
      <vt:lpstr>Slide 14</vt:lpstr>
      <vt:lpstr>Slide 15</vt:lpstr>
      <vt:lpstr>Slide 16</vt:lpstr>
      <vt:lpstr>Slide 17</vt:lpstr>
      <vt:lpstr>TREATMENT( Postoperative Prophylaxis) 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Long-term Management of Hypoparathyroidism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pregnancy</vt:lpstr>
      <vt:lpstr>lactation</vt:lpstr>
    </vt:vector>
  </TitlesOfParts>
  <Company>MRT www.Win2Farsi.com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MRT</dc:creator>
  <cp:lastModifiedBy>MRT</cp:lastModifiedBy>
  <cp:revision>46</cp:revision>
  <dcterms:created xsi:type="dcterms:W3CDTF">2016-01-29T04:32:02Z</dcterms:created>
  <dcterms:modified xsi:type="dcterms:W3CDTF">2016-02-01T04:37:50Z</dcterms:modified>
</cp:coreProperties>
</file>