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86" r:id="rId3"/>
    <p:sldId id="267" r:id="rId4"/>
    <p:sldId id="268" r:id="rId5"/>
    <p:sldId id="259" r:id="rId6"/>
    <p:sldId id="261" r:id="rId7"/>
    <p:sldId id="264" r:id="rId8"/>
    <p:sldId id="279" r:id="rId9"/>
    <p:sldId id="280" r:id="rId10"/>
    <p:sldId id="281" r:id="rId11"/>
    <p:sldId id="282" r:id="rId12"/>
    <p:sldId id="283" r:id="rId13"/>
    <p:sldId id="284" r:id="rId14"/>
    <p:sldId id="285" r:id="rId15"/>
    <p:sldId id="287" r:id="rId16"/>
    <p:sldId id="288" r:id="rId17"/>
    <p:sldId id="289" r:id="rId18"/>
    <p:sldId id="305" r:id="rId19"/>
    <p:sldId id="300" r:id="rId20"/>
    <p:sldId id="294" r:id="rId21"/>
    <p:sldId id="307" r:id="rId22"/>
    <p:sldId id="306" r:id="rId23"/>
    <p:sldId id="304" r:id="rId24"/>
    <p:sldId id="301" r:id="rId25"/>
    <p:sldId id="303" r:id="rId26"/>
    <p:sldId id="296" r:id="rId27"/>
    <p:sldId id="274" r:id="rId28"/>
    <p:sldId id="298" r:id="rId29"/>
    <p:sldId id="297" r:id="rId30"/>
    <p:sldId id="275" r:id="rId31"/>
    <p:sldId id="27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4660"/>
  </p:normalViewPr>
  <p:slideViewPr>
    <p:cSldViewPr snapToGrid="0">
      <p:cViewPr varScale="1">
        <p:scale>
          <a:sx n="76" d="100"/>
          <a:sy n="76" d="100"/>
        </p:scale>
        <p:origin x="90"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7E006D-8994-4103-8DCD-FEFAC0C62152}" type="datetimeFigureOut">
              <a:rPr lang="en-US" smtClean="0"/>
              <a:pPr/>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5E253-22B1-45E2-89DD-CCDB1BA73CDD}" type="slidenum">
              <a:rPr lang="en-US" smtClean="0"/>
              <a:pPr/>
              <a:t>‹#›</a:t>
            </a:fld>
            <a:endParaRPr lang="en-US"/>
          </a:p>
        </p:txBody>
      </p:sp>
    </p:spTree>
    <p:extLst>
      <p:ext uri="{BB962C8B-B14F-4D97-AF65-F5344CB8AC3E}">
        <p14:creationId xmlns:p14="http://schemas.microsoft.com/office/powerpoint/2010/main" val="670850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7E006D-8994-4103-8DCD-FEFAC0C62152}" type="datetimeFigureOut">
              <a:rPr lang="en-US" smtClean="0"/>
              <a:pPr/>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5E253-22B1-45E2-89DD-CCDB1BA73CDD}" type="slidenum">
              <a:rPr lang="en-US" smtClean="0"/>
              <a:pPr/>
              <a:t>‹#›</a:t>
            </a:fld>
            <a:endParaRPr lang="en-US"/>
          </a:p>
        </p:txBody>
      </p:sp>
    </p:spTree>
    <p:extLst>
      <p:ext uri="{BB962C8B-B14F-4D97-AF65-F5344CB8AC3E}">
        <p14:creationId xmlns:p14="http://schemas.microsoft.com/office/powerpoint/2010/main" val="3316947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7E006D-8994-4103-8DCD-FEFAC0C62152}" type="datetimeFigureOut">
              <a:rPr lang="en-US" smtClean="0"/>
              <a:pPr/>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5E253-22B1-45E2-89DD-CCDB1BA73CDD}" type="slidenum">
              <a:rPr lang="en-US" smtClean="0"/>
              <a:pPr/>
              <a:t>‹#›</a:t>
            </a:fld>
            <a:endParaRPr lang="en-US"/>
          </a:p>
        </p:txBody>
      </p:sp>
    </p:spTree>
    <p:extLst>
      <p:ext uri="{BB962C8B-B14F-4D97-AF65-F5344CB8AC3E}">
        <p14:creationId xmlns:p14="http://schemas.microsoft.com/office/powerpoint/2010/main" val="265667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7E006D-8994-4103-8DCD-FEFAC0C62152}" type="datetimeFigureOut">
              <a:rPr lang="en-US" smtClean="0"/>
              <a:pPr/>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5E253-22B1-45E2-89DD-CCDB1BA73CDD}" type="slidenum">
              <a:rPr lang="en-US" smtClean="0"/>
              <a:pPr/>
              <a:t>‹#›</a:t>
            </a:fld>
            <a:endParaRPr lang="en-US"/>
          </a:p>
        </p:txBody>
      </p:sp>
    </p:spTree>
    <p:extLst>
      <p:ext uri="{BB962C8B-B14F-4D97-AF65-F5344CB8AC3E}">
        <p14:creationId xmlns:p14="http://schemas.microsoft.com/office/powerpoint/2010/main" val="223407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7E006D-8994-4103-8DCD-FEFAC0C62152}" type="datetimeFigureOut">
              <a:rPr lang="en-US" smtClean="0"/>
              <a:pPr/>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5E253-22B1-45E2-89DD-CCDB1BA73CDD}" type="slidenum">
              <a:rPr lang="en-US" smtClean="0"/>
              <a:pPr/>
              <a:t>‹#›</a:t>
            </a:fld>
            <a:endParaRPr lang="en-US"/>
          </a:p>
        </p:txBody>
      </p:sp>
    </p:spTree>
    <p:extLst>
      <p:ext uri="{BB962C8B-B14F-4D97-AF65-F5344CB8AC3E}">
        <p14:creationId xmlns:p14="http://schemas.microsoft.com/office/powerpoint/2010/main" val="79392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7E006D-8994-4103-8DCD-FEFAC0C62152}" type="datetimeFigureOut">
              <a:rPr lang="en-US" smtClean="0"/>
              <a:pPr/>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5E253-22B1-45E2-89DD-CCDB1BA73CDD}" type="slidenum">
              <a:rPr lang="en-US" smtClean="0"/>
              <a:pPr/>
              <a:t>‹#›</a:t>
            </a:fld>
            <a:endParaRPr lang="en-US"/>
          </a:p>
        </p:txBody>
      </p:sp>
    </p:spTree>
    <p:extLst>
      <p:ext uri="{BB962C8B-B14F-4D97-AF65-F5344CB8AC3E}">
        <p14:creationId xmlns:p14="http://schemas.microsoft.com/office/powerpoint/2010/main" val="784176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7E006D-8994-4103-8DCD-FEFAC0C62152}" type="datetimeFigureOut">
              <a:rPr lang="en-US" smtClean="0"/>
              <a:pPr/>
              <a:t>11/28/2019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B5E253-22B1-45E2-89DD-CCDB1BA73CDD}" type="slidenum">
              <a:rPr lang="en-US" smtClean="0"/>
              <a:pPr/>
              <a:t>‹#›</a:t>
            </a:fld>
            <a:endParaRPr lang="en-US"/>
          </a:p>
        </p:txBody>
      </p:sp>
    </p:spTree>
    <p:extLst>
      <p:ext uri="{BB962C8B-B14F-4D97-AF65-F5344CB8AC3E}">
        <p14:creationId xmlns:p14="http://schemas.microsoft.com/office/powerpoint/2010/main" val="2476741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7E006D-8994-4103-8DCD-FEFAC0C62152}" type="datetimeFigureOut">
              <a:rPr lang="en-US" smtClean="0"/>
              <a:pPr/>
              <a:t>11/28/2019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B5E253-22B1-45E2-89DD-CCDB1BA73CDD}" type="slidenum">
              <a:rPr lang="en-US" smtClean="0"/>
              <a:pPr/>
              <a:t>‹#›</a:t>
            </a:fld>
            <a:endParaRPr lang="en-US"/>
          </a:p>
        </p:txBody>
      </p:sp>
    </p:spTree>
    <p:extLst>
      <p:ext uri="{BB962C8B-B14F-4D97-AF65-F5344CB8AC3E}">
        <p14:creationId xmlns:p14="http://schemas.microsoft.com/office/powerpoint/2010/main" val="1699589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E006D-8994-4103-8DCD-FEFAC0C62152}" type="datetimeFigureOut">
              <a:rPr lang="en-US" smtClean="0"/>
              <a:pPr/>
              <a:t>11/28/2019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B5E253-22B1-45E2-89DD-CCDB1BA73CDD}" type="slidenum">
              <a:rPr lang="en-US" smtClean="0"/>
              <a:pPr/>
              <a:t>‹#›</a:t>
            </a:fld>
            <a:endParaRPr lang="en-US"/>
          </a:p>
        </p:txBody>
      </p:sp>
    </p:spTree>
    <p:extLst>
      <p:ext uri="{BB962C8B-B14F-4D97-AF65-F5344CB8AC3E}">
        <p14:creationId xmlns:p14="http://schemas.microsoft.com/office/powerpoint/2010/main" val="105661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7E006D-8994-4103-8DCD-FEFAC0C62152}" type="datetimeFigureOut">
              <a:rPr lang="en-US" smtClean="0"/>
              <a:pPr/>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5E253-22B1-45E2-89DD-CCDB1BA73CDD}" type="slidenum">
              <a:rPr lang="en-US" smtClean="0"/>
              <a:pPr/>
              <a:t>‹#›</a:t>
            </a:fld>
            <a:endParaRPr lang="en-US"/>
          </a:p>
        </p:txBody>
      </p:sp>
    </p:spTree>
    <p:extLst>
      <p:ext uri="{BB962C8B-B14F-4D97-AF65-F5344CB8AC3E}">
        <p14:creationId xmlns:p14="http://schemas.microsoft.com/office/powerpoint/2010/main" val="831087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7E006D-8994-4103-8DCD-FEFAC0C62152}" type="datetimeFigureOut">
              <a:rPr lang="en-US" smtClean="0"/>
              <a:pPr/>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5E253-22B1-45E2-89DD-CCDB1BA73CDD}" type="slidenum">
              <a:rPr lang="en-US" smtClean="0"/>
              <a:pPr/>
              <a:t>‹#›</a:t>
            </a:fld>
            <a:endParaRPr lang="en-US"/>
          </a:p>
        </p:txBody>
      </p:sp>
    </p:spTree>
    <p:extLst>
      <p:ext uri="{BB962C8B-B14F-4D97-AF65-F5344CB8AC3E}">
        <p14:creationId xmlns:p14="http://schemas.microsoft.com/office/powerpoint/2010/main" val="2166393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E006D-8994-4103-8DCD-FEFAC0C62152}" type="datetimeFigureOut">
              <a:rPr lang="en-US" smtClean="0"/>
              <a:pPr/>
              <a:t>11/28/2019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5E253-22B1-45E2-89DD-CCDB1BA73CDD}" type="slidenum">
              <a:rPr lang="en-US" smtClean="0"/>
              <a:pPr/>
              <a:t>‹#›</a:t>
            </a:fld>
            <a:endParaRPr lang="en-US"/>
          </a:p>
        </p:txBody>
      </p:sp>
    </p:spTree>
    <p:extLst>
      <p:ext uri="{BB962C8B-B14F-4D97-AF65-F5344CB8AC3E}">
        <p14:creationId xmlns:p14="http://schemas.microsoft.com/office/powerpoint/2010/main" val="1990937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86014767\Desktop\بسم الله 2.jpg"/>
          <p:cNvPicPr>
            <a:picLocks noChangeAspect="1" noChangeArrowheads="1"/>
          </p:cNvPicPr>
          <p:nvPr/>
        </p:nvPicPr>
        <p:blipFill>
          <a:blip r:embed="rId2"/>
          <a:srcRect/>
          <a:stretch>
            <a:fillRect/>
          </a:stretch>
        </p:blipFill>
        <p:spPr bwMode="auto">
          <a:xfrm>
            <a:off x="3030246" y="556863"/>
            <a:ext cx="5286412" cy="478634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2883" y="588579"/>
            <a:ext cx="9396249" cy="461665"/>
          </a:xfrm>
          <a:prstGeom prst="rect">
            <a:avLst/>
          </a:prstGeom>
          <a:noFill/>
        </p:spPr>
        <p:txBody>
          <a:bodyPr wrap="square" rtlCol="0">
            <a:spAutoFit/>
          </a:bodyPr>
          <a:lstStyle/>
          <a:p>
            <a:pPr algn="ctr"/>
            <a:r>
              <a:rPr lang="fa-IR" sz="2400" b="1" dirty="0" smtClean="0">
                <a:cs typeface="B Tabassom" pitchFamily="2" charset="-78"/>
              </a:rPr>
              <a:t>تهيه محتواي آموزشي در خصوص پيشگيري از چاقي </a:t>
            </a:r>
            <a:endParaRPr lang="en-US" sz="2400" b="1" dirty="0">
              <a:cs typeface="B Tabassom" pitchFamily="2" charset="-78"/>
            </a:endParaRPr>
          </a:p>
        </p:txBody>
      </p:sp>
      <p:pic>
        <p:nvPicPr>
          <p:cNvPr id="2050" name="Picture 2" descr="C:\Users\86014767\Desktop\obesity\جلد كتاب معلوليت ها.png"/>
          <p:cNvPicPr>
            <a:picLocks noChangeAspect="1" noChangeArrowheads="1"/>
          </p:cNvPicPr>
          <p:nvPr/>
        </p:nvPicPr>
        <p:blipFill>
          <a:blip r:embed="rId2"/>
          <a:srcRect/>
          <a:stretch>
            <a:fillRect/>
          </a:stretch>
        </p:blipFill>
        <p:spPr bwMode="auto">
          <a:xfrm>
            <a:off x="1296483" y="1675345"/>
            <a:ext cx="3846787" cy="433026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51" name="Picture 3" descr="C:\Users\86014767\Desktop\obesity\كتاب پيشگيري از معلوليت ها.png"/>
          <p:cNvPicPr>
            <a:picLocks noChangeAspect="1" noChangeArrowheads="1"/>
          </p:cNvPicPr>
          <p:nvPr/>
        </p:nvPicPr>
        <p:blipFill>
          <a:blip r:embed="rId3"/>
          <a:srcRect/>
          <a:stretch>
            <a:fillRect/>
          </a:stretch>
        </p:blipFill>
        <p:spPr bwMode="auto">
          <a:xfrm>
            <a:off x="6171350" y="1517076"/>
            <a:ext cx="3922661" cy="4421392"/>
          </a:xfrm>
          <a:prstGeom prst="rect">
            <a:avLst/>
          </a:prstGeom>
          <a:noFill/>
        </p:spPr>
      </p:pic>
      <p:cxnSp>
        <p:nvCxnSpPr>
          <p:cNvPr id="6" name="Straight Arrow Connector 5"/>
          <p:cNvCxnSpPr/>
          <p:nvPr/>
        </p:nvCxnSpPr>
        <p:spPr>
          <a:xfrm rot="10800000">
            <a:off x="9448819" y="4183102"/>
            <a:ext cx="32582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2" descr="C:\Users\86014767\Desktop\obesity\معاونت تربيت بدني و سلامت.jpg"/>
          <p:cNvPicPr>
            <a:picLocks noChangeAspect="1" noChangeArrowheads="1"/>
          </p:cNvPicPr>
          <p:nvPr/>
        </p:nvPicPr>
        <p:blipFill>
          <a:blip r:embed="rId4"/>
          <a:srcRect/>
          <a:stretch>
            <a:fillRect/>
          </a:stretch>
        </p:blipFill>
        <p:spPr bwMode="auto">
          <a:xfrm>
            <a:off x="101848" y="126124"/>
            <a:ext cx="1526081" cy="1114097"/>
          </a:xfrm>
          <a:prstGeom prst="rect">
            <a:avLst/>
          </a:prstGeom>
          <a:noFill/>
        </p:spPr>
      </p:pic>
      <p:cxnSp>
        <p:nvCxnSpPr>
          <p:cNvPr id="8" name="Straight Arrow Connector 7"/>
          <p:cNvCxnSpPr/>
          <p:nvPr/>
        </p:nvCxnSpPr>
        <p:spPr>
          <a:xfrm rot="10800000">
            <a:off x="9437511" y="4339954"/>
            <a:ext cx="32582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5021" y="609600"/>
            <a:ext cx="9396249" cy="461665"/>
          </a:xfrm>
          <a:prstGeom prst="rect">
            <a:avLst/>
          </a:prstGeom>
          <a:noFill/>
        </p:spPr>
        <p:txBody>
          <a:bodyPr wrap="square" rtlCol="0">
            <a:spAutoFit/>
          </a:bodyPr>
          <a:lstStyle/>
          <a:p>
            <a:pPr algn="ctr"/>
            <a:r>
              <a:rPr lang="fa-IR" sz="2400" b="1" dirty="0" smtClean="0">
                <a:cs typeface="B Tabassom" pitchFamily="2" charset="-78"/>
              </a:rPr>
              <a:t>تهيه محتواي آموزشي در خصوص پيشگيري از چاقي </a:t>
            </a:r>
            <a:endParaRPr lang="en-US" sz="2400" b="1" dirty="0">
              <a:cs typeface="B Tabassom" pitchFamily="2" charset="-78"/>
            </a:endParaRPr>
          </a:p>
        </p:txBody>
      </p:sp>
      <p:pic>
        <p:nvPicPr>
          <p:cNvPr id="3074" name="Picture 2" descr="C:\Users\86014767\Desktop\obesity\3 001.jpg"/>
          <p:cNvPicPr>
            <a:picLocks noChangeAspect="1" noChangeArrowheads="1"/>
          </p:cNvPicPr>
          <p:nvPr/>
        </p:nvPicPr>
        <p:blipFill>
          <a:blip r:embed="rId2" cstate="print"/>
          <a:srcRect/>
          <a:stretch>
            <a:fillRect/>
          </a:stretch>
        </p:blipFill>
        <p:spPr bwMode="auto">
          <a:xfrm>
            <a:off x="1262911" y="1334813"/>
            <a:ext cx="4042516" cy="52511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075" name="Picture 3" descr="C:\Users\86014767\Desktop\obesity\4 001.jpg"/>
          <p:cNvPicPr>
            <a:picLocks noChangeAspect="1" noChangeArrowheads="1"/>
          </p:cNvPicPr>
          <p:nvPr/>
        </p:nvPicPr>
        <p:blipFill>
          <a:blip r:embed="rId3" cstate="print"/>
          <a:srcRect/>
          <a:stretch>
            <a:fillRect/>
          </a:stretch>
        </p:blipFill>
        <p:spPr bwMode="auto">
          <a:xfrm>
            <a:off x="6010329" y="1229711"/>
            <a:ext cx="4132153" cy="5328744"/>
          </a:xfrm>
          <a:prstGeom prst="rect">
            <a:avLst/>
          </a:prstGeom>
          <a:noFill/>
        </p:spPr>
      </p:pic>
      <p:cxnSp>
        <p:nvCxnSpPr>
          <p:cNvPr id="5" name="Straight Arrow Connector 4"/>
          <p:cNvCxnSpPr/>
          <p:nvPr/>
        </p:nvCxnSpPr>
        <p:spPr>
          <a:xfrm rot="10800000">
            <a:off x="9228103" y="4729640"/>
            <a:ext cx="32582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0800000">
            <a:off x="9254246" y="4919958"/>
            <a:ext cx="32582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2" descr="C:\Users\86014767\Desktop\obesity\معاونت تربيت بدني و سلامت.jpg"/>
          <p:cNvPicPr>
            <a:picLocks noChangeAspect="1" noChangeArrowheads="1"/>
          </p:cNvPicPr>
          <p:nvPr/>
        </p:nvPicPr>
        <p:blipFill>
          <a:blip r:embed="rId4"/>
          <a:srcRect/>
          <a:stretch>
            <a:fillRect/>
          </a:stretch>
        </p:blipFill>
        <p:spPr bwMode="auto">
          <a:xfrm>
            <a:off x="-3252" y="-31525"/>
            <a:ext cx="1324523" cy="9669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5021" y="609600"/>
            <a:ext cx="9396249" cy="461665"/>
          </a:xfrm>
          <a:prstGeom prst="rect">
            <a:avLst/>
          </a:prstGeom>
          <a:noFill/>
        </p:spPr>
        <p:txBody>
          <a:bodyPr wrap="square" rtlCol="0">
            <a:spAutoFit/>
          </a:bodyPr>
          <a:lstStyle/>
          <a:p>
            <a:pPr algn="ctr"/>
            <a:r>
              <a:rPr lang="fa-IR" sz="2400" b="1" dirty="0" smtClean="0">
                <a:cs typeface="B Tabassom" pitchFamily="2" charset="-78"/>
              </a:rPr>
              <a:t>تهيه محتواي آموزشي در خصوص پيشگيري از چاقي </a:t>
            </a:r>
            <a:endParaRPr lang="en-US" sz="2400" b="1" dirty="0">
              <a:cs typeface="B Tabassom" pitchFamily="2" charset="-78"/>
            </a:endParaRPr>
          </a:p>
        </p:txBody>
      </p:sp>
      <p:pic>
        <p:nvPicPr>
          <p:cNvPr id="4098" name="Picture 2" descr="C:\Users\86014767\Desktop\obesity\5 001.jpg"/>
          <p:cNvPicPr>
            <a:picLocks noChangeAspect="1" noChangeArrowheads="1"/>
          </p:cNvPicPr>
          <p:nvPr/>
        </p:nvPicPr>
        <p:blipFill>
          <a:blip r:embed="rId2" cstate="print"/>
          <a:srcRect/>
          <a:stretch>
            <a:fillRect/>
          </a:stretch>
        </p:blipFill>
        <p:spPr bwMode="auto">
          <a:xfrm>
            <a:off x="1779534" y="1334813"/>
            <a:ext cx="3559722" cy="505547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099" name="Picture 3" descr="C:\Users\86014767\Desktop\obesity\6 001.jpg"/>
          <p:cNvPicPr>
            <a:picLocks noChangeAspect="1" noChangeArrowheads="1"/>
          </p:cNvPicPr>
          <p:nvPr/>
        </p:nvPicPr>
        <p:blipFill>
          <a:blip r:embed="rId3" cstate="print"/>
          <a:srcRect/>
          <a:stretch>
            <a:fillRect/>
          </a:stretch>
        </p:blipFill>
        <p:spPr bwMode="auto">
          <a:xfrm>
            <a:off x="5789615" y="1303286"/>
            <a:ext cx="3606635" cy="5076496"/>
          </a:xfrm>
          <a:prstGeom prst="rect">
            <a:avLst/>
          </a:prstGeom>
          <a:noFill/>
        </p:spPr>
      </p:pic>
      <p:cxnSp>
        <p:nvCxnSpPr>
          <p:cNvPr id="5" name="Straight Arrow Connector 4"/>
          <p:cNvCxnSpPr/>
          <p:nvPr/>
        </p:nvCxnSpPr>
        <p:spPr>
          <a:xfrm rot="10800000">
            <a:off x="8839233" y="3710170"/>
            <a:ext cx="32582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0800000">
            <a:off x="8823473" y="4619290"/>
            <a:ext cx="32582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2" descr="C:\Users\86014767\Desktop\obesity\معاونت تربيت بدني و سلامت.jpg"/>
          <p:cNvPicPr>
            <a:picLocks noChangeAspect="1" noChangeArrowheads="1"/>
          </p:cNvPicPr>
          <p:nvPr/>
        </p:nvPicPr>
        <p:blipFill>
          <a:blip r:embed="rId4"/>
          <a:srcRect/>
          <a:stretch>
            <a:fillRect/>
          </a:stretch>
        </p:blipFill>
        <p:spPr bwMode="auto">
          <a:xfrm>
            <a:off x="0" y="0"/>
            <a:ext cx="1526081" cy="111409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5021" y="609600"/>
            <a:ext cx="9396249" cy="461665"/>
          </a:xfrm>
          <a:prstGeom prst="rect">
            <a:avLst/>
          </a:prstGeom>
          <a:noFill/>
        </p:spPr>
        <p:txBody>
          <a:bodyPr wrap="square" rtlCol="0">
            <a:spAutoFit/>
          </a:bodyPr>
          <a:lstStyle/>
          <a:p>
            <a:pPr algn="ctr"/>
            <a:r>
              <a:rPr lang="fa-IR" sz="2400" b="1" dirty="0" smtClean="0">
                <a:cs typeface="B Tabassom" pitchFamily="2" charset="-78"/>
              </a:rPr>
              <a:t>تهيه محتواي آموزشي در خصوص پيشگيري از چاقي </a:t>
            </a:r>
            <a:endParaRPr lang="en-US" sz="2400" b="1" dirty="0">
              <a:cs typeface="B Tabassom" pitchFamily="2" charset="-78"/>
            </a:endParaRPr>
          </a:p>
        </p:txBody>
      </p:sp>
      <p:pic>
        <p:nvPicPr>
          <p:cNvPr id="5122" name="Picture 2" descr="C:\Users\86014767\Desktop\obesity\1 001.jpg"/>
          <p:cNvPicPr>
            <a:picLocks noChangeAspect="1" noChangeArrowheads="1"/>
          </p:cNvPicPr>
          <p:nvPr/>
        </p:nvPicPr>
        <p:blipFill>
          <a:blip r:embed="rId2" cstate="print"/>
          <a:srcRect/>
          <a:stretch>
            <a:fillRect/>
          </a:stretch>
        </p:blipFill>
        <p:spPr bwMode="auto">
          <a:xfrm>
            <a:off x="1870567" y="1208690"/>
            <a:ext cx="3668385" cy="546537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123" name="Picture 3" descr="C:\Users\86014767\Desktop\obesity\2 001.jpg"/>
          <p:cNvPicPr>
            <a:picLocks noChangeAspect="1" noChangeArrowheads="1"/>
          </p:cNvPicPr>
          <p:nvPr/>
        </p:nvPicPr>
        <p:blipFill>
          <a:blip r:embed="rId3" cstate="print"/>
          <a:srcRect/>
          <a:stretch>
            <a:fillRect/>
          </a:stretch>
        </p:blipFill>
        <p:spPr bwMode="auto">
          <a:xfrm>
            <a:off x="6513076" y="1067620"/>
            <a:ext cx="3681960" cy="5475069"/>
          </a:xfrm>
          <a:prstGeom prst="rect">
            <a:avLst/>
          </a:prstGeom>
          <a:noFill/>
        </p:spPr>
      </p:pic>
      <p:cxnSp>
        <p:nvCxnSpPr>
          <p:cNvPr id="6" name="Straight Arrow Connector 5"/>
          <p:cNvCxnSpPr/>
          <p:nvPr/>
        </p:nvCxnSpPr>
        <p:spPr>
          <a:xfrm rot="10800000">
            <a:off x="10026902" y="4384962"/>
            <a:ext cx="32582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9958584" y="5312998"/>
            <a:ext cx="32582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2" descr="C:\Users\86014767\Desktop\obesity\معاونت تربيت بدني و سلامت.jpg"/>
          <p:cNvPicPr>
            <a:picLocks noChangeAspect="1" noChangeArrowheads="1"/>
          </p:cNvPicPr>
          <p:nvPr/>
        </p:nvPicPr>
        <p:blipFill>
          <a:blip r:embed="rId4"/>
          <a:srcRect/>
          <a:stretch>
            <a:fillRect/>
          </a:stretch>
        </p:blipFill>
        <p:spPr bwMode="auto">
          <a:xfrm>
            <a:off x="0" y="0"/>
            <a:ext cx="1526081" cy="111409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5021" y="609600"/>
            <a:ext cx="9396249" cy="461665"/>
          </a:xfrm>
          <a:prstGeom prst="rect">
            <a:avLst/>
          </a:prstGeom>
          <a:noFill/>
        </p:spPr>
        <p:txBody>
          <a:bodyPr wrap="square" rtlCol="0">
            <a:spAutoFit/>
          </a:bodyPr>
          <a:lstStyle/>
          <a:p>
            <a:pPr algn="ctr"/>
            <a:r>
              <a:rPr lang="fa-IR" sz="2400" b="1" dirty="0" smtClean="0">
                <a:cs typeface="B Tabassom" pitchFamily="2" charset="-78"/>
              </a:rPr>
              <a:t>برگزاري نمايشگاه پايگاه تغذيه سالم</a:t>
            </a:r>
            <a:endParaRPr lang="en-US" sz="2400" b="1" dirty="0">
              <a:cs typeface="B Tabassom"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8344" y="1502980"/>
            <a:ext cx="5213131" cy="400444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743" y="1481957"/>
            <a:ext cx="5243160" cy="39939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2" descr="C:\Users\86014767\Desktop\obesity\معاونت تربيت بدني و سلامت.jpg"/>
          <p:cNvPicPr>
            <a:picLocks noChangeAspect="1" noChangeArrowheads="1"/>
          </p:cNvPicPr>
          <p:nvPr/>
        </p:nvPicPr>
        <p:blipFill>
          <a:blip r:embed="rId4"/>
          <a:srcRect/>
          <a:stretch>
            <a:fillRect/>
          </a:stretch>
        </p:blipFill>
        <p:spPr bwMode="auto">
          <a:xfrm>
            <a:off x="270008" y="126124"/>
            <a:ext cx="1526081" cy="111409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5021" y="609600"/>
            <a:ext cx="9396249" cy="461665"/>
          </a:xfrm>
          <a:prstGeom prst="rect">
            <a:avLst/>
          </a:prstGeom>
          <a:noFill/>
        </p:spPr>
        <p:txBody>
          <a:bodyPr wrap="square" rtlCol="0">
            <a:spAutoFit/>
          </a:bodyPr>
          <a:lstStyle/>
          <a:p>
            <a:pPr algn="ctr"/>
            <a:r>
              <a:rPr lang="fa-IR" sz="2400" b="1" dirty="0" smtClean="0">
                <a:cs typeface="B Tabassom" pitchFamily="2" charset="-78"/>
              </a:rPr>
              <a:t>ارسال دستورالمعل سالم زيستن با قلبي سالم</a:t>
            </a:r>
            <a:endParaRPr lang="en-US" sz="2400" b="1" dirty="0">
              <a:cs typeface="B Tabassom" pitchFamily="2" charset="-78"/>
            </a:endParaRPr>
          </a:p>
        </p:txBody>
      </p:sp>
      <p:pic>
        <p:nvPicPr>
          <p:cNvPr id="7170" name="Picture 2"/>
          <p:cNvPicPr>
            <a:picLocks noChangeAspect="1" noChangeArrowheads="1"/>
          </p:cNvPicPr>
          <p:nvPr/>
        </p:nvPicPr>
        <p:blipFill>
          <a:blip r:embed="rId2"/>
          <a:srcRect l="33009" t="6002" r="34311" b="14526"/>
          <a:stretch>
            <a:fillRect/>
          </a:stretch>
        </p:blipFill>
        <p:spPr bwMode="auto">
          <a:xfrm>
            <a:off x="1271752" y="1418896"/>
            <a:ext cx="4361793" cy="4866290"/>
          </a:xfrm>
          <a:prstGeom prst="rect">
            <a:avLst/>
          </a:prstGeom>
          <a:noFill/>
          <a:ln w="9525">
            <a:noFill/>
            <a:miter lim="800000"/>
            <a:headEnd/>
            <a:tailEnd/>
          </a:ln>
          <a:effectLst/>
        </p:spPr>
      </p:pic>
      <p:sp>
        <p:nvSpPr>
          <p:cNvPr id="4" name="TextBox 3"/>
          <p:cNvSpPr txBox="1"/>
          <p:nvPr/>
        </p:nvSpPr>
        <p:spPr>
          <a:xfrm>
            <a:off x="6337738" y="1237669"/>
            <a:ext cx="4466895" cy="4708981"/>
          </a:xfrm>
          <a:prstGeom prst="rect">
            <a:avLst/>
          </a:prstGeom>
          <a:noFill/>
        </p:spPr>
        <p:txBody>
          <a:bodyPr wrap="square" rtlCol="0">
            <a:spAutoFit/>
          </a:bodyPr>
          <a:lstStyle/>
          <a:p>
            <a:pPr algn="r" rtl="1"/>
            <a:r>
              <a:rPr lang="fa-IR" sz="2000" dirty="0" smtClean="0">
                <a:cs typeface="B Lotus" pitchFamily="2" charset="-78"/>
              </a:rPr>
              <a:t>فعاليت ها:</a:t>
            </a:r>
            <a:endParaRPr lang="en-US" sz="2000" dirty="0" smtClean="0">
              <a:cs typeface="B Lotus" pitchFamily="2" charset="-78"/>
            </a:endParaRPr>
          </a:p>
          <a:p>
            <a:pPr algn="r" rtl="1"/>
            <a:endParaRPr lang="fa-IR" sz="2000" dirty="0" smtClean="0">
              <a:cs typeface="B Lotus" pitchFamily="2" charset="-78"/>
            </a:endParaRPr>
          </a:p>
          <a:p>
            <a:pPr algn="r" rtl="1">
              <a:buFont typeface="Wingdings" pitchFamily="2" charset="2"/>
              <a:buChar char="q"/>
            </a:pPr>
            <a:r>
              <a:rPr lang="en-US" sz="2000" dirty="0" smtClean="0">
                <a:cs typeface="B Lotus" pitchFamily="2" charset="-78"/>
              </a:rPr>
              <a:t> </a:t>
            </a:r>
            <a:r>
              <a:rPr lang="fa-IR" sz="2000" dirty="0" smtClean="0">
                <a:cs typeface="B Lotus" pitchFamily="2" charset="-78"/>
              </a:rPr>
              <a:t>تهيه آلبوم پوستر با شعار سالم زيستن با قلبي سالم </a:t>
            </a:r>
            <a:endParaRPr lang="en-US" sz="2000" dirty="0" smtClean="0">
              <a:cs typeface="B Lotus" pitchFamily="2" charset="-78"/>
            </a:endParaRPr>
          </a:p>
          <a:p>
            <a:pPr algn="r" rtl="1"/>
            <a:endParaRPr lang="fa-IR" sz="2000" dirty="0" smtClean="0">
              <a:cs typeface="B Lotus" pitchFamily="2" charset="-78"/>
            </a:endParaRPr>
          </a:p>
          <a:p>
            <a:pPr algn="r" rtl="1">
              <a:buFont typeface="Wingdings" pitchFamily="2" charset="2"/>
              <a:buChar char="q"/>
            </a:pPr>
            <a:r>
              <a:rPr lang="en-US" sz="2000" dirty="0" smtClean="0">
                <a:cs typeface="B Lotus" pitchFamily="2" charset="-78"/>
              </a:rPr>
              <a:t> </a:t>
            </a:r>
            <a:r>
              <a:rPr lang="fa-IR" sz="2000" dirty="0" smtClean="0">
                <a:cs typeface="B Lotus" pitchFamily="2" charset="-78"/>
              </a:rPr>
              <a:t>برگزاري نمايشگاهي از پوستر در هفته هاي كودك و پيوند اولياء و مربيان </a:t>
            </a:r>
            <a:endParaRPr lang="en-US" sz="2000" dirty="0" smtClean="0">
              <a:cs typeface="B Lotus" pitchFamily="2" charset="-78"/>
            </a:endParaRPr>
          </a:p>
          <a:p>
            <a:pPr algn="r" rtl="1"/>
            <a:endParaRPr lang="fa-IR" sz="2000" dirty="0" smtClean="0">
              <a:cs typeface="B Lotus" pitchFamily="2" charset="-78"/>
            </a:endParaRPr>
          </a:p>
          <a:p>
            <a:pPr algn="r" rtl="1">
              <a:buFont typeface="Wingdings" pitchFamily="2" charset="2"/>
              <a:buChar char="q"/>
            </a:pPr>
            <a:r>
              <a:rPr lang="en-US" sz="2000" dirty="0" smtClean="0">
                <a:cs typeface="B Lotus" pitchFamily="2" charset="-78"/>
              </a:rPr>
              <a:t> </a:t>
            </a:r>
            <a:r>
              <a:rPr lang="fa-IR" sz="2000" dirty="0" smtClean="0">
                <a:cs typeface="B Lotus" pitchFamily="2" charset="-78"/>
              </a:rPr>
              <a:t>برگزاري جلسات آموزشي ويژه دانش آموزان</a:t>
            </a:r>
            <a:endParaRPr lang="en-US" sz="2000" dirty="0" smtClean="0">
              <a:cs typeface="B Lotus" pitchFamily="2" charset="-78"/>
            </a:endParaRPr>
          </a:p>
          <a:p>
            <a:pPr algn="r" rtl="1"/>
            <a:r>
              <a:rPr lang="fa-IR" sz="2000" dirty="0" smtClean="0">
                <a:cs typeface="B Lotus" pitchFamily="2" charset="-78"/>
              </a:rPr>
              <a:t> </a:t>
            </a:r>
          </a:p>
          <a:p>
            <a:pPr algn="r" rtl="1">
              <a:buFont typeface="Wingdings" pitchFamily="2" charset="2"/>
              <a:buChar char="q"/>
            </a:pPr>
            <a:r>
              <a:rPr lang="en-US" sz="2000" dirty="0" smtClean="0">
                <a:cs typeface="B Lotus" pitchFamily="2" charset="-78"/>
              </a:rPr>
              <a:t> </a:t>
            </a:r>
            <a:r>
              <a:rPr lang="fa-IR" sz="2000" dirty="0" smtClean="0">
                <a:cs typeface="B Lotus" pitchFamily="2" charset="-78"/>
              </a:rPr>
              <a:t>اجراي مسابقه روزنامه ديواري ويژه والدين و فرزندان با شرايط ذيل:</a:t>
            </a:r>
          </a:p>
          <a:p>
            <a:pPr algn="r" rtl="1"/>
            <a:r>
              <a:rPr lang="fa-IR" sz="2000" dirty="0" smtClean="0">
                <a:cs typeface="B Lotus" pitchFamily="2" charset="-78"/>
              </a:rPr>
              <a:t>عناوين:</a:t>
            </a:r>
          </a:p>
          <a:p>
            <a:pPr algn="r" rtl="1"/>
            <a:r>
              <a:rPr lang="fa-IR" sz="2000" b="1" dirty="0" smtClean="0">
                <a:solidFill>
                  <a:srgbClr val="FF0000"/>
                </a:solidFill>
                <a:cs typeface="B Lotus" pitchFamily="2" charset="-78"/>
              </a:rPr>
              <a:t>1- كاهش اضافه وزن و چاقي، داشتن قلبي سالم </a:t>
            </a:r>
          </a:p>
          <a:p>
            <a:pPr algn="r" rtl="1"/>
            <a:r>
              <a:rPr lang="fa-IR" sz="2000" dirty="0" smtClean="0">
                <a:cs typeface="B Lotus" pitchFamily="2" charset="-78"/>
              </a:rPr>
              <a:t>2- دوري از دخانيات، داشتن قلب سالم</a:t>
            </a:r>
          </a:p>
          <a:p>
            <a:pPr algn="r" rtl="1"/>
            <a:r>
              <a:rPr lang="fa-IR" sz="2000" b="1" dirty="0" smtClean="0">
                <a:solidFill>
                  <a:srgbClr val="FF0000"/>
                </a:solidFill>
                <a:cs typeface="B Lotus" pitchFamily="2" charset="-78"/>
              </a:rPr>
              <a:t>3- تحرك فيزيكي، داشتن قلب سالم </a:t>
            </a:r>
            <a:endParaRPr lang="en-US" sz="2000" b="1" dirty="0">
              <a:solidFill>
                <a:srgbClr val="FF0000"/>
              </a:solidFill>
              <a:cs typeface="B Lotus" pitchFamily="2" charset="-78"/>
            </a:endParaRPr>
          </a:p>
        </p:txBody>
      </p:sp>
      <p:pic>
        <p:nvPicPr>
          <p:cNvPr id="5" name="Picture 2" descr="C:\Users\86014767\Desktop\obesity\معاونت تربيت بدني و سلامت.jpg"/>
          <p:cNvPicPr>
            <a:picLocks noChangeAspect="1" noChangeArrowheads="1"/>
          </p:cNvPicPr>
          <p:nvPr/>
        </p:nvPicPr>
        <p:blipFill>
          <a:blip r:embed="rId3"/>
          <a:srcRect/>
          <a:stretch>
            <a:fillRect/>
          </a:stretch>
        </p:blipFill>
        <p:spPr bwMode="auto">
          <a:xfrm>
            <a:off x="0" y="0"/>
            <a:ext cx="1526081" cy="111409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6241" y="609600"/>
            <a:ext cx="9396249" cy="461665"/>
          </a:xfrm>
          <a:prstGeom prst="rect">
            <a:avLst/>
          </a:prstGeom>
          <a:noFill/>
        </p:spPr>
        <p:txBody>
          <a:bodyPr wrap="square" rtlCol="0">
            <a:spAutoFit/>
          </a:bodyPr>
          <a:lstStyle/>
          <a:p>
            <a:pPr algn="ctr"/>
            <a:r>
              <a:rPr lang="fa-IR" sz="2400" b="1" dirty="0" smtClean="0">
                <a:cs typeface="B Tabassom" pitchFamily="2" charset="-78"/>
              </a:rPr>
              <a:t>ارسال دستورالمعل پايگاه تغذيه سالم به استان ها  </a:t>
            </a:r>
            <a:endParaRPr lang="en-US" sz="2400" b="1" dirty="0">
              <a:cs typeface="B Tabassom" pitchFamily="2" charset="-78"/>
            </a:endParaRPr>
          </a:p>
        </p:txBody>
      </p:sp>
      <p:pic>
        <p:nvPicPr>
          <p:cNvPr id="8194" name="Picture 2" descr="C:\Users\86014767\Desktop\obesity\دستورالعمل پايگاه تغذيه سالم.png"/>
          <p:cNvPicPr>
            <a:picLocks noChangeAspect="1" noChangeArrowheads="1"/>
          </p:cNvPicPr>
          <p:nvPr/>
        </p:nvPicPr>
        <p:blipFill>
          <a:blip r:embed="rId2"/>
          <a:srcRect/>
          <a:stretch>
            <a:fillRect/>
          </a:stretch>
        </p:blipFill>
        <p:spPr bwMode="auto">
          <a:xfrm>
            <a:off x="6505903" y="1322663"/>
            <a:ext cx="4557385" cy="4941504"/>
          </a:xfrm>
          <a:prstGeom prst="rect">
            <a:avLst/>
          </a:prstGeom>
          <a:noFill/>
        </p:spPr>
      </p:pic>
      <p:pic>
        <p:nvPicPr>
          <p:cNvPr id="8195" name="Picture 3" descr="C:\Users\86014767\Desktop\obesity\1.png"/>
          <p:cNvPicPr>
            <a:picLocks noChangeAspect="1" noChangeArrowheads="1"/>
          </p:cNvPicPr>
          <p:nvPr/>
        </p:nvPicPr>
        <p:blipFill>
          <a:blip r:embed="rId3"/>
          <a:srcRect/>
          <a:stretch>
            <a:fillRect/>
          </a:stretch>
        </p:blipFill>
        <p:spPr bwMode="auto">
          <a:xfrm>
            <a:off x="1364117" y="1387365"/>
            <a:ext cx="4101262" cy="4614041"/>
          </a:xfrm>
          <a:prstGeom prst="rect">
            <a:avLst/>
          </a:prstGeom>
          <a:noFill/>
        </p:spPr>
      </p:pic>
      <p:pic>
        <p:nvPicPr>
          <p:cNvPr id="5" name="Picture 2" descr="C:\Users\86014767\Desktop\obesity\معاونت تربيت بدني و سلامت.jpg"/>
          <p:cNvPicPr>
            <a:picLocks noChangeAspect="1" noChangeArrowheads="1"/>
          </p:cNvPicPr>
          <p:nvPr/>
        </p:nvPicPr>
        <p:blipFill>
          <a:blip r:embed="rId4"/>
          <a:srcRect/>
          <a:stretch>
            <a:fillRect/>
          </a:stretch>
        </p:blipFill>
        <p:spPr bwMode="auto">
          <a:xfrm>
            <a:off x="270008" y="126124"/>
            <a:ext cx="1526081" cy="111409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6241" y="609600"/>
            <a:ext cx="9396249" cy="461665"/>
          </a:xfrm>
          <a:prstGeom prst="rect">
            <a:avLst/>
          </a:prstGeom>
          <a:noFill/>
        </p:spPr>
        <p:txBody>
          <a:bodyPr wrap="square" rtlCol="0">
            <a:spAutoFit/>
          </a:bodyPr>
          <a:lstStyle/>
          <a:p>
            <a:pPr algn="ctr"/>
            <a:r>
              <a:rPr lang="fa-IR" sz="2400" b="1" dirty="0" smtClean="0">
                <a:cs typeface="B Tabassom" pitchFamily="2" charset="-78"/>
              </a:rPr>
              <a:t>ساير اقدامات   </a:t>
            </a:r>
            <a:endParaRPr lang="en-US" sz="2400" b="1" dirty="0">
              <a:cs typeface="B Tabassom" pitchFamily="2" charset="-78"/>
            </a:endParaRPr>
          </a:p>
        </p:txBody>
      </p:sp>
      <p:sp>
        <p:nvSpPr>
          <p:cNvPr id="3" name="TextBox 2"/>
          <p:cNvSpPr txBox="1"/>
          <p:nvPr/>
        </p:nvSpPr>
        <p:spPr>
          <a:xfrm>
            <a:off x="907787" y="1391903"/>
            <a:ext cx="9979573" cy="5632311"/>
          </a:xfrm>
          <a:prstGeom prst="rect">
            <a:avLst/>
          </a:prstGeom>
          <a:noFill/>
        </p:spPr>
        <p:txBody>
          <a:bodyPr wrap="square" rtlCol="0">
            <a:spAutoFit/>
          </a:bodyPr>
          <a:lstStyle/>
          <a:p>
            <a:pPr algn="r" rtl="1">
              <a:buFont typeface="Arial" pitchFamily="34" charset="0"/>
              <a:buChar char="•"/>
            </a:pPr>
            <a:r>
              <a:rPr lang="fa-IR" sz="2000" dirty="0" smtClean="0">
                <a:cs typeface="B Lotus" pitchFamily="2" charset="-78"/>
              </a:rPr>
              <a:t> مديريت برگزاري كمپين ها، مسابقات و جشنواره هاي فرهنگي، بهداشتي و تغذيه اي با موضوعات نظير تغذيه سالم و پيشگيري از چاقي به منظور فرهنگ سازي در ميان دانش آموزان</a:t>
            </a:r>
          </a:p>
          <a:p>
            <a:pPr algn="r" rtl="1"/>
            <a:endParaRPr lang="fa-IR" sz="2000" dirty="0" smtClean="0">
              <a:cs typeface="B Lotus" pitchFamily="2" charset="-78"/>
            </a:endParaRPr>
          </a:p>
          <a:p>
            <a:pPr algn="r" rtl="1">
              <a:buFont typeface="Arial" pitchFamily="34" charset="0"/>
              <a:buChar char="•"/>
            </a:pPr>
            <a:r>
              <a:rPr lang="fa-IR" sz="2000" dirty="0" smtClean="0">
                <a:cs typeface="B Lotus" pitchFamily="2" charset="-78"/>
              </a:rPr>
              <a:t> نظارت بر تسهيلات بهداشتي و پايگاه تغذيه سالم و تهيه و توزيع بسته هاي آموزشي و بهداشتي </a:t>
            </a:r>
          </a:p>
          <a:p>
            <a:pPr algn="r" rtl="1"/>
            <a:endParaRPr lang="fa-IR" sz="2000" dirty="0" smtClean="0">
              <a:cs typeface="B Lotus" pitchFamily="2" charset="-78"/>
            </a:endParaRPr>
          </a:p>
          <a:p>
            <a:pPr algn="r" rtl="1">
              <a:buFont typeface="Arial" pitchFamily="34" charset="0"/>
              <a:buChar char="•"/>
            </a:pPr>
            <a:r>
              <a:rPr lang="fa-IR" sz="2000" dirty="0" smtClean="0">
                <a:cs typeface="B Lotus" pitchFamily="2" charset="-78"/>
              </a:rPr>
              <a:t> توسعه آموزش همسالان در قالب تشكل هاي بهداشتي سفيران سلامت </a:t>
            </a:r>
          </a:p>
          <a:p>
            <a:pPr algn="r" rtl="1"/>
            <a:endParaRPr lang="fa-IR" sz="2000" dirty="0" smtClean="0">
              <a:cs typeface="B Lotus" pitchFamily="2" charset="-78"/>
            </a:endParaRPr>
          </a:p>
          <a:p>
            <a:pPr algn="r" rtl="1">
              <a:buFont typeface="Arial" pitchFamily="34" charset="0"/>
              <a:buChar char="•"/>
            </a:pPr>
            <a:r>
              <a:rPr lang="fa-IR" sz="2000" dirty="0" smtClean="0">
                <a:cs typeface="B Lotus" pitchFamily="2" charset="-78"/>
              </a:rPr>
              <a:t> كمك به ارتقا سلامت نوجواني در قالب برنامه سلامت نوجواني در مدارس متوسطه اول و دوم</a:t>
            </a:r>
          </a:p>
          <a:p>
            <a:pPr algn="r" rtl="1"/>
            <a:endParaRPr lang="fa-IR" sz="2000" dirty="0" smtClean="0">
              <a:cs typeface="B Lotus" pitchFamily="2" charset="-78"/>
            </a:endParaRPr>
          </a:p>
          <a:p>
            <a:pPr algn="r" rtl="1">
              <a:buFont typeface="Arial" pitchFamily="34" charset="0"/>
              <a:buChar char="•"/>
            </a:pPr>
            <a:r>
              <a:rPr lang="fa-IR" sz="2000" dirty="0" smtClean="0">
                <a:cs typeface="B Lotus" pitchFamily="2" charset="-78"/>
              </a:rPr>
              <a:t> توانمند سازي نيروي انساني متخصص حوزه سلامت، </a:t>
            </a:r>
            <a:r>
              <a:rPr lang="fa-IR" sz="2000" smtClean="0">
                <a:cs typeface="B Lotus" pitchFamily="2" charset="-78"/>
              </a:rPr>
              <a:t>مجريان طرح هاي </a:t>
            </a:r>
            <a:r>
              <a:rPr lang="fa-IR" sz="2000" dirty="0" smtClean="0">
                <a:cs typeface="B Lotus" pitchFamily="2" charset="-78"/>
              </a:rPr>
              <a:t>بهداشتي و فرهنگيان</a:t>
            </a:r>
          </a:p>
          <a:p>
            <a:pPr algn="r" rtl="1">
              <a:buFont typeface="Arial" pitchFamily="34" charset="0"/>
              <a:buChar char="•"/>
            </a:pPr>
            <a:endParaRPr lang="fa-IR" sz="2000" dirty="0">
              <a:cs typeface="B Lotus" pitchFamily="2" charset="-78"/>
            </a:endParaRPr>
          </a:p>
          <a:p>
            <a:pPr algn="r" rtl="1"/>
            <a:endParaRPr lang="fa-IR" sz="2000" dirty="0" smtClean="0">
              <a:cs typeface="B Lotus" pitchFamily="2" charset="-78"/>
            </a:endParaRPr>
          </a:p>
          <a:p>
            <a:pPr marL="342900" indent="-342900" algn="r" rtl="1">
              <a:buFont typeface="Arial" panose="020B0604020202020204" pitchFamily="34" charset="0"/>
              <a:buChar char="•"/>
            </a:pPr>
            <a:r>
              <a:rPr lang="fa-IR" sz="2000" dirty="0" smtClean="0">
                <a:cs typeface="B Lotus" pitchFamily="2" charset="-78"/>
              </a:rPr>
              <a:t>مشاركت در اجراي برنامه هاي مطالعاتي و تحقيقاتي در حوزه سلامت با موضوع پيشگيري از چاقي </a:t>
            </a:r>
          </a:p>
          <a:p>
            <a:pPr algn="r" rtl="1"/>
            <a:endParaRPr lang="fa-IR" sz="2000" dirty="0" smtClean="0">
              <a:cs typeface="B Lotus" pitchFamily="2" charset="-78"/>
            </a:endParaRPr>
          </a:p>
          <a:p>
            <a:pPr algn="r" rtl="1">
              <a:buFont typeface="Arial" pitchFamily="34" charset="0"/>
              <a:buChar char="•"/>
            </a:pPr>
            <a:r>
              <a:rPr lang="fa-IR" sz="2000" dirty="0" smtClean="0">
                <a:cs typeface="B Lotus" pitchFamily="2" charset="-78"/>
              </a:rPr>
              <a:t> برگزاري اردوها و جشنواره  سفيران سلامت دانش آموزي </a:t>
            </a:r>
          </a:p>
          <a:p>
            <a:pPr algn="r" rtl="1"/>
            <a:endParaRPr lang="fa-IR" sz="2000" dirty="0" smtClean="0">
              <a:cs typeface="B Lotus" pitchFamily="2" charset="-78"/>
            </a:endParaRPr>
          </a:p>
          <a:p>
            <a:pPr algn="r" rtl="1"/>
            <a:endParaRPr lang="fa-IR" sz="2000" dirty="0" smtClean="0">
              <a:cs typeface="B Lotus" pitchFamily="2" charset="-78"/>
            </a:endParaRPr>
          </a:p>
          <a:p>
            <a:pPr algn="r" rtl="1"/>
            <a:r>
              <a:rPr lang="fa-IR" sz="2000" dirty="0" smtClean="0">
                <a:cs typeface="B Lotus" pitchFamily="2" charset="-78"/>
              </a:rPr>
              <a:t> </a:t>
            </a:r>
            <a:endParaRPr lang="en-US" dirty="0"/>
          </a:p>
        </p:txBody>
      </p:sp>
      <p:pic>
        <p:nvPicPr>
          <p:cNvPr id="4" name="Picture 2" descr="C:\Users\86014767\Desktop\obesity\معاونت تربيت بدني و سلامت.jpg"/>
          <p:cNvPicPr>
            <a:picLocks noChangeAspect="1" noChangeArrowheads="1"/>
          </p:cNvPicPr>
          <p:nvPr/>
        </p:nvPicPr>
        <p:blipFill>
          <a:blip r:embed="rId2"/>
          <a:srcRect/>
          <a:stretch>
            <a:fillRect/>
          </a:stretch>
        </p:blipFill>
        <p:spPr bwMode="auto">
          <a:xfrm>
            <a:off x="270008" y="126124"/>
            <a:ext cx="1526081" cy="111409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86014767\Desktop\obesity\دستور العمل اجرايي.png"/>
          <p:cNvPicPr>
            <a:picLocks noChangeAspect="1" noChangeArrowheads="1"/>
          </p:cNvPicPr>
          <p:nvPr/>
        </p:nvPicPr>
        <p:blipFill>
          <a:blip r:embed="rId2"/>
          <a:srcRect/>
          <a:stretch>
            <a:fillRect/>
          </a:stretch>
        </p:blipFill>
        <p:spPr bwMode="auto">
          <a:xfrm>
            <a:off x="3205655" y="430925"/>
            <a:ext cx="6001407" cy="5822730"/>
          </a:xfrm>
          <a:prstGeom prst="rect">
            <a:avLst/>
          </a:prstGeom>
          <a:noFill/>
        </p:spPr>
      </p:pic>
      <p:pic>
        <p:nvPicPr>
          <p:cNvPr id="4098" name="Picture 2" descr="C:\Users\86014767\Desktop\obesity\معاونت تربيت بدني و سلامت.jpg"/>
          <p:cNvPicPr>
            <a:picLocks noChangeAspect="1" noChangeArrowheads="1"/>
          </p:cNvPicPr>
          <p:nvPr/>
        </p:nvPicPr>
        <p:blipFill>
          <a:blip r:embed="rId3"/>
          <a:srcRect/>
          <a:stretch>
            <a:fillRect/>
          </a:stretch>
        </p:blipFill>
        <p:spPr bwMode="auto">
          <a:xfrm>
            <a:off x="0" y="0"/>
            <a:ext cx="1450496" cy="1058917"/>
          </a:xfrm>
          <a:prstGeom prst="rect">
            <a:avLst/>
          </a:prstGeom>
          <a:noFill/>
        </p:spPr>
      </p:pic>
    </p:spTree>
    <p:extLst>
      <p:ext uri="{BB962C8B-B14F-4D97-AF65-F5344CB8AC3E}">
        <p14:creationId xmlns:p14="http://schemas.microsoft.com/office/powerpoint/2010/main" val="2701543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9615" y="882869"/>
            <a:ext cx="9963806" cy="461665"/>
          </a:xfrm>
          <a:prstGeom prst="rect">
            <a:avLst/>
          </a:prstGeom>
          <a:noFill/>
        </p:spPr>
        <p:txBody>
          <a:bodyPr wrap="square" rtlCol="0">
            <a:spAutoFit/>
          </a:bodyPr>
          <a:lstStyle/>
          <a:p>
            <a:pPr algn="ctr"/>
            <a:r>
              <a:rPr lang="fa-IR" sz="2400" b="1" dirty="0" smtClean="0">
                <a:cs typeface="B Tabassom" pitchFamily="2" charset="-78"/>
              </a:rPr>
              <a:t>اجراي برنامه دستيابي به وزن مطلوب و تناسب اندام در دانش آموزان داراي اضافه وزن </a:t>
            </a:r>
            <a:endParaRPr lang="en-US" sz="2400" b="1" dirty="0" smtClean="0">
              <a:cs typeface="B Tabassom" pitchFamily="2" charset="-78"/>
            </a:endParaRPr>
          </a:p>
        </p:txBody>
      </p:sp>
      <p:sp>
        <p:nvSpPr>
          <p:cNvPr id="3" name="TextBox 2"/>
          <p:cNvSpPr txBox="1"/>
          <p:nvPr/>
        </p:nvSpPr>
        <p:spPr>
          <a:xfrm>
            <a:off x="1155195" y="1606643"/>
            <a:ext cx="9867854" cy="4708981"/>
          </a:xfrm>
          <a:prstGeom prst="rect">
            <a:avLst/>
          </a:prstGeom>
          <a:noFill/>
        </p:spPr>
        <p:txBody>
          <a:bodyPr wrap="square" rtlCol="0">
            <a:spAutoFit/>
          </a:bodyPr>
          <a:lstStyle/>
          <a:p>
            <a:pPr marL="342900" indent="-342900" algn="r" rtl="1">
              <a:buFont typeface="Wingdings" panose="05000000000000000000" pitchFamily="2" charset="2"/>
              <a:buChar char="Ø"/>
            </a:pPr>
            <a:r>
              <a:rPr lang="fa-IR" sz="2000" dirty="0" smtClean="0">
                <a:cs typeface="B Lotus" pitchFamily="2" charset="-78"/>
              </a:rPr>
              <a:t>اين </a:t>
            </a:r>
            <a:r>
              <a:rPr lang="fa-IR" sz="2000" dirty="0">
                <a:cs typeface="B Lotus" pitchFamily="2" charset="-78"/>
              </a:rPr>
              <a:t>پروژه شامل فرآيندي مداخله گر از نظر فعاليت بدني و تغذيه در دانش آموزان داراي اضافه وزن مي باشد كه در طي آن به </a:t>
            </a:r>
            <a:r>
              <a:rPr lang="fa-IR" sz="2000" dirty="0" smtClean="0">
                <a:cs typeface="B Lotus" pitchFamily="2" charset="-78"/>
              </a:rPr>
              <a:t>مدت6  </a:t>
            </a:r>
            <a:r>
              <a:rPr lang="fa-IR" sz="2000" dirty="0">
                <a:cs typeface="B Lotus" pitchFamily="2" charset="-78"/>
              </a:rPr>
              <a:t>ماه فعاليت هاي آموزشي، نظارتي و انگزيشي براي ذينفعان اصلي (اوليا و ودانش آموزان) ارائه مي شود.</a:t>
            </a:r>
            <a:endParaRPr lang="en-US" sz="2000" dirty="0">
              <a:cs typeface="B Lotus" pitchFamily="2" charset="-78"/>
            </a:endParaRPr>
          </a:p>
          <a:p>
            <a:pPr algn="r" rtl="1"/>
            <a:endParaRPr lang="en-US" sz="2000" dirty="0">
              <a:cs typeface="B Lotus" pitchFamily="2" charset="-78"/>
            </a:endParaRPr>
          </a:p>
          <a:p>
            <a:pPr marL="285750" indent="-285750" algn="r" rtl="1">
              <a:buFont typeface="Wingdings" panose="05000000000000000000" pitchFamily="2" charset="2"/>
              <a:buChar char="Ø"/>
            </a:pPr>
            <a:r>
              <a:rPr lang="fa-IR" sz="2000" dirty="0">
                <a:cs typeface="B Lotus" pitchFamily="2" charset="-78"/>
              </a:rPr>
              <a:t>همكار طرح: دانشگاه شهيد رجايي </a:t>
            </a:r>
          </a:p>
          <a:p>
            <a:pPr algn="r" rtl="1"/>
            <a:endParaRPr lang="fa-IR" sz="2000" dirty="0">
              <a:cs typeface="B Lotus" pitchFamily="2" charset="-78"/>
            </a:endParaRPr>
          </a:p>
          <a:p>
            <a:pPr marL="285750" indent="-285750" algn="r" rtl="1">
              <a:buFont typeface="Wingdings" panose="05000000000000000000" pitchFamily="2" charset="2"/>
              <a:buChar char="Ø"/>
            </a:pPr>
            <a:r>
              <a:rPr lang="fa-IR" sz="2000" dirty="0">
                <a:cs typeface="B Lotus" pitchFamily="2" charset="-78"/>
              </a:rPr>
              <a:t>نحوه اجرا: انتخاب 5</a:t>
            </a:r>
            <a:r>
              <a:rPr lang="fa-IR" sz="2000" dirty="0" smtClean="0">
                <a:cs typeface="B Lotus" pitchFamily="2" charset="-78"/>
              </a:rPr>
              <a:t> </a:t>
            </a:r>
            <a:r>
              <a:rPr lang="fa-IR" sz="2000" dirty="0">
                <a:cs typeface="B Lotus" pitchFamily="2" charset="-78"/>
              </a:rPr>
              <a:t>استان هدف شامل: </a:t>
            </a:r>
            <a:r>
              <a:rPr lang="fa-IR" sz="2000" dirty="0" smtClean="0">
                <a:cs typeface="B Lotus" pitchFamily="2" charset="-78"/>
              </a:rPr>
              <a:t>اردبیل، تهران، قزوین، مازندران و هرمزگان</a:t>
            </a:r>
            <a:endParaRPr lang="fa-IR" sz="2000" dirty="0">
              <a:cs typeface="B Lotus" pitchFamily="2" charset="-78"/>
            </a:endParaRPr>
          </a:p>
          <a:p>
            <a:pPr algn="r" rtl="1"/>
            <a:endParaRPr lang="fa-IR" sz="2000" dirty="0">
              <a:cs typeface="B Lotus" pitchFamily="2" charset="-78"/>
            </a:endParaRPr>
          </a:p>
          <a:p>
            <a:pPr marL="285750" indent="-285750" algn="r" rtl="1">
              <a:buFont typeface="Wingdings" panose="05000000000000000000" pitchFamily="2" charset="2"/>
              <a:buChar char="Ø"/>
            </a:pPr>
            <a:r>
              <a:rPr lang="fa-IR" sz="2000" dirty="0">
                <a:cs typeface="B Lotus" pitchFamily="2" charset="-78"/>
              </a:rPr>
              <a:t>مراحل اجرا در استان:</a:t>
            </a:r>
          </a:p>
          <a:p>
            <a:pPr algn="r" rtl="1"/>
            <a:r>
              <a:rPr lang="fa-IR" sz="2000" dirty="0">
                <a:cs typeface="B Lotus" pitchFamily="2" charset="-78"/>
              </a:rPr>
              <a:t>انتخاب مدارس مجري</a:t>
            </a:r>
          </a:p>
          <a:p>
            <a:pPr algn="r" rtl="1"/>
            <a:r>
              <a:rPr lang="fa-IR" sz="2000" dirty="0">
                <a:cs typeface="B Lotus" pitchFamily="2" charset="-78"/>
              </a:rPr>
              <a:t>ارائه آموزش هاي لازم به مدير، معاون پرورشي و تربيت بدني و مراقب سلامت مدرسه </a:t>
            </a:r>
          </a:p>
          <a:p>
            <a:pPr algn="r" rtl="1"/>
            <a:r>
              <a:rPr lang="fa-IR" sz="2000" dirty="0">
                <a:cs typeface="B Lotus" pitchFamily="2" charset="-78"/>
              </a:rPr>
              <a:t>پايش قد و وزن و تحليل </a:t>
            </a:r>
            <a:r>
              <a:rPr lang="en-US" sz="2000" dirty="0">
                <a:cs typeface="B Lotus" pitchFamily="2" charset="-78"/>
              </a:rPr>
              <a:t>BMI</a:t>
            </a:r>
          </a:p>
          <a:p>
            <a:pPr algn="r" rtl="1"/>
            <a:r>
              <a:rPr lang="fa-IR" sz="2000" dirty="0">
                <a:cs typeface="B Lotus" pitchFamily="2" charset="-78"/>
              </a:rPr>
              <a:t>دانش آموزان داراي اضافه وزن تحت آموزش تغذيه سالم و فعاليت هاي بدني قرار مي گيرند.</a:t>
            </a:r>
          </a:p>
          <a:p>
            <a:pPr algn="r" rtl="1"/>
            <a:r>
              <a:rPr lang="fa-IR" sz="2000" dirty="0">
                <a:cs typeface="B Lotus" pitchFamily="2" charset="-78"/>
              </a:rPr>
              <a:t>موارد ويژه به درمانگاه هاي خاص تغذيه ارسال مي شوند</a:t>
            </a:r>
          </a:p>
          <a:p>
            <a:pPr algn="r" rtl="1"/>
            <a:r>
              <a:rPr lang="fa-IR" sz="2000" dirty="0" smtClean="0">
                <a:cs typeface="B Lotus" pitchFamily="2" charset="-78"/>
              </a:rPr>
              <a:t>در خصوص </a:t>
            </a:r>
            <a:r>
              <a:rPr lang="fa-IR" sz="2000" dirty="0">
                <a:cs typeface="B Lotus" pitchFamily="2" charset="-78"/>
              </a:rPr>
              <a:t>موارد مبتلا خانواده ها و معلمان آنان هم تحت آموزش قرار مي گيرند.  </a:t>
            </a:r>
          </a:p>
          <a:p>
            <a:pPr algn="r" rtl="1"/>
            <a:endParaRPr lang="en-US" sz="2000" dirty="0">
              <a:cs typeface="B Lotus" pitchFamily="2" charset="-78"/>
            </a:endParaRPr>
          </a:p>
        </p:txBody>
      </p:sp>
      <p:pic>
        <p:nvPicPr>
          <p:cNvPr id="4" name="Picture 2" descr="C:\Users\86014767\Desktop\obesity\معاونت تربيت بدني و سلامت.jpg"/>
          <p:cNvPicPr>
            <a:picLocks noChangeAspect="1" noChangeArrowheads="1"/>
          </p:cNvPicPr>
          <p:nvPr/>
        </p:nvPicPr>
        <p:blipFill>
          <a:blip r:embed="rId2"/>
          <a:srcRect/>
          <a:stretch>
            <a:fillRect/>
          </a:stretch>
        </p:blipFill>
        <p:spPr bwMode="auto">
          <a:xfrm>
            <a:off x="0" y="0"/>
            <a:ext cx="1392908" cy="101687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86014767\Desktop\obesity\OBESITYC07_poster.jpg"/>
          <p:cNvPicPr>
            <a:picLocks noChangeAspect="1" noChangeArrowheads="1"/>
          </p:cNvPicPr>
          <p:nvPr/>
        </p:nvPicPr>
        <p:blipFill>
          <a:blip r:embed="rId2"/>
          <a:srcRect b="4419"/>
          <a:stretch>
            <a:fillRect/>
          </a:stretch>
        </p:blipFill>
        <p:spPr bwMode="auto">
          <a:xfrm>
            <a:off x="2378598" y="856525"/>
            <a:ext cx="6788551" cy="515073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86014767\Desktop\obesity\تغيير عادات رفتار.jpg"/>
          <p:cNvPicPr>
            <a:picLocks noChangeAspect="1" noChangeArrowheads="1"/>
          </p:cNvPicPr>
          <p:nvPr/>
        </p:nvPicPr>
        <p:blipFill>
          <a:blip r:embed="rId2"/>
          <a:srcRect/>
          <a:stretch>
            <a:fillRect/>
          </a:stretch>
        </p:blipFill>
        <p:spPr bwMode="auto">
          <a:xfrm>
            <a:off x="3184645" y="252247"/>
            <a:ext cx="5927833" cy="641131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86014767\Desktop\obesity\راهنماي تغذيه سالم.jpg"/>
          <p:cNvPicPr>
            <a:picLocks noChangeAspect="1" noChangeArrowheads="1"/>
          </p:cNvPicPr>
          <p:nvPr/>
        </p:nvPicPr>
        <p:blipFill>
          <a:blip r:embed="rId2"/>
          <a:srcRect/>
          <a:stretch>
            <a:fillRect/>
          </a:stretch>
        </p:blipFill>
        <p:spPr bwMode="auto">
          <a:xfrm>
            <a:off x="0" y="0"/>
            <a:ext cx="12191999" cy="6858000"/>
          </a:xfrm>
          <a:prstGeom prst="rect">
            <a:avLst/>
          </a:prstGeom>
          <a:noFill/>
        </p:spPr>
      </p:pic>
    </p:spTree>
    <p:extLst>
      <p:ext uri="{BB962C8B-B14F-4D97-AF65-F5344CB8AC3E}">
        <p14:creationId xmlns:p14="http://schemas.microsoft.com/office/powerpoint/2010/main" val="3969519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86014767\Desktop\obesity\هرم 1.jpg"/>
          <p:cNvPicPr>
            <a:picLocks noChangeAspect="1" noChangeArrowheads="1"/>
          </p:cNvPicPr>
          <p:nvPr/>
        </p:nvPicPr>
        <p:blipFill>
          <a:blip r:embed="rId2"/>
          <a:srcRect/>
          <a:stretch>
            <a:fillRect/>
          </a:stretch>
        </p:blipFill>
        <p:spPr bwMode="auto">
          <a:xfrm>
            <a:off x="1" y="0"/>
            <a:ext cx="12034344" cy="6858000"/>
          </a:xfrm>
          <a:prstGeom prst="rect">
            <a:avLst/>
          </a:prstGeom>
          <a:noFill/>
        </p:spPr>
      </p:pic>
    </p:spTree>
    <p:extLst>
      <p:ext uri="{BB962C8B-B14F-4D97-AF65-F5344CB8AC3E}">
        <p14:creationId xmlns:p14="http://schemas.microsoft.com/office/powerpoint/2010/main" val="270744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7655" y="1553227"/>
            <a:ext cx="10108504" cy="4585871"/>
          </a:xfrm>
          <a:prstGeom prst="rect">
            <a:avLst/>
          </a:prstGeom>
          <a:noFill/>
        </p:spPr>
        <p:txBody>
          <a:bodyPr wrap="square" rtlCol="0">
            <a:spAutoFit/>
          </a:bodyPr>
          <a:lstStyle/>
          <a:p>
            <a:pPr marL="342900" indent="-342900" algn="r" rtl="1">
              <a:buFont typeface="Arial" panose="020B0604020202020204" pitchFamily="34" charset="0"/>
              <a:buChar char="•"/>
            </a:pPr>
            <a:r>
              <a:rPr lang="fa-IR" sz="2000" dirty="0">
                <a:cs typeface="B Lotus" pitchFamily="2" charset="-78"/>
              </a:rPr>
              <a:t>برگزاري </a:t>
            </a:r>
            <a:r>
              <a:rPr lang="fa-IR" sz="2000" dirty="0" smtClean="0">
                <a:cs typeface="B Lotus" pitchFamily="2" charset="-78"/>
              </a:rPr>
              <a:t>المپياد </a:t>
            </a:r>
            <a:r>
              <a:rPr lang="fa-IR" sz="2000" dirty="0">
                <a:cs typeface="B Lotus" pitchFamily="2" charset="-78"/>
              </a:rPr>
              <a:t>ورزشي درون مدرسه اي </a:t>
            </a:r>
            <a:endParaRPr lang="fa-IR" sz="2000" dirty="0" smtClean="0">
              <a:cs typeface="B Lotus" pitchFamily="2" charset="-78"/>
            </a:endParaRPr>
          </a:p>
          <a:p>
            <a:pPr algn="r" rtl="1"/>
            <a:endParaRPr lang="fa-IR" sz="2000" dirty="0">
              <a:cs typeface="B Lotus" pitchFamily="2" charset="-78"/>
            </a:endParaRPr>
          </a:p>
          <a:p>
            <a:pPr marL="342900" indent="-342900" algn="r" rtl="1">
              <a:buFont typeface="Arial" panose="020B0604020202020204" pitchFamily="34" charset="0"/>
              <a:buChar char="•"/>
            </a:pPr>
            <a:r>
              <a:rPr lang="fa-IR" sz="2000" dirty="0">
                <a:cs typeface="B Lotus" pitchFamily="2" charset="-78"/>
              </a:rPr>
              <a:t>ورزش صبحگاهي مدارس </a:t>
            </a:r>
            <a:endParaRPr lang="fa-IR" sz="2000" dirty="0" smtClean="0">
              <a:cs typeface="B Lotus" pitchFamily="2" charset="-78"/>
            </a:endParaRPr>
          </a:p>
          <a:p>
            <a:pPr algn="r" rtl="1"/>
            <a:endParaRPr lang="fa-IR" sz="2000" dirty="0">
              <a:cs typeface="B Lotus" pitchFamily="2" charset="-78"/>
            </a:endParaRPr>
          </a:p>
          <a:p>
            <a:pPr marL="342900" indent="-342900" algn="r" rtl="1">
              <a:buFont typeface="Arial" panose="020B0604020202020204" pitchFamily="34" charset="0"/>
              <a:buChar char="•"/>
            </a:pPr>
            <a:r>
              <a:rPr lang="fa-IR" sz="2000" dirty="0">
                <a:cs typeface="B Lotus" pitchFamily="2" charset="-78"/>
              </a:rPr>
              <a:t>اجراي طرح مدرسه پويا </a:t>
            </a:r>
            <a:endParaRPr lang="fa-IR" sz="2000" dirty="0" smtClean="0">
              <a:cs typeface="B Lotus" pitchFamily="2" charset="-78"/>
            </a:endParaRPr>
          </a:p>
          <a:p>
            <a:pPr algn="r" rtl="1"/>
            <a:endParaRPr lang="fa-IR" sz="2000" dirty="0">
              <a:cs typeface="B Lotus" pitchFamily="2" charset="-78"/>
            </a:endParaRPr>
          </a:p>
          <a:p>
            <a:pPr marL="342900" indent="-342900" algn="r" rtl="1">
              <a:buFont typeface="Arial" panose="020B0604020202020204" pitchFamily="34" charset="0"/>
              <a:buChar char="•"/>
            </a:pPr>
            <a:r>
              <a:rPr lang="fa-IR" sz="2000" dirty="0">
                <a:cs typeface="B Lotus" pitchFamily="2" charset="-78"/>
              </a:rPr>
              <a:t>اجراي فعاليت هاي ورزشي فرهنگيان استان ها برابر دستورالعمل طرح توسعه ورزش </a:t>
            </a:r>
            <a:r>
              <a:rPr lang="fa-IR" sz="2000" dirty="0" smtClean="0">
                <a:cs typeface="B Lotus" pitchFamily="2" charset="-78"/>
              </a:rPr>
              <a:t>فرهنگيان</a:t>
            </a:r>
          </a:p>
          <a:p>
            <a:pPr algn="r" rtl="1"/>
            <a:endParaRPr lang="fa-IR" sz="2000" dirty="0">
              <a:cs typeface="B Lotus" pitchFamily="2" charset="-78"/>
            </a:endParaRPr>
          </a:p>
          <a:p>
            <a:pPr marL="342900" indent="-342900" algn="r" rtl="1">
              <a:buFont typeface="Arial" panose="020B0604020202020204" pitchFamily="34" charset="0"/>
              <a:buChar char="•"/>
            </a:pPr>
            <a:r>
              <a:rPr lang="fa-IR" sz="2000" dirty="0" smtClean="0">
                <a:cs typeface="B Lotus" pitchFamily="2" charset="-78"/>
              </a:rPr>
              <a:t>برگزاري </a:t>
            </a:r>
            <a:r>
              <a:rPr lang="fa-IR" sz="2000" dirty="0">
                <a:cs typeface="B Lotus" pitchFamily="2" charset="-78"/>
              </a:rPr>
              <a:t>اردوهاي سلامت دانش آموزي </a:t>
            </a:r>
            <a:endParaRPr lang="fa-IR" sz="2000" dirty="0" smtClean="0">
              <a:cs typeface="B Lotus" pitchFamily="2" charset="-78"/>
            </a:endParaRPr>
          </a:p>
          <a:p>
            <a:pPr algn="r" rtl="1"/>
            <a:endParaRPr lang="fa-IR" sz="2000" dirty="0">
              <a:cs typeface="B Lotus" pitchFamily="2" charset="-78"/>
            </a:endParaRPr>
          </a:p>
          <a:p>
            <a:pPr marL="342900" indent="-342900" algn="r" rtl="1">
              <a:buFont typeface="Arial" panose="020B0604020202020204" pitchFamily="34" charset="0"/>
              <a:buChar char="•"/>
            </a:pPr>
            <a:r>
              <a:rPr lang="fa-IR" sz="2000" dirty="0">
                <a:cs typeface="B Lotus" pitchFamily="2" charset="-78"/>
              </a:rPr>
              <a:t>راه اندازي كلاس هاي ورزشي در كانون هاي ورزشي درون و برون مدرسه اي در مدارس شبانه روزي پر جمعيت</a:t>
            </a:r>
          </a:p>
          <a:p>
            <a:pPr algn="r" rtl="1"/>
            <a:endParaRPr lang="fa-IR" dirty="0" smtClean="0"/>
          </a:p>
          <a:p>
            <a:pPr algn="r" rtl="1"/>
            <a:endParaRPr lang="fa-IR" dirty="0"/>
          </a:p>
          <a:p>
            <a:pPr algn="r" rtl="1"/>
            <a:endParaRPr lang="fa-IR" dirty="0" smtClean="0"/>
          </a:p>
          <a:p>
            <a:pPr algn="r" rtl="1"/>
            <a:r>
              <a:rPr lang="fa-IR" dirty="0" smtClean="0"/>
              <a:t> </a:t>
            </a:r>
            <a:endParaRPr lang="fa-IR" dirty="0"/>
          </a:p>
        </p:txBody>
      </p:sp>
      <p:sp>
        <p:nvSpPr>
          <p:cNvPr id="4" name="Rectangle 3"/>
          <p:cNvSpPr/>
          <p:nvPr/>
        </p:nvSpPr>
        <p:spPr>
          <a:xfrm>
            <a:off x="5561690" y="505072"/>
            <a:ext cx="5477782" cy="461665"/>
          </a:xfrm>
          <a:prstGeom prst="rect">
            <a:avLst/>
          </a:prstGeom>
        </p:spPr>
        <p:txBody>
          <a:bodyPr wrap="none">
            <a:spAutoFit/>
          </a:bodyPr>
          <a:lstStyle/>
          <a:p>
            <a:pPr lvl="0" algn="ctr"/>
            <a:r>
              <a:rPr lang="fa-IR" sz="2400" b="1" dirty="0">
                <a:solidFill>
                  <a:prstClr val="black"/>
                </a:solidFill>
                <a:cs typeface="B Tabassom" pitchFamily="2" charset="-78"/>
              </a:rPr>
              <a:t>اقدامات انجام شده در حوزه تربيت بدني و فعاليت هاي ورزشي    </a:t>
            </a:r>
            <a:endParaRPr lang="en-US" sz="2400" b="1" dirty="0">
              <a:solidFill>
                <a:prstClr val="black"/>
              </a:solidFill>
              <a:cs typeface="B Tabassom" pitchFamily="2" charset="-78"/>
            </a:endParaRPr>
          </a:p>
        </p:txBody>
      </p:sp>
      <p:pic>
        <p:nvPicPr>
          <p:cNvPr id="5" name="Picture 2" descr="C:\Users\86014767\Desktop\obesity\معاونت تربيت بدني و سلامت.jpg"/>
          <p:cNvPicPr>
            <a:picLocks noChangeAspect="1" noChangeArrowheads="1"/>
          </p:cNvPicPr>
          <p:nvPr/>
        </p:nvPicPr>
        <p:blipFill>
          <a:blip r:embed="rId2"/>
          <a:srcRect/>
          <a:stretch>
            <a:fillRect/>
          </a:stretch>
        </p:blipFill>
        <p:spPr bwMode="auto">
          <a:xfrm>
            <a:off x="0" y="0"/>
            <a:ext cx="1392908" cy="1016876"/>
          </a:xfrm>
          <a:prstGeom prst="rect">
            <a:avLst/>
          </a:prstGeom>
          <a:noFill/>
        </p:spPr>
      </p:pic>
    </p:spTree>
    <p:extLst>
      <p:ext uri="{BB962C8B-B14F-4D97-AF65-F5344CB8AC3E}">
        <p14:creationId xmlns:p14="http://schemas.microsoft.com/office/powerpoint/2010/main" val="1695071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3283" y="283779"/>
            <a:ext cx="10615448" cy="461665"/>
          </a:xfrm>
          <a:prstGeom prst="rect">
            <a:avLst/>
          </a:prstGeom>
          <a:noFill/>
        </p:spPr>
        <p:txBody>
          <a:bodyPr wrap="square" rtlCol="0">
            <a:spAutoFit/>
          </a:bodyPr>
          <a:lstStyle/>
          <a:p>
            <a:pPr lvl="0" algn="ctr"/>
            <a:r>
              <a:rPr lang="fa-IR" sz="2400" b="1" dirty="0" smtClean="0">
                <a:solidFill>
                  <a:prstClr val="black"/>
                </a:solidFill>
                <a:cs typeface="B Tabassom" pitchFamily="2" charset="-78"/>
              </a:rPr>
              <a:t>سایر اقدامات </a:t>
            </a:r>
            <a:r>
              <a:rPr lang="fa-IR" sz="2400" b="1" dirty="0">
                <a:solidFill>
                  <a:prstClr val="black"/>
                </a:solidFill>
                <a:cs typeface="B Tabassom" pitchFamily="2" charset="-78"/>
              </a:rPr>
              <a:t>انجام شده در حوزه تربيت بدني و فعاليت هاي ورزشي    </a:t>
            </a:r>
            <a:endParaRPr lang="en-US" sz="2400" b="1" dirty="0">
              <a:solidFill>
                <a:prstClr val="black"/>
              </a:solidFill>
              <a:cs typeface="B Tabassom" pitchFamily="2" charset="-78"/>
            </a:endParaRPr>
          </a:p>
        </p:txBody>
      </p:sp>
      <p:sp>
        <p:nvSpPr>
          <p:cNvPr id="3" name="TextBox 2"/>
          <p:cNvSpPr txBox="1"/>
          <p:nvPr/>
        </p:nvSpPr>
        <p:spPr>
          <a:xfrm>
            <a:off x="451945" y="1008993"/>
            <a:ext cx="11445765" cy="5016758"/>
          </a:xfrm>
          <a:prstGeom prst="rect">
            <a:avLst/>
          </a:prstGeom>
          <a:noFill/>
        </p:spPr>
        <p:txBody>
          <a:bodyPr wrap="square" rtlCol="0">
            <a:spAutoFit/>
          </a:bodyPr>
          <a:lstStyle/>
          <a:p>
            <a:pPr marL="342900" indent="-342900" algn="r" rtl="1">
              <a:buFont typeface="Arial" panose="020B0604020202020204" pitchFamily="34" charset="0"/>
              <a:buChar char="•"/>
            </a:pPr>
            <a:r>
              <a:rPr lang="fa-IR" sz="2000" dirty="0">
                <a:cs typeface="B Lotus" pitchFamily="2" charset="-78"/>
              </a:rPr>
              <a:t>راه اندازي كاروان هاي تجهيزات ورزشي با اولويت مدارس محروم و كم برخوردار سراسر </a:t>
            </a:r>
            <a:r>
              <a:rPr lang="fa-IR" sz="2000" dirty="0" smtClean="0">
                <a:cs typeface="B Lotus" pitchFamily="2" charset="-78"/>
              </a:rPr>
              <a:t>كشور</a:t>
            </a:r>
          </a:p>
          <a:p>
            <a:pPr algn="r" rtl="1"/>
            <a:r>
              <a:rPr lang="fa-IR" sz="2000" dirty="0" smtClean="0">
                <a:cs typeface="B Lotus" pitchFamily="2" charset="-78"/>
              </a:rPr>
              <a:t> </a:t>
            </a:r>
            <a:endParaRPr lang="fa-IR" sz="2000" dirty="0">
              <a:cs typeface="B Lotus" pitchFamily="2" charset="-78"/>
            </a:endParaRPr>
          </a:p>
          <a:p>
            <a:pPr marL="342900" indent="-342900" algn="r" rtl="1">
              <a:buFont typeface="Arial" panose="020B0604020202020204" pitchFamily="34" charset="0"/>
              <a:buChar char="•"/>
            </a:pPr>
            <a:r>
              <a:rPr lang="fa-IR" sz="2000" dirty="0">
                <a:cs typeface="B Lotus" pitchFamily="2" charset="-78"/>
              </a:rPr>
              <a:t>برگزاري دوره هاي آموزشي درس تربيت بدني ويژه آموزگاران </a:t>
            </a:r>
            <a:r>
              <a:rPr lang="fa-IR" sz="2000" dirty="0" smtClean="0">
                <a:cs typeface="B Lotus" pitchFamily="2" charset="-78"/>
              </a:rPr>
              <a:t>پايه</a:t>
            </a:r>
          </a:p>
          <a:p>
            <a:pPr algn="r" rtl="1"/>
            <a:endParaRPr lang="fa-IR" sz="2000" dirty="0">
              <a:cs typeface="B Lotus" pitchFamily="2" charset="-78"/>
            </a:endParaRPr>
          </a:p>
          <a:p>
            <a:pPr marL="342900" indent="-342900" algn="r" rtl="1">
              <a:buFont typeface="Arial" panose="020B0604020202020204" pitchFamily="34" charset="0"/>
              <a:buChar char="•"/>
            </a:pPr>
            <a:r>
              <a:rPr lang="fa-IR" sz="2000" dirty="0">
                <a:cs typeface="B Lotus" pitchFamily="2" charset="-78"/>
              </a:rPr>
              <a:t>برگزاري دوره آموزشي ويژه معلمان تربيت </a:t>
            </a:r>
            <a:r>
              <a:rPr lang="fa-IR" sz="2000" dirty="0" smtClean="0">
                <a:cs typeface="B Lotus" pitchFamily="2" charset="-78"/>
              </a:rPr>
              <a:t>بدني</a:t>
            </a:r>
          </a:p>
          <a:p>
            <a:pPr algn="r" rtl="1"/>
            <a:endParaRPr lang="fa-IR" sz="2000" dirty="0">
              <a:cs typeface="B Lotus" pitchFamily="2" charset="-78"/>
            </a:endParaRPr>
          </a:p>
          <a:p>
            <a:pPr marL="342900" indent="-342900" algn="r" rtl="1">
              <a:buFont typeface="Arial" panose="020B0604020202020204" pitchFamily="34" charset="0"/>
              <a:buChar char="•"/>
            </a:pPr>
            <a:r>
              <a:rPr lang="fa-IR" sz="2000" dirty="0">
                <a:cs typeface="B Lotus" pitchFamily="2" charset="-78"/>
              </a:rPr>
              <a:t>برگزاري جشواره عكس فعاليت هاي ورزشي </a:t>
            </a:r>
            <a:endParaRPr lang="fa-IR" sz="2000" dirty="0" smtClean="0">
              <a:cs typeface="B Lotus" pitchFamily="2" charset="-78"/>
            </a:endParaRPr>
          </a:p>
          <a:p>
            <a:pPr algn="r" rtl="1"/>
            <a:endParaRPr lang="fa-IR" sz="2000" dirty="0">
              <a:cs typeface="B Lotus" pitchFamily="2" charset="-78"/>
            </a:endParaRPr>
          </a:p>
          <a:p>
            <a:pPr marL="342900" indent="-342900" algn="r" rtl="1">
              <a:buFont typeface="Arial" panose="020B0604020202020204" pitchFamily="34" charset="0"/>
              <a:buChar char="•"/>
            </a:pPr>
            <a:r>
              <a:rPr lang="fa-IR" sz="2000" dirty="0">
                <a:cs typeface="B Lotus" pitchFamily="2" charset="-78"/>
              </a:rPr>
              <a:t>كمك به تغيير كاربري و راه اندازي كلاس درس تربيت بدني در مدارس ابتدايي </a:t>
            </a:r>
            <a:endParaRPr lang="fa-IR" sz="2000" dirty="0" smtClean="0">
              <a:cs typeface="B Lotus" pitchFamily="2" charset="-78"/>
            </a:endParaRPr>
          </a:p>
          <a:p>
            <a:pPr algn="r" rtl="1"/>
            <a:endParaRPr lang="fa-IR" sz="2000" dirty="0">
              <a:cs typeface="B Lotus" pitchFamily="2" charset="-78"/>
            </a:endParaRPr>
          </a:p>
          <a:p>
            <a:pPr marL="342900" indent="-342900" algn="r" rtl="1">
              <a:buFont typeface="Arial" panose="020B0604020202020204" pitchFamily="34" charset="0"/>
              <a:buChar char="•"/>
            </a:pPr>
            <a:r>
              <a:rPr lang="fa-IR" sz="2000" dirty="0">
                <a:cs typeface="B Lotus" pitchFamily="2" charset="-78"/>
              </a:rPr>
              <a:t>برگزاري مرحله كشوري سي امين دوره رقابت هاي علمي و تخصصي معلمان تربيت بدني و آموزگاران پايه با رويكرد آموزشي </a:t>
            </a:r>
            <a:endParaRPr lang="fa-IR" sz="2000" dirty="0" smtClean="0">
              <a:cs typeface="B Lotus" pitchFamily="2" charset="-78"/>
            </a:endParaRPr>
          </a:p>
          <a:p>
            <a:pPr algn="r" rtl="1"/>
            <a:endParaRPr lang="fa-IR" sz="2000" dirty="0">
              <a:cs typeface="B Lotus" pitchFamily="2" charset="-78"/>
            </a:endParaRPr>
          </a:p>
          <a:p>
            <a:pPr marL="342900" indent="-342900" algn="r" rtl="1">
              <a:buFont typeface="Arial" panose="020B0604020202020204" pitchFamily="34" charset="0"/>
              <a:buChar char="•"/>
            </a:pPr>
            <a:r>
              <a:rPr lang="fa-IR" sz="2000" dirty="0">
                <a:cs typeface="B Lotus" pitchFamily="2" charset="-78"/>
              </a:rPr>
              <a:t>برگزاري مرحله كشوري چهارمين دوره جشنواره روش برتر </a:t>
            </a:r>
            <a:r>
              <a:rPr lang="fa-IR" sz="2000" dirty="0" smtClean="0">
                <a:cs typeface="B Lotus" pitchFamily="2" charset="-78"/>
              </a:rPr>
              <a:t>تدريس</a:t>
            </a:r>
          </a:p>
          <a:p>
            <a:pPr algn="r" rtl="1"/>
            <a:endParaRPr lang="fa-IR" sz="2000" dirty="0">
              <a:cs typeface="B Lotus" pitchFamily="2" charset="-78"/>
            </a:endParaRPr>
          </a:p>
          <a:p>
            <a:pPr marL="342900" indent="-342900" algn="r" rtl="1">
              <a:buFont typeface="Arial" panose="020B0604020202020204" pitchFamily="34" charset="0"/>
              <a:buChar char="•"/>
            </a:pPr>
            <a:r>
              <a:rPr lang="fa-IR" sz="2000" dirty="0">
                <a:cs typeface="B Lotus" pitchFamily="2" charset="-78"/>
              </a:rPr>
              <a:t>برگزاري مسابقات قهرماني كشور ورزش دانش آموزي و توسعه مشاركت دانش آموزان در مسابقات و رويدادهاي ورزشي با رويكرد ورزش تربيتي در سطح كشوري با تاكيد بر دختران و مناطف محروم </a:t>
            </a:r>
          </a:p>
        </p:txBody>
      </p:sp>
      <p:pic>
        <p:nvPicPr>
          <p:cNvPr id="4" name="Picture 2" descr="C:\Users\86014767\Desktop\obesity\معاونت تربيت بدني و سلامت.jpg"/>
          <p:cNvPicPr>
            <a:picLocks noChangeAspect="1" noChangeArrowheads="1"/>
          </p:cNvPicPr>
          <p:nvPr/>
        </p:nvPicPr>
        <p:blipFill>
          <a:blip r:embed="rId2"/>
          <a:srcRect/>
          <a:stretch>
            <a:fillRect/>
          </a:stretch>
        </p:blipFill>
        <p:spPr bwMode="auto">
          <a:xfrm>
            <a:off x="0" y="0"/>
            <a:ext cx="1392908" cy="1016876"/>
          </a:xfrm>
          <a:prstGeom prst="rect">
            <a:avLst/>
          </a:prstGeom>
          <a:noFill/>
        </p:spPr>
      </p:pic>
    </p:spTree>
    <p:extLst>
      <p:ext uri="{BB962C8B-B14F-4D97-AF65-F5344CB8AC3E}">
        <p14:creationId xmlns:p14="http://schemas.microsoft.com/office/powerpoint/2010/main" val="22950031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1945" y="1008993"/>
            <a:ext cx="11445765" cy="5786199"/>
          </a:xfrm>
          <a:prstGeom prst="rect">
            <a:avLst/>
          </a:prstGeom>
          <a:noFill/>
        </p:spPr>
        <p:txBody>
          <a:bodyPr wrap="square" rtlCol="0">
            <a:spAutoFit/>
          </a:bodyPr>
          <a:lstStyle/>
          <a:p>
            <a:pPr marL="342900" indent="-342900" algn="r" rtl="1">
              <a:buFont typeface="Arial" panose="020B0604020202020204" pitchFamily="34" charset="0"/>
              <a:buChar char="•"/>
            </a:pPr>
            <a:r>
              <a:rPr lang="fa-IR" sz="2000" dirty="0">
                <a:solidFill>
                  <a:prstClr val="black"/>
                </a:solidFill>
                <a:cs typeface="B Lotus" pitchFamily="2" charset="-78"/>
              </a:rPr>
              <a:t>آموزش والدين دانش آموزان مدارس ابتدايي </a:t>
            </a:r>
          </a:p>
          <a:p>
            <a:pPr algn="r" rtl="1"/>
            <a:r>
              <a:rPr lang="fa-IR" sz="2000" dirty="0">
                <a:solidFill>
                  <a:prstClr val="black"/>
                </a:solidFill>
                <a:cs typeface="B Lotus" pitchFamily="2" charset="-78"/>
              </a:rPr>
              <a:t>1- </a:t>
            </a:r>
            <a:r>
              <a:rPr lang="fa-IR" sz="2000" dirty="0" smtClean="0">
                <a:solidFill>
                  <a:prstClr val="black"/>
                </a:solidFill>
                <a:cs typeface="B Lotus" pitchFamily="2" charset="-78"/>
              </a:rPr>
              <a:t>برگزاري </a:t>
            </a:r>
            <a:r>
              <a:rPr lang="fa-IR" sz="2000" dirty="0">
                <a:solidFill>
                  <a:prstClr val="black"/>
                </a:solidFill>
                <a:cs typeface="B Lotus" pitchFamily="2" charset="-78"/>
              </a:rPr>
              <a:t>دوره آموزشي ويژه والدين دانش آموزان مدارس ابتدايي </a:t>
            </a:r>
          </a:p>
          <a:p>
            <a:pPr algn="r" rtl="1"/>
            <a:r>
              <a:rPr lang="fa-IR" sz="2000" dirty="0">
                <a:solidFill>
                  <a:prstClr val="black"/>
                </a:solidFill>
                <a:cs typeface="B Lotus" pitchFamily="2" charset="-78"/>
              </a:rPr>
              <a:t>2- توزيع پكيج آموزشي راهنماي والدين با الويت دانش آموزان ابتدايي</a:t>
            </a:r>
          </a:p>
          <a:p>
            <a:pPr algn="r" rtl="1"/>
            <a:endParaRPr lang="fa-IR" sz="2000" dirty="0">
              <a:solidFill>
                <a:prstClr val="black"/>
              </a:solidFill>
              <a:cs typeface="B Lotus" pitchFamily="2" charset="-78"/>
            </a:endParaRPr>
          </a:p>
          <a:p>
            <a:pPr marL="342900" indent="-342900" algn="r" rtl="1">
              <a:buFont typeface="Arial" panose="020B0604020202020204" pitchFamily="34" charset="0"/>
              <a:buChar char="•"/>
            </a:pPr>
            <a:r>
              <a:rPr lang="fa-IR" sz="2000" dirty="0">
                <a:solidFill>
                  <a:prstClr val="black"/>
                </a:solidFill>
                <a:cs typeface="B Lotus" pitchFamily="2" charset="-78"/>
              </a:rPr>
              <a:t>توانمندسازي آموزگاران آموزشي مدارس ابتدايي دوره اول و دوم در حوزه تربيت بدني و بهداشت</a:t>
            </a:r>
          </a:p>
          <a:p>
            <a:pPr algn="r" rtl="1"/>
            <a:endParaRPr lang="fa-IR" sz="2000" dirty="0">
              <a:solidFill>
                <a:prstClr val="black"/>
              </a:solidFill>
              <a:cs typeface="B Lotus" pitchFamily="2" charset="-78"/>
            </a:endParaRPr>
          </a:p>
          <a:p>
            <a:pPr marL="342900" indent="-342900" algn="r" rtl="1">
              <a:buFont typeface="Arial" panose="020B0604020202020204" pitchFamily="34" charset="0"/>
              <a:buChar char="•"/>
            </a:pPr>
            <a:r>
              <a:rPr lang="fa-IR" sz="2000" dirty="0">
                <a:solidFill>
                  <a:prstClr val="black"/>
                </a:solidFill>
                <a:cs typeface="B Lotus" pitchFamily="2" charset="-78"/>
              </a:rPr>
              <a:t>برگزاري مسابقات مدرسه قهرمان و كانون قهرمان </a:t>
            </a:r>
            <a:endParaRPr lang="fa-IR" sz="2000" dirty="0" smtClean="0">
              <a:solidFill>
                <a:prstClr val="black"/>
              </a:solidFill>
              <a:cs typeface="B Lotus" pitchFamily="2" charset="-78"/>
            </a:endParaRPr>
          </a:p>
          <a:p>
            <a:pPr algn="r" rtl="1"/>
            <a:endParaRPr lang="fa-IR" sz="2000" dirty="0">
              <a:solidFill>
                <a:prstClr val="black"/>
              </a:solidFill>
              <a:cs typeface="B Lotus" pitchFamily="2" charset="-78"/>
            </a:endParaRPr>
          </a:p>
          <a:p>
            <a:pPr marL="342900" indent="-342900" algn="r" rtl="1">
              <a:buFont typeface="Arial" panose="020B0604020202020204" pitchFamily="34" charset="0"/>
              <a:buChar char="•"/>
            </a:pPr>
            <a:r>
              <a:rPr lang="fa-IR" sz="2000" dirty="0">
                <a:solidFill>
                  <a:prstClr val="black"/>
                </a:solidFill>
                <a:cs typeface="B Lotus" pitchFamily="2" charset="-78"/>
              </a:rPr>
              <a:t>برگزاري مسابقات ورزش دانش آموزي و حضور در رقابت هاي بين </a:t>
            </a:r>
            <a:r>
              <a:rPr lang="fa-IR" sz="2000" dirty="0" smtClean="0">
                <a:solidFill>
                  <a:prstClr val="black"/>
                </a:solidFill>
                <a:cs typeface="B Lotus" pitchFamily="2" charset="-78"/>
              </a:rPr>
              <a:t>المللي</a:t>
            </a:r>
          </a:p>
          <a:p>
            <a:pPr algn="r" rtl="1"/>
            <a:endParaRPr lang="fa-IR" sz="2000" dirty="0">
              <a:solidFill>
                <a:prstClr val="black"/>
              </a:solidFill>
              <a:cs typeface="B Lotus" pitchFamily="2" charset="-78"/>
            </a:endParaRPr>
          </a:p>
          <a:p>
            <a:pPr marL="342900" indent="-342900" algn="r" rtl="1">
              <a:buFont typeface="Arial" panose="020B0604020202020204" pitchFamily="34" charset="0"/>
              <a:buChar char="•"/>
            </a:pPr>
            <a:r>
              <a:rPr lang="fa-IR" sz="2000" dirty="0">
                <a:solidFill>
                  <a:prstClr val="black"/>
                </a:solidFill>
                <a:cs typeface="B Lotus" pitchFamily="2" charset="-78"/>
              </a:rPr>
              <a:t>برگزاري انجمن هاي ورزشي درون مدرسه اي </a:t>
            </a:r>
          </a:p>
          <a:p>
            <a:pPr algn="r" rtl="1"/>
            <a:endParaRPr lang="fa-IR" dirty="0" smtClean="0"/>
          </a:p>
          <a:p>
            <a:pPr marL="342900" lvl="0" indent="-342900" algn="r" rtl="1">
              <a:buFont typeface="Arial" panose="020B0604020202020204" pitchFamily="34" charset="0"/>
              <a:buChar char="•"/>
            </a:pPr>
            <a:r>
              <a:rPr lang="fa-IR" sz="2000" dirty="0">
                <a:solidFill>
                  <a:prstClr val="black"/>
                </a:solidFill>
                <a:cs typeface="B Lotus" pitchFamily="2" charset="-78"/>
              </a:rPr>
              <a:t>استعداد يابي، كشف و شناسايي و پرورش و هدايت استعدادهاي ورزشي و اجراي برنامه هاي جامع استعداديابي در دوره هاي تحصيلي </a:t>
            </a:r>
            <a:endParaRPr lang="fa-IR" sz="2000" dirty="0" smtClean="0">
              <a:solidFill>
                <a:prstClr val="black"/>
              </a:solidFill>
              <a:cs typeface="B Lotus" pitchFamily="2" charset="-78"/>
            </a:endParaRPr>
          </a:p>
          <a:p>
            <a:pPr lvl="0" algn="r" rtl="1"/>
            <a:endParaRPr lang="fa-IR" sz="2000" dirty="0">
              <a:solidFill>
                <a:prstClr val="black"/>
              </a:solidFill>
              <a:cs typeface="B Lotus" pitchFamily="2" charset="-78"/>
            </a:endParaRPr>
          </a:p>
          <a:p>
            <a:pPr marL="342900" lvl="0" indent="-342900" algn="r" rtl="1">
              <a:buFont typeface="Arial" panose="020B0604020202020204" pitchFamily="34" charset="0"/>
              <a:buChar char="•"/>
            </a:pPr>
            <a:r>
              <a:rPr lang="fa-IR" sz="2000" dirty="0">
                <a:solidFill>
                  <a:prstClr val="black"/>
                </a:solidFill>
                <a:cs typeface="B Lotus" pitchFamily="2" charset="-78"/>
              </a:rPr>
              <a:t>اعزام تيم ملي فوتسال دانش آموزان پسر كشورمان به مسابقات فوتبال مدارس آسيا </a:t>
            </a:r>
          </a:p>
          <a:p>
            <a:pPr algn="r" rtl="1"/>
            <a:endParaRPr lang="en-US" dirty="0"/>
          </a:p>
          <a:p>
            <a:pPr algn="r" rtl="1"/>
            <a:r>
              <a:rPr lang="fa-IR" dirty="0" smtClean="0"/>
              <a:t> </a:t>
            </a:r>
          </a:p>
          <a:p>
            <a:pPr algn="r" rtl="1"/>
            <a:r>
              <a:rPr lang="fa-IR" dirty="0" smtClean="0"/>
              <a:t> </a:t>
            </a:r>
          </a:p>
          <a:p>
            <a:pPr algn="r" rtl="1"/>
            <a:endParaRPr lang="en-US" dirty="0"/>
          </a:p>
        </p:txBody>
      </p:sp>
      <p:sp>
        <p:nvSpPr>
          <p:cNvPr id="4" name="TextBox 3"/>
          <p:cNvSpPr txBox="1"/>
          <p:nvPr/>
        </p:nvSpPr>
        <p:spPr>
          <a:xfrm>
            <a:off x="714560" y="358935"/>
            <a:ext cx="10615448" cy="461665"/>
          </a:xfrm>
          <a:prstGeom prst="rect">
            <a:avLst/>
          </a:prstGeom>
          <a:noFill/>
        </p:spPr>
        <p:txBody>
          <a:bodyPr wrap="square" rtlCol="0">
            <a:spAutoFit/>
          </a:bodyPr>
          <a:lstStyle/>
          <a:p>
            <a:pPr lvl="0" algn="ctr"/>
            <a:r>
              <a:rPr lang="fa-IR" sz="2400" b="1" dirty="0" smtClean="0">
                <a:solidFill>
                  <a:prstClr val="black"/>
                </a:solidFill>
                <a:cs typeface="B Tabassom" pitchFamily="2" charset="-78"/>
              </a:rPr>
              <a:t>سایر اقدامات </a:t>
            </a:r>
            <a:r>
              <a:rPr lang="fa-IR" sz="2400" b="1" dirty="0">
                <a:solidFill>
                  <a:prstClr val="black"/>
                </a:solidFill>
                <a:cs typeface="B Tabassom" pitchFamily="2" charset="-78"/>
              </a:rPr>
              <a:t>انجام شده در حوزه تربيت بدني و فعاليت هاي ورزشي    </a:t>
            </a:r>
            <a:endParaRPr lang="en-US" sz="2400" b="1" dirty="0">
              <a:solidFill>
                <a:prstClr val="black"/>
              </a:solidFill>
              <a:cs typeface="B Tabassom" pitchFamily="2" charset="-78"/>
            </a:endParaRPr>
          </a:p>
        </p:txBody>
      </p:sp>
      <p:pic>
        <p:nvPicPr>
          <p:cNvPr id="5" name="Picture 2" descr="C:\Users\86014767\Desktop\obesity\معاونت تربيت بدني و سلامت.jpg"/>
          <p:cNvPicPr>
            <a:picLocks noChangeAspect="1" noChangeArrowheads="1"/>
          </p:cNvPicPr>
          <p:nvPr/>
        </p:nvPicPr>
        <p:blipFill>
          <a:blip r:embed="rId2"/>
          <a:srcRect/>
          <a:stretch>
            <a:fillRect/>
          </a:stretch>
        </p:blipFill>
        <p:spPr bwMode="auto">
          <a:xfrm>
            <a:off x="0" y="0"/>
            <a:ext cx="1392908" cy="1016876"/>
          </a:xfrm>
          <a:prstGeom prst="rect">
            <a:avLst/>
          </a:prstGeom>
          <a:noFill/>
        </p:spPr>
      </p:pic>
    </p:spTree>
    <p:extLst>
      <p:ext uri="{BB962C8B-B14F-4D97-AF65-F5344CB8AC3E}">
        <p14:creationId xmlns:p14="http://schemas.microsoft.com/office/powerpoint/2010/main" val="2295003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22787" y="798791"/>
            <a:ext cx="7830207" cy="2911365"/>
          </a:xfrm>
          <a:prstGeom prst="roundRect">
            <a:avLst/>
          </a:prstGeom>
          <a:blipFill>
            <a:blip r:embed="rId2"/>
            <a:tile tx="0" ty="0" sx="100000" sy="100000" flip="none" algn="tl"/>
          </a:blipFill>
          <a:scene3d>
            <a:camera prst="perspectiveRelaxedModerately"/>
            <a:lightRig rig="threePt" dir="t"/>
          </a:scene3d>
          <a:sp3d>
            <a:bevelT w="114300" prst="hardEdge"/>
          </a:sp3d>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TextBox 2"/>
          <p:cNvSpPr txBox="1"/>
          <p:nvPr/>
        </p:nvSpPr>
        <p:spPr>
          <a:xfrm>
            <a:off x="2585543" y="1912905"/>
            <a:ext cx="7115502" cy="646331"/>
          </a:xfrm>
          <a:prstGeom prst="rect">
            <a:avLst/>
          </a:prstGeom>
          <a:noFill/>
        </p:spPr>
        <p:txBody>
          <a:bodyPr wrap="square" rtlCol="0">
            <a:spAutoFit/>
          </a:bodyPr>
          <a:lstStyle/>
          <a:p>
            <a:pPr algn="ctr" rtl="1"/>
            <a:r>
              <a:rPr lang="fa-IR" sz="3600" b="1" dirty="0" smtClean="0">
                <a:cs typeface="B Tabassom" pitchFamily="2" charset="-78"/>
              </a:rPr>
              <a:t>اقدامات آتي در زمينه پيشگيري و درمان چاقي </a:t>
            </a:r>
            <a:endParaRPr lang="en-US" sz="3600" b="1" dirty="0">
              <a:cs typeface="B Tabassom"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8897" y="1564243"/>
            <a:ext cx="9848193" cy="5601533"/>
          </a:xfrm>
          <a:prstGeom prst="rect">
            <a:avLst/>
          </a:prstGeom>
          <a:noFill/>
        </p:spPr>
        <p:txBody>
          <a:bodyPr wrap="square" rtlCol="0">
            <a:spAutoFit/>
          </a:bodyPr>
          <a:lstStyle/>
          <a:p>
            <a:pPr algn="r" rtl="1">
              <a:buFont typeface="Arial" pitchFamily="34" charset="0"/>
              <a:buChar char="•"/>
            </a:pPr>
            <a:r>
              <a:rPr lang="fa-IR" sz="2000" dirty="0" smtClean="0">
                <a:cs typeface="B Lotus" pitchFamily="2" charset="-78"/>
              </a:rPr>
              <a:t> افزايش نسبت تعداد مراقبين سلامت به دانش آموزان مناطق شهري </a:t>
            </a:r>
          </a:p>
          <a:p>
            <a:pPr algn="r" rtl="1"/>
            <a:endParaRPr lang="fa-IR" sz="2000" dirty="0" smtClean="0">
              <a:cs typeface="B Lotus" pitchFamily="2" charset="-78"/>
            </a:endParaRPr>
          </a:p>
          <a:p>
            <a:pPr algn="r" rtl="1">
              <a:buFont typeface="Arial" pitchFamily="34" charset="0"/>
              <a:buChar char="•"/>
            </a:pPr>
            <a:r>
              <a:rPr lang="fa-IR" sz="2000" dirty="0" smtClean="0">
                <a:cs typeface="B Lotus" pitchFamily="2" charset="-78"/>
              </a:rPr>
              <a:t> افزايش تعداد دانش آموزان تحت پوشش برنامه هاي </a:t>
            </a:r>
          </a:p>
          <a:p>
            <a:pPr algn="r" rtl="1"/>
            <a:r>
              <a:rPr lang="fa-IR" sz="2000" dirty="0" smtClean="0">
                <a:cs typeface="B Lotus" pitchFamily="2" charset="-78"/>
              </a:rPr>
              <a:t>1- سفيران سلامت در مدارس 2- </a:t>
            </a:r>
            <a:r>
              <a:rPr lang="fa-IR" sz="2000" dirty="0" smtClean="0">
                <a:cs typeface="B Lotus" pitchFamily="2" charset="-78"/>
              </a:rPr>
              <a:t>کانون های ورزشی 3- ورزش صبحگاهی </a:t>
            </a:r>
            <a:endParaRPr lang="fa-IR" sz="2000" dirty="0" smtClean="0">
              <a:cs typeface="B Lotus" pitchFamily="2" charset="-78"/>
            </a:endParaRPr>
          </a:p>
          <a:p>
            <a:pPr algn="r" rtl="1"/>
            <a:endParaRPr lang="fa-IR" sz="2000" dirty="0" smtClean="0">
              <a:cs typeface="B Lotus" pitchFamily="2" charset="-78"/>
            </a:endParaRPr>
          </a:p>
          <a:p>
            <a:pPr algn="r" rtl="1">
              <a:buFont typeface="Arial" pitchFamily="34" charset="0"/>
              <a:buChar char="•"/>
            </a:pPr>
            <a:r>
              <a:rPr lang="fa-IR" sz="2000" dirty="0" smtClean="0">
                <a:cs typeface="B Lotus" pitchFamily="2" charset="-78"/>
              </a:rPr>
              <a:t> افزايش تعداد مدارس مروج سلات </a:t>
            </a:r>
            <a:r>
              <a:rPr lang="en-US" sz="2000" dirty="0" smtClean="0">
                <a:cs typeface="B Lotus" pitchFamily="2" charset="-78"/>
              </a:rPr>
              <a:t>health promoting schools </a:t>
            </a:r>
            <a:endParaRPr lang="fa-IR" sz="2000" dirty="0" smtClean="0">
              <a:cs typeface="B Lotus" pitchFamily="2" charset="-78"/>
            </a:endParaRPr>
          </a:p>
          <a:p>
            <a:pPr algn="r" rtl="1"/>
            <a:endParaRPr lang="en-US" sz="2000" dirty="0" smtClean="0">
              <a:cs typeface="B Lotus" pitchFamily="2" charset="-78"/>
            </a:endParaRPr>
          </a:p>
          <a:p>
            <a:pPr algn="r" rtl="1">
              <a:buFont typeface="Arial" pitchFamily="34" charset="0"/>
              <a:buChar char="•"/>
            </a:pPr>
            <a:r>
              <a:rPr lang="fa-IR" sz="2000" dirty="0" smtClean="0">
                <a:cs typeface="B Lotus" pitchFamily="2" charset="-78"/>
              </a:rPr>
              <a:t> ارتقا كيفي و كمي محتواي آموزشي در خصوص پيشگيري از اضافه وزن و چاقي </a:t>
            </a:r>
            <a:r>
              <a:rPr lang="fa-IR" sz="2000" dirty="0">
                <a:cs typeface="B Lotus" pitchFamily="2" charset="-78"/>
              </a:rPr>
              <a:t>و افزايش سرانه فضاهاي ورزشي روباز و سرپوشيده ورزش دانش آموزي </a:t>
            </a:r>
            <a:endParaRPr lang="fa-IR" sz="2000" dirty="0" smtClean="0">
              <a:cs typeface="B Lotus" pitchFamily="2" charset="-78"/>
            </a:endParaRPr>
          </a:p>
          <a:p>
            <a:pPr algn="r" rtl="1"/>
            <a:endParaRPr lang="fa-IR" sz="2000" dirty="0" smtClean="0">
              <a:cs typeface="B Lotus" pitchFamily="2" charset="-78"/>
            </a:endParaRPr>
          </a:p>
          <a:p>
            <a:pPr algn="r" rtl="1">
              <a:buFont typeface="Arial" pitchFamily="34" charset="0"/>
              <a:buChar char="•"/>
            </a:pPr>
            <a:r>
              <a:rPr lang="fa-IR" sz="2000" dirty="0" smtClean="0">
                <a:cs typeface="B Lotus" pitchFamily="2" charset="-78"/>
              </a:rPr>
              <a:t> ارتقا كمي و كيفي فضاهاي ورزشي </a:t>
            </a:r>
          </a:p>
          <a:p>
            <a:pPr algn="r" rtl="1"/>
            <a:endParaRPr lang="fa-IR" sz="2000" dirty="0" smtClean="0">
              <a:cs typeface="B Lotus" pitchFamily="2" charset="-78"/>
            </a:endParaRPr>
          </a:p>
          <a:p>
            <a:pPr algn="r" rtl="1">
              <a:buFont typeface="Arial" pitchFamily="34" charset="0"/>
              <a:buChar char="•"/>
            </a:pPr>
            <a:r>
              <a:rPr lang="fa-IR" sz="2000" dirty="0" smtClean="0">
                <a:cs typeface="B Lotus" pitchFamily="2" charset="-78"/>
              </a:rPr>
              <a:t> انجام پژوهش هاي مرتبط با پيشگيري و ارتقا سواد در خصوص پيشگيري و درمان اضافه وزن و چاقي گروه هاي هدف دانش آموزان، والدين و فرهنگيان </a:t>
            </a:r>
          </a:p>
          <a:p>
            <a:pPr algn="r" rtl="1"/>
            <a:endParaRPr lang="fa-IR" sz="2000" dirty="0" smtClean="0">
              <a:cs typeface="B Lotus" pitchFamily="2" charset="-78"/>
            </a:endParaRPr>
          </a:p>
          <a:p>
            <a:pPr algn="r" rtl="1"/>
            <a:endParaRPr lang="en-US" sz="2000" dirty="0" smtClean="0">
              <a:cs typeface="B Lotus" pitchFamily="2" charset="-78"/>
            </a:endParaRPr>
          </a:p>
          <a:p>
            <a:pPr algn="r" rtl="1"/>
            <a:endParaRPr lang="fa-IR" sz="2000" dirty="0" smtClean="0">
              <a:cs typeface="B Lotus" pitchFamily="2" charset="-78"/>
            </a:endParaRPr>
          </a:p>
          <a:p>
            <a:pPr algn="r" rtl="1"/>
            <a:endParaRPr lang="en-US" dirty="0"/>
          </a:p>
        </p:txBody>
      </p:sp>
      <p:pic>
        <p:nvPicPr>
          <p:cNvPr id="3074" name="Picture 2" descr="C:\Users\86014767\Desktop\obesity\معاونت تربيت بدني و سلامت.jpg"/>
          <p:cNvPicPr>
            <a:picLocks noChangeAspect="1" noChangeArrowheads="1"/>
          </p:cNvPicPr>
          <p:nvPr/>
        </p:nvPicPr>
        <p:blipFill>
          <a:blip r:embed="rId2"/>
          <a:srcRect/>
          <a:stretch>
            <a:fillRect/>
          </a:stretch>
        </p:blipFill>
        <p:spPr bwMode="auto">
          <a:xfrm>
            <a:off x="0" y="0"/>
            <a:ext cx="1580068" cy="115351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4883" y="1642206"/>
            <a:ext cx="10174013" cy="3447098"/>
          </a:xfrm>
          <a:prstGeom prst="rect">
            <a:avLst/>
          </a:prstGeom>
        </p:spPr>
        <p:txBody>
          <a:bodyPr wrap="square">
            <a:spAutoFit/>
          </a:bodyPr>
          <a:lstStyle/>
          <a:p>
            <a:pPr algn="r" rtl="1"/>
            <a:endParaRPr lang="fa-IR" sz="2000" dirty="0">
              <a:cs typeface="B Lotus" pitchFamily="2" charset="-78"/>
            </a:endParaRPr>
          </a:p>
          <a:p>
            <a:pPr algn="r" rtl="1">
              <a:buFont typeface="Arial" pitchFamily="34" charset="0"/>
              <a:buChar char="•"/>
            </a:pPr>
            <a:r>
              <a:rPr lang="fa-IR" sz="2000" dirty="0">
                <a:cs typeface="B Lotus" pitchFamily="2" charset="-78"/>
              </a:rPr>
              <a:t> افزايش تعداد مدارس مجري طرح مدرسه پويا </a:t>
            </a:r>
          </a:p>
          <a:p>
            <a:pPr algn="r" rtl="1"/>
            <a:endParaRPr lang="fa-IR" sz="2000" dirty="0">
              <a:cs typeface="B Lotus" pitchFamily="2" charset="-78"/>
            </a:endParaRPr>
          </a:p>
          <a:p>
            <a:pPr algn="r" rtl="1">
              <a:buFont typeface="Arial" pitchFamily="34" charset="0"/>
              <a:buChar char="•"/>
            </a:pPr>
            <a:r>
              <a:rPr lang="fa-IR" sz="2000" dirty="0">
                <a:cs typeface="B Lotus" pitchFamily="2" charset="-78"/>
              </a:rPr>
              <a:t> افزايش تعداد دانش آموزان تحت پوشش آموزش سلامت نوجواني</a:t>
            </a:r>
          </a:p>
          <a:p>
            <a:pPr algn="r" rtl="1"/>
            <a:endParaRPr lang="fa-IR" sz="2000" dirty="0">
              <a:cs typeface="B Lotus" pitchFamily="2" charset="-78"/>
            </a:endParaRPr>
          </a:p>
          <a:p>
            <a:pPr algn="r" rtl="1">
              <a:buFont typeface="Arial" pitchFamily="34" charset="0"/>
              <a:buChar char="•"/>
            </a:pPr>
            <a:r>
              <a:rPr lang="fa-IR" sz="2000" dirty="0">
                <a:cs typeface="B Lotus" pitchFamily="2" charset="-78"/>
              </a:rPr>
              <a:t> افزايش تعداد دانش آموزان تحت پوشش برنامه هاي ارتقا سلامت و خود مراقبتي به كل دانش آموزان مناطق شهري </a:t>
            </a:r>
          </a:p>
          <a:p>
            <a:pPr algn="r" rtl="1"/>
            <a:endParaRPr lang="fa-IR" sz="2000" dirty="0">
              <a:cs typeface="B Lotus" pitchFamily="2" charset="-78"/>
            </a:endParaRPr>
          </a:p>
          <a:p>
            <a:pPr algn="r" rtl="1">
              <a:buFont typeface="Arial" pitchFamily="34" charset="0"/>
              <a:buChar char="•"/>
            </a:pPr>
            <a:r>
              <a:rPr lang="fa-IR" sz="2000" dirty="0">
                <a:cs typeface="B Lotus" pitchFamily="2" charset="-78"/>
              </a:rPr>
              <a:t>افزايش نسبت تعداد معلم تربيت بدني به دانش آموزان </a:t>
            </a:r>
          </a:p>
          <a:p>
            <a:pPr algn="r" rtl="1"/>
            <a:endParaRPr lang="fa-IR" sz="2000" dirty="0">
              <a:cs typeface="B Lotus" pitchFamily="2" charset="-78"/>
            </a:endParaRPr>
          </a:p>
          <a:p>
            <a:pPr algn="r" rtl="1">
              <a:buFont typeface="Arial" pitchFamily="34" charset="0"/>
              <a:buChar char="•"/>
            </a:pPr>
            <a:r>
              <a:rPr lang="fa-IR" sz="2000" dirty="0">
                <a:cs typeface="B Lotus" pitchFamily="2" charset="-78"/>
              </a:rPr>
              <a:t> افزايش تعداد </a:t>
            </a:r>
            <a:r>
              <a:rPr lang="fa-IR" sz="2000" dirty="0" smtClean="0">
                <a:cs typeface="B Lotus" pitchFamily="2" charset="-78"/>
              </a:rPr>
              <a:t>آموزگاران </a:t>
            </a:r>
            <a:r>
              <a:rPr lang="fa-IR" sz="2000" dirty="0">
                <a:cs typeface="B Lotus" pitchFamily="2" charset="-78"/>
              </a:rPr>
              <a:t>پايه آموزش ديده دوره هاي تربيت بدني و فعاليت هاي ورزشي </a:t>
            </a:r>
          </a:p>
          <a:p>
            <a:pPr algn="r" rtl="1"/>
            <a:endParaRPr lang="fa-IR" dirty="0" smtClean="0">
              <a:cs typeface="B Lotus" pitchFamily="2" charset="-78"/>
            </a:endParaRPr>
          </a:p>
        </p:txBody>
      </p:sp>
      <p:pic>
        <p:nvPicPr>
          <p:cNvPr id="2050" name="Picture 2" descr="C:\Users\86014767\Desktop\obesity\معاونت تربيت بدني و سلامت.jpg"/>
          <p:cNvPicPr>
            <a:picLocks noChangeAspect="1" noChangeArrowheads="1"/>
          </p:cNvPicPr>
          <p:nvPr/>
        </p:nvPicPr>
        <p:blipFill>
          <a:blip r:embed="rId2"/>
          <a:srcRect/>
          <a:stretch>
            <a:fillRect/>
          </a:stretch>
        </p:blipFill>
        <p:spPr bwMode="auto">
          <a:xfrm>
            <a:off x="0" y="0"/>
            <a:ext cx="1429406" cy="104352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22787" y="798791"/>
            <a:ext cx="7830207" cy="2911365"/>
          </a:xfrm>
          <a:prstGeom prst="roundRect">
            <a:avLst/>
          </a:prstGeom>
          <a:blipFill>
            <a:blip r:embed="rId2"/>
            <a:tile tx="0" ty="0" sx="100000" sy="100000" flip="none" algn="tl"/>
          </a:blipFill>
          <a:scene3d>
            <a:camera prst="perspectiveRelaxedModerately"/>
            <a:lightRig rig="threePt" dir="t"/>
          </a:scene3d>
          <a:sp3d>
            <a:bevelT w="114300" prst="hardEdge"/>
          </a:sp3d>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TextBox 2"/>
          <p:cNvSpPr txBox="1"/>
          <p:nvPr/>
        </p:nvSpPr>
        <p:spPr>
          <a:xfrm>
            <a:off x="2501463" y="1776275"/>
            <a:ext cx="7115502" cy="646331"/>
          </a:xfrm>
          <a:prstGeom prst="rect">
            <a:avLst/>
          </a:prstGeom>
          <a:noFill/>
        </p:spPr>
        <p:txBody>
          <a:bodyPr wrap="square" rtlCol="0">
            <a:spAutoFit/>
          </a:bodyPr>
          <a:lstStyle/>
          <a:p>
            <a:pPr algn="ctr" rtl="1"/>
            <a:r>
              <a:rPr lang="fa-IR" sz="3600" b="1" dirty="0" smtClean="0">
                <a:cs typeface="B Tabassom" pitchFamily="2" charset="-78"/>
              </a:rPr>
              <a:t>همكاري هاي برون سازماني </a:t>
            </a:r>
            <a:endParaRPr lang="en-US" sz="3600" b="1" dirty="0">
              <a:cs typeface="B Tabassom"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33441"/>
            <a:ext cx="11784883" cy="2862322"/>
          </a:xfrm>
          <a:prstGeom prst="rect">
            <a:avLst/>
          </a:prstGeom>
          <a:noFill/>
          <a:ln w="28575">
            <a:noFill/>
          </a:ln>
          <a:effectLst/>
        </p:spPr>
        <p:txBody>
          <a:bodyPr wrap="square" rtlCol="0">
            <a:spAutoFit/>
          </a:bodyPr>
          <a:lstStyle/>
          <a:p>
            <a:pPr algn="r" rtl="1"/>
            <a:endParaRPr lang="fa-IR" dirty="0" smtClean="0">
              <a:cs typeface="B Lotus" pitchFamily="2" charset="-78"/>
            </a:endParaRPr>
          </a:p>
          <a:p>
            <a:pPr algn="r" rtl="1">
              <a:buFont typeface="Wingdings" pitchFamily="2" charset="2"/>
              <a:buChar char="v"/>
            </a:pPr>
            <a:r>
              <a:rPr lang="en-US" dirty="0" smtClean="0">
                <a:cs typeface="B Lotus" pitchFamily="2" charset="-78"/>
              </a:rPr>
              <a:t> </a:t>
            </a:r>
            <a:r>
              <a:rPr lang="fa-IR" sz="2400" dirty="0" smtClean="0">
                <a:cs typeface="B Lotus" pitchFamily="2" charset="-78"/>
              </a:rPr>
              <a:t>امروزه در تمامي كشورهاي دنيا بيماري هاي مزمن غيرواگير رتبه اول مرگ در تمامي سنين را به خود اختصاص داده اند. </a:t>
            </a:r>
            <a:endParaRPr lang="en-US" sz="2400" dirty="0" smtClean="0">
              <a:cs typeface="B Lotus" pitchFamily="2" charset="-78"/>
            </a:endParaRPr>
          </a:p>
          <a:p>
            <a:pPr algn="r" rtl="1"/>
            <a:endParaRPr lang="en-US" sz="2400" dirty="0" smtClean="0">
              <a:cs typeface="B Lotus" pitchFamily="2" charset="-78"/>
            </a:endParaRPr>
          </a:p>
          <a:p>
            <a:pPr algn="r" rtl="1"/>
            <a:endParaRPr lang="fa-IR" sz="2400" dirty="0" smtClean="0">
              <a:cs typeface="B Lotus" pitchFamily="2" charset="-78"/>
            </a:endParaRPr>
          </a:p>
          <a:p>
            <a:pPr algn="r" rtl="1">
              <a:buFont typeface="Wingdings" pitchFamily="2" charset="2"/>
              <a:buChar char="v"/>
            </a:pPr>
            <a:r>
              <a:rPr lang="en-US" sz="2400" dirty="0" smtClean="0">
                <a:cs typeface="B Lotus" pitchFamily="2" charset="-78"/>
              </a:rPr>
              <a:t> </a:t>
            </a:r>
            <a:r>
              <a:rPr lang="fa-IR" sz="2400" dirty="0" smtClean="0">
                <a:cs typeface="B Lotus" pitchFamily="2" charset="-78"/>
              </a:rPr>
              <a:t>اين بيماري ها عوامل خطر شناخته شده قابل تغييري دارند كه پيشگيري از آنها نياز به فرهنگ سازي خاص وآموزش هايي در رابطه با شيوه هاي زندگي سالم را مي طلبد.</a:t>
            </a:r>
            <a:endParaRPr lang="en-US" sz="2400" dirty="0" smtClean="0">
              <a:cs typeface="B Lotus" pitchFamily="2" charset="-78"/>
            </a:endParaRPr>
          </a:p>
          <a:p>
            <a:pPr algn="r" rtl="1">
              <a:buFont typeface="Wingdings" pitchFamily="2" charset="2"/>
              <a:buChar char="v"/>
            </a:pPr>
            <a:endParaRPr lang="en-US" sz="2400" dirty="0" smtClean="0">
              <a:cs typeface="B Lotus" pitchFamily="2" charset="-78"/>
            </a:endParaRPr>
          </a:p>
          <a:p>
            <a:pPr algn="r" rtl="1">
              <a:buFont typeface="Wingdings" pitchFamily="2" charset="2"/>
              <a:buChar char="v"/>
            </a:pPr>
            <a:endParaRPr lang="en-US" dirty="0">
              <a:cs typeface="B Lotus" pitchFamily="2" charset="-78"/>
            </a:endParaRPr>
          </a:p>
        </p:txBody>
      </p:sp>
      <p:pic>
        <p:nvPicPr>
          <p:cNvPr id="1026" name="Picture 2" descr="C:\Users\86014767\Desktop\obesity\معاونت تربيت بدني و سلامت.jpg"/>
          <p:cNvPicPr>
            <a:picLocks noChangeAspect="1" noChangeArrowheads="1"/>
          </p:cNvPicPr>
          <p:nvPr/>
        </p:nvPicPr>
        <p:blipFill>
          <a:blip r:embed="rId2"/>
          <a:srcRect/>
          <a:stretch>
            <a:fillRect/>
          </a:stretch>
        </p:blipFill>
        <p:spPr bwMode="auto">
          <a:xfrm>
            <a:off x="270008" y="126124"/>
            <a:ext cx="1526081" cy="1114097"/>
          </a:xfrm>
          <a:prstGeom prst="rect">
            <a:avLst/>
          </a:prstGeom>
          <a:noFill/>
        </p:spPr>
      </p:pic>
    </p:spTree>
    <p:extLst>
      <p:ext uri="{BB962C8B-B14F-4D97-AF65-F5344CB8AC3E}">
        <p14:creationId xmlns:p14="http://schemas.microsoft.com/office/powerpoint/2010/main" val="1589592721"/>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9519" y="1093093"/>
            <a:ext cx="8618482" cy="4247317"/>
          </a:xfrm>
          <a:prstGeom prst="rect">
            <a:avLst/>
          </a:prstGeom>
          <a:noFill/>
        </p:spPr>
        <p:txBody>
          <a:bodyPr wrap="square" rtlCol="0">
            <a:spAutoFit/>
          </a:bodyPr>
          <a:lstStyle/>
          <a:p>
            <a:pPr algn="r" rtl="1">
              <a:lnSpc>
                <a:spcPct val="250000"/>
              </a:lnSpc>
              <a:buFont typeface="Wingdings" pitchFamily="2" charset="2"/>
              <a:buChar char="q"/>
            </a:pPr>
            <a:r>
              <a:rPr lang="fa-IR" dirty="0" smtClean="0">
                <a:cs typeface="B Lotus" pitchFamily="2" charset="-78"/>
              </a:rPr>
              <a:t> وزارت بهداشت، درمان و آموزش پزشكي </a:t>
            </a:r>
          </a:p>
          <a:p>
            <a:pPr algn="r" rtl="1">
              <a:lnSpc>
                <a:spcPct val="250000"/>
              </a:lnSpc>
              <a:buFont typeface="Wingdings" pitchFamily="2" charset="2"/>
              <a:buChar char="q"/>
            </a:pPr>
            <a:r>
              <a:rPr lang="fa-IR" dirty="0" smtClean="0">
                <a:cs typeface="B Lotus" pitchFamily="2" charset="-78"/>
              </a:rPr>
              <a:t> وزارت ورزش و جوانان  </a:t>
            </a:r>
          </a:p>
          <a:p>
            <a:pPr algn="r" rtl="1">
              <a:lnSpc>
                <a:spcPct val="250000"/>
              </a:lnSpc>
              <a:buFont typeface="Wingdings" pitchFamily="2" charset="2"/>
              <a:buChar char="q"/>
            </a:pPr>
            <a:r>
              <a:rPr lang="fa-IR" dirty="0" smtClean="0">
                <a:cs typeface="B Lotus" pitchFamily="2" charset="-78"/>
              </a:rPr>
              <a:t> سازمان بهزيستي</a:t>
            </a:r>
          </a:p>
          <a:p>
            <a:pPr algn="r" rtl="1">
              <a:lnSpc>
                <a:spcPct val="250000"/>
              </a:lnSpc>
              <a:buFont typeface="Wingdings" pitchFamily="2" charset="2"/>
              <a:buChar char="q"/>
            </a:pPr>
            <a:r>
              <a:rPr lang="fa-IR" dirty="0" smtClean="0">
                <a:cs typeface="B Lotus" pitchFamily="2" charset="-78"/>
              </a:rPr>
              <a:t>انجمن ها (ديابت، انيستيو تغذيه، ...)</a:t>
            </a:r>
          </a:p>
          <a:p>
            <a:pPr algn="r" rtl="1">
              <a:lnSpc>
                <a:spcPct val="250000"/>
              </a:lnSpc>
              <a:buFont typeface="Wingdings" pitchFamily="2" charset="2"/>
              <a:buChar char="q"/>
            </a:pPr>
            <a:r>
              <a:rPr lang="fa-IR" dirty="0" smtClean="0">
                <a:cs typeface="B Lotus" pitchFamily="2" charset="-78"/>
              </a:rPr>
              <a:t>وزارت علوم </a:t>
            </a:r>
          </a:p>
          <a:p>
            <a:pPr algn="r" rtl="1">
              <a:lnSpc>
                <a:spcPct val="250000"/>
              </a:lnSpc>
              <a:buFont typeface="Wingdings" pitchFamily="2" charset="2"/>
              <a:buChar char="q"/>
            </a:pPr>
            <a:r>
              <a:rPr lang="fa-IR" dirty="0" smtClean="0">
                <a:cs typeface="B Lotus" pitchFamily="2" charset="-78"/>
              </a:rPr>
              <a:t>وزارت كشور </a:t>
            </a:r>
            <a:endParaRPr lang="en-US" dirty="0">
              <a:cs typeface="B Lotus" pitchFamily="2" charset="-78"/>
            </a:endParaRPr>
          </a:p>
        </p:txBody>
      </p:sp>
      <p:pic>
        <p:nvPicPr>
          <p:cNvPr id="1026" name="Picture 2" descr="C:\Users\86014767\Desktop\obesity\معاونت تربيت بدني و سلامت.jpg"/>
          <p:cNvPicPr>
            <a:picLocks noChangeAspect="1" noChangeArrowheads="1"/>
          </p:cNvPicPr>
          <p:nvPr/>
        </p:nvPicPr>
        <p:blipFill>
          <a:blip r:embed="rId2"/>
          <a:srcRect/>
          <a:stretch>
            <a:fillRect/>
          </a:stretch>
        </p:blipFill>
        <p:spPr bwMode="auto">
          <a:xfrm>
            <a:off x="0" y="0"/>
            <a:ext cx="1392908" cy="101687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a:stretch>
            <a:fillRect/>
          </a:stretch>
        </p:blipFill>
        <p:spPr>
          <a:xfrm>
            <a:off x="0" y="0"/>
            <a:ext cx="12192000" cy="6858000"/>
          </a:xfrm>
          <a:prstGeom prst="rect">
            <a:avLst/>
          </a:prstGeom>
        </p:spPr>
      </p:pic>
      <p:sp>
        <p:nvSpPr>
          <p:cNvPr id="3" name="TextBox 2"/>
          <p:cNvSpPr txBox="1"/>
          <p:nvPr/>
        </p:nvSpPr>
        <p:spPr>
          <a:xfrm>
            <a:off x="5604459" y="970489"/>
            <a:ext cx="5184576" cy="2481449"/>
          </a:xfrm>
          <a:prstGeom prst="rect">
            <a:avLst/>
          </a:prstGeom>
          <a:noFill/>
        </p:spPr>
        <p:txBody>
          <a:bodyPr wrap="square" rtlCol="0">
            <a:spAutoFit/>
          </a:bodyPr>
          <a:lstStyle/>
          <a:p>
            <a:pPr algn="ctr">
              <a:lnSpc>
                <a:spcPct val="150000"/>
              </a:lnSpc>
            </a:pPr>
            <a:r>
              <a:rPr lang="fa-IR" sz="5400" dirty="0" smtClean="0">
                <a:solidFill>
                  <a:schemeClr val="bg2"/>
                </a:solidFill>
                <a:latin typeface="IranNastaliq" panose="02020505000000020003" pitchFamily="18" charset="0"/>
                <a:cs typeface="IranNastaliq" panose="02020505000000020003" pitchFamily="18" charset="0"/>
              </a:rPr>
              <a:t>با تشکر از شما که وقت خود را سخاوتمندانه در اختیارم نهادید</a:t>
            </a:r>
            <a:endParaRPr lang="en-US" sz="5400" dirty="0">
              <a:solidFill>
                <a:schemeClr val="bg2"/>
              </a:solidFill>
              <a:latin typeface="IranNastaliq" panose="02020505000000020003" pitchFamily="18" charset="0"/>
              <a:cs typeface="IranNastaliq" panose="02020505000000020003"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9548" y="1240221"/>
            <a:ext cx="10815145" cy="5262979"/>
          </a:xfrm>
          <a:prstGeom prst="rect">
            <a:avLst/>
          </a:prstGeom>
          <a:noFill/>
        </p:spPr>
        <p:txBody>
          <a:bodyPr wrap="square" rtlCol="0">
            <a:spAutoFit/>
          </a:bodyPr>
          <a:lstStyle/>
          <a:p>
            <a:pPr algn="justLow" rtl="1">
              <a:lnSpc>
                <a:spcPct val="200000"/>
              </a:lnSpc>
            </a:pPr>
            <a:r>
              <a:rPr lang="fa-IR" sz="2400" dirty="0">
                <a:cs typeface="B Lotus" pitchFamily="2" charset="-78"/>
              </a:rPr>
              <a:t>با نتيجه گيري از مطالعات مختلف در سطح دنيا و بويژه يافته هاي مركز پيشگيري و كنترل بيماري ها </a:t>
            </a:r>
            <a:r>
              <a:rPr lang="en-US" sz="2400" dirty="0">
                <a:cs typeface="B Lotus" pitchFamily="2" charset="-78"/>
              </a:rPr>
              <a:t>(CDC)</a:t>
            </a:r>
            <a:r>
              <a:rPr lang="fa-IR" sz="2400" dirty="0">
                <a:cs typeface="B Lotus" pitchFamily="2" charset="-78"/>
              </a:rPr>
              <a:t> و  سازمان بهداشت جهاني، عواملي كه باعث مرگ و مير و عوارض در كودكان و نوجوانان مي شود را در </a:t>
            </a:r>
            <a:r>
              <a:rPr lang="fa-IR" sz="2400" dirty="0" smtClean="0">
                <a:cs typeface="B Lotus" pitchFamily="2" charset="-78"/>
              </a:rPr>
              <a:t>حيطه</a:t>
            </a:r>
            <a:br>
              <a:rPr lang="fa-IR" sz="2400" dirty="0" smtClean="0">
                <a:cs typeface="B Lotus" pitchFamily="2" charset="-78"/>
              </a:rPr>
            </a:br>
            <a:r>
              <a:rPr lang="fa-IR" sz="2400" dirty="0" smtClean="0">
                <a:cs typeface="B Lotus" pitchFamily="2" charset="-78"/>
              </a:rPr>
              <a:t> </a:t>
            </a:r>
            <a:r>
              <a:rPr lang="fa-IR" sz="2400" dirty="0">
                <a:cs typeface="B Lotus" pitchFamily="2" charset="-78"/>
              </a:rPr>
              <a:t>رفتار هاي پرخطر براي سلامت تقسيم بندي كرده است كه عبارتند از: </a:t>
            </a:r>
            <a:endParaRPr lang="en-US" sz="2400" dirty="0">
              <a:cs typeface="B Lotus" pitchFamily="2" charset="-78"/>
            </a:endParaRPr>
          </a:p>
          <a:p>
            <a:pPr algn="justLow" rtl="1">
              <a:lnSpc>
                <a:spcPct val="200000"/>
              </a:lnSpc>
              <a:buFont typeface="Wingdings" pitchFamily="2" charset="2"/>
              <a:buChar char="v"/>
            </a:pPr>
            <a:r>
              <a:rPr lang="fa-IR" sz="2400" dirty="0">
                <a:cs typeface="B Lotus" pitchFamily="2" charset="-78"/>
              </a:rPr>
              <a:t> رفتارهاي مرتبط با صدمات غير عمدي و خشونت</a:t>
            </a:r>
            <a:endParaRPr lang="en-US" sz="2400" dirty="0">
              <a:cs typeface="B Lotus" pitchFamily="2" charset="-78"/>
            </a:endParaRPr>
          </a:p>
          <a:p>
            <a:pPr algn="justLow" rtl="1">
              <a:lnSpc>
                <a:spcPct val="200000"/>
              </a:lnSpc>
              <a:buFont typeface="Wingdings" pitchFamily="2" charset="2"/>
              <a:buChar char="v"/>
            </a:pPr>
            <a:r>
              <a:rPr lang="fa-IR" sz="2400" dirty="0">
                <a:cs typeface="B Lotus" pitchFamily="2" charset="-78"/>
              </a:rPr>
              <a:t> مصرف دخانيات، مصرف الكل، سوء مصرف مواد</a:t>
            </a:r>
          </a:p>
          <a:p>
            <a:pPr algn="justLow" rtl="1">
              <a:lnSpc>
                <a:spcPct val="200000"/>
              </a:lnSpc>
              <a:buFont typeface="Wingdings" pitchFamily="2" charset="2"/>
              <a:buChar char="v"/>
            </a:pPr>
            <a:r>
              <a:rPr lang="fa-IR" sz="2400" dirty="0">
                <a:cs typeface="B Lotus" pitchFamily="2" charset="-78"/>
              </a:rPr>
              <a:t> رفتار جنسي پرخطر</a:t>
            </a:r>
          </a:p>
          <a:p>
            <a:pPr algn="justLow" rtl="1">
              <a:lnSpc>
                <a:spcPct val="200000"/>
              </a:lnSpc>
              <a:buFont typeface="Wingdings" pitchFamily="2" charset="2"/>
              <a:buChar char="v"/>
            </a:pPr>
            <a:r>
              <a:rPr lang="fa-IR" sz="2400" dirty="0">
                <a:cs typeface="B Lotus" pitchFamily="2" charset="-78"/>
              </a:rPr>
              <a:t> </a:t>
            </a:r>
            <a:r>
              <a:rPr lang="fa-IR" sz="2400" b="1" dirty="0">
                <a:solidFill>
                  <a:srgbClr val="FF0000"/>
                </a:solidFill>
                <a:cs typeface="B Lotus" pitchFamily="2" charset="-78"/>
              </a:rPr>
              <a:t>رفتارهاي تغذيه اي ناسالم و فعاليت جسمي ناكافي </a:t>
            </a:r>
          </a:p>
        </p:txBody>
      </p:sp>
      <p:pic>
        <p:nvPicPr>
          <p:cNvPr id="4" name="Picture 2" descr="C:\Users\86014767\Desktop\obesity\معاونت تربيت بدني و سلامت.jpg"/>
          <p:cNvPicPr>
            <a:picLocks noChangeAspect="1" noChangeArrowheads="1"/>
          </p:cNvPicPr>
          <p:nvPr/>
        </p:nvPicPr>
        <p:blipFill>
          <a:blip r:embed="rId2"/>
          <a:srcRect/>
          <a:stretch>
            <a:fillRect/>
          </a:stretch>
        </p:blipFill>
        <p:spPr bwMode="auto">
          <a:xfrm>
            <a:off x="270008" y="126124"/>
            <a:ext cx="1526081" cy="1114097"/>
          </a:xfrm>
          <a:prstGeom prst="rect">
            <a:avLst/>
          </a:prstGeom>
          <a:noFill/>
        </p:spPr>
      </p:pic>
    </p:spTree>
    <p:extLst>
      <p:ext uri="{BB962C8B-B14F-4D97-AF65-F5344CB8AC3E}">
        <p14:creationId xmlns:p14="http://schemas.microsoft.com/office/powerpoint/2010/main" val="855538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507" y="1589050"/>
            <a:ext cx="11114689" cy="3046988"/>
          </a:xfrm>
          <a:prstGeom prst="rect">
            <a:avLst/>
          </a:prstGeom>
          <a:noFill/>
        </p:spPr>
        <p:txBody>
          <a:bodyPr wrap="square" rtlCol="0">
            <a:spAutoFit/>
          </a:bodyPr>
          <a:lstStyle/>
          <a:p>
            <a:pPr algn="just" rtl="1">
              <a:lnSpc>
                <a:spcPct val="200000"/>
              </a:lnSpc>
            </a:pPr>
            <a:r>
              <a:rPr lang="fa-IR" sz="2400" dirty="0">
                <a:cs typeface="B Lotus" pitchFamily="2" charset="-78"/>
              </a:rPr>
              <a:t>چشم انداز :</a:t>
            </a:r>
          </a:p>
          <a:p>
            <a:pPr algn="just" rtl="1">
              <a:lnSpc>
                <a:spcPct val="200000"/>
              </a:lnSpc>
            </a:pPr>
            <a:r>
              <a:rPr lang="fa-IR" sz="2400" b="1" dirty="0" smtClean="0">
                <a:solidFill>
                  <a:srgbClr val="FF0000"/>
                </a:solidFill>
                <a:cs typeface="B Lotus" pitchFamily="2" charset="-78"/>
              </a:rPr>
              <a:t>پرورش دانش </a:t>
            </a:r>
            <a:r>
              <a:rPr lang="fa-IR" sz="2400" b="1" dirty="0">
                <a:solidFill>
                  <a:srgbClr val="FF0000"/>
                </a:solidFill>
                <a:cs typeface="B Lotus" pitchFamily="2" charset="-78"/>
              </a:rPr>
              <a:t>آموزاني آگاه و توانمند كه از تحرك، نشاط و شادابي برخوردار هستند </a:t>
            </a:r>
            <a:r>
              <a:rPr lang="fa-IR" sz="2400" dirty="0">
                <a:cs typeface="B Lotus" pitchFamily="2" charset="-78"/>
              </a:rPr>
              <a:t>و ضمن توجه به </a:t>
            </a:r>
            <a:r>
              <a:rPr lang="en-US" sz="2400" dirty="0" smtClean="0">
                <a:cs typeface="B Lotus" pitchFamily="2" charset="-78"/>
              </a:rPr>
              <a:t/>
            </a:r>
            <a:br>
              <a:rPr lang="en-US" sz="2400" dirty="0" smtClean="0">
                <a:cs typeface="B Lotus" pitchFamily="2" charset="-78"/>
              </a:rPr>
            </a:br>
            <a:r>
              <a:rPr lang="fa-IR" sz="2400" dirty="0" smtClean="0">
                <a:cs typeface="B Lotus" pitchFamily="2" charset="-78"/>
              </a:rPr>
              <a:t>مسئووليت </a:t>
            </a:r>
            <a:r>
              <a:rPr lang="fa-IR" sz="2400" dirty="0">
                <a:cs typeface="B Lotus" pitchFamily="2" charset="-78"/>
              </a:rPr>
              <a:t>هاي تحصيلي خود، </a:t>
            </a:r>
            <a:r>
              <a:rPr lang="fa-IR" sz="2400" b="1" dirty="0">
                <a:solidFill>
                  <a:srgbClr val="FF0000"/>
                </a:solidFill>
                <a:cs typeface="B Lotus" pitchFamily="2" charset="-78"/>
              </a:rPr>
              <a:t>به ترويج بهداشت و اصول سالم زيستن و پيشگيري از ايجاد بيماري ها و خود مراقبتي پرداخته و با سبك زندگي سالم و فعال آشنا هستند </a:t>
            </a:r>
            <a:r>
              <a:rPr lang="fa-IR" sz="2400" dirty="0">
                <a:cs typeface="B Lotus" pitchFamily="2" charset="-78"/>
              </a:rPr>
              <a:t>و داراي سواد بهداشتي و زيست محيطي بالايي هستند.</a:t>
            </a:r>
            <a:endParaRPr lang="en-US" sz="2400" dirty="0">
              <a:cs typeface="B Lotus" pitchFamily="2" charset="-78"/>
            </a:endParaRPr>
          </a:p>
        </p:txBody>
      </p:sp>
      <p:pic>
        <p:nvPicPr>
          <p:cNvPr id="3" name="Picture 2" descr="C:\Users\86014767\Desktop\obesity\معاونت تربيت بدني و سلامت.jpg"/>
          <p:cNvPicPr>
            <a:picLocks noChangeAspect="1" noChangeArrowheads="1"/>
          </p:cNvPicPr>
          <p:nvPr/>
        </p:nvPicPr>
        <p:blipFill>
          <a:blip r:embed="rId2"/>
          <a:srcRect/>
          <a:stretch>
            <a:fillRect/>
          </a:stretch>
        </p:blipFill>
        <p:spPr bwMode="auto">
          <a:xfrm>
            <a:off x="270008" y="126124"/>
            <a:ext cx="1526081" cy="1114097"/>
          </a:xfrm>
          <a:prstGeom prst="rect">
            <a:avLst/>
          </a:prstGeom>
          <a:noFill/>
        </p:spPr>
      </p:pic>
    </p:spTree>
    <p:extLst>
      <p:ext uri="{BB962C8B-B14F-4D97-AF65-F5344CB8AC3E}">
        <p14:creationId xmlns:p14="http://schemas.microsoft.com/office/powerpoint/2010/main" val="733561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090" y="1566041"/>
            <a:ext cx="11119944" cy="4893647"/>
          </a:xfrm>
          <a:prstGeom prst="rect">
            <a:avLst/>
          </a:prstGeom>
          <a:noFill/>
        </p:spPr>
        <p:txBody>
          <a:bodyPr wrap="square" rtlCol="0">
            <a:spAutoFit/>
          </a:bodyPr>
          <a:lstStyle/>
          <a:p>
            <a:pPr algn="r" rtl="1"/>
            <a:r>
              <a:rPr lang="fa-IR" sz="2400" dirty="0" smtClean="0">
                <a:cs typeface="B Lotus" pitchFamily="2" charset="-78"/>
              </a:rPr>
              <a:t>مطالعه صورت گرفته در سال تحصيلي 94-93 بر روي تمامي دانش آموزان شاغل به تحصيل در مقاطع دوگانه ابتدايي و متوسطه در مناطق شهري و روستايي سراسر كشور نشان داده است:</a:t>
            </a:r>
          </a:p>
          <a:p>
            <a:pPr algn="r" rtl="1"/>
            <a:endParaRPr lang="fa-IR" sz="2400" dirty="0">
              <a:cs typeface="B Lotus" pitchFamily="2" charset="-78"/>
            </a:endParaRPr>
          </a:p>
          <a:p>
            <a:pPr algn="r" rtl="1"/>
            <a:r>
              <a:rPr lang="fa-IR" sz="2400" dirty="0" smtClean="0">
                <a:cs typeface="B Lotus" pitchFamily="2" charset="-78"/>
              </a:rPr>
              <a:t>دانش آموزان كم وزن 9.4% اضافه وزن (8.7% پسران و 10/2% دختران) و </a:t>
            </a:r>
            <a:r>
              <a:rPr lang="fa-IR" sz="2400" b="1" dirty="0" smtClean="0">
                <a:solidFill>
                  <a:srgbClr val="FF0000"/>
                </a:solidFill>
                <a:cs typeface="B Lotus" pitchFamily="2" charset="-78"/>
              </a:rPr>
              <a:t>چاق 11/4% كه شامل (12/5% پسران و 10/3% دختران)</a:t>
            </a:r>
            <a:r>
              <a:rPr lang="fa-IR" sz="2400" dirty="0" smtClean="0">
                <a:cs typeface="B Lotus" pitchFamily="2" charset="-78"/>
              </a:rPr>
              <a:t> مي باشد.</a:t>
            </a:r>
          </a:p>
          <a:p>
            <a:pPr algn="r" rtl="1"/>
            <a:r>
              <a:rPr lang="fa-IR" sz="2400" b="1" dirty="0" smtClean="0">
                <a:solidFill>
                  <a:srgbClr val="FF0000"/>
                </a:solidFill>
                <a:cs typeface="B Lotus" pitchFamily="2" charset="-78"/>
              </a:rPr>
              <a:t>شيوع چاقي شكمي در دانش آموزان 21/1% </a:t>
            </a:r>
            <a:r>
              <a:rPr lang="fa-IR" sz="2400" dirty="0" smtClean="0">
                <a:cs typeface="B Lotus" pitchFamily="2" charset="-78"/>
              </a:rPr>
              <a:t>(21/6% پسران و 20/5% دختران) بود.</a:t>
            </a:r>
          </a:p>
          <a:p>
            <a:pPr algn="r" rtl="1"/>
            <a:r>
              <a:rPr lang="fa-IR" sz="2400" dirty="0" smtClean="0">
                <a:cs typeface="B Lotus" pitchFamily="2" charset="-78"/>
              </a:rPr>
              <a:t>اكثر خانواده ها (59/9%) نان سبوس دار استفاده مي كنند.</a:t>
            </a:r>
          </a:p>
          <a:p>
            <a:pPr algn="r" rtl="1"/>
            <a:r>
              <a:rPr lang="fa-IR" sz="2400" dirty="0" smtClean="0">
                <a:cs typeface="B Lotus" pitchFamily="2" charset="-78"/>
              </a:rPr>
              <a:t>شايع ترين روغن مصرفي خانوارها براي پخت و پز (37/9%) روغن جامد هيدروژنه بود و 57% افراد </a:t>
            </a:r>
            <a:r>
              <a:rPr lang="fa-IR" sz="2400" dirty="0" smtClean="0">
                <a:cs typeface="B Lotus" pitchFamily="2" charset="-78"/>
              </a:rPr>
              <a:t>اصلا</a:t>
            </a:r>
            <a:r>
              <a:rPr lang="fa-IR" sz="2400" dirty="0">
                <a:cs typeface="B Lotus" pitchFamily="2" charset="-78"/>
              </a:rPr>
              <a:t>ً</a:t>
            </a:r>
            <a:r>
              <a:rPr lang="fa-IR" sz="2400" dirty="0" smtClean="0">
                <a:cs typeface="B Lotus" pitchFamily="2" charset="-78"/>
              </a:rPr>
              <a:t> </a:t>
            </a:r>
            <a:r>
              <a:rPr lang="fa-IR" sz="2400" dirty="0" smtClean="0">
                <a:cs typeface="B Lotus" pitchFamily="2" charset="-78"/>
              </a:rPr>
              <a:t>يا بندرت به غذاي سرسفره نمك اضافه مي كردند.</a:t>
            </a:r>
          </a:p>
          <a:p>
            <a:pPr algn="r" rtl="1"/>
            <a:r>
              <a:rPr lang="fa-IR" sz="2400" dirty="0" smtClean="0">
                <a:cs typeface="B Lotus" pitchFamily="2" charset="-78"/>
              </a:rPr>
              <a:t>كلاً </a:t>
            </a:r>
            <a:r>
              <a:rPr lang="fa-IR" sz="2400" dirty="0" smtClean="0">
                <a:cs typeface="B Lotus" pitchFamily="2" charset="-78"/>
              </a:rPr>
              <a:t>به ترتيب 3/6% و 7/7% از دانش آموزان در روزهاي عادي و روزهاي تعطيل </a:t>
            </a:r>
            <a:r>
              <a:rPr lang="fa-IR" sz="2400" dirty="0" smtClean="0">
                <a:cs typeface="B Lotus" pitchFamily="2" charset="-78"/>
              </a:rPr>
              <a:t>اصلاً </a:t>
            </a:r>
            <a:r>
              <a:rPr lang="fa-IR" sz="2400" dirty="0" smtClean="0">
                <a:cs typeface="B Lotus" pitchFamily="2" charset="-78"/>
              </a:rPr>
              <a:t>صبحانه نمي خورند و 27/5%‌ دانش آموزان ميان وعده هاي ناسالم </a:t>
            </a:r>
            <a:r>
              <a:rPr lang="en-US" sz="2300" dirty="0" smtClean="0">
                <a:cs typeface="B Lotus" pitchFamily="2" charset="-78"/>
              </a:rPr>
              <a:t>(junk food)</a:t>
            </a:r>
            <a:r>
              <a:rPr lang="fa-IR" sz="2300" dirty="0" smtClean="0">
                <a:cs typeface="B Lotus" pitchFamily="2" charset="-78"/>
              </a:rPr>
              <a:t> </a:t>
            </a:r>
            <a:r>
              <a:rPr lang="fa-IR" sz="2400" dirty="0" smtClean="0">
                <a:cs typeface="B Lotus" pitchFamily="2" charset="-78"/>
              </a:rPr>
              <a:t>حداقل يكبار در هفته مصرف مي كردند و 25/7% در هفته </a:t>
            </a:r>
            <a:br>
              <a:rPr lang="fa-IR" sz="2400" dirty="0" smtClean="0">
                <a:cs typeface="B Lotus" pitchFamily="2" charset="-78"/>
              </a:rPr>
            </a:br>
            <a:r>
              <a:rPr lang="fa-IR" sz="2400" dirty="0" smtClean="0">
                <a:cs typeface="B Lotus" pitchFamily="2" charset="-78"/>
              </a:rPr>
              <a:t>نوشيدني هاي شيرين و 15/5% غذاهاي آماده در هفته مصرف مي كردند. مصرف روزانه ميوه هاي تازه، سبزيجات و شير به ترتيب 60%، 32% و 40% بود.</a:t>
            </a:r>
            <a:endParaRPr lang="en-US" sz="2400" dirty="0">
              <a:cs typeface="B Lotus" pitchFamily="2" charset="-78"/>
            </a:endParaRPr>
          </a:p>
        </p:txBody>
      </p:sp>
      <p:pic>
        <p:nvPicPr>
          <p:cNvPr id="3" name="Picture 2" descr="C:\Users\86014767\Desktop\obesity\معاونت تربيت بدني و سلامت.jpg"/>
          <p:cNvPicPr>
            <a:picLocks noChangeAspect="1" noChangeArrowheads="1"/>
          </p:cNvPicPr>
          <p:nvPr/>
        </p:nvPicPr>
        <p:blipFill>
          <a:blip r:embed="rId2"/>
          <a:srcRect/>
          <a:stretch>
            <a:fillRect/>
          </a:stretch>
        </p:blipFill>
        <p:spPr bwMode="auto">
          <a:xfrm>
            <a:off x="270008" y="126124"/>
            <a:ext cx="1526081" cy="1114097"/>
          </a:xfrm>
          <a:prstGeom prst="rect">
            <a:avLst/>
          </a:prstGeom>
          <a:noFill/>
        </p:spPr>
      </p:pic>
    </p:spTree>
    <p:extLst>
      <p:ext uri="{BB962C8B-B14F-4D97-AF65-F5344CB8AC3E}">
        <p14:creationId xmlns:p14="http://schemas.microsoft.com/office/powerpoint/2010/main" val="2579672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903" y="1881317"/>
            <a:ext cx="10704787" cy="4154984"/>
          </a:xfrm>
          <a:prstGeom prst="rect">
            <a:avLst/>
          </a:prstGeom>
          <a:noFill/>
        </p:spPr>
        <p:txBody>
          <a:bodyPr wrap="square" rtlCol="0">
            <a:spAutoFit/>
          </a:bodyPr>
          <a:lstStyle/>
          <a:p>
            <a:pPr algn="just" rtl="1"/>
            <a:r>
              <a:rPr lang="fa-IR" sz="2400" dirty="0">
                <a:cs typeface="B Lotus" pitchFamily="2" charset="-78"/>
              </a:rPr>
              <a:t>در همين مطالعه:</a:t>
            </a:r>
          </a:p>
          <a:p>
            <a:pPr algn="just" rtl="1"/>
            <a:r>
              <a:rPr lang="fa-IR" sz="2400" dirty="0">
                <a:cs typeface="B Lotus" pitchFamily="2" charset="-78"/>
              </a:rPr>
              <a:t>در مجموع 13/7% دانش </a:t>
            </a:r>
            <a:r>
              <a:rPr lang="fa-IR" sz="2400" dirty="0" smtClean="0">
                <a:cs typeface="B Lotus" pitchFamily="2" charset="-78"/>
              </a:rPr>
              <a:t>آموزان گزارش نموده اند كه فعاليت هاي فيزيكي حداقل به مدت نيم ساعت در روز داشته </a:t>
            </a:r>
            <a:r>
              <a:rPr lang="fa-IR" sz="2400" dirty="0">
                <a:cs typeface="B Lotus" pitchFamily="2" charset="-78"/>
              </a:rPr>
              <a:t>اند. </a:t>
            </a:r>
            <a:r>
              <a:rPr lang="fa-IR" sz="2400" b="1" dirty="0">
                <a:solidFill>
                  <a:srgbClr val="FF0000"/>
                </a:solidFill>
                <a:cs typeface="B Lotus" pitchFamily="2" charset="-78"/>
              </a:rPr>
              <a:t>7/4% گزارش نموده اند كه هيچ گونه فعاليت فيزيكي ندارند </a:t>
            </a:r>
            <a:r>
              <a:rPr lang="fa-IR" sz="2400" dirty="0">
                <a:cs typeface="B Lotus" pitchFamily="2" charset="-78"/>
              </a:rPr>
              <a:t>و حدود نيمي از دانش آموزان شركت در كلاس ورزشي مدرسه را به ميزان 2 ساعت در هفته ذكر نموده بودند.</a:t>
            </a:r>
          </a:p>
          <a:p>
            <a:pPr algn="just" rtl="1"/>
            <a:r>
              <a:rPr lang="fa-IR" sz="2400" dirty="0">
                <a:cs typeface="B Lotus" pitchFamily="2" charset="-78"/>
              </a:rPr>
              <a:t>به ترتيب 39% و 30% دانش آموزان گزارش نموده بودند كه در روزهاي هفته يك ساعت و در روزهاي تعطيل 2 ساعت تماشاي تلوزيون روزانه داشتند. </a:t>
            </a:r>
          </a:p>
          <a:p>
            <a:pPr algn="just" rtl="1"/>
            <a:r>
              <a:rPr lang="fa-IR" sz="2400" dirty="0">
                <a:cs typeface="B Lotus" pitchFamily="2" charset="-78"/>
              </a:rPr>
              <a:t>62% و 48% دانش آموزان گزارش نموده بودند كه در روزهاي عادي و تعطيل 2 ساعت تماشاي تلوزيون روزانه داشتند.</a:t>
            </a:r>
          </a:p>
          <a:p>
            <a:pPr algn="just" rtl="1"/>
            <a:r>
              <a:rPr lang="fa-IR" sz="2400" dirty="0">
                <a:cs typeface="B Lotus" pitchFamily="2" charset="-78"/>
              </a:rPr>
              <a:t>62% و 48% دانش آموزان گزارش نموده اند كه در روزهاي عادي و تعطيل هيچ گونه كار يا بازي كامپيوتري نداشتند.</a:t>
            </a:r>
          </a:p>
          <a:p>
            <a:pPr algn="just" rtl="1"/>
            <a:r>
              <a:rPr lang="fa-IR" sz="2400" dirty="0">
                <a:cs typeface="B Lotus" pitchFamily="2" charset="-78"/>
              </a:rPr>
              <a:t>ميانگين ساعت خواب در روزهاي عادي و تعطيل هفته 8/4 و 9/6 ساعت بود.</a:t>
            </a:r>
            <a:endParaRPr lang="en-US" sz="2400" dirty="0">
              <a:cs typeface="B Lotus" pitchFamily="2" charset="-78"/>
            </a:endParaRPr>
          </a:p>
        </p:txBody>
      </p:sp>
      <p:pic>
        <p:nvPicPr>
          <p:cNvPr id="3" name="Picture 2" descr="C:\Users\86014767\Desktop\obesity\معاونت تربيت بدني و سلامت.jpg"/>
          <p:cNvPicPr>
            <a:picLocks noChangeAspect="1" noChangeArrowheads="1"/>
          </p:cNvPicPr>
          <p:nvPr/>
        </p:nvPicPr>
        <p:blipFill>
          <a:blip r:embed="rId2"/>
          <a:srcRect/>
          <a:stretch>
            <a:fillRect/>
          </a:stretch>
        </p:blipFill>
        <p:spPr bwMode="auto">
          <a:xfrm>
            <a:off x="270008" y="126124"/>
            <a:ext cx="1526081" cy="1114097"/>
          </a:xfrm>
          <a:prstGeom prst="rect">
            <a:avLst/>
          </a:prstGeom>
          <a:noFill/>
        </p:spPr>
      </p:pic>
    </p:spTree>
    <p:extLst>
      <p:ext uri="{BB962C8B-B14F-4D97-AF65-F5344CB8AC3E}">
        <p14:creationId xmlns:p14="http://schemas.microsoft.com/office/powerpoint/2010/main" val="2384384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22787" y="798791"/>
            <a:ext cx="7830207" cy="2911365"/>
          </a:xfrm>
          <a:prstGeom prst="roundRect">
            <a:avLst/>
          </a:prstGeom>
          <a:blipFill>
            <a:blip r:embed="rId2"/>
            <a:tile tx="0" ty="0" sx="100000" sy="100000" flip="none" algn="tl"/>
          </a:blipFill>
          <a:scene3d>
            <a:camera prst="perspectiveRelaxedModerately"/>
            <a:lightRig rig="threePt" dir="t"/>
          </a:scene3d>
          <a:sp3d>
            <a:bevelT w="114300" prst="hardEdge"/>
          </a:sp3d>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TextBox 2"/>
          <p:cNvSpPr txBox="1"/>
          <p:nvPr/>
        </p:nvSpPr>
        <p:spPr>
          <a:xfrm>
            <a:off x="2501463" y="2501465"/>
            <a:ext cx="7115502" cy="646331"/>
          </a:xfrm>
          <a:prstGeom prst="rect">
            <a:avLst/>
          </a:prstGeom>
          <a:noFill/>
        </p:spPr>
        <p:txBody>
          <a:bodyPr wrap="square" rtlCol="0">
            <a:spAutoFit/>
          </a:bodyPr>
          <a:lstStyle/>
          <a:p>
            <a:pPr algn="ctr" rtl="1"/>
            <a:r>
              <a:rPr lang="fa-IR" sz="3600" b="1" dirty="0" smtClean="0">
                <a:cs typeface="B Tabassom" pitchFamily="2" charset="-78"/>
              </a:rPr>
              <a:t>اقدامات انجام شده در زمينه پيشگيري و درمان چاقي </a:t>
            </a:r>
            <a:endParaRPr lang="en-US" sz="3600" b="1" dirty="0">
              <a:cs typeface="B Tabassom"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2883" y="588579"/>
            <a:ext cx="9396249" cy="461665"/>
          </a:xfrm>
          <a:prstGeom prst="rect">
            <a:avLst/>
          </a:prstGeom>
          <a:noFill/>
        </p:spPr>
        <p:txBody>
          <a:bodyPr wrap="square" rtlCol="0">
            <a:spAutoFit/>
          </a:bodyPr>
          <a:lstStyle/>
          <a:p>
            <a:pPr algn="ctr"/>
            <a:r>
              <a:rPr lang="fa-IR" sz="2400" b="1" dirty="0" smtClean="0">
                <a:cs typeface="B Tabassom" pitchFamily="2" charset="-78"/>
              </a:rPr>
              <a:t>تهيه محتواي آموزشي در خصوص پيشگيري از چاقي </a:t>
            </a:r>
            <a:endParaRPr lang="en-US" sz="2400" b="1" dirty="0">
              <a:cs typeface="B Tabassom" pitchFamily="2" charset="-78"/>
            </a:endParaRPr>
          </a:p>
        </p:txBody>
      </p:sp>
      <p:pic>
        <p:nvPicPr>
          <p:cNvPr id="1026" name="Picture 2" descr="C:\Users\86014767\Desktop\obesity\جلد كتاب سلامت و بهداشت.jpg"/>
          <p:cNvPicPr>
            <a:picLocks noChangeAspect="1" noChangeArrowheads="1"/>
          </p:cNvPicPr>
          <p:nvPr/>
        </p:nvPicPr>
        <p:blipFill>
          <a:blip r:embed="rId2"/>
          <a:srcRect/>
          <a:stretch>
            <a:fillRect/>
          </a:stretch>
        </p:blipFill>
        <p:spPr bwMode="auto">
          <a:xfrm>
            <a:off x="1261241" y="1450426"/>
            <a:ext cx="4056993" cy="45509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8" name="Picture 4" descr="C:\Users\86014767\Desktop\obesity\Untitled 2.png"/>
          <p:cNvPicPr>
            <a:picLocks noChangeAspect="1" noChangeArrowheads="1"/>
          </p:cNvPicPr>
          <p:nvPr/>
        </p:nvPicPr>
        <p:blipFill>
          <a:blip r:embed="rId3"/>
          <a:srcRect/>
          <a:stretch>
            <a:fillRect/>
          </a:stretch>
        </p:blipFill>
        <p:spPr bwMode="auto">
          <a:xfrm>
            <a:off x="6053959" y="1366343"/>
            <a:ext cx="4025462" cy="4540469"/>
          </a:xfrm>
          <a:prstGeom prst="rect">
            <a:avLst/>
          </a:prstGeom>
          <a:noFill/>
        </p:spPr>
      </p:pic>
      <p:pic>
        <p:nvPicPr>
          <p:cNvPr id="5" name="Picture 2" descr="C:\Users\86014767\Desktop\obesity\معاونت تربيت بدني و سلامت.jpg"/>
          <p:cNvPicPr>
            <a:picLocks noChangeAspect="1" noChangeArrowheads="1"/>
          </p:cNvPicPr>
          <p:nvPr/>
        </p:nvPicPr>
        <p:blipFill>
          <a:blip r:embed="rId4"/>
          <a:srcRect/>
          <a:stretch>
            <a:fillRect/>
          </a:stretch>
        </p:blipFill>
        <p:spPr bwMode="auto">
          <a:xfrm>
            <a:off x="0" y="-70991"/>
            <a:ext cx="1508149" cy="1101006"/>
          </a:xfrm>
          <a:prstGeom prst="rect">
            <a:avLst/>
          </a:prstGeom>
          <a:noFill/>
        </p:spPr>
      </p:pic>
      <p:cxnSp>
        <p:nvCxnSpPr>
          <p:cNvPr id="6" name="Straight Arrow Connector 5"/>
          <p:cNvCxnSpPr/>
          <p:nvPr/>
        </p:nvCxnSpPr>
        <p:spPr>
          <a:xfrm rot="10800000">
            <a:off x="9448819" y="4132998"/>
            <a:ext cx="32582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9437511" y="4339954"/>
            <a:ext cx="32582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596</TotalTime>
  <Words>1397</Words>
  <Application>Microsoft Office PowerPoint</Application>
  <PresentationFormat>Widescreen</PresentationFormat>
  <Paragraphs>163</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B Lotus</vt:lpstr>
      <vt:lpstr>B Tabassom</vt:lpstr>
      <vt:lpstr>Calibri</vt:lpstr>
      <vt:lpstr>Calibri Light</vt:lpstr>
      <vt:lpstr>IranNastaliq</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sarlak</dc:creator>
  <cp:lastModifiedBy>note</cp:lastModifiedBy>
  <cp:revision>85</cp:revision>
  <dcterms:created xsi:type="dcterms:W3CDTF">2019-11-23T06:04:24Z</dcterms:created>
  <dcterms:modified xsi:type="dcterms:W3CDTF">2019-11-28T02:04:06Z</dcterms:modified>
</cp:coreProperties>
</file>