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3"/>
  </p:notesMasterIdLst>
  <p:sldIdLst>
    <p:sldId id="261" r:id="rId2"/>
    <p:sldId id="338" r:id="rId3"/>
    <p:sldId id="336" r:id="rId4"/>
    <p:sldId id="262" r:id="rId5"/>
    <p:sldId id="263" r:id="rId6"/>
    <p:sldId id="356" r:id="rId7"/>
    <p:sldId id="337" r:id="rId8"/>
    <p:sldId id="340" r:id="rId9"/>
    <p:sldId id="266" r:id="rId10"/>
    <p:sldId id="358" r:id="rId11"/>
    <p:sldId id="359" r:id="rId12"/>
    <p:sldId id="360" r:id="rId13"/>
    <p:sldId id="361" r:id="rId14"/>
    <p:sldId id="267" r:id="rId15"/>
    <p:sldId id="265" r:id="rId16"/>
    <p:sldId id="264" r:id="rId17"/>
    <p:sldId id="341" r:id="rId18"/>
    <p:sldId id="322" r:id="rId19"/>
    <p:sldId id="268" r:id="rId20"/>
    <p:sldId id="346" r:id="rId21"/>
    <p:sldId id="271" r:id="rId22"/>
    <p:sldId id="274" r:id="rId23"/>
    <p:sldId id="323" r:id="rId24"/>
    <p:sldId id="324" r:id="rId25"/>
    <p:sldId id="325" r:id="rId26"/>
    <p:sldId id="276" r:id="rId27"/>
    <p:sldId id="277" r:id="rId28"/>
    <p:sldId id="278" r:id="rId29"/>
    <p:sldId id="279" r:id="rId30"/>
    <p:sldId id="280" r:id="rId31"/>
    <p:sldId id="282" r:id="rId32"/>
    <p:sldId id="283" r:id="rId33"/>
    <p:sldId id="326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357" r:id="rId47"/>
    <p:sldId id="334" r:id="rId48"/>
    <p:sldId id="306" r:id="rId49"/>
    <p:sldId id="351" r:id="rId50"/>
    <p:sldId id="349" r:id="rId51"/>
    <p:sldId id="350" r:id="rId52"/>
    <p:sldId id="310" r:id="rId53"/>
    <p:sldId id="352" r:id="rId54"/>
    <p:sldId id="353" r:id="rId55"/>
    <p:sldId id="354" r:id="rId56"/>
    <p:sldId id="355" r:id="rId57"/>
    <p:sldId id="329" r:id="rId58"/>
    <p:sldId id="347" r:id="rId59"/>
    <p:sldId id="348" r:id="rId60"/>
    <p:sldId id="319" r:id="rId61"/>
    <p:sldId id="333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3" autoAdjust="0"/>
    <p:restoredTop sz="86364" autoAdjust="0"/>
  </p:normalViewPr>
  <p:slideViewPr>
    <p:cSldViewPr>
      <p:cViewPr>
        <p:scale>
          <a:sx n="81" d="100"/>
          <a:sy n="81" d="100"/>
        </p:scale>
        <p:origin x="-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63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Book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healt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pp7\Desktop\&#1604;&#1604;&#1604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Sheet1!$A$1:$F$1</c:f>
              <c:strCache>
                <c:ptCount val="6"/>
                <c:pt idx="0">
                  <c:v>پزشک و دندانپزشک</c:v>
                </c:pt>
                <c:pt idx="1">
                  <c:v>کارشناسان تغذیه</c:v>
                </c:pt>
                <c:pt idx="2">
                  <c:v>مراقبین سلامت</c:v>
                </c:pt>
                <c:pt idx="3">
                  <c:v>گروه بیماری ها</c:v>
                </c:pt>
                <c:pt idx="4">
                  <c:v>بهداشت محیط و حرفه ای</c:v>
                </c:pt>
                <c:pt idx="5">
                  <c:v>سایر</c:v>
                </c:pt>
              </c:strCache>
            </c:strRef>
          </c:cat>
          <c:val>
            <c:numRef>
              <c:f>Sheet1!$A$3:$F$3</c:f>
              <c:numCache>
                <c:formatCode>General</c:formatCode>
                <c:ptCount val="6"/>
                <c:pt idx="0">
                  <c:v>25.74</c:v>
                </c:pt>
                <c:pt idx="1">
                  <c:v>22.87</c:v>
                </c:pt>
                <c:pt idx="2">
                  <c:v>26.92</c:v>
                </c:pt>
                <c:pt idx="3">
                  <c:v>27.62</c:v>
                </c:pt>
                <c:pt idx="4">
                  <c:v>26.28</c:v>
                </c:pt>
                <c:pt idx="5">
                  <c:v>27.11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63616"/>
        <c:axId val="66308928"/>
      </c:barChart>
      <c:catAx>
        <c:axId val="8446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cs typeface="2  Badr" panose="00000400000000000000" pitchFamily="2" charset="-78"/>
              </a:defRPr>
            </a:pPr>
            <a:endParaRPr lang="en-US"/>
          </a:p>
        </c:txPr>
        <c:crossAx val="66308928"/>
        <c:crosses val="autoZero"/>
        <c:auto val="1"/>
        <c:lblAlgn val="ctr"/>
        <c:lblOffset val="100"/>
        <c:noMultiLvlLbl val="0"/>
      </c:catAx>
      <c:valAx>
        <c:axId val="6630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463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cs typeface="2  Badr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Sheet1!$A$62</c:f>
              <c:strCache>
                <c:ptCount val="1"/>
                <c:pt idx="0">
                  <c:v>میانگین DBP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Sheet1!$B$60:$D$61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Sheet1!$B$62:$D$62</c:f>
              <c:numCache>
                <c:formatCode>General</c:formatCode>
                <c:ptCount val="3"/>
                <c:pt idx="0">
                  <c:v>69.36</c:v>
                </c:pt>
                <c:pt idx="1">
                  <c:v>72.400000000000006</c:v>
                </c:pt>
                <c:pt idx="2">
                  <c:v>78.16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894912"/>
        <c:axId val="84826304"/>
      </c:barChart>
      <c:catAx>
        <c:axId val="8989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26304"/>
        <c:crosses val="autoZero"/>
        <c:auto val="1"/>
        <c:lblAlgn val="ctr"/>
        <c:lblOffset val="100"/>
        <c:noMultiLvlLbl val="0"/>
      </c:catAx>
      <c:valAx>
        <c:axId val="8482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9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میانگین MET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Sheet1!$B$7:$D$8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Sheet1!$B$9:$D$9</c:f>
              <c:numCache>
                <c:formatCode>General</c:formatCode>
                <c:ptCount val="3"/>
                <c:pt idx="0">
                  <c:v>1193.3900000000001</c:v>
                </c:pt>
                <c:pt idx="1">
                  <c:v>819.67</c:v>
                </c:pt>
                <c:pt idx="2">
                  <c:v>692.48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897472"/>
        <c:axId val="90187456"/>
      </c:barChart>
      <c:catAx>
        <c:axId val="8989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87456"/>
        <c:crosses val="autoZero"/>
        <c:auto val="1"/>
        <c:lblAlgn val="ctr"/>
        <c:lblOffset val="100"/>
        <c:noMultiLvlLbl val="0"/>
      </c:catAx>
      <c:valAx>
        <c:axId val="9018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9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Sheet1!$A$14</c:f>
              <c:strCache>
                <c:ptCount val="1"/>
                <c:pt idx="0">
                  <c:v>میانگین FBS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Sheet1!$B$12:$D$13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Sheet1!$B$14:$D$14</c:f>
              <c:numCache>
                <c:formatCode>General</c:formatCode>
                <c:ptCount val="3"/>
                <c:pt idx="0">
                  <c:v>87.67</c:v>
                </c:pt>
                <c:pt idx="1">
                  <c:v>92.51</c:v>
                </c:pt>
                <c:pt idx="2">
                  <c:v>94.38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817984"/>
        <c:axId val="90190912"/>
      </c:barChart>
      <c:catAx>
        <c:axId val="9181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190912"/>
        <c:crosses val="autoZero"/>
        <c:auto val="1"/>
        <c:lblAlgn val="ctr"/>
        <c:lblOffset val="100"/>
        <c:noMultiLvlLbl val="0"/>
      </c:catAx>
      <c:valAx>
        <c:axId val="9019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81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میانگین کلسترول تام خون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Sheet1!$B$17:$D$18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Sheet1!$B$19:$D$19</c:f>
              <c:numCache>
                <c:formatCode>General</c:formatCode>
                <c:ptCount val="3"/>
                <c:pt idx="0">
                  <c:v>170.75</c:v>
                </c:pt>
                <c:pt idx="1">
                  <c:v>183.94</c:v>
                </c:pt>
                <c:pt idx="2">
                  <c:v>194.64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885376"/>
        <c:axId val="94896704"/>
      </c:barChart>
      <c:catAx>
        <c:axId val="9488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896704"/>
        <c:crosses val="autoZero"/>
        <c:auto val="1"/>
        <c:lblAlgn val="ctr"/>
        <c:lblOffset val="100"/>
        <c:noMultiLvlLbl val="0"/>
      </c:catAx>
      <c:valAx>
        <c:axId val="9489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885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(Sheet1!$B$15؛Sheet1!$D$15)</c:f>
              <c:strCache>
                <c:ptCount val="2"/>
                <c:pt idx="0">
                  <c:v>HDL&lt;50 در مردان</c:v>
                </c:pt>
                <c:pt idx="1">
                  <c:v>HDL&gt;50 در مردان</c:v>
                </c:pt>
              </c:strCache>
            </c:strRef>
          </c:cat>
          <c:val>
            <c:numRef>
              <c:f>(Sheet1!$B$16؛Sheet1!$D$16)</c:f>
              <c:numCache>
                <c:formatCode>General</c:formatCode>
                <c:ptCount val="2"/>
                <c:pt idx="0">
                  <c:v>82.6</c:v>
                </c:pt>
                <c:pt idx="1">
                  <c:v>17.399999999999999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021981627296589"/>
          <c:y val="0.31249028871391077"/>
          <c:w val="0.33978018372703411"/>
          <c:h val="0.37501942257217846"/>
        </c:manualLayout>
      </c:layout>
      <c:overlay val="0"/>
      <c:txPr>
        <a:bodyPr/>
        <a:lstStyle/>
        <a:p>
          <a:pPr>
            <a:defRPr b="1">
              <a:cs typeface="B Titr" panose="000007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(Sheet1!$A$15؛Sheet1!$C$15)</c:f>
              <c:strCache>
                <c:ptCount val="2"/>
                <c:pt idx="0">
                  <c:v>HDL&lt;40 در زنان</c:v>
                </c:pt>
                <c:pt idx="1">
                  <c:v>HDL&gt;40 در زنان</c:v>
                </c:pt>
              </c:strCache>
            </c:strRef>
          </c:cat>
          <c:val>
            <c:numRef>
              <c:f>(Sheet1!$A$16؛Sheet1!$C$16)</c:f>
              <c:numCache>
                <c:formatCode>General</c:formatCode>
                <c:ptCount val="2"/>
                <c:pt idx="0">
                  <c:v>45.7</c:v>
                </c:pt>
                <c:pt idx="1">
                  <c:v>54.3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907953366294346"/>
          <c:y val="0.33298206474190722"/>
          <c:w val="0.32766465238356834"/>
          <c:h val="0.3340358705161855"/>
        </c:manualLayout>
      </c:layout>
      <c:overlay val="0"/>
      <c:txPr>
        <a:bodyPr/>
        <a:lstStyle/>
        <a:p>
          <a:pPr>
            <a:lnSpc>
              <a:spcPct val="150000"/>
            </a:lnSpc>
            <a:defRPr b="1">
              <a:cs typeface="B Titr" panose="000007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Sheet1!$A$25</c:f>
              <c:strCache>
                <c:ptCount val="1"/>
                <c:pt idx="0">
                  <c:v>میانگین HDL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Sheet1!$B$23:$D$24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Sheet1!$B$25:$D$25</c:f>
              <c:numCache>
                <c:formatCode>General</c:formatCode>
                <c:ptCount val="3"/>
                <c:pt idx="0">
                  <c:v>54.31</c:v>
                </c:pt>
                <c:pt idx="1">
                  <c:v>51.62</c:v>
                </c:pt>
                <c:pt idx="2">
                  <c:v>47.98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90144"/>
        <c:axId val="94899584"/>
      </c:barChart>
      <c:catAx>
        <c:axId val="8999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899584"/>
        <c:crosses val="autoZero"/>
        <c:auto val="1"/>
        <c:lblAlgn val="ctr"/>
        <c:lblOffset val="100"/>
        <c:noMultiLvlLbl val="0"/>
      </c:catAx>
      <c:valAx>
        <c:axId val="9489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9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میانگین LDL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Sheet1!$B$30:$D$31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Sheet1!$B$32:$D$32</c:f>
              <c:numCache>
                <c:formatCode>General</c:formatCode>
                <c:ptCount val="3"/>
                <c:pt idx="0">
                  <c:v>96.31</c:v>
                </c:pt>
                <c:pt idx="1">
                  <c:v>105.72</c:v>
                </c:pt>
                <c:pt idx="2">
                  <c:v>115.21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92704"/>
        <c:axId val="94903040"/>
      </c:barChart>
      <c:catAx>
        <c:axId val="8999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03040"/>
        <c:crosses val="autoZero"/>
        <c:auto val="1"/>
        <c:lblAlgn val="ctr"/>
        <c:lblOffset val="100"/>
        <c:noMultiLvlLbl val="0"/>
      </c:catAx>
      <c:valAx>
        <c:axId val="9490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9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Sheet1!$A$32:$C$32</c:f>
              <c:strCache>
                <c:ptCount val="3"/>
                <c:pt idx="0">
                  <c:v>TG&lt;150</c:v>
                </c:pt>
                <c:pt idx="1">
                  <c:v>150-200mg/dl</c:v>
                </c:pt>
                <c:pt idx="2">
                  <c:v>TG&gt;200</c:v>
                </c:pt>
              </c:strCache>
            </c:strRef>
          </c:cat>
          <c:val>
            <c:numRef>
              <c:f>Sheet1!$A$33:$C$33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16.8</c:v>
                </c:pt>
                <c:pt idx="2">
                  <c:v>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Sheet1!$A$38</c:f>
              <c:strCache>
                <c:ptCount val="1"/>
                <c:pt idx="0">
                  <c:v>میانگین تری گلیسرید خون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Sheet1!$B$36:$D$37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Sheet1!$B$38:$D$38</c:f>
              <c:numCache>
                <c:formatCode>General</c:formatCode>
                <c:ptCount val="3"/>
                <c:pt idx="0">
                  <c:v>103.4</c:v>
                </c:pt>
                <c:pt idx="1">
                  <c:v>135.26</c:v>
                </c:pt>
                <c:pt idx="2">
                  <c:v>162.63999999999999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99200"/>
        <c:axId val="94955200"/>
      </c:barChart>
      <c:catAx>
        <c:axId val="9009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55200"/>
        <c:crosses val="autoZero"/>
        <c:auto val="1"/>
        <c:lblAlgn val="ctr"/>
        <c:lblOffset val="100"/>
        <c:noMultiLvlLbl val="0"/>
      </c:catAx>
      <c:valAx>
        <c:axId val="9495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9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chemeClr val="tx2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cat>
            <c:strRef>
              <c:f>Sheet1!$A$1:$F$1</c:f>
              <c:strCache>
                <c:ptCount val="6"/>
                <c:pt idx="0">
                  <c:v>پزشک و دندانپزشک</c:v>
                </c:pt>
                <c:pt idx="1">
                  <c:v>کارشناسان تغذیه</c:v>
                </c:pt>
                <c:pt idx="2">
                  <c:v>مراقبین سلامت</c:v>
                </c:pt>
                <c:pt idx="3">
                  <c:v>گروه بیماری ها</c:v>
                </c:pt>
                <c:pt idx="4">
                  <c:v>بهداشت محیط و حرفه ای</c:v>
                </c:pt>
                <c:pt idx="5">
                  <c:v>سایر</c:v>
                </c:pt>
              </c:strCache>
            </c:strRef>
          </c:cat>
          <c:val>
            <c:numRef>
              <c:f>Sheet1!$A$2:$F$2</c:f>
              <c:numCache>
                <c:formatCode>General</c:formatCode>
                <c:ptCount val="6"/>
                <c:pt idx="0">
                  <c:v>27</c:v>
                </c:pt>
                <c:pt idx="1">
                  <c:v>9</c:v>
                </c:pt>
                <c:pt idx="2">
                  <c:v>17</c:v>
                </c:pt>
                <c:pt idx="3">
                  <c:v>74</c:v>
                </c:pt>
                <c:pt idx="4">
                  <c:v>34</c:v>
                </c:pt>
                <c:pt idx="5">
                  <c:v>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Sheet1!$A$52:$B$52</c:f>
              <c:strCache>
                <c:ptCount val="2"/>
                <c:pt idx="0">
                  <c:v>دارد(دارای حداقل سه فاکتور مرتبط)</c:v>
                </c:pt>
                <c:pt idx="1">
                  <c:v>ندارد</c:v>
                </c:pt>
              </c:strCache>
            </c:strRef>
          </c:cat>
          <c:val>
            <c:numRef>
              <c:f>Sheet1!$A$53:$B$53</c:f>
              <c:numCache>
                <c:formatCode>General</c:formatCode>
                <c:ptCount val="2"/>
                <c:pt idx="0">
                  <c:v>11.4</c:v>
                </c:pt>
                <c:pt idx="1">
                  <c:v>88.6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921544181977253"/>
          <c:y val="0.36052566345873438"/>
          <c:w val="0.35078455818022747"/>
          <c:h val="0.26968941382327211"/>
        </c:manualLayout>
      </c:layout>
      <c:overlay val="0"/>
      <c:txPr>
        <a:bodyPr/>
        <a:lstStyle/>
        <a:p>
          <a:pPr>
            <a:defRPr>
              <a:cs typeface="B Titr" panose="000007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cat>
            <c:strRef>
              <c:f>Sheet1!$A$6:$D$6</c:f>
              <c:strCache>
                <c:ptCount val="4"/>
                <c:pt idx="0">
                  <c:v>زیر35سال</c:v>
                </c:pt>
                <c:pt idx="1">
                  <c:v>35-45سال</c:v>
                </c:pt>
                <c:pt idx="2">
                  <c:v>45-55سال</c:v>
                </c:pt>
                <c:pt idx="3">
                  <c:v>بالای 55سال</c:v>
                </c:pt>
              </c:strCache>
            </c:strRef>
          </c:cat>
          <c:val>
            <c:numRef>
              <c:f>Sheet1!$A$7:$D$7</c:f>
              <c:numCache>
                <c:formatCode>General</c:formatCode>
                <c:ptCount val="4"/>
                <c:pt idx="0">
                  <c:v>72</c:v>
                </c:pt>
                <c:pt idx="1">
                  <c:v>109</c:v>
                </c:pt>
                <c:pt idx="2">
                  <c:v>82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Sheet1!$A$6:$D$6</c:f>
              <c:strCache>
                <c:ptCount val="4"/>
                <c:pt idx="0">
                  <c:v>زیر35سال</c:v>
                </c:pt>
                <c:pt idx="1">
                  <c:v>35-45سال</c:v>
                </c:pt>
                <c:pt idx="2">
                  <c:v>45-55سال</c:v>
                </c:pt>
                <c:pt idx="3">
                  <c:v>بالای 55سال</c:v>
                </c:pt>
              </c:strCache>
            </c:strRef>
          </c:cat>
          <c:val>
            <c:numRef>
              <c:f>Sheet1!$A$8:$D$8</c:f>
              <c:numCache>
                <c:formatCode>General</c:formatCode>
                <c:ptCount val="4"/>
                <c:pt idx="0">
                  <c:v>26.18</c:v>
                </c:pt>
                <c:pt idx="1">
                  <c:v>26.54</c:v>
                </c:pt>
                <c:pt idx="2">
                  <c:v>27.57</c:v>
                </c:pt>
                <c:pt idx="3">
                  <c:v>29.76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17280"/>
        <c:axId val="66313536"/>
      </c:barChart>
      <c:catAx>
        <c:axId val="85217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cs typeface="2  Badr" panose="00000400000000000000" pitchFamily="2" charset="-78"/>
              </a:defRPr>
            </a:pPr>
            <a:endParaRPr lang="en-US"/>
          </a:p>
        </c:txPr>
        <c:crossAx val="66313536"/>
        <c:crosses val="autoZero"/>
        <c:auto val="1"/>
        <c:lblAlgn val="ctr"/>
        <c:lblOffset val="100"/>
        <c:noMultiLvlLbl val="0"/>
      </c:catAx>
      <c:valAx>
        <c:axId val="66313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2172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cs typeface="2  Badr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C00000"/>
              </a:solidFill>
            </c:spPr>
          </c:dPt>
          <c:cat>
            <c:strRef>
              <c:f>Sheet1!$A$15:$D$15</c:f>
              <c:strCache>
                <c:ptCount val="4"/>
                <c:pt idx="0">
                  <c:v>بدون فرزند</c:v>
                </c:pt>
                <c:pt idx="1">
                  <c:v>دارای یک فرزند</c:v>
                </c:pt>
                <c:pt idx="2">
                  <c:v>دارای دو فرزند</c:v>
                </c:pt>
                <c:pt idx="3">
                  <c:v>بیش از دو فرزند</c:v>
                </c:pt>
              </c:strCache>
            </c:strRef>
          </c:cat>
          <c:val>
            <c:numRef>
              <c:f>Sheet1!$A$16:$D$16</c:f>
              <c:numCache>
                <c:formatCode>General</c:formatCode>
                <c:ptCount val="4"/>
                <c:pt idx="0">
                  <c:v>81</c:v>
                </c:pt>
                <c:pt idx="1">
                  <c:v>83</c:v>
                </c:pt>
                <c:pt idx="2">
                  <c:v>76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cat>
            <c:strRef>
              <c:f>Sheet1!$A$15:$D$15</c:f>
              <c:strCache>
                <c:ptCount val="4"/>
                <c:pt idx="0">
                  <c:v>بدون فرزند</c:v>
                </c:pt>
                <c:pt idx="1">
                  <c:v>دارای یک فرزند</c:v>
                </c:pt>
                <c:pt idx="2">
                  <c:v>دارای دو فرزند</c:v>
                </c:pt>
                <c:pt idx="3">
                  <c:v>بیش از دو فرزند</c:v>
                </c:pt>
              </c:strCache>
            </c:strRef>
          </c:cat>
          <c:val>
            <c:numRef>
              <c:f>Sheet1!$A$17:$D$17</c:f>
              <c:numCache>
                <c:formatCode>General</c:formatCode>
                <c:ptCount val="4"/>
                <c:pt idx="0">
                  <c:v>25.72</c:v>
                </c:pt>
                <c:pt idx="1">
                  <c:v>26.7</c:v>
                </c:pt>
                <c:pt idx="2">
                  <c:v>28.03</c:v>
                </c:pt>
                <c:pt idx="3">
                  <c:v>28.65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18816"/>
        <c:axId val="85280448"/>
      </c:barChart>
      <c:catAx>
        <c:axId val="85218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cs typeface="2  Badr" panose="00000400000000000000" pitchFamily="2" charset="-78"/>
              </a:defRPr>
            </a:pPr>
            <a:endParaRPr lang="en-US"/>
          </a:p>
        </c:txPr>
        <c:crossAx val="85280448"/>
        <c:crosses val="autoZero"/>
        <c:auto val="1"/>
        <c:lblAlgn val="ctr"/>
        <c:lblOffset val="100"/>
        <c:noMultiLvlLbl val="0"/>
      </c:catAx>
      <c:valAx>
        <c:axId val="8528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2188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cs typeface="2  Badr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Sheet1!$A$1:$A$2</c:f>
              <c:strCache>
                <c:ptCount val="2"/>
                <c:pt idx="0">
                  <c:v>دور کمر زیر 90</c:v>
                </c:pt>
                <c:pt idx="1">
                  <c:v>دور کمر 90 و بالای 90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60.7</c:v>
                </c:pt>
                <c:pt idx="1">
                  <c:v>39.299999999999997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cs typeface="B Titr" panose="000007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دور کمر</c:v>
                </c:pt>
              </c:strCache>
            </c:strRef>
          </c:tx>
          <c:invertIfNegative val="0"/>
          <c:cat>
            <c:strRef>
              <c:f>Sheet1!$B$6:$D$7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78.790000000000006</c:v>
                </c:pt>
                <c:pt idx="1">
                  <c:v>89.41</c:v>
                </c:pt>
                <c:pt idx="2">
                  <c:v>101.71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783424"/>
        <c:axId val="119160832"/>
      </c:barChart>
      <c:catAx>
        <c:axId val="119783424"/>
        <c:scaling>
          <c:orientation val="minMax"/>
        </c:scaling>
        <c:delete val="0"/>
        <c:axPos val="b"/>
        <c:majorTickMark val="out"/>
        <c:minorTickMark val="none"/>
        <c:tickLblPos val="nextTo"/>
        <c:crossAx val="119160832"/>
        <c:crosses val="autoZero"/>
        <c:auto val="1"/>
        <c:lblAlgn val="ctr"/>
        <c:lblOffset val="100"/>
        <c:noMultiLvlLbl val="0"/>
      </c:catAx>
      <c:valAx>
        <c:axId val="11916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783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Sheet1!$A$49</c:f>
              <c:strCache>
                <c:ptCount val="1"/>
                <c:pt idx="0">
                  <c:v>میانگینSBP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Sheet1!$B$47:$D$48</c:f>
              <c:strCache>
                <c:ptCount val="3"/>
                <c:pt idx="0">
                  <c:v>وزن نرمال</c:v>
                </c:pt>
                <c:pt idx="1">
                  <c:v>اضافه وزن</c:v>
                </c:pt>
                <c:pt idx="2">
                  <c:v>چاق</c:v>
                </c:pt>
              </c:strCache>
            </c:strRef>
          </c:cat>
          <c:val>
            <c:numRef>
              <c:f>Sheet1!$B$49:$D$49</c:f>
              <c:numCache>
                <c:formatCode>General</c:formatCode>
                <c:ptCount val="3"/>
                <c:pt idx="0">
                  <c:v>105.33</c:v>
                </c:pt>
                <c:pt idx="1">
                  <c:v>107.83</c:v>
                </c:pt>
                <c:pt idx="2">
                  <c:v>116.47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995584"/>
        <c:axId val="84824576"/>
      </c:barChart>
      <c:catAx>
        <c:axId val="8499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24576"/>
        <c:crosses val="autoZero"/>
        <c:auto val="1"/>
        <c:lblAlgn val="ctr"/>
        <c:lblOffset val="100"/>
        <c:noMultiLvlLbl val="0"/>
      </c:catAx>
      <c:valAx>
        <c:axId val="8482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9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F1FF2-5582-4BC0-BC98-3E75160EEFF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F0466-70AF-41BD-B527-B472D9975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5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D6629-70C2-4FAF-9A5E-0C291BB931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82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D6629-70C2-4FAF-9A5E-0C291BB931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05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394" y="1219200"/>
            <a:ext cx="7876605" cy="218282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ar-SA" sz="3600" dirty="0">
                <a:cs typeface="B Titr" panose="00000700000000000000" pitchFamily="2" charset="-78"/>
              </a:rPr>
              <a:t>عوامل خطر مرتبط با بیماری های غیرواگیر و شیوع سندرم متابولیک در کارکنان مرکز بهداشت شهرستان کرج 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91" y="4267200"/>
            <a:ext cx="6858000" cy="16557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fa-IR" sz="2000" dirty="0" smtClean="0">
                <a:cs typeface="B Titr" panose="00000700000000000000" pitchFamily="2" charset="-78"/>
              </a:rPr>
              <a:t>هاجر توکلی</a:t>
            </a:r>
          </a:p>
          <a:p>
            <a:pPr>
              <a:lnSpc>
                <a:spcPct val="200000"/>
              </a:lnSpc>
            </a:pPr>
            <a:r>
              <a:rPr lang="fa-IR" sz="2000" dirty="0" smtClean="0">
                <a:cs typeface="B Titr" panose="00000700000000000000" pitchFamily="2" charset="-78"/>
              </a:rPr>
              <a:t>کارشناس ارشد تغذیه</a:t>
            </a:r>
          </a:p>
          <a:p>
            <a:pPr>
              <a:lnSpc>
                <a:spcPct val="200000"/>
              </a:lnSpc>
            </a:pPr>
            <a:r>
              <a:rPr lang="fa-IR" sz="2000" dirty="0" smtClean="0">
                <a:cs typeface="B Titr" panose="00000700000000000000" pitchFamily="2" charset="-78"/>
              </a:rPr>
              <a:t>آذر1398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14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533" y="442119"/>
            <a:ext cx="6453067" cy="588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5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4800" y="304800"/>
            <a:ext cx="5410200" cy="62682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845" y="325272"/>
            <a:ext cx="4508628" cy="619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76" y="222134"/>
            <a:ext cx="4929824" cy="64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1" y="136038"/>
            <a:ext cx="6400800" cy="695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56260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معیارهای ورود به مطالعه:</a:t>
            </a:r>
            <a:endParaRPr lang="en-US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dirty="0">
                <a:cs typeface="B Nazanin" panose="00000400000000000000" pitchFamily="2" charset="-78"/>
              </a:rPr>
              <a:t>تمامی پرسنل مرکز بهداشت شهرستان کرج که حداقل یک سال کارمند مرکز بهداشت شهرستان کرج </a:t>
            </a:r>
            <a:r>
              <a:rPr lang="fa-IR" dirty="0" smtClean="0">
                <a:cs typeface="B Nazanin" panose="00000400000000000000" pitchFamily="2" charset="-78"/>
              </a:rPr>
              <a:t>بودند</a:t>
            </a:r>
          </a:p>
          <a:p>
            <a:pPr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طی </a:t>
            </a:r>
            <a:r>
              <a:rPr lang="fa-IR" dirty="0">
                <a:cs typeface="B Nazanin" panose="00000400000000000000" pitchFamily="2" charset="-78"/>
              </a:rPr>
              <a:t>شش ماه قبل از تکمیل فرم، مرخصی پیوسته حداقل یک ماه </a:t>
            </a:r>
            <a:r>
              <a:rPr lang="fa-IR" dirty="0" smtClean="0">
                <a:cs typeface="B Nazanin" panose="00000400000000000000" pitchFamily="2" charset="-78"/>
              </a:rPr>
              <a:t>نداشتند</a:t>
            </a:r>
          </a:p>
          <a:p>
            <a:pPr algn="r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dirty="0" smtClean="0">
                <a:cs typeface="B Nazanin" panose="00000400000000000000" pitchFamily="2" charset="-78"/>
              </a:rPr>
              <a:t>باردار </a:t>
            </a:r>
            <a:r>
              <a:rPr lang="fa-IR" dirty="0">
                <a:cs typeface="B Nazanin" panose="00000400000000000000" pitchFamily="2" charset="-78"/>
              </a:rPr>
              <a:t>و یا شیرده </a:t>
            </a:r>
            <a:r>
              <a:rPr lang="fa-IR" dirty="0" smtClean="0">
                <a:cs typeface="B Nazanin" panose="00000400000000000000" pitchFamily="2" charset="-78"/>
              </a:rPr>
              <a:t>نبودند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sz="1400" dirty="0" smtClean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</a:rPr>
              <a:t>معیارهای </a:t>
            </a:r>
            <a:r>
              <a:rPr lang="fa-IR" b="1" dirty="0">
                <a:cs typeface="B Nazanin" panose="00000400000000000000" pitchFamily="2" charset="-78"/>
              </a:rPr>
              <a:t>خروج از مطالعه:</a:t>
            </a:r>
            <a:endParaRPr lang="en-US" b="1" dirty="0">
              <a:cs typeface="B Nazanin" panose="00000400000000000000" pitchFamily="2" charset="-78"/>
            </a:endParaRP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-IR" dirty="0">
                <a:cs typeface="B Nazanin" panose="00000400000000000000" pitchFamily="2" charset="-78"/>
              </a:rPr>
              <a:t>عدم تمایل به شرکت </a:t>
            </a:r>
            <a:r>
              <a:rPr lang="fa-IR" dirty="0" smtClean="0">
                <a:cs typeface="B Nazanin" panose="00000400000000000000" pitchFamily="2" charset="-78"/>
              </a:rPr>
              <a:t>در مطالعه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183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B Titr" panose="00000700000000000000" pitchFamily="2" charset="-78"/>
              </a:rPr>
              <a:t>برآورد حجم نمونه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114800" y="2895601"/>
            <a:ext cx="5029200" cy="1295400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با </a:t>
            </a:r>
            <a:r>
              <a:rPr lang="fa-IR" dirty="0" err="1">
                <a:cs typeface="B Nazanin" panose="00000400000000000000" pitchFamily="2" charset="-78"/>
              </a:rPr>
              <a:t>اطمينان</a:t>
            </a:r>
            <a:r>
              <a:rPr lang="fa-IR" dirty="0">
                <a:cs typeface="B Nazanin" panose="00000400000000000000" pitchFamily="2" charset="-78"/>
              </a:rPr>
              <a:t> آماری 0.95و توان آزمون0.90</a:t>
            </a:r>
            <a:r>
              <a:rPr lang="en-US" dirty="0">
                <a:cs typeface="B Nazanin" panose="00000400000000000000" pitchFamily="2" charset="-78"/>
              </a:rPr>
              <a:t/>
            </a:r>
            <a:br>
              <a:rPr lang="en-US" dirty="0">
                <a:cs typeface="B Nazanin" panose="00000400000000000000" pitchFamily="2" charset="-78"/>
              </a:rPr>
            </a:br>
            <a:endParaRPr lang="en-US" dirty="0"/>
          </a:p>
        </p:txBody>
      </p:sp>
      <p:pic>
        <p:nvPicPr>
          <p:cNvPr id="1027" name="Picture 9" descr="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" y="3733800"/>
            <a:ext cx="77750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" y="1219200"/>
            <a:ext cx="4495800" cy="182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486" y="127131"/>
            <a:ext cx="7886700" cy="1325563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سندرم متابولیک: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9252"/>
            <a:ext cx="8892915" cy="5718748"/>
          </a:xfrm>
        </p:spPr>
        <p:txBody>
          <a:bodyPr>
            <a:normAutofit/>
          </a:bodyPr>
          <a:lstStyle/>
          <a:p>
            <a:pPr algn="r" rtl="1"/>
            <a:endParaRPr lang="en-US" dirty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1578280"/>
            <a:ext cx="5412397" cy="3869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488" y="1979762"/>
            <a:ext cx="3501307" cy="30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37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اضافه وزن و چاقی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فعالیت بدنی</a:t>
            </a:r>
          </a:p>
          <a:p>
            <a:pPr algn="r" rtl="1">
              <a:lnSpc>
                <a:spcPct val="150000"/>
              </a:lnSpc>
            </a:pPr>
            <a:r>
              <a:rPr lang="fa-IR" b="1" dirty="0" err="1" smtClean="0">
                <a:cs typeface="B Nazanin" panose="00000400000000000000" pitchFamily="2" charset="-78"/>
              </a:rPr>
              <a:t>فشارخون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تنوع غذایی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چربی های خون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قند خون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مصرف سیگار و الکل</a:t>
            </a:r>
          </a:p>
          <a:p>
            <a:pPr algn="r" rtl="1">
              <a:lnSpc>
                <a:spcPct val="150000"/>
              </a:lnSpc>
            </a:pPr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1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بررسی نتایج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2676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353332"/>
              </p:ext>
            </p:extLst>
          </p:nvPr>
        </p:nvGraphicFramePr>
        <p:xfrm>
          <a:off x="1524000" y="1447800"/>
          <a:ext cx="5814471" cy="5035430"/>
        </p:xfrm>
        <a:graphic>
          <a:graphicData uri="http://schemas.openxmlformats.org/drawingml/2006/table">
            <a:tbl>
              <a:tblPr rtl="1" firstRow="1" firstCol="1">
                <a:tableStyleId>{5C22544A-7EE6-4342-B048-85BDC9FD1C3A}</a:tableStyleId>
              </a:tblPr>
              <a:tblGrid>
                <a:gridCol w="1574234"/>
                <a:gridCol w="1574234"/>
                <a:gridCol w="1228796"/>
                <a:gridCol w="728483"/>
                <a:gridCol w="708724"/>
              </a:tblGrid>
              <a:tr h="70296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شاخص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متغیر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میانگین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ماکزیمم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مینیمم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6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85165" algn="l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 smtClean="0">
                          <a:effectLst/>
                          <a:cs typeface="B Titr" panose="00000700000000000000" pitchFamily="2" charset="-78"/>
                        </a:rPr>
                        <a:t>     سن </a:t>
                      </a: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(سال</a:t>
                      </a:r>
                      <a:r>
                        <a:rPr lang="fa-IR" sz="1100" dirty="0" smtClean="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0.48±40.55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64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25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rowSpan="6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شاخص های تن سنجی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وزن(کیلوگرم)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0.78±71.60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140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46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قد(سانتی متر)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0.48±163.12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187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145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35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نمایه توده </a:t>
                      </a:r>
                      <a:r>
                        <a:rPr lang="fa-IR" sz="1100" dirty="0" smtClean="0">
                          <a:effectLst/>
                          <a:cs typeface="B Titr" panose="00000700000000000000" pitchFamily="2" charset="-78"/>
                        </a:rPr>
                        <a:t>بدنی</a:t>
                      </a:r>
                      <a:endParaRPr lang="en-US" sz="900" dirty="0">
                        <a:effectLst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0.25±26.80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42.68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17.04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دور کمر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0.65</a:t>
                      </a: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88.01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130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65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دور گردن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0.20</a:t>
                      </a: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35.58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51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31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دور مچ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0.07</a:t>
                      </a: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16.35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20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13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rowSpan="7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شاخص های بالینی</a:t>
                      </a:r>
                      <a:endParaRPr lang="en-US" sz="900"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FBS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91.18</a:t>
                      </a:r>
                      <a:r>
                        <a:rPr lang="fa-IR" sz="1100" b="1" dirty="0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0.98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203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65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 err="1">
                          <a:effectLst/>
                          <a:cs typeface="B Titr" panose="00000700000000000000" pitchFamily="2" charset="-78"/>
                        </a:rPr>
                        <a:t>Chol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181.3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2.45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323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100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TG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129.53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5.61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831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32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51.89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0.76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99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26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LDL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104.19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0.25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193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30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فشارخون سیستولی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108.59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0.79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170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 dirty="0">
                          <a:effectLst/>
                          <a:cs typeface="B Titr" panose="00000700000000000000" pitchFamily="2" charset="-78"/>
                        </a:rPr>
                        <a:t>80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  <a:tr h="305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dirty="0">
                          <a:effectLst/>
                          <a:cs typeface="B Titr" panose="00000700000000000000" pitchFamily="2" charset="-78"/>
                        </a:rPr>
                        <a:t>فشارخون دیاستولی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72.43</a:t>
                      </a:r>
                      <a:r>
                        <a:rPr lang="fa-IR" sz="1100" b="1">
                          <a:effectLst/>
                          <a:cs typeface="B Titr" panose="00000700000000000000" pitchFamily="2" charset="-78"/>
                        </a:rPr>
                        <a:t>±</a:t>
                      </a: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0.61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en-US" sz="1100" b="1">
                          <a:effectLst/>
                          <a:cs typeface="B Titr" panose="00000700000000000000" pitchFamily="2" charset="-78"/>
                        </a:rPr>
                        <a:t>100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100" b="1" dirty="0">
                          <a:effectLst/>
                          <a:cs typeface="B Titr" panose="00000700000000000000" pitchFamily="2" charset="-78"/>
                        </a:rPr>
                        <a:t>40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0420" marR="404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5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مقدمه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1161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020032"/>
              </p:ext>
            </p:extLst>
          </p:nvPr>
        </p:nvGraphicFramePr>
        <p:xfrm>
          <a:off x="3605326" y="2968337"/>
          <a:ext cx="5052258" cy="1916860"/>
        </p:xfrm>
        <a:graphic>
          <a:graphicData uri="http://schemas.openxmlformats.org/drawingml/2006/table">
            <a:tbl>
              <a:tblPr rtl="1" firstRow="1" firstCol="1">
                <a:tableStyleId>{5C22544A-7EE6-4342-B048-85BDC9FD1C3A}</a:tableStyleId>
              </a:tblPr>
              <a:tblGrid>
                <a:gridCol w="1312656"/>
                <a:gridCol w="1024058"/>
                <a:gridCol w="1357772"/>
                <a:gridCol w="1357772"/>
              </a:tblGrid>
              <a:tr h="704073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شاخص های </a:t>
                      </a:r>
                      <a:r>
                        <a:rPr lang="fa-IR" sz="1800" b="1" dirty="0" err="1">
                          <a:effectLst/>
                          <a:cs typeface="B Titr" panose="00000700000000000000" pitchFamily="2" charset="-78"/>
                        </a:rPr>
                        <a:t>دموگرافیک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جنس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>
                          <a:effectLst/>
                          <a:cs typeface="B Titr" panose="00000700000000000000" pitchFamily="2" charset="-78"/>
                        </a:rPr>
                        <a:t>زن</a:t>
                      </a:r>
                      <a:endParaRPr lang="en-US" sz="1600" b="1"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>
                          <a:effectLst/>
                          <a:cs typeface="B Titr" panose="00000700000000000000" pitchFamily="2" charset="-78"/>
                        </a:rPr>
                        <a:t>مرد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>
                          <a:effectLst/>
                          <a:cs typeface="B Titr" panose="00000700000000000000" pitchFamily="2" charset="-78"/>
                        </a:rPr>
                        <a:t>210 ( 76.6%)</a:t>
                      </a:r>
                      <a:endParaRPr lang="en-US" sz="1600" b="1"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>
                          <a:effectLst/>
                          <a:cs typeface="B Titr" panose="00000700000000000000" pitchFamily="2" charset="-78"/>
                        </a:rPr>
                        <a:t>64 (23.4%)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564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وضعیت تاهل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مجرد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58(21.2%)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564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متاهل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79705" algn="r"/>
                          <a:tab pos="0" algn="r"/>
                        </a:tabLst>
                      </a:pPr>
                      <a:r>
                        <a:rPr lang="fa-IR" sz="1800" b="1" dirty="0">
                          <a:effectLst/>
                          <a:cs typeface="B Titr" panose="00000700000000000000" pitchFamily="2" charset="-78"/>
                        </a:rPr>
                        <a:t>213(77.7%)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09" y="2895600"/>
            <a:ext cx="3196617" cy="341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1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anose="00000700000000000000" pitchFamily="2" charset="-78"/>
              </a:rPr>
              <a:t>شیوع اضافه وزن و چاقی در پرسنل مرکز بهداشت شهرستان کرج</a:t>
            </a:r>
            <a:endParaRPr lang="en-US" sz="28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2705875"/>
              </p:ext>
            </p:extLst>
          </p:nvPr>
        </p:nvGraphicFramePr>
        <p:xfrm>
          <a:off x="459959" y="2401823"/>
          <a:ext cx="3885790" cy="286138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42895"/>
                <a:gridCol w="1942895"/>
              </a:tblGrid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نمایه توده بدنی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تعداد(درصد)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کم وزن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3(1.1%)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نرمال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92(33.7%)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129(47.3%)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چاق1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39(14.3%)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چاق2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8(2.9%)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  <a:tr h="4087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چاق3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2(0.7%)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47871" marR="47871" marT="0" marB="0"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596" y="2129258"/>
            <a:ext cx="3427622" cy="366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نمایه </a:t>
            </a:r>
            <a:r>
              <a:rPr lang="fa-IR" dirty="0">
                <a:cs typeface="B Titr" panose="00000700000000000000" pitchFamily="2" charset="-78"/>
              </a:rPr>
              <a:t>توده بدنی به </a:t>
            </a:r>
            <a:r>
              <a:rPr lang="fa-IR" dirty="0">
                <a:cs typeface="B Titr" panose="00000700000000000000" pitchFamily="2" charset="-78"/>
              </a:rPr>
              <a:t>تفکیک گروه های شغلی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601953"/>
              </p:ext>
            </p:extLst>
          </p:nvPr>
        </p:nvGraphicFramePr>
        <p:xfrm>
          <a:off x="304798" y="2209801"/>
          <a:ext cx="8534401" cy="236220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27289"/>
                <a:gridCol w="1027289"/>
                <a:gridCol w="1027289"/>
                <a:gridCol w="1027289"/>
                <a:gridCol w="1027289"/>
                <a:gridCol w="1027289"/>
                <a:gridCol w="1027289"/>
                <a:gridCol w="790221"/>
                <a:gridCol w="553157"/>
              </a:tblGrid>
              <a:tr h="568225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رشته شغلی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ضریب همبستگی اسپیرمن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6692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پزشک و دندانپزشک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کارشناسان تغذیه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واحد بیماری ها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مراقبین سلامت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بهداشت محیط و حرفه ای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سایرین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7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فراوانی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17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74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34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0.138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0.02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66000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BMI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0.94±25.74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0.83±22.87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1.49±26.92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0.51±27.62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0.54±26.28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0.36±27.11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58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fa-IR" sz="2800" dirty="0">
                <a:cs typeface="B Titr" panose="00000700000000000000" pitchFamily="2" charset="-78"/>
              </a:rPr>
              <a:t>میانگین </a:t>
            </a:r>
            <a:r>
              <a:rPr lang="en-US" sz="2800" dirty="0">
                <a:cs typeface="B Titr" panose="00000700000000000000" pitchFamily="2" charset="-78"/>
              </a:rPr>
              <a:t>BMI </a:t>
            </a:r>
            <a:r>
              <a:rPr lang="fa-IR" sz="2800" dirty="0" smtClean="0">
                <a:cs typeface="B Titr" panose="00000700000000000000" pitchFamily="2" charset="-78"/>
              </a:rPr>
              <a:t>به </a:t>
            </a:r>
            <a:r>
              <a:rPr lang="fa-IR" sz="2800" dirty="0">
                <a:cs typeface="B Titr" panose="00000700000000000000" pitchFamily="2" charset="-78"/>
              </a:rPr>
              <a:t>تفکیک گروه های </a:t>
            </a:r>
            <a:r>
              <a:rPr lang="fa-IR" sz="2800" dirty="0" smtClean="0">
                <a:cs typeface="B Titr" panose="00000700000000000000" pitchFamily="2" charset="-78"/>
              </a:rPr>
              <a:t>شغلی</a:t>
            </a:r>
            <a:endParaRPr lang="en-US" sz="28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090087"/>
              </p:ext>
            </p:extLst>
          </p:nvPr>
        </p:nvGraphicFramePr>
        <p:xfrm>
          <a:off x="13855" y="2362201"/>
          <a:ext cx="6158345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029166"/>
              </p:ext>
            </p:extLst>
          </p:nvPr>
        </p:nvGraphicFramePr>
        <p:xfrm>
          <a:off x="5715000" y="838200"/>
          <a:ext cx="3200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03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2800" dirty="0">
                <a:cs typeface="B Titr" panose="00000700000000000000" pitchFamily="2" charset="-78"/>
              </a:rPr>
              <a:t>میانگین </a:t>
            </a:r>
            <a:r>
              <a:rPr lang="en-US" sz="2800" dirty="0">
                <a:cs typeface="B Titr" panose="00000700000000000000" pitchFamily="2" charset="-78"/>
              </a:rPr>
              <a:t>BMI </a:t>
            </a:r>
            <a:r>
              <a:rPr lang="fa-IR" sz="2800" dirty="0">
                <a:cs typeface="B Titr" panose="00000700000000000000" pitchFamily="2" charset="-78"/>
              </a:rPr>
              <a:t>به تفکیک گروه </a:t>
            </a:r>
            <a:r>
              <a:rPr lang="fa-IR" sz="2800" dirty="0" smtClean="0">
                <a:cs typeface="B Titr" panose="00000700000000000000" pitchFamily="2" charset="-78"/>
              </a:rPr>
              <a:t>های </a:t>
            </a:r>
            <a:r>
              <a:rPr lang="fa-IR" sz="2800" dirty="0" smtClean="0">
                <a:cs typeface="B Titr" panose="00000700000000000000" pitchFamily="2" charset="-78"/>
              </a:rPr>
              <a:t>سنی</a:t>
            </a:r>
            <a:endParaRPr lang="en-US" sz="28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542694"/>
              </p:ext>
            </p:extLst>
          </p:nvPr>
        </p:nvGraphicFramePr>
        <p:xfrm>
          <a:off x="5943600" y="1600201"/>
          <a:ext cx="2743200" cy="198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484686"/>
              </p:ext>
            </p:extLst>
          </p:nvPr>
        </p:nvGraphicFramePr>
        <p:xfrm>
          <a:off x="152400" y="1600201"/>
          <a:ext cx="6019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482737"/>
              </p:ext>
            </p:extLst>
          </p:nvPr>
        </p:nvGraphicFramePr>
        <p:xfrm>
          <a:off x="2819400" y="5105401"/>
          <a:ext cx="6288315" cy="160019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82627"/>
                <a:gridCol w="982627"/>
                <a:gridCol w="998255"/>
                <a:gridCol w="998255"/>
                <a:gridCol w="962000"/>
                <a:gridCol w="748846"/>
                <a:gridCol w="615705"/>
              </a:tblGrid>
              <a:tr h="374693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سن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ضریب همبستگی پیرسون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489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زیر35سال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35-45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45-55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55به بالا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8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فراوانی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72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109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82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0.19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0.002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47936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cs typeface="B Titr" panose="00000700000000000000" pitchFamily="2" charset="-78"/>
                        </a:rPr>
                        <a:t>BMI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0.53±26.18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0.37±26.54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0.46±27.57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1.33±29.76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53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401762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میانگین </a:t>
            </a:r>
            <a:r>
              <a:rPr lang="en-US" sz="3200" dirty="0" smtClean="0">
                <a:cs typeface="B Titr" panose="00000700000000000000" pitchFamily="2" charset="-78"/>
              </a:rPr>
              <a:t>BMI</a:t>
            </a:r>
            <a:r>
              <a:rPr lang="fa-IR" sz="3200" dirty="0" smtClean="0">
                <a:cs typeface="B Titr" panose="00000700000000000000" pitchFamily="2" charset="-78"/>
              </a:rPr>
              <a:t> با در نظر گرفتن تعداد </a:t>
            </a:r>
            <a:r>
              <a:rPr lang="fa-IR" sz="3200" dirty="0" smtClean="0">
                <a:cs typeface="B Titr" panose="00000700000000000000" pitchFamily="2" charset="-78"/>
              </a:rPr>
              <a:t>فرزندان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32628"/>
              </p:ext>
            </p:extLst>
          </p:nvPr>
        </p:nvGraphicFramePr>
        <p:xfrm>
          <a:off x="5486400" y="1447800"/>
          <a:ext cx="3429000" cy="29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52400" y="2667000"/>
          <a:ext cx="5410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21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دور کمر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691600"/>
              </p:ext>
            </p:extLst>
          </p:nvPr>
        </p:nvGraphicFramePr>
        <p:xfrm>
          <a:off x="4038600" y="1981200"/>
          <a:ext cx="4134802" cy="14478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67401"/>
                <a:gridCol w="2067401"/>
              </a:tblGrid>
              <a:tr h="482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دور کمر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تعداد(درصد)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دور کمر زیر 90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60.7(168)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دور کمر 90 و بالای 90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39.3(102)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9395135"/>
              </p:ext>
            </p:extLst>
          </p:nvPr>
        </p:nvGraphicFramePr>
        <p:xfrm>
          <a:off x="10668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0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میانگین </a:t>
            </a:r>
            <a:r>
              <a:rPr lang="fa-IR" dirty="0" smtClean="0">
                <a:cs typeface="B Titr" panose="00000700000000000000" pitchFamily="2" charset="-78"/>
              </a:rPr>
              <a:t>دور کمر در </a:t>
            </a:r>
            <a:r>
              <a:rPr lang="fa-IR" dirty="0">
                <a:cs typeface="B Titr" panose="00000700000000000000" pitchFamily="2" charset="-78"/>
              </a:rPr>
              <a:t>گروه های مختلف</a:t>
            </a:r>
            <a:r>
              <a:rPr lang="en-US" dirty="0">
                <a:cs typeface="B Titr" panose="00000700000000000000" pitchFamily="2" charset="-78"/>
              </a:rPr>
              <a:t>BMI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113259"/>
              </p:ext>
            </p:extLst>
          </p:nvPr>
        </p:nvGraphicFramePr>
        <p:xfrm>
          <a:off x="1371600" y="1676400"/>
          <a:ext cx="6354699" cy="17816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87139"/>
                <a:gridCol w="1122197"/>
                <a:gridCol w="1201723"/>
                <a:gridCol w="1201723"/>
                <a:gridCol w="882147"/>
                <a:gridCol w="659770"/>
              </a:tblGrid>
              <a:tr h="366243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وضعیت نمایه توده بدنی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ضریب همبستگی </a:t>
                      </a:r>
                      <a:r>
                        <a:rPr lang="fa-IR" sz="1400" dirty="0" err="1">
                          <a:effectLst/>
                          <a:cs typeface="B Titr" panose="00000700000000000000" pitchFamily="2" charset="-78"/>
                        </a:rPr>
                        <a:t>پیرسون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832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وزن نرمال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چاق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260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دور کمر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0.56±78.79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0.67±89.41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1.33±101.71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0.76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989717"/>
              </p:ext>
            </p:extLst>
          </p:nvPr>
        </p:nvGraphicFramePr>
        <p:xfrm>
          <a:off x="1981200" y="3581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81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b="1" dirty="0" smtClean="0">
                <a:cs typeface="B Titr" panose="00000700000000000000" pitchFamily="2" charset="-78"/>
              </a:rPr>
              <a:t>امتیاز </a:t>
            </a:r>
            <a:r>
              <a:rPr lang="fa-IR" b="1" dirty="0">
                <a:cs typeface="B Titr" panose="00000700000000000000" pitchFamily="2" charset="-78"/>
              </a:rPr>
              <a:t>تنوع غذایی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921635"/>
              </p:ext>
            </p:extLst>
          </p:nvPr>
        </p:nvGraphicFramePr>
        <p:xfrm>
          <a:off x="2667000" y="1618058"/>
          <a:ext cx="6019800" cy="1230075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1994582"/>
                <a:gridCol w="1974623"/>
                <a:gridCol w="2050595"/>
              </a:tblGrid>
              <a:tr h="339889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تنوع غذایی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957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DDS&lt;3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DDS=5-6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DDS&gt;6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9061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24(9.2%)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4075" algn="l"/>
                          <a:tab pos="1283970" algn="ctr"/>
                        </a:tabLst>
                      </a:pPr>
                      <a:r>
                        <a:rPr lang="fa-IR" sz="1400" dirty="0">
                          <a:effectLst/>
                        </a:rPr>
                        <a:t>147(53.3%)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90 (34.5%)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3" y="2848133"/>
            <a:ext cx="3410036" cy="364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9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fa-IR" sz="3200" b="1" dirty="0" smtClean="0">
                <a:cs typeface="B Titr" panose="00000700000000000000" pitchFamily="2" charset="-78"/>
              </a:rPr>
              <a:t>میان</a:t>
            </a:r>
            <a:r>
              <a:rPr lang="fa-IR" sz="3200" b="1" dirty="0" smtClean="0">
                <a:cs typeface="B Titr" panose="00000700000000000000" pitchFamily="2" charset="-78"/>
              </a:rPr>
              <a:t>گین امتیاز</a:t>
            </a:r>
            <a:r>
              <a:rPr lang="fa-IR" sz="3200" b="1" dirty="0" smtClean="0">
                <a:cs typeface="B Titr" panose="00000700000000000000" pitchFamily="2" charset="-78"/>
              </a:rPr>
              <a:t> تنوع غذایی در گروه های مختلف</a:t>
            </a:r>
            <a:r>
              <a:rPr lang="en-US" sz="3200" b="1" dirty="0" smtClean="0">
                <a:cs typeface="B Titr" panose="00000700000000000000" pitchFamily="2" charset="-78"/>
              </a:rPr>
              <a:t>BMI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04477"/>
              </p:ext>
            </p:extLst>
          </p:nvPr>
        </p:nvGraphicFramePr>
        <p:xfrm>
          <a:off x="433676" y="762000"/>
          <a:ext cx="8305800" cy="16040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66593"/>
                <a:gridCol w="1256568"/>
                <a:gridCol w="1256568"/>
                <a:gridCol w="1218653"/>
                <a:gridCol w="1081442"/>
                <a:gridCol w="825976"/>
              </a:tblGrid>
              <a:tr h="304387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وضعیت نمایه توده بدنی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2  Badr" panose="00000400000000000000" pitchFamily="2" charset="-78"/>
                        </a:rPr>
                        <a:t>ضریب همبستگی پیرسون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cs typeface="2  Badr" panose="00000400000000000000" pitchFamily="2" charset="-78"/>
                        </a:rPr>
                        <a:t>P-value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</a:tr>
              <a:tr h="61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وزن نرمال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اضافه وزن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چاق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72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میانگین امتیاز تنوع غذایی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2  Badr" panose="00000400000000000000" pitchFamily="2" charset="-78"/>
                        </a:rPr>
                        <a:t>5.01</a:t>
                      </a:r>
                      <a:r>
                        <a:rPr lang="fa-IR" sz="1600" b="1" dirty="0" smtClean="0">
                          <a:effectLst/>
                          <a:cs typeface="2  Badr" panose="00000400000000000000" pitchFamily="2" charset="-78"/>
                        </a:rPr>
                        <a:t>±</a:t>
                      </a:r>
                      <a:r>
                        <a:rPr lang="en-US" sz="1600" b="1" dirty="0" smtClean="0">
                          <a:effectLst/>
                          <a:cs typeface="2  Badr" panose="00000400000000000000" pitchFamily="2" charset="-78"/>
                        </a:rPr>
                        <a:t>0.21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2  Badr" panose="00000400000000000000" pitchFamily="2" charset="-78"/>
                        </a:rPr>
                        <a:t>4.97</a:t>
                      </a:r>
                      <a:r>
                        <a:rPr lang="fa-IR" sz="1600" b="1" dirty="0" smtClean="0">
                          <a:effectLst/>
                          <a:cs typeface="2  Badr" panose="00000400000000000000" pitchFamily="2" charset="-78"/>
                        </a:rPr>
                        <a:t>±</a:t>
                      </a:r>
                      <a:r>
                        <a:rPr lang="en-US" sz="1600" b="1" dirty="0" smtClean="0">
                          <a:effectLst/>
                          <a:cs typeface="2  Badr" panose="00000400000000000000" pitchFamily="2" charset="-78"/>
                        </a:rPr>
                        <a:t>0.10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2  Badr" panose="00000400000000000000" pitchFamily="2" charset="-78"/>
                        </a:rPr>
                        <a:t>4.96</a:t>
                      </a:r>
                      <a:r>
                        <a:rPr lang="fa-IR" sz="1600" b="1" dirty="0" smtClean="0">
                          <a:effectLst/>
                          <a:cs typeface="2  Badr" panose="00000400000000000000" pitchFamily="2" charset="-78"/>
                        </a:rPr>
                        <a:t>±</a:t>
                      </a:r>
                      <a:r>
                        <a:rPr lang="en-US" sz="1600" b="1" dirty="0" smtClean="0">
                          <a:effectLst/>
                          <a:cs typeface="2  Badr" panose="00000400000000000000" pitchFamily="2" charset="-78"/>
                        </a:rPr>
                        <a:t>0.17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0.05-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0.43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61142" marR="61142" marT="0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952" y="2491458"/>
            <a:ext cx="6219248" cy="406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1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cs typeface="B Nazanin" panose="00000400000000000000" pitchFamily="2" charset="-78"/>
              </a:rPr>
              <a:t>سندرم متابولیک (</a:t>
            </a:r>
            <a:r>
              <a:rPr lang="en-US" dirty="0" err="1">
                <a:cs typeface="B Nazanin" panose="00000400000000000000" pitchFamily="2" charset="-78"/>
              </a:rPr>
              <a:t>MetS</a:t>
            </a:r>
            <a:r>
              <a:rPr lang="fa-IR" dirty="0">
                <a:cs typeface="B Nazanin" panose="00000400000000000000" pitchFamily="2" charset="-78"/>
              </a:rPr>
              <a:t>) یک نگرانی در حال افزایش بهداشت عمومی در سراسر جهان است. نشان داده شده است که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افراد مبتلا به </a:t>
            </a:r>
            <a:r>
              <a:rPr lang="en-US" dirty="0" err="1">
                <a:solidFill>
                  <a:srgbClr val="FF0000"/>
                </a:solidFill>
                <a:cs typeface="B Nazanin" panose="00000400000000000000" pitchFamily="2" charset="-78"/>
              </a:rPr>
              <a:t>MetS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 در معرض خطر بیشتری از بروز بیماری های غیر واگیر </a:t>
            </a:r>
            <a:r>
              <a:rPr lang="fa-IR" dirty="0">
                <a:cs typeface="B Nazanin" panose="00000400000000000000" pitchFamily="2" charset="-78"/>
              </a:rPr>
              <a:t>قرار دارند. 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cs typeface="B Nazanin" panose="00000400000000000000" pitchFamily="2" charset="-78"/>
              </a:rPr>
              <a:t>سالانه، بیش از 36 میلیون نفر به واسطه بیماری های </a:t>
            </a:r>
            <a:r>
              <a:rPr lang="fa-IR" dirty="0" err="1">
                <a:cs typeface="B Nazanin" panose="00000400000000000000" pitchFamily="2" charset="-78"/>
              </a:rPr>
              <a:t>غیرواگیر</a:t>
            </a:r>
            <a:r>
              <a:rPr lang="fa-IR" dirty="0">
                <a:cs typeface="B Nazanin" panose="00000400000000000000" pitchFamily="2" charset="-78"/>
              </a:rPr>
              <a:t> میمیرند </a:t>
            </a:r>
            <a:r>
              <a:rPr lang="fa-IR" dirty="0" smtClean="0">
                <a:cs typeface="B Nazanin" panose="00000400000000000000" pitchFamily="2" charset="-78"/>
              </a:rPr>
              <a:t>که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بیش از 80 درصد </a:t>
            </a:r>
            <a:r>
              <a:rPr lang="fa-IR" dirty="0">
                <a:cs typeface="B Nazanin" panose="00000400000000000000" pitchFamily="2" charset="-78"/>
              </a:rPr>
              <a:t>این مرگ و میر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در کشورهای در حال توسعه</a:t>
            </a:r>
            <a:r>
              <a:rPr lang="fa-IR" dirty="0">
                <a:cs typeface="B Nazanin" panose="00000400000000000000" pitchFamily="2" charset="-78"/>
              </a:rPr>
              <a:t> اتفاق می افتد</a:t>
            </a:r>
            <a:endParaRPr lang="en-US" dirty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243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cs typeface="B Titr" panose="00000700000000000000" pitchFamily="2" charset="-78"/>
              </a:rPr>
              <a:t>شیوع </a:t>
            </a:r>
            <a:r>
              <a:rPr lang="fa-IR" sz="2800" dirty="0" err="1" smtClean="0">
                <a:cs typeface="B Titr" panose="00000700000000000000" pitchFamily="2" charset="-78"/>
              </a:rPr>
              <a:t>فشارخون</a:t>
            </a:r>
            <a:r>
              <a:rPr lang="fa-IR" sz="2800" dirty="0" smtClean="0">
                <a:cs typeface="B Titr" panose="00000700000000000000" pitchFamily="2" charset="-78"/>
              </a:rPr>
              <a:t> </a:t>
            </a:r>
            <a:r>
              <a:rPr lang="fa-IR" sz="2800" dirty="0" err="1" smtClean="0">
                <a:cs typeface="B Titr" panose="00000700000000000000" pitchFamily="2" charset="-78"/>
              </a:rPr>
              <a:t>سیستولی</a:t>
            </a:r>
            <a:r>
              <a:rPr lang="fa-IR" sz="2800" dirty="0" smtClean="0">
                <a:cs typeface="B Titr" panose="00000700000000000000" pitchFamily="2" charset="-78"/>
              </a:rPr>
              <a:t> در کارمندان </a:t>
            </a:r>
            <a:r>
              <a:rPr lang="fa-IR" sz="2800" dirty="0" err="1" smtClean="0">
                <a:cs typeface="B Titr" panose="00000700000000000000" pitchFamily="2" charset="-78"/>
              </a:rPr>
              <a:t>مرکزبهداشت</a:t>
            </a:r>
            <a:r>
              <a:rPr lang="fa-IR" sz="2800" dirty="0" smtClean="0">
                <a:cs typeface="B Titr" panose="00000700000000000000" pitchFamily="2" charset="-78"/>
              </a:rPr>
              <a:t> کرج</a:t>
            </a:r>
            <a:endParaRPr lang="en-US" sz="2800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565189"/>
              </p:ext>
            </p:extLst>
          </p:nvPr>
        </p:nvGraphicFramePr>
        <p:xfrm>
          <a:off x="3124200" y="1676400"/>
          <a:ext cx="5505453" cy="1303288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1824160"/>
                <a:gridCol w="1805906"/>
                <a:gridCol w="1875387"/>
              </a:tblGrid>
              <a:tr h="294813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فشارخون سیستولی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958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نرمال</a:t>
                      </a: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(90-119)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پیش فشارخون</a:t>
                      </a: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(120-139)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فشارخون </a:t>
                      </a:r>
                      <a:r>
                        <a:rPr lang="fa-IR" sz="1200" dirty="0" smtClean="0">
                          <a:effectLst/>
                          <a:cs typeface="B Titr" panose="00000700000000000000" pitchFamily="2" charset="-78"/>
                        </a:rPr>
                        <a:t>بالا</a:t>
                      </a:r>
                      <a:endParaRPr lang="en-US" sz="1200" dirty="0" smtClean="0">
                        <a:effectLst/>
                        <a:cs typeface="B Titr" panose="000007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  <a:cs typeface="B Titr" panose="00000700000000000000" pitchFamily="2" charset="-78"/>
                        </a:rPr>
                        <a:t>(</a:t>
                      </a: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بالاتر و مساوی 140)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888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187(71.4%)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70(26.7%)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5(1.8%)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24200"/>
            <a:ext cx="2843333" cy="303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1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شیوع </a:t>
            </a:r>
            <a:r>
              <a:rPr lang="fa-IR" sz="3200" dirty="0" err="1">
                <a:cs typeface="B Titr" panose="00000700000000000000" pitchFamily="2" charset="-78"/>
              </a:rPr>
              <a:t>فشارخون</a:t>
            </a:r>
            <a:r>
              <a:rPr lang="fa-IR" sz="3200" dirty="0">
                <a:cs typeface="B Titr" panose="00000700000000000000" pitchFamily="2" charset="-78"/>
              </a:rPr>
              <a:t> </a:t>
            </a:r>
            <a:r>
              <a:rPr lang="fa-IR" sz="3200" dirty="0" err="1" smtClean="0">
                <a:cs typeface="B Titr" panose="00000700000000000000" pitchFamily="2" charset="-78"/>
              </a:rPr>
              <a:t>دیاستولی</a:t>
            </a:r>
            <a:r>
              <a:rPr lang="fa-IR" sz="3200" dirty="0" smtClean="0">
                <a:cs typeface="B Titr" panose="00000700000000000000" pitchFamily="2" charset="-78"/>
              </a:rPr>
              <a:t> </a:t>
            </a:r>
            <a:r>
              <a:rPr lang="fa-IR" sz="3200" dirty="0">
                <a:cs typeface="B Titr" panose="00000700000000000000" pitchFamily="2" charset="-78"/>
              </a:rPr>
              <a:t>در کارمندان </a:t>
            </a:r>
            <a:r>
              <a:rPr lang="fa-IR" sz="3200" dirty="0" err="1">
                <a:cs typeface="B Titr" panose="00000700000000000000" pitchFamily="2" charset="-78"/>
              </a:rPr>
              <a:t>مرکزبهداشت</a:t>
            </a:r>
            <a:r>
              <a:rPr lang="fa-IR" sz="3200" dirty="0">
                <a:cs typeface="B Titr" panose="00000700000000000000" pitchFamily="2" charset="-78"/>
              </a:rPr>
              <a:t> کرج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279984"/>
              </p:ext>
            </p:extLst>
          </p:nvPr>
        </p:nvGraphicFramePr>
        <p:xfrm>
          <a:off x="3738109" y="2286000"/>
          <a:ext cx="5029200" cy="1612837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1666360"/>
                <a:gridCol w="1649685"/>
                <a:gridCol w="1713155"/>
              </a:tblGrid>
              <a:tr h="444937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فشارخون دیاستولی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070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نرمال(60-79)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پیش فشارخون(80-89)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فشارخون </a:t>
                      </a: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بالا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(</a:t>
                      </a: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بالاتر و مساوی 90)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166(63.4%)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77(29.4%)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19(7.3%)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90800"/>
            <a:ext cx="3280909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dirty="0">
                <a:cs typeface="B Titr" panose="00000700000000000000" pitchFamily="2" charset="-78"/>
              </a:rPr>
              <a:t>میانگین </a:t>
            </a:r>
            <a:r>
              <a:rPr lang="en-US" sz="3600" dirty="0" smtClean="0">
                <a:cs typeface="B Titr" panose="00000700000000000000" pitchFamily="2" charset="-78"/>
              </a:rPr>
              <a:t>SBP</a:t>
            </a:r>
            <a:r>
              <a:rPr lang="fa-IR" sz="3600" dirty="0" smtClean="0">
                <a:cs typeface="B Titr" panose="00000700000000000000" pitchFamily="2" charset="-78"/>
              </a:rPr>
              <a:t>و</a:t>
            </a:r>
            <a:r>
              <a:rPr lang="en-US" sz="3600" dirty="0" smtClean="0">
                <a:cs typeface="B Titr" panose="00000700000000000000" pitchFamily="2" charset="-78"/>
              </a:rPr>
              <a:t>DBP</a:t>
            </a:r>
            <a:r>
              <a:rPr lang="fa-IR" sz="3600" dirty="0" smtClean="0">
                <a:cs typeface="B Titr" panose="00000700000000000000" pitchFamily="2" charset="-78"/>
              </a:rPr>
              <a:t>در </a:t>
            </a:r>
            <a:r>
              <a:rPr lang="fa-IR" sz="3600" dirty="0">
                <a:cs typeface="B Titr" panose="00000700000000000000" pitchFamily="2" charset="-78"/>
              </a:rPr>
              <a:t>گروه های مختلف</a:t>
            </a:r>
            <a:r>
              <a:rPr lang="en-US" sz="3600" dirty="0">
                <a:cs typeface="B Titr" panose="00000700000000000000" pitchFamily="2" charset="-78"/>
              </a:rPr>
              <a:t>BMI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5926905"/>
              </p:ext>
            </p:extLst>
          </p:nvPr>
        </p:nvGraphicFramePr>
        <p:xfrm>
          <a:off x="990599" y="4038600"/>
          <a:ext cx="7086601" cy="16764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01402"/>
                <a:gridCol w="1259175"/>
                <a:gridCol w="1259175"/>
                <a:gridCol w="1227515"/>
                <a:gridCol w="1406622"/>
                <a:gridCol w="732712"/>
              </a:tblGrid>
              <a:tr h="33528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Titr" panose="00000700000000000000" pitchFamily="2" charset="-78"/>
                        </a:rPr>
                        <a:t>وضعیت نمایه توده بدنی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ضریب همبستگی پیرسون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</a:tr>
              <a:tr h="670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وزن نرمال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چاق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DBP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1.09±69.36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0.79±72.40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1.38±78.16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Titr" panose="00000700000000000000" pitchFamily="2" charset="-78"/>
                        </a:rPr>
                        <a:t>0.30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0.00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36622" marR="36622" marT="0" marB="0" anchor="ctr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2966076"/>
              </p:ext>
            </p:extLst>
          </p:nvPr>
        </p:nvGraphicFramePr>
        <p:xfrm>
          <a:off x="990600" y="1752600"/>
          <a:ext cx="7059454" cy="17272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85126"/>
                <a:gridCol w="1378528"/>
                <a:gridCol w="1253836"/>
                <a:gridCol w="1129146"/>
                <a:gridCol w="1401363"/>
                <a:gridCol w="711455"/>
              </a:tblGrid>
              <a:tr h="36830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وضعیت نمایه توده بدنی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Titr" panose="00000700000000000000" pitchFamily="2" charset="-78"/>
                        </a:rPr>
                        <a:t>ضریب همبستگی پیرسون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622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وزن نرمال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چاق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Titr" panose="00000700000000000000" pitchFamily="2" charset="-78"/>
                        </a:rPr>
                        <a:t>میانگین</a:t>
                      </a:r>
                      <a:r>
                        <a:rPr lang="en-US" sz="1400" b="1" dirty="0" smtClean="0">
                          <a:effectLst/>
                          <a:cs typeface="B Titr" panose="00000700000000000000" pitchFamily="2" charset="-78"/>
                        </a:rPr>
                        <a:t>SBP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1.33±105.33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1.08±107.83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1.68±116.47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0.304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0.00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17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2800" dirty="0" smtClean="0">
                <a:cs typeface="B Titr" panose="00000700000000000000" pitchFamily="2" charset="-78"/>
              </a:rPr>
              <a:t>میانگین </a:t>
            </a:r>
            <a:r>
              <a:rPr lang="en-US" sz="2800" dirty="0" smtClean="0">
                <a:cs typeface="B Titr" panose="00000700000000000000" pitchFamily="2" charset="-78"/>
              </a:rPr>
              <a:t>SBP</a:t>
            </a:r>
            <a:r>
              <a:rPr lang="fa-IR" sz="2800" dirty="0" smtClean="0">
                <a:cs typeface="B Titr" panose="00000700000000000000" pitchFamily="2" charset="-78"/>
              </a:rPr>
              <a:t> و </a:t>
            </a:r>
            <a:r>
              <a:rPr lang="en-US" sz="2800" dirty="0" smtClean="0">
                <a:cs typeface="B Titr" panose="00000700000000000000" pitchFamily="2" charset="-78"/>
              </a:rPr>
              <a:t>DBP</a:t>
            </a:r>
            <a:r>
              <a:rPr lang="fa-IR" sz="2800" dirty="0" smtClean="0">
                <a:cs typeface="B Titr" panose="00000700000000000000" pitchFamily="2" charset="-78"/>
              </a:rPr>
              <a:t>در پرسنل مرکز بهداشت کرج</a:t>
            </a:r>
            <a:endParaRPr lang="en-US" sz="2800" dirty="0">
              <a:cs typeface="B Titr" panose="00000700000000000000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8555971"/>
              </p:ext>
            </p:extLst>
          </p:nvPr>
        </p:nvGraphicFramePr>
        <p:xfrm>
          <a:off x="457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0357393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4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Titr" panose="00000700000000000000" pitchFamily="2" charset="-78"/>
              </a:rPr>
              <a:t>فعالیت بدنی</a:t>
            </a:r>
            <a:endParaRPr lang="en-US" b="1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233839"/>
              </p:ext>
            </p:extLst>
          </p:nvPr>
        </p:nvGraphicFramePr>
        <p:xfrm>
          <a:off x="3276600" y="2218394"/>
          <a:ext cx="5486400" cy="18288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سطح فعالیت بدنی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تعداد(درصد)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سبک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163(59.5%)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متوسط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79(28.8%)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شدید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20(7.3%)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85791" marR="85791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05" y="3132794"/>
            <a:ext cx="2800096" cy="299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73162"/>
          </a:xfrm>
        </p:spPr>
        <p:txBody>
          <a:bodyPr>
            <a:noAutofit/>
          </a:bodyPr>
          <a:lstStyle/>
          <a:p>
            <a:pPr rtl="1"/>
            <a:r>
              <a:rPr lang="fa-IR" sz="3200" b="1" dirty="0" smtClean="0">
                <a:cs typeface="B Titr" panose="00000700000000000000" pitchFamily="2" charset="-78"/>
              </a:rPr>
              <a:t>میانگین امتیاز فعالیت بدنی در </a:t>
            </a:r>
            <a:r>
              <a:rPr lang="fa-IR" sz="3200" b="1" dirty="0">
                <a:cs typeface="B Titr" panose="00000700000000000000" pitchFamily="2" charset="-78"/>
              </a:rPr>
              <a:t>گروه های </a:t>
            </a:r>
            <a:r>
              <a:rPr lang="fa-IR" sz="3200" b="1" dirty="0" smtClean="0">
                <a:cs typeface="B Titr" panose="00000700000000000000" pitchFamily="2" charset="-78"/>
              </a:rPr>
              <a:t>مختلف</a:t>
            </a:r>
            <a:r>
              <a:rPr lang="en-US" sz="3200" b="1" dirty="0" smtClean="0">
                <a:cs typeface="B Titr" panose="00000700000000000000" pitchFamily="2" charset="-78"/>
              </a:rPr>
              <a:t>BMI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900626"/>
              </p:ext>
            </p:extLst>
          </p:nvPr>
        </p:nvGraphicFramePr>
        <p:xfrm>
          <a:off x="304800" y="1295400"/>
          <a:ext cx="8686800" cy="201761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22518"/>
                <a:gridCol w="1722518"/>
                <a:gridCol w="1722518"/>
                <a:gridCol w="1722518"/>
                <a:gridCol w="1082251"/>
                <a:gridCol w="714477"/>
              </a:tblGrid>
              <a:tr h="342058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2  Badr" panose="00000400000000000000" pitchFamily="2" charset="-78"/>
                        </a:rPr>
                        <a:t>وضعیت نمایه توده بدنی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ضریب همبستگی </a:t>
                      </a:r>
                      <a:r>
                        <a:rPr lang="fa-IR" sz="2000" b="1" dirty="0" err="1">
                          <a:effectLst/>
                          <a:cs typeface="2  Badr" panose="00000400000000000000" pitchFamily="2" charset="-78"/>
                        </a:rPr>
                        <a:t>پیرسون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cs typeface="2  Badr" panose="00000400000000000000" pitchFamily="2" charset="-78"/>
                        </a:rPr>
                        <a:t>P-value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800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وزن نرمال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اضافه وزن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چاق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1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  <a:cs typeface="2  Badr" panose="00000400000000000000" pitchFamily="2" charset="-78"/>
                        </a:rPr>
                        <a:t>میانگین </a:t>
                      </a:r>
                      <a:r>
                        <a:rPr lang="en-US" sz="2000" b="1">
                          <a:effectLst/>
                          <a:cs typeface="2  Badr" panose="00000400000000000000" pitchFamily="2" charset="-78"/>
                        </a:rPr>
                        <a:t>MET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  <a:cs typeface="2  Badr" panose="00000400000000000000" pitchFamily="2" charset="-78"/>
                        </a:rPr>
                        <a:t>219.3±1193.39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110.22±819.67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149.47±692.48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0.18-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cs typeface="2  Badr" panose="00000400000000000000" pitchFamily="2" charset="-78"/>
                        </a:rPr>
                        <a:t>0.002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074950"/>
              </p:ext>
            </p:extLst>
          </p:nvPr>
        </p:nvGraphicFramePr>
        <p:xfrm>
          <a:off x="1828800" y="3505200"/>
          <a:ext cx="5410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411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شیوع قند خون </a:t>
            </a:r>
            <a:r>
              <a:rPr lang="fa-IR" dirty="0">
                <a:cs typeface="B Titr" panose="00000700000000000000" pitchFamily="2" charset="-78"/>
              </a:rPr>
              <a:t>در </a:t>
            </a:r>
            <a:r>
              <a:rPr lang="fa-IR" dirty="0">
                <a:cs typeface="B Titr" panose="00000700000000000000" pitchFamily="2" charset="-78"/>
              </a:rPr>
              <a:t>کارمندان مرکزبهداشت </a:t>
            </a:r>
            <a:r>
              <a:rPr lang="fa-IR" dirty="0" smtClean="0">
                <a:cs typeface="B Titr" panose="00000700000000000000" pitchFamily="2" charset="-78"/>
              </a:rPr>
              <a:t>کرج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389211"/>
              </p:ext>
            </p:extLst>
          </p:nvPr>
        </p:nvGraphicFramePr>
        <p:xfrm>
          <a:off x="2438400" y="1524000"/>
          <a:ext cx="6400800" cy="1447800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2120821"/>
                <a:gridCol w="2099599"/>
                <a:gridCol w="2180380"/>
              </a:tblGrid>
              <a:tr h="341269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قندخون ناشتا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36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نرمال(</a:t>
                      </a:r>
                      <a:r>
                        <a:rPr lang="en-US" sz="1600">
                          <a:effectLst/>
                          <a:cs typeface="B Titr" panose="00000700000000000000" pitchFamily="2" charset="-78"/>
                        </a:rPr>
                        <a:t>FBS&lt;100mg/dl</a:t>
                      </a: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خط مرز</a:t>
                      </a: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100-126mg/dl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قندخون بالا(</a:t>
                      </a:r>
                      <a:r>
                        <a:rPr lang="en-US" sz="1600">
                          <a:effectLst/>
                          <a:cs typeface="B Titr" panose="00000700000000000000" pitchFamily="2" charset="-78"/>
                        </a:rPr>
                        <a:t>FBS&gt;126</a:t>
                      </a: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501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186(84.2%)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31(14%)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4(1.8%)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048000"/>
            <a:ext cx="3449866" cy="368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b="1" dirty="0">
                <a:cs typeface="B Titr" panose="00000700000000000000" pitchFamily="2" charset="-78"/>
              </a:rPr>
              <a:t>میانگین </a:t>
            </a:r>
            <a:r>
              <a:rPr lang="en-US" b="1" dirty="0" smtClean="0">
                <a:cs typeface="B Titr" panose="00000700000000000000" pitchFamily="2" charset="-78"/>
              </a:rPr>
              <a:t>FBS</a:t>
            </a:r>
            <a:r>
              <a:rPr lang="fa-IR" b="1" dirty="0" smtClean="0">
                <a:cs typeface="B Titr" panose="00000700000000000000" pitchFamily="2" charset="-78"/>
              </a:rPr>
              <a:t>در </a:t>
            </a:r>
            <a:r>
              <a:rPr lang="fa-IR" b="1" dirty="0">
                <a:cs typeface="B Titr" panose="00000700000000000000" pitchFamily="2" charset="-78"/>
              </a:rPr>
              <a:t>گروه های مختلف</a:t>
            </a:r>
            <a:r>
              <a:rPr lang="en-US" b="1" dirty="0">
                <a:cs typeface="B Titr" panose="00000700000000000000" pitchFamily="2" charset="-78"/>
              </a:rPr>
              <a:t>BMI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47016"/>
              </p:ext>
            </p:extLst>
          </p:nvPr>
        </p:nvGraphicFramePr>
        <p:xfrm>
          <a:off x="457201" y="1443915"/>
          <a:ext cx="8229600" cy="183268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0941"/>
                <a:gridCol w="1387430"/>
                <a:gridCol w="1387430"/>
                <a:gridCol w="1387430"/>
                <a:gridCol w="1115531"/>
                <a:gridCol w="840838"/>
              </a:tblGrid>
              <a:tr h="315024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وضعیت نمایه توده بدنی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ضریب همبستگی پیرسون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cs typeface="2  Badr" panose="00000400000000000000" pitchFamily="2" charset="-78"/>
                        </a:rPr>
                        <a:t>P-value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976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وزن نرمال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اضافه وزن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چاق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0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میانگین </a:t>
                      </a:r>
                      <a:r>
                        <a:rPr lang="en-US" sz="1600" b="1" dirty="0">
                          <a:effectLst/>
                          <a:cs typeface="2  Badr" panose="00000400000000000000" pitchFamily="2" charset="-78"/>
                        </a:rPr>
                        <a:t>FBS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2  Badr" panose="00000400000000000000" pitchFamily="2" charset="-78"/>
                        </a:rPr>
                        <a:t>1.14±87.67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2  Badr" panose="00000400000000000000" pitchFamily="2" charset="-78"/>
                        </a:rPr>
                        <a:t>1.03±92.51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3.95±94.38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0.203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0.002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46471"/>
              </p:ext>
            </p:extLst>
          </p:nvPr>
        </p:nvGraphicFramePr>
        <p:xfrm>
          <a:off x="1676400" y="3429000"/>
          <a:ext cx="5562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41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cs typeface="B Titr" panose="00000700000000000000" pitchFamily="2" charset="-78"/>
              </a:rPr>
              <a:t>شیوع </a:t>
            </a:r>
            <a:r>
              <a:rPr lang="fa-IR" sz="3200" dirty="0" smtClean="0">
                <a:cs typeface="B Titr" panose="00000700000000000000" pitchFamily="2" charset="-78"/>
              </a:rPr>
              <a:t>کلسترول تام خون در </a:t>
            </a:r>
            <a:r>
              <a:rPr lang="fa-IR" sz="3200" dirty="0">
                <a:cs typeface="B Titr" panose="00000700000000000000" pitchFamily="2" charset="-78"/>
              </a:rPr>
              <a:t>کارمندان مرکزبهداشت کرج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797347"/>
              </p:ext>
            </p:extLst>
          </p:nvPr>
        </p:nvGraphicFramePr>
        <p:xfrm>
          <a:off x="2819400" y="1828800"/>
          <a:ext cx="5943600" cy="1249362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1969334"/>
                <a:gridCol w="1949628"/>
                <a:gridCol w="2024638"/>
              </a:tblGrid>
              <a:tr h="358418"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کلسترول  تام خون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15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Chol&lt;200 mg/dl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200-239 mg/dl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Chol&gt;240 mg/dl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7278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157(71%)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51(23.1%)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13(5.9%)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64" y="2895600"/>
            <a:ext cx="3170536" cy="338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4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b="1" dirty="0">
                <a:cs typeface="B Titr" panose="00000700000000000000" pitchFamily="2" charset="-78"/>
              </a:rPr>
              <a:t>میانگین </a:t>
            </a:r>
            <a:r>
              <a:rPr lang="fa-IR" sz="3200" b="1" dirty="0" smtClean="0">
                <a:cs typeface="B Titr" panose="00000700000000000000" pitchFamily="2" charset="-78"/>
              </a:rPr>
              <a:t>کلسترول تام خون در </a:t>
            </a:r>
            <a:r>
              <a:rPr lang="fa-IR" sz="3200" b="1" dirty="0">
                <a:cs typeface="B Titr" panose="00000700000000000000" pitchFamily="2" charset="-78"/>
              </a:rPr>
              <a:t>گروه های مختلف</a:t>
            </a:r>
            <a:r>
              <a:rPr lang="en-US" sz="3200" b="1" dirty="0">
                <a:cs typeface="B Titr" panose="00000700000000000000" pitchFamily="2" charset="-78"/>
              </a:rPr>
              <a:t>BMI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87603"/>
              </p:ext>
            </p:extLst>
          </p:nvPr>
        </p:nvGraphicFramePr>
        <p:xfrm>
          <a:off x="762000" y="1600200"/>
          <a:ext cx="7620000" cy="16418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87698"/>
                <a:gridCol w="1354674"/>
                <a:gridCol w="1325333"/>
                <a:gridCol w="1336423"/>
                <a:gridCol w="978452"/>
                <a:gridCol w="737420"/>
              </a:tblGrid>
              <a:tr h="299011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وضعیت نمایه توده بدنی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2  Badr" panose="00000400000000000000" pitchFamily="2" charset="-78"/>
                        </a:rPr>
                        <a:t>ضریب همبستگی پیرسون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cs typeface="2  Badr" panose="00000400000000000000" pitchFamily="2" charset="-78"/>
                        </a:rPr>
                        <a:t>P-value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</a:tr>
              <a:tr h="726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وزن نرمال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اضافه وزن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چاق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50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میانگین کلسترول تام خون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3.35±170.75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3.81±183.94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2  Badr" panose="00000400000000000000" pitchFamily="2" charset="-78"/>
                        </a:rPr>
                        <a:t>6.09±194.64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0.271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2  Badr" panose="00000400000000000000" pitchFamily="2" charset="-78"/>
                        </a:rPr>
                        <a:t>0.000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2  Badr" panose="00000400000000000000" pitchFamily="2" charset="-78"/>
                      </a:endParaRPr>
                    </a:p>
                  </a:txBody>
                  <a:tcPr marL="50452" marR="50452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037623"/>
              </p:ext>
            </p:extLst>
          </p:nvPr>
        </p:nvGraphicFramePr>
        <p:xfrm>
          <a:off x="1905000" y="3276600"/>
          <a:ext cx="5410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03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24" y="533400"/>
            <a:ext cx="8614775" cy="5704561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dirty="0">
                <a:cs typeface="B Nazanin" panose="00000400000000000000" pitchFamily="2" charset="-78"/>
              </a:rPr>
              <a:t>عوامل مرتبط با بیماری های غیر </a:t>
            </a:r>
            <a:r>
              <a:rPr lang="fa-IR" sz="3200" dirty="0" smtClean="0">
                <a:cs typeface="B Nazanin" panose="00000400000000000000" pitchFamily="2" charset="-78"/>
              </a:rPr>
              <a:t>واگیر(</a:t>
            </a:r>
            <a:r>
              <a:rPr lang="en-US" dirty="0"/>
              <a:t>Non Communicable Disease</a:t>
            </a:r>
            <a:r>
              <a:rPr lang="fa-IR" sz="3200" dirty="0" smtClean="0">
                <a:cs typeface="B Nazanin" panose="00000400000000000000" pitchFamily="2" charset="-78"/>
              </a:rPr>
              <a:t>) </a:t>
            </a:r>
            <a:r>
              <a:rPr lang="fa-IR" sz="3200" dirty="0">
                <a:cs typeface="B Nazanin" panose="00000400000000000000" pitchFamily="2" charset="-78"/>
              </a:rPr>
              <a:t>عامل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58.8% از مرگ </a:t>
            </a:r>
            <a:r>
              <a:rPr lang="fa-IR" sz="3200" dirty="0">
                <a:cs typeface="B Nazanin" panose="00000400000000000000" pitchFamily="2" charset="-78"/>
              </a:rPr>
              <a:t>و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45.9% بار بیماری </a:t>
            </a:r>
            <a:r>
              <a:rPr lang="fa-IR" sz="3200" dirty="0">
                <a:cs typeface="B Nazanin" panose="00000400000000000000" pitchFamily="2" charset="-78"/>
              </a:rPr>
              <a:t>در جهان می باشد که پیش بینی شد این مقدار به 70% علل مرگ و 60% بار بیماری ها تا سال 2020  افزایش می </a:t>
            </a:r>
            <a:r>
              <a:rPr lang="fa-IR" sz="3200" dirty="0" smtClean="0">
                <a:cs typeface="B Nazanin" panose="00000400000000000000" pitchFamily="2" charset="-78"/>
              </a:rPr>
              <a:t>یابد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a-IR" sz="1400" dirty="0" smtClean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dirty="0" smtClean="0">
                <a:cs typeface="B Nazanin" panose="00000400000000000000" pitchFamily="2" charset="-78"/>
              </a:rPr>
              <a:t>با </a:t>
            </a:r>
            <a:r>
              <a:rPr lang="fa-IR" sz="3200" dirty="0">
                <a:cs typeface="B Nazanin" panose="00000400000000000000" pitchFamily="2" charset="-78"/>
              </a:rPr>
              <a:t>گزارش سازمان جهانی بهداشت(</a:t>
            </a:r>
            <a:r>
              <a:rPr lang="en-US" sz="3200" dirty="0">
                <a:cs typeface="B Nazanin" panose="00000400000000000000" pitchFamily="2" charset="-78"/>
              </a:rPr>
              <a:t>WHO</a:t>
            </a:r>
            <a:r>
              <a:rPr lang="fa-IR" sz="3200" dirty="0">
                <a:cs typeface="B Nazanin" panose="00000400000000000000" pitchFamily="2" charset="-78"/>
              </a:rPr>
              <a:t>) در سال2014،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395 هزار مرگ در ایران </a:t>
            </a:r>
            <a:r>
              <a:rPr lang="fa-IR" sz="3200" dirty="0">
                <a:cs typeface="B Nazanin" panose="00000400000000000000" pitchFamily="2" charset="-78"/>
              </a:rPr>
              <a:t>رخ داده که تقریباً </a:t>
            </a:r>
            <a:r>
              <a:rPr lang="fa-IR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76 درصد از  آن ها به بیماری های غیرواگیر </a:t>
            </a:r>
            <a:r>
              <a:rPr lang="fa-IR" sz="3200" dirty="0">
                <a:cs typeface="B Nazanin" panose="00000400000000000000" pitchFamily="2" charset="-78"/>
              </a:rPr>
              <a:t>اختصاص داشته </a:t>
            </a:r>
            <a:r>
              <a:rPr lang="fa-IR" sz="3200" dirty="0" smtClean="0">
                <a:cs typeface="B Nazanin" panose="00000400000000000000" pitchFamily="2" charset="-78"/>
              </a:rPr>
              <a:t>است</a:t>
            </a:r>
            <a:r>
              <a:rPr lang="en-US" sz="3200" dirty="0" smtClean="0">
                <a:cs typeface="B Nazanin" panose="00000400000000000000" pitchFamily="2" charset="-78"/>
              </a:rPr>
              <a:t>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9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شیوع </a:t>
            </a:r>
            <a:r>
              <a:rPr lang="en-US" dirty="0" smtClean="0">
                <a:cs typeface="B Titr" panose="00000700000000000000" pitchFamily="2" charset="-78"/>
              </a:rPr>
              <a:t>HDL</a:t>
            </a:r>
            <a:r>
              <a:rPr lang="fa-IR" dirty="0" smtClean="0">
                <a:cs typeface="B Titr" panose="00000700000000000000" pitchFamily="2" charset="-78"/>
              </a:rPr>
              <a:t>در </a:t>
            </a:r>
            <a:r>
              <a:rPr lang="fa-IR" dirty="0">
                <a:cs typeface="B Titr" panose="00000700000000000000" pitchFamily="2" charset="-78"/>
              </a:rPr>
              <a:t>کارمندان مرکزبهداشت کرج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311974"/>
              </p:ext>
            </p:extLst>
          </p:nvPr>
        </p:nvGraphicFramePr>
        <p:xfrm>
          <a:off x="2057400" y="1828800"/>
          <a:ext cx="5864226" cy="1646078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1465743"/>
                <a:gridCol w="1466370"/>
                <a:gridCol w="1465743"/>
                <a:gridCol w="1466370"/>
              </a:tblGrid>
              <a:tr h="551634"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1144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r>
                        <a:rPr lang="fa-IR" sz="1400" kern="1200" dirty="0">
                          <a:effectLst/>
                          <a:cs typeface="B Titr" panose="00000700000000000000" pitchFamily="2" charset="-78"/>
                        </a:rPr>
                        <a:t>&lt;40 در زنان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&lt;50 در مردان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&gt;40 در زنان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&gt;50 در مردان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43300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kern="1200" dirty="0">
                          <a:effectLst/>
                          <a:cs typeface="B Titr" panose="00000700000000000000" pitchFamily="2" charset="-78"/>
                        </a:rPr>
                        <a:t>80(45.7)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38(82.6)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95(54.3)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8(17.4)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626701"/>
              </p:ext>
            </p:extLst>
          </p:nvPr>
        </p:nvGraphicFramePr>
        <p:xfrm>
          <a:off x="1447800" y="4038600"/>
          <a:ext cx="35052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80043"/>
              </p:ext>
            </p:extLst>
          </p:nvPr>
        </p:nvGraphicFramePr>
        <p:xfrm>
          <a:off x="5334000" y="3886200"/>
          <a:ext cx="3276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6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b="1" dirty="0">
                <a:cs typeface="B Titr" panose="00000700000000000000" pitchFamily="2" charset="-78"/>
              </a:rPr>
              <a:t>میانگین </a:t>
            </a:r>
            <a:r>
              <a:rPr lang="en-US" sz="3200" b="1" dirty="0" smtClean="0">
                <a:cs typeface="B Titr" panose="00000700000000000000" pitchFamily="2" charset="-78"/>
              </a:rPr>
              <a:t>HDL</a:t>
            </a:r>
            <a:r>
              <a:rPr lang="fa-IR" sz="3200" b="1" dirty="0" smtClean="0">
                <a:cs typeface="B Titr" panose="00000700000000000000" pitchFamily="2" charset="-78"/>
              </a:rPr>
              <a:t>در </a:t>
            </a:r>
            <a:r>
              <a:rPr lang="fa-IR" sz="3200" b="1" dirty="0">
                <a:cs typeface="B Titr" panose="00000700000000000000" pitchFamily="2" charset="-78"/>
              </a:rPr>
              <a:t>گروه های مختلف</a:t>
            </a:r>
            <a:r>
              <a:rPr lang="en-US" sz="3200" b="1" dirty="0">
                <a:cs typeface="B Titr" panose="00000700000000000000" pitchFamily="2" charset="-78"/>
              </a:rPr>
              <a:t>BMI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435927"/>
              </p:ext>
            </p:extLst>
          </p:nvPr>
        </p:nvGraphicFramePr>
        <p:xfrm>
          <a:off x="457200" y="1295400"/>
          <a:ext cx="8229600" cy="1715151"/>
        </p:xfrm>
        <a:graphic>
          <a:graphicData uri="http://schemas.openxmlformats.org/drawingml/2006/table">
            <a:tbl>
              <a:tblPr rtl="1" firstRow="1" firstCol="1" bandRow="1">
                <a:tableStyleId>{FABFCF23-3B69-468F-B69F-88F6DE6A72F2}</a:tableStyleId>
              </a:tblPr>
              <a:tblGrid>
                <a:gridCol w="2461507"/>
                <a:gridCol w="1307540"/>
                <a:gridCol w="1307540"/>
                <a:gridCol w="1307540"/>
                <a:gridCol w="1051298"/>
                <a:gridCol w="794175"/>
              </a:tblGrid>
              <a:tr h="322432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وضعیت نمایه توده بدنی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7744" marR="6774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Titr" panose="00000700000000000000" pitchFamily="2" charset="-78"/>
                        </a:rPr>
                        <a:t>ضریب همبستگی پیرسون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</a:tr>
              <a:tr h="747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وزن نرمال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چاق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48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میانگین </a:t>
                      </a: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HDL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1.40±54.31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1.07±51.62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1.55±47.98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0.174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7744" marR="67744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200991"/>
              </p:ext>
            </p:extLst>
          </p:nvPr>
        </p:nvGraphicFramePr>
        <p:xfrm>
          <a:off x="1828800" y="3124201"/>
          <a:ext cx="5181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80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شیوع </a:t>
            </a:r>
            <a:r>
              <a:rPr lang="en-US" dirty="0" smtClean="0">
                <a:cs typeface="B Titr" panose="00000700000000000000" pitchFamily="2" charset="-78"/>
              </a:rPr>
              <a:t>LDL</a:t>
            </a:r>
            <a:r>
              <a:rPr lang="fa-IR" dirty="0" smtClean="0">
                <a:cs typeface="B Titr" panose="00000700000000000000" pitchFamily="2" charset="-78"/>
              </a:rPr>
              <a:t> در </a:t>
            </a:r>
            <a:r>
              <a:rPr lang="fa-IR" dirty="0">
                <a:cs typeface="B Titr" panose="00000700000000000000" pitchFamily="2" charset="-78"/>
              </a:rPr>
              <a:t>کارمندان مرکزبهداشت کرج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90" y="3332343"/>
            <a:ext cx="2956810" cy="315894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360720"/>
              </p:ext>
            </p:extLst>
          </p:nvPr>
        </p:nvGraphicFramePr>
        <p:xfrm>
          <a:off x="2209800" y="1676400"/>
          <a:ext cx="6172200" cy="13716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45078"/>
                <a:gridCol w="2024613"/>
                <a:gridCol w="2102509"/>
              </a:tblGrid>
              <a:tr h="413742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LDL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57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LDL&lt;100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100-129mg/dl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LDL&gt;130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752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107(55.4%)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74(38.3%)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12(6.2%)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7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>
                <a:cs typeface="B Titr" panose="00000700000000000000" pitchFamily="2" charset="-78"/>
              </a:rPr>
              <a:t>میانگین </a:t>
            </a:r>
            <a:r>
              <a:rPr lang="en-US" sz="3600" b="1" dirty="0" smtClean="0">
                <a:cs typeface="B Titr" panose="00000700000000000000" pitchFamily="2" charset="-78"/>
              </a:rPr>
              <a:t>LDL</a:t>
            </a:r>
            <a:r>
              <a:rPr lang="fa-IR" sz="3600" b="1" dirty="0" smtClean="0">
                <a:cs typeface="B Titr" panose="00000700000000000000" pitchFamily="2" charset="-78"/>
              </a:rPr>
              <a:t>در </a:t>
            </a:r>
            <a:r>
              <a:rPr lang="fa-IR" sz="3600" b="1" dirty="0">
                <a:cs typeface="B Titr" panose="00000700000000000000" pitchFamily="2" charset="-78"/>
              </a:rPr>
              <a:t>گروه های مختلف</a:t>
            </a:r>
            <a:r>
              <a:rPr lang="en-US" sz="3600" b="1" dirty="0">
                <a:cs typeface="B Titr" panose="00000700000000000000" pitchFamily="2" charset="-78"/>
              </a:rPr>
              <a:t>BMI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412084"/>
              </p:ext>
            </p:extLst>
          </p:nvPr>
        </p:nvGraphicFramePr>
        <p:xfrm>
          <a:off x="1219199" y="1417638"/>
          <a:ext cx="6591300" cy="185896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64286"/>
                <a:gridCol w="1243097"/>
                <a:gridCol w="1243097"/>
                <a:gridCol w="1243097"/>
                <a:gridCol w="913639"/>
                <a:gridCol w="684084"/>
              </a:tblGrid>
              <a:tr h="363996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</a:rPr>
                        <a:t>وضعیت نمایه توده بدنی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</a:rPr>
                        <a:t>ضریب همبستگی پیرسون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P-value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66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وزن نرمال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اضافه وزن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چاق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799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</a:rPr>
                        <a:t>میانگین </a:t>
                      </a:r>
                      <a:r>
                        <a:rPr lang="en-US" sz="1400" b="1">
                          <a:effectLst/>
                        </a:rPr>
                        <a:t>LDL 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</a:rPr>
                        <a:t>2.92±96.31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</a:rPr>
                        <a:t>3.05±105.72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5.28±115.21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0.260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</a:rPr>
                        <a:t>0.00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778151"/>
              </p:ext>
            </p:extLst>
          </p:nvPr>
        </p:nvGraphicFramePr>
        <p:xfrm>
          <a:off x="1676400" y="3657600"/>
          <a:ext cx="5562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3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شیوع </a:t>
            </a:r>
            <a:r>
              <a:rPr lang="en-US" dirty="0" smtClean="0">
                <a:cs typeface="B Titr" panose="00000700000000000000" pitchFamily="2" charset="-78"/>
              </a:rPr>
              <a:t>TG</a:t>
            </a:r>
            <a:r>
              <a:rPr lang="fa-IR" dirty="0" smtClean="0">
                <a:cs typeface="B Titr" panose="00000700000000000000" pitchFamily="2" charset="-78"/>
              </a:rPr>
              <a:t>در </a:t>
            </a:r>
            <a:r>
              <a:rPr lang="fa-IR" dirty="0">
                <a:cs typeface="B Titr" panose="00000700000000000000" pitchFamily="2" charset="-78"/>
              </a:rPr>
              <a:t>کارمندان مرکزبهداشت کرج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31061"/>
              </p:ext>
            </p:extLst>
          </p:nvPr>
        </p:nvGraphicFramePr>
        <p:xfrm>
          <a:off x="2667000" y="2209800"/>
          <a:ext cx="5334000" cy="15240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67351"/>
                <a:gridCol w="1860941"/>
                <a:gridCol w="1705708"/>
              </a:tblGrid>
              <a:tr h="454698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effectLst/>
                          <a:cs typeface="B Titr" panose="00000700000000000000" pitchFamily="2" charset="-78"/>
                        </a:rPr>
                        <a:t>تری گلیسرید خون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87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TG&lt;150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150-200mg/dl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cs typeface="B Titr" panose="00000700000000000000" pitchFamily="2" charset="-78"/>
                        </a:rPr>
                        <a:t>TG&gt;200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305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157(71.4%)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37(16.8%)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Titr" panose="00000700000000000000" pitchFamily="2" charset="-78"/>
                        </a:rPr>
                        <a:t>26(11.8%)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43903"/>
              </p:ext>
            </p:extLst>
          </p:nvPr>
        </p:nvGraphicFramePr>
        <p:xfrm>
          <a:off x="1676400" y="4114800"/>
          <a:ext cx="601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47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>
                <a:cs typeface="B Titr" panose="00000700000000000000" pitchFamily="2" charset="-78"/>
              </a:rPr>
              <a:t>میانگین </a:t>
            </a:r>
            <a:r>
              <a:rPr lang="en-US" sz="3600" b="1" dirty="0" smtClean="0">
                <a:cs typeface="B Titr" panose="00000700000000000000" pitchFamily="2" charset="-78"/>
              </a:rPr>
              <a:t>TG</a:t>
            </a:r>
            <a:r>
              <a:rPr lang="fa-IR" sz="3600" b="1" dirty="0" smtClean="0">
                <a:cs typeface="B Titr" panose="00000700000000000000" pitchFamily="2" charset="-78"/>
              </a:rPr>
              <a:t>در </a:t>
            </a:r>
            <a:r>
              <a:rPr lang="fa-IR" sz="3600" b="1" dirty="0">
                <a:cs typeface="B Titr" panose="00000700000000000000" pitchFamily="2" charset="-78"/>
              </a:rPr>
              <a:t>گروه های مختلف</a:t>
            </a:r>
            <a:r>
              <a:rPr lang="en-US" sz="3600" b="1" dirty="0">
                <a:cs typeface="B Titr" panose="00000700000000000000" pitchFamily="2" charset="-78"/>
              </a:rPr>
              <a:t>BMI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390203"/>
              </p:ext>
            </p:extLst>
          </p:nvPr>
        </p:nvGraphicFramePr>
        <p:xfrm>
          <a:off x="1676400" y="1219200"/>
          <a:ext cx="6027296" cy="154686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71656"/>
                <a:gridCol w="1116166"/>
                <a:gridCol w="1212033"/>
                <a:gridCol w="1212033"/>
                <a:gridCol w="820348"/>
                <a:gridCol w="595060"/>
              </a:tblGrid>
              <a:tr h="394178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وضعیت نمایه توده بدنی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ضریب همبستگی پیرسون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cs typeface="B Titr" panose="00000700000000000000" pitchFamily="2" charset="-78"/>
                        </a:rPr>
                        <a:t>P-value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444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وزن نرمال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اضافه وزن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چاق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24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میانگین تری گلیسرید خون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5.76±103.4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9.21±135.26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14.48±162.64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0.247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0.00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Titr" panose="000007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562221"/>
              </p:ext>
            </p:extLst>
          </p:nvPr>
        </p:nvGraphicFramePr>
        <p:xfrm>
          <a:off x="1676400" y="3344125"/>
          <a:ext cx="6027296" cy="3132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9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906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>
                <a:cs typeface="B Titr" panose="00000700000000000000" pitchFamily="2" charset="-78"/>
              </a:rPr>
              <a:t>شیوع </a:t>
            </a:r>
            <a:r>
              <a:rPr lang="fa-IR" sz="3200" dirty="0" smtClean="0">
                <a:cs typeface="B Titr" panose="00000700000000000000" pitchFamily="2" charset="-78"/>
              </a:rPr>
              <a:t> سندرم متابولیک در </a:t>
            </a:r>
            <a:r>
              <a:rPr lang="fa-IR" sz="3200" dirty="0">
                <a:cs typeface="B Titr" panose="00000700000000000000" pitchFamily="2" charset="-78"/>
              </a:rPr>
              <a:t>کارمندان مرکزبهداشت کرج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333727"/>
              </p:ext>
            </p:extLst>
          </p:nvPr>
        </p:nvGraphicFramePr>
        <p:xfrm>
          <a:off x="1828800" y="2514600"/>
          <a:ext cx="6019800" cy="1066800"/>
        </p:xfrm>
        <a:graphic>
          <a:graphicData uri="http://schemas.openxmlformats.org/drawingml/2006/table">
            <a:tbl>
              <a:tblPr rtl="1" firstRow="1" firstCol="1" bandRow="1">
                <a:tableStyleId>{3C2FFA5D-87B4-456A-9821-1D502468CF0F}</a:tableStyleId>
              </a:tblPr>
              <a:tblGrid>
                <a:gridCol w="3009900"/>
                <a:gridCol w="3009900"/>
              </a:tblGrid>
              <a:tr h="32004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سندرم متابولیک</a:t>
                      </a:r>
                      <a:endParaRPr lang="en-US" sz="1200" b="1" dirty="0">
                        <a:effectLst/>
                        <a:latin typeface="Times New Roman"/>
                        <a:ea typeface="SimSun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38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دارد(دارای حداقل سه فاکتور مرتبط)</a:t>
                      </a:r>
                      <a:endParaRPr lang="en-US" sz="1200" b="1" dirty="0">
                        <a:effectLst/>
                        <a:latin typeface="Times New Roman"/>
                        <a:ea typeface="SimSun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ندارد</a:t>
                      </a:r>
                      <a:endParaRPr lang="en-US" sz="1200" b="1" dirty="0">
                        <a:effectLst/>
                        <a:latin typeface="Times New Roman"/>
                        <a:ea typeface="SimSun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7338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cs typeface="B Titr" panose="00000700000000000000" pitchFamily="2" charset="-78"/>
                        </a:rPr>
                        <a:t>24(11.4%)</a:t>
                      </a:r>
                      <a:endParaRPr lang="en-US" sz="1200" b="1">
                        <a:effectLst/>
                        <a:latin typeface="Times New Roman"/>
                        <a:ea typeface="SimSun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187(88.6%)</a:t>
                      </a:r>
                      <a:endParaRPr lang="en-US" sz="1200" b="1" dirty="0">
                        <a:effectLst/>
                        <a:latin typeface="Times New Roman"/>
                        <a:ea typeface="SimSun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91341"/>
              </p:ext>
            </p:extLst>
          </p:nvPr>
        </p:nvGraphicFramePr>
        <p:xfrm>
          <a:off x="1828800" y="3962400"/>
          <a:ext cx="5791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736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784526"/>
              </p:ext>
            </p:extLst>
          </p:nvPr>
        </p:nvGraphicFramePr>
        <p:xfrm>
          <a:off x="533401" y="315261"/>
          <a:ext cx="8077199" cy="587035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35973"/>
                <a:gridCol w="1449895"/>
                <a:gridCol w="1456955"/>
                <a:gridCol w="1456955"/>
                <a:gridCol w="895985"/>
                <a:gridCol w="781436"/>
              </a:tblGrid>
              <a:tr h="752986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وضعیت نمایه توده بدنی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ضریب همبستگی پیرسون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cs typeface="B Nazanin" panose="00000400000000000000" pitchFamily="2" charset="-78"/>
                        </a:rPr>
                        <a:t>P-value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58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وزن نرمال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اضافه وزن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چاق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میانگین دور کمر(</a:t>
                      </a:r>
                      <a:r>
                        <a:rPr lang="en-US" sz="1400" b="1">
                          <a:effectLst/>
                          <a:cs typeface="B Nazanin" panose="00000400000000000000" pitchFamily="2" charset="-78"/>
                        </a:rPr>
                        <a:t>cm</a:t>
                      </a: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0.56±78.79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0.67±89.41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1.33±101.71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0.76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0.00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میانگین</a:t>
                      </a:r>
                      <a:r>
                        <a:rPr lang="en-US" sz="1400" b="1">
                          <a:effectLst/>
                          <a:cs typeface="B Nazanin" panose="00000400000000000000" pitchFamily="2" charset="-78"/>
                        </a:rPr>
                        <a:t>SBP</a:t>
                      </a: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200" b="1">
                          <a:effectLst/>
                          <a:cs typeface="B Nazanin" panose="00000400000000000000" pitchFamily="2" charset="-78"/>
                        </a:rPr>
                        <a:t>mmHg</a:t>
                      </a: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1.33±105.33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1.08±107.83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1.68±116.47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0.304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0.00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DBP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200" b="1" dirty="0">
                          <a:effectLst/>
                          <a:cs typeface="B Nazanin" panose="00000400000000000000" pitchFamily="2" charset="-78"/>
                        </a:rPr>
                        <a:t>mmHg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1.09±69.36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0.79±72.40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1.38±78.16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0.30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0.00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 err="1">
                          <a:effectLst/>
                          <a:cs typeface="B Nazanin" panose="00000400000000000000" pitchFamily="2" charset="-78"/>
                        </a:rPr>
                        <a:t>Chol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mg/dl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3.35±170.75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3.81±183.94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6.09±194.64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0.271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LDL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mg/dl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2.92±96.31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3.05±105.72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5.28±115.21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0.260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TG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mg/dl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5.76±103.4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9.21±135.26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14.48±162.64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0.247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34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FBS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mg/dl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1.14±87.67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1.03±92.51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3.95±94.38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0.203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0.002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8588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MET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219.3±1193.39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110.22±819.67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149.47±692.48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0.18-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0.002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HDL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b="1" dirty="0">
                          <a:effectLst/>
                          <a:cs typeface="B Nazanin" panose="00000400000000000000" pitchFamily="2" charset="-78"/>
                        </a:rPr>
                        <a:t>mg/dl</a:t>
                      </a: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1.40±54.31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1.07±51.62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1.55±47.98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anose="00000400000000000000" pitchFamily="2" charset="-78"/>
                        </a:rPr>
                        <a:t>0.174-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7061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میانگین امتیاز تنوع غذایی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0.21±5.01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0.10±4.97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0.17±4.96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0.05-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0.43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8800" dirty="0" smtClean="0">
                <a:cs typeface="B Titr" panose="00000700000000000000" pitchFamily="2" charset="-78"/>
              </a:rPr>
              <a:t>بحث و نتیجه گیری</a:t>
            </a:r>
            <a:endParaRPr lang="en-US" sz="88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4030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655051"/>
              </p:ext>
            </p:extLst>
          </p:nvPr>
        </p:nvGraphicFramePr>
        <p:xfrm>
          <a:off x="1752599" y="1600197"/>
          <a:ext cx="5638800" cy="4724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9400"/>
                <a:gridCol w="2819400"/>
              </a:tblGrid>
              <a:tr h="384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شیوع در کارکنان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متغیر </a:t>
                      </a: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NCD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84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65.2%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اضافه وزن و چاقی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01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60%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عدم فعالیت بدنی منظم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84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60%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HDL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 پایین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01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50%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امتیاز تنوع غذایی متوسط و پایین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84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46.2%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LDL 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84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39.3%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چاقی شکمی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842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37%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DBP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 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01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29%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cs typeface="B Titr" panose="00000700000000000000" pitchFamily="2" charset="-78"/>
                        </a:rPr>
                        <a:t>Chol</a:t>
                      </a: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0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29%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SBP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 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118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28.6%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TG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 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014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18%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FBS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 بالا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2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32556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>
                <a:cs typeface="B Titr" panose="00000700000000000000" pitchFamily="2" charset="-78"/>
              </a:rPr>
              <a:t>مهم ترین عوامل خطر </a:t>
            </a:r>
            <a:r>
              <a:rPr lang="fa-IR" sz="2400" dirty="0" smtClean="0">
                <a:cs typeface="B Titr" panose="00000700000000000000" pitchFamily="2" charset="-78"/>
              </a:rPr>
              <a:t>مرتبط با بیماری </a:t>
            </a:r>
            <a:r>
              <a:rPr lang="fa-IR" sz="2400" dirty="0">
                <a:cs typeface="B Titr" panose="00000700000000000000" pitchFamily="2" charset="-78"/>
              </a:rPr>
              <a:t>های غیرواگیر درکشورهای مختلف جهان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</a:rPr>
              <a:t>اختلالات </a:t>
            </a:r>
            <a:r>
              <a:rPr lang="fa-IR" b="1" dirty="0">
                <a:cs typeface="B Nazanin" panose="00000400000000000000" pitchFamily="2" charset="-78"/>
              </a:rPr>
              <a:t>قند 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چربی های خون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افزایش وزن و چاقی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 کم </a:t>
            </a:r>
            <a:r>
              <a:rPr lang="fa-IR" b="1" dirty="0" smtClean="0">
                <a:cs typeface="B Nazanin" panose="00000400000000000000" pitchFamily="2" charset="-78"/>
              </a:rPr>
              <a:t>تحرکی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رژیم غذایی ناسالم 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مصرف دخانیات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 فشار خون بالا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 مصرف </a:t>
            </a:r>
            <a:r>
              <a:rPr lang="fa-IR" b="1" dirty="0" smtClean="0">
                <a:cs typeface="B Nazanin" panose="00000400000000000000" pitchFamily="2" charset="-78"/>
              </a:rPr>
              <a:t>الکل</a:t>
            </a:r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127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382000" cy="3657600"/>
          </a:xfrm>
        </p:spPr>
        <p:txBody>
          <a:bodyPr/>
          <a:lstStyle/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cs typeface="B Nazanin" panose="00000400000000000000" pitchFamily="2" charset="-78"/>
              </a:rPr>
              <a:t>بیشترین شیوع عوامل خطر مرتبط با </a:t>
            </a:r>
            <a:r>
              <a:rPr lang="en-US" dirty="0" smtClean="0">
                <a:cs typeface="B Nazanin" panose="00000400000000000000" pitchFamily="2" charset="-78"/>
              </a:rPr>
              <a:t>NCD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اضافه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وزن و چاقی و عدم فعالیت بدنی</a:t>
            </a:r>
            <a:r>
              <a:rPr lang="fa-IR" dirty="0">
                <a:cs typeface="B Nazanin" panose="00000400000000000000" pitchFamily="2" charset="-78"/>
              </a:rPr>
              <a:t> بود. 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a-IR" sz="1600" dirty="0" smtClean="0"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همبستگی بین نمایه توده بدنی و سایر </a:t>
            </a:r>
            <a:r>
              <a:rPr lang="fa-IR" dirty="0" err="1">
                <a:cs typeface="B Nazanin" panose="00000400000000000000" pitchFamily="2" charset="-78"/>
              </a:rPr>
              <a:t>متغیرها</a:t>
            </a:r>
            <a:r>
              <a:rPr lang="fa-IR" dirty="0">
                <a:cs typeface="B Nazanin" panose="00000400000000000000" pitchFamily="2" charset="-78"/>
              </a:rPr>
              <a:t> نشان داد که </a:t>
            </a:r>
            <a:r>
              <a:rPr lang="fa-IR" b="1" dirty="0" err="1">
                <a:solidFill>
                  <a:srgbClr val="FF0000"/>
                </a:solidFill>
                <a:cs typeface="B Nazanin" panose="00000400000000000000" pitchFamily="2" charset="-78"/>
              </a:rPr>
              <a:t>فشارخون</a:t>
            </a:r>
            <a:r>
              <a:rPr lang="fa-IR" dirty="0">
                <a:cs typeface="B Nazanin" panose="00000400000000000000" pitchFamily="2" charset="-78"/>
              </a:rPr>
              <a:t> بیشترین ارتباط را با نمایه توده بدنی دارد. بعد از آن کلسترول تام خون، </a:t>
            </a:r>
            <a:r>
              <a:rPr lang="en-US" dirty="0">
                <a:cs typeface="B Nazanin" panose="00000400000000000000" pitchFamily="2" charset="-78"/>
              </a:rPr>
              <a:t>FBS</a:t>
            </a:r>
            <a:r>
              <a:rPr lang="fa-IR" dirty="0">
                <a:cs typeface="B Nazanin" panose="00000400000000000000" pitchFamily="2" charset="-78"/>
              </a:rPr>
              <a:t>، سن ، فعالیت بدنی و رشته شغلی به ترتیب می توانند روی تغییرات </a:t>
            </a:r>
            <a:r>
              <a:rPr lang="en-US" dirty="0">
                <a:cs typeface="B Nazanin" panose="00000400000000000000" pitchFamily="2" charset="-78"/>
              </a:rPr>
              <a:t>BMI</a:t>
            </a:r>
            <a:r>
              <a:rPr lang="fa-IR" dirty="0">
                <a:cs typeface="B Nazanin" panose="00000400000000000000" pitchFamily="2" charset="-78"/>
              </a:rPr>
              <a:t> موثر باشد.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735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38100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اضـافه وزن و چـاقي از جملـه مهـم تـرين فاكتورهاي تعيين كننده بيماريهاي مزمن و غيرواگير </a:t>
            </a:r>
            <a:r>
              <a:rPr lang="fa-IR" dirty="0" smtClean="0">
                <a:cs typeface="B Nazanin" panose="00000400000000000000" pitchFamily="2" charset="-78"/>
              </a:rPr>
              <a:t>ميباشـند.</a:t>
            </a:r>
            <a:endParaRPr lang="en-US" dirty="0" smtClean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به </a:t>
            </a:r>
            <a:r>
              <a:rPr lang="fa-IR" dirty="0">
                <a:cs typeface="B Nazanin" panose="00000400000000000000" pitchFamily="2" charset="-78"/>
              </a:rPr>
              <a:t>نظر می رسد تلاش در جهت کاهش </a:t>
            </a:r>
            <a:r>
              <a:rPr lang="en-US" dirty="0">
                <a:cs typeface="B Nazanin" panose="00000400000000000000" pitchFamily="2" charset="-78"/>
              </a:rPr>
              <a:t>BMI</a:t>
            </a:r>
            <a:r>
              <a:rPr lang="fa-IR" dirty="0">
                <a:cs typeface="B Nazanin" panose="00000400000000000000" pitchFamily="2" charset="-78"/>
              </a:rPr>
              <a:t> و افزایش فعالیت بدنی میتوانند بیشترین عوامل کمک کننده در کاهش بیماری های </a:t>
            </a:r>
            <a:r>
              <a:rPr lang="fa-IR" dirty="0" err="1">
                <a:cs typeface="B Nazanin" panose="00000400000000000000" pitchFamily="2" charset="-78"/>
              </a:rPr>
              <a:t>غیرواگیر</a:t>
            </a:r>
            <a:r>
              <a:rPr lang="fa-IR" dirty="0">
                <a:cs typeface="B Nazanin" panose="00000400000000000000" pitchFamily="2" charset="-78"/>
              </a:rPr>
              <a:t> در کارمندان مرکز بهداشت شهرستان کرج باشند. </a:t>
            </a:r>
            <a:endParaRPr lang="fa-IR" dirty="0" smtClean="0"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 descr="burn-more-calor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0"/>
            <a:ext cx="4313238" cy="215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0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b="1" dirty="0">
                <a:latin typeface="+mn-lt"/>
                <a:ea typeface="+mn-ea"/>
                <a:cs typeface="B Nazanin" panose="00000400000000000000" pitchFamily="2" charset="-78"/>
              </a:rPr>
              <a:t>محدودیت های مطالعه:</a:t>
            </a:r>
            <a:endParaRPr lang="en-US" sz="3200" b="1" dirty="0">
              <a:latin typeface="+mn-lt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/>
          <a:lstStyle/>
          <a:p>
            <a:pPr marL="0" indent="0" algn="justLow" rtl="1">
              <a:lnSpc>
                <a:spcPct val="20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در </a:t>
            </a:r>
            <a:r>
              <a:rPr lang="fa-IR" dirty="0">
                <a:cs typeface="B Nazanin" panose="00000400000000000000" pitchFamily="2" charset="-78"/>
              </a:rPr>
              <a:t>مطالعه حاضر، افرادی که با دارو، قند، چربی و فشارخون خود را کنترل کرد بودند جز افراد در معرض خطر بیماری های غیرواگیر قرار نگرفتند و تنها معیار مطالعه حاضر بررسی فاکتورهای </a:t>
            </a:r>
            <a:r>
              <a:rPr lang="en-US" dirty="0" smtClean="0">
                <a:cs typeface="B Nazanin" panose="00000400000000000000" pitchFamily="2" charset="-78"/>
              </a:rPr>
              <a:t>NCD</a:t>
            </a:r>
            <a:r>
              <a:rPr lang="fa-IR" dirty="0" smtClean="0">
                <a:cs typeface="B Nazanin" panose="00000400000000000000" pitchFamily="2" charset="-78"/>
              </a:rPr>
              <a:t> در </a:t>
            </a:r>
            <a:r>
              <a:rPr lang="fa-IR" dirty="0">
                <a:cs typeface="B Nazanin" panose="00000400000000000000" pitchFamily="2" charset="-78"/>
              </a:rPr>
              <a:t>حال اجرای مطالعه بود.</a:t>
            </a:r>
            <a:endParaRPr lang="en-US" dirty="0"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73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cs typeface="B Titr" panose="00000700000000000000" pitchFamily="2" charset="-78"/>
              </a:rPr>
              <a:t>تقدیر و تشکر شایسته از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572000"/>
          </a:xfrm>
        </p:spPr>
        <p:txBody>
          <a:bodyPr>
            <a:normAutofit/>
          </a:bodyPr>
          <a:lstStyle/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fa-IR" dirty="0" err="1">
                <a:cs typeface="B Nazanin" panose="00000400000000000000" pitchFamily="2" charset="-78"/>
              </a:rPr>
              <a:t>سرکارخانم</a:t>
            </a:r>
            <a:r>
              <a:rPr lang="fa-IR" dirty="0">
                <a:cs typeface="B Nazanin" panose="00000400000000000000" pitchFamily="2" charset="-78"/>
              </a:rPr>
              <a:t> دکتر ناهید </a:t>
            </a:r>
            <a:r>
              <a:rPr lang="fa-IR" dirty="0" err="1" smtClean="0">
                <a:cs typeface="B Nazanin" panose="00000400000000000000" pitchFamily="2" charset="-78"/>
              </a:rPr>
              <a:t>آریائیان</a:t>
            </a:r>
            <a:r>
              <a:rPr lang="fa-IR" dirty="0" smtClean="0">
                <a:cs typeface="B Nazanin" panose="00000400000000000000" pitchFamily="2" charset="-78"/>
              </a:rPr>
              <a:t>، عضو هیئت علمی دانشگاه علوم پزشکی ایران</a:t>
            </a:r>
            <a:endParaRPr lang="fa-IR" dirty="0">
              <a:cs typeface="B Nazanin" panose="00000400000000000000" pitchFamily="2" charset="-78"/>
            </a:endParaRP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fa-IR" dirty="0">
                <a:cs typeface="B Nazanin" panose="00000400000000000000" pitchFamily="2" charset="-78"/>
              </a:rPr>
              <a:t>ریاست محترم </a:t>
            </a:r>
            <a:r>
              <a:rPr lang="fa-IR" dirty="0" err="1">
                <a:cs typeface="B Nazanin" panose="00000400000000000000" pitchFamily="2" charset="-78"/>
              </a:rPr>
              <a:t>مركز</a:t>
            </a:r>
            <a:r>
              <a:rPr lang="fa-IR" dirty="0">
                <a:cs typeface="B Nazanin" panose="00000400000000000000" pitchFamily="2" charset="-78"/>
              </a:rPr>
              <a:t> بهداشت </a:t>
            </a:r>
            <a:r>
              <a:rPr lang="fa-IR" dirty="0" smtClean="0">
                <a:cs typeface="B Nazanin" panose="00000400000000000000" pitchFamily="2" charset="-78"/>
              </a:rPr>
              <a:t>غرب </a:t>
            </a:r>
            <a:r>
              <a:rPr lang="fa-IR" dirty="0">
                <a:cs typeface="B Nazanin" panose="00000400000000000000" pitchFamily="2" charset="-78"/>
              </a:rPr>
              <a:t>شهرستان کرج، جناب آقای دکتر </a:t>
            </a:r>
            <a:r>
              <a:rPr lang="fa-IR" dirty="0" err="1" smtClean="0">
                <a:cs typeface="B Nazanin" panose="00000400000000000000" pitchFamily="2" charset="-78"/>
              </a:rPr>
              <a:t>برودتی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fa-IR" dirty="0">
                <a:cs typeface="B Nazanin" panose="00000400000000000000" pitchFamily="2" charset="-78"/>
              </a:rPr>
              <a:t>ریاست محترم </a:t>
            </a:r>
            <a:r>
              <a:rPr lang="fa-IR" dirty="0" err="1">
                <a:cs typeface="B Nazanin" panose="00000400000000000000" pitchFamily="2" charset="-78"/>
              </a:rPr>
              <a:t>مركز</a:t>
            </a:r>
            <a:r>
              <a:rPr lang="fa-IR" dirty="0">
                <a:cs typeface="B Nazanin" panose="00000400000000000000" pitchFamily="2" charset="-78"/>
              </a:rPr>
              <a:t> بهداشت </a:t>
            </a:r>
            <a:r>
              <a:rPr lang="fa-IR" dirty="0" smtClean="0">
                <a:cs typeface="B Nazanin" panose="00000400000000000000" pitchFamily="2" charset="-78"/>
              </a:rPr>
              <a:t>شرق </a:t>
            </a:r>
            <a:r>
              <a:rPr lang="fa-IR" dirty="0">
                <a:cs typeface="B Nazanin" panose="00000400000000000000" pitchFamily="2" charset="-78"/>
              </a:rPr>
              <a:t>شهرستان کرج، </a:t>
            </a:r>
            <a:r>
              <a:rPr lang="fa-IR" dirty="0" smtClean="0">
                <a:cs typeface="B Nazanin" panose="00000400000000000000" pitchFamily="2" charset="-78"/>
              </a:rPr>
              <a:t>سرکار خانم دکتر </a:t>
            </a:r>
            <a:r>
              <a:rPr lang="fa-IR" dirty="0" err="1" smtClean="0">
                <a:cs typeface="B Nazanin" panose="00000400000000000000" pitchFamily="2" charset="-78"/>
              </a:rPr>
              <a:t>مصلایی</a:t>
            </a:r>
            <a:endParaRPr lang="fa-IR" dirty="0">
              <a:cs typeface="B Nazanin" panose="00000400000000000000" pitchFamily="2" charset="-78"/>
            </a:endParaRP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fa-IR" dirty="0" smtClean="0">
                <a:cs typeface="B Nazanin" panose="00000400000000000000" pitchFamily="2" charset="-78"/>
              </a:rPr>
              <a:t>معاونت </a:t>
            </a:r>
            <a:r>
              <a:rPr lang="fa-IR" dirty="0">
                <a:cs typeface="B Nazanin" panose="00000400000000000000" pitchFamily="2" charset="-78"/>
              </a:rPr>
              <a:t>محترم </a:t>
            </a:r>
            <a:r>
              <a:rPr lang="fa-IR" dirty="0" err="1">
                <a:cs typeface="B Nazanin" panose="00000400000000000000" pitchFamily="2" charset="-78"/>
              </a:rPr>
              <a:t>پژوهشي</a:t>
            </a:r>
            <a:r>
              <a:rPr lang="fa-IR" dirty="0">
                <a:cs typeface="B Nazanin" panose="00000400000000000000" pitchFamily="2" charset="-78"/>
              </a:rPr>
              <a:t> دانشگاه علوم </a:t>
            </a:r>
            <a:r>
              <a:rPr lang="fa-IR" dirty="0" err="1">
                <a:cs typeface="B Nazanin" panose="00000400000000000000" pitchFamily="2" charset="-78"/>
              </a:rPr>
              <a:t>پزشكي</a:t>
            </a:r>
            <a:r>
              <a:rPr lang="fa-IR" dirty="0">
                <a:cs typeface="B Nazanin" panose="00000400000000000000" pitchFamily="2" charset="-78"/>
              </a:rPr>
              <a:t> البرز ، جناب آقای دکتر </a:t>
            </a:r>
            <a:r>
              <a:rPr lang="fa-IR" dirty="0" smtClean="0">
                <a:cs typeface="B Nazanin" panose="00000400000000000000" pitchFamily="2" charset="-78"/>
              </a:rPr>
              <a:t>قربانی</a:t>
            </a:r>
            <a:endParaRPr lang="en-US" dirty="0">
              <a:cs typeface="B Nazanin" panose="00000400000000000000" pitchFamily="2" charset="-78"/>
            </a:endParaRPr>
          </a:p>
          <a:p>
            <a:pPr algn="r" rtl="1">
              <a:lnSpc>
                <a:spcPct val="210000"/>
              </a:lnSpc>
              <a:buFont typeface="Wingdings" panose="05000000000000000000" pitchFamily="2" charset="2"/>
              <a:buChar char="Ø"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42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بررسی نتایج حاصل از همبستگی میان فاکتورهای چربی خون و چاقی نشان داد که همه فاکتورهای چربی خون دارای رابطه مستقیم (</a:t>
            </a:r>
            <a:r>
              <a:rPr lang="fa-IR" dirty="0" err="1" smtClean="0">
                <a:cs typeface="B Nazanin" panose="00000400000000000000" pitchFamily="2" charset="-78"/>
              </a:rPr>
              <a:t>هرچندضعیف</a:t>
            </a:r>
            <a:r>
              <a:rPr lang="fa-IR" dirty="0">
                <a:cs typeface="B Nazanin" panose="00000400000000000000" pitchFamily="2" charset="-78"/>
              </a:rPr>
              <a:t>) و معکوس با چاقی می باشند که کمترین رابطه و ضریب همبستگی مرتبط با </a:t>
            </a:r>
            <a:r>
              <a:rPr lang="en-US" dirty="0">
                <a:cs typeface="B Nazanin" panose="00000400000000000000" pitchFamily="2" charset="-78"/>
              </a:rPr>
              <a:t>HDL</a:t>
            </a:r>
            <a:r>
              <a:rPr lang="fa-IR" dirty="0">
                <a:cs typeface="B Nazanin" panose="00000400000000000000" pitchFamily="2" charset="-78"/>
              </a:rPr>
              <a:t> خون بود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71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779917"/>
              </p:ext>
            </p:extLst>
          </p:nvPr>
        </p:nvGraphicFramePr>
        <p:xfrm>
          <a:off x="457201" y="1752599"/>
          <a:ext cx="8229600" cy="374984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01572"/>
                <a:gridCol w="1019853"/>
                <a:gridCol w="1062250"/>
                <a:gridCol w="1653654"/>
                <a:gridCol w="1916374"/>
                <a:gridCol w="1075897"/>
              </a:tblGrid>
              <a:tr h="47324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نویسندگان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سال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کشور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حجم و نوع نمونه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روش کار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نتیجه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7324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Collaboratio</a:t>
                      </a:r>
                      <a:r>
                        <a:rPr lang="fa-IR" sz="1200">
                          <a:effectLst/>
                        </a:rPr>
                        <a:t>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اوگاندا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1656 نفر مرد و زن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ثبت غذایی 7روزه و 9گروه غذایی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عدم رابطه معنادار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50131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Ajani</a:t>
                      </a:r>
                      <a:r>
                        <a:rPr lang="fa-IR" sz="1200">
                          <a:effectLst/>
                        </a:rPr>
                        <a:t> 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Nigeria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1472 نفر زن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ثبت غذایی 24ساعته میان 14گروه غذایی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عدم رابطه معنادار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62965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حسن قمی 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ایران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199 نفر زن و مرد بالای 40سال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FFQ</a:t>
                      </a:r>
                      <a:r>
                        <a:rPr lang="fa-IR" sz="1200">
                          <a:effectLst/>
                        </a:rPr>
                        <a:t>  در 5گروه اصلی و 23زیرگروه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عدم رابطه معنادار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60558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Savy</a:t>
                      </a:r>
                      <a:r>
                        <a:rPr lang="fa-IR" sz="1200">
                          <a:effectLst/>
                        </a:rPr>
                        <a:t> 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Burkina Faso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481 نفر زن 20-59سال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ثبت غذایی 24ساعته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در 22گروه غذایی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عدم رابطه معنادار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59355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آزادبخت 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ایران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289نفر خانم 18-28سال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FFQ</a:t>
                      </a:r>
                      <a:r>
                        <a:rPr lang="fa-IR" sz="1200">
                          <a:effectLst/>
                        </a:rPr>
                        <a:t> شامل 5گروه اصلی و 23زیرگروه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رابطه معنادار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7324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Theron </a:t>
                      </a:r>
                      <a:r>
                        <a:rPr lang="fa-IR" sz="1200">
                          <a:effectLst/>
                        </a:rPr>
                        <a:t>و همکاران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2013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جنوب آفریقا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722نفر از جمعیت زنان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FFQ</a:t>
                      </a:r>
                      <a:r>
                        <a:rPr lang="fa-IR" sz="1200">
                          <a:effectLst/>
                        </a:rPr>
                        <a:t> شامل 9گروه غذایی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رابطه معنادار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5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نتیجه گیری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848600" cy="1927225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هدف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29880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fa-IR" dirty="0">
                <a:latin typeface="2  Badr"/>
                <a:cs typeface="B Nazanin" panose="00000400000000000000" pitchFamily="2" charset="-78"/>
              </a:rPr>
              <a:t>پرسشنامه تنوع رژیم غذایی که توسط سازمان خواربار و کشاورزی ملل متحد</a:t>
            </a:r>
            <a:r>
              <a:rPr lang="en-US" dirty="0">
                <a:latin typeface="2  Badr"/>
                <a:cs typeface="B Nazanin" panose="00000400000000000000" pitchFamily="2" charset="-78"/>
              </a:rPr>
              <a:t> </a:t>
            </a:r>
            <a:r>
              <a:rPr lang="en-US" dirty="0" smtClean="0">
                <a:latin typeface="2  Badr"/>
                <a:cs typeface="B Nazanin" panose="00000400000000000000" pitchFamily="2" charset="-78"/>
              </a:rPr>
              <a:t>(FAO )</a:t>
            </a:r>
            <a:endParaRPr lang="fa-IR" dirty="0" smtClean="0">
              <a:latin typeface="2  Badr"/>
              <a:cs typeface="B Nazanin" panose="00000400000000000000" pitchFamily="2" charset="-78"/>
            </a:endParaRPr>
          </a:p>
          <a:p>
            <a:pPr algn="justLow" rtl="1">
              <a:lnSpc>
                <a:spcPct val="150000"/>
              </a:lnSpc>
            </a:pPr>
            <a:r>
              <a:rPr lang="fa-IR" dirty="0" smtClean="0">
                <a:latin typeface="2  Badr"/>
                <a:cs typeface="B Nazanin" panose="00000400000000000000" pitchFamily="2" charset="-78"/>
              </a:rPr>
              <a:t>یک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یادآمد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غذایی 24 ساعته از همه غذاها و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نوشيدنی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هایی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که روز قبل مصرف کرده بودند گرفته شد. سپس با توجه به اطلاعات ثبت شده در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یادآمد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، پرسشنامه ی تنوع رژیم غذایی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تکميل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شد، بدین صورت که در صورت مصرف حداقل یکی از غذاهای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ليست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شده در هر گروه غذایی توسط ،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امتياز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1 و در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غير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این صورت </a:t>
            </a:r>
            <a:r>
              <a:rPr lang="fa-IR" dirty="0" err="1">
                <a:latin typeface="2  Badr"/>
                <a:cs typeface="B Nazanin" panose="00000400000000000000" pitchFamily="2" charset="-78"/>
              </a:rPr>
              <a:t>امتياز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 صفر داده شد. </a:t>
            </a:r>
            <a:endParaRPr lang="en-US" dirty="0">
              <a:latin typeface="2  Badr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27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fa-IR" b="1" dirty="0">
                <a:cs typeface="B Nazanin" panose="00000400000000000000" pitchFamily="2" charset="-78"/>
              </a:rPr>
              <a:t>بررسی نمایه توده بدنی با توجه به رشته شغلی</a:t>
            </a:r>
            <a:r>
              <a:rPr lang="fa-IR" dirty="0">
                <a:cs typeface="B Nazanin" panose="00000400000000000000" pitchFamily="2" charset="-78"/>
              </a:rPr>
              <a:t> نشان داد که</a:t>
            </a:r>
            <a:endParaRPr lang="en-US" dirty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با در نظر گرفتن متغیر </a:t>
            </a:r>
            <a:r>
              <a:rPr lang="en-US" dirty="0">
                <a:cs typeface="B Nazanin" panose="00000400000000000000" pitchFamily="2" charset="-78"/>
              </a:rPr>
              <a:t>BMI</a:t>
            </a:r>
            <a:r>
              <a:rPr lang="fa-IR" dirty="0">
                <a:cs typeface="B Nazanin" panose="00000400000000000000" pitchFamily="2" charset="-78"/>
              </a:rPr>
              <a:t>، </a:t>
            </a:r>
            <a:r>
              <a:rPr lang="fa-IR" dirty="0" err="1">
                <a:cs typeface="B Nazanin" panose="00000400000000000000" pitchFamily="2" charset="-78"/>
              </a:rPr>
              <a:t>مراقبین</a:t>
            </a:r>
            <a:r>
              <a:rPr lang="fa-IR" dirty="0">
                <a:cs typeface="B Nazanin" panose="00000400000000000000" pitchFamily="2" charset="-78"/>
              </a:rPr>
              <a:t> سلامت، واحد بیماری ها و سایر گروه های شغلی بیشترین گروهای در معرض خطر عوامل مرتبط با بیماری های </a:t>
            </a:r>
            <a:r>
              <a:rPr lang="fa-IR" dirty="0" err="1">
                <a:cs typeface="B Nazanin" panose="00000400000000000000" pitchFamily="2" charset="-78"/>
              </a:rPr>
              <a:t>غیرواگیر</a:t>
            </a:r>
            <a:r>
              <a:rPr lang="fa-IR" dirty="0">
                <a:cs typeface="B Nazanin" panose="00000400000000000000" pitchFamily="2" charset="-78"/>
              </a:rPr>
              <a:t> هستند. </a:t>
            </a:r>
            <a:endParaRPr lang="fa-IR" dirty="0" smtClean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کمترین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گروه در معرض خطر </a:t>
            </a:r>
            <a:r>
              <a:rPr lang="fa-IR" dirty="0">
                <a:cs typeface="B Nazanin" panose="00000400000000000000" pitchFamily="2" charset="-78"/>
              </a:rPr>
              <a:t>با در نظر گرفتن میانگین </a:t>
            </a:r>
            <a:r>
              <a:rPr lang="en-US" dirty="0">
                <a:cs typeface="B Nazanin" panose="00000400000000000000" pitchFamily="2" charset="-78"/>
              </a:rPr>
              <a:t>BMI</a:t>
            </a:r>
            <a:r>
              <a:rPr lang="fa-IR" dirty="0">
                <a:cs typeface="B Nazanin" panose="00000400000000000000" pitchFamily="2" charset="-78"/>
              </a:rPr>
              <a:t> ، گروه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کارشناسان تغذیه </a:t>
            </a:r>
            <a:r>
              <a:rPr lang="fa-IR" dirty="0">
                <a:cs typeface="B Nazanin" panose="00000400000000000000" pitchFamily="2" charset="-78"/>
              </a:rPr>
              <a:t>بودند که می توان آن را به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رابطه مستقیم آگاهی تغذیه ای با </a:t>
            </a:r>
            <a:r>
              <a:rPr lang="en-US" dirty="0">
                <a:solidFill>
                  <a:srgbClr val="FF0000"/>
                </a:solidFill>
                <a:cs typeface="B Nazanin" panose="00000400000000000000" pitchFamily="2" charset="-78"/>
              </a:rPr>
              <a:t>BMI</a:t>
            </a:r>
            <a:r>
              <a:rPr lang="fa-IR" dirty="0">
                <a:cs typeface="B Nazanin" panose="00000400000000000000" pitchFamily="2" charset="-78"/>
              </a:rPr>
              <a:t> نسبت داد. </a:t>
            </a:r>
            <a:endParaRPr lang="en-US" dirty="0"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39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440363"/>
          </a:xfrm>
        </p:spPr>
        <p:txBody>
          <a:bodyPr>
            <a:no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fa-IR" sz="3000" dirty="0">
                <a:cs typeface="B Nazanin" panose="00000400000000000000" pitchFamily="2" charset="-78"/>
              </a:rPr>
              <a:t>از آنجا که مراکز خدمات جامع سلامت جهت پیشگیری از بیماری های غیرواگیر و کاهش عوامل خطر مرتبط با آن فعالیت می کنند، به نظر می رسد سلامت </a:t>
            </a:r>
            <a:r>
              <a:rPr lang="fa-IR" sz="30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کارکنان مراکز خدمات جامع سلامت به عنوان جزئی از این </a:t>
            </a:r>
            <a:r>
              <a:rPr lang="fa-IR" sz="3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جامعه </a:t>
            </a:r>
            <a:r>
              <a:rPr lang="fa-IR" sz="3000" b="1" dirty="0">
                <a:solidFill>
                  <a:srgbClr val="FF0000"/>
                </a:solidFill>
                <a:cs typeface="B Nazanin" panose="00000400000000000000" pitchFamily="2" charset="-78"/>
              </a:rPr>
              <a:t>در الویت می </a:t>
            </a:r>
            <a:r>
              <a:rPr lang="fa-IR" sz="3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باشد</a:t>
            </a:r>
            <a:r>
              <a:rPr lang="fa-IR" sz="3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  <a:p>
            <a:pPr marL="0" indent="0" algn="justLow" rtl="1">
              <a:lnSpc>
                <a:spcPct val="150000"/>
              </a:lnSpc>
              <a:buNone/>
            </a:pPr>
            <a:endParaRPr lang="fa-IR" sz="1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fa-IR" sz="3000" dirty="0">
                <a:cs typeface="B Nazanin" panose="00000400000000000000" pitchFamily="2" charset="-78"/>
              </a:rPr>
              <a:t>هدف از این مطالعه، بررسی عوامل خطر مرتبط با بیماری های </a:t>
            </a:r>
            <a:r>
              <a:rPr lang="fa-IR" sz="3000" dirty="0" err="1">
                <a:cs typeface="B Nazanin" panose="00000400000000000000" pitchFamily="2" charset="-78"/>
              </a:rPr>
              <a:t>غیرواگیر</a:t>
            </a:r>
            <a:r>
              <a:rPr lang="fa-IR" sz="3000" dirty="0">
                <a:cs typeface="B Nazanin" panose="00000400000000000000" pitchFamily="2" charset="-78"/>
              </a:rPr>
              <a:t> و شیوع سندرم متابولیک در کارکنان مرکز بهداشت شهرستان کرج در سال97 می باشد.  </a:t>
            </a:r>
            <a:endParaRPr lang="en-US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068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>
                <a:cs typeface="B Titr" panose="00000700000000000000" pitchFamily="2" charset="-78"/>
              </a:rPr>
              <a:t>روش کار: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Method</a:t>
            </a:r>
          </a:p>
        </p:txBody>
      </p:sp>
    </p:spTree>
    <p:extLst>
      <p:ext uri="{BB962C8B-B14F-4D97-AF65-F5344CB8AC3E}">
        <p14:creationId xmlns:p14="http://schemas.microsoft.com/office/powerpoint/2010/main" val="389335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77000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</a:rPr>
              <a:t>روش نمونه گیری (</a:t>
            </a:r>
            <a:r>
              <a:rPr lang="en-US" dirty="0" smtClean="0">
                <a:cs typeface="B Nazanin" panose="00000400000000000000" pitchFamily="2" charset="-78"/>
              </a:rPr>
              <a:t>cross-sectional</a:t>
            </a:r>
            <a:r>
              <a:rPr lang="fa-IR" dirty="0" smtClean="0">
                <a:cs typeface="B Nazanin" panose="00000400000000000000" pitchFamily="2" charset="-78"/>
              </a:rPr>
              <a:t>) </a:t>
            </a:r>
            <a:r>
              <a:rPr lang="fa-IR" dirty="0">
                <a:cs typeface="B Nazanin" panose="00000400000000000000" pitchFamily="2" charset="-78"/>
              </a:rPr>
              <a:t>در میان کارکنان مرکز </a:t>
            </a:r>
            <a:r>
              <a:rPr lang="fa-IR" dirty="0" smtClean="0">
                <a:cs typeface="B Nazanin" panose="00000400000000000000" pitchFamily="2" charset="-78"/>
              </a:rPr>
              <a:t>بهداشت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  <a:hlinkClick r:id="rId2" action="ppaction://hlinksldjump"/>
              </a:rPr>
              <a:t>داده های تن </a:t>
            </a:r>
            <a:r>
              <a:rPr lang="fa-IR" b="1" dirty="0" smtClean="0">
                <a:cs typeface="B Nazanin" panose="00000400000000000000" pitchFamily="2" charset="-78"/>
                <a:hlinkClick r:id="rId2" action="ppaction://hlinksldjump"/>
              </a:rPr>
              <a:t>سنجی</a:t>
            </a:r>
            <a:r>
              <a:rPr lang="en-US" b="1" dirty="0" smtClean="0">
                <a:cs typeface="B Nazanin" panose="00000400000000000000" pitchFamily="2" charset="-78"/>
                <a:hlinkClick r:id="rId2" action="ppaction://hlinksldjump"/>
              </a:rPr>
              <a:t> </a:t>
            </a:r>
            <a:r>
              <a:rPr lang="fa-IR" dirty="0" smtClean="0"/>
              <a:t>(</a:t>
            </a:r>
            <a:r>
              <a:rPr lang="fa-IR" dirty="0"/>
              <a:t>قد، وزن، دور کمر و </a:t>
            </a:r>
            <a:r>
              <a:rPr lang="en-US" dirty="0"/>
              <a:t>BMI</a:t>
            </a:r>
            <a:r>
              <a:rPr lang="fa-IR" dirty="0"/>
              <a:t>) </a:t>
            </a:r>
            <a:endParaRPr lang="fa-IR" dirty="0" smtClean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  <a:hlinkClick r:id="rId3" action="ppaction://hlinksldjump"/>
              </a:rPr>
              <a:t>ارزیابی تنوع </a:t>
            </a:r>
            <a:r>
              <a:rPr lang="fa-IR" b="1" dirty="0" smtClean="0">
                <a:cs typeface="B Nazanin" panose="00000400000000000000" pitchFamily="2" charset="-78"/>
                <a:hlinkClick r:id="rId3" action="ppaction://hlinksldjump"/>
              </a:rPr>
              <a:t>غذایی</a:t>
            </a:r>
            <a:r>
              <a:rPr lang="en-US" b="1" dirty="0" smtClean="0">
                <a:cs typeface="B Nazanin" panose="00000400000000000000" pitchFamily="2" charset="-78"/>
                <a:hlinkClick r:id="rId3" action="ppaction://hlinksldjump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(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پرسشنامه سازمان خواربار و کشاورزی ملل متحد</a:t>
            </a:r>
            <a:r>
              <a:rPr lang="en-US" dirty="0">
                <a:latin typeface="2  Badr"/>
                <a:cs typeface="B Nazanin" panose="00000400000000000000" pitchFamily="2" charset="-78"/>
              </a:rPr>
              <a:t> </a:t>
            </a:r>
            <a:r>
              <a:rPr lang="en-US" sz="2100" dirty="0" smtClean="0">
                <a:latin typeface="2  Badr"/>
                <a:cs typeface="B Nazanin" panose="00000400000000000000" pitchFamily="2" charset="-78"/>
              </a:rPr>
              <a:t>(</a:t>
            </a:r>
            <a:r>
              <a:rPr lang="en-US" dirty="0"/>
              <a:t>FAO</a:t>
            </a:r>
            <a:r>
              <a:rPr lang="en-US" sz="2100" dirty="0" smtClean="0">
                <a:latin typeface="2  Badr"/>
                <a:cs typeface="B Nazanin" panose="00000400000000000000" pitchFamily="2" charset="-78"/>
              </a:rPr>
              <a:t> </a:t>
            </a:r>
            <a:endParaRPr lang="fa-IR" sz="2100" dirty="0" smtClean="0">
              <a:latin typeface="2  Badr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  <a:hlinkClick r:id="rId4" action="ppaction://hlinksldjump"/>
              </a:rPr>
              <a:t>ارزیابی </a:t>
            </a:r>
            <a:r>
              <a:rPr lang="fa-IR" b="1" dirty="0" smtClean="0">
                <a:cs typeface="B Nazanin" panose="00000400000000000000" pitchFamily="2" charset="-78"/>
                <a:hlinkClick r:id="rId4" action="ppaction://hlinksldjump"/>
              </a:rPr>
              <a:t>فعالیت بدنی </a:t>
            </a:r>
            <a:r>
              <a:rPr lang="fa-IR" b="1" dirty="0" smtClean="0">
                <a:cs typeface="B Nazanin" panose="00000400000000000000" pitchFamily="2" charset="-78"/>
              </a:rPr>
              <a:t>(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پرسشنامه 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بين المللي فعاليت فيزيکي(</a:t>
            </a:r>
            <a:r>
              <a:rPr lang="en-US" dirty="0"/>
              <a:t>IPAQ</a:t>
            </a:r>
            <a:r>
              <a:rPr lang="fa-IR" dirty="0" smtClean="0"/>
              <a:t>))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 smtClean="0">
                <a:cs typeface="B Nazanin" panose="00000400000000000000" pitchFamily="2" charset="-78"/>
              </a:rPr>
              <a:t>ارزیابی </a:t>
            </a:r>
            <a:r>
              <a:rPr lang="fa-IR" b="1" dirty="0">
                <a:cs typeface="B Nazanin" panose="00000400000000000000" pitchFamily="2" charset="-78"/>
              </a:rPr>
              <a:t>داده </a:t>
            </a:r>
            <a:r>
              <a:rPr lang="fa-IR" b="1" dirty="0">
                <a:cs typeface="B Nazanin" panose="00000400000000000000" pitchFamily="2" charset="-78"/>
              </a:rPr>
              <a:t>های آزمایشگاهی</a:t>
            </a:r>
            <a:r>
              <a:rPr lang="fa-IR" sz="3100" dirty="0"/>
              <a:t>(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اندازه گیری </a:t>
            </a:r>
            <a:r>
              <a:rPr lang="en-US" dirty="0"/>
              <a:t>FBS</a:t>
            </a:r>
            <a:r>
              <a:rPr lang="fa-IR" dirty="0"/>
              <a:t>، </a:t>
            </a:r>
            <a:r>
              <a:rPr lang="en-US" dirty="0" err="1"/>
              <a:t>Chol</a:t>
            </a:r>
            <a:r>
              <a:rPr lang="fa-IR" dirty="0"/>
              <a:t>، </a:t>
            </a:r>
            <a:r>
              <a:rPr lang="en-US" dirty="0"/>
              <a:t>TG</a:t>
            </a:r>
            <a:r>
              <a:rPr lang="fa-IR" dirty="0"/>
              <a:t>، </a:t>
            </a:r>
            <a:r>
              <a:rPr lang="en-US" dirty="0"/>
              <a:t>HDL</a:t>
            </a:r>
            <a:r>
              <a:rPr lang="fa-IR" dirty="0"/>
              <a:t>، </a:t>
            </a:r>
            <a:r>
              <a:rPr lang="en-US" dirty="0"/>
              <a:t>LDL</a:t>
            </a:r>
            <a:r>
              <a:rPr lang="fa-IR" dirty="0">
                <a:latin typeface="2  Badr"/>
                <a:cs typeface="B Nazanin" panose="00000400000000000000" pitchFamily="2" charset="-78"/>
              </a:rPr>
              <a:t>به روش آنزیماتیک</a:t>
            </a:r>
            <a:r>
              <a:rPr lang="fa-IR" sz="3100" dirty="0" smtClean="0"/>
              <a:t>)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b="1" dirty="0">
                <a:cs typeface="B Nazanin" panose="00000400000000000000" pitchFamily="2" charset="-78"/>
              </a:rPr>
              <a:t>اندازه </a:t>
            </a:r>
            <a:r>
              <a:rPr lang="fa-IR" b="1" dirty="0">
                <a:cs typeface="B Nazanin" panose="00000400000000000000" pitchFamily="2" charset="-78"/>
              </a:rPr>
              <a:t>گیری فشارخون</a:t>
            </a:r>
            <a:endParaRPr lang="en-US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49632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1064</TotalTime>
  <Words>1910</Words>
  <Application>Microsoft Office PowerPoint</Application>
  <PresentationFormat>On-screen Show (4:3)</PresentationFormat>
  <Paragraphs>594</Paragraphs>
  <Slides>61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Clarity</vt:lpstr>
      <vt:lpstr>عوامل خطر مرتبط با بیماری های غیرواگیر و شیوع سندرم متابولیک در کارکنان مرکز بهداشت شهرستان کرج </vt:lpstr>
      <vt:lpstr>مقدمه</vt:lpstr>
      <vt:lpstr>PowerPoint Presentation</vt:lpstr>
      <vt:lpstr>PowerPoint Presentation</vt:lpstr>
      <vt:lpstr>مهم ترین عوامل خطر مرتبط با بیماری های غیرواگیر درکشورهای مختلف جهان</vt:lpstr>
      <vt:lpstr>هدف</vt:lpstr>
      <vt:lpstr>PowerPoint Presentation</vt:lpstr>
      <vt:lpstr>روش کار: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برآورد حجم نمونه</vt:lpstr>
      <vt:lpstr>سندرم متابولیک:</vt:lpstr>
      <vt:lpstr>NCD</vt:lpstr>
      <vt:lpstr>بررسی نتایج</vt:lpstr>
      <vt:lpstr>PowerPoint Presentation</vt:lpstr>
      <vt:lpstr>PowerPoint Presentation</vt:lpstr>
      <vt:lpstr>شیوع اضافه وزن و چاقی در پرسنل مرکز بهداشت شهرستان کرج</vt:lpstr>
      <vt:lpstr>نمایه توده بدنی به تفکیک گروه های شغلی</vt:lpstr>
      <vt:lpstr>میانگین BMI به تفکیک گروه های شغلی</vt:lpstr>
      <vt:lpstr>میانگین BMI به تفکیک گروه های سنی</vt:lpstr>
      <vt:lpstr>میانگین BMI با در نظر گرفتن تعداد فرزندان</vt:lpstr>
      <vt:lpstr>دور کمر</vt:lpstr>
      <vt:lpstr>میانگین دور کمر در گروه های مختلفBMI</vt:lpstr>
      <vt:lpstr>امتیاز تنوع غذایی</vt:lpstr>
      <vt:lpstr>میانگین امتیاز تنوع غذایی در گروه های مختلفBMI</vt:lpstr>
      <vt:lpstr>شیوع فشارخون سیستولی در کارمندان مرکزبهداشت کرج</vt:lpstr>
      <vt:lpstr>شیوع فشارخون دیاستولی در کارمندان مرکزبهداشت کرج</vt:lpstr>
      <vt:lpstr>میانگین SBPوDBPدر گروه های مختلفBMI</vt:lpstr>
      <vt:lpstr>میانگین SBP و DBPدر پرسنل مرکز بهداشت کرج</vt:lpstr>
      <vt:lpstr>فعالیت بدنی</vt:lpstr>
      <vt:lpstr>میانگین امتیاز فعالیت بدنی در گروه های مختلفBMI</vt:lpstr>
      <vt:lpstr>شیوع قند خون در کارمندان مرکزبهداشت کرج</vt:lpstr>
      <vt:lpstr>میانگین FBSدر گروه های مختلفBMI</vt:lpstr>
      <vt:lpstr>شیوع کلسترول تام خون در کارمندان مرکزبهداشت کرج</vt:lpstr>
      <vt:lpstr>میانگین کلسترول تام خون در گروه های مختلفBMI</vt:lpstr>
      <vt:lpstr>شیوع HDLدر کارمندان مرکزبهداشت کرج</vt:lpstr>
      <vt:lpstr>میانگین HDLدر گروه های مختلفBMI</vt:lpstr>
      <vt:lpstr>شیوع LDL در کارمندان مرکزبهداشت کرج</vt:lpstr>
      <vt:lpstr>میانگین LDLدر گروه های مختلفBMI</vt:lpstr>
      <vt:lpstr>شیوع TGدر کارمندان مرکزبهداشت کرج</vt:lpstr>
      <vt:lpstr>میانگین TGدر گروه های مختلفBMI</vt:lpstr>
      <vt:lpstr>شیوع  سندرم متابولیک در کارمندان مرکزبهداشت کرج</vt:lpstr>
      <vt:lpstr>PowerPoint Presentation</vt:lpstr>
      <vt:lpstr>بحث و نتیجه گیری</vt:lpstr>
      <vt:lpstr>PowerPoint Presentation</vt:lpstr>
      <vt:lpstr>PowerPoint Presentation</vt:lpstr>
      <vt:lpstr>PowerPoint Presentation</vt:lpstr>
      <vt:lpstr>محدودیت های مطالعه:</vt:lpstr>
      <vt:lpstr>تقدیر و تشکر شایسته از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نتیجه گیری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app7</dc:creator>
  <cp:lastModifiedBy>app7</cp:lastModifiedBy>
  <cp:revision>99</cp:revision>
  <dcterms:created xsi:type="dcterms:W3CDTF">2006-08-16T00:00:00Z</dcterms:created>
  <dcterms:modified xsi:type="dcterms:W3CDTF">2019-11-27T06:04:29Z</dcterms:modified>
</cp:coreProperties>
</file>