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629" r:id="rId1"/>
  </p:sldMasterIdLst>
  <p:notesMasterIdLst>
    <p:notesMasterId r:id="rId72"/>
  </p:notesMasterIdLst>
  <p:sldIdLst>
    <p:sldId id="439" r:id="rId2"/>
    <p:sldId id="440" r:id="rId3"/>
    <p:sldId id="396" r:id="rId4"/>
    <p:sldId id="355" r:id="rId5"/>
    <p:sldId id="358" r:id="rId6"/>
    <p:sldId id="330" r:id="rId7"/>
    <p:sldId id="327" r:id="rId8"/>
    <p:sldId id="359" r:id="rId9"/>
    <p:sldId id="331" r:id="rId10"/>
    <p:sldId id="334" r:id="rId11"/>
    <p:sldId id="336" r:id="rId12"/>
    <p:sldId id="338" r:id="rId13"/>
    <p:sldId id="339" r:id="rId14"/>
    <p:sldId id="352" r:id="rId15"/>
    <p:sldId id="353" r:id="rId16"/>
    <p:sldId id="342" r:id="rId17"/>
    <p:sldId id="346" r:id="rId18"/>
    <p:sldId id="348" r:id="rId19"/>
    <p:sldId id="350" r:id="rId20"/>
    <p:sldId id="354" r:id="rId21"/>
    <p:sldId id="361" r:id="rId22"/>
    <p:sldId id="363" r:id="rId23"/>
    <p:sldId id="364" r:id="rId24"/>
    <p:sldId id="365" r:id="rId25"/>
    <p:sldId id="367" r:id="rId26"/>
    <p:sldId id="369" r:id="rId27"/>
    <p:sldId id="371" r:id="rId28"/>
    <p:sldId id="372" r:id="rId29"/>
    <p:sldId id="373" r:id="rId30"/>
    <p:sldId id="374" r:id="rId31"/>
    <p:sldId id="375" r:id="rId32"/>
    <p:sldId id="377" r:id="rId33"/>
    <p:sldId id="379" r:id="rId34"/>
    <p:sldId id="380" r:id="rId35"/>
    <p:sldId id="381" r:id="rId36"/>
    <p:sldId id="383" r:id="rId37"/>
    <p:sldId id="385" r:id="rId38"/>
    <p:sldId id="387" r:id="rId39"/>
    <p:sldId id="391" r:id="rId40"/>
    <p:sldId id="393" r:id="rId41"/>
    <p:sldId id="397" r:id="rId42"/>
    <p:sldId id="398" r:id="rId43"/>
    <p:sldId id="399" r:id="rId44"/>
    <p:sldId id="400" r:id="rId45"/>
    <p:sldId id="402" r:id="rId46"/>
    <p:sldId id="403" r:id="rId47"/>
    <p:sldId id="404" r:id="rId48"/>
    <p:sldId id="406" r:id="rId49"/>
    <p:sldId id="407" r:id="rId50"/>
    <p:sldId id="409" r:id="rId51"/>
    <p:sldId id="410" r:id="rId52"/>
    <p:sldId id="411" r:id="rId53"/>
    <p:sldId id="413" r:id="rId54"/>
    <p:sldId id="414" r:id="rId55"/>
    <p:sldId id="405" r:id="rId56"/>
    <p:sldId id="416" r:id="rId57"/>
    <p:sldId id="417" r:id="rId58"/>
    <p:sldId id="418" r:id="rId59"/>
    <p:sldId id="419" r:id="rId60"/>
    <p:sldId id="421" r:id="rId61"/>
    <p:sldId id="423" r:id="rId62"/>
    <p:sldId id="415" r:id="rId63"/>
    <p:sldId id="427" r:id="rId64"/>
    <p:sldId id="428" r:id="rId65"/>
    <p:sldId id="430" r:id="rId66"/>
    <p:sldId id="431" r:id="rId67"/>
    <p:sldId id="436" r:id="rId68"/>
    <p:sldId id="437" r:id="rId69"/>
    <p:sldId id="438" r:id="rId70"/>
    <p:sldId id="44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075" autoAdjust="0"/>
  </p:normalViewPr>
  <p:slideViewPr>
    <p:cSldViewPr snapToGrid="0">
      <p:cViewPr varScale="1">
        <p:scale>
          <a:sx n="62" d="100"/>
          <a:sy n="62" d="100"/>
        </p:scale>
        <p:origin x="90" y="246"/>
      </p:cViewPr>
      <p:guideLst/>
    </p:cSldViewPr>
  </p:slideViewPr>
  <p:notesTextViewPr>
    <p:cViewPr>
      <p:scale>
        <a:sx n="3" d="2"/>
        <a:sy n="3" d="2"/>
      </p:scale>
      <p:origin x="0" y="0"/>
    </p:cViewPr>
  </p:notesTextViewPr>
  <p:sorterViewPr>
    <p:cViewPr varScale="1">
      <p:scale>
        <a:sx n="1" d="1"/>
        <a:sy n="1" d="1"/>
      </p:scale>
      <p:origin x="0" y="-339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3867B-2067-4A76-B591-D16EDF191073}" type="datetimeFigureOut">
              <a:rPr lang="en-US" smtClean="0"/>
              <a:t>9/8/2014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82071-7168-4B1A-BAEE-8287BF3B2654}" type="slidenum">
              <a:rPr lang="en-US" smtClean="0"/>
              <a:t>‹#›</a:t>
            </a:fld>
            <a:endParaRPr lang="en-US"/>
          </a:p>
        </p:txBody>
      </p:sp>
    </p:spTree>
    <p:extLst>
      <p:ext uri="{BB962C8B-B14F-4D97-AF65-F5344CB8AC3E}">
        <p14:creationId xmlns:p14="http://schemas.microsoft.com/office/powerpoint/2010/main" val="199033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82071-7168-4B1A-BAEE-8287BF3B2654}" type="slidenum">
              <a:rPr lang="en-US" smtClean="0"/>
              <a:t>8</a:t>
            </a:fld>
            <a:endParaRPr lang="en-US"/>
          </a:p>
        </p:txBody>
      </p:sp>
    </p:spTree>
    <p:extLst>
      <p:ext uri="{BB962C8B-B14F-4D97-AF65-F5344CB8AC3E}">
        <p14:creationId xmlns:p14="http://schemas.microsoft.com/office/powerpoint/2010/main" val="155746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82071-7168-4B1A-BAEE-8287BF3B2654}" type="slidenum">
              <a:rPr lang="en-US" smtClean="0"/>
              <a:t>41</a:t>
            </a:fld>
            <a:endParaRPr lang="en-US"/>
          </a:p>
        </p:txBody>
      </p:sp>
    </p:spTree>
    <p:extLst>
      <p:ext uri="{BB962C8B-B14F-4D97-AF65-F5344CB8AC3E}">
        <p14:creationId xmlns:p14="http://schemas.microsoft.com/office/powerpoint/2010/main" val="340097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82071-7168-4B1A-BAEE-8287BF3B265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3638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82071-7168-4B1A-BAEE-8287BF3B2654}" type="slidenum">
              <a:rPr lang="en-US" smtClean="0"/>
              <a:t>69</a:t>
            </a:fld>
            <a:endParaRPr lang="en-US"/>
          </a:p>
        </p:txBody>
      </p:sp>
    </p:spTree>
    <p:extLst>
      <p:ext uri="{BB962C8B-B14F-4D97-AF65-F5344CB8AC3E}">
        <p14:creationId xmlns:p14="http://schemas.microsoft.com/office/powerpoint/2010/main" val="11317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A935AC-451D-48FA-BAE8-830B838C54CC}"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69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BC3CF-F229-4148-9213-A5928453D0C6}" type="datetime1">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5851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5E0BC3CF-F229-4148-9213-A5928453D0C6}"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80962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5E0BC3CF-F229-4148-9213-A5928453D0C6}" type="datetime1">
              <a:rPr lang="en-US" smtClean="0"/>
              <a:t>9/8/2014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8207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79596-7204-43C5-8CB2-F528E16EFD32}"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22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74A1E-3712-4FA5-9AB4-C96AB9AA6C55}"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409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206501-85F6-4C00-9E5F-934E1D9A3DC9}"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45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B536A-3E16-4619-9DDE-EEFD559EB02A}" type="datetime1">
              <a:rPr lang="en-US" smtClean="0"/>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404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C75F86-F20B-4073-811A-841D419A3E12}" type="datetime1">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473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EA68CD-D3B1-4C48-827D-A3E797966AB3}" type="datetime1">
              <a:rPr lang="en-US" smtClean="0"/>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974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D65B5A-95AE-41E7-B419-21871BBFB3FA}" type="datetime1">
              <a:rPr lang="en-US" smtClean="0"/>
              <a:t>9/8/2014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540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16812-ECA6-4FDE-B527-0694EB348784}" type="datetime1">
              <a:rPr lang="en-US" smtClean="0"/>
              <a:t>9/8/2014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52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0FF6B-8EB4-4739-8E66-5B9EC533BB45}" type="datetime1">
              <a:rPr lang="en-US" smtClean="0"/>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78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106B969-DAD4-4A1B-8294-2F822EBCCAFD}" type="datetime1">
              <a:rPr lang="en-US" smtClean="0"/>
              <a:t>9/8/2014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655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E0BC3CF-F229-4148-9213-A5928453D0C6}" type="datetime1">
              <a:rPr lang="en-US" smtClean="0"/>
              <a:t>9/8/2014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9218880"/>
      </p:ext>
    </p:extLst>
  </p:cSld>
  <p:clrMap bg1="dk1" tx1="lt1" bg2="dk2" tx2="lt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 id="2147484642" r:id="rId13"/>
    <p:sldLayoutId id="2147484643"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508"/>
            <a:ext cx="12310281" cy="8310940"/>
          </a:xfrm>
          <a:prstGeom prst="rect">
            <a:avLst/>
          </a:prstGeom>
        </p:spPr>
      </p:pic>
      <p:sp>
        <p:nvSpPr>
          <p:cNvPr id="6" name="Rectangle 5"/>
          <p:cNvSpPr/>
          <p:nvPr/>
        </p:nvSpPr>
        <p:spPr>
          <a:xfrm>
            <a:off x="1837319" y="4462673"/>
            <a:ext cx="6909264" cy="923330"/>
          </a:xfrm>
          <a:prstGeom prst="rect">
            <a:avLst/>
          </a:prstGeom>
          <a:noFill/>
        </p:spPr>
        <p:txBody>
          <a:bodyPr wrap="none" lIns="91440" tIns="45720" rIns="91440" bIns="45720">
            <a:spAutoFit/>
          </a:bodyPr>
          <a:lstStyle/>
          <a:p>
            <a:pPr algn="ctr"/>
            <a:r>
              <a:rPr lang="fa-IR" sz="5400" dirty="0" smtClean="0">
                <a:ln w="0"/>
                <a:solidFill>
                  <a:srgbClr val="FFFF00"/>
                </a:solidFill>
                <a:effectLst>
                  <a:reflection blurRad="6350" stA="53000" endA="300" endPos="35500" dir="5400000" sy="-90000" algn="bl" rotWithShape="0"/>
                </a:effectLst>
              </a:rPr>
              <a:t>بسم الله </a:t>
            </a:r>
            <a:r>
              <a:rPr lang="fa-IR" sz="5400" dirty="0" smtClean="0">
                <a:ln w="0"/>
                <a:solidFill>
                  <a:srgbClr val="FF0000"/>
                </a:solidFill>
                <a:effectLst>
                  <a:reflection blurRad="6350" stA="53000" endA="300" endPos="35500" dir="5400000" sy="-90000" algn="bl" rotWithShape="0"/>
                </a:effectLst>
              </a:rPr>
              <a:t>الرحمن الرحیم</a:t>
            </a:r>
            <a:endParaRPr lang="en-US" sz="5400" b="0" cap="none" spc="0" dirty="0">
              <a:ln w="0"/>
              <a:solidFill>
                <a:srgbClr val="FF0000"/>
              </a:solidFill>
              <a:effectLst>
                <a:reflection blurRad="6350" stA="53000" endA="300" endPos="35500" dir="5400000" sy="-90000" algn="bl" rotWithShape="0"/>
              </a:effectLst>
            </a:endParaRPr>
          </a:p>
        </p:txBody>
      </p:sp>
      <p:sp>
        <p:nvSpPr>
          <p:cNvPr id="7" name="Rectangle 6"/>
          <p:cNvSpPr/>
          <p:nvPr/>
        </p:nvSpPr>
        <p:spPr>
          <a:xfrm>
            <a:off x="6003635" y="2967335"/>
            <a:ext cx="184730"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48389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RESEARCH DESIGN AND </a:t>
            </a:r>
            <a:r>
              <a:rPr lang="en-US" b="1" dirty="0" smtClean="0">
                <a:solidFill>
                  <a:srgbClr val="FFFF00"/>
                </a:solidFill>
              </a:rPr>
              <a:t>METHODS</a:t>
            </a:r>
            <a:endParaRPr lang="en-US" i="1" dirty="0">
              <a:solidFill>
                <a:srgbClr val="FF0000"/>
              </a:solidFill>
            </a:endParaRPr>
          </a:p>
        </p:txBody>
      </p:sp>
      <p:sp>
        <p:nvSpPr>
          <p:cNvPr id="3" name="Content Placeholder 2"/>
          <p:cNvSpPr>
            <a:spLocks noGrp="1"/>
          </p:cNvSpPr>
          <p:nvPr>
            <p:ph idx="1"/>
          </p:nvPr>
        </p:nvSpPr>
        <p:spPr>
          <a:xfrm>
            <a:off x="818712" y="2222287"/>
            <a:ext cx="10554574" cy="5140210"/>
          </a:xfrm>
        </p:spPr>
        <p:txBody>
          <a:bodyPr>
            <a:noAutofit/>
          </a:bodyPr>
          <a:lstStyle/>
          <a:p>
            <a:r>
              <a:rPr lang="en-US" sz="2800" dirty="0" smtClean="0">
                <a:latin typeface="Gautami" panose="020B0502040204020203" pitchFamily="34" charset="0"/>
                <a:cs typeface="Gautami" panose="020B0502040204020203" pitchFamily="34" charset="0"/>
              </a:rPr>
              <a:t>In </a:t>
            </a:r>
            <a:r>
              <a:rPr lang="en-US" sz="2800" dirty="0">
                <a:latin typeface="Gautami" panose="020B0502040204020203" pitchFamily="34" charset="0"/>
                <a:cs typeface="Gautami" panose="020B0502040204020203" pitchFamily="34" charset="0"/>
              </a:rPr>
              <a:t>brief, this study is </a:t>
            </a:r>
            <a:r>
              <a:rPr lang="en-US" sz="2800" dirty="0" smtClean="0">
                <a:latin typeface="Gautami" panose="020B0502040204020203" pitchFamily="34" charset="0"/>
                <a:cs typeface="Gautami" panose="020B0502040204020203" pitchFamily="34" charset="0"/>
              </a:rPr>
              <a:t>a cohort study between Oct </a:t>
            </a:r>
            <a:r>
              <a:rPr lang="en-US" sz="2800" dirty="0">
                <a:latin typeface="Gautami" panose="020B0502040204020203" pitchFamily="34" charset="0"/>
                <a:cs typeface="Gautami" panose="020B0502040204020203" pitchFamily="34" charset="0"/>
              </a:rPr>
              <a:t>2009 and </a:t>
            </a:r>
            <a:r>
              <a:rPr lang="en-US" sz="2800" dirty="0" smtClean="0">
                <a:latin typeface="Gautami" panose="020B0502040204020203" pitchFamily="34" charset="0"/>
                <a:cs typeface="Gautami" panose="020B0502040204020203" pitchFamily="34" charset="0"/>
              </a:rPr>
              <a:t>Dec </a:t>
            </a:r>
            <a:r>
              <a:rPr lang="en-US" sz="2800" dirty="0">
                <a:latin typeface="Gautami" panose="020B0502040204020203" pitchFamily="34" charset="0"/>
                <a:cs typeface="Gautami" panose="020B0502040204020203" pitchFamily="34" charset="0"/>
              </a:rPr>
              <a:t>2011.</a:t>
            </a:r>
          </a:p>
          <a:p>
            <a:r>
              <a:rPr lang="en-US" sz="2800" dirty="0" smtClean="0">
                <a:latin typeface="Gautami" panose="020B0502040204020203" pitchFamily="34" charset="0"/>
                <a:cs typeface="Gautami" panose="020B0502040204020203" pitchFamily="34" charset="0"/>
              </a:rPr>
              <a:t>Evaluation of psycho socio economic </a:t>
            </a:r>
            <a:r>
              <a:rPr lang="en-US" sz="2800" dirty="0">
                <a:latin typeface="Gautami" panose="020B0502040204020203" pitchFamily="34" charset="0"/>
                <a:cs typeface="Gautami" panose="020B0502040204020203" pitchFamily="34" charset="0"/>
              </a:rPr>
              <a:t>factors</a:t>
            </a:r>
            <a:r>
              <a:rPr lang="en-US" sz="2800" dirty="0" smtClean="0">
                <a:latin typeface="Gautami" panose="020B0502040204020203" pitchFamily="34" charset="0"/>
                <a:cs typeface="Gautami" panose="020B0502040204020203" pitchFamily="34" charset="0"/>
              </a:rPr>
              <a:t>, biomarkers</a:t>
            </a:r>
            <a:r>
              <a:rPr lang="en-US" sz="2800" dirty="0">
                <a:latin typeface="Gautami" panose="020B0502040204020203" pitchFamily="34" charset="0"/>
                <a:cs typeface="Gautami" panose="020B0502040204020203" pitchFamily="34" charset="0"/>
              </a:rPr>
              <a:t>, and the incidence </a:t>
            </a:r>
            <a:r>
              <a:rPr lang="en-US" sz="2800" dirty="0" smtClean="0">
                <a:latin typeface="Gautami" panose="020B0502040204020203" pitchFamily="34" charset="0"/>
                <a:cs typeface="Gautami" panose="020B0502040204020203" pitchFamily="34" charset="0"/>
              </a:rPr>
              <a:t>of micro- </a:t>
            </a:r>
            <a:r>
              <a:rPr lang="en-US" sz="2800" dirty="0">
                <a:latin typeface="Gautami" panose="020B0502040204020203" pitchFamily="34" charset="0"/>
                <a:cs typeface="Gautami" panose="020B0502040204020203" pitchFamily="34" charset="0"/>
              </a:rPr>
              <a:t>and </a:t>
            </a:r>
            <a:r>
              <a:rPr lang="en-US" sz="2800" dirty="0" err="1" smtClean="0">
                <a:latin typeface="Gautami" panose="020B0502040204020203" pitchFamily="34" charset="0"/>
                <a:cs typeface="Gautami" panose="020B0502040204020203" pitchFamily="34" charset="0"/>
              </a:rPr>
              <a:t>macrovascular</a:t>
            </a:r>
            <a:r>
              <a:rPr lang="en-US" sz="2800" dirty="0" smtClean="0">
                <a:latin typeface="Gautami" panose="020B0502040204020203" pitchFamily="34" charset="0"/>
                <a:cs typeface="Gautami" panose="020B0502040204020203" pitchFamily="34" charset="0"/>
              </a:rPr>
              <a:t> complications in </a:t>
            </a:r>
            <a:r>
              <a:rPr lang="en-US" sz="2800" dirty="0">
                <a:latin typeface="Gautami" panose="020B0502040204020203" pitchFamily="34" charset="0"/>
                <a:cs typeface="Gautami" panose="020B0502040204020203" pitchFamily="34" charset="0"/>
              </a:rPr>
              <a:t>patients with </a:t>
            </a:r>
            <a:r>
              <a:rPr lang="en-US" sz="2800" dirty="0" smtClean="0">
                <a:latin typeface="Gautami" panose="020B0502040204020203" pitchFamily="34" charset="0"/>
                <a:cs typeface="Gautami" panose="020B0502040204020203" pitchFamily="34" charset="0"/>
              </a:rPr>
              <a:t>DM</a:t>
            </a:r>
          </a:p>
          <a:p>
            <a:r>
              <a:rPr lang="en-US" sz="2800" dirty="0">
                <a:latin typeface="Gautami" panose="020B0502040204020203" pitchFamily="34" charset="0"/>
                <a:cs typeface="Gautami" panose="020B0502040204020203" pitchFamily="34" charset="0"/>
              </a:rPr>
              <a:t>The second year survey was performed from </a:t>
            </a:r>
            <a:r>
              <a:rPr lang="en-US" sz="2800" dirty="0" smtClean="0">
                <a:latin typeface="Gautami" panose="020B0502040204020203" pitchFamily="34" charset="0"/>
                <a:cs typeface="Gautami" panose="020B0502040204020203" pitchFamily="34" charset="0"/>
              </a:rPr>
              <a:t>Jan </a:t>
            </a:r>
            <a:r>
              <a:rPr lang="en-US" sz="2800" dirty="0">
                <a:latin typeface="Gautami" panose="020B0502040204020203" pitchFamily="34" charset="0"/>
                <a:cs typeface="Gautami" panose="020B0502040204020203" pitchFamily="34" charset="0"/>
              </a:rPr>
              <a:t>to </a:t>
            </a:r>
            <a:r>
              <a:rPr lang="en-US" sz="2800" dirty="0" smtClean="0">
                <a:latin typeface="Gautami" panose="020B0502040204020203" pitchFamily="34" charset="0"/>
                <a:cs typeface="Gautami" panose="020B0502040204020203" pitchFamily="34" charset="0"/>
              </a:rPr>
              <a:t>Dec </a:t>
            </a:r>
            <a:r>
              <a:rPr lang="en-US" sz="2800" dirty="0">
                <a:latin typeface="Gautami" panose="020B0502040204020203" pitchFamily="34" charset="0"/>
                <a:cs typeface="Gautami" panose="020B0502040204020203" pitchFamily="34" charset="0"/>
              </a:rPr>
              <a:t>2011</a:t>
            </a:r>
            <a:r>
              <a:rPr lang="en-US" sz="2800" dirty="0" smtClean="0">
                <a:latin typeface="Gautami" panose="020B0502040204020203" pitchFamily="34" charset="0"/>
                <a:cs typeface="Gautami" panose="020B0502040204020203" pitchFamily="34" charset="0"/>
              </a:rPr>
              <a:t>.</a:t>
            </a:r>
          </a:p>
          <a:p>
            <a:r>
              <a:rPr lang="en-US" sz="2800" dirty="0">
                <a:latin typeface="Gautami" panose="020B0502040204020203" pitchFamily="34" charset="0"/>
                <a:cs typeface="Gautami" panose="020B0502040204020203" pitchFamily="34" charset="0"/>
              </a:rPr>
              <a:t>E</a:t>
            </a:r>
            <a:r>
              <a:rPr lang="en-US" sz="2800" dirty="0" smtClean="0">
                <a:latin typeface="Gautami" panose="020B0502040204020203" pitchFamily="34" charset="0"/>
                <a:cs typeface="Gautami" panose="020B0502040204020203" pitchFamily="34" charset="0"/>
              </a:rPr>
              <a:t>xcluded </a:t>
            </a:r>
            <a:r>
              <a:rPr lang="en-US" sz="2800" dirty="0">
                <a:latin typeface="Gautami" panose="020B0502040204020203" pitchFamily="34" charset="0"/>
                <a:cs typeface="Gautami" panose="020B0502040204020203" pitchFamily="34" charset="0"/>
              </a:rPr>
              <a:t>patients with </a:t>
            </a:r>
            <a:r>
              <a:rPr lang="en-US" sz="2800" dirty="0" smtClean="0">
                <a:latin typeface="Gautami" panose="020B0502040204020203" pitchFamily="34" charset="0"/>
                <a:cs typeface="Gautami" panose="020B0502040204020203" pitchFamily="34" charset="0"/>
              </a:rPr>
              <a:t>pre diabetes </a:t>
            </a:r>
            <a:r>
              <a:rPr lang="en-US" sz="2800" dirty="0">
                <a:latin typeface="Gautami" panose="020B0502040204020203" pitchFamily="34" charset="0"/>
                <a:cs typeface="Gautami" panose="020B0502040204020203" pitchFamily="34" charset="0"/>
              </a:rPr>
              <a:t>diagnosed by an </a:t>
            </a:r>
            <a:r>
              <a:rPr lang="en-US" sz="2800" dirty="0" smtClean="0">
                <a:latin typeface="Gautami" panose="020B0502040204020203" pitchFamily="34" charset="0"/>
                <a:cs typeface="Gautami" panose="020B0502040204020203" pitchFamily="34" charset="0"/>
              </a:rPr>
              <a:t>OGTT , GDM </a:t>
            </a:r>
            <a:r>
              <a:rPr lang="en-US" sz="2800" dirty="0">
                <a:latin typeface="Gautami" panose="020B0502040204020203" pitchFamily="34" charset="0"/>
                <a:cs typeface="Gautami" panose="020B0502040204020203" pitchFamily="34" charset="0"/>
              </a:rPr>
              <a:t>, type 1 </a:t>
            </a:r>
            <a:r>
              <a:rPr lang="en-US" sz="2800" dirty="0" smtClean="0">
                <a:latin typeface="Gautami" panose="020B0502040204020203" pitchFamily="34" charset="0"/>
                <a:cs typeface="Gautami" panose="020B0502040204020203" pitchFamily="34" charset="0"/>
              </a:rPr>
              <a:t>DM, </a:t>
            </a:r>
            <a:r>
              <a:rPr lang="en-US" sz="2800" dirty="0">
                <a:latin typeface="Gautami" panose="020B0502040204020203" pitchFamily="34" charset="0"/>
                <a:cs typeface="Gautami" panose="020B0502040204020203" pitchFamily="34" charset="0"/>
              </a:rPr>
              <a:t>or </a:t>
            </a:r>
            <a:r>
              <a:rPr lang="en-US" sz="2800" dirty="0" smtClean="0">
                <a:latin typeface="Gautami" panose="020B0502040204020203" pitchFamily="34" charset="0"/>
                <a:cs typeface="Gautami" panose="020B0502040204020203" pitchFamily="34" charset="0"/>
              </a:rPr>
              <a:t>DM </a:t>
            </a:r>
            <a:r>
              <a:rPr lang="en-US" sz="2800" dirty="0">
                <a:latin typeface="Gautami" panose="020B0502040204020203" pitchFamily="34" charset="0"/>
                <a:cs typeface="Gautami" panose="020B0502040204020203" pitchFamily="34" charset="0"/>
              </a:rPr>
              <a:t>induced by steroid use or other </a:t>
            </a:r>
            <a:r>
              <a:rPr lang="en-US" sz="2800" dirty="0" err="1">
                <a:latin typeface="Gautami" panose="020B0502040204020203" pitchFamily="34" charset="0"/>
                <a:cs typeface="Gautami" panose="020B0502040204020203" pitchFamily="34" charset="0"/>
              </a:rPr>
              <a:t>endocrinological</a:t>
            </a:r>
            <a:r>
              <a:rPr lang="en-US" sz="2800" dirty="0">
                <a:latin typeface="Gautami" panose="020B0502040204020203" pitchFamily="34" charset="0"/>
                <a:cs typeface="Gautami" panose="020B0502040204020203" pitchFamily="34" charset="0"/>
              </a:rPr>
              <a:t> diseases, and </a:t>
            </a:r>
            <a:r>
              <a:rPr lang="en-US" sz="2800" dirty="0" smtClean="0">
                <a:latin typeface="Gautami" panose="020B0502040204020203" pitchFamily="34" charset="0"/>
                <a:cs typeface="Gautami" panose="020B0502040204020203" pitchFamily="34" charset="0"/>
              </a:rPr>
              <a:t>finally </a:t>
            </a:r>
            <a:r>
              <a:rPr lang="en-US" sz="2800" dirty="0">
                <a:latin typeface="Gautami" panose="020B0502040204020203" pitchFamily="34" charset="0"/>
                <a:cs typeface="Gautami" panose="020B0502040204020203" pitchFamily="34" charset="0"/>
              </a:rPr>
              <a:t>used data of patients diagnosed with type 2 diabetes.</a:t>
            </a:r>
          </a:p>
          <a:p>
            <a:endParaRPr lang="en-US" sz="2800" b="1" dirty="0">
              <a:solidFill>
                <a:srgbClr val="FFFF00"/>
              </a:solidFill>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295617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809134"/>
          </a:xfrm>
        </p:spPr>
        <p:txBody>
          <a:bodyPr>
            <a:normAutofit/>
          </a:bodyPr>
          <a:lstStyle/>
          <a:p>
            <a:r>
              <a:rPr lang="en-US" sz="2400" dirty="0">
                <a:latin typeface="Gautami" panose="020B0502040204020203" pitchFamily="34" charset="0"/>
                <a:cs typeface="Gautami" panose="020B0502040204020203" pitchFamily="34" charset="0"/>
              </a:rPr>
              <a:t>In 2011, of all </a:t>
            </a:r>
            <a:r>
              <a:rPr lang="en-US" sz="2400" dirty="0" smtClean="0">
                <a:latin typeface="Gautami" panose="020B0502040204020203" pitchFamily="34" charset="0"/>
                <a:cs typeface="Gautami" panose="020B0502040204020203" pitchFamily="34" charset="0"/>
              </a:rPr>
              <a:t>4,332 eligible </a:t>
            </a:r>
            <a:r>
              <a:rPr lang="en-US" sz="2400" dirty="0">
                <a:latin typeface="Gautami" panose="020B0502040204020203" pitchFamily="34" charset="0"/>
                <a:cs typeface="Gautami" panose="020B0502040204020203" pitchFamily="34" charset="0"/>
              </a:rPr>
              <a:t>patients with diabetes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40.5% female </a:t>
            </a:r>
            <a:r>
              <a:rPr lang="en-US" sz="2400" dirty="0">
                <a:latin typeface="Gautami" panose="020B0502040204020203" pitchFamily="34" charset="0"/>
                <a:cs typeface="Gautami" panose="020B0502040204020203" pitchFamily="34" charset="0"/>
              </a:rPr>
              <a:t>patients </a:t>
            </a:r>
            <a:r>
              <a:rPr lang="en-US" sz="2400" dirty="0" smtClean="0">
                <a:latin typeface="Gautami" panose="020B0502040204020203" pitchFamily="34" charset="0"/>
                <a:cs typeface="Gautami" panose="020B0502040204020203" pitchFamily="34" charset="0"/>
              </a:rPr>
              <a:t>with DM </a:t>
            </a:r>
            <a:r>
              <a:rPr lang="en-US" sz="2400" dirty="0">
                <a:latin typeface="Gautami" panose="020B0502040204020203" pitchFamily="34" charset="0"/>
                <a:cs typeface="Gautami" panose="020B0502040204020203" pitchFamily="34" charset="0"/>
              </a:rPr>
              <a:t>type 1 [4.6%] </a:t>
            </a:r>
            <a:r>
              <a:rPr lang="en-US" sz="2400" dirty="0" smtClean="0">
                <a:latin typeface="Gautami" panose="020B0502040204020203" pitchFamily="34" charset="0"/>
                <a:cs typeface="Gautami" panose="020B0502040204020203" pitchFamily="34" charset="0"/>
              </a:rPr>
              <a:t>and type </a:t>
            </a:r>
            <a:r>
              <a:rPr lang="en-US" sz="2400" dirty="0">
                <a:latin typeface="Gautami" panose="020B0502040204020203" pitchFamily="34" charset="0"/>
                <a:cs typeface="Gautami" panose="020B0502040204020203" pitchFamily="34" charset="0"/>
              </a:rPr>
              <a:t>2 [92.3%] </a:t>
            </a:r>
          </a:p>
          <a:p>
            <a:r>
              <a:rPr lang="en-US" sz="2400" dirty="0" smtClean="0">
                <a:latin typeface="Gautami" panose="020B0502040204020203" pitchFamily="34" charset="0"/>
                <a:cs typeface="Gautami" panose="020B0502040204020203" pitchFamily="34" charset="0"/>
              </a:rPr>
              <a:t>Mean </a:t>
            </a:r>
            <a:r>
              <a:rPr lang="en-US" sz="2400" dirty="0">
                <a:latin typeface="Gautami" panose="020B0502040204020203" pitchFamily="34" charset="0"/>
                <a:cs typeface="Gautami" panose="020B0502040204020203" pitchFamily="34" charset="0"/>
              </a:rPr>
              <a:t>[SD</a:t>
            </a:r>
            <a:r>
              <a:rPr lang="en-US" sz="2400" dirty="0" smtClean="0">
                <a:latin typeface="Gautami" panose="020B0502040204020203" pitchFamily="34" charset="0"/>
                <a:cs typeface="Gautami" panose="020B0502040204020203" pitchFamily="34" charset="0"/>
              </a:rPr>
              <a:t>] age </a:t>
            </a:r>
            <a:r>
              <a:rPr lang="en-US" sz="2400" dirty="0">
                <a:latin typeface="Gautami" panose="020B0502040204020203" pitchFamily="34" charset="0"/>
                <a:cs typeface="Gautami" panose="020B0502040204020203" pitchFamily="34" charset="0"/>
              </a:rPr>
              <a:t>65.6 [12.1] </a:t>
            </a:r>
            <a:r>
              <a:rPr lang="en-US" sz="2400" dirty="0" smtClean="0">
                <a:latin typeface="Gautami" panose="020B0502040204020203" pitchFamily="34" charset="0"/>
                <a:cs typeface="Gautami" panose="020B0502040204020203" pitchFamily="34" charset="0"/>
              </a:rPr>
              <a:t>years,</a:t>
            </a:r>
          </a:p>
          <a:p>
            <a:r>
              <a:rPr lang="en-US" sz="2400" dirty="0" smtClean="0">
                <a:latin typeface="Gautami" panose="020B0502040204020203" pitchFamily="34" charset="0"/>
                <a:cs typeface="Gautami" panose="020B0502040204020203" pitchFamily="34" charset="0"/>
              </a:rPr>
              <a:t>4,197 provided consent </a:t>
            </a:r>
            <a:r>
              <a:rPr lang="en-US" sz="2400" dirty="0">
                <a:latin typeface="Gautami" panose="020B0502040204020203" pitchFamily="34" charset="0"/>
                <a:cs typeface="Gautami" panose="020B0502040204020203" pitchFamily="34" charset="0"/>
              </a:rPr>
              <a:t>to participate in the </a:t>
            </a:r>
            <a:r>
              <a:rPr lang="en-US" sz="2400" dirty="0" smtClean="0">
                <a:latin typeface="Gautami" panose="020B0502040204020203" pitchFamily="34" charset="0"/>
                <a:cs typeface="Gautami" panose="020B0502040204020203" pitchFamily="34" charset="0"/>
              </a:rPr>
              <a:t>study </a:t>
            </a:r>
          </a:p>
          <a:p>
            <a:r>
              <a:rPr lang="en-US" sz="2400" dirty="0" smtClean="0">
                <a:latin typeface="Gautami" panose="020B0502040204020203" pitchFamily="34" charset="0"/>
                <a:cs typeface="Gautami" panose="020B0502040204020203" pitchFamily="34" charset="0"/>
              </a:rPr>
              <a:t>3,671 </a:t>
            </a:r>
            <a:r>
              <a:rPr lang="en-US" sz="2400" dirty="0">
                <a:latin typeface="Gautami" panose="020B0502040204020203" pitchFamily="34" charset="0"/>
                <a:cs typeface="Gautami" panose="020B0502040204020203" pitchFamily="34" charset="0"/>
              </a:rPr>
              <a:t>were confirmed to have type </a:t>
            </a:r>
            <a:r>
              <a:rPr lang="en-US" sz="2400" dirty="0" smtClean="0">
                <a:latin typeface="Gautami" panose="020B0502040204020203" pitchFamily="34" charset="0"/>
                <a:cs typeface="Gautami" panose="020B0502040204020203" pitchFamily="34" charset="0"/>
              </a:rPr>
              <a:t>2 diabetes</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Excluded </a:t>
            </a:r>
            <a:r>
              <a:rPr lang="en-US" sz="2400" dirty="0">
                <a:latin typeface="Gautami" panose="020B0502040204020203" pitchFamily="34" charset="0"/>
                <a:cs typeface="Gautami" panose="020B0502040204020203" pitchFamily="34" charset="0"/>
              </a:rPr>
              <a:t>30 </a:t>
            </a:r>
            <a:r>
              <a:rPr lang="en-US" sz="2400" dirty="0" smtClean="0">
                <a:latin typeface="Gautami" panose="020B0502040204020203" pitchFamily="34" charset="0"/>
                <a:cs typeface="Gautami" panose="020B0502040204020203" pitchFamily="34" charset="0"/>
              </a:rPr>
              <a:t>patients with </a:t>
            </a:r>
            <a:r>
              <a:rPr lang="en-US" sz="2400" dirty="0">
                <a:latin typeface="Gautami" panose="020B0502040204020203" pitchFamily="34" charset="0"/>
                <a:cs typeface="Gautami" panose="020B0502040204020203" pitchFamily="34" charset="0"/>
              </a:rPr>
              <a:t>missing data of </a:t>
            </a:r>
            <a:r>
              <a:rPr lang="en-US" sz="2400" dirty="0" err="1">
                <a:latin typeface="Gautami" panose="020B0502040204020203" pitchFamily="34" charset="0"/>
                <a:cs typeface="Gautami" panose="020B0502040204020203" pitchFamily="34" charset="0"/>
              </a:rPr>
              <a:t>hs</a:t>
            </a:r>
            <a:r>
              <a:rPr lang="en-US" sz="2400" dirty="0">
                <a:latin typeface="Gautami" panose="020B0502040204020203" pitchFamily="34" charset="0"/>
                <a:cs typeface="Gautami" panose="020B0502040204020203" pitchFamily="34" charset="0"/>
              </a:rPr>
              <a:t>-CRP levels </a:t>
            </a:r>
            <a:r>
              <a:rPr lang="en-US" sz="2400" dirty="0" smtClean="0">
                <a:latin typeface="Gautami" panose="020B0502040204020203" pitchFamily="34" charset="0"/>
                <a:cs typeface="Gautami" panose="020B0502040204020203" pitchFamily="34" charset="0"/>
              </a:rPr>
              <a:t>and 67 </a:t>
            </a:r>
            <a:r>
              <a:rPr lang="en-US" sz="2400" dirty="0">
                <a:latin typeface="Gautami" panose="020B0502040204020203" pitchFamily="34" charset="0"/>
                <a:cs typeface="Gautami" panose="020B0502040204020203" pitchFamily="34" charset="0"/>
              </a:rPr>
              <a:t>patients who did not complete </a:t>
            </a:r>
            <a:r>
              <a:rPr lang="en-US" sz="2400" dirty="0" smtClean="0">
                <a:latin typeface="Gautami" panose="020B0502040204020203" pitchFamily="34" charset="0"/>
                <a:cs typeface="Gautami" panose="020B0502040204020203" pitchFamily="34" charset="0"/>
              </a:rPr>
              <a:t>the PHQ-9</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800" b="1" dirty="0" smtClean="0">
                <a:solidFill>
                  <a:srgbClr val="00FF00"/>
                </a:solidFill>
                <a:latin typeface="Gautami" panose="020B0502040204020203" pitchFamily="34" charset="0"/>
                <a:cs typeface="Gautami" panose="020B0502040204020203" pitchFamily="34" charset="0"/>
              </a:rPr>
              <a:t>The </a:t>
            </a:r>
            <a:r>
              <a:rPr lang="en-US" sz="2800" b="1" dirty="0">
                <a:solidFill>
                  <a:srgbClr val="00FF00"/>
                </a:solidFill>
                <a:latin typeface="Gautami" panose="020B0502040204020203" pitchFamily="34" charset="0"/>
                <a:cs typeface="Gautami" panose="020B0502040204020203" pitchFamily="34" charset="0"/>
              </a:rPr>
              <a:t>remaining 3,573 </a:t>
            </a:r>
            <a:r>
              <a:rPr lang="en-US" sz="2800" b="1" dirty="0" smtClean="0">
                <a:solidFill>
                  <a:srgbClr val="00FF00"/>
                </a:solidFill>
                <a:latin typeface="Gautami" panose="020B0502040204020203" pitchFamily="34" charset="0"/>
                <a:cs typeface="Gautami" panose="020B0502040204020203" pitchFamily="34" charset="0"/>
              </a:rPr>
              <a:t>patients who </a:t>
            </a:r>
            <a:r>
              <a:rPr lang="en-US" sz="2800" b="1" dirty="0">
                <a:solidFill>
                  <a:srgbClr val="00FF00"/>
                </a:solidFill>
                <a:latin typeface="Gautami" panose="020B0502040204020203" pitchFamily="34" charset="0"/>
                <a:cs typeface="Gautami" panose="020B0502040204020203" pitchFamily="34" charset="0"/>
              </a:rPr>
              <a:t>met the inclusion criteria were </a:t>
            </a:r>
            <a:r>
              <a:rPr lang="en-US" sz="2800" b="1" dirty="0" smtClean="0">
                <a:solidFill>
                  <a:srgbClr val="00FF00"/>
                </a:solidFill>
                <a:latin typeface="Gautami" panose="020B0502040204020203" pitchFamily="34" charset="0"/>
                <a:cs typeface="Gautami" panose="020B0502040204020203" pitchFamily="34" charset="0"/>
              </a:rPr>
              <a:t>included in </a:t>
            </a:r>
            <a:r>
              <a:rPr lang="en-US" sz="2800" b="1" dirty="0">
                <a:solidFill>
                  <a:srgbClr val="00FF00"/>
                </a:solidFill>
                <a:latin typeface="Gautami" panose="020B0502040204020203" pitchFamily="34" charset="0"/>
                <a:cs typeface="Gautami" panose="020B0502040204020203" pitchFamily="34" charset="0"/>
              </a:rPr>
              <a:t>the stud</a:t>
            </a:r>
            <a:r>
              <a:rPr lang="en-US" sz="2400" b="1" dirty="0">
                <a:solidFill>
                  <a:srgbClr val="00FF00"/>
                </a:solidFill>
                <a:latin typeface="GuATOMIA"/>
              </a:rPr>
              <a:t>y.</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6577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FF00"/>
                </a:solidFill>
              </a:rPr>
              <a:t>Depression</a:t>
            </a:r>
          </a:p>
        </p:txBody>
      </p:sp>
      <p:sp>
        <p:nvSpPr>
          <p:cNvPr id="3" name="Content Placeholder 2"/>
          <p:cNvSpPr>
            <a:spLocks noGrp="1"/>
          </p:cNvSpPr>
          <p:nvPr>
            <p:ph idx="1"/>
          </p:nvPr>
        </p:nvSpPr>
        <p:spPr>
          <a:xfrm>
            <a:off x="818712" y="1749972"/>
            <a:ext cx="10554574" cy="5738649"/>
          </a:xfrm>
        </p:spPr>
        <p:txBody>
          <a:bodyPr>
            <a:normAutofit/>
          </a:bodyPr>
          <a:lstStyle/>
          <a:p>
            <a:r>
              <a:rPr lang="en-US" sz="2000" dirty="0">
                <a:latin typeface="GuATOMIA"/>
              </a:rPr>
              <a:t>The PHQ-9 has been </a:t>
            </a:r>
            <a:r>
              <a:rPr lang="en-US" sz="2000" dirty="0" smtClean="0">
                <a:latin typeface="GuATOMIA"/>
              </a:rPr>
              <a:t>validated as </a:t>
            </a:r>
            <a:r>
              <a:rPr lang="en-US" sz="2000" dirty="0">
                <a:latin typeface="GuATOMIA"/>
              </a:rPr>
              <a:t>being appropriate for screening </a:t>
            </a:r>
            <a:r>
              <a:rPr lang="en-US" sz="2000" dirty="0" smtClean="0">
                <a:latin typeface="GuATOMIA"/>
              </a:rPr>
              <a:t>for depression </a:t>
            </a:r>
            <a:r>
              <a:rPr lang="en-US" sz="2000" dirty="0">
                <a:latin typeface="GuATOMIA"/>
              </a:rPr>
              <a:t>in patients with </a:t>
            </a:r>
            <a:r>
              <a:rPr lang="en-US" sz="2000" dirty="0" smtClean="0">
                <a:latin typeface="GuATOMIA"/>
              </a:rPr>
              <a:t>DM and </a:t>
            </a:r>
            <a:r>
              <a:rPr lang="en-US" sz="2000" dirty="0">
                <a:latin typeface="GuATOMIA"/>
              </a:rPr>
              <a:t>includes </a:t>
            </a:r>
            <a:r>
              <a:rPr lang="en-US" sz="2000" dirty="0" smtClean="0">
                <a:latin typeface="GuATOMIA"/>
              </a:rPr>
              <a:t>9 </a:t>
            </a:r>
            <a:r>
              <a:rPr lang="en-US" sz="2000" dirty="0">
                <a:latin typeface="GuATOMIA"/>
              </a:rPr>
              <a:t>items </a:t>
            </a:r>
            <a:r>
              <a:rPr lang="en-US" sz="2000" dirty="0" smtClean="0">
                <a:latin typeface="GuATOMIA"/>
              </a:rPr>
              <a:t>assessing 9 </a:t>
            </a:r>
            <a:r>
              <a:rPr lang="en-US" sz="2000" dirty="0">
                <a:latin typeface="GuATOMIA"/>
              </a:rPr>
              <a:t>symptoms of depression as </a:t>
            </a:r>
            <a:r>
              <a:rPr lang="en-US" sz="2000" dirty="0" smtClean="0">
                <a:latin typeface="GuATOMIA"/>
              </a:rPr>
              <a:t>defined by </a:t>
            </a:r>
            <a:r>
              <a:rPr lang="en-US" sz="2000" dirty="0">
                <a:latin typeface="GuATOMIA"/>
              </a:rPr>
              <a:t>the </a:t>
            </a:r>
            <a:r>
              <a:rPr lang="en-US" sz="2000" dirty="0" smtClean="0">
                <a:latin typeface="GuATOMIA"/>
              </a:rPr>
              <a:t>DSM-IV</a:t>
            </a:r>
          </a:p>
          <a:p>
            <a:r>
              <a:rPr lang="en-US" sz="2000" dirty="0" smtClean="0">
                <a:latin typeface="GuATOMIA"/>
              </a:rPr>
              <a:t>Individuals </a:t>
            </a:r>
            <a:r>
              <a:rPr lang="en-US" sz="2000" dirty="0">
                <a:latin typeface="GuATOMIA"/>
              </a:rPr>
              <a:t>who scored high </a:t>
            </a:r>
            <a:r>
              <a:rPr lang="en-US" sz="2000" b="1" dirty="0" smtClean="0">
                <a:solidFill>
                  <a:srgbClr val="00FF00"/>
                </a:solidFill>
                <a:latin typeface="GuATOMIA"/>
              </a:rPr>
              <a:t>(≥ 10</a:t>
            </a:r>
            <a:r>
              <a:rPr lang="en-US" sz="2000" b="1" dirty="0">
                <a:solidFill>
                  <a:srgbClr val="00FF00"/>
                </a:solidFill>
                <a:latin typeface="GuATOMIA"/>
              </a:rPr>
              <a:t>) </a:t>
            </a:r>
            <a:r>
              <a:rPr lang="en-US" sz="2000" dirty="0" smtClean="0">
                <a:latin typeface="GuATOMIA"/>
              </a:rPr>
              <a:t>on the </a:t>
            </a:r>
            <a:r>
              <a:rPr lang="en-US" sz="2000" dirty="0">
                <a:latin typeface="GuATOMIA"/>
              </a:rPr>
              <a:t>PHQ-9 were between 7 and </a:t>
            </a:r>
            <a:r>
              <a:rPr lang="en-US" sz="2000" dirty="0" smtClean="0">
                <a:latin typeface="GuATOMIA"/>
              </a:rPr>
              <a:t>13.6 times </a:t>
            </a:r>
            <a:r>
              <a:rPr lang="en-US" sz="2000" dirty="0">
                <a:latin typeface="GuATOMIA"/>
              </a:rPr>
              <a:t>more likely to be diagnosed </a:t>
            </a:r>
            <a:r>
              <a:rPr lang="en-US" sz="2000" dirty="0" smtClean="0">
                <a:latin typeface="GuATOMIA"/>
              </a:rPr>
              <a:t>with depression </a:t>
            </a:r>
            <a:r>
              <a:rPr lang="en-US" sz="2000" dirty="0">
                <a:latin typeface="GuATOMIA"/>
              </a:rPr>
              <a:t>by the mental health professional.</a:t>
            </a:r>
          </a:p>
          <a:p>
            <a:r>
              <a:rPr lang="en-US" sz="2000" dirty="0" smtClean="0">
                <a:latin typeface="GuATOMIA"/>
              </a:rPr>
              <a:t>Individuals scoring </a:t>
            </a:r>
            <a:r>
              <a:rPr lang="en-US" sz="2000" dirty="0">
                <a:latin typeface="GuATOMIA"/>
              </a:rPr>
              <a:t>low </a:t>
            </a:r>
            <a:r>
              <a:rPr lang="en-US" sz="2000" b="1" dirty="0" smtClean="0">
                <a:solidFill>
                  <a:srgbClr val="00FF00"/>
                </a:solidFill>
                <a:latin typeface="GuATOMIA"/>
              </a:rPr>
              <a:t>(≤ 4</a:t>
            </a:r>
            <a:r>
              <a:rPr lang="en-US" sz="2000" b="1" dirty="0">
                <a:solidFill>
                  <a:srgbClr val="00FF00"/>
                </a:solidFill>
                <a:latin typeface="GuATOMIA"/>
              </a:rPr>
              <a:t>) </a:t>
            </a:r>
            <a:r>
              <a:rPr lang="en-US" sz="2000" b="1" dirty="0" smtClean="0">
                <a:solidFill>
                  <a:srgbClr val="00FF00"/>
                </a:solidFill>
                <a:latin typeface="GuATOMIA"/>
              </a:rPr>
              <a:t> </a:t>
            </a:r>
            <a:r>
              <a:rPr lang="en-US" sz="2000" dirty="0">
                <a:latin typeface="GuATOMIA"/>
              </a:rPr>
              <a:t>had </a:t>
            </a:r>
            <a:r>
              <a:rPr lang="en-US" sz="2000" dirty="0" smtClean="0">
                <a:latin typeface="GuATOMIA"/>
              </a:rPr>
              <a:t>a less </a:t>
            </a:r>
            <a:r>
              <a:rPr lang="en-US" sz="2000" dirty="0">
                <a:latin typeface="GuATOMIA"/>
              </a:rPr>
              <a:t>than a 1 in 25 chance of having depression</a:t>
            </a:r>
            <a:r>
              <a:rPr lang="en-US" sz="2000" dirty="0" smtClean="0">
                <a:latin typeface="GuATOMIA"/>
              </a:rPr>
              <a:t>.</a:t>
            </a:r>
          </a:p>
          <a:p>
            <a:r>
              <a:rPr lang="en-US" sz="2000" dirty="0" smtClean="0">
                <a:latin typeface="GuATOMIA"/>
              </a:rPr>
              <a:t>Major depression was </a:t>
            </a:r>
            <a:r>
              <a:rPr lang="en-US" sz="2000" dirty="0">
                <a:latin typeface="GuATOMIA"/>
              </a:rPr>
              <a:t>diagnosed if </a:t>
            </a:r>
            <a:r>
              <a:rPr lang="en-US" sz="2000" b="1" dirty="0" smtClean="0">
                <a:solidFill>
                  <a:srgbClr val="00FF00"/>
                </a:solidFill>
                <a:latin typeface="GuATOMIA"/>
              </a:rPr>
              <a:t>5 </a:t>
            </a:r>
            <a:r>
              <a:rPr lang="en-US" sz="2000" b="1" dirty="0">
                <a:solidFill>
                  <a:srgbClr val="00FF00"/>
                </a:solidFill>
                <a:latin typeface="GuATOMIA"/>
              </a:rPr>
              <a:t>or more of </a:t>
            </a:r>
            <a:r>
              <a:rPr lang="en-US" sz="2000" b="1" dirty="0" smtClean="0">
                <a:solidFill>
                  <a:srgbClr val="00FF00"/>
                </a:solidFill>
                <a:latin typeface="GuATOMIA"/>
              </a:rPr>
              <a:t>the 9 </a:t>
            </a:r>
            <a:r>
              <a:rPr lang="en-US" sz="2000" b="1" dirty="0">
                <a:solidFill>
                  <a:srgbClr val="00FF00"/>
                </a:solidFill>
                <a:latin typeface="GuATOMIA"/>
              </a:rPr>
              <a:t>depressive symptom criteria</a:t>
            </a:r>
            <a:r>
              <a:rPr lang="en-US" sz="2000" dirty="0">
                <a:latin typeface="GuATOMIA"/>
              </a:rPr>
              <a:t> </a:t>
            </a:r>
            <a:r>
              <a:rPr lang="en-US" sz="2000" dirty="0" smtClean="0">
                <a:latin typeface="GuATOMIA"/>
              </a:rPr>
              <a:t>were present </a:t>
            </a:r>
            <a:r>
              <a:rPr lang="en-US" sz="2000" dirty="0">
                <a:latin typeface="GuATOMIA"/>
              </a:rPr>
              <a:t>for at least “more than half </a:t>
            </a:r>
            <a:r>
              <a:rPr lang="en-US" sz="2000" dirty="0" smtClean="0">
                <a:latin typeface="GuATOMIA"/>
              </a:rPr>
              <a:t>the days</a:t>
            </a:r>
            <a:r>
              <a:rPr lang="en-US" sz="2000" dirty="0">
                <a:latin typeface="GuATOMIA"/>
              </a:rPr>
              <a:t>” in the past 2 weeks and one </a:t>
            </a:r>
            <a:r>
              <a:rPr lang="en-US" sz="2000" dirty="0" smtClean="0">
                <a:latin typeface="GuATOMIA"/>
              </a:rPr>
              <a:t>of the </a:t>
            </a:r>
            <a:r>
              <a:rPr lang="en-US" sz="2000" dirty="0">
                <a:latin typeface="GuATOMIA"/>
              </a:rPr>
              <a:t>symptoms was depressed mood </a:t>
            </a:r>
            <a:r>
              <a:rPr lang="en-US" sz="2000" dirty="0" smtClean="0">
                <a:latin typeface="GuATOMIA"/>
              </a:rPr>
              <a:t>or anhedonia</a:t>
            </a:r>
          </a:p>
          <a:p>
            <a:r>
              <a:rPr lang="en-US" sz="2400" b="1" i="1" dirty="0">
                <a:solidFill>
                  <a:srgbClr val="FF0000"/>
                </a:solidFill>
                <a:latin typeface="GuATOMIA"/>
              </a:rPr>
              <a:t>Physical </a:t>
            </a:r>
            <a:r>
              <a:rPr lang="en-US" sz="2400" b="1" i="1" dirty="0" smtClean="0">
                <a:solidFill>
                  <a:srgbClr val="FF0000"/>
                </a:solidFill>
                <a:latin typeface="GuATOMIA"/>
              </a:rPr>
              <a:t>exercise:</a:t>
            </a:r>
            <a:r>
              <a:rPr lang="en-US" sz="2400" i="1" dirty="0" smtClean="0">
                <a:solidFill>
                  <a:srgbClr val="FF0000"/>
                </a:solidFill>
                <a:latin typeface="GuATOMIA"/>
              </a:rPr>
              <a:t> </a:t>
            </a:r>
            <a:r>
              <a:rPr lang="en-US" sz="2000" dirty="0">
                <a:latin typeface="GuATOMIA"/>
              </a:rPr>
              <a:t>measured using the short version of the </a:t>
            </a:r>
            <a:r>
              <a:rPr lang="fr-FR" sz="2000" dirty="0">
                <a:latin typeface="GuATOMIA"/>
              </a:rPr>
              <a:t>IPAQ , a </a:t>
            </a:r>
            <a:r>
              <a:rPr lang="en-US" sz="2000" dirty="0">
                <a:latin typeface="GuATOMIA"/>
              </a:rPr>
              <a:t>self-reporting instrument that asks for an estimate of total weekly physical activity (walking/vigorous and moderate-intensity activity) during the previous week and were categorized into (low, moderate, and high) categories</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822958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13</a:t>
            </a:fld>
            <a:endParaRPr lang="en-US" dirty="0"/>
          </a:p>
        </p:txBody>
      </p:sp>
      <p:grpSp>
        <p:nvGrpSpPr>
          <p:cNvPr id="6" name="Group 4"/>
          <p:cNvGrpSpPr>
            <a:grpSpLocks noChangeAspect="1"/>
          </p:cNvGrpSpPr>
          <p:nvPr/>
        </p:nvGrpSpPr>
        <p:grpSpPr bwMode="auto">
          <a:xfrm>
            <a:off x="555033" y="124598"/>
            <a:ext cx="10818253" cy="6716712"/>
            <a:chOff x="499" y="89"/>
            <a:chExt cx="6056" cy="4231"/>
          </a:xfrm>
        </p:grpSpPr>
        <p:sp>
          <p:nvSpPr>
            <p:cNvPr id="7" name="AutoShape 3"/>
            <p:cNvSpPr>
              <a:spLocks noChangeAspect="1" noChangeArrowheads="1" noTextEdit="1"/>
            </p:cNvSpPr>
            <p:nvPr/>
          </p:nvSpPr>
          <p:spPr bwMode="auto">
            <a:xfrm>
              <a:off x="499" y="89"/>
              <a:ext cx="6056" cy="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 y="89"/>
              <a:ext cx="6064" cy="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9"/>
          <p:cNvSpPr/>
          <p:nvPr/>
        </p:nvSpPr>
        <p:spPr>
          <a:xfrm>
            <a:off x="9221275" y="4417454"/>
            <a:ext cx="656822" cy="115909"/>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9221275" y="5692078"/>
            <a:ext cx="656822" cy="115909"/>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322749" y="837127"/>
            <a:ext cx="502277" cy="201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22748" y="2011927"/>
            <a:ext cx="502277" cy="201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22748" y="1325191"/>
            <a:ext cx="502277" cy="201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244113" y="906967"/>
            <a:ext cx="1131708" cy="833261"/>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44113" y="2112863"/>
            <a:ext cx="1131707" cy="644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9221275" y="3929159"/>
            <a:ext cx="656822" cy="115909"/>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dirty="0">
              <a:solidFill>
                <a:srgbClr val="00FF00"/>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14</a:t>
            </a:fld>
            <a:endParaRPr lang="en-US" dirty="0"/>
          </a:p>
        </p:txBody>
      </p:sp>
      <p:sp>
        <p:nvSpPr>
          <p:cNvPr id="10" name="Rounded Rectangle 9"/>
          <p:cNvSpPr/>
          <p:nvPr/>
        </p:nvSpPr>
        <p:spPr>
          <a:xfrm>
            <a:off x="9431871" y="4288665"/>
            <a:ext cx="1360625" cy="11590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duotone>
              <a:prstClr val="black"/>
              <a:srgbClr val="FF0000">
                <a:tint val="45000"/>
                <a:satMod val="400000"/>
              </a:srgbClr>
            </a:duotone>
          </a:blip>
          <a:stretch>
            <a:fillRect/>
          </a:stretch>
        </p:blipFill>
        <p:spPr>
          <a:xfrm>
            <a:off x="572676" y="5447764"/>
            <a:ext cx="10438762" cy="958724"/>
          </a:xfrm>
          <a:prstGeom prst="rect">
            <a:avLst/>
          </a:prstGeom>
        </p:spPr>
      </p:pic>
      <p:grpSp>
        <p:nvGrpSpPr>
          <p:cNvPr id="7" name="Group 4"/>
          <p:cNvGrpSpPr>
            <a:grpSpLocks noChangeAspect="1"/>
          </p:cNvGrpSpPr>
          <p:nvPr/>
        </p:nvGrpSpPr>
        <p:grpSpPr bwMode="auto">
          <a:xfrm>
            <a:off x="573088" y="1778000"/>
            <a:ext cx="10437812" cy="4629150"/>
            <a:chOff x="361" y="1120"/>
            <a:chExt cx="6575" cy="2916"/>
          </a:xfrm>
        </p:grpSpPr>
        <p:sp>
          <p:nvSpPr>
            <p:cNvPr id="8" name="AutoShape 3"/>
            <p:cNvSpPr>
              <a:spLocks noChangeAspect="1" noChangeArrowheads="1" noTextEdit="1"/>
            </p:cNvSpPr>
            <p:nvPr/>
          </p:nvSpPr>
          <p:spPr bwMode="auto">
            <a:xfrm>
              <a:off x="361" y="1120"/>
              <a:ext cx="6575"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 y="1120"/>
              <a:ext cx="6584" cy="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9567081" y="4288665"/>
            <a:ext cx="1323832" cy="1216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52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dirty="0"/>
          </a:p>
        </p:txBody>
      </p:sp>
      <p:pic>
        <p:nvPicPr>
          <p:cNvPr id="5" name="Content Placeholder 4"/>
          <p:cNvPicPr>
            <a:picLocks noGrp="1" noChangeAspect="1"/>
          </p:cNvPicPr>
          <p:nvPr>
            <p:ph idx="1"/>
          </p:nvPr>
        </p:nvPicPr>
        <p:blipFill>
          <a:blip r:embed="rId2"/>
          <a:stretch>
            <a:fillRect/>
          </a:stretch>
        </p:blipFill>
        <p:spPr>
          <a:xfrm>
            <a:off x="599979" y="1842214"/>
            <a:ext cx="10604640" cy="4564273"/>
          </a:xfrm>
          <a:prstGeom prst="rect">
            <a:avLst/>
          </a:prstGeom>
        </p:spPr>
      </p:pic>
      <p:sp>
        <p:nvSpPr>
          <p:cNvPr id="4" name="Slide Number Placeholder 3"/>
          <p:cNvSpPr>
            <a:spLocks noGrp="1"/>
          </p:cNvSpPr>
          <p:nvPr>
            <p:ph type="sldNum" sz="quarter" idx="12"/>
          </p:nvPr>
        </p:nvSpPr>
        <p:spPr/>
        <p:txBody>
          <a:bodyPr>
            <a:normAutofit/>
          </a:bodyPr>
          <a:lstStyle/>
          <a:p>
            <a:fld id="{6D22F896-40B5-4ADD-8801-0D06FADFA095}" type="slidenum">
              <a:rPr lang="en-US" smtClean="0"/>
              <a:t>15</a:t>
            </a:fld>
            <a:endParaRPr lang="en-US" dirty="0"/>
          </a:p>
        </p:txBody>
      </p:sp>
      <p:sp>
        <p:nvSpPr>
          <p:cNvPr id="3" name="Rectangle 2"/>
          <p:cNvSpPr/>
          <p:nvPr/>
        </p:nvSpPr>
        <p:spPr>
          <a:xfrm>
            <a:off x="599979" y="3644721"/>
            <a:ext cx="10604639" cy="943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a:off x="8577330" y="3786389"/>
            <a:ext cx="296214" cy="450761"/>
          </a:xfrm>
          <a:prstGeom prst="lightningBol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8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CONCLUSIONS</a:t>
            </a:r>
          </a:p>
        </p:txBody>
      </p:sp>
      <p:sp>
        <p:nvSpPr>
          <p:cNvPr id="3" name="Content Placeholder 2"/>
          <p:cNvSpPr>
            <a:spLocks noGrp="1"/>
          </p:cNvSpPr>
          <p:nvPr>
            <p:ph idx="1"/>
          </p:nvPr>
        </p:nvSpPr>
        <p:spPr>
          <a:xfrm>
            <a:off x="818712" y="1774209"/>
            <a:ext cx="10554574" cy="4790364"/>
          </a:xfrm>
        </p:spPr>
        <p:txBody>
          <a:bodyPr>
            <a:normAutofit fontScale="85000" lnSpcReduction="10000"/>
          </a:bodyPr>
          <a:lstStyle/>
          <a:p>
            <a:r>
              <a:rPr lang="en-US" sz="2800" dirty="0" err="1" smtClean="0">
                <a:latin typeface="Gautami" panose="020B0502040204020203" pitchFamily="34" charset="0"/>
                <a:cs typeface="Gautami" panose="020B0502040204020203" pitchFamily="34" charset="0"/>
              </a:rPr>
              <a:t>hs</a:t>
            </a:r>
            <a:r>
              <a:rPr lang="en-US" sz="2800" dirty="0" smtClean="0">
                <a:latin typeface="Gautami" panose="020B0502040204020203" pitchFamily="34" charset="0"/>
                <a:cs typeface="Gautami" panose="020B0502040204020203" pitchFamily="34" charset="0"/>
              </a:rPr>
              <a:t>-CRP level </a:t>
            </a:r>
            <a:r>
              <a:rPr lang="en-US" sz="2800" dirty="0">
                <a:latin typeface="Gautami" panose="020B0502040204020203" pitchFamily="34" charset="0"/>
                <a:cs typeface="Gautami" panose="020B0502040204020203" pitchFamily="34" charset="0"/>
              </a:rPr>
              <a:t>was associated with a </a:t>
            </a:r>
            <a:r>
              <a:rPr lang="en-US" sz="2800" dirty="0" smtClean="0">
                <a:latin typeface="Gautami" panose="020B0502040204020203" pitchFamily="34" charset="0"/>
                <a:cs typeface="Gautami" panose="020B0502040204020203" pitchFamily="34" charset="0"/>
              </a:rPr>
              <a:t>high</a:t>
            </a:r>
            <a:r>
              <a:rPr lang="fa-IR" sz="2800" dirty="0" smtClean="0">
                <a:latin typeface="Gautami" panose="020B0502040204020203" pitchFamily="34" charset="0"/>
              </a:rPr>
              <a:t> </a:t>
            </a:r>
            <a:r>
              <a:rPr lang="en-US" sz="2800" dirty="0" smtClean="0">
                <a:latin typeface="Gautami" panose="020B0502040204020203" pitchFamily="34" charset="0"/>
                <a:cs typeface="Gautami" panose="020B0502040204020203" pitchFamily="34" charset="0"/>
              </a:rPr>
              <a:t>prevalence </a:t>
            </a:r>
            <a:r>
              <a:rPr lang="en-US" sz="2800" dirty="0">
                <a:latin typeface="Gautami" panose="020B0502040204020203" pitchFamily="34" charset="0"/>
                <a:cs typeface="Gautami" panose="020B0502040204020203" pitchFamily="34" charset="0"/>
              </a:rPr>
              <a:t>of major depression in </a:t>
            </a:r>
            <a:r>
              <a:rPr lang="en-US" sz="2800" dirty="0" smtClean="0">
                <a:latin typeface="Gautami" panose="020B0502040204020203" pitchFamily="34" charset="0"/>
                <a:cs typeface="Gautami" panose="020B0502040204020203" pitchFamily="34" charset="0"/>
              </a:rPr>
              <a:t>the</a:t>
            </a:r>
            <a:r>
              <a:rPr lang="fa-IR" sz="2800" dirty="0" smtClean="0">
                <a:latin typeface="Gautami" panose="020B0502040204020203" pitchFamily="34" charset="0"/>
              </a:rPr>
              <a:t> </a:t>
            </a:r>
            <a:r>
              <a:rPr lang="en-US" sz="2800" dirty="0" smtClean="0">
                <a:latin typeface="Gautami" panose="020B0502040204020203" pitchFamily="34" charset="0"/>
                <a:cs typeface="Gautami" panose="020B0502040204020203" pitchFamily="34" charset="0"/>
              </a:rPr>
              <a:t>age- </a:t>
            </a:r>
            <a:r>
              <a:rPr lang="en-US" sz="2800" dirty="0">
                <a:latin typeface="Gautami" panose="020B0502040204020203" pitchFamily="34" charset="0"/>
                <a:cs typeface="Gautami" panose="020B0502040204020203" pitchFamily="34" charset="0"/>
              </a:rPr>
              <a:t>and sex-adjusted </a:t>
            </a:r>
            <a:r>
              <a:rPr lang="en-US" sz="2800" dirty="0" smtClean="0">
                <a:latin typeface="Gautami" panose="020B0502040204020203" pitchFamily="34" charset="0"/>
                <a:cs typeface="Gautami" panose="020B0502040204020203" pitchFamily="34" charset="0"/>
              </a:rPr>
              <a:t>model</a:t>
            </a:r>
            <a:r>
              <a:rPr lang="fa-IR" sz="2800" dirty="0" smtClean="0">
                <a:latin typeface="Gautami" panose="020B0502040204020203" pitchFamily="34" charset="0"/>
                <a:cs typeface="Gautami" panose="020B0502040204020203" pitchFamily="34" charset="0"/>
              </a:rPr>
              <a:t>.</a:t>
            </a:r>
            <a:r>
              <a:rPr lang="en-US" sz="2800" dirty="0" smtClean="0">
                <a:latin typeface="Gautami" panose="020B0502040204020203" pitchFamily="34" charset="0"/>
                <a:cs typeface="Gautami" panose="020B0502040204020203" pitchFamily="34" charset="0"/>
              </a:rPr>
              <a:t>However,</a:t>
            </a:r>
            <a:r>
              <a:rPr lang="fa-IR" sz="2800" dirty="0" smtClean="0">
                <a:latin typeface="Gautami" panose="020B0502040204020203" pitchFamily="34" charset="0"/>
              </a:rPr>
              <a:t> </a:t>
            </a:r>
            <a:r>
              <a:rPr lang="en-US" sz="2800" dirty="0" smtClean="0">
                <a:latin typeface="Gautami" panose="020B0502040204020203" pitchFamily="34" charset="0"/>
                <a:cs typeface="Gautami" panose="020B0502040204020203" pitchFamily="34" charset="0"/>
              </a:rPr>
              <a:t>multivariable </a:t>
            </a:r>
            <a:r>
              <a:rPr lang="en-US" sz="2800" dirty="0">
                <a:latin typeface="Gautami" panose="020B0502040204020203" pitchFamily="34" charset="0"/>
                <a:cs typeface="Gautami" panose="020B0502040204020203" pitchFamily="34" charset="0"/>
              </a:rPr>
              <a:t>adjustment </a:t>
            </a:r>
            <a:r>
              <a:rPr lang="en-US" sz="2800" dirty="0" smtClean="0">
                <a:latin typeface="Gautami" panose="020B0502040204020203" pitchFamily="34" charset="0"/>
                <a:cs typeface="Gautami" panose="020B0502040204020203" pitchFamily="34" charset="0"/>
              </a:rPr>
              <a:t>diminished</a:t>
            </a:r>
            <a:r>
              <a:rPr lang="fa-IR" sz="2800" dirty="0" smtClean="0">
                <a:latin typeface="Gautami" panose="020B0502040204020203" pitchFamily="34" charset="0"/>
              </a:rPr>
              <a:t> </a:t>
            </a:r>
            <a:r>
              <a:rPr lang="en-US" sz="2800" dirty="0" smtClean="0">
                <a:latin typeface="Gautami" panose="020B0502040204020203" pitchFamily="34" charset="0"/>
                <a:cs typeface="Gautami" panose="020B0502040204020203" pitchFamily="34" charset="0"/>
              </a:rPr>
              <a:t>this </a:t>
            </a:r>
            <a:r>
              <a:rPr lang="en-US" sz="2800" dirty="0">
                <a:latin typeface="Gautami" panose="020B0502040204020203" pitchFamily="34" charset="0"/>
                <a:cs typeface="Gautami" panose="020B0502040204020203" pitchFamily="34" charset="0"/>
              </a:rPr>
              <a:t>association</a:t>
            </a:r>
            <a:r>
              <a:rPr lang="en-US" sz="2800" dirty="0" smtClean="0">
                <a:latin typeface="Gautami" panose="020B0502040204020203" pitchFamily="34" charset="0"/>
                <a:cs typeface="Gautami" panose="020B0502040204020203" pitchFamily="34" charset="0"/>
              </a:rPr>
              <a:t>.</a:t>
            </a:r>
          </a:p>
          <a:p>
            <a:r>
              <a:rPr lang="en-US" sz="2800" dirty="0" smtClean="0">
                <a:latin typeface="Gautami" panose="020B0502040204020203" pitchFamily="34" charset="0"/>
                <a:cs typeface="Gautami" panose="020B0502040204020203" pitchFamily="34" charset="0"/>
              </a:rPr>
              <a:t>This </a:t>
            </a:r>
            <a:r>
              <a:rPr lang="en-US" sz="2800" dirty="0">
                <a:latin typeface="Gautami" panose="020B0502040204020203" pitchFamily="34" charset="0"/>
                <a:cs typeface="Gautami" panose="020B0502040204020203" pitchFamily="34" charset="0"/>
              </a:rPr>
              <a:t>finding is </a:t>
            </a:r>
            <a:r>
              <a:rPr lang="en-US" sz="2800" dirty="0" smtClean="0">
                <a:latin typeface="Gautami" panose="020B0502040204020203" pitchFamily="34" charset="0"/>
                <a:cs typeface="Gautami" panose="020B0502040204020203" pitchFamily="34" charset="0"/>
              </a:rPr>
              <a:t>consistent</a:t>
            </a:r>
            <a:r>
              <a:rPr lang="fa-IR" sz="2800" dirty="0" smtClean="0">
                <a:latin typeface="Gautami" panose="020B0502040204020203" pitchFamily="34" charset="0"/>
              </a:rPr>
              <a:t> </a:t>
            </a:r>
            <a:r>
              <a:rPr lang="en-US" sz="2800" dirty="0" smtClean="0">
                <a:latin typeface="Gautami" panose="020B0502040204020203" pitchFamily="34" charset="0"/>
                <a:cs typeface="Gautami" panose="020B0502040204020203" pitchFamily="34" charset="0"/>
              </a:rPr>
              <a:t>with </a:t>
            </a:r>
            <a:r>
              <a:rPr lang="en-US" sz="2800" dirty="0">
                <a:latin typeface="Gautami" panose="020B0502040204020203" pitchFamily="34" charset="0"/>
                <a:cs typeface="Gautami" panose="020B0502040204020203" pitchFamily="34" charset="0"/>
              </a:rPr>
              <a:t>that of a previous study </a:t>
            </a:r>
            <a:r>
              <a:rPr lang="en-US" sz="2800" dirty="0" smtClean="0">
                <a:latin typeface="Gautami" panose="020B0502040204020203" pitchFamily="34" charset="0"/>
                <a:cs typeface="Gautami" panose="020B0502040204020203" pitchFamily="34" charset="0"/>
              </a:rPr>
              <a:t>in which </a:t>
            </a:r>
            <a:r>
              <a:rPr lang="en-US" sz="2800" dirty="0">
                <a:latin typeface="Gautami" panose="020B0502040204020203" pitchFamily="34" charset="0"/>
                <a:cs typeface="Gautami" panose="020B0502040204020203" pitchFamily="34" charset="0"/>
              </a:rPr>
              <a:t>a crude association between </a:t>
            </a:r>
            <a:r>
              <a:rPr lang="en-US" sz="2800" dirty="0" smtClean="0">
                <a:latin typeface="Gautami" panose="020B0502040204020203" pitchFamily="34" charset="0"/>
                <a:cs typeface="Gautami" panose="020B0502040204020203" pitchFamily="34" charset="0"/>
              </a:rPr>
              <a:t>inflammatory markers</a:t>
            </a:r>
            <a:r>
              <a:rPr lang="en-US" sz="2800" dirty="0">
                <a:latin typeface="Gautami" panose="020B0502040204020203" pitchFamily="34" charset="0"/>
                <a:cs typeface="Gautami" panose="020B0502040204020203" pitchFamily="34" charset="0"/>
              </a:rPr>
              <a:t>, including CRP, </a:t>
            </a:r>
            <a:r>
              <a:rPr lang="en-US" sz="2800" dirty="0" smtClean="0">
                <a:latin typeface="Gautami" panose="020B0502040204020203" pitchFamily="34" charset="0"/>
                <a:cs typeface="Gautami" panose="020B0502040204020203" pitchFamily="34" charset="0"/>
              </a:rPr>
              <a:t>diminished after </a:t>
            </a:r>
            <a:r>
              <a:rPr lang="en-US" sz="2800" dirty="0">
                <a:latin typeface="Gautami" panose="020B0502040204020203" pitchFamily="34" charset="0"/>
                <a:cs typeface="Gautami" panose="020B0502040204020203" pitchFamily="34" charset="0"/>
              </a:rPr>
              <a:t>adjustment for </a:t>
            </a:r>
            <a:r>
              <a:rPr lang="en-US" sz="2800" dirty="0" smtClean="0">
                <a:latin typeface="Gautami" panose="020B0502040204020203" pitchFamily="34" charset="0"/>
                <a:cs typeface="Gautami" panose="020B0502040204020203" pitchFamily="34" charset="0"/>
              </a:rPr>
              <a:t>clinical and </a:t>
            </a:r>
            <a:r>
              <a:rPr lang="en-US" sz="2800" dirty="0">
                <a:latin typeface="Gautami" panose="020B0502040204020203" pitchFamily="34" charset="0"/>
                <a:cs typeface="Gautami" panose="020B0502040204020203" pitchFamily="34" charset="0"/>
              </a:rPr>
              <a:t>demographic </a:t>
            </a:r>
            <a:r>
              <a:rPr lang="en-US" sz="2800" dirty="0" smtClean="0">
                <a:latin typeface="Gautami" panose="020B0502040204020203" pitchFamily="34" charset="0"/>
                <a:cs typeface="Gautami" panose="020B0502040204020203" pitchFamily="34" charset="0"/>
              </a:rPr>
              <a:t>covariates in patient with type 1 DM</a:t>
            </a:r>
            <a:endParaRPr lang="fa-IR" sz="2800" dirty="0" smtClean="0">
              <a:latin typeface="Gautami" panose="020B0502040204020203" pitchFamily="34" charset="0"/>
              <a:cs typeface="Gautami" panose="020B0502040204020203" pitchFamily="34" charset="0"/>
            </a:endParaRPr>
          </a:p>
          <a:p>
            <a:r>
              <a:rPr lang="en-US" sz="2800" dirty="0">
                <a:latin typeface="Gautami" panose="020B0502040204020203" pitchFamily="34" charset="0"/>
                <a:cs typeface="Gautami" panose="020B0502040204020203" pitchFamily="34" charset="0"/>
              </a:rPr>
              <a:t>In our study,</a:t>
            </a:r>
            <a:r>
              <a:rPr lang="fa-IR" sz="2800" dirty="0">
                <a:latin typeface="Gautami" panose="020B0502040204020203" pitchFamily="34" charset="0"/>
              </a:rPr>
              <a:t> </a:t>
            </a:r>
            <a:r>
              <a:rPr lang="en-US" sz="2800" dirty="0">
                <a:latin typeface="Gautami" panose="020B0502040204020203" pitchFamily="34" charset="0"/>
                <a:cs typeface="Gautami" panose="020B0502040204020203" pitchFamily="34" charset="0"/>
              </a:rPr>
              <a:t>high </a:t>
            </a:r>
            <a:r>
              <a:rPr lang="en-US" sz="2800" dirty="0" err="1">
                <a:latin typeface="Gautami" panose="020B0502040204020203" pitchFamily="34" charset="0"/>
                <a:cs typeface="Gautami" panose="020B0502040204020203" pitchFamily="34" charset="0"/>
              </a:rPr>
              <a:t>hs</a:t>
            </a:r>
            <a:r>
              <a:rPr lang="en-US" sz="2800" dirty="0">
                <a:latin typeface="Gautami" panose="020B0502040204020203" pitchFamily="34" charset="0"/>
                <a:cs typeface="Gautami" panose="020B0502040204020203" pitchFamily="34" charset="0"/>
              </a:rPr>
              <a:t>-CRP were associated</a:t>
            </a:r>
            <a:r>
              <a:rPr lang="fa-IR" sz="2800" dirty="0">
                <a:latin typeface="Gautami" panose="020B0502040204020203" pitchFamily="34" charset="0"/>
              </a:rPr>
              <a:t> </a:t>
            </a:r>
            <a:r>
              <a:rPr lang="en-US" sz="2800" dirty="0">
                <a:latin typeface="Gautami" panose="020B0502040204020203" pitchFamily="34" charset="0"/>
                <a:cs typeface="Gautami" panose="020B0502040204020203" pitchFamily="34" charset="0"/>
              </a:rPr>
              <a:t>with a high prevalence of major depression</a:t>
            </a:r>
            <a:r>
              <a:rPr lang="fa-IR" sz="2800" dirty="0">
                <a:latin typeface="Gautami" panose="020B0502040204020203" pitchFamily="34" charset="0"/>
              </a:rPr>
              <a:t> </a:t>
            </a:r>
            <a:r>
              <a:rPr lang="en-US" sz="2800" dirty="0">
                <a:latin typeface="Gautami" panose="020B0502040204020203" pitchFamily="34" charset="0"/>
                <a:cs typeface="Gautami" panose="020B0502040204020203" pitchFamily="34" charset="0"/>
              </a:rPr>
              <a:t>in patients with type 2 DM if</a:t>
            </a:r>
            <a:r>
              <a:rPr lang="fa-IR" sz="2800" dirty="0">
                <a:latin typeface="Gautami" panose="020B0502040204020203" pitchFamily="34" charset="0"/>
              </a:rPr>
              <a:t> </a:t>
            </a:r>
            <a:r>
              <a:rPr lang="en-US" sz="2800" dirty="0">
                <a:latin typeface="Gautami" panose="020B0502040204020203" pitchFamily="34" charset="0"/>
                <a:cs typeface="Gautami" panose="020B0502040204020203" pitchFamily="34" charset="0"/>
              </a:rPr>
              <a:t>BMI was ≥25 kg/m2</a:t>
            </a:r>
            <a:r>
              <a:rPr lang="en-US" sz="2800" dirty="0" smtClean="0">
                <a:latin typeface="Gautami" panose="020B0502040204020203" pitchFamily="34" charset="0"/>
                <a:cs typeface="Gautami" panose="020B0502040204020203" pitchFamily="34" charset="0"/>
              </a:rPr>
              <a:t>.</a:t>
            </a:r>
            <a:endParaRPr lang="fa-IR" sz="2800" dirty="0" smtClean="0">
              <a:latin typeface="Gautami" panose="020B0502040204020203" pitchFamily="34" charset="0"/>
              <a:cs typeface="Gautami" panose="020B0502040204020203" pitchFamily="34" charset="0"/>
            </a:endParaRPr>
          </a:p>
          <a:p>
            <a:r>
              <a:rPr lang="en-US" sz="2800" dirty="0">
                <a:latin typeface="Gautami" panose="020B0502040204020203" pitchFamily="34" charset="0"/>
                <a:cs typeface="Gautami" panose="020B0502040204020203" pitchFamily="34" charset="0"/>
              </a:rPr>
              <a:t>Hood et al evaluated the association between numerous inflammatory markers and depression </a:t>
            </a:r>
            <a:r>
              <a:rPr lang="en-US" sz="2800" b="1" dirty="0">
                <a:solidFill>
                  <a:srgbClr val="00FF00"/>
                </a:solidFill>
                <a:latin typeface="Gautami" panose="020B0502040204020203" pitchFamily="34" charset="0"/>
                <a:cs typeface="Gautami" panose="020B0502040204020203" pitchFamily="34" charset="0"/>
              </a:rPr>
              <a:t>in young patients </a:t>
            </a:r>
            <a:r>
              <a:rPr lang="en-US" sz="2800" dirty="0">
                <a:latin typeface="Gautami" panose="020B0502040204020203" pitchFamily="34" charset="0"/>
                <a:cs typeface="Gautami" panose="020B0502040204020203" pitchFamily="34" charset="0"/>
              </a:rPr>
              <a:t>(mean age 15.2 years) with type 2 DM</a:t>
            </a:r>
          </a:p>
          <a:p>
            <a:r>
              <a:rPr lang="en-US" sz="2800" dirty="0">
                <a:latin typeface="Gautami" panose="020B0502040204020203" pitchFamily="34" charset="0"/>
                <a:cs typeface="Gautami" panose="020B0502040204020203" pitchFamily="34" charset="0"/>
              </a:rPr>
              <a:t>Even in a crude analysis, they did not identify a significant association between depression and inflammation in patients with DM. </a:t>
            </a:r>
            <a:r>
              <a:rPr lang="en-US" sz="2800" dirty="0" smtClean="0">
                <a:latin typeface="Gautami" panose="020B0502040204020203" pitchFamily="34" charset="0"/>
                <a:cs typeface="Gautami" panose="020B0502040204020203" pitchFamily="34" charset="0"/>
              </a:rPr>
              <a:t> </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878914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579427"/>
            <a:ext cx="10554574" cy="4066072"/>
          </a:xfrm>
        </p:spPr>
        <p:txBody>
          <a:bodyPr>
            <a:noAutofit/>
          </a:bodyPr>
          <a:lstStyle/>
          <a:p>
            <a:r>
              <a:rPr lang="en-US" sz="2400" dirty="0">
                <a:latin typeface="Gautami" panose="020B0502040204020203" pitchFamily="34" charset="0"/>
                <a:cs typeface="Gautami" panose="020B0502040204020203" pitchFamily="34" charset="0"/>
              </a:rPr>
              <a:t>Our study determined that several factors such as obesity and glycemic control may modify the association between inflammation and </a:t>
            </a:r>
            <a:r>
              <a:rPr lang="en-US" sz="2400" dirty="0" smtClean="0">
                <a:latin typeface="Gautami" panose="020B0502040204020203" pitchFamily="34" charset="0"/>
                <a:cs typeface="Gautami" panose="020B0502040204020203" pitchFamily="34" charset="0"/>
              </a:rPr>
              <a:t>depression</a:t>
            </a:r>
          </a:p>
          <a:p>
            <a:r>
              <a:rPr lang="en-US" sz="2400" dirty="0" smtClean="0">
                <a:latin typeface="Gautami" panose="020B0502040204020203" pitchFamily="34" charset="0"/>
                <a:cs typeface="Gautami" panose="020B0502040204020203" pitchFamily="34" charset="0"/>
              </a:rPr>
              <a:t>It </a:t>
            </a:r>
            <a:r>
              <a:rPr lang="en-US" sz="2400" dirty="0">
                <a:latin typeface="Gautami" panose="020B0502040204020203" pitchFamily="34" charset="0"/>
                <a:cs typeface="Gautami" panose="020B0502040204020203" pitchFamily="34" charset="0"/>
              </a:rPr>
              <a:t>is </a:t>
            </a:r>
            <a:r>
              <a:rPr lang="en-US" sz="2400" dirty="0" smtClean="0">
                <a:latin typeface="Gautami" panose="020B0502040204020203" pitchFamily="34" charset="0"/>
                <a:cs typeface="Gautami" panose="020B0502040204020203" pitchFamily="34" charset="0"/>
              </a:rPr>
              <a:t>well-known that </a:t>
            </a:r>
            <a:r>
              <a:rPr lang="en-US" sz="2400" dirty="0">
                <a:latin typeface="Gautami" panose="020B0502040204020203" pitchFamily="34" charset="0"/>
                <a:cs typeface="Gautami" panose="020B0502040204020203" pitchFamily="34" charset="0"/>
              </a:rPr>
              <a:t>exercise reduces the risk of </a:t>
            </a:r>
            <a:r>
              <a:rPr lang="en-US" sz="2400" dirty="0" smtClean="0">
                <a:latin typeface="Gautami" panose="020B0502040204020203" pitchFamily="34" charset="0"/>
                <a:cs typeface="Gautami" panose="020B0502040204020203" pitchFamily="34" charset="0"/>
              </a:rPr>
              <a:t>developing type </a:t>
            </a:r>
            <a:r>
              <a:rPr lang="en-US" sz="2400" dirty="0">
                <a:latin typeface="Gautami" panose="020B0502040204020203" pitchFamily="34" charset="0"/>
                <a:cs typeface="Gautami" panose="020B0502040204020203" pitchFamily="34" charset="0"/>
              </a:rPr>
              <a:t>2 diabetes, improves </a:t>
            </a:r>
            <a:r>
              <a:rPr lang="en-US" sz="2400" dirty="0" smtClean="0">
                <a:latin typeface="Gautami" panose="020B0502040204020203" pitchFamily="34" charset="0"/>
                <a:cs typeface="Gautami" panose="020B0502040204020203" pitchFamily="34" charset="0"/>
              </a:rPr>
              <a:t>glycemic control </a:t>
            </a:r>
            <a:r>
              <a:rPr lang="en-US" sz="2400" dirty="0">
                <a:latin typeface="Gautami" panose="020B0502040204020203" pitchFamily="34" charset="0"/>
                <a:cs typeface="Gautami" panose="020B0502040204020203" pitchFamily="34" charset="0"/>
              </a:rPr>
              <a:t>in patients with </a:t>
            </a:r>
            <a:r>
              <a:rPr lang="en-US" sz="2400" dirty="0" smtClean="0">
                <a:latin typeface="Gautami" panose="020B0502040204020203" pitchFamily="34" charset="0"/>
                <a:cs typeface="Gautami" panose="020B0502040204020203" pitchFamily="34" charset="0"/>
              </a:rPr>
              <a:t>diabetes, </a:t>
            </a:r>
            <a:r>
              <a:rPr lang="en-US" sz="2400" dirty="0">
                <a:latin typeface="Gautami" panose="020B0502040204020203" pitchFamily="34" charset="0"/>
                <a:cs typeface="Gautami" panose="020B0502040204020203" pitchFamily="34" charset="0"/>
              </a:rPr>
              <a:t>and improves the </a:t>
            </a:r>
            <a:r>
              <a:rPr lang="en-US" sz="2400" dirty="0" smtClean="0">
                <a:latin typeface="Gautami" panose="020B0502040204020203" pitchFamily="34" charset="0"/>
                <a:cs typeface="Gautami" panose="020B0502040204020203" pitchFamily="34" charset="0"/>
              </a:rPr>
              <a:t>symptoms of </a:t>
            </a:r>
            <a:r>
              <a:rPr lang="en-US" sz="2400" dirty="0">
                <a:latin typeface="Gautami" panose="020B0502040204020203" pitchFamily="34" charset="0"/>
                <a:cs typeface="Gautami" panose="020B0502040204020203" pitchFamily="34" charset="0"/>
              </a:rPr>
              <a:t>depression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Long-term </a:t>
            </a:r>
            <a:r>
              <a:rPr lang="en-US" sz="2400" dirty="0">
                <a:latin typeface="Gautami" panose="020B0502040204020203" pitchFamily="34" charset="0"/>
                <a:cs typeface="Gautami" panose="020B0502040204020203" pitchFamily="34" charset="0"/>
              </a:rPr>
              <a:t>exercise reduced </a:t>
            </a:r>
            <a:r>
              <a:rPr lang="en-US" sz="2400" dirty="0" smtClean="0">
                <a:latin typeface="Gautami" panose="020B0502040204020203" pitchFamily="34" charset="0"/>
                <a:cs typeface="Gautami" panose="020B0502040204020203" pitchFamily="34" charset="0"/>
              </a:rPr>
              <a:t>CRP </a:t>
            </a:r>
            <a:r>
              <a:rPr lang="en-US" sz="2400" dirty="0">
                <a:latin typeface="Gautami" panose="020B0502040204020203" pitchFamily="34" charset="0"/>
                <a:cs typeface="Gautami" panose="020B0502040204020203" pitchFamily="34" charset="0"/>
              </a:rPr>
              <a:t>in patients with </a:t>
            </a:r>
            <a:r>
              <a:rPr lang="en-US" sz="2400" dirty="0" smtClean="0">
                <a:latin typeface="Gautami" panose="020B0502040204020203" pitchFamily="34" charset="0"/>
                <a:cs typeface="Gautami" panose="020B0502040204020203" pitchFamily="34" charset="0"/>
              </a:rPr>
              <a:t>DM</a:t>
            </a:r>
            <a:endParaRPr lang="en-US" sz="2400" dirty="0">
              <a:latin typeface="Gautami" panose="020B0502040204020203" pitchFamily="34" charset="0"/>
              <a:cs typeface="Gautami" panose="020B0502040204020203" pitchFamily="34" charset="0"/>
            </a:endParaRPr>
          </a:p>
          <a:p>
            <a:r>
              <a:rPr lang="en-US" sz="2400" dirty="0">
                <a:latin typeface="Gautami" panose="020B0502040204020203" pitchFamily="34" charset="0"/>
                <a:cs typeface="Gautami" panose="020B0502040204020203" pitchFamily="34" charset="0"/>
              </a:rPr>
              <a:t>Based on these previous reports, our results </a:t>
            </a:r>
            <a:r>
              <a:rPr lang="en-US" sz="2800" dirty="0">
                <a:latin typeface="Gautami" panose="020B0502040204020203" pitchFamily="34" charset="0"/>
                <a:cs typeface="Gautami" panose="020B0502040204020203" pitchFamily="34" charset="0"/>
              </a:rPr>
              <a:t>suggest </a:t>
            </a:r>
            <a:r>
              <a:rPr lang="en-US" sz="2400" b="1" dirty="0">
                <a:solidFill>
                  <a:srgbClr val="00FF00"/>
                </a:solidFill>
                <a:latin typeface="Gautami" panose="020B0502040204020203" pitchFamily="34" charset="0"/>
                <a:cs typeface="Gautami" panose="020B0502040204020203" pitchFamily="34" charset="0"/>
              </a:rPr>
              <a:t>that inflammatory cytokines specifically from adipose tissue may play an important role in the association between type 2 </a:t>
            </a:r>
            <a:r>
              <a:rPr lang="en-US" sz="2400" b="1" dirty="0" smtClean="0">
                <a:solidFill>
                  <a:srgbClr val="00FF00"/>
                </a:solidFill>
                <a:latin typeface="Gautami" panose="020B0502040204020203" pitchFamily="34" charset="0"/>
                <a:cs typeface="Gautami" panose="020B0502040204020203" pitchFamily="34" charset="0"/>
              </a:rPr>
              <a:t>DM </a:t>
            </a:r>
            <a:r>
              <a:rPr lang="en-US" sz="2400" b="1" dirty="0">
                <a:solidFill>
                  <a:srgbClr val="00FF00"/>
                </a:solidFill>
                <a:latin typeface="Gautami" panose="020B0502040204020203" pitchFamily="34" charset="0"/>
                <a:cs typeface="Gautami" panose="020B0502040204020203" pitchFamily="34" charset="0"/>
              </a:rPr>
              <a:t>and major </a:t>
            </a:r>
            <a:r>
              <a:rPr lang="en-US" sz="2400" b="1" dirty="0" smtClean="0">
                <a:solidFill>
                  <a:srgbClr val="00FF00"/>
                </a:solidFill>
                <a:latin typeface="Gautami" panose="020B0502040204020203" pitchFamily="34" charset="0"/>
                <a:cs typeface="Gautami" panose="020B0502040204020203" pitchFamily="34" charset="0"/>
              </a:rPr>
              <a:t>depression , and </a:t>
            </a:r>
            <a:r>
              <a:rPr lang="en-US" sz="2400" b="1" dirty="0">
                <a:solidFill>
                  <a:srgbClr val="00FF00"/>
                </a:solidFill>
                <a:latin typeface="Gautami" panose="020B0502040204020203" pitchFamily="34" charset="0"/>
                <a:cs typeface="Gautami" panose="020B0502040204020203" pitchFamily="34" charset="0"/>
              </a:rPr>
              <a:t>exercise seems to be a strong confounder in this association between inflammation and depression in these patients.</a:t>
            </a:r>
          </a:p>
          <a:p>
            <a:endParaRPr lang="en-US" sz="2400" b="1" dirty="0">
              <a:solidFill>
                <a:srgbClr val="00FF00"/>
              </a:solidFill>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704979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FF00"/>
                </a:solidFill>
              </a:rPr>
              <a:t>Limitation</a:t>
            </a:r>
            <a:endParaRPr lang="en-US" sz="4000" b="1" dirty="0">
              <a:solidFill>
                <a:srgbClr val="FFFF00"/>
              </a:solidFill>
            </a:endParaRPr>
          </a:p>
        </p:txBody>
      </p:sp>
      <p:sp>
        <p:nvSpPr>
          <p:cNvPr id="3" name="Content Placeholder 2"/>
          <p:cNvSpPr>
            <a:spLocks noGrp="1"/>
          </p:cNvSpPr>
          <p:nvPr>
            <p:ph idx="1"/>
          </p:nvPr>
        </p:nvSpPr>
        <p:spPr>
          <a:xfrm>
            <a:off x="693683" y="2077918"/>
            <a:ext cx="10285464" cy="4496303"/>
          </a:xfrm>
        </p:spPr>
        <p:txBody>
          <a:bodyPr>
            <a:noAutofit/>
          </a:bodyPr>
          <a:lstStyle/>
          <a:p>
            <a:r>
              <a:rPr lang="en-US" sz="2000" b="1" dirty="0" smtClean="0">
                <a:solidFill>
                  <a:srgbClr val="00FF00"/>
                </a:solidFill>
                <a:latin typeface="Gautami" panose="020B0502040204020203" pitchFamily="34" charset="0"/>
                <a:cs typeface="Gautami" panose="020B0502040204020203" pitchFamily="34" charset="0"/>
              </a:rPr>
              <a:t>The </a:t>
            </a:r>
            <a:r>
              <a:rPr lang="en-US" sz="2000" b="1" dirty="0">
                <a:solidFill>
                  <a:srgbClr val="00FF00"/>
                </a:solidFill>
                <a:latin typeface="Gautami" panose="020B0502040204020203" pitchFamily="34" charset="0"/>
                <a:cs typeface="Gautami" panose="020B0502040204020203" pitchFamily="34" charset="0"/>
              </a:rPr>
              <a:t>first</a:t>
            </a:r>
            <a:r>
              <a:rPr lang="en-US" sz="2000" dirty="0" smtClean="0">
                <a:latin typeface="Gautami" panose="020B0502040204020203" pitchFamily="34" charset="0"/>
                <a:cs typeface="Gautami" panose="020B0502040204020203" pitchFamily="34" charset="0"/>
              </a:rPr>
              <a:t>, </a:t>
            </a:r>
            <a:r>
              <a:rPr lang="en-US" sz="2000" dirty="0">
                <a:latin typeface="Gautami" panose="020B0502040204020203" pitchFamily="34" charset="0"/>
                <a:cs typeface="Gautami" panose="020B0502040204020203" pitchFamily="34" charset="0"/>
              </a:rPr>
              <a:t>the study was </a:t>
            </a:r>
            <a:r>
              <a:rPr lang="en-US" sz="2000" dirty="0" smtClean="0">
                <a:latin typeface="Gautami" panose="020B0502040204020203" pitchFamily="34" charset="0"/>
                <a:cs typeface="Gautami" panose="020B0502040204020203" pitchFamily="34" charset="0"/>
              </a:rPr>
              <a:t>its cross-sectional </a:t>
            </a:r>
            <a:r>
              <a:rPr lang="en-US" sz="2000" dirty="0">
                <a:latin typeface="Gautami" panose="020B0502040204020203" pitchFamily="34" charset="0"/>
                <a:cs typeface="Gautami" panose="020B0502040204020203" pitchFamily="34" charset="0"/>
              </a:rPr>
              <a:t>design. Therefore, </a:t>
            </a:r>
            <a:r>
              <a:rPr lang="en-US" sz="2000" dirty="0" smtClean="0">
                <a:latin typeface="Gautami" panose="020B0502040204020203" pitchFamily="34" charset="0"/>
                <a:cs typeface="Gautami" panose="020B0502040204020203" pitchFamily="34" charset="0"/>
              </a:rPr>
              <a:t>firm conclusions </a:t>
            </a:r>
            <a:r>
              <a:rPr lang="en-US" sz="2000" dirty="0">
                <a:latin typeface="Gautami" panose="020B0502040204020203" pitchFamily="34" charset="0"/>
                <a:cs typeface="Gautami" panose="020B0502040204020203" pitchFamily="34" charset="0"/>
              </a:rPr>
              <a:t>regarding the directions </a:t>
            </a:r>
            <a:r>
              <a:rPr lang="en-US" sz="2000" dirty="0" smtClean="0">
                <a:latin typeface="Gautami" panose="020B0502040204020203" pitchFamily="34" charset="0"/>
                <a:cs typeface="Gautami" panose="020B0502040204020203" pitchFamily="34" charset="0"/>
              </a:rPr>
              <a:t>of the </a:t>
            </a:r>
            <a:r>
              <a:rPr lang="en-US" sz="2000" dirty="0">
                <a:latin typeface="Gautami" panose="020B0502040204020203" pitchFamily="34" charset="0"/>
                <a:cs typeface="Gautami" panose="020B0502040204020203" pitchFamily="34" charset="0"/>
              </a:rPr>
              <a:t>causality of the association </a:t>
            </a:r>
            <a:r>
              <a:rPr lang="en-US" sz="2000" dirty="0" smtClean="0">
                <a:latin typeface="Gautami" panose="020B0502040204020203" pitchFamily="34" charset="0"/>
                <a:cs typeface="Gautami" panose="020B0502040204020203" pitchFamily="34" charset="0"/>
              </a:rPr>
              <a:t>between </a:t>
            </a:r>
            <a:r>
              <a:rPr lang="en-US" sz="2000" dirty="0" err="1" smtClean="0">
                <a:latin typeface="Gautami" panose="020B0502040204020203" pitchFamily="34" charset="0"/>
                <a:cs typeface="Gautami" panose="020B0502040204020203" pitchFamily="34" charset="0"/>
              </a:rPr>
              <a:t>hs</a:t>
            </a:r>
            <a:r>
              <a:rPr lang="en-US" sz="2000" dirty="0" smtClean="0">
                <a:latin typeface="Gautami" panose="020B0502040204020203" pitchFamily="34" charset="0"/>
                <a:cs typeface="Gautami" panose="020B0502040204020203" pitchFamily="34" charset="0"/>
              </a:rPr>
              <a:t>-CRP </a:t>
            </a:r>
            <a:r>
              <a:rPr lang="en-US" sz="2000" dirty="0">
                <a:latin typeface="Gautami" panose="020B0502040204020203" pitchFamily="34" charset="0"/>
                <a:cs typeface="Gautami" panose="020B0502040204020203" pitchFamily="34" charset="0"/>
              </a:rPr>
              <a:t>levels and depression in the </a:t>
            </a:r>
            <a:r>
              <a:rPr lang="en-US" sz="2000" dirty="0" smtClean="0">
                <a:latin typeface="Gautami" panose="020B0502040204020203" pitchFamily="34" charset="0"/>
                <a:cs typeface="Gautami" panose="020B0502040204020203" pitchFamily="34" charset="0"/>
              </a:rPr>
              <a:t>current analysis </a:t>
            </a:r>
            <a:r>
              <a:rPr lang="en-US" sz="2000" dirty="0">
                <a:latin typeface="Gautami" panose="020B0502040204020203" pitchFamily="34" charset="0"/>
                <a:cs typeface="Gautami" panose="020B0502040204020203" pitchFamily="34" charset="0"/>
              </a:rPr>
              <a:t>cannot be drawn; however</a:t>
            </a:r>
            <a:r>
              <a:rPr lang="en-US" sz="2000" dirty="0" smtClean="0">
                <a:latin typeface="Gautami" panose="020B0502040204020203" pitchFamily="34" charset="0"/>
                <a:cs typeface="Gautami" panose="020B0502040204020203" pitchFamily="34" charset="0"/>
              </a:rPr>
              <a:t>, we hypothesize </a:t>
            </a:r>
            <a:r>
              <a:rPr lang="en-US" sz="2000" dirty="0">
                <a:latin typeface="Gautami" panose="020B0502040204020203" pitchFamily="34" charset="0"/>
                <a:cs typeface="Gautami" panose="020B0502040204020203" pitchFamily="34" charset="0"/>
              </a:rPr>
              <a:t>a bidirectional association.</a:t>
            </a:r>
          </a:p>
          <a:p>
            <a:r>
              <a:rPr lang="en-US" sz="2000" b="1" dirty="0">
                <a:solidFill>
                  <a:srgbClr val="00FF00"/>
                </a:solidFill>
                <a:latin typeface="Gautami" panose="020B0502040204020203" pitchFamily="34" charset="0"/>
                <a:cs typeface="Gautami" panose="020B0502040204020203" pitchFamily="34" charset="0"/>
              </a:rPr>
              <a:t>Second</a:t>
            </a:r>
            <a:r>
              <a:rPr lang="en-US" sz="2000" dirty="0">
                <a:solidFill>
                  <a:srgbClr val="00FF00"/>
                </a:solidFill>
                <a:latin typeface="Gautami" panose="020B0502040204020203" pitchFamily="34" charset="0"/>
                <a:cs typeface="Gautami" panose="020B0502040204020203" pitchFamily="34" charset="0"/>
              </a:rPr>
              <a:t>,</a:t>
            </a:r>
            <a:r>
              <a:rPr lang="en-US" sz="2000" dirty="0">
                <a:latin typeface="Gautami" panose="020B0502040204020203" pitchFamily="34" charset="0"/>
                <a:cs typeface="Gautami" panose="020B0502040204020203" pitchFamily="34" charset="0"/>
              </a:rPr>
              <a:t> we used self-reported </a:t>
            </a:r>
            <a:r>
              <a:rPr lang="en-US" sz="2000" dirty="0" smtClean="0">
                <a:latin typeface="Gautami" panose="020B0502040204020203" pitchFamily="34" charset="0"/>
                <a:cs typeface="Gautami" panose="020B0502040204020203" pitchFamily="34" charset="0"/>
              </a:rPr>
              <a:t>measures to </a:t>
            </a:r>
            <a:r>
              <a:rPr lang="en-US" sz="2000" dirty="0">
                <a:latin typeface="Gautami" panose="020B0502040204020203" pitchFamily="34" charset="0"/>
                <a:cs typeface="Gautami" panose="020B0502040204020203" pitchFamily="34" charset="0"/>
              </a:rPr>
              <a:t>define major </a:t>
            </a:r>
            <a:r>
              <a:rPr lang="en-US" sz="2000" dirty="0" smtClean="0">
                <a:latin typeface="Gautami" panose="020B0502040204020203" pitchFamily="34" charset="0"/>
                <a:cs typeface="Gautami" panose="020B0502040204020203" pitchFamily="34" charset="0"/>
              </a:rPr>
              <a:t>depression</a:t>
            </a:r>
          </a:p>
          <a:p>
            <a:r>
              <a:rPr lang="en-US" sz="2000" b="1" dirty="0">
                <a:solidFill>
                  <a:srgbClr val="00FF00"/>
                </a:solidFill>
                <a:latin typeface="Gautami" panose="020B0502040204020203" pitchFamily="34" charset="0"/>
                <a:cs typeface="Gautami" panose="020B0502040204020203" pitchFamily="34" charset="0"/>
              </a:rPr>
              <a:t>Third,</a:t>
            </a:r>
            <a:r>
              <a:rPr lang="en-US" sz="2000" dirty="0">
                <a:solidFill>
                  <a:srgbClr val="00FF00"/>
                </a:solidFill>
                <a:latin typeface="Gautami" panose="020B0502040204020203" pitchFamily="34" charset="0"/>
                <a:cs typeface="Gautami" panose="020B0502040204020203" pitchFamily="34" charset="0"/>
              </a:rPr>
              <a:t> </a:t>
            </a:r>
            <a:r>
              <a:rPr lang="en-US" sz="2000" dirty="0">
                <a:latin typeface="Gautami" panose="020B0502040204020203" pitchFamily="34" charset="0"/>
                <a:cs typeface="Gautami" panose="020B0502040204020203" pitchFamily="34" charset="0"/>
              </a:rPr>
              <a:t>residual confounders may exist in the association with depression, such as socioeconomic status or marital status; however, we did not have sufficient data on these variables.</a:t>
            </a:r>
          </a:p>
          <a:p>
            <a:r>
              <a:rPr lang="en-US" sz="2000" b="1" dirty="0">
                <a:solidFill>
                  <a:srgbClr val="00FF00"/>
                </a:solidFill>
                <a:latin typeface="Gautami" panose="020B0502040204020203" pitchFamily="34" charset="0"/>
                <a:cs typeface="Gautami" panose="020B0502040204020203" pitchFamily="34" charset="0"/>
              </a:rPr>
              <a:t>Forth</a:t>
            </a:r>
            <a:r>
              <a:rPr lang="en-US" sz="2000" dirty="0">
                <a:solidFill>
                  <a:srgbClr val="00FF00"/>
                </a:solidFill>
                <a:latin typeface="Gautami" panose="020B0502040204020203" pitchFamily="34" charset="0"/>
                <a:cs typeface="Gautami" panose="020B0502040204020203" pitchFamily="34" charset="0"/>
              </a:rPr>
              <a:t>,</a:t>
            </a:r>
            <a:r>
              <a:rPr lang="en-US" sz="2000" dirty="0">
                <a:latin typeface="Gautami" panose="020B0502040204020203" pitchFamily="34" charset="0"/>
                <a:cs typeface="Gautami" panose="020B0502040204020203" pitchFamily="34" charset="0"/>
              </a:rPr>
              <a:t> we did not have enough </a:t>
            </a:r>
            <a:r>
              <a:rPr lang="en-US" sz="2000" dirty="0" smtClean="0">
                <a:latin typeface="Gautami" panose="020B0502040204020203" pitchFamily="34" charset="0"/>
                <a:cs typeface="Gautami" panose="020B0502040204020203" pitchFamily="34" charset="0"/>
              </a:rPr>
              <a:t>data on whether </a:t>
            </a:r>
            <a:r>
              <a:rPr lang="en-US" sz="2000" dirty="0">
                <a:latin typeface="Gautami" panose="020B0502040204020203" pitchFamily="34" charset="0"/>
                <a:cs typeface="Gautami" panose="020B0502040204020203" pitchFamily="34" charset="0"/>
              </a:rPr>
              <a:t>patients suffered from acute </a:t>
            </a:r>
            <a:r>
              <a:rPr lang="en-US" sz="2000" dirty="0" smtClean="0">
                <a:latin typeface="Gautami" panose="020B0502040204020203" pitchFamily="34" charset="0"/>
                <a:cs typeface="Gautami" panose="020B0502040204020203" pitchFamily="34" charset="0"/>
              </a:rPr>
              <a:t>infections</a:t>
            </a:r>
            <a:r>
              <a:rPr lang="en-US" sz="2000" dirty="0">
                <a:latin typeface="Gautami" panose="020B0502040204020203" pitchFamily="34" charset="0"/>
                <a:cs typeface="Gautami" panose="020B0502040204020203" pitchFamily="34" charset="0"/>
              </a:rPr>
              <a:t>.</a:t>
            </a:r>
            <a:r>
              <a:rPr lang="en-US" sz="2000" dirty="0" smtClean="0">
                <a:latin typeface="Gautami" panose="020B0502040204020203" pitchFamily="34" charset="0"/>
                <a:cs typeface="Gautami" panose="020B0502040204020203" pitchFamily="34" charset="0"/>
              </a:rPr>
              <a:t> </a:t>
            </a:r>
            <a:endParaRPr lang="en-US" sz="2000" dirty="0">
              <a:latin typeface="Gautami" panose="020B0502040204020203" pitchFamily="34" charset="0"/>
              <a:cs typeface="Gautami" panose="020B0502040204020203" pitchFamily="34" charset="0"/>
            </a:endParaRPr>
          </a:p>
          <a:p>
            <a:r>
              <a:rPr lang="en-US" sz="2000" b="1" dirty="0">
                <a:solidFill>
                  <a:srgbClr val="00FF00"/>
                </a:solidFill>
                <a:latin typeface="Gautami" panose="020B0502040204020203" pitchFamily="34" charset="0"/>
                <a:cs typeface="Gautami" panose="020B0502040204020203" pitchFamily="34" charset="0"/>
              </a:rPr>
              <a:t>Finally</a:t>
            </a:r>
            <a:r>
              <a:rPr lang="en-US" sz="2000" dirty="0">
                <a:solidFill>
                  <a:srgbClr val="00FF00"/>
                </a:solidFill>
                <a:latin typeface="Gautami" panose="020B0502040204020203" pitchFamily="34" charset="0"/>
                <a:cs typeface="Gautami" panose="020B0502040204020203" pitchFamily="34" charset="0"/>
              </a:rPr>
              <a:t>,</a:t>
            </a:r>
            <a:r>
              <a:rPr lang="en-US" sz="2000" dirty="0">
                <a:latin typeface="Gautami" panose="020B0502040204020203" pitchFamily="34" charset="0"/>
                <a:cs typeface="Gautami" panose="020B0502040204020203" pitchFamily="34" charset="0"/>
              </a:rPr>
              <a:t> data were derived from the registry of a single diabetes center, thereby raising concerns regarding generalizations derived from the results, particularly for the multiethnic North </a:t>
            </a:r>
            <a:r>
              <a:rPr lang="en-US" sz="2000" dirty="0" smtClean="0">
                <a:latin typeface="Gautami" panose="020B0502040204020203" pitchFamily="34" charset="0"/>
                <a:cs typeface="Gautami" panose="020B0502040204020203" pitchFamily="34" charset="0"/>
              </a:rPr>
              <a:t>American and European populations</a:t>
            </a:r>
            <a:r>
              <a:rPr lang="en-US" dirty="0" smtClean="0">
                <a:latin typeface="GuATOMIA"/>
              </a:rPr>
              <a:t>.</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5871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messages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err="1" smtClean="0">
                <a:latin typeface="GuATOMIA"/>
              </a:rPr>
              <a:t>hs</a:t>
            </a:r>
            <a:r>
              <a:rPr lang="en-US" sz="2800" dirty="0" smtClean="0">
                <a:latin typeface="GuATOMIA"/>
              </a:rPr>
              <a:t>-CRP </a:t>
            </a:r>
            <a:r>
              <a:rPr lang="en-US" sz="2800" dirty="0">
                <a:latin typeface="GuATOMIA"/>
              </a:rPr>
              <a:t>levels were associated with a </a:t>
            </a:r>
            <a:r>
              <a:rPr lang="en-US" sz="2800" dirty="0" smtClean="0">
                <a:latin typeface="GuATOMIA"/>
              </a:rPr>
              <a:t>high prevalence </a:t>
            </a:r>
            <a:r>
              <a:rPr lang="en-US" sz="2800" dirty="0">
                <a:latin typeface="GuATOMIA"/>
              </a:rPr>
              <a:t>of major depression in </a:t>
            </a:r>
            <a:r>
              <a:rPr lang="en-US" sz="2800" dirty="0" smtClean="0">
                <a:latin typeface="GuATOMIA"/>
              </a:rPr>
              <a:t>patients with </a:t>
            </a:r>
            <a:r>
              <a:rPr lang="en-US" sz="2800" dirty="0">
                <a:latin typeface="GuATOMIA"/>
              </a:rPr>
              <a:t>type 2 </a:t>
            </a:r>
            <a:r>
              <a:rPr lang="en-US" sz="2800" dirty="0" smtClean="0">
                <a:latin typeface="GuATOMIA"/>
              </a:rPr>
              <a:t>DM </a:t>
            </a:r>
            <a:r>
              <a:rPr lang="en-US" sz="2800" dirty="0">
                <a:latin typeface="GuATOMIA"/>
              </a:rPr>
              <a:t>with a </a:t>
            </a:r>
            <a:r>
              <a:rPr lang="en-US" sz="2800" dirty="0" smtClean="0">
                <a:latin typeface="GuATOMIA"/>
              </a:rPr>
              <a:t>BMI of ≥25 </a:t>
            </a:r>
            <a:r>
              <a:rPr lang="en-US" sz="2800" dirty="0">
                <a:latin typeface="GuATOMIA"/>
              </a:rPr>
              <a:t>kg/m2</a:t>
            </a:r>
            <a:r>
              <a:rPr lang="en-US" sz="2800" dirty="0" smtClean="0">
                <a:latin typeface="GuATOMIA"/>
              </a:rPr>
              <a:t>.</a:t>
            </a:r>
          </a:p>
          <a:p>
            <a:r>
              <a:rPr lang="en-US" sz="2800" dirty="0" smtClean="0">
                <a:latin typeface="GuATOMIA"/>
              </a:rPr>
              <a:t>This </a:t>
            </a:r>
            <a:r>
              <a:rPr lang="en-US" sz="2800" dirty="0">
                <a:latin typeface="GuATOMIA"/>
              </a:rPr>
              <a:t>association was </a:t>
            </a:r>
            <a:r>
              <a:rPr lang="en-US" sz="2800" dirty="0" smtClean="0">
                <a:latin typeface="GuATOMIA"/>
              </a:rPr>
              <a:t>significant after </a:t>
            </a:r>
            <a:r>
              <a:rPr lang="en-US" sz="2800" dirty="0">
                <a:latin typeface="GuATOMIA"/>
              </a:rPr>
              <a:t>adjustment for </a:t>
            </a:r>
            <a:r>
              <a:rPr lang="en-US" sz="2800" dirty="0" smtClean="0">
                <a:latin typeface="GuATOMIA"/>
              </a:rPr>
              <a:t>possible confounders.</a:t>
            </a:r>
          </a:p>
          <a:p>
            <a:r>
              <a:rPr lang="en-US" sz="2800" dirty="0" smtClean="0">
                <a:latin typeface="GuATOMIA"/>
              </a:rPr>
              <a:t> </a:t>
            </a:r>
            <a:r>
              <a:rPr lang="en-US" sz="2800" dirty="0">
                <a:latin typeface="GuATOMIA"/>
              </a:rPr>
              <a:t>The causality of this </a:t>
            </a:r>
            <a:r>
              <a:rPr lang="en-US" sz="2800" dirty="0" smtClean="0">
                <a:latin typeface="GuATOMIA"/>
              </a:rPr>
              <a:t>association remains </a:t>
            </a:r>
            <a:r>
              <a:rPr lang="en-US" sz="2800" dirty="0">
                <a:latin typeface="GuATOMIA"/>
              </a:rPr>
              <a:t>unclear and </a:t>
            </a:r>
            <a:r>
              <a:rPr lang="en-US" sz="2800" dirty="0" smtClean="0">
                <a:latin typeface="GuATOMIA"/>
              </a:rPr>
              <a:t>requires evaluation </a:t>
            </a:r>
            <a:r>
              <a:rPr lang="en-US" sz="2800" dirty="0">
                <a:latin typeface="GuATOMIA"/>
              </a:rPr>
              <a:t>in a future prospective study</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74426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rgbClr val="FF0000"/>
                </a:solidFill>
                <a:latin typeface="Angsana New" panose="02020603050405020304" pitchFamily="18" charset="-34"/>
                <a:cs typeface="Angsana New" panose="02020603050405020304" pitchFamily="18" charset="-34"/>
              </a:rPr>
              <a:t>Diabetes and </a:t>
            </a:r>
            <a:r>
              <a:rPr lang="en-US" sz="6600" dirty="0" smtClean="0">
                <a:solidFill>
                  <a:srgbClr val="FF0000"/>
                </a:solidFill>
                <a:latin typeface="Angsana New" panose="02020603050405020304" pitchFamily="18" charset="-34"/>
                <a:cs typeface="Angsana New" panose="02020603050405020304" pitchFamily="18" charset="-34"/>
              </a:rPr>
              <a:t>depression</a:t>
            </a:r>
            <a:endParaRPr lang="en-US" sz="6600" dirty="0">
              <a:solidFill>
                <a:srgbClr val="FF0000"/>
              </a:solidFill>
            </a:endParaRPr>
          </a:p>
        </p:txBody>
      </p:sp>
      <p:sp>
        <p:nvSpPr>
          <p:cNvPr id="3" name="Content Placeholder 2"/>
          <p:cNvSpPr>
            <a:spLocks noGrp="1"/>
          </p:cNvSpPr>
          <p:nvPr>
            <p:ph idx="1"/>
          </p:nvPr>
        </p:nvSpPr>
        <p:spPr>
          <a:xfrm>
            <a:off x="818712" y="2947916"/>
            <a:ext cx="10554574" cy="2910882"/>
          </a:xfrm>
        </p:spPr>
        <p:txBody>
          <a:bodyPr>
            <a:normAutofit fontScale="55000" lnSpcReduction="20000"/>
          </a:bodyPr>
          <a:lstStyle/>
          <a:p>
            <a:endParaRPr lang="en-US" sz="5600" dirty="0" smtClean="0">
              <a:effectLst>
                <a:outerShdw blurRad="38100" dist="38100" dir="2700000" algn="tl">
                  <a:srgbClr val="000000">
                    <a:alpha val="43137"/>
                  </a:srgbClr>
                </a:outerShdw>
              </a:effectLst>
              <a:latin typeface="Brush Script MT" pitchFamily="66" charset="0"/>
              <a:cs typeface="Times New Roman" pitchFamily="18" charset="0"/>
            </a:endParaRPr>
          </a:p>
          <a:p>
            <a:pPr algn="ctr"/>
            <a:r>
              <a:rPr lang="en-US" sz="6400" dirty="0" err="1" smtClean="0">
                <a:effectLst>
                  <a:outerShdw blurRad="38100" dist="38100" dir="2700000" algn="tl">
                    <a:srgbClr val="000000">
                      <a:alpha val="43137"/>
                    </a:srgbClr>
                  </a:outerShdw>
                </a:effectLst>
                <a:latin typeface="Brush Script MT" pitchFamily="66" charset="0"/>
                <a:cs typeface="Times New Roman" pitchFamily="18" charset="0"/>
              </a:rPr>
              <a:t>Akram.Beik</a:t>
            </a:r>
            <a:r>
              <a:rPr lang="en-US" sz="6400" dirty="0" smtClean="0">
                <a:effectLst>
                  <a:outerShdw blurRad="38100" dist="38100" dir="2700000" algn="tl">
                    <a:srgbClr val="000000">
                      <a:alpha val="43137"/>
                    </a:srgbClr>
                  </a:outerShdw>
                </a:effectLst>
                <a:latin typeface="Brush Script MT" pitchFamily="66" charset="0"/>
                <a:cs typeface="Times New Roman" pitchFamily="18" charset="0"/>
              </a:rPr>
              <a:t> </a:t>
            </a:r>
            <a:r>
              <a:rPr lang="en-US" sz="6400" dirty="0" err="1">
                <a:effectLst>
                  <a:outerShdw blurRad="38100" dist="38100" dir="2700000" algn="tl">
                    <a:srgbClr val="000000">
                      <a:alpha val="43137"/>
                    </a:srgbClr>
                  </a:outerShdw>
                </a:effectLst>
                <a:latin typeface="Brush Script MT" pitchFamily="66" charset="0"/>
                <a:cs typeface="Times New Roman" pitchFamily="18" charset="0"/>
              </a:rPr>
              <a:t>Yazdi</a:t>
            </a:r>
            <a:r>
              <a:rPr lang="en-US" sz="6400" dirty="0">
                <a:effectLst>
                  <a:outerShdw blurRad="38100" dist="38100" dir="2700000" algn="tl">
                    <a:srgbClr val="000000">
                      <a:alpha val="43137"/>
                    </a:srgbClr>
                  </a:outerShdw>
                </a:effectLst>
                <a:latin typeface="Brush Script MT" pitchFamily="66" charset="0"/>
                <a:cs typeface="Times New Roman" pitchFamily="18" charset="0"/>
              </a:rPr>
              <a:t> ,MD</a:t>
            </a:r>
          </a:p>
          <a:p>
            <a:pPr algn="ctr"/>
            <a:r>
              <a:rPr lang="en-US" sz="5800" dirty="0">
                <a:effectLst>
                  <a:outerShdw blurRad="38100" dist="38100" dir="2700000" algn="tl">
                    <a:srgbClr val="000000">
                      <a:alpha val="43137"/>
                    </a:srgbClr>
                  </a:outerShdw>
                </a:effectLst>
                <a:latin typeface="Times New Roman" pitchFamily="18" charset="0"/>
                <a:cs typeface="Times New Roman" pitchFamily="18" charset="0"/>
              </a:rPr>
              <a:t>Research Institute for Endocrine Sciences</a:t>
            </a:r>
          </a:p>
          <a:p>
            <a:pPr algn="ctr"/>
            <a:r>
              <a:rPr lang="en-US" sz="5800" dirty="0" err="1">
                <a:effectLst>
                  <a:outerShdw blurRad="38100" dist="38100" dir="2700000" algn="tl">
                    <a:srgbClr val="000000">
                      <a:alpha val="43137"/>
                    </a:srgbClr>
                  </a:outerShdw>
                </a:effectLst>
                <a:latin typeface="Times New Roman" pitchFamily="18" charset="0"/>
                <a:cs typeface="Times New Roman" pitchFamily="18" charset="0"/>
              </a:rPr>
              <a:t>Shahid</a:t>
            </a:r>
            <a:r>
              <a:rPr lang="en-US" sz="5800" dirty="0">
                <a:effectLst>
                  <a:outerShdw blurRad="38100" dist="38100" dir="2700000" algn="tl">
                    <a:srgbClr val="000000">
                      <a:alpha val="43137"/>
                    </a:srgbClr>
                  </a:outerShdw>
                </a:effectLst>
                <a:latin typeface="Times New Roman" pitchFamily="18" charset="0"/>
                <a:cs typeface="Times New Roman" pitchFamily="18" charset="0"/>
              </a:rPr>
              <a:t> </a:t>
            </a:r>
            <a:r>
              <a:rPr lang="en-US" sz="5800" dirty="0" err="1">
                <a:effectLst>
                  <a:outerShdw blurRad="38100" dist="38100" dir="2700000" algn="tl">
                    <a:srgbClr val="000000">
                      <a:alpha val="43137"/>
                    </a:srgbClr>
                  </a:outerShdw>
                </a:effectLst>
                <a:latin typeface="Times New Roman" pitchFamily="18" charset="0"/>
                <a:cs typeface="Times New Roman" pitchFamily="18" charset="0"/>
              </a:rPr>
              <a:t>Beheshti</a:t>
            </a:r>
            <a:r>
              <a:rPr lang="en-US" sz="5800" dirty="0">
                <a:effectLst>
                  <a:outerShdw blurRad="38100" dist="38100" dir="2700000" algn="tl">
                    <a:srgbClr val="000000">
                      <a:alpha val="43137"/>
                    </a:srgbClr>
                  </a:outerShdw>
                </a:effectLst>
                <a:latin typeface="Times New Roman" pitchFamily="18" charset="0"/>
                <a:cs typeface="Times New Roman" pitchFamily="18" charset="0"/>
              </a:rPr>
              <a:t> university of medical sciences</a:t>
            </a:r>
          </a:p>
          <a:p>
            <a:pPr algn="ctr"/>
            <a:r>
              <a:rPr lang="en-US" sz="5800" dirty="0" err="1" smtClean="0">
                <a:effectLst>
                  <a:outerShdw blurRad="38100" dist="38100" dir="2700000" algn="tl">
                    <a:srgbClr val="000000">
                      <a:alpha val="43137"/>
                    </a:srgbClr>
                  </a:outerShdw>
                </a:effectLst>
                <a:latin typeface="Times New Roman" pitchFamily="18" charset="0"/>
                <a:cs typeface="Times New Roman" pitchFamily="18" charset="0"/>
              </a:rPr>
              <a:t>september</a:t>
            </a:r>
            <a:r>
              <a:rPr lang="en-US" sz="5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800" dirty="0">
                <a:effectLst>
                  <a:outerShdw blurRad="38100" dist="38100" dir="2700000" algn="tl">
                    <a:srgbClr val="000000">
                      <a:alpha val="43137"/>
                    </a:srgbClr>
                  </a:outerShdw>
                </a:effectLst>
                <a:latin typeface="Times New Roman" pitchFamily="18" charset="0"/>
                <a:cs typeface="Times New Roman" pitchFamily="18" charset="0"/>
              </a:rPr>
              <a:t>2014, Tehran</a:t>
            </a:r>
            <a:endParaRPr lang="fa-IR" sz="6400" dirty="0"/>
          </a:p>
          <a:p>
            <a:endParaRPr lang="en-US" sz="9600" b="1" dirty="0">
              <a:solidFill>
                <a:srgbClr val="FF0000"/>
              </a:solidFill>
              <a:latin typeface="Angsana New" panose="02020603050405020304" pitchFamily="18" charset="-34"/>
              <a:cs typeface="Angsana New" panose="02020603050405020304" pitchFamily="18" charset="-34"/>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665033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20</a:t>
            </a:fld>
            <a:endParaRPr lang="en-US" dirty="0"/>
          </a:p>
        </p:txBody>
      </p:sp>
      <p:grpSp>
        <p:nvGrpSpPr>
          <p:cNvPr id="6" name="Group 4"/>
          <p:cNvGrpSpPr>
            <a:grpSpLocks noChangeAspect="1"/>
          </p:cNvGrpSpPr>
          <p:nvPr/>
        </p:nvGrpSpPr>
        <p:grpSpPr bwMode="auto">
          <a:xfrm>
            <a:off x="681038" y="809625"/>
            <a:ext cx="10356850" cy="5283200"/>
            <a:chOff x="429" y="510"/>
            <a:chExt cx="6524" cy="3328"/>
          </a:xfrm>
        </p:grpSpPr>
        <p:sp>
          <p:nvSpPr>
            <p:cNvPr id="7" name="AutoShape 3"/>
            <p:cNvSpPr>
              <a:spLocks noChangeAspect="1" noChangeArrowheads="1" noTextEdit="1"/>
            </p:cNvSpPr>
            <p:nvPr/>
          </p:nvSpPr>
          <p:spPr bwMode="auto">
            <a:xfrm>
              <a:off x="429" y="510"/>
              <a:ext cx="6524" cy="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510"/>
              <a:ext cx="6530" cy="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50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1358" y="2717442"/>
            <a:ext cx="10554574" cy="3566359"/>
          </a:xfrm>
        </p:spPr>
        <p:txBody>
          <a:bodyPr>
            <a:noAutofit/>
          </a:bodyPr>
          <a:lstStyle/>
          <a:p>
            <a:r>
              <a:rPr lang="en-US" sz="4000" b="1" dirty="0" smtClean="0">
                <a:solidFill>
                  <a:srgbClr val="FFFF00"/>
                </a:solidFill>
                <a:latin typeface="Gautami" panose="020B0502040204020203" pitchFamily="34" charset="0"/>
                <a:cs typeface="Gautami" panose="020B0502040204020203" pitchFamily="34" charset="0"/>
              </a:rPr>
              <a:t>Hypothesis : </a:t>
            </a:r>
            <a:r>
              <a:rPr lang="en-US" sz="4000" dirty="0">
                <a:latin typeface="Gautami" panose="020B0502040204020203" pitchFamily="34" charset="0"/>
                <a:cs typeface="Gautami" panose="020B0502040204020203" pitchFamily="34" charset="0"/>
              </a:rPr>
              <a:t>the presence of depressive symptoms was associated with increased concentrations of circulating inflammatory markers in a cohort of newly </a:t>
            </a:r>
            <a:r>
              <a:rPr lang="fr-FR" sz="4000" dirty="0" err="1">
                <a:latin typeface="Gautami" panose="020B0502040204020203" pitchFamily="34" charset="0"/>
                <a:cs typeface="Gautami" panose="020B0502040204020203" pitchFamily="34" charset="0"/>
              </a:rPr>
              <a:t>diagnosed</a:t>
            </a:r>
            <a:r>
              <a:rPr lang="fr-FR" sz="4000" dirty="0">
                <a:latin typeface="Gautami" panose="020B0502040204020203" pitchFamily="34" charset="0"/>
                <a:cs typeface="Gautami" panose="020B0502040204020203" pitchFamily="34" charset="0"/>
              </a:rPr>
              <a:t> type 2 </a:t>
            </a:r>
            <a:r>
              <a:rPr lang="fr-FR" sz="4000" dirty="0" smtClean="0">
                <a:latin typeface="Gautami" panose="020B0502040204020203" pitchFamily="34" charset="0"/>
                <a:cs typeface="Gautami" panose="020B0502040204020203" pitchFamily="34" charset="0"/>
              </a:rPr>
              <a:t>DM patients </a:t>
            </a:r>
            <a:endParaRPr lang="en-US" sz="4000" dirty="0">
              <a:latin typeface="Gautami" panose="020B0502040204020203" pitchFamily="34" charset="0"/>
              <a:cs typeface="Gautami" panose="020B0502040204020203" pitchFamily="34" charset="0"/>
            </a:endParaRPr>
          </a:p>
          <a:p>
            <a:endParaRPr lang="en-US" sz="3200" dirty="0"/>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97414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RESEARCH DESIGN AND METHODS</a:t>
            </a:r>
          </a:p>
        </p:txBody>
      </p:sp>
      <p:sp>
        <p:nvSpPr>
          <p:cNvPr id="3" name="Content Placeholder 2"/>
          <p:cNvSpPr>
            <a:spLocks noGrp="1"/>
          </p:cNvSpPr>
          <p:nvPr>
            <p:ph idx="1"/>
          </p:nvPr>
        </p:nvSpPr>
        <p:spPr/>
        <p:txBody>
          <a:bodyPr>
            <a:normAutofit/>
          </a:bodyPr>
          <a:lstStyle/>
          <a:p>
            <a:r>
              <a:rPr lang="en-US" sz="3200" dirty="0" smtClean="0">
                <a:latin typeface="Gautami" panose="020B0502040204020203" pitchFamily="34" charset="0"/>
                <a:cs typeface="Gautami" panose="020B0502040204020203" pitchFamily="34" charset="0"/>
              </a:rPr>
              <a:t>Design The </a:t>
            </a:r>
            <a:r>
              <a:rPr lang="en-US" sz="3200" dirty="0">
                <a:latin typeface="Gautami" panose="020B0502040204020203" pitchFamily="34" charset="0"/>
                <a:cs typeface="Gautami" panose="020B0502040204020203" pitchFamily="34" charset="0"/>
              </a:rPr>
              <a:t>study used a population-based</a:t>
            </a:r>
            <a:r>
              <a:rPr lang="en-US" sz="3200" dirty="0" smtClean="0">
                <a:latin typeface="Gautami" panose="020B0502040204020203" pitchFamily="34" charset="0"/>
                <a:cs typeface="Gautami" panose="020B0502040204020203" pitchFamily="34" charset="0"/>
              </a:rPr>
              <a:t>, cross-sectional </a:t>
            </a:r>
            <a:r>
              <a:rPr lang="en-US" sz="3200" dirty="0">
                <a:latin typeface="Gautami" panose="020B0502040204020203" pitchFamily="34" charset="0"/>
                <a:cs typeface="Gautami" panose="020B0502040204020203" pitchFamily="34" charset="0"/>
              </a:rPr>
              <a:t>design with the </a:t>
            </a:r>
            <a:r>
              <a:rPr lang="en-US" sz="3200" dirty="0" smtClean="0">
                <a:latin typeface="Gautami" panose="020B0502040204020203" pitchFamily="34" charset="0"/>
                <a:cs typeface="Gautami" panose="020B0502040204020203" pitchFamily="34" charset="0"/>
              </a:rPr>
              <a:t>baseline participants </a:t>
            </a:r>
            <a:r>
              <a:rPr lang="en-US" sz="3200" dirty="0">
                <a:latin typeface="Gautami" panose="020B0502040204020203" pitchFamily="34" charset="0"/>
                <a:cs typeface="Gautami" panose="020B0502040204020203" pitchFamily="34" charset="0"/>
              </a:rPr>
              <a:t>in the South London </a:t>
            </a:r>
            <a:r>
              <a:rPr lang="en-US" sz="3200" dirty="0" smtClean="0">
                <a:latin typeface="Gautami" panose="020B0502040204020203" pitchFamily="34" charset="0"/>
                <a:cs typeface="Gautami" panose="020B0502040204020203" pitchFamily="34" charset="0"/>
              </a:rPr>
              <a:t>Diabetes Study </a:t>
            </a:r>
            <a:r>
              <a:rPr lang="en-US" sz="3200" dirty="0">
                <a:latin typeface="Gautami" panose="020B0502040204020203" pitchFamily="34" charset="0"/>
                <a:cs typeface="Gautami" panose="020B0502040204020203" pitchFamily="34" charset="0"/>
              </a:rPr>
              <a:t>(SOUL-D), which is a </a:t>
            </a:r>
            <a:r>
              <a:rPr lang="en-US" sz="3200" dirty="0" smtClean="0">
                <a:latin typeface="Gautami" panose="020B0502040204020203" pitchFamily="34" charset="0"/>
                <a:cs typeface="Gautami" panose="020B0502040204020203" pitchFamily="34" charset="0"/>
              </a:rPr>
              <a:t>prospective cohort </a:t>
            </a:r>
            <a:r>
              <a:rPr lang="en-US" sz="3200" dirty="0">
                <a:latin typeface="Gautami" panose="020B0502040204020203" pitchFamily="34" charset="0"/>
                <a:cs typeface="Gautami" panose="020B0502040204020203" pitchFamily="34" charset="0"/>
              </a:rPr>
              <a:t>study designed to test </a:t>
            </a:r>
            <a:r>
              <a:rPr lang="en-US" sz="3200" dirty="0" smtClean="0">
                <a:latin typeface="Gautami" panose="020B0502040204020203" pitchFamily="34" charset="0"/>
                <a:cs typeface="Gautami" panose="020B0502040204020203" pitchFamily="34" charset="0"/>
              </a:rPr>
              <a:t>the relative </a:t>
            </a:r>
            <a:r>
              <a:rPr lang="en-US" sz="3200" dirty="0">
                <a:latin typeface="Gautami" panose="020B0502040204020203" pitchFamily="34" charset="0"/>
                <a:cs typeface="Gautami" panose="020B0502040204020203" pitchFamily="34" charset="0"/>
              </a:rPr>
              <a:t>effects of psychological and </a:t>
            </a:r>
            <a:r>
              <a:rPr lang="en-US" sz="3200" dirty="0" smtClean="0">
                <a:latin typeface="Gautami" panose="020B0502040204020203" pitchFamily="34" charset="0"/>
                <a:cs typeface="Gautami" panose="020B0502040204020203" pitchFamily="34" charset="0"/>
              </a:rPr>
              <a:t>social factors </a:t>
            </a:r>
            <a:r>
              <a:rPr lang="en-US" sz="3200" dirty="0">
                <a:latin typeface="Gautami" panose="020B0502040204020203" pitchFamily="34" charset="0"/>
                <a:cs typeface="Gautami" panose="020B0502040204020203" pitchFamily="34" charset="0"/>
              </a:rPr>
              <a:t>on biomedical outcomes in </a:t>
            </a:r>
            <a:r>
              <a:rPr lang="en-US" sz="3200" dirty="0" smtClean="0">
                <a:latin typeface="Gautami" panose="020B0502040204020203" pitchFamily="34" charset="0"/>
                <a:cs typeface="Gautami" panose="020B0502040204020203" pitchFamily="34" charset="0"/>
              </a:rPr>
              <a:t>people with newly diagnosed type 2 diabetes. </a:t>
            </a:r>
            <a:endParaRPr lang="en-US" sz="32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94294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Setting and Sampling Frame</a:t>
            </a:r>
          </a:p>
        </p:txBody>
      </p:sp>
      <p:sp>
        <p:nvSpPr>
          <p:cNvPr id="3" name="Content Placeholder 2"/>
          <p:cNvSpPr>
            <a:spLocks noGrp="1"/>
          </p:cNvSpPr>
          <p:nvPr>
            <p:ph idx="1"/>
          </p:nvPr>
        </p:nvSpPr>
        <p:spPr/>
        <p:txBody>
          <a:bodyPr>
            <a:noAutofit/>
          </a:bodyPr>
          <a:lstStyle/>
          <a:p>
            <a:r>
              <a:rPr lang="en-US" sz="2800" dirty="0">
                <a:latin typeface="Gautami" panose="020B0502040204020203" pitchFamily="34" charset="0"/>
                <a:cs typeface="Gautami" panose="020B0502040204020203" pitchFamily="34" charset="0"/>
              </a:rPr>
              <a:t>The study was </a:t>
            </a:r>
            <a:r>
              <a:rPr lang="en-US" sz="2800" dirty="0" smtClean="0">
                <a:latin typeface="Gautami" panose="020B0502040204020203" pitchFamily="34" charset="0"/>
                <a:cs typeface="Gautami" panose="020B0502040204020203" pitchFamily="34" charset="0"/>
              </a:rPr>
              <a:t>set </a:t>
            </a:r>
            <a:r>
              <a:rPr lang="en-US" sz="2800" dirty="0">
                <a:latin typeface="Gautami" panose="020B0502040204020203" pitchFamily="34" charset="0"/>
                <a:cs typeface="Gautami" panose="020B0502040204020203" pitchFamily="34" charset="0"/>
              </a:rPr>
              <a:t>in South London, which </a:t>
            </a:r>
            <a:r>
              <a:rPr lang="en-US" sz="2800" dirty="0" smtClean="0">
                <a:latin typeface="Gautami" panose="020B0502040204020203" pitchFamily="34" charset="0"/>
                <a:cs typeface="Gautami" panose="020B0502040204020203" pitchFamily="34" charset="0"/>
              </a:rPr>
              <a:t>collectively have </a:t>
            </a:r>
            <a:r>
              <a:rPr lang="en-US" sz="2800" dirty="0">
                <a:latin typeface="Gautami" panose="020B0502040204020203" pitchFamily="34" charset="0"/>
                <a:cs typeface="Gautami" panose="020B0502040204020203" pitchFamily="34" charset="0"/>
              </a:rPr>
              <a:t>;0.75 million U.K. </a:t>
            </a:r>
            <a:r>
              <a:rPr lang="en-US" sz="2800" dirty="0" smtClean="0">
                <a:latin typeface="Gautami" panose="020B0502040204020203" pitchFamily="34" charset="0"/>
                <a:cs typeface="Gautami" panose="020B0502040204020203" pitchFamily="34" charset="0"/>
              </a:rPr>
              <a:t>residents from </a:t>
            </a:r>
            <a:r>
              <a:rPr lang="en-US" sz="2800" dirty="0">
                <a:latin typeface="Gautami" panose="020B0502040204020203" pitchFamily="34" charset="0"/>
                <a:cs typeface="Gautami" panose="020B0502040204020203" pitchFamily="34" charset="0"/>
              </a:rPr>
              <a:t>diverse socioeconomic </a:t>
            </a:r>
            <a:r>
              <a:rPr lang="en-US" sz="2800" dirty="0" smtClean="0">
                <a:latin typeface="Gautami" panose="020B0502040204020203" pitchFamily="34" charset="0"/>
                <a:cs typeface="Gautami" panose="020B0502040204020203" pitchFamily="34" charset="0"/>
              </a:rPr>
              <a:t>and ethnic </a:t>
            </a:r>
            <a:r>
              <a:rPr lang="en-US" sz="2800" dirty="0">
                <a:latin typeface="Gautami" panose="020B0502040204020203" pitchFamily="34" charset="0"/>
                <a:cs typeface="Gautami" panose="020B0502040204020203" pitchFamily="34" charset="0"/>
              </a:rPr>
              <a:t>background, with 66% white</a:t>
            </a:r>
            <a:r>
              <a:rPr lang="en-US" sz="2800" dirty="0" smtClean="0">
                <a:latin typeface="Gautami" panose="020B0502040204020203" pitchFamily="34" charset="0"/>
                <a:cs typeface="Gautami" panose="020B0502040204020203" pitchFamily="34" charset="0"/>
              </a:rPr>
              <a:t>, 20</a:t>
            </a:r>
            <a:r>
              <a:rPr lang="en-US" sz="2800" dirty="0">
                <a:latin typeface="Gautami" panose="020B0502040204020203" pitchFamily="34" charset="0"/>
                <a:cs typeface="Gautami" panose="020B0502040204020203" pitchFamily="34" charset="0"/>
              </a:rPr>
              <a:t>% African/Caribbean, and 14% </a:t>
            </a:r>
            <a:r>
              <a:rPr lang="en-US" sz="2800" dirty="0" smtClean="0">
                <a:latin typeface="Gautami" panose="020B0502040204020203" pitchFamily="34" charset="0"/>
                <a:cs typeface="Gautami" panose="020B0502040204020203" pitchFamily="34" charset="0"/>
              </a:rPr>
              <a:t>South Asian </a:t>
            </a:r>
            <a:r>
              <a:rPr lang="en-US" sz="2800" dirty="0">
                <a:latin typeface="Gautami" panose="020B0502040204020203" pitchFamily="34" charset="0"/>
                <a:cs typeface="Gautami" panose="020B0502040204020203" pitchFamily="34" charset="0"/>
              </a:rPr>
              <a:t>and other </a:t>
            </a:r>
            <a:r>
              <a:rPr lang="en-US" sz="2800" dirty="0" smtClean="0">
                <a:latin typeface="Gautami" panose="020B0502040204020203" pitchFamily="34" charset="0"/>
                <a:cs typeface="Gautami" panose="020B0502040204020203" pitchFamily="34" charset="0"/>
              </a:rPr>
              <a:t>.</a:t>
            </a:r>
          </a:p>
          <a:p>
            <a:r>
              <a:rPr lang="en-US" sz="2800" dirty="0" smtClean="0">
                <a:latin typeface="Gautami" panose="020B0502040204020203" pitchFamily="34" charset="0"/>
                <a:cs typeface="Gautami" panose="020B0502040204020203" pitchFamily="34" charset="0"/>
              </a:rPr>
              <a:t>All </a:t>
            </a:r>
            <a:r>
              <a:rPr lang="en-US" sz="2800" dirty="0">
                <a:latin typeface="Gautami" panose="020B0502040204020203" pitchFamily="34" charset="0"/>
                <a:cs typeface="Gautami" panose="020B0502040204020203" pitchFamily="34" charset="0"/>
              </a:rPr>
              <a:t>138 </a:t>
            </a:r>
            <a:r>
              <a:rPr lang="en-US" sz="2800" dirty="0" smtClean="0">
                <a:latin typeface="Gautami" panose="020B0502040204020203" pitchFamily="34" charset="0"/>
                <a:cs typeface="Gautami" panose="020B0502040204020203" pitchFamily="34" charset="0"/>
              </a:rPr>
              <a:t>general </a:t>
            </a:r>
            <a:r>
              <a:rPr lang="en-US" sz="2800" dirty="0">
                <a:latin typeface="Gautami" panose="020B0502040204020203" pitchFamily="34" charset="0"/>
                <a:cs typeface="Gautami" panose="020B0502040204020203" pitchFamily="34" charset="0"/>
              </a:rPr>
              <a:t>practices </a:t>
            </a:r>
            <a:r>
              <a:rPr lang="en-US" sz="2800" dirty="0" smtClean="0">
                <a:latin typeface="Gautami" panose="020B0502040204020203" pitchFamily="34" charset="0"/>
                <a:cs typeface="Gautami" panose="020B0502040204020203" pitchFamily="34" charset="0"/>
              </a:rPr>
              <a:t>were </a:t>
            </a:r>
            <a:r>
              <a:rPr lang="en-US" sz="2800" dirty="0">
                <a:latin typeface="Gautami" panose="020B0502040204020203" pitchFamily="34" charset="0"/>
                <a:cs typeface="Gautami" panose="020B0502040204020203" pitchFamily="34" charset="0"/>
              </a:rPr>
              <a:t>invited to participate</a:t>
            </a:r>
            <a:r>
              <a:rPr lang="en-US" sz="2800" dirty="0" smtClean="0">
                <a:latin typeface="Gautami" panose="020B0502040204020203" pitchFamily="34" charset="0"/>
                <a:cs typeface="Gautami" panose="020B0502040204020203" pitchFamily="34" charset="0"/>
              </a:rPr>
              <a:t>, and </a:t>
            </a:r>
            <a:r>
              <a:rPr lang="en-US" sz="2800" dirty="0">
                <a:latin typeface="Gautami" panose="020B0502040204020203" pitchFamily="34" charset="0"/>
                <a:cs typeface="Gautami" panose="020B0502040204020203" pitchFamily="34" charset="0"/>
              </a:rPr>
              <a:t>this constituted the sampling frame.</a:t>
            </a:r>
          </a:p>
          <a:p>
            <a:r>
              <a:rPr lang="en-US" sz="2800" dirty="0">
                <a:latin typeface="Gautami" panose="020B0502040204020203" pitchFamily="34" charset="0"/>
                <a:cs typeface="Gautami" panose="020B0502040204020203" pitchFamily="34" charset="0"/>
              </a:rPr>
              <a:t>Every 6 months, each diabetes </a:t>
            </a:r>
            <a:r>
              <a:rPr lang="en-US" sz="2800" dirty="0" smtClean="0">
                <a:latin typeface="Gautami" panose="020B0502040204020203" pitchFamily="34" charset="0"/>
                <a:cs typeface="Gautami" panose="020B0502040204020203" pitchFamily="34" charset="0"/>
              </a:rPr>
              <a:t>register was </a:t>
            </a:r>
            <a:r>
              <a:rPr lang="en-US" sz="2800" dirty="0">
                <a:latin typeface="Gautami" panose="020B0502040204020203" pitchFamily="34" charset="0"/>
                <a:cs typeface="Gautami" panose="020B0502040204020203" pitchFamily="34" charset="0"/>
              </a:rPr>
              <a:t>searched for patients with a </a:t>
            </a:r>
            <a:r>
              <a:rPr lang="en-US" sz="2800" dirty="0" smtClean="0">
                <a:latin typeface="Gautami" panose="020B0502040204020203" pitchFamily="34" charset="0"/>
                <a:cs typeface="Gautami" panose="020B0502040204020203" pitchFamily="34" charset="0"/>
              </a:rPr>
              <a:t>new </a:t>
            </a:r>
            <a:r>
              <a:rPr lang="nl-NL" sz="2800" dirty="0" smtClean="0">
                <a:latin typeface="Gautami" panose="020B0502040204020203" pitchFamily="34" charset="0"/>
                <a:cs typeface="Gautami" panose="020B0502040204020203" pitchFamily="34" charset="0"/>
              </a:rPr>
              <a:t>diagnosis </a:t>
            </a:r>
            <a:r>
              <a:rPr lang="nl-NL" sz="2800" dirty="0">
                <a:latin typeface="Gautami" panose="020B0502040204020203" pitchFamily="34" charset="0"/>
                <a:cs typeface="Gautami" panose="020B0502040204020203" pitchFamily="34" charset="0"/>
              </a:rPr>
              <a:t>of type 2 </a:t>
            </a:r>
            <a:r>
              <a:rPr lang="nl-NL" sz="2800" dirty="0" smtClean="0">
                <a:latin typeface="Gautami" panose="020B0502040204020203" pitchFamily="34" charset="0"/>
                <a:cs typeface="Gautami" panose="020B0502040204020203" pitchFamily="34" charset="0"/>
              </a:rPr>
              <a:t>diabetes </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417592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Study Population and Case Definition</a:t>
            </a:r>
          </a:p>
        </p:txBody>
      </p:sp>
      <p:sp>
        <p:nvSpPr>
          <p:cNvPr id="3" name="Content Placeholder 2"/>
          <p:cNvSpPr>
            <a:spLocks noGrp="1"/>
          </p:cNvSpPr>
          <p:nvPr>
            <p:ph idx="1"/>
          </p:nvPr>
        </p:nvSpPr>
        <p:spPr>
          <a:xfrm>
            <a:off x="818712" y="2006221"/>
            <a:ext cx="10554574" cy="4400265"/>
          </a:xfrm>
        </p:spPr>
        <p:txBody>
          <a:bodyPr>
            <a:normAutofit fontScale="62500" lnSpcReduction="20000"/>
          </a:bodyPr>
          <a:lstStyle/>
          <a:p>
            <a:r>
              <a:rPr lang="en-US" sz="4400" dirty="0" smtClean="0">
                <a:latin typeface="Gautami" panose="020B0502040204020203" pitchFamily="34" charset="0"/>
                <a:cs typeface="Gautami" panose="020B0502040204020203" pitchFamily="34" charset="0"/>
              </a:rPr>
              <a:t>People </a:t>
            </a:r>
            <a:r>
              <a:rPr lang="en-US" sz="4400" dirty="0">
                <a:latin typeface="Gautami" panose="020B0502040204020203" pitchFamily="34" charset="0"/>
                <a:cs typeface="Gautami" panose="020B0502040204020203" pitchFamily="34" charset="0"/>
              </a:rPr>
              <a:t>with a first </a:t>
            </a:r>
            <a:r>
              <a:rPr lang="en-US" sz="4400" dirty="0" smtClean="0">
                <a:latin typeface="Gautami" panose="020B0502040204020203" pitchFamily="34" charset="0"/>
                <a:cs typeface="Gautami" panose="020B0502040204020203" pitchFamily="34" charset="0"/>
              </a:rPr>
              <a:t>(&lt;6 </a:t>
            </a:r>
            <a:r>
              <a:rPr lang="en-US" sz="4400" dirty="0">
                <a:latin typeface="Gautami" panose="020B0502040204020203" pitchFamily="34" charset="0"/>
                <a:cs typeface="Gautami" panose="020B0502040204020203" pitchFamily="34" charset="0"/>
              </a:rPr>
              <a:t>months) </a:t>
            </a:r>
            <a:r>
              <a:rPr lang="en-US" sz="4400" dirty="0" smtClean="0">
                <a:latin typeface="Gautami" panose="020B0502040204020203" pitchFamily="34" charset="0"/>
                <a:cs typeface="Gautami" panose="020B0502040204020203" pitchFamily="34" charset="0"/>
              </a:rPr>
              <a:t>diagnosis of </a:t>
            </a:r>
            <a:r>
              <a:rPr lang="en-US" sz="4400" dirty="0">
                <a:latin typeface="Gautami" panose="020B0502040204020203" pitchFamily="34" charset="0"/>
                <a:cs typeface="Gautami" panose="020B0502040204020203" pitchFamily="34" charset="0"/>
              </a:rPr>
              <a:t>type 2 diabetes according </a:t>
            </a:r>
            <a:r>
              <a:rPr lang="en-US" sz="4400" dirty="0" smtClean="0">
                <a:latin typeface="Gautami" panose="020B0502040204020203" pitchFamily="34" charset="0"/>
                <a:cs typeface="Gautami" panose="020B0502040204020203" pitchFamily="34" charset="0"/>
              </a:rPr>
              <a:t>to WHO criteria </a:t>
            </a:r>
          </a:p>
          <a:p>
            <a:r>
              <a:rPr lang="en-US" sz="4400" dirty="0" smtClean="0">
                <a:latin typeface="Gautami" panose="020B0502040204020203" pitchFamily="34" charset="0"/>
                <a:cs typeface="Gautami" panose="020B0502040204020203" pitchFamily="34" charset="0"/>
              </a:rPr>
              <a:t>Aged </a:t>
            </a:r>
            <a:r>
              <a:rPr lang="en-US" sz="4400" dirty="0">
                <a:latin typeface="Gautami" panose="020B0502040204020203" pitchFamily="34" charset="0"/>
                <a:cs typeface="Gautami" panose="020B0502040204020203" pitchFamily="34" charset="0"/>
              </a:rPr>
              <a:t>between 18 and 75 years </a:t>
            </a:r>
            <a:r>
              <a:rPr lang="en-US" sz="4400" dirty="0" smtClean="0">
                <a:latin typeface="Gautami" panose="020B0502040204020203" pitchFamily="34" charset="0"/>
                <a:cs typeface="Gautami" panose="020B0502040204020203" pitchFamily="34" charset="0"/>
              </a:rPr>
              <a:t>at diagnosis</a:t>
            </a:r>
            <a:r>
              <a:rPr lang="en-US" sz="4400" dirty="0">
                <a:latin typeface="Gautami" panose="020B0502040204020203" pitchFamily="34" charset="0"/>
                <a:cs typeface="Gautami" panose="020B0502040204020203" pitchFamily="34" charset="0"/>
              </a:rPr>
              <a:t>, were identified </a:t>
            </a:r>
            <a:r>
              <a:rPr lang="en-US" sz="4400" dirty="0" smtClean="0">
                <a:latin typeface="Gautami" panose="020B0502040204020203" pitchFamily="34" charset="0"/>
                <a:cs typeface="Gautami" panose="020B0502040204020203" pitchFamily="34" charset="0"/>
              </a:rPr>
              <a:t>from diabetes registers </a:t>
            </a:r>
            <a:r>
              <a:rPr lang="en-US" sz="4400" dirty="0">
                <a:latin typeface="Gautami" panose="020B0502040204020203" pitchFamily="34" charset="0"/>
                <a:cs typeface="Gautami" panose="020B0502040204020203" pitchFamily="34" charset="0"/>
              </a:rPr>
              <a:t>of participating general </a:t>
            </a:r>
            <a:r>
              <a:rPr lang="en-US" sz="4400" dirty="0" smtClean="0">
                <a:latin typeface="Gautami" panose="020B0502040204020203" pitchFamily="34" charset="0"/>
                <a:cs typeface="Gautami" panose="020B0502040204020203" pitchFamily="34" charset="0"/>
              </a:rPr>
              <a:t>practices and </a:t>
            </a:r>
            <a:r>
              <a:rPr lang="en-US" sz="4400" dirty="0">
                <a:latin typeface="Gautami" panose="020B0502040204020203" pitchFamily="34" charset="0"/>
                <a:cs typeface="Gautami" panose="020B0502040204020203" pitchFamily="34" charset="0"/>
              </a:rPr>
              <a:t>invited to participate</a:t>
            </a:r>
            <a:r>
              <a:rPr lang="en-US" sz="4400" dirty="0" smtClean="0">
                <a:latin typeface="Gautami" panose="020B0502040204020203" pitchFamily="34" charset="0"/>
                <a:cs typeface="Gautami" panose="020B0502040204020203" pitchFamily="34" charset="0"/>
              </a:rPr>
              <a:t>.</a:t>
            </a:r>
          </a:p>
          <a:p>
            <a:r>
              <a:rPr lang="en-US" sz="4400" dirty="0" smtClean="0">
                <a:latin typeface="Gautami" panose="020B0502040204020203" pitchFamily="34" charset="0"/>
                <a:cs typeface="Gautami" panose="020B0502040204020203" pitchFamily="34" charset="0"/>
              </a:rPr>
              <a:t>Between May 2008 </a:t>
            </a:r>
            <a:r>
              <a:rPr lang="en-US" sz="4400" dirty="0">
                <a:latin typeface="Gautami" panose="020B0502040204020203" pitchFamily="34" charset="0"/>
                <a:cs typeface="Gautami" panose="020B0502040204020203" pitchFamily="34" charset="0"/>
              </a:rPr>
              <a:t>and September </a:t>
            </a:r>
            <a:r>
              <a:rPr lang="en-US" sz="4400" dirty="0" smtClean="0">
                <a:latin typeface="Gautami" panose="020B0502040204020203" pitchFamily="34" charset="0"/>
                <a:cs typeface="Gautami" panose="020B0502040204020203" pitchFamily="34" charset="0"/>
              </a:rPr>
              <a:t>2012</a:t>
            </a:r>
          </a:p>
          <a:p>
            <a:r>
              <a:rPr lang="en-US" sz="4400" b="1" dirty="0">
                <a:solidFill>
                  <a:srgbClr val="FF0000"/>
                </a:solidFill>
                <a:latin typeface="Gautami" panose="020B0502040204020203" pitchFamily="34" charset="0"/>
                <a:cs typeface="Gautami" panose="020B0502040204020203" pitchFamily="34" charset="0"/>
              </a:rPr>
              <a:t>Main Explanatory </a:t>
            </a:r>
            <a:r>
              <a:rPr lang="en-US" sz="4400" b="1" dirty="0" smtClean="0">
                <a:solidFill>
                  <a:srgbClr val="FF0000"/>
                </a:solidFill>
                <a:latin typeface="Gautami" panose="020B0502040204020203" pitchFamily="34" charset="0"/>
                <a:cs typeface="Gautami" panose="020B0502040204020203" pitchFamily="34" charset="0"/>
              </a:rPr>
              <a:t>Variables:</a:t>
            </a:r>
          </a:p>
          <a:p>
            <a:r>
              <a:rPr lang="en-US" sz="4400" dirty="0" smtClean="0">
                <a:latin typeface="Gautami" panose="020B0502040204020203" pitchFamily="34" charset="0"/>
                <a:cs typeface="Gautami" panose="020B0502040204020203" pitchFamily="34" charset="0"/>
              </a:rPr>
              <a:t>Selected </a:t>
            </a:r>
            <a:r>
              <a:rPr lang="en-US" sz="4400" dirty="0">
                <a:latin typeface="Gautami" panose="020B0502040204020203" pitchFamily="34" charset="0"/>
                <a:cs typeface="Gautami" panose="020B0502040204020203" pitchFamily="34" charset="0"/>
              </a:rPr>
              <a:t>12 inflammatory markers identified a priori as associated with type 2 diabetes and/or </a:t>
            </a:r>
            <a:r>
              <a:rPr lang="en-US" sz="4400" dirty="0" err="1">
                <a:latin typeface="Gautami" panose="020B0502040204020203" pitchFamily="34" charset="0"/>
                <a:cs typeface="Gautami" panose="020B0502040204020203" pitchFamily="34" charset="0"/>
              </a:rPr>
              <a:t>depres</a:t>
            </a:r>
            <a:r>
              <a:rPr lang="en-US" sz="4400" dirty="0">
                <a:latin typeface="Gautami" panose="020B0502040204020203" pitchFamily="34" charset="0"/>
                <a:cs typeface="Gautami" panose="020B0502040204020203" pitchFamily="34" charset="0"/>
              </a:rPr>
              <a:t>.</a:t>
            </a:r>
          </a:p>
          <a:p>
            <a:r>
              <a:rPr lang="en-US" sz="4400" dirty="0">
                <a:latin typeface="Gautami" panose="020B0502040204020203" pitchFamily="34" charset="0"/>
                <a:cs typeface="Gautami" panose="020B0502040204020203" pitchFamily="34" charset="0"/>
              </a:rPr>
              <a:t>Serum CRP was measured by a </a:t>
            </a:r>
            <a:r>
              <a:rPr lang="en-US" sz="4400" dirty="0" err="1">
                <a:latin typeface="Gautami" panose="020B0502040204020203" pitchFamily="34" charset="0"/>
                <a:cs typeface="Gautami" panose="020B0502040204020203" pitchFamily="34" charset="0"/>
              </a:rPr>
              <a:t>hs</a:t>
            </a:r>
            <a:r>
              <a:rPr lang="en-US" sz="4400" dirty="0">
                <a:latin typeface="Gautami" panose="020B0502040204020203" pitchFamily="34" charset="0"/>
                <a:cs typeface="Gautami" panose="020B0502040204020203" pitchFamily="34" charset="0"/>
              </a:rPr>
              <a:t> CRP </a:t>
            </a:r>
            <a:endParaRPr lang="en-US" sz="4400" dirty="0" smtClean="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68369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Main Outcome Variable</a:t>
            </a:r>
          </a:p>
        </p:txBody>
      </p:sp>
      <p:sp>
        <p:nvSpPr>
          <p:cNvPr id="3" name="Content Placeholder 2"/>
          <p:cNvSpPr>
            <a:spLocks noGrp="1"/>
          </p:cNvSpPr>
          <p:nvPr>
            <p:ph idx="1"/>
          </p:nvPr>
        </p:nvSpPr>
        <p:spPr>
          <a:xfrm>
            <a:off x="818712" y="1986455"/>
            <a:ext cx="10563286" cy="4360789"/>
          </a:xfrm>
        </p:spPr>
        <p:txBody>
          <a:bodyPr>
            <a:noAutofit/>
          </a:bodyPr>
          <a:lstStyle/>
          <a:p>
            <a:r>
              <a:rPr lang="en-US" sz="2400" dirty="0">
                <a:latin typeface="GuATOMIA"/>
              </a:rPr>
              <a:t>The presence of depressive </a:t>
            </a:r>
            <a:r>
              <a:rPr lang="en-US" sz="2400" dirty="0" smtClean="0">
                <a:latin typeface="GuATOMIA"/>
              </a:rPr>
              <a:t>symptoms at </a:t>
            </a:r>
            <a:r>
              <a:rPr lang="en-US" sz="2400" dirty="0">
                <a:latin typeface="GuATOMIA"/>
              </a:rPr>
              <a:t>baseline was measured using </a:t>
            </a:r>
            <a:r>
              <a:rPr lang="en-US" sz="2400" dirty="0" smtClean="0">
                <a:latin typeface="GuATOMIA"/>
              </a:rPr>
              <a:t>PHQ-9.</a:t>
            </a:r>
          </a:p>
          <a:p>
            <a:r>
              <a:rPr lang="en-US" sz="2400" dirty="0" smtClean="0">
                <a:latin typeface="GuATOMIA"/>
              </a:rPr>
              <a:t>This </a:t>
            </a:r>
            <a:r>
              <a:rPr lang="en-US" sz="2400" dirty="0">
                <a:latin typeface="GuATOMIA"/>
              </a:rPr>
              <a:t>is a self-report measure that </a:t>
            </a:r>
            <a:r>
              <a:rPr lang="en-US" sz="2400" dirty="0" smtClean="0">
                <a:latin typeface="GuATOMIA"/>
              </a:rPr>
              <a:t>was developed </a:t>
            </a:r>
            <a:r>
              <a:rPr lang="en-US" sz="2400" dirty="0">
                <a:latin typeface="GuATOMIA"/>
              </a:rPr>
              <a:t>for primary care to aid </a:t>
            </a:r>
            <a:r>
              <a:rPr lang="en-US" sz="2400" dirty="0" smtClean="0">
                <a:latin typeface="GuATOMIA"/>
              </a:rPr>
              <a:t>clinicians in </a:t>
            </a:r>
            <a:r>
              <a:rPr lang="en-US" sz="2400" dirty="0">
                <a:latin typeface="GuATOMIA"/>
              </a:rPr>
              <a:t>identifying probable cases of depression</a:t>
            </a:r>
            <a:r>
              <a:rPr lang="en-US" sz="2400" dirty="0" smtClean="0">
                <a:latin typeface="GuATOMIA"/>
              </a:rPr>
              <a:t>. </a:t>
            </a:r>
            <a:endParaRPr lang="en-US" sz="2400" dirty="0">
              <a:latin typeface="GuATOMIA"/>
            </a:endParaRPr>
          </a:p>
          <a:p>
            <a:r>
              <a:rPr lang="en-US" sz="2400" dirty="0">
                <a:latin typeface="GuATOMIA"/>
              </a:rPr>
              <a:t>A cutoff score of </a:t>
            </a:r>
            <a:r>
              <a:rPr lang="en-US" sz="2400" dirty="0" smtClean="0">
                <a:latin typeface="GuATOMIA"/>
              </a:rPr>
              <a:t>≥ 10 </a:t>
            </a:r>
            <a:r>
              <a:rPr lang="en-US" sz="2400" dirty="0">
                <a:latin typeface="GuATOMIA"/>
              </a:rPr>
              <a:t>is </a:t>
            </a:r>
            <a:r>
              <a:rPr lang="en-US" sz="2400" dirty="0" smtClean="0">
                <a:latin typeface="GuATOMIA"/>
              </a:rPr>
              <a:t>the optimal </a:t>
            </a:r>
            <a:r>
              <a:rPr lang="en-US" sz="2400" dirty="0">
                <a:latin typeface="GuATOMIA"/>
              </a:rPr>
              <a:t>threshold for identifying </a:t>
            </a:r>
            <a:r>
              <a:rPr lang="en-US" sz="2400" dirty="0" smtClean="0">
                <a:latin typeface="GuATOMIA"/>
              </a:rPr>
              <a:t>probable cases </a:t>
            </a:r>
            <a:r>
              <a:rPr lang="en-US" sz="2400" dirty="0">
                <a:latin typeface="GuATOMIA"/>
              </a:rPr>
              <a:t>of depression, with a </a:t>
            </a:r>
            <a:r>
              <a:rPr lang="en-US" sz="2400" dirty="0" smtClean="0">
                <a:latin typeface="GuATOMIA"/>
              </a:rPr>
              <a:t>sensitivity of </a:t>
            </a:r>
            <a:r>
              <a:rPr lang="en-US" sz="2400" dirty="0">
                <a:latin typeface="GuATOMIA"/>
              </a:rPr>
              <a:t>73% and specificity of 98% </a:t>
            </a:r>
            <a:r>
              <a:rPr lang="en-US" sz="2400" dirty="0" smtClean="0">
                <a:latin typeface="GuATOMIA"/>
              </a:rPr>
              <a:t>whereas </a:t>
            </a:r>
            <a:r>
              <a:rPr lang="en-US" sz="2400" dirty="0">
                <a:latin typeface="GuATOMIA"/>
              </a:rPr>
              <a:t>those with a score </a:t>
            </a:r>
            <a:r>
              <a:rPr lang="en-US" sz="2400" dirty="0" smtClean="0">
                <a:latin typeface="Trebuchet MS" panose="020B0603020202020204" pitchFamily="34" charset="0"/>
              </a:rPr>
              <a:t>&lt;</a:t>
            </a:r>
            <a:r>
              <a:rPr lang="en-US" sz="2400" dirty="0" smtClean="0">
                <a:latin typeface="GuATOMIA"/>
              </a:rPr>
              <a:t>10 were defined </a:t>
            </a:r>
            <a:r>
              <a:rPr lang="en-US" sz="2400" dirty="0">
                <a:latin typeface="GuATOMIA"/>
              </a:rPr>
              <a:t>as </a:t>
            </a:r>
            <a:r>
              <a:rPr lang="en-US" sz="2400" dirty="0" smtClean="0">
                <a:latin typeface="GuATOMIA"/>
              </a:rPr>
              <a:t>non depressed </a:t>
            </a:r>
            <a:r>
              <a:rPr lang="en-US" sz="2400" dirty="0">
                <a:latin typeface="GuATOMIA"/>
              </a:rPr>
              <a:t>participants.</a:t>
            </a:r>
          </a:p>
          <a:p>
            <a:r>
              <a:rPr lang="en-US" sz="2400" dirty="0">
                <a:latin typeface="GuATOMIA"/>
              </a:rPr>
              <a:t>The PHQ-9 has acceptable validity in </a:t>
            </a:r>
            <a:r>
              <a:rPr lang="en-US" sz="2400" dirty="0" smtClean="0">
                <a:latin typeface="GuATOMIA"/>
              </a:rPr>
              <a:t>diabetes population</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577668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RESULTS:</a:t>
            </a:r>
            <a:endParaRPr lang="en-US" sz="4400" dirty="0">
              <a:solidFill>
                <a:srgbClr val="FFFF00"/>
              </a:solidFill>
            </a:endParaRPr>
          </a:p>
        </p:txBody>
      </p:sp>
      <p:sp>
        <p:nvSpPr>
          <p:cNvPr id="3" name="Content Placeholder 2"/>
          <p:cNvSpPr>
            <a:spLocks noGrp="1"/>
          </p:cNvSpPr>
          <p:nvPr>
            <p:ph idx="1"/>
          </p:nvPr>
        </p:nvSpPr>
        <p:spPr>
          <a:xfrm>
            <a:off x="818712" y="1842448"/>
            <a:ext cx="10554574" cy="5015552"/>
          </a:xfrm>
        </p:spPr>
        <p:txBody>
          <a:bodyPr>
            <a:noAutofit/>
          </a:bodyPr>
          <a:lstStyle/>
          <a:p>
            <a:r>
              <a:rPr lang="en-US" sz="2000" dirty="0" smtClean="0">
                <a:latin typeface="Gautami" panose="020B0502040204020203" pitchFamily="34" charset="0"/>
                <a:cs typeface="Gautami" panose="020B0502040204020203" pitchFamily="34" charset="0"/>
              </a:rPr>
              <a:t>Of </a:t>
            </a:r>
            <a:r>
              <a:rPr lang="en-US" sz="2000" dirty="0">
                <a:latin typeface="Gautami" panose="020B0502040204020203" pitchFamily="34" charset="0"/>
                <a:cs typeface="Gautami" panose="020B0502040204020203" pitchFamily="34" charset="0"/>
              </a:rPr>
              <a:t>139 general practices invited, </a:t>
            </a:r>
            <a:r>
              <a:rPr lang="en-US" sz="2000" dirty="0" smtClean="0">
                <a:latin typeface="Gautami" panose="020B0502040204020203" pitchFamily="34" charset="0"/>
                <a:cs typeface="Gautami" panose="020B0502040204020203" pitchFamily="34" charset="0"/>
              </a:rPr>
              <a:t>96 (</a:t>
            </a:r>
            <a:r>
              <a:rPr lang="en-US" sz="2000" dirty="0">
                <a:latin typeface="Gautami" panose="020B0502040204020203" pitchFamily="34" charset="0"/>
                <a:cs typeface="Gautami" panose="020B0502040204020203" pitchFamily="34" charset="0"/>
              </a:rPr>
              <a:t>70%) agreed to participate, from </a:t>
            </a:r>
            <a:r>
              <a:rPr lang="en-US" sz="2000" dirty="0" smtClean="0">
                <a:latin typeface="Gautami" panose="020B0502040204020203" pitchFamily="34" charset="0"/>
                <a:cs typeface="Gautami" panose="020B0502040204020203" pitchFamily="34" charset="0"/>
              </a:rPr>
              <a:t>which 1,790 </a:t>
            </a:r>
            <a:r>
              <a:rPr lang="en-US" sz="2000" dirty="0">
                <a:latin typeface="Gautami" panose="020B0502040204020203" pitchFamily="34" charset="0"/>
                <a:cs typeface="Gautami" panose="020B0502040204020203" pitchFamily="34" charset="0"/>
              </a:rPr>
              <a:t>participants with newly </a:t>
            </a:r>
            <a:r>
              <a:rPr lang="en-US" sz="2000" dirty="0" smtClean="0">
                <a:latin typeface="Gautami" panose="020B0502040204020203" pitchFamily="34" charset="0"/>
                <a:cs typeface="Gautami" panose="020B0502040204020203" pitchFamily="34" charset="0"/>
              </a:rPr>
              <a:t>diagnosed </a:t>
            </a:r>
            <a:r>
              <a:rPr lang="en-US" sz="2000" dirty="0">
                <a:latin typeface="Gautami" panose="020B0502040204020203" pitchFamily="34" charset="0"/>
                <a:cs typeface="Gautami" panose="020B0502040204020203" pitchFamily="34" charset="0"/>
              </a:rPr>
              <a:t>type 2 diabetes were recruited. </a:t>
            </a:r>
            <a:endParaRPr lang="en-US" sz="2000" dirty="0" smtClean="0">
              <a:latin typeface="Gautami" panose="020B0502040204020203" pitchFamily="34" charset="0"/>
              <a:cs typeface="Gautami" panose="020B0502040204020203" pitchFamily="34" charset="0"/>
            </a:endParaRPr>
          </a:p>
          <a:p>
            <a:r>
              <a:rPr lang="en-US" sz="2000" dirty="0" smtClean="0">
                <a:latin typeface="Gautami" panose="020B0502040204020203" pitchFamily="34" charset="0"/>
                <a:cs typeface="Gautami" panose="020B0502040204020203" pitchFamily="34" charset="0"/>
              </a:rPr>
              <a:t>There were&gt;25</a:t>
            </a:r>
            <a:r>
              <a:rPr lang="en-US" sz="2000" dirty="0">
                <a:latin typeface="Gautami" panose="020B0502040204020203" pitchFamily="34" charset="0"/>
                <a:cs typeface="Gautami" panose="020B0502040204020203" pitchFamily="34" charset="0"/>
              </a:rPr>
              <a:t>% missing answers </a:t>
            </a:r>
            <a:r>
              <a:rPr lang="en-US" sz="2000" dirty="0" smtClean="0">
                <a:latin typeface="Gautami" panose="020B0502040204020203" pitchFamily="34" charset="0"/>
                <a:cs typeface="Gautami" panose="020B0502040204020203" pitchFamily="34" charset="0"/>
              </a:rPr>
              <a:t>from PHQ-9 </a:t>
            </a:r>
            <a:r>
              <a:rPr lang="en-US" sz="2000" dirty="0">
                <a:latin typeface="Gautami" panose="020B0502040204020203" pitchFamily="34" charset="0"/>
                <a:cs typeface="Gautami" panose="020B0502040204020203" pitchFamily="34" charset="0"/>
              </a:rPr>
              <a:t>scores in 21 (1.2%) participants</a:t>
            </a:r>
            <a:r>
              <a:rPr lang="en-US" sz="2000" dirty="0" smtClean="0">
                <a:latin typeface="Gautami" panose="020B0502040204020203" pitchFamily="34" charset="0"/>
                <a:cs typeface="Gautami" panose="020B0502040204020203" pitchFamily="34" charset="0"/>
              </a:rPr>
              <a:t>, so </a:t>
            </a:r>
            <a:r>
              <a:rPr lang="en-US" sz="2000" dirty="0">
                <a:latin typeface="Gautami" panose="020B0502040204020203" pitchFamily="34" charset="0"/>
                <a:cs typeface="Gautami" panose="020B0502040204020203" pitchFamily="34" charset="0"/>
              </a:rPr>
              <a:t>these were excluded and </a:t>
            </a:r>
            <a:r>
              <a:rPr lang="en-US" sz="2000" b="1" dirty="0">
                <a:solidFill>
                  <a:srgbClr val="00FF00"/>
                </a:solidFill>
                <a:latin typeface="Gautami" panose="020B0502040204020203" pitchFamily="34" charset="0"/>
                <a:cs typeface="Gautami" panose="020B0502040204020203" pitchFamily="34" charset="0"/>
              </a:rPr>
              <a:t>the </a:t>
            </a:r>
            <a:r>
              <a:rPr lang="en-US" sz="2000" b="1" dirty="0" smtClean="0">
                <a:solidFill>
                  <a:srgbClr val="00FF00"/>
                </a:solidFill>
                <a:latin typeface="Gautami" panose="020B0502040204020203" pitchFamily="34" charset="0"/>
                <a:cs typeface="Gautami" panose="020B0502040204020203" pitchFamily="34" charset="0"/>
              </a:rPr>
              <a:t>analyses were </a:t>
            </a:r>
            <a:r>
              <a:rPr lang="en-US" sz="2000" b="1" dirty="0">
                <a:solidFill>
                  <a:srgbClr val="00FF00"/>
                </a:solidFill>
                <a:latin typeface="Gautami" panose="020B0502040204020203" pitchFamily="34" charset="0"/>
                <a:cs typeface="Gautami" panose="020B0502040204020203" pitchFamily="34" charset="0"/>
              </a:rPr>
              <a:t>conducted on n = 1,769 (98.8</a:t>
            </a:r>
            <a:r>
              <a:rPr lang="en-US" sz="2000" b="1" dirty="0" smtClean="0">
                <a:solidFill>
                  <a:srgbClr val="00FF00"/>
                </a:solidFill>
                <a:latin typeface="Gautami" panose="020B0502040204020203" pitchFamily="34" charset="0"/>
                <a:cs typeface="Gautami" panose="020B0502040204020203" pitchFamily="34" charset="0"/>
              </a:rPr>
              <a:t>%).</a:t>
            </a:r>
          </a:p>
          <a:p>
            <a:r>
              <a:rPr lang="en-US" sz="2000" dirty="0" smtClean="0">
                <a:latin typeface="Gautami" panose="020B0502040204020203" pitchFamily="34" charset="0"/>
                <a:cs typeface="Gautami" panose="020B0502040204020203" pitchFamily="34" charset="0"/>
              </a:rPr>
              <a:t>Analyses </a:t>
            </a:r>
            <a:r>
              <a:rPr lang="en-US" sz="2000" dirty="0">
                <a:latin typeface="Gautami" panose="020B0502040204020203" pitchFamily="34" charset="0"/>
                <a:cs typeface="Gautami" panose="020B0502040204020203" pitchFamily="34" charset="0"/>
              </a:rPr>
              <a:t>of inflammatory markers </a:t>
            </a:r>
            <a:r>
              <a:rPr lang="en-US" sz="2000" dirty="0" smtClean="0">
                <a:latin typeface="Gautami" panose="020B0502040204020203" pitchFamily="34" charset="0"/>
                <a:cs typeface="Gautami" panose="020B0502040204020203" pitchFamily="34" charset="0"/>
              </a:rPr>
              <a:t>were conducted </a:t>
            </a:r>
            <a:r>
              <a:rPr lang="en-US" sz="2000" dirty="0">
                <a:latin typeface="Gautami" panose="020B0502040204020203" pitchFamily="34" charset="0"/>
                <a:cs typeface="Gautami" panose="020B0502040204020203" pitchFamily="34" charset="0"/>
              </a:rPr>
              <a:t>on a subset of the cohort (</a:t>
            </a:r>
            <a:r>
              <a:rPr lang="en-US" sz="2000" dirty="0" smtClean="0">
                <a:latin typeface="Gautami" panose="020B0502040204020203" pitchFamily="34" charset="0"/>
                <a:cs typeface="Gautami" panose="020B0502040204020203" pitchFamily="34" charset="0"/>
              </a:rPr>
              <a:t> n </a:t>
            </a:r>
            <a:r>
              <a:rPr lang="en-US" sz="2000" dirty="0">
                <a:latin typeface="Gautami" panose="020B0502040204020203" pitchFamily="34" charset="0"/>
                <a:cs typeface="Gautami" panose="020B0502040204020203" pitchFamily="34" charset="0"/>
              </a:rPr>
              <a:t>= 1,227 (69</a:t>
            </a:r>
            <a:r>
              <a:rPr lang="en-US" sz="2000" dirty="0" smtClean="0">
                <a:latin typeface="Gautami" panose="020B0502040204020203" pitchFamily="34" charset="0"/>
                <a:cs typeface="Gautami" panose="020B0502040204020203" pitchFamily="34" charset="0"/>
              </a:rPr>
              <a:t>%))</a:t>
            </a:r>
          </a:p>
          <a:p>
            <a:r>
              <a:rPr lang="en-US" sz="2000" b="1" dirty="0" smtClean="0">
                <a:solidFill>
                  <a:srgbClr val="FF0000"/>
                </a:solidFill>
                <a:latin typeface="Gautami" panose="020B0502040204020203" pitchFamily="34" charset="0"/>
                <a:cs typeface="Gautami" panose="020B0502040204020203" pitchFamily="34" charset="0"/>
              </a:rPr>
              <a:t>Those </a:t>
            </a:r>
            <a:r>
              <a:rPr lang="en-US" sz="2000" b="1" dirty="0">
                <a:solidFill>
                  <a:srgbClr val="FF0000"/>
                </a:solidFill>
                <a:latin typeface="Gautami" panose="020B0502040204020203" pitchFamily="34" charset="0"/>
                <a:cs typeface="Gautami" panose="020B0502040204020203" pitchFamily="34" charset="0"/>
              </a:rPr>
              <a:t>who had </a:t>
            </a:r>
            <a:r>
              <a:rPr lang="en-US" sz="2000" b="1" dirty="0" smtClean="0">
                <a:solidFill>
                  <a:srgbClr val="FF0000"/>
                </a:solidFill>
                <a:latin typeface="Gautami" panose="020B0502040204020203" pitchFamily="34" charset="0"/>
                <a:cs typeface="Gautami" panose="020B0502040204020203" pitchFamily="34" charset="0"/>
              </a:rPr>
              <a:t>missing sample </a:t>
            </a:r>
            <a:r>
              <a:rPr lang="en-US" sz="2000" b="1" dirty="0">
                <a:solidFill>
                  <a:srgbClr val="FF0000"/>
                </a:solidFill>
                <a:latin typeface="Gautami" panose="020B0502040204020203" pitchFamily="34" charset="0"/>
                <a:cs typeface="Gautami" panose="020B0502040204020203" pitchFamily="34" charset="0"/>
              </a:rPr>
              <a:t>or </a:t>
            </a:r>
            <a:r>
              <a:rPr lang="en-US" sz="2000" b="1" dirty="0" smtClean="0">
                <a:solidFill>
                  <a:srgbClr val="FF0000"/>
                </a:solidFill>
                <a:latin typeface="Gautami" panose="020B0502040204020203" pitchFamily="34" charset="0"/>
                <a:cs typeface="Gautami" panose="020B0502040204020203" pitchFamily="34" charset="0"/>
              </a:rPr>
              <a:t>unanalyzable</a:t>
            </a:r>
            <a:r>
              <a:rPr lang="fa-IR" sz="2000" b="1" dirty="0" smtClean="0">
                <a:solidFill>
                  <a:srgbClr val="FF0000"/>
                </a:solidFill>
                <a:latin typeface="Gautami" panose="020B0502040204020203" pitchFamily="34" charset="0"/>
              </a:rPr>
              <a:t> </a:t>
            </a:r>
            <a:r>
              <a:rPr lang="en-US" sz="2000" b="1" dirty="0" smtClean="0">
                <a:solidFill>
                  <a:srgbClr val="FF0000"/>
                </a:solidFill>
                <a:latin typeface="Gautami" panose="020B0502040204020203" pitchFamily="34" charset="0"/>
                <a:cs typeface="Gautami" panose="020B0502040204020203" pitchFamily="34" charset="0"/>
              </a:rPr>
              <a:t>(n</a:t>
            </a:r>
            <a:r>
              <a:rPr lang="fa-IR" sz="2000" b="1" dirty="0" smtClean="0">
                <a:solidFill>
                  <a:srgbClr val="FF0000"/>
                </a:solidFill>
                <a:latin typeface="Gautami" panose="020B0502040204020203" pitchFamily="34" charset="0"/>
              </a:rPr>
              <a:t>=</a:t>
            </a:r>
            <a:r>
              <a:rPr lang="en-US" sz="2000" b="1" dirty="0" smtClean="0">
                <a:solidFill>
                  <a:srgbClr val="FF0000"/>
                </a:solidFill>
                <a:latin typeface="Gautami" panose="020B0502040204020203" pitchFamily="34" charset="0"/>
                <a:cs typeface="Gautami" panose="020B0502040204020203" pitchFamily="34" charset="0"/>
              </a:rPr>
              <a:t>542):</a:t>
            </a:r>
            <a:endParaRPr lang="fa-IR" sz="2000" b="1" dirty="0" smtClean="0">
              <a:solidFill>
                <a:srgbClr val="FF0000"/>
              </a:solidFill>
              <a:latin typeface="Gautami" panose="020B0502040204020203" pitchFamily="34" charset="0"/>
            </a:endParaRPr>
          </a:p>
          <a:p>
            <a:r>
              <a:rPr lang="en-US" sz="2000" dirty="0">
                <a:latin typeface="Gautami" panose="020B0502040204020203" pitchFamily="34" charset="0"/>
                <a:cs typeface="Gautami" panose="020B0502040204020203" pitchFamily="34" charset="0"/>
              </a:rPr>
              <a:t>Y</a:t>
            </a:r>
            <a:r>
              <a:rPr lang="en-US" sz="2000" dirty="0" smtClean="0">
                <a:latin typeface="Gautami" panose="020B0502040204020203" pitchFamily="34" charset="0"/>
                <a:cs typeface="Gautami" panose="020B0502040204020203" pitchFamily="34" charset="0"/>
              </a:rPr>
              <a:t>ounger </a:t>
            </a:r>
            <a:r>
              <a:rPr lang="en-US" sz="2000" dirty="0">
                <a:latin typeface="Gautami" panose="020B0502040204020203" pitchFamily="34" charset="0"/>
                <a:cs typeface="Gautami" panose="020B0502040204020203" pitchFamily="34" charset="0"/>
              </a:rPr>
              <a:t>(mean age 57 [11] vs. 55 [11] years, P , 0.001</a:t>
            </a:r>
            <a:r>
              <a:rPr lang="en-US" sz="2000" dirty="0" smtClean="0">
                <a:latin typeface="Gautami" panose="020B0502040204020203" pitchFamily="34" charset="0"/>
                <a:cs typeface="Gautami" panose="020B0502040204020203" pitchFamily="34" charset="0"/>
              </a:rPr>
              <a:t>)</a:t>
            </a:r>
          </a:p>
          <a:p>
            <a:r>
              <a:rPr lang="en-US" sz="2000" dirty="0" smtClean="0">
                <a:latin typeface="Gautami" panose="020B0502040204020203" pitchFamily="34" charset="0"/>
                <a:cs typeface="Gautami" panose="020B0502040204020203" pitchFamily="34" charset="0"/>
              </a:rPr>
              <a:t>More </a:t>
            </a:r>
            <a:r>
              <a:rPr lang="en-US" sz="2000" dirty="0">
                <a:latin typeface="Gautami" panose="020B0502040204020203" pitchFamily="34" charset="0"/>
                <a:cs typeface="Gautami" panose="020B0502040204020203" pitchFamily="34" charset="0"/>
              </a:rPr>
              <a:t>likely to be of black African or Caribbean ethnicity (36 vs. 50%, P </a:t>
            </a:r>
            <a:r>
              <a:rPr lang="en-US" sz="2000" dirty="0" smtClean="0">
                <a:latin typeface="Gautami" panose="020B0502040204020203" pitchFamily="34" charset="0"/>
                <a:cs typeface="Gautami" panose="020B0502040204020203" pitchFamily="34" charset="0"/>
              </a:rPr>
              <a:t>, 0.001),</a:t>
            </a:r>
          </a:p>
          <a:p>
            <a:r>
              <a:rPr lang="en-US" sz="2000" dirty="0" smtClean="0">
                <a:latin typeface="Gautami" panose="020B0502040204020203" pitchFamily="34" charset="0"/>
                <a:cs typeface="Gautami" panose="020B0502040204020203" pitchFamily="34" charset="0"/>
              </a:rPr>
              <a:t>No statistically significant </a:t>
            </a:r>
            <a:r>
              <a:rPr lang="en-US" sz="2000" dirty="0">
                <a:latin typeface="Gautami" panose="020B0502040204020203" pitchFamily="34" charset="0"/>
                <a:cs typeface="Gautami" panose="020B0502040204020203" pitchFamily="34" charset="0"/>
              </a:rPr>
              <a:t>differences in sex (55 vs</a:t>
            </a:r>
            <a:r>
              <a:rPr lang="en-US" sz="2000" dirty="0" smtClean="0">
                <a:latin typeface="Gautami" panose="020B0502040204020203" pitchFamily="34" charset="0"/>
                <a:cs typeface="Gautami" panose="020B0502040204020203" pitchFamily="34" charset="0"/>
              </a:rPr>
              <a:t>. 56</a:t>
            </a:r>
            <a:r>
              <a:rPr lang="en-US" sz="2000" dirty="0">
                <a:latin typeface="Gautami" panose="020B0502040204020203" pitchFamily="34" charset="0"/>
                <a:cs typeface="Gautami" panose="020B0502040204020203" pitchFamily="34" charset="0"/>
              </a:rPr>
              <a:t>% male, P = 0.83), </a:t>
            </a:r>
            <a:endParaRPr lang="en-US" sz="2000" dirty="0" smtClean="0">
              <a:latin typeface="Gautami" panose="020B0502040204020203" pitchFamily="34" charset="0"/>
              <a:cs typeface="Gautami" panose="020B0502040204020203" pitchFamily="34" charset="0"/>
            </a:endParaRPr>
          </a:p>
          <a:p>
            <a:r>
              <a:rPr lang="en-US" sz="2000" dirty="0" smtClean="0">
                <a:latin typeface="Gautami" panose="020B0502040204020203" pitchFamily="34" charset="0"/>
                <a:cs typeface="Gautami" panose="020B0502040204020203" pitchFamily="34" charset="0"/>
              </a:rPr>
              <a:t>PHQ-9 depression cases </a:t>
            </a:r>
            <a:r>
              <a:rPr lang="en-US" sz="2000" dirty="0">
                <a:latin typeface="Gautami" panose="020B0502040204020203" pitchFamily="34" charset="0"/>
                <a:cs typeface="Gautami" panose="020B0502040204020203" pitchFamily="34" charset="0"/>
              </a:rPr>
              <a:t>(13.6 vs. 17.8%, P = 0.08), </a:t>
            </a:r>
            <a:r>
              <a:rPr lang="en-US" sz="2000" dirty="0" smtClean="0">
                <a:latin typeface="Gautami" panose="020B0502040204020203" pitchFamily="34" charset="0"/>
                <a:cs typeface="Gautami" panose="020B0502040204020203" pitchFamily="34" charset="0"/>
              </a:rPr>
              <a:t>HbA1c </a:t>
            </a:r>
            <a:r>
              <a:rPr lang="en-US" sz="2000" dirty="0">
                <a:latin typeface="Gautami" panose="020B0502040204020203" pitchFamily="34" charset="0"/>
                <a:cs typeface="Gautami" panose="020B0502040204020203" pitchFamily="34" charset="0"/>
              </a:rPr>
              <a:t>6.97</a:t>
            </a:r>
            <a:r>
              <a:rPr lang="en-US" sz="2000" dirty="0" smtClean="0">
                <a:latin typeface="Gautami" panose="020B0502040204020203" pitchFamily="34" charset="0"/>
                <a:cs typeface="Gautami" panose="020B0502040204020203" pitchFamily="34" charset="0"/>
              </a:rPr>
              <a:t>% vs</a:t>
            </a:r>
            <a:r>
              <a:rPr lang="en-US" sz="2000" dirty="0">
                <a:latin typeface="Gautami" panose="020B0502040204020203" pitchFamily="34" charset="0"/>
                <a:cs typeface="Gautami" panose="020B0502040204020203" pitchFamily="34" charset="0"/>
              </a:rPr>
              <a:t>. 7.09% </a:t>
            </a:r>
            <a:r>
              <a:rPr lang="en-US" sz="2000" dirty="0" smtClean="0">
                <a:latin typeface="Gautami" panose="020B0502040204020203" pitchFamily="34" charset="0"/>
                <a:cs typeface="Gautami" panose="020B0502040204020203" pitchFamily="34" charset="0"/>
              </a:rPr>
              <a:t> </a:t>
            </a:r>
            <a:r>
              <a:rPr lang="en-US" sz="2000" dirty="0">
                <a:latin typeface="Gautami" panose="020B0502040204020203" pitchFamily="34" charset="0"/>
                <a:cs typeface="Gautami" panose="020B0502040204020203" pitchFamily="34" charset="0"/>
              </a:rPr>
              <a:t>P = </a:t>
            </a:r>
            <a:r>
              <a:rPr lang="en-US" sz="2000" dirty="0" smtClean="0">
                <a:latin typeface="Gautami" panose="020B0502040204020203" pitchFamily="34" charset="0"/>
                <a:cs typeface="Gautami" panose="020B0502040204020203" pitchFamily="34" charset="0"/>
              </a:rPr>
              <a:t>0.148</a:t>
            </a:r>
            <a:endParaRPr lang="en-US" sz="20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240469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27</a:t>
            </a:fld>
            <a:endParaRPr lang="en-US" dirty="0"/>
          </a:p>
        </p:txBody>
      </p:sp>
      <p:grpSp>
        <p:nvGrpSpPr>
          <p:cNvPr id="3" name="Group 4"/>
          <p:cNvGrpSpPr>
            <a:grpSpLocks noChangeAspect="1"/>
          </p:cNvGrpSpPr>
          <p:nvPr/>
        </p:nvGrpSpPr>
        <p:grpSpPr bwMode="auto">
          <a:xfrm>
            <a:off x="647771" y="299374"/>
            <a:ext cx="10561637" cy="6107113"/>
            <a:chOff x="429" y="282"/>
            <a:chExt cx="6653" cy="3847"/>
          </a:xfrm>
        </p:grpSpPr>
        <p:sp>
          <p:nvSpPr>
            <p:cNvPr id="6" name="AutoShape 3"/>
            <p:cNvSpPr>
              <a:spLocks noChangeAspect="1" noChangeArrowheads="1" noTextEdit="1"/>
            </p:cNvSpPr>
            <p:nvPr/>
          </p:nvSpPr>
          <p:spPr bwMode="auto">
            <a:xfrm>
              <a:off x="429" y="282"/>
              <a:ext cx="6653" cy="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282"/>
              <a:ext cx="6659" cy="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10328856" y="1282890"/>
            <a:ext cx="710286" cy="93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28855" y="4153725"/>
            <a:ext cx="710285" cy="270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23187" y="5176707"/>
            <a:ext cx="715953" cy="98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28</a:t>
            </a:fld>
            <a:endParaRPr lang="en-US" dirty="0"/>
          </a:p>
        </p:txBody>
      </p:sp>
      <p:grpSp>
        <p:nvGrpSpPr>
          <p:cNvPr id="3" name="Group 4"/>
          <p:cNvGrpSpPr>
            <a:grpSpLocks noChangeAspect="1"/>
          </p:cNvGrpSpPr>
          <p:nvPr/>
        </p:nvGrpSpPr>
        <p:grpSpPr bwMode="auto">
          <a:xfrm>
            <a:off x="681038" y="1625600"/>
            <a:ext cx="10407650" cy="4903989"/>
            <a:chOff x="429" y="1024"/>
            <a:chExt cx="6556" cy="2806"/>
          </a:xfrm>
        </p:grpSpPr>
        <p:sp>
          <p:nvSpPr>
            <p:cNvPr id="7" name="AutoShape 3"/>
            <p:cNvSpPr>
              <a:spLocks noChangeAspect="1" noChangeArrowheads="1" noTextEdit="1"/>
            </p:cNvSpPr>
            <p:nvPr/>
          </p:nvSpPr>
          <p:spPr bwMode="auto">
            <a:xfrm>
              <a:off x="429" y="1024"/>
              <a:ext cx="6556"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1024"/>
              <a:ext cx="6562" cy="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681038" y="447675"/>
            <a:ext cx="10407650" cy="1162050"/>
            <a:chOff x="429" y="282"/>
            <a:chExt cx="6556" cy="732"/>
          </a:xfrm>
        </p:grpSpPr>
        <p:sp>
          <p:nvSpPr>
            <p:cNvPr id="9" name="AutoShape 7"/>
            <p:cNvSpPr>
              <a:spLocks noChangeAspect="1" noChangeArrowheads="1" noTextEdit="1"/>
            </p:cNvSpPr>
            <p:nvPr/>
          </p:nvSpPr>
          <p:spPr bwMode="auto">
            <a:xfrm>
              <a:off x="429" y="282"/>
              <a:ext cx="6556"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 y="282"/>
              <a:ext cx="6562"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9530366" y="297502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7279" y="1983346"/>
            <a:ext cx="9942489" cy="425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903999" y="4764457"/>
            <a:ext cx="9961727" cy="445047"/>
          </a:xfrm>
          <a:prstGeom prst="rect">
            <a:avLst/>
          </a:prstGeom>
          <a:noFill/>
          <a:ln w="12700">
            <a:solidFill>
              <a:srgbClr val="FF0000"/>
            </a:solidFill>
          </a:ln>
        </p:spPr>
      </p:pic>
      <p:pic>
        <p:nvPicPr>
          <p:cNvPr id="16" name="Picture 15"/>
          <p:cNvPicPr>
            <a:picLocks noChangeAspect="1"/>
          </p:cNvPicPr>
          <p:nvPr/>
        </p:nvPicPr>
        <p:blipFill>
          <a:blip r:embed="rId4"/>
          <a:stretch>
            <a:fillRect/>
          </a:stretch>
        </p:blipFill>
        <p:spPr>
          <a:xfrm>
            <a:off x="903998" y="5570262"/>
            <a:ext cx="9961727" cy="445047"/>
          </a:xfrm>
          <a:prstGeom prst="rect">
            <a:avLst/>
          </a:prstGeom>
          <a:ln>
            <a:solidFill>
              <a:srgbClr val="FF0000"/>
            </a:solidFill>
          </a:ln>
        </p:spPr>
      </p:pic>
      <p:sp>
        <p:nvSpPr>
          <p:cNvPr id="5" name="Oval 4"/>
          <p:cNvSpPr/>
          <p:nvPr/>
        </p:nvSpPr>
        <p:spPr>
          <a:xfrm>
            <a:off x="8192141" y="6015309"/>
            <a:ext cx="1583140" cy="51428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550017" y="336965"/>
            <a:ext cx="6709893" cy="6069522"/>
          </a:xfrm>
          <a:prstGeom prst="rect">
            <a:avLst/>
          </a:prstGeom>
        </p:spPr>
      </p:pic>
      <p:sp>
        <p:nvSpPr>
          <p:cNvPr id="4" name="Slide Number Placeholder 3"/>
          <p:cNvSpPr>
            <a:spLocks noGrp="1"/>
          </p:cNvSpPr>
          <p:nvPr>
            <p:ph type="sldNum" sz="quarter" idx="12"/>
          </p:nvPr>
        </p:nvSpPr>
        <p:spPr/>
        <p:txBody>
          <a:bodyPr>
            <a:normAutofit/>
          </a:bodyPr>
          <a:lstStyle/>
          <a:p>
            <a:fld id="{6D22F896-40B5-4ADD-8801-0D06FADFA095}" type="slidenum">
              <a:rPr lang="en-US" smtClean="0"/>
              <a:t>29</a:t>
            </a:fld>
            <a:endParaRPr lang="en-US" dirty="0"/>
          </a:p>
        </p:txBody>
      </p:sp>
      <p:cxnSp>
        <p:nvCxnSpPr>
          <p:cNvPr id="6" name="Straight Arrow Connector 5"/>
          <p:cNvCxnSpPr/>
          <p:nvPr/>
        </p:nvCxnSpPr>
        <p:spPr>
          <a:xfrm flipH="1">
            <a:off x="8645919" y="1746297"/>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45920" y="2851376"/>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645921" y="3534080"/>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45918" y="3941489"/>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645918" y="4337035"/>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650109" y="4781988"/>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645917" y="5189397"/>
            <a:ext cx="437881" cy="296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54057" y="5341257"/>
            <a:ext cx="1073439" cy="3918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Agenda</a:t>
            </a:r>
            <a:endParaRPr lang="en-US" dirty="0">
              <a:solidFill>
                <a:srgbClr val="FFFF00"/>
              </a:solidFill>
            </a:endParaRPr>
          </a:p>
        </p:txBody>
      </p:sp>
      <p:sp>
        <p:nvSpPr>
          <p:cNvPr id="3" name="Content Placeholder 2"/>
          <p:cNvSpPr>
            <a:spLocks noGrp="1"/>
          </p:cNvSpPr>
          <p:nvPr>
            <p:ph idx="1"/>
          </p:nvPr>
        </p:nvSpPr>
        <p:spPr>
          <a:xfrm>
            <a:off x="818712" y="2222287"/>
            <a:ext cx="10554574" cy="4336168"/>
          </a:xfrm>
        </p:spPr>
        <p:txBody>
          <a:bodyPr>
            <a:normAutofit/>
          </a:bodyPr>
          <a:lstStyle/>
          <a:p>
            <a:r>
              <a:rPr lang="en-US" sz="2800" dirty="0" smtClean="0">
                <a:latin typeface="Gautami" panose="020B0502040204020203" pitchFamily="34" charset="0"/>
                <a:cs typeface="Gautami" panose="020B0502040204020203" pitchFamily="34" charset="0"/>
              </a:rPr>
              <a:t>Overview of depression in DM2</a:t>
            </a:r>
            <a:endParaRPr lang="fa-IR" sz="2800" dirty="0" smtClean="0">
              <a:latin typeface="Gautami" panose="020B0502040204020203" pitchFamily="34" charset="0"/>
            </a:endParaRPr>
          </a:p>
          <a:p>
            <a:r>
              <a:rPr lang="en-US" sz="2800" dirty="0">
                <a:latin typeface="Gautami" panose="020B0502040204020203" pitchFamily="34" charset="0"/>
                <a:cs typeface="Gautami" panose="020B0502040204020203" pitchFamily="34" charset="0"/>
              </a:rPr>
              <a:t>Elevated Levels of </a:t>
            </a:r>
            <a:r>
              <a:rPr lang="en-US" sz="2800" dirty="0" err="1">
                <a:latin typeface="Gautami" panose="020B0502040204020203" pitchFamily="34" charset="0"/>
                <a:cs typeface="Gautami" panose="020B0502040204020203" pitchFamily="34" charset="0"/>
              </a:rPr>
              <a:t>hs</a:t>
            </a:r>
            <a:r>
              <a:rPr lang="en-US" sz="2800" dirty="0">
                <a:latin typeface="Gautami" panose="020B0502040204020203" pitchFamily="34" charset="0"/>
                <a:cs typeface="Gautami" panose="020B0502040204020203" pitchFamily="34" charset="0"/>
              </a:rPr>
              <a:t>-CRP </a:t>
            </a:r>
            <a:r>
              <a:rPr lang="en-US" sz="2800" dirty="0" smtClean="0">
                <a:latin typeface="Gautami" panose="020B0502040204020203" pitchFamily="34" charset="0"/>
                <a:cs typeface="Gautami" panose="020B0502040204020203" pitchFamily="34" charset="0"/>
              </a:rPr>
              <a:t>and Associated </a:t>
            </a:r>
            <a:r>
              <a:rPr lang="en-US" sz="2800" dirty="0">
                <a:latin typeface="Gautami" panose="020B0502040204020203" pitchFamily="34" charset="0"/>
                <a:cs typeface="Gautami" panose="020B0502040204020203" pitchFamily="34" charset="0"/>
              </a:rPr>
              <a:t>With </a:t>
            </a:r>
            <a:r>
              <a:rPr lang="en-US" sz="2800" dirty="0" smtClean="0">
                <a:latin typeface="Gautami" panose="020B0502040204020203" pitchFamily="34" charset="0"/>
                <a:cs typeface="Gautami" panose="020B0502040204020203" pitchFamily="34" charset="0"/>
              </a:rPr>
              <a:t> Prevalence of </a:t>
            </a:r>
            <a:r>
              <a:rPr lang="en-US" sz="2800" dirty="0">
                <a:latin typeface="Gautami" panose="020B0502040204020203" pitchFamily="34" charset="0"/>
                <a:cs typeface="Gautami" panose="020B0502040204020203" pitchFamily="34" charset="0"/>
              </a:rPr>
              <a:t>Depression in Japanese </a:t>
            </a:r>
            <a:r>
              <a:rPr lang="en-US" sz="2800" dirty="0" smtClean="0">
                <a:latin typeface="Gautami" panose="020B0502040204020203" pitchFamily="34" charset="0"/>
                <a:cs typeface="Gautami" panose="020B0502040204020203" pitchFamily="34" charset="0"/>
              </a:rPr>
              <a:t>Patients With </a:t>
            </a:r>
            <a:r>
              <a:rPr lang="en-US" sz="2800" dirty="0">
                <a:latin typeface="Gautami" panose="020B0502040204020203" pitchFamily="34" charset="0"/>
                <a:cs typeface="Gautami" panose="020B0502040204020203" pitchFamily="34" charset="0"/>
              </a:rPr>
              <a:t>Type 2 </a:t>
            </a:r>
            <a:r>
              <a:rPr lang="en-US" sz="2800" dirty="0" smtClean="0">
                <a:latin typeface="Gautami" panose="020B0502040204020203" pitchFamily="34" charset="0"/>
                <a:cs typeface="Gautami" panose="020B0502040204020203" pitchFamily="34" charset="0"/>
              </a:rPr>
              <a:t>Diabetes</a:t>
            </a:r>
          </a:p>
          <a:p>
            <a:r>
              <a:rPr lang="en-US" sz="2800" dirty="0">
                <a:latin typeface="Gautami" panose="020B0502040204020203" pitchFamily="34" charset="0"/>
                <a:cs typeface="Gautami" panose="020B0502040204020203" pitchFamily="34" charset="0"/>
              </a:rPr>
              <a:t>The Association </a:t>
            </a:r>
            <a:r>
              <a:rPr lang="en-US" sz="2800" dirty="0" smtClean="0">
                <a:latin typeface="Gautami" panose="020B0502040204020203" pitchFamily="34" charset="0"/>
                <a:cs typeface="Gautami" panose="020B0502040204020203" pitchFamily="34" charset="0"/>
              </a:rPr>
              <a:t>Between Depressive </a:t>
            </a:r>
            <a:r>
              <a:rPr lang="en-US" sz="2800" dirty="0">
                <a:latin typeface="Gautami" panose="020B0502040204020203" pitchFamily="34" charset="0"/>
                <a:cs typeface="Gautami" panose="020B0502040204020203" pitchFamily="34" charset="0"/>
              </a:rPr>
              <a:t>Symptoms </a:t>
            </a:r>
            <a:r>
              <a:rPr lang="en-US" sz="2800" dirty="0" smtClean="0">
                <a:latin typeface="Gautami" panose="020B0502040204020203" pitchFamily="34" charset="0"/>
                <a:cs typeface="Gautami" panose="020B0502040204020203" pitchFamily="34" charset="0"/>
              </a:rPr>
              <a:t>and Systemic </a:t>
            </a:r>
            <a:r>
              <a:rPr lang="en-US" sz="2800" dirty="0">
                <a:latin typeface="Gautami" panose="020B0502040204020203" pitchFamily="34" charset="0"/>
                <a:cs typeface="Gautami" panose="020B0502040204020203" pitchFamily="34" charset="0"/>
              </a:rPr>
              <a:t>Inflammation in </a:t>
            </a:r>
            <a:r>
              <a:rPr lang="en-US" sz="2800" dirty="0" smtClean="0">
                <a:latin typeface="Gautami" panose="020B0502040204020203" pitchFamily="34" charset="0"/>
                <a:cs typeface="Gautami" panose="020B0502040204020203" pitchFamily="34" charset="0"/>
              </a:rPr>
              <a:t>People With </a:t>
            </a:r>
            <a:r>
              <a:rPr lang="en-US" sz="2800" dirty="0">
                <a:latin typeface="Gautami" panose="020B0502040204020203" pitchFamily="34" charset="0"/>
                <a:cs typeface="Gautami" panose="020B0502040204020203" pitchFamily="34" charset="0"/>
              </a:rPr>
              <a:t>Type 2 </a:t>
            </a:r>
            <a:r>
              <a:rPr lang="en-US" sz="2800" dirty="0" smtClean="0">
                <a:latin typeface="Gautami" panose="020B0502040204020203" pitchFamily="34" charset="0"/>
                <a:cs typeface="Gautami" panose="020B0502040204020203" pitchFamily="34" charset="0"/>
              </a:rPr>
              <a:t>Diabetes </a:t>
            </a:r>
            <a:r>
              <a:rPr lang="en-US" sz="2800" dirty="0">
                <a:latin typeface="Gautami" panose="020B0502040204020203" pitchFamily="34" charset="0"/>
                <a:cs typeface="Gautami" panose="020B0502040204020203" pitchFamily="34" charset="0"/>
              </a:rPr>
              <a:t>From the South London </a:t>
            </a:r>
            <a:r>
              <a:rPr lang="en-US" sz="2800" dirty="0" smtClean="0">
                <a:latin typeface="Gautami" panose="020B0502040204020203" pitchFamily="34" charset="0"/>
                <a:cs typeface="Gautami" panose="020B0502040204020203" pitchFamily="34" charset="0"/>
              </a:rPr>
              <a:t>Diabetes Study</a:t>
            </a:r>
          </a:p>
          <a:p>
            <a:r>
              <a:rPr lang="en-US" sz="2800" dirty="0">
                <a:latin typeface="Gautami" panose="020B0502040204020203" pitchFamily="34" charset="0"/>
                <a:cs typeface="Gautami" panose="020B0502040204020203" pitchFamily="34" charset="0"/>
              </a:rPr>
              <a:t>NIDDK International </a:t>
            </a:r>
            <a:r>
              <a:rPr lang="en-US" sz="2800" dirty="0" smtClean="0">
                <a:latin typeface="Gautami" panose="020B0502040204020203" pitchFamily="34" charset="0"/>
                <a:cs typeface="Gautami" panose="020B0502040204020203" pitchFamily="34" charset="0"/>
              </a:rPr>
              <a:t>Conference Report </a:t>
            </a:r>
            <a:r>
              <a:rPr lang="en-US" sz="2800" dirty="0">
                <a:latin typeface="Gautami" panose="020B0502040204020203" pitchFamily="34" charset="0"/>
                <a:cs typeface="Gautami" panose="020B0502040204020203" pitchFamily="34" charset="0"/>
              </a:rPr>
              <a:t>on Diabetes </a:t>
            </a:r>
            <a:r>
              <a:rPr lang="en-US" sz="2800" dirty="0" smtClean="0">
                <a:latin typeface="Gautami" panose="020B0502040204020203" pitchFamily="34" charset="0"/>
                <a:cs typeface="Gautami" panose="020B0502040204020203" pitchFamily="34" charset="0"/>
              </a:rPr>
              <a:t>and Depression </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702890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30</a:t>
            </a:fld>
            <a:endParaRPr lang="en-US" dirty="0"/>
          </a:p>
        </p:txBody>
      </p:sp>
      <p:grpSp>
        <p:nvGrpSpPr>
          <p:cNvPr id="3" name="Group 4"/>
          <p:cNvGrpSpPr>
            <a:grpSpLocks noChangeAspect="1"/>
          </p:cNvGrpSpPr>
          <p:nvPr/>
        </p:nvGrpSpPr>
        <p:grpSpPr bwMode="auto">
          <a:xfrm>
            <a:off x="104272" y="150125"/>
            <a:ext cx="11812410" cy="6578221"/>
            <a:chOff x="429" y="282"/>
            <a:chExt cx="6741" cy="3754"/>
          </a:xfrm>
        </p:grpSpPr>
        <p:sp>
          <p:nvSpPr>
            <p:cNvPr id="6" name="AutoShape 3"/>
            <p:cNvSpPr>
              <a:spLocks noChangeAspect="1" noChangeArrowheads="1" noTextEdit="1"/>
            </p:cNvSpPr>
            <p:nvPr/>
          </p:nvSpPr>
          <p:spPr bwMode="auto">
            <a:xfrm>
              <a:off x="429" y="282"/>
              <a:ext cx="6741" cy="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282"/>
              <a:ext cx="6747" cy="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1670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
        <p:nvSpPr>
          <p:cNvPr id="3" name="Content Placeholder 2"/>
          <p:cNvSpPr>
            <a:spLocks noGrp="1"/>
          </p:cNvSpPr>
          <p:nvPr>
            <p:ph idx="1"/>
          </p:nvPr>
        </p:nvSpPr>
        <p:spPr>
          <a:xfrm>
            <a:off x="818712" y="1854559"/>
            <a:ext cx="10554574" cy="4675030"/>
          </a:xfrm>
        </p:spPr>
        <p:txBody>
          <a:bodyPr>
            <a:noAutofit/>
          </a:bodyPr>
          <a:lstStyle/>
          <a:p>
            <a:r>
              <a:rPr lang="en-US" sz="2400" dirty="0" smtClean="0">
                <a:latin typeface="GuATOMIA"/>
              </a:rPr>
              <a:t>We found </a:t>
            </a:r>
            <a:r>
              <a:rPr lang="en-US" sz="2400" dirty="0">
                <a:latin typeface="GuATOMIA"/>
              </a:rPr>
              <a:t>that depression case subjects </a:t>
            </a:r>
            <a:r>
              <a:rPr lang="en-US" sz="2400" dirty="0" smtClean="0">
                <a:latin typeface="GuATOMIA"/>
              </a:rPr>
              <a:t>as defined </a:t>
            </a:r>
            <a:r>
              <a:rPr lang="en-US" sz="2400" dirty="0">
                <a:latin typeface="GuATOMIA"/>
              </a:rPr>
              <a:t>by the PHQ-9 were </a:t>
            </a:r>
            <a:r>
              <a:rPr lang="en-US" sz="2400" b="1" dirty="0">
                <a:solidFill>
                  <a:srgbClr val="00FF00"/>
                </a:solidFill>
                <a:latin typeface="GuATOMIA"/>
              </a:rPr>
              <a:t>younger</a:t>
            </a:r>
            <a:r>
              <a:rPr lang="en-US" sz="2400" b="1" dirty="0" smtClean="0">
                <a:solidFill>
                  <a:srgbClr val="00FF00"/>
                </a:solidFill>
                <a:latin typeface="GuATOMIA"/>
              </a:rPr>
              <a:t>, more </a:t>
            </a:r>
            <a:r>
              <a:rPr lang="en-US" sz="2400" b="1" dirty="0">
                <a:solidFill>
                  <a:srgbClr val="00FF00"/>
                </a:solidFill>
                <a:latin typeface="GuATOMIA"/>
              </a:rPr>
              <a:t>overweight, had more </a:t>
            </a:r>
            <a:r>
              <a:rPr lang="en-US" sz="2400" b="1" dirty="0" smtClean="0">
                <a:solidFill>
                  <a:srgbClr val="00FF00"/>
                </a:solidFill>
                <a:latin typeface="GuATOMIA"/>
              </a:rPr>
              <a:t>macro vascular disease</a:t>
            </a:r>
            <a:r>
              <a:rPr lang="en-US" sz="2400" b="1" dirty="0">
                <a:solidFill>
                  <a:srgbClr val="00FF00"/>
                </a:solidFill>
                <a:latin typeface="GuATOMIA"/>
              </a:rPr>
              <a:t>, and had higher </a:t>
            </a:r>
            <a:r>
              <a:rPr lang="en-US" sz="2400" b="1" dirty="0" smtClean="0">
                <a:solidFill>
                  <a:srgbClr val="00FF00"/>
                </a:solidFill>
                <a:latin typeface="GuATOMIA"/>
              </a:rPr>
              <a:t>circulating concentrations </a:t>
            </a:r>
            <a:r>
              <a:rPr lang="en-US" sz="2400" b="1" dirty="0">
                <a:solidFill>
                  <a:srgbClr val="00FF00"/>
                </a:solidFill>
                <a:latin typeface="GuATOMIA"/>
              </a:rPr>
              <a:t>of several </a:t>
            </a:r>
            <a:r>
              <a:rPr lang="en-US" sz="2400" b="1" dirty="0" smtClean="0">
                <a:solidFill>
                  <a:srgbClr val="00FF00"/>
                </a:solidFill>
                <a:latin typeface="GuATOMIA"/>
              </a:rPr>
              <a:t>established inflammatory </a:t>
            </a:r>
            <a:r>
              <a:rPr lang="en-US" sz="2400" b="1" dirty="0">
                <a:solidFill>
                  <a:srgbClr val="00FF00"/>
                </a:solidFill>
                <a:latin typeface="GuATOMIA"/>
              </a:rPr>
              <a:t>markers</a:t>
            </a:r>
            <a:r>
              <a:rPr lang="en-US" sz="2400" b="1" dirty="0" smtClean="0">
                <a:solidFill>
                  <a:srgbClr val="00FF00"/>
                </a:solidFill>
                <a:latin typeface="GuATOMIA"/>
              </a:rPr>
              <a:t>.</a:t>
            </a:r>
          </a:p>
          <a:p>
            <a:r>
              <a:rPr lang="en-US" sz="2400" dirty="0" smtClean="0">
                <a:latin typeface="GuATOMIA"/>
              </a:rPr>
              <a:t> </a:t>
            </a:r>
            <a:r>
              <a:rPr lang="en-US" sz="2400" dirty="0">
                <a:latin typeface="GuATOMIA"/>
              </a:rPr>
              <a:t>After </a:t>
            </a:r>
            <a:r>
              <a:rPr lang="en-US" sz="2400" dirty="0" smtClean="0">
                <a:latin typeface="GuATOMIA"/>
              </a:rPr>
              <a:t>adjusting for </a:t>
            </a:r>
            <a:r>
              <a:rPr lang="en-US" sz="2400" dirty="0">
                <a:latin typeface="GuATOMIA"/>
              </a:rPr>
              <a:t>relevant potential confounding variables</a:t>
            </a:r>
            <a:r>
              <a:rPr lang="en-US" sz="2400" dirty="0" smtClean="0">
                <a:latin typeface="GuATOMIA"/>
              </a:rPr>
              <a:t>, including </a:t>
            </a:r>
            <a:r>
              <a:rPr lang="en-US" sz="2400" dirty="0">
                <a:latin typeface="GuATOMIA"/>
              </a:rPr>
              <a:t>adiposity, age, sex</a:t>
            </a:r>
            <a:r>
              <a:rPr lang="en-US" sz="2400" dirty="0" smtClean="0">
                <a:latin typeface="GuATOMIA"/>
              </a:rPr>
              <a:t>, ethnicity</a:t>
            </a:r>
            <a:r>
              <a:rPr lang="en-US" sz="2400" dirty="0">
                <a:latin typeface="GuATOMIA"/>
              </a:rPr>
              <a:t>, smoking, HbA1c, </a:t>
            </a:r>
            <a:r>
              <a:rPr lang="en-US" sz="2400" dirty="0" smtClean="0">
                <a:latin typeface="GuATOMIA"/>
              </a:rPr>
              <a:t>DM </a:t>
            </a:r>
            <a:r>
              <a:rPr lang="en-US" sz="2400" dirty="0">
                <a:latin typeface="GuATOMIA"/>
              </a:rPr>
              <a:t>complications</a:t>
            </a:r>
            <a:r>
              <a:rPr lang="en-US" sz="2400" dirty="0" smtClean="0">
                <a:latin typeface="GuATOMIA"/>
              </a:rPr>
              <a:t>, and </a:t>
            </a:r>
            <a:r>
              <a:rPr lang="en-US" sz="2400" dirty="0">
                <a:latin typeface="GuATOMIA"/>
              </a:rPr>
              <a:t>medications with </a:t>
            </a:r>
            <a:r>
              <a:rPr lang="en-US" sz="2400" dirty="0" smtClean="0">
                <a:latin typeface="GuATOMIA"/>
              </a:rPr>
              <a:t>anti-inflammatory action</a:t>
            </a:r>
            <a:r>
              <a:rPr lang="en-US" sz="2400" dirty="0">
                <a:latin typeface="GuATOMIA"/>
              </a:rPr>
              <a:t>, the </a:t>
            </a:r>
            <a:r>
              <a:rPr lang="en-US" sz="2400" dirty="0" smtClean="0">
                <a:latin typeface="GuATOMIA"/>
              </a:rPr>
              <a:t>association between </a:t>
            </a:r>
            <a:r>
              <a:rPr lang="en-US" sz="2400" dirty="0">
                <a:latin typeface="GuATOMIA"/>
              </a:rPr>
              <a:t>depressive symptoms </a:t>
            </a:r>
            <a:r>
              <a:rPr lang="en-US" sz="2400" dirty="0" smtClean="0">
                <a:latin typeface="GuATOMIA"/>
              </a:rPr>
              <a:t>and </a:t>
            </a:r>
            <a:r>
              <a:rPr lang="it-IT" sz="2400" dirty="0" smtClean="0">
                <a:latin typeface="GuATOMIA"/>
              </a:rPr>
              <a:t>hs-CRP</a:t>
            </a:r>
            <a:r>
              <a:rPr lang="it-IT" sz="2400" dirty="0">
                <a:latin typeface="GuATOMIA"/>
              </a:rPr>
              <a:t>, IL-1b, IL-1RA, </a:t>
            </a:r>
            <a:r>
              <a:rPr lang="it-IT" sz="2400" dirty="0" smtClean="0">
                <a:latin typeface="GuATOMIA"/>
              </a:rPr>
              <a:t>  MCP-1</a:t>
            </a:r>
            <a:r>
              <a:rPr lang="it-IT" sz="2400" dirty="0">
                <a:latin typeface="GuATOMIA"/>
              </a:rPr>
              <a:t>, WBC</a:t>
            </a:r>
            <a:r>
              <a:rPr lang="it-IT" sz="2400" dirty="0" smtClean="0">
                <a:latin typeface="GuATOMIA"/>
              </a:rPr>
              <a:t>, </a:t>
            </a:r>
            <a:r>
              <a:rPr lang="en-US" sz="2400" dirty="0" smtClean="0">
                <a:latin typeface="GuATOMIA"/>
              </a:rPr>
              <a:t>and </a:t>
            </a:r>
            <a:r>
              <a:rPr lang="en-US" sz="2400" dirty="0">
                <a:latin typeface="GuATOMIA"/>
              </a:rPr>
              <a:t>TG remained </a:t>
            </a:r>
            <a:r>
              <a:rPr lang="en-US" sz="2400" dirty="0" smtClean="0">
                <a:latin typeface="GuATOMIA"/>
              </a:rPr>
              <a:t>significant</a:t>
            </a:r>
          </a:p>
          <a:p>
            <a:r>
              <a:rPr lang="en-US" sz="2400" b="1" dirty="0" smtClean="0">
                <a:solidFill>
                  <a:srgbClr val="FF0000"/>
                </a:solidFill>
                <a:latin typeface="GuATOMIA"/>
              </a:rPr>
              <a:t>Strength of the </a:t>
            </a:r>
            <a:r>
              <a:rPr lang="en-US" sz="2400" b="1" dirty="0">
                <a:solidFill>
                  <a:srgbClr val="FF0000"/>
                </a:solidFill>
                <a:latin typeface="GuATOMIA"/>
              </a:rPr>
              <a:t>study </a:t>
            </a:r>
            <a:r>
              <a:rPr lang="en-US" sz="2400" b="1" dirty="0" smtClean="0">
                <a:solidFill>
                  <a:srgbClr val="FF0000"/>
                </a:solidFill>
                <a:latin typeface="GuATOMIA"/>
              </a:rPr>
              <a:t>:</a:t>
            </a:r>
          </a:p>
          <a:p>
            <a:r>
              <a:rPr lang="en-US" sz="2400" dirty="0" smtClean="0">
                <a:latin typeface="GuATOMIA"/>
              </a:rPr>
              <a:t>Chose </a:t>
            </a:r>
            <a:r>
              <a:rPr lang="en-US" sz="2400" dirty="0">
                <a:latin typeface="GuATOMIA"/>
              </a:rPr>
              <a:t>a large range of </a:t>
            </a:r>
            <a:r>
              <a:rPr lang="en-US" sz="2400" dirty="0" smtClean="0">
                <a:latin typeface="GuATOMIA"/>
              </a:rPr>
              <a:t>inflammatory markers </a:t>
            </a:r>
            <a:r>
              <a:rPr lang="en-US" sz="2400" dirty="0">
                <a:latin typeface="GuATOMIA"/>
              </a:rPr>
              <a:t>that have been implicated in the pathogenesis of type 2 </a:t>
            </a:r>
            <a:r>
              <a:rPr lang="en-US" sz="2400" dirty="0" smtClean="0">
                <a:latin typeface="GuATOMIA"/>
              </a:rPr>
              <a:t>DM and/or </a:t>
            </a:r>
            <a:r>
              <a:rPr lang="en-US" sz="2400" dirty="0">
                <a:latin typeface="GuATOMIA"/>
              </a:rPr>
              <a:t>depression </a:t>
            </a:r>
            <a:r>
              <a:rPr lang="en-US" sz="2400" dirty="0" err="1" smtClean="0">
                <a:latin typeface="GuATOMIA"/>
              </a:rPr>
              <a:t>ordepressive</a:t>
            </a:r>
            <a:r>
              <a:rPr lang="en-US" sz="2400" dirty="0" smtClean="0">
                <a:latin typeface="GuATOMIA"/>
              </a:rPr>
              <a:t> symptoms </a:t>
            </a:r>
            <a:endParaRPr lang="en-US" sz="24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762955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356834"/>
            <a:ext cx="10554574" cy="3501964"/>
          </a:xfrm>
        </p:spPr>
        <p:txBody>
          <a:bodyPr>
            <a:noAutofit/>
          </a:bodyPr>
          <a:lstStyle/>
          <a:p>
            <a:r>
              <a:rPr lang="en-US" sz="2400" dirty="0" smtClean="0">
                <a:latin typeface="GuATOMIA"/>
              </a:rPr>
              <a:t>Used </a:t>
            </a:r>
            <a:r>
              <a:rPr lang="en-US" sz="2400" dirty="0">
                <a:latin typeface="GuATOMIA"/>
              </a:rPr>
              <a:t>a population-based </a:t>
            </a:r>
            <a:r>
              <a:rPr lang="en-US" sz="2400" dirty="0" smtClean="0">
                <a:latin typeface="GuATOMIA"/>
              </a:rPr>
              <a:t>primary care </a:t>
            </a:r>
            <a:r>
              <a:rPr lang="en-US" sz="2400" dirty="0">
                <a:latin typeface="GuATOMIA"/>
              </a:rPr>
              <a:t>sample that aims to reduce </a:t>
            </a:r>
            <a:r>
              <a:rPr lang="en-US" sz="2400" dirty="0" smtClean="0">
                <a:latin typeface="GuATOMIA"/>
              </a:rPr>
              <a:t>selection bias</a:t>
            </a:r>
            <a:r>
              <a:rPr lang="en-US" sz="2400" dirty="0">
                <a:latin typeface="GuATOMIA"/>
              </a:rPr>
              <a:t>. </a:t>
            </a:r>
            <a:endParaRPr lang="en-US" sz="2400" dirty="0" smtClean="0">
              <a:latin typeface="GuATOMIA"/>
            </a:endParaRPr>
          </a:p>
          <a:p>
            <a:r>
              <a:rPr lang="en-US" sz="2400" dirty="0" smtClean="0">
                <a:latin typeface="GuATOMIA"/>
              </a:rPr>
              <a:t>Using </a:t>
            </a:r>
            <a:r>
              <a:rPr lang="en-US" sz="2400" dirty="0">
                <a:latin typeface="GuATOMIA"/>
              </a:rPr>
              <a:t>a cohort design </a:t>
            </a:r>
            <a:r>
              <a:rPr lang="en-US" sz="2400" dirty="0" smtClean="0">
                <a:latin typeface="GuATOMIA"/>
              </a:rPr>
              <a:t>allowed us </a:t>
            </a:r>
            <a:r>
              <a:rPr lang="en-US" sz="2400" dirty="0">
                <a:latin typeface="GuATOMIA"/>
              </a:rPr>
              <a:t>to include and adjust for a range </a:t>
            </a:r>
            <a:r>
              <a:rPr lang="en-US" sz="2400" dirty="0" smtClean="0">
                <a:latin typeface="GuATOMIA"/>
              </a:rPr>
              <a:t>of potential </a:t>
            </a:r>
            <a:r>
              <a:rPr lang="en-US" sz="2400" dirty="0">
                <a:latin typeface="GuATOMIA"/>
              </a:rPr>
              <a:t>confounding variables </a:t>
            </a:r>
            <a:r>
              <a:rPr lang="en-US" sz="2400" dirty="0" smtClean="0">
                <a:latin typeface="GuATOMIA"/>
              </a:rPr>
              <a:t>linking innate </a:t>
            </a:r>
            <a:r>
              <a:rPr lang="en-US" sz="2400" dirty="0">
                <a:latin typeface="GuATOMIA"/>
              </a:rPr>
              <a:t>immunity, inflammation, and </a:t>
            </a:r>
            <a:r>
              <a:rPr lang="en-US" sz="2400" dirty="0" smtClean="0">
                <a:latin typeface="GuATOMIA"/>
              </a:rPr>
              <a:t>depressive </a:t>
            </a:r>
            <a:r>
              <a:rPr lang="de-DE" sz="2400" dirty="0" smtClean="0">
                <a:latin typeface="GuATOMIA"/>
              </a:rPr>
              <a:t>symptoms </a:t>
            </a:r>
            <a:r>
              <a:rPr lang="de-DE" sz="2400" dirty="0">
                <a:latin typeface="GuATOMIA"/>
              </a:rPr>
              <a:t>in type 2 diabetes</a:t>
            </a:r>
            <a:r>
              <a:rPr lang="de-DE" sz="2400" dirty="0" smtClean="0">
                <a:latin typeface="GuATOMIA"/>
              </a:rPr>
              <a:t>, </a:t>
            </a:r>
            <a:r>
              <a:rPr lang="en-US" sz="2400" dirty="0" smtClean="0">
                <a:latin typeface="GuATOMIA"/>
              </a:rPr>
              <a:t>including </a:t>
            </a:r>
            <a:r>
              <a:rPr lang="en-US" sz="2400" dirty="0">
                <a:latin typeface="GuATOMIA"/>
              </a:rPr>
              <a:t>diabetes-related </a:t>
            </a:r>
            <a:r>
              <a:rPr lang="en-US" sz="2400" dirty="0" smtClean="0">
                <a:latin typeface="GuATOMIA"/>
              </a:rPr>
              <a:t>medications that </a:t>
            </a:r>
            <a:r>
              <a:rPr lang="en-US" sz="2400" dirty="0">
                <a:latin typeface="GuATOMIA"/>
              </a:rPr>
              <a:t>have anti-inflammatory properties</a:t>
            </a:r>
            <a:r>
              <a:rPr lang="en-US" sz="2400" dirty="0" smtClean="0">
                <a:latin typeface="GuATOMIA"/>
              </a:rPr>
              <a:t>, such </a:t>
            </a:r>
            <a:r>
              <a:rPr lang="en-US" sz="2400" dirty="0">
                <a:latin typeface="GuATOMIA"/>
              </a:rPr>
              <a:t>as statins, systemic steroids, </a:t>
            </a:r>
            <a:r>
              <a:rPr lang="en-US" sz="2400" dirty="0" smtClean="0">
                <a:latin typeface="GuATOMIA"/>
              </a:rPr>
              <a:t>and NSAIDs.</a:t>
            </a:r>
          </a:p>
          <a:p>
            <a:r>
              <a:rPr lang="en-US" sz="2400" dirty="0" smtClean="0">
                <a:latin typeface="GuATOMIA"/>
              </a:rPr>
              <a:t> As </a:t>
            </a:r>
            <a:r>
              <a:rPr lang="en-US" sz="2400" dirty="0">
                <a:latin typeface="GuATOMIA"/>
              </a:rPr>
              <a:t>these type 2 diabetes patients </a:t>
            </a:r>
            <a:r>
              <a:rPr lang="en-US" sz="2400" dirty="0" smtClean="0">
                <a:latin typeface="GuATOMIA"/>
              </a:rPr>
              <a:t>were </a:t>
            </a:r>
            <a:r>
              <a:rPr lang="en-US" sz="2400" dirty="0">
                <a:latin typeface="GuATOMIA"/>
              </a:rPr>
              <a:t>newly diagnosed </a:t>
            </a:r>
            <a:r>
              <a:rPr lang="en-US" sz="2400" dirty="0" smtClean="0">
                <a:latin typeface="GuATOMIA"/>
              </a:rPr>
              <a:t>(</a:t>
            </a:r>
            <a:r>
              <a:rPr lang="en-US" sz="2400" dirty="0" smtClean="0">
                <a:latin typeface="Trebuchet MS" panose="020B0603020202020204" pitchFamily="34" charset="0"/>
              </a:rPr>
              <a:t>&lt;</a:t>
            </a:r>
            <a:r>
              <a:rPr lang="en-US" sz="2400" dirty="0" smtClean="0">
                <a:latin typeface="GuATOMIA"/>
              </a:rPr>
              <a:t>6 </a:t>
            </a:r>
            <a:r>
              <a:rPr lang="en-US" sz="2400" dirty="0">
                <a:latin typeface="GuATOMIA"/>
              </a:rPr>
              <a:t>months), only </a:t>
            </a:r>
            <a:r>
              <a:rPr lang="en-US" sz="2400" dirty="0" smtClean="0">
                <a:latin typeface="GuATOMIA"/>
              </a:rPr>
              <a:t>63 (</a:t>
            </a:r>
            <a:r>
              <a:rPr lang="en-US" sz="2400" dirty="0">
                <a:latin typeface="GuATOMIA"/>
              </a:rPr>
              <a:t>4%) were on insulin therapy. </a:t>
            </a:r>
            <a:r>
              <a:rPr lang="en-US" sz="2400" dirty="0" smtClean="0">
                <a:latin typeface="GuATOMIA"/>
              </a:rPr>
              <a:t>Insulin therapy </a:t>
            </a:r>
            <a:r>
              <a:rPr lang="en-US" sz="2400" dirty="0">
                <a:latin typeface="GuATOMIA"/>
              </a:rPr>
              <a:t>was equally prescribed in </a:t>
            </a:r>
            <a:r>
              <a:rPr lang="en-US" sz="2400" dirty="0" smtClean="0">
                <a:latin typeface="GuATOMIA"/>
              </a:rPr>
              <a:t>those who </a:t>
            </a:r>
            <a:r>
              <a:rPr lang="en-US" sz="2400" dirty="0">
                <a:latin typeface="GuATOMIA"/>
              </a:rPr>
              <a:t>were depression case subjects </a:t>
            </a:r>
            <a:r>
              <a:rPr lang="en-US" sz="2400" dirty="0" smtClean="0">
                <a:latin typeface="GuATOMIA"/>
              </a:rPr>
              <a:t>versus those </a:t>
            </a:r>
            <a:r>
              <a:rPr lang="en-US" sz="2400" dirty="0">
                <a:latin typeface="GuATOMIA"/>
              </a:rPr>
              <a:t>who were not but </a:t>
            </a:r>
            <a:r>
              <a:rPr lang="en-US" sz="2400" dirty="0" smtClean="0">
                <a:latin typeface="GuATOMIA"/>
              </a:rPr>
              <a:t>could </a:t>
            </a:r>
            <a:r>
              <a:rPr lang="en-US" sz="2400" dirty="0">
                <a:latin typeface="GuATOMIA"/>
              </a:rPr>
              <a:t>otherwise have been a significant </a:t>
            </a:r>
            <a:r>
              <a:rPr lang="en-US" sz="2400" dirty="0" smtClean="0">
                <a:latin typeface="GuATOMIA"/>
              </a:rPr>
              <a:t>confounder </a:t>
            </a:r>
            <a:endParaRPr lang="en-US" sz="24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4099571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00"/>
                </a:solidFill>
              </a:rPr>
              <a:t>Limitation</a:t>
            </a:r>
            <a:endParaRPr lang="en-US" sz="4400" dirty="0">
              <a:solidFill>
                <a:srgbClr val="FFFF00"/>
              </a:solidFill>
            </a:endParaRPr>
          </a:p>
        </p:txBody>
      </p:sp>
      <p:sp>
        <p:nvSpPr>
          <p:cNvPr id="3" name="Content Placeholder 2"/>
          <p:cNvSpPr>
            <a:spLocks noGrp="1"/>
          </p:cNvSpPr>
          <p:nvPr>
            <p:ph idx="1"/>
          </p:nvPr>
        </p:nvSpPr>
        <p:spPr>
          <a:xfrm>
            <a:off x="810000" y="2524676"/>
            <a:ext cx="10554574" cy="3636511"/>
          </a:xfrm>
        </p:spPr>
        <p:txBody>
          <a:bodyPr>
            <a:noAutofit/>
          </a:bodyPr>
          <a:lstStyle/>
          <a:p>
            <a:r>
              <a:rPr lang="en-US" sz="2800" dirty="0">
                <a:latin typeface="Gautami" panose="020B0502040204020203" pitchFamily="34" charset="0"/>
                <a:cs typeface="Gautami" panose="020B0502040204020203" pitchFamily="34" charset="0"/>
              </a:rPr>
              <a:t>The main limitation of these data </a:t>
            </a:r>
            <a:r>
              <a:rPr lang="en-US" sz="2800" dirty="0" smtClean="0">
                <a:latin typeface="Gautami" panose="020B0502040204020203" pitchFamily="34" charset="0"/>
                <a:cs typeface="Gautami" panose="020B0502040204020203" pitchFamily="34" charset="0"/>
              </a:rPr>
              <a:t>are that </a:t>
            </a:r>
            <a:r>
              <a:rPr lang="en-US" sz="2800" dirty="0">
                <a:latin typeface="Gautami" panose="020B0502040204020203" pitchFamily="34" charset="0"/>
                <a:cs typeface="Gautami" panose="020B0502040204020203" pitchFamily="34" charset="0"/>
              </a:rPr>
              <a:t>they are cross-sectional, so a </a:t>
            </a:r>
            <a:r>
              <a:rPr lang="en-US" sz="2800" dirty="0" smtClean="0">
                <a:latin typeface="Gautami" panose="020B0502040204020203" pitchFamily="34" charset="0"/>
                <a:cs typeface="Gautami" panose="020B0502040204020203" pitchFamily="34" charset="0"/>
              </a:rPr>
              <a:t>causative link </a:t>
            </a:r>
            <a:r>
              <a:rPr lang="en-US" sz="2800" dirty="0">
                <a:latin typeface="Gautami" panose="020B0502040204020203" pitchFamily="34" charset="0"/>
                <a:cs typeface="Gautami" panose="020B0502040204020203" pitchFamily="34" charset="0"/>
              </a:rPr>
              <a:t>between inflammatory markers</a:t>
            </a:r>
            <a:r>
              <a:rPr lang="en-US" sz="2800" dirty="0" smtClean="0">
                <a:latin typeface="Gautami" panose="020B0502040204020203" pitchFamily="34" charset="0"/>
                <a:cs typeface="Gautami" panose="020B0502040204020203" pitchFamily="34" charset="0"/>
              </a:rPr>
              <a:t>, depressive </a:t>
            </a:r>
            <a:r>
              <a:rPr lang="en-US" sz="2800" dirty="0">
                <a:latin typeface="Gautami" panose="020B0502040204020203" pitchFamily="34" charset="0"/>
                <a:cs typeface="Gautami" panose="020B0502040204020203" pitchFamily="34" charset="0"/>
              </a:rPr>
              <a:t>symptoms, and type 2 </a:t>
            </a:r>
            <a:r>
              <a:rPr lang="en-US" sz="2800" dirty="0" smtClean="0">
                <a:latin typeface="Gautami" panose="020B0502040204020203" pitchFamily="34" charset="0"/>
                <a:cs typeface="Gautami" panose="020B0502040204020203" pitchFamily="34" charset="0"/>
              </a:rPr>
              <a:t>diabetes cannot </a:t>
            </a:r>
            <a:r>
              <a:rPr lang="en-US" sz="2800" dirty="0">
                <a:latin typeface="Gautami" panose="020B0502040204020203" pitchFamily="34" charset="0"/>
                <a:cs typeface="Gautami" panose="020B0502040204020203" pitchFamily="34" charset="0"/>
              </a:rPr>
              <a:t>be inferred. </a:t>
            </a:r>
            <a:endParaRPr lang="en-US" sz="2800" dirty="0" smtClean="0">
              <a:latin typeface="Gautami" panose="020B0502040204020203" pitchFamily="34" charset="0"/>
              <a:cs typeface="Gautami" panose="020B0502040204020203" pitchFamily="34" charset="0"/>
            </a:endParaRPr>
          </a:p>
          <a:p>
            <a:r>
              <a:rPr lang="en-US" sz="2800" dirty="0" smtClean="0">
                <a:latin typeface="Gautami" panose="020B0502040204020203" pitchFamily="34" charset="0"/>
                <a:cs typeface="Gautami" panose="020B0502040204020203" pitchFamily="34" charset="0"/>
              </a:rPr>
              <a:t>When </a:t>
            </a:r>
            <a:r>
              <a:rPr lang="en-US" sz="2800" dirty="0">
                <a:latin typeface="Gautami" panose="020B0502040204020203" pitchFamily="34" charset="0"/>
                <a:cs typeface="Gautami" panose="020B0502040204020203" pitchFamily="34" charset="0"/>
              </a:rPr>
              <a:t>we </a:t>
            </a:r>
            <a:r>
              <a:rPr lang="en-US" sz="2800" dirty="0" smtClean="0">
                <a:latin typeface="Gautami" panose="020B0502040204020203" pitchFamily="34" charset="0"/>
                <a:cs typeface="Gautami" panose="020B0502040204020203" pitchFamily="34" charset="0"/>
              </a:rPr>
              <a:t>defined a </a:t>
            </a:r>
            <a:r>
              <a:rPr lang="en-US" sz="2800" dirty="0">
                <a:latin typeface="Gautami" panose="020B0502040204020203" pitchFamily="34" charset="0"/>
                <a:cs typeface="Gautami" panose="020B0502040204020203" pitchFamily="34" charset="0"/>
              </a:rPr>
              <a:t>case of depression using a PHQ-9 </a:t>
            </a:r>
            <a:r>
              <a:rPr lang="en-US" sz="2800" dirty="0" smtClean="0">
                <a:latin typeface="Gautami" panose="020B0502040204020203" pitchFamily="34" charset="0"/>
                <a:cs typeface="Gautami" panose="020B0502040204020203" pitchFamily="34" charset="0"/>
              </a:rPr>
              <a:t>cutoff ≥10</a:t>
            </a:r>
            <a:r>
              <a:rPr lang="en-US" sz="2800" dirty="0">
                <a:latin typeface="Gautami" panose="020B0502040204020203" pitchFamily="34" charset="0"/>
                <a:cs typeface="Gautami" panose="020B0502040204020203" pitchFamily="34" charset="0"/>
              </a:rPr>
              <a:t>, we did not confirm a diagnosis </a:t>
            </a:r>
            <a:r>
              <a:rPr lang="en-US" sz="2800" dirty="0" smtClean="0">
                <a:latin typeface="Gautami" panose="020B0502040204020203" pitchFamily="34" charset="0"/>
                <a:cs typeface="Gautami" panose="020B0502040204020203" pitchFamily="34" charset="0"/>
              </a:rPr>
              <a:t>of major </a:t>
            </a:r>
            <a:r>
              <a:rPr lang="en-US" sz="2800" dirty="0">
                <a:latin typeface="Gautami" panose="020B0502040204020203" pitchFamily="34" charset="0"/>
                <a:cs typeface="Gautami" panose="020B0502040204020203" pitchFamily="34" charset="0"/>
              </a:rPr>
              <a:t>depression using a clinical interview.</a:t>
            </a:r>
          </a:p>
          <a:p>
            <a:r>
              <a:rPr lang="en-US" sz="2800" dirty="0">
                <a:latin typeface="Gautami" panose="020B0502040204020203" pitchFamily="34" charset="0"/>
                <a:cs typeface="Gautami" panose="020B0502040204020203" pitchFamily="34" charset="0"/>
              </a:rPr>
              <a:t>Thus we may have </a:t>
            </a:r>
            <a:r>
              <a:rPr lang="en-US" sz="2800" dirty="0" smtClean="0">
                <a:latin typeface="Gautami" panose="020B0502040204020203" pitchFamily="34" charset="0"/>
                <a:cs typeface="Gautami" panose="020B0502040204020203" pitchFamily="34" charset="0"/>
              </a:rPr>
              <a:t>overestimated its </a:t>
            </a:r>
            <a:r>
              <a:rPr lang="en-US" sz="2800" dirty="0">
                <a:latin typeface="Gautami" panose="020B0502040204020203" pitchFamily="34" charset="0"/>
                <a:cs typeface="Gautami" panose="020B0502040204020203" pitchFamily="34" charset="0"/>
              </a:rPr>
              <a:t>prevalence because although this </a:t>
            </a:r>
            <a:r>
              <a:rPr lang="en-US" sz="2800" dirty="0" smtClean="0">
                <a:latin typeface="Gautami" panose="020B0502040204020203" pitchFamily="34" charset="0"/>
                <a:cs typeface="Gautami" panose="020B0502040204020203" pitchFamily="34" charset="0"/>
              </a:rPr>
              <a:t>cutoff has </a:t>
            </a:r>
            <a:r>
              <a:rPr lang="en-US" sz="2800" dirty="0">
                <a:latin typeface="Gautami" panose="020B0502040204020203" pitchFamily="34" charset="0"/>
                <a:cs typeface="Gautami" panose="020B0502040204020203" pitchFamily="34" charset="0"/>
              </a:rPr>
              <a:t>a high sensitivity, this comes </a:t>
            </a:r>
            <a:r>
              <a:rPr lang="en-US" sz="2800" dirty="0" smtClean="0">
                <a:latin typeface="Gautami" panose="020B0502040204020203" pitchFamily="34" charset="0"/>
                <a:cs typeface="Gautami" panose="020B0502040204020203" pitchFamily="34" charset="0"/>
              </a:rPr>
              <a:t>at the </a:t>
            </a:r>
            <a:r>
              <a:rPr lang="en-US" sz="2800" dirty="0">
                <a:latin typeface="Gautami" panose="020B0502040204020203" pitchFamily="34" charset="0"/>
                <a:cs typeface="Gautami" panose="020B0502040204020203" pitchFamily="34" charset="0"/>
              </a:rPr>
              <a:t>expense of a lower specificity in </a:t>
            </a:r>
            <a:r>
              <a:rPr lang="en-US" sz="2800" dirty="0" smtClean="0">
                <a:latin typeface="Gautami" panose="020B0502040204020203" pitchFamily="34" charset="0"/>
                <a:cs typeface="Gautami" panose="020B0502040204020203" pitchFamily="34" charset="0"/>
              </a:rPr>
              <a:t>diabetes patients</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924415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399230"/>
          </a:xfrm>
        </p:spPr>
        <p:txBody>
          <a:bodyPr>
            <a:noAutofit/>
          </a:bodyPr>
          <a:lstStyle/>
          <a:p>
            <a:r>
              <a:rPr lang="en-US" sz="2800" dirty="0" smtClean="0">
                <a:latin typeface="Gautami" panose="020B0502040204020203" pitchFamily="34" charset="0"/>
                <a:cs typeface="Gautami" panose="020B0502040204020203" pitchFamily="34" charset="0"/>
              </a:rPr>
              <a:t>We </a:t>
            </a:r>
            <a:r>
              <a:rPr lang="en-US" sz="2800" dirty="0">
                <a:latin typeface="Gautami" panose="020B0502040204020203" pitchFamily="34" charset="0"/>
                <a:cs typeface="Gautami" panose="020B0502040204020203" pitchFamily="34" charset="0"/>
              </a:rPr>
              <a:t>did </a:t>
            </a:r>
            <a:r>
              <a:rPr lang="en-US" sz="2800" dirty="0" smtClean="0">
                <a:latin typeface="Gautami" panose="020B0502040204020203" pitchFamily="34" charset="0"/>
                <a:cs typeface="Gautami" panose="020B0502040204020203" pitchFamily="34" charset="0"/>
              </a:rPr>
              <a:t>not adjust </a:t>
            </a:r>
            <a:r>
              <a:rPr lang="en-US" sz="2800" dirty="0">
                <a:latin typeface="Gautami" panose="020B0502040204020203" pitchFamily="34" charset="0"/>
                <a:cs typeface="Gautami" panose="020B0502040204020203" pitchFamily="34" charset="0"/>
              </a:rPr>
              <a:t>for antidepressants because </a:t>
            </a:r>
            <a:r>
              <a:rPr lang="en-US" sz="2800" dirty="0" smtClean="0">
                <a:latin typeface="Gautami" panose="020B0502040204020203" pitchFamily="34" charset="0"/>
                <a:cs typeface="Gautami" panose="020B0502040204020203" pitchFamily="34" charset="0"/>
              </a:rPr>
              <a:t>there is </a:t>
            </a:r>
            <a:r>
              <a:rPr lang="en-US" sz="2800" dirty="0">
                <a:latin typeface="Gautami" panose="020B0502040204020203" pitchFamily="34" charset="0"/>
                <a:cs typeface="Gautami" panose="020B0502040204020203" pitchFamily="34" charset="0"/>
              </a:rPr>
              <a:t>no systematic pooled evidence </a:t>
            </a:r>
            <a:r>
              <a:rPr lang="en-US" sz="2800" dirty="0" smtClean="0">
                <a:latin typeface="Gautami" panose="020B0502040204020203" pitchFamily="34" charset="0"/>
                <a:cs typeface="Gautami" panose="020B0502040204020203" pitchFamily="34" charset="0"/>
              </a:rPr>
              <a:t>from RCT or observation studies </a:t>
            </a:r>
            <a:r>
              <a:rPr lang="en-US" sz="2800" dirty="0">
                <a:latin typeface="Gautami" panose="020B0502040204020203" pitchFamily="34" charset="0"/>
                <a:cs typeface="Gautami" panose="020B0502040204020203" pitchFamily="34" charset="0"/>
              </a:rPr>
              <a:t>to support a direct pro- </a:t>
            </a:r>
            <a:r>
              <a:rPr lang="en-US" sz="2800" dirty="0" smtClean="0">
                <a:latin typeface="Gautami" panose="020B0502040204020203" pitchFamily="34" charset="0"/>
                <a:cs typeface="Gautami" panose="020B0502040204020203" pitchFamily="34" charset="0"/>
              </a:rPr>
              <a:t>or anti-inflammatory </a:t>
            </a:r>
            <a:r>
              <a:rPr lang="en-US" sz="2800" dirty="0">
                <a:latin typeface="Gautami" panose="020B0502040204020203" pitchFamily="34" charset="0"/>
                <a:cs typeface="Gautami" panose="020B0502040204020203" pitchFamily="34" charset="0"/>
              </a:rPr>
              <a:t>effect. </a:t>
            </a:r>
            <a:endParaRPr lang="en-US" sz="2800" dirty="0" smtClean="0">
              <a:latin typeface="Gautami" panose="020B0502040204020203" pitchFamily="34" charset="0"/>
              <a:cs typeface="Gautami" panose="020B0502040204020203" pitchFamily="34" charset="0"/>
            </a:endParaRPr>
          </a:p>
          <a:p>
            <a:r>
              <a:rPr lang="en-US" sz="2800" dirty="0" smtClean="0">
                <a:latin typeface="Gautami" panose="020B0502040204020203" pitchFamily="34" charset="0"/>
                <a:cs typeface="Gautami" panose="020B0502040204020203" pitchFamily="34" charset="0"/>
              </a:rPr>
              <a:t>There </a:t>
            </a:r>
            <a:r>
              <a:rPr lang="en-US" sz="2800" dirty="0">
                <a:latin typeface="Gautami" panose="020B0502040204020203" pitchFamily="34" charset="0"/>
                <a:cs typeface="Gautami" panose="020B0502040204020203" pitchFamily="34" charset="0"/>
              </a:rPr>
              <a:t>is a </a:t>
            </a:r>
            <a:r>
              <a:rPr lang="en-US" sz="2800" dirty="0" smtClean="0">
                <a:latin typeface="Gautami" panose="020B0502040204020203" pitchFamily="34" charset="0"/>
                <a:cs typeface="Gautami" panose="020B0502040204020203" pitchFamily="34" charset="0"/>
              </a:rPr>
              <a:t>risk of </a:t>
            </a:r>
            <a:r>
              <a:rPr lang="en-US" sz="2800" dirty="0">
                <a:latin typeface="Gautami" panose="020B0502040204020203" pitchFamily="34" charset="0"/>
                <a:cs typeface="Gautami" panose="020B0502040204020203" pitchFamily="34" charset="0"/>
              </a:rPr>
              <a:t>residual confounding for poor </a:t>
            </a:r>
            <a:r>
              <a:rPr lang="en-US" sz="2800" dirty="0" smtClean="0">
                <a:latin typeface="Gautami" panose="020B0502040204020203" pitchFamily="34" charset="0"/>
                <a:cs typeface="Gautami" panose="020B0502040204020203" pitchFamily="34" charset="0"/>
              </a:rPr>
              <a:t>adherence to </a:t>
            </a:r>
            <a:r>
              <a:rPr lang="en-US" sz="2800" dirty="0">
                <a:latin typeface="Gautami" panose="020B0502040204020203" pitchFamily="34" charset="0"/>
                <a:cs typeface="Gautami" panose="020B0502040204020203" pitchFamily="34" charset="0"/>
              </a:rPr>
              <a:t>medication, which we could </a:t>
            </a:r>
            <a:r>
              <a:rPr lang="en-US" sz="2800" dirty="0" smtClean="0">
                <a:latin typeface="Gautami" panose="020B0502040204020203" pitchFamily="34" charset="0"/>
                <a:cs typeface="Gautami" panose="020B0502040204020203" pitchFamily="34" charset="0"/>
              </a:rPr>
              <a:t>not measure</a:t>
            </a:r>
            <a:r>
              <a:rPr lang="en-US" sz="2800" dirty="0">
                <a:latin typeface="Gautami" panose="020B0502040204020203" pitchFamily="34" charset="0"/>
                <a:cs typeface="Gautami" panose="020B0502040204020203" pitchFamily="34" charset="0"/>
              </a:rPr>
              <a:t>, although our medication </a:t>
            </a:r>
            <a:r>
              <a:rPr lang="en-US" sz="2800" dirty="0" smtClean="0">
                <a:latin typeface="Gautami" panose="020B0502040204020203" pitchFamily="34" charset="0"/>
                <a:cs typeface="Gautami" panose="020B0502040204020203" pitchFamily="34" charset="0"/>
              </a:rPr>
              <a:t>data were </a:t>
            </a:r>
            <a:r>
              <a:rPr lang="en-US" sz="2800" dirty="0">
                <a:latin typeface="Gautami" panose="020B0502040204020203" pitchFamily="34" charset="0"/>
                <a:cs typeface="Gautami" panose="020B0502040204020203" pitchFamily="34" charset="0"/>
              </a:rPr>
              <a:t>derived from current general </a:t>
            </a:r>
            <a:r>
              <a:rPr lang="en-US" sz="2800" dirty="0" smtClean="0">
                <a:latin typeface="Gautami" panose="020B0502040204020203" pitchFamily="34" charset="0"/>
                <a:cs typeface="Gautami" panose="020B0502040204020203" pitchFamily="34" charset="0"/>
              </a:rPr>
              <a:t> practitioner prescription </a:t>
            </a:r>
            <a:r>
              <a:rPr lang="en-US" sz="2800" dirty="0">
                <a:latin typeface="Gautami" panose="020B0502040204020203" pitchFamily="34" charset="0"/>
                <a:cs typeface="Gautami" panose="020B0502040204020203" pitchFamily="34" charset="0"/>
              </a:rPr>
              <a:t>records</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325857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635713"/>
          </a:xfrm>
        </p:spPr>
        <p:txBody>
          <a:bodyPr>
            <a:noAutofit/>
          </a:bodyPr>
          <a:lstStyle/>
          <a:p>
            <a:r>
              <a:rPr lang="en-US" sz="2800" dirty="0" smtClean="0">
                <a:latin typeface="Gautami" panose="020B0502040204020203" pitchFamily="34" charset="0"/>
                <a:cs typeface="Gautami" panose="020B0502040204020203" pitchFamily="34" charset="0"/>
              </a:rPr>
              <a:t>There was </a:t>
            </a:r>
            <a:r>
              <a:rPr lang="en-US" sz="2800" dirty="0">
                <a:latin typeface="Gautami" panose="020B0502040204020203" pitchFamily="34" charset="0"/>
                <a:cs typeface="Gautami" panose="020B0502040204020203" pitchFamily="34" charset="0"/>
              </a:rPr>
              <a:t>a small risk that comorbid acute </a:t>
            </a:r>
            <a:r>
              <a:rPr lang="en-US" sz="2800" dirty="0" smtClean="0">
                <a:latin typeface="Gautami" panose="020B0502040204020203" pitchFamily="34" charset="0"/>
                <a:cs typeface="Gautami" panose="020B0502040204020203" pitchFamily="34" charset="0"/>
              </a:rPr>
              <a:t>or chronic </a:t>
            </a:r>
            <a:r>
              <a:rPr lang="en-US" sz="2800" dirty="0">
                <a:latin typeface="Gautami" panose="020B0502040204020203" pitchFamily="34" charset="0"/>
                <a:cs typeface="Gautami" panose="020B0502040204020203" pitchFamily="34" charset="0"/>
              </a:rPr>
              <a:t>inflammatory conditions </a:t>
            </a:r>
            <a:r>
              <a:rPr lang="en-US" sz="2800" dirty="0" smtClean="0">
                <a:latin typeface="Gautami" panose="020B0502040204020203" pitchFamily="34" charset="0"/>
                <a:cs typeface="Gautami" panose="020B0502040204020203" pitchFamily="34" charset="0"/>
              </a:rPr>
              <a:t>may have </a:t>
            </a:r>
            <a:r>
              <a:rPr lang="en-US" sz="2800" dirty="0">
                <a:latin typeface="Gautami" panose="020B0502040204020203" pitchFamily="34" charset="0"/>
                <a:cs typeface="Gautami" panose="020B0502040204020203" pitchFamily="34" charset="0"/>
              </a:rPr>
              <a:t>been included, which could </a:t>
            </a:r>
            <a:r>
              <a:rPr lang="en-US" sz="2800" dirty="0" smtClean="0">
                <a:latin typeface="Gautami" panose="020B0502040204020203" pitchFamily="34" charset="0"/>
                <a:cs typeface="Gautami" panose="020B0502040204020203" pitchFamily="34" charset="0"/>
              </a:rPr>
              <a:t>have led </a:t>
            </a:r>
            <a:r>
              <a:rPr lang="en-US" sz="2800" dirty="0">
                <a:latin typeface="Gautami" panose="020B0502040204020203" pitchFamily="34" charset="0"/>
                <a:cs typeface="Gautami" panose="020B0502040204020203" pitchFamily="34" charset="0"/>
              </a:rPr>
              <a:t>to an overestimation of effects, </a:t>
            </a:r>
            <a:r>
              <a:rPr lang="en-US" sz="2800" dirty="0" smtClean="0">
                <a:latin typeface="Gautami" panose="020B0502040204020203" pitchFamily="34" charset="0"/>
                <a:cs typeface="Gautami" panose="020B0502040204020203" pitchFamily="34" charset="0"/>
              </a:rPr>
              <a:t>but terminal </a:t>
            </a:r>
            <a:r>
              <a:rPr lang="en-US" sz="2800" dirty="0">
                <a:latin typeface="Gautami" panose="020B0502040204020203" pitchFamily="34" charset="0"/>
                <a:cs typeface="Gautami" panose="020B0502040204020203" pitchFamily="34" charset="0"/>
              </a:rPr>
              <a:t>and advanced conditions </a:t>
            </a:r>
            <a:r>
              <a:rPr lang="en-US" sz="2800" dirty="0" smtClean="0">
                <a:latin typeface="Gautami" panose="020B0502040204020203" pitchFamily="34" charset="0"/>
                <a:cs typeface="Gautami" panose="020B0502040204020203" pitchFamily="34" charset="0"/>
              </a:rPr>
              <a:t>were exclusion </a:t>
            </a:r>
            <a:r>
              <a:rPr lang="en-US" sz="2800" dirty="0">
                <a:latin typeface="Gautami" panose="020B0502040204020203" pitchFamily="34" charset="0"/>
                <a:cs typeface="Gautami" panose="020B0502040204020203" pitchFamily="34" charset="0"/>
              </a:rPr>
              <a:t>criteria </a:t>
            </a:r>
          </a:p>
          <a:p>
            <a:r>
              <a:rPr lang="en-US" sz="2800" dirty="0">
                <a:latin typeface="Gautami" panose="020B0502040204020203" pitchFamily="34" charset="0"/>
                <a:cs typeface="Gautami" panose="020B0502040204020203" pitchFamily="34" charset="0"/>
              </a:rPr>
              <a:t>We did not adjust for </a:t>
            </a:r>
            <a:r>
              <a:rPr lang="en-US" sz="2800" dirty="0" smtClean="0">
                <a:latin typeface="Gautami" panose="020B0502040204020203" pitchFamily="34" charset="0"/>
                <a:cs typeface="Gautami" panose="020B0502040204020203" pitchFamily="34" charset="0"/>
              </a:rPr>
              <a:t>ERT or </a:t>
            </a:r>
            <a:r>
              <a:rPr lang="en-US" sz="2800" dirty="0">
                <a:latin typeface="Gautami" panose="020B0502040204020203" pitchFamily="34" charset="0"/>
                <a:cs typeface="Gautami" panose="020B0502040204020203" pitchFamily="34" charset="0"/>
              </a:rPr>
              <a:t>any potential </a:t>
            </a:r>
            <a:r>
              <a:rPr lang="en-US" sz="2800" dirty="0" smtClean="0">
                <a:latin typeface="Gautami" panose="020B0502040204020203" pitchFamily="34" charset="0"/>
                <a:cs typeface="Gautami" panose="020B0502040204020203" pitchFamily="34" charset="0"/>
              </a:rPr>
              <a:t>inflammatory effects </a:t>
            </a:r>
            <a:r>
              <a:rPr lang="en-US" sz="2800" dirty="0">
                <a:latin typeface="Gautami" panose="020B0502040204020203" pitchFamily="34" charset="0"/>
                <a:cs typeface="Gautami" panose="020B0502040204020203" pitchFamily="34" charset="0"/>
              </a:rPr>
              <a:t>of </a:t>
            </a:r>
            <a:r>
              <a:rPr lang="en-US" sz="2800" dirty="0" smtClean="0">
                <a:latin typeface="Gautami" panose="020B0502040204020203" pitchFamily="34" charset="0"/>
                <a:cs typeface="Gautami" panose="020B0502040204020203" pitchFamily="34" charset="0"/>
              </a:rPr>
              <a:t>pre menopause</a:t>
            </a:r>
            <a:r>
              <a:rPr lang="en-US" sz="2800" dirty="0">
                <a:latin typeface="Gautami" panose="020B0502040204020203" pitchFamily="34" charset="0"/>
                <a:cs typeface="Gautami" panose="020B0502040204020203" pitchFamily="34" charset="0"/>
              </a:rPr>
              <a:t>, </a:t>
            </a:r>
            <a:r>
              <a:rPr lang="en-US" sz="2800" dirty="0" smtClean="0">
                <a:latin typeface="Gautami" panose="020B0502040204020203" pitchFamily="34" charset="0"/>
                <a:cs typeface="Gautami" panose="020B0502040204020203" pitchFamily="34" charset="0"/>
              </a:rPr>
              <a:t>but the </a:t>
            </a:r>
            <a:r>
              <a:rPr lang="en-US" sz="2800" dirty="0">
                <a:latin typeface="Gautami" panose="020B0502040204020203" pitchFamily="34" charset="0"/>
                <a:cs typeface="Gautami" panose="020B0502040204020203" pitchFamily="34" charset="0"/>
              </a:rPr>
              <a:t>majority of our female </a:t>
            </a:r>
            <a:r>
              <a:rPr lang="en-US" sz="2800" dirty="0" smtClean="0">
                <a:latin typeface="Gautami" panose="020B0502040204020203" pitchFamily="34" charset="0"/>
                <a:cs typeface="Gautami" panose="020B0502040204020203" pitchFamily="34" charset="0"/>
              </a:rPr>
              <a:t>population was post menopausal.</a:t>
            </a:r>
          </a:p>
          <a:p>
            <a:r>
              <a:rPr lang="en-US" sz="2800" dirty="0" smtClean="0">
                <a:latin typeface="Gautami" panose="020B0502040204020203" pitchFamily="34" charset="0"/>
                <a:cs typeface="Gautami" panose="020B0502040204020203" pitchFamily="34" charset="0"/>
              </a:rPr>
              <a:t> </a:t>
            </a:r>
            <a:r>
              <a:rPr lang="en-US" sz="2800" dirty="0">
                <a:latin typeface="Gautami" panose="020B0502040204020203" pitchFamily="34" charset="0"/>
                <a:cs typeface="Gautami" panose="020B0502040204020203" pitchFamily="34" charset="0"/>
              </a:rPr>
              <a:t>We did not </a:t>
            </a:r>
            <a:r>
              <a:rPr lang="en-US" sz="2800" dirty="0" smtClean="0">
                <a:latin typeface="Gautami" panose="020B0502040204020203" pitchFamily="34" charset="0"/>
                <a:cs typeface="Gautami" panose="020B0502040204020203" pitchFamily="34" charset="0"/>
              </a:rPr>
              <a:t>include diet </a:t>
            </a:r>
            <a:r>
              <a:rPr lang="en-US" sz="2800" dirty="0">
                <a:latin typeface="Gautami" panose="020B0502040204020203" pitchFamily="34" charset="0"/>
                <a:cs typeface="Gautami" panose="020B0502040204020203" pitchFamily="34" charset="0"/>
              </a:rPr>
              <a:t>and physical activity </a:t>
            </a:r>
            <a:r>
              <a:rPr lang="en-US" sz="2800" dirty="0" smtClean="0">
                <a:latin typeface="Gautami" panose="020B0502040204020203" pitchFamily="34" charset="0"/>
                <a:cs typeface="Gautami" panose="020B0502040204020203" pitchFamily="34" charset="0"/>
              </a:rPr>
              <a:t>because self-report </a:t>
            </a:r>
            <a:r>
              <a:rPr lang="en-US" sz="2800" dirty="0">
                <a:latin typeface="Gautami" panose="020B0502040204020203" pitchFamily="34" charset="0"/>
                <a:cs typeface="Gautami" panose="020B0502040204020203" pitchFamily="34" charset="0"/>
              </a:rPr>
              <a:t>measures are </a:t>
            </a:r>
            <a:r>
              <a:rPr lang="en-US" sz="2800" dirty="0" smtClean="0">
                <a:latin typeface="Gautami" panose="020B0502040204020203" pitchFamily="34" charset="0"/>
                <a:cs typeface="Gautami" panose="020B0502040204020203" pitchFamily="34" charset="0"/>
              </a:rPr>
              <a:t>not sufficiently </a:t>
            </a:r>
            <a:r>
              <a:rPr lang="en-US" sz="2800" dirty="0">
                <a:latin typeface="Gautami" panose="020B0502040204020203" pitchFamily="34" charset="0"/>
                <a:cs typeface="Gautami" panose="020B0502040204020203" pitchFamily="34" charset="0"/>
              </a:rPr>
              <a:t>accurate, but we used </a:t>
            </a:r>
            <a:r>
              <a:rPr lang="en-US" sz="2800" dirty="0" smtClean="0">
                <a:latin typeface="Gautami" panose="020B0502040204020203" pitchFamily="34" charset="0"/>
                <a:cs typeface="Gautami" panose="020B0502040204020203" pitchFamily="34" charset="0"/>
              </a:rPr>
              <a:t>BMI.</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993126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184200"/>
          </a:xfrm>
        </p:spPr>
        <p:txBody>
          <a:bodyPr>
            <a:normAutofit lnSpcReduction="10000"/>
          </a:bodyPr>
          <a:lstStyle/>
          <a:p>
            <a:r>
              <a:rPr lang="en-US" sz="2800" smtClean="0">
                <a:latin typeface="Gautami" panose="020B0502040204020203" pitchFamily="34" charset="0"/>
                <a:cs typeface="Gautami" panose="020B0502040204020203" pitchFamily="34" charset="0"/>
              </a:rPr>
              <a:t>It has been suggested that the increased risk of complications in type 2 DM with depression and depressive symptoms may be related to poorer glucose control (elevated HbA1c), but in the current study, we did not find significantly raised HbA1c in those who were depression case subjects. </a:t>
            </a:r>
          </a:p>
          <a:p>
            <a:r>
              <a:rPr lang="en-US" sz="2800" smtClean="0">
                <a:latin typeface="Gautami" panose="020B0502040204020203" pitchFamily="34" charset="0"/>
                <a:cs typeface="Gautami" panose="020B0502040204020203" pitchFamily="34" charset="0"/>
              </a:rPr>
              <a:t>However, as we studied newly diagnosed type 2 DM, most patients had not had the opportunity to improve their glycemic control and so the negative impact of the behavioral effects of depression on self-care and glycemic control that others have observed may not have been identifiable at this stage</a:t>
            </a:r>
          </a:p>
          <a:p>
            <a:endParaRPr lang="en-US" sz="20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427458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0000" y="2524676"/>
            <a:ext cx="10554574" cy="3636511"/>
          </a:xfrm>
        </p:spPr>
        <p:txBody>
          <a:bodyPr>
            <a:noAutofit/>
          </a:bodyPr>
          <a:lstStyle/>
          <a:p>
            <a:r>
              <a:rPr lang="en-US" sz="2000" dirty="0" smtClean="0">
                <a:latin typeface="GuATOMIA"/>
              </a:rPr>
              <a:t>It should </a:t>
            </a:r>
            <a:r>
              <a:rPr lang="en-US" sz="2000" dirty="0">
                <a:latin typeface="GuATOMIA"/>
              </a:rPr>
              <a:t>be noted that </a:t>
            </a:r>
            <a:r>
              <a:rPr lang="en-US" sz="2000" dirty="0" smtClean="0">
                <a:latin typeface="GuATOMIA"/>
              </a:rPr>
              <a:t>glycemic </a:t>
            </a:r>
            <a:r>
              <a:rPr lang="en-US" sz="2000" dirty="0">
                <a:latin typeface="GuATOMIA"/>
              </a:rPr>
              <a:t>control does </a:t>
            </a:r>
            <a:r>
              <a:rPr lang="en-US" sz="2000" b="1" dirty="0" smtClean="0">
                <a:solidFill>
                  <a:srgbClr val="00FF00"/>
                </a:solidFill>
                <a:latin typeface="GuATOMIA"/>
              </a:rPr>
              <a:t>not improve </a:t>
            </a:r>
            <a:r>
              <a:rPr lang="en-US" sz="2000" b="1" dirty="0">
                <a:solidFill>
                  <a:srgbClr val="00FF00"/>
                </a:solidFill>
                <a:latin typeface="GuATOMIA"/>
              </a:rPr>
              <a:t>when depression alone is </a:t>
            </a:r>
            <a:r>
              <a:rPr lang="en-US" sz="2000" b="1" dirty="0" smtClean="0">
                <a:solidFill>
                  <a:srgbClr val="00FF00"/>
                </a:solidFill>
                <a:latin typeface="GuATOMIA"/>
              </a:rPr>
              <a:t>treated </a:t>
            </a:r>
            <a:r>
              <a:rPr lang="en-US" sz="2000" dirty="0" smtClean="0">
                <a:latin typeface="GuATOMIA"/>
              </a:rPr>
              <a:t>, </a:t>
            </a:r>
            <a:r>
              <a:rPr lang="en-US" sz="2000" dirty="0">
                <a:latin typeface="GuATOMIA"/>
              </a:rPr>
              <a:t>which argues against the </a:t>
            </a:r>
            <a:r>
              <a:rPr lang="en-US" sz="2000" dirty="0" smtClean="0">
                <a:latin typeface="GuATOMIA"/>
              </a:rPr>
              <a:t>association between </a:t>
            </a:r>
            <a:r>
              <a:rPr lang="en-US" sz="2000" dirty="0">
                <a:latin typeface="GuATOMIA"/>
              </a:rPr>
              <a:t>depression or </a:t>
            </a:r>
            <a:r>
              <a:rPr lang="en-US" sz="2000" dirty="0" smtClean="0">
                <a:latin typeface="GuATOMIA"/>
              </a:rPr>
              <a:t>depressive symptoms </a:t>
            </a:r>
            <a:r>
              <a:rPr lang="en-US" sz="2000" dirty="0">
                <a:latin typeface="GuATOMIA"/>
              </a:rPr>
              <a:t>and poor glycemic control </a:t>
            </a:r>
            <a:r>
              <a:rPr lang="en-US" sz="2000" dirty="0" smtClean="0">
                <a:latin typeface="GuATOMIA"/>
              </a:rPr>
              <a:t>being mediated by </a:t>
            </a:r>
            <a:r>
              <a:rPr lang="en-US" sz="2000" dirty="0">
                <a:latin typeface="GuATOMIA"/>
              </a:rPr>
              <a:t>reduced self-care </a:t>
            </a:r>
            <a:r>
              <a:rPr lang="en-US" sz="2000" dirty="0" smtClean="0">
                <a:latin typeface="GuATOMIA"/>
              </a:rPr>
              <a:t>behaviors alone.</a:t>
            </a:r>
          </a:p>
          <a:p>
            <a:r>
              <a:rPr lang="en-US" sz="2000" dirty="0">
                <a:latin typeface="GuATOMIA"/>
              </a:rPr>
              <a:t>Inflammation may have a role in the pathogenesis of depression and depressive symptoms via numerous mechanisms, including altering the metabolism and activity of monoamine transmitters, effects on neurogenesis and neuroplasticity, and activation of the hypothalamic-pituitary axis .</a:t>
            </a:r>
          </a:p>
          <a:p>
            <a:r>
              <a:rPr lang="en-US" sz="2000" dirty="0">
                <a:latin typeface="GuATOMIA"/>
              </a:rPr>
              <a:t>The increased concentrations of the inflammatory markers we detected in newly diagnosed type 2 diabetes participants with increased depressive symptom scores, independent of HbA1c and BMI, support an alternative hypothesis </a:t>
            </a:r>
            <a:r>
              <a:rPr lang="en-US" sz="2000" b="1" dirty="0">
                <a:solidFill>
                  <a:srgbClr val="00FF00"/>
                </a:solidFill>
                <a:latin typeface="GuATOMIA"/>
              </a:rPr>
              <a:t>that activated innate immunity is involved in the etiology of depression and/or the increased complications associated with it in type 2 diabetes.</a:t>
            </a:r>
          </a:p>
          <a:p>
            <a:endParaRPr lang="en-US" sz="20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614317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430761"/>
          </a:xfrm>
        </p:spPr>
        <p:txBody>
          <a:bodyPr>
            <a:noAutofit/>
          </a:bodyPr>
          <a:lstStyle/>
          <a:p>
            <a:r>
              <a:rPr lang="en-US" sz="2400" dirty="0">
                <a:latin typeface="Gautami" panose="020B0502040204020203" pitchFamily="34" charset="0"/>
                <a:cs typeface="Gautami" panose="020B0502040204020203" pitchFamily="34" charset="0"/>
              </a:rPr>
              <a:t>We found that IL-1b, a </a:t>
            </a:r>
            <a:r>
              <a:rPr lang="en-US" sz="2400" dirty="0" smtClean="0">
                <a:latin typeface="Gautami" panose="020B0502040204020203" pitchFamily="34" charset="0"/>
                <a:cs typeface="Gautami" panose="020B0502040204020203" pitchFamily="34" charset="0"/>
              </a:rPr>
              <a:t>pro inflammatory cytokine</a:t>
            </a:r>
            <a:r>
              <a:rPr lang="en-US" sz="2400" dirty="0">
                <a:latin typeface="Gautami" panose="020B0502040204020203" pitchFamily="34" charset="0"/>
                <a:cs typeface="Gautami" panose="020B0502040204020203" pitchFamily="34" charset="0"/>
              </a:rPr>
              <a:t>, was positively </a:t>
            </a:r>
            <a:r>
              <a:rPr lang="en-US" sz="2400" dirty="0" smtClean="0">
                <a:latin typeface="Gautami" panose="020B0502040204020203" pitchFamily="34" charset="0"/>
                <a:cs typeface="Gautami" panose="020B0502040204020203" pitchFamily="34" charset="0"/>
              </a:rPr>
              <a:t>associated with </a:t>
            </a:r>
            <a:r>
              <a:rPr lang="en-US" sz="2400" dirty="0">
                <a:latin typeface="Gautami" panose="020B0502040204020203" pitchFamily="34" charset="0"/>
                <a:cs typeface="Gautami" panose="020B0502040204020203" pitchFamily="34" charset="0"/>
              </a:rPr>
              <a:t>depressive </a:t>
            </a:r>
            <a:r>
              <a:rPr lang="en-US" sz="2400" dirty="0" smtClean="0">
                <a:latin typeface="Gautami" panose="020B0502040204020203" pitchFamily="34" charset="0"/>
                <a:cs typeface="Gautami" panose="020B0502040204020203" pitchFamily="34" charset="0"/>
              </a:rPr>
              <a:t>symptoms </a:t>
            </a:r>
            <a:r>
              <a:rPr lang="en-US" sz="2400" dirty="0">
                <a:latin typeface="Gautami" panose="020B0502040204020203" pitchFamily="34" charset="0"/>
                <a:cs typeface="Gautami" panose="020B0502040204020203" pitchFamily="34" charset="0"/>
              </a:rPr>
              <a:t>as was IL-1RA</a:t>
            </a:r>
            <a:r>
              <a:rPr lang="en-US" sz="2400" dirty="0" smtClean="0">
                <a:latin typeface="Gautami" panose="020B0502040204020203" pitchFamily="34" charset="0"/>
                <a:cs typeface="Gautami" panose="020B0502040204020203" pitchFamily="34" charset="0"/>
              </a:rPr>
              <a:t>, which </a:t>
            </a:r>
            <a:r>
              <a:rPr lang="en-US" sz="2400" dirty="0">
                <a:latin typeface="Gautami" panose="020B0502040204020203" pitchFamily="34" charset="0"/>
                <a:cs typeface="Gautami" panose="020B0502040204020203" pitchFamily="34" charset="0"/>
              </a:rPr>
              <a:t>blocks IL-1b from binding to </a:t>
            </a:r>
            <a:r>
              <a:rPr lang="en-US" sz="2400" dirty="0" smtClean="0">
                <a:latin typeface="Gautami" panose="020B0502040204020203" pitchFamily="34" charset="0"/>
                <a:cs typeface="Gautami" panose="020B0502040204020203" pitchFamily="34" charset="0"/>
              </a:rPr>
              <a:t>its receptor. </a:t>
            </a:r>
          </a:p>
          <a:p>
            <a:r>
              <a:rPr lang="en-US" sz="2400" dirty="0" err="1" smtClean="0">
                <a:latin typeface="Gautami" panose="020B0502040204020203" pitchFamily="34" charset="0"/>
                <a:cs typeface="Gautami" panose="020B0502040204020203" pitchFamily="34" charset="0"/>
              </a:rPr>
              <a:t>Adiponectin</a:t>
            </a:r>
            <a:r>
              <a:rPr lang="en-US" sz="2400" dirty="0">
                <a:latin typeface="Gautami" panose="020B0502040204020203" pitchFamily="34" charset="0"/>
                <a:cs typeface="Gautami" panose="020B0502040204020203" pitchFamily="34" charset="0"/>
              </a:rPr>
              <a:t>, negatively associated with depressive symptom score in our </a:t>
            </a:r>
            <a:r>
              <a:rPr lang="en-US" sz="2400" dirty="0" smtClean="0">
                <a:latin typeface="Gautami" panose="020B0502040204020203" pitchFamily="34" charset="0"/>
                <a:cs typeface="Gautami" panose="020B0502040204020203" pitchFamily="34" charset="0"/>
              </a:rPr>
              <a:t>data</a:t>
            </a:r>
            <a:endParaRPr lang="en-US" sz="2400" dirty="0">
              <a:latin typeface="Gautami" panose="020B0502040204020203" pitchFamily="34" charset="0"/>
              <a:cs typeface="Gautami" panose="020B0502040204020203" pitchFamily="34" charset="0"/>
            </a:endParaRPr>
          </a:p>
          <a:p>
            <a:r>
              <a:rPr lang="en-US" sz="2400" dirty="0">
                <a:latin typeface="Gautami" panose="020B0502040204020203" pitchFamily="34" charset="0"/>
                <a:cs typeface="Gautami" panose="020B0502040204020203" pitchFamily="34" charset="0"/>
              </a:rPr>
              <a:t>In our data, the association between </a:t>
            </a:r>
            <a:r>
              <a:rPr lang="en-US" sz="2400" dirty="0" err="1">
                <a:latin typeface="Gautami" panose="020B0502040204020203" pitchFamily="34" charset="0"/>
                <a:cs typeface="Gautami" panose="020B0502040204020203" pitchFamily="34" charset="0"/>
              </a:rPr>
              <a:t>adiponectin</a:t>
            </a:r>
            <a:r>
              <a:rPr lang="en-US" sz="2400" dirty="0">
                <a:latin typeface="Gautami" panose="020B0502040204020203" pitchFamily="34" charset="0"/>
                <a:cs typeface="Gautami" panose="020B0502040204020203" pitchFamily="34" charset="0"/>
              </a:rPr>
              <a:t> and depressive symptom score was attenuated when adjusting for BMI, which was also a significant explanatory covariate in the final models for the association of PHQ-9 with WBC and TG. </a:t>
            </a:r>
            <a:r>
              <a:rPr lang="en-US" sz="2400" dirty="0" smtClean="0">
                <a:latin typeface="Gautami" panose="020B0502040204020203" pitchFamily="34" charset="0"/>
                <a:cs typeface="Gautami" panose="020B0502040204020203" pitchFamily="34" charset="0"/>
              </a:rPr>
              <a:t>This </a:t>
            </a:r>
            <a:r>
              <a:rPr lang="en-US" sz="2400" dirty="0">
                <a:latin typeface="Gautami" panose="020B0502040204020203" pitchFamily="34" charset="0"/>
                <a:cs typeface="Gautami" panose="020B0502040204020203" pitchFamily="34" charset="0"/>
              </a:rPr>
              <a:t>suggests that some of the increased inflammation and the reduced concentrations of </a:t>
            </a:r>
            <a:r>
              <a:rPr lang="en-US" sz="2400" dirty="0" err="1">
                <a:latin typeface="Gautami" panose="020B0502040204020203" pitchFamily="34" charset="0"/>
                <a:cs typeface="Gautami" panose="020B0502040204020203" pitchFamily="34" charset="0"/>
              </a:rPr>
              <a:t>adiponectin</a:t>
            </a:r>
            <a:r>
              <a:rPr lang="en-US" sz="2400" dirty="0">
                <a:latin typeface="Gautami" panose="020B0502040204020203" pitchFamily="34" charset="0"/>
                <a:cs typeface="Gautami" panose="020B0502040204020203" pitchFamily="34" charset="0"/>
              </a:rPr>
              <a:t> that we detected in this group are associated with the increased </a:t>
            </a:r>
            <a:r>
              <a:rPr lang="en-US" sz="2400" dirty="0" smtClean="0">
                <a:latin typeface="Gautami" panose="020B0502040204020203" pitchFamily="34" charset="0"/>
                <a:cs typeface="Gautami" panose="020B0502040204020203" pitchFamily="34" charset="0"/>
              </a:rPr>
              <a:t>adiposity</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55603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LIMITATION</a:t>
            </a:r>
            <a:endParaRPr lang="en-US" dirty="0"/>
          </a:p>
        </p:txBody>
      </p:sp>
      <p:sp>
        <p:nvSpPr>
          <p:cNvPr id="3" name="Content Placeholder 2"/>
          <p:cNvSpPr>
            <a:spLocks noGrp="1"/>
          </p:cNvSpPr>
          <p:nvPr>
            <p:ph idx="1"/>
          </p:nvPr>
        </p:nvSpPr>
        <p:spPr>
          <a:xfrm>
            <a:off x="818712" y="1939158"/>
            <a:ext cx="10091026" cy="4918841"/>
          </a:xfrm>
        </p:spPr>
        <p:txBody>
          <a:bodyPr>
            <a:noAutofit/>
          </a:bodyPr>
          <a:lstStyle/>
          <a:p>
            <a:r>
              <a:rPr lang="en-US" sz="2400" b="1" dirty="0">
                <a:solidFill>
                  <a:srgbClr val="00FF00"/>
                </a:solidFill>
                <a:latin typeface="Gautami" panose="020B0502040204020203" pitchFamily="34" charset="0"/>
                <a:cs typeface="Gautami" panose="020B0502040204020203" pitchFamily="34" charset="0"/>
              </a:rPr>
              <a:t>First</a:t>
            </a:r>
            <a:r>
              <a:rPr lang="en-US" sz="2400" dirty="0">
                <a:latin typeface="Gautami" panose="020B0502040204020203" pitchFamily="34" charset="0"/>
                <a:cs typeface="Gautami" panose="020B0502040204020203" pitchFamily="34" charset="0"/>
              </a:rPr>
              <a:t>, although depression is recognized as a complication of established type 2 diabetes, we found that even at diagnosis, up </a:t>
            </a:r>
            <a:r>
              <a:rPr lang="en-US" sz="2400" b="1" i="1" dirty="0">
                <a:solidFill>
                  <a:srgbClr val="FF0000"/>
                </a:solidFill>
                <a:latin typeface="Gautami" panose="020B0502040204020203" pitchFamily="34" charset="0"/>
                <a:cs typeface="Gautami" panose="020B0502040204020203" pitchFamily="34" charset="0"/>
              </a:rPr>
              <a:t>to 15% of patients </a:t>
            </a:r>
            <a:r>
              <a:rPr lang="en-US" sz="2400" dirty="0">
                <a:latin typeface="Gautami" panose="020B0502040204020203" pitchFamily="34" charset="0"/>
                <a:cs typeface="Gautami" panose="020B0502040204020203" pitchFamily="34" charset="0"/>
              </a:rPr>
              <a:t>had probable clinical depression.</a:t>
            </a:r>
          </a:p>
          <a:p>
            <a:r>
              <a:rPr lang="en-US" sz="2400" dirty="0" smtClean="0">
                <a:latin typeface="Gautami" panose="020B0502040204020203" pitchFamily="34" charset="0"/>
                <a:cs typeface="Gautami" panose="020B0502040204020203" pitchFamily="34" charset="0"/>
              </a:rPr>
              <a:t>This </a:t>
            </a:r>
            <a:r>
              <a:rPr lang="en-US" sz="2400" dirty="0">
                <a:latin typeface="Gautami" panose="020B0502040204020203" pitchFamily="34" charset="0"/>
                <a:cs typeface="Gautami" panose="020B0502040204020203" pitchFamily="34" charset="0"/>
              </a:rPr>
              <a:t>underlines the importance of </a:t>
            </a:r>
            <a:r>
              <a:rPr lang="en-US" sz="2400" dirty="0" smtClean="0">
                <a:latin typeface="Gautami" panose="020B0502040204020203" pitchFamily="34" charset="0"/>
                <a:cs typeface="Gautami" panose="020B0502040204020203" pitchFamily="34" charset="0"/>
              </a:rPr>
              <a:t>recent ADA guidelines </a:t>
            </a:r>
            <a:r>
              <a:rPr lang="en-US" sz="2400" dirty="0">
                <a:latin typeface="Gautami" panose="020B0502040204020203" pitchFamily="34" charset="0"/>
                <a:cs typeface="Gautami" panose="020B0502040204020203" pitchFamily="34" charset="0"/>
              </a:rPr>
              <a:t>alerting diabetes </a:t>
            </a:r>
            <a:r>
              <a:rPr lang="en-US" sz="2400" dirty="0" smtClean="0">
                <a:latin typeface="Gautami" panose="020B0502040204020203" pitchFamily="34" charset="0"/>
                <a:cs typeface="Gautami" panose="020B0502040204020203" pitchFamily="34" charset="0"/>
              </a:rPr>
              <a:t>physicians to </a:t>
            </a:r>
            <a:r>
              <a:rPr lang="en-US" sz="2400" dirty="0">
                <a:latin typeface="Gautami" panose="020B0502040204020203" pitchFamily="34" charset="0"/>
                <a:cs typeface="Gautami" panose="020B0502040204020203" pitchFamily="34" charset="0"/>
              </a:rPr>
              <a:t>the need to screen, identify</a:t>
            </a:r>
            <a:r>
              <a:rPr lang="en-US" sz="2400" dirty="0" smtClean="0">
                <a:latin typeface="Gautami" panose="020B0502040204020203" pitchFamily="34" charset="0"/>
                <a:cs typeface="Gautami" panose="020B0502040204020203" pitchFamily="34" charset="0"/>
              </a:rPr>
              <a:t>, and </a:t>
            </a:r>
            <a:r>
              <a:rPr lang="en-US" sz="2400" dirty="0">
                <a:latin typeface="Gautami" panose="020B0502040204020203" pitchFamily="34" charset="0"/>
                <a:cs typeface="Gautami" panose="020B0502040204020203" pitchFamily="34" charset="0"/>
              </a:rPr>
              <a:t>treat depression at the earliest </a:t>
            </a:r>
            <a:r>
              <a:rPr lang="en-US" sz="2400" dirty="0" smtClean="0">
                <a:latin typeface="Gautami" panose="020B0502040204020203" pitchFamily="34" charset="0"/>
                <a:cs typeface="Gautami" panose="020B0502040204020203" pitchFamily="34" charset="0"/>
              </a:rPr>
              <a:t>stages of </a:t>
            </a:r>
            <a:r>
              <a:rPr lang="en-US" sz="2400" dirty="0">
                <a:latin typeface="Gautami" panose="020B0502040204020203" pitchFamily="34" charset="0"/>
                <a:cs typeface="Gautami" panose="020B0502040204020203" pitchFamily="34" charset="0"/>
              </a:rPr>
              <a:t>diabetes </a:t>
            </a:r>
            <a:r>
              <a:rPr lang="en-US" sz="2400" dirty="0" smtClean="0">
                <a:latin typeface="Gautami" panose="020B0502040204020203" pitchFamily="34" charset="0"/>
                <a:cs typeface="Gautami" panose="020B0502040204020203" pitchFamily="34" charset="0"/>
              </a:rPr>
              <a:t>. </a:t>
            </a:r>
          </a:p>
          <a:p>
            <a:r>
              <a:rPr lang="en-US" sz="2400" b="1" dirty="0" smtClean="0">
                <a:solidFill>
                  <a:srgbClr val="00FF00"/>
                </a:solidFill>
                <a:latin typeface="Gautami" panose="020B0502040204020203" pitchFamily="34" charset="0"/>
                <a:cs typeface="Gautami" panose="020B0502040204020203" pitchFamily="34" charset="0"/>
              </a:rPr>
              <a:t>Second</a:t>
            </a:r>
            <a:r>
              <a:rPr lang="en-US" sz="2400" dirty="0">
                <a:latin typeface="Gautami" panose="020B0502040204020203" pitchFamily="34" charset="0"/>
                <a:cs typeface="Gautami" panose="020B0502040204020203" pitchFamily="34" charset="0"/>
              </a:rPr>
              <a:t>, the </a:t>
            </a:r>
            <a:r>
              <a:rPr lang="en-US" sz="2400" dirty="0" smtClean="0">
                <a:latin typeface="Gautami" panose="020B0502040204020203" pitchFamily="34" charset="0"/>
                <a:cs typeface="Gautami" panose="020B0502040204020203" pitchFamily="34" charset="0"/>
              </a:rPr>
              <a:t>association of </a:t>
            </a:r>
            <a:r>
              <a:rPr lang="en-US" sz="2400" dirty="0">
                <a:latin typeface="Gautami" panose="020B0502040204020203" pitchFamily="34" charset="0"/>
                <a:cs typeface="Gautami" panose="020B0502040204020203" pitchFamily="34" charset="0"/>
              </a:rPr>
              <a:t>a higher degree of systemic </a:t>
            </a:r>
            <a:r>
              <a:rPr lang="en-US" sz="2400" dirty="0" smtClean="0">
                <a:latin typeface="Gautami" panose="020B0502040204020203" pitchFamily="34" charset="0"/>
                <a:cs typeface="Gautami" panose="020B0502040204020203" pitchFamily="34" charset="0"/>
              </a:rPr>
              <a:t>inflammation with </a:t>
            </a:r>
            <a:r>
              <a:rPr lang="en-US" sz="2400" dirty="0">
                <a:latin typeface="Gautami" panose="020B0502040204020203" pitchFamily="34" charset="0"/>
                <a:cs typeface="Gautami" panose="020B0502040204020203" pitchFamily="34" charset="0"/>
              </a:rPr>
              <a:t>a higher depressive </a:t>
            </a:r>
            <a:r>
              <a:rPr lang="en-US" sz="2400" dirty="0" smtClean="0">
                <a:latin typeface="Gautami" panose="020B0502040204020203" pitchFamily="34" charset="0"/>
                <a:cs typeface="Gautami" panose="020B0502040204020203" pitchFamily="34" charset="0"/>
              </a:rPr>
              <a:t>symptom score </a:t>
            </a:r>
            <a:r>
              <a:rPr lang="en-US" sz="2400" dirty="0">
                <a:latin typeface="Gautami" panose="020B0502040204020203" pitchFamily="34" charset="0"/>
                <a:cs typeface="Gautami" panose="020B0502040204020203" pitchFamily="34" charset="0"/>
              </a:rPr>
              <a:t>may explain the increased risk </a:t>
            </a:r>
            <a:r>
              <a:rPr lang="en-US" sz="2400" dirty="0" smtClean="0">
                <a:latin typeface="Gautami" panose="020B0502040204020203" pitchFamily="34" charset="0"/>
                <a:cs typeface="Gautami" panose="020B0502040204020203" pitchFamily="34" charset="0"/>
              </a:rPr>
              <a:t>of </a:t>
            </a:r>
            <a:r>
              <a:rPr lang="en-US" sz="2400" dirty="0" err="1" smtClean="0">
                <a:latin typeface="Gautami" panose="020B0502040204020203" pitchFamily="34" charset="0"/>
                <a:cs typeface="Gautami" panose="020B0502040204020203" pitchFamily="34" charset="0"/>
              </a:rPr>
              <a:t>macrovascular</a:t>
            </a:r>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disease and mortality </a:t>
            </a:r>
            <a:r>
              <a:rPr lang="en-US" sz="2400" dirty="0" smtClean="0">
                <a:latin typeface="Gautami" panose="020B0502040204020203" pitchFamily="34" charset="0"/>
                <a:cs typeface="Gautami" panose="020B0502040204020203" pitchFamily="34" charset="0"/>
              </a:rPr>
              <a:t>in this group</a:t>
            </a:r>
          </a:p>
          <a:p>
            <a:r>
              <a:rPr lang="en-US" sz="2400" dirty="0">
                <a:latin typeface="Gautami" panose="020B0502040204020203" pitchFamily="34" charset="0"/>
                <a:cs typeface="Gautami" panose="020B0502040204020203" pitchFamily="34" charset="0"/>
              </a:rPr>
              <a:t>This may explain why treating </a:t>
            </a:r>
            <a:r>
              <a:rPr lang="en-US" sz="2400" dirty="0" smtClean="0">
                <a:latin typeface="Gautami" panose="020B0502040204020203" pitchFamily="34" charset="0"/>
                <a:cs typeface="Gautami" panose="020B0502040204020203" pitchFamily="34" charset="0"/>
              </a:rPr>
              <a:t>depression </a:t>
            </a:r>
            <a:r>
              <a:rPr lang="en-US" sz="2400" dirty="0">
                <a:latin typeface="Gautami" panose="020B0502040204020203" pitchFamily="34" charset="0"/>
                <a:cs typeface="Gautami" panose="020B0502040204020203" pitchFamily="34" charset="0"/>
              </a:rPr>
              <a:t>does not necessarily improve diabetes outcomes , as the increased inflammation and accelerated disease pathology may not be resolved when using conventional pharmacological and psychological treatments for </a:t>
            </a:r>
            <a:r>
              <a:rPr lang="en-US" sz="2400" dirty="0" smtClean="0">
                <a:latin typeface="Gautami" panose="020B0502040204020203" pitchFamily="34" charset="0"/>
                <a:cs typeface="Gautami" panose="020B0502040204020203" pitchFamily="34" charset="0"/>
              </a:rPr>
              <a:t>depression</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37479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Introduction</a:t>
            </a:r>
            <a:endParaRPr lang="en-US" b="1" dirty="0">
              <a:solidFill>
                <a:srgbClr val="FFFF00"/>
              </a:solidFill>
            </a:endParaRPr>
          </a:p>
        </p:txBody>
      </p:sp>
      <p:sp>
        <p:nvSpPr>
          <p:cNvPr id="3" name="Content Placeholder 2"/>
          <p:cNvSpPr>
            <a:spLocks noGrp="1"/>
          </p:cNvSpPr>
          <p:nvPr>
            <p:ph idx="1"/>
          </p:nvPr>
        </p:nvSpPr>
        <p:spPr>
          <a:xfrm>
            <a:off x="623303" y="2301764"/>
            <a:ext cx="9829235" cy="4230847"/>
          </a:xfrm>
        </p:spPr>
        <p:txBody>
          <a:bodyPr>
            <a:noAutofit/>
          </a:bodyPr>
          <a:lstStyle/>
          <a:p>
            <a:r>
              <a:rPr lang="en-US" sz="2800" dirty="0">
                <a:latin typeface="Gautami" panose="020B0502040204020203" pitchFamily="34" charset="0"/>
                <a:cs typeface="Gautami" panose="020B0502040204020203" pitchFamily="34" charset="0"/>
              </a:rPr>
              <a:t>The prevalence of depression and </a:t>
            </a:r>
            <a:r>
              <a:rPr lang="en-US" sz="2800" dirty="0" smtClean="0">
                <a:latin typeface="Gautami" panose="020B0502040204020203" pitchFamily="34" charset="0"/>
                <a:cs typeface="Gautami" panose="020B0502040204020203" pitchFamily="34" charset="0"/>
              </a:rPr>
              <a:t>depressive symptoms </a:t>
            </a:r>
            <a:r>
              <a:rPr lang="en-US" sz="2800" dirty="0">
                <a:latin typeface="Gautami" panose="020B0502040204020203" pitchFamily="34" charset="0"/>
                <a:cs typeface="Gautami" panose="020B0502040204020203" pitchFamily="34" charset="0"/>
              </a:rPr>
              <a:t>is twice as </a:t>
            </a:r>
            <a:r>
              <a:rPr lang="en-US" sz="2800" dirty="0" smtClean="0">
                <a:latin typeface="Gautami" panose="020B0502040204020203" pitchFamily="34" charset="0"/>
                <a:cs typeface="Gautami" panose="020B0502040204020203" pitchFamily="34" charset="0"/>
              </a:rPr>
              <a:t>common in </a:t>
            </a:r>
            <a:r>
              <a:rPr lang="en-US" sz="2800" dirty="0">
                <a:latin typeface="Gautami" panose="020B0502040204020203" pitchFamily="34" charset="0"/>
                <a:cs typeface="Gautami" panose="020B0502040204020203" pitchFamily="34" charset="0"/>
              </a:rPr>
              <a:t>individuals with type 2 </a:t>
            </a:r>
            <a:r>
              <a:rPr lang="en-US" sz="2800" dirty="0" smtClean="0">
                <a:latin typeface="Gautami" panose="020B0502040204020203" pitchFamily="34" charset="0"/>
                <a:cs typeface="Gautami" panose="020B0502040204020203" pitchFamily="34" charset="0"/>
              </a:rPr>
              <a:t>DM compared with </a:t>
            </a:r>
            <a:r>
              <a:rPr lang="en-US" sz="2800" dirty="0">
                <a:latin typeface="Gautami" panose="020B0502040204020203" pitchFamily="34" charset="0"/>
                <a:cs typeface="Gautami" panose="020B0502040204020203" pitchFamily="34" charset="0"/>
              </a:rPr>
              <a:t>those without diabetes .</a:t>
            </a:r>
          </a:p>
          <a:p>
            <a:r>
              <a:rPr lang="en-US" sz="2800" dirty="0">
                <a:latin typeface="Gautami" panose="020B0502040204020203" pitchFamily="34" charset="0"/>
                <a:cs typeface="Gautami" panose="020B0502040204020203" pitchFamily="34" charset="0"/>
              </a:rPr>
              <a:t>When depression and depressive </a:t>
            </a:r>
            <a:r>
              <a:rPr lang="en-US" sz="2800" dirty="0" smtClean="0">
                <a:latin typeface="Gautami" panose="020B0502040204020203" pitchFamily="34" charset="0"/>
                <a:cs typeface="Gautami" panose="020B0502040204020203" pitchFamily="34" charset="0"/>
              </a:rPr>
              <a:t>symptoms are </a:t>
            </a:r>
            <a:r>
              <a:rPr lang="en-US" sz="2800" dirty="0">
                <a:latin typeface="Gautami" panose="020B0502040204020203" pitchFamily="34" charset="0"/>
                <a:cs typeface="Gautami" panose="020B0502040204020203" pitchFamily="34" charset="0"/>
              </a:rPr>
              <a:t>present, they are </a:t>
            </a:r>
            <a:r>
              <a:rPr lang="en-US" sz="2800" dirty="0" smtClean="0">
                <a:latin typeface="Gautami" panose="020B0502040204020203" pitchFamily="34" charset="0"/>
                <a:cs typeface="Gautami" panose="020B0502040204020203" pitchFamily="34" charset="0"/>
              </a:rPr>
              <a:t>associated with </a:t>
            </a:r>
            <a:r>
              <a:rPr lang="en-US" sz="2800" dirty="0">
                <a:latin typeface="Gautami" panose="020B0502040204020203" pitchFamily="34" charset="0"/>
                <a:cs typeface="Gautami" panose="020B0502040204020203" pitchFamily="34" charset="0"/>
              </a:rPr>
              <a:t>worse glycemic control </a:t>
            </a:r>
            <a:r>
              <a:rPr lang="en-US" sz="2800" dirty="0" smtClean="0">
                <a:latin typeface="Gautami" panose="020B0502040204020203" pitchFamily="34" charset="0"/>
                <a:cs typeface="Gautami" panose="020B0502040204020203" pitchFamily="34" charset="0"/>
              </a:rPr>
              <a:t>, </a:t>
            </a:r>
            <a:r>
              <a:rPr lang="en-US" sz="2800" dirty="0">
                <a:latin typeface="Gautami" panose="020B0502040204020203" pitchFamily="34" charset="0"/>
                <a:cs typeface="Gautami" panose="020B0502040204020203" pitchFamily="34" charset="0"/>
              </a:rPr>
              <a:t>an </a:t>
            </a:r>
            <a:r>
              <a:rPr lang="en-US" sz="2800" dirty="0" smtClean="0">
                <a:latin typeface="Gautami" panose="020B0502040204020203" pitchFamily="34" charset="0"/>
                <a:cs typeface="Gautami" panose="020B0502040204020203" pitchFamily="34" charset="0"/>
              </a:rPr>
              <a:t>increased risk </a:t>
            </a:r>
            <a:r>
              <a:rPr lang="en-US" sz="2800" dirty="0">
                <a:latin typeface="Gautami" panose="020B0502040204020203" pitchFamily="34" charset="0"/>
                <a:cs typeface="Gautami" panose="020B0502040204020203" pitchFamily="34" charset="0"/>
              </a:rPr>
              <a:t>of microvascular and </a:t>
            </a:r>
            <a:r>
              <a:rPr lang="en-US" sz="2800" dirty="0" smtClean="0">
                <a:latin typeface="Gautami" panose="020B0502040204020203" pitchFamily="34" charset="0"/>
                <a:cs typeface="Gautami" panose="020B0502040204020203" pitchFamily="34" charset="0"/>
              </a:rPr>
              <a:t>macro vascular diabetes </a:t>
            </a:r>
            <a:r>
              <a:rPr lang="en-US" sz="2800" dirty="0">
                <a:latin typeface="Gautami" panose="020B0502040204020203" pitchFamily="34" charset="0"/>
                <a:cs typeface="Gautami" panose="020B0502040204020203" pitchFamily="34" charset="0"/>
              </a:rPr>
              <a:t>complications </a:t>
            </a:r>
            <a:r>
              <a:rPr lang="en-US" sz="2800" dirty="0" smtClean="0">
                <a:latin typeface="Gautami" panose="020B0502040204020203" pitchFamily="34" charset="0"/>
                <a:cs typeface="Gautami" panose="020B0502040204020203" pitchFamily="34" charset="0"/>
              </a:rPr>
              <a:t>and </a:t>
            </a:r>
            <a:r>
              <a:rPr lang="en-US" sz="2800" dirty="0">
                <a:latin typeface="Gautami" panose="020B0502040204020203" pitchFamily="34" charset="0"/>
                <a:cs typeface="Gautami" panose="020B0502040204020203" pitchFamily="34" charset="0"/>
              </a:rPr>
              <a:t>an increased risk of premature </a:t>
            </a:r>
            <a:r>
              <a:rPr lang="en-US" sz="2800" dirty="0" smtClean="0">
                <a:latin typeface="Gautami" panose="020B0502040204020203" pitchFamily="34" charset="0"/>
                <a:cs typeface="Gautami" panose="020B0502040204020203" pitchFamily="34" charset="0"/>
              </a:rPr>
              <a:t>mortality</a:t>
            </a:r>
          </a:p>
          <a:p>
            <a:r>
              <a:rPr lang="en-US" sz="2800" dirty="0">
                <a:latin typeface="Gautami" panose="020B0502040204020203" pitchFamily="34" charset="0"/>
                <a:cs typeface="Gautami" panose="020B0502040204020203" pitchFamily="34" charset="0"/>
              </a:rPr>
              <a:t>In prospective studies, the presence of depressive symptoms is associated with a 37–60% increased risk of incident type 2 diabetes, and there is a smaller reverse association of a 15–24% risk of incident depressive symptoms in </a:t>
            </a:r>
            <a:r>
              <a:rPr lang="en-US" sz="2800">
                <a:latin typeface="Gautami" panose="020B0502040204020203" pitchFamily="34" charset="0"/>
                <a:cs typeface="Gautami" panose="020B0502040204020203" pitchFamily="34" charset="0"/>
              </a:rPr>
              <a:t>those </a:t>
            </a:r>
            <a:r>
              <a:rPr lang="en-US" sz="2800" smtClean="0">
                <a:latin typeface="Gautami" panose="020B0502040204020203" pitchFamily="34" charset="0"/>
                <a:cs typeface="Gautami" panose="020B0502040204020203" pitchFamily="34" charset="0"/>
              </a:rPr>
              <a:t>with DM2</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541062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messages</a:t>
            </a:r>
            <a:endParaRPr lang="en-US" dirty="0">
              <a:solidFill>
                <a:srgbClr val="FFFF00"/>
              </a:solidFill>
            </a:endParaRPr>
          </a:p>
        </p:txBody>
      </p:sp>
      <p:sp>
        <p:nvSpPr>
          <p:cNvPr id="3" name="Content Placeholder 2"/>
          <p:cNvSpPr>
            <a:spLocks noGrp="1"/>
          </p:cNvSpPr>
          <p:nvPr>
            <p:ph idx="1"/>
          </p:nvPr>
        </p:nvSpPr>
        <p:spPr>
          <a:xfrm>
            <a:off x="818712" y="2222287"/>
            <a:ext cx="10554574" cy="4492412"/>
          </a:xfrm>
        </p:spPr>
        <p:txBody>
          <a:bodyPr>
            <a:normAutofit lnSpcReduction="10000"/>
          </a:bodyPr>
          <a:lstStyle/>
          <a:p>
            <a:r>
              <a:rPr lang="de-DE" sz="2400" dirty="0" smtClean="0">
                <a:latin typeface="Gautami" panose="020B0502040204020203" pitchFamily="34" charset="0"/>
                <a:cs typeface="Gautami" panose="020B0502040204020203" pitchFamily="34" charset="0"/>
              </a:rPr>
              <a:t>Inflammation </a:t>
            </a:r>
            <a:r>
              <a:rPr lang="de-DE" sz="2400" dirty="0">
                <a:latin typeface="Gautami" panose="020B0502040204020203" pitchFamily="34" charset="0"/>
                <a:cs typeface="Gautami" panose="020B0502040204020203" pitchFamily="34" charset="0"/>
              </a:rPr>
              <a:t>in type 2 </a:t>
            </a:r>
            <a:r>
              <a:rPr lang="de-DE" sz="2400" dirty="0" smtClean="0">
                <a:latin typeface="Gautami" panose="020B0502040204020203" pitchFamily="34" charset="0"/>
                <a:cs typeface="Gautami" panose="020B0502040204020203" pitchFamily="34" charset="0"/>
              </a:rPr>
              <a:t>DM </a:t>
            </a:r>
            <a:r>
              <a:rPr lang="en-US" sz="2400" dirty="0" smtClean="0">
                <a:latin typeface="Gautami" panose="020B0502040204020203" pitchFamily="34" charset="0"/>
                <a:cs typeface="Gautami" panose="020B0502040204020203" pitchFamily="34" charset="0"/>
              </a:rPr>
              <a:t>may </a:t>
            </a:r>
            <a:r>
              <a:rPr lang="en-US" sz="2400" dirty="0">
                <a:latin typeface="Gautami" panose="020B0502040204020203" pitchFamily="34" charset="0"/>
                <a:cs typeface="Gautami" panose="020B0502040204020203" pitchFamily="34" charset="0"/>
              </a:rPr>
              <a:t>cause the parallel development </a:t>
            </a:r>
            <a:r>
              <a:rPr lang="en-US" sz="2400" dirty="0" smtClean="0">
                <a:latin typeface="Gautami" panose="020B0502040204020203" pitchFamily="34" charset="0"/>
                <a:cs typeface="Gautami" panose="020B0502040204020203" pitchFamily="34" charset="0"/>
              </a:rPr>
              <a:t>of depressive symptoms and </a:t>
            </a:r>
            <a:r>
              <a:rPr lang="en-US" sz="2400" dirty="0">
                <a:latin typeface="Gautami" panose="020B0502040204020203" pitchFamily="34" charset="0"/>
                <a:cs typeface="Gautami" panose="020B0502040204020203" pitchFamily="34" charset="0"/>
              </a:rPr>
              <a:t>atherosclerosis </a:t>
            </a:r>
            <a:r>
              <a:rPr lang="en-US" sz="2400" dirty="0" smtClean="0">
                <a:latin typeface="Gautami" panose="020B0502040204020203" pitchFamily="34" charset="0"/>
                <a:cs typeface="Gautami" panose="020B0502040204020203" pitchFamily="34" charset="0"/>
              </a:rPr>
              <a:t>.</a:t>
            </a:r>
          </a:p>
          <a:p>
            <a:r>
              <a:rPr lang="en-US" sz="2400" dirty="0">
                <a:latin typeface="Gautami" panose="020B0502040204020203" pitchFamily="34" charset="0"/>
                <a:cs typeface="Gautami" panose="020B0502040204020203" pitchFamily="34" charset="0"/>
              </a:rPr>
              <a:t>A</a:t>
            </a:r>
            <a:r>
              <a:rPr lang="en-US" sz="2400" dirty="0" smtClean="0">
                <a:latin typeface="Gautami" panose="020B0502040204020203" pitchFamily="34" charset="0"/>
                <a:cs typeface="Gautami" panose="020B0502040204020203" pitchFamily="34" charset="0"/>
              </a:rPr>
              <a:t>nti-inflammatory </a:t>
            </a:r>
            <a:r>
              <a:rPr lang="en-US" sz="2400" dirty="0">
                <a:latin typeface="Gautami" panose="020B0502040204020203" pitchFamily="34" charset="0"/>
                <a:cs typeface="Gautami" panose="020B0502040204020203" pitchFamily="34" charset="0"/>
              </a:rPr>
              <a:t>therapies </a:t>
            </a:r>
            <a:r>
              <a:rPr lang="en-US" sz="2400" dirty="0" smtClean="0">
                <a:latin typeface="Gautami" panose="020B0502040204020203" pitchFamily="34" charset="0"/>
                <a:cs typeface="Gautami" panose="020B0502040204020203" pitchFamily="34" charset="0"/>
              </a:rPr>
              <a:t>may influence </a:t>
            </a:r>
            <a:r>
              <a:rPr lang="en-US" sz="2400" dirty="0">
                <a:latin typeface="Gautami" panose="020B0502040204020203" pitchFamily="34" charset="0"/>
                <a:cs typeface="Gautami" panose="020B0502040204020203" pitchFamily="34" charset="0"/>
              </a:rPr>
              <a:t>both the course of </a:t>
            </a:r>
            <a:r>
              <a:rPr lang="en-US" sz="2400" dirty="0" smtClean="0">
                <a:latin typeface="Gautami" panose="020B0502040204020203" pitchFamily="34" charset="0"/>
                <a:cs typeface="Gautami" panose="020B0502040204020203" pitchFamily="34" charset="0"/>
              </a:rPr>
              <a:t>diabetes and </a:t>
            </a:r>
            <a:r>
              <a:rPr lang="en-US" sz="2400" dirty="0">
                <a:latin typeface="Gautami" panose="020B0502040204020203" pitchFamily="34" charset="0"/>
                <a:cs typeface="Gautami" panose="020B0502040204020203" pitchFamily="34" charset="0"/>
              </a:rPr>
              <a:t>depressive symptoms, as has </a:t>
            </a:r>
            <a:r>
              <a:rPr lang="en-US" sz="2400" dirty="0" smtClean="0">
                <a:latin typeface="Gautami" panose="020B0502040204020203" pitchFamily="34" charset="0"/>
                <a:cs typeface="Gautami" panose="020B0502040204020203" pitchFamily="34" charset="0"/>
              </a:rPr>
              <a:t>been suggested </a:t>
            </a:r>
            <a:r>
              <a:rPr lang="en-US" sz="2400" dirty="0">
                <a:latin typeface="Gautami" panose="020B0502040204020203" pitchFamily="34" charset="0"/>
                <a:cs typeface="Gautami" panose="020B0502040204020203" pitchFamily="34" charset="0"/>
              </a:rPr>
              <a:t>in the case of </a:t>
            </a:r>
            <a:r>
              <a:rPr lang="en-US" sz="2400" dirty="0" smtClean="0">
                <a:latin typeface="Gautami" panose="020B0502040204020203" pitchFamily="34" charset="0"/>
                <a:cs typeface="Gautami" panose="020B0502040204020203" pitchFamily="34" charset="0"/>
              </a:rPr>
              <a:t>CVD; </a:t>
            </a:r>
            <a:r>
              <a:rPr lang="en-US" sz="2400" dirty="0">
                <a:latin typeface="Gautami" panose="020B0502040204020203" pitchFamily="34" charset="0"/>
                <a:cs typeface="Gautami" panose="020B0502040204020203" pitchFamily="34" charset="0"/>
              </a:rPr>
              <a:t>this hypothesis </a:t>
            </a:r>
            <a:r>
              <a:rPr lang="en-US" sz="2400" dirty="0" smtClean="0">
                <a:latin typeface="Gautami" panose="020B0502040204020203" pitchFamily="34" charset="0"/>
                <a:cs typeface="Gautami" panose="020B0502040204020203" pitchFamily="34" charset="0"/>
              </a:rPr>
              <a:t>now needs </a:t>
            </a:r>
            <a:r>
              <a:rPr lang="en-US" sz="2400" dirty="0">
                <a:latin typeface="Gautami" panose="020B0502040204020203" pitchFamily="34" charset="0"/>
                <a:cs typeface="Gautami" panose="020B0502040204020203" pitchFamily="34" charset="0"/>
              </a:rPr>
              <a:t>testing.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More </a:t>
            </a:r>
            <a:r>
              <a:rPr lang="en-US" sz="2400" dirty="0">
                <a:latin typeface="Gautami" panose="020B0502040204020203" pitchFamily="34" charset="0"/>
                <a:cs typeface="Gautami" panose="020B0502040204020203" pitchFamily="34" charset="0"/>
              </a:rPr>
              <a:t>depressive symptoms and type 2 </a:t>
            </a:r>
            <a:r>
              <a:rPr lang="en-US" sz="2400" dirty="0" smtClean="0">
                <a:latin typeface="Gautami" panose="020B0502040204020203" pitchFamily="34" charset="0"/>
                <a:cs typeface="Gautami" panose="020B0502040204020203" pitchFamily="34" charset="0"/>
              </a:rPr>
              <a:t>DM </a:t>
            </a:r>
            <a:r>
              <a:rPr lang="en-US" sz="2400" dirty="0">
                <a:latin typeface="Gautami" panose="020B0502040204020203" pitchFamily="34" charset="0"/>
                <a:cs typeface="Gautami" panose="020B0502040204020203" pitchFamily="34" charset="0"/>
              </a:rPr>
              <a:t>have higher circulating concentrations of inflammatory markers than people with diabetes with less depressive symptoms.</a:t>
            </a:r>
          </a:p>
          <a:p>
            <a:r>
              <a:rPr lang="en-US" sz="2400" dirty="0">
                <a:latin typeface="Gautami" panose="020B0502040204020203" pitchFamily="34" charset="0"/>
                <a:cs typeface="Gautami" panose="020B0502040204020203" pitchFamily="34" charset="0"/>
              </a:rPr>
              <a:t>Studies </a:t>
            </a:r>
            <a:r>
              <a:rPr lang="en-US" sz="2400" dirty="0" smtClean="0">
                <a:latin typeface="Gautami" panose="020B0502040204020203" pitchFamily="34" charset="0"/>
                <a:cs typeface="Gautami" panose="020B0502040204020203" pitchFamily="34" charset="0"/>
              </a:rPr>
              <a:t>are </a:t>
            </a:r>
            <a:r>
              <a:rPr lang="en-US" sz="2400" dirty="0">
                <a:latin typeface="Gautami" panose="020B0502040204020203" pitchFamily="34" charset="0"/>
                <a:cs typeface="Gautami" panose="020B0502040204020203" pitchFamily="34" charset="0"/>
              </a:rPr>
              <a:t>needed to examine whether the concentrations of inflammatory markers at diagnosis of DM predict the later development of depressive </a:t>
            </a:r>
            <a:r>
              <a:rPr lang="en-US" sz="2400" dirty="0" smtClean="0">
                <a:latin typeface="Gautami" panose="020B0502040204020203" pitchFamily="34" charset="0"/>
                <a:cs typeface="Gautami" panose="020B0502040204020203" pitchFamily="34" charset="0"/>
              </a:rPr>
              <a:t>symptomology</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632592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6D22F896-40B5-4ADD-8801-0D06FADFA095}" type="slidenum">
              <a:rPr lang="en-US" smtClean="0">
                <a:solidFill>
                  <a:srgbClr val="4A66AC"/>
                </a:solidFill>
              </a:rPr>
              <a:pPr/>
              <a:t>41</a:t>
            </a:fld>
            <a:endParaRPr lang="en-US" dirty="0">
              <a:solidFill>
                <a:srgbClr val="4A66AC"/>
              </a:solidFill>
            </a:endParaRPr>
          </a:p>
        </p:txBody>
      </p:sp>
      <p:grpSp>
        <p:nvGrpSpPr>
          <p:cNvPr id="4" name="Group 4"/>
          <p:cNvGrpSpPr>
            <a:grpSpLocks noChangeAspect="1"/>
          </p:cNvGrpSpPr>
          <p:nvPr/>
        </p:nvGrpSpPr>
        <p:grpSpPr bwMode="auto">
          <a:xfrm>
            <a:off x="950913" y="631825"/>
            <a:ext cx="10059987" cy="4879975"/>
            <a:chOff x="599" y="398"/>
            <a:chExt cx="6337" cy="3074"/>
          </a:xfrm>
        </p:grpSpPr>
        <p:sp>
          <p:nvSpPr>
            <p:cNvPr id="7" name="AutoShape 3"/>
            <p:cNvSpPr>
              <a:spLocks noChangeAspect="1" noChangeArrowheads="1" noTextEdit="1"/>
            </p:cNvSpPr>
            <p:nvPr/>
          </p:nvSpPr>
          <p:spPr bwMode="auto">
            <a:xfrm>
              <a:off x="599" y="398"/>
              <a:ext cx="6337" cy="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 y="398"/>
              <a:ext cx="6345" cy="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6126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800" dirty="0" smtClean="0">
                <a:latin typeface="Gautami" panose="020B0502040204020203" pitchFamily="34" charset="0"/>
                <a:cs typeface="Gautami" panose="020B0502040204020203" pitchFamily="34" charset="0"/>
              </a:rPr>
              <a:t>In </a:t>
            </a:r>
            <a:r>
              <a:rPr lang="en-US" sz="2800" dirty="0">
                <a:latin typeface="Gautami" panose="020B0502040204020203" pitchFamily="34" charset="0"/>
                <a:cs typeface="Gautami" panose="020B0502040204020203" pitchFamily="34" charset="0"/>
              </a:rPr>
              <a:t>October 2012, </a:t>
            </a:r>
            <a:r>
              <a:rPr lang="en-US" sz="2800" dirty="0" smtClean="0">
                <a:latin typeface="Gautami" panose="020B0502040204020203" pitchFamily="34" charset="0"/>
                <a:cs typeface="Gautami" panose="020B0502040204020203" pitchFamily="34" charset="0"/>
              </a:rPr>
              <a:t>NIDDK </a:t>
            </a:r>
            <a:r>
              <a:rPr lang="en-US" sz="2800" dirty="0">
                <a:latin typeface="Gautami" panose="020B0502040204020203" pitchFamily="34" charset="0"/>
                <a:cs typeface="Gautami" panose="020B0502040204020203" pitchFamily="34" charset="0"/>
              </a:rPr>
              <a:t>of </a:t>
            </a:r>
            <a:r>
              <a:rPr lang="en-US" sz="2800" dirty="0" smtClean="0">
                <a:latin typeface="Gautami" panose="020B0502040204020203" pitchFamily="34" charset="0"/>
                <a:cs typeface="Gautami" panose="020B0502040204020203" pitchFamily="34" charset="0"/>
              </a:rPr>
              <a:t>NIH, </a:t>
            </a:r>
            <a:r>
              <a:rPr lang="en-US" sz="2800" dirty="0">
                <a:latin typeface="Gautami" panose="020B0502040204020203" pitchFamily="34" charset="0"/>
                <a:cs typeface="Gautami" panose="020B0502040204020203" pitchFamily="34" charset="0"/>
              </a:rPr>
              <a:t>in collaboration with the National Institute of </a:t>
            </a:r>
            <a:r>
              <a:rPr lang="en-US" sz="2800" dirty="0" smtClean="0">
                <a:latin typeface="Gautami" panose="020B0502040204020203" pitchFamily="34" charset="0"/>
                <a:cs typeface="Gautami" panose="020B0502040204020203" pitchFamily="34" charset="0"/>
              </a:rPr>
              <a:t>Mental Health </a:t>
            </a:r>
            <a:r>
              <a:rPr lang="en-US" sz="2800" dirty="0">
                <a:latin typeface="Gautami" panose="020B0502040204020203" pitchFamily="34" charset="0"/>
                <a:cs typeface="Gautami" panose="020B0502040204020203" pitchFamily="34" charset="0"/>
              </a:rPr>
              <a:t>and the Dialogue </a:t>
            </a:r>
            <a:r>
              <a:rPr lang="en-US" sz="2800" dirty="0" smtClean="0">
                <a:latin typeface="Gautami" panose="020B0502040204020203" pitchFamily="34" charset="0"/>
                <a:cs typeface="Gautami" panose="020B0502040204020203" pitchFamily="34" charset="0"/>
              </a:rPr>
              <a:t>on Diabetes </a:t>
            </a:r>
            <a:r>
              <a:rPr lang="en-US" sz="2800" dirty="0">
                <a:latin typeface="Gautami" panose="020B0502040204020203" pitchFamily="34" charset="0"/>
                <a:cs typeface="Gautami" panose="020B0502040204020203" pitchFamily="34" charset="0"/>
              </a:rPr>
              <a:t>and Depression </a:t>
            </a:r>
            <a:r>
              <a:rPr lang="en-US" sz="2800" dirty="0" smtClean="0">
                <a:latin typeface="Gautami" panose="020B0502040204020203" pitchFamily="34" charset="0"/>
                <a:cs typeface="Gautami" panose="020B0502040204020203" pitchFamily="34" charset="0"/>
              </a:rPr>
              <a:t>, convened a meeting </a:t>
            </a:r>
            <a:r>
              <a:rPr lang="en-US" sz="2800" dirty="0">
                <a:latin typeface="Gautami" panose="020B0502040204020203" pitchFamily="34" charset="0"/>
                <a:cs typeface="Gautami" panose="020B0502040204020203" pitchFamily="34" charset="0"/>
              </a:rPr>
              <a:t>of </a:t>
            </a:r>
            <a:r>
              <a:rPr lang="en-US" sz="2800" dirty="0" smtClean="0">
                <a:latin typeface="Gautami" panose="020B0502040204020203" pitchFamily="34" charset="0"/>
                <a:cs typeface="Gautami" panose="020B0502040204020203" pitchFamily="34" charset="0"/>
              </a:rPr>
              <a:t>experts from </a:t>
            </a:r>
            <a:r>
              <a:rPr lang="en-US" sz="2800" dirty="0">
                <a:latin typeface="Gautami" panose="020B0502040204020203" pitchFamily="34" charset="0"/>
                <a:cs typeface="Gautami" panose="020B0502040204020203" pitchFamily="34" charset="0"/>
              </a:rPr>
              <a:t>15 </a:t>
            </a:r>
            <a:r>
              <a:rPr lang="en-US" sz="2800" dirty="0" smtClean="0">
                <a:latin typeface="Gautami" panose="020B0502040204020203" pitchFamily="34" charset="0"/>
                <a:cs typeface="Gautami" panose="020B0502040204020203" pitchFamily="34" charset="0"/>
              </a:rPr>
              <a:t>countries</a:t>
            </a:r>
            <a:r>
              <a:rPr lang="fa-IR" sz="2800" dirty="0" smtClean="0">
                <a:latin typeface="Gautami" panose="020B0502040204020203" pitchFamily="34" charset="0"/>
                <a:cs typeface="Gautami" panose="020B0502040204020203" pitchFamily="34" charset="0"/>
              </a:rPr>
              <a:t>.</a:t>
            </a:r>
            <a:endParaRPr lang="en-US" sz="2800" dirty="0" smtClean="0">
              <a:latin typeface="Gautami" panose="020B0502040204020203" pitchFamily="34" charset="0"/>
              <a:cs typeface="Gautami" panose="020B0502040204020203" pitchFamily="34" charset="0"/>
            </a:endParaRPr>
          </a:p>
          <a:p>
            <a:r>
              <a:rPr lang="en-US" sz="2800" dirty="0">
                <a:latin typeface="Gautami" panose="020B0502040204020203" pitchFamily="34" charset="0"/>
                <a:cs typeface="Gautami" panose="020B0502040204020203" pitchFamily="34" charset="0"/>
              </a:rPr>
              <a:t>This article summarizes the evidence-based presentations and discussions during the meeting and synthesizes the scientific content and future research recommendations</a:t>
            </a:r>
          </a:p>
          <a:p>
            <a:endParaRPr lang="en-US" sz="24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42</a:t>
            </a:fld>
            <a:endParaRPr lang="en-US" dirty="0">
              <a:solidFill>
                <a:srgbClr val="4A66AC"/>
              </a:solidFill>
            </a:endParaRPr>
          </a:p>
        </p:txBody>
      </p:sp>
    </p:spTree>
    <p:extLst>
      <p:ext uri="{BB962C8B-B14F-4D97-AF65-F5344CB8AC3E}">
        <p14:creationId xmlns:p14="http://schemas.microsoft.com/office/powerpoint/2010/main" val="4158621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smtClean="0">
                <a:latin typeface="Gautami" panose="020B0502040204020203" pitchFamily="34" charset="0"/>
                <a:cs typeface="Gautami" panose="020B0502040204020203" pitchFamily="34" charset="0"/>
              </a:rPr>
              <a:t>The </a:t>
            </a:r>
            <a:r>
              <a:rPr lang="en-US" sz="2800" dirty="0">
                <a:latin typeface="Gautami" panose="020B0502040204020203" pitchFamily="34" charset="0"/>
                <a:cs typeface="Gautami" panose="020B0502040204020203" pitchFamily="34" charset="0"/>
              </a:rPr>
              <a:t>structure </a:t>
            </a:r>
            <a:r>
              <a:rPr lang="en-US" sz="2800" dirty="0" smtClean="0">
                <a:latin typeface="Gautami" panose="020B0502040204020203" pitchFamily="34" charset="0"/>
                <a:cs typeface="Gautami" panose="020B0502040204020203" pitchFamily="34" charset="0"/>
              </a:rPr>
              <a:t>of the </a:t>
            </a:r>
            <a:r>
              <a:rPr lang="en-US" sz="2800" dirty="0">
                <a:latin typeface="Gautami" panose="020B0502040204020203" pitchFamily="34" charset="0"/>
                <a:cs typeface="Gautami" panose="020B0502040204020203" pitchFamily="34" charset="0"/>
              </a:rPr>
              <a:t>article follows the format of the </a:t>
            </a:r>
            <a:r>
              <a:rPr lang="en-US" sz="2800" dirty="0" smtClean="0">
                <a:latin typeface="Gautami" panose="020B0502040204020203" pitchFamily="34" charset="0"/>
                <a:cs typeface="Gautami" panose="020B0502040204020203" pitchFamily="34" charset="0"/>
              </a:rPr>
              <a:t>conference presentations</a:t>
            </a:r>
            <a:r>
              <a:rPr lang="en-US" sz="2800" dirty="0">
                <a:latin typeface="Gautami" panose="020B0502040204020203" pitchFamily="34" charset="0"/>
                <a:cs typeface="Gautami" panose="020B0502040204020203" pitchFamily="34" charset="0"/>
              </a:rPr>
              <a:t>, which were </a:t>
            </a:r>
            <a:r>
              <a:rPr lang="en-US" sz="2800" dirty="0" smtClean="0">
                <a:latin typeface="Gautami" panose="020B0502040204020203" pitchFamily="34" charset="0"/>
                <a:cs typeface="Gautami" panose="020B0502040204020203" pitchFamily="34" charset="0"/>
              </a:rPr>
              <a:t>divided into </a:t>
            </a:r>
            <a:r>
              <a:rPr lang="en-US" sz="2800" dirty="0">
                <a:latin typeface="Gautami" panose="020B0502040204020203" pitchFamily="34" charset="0"/>
                <a:cs typeface="Gautami" panose="020B0502040204020203" pitchFamily="34" charset="0"/>
              </a:rPr>
              <a:t>three main areas: </a:t>
            </a:r>
            <a:endParaRPr lang="en-US" sz="2800" dirty="0" smtClean="0">
              <a:latin typeface="Gautami" panose="020B0502040204020203" pitchFamily="34" charset="0"/>
              <a:cs typeface="Gautami" panose="020B0502040204020203" pitchFamily="34" charset="0"/>
            </a:endParaRPr>
          </a:p>
          <a:p>
            <a:r>
              <a:rPr lang="en-US" sz="2800" dirty="0" smtClean="0">
                <a:latin typeface="Gautami" panose="020B0502040204020203" pitchFamily="34" charset="0"/>
                <a:cs typeface="Gautami" panose="020B0502040204020203" pitchFamily="34" charset="0"/>
              </a:rPr>
              <a:t>1</a:t>
            </a:r>
            <a:r>
              <a:rPr lang="en-US" sz="2800" dirty="0">
                <a:latin typeface="Gautami" panose="020B0502040204020203" pitchFamily="34" charset="0"/>
                <a:cs typeface="Gautami" panose="020B0502040204020203" pitchFamily="34" charset="0"/>
              </a:rPr>
              <a:t>) T</a:t>
            </a:r>
            <a:r>
              <a:rPr lang="en-US" sz="2800" dirty="0" smtClean="0">
                <a:latin typeface="Gautami" panose="020B0502040204020203" pitchFamily="34" charset="0"/>
                <a:cs typeface="Gautami" panose="020B0502040204020203" pitchFamily="34" charset="0"/>
              </a:rPr>
              <a:t>he mechanisms </a:t>
            </a:r>
            <a:r>
              <a:rPr lang="en-US" sz="2800" dirty="0">
                <a:latin typeface="Gautami" panose="020B0502040204020203" pitchFamily="34" charset="0"/>
                <a:cs typeface="Gautami" panose="020B0502040204020203" pitchFamily="34" charset="0"/>
              </a:rPr>
              <a:t>and pathogenesis </a:t>
            </a:r>
            <a:r>
              <a:rPr lang="en-US" sz="2800" dirty="0" smtClean="0">
                <a:latin typeface="Gautami" panose="020B0502040204020203" pitchFamily="34" charset="0"/>
                <a:cs typeface="Gautami" panose="020B0502040204020203" pitchFamily="34" charset="0"/>
              </a:rPr>
              <a:t>underlying the depression-diabetes association</a:t>
            </a:r>
            <a:endParaRPr lang="en-US" sz="2800" dirty="0">
              <a:latin typeface="Gautami" panose="020B0502040204020203" pitchFamily="34" charset="0"/>
              <a:cs typeface="Gautami" panose="020B0502040204020203" pitchFamily="34" charset="0"/>
            </a:endParaRPr>
          </a:p>
          <a:p>
            <a:r>
              <a:rPr lang="en-US" sz="2800" dirty="0">
                <a:latin typeface="Gautami" panose="020B0502040204020203" pitchFamily="34" charset="0"/>
                <a:cs typeface="Gautami" panose="020B0502040204020203" pitchFamily="34" charset="0"/>
              </a:rPr>
              <a:t>2) </a:t>
            </a:r>
            <a:r>
              <a:rPr lang="en-US" sz="2800" dirty="0" smtClean="0">
                <a:latin typeface="Gautami" panose="020B0502040204020203" pitchFamily="34" charset="0"/>
                <a:cs typeface="Gautami" panose="020B0502040204020203" pitchFamily="34" charset="0"/>
              </a:rPr>
              <a:t>Treatment </a:t>
            </a:r>
            <a:r>
              <a:rPr lang="en-US" sz="2800" dirty="0">
                <a:latin typeface="Gautami" panose="020B0502040204020203" pitchFamily="34" charset="0"/>
                <a:cs typeface="Gautami" panose="020B0502040204020203" pitchFamily="34" charset="0"/>
              </a:rPr>
              <a:t>of diabetes and </a:t>
            </a:r>
            <a:r>
              <a:rPr lang="en-US" sz="2800" dirty="0" smtClean="0">
                <a:latin typeface="Gautami" panose="020B0502040204020203" pitchFamily="34" charset="0"/>
                <a:cs typeface="Gautami" panose="020B0502040204020203" pitchFamily="34" charset="0"/>
              </a:rPr>
              <a:t>depression</a:t>
            </a:r>
          </a:p>
          <a:p>
            <a:r>
              <a:rPr lang="en-US" sz="2800" dirty="0" smtClean="0">
                <a:latin typeface="Gautami" panose="020B0502040204020203" pitchFamily="34" charset="0"/>
                <a:cs typeface="Gautami" panose="020B0502040204020203" pitchFamily="34" charset="0"/>
              </a:rPr>
              <a:t>3</a:t>
            </a:r>
            <a:r>
              <a:rPr lang="en-US" sz="2800" dirty="0">
                <a:latin typeface="Gautami" panose="020B0502040204020203" pitchFamily="34" charset="0"/>
                <a:cs typeface="Gautami" panose="020B0502040204020203" pitchFamily="34" charset="0"/>
              </a:rPr>
              <a:t>) </a:t>
            </a:r>
            <a:r>
              <a:rPr lang="en-US" sz="2800" dirty="0" smtClean="0">
                <a:latin typeface="Gautami" panose="020B0502040204020203" pitchFamily="34" charset="0"/>
                <a:cs typeface="Gautami" panose="020B0502040204020203" pitchFamily="34" charset="0"/>
              </a:rPr>
              <a:t>Prevention </a:t>
            </a:r>
            <a:r>
              <a:rPr lang="en-US" sz="2800" dirty="0">
                <a:latin typeface="Gautami" panose="020B0502040204020203" pitchFamily="34" charset="0"/>
                <a:cs typeface="Gautami" panose="020B0502040204020203" pitchFamily="34" charset="0"/>
              </a:rPr>
              <a:t>and public health </a:t>
            </a:r>
            <a:r>
              <a:rPr lang="en-US" sz="2800" dirty="0" smtClean="0">
                <a:latin typeface="Gautami" panose="020B0502040204020203" pitchFamily="34" charset="0"/>
                <a:cs typeface="Gautami" panose="020B0502040204020203" pitchFamily="34" charset="0"/>
              </a:rPr>
              <a:t>consideration of </a:t>
            </a:r>
            <a:r>
              <a:rPr lang="en-US" sz="2800" dirty="0">
                <a:latin typeface="Gautami" panose="020B0502040204020203" pitchFamily="34" charset="0"/>
                <a:cs typeface="Gautami" panose="020B0502040204020203" pitchFamily="34" charset="0"/>
              </a:rPr>
              <a:t>the two disorders</a:t>
            </a:r>
            <a:endParaRPr lang="en-US" sz="2800" dirty="0" smtClean="0">
              <a:latin typeface="Gautami" panose="020B0502040204020203" pitchFamily="34" charset="0"/>
              <a:cs typeface="Gautami" panose="020B0502040204020203" pitchFamily="34" charset="0"/>
            </a:endParaRPr>
          </a:p>
          <a:p>
            <a:endParaRPr lang="en-US" sz="28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43</a:t>
            </a:fld>
            <a:endParaRPr lang="en-US" dirty="0">
              <a:solidFill>
                <a:srgbClr val="4A66AC"/>
              </a:solidFill>
            </a:endParaRPr>
          </a:p>
        </p:txBody>
      </p:sp>
    </p:spTree>
    <p:extLst>
      <p:ext uri="{BB962C8B-B14F-4D97-AF65-F5344CB8AC3E}">
        <p14:creationId xmlns:p14="http://schemas.microsoft.com/office/powerpoint/2010/main" val="3138086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solidFill>
                  <a:srgbClr val="FFFF00"/>
                </a:solidFill>
              </a:rPr>
              <a:t>METHODOLOGICAL CONSIDERATIONS </a:t>
            </a:r>
            <a:r>
              <a:rPr lang="en-US" sz="2400" b="1" i="1" dirty="0">
                <a:solidFill>
                  <a:srgbClr val="FFFF00"/>
                </a:solidFill>
              </a:rPr>
              <a:t>IN </a:t>
            </a:r>
            <a:r>
              <a:rPr lang="en-US" sz="2400" b="1" i="1" dirty="0" smtClean="0">
                <a:solidFill>
                  <a:srgbClr val="FFFF00"/>
                </a:solidFill>
              </a:rPr>
              <a:t>DEFINING DEPRESSION</a:t>
            </a:r>
            <a:endParaRPr lang="en-US" sz="2400" b="1" i="1" dirty="0">
              <a:solidFill>
                <a:srgbClr val="FFFF00"/>
              </a:solidFill>
            </a:endParaRPr>
          </a:p>
        </p:txBody>
      </p:sp>
      <p:sp>
        <p:nvSpPr>
          <p:cNvPr id="3" name="Content Placeholder 2"/>
          <p:cNvSpPr>
            <a:spLocks noGrp="1"/>
          </p:cNvSpPr>
          <p:nvPr>
            <p:ph idx="1"/>
          </p:nvPr>
        </p:nvSpPr>
        <p:spPr>
          <a:xfrm>
            <a:off x="680321" y="2137892"/>
            <a:ext cx="9613861" cy="4720108"/>
          </a:xfrm>
        </p:spPr>
        <p:txBody>
          <a:bodyPr>
            <a:noAutofit/>
          </a:bodyPr>
          <a:lstStyle/>
          <a:p>
            <a:r>
              <a:rPr lang="en-US" sz="2400" dirty="0" smtClean="0">
                <a:latin typeface="Gautami" panose="020B0502040204020203" pitchFamily="34" charset="0"/>
                <a:cs typeface="Gautami" panose="020B0502040204020203" pitchFamily="34" charset="0"/>
              </a:rPr>
              <a:t>The </a:t>
            </a:r>
            <a:r>
              <a:rPr lang="en-US" sz="2400" dirty="0">
                <a:latin typeface="Gautami" panose="020B0502040204020203" pitchFamily="34" charset="0"/>
                <a:cs typeface="Gautami" panose="020B0502040204020203" pitchFamily="34" charset="0"/>
              </a:rPr>
              <a:t>term “</a:t>
            </a:r>
            <a:r>
              <a:rPr lang="en-US" sz="2400" dirty="0" smtClean="0">
                <a:latin typeface="Gautami" panose="020B0502040204020203" pitchFamily="34" charset="0"/>
                <a:cs typeface="Gautami" panose="020B0502040204020203" pitchFamily="34" charset="0"/>
              </a:rPr>
              <a:t>depression” covers </a:t>
            </a:r>
            <a:r>
              <a:rPr lang="en-US" sz="2400" dirty="0">
                <a:latin typeface="Gautami" panose="020B0502040204020203" pitchFamily="34" charset="0"/>
                <a:cs typeface="Gautami" panose="020B0502040204020203" pitchFamily="34" charset="0"/>
              </a:rPr>
              <a:t>a range of problems that span </a:t>
            </a:r>
            <a:r>
              <a:rPr lang="en-US" sz="2400" dirty="0" smtClean="0">
                <a:latin typeface="Gautami" panose="020B0502040204020203" pitchFamily="34" charset="0"/>
                <a:cs typeface="Gautami" panose="020B0502040204020203" pitchFamily="34" charset="0"/>
              </a:rPr>
              <a:t>minor occasional </a:t>
            </a:r>
            <a:r>
              <a:rPr lang="en-US" sz="2400" dirty="0">
                <a:latin typeface="Gautami" panose="020B0502040204020203" pitchFamily="34" charset="0"/>
                <a:cs typeface="Gautami" panose="020B0502040204020203" pitchFamily="34" charset="0"/>
              </a:rPr>
              <a:t>negative mood states </a:t>
            </a:r>
            <a:r>
              <a:rPr lang="en-US" sz="2400" dirty="0" smtClean="0">
                <a:latin typeface="Gautami" panose="020B0502040204020203" pitchFamily="34" charset="0"/>
                <a:cs typeface="Gautami" panose="020B0502040204020203" pitchFamily="34" charset="0"/>
              </a:rPr>
              <a:t>to incapacitating </a:t>
            </a:r>
            <a:r>
              <a:rPr lang="en-US" sz="2400" dirty="0">
                <a:latin typeface="Gautami" panose="020B0502040204020203" pitchFamily="34" charset="0"/>
                <a:cs typeface="Gautami" panose="020B0502040204020203" pitchFamily="34" charset="0"/>
              </a:rPr>
              <a:t>and </a:t>
            </a:r>
            <a:r>
              <a:rPr lang="en-US" sz="2400" dirty="0" smtClean="0">
                <a:latin typeface="Gautami" panose="020B0502040204020203" pitchFamily="34" charset="0"/>
                <a:cs typeface="Gautami" panose="020B0502040204020203" pitchFamily="34" charset="0"/>
              </a:rPr>
              <a:t>treatment-resistant disorders</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The </a:t>
            </a:r>
            <a:r>
              <a:rPr lang="en-US" sz="2400" dirty="0">
                <a:latin typeface="Gautami" panose="020B0502040204020203" pitchFamily="34" charset="0"/>
                <a:cs typeface="Gautami" panose="020B0502040204020203" pitchFamily="34" charset="0"/>
              </a:rPr>
              <a:t>definition of “depression</a:t>
            </a:r>
            <a:r>
              <a:rPr lang="en-US" sz="2400" dirty="0" smtClean="0">
                <a:latin typeface="Gautami" panose="020B0502040204020203" pitchFamily="34" charset="0"/>
                <a:cs typeface="Gautami" panose="020B0502040204020203" pitchFamily="34" charset="0"/>
              </a:rPr>
              <a:t>” varies </a:t>
            </a:r>
            <a:r>
              <a:rPr lang="en-US" sz="2400" dirty="0">
                <a:latin typeface="Gautami" panose="020B0502040204020203" pitchFamily="34" charset="0"/>
                <a:cs typeface="Gautami" panose="020B0502040204020203" pitchFamily="34" charset="0"/>
              </a:rPr>
              <a:t>markedly across studies </a:t>
            </a:r>
            <a:r>
              <a:rPr lang="en-US" sz="2400" dirty="0" smtClean="0">
                <a:latin typeface="Gautami" panose="020B0502040204020203" pitchFamily="34" charset="0"/>
                <a:cs typeface="Gautami" panose="020B0502040204020203" pitchFamily="34" charset="0"/>
              </a:rPr>
              <a:t>ranging from </a:t>
            </a:r>
            <a:r>
              <a:rPr lang="en-US" sz="2400" dirty="0">
                <a:latin typeface="Gautami" panose="020B0502040204020203" pitchFamily="34" charset="0"/>
                <a:cs typeface="Gautami" panose="020B0502040204020203" pitchFamily="34" charset="0"/>
              </a:rPr>
              <a:t>high levels of self-reported </a:t>
            </a:r>
            <a:r>
              <a:rPr lang="en-US" sz="2400" dirty="0" smtClean="0">
                <a:latin typeface="Gautami" panose="020B0502040204020203" pitchFamily="34" charset="0"/>
                <a:cs typeface="Gautami" panose="020B0502040204020203" pitchFamily="34" charset="0"/>
              </a:rPr>
              <a:t>depressive symptoms </a:t>
            </a:r>
            <a:r>
              <a:rPr lang="en-US" sz="2400" dirty="0">
                <a:latin typeface="Gautami" panose="020B0502040204020203" pitchFamily="34" charset="0"/>
                <a:cs typeface="Gautami" panose="020B0502040204020203" pitchFamily="34" charset="0"/>
              </a:rPr>
              <a:t>to diabetes-related </a:t>
            </a:r>
            <a:r>
              <a:rPr lang="en-US" sz="2400" dirty="0" smtClean="0">
                <a:latin typeface="Gautami" panose="020B0502040204020203" pitchFamily="34" charset="0"/>
                <a:cs typeface="Gautami" panose="020B0502040204020203" pitchFamily="34" charset="0"/>
              </a:rPr>
              <a:t>distress to </a:t>
            </a:r>
            <a:r>
              <a:rPr lang="en-US" sz="2400" dirty="0">
                <a:latin typeface="Gautami" panose="020B0502040204020203" pitchFamily="34" charset="0"/>
                <a:cs typeface="Gautami" panose="020B0502040204020203" pitchFamily="34" charset="0"/>
              </a:rPr>
              <a:t>formal psychiatric </a:t>
            </a:r>
            <a:r>
              <a:rPr lang="en-US" sz="2400" dirty="0" smtClean="0">
                <a:latin typeface="Gautami" panose="020B0502040204020203" pitchFamily="34" charset="0"/>
                <a:cs typeface="Gautami" panose="020B0502040204020203" pitchFamily="34" charset="0"/>
              </a:rPr>
              <a:t>diagnoses</a:t>
            </a:r>
            <a:r>
              <a:rPr lang="fa-IR" sz="2400" dirty="0" smtClean="0">
                <a:latin typeface="Gautami" panose="020B0502040204020203" pitchFamily="34" charset="0"/>
                <a:cs typeface="Gautami" panose="020B0502040204020203" pitchFamily="34" charset="0"/>
              </a:rPr>
              <a:t>.</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Variability </a:t>
            </a:r>
            <a:r>
              <a:rPr lang="en-US" sz="2400" dirty="0">
                <a:latin typeface="Gautami" panose="020B0502040204020203" pitchFamily="34" charset="0"/>
                <a:cs typeface="Gautami" panose="020B0502040204020203" pitchFamily="34" charset="0"/>
              </a:rPr>
              <a:t>of </a:t>
            </a:r>
            <a:r>
              <a:rPr lang="en-US" sz="2400" dirty="0" smtClean="0">
                <a:latin typeface="Gautami" panose="020B0502040204020203" pitchFamily="34" charset="0"/>
                <a:cs typeface="Gautami" panose="020B0502040204020203" pitchFamily="34" charset="0"/>
              </a:rPr>
              <a:t>measurement and </a:t>
            </a:r>
            <a:r>
              <a:rPr lang="en-US" sz="2400" dirty="0">
                <a:latin typeface="Gautami" panose="020B0502040204020203" pitchFamily="34" charset="0"/>
                <a:cs typeface="Gautami" panose="020B0502040204020203" pitchFamily="34" charset="0"/>
              </a:rPr>
              <a:t>use of terminology </a:t>
            </a:r>
            <a:r>
              <a:rPr lang="en-US" sz="2400" dirty="0" smtClean="0">
                <a:latin typeface="Gautami" panose="020B0502040204020203" pitchFamily="34" charset="0"/>
                <a:cs typeface="Gautami" panose="020B0502040204020203" pitchFamily="34" charset="0"/>
              </a:rPr>
              <a:t>have contributed </a:t>
            </a:r>
            <a:r>
              <a:rPr lang="en-US" sz="2400" dirty="0">
                <a:latin typeface="Gautami" panose="020B0502040204020203" pitchFamily="34" charset="0"/>
                <a:cs typeface="Gautami" panose="020B0502040204020203" pitchFamily="34" charset="0"/>
              </a:rPr>
              <a:t>to heterogeneity and </a:t>
            </a:r>
            <a:r>
              <a:rPr lang="en-US" sz="2400" dirty="0" smtClean="0">
                <a:latin typeface="Gautami" panose="020B0502040204020203" pitchFamily="34" charset="0"/>
                <a:cs typeface="Gautami" panose="020B0502040204020203" pitchFamily="34" charset="0"/>
              </a:rPr>
              <a:t>inconsistency in </a:t>
            </a:r>
            <a:r>
              <a:rPr lang="en-US" sz="2400" dirty="0">
                <a:latin typeface="Gautami" panose="020B0502040204020203" pitchFamily="34" charset="0"/>
                <a:cs typeface="Gautami" panose="020B0502040204020203" pitchFamily="34" charset="0"/>
              </a:rPr>
              <a:t>the reported results of </a:t>
            </a:r>
            <a:r>
              <a:rPr lang="en-US" sz="2400" dirty="0" smtClean="0">
                <a:latin typeface="Gautami" panose="020B0502040204020203" pitchFamily="34" charset="0"/>
                <a:cs typeface="Gautami" panose="020B0502040204020203" pitchFamily="34" charset="0"/>
              </a:rPr>
              <a:t>prevalence and </a:t>
            </a:r>
            <a:r>
              <a:rPr lang="en-US" sz="2400" dirty="0">
                <a:latin typeface="Gautami" panose="020B0502040204020203" pitchFamily="34" charset="0"/>
                <a:cs typeface="Gautami" panose="020B0502040204020203" pitchFamily="34" charset="0"/>
              </a:rPr>
              <a:t>treatment </a:t>
            </a:r>
            <a:r>
              <a:rPr lang="en-US" sz="2400" dirty="0" smtClean="0">
                <a:latin typeface="Gautami" panose="020B0502040204020203" pitchFamily="34" charset="0"/>
                <a:cs typeface="Gautami" panose="020B0502040204020203" pitchFamily="34" charset="0"/>
              </a:rPr>
              <a:t>outcomes</a:t>
            </a:r>
            <a:endParaRPr lang="fa-IR" sz="2400" dirty="0" smtClean="0">
              <a:latin typeface="Gautami" panose="020B0502040204020203" pitchFamily="34" charset="0"/>
              <a:cs typeface="Gautami" panose="020B0502040204020203" pitchFamily="34" charset="0"/>
            </a:endParaRPr>
          </a:p>
          <a:p>
            <a:r>
              <a:rPr lang="en-US" sz="2400" dirty="0">
                <a:latin typeface="Gautami" panose="020B0502040204020203" pitchFamily="34" charset="0"/>
                <a:cs typeface="Gautami" panose="020B0502040204020203" pitchFamily="34" charset="0"/>
              </a:rPr>
              <a:t>In this report, we have specified the definition of depression where indicated by </a:t>
            </a:r>
            <a:r>
              <a:rPr lang="en-US" sz="2400" dirty="0" smtClean="0">
                <a:latin typeface="Gautami" panose="020B0502040204020203" pitchFamily="34" charset="0"/>
                <a:cs typeface="Gautami" panose="020B0502040204020203" pitchFamily="34" charset="0"/>
              </a:rPr>
              <a:t>speakers</a:t>
            </a:r>
            <a:r>
              <a:rPr lang="fa-IR" sz="2400" dirty="0" smtClean="0">
                <a:latin typeface="Gautami" panose="020B0502040204020203" pitchFamily="34" charset="0"/>
                <a:cs typeface="Gautami" panose="020B0502040204020203" pitchFamily="34" charset="0"/>
              </a:rPr>
              <a:t>.</a:t>
            </a:r>
            <a:endParaRPr lang="en-US" sz="2400" dirty="0">
              <a:latin typeface="Gautami" panose="020B0502040204020203" pitchFamily="34" charset="0"/>
              <a:cs typeface="Gautami" panose="020B0502040204020203" pitchFamily="34" charset="0"/>
            </a:endParaRPr>
          </a:p>
          <a:p>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44</a:t>
            </a:fld>
            <a:endParaRPr lang="en-US" dirty="0">
              <a:solidFill>
                <a:srgbClr val="4A66AC"/>
              </a:solidFill>
            </a:endParaRPr>
          </a:p>
        </p:txBody>
      </p:sp>
    </p:spTree>
    <p:extLst>
      <p:ext uri="{BB962C8B-B14F-4D97-AF65-F5344CB8AC3E}">
        <p14:creationId xmlns:p14="http://schemas.microsoft.com/office/powerpoint/2010/main" val="374150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solidFill>
                  <a:srgbClr val="FFFF00"/>
                </a:solidFill>
              </a:rPr>
              <a:t>PREVALENCE AND INCIDENCE </a:t>
            </a:r>
            <a:r>
              <a:rPr lang="en-US" sz="2800" b="1" i="1" dirty="0" smtClean="0">
                <a:solidFill>
                  <a:srgbClr val="FFFF00"/>
                </a:solidFill>
              </a:rPr>
              <a:t>OF DIABETES </a:t>
            </a:r>
            <a:r>
              <a:rPr lang="en-US" sz="2800" b="1" i="1" dirty="0">
                <a:solidFill>
                  <a:srgbClr val="FFFF00"/>
                </a:solidFill>
              </a:rPr>
              <a:t>AND </a:t>
            </a:r>
            <a:r>
              <a:rPr lang="en-US" sz="2800" b="1" i="1" dirty="0" smtClean="0">
                <a:solidFill>
                  <a:srgbClr val="FFFF00"/>
                </a:solidFill>
              </a:rPr>
              <a:t>DEPRESSION</a:t>
            </a:r>
            <a:endParaRPr lang="en-US" sz="2800" b="1" i="1" dirty="0">
              <a:solidFill>
                <a:srgbClr val="FFFF00"/>
              </a:solidFill>
            </a:endParaRPr>
          </a:p>
        </p:txBody>
      </p:sp>
      <p:sp>
        <p:nvSpPr>
          <p:cNvPr id="3" name="Content Placeholder 2"/>
          <p:cNvSpPr>
            <a:spLocks noGrp="1"/>
          </p:cNvSpPr>
          <p:nvPr>
            <p:ph idx="1"/>
          </p:nvPr>
        </p:nvSpPr>
        <p:spPr>
          <a:xfrm>
            <a:off x="680321" y="2099256"/>
            <a:ext cx="9613861" cy="4301543"/>
          </a:xfrm>
        </p:spPr>
        <p:txBody>
          <a:bodyPr>
            <a:noAutofit/>
          </a:bodyPr>
          <a:lstStyle/>
          <a:p>
            <a:r>
              <a:rPr lang="en-US" sz="2400" dirty="0" smtClean="0">
                <a:latin typeface="Gautami" panose="020B0502040204020203" pitchFamily="34" charset="0"/>
                <a:cs typeface="Gautami" panose="020B0502040204020203" pitchFamily="34" charset="0"/>
              </a:rPr>
              <a:t>Prevalence rates for depressive symptoms </a:t>
            </a:r>
            <a:r>
              <a:rPr lang="en-US" sz="2400" dirty="0">
                <a:latin typeface="Gautami" panose="020B0502040204020203" pitchFamily="34" charset="0"/>
                <a:cs typeface="Gautami" panose="020B0502040204020203" pitchFamily="34" charset="0"/>
              </a:rPr>
              <a:t>range </a:t>
            </a:r>
            <a:r>
              <a:rPr lang="en-US" sz="2400" dirty="0" smtClean="0">
                <a:latin typeface="Gautami" panose="020B0502040204020203" pitchFamily="34" charset="0"/>
                <a:cs typeface="Gautami" panose="020B0502040204020203" pitchFamily="34" charset="0"/>
              </a:rPr>
              <a:t>in DM patient from </a:t>
            </a:r>
            <a:r>
              <a:rPr lang="en-US" sz="2400" b="1" dirty="0">
                <a:solidFill>
                  <a:srgbClr val="00FF00"/>
                </a:solidFill>
                <a:latin typeface="Gautami" panose="020B0502040204020203" pitchFamily="34" charset="0"/>
                <a:cs typeface="Gautami" panose="020B0502040204020203" pitchFamily="34" charset="0"/>
              </a:rPr>
              <a:t>12–27%</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across studies , </a:t>
            </a:r>
            <a:r>
              <a:rPr lang="en-US" sz="2400" dirty="0">
                <a:latin typeface="Gautami" panose="020B0502040204020203" pitchFamily="34" charset="0"/>
                <a:cs typeface="Gautami" panose="020B0502040204020203" pitchFamily="34" charset="0"/>
              </a:rPr>
              <a:t>while rates of depressive disorders</a:t>
            </a:r>
            <a:r>
              <a:rPr lang="en-US" sz="2400" dirty="0" smtClean="0">
                <a:latin typeface="Gautami" panose="020B0502040204020203" pitchFamily="34" charset="0"/>
                <a:cs typeface="Gautami" panose="020B0502040204020203" pitchFamily="34" charset="0"/>
              </a:rPr>
              <a:t>, as </a:t>
            </a:r>
            <a:r>
              <a:rPr lang="en-US" sz="2400" dirty="0">
                <a:latin typeface="Gautami" panose="020B0502040204020203" pitchFamily="34" charset="0"/>
                <a:cs typeface="Gautami" panose="020B0502040204020203" pitchFamily="34" charset="0"/>
              </a:rPr>
              <a:t>assessed by psychiatric </a:t>
            </a:r>
            <a:r>
              <a:rPr lang="en-US" sz="2400" dirty="0" smtClean="0">
                <a:latin typeface="Gautami" panose="020B0502040204020203" pitchFamily="34" charset="0"/>
                <a:cs typeface="Gautami" panose="020B0502040204020203" pitchFamily="34" charset="0"/>
              </a:rPr>
              <a:t>interview protocols</a:t>
            </a:r>
            <a:r>
              <a:rPr lang="en-US" sz="2400" dirty="0">
                <a:latin typeface="Gautami" panose="020B0502040204020203" pitchFamily="34" charset="0"/>
                <a:cs typeface="Gautami" panose="020B0502040204020203" pitchFamily="34" charset="0"/>
              </a:rPr>
              <a:t>, range from </a:t>
            </a:r>
            <a:r>
              <a:rPr lang="en-US" sz="2400" b="1" dirty="0">
                <a:solidFill>
                  <a:srgbClr val="00FF00"/>
                </a:solidFill>
                <a:latin typeface="Gautami" panose="020B0502040204020203" pitchFamily="34" charset="0"/>
                <a:cs typeface="Gautami" panose="020B0502040204020203" pitchFamily="34" charset="0"/>
              </a:rPr>
              <a:t>8–15%</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The </a:t>
            </a:r>
            <a:r>
              <a:rPr lang="en-US" sz="2400" dirty="0">
                <a:latin typeface="Gautami" panose="020B0502040204020203" pitchFamily="34" charset="0"/>
                <a:cs typeface="Gautami" panose="020B0502040204020203" pitchFamily="34" charset="0"/>
              </a:rPr>
              <a:t>rates of </a:t>
            </a:r>
            <a:r>
              <a:rPr lang="en-US" sz="2400" i="1" dirty="0">
                <a:latin typeface="Gautami" panose="020B0502040204020203" pitchFamily="34" charset="0"/>
                <a:cs typeface="Gautami" panose="020B0502040204020203" pitchFamily="34" charset="0"/>
              </a:rPr>
              <a:t>depression,</a:t>
            </a:r>
            <a:r>
              <a:rPr lang="en-US" sz="2400" dirty="0">
                <a:latin typeface="Gautami" panose="020B0502040204020203" pitchFamily="34" charset="0"/>
                <a:cs typeface="Gautami" panose="020B0502040204020203" pitchFamily="34" charset="0"/>
              </a:rPr>
              <a:t> anxiety, and </a:t>
            </a:r>
            <a:r>
              <a:rPr lang="en-US" sz="2400" dirty="0" smtClean="0">
                <a:latin typeface="Gautami" panose="020B0502040204020203" pitchFamily="34" charset="0"/>
                <a:cs typeface="Gautami" panose="020B0502040204020203" pitchFamily="34" charset="0"/>
              </a:rPr>
              <a:t>distress are </a:t>
            </a:r>
            <a:r>
              <a:rPr lang="en-US" sz="2400" dirty="0">
                <a:latin typeface="Gautami" panose="020B0502040204020203" pitchFamily="34" charset="0"/>
                <a:cs typeface="Gautami" panose="020B0502040204020203" pitchFamily="34" charset="0"/>
              </a:rPr>
              <a:t>also elevated in children </a:t>
            </a:r>
            <a:r>
              <a:rPr lang="en-US" sz="2400" dirty="0" smtClean="0">
                <a:latin typeface="Gautami" panose="020B0502040204020203" pitchFamily="34" charset="0"/>
                <a:cs typeface="Gautami" panose="020B0502040204020203" pitchFamily="34" charset="0"/>
              </a:rPr>
              <a:t>and young </a:t>
            </a:r>
            <a:r>
              <a:rPr lang="en-US" sz="2400" dirty="0">
                <a:latin typeface="Gautami" panose="020B0502040204020203" pitchFamily="34" charset="0"/>
                <a:cs typeface="Gautami" panose="020B0502040204020203" pitchFamily="34" charset="0"/>
              </a:rPr>
              <a:t>adults with type 1 diabetes </a:t>
            </a:r>
            <a:r>
              <a:rPr lang="en-US" sz="2400" dirty="0" smtClean="0">
                <a:latin typeface="Gautami" panose="020B0502040204020203" pitchFamily="34" charset="0"/>
                <a:cs typeface="Gautami" panose="020B0502040204020203" pitchFamily="34" charset="0"/>
              </a:rPr>
              <a:t>compared with </a:t>
            </a:r>
            <a:r>
              <a:rPr lang="en-US" sz="2400" dirty="0">
                <a:latin typeface="Gautami" panose="020B0502040204020203" pitchFamily="34" charset="0"/>
                <a:cs typeface="Gautami" panose="020B0502040204020203" pitchFamily="34" charset="0"/>
              </a:rPr>
              <a:t>the general population </a:t>
            </a:r>
            <a:r>
              <a:rPr lang="en-US" sz="2400" dirty="0" smtClean="0">
                <a:latin typeface="Gautami" panose="020B0502040204020203" pitchFamily="34" charset="0"/>
                <a:cs typeface="Gautami" panose="020B0502040204020203" pitchFamily="34" charset="0"/>
              </a:rPr>
              <a:t>with prevalence </a:t>
            </a:r>
            <a:r>
              <a:rPr lang="en-US" sz="2400" dirty="0">
                <a:latin typeface="Gautami" panose="020B0502040204020203" pitchFamily="34" charset="0"/>
                <a:cs typeface="Gautami" panose="020B0502040204020203" pitchFamily="34" charset="0"/>
              </a:rPr>
              <a:t>rates ranging from </a:t>
            </a:r>
            <a:r>
              <a:rPr lang="en-US" sz="2400" b="1" dirty="0">
                <a:solidFill>
                  <a:srgbClr val="00FF00"/>
                </a:solidFill>
                <a:latin typeface="Gautami" panose="020B0502040204020203" pitchFamily="34" charset="0"/>
                <a:cs typeface="Gautami" panose="020B0502040204020203" pitchFamily="34" charset="0"/>
              </a:rPr>
              <a:t>10–26</a:t>
            </a:r>
            <a:r>
              <a:rPr lang="en-US" sz="2400" b="1" dirty="0" smtClean="0">
                <a:solidFill>
                  <a:srgbClr val="00FF00"/>
                </a:solidFill>
                <a:latin typeface="Gautami" panose="020B0502040204020203" pitchFamily="34" charset="0"/>
                <a:cs typeface="Gautami" panose="020B0502040204020203" pitchFamily="34" charset="0"/>
              </a:rPr>
              <a:t>%</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In </a:t>
            </a:r>
            <a:r>
              <a:rPr lang="en-US" sz="2400" dirty="0">
                <a:latin typeface="Gautami" panose="020B0502040204020203" pitchFamily="34" charset="0"/>
                <a:cs typeface="Gautami" panose="020B0502040204020203" pitchFamily="34" charset="0"/>
              </a:rPr>
              <a:t>adolescents with type 2 </a:t>
            </a:r>
            <a:r>
              <a:rPr lang="en-US" sz="2400" dirty="0" smtClean="0">
                <a:latin typeface="Gautami" panose="020B0502040204020203" pitchFamily="34" charset="0"/>
                <a:cs typeface="Gautami" panose="020B0502040204020203" pitchFamily="34" charset="0"/>
              </a:rPr>
              <a:t>diabetes </a:t>
            </a:r>
            <a:r>
              <a:rPr lang="en-US" sz="2400" b="1" dirty="0" smtClean="0">
                <a:solidFill>
                  <a:srgbClr val="00FF00"/>
                </a:solidFill>
                <a:latin typeface="Gautami" panose="020B0502040204020203" pitchFamily="34" charset="0"/>
                <a:cs typeface="Gautami" panose="020B0502040204020203" pitchFamily="34" charset="0"/>
              </a:rPr>
              <a:t>(8.6–14.8%). </a:t>
            </a:r>
          </a:p>
          <a:p>
            <a:r>
              <a:rPr lang="en-US" sz="2400" dirty="0" smtClean="0">
                <a:latin typeface="Gautami" panose="020B0502040204020203" pitchFamily="34" charset="0"/>
                <a:cs typeface="Gautami" panose="020B0502040204020203" pitchFamily="34" charset="0"/>
              </a:rPr>
              <a:t>Rates of diabetes-related </a:t>
            </a:r>
            <a:r>
              <a:rPr lang="en-US" sz="2400" dirty="0">
                <a:latin typeface="Gautami" panose="020B0502040204020203" pitchFamily="34" charset="0"/>
                <a:cs typeface="Gautami" panose="020B0502040204020203" pitchFamily="34" charset="0"/>
              </a:rPr>
              <a:t>distress have </a:t>
            </a:r>
            <a:r>
              <a:rPr lang="en-US" sz="2400" dirty="0" smtClean="0">
                <a:latin typeface="Gautami" panose="020B0502040204020203" pitchFamily="34" charset="0"/>
                <a:cs typeface="Gautami" panose="020B0502040204020203" pitchFamily="34" charset="0"/>
              </a:rPr>
              <a:t>been shown </a:t>
            </a:r>
            <a:r>
              <a:rPr lang="en-US" sz="2400" dirty="0">
                <a:latin typeface="Gautami" panose="020B0502040204020203" pitchFamily="34" charset="0"/>
                <a:cs typeface="Gautami" panose="020B0502040204020203" pitchFamily="34" charset="0"/>
              </a:rPr>
              <a:t>to be higher </a:t>
            </a:r>
            <a:r>
              <a:rPr lang="en-US" sz="2400" b="1" dirty="0">
                <a:solidFill>
                  <a:srgbClr val="00FF00"/>
                </a:solidFill>
                <a:latin typeface="Gautami" panose="020B0502040204020203" pitchFamily="34" charset="0"/>
                <a:cs typeface="Gautami" panose="020B0502040204020203" pitchFamily="34" charset="0"/>
              </a:rPr>
              <a:t>(54%) </a:t>
            </a:r>
            <a:r>
              <a:rPr lang="en-US" sz="2400" dirty="0">
                <a:latin typeface="Gautami" panose="020B0502040204020203" pitchFamily="34" charset="0"/>
                <a:cs typeface="Gautami" panose="020B0502040204020203" pitchFamily="34" charset="0"/>
              </a:rPr>
              <a:t>than rates </a:t>
            </a:r>
            <a:r>
              <a:rPr lang="en-US" sz="2400" dirty="0" smtClean="0">
                <a:latin typeface="Gautami" panose="020B0502040204020203" pitchFamily="34" charset="0"/>
                <a:cs typeface="Gautami" panose="020B0502040204020203" pitchFamily="34" charset="0"/>
              </a:rPr>
              <a:t>of psychiatrically </a:t>
            </a:r>
            <a:r>
              <a:rPr lang="en-US" sz="2400" dirty="0">
                <a:latin typeface="Gautami" panose="020B0502040204020203" pitchFamily="34" charset="0"/>
                <a:cs typeface="Gautami" panose="020B0502040204020203" pitchFamily="34" charset="0"/>
              </a:rPr>
              <a:t>diagnosed depression</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45</a:t>
            </a:fld>
            <a:endParaRPr lang="en-US" dirty="0">
              <a:solidFill>
                <a:srgbClr val="4A66AC"/>
              </a:solidFill>
            </a:endParaRPr>
          </a:p>
        </p:txBody>
      </p:sp>
    </p:spTree>
    <p:extLst>
      <p:ext uri="{BB962C8B-B14F-4D97-AF65-F5344CB8AC3E}">
        <p14:creationId xmlns:p14="http://schemas.microsoft.com/office/powerpoint/2010/main" val="2403306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rPr>
              <a:t>Impact of Comorbid Depression </a:t>
            </a:r>
            <a:r>
              <a:rPr lang="en-US" sz="3200" b="1" dirty="0" smtClean="0">
                <a:solidFill>
                  <a:srgbClr val="FFFF00"/>
                </a:solidFill>
              </a:rPr>
              <a:t>and Diabetes</a:t>
            </a:r>
            <a:endParaRPr lang="en-US" sz="3200" b="1" dirty="0">
              <a:solidFill>
                <a:srgbClr val="FFFF00"/>
              </a:solidFill>
            </a:endParaRPr>
          </a:p>
        </p:txBody>
      </p:sp>
      <p:sp>
        <p:nvSpPr>
          <p:cNvPr id="3" name="Content Placeholder 2"/>
          <p:cNvSpPr>
            <a:spLocks noGrp="1"/>
          </p:cNvSpPr>
          <p:nvPr>
            <p:ph idx="1"/>
          </p:nvPr>
        </p:nvSpPr>
        <p:spPr>
          <a:xfrm>
            <a:off x="680321" y="2253803"/>
            <a:ext cx="9613861" cy="4152684"/>
          </a:xfrm>
        </p:spPr>
        <p:txBody>
          <a:bodyPr>
            <a:noAutofit/>
          </a:bodyPr>
          <a:lstStyle/>
          <a:p>
            <a:r>
              <a:rPr lang="en-US" sz="2000" dirty="0">
                <a:latin typeface="Gautami" panose="020B0502040204020203" pitchFamily="34" charset="0"/>
                <a:cs typeface="Gautami" panose="020B0502040204020203" pitchFamily="34" charset="0"/>
              </a:rPr>
              <a:t>In adults, </a:t>
            </a:r>
            <a:r>
              <a:rPr lang="en-US" sz="2000" dirty="0" smtClean="0">
                <a:latin typeface="Gautami" panose="020B0502040204020203" pitchFamily="34" charset="0"/>
                <a:cs typeface="Gautami" panose="020B0502040204020203" pitchFamily="34" charset="0"/>
              </a:rPr>
              <a:t>only </a:t>
            </a:r>
            <a:r>
              <a:rPr lang="en-US" sz="2000" dirty="0">
                <a:latin typeface="Gautami" panose="020B0502040204020203" pitchFamily="34" charset="0"/>
                <a:cs typeface="Gautami" panose="020B0502040204020203" pitchFamily="34" charset="0"/>
              </a:rPr>
              <a:t>a weak </a:t>
            </a:r>
            <a:r>
              <a:rPr lang="en-US" sz="2000" dirty="0" smtClean="0">
                <a:latin typeface="Gautami" panose="020B0502040204020203" pitchFamily="34" charset="0"/>
                <a:cs typeface="Gautami" panose="020B0502040204020203" pitchFamily="34" charset="0"/>
              </a:rPr>
              <a:t>relationship between </a:t>
            </a:r>
            <a:r>
              <a:rPr lang="en-US" sz="2400" i="1" dirty="0">
                <a:latin typeface="Gautami" panose="020B0502040204020203" pitchFamily="34" charset="0"/>
                <a:cs typeface="Gautami" panose="020B0502040204020203" pitchFamily="34" charset="0"/>
              </a:rPr>
              <a:t>depression</a:t>
            </a:r>
            <a:r>
              <a:rPr lang="en-US" sz="2000" dirty="0">
                <a:latin typeface="Gautami" panose="020B0502040204020203" pitchFamily="34" charset="0"/>
                <a:cs typeface="Gautami" panose="020B0502040204020203" pitchFamily="34" charset="0"/>
              </a:rPr>
              <a:t> and glycemic control</a:t>
            </a:r>
          </a:p>
          <a:p>
            <a:r>
              <a:rPr lang="en-US" sz="2000" dirty="0" smtClean="0">
                <a:latin typeface="Gautami" panose="020B0502040204020203" pitchFamily="34" charset="0"/>
                <a:cs typeface="Gautami" panose="020B0502040204020203" pitchFamily="34" charset="0"/>
              </a:rPr>
              <a:t>There </a:t>
            </a:r>
            <a:r>
              <a:rPr lang="en-US" sz="2000" dirty="0">
                <a:latin typeface="Gautami" panose="020B0502040204020203" pitchFamily="34" charset="0"/>
                <a:cs typeface="Gautami" panose="020B0502040204020203" pitchFamily="34" charset="0"/>
              </a:rPr>
              <a:t>is a stronger </a:t>
            </a:r>
            <a:r>
              <a:rPr lang="en-US" sz="2000" dirty="0" smtClean="0">
                <a:latin typeface="Gautami" panose="020B0502040204020203" pitchFamily="34" charset="0"/>
                <a:cs typeface="Gautami" panose="020B0502040204020203" pitchFamily="34" charset="0"/>
              </a:rPr>
              <a:t>association between </a:t>
            </a:r>
            <a:r>
              <a:rPr lang="en-US" sz="2000" dirty="0">
                <a:latin typeface="Gautami" panose="020B0502040204020203" pitchFamily="34" charset="0"/>
                <a:cs typeface="Gautami" panose="020B0502040204020203" pitchFamily="34" charset="0"/>
              </a:rPr>
              <a:t>comorbid </a:t>
            </a:r>
            <a:r>
              <a:rPr lang="en-US" sz="2000" dirty="0" smtClean="0">
                <a:latin typeface="Gautami" panose="020B0502040204020203" pitchFamily="34" charset="0"/>
                <a:cs typeface="Gautami" panose="020B0502040204020203" pitchFamily="34" charset="0"/>
              </a:rPr>
              <a:t>depressive symptoms </a:t>
            </a:r>
            <a:r>
              <a:rPr lang="en-US" sz="2000" dirty="0">
                <a:latin typeface="Gautami" panose="020B0502040204020203" pitchFamily="34" charset="0"/>
                <a:cs typeface="Gautami" panose="020B0502040204020203" pitchFamily="34" charset="0"/>
              </a:rPr>
              <a:t>and a range of diabetes </a:t>
            </a:r>
            <a:r>
              <a:rPr lang="en-US" sz="2000" dirty="0" smtClean="0">
                <a:latin typeface="Gautami" panose="020B0502040204020203" pitchFamily="34" charset="0"/>
                <a:cs typeface="Gautami" panose="020B0502040204020203" pitchFamily="34" charset="0"/>
              </a:rPr>
              <a:t>complications , </a:t>
            </a:r>
            <a:r>
              <a:rPr lang="en-US" sz="2000" dirty="0">
                <a:latin typeface="Gautami" panose="020B0502040204020203" pitchFamily="34" charset="0"/>
                <a:cs typeface="Gautami" panose="020B0502040204020203" pitchFamily="34" charset="0"/>
              </a:rPr>
              <a:t>although this was not </a:t>
            </a:r>
            <a:r>
              <a:rPr lang="en-US" sz="2000" dirty="0" smtClean="0">
                <a:latin typeface="Gautami" panose="020B0502040204020203" pitchFamily="34" charset="0"/>
                <a:cs typeface="Gautami" panose="020B0502040204020203" pitchFamily="34" charset="0"/>
              </a:rPr>
              <a:t>observed in ACCORD trial </a:t>
            </a:r>
          </a:p>
          <a:p>
            <a:r>
              <a:rPr lang="en-US" sz="2000" dirty="0" smtClean="0">
                <a:latin typeface="Gautami" panose="020B0502040204020203" pitchFamily="34" charset="0"/>
                <a:cs typeface="Gautami" panose="020B0502040204020203" pitchFamily="34" charset="0"/>
              </a:rPr>
              <a:t>Increased </a:t>
            </a:r>
            <a:r>
              <a:rPr lang="en-US" sz="2000" dirty="0">
                <a:latin typeface="Gautami" panose="020B0502040204020203" pitchFamily="34" charset="0"/>
                <a:cs typeface="Gautami" panose="020B0502040204020203" pitchFamily="34" charset="0"/>
              </a:rPr>
              <a:t>health care costs </a:t>
            </a:r>
            <a:r>
              <a:rPr lang="en-US" sz="2000" dirty="0" smtClean="0">
                <a:latin typeface="Gautami" panose="020B0502040204020203" pitchFamily="34" charset="0"/>
                <a:cs typeface="Gautami" panose="020B0502040204020203" pitchFamily="34" charset="0"/>
              </a:rPr>
              <a:t>, worsened </a:t>
            </a:r>
            <a:r>
              <a:rPr lang="en-US" sz="2000" dirty="0">
                <a:latin typeface="Gautami" panose="020B0502040204020203" pitchFamily="34" charset="0"/>
                <a:cs typeface="Gautami" panose="020B0502040204020203" pitchFamily="34" charset="0"/>
              </a:rPr>
              <a:t>functional disability </a:t>
            </a:r>
            <a:r>
              <a:rPr lang="en-US" sz="2000" dirty="0" smtClean="0">
                <a:latin typeface="Gautami" panose="020B0502040204020203" pitchFamily="34" charset="0"/>
                <a:cs typeface="Gautami" panose="020B0502040204020203" pitchFamily="34" charset="0"/>
              </a:rPr>
              <a:t>,and early </a:t>
            </a:r>
            <a:r>
              <a:rPr lang="en-US" sz="2000" dirty="0">
                <a:latin typeface="Gautami" panose="020B0502040204020203" pitchFamily="34" charset="0"/>
                <a:cs typeface="Gautami" panose="020B0502040204020203" pitchFamily="34" charset="0"/>
              </a:rPr>
              <a:t>mortality are </a:t>
            </a:r>
            <a:r>
              <a:rPr lang="en-US" sz="2000" dirty="0" err="1" smtClean="0">
                <a:latin typeface="Gautami" panose="020B0502040204020203" pitchFamily="34" charset="0"/>
                <a:cs typeface="Gautami" panose="020B0502040204020203" pitchFamily="34" charset="0"/>
              </a:rPr>
              <a:t>seenin</a:t>
            </a:r>
            <a:r>
              <a:rPr lang="en-US" sz="2000" dirty="0" smtClean="0">
                <a:latin typeface="Gautami" panose="020B0502040204020203" pitchFamily="34" charset="0"/>
                <a:cs typeface="Gautami" panose="020B0502040204020203" pitchFamily="34" charset="0"/>
              </a:rPr>
              <a:t> </a:t>
            </a:r>
            <a:r>
              <a:rPr lang="en-US" sz="2000" dirty="0">
                <a:latin typeface="Gautami" panose="020B0502040204020203" pitchFamily="34" charset="0"/>
                <a:cs typeface="Gautami" panose="020B0502040204020203" pitchFamily="34" charset="0"/>
              </a:rPr>
              <a:t>adults </a:t>
            </a:r>
            <a:r>
              <a:rPr lang="en-US" sz="2000" dirty="0" smtClean="0">
                <a:latin typeface="Gautami" panose="020B0502040204020203" pitchFamily="34" charset="0"/>
                <a:cs typeface="Gautami" panose="020B0502040204020203" pitchFamily="34" charset="0"/>
              </a:rPr>
              <a:t>with comorbid DM and depression </a:t>
            </a:r>
            <a:r>
              <a:rPr lang="en-US" sz="2000" dirty="0">
                <a:latin typeface="Gautami" panose="020B0502040204020203" pitchFamily="34" charset="0"/>
                <a:cs typeface="Gautami" panose="020B0502040204020203" pitchFamily="34" charset="0"/>
              </a:rPr>
              <a:t>compared with either condition alone </a:t>
            </a:r>
            <a:endParaRPr lang="en-US" sz="2000" dirty="0" smtClean="0">
              <a:latin typeface="Gautami" panose="020B0502040204020203" pitchFamily="34" charset="0"/>
              <a:cs typeface="Gautami" panose="020B0502040204020203" pitchFamily="34" charset="0"/>
            </a:endParaRPr>
          </a:p>
          <a:p>
            <a:r>
              <a:rPr lang="en-US" sz="2000" dirty="0">
                <a:latin typeface="Gautami" panose="020B0502040204020203" pitchFamily="34" charset="0"/>
                <a:cs typeface="Gautami" panose="020B0502040204020203" pitchFamily="34" charset="0"/>
              </a:rPr>
              <a:t>Higher mortality among those with diabetes and depression is attributable to a variety of medical causes rather </a:t>
            </a:r>
            <a:r>
              <a:rPr lang="en-US" sz="2000" dirty="0" smtClean="0">
                <a:latin typeface="Gautami" panose="020B0502040204020203" pitchFamily="34" charset="0"/>
                <a:cs typeface="Gautami" panose="020B0502040204020203" pitchFamily="34" charset="0"/>
              </a:rPr>
              <a:t>than </a:t>
            </a:r>
            <a:r>
              <a:rPr lang="en-US" sz="2000" dirty="0">
                <a:latin typeface="Gautami" panose="020B0502040204020203" pitchFamily="34" charset="0"/>
                <a:cs typeface="Gautami" panose="020B0502040204020203" pitchFamily="34" charset="0"/>
              </a:rPr>
              <a:t>CVD as previously assumed and is not wholly explained by traditional risk factors .</a:t>
            </a:r>
          </a:p>
          <a:p>
            <a:r>
              <a:rPr lang="en-US" sz="2000" dirty="0">
                <a:latin typeface="Gautami" panose="020B0502040204020203" pitchFamily="34" charset="0"/>
                <a:cs typeface="Gautami" panose="020B0502040204020203" pitchFamily="34" charset="0"/>
              </a:rPr>
              <a:t> In children and adolescents, depressive symptoms are associated with </a:t>
            </a:r>
            <a:r>
              <a:rPr lang="en-US" sz="2000" b="1" dirty="0">
                <a:solidFill>
                  <a:srgbClr val="00FF00"/>
                </a:solidFill>
                <a:latin typeface="Gautami" panose="020B0502040204020203" pitchFamily="34" charset="0"/>
                <a:cs typeface="Gautami" panose="020B0502040204020203" pitchFamily="34" charset="0"/>
              </a:rPr>
              <a:t>poorer glycemic control and predict re hospitalization and retinopathy </a:t>
            </a:r>
            <a:r>
              <a:rPr lang="en-US" sz="2000" b="1" dirty="0" smtClean="0">
                <a:solidFill>
                  <a:srgbClr val="00FF00"/>
                </a:solidFill>
                <a:latin typeface="Gautami" panose="020B0502040204020203" pitchFamily="34" charset="0"/>
                <a:cs typeface="Gautami" panose="020B0502040204020203" pitchFamily="34" charset="0"/>
              </a:rPr>
              <a:t>in type 1DM</a:t>
            </a:r>
            <a:endParaRPr lang="en-US" sz="1600" dirty="0">
              <a:latin typeface="Gautami" panose="020B0502040204020203" pitchFamily="34" charset="0"/>
              <a:cs typeface="Gautami" panose="020B0502040204020203" pitchFamily="34" charset="0"/>
            </a:endParaRPr>
          </a:p>
          <a:p>
            <a:endParaRPr lang="en-US" sz="12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46</a:t>
            </a:fld>
            <a:endParaRPr lang="en-US" dirty="0">
              <a:solidFill>
                <a:srgbClr val="4A66AC"/>
              </a:solidFill>
            </a:endParaRPr>
          </a:p>
        </p:txBody>
      </p:sp>
    </p:spTree>
    <p:extLst>
      <p:ext uri="{BB962C8B-B14F-4D97-AF65-F5344CB8AC3E}">
        <p14:creationId xmlns:p14="http://schemas.microsoft.com/office/powerpoint/2010/main" val="3782403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FFFF00"/>
                </a:solidFill>
              </a:rPr>
              <a:t>MECHANISMS AND </a:t>
            </a:r>
            <a:r>
              <a:rPr lang="en-US" sz="2400" b="1" dirty="0" smtClean="0">
                <a:solidFill>
                  <a:srgbClr val="FFFF00"/>
                </a:solidFill>
              </a:rPr>
              <a:t>PATHOGENESIS UNDERLYING </a:t>
            </a:r>
            <a:r>
              <a:rPr lang="en-US" sz="2400" b="1" dirty="0">
                <a:solidFill>
                  <a:srgbClr val="FFFF00"/>
                </a:solidFill>
              </a:rPr>
              <a:t>THE </a:t>
            </a:r>
            <a:r>
              <a:rPr lang="en-US" sz="2400" b="1" dirty="0" smtClean="0">
                <a:solidFill>
                  <a:srgbClr val="FFFF00"/>
                </a:solidFill>
              </a:rPr>
              <a:t>ASSOCIATION BETWEEN  DIABETES AND DEPRESSION</a:t>
            </a:r>
            <a:endParaRPr lang="en-US" sz="2400" b="1" dirty="0">
              <a:solidFill>
                <a:srgbClr val="FFFF00"/>
              </a:solidFill>
            </a:endParaRPr>
          </a:p>
        </p:txBody>
      </p:sp>
      <p:sp>
        <p:nvSpPr>
          <p:cNvPr id="3" name="Content Placeholder 2"/>
          <p:cNvSpPr>
            <a:spLocks noGrp="1"/>
          </p:cNvSpPr>
          <p:nvPr>
            <p:ph idx="1"/>
          </p:nvPr>
        </p:nvSpPr>
        <p:spPr>
          <a:xfrm>
            <a:off x="600501" y="1692323"/>
            <a:ext cx="10781497" cy="4851780"/>
          </a:xfrm>
        </p:spPr>
        <p:txBody>
          <a:bodyPr>
            <a:normAutofit lnSpcReduction="10000"/>
          </a:bodyPr>
          <a:lstStyle/>
          <a:p>
            <a:r>
              <a:rPr lang="en-US" sz="2400" dirty="0">
                <a:latin typeface="Gautami" panose="020B0502040204020203" pitchFamily="34" charset="0"/>
                <a:cs typeface="Gautami" panose="020B0502040204020203" pitchFamily="34" charset="0"/>
              </a:rPr>
              <a:t>Previous epidemiological studies </a:t>
            </a:r>
            <a:r>
              <a:rPr lang="en-US" sz="2400" dirty="0" smtClean="0">
                <a:latin typeface="Gautami" panose="020B0502040204020203" pitchFamily="34" charset="0"/>
                <a:cs typeface="Gautami" panose="020B0502040204020203" pitchFamily="34" charset="0"/>
              </a:rPr>
              <a:t>have demonstrated </a:t>
            </a:r>
            <a:r>
              <a:rPr lang="en-US" sz="2400" b="1" dirty="0">
                <a:solidFill>
                  <a:srgbClr val="00FF00"/>
                </a:solidFill>
                <a:latin typeface="Gautami" panose="020B0502040204020203" pitchFamily="34" charset="0"/>
                <a:cs typeface="Gautami" panose="020B0502040204020203" pitchFamily="34" charset="0"/>
              </a:rPr>
              <a:t>a bidirectional </a:t>
            </a:r>
            <a:r>
              <a:rPr lang="en-US" sz="2400" dirty="0" smtClean="0">
                <a:latin typeface="Gautami" panose="020B0502040204020203" pitchFamily="34" charset="0"/>
                <a:cs typeface="Gautami" panose="020B0502040204020203" pitchFamily="34" charset="0"/>
              </a:rPr>
              <a:t>association between </a:t>
            </a:r>
            <a:r>
              <a:rPr lang="en-US" sz="2400" dirty="0">
                <a:latin typeface="Gautami" panose="020B0502040204020203" pitchFamily="34" charset="0"/>
                <a:cs typeface="Gautami" panose="020B0502040204020203" pitchFamily="34" charset="0"/>
              </a:rPr>
              <a:t>depression and </a:t>
            </a:r>
            <a:r>
              <a:rPr lang="en-US" sz="2400" dirty="0" smtClean="0">
                <a:latin typeface="Gautami" panose="020B0502040204020203" pitchFamily="34" charset="0"/>
                <a:cs typeface="Gautami" panose="020B0502040204020203" pitchFamily="34" charset="0"/>
              </a:rPr>
              <a:t>diabetes.</a:t>
            </a:r>
          </a:p>
          <a:p>
            <a:r>
              <a:rPr lang="en-US" sz="2400" dirty="0" smtClean="0">
                <a:latin typeface="Gautami" panose="020B0502040204020203" pitchFamily="34" charset="0"/>
                <a:cs typeface="Gautami" panose="020B0502040204020203" pitchFamily="34" charset="0"/>
              </a:rPr>
              <a:t>Studies </a:t>
            </a:r>
            <a:r>
              <a:rPr lang="en-US" sz="2400" dirty="0">
                <a:latin typeface="Gautami" panose="020B0502040204020203" pitchFamily="34" charset="0"/>
                <a:cs typeface="Gautami" panose="020B0502040204020203" pitchFamily="34" charset="0"/>
              </a:rPr>
              <a:t>showing higher rates of </a:t>
            </a:r>
            <a:r>
              <a:rPr lang="en-US" sz="2400" i="1" dirty="0" smtClean="0">
                <a:latin typeface="Gautami" panose="020B0502040204020203" pitchFamily="34" charset="0"/>
                <a:cs typeface="Gautami" panose="020B0502040204020203" pitchFamily="34" charset="0"/>
              </a:rPr>
              <a:t>depression</a:t>
            </a:r>
            <a:r>
              <a:rPr lang="en-US" sz="2400" dirty="0" smtClean="0">
                <a:latin typeface="Gautami" panose="020B0502040204020203" pitchFamily="34" charset="0"/>
                <a:cs typeface="Gautami" panose="020B0502040204020203" pitchFamily="34" charset="0"/>
              </a:rPr>
              <a:t> in </a:t>
            </a:r>
            <a:r>
              <a:rPr lang="en-US" sz="2400" dirty="0">
                <a:latin typeface="Gautami" panose="020B0502040204020203" pitchFamily="34" charset="0"/>
                <a:cs typeface="Gautami" panose="020B0502040204020203" pitchFamily="34" charset="0"/>
              </a:rPr>
              <a:t>people with diagnosed </a:t>
            </a:r>
            <a:r>
              <a:rPr lang="en-US" sz="2400" dirty="0" smtClean="0">
                <a:latin typeface="Gautami" panose="020B0502040204020203" pitchFamily="34" charset="0"/>
                <a:cs typeface="Gautami" panose="020B0502040204020203" pitchFamily="34" charset="0"/>
              </a:rPr>
              <a:t>diabetes compared </a:t>
            </a:r>
            <a:r>
              <a:rPr lang="en-US" sz="2400" dirty="0">
                <a:latin typeface="Gautami" panose="020B0502040204020203" pitchFamily="34" charset="0"/>
                <a:cs typeface="Gautami" panose="020B0502040204020203" pitchFamily="34" charset="0"/>
              </a:rPr>
              <a:t>with undiagnosed </a:t>
            </a:r>
            <a:r>
              <a:rPr lang="en-US" sz="2400" dirty="0" smtClean="0">
                <a:latin typeface="Gautami" panose="020B0502040204020203" pitchFamily="34" charset="0"/>
                <a:cs typeface="Gautami" panose="020B0502040204020203" pitchFamily="34" charset="0"/>
              </a:rPr>
              <a:t>diabetes support </a:t>
            </a:r>
            <a:r>
              <a:rPr lang="en-US" sz="2400" dirty="0">
                <a:latin typeface="Gautami" panose="020B0502040204020203" pitchFamily="34" charset="0"/>
                <a:cs typeface="Gautami" panose="020B0502040204020203" pitchFamily="34" charset="0"/>
              </a:rPr>
              <a:t>this model </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The </a:t>
            </a:r>
            <a:r>
              <a:rPr lang="en-US" sz="2400" dirty="0">
                <a:latin typeface="Gautami" panose="020B0502040204020203" pitchFamily="34" charset="0"/>
                <a:cs typeface="Gautami" panose="020B0502040204020203" pitchFamily="34" charset="0"/>
              </a:rPr>
              <a:t>increased rate of </a:t>
            </a:r>
            <a:r>
              <a:rPr lang="en-US" sz="2400" dirty="0" smtClean="0">
                <a:latin typeface="Gautami" panose="020B0502040204020203" pitchFamily="34" charset="0"/>
                <a:cs typeface="Gautami" panose="020B0502040204020203" pitchFamily="34" charset="0"/>
              </a:rPr>
              <a:t>DM </a:t>
            </a:r>
            <a:r>
              <a:rPr lang="en-US" sz="2400" dirty="0">
                <a:latin typeface="Gautami" panose="020B0502040204020203" pitchFamily="34" charset="0"/>
                <a:cs typeface="Gautami" panose="020B0502040204020203" pitchFamily="34" charset="0"/>
              </a:rPr>
              <a:t>in </a:t>
            </a:r>
            <a:r>
              <a:rPr lang="en-US" sz="2400" dirty="0" smtClean="0">
                <a:latin typeface="Gautami" panose="020B0502040204020203" pitchFamily="34" charset="0"/>
                <a:cs typeface="Gautami" panose="020B0502040204020203" pitchFamily="34" charset="0"/>
              </a:rPr>
              <a:t>people with </a:t>
            </a:r>
            <a:r>
              <a:rPr lang="en-US" sz="2400" i="1" dirty="0">
                <a:latin typeface="Gautami" panose="020B0502040204020203" pitchFamily="34" charset="0"/>
                <a:cs typeface="Gautami" panose="020B0502040204020203" pitchFamily="34" charset="0"/>
              </a:rPr>
              <a:t>depression</a:t>
            </a:r>
            <a:r>
              <a:rPr lang="en-US" sz="2400" dirty="0">
                <a:latin typeface="Gautami" panose="020B0502040204020203" pitchFamily="34" charset="0"/>
                <a:cs typeface="Gautami" panose="020B0502040204020203" pitchFamily="34" charset="0"/>
              </a:rPr>
              <a:t> has been attributed </a:t>
            </a:r>
            <a:r>
              <a:rPr lang="en-US" sz="2400" dirty="0" smtClean="0">
                <a:latin typeface="Gautami" panose="020B0502040204020203" pitchFamily="34" charset="0"/>
                <a:cs typeface="Gautami" panose="020B0502040204020203" pitchFamily="34" charset="0"/>
              </a:rPr>
              <a:t>to obesity-promoting </a:t>
            </a:r>
            <a:r>
              <a:rPr lang="en-US" sz="2400" dirty="0">
                <a:latin typeface="Gautami" panose="020B0502040204020203" pitchFamily="34" charset="0"/>
                <a:cs typeface="Gautami" panose="020B0502040204020203" pitchFamily="34" charset="0"/>
              </a:rPr>
              <a:t>health behaviors</a:t>
            </a:r>
            <a:r>
              <a:rPr lang="en-US" sz="2400" dirty="0" smtClean="0">
                <a:latin typeface="Gautami" panose="020B0502040204020203" pitchFamily="34" charset="0"/>
                <a:cs typeface="Gautami" panose="020B0502040204020203" pitchFamily="34" charset="0"/>
              </a:rPr>
              <a:t>, such </a:t>
            </a:r>
            <a:r>
              <a:rPr lang="en-US" sz="2400" dirty="0">
                <a:latin typeface="Gautami" panose="020B0502040204020203" pitchFamily="34" charset="0"/>
                <a:cs typeface="Gautami" panose="020B0502040204020203" pitchFamily="34" charset="0"/>
              </a:rPr>
              <a:t>as physical inactivity and poor </a:t>
            </a:r>
            <a:r>
              <a:rPr lang="en-US" sz="2400" dirty="0" smtClean="0">
                <a:latin typeface="Gautami" panose="020B0502040204020203" pitchFamily="34" charset="0"/>
                <a:cs typeface="Gautami" panose="020B0502040204020203" pitchFamily="34" charset="0"/>
              </a:rPr>
              <a:t>dietary habits.</a:t>
            </a:r>
          </a:p>
          <a:p>
            <a:r>
              <a:rPr lang="en-US" sz="2400" dirty="0">
                <a:latin typeface="Gautami" panose="020B0502040204020203" pitchFamily="34" charset="0"/>
                <a:cs typeface="Gautami" panose="020B0502040204020203" pitchFamily="34" charset="0"/>
              </a:rPr>
              <a:t>Non adherence to self care routines in those already diagnosed with </a:t>
            </a:r>
            <a:r>
              <a:rPr lang="en-US" sz="2400" dirty="0" smtClean="0">
                <a:latin typeface="Gautami" panose="020B0502040204020203" pitchFamily="34" charset="0"/>
                <a:cs typeface="Gautami" panose="020B0502040204020203" pitchFamily="34" charset="0"/>
              </a:rPr>
              <a:t>DM and </a:t>
            </a:r>
            <a:r>
              <a:rPr lang="en-US" sz="2400" dirty="0">
                <a:latin typeface="Gautami" panose="020B0502040204020203" pitchFamily="34" charset="0"/>
                <a:cs typeface="Gautami" panose="020B0502040204020203" pitchFamily="34" charset="0"/>
              </a:rPr>
              <a:t>experiencing depressive symptoms has also been found, </a:t>
            </a:r>
            <a:r>
              <a:rPr lang="en-US" sz="2400" b="1" dirty="0">
                <a:solidFill>
                  <a:srgbClr val="00FF00"/>
                </a:solidFill>
                <a:latin typeface="Gautami" panose="020B0502040204020203" pitchFamily="34" charset="0"/>
                <a:cs typeface="Gautami" panose="020B0502040204020203" pitchFamily="34" charset="0"/>
              </a:rPr>
              <a:t>such that a 1-point increase in depressive symptom score was found to be associated with a 10% increased risk of non adherence to fruit and vegetable intake and foot care </a:t>
            </a:r>
            <a:r>
              <a:rPr lang="en-US" sz="2400" b="1" dirty="0" smtClean="0">
                <a:solidFill>
                  <a:srgbClr val="00FF00"/>
                </a:solidFill>
                <a:latin typeface="Gautami" panose="020B0502040204020203" pitchFamily="34" charset="0"/>
                <a:cs typeface="Gautami" panose="020B0502040204020203" pitchFamily="34" charset="0"/>
              </a:rPr>
              <a:t>.</a:t>
            </a:r>
            <a:endParaRPr lang="en-US" b="1" dirty="0">
              <a:solidFill>
                <a:srgbClr val="00FF00"/>
              </a:solidFill>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a:xfrm>
            <a:off x="11109278" y="5915888"/>
            <a:ext cx="631208" cy="490599"/>
          </a:xfrm>
        </p:spPr>
        <p:txBody>
          <a:bodyPr>
            <a:normAutofit/>
          </a:bodyPr>
          <a:lstStyle/>
          <a:p>
            <a:fld id="{6D22F896-40B5-4ADD-8801-0D06FADFA095}" type="slidenum">
              <a:rPr lang="en-US" smtClean="0">
                <a:solidFill>
                  <a:srgbClr val="4A66AC"/>
                </a:solidFill>
              </a:rPr>
              <a:pPr/>
              <a:t>47</a:t>
            </a:fld>
            <a:endParaRPr lang="en-US" dirty="0">
              <a:solidFill>
                <a:srgbClr val="4A66AC"/>
              </a:solidFill>
            </a:endParaRPr>
          </a:p>
        </p:txBody>
      </p:sp>
    </p:spTree>
    <p:extLst>
      <p:ext uri="{BB962C8B-B14F-4D97-AF65-F5344CB8AC3E}">
        <p14:creationId xmlns:p14="http://schemas.microsoft.com/office/powerpoint/2010/main" val="1969393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48</a:t>
            </a:fld>
            <a:endParaRPr lang="en-US" dirty="0">
              <a:solidFill>
                <a:srgbClr val="4A66AC"/>
              </a:solidFill>
            </a:endParaRPr>
          </a:p>
        </p:txBody>
      </p:sp>
      <p:grpSp>
        <p:nvGrpSpPr>
          <p:cNvPr id="5" name="Group 4"/>
          <p:cNvGrpSpPr>
            <a:grpSpLocks noChangeAspect="1"/>
          </p:cNvGrpSpPr>
          <p:nvPr/>
        </p:nvGrpSpPr>
        <p:grpSpPr bwMode="auto">
          <a:xfrm>
            <a:off x="296863" y="269875"/>
            <a:ext cx="10433050" cy="6324600"/>
            <a:chOff x="187" y="170"/>
            <a:chExt cx="6572" cy="3984"/>
          </a:xfrm>
        </p:grpSpPr>
        <p:sp>
          <p:nvSpPr>
            <p:cNvPr id="7" name="AutoShape 3"/>
            <p:cNvSpPr>
              <a:spLocks noChangeAspect="1" noChangeArrowheads="1" noTextEdit="1"/>
            </p:cNvSpPr>
            <p:nvPr/>
          </p:nvSpPr>
          <p:spPr bwMode="auto">
            <a:xfrm>
              <a:off x="187" y="170"/>
              <a:ext cx="6572"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 y="170"/>
              <a:ext cx="6581" cy="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8867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49</a:t>
            </a:fld>
            <a:endParaRPr lang="en-US" dirty="0">
              <a:solidFill>
                <a:srgbClr val="4A66AC"/>
              </a:solidFill>
            </a:endParaRPr>
          </a:p>
        </p:txBody>
      </p:sp>
      <p:grpSp>
        <p:nvGrpSpPr>
          <p:cNvPr id="6" name="Group 4"/>
          <p:cNvGrpSpPr>
            <a:grpSpLocks noChangeAspect="1"/>
          </p:cNvGrpSpPr>
          <p:nvPr/>
        </p:nvGrpSpPr>
        <p:grpSpPr bwMode="auto">
          <a:xfrm>
            <a:off x="360363" y="282575"/>
            <a:ext cx="10369550" cy="6234113"/>
            <a:chOff x="227" y="178"/>
            <a:chExt cx="6532" cy="3927"/>
          </a:xfrm>
        </p:grpSpPr>
        <p:sp>
          <p:nvSpPr>
            <p:cNvPr id="7" name="AutoShape 3"/>
            <p:cNvSpPr>
              <a:spLocks noChangeAspect="1" noChangeArrowheads="1" noTextEdit="1"/>
            </p:cNvSpPr>
            <p:nvPr/>
          </p:nvSpPr>
          <p:spPr bwMode="auto">
            <a:xfrm>
              <a:off x="227" y="178"/>
              <a:ext cx="6532" cy="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 y="178"/>
              <a:ext cx="6541"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211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760560"/>
            <a:ext cx="10554574" cy="4955549"/>
          </a:xfrm>
        </p:spPr>
        <p:txBody>
          <a:bodyPr>
            <a:noAutofit/>
          </a:bodyPr>
          <a:lstStyle/>
          <a:p>
            <a:r>
              <a:rPr lang="en-US" sz="2800" dirty="0">
                <a:latin typeface="Gautami" panose="020B0502040204020203" pitchFamily="34" charset="0"/>
                <a:cs typeface="Gautami" panose="020B0502040204020203" pitchFamily="34" charset="0"/>
              </a:rPr>
              <a:t>Depression in the general population</a:t>
            </a:r>
            <a:r>
              <a:rPr lang="en-US" sz="2800" dirty="0" smtClean="0">
                <a:latin typeface="Gautami" panose="020B0502040204020203" pitchFamily="34" charset="0"/>
                <a:cs typeface="Gautami" panose="020B0502040204020203" pitchFamily="34" charset="0"/>
              </a:rPr>
              <a:t>, when </a:t>
            </a:r>
            <a:r>
              <a:rPr lang="en-US" sz="2800" dirty="0">
                <a:latin typeface="Gautami" panose="020B0502040204020203" pitchFamily="34" charset="0"/>
                <a:cs typeface="Gautami" panose="020B0502040204020203" pitchFamily="34" charset="0"/>
              </a:rPr>
              <a:t>defined by diagnostic </a:t>
            </a:r>
            <a:r>
              <a:rPr lang="en-US" sz="2800" dirty="0" smtClean="0">
                <a:latin typeface="Gautami" panose="020B0502040204020203" pitchFamily="34" charset="0"/>
                <a:cs typeface="Gautami" panose="020B0502040204020203" pitchFamily="34" charset="0"/>
              </a:rPr>
              <a:t>clinical interview</a:t>
            </a:r>
            <a:r>
              <a:rPr lang="en-US" sz="2800" dirty="0">
                <a:latin typeface="Gautami" panose="020B0502040204020203" pitchFamily="34" charset="0"/>
                <a:cs typeface="Gautami" panose="020B0502040204020203" pitchFamily="34" charset="0"/>
              </a:rPr>
              <a:t>, has a small but </a:t>
            </a:r>
            <a:r>
              <a:rPr lang="en-US" sz="2800" dirty="0" smtClean="0">
                <a:latin typeface="Gautami" panose="020B0502040204020203" pitchFamily="34" charset="0"/>
                <a:cs typeface="Gautami" panose="020B0502040204020203" pitchFamily="34" charset="0"/>
              </a:rPr>
              <a:t>significant association </a:t>
            </a:r>
            <a:r>
              <a:rPr lang="en-US" sz="2800" dirty="0">
                <a:latin typeface="Gautami" panose="020B0502040204020203" pitchFamily="34" charset="0"/>
                <a:cs typeface="Gautami" panose="020B0502040204020203" pitchFamily="34" charset="0"/>
              </a:rPr>
              <a:t>with a systemic, </a:t>
            </a:r>
            <a:r>
              <a:rPr lang="en-US" sz="2800" dirty="0" smtClean="0">
                <a:latin typeface="Gautami" panose="020B0502040204020203" pitchFamily="34" charset="0"/>
                <a:cs typeface="Gautami" panose="020B0502040204020203" pitchFamily="34" charset="0"/>
              </a:rPr>
              <a:t> cytokine mediated, chronic </a:t>
            </a:r>
            <a:r>
              <a:rPr lang="en-US" sz="2800" dirty="0">
                <a:latin typeface="Gautami" panose="020B0502040204020203" pitchFamily="34" charset="0"/>
                <a:cs typeface="Gautami" panose="020B0502040204020203" pitchFamily="34" charset="0"/>
              </a:rPr>
              <a:t>inflammatory </a:t>
            </a:r>
            <a:r>
              <a:rPr lang="en-US" sz="2800" dirty="0" smtClean="0">
                <a:latin typeface="Gautami" panose="020B0502040204020203" pitchFamily="34" charset="0"/>
                <a:cs typeface="Gautami" panose="020B0502040204020203" pitchFamily="34" charset="0"/>
              </a:rPr>
              <a:t>state (</a:t>
            </a:r>
            <a:r>
              <a:rPr lang="en-US" sz="2800" dirty="0">
                <a:latin typeface="Gautami" panose="020B0502040204020203" pitchFamily="34" charset="0"/>
                <a:cs typeface="Gautami" panose="020B0502040204020203" pitchFamily="34" charset="0"/>
              </a:rPr>
              <a:t>a marker of activation of innate immunity</a:t>
            </a:r>
            <a:r>
              <a:rPr lang="en-US" sz="2800" dirty="0" smtClean="0">
                <a:latin typeface="Gautami" panose="020B0502040204020203" pitchFamily="34" charset="0"/>
                <a:cs typeface="Gautami" panose="020B0502040204020203" pitchFamily="34" charset="0"/>
              </a:rPr>
              <a:t>) that </a:t>
            </a:r>
            <a:r>
              <a:rPr lang="en-US" sz="2800" dirty="0">
                <a:latin typeface="Gautami" panose="020B0502040204020203" pitchFamily="34" charset="0"/>
                <a:cs typeface="Gautami" panose="020B0502040204020203" pitchFamily="34" charset="0"/>
              </a:rPr>
              <a:t>differs according to subtype </a:t>
            </a:r>
            <a:r>
              <a:rPr lang="en-US" sz="2800" dirty="0" smtClean="0">
                <a:latin typeface="Gautami" panose="020B0502040204020203" pitchFamily="34" charset="0"/>
                <a:cs typeface="Gautami" panose="020B0502040204020203" pitchFamily="34" charset="0"/>
              </a:rPr>
              <a:t>of depression .</a:t>
            </a:r>
          </a:p>
          <a:p>
            <a:r>
              <a:rPr lang="en-US" sz="2800" dirty="0" smtClean="0">
                <a:latin typeface="Gautami" panose="020B0502040204020203" pitchFamily="34" charset="0"/>
                <a:cs typeface="Gautami" panose="020B0502040204020203" pitchFamily="34" charset="0"/>
              </a:rPr>
              <a:t>Insulin </a:t>
            </a:r>
            <a:r>
              <a:rPr lang="en-US" sz="2800" dirty="0">
                <a:latin typeface="Gautami" panose="020B0502040204020203" pitchFamily="34" charset="0"/>
                <a:cs typeface="Gautami" panose="020B0502040204020203" pitchFamily="34" charset="0"/>
              </a:rPr>
              <a:t>resistance</a:t>
            </a:r>
            <a:r>
              <a:rPr lang="en-US" sz="2800" dirty="0" smtClean="0">
                <a:latin typeface="Gautami" panose="020B0502040204020203" pitchFamily="34" charset="0"/>
                <a:cs typeface="Gautami" panose="020B0502040204020203" pitchFamily="34" charset="0"/>
              </a:rPr>
              <a:t>, type </a:t>
            </a:r>
            <a:r>
              <a:rPr lang="en-US" sz="2800" dirty="0">
                <a:latin typeface="Gautami" panose="020B0502040204020203" pitchFamily="34" charset="0"/>
                <a:cs typeface="Gautami" panose="020B0502040204020203" pitchFamily="34" charset="0"/>
              </a:rPr>
              <a:t>2 diabetes, and </a:t>
            </a:r>
            <a:r>
              <a:rPr lang="en-US" sz="2800" dirty="0" smtClean="0">
                <a:latin typeface="Gautami" panose="020B0502040204020203" pitchFamily="34" charset="0"/>
                <a:cs typeface="Gautami" panose="020B0502040204020203" pitchFamily="34" charset="0"/>
              </a:rPr>
              <a:t>CVD are </a:t>
            </a:r>
            <a:r>
              <a:rPr lang="en-US" sz="2800" dirty="0">
                <a:latin typeface="Gautami" panose="020B0502040204020203" pitchFamily="34" charset="0"/>
                <a:cs typeface="Gautami" panose="020B0502040204020203" pitchFamily="34" charset="0"/>
              </a:rPr>
              <a:t>also associated with a </a:t>
            </a:r>
            <a:r>
              <a:rPr lang="en-US" sz="2800" dirty="0" smtClean="0">
                <a:latin typeface="Gautami" panose="020B0502040204020203" pitchFamily="34" charset="0"/>
                <a:cs typeface="Gautami" panose="020B0502040204020203" pitchFamily="34" charset="0"/>
              </a:rPr>
              <a:t>chronic low-grade </a:t>
            </a:r>
            <a:r>
              <a:rPr lang="en-US" sz="2800" dirty="0">
                <a:latin typeface="Gautami" panose="020B0502040204020203" pitchFamily="34" charset="0"/>
                <a:cs typeface="Gautami" panose="020B0502040204020203" pitchFamily="34" charset="0"/>
              </a:rPr>
              <a:t>inflammatory response </a:t>
            </a:r>
            <a:r>
              <a:rPr lang="en-US" sz="2800" dirty="0" smtClean="0">
                <a:latin typeface="Gautami" panose="020B0502040204020203" pitchFamily="34" charset="0"/>
                <a:cs typeface="Gautami" panose="020B0502040204020203" pitchFamily="34" charset="0"/>
              </a:rPr>
              <a:t>due to </a:t>
            </a:r>
            <a:r>
              <a:rPr lang="en-US" sz="2800" dirty="0">
                <a:latin typeface="Gautami" panose="020B0502040204020203" pitchFamily="34" charset="0"/>
                <a:cs typeface="Gautami" panose="020B0502040204020203" pitchFamily="34" charset="0"/>
              </a:rPr>
              <a:t>activated innate </a:t>
            </a:r>
            <a:r>
              <a:rPr lang="en-US" sz="2800" dirty="0" smtClean="0">
                <a:latin typeface="Gautami" panose="020B0502040204020203" pitchFamily="34" charset="0"/>
                <a:cs typeface="Gautami" panose="020B0502040204020203" pitchFamily="34" charset="0"/>
              </a:rPr>
              <a:t>immunity</a:t>
            </a:r>
            <a:endParaRPr lang="fa-IR" sz="2800" dirty="0" smtClean="0">
              <a:latin typeface="Gautami" panose="020B0502040204020203" pitchFamily="34" charset="0"/>
              <a:cs typeface="Gautami" panose="020B0502040204020203" pitchFamily="34" charset="0"/>
            </a:endParaRPr>
          </a:p>
          <a:p>
            <a:r>
              <a:rPr lang="en-US" sz="2800" dirty="0">
                <a:latin typeface="Gautami" panose="020B0502040204020203" pitchFamily="34" charset="0"/>
                <a:cs typeface="Gautami" panose="020B0502040204020203" pitchFamily="34" charset="0"/>
              </a:rPr>
              <a:t>In the last decade, several studies have been published that suggest a close association between diabetes and depression</a:t>
            </a:r>
            <a:r>
              <a:rPr lang="en-US" sz="2800" dirty="0" smtClean="0">
                <a:latin typeface="Gautami" panose="020B0502040204020203" pitchFamily="34" charset="0"/>
                <a:cs typeface="Gautami" panose="020B0502040204020203" pitchFamily="34" charset="0"/>
              </a:rPr>
              <a:t>.</a:t>
            </a:r>
            <a:endParaRPr lang="en-US" sz="28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397026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493823"/>
          </a:xfrm>
        </p:spPr>
        <p:txBody>
          <a:bodyPr>
            <a:normAutofit/>
          </a:bodyPr>
          <a:lstStyle/>
          <a:p>
            <a:r>
              <a:rPr lang="en-US" sz="2400" dirty="0">
                <a:latin typeface="Gautami" panose="020B0502040204020203" pitchFamily="34" charset="0"/>
                <a:cs typeface="Gautami" panose="020B0502040204020203" pitchFamily="34" charset="0"/>
              </a:rPr>
              <a:t>Current research also supports a </a:t>
            </a:r>
            <a:r>
              <a:rPr lang="en-US" sz="2400" dirty="0" smtClean="0">
                <a:latin typeface="Gautami" panose="020B0502040204020203" pitchFamily="34" charset="0"/>
                <a:cs typeface="Gautami" panose="020B0502040204020203" pitchFamily="34" charset="0"/>
              </a:rPr>
              <a:t>contribution of </a:t>
            </a:r>
            <a:r>
              <a:rPr lang="en-US" sz="2400" dirty="0">
                <a:latin typeface="Gautami" panose="020B0502040204020203" pitchFamily="34" charset="0"/>
                <a:cs typeface="Gautami" panose="020B0502040204020203" pitchFamily="34" charset="0"/>
              </a:rPr>
              <a:t>biological changes in diabetes</a:t>
            </a:r>
            <a:r>
              <a:rPr lang="en-US" sz="2400" dirty="0" smtClean="0">
                <a:latin typeface="Gautami" panose="020B0502040204020203" pitchFamily="34" charset="0"/>
                <a:cs typeface="Gautami" panose="020B0502040204020203" pitchFamily="34" charset="0"/>
              </a:rPr>
              <a:t>, such </a:t>
            </a:r>
            <a:r>
              <a:rPr lang="en-US" sz="2400" dirty="0">
                <a:latin typeface="Gautami" panose="020B0502040204020203" pitchFamily="34" charset="0"/>
                <a:cs typeface="Gautami" panose="020B0502040204020203" pitchFamily="34" charset="0"/>
              </a:rPr>
              <a:t>as structural, functional, </a:t>
            </a:r>
            <a:r>
              <a:rPr lang="en-US" sz="2400" dirty="0" smtClean="0">
                <a:latin typeface="Gautami" panose="020B0502040204020203" pitchFamily="34" charset="0"/>
                <a:cs typeface="Gautami" panose="020B0502040204020203" pitchFamily="34" charset="0"/>
              </a:rPr>
              <a:t>and neurochemical </a:t>
            </a:r>
            <a:r>
              <a:rPr lang="en-US" sz="2400" dirty="0">
                <a:latin typeface="Gautami" panose="020B0502040204020203" pitchFamily="34" charset="0"/>
                <a:cs typeface="Gautami" panose="020B0502040204020203" pitchFamily="34" charset="0"/>
              </a:rPr>
              <a:t>changes in the brain </a:t>
            </a:r>
            <a:r>
              <a:rPr lang="en-US" sz="2400" dirty="0" smtClean="0">
                <a:latin typeface="Gautami" panose="020B0502040204020203" pitchFamily="34" charset="0"/>
                <a:cs typeface="Gautami" panose="020B0502040204020203" pitchFamily="34" charset="0"/>
              </a:rPr>
              <a:t>regions responsible </a:t>
            </a:r>
            <a:r>
              <a:rPr lang="en-US" sz="2400" dirty="0">
                <a:latin typeface="Gautami" panose="020B0502040204020203" pitchFamily="34" charset="0"/>
                <a:cs typeface="Gautami" panose="020B0502040204020203" pitchFamily="34" charset="0"/>
              </a:rPr>
              <a:t>for affect and </a:t>
            </a:r>
            <a:r>
              <a:rPr lang="en-US" sz="2400" dirty="0" smtClean="0">
                <a:latin typeface="Gautami" panose="020B0502040204020203" pitchFamily="34" charset="0"/>
                <a:cs typeface="Gautami" panose="020B0502040204020203" pitchFamily="34" charset="0"/>
              </a:rPr>
              <a:t>cognition in </a:t>
            </a:r>
            <a:r>
              <a:rPr lang="en-US" sz="2400" dirty="0">
                <a:latin typeface="Gautami" panose="020B0502040204020203" pitchFamily="34" charset="0"/>
                <a:cs typeface="Gautami" panose="020B0502040204020203" pitchFamily="34" charset="0"/>
              </a:rPr>
              <a:t>both type 1 and type 2 diabetes </a:t>
            </a:r>
            <a:r>
              <a:rPr lang="en-US" sz="2400" dirty="0" smtClean="0">
                <a:latin typeface="Gautami" panose="020B0502040204020203" pitchFamily="34" charset="0"/>
                <a:cs typeface="Gautami" panose="020B0502040204020203" pitchFamily="34" charset="0"/>
              </a:rPr>
              <a:t>that may </a:t>
            </a:r>
            <a:r>
              <a:rPr lang="en-US" sz="2400" dirty="0">
                <a:latin typeface="Gautami" panose="020B0502040204020203" pitchFamily="34" charset="0"/>
                <a:cs typeface="Gautami" panose="020B0502040204020203" pitchFamily="34" charset="0"/>
              </a:rPr>
              <a:t>increase the risk of depression </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Specifically</a:t>
            </a:r>
            <a:r>
              <a:rPr lang="en-US" sz="2400" dirty="0">
                <a:latin typeface="Gautami" panose="020B0502040204020203" pitchFamily="34" charset="0"/>
                <a:cs typeface="Gautami" panose="020B0502040204020203" pitchFamily="34" charset="0"/>
              </a:rPr>
              <a:t>, animal models have </a:t>
            </a:r>
            <a:r>
              <a:rPr lang="en-US" sz="2400" dirty="0" smtClean="0">
                <a:latin typeface="Gautami" panose="020B0502040204020203" pitchFamily="34" charset="0"/>
                <a:cs typeface="Gautami" panose="020B0502040204020203" pitchFamily="34" charset="0"/>
              </a:rPr>
              <a:t>shown that </a:t>
            </a:r>
            <a:r>
              <a:rPr lang="en-US" sz="2400" dirty="0">
                <a:latin typeface="Gautami" panose="020B0502040204020203" pitchFamily="34" charset="0"/>
                <a:cs typeface="Gautami" panose="020B0502040204020203" pitchFamily="34" charset="0"/>
              </a:rPr>
              <a:t>diabetes and hyperglycemia </a:t>
            </a:r>
            <a:r>
              <a:rPr lang="en-US" sz="2400" b="1" dirty="0" smtClean="0">
                <a:solidFill>
                  <a:srgbClr val="00FF00"/>
                </a:solidFill>
                <a:latin typeface="Gautami" panose="020B0502040204020203" pitchFamily="34" charset="0"/>
                <a:cs typeface="Gautami" panose="020B0502040204020203" pitchFamily="34" charset="0"/>
              </a:rPr>
              <a:t>negatively affect </a:t>
            </a:r>
            <a:r>
              <a:rPr lang="en-US" sz="2400" b="1" dirty="0">
                <a:solidFill>
                  <a:srgbClr val="00FF00"/>
                </a:solidFill>
                <a:latin typeface="Gautami" panose="020B0502040204020203" pitchFamily="34" charset="0"/>
                <a:cs typeface="Gautami" panose="020B0502040204020203" pitchFamily="34" charset="0"/>
              </a:rPr>
              <a:t>hippocampal integrity </a:t>
            </a:r>
            <a:r>
              <a:rPr lang="en-US" sz="2400" b="1" dirty="0" smtClean="0">
                <a:solidFill>
                  <a:srgbClr val="00FF00"/>
                </a:solidFill>
                <a:latin typeface="Gautami" panose="020B0502040204020203" pitchFamily="34" charset="0"/>
                <a:cs typeface="Gautami" panose="020B0502040204020203" pitchFamily="34" charset="0"/>
              </a:rPr>
              <a:t>and neurogenesis</a:t>
            </a:r>
            <a:r>
              <a:rPr lang="en-US" sz="2400" b="1" dirty="0">
                <a:solidFill>
                  <a:srgbClr val="00FF00"/>
                </a:solidFill>
                <a:latin typeface="Gautami" panose="020B0502040204020203" pitchFamily="34" charset="0"/>
                <a:cs typeface="Gautami" panose="020B0502040204020203" pitchFamily="34" charset="0"/>
              </a:rPr>
              <a:t>, reducing </a:t>
            </a:r>
            <a:r>
              <a:rPr lang="en-US" sz="2400" b="1" dirty="0" smtClean="0">
                <a:solidFill>
                  <a:srgbClr val="00FF00"/>
                </a:solidFill>
                <a:latin typeface="Gautami" panose="020B0502040204020203" pitchFamily="34" charset="0"/>
                <a:cs typeface="Gautami" panose="020B0502040204020203" pitchFamily="34" charset="0"/>
              </a:rPr>
              <a:t>neuroplasticity </a:t>
            </a:r>
            <a:r>
              <a:rPr lang="en-US" sz="2400" dirty="0" smtClean="0">
                <a:latin typeface="Gautami" panose="020B0502040204020203" pitchFamily="34" charset="0"/>
                <a:cs typeface="Gautami" panose="020B0502040204020203" pitchFamily="34" charset="0"/>
              </a:rPr>
              <a:t>and </a:t>
            </a:r>
            <a:r>
              <a:rPr lang="en-US" sz="2400" dirty="0">
                <a:latin typeface="Gautami" panose="020B0502040204020203" pitchFamily="34" charset="0"/>
                <a:cs typeface="Gautami" panose="020B0502040204020203" pitchFamily="34" charset="0"/>
              </a:rPr>
              <a:t>contributing to mood symptoms </a:t>
            </a:r>
            <a:r>
              <a:rPr lang="en-US" sz="2400" dirty="0" smtClean="0">
                <a:latin typeface="Gautami" panose="020B0502040204020203" pitchFamily="34" charset="0"/>
                <a:cs typeface="Gautami" panose="020B0502040204020203" pitchFamily="34" charset="0"/>
              </a:rPr>
              <a:t>in </a:t>
            </a:r>
            <a:r>
              <a:rPr lang="pt-BR" sz="2400" dirty="0" smtClean="0">
                <a:latin typeface="Gautami" panose="020B0502040204020203" pitchFamily="34" charset="0"/>
                <a:cs typeface="Gautami" panose="020B0502040204020203" pitchFamily="34" charset="0"/>
              </a:rPr>
              <a:t>diabetes. </a:t>
            </a:r>
          </a:p>
          <a:p>
            <a:r>
              <a:rPr lang="pt-BR" sz="2400" dirty="0" smtClean="0">
                <a:latin typeface="Gautami" panose="020B0502040204020203" pitchFamily="34" charset="0"/>
                <a:cs typeface="Gautami" panose="020B0502040204020203" pitchFamily="34" charset="0"/>
              </a:rPr>
              <a:t>In </a:t>
            </a:r>
            <a:r>
              <a:rPr lang="pt-BR" sz="2400" dirty="0">
                <a:latin typeface="Gautami" panose="020B0502040204020203" pitchFamily="34" charset="0"/>
                <a:cs typeface="Gautami" panose="020B0502040204020203" pitchFamily="34" charset="0"/>
              </a:rPr>
              <a:t>humans, </a:t>
            </a:r>
            <a:r>
              <a:rPr lang="pt-BR" sz="2400" dirty="0" smtClean="0">
                <a:latin typeface="Gautami" panose="020B0502040204020203" pitchFamily="34" charset="0"/>
                <a:cs typeface="Gautami" panose="020B0502040204020203" pitchFamily="34" charset="0"/>
              </a:rPr>
              <a:t>hippocampal </a:t>
            </a:r>
            <a:r>
              <a:rPr lang="en-US" sz="2400" dirty="0" smtClean="0">
                <a:latin typeface="Gautami" panose="020B0502040204020203" pitchFamily="34" charset="0"/>
                <a:cs typeface="Gautami" panose="020B0502040204020203" pitchFamily="34" charset="0"/>
              </a:rPr>
              <a:t>neurogenesis </a:t>
            </a:r>
            <a:r>
              <a:rPr lang="en-US" sz="2400" dirty="0">
                <a:latin typeface="Gautami" panose="020B0502040204020203" pitchFamily="34" charset="0"/>
                <a:cs typeface="Gautami" panose="020B0502040204020203" pitchFamily="34" charset="0"/>
              </a:rPr>
              <a:t>can be indirectly </a:t>
            </a:r>
            <a:r>
              <a:rPr lang="en-US" sz="2400" dirty="0" smtClean="0">
                <a:latin typeface="Gautami" panose="020B0502040204020203" pitchFamily="34" charset="0"/>
                <a:cs typeface="Gautami" panose="020B0502040204020203" pitchFamily="34" charset="0"/>
              </a:rPr>
              <a:t>assessed via </a:t>
            </a:r>
            <a:r>
              <a:rPr lang="en-US" sz="2400" dirty="0">
                <a:latin typeface="Gautami" panose="020B0502040204020203" pitchFamily="34" charset="0"/>
                <a:cs typeface="Gautami" panose="020B0502040204020203" pitchFamily="34" charset="0"/>
              </a:rPr>
              <a:t>MRI, and hippocampal </a:t>
            </a:r>
            <a:r>
              <a:rPr lang="en-US" sz="2400" dirty="0" smtClean="0">
                <a:latin typeface="Gautami" panose="020B0502040204020203" pitchFamily="34" charset="0"/>
                <a:cs typeface="Gautami" panose="020B0502040204020203" pitchFamily="34" charset="0"/>
              </a:rPr>
              <a:t>atrophy has </a:t>
            </a:r>
            <a:r>
              <a:rPr lang="en-US" sz="2400" dirty="0">
                <a:latin typeface="Gautami" panose="020B0502040204020203" pitchFamily="34" charset="0"/>
                <a:cs typeface="Gautami" panose="020B0502040204020203" pitchFamily="34" charset="0"/>
              </a:rPr>
              <a:t>been observed in people </a:t>
            </a:r>
            <a:r>
              <a:rPr lang="en-US" sz="2400" dirty="0" smtClean="0">
                <a:latin typeface="Gautami" panose="020B0502040204020203" pitchFamily="34" charset="0"/>
                <a:cs typeface="Gautami" panose="020B0502040204020203" pitchFamily="34" charset="0"/>
              </a:rPr>
              <a:t>with diabetes</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50</a:t>
            </a:fld>
            <a:endParaRPr lang="en-US" dirty="0">
              <a:solidFill>
                <a:srgbClr val="4A66AC"/>
              </a:solidFill>
            </a:endParaRPr>
          </a:p>
        </p:txBody>
      </p:sp>
    </p:spTree>
    <p:extLst>
      <p:ext uri="{BB962C8B-B14F-4D97-AF65-F5344CB8AC3E}">
        <p14:creationId xmlns:p14="http://schemas.microsoft.com/office/powerpoint/2010/main" val="3158105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FF00"/>
                </a:solidFill>
              </a:rPr>
              <a:t>Intrauterine Environment</a:t>
            </a:r>
          </a:p>
        </p:txBody>
      </p:sp>
      <p:sp>
        <p:nvSpPr>
          <p:cNvPr id="3" name="Content Placeholder 2"/>
          <p:cNvSpPr>
            <a:spLocks noGrp="1"/>
          </p:cNvSpPr>
          <p:nvPr>
            <p:ph idx="1"/>
          </p:nvPr>
        </p:nvSpPr>
        <p:spPr>
          <a:xfrm>
            <a:off x="818712" y="1970468"/>
            <a:ext cx="10554574" cy="4713667"/>
          </a:xfrm>
        </p:spPr>
        <p:txBody>
          <a:bodyPr>
            <a:normAutofit lnSpcReduction="10000"/>
          </a:bodyPr>
          <a:lstStyle/>
          <a:p>
            <a:r>
              <a:rPr lang="en-US" sz="2400" dirty="0">
                <a:latin typeface="Gautami" panose="020B0502040204020203" pitchFamily="34" charset="0"/>
                <a:cs typeface="Gautami" panose="020B0502040204020203" pitchFamily="34" charset="0"/>
              </a:rPr>
              <a:t>The earliest influence is the </a:t>
            </a:r>
            <a:r>
              <a:rPr lang="en-US" sz="2400" dirty="0" smtClean="0">
                <a:latin typeface="Gautami" panose="020B0502040204020203" pitchFamily="34" charset="0"/>
                <a:cs typeface="Gautami" panose="020B0502040204020203" pitchFamily="34" charset="0"/>
              </a:rPr>
              <a:t>intrauterine environment </a:t>
            </a:r>
            <a:r>
              <a:rPr lang="en-US" sz="2400" dirty="0">
                <a:latin typeface="Gautami" panose="020B0502040204020203" pitchFamily="34" charset="0"/>
                <a:cs typeface="Gautami" panose="020B0502040204020203" pitchFamily="34" charset="0"/>
              </a:rPr>
              <a:t>and early life conditions</a:t>
            </a:r>
            <a:r>
              <a:rPr lang="en-US" sz="2400" dirty="0" smtClean="0">
                <a:latin typeface="Gautami" panose="020B0502040204020203" pitchFamily="34" charset="0"/>
                <a:cs typeface="Gautami" panose="020B0502040204020203" pitchFamily="34" charset="0"/>
              </a:rPr>
              <a:t>, such </a:t>
            </a:r>
            <a:r>
              <a:rPr lang="en-US" sz="2400" dirty="0">
                <a:latin typeface="Gautami" panose="020B0502040204020203" pitchFamily="34" charset="0"/>
                <a:cs typeface="Gautami" panose="020B0502040204020203" pitchFamily="34" charset="0"/>
              </a:rPr>
              <a:t>as fetal </a:t>
            </a:r>
            <a:r>
              <a:rPr lang="en-US" sz="2400" dirty="0" smtClean="0">
                <a:latin typeface="Gautami" panose="020B0502040204020203" pitchFamily="34" charset="0"/>
                <a:cs typeface="Gautami" panose="020B0502040204020203" pitchFamily="34" charset="0"/>
              </a:rPr>
              <a:t>under nutrition </a:t>
            </a:r>
            <a:r>
              <a:rPr lang="en-US" sz="2400" dirty="0">
                <a:latin typeface="Gautami" panose="020B0502040204020203" pitchFamily="34" charset="0"/>
                <a:cs typeface="Gautami" panose="020B0502040204020203" pitchFamily="34" charset="0"/>
              </a:rPr>
              <a:t>and </a:t>
            </a:r>
            <a:r>
              <a:rPr lang="en-US" sz="2400" dirty="0" smtClean="0">
                <a:latin typeface="Gautami" panose="020B0502040204020203" pitchFamily="34" charset="0"/>
                <a:cs typeface="Gautami" panose="020B0502040204020203" pitchFamily="34" charset="0"/>
              </a:rPr>
              <a:t>stress and </a:t>
            </a:r>
            <a:r>
              <a:rPr lang="en-US" sz="2400" dirty="0">
                <a:latin typeface="Gautami" panose="020B0502040204020203" pitchFamily="34" charset="0"/>
                <a:cs typeface="Gautami" panose="020B0502040204020203" pitchFamily="34" charset="0"/>
              </a:rPr>
              <a:t>maternal stress, which can lead </a:t>
            </a:r>
            <a:r>
              <a:rPr lang="en-US" sz="2400" dirty="0" smtClean="0">
                <a:latin typeface="Gautami" panose="020B0502040204020203" pitchFamily="34" charset="0"/>
                <a:cs typeface="Gautami" panose="020B0502040204020203" pitchFamily="34" charset="0"/>
              </a:rPr>
              <a:t>to LBW </a:t>
            </a:r>
            <a:r>
              <a:rPr lang="en-US" sz="2400" dirty="0">
                <a:latin typeface="Gautami" panose="020B0502040204020203" pitchFamily="34" charset="0"/>
                <a:cs typeface="Gautami" panose="020B0502040204020203" pitchFamily="34" charset="0"/>
              </a:rPr>
              <a:t>and a predisposition </a:t>
            </a:r>
            <a:r>
              <a:rPr lang="en-US" sz="2400" dirty="0" smtClean="0">
                <a:latin typeface="Gautami" panose="020B0502040204020203" pitchFamily="34" charset="0"/>
                <a:cs typeface="Gautami" panose="020B0502040204020203" pitchFamily="34" charset="0"/>
              </a:rPr>
              <a:t>to adult </a:t>
            </a:r>
            <a:r>
              <a:rPr lang="en-US" sz="2400" dirty="0">
                <a:latin typeface="Gautami" panose="020B0502040204020203" pitchFamily="34" charset="0"/>
                <a:cs typeface="Gautami" panose="020B0502040204020203" pitchFamily="34" charset="0"/>
              </a:rPr>
              <a:t>diabetes </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Animal studies </a:t>
            </a:r>
            <a:r>
              <a:rPr lang="en-US" sz="2400" dirty="0" smtClean="0">
                <a:latin typeface="Gautami" panose="020B0502040204020203" pitchFamily="34" charset="0"/>
                <a:cs typeface="Gautami" panose="020B0502040204020203" pitchFamily="34" charset="0"/>
              </a:rPr>
              <a:t>have shown </a:t>
            </a:r>
            <a:r>
              <a:rPr lang="en-US" sz="2400" dirty="0">
                <a:latin typeface="Gautami" panose="020B0502040204020203" pitchFamily="34" charset="0"/>
                <a:cs typeface="Gautami" panose="020B0502040204020203" pitchFamily="34" charset="0"/>
              </a:rPr>
              <a:t>an adaptive slowing of </a:t>
            </a:r>
            <a:r>
              <a:rPr lang="en-US" sz="2400" dirty="0" smtClean="0">
                <a:latin typeface="Gautami" panose="020B0502040204020203" pitchFamily="34" charset="0"/>
                <a:cs typeface="Gautami" panose="020B0502040204020203" pitchFamily="34" charset="0"/>
              </a:rPr>
              <a:t>fetal growth </a:t>
            </a:r>
            <a:r>
              <a:rPr lang="en-US" sz="2400" dirty="0">
                <a:latin typeface="Gautami" panose="020B0502040204020203" pitchFamily="34" charset="0"/>
                <a:cs typeface="Gautami" panose="020B0502040204020203" pitchFamily="34" charset="0"/>
              </a:rPr>
              <a:t>rate and modification of </a:t>
            </a:r>
            <a:r>
              <a:rPr lang="en-US" sz="2400" dirty="0" smtClean="0">
                <a:latin typeface="Gautami" panose="020B0502040204020203" pitchFamily="34" charset="0"/>
                <a:cs typeface="Gautami" panose="020B0502040204020203" pitchFamily="34" charset="0"/>
              </a:rPr>
              <a:t>organ structure </a:t>
            </a:r>
            <a:r>
              <a:rPr lang="en-US" sz="2400" dirty="0">
                <a:latin typeface="Gautami" panose="020B0502040204020203" pitchFamily="34" charset="0"/>
                <a:cs typeface="Gautami" panose="020B0502040204020203" pitchFamily="34" charset="0"/>
              </a:rPr>
              <a:t>in response to </a:t>
            </a:r>
            <a:r>
              <a:rPr lang="en-US" sz="2400" dirty="0" smtClean="0">
                <a:latin typeface="Gautami" panose="020B0502040204020203" pitchFamily="34" charset="0"/>
                <a:cs typeface="Gautami" panose="020B0502040204020203" pitchFamily="34" charset="0"/>
              </a:rPr>
              <a:t>under nutrition . </a:t>
            </a:r>
          </a:p>
          <a:p>
            <a:r>
              <a:rPr lang="en-US" sz="2400" dirty="0" smtClean="0">
                <a:latin typeface="Gautami" panose="020B0502040204020203" pitchFamily="34" charset="0"/>
                <a:cs typeface="Gautami" panose="020B0502040204020203" pitchFamily="34" charset="0"/>
              </a:rPr>
              <a:t>The </a:t>
            </a:r>
            <a:r>
              <a:rPr lang="en-US" sz="2400" dirty="0">
                <a:latin typeface="Gautami" panose="020B0502040204020203" pitchFamily="34" charset="0"/>
                <a:cs typeface="Gautami" panose="020B0502040204020203" pitchFamily="34" charset="0"/>
              </a:rPr>
              <a:t>data about the </a:t>
            </a:r>
            <a:r>
              <a:rPr lang="en-US" sz="2400" dirty="0" smtClean="0">
                <a:latin typeface="Gautami" panose="020B0502040204020203" pitchFamily="34" charset="0"/>
                <a:cs typeface="Gautami" panose="020B0502040204020203" pitchFamily="34" charset="0"/>
              </a:rPr>
              <a:t>relationship between </a:t>
            </a:r>
            <a:r>
              <a:rPr lang="en-US" sz="2400" dirty="0">
                <a:latin typeface="Gautami" panose="020B0502040204020203" pitchFamily="34" charset="0"/>
                <a:cs typeface="Gautami" panose="020B0502040204020203" pitchFamily="34" charset="0"/>
              </a:rPr>
              <a:t>adverse intrauterine </a:t>
            </a:r>
            <a:r>
              <a:rPr lang="en-US" sz="2400" dirty="0" smtClean="0">
                <a:latin typeface="Gautami" panose="020B0502040204020203" pitchFamily="34" charset="0"/>
                <a:cs typeface="Gautami" panose="020B0502040204020203" pitchFamily="34" charset="0"/>
              </a:rPr>
              <a:t>environment and </a:t>
            </a:r>
            <a:r>
              <a:rPr lang="en-US" sz="2400" dirty="0">
                <a:latin typeface="Gautami" panose="020B0502040204020203" pitchFamily="34" charset="0"/>
                <a:cs typeface="Gautami" panose="020B0502040204020203" pitchFamily="34" charset="0"/>
              </a:rPr>
              <a:t>risk for depression in </a:t>
            </a:r>
            <a:r>
              <a:rPr lang="en-US" sz="2400" dirty="0" smtClean="0">
                <a:latin typeface="Gautami" panose="020B0502040204020203" pitchFamily="34" charset="0"/>
                <a:cs typeface="Gautami" panose="020B0502040204020203" pitchFamily="34" charset="0"/>
              </a:rPr>
              <a:t>adulthood remain </a:t>
            </a:r>
            <a:r>
              <a:rPr lang="en-US" sz="2400" dirty="0">
                <a:latin typeface="Gautami" panose="020B0502040204020203" pitchFamily="34" charset="0"/>
                <a:cs typeface="Gautami" panose="020B0502040204020203" pitchFamily="34" charset="0"/>
              </a:rPr>
              <a:t>inconclusive, with some </a:t>
            </a:r>
            <a:r>
              <a:rPr lang="en-US" sz="2400" dirty="0" smtClean="0">
                <a:latin typeface="Gautami" panose="020B0502040204020203" pitchFamily="34" charset="0"/>
                <a:cs typeface="Gautami" panose="020B0502040204020203" pitchFamily="34" charset="0"/>
              </a:rPr>
              <a:t>studies suggesting </a:t>
            </a:r>
            <a:r>
              <a:rPr lang="en-US" sz="2400" dirty="0">
                <a:latin typeface="Gautami" panose="020B0502040204020203" pitchFamily="34" charset="0"/>
                <a:cs typeface="Gautami" panose="020B0502040204020203" pitchFamily="34" charset="0"/>
              </a:rPr>
              <a:t>a positive association </a:t>
            </a:r>
            <a:r>
              <a:rPr lang="en-US" sz="2400" dirty="0" smtClean="0">
                <a:latin typeface="Gautami" panose="020B0502040204020203" pitchFamily="34" charset="0"/>
                <a:cs typeface="Gautami" panose="020B0502040204020203" pitchFamily="34" charset="0"/>
              </a:rPr>
              <a:t>while others </a:t>
            </a:r>
            <a:r>
              <a:rPr lang="en-US" sz="2400" dirty="0">
                <a:latin typeface="Gautami" panose="020B0502040204020203" pitchFamily="34" charset="0"/>
                <a:cs typeface="Gautami" panose="020B0502040204020203" pitchFamily="34" charset="0"/>
              </a:rPr>
              <a:t>have null </a:t>
            </a:r>
            <a:r>
              <a:rPr lang="en-US" sz="2400" dirty="0" smtClean="0">
                <a:latin typeface="Gautami" panose="020B0502040204020203" pitchFamily="34" charset="0"/>
                <a:cs typeface="Gautami" panose="020B0502040204020203" pitchFamily="34" charset="0"/>
              </a:rPr>
              <a:t>findings</a:t>
            </a:r>
          </a:p>
          <a:p>
            <a:r>
              <a:rPr lang="en-US" sz="2400" dirty="0" smtClean="0">
                <a:latin typeface="Gautami" panose="020B0502040204020203" pitchFamily="34" charset="0"/>
                <a:cs typeface="Gautami" panose="020B0502040204020203" pitchFamily="34" charset="0"/>
              </a:rPr>
              <a:t>Both </a:t>
            </a:r>
            <a:r>
              <a:rPr lang="en-US" sz="2400" dirty="0">
                <a:latin typeface="Gautami" panose="020B0502040204020203" pitchFamily="34" charset="0"/>
                <a:cs typeface="Gautami" panose="020B0502040204020203" pitchFamily="34" charset="0"/>
              </a:rPr>
              <a:t>LBW and fetal over exposure to cortisol secondary to maternal stress have been associated with HPA axis programming and elevated cortisol reactivity in childhood, adolescence, and adulthood, predisposing the individual to stress-related and metabolic disorders</a:t>
            </a:r>
          </a:p>
          <a:p>
            <a:endParaRPr lang="en-US"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51</a:t>
            </a:fld>
            <a:endParaRPr lang="en-US" dirty="0">
              <a:solidFill>
                <a:srgbClr val="4A66AC"/>
              </a:solidFill>
            </a:endParaRPr>
          </a:p>
        </p:txBody>
      </p:sp>
    </p:spTree>
    <p:extLst>
      <p:ext uri="{BB962C8B-B14F-4D97-AF65-F5344CB8AC3E}">
        <p14:creationId xmlns:p14="http://schemas.microsoft.com/office/powerpoint/2010/main" val="1228026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External Environment</a:t>
            </a:r>
          </a:p>
        </p:txBody>
      </p:sp>
      <p:sp>
        <p:nvSpPr>
          <p:cNvPr id="3" name="Content Placeholder 2"/>
          <p:cNvSpPr>
            <a:spLocks noGrp="1"/>
          </p:cNvSpPr>
          <p:nvPr>
            <p:ph idx="1"/>
          </p:nvPr>
        </p:nvSpPr>
        <p:spPr>
          <a:xfrm>
            <a:off x="818712" y="2222287"/>
            <a:ext cx="10554574" cy="4635713"/>
          </a:xfrm>
        </p:spPr>
        <p:txBody>
          <a:bodyPr>
            <a:normAutofit lnSpcReduction="10000"/>
          </a:bodyPr>
          <a:lstStyle/>
          <a:p>
            <a:r>
              <a:rPr lang="en-US" sz="2400" dirty="0">
                <a:latin typeface="Gautami" panose="020B0502040204020203" pitchFamily="34" charset="0"/>
                <a:cs typeface="Gautami" panose="020B0502040204020203" pitchFamily="34" charset="0"/>
              </a:rPr>
              <a:t>Several contextual factors, </a:t>
            </a:r>
            <a:r>
              <a:rPr lang="en-US" sz="2400" dirty="0" smtClean="0">
                <a:latin typeface="Gautami" panose="020B0502040204020203" pitchFamily="34" charset="0"/>
                <a:cs typeface="Gautami" panose="020B0502040204020203" pitchFamily="34" charset="0"/>
              </a:rPr>
              <a:t>including childhood </a:t>
            </a:r>
            <a:r>
              <a:rPr lang="en-US" sz="2400" dirty="0">
                <a:latin typeface="Gautami" panose="020B0502040204020203" pitchFamily="34" charset="0"/>
                <a:cs typeface="Gautami" panose="020B0502040204020203" pitchFamily="34" charset="0"/>
              </a:rPr>
              <a:t>adversity (</a:t>
            </a:r>
            <a:r>
              <a:rPr lang="en-US" sz="2400" dirty="0" smtClean="0">
                <a:latin typeface="Gautami" panose="020B0502040204020203" pitchFamily="34" charset="0"/>
                <a:cs typeface="Gautami" panose="020B0502040204020203" pitchFamily="34" charset="0"/>
              </a:rPr>
              <a:t>possibly mediated through </a:t>
            </a:r>
            <a:r>
              <a:rPr lang="en-US" sz="2400" dirty="0">
                <a:latin typeface="Gautami" panose="020B0502040204020203" pitchFamily="34" charset="0"/>
                <a:cs typeface="Gautami" panose="020B0502040204020203" pitchFamily="34" charset="0"/>
              </a:rPr>
              <a:t>increased adult </a:t>
            </a:r>
            <a:r>
              <a:rPr lang="en-US" sz="2400" dirty="0" smtClean="0">
                <a:latin typeface="Gautami" panose="020B0502040204020203" pitchFamily="34" charset="0"/>
                <a:cs typeface="Gautami" panose="020B0502040204020203" pitchFamily="34" charset="0"/>
              </a:rPr>
              <a:t>CRP concentration ), neighborhood environment</a:t>
            </a:r>
            <a:r>
              <a:rPr lang="en-US" sz="2400" dirty="0">
                <a:latin typeface="Gautami" panose="020B0502040204020203" pitchFamily="34" charset="0"/>
                <a:cs typeface="Gautami" panose="020B0502040204020203" pitchFamily="34" charset="0"/>
              </a:rPr>
              <a:t>, and poverty, also </a:t>
            </a:r>
            <a:r>
              <a:rPr lang="en-US" sz="2400" dirty="0" smtClean="0">
                <a:latin typeface="Gautami" panose="020B0502040204020203" pitchFamily="34" charset="0"/>
                <a:cs typeface="Gautami" panose="020B0502040204020203" pitchFamily="34" charset="0"/>
              </a:rPr>
              <a:t>influence the </a:t>
            </a:r>
            <a:r>
              <a:rPr lang="en-US" sz="2400" dirty="0">
                <a:latin typeface="Gautami" panose="020B0502040204020203" pitchFamily="34" charset="0"/>
                <a:cs typeface="Gautami" panose="020B0502040204020203" pitchFamily="34" charset="0"/>
              </a:rPr>
              <a:t>predisposition to depression </a:t>
            </a:r>
            <a:r>
              <a:rPr lang="en-US" sz="2400" dirty="0" smtClean="0">
                <a:latin typeface="Gautami" panose="020B0502040204020203" pitchFamily="34" charset="0"/>
                <a:cs typeface="Gautami" panose="020B0502040204020203" pitchFamily="34" charset="0"/>
              </a:rPr>
              <a:t>and diabetes</a:t>
            </a:r>
            <a:r>
              <a:rPr lang="en-US" sz="2400" dirty="0">
                <a:latin typeface="Gautami" panose="020B0502040204020203" pitchFamily="34" charset="0"/>
                <a:cs typeface="Gautami" panose="020B0502040204020203" pitchFamily="34" charset="0"/>
              </a:rPr>
              <a:t>.</a:t>
            </a:r>
          </a:p>
          <a:p>
            <a:r>
              <a:rPr lang="en-US" sz="2400" dirty="0">
                <a:latin typeface="Gautami" panose="020B0502040204020203" pitchFamily="34" charset="0"/>
                <a:cs typeface="Gautami" panose="020B0502040204020203" pitchFamily="34" charset="0"/>
              </a:rPr>
              <a:t>Poorer neighborhood physical </a:t>
            </a:r>
            <a:r>
              <a:rPr lang="en-US" sz="2400" dirty="0" smtClean="0">
                <a:latin typeface="Gautami" panose="020B0502040204020203" pitchFamily="34" charset="0"/>
                <a:cs typeface="Gautami" panose="020B0502040204020203" pitchFamily="34" charset="0"/>
              </a:rPr>
              <a:t>environment (</a:t>
            </a:r>
            <a:r>
              <a:rPr lang="en-US" sz="2400" dirty="0">
                <a:latin typeface="Gautami" panose="020B0502040204020203" pitchFamily="34" charset="0"/>
                <a:cs typeface="Gautami" panose="020B0502040204020203" pitchFamily="34" charset="0"/>
              </a:rPr>
              <a:t>e.g., physical disorder, traffic</a:t>
            </a:r>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noise, </a:t>
            </a:r>
            <a:r>
              <a:rPr lang="en-US" sz="2400" dirty="0" smtClean="0">
                <a:latin typeface="Gautami" panose="020B0502040204020203" pitchFamily="34" charset="0"/>
                <a:cs typeface="Gautami" panose="020B0502040204020203" pitchFamily="34" charset="0"/>
              </a:rPr>
              <a:t>decreased walkability</a:t>
            </a:r>
            <a:r>
              <a:rPr lang="en-US" sz="2400" dirty="0">
                <a:latin typeface="Gautami" panose="020B0502040204020203" pitchFamily="34" charset="0"/>
                <a:cs typeface="Gautami" panose="020B0502040204020203" pitchFamily="34" charset="0"/>
              </a:rPr>
              <a:t>) is </a:t>
            </a:r>
            <a:r>
              <a:rPr lang="en-US" sz="2400" dirty="0" smtClean="0">
                <a:latin typeface="Gautami" panose="020B0502040204020203" pitchFamily="34" charset="0"/>
                <a:cs typeface="Gautami" panose="020B0502040204020203" pitchFamily="34" charset="0"/>
              </a:rPr>
              <a:t>associated with </a:t>
            </a:r>
            <a:r>
              <a:rPr lang="en-US" sz="2400" dirty="0">
                <a:latin typeface="Gautami" panose="020B0502040204020203" pitchFamily="34" charset="0"/>
                <a:cs typeface="Gautami" panose="020B0502040204020203" pitchFamily="34" charset="0"/>
              </a:rPr>
              <a:t>worse diet, lower physical </a:t>
            </a:r>
            <a:r>
              <a:rPr lang="en-US" sz="2400" dirty="0" smtClean="0">
                <a:latin typeface="Gautami" panose="020B0502040204020203" pitchFamily="34" charset="0"/>
                <a:cs typeface="Gautami" panose="020B0502040204020203" pitchFamily="34" charset="0"/>
              </a:rPr>
              <a:t>activity , </a:t>
            </a:r>
            <a:r>
              <a:rPr lang="en-US" sz="2400" dirty="0">
                <a:latin typeface="Gautami" panose="020B0502040204020203" pitchFamily="34" charset="0"/>
                <a:cs typeface="Gautami" panose="020B0502040204020203" pitchFamily="34" charset="0"/>
              </a:rPr>
              <a:t>obesity, and diabetes </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Worse </a:t>
            </a:r>
            <a:r>
              <a:rPr lang="en-US" sz="2400" dirty="0">
                <a:latin typeface="Gautami" panose="020B0502040204020203" pitchFamily="34" charset="0"/>
                <a:cs typeface="Gautami" panose="020B0502040204020203" pitchFamily="34" charset="0"/>
              </a:rPr>
              <a:t>neighborhood </a:t>
            </a:r>
            <a:r>
              <a:rPr lang="en-US" sz="2400" dirty="0" smtClean="0">
                <a:latin typeface="Gautami" panose="020B0502040204020203" pitchFamily="34" charset="0"/>
                <a:cs typeface="Gautami" panose="020B0502040204020203" pitchFamily="34" charset="0"/>
              </a:rPr>
              <a:t>social environment </a:t>
            </a:r>
            <a:r>
              <a:rPr lang="en-US" sz="2400" dirty="0">
                <a:latin typeface="Gautami" panose="020B0502040204020203" pitchFamily="34" charset="0"/>
                <a:cs typeface="Gautami" panose="020B0502040204020203" pitchFamily="34" charset="0"/>
              </a:rPr>
              <a:t>(e.g., lower social </a:t>
            </a:r>
            <a:r>
              <a:rPr lang="en-US" sz="2400" dirty="0" smtClean="0">
                <a:latin typeface="Gautami" panose="020B0502040204020203" pitchFamily="34" charset="0"/>
                <a:cs typeface="Gautami" panose="020B0502040204020203" pitchFamily="34" charset="0"/>
              </a:rPr>
              <a:t>cohesion and </a:t>
            </a:r>
            <a:r>
              <a:rPr lang="en-US" sz="2400" dirty="0">
                <a:latin typeface="Gautami" panose="020B0502040204020203" pitchFamily="34" charset="0"/>
                <a:cs typeface="Gautami" panose="020B0502040204020203" pitchFamily="34" charset="0"/>
              </a:rPr>
              <a:t>social capital, increased violence, </a:t>
            </a:r>
            <a:r>
              <a:rPr lang="en-US" sz="2400" dirty="0" smtClean="0">
                <a:latin typeface="Gautami" panose="020B0502040204020203" pitchFamily="34" charset="0"/>
                <a:cs typeface="Gautami" panose="020B0502040204020203" pitchFamily="34" charset="0"/>
              </a:rPr>
              <a:t>decreased residential </a:t>
            </a:r>
            <a:r>
              <a:rPr lang="en-US" sz="2400" dirty="0">
                <a:latin typeface="Gautami" panose="020B0502040204020203" pitchFamily="34" charset="0"/>
                <a:cs typeface="Gautami" panose="020B0502040204020203" pitchFamily="34" charset="0"/>
              </a:rPr>
              <a:t>stability) is </a:t>
            </a:r>
            <a:r>
              <a:rPr lang="en-US" sz="2400" dirty="0" smtClean="0">
                <a:latin typeface="Gautami" panose="020B0502040204020203" pitchFamily="34" charset="0"/>
                <a:cs typeface="Gautami" panose="020B0502040204020203" pitchFamily="34" charset="0"/>
              </a:rPr>
              <a:t>associated with </a:t>
            </a:r>
            <a:r>
              <a:rPr lang="en-US" sz="2400" dirty="0">
                <a:latin typeface="Gautami" panose="020B0502040204020203" pitchFamily="34" charset="0"/>
                <a:cs typeface="Gautami" panose="020B0502040204020203" pitchFamily="34" charset="0"/>
              </a:rPr>
              <a:t>higher rates of depressive </a:t>
            </a:r>
            <a:r>
              <a:rPr lang="en-US" sz="2400" dirty="0" smtClean="0">
                <a:latin typeface="Gautami" panose="020B0502040204020203" pitchFamily="34" charset="0"/>
                <a:cs typeface="Gautami" panose="020B0502040204020203" pitchFamily="34" charset="0"/>
              </a:rPr>
              <a:t>symptoms and </a:t>
            </a:r>
            <a:r>
              <a:rPr lang="en-US" sz="2400" dirty="0">
                <a:latin typeface="Gautami" panose="020B0502040204020203" pitchFamily="34" charset="0"/>
                <a:cs typeface="Gautami" panose="020B0502040204020203" pitchFamily="34" charset="0"/>
              </a:rPr>
              <a:t>mental </a:t>
            </a:r>
            <a:r>
              <a:rPr lang="en-US" sz="2400" dirty="0" smtClean="0">
                <a:latin typeface="Gautami" panose="020B0502040204020203" pitchFamily="34" charset="0"/>
                <a:cs typeface="Gautami" panose="020B0502040204020203" pitchFamily="34" charset="0"/>
              </a:rPr>
              <a:t>health problems</a:t>
            </a:r>
          </a:p>
          <a:p>
            <a:r>
              <a:rPr lang="en-US" sz="2400" dirty="0">
                <a:latin typeface="Gautami" panose="020B0502040204020203" pitchFamily="34" charset="0"/>
                <a:cs typeface="Gautami" panose="020B0502040204020203" pitchFamily="34" charset="0"/>
              </a:rPr>
              <a:t>Adverse neighborhood environments have also been associated with dysfunctional HPA axis activity and disruption of its normal circadian rhythm as well as enhanced </a:t>
            </a:r>
            <a:r>
              <a:rPr lang="en-US" sz="2400" dirty="0" smtClean="0">
                <a:latin typeface="Gautami" panose="020B0502040204020203" pitchFamily="34" charset="0"/>
                <a:cs typeface="Gautami" panose="020B0502040204020203" pitchFamily="34" charset="0"/>
              </a:rPr>
              <a:t>inflammation</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52</a:t>
            </a:fld>
            <a:endParaRPr lang="en-US" dirty="0">
              <a:solidFill>
                <a:srgbClr val="4A66AC"/>
              </a:solidFill>
            </a:endParaRPr>
          </a:p>
        </p:txBody>
      </p:sp>
    </p:spTree>
    <p:extLst>
      <p:ext uri="{BB962C8B-B14F-4D97-AF65-F5344CB8AC3E}">
        <p14:creationId xmlns:p14="http://schemas.microsoft.com/office/powerpoint/2010/main" val="533786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FF00"/>
                </a:solidFill>
              </a:rPr>
              <a:t>Common Interrelated Biological</a:t>
            </a:r>
          </a:p>
        </p:txBody>
      </p:sp>
      <p:sp>
        <p:nvSpPr>
          <p:cNvPr id="3" name="Content Placeholder 2"/>
          <p:cNvSpPr>
            <a:spLocks noGrp="1"/>
          </p:cNvSpPr>
          <p:nvPr>
            <p:ph idx="1"/>
          </p:nvPr>
        </p:nvSpPr>
        <p:spPr>
          <a:xfrm>
            <a:off x="810000" y="2769976"/>
            <a:ext cx="10554574" cy="3636511"/>
          </a:xfrm>
        </p:spPr>
        <p:txBody>
          <a:bodyPr>
            <a:noAutofit/>
          </a:bodyPr>
          <a:lstStyle/>
          <a:p>
            <a:r>
              <a:rPr lang="en-US" sz="2400" dirty="0">
                <a:latin typeface="Gautami" panose="020B0502040204020203" pitchFamily="34" charset="0"/>
                <a:cs typeface="Gautami" panose="020B0502040204020203" pitchFamily="34" charset="0"/>
              </a:rPr>
              <a:t>Both diagnosed major depression and </a:t>
            </a:r>
            <a:r>
              <a:rPr lang="en-US" sz="2400" dirty="0" smtClean="0">
                <a:latin typeface="Gautami" panose="020B0502040204020203" pitchFamily="34" charset="0"/>
                <a:cs typeface="Gautami" panose="020B0502040204020203" pitchFamily="34" charset="0"/>
              </a:rPr>
              <a:t>diabetes are </a:t>
            </a:r>
            <a:r>
              <a:rPr lang="en-US" sz="2400" dirty="0">
                <a:latin typeface="Gautami" panose="020B0502040204020203" pitchFamily="34" charset="0"/>
                <a:cs typeface="Gautami" panose="020B0502040204020203" pitchFamily="34" charset="0"/>
              </a:rPr>
              <a:t>associated with HPA axis dysfunction</a:t>
            </a:r>
            <a:r>
              <a:rPr lang="en-US" sz="2400" dirty="0" smtClean="0">
                <a:latin typeface="Gautami" panose="020B0502040204020203" pitchFamily="34" charset="0"/>
                <a:cs typeface="Gautami" panose="020B0502040204020203" pitchFamily="34" charset="0"/>
              </a:rPr>
              <a:t>, which </a:t>
            </a:r>
            <a:r>
              <a:rPr lang="en-US" sz="2400" dirty="0">
                <a:latin typeface="Gautami" panose="020B0502040204020203" pitchFamily="34" charset="0"/>
                <a:cs typeface="Gautami" panose="020B0502040204020203" pitchFamily="34" charset="0"/>
              </a:rPr>
              <a:t>manifests as </a:t>
            </a:r>
            <a:r>
              <a:rPr lang="en-US" sz="2400" b="1" dirty="0" smtClean="0">
                <a:solidFill>
                  <a:srgbClr val="00FF00"/>
                </a:solidFill>
                <a:latin typeface="Gautami" panose="020B0502040204020203" pitchFamily="34" charset="0"/>
                <a:cs typeface="Gautami" panose="020B0502040204020203" pitchFamily="34" charset="0"/>
              </a:rPr>
              <a:t>subclinical hyper </a:t>
            </a:r>
            <a:r>
              <a:rPr lang="en-US" sz="2400" b="1" dirty="0" err="1" smtClean="0">
                <a:solidFill>
                  <a:srgbClr val="00FF00"/>
                </a:solidFill>
                <a:latin typeface="Gautami" panose="020B0502040204020203" pitchFamily="34" charset="0"/>
                <a:cs typeface="Gautami" panose="020B0502040204020203" pitchFamily="34" charset="0"/>
              </a:rPr>
              <a:t>cortisolism</a:t>
            </a:r>
            <a:r>
              <a:rPr lang="en-US" sz="2400" b="1" dirty="0">
                <a:solidFill>
                  <a:srgbClr val="00FF00"/>
                </a:solidFill>
                <a:latin typeface="Gautami" panose="020B0502040204020203" pitchFamily="34" charset="0"/>
                <a:cs typeface="Gautami" panose="020B0502040204020203" pitchFamily="34" charset="0"/>
              </a:rPr>
              <a:t>, blunted diurnal </a:t>
            </a:r>
            <a:r>
              <a:rPr lang="en-US" sz="2400" b="1" dirty="0" smtClean="0">
                <a:solidFill>
                  <a:srgbClr val="00FF00"/>
                </a:solidFill>
                <a:latin typeface="Gautami" panose="020B0502040204020203" pitchFamily="34" charset="0"/>
                <a:cs typeface="Gautami" panose="020B0502040204020203" pitchFamily="34" charset="0"/>
              </a:rPr>
              <a:t>cortisol rhythm</a:t>
            </a:r>
            <a:r>
              <a:rPr lang="en-US" sz="2400" b="1" dirty="0">
                <a:solidFill>
                  <a:srgbClr val="00FF00"/>
                </a:solidFill>
                <a:latin typeface="Gautami" panose="020B0502040204020203" pitchFamily="34" charset="0"/>
                <a:cs typeface="Gautami" panose="020B0502040204020203" pitchFamily="34" charset="0"/>
              </a:rPr>
              <a:t>, or </a:t>
            </a:r>
            <a:r>
              <a:rPr lang="en-US" sz="2400" b="1" dirty="0" smtClean="0">
                <a:solidFill>
                  <a:srgbClr val="00FF00"/>
                </a:solidFill>
                <a:latin typeface="Gautami" panose="020B0502040204020203" pitchFamily="34" charset="0"/>
                <a:cs typeface="Gautami" panose="020B0502040204020203" pitchFamily="34" charset="0"/>
              </a:rPr>
              <a:t>hypo </a:t>
            </a:r>
            <a:r>
              <a:rPr lang="en-US" sz="2400" b="1" dirty="0" err="1" smtClean="0">
                <a:solidFill>
                  <a:srgbClr val="00FF00"/>
                </a:solidFill>
                <a:latin typeface="Gautami" panose="020B0502040204020203" pitchFamily="34" charset="0"/>
                <a:cs typeface="Gautami" panose="020B0502040204020203" pitchFamily="34" charset="0"/>
              </a:rPr>
              <a:t>cortisolism</a:t>
            </a:r>
            <a:r>
              <a:rPr lang="en-US" sz="2400" b="1" dirty="0" smtClean="0">
                <a:solidFill>
                  <a:srgbClr val="00FF00"/>
                </a:solidFill>
                <a:latin typeface="Gautami" panose="020B0502040204020203" pitchFamily="34" charset="0"/>
                <a:cs typeface="Gautami" panose="020B0502040204020203" pitchFamily="34" charset="0"/>
              </a:rPr>
              <a:t> </a:t>
            </a:r>
            <a:r>
              <a:rPr lang="en-US" sz="2400" b="1" dirty="0">
                <a:solidFill>
                  <a:srgbClr val="00FF00"/>
                </a:solidFill>
                <a:latin typeface="Gautami" panose="020B0502040204020203" pitchFamily="34" charset="0"/>
                <a:cs typeface="Gautami" panose="020B0502040204020203" pitchFamily="34" charset="0"/>
              </a:rPr>
              <a:t>with </a:t>
            </a:r>
            <a:r>
              <a:rPr lang="en-US" sz="2400" b="1" dirty="0" smtClean="0">
                <a:solidFill>
                  <a:srgbClr val="00FF00"/>
                </a:solidFill>
                <a:latin typeface="Gautami" panose="020B0502040204020203" pitchFamily="34" charset="0"/>
                <a:cs typeface="Gautami" panose="020B0502040204020203" pitchFamily="34" charset="0"/>
              </a:rPr>
              <a:t>impaired glucocorticoid </a:t>
            </a:r>
            <a:r>
              <a:rPr lang="en-US" sz="2400" b="1" dirty="0">
                <a:solidFill>
                  <a:srgbClr val="00FF00"/>
                </a:solidFill>
                <a:latin typeface="Gautami" panose="020B0502040204020203" pitchFamily="34" charset="0"/>
                <a:cs typeface="Gautami" panose="020B0502040204020203" pitchFamily="34" charset="0"/>
              </a:rPr>
              <a:t>sensitivity, and </a:t>
            </a:r>
            <a:r>
              <a:rPr lang="en-US" sz="2400" b="1" dirty="0" smtClean="0">
                <a:solidFill>
                  <a:srgbClr val="00FF00"/>
                </a:solidFill>
                <a:latin typeface="Gautami" panose="020B0502040204020203" pitchFamily="34" charset="0"/>
                <a:cs typeface="Gautami" panose="020B0502040204020203" pitchFamily="34" charset="0"/>
              </a:rPr>
              <a:t>increased inflammation. </a:t>
            </a:r>
          </a:p>
          <a:p>
            <a:r>
              <a:rPr lang="en-US" sz="2400" dirty="0" smtClean="0">
                <a:latin typeface="Gautami" panose="020B0502040204020203" pitchFamily="34" charset="0"/>
                <a:cs typeface="Gautami" panose="020B0502040204020203" pitchFamily="34" charset="0"/>
              </a:rPr>
              <a:t>Disrupted sleep patterns </a:t>
            </a:r>
            <a:r>
              <a:rPr lang="en-US" sz="2400" dirty="0">
                <a:latin typeface="Gautami" panose="020B0502040204020203" pitchFamily="34" charset="0"/>
                <a:cs typeface="Gautami" panose="020B0502040204020203" pitchFamily="34" charset="0"/>
              </a:rPr>
              <a:t>are seen in people with </a:t>
            </a:r>
            <a:r>
              <a:rPr lang="en-US" sz="2400" dirty="0" smtClean="0">
                <a:latin typeface="Gautami" panose="020B0502040204020203" pitchFamily="34" charset="0"/>
                <a:cs typeface="Gautami" panose="020B0502040204020203" pitchFamily="34" charset="0"/>
              </a:rPr>
              <a:t>major depression , </a:t>
            </a:r>
            <a:r>
              <a:rPr lang="en-US" sz="2400" dirty="0">
                <a:latin typeface="Gautami" panose="020B0502040204020203" pitchFamily="34" charset="0"/>
                <a:cs typeface="Gautami" panose="020B0502040204020203" pitchFamily="34" charset="0"/>
              </a:rPr>
              <a:t>and poor sleep </a:t>
            </a:r>
            <a:r>
              <a:rPr lang="en-US" sz="2400" dirty="0" smtClean="0">
                <a:latin typeface="Gautami" panose="020B0502040204020203" pitchFamily="34" charset="0"/>
                <a:cs typeface="Gautami" panose="020B0502040204020203" pitchFamily="34" charset="0"/>
              </a:rPr>
              <a:t>quality and </a:t>
            </a:r>
            <a:r>
              <a:rPr lang="en-US" sz="2400" dirty="0">
                <a:latin typeface="Gautami" panose="020B0502040204020203" pitchFamily="34" charset="0"/>
                <a:cs typeface="Gautami" panose="020B0502040204020203" pitchFamily="34" charset="0"/>
              </a:rPr>
              <a:t>altered circadian rhythms </a:t>
            </a:r>
            <a:r>
              <a:rPr lang="en-US" sz="2400" dirty="0" smtClean="0">
                <a:latin typeface="Gautami" panose="020B0502040204020203" pitchFamily="34" charset="0"/>
                <a:cs typeface="Gautami" panose="020B0502040204020203" pitchFamily="34" charset="0"/>
              </a:rPr>
              <a:t>are </a:t>
            </a:r>
            <a:r>
              <a:rPr lang="en-US" sz="2400" dirty="0">
                <a:latin typeface="Gautami" panose="020B0502040204020203" pitchFamily="34" charset="0"/>
                <a:cs typeface="Gautami" panose="020B0502040204020203" pitchFamily="34" charset="0"/>
              </a:rPr>
              <a:t>associated with insulin resistance </a:t>
            </a:r>
            <a:r>
              <a:rPr lang="en-US" sz="2400" dirty="0" smtClean="0">
                <a:latin typeface="Gautami" panose="020B0502040204020203" pitchFamily="34" charset="0"/>
                <a:cs typeface="Gautami" panose="020B0502040204020203" pitchFamily="34" charset="0"/>
              </a:rPr>
              <a:t>and type </a:t>
            </a:r>
            <a:r>
              <a:rPr lang="en-US" sz="2400" dirty="0">
                <a:latin typeface="Gautami" panose="020B0502040204020203" pitchFamily="34" charset="0"/>
                <a:cs typeface="Gautami" panose="020B0502040204020203" pitchFamily="34" charset="0"/>
              </a:rPr>
              <a:t>2 diabetes </a:t>
            </a:r>
            <a:r>
              <a:rPr lang="en-US" sz="2400" dirty="0" smtClean="0">
                <a:latin typeface="Gautami" panose="020B0502040204020203" pitchFamily="34" charset="0"/>
                <a:cs typeface="Gautami" panose="020B0502040204020203" pitchFamily="34" charset="0"/>
              </a:rPr>
              <a:t>risk</a:t>
            </a:r>
          </a:p>
          <a:p>
            <a:r>
              <a:rPr lang="en-US" sz="2400" dirty="0">
                <a:latin typeface="Gautami" panose="020B0502040204020203" pitchFamily="34" charset="0"/>
                <a:cs typeface="Gautami" panose="020B0502040204020203" pitchFamily="34" charset="0"/>
              </a:rPr>
              <a:t>All these biological pathways are activated in major depression and are associated with insulin resistance. </a:t>
            </a:r>
          </a:p>
          <a:p>
            <a:r>
              <a:rPr lang="en-US" sz="2400" dirty="0">
                <a:latin typeface="Gautami" panose="020B0502040204020203" pitchFamily="34" charset="0"/>
                <a:cs typeface="Gautami" panose="020B0502040204020203" pitchFamily="34" charset="0"/>
              </a:rPr>
              <a:t>A recent meta-analysis showed that depressive symptoms are weakly associated with </a:t>
            </a:r>
            <a:r>
              <a:rPr lang="en-US" sz="2400" dirty="0" smtClean="0">
                <a:latin typeface="Gautami" panose="020B0502040204020203" pitchFamily="34" charset="0"/>
                <a:cs typeface="Gautami" panose="020B0502040204020203" pitchFamily="34" charset="0"/>
              </a:rPr>
              <a:t>IR, </a:t>
            </a:r>
            <a:r>
              <a:rPr lang="en-US" sz="2400" dirty="0">
                <a:latin typeface="Gautami" panose="020B0502040204020203" pitchFamily="34" charset="0"/>
                <a:cs typeface="Gautami" panose="020B0502040204020203" pitchFamily="34" charset="0"/>
              </a:rPr>
              <a:t>providing a potential link to incident type 2 diabetes</a:t>
            </a:r>
          </a:p>
          <a:p>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53</a:t>
            </a:fld>
            <a:endParaRPr lang="en-US" dirty="0">
              <a:solidFill>
                <a:srgbClr val="4A66AC"/>
              </a:solidFill>
            </a:endParaRPr>
          </a:p>
        </p:txBody>
      </p:sp>
    </p:spTree>
    <p:extLst>
      <p:ext uri="{BB962C8B-B14F-4D97-AF65-F5344CB8AC3E}">
        <p14:creationId xmlns:p14="http://schemas.microsoft.com/office/powerpoint/2010/main" val="1579841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FFFF00"/>
                </a:solidFill>
              </a:rPr>
              <a:t>Pathways Related to Medications for</a:t>
            </a:r>
            <a:br>
              <a:rPr lang="en-US" b="1" i="1" dirty="0">
                <a:solidFill>
                  <a:srgbClr val="FFFF00"/>
                </a:solidFill>
              </a:rPr>
            </a:br>
            <a:r>
              <a:rPr lang="en-US" b="1" i="1" dirty="0">
                <a:solidFill>
                  <a:srgbClr val="FFFF00"/>
                </a:solidFill>
              </a:rPr>
              <a:t>Depression</a:t>
            </a:r>
          </a:p>
        </p:txBody>
      </p:sp>
      <p:sp>
        <p:nvSpPr>
          <p:cNvPr id="3" name="Content Placeholder 2"/>
          <p:cNvSpPr>
            <a:spLocks noGrp="1"/>
          </p:cNvSpPr>
          <p:nvPr>
            <p:ph idx="1"/>
          </p:nvPr>
        </p:nvSpPr>
        <p:spPr>
          <a:xfrm>
            <a:off x="680321" y="2224584"/>
            <a:ext cx="9613861" cy="4633415"/>
          </a:xfrm>
        </p:spPr>
        <p:txBody>
          <a:bodyPr>
            <a:noAutofit/>
          </a:bodyPr>
          <a:lstStyle/>
          <a:p>
            <a:r>
              <a:rPr lang="en-US" sz="2400" dirty="0">
                <a:latin typeface="Gautami" panose="020B0502040204020203" pitchFamily="34" charset="0"/>
                <a:cs typeface="Gautami" panose="020B0502040204020203" pitchFamily="34" charset="0"/>
              </a:rPr>
              <a:t>While there have been concerns </a:t>
            </a:r>
            <a:r>
              <a:rPr lang="en-US" sz="2400" dirty="0" smtClean="0">
                <a:latin typeface="Gautami" panose="020B0502040204020203" pitchFamily="34" charset="0"/>
                <a:cs typeface="Gautami" panose="020B0502040204020203" pitchFamily="34" charset="0"/>
              </a:rPr>
              <a:t>that certain </a:t>
            </a:r>
            <a:r>
              <a:rPr lang="en-US" sz="2400" dirty="0">
                <a:latin typeface="Gautami" panose="020B0502040204020203" pitchFamily="34" charset="0"/>
                <a:cs typeface="Gautami" panose="020B0502040204020203" pitchFamily="34" charset="0"/>
              </a:rPr>
              <a:t>antipsychotic medications</a:t>
            </a:r>
            <a:r>
              <a:rPr lang="en-US" sz="2400" dirty="0" smtClean="0">
                <a:latin typeface="Gautami" panose="020B0502040204020203" pitchFamily="34" charset="0"/>
                <a:cs typeface="Gautami" panose="020B0502040204020203" pitchFamily="34" charset="0"/>
              </a:rPr>
              <a:t>, particularly </a:t>
            </a:r>
            <a:r>
              <a:rPr lang="en-US" sz="2400" b="1" dirty="0">
                <a:solidFill>
                  <a:srgbClr val="00FF00"/>
                </a:solidFill>
                <a:latin typeface="Gautami" panose="020B0502040204020203" pitchFamily="34" charset="0"/>
                <a:cs typeface="Gautami" panose="020B0502040204020203" pitchFamily="34" charset="0"/>
              </a:rPr>
              <a:t>some of the “atypical” </a:t>
            </a:r>
            <a:r>
              <a:rPr lang="en-US" sz="2400" b="1" dirty="0" smtClean="0">
                <a:solidFill>
                  <a:srgbClr val="00FF00"/>
                </a:solidFill>
                <a:latin typeface="Gautami" panose="020B0502040204020203" pitchFamily="34" charset="0"/>
                <a:cs typeface="Gautami" panose="020B0502040204020203" pitchFamily="34" charset="0"/>
              </a:rPr>
              <a:t>or second-generation </a:t>
            </a:r>
            <a:r>
              <a:rPr lang="en-US" sz="2400" b="1" dirty="0">
                <a:solidFill>
                  <a:srgbClr val="00FF00"/>
                </a:solidFill>
                <a:latin typeface="Gautami" panose="020B0502040204020203" pitchFamily="34" charset="0"/>
                <a:cs typeface="Gautami" panose="020B0502040204020203" pitchFamily="34" charset="0"/>
              </a:rPr>
              <a:t>antipsychotic medications</a:t>
            </a:r>
            <a:r>
              <a:rPr lang="en-US" sz="2400" dirty="0" smtClean="0">
                <a:latin typeface="Gautami" panose="020B0502040204020203" pitchFamily="34" charset="0"/>
                <a:cs typeface="Gautami" panose="020B0502040204020203" pitchFamily="34" charset="0"/>
              </a:rPr>
              <a:t>, are </a:t>
            </a:r>
            <a:r>
              <a:rPr lang="en-US" sz="2400" dirty="0">
                <a:latin typeface="Gautami" panose="020B0502040204020203" pitchFamily="34" charset="0"/>
                <a:cs typeface="Gautami" panose="020B0502040204020203" pitchFamily="34" charset="0"/>
              </a:rPr>
              <a:t>associated with a </a:t>
            </a:r>
            <a:r>
              <a:rPr lang="en-US" sz="2400" dirty="0" smtClean="0">
                <a:latin typeface="Gautami" panose="020B0502040204020203" pitchFamily="34" charset="0"/>
                <a:cs typeface="Gautami" panose="020B0502040204020203" pitchFamily="34" charset="0"/>
              </a:rPr>
              <a:t>2 to 3 fold </a:t>
            </a:r>
            <a:r>
              <a:rPr lang="en-US" sz="2400" dirty="0">
                <a:latin typeface="Gautami" panose="020B0502040204020203" pitchFamily="34" charset="0"/>
                <a:cs typeface="Gautami" panose="020B0502040204020203" pitchFamily="34" charset="0"/>
              </a:rPr>
              <a:t>increased risk of </a:t>
            </a:r>
            <a:r>
              <a:rPr lang="en-US" sz="2400" dirty="0" smtClean="0">
                <a:latin typeface="Gautami" panose="020B0502040204020203" pitchFamily="34" charset="0"/>
                <a:cs typeface="Gautami" panose="020B0502040204020203" pitchFamily="34" charset="0"/>
              </a:rPr>
              <a:t>diabetes.</a:t>
            </a:r>
          </a:p>
          <a:p>
            <a:r>
              <a:rPr lang="en-US" sz="2400" dirty="0" smtClean="0">
                <a:latin typeface="Gautami" panose="020B0502040204020203" pitchFamily="34" charset="0"/>
                <a:cs typeface="Gautami" panose="020B0502040204020203" pitchFamily="34" charset="0"/>
              </a:rPr>
              <a:t>Cohort studies show </a:t>
            </a:r>
            <a:r>
              <a:rPr lang="en-US" sz="2400" dirty="0">
                <a:latin typeface="Gautami" panose="020B0502040204020203" pitchFamily="34" charset="0"/>
                <a:cs typeface="Gautami" panose="020B0502040204020203" pitchFamily="34" charset="0"/>
              </a:rPr>
              <a:t>a small increased risk of </a:t>
            </a:r>
            <a:r>
              <a:rPr lang="en-US" sz="2400" dirty="0" smtClean="0">
                <a:latin typeface="Gautami" panose="020B0502040204020203" pitchFamily="34" charset="0"/>
                <a:cs typeface="Gautami" panose="020B0502040204020203" pitchFamily="34" charset="0"/>
              </a:rPr>
              <a:t>diabetes in </a:t>
            </a:r>
            <a:r>
              <a:rPr lang="en-US" sz="2400" dirty="0">
                <a:latin typeface="Gautami" panose="020B0502040204020203" pitchFamily="34" charset="0"/>
                <a:cs typeface="Gautami" panose="020B0502040204020203" pitchFamily="34" charset="0"/>
              </a:rPr>
              <a:t>those receiving antidepressant medications</a:t>
            </a:r>
            <a:r>
              <a:rPr lang="en-US" sz="2400" dirty="0" smtClean="0">
                <a:latin typeface="Gautami" panose="020B0502040204020203" pitchFamily="34" charset="0"/>
                <a:cs typeface="Gautami" panose="020B0502040204020203" pitchFamily="34" charset="0"/>
              </a:rPr>
              <a:t>.</a:t>
            </a:r>
          </a:p>
          <a:p>
            <a:r>
              <a:rPr lang="en-US" sz="2400" dirty="0" smtClean="0">
                <a:latin typeface="Gautami" panose="020B0502040204020203" pitchFamily="34" charset="0"/>
                <a:cs typeface="Gautami" panose="020B0502040204020203" pitchFamily="34" charset="0"/>
              </a:rPr>
              <a:t>RCT, </a:t>
            </a:r>
            <a:r>
              <a:rPr lang="en-US" sz="2400" dirty="0">
                <a:latin typeface="Gautami" panose="020B0502040204020203" pitchFamily="34" charset="0"/>
                <a:cs typeface="Gautami" panose="020B0502040204020203" pitchFamily="34" charset="0"/>
              </a:rPr>
              <a:t>have emphasized that </a:t>
            </a:r>
            <a:r>
              <a:rPr lang="en-US" sz="2400" dirty="0" smtClean="0">
                <a:latin typeface="Gautami" panose="020B0502040204020203" pitchFamily="34" charset="0"/>
                <a:cs typeface="Gautami" panose="020B0502040204020203" pitchFamily="34" charset="0"/>
              </a:rPr>
              <a:t>anti depressants vary </a:t>
            </a:r>
            <a:r>
              <a:rPr lang="en-US" sz="2400" dirty="0">
                <a:latin typeface="Gautami" panose="020B0502040204020203" pitchFamily="34" charset="0"/>
                <a:cs typeface="Gautami" panose="020B0502040204020203" pitchFamily="34" charset="0"/>
              </a:rPr>
              <a:t>considerably in </a:t>
            </a:r>
            <a:r>
              <a:rPr lang="en-US" sz="2400" b="1" dirty="0" smtClean="0">
                <a:solidFill>
                  <a:srgbClr val="00FF00"/>
                </a:solidFill>
                <a:latin typeface="Gautami" panose="020B0502040204020203" pitchFamily="34" charset="0"/>
                <a:cs typeface="Gautami" panose="020B0502040204020203" pitchFamily="34" charset="0"/>
              </a:rPr>
              <a:t>weight</a:t>
            </a:r>
            <a:r>
              <a:rPr lang="en-US" sz="2400" dirty="0" smtClean="0">
                <a:solidFill>
                  <a:srgbClr val="00FF00"/>
                </a:solidFill>
                <a:latin typeface="Gautami" panose="020B0502040204020203" pitchFamily="34" charset="0"/>
                <a:cs typeface="Gautami" panose="020B0502040204020203" pitchFamily="34" charset="0"/>
              </a:rPr>
              <a:t> </a:t>
            </a:r>
            <a:r>
              <a:rPr lang="en-US" sz="2400" b="1" dirty="0">
                <a:solidFill>
                  <a:srgbClr val="00FF00"/>
                </a:solidFill>
                <a:latin typeface="Gautami" panose="020B0502040204020203" pitchFamily="34" charset="0"/>
                <a:cs typeface="Gautami" panose="020B0502040204020203" pitchFamily="34" charset="0"/>
              </a:rPr>
              <a:t>gain </a:t>
            </a:r>
            <a:r>
              <a:rPr lang="en-US" sz="2400" b="1" dirty="0" smtClean="0">
                <a:solidFill>
                  <a:srgbClr val="00FF00"/>
                </a:solidFill>
                <a:latin typeface="Gautami" panose="020B0502040204020203" pitchFamily="34" charset="0"/>
                <a:cs typeface="Gautami" panose="020B0502040204020203" pitchFamily="34" charset="0"/>
              </a:rPr>
              <a:t>and glycemic effects</a:t>
            </a:r>
            <a:r>
              <a:rPr lang="en-US" sz="2400" dirty="0">
                <a:latin typeface="Gautami" panose="020B0502040204020203" pitchFamily="34" charset="0"/>
                <a:cs typeface="Gautami" panose="020B0502040204020203" pitchFamily="34" charset="0"/>
              </a:rPr>
              <a:t>, ranging from </a:t>
            </a:r>
            <a:r>
              <a:rPr lang="en-US" sz="2400" dirty="0" smtClean="0">
                <a:latin typeface="Gautami" panose="020B0502040204020203" pitchFamily="34" charset="0"/>
                <a:cs typeface="Gautami" panose="020B0502040204020203" pitchFamily="34" charset="0"/>
              </a:rPr>
              <a:t>hyperglycemic to </a:t>
            </a:r>
            <a:r>
              <a:rPr lang="en-US" sz="2400" dirty="0">
                <a:latin typeface="Gautami" panose="020B0502040204020203" pitchFamily="34" charset="0"/>
                <a:cs typeface="Gautami" panose="020B0502040204020203" pitchFamily="34" charset="0"/>
              </a:rPr>
              <a:t>hypoglycemic </a:t>
            </a:r>
            <a:r>
              <a:rPr lang="en-US" sz="2400" dirty="0" smtClean="0">
                <a:latin typeface="Gautami" panose="020B0502040204020203" pitchFamily="34" charset="0"/>
                <a:cs typeface="Gautami" panose="020B0502040204020203" pitchFamily="34" charset="0"/>
              </a:rPr>
              <a:t>effects.</a:t>
            </a:r>
          </a:p>
          <a:p>
            <a:r>
              <a:rPr lang="en-US" sz="2400" dirty="0" smtClean="0">
                <a:latin typeface="Gautami" panose="020B0502040204020203" pitchFamily="34" charset="0"/>
                <a:cs typeface="Gautami" panose="020B0502040204020203" pitchFamily="34" charset="0"/>
              </a:rPr>
              <a:t>Remains </a:t>
            </a:r>
            <a:r>
              <a:rPr lang="en-US" sz="2400" dirty="0">
                <a:latin typeface="Gautami" panose="020B0502040204020203" pitchFamily="34" charset="0"/>
                <a:cs typeface="Gautami" panose="020B0502040204020203" pitchFamily="34" charset="0"/>
              </a:rPr>
              <a:t>unclear whether the weight gain results from poorly treated depression or a medication side effect. </a:t>
            </a:r>
          </a:p>
          <a:p>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54</a:t>
            </a:fld>
            <a:endParaRPr lang="en-US" dirty="0">
              <a:solidFill>
                <a:srgbClr val="4A66AC"/>
              </a:solidFill>
            </a:endParaRPr>
          </a:p>
        </p:txBody>
      </p:sp>
    </p:spTree>
    <p:extLst>
      <p:ext uri="{BB962C8B-B14F-4D97-AF65-F5344CB8AC3E}">
        <p14:creationId xmlns:p14="http://schemas.microsoft.com/office/powerpoint/2010/main" val="3842569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55</a:t>
            </a:fld>
            <a:endParaRPr lang="en-US" dirty="0">
              <a:solidFill>
                <a:srgbClr val="4A66AC"/>
              </a:solidFill>
            </a:endParaRPr>
          </a:p>
        </p:txBody>
      </p:sp>
      <p:grpSp>
        <p:nvGrpSpPr>
          <p:cNvPr id="6" name="Group 4"/>
          <p:cNvGrpSpPr>
            <a:grpSpLocks noChangeAspect="1"/>
          </p:cNvGrpSpPr>
          <p:nvPr/>
        </p:nvGrpSpPr>
        <p:grpSpPr bwMode="auto">
          <a:xfrm>
            <a:off x="437882" y="386366"/>
            <a:ext cx="9968247" cy="5988676"/>
            <a:chOff x="718" y="638"/>
            <a:chExt cx="5458" cy="3101"/>
          </a:xfrm>
        </p:grpSpPr>
        <p:sp>
          <p:nvSpPr>
            <p:cNvPr id="7" name="AutoShape 3"/>
            <p:cNvSpPr>
              <a:spLocks noChangeAspect="1" noChangeArrowheads="1" noTextEdit="1"/>
            </p:cNvSpPr>
            <p:nvPr/>
          </p:nvSpPr>
          <p:spPr bwMode="auto">
            <a:xfrm>
              <a:off x="718" y="638"/>
              <a:ext cx="5458" cy="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 y="638"/>
              <a:ext cx="5466"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1141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FFFF00"/>
                </a:solidFill>
              </a:rPr>
              <a:t>Research Recommendations: Mechanisms</a:t>
            </a:r>
          </a:p>
        </p:txBody>
      </p:sp>
      <p:sp>
        <p:nvSpPr>
          <p:cNvPr id="3" name="Content Placeholder 2"/>
          <p:cNvSpPr>
            <a:spLocks noGrp="1"/>
          </p:cNvSpPr>
          <p:nvPr>
            <p:ph idx="1"/>
          </p:nvPr>
        </p:nvSpPr>
        <p:spPr>
          <a:xfrm>
            <a:off x="680321" y="2163650"/>
            <a:ext cx="9613861" cy="4443211"/>
          </a:xfrm>
        </p:spPr>
        <p:txBody>
          <a:bodyPr>
            <a:normAutofit/>
          </a:bodyPr>
          <a:lstStyle/>
          <a:p>
            <a:r>
              <a:rPr lang="en-US" sz="2400" b="1" dirty="0" smtClean="0">
                <a:solidFill>
                  <a:srgbClr val="FF0000"/>
                </a:solidFill>
                <a:latin typeface="Gautami" panose="020B0502040204020203" pitchFamily="34" charset="0"/>
                <a:cs typeface="Gautami" panose="020B0502040204020203" pitchFamily="34" charset="0"/>
              </a:rPr>
              <a:t>Two important </a:t>
            </a:r>
            <a:r>
              <a:rPr lang="en-US" sz="2400" b="1" dirty="0">
                <a:solidFill>
                  <a:srgbClr val="FF0000"/>
                </a:solidFill>
                <a:latin typeface="Gautami" panose="020B0502040204020203" pitchFamily="34" charset="0"/>
                <a:cs typeface="Gautami" panose="020B0502040204020203" pitchFamily="34" charset="0"/>
              </a:rPr>
              <a:t>gaps</a:t>
            </a:r>
            <a:r>
              <a:rPr lang="en-US" sz="2400" b="1" dirty="0" smtClean="0">
                <a:solidFill>
                  <a:srgbClr val="FF0000"/>
                </a:solidFill>
                <a:latin typeface="Gautami" panose="020B0502040204020203" pitchFamily="34" charset="0"/>
                <a:cs typeface="Gautami" panose="020B0502040204020203" pitchFamily="34" charset="0"/>
              </a:rPr>
              <a:t>.</a:t>
            </a:r>
          </a:p>
          <a:p>
            <a:r>
              <a:rPr lang="en-US" sz="2400" b="1" dirty="0" smtClean="0">
                <a:solidFill>
                  <a:srgbClr val="00FF00"/>
                </a:solidFill>
                <a:latin typeface="Gautami" panose="020B0502040204020203" pitchFamily="34" charset="0"/>
                <a:cs typeface="Gautami" panose="020B0502040204020203" pitchFamily="34" charset="0"/>
              </a:rPr>
              <a:t>First</a:t>
            </a:r>
            <a:r>
              <a:rPr lang="en-US" sz="2400" b="1" dirty="0">
                <a:solidFill>
                  <a:srgbClr val="00FF00"/>
                </a:solidFill>
                <a:latin typeface="Gautami" panose="020B0502040204020203" pitchFamily="34" charset="0"/>
                <a:cs typeface="Gautami" panose="020B0502040204020203" pitchFamily="34" charset="0"/>
              </a:rPr>
              <a:t>,</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many studies </a:t>
            </a:r>
            <a:r>
              <a:rPr lang="en-US" sz="2400" dirty="0">
                <a:latin typeface="Gautami" panose="020B0502040204020203" pitchFamily="34" charset="0"/>
                <a:cs typeface="Gautami" panose="020B0502040204020203" pitchFamily="34" charset="0"/>
              </a:rPr>
              <a:t>have been </a:t>
            </a:r>
            <a:r>
              <a:rPr lang="en-US" sz="2400" dirty="0" smtClean="0">
                <a:latin typeface="Gautami" panose="020B0502040204020203" pitchFamily="34" charset="0"/>
                <a:cs typeface="Gautami" panose="020B0502040204020203" pitchFamily="34" charset="0"/>
              </a:rPr>
              <a:t>cross-sectional </a:t>
            </a:r>
          </a:p>
          <a:p>
            <a:r>
              <a:rPr lang="en-US" sz="2400" b="1" dirty="0" smtClean="0">
                <a:solidFill>
                  <a:srgbClr val="00FF00"/>
                </a:solidFill>
                <a:latin typeface="Gautami" panose="020B0502040204020203" pitchFamily="34" charset="0"/>
                <a:cs typeface="Gautami" panose="020B0502040204020203" pitchFamily="34" charset="0"/>
              </a:rPr>
              <a:t>Second</a:t>
            </a:r>
            <a:r>
              <a:rPr lang="en-US" sz="2400" dirty="0">
                <a:solidFill>
                  <a:srgbClr val="00FF00"/>
                </a:solidFill>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longitudinal </a:t>
            </a:r>
            <a:r>
              <a:rPr lang="en-US" sz="2400" dirty="0" smtClean="0">
                <a:latin typeface="Gautami" panose="020B0502040204020203" pitchFamily="34" charset="0"/>
                <a:cs typeface="Gautami" panose="020B0502040204020203" pitchFamily="34" charset="0"/>
              </a:rPr>
              <a:t>studies typically </a:t>
            </a:r>
            <a:r>
              <a:rPr lang="en-US" sz="2400" dirty="0">
                <a:latin typeface="Gautami" panose="020B0502040204020203" pitchFamily="34" charset="0"/>
                <a:cs typeface="Gautami" panose="020B0502040204020203" pitchFamily="34" charset="0"/>
              </a:rPr>
              <a:t>capture a snapshot in </a:t>
            </a:r>
            <a:r>
              <a:rPr lang="en-US" sz="2400" dirty="0" smtClean="0">
                <a:latin typeface="Gautami" panose="020B0502040204020203" pitchFamily="34" charset="0"/>
                <a:cs typeface="Gautami" panose="020B0502040204020203" pitchFamily="34" charset="0"/>
              </a:rPr>
              <a:t>the prospective </a:t>
            </a:r>
            <a:r>
              <a:rPr lang="en-US" sz="2400" dirty="0">
                <a:latin typeface="Gautami" panose="020B0502040204020203" pitchFamily="34" charset="0"/>
                <a:cs typeface="Gautami" panose="020B0502040204020203" pitchFamily="34" charset="0"/>
              </a:rPr>
              <a:t>associations between </a:t>
            </a:r>
            <a:r>
              <a:rPr lang="en-US" sz="2400" dirty="0" smtClean="0">
                <a:latin typeface="Gautami" panose="020B0502040204020203" pitchFamily="34" charset="0"/>
                <a:cs typeface="Gautami" panose="020B0502040204020203" pitchFamily="34" charset="0"/>
              </a:rPr>
              <a:t>depression and </a:t>
            </a:r>
            <a:r>
              <a:rPr lang="en-US" sz="2400" dirty="0">
                <a:latin typeface="Gautami" panose="020B0502040204020203" pitchFamily="34" charset="0"/>
                <a:cs typeface="Gautami" panose="020B0502040204020203" pitchFamily="34" charset="0"/>
              </a:rPr>
              <a:t>diabetes when, in reality</a:t>
            </a:r>
            <a:r>
              <a:rPr lang="en-US" sz="2400" dirty="0" smtClean="0">
                <a:latin typeface="Gautami" panose="020B0502040204020203" pitchFamily="34" charset="0"/>
                <a:cs typeface="Gautami" panose="020B0502040204020203" pitchFamily="34" charset="0"/>
              </a:rPr>
              <a:t>, these </a:t>
            </a:r>
            <a:r>
              <a:rPr lang="en-US" sz="2400" dirty="0">
                <a:latin typeface="Gautami" panose="020B0502040204020203" pitchFamily="34" charset="0"/>
                <a:cs typeface="Gautami" panose="020B0502040204020203" pitchFamily="34" charset="0"/>
              </a:rPr>
              <a:t>associations are influenced by </a:t>
            </a:r>
            <a:r>
              <a:rPr lang="en-US" sz="2400" dirty="0" smtClean="0">
                <a:latin typeface="Gautami" panose="020B0502040204020203" pitchFamily="34" charset="0"/>
                <a:cs typeface="Gautami" panose="020B0502040204020203" pitchFamily="34" charset="0"/>
              </a:rPr>
              <a:t>exposures over </a:t>
            </a:r>
            <a:r>
              <a:rPr lang="en-US" sz="2400" dirty="0">
                <a:latin typeface="Gautami" panose="020B0502040204020203" pitchFamily="34" charset="0"/>
                <a:cs typeface="Gautami" panose="020B0502040204020203" pitchFamily="34" charset="0"/>
              </a:rPr>
              <a:t>the </a:t>
            </a:r>
            <a:r>
              <a:rPr lang="en-US" sz="2400" dirty="0" smtClean="0">
                <a:latin typeface="Gautami" panose="020B0502040204020203" pitchFamily="34" charset="0"/>
                <a:cs typeface="Gautami" panose="020B0502040204020203" pitchFamily="34" charset="0"/>
              </a:rPr>
              <a:t>life course</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To address these </a:t>
            </a:r>
            <a:r>
              <a:rPr lang="en-US" sz="2400" dirty="0">
                <a:latin typeface="Gautami" panose="020B0502040204020203" pitchFamily="34" charset="0"/>
                <a:cs typeface="Gautami" panose="020B0502040204020203" pitchFamily="34" charset="0"/>
              </a:rPr>
              <a:t>critical </a:t>
            </a:r>
            <a:r>
              <a:rPr lang="en-US" sz="2400" dirty="0" smtClean="0">
                <a:latin typeface="Gautami" panose="020B0502040204020203" pitchFamily="34" charset="0"/>
                <a:cs typeface="Gautami" panose="020B0502040204020203" pitchFamily="34" charset="0"/>
              </a:rPr>
              <a:t>gaps, prospective life course </a:t>
            </a:r>
            <a:r>
              <a:rPr lang="en-US" sz="2400" dirty="0">
                <a:latin typeface="Gautami" panose="020B0502040204020203" pitchFamily="34" charset="0"/>
                <a:cs typeface="Gautami" panose="020B0502040204020203" pitchFamily="34" charset="0"/>
              </a:rPr>
              <a:t>studies </a:t>
            </a:r>
            <a:r>
              <a:rPr lang="en-US" sz="2400" dirty="0" smtClean="0">
                <a:latin typeface="Gautami" panose="020B0502040204020203" pitchFamily="34" charset="0"/>
                <a:cs typeface="Gautami" panose="020B0502040204020203" pitchFamily="34" charset="0"/>
              </a:rPr>
              <a:t>are needed </a:t>
            </a:r>
            <a:r>
              <a:rPr lang="en-US" sz="2400" dirty="0">
                <a:latin typeface="Gautami" panose="020B0502040204020203" pitchFamily="34" charset="0"/>
                <a:cs typeface="Gautami" panose="020B0502040204020203" pitchFamily="34" charset="0"/>
              </a:rPr>
              <a:t>in both animals and </a:t>
            </a:r>
            <a:r>
              <a:rPr lang="en-US" sz="2400" dirty="0" smtClean="0">
                <a:latin typeface="Gautami" panose="020B0502040204020203" pitchFamily="34" charset="0"/>
                <a:cs typeface="Gautami" panose="020B0502040204020203" pitchFamily="34" charset="0"/>
              </a:rPr>
              <a:t>humans with </a:t>
            </a:r>
            <a:r>
              <a:rPr lang="en-US" sz="2400" dirty="0">
                <a:latin typeface="Gautami" panose="020B0502040204020203" pitchFamily="34" charset="0"/>
                <a:cs typeface="Gautami" panose="020B0502040204020203" pitchFamily="34" charset="0"/>
              </a:rPr>
              <a:t>detailed phenotypic </a:t>
            </a:r>
            <a:r>
              <a:rPr lang="en-US" sz="2400" dirty="0" smtClean="0">
                <a:latin typeface="Gautami" panose="020B0502040204020203" pitchFamily="34" charset="0"/>
                <a:cs typeface="Gautami" panose="020B0502040204020203" pitchFamily="34" charset="0"/>
              </a:rPr>
              <a:t>characterization </a:t>
            </a:r>
            <a:r>
              <a:rPr lang="en-US" sz="2400" dirty="0">
                <a:latin typeface="Gautami" panose="020B0502040204020203" pitchFamily="34" charset="0"/>
                <a:cs typeface="Gautami" panose="020B0502040204020203" pitchFamily="34" charset="0"/>
              </a:rPr>
              <a:t>of the intrauterine environment and </a:t>
            </a:r>
            <a:r>
              <a:rPr lang="en-US" sz="2400" dirty="0" smtClean="0">
                <a:latin typeface="Gautami" panose="020B0502040204020203" pitchFamily="34" charset="0"/>
                <a:cs typeface="Gautami" panose="020B0502040204020203" pitchFamily="34" charset="0"/>
              </a:rPr>
              <a:t>the external </a:t>
            </a:r>
            <a:r>
              <a:rPr lang="en-US" sz="2400" dirty="0">
                <a:latin typeface="Gautami" panose="020B0502040204020203" pitchFamily="34" charset="0"/>
                <a:cs typeface="Gautami" panose="020B0502040204020203" pitchFamily="34" charset="0"/>
              </a:rPr>
              <a:t>environment </a:t>
            </a:r>
            <a:r>
              <a:rPr lang="en-US" sz="2000" dirty="0">
                <a:latin typeface="Gautami" panose="020B0502040204020203" pitchFamily="34" charset="0"/>
                <a:cs typeface="Gautami" panose="020B0502040204020203" pitchFamily="34" charset="0"/>
              </a:rPr>
              <a:t>.</a:t>
            </a:r>
            <a:endParaRPr lang="en-US" dirty="0"/>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56</a:t>
            </a:fld>
            <a:endParaRPr lang="en-US" dirty="0">
              <a:solidFill>
                <a:srgbClr val="4A66AC"/>
              </a:solidFill>
            </a:endParaRPr>
          </a:p>
        </p:txBody>
      </p:sp>
    </p:spTree>
    <p:extLst>
      <p:ext uri="{BB962C8B-B14F-4D97-AF65-F5344CB8AC3E}">
        <p14:creationId xmlns:p14="http://schemas.microsoft.com/office/powerpoint/2010/main" val="2392106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FF00"/>
                </a:solidFill>
              </a:rPr>
              <a:t>TREATMENT OF DIABETES </a:t>
            </a:r>
            <a:r>
              <a:rPr lang="en-US" sz="3200" b="1" dirty="0" smtClean="0">
                <a:solidFill>
                  <a:srgbClr val="FFFF00"/>
                </a:solidFill>
              </a:rPr>
              <a:t>AND DEPRESSION</a:t>
            </a:r>
            <a:endParaRPr lang="en-US" sz="3200" b="1" dirty="0">
              <a:solidFill>
                <a:srgbClr val="FFFF00"/>
              </a:solidFill>
            </a:endParaRPr>
          </a:p>
        </p:txBody>
      </p:sp>
      <p:sp>
        <p:nvSpPr>
          <p:cNvPr id="3" name="Content Placeholder 2"/>
          <p:cNvSpPr>
            <a:spLocks noGrp="1"/>
          </p:cNvSpPr>
          <p:nvPr>
            <p:ph idx="1"/>
          </p:nvPr>
        </p:nvSpPr>
        <p:spPr>
          <a:xfrm>
            <a:off x="818712" y="2235166"/>
            <a:ext cx="10554574" cy="4184200"/>
          </a:xfrm>
        </p:spPr>
        <p:txBody>
          <a:bodyPr>
            <a:noAutofit/>
          </a:bodyPr>
          <a:lstStyle/>
          <a:p>
            <a:r>
              <a:rPr lang="en-US" sz="2400" dirty="0">
                <a:latin typeface="Gautami" panose="020B0502040204020203" pitchFamily="34" charset="0"/>
                <a:cs typeface="Gautami" panose="020B0502040204020203" pitchFamily="34" charset="0"/>
              </a:rPr>
              <a:t>Until recently, people with </a:t>
            </a:r>
            <a:r>
              <a:rPr lang="en-US" sz="2400" dirty="0" smtClean="0">
                <a:latin typeface="Gautami" panose="020B0502040204020203" pitchFamily="34" charset="0"/>
                <a:cs typeface="Gautami" panose="020B0502040204020203" pitchFamily="34" charset="0"/>
              </a:rPr>
              <a:t>DM were </a:t>
            </a:r>
            <a:r>
              <a:rPr lang="en-US" sz="2400" dirty="0">
                <a:latin typeface="Gautami" panose="020B0502040204020203" pitchFamily="34" charset="0"/>
                <a:cs typeface="Gautami" panose="020B0502040204020203" pitchFamily="34" charset="0"/>
              </a:rPr>
              <a:t>specifically excluded from </a:t>
            </a:r>
            <a:r>
              <a:rPr lang="en-US" sz="2400" dirty="0" smtClean="0">
                <a:latin typeface="Gautami" panose="020B0502040204020203" pitchFamily="34" charset="0"/>
                <a:cs typeface="Gautami" panose="020B0502040204020203" pitchFamily="34" charset="0"/>
              </a:rPr>
              <a:t>depression treatment </a:t>
            </a:r>
            <a:r>
              <a:rPr lang="en-US" sz="2400" dirty="0">
                <a:latin typeface="Gautami" panose="020B0502040204020203" pitchFamily="34" charset="0"/>
                <a:cs typeface="Gautami" panose="020B0502040204020203" pitchFamily="34" charset="0"/>
              </a:rPr>
              <a:t>trials in the general population</a:t>
            </a:r>
            <a:r>
              <a:rPr lang="en-US" sz="2400" dirty="0" smtClean="0">
                <a:latin typeface="Gautami" panose="020B0502040204020203" pitchFamily="34" charset="0"/>
                <a:cs typeface="Gautami" panose="020B0502040204020203" pitchFamily="34" charset="0"/>
              </a:rPr>
              <a:t>, and </a:t>
            </a:r>
            <a:r>
              <a:rPr lang="en-US" sz="2400" dirty="0">
                <a:latin typeface="Gautami" panose="020B0502040204020203" pitchFamily="34" charset="0"/>
                <a:cs typeface="Gautami" panose="020B0502040204020203" pitchFamily="34" charset="0"/>
              </a:rPr>
              <a:t>consequently, there </a:t>
            </a:r>
            <a:r>
              <a:rPr lang="en-US" sz="2400" dirty="0" smtClean="0">
                <a:latin typeface="Gautami" panose="020B0502040204020203" pitchFamily="34" charset="0"/>
                <a:cs typeface="Gautami" panose="020B0502040204020203" pitchFamily="34" charset="0"/>
              </a:rPr>
              <a:t>are relatively </a:t>
            </a:r>
            <a:r>
              <a:rPr lang="en-US" sz="2400" dirty="0">
                <a:latin typeface="Gautami" panose="020B0502040204020203" pitchFamily="34" charset="0"/>
                <a:cs typeface="Gautami" panose="020B0502040204020203" pitchFamily="34" charset="0"/>
              </a:rPr>
              <a:t>few studies examining </a:t>
            </a:r>
            <a:r>
              <a:rPr lang="en-US" sz="2400" dirty="0" smtClean="0">
                <a:latin typeface="Gautami" panose="020B0502040204020203" pitchFamily="34" charset="0"/>
                <a:cs typeface="Gautami" panose="020B0502040204020203" pitchFamily="34" charset="0"/>
              </a:rPr>
              <a:t>antidepressant and </a:t>
            </a:r>
            <a:r>
              <a:rPr lang="en-US" sz="2400" dirty="0">
                <a:latin typeface="Gautami" panose="020B0502040204020203" pitchFamily="34" charset="0"/>
                <a:cs typeface="Gautami" panose="020B0502040204020203" pitchFamily="34" charset="0"/>
              </a:rPr>
              <a:t>psychotherapy </a:t>
            </a:r>
            <a:r>
              <a:rPr lang="en-US" sz="2400" dirty="0" smtClean="0">
                <a:latin typeface="Gautami" panose="020B0502040204020203" pitchFamily="34" charset="0"/>
                <a:cs typeface="Gautami" panose="020B0502040204020203" pitchFamily="34" charset="0"/>
              </a:rPr>
              <a:t>treatment of </a:t>
            </a:r>
            <a:r>
              <a:rPr lang="en-US" sz="2400" dirty="0">
                <a:latin typeface="Gautami" panose="020B0502040204020203" pitchFamily="34" charset="0"/>
                <a:cs typeface="Gautami" panose="020B0502040204020203" pitchFamily="34" charset="0"/>
              </a:rPr>
              <a:t>depression that specifically focus </a:t>
            </a:r>
            <a:r>
              <a:rPr lang="en-US" sz="2400" dirty="0" smtClean="0">
                <a:latin typeface="Gautami" panose="020B0502040204020203" pitchFamily="34" charset="0"/>
                <a:cs typeface="Gautami" panose="020B0502040204020203" pitchFamily="34" charset="0"/>
              </a:rPr>
              <a:t>on diabetes</a:t>
            </a:r>
          </a:p>
          <a:p>
            <a:r>
              <a:rPr lang="en-US" sz="2800" b="1" dirty="0" smtClean="0">
                <a:solidFill>
                  <a:srgbClr val="FF0000"/>
                </a:solidFill>
                <a:latin typeface="GuATOMIA"/>
              </a:rPr>
              <a:t>Psychotherapy</a:t>
            </a:r>
          </a:p>
          <a:p>
            <a:r>
              <a:rPr lang="en-US" sz="2000" dirty="0">
                <a:latin typeface="GuATOMIA"/>
              </a:rPr>
              <a:t>Protocols predominantly used cognitive behavioral therapy (CBT) delivered individually by mental health providers or trained nurse case managers and are effective in reducing depressive symptoms </a:t>
            </a:r>
          </a:p>
          <a:p>
            <a:r>
              <a:rPr lang="en-US" sz="2000" dirty="0">
                <a:latin typeface="GuATOMIA"/>
              </a:rPr>
              <a:t>There are mixed effects on glycemic control, interventions that combine diabetes self-management education reported benefits for glycemic control</a:t>
            </a:r>
          </a:p>
          <a:p>
            <a:endParaRPr lang="en-US" sz="2000" dirty="0">
              <a:latin typeface="GuATOMIA"/>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57</a:t>
            </a:fld>
            <a:endParaRPr lang="en-US" dirty="0">
              <a:solidFill>
                <a:srgbClr val="4A66AC"/>
              </a:solidFill>
            </a:endParaRPr>
          </a:p>
        </p:txBody>
      </p:sp>
    </p:spTree>
    <p:extLst>
      <p:ext uri="{BB962C8B-B14F-4D97-AF65-F5344CB8AC3E}">
        <p14:creationId xmlns:p14="http://schemas.microsoft.com/office/powerpoint/2010/main" val="1217482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033516"/>
            <a:ext cx="10554574" cy="4824483"/>
          </a:xfrm>
        </p:spPr>
        <p:txBody>
          <a:bodyPr>
            <a:normAutofit/>
          </a:bodyPr>
          <a:lstStyle/>
          <a:p>
            <a:r>
              <a:rPr lang="en-US" sz="2400" dirty="0" smtClean="0">
                <a:latin typeface="Gautami" panose="020B0502040204020203" pitchFamily="34" charset="0"/>
                <a:cs typeface="Gautami" panose="020B0502040204020203" pitchFamily="34" charset="0"/>
              </a:rPr>
              <a:t>More </a:t>
            </a:r>
            <a:r>
              <a:rPr lang="en-US" sz="2400" dirty="0">
                <a:latin typeface="Gautami" panose="020B0502040204020203" pitchFamily="34" charset="0"/>
                <a:cs typeface="Gautami" panose="020B0502040204020203" pitchFamily="34" charset="0"/>
              </a:rPr>
              <a:t>research is needed to test </a:t>
            </a:r>
            <a:r>
              <a:rPr lang="en-US" sz="2400" dirty="0" smtClean="0">
                <a:latin typeface="Gautami" panose="020B0502040204020203" pitchFamily="34" charset="0"/>
                <a:cs typeface="Gautami" panose="020B0502040204020203" pitchFamily="34" charset="0"/>
              </a:rPr>
              <a:t>alternative behavioral </a:t>
            </a:r>
            <a:r>
              <a:rPr lang="en-US" sz="2400" dirty="0">
                <a:latin typeface="Gautami" panose="020B0502040204020203" pitchFamily="34" charset="0"/>
                <a:cs typeface="Gautami" panose="020B0502040204020203" pitchFamily="34" charset="0"/>
              </a:rPr>
              <a:t>intervention </a:t>
            </a:r>
            <a:r>
              <a:rPr lang="en-US" sz="2400" dirty="0" smtClean="0">
                <a:latin typeface="Gautami" panose="020B0502040204020203" pitchFamily="34" charset="0"/>
                <a:cs typeface="Gautami" panose="020B0502040204020203" pitchFamily="34" charset="0"/>
              </a:rPr>
              <a:t>approaches for </a:t>
            </a:r>
            <a:r>
              <a:rPr lang="en-US" sz="2400" dirty="0">
                <a:latin typeface="Gautami" panose="020B0502040204020203" pitchFamily="34" charset="0"/>
                <a:cs typeface="Gautami" panose="020B0502040204020203" pitchFamily="34" charset="0"/>
              </a:rPr>
              <a:t>treating diabetes and </a:t>
            </a:r>
            <a:r>
              <a:rPr lang="en-US" sz="2400" dirty="0" smtClean="0">
                <a:latin typeface="Gautami" panose="020B0502040204020203" pitchFamily="34" charset="0"/>
                <a:cs typeface="Gautami" panose="020B0502040204020203" pitchFamily="34" charset="0"/>
              </a:rPr>
              <a:t>depression (</a:t>
            </a:r>
            <a:r>
              <a:rPr lang="en-US" sz="2400" dirty="0">
                <a:latin typeface="Gautami" panose="020B0502040204020203" pitchFamily="34" charset="0"/>
                <a:cs typeface="Gautami" panose="020B0502040204020203" pitchFamily="34" charset="0"/>
              </a:rPr>
              <a:t>e.g., electronic-based health [</a:t>
            </a:r>
            <a:r>
              <a:rPr lang="en-US" sz="2400" dirty="0" err="1">
                <a:latin typeface="Gautami" panose="020B0502040204020203" pitchFamily="34" charset="0"/>
                <a:cs typeface="Gautami" panose="020B0502040204020203" pitchFamily="34" charset="0"/>
              </a:rPr>
              <a:t>eHealth</a:t>
            </a:r>
            <a:r>
              <a:rPr lang="en-US" sz="2400" dirty="0" smtClean="0">
                <a:latin typeface="Gautami" panose="020B0502040204020203" pitchFamily="34" charset="0"/>
                <a:cs typeface="Gautami" panose="020B0502040204020203" pitchFamily="34" charset="0"/>
              </a:rPr>
              <a:t>] intervention, exercise</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mindfulness based stress reduction.</a:t>
            </a:r>
          </a:p>
          <a:p>
            <a:r>
              <a:rPr lang="en-US" sz="2400" dirty="0" smtClean="0">
                <a:latin typeface="Gautami" panose="020B0502040204020203" pitchFamily="34" charset="0"/>
                <a:cs typeface="Gautami" panose="020B0502040204020203" pitchFamily="34" charset="0"/>
              </a:rPr>
              <a:t>For </a:t>
            </a:r>
            <a:r>
              <a:rPr lang="en-US" sz="2400" dirty="0">
                <a:latin typeface="Gautami" panose="020B0502040204020203" pitchFamily="34" charset="0"/>
                <a:cs typeface="Gautami" panose="020B0502040204020203" pitchFamily="34" charset="0"/>
              </a:rPr>
              <a:t>example</a:t>
            </a:r>
            <a:r>
              <a:rPr lang="en-US" sz="2400" dirty="0" smtClean="0">
                <a:latin typeface="Gautami" panose="020B0502040204020203" pitchFamily="34" charset="0"/>
                <a:cs typeface="Gautami" panose="020B0502040204020203" pitchFamily="34" charset="0"/>
              </a:rPr>
              <a:t>, trials </a:t>
            </a:r>
            <a:r>
              <a:rPr lang="en-US" sz="2400" dirty="0">
                <a:latin typeface="Gautami" panose="020B0502040204020203" pitchFamily="34" charset="0"/>
                <a:cs typeface="Gautami" panose="020B0502040204020203" pitchFamily="34" charset="0"/>
              </a:rPr>
              <a:t>of </a:t>
            </a:r>
            <a:r>
              <a:rPr lang="en-US" sz="2400" dirty="0" smtClean="0">
                <a:latin typeface="Gautami" panose="020B0502040204020203" pitchFamily="34" charset="0"/>
                <a:cs typeface="Gautami" panose="020B0502040204020203" pitchFamily="34" charset="0"/>
              </a:rPr>
              <a:t>e Health </a:t>
            </a:r>
            <a:r>
              <a:rPr lang="en-US" sz="2400" dirty="0">
                <a:latin typeface="Gautami" panose="020B0502040204020203" pitchFamily="34" charset="0"/>
                <a:cs typeface="Gautami" panose="020B0502040204020203" pitchFamily="34" charset="0"/>
              </a:rPr>
              <a:t>and mobile technology</a:t>
            </a:r>
            <a:r>
              <a:rPr lang="en-US" sz="2400" dirty="0" smtClean="0">
                <a:latin typeface="Gautami" panose="020B0502040204020203" pitchFamily="34" charset="0"/>
                <a:cs typeface="Gautami" panose="020B0502040204020203" pitchFamily="34" charset="0"/>
              </a:rPr>
              <a:t>– based </a:t>
            </a:r>
            <a:r>
              <a:rPr lang="en-US" sz="2400" dirty="0">
                <a:latin typeface="Gautami" panose="020B0502040204020203" pitchFamily="34" charset="0"/>
                <a:cs typeface="Gautami" panose="020B0502040204020203" pitchFamily="34" charset="0"/>
              </a:rPr>
              <a:t>health (</a:t>
            </a:r>
            <a:r>
              <a:rPr lang="en-US" sz="2400" dirty="0" smtClean="0">
                <a:latin typeface="Gautami" panose="020B0502040204020203" pitchFamily="34" charset="0"/>
                <a:cs typeface="Gautami" panose="020B0502040204020203" pitchFamily="34" charset="0"/>
              </a:rPr>
              <a:t>m Health</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interventions suggest </a:t>
            </a:r>
            <a:r>
              <a:rPr lang="en-US" sz="2400" dirty="0">
                <a:latin typeface="Gautami" panose="020B0502040204020203" pitchFamily="34" charset="0"/>
                <a:cs typeface="Gautami" panose="020B0502040204020203" pitchFamily="34" charset="0"/>
              </a:rPr>
              <a:t>that these are less </a:t>
            </a:r>
            <a:r>
              <a:rPr lang="en-US" sz="2400" dirty="0" smtClean="0">
                <a:latin typeface="Gautami" panose="020B0502040204020203" pitchFamily="34" charset="0"/>
                <a:cs typeface="Gautami" panose="020B0502040204020203" pitchFamily="34" charset="0"/>
              </a:rPr>
              <a:t>effective than </a:t>
            </a:r>
            <a:r>
              <a:rPr lang="en-US" sz="2400" dirty="0">
                <a:latin typeface="Gautami" panose="020B0502040204020203" pitchFamily="34" charset="0"/>
                <a:cs typeface="Gautami" panose="020B0502040204020203" pitchFamily="34" charset="0"/>
              </a:rPr>
              <a:t>face-to-face </a:t>
            </a:r>
            <a:r>
              <a:rPr lang="en-US" sz="2400" dirty="0" smtClean="0">
                <a:latin typeface="Gautami" panose="020B0502040204020203" pitchFamily="34" charset="0"/>
                <a:cs typeface="Gautami" panose="020B0502040204020203" pitchFamily="34" charset="0"/>
              </a:rPr>
              <a:t>psychotherapeutic treatments</a:t>
            </a:r>
          </a:p>
          <a:p>
            <a:r>
              <a:rPr lang="en-US" sz="2400" dirty="0">
                <a:latin typeface="Gautami" panose="020B0502040204020203" pitchFamily="34" charset="0"/>
                <a:cs typeface="Gautami" panose="020B0502040204020203" pitchFamily="34" charset="0"/>
              </a:rPr>
              <a:t>There is a lack of evidence for psychotherapy that specifically addresses depression in children with type 1 or type 2 diabetes.</a:t>
            </a:r>
          </a:p>
          <a:p>
            <a:r>
              <a:rPr lang="en-US" sz="2400" dirty="0">
                <a:latin typeface="Gautami" panose="020B0502040204020203" pitchFamily="34" charset="0"/>
                <a:cs typeface="Gautami" panose="020B0502040204020203" pitchFamily="34" charset="0"/>
              </a:rPr>
              <a:t>Brief behavioral interventions with families of children with </a:t>
            </a:r>
            <a:r>
              <a:rPr lang="en-US" sz="2400" dirty="0" smtClean="0">
                <a:latin typeface="Gautami" panose="020B0502040204020203" pitchFamily="34" charset="0"/>
                <a:cs typeface="Gautami" panose="020B0502040204020203" pitchFamily="34" charset="0"/>
              </a:rPr>
              <a:t>DM 1 have </a:t>
            </a:r>
            <a:r>
              <a:rPr lang="en-US" sz="2400" dirty="0">
                <a:latin typeface="Gautami" panose="020B0502040204020203" pitchFamily="34" charset="0"/>
                <a:cs typeface="Gautami" panose="020B0502040204020203" pitchFamily="34" charset="0"/>
              </a:rPr>
              <a:t>been found to be effective in improving adherence to self-care behaviors and </a:t>
            </a:r>
            <a:r>
              <a:rPr lang="en-US" sz="2400" dirty="0" err="1">
                <a:latin typeface="Gautami" panose="020B0502040204020203" pitchFamily="34" charset="0"/>
                <a:cs typeface="Gautami" panose="020B0502040204020203" pitchFamily="34" charset="0"/>
              </a:rPr>
              <a:t>Hb</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A1C</a:t>
            </a:r>
            <a:endParaRPr lang="en-US" sz="2400" dirty="0">
              <a:latin typeface="Gautami" panose="020B0502040204020203" pitchFamily="34" charset="0"/>
              <a:cs typeface="Gautami" panose="020B0502040204020203" pitchFamily="34" charset="0"/>
            </a:endParaRPr>
          </a:p>
          <a:p>
            <a:endParaRPr lang="en-US" sz="20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58</a:t>
            </a:fld>
            <a:endParaRPr lang="en-US" dirty="0">
              <a:solidFill>
                <a:srgbClr val="4A66AC"/>
              </a:solidFill>
            </a:endParaRPr>
          </a:p>
        </p:txBody>
      </p:sp>
    </p:spTree>
    <p:extLst>
      <p:ext uri="{BB962C8B-B14F-4D97-AF65-F5344CB8AC3E}">
        <p14:creationId xmlns:p14="http://schemas.microsoft.com/office/powerpoint/2010/main" val="154187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Antidepressants </a:t>
            </a:r>
            <a:endParaRPr lang="en-US" dirty="0">
              <a:solidFill>
                <a:srgbClr val="FFFF00"/>
              </a:solidFill>
            </a:endParaRPr>
          </a:p>
        </p:txBody>
      </p:sp>
      <p:sp>
        <p:nvSpPr>
          <p:cNvPr id="3" name="Content Placeholder 2"/>
          <p:cNvSpPr>
            <a:spLocks noGrp="1"/>
          </p:cNvSpPr>
          <p:nvPr>
            <p:ph idx="1"/>
          </p:nvPr>
        </p:nvSpPr>
        <p:spPr>
          <a:xfrm>
            <a:off x="818712" y="1880315"/>
            <a:ext cx="10554574" cy="4881093"/>
          </a:xfrm>
        </p:spPr>
        <p:txBody>
          <a:bodyPr>
            <a:normAutofit/>
          </a:bodyPr>
          <a:lstStyle/>
          <a:p>
            <a:r>
              <a:rPr lang="en-US" sz="2400" dirty="0">
                <a:latin typeface="Gautami" panose="020B0502040204020203" pitchFamily="34" charset="0"/>
                <a:cs typeface="Gautami" panose="020B0502040204020203" pitchFamily="34" charset="0"/>
              </a:rPr>
              <a:t>Antidepressant medications lead to </a:t>
            </a:r>
            <a:r>
              <a:rPr lang="en-US" sz="2400" dirty="0" smtClean="0">
                <a:latin typeface="Gautami" panose="020B0502040204020203" pitchFamily="34" charset="0"/>
                <a:cs typeface="Gautami" panose="020B0502040204020203" pitchFamily="34" charset="0"/>
              </a:rPr>
              <a:t>amelioration of </a:t>
            </a:r>
            <a:r>
              <a:rPr lang="en-US" sz="2400" dirty="0">
                <a:latin typeface="Gautami" panose="020B0502040204020203" pitchFamily="34" charset="0"/>
                <a:cs typeface="Gautami" panose="020B0502040204020203" pitchFamily="34" charset="0"/>
              </a:rPr>
              <a:t>depressive symptoms and </a:t>
            </a:r>
            <a:r>
              <a:rPr lang="en-US" sz="2400" dirty="0" smtClean="0">
                <a:latin typeface="Gautami" panose="020B0502040204020203" pitchFamily="34" charset="0"/>
                <a:cs typeface="Gautami" panose="020B0502040204020203" pitchFamily="34" charset="0"/>
              </a:rPr>
              <a:t>resolution of </a:t>
            </a:r>
            <a:r>
              <a:rPr lang="en-US" sz="2400" dirty="0">
                <a:latin typeface="Gautami" panose="020B0502040204020203" pitchFamily="34" charset="0"/>
                <a:cs typeface="Gautami" panose="020B0502040204020203" pitchFamily="34" charset="0"/>
              </a:rPr>
              <a:t>major depression in </a:t>
            </a:r>
            <a:r>
              <a:rPr lang="en-US" sz="2400" dirty="0" smtClean="0">
                <a:latin typeface="Gautami" panose="020B0502040204020203" pitchFamily="34" charset="0"/>
                <a:cs typeface="Gautami" panose="020B0502040204020203" pitchFamily="34" charset="0"/>
              </a:rPr>
              <a:t>people with </a:t>
            </a:r>
            <a:r>
              <a:rPr lang="en-US" sz="2400" dirty="0">
                <a:latin typeface="Gautami" panose="020B0502040204020203" pitchFamily="34" charset="0"/>
                <a:cs typeface="Gautami" panose="020B0502040204020203" pitchFamily="34" charset="0"/>
              </a:rPr>
              <a:t>either type 1 or type 2 diabetes</a:t>
            </a:r>
            <a:r>
              <a:rPr lang="en-US" sz="2400" dirty="0" smtClean="0">
                <a:latin typeface="Gautami" panose="020B0502040204020203" pitchFamily="34" charset="0"/>
                <a:cs typeface="Gautami" panose="020B0502040204020203" pitchFamily="34" charset="0"/>
              </a:rPr>
              <a:t>, but </a:t>
            </a:r>
            <a:r>
              <a:rPr lang="en-US" sz="2400" dirty="0">
                <a:latin typeface="Gautami" panose="020B0502040204020203" pitchFamily="34" charset="0"/>
                <a:cs typeface="Gautami" panose="020B0502040204020203" pitchFamily="34" charset="0"/>
              </a:rPr>
              <a:t>have mixed effects on glycemic </a:t>
            </a:r>
            <a:r>
              <a:rPr lang="en-US" sz="2400" dirty="0" smtClean="0">
                <a:latin typeface="Gautami" panose="020B0502040204020203" pitchFamily="34" charset="0"/>
                <a:cs typeface="Gautami" panose="020B0502040204020203" pitchFamily="34" charset="0"/>
              </a:rPr>
              <a:t>control ranging </a:t>
            </a:r>
            <a:r>
              <a:rPr lang="en-US" sz="2400" dirty="0">
                <a:latin typeface="Gautami" panose="020B0502040204020203" pitchFamily="34" charset="0"/>
                <a:cs typeface="Gautami" panose="020B0502040204020203" pitchFamily="34" charset="0"/>
              </a:rPr>
              <a:t>from hyperglycemic </a:t>
            </a:r>
            <a:r>
              <a:rPr lang="en-US" sz="2400" dirty="0" smtClean="0">
                <a:latin typeface="Gautami" panose="020B0502040204020203" pitchFamily="34" charset="0"/>
                <a:cs typeface="Gautami" panose="020B0502040204020203" pitchFamily="34" charset="0"/>
              </a:rPr>
              <a:t>effects with TCA medications to </a:t>
            </a:r>
            <a:r>
              <a:rPr lang="en-US" sz="2400" dirty="0" err="1">
                <a:latin typeface="Gautami" panose="020B0502040204020203" pitchFamily="34" charset="0"/>
                <a:cs typeface="Gautami" panose="020B0502040204020203" pitchFamily="34" charset="0"/>
              </a:rPr>
              <a:t>euglycemic</a:t>
            </a:r>
            <a:r>
              <a:rPr lang="en-US" sz="2400" dirty="0">
                <a:latin typeface="Gautami" panose="020B0502040204020203" pitchFamily="34" charset="0"/>
                <a:cs typeface="Gautami" panose="020B0502040204020203" pitchFamily="34" charset="0"/>
              </a:rPr>
              <a:t> or slightly hypoglycemic </a:t>
            </a:r>
            <a:r>
              <a:rPr lang="en-US" sz="2400" dirty="0" smtClean="0">
                <a:latin typeface="Gautami" panose="020B0502040204020203" pitchFamily="34" charset="0"/>
                <a:cs typeface="Gautami" panose="020B0502040204020203" pitchFamily="34" charset="0"/>
              </a:rPr>
              <a:t>effects with SSRI </a:t>
            </a:r>
            <a:r>
              <a:rPr lang="en-US" sz="2400" dirty="0">
                <a:latin typeface="Gautami" panose="020B0502040204020203" pitchFamily="34" charset="0"/>
                <a:cs typeface="Gautami" panose="020B0502040204020203" pitchFamily="34" charset="0"/>
              </a:rPr>
              <a:t>and </a:t>
            </a:r>
            <a:r>
              <a:rPr lang="en-US" sz="2400" dirty="0" smtClean="0">
                <a:latin typeface="Gautami" panose="020B0502040204020203" pitchFamily="34" charset="0"/>
                <a:cs typeface="Gautami" panose="020B0502040204020203" pitchFamily="34" charset="0"/>
              </a:rPr>
              <a:t>SNRI.</a:t>
            </a:r>
          </a:p>
          <a:p>
            <a:r>
              <a:rPr lang="en-US" sz="2400" dirty="0">
                <a:latin typeface="Gautami" panose="020B0502040204020203" pitchFamily="34" charset="0"/>
                <a:cs typeface="Gautami" panose="020B0502040204020203" pitchFamily="34" charset="0"/>
              </a:rPr>
              <a:t>Fewer than half of the commonly prescribed medications of these types have been tested for their effects on glycemic control in people with diabetes</a:t>
            </a:r>
            <a:r>
              <a:rPr lang="en-US" sz="2400" dirty="0" smtClean="0">
                <a:latin typeface="Gautami" panose="020B0502040204020203" pitchFamily="34" charset="0"/>
                <a:cs typeface="Gautami" panose="020B0502040204020203" pitchFamily="34" charset="0"/>
              </a:rPr>
              <a:t>.</a:t>
            </a:r>
          </a:p>
          <a:p>
            <a:r>
              <a:rPr lang="en-US" sz="2400" dirty="0">
                <a:latin typeface="Gautami" panose="020B0502040204020203" pitchFamily="34" charset="0"/>
                <a:cs typeface="Gautami" panose="020B0502040204020203" pitchFamily="34" charset="0"/>
              </a:rPr>
              <a:t>The subsequent TEAM care approach combined behavioral and pharmacological treatment , leading to </a:t>
            </a:r>
            <a:r>
              <a:rPr lang="en-US" sz="2400" b="1" dirty="0">
                <a:solidFill>
                  <a:srgbClr val="00FF00"/>
                </a:solidFill>
                <a:latin typeface="Gautami" panose="020B0502040204020203" pitchFamily="34" charset="0"/>
                <a:cs typeface="Gautami" panose="020B0502040204020203" pitchFamily="34" charset="0"/>
              </a:rPr>
              <a:t>positive outcomes for depression and glycemic, SBP, and LDL cholesterol control and reduced </a:t>
            </a:r>
            <a:r>
              <a:rPr lang="en-US" sz="2400" b="1" dirty="0" smtClean="0">
                <a:solidFill>
                  <a:srgbClr val="00FF00"/>
                </a:solidFill>
                <a:latin typeface="Gautami" panose="020B0502040204020203" pitchFamily="34" charset="0"/>
                <a:cs typeface="Gautami" panose="020B0502040204020203" pitchFamily="34" charset="0"/>
              </a:rPr>
              <a:t>costs</a:t>
            </a:r>
            <a:endParaRPr lang="en-US" sz="2400" b="1" dirty="0">
              <a:solidFill>
                <a:srgbClr val="00FF00"/>
              </a:solidFill>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59</a:t>
            </a:fld>
            <a:endParaRPr lang="en-US" dirty="0">
              <a:solidFill>
                <a:srgbClr val="4A66AC"/>
              </a:solidFill>
            </a:endParaRPr>
          </a:p>
        </p:txBody>
      </p:sp>
    </p:spTree>
    <p:extLst>
      <p:ext uri="{BB962C8B-B14F-4D97-AF65-F5344CB8AC3E}">
        <p14:creationId xmlns:p14="http://schemas.microsoft.com/office/powerpoint/2010/main" val="2934163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4635713"/>
          </a:xfrm>
        </p:spPr>
        <p:txBody>
          <a:bodyPr>
            <a:noAutofit/>
          </a:bodyPr>
          <a:lstStyle/>
          <a:p>
            <a:r>
              <a:rPr lang="en-US" sz="2400" dirty="0" smtClean="0">
                <a:latin typeface="Gautami" panose="020B0502040204020203" pitchFamily="34" charset="0"/>
                <a:cs typeface="Gautami" panose="020B0502040204020203" pitchFamily="34" charset="0"/>
              </a:rPr>
              <a:t>Multiple mechanisms are involved in the association between DM and inflammation, including </a:t>
            </a:r>
            <a:r>
              <a:rPr lang="en-US" sz="2400" dirty="0" smtClean="0">
                <a:solidFill>
                  <a:srgbClr val="FFFF00"/>
                </a:solidFill>
                <a:latin typeface="Gautami" panose="020B0502040204020203" pitchFamily="34" charset="0"/>
                <a:cs typeface="Gautami" panose="020B0502040204020203" pitchFamily="34" charset="0"/>
              </a:rPr>
              <a:t>modulation of lipolysis, alteration of glucose uptake by adipose tissue, and an indirect mechanism involving an increase in FFA levels blocking the insulin signaling pathway</a:t>
            </a:r>
          </a:p>
          <a:p>
            <a:r>
              <a:rPr lang="en-US" sz="2400" dirty="0" smtClean="0">
                <a:latin typeface="Gautami" panose="020B0502040204020203" pitchFamily="34" charset="0"/>
                <a:cs typeface="Gautami" panose="020B0502040204020203" pitchFamily="34" charset="0"/>
              </a:rPr>
              <a:t>Psychological stress can also cause inflammation via innervation of cytokine-producing cells and activation of the sympathetic nervous systems and adrenergic receptors on macrophages</a:t>
            </a:r>
          </a:p>
          <a:p>
            <a:r>
              <a:rPr lang="en-US" sz="2400" dirty="0" smtClean="0">
                <a:latin typeface="Gautami" panose="020B0502040204020203" pitchFamily="34" charset="0"/>
                <a:cs typeface="Gautami" panose="020B0502040204020203" pitchFamily="34" charset="0"/>
              </a:rPr>
              <a:t>Overproduction of inflammatory cytokines may stimulate CRH production, a mechanism that leads to hypothalamic- pituitary axis activity. </a:t>
            </a:r>
          </a:p>
          <a:p>
            <a:r>
              <a:rPr lang="en-US" sz="2400" dirty="0" smtClean="0">
                <a:latin typeface="Gautami" panose="020B0502040204020203" pitchFamily="34" charset="0"/>
                <a:cs typeface="Gautami" panose="020B0502040204020203" pitchFamily="34" charset="0"/>
              </a:rPr>
              <a:t>Conversely, cytokines induce depressive-like behaviors; in studies where healthy participants were given endotoxin infusions to trigger cytokine release, the participants developed classical depressive symptoms</a:t>
            </a:r>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862938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Treatment Modalities and Delivery</a:t>
            </a:r>
          </a:p>
        </p:txBody>
      </p:sp>
      <p:sp>
        <p:nvSpPr>
          <p:cNvPr id="3" name="Content Placeholder 2"/>
          <p:cNvSpPr>
            <a:spLocks noGrp="1"/>
          </p:cNvSpPr>
          <p:nvPr>
            <p:ph idx="1"/>
          </p:nvPr>
        </p:nvSpPr>
        <p:spPr>
          <a:xfrm>
            <a:off x="818712" y="2222287"/>
            <a:ext cx="10554574" cy="4383465"/>
          </a:xfrm>
        </p:spPr>
        <p:txBody>
          <a:bodyPr>
            <a:normAutofit lnSpcReduction="10000"/>
          </a:bodyPr>
          <a:lstStyle/>
          <a:p>
            <a:r>
              <a:rPr lang="en-US" sz="2400" b="1" dirty="0">
                <a:solidFill>
                  <a:srgbClr val="00FF00"/>
                </a:solidFill>
                <a:latin typeface="Gautami" panose="020B0502040204020203" pitchFamily="34" charset="0"/>
                <a:cs typeface="Gautami" panose="020B0502040204020203" pitchFamily="34" charset="0"/>
              </a:rPr>
              <a:t>Depression Screening</a:t>
            </a:r>
          </a:p>
          <a:p>
            <a:r>
              <a:rPr lang="en-US" sz="2600" dirty="0">
                <a:latin typeface="Gautami" panose="020B0502040204020203" pitchFamily="34" charset="0"/>
                <a:cs typeface="Gautami" panose="020B0502040204020203" pitchFamily="34" charset="0"/>
              </a:rPr>
              <a:t>The use of locally standardized screening instruments, such as </a:t>
            </a:r>
            <a:r>
              <a:rPr lang="en-US" sz="2600" dirty="0" smtClean="0">
                <a:latin typeface="Gautami" panose="020B0502040204020203" pitchFamily="34" charset="0"/>
                <a:cs typeface="Gautami" panose="020B0502040204020203" pitchFamily="34" charset="0"/>
              </a:rPr>
              <a:t>PHQ9</a:t>
            </a:r>
          </a:p>
          <a:p>
            <a:r>
              <a:rPr lang="en-US" sz="2600" dirty="0" smtClean="0">
                <a:latin typeface="Gautami" panose="020B0502040204020203" pitchFamily="34" charset="0"/>
                <a:cs typeface="Gautami" panose="020B0502040204020203" pitchFamily="34" charset="0"/>
              </a:rPr>
              <a:t>Despite well-understood </a:t>
            </a:r>
            <a:r>
              <a:rPr lang="en-US" sz="2600" dirty="0">
                <a:latin typeface="Gautami" panose="020B0502040204020203" pitchFamily="34" charset="0"/>
                <a:cs typeface="Gautami" panose="020B0502040204020203" pitchFamily="34" charset="0"/>
              </a:rPr>
              <a:t>differences in the </a:t>
            </a:r>
            <a:r>
              <a:rPr lang="en-US" sz="2600" dirty="0" smtClean="0">
                <a:latin typeface="Gautami" panose="020B0502040204020203" pitchFamily="34" charset="0"/>
                <a:cs typeface="Gautami" panose="020B0502040204020203" pitchFamily="34" charset="0"/>
              </a:rPr>
              <a:t>etiology and </a:t>
            </a:r>
            <a:r>
              <a:rPr lang="en-US" sz="2600" dirty="0">
                <a:latin typeface="Gautami" panose="020B0502040204020203" pitchFamily="34" charset="0"/>
                <a:cs typeface="Gautami" panose="020B0502040204020203" pitchFamily="34" charset="0"/>
              </a:rPr>
              <a:t>pathophysiology of type 1 </a:t>
            </a:r>
            <a:r>
              <a:rPr lang="en-US" sz="2600" dirty="0" smtClean="0">
                <a:latin typeface="Gautami" panose="020B0502040204020203" pitchFamily="34" charset="0"/>
                <a:cs typeface="Gautami" panose="020B0502040204020203" pitchFamily="34" charset="0"/>
              </a:rPr>
              <a:t>and type </a:t>
            </a:r>
            <a:r>
              <a:rPr lang="en-US" sz="2600" dirty="0">
                <a:latin typeface="Gautami" panose="020B0502040204020203" pitchFamily="34" charset="0"/>
                <a:cs typeface="Gautami" panose="020B0502040204020203" pitchFamily="34" charset="0"/>
              </a:rPr>
              <a:t>2 diabetes, existing treatment </a:t>
            </a:r>
            <a:r>
              <a:rPr lang="en-US" sz="2600" dirty="0" smtClean="0">
                <a:latin typeface="Gautami" panose="020B0502040204020203" pitchFamily="34" charset="0"/>
                <a:cs typeface="Gautami" panose="020B0502040204020203" pitchFamily="34" charset="0"/>
              </a:rPr>
              <a:t>studies have </a:t>
            </a:r>
            <a:r>
              <a:rPr lang="en-US" sz="2600" dirty="0">
                <a:latin typeface="Gautami" panose="020B0502040204020203" pitchFamily="34" charset="0"/>
                <a:cs typeface="Gautami" panose="020B0502040204020203" pitchFamily="34" charset="0"/>
              </a:rPr>
              <a:t>examined mixed </a:t>
            </a:r>
            <a:r>
              <a:rPr lang="en-US" sz="2600" dirty="0" smtClean="0">
                <a:latin typeface="Gautami" panose="020B0502040204020203" pitchFamily="34" charset="0"/>
                <a:cs typeface="Gautami" panose="020B0502040204020203" pitchFamily="34" charset="0"/>
              </a:rPr>
              <a:t>populations making </a:t>
            </a:r>
            <a:r>
              <a:rPr lang="en-US" sz="2600" dirty="0">
                <a:latin typeface="Gautami" panose="020B0502040204020203" pitchFamily="34" charset="0"/>
                <a:cs typeface="Gautami" panose="020B0502040204020203" pitchFamily="34" charset="0"/>
              </a:rPr>
              <a:t>generalizations about </a:t>
            </a:r>
            <a:r>
              <a:rPr lang="en-US" sz="2600" dirty="0" smtClean="0">
                <a:latin typeface="Gautami" panose="020B0502040204020203" pitchFamily="34" charset="0"/>
                <a:cs typeface="Gautami" panose="020B0502040204020203" pitchFamily="34" charset="0"/>
              </a:rPr>
              <a:t>treatment efficacy </a:t>
            </a:r>
            <a:r>
              <a:rPr lang="en-US" sz="2600" dirty="0">
                <a:latin typeface="Gautami" panose="020B0502040204020203" pitchFamily="34" charset="0"/>
                <a:cs typeface="Gautami" panose="020B0502040204020203" pitchFamily="34" charset="0"/>
              </a:rPr>
              <a:t>of antidepressant medications </a:t>
            </a:r>
            <a:r>
              <a:rPr lang="en-US" sz="2600" dirty="0" smtClean="0">
                <a:latin typeface="Gautami" panose="020B0502040204020203" pitchFamily="34" charset="0"/>
                <a:cs typeface="Gautami" panose="020B0502040204020203" pitchFamily="34" charset="0"/>
              </a:rPr>
              <a:t>or psychotherapy </a:t>
            </a:r>
            <a:r>
              <a:rPr lang="en-US" sz="2600" dirty="0">
                <a:latin typeface="Gautami" panose="020B0502040204020203" pitchFamily="34" charset="0"/>
                <a:cs typeface="Gautami" panose="020B0502040204020203" pitchFamily="34" charset="0"/>
              </a:rPr>
              <a:t>by diabetes type </a:t>
            </a:r>
            <a:r>
              <a:rPr lang="en-US" sz="2600" dirty="0" smtClean="0">
                <a:latin typeface="Gautami" panose="020B0502040204020203" pitchFamily="34" charset="0"/>
                <a:cs typeface="Gautami" panose="020B0502040204020203" pitchFamily="34" charset="0"/>
              </a:rPr>
              <a:t>difficult . </a:t>
            </a:r>
          </a:p>
          <a:p>
            <a:r>
              <a:rPr lang="en-US" sz="2600" dirty="0" smtClean="0">
                <a:latin typeface="Gautami" panose="020B0502040204020203" pitchFamily="34" charset="0"/>
                <a:cs typeface="Gautami" panose="020B0502040204020203" pitchFamily="34" charset="0"/>
              </a:rPr>
              <a:t>Sample </a:t>
            </a:r>
            <a:r>
              <a:rPr lang="en-US" sz="2600" dirty="0">
                <a:latin typeface="Gautami" panose="020B0502040204020203" pitchFamily="34" charset="0"/>
                <a:cs typeface="Gautami" panose="020B0502040204020203" pitchFamily="34" charset="0"/>
              </a:rPr>
              <a:t>sizes for subgroups of </a:t>
            </a:r>
            <a:r>
              <a:rPr lang="en-US" sz="2600" dirty="0" smtClean="0">
                <a:latin typeface="Gautami" panose="020B0502040204020203" pitchFamily="34" charset="0"/>
                <a:cs typeface="Gautami" panose="020B0502040204020203" pitchFamily="34" charset="0"/>
              </a:rPr>
              <a:t>people with </a:t>
            </a:r>
            <a:r>
              <a:rPr lang="en-US" sz="2600" dirty="0">
                <a:latin typeface="Gautami" panose="020B0502040204020203" pitchFamily="34" charset="0"/>
                <a:cs typeface="Gautami" panose="020B0502040204020203" pitchFamily="34" charset="0"/>
              </a:rPr>
              <a:t>type 1 diabetes within </a:t>
            </a:r>
            <a:r>
              <a:rPr lang="en-US" sz="2600" dirty="0" smtClean="0">
                <a:latin typeface="Gautami" panose="020B0502040204020203" pitchFamily="34" charset="0"/>
                <a:cs typeface="Gautami" panose="020B0502040204020203" pitchFamily="34" charset="0"/>
              </a:rPr>
              <a:t>existing studies </a:t>
            </a:r>
            <a:r>
              <a:rPr lang="en-US" sz="2600" dirty="0">
                <a:latin typeface="Gautami" panose="020B0502040204020203" pitchFamily="34" charset="0"/>
                <a:cs typeface="Gautami" panose="020B0502040204020203" pitchFamily="34" charset="0"/>
              </a:rPr>
              <a:t>are too small to allow </a:t>
            </a:r>
            <a:r>
              <a:rPr lang="en-US" sz="2600" dirty="0" smtClean="0">
                <a:latin typeface="Gautami" panose="020B0502040204020203" pitchFamily="34" charset="0"/>
                <a:cs typeface="Gautami" panose="020B0502040204020203" pitchFamily="34" charset="0"/>
              </a:rPr>
              <a:t>stratified analyses </a:t>
            </a:r>
            <a:r>
              <a:rPr lang="en-US" sz="2600" dirty="0">
                <a:latin typeface="Gautami" panose="020B0502040204020203" pitchFamily="34" charset="0"/>
                <a:cs typeface="Gautami" panose="020B0502040204020203" pitchFamily="34" charset="0"/>
              </a:rPr>
              <a:t>to determine similarities or </a:t>
            </a:r>
            <a:r>
              <a:rPr lang="en-US" sz="2600" dirty="0" smtClean="0">
                <a:latin typeface="Gautami" panose="020B0502040204020203" pitchFamily="34" charset="0"/>
                <a:cs typeface="Gautami" panose="020B0502040204020203" pitchFamily="34" charset="0"/>
              </a:rPr>
              <a:t>differences in </a:t>
            </a:r>
            <a:r>
              <a:rPr lang="en-US" sz="2600" dirty="0">
                <a:latin typeface="Gautami" panose="020B0502040204020203" pitchFamily="34" charset="0"/>
                <a:cs typeface="Gautami" panose="020B0502040204020203" pitchFamily="34" charset="0"/>
              </a:rPr>
              <a:t>treatment modalities </a:t>
            </a:r>
            <a:r>
              <a:rPr lang="en-US" sz="2600" dirty="0" smtClean="0">
                <a:latin typeface="Gautami" panose="020B0502040204020203" pitchFamily="34" charset="0"/>
                <a:cs typeface="Gautami" panose="020B0502040204020203" pitchFamily="34" charset="0"/>
              </a:rPr>
              <a:t>and outcomes </a:t>
            </a:r>
            <a:r>
              <a:rPr lang="en-US" sz="2600" dirty="0">
                <a:latin typeface="Gautami" panose="020B0502040204020203" pitchFamily="34" charset="0"/>
                <a:cs typeface="Gautami" panose="020B0502040204020203" pitchFamily="34" charset="0"/>
              </a:rPr>
              <a:t>compared with adults </a:t>
            </a:r>
            <a:r>
              <a:rPr lang="en-US" sz="2600" dirty="0" smtClean="0">
                <a:latin typeface="Gautami" panose="020B0502040204020203" pitchFamily="34" charset="0"/>
                <a:cs typeface="Gautami" panose="020B0502040204020203" pitchFamily="34" charset="0"/>
              </a:rPr>
              <a:t>with type </a:t>
            </a:r>
            <a:r>
              <a:rPr lang="en-US" sz="2600" dirty="0">
                <a:latin typeface="Gautami" panose="020B0502040204020203" pitchFamily="34" charset="0"/>
                <a:cs typeface="Gautami" panose="020B0502040204020203" pitchFamily="34" charset="0"/>
              </a:rPr>
              <a:t>2 diabetes</a:t>
            </a:r>
            <a:r>
              <a:rPr lang="en-US" sz="2400" dirty="0">
                <a:latin typeface="Gautami" panose="020B0502040204020203" pitchFamily="34" charset="0"/>
                <a:cs typeface="Gautami" panose="020B0502040204020203" pitchFamily="34" charset="0"/>
              </a:rPr>
              <a:t>.</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60</a:t>
            </a:fld>
            <a:endParaRPr lang="en-US" dirty="0">
              <a:solidFill>
                <a:srgbClr val="4A66AC"/>
              </a:solidFill>
            </a:endParaRPr>
          </a:p>
        </p:txBody>
      </p:sp>
    </p:spTree>
    <p:extLst>
      <p:ext uri="{BB962C8B-B14F-4D97-AF65-F5344CB8AC3E}">
        <p14:creationId xmlns:p14="http://schemas.microsoft.com/office/powerpoint/2010/main" val="12177173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8712" y="2222287"/>
            <a:ext cx="10554574" cy="4437820"/>
          </a:xfrm>
        </p:spPr>
        <p:txBody>
          <a:bodyPr>
            <a:normAutofit fontScale="92500" lnSpcReduction="10000"/>
          </a:bodyPr>
          <a:lstStyle/>
          <a:p>
            <a:r>
              <a:rPr lang="en-US" sz="2400" dirty="0">
                <a:latin typeface="Gautami" panose="020B0502040204020203" pitchFamily="34" charset="0"/>
                <a:cs typeface="Gautami" panose="020B0502040204020203" pitchFamily="34" charset="0"/>
              </a:rPr>
              <a:t>The most common psychotherapeutic approach used to treat comorbid diabetes and depression is CBT. </a:t>
            </a:r>
          </a:p>
          <a:p>
            <a:r>
              <a:rPr lang="en-US" sz="2400" dirty="0" smtClean="0">
                <a:latin typeface="Gautami" panose="020B0502040204020203" pitchFamily="34" charset="0"/>
                <a:cs typeface="Gautami" panose="020B0502040204020203" pitchFamily="34" charset="0"/>
              </a:rPr>
              <a:t>There </a:t>
            </a:r>
            <a:r>
              <a:rPr lang="en-US" sz="2400" dirty="0">
                <a:latin typeface="Gautami" panose="020B0502040204020203" pitchFamily="34" charset="0"/>
                <a:cs typeface="Gautami" panose="020B0502040204020203" pitchFamily="34" charset="0"/>
              </a:rPr>
              <a:t>is also a need to expand </a:t>
            </a:r>
            <a:r>
              <a:rPr lang="en-US" sz="2400" dirty="0" smtClean="0">
                <a:latin typeface="Gautami" panose="020B0502040204020203" pitchFamily="34" charset="0"/>
                <a:cs typeface="Gautami" panose="020B0502040204020203" pitchFamily="34" charset="0"/>
              </a:rPr>
              <a:t>treatment modalities </a:t>
            </a:r>
            <a:r>
              <a:rPr lang="en-US" sz="2400" dirty="0">
                <a:latin typeface="Gautami" panose="020B0502040204020203" pitchFamily="34" charset="0"/>
                <a:cs typeface="Gautami" panose="020B0502040204020203" pitchFamily="34" charset="0"/>
              </a:rPr>
              <a:t>beyond CBT to </a:t>
            </a:r>
            <a:r>
              <a:rPr lang="en-US" sz="2400" dirty="0" smtClean="0">
                <a:latin typeface="Gautami" panose="020B0502040204020203" pitchFamily="34" charset="0"/>
                <a:cs typeface="Gautami" panose="020B0502040204020203" pitchFamily="34" charset="0"/>
              </a:rPr>
              <a:t>include additional </a:t>
            </a:r>
            <a:r>
              <a:rPr lang="en-US" sz="2400" dirty="0">
                <a:latin typeface="Gautami" panose="020B0502040204020203" pitchFamily="34" charset="0"/>
                <a:cs typeface="Gautami" panose="020B0502040204020203" pitchFamily="34" charset="0"/>
              </a:rPr>
              <a:t>approaches, such as </a:t>
            </a:r>
            <a:r>
              <a:rPr lang="en-US" sz="2400" dirty="0" smtClean="0">
                <a:solidFill>
                  <a:srgbClr val="00FF00"/>
                </a:solidFill>
                <a:latin typeface="Gautami" panose="020B0502040204020203" pitchFamily="34" charset="0"/>
                <a:cs typeface="Gautami" panose="020B0502040204020203" pitchFamily="34" charset="0"/>
              </a:rPr>
              <a:t>exercise and/or </a:t>
            </a:r>
            <a:r>
              <a:rPr lang="en-US" sz="2400" dirty="0">
                <a:solidFill>
                  <a:srgbClr val="00FF00"/>
                </a:solidFill>
                <a:latin typeface="Gautami" panose="020B0502040204020203" pitchFamily="34" charset="0"/>
                <a:cs typeface="Gautami" panose="020B0502040204020203" pitchFamily="34" charset="0"/>
              </a:rPr>
              <a:t>community-based </a:t>
            </a:r>
            <a:r>
              <a:rPr lang="en-US" sz="2400" dirty="0" smtClean="0">
                <a:solidFill>
                  <a:srgbClr val="00FF00"/>
                </a:solidFill>
                <a:latin typeface="Gautami" panose="020B0502040204020203" pitchFamily="34" charset="0"/>
                <a:cs typeface="Gautami" panose="020B0502040204020203" pitchFamily="34" charset="0"/>
              </a:rPr>
              <a:t>programs</a:t>
            </a:r>
            <a:r>
              <a:rPr lang="en-US" sz="2400" dirty="0">
                <a:latin typeface="Gautami" panose="020B0502040204020203" pitchFamily="34" charset="0"/>
                <a:cs typeface="Gautami" panose="020B0502040204020203" pitchFamily="34" charset="0"/>
              </a:rPr>
              <a:t>.</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There </a:t>
            </a:r>
            <a:r>
              <a:rPr lang="en-US" sz="2400" dirty="0">
                <a:latin typeface="Gautami" panose="020B0502040204020203" pitchFamily="34" charset="0"/>
                <a:cs typeface="Gautami" panose="020B0502040204020203" pitchFamily="34" charset="0"/>
              </a:rPr>
              <a:t>is also </a:t>
            </a:r>
            <a:r>
              <a:rPr lang="en-US" sz="2400" dirty="0" smtClean="0">
                <a:latin typeface="Gautami" panose="020B0502040204020203" pitchFamily="34" charset="0"/>
                <a:cs typeface="Gautami" panose="020B0502040204020203" pitchFamily="34" charset="0"/>
              </a:rPr>
              <a:t>evidence that </a:t>
            </a:r>
            <a:r>
              <a:rPr lang="en-US" sz="2400" dirty="0">
                <a:latin typeface="Gautami" panose="020B0502040204020203" pitchFamily="34" charset="0"/>
                <a:cs typeface="Gautami" panose="020B0502040204020203" pitchFamily="34" charset="0"/>
              </a:rPr>
              <a:t>exercise contributes to </a:t>
            </a:r>
            <a:r>
              <a:rPr lang="en-US" sz="2400" dirty="0" smtClean="0">
                <a:latin typeface="Gautami" panose="020B0502040204020203" pitchFamily="34" charset="0"/>
                <a:cs typeface="Gautami" panose="020B0502040204020203" pitchFamily="34" charset="0"/>
              </a:rPr>
              <a:t>diabetes management</a:t>
            </a:r>
            <a:r>
              <a:rPr lang="en-US" sz="2400" dirty="0">
                <a:latin typeface="Gautami" panose="020B0502040204020203" pitchFamily="34" charset="0"/>
                <a:cs typeface="Gautami" panose="020B0502040204020203" pitchFamily="34" charset="0"/>
              </a:rPr>
              <a:t>. Yet, there are few </a:t>
            </a:r>
            <a:r>
              <a:rPr lang="en-US" sz="2400" dirty="0" smtClean="0">
                <a:latin typeface="Gautami" panose="020B0502040204020203" pitchFamily="34" charset="0"/>
                <a:cs typeface="Gautami" panose="020B0502040204020203" pitchFamily="34" charset="0"/>
              </a:rPr>
              <a:t>trials that </a:t>
            </a:r>
            <a:r>
              <a:rPr lang="en-US" sz="2400" dirty="0">
                <a:latin typeface="Gautami" panose="020B0502040204020203" pitchFamily="34" charset="0"/>
                <a:cs typeface="Gautami" panose="020B0502040204020203" pitchFamily="34" charset="0"/>
              </a:rPr>
              <a:t>have evaluated this approach as </a:t>
            </a:r>
            <a:r>
              <a:rPr lang="en-US" sz="2400" dirty="0" smtClean="0">
                <a:latin typeface="Gautami" panose="020B0502040204020203" pitchFamily="34" charset="0"/>
                <a:cs typeface="Gautami" panose="020B0502040204020203" pitchFamily="34" charset="0"/>
              </a:rPr>
              <a:t>potentially synergistic </a:t>
            </a:r>
            <a:r>
              <a:rPr lang="en-US" sz="2400" dirty="0">
                <a:latin typeface="Gautami" panose="020B0502040204020203" pitchFamily="34" charset="0"/>
                <a:cs typeface="Gautami" panose="020B0502040204020203" pitchFamily="34" charset="0"/>
              </a:rPr>
              <a:t>in treating </a:t>
            </a:r>
            <a:r>
              <a:rPr lang="en-US" sz="2400" dirty="0" smtClean="0">
                <a:latin typeface="Gautami" panose="020B0502040204020203" pitchFamily="34" charset="0"/>
                <a:cs typeface="Gautami" panose="020B0502040204020203" pitchFamily="34" charset="0"/>
              </a:rPr>
              <a:t>comorbid depression </a:t>
            </a:r>
            <a:r>
              <a:rPr lang="en-US" sz="2400" dirty="0">
                <a:latin typeface="Gautami" panose="020B0502040204020203" pitchFamily="34" charset="0"/>
                <a:cs typeface="Gautami" panose="020B0502040204020203" pitchFamily="34" charset="0"/>
              </a:rPr>
              <a:t>and </a:t>
            </a:r>
            <a:r>
              <a:rPr lang="en-US" sz="2400" dirty="0" smtClean="0">
                <a:latin typeface="Gautami" panose="020B0502040204020203" pitchFamily="34" charset="0"/>
                <a:cs typeface="Gautami" panose="020B0502040204020203" pitchFamily="34" charset="0"/>
              </a:rPr>
              <a:t>diabetes</a:t>
            </a:r>
          </a:p>
          <a:p>
            <a:r>
              <a:rPr lang="en-US" sz="2400" dirty="0">
                <a:latin typeface="Gautami" panose="020B0502040204020203" pitchFamily="34" charset="0"/>
                <a:cs typeface="Gautami" panose="020B0502040204020203" pitchFamily="34" charset="0"/>
              </a:rPr>
              <a:t>People with comorbid mental illness are less likely to be offered screening for </a:t>
            </a:r>
            <a:r>
              <a:rPr lang="en-US" sz="2400" dirty="0" err="1">
                <a:latin typeface="Gautami" panose="020B0502040204020203" pitchFamily="34" charset="0"/>
                <a:cs typeface="Gautami" panose="020B0502040204020203" pitchFamily="34" charset="0"/>
              </a:rPr>
              <a:t>glycated</a:t>
            </a:r>
            <a:r>
              <a:rPr lang="en-US" sz="2400" dirty="0">
                <a:latin typeface="Gautami" panose="020B0502040204020203" pitchFamily="34" charset="0"/>
                <a:cs typeface="Gautami" panose="020B0502040204020203" pitchFamily="34" charset="0"/>
              </a:rPr>
              <a:t> hemoglobin or cholesterol, statin therapy, or diabetes education or be examined for microvascular complications, despite more clinic visits. </a:t>
            </a:r>
          </a:p>
          <a:p>
            <a:r>
              <a:rPr lang="en-US" sz="2400" dirty="0">
                <a:latin typeface="Gautami" panose="020B0502040204020203" pitchFamily="34" charset="0"/>
                <a:cs typeface="Gautami" panose="020B0502040204020203" pitchFamily="34" charset="0"/>
              </a:rPr>
              <a:t>By contrast, depressive and other mental disorders are often missed and inadequately treated if the focus of care is the medical condition</a:t>
            </a:r>
          </a:p>
          <a:p>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61</a:t>
            </a:fld>
            <a:endParaRPr lang="en-US" dirty="0">
              <a:solidFill>
                <a:srgbClr val="4A66AC"/>
              </a:solidFill>
            </a:endParaRPr>
          </a:p>
        </p:txBody>
      </p:sp>
    </p:spTree>
    <p:extLst>
      <p:ext uri="{BB962C8B-B14F-4D97-AF65-F5344CB8AC3E}">
        <p14:creationId xmlns:p14="http://schemas.microsoft.com/office/powerpoint/2010/main" val="721287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62</a:t>
            </a:fld>
            <a:endParaRPr lang="en-US" dirty="0">
              <a:solidFill>
                <a:srgbClr val="4A66AC"/>
              </a:solidFill>
            </a:endParaRPr>
          </a:p>
        </p:txBody>
      </p:sp>
      <p:grpSp>
        <p:nvGrpSpPr>
          <p:cNvPr id="6" name="Group 4"/>
          <p:cNvGrpSpPr>
            <a:grpSpLocks noChangeAspect="1"/>
          </p:cNvGrpSpPr>
          <p:nvPr/>
        </p:nvGrpSpPr>
        <p:grpSpPr bwMode="auto">
          <a:xfrm>
            <a:off x="681038" y="338138"/>
            <a:ext cx="9898062" cy="6146800"/>
            <a:chOff x="429" y="213"/>
            <a:chExt cx="6235" cy="3872"/>
          </a:xfrm>
        </p:grpSpPr>
        <p:sp>
          <p:nvSpPr>
            <p:cNvPr id="7" name="AutoShape 3"/>
            <p:cNvSpPr>
              <a:spLocks noChangeAspect="1" noChangeArrowheads="1" noTextEdit="1"/>
            </p:cNvSpPr>
            <p:nvPr/>
          </p:nvSpPr>
          <p:spPr bwMode="auto">
            <a:xfrm>
              <a:off x="429" y="213"/>
              <a:ext cx="6235" cy="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213"/>
              <a:ext cx="6241" cy="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91233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Prevention of Diabetes in People With</a:t>
            </a:r>
            <a:br>
              <a:rPr lang="en-US" b="1" dirty="0">
                <a:solidFill>
                  <a:srgbClr val="FFFF00"/>
                </a:solidFill>
              </a:rPr>
            </a:br>
            <a:r>
              <a:rPr lang="en-US" b="1" dirty="0">
                <a:solidFill>
                  <a:srgbClr val="FFFF00"/>
                </a:solidFill>
              </a:rPr>
              <a:t>Depression</a:t>
            </a:r>
          </a:p>
        </p:txBody>
      </p:sp>
      <p:sp>
        <p:nvSpPr>
          <p:cNvPr id="3" name="Content Placeholder 2"/>
          <p:cNvSpPr>
            <a:spLocks noGrp="1"/>
          </p:cNvSpPr>
          <p:nvPr>
            <p:ph idx="1"/>
          </p:nvPr>
        </p:nvSpPr>
        <p:spPr>
          <a:xfrm>
            <a:off x="680321" y="1970690"/>
            <a:ext cx="9613861" cy="4745419"/>
          </a:xfrm>
        </p:spPr>
        <p:txBody>
          <a:bodyPr>
            <a:normAutofit fontScale="92500" lnSpcReduction="10000"/>
          </a:bodyPr>
          <a:lstStyle/>
          <a:p>
            <a:pPr marL="0" indent="0">
              <a:buNone/>
            </a:pPr>
            <a:endParaRPr lang="en-US" sz="2400" dirty="0" smtClean="0">
              <a:latin typeface="Gautami" panose="020B0502040204020203" pitchFamily="34" charset="0"/>
              <a:cs typeface="Gautami" panose="020B0502040204020203" pitchFamily="34" charset="0"/>
            </a:endParaRPr>
          </a:p>
          <a:p>
            <a:r>
              <a:rPr lang="en-US" sz="2800" dirty="0" smtClean="0">
                <a:latin typeface="Gautami" panose="020B0502040204020203" pitchFamily="34" charset="0"/>
                <a:cs typeface="Gautami" panose="020B0502040204020203" pitchFamily="34" charset="0"/>
              </a:rPr>
              <a:t>In DPP, </a:t>
            </a:r>
            <a:r>
              <a:rPr lang="en-US" sz="2800" dirty="0">
                <a:latin typeface="Gautami" panose="020B0502040204020203" pitchFamily="34" charset="0"/>
                <a:cs typeface="Gautami" panose="020B0502040204020203" pitchFamily="34" charset="0"/>
              </a:rPr>
              <a:t>a population with </a:t>
            </a:r>
            <a:r>
              <a:rPr lang="en-US" sz="2800" dirty="0" smtClean="0">
                <a:latin typeface="Gautami" panose="020B0502040204020203" pitchFamily="34" charset="0"/>
                <a:cs typeface="Gautami" panose="020B0502040204020203" pitchFamily="34" charset="0"/>
              </a:rPr>
              <a:t>pre diabetes at enrollment</a:t>
            </a:r>
            <a:r>
              <a:rPr lang="en-US" sz="2800" dirty="0">
                <a:latin typeface="Gautami" panose="020B0502040204020203" pitchFamily="34" charset="0"/>
                <a:cs typeface="Gautami" panose="020B0502040204020203" pitchFamily="34" charset="0"/>
              </a:rPr>
              <a:t>, those taking </a:t>
            </a:r>
            <a:r>
              <a:rPr lang="en-US" sz="2800" dirty="0" smtClean="0">
                <a:latin typeface="Gautami" panose="020B0502040204020203" pitchFamily="34" charset="0"/>
                <a:cs typeface="Gautami" panose="020B0502040204020203" pitchFamily="34" charset="0"/>
              </a:rPr>
              <a:t>anti depressants had </a:t>
            </a:r>
            <a:r>
              <a:rPr lang="en-US" sz="2800" dirty="0">
                <a:latin typeface="Gautami" panose="020B0502040204020203" pitchFamily="34" charset="0"/>
                <a:cs typeface="Gautami" panose="020B0502040204020203" pitchFamily="34" charset="0"/>
              </a:rPr>
              <a:t>a higher risk of </a:t>
            </a:r>
            <a:r>
              <a:rPr lang="en-US" sz="2800" dirty="0" smtClean="0">
                <a:latin typeface="Gautami" panose="020B0502040204020203" pitchFamily="34" charset="0"/>
                <a:cs typeface="Gautami" panose="020B0502040204020203" pitchFamily="34" charset="0"/>
              </a:rPr>
              <a:t>developing diabetes </a:t>
            </a:r>
            <a:r>
              <a:rPr lang="en-US" sz="2800" dirty="0">
                <a:latin typeface="Gautami" panose="020B0502040204020203" pitchFamily="34" charset="0"/>
                <a:cs typeface="Gautami" panose="020B0502040204020203" pitchFamily="34" charset="0"/>
              </a:rPr>
              <a:t>than those not taking </a:t>
            </a:r>
            <a:r>
              <a:rPr lang="en-US" sz="2800" dirty="0" smtClean="0">
                <a:latin typeface="Gautami" panose="020B0502040204020203" pitchFamily="34" charset="0"/>
                <a:cs typeface="Gautami" panose="020B0502040204020203" pitchFamily="34" charset="0"/>
              </a:rPr>
              <a:t>antidepressants in </a:t>
            </a:r>
            <a:r>
              <a:rPr lang="en-US" sz="2800" dirty="0">
                <a:latin typeface="Gautami" panose="020B0502040204020203" pitchFamily="34" charset="0"/>
                <a:cs typeface="Gautami" panose="020B0502040204020203" pitchFamily="34" charset="0"/>
              </a:rPr>
              <a:t>the placebo and lifestyle </a:t>
            </a:r>
            <a:r>
              <a:rPr lang="en-US" sz="2800" dirty="0" smtClean="0">
                <a:latin typeface="Gautami" panose="020B0502040204020203" pitchFamily="34" charset="0"/>
                <a:cs typeface="Gautami" panose="020B0502040204020203" pitchFamily="34" charset="0"/>
              </a:rPr>
              <a:t>intervention arms</a:t>
            </a:r>
            <a:r>
              <a:rPr lang="en-US" sz="2800" dirty="0">
                <a:latin typeface="Gautami" panose="020B0502040204020203" pitchFamily="34" charset="0"/>
                <a:cs typeface="Gautami" panose="020B0502040204020203" pitchFamily="34" charset="0"/>
              </a:rPr>
              <a:t>, while the risk </a:t>
            </a:r>
            <a:r>
              <a:rPr lang="en-US" sz="2800" dirty="0" smtClean="0">
                <a:latin typeface="Gautami" panose="020B0502040204020203" pitchFamily="34" charset="0"/>
                <a:cs typeface="Gautami" panose="020B0502040204020203" pitchFamily="34" charset="0"/>
              </a:rPr>
              <a:t>was lower in </a:t>
            </a:r>
            <a:r>
              <a:rPr lang="en-US" sz="2800" dirty="0">
                <a:latin typeface="Gautami" panose="020B0502040204020203" pitchFamily="34" charset="0"/>
                <a:cs typeface="Gautami" panose="020B0502040204020203" pitchFamily="34" charset="0"/>
              </a:rPr>
              <a:t>the metformin </a:t>
            </a:r>
            <a:r>
              <a:rPr lang="en-US" sz="2800" dirty="0" smtClean="0">
                <a:latin typeface="Gautami" panose="020B0502040204020203" pitchFamily="34" charset="0"/>
                <a:cs typeface="Gautami" panose="020B0502040204020203" pitchFamily="34" charset="0"/>
              </a:rPr>
              <a:t>arm who </a:t>
            </a:r>
            <a:r>
              <a:rPr lang="en-US" sz="2800" dirty="0">
                <a:latin typeface="Gautami" panose="020B0502040204020203" pitchFamily="34" charset="0"/>
                <a:cs typeface="Gautami" panose="020B0502040204020203" pitchFamily="34" charset="0"/>
              </a:rPr>
              <a:t>did not receive lifestyle </a:t>
            </a:r>
            <a:r>
              <a:rPr lang="en-US" sz="2800" dirty="0" smtClean="0">
                <a:latin typeface="Gautami" panose="020B0502040204020203" pitchFamily="34" charset="0"/>
                <a:cs typeface="Gautami" panose="020B0502040204020203" pitchFamily="34" charset="0"/>
              </a:rPr>
              <a:t>intervention and elevated depressive </a:t>
            </a:r>
            <a:r>
              <a:rPr lang="en-US" sz="2800" dirty="0">
                <a:latin typeface="Gautami" panose="020B0502040204020203" pitchFamily="34" charset="0"/>
                <a:cs typeface="Gautami" panose="020B0502040204020203" pitchFamily="34" charset="0"/>
              </a:rPr>
              <a:t>symptoms did not </a:t>
            </a:r>
            <a:r>
              <a:rPr lang="en-US" sz="2800" dirty="0" smtClean="0">
                <a:latin typeface="Gautami" panose="020B0502040204020203" pitchFamily="34" charset="0"/>
                <a:cs typeface="Gautami" panose="020B0502040204020203" pitchFamily="34" charset="0"/>
              </a:rPr>
              <a:t>predict development </a:t>
            </a:r>
            <a:r>
              <a:rPr lang="en-US" sz="2800" dirty="0">
                <a:latin typeface="Gautami" panose="020B0502040204020203" pitchFamily="34" charset="0"/>
                <a:cs typeface="Gautami" panose="020B0502040204020203" pitchFamily="34" charset="0"/>
              </a:rPr>
              <a:t>of </a:t>
            </a:r>
            <a:r>
              <a:rPr lang="en-US" sz="2800" dirty="0" smtClean="0">
                <a:latin typeface="Gautami" panose="020B0502040204020203" pitchFamily="34" charset="0"/>
                <a:cs typeface="Gautami" panose="020B0502040204020203" pitchFamily="34" charset="0"/>
              </a:rPr>
              <a:t>diabetes</a:t>
            </a:r>
          </a:p>
          <a:p>
            <a:r>
              <a:rPr lang="en-US" sz="2800" dirty="0">
                <a:latin typeface="Gautami" panose="020B0502040204020203" pitchFamily="34" charset="0"/>
                <a:cs typeface="Gautami" panose="020B0502040204020203" pitchFamily="34" charset="0"/>
              </a:rPr>
              <a:t>This study excluded those with severe depression and the wide confidence intervals of the findings make it unclear whether these findings can be extrapolated to a broader population of people with depression. </a:t>
            </a:r>
          </a:p>
          <a:p>
            <a:endParaRPr lang="en-US" sz="20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63</a:t>
            </a:fld>
            <a:endParaRPr lang="en-US" dirty="0">
              <a:solidFill>
                <a:srgbClr val="4A66AC"/>
              </a:solidFill>
            </a:endParaRPr>
          </a:p>
        </p:txBody>
      </p:sp>
    </p:spTree>
    <p:extLst>
      <p:ext uri="{BB962C8B-B14F-4D97-AF65-F5344CB8AC3E}">
        <p14:creationId xmlns:p14="http://schemas.microsoft.com/office/powerpoint/2010/main" val="18681625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latin typeface="Gautami" panose="020B0502040204020203" pitchFamily="34" charset="0"/>
                <a:cs typeface="Gautami" panose="020B0502040204020203" pitchFamily="34" charset="0"/>
              </a:rPr>
              <a:t>Prevention of Depression in </a:t>
            </a:r>
            <a:r>
              <a:rPr lang="en-US" sz="3200" b="1" dirty="0" smtClean="0">
                <a:solidFill>
                  <a:srgbClr val="FFFF00"/>
                </a:solidFill>
                <a:latin typeface="Gautami" panose="020B0502040204020203" pitchFamily="34" charset="0"/>
                <a:cs typeface="Gautami" panose="020B0502040204020203" pitchFamily="34" charset="0"/>
              </a:rPr>
              <a:t>People With </a:t>
            </a:r>
            <a:r>
              <a:rPr lang="en-US" sz="3200" b="1" dirty="0">
                <a:solidFill>
                  <a:srgbClr val="FFFF00"/>
                </a:solidFill>
                <a:latin typeface="Gautami" panose="020B0502040204020203" pitchFamily="34" charset="0"/>
                <a:cs typeface="Gautami" panose="020B0502040204020203" pitchFamily="34" charset="0"/>
              </a:rPr>
              <a:t>Diabetes</a:t>
            </a:r>
          </a:p>
        </p:txBody>
      </p:sp>
      <p:sp>
        <p:nvSpPr>
          <p:cNvPr id="3" name="Content Placeholder 2"/>
          <p:cNvSpPr>
            <a:spLocks noGrp="1"/>
          </p:cNvSpPr>
          <p:nvPr>
            <p:ph idx="1"/>
          </p:nvPr>
        </p:nvSpPr>
        <p:spPr>
          <a:xfrm>
            <a:off x="818712" y="2485623"/>
            <a:ext cx="10554574" cy="4172754"/>
          </a:xfrm>
        </p:spPr>
        <p:txBody>
          <a:bodyPr>
            <a:noAutofit/>
          </a:bodyPr>
          <a:lstStyle/>
          <a:p>
            <a:r>
              <a:rPr lang="en-US" sz="2400" dirty="0">
                <a:latin typeface="Gautami" panose="020B0502040204020203" pitchFamily="34" charset="0"/>
                <a:cs typeface="Gautami" panose="020B0502040204020203" pitchFamily="34" charset="0"/>
              </a:rPr>
              <a:t>Many risk factors that predict the </a:t>
            </a:r>
            <a:r>
              <a:rPr lang="en-US" sz="2400" dirty="0" smtClean="0">
                <a:latin typeface="Gautami" panose="020B0502040204020203" pitchFamily="34" charset="0"/>
                <a:cs typeface="Gautami" panose="020B0502040204020203" pitchFamily="34" charset="0"/>
              </a:rPr>
              <a:t>onset of </a:t>
            </a:r>
            <a:r>
              <a:rPr lang="en-US" sz="2400" dirty="0">
                <a:latin typeface="Gautami" panose="020B0502040204020203" pitchFamily="34" charset="0"/>
                <a:cs typeface="Gautami" panose="020B0502040204020203" pitchFamily="34" charset="0"/>
              </a:rPr>
              <a:t>depression in the general </a:t>
            </a:r>
            <a:r>
              <a:rPr lang="en-US" sz="2400" dirty="0" smtClean="0">
                <a:latin typeface="Gautami" panose="020B0502040204020203" pitchFamily="34" charset="0"/>
                <a:cs typeface="Gautami" panose="020B0502040204020203" pitchFamily="34" charset="0"/>
              </a:rPr>
              <a:t>population </a:t>
            </a:r>
            <a:r>
              <a:rPr lang="en-US" sz="2400" dirty="0">
                <a:latin typeface="Gautami" panose="020B0502040204020203" pitchFamily="34" charset="0"/>
                <a:cs typeface="Gautami" panose="020B0502040204020203" pitchFamily="34" charset="0"/>
              </a:rPr>
              <a:t>are equally applicable to people </a:t>
            </a:r>
            <a:r>
              <a:rPr lang="en-US" sz="2400" dirty="0" smtClean="0">
                <a:latin typeface="Gautami" panose="020B0502040204020203" pitchFamily="34" charset="0"/>
                <a:cs typeface="Gautami" panose="020B0502040204020203" pitchFamily="34" charset="0"/>
              </a:rPr>
              <a:t>with diabetes</a:t>
            </a:r>
            <a:r>
              <a:rPr lang="en-US" sz="2400" dirty="0">
                <a:latin typeface="Gautami" panose="020B0502040204020203" pitchFamily="34" charset="0"/>
                <a:cs typeface="Gautami" panose="020B0502040204020203" pitchFamily="34" charset="0"/>
              </a:rPr>
              <a:t>, but there are several </a:t>
            </a:r>
            <a:r>
              <a:rPr lang="en-US" sz="2400" dirty="0" smtClean="0">
                <a:latin typeface="Gautami" panose="020B0502040204020203" pitchFamily="34" charset="0"/>
                <a:cs typeface="Gautami" panose="020B0502040204020203" pitchFamily="34" charset="0"/>
              </a:rPr>
              <a:t>diabetes specific factors</a:t>
            </a:r>
            <a:r>
              <a:rPr lang="en-US" sz="2400" dirty="0">
                <a:latin typeface="Gautami" panose="020B0502040204020203" pitchFamily="34" charset="0"/>
                <a:cs typeface="Gautami" panose="020B0502040204020203" pitchFamily="34" charset="0"/>
              </a:rPr>
              <a:t>, such as </a:t>
            </a:r>
            <a:r>
              <a:rPr lang="en-US" sz="2400" dirty="0">
                <a:solidFill>
                  <a:srgbClr val="00FF00"/>
                </a:solidFill>
                <a:latin typeface="Gautami" panose="020B0502040204020203" pitchFamily="34" charset="0"/>
                <a:cs typeface="Gautami" panose="020B0502040204020203" pitchFamily="34" charset="0"/>
              </a:rPr>
              <a:t>the </a:t>
            </a:r>
            <a:r>
              <a:rPr lang="en-US" sz="2400" dirty="0" smtClean="0">
                <a:solidFill>
                  <a:srgbClr val="00FF00"/>
                </a:solidFill>
                <a:latin typeface="Gautami" panose="020B0502040204020203" pitchFamily="34" charset="0"/>
                <a:cs typeface="Gautami" panose="020B0502040204020203" pitchFamily="34" charset="0"/>
              </a:rPr>
              <a:t>development of </a:t>
            </a:r>
            <a:r>
              <a:rPr lang="en-US" sz="2400" dirty="0">
                <a:solidFill>
                  <a:srgbClr val="00FF00"/>
                </a:solidFill>
                <a:latin typeface="Gautami" panose="020B0502040204020203" pitchFamily="34" charset="0"/>
                <a:cs typeface="Gautami" panose="020B0502040204020203" pitchFamily="34" charset="0"/>
              </a:rPr>
              <a:t>complications </a:t>
            </a:r>
            <a:r>
              <a:rPr lang="en-US" sz="2400" dirty="0" smtClean="0">
                <a:solidFill>
                  <a:srgbClr val="00FF00"/>
                </a:solidFill>
                <a:latin typeface="Gautami" panose="020B0502040204020203" pitchFamily="34" charset="0"/>
                <a:cs typeface="Gautami" panose="020B0502040204020203" pitchFamily="34" charset="0"/>
              </a:rPr>
              <a:t>and </a:t>
            </a:r>
            <a:r>
              <a:rPr lang="en-US" sz="2400" dirty="0">
                <a:solidFill>
                  <a:srgbClr val="00FF00"/>
                </a:solidFill>
                <a:latin typeface="Gautami" panose="020B0502040204020203" pitchFamily="34" charset="0"/>
                <a:cs typeface="Gautami" panose="020B0502040204020203" pitchFamily="34" charset="0"/>
              </a:rPr>
              <a:t>the need </a:t>
            </a:r>
            <a:r>
              <a:rPr lang="en-US" sz="2400" dirty="0" smtClean="0">
                <a:solidFill>
                  <a:srgbClr val="00FF00"/>
                </a:solidFill>
                <a:latin typeface="Gautami" panose="020B0502040204020203" pitchFamily="34" charset="0"/>
                <a:cs typeface="Gautami" panose="020B0502040204020203" pitchFamily="34" charset="0"/>
              </a:rPr>
              <a:t>for insulin </a:t>
            </a:r>
            <a:r>
              <a:rPr lang="en-US" sz="2400" dirty="0">
                <a:solidFill>
                  <a:srgbClr val="00FF00"/>
                </a:solidFill>
                <a:latin typeface="Gautami" panose="020B0502040204020203" pitchFamily="34" charset="0"/>
                <a:cs typeface="Gautami" panose="020B0502040204020203" pitchFamily="34" charset="0"/>
              </a:rPr>
              <a:t>treatment in people with type </a:t>
            </a:r>
            <a:r>
              <a:rPr lang="en-US" sz="2400" dirty="0" smtClean="0">
                <a:solidFill>
                  <a:srgbClr val="00FF00"/>
                </a:solidFill>
                <a:latin typeface="Gautami" panose="020B0502040204020203" pitchFamily="34" charset="0"/>
                <a:cs typeface="Gautami" panose="020B0502040204020203" pitchFamily="34" charset="0"/>
              </a:rPr>
              <a:t>2 diabetes </a:t>
            </a:r>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that are associated </a:t>
            </a:r>
            <a:r>
              <a:rPr lang="en-US" sz="2400" dirty="0" smtClean="0">
                <a:latin typeface="Gautami" panose="020B0502040204020203" pitchFamily="34" charset="0"/>
                <a:cs typeface="Gautami" panose="020B0502040204020203" pitchFamily="34" charset="0"/>
              </a:rPr>
              <a:t>with an </a:t>
            </a:r>
            <a:r>
              <a:rPr lang="en-US" sz="2400" dirty="0">
                <a:latin typeface="Gautami" panose="020B0502040204020203" pitchFamily="34" charset="0"/>
                <a:cs typeface="Gautami" panose="020B0502040204020203" pitchFamily="34" charset="0"/>
              </a:rPr>
              <a:t>increased prevalence of </a:t>
            </a:r>
            <a:r>
              <a:rPr lang="en-US" sz="2400" dirty="0" smtClean="0">
                <a:latin typeface="Gautami" panose="020B0502040204020203" pitchFamily="34" charset="0"/>
                <a:cs typeface="Gautami" panose="020B0502040204020203" pitchFamily="34" charset="0"/>
              </a:rPr>
              <a:t> depression</a:t>
            </a:r>
            <a:r>
              <a:rPr lang="en-US" sz="2400" dirty="0">
                <a:latin typeface="Gautami" panose="020B0502040204020203" pitchFamily="34" charset="0"/>
                <a:cs typeface="Gautami" panose="020B0502040204020203" pitchFamily="34" charset="0"/>
              </a:rPr>
              <a:t>.</a:t>
            </a:r>
          </a:p>
          <a:p>
            <a:r>
              <a:rPr lang="en-US" sz="2400" dirty="0">
                <a:latin typeface="Gautami" panose="020B0502040204020203" pitchFamily="34" charset="0"/>
                <a:cs typeface="Gautami" panose="020B0502040204020203" pitchFamily="34" charset="0"/>
              </a:rPr>
              <a:t>Despite our understanding of the epidemiology</a:t>
            </a:r>
            <a:r>
              <a:rPr lang="en-US" sz="2400" dirty="0" smtClean="0">
                <a:latin typeface="Gautami" panose="020B0502040204020203" pitchFamily="34" charset="0"/>
                <a:cs typeface="Gautami" panose="020B0502040204020203" pitchFamily="34" charset="0"/>
              </a:rPr>
              <a:t>, there </a:t>
            </a:r>
            <a:r>
              <a:rPr lang="en-US" sz="2400" dirty="0">
                <a:latin typeface="Gautami" panose="020B0502040204020203" pitchFamily="34" charset="0"/>
                <a:cs typeface="Gautami" panose="020B0502040204020203" pitchFamily="34" charset="0"/>
              </a:rPr>
              <a:t>has been little </a:t>
            </a:r>
            <a:r>
              <a:rPr lang="en-US" sz="2400" dirty="0" smtClean="0">
                <a:latin typeface="Gautami" panose="020B0502040204020203" pitchFamily="34" charset="0"/>
                <a:cs typeface="Gautami" panose="020B0502040204020203" pitchFamily="34" charset="0"/>
              </a:rPr>
              <a:t>research into </a:t>
            </a:r>
            <a:r>
              <a:rPr lang="en-US" sz="2400" dirty="0">
                <a:latin typeface="Gautami" panose="020B0502040204020203" pitchFamily="34" charset="0"/>
                <a:cs typeface="Gautami" panose="020B0502040204020203" pitchFamily="34" charset="0"/>
              </a:rPr>
              <a:t>the prevention of depression </a:t>
            </a:r>
            <a:r>
              <a:rPr lang="en-US" sz="2400" dirty="0" smtClean="0">
                <a:latin typeface="Gautami" panose="020B0502040204020203" pitchFamily="34" charset="0"/>
                <a:cs typeface="Gautami" panose="020B0502040204020203" pitchFamily="34" charset="0"/>
              </a:rPr>
              <a:t>in people </a:t>
            </a:r>
            <a:r>
              <a:rPr lang="en-US" sz="2400" dirty="0">
                <a:latin typeface="Gautami" panose="020B0502040204020203" pitchFamily="34" charset="0"/>
                <a:cs typeface="Gautami" panose="020B0502040204020203" pitchFamily="34" charset="0"/>
              </a:rPr>
              <a:t>with </a:t>
            </a:r>
            <a:r>
              <a:rPr lang="en-US" sz="2400" dirty="0" smtClean="0">
                <a:latin typeface="Gautami" panose="020B0502040204020203" pitchFamily="34" charset="0"/>
                <a:cs typeface="Gautami" panose="020B0502040204020203" pitchFamily="34" charset="0"/>
              </a:rPr>
              <a:t>diabetes</a:t>
            </a:r>
          </a:p>
          <a:p>
            <a:r>
              <a:rPr lang="en-US" sz="2400" dirty="0">
                <a:latin typeface="Gautami" panose="020B0502040204020203" pitchFamily="34" charset="0"/>
                <a:cs typeface="Gautami" panose="020B0502040204020203" pitchFamily="34" charset="0"/>
              </a:rPr>
              <a:t>This is also true in people without diabetes, where most interventions have focused on secondary prevention.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A </a:t>
            </a:r>
            <a:r>
              <a:rPr lang="en-US" sz="2400" dirty="0">
                <a:latin typeface="Gautami" panose="020B0502040204020203" pitchFamily="34" charset="0"/>
                <a:cs typeface="Gautami" panose="020B0502040204020203" pitchFamily="34" charset="0"/>
              </a:rPr>
              <a:t>recent systematic review concluded that there was inadequate evidence to determine the clinical effectiveness or cost-effectiveness of low-intensity psychological interventions to prevent relapse or recurrence of depression .</a:t>
            </a:r>
          </a:p>
          <a:p>
            <a:endParaRPr lang="en-US" sz="2400" dirty="0">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64</a:t>
            </a:fld>
            <a:endParaRPr lang="en-US" dirty="0">
              <a:solidFill>
                <a:srgbClr val="4A66AC"/>
              </a:solidFill>
            </a:endParaRPr>
          </a:p>
        </p:txBody>
      </p:sp>
    </p:spTree>
    <p:extLst>
      <p:ext uri="{BB962C8B-B14F-4D97-AF65-F5344CB8AC3E}">
        <p14:creationId xmlns:p14="http://schemas.microsoft.com/office/powerpoint/2010/main" val="2490232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rPr>
              <a:t>Primary Prevention of Depression </a:t>
            </a:r>
            <a:r>
              <a:rPr lang="en-US" sz="3200" b="1" dirty="0" smtClean="0">
                <a:solidFill>
                  <a:srgbClr val="FFFF00"/>
                </a:solidFill>
              </a:rPr>
              <a:t>and Diabetes</a:t>
            </a:r>
            <a:endParaRPr lang="en-US" sz="3200" b="1" dirty="0">
              <a:solidFill>
                <a:srgbClr val="FFFF00"/>
              </a:solidFill>
            </a:endParaRPr>
          </a:p>
        </p:txBody>
      </p:sp>
      <p:sp>
        <p:nvSpPr>
          <p:cNvPr id="3" name="Content Placeholder 2"/>
          <p:cNvSpPr>
            <a:spLocks noGrp="1"/>
          </p:cNvSpPr>
          <p:nvPr>
            <p:ph idx="1"/>
          </p:nvPr>
        </p:nvSpPr>
        <p:spPr>
          <a:xfrm>
            <a:off x="818712" y="2222287"/>
            <a:ext cx="10554574" cy="4351934"/>
          </a:xfrm>
        </p:spPr>
        <p:txBody>
          <a:bodyPr>
            <a:noAutofit/>
          </a:bodyPr>
          <a:lstStyle/>
          <a:p>
            <a:r>
              <a:rPr lang="en-US" sz="2800" dirty="0">
                <a:latin typeface="Gautami" panose="020B0502040204020203" pitchFamily="34" charset="0"/>
                <a:cs typeface="Gautami" panose="020B0502040204020203" pitchFamily="34" charset="0"/>
              </a:rPr>
              <a:t>There are many shared risk factors for </a:t>
            </a:r>
            <a:r>
              <a:rPr lang="en-US" sz="2800" dirty="0" smtClean="0">
                <a:latin typeface="Gautami" panose="020B0502040204020203" pitchFamily="34" charset="0"/>
                <a:cs typeface="Gautami" panose="020B0502040204020203" pitchFamily="34" charset="0"/>
              </a:rPr>
              <a:t>diabetes and </a:t>
            </a:r>
            <a:r>
              <a:rPr lang="en-US" sz="2800" dirty="0">
                <a:latin typeface="Gautami" panose="020B0502040204020203" pitchFamily="34" charset="0"/>
                <a:cs typeface="Gautami" panose="020B0502040204020203" pitchFamily="34" charset="0"/>
              </a:rPr>
              <a:t>depression, suggesting </a:t>
            </a:r>
            <a:r>
              <a:rPr lang="en-US" sz="2800" dirty="0" smtClean="0">
                <a:latin typeface="Gautami" panose="020B0502040204020203" pitchFamily="34" charset="0"/>
                <a:cs typeface="Gautami" panose="020B0502040204020203" pitchFamily="34" charset="0"/>
              </a:rPr>
              <a:t>that diabetes </a:t>
            </a:r>
            <a:r>
              <a:rPr lang="en-US" sz="2800" dirty="0">
                <a:latin typeface="Gautami" panose="020B0502040204020203" pitchFamily="34" charset="0"/>
                <a:cs typeface="Gautami" panose="020B0502040204020203" pitchFamily="34" charset="0"/>
              </a:rPr>
              <a:t>and depression may be </a:t>
            </a:r>
            <a:r>
              <a:rPr lang="en-US" sz="2800" dirty="0" smtClean="0">
                <a:latin typeface="Gautami" panose="020B0502040204020203" pitchFamily="34" charset="0"/>
                <a:cs typeface="Gautami" panose="020B0502040204020203" pitchFamily="34" charset="0"/>
              </a:rPr>
              <a:t>two manifestations </a:t>
            </a:r>
            <a:r>
              <a:rPr lang="en-US" sz="2800" dirty="0">
                <a:latin typeface="Gautami" panose="020B0502040204020203" pitchFamily="34" charset="0"/>
                <a:cs typeface="Gautami" panose="020B0502040204020203" pitchFamily="34" charset="0"/>
              </a:rPr>
              <a:t>of a common set of psychological</a:t>
            </a:r>
            <a:r>
              <a:rPr lang="en-US" sz="2800" dirty="0" smtClean="0">
                <a:latin typeface="Gautami" panose="020B0502040204020203" pitchFamily="34" charset="0"/>
                <a:cs typeface="Gautami" panose="020B0502040204020203" pitchFamily="34" charset="0"/>
              </a:rPr>
              <a:t>, lifestyle</a:t>
            </a:r>
            <a:r>
              <a:rPr lang="en-US" sz="2800" dirty="0">
                <a:latin typeface="Gautami" panose="020B0502040204020203" pitchFamily="34" charset="0"/>
                <a:cs typeface="Gautami" panose="020B0502040204020203" pitchFamily="34" charset="0"/>
              </a:rPr>
              <a:t>, and biological perturbations</a:t>
            </a:r>
            <a:r>
              <a:rPr lang="en-US" sz="2800" dirty="0" smtClean="0">
                <a:latin typeface="Gautami" panose="020B0502040204020203" pitchFamily="34" charset="0"/>
                <a:cs typeface="Gautami" panose="020B0502040204020203" pitchFamily="34" charset="0"/>
              </a:rPr>
              <a:t>.</a:t>
            </a:r>
          </a:p>
          <a:p>
            <a:r>
              <a:rPr lang="en-US" sz="2800" dirty="0" smtClean="0">
                <a:latin typeface="Gautami" panose="020B0502040204020203" pitchFamily="34" charset="0"/>
                <a:cs typeface="Gautami" panose="020B0502040204020203" pitchFamily="34" charset="0"/>
              </a:rPr>
              <a:t>It </a:t>
            </a:r>
            <a:r>
              <a:rPr lang="en-US" sz="2800" dirty="0">
                <a:latin typeface="Gautami" panose="020B0502040204020203" pitchFamily="34" charset="0"/>
                <a:cs typeface="Gautami" panose="020B0502040204020203" pitchFamily="34" charset="0"/>
              </a:rPr>
              <a:t>is therefore possible </a:t>
            </a:r>
            <a:r>
              <a:rPr lang="en-US" sz="2800" dirty="0" smtClean="0">
                <a:latin typeface="Gautami" panose="020B0502040204020203" pitchFamily="34" charset="0"/>
                <a:cs typeface="Gautami" panose="020B0502040204020203" pitchFamily="34" charset="0"/>
              </a:rPr>
              <a:t>that population </a:t>
            </a:r>
            <a:r>
              <a:rPr lang="en-US" sz="2800" dirty="0">
                <a:latin typeface="Gautami" panose="020B0502040204020203" pitchFamily="34" charset="0"/>
                <a:cs typeface="Gautami" panose="020B0502040204020203" pitchFamily="34" charset="0"/>
              </a:rPr>
              <a:t>approaches that focus on </a:t>
            </a:r>
            <a:r>
              <a:rPr lang="en-US" sz="2800" dirty="0" smtClean="0">
                <a:latin typeface="Gautami" panose="020B0502040204020203" pitchFamily="34" charset="0"/>
                <a:cs typeface="Gautami" panose="020B0502040204020203" pitchFamily="34" charset="0"/>
              </a:rPr>
              <a:t>the common </a:t>
            </a:r>
            <a:r>
              <a:rPr lang="en-US" sz="2800" dirty="0">
                <a:latin typeface="Gautami" panose="020B0502040204020203" pitchFamily="34" charset="0"/>
                <a:cs typeface="Gautami" panose="020B0502040204020203" pitchFamily="34" charset="0"/>
              </a:rPr>
              <a:t>ground between diabetes </a:t>
            </a:r>
            <a:r>
              <a:rPr lang="en-US" sz="2800" dirty="0" smtClean="0">
                <a:latin typeface="Gautami" panose="020B0502040204020203" pitchFamily="34" charset="0"/>
                <a:cs typeface="Gautami" panose="020B0502040204020203" pitchFamily="34" charset="0"/>
              </a:rPr>
              <a:t>and depression </a:t>
            </a:r>
            <a:r>
              <a:rPr lang="en-US" sz="2800" dirty="0">
                <a:latin typeface="Gautami" panose="020B0502040204020203" pitchFamily="34" charset="0"/>
                <a:cs typeface="Gautami" panose="020B0502040204020203" pitchFamily="34" charset="0"/>
              </a:rPr>
              <a:t>and the behaviors that </a:t>
            </a:r>
            <a:r>
              <a:rPr lang="en-US" sz="2800" dirty="0" smtClean="0">
                <a:latin typeface="Gautami" panose="020B0502040204020203" pitchFamily="34" charset="0"/>
                <a:cs typeface="Gautami" panose="020B0502040204020203" pitchFamily="34" charset="0"/>
              </a:rPr>
              <a:t>relate to </a:t>
            </a:r>
            <a:r>
              <a:rPr lang="en-US" sz="2800" dirty="0">
                <a:latin typeface="Gautami" panose="020B0502040204020203" pitchFamily="34" charset="0"/>
                <a:cs typeface="Gautami" panose="020B0502040204020203" pitchFamily="34" charset="0"/>
              </a:rPr>
              <a:t>both may allow the effective </a:t>
            </a:r>
            <a:r>
              <a:rPr lang="en-US" sz="2800" dirty="0" smtClean="0">
                <a:latin typeface="Gautami" panose="020B0502040204020203" pitchFamily="34" charset="0"/>
                <a:cs typeface="Gautami" panose="020B0502040204020203" pitchFamily="34" charset="0"/>
              </a:rPr>
              <a:t>prevention of </a:t>
            </a:r>
            <a:r>
              <a:rPr lang="en-US" sz="2800" dirty="0">
                <a:latin typeface="Gautami" panose="020B0502040204020203" pitchFamily="34" charset="0"/>
                <a:cs typeface="Gautami" panose="020B0502040204020203" pitchFamily="34" charset="0"/>
              </a:rPr>
              <a:t>both conditions, but this area </a:t>
            </a:r>
            <a:r>
              <a:rPr lang="en-US" sz="2800" dirty="0" smtClean="0">
                <a:latin typeface="Gautami" panose="020B0502040204020203" pitchFamily="34" charset="0"/>
                <a:cs typeface="Gautami" panose="020B0502040204020203" pitchFamily="34" charset="0"/>
              </a:rPr>
              <a:t>is largely </a:t>
            </a:r>
            <a:r>
              <a:rPr lang="en-US" sz="2800" dirty="0">
                <a:latin typeface="Gautami" panose="020B0502040204020203" pitchFamily="34" charset="0"/>
                <a:cs typeface="Gautami" panose="020B0502040204020203" pitchFamily="34" charset="0"/>
              </a:rPr>
              <a:t>not researched.</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65</a:t>
            </a:fld>
            <a:endParaRPr lang="en-US" dirty="0">
              <a:solidFill>
                <a:srgbClr val="4A66AC"/>
              </a:solidFill>
            </a:endParaRPr>
          </a:p>
        </p:txBody>
      </p:sp>
    </p:spTree>
    <p:extLst>
      <p:ext uri="{BB962C8B-B14F-4D97-AF65-F5344CB8AC3E}">
        <p14:creationId xmlns:p14="http://schemas.microsoft.com/office/powerpoint/2010/main" val="39703248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FF00"/>
                </a:solidFill>
              </a:rPr>
              <a:t>Research Recommendations</a:t>
            </a:r>
            <a:r>
              <a:rPr lang="en-US" sz="2800" b="1" dirty="0" smtClean="0">
                <a:solidFill>
                  <a:srgbClr val="FFFF00"/>
                </a:solidFill>
              </a:rPr>
              <a:t>:</a:t>
            </a:r>
            <a:br>
              <a:rPr lang="en-US" sz="2800" b="1" dirty="0" smtClean="0">
                <a:solidFill>
                  <a:srgbClr val="FFFF00"/>
                </a:solidFill>
              </a:rPr>
            </a:br>
            <a:r>
              <a:rPr lang="en-US" sz="2800" b="1" dirty="0" smtClean="0">
                <a:solidFill>
                  <a:srgbClr val="FFFF00"/>
                </a:solidFill>
              </a:rPr>
              <a:t>Prevention and </a:t>
            </a:r>
            <a:r>
              <a:rPr lang="en-US" sz="2800" b="1" dirty="0">
                <a:solidFill>
                  <a:srgbClr val="FFFF00"/>
                </a:solidFill>
              </a:rPr>
              <a:t>Public Health Considerations</a:t>
            </a:r>
          </a:p>
        </p:txBody>
      </p:sp>
      <p:sp>
        <p:nvSpPr>
          <p:cNvPr id="3" name="Content Placeholder 2"/>
          <p:cNvSpPr>
            <a:spLocks noGrp="1"/>
          </p:cNvSpPr>
          <p:nvPr>
            <p:ph idx="1"/>
          </p:nvPr>
        </p:nvSpPr>
        <p:spPr/>
        <p:txBody>
          <a:bodyPr>
            <a:normAutofit/>
          </a:bodyPr>
          <a:lstStyle/>
          <a:p>
            <a:r>
              <a:rPr lang="en-US" sz="2800" dirty="0" smtClean="0">
                <a:latin typeface="Gautami" panose="020B0502040204020203" pitchFamily="34" charset="0"/>
                <a:cs typeface="Gautami" panose="020B0502040204020203" pitchFamily="34" charset="0"/>
              </a:rPr>
              <a:t>Future </a:t>
            </a:r>
            <a:r>
              <a:rPr lang="en-US" sz="2800" dirty="0">
                <a:latin typeface="Gautami" panose="020B0502040204020203" pitchFamily="34" charset="0"/>
                <a:cs typeface="Gautami" panose="020B0502040204020203" pitchFamily="34" charset="0"/>
              </a:rPr>
              <a:t>trials are needed to address </a:t>
            </a:r>
            <a:r>
              <a:rPr lang="en-US" sz="2800" dirty="0" smtClean="0">
                <a:latin typeface="Gautami" panose="020B0502040204020203" pitchFamily="34" charset="0"/>
                <a:cs typeface="Gautami" panose="020B0502040204020203" pitchFamily="34" charset="0"/>
              </a:rPr>
              <a:t>these issues.</a:t>
            </a:r>
          </a:p>
          <a:p>
            <a:r>
              <a:rPr lang="en-US" sz="2800" dirty="0" smtClean="0">
                <a:latin typeface="Gautami" panose="020B0502040204020203" pitchFamily="34" charset="0"/>
                <a:cs typeface="Gautami" panose="020B0502040204020203" pitchFamily="34" charset="0"/>
              </a:rPr>
              <a:t>It </a:t>
            </a:r>
            <a:r>
              <a:rPr lang="en-US" sz="2800" dirty="0">
                <a:latin typeface="Gautami" panose="020B0502040204020203" pitchFamily="34" charset="0"/>
                <a:cs typeface="Gautami" panose="020B0502040204020203" pitchFamily="34" charset="0"/>
              </a:rPr>
              <a:t>is unclear whether </a:t>
            </a:r>
            <a:r>
              <a:rPr lang="en-US" sz="2800" dirty="0" smtClean="0">
                <a:latin typeface="Gautami" panose="020B0502040204020203" pitchFamily="34" charset="0"/>
                <a:cs typeface="Gautami" panose="020B0502040204020203" pitchFamily="34" charset="0"/>
              </a:rPr>
              <a:t>effective prevention </a:t>
            </a:r>
            <a:r>
              <a:rPr lang="en-US" sz="2800" dirty="0">
                <a:latin typeface="Gautami" panose="020B0502040204020203" pitchFamily="34" charset="0"/>
                <a:cs typeface="Gautami" panose="020B0502040204020203" pitchFamily="34" charset="0"/>
              </a:rPr>
              <a:t>or treatment of </a:t>
            </a:r>
            <a:r>
              <a:rPr lang="en-US" sz="2800" dirty="0" smtClean="0">
                <a:latin typeface="Gautami" panose="020B0502040204020203" pitchFamily="34" charset="0"/>
                <a:cs typeface="Gautami" panose="020B0502040204020203" pitchFamily="34" charset="0"/>
              </a:rPr>
              <a:t>depression can </a:t>
            </a:r>
            <a:r>
              <a:rPr lang="en-US" sz="2800" dirty="0">
                <a:latin typeface="Gautami" panose="020B0502040204020203" pitchFamily="34" charset="0"/>
                <a:cs typeface="Gautami" panose="020B0502040204020203" pitchFamily="34" charset="0"/>
              </a:rPr>
              <a:t>reduce incidence of type </a:t>
            </a:r>
            <a:r>
              <a:rPr lang="en-US" sz="2800" dirty="0" smtClean="0">
                <a:latin typeface="Gautami" panose="020B0502040204020203" pitchFamily="34" charset="0"/>
                <a:cs typeface="Gautami" panose="020B0502040204020203" pitchFamily="34" charset="0"/>
              </a:rPr>
              <a:t>2</a:t>
            </a:r>
          </a:p>
          <a:p>
            <a:r>
              <a:rPr lang="en-US" sz="2800" dirty="0" smtClean="0">
                <a:latin typeface="Gautami" panose="020B0502040204020203" pitchFamily="34" charset="0"/>
                <a:cs typeface="Gautami" panose="020B0502040204020203" pitchFamily="34" charset="0"/>
              </a:rPr>
              <a:t>The </a:t>
            </a:r>
            <a:r>
              <a:rPr lang="en-US" sz="2800" dirty="0">
                <a:latin typeface="Gautami" panose="020B0502040204020203" pitchFamily="34" charset="0"/>
                <a:cs typeface="Gautami" panose="020B0502040204020203" pitchFamily="34" charset="0"/>
              </a:rPr>
              <a:t>interaction of depression and </a:t>
            </a:r>
            <a:r>
              <a:rPr lang="en-US" sz="2800" dirty="0" smtClean="0">
                <a:latin typeface="Gautami" panose="020B0502040204020203" pitchFamily="34" charset="0"/>
                <a:cs typeface="Gautami" panose="020B0502040204020203" pitchFamily="34" charset="0"/>
              </a:rPr>
              <a:t>anti depressants on </a:t>
            </a:r>
            <a:r>
              <a:rPr lang="en-US" sz="2800" dirty="0">
                <a:latin typeface="Gautami" panose="020B0502040204020203" pitchFamily="34" charset="0"/>
                <a:cs typeface="Gautami" panose="020B0502040204020203" pitchFamily="34" charset="0"/>
              </a:rPr>
              <a:t>interventions to prevent </a:t>
            </a:r>
            <a:r>
              <a:rPr lang="en-US" sz="2800" dirty="0" smtClean="0">
                <a:latin typeface="Gautami" panose="020B0502040204020203" pitchFamily="34" charset="0"/>
                <a:cs typeface="Gautami" panose="020B0502040204020203" pitchFamily="34" charset="0"/>
              </a:rPr>
              <a:t>diabetes </a:t>
            </a:r>
          </a:p>
          <a:p>
            <a:r>
              <a:rPr lang="en-US" sz="2800" dirty="0">
                <a:latin typeface="Gautami" panose="020B0502040204020203" pitchFamily="34" charset="0"/>
                <a:cs typeface="Gautami" panose="020B0502040204020203" pitchFamily="34" charset="0"/>
              </a:rPr>
              <a:t>When and how interventions to prevent depression can be introduced in people with diabetes</a:t>
            </a: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solidFill>
                  <a:srgbClr val="4A66AC"/>
                </a:solidFill>
              </a:rPr>
              <a:pPr/>
              <a:t>66</a:t>
            </a:fld>
            <a:endParaRPr lang="en-US" dirty="0">
              <a:solidFill>
                <a:srgbClr val="4A66AC"/>
              </a:solidFill>
            </a:endParaRPr>
          </a:p>
        </p:txBody>
      </p:sp>
    </p:spTree>
    <p:extLst>
      <p:ext uri="{BB962C8B-B14F-4D97-AF65-F5344CB8AC3E}">
        <p14:creationId xmlns:p14="http://schemas.microsoft.com/office/powerpoint/2010/main" val="3884687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Key messages</a:t>
            </a:r>
            <a:endParaRPr lang="en-US" dirty="0">
              <a:solidFill>
                <a:srgbClr val="FF0000"/>
              </a:solidFill>
            </a:endParaRPr>
          </a:p>
        </p:txBody>
      </p:sp>
      <p:sp>
        <p:nvSpPr>
          <p:cNvPr id="3" name="Content Placeholder 2"/>
          <p:cNvSpPr>
            <a:spLocks noGrp="1"/>
          </p:cNvSpPr>
          <p:nvPr>
            <p:ph idx="1"/>
          </p:nvPr>
        </p:nvSpPr>
        <p:spPr>
          <a:xfrm>
            <a:off x="818712" y="2065284"/>
            <a:ext cx="10554574" cy="6211614"/>
          </a:xfrm>
        </p:spPr>
        <p:txBody>
          <a:bodyPr>
            <a:normAutofit fontScale="77500" lnSpcReduction="20000"/>
          </a:bodyPr>
          <a:lstStyle/>
          <a:p>
            <a:endParaRPr lang="en-US" sz="2400" dirty="0" smtClean="0">
              <a:latin typeface="Gautami" panose="020B0502040204020203" pitchFamily="34" charset="0"/>
              <a:cs typeface="Gautami" panose="020B0502040204020203" pitchFamily="34" charset="0"/>
            </a:endParaRPr>
          </a:p>
          <a:p>
            <a:endParaRPr lang="en-US" sz="2400" dirty="0">
              <a:latin typeface="Gautami" panose="020B0502040204020203" pitchFamily="34" charset="0"/>
              <a:cs typeface="Gautami" panose="020B0502040204020203" pitchFamily="34" charset="0"/>
            </a:endParaRPr>
          </a:p>
          <a:p>
            <a:r>
              <a:rPr lang="en-US" sz="3400" dirty="0" smtClean="0">
                <a:latin typeface="Gautami" panose="020B0502040204020203" pitchFamily="34" charset="0"/>
                <a:cs typeface="Gautami" panose="020B0502040204020203" pitchFamily="34" charset="0"/>
              </a:rPr>
              <a:t>The </a:t>
            </a:r>
            <a:r>
              <a:rPr lang="en-US" sz="3400" dirty="0">
                <a:latin typeface="Gautami" panose="020B0502040204020203" pitchFamily="34" charset="0"/>
                <a:cs typeface="Gautami" panose="020B0502040204020203" pitchFamily="34" charset="0"/>
              </a:rPr>
              <a:t>association between diabetes and depression or depressive symptoms is a major public health problem. </a:t>
            </a:r>
            <a:endParaRPr lang="en-US" sz="3400" dirty="0" smtClean="0">
              <a:latin typeface="Gautami" panose="020B0502040204020203" pitchFamily="34" charset="0"/>
              <a:cs typeface="Gautami" panose="020B0502040204020203" pitchFamily="34" charset="0"/>
            </a:endParaRPr>
          </a:p>
          <a:p>
            <a:r>
              <a:rPr lang="en-US" sz="3400" dirty="0">
                <a:latin typeface="Gautami" panose="020B0502040204020203" pitchFamily="34" charset="0"/>
                <a:cs typeface="Gautami" panose="020B0502040204020203" pitchFamily="34" charset="0"/>
              </a:rPr>
              <a:t>In prospective studies, the presence of depressive symptoms is associated with a 37–60% increased risk of incident type 2 diabetes, and there is a smaller reverse association of a 15–24% risk of incident depressive symptoms in those with type 2 diabetes</a:t>
            </a:r>
          </a:p>
          <a:p>
            <a:r>
              <a:rPr lang="en-US" sz="3400" dirty="0">
                <a:latin typeface="Gautami" panose="020B0502040204020203" pitchFamily="34" charset="0"/>
                <a:cs typeface="Gautami" panose="020B0502040204020203" pitchFamily="34" charset="0"/>
              </a:rPr>
              <a:t>Insulin resistance, type 2 diabetes, and CVD are also associated with a chronic low-grade inflammatory response due to activated innate </a:t>
            </a:r>
            <a:r>
              <a:rPr lang="en-US" sz="3400" dirty="0" smtClean="0">
                <a:latin typeface="Gautami" panose="020B0502040204020203" pitchFamily="34" charset="0"/>
                <a:cs typeface="Gautami" panose="020B0502040204020203" pitchFamily="34" charset="0"/>
              </a:rPr>
              <a:t>immunity</a:t>
            </a:r>
          </a:p>
          <a:p>
            <a:r>
              <a:rPr lang="en-US" sz="3400" dirty="0">
                <a:latin typeface="Gautami" panose="020B0502040204020203" pitchFamily="34" charset="0"/>
                <a:cs typeface="Gautami" panose="020B0502040204020203" pitchFamily="34" charset="0"/>
              </a:rPr>
              <a:t>Current research also supports a contribution of biological changes in diabetes, such as structural, functional, and neurochemical changes in the brain regions responsible for affect and cognition in both type 1 and type 2 diabetes that may increase the risk of depression .</a:t>
            </a:r>
          </a:p>
          <a:p>
            <a:endParaRPr lang="fa-IR" sz="3400" dirty="0">
              <a:latin typeface="Gautami" panose="020B0502040204020203" pitchFamily="34" charset="0"/>
              <a:cs typeface="Gautami" panose="020B0502040204020203" pitchFamily="34" charset="0"/>
            </a:endParaRPr>
          </a:p>
          <a:p>
            <a:endParaRPr lang="en-US" sz="3400" dirty="0">
              <a:latin typeface="Gautami" panose="020B0502040204020203" pitchFamily="34" charset="0"/>
              <a:cs typeface="Gautami" panose="020B0502040204020203" pitchFamily="34" charset="0"/>
            </a:endParaRPr>
          </a:p>
          <a:p>
            <a:endParaRPr lang="en-US" sz="2400" dirty="0">
              <a:latin typeface="Gautami" panose="020B0502040204020203" pitchFamily="34" charset="0"/>
              <a:cs typeface="Gautami" panose="020B0502040204020203" pitchFamily="34" charset="0"/>
            </a:endParaRPr>
          </a:p>
          <a:p>
            <a:endParaRPr lang="en-US" dirty="0">
              <a:latin typeface="Gautami" panose="020B0502040204020203" pitchFamily="34" charset="0"/>
              <a:cs typeface="Gautami" panose="020B0502040204020203" pitchFamily="34" charset="0"/>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3518932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68</a:t>
            </a:fld>
            <a:endParaRPr lang="en-US" dirty="0"/>
          </a:p>
        </p:txBody>
      </p:sp>
      <p:grpSp>
        <p:nvGrpSpPr>
          <p:cNvPr id="6" name="Group 4"/>
          <p:cNvGrpSpPr>
            <a:grpSpLocks noChangeAspect="1"/>
          </p:cNvGrpSpPr>
          <p:nvPr/>
        </p:nvGrpSpPr>
        <p:grpSpPr bwMode="auto">
          <a:xfrm>
            <a:off x="571500" y="0"/>
            <a:ext cx="10801350" cy="7073900"/>
            <a:chOff x="360" y="0"/>
            <a:chExt cx="6804" cy="4456"/>
          </a:xfrm>
        </p:grpSpPr>
        <p:sp>
          <p:nvSpPr>
            <p:cNvPr id="7" name="AutoShape 3"/>
            <p:cNvSpPr>
              <a:spLocks noChangeAspect="1" noChangeArrowheads="1" noTextEdit="1"/>
            </p:cNvSpPr>
            <p:nvPr/>
          </p:nvSpPr>
          <p:spPr bwMode="auto">
            <a:xfrm>
              <a:off x="360" y="0"/>
              <a:ext cx="6804" cy="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0"/>
              <a:ext cx="6810" cy="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3317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69</a:t>
            </a:fld>
            <a:endParaRPr lang="en-US" dirty="0"/>
          </a:p>
        </p:txBody>
      </p:sp>
      <p:grpSp>
        <p:nvGrpSpPr>
          <p:cNvPr id="6" name="Group 4"/>
          <p:cNvGrpSpPr>
            <a:grpSpLocks noChangeAspect="1"/>
          </p:cNvGrpSpPr>
          <p:nvPr/>
        </p:nvGrpSpPr>
        <p:grpSpPr bwMode="auto">
          <a:xfrm>
            <a:off x="207409" y="996288"/>
            <a:ext cx="11843564" cy="4653886"/>
            <a:chOff x="510" y="1358"/>
            <a:chExt cx="6660" cy="2193"/>
          </a:xfrm>
        </p:grpSpPr>
        <p:sp>
          <p:nvSpPr>
            <p:cNvPr id="7" name="AutoShape 3"/>
            <p:cNvSpPr>
              <a:spLocks noChangeAspect="1" noChangeArrowheads="1" noTextEdit="1"/>
            </p:cNvSpPr>
            <p:nvPr/>
          </p:nvSpPr>
          <p:spPr bwMode="auto">
            <a:xfrm>
              <a:off x="510" y="1358"/>
              <a:ext cx="6660" cy="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 y="1358"/>
              <a:ext cx="6667"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9169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7</a:t>
            </a:fld>
            <a:endParaRPr lang="en-US" dirty="0"/>
          </a:p>
        </p:txBody>
      </p:sp>
      <p:grpSp>
        <p:nvGrpSpPr>
          <p:cNvPr id="3" name="Group 4"/>
          <p:cNvGrpSpPr>
            <a:grpSpLocks noChangeAspect="1"/>
          </p:cNvGrpSpPr>
          <p:nvPr/>
        </p:nvGrpSpPr>
        <p:grpSpPr bwMode="auto">
          <a:xfrm>
            <a:off x="681038" y="447675"/>
            <a:ext cx="10266362" cy="5427663"/>
            <a:chOff x="429" y="282"/>
            <a:chExt cx="6467" cy="3419"/>
          </a:xfrm>
        </p:grpSpPr>
        <p:sp>
          <p:nvSpPr>
            <p:cNvPr id="6" name="AutoShape 3"/>
            <p:cNvSpPr>
              <a:spLocks noChangeAspect="1" noChangeArrowheads="1" noTextEdit="1"/>
            </p:cNvSpPr>
            <p:nvPr/>
          </p:nvSpPr>
          <p:spPr bwMode="auto">
            <a:xfrm>
              <a:off x="429" y="282"/>
              <a:ext cx="6467" cy="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282"/>
              <a:ext cx="6475" cy="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0900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7001301"/>
          </a:xfrm>
        </p:spPr>
      </p:pic>
      <p:sp>
        <p:nvSpPr>
          <p:cNvPr id="4" name="Slide Number Placeholder 3"/>
          <p:cNvSpPr>
            <a:spLocks noGrp="1"/>
          </p:cNvSpPr>
          <p:nvPr>
            <p:ph type="sldNum" sz="quarter" idx="12"/>
          </p:nvPr>
        </p:nvSpPr>
        <p:spPr/>
        <p:txBody>
          <a:bodyPr/>
          <a:lstStyle/>
          <a:p>
            <a:fld id="{6D22F896-40B5-4ADD-8801-0D06FADFA095}" type="slidenum">
              <a:rPr lang="en-US" smtClean="0"/>
              <a:t>70</a:t>
            </a:fld>
            <a:endParaRPr lang="en-US" dirty="0"/>
          </a:p>
        </p:txBody>
      </p:sp>
      <p:sp>
        <p:nvSpPr>
          <p:cNvPr id="6" name="Rectangle 5"/>
          <p:cNvSpPr/>
          <p:nvPr/>
        </p:nvSpPr>
        <p:spPr>
          <a:xfrm>
            <a:off x="6003636" y="2967335"/>
            <a:ext cx="184731" cy="3154710"/>
          </a:xfrm>
          <a:prstGeom prst="rect">
            <a:avLst/>
          </a:prstGeom>
          <a:noFill/>
        </p:spPr>
        <p:txBody>
          <a:bodyPr wrap="none" lIns="91440" tIns="45720" rIns="91440" bIns="45720">
            <a:spAutoFit/>
          </a:bodyPr>
          <a:lstStyle/>
          <a:p>
            <a:pPr algn="ctr"/>
            <a:endParaRPr lang="en-US" sz="19900" b="1" cap="none" spc="0" dirty="0">
              <a:ln w="12700">
                <a:solidFill>
                  <a:schemeClr val="accent5"/>
                </a:solidFill>
                <a:prstDash val="solid"/>
              </a:ln>
              <a:solidFill>
                <a:srgbClr val="FF0000"/>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1253"/>
            <a:ext cx="12191999" cy="9162621"/>
          </a:xfrm>
          <a:prstGeom prst="rect">
            <a:avLst/>
          </a:prstGeom>
        </p:spPr>
      </p:pic>
      <p:sp>
        <p:nvSpPr>
          <p:cNvPr id="7" name="Rectangle 6"/>
          <p:cNvSpPr/>
          <p:nvPr/>
        </p:nvSpPr>
        <p:spPr>
          <a:xfrm>
            <a:off x="92367" y="4481087"/>
            <a:ext cx="6096000" cy="2215991"/>
          </a:xfrm>
          <a:prstGeom prst="rect">
            <a:avLst/>
          </a:prstGeom>
        </p:spPr>
        <p:txBody>
          <a:bodyPr>
            <a:spAutoFit/>
          </a:bodyPr>
          <a:lstStyle/>
          <a:p>
            <a:r>
              <a:rPr lang="fa-IR" sz="13800" b="1" dirty="0">
                <a:ln w="12700">
                  <a:solidFill>
                    <a:srgbClr val="5AA2AE"/>
                  </a:solidFill>
                  <a:prstDash val="solid"/>
                </a:ln>
                <a:solidFill>
                  <a:srgbClr val="FF0000"/>
                </a:solidFill>
              </a:rPr>
              <a:t>سپاس</a:t>
            </a:r>
            <a:endParaRPr lang="en-US" sz="1400" dirty="0"/>
          </a:p>
        </p:txBody>
      </p:sp>
    </p:spTree>
    <p:extLst>
      <p:ext uri="{BB962C8B-B14F-4D97-AF65-F5344CB8AC3E}">
        <p14:creationId xmlns:p14="http://schemas.microsoft.com/office/powerpoint/2010/main" val="331949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mtClean="0">
                <a:solidFill>
                  <a:srgbClr val="FFFF00"/>
                </a:solidFill>
              </a:rPr>
              <a:t>Introduction</a:t>
            </a:r>
            <a:endParaRPr lang="en-US" sz="4800" dirty="0">
              <a:solidFill>
                <a:srgbClr val="FFFF00"/>
              </a:solidFill>
            </a:endParaRPr>
          </a:p>
        </p:txBody>
      </p:sp>
      <p:sp>
        <p:nvSpPr>
          <p:cNvPr id="3" name="Content Placeholder 2"/>
          <p:cNvSpPr>
            <a:spLocks noGrp="1"/>
          </p:cNvSpPr>
          <p:nvPr>
            <p:ph idx="1"/>
          </p:nvPr>
        </p:nvSpPr>
        <p:spPr>
          <a:xfrm>
            <a:off x="810001" y="3452649"/>
            <a:ext cx="10304690" cy="2463240"/>
          </a:xfrm>
        </p:spPr>
        <p:txBody>
          <a:bodyPr>
            <a:noAutofit/>
          </a:bodyPr>
          <a:lstStyle/>
          <a:p>
            <a:r>
              <a:rPr lang="en-US" sz="2400" dirty="0">
                <a:latin typeface="Gautami" panose="020B0502040204020203" pitchFamily="34" charset="0"/>
                <a:cs typeface="Gautami" panose="020B0502040204020203" pitchFamily="34" charset="0"/>
              </a:rPr>
              <a:t>Prospective studies have shown </a:t>
            </a:r>
            <a:r>
              <a:rPr lang="en-US" sz="2400" dirty="0" smtClean="0">
                <a:latin typeface="Gautami" panose="020B0502040204020203" pitchFamily="34" charset="0"/>
                <a:cs typeface="Gautami" panose="020B0502040204020203" pitchFamily="34" charset="0"/>
              </a:rPr>
              <a:t>that raised  acute phase proteins </a:t>
            </a:r>
            <a:r>
              <a:rPr lang="en-US" sz="2400" dirty="0">
                <a:latin typeface="Gautami" panose="020B0502040204020203" pitchFamily="34" charset="0"/>
                <a:cs typeface="Gautami" panose="020B0502040204020203" pitchFamily="34" charset="0"/>
              </a:rPr>
              <a:t>such as </a:t>
            </a:r>
            <a:r>
              <a:rPr lang="en-US" sz="2400" dirty="0" smtClean="0">
                <a:latin typeface="Gautami" panose="020B0502040204020203" pitchFamily="34" charset="0"/>
                <a:cs typeface="Gautami" panose="020B0502040204020203" pitchFamily="34" charset="0"/>
              </a:rPr>
              <a:t>CRP </a:t>
            </a:r>
            <a:r>
              <a:rPr lang="en-US" sz="2400" dirty="0">
                <a:latin typeface="Gautami" panose="020B0502040204020203" pitchFamily="34" charset="0"/>
                <a:cs typeface="Gautami" panose="020B0502040204020203" pitchFamily="34" charset="0"/>
              </a:rPr>
              <a:t>and </a:t>
            </a:r>
            <a:r>
              <a:rPr lang="en-US" sz="2400" dirty="0" smtClean="0">
                <a:latin typeface="Gautami" panose="020B0502040204020203" pitchFamily="34" charset="0"/>
                <a:cs typeface="Gautami" panose="020B0502040204020203" pitchFamily="34" charset="0"/>
              </a:rPr>
              <a:t>pro inflammatory cytokines such </a:t>
            </a:r>
            <a:r>
              <a:rPr lang="en-US" sz="2400" dirty="0">
                <a:latin typeface="Gautami" panose="020B0502040204020203" pitchFamily="34" charset="0"/>
                <a:cs typeface="Gautami" panose="020B0502040204020203" pitchFamily="34" charset="0"/>
              </a:rPr>
              <a:t>as </a:t>
            </a:r>
            <a:r>
              <a:rPr lang="en-US" sz="2400" dirty="0" smtClean="0">
                <a:latin typeface="Gautami" panose="020B0502040204020203" pitchFamily="34" charset="0"/>
                <a:cs typeface="Gautami" panose="020B0502040204020203" pitchFamily="34" charset="0"/>
              </a:rPr>
              <a:t>IL-6, </a:t>
            </a:r>
            <a:r>
              <a:rPr lang="en-US" sz="2400" dirty="0">
                <a:latin typeface="Gautami" panose="020B0502040204020203" pitchFamily="34" charset="0"/>
                <a:cs typeface="Gautami" panose="020B0502040204020203" pitchFamily="34" charset="0"/>
              </a:rPr>
              <a:t>are </a:t>
            </a:r>
            <a:r>
              <a:rPr lang="en-US" sz="2400" dirty="0" smtClean="0">
                <a:latin typeface="Gautami" panose="020B0502040204020203" pitchFamily="34" charset="0"/>
                <a:cs typeface="Gautami" panose="020B0502040204020203" pitchFamily="34" charset="0"/>
              </a:rPr>
              <a:t>associated with </a:t>
            </a:r>
            <a:r>
              <a:rPr lang="en-US" sz="2400" dirty="0">
                <a:latin typeface="Gautami" panose="020B0502040204020203" pitchFamily="34" charset="0"/>
                <a:cs typeface="Gautami" panose="020B0502040204020203" pitchFamily="34" charset="0"/>
              </a:rPr>
              <a:t>the onset of type 2 </a:t>
            </a:r>
            <a:r>
              <a:rPr lang="en-US" sz="2400" dirty="0" smtClean="0">
                <a:latin typeface="Gautami" panose="020B0502040204020203" pitchFamily="34" charset="0"/>
                <a:cs typeface="Gautami" panose="020B0502040204020203" pitchFamily="34" charset="0"/>
              </a:rPr>
              <a:t>DM in </a:t>
            </a:r>
            <a:r>
              <a:rPr lang="en-US" sz="2400" dirty="0">
                <a:latin typeface="Gautami" panose="020B0502040204020203" pitchFamily="34" charset="0"/>
                <a:cs typeface="Gautami" panose="020B0502040204020203" pitchFamily="34" charset="0"/>
              </a:rPr>
              <a:t>cohorts with initially normal </a:t>
            </a:r>
            <a:r>
              <a:rPr lang="en-US" sz="2400" dirty="0" smtClean="0">
                <a:latin typeface="Gautami" panose="020B0502040204020203" pitchFamily="34" charset="0"/>
                <a:cs typeface="Gautami" panose="020B0502040204020203" pitchFamily="34" charset="0"/>
              </a:rPr>
              <a:t>glucose tolerance . </a:t>
            </a:r>
          </a:p>
          <a:p>
            <a:r>
              <a:rPr lang="en-US" sz="2400" dirty="0" smtClean="0">
                <a:latin typeface="Gautami" panose="020B0502040204020203" pitchFamily="34" charset="0"/>
                <a:cs typeface="Gautami" panose="020B0502040204020203" pitchFamily="34" charset="0"/>
              </a:rPr>
              <a:t>Activated </a:t>
            </a:r>
            <a:r>
              <a:rPr lang="en-US" sz="2400" dirty="0">
                <a:latin typeface="Gautami" panose="020B0502040204020203" pitchFamily="34" charset="0"/>
                <a:cs typeface="Gautami" panose="020B0502040204020203" pitchFamily="34" charset="0"/>
              </a:rPr>
              <a:t>innate </a:t>
            </a:r>
            <a:r>
              <a:rPr lang="en-US" sz="2400" dirty="0" smtClean="0">
                <a:latin typeface="Gautami" panose="020B0502040204020203" pitchFamily="34" charset="0"/>
                <a:cs typeface="Gautami" panose="020B0502040204020203" pitchFamily="34" charset="0"/>
              </a:rPr>
              <a:t>immunity is </a:t>
            </a:r>
            <a:r>
              <a:rPr lang="en-US" sz="2400" dirty="0">
                <a:latin typeface="Gautami" panose="020B0502040204020203" pitchFamily="34" charset="0"/>
                <a:cs typeface="Gautami" panose="020B0502040204020203" pitchFamily="34" charset="0"/>
              </a:rPr>
              <a:t>also a </a:t>
            </a:r>
            <a:r>
              <a:rPr lang="en-US" sz="2400" b="1" dirty="0">
                <a:solidFill>
                  <a:srgbClr val="00FF00"/>
                </a:solidFill>
                <a:latin typeface="Gautami" panose="020B0502040204020203" pitchFamily="34" charset="0"/>
                <a:cs typeface="Gautami" panose="020B0502040204020203" pitchFamily="34" charset="0"/>
              </a:rPr>
              <a:t>strong </a:t>
            </a:r>
            <a:r>
              <a:rPr lang="en-US" sz="2400" b="1" dirty="0" smtClean="0">
                <a:solidFill>
                  <a:srgbClr val="00FF00"/>
                </a:solidFill>
                <a:latin typeface="Gautami" panose="020B0502040204020203" pitchFamily="34" charset="0"/>
                <a:cs typeface="Gautami" panose="020B0502040204020203" pitchFamily="34" charset="0"/>
              </a:rPr>
              <a:t>independent risk </a:t>
            </a:r>
            <a:r>
              <a:rPr lang="en-US" sz="2400" b="1" dirty="0">
                <a:solidFill>
                  <a:srgbClr val="00FF00"/>
                </a:solidFill>
                <a:latin typeface="Gautami" panose="020B0502040204020203" pitchFamily="34" charset="0"/>
                <a:cs typeface="Gautami" panose="020B0502040204020203" pitchFamily="34" charset="0"/>
              </a:rPr>
              <a:t>factor for </a:t>
            </a:r>
            <a:r>
              <a:rPr lang="en-US" sz="2400" b="1" dirty="0" smtClean="0">
                <a:solidFill>
                  <a:srgbClr val="00FF00"/>
                </a:solidFill>
                <a:latin typeface="Gautami" panose="020B0502040204020203" pitchFamily="34" charset="0"/>
                <a:cs typeface="Gautami" panose="020B0502040204020203" pitchFamily="34" charset="0"/>
              </a:rPr>
              <a:t>CV </a:t>
            </a:r>
            <a:r>
              <a:rPr lang="en-US" sz="2400" b="1" dirty="0">
                <a:solidFill>
                  <a:srgbClr val="00FF00"/>
                </a:solidFill>
                <a:latin typeface="Gautami" panose="020B0502040204020203" pitchFamily="34" charset="0"/>
                <a:cs typeface="Gautami" panose="020B0502040204020203" pitchFamily="34" charset="0"/>
              </a:rPr>
              <a:t>events </a:t>
            </a:r>
            <a:r>
              <a:rPr lang="en-US" sz="2400" dirty="0" smtClean="0">
                <a:latin typeface="Gautami" panose="020B0502040204020203" pitchFamily="34" charset="0"/>
                <a:cs typeface="Gautami" panose="020B0502040204020203" pitchFamily="34" charset="0"/>
              </a:rPr>
              <a:t>and mortality </a:t>
            </a:r>
            <a:r>
              <a:rPr lang="en-US" sz="2400" dirty="0">
                <a:latin typeface="Gautami" panose="020B0502040204020203" pitchFamily="34" charset="0"/>
                <a:cs typeface="Gautami" panose="020B0502040204020203" pitchFamily="34" charset="0"/>
              </a:rPr>
              <a:t>in the general population </a:t>
            </a:r>
            <a:r>
              <a:rPr lang="en-US" sz="2400" dirty="0" smtClean="0">
                <a:latin typeface="Gautami" panose="020B0502040204020203" pitchFamily="34" charset="0"/>
                <a:cs typeface="Gautami" panose="020B0502040204020203" pitchFamily="34" charset="0"/>
              </a:rPr>
              <a:t>and in </a:t>
            </a:r>
            <a:r>
              <a:rPr lang="en-US" sz="2400" dirty="0">
                <a:latin typeface="Gautami" panose="020B0502040204020203" pitchFamily="34" charset="0"/>
                <a:cs typeface="Gautami" panose="020B0502040204020203" pitchFamily="34" charset="0"/>
              </a:rPr>
              <a:t>those with established type 2 </a:t>
            </a:r>
            <a:r>
              <a:rPr lang="en-US" sz="2400" dirty="0" smtClean="0">
                <a:latin typeface="Gautami" panose="020B0502040204020203" pitchFamily="34" charset="0"/>
                <a:cs typeface="Gautami" panose="020B0502040204020203" pitchFamily="34" charset="0"/>
              </a:rPr>
              <a:t>DM </a:t>
            </a:r>
          </a:p>
          <a:p>
            <a:r>
              <a:rPr lang="en-US" sz="2400" dirty="0">
                <a:latin typeface="Gautami" panose="020B0502040204020203" pitchFamily="34" charset="0"/>
                <a:cs typeface="Gautami" panose="020B0502040204020203" pitchFamily="34" charset="0"/>
              </a:rPr>
              <a:t>There have been similar observations of associations between inflammation and CVD ; in a cohort of people with depression, those with asymptomatic CVD had increased concentrations of markers of systemic inflammation .</a:t>
            </a:r>
          </a:p>
          <a:p>
            <a:r>
              <a:rPr lang="en-US" sz="2400" b="1" dirty="0" smtClean="0">
                <a:solidFill>
                  <a:srgbClr val="00FF00"/>
                </a:solidFill>
                <a:latin typeface="Gautami" panose="020B0502040204020203" pitchFamily="34" charset="0"/>
                <a:cs typeface="Gautami" panose="020B0502040204020203" pitchFamily="34" charset="0"/>
              </a:rPr>
              <a:t>Childhood </a:t>
            </a:r>
            <a:r>
              <a:rPr lang="en-US" sz="2400" b="1" dirty="0">
                <a:solidFill>
                  <a:srgbClr val="00FF00"/>
                </a:solidFill>
                <a:latin typeface="Gautami" panose="020B0502040204020203" pitchFamily="34" charset="0"/>
                <a:cs typeface="Gautami" panose="020B0502040204020203" pitchFamily="34" charset="0"/>
              </a:rPr>
              <a:t>adversity</a:t>
            </a:r>
            <a:r>
              <a:rPr lang="en-US" sz="2400" dirty="0">
                <a:latin typeface="Gautami" panose="020B0502040204020203" pitchFamily="34" charset="0"/>
                <a:cs typeface="Gautami" panose="020B0502040204020203" pitchFamily="34" charset="0"/>
              </a:rPr>
              <a:t>, a major </a:t>
            </a:r>
            <a:r>
              <a:rPr lang="en-US" sz="2400" dirty="0" err="1" smtClean="0">
                <a:latin typeface="Gautami" panose="020B0502040204020203" pitchFamily="34" charset="0"/>
                <a:cs typeface="Gautami" panose="020B0502040204020203" pitchFamily="34" charset="0"/>
              </a:rPr>
              <a:t>rf</a:t>
            </a:r>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for adult depression, is prospectively associated with higher concentrations of CRP in early adult life . </a:t>
            </a:r>
          </a:p>
          <a:p>
            <a:r>
              <a:rPr lang="en-US" sz="2400" dirty="0">
                <a:latin typeface="Gautami" panose="020B0502040204020203" pitchFamily="34" charset="0"/>
                <a:cs typeface="Gautami" panose="020B0502040204020203" pitchFamily="34" charset="0"/>
              </a:rPr>
              <a:t>Depressive symptoms are associated with raised WBC in people with </a:t>
            </a:r>
            <a:r>
              <a:rPr lang="en-US" sz="2400" dirty="0" smtClean="0">
                <a:latin typeface="Gautami" panose="020B0502040204020203" pitchFamily="34" charset="0"/>
                <a:cs typeface="Gautami" panose="020B0502040204020203" pitchFamily="34" charset="0"/>
              </a:rPr>
              <a:t>CVD</a:t>
            </a:r>
            <a:endParaRPr lang="en-US" sz="2400" dirty="0">
              <a:latin typeface="Gautami" panose="020B0502040204020203" pitchFamily="34" charset="0"/>
              <a:cs typeface="Gautami" panose="020B0502040204020203" pitchFamily="34" charset="0"/>
            </a:endParaRPr>
          </a:p>
          <a:p>
            <a:endParaRPr lang="en-US" sz="2400" dirty="0">
              <a:latin typeface="GuATOMIA"/>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20546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2222287"/>
            <a:ext cx="10554574" cy="5014085"/>
          </a:xfrm>
        </p:spPr>
        <p:txBody>
          <a:bodyPr>
            <a:normAutofit/>
          </a:bodyPr>
          <a:lstStyle/>
          <a:p>
            <a:r>
              <a:rPr lang="en-US" sz="2400" dirty="0">
                <a:latin typeface="Gautami" panose="020B0502040204020203" pitchFamily="34" charset="0"/>
                <a:cs typeface="Gautami" panose="020B0502040204020203" pitchFamily="34" charset="0"/>
              </a:rPr>
              <a:t>Based on this evidence</a:t>
            </a:r>
            <a:r>
              <a:rPr lang="en-US" sz="2400" dirty="0" smtClean="0">
                <a:latin typeface="Gautami" panose="020B0502040204020203" pitchFamily="34" charset="0"/>
                <a:cs typeface="Gautami" panose="020B0502040204020203" pitchFamily="34" charset="0"/>
              </a:rPr>
              <a:t>, it </a:t>
            </a:r>
            <a:r>
              <a:rPr lang="en-US" sz="2400" dirty="0">
                <a:latin typeface="Gautami" panose="020B0502040204020203" pitchFamily="34" charset="0"/>
                <a:cs typeface="Gautami" panose="020B0502040204020203" pitchFamily="34" charset="0"/>
              </a:rPr>
              <a:t>could be hypothesized that </a:t>
            </a:r>
            <a:r>
              <a:rPr lang="en-US" sz="2400" i="1" dirty="0" smtClean="0">
                <a:latin typeface="Gautami" panose="020B0502040204020203" pitchFamily="34" charset="0"/>
                <a:cs typeface="Gautami" panose="020B0502040204020203" pitchFamily="34" charset="0"/>
              </a:rPr>
              <a:t>inflammation is </a:t>
            </a:r>
            <a:r>
              <a:rPr lang="en-US" sz="2400" i="1" dirty="0">
                <a:latin typeface="Gautami" panose="020B0502040204020203" pitchFamily="34" charset="0"/>
                <a:cs typeface="Gautami" panose="020B0502040204020203" pitchFamily="34" charset="0"/>
              </a:rPr>
              <a:t>the common biological </a:t>
            </a:r>
            <a:r>
              <a:rPr lang="en-US" sz="2400" i="1" dirty="0" smtClean="0">
                <a:latin typeface="Gautami" panose="020B0502040204020203" pitchFamily="34" charset="0"/>
                <a:cs typeface="Gautami" panose="020B0502040204020203" pitchFamily="34" charset="0"/>
              </a:rPr>
              <a:t>pathway </a:t>
            </a:r>
            <a:r>
              <a:rPr lang="en-US" sz="2400" dirty="0" smtClean="0">
                <a:latin typeface="Gautami" panose="020B0502040204020203" pitchFamily="34" charset="0"/>
                <a:cs typeface="Gautami" panose="020B0502040204020203" pitchFamily="34" charset="0"/>
              </a:rPr>
              <a:t>underlying </a:t>
            </a:r>
            <a:r>
              <a:rPr lang="en-US" sz="2400" dirty="0">
                <a:latin typeface="Gautami" panose="020B0502040204020203" pitchFamily="34" charset="0"/>
                <a:cs typeface="Gautami" panose="020B0502040204020203" pitchFamily="34" charset="0"/>
              </a:rPr>
              <a:t>the association between </a:t>
            </a:r>
            <a:r>
              <a:rPr lang="en-US" sz="2400" dirty="0" smtClean="0">
                <a:latin typeface="Gautami" panose="020B0502040204020203" pitchFamily="34" charset="0"/>
                <a:cs typeface="Gautami" panose="020B0502040204020203" pitchFamily="34" charset="0"/>
              </a:rPr>
              <a:t>DM and </a:t>
            </a:r>
            <a:r>
              <a:rPr lang="en-US" sz="2400" dirty="0">
                <a:latin typeface="Gautami" panose="020B0502040204020203" pitchFamily="34" charset="0"/>
                <a:cs typeface="Gautami" panose="020B0502040204020203" pitchFamily="34" charset="0"/>
              </a:rPr>
              <a:t>depression. </a:t>
            </a:r>
            <a:endParaRPr lang="en-US" sz="2400" dirty="0" smtClean="0">
              <a:latin typeface="Gautami" panose="020B0502040204020203" pitchFamily="34" charset="0"/>
              <a:cs typeface="Gautami" panose="020B0502040204020203" pitchFamily="34" charset="0"/>
            </a:endParaRPr>
          </a:p>
          <a:p>
            <a:r>
              <a:rPr lang="en-US" sz="2400" dirty="0" smtClean="0">
                <a:latin typeface="Gautami" panose="020B0502040204020203" pitchFamily="34" charset="0"/>
                <a:cs typeface="Gautami" panose="020B0502040204020203" pitchFamily="34" charset="0"/>
              </a:rPr>
              <a:t>Recently</a:t>
            </a:r>
            <a:r>
              <a:rPr lang="en-US" sz="2400" dirty="0">
                <a:latin typeface="Gautami" panose="020B0502040204020203" pitchFamily="34" charset="0"/>
                <a:cs typeface="Gautami" panose="020B0502040204020203" pitchFamily="34" charset="0"/>
              </a:rPr>
              <a:t>, </a:t>
            </a:r>
            <a:r>
              <a:rPr lang="en-US" sz="2400" dirty="0" smtClean="0">
                <a:latin typeface="Gautami" panose="020B0502040204020203" pitchFamily="34" charset="0"/>
                <a:cs typeface="Gautami" panose="020B0502040204020203" pitchFamily="34" charset="0"/>
              </a:rPr>
              <a:t>Doyle et </a:t>
            </a:r>
            <a:r>
              <a:rPr lang="en-US" sz="2400" dirty="0">
                <a:latin typeface="Gautami" panose="020B0502040204020203" pitchFamily="34" charset="0"/>
                <a:cs typeface="Gautami" panose="020B0502040204020203" pitchFamily="34" charset="0"/>
              </a:rPr>
              <a:t>al</a:t>
            </a:r>
            <a:r>
              <a:rPr lang="en-US" sz="2400" dirty="0" smtClean="0">
                <a:latin typeface="Gautami" panose="020B0502040204020203" pitchFamily="34" charset="0"/>
                <a:cs typeface="Gautami" panose="020B0502040204020203" pitchFamily="34" charset="0"/>
              </a:rPr>
              <a:t>. </a:t>
            </a:r>
            <a:r>
              <a:rPr lang="en-US" sz="2400" dirty="0">
                <a:latin typeface="Gautami" panose="020B0502040204020203" pitchFamily="34" charset="0"/>
                <a:cs typeface="Gautami" panose="020B0502040204020203" pitchFamily="34" charset="0"/>
              </a:rPr>
              <a:t>examined the association </a:t>
            </a:r>
            <a:r>
              <a:rPr lang="en-US" sz="2400" dirty="0" smtClean="0">
                <a:latin typeface="Gautami" panose="020B0502040204020203" pitchFamily="34" charset="0"/>
                <a:cs typeface="Gautami" panose="020B0502040204020203" pitchFamily="34" charset="0"/>
              </a:rPr>
              <a:t>between inflammation </a:t>
            </a:r>
            <a:r>
              <a:rPr lang="en-US" sz="2400" dirty="0">
                <a:latin typeface="Gautami" panose="020B0502040204020203" pitchFamily="34" charset="0"/>
                <a:cs typeface="Gautami" panose="020B0502040204020203" pitchFamily="34" charset="0"/>
              </a:rPr>
              <a:t>and elevated </a:t>
            </a:r>
            <a:r>
              <a:rPr lang="en-US" sz="2400" dirty="0" smtClean="0">
                <a:latin typeface="Gautami" panose="020B0502040204020203" pitchFamily="34" charset="0"/>
                <a:cs typeface="Gautami" panose="020B0502040204020203" pitchFamily="34" charset="0"/>
              </a:rPr>
              <a:t>depressive symptoms</a:t>
            </a:r>
            <a:r>
              <a:rPr lang="en-US" sz="2400" dirty="0">
                <a:latin typeface="Gautami" panose="020B0502040204020203" pitchFamily="34" charset="0"/>
                <a:cs typeface="Gautami" panose="020B0502040204020203" pitchFamily="34" charset="0"/>
              </a:rPr>
              <a:t>, and they </a:t>
            </a:r>
            <a:r>
              <a:rPr lang="en-US" sz="2400" dirty="0" smtClean="0">
                <a:latin typeface="Gautami" panose="020B0502040204020203" pitchFamily="34" charset="0"/>
                <a:cs typeface="Gautami" panose="020B0502040204020203" pitchFamily="34" charset="0"/>
              </a:rPr>
              <a:t>found that </a:t>
            </a:r>
            <a:r>
              <a:rPr lang="en-US" sz="2400" dirty="0">
                <a:latin typeface="Gautami" panose="020B0502040204020203" pitchFamily="34" charset="0"/>
                <a:cs typeface="Gautami" panose="020B0502040204020203" pitchFamily="34" charset="0"/>
              </a:rPr>
              <a:t>higher </a:t>
            </a:r>
            <a:r>
              <a:rPr lang="en-US" sz="2400" dirty="0" smtClean="0">
                <a:latin typeface="Gautami" panose="020B0502040204020203" pitchFamily="34" charset="0"/>
                <a:cs typeface="Gautami" panose="020B0502040204020203" pitchFamily="34" charset="0"/>
              </a:rPr>
              <a:t>CRP levels were </a:t>
            </a:r>
            <a:r>
              <a:rPr lang="en-US" sz="2400" dirty="0">
                <a:latin typeface="Gautami" panose="020B0502040204020203" pitchFamily="34" charset="0"/>
                <a:cs typeface="Gautami" panose="020B0502040204020203" pitchFamily="34" charset="0"/>
              </a:rPr>
              <a:t>observed in patients with </a:t>
            </a:r>
            <a:r>
              <a:rPr lang="en-US" sz="2400" dirty="0" smtClean="0">
                <a:latin typeface="Gautami" panose="020B0502040204020203" pitchFamily="34" charset="0"/>
                <a:cs typeface="Gautami" panose="020B0502040204020203" pitchFamily="34" charset="0"/>
              </a:rPr>
              <a:t>DM with </a:t>
            </a:r>
            <a:r>
              <a:rPr lang="en-US" sz="2400" dirty="0">
                <a:latin typeface="Gautami" panose="020B0502040204020203" pitchFamily="34" charset="0"/>
                <a:cs typeface="Gautami" panose="020B0502040204020203" pitchFamily="34" charset="0"/>
              </a:rPr>
              <a:t>depression than in </a:t>
            </a:r>
            <a:r>
              <a:rPr lang="en-US" sz="2400" dirty="0" smtClean="0">
                <a:latin typeface="Gautami" panose="020B0502040204020203" pitchFamily="34" charset="0"/>
                <a:cs typeface="Gautami" panose="020B0502040204020203" pitchFamily="34" charset="0"/>
              </a:rPr>
              <a:t>those without.</a:t>
            </a:r>
            <a:r>
              <a:rPr lang="en-US" sz="2400" dirty="0">
                <a:latin typeface="Gautami" panose="020B0502040204020203" pitchFamily="34" charset="0"/>
                <a:cs typeface="Gautami" panose="020B0502040204020203" pitchFamily="34" charset="0"/>
              </a:rPr>
              <a:t> </a:t>
            </a:r>
            <a:endParaRPr lang="en-US" sz="2400" dirty="0" smtClean="0">
              <a:latin typeface="Gautami" panose="020B0502040204020203" pitchFamily="34" charset="0"/>
              <a:cs typeface="Gautami" panose="020B0502040204020203" pitchFamily="34" charset="0"/>
            </a:endParaRPr>
          </a:p>
          <a:p>
            <a:r>
              <a:rPr lang="en-US" sz="2800" b="1" dirty="0" err="1" smtClean="0">
                <a:solidFill>
                  <a:srgbClr val="FF0000"/>
                </a:solidFill>
                <a:latin typeface="Gautami" panose="020B0502040204020203" pitchFamily="34" charset="0"/>
                <a:cs typeface="Gautami" panose="020B0502040204020203" pitchFamily="34" charset="0"/>
              </a:rPr>
              <a:t>Hypothese</a:t>
            </a:r>
            <a:r>
              <a:rPr lang="en-US" sz="2800" b="1" dirty="0" smtClean="0">
                <a:solidFill>
                  <a:srgbClr val="FF0000"/>
                </a:solidFill>
                <a:latin typeface="Gautami" panose="020B0502040204020203" pitchFamily="34" charset="0"/>
                <a:cs typeface="Gautami" panose="020B0502040204020203" pitchFamily="34" charset="0"/>
              </a:rPr>
              <a:t> </a:t>
            </a:r>
            <a:r>
              <a:rPr lang="en-US" sz="2400" b="1" dirty="0" smtClean="0">
                <a:solidFill>
                  <a:srgbClr val="FF0000"/>
                </a:solidFill>
                <a:latin typeface="Gautami" panose="020B0502040204020203" pitchFamily="34" charset="0"/>
                <a:cs typeface="Gautami" panose="020B0502040204020203" pitchFamily="34" charset="0"/>
              </a:rPr>
              <a:t>:</a:t>
            </a:r>
            <a:r>
              <a:rPr lang="en-US" sz="2400" dirty="0" smtClean="0">
                <a:solidFill>
                  <a:srgbClr val="00FF00"/>
                </a:solidFill>
                <a:latin typeface="Gautami" panose="020B0502040204020203" pitchFamily="34" charset="0"/>
                <a:cs typeface="Gautami" panose="020B0502040204020203" pitchFamily="34" charset="0"/>
              </a:rPr>
              <a:t> </a:t>
            </a:r>
            <a:r>
              <a:rPr lang="en-US" sz="2400" b="1" dirty="0" smtClean="0">
                <a:solidFill>
                  <a:srgbClr val="FFFF00"/>
                </a:solidFill>
                <a:latin typeface="Gautami" panose="020B0502040204020203" pitchFamily="34" charset="0"/>
                <a:cs typeface="Gautami" panose="020B0502040204020203" pitchFamily="34" charset="0"/>
              </a:rPr>
              <a:t>High </a:t>
            </a:r>
            <a:r>
              <a:rPr lang="en-US" sz="2400" b="1" dirty="0">
                <a:solidFill>
                  <a:srgbClr val="FFFF00"/>
                </a:solidFill>
                <a:latin typeface="Gautami" panose="020B0502040204020203" pitchFamily="34" charset="0"/>
                <a:cs typeface="Gautami" panose="020B0502040204020203" pitchFamily="34" charset="0"/>
              </a:rPr>
              <a:t>CRP levels were associated with the high prevalence of depression in patients with </a:t>
            </a:r>
            <a:r>
              <a:rPr lang="en-US" sz="2400" b="1" dirty="0" smtClean="0">
                <a:solidFill>
                  <a:srgbClr val="FFFF00"/>
                </a:solidFill>
                <a:latin typeface="Gautami" panose="020B0502040204020203" pitchFamily="34" charset="0"/>
                <a:cs typeface="Gautami" panose="020B0502040204020203" pitchFamily="34" charset="0"/>
              </a:rPr>
              <a:t>DM </a:t>
            </a:r>
            <a:r>
              <a:rPr lang="en-US" sz="2400" b="1" dirty="0">
                <a:solidFill>
                  <a:srgbClr val="FFFF00"/>
                </a:solidFill>
                <a:latin typeface="Gautami" panose="020B0502040204020203" pitchFamily="34" charset="0"/>
                <a:cs typeface="Gautami" panose="020B0502040204020203" pitchFamily="34" charset="0"/>
              </a:rPr>
              <a:t>and that this association may be modified by obesity or glycemic control. </a:t>
            </a:r>
          </a:p>
          <a:p>
            <a:endParaRPr lang="en-US" sz="2400" b="1" dirty="0" smtClean="0">
              <a:solidFill>
                <a:srgbClr val="FFFF00"/>
              </a:solidFill>
              <a:latin typeface="Gautami" panose="020B0502040204020203" pitchFamily="34" charset="0"/>
              <a:cs typeface="Gautami" panose="020B0502040204020203" pitchFamily="34" charset="0"/>
            </a:endParaRPr>
          </a:p>
        </p:txBody>
      </p:sp>
      <p:sp>
        <p:nvSpPr>
          <p:cNvPr id="4" name="Slide Number Placeholder 3"/>
          <p:cNvSpPr>
            <a:spLocks noGrp="1"/>
          </p:cNvSpPr>
          <p:nvPr>
            <p:ph type="sldNum" sz="quarter" idx="12"/>
          </p:nvPr>
        </p:nvSpPr>
        <p:spPr/>
        <p:txBody>
          <a:bodyPr>
            <a:normAutofit/>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876910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3242</TotalTime>
  <Words>5155</Words>
  <Application>Microsoft Office PowerPoint</Application>
  <PresentationFormat>Widescreen</PresentationFormat>
  <Paragraphs>315</Paragraphs>
  <Slides>70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Angsana New</vt:lpstr>
      <vt:lpstr>Brush Script MT</vt:lpstr>
      <vt:lpstr>Calibri</vt:lpstr>
      <vt:lpstr>Century Gothic</vt:lpstr>
      <vt:lpstr>Gautami</vt:lpstr>
      <vt:lpstr>GuATOMIA</vt:lpstr>
      <vt:lpstr>Tahoma</vt:lpstr>
      <vt:lpstr>Times New Roman</vt:lpstr>
      <vt:lpstr>Trebuchet MS</vt:lpstr>
      <vt:lpstr>Wingdings 2</vt:lpstr>
      <vt:lpstr>Quotable</vt:lpstr>
      <vt:lpstr>PowerPoint Presentation</vt:lpstr>
      <vt:lpstr>Diabetes and depression</vt:lpstr>
      <vt:lpstr>Agenda</vt:lpstr>
      <vt:lpstr>Introduction</vt:lpstr>
      <vt:lpstr>PowerPoint Presentation</vt:lpstr>
      <vt:lpstr>PowerPoint Presentation</vt:lpstr>
      <vt:lpstr>PowerPoint Presentation</vt:lpstr>
      <vt:lpstr>Introduction</vt:lpstr>
      <vt:lpstr>PowerPoint Presentation</vt:lpstr>
      <vt:lpstr>RESEARCH DESIGN AND METHODS</vt:lpstr>
      <vt:lpstr>PowerPoint Presentation</vt:lpstr>
      <vt:lpstr>Depression</vt:lpstr>
      <vt:lpstr>RESULTS </vt:lpstr>
      <vt:lpstr>PowerPoint Presentation</vt:lpstr>
      <vt:lpstr>PowerPoint Presentation</vt:lpstr>
      <vt:lpstr>CONCLUSIONS</vt:lpstr>
      <vt:lpstr>PowerPoint Presentation</vt:lpstr>
      <vt:lpstr>Limitation</vt:lpstr>
      <vt:lpstr>Key messages</vt:lpstr>
      <vt:lpstr>PowerPoint Presentation</vt:lpstr>
      <vt:lpstr>PowerPoint Presentation</vt:lpstr>
      <vt:lpstr>RESEARCH DESIGN AND METHODS</vt:lpstr>
      <vt:lpstr>Setting and Sampling Frame</vt:lpstr>
      <vt:lpstr>Study Population and Case Definition</vt:lpstr>
      <vt:lpstr>Main Outcome Variable</vt:lpstr>
      <vt:lpstr>RESULTS:</vt:lpstr>
      <vt:lpstr>PowerPoint Presentation</vt:lpstr>
      <vt:lpstr>PowerPoint Presentation</vt:lpstr>
      <vt:lpstr>PowerPoint Presentation</vt:lpstr>
      <vt:lpstr>PowerPoint Presentation</vt:lpstr>
      <vt:lpstr>CONCLUSIONS</vt:lpstr>
      <vt:lpstr>PowerPoint Presentation</vt:lpstr>
      <vt:lpstr>Limitation</vt:lpstr>
      <vt:lpstr>PowerPoint Presentation</vt:lpstr>
      <vt:lpstr>PowerPoint Presentation</vt:lpstr>
      <vt:lpstr>PowerPoint Presentation</vt:lpstr>
      <vt:lpstr>PowerPoint Presentation</vt:lpstr>
      <vt:lpstr>PowerPoint Presentation</vt:lpstr>
      <vt:lpstr>LIMITATION</vt:lpstr>
      <vt:lpstr>Key messages</vt:lpstr>
      <vt:lpstr>PowerPoint Presentation</vt:lpstr>
      <vt:lpstr>INTRODUCTION</vt:lpstr>
      <vt:lpstr>PowerPoint Presentation</vt:lpstr>
      <vt:lpstr>METHODOLOGICAL CONSIDERATIONS IN DEFINING DEPRESSION</vt:lpstr>
      <vt:lpstr>PREVALENCE AND INCIDENCE OF DIABETES AND DEPRESSION</vt:lpstr>
      <vt:lpstr>Impact of Comorbid Depression and Diabetes</vt:lpstr>
      <vt:lpstr>MECHANISMS AND PATHOGENESIS UNDERLYING THE ASSOCIATION BETWEEN  DIABETES AND DEPRESSION</vt:lpstr>
      <vt:lpstr>PowerPoint Presentation</vt:lpstr>
      <vt:lpstr>PowerPoint Presentation</vt:lpstr>
      <vt:lpstr>PowerPoint Presentation</vt:lpstr>
      <vt:lpstr>Intrauterine Environment</vt:lpstr>
      <vt:lpstr>External Environment</vt:lpstr>
      <vt:lpstr>Common Interrelated Biological</vt:lpstr>
      <vt:lpstr>Pathways Related to Medications for Depression</vt:lpstr>
      <vt:lpstr>PowerPoint Presentation</vt:lpstr>
      <vt:lpstr>Research Recommendations: Mechanisms</vt:lpstr>
      <vt:lpstr>TREATMENT OF DIABETES AND DEPRESSION</vt:lpstr>
      <vt:lpstr>PowerPoint Presentation</vt:lpstr>
      <vt:lpstr>Antidepressants </vt:lpstr>
      <vt:lpstr>Treatment Modalities and Delivery</vt:lpstr>
      <vt:lpstr>PowerPoint Presentation</vt:lpstr>
      <vt:lpstr>PowerPoint Presentation</vt:lpstr>
      <vt:lpstr>Prevention of Diabetes in People With Depression</vt:lpstr>
      <vt:lpstr>Prevention of Depression in People With Diabetes</vt:lpstr>
      <vt:lpstr>Primary Prevention of Depression and Diabetes</vt:lpstr>
      <vt:lpstr>Research Recommendations: Prevention and Public Health Considerations</vt:lpstr>
      <vt:lpstr>Key messages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akram beik</dc:creator>
  <cp:lastModifiedBy>akram beik</cp:lastModifiedBy>
  <cp:revision>189</cp:revision>
  <dcterms:created xsi:type="dcterms:W3CDTF">2014-08-15T18:32:42Z</dcterms:created>
  <dcterms:modified xsi:type="dcterms:W3CDTF">2014-09-08T07:52:12Z</dcterms:modified>
</cp:coreProperties>
</file>