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30"/>
  </p:notesMasterIdLst>
  <p:sldIdLst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0" r:id="rId14"/>
    <p:sldId id="271" r:id="rId15"/>
    <p:sldId id="297" r:id="rId16"/>
    <p:sldId id="273" r:id="rId17"/>
    <p:sldId id="275" r:id="rId18"/>
    <p:sldId id="274" r:id="rId19"/>
    <p:sldId id="277" r:id="rId20"/>
    <p:sldId id="301" r:id="rId21"/>
    <p:sldId id="298" r:id="rId22"/>
    <p:sldId id="299" r:id="rId23"/>
    <p:sldId id="287" r:id="rId24"/>
    <p:sldId id="288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1A4719-ECC8-42FA-8979-230CC7D1FAB3}" type="presOf" srcId="{556B459A-E9C9-4267-8132-887C76B171BA}" destId="{7E268049-24D8-4E28-8F3A-9AB0F0CDD665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F2AAE1F9-5853-4DC0-85E7-75CDB82D5FE8}" type="presOf" srcId="{7AFDC3C2-C46E-4867-8222-165C28A5854F}" destId="{A15F0D44-6C6E-4552-8B1A-49D07A0861AD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32C01548-3A24-49F2-9A0F-70A6E790C5F6}" type="presOf" srcId="{168755BA-E58D-40E9-90E7-842456815524}" destId="{8CEE20EB-EFA1-4831-89D5-588AEDFF6FE1}" srcOrd="0" destOrd="0" presId="urn:microsoft.com/office/officeart/2005/8/layout/hList1"/>
    <dgm:cxn modelId="{E6D76F61-9E99-4E5E-87C9-51E1F2642163}" type="presOf" srcId="{16DC0D49-B759-4AFB-85C3-5BA75B5C91E1}" destId="{DEC1FEEB-B094-477E-AB7E-F7B464FD7382}" srcOrd="0" destOrd="0" presId="urn:microsoft.com/office/officeart/2005/8/layout/hList1"/>
    <dgm:cxn modelId="{4B830DF9-43D0-4A61-BF0C-19490974AE87}" type="presOf" srcId="{457E7BCF-D71C-455A-B478-64782DB33510}" destId="{ECF5DA69-A2B1-49F3-BB51-82EDD3ECD6BA}" srcOrd="0" destOrd="0" presId="urn:microsoft.com/office/officeart/2005/8/layout/hList1"/>
    <dgm:cxn modelId="{7823D38E-4342-4BD4-B2BB-2E6F65D2AFD4}" type="presOf" srcId="{9074CE2B-D2FD-4211-B64C-FCB2EE38F8FC}" destId="{0684B3F3-AA1E-4A80-AF58-459C693208A3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B96F6ECF-80E1-4BC0-8EF5-FBA0D2481599}" type="presOf" srcId="{13CA93A7-38B3-4D2B-B890-C878EC01D101}" destId="{9A406B2E-3295-44D5-9A61-FCA6D4E5F27E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278211BE-1B6F-4BB3-B5A8-DDA7C177A162}" type="presParOf" srcId="{8CEE20EB-EFA1-4831-89D5-588AEDFF6FE1}" destId="{ABC3C8C1-CDEB-43CD-B436-D530F6E60E40}" srcOrd="0" destOrd="0" presId="urn:microsoft.com/office/officeart/2005/8/layout/hList1"/>
    <dgm:cxn modelId="{EF989B7B-785E-4037-936B-9A683A68FD04}" type="presParOf" srcId="{ABC3C8C1-CDEB-43CD-B436-D530F6E60E40}" destId="{0684B3F3-AA1E-4A80-AF58-459C693208A3}" srcOrd="0" destOrd="0" presId="urn:microsoft.com/office/officeart/2005/8/layout/hList1"/>
    <dgm:cxn modelId="{A4E0ED4C-F1D4-4992-85ED-892998796970}" type="presParOf" srcId="{ABC3C8C1-CDEB-43CD-B436-D530F6E60E40}" destId="{DEC1FEEB-B094-477E-AB7E-F7B464FD7382}" srcOrd="1" destOrd="0" presId="urn:microsoft.com/office/officeart/2005/8/layout/hList1"/>
    <dgm:cxn modelId="{4BEF71C3-A969-49AA-BF38-1BA24A3CED7C}" type="presParOf" srcId="{8CEE20EB-EFA1-4831-89D5-588AEDFF6FE1}" destId="{7EA22E54-037D-477B-9D01-31BF2754E80A}" srcOrd="1" destOrd="0" presId="urn:microsoft.com/office/officeart/2005/8/layout/hList1"/>
    <dgm:cxn modelId="{82B3C0E8-C4C6-40E2-B100-1DEA28AC9080}" type="presParOf" srcId="{8CEE20EB-EFA1-4831-89D5-588AEDFF6FE1}" destId="{83BB83E3-4A42-41A0-885B-8A290D90AC83}" srcOrd="2" destOrd="0" presId="urn:microsoft.com/office/officeart/2005/8/layout/hList1"/>
    <dgm:cxn modelId="{01E05BB7-31BC-49D2-9B19-8FFAE7B4615E}" type="presParOf" srcId="{83BB83E3-4A42-41A0-885B-8A290D90AC83}" destId="{A15F0D44-6C6E-4552-8B1A-49D07A0861AD}" srcOrd="0" destOrd="0" presId="urn:microsoft.com/office/officeart/2005/8/layout/hList1"/>
    <dgm:cxn modelId="{313AF87A-2885-4AC8-A5AE-CEEA662BCDDF}" type="presParOf" srcId="{83BB83E3-4A42-41A0-885B-8A290D90AC83}" destId="{7E268049-24D8-4E28-8F3A-9AB0F0CDD665}" srcOrd="1" destOrd="0" presId="urn:microsoft.com/office/officeart/2005/8/layout/hList1"/>
    <dgm:cxn modelId="{537DA5B5-0D14-4313-B4E1-1DE553B77757}" type="presParOf" srcId="{8CEE20EB-EFA1-4831-89D5-588AEDFF6FE1}" destId="{4EFD9BA1-F491-4349-8281-4FF6D97BF5C8}" srcOrd="3" destOrd="0" presId="urn:microsoft.com/office/officeart/2005/8/layout/hList1"/>
    <dgm:cxn modelId="{FFE500EE-73F4-417B-8A97-23B778F0BEF5}" type="presParOf" srcId="{8CEE20EB-EFA1-4831-89D5-588AEDFF6FE1}" destId="{994887BA-D180-45D7-B60C-3041BF120184}" srcOrd="4" destOrd="0" presId="urn:microsoft.com/office/officeart/2005/8/layout/hList1"/>
    <dgm:cxn modelId="{8C003A3D-D21E-4BC6-9191-1BF6576CB391}" type="presParOf" srcId="{994887BA-D180-45D7-B60C-3041BF120184}" destId="{ECF5DA69-A2B1-49F3-BB51-82EDD3ECD6BA}" srcOrd="0" destOrd="0" presId="urn:microsoft.com/office/officeart/2005/8/layout/hList1"/>
    <dgm:cxn modelId="{B2DF09CE-EC8C-4B60-AA66-A35B254386CF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78D9B7C4-5D7F-4A2D-AE34-3556300F07DD}" type="presOf" srcId="{9074CE2B-D2FD-4211-B64C-FCB2EE38F8FC}" destId="{0684B3F3-AA1E-4A80-AF58-459C693208A3}" srcOrd="0" destOrd="0" presId="urn:microsoft.com/office/officeart/2005/8/layout/hList1"/>
    <dgm:cxn modelId="{B361AC4E-A7CE-4933-81F9-83A1C4FB4D2E}" type="presOf" srcId="{556B459A-E9C9-4267-8132-887C76B171BA}" destId="{7E268049-24D8-4E28-8F3A-9AB0F0CDD665}" srcOrd="0" destOrd="0" presId="urn:microsoft.com/office/officeart/2005/8/layout/hList1"/>
    <dgm:cxn modelId="{44EA4ECA-418C-42AF-AD77-2B4819DF030E}" type="presOf" srcId="{13CA93A7-38B3-4D2B-B890-C878EC01D101}" destId="{9A406B2E-3295-44D5-9A61-FCA6D4E5F27E}" srcOrd="0" destOrd="0" presId="urn:microsoft.com/office/officeart/2005/8/layout/hList1"/>
    <dgm:cxn modelId="{71FE57D2-75D6-41CC-BF09-4153E65FD1CA}" type="presOf" srcId="{168755BA-E58D-40E9-90E7-842456815524}" destId="{8CEE20EB-EFA1-4831-89D5-588AEDFF6FE1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73548B48-CBB6-446A-A43F-2ED4281A2DB9}" type="presOf" srcId="{16DC0D49-B759-4AFB-85C3-5BA75B5C91E1}" destId="{DEC1FEEB-B094-477E-AB7E-F7B464FD7382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2B339A0-F2CE-4EAE-BD2F-2303271488AE}" type="presOf" srcId="{7AFDC3C2-C46E-4867-8222-165C28A5854F}" destId="{A15F0D44-6C6E-4552-8B1A-49D07A0861AD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05C3B-A23E-4D14-B5BD-84F06AE5982A}" type="presOf" srcId="{457E7BCF-D71C-455A-B478-64782DB33510}" destId="{ECF5DA69-A2B1-49F3-BB51-82EDD3ECD6BA}" srcOrd="0" destOrd="0" presId="urn:microsoft.com/office/officeart/2005/8/layout/hList1"/>
    <dgm:cxn modelId="{535D7B2B-2CB0-44AB-A9DB-B5BDC8251886}" type="presParOf" srcId="{8CEE20EB-EFA1-4831-89D5-588AEDFF6FE1}" destId="{ABC3C8C1-CDEB-43CD-B436-D530F6E60E40}" srcOrd="0" destOrd="0" presId="urn:microsoft.com/office/officeart/2005/8/layout/hList1"/>
    <dgm:cxn modelId="{DE47D1B8-ED38-47D6-B2A0-65D37E328B5E}" type="presParOf" srcId="{ABC3C8C1-CDEB-43CD-B436-D530F6E60E40}" destId="{0684B3F3-AA1E-4A80-AF58-459C693208A3}" srcOrd="0" destOrd="0" presId="urn:microsoft.com/office/officeart/2005/8/layout/hList1"/>
    <dgm:cxn modelId="{F39C64E9-E19F-4CE0-B067-1A7F86CD7D2E}" type="presParOf" srcId="{ABC3C8C1-CDEB-43CD-B436-D530F6E60E40}" destId="{DEC1FEEB-B094-477E-AB7E-F7B464FD7382}" srcOrd="1" destOrd="0" presId="urn:microsoft.com/office/officeart/2005/8/layout/hList1"/>
    <dgm:cxn modelId="{B6FD2BD4-5FFF-4DD2-A52F-734B7B68D74D}" type="presParOf" srcId="{8CEE20EB-EFA1-4831-89D5-588AEDFF6FE1}" destId="{7EA22E54-037D-477B-9D01-31BF2754E80A}" srcOrd="1" destOrd="0" presId="urn:microsoft.com/office/officeart/2005/8/layout/hList1"/>
    <dgm:cxn modelId="{24C6735E-DBD8-4519-9D08-712EC855B94E}" type="presParOf" srcId="{8CEE20EB-EFA1-4831-89D5-588AEDFF6FE1}" destId="{83BB83E3-4A42-41A0-885B-8A290D90AC83}" srcOrd="2" destOrd="0" presId="urn:microsoft.com/office/officeart/2005/8/layout/hList1"/>
    <dgm:cxn modelId="{193006D6-9E0E-4F8F-9107-F694FD90C314}" type="presParOf" srcId="{83BB83E3-4A42-41A0-885B-8A290D90AC83}" destId="{A15F0D44-6C6E-4552-8B1A-49D07A0861AD}" srcOrd="0" destOrd="0" presId="urn:microsoft.com/office/officeart/2005/8/layout/hList1"/>
    <dgm:cxn modelId="{4F0D2317-A62F-44DA-8087-B1651C956C84}" type="presParOf" srcId="{83BB83E3-4A42-41A0-885B-8A290D90AC83}" destId="{7E268049-24D8-4E28-8F3A-9AB0F0CDD665}" srcOrd="1" destOrd="0" presId="urn:microsoft.com/office/officeart/2005/8/layout/hList1"/>
    <dgm:cxn modelId="{901262F3-F9B6-45DC-A903-FA8E7481F5C3}" type="presParOf" srcId="{8CEE20EB-EFA1-4831-89D5-588AEDFF6FE1}" destId="{4EFD9BA1-F491-4349-8281-4FF6D97BF5C8}" srcOrd="3" destOrd="0" presId="urn:microsoft.com/office/officeart/2005/8/layout/hList1"/>
    <dgm:cxn modelId="{8CDCE183-A53D-462F-8554-584D56550E4F}" type="presParOf" srcId="{8CEE20EB-EFA1-4831-89D5-588AEDFF6FE1}" destId="{994887BA-D180-45D7-B60C-3041BF120184}" srcOrd="4" destOrd="0" presId="urn:microsoft.com/office/officeart/2005/8/layout/hList1"/>
    <dgm:cxn modelId="{74E753C9-3192-44D0-B5DA-1F5E881D06B3}" type="presParOf" srcId="{994887BA-D180-45D7-B60C-3041BF120184}" destId="{ECF5DA69-A2B1-49F3-BB51-82EDD3ECD6BA}" srcOrd="0" destOrd="0" presId="urn:microsoft.com/office/officeart/2005/8/layout/hList1"/>
    <dgm:cxn modelId="{28F7A03C-6809-4CDE-B44C-F8C9F4193061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865498B4-07CE-49D2-81BF-A798E0F92AB3}" type="presOf" srcId="{0D88EB9E-0934-4D90-8FFE-E214AB797003}" destId="{B5BC76BE-DE37-458A-A42B-9629FEBBBDBA}" srcOrd="1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4BBEACE5-D92E-4CBE-A532-9977398D59DD}" type="presOf" srcId="{0D88EB9E-0934-4D90-8FFE-E214AB797003}" destId="{31FC3583-1229-4649-B0B0-68C824A5AEFE}" srcOrd="0" destOrd="0" presId="urn:microsoft.com/office/officeart/2005/8/layout/matrix1"/>
    <dgm:cxn modelId="{8810517F-3378-40FD-8452-73167C953D78}" type="presOf" srcId="{4FBBD9E3-FF71-4614-AD86-E52823DE439F}" destId="{2E778BD5-E043-4233-8515-24D1B3A1AB34}" srcOrd="0" destOrd="0" presId="urn:microsoft.com/office/officeart/2005/8/layout/matrix1"/>
    <dgm:cxn modelId="{0E37725D-FB21-41F7-93B0-E271BC9C24D6}" type="presOf" srcId="{4FBBD9E3-FF71-4614-AD86-E52823DE439F}" destId="{EFE744AC-D639-4929-B90A-0CA7043AABA8}" srcOrd="1" destOrd="0" presId="urn:microsoft.com/office/officeart/2005/8/layout/matrix1"/>
    <dgm:cxn modelId="{45D0B538-100B-4DB2-810B-98D5309F469D}" type="presOf" srcId="{314B1BE0-0B01-45FA-A6A8-7A6F4DF3268B}" destId="{6BD07D36-EE69-4C3F-BDE8-7E1D52BEC45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6F57D0CF-7541-49F8-B5FC-10D59A720345}" type="presOf" srcId="{C5D840B0-E1F6-4AD8-8514-4957A539ED27}" destId="{76F3E336-EC8D-42A8-BE4D-75A56DE6DFB3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B43BE33-0FB4-49C2-B127-0F15BF3A4AFF}" type="presOf" srcId="{677A4519-28F6-41D5-8DD3-D2591182A055}" destId="{49904087-537D-4EFE-BBB5-16CC56C4E6F9}" srcOrd="1" destOrd="0" presId="urn:microsoft.com/office/officeart/2005/8/layout/matrix1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AAA919F8-E853-461E-8305-EC67F8203633}" type="presOf" srcId="{AB753814-80E1-4932-AC1A-0028CE6CE49B}" destId="{CFAFD4A5-1BED-4C40-8015-4C4B04F7086C}" srcOrd="0" destOrd="0" presId="urn:microsoft.com/office/officeart/2005/8/layout/matrix1"/>
    <dgm:cxn modelId="{C6472A31-4CF4-433D-A870-F7F021FA84DD}" type="presOf" srcId="{314B1BE0-0B01-45FA-A6A8-7A6F4DF3268B}" destId="{F34D34F8-9A2D-4301-8266-330F12B7EB74}" srcOrd="0" destOrd="0" presId="urn:microsoft.com/office/officeart/2005/8/layout/matrix1"/>
    <dgm:cxn modelId="{258D106A-64F3-459D-A0E2-6BCF1837F13B}" type="presOf" srcId="{677A4519-28F6-41D5-8DD3-D2591182A055}" destId="{7515351E-E9D3-4B20-A6DA-98186C11CAA0}" srcOrd="0" destOrd="0" presId="urn:microsoft.com/office/officeart/2005/8/layout/matrix1"/>
    <dgm:cxn modelId="{D50DB46E-F9DB-46AA-9C9F-B48B47215A2B}" type="presParOf" srcId="{76F3E336-EC8D-42A8-BE4D-75A56DE6DFB3}" destId="{3E037C89-BDE3-4312-9EC7-991EF179C27A}" srcOrd="0" destOrd="0" presId="urn:microsoft.com/office/officeart/2005/8/layout/matrix1"/>
    <dgm:cxn modelId="{8650330C-D450-4FD8-9CE0-FAB36801C14E}" type="presParOf" srcId="{3E037C89-BDE3-4312-9EC7-991EF179C27A}" destId="{F34D34F8-9A2D-4301-8266-330F12B7EB74}" srcOrd="0" destOrd="0" presId="urn:microsoft.com/office/officeart/2005/8/layout/matrix1"/>
    <dgm:cxn modelId="{44898BBD-24F0-410A-867A-F6875BCC8F91}" type="presParOf" srcId="{3E037C89-BDE3-4312-9EC7-991EF179C27A}" destId="{6BD07D36-EE69-4C3F-BDE8-7E1D52BEC45A}" srcOrd="1" destOrd="0" presId="urn:microsoft.com/office/officeart/2005/8/layout/matrix1"/>
    <dgm:cxn modelId="{C14589AA-AAAE-4528-9316-DD0CDC2429EA}" type="presParOf" srcId="{3E037C89-BDE3-4312-9EC7-991EF179C27A}" destId="{2E778BD5-E043-4233-8515-24D1B3A1AB34}" srcOrd="2" destOrd="0" presId="urn:microsoft.com/office/officeart/2005/8/layout/matrix1"/>
    <dgm:cxn modelId="{A9326683-9E8C-438F-9A89-5EEAE4473565}" type="presParOf" srcId="{3E037C89-BDE3-4312-9EC7-991EF179C27A}" destId="{EFE744AC-D639-4929-B90A-0CA7043AABA8}" srcOrd="3" destOrd="0" presId="urn:microsoft.com/office/officeart/2005/8/layout/matrix1"/>
    <dgm:cxn modelId="{FB948BAD-82F2-4F63-BA44-87F5D2DD9146}" type="presParOf" srcId="{3E037C89-BDE3-4312-9EC7-991EF179C27A}" destId="{31FC3583-1229-4649-B0B0-68C824A5AEFE}" srcOrd="4" destOrd="0" presId="urn:microsoft.com/office/officeart/2005/8/layout/matrix1"/>
    <dgm:cxn modelId="{3338277C-6F03-4BCE-9347-900E3A17187D}" type="presParOf" srcId="{3E037C89-BDE3-4312-9EC7-991EF179C27A}" destId="{B5BC76BE-DE37-458A-A42B-9629FEBBBDBA}" srcOrd="5" destOrd="0" presId="urn:microsoft.com/office/officeart/2005/8/layout/matrix1"/>
    <dgm:cxn modelId="{58876D6A-D8C0-41E4-AF73-93FE57CB28B5}" type="presParOf" srcId="{3E037C89-BDE3-4312-9EC7-991EF179C27A}" destId="{7515351E-E9D3-4B20-A6DA-98186C11CAA0}" srcOrd="6" destOrd="0" presId="urn:microsoft.com/office/officeart/2005/8/layout/matrix1"/>
    <dgm:cxn modelId="{69103884-6347-4BD2-BEA6-88DD715BDD04}" type="presParOf" srcId="{3E037C89-BDE3-4312-9EC7-991EF179C27A}" destId="{49904087-537D-4EFE-BBB5-16CC56C4E6F9}" srcOrd="7" destOrd="0" presId="urn:microsoft.com/office/officeart/2005/8/layout/matrix1"/>
    <dgm:cxn modelId="{A6AF8EEA-FF20-46A3-B3CF-7A2BB6B5BCBB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50C855E-2D6F-4E49-937A-94FCFD38726A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AF83F28-1206-42F6-AACE-23D8A14FB32E}" type="presOf" srcId="{314B1BE0-0B01-45FA-A6A8-7A6F4DF3268B}" destId="{F34D34F8-9A2D-4301-8266-330F12B7EB74}" srcOrd="0" destOrd="0" presId="urn:microsoft.com/office/officeart/2005/8/layout/matrix1"/>
    <dgm:cxn modelId="{C0052786-DED6-4085-A3AB-375EC51E2D3C}" type="presOf" srcId="{314B1BE0-0B01-45FA-A6A8-7A6F4DF3268B}" destId="{6BD07D36-EE69-4C3F-BDE8-7E1D52BEC45A}" srcOrd="1" destOrd="0" presId="urn:microsoft.com/office/officeart/2005/8/layout/matrix1"/>
    <dgm:cxn modelId="{633F8949-6EB4-48FB-8466-32811C73CFF5}" type="presOf" srcId="{C5D840B0-E1F6-4AD8-8514-4957A539ED27}" destId="{76F3E336-EC8D-42A8-BE4D-75A56DE6DFB3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385CB8F7-47FD-4064-8A0B-D9E3FD1931D6}" type="presOf" srcId="{0D88EB9E-0934-4D90-8FFE-E214AB797003}" destId="{B5BC76BE-DE37-458A-A42B-9629FEBBBDBA}" srcOrd="1" destOrd="0" presId="urn:microsoft.com/office/officeart/2005/8/layout/matrix1"/>
    <dgm:cxn modelId="{42ABEF97-5D8A-4B4B-8913-C20A961FA7C9}" type="presOf" srcId="{677A4519-28F6-41D5-8DD3-D2591182A055}" destId="{7515351E-E9D3-4B20-A6DA-98186C11CAA0}" srcOrd="0" destOrd="0" presId="urn:microsoft.com/office/officeart/2005/8/layout/matrix1"/>
    <dgm:cxn modelId="{9D8FB9A9-E43A-468E-9DCF-7E3E304A23A6}" type="presOf" srcId="{4FBBD9E3-FF71-4614-AD86-E52823DE439F}" destId="{2E778BD5-E043-4233-8515-24D1B3A1AB34}" srcOrd="0" destOrd="0" presId="urn:microsoft.com/office/officeart/2005/8/layout/matrix1"/>
    <dgm:cxn modelId="{753A5D45-86CD-4258-9CD6-2463BD6E09FA}" type="presOf" srcId="{677A4519-28F6-41D5-8DD3-D2591182A055}" destId="{49904087-537D-4EFE-BBB5-16CC56C4E6F9}" srcOrd="1" destOrd="0" presId="urn:microsoft.com/office/officeart/2005/8/layout/matrix1"/>
    <dgm:cxn modelId="{8EC17920-CA69-47DE-A3B2-C47B949288F0}" type="presOf" srcId="{4FBBD9E3-FF71-4614-AD86-E52823DE439F}" destId="{EFE744AC-D639-4929-B90A-0CA7043AABA8}" srcOrd="1" destOrd="0" presId="urn:microsoft.com/office/officeart/2005/8/layout/matrix1"/>
    <dgm:cxn modelId="{A1BCAEFA-BBC2-4B3F-A428-1258CAB7AC61}" type="presOf" srcId="{0D88EB9E-0934-4D90-8FFE-E214AB797003}" destId="{31FC3583-1229-4649-B0B0-68C824A5AEFE}" srcOrd="0" destOrd="0" presId="urn:microsoft.com/office/officeart/2005/8/layout/matrix1"/>
    <dgm:cxn modelId="{8B82273E-46C4-4D95-9116-E852B4AE6E8E}" type="presParOf" srcId="{76F3E336-EC8D-42A8-BE4D-75A56DE6DFB3}" destId="{3E037C89-BDE3-4312-9EC7-991EF179C27A}" srcOrd="0" destOrd="0" presId="urn:microsoft.com/office/officeart/2005/8/layout/matrix1"/>
    <dgm:cxn modelId="{6ADD831C-554A-428E-AA7E-83D8C6D13355}" type="presParOf" srcId="{3E037C89-BDE3-4312-9EC7-991EF179C27A}" destId="{F34D34F8-9A2D-4301-8266-330F12B7EB74}" srcOrd="0" destOrd="0" presId="urn:microsoft.com/office/officeart/2005/8/layout/matrix1"/>
    <dgm:cxn modelId="{97C7C0FB-CB50-46F7-9958-5F3C93700656}" type="presParOf" srcId="{3E037C89-BDE3-4312-9EC7-991EF179C27A}" destId="{6BD07D36-EE69-4C3F-BDE8-7E1D52BEC45A}" srcOrd="1" destOrd="0" presId="urn:microsoft.com/office/officeart/2005/8/layout/matrix1"/>
    <dgm:cxn modelId="{5C0FB7C1-D718-4F33-9B6E-3A7F2FCF5440}" type="presParOf" srcId="{3E037C89-BDE3-4312-9EC7-991EF179C27A}" destId="{2E778BD5-E043-4233-8515-24D1B3A1AB34}" srcOrd="2" destOrd="0" presId="urn:microsoft.com/office/officeart/2005/8/layout/matrix1"/>
    <dgm:cxn modelId="{521D144B-4B48-4FBC-8A0C-C19E2C564404}" type="presParOf" srcId="{3E037C89-BDE3-4312-9EC7-991EF179C27A}" destId="{EFE744AC-D639-4929-B90A-0CA7043AABA8}" srcOrd="3" destOrd="0" presId="urn:microsoft.com/office/officeart/2005/8/layout/matrix1"/>
    <dgm:cxn modelId="{300C5480-B45B-4280-9F93-DE8373F3CD99}" type="presParOf" srcId="{3E037C89-BDE3-4312-9EC7-991EF179C27A}" destId="{31FC3583-1229-4649-B0B0-68C824A5AEFE}" srcOrd="4" destOrd="0" presId="urn:microsoft.com/office/officeart/2005/8/layout/matrix1"/>
    <dgm:cxn modelId="{03A97437-94E6-43C9-B847-DEDE46A5E5BE}" type="presParOf" srcId="{3E037C89-BDE3-4312-9EC7-991EF179C27A}" destId="{B5BC76BE-DE37-458A-A42B-9629FEBBBDBA}" srcOrd="5" destOrd="0" presId="urn:microsoft.com/office/officeart/2005/8/layout/matrix1"/>
    <dgm:cxn modelId="{11924F08-8BF8-4A25-A31D-F1138F6EA056}" type="presParOf" srcId="{3E037C89-BDE3-4312-9EC7-991EF179C27A}" destId="{7515351E-E9D3-4B20-A6DA-98186C11CAA0}" srcOrd="6" destOrd="0" presId="urn:microsoft.com/office/officeart/2005/8/layout/matrix1"/>
    <dgm:cxn modelId="{F4AFE419-8E10-408E-9796-17C1BF0688A2}" type="presParOf" srcId="{3E037C89-BDE3-4312-9EC7-991EF179C27A}" destId="{49904087-537D-4EFE-BBB5-16CC56C4E6F9}" srcOrd="7" destOrd="0" presId="urn:microsoft.com/office/officeart/2005/8/layout/matrix1"/>
    <dgm:cxn modelId="{9300CA2F-65E8-464F-BF49-7962395796A3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/>
      <dgm:spPr/>
      <dgm:t>
        <a:bodyPr/>
        <a:lstStyle/>
        <a:p>
          <a:r>
            <a:rPr lang="en-US" smtClean="0"/>
            <a:t>Disease –</a:t>
          </a:r>
        </a:p>
        <a:p>
          <a:r>
            <a:rPr lang="en-US" smtClean="0"/>
            <a:t>Exposure –</a:t>
          </a:r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/>
      <dgm:spPr/>
      <dgm:t>
        <a:bodyPr/>
        <a:lstStyle/>
        <a:p>
          <a:r>
            <a:rPr lang="en-US" smtClean="0"/>
            <a:t>Disease +</a:t>
          </a:r>
        </a:p>
        <a:p>
          <a:r>
            <a:rPr lang="en-US" smtClean="0"/>
            <a:t>Exposure -</a:t>
          </a:r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/>
      <dgm:spPr/>
      <dgm:t>
        <a:bodyPr/>
        <a:lstStyle/>
        <a:p>
          <a:r>
            <a:rPr lang="en-US" smtClean="0"/>
            <a:t>Disease – </a:t>
          </a:r>
        </a:p>
        <a:p>
          <a:r>
            <a:rPr lang="en-US" smtClean="0"/>
            <a:t>Exposure +</a:t>
          </a:r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/>
      <dgm:spPr/>
      <dgm:t>
        <a:bodyPr/>
        <a:lstStyle/>
        <a:p>
          <a:r>
            <a:rPr lang="en-US" smtClean="0"/>
            <a:t>Disdease +</a:t>
          </a:r>
        </a:p>
        <a:p>
          <a:r>
            <a:rPr lang="en-US" smtClean="0"/>
            <a:t>Exposure +</a:t>
          </a:r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GB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F5B03CDE-F972-492B-864B-11E6763E728C}" type="presOf" srcId="{C5D840B0-E1F6-4AD8-8514-4957A539ED27}" destId="{76F3E336-EC8D-42A8-BE4D-75A56DE6DFB3}" srcOrd="0" destOrd="0" presId="urn:microsoft.com/office/officeart/2005/8/layout/matrix1"/>
    <dgm:cxn modelId="{CFE7E5FB-3B9E-4DF1-93D9-22A3A68C3C45}" type="presOf" srcId="{677A4519-28F6-41D5-8DD3-D2591182A055}" destId="{49904087-537D-4EFE-BBB5-16CC56C4E6F9}" srcOrd="1" destOrd="0" presId="urn:microsoft.com/office/officeart/2005/8/layout/matrix1"/>
    <dgm:cxn modelId="{86AB38FD-C73D-44E9-BDA6-28E369B8B4DB}" type="presOf" srcId="{4FBBD9E3-FF71-4614-AD86-E52823DE439F}" destId="{EFE744AC-D639-4929-B90A-0CA7043AABA8}" srcOrd="1" destOrd="0" presId="urn:microsoft.com/office/officeart/2005/8/layout/matrix1"/>
    <dgm:cxn modelId="{7F447227-720F-449D-B875-4910CCB22F55}" type="presOf" srcId="{314B1BE0-0B01-45FA-A6A8-7A6F4DF3268B}" destId="{F34D34F8-9A2D-4301-8266-330F12B7EB74}" srcOrd="0" destOrd="0" presId="urn:microsoft.com/office/officeart/2005/8/layout/matrix1"/>
    <dgm:cxn modelId="{9D9E7CC6-0012-4074-9961-1EC190B6E1D7}" type="presOf" srcId="{AB753814-80E1-4932-AC1A-0028CE6CE49B}" destId="{CFAFD4A5-1BED-4C40-8015-4C4B04F7086C}" srcOrd="0" destOrd="0" presId="urn:microsoft.com/office/officeart/2005/8/layout/matrix1"/>
    <dgm:cxn modelId="{75E24916-D167-4199-9762-630160954902}" type="presOf" srcId="{0D88EB9E-0934-4D90-8FFE-E214AB797003}" destId="{B5BC76BE-DE37-458A-A42B-9629FEBBBDBA}" srcOrd="1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DF227B9A-6D45-4043-96BD-5D1C846D8D93}" type="presOf" srcId="{677A4519-28F6-41D5-8DD3-D2591182A055}" destId="{7515351E-E9D3-4B20-A6DA-98186C11CAA0}" srcOrd="0" destOrd="0" presId="urn:microsoft.com/office/officeart/2005/8/layout/matrix1"/>
    <dgm:cxn modelId="{FAC947CA-9864-40AA-9F10-8068D051250F}" type="presOf" srcId="{0D88EB9E-0934-4D90-8FFE-E214AB797003}" destId="{31FC3583-1229-4649-B0B0-68C824A5AEFE}" srcOrd="0" destOrd="0" presId="urn:microsoft.com/office/officeart/2005/8/layout/matrix1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EF444C94-56D2-49CE-B2F7-FF6C1FE22693}" type="presOf" srcId="{4FBBD9E3-FF71-4614-AD86-E52823DE439F}" destId="{2E778BD5-E043-4233-8515-24D1B3A1AB34}" srcOrd="0" destOrd="0" presId="urn:microsoft.com/office/officeart/2005/8/layout/matrix1"/>
    <dgm:cxn modelId="{4B79AC46-8333-4EDD-861A-186A49F46719}" type="presOf" srcId="{314B1BE0-0B01-45FA-A6A8-7A6F4DF3268B}" destId="{6BD07D36-EE69-4C3F-BDE8-7E1D52BEC45A}" srcOrd="1" destOrd="0" presId="urn:microsoft.com/office/officeart/2005/8/layout/matrix1"/>
    <dgm:cxn modelId="{7382DB49-40C5-45A3-B900-C699250044A3}" type="presParOf" srcId="{76F3E336-EC8D-42A8-BE4D-75A56DE6DFB3}" destId="{3E037C89-BDE3-4312-9EC7-991EF179C27A}" srcOrd="0" destOrd="0" presId="urn:microsoft.com/office/officeart/2005/8/layout/matrix1"/>
    <dgm:cxn modelId="{F0977931-AB4F-45EC-885A-66C5080D69E0}" type="presParOf" srcId="{3E037C89-BDE3-4312-9EC7-991EF179C27A}" destId="{F34D34F8-9A2D-4301-8266-330F12B7EB74}" srcOrd="0" destOrd="0" presId="urn:microsoft.com/office/officeart/2005/8/layout/matrix1"/>
    <dgm:cxn modelId="{0D53557C-C2A7-493C-8C8D-D5F261912458}" type="presParOf" srcId="{3E037C89-BDE3-4312-9EC7-991EF179C27A}" destId="{6BD07D36-EE69-4C3F-BDE8-7E1D52BEC45A}" srcOrd="1" destOrd="0" presId="urn:microsoft.com/office/officeart/2005/8/layout/matrix1"/>
    <dgm:cxn modelId="{8360B804-F502-436F-8150-FD1659D2AEC0}" type="presParOf" srcId="{3E037C89-BDE3-4312-9EC7-991EF179C27A}" destId="{2E778BD5-E043-4233-8515-24D1B3A1AB34}" srcOrd="2" destOrd="0" presId="urn:microsoft.com/office/officeart/2005/8/layout/matrix1"/>
    <dgm:cxn modelId="{482DCC56-8523-441F-8C0D-0559DA115817}" type="presParOf" srcId="{3E037C89-BDE3-4312-9EC7-991EF179C27A}" destId="{EFE744AC-D639-4929-B90A-0CA7043AABA8}" srcOrd="3" destOrd="0" presId="urn:microsoft.com/office/officeart/2005/8/layout/matrix1"/>
    <dgm:cxn modelId="{503A9B95-EDEE-4089-8CA8-C32E475B975C}" type="presParOf" srcId="{3E037C89-BDE3-4312-9EC7-991EF179C27A}" destId="{31FC3583-1229-4649-B0B0-68C824A5AEFE}" srcOrd="4" destOrd="0" presId="urn:microsoft.com/office/officeart/2005/8/layout/matrix1"/>
    <dgm:cxn modelId="{4369B81A-4C08-4E7B-AF4B-6EBA25C01996}" type="presParOf" srcId="{3E037C89-BDE3-4312-9EC7-991EF179C27A}" destId="{B5BC76BE-DE37-458A-A42B-9629FEBBBDBA}" srcOrd="5" destOrd="0" presId="urn:microsoft.com/office/officeart/2005/8/layout/matrix1"/>
    <dgm:cxn modelId="{191891AC-B2E8-4F29-915E-FC259A6C837A}" type="presParOf" srcId="{3E037C89-BDE3-4312-9EC7-991EF179C27A}" destId="{7515351E-E9D3-4B20-A6DA-98186C11CAA0}" srcOrd="6" destOrd="0" presId="urn:microsoft.com/office/officeart/2005/8/layout/matrix1"/>
    <dgm:cxn modelId="{0380B3AA-DFB8-429B-8148-098596F667DC}" type="presParOf" srcId="{3E037C89-BDE3-4312-9EC7-991EF179C27A}" destId="{49904087-537D-4EFE-BBB5-16CC56C4E6F9}" srcOrd="7" destOrd="0" presId="urn:microsoft.com/office/officeart/2005/8/layout/matrix1"/>
    <dgm:cxn modelId="{7A23509D-7411-4F1E-ABB5-C07AFE1BDF4C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D840B0-E1F6-4AD8-8514-4957A539ED2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A4519-28F6-41D5-8DD3-D2591182A055}">
      <dgm:prSet phldrT="[Text]" phldr="1"/>
      <dgm:spPr/>
      <dgm:t>
        <a:bodyPr/>
        <a:lstStyle/>
        <a:p>
          <a:endParaRPr lang="en-GB"/>
        </a:p>
      </dgm:t>
    </dgm:pt>
    <dgm:pt modelId="{BDFA35D6-4AAF-4576-AF43-E609B05E02BA}" type="sibTrans" cxnId="{48D30745-9562-4E05-8BE4-16C1A5092338}">
      <dgm:prSet/>
      <dgm:spPr/>
      <dgm:t>
        <a:bodyPr/>
        <a:lstStyle/>
        <a:p>
          <a:endParaRPr lang="en-GB"/>
        </a:p>
      </dgm:t>
    </dgm:pt>
    <dgm:pt modelId="{F7012DBA-5C4D-464D-8937-17238BF7346D}" type="parTrans" cxnId="{48D30745-9562-4E05-8BE4-16C1A5092338}">
      <dgm:prSet/>
      <dgm:spPr/>
      <dgm:t>
        <a:bodyPr/>
        <a:lstStyle/>
        <a:p>
          <a:endParaRPr lang="en-GB"/>
        </a:p>
      </dgm:t>
    </dgm:pt>
    <dgm:pt modelId="{0D88EB9E-0934-4D90-8FFE-E214AB797003}">
      <dgm:prSet phldrT="[Text]" phldr="1"/>
      <dgm:spPr/>
      <dgm:t>
        <a:bodyPr/>
        <a:lstStyle/>
        <a:p>
          <a:endParaRPr lang="en-GB"/>
        </a:p>
      </dgm:t>
    </dgm:pt>
    <dgm:pt modelId="{22939FD2-0790-4E28-A5B1-800C7D7B14FE}" type="sibTrans" cxnId="{209B2B44-D405-4821-BD7D-2BD1A72F2228}">
      <dgm:prSet/>
      <dgm:spPr/>
      <dgm:t>
        <a:bodyPr/>
        <a:lstStyle/>
        <a:p>
          <a:endParaRPr lang="en-GB"/>
        </a:p>
      </dgm:t>
    </dgm:pt>
    <dgm:pt modelId="{49B3DE03-394D-408E-80A4-1C8BC32BB68B}" type="parTrans" cxnId="{209B2B44-D405-4821-BD7D-2BD1A72F2228}">
      <dgm:prSet/>
      <dgm:spPr/>
      <dgm:t>
        <a:bodyPr/>
        <a:lstStyle/>
        <a:p>
          <a:endParaRPr lang="en-GB"/>
        </a:p>
      </dgm:t>
    </dgm:pt>
    <dgm:pt modelId="{4FBBD9E3-FF71-4614-AD86-E52823DE439F}">
      <dgm:prSet phldrT="[Text]" phldr="1"/>
      <dgm:spPr/>
      <dgm:t>
        <a:bodyPr/>
        <a:lstStyle/>
        <a:p>
          <a:endParaRPr lang="en-GB"/>
        </a:p>
      </dgm:t>
    </dgm:pt>
    <dgm:pt modelId="{7373030F-2927-413F-982E-294F9D372087}" type="sibTrans" cxnId="{337AAA71-640A-42B7-8EDD-56E505AB1F56}">
      <dgm:prSet/>
      <dgm:spPr/>
      <dgm:t>
        <a:bodyPr/>
        <a:lstStyle/>
        <a:p>
          <a:endParaRPr lang="en-GB"/>
        </a:p>
      </dgm:t>
    </dgm:pt>
    <dgm:pt modelId="{2D63B07B-E10F-41FB-AD6E-7D1DFDC9942B}" type="parTrans" cxnId="{337AAA71-640A-42B7-8EDD-56E505AB1F56}">
      <dgm:prSet/>
      <dgm:spPr/>
      <dgm:t>
        <a:bodyPr/>
        <a:lstStyle/>
        <a:p>
          <a:endParaRPr lang="en-GB"/>
        </a:p>
      </dgm:t>
    </dgm:pt>
    <dgm:pt modelId="{314B1BE0-0B01-45FA-A6A8-7A6F4DF3268B}">
      <dgm:prSet phldrT="[Text]" phldr="1"/>
      <dgm:spPr/>
      <dgm:t>
        <a:bodyPr/>
        <a:lstStyle/>
        <a:p>
          <a:endParaRPr lang="en-GB"/>
        </a:p>
      </dgm:t>
    </dgm:pt>
    <dgm:pt modelId="{6BE0E49E-D88E-4C4C-BE84-44E6197381ED}" type="sibTrans" cxnId="{39EBD07D-CD27-49E8-BB31-579F67A6D86C}">
      <dgm:prSet/>
      <dgm:spPr/>
      <dgm:t>
        <a:bodyPr/>
        <a:lstStyle/>
        <a:p>
          <a:endParaRPr lang="en-GB"/>
        </a:p>
      </dgm:t>
    </dgm:pt>
    <dgm:pt modelId="{2EBD7DEC-C209-41F8-80F2-9B872677B9B2}" type="parTrans" cxnId="{39EBD07D-CD27-49E8-BB31-579F67A6D86C}">
      <dgm:prSet/>
      <dgm:spPr/>
      <dgm:t>
        <a:bodyPr/>
        <a:lstStyle/>
        <a:p>
          <a:endParaRPr lang="en-GB"/>
        </a:p>
      </dgm:t>
    </dgm:pt>
    <dgm:pt modelId="{AB753814-80E1-4932-AC1A-0028CE6CE49B}">
      <dgm:prSet phldrT="[Text]" phldr="1"/>
      <dgm:spPr/>
      <dgm:t>
        <a:bodyPr/>
        <a:lstStyle/>
        <a:p>
          <a:endParaRPr lang="en-GB"/>
        </a:p>
      </dgm:t>
    </dgm:pt>
    <dgm:pt modelId="{9C404678-1EF6-4E85-A0DA-4E908EAA4F0F}" type="sibTrans" cxnId="{3DC8E65B-BEC4-4531-A847-4A31592857ED}">
      <dgm:prSet/>
      <dgm:spPr/>
      <dgm:t>
        <a:bodyPr/>
        <a:lstStyle/>
        <a:p>
          <a:endParaRPr lang="en-GB"/>
        </a:p>
      </dgm:t>
    </dgm:pt>
    <dgm:pt modelId="{6AA3C72B-A5AD-457C-AFD0-9C26B658F388}" type="parTrans" cxnId="{3DC8E65B-BEC4-4531-A847-4A31592857ED}">
      <dgm:prSet/>
      <dgm:spPr/>
      <dgm:t>
        <a:bodyPr/>
        <a:lstStyle/>
        <a:p>
          <a:endParaRPr lang="en-GB"/>
        </a:p>
      </dgm:t>
    </dgm:pt>
    <dgm:pt modelId="{76F3E336-EC8D-42A8-BE4D-75A56DE6DFB3}" type="pres">
      <dgm:prSet presAssocID="{C5D840B0-E1F6-4AD8-8514-4957A539ED2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37C89-BDE3-4312-9EC7-991EF179C27A}" type="pres">
      <dgm:prSet presAssocID="{C5D840B0-E1F6-4AD8-8514-4957A539ED27}" presName="matrix" presStyleCnt="0"/>
      <dgm:spPr/>
    </dgm:pt>
    <dgm:pt modelId="{F34D34F8-9A2D-4301-8266-330F12B7EB74}" type="pres">
      <dgm:prSet presAssocID="{C5D840B0-E1F6-4AD8-8514-4957A539ED27}" presName="tile1" presStyleLbl="node1" presStyleIdx="0" presStyleCnt="4" custLinFactNeighborY="-8333"/>
      <dgm:spPr/>
      <dgm:t>
        <a:bodyPr/>
        <a:lstStyle/>
        <a:p>
          <a:endParaRPr lang="en-US"/>
        </a:p>
      </dgm:t>
    </dgm:pt>
    <dgm:pt modelId="{6BD07D36-EE69-4C3F-BDE8-7E1D52BEC45A}" type="pres">
      <dgm:prSet presAssocID="{C5D840B0-E1F6-4AD8-8514-4957A539ED2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78BD5-E043-4233-8515-24D1B3A1AB34}" type="pres">
      <dgm:prSet presAssocID="{C5D840B0-E1F6-4AD8-8514-4957A539ED27}" presName="tile2" presStyleLbl="node1" presStyleIdx="1" presStyleCnt="4"/>
      <dgm:spPr/>
      <dgm:t>
        <a:bodyPr/>
        <a:lstStyle/>
        <a:p>
          <a:endParaRPr lang="en-US"/>
        </a:p>
      </dgm:t>
    </dgm:pt>
    <dgm:pt modelId="{EFE744AC-D639-4929-B90A-0CA7043AABA8}" type="pres">
      <dgm:prSet presAssocID="{C5D840B0-E1F6-4AD8-8514-4957A539ED2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583-1229-4649-B0B0-68C824A5AEFE}" type="pres">
      <dgm:prSet presAssocID="{C5D840B0-E1F6-4AD8-8514-4957A539ED27}" presName="tile3" presStyleLbl="node1" presStyleIdx="2" presStyleCnt="4"/>
      <dgm:spPr/>
      <dgm:t>
        <a:bodyPr/>
        <a:lstStyle/>
        <a:p>
          <a:endParaRPr lang="en-US"/>
        </a:p>
      </dgm:t>
    </dgm:pt>
    <dgm:pt modelId="{B5BC76BE-DE37-458A-A42B-9629FEBBBDBA}" type="pres">
      <dgm:prSet presAssocID="{C5D840B0-E1F6-4AD8-8514-4957A539ED2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5351E-E9D3-4B20-A6DA-98186C11CAA0}" type="pres">
      <dgm:prSet presAssocID="{C5D840B0-E1F6-4AD8-8514-4957A539ED27}" presName="tile4" presStyleLbl="node1" presStyleIdx="3" presStyleCnt="4"/>
      <dgm:spPr/>
      <dgm:t>
        <a:bodyPr/>
        <a:lstStyle/>
        <a:p>
          <a:endParaRPr lang="en-US"/>
        </a:p>
      </dgm:t>
    </dgm:pt>
    <dgm:pt modelId="{49904087-537D-4EFE-BBB5-16CC56C4E6F9}" type="pres">
      <dgm:prSet presAssocID="{C5D840B0-E1F6-4AD8-8514-4957A539ED2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4A5-1BED-4C40-8015-4C4B04F7086C}" type="pres">
      <dgm:prSet presAssocID="{C5D840B0-E1F6-4AD8-8514-4957A539ED27}" presName="centerTile" presStyleLbl="fgShp" presStyleIdx="0" presStyleCnt="1" custFlipVert="1" custFlipHor="1" custScaleX="8333" custScaleY="15000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F11E78F3-4A15-4859-9E36-2B15A48C26AC}" type="presOf" srcId="{4FBBD9E3-FF71-4614-AD86-E52823DE439F}" destId="{2E778BD5-E043-4233-8515-24D1B3A1AB34}" srcOrd="0" destOrd="0" presId="urn:microsoft.com/office/officeart/2005/8/layout/matrix1"/>
    <dgm:cxn modelId="{209B2B44-D405-4821-BD7D-2BD1A72F2228}" srcId="{AB753814-80E1-4932-AC1A-0028CE6CE49B}" destId="{0D88EB9E-0934-4D90-8FFE-E214AB797003}" srcOrd="2" destOrd="0" parTransId="{49B3DE03-394D-408E-80A4-1C8BC32BB68B}" sibTransId="{22939FD2-0790-4E28-A5B1-800C7D7B14FE}"/>
    <dgm:cxn modelId="{1E526574-FD0F-4018-AA42-982423255CB0}" type="presOf" srcId="{314B1BE0-0B01-45FA-A6A8-7A6F4DF3268B}" destId="{F34D34F8-9A2D-4301-8266-330F12B7EB74}" srcOrd="0" destOrd="0" presId="urn:microsoft.com/office/officeart/2005/8/layout/matrix1"/>
    <dgm:cxn modelId="{A004D411-1714-49EA-BC55-0A3B1E1152F4}" type="presOf" srcId="{314B1BE0-0B01-45FA-A6A8-7A6F4DF3268B}" destId="{6BD07D36-EE69-4C3F-BDE8-7E1D52BEC45A}" srcOrd="1" destOrd="0" presId="urn:microsoft.com/office/officeart/2005/8/layout/matrix1"/>
    <dgm:cxn modelId="{B7959AD0-5B55-487D-848B-2E410B129332}" type="presOf" srcId="{AB753814-80E1-4932-AC1A-0028CE6CE49B}" destId="{CFAFD4A5-1BED-4C40-8015-4C4B04F7086C}" srcOrd="0" destOrd="0" presId="urn:microsoft.com/office/officeart/2005/8/layout/matrix1"/>
    <dgm:cxn modelId="{39EBD07D-CD27-49E8-BB31-579F67A6D86C}" srcId="{AB753814-80E1-4932-AC1A-0028CE6CE49B}" destId="{314B1BE0-0B01-45FA-A6A8-7A6F4DF3268B}" srcOrd="0" destOrd="0" parTransId="{2EBD7DEC-C209-41F8-80F2-9B872677B9B2}" sibTransId="{6BE0E49E-D88E-4C4C-BE84-44E6197381ED}"/>
    <dgm:cxn modelId="{48D30745-9562-4E05-8BE4-16C1A5092338}" srcId="{AB753814-80E1-4932-AC1A-0028CE6CE49B}" destId="{677A4519-28F6-41D5-8DD3-D2591182A055}" srcOrd="3" destOrd="0" parTransId="{F7012DBA-5C4D-464D-8937-17238BF7346D}" sibTransId="{BDFA35D6-4AAF-4576-AF43-E609B05E02BA}"/>
    <dgm:cxn modelId="{337AAA71-640A-42B7-8EDD-56E505AB1F56}" srcId="{AB753814-80E1-4932-AC1A-0028CE6CE49B}" destId="{4FBBD9E3-FF71-4614-AD86-E52823DE439F}" srcOrd="1" destOrd="0" parTransId="{2D63B07B-E10F-41FB-AD6E-7D1DFDC9942B}" sibTransId="{7373030F-2927-413F-982E-294F9D372087}"/>
    <dgm:cxn modelId="{62D1451A-676C-4E23-996C-99FF237B87A0}" type="presOf" srcId="{0D88EB9E-0934-4D90-8FFE-E214AB797003}" destId="{B5BC76BE-DE37-458A-A42B-9629FEBBBDBA}" srcOrd="1" destOrd="0" presId="urn:microsoft.com/office/officeart/2005/8/layout/matrix1"/>
    <dgm:cxn modelId="{673E4765-373E-4A09-BCE7-D6685462CAFD}" type="presOf" srcId="{0D88EB9E-0934-4D90-8FFE-E214AB797003}" destId="{31FC3583-1229-4649-B0B0-68C824A5AEFE}" srcOrd="0" destOrd="0" presId="urn:microsoft.com/office/officeart/2005/8/layout/matrix1"/>
    <dgm:cxn modelId="{3DC8E65B-BEC4-4531-A847-4A31592857ED}" srcId="{C5D840B0-E1F6-4AD8-8514-4957A539ED27}" destId="{AB753814-80E1-4932-AC1A-0028CE6CE49B}" srcOrd="0" destOrd="0" parTransId="{6AA3C72B-A5AD-457C-AFD0-9C26B658F388}" sibTransId="{9C404678-1EF6-4E85-A0DA-4E908EAA4F0F}"/>
    <dgm:cxn modelId="{16F89955-D9AF-40AB-A0A6-69F80AF066DB}" type="presOf" srcId="{677A4519-28F6-41D5-8DD3-D2591182A055}" destId="{49904087-537D-4EFE-BBB5-16CC56C4E6F9}" srcOrd="1" destOrd="0" presId="urn:microsoft.com/office/officeart/2005/8/layout/matrix1"/>
    <dgm:cxn modelId="{4D5D76D9-4EA9-4B70-B6AF-1A8DBFF39560}" type="presOf" srcId="{C5D840B0-E1F6-4AD8-8514-4957A539ED27}" destId="{76F3E336-EC8D-42A8-BE4D-75A56DE6DFB3}" srcOrd="0" destOrd="0" presId="urn:microsoft.com/office/officeart/2005/8/layout/matrix1"/>
    <dgm:cxn modelId="{638413AB-E61B-46C7-81C8-F62E1B5409AF}" type="presOf" srcId="{677A4519-28F6-41D5-8DD3-D2591182A055}" destId="{7515351E-E9D3-4B20-A6DA-98186C11CAA0}" srcOrd="0" destOrd="0" presId="urn:microsoft.com/office/officeart/2005/8/layout/matrix1"/>
    <dgm:cxn modelId="{0E383C5D-C33B-455B-8935-1BF9D76933A4}" type="presOf" srcId="{4FBBD9E3-FF71-4614-AD86-E52823DE439F}" destId="{EFE744AC-D639-4929-B90A-0CA7043AABA8}" srcOrd="1" destOrd="0" presId="urn:microsoft.com/office/officeart/2005/8/layout/matrix1"/>
    <dgm:cxn modelId="{016D36F3-91BD-443C-BCFD-B50F034F0B77}" type="presParOf" srcId="{76F3E336-EC8D-42A8-BE4D-75A56DE6DFB3}" destId="{3E037C89-BDE3-4312-9EC7-991EF179C27A}" srcOrd="0" destOrd="0" presId="urn:microsoft.com/office/officeart/2005/8/layout/matrix1"/>
    <dgm:cxn modelId="{95BBFB6D-F0CE-47E7-A264-4C2D896FFDDC}" type="presParOf" srcId="{3E037C89-BDE3-4312-9EC7-991EF179C27A}" destId="{F34D34F8-9A2D-4301-8266-330F12B7EB74}" srcOrd="0" destOrd="0" presId="urn:microsoft.com/office/officeart/2005/8/layout/matrix1"/>
    <dgm:cxn modelId="{3062C351-F840-4EA5-A172-21E871560063}" type="presParOf" srcId="{3E037C89-BDE3-4312-9EC7-991EF179C27A}" destId="{6BD07D36-EE69-4C3F-BDE8-7E1D52BEC45A}" srcOrd="1" destOrd="0" presId="urn:microsoft.com/office/officeart/2005/8/layout/matrix1"/>
    <dgm:cxn modelId="{6FF0DD3F-E318-4E0E-BF46-673F151632EA}" type="presParOf" srcId="{3E037C89-BDE3-4312-9EC7-991EF179C27A}" destId="{2E778BD5-E043-4233-8515-24D1B3A1AB34}" srcOrd="2" destOrd="0" presId="urn:microsoft.com/office/officeart/2005/8/layout/matrix1"/>
    <dgm:cxn modelId="{FC79B40B-55B5-4CE5-AD53-FAA6F55A26C7}" type="presParOf" srcId="{3E037C89-BDE3-4312-9EC7-991EF179C27A}" destId="{EFE744AC-D639-4929-B90A-0CA7043AABA8}" srcOrd="3" destOrd="0" presId="urn:microsoft.com/office/officeart/2005/8/layout/matrix1"/>
    <dgm:cxn modelId="{F430A88A-1483-4DD2-8C2F-378523549553}" type="presParOf" srcId="{3E037C89-BDE3-4312-9EC7-991EF179C27A}" destId="{31FC3583-1229-4649-B0B0-68C824A5AEFE}" srcOrd="4" destOrd="0" presId="urn:microsoft.com/office/officeart/2005/8/layout/matrix1"/>
    <dgm:cxn modelId="{A3CBF50E-E860-4856-96E0-8674AEE8B1B7}" type="presParOf" srcId="{3E037C89-BDE3-4312-9EC7-991EF179C27A}" destId="{B5BC76BE-DE37-458A-A42B-9629FEBBBDBA}" srcOrd="5" destOrd="0" presId="urn:microsoft.com/office/officeart/2005/8/layout/matrix1"/>
    <dgm:cxn modelId="{A3E4E490-3186-4BFA-A774-7450817BBB28}" type="presParOf" srcId="{3E037C89-BDE3-4312-9EC7-991EF179C27A}" destId="{7515351E-E9D3-4B20-A6DA-98186C11CAA0}" srcOrd="6" destOrd="0" presId="urn:microsoft.com/office/officeart/2005/8/layout/matrix1"/>
    <dgm:cxn modelId="{60E22BE1-64AF-48D5-A26E-E42C0E0E4BA6}" type="presParOf" srcId="{3E037C89-BDE3-4312-9EC7-991EF179C27A}" destId="{49904087-537D-4EFE-BBB5-16CC56C4E6F9}" srcOrd="7" destOrd="0" presId="urn:microsoft.com/office/officeart/2005/8/layout/matrix1"/>
    <dgm:cxn modelId="{53A252C5-79BF-483B-824C-EC0A13F53D95}" type="presParOf" srcId="{76F3E336-EC8D-42A8-BE4D-75A56DE6DFB3}" destId="{CFAFD4A5-1BED-4C40-8015-4C4B04F708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40290DD0-71FF-4211-AAB4-8CFE3C5CE897}" type="presOf" srcId="{168755BA-E58D-40E9-90E7-842456815524}" destId="{8CEE20EB-EFA1-4831-89D5-588AEDFF6FE1}" srcOrd="0" destOrd="0" presId="urn:microsoft.com/office/officeart/2005/8/layout/hList1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7A3C6358-E027-41E0-ADD1-E52663FE7F6B}" type="presOf" srcId="{556B459A-E9C9-4267-8132-887C76B171BA}" destId="{7E268049-24D8-4E28-8F3A-9AB0F0CDD665}" srcOrd="0" destOrd="0" presId="urn:microsoft.com/office/officeart/2005/8/layout/hList1"/>
    <dgm:cxn modelId="{ABC8F0A1-3309-430A-B33B-722F76B4D30A}" type="presOf" srcId="{13CA93A7-38B3-4D2B-B890-C878EC01D101}" destId="{9A406B2E-3295-44D5-9A61-FCA6D4E5F27E}" srcOrd="0" destOrd="0" presId="urn:microsoft.com/office/officeart/2005/8/layout/hList1"/>
    <dgm:cxn modelId="{24F3C6F7-020D-49F9-B8F0-571BD187691E}" type="presOf" srcId="{7AFDC3C2-C46E-4867-8222-165C28A5854F}" destId="{A15F0D44-6C6E-4552-8B1A-49D07A0861AD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EEE22445-9C09-4D26-88E2-3FBC9044575B}" type="presOf" srcId="{9074CE2B-D2FD-4211-B64C-FCB2EE38F8FC}" destId="{0684B3F3-AA1E-4A80-AF58-459C693208A3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65A9391A-71D7-4DD7-8586-9902F45CD59E}" type="presOf" srcId="{457E7BCF-D71C-455A-B478-64782DB33510}" destId="{ECF5DA69-A2B1-49F3-BB51-82EDD3ECD6BA}" srcOrd="0" destOrd="0" presId="urn:microsoft.com/office/officeart/2005/8/layout/hList1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3AFAE55D-0461-4E92-A53E-AEC2BD004C87}" type="presOf" srcId="{16DC0D49-B759-4AFB-85C3-5BA75B5C91E1}" destId="{DEC1FEEB-B094-477E-AB7E-F7B464FD7382}" srcOrd="0" destOrd="0" presId="urn:microsoft.com/office/officeart/2005/8/layout/hList1"/>
    <dgm:cxn modelId="{9BD03276-9095-4C6E-93CE-57D6534D4358}" type="presParOf" srcId="{8CEE20EB-EFA1-4831-89D5-588AEDFF6FE1}" destId="{ABC3C8C1-CDEB-43CD-B436-D530F6E60E40}" srcOrd="0" destOrd="0" presId="urn:microsoft.com/office/officeart/2005/8/layout/hList1"/>
    <dgm:cxn modelId="{E68824ED-78C6-44FE-BACB-6D963F8F819F}" type="presParOf" srcId="{ABC3C8C1-CDEB-43CD-B436-D530F6E60E40}" destId="{0684B3F3-AA1E-4A80-AF58-459C693208A3}" srcOrd="0" destOrd="0" presId="urn:microsoft.com/office/officeart/2005/8/layout/hList1"/>
    <dgm:cxn modelId="{BA1C25C8-D11B-4D3B-9A81-A401AF27149E}" type="presParOf" srcId="{ABC3C8C1-CDEB-43CD-B436-D530F6E60E40}" destId="{DEC1FEEB-B094-477E-AB7E-F7B464FD7382}" srcOrd="1" destOrd="0" presId="urn:microsoft.com/office/officeart/2005/8/layout/hList1"/>
    <dgm:cxn modelId="{2585A37D-8E5E-48AC-9DFD-CE87CB1B13E2}" type="presParOf" srcId="{8CEE20EB-EFA1-4831-89D5-588AEDFF6FE1}" destId="{7EA22E54-037D-477B-9D01-31BF2754E80A}" srcOrd="1" destOrd="0" presId="urn:microsoft.com/office/officeart/2005/8/layout/hList1"/>
    <dgm:cxn modelId="{F0A0BBA9-7FC8-48DB-B83A-AE791829B752}" type="presParOf" srcId="{8CEE20EB-EFA1-4831-89D5-588AEDFF6FE1}" destId="{83BB83E3-4A42-41A0-885B-8A290D90AC83}" srcOrd="2" destOrd="0" presId="urn:microsoft.com/office/officeart/2005/8/layout/hList1"/>
    <dgm:cxn modelId="{EEDDAEF5-1A90-4B85-B654-F0A1FC001B5D}" type="presParOf" srcId="{83BB83E3-4A42-41A0-885B-8A290D90AC83}" destId="{A15F0D44-6C6E-4552-8B1A-49D07A0861AD}" srcOrd="0" destOrd="0" presId="urn:microsoft.com/office/officeart/2005/8/layout/hList1"/>
    <dgm:cxn modelId="{FDAC41BC-C98F-4D0C-94C5-541191804087}" type="presParOf" srcId="{83BB83E3-4A42-41A0-885B-8A290D90AC83}" destId="{7E268049-24D8-4E28-8F3A-9AB0F0CDD665}" srcOrd="1" destOrd="0" presId="urn:microsoft.com/office/officeart/2005/8/layout/hList1"/>
    <dgm:cxn modelId="{A7365113-4547-4588-B098-7C8D6796D9BD}" type="presParOf" srcId="{8CEE20EB-EFA1-4831-89D5-588AEDFF6FE1}" destId="{4EFD9BA1-F491-4349-8281-4FF6D97BF5C8}" srcOrd="3" destOrd="0" presId="urn:microsoft.com/office/officeart/2005/8/layout/hList1"/>
    <dgm:cxn modelId="{DE2C6AC2-201A-4F76-A255-D90E78A755A4}" type="presParOf" srcId="{8CEE20EB-EFA1-4831-89D5-588AEDFF6FE1}" destId="{994887BA-D180-45D7-B60C-3041BF120184}" srcOrd="4" destOrd="0" presId="urn:microsoft.com/office/officeart/2005/8/layout/hList1"/>
    <dgm:cxn modelId="{6D02E72B-D705-40DF-A701-A26C3C07C37C}" type="presParOf" srcId="{994887BA-D180-45D7-B60C-3041BF120184}" destId="{ECF5DA69-A2B1-49F3-BB51-82EDD3ECD6BA}" srcOrd="0" destOrd="0" presId="urn:microsoft.com/office/officeart/2005/8/layout/hList1"/>
    <dgm:cxn modelId="{654E7C73-13ED-4097-8C88-F07B97E44A3D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8755BA-E58D-40E9-90E7-8424568155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CE2B-D2FD-4211-B64C-FCB2EE38F8FC}">
      <dgm:prSet phldrT="[Text]" custT="1"/>
      <dgm:spPr/>
      <dgm:t>
        <a:bodyPr/>
        <a:lstStyle/>
        <a:p>
          <a:r>
            <a:rPr lang="en-US" sz="3200" smtClean="0"/>
            <a:t>Systematic</a:t>
          </a:r>
        </a:p>
      </dgm:t>
    </dgm:pt>
    <dgm:pt modelId="{3AFBAB77-2A77-4EA7-8565-BCB4C6EC4A4E}" type="parTrans" cxnId="{7062EB4B-0D27-4C92-B217-2EEDE150BF5F}">
      <dgm:prSet/>
      <dgm:spPr/>
      <dgm:t>
        <a:bodyPr/>
        <a:lstStyle/>
        <a:p>
          <a:endParaRPr lang="en-US"/>
        </a:p>
      </dgm:t>
    </dgm:pt>
    <dgm:pt modelId="{07FB1C8B-2D96-4628-A903-0791F98842B5}" type="sibTrans" cxnId="{7062EB4B-0D27-4C92-B217-2EEDE150BF5F}">
      <dgm:prSet/>
      <dgm:spPr/>
      <dgm:t>
        <a:bodyPr/>
        <a:lstStyle/>
        <a:p>
          <a:endParaRPr lang="en-US"/>
        </a:p>
      </dgm:t>
    </dgm:pt>
    <dgm:pt modelId="{16DC0D49-B759-4AFB-85C3-5BA75B5C91E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        Invalidity   &amp; Spurious association</a:t>
          </a:r>
          <a:endParaRPr lang="en-US"/>
        </a:p>
      </dgm:t>
    </dgm:pt>
    <dgm:pt modelId="{E055D5ED-9B24-4A6B-842A-502C0A77E6D3}" type="parTrans" cxnId="{D67AC44D-EA89-4620-B1EC-E82771B2732D}">
      <dgm:prSet/>
      <dgm:spPr/>
      <dgm:t>
        <a:bodyPr/>
        <a:lstStyle/>
        <a:p>
          <a:endParaRPr lang="en-US"/>
        </a:p>
      </dgm:t>
    </dgm:pt>
    <dgm:pt modelId="{A5F76A30-95E6-41DF-852F-6315819CE970}" type="sibTrans" cxnId="{D67AC44D-EA89-4620-B1EC-E82771B2732D}">
      <dgm:prSet/>
      <dgm:spPr/>
      <dgm:t>
        <a:bodyPr/>
        <a:lstStyle/>
        <a:p>
          <a:endParaRPr lang="en-US"/>
        </a:p>
      </dgm:t>
    </dgm:pt>
    <dgm:pt modelId="{7AFDC3C2-C46E-4867-8222-165C28A5854F}">
      <dgm:prSet phldrT="[Text]" custT="1"/>
      <dgm:spPr/>
      <dgm:t>
        <a:bodyPr/>
        <a:lstStyle/>
        <a:p>
          <a:r>
            <a:rPr lang="en-US" sz="3200" smtClean="0"/>
            <a:t>Random</a:t>
          </a:r>
        </a:p>
      </dgm:t>
    </dgm:pt>
    <dgm:pt modelId="{2F120205-B7D7-43A3-91A4-03C8A358FBA2}" type="parTrans" cxnId="{6A408722-4F4E-4E86-8A3D-639110FA58A5}">
      <dgm:prSet/>
      <dgm:spPr/>
      <dgm:t>
        <a:bodyPr/>
        <a:lstStyle/>
        <a:p>
          <a:endParaRPr lang="en-US"/>
        </a:p>
      </dgm:t>
    </dgm:pt>
    <dgm:pt modelId="{D9F1B852-EBE0-4C39-BCA8-53DE546E476A}" type="sibTrans" cxnId="{6A408722-4F4E-4E86-8A3D-639110FA58A5}">
      <dgm:prSet/>
      <dgm:spPr/>
      <dgm:t>
        <a:bodyPr/>
        <a:lstStyle/>
        <a:p>
          <a:endParaRPr lang="en-US"/>
        </a:p>
      </dgm:t>
    </dgm:pt>
    <dgm:pt modelId="{556B459A-E9C9-4267-8132-887C76B171BA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Cause in: unreliability &amp; Diluted association</a:t>
          </a:r>
          <a:endParaRPr lang="en-US"/>
        </a:p>
      </dgm:t>
    </dgm:pt>
    <dgm:pt modelId="{2CC8D308-B445-4C96-94F0-9CB9376B682C}" type="parTrans" cxnId="{1B5CBBA1-149A-42E4-8AD0-55AA6FC9D114}">
      <dgm:prSet/>
      <dgm:spPr/>
      <dgm:t>
        <a:bodyPr/>
        <a:lstStyle/>
        <a:p>
          <a:endParaRPr lang="en-US"/>
        </a:p>
      </dgm:t>
    </dgm:pt>
    <dgm:pt modelId="{17212DE9-B86C-4860-A90A-099EB0D125D8}" type="sibTrans" cxnId="{1B5CBBA1-149A-42E4-8AD0-55AA6FC9D114}">
      <dgm:prSet/>
      <dgm:spPr/>
      <dgm:t>
        <a:bodyPr/>
        <a:lstStyle/>
        <a:p>
          <a:endParaRPr lang="en-US"/>
        </a:p>
      </dgm:t>
    </dgm:pt>
    <dgm:pt modelId="{457E7BCF-D71C-455A-B478-64782DB33510}">
      <dgm:prSet phldrT="[Text]" custT="1"/>
      <dgm:spPr/>
      <dgm:t>
        <a:bodyPr/>
        <a:lstStyle/>
        <a:p>
          <a:r>
            <a:rPr lang="en-US" sz="3200" smtClean="0"/>
            <a:t>Confounding</a:t>
          </a:r>
        </a:p>
      </dgm:t>
    </dgm:pt>
    <dgm:pt modelId="{C1CE2B6D-808C-4CDB-9CEE-155A6F200F06}" type="parTrans" cxnId="{40283DD4-C0D4-4629-850F-F3DC49ABE852}">
      <dgm:prSet/>
      <dgm:spPr/>
      <dgm:t>
        <a:bodyPr/>
        <a:lstStyle/>
        <a:p>
          <a:endParaRPr lang="en-US"/>
        </a:p>
      </dgm:t>
    </dgm:pt>
    <dgm:pt modelId="{097DBBBC-A31F-4D31-897A-8F2C39E3293C}" type="sibTrans" cxnId="{40283DD4-C0D4-4629-850F-F3DC49ABE852}">
      <dgm:prSet/>
      <dgm:spPr/>
      <dgm:t>
        <a:bodyPr/>
        <a:lstStyle/>
        <a:p>
          <a:endParaRPr lang="en-US"/>
        </a:p>
      </dgm:t>
    </dgm:pt>
    <dgm:pt modelId="{13CA93A7-38B3-4D2B-B890-C878EC01D101}">
      <dgm:prSet phldrT="[Text]"/>
      <dgm:spPr/>
      <dgm:t>
        <a:bodyPr/>
        <a:lstStyle/>
        <a:p>
          <a:pPr marL="109538" marR="0" indent="-109538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Cause in:	      a relationship   but not causal association</a:t>
          </a:r>
        </a:p>
        <a:p>
          <a:pPr marL="285750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88FEEB1E-AB61-42D7-A7B5-AEB6689F312A}" type="parTrans" cxnId="{53595345-8745-4C93-822E-6492F92D9300}">
      <dgm:prSet/>
      <dgm:spPr/>
      <dgm:t>
        <a:bodyPr/>
        <a:lstStyle/>
        <a:p>
          <a:endParaRPr lang="en-US"/>
        </a:p>
      </dgm:t>
    </dgm:pt>
    <dgm:pt modelId="{E34B11CB-8FBF-4A29-9572-ED702B52C880}" type="sibTrans" cxnId="{53595345-8745-4C93-822E-6492F92D9300}">
      <dgm:prSet/>
      <dgm:spPr/>
      <dgm:t>
        <a:bodyPr/>
        <a:lstStyle/>
        <a:p>
          <a:endParaRPr lang="en-US"/>
        </a:p>
      </dgm:t>
    </dgm:pt>
    <dgm:pt modelId="{8CEE20EB-EFA1-4831-89D5-588AEDFF6FE1}" type="pres">
      <dgm:prSet presAssocID="{168755BA-E58D-40E9-90E7-84245681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C3C8C1-CDEB-43CD-B436-D530F6E60E40}" type="pres">
      <dgm:prSet presAssocID="{9074CE2B-D2FD-4211-B64C-FCB2EE38F8FC}" presName="composite" presStyleCnt="0"/>
      <dgm:spPr/>
    </dgm:pt>
    <dgm:pt modelId="{0684B3F3-AA1E-4A80-AF58-459C693208A3}" type="pres">
      <dgm:prSet presAssocID="{9074CE2B-D2FD-4211-B64C-FCB2EE38F8FC}" presName="parTx" presStyleLbl="alignNode1" presStyleIdx="0" presStyleCnt="3" custScaleX="107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1FEEB-B094-477E-AB7E-F7B464FD7382}" type="pres">
      <dgm:prSet presAssocID="{9074CE2B-D2FD-4211-B64C-FCB2EE38F8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22E54-037D-477B-9D01-31BF2754E80A}" type="pres">
      <dgm:prSet presAssocID="{07FB1C8B-2D96-4628-A903-0791F98842B5}" presName="space" presStyleCnt="0"/>
      <dgm:spPr/>
    </dgm:pt>
    <dgm:pt modelId="{83BB83E3-4A42-41A0-885B-8A290D90AC83}" type="pres">
      <dgm:prSet presAssocID="{7AFDC3C2-C46E-4867-8222-165C28A5854F}" presName="composite" presStyleCnt="0"/>
      <dgm:spPr/>
    </dgm:pt>
    <dgm:pt modelId="{A15F0D44-6C6E-4552-8B1A-49D07A0861AD}" type="pres">
      <dgm:prSet presAssocID="{7AFDC3C2-C46E-4867-8222-165C28A5854F}" presName="parTx" presStyleLbl="alignNode1" presStyleIdx="1" presStyleCnt="3" custScaleX="110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68049-24D8-4E28-8F3A-9AB0F0CDD665}" type="pres">
      <dgm:prSet presAssocID="{7AFDC3C2-C46E-4867-8222-165C28A5854F}" presName="desTx" presStyleLbl="alignAccFollowNode1" presStyleIdx="1" presStyleCnt="3" custScaleX="10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D9BA1-F491-4349-8281-4FF6D97BF5C8}" type="pres">
      <dgm:prSet presAssocID="{D9F1B852-EBE0-4C39-BCA8-53DE546E476A}" presName="space" presStyleCnt="0"/>
      <dgm:spPr/>
    </dgm:pt>
    <dgm:pt modelId="{994887BA-D180-45D7-B60C-3041BF120184}" type="pres">
      <dgm:prSet presAssocID="{457E7BCF-D71C-455A-B478-64782DB33510}" presName="composite" presStyleCnt="0"/>
      <dgm:spPr/>
    </dgm:pt>
    <dgm:pt modelId="{ECF5DA69-A2B1-49F3-BB51-82EDD3ECD6BA}" type="pres">
      <dgm:prSet presAssocID="{457E7BCF-D71C-455A-B478-64782DB33510}" presName="parTx" presStyleLbl="alignNode1" presStyleIdx="2" presStyleCnt="3" custScaleX="12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06B2E-3295-44D5-9A61-FCA6D4E5F27E}" type="pres">
      <dgm:prSet presAssocID="{457E7BCF-D71C-455A-B478-64782DB33510}" presName="desTx" presStyleLbl="alignAccFollowNode1" presStyleIdx="2" presStyleCnt="3" custScaleX="1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D2C2D-B60E-4A83-95AD-4F551B6DDADE}" type="presOf" srcId="{168755BA-E58D-40E9-90E7-842456815524}" destId="{8CEE20EB-EFA1-4831-89D5-588AEDFF6FE1}" srcOrd="0" destOrd="0" presId="urn:microsoft.com/office/officeart/2005/8/layout/hList1"/>
    <dgm:cxn modelId="{7062EB4B-0D27-4C92-B217-2EEDE150BF5F}" srcId="{168755BA-E58D-40E9-90E7-842456815524}" destId="{9074CE2B-D2FD-4211-B64C-FCB2EE38F8FC}" srcOrd="0" destOrd="0" parTransId="{3AFBAB77-2A77-4EA7-8565-BCB4C6EC4A4E}" sibTransId="{07FB1C8B-2D96-4628-A903-0791F98842B5}"/>
    <dgm:cxn modelId="{D67AC44D-EA89-4620-B1EC-E82771B2732D}" srcId="{9074CE2B-D2FD-4211-B64C-FCB2EE38F8FC}" destId="{16DC0D49-B759-4AFB-85C3-5BA75B5C91E1}" srcOrd="0" destOrd="0" parTransId="{E055D5ED-9B24-4A6B-842A-502C0A77E6D3}" sibTransId="{A5F76A30-95E6-41DF-852F-6315819CE970}"/>
    <dgm:cxn modelId="{D1BDCAAE-304D-466C-B53C-D17DD50CEF39}" type="presOf" srcId="{7AFDC3C2-C46E-4867-8222-165C28A5854F}" destId="{A15F0D44-6C6E-4552-8B1A-49D07A0861AD}" srcOrd="0" destOrd="0" presId="urn:microsoft.com/office/officeart/2005/8/layout/hList1"/>
    <dgm:cxn modelId="{BB1B46FE-6B57-40D5-BD78-F33F1FA0302F}" type="presOf" srcId="{9074CE2B-D2FD-4211-B64C-FCB2EE38F8FC}" destId="{0684B3F3-AA1E-4A80-AF58-459C693208A3}" srcOrd="0" destOrd="0" presId="urn:microsoft.com/office/officeart/2005/8/layout/hList1"/>
    <dgm:cxn modelId="{B810BE01-338A-4F68-A8DE-0394B6C8320F}" type="presOf" srcId="{16DC0D49-B759-4AFB-85C3-5BA75B5C91E1}" destId="{DEC1FEEB-B094-477E-AB7E-F7B464FD7382}" srcOrd="0" destOrd="0" presId="urn:microsoft.com/office/officeart/2005/8/layout/hList1"/>
    <dgm:cxn modelId="{53595345-8745-4C93-822E-6492F92D9300}" srcId="{457E7BCF-D71C-455A-B478-64782DB33510}" destId="{13CA93A7-38B3-4D2B-B890-C878EC01D101}" srcOrd="0" destOrd="0" parTransId="{88FEEB1E-AB61-42D7-A7B5-AEB6689F312A}" sibTransId="{E34B11CB-8FBF-4A29-9572-ED702B52C880}"/>
    <dgm:cxn modelId="{1B5CBBA1-149A-42E4-8AD0-55AA6FC9D114}" srcId="{7AFDC3C2-C46E-4867-8222-165C28A5854F}" destId="{556B459A-E9C9-4267-8132-887C76B171BA}" srcOrd="0" destOrd="0" parTransId="{2CC8D308-B445-4C96-94F0-9CB9376B682C}" sibTransId="{17212DE9-B86C-4860-A90A-099EB0D125D8}"/>
    <dgm:cxn modelId="{0FEBC1C5-CD3C-4D61-BE78-CC1CB2B8C7E2}" type="presOf" srcId="{556B459A-E9C9-4267-8132-887C76B171BA}" destId="{7E268049-24D8-4E28-8F3A-9AB0F0CDD665}" srcOrd="0" destOrd="0" presId="urn:microsoft.com/office/officeart/2005/8/layout/hList1"/>
    <dgm:cxn modelId="{3EA549B9-686A-41BC-93E4-7A1D41B91089}" type="presOf" srcId="{457E7BCF-D71C-455A-B478-64782DB33510}" destId="{ECF5DA69-A2B1-49F3-BB51-82EDD3ECD6BA}" srcOrd="0" destOrd="0" presId="urn:microsoft.com/office/officeart/2005/8/layout/hList1"/>
    <dgm:cxn modelId="{6A408722-4F4E-4E86-8A3D-639110FA58A5}" srcId="{168755BA-E58D-40E9-90E7-842456815524}" destId="{7AFDC3C2-C46E-4867-8222-165C28A5854F}" srcOrd="1" destOrd="0" parTransId="{2F120205-B7D7-43A3-91A4-03C8A358FBA2}" sibTransId="{D9F1B852-EBE0-4C39-BCA8-53DE546E476A}"/>
    <dgm:cxn modelId="{40283DD4-C0D4-4629-850F-F3DC49ABE852}" srcId="{168755BA-E58D-40E9-90E7-842456815524}" destId="{457E7BCF-D71C-455A-B478-64782DB33510}" srcOrd="2" destOrd="0" parTransId="{C1CE2B6D-808C-4CDB-9CEE-155A6F200F06}" sibTransId="{097DBBBC-A31F-4D31-897A-8F2C39E3293C}"/>
    <dgm:cxn modelId="{0B52DFF8-769A-45A6-91FD-383764BAD41C}" type="presOf" srcId="{13CA93A7-38B3-4D2B-B890-C878EC01D101}" destId="{9A406B2E-3295-44D5-9A61-FCA6D4E5F27E}" srcOrd="0" destOrd="0" presId="urn:microsoft.com/office/officeart/2005/8/layout/hList1"/>
    <dgm:cxn modelId="{51C55955-F47B-40B0-8092-F73C18968DE9}" type="presParOf" srcId="{8CEE20EB-EFA1-4831-89D5-588AEDFF6FE1}" destId="{ABC3C8C1-CDEB-43CD-B436-D530F6E60E40}" srcOrd="0" destOrd="0" presId="urn:microsoft.com/office/officeart/2005/8/layout/hList1"/>
    <dgm:cxn modelId="{707F7406-E38C-486C-B24D-F87D9E47CE21}" type="presParOf" srcId="{ABC3C8C1-CDEB-43CD-B436-D530F6E60E40}" destId="{0684B3F3-AA1E-4A80-AF58-459C693208A3}" srcOrd="0" destOrd="0" presId="urn:microsoft.com/office/officeart/2005/8/layout/hList1"/>
    <dgm:cxn modelId="{A24A67BE-7F4C-4038-ADE6-675D3855EF1E}" type="presParOf" srcId="{ABC3C8C1-CDEB-43CD-B436-D530F6E60E40}" destId="{DEC1FEEB-B094-477E-AB7E-F7B464FD7382}" srcOrd="1" destOrd="0" presId="urn:microsoft.com/office/officeart/2005/8/layout/hList1"/>
    <dgm:cxn modelId="{13DD5467-9F0B-4EDD-8E93-4FE11E09C430}" type="presParOf" srcId="{8CEE20EB-EFA1-4831-89D5-588AEDFF6FE1}" destId="{7EA22E54-037D-477B-9D01-31BF2754E80A}" srcOrd="1" destOrd="0" presId="urn:microsoft.com/office/officeart/2005/8/layout/hList1"/>
    <dgm:cxn modelId="{1CA9D1C2-6D46-47C2-B05E-57E0E43E0918}" type="presParOf" srcId="{8CEE20EB-EFA1-4831-89D5-588AEDFF6FE1}" destId="{83BB83E3-4A42-41A0-885B-8A290D90AC83}" srcOrd="2" destOrd="0" presId="urn:microsoft.com/office/officeart/2005/8/layout/hList1"/>
    <dgm:cxn modelId="{95E386AA-89F4-4849-94D0-8D8E131D7EAF}" type="presParOf" srcId="{83BB83E3-4A42-41A0-885B-8A290D90AC83}" destId="{A15F0D44-6C6E-4552-8B1A-49D07A0861AD}" srcOrd="0" destOrd="0" presId="urn:microsoft.com/office/officeart/2005/8/layout/hList1"/>
    <dgm:cxn modelId="{3733B221-94F7-491F-879D-5BA200178165}" type="presParOf" srcId="{83BB83E3-4A42-41A0-885B-8A290D90AC83}" destId="{7E268049-24D8-4E28-8F3A-9AB0F0CDD665}" srcOrd="1" destOrd="0" presId="urn:microsoft.com/office/officeart/2005/8/layout/hList1"/>
    <dgm:cxn modelId="{E45E5F96-CD1B-46CC-8498-18437253712B}" type="presParOf" srcId="{8CEE20EB-EFA1-4831-89D5-588AEDFF6FE1}" destId="{4EFD9BA1-F491-4349-8281-4FF6D97BF5C8}" srcOrd="3" destOrd="0" presId="urn:microsoft.com/office/officeart/2005/8/layout/hList1"/>
    <dgm:cxn modelId="{35E1A8D2-D798-4F0C-AF70-50E8DBD2CF2E}" type="presParOf" srcId="{8CEE20EB-EFA1-4831-89D5-588AEDFF6FE1}" destId="{994887BA-D180-45D7-B60C-3041BF120184}" srcOrd="4" destOrd="0" presId="urn:microsoft.com/office/officeart/2005/8/layout/hList1"/>
    <dgm:cxn modelId="{64421BA3-2472-4C97-BB91-F6C62A65F89A}" type="presParOf" srcId="{994887BA-D180-45D7-B60C-3041BF120184}" destId="{ECF5DA69-A2B1-49F3-BB51-82EDD3ECD6BA}" srcOrd="0" destOrd="0" presId="urn:microsoft.com/office/officeart/2005/8/layout/hList1"/>
    <dgm:cxn modelId="{BF55E0C4-6BDC-4042-AE5A-AA91B6831D60}" type="presParOf" srcId="{994887BA-D180-45D7-B60C-3041BF120184}" destId="{9A406B2E-3295-44D5-9A61-FCA6D4E5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B3F3-AA1E-4A80-AF58-459C693208A3}">
      <dsp:nvSpPr>
        <dsp:cNvPr id="0" name=""/>
        <dsp:cNvSpPr/>
      </dsp:nvSpPr>
      <dsp:spPr>
        <a:xfrm>
          <a:off x="6439" y="131903"/>
          <a:ext cx="2388080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Systematic</a:t>
          </a:r>
        </a:p>
      </dsp:txBody>
      <dsp:txXfrm>
        <a:off x="6439" y="131903"/>
        <a:ext cx="2388080" cy="709730"/>
      </dsp:txXfrm>
    </dsp:sp>
    <dsp:sp modelId="{DEC1FEEB-B094-477E-AB7E-F7B464FD7382}">
      <dsp:nvSpPr>
        <dsp:cNvPr id="0" name=""/>
        <dsp:cNvSpPr/>
      </dsp:nvSpPr>
      <dsp:spPr>
        <a:xfrm>
          <a:off x="89403" y="841634"/>
          <a:ext cx="2222152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        Invalidity   &amp; Spurious association</a:t>
          </a:r>
          <a:endParaRPr lang="en-US" sz="2400" kern="1200"/>
        </a:p>
      </dsp:txBody>
      <dsp:txXfrm>
        <a:off x="89403" y="841634"/>
        <a:ext cx="2222152" cy="3552424"/>
      </dsp:txXfrm>
    </dsp:sp>
    <dsp:sp modelId="{A15F0D44-6C6E-4552-8B1A-49D07A0861AD}">
      <dsp:nvSpPr>
        <dsp:cNvPr id="0" name=""/>
        <dsp:cNvSpPr/>
      </dsp:nvSpPr>
      <dsp:spPr>
        <a:xfrm>
          <a:off x="2705621" y="131903"/>
          <a:ext cx="245012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Random</a:t>
          </a:r>
        </a:p>
      </dsp:txBody>
      <dsp:txXfrm>
        <a:off x="2705621" y="131903"/>
        <a:ext cx="2450123" cy="709730"/>
      </dsp:txXfrm>
    </dsp:sp>
    <dsp:sp modelId="{7E268049-24D8-4E28-8F3A-9AB0F0CDD665}">
      <dsp:nvSpPr>
        <dsp:cNvPr id="0" name=""/>
        <dsp:cNvSpPr/>
      </dsp:nvSpPr>
      <dsp:spPr>
        <a:xfrm>
          <a:off x="2717777" y="841634"/>
          <a:ext cx="2425813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unreliability &amp; Diluted association</a:t>
          </a:r>
          <a:endParaRPr lang="en-US" sz="2400" kern="1200"/>
        </a:p>
      </dsp:txBody>
      <dsp:txXfrm>
        <a:off x="2717777" y="841634"/>
        <a:ext cx="2425813" cy="3552424"/>
      </dsp:txXfrm>
    </dsp:sp>
    <dsp:sp modelId="{ECF5DA69-A2B1-49F3-BB51-82EDD3ECD6BA}">
      <dsp:nvSpPr>
        <dsp:cNvPr id="0" name=""/>
        <dsp:cNvSpPr/>
      </dsp:nvSpPr>
      <dsp:spPr>
        <a:xfrm>
          <a:off x="5466846" y="131903"/>
          <a:ext cx="275631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Confounding</a:t>
          </a:r>
        </a:p>
      </dsp:txBody>
      <dsp:txXfrm>
        <a:off x="5466846" y="131903"/>
        <a:ext cx="2756313" cy="709730"/>
      </dsp:txXfrm>
    </dsp:sp>
    <dsp:sp modelId="{9A406B2E-3295-44D5-9A61-FCA6D4E5F27E}">
      <dsp:nvSpPr>
        <dsp:cNvPr id="0" name=""/>
        <dsp:cNvSpPr/>
      </dsp:nvSpPr>
      <dsp:spPr>
        <a:xfrm>
          <a:off x="5519422" y="841634"/>
          <a:ext cx="2651161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09538" marR="0" lvl="1" indent="-109538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smtClean="0"/>
            <a:t>Cause in:	      a relationship   but not causal association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5519422" y="841634"/>
        <a:ext cx="2651161" cy="3552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B3F3-AA1E-4A80-AF58-459C693208A3}">
      <dsp:nvSpPr>
        <dsp:cNvPr id="0" name=""/>
        <dsp:cNvSpPr/>
      </dsp:nvSpPr>
      <dsp:spPr>
        <a:xfrm>
          <a:off x="6439" y="131903"/>
          <a:ext cx="2388080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Systematic</a:t>
          </a:r>
        </a:p>
      </dsp:txBody>
      <dsp:txXfrm>
        <a:off x="6439" y="131903"/>
        <a:ext cx="2388080" cy="709730"/>
      </dsp:txXfrm>
    </dsp:sp>
    <dsp:sp modelId="{DEC1FEEB-B094-477E-AB7E-F7B464FD7382}">
      <dsp:nvSpPr>
        <dsp:cNvPr id="0" name=""/>
        <dsp:cNvSpPr/>
      </dsp:nvSpPr>
      <dsp:spPr>
        <a:xfrm>
          <a:off x="89403" y="841634"/>
          <a:ext cx="2222152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        Invalidity   &amp; Spurious association</a:t>
          </a:r>
          <a:endParaRPr lang="en-US" sz="2400" kern="1200"/>
        </a:p>
      </dsp:txBody>
      <dsp:txXfrm>
        <a:off x="89403" y="841634"/>
        <a:ext cx="2222152" cy="3552424"/>
      </dsp:txXfrm>
    </dsp:sp>
    <dsp:sp modelId="{A15F0D44-6C6E-4552-8B1A-49D07A0861AD}">
      <dsp:nvSpPr>
        <dsp:cNvPr id="0" name=""/>
        <dsp:cNvSpPr/>
      </dsp:nvSpPr>
      <dsp:spPr>
        <a:xfrm>
          <a:off x="2705621" y="131903"/>
          <a:ext cx="245012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Random</a:t>
          </a:r>
        </a:p>
      </dsp:txBody>
      <dsp:txXfrm>
        <a:off x="2705621" y="131903"/>
        <a:ext cx="2450123" cy="709730"/>
      </dsp:txXfrm>
    </dsp:sp>
    <dsp:sp modelId="{7E268049-24D8-4E28-8F3A-9AB0F0CDD665}">
      <dsp:nvSpPr>
        <dsp:cNvPr id="0" name=""/>
        <dsp:cNvSpPr/>
      </dsp:nvSpPr>
      <dsp:spPr>
        <a:xfrm>
          <a:off x="2717777" y="841634"/>
          <a:ext cx="2425813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Cause in: unreliability &amp; Diluted association</a:t>
          </a:r>
          <a:endParaRPr lang="en-US" sz="2400" kern="1200"/>
        </a:p>
      </dsp:txBody>
      <dsp:txXfrm>
        <a:off x="2717777" y="841634"/>
        <a:ext cx="2425813" cy="3552424"/>
      </dsp:txXfrm>
    </dsp:sp>
    <dsp:sp modelId="{ECF5DA69-A2B1-49F3-BB51-82EDD3ECD6BA}">
      <dsp:nvSpPr>
        <dsp:cNvPr id="0" name=""/>
        <dsp:cNvSpPr/>
      </dsp:nvSpPr>
      <dsp:spPr>
        <a:xfrm>
          <a:off x="5466846" y="131903"/>
          <a:ext cx="2756313" cy="709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Confounding</a:t>
          </a:r>
        </a:p>
      </dsp:txBody>
      <dsp:txXfrm>
        <a:off x="5466846" y="131903"/>
        <a:ext cx="2756313" cy="709730"/>
      </dsp:txXfrm>
    </dsp:sp>
    <dsp:sp modelId="{9A406B2E-3295-44D5-9A61-FCA6D4E5F27E}">
      <dsp:nvSpPr>
        <dsp:cNvPr id="0" name=""/>
        <dsp:cNvSpPr/>
      </dsp:nvSpPr>
      <dsp:spPr>
        <a:xfrm>
          <a:off x="5519422" y="841634"/>
          <a:ext cx="2651161" cy="3552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09538" marR="0" lvl="1" indent="-109538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smtClean="0"/>
            <a:t>Cause in:	      a relationship   but not causal association</a:t>
          </a: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/>
        </a:p>
      </dsp:txBody>
      <dsp:txXfrm>
        <a:off x="5519422" y="841634"/>
        <a:ext cx="2651161" cy="355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BE6C3-30D9-4185-A32F-0E665A39DEE2}" type="datetimeFigureOut">
              <a:rPr lang="en-US" smtClean="0"/>
              <a:pPr/>
              <a:t>9/15/2015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E41F-9642-4470-92D9-B3FB685C3D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24BA-91D9-44DA-AEF2-4F0EBBC263F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5AB4-03EB-4E81-B06A-CFB55B6AD4DC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B590-0F24-423E-9F39-93094C11BBC9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CA6-AFA8-41E5-857C-EC7DE50A9925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DD4CCC-A09E-477F-921F-7B747D8CF52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83BC-0ACE-40C8-A0E3-C4F2E4FA1F8C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6E8A-261D-40E8-93D0-C9D6BA7F1E09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2A12A-71BA-43C2-8F3F-07621E8F4295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03AA9-CFB2-466D-B7F9-1EFB1370595E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9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639F-2F75-4C80-A63E-3EAE7E6B5683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F6ED-BC43-4BC6-B486-5386EECE774F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8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E2A2-9A30-4C8C-932A-5F628240365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F83-03C9-445A-BBF5-3C5B9248F686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02AF-A0E5-4733-83E0-B2FB846BCF4D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31FC-3099-4642-B40D-CD44C57465A5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9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6DF68-B820-468A-89C6-ADA30EF6BD4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001DC-715A-4DE6-AD20-6DF9E8FF6A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CB2B-488E-40BC-8158-FC69C639CBC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B26A-7F3D-44FA-8532-424ABFBB8C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306B-CE75-4D45-8143-FAFC94578382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45EA6-9382-4E13-9A10-DF98CF02E58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7509-D969-4D58-8BAE-7BC32BB530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3AA8-00FE-4F35-9C5B-037A5968CEAA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76AE-83D6-4595-9B0D-BC7ABA9D326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67C-1FEC-4A63-A620-DB5803A7CED1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54C3-73B9-48A2-A859-72510F2828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5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5ACE-D4E1-460C-A8EF-F127B5A607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0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6CB0-C1BC-44E8-84C3-D8D60F7FE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09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E3EF-C8DD-469E-BE9F-9F4BAE405C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D2A-647F-4082-9053-3185DF003C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40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7372-0628-4B81-8E2D-AF947E344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0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2D9B-D6DA-4E33-8469-088E89FC53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F2B6-E5BB-45AC-A8AD-D3D3BEEC0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58F3-31AD-4CBD-8123-BB7B9F566C85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53BC-BCDB-4B7F-AC0A-4A33E5C269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94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AC23-739B-41F8-807D-89E996D4A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6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E1D2-9C8E-4B91-8402-C14E81C3EB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2A8E-B97F-4DFB-953E-F74109B47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74C8-DCB7-43AA-9DBB-2C220C4ECFF9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BCA3-4663-4D71-9945-68DCA14ED776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B700-9DB6-4A06-AC4C-CFDD3D71F5E9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001A-17CD-4ACC-8424-234E0A01A785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82E-6418-45B3-88ED-1BAF66D7532F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B646-5541-41EA-B2E9-798FF4C071D1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FA4B-B288-403B-9139-287F26F69487}" type="datetime1">
              <a:rPr lang="en-US" smtClean="0"/>
              <a:pPr/>
              <a:t>9/15/2015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Davood Khalili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C9AA-5294-40A9-AEA6-5DCDF07DA9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A2E46B-A29C-41C4-B022-FF63553E425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5D346B-90DF-4912-B4D8-1914A34CF722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7C15-31F3-416D-8864-D01248DDA0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C5CF-ADF5-4A4A-B561-32F88E0103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Methodology</a:t>
            </a:r>
            <a:b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Errors</a:t>
            </a:r>
            <a:endParaRPr lang="en-US" sz="3600" dirty="0">
              <a:solidFill>
                <a:srgbClr val="3F7A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610600" cy="1828800"/>
          </a:xfrm>
        </p:spPr>
        <p:txBody>
          <a:bodyPr>
            <a:noAutofit/>
          </a:bodyPr>
          <a:lstStyle/>
          <a:p>
            <a:pPr algn="ctr" fontAlgn="auto">
              <a:lnSpc>
                <a:spcPct val="3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Davood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Khalili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MD, MPH, PhD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Biostatistics &amp; Epidemiology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9557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ahoma" pitchFamily="34" charset="0"/>
              </a:rPr>
              <a:t>RELIABILITY AND VALIDITY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4953000" y="1066800"/>
            <a:ext cx="1905000" cy="1828800"/>
            <a:chOff x="3120" y="672"/>
            <a:chExt cx="1200" cy="11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6" y="720"/>
              <a:ext cx="1104" cy="1104"/>
              <a:chOff x="512" y="864"/>
              <a:chExt cx="1104" cy="1104"/>
            </a:xfrm>
          </p:grpSpPr>
          <p:sp>
            <p:nvSpPr>
              <p:cNvPr id="626696" name="Oval 8"/>
              <p:cNvSpPr>
                <a:spLocks noChangeArrowheads="1"/>
              </p:cNvSpPr>
              <p:nvPr/>
            </p:nvSpPr>
            <p:spPr bwMode="auto">
              <a:xfrm>
                <a:off x="512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7" name="Oval 9"/>
              <p:cNvSpPr>
                <a:spLocks noChangeArrowheads="1"/>
              </p:cNvSpPr>
              <p:nvPr/>
            </p:nvSpPr>
            <p:spPr bwMode="auto">
              <a:xfrm>
                <a:off x="636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8" name="Oval 10"/>
              <p:cNvSpPr>
                <a:spLocks noChangeArrowheads="1"/>
              </p:cNvSpPr>
              <p:nvPr/>
            </p:nvSpPr>
            <p:spPr bwMode="auto">
              <a:xfrm>
                <a:off x="763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699" name="Oval 11"/>
              <p:cNvSpPr>
                <a:spLocks noChangeArrowheads="1"/>
              </p:cNvSpPr>
              <p:nvPr/>
            </p:nvSpPr>
            <p:spPr bwMode="auto">
              <a:xfrm>
                <a:off x="904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0" name="Oval 12"/>
              <p:cNvSpPr>
                <a:spLocks noChangeArrowheads="1"/>
              </p:cNvSpPr>
              <p:nvPr/>
            </p:nvSpPr>
            <p:spPr bwMode="auto">
              <a:xfrm>
                <a:off x="1015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120" y="672"/>
              <a:ext cx="256" cy="252"/>
              <a:chOff x="368" y="744"/>
              <a:chExt cx="256" cy="252"/>
            </a:xfrm>
          </p:grpSpPr>
          <p:sp>
            <p:nvSpPr>
              <p:cNvPr id="626720" name="Oval 32"/>
              <p:cNvSpPr>
                <a:spLocks noChangeArrowheads="1"/>
              </p:cNvSpPr>
              <p:nvPr/>
            </p:nvSpPr>
            <p:spPr bwMode="auto">
              <a:xfrm>
                <a:off x="380" y="83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1" name="Oval 33"/>
              <p:cNvSpPr>
                <a:spLocks noChangeArrowheads="1"/>
              </p:cNvSpPr>
              <p:nvPr/>
            </p:nvSpPr>
            <p:spPr bwMode="auto">
              <a:xfrm>
                <a:off x="368" y="9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2" name="Oval 34"/>
              <p:cNvSpPr>
                <a:spLocks noChangeArrowheads="1"/>
              </p:cNvSpPr>
              <p:nvPr/>
            </p:nvSpPr>
            <p:spPr bwMode="auto">
              <a:xfrm>
                <a:off x="448" y="8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3" name="Oval 35"/>
              <p:cNvSpPr>
                <a:spLocks noChangeArrowheads="1"/>
              </p:cNvSpPr>
              <p:nvPr/>
            </p:nvSpPr>
            <p:spPr bwMode="auto">
              <a:xfrm>
                <a:off x="448" y="83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4" name="Oval 36"/>
              <p:cNvSpPr>
                <a:spLocks noChangeArrowheads="1"/>
              </p:cNvSpPr>
              <p:nvPr/>
            </p:nvSpPr>
            <p:spPr bwMode="auto">
              <a:xfrm>
                <a:off x="576" y="8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5" name="Oval 37"/>
              <p:cNvSpPr>
                <a:spLocks noChangeArrowheads="1"/>
              </p:cNvSpPr>
              <p:nvPr/>
            </p:nvSpPr>
            <p:spPr bwMode="auto">
              <a:xfrm>
                <a:off x="556" y="8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6" name="Oval 38"/>
              <p:cNvSpPr>
                <a:spLocks noChangeArrowheads="1"/>
              </p:cNvSpPr>
              <p:nvPr/>
            </p:nvSpPr>
            <p:spPr bwMode="auto">
              <a:xfrm>
                <a:off x="436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7" name="Oval 39"/>
              <p:cNvSpPr>
                <a:spLocks noChangeArrowheads="1"/>
              </p:cNvSpPr>
              <p:nvPr/>
            </p:nvSpPr>
            <p:spPr bwMode="auto">
              <a:xfrm>
                <a:off x="500" y="94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8" name="Oval 40"/>
              <p:cNvSpPr>
                <a:spLocks noChangeArrowheads="1"/>
              </p:cNvSpPr>
              <p:nvPr/>
            </p:nvSpPr>
            <p:spPr bwMode="auto">
              <a:xfrm>
                <a:off x="500" y="79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29" name="Oval 41"/>
              <p:cNvSpPr>
                <a:spLocks noChangeArrowheads="1"/>
              </p:cNvSpPr>
              <p:nvPr/>
            </p:nvSpPr>
            <p:spPr bwMode="auto">
              <a:xfrm>
                <a:off x="508" y="7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0" name="Oval 42"/>
              <p:cNvSpPr>
                <a:spLocks noChangeArrowheads="1"/>
              </p:cNvSpPr>
              <p:nvPr/>
            </p:nvSpPr>
            <p:spPr bwMode="auto">
              <a:xfrm>
                <a:off x="408" y="7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1" name="Oval 43"/>
              <p:cNvSpPr>
                <a:spLocks noChangeArrowheads="1"/>
              </p:cNvSpPr>
              <p:nvPr/>
            </p:nvSpPr>
            <p:spPr bwMode="auto">
              <a:xfrm>
                <a:off x="492" y="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381000" y="990600"/>
            <a:ext cx="2133600" cy="2057400"/>
            <a:chOff x="240" y="624"/>
            <a:chExt cx="1344" cy="1296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80" y="816"/>
              <a:ext cx="1104" cy="1104"/>
              <a:chOff x="3176" y="864"/>
              <a:chExt cx="1104" cy="1104"/>
            </a:xfrm>
          </p:grpSpPr>
          <p:sp>
            <p:nvSpPr>
              <p:cNvPr id="626708" name="Oval 20"/>
              <p:cNvSpPr>
                <a:spLocks noChangeArrowheads="1"/>
              </p:cNvSpPr>
              <p:nvPr/>
            </p:nvSpPr>
            <p:spPr bwMode="auto">
              <a:xfrm>
                <a:off x="3176" y="8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9" name="Oval 21"/>
              <p:cNvSpPr>
                <a:spLocks noChangeArrowheads="1"/>
              </p:cNvSpPr>
              <p:nvPr/>
            </p:nvSpPr>
            <p:spPr bwMode="auto">
              <a:xfrm>
                <a:off x="3300" y="9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0" name="Oval 22"/>
              <p:cNvSpPr>
                <a:spLocks noChangeArrowheads="1"/>
              </p:cNvSpPr>
              <p:nvPr/>
            </p:nvSpPr>
            <p:spPr bwMode="auto">
              <a:xfrm>
                <a:off x="3427" y="11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1" name="Oval 23"/>
              <p:cNvSpPr>
                <a:spLocks noChangeArrowheads="1"/>
              </p:cNvSpPr>
              <p:nvPr/>
            </p:nvSpPr>
            <p:spPr bwMode="auto">
              <a:xfrm>
                <a:off x="3568" y="12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2" name="Oval 24"/>
              <p:cNvSpPr>
                <a:spLocks noChangeArrowheads="1"/>
              </p:cNvSpPr>
              <p:nvPr/>
            </p:nvSpPr>
            <p:spPr bwMode="auto">
              <a:xfrm>
                <a:off x="3679" y="13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40" y="624"/>
              <a:ext cx="708" cy="748"/>
              <a:chOff x="3041" y="734"/>
              <a:chExt cx="708" cy="748"/>
            </a:xfrm>
          </p:grpSpPr>
          <p:sp>
            <p:nvSpPr>
              <p:cNvPr id="626733" name="Oval 45"/>
              <p:cNvSpPr>
                <a:spLocks noChangeArrowheads="1"/>
              </p:cNvSpPr>
              <p:nvPr/>
            </p:nvSpPr>
            <p:spPr bwMode="auto">
              <a:xfrm>
                <a:off x="3041" y="9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4" name="Oval 46"/>
              <p:cNvSpPr>
                <a:spLocks noChangeArrowheads="1"/>
              </p:cNvSpPr>
              <p:nvPr/>
            </p:nvSpPr>
            <p:spPr bwMode="auto">
              <a:xfrm>
                <a:off x="3093" y="105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5" name="Oval 47"/>
              <p:cNvSpPr>
                <a:spLocks noChangeArrowheads="1"/>
              </p:cNvSpPr>
              <p:nvPr/>
            </p:nvSpPr>
            <p:spPr bwMode="auto">
              <a:xfrm>
                <a:off x="3053" y="121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6" name="Oval 48"/>
              <p:cNvSpPr>
                <a:spLocks noChangeArrowheads="1"/>
              </p:cNvSpPr>
              <p:nvPr/>
            </p:nvSpPr>
            <p:spPr bwMode="auto">
              <a:xfrm>
                <a:off x="3197" y="92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7" name="Oval 49"/>
              <p:cNvSpPr>
                <a:spLocks noChangeArrowheads="1"/>
              </p:cNvSpPr>
              <p:nvPr/>
            </p:nvSpPr>
            <p:spPr bwMode="auto">
              <a:xfrm>
                <a:off x="3597" y="118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8" name="Oval 50"/>
              <p:cNvSpPr>
                <a:spLocks noChangeArrowheads="1"/>
              </p:cNvSpPr>
              <p:nvPr/>
            </p:nvSpPr>
            <p:spPr bwMode="auto">
              <a:xfrm>
                <a:off x="3517" y="12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39" name="Oval 51"/>
              <p:cNvSpPr>
                <a:spLocks noChangeArrowheads="1"/>
              </p:cNvSpPr>
              <p:nvPr/>
            </p:nvSpPr>
            <p:spPr bwMode="auto">
              <a:xfrm>
                <a:off x="3241" y="14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0" name="Oval 52"/>
              <p:cNvSpPr>
                <a:spLocks noChangeArrowheads="1"/>
              </p:cNvSpPr>
              <p:nvPr/>
            </p:nvSpPr>
            <p:spPr bwMode="auto">
              <a:xfrm>
                <a:off x="3241" y="117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1" name="Oval 53"/>
              <p:cNvSpPr>
                <a:spLocks noChangeArrowheads="1"/>
              </p:cNvSpPr>
              <p:nvPr/>
            </p:nvSpPr>
            <p:spPr bwMode="auto">
              <a:xfrm>
                <a:off x="3341" y="73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2" name="Oval 54"/>
              <p:cNvSpPr>
                <a:spLocks noChangeArrowheads="1"/>
              </p:cNvSpPr>
              <p:nvPr/>
            </p:nvSpPr>
            <p:spPr bwMode="auto">
              <a:xfrm>
                <a:off x="3701" y="77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3" name="Oval 55"/>
              <p:cNvSpPr>
                <a:spLocks noChangeArrowheads="1"/>
              </p:cNvSpPr>
              <p:nvPr/>
            </p:nvSpPr>
            <p:spPr bwMode="auto">
              <a:xfrm>
                <a:off x="3057" y="77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4" name="Oval 56"/>
              <p:cNvSpPr>
                <a:spLocks noChangeArrowheads="1"/>
              </p:cNvSpPr>
              <p:nvPr/>
            </p:nvSpPr>
            <p:spPr bwMode="auto">
              <a:xfrm>
                <a:off x="3369" y="103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5181600" y="3581400"/>
            <a:ext cx="1752600" cy="1752600"/>
            <a:chOff x="3264" y="2256"/>
            <a:chExt cx="1104" cy="1104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264" y="2256"/>
              <a:ext cx="1104" cy="1104"/>
              <a:chOff x="3176" y="2264"/>
              <a:chExt cx="1104" cy="1104"/>
            </a:xfrm>
          </p:grpSpPr>
          <p:sp>
            <p:nvSpPr>
              <p:cNvPr id="626714" name="Oval 26"/>
              <p:cNvSpPr>
                <a:spLocks noChangeArrowheads="1"/>
              </p:cNvSpPr>
              <p:nvPr/>
            </p:nvSpPr>
            <p:spPr bwMode="auto">
              <a:xfrm>
                <a:off x="3176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5" name="Oval 27"/>
              <p:cNvSpPr>
                <a:spLocks noChangeArrowheads="1"/>
              </p:cNvSpPr>
              <p:nvPr/>
            </p:nvSpPr>
            <p:spPr bwMode="auto">
              <a:xfrm>
                <a:off x="3300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6" name="Oval 28"/>
              <p:cNvSpPr>
                <a:spLocks noChangeArrowheads="1"/>
              </p:cNvSpPr>
              <p:nvPr/>
            </p:nvSpPr>
            <p:spPr bwMode="auto">
              <a:xfrm>
                <a:off x="3427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7" name="Oval 29"/>
              <p:cNvSpPr>
                <a:spLocks noChangeArrowheads="1"/>
              </p:cNvSpPr>
              <p:nvPr/>
            </p:nvSpPr>
            <p:spPr bwMode="auto">
              <a:xfrm>
                <a:off x="3568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18" name="Oval 30"/>
              <p:cNvSpPr>
                <a:spLocks noChangeArrowheads="1"/>
              </p:cNvSpPr>
              <p:nvPr/>
            </p:nvSpPr>
            <p:spPr bwMode="auto">
              <a:xfrm>
                <a:off x="3679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696" y="2688"/>
              <a:ext cx="252" cy="232"/>
              <a:chOff x="3604" y="2688"/>
              <a:chExt cx="252" cy="232"/>
            </a:xfrm>
          </p:grpSpPr>
          <p:sp>
            <p:nvSpPr>
              <p:cNvPr id="626746" name="Oval 58"/>
              <p:cNvSpPr>
                <a:spLocks noChangeArrowheads="1"/>
              </p:cNvSpPr>
              <p:nvPr/>
            </p:nvSpPr>
            <p:spPr bwMode="auto">
              <a:xfrm>
                <a:off x="3620" y="278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7" name="Oval 59"/>
              <p:cNvSpPr>
                <a:spLocks noChangeArrowheads="1"/>
              </p:cNvSpPr>
              <p:nvPr/>
            </p:nvSpPr>
            <p:spPr bwMode="auto">
              <a:xfrm>
                <a:off x="3604" y="285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8" name="Oval 60"/>
              <p:cNvSpPr>
                <a:spLocks noChangeArrowheads="1"/>
              </p:cNvSpPr>
              <p:nvPr/>
            </p:nvSpPr>
            <p:spPr bwMode="auto">
              <a:xfrm>
                <a:off x="3784" y="28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49" name="Oval 61"/>
              <p:cNvSpPr>
                <a:spLocks noChangeArrowheads="1"/>
              </p:cNvSpPr>
              <p:nvPr/>
            </p:nvSpPr>
            <p:spPr bwMode="auto">
              <a:xfrm>
                <a:off x="3744" y="281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0" name="Oval 62"/>
              <p:cNvSpPr>
                <a:spLocks noChangeArrowheads="1"/>
              </p:cNvSpPr>
              <p:nvPr/>
            </p:nvSpPr>
            <p:spPr bwMode="auto">
              <a:xfrm>
                <a:off x="3808" y="278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1" name="Oval 63"/>
              <p:cNvSpPr>
                <a:spLocks noChangeArrowheads="1"/>
              </p:cNvSpPr>
              <p:nvPr/>
            </p:nvSpPr>
            <p:spPr bwMode="auto">
              <a:xfrm>
                <a:off x="3736" y="271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2" name="Oval 64"/>
              <p:cNvSpPr>
                <a:spLocks noChangeArrowheads="1"/>
              </p:cNvSpPr>
              <p:nvPr/>
            </p:nvSpPr>
            <p:spPr bwMode="auto">
              <a:xfrm>
                <a:off x="3636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3" name="Oval 65"/>
              <p:cNvSpPr>
                <a:spLocks noChangeArrowheads="1"/>
              </p:cNvSpPr>
              <p:nvPr/>
            </p:nvSpPr>
            <p:spPr bwMode="auto">
              <a:xfrm>
                <a:off x="368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4" name="Oval 66"/>
              <p:cNvSpPr>
                <a:spLocks noChangeArrowheads="1"/>
              </p:cNvSpPr>
              <p:nvPr/>
            </p:nvSpPr>
            <p:spPr bwMode="auto">
              <a:xfrm>
                <a:off x="3676" y="26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5" name="Oval 67"/>
              <p:cNvSpPr>
                <a:spLocks noChangeArrowheads="1"/>
              </p:cNvSpPr>
              <p:nvPr/>
            </p:nvSpPr>
            <p:spPr bwMode="auto">
              <a:xfrm>
                <a:off x="3784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6" name="Oval 68"/>
              <p:cNvSpPr>
                <a:spLocks noChangeArrowheads="1"/>
              </p:cNvSpPr>
              <p:nvPr/>
            </p:nvSpPr>
            <p:spPr bwMode="auto">
              <a:xfrm>
                <a:off x="3740" y="287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57" name="Oval 69"/>
              <p:cNvSpPr>
                <a:spLocks noChangeArrowheads="1"/>
              </p:cNvSpPr>
              <p:nvPr/>
            </p:nvSpPr>
            <p:spPr bwMode="auto">
              <a:xfrm>
                <a:off x="3708" y="27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812800" y="3594100"/>
            <a:ext cx="1752600" cy="1752600"/>
            <a:chOff x="512" y="2264"/>
            <a:chExt cx="1104" cy="1104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512" y="2264"/>
              <a:ext cx="1104" cy="1104"/>
              <a:chOff x="512" y="2264"/>
              <a:chExt cx="1104" cy="1104"/>
            </a:xfrm>
          </p:grpSpPr>
          <p:sp>
            <p:nvSpPr>
              <p:cNvPr id="626702" name="Oval 14"/>
              <p:cNvSpPr>
                <a:spLocks noChangeArrowheads="1"/>
              </p:cNvSpPr>
              <p:nvPr/>
            </p:nvSpPr>
            <p:spPr bwMode="auto">
              <a:xfrm>
                <a:off x="512" y="2264"/>
                <a:ext cx="1104" cy="110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3" name="Oval 15"/>
              <p:cNvSpPr>
                <a:spLocks noChangeArrowheads="1"/>
              </p:cNvSpPr>
              <p:nvPr/>
            </p:nvSpPr>
            <p:spPr bwMode="auto">
              <a:xfrm>
                <a:off x="636" y="2383"/>
                <a:ext cx="869" cy="8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4" name="Oval 16"/>
              <p:cNvSpPr>
                <a:spLocks noChangeArrowheads="1"/>
              </p:cNvSpPr>
              <p:nvPr/>
            </p:nvSpPr>
            <p:spPr bwMode="auto">
              <a:xfrm>
                <a:off x="763" y="2511"/>
                <a:ext cx="614" cy="61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5" name="Oval 17"/>
              <p:cNvSpPr>
                <a:spLocks noChangeArrowheads="1"/>
              </p:cNvSpPr>
              <p:nvPr/>
            </p:nvSpPr>
            <p:spPr bwMode="auto">
              <a:xfrm>
                <a:off x="904" y="2648"/>
                <a:ext cx="333" cy="3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06" name="Oval 18"/>
              <p:cNvSpPr>
                <a:spLocks noChangeArrowheads="1"/>
              </p:cNvSpPr>
              <p:nvPr/>
            </p:nvSpPr>
            <p:spPr bwMode="auto">
              <a:xfrm>
                <a:off x="1015" y="2758"/>
                <a:ext cx="107" cy="10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552" y="2420"/>
              <a:ext cx="936" cy="736"/>
              <a:chOff x="552" y="2420"/>
              <a:chExt cx="936" cy="736"/>
            </a:xfrm>
          </p:grpSpPr>
          <p:sp>
            <p:nvSpPr>
              <p:cNvPr id="626759" name="Oval 71"/>
              <p:cNvSpPr>
                <a:spLocks noChangeArrowheads="1"/>
              </p:cNvSpPr>
              <p:nvPr/>
            </p:nvSpPr>
            <p:spPr bwMode="auto">
              <a:xfrm>
                <a:off x="688" y="29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0" name="Oval 72"/>
              <p:cNvSpPr>
                <a:spLocks noChangeArrowheads="1"/>
              </p:cNvSpPr>
              <p:nvPr/>
            </p:nvSpPr>
            <p:spPr bwMode="auto">
              <a:xfrm>
                <a:off x="552" y="27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1" name="Oval 73"/>
              <p:cNvSpPr>
                <a:spLocks noChangeArrowheads="1"/>
              </p:cNvSpPr>
              <p:nvPr/>
            </p:nvSpPr>
            <p:spPr bwMode="auto">
              <a:xfrm>
                <a:off x="1020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2" name="Oval 74"/>
              <p:cNvSpPr>
                <a:spLocks noChangeArrowheads="1"/>
              </p:cNvSpPr>
              <p:nvPr/>
            </p:nvSpPr>
            <p:spPr bwMode="auto">
              <a:xfrm>
                <a:off x="1004" y="242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3" name="Oval 75"/>
              <p:cNvSpPr>
                <a:spLocks noChangeArrowheads="1"/>
              </p:cNvSpPr>
              <p:nvPr/>
            </p:nvSpPr>
            <p:spPr bwMode="auto">
              <a:xfrm>
                <a:off x="1440" y="27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4" name="Oval 76"/>
              <p:cNvSpPr>
                <a:spLocks noChangeArrowheads="1"/>
              </p:cNvSpPr>
              <p:nvPr/>
            </p:nvSpPr>
            <p:spPr bwMode="auto">
              <a:xfrm>
                <a:off x="1280" y="29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5" name="Oval 77"/>
              <p:cNvSpPr>
                <a:spLocks noChangeArrowheads="1"/>
              </p:cNvSpPr>
              <p:nvPr/>
            </p:nvSpPr>
            <p:spPr bwMode="auto">
              <a:xfrm>
                <a:off x="852" y="290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6" name="Oval 78"/>
              <p:cNvSpPr>
                <a:spLocks noChangeArrowheads="1"/>
              </p:cNvSpPr>
              <p:nvPr/>
            </p:nvSpPr>
            <p:spPr bwMode="auto">
              <a:xfrm>
                <a:off x="1140" y="302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7" name="Oval 79"/>
              <p:cNvSpPr>
                <a:spLocks noChangeArrowheads="1"/>
              </p:cNvSpPr>
              <p:nvPr/>
            </p:nvSpPr>
            <p:spPr bwMode="auto">
              <a:xfrm>
                <a:off x="1016" y="2540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8" name="Oval 80"/>
              <p:cNvSpPr>
                <a:spLocks noChangeArrowheads="1"/>
              </p:cNvSpPr>
              <p:nvPr/>
            </p:nvSpPr>
            <p:spPr bwMode="auto">
              <a:xfrm>
                <a:off x="1300" y="256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69" name="Oval 81"/>
              <p:cNvSpPr>
                <a:spLocks noChangeArrowheads="1"/>
              </p:cNvSpPr>
              <p:nvPr/>
            </p:nvSpPr>
            <p:spPr bwMode="auto">
              <a:xfrm>
                <a:off x="692" y="245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26770" name="Oval 82"/>
              <p:cNvSpPr>
                <a:spLocks noChangeArrowheads="1"/>
              </p:cNvSpPr>
              <p:nvPr/>
            </p:nvSpPr>
            <p:spPr bwMode="auto">
              <a:xfrm>
                <a:off x="1428" y="310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626771" name="Line 83"/>
          <p:cNvSpPr>
            <a:spLocks noChangeShapeType="1"/>
          </p:cNvSpPr>
          <p:nvPr/>
        </p:nvSpPr>
        <p:spPr bwMode="auto">
          <a:xfrm>
            <a:off x="533400" y="914400"/>
            <a:ext cx="792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26772" name="Text Box 84"/>
          <p:cNvSpPr txBox="1">
            <a:spLocks noChangeArrowheads="1"/>
          </p:cNvSpPr>
          <p:nvPr/>
        </p:nvSpPr>
        <p:spPr bwMode="auto">
          <a:xfrm>
            <a:off x="669925" y="5791200"/>
            <a:ext cx="6264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latin typeface="Tahoma" pitchFamily="34" charset="0"/>
              </a:rPr>
              <a:t>In Random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not reliable.</a:t>
            </a:r>
            <a:endParaRPr lang="en-US" sz="1400" b="1" dirty="0">
              <a:latin typeface="Tahoma" pitchFamily="34" charset="0"/>
            </a:endParaRPr>
          </a:p>
          <a:p>
            <a:endParaRPr lang="en-US" sz="1400" b="1" dirty="0">
              <a:latin typeface="Tahoma" pitchFamily="34" charset="0"/>
            </a:endParaRPr>
          </a:p>
          <a:p>
            <a:r>
              <a:rPr lang="en-US" sz="1400" b="1" dirty="0" smtClean="0">
                <a:latin typeface="Tahoma" pitchFamily="34" charset="0"/>
              </a:rPr>
              <a:t>In Systematic </a:t>
            </a:r>
            <a:r>
              <a:rPr lang="en-US" sz="1400" b="1" dirty="0">
                <a:latin typeface="Tahoma" pitchFamily="34" charset="0"/>
              </a:rPr>
              <a:t>error </a:t>
            </a:r>
            <a:r>
              <a:rPr lang="en-US" sz="1400" b="1" dirty="0" smtClean="0">
                <a:latin typeface="Tahoma" pitchFamily="34" charset="0"/>
              </a:rPr>
              <a:t> </a:t>
            </a:r>
            <a:r>
              <a:rPr lang="en-US" sz="1400" b="1" dirty="0">
                <a:latin typeface="Tahoma" pitchFamily="34" charset="0"/>
              </a:rPr>
              <a:t>measurement </a:t>
            </a:r>
            <a:r>
              <a:rPr lang="en-US" sz="1400" b="1" dirty="0" smtClean="0">
                <a:latin typeface="Tahoma" pitchFamily="34" charset="0"/>
              </a:rPr>
              <a:t>is biased </a:t>
            </a:r>
            <a:r>
              <a:rPr lang="en-US" sz="1400" b="1" dirty="0">
                <a:latin typeface="Tahoma" pitchFamily="34" charset="0"/>
              </a:rPr>
              <a:t>(not valid</a:t>
            </a:r>
            <a:r>
              <a:rPr lang="en-US" sz="1400" b="1" dirty="0" smtClean="0">
                <a:latin typeface="Tahoma" pitchFamily="34" charset="0"/>
              </a:rPr>
              <a:t>).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447800"/>
            <a:ext cx="182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3906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Biased (Not valid)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8417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reliable</a:t>
            </a:r>
          </a:p>
          <a:p>
            <a:r>
              <a:rPr lang="en-US" dirty="0" smtClean="0"/>
              <a:t>Somehow valid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39179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Reliable</a:t>
            </a:r>
          </a:p>
          <a:p>
            <a:r>
              <a:rPr lang="en-US" dirty="0" smtClean="0"/>
              <a:t>Valid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4907"/>
            <a:ext cx="6117083" cy="653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5181600" cy="575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31845" y="12192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57200"/>
            <a:ext cx="28956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urved Up Arrow 7"/>
          <p:cNvSpPr/>
          <p:nvPr/>
        </p:nvSpPr>
        <p:spPr>
          <a:xfrm rot="1740507">
            <a:off x="1310567" y="4057821"/>
            <a:ext cx="4592490" cy="660643"/>
          </a:xfrm>
          <a:prstGeom prst="curvedUpArrow">
            <a:avLst/>
          </a:prstGeom>
          <a:solidFill>
            <a:srgbClr val="FF0000"/>
          </a:solidFill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562991">
            <a:off x="958735" y="5049503"/>
            <a:ext cx="4592490" cy="653523"/>
          </a:xfrm>
          <a:prstGeom prst="curvedUp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8463373">
            <a:off x="5242883" y="1375459"/>
            <a:ext cx="715292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8463373">
            <a:off x="5293275" y="2408679"/>
            <a:ext cx="644078" cy="42592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14" name="Rectangle 13"/>
          <p:cNvSpPr/>
          <p:nvPr/>
        </p:nvSpPr>
        <p:spPr>
          <a:xfrm>
            <a:off x="4191000" y="52447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way in which cases and controls, or exposed and </a:t>
            </a:r>
            <a:r>
              <a:rPr lang="en-US" dirty="0" err="1" smtClean="0"/>
              <a:t>nonexposed</a:t>
            </a:r>
            <a:r>
              <a:rPr lang="en-US" dirty="0" smtClean="0"/>
              <a:t> individuals, are selected such that an apparent association is observed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4384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Non-response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Exclusion Bias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Berksonian</a:t>
            </a:r>
            <a:r>
              <a:rPr lang="en-US" sz="2000" dirty="0" smtClean="0"/>
              <a:t> Bias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Healthy worker effect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Differential losses to follow-up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37338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 Bias</a:t>
            </a:r>
            <a:endParaRPr lang="en-GB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1981200"/>
          <a:ext cx="3352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876800" y="4419600"/>
          <a:ext cx="3048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Curved Connector 5"/>
          <p:cNvCxnSpPr/>
          <p:nvPr/>
        </p:nvCxnSpPr>
        <p:spPr>
          <a:xfrm>
            <a:off x="2286000" y="4191000"/>
            <a:ext cx="2209800" cy="121920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125097" y="53717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630194" y="5333206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029994" y="5333206"/>
            <a:ext cx="762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677297" y="5295503"/>
            <a:ext cx="685800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43000" y="160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Reference Population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7150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Study Sample</a:t>
            </a:r>
            <a:endParaRPr lang="en-GB" sz="2000" b="1"/>
          </a:p>
        </p:txBody>
      </p:sp>
      <p:sp>
        <p:nvSpPr>
          <p:cNvPr id="41" name="Rectangle 40"/>
          <p:cNvSpPr/>
          <p:nvPr/>
        </p:nvSpPr>
        <p:spPr>
          <a:xfrm>
            <a:off x="4572000" y="53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a </a:t>
            </a:r>
            <a:r>
              <a:rPr lang="en-GB"/>
              <a:t>systematic tendency for individuals selected for inclusion in the study to be erroneously placed in different exposure/outcome categories, thus leading to </a:t>
            </a:r>
            <a:r>
              <a:rPr lang="en-GB" i="1"/>
              <a:t>misclassification. 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7432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Bias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Exposure Identification Bias:</a:t>
            </a:r>
            <a:endParaRPr lang="en-US" sz="1600" dirty="0" smtClean="0"/>
          </a:p>
          <a:p>
            <a:pPr>
              <a:buNone/>
            </a:pPr>
            <a:r>
              <a:rPr lang="en-US" sz="2000" dirty="0" smtClean="0"/>
              <a:t>	- </a:t>
            </a:r>
            <a:r>
              <a:rPr lang="en-US" sz="1800" b="1" dirty="0" smtClean="0">
                <a:solidFill>
                  <a:srgbClr val="FF0000"/>
                </a:solidFill>
              </a:rPr>
              <a:t>Recall Bias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	- Interviewer Bias</a:t>
            </a:r>
          </a:p>
          <a:p>
            <a:r>
              <a:rPr lang="en-US" sz="2000" b="1" dirty="0" smtClean="0"/>
              <a:t>Outcome Identification </a:t>
            </a:r>
            <a:r>
              <a:rPr lang="en-US" sz="2000" b="1" smtClean="0"/>
              <a:t>Bias:</a:t>
            </a:r>
            <a:r>
              <a:rPr lang="en-US" sz="1600" smtClean="0"/>
              <a:t>.</a:t>
            </a:r>
            <a:endParaRPr lang="en-US" sz="1600" dirty="0" smtClean="0"/>
          </a:p>
          <a:p>
            <a:pPr lvl="1">
              <a:lnSpc>
                <a:spcPct val="150000"/>
              </a:lnSpc>
              <a:buNone/>
            </a:pPr>
            <a:r>
              <a:rPr lang="en-US" sz="2000" b="1" dirty="0" smtClean="0"/>
              <a:t>- </a:t>
            </a:r>
            <a:r>
              <a:rPr lang="en-US" sz="1800" b="1" dirty="0" smtClean="0">
                <a:solidFill>
                  <a:srgbClr val="FF0000"/>
                </a:solidFill>
              </a:rPr>
              <a:t>Observer Bias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- Respondent Bias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errors nearly always cannot be corrected.</a:t>
            </a:r>
          </a:p>
          <a:p>
            <a:endParaRPr lang="en-US" dirty="0" smtClean="0"/>
          </a:p>
          <a:p>
            <a:r>
              <a:rPr lang="en-US" dirty="0" smtClean="0"/>
              <a:t>Sometimes </a:t>
            </a:r>
            <a:r>
              <a:rPr lang="en-US" dirty="0"/>
              <a:t>they can be </a:t>
            </a:r>
            <a:r>
              <a:rPr lang="en-US" dirty="0" smtClean="0"/>
              <a:t>estimated using some  advanced epidemiological methods.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Davood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1214651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Davood Khalili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Random errors almost always cannot be corrected.</a:t>
            </a:r>
          </a:p>
          <a:p>
            <a:endParaRPr lang="en-US" dirty="0"/>
          </a:p>
          <a:p>
            <a:r>
              <a:rPr lang="en-US" dirty="0" smtClean="0"/>
              <a:t>Routinely, they are estimated using statistical methods (i.e. Confidence Interval  and p-value)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(Background)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Errors in Research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638800" y="1447800"/>
            <a:ext cx="3276600" cy="396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3352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Considering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en-US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Causality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</a:t>
            </a:r>
            <a:r>
              <a:rPr lang="en-US" err="1" smtClean="0">
                <a:solidFill>
                  <a:prstClr val="black">
                    <a:tint val="75000"/>
                  </a:prstClr>
                </a:solidFill>
              </a:rPr>
              <a:t>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Exposure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1</a:t>
            </a:r>
            <a:r>
              <a:rPr lang="en-US" sz="2400" b="1" baseline="30000" smtClean="0">
                <a:solidFill>
                  <a:srgbClr val="0070C0"/>
                </a:solidFill>
              </a:rPr>
              <a:t>st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257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</a:rPr>
              <a:t>Outcome</a:t>
            </a:r>
          </a:p>
          <a:p>
            <a:r>
              <a:rPr lang="en-US" sz="2400" b="1" smtClean="0">
                <a:solidFill>
                  <a:srgbClr val="0070C0"/>
                </a:solidFill>
              </a:rPr>
              <a:t>2</a:t>
            </a:r>
            <a:r>
              <a:rPr lang="en-US" sz="2400" b="1" baseline="30000" smtClean="0">
                <a:solidFill>
                  <a:srgbClr val="0070C0"/>
                </a:solidFill>
              </a:rPr>
              <a:t>nd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</a:rPr>
              <a:t>var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5486400"/>
            <a:ext cx="3657600" cy="158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48000" y="4267200"/>
            <a:ext cx="24384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prstClr val="white"/>
                </a:solidFill>
              </a:rPr>
              <a:t>3</a:t>
            </a:r>
            <a:r>
              <a:rPr lang="en-US" sz="2400" b="1" baseline="30000" smtClean="0">
                <a:solidFill>
                  <a:prstClr val="white"/>
                </a:solidFill>
              </a:rPr>
              <a:t>rd</a:t>
            </a:r>
            <a:r>
              <a:rPr lang="en-US" sz="2400" b="1" smtClean="0">
                <a:solidFill>
                  <a:prstClr val="white"/>
                </a:solidFill>
              </a:rPr>
              <a:t> variable(s)</a:t>
            </a:r>
            <a:endParaRPr lang="en-US" sz="24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53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9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Kinds of </a:t>
            </a:r>
            <a:r>
              <a:rPr lang="en-US" sz="32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VARIABLE(S) </a:t>
            </a:r>
            <a:b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97180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>
                <a:latin typeface="Arial" charset="0"/>
              </a:rPr>
              <a:t>CONFOUNDING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MEDIATION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b="1" smtClean="0">
                <a:latin typeface="Arial" charset="0"/>
              </a:rPr>
              <a:t>COLLINEARITY</a:t>
            </a:r>
            <a:endParaRPr lang="en-US" b="1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b="1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smtClean="0">
                <a:latin typeface="Arial" charset="0"/>
              </a:rPr>
              <a:t>EFFECT MODIFICATION</a:t>
            </a:r>
          </a:p>
          <a:p>
            <a:pPr>
              <a:buClr>
                <a:srgbClr val="FF0000"/>
              </a:buClr>
              <a:buNone/>
            </a:pPr>
            <a:r>
              <a:rPr lang="en-US" sz="2400" b="1">
                <a:latin typeface="Arial" charset="0"/>
              </a:rPr>
              <a:t>	</a:t>
            </a:r>
            <a:r>
              <a:rPr lang="en-US" sz="2400" b="1" smtClean="0">
                <a:latin typeface="Arial" charset="0"/>
              </a:rPr>
              <a:t>(INTERACTION </a:t>
            </a:r>
            <a:r>
              <a:rPr lang="en-US" sz="2400" b="1">
                <a:latin typeface="Arial" charset="0"/>
              </a:rPr>
              <a:t>OR </a:t>
            </a:r>
            <a:r>
              <a:rPr lang="en-US" sz="2400" b="1" smtClean="0">
                <a:latin typeface="Arial" charset="0"/>
              </a:rPr>
              <a:t>MODERATION)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2895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A confusion of effect</a:t>
            </a:r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1148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564" y="404106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143000"/>
            <a:ext cx="3429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3505200"/>
            <a:ext cx="1143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0417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4648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77" y="762000"/>
            <a:ext cx="792422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D. Khalili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38600" y="4191000"/>
            <a:ext cx="3581400" cy="1371600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fr-FR" sz="2000" b="1" i="1" dirty="0" smtClean="0">
                <a:solidFill>
                  <a:srgbClr val="00B050"/>
                </a:solidFill>
              </a:rPr>
              <a:t>The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most</a:t>
            </a:r>
            <a:r>
              <a:rPr lang="fr-FR" sz="2000" b="1" i="1" dirty="0" smtClean="0">
                <a:solidFill>
                  <a:srgbClr val="00B050"/>
                </a:solidFill>
              </a:rPr>
              <a:t> applicable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method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2941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1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942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043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0438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39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0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1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2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3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0446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7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8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49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0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0451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0452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0453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0454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0455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4724400" cy="808038"/>
          </a:xfrm>
          <a:noFill/>
          <a:ln/>
        </p:spPr>
        <p:txBody>
          <a:bodyPr lIns="90488" tIns="44450" rIns="90488" bIns="44450" anchor="b"/>
          <a:lstStyle/>
          <a:p>
            <a:r>
              <a:rPr lang="en-US"/>
              <a:t>Random Error</a:t>
            </a:r>
          </a:p>
        </p:txBody>
      </p:sp>
      <p:sp>
        <p:nvSpPr>
          <p:cNvPr id="531459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1460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1938338"/>
            <a:ext cx="4119563" cy="2760662"/>
            <a:chOff x="1622" y="1221"/>
            <a:chExt cx="2595" cy="1739"/>
          </a:xfrm>
        </p:grpSpPr>
        <p:sp>
          <p:nvSpPr>
            <p:cNvPr id="531462" name="Freeform 6"/>
            <p:cNvSpPr>
              <a:spLocks/>
            </p:cNvSpPr>
            <p:nvPr/>
          </p:nvSpPr>
          <p:spPr bwMode="auto">
            <a:xfrm>
              <a:off x="1622" y="1710"/>
              <a:ext cx="965" cy="1250"/>
            </a:xfrm>
            <a:custGeom>
              <a:avLst/>
              <a:gdLst/>
              <a:ahLst/>
              <a:cxnLst>
                <a:cxn ang="0">
                  <a:pos x="105" y="1231"/>
                </a:cxn>
                <a:cxn ang="0">
                  <a:pos x="315" y="1177"/>
                </a:cxn>
                <a:cxn ang="0">
                  <a:pos x="362" y="1150"/>
                </a:cxn>
                <a:cxn ang="0">
                  <a:pos x="410" y="1113"/>
                </a:cxn>
                <a:cxn ang="0">
                  <a:pos x="429" y="1104"/>
                </a:cxn>
                <a:cxn ang="0">
                  <a:pos x="448" y="1077"/>
                </a:cxn>
                <a:cxn ang="0">
                  <a:pos x="467" y="1059"/>
                </a:cxn>
                <a:cxn ang="0">
                  <a:pos x="486" y="1040"/>
                </a:cxn>
                <a:cxn ang="0">
                  <a:pos x="506" y="1023"/>
                </a:cxn>
                <a:cxn ang="0">
                  <a:pos x="524" y="996"/>
                </a:cxn>
                <a:cxn ang="0">
                  <a:pos x="563" y="951"/>
                </a:cxn>
                <a:cxn ang="0">
                  <a:pos x="592" y="897"/>
                </a:cxn>
                <a:cxn ang="0">
                  <a:pos x="600" y="887"/>
                </a:cxn>
                <a:cxn ang="0">
                  <a:pos x="610" y="860"/>
                </a:cxn>
                <a:cxn ang="0">
                  <a:pos x="639" y="814"/>
                </a:cxn>
                <a:cxn ang="0">
                  <a:pos x="649" y="797"/>
                </a:cxn>
                <a:cxn ang="0">
                  <a:pos x="658" y="769"/>
                </a:cxn>
                <a:cxn ang="0">
                  <a:pos x="668" y="752"/>
                </a:cxn>
                <a:cxn ang="0">
                  <a:pos x="686" y="725"/>
                </a:cxn>
                <a:cxn ang="0">
                  <a:pos x="696" y="697"/>
                </a:cxn>
                <a:cxn ang="0">
                  <a:pos x="706" y="688"/>
                </a:cxn>
                <a:cxn ang="0">
                  <a:pos x="706" y="670"/>
                </a:cxn>
                <a:cxn ang="0">
                  <a:pos x="715" y="642"/>
                </a:cxn>
                <a:cxn ang="0">
                  <a:pos x="725" y="625"/>
                </a:cxn>
                <a:cxn ang="0">
                  <a:pos x="735" y="615"/>
                </a:cxn>
                <a:cxn ang="0">
                  <a:pos x="744" y="580"/>
                </a:cxn>
                <a:cxn ang="0">
                  <a:pos x="754" y="561"/>
                </a:cxn>
                <a:cxn ang="0">
                  <a:pos x="763" y="543"/>
                </a:cxn>
                <a:cxn ang="0">
                  <a:pos x="772" y="516"/>
                </a:cxn>
                <a:cxn ang="0">
                  <a:pos x="782" y="498"/>
                </a:cxn>
                <a:cxn ang="0">
                  <a:pos x="792" y="471"/>
                </a:cxn>
                <a:cxn ang="0">
                  <a:pos x="801" y="452"/>
                </a:cxn>
                <a:cxn ang="0">
                  <a:pos x="801" y="435"/>
                </a:cxn>
                <a:cxn ang="0">
                  <a:pos x="811" y="408"/>
                </a:cxn>
                <a:cxn ang="0">
                  <a:pos x="821" y="398"/>
                </a:cxn>
                <a:cxn ang="0">
                  <a:pos x="830" y="381"/>
                </a:cxn>
                <a:cxn ang="0">
                  <a:pos x="840" y="353"/>
                </a:cxn>
                <a:cxn ang="0">
                  <a:pos x="840" y="335"/>
                </a:cxn>
                <a:cxn ang="0">
                  <a:pos x="849" y="317"/>
                </a:cxn>
                <a:cxn ang="0">
                  <a:pos x="858" y="299"/>
                </a:cxn>
                <a:cxn ang="0">
                  <a:pos x="858" y="280"/>
                </a:cxn>
                <a:cxn ang="0">
                  <a:pos x="868" y="263"/>
                </a:cxn>
                <a:cxn ang="0">
                  <a:pos x="878" y="253"/>
                </a:cxn>
                <a:cxn ang="0">
                  <a:pos x="878" y="236"/>
                </a:cxn>
                <a:cxn ang="0">
                  <a:pos x="887" y="217"/>
                </a:cxn>
                <a:cxn ang="0">
                  <a:pos x="887" y="199"/>
                </a:cxn>
                <a:cxn ang="0">
                  <a:pos x="897" y="190"/>
                </a:cxn>
                <a:cxn ang="0">
                  <a:pos x="897" y="172"/>
                </a:cxn>
                <a:cxn ang="0">
                  <a:pos x="907" y="163"/>
                </a:cxn>
                <a:cxn ang="0">
                  <a:pos x="916" y="145"/>
                </a:cxn>
                <a:cxn ang="0">
                  <a:pos x="925" y="108"/>
                </a:cxn>
                <a:cxn ang="0">
                  <a:pos x="935" y="91"/>
                </a:cxn>
                <a:cxn ang="0">
                  <a:pos x="944" y="54"/>
                </a:cxn>
                <a:cxn ang="0">
                  <a:pos x="954" y="46"/>
                </a:cxn>
                <a:cxn ang="0">
                  <a:pos x="954" y="27"/>
                </a:cxn>
                <a:cxn ang="0">
                  <a:pos x="964" y="19"/>
                </a:cxn>
                <a:cxn ang="0">
                  <a:pos x="964" y="0"/>
                </a:cxn>
              </a:cxnLst>
              <a:rect l="0" t="0" r="r" b="b"/>
              <a:pathLst>
                <a:path w="965" h="1250">
                  <a:moveTo>
                    <a:pt x="0" y="1249"/>
                  </a:moveTo>
                  <a:lnTo>
                    <a:pt x="105" y="1231"/>
                  </a:lnTo>
                  <a:lnTo>
                    <a:pt x="277" y="1195"/>
                  </a:lnTo>
                  <a:lnTo>
                    <a:pt x="315" y="1177"/>
                  </a:lnTo>
                  <a:lnTo>
                    <a:pt x="343" y="1158"/>
                  </a:lnTo>
                  <a:lnTo>
                    <a:pt x="362" y="1150"/>
                  </a:lnTo>
                  <a:lnTo>
                    <a:pt x="371" y="1141"/>
                  </a:lnTo>
                  <a:lnTo>
                    <a:pt x="410" y="1113"/>
                  </a:lnTo>
                  <a:lnTo>
                    <a:pt x="420" y="1104"/>
                  </a:lnTo>
                  <a:lnTo>
                    <a:pt x="429" y="1104"/>
                  </a:lnTo>
                  <a:lnTo>
                    <a:pt x="429" y="1096"/>
                  </a:lnTo>
                  <a:lnTo>
                    <a:pt x="448" y="1077"/>
                  </a:lnTo>
                  <a:lnTo>
                    <a:pt x="457" y="1077"/>
                  </a:lnTo>
                  <a:lnTo>
                    <a:pt x="467" y="1059"/>
                  </a:lnTo>
                  <a:lnTo>
                    <a:pt x="477" y="1050"/>
                  </a:lnTo>
                  <a:lnTo>
                    <a:pt x="486" y="1040"/>
                  </a:lnTo>
                  <a:lnTo>
                    <a:pt x="496" y="1032"/>
                  </a:lnTo>
                  <a:lnTo>
                    <a:pt x="506" y="1023"/>
                  </a:lnTo>
                  <a:lnTo>
                    <a:pt x="515" y="1013"/>
                  </a:lnTo>
                  <a:lnTo>
                    <a:pt x="524" y="996"/>
                  </a:lnTo>
                  <a:lnTo>
                    <a:pt x="534" y="986"/>
                  </a:lnTo>
                  <a:lnTo>
                    <a:pt x="563" y="951"/>
                  </a:lnTo>
                  <a:lnTo>
                    <a:pt x="572" y="932"/>
                  </a:lnTo>
                  <a:lnTo>
                    <a:pt x="592" y="897"/>
                  </a:lnTo>
                  <a:lnTo>
                    <a:pt x="592" y="887"/>
                  </a:lnTo>
                  <a:lnTo>
                    <a:pt x="600" y="887"/>
                  </a:lnTo>
                  <a:lnTo>
                    <a:pt x="600" y="878"/>
                  </a:lnTo>
                  <a:lnTo>
                    <a:pt x="610" y="860"/>
                  </a:lnTo>
                  <a:lnTo>
                    <a:pt x="639" y="824"/>
                  </a:lnTo>
                  <a:lnTo>
                    <a:pt x="639" y="814"/>
                  </a:lnTo>
                  <a:lnTo>
                    <a:pt x="639" y="806"/>
                  </a:lnTo>
                  <a:lnTo>
                    <a:pt x="649" y="797"/>
                  </a:lnTo>
                  <a:lnTo>
                    <a:pt x="658" y="779"/>
                  </a:lnTo>
                  <a:lnTo>
                    <a:pt x="658" y="769"/>
                  </a:lnTo>
                  <a:lnTo>
                    <a:pt x="668" y="760"/>
                  </a:lnTo>
                  <a:lnTo>
                    <a:pt x="668" y="752"/>
                  </a:lnTo>
                  <a:lnTo>
                    <a:pt x="678" y="742"/>
                  </a:lnTo>
                  <a:lnTo>
                    <a:pt x="686" y="725"/>
                  </a:lnTo>
                  <a:lnTo>
                    <a:pt x="686" y="706"/>
                  </a:lnTo>
                  <a:lnTo>
                    <a:pt x="696" y="697"/>
                  </a:lnTo>
                  <a:lnTo>
                    <a:pt x="696" y="688"/>
                  </a:lnTo>
                  <a:lnTo>
                    <a:pt x="706" y="688"/>
                  </a:lnTo>
                  <a:lnTo>
                    <a:pt x="706" y="679"/>
                  </a:lnTo>
                  <a:lnTo>
                    <a:pt x="706" y="670"/>
                  </a:lnTo>
                  <a:lnTo>
                    <a:pt x="715" y="652"/>
                  </a:lnTo>
                  <a:lnTo>
                    <a:pt x="715" y="642"/>
                  </a:lnTo>
                  <a:lnTo>
                    <a:pt x="725" y="634"/>
                  </a:lnTo>
                  <a:lnTo>
                    <a:pt x="725" y="625"/>
                  </a:lnTo>
                  <a:lnTo>
                    <a:pt x="735" y="625"/>
                  </a:lnTo>
                  <a:lnTo>
                    <a:pt x="735" y="615"/>
                  </a:lnTo>
                  <a:lnTo>
                    <a:pt x="735" y="607"/>
                  </a:lnTo>
                  <a:lnTo>
                    <a:pt x="744" y="580"/>
                  </a:lnTo>
                  <a:lnTo>
                    <a:pt x="754" y="570"/>
                  </a:lnTo>
                  <a:lnTo>
                    <a:pt x="754" y="561"/>
                  </a:lnTo>
                  <a:lnTo>
                    <a:pt x="754" y="553"/>
                  </a:lnTo>
                  <a:lnTo>
                    <a:pt x="763" y="543"/>
                  </a:lnTo>
                  <a:lnTo>
                    <a:pt x="772" y="525"/>
                  </a:lnTo>
                  <a:lnTo>
                    <a:pt x="772" y="516"/>
                  </a:lnTo>
                  <a:lnTo>
                    <a:pt x="772" y="507"/>
                  </a:lnTo>
                  <a:lnTo>
                    <a:pt x="782" y="498"/>
                  </a:lnTo>
                  <a:lnTo>
                    <a:pt x="782" y="489"/>
                  </a:lnTo>
                  <a:lnTo>
                    <a:pt x="792" y="471"/>
                  </a:lnTo>
                  <a:lnTo>
                    <a:pt x="792" y="462"/>
                  </a:lnTo>
                  <a:lnTo>
                    <a:pt x="801" y="452"/>
                  </a:lnTo>
                  <a:lnTo>
                    <a:pt x="801" y="444"/>
                  </a:lnTo>
                  <a:lnTo>
                    <a:pt x="801" y="435"/>
                  </a:lnTo>
                  <a:lnTo>
                    <a:pt x="811" y="416"/>
                  </a:lnTo>
                  <a:lnTo>
                    <a:pt x="811" y="408"/>
                  </a:lnTo>
                  <a:lnTo>
                    <a:pt x="821" y="408"/>
                  </a:lnTo>
                  <a:lnTo>
                    <a:pt x="821" y="398"/>
                  </a:lnTo>
                  <a:lnTo>
                    <a:pt x="821" y="389"/>
                  </a:lnTo>
                  <a:lnTo>
                    <a:pt x="830" y="381"/>
                  </a:lnTo>
                  <a:lnTo>
                    <a:pt x="830" y="371"/>
                  </a:lnTo>
                  <a:lnTo>
                    <a:pt x="840" y="353"/>
                  </a:lnTo>
                  <a:lnTo>
                    <a:pt x="840" y="344"/>
                  </a:lnTo>
                  <a:lnTo>
                    <a:pt x="840" y="335"/>
                  </a:lnTo>
                  <a:lnTo>
                    <a:pt x="849" y="326"/>
                  </a:lnTo>
                  <a:lnTo>
                    <a:pt x="849" y="317"/>
                  </a:lnTo>
                  <a:lnTo>
                    <a:pt x="849" y="308"/>
                  </a:lnTo>
                  <a:lnTo>
                    <a:pt x="858" y="299"/>
                  </a:lnTo>
                  <a:lnTo>
                    <a:pt x="858" y="290"/>
                  </a:lnTo>
                  <a:lnTo>
                    <a:pt x="858" y="280"/>
                  </a:lnTo>
                  <a:lnTo>
                    <a:pt x="868" y="272"/>
                  </a:lnTo>
                  <a:lnTo>
                    <a:pt x="868" y="263"/>
                  </a:lnTo>
                  <a:lnTo>
                    <a:pt x="868" y="253"/>
                  </a:lnTo>
                  <a:lnTo>
                    <a:pt x="878" y="253"/>
                  </a:lnTo>
                  <a:lnTo>
                    <a:pt x="878" y="245"/>
                  </a:lnTo>
                  <a:lnTo>
                    <a:pt x="878" y="236"/>
                  </a:lnTo>
                  <a:lnTo>
                    <a:pt x="887" y="226"/>
                  </a:lnTo>
                  <a:lnTo>
                    <a:pt x="887" y="217"/>
                  </a:lnTo>
                  <a:lnTo>
                    <a:pt x="887" y="209"/>
                  </a:lnTo>
                  <a:lnTo>
                    <a:pt x="887" y="199"/>
                  </a:lnTo>
                  <a:lnTo>
                    <a:pt x="897" y="199"/>
                  </a:lnTo>
                  <a:lnTo>
                    <a:pt x="897" y="190"/>
                  </a:lnTo>
                  <a:lnTo>
                    <a:pt x="897" y="181"/>
                  </a:lnTo>
                  <a:lnTo>
                    <a:pt x="897" y="172"/>
                  </a:lnTo>
                  <a:lnTo>
                    <a:pt x="907" y="172"/>
                  </a:lnTo>
                  <a:lnTo>
                    <a:pt x="907" y="163"/>
                  </a:lnTo>
                  <a:lnTo>
                    <a:pt x="907" y="154"/>
                  </a:lnTo>
                  <a:lnTo>
                    <a:pt x="916" y="145"/>
                  </a:lnTo>
                  <a:lnTo>
                    <a:pt x="916" y="136"/>
                  </a:lnTo>
                  <a:lnTo>
                    <a:pt x="925" y="108"/>
                  </a:lnTo>
                  <a:lnTo>
                    <a:pt x="925" y="100"/>
                  </a:lnTo>
                  <a:lnTo>
                    <a:pt x="935" y="91"/>
                  </a:lnTo>
                  <a:lnTo>
                    <a:pt x="935" y="81"/>
                  </a:lnTo>
                  <a:lnTo>
                    <a:pt x="944" y="54"/>
                  </a:lnTo>
                  <a:lnTo>
                    <a:pt x="944" y="46"/>
                  </a:lnTo>
                  <a:lnTo>
                    <a:pt x="954" y="46"/>
                  </a:lnTo>
                  <a:lnTo>
                    <a:pt x="954" y="36"/>
                  </a:lnTo>
                  <a:lnTo>
                    <a:pt x="954" y="27"/>
                  </a:lnTo>
                  <a:lnTo>
                    <a:pt x="954" y="19"/>
                  </a:lnTo>
                  <a:lnTo>
                    <a:pt x="964" y="19"/>
                  </a:lnTo>
                  <a:lnTo>
                    <a:pt x="964" y="9"/>
                  </a:lnTo>
                  <a:lnTo>
                    <a:pt x="964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3" name="Freeform 7"/>
            <p:cNvSpPr>
              <a:spLocks/>
            </p:cNvSpPr>
            <p:nvPr/>
          </p:nvSpPr>
          <p:spPr bwMode="auto">
            <a:xfrm>
              <a:off x="2586" y="1275"/>
              <a:ext cx="220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9" y="426"/>
                </a:cxn>
                <a:cxn ang="0">
                  <a:pos x="9" y="417"/>
                </a:cxn>
                <a:cxn ang="0">
                  <a:pos x="9" y="408"/>
                </a:cxn>
                <a:cxn ang="0">
                  <a:pos x="19" y="390"/>
                </a:cxn>
                <a:cxn ang="0">
                  <a:pos x="19" y="381"/>
                </a:cxn>
                <a:cxn ang="0">
                  <a:pos x="28" y="381"/>
                </a:cxn>
                <a:cxn ang="0">
                  <a:pos x="28" y="371"/>
                </a:cxn>
                <a:cxn ang="0">
                  <a:pos x="28" y="363"/>
                </a:cxn>
                <a:cxn ang="0">
                  <a:pos x="28" y="354"/>
                </a:cxn>
                <a:cxn ang="0">
                  <a:pos x="37" y="344"/>
                </a:cxn>
                <a:cxn ang="0">
                  <a:pos x="37" y="336"/>
                </a:cxn>
                <a:cxn ang="0">
                  <a:pos x="47" y="327"/>
                </a:cxn>
                <a:cxn ang="0">
                  <a:pos x="47" y="317"/>
                </a:cxn>
                <a:cxn ang="0">
                  <a:pos x="47" y="309"/>
                </a:cxn>
                <a:cxn ang="0">
                  <a:pos x="56" y="299"/>
                </a:cxn>
                <a:cxn ang="0">
                  <a:pos x="56" y="290"/>
                </a:cxn>
                <a:cxn ang="0">
                  <a:pos x="66" y="282"/>
                </a:cxn>
                <a:cxn ang="0">
                  <a:pos x="66" y="272"/>
                </a:cxn>
                <a:cxn ang="0">
                  <a:pos x="66" y="263"/>
                </a:cxn>
                <a:cxn ang="0">
                  <a:pos x="76" y="255"/>
                </a:cxn>
                <a:cxn ang="0">
                  <a:pos x="76" y="245"/>
                </a:cxn>
                <a:cxn ang="0">
                  <a:pos x="76" y="236"/>
                </a:cxn>
                <a:cxn ang="0">
                  <a:pos x="85" y="236"/>
                </a:cxn>
                <a:cxn ang="0">
                  <a:pos x="85" y="226"/>
                </a:cxn>
                <a:cxn ang="0">
                  <a:pos x="85" y="218"/>
                </a:cxn>
                <a:cxn ang="0">
                  <a:pos x="95" y="218"/>
                </a:cxn>
                <a:cxn ang="0">
                  <a:pos x="95" y="209"/>
                </a:cxn>
                <a:cxn ang="0">
                  <a:pos x="95" y="199"/>
                </a:cxn>
                <a:cxn ang="0">
                  <a:pos x="105" y="199"/>
                </a:cxn>
                <a:cxn ang="0">
                  <a:pos x="105" y="191"/>
                </a:cxn>
                <a:cxn ang="0">
                  <a:pos x="105" y="182"/>
                </a:cxn>
                <a:cxn ang="0">
                  <a:pos x="113" y="172"/>
                </a:cxn>
                <a:cxn ang="0">
                  <a:pos x="113" y="164"/>
                </a:cxn>
                <a:cxn ang="0">
                  <a:pos x="113" y="154"/>
                </a:cxn>
                <a:cxn ang="0">
                  <a:pos x="123" y="154"/>
                </a:cxn>
                <a:cxn ang="0">
                  <a:pos x="123" y="145"/>
                </a:cxn>
                <a:cxn ang="0">
                  <a:pos x="123" y="137"/>
                </a:cxn>
                <a:cxn ang="0">
                  <a:pos x="133" y="137"/>
                </a:cxn>
                <a:cxn ang="0">
                  <a:pos x="133" y="127"/>
                </a:cxn>
                <a:cxn ang="0">
                  <a:pos x="133" y="118"/>
                </a:cxn>
                <a:cxn ang="0">
                  <a:pos x="142" y="118"/>
                </a:cxn>
                <a:cxn ang="0">
                  <a:pos x="142" y="110"/>
                </a:cxn>
                <a:cxn ang="0">
                  <a:pos x="142" y="100"/>
                </a:cxn>
                <a:cxn ang="0">
                  <a:pos x="152" y="100"/>
                </a:cxn>
                <a:cxn ang="0">
                  <a:pos x="152" y="91"/>
                </a:cxn>
                <a:cxn ang="0">
                  <a:pos x="162" y="82"/>
                </a:cxn>
                <a:cxn ang="0">
                  <a:pos x="162" y="73"/>
                </a:cxn>
                <a:cxn ang="0">
                  <a:pos x="171" y="73"/>
                </a:cxn>
                <a:cxn ang="0">
                  <a:pos x="171" y="64"/>
                </a:cxn>
                <a:cxn ang="0">
                  <a:pos x="171" y="55"/>
                </a:cxn>
                <a:cxn ang="0">
                  <a:pos x="180" y="55"/>
                </a:cxn>
                <a:cxn ang="0">
                  <a:pos x="180" y="46"/>
                </a:cxn>
                <a:cxn ang="0">
                  <a:pos x="190" y="37"/>
                </a:cxn>
                <a:cxn ang="0">
                  <a:pos x="190" y="28"/>
                </a:cxn>
                <a:cxn ang="0">
                  <a:pos x="199" y="28"/>
                </a:cxn>
                <a:cxn ang="0">
                  <a:pos x="199" y="19"/>
                </a:cxn>
                <a:cxn ang="0">
                  <a:pos x="209" y="19"/>
                </a:cxn>
                <a:cxn ang="0">
                  <a:pos x="209" y="9"/>
                </a:cxn>
                <a:cxn ang="0">
                  <a:pos x="219" y="0"/>
                </a:cxn>
              </a:cxnLst>
              <a:rect l="0" t="0" r="r" b="b"/>
              <a:pathLst>
                <a:path w="220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9" y="426"/>
                  </a:lnTo>
                  <a:lnTo>
                    <a:pt x="9" y="417"/>
                  </a:lnTo>
                  <a:lnTo>
                    <a:pt x="9" y="408"/>
                  </a:lnTo>
                  <a:lnTo>
                    <a:pt x="19" y="390"/>
                  </a:lnTo>
                  <a:lnTo>
                    <a:pt x="19" y="381"/>
                  </a:lnTo>
                  <a:lnTo>
                    <a:pt x="28" y="381"/>
                  </a:lnTo>
                  <a:lnTo>
                    <a:pt x="28" y="371"/>
                  </a:lnTo>
                  <a:lnTo>
                    <a:pt x="28" y="363"/>
                  </a:lnTo>
                  <a:lnTo>
                    <a:pt x="28" y="354"/>
                  </a:lnTo>
                  <a:lnTo>
                    <a:pt x="37" y="344"/>
                  </a:lnTo>
                  <a:lnTo>
                    <a:pt x="37" y="336"/>
                  </a:lnTo>
                  <a:lnTo>
                    <a:pt x="47" y="327"/>
                  </a:lnTo>
                  <a:lnTo>
                    <a:pt x="47" y="317"/>
                  </a:lnTo>
                  <a:lnTo>
                    <a:pt x="47" y="309"/>
                  </a:lnTo>
                  <a:lnTo>
                    <a:pt x="56" y="299"/>
                  </a:lnTo>
                  <a:lnTo>
                    <a:pt x="56" y="290"/>
                  </a:lnTo>
                  <a:lnTo>
                    <a:pt x="66" y="282"/>
                  </a:lnTo>
                  <a:lnTo>
                    <a:pt x="66" y="272"/>
                  </a:lnTo>
                  <a:lnTo>
                    <a:pt x="66" y="263"/>
                  </a:lnTo>
                  <a:lnTo>
                    <a:pt x="76" y="255"/>
                  </a:lnTo>
                  <a:lnTo>
                    <a:pt x="76" y="245"/>
                  </a:lnTo>
                  <a:lnTo>
                    <a:pt x="76" y="236"/>
                  </a:lnTo>
                  <a:lnTo>
                    <a:pt x="85" y="236"/>
                  </a:lnTo>
                  <a:lnTo>
                    <a:pt x="85" y="226"/>
                  </a:lnTo>
                  <a:lnTo>
                    <a:pt x="85" y="218"/>
                  </a:lnTo>
                  <a:lnTo>
                    <a:pt x="95" y="218"/>
                  </a:lnTo>
                  <a:lnTo>
                    <a:pt x="95" y="209"/>
                  </a:lnTo>
                  <a:lnTo>
                    <a:pt x="95" y="199"/>
                  </a:lnTo>
                  <a:lnTo>
                    <a:pt x="105" y="199"/>
                  </a:lnTo>
                  <a:lnTo>
                    <a:pt x="105" y="191"/>
                  </a:lnTo>
                  <a:lnTo>
                    <a:pt x="105" y="182"/>
                  </a:lnTo>
                  <a:lnTo>
                    <a:pt x="113" y="172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23" y="154"/>
                  </a:lnTo>
                  <a:lnTo>
                    <a:pt x="123" y="145"/>
                  </a:lnTo>
                  <a:lnTo>
                    <a:pt x="123" y="137"/>
                  </a:lnTo>
                  <a:lnTo>
                    <a:pt x="133" y="137"/>
                  </a:lnTo>
                  <a:lnTo>
                    <a:pt x="133" y="127"/>
                  </a:lnTo>
                  <a:lnTo>
                    <a:pt x="133" y="118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52" y="91"/>
                  </a:lnTo>
                  <a:lnTo>
                    <a:pt x="162" y="82"/>
                  </a:lnTo>
                  <a:lnTo>
                    <a:pt x="162" y="73"/>
                  </a:lnTo>
                  <a:lnTo>
                    <a:pt x="171" y="73"/>
                  </a:lnTo>
                  <a:lnTo>
                    <a:pt x="171" y="64"/>
                  </a:lnTo>
                  <a:lnTo>
                    <a:pt x="171" y="55"/>
                  </a:lnTo>
                  <a:lnTo>
                    <a:pt x="180" y="55"/>
                  </a:lnTo>
                  <a:lnTo>
                    <a:pt x="180" y="46"/>
                  </a:lnTo>
                  <a:lnTo>
                    <a:pt x="190" y="37"/>
                  </a:lnTo>
                  <a:lnTo>
                    <a:pt x="190" y="28"/>
                  </a:lnTo>
                  <a:lnTo>
                    <a:pt x="199" y="28"/>
                  </a:lnTo>
                  <a:lnTo>
                    <a:pt x="199" y="19"/>
                  </a:lnTo>
                  <a:lnTo>
                    <a:pt x="209" y="19"/>
                  </a:lnTo>
                  <a:lnTo>
                    <a:pt x="209" y="9"/>
                  </a:lnTo>
                  <a:lnTo>
                    <a:pt x="21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4" name="Freeform 8"/>
            <p:cNvSpPr>
              <a:spLocks/>
            </p:cNvSpPr>
            <p:nvPr/>
          </p:nvSpPr>
          <p:spPr bwMode="auto">
            <a:xfrm>
              <a:off x="2805" y="1221"/>
              <a:ext cx="163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9" y="36"/>
                </a:cxn>
                <a:cxn ang="0">
                  <a:pos x="19" y="36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7" y="19"/>
                </a:cxn>
                <a:cxn ang="0">
                  <a:pos x="47" y="19"/>
                </a:cxn>
                <a:cxn ang="0">
                  <a:pos x="47" y="9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66" y="0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3" y="0"/>
                </a:cxn>
                <a:cxn ang="0">
                  <a:pos x="123" y="9"/>
                </a:cxn>
                <a:cxn ang="0">
                  <a:pos x="133" y="9"/>
                </a:cxn>
                <a:cxn ang="0">
                  <a:pos x="143" y="9"/>
                </a:cxn>
                <a:cxn ang="0">
                  <a:pos x="143" y="19"/>
                </a:cxn>
                <a:cxn ang="0">
                  <a:pos x="152" y="19"/>
                </a:cxn>
                <a:cxn ang="0">
                  <a:pos x="152" y="27"/>
                </a:cxn>
                <a:cxn ang="0">
                  <a:pos x="162" y="27"/>
                </a:cxn>
              </a:cxnLst>
              <a:rect l="0" t="0" r="r" b="b"/>
              <a:pathLst>
                <a:path w="163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9" y="46"/>
                  </a:lnTo>
                  <a:lnTo>
                    <a:pt x="9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7" y="19"/>
                  </a:lnTo>
                  <a:lnTo>
                    <a:pt x="47" y="19"/>
                  </a:lnTo>
                  <a:lnTo>
                    <a:pt x="47" y="9"/>
                  </a:lnTo>
                  <a:lnTo>
                    <a:pt x="57" y="9"/>
                  </a:lnTo>
                  <a:lnTo>
                    <a:pt x="66" y="9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23" y="9"/>
                  </a:lnTo>
                  <a:lnTo>
                    <a:pt x="133" y="9"/>
                  </a:lnTo>
                  <a:lnTo>
                    <a:pt x="143" y="9"/>
                  </a:lnTo>
                  <a:lnTo>
                    <a:pt x="143" y="19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62" y="2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5" name="Freeform 9"/>
            <p:cNvSpPr>
              <a:spLocks/>
            </p:cNvSpPr>
            <p:nvPr/>
          </p:nvSpPr>
          <p:spPr bwMode="auto">
            <a:xfrm>
              <a:off x="2967" y="1249"/>
              <a:ext cx="229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27"/>
                </a:cxn>
                <a:cxn ang="0">
                  <a:pos x="38" y="27"/>
                </a:cxn>
                <a:cxn ang="0">
                  <a:pos x="38" y="36"/>
                </a:cxn>
                <a:cxn ang="0">
                  <a:pos x="38" y="46"/>
                </a:cxn>
                <a:cxn ang="0">
                  <a:pos x="47" y="46"/>
                </a:cxn>
                <a:cxn ang="0">
                  <a:pos x="47" y="55"/>
                </a:cxn>
                <a:cxn ang="0">
                  <a:pos x="57" y="55"/>
                </a:cxn>
                <a:cxn ang="0">
                  <a:pos x="57" y="64"/>
                </a:cxn>
                <a:cxn ang="0">
                  <a:pos x="67" y="73"/>
                </a:cxn>
                <a:cxn ang="0">
                  <a:pos x="67" y="82"/>
                </a:cxn>
                <a:cxn ang="0">
                  <a:pos x="76" y="82"/>
                </a:cxn>
                <a:cxn ang="0">
                  <a:pos x="76" y="91"/>
                </a:cxn>
                <a:cxn ang="0">
                  <a:pos x="76" y="100"/>
                </a:cxn>
                <a:cxn ang="0">
                  <a:pos x="86" y="100"/>
                </a:cxn>
                <a:cxn ang="0">
                  <a:pos x="86" y="109"/>
                </a:cxn>
                <a:cxn ang="0">
                  <a:pos x="95" y="109"/>
                </a:cxn>
                <a:cxn ang="0">
                  <a:pos x="95" y="118"/>
                </a:cxn>
                <a:cxn ang="0">
                  <a:pos x="95" y="127"/>
                </a:cxn>
                <a:cxn ang="0">
                  <a:pos x="104" y="127"/>
                </a:cxn>
                <a:cxn ang="0">
                  <a:pos x="104" y="137"/>
                </a:cxn>
                <a:cxn ang="0">
                  <a:pos x="104" y="145"/>
                </a:cxn>
                <a:cxn ang="0">
                  <a:pos x="114" y="145"/>
                </a:cxn>
                <a:cxn ang="0">
                  <a:pos x="114" y="154"/>
                </a:cxn>
                <a:cxn ang="0">
                  <a:pos x="124" y="164"/>
                </a:cxn>
                <a:cxn ang="0">
                  <a:pos x="124" y="172"/>
                </a:cxn>
                <a:cxn ang="0">
                  <a:pos x="124" y="181"/>
                </a:cxn>
                <a:cxn ang="0">
                  <a:pos x="133" y="191"/>
                </a:cxn>
                <a:cxn ang="0">
                  <a:pos x="133" y="199"/>
                </a:cxn>
                <a:cxn ang="0">
                  <a:pos x="143" y="209"/>
                </a:cxn>
                <a:cxn ang="0">
                  <a:pos x="143" y="218"/>
                </a:cxn>
                <a:cxn ang="0">
                  <a:pos x="152" y="226"/>
                </a:cxn>
                <a:cxn ang="0">
                  <a:pos x="152" y="236"/>
                </a:cxn>
                <a:cxn ang="0">
                  <a:pos x="161" y="245"/>
                </a:cxn>
                <a:cxn ang="0">
                  <a:pos x="161" y="253"/>
                </a:cxn>
                <a:cxn ang="0">
                  <a:pos x="161" y="263"/>
                </a:cxn>
                <a:cxn ang="0">
                  <a:pos x="171" y="272"/>
                </a:cxn>
                <a:cxn ang="0">
                  <a:pos x="171" y="281"/>
                </a:cxn>
                <a:cxn ang="0">
                  <a:pos x="181" y="290"/>
                </a:cxn>
                <a:cxn ang="0">
                  <a:pos x="181" y="299"/>
                </a:cxn>
                <a:cxn ang="0">
                  <a:pos x="181" y="309"/>
                </a:cxn>
                <a:cxn ang="0">
                  <a:pos x="190" y="317"/>
                </a:cxn>
                <a:cxn ang="0">
                  <a:pos x="190" y="326"/>
                </a:cxn>
                <a:cxn ang="0">
                  <a:pos x="190" y="336"/>
                </a:cxn>
                <a:cxn ang="0">
                  <a:pos x="200" y="336"/>
                </a:cxn>
                <a:cxn ang="0">
                  <a:pos x="200" y="344"/>
                </a:cxn>
                <a:cxn ang="0">
                  <a:pos x="200" y="353"/>
                </a:cxn>
                <a:cxn ang="0">
                  <a:pos x="209" y="363"/>
                </a:cxn>
                <a:cxn ang="0">
                  <a:pos x="209" y="371"/>
                </a:cxn>
                <a:cxn ang="0">
                  <a:pos x="218" y="381"/>
                </a:cxn>
                <a:cxn ang="0">
                  <a:pos x="218" y="390"/>
                </a:cxn>
                <a:cxn ang="0">
                  <a:pos x="218" y="398"/>
                </a:cxn>
                <a:cxn ang="0">
                  <a:pos x="218" y="408"/>
                </a:cxn>
                <a:cxn ang="0">
                  <a:pos x="228" y="408"/>
                </a:cxn>
                <a:cxn ang="0">
                  <a:pos x="228" y="417"/>
                </a:cxn>
              </a:cxnLst>
              <a:rect l="0" t="0" r="r" b="b"/>
              <a:pathLst>
                <a:path w="229" h="418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38" y="27"/>
                  </a:lnTo>
                  <a:lnTo>
                    <a:pt x="38" y="36"/>
                  </a:lnTo>
                  <a:lnTo>
                    <a:pt x="38" y="46"/>
                  </a:lnTo>
                  <a:lnTo>
                    <a:pt x="47" y="46"/>
                  </a:lnTo>
                  <a:lnTo>
                    <a:pt x="47" y="55"/>
                  </a:lnTo>
                  <a:lnTo>
                    <a:pt x="57" y="55"/>
                  </a:lnTo>
                  <a:lnTo>
                    <a:pt x="57" y="64"/>
                  </a:lnTo>
                  <a:lnTo>
                    <a:pt x="67" y="73"/>
                  </a:lnTo>
                  <a:lnTo>
                    <a:pt x="67" y="82"/>
                  </a:lnTo>
                  <a:lnTo>
                    <a:pt x="76" y="82"/>
                  </a:lnTo>
                  <a:lnTo>
                    <a:pt x="76" y="91"/>
                  </a:lnTo>
                  <a:lnTo>
                    <a:pt x="76" y="100"/>
                  </a:lnTo>
                  <a:lnTo>
                    <a:pt x="86" y="100"/>
                  </a:lnTo>
                  <a:lnTo>
                    <a:pt x="86" y="109"/>
                  </a:lnTo>
                  <a:lnTo>
                    <a:pt x="95" y="109"/>
                  </a:lnTo>
                  <a:lnTo>
                    <a:pt x="95" y="118"/>
                  </a:lnTo>
                  <a:lnTo>
                    <a:pt x="95" y="127"/>
                  </a:lnTo>
                  <a:lnTo>
                    <a:pt x="104" y="127"/>
                  </a:lnTo>
                  <a:lnTo>
                    <a:pt x="104" y="137"/>
                  </a:lnTo>
                  <a:lnTo>
                    <a:pt x="104" y="145"/>
                  </a:lnTo>
                  <a:lnTo>
                    <a:pt x="114" y="145"/>
                  </a:lnTo>
                  <a:lnTo>
                    <a:pt x="114" y="154"/>
                  </a:lnTo>
                  <a:lnTo>
                    <a:pt x="124" y="164"/>
                  </a:lnTo>
                  <a:lnTo>
                    <a:pt x="124" y="172"/>
                  </a:lnTo>
                  <a:lnTo>
                    <a:pt x="124" y="181"/>
                  </a:lnTo>
                  <a:lnTo>
                    <a:pt x="133" y="191"/>
                  </a:lnTo>
                  <a:lnTo>
                    <a:pt x="133" y="199"/>
                  </a:lnTo>
                  <a:lnTo>
                    <a:pt x="143" y="209"/>
                  </a:lnTo>
                  <a:lnTo>
                    <a:pt x="143" y="218"/>
                  </a:lnTo>
                  <a:lnTo>
                    <a:pt x="152" y="226"/>
                  </a:lnTo>
                  <a:lnTo>
                    <a:pt x="152" y="236"/>
                  </a:lnTo>
                  <a:lnTo>
                    <a:pt x="161" y="245"/>
                  </a:lnTo>
                  <a:lnTo>
                    <a:pt x="161" y="253"/>
                  </a:lnTo>
                  <a:lnTo>
                    <a:pt x="161" y="263"/>
                  </a:lnTo>
                  <a:lnTo>
                    <a:pt x="171" y="272"/>
                  </a:lnTo>
                  <a:lnTo>
                    <a:pt x="171" y="281"/>
                  </a:lnTo>
                  <a:lnTo>
                    <a:pt x="181" y="290"/>
                  </a:lnTo>
                  <a:lnTo>
                    <a:pt x="181" y="299"/>
                  </a:lnTo>
                  <a:lnTo>
                    <a:pt x="181" y="309"/>
                  </a:lnTo>
                  <a:lnTo>
                    <a:pt x="190" y="317"/>
                  </a:lnTo>
                  <a:lnTo>
                    <a:pt x="190" y="326"/>
                  </a:lnTo>
                  <a:lnTo>
                    <a:pt x="190" y="336"/>
                  </a:lnTo>
                  <a:lnTo>
                    <a:pt x="200" y="336"/>
                  </a:lnTo>
                  <a:lnTo>
                    <a:pt x="200" y="344"/>
                  </a:lnTo>
                  <a:lnTo>
                    <a:pt x="200" y="353"/>
                  </a:lnTo>
                  <a:lnTo>
                    <a:pt x="209" y="363"/>
                  </a:lnTo>
                  <a:lnTo>
                    <a:pt x="209" y="371"/>
                  </a:lnTo>
                  <a:lnTo>
                    <a:pt x="218" y="381"/>
                  </a:lnTo>
                  <a:lnTo>
                    <a:pt x="218" y="390"/>
                  </a:lnTo>
                  <a:lnTo>
                    <a:pt x="218" y="398"/>
                  </a:lnTo>
                  <a:lnTo>
                    <a:pt x="218" y="408"/>
                  </a:lnTo>
                  <a:lnTo>
                    <a:pt x="228" y="408"/>
                  </a:lnTo>
                  <a:lnTo>
                    <a:pt x="228" y="41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6" name="Freeform 10"/>
            <p:cNvSpPr>
              <a:spLocks/>
            </p:cNvSpPr>
            <p:nvPr/>
          </p:nvSpPr>
          <p:spPr bwMode="auto">
            <a:xfrm>
              <a:off x="3195" y="1666"/>
              <a:ext cx="689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10" y="27"/>
                </a:cxn>
                <a:cxn ang="0">
                  <a:pos x="19" y="54"/>
                </a:cxn>
                <a:cxn ang="0">
                  <a:pos x="29" y="72"/>
                </a:cxn>
                <a:cxn ang="0">
                  <a:pos x="29" y="91"/>
                </a:cxn>
                <a:cxn ang="0">
                  <a:pos x="38" y="99"/>
                </a:cxn>
                <a:cxn ang="0">
                  <a:pos x="47" y="118"/>
                </a:cxn>
                <a:cxn ang="0">
                  <a:pos x="47" y="135"/>
                </a:cxn>
                <a:cxn ang="0">
                  <a:pos x="57" y="153"/>
                </a:cxn>
                <a:cxn ang="0">
                  <a:pos x="66" y="180"/>
                </a:cxn>
                <a:cxn ang="0">
                  <a:pos x="76" y="190"/>
                </a:cxn>
                <a:cxn ang="0">
                  <a:pos x="76" y="207"/>
                </a:cxn>
                <a:cxn ang="0">
                  <a:pos x="86" y="226"/>
                </a:cxn>
                <a:cxn ang="0">
                  <a:pos x="95" y="244"/>
                </a:cxn>
                <a:cxn ang="0">
                  <a:pos x="95" y="261"/>
                </a:cxn>
                <a:cxn ang="0">
                  <a:pos x="105" y="290"/>
                </a:cxn>
                <a:cxn ang="0">
                  <a:pos x="115" y="325"/>
                </a:cxn>
                <a:cxn ang="0">
                  <a:pos x="124" y="344"/>
                </a:cxn>
                <a:cxn ang="0">
                  <a:pos x="134" y="361"/>
                </a:cxn>
                <a:cxn ang="0">
                  <a:pos x="144" y="379"/>
                </a:cxn>
                <a:cxn ang="0">
                  <a:pos x="152" y="416"/>
                </a:cxn>
                <a:cxn ang="0">
                  <a:pos x="162" y="433"/>
                </a:cxn>
                <a:cxn ang="0">
                  <a:pos x="162" y="452"/>
                </a:cxn>
                <a:cxn ang="0">
                  <a:pos x="172" y="460"/>
                </a:cxn>
                <a:cxn ang="0">
                  <a:pos x="181" y="479"/>
                </a:cxn>
                <a:cxn ang="0">
                  <a:pos x="181" y="497"/>
                </a:cxn>
                <a:cxn ang="0">
                  <a:pos x="191" y="516"/>
                </a:cxn>
                <a:cxn ang="0">
                  <a:pos x="201" y="543"/>
                </a:cxn>
                <a:cxn ang="0">
                  <a:pos x="210" y="560"/>
                </a:cxn>
                <a:cxn ang="0">
                  <a:pos x="230" y="605"/>
                </a:cxn>
                <a:cxn ang="0">
                  <a:pos x="239" y="632"/>
                </a:cxn>
                <a:cxn ang="0">
                  <a:pos x="248" y="642"/>
                </a:cxn>
                <a:cxn ang="0">
                  <a:pos x="248" y="659"/>
                </a:cxn>
                <a:cxn ang="0">
                  <a:pos x="258" y="678"/>
                </a:cxn>
                <a:cxn ang="0">
                  <a:pos x="267" y="705"/>
                </a:cxn>
                <a:cxn ang="0">
                  <a:pos x="277" y="732"/>
                </a:cxn>
                <a:cxn ang="0">
                  <a:pos x="287" y="750"/>
                </a:cxn>
                <a:cxn ang="0">
                  <a:pos x="296" y="769"/>
                </a:cxn>
                <a:cxn ang="0">
                  <a:pos x="306" y="796"/>
                </a:cxn>
                <a:cxn ang="0">
                  <a:pos x="316" y="804"/>
                </a:cxn>
                <a:cxn ang="0">
                  <a:pos x="335" y="841"/>
                </a:cxn>
                <a:cxn ang="0">
                  <a:pos x="345" y="858"/>
                </a:cxn>
                <a:cxn ang="0">
                  <a:pos x="353" y="877"/>
                </a:cxn>
                <a:cxn ang="0">
                  <a:pos x="392" y="931"/>
                </a:cxn>
                <a:cxn ang="0">
                  <a:pos x="392" y="949"/>
                </a:cxn>
                <a:cxn ang="0">
                  <a:pos x="421" y="985"/>
                </a:cxn>
                <a:cxn ang="0">
                  <a:pos x="468" y="1057"/>
                </a:cxn>
                <a:cxn ang="0">
                  <a:pos x="507" y="1094"/>
                </a:cxn>
                <a:cxn ang="0">
                  <a:pos x="526" y="1121"/>
                </a:cxn>
                <a:cxn ang="0">
                  <a:pos x="554" y="1148"/>
                </a:cxn>
                <a:cxn ang="0">
                  <a:pos x="632" y="1194"/>
                </a:cxn>
                <a:cxn ang="0">
                  <a:pos x="688" y="1229"/>
                </a:cxn>
              </a:cxnLst>
              <a:rect l="0" t="0" r="r" b="b"/>
              <a:pathLst>
                <a:path w="689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10" y="27"/>
                  </a:lnTo>
                  <a:lnTo>
                    <a:pt x="19" y="45"/>
                  </a:lnTo>
                  <a:lnTo>
                    <a:pt x="19" y="54"/>
                  </a:lnTo>
                  <a:lnTo>
                    <a:pt x="19" y="64"/>
                  </a:lnTo>
                  <a:lnTo>
                    <a:pt x="29" y="72"/>
                  </a:lnTo>
                  <a:lnTo>
                    <a:pt x="29" y="8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38" y="99"/>
                  </a:lnTo>
                  <a:lnTo>
                    <a:pt x="38" y="108"/>
                  </a:lnTo>
                  <a:lnTo>
                    <a:pt x="47" y="118"/>
                  </a:lnTo>
                  <a:lnTo>
                    <a:pt x="47" y="126"/>
                  </a:lnTo>
                  <a:lnTo>
                    <a:pt x="47" y="135"/>
                  </a:lnTo>
                  <a:lnTo>
                    <a:pt x="57" y="145"/>
                  </a:lnTo>
                  <a:lnTo>
                    <a:pt x="57" y="153"/>
                  </a:lnTo>
                  <a:lnTo>
                    <a:pt x="66" y="172"/>
                  </a:lnTo>
                  <a:lnTo>
                    <a:pt x="66" y="180"/>
                  </a:lnTo>
                  <a:lnTo>
                    <a:pt x="66" y="190"/>
                  </a:lnTo>
                  <a:lnTo>
                    <a:pt x="76" y="190"/>
                  </a:lnTo>
                  <a:lnTo>
                    <a:pt x="76" y="199"/>
                  </a:lnTo>
                  <a:lnTo>
                    <a:pt x="76" y="207"/>
                  </a:lnTo>
                  <a:lnTo>
                    <a:pt x="76" y="217"/>
                  </a:lnTo>
                  <a:lnTo>
                    <a:pt x="86" y="226"/>
                  </a:lnTo>
                  <a:lnTo>
                    <a:pt x="86" y="234"/>
                  </a:lnTo>
                  <a:lnTo>
                    <a:pt x="95" y="244"/>
                  </a:lnTo>
                  <a:lnTo>
                    <a:pt x="95" y="253"/>
                  </a:lnTo>
                  <a:lnTo>
                    <a:pt x="95" y="261"/>
                  </a:lnTo>
                  <a:lnTo>
                    <a:pt x="105" y="280"/>
                  </a:lnTo>
                  <a:lnTo>
                    <a:pt x="105" y="290"/>
                  </a:lnTo>
                  <a:lnTo>
                    <a:pt x="115" y="307"/>
                  </a:lnTo>
                  <a:lnTo>
                    <a:pt x="115" y="325"/>
                  </a:lnTo>
                  <a:lnTo>
                    <a:pt x="124" y="334"/>
                  </a:lnTo>
                  <a:lnTo>
                    <a:pt x="124" y="344"/>
                  </a:lnTo>
                  <a:lnTo>
                    <a:pt x="134" y="352"/>
                  </a:lnTo>
                  <a:lnTo>
                    <a:pt x="134" y="361"/>
                  </a:lnTo>
                  <a:lnTo>
                    <a:pt x="134" y="371"/>
                  </a:lnTo>
                  <a:lnTo>
                    <a:pt x="144" y="379"/>
                  </a:lnTo>
                  <a:lnTo>
                    <a:pt x="144" y="388"/>
                  </a:lnTo>
                  <a:lnTo>
                    <a:pt x="152" y="416"/>
                  </a:lnTo>
                  <a:lnTo>
                    <a:pt x="152" y="425"/>
                  </a:lnTo>
                  <a:lnTo>
                    <a:pt x="162" y="433"/>
                  </a:lnTo>
                  <a:lnTo>
                    <a:pt x="162" y="443"/>
                  </a:lnTo>
                  <a:lnTo>
                    <a:pt x="162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72" y="470"/>
                  </a:lnTo>
                  <a:lnTo>
                    <a:pt x="181" y="479"/>
                  </a:lnTo>
                  <a:lnTo>
                    <a:pt x="181" y="488"/>
                  </a:lnTo>
                  <a:lnTo>
                    <a:pt x="181" y="497"/>
                  </a:lnTo>
                  <a:lnTo>
                    <a:pt x="191" y="506"/>
                  </a:lnTo>
                  <a:lnTo>
                    <a:pt x="191" y="516"/>
                  </a:lnTo>
                  <a:lnTo>
                    <a:pt x="191" y="524"/>
                  </a:lnTo>
                  <a:lnTo>
                    <a:pt x="201" y="543"/>
                  </a:lnTo>
                  <a:lnTo>
                    <a:pt x="210" y="551"/>
                  </a:lnTo>
                  <a:lnTo>
                    <a:pt x="210" y="560"/>
                  </a:lnTo>
                  <a:lnTo>
                    <a:pt x="220" y="587"/>
                  </a:lnTo>
                  <a:lnTo>
                    <a:pt x="230" y="605"/>
                  </a:lnTo>
                  <a:lnTo>
                    <a:pt x="239" y="624"/>
                  </a:lnTo>
                  <a:lnTo>
                    <a:pt x="239" y="632"/>
                  </a:lnTo>
                  <a:lnTo>
                    <a:pt x="239" y="642"/>
                  </a:lnTo>
                  <a:lnTo>
                    <a:pt x="248" y="642"/>
                  </a:lnTo>
                  <a:lnTo>
                    <a:pt x="248" y="651"/>
                  </a:lnTo>
                  <a:lnTo>
                    <a:pt x="248" y="659"/>
                  </a:lnTo>
                  <a:lnTo>
                    <a:pt x="258" y="669"/>
                  </a:lnTo>
                  <a:lnTo>
                    <a:pt x="258" y="678"/>
                  </a:lnTo>
                  <a:lnTo>
                    <a:pt x="258" y="686"/>
                  </a:lnTo>
                  <a:lnTo>
                    <a:pt x="267" y="705"/>
                  </a:lnTo>
                  <a:lnTo>
                    <a:pt x="277" y="714"/>
                  </a:lnTo>
                  <a:lnTo>
                    <a:pt x="277" y="732"/>
                  </a:lnTo>
                  <a:lnTo>
                    <a:pt x="287" y="732"/>
                  </a:lnTo>
                  <a:lnTo>
                    <a:pt x="287" y="750"/>
                  </a:lnTo>
                  <a:lnTo>
                    <a:pt x="296" y="759"/>
                  </a:lnTo>
                  <a:lnTo>
                    <a:pt x="296" y="769"/>
                  </a:lnTo>
                  <a:lnTo>
                    <a:pt x="306" y="786"/>
                  </a:lnTo>
                  <a:lnTo>
                    <a:pt x="306" y="796"/>
                  </a:lnTo>
                  <a:lnTo>
                    <a:pt x="316" y="796"/>
                  </a:lnTo>
                  <a:lnTo>
                    <a:pt x="316" y="804"/>
                  </a:lnTo>
                  <a:lnTo>
                    <a:pt x="335" y="831"/>
                  </a:lnTo>
                  <a:lnTo>
                    <a:pt x="335" y="841"/>
                  </a:lnTo>
                  <a:lnTo>
                    <a:pt x="345" y="850"/>
                  </a:lnTo>
                  <a:lnTo>
                    <a:pt x="345" y="858"/>
                  </a:lnTo>
                  <a:lnTo>
                    <a:pt x="353" y="868"/>
                  </a:lnTo>
                  <a:lnTo>
                    <a:pt x="353" y="877"/>
                  </a:lnTo>
                  <a:lnTo>
                    <a:pt x="373" y="904"/>
                  </a:lnTo>
                  <a:lnTo>
                    <a:pt x="392" y="931"/>
                  </a:lnTo>
                  <a:lnTo>
                    <a:pt x="392" y="940"/>
                  </a:lnTo>
                  <a:lnTo>
                    <a:pt x="392" y="949"/>
                  </a:lnTo>
                  <a:lnTo>
                    <a:pt x="411" y="976"/>
                  </a:lnTo>
                  <a:lnTo>
                    <a:pt x="421" y="985"/>
                  </a:lnTo>
                  <a:lnTo>
                    <a:pt x="468" y="1049"/>
                  </a:lnTo>
                  <a:lnTo>
                    <a:pt x="468" y="1057"/>
                  </a:lnTo>
                  <a:lnTo>
                    <a:pt x="488" y="1076"/>
                  </a:lnTo>
                  <a:lnTo>
                    <a:pt x="507" y="1094"/>
                  </a:lnTo>
                  <a:lnTo>
                    <a:pt x="517" y="1111"/>
                  </a:lnTo>
                  <a:lnTo>
                    <a:pt x="526" y="1121"/>
                  </a:lnTo>
                  <a:lnTo>
                    <a:pt x="536" y="1130"/>
                  </a:lnTo>
                  <a:lnTo>
                    <a:pt x="554" y="1148"/>
                  </a:lnTo>
                  <a:lnTo>
                    <a:pt x="574" y="1167"/>
                  </a:lnTo>
                  <a:lnTo>
                    <a:pt x="632" y="1194"/>
                  </a:lnTo>
                  <a:lnTo>
                    <a:pt x="641" y="1202"/>
                  </a:lnTo>
                  <a:lnTo>
                    <a:pt x="688" y="122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67" name="Freeform 11"/>
            <p:cNvSpPr>
              <a:spLocks/>
            </p:cNvSpPr>
            <p:nvPr/>
          </p:nvSpPr>
          <p:spPr bwMode="auto">
            <a:xfrm>
              <a:off x="3883" y="2895"/>
              <a:ext cx="334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8" y="9"/>
                </a:cxn>
                <a:cxn ang="0">
                  <a:pos x="162" y="46"/>
                </a:cxn>
                <a:cxn ang="0">
                  <a:pos x="333" y="64"/>
                </a:cxn>
              </a:cxnLst>
              <a:rect l="0" t="0" r="r" b="b"/>
              <a:pathLst>
                <a:path w="334" h="65">
                  <a:moveTo>
                    <a:pt x="0" y="0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62" y="46"/>
                  </a:lnTo>
                  <a:lnTo>
                    <a:pt x="333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68" name="Line 12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1470" name="Freeform 14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1" name="Freeform 15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2" name="Freeform 16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3" name="Freeform 17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4" name="Freeform 18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1475" name="Freeform 19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1476" name="Rectangle 20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1477" name="Rectangle 21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1478" name="Rectangle 22"/>
          <p:cNvSpPr>
            <a:spLocks noChangeArrowheads="1"/>
          </p:cNvSpPr>
          <p:nvPr/>
        </p:nvSpPr>
        <p:spPr bwMode="auto">
          <a:xfrm>
            <a:off x="5770563" y="3103563"/>
            <a:ext cx="33020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random error</a:t>
            </a:r>
          </a:p>
        </p:txBody>
      </p:sp>
      <p:sp>
        <p:nvSpPr>
          <p:cNvPr id="531479" name="Rectangle 23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distribution of X with random error</a:t>
            </a:r>
          </a:p>
        </p:txBody>
      </p:sp>
      <p:sp>
        <p:nvSpPr>
          <p:cNvPr id="531480" name="AutoShape 24"/>
          <p:cNvSpPr>
            <a:spLocks noChangeArrowheads="1"/>
          </p:cNvSpPr>
          <p:nvPr/>
        </p:nvSpPr>
        <p:spPr bwMode="auto">
          <a:xfrm rot="10800000">
            <a:off x="1600200" y="5105400"/>
            <a:ext cx="327025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Notice that random error doesn’t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affect the average, only the </a:t>
            </a:r>
          </a:p>
          <a:p>
            <a:pPr algn="ctr" eaLnBrk="0" hangingPunct="0"/>
            <a:r>
              <a:rPr lang="en-US" b="1" i="1" dirty="0">
                <a:solidFill>
                  <a:srgbClr val="FFFF00"/>
                </a:solidFill>
              </a:rPr>
              <a:t>variability around the average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2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Deviations from the true value that</a:t>
            </a:r>
          </a:p>
          <a:p>
            <a:r>
              <a:rPr lang="en-GB" b="1"/>
              <a:t>occur in a random chance pattern</a:t>
            </a: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210945" y="3401219"/>
            <a:ext cx="2846388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3511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2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3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4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5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3516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3517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3518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3519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2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4533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4535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6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7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8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39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0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41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4543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4544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4546" name="Freeform 18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7" name="Freeform 19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8" name="Freeform 20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49" name="Freeform 21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0" name="Freeform 22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4551" name="Freeform 23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4552" name="Line 24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Davood Khalili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Line 3"/>
          <p:cNvSpPr>
            <a:spLocks noChangeShapeType="1"/>
          </p:cNvSpPr>
          <p:nvPr/>
        </p:nvSpPr>
        <p:spPr bwMode="auto">
          <a:xfrm>
            <a:off x="2276475" y="4841875"/>
            <a:ext cx="4651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6" name="Line 4"/>
          <p:cNvSpPr>
            <a:spLocks noChangeShapeType="1"/>
          </p:cNvSpPr>
          <p:nvPr/>
        </p:nvSpPr>
        <p:spPr bwMode="auto">
          <a:xfrm flipV="1">
            <a:off x="2281238" y="1746250"/>
            <a:ext cx="0" cy="310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46418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27413" y="1938338"/>
            <a:ext cx="2414587" cy="2760662"/>
            <a:chOff x="2159" y="1221"/>
            <a:chExt cx="1521" cy="1739"/>
          </a:xfrm>
        </p:grpSpPr>
        <p:sp>
          <p:nvSpPr>
            <p:cNvPr id="535559" name="Freeform 7"/>
            <p:cNvSpPr>
              <a:spLocks/>
            </p:cNvSpPr>
            <p:nvPr/>
          </p:nvSpPr>
          <p:spPr bwMode="auto">
            <a:xfrm>
              <a:off x="2159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0" name="Freeform 8"/>
            <p:cNvSpPr>
              <a:spLocks/>
            </p:cNvSpPr>
            <p:nvPr/>
          </p:nvSpPr>
          <p:spPr bwMode="auto">
            <a:xfrm>
              <a:off x="2724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1" name="Freeform 9"/>
            <p:cNvSpPr>
              <a:spLocks/>
            </p:cNvSpPr>
            <p:nvPr/>
          </p:nvSpPr>
          <p:spPr bwMode="auto">
            <a:xfrm>
              <a:off x="2852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2" name="Freeform 10"/>
            <p:cNvSpPr>
              <a:spLocks/>
            </p:cNvSpPr>
            <p:nvPr/>
          </p:nvSpPr>
          <p:spPr bwMode="auto">
            <a:xfrm>
              <a:off x="2947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3" name="Freeform 11"/>
            <p:cNvSpPr>
              <a:spLocks/>
            </p:cNvSpPr>
            <p:nvPr/>
          </p:nvSpPr>
          <p:spPr bwMode="auto">
            <a:xfrm>
              <a:off x="3081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64" name="Freeform 12"/>
            <p:cNvSpPr>
              <a:spLocks/>
            </p:cNvSpPr>
            <p:nvPr/>
          </p:nvSpPr>
          <p:spPr bwMode="auto">
            <a:xfrm>
              <a:off x="3483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6462713" y="4938713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 rot="16200000">
            <a:off x="1127126" y="3108325"/>
            <a:ext cx="1638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</a:p>
        </p:txBody>
      </p:sp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5557838" y="3103563"/>
            <a:ext cx="3514725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no systematic error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5313363" y="1884363"/>
            <a:ext cx="31496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distribution of X with systematic error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13013" y="1938338"/>
            <a:ext cx="2414587" cy="2760662"/>
            <a:chOff x="1583" y="1221"/>
            <a:chExt cx="1521" cy="1739"/>
          </a:xfrm>
        </p:grpSpPr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583" y="1710"/>
              <a:ext cx="566" cy="1250"/>
            </a:xfrm>
            <a:custGeom>
              <a:avLst/>
              <a:gdLst/>
              <a:ahLst/>
              <a:cxnLst>
                <a:cxn ang="0">
                  <a:pos x="61" y="1231"/>
                </a:cxn>
                <a:cxn ang="0">
                  <a:pos x="185" y="1177"/>
                </a:cxn>
                <a:cxn ang="0">
                  <a:pos x="212" y="1150"/>
                </a:cxn>
                <a:cxn ang="0">
                  <a:pos x="240" y="1113"/>
                </a:cxn>
                <a:cxn ang="0">
                  <a:pos x="251" y="1104"/>
                </a:cxn>
                <a:cxn ang="0">
                  <a:pos x="263" y="1077"/>
                </a:cxn>
                <a:cxn ang="0">
                  <a:pos x="274" y="1059"/>
                </a:cxn>
                <a:cxn ang="0">
                  <a:pos x="285" y="1040"/>
                </a:cxn>
                <a:cxn ang="0">
                  <a:pos x="296" y="1023"/>
                </a:cxn>
                <a:cxn ang="0">
                  <a:pos x="307" y="996"/>
                </a:cxn>
                <a:cxn ang="0">
                  <a:pos x="330" y="951"/>
                </a:cxn>
                <a:cxn ang="0">
                  <a:pos x="347" y="897"/>
                </a:cxn>
                <a:cxn ang="0">
                  <a:pos x="352" y="887"/>
                </a:cxn>
                <a:cxn ang="0">
                  <a:pos x="358" y="860"/>
                </a:cxn>
                <a:cxn ang="0">
                  <a:pos x="375" y="814"/>
                </a:cxn>
                <a:cxn ang="0">
                  <a:pos x="380" y="797"/>
                </a:cxn>
                <a:cxn ang="0">
                  <a:pos x="385" y="769"/>
                </a:cxn>
                <a:cxn ang="0">
                  <a:pos x="391" y="752"/>
                </a:cxn>
                <a:cxn ang="0">
                  <a:pos x="402" y="725"/>
                </a:cxn>
                <a:cxn ang="0">
                  <a:pos x="408" y="697"/>
                </a:cxn>
                <a:cxn ang="0">
                  <a:pos x="414" y="688"/>
                </a:cxn>
                <a:cxn ang="0">
                  <a:pos x="414" y="670"/>
                </a:cxn>
                <a:cxn ang="0">
                  <a:pos x="419" y="642"/>
                </a:cxn>
                <a:cxn ang="0">
                  <a:pos x="425" y="625"/>
                </a:cxn>
                <a:cxn ang="0">
                  <a:pos x="431" y="615"/>
                </a:cxn>
                <a:cxn ang="0">
                  <a:pos x="436" y="580"/>
                </a:cxn>
                <a:cxn ang="0">
                  <a:pos x="442" y="561"/>
                </a:cxn>
                <a:cxn ang="0">
                  <a:pos x="447" y="543"/>
                </a:cxn>
                <a:cxn ang="0">
                  <a:pos x="453" y="516"/>
                </a:cxn>
                <a:cxn ang="0">
                  <a:pos x="458" y="498"/>
                </a:cxn>
                <a:cxn ang="0">
                  <a:pos x="464" y="471"/>
                </a:cxn>
                <a:cxn ang="0">
                  <a:pos x="469" y="452"/>
                </a:cxn>
                <a:cxn ang="0">
                  <a:pos x="469" y="435"/>
                </a:cxn>
                <a:cxn ang="0">
                  <a:pos x="475" y="408"/>
                </a:cxn>
                <a:cxn ang="0">
                  <a:pos x="481" y="398"/>
                </a:cxn>
                <a:cxn ang="0">
                  <a:pos x="486" y="381"/>
                </a:cxn>
                <a:cxn ang="0">
                  <a:pos x="492" y="353"/>
                </a:cxn>
                <a:cxn ang="0">
                  <a:pos x="492" y="335"/>
                </a:cxn>
                <a:cxn ang="0">
                  <a:pos x="498" y="317"/>
                </a:cxn>
                <a:cxn ang="0">
                  <a:pos x="503" y="299"/>
                </a:cxn>
                <a:cxn ang="0">
                  <a:pos x="503" y="280"/>
                </a:cxn>
                <a:cxn ang="0">
                  <a:pos x="509" y="263"/>
                </a:cxn>
                <a:cxn ang="0">
                  <a:pos x="515" y="253"/>
                </a:cxn>
                <a:cxn ang="0">
                  <a:pos x="515" y="236"/>
                </a:cxn>
                <a:cxn ang="0">
                  <a:pos x="520" y="217"/>
                </a:cxn>
                <a:cxn ang="0">
                  <a:pos x="520" y="199"/>
                </a:cxn>
                <a:cxn ang="0">
                  <a:pos x="526" y="190"/>
                </a:cxn>
                <a:cxn ang="0">
                  <a:pos x="526" y="172"/>
                </a:cxn>
                <a:cxn ang="0">
                  <a:pos x="531" y="163"/>
                </a:cxn>
                <a:cxn ang="0">
                  <a:pos x="537" y="145"/>
                </a:cxn>
                <a:cxn ang="0">
                  <a:pos x="542" y="108"/>
                </a:cxn>
                <a:cxn ang="0">
                  <a:pos x="548" y="91"/>
                </a:cxn>
                <a:cxn ang="0">
                  <a:pos x="553" y="54"/>
                </a:cxn>
                <a:cxn ang="0">
                  <a:pos x="559" y="46"/>
                </a:cxn>
                <a:cxn ang="0">
                  <a:pos x="559" y="27"/>
                </a:cxn>
                <a:cxn ang="0">
                  <a:pos x="565" y="19"/>
                </a:cxn>
                <a:cxn ang="0">
                  <a:pos x="565" y="0"/>
                </a:cxn>
              </a:cxnLst>
              <a:rect l="0" t="0" r="r" b="b"/>
              <a:pathLst>
                <a:path w="566" h="1250">
                  <a:moveTo>
                    <a:pt x="0" y="1249"/>
                  </a:moveTo>
                  <a:lnTo>
                    <a:pt x="61" y="1231"/>
                  </a:lnTo>
                  <a:lnTo>
                    <a:pt x="162" y="1195"/>
                  </a:lnTo>
                  <a:lnTo>
                    <a:pt x="185" y="1177"/>
                  </a:lnTo>
                  <a:lnTo>
                    <a:pt x="201" y="1158"/>
                  </a:lnTo>
                  <a:lnTo>
                    <a:pt x="212" y="1150"/>
                  </a:lnTo>
                  <a:lnTo>
                    <a:pt x="218" y="1141"/>
                  </a:lnTo>
                  <a:lnTo>
                    <a:pt x="240" y="1113"/>
                  </a:lnTo>
                  <a:lnTo>
                    <a:pt x="246" y="1104"/>
                  </a:lnTo>
                  <a:lnTo>
                    <a:pt x="251" y="1104"/>
                  </a:lnTo>
                  <a:lnTo>
                    <a:pt x="251" y="1096"/>
                  </a:lnTo>
                  <a:lnTo>
                    <a:pt x="263" y="1077"/>
                  </a:lnTo>
                  <a:lnTo>
                    <a:pt x="268" y="1077"/>
                  </a:lnTo>
                  <a:lnTo>
                    <a:pt x="274" y="1059"/>
                  </a:lnTo>
                  <a:lnTo>
                    <a:pt x="280" y="1050"/>
                  </a:lnTo>
                  <a:lnTo>
                    <a:pt x="285" y="1040"/>
                  </a:lnTo>
                  <a:lnTo>
                    <a:pt x="291" y="1032"/>
                  </a:lnTo>
                  <a:lnTo>
                    <a:pt x="296" y="1023"/>
                  </a:lnTo>
                  <a:lnTo>
                    <a:pt x="302" y="1013"/>
                  </a:lnTo>
                  <a:lnTo>
                    <a:pt x="307" y="996"/>
                  </a:lnTo>
                  <a:lnTo>
                    <a:pt x="313" y="986"/>
                  </a:lnTo>
                  <a:lnTo>
                    <a:pt x="330" y="951"/>
                  </a:lnTo>
                  <a:lnTo>
                    <a:pt x="335" y="932"/>
                  </a:lnTo>
                  <a:lnTo>
                    <a:pt x="347" y="897"/>
                  </a:lnTo>
                  <a:lnTo>
                    <a:pt x="347" y="887"/>
                  </a:lnTo>
                  <a:lnTo>
                    <a:pt x="352" y="887"/>
                  </a:lnTo>
                  <a:lnTo>
                    <a:pt x="352" y="878"/>
                  </a:lnTo>
                  <a:lnTo>
                    <a:pt x="358" y="860"/>
                  </a:lnTo>
                  <a:lnTo>
                    <a:pt x="375" y="824"/>
                  </a:lnTo>
                  <a:lnTo>
                    <a:pt x="375" y="814"/>
                  </a:lnTo>
                  <a:lnTo>
                    <a:pt x="375" y="806"/>
                  </a:lnTo>
                  <a:lnTo>
                    <a:pt x="380" y="797"/>
                  </a:lnTo>
                  <a:lnTo>
                    <a:pt x="385" y="779"/>
                  </a:lnTo>
                  <a:lnTo>
                    <a:pt x="385" y="769"/>
                  </a:lnTo>
                  <a:lnTo>
                    <a:pt x="391" y="760"/>
                  </a:lnTo>
                  <a:lnTo>
                    <a:pt x="391" y="752"/>
                  </a:lnTo>
                  <a:lnTo>
                    <a:pt x="397" y="742"/>
                  </a:lnTo>
                  <a:lnTo>
                    <a:pt x="402" y="725"/>
                  </a:lnTo>
                  <a:lnTo>
                    <a:pt x="402" y="706"/>
                  </a:lnTo>
                  <a:lnTo>
                    <a:pt x="408" y="697"/>
                  </a:lnTo>
                  <a:lnTo>
                    <a:pt x="408" y="688"/>
                  </a:lnTo>
                  <a:lnTo>
                    <a:pt x="414" y="688"/>
                  </a:lnTo>
                  <a:lnTo>
                    <a:pt x="414" y="679"/>
                  </a:lnTo>
                  <a:lnTo>
                    <a:pt x="414" y="670"/>
                  </a:lnTo>
                  <a:lnTo>
                    <a:pt x="419" y="652"/>
                  </a:lnTo>
                  <a:lnTo>
                    <a:pt x="419" y="642"/>
                  </a:lnTo>
                  <a:lnTo>
                    <a:pt x="425" y="634"/>
                  </a:lnTo>
                  <a:lnTo>
                    <a:pt x="425" y="625"/>
                  </a:lnTo>
                  <a:lnTo>
                    <a:pt x="431" y="625"/>
                  </a:lnTo>
                  <a:lnTo>
                    <a:pt x="431" y="615"/>
                  </a:lnTo>
                  <a:lnTo>
                    <a:pt x="431" y="607"/>
                  </a:lnTo>
                  <a:lnTo>
                    <a:pt x="436" y="580"/>
                  </a:lnTo>
                  <a:lnTo>
                    <a:pt x="442" y="570"/>
                  </a:lnTo>
                  <a:lnTo>
                    <a:pt x="442" y="561"/>
                  </a:lnTo>
                  <a:lnTo>
                    <a:pt x="442" y="553"/>
                  </a:lnTo>
                  <a:lnTo>
                    <a:pt x="447" y="543"/>
                  </a:lnTo>
                  <a:lnTo>
                    <a:pt x="453" y="525"/>
                  </a:lnTo>
                  <a:lnTo>
                    <a:pt x="453" y="516"/>
                  </a:lnTo>
                  <a:lnTo>
                    <a:pt x="453" y="507"/>
                  </a:lnTo>
                  <a:lnTo>
                    <a:pt x="458" y="498"/>
                  </a:lnTo>
                  <a:lnTo>
                    <a:pt x="458" y="489"/>
                  </a:lnTo>
                  <a:lnTo>
                    <a:pt x="464" y="471"/>
                  </a:lnTo>
                  <a:lnTo>
                    <a:pt x="464" y="462"/>
                  </a:lnTo>
                  <a:lnTo>
                    <a:pt x="469" y="452"/>
                  </a:lnTo>
                  <a:lnTo>
                    <a:pt x="469" y="444"/>
                  </a:lnTo>
                  <a:lnTo>
                    <a:pt x="469" y="435"/>
                  </a:lnTo>
                  <a:lnTo>
                    <a:pt x="475" y="416"/>
                  </a:lnTo>
                  <a:lnTo>
                    <a:pt x="475" y="408"/>
                  </a:lnTo>
                  <a:lnTo>
                    <a:pt x="481" y="408"/>
                  </a:lnTo>
                  <a:lnTo>
                    <a:pt x="481" y="398"/>
                  </a:lnTo>
                  <a:lnTo>
                    <a:pt x="481" y="389"/>
                  </a:lnTo>
                  <a:lnTo>
                    <a:pt x="486" y="381"/>
                  </a:lnTo>
                  <a:lnTo>
                    <a:pt x="486" y="371"/>
                  </a:lnTo>
                  <a:lnTo>
                    <a:pt x="492" y="353"/>
                  </a:lnTo>
                  <a:lnTo>
                    <a:pt x="492" y="344"/>
                  </a:lnTo>
                  <a:lnTo>
                    <a:pt x="492" y="335"/>
                  </a:lnTo>
                  <a:lnTo>
                    <a:pt x="498" y="326"/>
                  </a:lnTo>
                  <a:lnTo>
                    <a:pt x="498" y="317"/>
                  </a:lnTo>
                  <a:lnTo>
                    <a:pt x="498" y="308"/>
                  </a:lnTo>
                  <a:lnTo>
                    <a:pt x="503" y="299"/>
                  </a:lnTo>
                  <a:lnTo>
                    <a:pt x="503" y="290"/>
                  </a:lnTo>
                  <a:lnTo>
                    <a:pt x="503" y="280"/>
                  </a:lnTo>
                  <a:lnTo>
                    <a:pt x="509" y="272"/>
                  </a:lnTo>
                  <a:lnTo>
                    <a:pt x="509" y="263"/>
                  </a:lnTo>
                  <a:lnTo>
                    <a:pt x="509" y="253"/>
                  </a:lnTo>
                  <a:lnTo>
                    <a:pt x="515" y="253"/>
                  </a:lnTo>
                  <a:lnTo>
                    <a:pt x="515" y="245"/>
                  </a:lnTo>
                  <a:lnTo>
                    <a:pt x="515" y="236"/>
                  </a:lnTo>
                  <a:lnTo>
                    <a:pt x="520" y="226"/>
                  </a:lnTo>
                  <a:lnTo>
                    <a:pt x="520" y="217"/>
                  </a:lnTo>
                  <a:lnTo>
                    <a:pt x="520" y="209"/>
                  </a:lnTo>
                  <a:lnTo>
                    <a:pt x="520" y="199"/>
                  </a:lnTo>
                  <a:lnTo>
                    <a:pt x="526" y="199"/>
                  </a:lnTo>
                  <a:lnTo>
                    <a:pt x="526" y="190"/>
                  </a:lnTo>
                  <a:lnTo>
                    <a:pt x="526" y="181"/>
                  </a:lnTo>
                  <a:lnTo>
                    <a:pt x="526" y="172"/>
                  </a:lnTo>
                  <a:lnTo>
                    <a:pt x="531" y="172"/>
                  </a:lnTo>
                  <a:lnTo>
                    <a:pt x="531" y="163"/>
                  </a:lnTo>
                  <a:lnTo>
                    <a:pt x="531" y="154"/>
                  </a:lnTo>
                  <a:lnTo>
                    <a:pt x="537" y="145"/>
                  </a:lnTo>
                  <a:lnTo>
                    <a:pt x="537" y="136"/>
                  </a:lnTo>
                  <a:lnTo>
                    <a:pt x="542" y="108"/>
                  </a:lnTo>
                  <a:lnTo>
                    <a:pt x="542" y="100"/>
                  </a:lnTo>
                  <a:lnTo>
                    <a:pt x="548" y="91"/>
                  </a:lnTo>
                  <a:lnTo>
                    <a:pt x="548" y="81"/>
                  </a:lnTo>
                  <a:lnTo>
                    <a:pt x="553" y="54"/>
                  </a:lnTo>
                  <a:lnTo>
                    <a:pt x="553" y="46"/>
                  </a:lnTo>
                  <a:lnTo>
                    <a:pt x="559" y="46"/>
                  </a:lnTo>
                  <a:lnTo>
                    <a:pt x="559" y="36"/>
                  </a:lnTo>
                  <a:lnTo>
                    <a:pt x="559" y="27"/>
                  </a:lnTo>
                  <a:lnTo>
                    <a:pt x="559" y="19"/>
                  </a:lnTo>
                  <a:lnTo>
                    <a:pt x="565" y="19"/>
                  </a:lnTo>
                  <a:lnTo>
                    <a:pt x="565" y="9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2" name="Freeform 20"/>
            <p:cNvSpPr>
              <a:spLocks/>
            </p:cNvSpPr>
            <p:nvPr/>
          </p:nvSpPr>
          <p:spPr bwMode="auto">
            <a:xfrm>
              <a:off x="2148" y="1275"/>
              <a:ext cx="129" cy="436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435"/>
                </a:cxn>
                <a:cxn ang="0">
                  <a:pos x="0" y="426"/>
                </a:cxn>
                <a:cxn ang="0">
                  <a:pos x="5" y="426"/>
                </a:cxn>
                <a:cxn ang="0">
                  <a:pos x="5" y="417"/>
                </a:cxn>
                <a:cxn ang="0">
                  <a:pos x="5" y="408"/>
                </a:cxn>
                <a:cxn ang="0">
                  <a:pos x="11" y="390"/>
                </a:cxn>
                <a:cxn ang="0">
                  <a:pos x="11" y="381"/>
                </a:cxn>
                <a:cxn ang="0">
                  <a:pos x="16" y="381"/>
                </a:cxn>
                <a:cxn ang="0">
                  <a:pos x="16" y="371"/>
                </a:cxn>
                <a:cxn ang="0">
                  <a:pos x="16" y="363"/>
                </a:cxn>
                <a:cxn ang="0">
                  <a:pos x="16" y="354"/>
                </a:cxn>
                <a:cxn ang="0">
                  <a:pos x="22" y="344"/>
                </a:cxn>
                <a:cxn ang="0">
                  <a:pos x="22" y="336"/>
                </a:cxn>
                <a:cxn ang="0">
                  <a:pos x="28" y="327"/>
                </a:cxn>
                <a:cxn ang="0">
                  <a:pos x="28" y="317"/>
                </a:cxn>
                <a:cxn ang="0">
                  <a:pos x="28" y="309"/>
                </a:cxn>
                <a:cxn ang="0">
                  <a:pos x="33" y="299"/>
                </a:cxn>
                <a:cxn ang="0">
                  <a:pos x="33" y="290"/>
                </a:cxn>
                <a:cxn ang="0">
                  <a:pos x="39" y="282"/>
                </a:cxn>
                <a:cxn ang="0">
                  <a:pos x="39" y="272"/>
                </a:cxn>
                <a:cxn ang="0">
                  <a:pos x="39" y="263"/>
                </a:cxn>
                <a:cxn ang="0">
                  <a:pos x="44" y="255"/>
                </a:cxn>
                <a:cxn ang="0">
                  <a:pos x="44" y="245"/>
                </a:cxn>
                <a:cxn ang="0">
                  <a:pos x="44" y="236"/>
                </a:cxn>
                <a:cxn ang="0">
                  <a:pos x="50" y="236"/>
                </a:cxn>
                <a:cxn ang="0">
                  <a:pos x="50" y="226"/>
                </a:cxn>
                <a:cxn ang="0">
                  <a:pos x="50" y="218"/>
                </a:cxn>
                <a:cxn ang="0">
                  <a:pos x="55" y="218"/>
                </a:cxn>
                <a:cxn ang="0">
                  <a:pos x="55" y="209"/>
                </a:cxn>
                <a:cxn ang="0">
                  <a:pos x="55" y="199"/>
                </a:cxn>
                <a:cxn ang="0">
                  <a:pos x="61" y="199"/>
                </a:cxn>
                <a:cxn ang="0">
                  <a:pos x="61" y="191"/>
                </a:cxn>
                <a:cxn ang="0">
                  <a:pos x="61" y="182"/>
                </a:cxn>
                <a:cxn ang="0">
                  <a:pos x="66" y="172"/>
                </a:cxn>
                <a:cxn ang="0">
                  <a:pos x="66" y="164"/>
                </a:cxn>
                <a:cxn ang="0">
                  <a:pos x="66" y="154"/>
                </a:cxn>
                <a:cxn ang="0">
                  <a:pos x="72" y="154"/>
                </a:cxn>
                <a:cxn ang="0">
                  <a:pos x="72" y="145"/>
                </a:cxn>
                <a:cxn ang="0">
                  <a:pos x="72" y="137"/>
                </a:cxn>
                <a:cxn ang="0">
                  <a:pos x="78" y="137"/>
                </a:cxn>
                <a:cxn ang="0">
                  <a:pos x="78" y="127"/>
                </a:cxn>
                <a:cxn ang="0">
                  <a:pos x="78" y="118"/>
                </a:cxn>
                <a:cxn ang="0">
                  <a:pos x="83" y="118"/>
                </a:cxn>
                <a:cxn ang="0">
                  <a:pos x="83" y="110"/>
                </a:cxn>
                <a:cxn ang="0">
                  <a:pos x="83" y="100"/>
                </a:cxn>
                <a:cxn ang="0">
                  <a:pos x="89" y="100"/>
                </a:cxn>
                <a:cxn ang="0">
                  <a:pos x="89" y="91"/>
                </a:cxn>
                <a:cxn ang="0">
                  <a:pos x="95" y="82"/>
                </a:cxn>
                <a:cxn ang="0">
                  <a:pos x="95" y="73"/>
                </a:cxn>
                <a:cxn ang="0">
                  <a:pos x="100" y="73"/>
                </a:cxn>
                <a:cxn ang="0">
                  <a:pos x="100" y="64"/>
                </a:cxn>
                <a:cxn ang="0">
                  <a:pos x="100" y="55"/>
                </a:cxn>
                <a:cxn ang="0">
                  <a:pos x="105" y="55"/>
                </a:cxn>
                <a:cxn ang="0">
                  <a:pos x="105" y="46"/>
                </a:cxn>
                <a:cxn ang="0">
                  <a:pos x="111" y="37"/>
                </a:cxn>
                <a:cxn ang="0">
                  <a:pos x="111" y="28"/>
                </a:cxn>
                <a:cxn ang="0">
                  <a:pos x="116" y="28"/>
                </a:cxn>
                <a:cxn ang="0">
                  <a:pos x="116" y="19"/>
                </a:cxn>
                <a:cxn ang="0">
                  <a:pos x="122" y="19"/>
                </a:cxn>
                <a:cxn ang="0">
                  <a:pos x="122" y="9"/>
                </a:cxn>
                <a:cxn ang="0">
                  <a:pos x="128" y="0"/>
                </a:cxn>
              </a:cxnLst>
              <a:rect l="0" t="0" r="r" b="b"/>
              <a:pathLst>
                <a:path w="129" h="436">
                  <a:moveTo>
                    <a:pt x="0" y="435"/>
                  </a:moveTo>
                  <a:lnTo>
                    <a:pt x="0" y="435"/>
                  </a:lnTo>
                  <a:lnTo>
                    <a:pt x="0" y="426"/>
                  </a:lnTo>
                  <a:lnTo>
                    <a:pt x="5" y="426"/>
                  </a:lnTo>
                  <a:lnTo>
                    <a:pt x="5" y="417"/>
                  </a:lnTo>
                  <a:lnTo>
                    <a:pt x="5" y="408"/>
                  </a:lnTo>
                  <a:lnTo>
                    <a:pt x="11" y="390"/>
                  </a:lnTo>
                  <a:lnTo>
                    <a:pt x="11" y="381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16" y="354"/>
                  </a:lnTo>
                  <a:lnTo>
                    <a:pt x="22" y="344"/>
                  </a:lnTo>
                  <a:lnTo>
                    <a:pt x="22" y="336"/>
                  </a:lnTo>
                  <a:lnTo>
                    <a:pt x="28" y="327"/>
                  </a:lnTo>
                  <a:lnTo>
                    <a:pt x="28" y="317"/>
                  </a:lnTo>
                  <a:lnTo>
                    <a:pt x="28" y="309"/>
                  </a:lnTo>
                  <a:lnTo>
                    <a:pt x="33" y="299"/>
                  </a:lnTo>
                  <a:lnTo>
                    <a:pt x="33" y="290"/>
                  </a:lnTo>
                  <a:lnTo>
                    <a:pt x="39" y="282"/>
                  </a:lnTo>
                  <a:lnTo>
                    <a:pt x="39" y="272"/>
                  </a:lnTo>
                  <a:lnTo>
                    <a:pt x="39" y="263"/>
                  </a:lnTo>
                  <a:lnTo>
                    <a:pt x="44" y="255"/>
                  </a:lnTo>
                  <a:lnTo>
                    <a:pt x="44" y="245"/>
                  </a:lnTo>
                  <a:lnTo>
                    <a:pt x="44" y="236"/>
                  </a:lnTo>
                  <a:lnTo>
                    <a:pt x="50" y="236"/>
                  </a:lnTo>
                  <a:lnTo>
                    <a:pt x="50" y="226"/>
                  </a:lnTo>
                  <a:lnTo>
                    <a:pt x="50" y="218"/>
                  </a:lnTo>
                  <a:lnTo>
                    <a:pt x="55" y="218"/>
                  </a:lnTo>
                  <a:lnTo>
                    <a:pt x="55" y="209"/>
                  </a:lnTo>
                  <a:lnTo>
                    <a:pt x="55" y="199"/>
                  </a:lnTo>
                  <a:lnTo>
                    <a:pt x="61" y="199"/>
                  </a:lnTo>
                  <a:lnTo>
                    <a:pt x="61" y="191"/>
                  </a:lnTo>
                  <a:lnTo>
                    <a:pt x="61" y="182"/>
                  </a:lnTo>
                  <a:lnTo>
                    <a:pt x="66" y="172"/>
                  </a:lnTo>
                  <a:lnTo>
                    <a:pt x="66" y="164"/>
                  </a:lnTo>
                  <a:lnTo>
                    <a:pt x="66" y="154"/>
                  </a:lnTo>
                  <a:lnTo>
                    <a:pt x="72" y="154"/>
                  </a:lnTo>
                  <a:lnTo>
                    <a:pt x="72" y="145"/>
                  </a:lnTo>
                  <a:lnTo>
                    <a:pt x="72" y="137"/>
                  </a:lnTo>
                  <a:lnTo>
                    <a:pt x="78" y="137"/>
                  </a:lnTo>
                  <a:lnTo>
                    <a:pt x="78" y="127"/>
                  </a:lnTo>
                  <a:lnTo>
                    <a:pt x="78" y="118"/>
                  </a:lnTo>
                  <a:lnTo>
                    <a:pt x="83" y="118"/>
                  </a:lnTo>
                  <a:lnTo>
                    <a:pt x="83" y="110"/>
                  </a:lnTo>
                  <a:lnTo>
                    <a:pt x="83" y="100"/>
                  </a:lnTo>
                  <a:lnTo>
                    <a:pt x="89" y="100"/>
                  </a:lnTo>
                  <a:lnTo>
                    <a:pt x="89" y="91"/>
                  </a:lnTo>
                  <a:lnTo>
                    <a:pt x="95" y="82"/>
                  </a:lnTo>
                  <a:lnTo>
                    <a:pt x="95" y="73"/>
                  </a:lnTo>
                  <a:lnTo>
                    <a:pt x="100" y="73"/>
                  </a:lnTo>
                  <a:lnTo>
                    <a:pt x="100" y="64"/>
                  </a:lnTo>
                  <a:lnTo>
                    <a:pt x="100" y="55"/>
                  </a:lnTo>
                  <a:lnTo>
                    <a:pt x="105" y="55"/>
                  </a:lnTo>
                  <a:lnTo>
                    <a:pt x="105" y="46"/>
                  </a:lnTo>
                  <a:lnTo>
                    <a:pt x="111" y="37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6" y="19"/>
                  </a:lnTo>
                  <a:lnTo>
                    <a:pt x="122" y="19"/>
                  </a:lnTo>
                  <a:lnTo>
                    <a:pt x="122" y="9"/>
                  </a:lnTo>
                  <a:lnTo>
                    <a:pt x="128" y="0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3" name="Freeform 21"/>
            <p:cNvSpPr>
              <a:spLocks/>
            </p:cNvSpPr>
            <p:nvPr/>
          </p:nvSpPr>
          <p:spPr bwMode="auto">
            <a:xfrm>
              <a:off x="2276" y="1221"/>
              <a:ext cx="96" cy="5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5" y="46"/>
                </a:cxn>
                <a:cxn ang="0">
                  <a:pos x="5" y="36"/>
                </a:cxn>
                <a:cxn ang="0">
                  <a:pos x="11" y="36"/>
                </a:cxn>
                <a:cxn ang="0">
                  <a:pos x="11" y="27"/>
                </a:cxn>
                <a:cxn ang="0">
                  <a:pos x="17" y="27"/>
                </a:cxn>
                <a:cxn ang="0">
                  <a:pos x="22" y="19"/>
                </a:cxn>
                <a:cxn ang="0">
                  <a:pos x="28" y="1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72" y="9"/>
                </a:cxn>
                <a:cxn ang="0">
                  <a:pos x="78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89" y="27"/>
                </a:cxn>
                <a:cxn ang="0">
                  <a:pos x="95" y="27"/>
                </a:cxn>
              </a:cxnLst>
              <a:rect l="0" t="0" r="r" b="b"/>
              <a:pathLst>
                <a:path w="96" h="55">
                  <a:moveTo>
                    <a:pt x="0" y="54"/>
                  </a:moveTo>
                  <a:lnTo>
                    <a:pt x="0" y="54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36"/>
                  </a:lnTo>
                  <a:lnTo>
                    <a:pt x="11" y="36"/>
                  </a:lnTo>
                  <a:lnTo>
                    <a:pt x="11" y="27"/>
                  </a:lnTo>
                  <a:lnTo>
                    <a:pt x="17" y="27"/>
                  </a:lnTo>
                  <a:lnTo>
                    <a:pt x="22" y="19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2" y="9"/>
                  </a:lnTo>
                  <a:lnTo>
                    <a:pt x="78" y="9"/>
                  </a:lnTo>
                  <a:lnTo>
                    <a:pt x="84" y="9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89" y="27"/>
                  </a:lnTo>
                  <a:lnTo>
                    <a:pt x="95" y="2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4" name="Freeform 22"/>
            <p:cNvSpPr>
              <a:spLocks/>
            </p:cNvSpPr>
            <p:nvPr/>
          </p:nvSpPr>
          <p:spPr bwMode="auto">
            <a:xfrm>
              <a:off x="2371" y="1249"/>
              <a:ext cx="135" cy="4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9"/>
                </a:cxn>
                <a:cxn ang="0">
                  <a:pos x="11" y="9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23" y="36"/>
                </a:cxn>
                <a:cxn ang="0">
                  <a:pos x="23" y="46"/>
                </a:cxn>
                <a:cxn ang="0">
                  <a:pos x="28" y="46"/>
                </a:cxn>
                <a:cxn ang="0">
                  <a:pos x="28" y="55"/>
                </a:cxn>
                <a:cxn ang="0">
                  <a:pos x="34" y="55"/>
                </a:cxn>
                <a:cxn ang="0">
                  <a:pos x="34" y="64"/>
                </a:cxn>
                <a:cxn ang="0">
                  <a:pos x="39" y="73"/>
                </a:cxn>
                <a:cxn ang="0">
                  <a:pos x="39" y="82"/>
                </a:cxn>
                <a:cxn ang="0">
                  <a:pos x="44" y="82"/>
                </a:cxn>
                <a:cxn ang="0">
                  <a:pos x="44" y="91"/>
                </a:cxn>
                <a:cxn ang="0">
                  <a:pos x="44" y="100"/>
                </a:cxn>
                <a:cxn ang="0">
                  <a:pos x="50" y="100"/>
                </a:cxn>
                <a:cxn ang="0">
                  <a:pos x="50" y="109"/>
                </a:cxn>
                <a:cxn ang="0">
                  <a:pos x="56" y="109"/>
                </a:cxn>
                <a:cxn ang="0">
                  <a:pos x="56" y="118"/>
                </a:cxn>
                <a:cxn ang="0">
                  <a:pos x="56" y="127"/>
                </a:cxn>
                <a:cxn ang="0">
                  <a:pos x="61" y="127"/>
                </a:cxn>
                <a:cxn ang="0">
                  <a:pos x="61" y="137"/>
                </a:cxn>
                <a:cxn ang="0">
                  <a:pos x="61" y="145"/>
                </a:cxn>
                <a:cxn ang="0">
                  <a:pos x="67" y="145"/>
                </a:cxn>
                <a:cxn ang="0">
                  <a:pos x="67" y="154"/>
                </a:cxn>
                <a:cxn ang="0">
                  <a:pos x="73" y="164"/>
                </a:cxn>
                <a:cxn ang="0">
                  <a:pos x="73" y="172"/>
                </a:cxn>
                <a:cxn ang="0">
                  <a:pos x="73" y="181"/>
                </a:cxn>
                <a:cxn ang="0">
                  <a:pos x="78" y="191"/>
                </a:cxn>
                <a:cxn ang="0">
                  <a:pos x="78" y="199"/>
                </a:cxn>
                <a:cxn ang="0">
                  <a:pos x="84" y="209"/>
                </a:cxn>
                <a:cxn ang="0">
                  <a:pos x="84" y="218"/>
                </a:cxn>
                <a:cxn ang="0">
                  <a:pos x="90" y="226"/>
                </a:cxn>
                <a:cxn ang="0">
                  <a:pos x="90" y="236"/>
                </a:cxn>
                <a:cxn ang="0">
                  <a:pos x="95" y="245"/>
                </a:cxn>
                <a:cxn ang="0">
                  <a:pos x="95" y="253"/>
                </a:cxn>
                <a:cxn ang="0">
                  <a:pos x="95" y="263"/>
                </a:cxn>
                <a:cxn ang="0">
                  <a:pos x="101" y="272"/>
                </a:cxn>
                <a:cxn ang="0">
                  <a:pos x="101" y="281"/>
                </a:cxn>
                <a:cxn ang="0">
                  <a:pos x="106" y="290"/>
                </a:cxn>
                <a:cxn ang="0">
                  <a:pos x="106" y="299"/>
                </a:cxn>
                <a:cxn ang="0">
                  <a:pos x="106" y="309"/>
                </a:cxn>
                <a:cxn ang="0">
                  <a:pos x="111" y="317"/>
                </a:cxn>
                <a:cxn ang="0">
                  <a:pos x="111" y="326"/>
                </a:cxn>
                <a:cxn ang="0">
                  <a:pos x="111" y="336"/>
                </a:cxn>
                <a:cxn ang="0">
                  <a:pos x="117" y="336"/>
                </a:cxn>
                <a:cxn ang="0">
                  <a:pos x="117" y="344"/>
                </a:cxn>
                <a:cxn ang="0">
                  <a:pos x="117" y="353"/>
                </a:cxn>
                <a:cxn ang="0">
                  <a:pos x="123" y="363"/>
                </a:cxn>
                <a:cxn ang="0">
                  <a:pos x="123" y="371"/>
                </a:cxn>
                <a:cxn ang="0">
                  <a:pos x="128" y="381"/>
                </a:cxn>
                <a:cxn ang="0">
                  <a:pos x="128" y="390"/>
                </a:cxn>
                <a:cxn ang="0">
                  <a:pos x="128" y="398"/>
                </a:cxn>
                <a:cxn ang="0">
                  <a:pos x="128" y="408"/>
                </a:cxn>
                <a:cxn ang="0">
                  <a:pos x="134" y="408"/>
                </a:cxn>
                <a:cxn ang="0">
                  <a:pos x="134" y="417"/>
                </a:cxn>
              </a:cxnLst>
              <a:rect l="0" t="0" r="r" b="b"/>
              <a:pathLst>
                <a:path w="135" h="4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11" y="9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17" y="27"/>
                  </a:lnTo>
                  <a:lnTo>
                    <a:pt x="23" y="27"/>
                  </a:lnTo>
                  <a:lnTo>
                    <a:pt x="23" y="36"/>
                  </a:lnTo>
                  <a:lnTo>
                    <a:pt x="23" y="46"/>
                  </a:lnTo>
                  <a:lnTo>
                    <a:pt x="28" y="46"/>
                  </a:lnTo>
                  <a:lnTo>
                    <a:pt x="28" y="55"/>
                  </a:lnTo>
                  <a:lnTo>
                    <a:pt x="34" y="55"/>
                  </a:lnTo>
                  <a:lnTo>
                    <a:pt x="34" y="64"/>
                  </a:lnTo>
                  <a:lnTo>
                    <a:pt x="39" y="73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44" y="91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56" y="118"/>
                  </a:lnTo>
                  <a:lnTo>
                    <a:pt x="56" y="127"/>
                  </a:lnTo>
                  <a:lnTo>
                    <a:pt x="61" y="127"/>
                  </a:lnTo>
                  <a:lnTo>
                    <a:pt x="61" y="137"/>
                  </a:lnTo>
                  <a:lnTo>
                    <a:pt x="61" y="145"/>
                  </a:lnTo>
                  <a:lnTo>
                    <a:pt x="67" y="145"/>
                  </a:lnTo>
                  <a:lnTo>
                    <a:pt x="67" y="154"/>
                  </a:lnTo>
                  <a:lnTo>
                    <a:pt x="73" y="164"/>
                  </a:lnTo>
                  <a:lnTo>
                    <a:pt x="73" y="172"/>
                  </a:lnTo>
                  <a:lnTo>
                    <a:pt x="73" y="181"/>
                  </a:lnTo>
                  <a:lnTo>
                    <a:pt x="78" y="191"/>
                  </a:lnTo>
                  <a:lnTo>
                    <a:pt x="78" y="199"/>
                  </a:lnTo>
                  <a:lnTo>
                    <a:pt x="84" y="209"/>
                  </a:lnTo>
                  <a:lnTo>
                    <a:pt x="84" y="218"/>
                  </a:lnTo>
                  <a:lnTo>
                    <a:pt x="90" y="226"/>
                  </a:lnTo>
                  <a:lnTo>
                    <a:pt x="90" y="236"/>
                  </a:lnTo>
                  <a:lnTo>
                    <a:pt x="95" y="245"/>
                  </a:lnTo>
                  <a:lnTo>
                    <a:pt x="95" y="253"/>
                  </a:lnTo>
                  <a:lnTo>
                    <a:pt x="95" y="263"/>
                  </a:lnTo>
                  <a:lnTo>
                    <a:pt x="101" y="272"/>
                  </a:lnTo>
                  <a:lnTo>
                    <a:pt x="101" y="281"/>
                  </a:lnTo>
                  <a:lnTo>
                    <a:pt x="106" y="290"/>
                  </a:lnTo>
                  <a:lnTo>
                    <a:pt x="106" y="299"/>
                  </a:lnTo>
                  <a:lnTo>
                    <a:pt x="106" y="309"/>
                  </a:lnTo>
                  <a:lnTo>
                    <a:pt x="111" y="317"/>
                  </a:lnTo>
                  <a:lnTo>
                    <a:pt x="111" y="326"/>
                  </a:lnTo>
                  <a:lnTo>
                    <a:pt x="111" y="336"/>
                  </a:lnTo>
                  <a:lnTo>
                    <a:pt x="117" y="336"/>
                  </a:lnTo>
                  <a:lnTo>
                    <a:pt x="117" y="344"/>
                  </a:lnTo>
                  <a:lnTo>
                    <a:pt x="117" y="353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8" y="381"/>
                  </a:lnTo>
                  <a:lnTo>
                    <a:pt x="128" y="390"/>
                  </a:lnTo>
                  <a:lnTo>
                    <a:pt x="128" y="398"/>
                  </a:lnTo>
                  <a:lnTo>
                    <a:pt x="128" y="408"/>
                  </a:lnTo>
                  <a:lnTo>
                    <a:pt x="134" y="408"/>
                  </a:lnTo>
                  <a:lnTo>
                    <a:pt x="134" y="417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5" name="Freeform 23"/>
            <p:cNvSpPr>
              <a:spLocks/>
            </p:cNvSpPr>
            <p:nvPr/>
          </p:nvSpPr>
          <p:spPr bwMode="auto">
            <a:xfrm>
              <a:off x="2505" y="1666"/>
              <a:ext cx="403" cy="1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7"/>
                </a:cxn>
                <a:cxn ang="0">
                  <a:pos x="11" y="54"/>
                </a:cxn>
                <a:cxn ang="0">
                  <a:pos x="17" y="72"/>
                </a:cxn>
                <a:cxn ang="0">
                  <a:pos x="17" y="91"/>
                </a:cxn>
                <a:cxn ang="0">
                  <a:pos x="22" y="99"/>
                </a:cxn>
                <a:cxn ang="0">
                  <a:pos x="28" y="118"/>
                </a:cxn>
                <a:cxn ang="0">
                  <a:pos x="28" y="135"/>
                </a:cxn>
                <a:cxn ang="0">
                  <a:pos x="34" y="153"/>
                </a:cxn>
                <a:cxn ang="0">
                  <a:pos x="39" y="180"/>
                </a:cxn>
                <a:cxn ang="0">
                  <a:pos x="45" y="190"/>
                </a:cxn>
                <a:cxn ang="0">
                  <a:pos x="45" y="207"/>
                </a:cxn>
                <a:cxn ang="0">
                  <a:pos x="50" y="226"/>
                </a:cxn>
                <a:cxn ang="0">
                  <a:pos x="55" y="244"/>
                </a:cxn>
                <a:cxn ang="0">
                  <a:pos x="55" y="261"/>
                </a:cxn>
                <a:cxn ang="0">
                  <a:pos x="61" y="290"/>
                </a:cxn>
                <a:cxn ang="0">
                  <a:pos x="67" y="325"/>
                </a:cxn>
                <a:cxn ang="0">
                  <a:pos x="72" y="344"/>
                </a:cxn>
                <a:cxn ang="0">
                  <a:pos x="78" y="361"/>
                </a:cxn>
                <a:cxn ang="0">
                  <a:pos x="84" y="379"/>
                </a:cxn>
                <a:cxn ang="0">
                  <a:pos x="89" y="416"/>
                </a:cxn>
                <a:cxn ang="0">
                  <a:pos x="95" y="433"/>
                </a:cxn>
                <a:cxn ang="0">
                  <a:pos x="95" y="452"/>
                </a:cxn>
                <a:cxn ang="0">
                  <a:pos x="101" y="460"/>
                </a:cxn>
                <a:cxn ang="0">
                  <a:pos x="106" y="479"/>
                </a:cxn>
                <a:cxn ang="0">
                  <a:pos x="106" y="497"/>
                </a:cxn>
                <a:cxn ang="0">
                  <a:pos x="112" y="516"/>
                </a:cxn>
                <a:cxn ang="0">
                  <a:pos x="117" y="543"/>
                </a:cxn>
                <a:cxn ang="0">
                  <a:pos x="123" y="560"/>
                </a:cxn>
                <a:cxn ang="0">
                  <a:pos x="134" y="605"/>
                </a:cxn>
                <a:cxn ang="0">
                  <a:pos x="139" y="632"/>
                </a:cxn>
                <a:cxn ang="0">
                  <a:pos x="145" y="642"/>
                </a:cxn>
                <a:cxn ang="0">
                  <a:pos x="145" y="659"/>
                </a:cxn>
                <a:cxn ang="0">
                  <a:pos x="151" y="678"/>
                </a:cxn>
                <a:cxn ang="0">
                  <a:pos x="156" y="705"/>
                </a:cxn>
                <a:cxn ang="0">
                  <a:pos x="162" y="732"/>
                </a:cxn>
                <a:cxn ang="0">
                  <a:pos x="168" y="750"/>
                </a:cxn>
                <a:cxn ang="0">
                  <a:pos x="173" y="769"/>
                </a:cxn>
                <a:cxn ang="0">
                  <a:pos x="179" y="796"/>
                </a:cxn>
                <a:cxn ang="0">
                  <a:pos x="185" y="804"/>
                </a:cxn>
                <a:cxn ang="0">
                  <a:pos x="196" y="841"/>
                </a:cxn>
                <a:cxn ang="0">
                  <a:pos x="201" y="858"/>
                </a:cxn>
                <a:cxn ang="0">
                  <a:pos x="206" y="877"/>
                </a:cxn>
                <a:cxn ang="0">
                  <a:pos x="229" y="931"/>
                </a:cxn>
                <a:cxn ang="0">
                  <a:pos x="229" y="949"/>
                </a:cxn>
                <a:cxn ang="0">
                  <a:pos x="246" y="985"/>
                </a:cxn>
                <a:cxn ang="0">
                  <a:pos x="274" y="1057"/>
                </a:cxn>
                <a:cxn ang="0">
                  <a:pos x="296" y="1094"/>
                </a:cxn>
                <a:cxn ang="0">
                  <a:pos x="307" y="1121"/>
                </a:cxn>
                <a:cxn ang="0">
                  <a:pos x="324" y="1148"/>
                </a:cxn>
                <a:cxn ang="0">
                  <a:pos x="369" y="1194"/>
                </a:cxn>
                <a:cxn ang="0">
                  <a:pos x="402" y="1229"/>
                </a:cxn>
              </a:cxnLst>
              <a:rect l="0" t="0" r="r" b="b"/>
              <a:pathLst>
                <a:path w="403" h="1230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11" y="45"/>
                  </a:lnTo>
                  <a:lnTo>
                    <a:pt x="11" y="54"/>
                  </a:lnTo>
                  <a:lnTo>
                    <a:pt x="11" y="64"/>
                  </a:lnTo>
                  <a:lnTo>
                    <a:pt x="17" y="72"/>
                  </a:lnTo>
                  <a:lnTo>
                    <a:pt x="17" y="81"/>
                  </a:lnTo>
                  <a:lnTo>
                    <a:pt x="17" y="91"/>
                  </a:lnTo>
                  <a:lnTo>
                    <a:pt x="22" y="91"/>
                  </a:lnTo>
                  <a:lnTo>
                    <a:pt x="22" y="99"/>
                  </a:lnTo>
                  <a:lnTo>
                    <a:pt x="22" y="108"/>
                  </a:lnTo>
                  <a:lnTo>
                    <a:pt x="28" y="118"/>
                  </a:lnTo>
                  <a:lnTo>
                    <a:pt x="28" y="126"/>
                  </a:lnTo>
                  <a:lnTo>
                    <a:pt x="28" y="135"/>
                  </a:lnTo>
                  <a:lnTo>
                    <a:pt x="34" y="145"/>
                  </a:lnTo>
                  <a:lnTo>
                    <a:pt x="34" y="153"/>
                  </a:lnTo>
                  <a:lnTo>
                    <a:pt x="39" y="172"/>
                  </a:lnTo>
                  <a:lnTo>
                    <a:pt x="39" y="180"/>
                  </a:lnTo>
                  <a:lnTo>
                    <a:pt x="39" y="190"/>
                  </a:lnTo>
                  <a:lnTo>
                    <a:pt x="45" y="190"/>
                  </a:lnTo>
                  <a:lnTo>
                    <a:pt x="45" y="199"/>
                  </a:lnTo>
                  <a:lnTo>
                    <a:pt x="45" y="207"/>
                  </a:lnTo>
                  <a:lnTo>
                    <a:pt x="45" y="217"/>
                  </a:lnTo>
                  <a:lnTo>
                    <a:pt x="50" y="226"/>
                  </a:lnTo>
                  <a:lnTo>
                    <a:pt x="50" y="234"/>
                  </a:lnTo>
                  <a:lnTo>
                    <a:pt x="55" y="244"/>
                  </a:lnTo>
                  <a:lnTo>
                    <a:pt x="55" y="253"/>
                  </a:lnTo>
                  <a:lnTo>
                    <a:pt x="55" y="261"/>
                  </a:lnTo>
                  <a:lnTo>
                    <a:pt x="61" y="280"/>
                  </a:lnTo>
                  <a:lnTo>
                    <a:pt x="61" y="290"/>
                  </a:lnTo>
                  <a:lnTo>
                    <a:pt x="67" y="307"/>
                  </a:lnTo>
                  <a:lnTo>
                    <a:pt x="67" y="325"/>
                  </a:lnTo>
                  <a:lnTo>
                    <a:pt x="72" y="334"/>
                  </a:lnTo>
                  <a:lnTo>
                    <a:pt x="72" y="344"/>
                  </a:lnTo>
                  <a:lnTo>
                    <a:pt x="78" y="352"/>
                  </a:lnTo>
                  <a:lnTo>
                    <a:pt x="78" y="361"/>
                  </a:lnTo>
                  <a:lnTo>
                    <a:pt x="78" y="371"/>
                  </a:lnTo>
                  <a:lnTo>
                    <a:pt x="84" y="379"/>
                  </a:lnTo>
                  <a:lnTo>
                    <a:pt x="84" y="388"/>
                  </a:lnTo>
                  <a:lnTo>
                    <a:pt x="89" y="416"/>
                  </a:lnTo>
                  <a:lnTo>
                    <a:pt x="89" y="425"/>
                  </a:lnTo>
                  <a:lnTo>
                    <a:pt x="95" y="433"/>
                  </a:lnTo>
                  <a:lnTo>
                    <a:pt x="95" y="443"/>
                  </a:lnTo>
                  <a:lnTo>
                    <a:pt x="95" y="452"/>
                  </a:lnTo>
                  <a:lnTo>
                    <a:pt x="101" y="452"/>
                  </a:lnTo>
                  <a:lnTo>
                    <a:pt x="101" y="460"/>
                  </a:lnTo>
                  <a:lnTo>
                    <a:pt x="101" y="470"/>
                  </a:lnTo>
                  <a:lnTo>
                    <a:pt x="106" y="479"/>
                  </a:lnTo>
                  <a:lnTo>
                    <a:pt x="106" y="488"/>
                  </a:lnTo>
                  <a:lnTo>
                    <a:pt x="106" y="497"/>
                  </a:lnTo>
                  <a:lnTo>
                    <a:pt x="112" y="506"/>
                  </a:lnTo>
                  <a:lnTo>
                    <a:pt x="112" y="516"/>
                  </a:lnTo>
                  <a:lnTo>
                    <a:pt x="112" y="524"/>
                  </a:lnTo>
                  <a:lnTo>
                    <a:pt x="117" y="543"/>
                  </a:lnTo>
                  <a:lnTo>
                    <a:pt x="123" y="551"/>
                  </a:lnTo>
                  <a:lnTo>
                    <a:pt x="123" y="560"/>
                  </a:lnTo>
                  <a:lnTo>
                    <a:pt x="128" y="587"/>
                  </a:lnTo>
                  <a:lnTo>
                    <a:pt x="134" y="605"/>
                  </a:lnTo>
                  <a:lnTo>
                    <a:pt x="139" y="624"/>
                  </a:lnTo>
                  <a:lnTo>
                    <a:pt x="139" y="632"/>
                  </a:lnTo>
                  <a:lnTo>
                    <a:pt x="139" y="642"/>
                  </a:lnTo>
                  <a:lnTo>
                    <a:pt x="145" y="642"/>
                  </a:lnTo>
                  <a:lnTo>
                    <a:pt x="145" y="651"/>
                  </a:lnTo>
                  <a:lnTo>
                    <a:pt x="145" y="659"/>
                  </a:lnTo>
                  <a:lnTo>
                    <a:pt x="151" y="669"/>
                  </a:lnTo>
                  <a:lnTo>
                    <a:pt x="151" y="678"/>
                  </a:lnTo>
                  <a:lnTo>
                    <a:pt x="151" y="686"/>
                  </a:lnTo>
                  <a:lnTo>
                    <a:pt x="156" y="705"/>
                  </a:lnTo>
                  <a:lnTo>
                    <a:pt x="162" y="714"/>
                  </a:lnTo>
                  <a:lnTo>
                    <a:pt x="162" y="732"/>
                  </a:lnTo>
                  <a:lnTo>
                    <a:pt x="168" y="732"/>
                  </a:lnTo>
                  <a:lnTo>
                    <a:pt x="168" y="750"/>
                  </a:lnTo>
                  <a:lnTo>
                    <a:pt x="173" y="759"/>
                  </a:lnTo>
                  <a:lnTo>
                    <a:pt x="173" y="769"/>
                  </a:lnTo>
                  <a:lnTo>
                    <a:pt x="179" y="786"/>
                  </a:lnTo>
                  <a:lnTo>
                    <a:pt x="179" y="796"/>
                  </a:lnTo>
                  <a:lnTo>
                    <a:pt x="185" y="796"/>
                  </a:lnTo>
                  <a:lnTo>
                    <a:pt x="185" y="804"/>
                  </a:lnTo>
                  <a:lnTo>
                    <a:pt x="196" y="831"/>
                  </a:lnTo>
                  <a:lnTo>
                    <a:pt x="196" y="841"/>
                  </a:lnTo>
                  <a:lnTo>
                    <a:pt x="201" y="850"/>
                  </a:lnTo>
                  <a:lnTo>
                    <a:pt x="201" y="858"/>
                  </a:lnTo>
                  <a:lnTo>
                    <a:pt x="206" y="868"/>
                  </a:lnTo>
                  <a:lnTo>
                    <a:pt x="206" y="877"/>
                  </a:lnTo>
                  <a:lnTo>
                    <a:pt x="218" y="904"/>
                  </a:lnTo>
                  <a:lnTo>
                    <a:pt x="229" y="931"/>
                  </a:lnTo>
                  <a:lnTo>
                    <a:pt x="229" y="940"/>
                  </a:lnTo>
                  <a:lnTo>
                    <a:pt x="229" y="949"/>
                  </a:lnTo>
                  <a:lnTo>
                    <a:pt x="240" y="976"/>
                  </a:lnTo>
                  <a:lnTo>
                    <a:pt x="246" y="985"/>
                  </a:lnTo>
                  <a:lnTo>
                    <a:pt x="274" y="1049"/>
                  </a:lnTo>
                  <a:lnTo>
                    <a:pt x="274" y="1057"/>
                  </a:lnTo>
                  <a:lnTo>
                    <a:pt x="285" y="1076"/>
                  </a:lnTo>
                  <a:lnTo>
                    <a:pt x="296" y="1094"/>
                  </a:lnTo>
                  <a:lnTo>
                    <a:pt x="302" y="1111"/>
                  </a:lnTo>
                  <a:lnTo>
                    <a:pt x="307" y="1121"/>
                  </a:lnTo>
                  <a:lnTo>
                    <a:pt x="313" y="1130"/>
                  </a:lnTo>
                  <a:lnTo>
                    <a:pt x="324" y="1148"/>
                  </a:lnTo>
                  <a:lnTo>
                    <a:pt x="336" y="1167"/>
                  </a:lnTo>
                  <a:lnTo>
                    <a:pt x="369" y="1194"/>
                  </a:lnTo>
                  <a:lnTo>
                    <a:pt x="374" y="1202"/>
                  </a:lnTo>
                  <a:lnTo>
                    <a:pt x="402" y="1229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5576" name="Freeform 24"/>
            <p:cNvSpPr>
              <a:spLocks/>
            </p:cNvSpPr>
            <p:nvPr/>
          </p:nvSpPr>
          <p:spPr bwMode="auto">
            <a:xfrm>
              <a:off x="2907" y="2895"/>
              <a:ext cx="19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7" y="9"/>
                </a:cxn>
                <a:cxn ang="0">
                  <a:pos x="95" y="46"/>
                </a:cxn>
                <a:cxn ang="0">
                  <a:pos x="196" y="64"/>
                </a:cxn>
              </a:cxnLst>
              <a:rect l="0" t="0" r="r" b="b"/>
              <a:pathLst>
                <a:path w="197" h="65">
                  <a:moveTo>
                    <a:pt x="0" y="0"/>
                  </a:moveTo>
                  <a:lnTo>
                    <a:pt x="6" y="0"/>
                  </a:lnTo>
                  <a:lnTo>
                    <a:pt x="17" y="9"/>
                  </a:lnTo>
                  <a:lnTo>
                    <a:pt x="95" y="46"/>
                  </a:lnTo>
                  <a:lnTo>
                    <a:pt x="196" y="64"/>
                  </a:lnTo>
                </a:path>
              </a:pathLst>
            </a:custGeom>
            <a:noFill/>
            <a:ln w="50800" cap="rnd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5577" name="Line 25"/>
          <p:cNvSpPr>
            <a:spLocks noChangeShapeType="1"/>
          </p:cNvSpPr>
          <p:nvPr/>
        </p:nvSpPr>
        <p:spPr bwMode="auto">
          <a:xfrm>
            <a:off x="3651250" y="4733925"/>
            <a:ext cx="0" cy="93663"/>
          </a:xfrm>
          <a:prstGeom prst="line">
            <a:avLst/>
          </a:prstGeom>
          <a:noFill/>
          <a:ln w="12700">
            <a:solidFill>
              <a:srgbClr val="6E004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962400" cy="9906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pPr algn="l"/>
            <a:r>
              <a:rPr lang="en-US"/>
              <a:t>Systematic Error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19600" y="44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Any process at any stage of </a:t>
            </a:r>
            <a:r>
              <a:rPr lang="en-GB" smtClean="0"/>
              <a:t>inference which </a:t>
            </a:r>
            <a:r>
              <a:rPr lang="en-GB"/>
              <a:t>tends to produce results </a:t>
            </a:r>
            <a:r>
              <a:rPr lang="en-GB" smtClean="0"/>
              <a:t>or conclusions </a:t>
            </a:r>
            <a:r>
              <a:rPr lang="en-GB"/>
              <a:t>that differ systematically </a:t>
            </a:r>
            <a:r>
              <a:rPr lang="en-GB" smtClean="0"/>
              <a:t>from the </a:t>
            </a:r>
            <a:r>
              <a:rPr lang="en-GB"/>
              <a:t>truth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rot="10800000">
            <a:off x="990601" y="5105400"/>
            <a:ext cx="3886200" cy="10604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rgbClr val="6E0043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Notice that systematic error does</a:t>
            </a:r>
          </a:p>
          <a:p>
            <a:pPr eaLnBrk="0" hangingPunct="0"/>
            <a:r>
              <a:rPr lang="en-US" b="1" i="1" dirty="0" smtClean="0">
                <a:solidFill>
                  <a:srgbClr val="FFFF00"/>
                </a:solidFill>
              </a:rPr>
              <a:t>affect the average -- we call this a bias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Error Component</a:t>
            </a:r>
          </a:p>
        </p:txBody>
      </p:sp>
      <p:sp>
        <p:nvSpPr>
          <p:cNvPr id="592899" name="Line 3"/>
          <p:cNvSpPr>
            <a:spLocks noChangeShapeType="1"/>
          </p:cNvSpPr>
          <p:nvPr/>
        </p:nvSpPr>
        <p:spPr bwMode="auto">
          <a:xfrm>
            <a:off x="3733802" y="26670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2901" name="Rectangle 5"/>
          <p:cNvSpPr>
            <a:spLocks noChangeArrowheads="1"/>
          </p:cNvSpPr>
          <p:nvPr/>
        </p:nvSpPr>
        <p:spPr bwMode="auto">
          <a:xfrm>
            <a:off x="5262563" y="2241550"/>
            <a:ext cx="5642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592902" name="Rectangle 6"/>
          <p:cNvSpPr>
            <a:spLocks noChangeArrowheads="1"/>
          </p:cNvSpPr>
          <p:nvPr/>
        </p:nvSpPr>
        <p:spPr bwMode="auto">
          <a:xfrm>
            <a:off x="7510463" y="2184400"/>
            <a:ext cx="57067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592903" name="Rectangle 7"/>
          <p:cNvSpPr>
            <a:spLocks noChangeArrowheads="1"/>
          </p:cNvSpPr>
          <p:nvPr/>
        </p:nvSpPr>
        <p:spPr bwMode="auto">
          <a:xfrm>
            <a:off x="6396038" y="2222500"/>
            <a:ext cx="565862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92904" name="Rectangle 8"/>
          <p:cNvSpPr>
            <a:spLocks noChangeArrowheads="1"/>
          </p:cNvSpPr>
          <p:nvPr/>
        </p:nvSpPr>
        <p:spPr bwMode="auto">
          <a:xfrm>
            <a:off x="1508125" y="2184400"/>
            <a:ext cx="605936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92905" name="AutoShape 9"/>
          <p:cNvSpPr>
            <a:spLocks noChangeArrowheads="1"/>
          </p:cNvSpPr>
          <p:nvPr/>
        </p:nvSpPr>
        <p:spPr bwMode="auto">
          <a:xfrm rot="10800000">
            <a:off x="3200400" y="3352800"/>
            <a:ext cx="4718050" cy="198120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3352800" y="3429000"/>
            <a:ext cx="30480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Components:</a:t>
            </a:r>
          </a:p>
          <a:p>
            <a:pPr eaLnBrk="0" hangingPunct="0"/>
            <a:endParaRPr lang="en-US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(Random Error)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(Systematic Error)</a:t>
            </a:r>
          </a:p>
          <a:p>
            <a:pPr eaLnBrk="0" hangingPunct="0"/>
            <a:endParaRPr lang="en-US" sz="24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733800" y="2971800"/>
            <a:ext cx="6540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5" grpId="0" animBg="1"/>
      <p:bldP spid="59290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635</Words>
  <Application>Microsoft Office PowerPoint</Application>
  <PresentationFormat>On-screen Show (4:3)</PresentationFormat>
  <Paragraphs>178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Aspect</vt:lpstr>
      <vt:lpstr>1_Office Theme</vt:lpstr>
      <vt:lpstr>Research Methodology Measurement Errors</vt:lpstr>
      <vt:lpstr>Errors in Research</vt:lpstr>
      <vt:lpstr>Random Error</vt:lpstr>
      <vt:lpstr>Random Error</vt:lpstr>
      <vt:lpstr>Random Error</vt:lpstr>
      <vt:lpstr>Systematic Error</vt:lpstr>
      <vt:lpstr>Systematic Error</vt:lpstr>
      <vt:lpstr>Systematic Error</vt:lpstr>
      <vt:lpstr>The Error Component</vt:lpstr>
      <vt:lpstr>RELIABILITY AND VALIDITY</vt:lpstr>
      <vt:lpstr>PowerPoint Presentation</vt:lpstr>
      <vt:lpstr>PowerPoint Presentation</vt:lpstr>
      <vt:lpstr>Errors in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 in Research</vt:lpstr>
      <vt:lpstr>PowerPoint Presentation</vt:lpstr>
      <vt:lpstr>(Background) Errors in Research</vt:lpstr>
      <vt:lpstr>Considering  3rd Factor(S)  in Causality</vt:lpstr>
      <vt:lpstr>Kinds of RELATIONSHIPS OF  3rd VARIABLE(S)  IN RESEARCH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Davood&amp;Nooshin</dc:creator>
  <cp:lastModifiedBy>conferance</cp:lastModifiedBy>
  <cp:revision>49</cp:revision>
  <dcterms:created xsi:type="dcterms:W3CDTF">2010-11-30T00:02:59Z</dcterms:created>
  <dcterms:modified xsi:type="dcterms:W3CDTF">2015-09-15T08:36:23Z</dcterms:modified>
</cp:coreProperties>
</file>