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350" r:id="rId2"/>
    <p:sldId id="351" r:id="rId3"/>
    <p:sldId id="450" r:id="rId4"/>
    <p:sldId id="451" r:id="rId5"/>
    <p:sldId id="354" r:id="rId6"/>
    <p:sldId id="402" r:id="rId7"/>
    <p:sldId id="365" r:id="rId8"/>
    <p:sldId id="366" r:id="rId9"/>
    <p:sldId id="367" r:id="rId10"/>
    <p:sldId id="368" r:id="rId11"/>
    <p:sldId id="369" r:id="rId12"/>
    <p:sldId id="370" r:id="rId13"/>
    <p:sldId id="357" r:id="rId14"/>
    <p:sldId id="352" r:id="rId15"/>
    <p:sldId id="353" r:id="rId16"/>
    <p:sldId id="362" r:id="rId17"/>
    <p:sldId id="336" r:id="rId18"/>
    <p:sldId id="274" r:id="rId19"/>
    <p:sldId id="275" r:id="rId20"/>
    <p:sldId id="385" r:id="rId21"/>
    <p:sldId id="384" r:id="rId22"/>
    <p:sldId id="278" r:id="rId23"/>
    <p:sldId id="279" r:id="rId24"/>
    <p:sldId id="287" r:id="rId25"/>
    <p:sldId id="288" r:id="rId26"/>
    <p:sldId id="399" r:id="rId27"/>
    <p:sldId id="372" r:id="rId28"/>
    <p:sldId id="404" r:id="rId29"/>
    <p:sldId id="403" r:id="rId30"/>
    <p:sldId id="305" r:id="rId31"/>
    <p:sldId id="306" r:id="rId32"/>
    <p:sldId id="307" r:id="rId33"/>
    <p:sldId id="311" r:id="rId34"/>
    <p:sldId id="312" r:id="rId35"/>
    <p:sldId id="313" r:id="rId36"/>
    <p:sldId id="314" r:id="rId37"/>
    <p:sldId id="444" r:id="rId38"/>
    <p:sldId id="316" r:id="rId39"/>
    <p:sldId id="445" r:id="rId40"/>
    <p:sldId id="446" r:id="rId41"/>
    <p:sldId id="257" r:id="rId42"/>
    <p:sldId id="468" r:id="rId43"/>
    <p:sldId id="259" r:id="rId44"/>
    <p:sldId id="260" r:id="rId45"/>
    <p:sldId id="261" r:id="rId46"/>
    <p:sldId id="262" r:id="rId47"/>
    <p:sldId id="263" r:id="rId48"/>
    <p:sldId id="264" r:id="rId49"/>
    <p:sldId id="265" r:id="rId50"/>
    <p:sldId id="442" r:id="rId51"/>
    <p:sldId id="443" r:id="rId52"/>
    <p:sldId id="469" r:id="rId53"/>
    <p:sldId id="266" r:id="rId54"/>
    <p:sldId id="434" r:id="rId55"/>
    <p:sldId id="435" r:id="rId56"/>
    <p:sldId id="436" r:id="rId57"/>
    <p:sldId id="438" r:id="rId58"/>
    <p:sldId id="439" r:id="rId59"/>
    <p:sldId id="440" r:id="rId60"/>
    <p:sldId id="441" r:id="rId61"/>
    <p:sldId id="327" r:id="rId62"/>
    <p:sldId id="267" r:id="rId63"/>
    <p:sldId id="268" r:id="rId64"/>
    <p:sldId id="269" r:id="rId65"/>
    <p:sldId id="429" r:id="rId66"/>
    <p:sldId id="433" r:id="rId67"/>
    <p:sldId id="430" r:id="rId68"/>
    <p:sldId id="431" r:id="rId69"/>
    <p:sldId id="396" r:id="rId70"/>
    <p:sldId id="466" r:id="rId71"/>
    <p:sldId id="467" r:id="rId72"/>
    <p:sldId id="447" r:id="rId73"/>
    <p:sldId id="448" r:id="rId74"/>
    <p:sldId id="449" r:id="rId75"/>
    <p:sldId id="454" r:id="rId76"/>
    <p:sldId id="455" r:id="rId77"/>
    <p:sldId id="456" r:id="rId78"/>
    <p:sldId id="457" r:id="rId79"/>
    <p:sldId id="458" r:id="rId80"/>
    <p:sldId id="459" r:id="rId81"/>
    <p:sldId id="460" r:id="rId82"/>
    <p:sldId id="461" r:id="rId83"/>
    <p:sldId id="462" r:id="rId84"/>
    <p:sldId id="463" r:id="rId85"/>
    <p:sldId id="464" r:id="rId86"/>
    <p:sldId id="465" r:id="rId87"/>
    <p:sldId id="382" r:id="rId88"/>
    <p:sldId id="40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02T13:08:18.832" idx="1">
    <p:pos x="10" y="10"/>
    <p:text/>
  </p:cm>
  <p:cm authorId="1" dt="2017-12-02T13:08:19.051" idx="2">
    <p:pos x="106" y="106"/>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99FED-FB8E-4F8E-AFBA-A9FA8461FE9D}"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149B3-D06B-4050-9E36-D27DAC998178}" type="slidenum">
              <a:rPr lang="en-US" smtClean="0"/>
              <a:t>‹#›</a:t>
            </a:fld>
            <a:endParaRPr lang="en-US"/>
          </a:p>
        </p:txBody>
      </p:sp>
    </p:spTree>
    <p:extLst>
      <p:ext uri="{BB962C8B-B14F-4D97-AF65-F5344CB8AC3E}">
        <p14:creationId xmlns:p14="http://schemas.microsoft.com/office/powerpoint/2010/main" val="378407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E157B0-6E54-40B7-8235-FCA3691AF610}" type="slidenum">
              <a:rPr lang="en-US" altLang="en-US" sz="1200" smtClean="0"/>
              <a:pPr eaLnBrk="1" hangingPunct="1"/>
              <a:t>9</a:t>
            </a:fld>
            <a:endParaRPr lang="en-US" altLang="en-US" sz="1200" smtClean="0"/>
          </a:p>
        </p:txBody>
      </p:sp>
      <p:sp>
        <p:nvSpPr>
          <p:cNvPr id="429059" name="Rectangle 2"/>
          <p:cNvSpPr>
            <a:spLocks noGrp="1" noRot="1" noChangeAspect="1" noChangeArrowheads="1" noTextEdit="1"/>
          </p:cNvSpPr>
          <p:nvPr>
            <p:ph type="sldImg"/>
          </p:nvPr>
        </p:nvSpPr>
        <p:spPr>
          <a:xfrm>
            <a:off x="1144588" y="687388"/>
            <a:ext cx="4568825" cy="3427412"/>
          </a:xfrm>
          <a:ln/>
        </p:spPr>
      </p:sp>
      <p:sp>
        <p:nvSpPr>
          <p:cNvPr id="429060"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377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B06E5D-D99A-4B45-9E97-2348627A35E4}" type="slidenum">
              <a:rPr lang="en-GB" altLang="en-US" sz="1200" smtClean="0"/>
              <a:pPr eaLnBrk="1" hangingPunct="1"/>
              <a:t>18</a:t>
            </a:fld>
            <a:endParaRPr lang="en-GB" altLang="en-US" sz="1200"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en-US" smtClean="0"/>
              <a:t>Relative risk is used in drug trials and compares the risk of those on treatment compared to those on placebo.</a:t>
            </a:r>
          </a:p>
          <a:p>
            <a:r>
              <a:rPr lang="de-DE" altLang="en-US" smtClean="0"/>
              <a:t>The absolute risk is the risk to an individaul in any given time period.  It equals the number of people who develop the disease divided by the number of subjects at risk. Usually expressed as a percentage.</a:t>
            </a:r>
          </a:p>
          <a:p>
            <a:endParaRPr lang="de-DE" altLang="en-US" smtClean="0"/>
          </a:p>
        </p:txBody>
      </p:sp>
    </p:spTree>
    <p:extLst>
      <p:ext uri="{BB962C8B-B14F-4D97-AF65-F5344CB8AC3E}">
        <p14:creationId xmlns:p14="http://schemas.microsoft.com/office/powerpoint/2010/main" val="72514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690539-02BC-44E0-BC3D-E18A3775E442}" type="slidenum">
              <a:rPr lang="en-US" smtClean="0"/>
              <a:pPr/>
              <a:t>77</a:t>
            </a:fld>
            <a:endParaRPr lang="en-US" smtClean="0"/>
          </a:p>
        </p:txBody>
      </p:sp>
    </p:spTree>
    <p:extLst>
      <p:ext uri="{BB962C8B-B14F-4D97-AF65-F5344CB8AC3E}">
        <p14:creationId xmlns:p14="http://schemas.microsoft.com/office/powerpoint/2010/main" val="309135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320993-572D-4F14-B01B-133434534D60}" type="slidenum">
              <a:rPr lang="en-US" smtClean="0"/>
              <a:pPr/>
              <a:t>79</a:t>
            </a:fld>
            <a:endParaRPr lang="en-US" smtClean="0"/>
          </a:p>
        </p:txBody>
      </p:sp>
    </p:spTree>
    <p:extLst>
      <p:ext uri="{BB962C8B-B14F-4D97-AF65-F5344CB8AC3E}">
        <p14:creationId xmlns:p14="http://schemas.microsoft.com/office/powerpoint/2010/main" val="20332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E7578-17AE-4A9E-B02E-B9B56B045DD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2904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7578-17AE-4A9E-B02E-B9B56B045DD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164175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7578-17AE-4A9E-B02E-B9B56B045DD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3347943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A6832A9-F408-46E8-8F1C-07E0DEDCE574}" type="slidenum">
              <a:rPr lang="en-US"/>
              <a:pPr>
                <a:defRPr/>
              </a:pPr>
              <a:t>‹#›</a:t>
            </a:fld>
            <a:endParaRPr lang="en-US"/>
          </a:p>
        </p:txBody>
      </p:sp>
    </p:spTree>
    <p:extLst>
      <p:ext uri="{BB962C8B-B14F-4D97-AF65-F5344CB8AC3E}">
        <p14:creationId xmlns:p14="http://schemas.microsoft.com/office/powerpoint/2010/main" val="29058924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7578-17AE-4A9E-B02E-B9B56B045DD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395382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E7578-17AE-4A9E-B02E-B9B56B045DD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347699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E7578-17AE-4A9E-B02E-B9B56B045DDF}"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339169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E7578-17AE-4A9E-B02E-B9B56B045DDF}"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78608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E7578-17AE-4A9E-B02E-B9B56B045DDF}"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17438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E7578-17AE-4A9E-B02E-B9B56B045DDF}"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210485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E7578-17AE-4A9E-B02E-B9B56B045DDF}"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165503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E7578-17AE-4A9E-B02E-B9B56B045DDF}"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08F6-39F3-4B0C-B6FF-150568D3299F}" type="slidenum">
              <a:rPr lang="en-US" smtClean="0"/>
              <a:t>‹#›</a:t>
            </a:fld>
            <a:endParaRPr lang="en-US"/>
          </a:p>
        </p:txBody>
      </p:sp>
    </p:spTree>
    <p:extLst>
      <p:ext uri="{BB962C8B-B14F-4D97-AF65-F5344CB8AC3E}">
        <p14:creationId xmlns:p14="http://schemas.microsoft.com/office/powerpoint/2010/main" val="293399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E7578-17AE-4A9E-B02E-B9B56B045DDF}"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708F6-39F3-4B0C-B6FF-150568D3299F}" type="slidenum">
              <a:rPr lang="en-US" smtClean="0"/>
              <a:t>‹#›</a:t>
            </a:fld>
            <a:endParaRPr lang="en-US"/>
          </a:p>
        </p:txBody>
      </p:sp>
    </p:spTree>
    <p:extLst>
      <p:ext uri="{BB962C8B-B14F-4D97-AF65-F5344CB8AC3E}">
        <p14:creationId xmlns:p14="http://schemas.microsoft.com/office/powerpoint/2010/main" val="3133528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sz="4800" b="1" dirty="0" smtClean="0"/>
              <a:t>Fracture risk prediction</a:t>
            </a:r>
            <a:endParaRPr lang="en-US" sz="4800" b="1" dirty="0"/>
          </a:p>
        </p:txBody>
      </p:sp>
      <p:sp>
        <p:nvSpPr>
          <p:cNvPr id="3" name="Subtitle 2"/>
          <p:cNvSpPr>
            <a:spLocks noGrp="1"/>
          </p:cNvSpPr>
          <p:nvPr>
            <p:ph type="subTitle" idx="1"/>
          </p:nvPr>
        </p:nvSpPr>
        <p:spPr/>
        <p:txBody>
          <a:bodyPr>
            <a:normAutofit fontScale="92500" lnSpcReduction="10000"/>
          </a:bodyPr>
          <a:lstStyle/>
          <a:p>
            <a:pPr lvl="0">
              <a:lnSpc>
                <a:spcPct val="80000"/>
              </a:lnSpc>
            </a:pPr>
            <a:r>
              <a:rPr lang="en-US" sz="2200" dirty="0">
                <a:solidFill>
                  <a:prstClr val="white"/>
                </a:solidFill>
              </a:rPr>
              <a:t>F. </a:t>
            </a:r>
            <a:r>
              <a:rPr lang="en-US" sz="2200" dirty="0" err="1">
                <a:solidFill>
                  <a:prstClr val="white"/>
                </a:solidFill>
              </a:rPr>
              <a:t>Hosseinpanah</a:t>
            </a:r>
            <a:r>
              <a:rPr lang="en-US" sz="2200" dirty="0">
                <a:solidFill>
                  <a:prstClr val="white"/>
                </a:solidFill>
              </a:rPr>
              <a:t>, M.D.</a:t>
            </a:r>
          </a:p>
          <a:p>
            <a:pPr lvl="0">
              <a:lnSpc>
                <a:spcPct val="80000"/>
              </a:lnSpc>
            </a:pPr>
            <a:r>
              <a:rPr lang="en-US" sz="2200" dirty="0">
                <a:solidFill>
                  <a:prstClr val="white"/>
                </a:solidFill>
              </a:rPr>
              <a:t>Obesity Research Center</a:t>
            </a:r>
          </a:p>
          <a:p>
            <a:pPr lvl="0">
              <a:lnSpc>
                <a:spcPct val="80000"/>
              </a:lnSpc>
            </a:pPr>
            <a:r>
              <a:rPr lang="en-US" sz="2200" dirty="0">
                <a:solidFill>
                  <a:prstClr val="white"/>
                </a:solidFill>
              </a:rPr>
              <a:t>Research Institute for Endocrine sciences</a:t>
            </a:r>
          </a:p>
          <a:p>
            <a:pPr lvl="0">
              <a:lnSpc>
                <a:spcPct val="80000"/>
              </a:lnSpc>
            </a:pPr>
            <a:r>
              <a:rPr lang="en-US" sz="2200" dirty="0" err="1">
                <a:solidFill>
                  <a:prstClr val="white"/>
                </a:solidFill>
              </a:rPr>
              <a:t>Shahid</a:t>
            </a:r>
            <a:r>
              <a:rPr lang="en-US" sz="2200" dirty="0">
                <a:solidFill>
                  <a:prstClr val="white"/>
                </a:solidFill>
              </a:rPr>
              <a:t> </a:t>
            </a:r>
            <a:r>
              <a:rPr lang="en-US" sz="2200" dirty="0" err="1">
                <a:solidFill>
                  <a:prstClr val="white"/>
                </a:solidFill>
              </a:rPr>
              <a:t>Beheshti</a:t>
            </a:r>
            <a:r>
              <a:rPr lang="en-US" sz="2200" dirty="0">
                <a:solidFill>
                  <a:prstClr val="white"/>
                </a:solidFill>
              </a:rPr>
              <a:t> University</a:t>
            </a:r>
          </a:p>
          <a:p>
            <a:pPr lvl="0">
              <a:lnSpc>
                <a:spcPct val="80000"/>
              </a:lnSpc>
            </a:pPr>
            <a:r>
              <a:rPr lang="en-US" sz="2200" dirty="0">
                <a:solidFill>
                  <a:prstClr val="white"/>
                </a:solidFill>
              </a:rPr>
              <a:t>of Medical Sciences</a:t>
            </a:r>
          </a:p>
          <a:p>
            <a:pPr lvl="0">
              <a:lnSpc>
                <a:spcPct val="80000"/>
              </a:lnSpc>
            </a:pPr>
            <a:r>
              <a:rPr lang="en-US" sz="2200" dirty="0">
                <a:solidFill>
                  <a:prstClr val="white"/>
                </a:solidFill>
              </a:rPr>
              <a:t> </a:t>
            </a:r>
            <a:r>
              <a:rPr lang="en-US" sz="2200" dirty="0" err="1" smtClean="0">
                <a:solidFill>
                  <a:prstClr val="white"/>
                </a:solidFill>
              </a:rPr>
              <a:t>janurary</a:t>
            </a:r>
            <a:r>
              <a:rPr lang="en-US" sz="2200" dirty="0" smtClean="0">
                <a:solidFill>
                  <a:prstClr val="white"/>
                </a:solidFill>
              </a:rPr>
              <a:t> 11, 2018</a:t>
            </a:r>
            <a:endParaRPr lang="en-US" sz="2200" dirty="0">
              <a:solidFill>
                <a:prstClr val="white"/>
              </a:solidFill>
            </a:endParaRPr>
          </a:p>
          <a:p>
            <a:endParaRPr lang="en-US" dirty="0"/>
          </a:p>
        </p:txBody>
      </p:sp>
    </p:spTree>
    <p:extLst>
      <p:ext uri="{BB962C8B-B14F-4D97-AF65-F5344CB8AC3E}">
        <p14:creationId xmlns:p14="http://schemas.microsoft.com/office/powerpoint/2010/main" val="175433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Oval 3"/>
          <p:cNvSpPr>
            <a:spLocks noChangeArrowheads="1"/>
          </p:cNvSpPr>
          <p:nvPr/>
        </p:nvSpPr>
        <p:spPr bwMode="auto">
          <a:xfrm>
            <a:off x="6934200" y="4724400"/>
            <a:ext cx="685800" cy="304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23908" name="Oval 4"/>
          <p:cNvSpPr>
            <a:spLocks noChangeArrowheads="1"/>
          </p:cNvSpPr>
          <p:nvPr/>
        </p:nvSpPr>
        <p:spPr bwMode="auto">
          <a:xfrm>
            <a:off x="6934200" y="5943600"/>
            <a:ext cx="762000" cy="304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 name="Oval 1"/>
          <p:cNvSpPr/>
          <p:nvPr/>
        </p:nvSpPr>
        <p:spPr>
          <a:xfrm>
            <a:off x="7010400" y="4708478"/>
            <a:ext cx="609600" cy="3207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72300" y="5935639"/>
            <a:ext cx="609600" cy="3207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24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7186" name="Group 2"/>
          <p:cNvGraphicFramePr>
            <a:graphicFrameLocks noGrp="1"/>
          </p:cNvGraphicFramePr>
          <p:nvPr>
            <p:extLst>
              <p:ext uri="{D42A27DB-BD31-4B8C-83A1-F6EECF244321}">
                <p14:modId xmlns:p14="http://schemas.microsoft.com/office/powerpoint/2010/main" val="3922518732"/>
              </p:ext>
            </p:extLst>
          </p:nvPr>
        </p:nvGraphicFramePr>
        <p:xfrm>
          <a:off x="1524000" y="1397000"/>
          <a:ext cx="6477000" cy="4064002"/>
        </p:xfrm>
        <a:graphic>
          <a:graphicData uri="http://schemas.openxmlformats.org/drawingml/2006/table">
            <a:tbl>
              <a:tblPr/>
              <a:tblGrid>
                <a:gridCol w="2667000"/>
                <a:gridCol w="1651000"/>
                <a:gridCol w="21590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Hip Fx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vertebral Fx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Distal radius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Proximal radius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Calcaneous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Spine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rgbClr val="FFFF00"/>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Femoral neck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FF00"/>
                          </a:solidFill>
                          <a:effectLst/>
                          <a:latin typeface="Times New Roman" pitchFamily="18" charset="0"/>
                        </a:rPr>
                        <a:t>       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7008" name="Text Box 32"/>
          <p:cNvSpPr txBox="1">
            <a:spLocks noChangeArrowheads="1"/>
          </p:cNvSpPr>
          <p:nvPr/>
        </p:nvSpPr>
        <p:spPr bwMode="auto">
          <a:xfrm>
            <a:off x="990600" y="533400"/>
            <a:ext cx="7878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t>RR of Fx for 1 SD decrease in BMD (age-matched)</a:t>
            </a:r>
          </a:p>
        </p:txBody>
      </p:sp>
      <p:sp>
        <p:nvSpPr>
          <p:cNvPr id="127009" name="Text Box 33"/>
          <p:cNvSpPr txBox="1">
            <a:spLocks noChangeArrowheads="1"/>
          </p:cNvSpPr>
          <p:nvPr/>
        </p:nvSpPr>
        <p:spPr bwMode="auto">
          <a:xfrm>
            <a:off x="2438400" y="5715000"/>
            <a:ext cx="506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(marshall D,et al,BMJ. 1996:,312:1254)</a:t>
            </a:r>
          </a:p>
        </p:txBody>
      </p:sp>
    </p:spTree>
    <p:extLst>
      <p:ext uri="{BB962C8B-B14F-4D97-AF65-F5344CB8AC3E}">
        <p14:creationId xmlns:p14="http://schemas.microsoft.com/office/powerpoint/2010/main" val="45102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fracture</a:t>
            </a:r>
            <a:endParaRPr lang="en-US" dirty="0"/>
          </a:p>
        </p:txBody>
      </p:sp>
      <p:sp>
        <p:nvSpPr>
          <p:cNvPr id="3" name="Content Placeholder 2"/>
          <p:cNvSpPr>
            <a:spLocks noGrp="1"/>
          </p:cNvSpPr>
          <p:nvPr>
            <p:ph idx="1"/>
          </p:nvPr>
        </p:nvSpPr>
        <p:spPr>
          <a:xfrm>
            <a:off x="609600" y="1905000"/>
            <a:ext cx="8229600" cy="4525963"/>
          </a:xfrm>
        </p:spPr>
        <p:txBody>
          <a:bodyPr/>
          <a:lstStyle/>
          <a:p>
            <a:r>
              <a:rPr lang="en-US" dirty="0" smtClean="0"/>
              <a:t>Age</a:t>
            </a:r>
          </a:p>
          <a:p>
            <a:endParaRPr lang="en-US" dirty="0" smtClean="0"/>
          </a:p>
          <a:p>
            <a:r>
              <a:rPr lang="en-US" dirty="0" smtClean="0"/>
              <a:t>BMD</a:t>
            </a:r>
          </a:p>
          <a:p>
            <a:endParaRPr lang="en-US" dirty="0"/>
          </a:p>
          <a:p>
            <a:r>
              <a:rPr lang="en-US" dirty="0" smtClean="0">
                <a:solidFill>
                  <a:srgbClr val="FFFF00"/>
                </a:solidFill>
              </a:rPr>
              <a:t>Clinical risk factors </a:t>
            </a:r>
            <a:endParaRPr lang="en-US" dirty="0">
              <a:solidFill>
                <a:srgbClr val="FFFF00"/>
              </a:solidFill>
            </a:endParaRPr>
          </a:p>
        </p:txBody>
      </p:sp>
    </p:spTree>
    <p:extLst>
      <p:ext uri="{BB962C8B-B14F-4D97-AF65-F5344CB8AC3E}">
        <p14:creationId xmlns:p14="http://schemas.microsoft.com/office/powerpoint/2010/main" val="148823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909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tLang="en-US" b="1" smtClean="0"/>
              <a:t>Validated Risk Factors</a:t>
            </a:r>
          </a:p>
        </p:txBody>
      </p:sp>
      <p:sp>
        <p:nvSpPr>
          <p:cNvPr id="137219" name="Rectangle 3"/>
          <p:cNvSpPr>
            <a:spLocks noGrp="1" noChangeArrowheads="1"/>
          </p:cNvSpPr>
          <p:nvPr>
            <p:ph type="body" idx="1"/>
          </p:nvPr>
        </p:nvSpPr>
        <p:spPr/>
        <p:txBody>
          <a:bodyPr/>
          <a:lstStyle/>
          <a:p>
            <a:pPr eaLnBrk="1" hangingPunct="1"/>
            <a:r>
              <a:rPr lang="en-US" altLang="en-US" dirty="0" smtClean="0"/>
              <a:t>Advanced age </a:t>
            </a:r>
          </a:p>
          <a:p>
            <a:pPr eaLnBrk="1" hangingPunct="1"/>
            <a:r>
              <a:rPr lang="en-US" altLang="en-US" dirty="0" smtClean="0"/>
              <a:t>Previous fracture </a:t>
            </a:r>
          </a:p>
          <a:p>
            <a:pPr eaLnBrk="1" hangingPunct="1"/>
            <a:r>
              <a:rPr lang="en-US" altLang="en-US" dirty="0" smtClean="0"/>
              <a:t>Long-term glucocorticoid therapy</a:t>
            </a:r>
          </a:p>
          <a:p>
            <a:pPr eaLnBrk="1" hangingPunct="1"/>
            <a:r>
              <a:rPr lang="en-US" altLang="en-US" dirty="0" smtClean="0"/>
              <a:t> Low body weight (less than 58 kg [127 </a:t>
            </a:r>
            <a:r>
              <a:rPr lang="en-US" altLang="en-US" dirty="0" err="1" smtClean="0"/>
              <a:t>lb</a:t>
            </a:r>
            <a:r>
              <a:rPr lang="en-US" altLang="en-US" dirty="0" smtClean="0"/>
              <a:t>])</a:t>
            </a:r>
          </a:p>
          <a:p>
            <a:pPr eaLnBrk="1" hangingPunct="1"/>
            <a:r>
              <a:rPr lang="en-US" altLang="en-US" dirty="0" smtClean="0"/>
              <a:t> Family history of hip fracture </a:t>
            </a:r>
          </a:p>
          <a:p>
            <a:pPr eaLnBrk="1" hangingPunct="1"/>
            <a:r>
              <a:rPr lang="en-US" altLang="en-US" dirty="0" smtClean="0"/>
              <a:t>Cigarette smoking</a:t>
            </a:r>
          </a:p>
          <a:p>
            <a:pPr eaLnBrk="1" hangingPunct="1"/>
            <a:r>
              <a:rPr lang="en-US" altLang="en-US" dirty="0" smtClean="0"/>
              <a:t> Excess alcohol intake</a:t>
            </a:r>
          </a:p>
        </p:txBody>
      </p:sp>
    </p:spTree>
    <p:extLst>
      <p:ext uri="{BB962C8B-B14F-4D97-AF65-F5344CB8AC3E}">
        <p14:creationId xmlns:p14="http://schemas.microsoft.com/office/powerpoint/2010/main" val="157213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09600" y="304800"/>
            <a:ext cx="7772400" cy="1143000"/>
          </a:xfrm>
        </p:spPr>
        <p:txBody>
          <a:bodyPr/>
          <a:lstStyle/>
          <a:p>
            <a:pPr eaLnBrk="1" hangingPunct="1"/>
            <a:r>
              <a:rPr lang="en-US" altLang="en-US" dirty="0" smtClean="0"/>
              <a:t>Strongest non-BMD predictors</a:t>
            </a:r>
          </a:p>
        </p:txBody>
      </p:sp>
      <p:sp>
        <p:nvSpPr>
          <p:cNvPr id="145411" name="Rectangle 3"/>
          <p:cNvSpPr>
            <a:spLocks noGrp="1" noChangeArrowheads="1"/>
          </p:cNvSpPr>
          <p:nvPr>
            <p:ph type="body" idx="1"/>
          </p:nvPr>
        </p:nvSpPr>
        <p:spPr/>
        <p:txBody>
          <a:bodyPr/>
          <a:lstStyle/>
          <a:p>
            <a:pPr eaLnBrk="1" hangingPunct="1"/>
            <a:r>
              <a:rPr lang="en-US" altLang="en-US" sz="4000" b="1" dirty="0" smtClean="0">
                <a:solidFill>
                  <a:srgbClr val="FFFF00"/>
                </a:solidFill>
              </a:rPr>
              <a:t>Age</a:t>
            </a:r>
          </a:p>
          <a:p>
            <a:pPr eaLnBrk="1" hangingPunct="1"/>
            <a:endParaRPr lang="en-US" altLang="en-US" sz="4000" b="1" dirty="0" smtClean="0">
              <a:solidFill>
                <a:srgbClr val="FFFF00"/>
              </a:solidFill>
            </a:endParaRPr>
          </a:p>
          <a:p>
            <a:pPr eaLnBrk="1" hangingPunct="1"/>
            <a:r>
              <a:rPr lang="en-US" altLang="en-US" sz="4000" b="1" dirty="0" smtClean="0">
                <a:solidFill>
                  <a:srgbClr val="FFFF00"/>
                </a:solidFill>
              </a:rPr>
              <a:t>Prior fragility fracture</a:t>
            </a:r>
          </a:p>
        </p:txBody>
      </p:sp>
      <p:sp>
        <p:nvSpPr>
          <p:cNvPr id="145412" name="Line 4"/>
          <p:cNvSpPr>
            <a:spLocks noChangeShapeType="1"/>
          </p:cNvSpPr>
          <p:nvPr/>
        </p:nvSpPr>
        <p:spPr bwMode="auto">
          <a:xfrm>
            <a:off x="762000" y="1600200"/>
            <a:ext cx="7315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13" name="Text Box 5"/>
          <p:cNvSpPr txBox="1">
            <a:spLocks noChangeArrowheads="1"/>
          </p:cNvSpPr>
          <p:nvPr/>
        </p:nvSpPr>
        <p:spPr bwMode="auto">
          <a:xfrm>
            <a:off x="0" y="58674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t> </a:t>
            </a:r>
            <a:r>
              <a:rPr lang="en-US" altLang="en-US" sz="1600" dirty="0" err="1"/>
              <a:t>Kanis</a:t>
            </a:r>
            <a:r>
              <a:rPr lang="en-US" altLang="en-US" sz="1600" dirty="0"/>
              <a:t> JA; </a:t>
            </a:r>
            <a:r>
              <a:rPr lang="en-US" altLang="en-US" sz="1600" dirty="0" err="1"/>
              <a:t>Borgstrom</a:t>
            </a:r>
            <a:r>
              <a:rPr lang="en-US" altLang="en-US" sz="1600" dirty="0"/>
              <a:t> F; De </a:t>
            </a:r>
            <a:r>
              <a:rPr lang="en-US" altLang="en-US" sz="1600" dirty="0" err="1"/>
              <a:t>Laet</a:t>
            </a:r>
            <a:r>
              <a:rPr lang="en-US" altLang="en-US" sz="1600" dirty="0"/>
              <a:t> C; Johansson H; </a:t>
            </a:r>
            <a:r>
              <a:rPr lang="en-US" altLang="en-US" sz="1600" dirty="0" err="1"/>
              <a:t>Johnell</a:t>
            </a:r>
            <a:r>
              <a:rPr lang="en-US" altLang="en-US" sz="1600" dirty="0"/>
              <a:t> O; </a:t>
            </a:r>
            <a:r>
              <a:rPr lang="en-US" altLang="en-US" sz="1600" dirty="0" err="1"/>
              <a:t>Jonsson</a:t>
            </a:r>
            <a:r>
              <a:rPr lang="en-US" altLang="en-US" sz="1600" dirty="0"/>
              <a:t> B; Oden A; </a:t>
            </a:r>
            <a:r>
              <a:rPr lang="en-US" altLang="en-US" sz="1600" dirty="0" err="1"/>
              <a:t>Zethraeus</a:t>
            </a:r>
            <a:r>
              <a:rPr lang="en-US" altLang="en-US" sz="1600" dirty="0"/>
              <a:t> N; </a:t>
            </a:r>
            <a:r>
              <a:rPr lang="en-US" altLang="en-US" sz="1600" dirty="0" err="1"/>
              <a:t>Pfleger</a:t>
            </a:r>
            <a:r>
              <a:rPr lang="en-US" altLang="en-US" sz="1600" dirty="0"/>
              <a:t> B; </a:t>
            </a:r>
            <a:r>
              <a:rPr lang="en-US" altLang="en-US" sz="1600" dirty="0" err="1"/>
              <a:t>Khaltaev</a:t>
            </a:r>
            <a:r>
              <a:rPr lang="en-US" altLang="en-US" sz="1600" dirty="0"/>
              <a:t> N  SO - </a:t>
            </a:r>
            <a:r>
              <a:rPr lang="en-US" altLang="en-US" sz="1600" dirty="0" err="1"/>
              <a:t>Osteoporos</a:t>
            </a:r>
            <a:r>
              <a:rPr lang="en-US" altLang="en-US" sz="1600" dirty="0"/>
              <a:t> </a:t>
            </a:r>
            <a:r>
              <a:rPr lang="en-US" altLang="en-US" sz="1600" dirty="0" err="1"/>
              <a:t>Int</a:t>
            </a:r>
            <a:r>
              <a:rPr lang="en-US" altLang="en-US" sz="1600" dirty="0"/>
              <a:t> 2005 Jun;16(6):581-9</a:t>
            </a:r>
          </a:p>
        </p:txBody>
      </p:sp>
    </p:spTree>
    <p:extLst>
      <p:ext uri="{BB962C8B-B14F-4D97-AF65-F5344CB8AC3E}">
        <p14:creationId xmlns:p14="http://schemas.microsoft.com/office/powerpoint/2010/main" val="77222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4962" name="Group 2"/>
          <p:cNvGraphicFramePr>
            <a:graphicFrameLocks noGrp="1"/>
          </p:cNvGraphicFramePr>
          <p:nvPr>
            <p:extLst>
              <p:ext uri="{D42A27DB-BD31-4B8C-83A1-F6EECF244321}">
                <p14:modId xmlns:p14="http://schemas.microsoft.com/office/powerpoint/2010/main" val="328999758"/>
              </p:ext>
            </p:extLst>
          </p:nvPr>
        </p:nvGraphicFramePr>
        <p:xfrm>
          <a:off x="1524000" y="1397000"/>
          <a:ext cx="6096000" cy="4064000"/>
        </p:xfrm>
        <a:graphic>
          <a:graphicData uri="http://schemas.openxmlformats.org/drawingml/2006/table">
            <a:tbl>
              <a:tblPr/>
              <a:tblGrid>
                <a:gridCol w="2057400"/>
                <a:gridCol w="1066800"/>
                <a:gridCol w="1600200"/>
                <a:gridCol w="13716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Wrist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Vertebra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Wrist </a:t>
                      </a:r>
                      <a:r>
                        <a:rPr kumimoji="0" lang="en-US" sz="2800" b="0" i="0" u="none" strike="noStrike" cap="none" normalizeH="0" baseline="0" dirty="0" err="1" smtClean="0">
                          <a:ln>
                            <a:noFill/>
                          </a:ln>
                          <a:solidFill>
                            <a:schemeClr val="tx1"/>
                          </a:solidFill>
                          <a:effectLst/>
                          <a:latin typeface="Times New Roman" pitchFamily="18" charset="0"/>
                        </a:rPr>
                        <a:t>Fx</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Vertebral </a:t>
                      </a:r>
                      <a:r>
                        <a:rPr kumimoji="0" lang="en-US" sz="2800" b="0" i="0" u="none" strike="noStrike" cap="none" normalizeH="0" baseline="0" dirty="0" err="1" smtClean="0">
                          <a:ln>
                            <a:noFill/>
                          </a:ln>
                          <a:solidFill>
                            <a:schemeClr val="tx1"/>
                          </a:solidFill>
                          <a:effectLst/>
                          <a:latin typeface="Times New Roman" pitchFamily="18" charset="0"/>
                        </a:rPr>
                        <a:t>Fx</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Hip </a:t>
                      </a:r>
                      <a:r>
                        <a:rPr kumimoji="0" lang="en-US" sz="2800" b="0" i="0" u="none" strike="noStrike" cap="none" normalizeH="0" baseline="0" dirty="0" err="1" smtClean="0">
                          <a:ln>
                            <a:noFill/>
                          </a:ln>
                          <a:solidFill>
                            <a:schemeClr val="tx1"/>
                          </a:solidFill>
                          <a:effectLst/>
                          <a:latin typeface="Times New Roman" pitchFamily="18" charset="0"/>
                        </a:rPr>
                        <a:t>Fx</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269" name="Text Box 29"/>
          <p:cNvSpPr txBox="1">
            <a:spLocks noChangeArrowheads="1"/>
          </p:cNvSpPr>
          <p:nvPr/>
        </p:nvSpPr>
        <p:spPr bwMode="auto">
          <a:xfrm>
            <a:off x="1219200" y="533400"/>
            <a:ext cx="6632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t>Previous Fx and relative risk for future Fx</a:t>
            </a:r>
          </a:p>
        </p:txBody>
      </p:sp>
      <p:sp>
        <p:nvSpPr>
          <p:cNvPr id="138270" name="Line 30"/>
          <p:cNvSpPr>
            <a:spLocks noChangeShapeType="1"/>
          </p:cNvSpPr>
          <p:nvPr/>
        </p:nvSpPr>
        <p:spPr bwMode="auto">
          <a:xfrm flipH="1">
            <a:off x="1524000" y="1447800"/>
            <a:ext cx="2057400" cy="914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271" name="Line 31"/>
          <p:cNvSpPr>
            <a:spLocks noChangeShapeType="1"/>
          </p:cNvSpPr>
          <p:nvPr/>
        </p:nvSpPr>
        <p:spPr bwMode="auto">
          <a:xfrm>
            <a:off x="1524000" y="1371600"/>
            <a:ext cx="2057400" cy="990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5664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sz="4800" b="1" smtClean="0"/>
              <a:t>Way to express fracture risk</a:t>
            </a:r>
          </a:p>
        </p:txBody>
      </p:sp>
      <p:sp>
        <p:nvSpPr>
          <p:cNvPr id="108547" name="Rectangle 3"/>
          <p:cNvSpPr>
            <a:spLocks noGrp="1" noChangeArrowheads="1"/>
          </p:cNvSpPr>
          <p:nvPr>
            <p:ph type="body" idx="1"/>
          </p:nvPr>
        </p:nvSpPr>
        <p:spPr/>
        <p:txBody>
          <a:bodyPr/>
          <a:lstStyle/>
          <a:p>
            <a:pPr eaLnBrk="1" hangingPunct="1">
              <a:lnSpc>
                <a:spcPct val="90000"/>
              </a:lnSpc>
            </a:pPr>
            <a:r>
              <a:rPr lang="en-US" altLang="en-US" dirty="0" smtClean="0">
                <a:solidFill>
                  <a:srgbClr val="FFFF00"/>
                </a:solidFill>
              </a:rPr>
              <a:t>Relative risk </a:t>
            </a:r>
            <a:r>
              <a:rPr lang="en-US" altLang="en-US" dirty="0" smtClean="0"/>
              <a:t>(RR of </a:t>
            </a:r>
            <a:r>
              <a:rPr lang="en-US" altLang="en-US" dirty="0" err="1" smtClean="0"/>
              <a:t>Fx</a:t>
            </a:r>
            <a:r>
              <a:rPr lang="en-US" altLang="en-US" dirty="0" smtClean="0"/>
              <a:t> for every SD difference in BMD compared to a young normal or age matched population with normal BMD )</a:t>
            </a:r>
          </a:p>
          <a:p>
            <a:pPr eaLnBrk="1" hangingPunct="1">
              <a:lnSpc>
                <a:spcPct val="90000"/>
              </a:lnSpc>
            </a:pPr>
            <a:endParaRPr lang="en-US" altLang="en-US" dirty="0" smtClean="0"/>
          </a:p>
          <a:p>
            <a:pPr>
              <a:lnSpc>
                <a:spcPct val="90000"/>
              </a:lnSpc>
            </a:pPr>
            <a:r>
              <a:rPr lang="en-US" altLang="en-US" dirty="0" smtClean="0">
                <a:solidFill>
                  <a:srgbClr val="FFFF00"/>
                </a:solidFill>
              </a:rPr>
              <a:t>Absolute </a:t>
            </a:r>
            <a:r>
              <a:rPr lang="en-US" altLang="en-US" dirty="0">
                <a:solidFill>
                  <a:srgbClr val="FFFF00"/>
                </a:solidFill>
              </a:rPr>
              <a:t>Risk </a:t>
            </a:r>
            <a:r>
              <a:rPr lang="en-US" altLang="en-US" dirty="0"/>
              <a:t>( fracture risk per 1000 person years , 50% of women over 80 have osteoporosis)</a:t>
            </a:r>
          </a:p>
          <a:p>
            <a:pPr>
              <a:lnSpc>
                <a:spcPct val="90000"/>
              </a:lnSpc>
            </a:pPr>
            <a:endParaRPr lang="en-US" altLang="en-US" dirty="0"/>
          </a:p>
          <a:p>
            <a:pPr eaLnBrk="1" hangingPunct="1">
              <a:lnSpc>
                <a:spcPct val="90000"/>
              </a:lnSpc>
            </a:pPr>
            <a:endParaRPr lang="en-US" altLang="en-US" dirty="0" smtClean="0"/>
          </a:p>
        </p:txBody>
      </p:sp>
    </p:spTree>
    <p:extLst>
      <p:ext uri="{BB962C8B-B14F-4D97-AF65-F5344CB8AC3E}">
        <p14:creationId xmlns:p14="http://schemas.microsoft.com/office/powerpoint/2010/main" val="2559297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8" descr="TEM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75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82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76534" y="1417638"/>
            <a:ext cx="8229600" cy="4525963"/>
          </a:xfrm>
        </p:spPr>
        <p:txBody>
          <a:bodyPr/>
          <a:lstStyle/>
          <a:p>
            <a:pPr marL="0" indent="0">
              <a:buNone/>
            </a:pPr>
            <a:endParaRPr lang="en-US" dirty="0" smtClean="0"/>
          </a:p>
          <a:p>
            <a:r>
              <a:rPr lang="en-US" dirty="0" smtClean="0"/>
              <a:t>RFs for Fracture</a:t>
            </a:r>
          </a:p>
          <a:p>
            <a:r>
              <a:rPr lang="en-US" dirty="0" smtClean="0"/>
              <a:t>Ways to express fracture risk</a:t>
            </a:r>
          </a:p>
          <a:p>
            <a:r>
              <a:rPr lang="en-US" dirty="0" smtClean="0"/>
              <a:t>FRAX</a:t>
            </a:r>
          </a:p>
          <a:p>
            <a:r>
              <a:rPr lang="en-US" dirty="0" smtClean="0"/>
              <a:t>BMD changes</a:t>
            </a:r>
          </a:p>
          <a:p>
            <a:r>
              <a:rPr lang="en-US" dirty="0" smtClean="0"/>
              <a:t>TBS</a:t>
            </a:r>
          </a:p>
          <a:p>
            <a:r>
              <a:rPr lang="en-US" dirty="0" smtClean="0"/>
              <a:t>Conclusions</a:t>
            </a:r>
            <a:endParaRPr lang="en-US" dirty="0"/>
          </a:p>
        </p:txBody>
      </p:sp>
    </p:spTree>
    <p:extLst>
      <p:ext uri="{BB962C8B-B14F-4D97-AF65-F5344CB8AC3E}">
        <p14:creationId xmlns:p14="http://schemas.microsoft.com/office/powerpoint/2010/main" val="630968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77186" name="Group 2"/>
          <p:cNvGraphicFramePr>
            <a:graphicFrameLocks noGrp="1"/>
          </p:cNvGraphicFramePr>
          <p:nvPr>
            <p:extLst>
              <p:ext uri="{D42A27DB-BD31-4B8C-83A1-F6EECF244321}">
                <p14:modId xmlns:p14="http://schemas.microsoft.com/office/powerpoint/2010/main" val="4117504159"/>
              </p:ext>
            </p:extLst>
          </p:nvPr>
        </p:nvGraphicFramePr>
        <p:xfrm>
          <a:off x="1524000" y="1397000"/>
          <a:ext cx="6477000" cy="4064002"/>
        </p:xfrm>
        <a:graphic>
          <a:graphicData uri="http://schemas.openxmlformats.org/drawingml/2006/table">
            <a:tbl>
              <a:tblPr/>
              <a:tblGrid>
                <a:gridCol w="2667000"/>
                <a:gridCol w="1651000"/>
                <a:gridCol w="21590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Hip Fx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vertebral Fx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Distal radius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Proximal radius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Calcaneous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Spine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rgbClr val="FFFF00"/>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Femoral neck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FF00"/>
                          </a:solidFill>
                          <a:effectLst/>
                          <a:latin typeface="Times New Roman" pitchFamily="18" charset="0"/>
                        </a:rPr>
                        <a:t>       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7008" name="Text Box 32"/>
          <p:cNvSpPr txBox="1">
            <a:spLocks noChangeArrowheads="1"/>
          </p:cNvSpPr>
          <p:nvPr/>
        </p:nvSpPr>
        <p:spPr bwMode="auto">
          <a:xfrm>
            <a:off x="990600" y="533400"/>
            <a:ext cx="7878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b="1"/>
              <a:t>RR of Fx for 1 SD decrease in BMD (age-matched)</a:t>
            </a:r>
          </a:p>
        </p:txBody>
      </p:sp>
      <p:sp>
        <p:nvSpPr>
          <p:cNvPr id="127009" name="Text Box 33"/>
          <p:cNvSpPr txBox="1">
            <a:spLocks noChangeArrowheads="1"/>
          </p:cNvSpPr>
          <p:nvPr/>
        </p:nvSpPr>
        <p:spPr bwMode="auto">
          <a:xfrm>
            <a:off x="2438400" y="5715000"/>
            <a:ext cx="506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(marshall D,et al,BMJ. 1996:,312:1254)</a:t>
            </a:r>
          </a:p>
        </p:txBody>
      </p:sp>
    </p:spTree>
    <p:extLst>
      <p:ext uri="{BB962C8B-B14F-4D97-AF65-F5344CB8AC3E}">
        <p14:creationId xmlns:p14="http://schemas.microsoft.com/office/powerpoint/2010/main" val="3461219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noFill/>
        </p:spPr>
        <p:txBody>
          <a:bodyPr lIns="90488" tIns="44450" rIns="90488" bIns="44450">
            <a:normAutofit fontScale="90000"/>
          </a:bodyPr>
          <a:lstStyle/>
          <a:p>
            <a:pPr eaLnBrk="1" hangingPunct="1"/>
            <a:r>
              <a:rPr lang="en-US" altLang="en-US" smtClean="0">
                <a:latin typeface="Tahoma" pitchFamily="34" charset="0"/>
                <a:cs typeface="Tahoma" pitchFamily="34" charset="0"/>
              </a:rPr>
              <a:t>T SCORE AND RISK OF FRACTURE</a:t>
            </a:r>
          </a:p>
        </p:txBody>
      </p:sp>
      <p:sp>
        <p:nvSpPr>
          <p:cNvPr id="128003" name="Rectangle 3"/>
          <p:cNvSpPr>
            <a:spLocks noGrp="1" noChangeArrowheads="1"/>
          </p:cNvSpPr>
          <p:nvPr>
            <p:ph type="body" idx="1"/>
          </p:nvPr>
        </p:nvSpPr>
        <p:spPr/>
        <p:txBody>
          <a:bodyPr/>
          <a:lstStyle/>
          <a:p>
            <a:pPr eaLnBrk="1" hangingPunct="1"/>
            <a:r>
              <a:rPr lang="en-US" altLang="en-US" dirty="0" smtClean="0"/>
              <a:t>For each decrease of one SD in T-score</a:t>
            </a:r>
          </a:p>
          <a:p>
            <a:pPr eaLnBrk="1" hangingPunct="1"/>
            <a:r>
              <a:rPr lang="en-US" altLang="en-US" dirty="0" smtClean="0"/>
              <a:t>RR for hip fracture :2.6</a:t>
            </a:r>
          </a:p>
          <a:p>
            <a:pPr eaLnBrk="1" hangingPunct="1"/>
            <a:r>
              <a:rPr lang="en-US" altLang="en-US" dirty="0" smtClean="0"/>
              <a:t>RR for vertebral  fracture:2.3</a:t>
            </a:r>
          </a:p>
          <a:p>
            <a:pPr eaLnBrk="1" hangingPunct="1"/>
            <a:r>
              <a:rPr lang="en-US" altLang="en-US" sz="4000" dirty="0" smtClean="0"/>
              <a:t>2</a:t>
            </a:r>
            <a:r>
              <a:rPr lang="en-US" altLang="en-US" sz="4000" baseline="30000" dirty="0" smtClean="0"/>
              <a:t>t Score</a:t>
            </a:r>
          </a:p>
          <a:p>
            <a:pPr eaLnBrk="1" hangingPunct="1">
              <a:buFontTx/>
              <a:buNone/>
            </a:pPr>
            <a:endParaRPr lang="en-US" altLang="en-US" sz="4000" dirty="0" smtClean="0"/>
          </a:p>
          <a:p>
            <a:pPr eaLnBrk="1" hangingPunct="1"/>
            <a:endParaRPr lang="en-US" altLang="en-US" dirty="0" smtClean="0"/>
          </a:p>
        </p:txBody>
      </p:sp>
      <p:sp>
        <p:nvSpPr>
          <p:cNvPr id="128004" name="Text Box 4"/>
          <p:cNvSpPr txBox="1">
            <a:spLocks noChangeArrowheads="1"/>
          </p:cNvSpPr>
          <p:nvPr/>
        </p:nvSpPr>
        <p:spPr bwMode="auto">
          <a:xfrm>
            <a:off x="669925" y="4689475"/>
            <a:ext cx="6845300" cy="1974850"/>
          </a:xfrm>
          <a:prstGeom prst="rect">
            <a:avLst/>
          </a:prstGeom>
          <a:noFill/>
          <a:ln w="571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70-year-old.femoral neck  T-score -4</a:t>
            </a:r>
          </a:p>
          <a:p>
            <a:pPr eaLnBrk="1" hangingPunct="1"/>
            <a:endParaRPr lang="en-US" altLang="en-US"/>
          </a:p>
          <a:p>
            <a:pPr eaLnBrk="1" hangingPunct="1"/>
            <a:r>
              <a:rPr lang="en-US" altLang="en-US"/>
              <a:t>Compared to 70-year-old   T-sore  -2   RR=</a:t>
            </a:r>
            <a:r>
              <a:rPr lang="en-US" altLang="en-US" b="1"/>
              <a:t>2.6</a:t>
            </a:r>
            <a:r>
              <a:rPr lang="en-US" altLang="en-US"/>
              <a:t> = 6.8</a:t>
            </a:r>
          </a:p>
          <a:p>
            <a:pPr eaLnBrk="1" hangingPunct="1"/>
            <a:endParaRPr lang="en-US" altLang="en-US"/>
          </a:p>
          <a:p>
            <a:pPr eaLnBrk="1" hangingPunct="1"/>
            <a:r>
              <a:rPr lang="en-US" altLang="en-US"/>
              <a:t>Compared to 70-year-old   T-sore   0    RR=</a:t>
            </a:r>
            <a:r>
              <a:rPr lang="en-US" altLang="en-US" b="1"/>
              <a:t>2.6</a:t>
            </a:r>
            <a:r>
              <a:rPr lang="en-US" altLang="en-US"/>
              <a:t> = 45.7</a:t>
            </a:r>
          </a:p>
        </p:txBody>
      </p:sp>
      <p:sp>
        <p:nvSpPr>
          <p:cNvPr id="128005" name="Text Box 5"/>
          <p:cNvSpPr txBox="1">
            <a:spLocks noChangeArrowheads="1"/>
          </p:cNvSpPr>
          <p:nvPr/>
        </p:nvSpPr>
        <p:spPr bwMode="auto">
          <a:xfrm>
            <a:off x="6324600" y="51054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2</a:t>
            </a:r>
          </a:p>
        </p:txBody>
      </p:sp>
      <p:sp>
        <p:nvSpPr>
          <p:cNvPr id="128006" name="Text Box 6"/>
          <p:cNvSpPr txBox="1">
            <a:spLocks noChangeArrowheads="1"/>
          </p:cNvSpPr>
          <p:nvPr/>
        </p:nvSpPr>
        <p:spPr bwMode="auto">
          <a:xfrm>
            <a:off x="6324600" y="58674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4</a:t>
            </a:r>
          </a:p>
        </p:txBody>
      </p:sp>
    </p:spTree>
    <p:extLst>
      <p:ext uri="{BB962C8B-B14F-4D97-AF65-F5344CB8AC3E}">
        <p14:creationId xmlns:p14="http://schemas.microsoft.com/office/powerpoint/2010/main" val="99851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609600" y="304800"/>
            <a:ext cx="7772400" cy="1143000"/>
          </a:xfrm>
        </p:spPr>
        <p:txBody>
          <a:bodyPr/>
          <a:lstStyle/>
          <a:p>
            <a:r>
              <a:rPr lang="en-US" altLang="en-US" b="1" smtClean="0"/>
              <a:t>Limitations of RR</a:t>
            </a:r>
          </a:p>
        </p:txBody>
      </p:sp>
      <p:sp>
        <p:nvSpPr>
          <p:cNvPr id="113667" name="Content Placeholder 2"/>
          <p:cNvSpPr>
            <a:spLocks noGrp="1"/>
          </p:cNvSpPr>
          <p:nvPr>
            <p:ph idx="1"/>
          </p:nvPr>
        </p:nvSpPr>
        <p:spPr>
          <a:xfrm>
            <a:off x="228600" y="1600200"/>
            <a:ext cx="8686800" cy="4495800"/>
          </a:xfrm>
        </p:spPr>
        <p:txBody>
          <a:bodyPr/>
          <a:lstStyle/>
          <a:p>
            <a:r>
              <a:rPr lang="en-US" altLang="en-US" dirty="0" smtClean="0"/>
              <a:t>If the absolute risk for fracture in group A is 50% compared to the absolute risk for fracture of 25% in group B, the relative risk of group A compared to group B is 2 (50% ÷ 25% = 2)</a:t>
            </a:r>
          </a:p>
          <a:p>
            <a:endParaRPr lang="en-US" altLang="en-US" dirty="0" smtClean="0"/>
          </a:p>
          <a:p>
            <a:r>
              <a:rPr lang="en-US" altLang="en-US" dirty="0" smtClean="0"/>
              <a:t>The relative risk would also be 2, however, if the absolute risk in group A was 2% and the absolute risk in group B was 1% (2% ÷1% = 2)</a:t>
            </a:r>
          </a:p>
        </p:txBody>
      </p:sp>
    </p:spTree>
    <p:extLst>
      <p:ext uri="{BB962C8B-B14F-4D97-AF65-F5344CB8AC3E}">
        <p14:creationId xmlns:p14="http://schemas.microsoft.com/office/powerpoint/2010/main" val="4241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endParaRPr lang="en-US" altLang="en-US" smtClean="0"/>
          </a:p>
        </p:txBody>
      </p:sp>
      <p:pic>
        <p:nvPicPr>
          <p:cNvPr id="1146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6858000"/>
          </a:xfrm>
        </p:spPr>
      </p:pic>
    </p:spTree>
    <p:extLst>
      <p:ext uri="{BB962C8B-B14F-4D97-AF65-F5344CB8AC3E}">
        <p14:creationId xmlns:p14="http://schemas.microsoft.com/office/powerpoint/2010/main" val="56605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882" name="Picture 2"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176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Oval 3"/>
          <p:cNvSpPr>
            <a:spLocks noChangeArrowheads="1"/>
          </p:cNvSpPr>
          <p:nvPr/>
        </p:nvSpPr>
        <p:spPr bwMode="auto">
          <a:xfrm>
            <a:off x="6934200" y="4724400"/>
            <a:ext cx="685800" cy="304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23908" name="Oval 4"/>
          <p:cNvSpPr>
            <a:spLocks noChangeArrowheads="1"/>
          </p:cNvSpPr>
          <p:nvPr/>
        </p:nvSpPr>
        <p:spPr bwMode="auto">
          <a:xfrm>
            <a:off x="6934200" y="5943600"/>
            <a:ext cx="762000" cy="304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107031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Baseline DXA Report: Minimum Requirements</a:t>
            </a:r>
            <a:endParaRPr lang="en-US" dirty="0"/>
          </a:p>
        </p:txBody>
      </p:sp>
      <p:sp>
        <p:nvSpPr>
          <p:cNvPr id="3" name="Content Placeholder 2"/>
          <p:cNvSpPr>
            <a:spLocks noGrp="1"/>
          </p:cNvSpPr>
          <p:nvPr>
            <p:ph idx="1"/>
          </p:nvPr>
        </p:nvSpPr>
        <p:spPr>
          <a:xfrm>
            <a:off x="152400" y="1600200"/>
            <a:ext cx="8763000" cy="4525963"/>
          </a:xfrm>
        </p:spPr>
        <p:txBody>
          <a:bodyPr/>
          <a:lstStyle/>
          <a:p>
            <a:r>
              <a:rPr lang="en-US" dirty="0"/>
              <a:t>A statement about fracture risk. Any use of relative fracture risk must specify </a:t>
            </a:r>
            <a:r>
              <a:rPr lang="en-US" dirty="0" smtClean="0"/>
              <a:t>the population </a:t>
            </a:r>
            <a:r>
              <a:rPr lang="en-US" dirty="0"/>
              <a:t>of comparison (e.g., young- adult or age-matched</a:t>
            </a:r>
            <a:r>
              <a:rPr lang="en-US" dirty="0" smtClean="0"/>
              <a:t>)</a:t>
            </a:r>
          </a:p>
          <a:p>
            <a:r>
              <a:rPr lang="en-US" dirty="0" smtClean="0"/>
              <a:t>The </a:t>
            </a:r>
            <a:r>
              <a:rPr lang="en-US" dirty="0"/>
              <a:t>ISCD </a:t>
            </a:r>
            <a:r>
              <a:rPr lang="en-US" dirty="0">
                <a:solidFill>
                  <a:srgbClr val="FFFF00"/>
                </a:solidFill>
              </a:rPr>
              <a:t>favors </a:t>
            </a:r>
            <a:r>
              <a:rPr lang="en-US" dirty="0" smtClean="0">
                <a:solidFill>
                  <a:srgbClr val="FFFF00"/>
                </a:solidFill>
              </a:rPr>
              <a:t>the use </a:t>
            </a:r>
            <a:r>
              <a:rPr lang="en-US" dirty="0">
                <a:solidFill>
                  <a:srgbClr val="FFFF00"/>
                </a:solidFill>
              </a:rPr>
              <a:t>of absolute fracture risk </a:t>
            </a:r>
            <a:r>
              <a:rPr lang="en-US" dirty="0"/>
              <a:t>prediction when such methodologies are </a:t>
            </a:r>
            <a:r>
              <a:rPr lang="en-US" dirty="0" smtClean="0"/>
              <a:t>established</a:t>
            </a:r>
            <a:endParaRPr lang="en-US" dirty="0"/>
          </a:p>
        </p:txBody>
      </p:sp>
      <p:sp>
        <p:nvSpPr>
          <p:cNvPr id="4" name="Rectangle 3"/>
          <p:cNvSpPr/>
          <p:nvPr/>
        </p:nvSpPr>
        <p:spPr>
          <a:xfrm>
            <a:off x="5334000" y="6400800"/>
            <a:ext cx="3539239" cy="369332"/>
          </a:xfrm>
          <a:prstGeom prst="rect">
            <a:avLst/>
          </a:prstGeom>
        </p:spPr>
        <p:txBody>
          <a:bodyPr wrap="none">
            <a:spAutoFit/>
          </a:bodyPr>
          <a:lstStyle/>
          <a:p>
            <a:r>
              <a:rPr lang="en-US" b="1" dirty="0" smtClean="0"/>
              <a:t>2015 </a:t>
            </a:r>
            <a:r>
              <a:rPr lang="en-US" b="1" dirty="0"/>
              <a:t>ISCD Official Positions – Adult</a:t>
            </a:r>
            <a:endParaRPr lang="en-US" dirty="0"/>
          </a:p>
        </p:txBody>
      </p:sp>
    </p:spTree>
    <p:extLst>
      <p:ext uri="{BB962C8B-B14F-4D97-AF65-F5344CB8AC3E}">
        <p14:creationId xmlns:p14="http://schemas.microsoft.com/office/powerpoint/2010/main" val="2369481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FF00"/>
                </a:solidFill>
              </a:rPr>
              <a:t>FRAX</a:t>
            </a:r>
            <a:endParaRPr lang="en-US" sz="6600" dirty="0">
              <a:solidFill>
                <a:srgbClr val="FFFF00"/>
              </a:solidFill>
            </a:endParaRPr>
          </a:p>
        </p:txBody>
      </p:sp>
      <p:sp>
        <p:nvSpPr>
          <p:cNvPr id="3" name="Rectangle 2"/>
          <p:cNvSpPr/>
          <p:nvPr/>
        </p:nvSpPr>
        <p:spPr>
          <a:xfrm>
            <a:off x="348916" y="2590800"/>
            <a:ext cx="8458200" cy="646331"/>
          </a:xfrm>
          <a:prstGeom prst="rect">
            <a:avLst/>
          </a:prstGeom>
        </p:spPr>
        <p:txBody>
          <a:bodyPr wrap="square">
            <a:spAutoFit/>
          </a:bodyPr>
          <a:lstStyle/>
          <a:p>
            <a:r>
              <a:rPr lang="en-US" altLang="en-US" sz="3600" dirty="0">
                <a:latin typeface="Verdana" pitchFamily="34" charset="0"/>
              </a:rPr>
              <a:t>WHO </a:t>
            </a:r>
            <a:r>
              <a:rPr lang="en-US" altLang="en-US" sz="3600" dirty="0" smtClean="0">
                <a:latin typeface="Verdana" pitchFamily="34" charset="0"/>
              </a:rPr>
              <a:t>Absolute Fracture Risk Model  </a:t>
            </a:r>
            <a:endParaRPr lang="en-US" sz="3600" dirty="0"/>
          </a:p>
        </p:txBody>
      </p:sp>
    </p:spTree>
    <p:extLst>
      <p:ext uri="{BB962C8B-B14F-4D97-AF65-F5344CB8AC3E}">
        <p14:creationId xmlns:p14="http://schemas.microsoft.com/office/powerpoint/2010/main" val="576786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0"/>
            <a:ext cx="7772400" cy="1143000"/>
          </a:xfrm>
        </p:spPr>
        <p:txBody>
          <a:bodyPr/>
          <a:lstStyle/>
          <a:p>
            <a:pPr eaLnBrk="1" hangingPunct="1"/>
            <a:r>
              <a:rPr lang="en-US" altLang="en-US" sz="4000" dirty="0" smtClean="0">
                <a:solidFill>
                  <a:srgbClr val="00FFFF"/>
                </a:solidFill>
                <a:latin typeface="Tahoma" pitchFamily="34" charset="0"/>
                <a:cs typeface="Tahoma" pitchFamily="34" charset="0"/>
              </a:rPr>
              <a:t>Toward a risk calculator</a:t>
            </a:r>
          </a:p>
        </p:txBody>
      </p:sp>
      <p:sp>
        <p:nvSpPr>
          <p:cNvPr id="83971" name="Rectangle 3"/>
          <p:cNvSpPr>
            <a:spLocks noGrp="1" noChangeArrowheads="1"/>
          </p:cNvSpPr>
          <p:nvPr>
            <p:ph type="body" sz="half" idx="1"/>
          </p:nvPr>
        </p:nvSpPr>
        <p:spPr>
          <a:xfrm>
            <a:off x="0" y="1295400"/>
            <a:ext cx="3810000" cy="4114800"/>
          </a:xfrm>
        </p:spPr>
        <p:txBody>
          <a:bodyPr/>
          <a:lstStyle/>
          <a:p>
            <a:pPr eaLnBrk="1" hangingPunct="1"/>
            <a:r>
              <a:rPr lang="en-US" altLang="en-US" sz="2400" dirty="0" smtClean="0">
                <a:latin typeface="Tahoma" pitchFamily="34" charset="0"/>
                <a:cs typeface="Tahoma" pitchFamily="34" charset="0"/>
              </a:rPr>
              <a:t>LDL</a:t>
            </a:r>
          </a:p>
          <a:p>
            <a:pPr eaLnBrk="1" hangingPunct="1"/>
            <a:r>
              <a:rPr lang="en-US" altLang="en-US" sz="2400" dirty="0" smtClean="0">
                <a:latin typeface="Tahoma" pitchFamily="34" charset="0"/>
                <a:cs typeface="Tahoma" pitchFamily="34" charset="0"/>
              </a:rPr>
              <a:t>AGE</a:t>
            </a:r>
          </a:p>
          <a:p>
            <a:pPr eaLnBrk="1" hangingPunct="1"/>
            <a:r>
              <a:rPr lang="en-US" altLang="en-US" sz="2400" dirty="0" smtClean="0">
                <a:latin typeface="Tahoma" pitchFamily="34" charset="0"/>
                <a:cs typeface="Tahoma" pitchFamily="34" charset="0"/>
              </a:rPr>
              <a:t>FH</a:t>
            </a:r>
          </a:p>
          <a:p>
            <a:pPr eaLnBrk="1" hangingPunct="1"/>
            <a:r>
              <a:rPr lang="en-US" altLang="en-US" sz="2400" dirty="0" smtClean="0">
                <a:latin typeface="Tahoma" pitchFamily="34" charset="0"/>
                <a:cs typeface="Tahoma" pitchFamily="34" charset="0"/>
              </a:rPr>
              <a:t>HDL</a:t>
            </a:r>
          </a:p>
          <a:p>
            <a:pPr eaLnBrk="1" hangingPunct="1"/>
            <a:r>
              <a:rPr lang="en-US" altLang="en-US" sz="2400" dirty="0" smtClean="0">
                <a:latin typeface="Tahoma" pitchFamily="34" charset="0"/>
                <a:cs typeface="Tahoma" pitchFamily="34" charset="0"/>
              </a:rPr>
              <a:t>DM</a:t>
            </a:r>
          </a:p>
          <a:p>
            <a:pPr eaLnBrk="1" hangingPunct="1"/>
            <a:r>
              <a:rPr lang="en-US" altLang="en-US" sz="2400" dirty="0" smtClean="0">
                <a:latin typeface="Tahoma" pitchFamily="34" charset="0"/>
                <a:cs typeface="Tahoma" pitchFamily="34" charset="0"/>
              </a:rPr>
              <a:t>SMOKING</a:t>
            </a:r>
          </a:p>
          <a:p>
            <a:pPr eaLnBrk="1" hangingPunct="1"/>
            <a:r>
              <a:rPr lang="en-US" altLang="en-US" sz="2400" dirty="0" smtClean="0">
                <a:latin typeface="Tahoma" pitchFamily="34" charset="0"/>
                <a:cs typeface="Tahoma" pitchFamily="34" charset="0"/>
              </a:rPr>
              <a:t>HTN</a:t>
            </a:r>
          </a:p>
          <a:p>
            <a:pPr eaLnBrk="1" hangingPunct="1"/>
            <a:r>
              <a:rPr lang="en-US" altLang="en-US" sz="2400" dirty="0" smtClean="0">
                <a:latin typeface="Tahoma" pitchFamily="34" charset="0"/>
                <a:cs typeface="Tahoma" pitchFamily="34" charset="0"/>
              </a:rPr>
              <a:t>SEX,…</a:t>
            </a:r>
          </a:p>
          <a:p>
            <a:pPr eaLnBrk="1" hangingPunct="1"/>
            <a:r>
              <a:rPr lang="en-US" altLang="en-US" sz="2400" dirty="0" smtClean="0">
                <a:solidFill>
                  <a:srgbClr val="FFFF00"/>
                </a:solidFill>
                <a:latin typeface="Tahoma" pitchFamily="34" charset="0"/>
                <a:cs typeface="Tahoma" pitchFamily="34" charset="0"/>
              </a:rPr>
              <a:t>RISK OF CVD&gt;10% </a:t>
            </a:r>
          </a:p>
        </p:txBody>
      </p:sp>
      <p:sp>
        <p:nvSpPr>
          <p:cNvPr id="83972" name="Rectangle 4"/>
          <p:cNvSpPr>
            <a:spLocks noGrp="1" noChangeArrowheads="1"/>
          </p:cNvSpPr>
          <p:nvPr>
            <p:ph type="body" sz="half" idx="2"/>
          </p:nvPr>
        </p:nvSpPr>
        <p:spPr>
          <a:xfrm>
            <a:off x="3886200" y="1143000"/>
            <a:ext cx="5257800" cy="4114800"/>
          </a:xfrm>
        </p:spPr>
        <p:txBody>
          <a:bodyPr/>
          <a:lstStyle/>
          <a:p>
            <a:pPr eaLnBrk="1" hangingPunct="1">
              <a:lnSpc>
                <a:spcPct val="90000"/>
              </a:lnSpc>
            </a:pPr>
            <a:r>
              <a:rPr lang="en-US" altLang="en-US" sz="2400" dirty="0" smtClean="0">
                <a:latin typeface="Tahoma" pitchFamily="34" charset="0"/>
                <a:cs typeface="Tahoma" pitchFamily="34" charset="0"/>
              </a:rPr>
              <a:t>BMD</a:t>
            </a:r>
          </a:p>
          <a:p>
            <a:pPr eaLnBrk="1" hangingPunct="1">
              <a:lnSpc>
                <a:spcPct val="90000"/>
              </a:lnSpc>
            </a:pPr>
            <a:r>
              <a:rPr lang="en-US" altLang="en-US" sz="2400" dirty="0" smtClean="0">
                <a:latin typeface="Tahoma" pitchFamily="34" charset="0"/>
                <a:cs typeface="Tahoma" pitchFamily="34" charset="0"/>
              </a:rPr>
              <a:t>PRE OR POSTMENOPAUSAL</a:t>
            </a:r>
          </a:p>
          <a:p>
            <a:pPr eaLnBrk="1" hangingPunct="1">
              <a:lnSpc>
                <a:spcPct val="90000"/>
              </a:lnSpc>
            </a:pPr>
            <a:r>
              <a:rPr lang="en-US" altLang="en-US" sz="2400" dirty="0" smtClean="0">
                <a:latin typeface="Tahoma" pitchFamily="34" charset="0"/>
                <a:cs typeface="Tahoma" pitchFamily="34" charset="0"/>
              </a:rPr>
              <a:t>SURVIVAL</a:t>
            </a:r>
          </a:p>
          <a:p>
            <a:pPr eaLnBrk="1" hangingPunct="1">
              <a:lnSpc>
                <a:spcPct val="90000"/>
              </a:lnSpc>
            </a:pPr>
            <a:r>
              <a:rPr lang="en-US" altLang="en-US" sz="2400" dirty="0" smtClean="0">
                <a:latin typeface="Tahoma" pitchFamily="34" charset="0"/>
                <a:cs typeface="Tahoma" pitchFamily="34" charset="0"/>
              </a:rPr>
              <a:t>Obesity</a:t>
            </a:r>
          </a:p>
          <a:p>
            <a:pPr eaLnBrk="1" hangingPunct="1">
              <a:lnSpc>
                <a:spcPct val="90000"/>
              </a:lnSpc>
            </a:pPr>
            <a:r>
              <a:rPr lang="en-US" altLang="en-US" sz="2400" dirty="0" smtClean="0">
                <a:latin typeface="Tahoma" pitchFamily="34" charset="0"/>
                <a:cs typeface="Tahoma" pitchFamily="34" charset="0"/>
              </a:rPr>
              <a:t>INDEPENDENT RF</a:t>
            </a:r>
          </a:p>
          <a:p>
            <a:pPr eaLnBrk="1" hangingPunct="1">
              <a:lnSpc>
                <a:spcPct val="90000"/>
              </a:lnSpc>
            </a:pPr>
            <a:r>
              <a:rPr lang="en-US" altLang="en-US" sz="2400" dirty="0" smtClean="0">
                <a:latin typeface="Tahoma" pitchFamily="34" charset="0"/>
                <a:cs typeface="Tahoma" pitchFamily="34" charset="0"/>
              </a:rPr>
              <a:t>PROTECTIVE FACTORS</a:t>
            </a:r>
          </a:p>
          <a:p>
            <a:pPr eaLnBrk="1" hangingPunct="1">
              <a:lnSpc>
                <a:spcPct val="90000"/>
              </a:lnSpc>
            </a:pPr>
            <a:r>
              <a:rPr lang="en-US" altLang="en-US" sz="2400" dirty="0" smtClean="0">
                <a:latin typeface="Tahoma" pitchFamily="34" charset="0"/>
                <a:cs typeface="Tahoma" pitchFamily="34" charset="0"/>
              </a:rPr>
              <a:t>BONE LOSS</a:t>
            </a:r>
          </a:p>
          <a:p>
            <a:pPr eaLnBrk="1" hangingPunct="1">
              <a:lnSpc>
                <a:spcPct val="90000"/>
              </a:lnSpc>
            </a:pPr>
            <a:r>
              <a:rPr lang="en-US" altLang="en-US" sz="2400" dirty="0" smtClean="0">
                <a:latin typeface="Tahoma" pitchFamily="34" charset="0"/>
                <a:cs typeface="Tahoma" pitchFamily="34" charset="0"/>
              </a:rPr>
              <a:t>SITE</a:t>
            </a:r>
          </a:p>
          <a:p>
            <a:pPr eaLnBrk="1" hangingPunct="1">
              <a:lnSpc>
                <a:spcPct val="90000"/>
              </a:lnSpc>
            </a:pPr>
            <a:r>
              <a:rPr lang="en-US" altLang="en-US" sz="2400" dirty="0" smtClean="0">
                <a:latin typeface="Tahoma" pitchFamily="34" charset="0"/>
                <a:cs typeface="Tahoma" pitchFamily="34" charset="0"/>
              </a:rPr>
              <a:t>TREATMENT</a:t>
            </a:r>
          </a:p>
          <a:p>
            <a:pPr eaLnBrk="1" hangingPunct="1">
              <a:lnSpc>
                <a:spcPct val="90000"/>
              </a:lnSpc>
            </a:pPr>
            <a:r>
              <a:rPr lang="en-US" altLang="en-US" sz="2400" dirty="0" smtClean="0">
                <a:solidFill>
                  <a:srgbClr val="FFFF00"/>
                </a:solidFill>
                <a:latin typeface="Tahoma" pitchFamily="34" charset="0"/>
                <a:cs typeface="Tahoma" pitchFamily="34" charset="0"/>
              </a:rPr>
              <a:t>RISK OF FRACTURE&gt;10%</a:t>
            </a:r>
          </a:p>
          <a:p>
            <a:pPr eaLnBrk="1" hangingPunct="1">
              <a:lnSpc>
                <a:spcPct val="90000"/>
              </a:lnSpc>
            </a:pPr>
            <a:endParaRPr lang="en-US" altLang="en-US" sz="2400" dirty="0" smtClean="0">
              <a:solidFill>
                <a:srgbClr val="FFFF00"/>
              </a:solidFill>
              <a:latin typeface="Tahoma" pitchFamily="34" charset="0"/>
              <a:cs typeface="Tahoma" pitchFamily="34" charset="0"/>
            </a:endParaRPr>
          </a:p>
          <a:p>
            <a:pPr eaLnBrk="1" hangingPunct="1">
              <a:lnSpc>
                <a:spcPct val="90000"/>
              </a:lnSpc>
            </a:pPr>
            <a:endParaRPr lang="en-US" altLang="en-US" sz="2400" dirty="0" smtClean="0">
              <a:solidFill>
                <a:srgbClr val="FFFF00"/>
              </a:solidFill>
              <a:latin typeface="Tahoma" pitchFamily="34" charset="0"/>
              <a:cs typeface="Tahoma" pitchFamily="34" charset="0"/>
            </a:endParaRPr>
          </a:p>
        </p:txBody>
      </p:sp>
    </p:spTree>
    <p:extLst>
      <p:ext uri="{BB962C8B-B14F-4D97-AF65-F5344CB8AC3E}">
        <p14:creationId xmlns:p14="http://schemas.microsoft.com/office/powerpoint/2010/main" val="311361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FRAX</a:t>
            </a:r>
            <a:endParaRPr lang="en-US" sz="5400" dirty="0"/>
          </a:p>
        </p:txBody>
      </p:sp>
      <p:sp>
        <p:nvSpPr>
          <p:cNvPr id="3" name="Content Placeholder 2"/>
          <p:cNvSpPr>
            <a:spLocks noGrp="1"/>
          </p:cNvSpPr>
          <p:nvPr>
            <p:ph idx="1"/>
          </p:nvPr>
        </p:nvSpPr>
        <p:spPr>
          <a:xfrm>
            <a:off x="76200" y="1600200"/>
            <a:ext cx="8915400" cy="4525963"/>
          </a:xfrm>
        </p:spPr>
        <p:txBody>
          <a:bodyPr>
            <a:normAutofit lnSpcReduction="10000"/>
          </a:bodyPr>
          <a:lstStyle/>
          <a:p>
            <a:r>
              <a:rPr lang="en-US" dirty="0" smtClean="0"/>
              <a:t> </a:t>
            </a:r>
            <a:r>
              <a:rPr lang="en-US" dirty="0"/>
              <a:t>FRAX involved </a:t>
            </a:r>
            <a:r>
              <a:rPr lang="en-US" dirty="0" smtClean="0"/>
              <a:t>extensive analysis </a:t>
            </a:r>
            <a:r>
              <a:rPr lang="en-US" dirty="0"/>
              <a:t>of data from </a:t>
            </a:r>
            <a:r>
              <a:rPr lang="en-US" dirty="0" smtClean="0">
                <a:solidFill>
                  <a:srgbClr val="FFFF00"/>
                </a:solidFill>
              </a:rPr>
              <a:t>12 </a:t>
            </a:r>
            <a:r>
              <a:rPr lang="en-US" dirty="0" smtClean="0"/>
              <a:t>large prospective epidemiological </a:t>
            </a:r>
            <a:r>
              <a:rPr lang="en-US" dirty="0"/>
              <a:t>studies involving </a:t>
            </a:r>
            <a:r>
              <a:rPr lang="en-US" dirty="0" smtClean="0"/>
              <a:t>about </a:t>
            </a:r>
            <a:r>
              <a:rPr lang="en-US" dirty="0" smtClean="0">
                <a:solidFill>
                  <a:srgbClr val="FFFF00"/>
                </a:solidFill>
              </a:rPr>
              <a:t>60,000</a:t>
            </a:r>
            <a:r>
              <a:rPr lang="en-US" dirty="0" smtClean="0"/>
              <a:t> </a:t>
            </a:r>
            <a:r>
              <a:rPr lang="en-US" dirty="0"/>
              <a:t>men and women in different </a:t>
            </a:r>
            <a:r>
              <a:rPr lang="en-US" dirty="0" smtClean="0"/>
              <a:t>world regions</a:t>
            </a:r>
            <a:r>
              <a:rPr lang="en-US" dirty="0"/>
              <a:t>, with over </a:t>
            </a:r>
            <a:r>
              <a:rPr lang="en-US" dirty="0">
                <a:solidFill>
                  <a:srgbClr val="FFFF00"/>
                </a:solidFill>
              </a:rPr>
              <a:t>250,000</a:t>
            </a:r>
            <a:r>
              <a:rPr lang="en-US" dirty="0"/>
              <a:t> person-years </a:t>
            </a:r>
            <a:r>
              <a:rPr lang="en-US" dirty="0" smtClean="0"/>
              <a:t>of observation </a:t>
            </a:r>
            <a:r>
              <a:rPr lang="en-US" dirty="0"/>
              <a:t>and </a:t>
            </a:r>
            <a:r>
              <a:rPr lang="en-US" dirty="0">
                <a:solidFill>
                  <a:srgbClr val="FFFF00"/>
                </a:solidFill>
              </a:rPr>
              <a:t>&gt;5000 </a:t>
            </a:r>
            <a:r>
              <a:rPr lang="en-US" dirty="0" smtClean="0"/>
              <a:t>fractures</a:t>
            </a:r>
          </a:p>
          <a:p>
            <a:r>
              <a:rPr lang="en-US" dirty="0"/>
              <a:t>The models have been validated in an </a:t>
            </a:r>
            <a:r>
              <a:rPr lang="en-US" dirty="0" smtClean="0"/>
              <a:t>additional </a:t>
            </a:r>
            <a:r>
              <a:rPr lang="en-US" dirty="0" smtClean="0">
                <a:solidFill>
                  <a:srgbClr val="FFFF00"/>
                </a:solidFill>
              </a:rPr>
              <a:t>11</a:t>
            </a:r>
            <a:r>
              <a:rPr lang="en-US" dirty="0" smtClean="0"/>
              <a:t> </a:t>
            </a:r>
            <a:r>
              <a:rPr lang="en-US" dirty="0"/>
              <a:t>cohort studies with 230,000 men and women and more than 1.2 </a:t>
            </a:r>
            <a:r>
              <a:rPr lang="en-US" dirty="0" smtClean="0"/>
              <a:t>million person-years </a:t>
            </a:r>
            <a:r>
              <a:rPr lang="en-US" dirty="0"/>
              <a:t>of observation</a:t>
            </a:r>
          </a:p>
        </p:txBody>
      </p:sp>
    </p:spTree>
    <p:extLst>
      <p:ext uri="{BB962C8B-B14F-4D97-AF65-F5344CB8AC3E}">
        <p14:creationId xmlns:p14="http://schemas.microsoft.com/office/powerpoint/2010/main" val="3751915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1600200" y="2514600"/>
            <a:ext cx="5715000" cy="1447800"/>
          </a:xfrm>
          <a:prstGeom prst="ellipse">
            <a:avLst/>
          </a:prstGeom>
          <a:solidFill>
            <a:srgbClr val="990000"/>
          </a:solidFill>
          <a:ln w="57150">
            <a:solidFill>
              <a:schemeClr val="bg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7891" name="Text Box 3"/>
          <p:cNvSpPr txBox="1">
            <a:spLocks noChangeArrowheads="1"/>
          </p:cNvSpPr>
          <p:nvPr/>
        </p:nvSpPr>
        <p:spPr bwMode="auto">
          <a:xfrm>
            <a:off x="1981200" y="2743200"/>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5400" b="1"/>
              <a:t>Bone Strength</a:t>
            </a:r>
          </a:p>
        </p:txBody>
      </p:sp>
      <p:sp>
        <p:nvSpPr>
          <p:cNvPr id="37892" name="Text Box 4"/>
          <p:cNvSpPr txBox="1">
            <a:spLocks noChangeArrowheads="1"/>
          </p:cNvSpPr>
          <p:nvPr/>
        </p:nvSpPr>
        <p:spPr bwMode="auto">
          <a:xfrm>
            <a:off x="3124200" y="381000"/>
            <a:ext cx="2682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4000" b="1"/>
              <a:t>Bone Mass</a:t>
            </a:r>
          </a:p>
        </p:txBody>
      </p:sp>
      <p:sp>
        <p:nvSpPr>
          <p:cNvPr id="37893" name="Text Box 5"/>
          <p:cNvSpPr txBox="1">
            <a:spLocks noChangeArrowheads="1"/>
          </p:cNvSpPr>
          <p:nvPr/>
        </p:nvSpPr>
        <p:spPr bwMode="auto">
          <a:xfrm>
            <a:off x="144462" y="4368225"/>
            <a:ext cx="2911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3200" b="1" dirty="0"/>
          </a:p>
          <a:p>
            <a:pPr eaLnBrk="1" hangingPunct="1"/>
            <a:r>
              <a:rPr lang="en-US" altLang="en-US" sz="3200" b="1" dirty="0"/>
              <a:t>Geometry</a:t>
            </a:r>
          </a:p>
        </p:txBody>
      </p:sp>
      <p:sp>
        <p:nvSpPr>
          <p:cNvPr id="37894" name="Text Box 6"/>
          <p:cNvSpPr txBox="1">
            <a:spLocks noChangeArrowheads="1"/>
          </p:cNvSpPr>
          <p:nvPr/>
        </p:nvSpPr>
        <p:spPr bwMode="auto">
          <a:xfrm>
            <a:off x="6248400" y="4850250"/>
            <a:ext cx="289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b="1" dirty="0"/>
              <a:t>Bone </a:t>
            </a:r>
            <a:r>
              <a:rPr lang="en-US" altLang="en-US" sz="3200" b="1" dirty="0" smtClean="0"/>
              <a:t>turnover</a:t>
            </a:r>
            <a:endParaRPr lang="en-US" altLang="en-US" sz="3200" b="1" dirty="0"/>
          </a:p>
        </p:txBody>
      </p:sp>
      <p:sp>
        <p:nvSpPr>
          <p:cNvPr id="37895" name="AutoShape 7"/>
          <p:cNvSpPr>
            <a:spLocks noChangeArrowheads="1"/>
          </p:cNvSpPr>
          <p:nvPr/>
        </p:nvSpPr>
        <p:spPr bwMode="auto">
          <a:xfrm>
            <a:off x="4038600" y="1295400"/>
            <a:ext cx="485775" cy="976313"/>
          </a:xfrm>
          <a:prstGeom prst="downArrow">
            <a:avLst>
              <a:gd name="adj1" fmla="val 50000"/>
              <a:gd name="adj2" fmla="val 50245"/>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7896" name="AutoShape 8"/>
          <p:cNvSpPr>
            <a:spLocks noChangeArrowheads="1"/>
          </p:cNvSpPr>
          <p:nvPr/>
        </p:nvSpPr>
        <p:spPr bwMode="auto">
          <a:xfrm rot="2401932">
            <a:off x="1738312" y="3928800"/>
            <a:ext cx="485775" cy="976313"/>
          </a:xfrm>
          <a:prstGeom prst="upArrow">
            <a:avLst>
              <a:gd name="adj1" fmla="val 50000"/>
              <a:gd name="adj2" fmla="val 50245"/>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7897" name="AutoShape 9"/>
          <p:cNvSpPr>
            <a:spLocks noChangeArrowheads="1"/>
          </p:cNvSpPr>
          <p:nvPr/>
        </p:nvSpPr>
        <p:spPr bwMode="auto">
          <a:xfrm rot="-2461161">
            <a:off x="6568672" y="3937125"/>
            <a:ext cx="485775" cy="976313"/>
          </a:xfrm>
          <a:prstGeom prst="upArrow">
            <a:avLst>
              <a:gd name="adj1" fmla="val 50000"/>
              <a:gd name="adj2" fmla="val 50245"/>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 name="TextBox 1"/>
          <p:cNvSpPr txBox="1"/>
          <p:nvPr/>
        </p:nvSpPr>
        <p:spPr>
          <a:xfrm>
            <a:off x="2688148" y="4901625"/>
            <a:ext cx="3238772" cy="584775"/>
          </a:xfrm>
          <a:prstGeom prst="rect">
            <a:avLst/>
          </a:prstGeom>
          <a:noFill/>
        </p:spPr>
        <p:txBody>
          <a:bodyPr wrap="none" rtlCol="0">
            <a:spAutoFit/>
          </a:bodyPr>
          <a:lstStyle/>
          <a:p>
            <a:r>
              <a:rPr lang="en-US" sz="3200" b="1" dirty="0" smtClean="0"/>
              <a:t>Microarchitecture</a:t>
            </a:r>
            <a:endParaRPr lang="en-US" sz="3200" b="1" dirty="0"/>
          </a:p>
        </p:txBody>
      </p:sp>
      <p:sp>
        <p:nvSpPr>
          <p:cNvPr id="3" name="Down Arrow 2"/>
          <p:cNvSpPr/>
          <p:nvPr/>
        </p:nvSpPr>
        <p:spPr>
          <a:xfrm rot="10800000">
            <a:off x="4065217" y="4063424"/>
            <a:ext cx="484632" cy="83820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31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73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9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91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772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08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22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05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14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00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8305800" cy="5486400"/>
          </a:xfrm>
          <a:prstGeom prst="rect">
            <a:avLst/>
          </a:prstGeom>
        </p:spPr>
      </p:pic>
      <p:sp>
        <p:nvSpPr>
          <p:cNvPr id="4" name="TextBox 3"/>
          <p:cNvSpPr txBox="1"/>
          <p:nvPr/>
        </p:nvSpPr>
        <p:spPr>
          <a:xfrm>
            <a:off x="1447800" y="152400"/>
            <a:ext cx="6091219" cy="584775"/>
          </a:xfrm>
          <a:prstGeom prst="rect">
            <a:avLst/>
          </a:prstGeom>
          <a:noFill/>
        </p:spPr>
        <p:txBody>
          <a:bodyPr wrap="none" rtlCol="0">
            <a:spAutoFit/>
          </a:bodyPr>
          <a:lstStyle/>
          <a:p>
            <a:r>
              <a:rPr lang="en-US" sz="3200" b="1" dirty="0">
                <a:solidFill>
                  <a:srgbClr val="FFFF00"/>
                </a:solidFill>
              </a:rPr>
              <a:t>https://www.sheffield.ac.uk/FRAX</a:t>
            </a:r>
          </a:p>
        </p:txBody>
      </p:sp>
    </p:spTree>
    <p:extLst>
      <p:ext uri="{BB962C8B-B14F-4D97-AF65-F5344CB8AC3E}">
        <p14:creationId xmlns:p14="http://schemas.microsoft.com/office/powerpoint/2010/main" val="2396790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355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381000"/>
            <a:ext cx="8644943" cy="6172199"/>
          </a:xfrm>
          <a:prstGeom prst="rect">
            <a:avLst/>
          </a:prstGeom>
        </p:spPr>
      </p:pic>
    </p:spTree>
    <p:extLst>
      <p:ext uri="{BB962C8B-B14F-4D97-AF65-F5344CB8AC3E}">
        <p14:creationId xmlns:p14="http://schemas.microsoft.com/office/powerpoint/2010/main" val="259202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rot="955501">
            <a:off x="2133600" y="1828800"/>
            <a:ext cx="4800600" cy="2819400"/>
          </a:xfrm>
          <a:prstGeom prst="irregularSeal2">
            <a:avLst/>
          </a:prstGeom>
          <a:solidFill>
            <a:srgbClr val="990000"/>
          </a:solidFill>
          <a:ln w="38100">
            <a:solidFill>
              <a:schemeClr val="bg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sz="3200"/>
          </a:p>
        </p:txBody>
      </p:sp>
      <p:sp>
        <p:nvSpPr>
          <p:cNvPr id="38915" name="Text Box 3"/>
          <p:cNvSpPr txBox="1">
            <a:spLocks noChangeArrowheads="1"/>
          </p:cNvSpPr>
          <p:nvPr/>
        </p:nvSpPr>
        <p:spPr bwMode="auto">
          <a:xfrm>
            <a:off x="3048000" y="29718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b="1" dirty="0"/>
              <a:t>FRACTURE</a:t>
            </a:r>
          </a:p>
        </p:txBody>
      </p:sp>
      <p:sp>
        <p:nvSpPr>
          <p:cNvPr id="38916" name="Text Box 4"/>
          <p:cNvSpPr txBox="1">
            <a:spLocks noChangeArrowheads="1"/>
          </p:cNvSpPr>
          <p:nvPr/>
        </p:nvSpPr>
        <p:spPr bwMode="auto">
          <a:xfrm>
            <a:off x="2819400" y="2286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a:t>Bone Strength</a:t>
            </a:r>
          </a:p>
        </p:txBody>
      </p:sp>
      <p:sp>
        <p:nvSpPr>
          <p:cNvPr id="38917" name="Text Box 5"/>
          <p:cNvSpPr txBox="1">
            <a:spLocks noChangeArrowheads="1"/>
          </p:cNvSpPr>
          <p:nvPr/>
        </p:nvSpPr>
        <p:spPr bwMode="auto">
          <a:xfrm>
            <a:off x="685800" y="4953000"/>
            <a:ext cx="1158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b="1"/>
              <a:t>Falls</a:t>
            </a:r>
          </a:p>
        </p:txBody>
      </p:sp>
      <p:sp>
        <p:nvSpPr>
          <p:cNvPr id="38918" name="Text Box 6"/>
          <p:cNvSpPr txBox="1">
            <a:spLocks noChangeArrowheads="1"/>
          </p:cNvSpPr>
          <p:nvPr/>
        </p:nvSpPr>
        <p:spPr bwMode="auto">
          <a:xfrm>
            <a:off x="7086600" y="49530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200" b="1"/>
              <a:t>Padding</a:t>
            </a:r>
          </a:p>
        </p:txBody>
      </p:sp>
      <p:sp>
        <p:nvSpPr>
          <p:cNvPr id="38919" name="Text Box 7"/>
          <p:cNvSpPr txBox="1">
            <a:spLocks noChangeArrowheads="1"/>
          </p:cNvSpPr>
          <p:nvPr/>
        </p:nvSpPr>
        <p:spPr bwMode="auto">
          <a:xfrm>
            <a:off x="2743200" y="5867400"/>
            <a:ext cx="3597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t>Postural Reflexes</a:t>
            </a:r>
          </a:p>
        </p:txBody>
      </p:sp>
      <p:sp>
        <p:nvSpPr>
          <p:cNvPr id="38920" name="AutoShape 8"/>
          <p:cNvSpPr>
            <a:spLocks noChangeArrowheads="1"/>
          </p:cNvSpPr>
          <p:nvPr/>
        </p:nvSpPr>
        <p:spPr bwMode="auto">
          <a:xfrm rot="-8319851">
            <a:off x="6172200" y="4572000"/>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bg1"/>
            </a:solidFill>
            <a:miter lim="800000"/>
            <a:headEnd/>
            <a:tailEnd/>
          </a:ln>
        </p:spPr>
        <p:txBody>
          <a:bodyPr wrap="none" anchor="ctr"/>
          <a:lstStyle/>
          <a:p>
            <a:endParaRPr lang="en-US"/>
          </a:p>
        </p:txBody>
      </p:sp>
      <p:sp>
        <p:nvSpPr>
          <p:cNvPr id="38921" name="AutoShape 9"/>
          <p:cNvSpPr>
            <a:spLocks noChangeArrowheads="1"/>
          </p:cNvSpPr>
          <p:nvPr/>
        </p:nvSpPr>
        <p:spPr bwMode="auto">
          <a:xfrm rot="-2153861">
            <a:off x="1676400" y="4495800"/>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bg1"/>
            </a:solidFill>
            <a:miter lim="800000"/>
            <a:headEnd/>
            <a:tailEnd/>
          </a:ln>
        </p:spPr>
        <p:txBody>
          <a:bodyPr wrap="none" anchor="ctr"/>
          <a:lstStyle/>
          <a:p>
            <a:endParaRPr lang="en-US"/>
          </a:p>
        </p:txBody>
      </p:sp>
      <p:sp>
        <p:nvSpPr>
          <p:cNvPr id="38922" name="AutoShape 10"/>
          <p:cNvSpPr>
            <a:spLocks noChangeArrowheads="1"/>
          </p:cNvSpPr>
          <p:nvPr/>
        </p:nvSpPr>
        <p:spPr bwMode="auto">
          <a:xfrm rot="5275150">
            <a:off x="3640931" y="1235869"/>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bg1"/>
            </a:solidFill>
            <a:miter lim="800000"/>
            <a:headEnd/>
            <a:tailEnd/>
          </a:ln>
        </p:spPr>
        <p:txBody>
          <a:bodyPr wrap="none" anchor="ctr"/>
          <a:lstStyle/>
          <a:p>
            <a:endParaRPr lang="en-US"/>
          </a:p>
        </p:txBody>
      </p:sp>
      <p:sp>
        <p:nvSpPr>
          <p:cNvPr id="38923" name="AutoShape 11"/>
          <p:cNvSpPr>
            <a:spLocks noChangeArrowheads="1"/>
          </p:cNvSpPr>
          <p:nvPr/>
        </p:nvSpPr>
        <p:spPr bwMode="auto">
          <a:xfrm rot="-5357676">
            <a:off x="3945731" y="4893469"/>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8915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81000"/>
            <a:ext cx="8534400" cy="6172200"/>
          </a:xfrm>
          <a:prstGeom prst="rect">
            <a:avLst/>
          </a:prstGeom>
        </p:spPr>
      </p:pic>
    </p:spTree>
    <p:extLst>
      <p:ext uri="{BB962C8B-B14F-4D97-AF65-F5344CB8AC3E}">
        <p14:creationId xmlns:p14="http://schemas.microsoft.com/office/powerpoint/2010/main" val="3419036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199"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rot="19112226">
            <a:off x="2650403" y="2326498"/>
            <a:ext cx="237745" cy="12633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925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0"/>
            <a:ext cx="8229600" cy="1143000"/>
          </a:xfrm>
        </p:spPr>
        <p:txBody>
          <a:bodyPr>
            <a:normAutofit/>
          </a:bodyPr>
          <a:lstStyle/>
          <a:p>
            <a:r>
              <a:rPr lang="en-US" sz="4800" dirty="0" smtClean="0"/>
              <a:t>Limitations of FRAX</a:t>
            </a:r>
            <a:endParaRPr lang="en-US" sz="4800" dirty="0"/>
          </a:p>
        </p:txBody>
      </p:sp>
    </p:spTree>
    <p:extLst>
      <p:ext uri="{BB962C8B-B14F-4D97-AF65-F5344CB8AC3E}">
        <p14:creationId xmlns:p14="http://schemas.microsoft.com/office/powerpoint/2010/main" val="1372513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FF00"/>
                </a:solidFill>
              </a:rPr>
              <a:t>1</a:t>
            </a:r>
            <a:endParaRPr lang="en-US" sz="6000" dirty="0"/>
          </a:p>
        </p:txBody>
      </p:sp>
      <p:sp>
        <p:nvSpPr>
          <p:cNvPr id="3" name="Content Placeholder 2"/>
          <p:cNvSpPr>
            <a:spLocks noGrp="1"/>
          </p:cNvSpPr>
          <p:nvPr>
            <p:ph idx="1"/>
          </p:nvPr>
        </p:nvSpPr>
        <p:spPr>
          <a:xfrm>
            <a:off x="228600" y="1600200"/>
            <a:ext cx="8458200" cy="4525963"/>
          </a:xfrm>
        </p:spPr>
        <p:txBody>
          <a:bodyPr>
            <a:normAutofit fontScale="92500"/>
          </a:bodyPr>
          <a:lstStyle/>
          <a:p>
            <a:r>
              <a:rPr lang="en-US" dirty="0"/>
              <a:t>While there is evidence that </a:t>
            </a:r>
            <a:r>
              <a:rPr lang="en-US" dirty="0">
                <a:solidFill>
                  <a:srgbClr val="FFFF00"/>
                </a:solidFill>
              </a:rPr>
              <a:t>duration</a:t>
            </a:r>
            <a:r>
              <a:rPr lang="en-US" dirty="0"/>
              <a:t> and </a:t>
            </a:r>
            <a:r>
              <a:rPr lang="en-US" dirty="0" smtClean="0">
                <a:solidFill>
                  <a:srgbClr val="FFFF00"/>
                </a:solidFill>
              </a:rPr>
              <a:t>dose</a:t>
            </a:r>
            <a:r>
              <a:rPr lang="en-US" dirty="0" smtClean="0"/>
              <a:t> of </a:t>
            </a:r>
            <a:r>
              <a:rPr lang="en-US" dirty="0"/>
              <a:t>tobacco smoking may impact on fracture </a:t>
            </a:r>
            <a:r>
              <a:rPr lang="en-US" dirty="0" smtClean="0"/>
              <a:t>risk, quantification </a:t>
            </a:r>
            <a:r>
              <a:rPr lang="en-US" dirty="0"/>
              <a:t>of this risk is not </a:t>
            </a:r>
            <a:r>
              <a:rPr lang="en-US" dirty="0" smtClean="0"/>
              <a:t>possible</a:t>
            </a:r>
          </a:p>
          <a:p>
            <a:r>
              <a:rPr lang="en-US" dirty="0">
                <a:solidFill>
                  <a:srgbClr val="FFFF00"/>
                </a:solidFill>
              </a:rPr>
              <a:t>Falls</a:t>
            </a:r>
            <a:r>
              <a:rPr lang="en-US" dirty="0"/>
              <a:t> are a risk factor for fractures but are </a:t>
            </a:r>
            <a:r>
              <a:rPr lang="en-US" dirty="0" smtClean="0"/>
              <a:t>not accommodated </a:t>
            </a:r>
            <a:r>
              <a:rPr lang="en-US" dirty="0"/>
              <a:t>as an entry variable in the </a:t>
            </a:r>
            <a:r>
              <a:rPr lang="en-US" dirty="0" smtClean="0"/>
              <a:t>current  FRAX </a:t>
            </a:r>
            <a:r>
              <a:rPr lang="en-US" dirty="0"/>
              <a:t>model</a:t>
            </a:r>
            <a:r>
              <a:rPr lang="en-US" dirty="0" smtClean="0"/>
              <a:t>.</a:t>
            </a:r>
          </a:p>
          <a:p>
            <a:r>
              <a:rPr lang="en-US" dirty="0" smtClean="0"/>
              <a:t> </a:t>
            </a:r>
            <a:r>
              <a:rPr lang="en-US" dirty="0"/>
              <a:t>Fracture probability may </a:t>
            </a:r>
            <a:r>
              <a:rPr lang="en-US" dirty="0" smtClean="0"/>
              <a:t>be underestimated </a:t>
            </a:r>
            <a:r>
              <a:rPr lang="en-US" dirty="0"/>
              <a:t>in individuals with a history </a:t>
            </a:r>
            <a:r>
              <a:rPr lang="en-US" dirty="0" smtClean="0"/>
              <a:t>of frequent </a:t>
            </a:r>
            <a:r>
              <a:rPr lang="en-US" dirty="0"/>
              <a:t>falls, but </a:t>
            </a:r>
            <a:r>
              <a:rPr lang="en-US" dirty="0" smtClean="0"/>
              <a:t>quantification </a:t>
            </a:r>
            <a:r>
              <a:rPr lang="en-US" dirty="0"/>
              <a:t>of this risk is </a:t>
            </a:r>
            <a:r>
              <a:rPr lang="en-US" dirty="0" smtClean="0"/>
              <a:t>not currently </a:t>
            </a:r>
            <a:r>
              <a:rPr lang="en-US" dirty="0"/>
              <a:t>possible</a:t>
            </a:r>
            <a:endParaRPr lang="en-US" dirty="0" smtClean="0"/>
          </a:p>
          <a:p>
            <a:endParaRPr lang="en-US" dirty="0"/>
          </a:p>
        </p:txBody>
      </p:sp>
    </p:spTree>
    <p:extLst>
      <p:ext uri="{BB962C8B-B14F-4D97-AF65-F5344CB8AC3E}">
        <p14:creationId xmlns:p14="http://schemas.microsoft.com/office/powerpoint/2010/main" val="3316383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2</a:t>
            </a:r>
            <a:endParaRPr lang="en-US" sz="6000" dirty="0">
              <a:solidFill>
                <a:srgbClr val="FFFF00"/>
              </a:solidFill>
            </a:endParaRPr>
          </a:p>
        </p:txBody>
      </p:sp>
      <p:sp>
        <p:nvSpPr>
          <p:cNvPr id="3" name="Content Placeholder 2"/>
          <p:cNvSpPr>
            <a:spLocks noGrp="1"/>
          </p:cNvSpPr>
          <p:nvPr>
            <p:ph idx="1"/>
          </p:nvPr>
        </p:nvSpPr>
        <p:spPr>
          <a:xfrm>
            <a:off x="533400" y="1676400"/>
            <a:ext cx="8229600" cy="4525963"/>
          </a:xfrm>
        </p:spPr>
        <p:txBody>
          <a:bodyPr>
            <a:normAutofit lnSpcReduction="10000"/>
          </a:bodyPr>
          <a:lstStyle/>
          <a:p>
            <a:r>
              <a:rPr lang="en-US" dirty="0" smtClean="0"/>
              <a:t>There </a:t>
            </a:r>
            <a:r>
              <a:rPr lang="en-US" dirty="0"/>
              <a:t>is a relationship between </a:t>
            </a:r>
            <a:r>
              <a:rPr lang="en-US" dirty="0">
                <a:solidFill>
                  <a:srgbClr val="FFFF00"/>
                </a:solidFill>
              </a:rPr>
              <a:t>number</a:t>
            </a:r>
            <a:r>
              <a:rPr lang="en-US" dirty="0"/>
              <a:t> of </a:t>
            </a:r>
            <a:r>
              <a:rPr lang="en-US" dirty="0" smtClean="0"/>
              <a:t>prior fractures </a:t>
            </a:r>
            <a:r>
              <a:rPr lang="en-US" dirty="0"/>
              <a:t>and subsequent fracture risk. </a:t>
            </a:r>
            <a:r>
              <a:rPr lang="en-US" dirty="0" smtClean="0"/>
              <a:t>FRAX underestimates </a:t>
            </a:r>
            <a:r>
              <a:rPr lang="en-US" dirty="0"/>
              <a:t>fracture probability in </a:t>
            </a:r>
            <a:r>
              <a:rPr lang="en-US" dirty="0" smtClean="0"/>
              <a:t>persons with </a:t>
            </a:r>
            <a:r>
              <a:rPr lang="en-US" dirty="0"/>
              <a:t>a history of multiple </a:t>
            </a:r>
            <a:r>
              <a:rPr lang="en-US" dirty="0" smtClean="0"/>
              <a:t>fractures</a:t>
            </a:r>
          </a:p>
          <a:p>
            <a:r>
              <a:rPr lang="en-US" dirty="0" smtClean="0"/>
              <a:t>There </a:t>
            </a:r>
            <a:r>
              <a:rPr lang="en-US" dirty="0"/>
              <a:t>is a relationship between </a:t>
            </a:r>
            <a:r>
              <a:rPr lang="en-US" dirty="0">
                <a:solidFill>
                  <a:srgbClr val="FFFF00"/>
                </a:solidFill>
              </a:rPr>
              <a:t>severity</a:t>
            </a:r>
            <a:r>
              <a:rPr lang="en-US" dirty="0"/>
              <a:t> of </a:t>
            </a:r>
            <a:r>
              <a:rPr lang="en-US" dirty="0" smtClean="0"/>
              <a:t>prior vertebral </a:t>
            </a:r>
            <a:r>
              <a:rPr lang="en-US" dirty="0"/>
              <a:t>fractures and subsequent fracture </a:t>
            </a:r>
            <a:r>
              <a:rPr lang="en-US" dirty="0" smtClean="0"/>
              <a:t>risk. FRAX </a:t>
            </a:r>
            <a:r>
              <a:rPr lang="en-US" dirty="0"/>
              <a:t>may underestimate fracture probability </a:t>
            </a:r>
            <a:r>
              <a:rPr lang="en-US" dirty="0" smtClean="0"/>
              <a:t>in individuals </a:t>
            </a:r>
            <a:r>
              <a:rPr lang="en-US" dirty="0"/>
              <a:t>with prevalent severe vertebral fractures</a:t>
            </a:r>
          </a:p>
        </p:txBody>
      </p:sp>
    </p:spTree>
    <p:extLst>
      <p:ext uri="{BB962C8B-B14F-4D97-AF65-F5344CB8AC3E}">
        <p14:creationId xmlns:p14="http://schemas.microsoft.com/office/powerpoint/2010/main" val="392057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3</a:t>
            </a:r>
            <a:endParaRPr lang="en-US" sz="6000" dirty="0">
              <a:solidFill>
                <a:srgbClr val="FFFF00"/>
              </a:solidFill>
            </a:endParaRPr>
          </a:p>
        </p:txBody>
      </p:sp>
      <p:sp>
        <p:nvSpPr>
          <p:cNvPr id="3" name="Content Placeholder 2"/>
          <p:cNvSpPr>
            <a:spLocks noGrp="1"/>
          </p:cNvSpPr>
          <p:nvPr>
            <p:ph idx="1"/>
          </p:nvPr>
        </p:nvSpPr>
        <p:spPr/>
        <p:txBody>
          <a:bodyPr/>
          <a:lstStyle/>
          <a:p>
            <a:r>
              <a:rPr lang="en-US" dirty="0"/>
              <a:t>While there is evidence that hip, vertebral, </a:t>
            </a:r>
            <a:r>
              <a:rPr lang="en-US" dirty="0" smtClean="0"/>
              <a:t>and humeral </a:t>
            </a:r>
            <a:r>
              <a:rPr lang="en-US" dirty="0"/>
              <a:t>fractures appear to confer </a:t>
            </a:r>
            <a:r>
              <a:rPr lang="en-US" dirty="0">
                <a:solidFill>
                  <a:srgbClr val="FFFF00"/>
                </a:solidFill>
              </a:rPr>
              <a:t>greater</a:t>
            </a:r>
            <a:r>
              <a:rPr lang="en-US" dirty="0"/>
              <a:t> risk </a:t>
            </a:r>
            <a:r>
              <a:rPr lang="en-US" dirty="0" smtClean="0"/>
              <a:t>of subsequent </a:t>
            </a:r>
            <a:r>
              <a:rPr lang="en-US" dirty="0"/>
              <a:t>fracture than fractures at other </a:t>
            </a:r>
            <a:r>
              <a:rPr lang="en-US" dirty="0" smtClean="0"/>
              <a:t>sites, quantification </a:t>
            </a:r>
            <a:r>
              <a:rPr lang="en-US" dirty="0"/>
              <a:t>of this incremental risk in </a:t>
            </a:r>
            <a:r>
              <a:rPr lang="en-US" dirty="0" smtClean="0"/>
              <a:t>FRAX is </a:t>
            </a:r>
            <a:r>
              <a:rPr lang="en-US" dirty="0"/>
              <a:t>not possible</a:t>
            </a:r>
          </a:p>
        </p:txBody>
      </p:sp>
    </p:spTree>
    <p:extLst>
      <p:ext uri="{BB962C8B-B14F-4D97-AF65-F5344CB8AC3E}">
        <p14:creationId xmlns:p14="http://schemas.microsoft.com/office/powerpoint/2010/main" val="1536303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4</a:t>
            </a:r>
            <a:endParaRPr lang="en-US" sz="60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a:t>A parental history of </a:t>
            </a:r>
            <a:r>
              <a:rPr lang="en-US" dirty="0">
                <a:solidFill>
                  <a:srgbClr val="FFFF00"/>
                </a:solidFill>
              </a:rPr>
              <a:t>non-hip fragility </a:t>
            </a:r>
            <a:r>
              <a:rPr lang="en-US" dirty="0" smtClean="0"/>
              <a:t>fracture may </a:t>
            </a:r>
            <a:r>
              <a:rPr lang="en-US" dirty="0"/>
              <a:t>be a risk factor for fracture. FRAX </a:t>
            </a:r>
            <a:r>
              <a:rPr lang="en-US" dirty="0" smtClean="0"/>
              <a:t>may underestimate fracture </a:t>
            </a:r>
            <a:r>
              <a:rPr lang="en-US" dirty="0"/>
              <a:t>probability in individuals </a:t>
            </a:r>
            <a:r>
              <a:rPr lang="en-US" dirty="0" smtClean="0"/>
              <a:t>with a </a:t>
            </a:r>
            <a:r>
              <a:rPr lang="en-US" dirty="0"/>
              <a:t>parental history of non-hip fragility </a:t>
            </a:r>
            <a:r>
              <a:rPr lang="en-US" dirty="0" smtClean="0"/>
              <a:t>fracture</a:t>
            </a:r>
          </a:p>
          <a:p>
            <a:r>
              <a:rPr lang="en-US" dirty="0"/>
              <a:t>Evidence that </a:t>
            </a:r>
            <a:r>
              <a:rPr lang="en-US" dirty="0">
                <a:solidFill>
                  <a:srgbClr val="FFFF00"/>
                </a:solidFill>
              </a:rPr>
              <a:t>bone turnover markers </a:t>
            </a:r>
            <a:r>
              <a:rPr lang="en-US" dirty="0" smtClean="0"/>
              <a:t>predict fracture </a:t>
            </a:r>
            <a:r>
              <a:rPr lang="en-US" dirty="0"/>
              <a:t>risk independent of Bone Mineral </a:t>
            </a:r>
            <a:r>
              <a:rPr lang="en-US" dirty="0" smtClean="0"/>
              <a:t>Density (BMD</a:t>
            </a:r>
            <a:r>
              <a:rPr lang="en-US" dirty="0"/>
              <a:t>) is inconclusive. </a:t>
            </a:r>
            <a:r>
              <a:rPr lang="en-US" dirty="0" smtClean="0"/>
              <a:t>Therefore</a:t>
            </a:r>
            <a:r>
              <a:rPr lang="en-US" dirty="0"/>
              <a:t>, bone </a:t>
            </a:r>
            <a:r>
              <a:rPr lang="en-US" dirty="0" smtClean="0"/>
              <a:t>turnover markers </a:t>
            </a:r>
            <a:r>
              <a:rPr lang="en-US" dirty="0"/>
              <a:t>are not included as risk factors in FRAX</a:t>
            </a:r>
          </a:p>
        </p:txBody>
      </p:sp>
    </p:spTree>
    <p:extLst>
      <p:ext uri="{BB962C8B-B14F-4D97-AF65-F5344CB8AC3E}">
        <p14:creationId xmlns:p14="http://schemas.microsoft.com/office/powerpoint/2010/main" val="645303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08"/>
            <a:ext cx="8229600" cy="1143000"/>
          </a:xfrm>
        </p:spPr>
        <p:txBody>
          <a:bodyPr>
            <a:normAutofit/>
          </a:bodyPr>
          <a:lstStyle/>
          <a:p>
            <a:r>
              <a:rPr lang="en-US" sz="6000" dirty="0" smtClean="0">
                <a:solidFill>
                  <a:srgbClr val="FFFF00"/>
                </a:solidFill>
              </a:rPr>
              <a:t>5</a:t>
            </a:r>
            <a:endParaRPr lang="en-US" sz="6000" dirty="0">
              <a:solidFill>
                <a:srgbClr val="FFFF00"/>
              </a:solidFill>
            </a:endParaRPr>
          </a:p>
        </p:txBody>
      </p:sp>
      <p:sp>
        <p:nvSpPr>
          <p:cNvPr id="3" name="Content Placeholder 2"/>
          <p:cNvSpPr>
            <a:spLocks noGrp="1"/>
          </p:cNvSpPr>
          <p:nvPr>
            <p:ph idx="1"/>
          </p:nvPr>
        </p:nvSpPr>
        <p:spPr>
          <a:xfrm>
            <a:off x="228600" y="1600200"/>
            <a:ext cx="8686800" cy="4525963"/>
          </a:xfrm>
        </p:spPr>
        <p:txBody>
          <a:bodyPr>
            <a:normAutofit lnSpcReduction="10000"/>
          </a:bodyPr>
          <a:lstStyle/>
          <a:p>
            <a:r>
              <a:rPr lang="en-US" dirty="0" smtClean="0"/>
              <a:t>There </a:t>
            </a:r>
            <a:r>
              <a:rPr lang="en-US" dirty="0"/>
              <a:t>is a dose relationship between </a:t>
            </a:r>
            <a:r>
              <a:rPr lang="en-US" dirty="0" smtClean="0"/>
              <a:t>glucocorticoid use </a:t>
            </a:r>
            <a:r>
              <a:rPr lang="en-US" dirty="0"/>
              <a:t>of greater than 3 months and </a:t>
            </a:r>
            <a:r>
              <a:rPr lang="en-US" dirty="0" smtClean="0"/>
              <a:t>fracture risk</a:t>
            </a:r>
            <a:r>
              <a:rPr lang="en-US" dirty="0"/>
              <a:t>. </a:t>
            </a:r>
            <a:r>
              <a:rPr lang="en-US" dirty="0" smtClean="0"/>
              <a:t>The </a:t>
            </a:r>
            <a:r>
              <a:rPr lang="en-US" dirty="0"/>
              <a:t>average dose exposure captured </a:t>
            </a:r>
            <a:r>
              <a:rPr lang="en-US" dirty="0" smtClean="0"/>
              <a:t>within FRAX </a:t>
            </a:r>
            <a:r>
              <a:rPr lang="en-US" dirty="0"/>
              <a:t>is likely to be a prednisone dose of </a:t>
            </a:r>
            <a:r>
              <a:rPr lang="en-US" dirty="0" smtClean="0"/>
              <a:t>2.5-7.5 </a:t>
            </a:r>
            <a:r>
              <a:rPr lang="en-US" dirty="0"/>
              <a:t>mg/day or its equivalent. </a:t>
            </a:r>
            <a:endParaRPr lang="en-US" dirty="0" smtClean="0"/>
          </a:p>
          <a:p>
            <a:r>
              <a:rPr lang="en-US" dirty="0" smtClean="0"/>
              <a:t>Fracture probability is </a:t>
            </a:r>
            <a:r>
              <a:rPr lang="en-US" dirty="0">
                <a:solidFill>
                  <a:srgbClr val="FFFF00"/>
                </a:solidFill>
              </a:rPr>
              <a:t>under-estimated</a:t>
            </a:r>
            <a:r>
              <a:rPr lang="en-US" dirty="0"/>
              <a:t> when prednisone dose is </a:t>
            </a:r>
            <a:r>
              <a:rPr lang="en-US" dirty="0" smtClean="0"/>
              <a:t>greater than </a:t>
            </a:r>
            <a:r>
              <a:rPr lang="en-US" dirty="0"/>
              <a:t>7.5 mg/day and is </a:t>
            </a:r>
            <a:r>
              <a:rPr lang="en-US" dirty="0">
                <a:solidFill>
                  <a:srgbClr val="FFFF00"/>
                </a:solidFill>
              </a:rPr>
              <a:t>over-estimated</a:t>
            </a:r>
            <a:r>
              <a:rPr lang="en-US" dirty="0"/>
              <a:t> </a:t>
            </a:r>
            <a:r>
              <a:rPr lang="en-US" dirty="0" smtClean="0"/>
              <a:t>when prednisone </a:t>
            </a:r>
            <a:r>
              <a:rPr lang="en-US" dirty="0"/>
              <a:t>dose is less than 2.5 mg/day.</a:t>
            </a:r>
          </a:p>
        </p:txBody>
      </p:sp>
    </p:spTree>
    <p:extLst>
      <p:ext uri="{BB962C8B-B14F-4D97-AF65-F5344CB8AC3E}">
        <p14:creationId xmlns:p14="http://schemas.microsoft.com/office/powerpoint/2010/main" val="2548563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6</a:t>
            </a:r>
            <a:endParaRPr lang="en-US" sz="6000"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a:solidFill>
                  <a:srgbClr val="FFFF00"/>
                </a:solidFill>
              </a:rPr>
              <a:t>Frequent intermittent </a:t>
            </a:r>
            <a:r>
              <a:rPr lang="en-US" dirty="0"/>
              <a:t>use of higher doses of </a:t>
            </a:r>
            <a:r>
              <a:rPr lang="en-US" dirty="0" smtClean="0"/>
              <a:t>glucocorticoids increases </a:t>
            </a:r>
            <a:r>
              <a:rPr lang="en-US" dirty="0"/>
              <a:t>fracture risk. Because </a:t>
            </a:r>
            <a:r>
              <a:rPr lang="en-US" dirty="0" smtClean="0"/>
              <a:t>of variability </a:t>
            </a:r>
            <a:r>
              <a:rPr lang="en-US" dirty="0"/>
              <a:t>in the dose and dosing schedule, </a:t>
            </a:r>
            <a:r>
              <a:rPr lang="en-US" dirty="0" smtClean="0"/>
              <a:t>quantification </a:t>
            </a:r>
            <a:r>
              <a:rPr lang="en-US" dirty="0"/>
              <a:t>of this risk is not possible</a:t>
            </a:r>
            <a:r>
              <a:rPr lang="en-US" dirty="0" smtClean="0"/>
              <a:t>.</a:t>
            </a:r>
          </a:p>
          <a:p>
            <a:r>
              <a:rPr lang="en-US" dirty="0"/>
              <a:t>High dose </a:t>
            </a:r>
            <a:r>
              <a:rPr lang="en-US" dirty="0">
                <a:solidFill>
                  <a:srgbClr val="FFFF00"/>
                </a:solidFill>
              </a:rPr>
              <a:t>inhaled</a:t>
            </a:r>
            <a:r>
              <a:rPr lang="en-US" dirty="0"/>
              <a:t> glucocorticoids may be a </a:t>
            </a:r>
            <a:r>
              <a:rPr lang="en-US" dirty="0" smtClean="0"/>
              <a:t>risk factor </a:t>
            </a:r>
            <a:r>
              <a:rPr lang="en-US" dirty="0"/>
              <a:t>for fracture. FRAX may </a:t>
            </a:r>
            <a:r>
              <a:rPr lang="en-US" dirty="0" smtClean="0"/>
              <a:t>underestimate fracture </a:t>
            </a:r>
            <a:r>
              <a:rPr lang="en-US" dirty="0"/>
              <a:t>probability in users of high dose </a:t>
            </a:r>
            <a:r>
              <a:rPr lang="en-US" dirty="0" smtClean="0"/>
              <a:t>inhaled glucocorticoids</a:t>
            </a:r>
            <a:r>
              <a:rPr lang="en-US" dirty="0"/>
              <a:t>.</a:t>
            </a:r>
          </a:p>
        </p:txBody>
      </p:sp>
    </p:spTree>
    <p:extLst>
      <p:ext uri="{BB962C8B-B14F-4D97-AF65-F5344CB8AC3E}">
        <p14:creationId xmlns:p14="http://schemas.microsoft.com/office/powerpoint/2010/main" val="1032253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7</a:t>
            </a:r>
            <a:endParaRPr lang="en-US" sz="6000" dirty="0">
              <a:solidFill>
                <a:srgbClr val="FFFF00"/>
              </a:solidFill>
            </a:endParaRPr>
          </a:p>
        </p:txBody>
      </p:sp>
      <p:sp>
        <p:nvSpPr>
          <p:cNvPr id="3" name="Content Placeholder 2"/>
          <p:cNvSpPr>
            <a:spLocks noGrp="1"/>
          </p:cNvSpPr>
          <p:nvPr>
            <p:ph idx="1"/>
          </p:nvPr>
        </p:nvSpPr>
        <p:spPr/>
        <p:txBody>
          <a:bodyPr/>
          <a:lstStyle/>
          <a:p>
            <a:r>
              <a:rPr lang="en-US" dirty="0"/>
              <a:t>Appropriate glucocorticoid replacement in </a:t>
            </a:r>
            <a:r>
              <a:rPr lang="en-US" dirty="0" smtClean="0"/>
              <a:t>individuals with </a:t>
            </a:r>
            <a:r>
              <a:rPr lang="en-US" dirty="0"/>
              <a:t>adrenal </a:t>
            </a:r>
            <a:r>
              <a:rPr lang="en-US" dirty="0" smtClean="0"/>
              <a:t>insufficiency </a:t>
            </a:r>
            <a:r>
              <a:rPr lang="en-US" dirty="0"/>
              <a:t>has not </a:t>
            </a:r>
            <a:r>
              <a:rPr lang="en-US" dirty="0" smtClean="0"/>
              <a:t>been shown </a:t>
            </a:r>
            <a:r>
              <a:rPr lang="en-US" dirty="0"/>
              <a:t>to increase fracture </a:t>
            </a:r>
            <a:r>
              <a:rPr lang="en-US" dirty="0" smtClean="0"/>
              <a:t>risk</a:t>
            </a:r>
          </a:p>
          <a:p>
            <a:r>
              <a:rPr lang="en-US" dirty="0" smtClean="0"/>
              <a:t> </a:t>
            </a:r>
            <a:r>
              <a:rPr lang="en-US" dirty="0"/>
              <a:t>In such </a:t>
            </a:r>
            <a:r>
              <a:rPr lang="en-US" dirty="0" smtClean="0"/>
              <a:t>patients , use </a:t>
            </a:r>
            <a:r>
              <a:rPr lang="en-US" dirty="0"/>
              <a:t>of glucocorticoids should </a:t>
            </a:r>
            <a:r>
              <a:rPr lang="en-US" dirty="0">
                <a:solidFill>
                  <a:srgbClr val="FFFF00"/>
                </a:solidFill>
              </a:rPr>
              <a:t>not be </a:t>
            </a:r>
            <a:r>
              <a:rPr lang="en-US" dirty="0"/>
              <a:t>included </a:t>
            </a:r>
            <a:r>
              <a:rPr lang="en-US" dirty="0" smtClean="0"/>
              <a:t>in FRAX </a:t>
            </a:r>
            <a:r>
              <a:rPr lang="en-US" dirty="0"/>
              <a:t>calculations</a:t>
            </a:r>
          </a:p>
        </p:txBody>
      </p:sp>
    </p:spTree>
    <p:extLst>
      <p:ext uri="{BB962C8B-B14F-4D97-AF65-F5344CB8AC3E}">
        <p14:creationId xmlns:p14="http://schemas.microsoft.com/office/powerpoint/2010/main" val="43564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fracture</a:t>
            </a:r>
            <a:endParaRPr lang="en-US" dirty="0"/>
          </a:p>
        </p:txBody>
      </p:sp>
      <p:sp>
        <p:nvSpPr>
          <p:cNvPr id="3" name="Content Placeholder 2"/>
          <p:cNvSpPr>
            <a:spLocks noGrp="1"/>
          </p:cNvSpPr>
          <p:nvPr>
            <p:ph idx="1"/>
          </p:nvPr>
        </p:nvSpPr>
        <p:spPr>
          <a:xfrm>
            <a:off x="609600" y="1905000"/>
            <a:ext cx="8229600" cy="4525963"/>
          </a:xfrm>
        </p:spPr>
        <p:txBody>
          <a:bodyPr/>
          <a:lstStyle/>
          <a:p>
            <a:r>
              <a:rPr lang="en-US" dirty="0" smtClean="0"/>
              <a:t>Age</a:t>
            </a:r>
          </a:p>
          <a:p>
            <a:endParaRPr lang="en-US" dirty="0"/>
          </a:p>
          <a:p>
            <a:r>
              <a:rPr lang="en-US" dirty="0" smtClean="0"/>
              <a:t>BMD</a:t>
            </a:r>
          </a:p>
          <a:p>
            <a:endParaRPr lang="en-US" dirty="0"/>
          </a:p>
          <a:p>
            <a:r>
              <a:rPr lang="en-US" dirty="0"/>
              <a:t>C</a:t>
            </a:r>
            <a:r>
              <a:rPr lang="en-US" dirty="0" smtClean="0"/>
              <a:t>linical risk factors </a:t>
            </a:r>
            <a:endParaRPr lang="en-US" dirty="0"/>
          </a:p>
        </p:txBody>
      </p:sp>
    </p:spTree>
    <p:extLst>
      <p:ext uri="{BB962C8B-B14F-4D97-AF65-F5344CB8AC3E}">
        <p14:creationId xmlns:p14="http://schemas.microsoft.com/office/powerpoint/2010/main" val="4206955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34782"/>
            <a:ext cx="8458200" cy="1594018"/>
          </a:xfrm>
          <a:prstGeom prst="rect">
            <a:avLst/>
          </a:prstGeom>
        </p:spPr>
      </p:pic>
      <p:sp>
        <p:nvSpPr>
          <p:cNvPr id="2" name="Title 1"/>
          <p:cNvSpPr>
            <a:spLocks noGrp="1"/>
          </p:cNvSpPr>
          <p:nvPr>
            <p:ph type="title"/>
          </p:nvPr>
        </p:nvSpPr>
        <p:spPr>
          <a:xfrm>
            <a:off x="483762" y="1211924"/>
            <a:ext cx="7886700" cy="1166115"/>
          </a:xfrm>
        </p:spPr>
        <p:txBody>
          <a:bodyPr/>
          <a:lstStyle/>
          <a:p>
            <a:endParaRPr lang="en-US" dirty="0"/>
          </a:p>
        </p:txBody>
      </p:sp>
      <p:sp>
        <p:nvSpPr>
          <p:cNvPr id="3" name="Content Placeholder 2"/>
          <p:cNvSpPr>
            <a:spLocks noGrp="1"/>
          </p:cNvSpPr>
          <p:nvPr>
            <p:ph idx="1"/>
          </p:nvPr>
        </p:nvSpPr>
        <p:spPr>
          <a:xfrm>
            <a:off x="228600" y="2737246"/>
            <a:ext cx="8219136" cy="3263504"/>
          </a:xfrm>
        </p:spPr>
        <p:txBody>
          <a:bodyPr>
            <a:normAutofit fontScale="92500" lnSpcReduction="20000"/>
          </a:bodyPr>
          <a:lstStyle/>
          <a:p>
            <a:r>
              <a:rPr lang="en-US" b="1" dirty="0" smtClean="0"/>
              <a:t>Aim</a:t>
            </a:r>
            <a:r>
              <a:rPr lang="en-US" dirty="0" smtClean="0"/>
              <a:t> :To </a:t>
            </a:r>
            <a:r>
              <a:rPr lang="en-US" dirty="0"/>
              <a:t>estimate the adjustment for </a:t>
            </a:r>
            <a:r>
              <a:rPr lang="en-US" dirty="0" smtClean="0"/>
              <a:t>fracture probability </a:t>
            </a:r>
            <a:r>
              <a:rPr lang="en-US" dirty="0"/>
              <a:t>based upon the dose of </a:t>
            </a:r>
            <a:r>
              <a:rPr lang="en-US" dirty="0" smtClean="0"/>
              <a:t>glucocorticoids</a:t>
            </a:r>
          </a:p>
          <a:p>
            <a:r>
              <a:rPr lang="en-US" b="1" dirty="0" smtClean="0"/>
              <a:t>Methods</a:t>
            </a:r>
            <a:r>
              <a:rPr lang="en-US" dirty="0" smtClean="0"/>
              <a:t>: Dose </a:t>
            </a:r>
            <a:r>
              <a:rPr lang="en-US" dirty="0"/>
              <a:t>responses for fracture risk during </a:t>
            </a:r>
            <a:r>
              <a:rPr lang="en-US" dirty="0" smtClean="0"/>
              <a:t>exposure to </a:t>
            </a:r>
            <a:r>
              <a:rPr lang="en-US" dirty="0"/>
              <a:t>glucocorticoids were taken from the </a:t>
            </a:r>
            <a:r>
              <a:rPr lang="en-US" dirty="0">
                <a:solidFill>
                  <a:srgbClr val="FFFF00"/>
                </a:solidFill>
              </a:rPr>
              <a:t>General </a:t>
            </a:r>
            <a:r>
              <a:rPr lang="en-US" dirty="0" smtClean="0">
                <a:solidFill>
                  <a:srgbClr val="FFFF00"/>
                </a:solidFill>
              </a:rPr>
              <a:t>Practice Research </a:t>
            </a:r>
            <a:r>
              <a:rPr lang="en-US" dirty="0">
                <a:solidFill>
                  <a:srgbClr val="FFFF00"/>
                </a:solidFill>
              </a:rPr>
              <a:t>Database </a:t>
            </a:r>
            <a:r>
              <a:rPr lang="en-US" dirty="0"/>
              <a:t>and used to adjust the relative risks </a:t>
            </a:r>
            <a:r>
              <a:rPr lang="en-US" dirty="0" smtClean="0"/>
              <a:t>for glucocorticoids </a:t>
            </a:r>
            <a:r>
              <a:rPr lang="en-US" dirty="0"/>
              <a:t>in FRAX</a:t>
            </a:r>
          </a:p>
        </p:txBody>
      </p:sp>
      <p:sp>
        <p:nvSpPr>
          <p:cNvPr id="5" name="Rectangle 4"/>
          <p:cNvSpPr/>
          <p:nvPr/>
        </p:nvSpPr>
        <p:spPr>
          <a:xfrm>
            <a:off x="6015579" y="6209916"/>
            <a:ext cx="2816797" cy="300082"/>
          </a:xfrm>
          <a:prstGeom prst="rect">
            <a:avLst/>
          </a:prstGeom>
        </p:spPr>
        <p:txBody>
          <a:bodyPr wrap="none">
            <a:spAutoFit/>
          </a:bodyPr>
          <a:lstStyle/>
          <a:p>
            <a:r>
              <a:rPr lang="en-US" sz="1350" dirty="0" err="1">
                <a:latin typeface="AdvTT2acb703b"/>
              </a:rPr>
              <a:t>Osteoporos</a:t>
            </a:r>
            <a:r>
              <a:rPr lang="en-US" sz="1350" dirty="0">
                <a:latin typeface="AdvTT2acb703b"/>
              </a:rPr>
              <a:t> </a:t>
            </a:r>
            <a:r>
              <a:rPr lang="en-US" sz="1350" dirty="0" err="1">
                <a:latin typeface="AdvTT2acb703b"/>
              </a:rPr>
              <a:t>Int</a:t>
            </a:r>
            <a:r>
              <a:rPr lang="en-US" sz="1350" dirty="0">
                <a:latin typeface="AdvTT2acb703b"/>
              </a:rPr>
              <a:t> (2011) 22:809</a:t>
            </a:r>
            <a:r>
              <a:rPr lang="en-US" sz="1350" dirty="0">
                <a:latin typeface="AdvTT2acb703b+20"/>
              </a:rPr>
              <a:t>–</a:t>
            </a:r>
            <a:r>
              <a:rPr lang="en-US" sz="1350" dirty="0">
                <a:latin typeface="AdvTT2acb703b"/>
              </a:rPr>
              <a:t>816</a:t>
            </a:r>
            <a:endParaRPr lang="en-US" sz="1350" dirty="0"/>
          </a:p>
        </p:txBody>
      </p:sp>
      <p:cxnSp>
        <p:nvCxnSpPr>
          <p:cNvPr id="7" name="Straight Connector 6"/>
          <p:cNvCxnSpPr/>
          <p:nvPr/>
        </p:nvCxnSpPr>
        <p:spPr>
          <a:xfrm>
            <a:off x="561036" y="1828800"/>
            <a:ext cx="78094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565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820760"/>
            <a:ext cx="7848600" cy="5105400"/>
          </a:xfrm>
          <a:prstGeom prst="rect">
            <a:avLst/>
          </a:prstGeom>
        </p:spPr>
      </p:pic>
      <p:sp>
        <p:nvSpPr>
          <p:cNvPr id="3" name="Oval 2"/>
          <p:cNvSpPr/>
          <p:nvPr/>
        </p:nvSpPr>
        <p:spPr>
          <a:xfrm>
            <a:off x="7461697" y="3471272"/>
            <a:ext cx="550572" cy="5264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7461697" y="4876800"/>
            <a:ext cx="550572" cy="5843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4030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295400"/>
            <a:ext cx="8305800" cy="5562600"/>
          </a:xfrm>
          <a:prstGeom prst="rect">
            <a:avLst/>
          </a:prstGeom>
        </p:spPr>
      </p:pic>
      <p:pic>
        <p:nvPicPr>
          <p:cNvPr id="4" name="Picture 3"/>
          <p:cNvPicPr>
            <a:picLocks noChangeAspect="1"/>
          </p:cNvPicPr>
          <p:nvPr/>
        </p:nvPicPr>
        <p:blipFill>
          <a:blip r:embed="rId3"/>
          <a:stretch>
            <a:fillRect/>
          </a:stretch>
        </p:blipFill>
        <p:spPr>
          <a:xfrm>
            <a:off x="0" y="0"/>
            <a:ext cx="9144000" cy="1584567"/>
          </a:xfrm>
          <a:prstGeom prst="rect">
            <a:avLst/>
          </a:prstGeom>
        </p:spPr>
      </p:pic>
    </p:spTree>
    <p:extLst>
      <p:ext uri="{BB962C8B-B14F-4D97-AF65-F5344CB8AC3E}">
        <p14:creationId xmlns:p14="http://schemas.microsoft.com/office/powerpoint/2010/main" val="2242217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8</a:t>
            </a:r>
            <a:endParaRPr lang="en-US" sz="6000" dirty="0">
              <a:solidFill>
                <a:srgbClr val="FFFF00"/>
              </a:solidFill>
            </a:endParaRPr>
          </a:p>
        </p:txBody>
      </p:sp>
      <p:sp>
        <p:nvSpPr>
          <p:cNvPr id="3" name="Content Placeholder 2"/>
          <p:cNvSpPr>
            <a:spLocks noGrp="1"/>
          </p:cNvSpPr>
          <p:nvPr>
            <p:ph idx="1"/>
          </p:nvPr>
        </p:nvSpPr>
        <p:spPr>
          <a:xfrm>
            <a:off x="228600" y="1600200"/>
            <a:ext cx="8686800" cy="4525963"/>
          </a:xfrm>
        </p:spPr>
        <p:txBody>
          <a:bodyPr>
            <a:normAutofit/>
          </a:bodyPr>
          <a:lstStyle/>
          <a:p>
            <a:r>
              <a:rPr lang="en-US" dirty="0"/>
              <a:t>FRAX may underestimate or overestimate </a:t>
            </a:r>
            <a:r>
              <a:rPr lang="en-US" dirty="0" smtClean="0"/>
              <a:t>major osteoporotic </a:t>
            </a:r>
            <a:r>
              <a:rPr lang="en-US" dirty="0"/>
              <a:t>fracture risk when </a:t>
            </a:r>
            <a:r>
              <a:rPr lang="en-US" dirty="0">
                <a:solidFill>
                  <a:srgbClr val="FFFF00"/>
                </a:solidFill>
              </a:rPr>
              <a:t>lumbar </a:t>
            </a:r>
            <a:r>
              <a:rPr lang="en-US" dirty="0" smtClean="0">
                <a:solidFill>
                  <a:srgbClr val="FFFF00"/>
                </a:solidFill>
              </a:rPr>
              <a:t>spine </a:t>
            </a:r>
            <a:r>
              <a:rPr lang="en-US" dirty="0" smtClean="0"/>
              <a:t>T-score </a:t>
            </a:r>
            <a:r>
              <a:rPr lang="en-US" dirty="0"/>
              <a:t>is much lower or higher (&gt;1 </a:t>
            </a:r>
            <a:r>
              <a:rPr lang="en-US" dirty="0" smtClean="0"/>
              <a:t>Standard Deviation </a:t>
            </a:r>
            <a:r>
              <a:rPr lang="en-US" dirty="0"/>
              <a:t>discrepancy) than femoral neck </a:t>
            </a:r>
            <a:r>
              <a:rPr lang="en-US" dirty="0" smtClean="0"/>
              <a:t>T-score</a:t>
            </a:r>
          </a:p>
        </p:txBody>
      </p:sp>
    </p:spTree>
    <p:extLst>
      <p:ext uri="{BB962C8B-B14F-4D97-AF65-F5344CB8AC3E}">
        <p14:creationId xmlns:p14="http://schemas.microsoft.com/office/powerpoint/2010/main" val="1989250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119" y="76851"/>
            <a:ext cx="8310093" cy="161199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98016" y="1975244"/>
            <a:ext cx="8474298" cy="3734538"/>
          </a:xfrm>
        </p:spPr>
        <p:txBody>
          <a:bodyPr>
            <a:noAutofit/>
          </a:bodyPr>
          <a:lstStyle/>
          <a:p>
            <a:r>
              <a:rPr lang="en-US" sz="2400" dirty="0" smtClean="0"/>
              <a:t>Aim: To describe </a:t>
            </a:r>
            <a:r>
              <a:rPr lang="en-US" sz="2400" dirty="0"/>
              <a:t>a </a:t>
            </a:r>
            <a:r>
              <a:rPr lang="en-US" sz="2400" dirty="0" smtClean="0"/>
              <a:t>simple procedure </a:t>
            </a:r>
            <a:r>
              <a:rPr lang="en-US" sz="2400" dirty="0"/>
              <a:t>for using lumbar spine BMD to enhance </a:t>
            </a:r>
            <a:r>
              <a:rPr lang="en-US" sz="2400" dirty="0" smtClean="0"/>
              <a:t>fracture risk </a:t>
            </a:r>
            <a:r>
              <a:rPr lang="en-US" sz="2400" dirty="0"/>
              <a:t>assessment under the FRAX system</a:t>
            </a:r>
            <a:r>
              <a:rPr lang="en-US" sz="2400" dirty="0" smtClean="0"/>
              <a:t>.</a:t>
            </a:r>
          </a:p>
          <a:p>
            <a:r>
              <a:rPr lang="en-US" sz="2400" dirty="0"/>
              <a:t>The Manitoba BMD database was used to </a:t>
            </a:r>
            <a:r>
              <a:rPr lang="en-US" sz="2400" dirty="0" smtClean="0"/>
              <a:t>identify baseline </a:t>
            </a:r>
            <a:r>
              <a:rPr lang="en-US" sz="2400" dirty="0"/>
              <a:t>LS and FN </a:t>
            </a:r>
            <a:r>
              <a:rPr lang="en-US" sz="2400" dirty="0" smtClean="0"/>
              <a:t>DEXA examinations </a:t>
            </a:r>
            <a:r>
              <a:rPr lang="en-US" sz="2400" dirty="0"/>
              <a:t>(33,850 women and 2,518 men age 50 </a:t>
            </a:r>
            <a:r>
              <a:rPr lang="en-US" sz="2400" dirty="0" smtClean="0"/>
              <a:t>and older</a:t>
            </a:r>
            <a:r>
              <a:rPr lang="en-US" sz="2400" dirty="0"/>
              <a:t>) with FRAX estimates for a major </a:t>
            </a:r>
            <a:r>
              <a:rPr lang="en-US" sz="2400" dirty="0" smtClean="0"/>
              <a:t>osteoporotic fracture </a:t>
            </a:r>
            <a:r>
              <a:rPr lang="en-US" sz="2400" dirty="0"/>
              <a:t>categorized as low (&lt;10%), moderate (10–20</a:t>
            </a:r>
            <a:r>
              <a:rPr lang="en-US" sz="2400" dirty="0" smtClean="0"/>
              <a:t>%),and </a:t>
            </a:r>
            <a:r>
              <a:rPr lang="en-US" sz="2400" dirty="0"/>
              <a:t>high (&gt;20</a:t>
            </a:r>
            <a:r>
              <a:rPr lang="en-US" sz="2400" dirty="0" smtClean="0"/>
              <a:t>%).</a:t>
            </a:r>
          </a:p>
          <a:p>
            <a:r>
              <a:rPr lang="en-US" sz="2400" dirty="0"/>
              <a:t>Fracture outcomes were assessed </a:t>
            </a:r>
            <a:r>
              <a:rPr lang="en-US" sz="2400" dirty="0" smtClean="0"/>
              <a:t>from population-based </a:t>
            </a:r>
            <a:r>
              <a:rPr lang="en-US" sz="2400" dirty="0"/>
              <a:t>administrative </a:t>
            </a:r>
            <a:r>
              <a:rPr lang="en-US" sz="2400" dirty="0" smtClean="0"/>
              <a:t>data</a:t>
            </a:r>
          </a:p>
          <a:p>
            <a:r>
              <a:rPr lang="en-US" sz="2400" dirty="0"/>
              <a:t>An approach </a:t>
            </a:r>
            <a:r>
              <a:rPr lang="en-US" sz="2400" dirty="0" smtClean="0"/>
              <a:t>was developed </a:t>
            </a:r>
            <a:r>
              <a:rPr lang="en-US" sz="2400" dirty="0"/>
              <a:t>and internally validated using a </a:t>
            </a:r>
            <a:r>
              <a:rPr lang="en-US" sz="2400" dirty="0" smtClean="0"/>
              <a:t>split-cohort design</a:t>
            </a:r>
            <a:endParaRPr lang="en-US" sz="2400" dirty="0"/>
          </a:p>
        </p:txBody>
      </p:sp>
      <p:cxnSp>
        <p:nvCxnSpPr>
          <p:cNvPr id="6" name="Straight Connector 5"/>
          <p:cNvCxnSpPr/>
          <p:nvPr/>
        </p:nvCxnSpPr>
        <p:spPr>
          <a:xfrm>
            <a:off x="408904" y="1975244"/>
            <a:ext cx="8277896" cy="9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72200" y="6557918"/>
            <a:ext cx="2816797" cy="300082"/>
          </a:xfrm>
          <a:prstGeom prst="rect">
            <a:avLst/>
          </a:prstGeom>
        </p:spPr>
        <p:txBody>
          <a:bodyPr wrap="none">
            <a:spAutoFit/>
          </a:bodyPr>
          <a:lstStyle/>
          <a:p>
            <a:r>
              <a:rPr lang="en-US" sz="1350" dirty="0" err="1">
                <a:latin typeface="AdvTT2acb703b"/>
              </a:rPr>
              <a:t>Osteoporos</a:t>
            </a:r>
            <a:r>
              <a:rPr lang="en-US" sz="1350" dirty="0">
                <a:latin typeface="AdvTT2acb703b"/>
              </a:rPr>
              <a:t> </a:t>
            </a:r>
            <a:r>
              <a:rPr lang="en-US" sz="1350" dirty="0" err="1">
                <a:latin typeface="AdvTT2acb703b"/>
              </a:rPr>
              <a:t>Int</a:t>
            </a:r>
            <a:r>
              <a:rPr lang="en-US" sz="1350" dirty="0">
                <a:latin typeface="AdvTT2acb703b"/>
              </a:rPr>
              <a:t> (2011) 22:839</a:t>
            </a:r>
            <a:r>
              <a:rPr lang="en-US" sz="1350" dirty="0">
                <a:latin typeface="AdvTT2acb703b+20"/>
              </a:rPr>
              <a:t>–</a:t>
            </a:r>
            <a:r>
              <a:rPr lang="en-US" sz="1350" dirty="0">
                <a:latin typeface="AdvTT2acb703b"/>
              </a:rPr>
              <a:t>847</a:t>
            </a:r>
            <a:endParaRPr lang="en-US" sz="1350" dirty="0"/>
          </a:p>
        </p:txBody>
      </p:sp>
    </p:spTree>
    <p:extLst>
      <p:ext uri="{BB962C8B-B14F-4D97-AF65-F5344CB8AC3E}">
        <p14:creationId xmlns:p14="http://schemas.microsoft.com/office/powerpoint/2010/main" val="3747951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4172"/>
          </a:xfrm>
        </p:spPr>
        <p:txBody>
          <a:bodyPr>
            <a:normAutofit fontScale="90000"/>
          </a:bodyPr>
          <a:lstStyle/>
          <a:p>
            <a:r>
              <a:rPr lang="en-US" dirty="0" smtClean="0"/>
              <a:t>     lumbar </a:t>
            </a:r>
            <a:r>
              <a:rPr lang="en-US" dirty="0"/>
              <a:t>spine–femoral neck “offset”</a:t>
            </a:r>
          </a:p>
        </p:txBody>
      </p:sp>
      <p:sp>
        <p:nvSpPr>
          <p:cNvPr id="3" name="Content Placeholder 2"/>
          <p:cNvSpPr>
            <a:spLocks noGrp="1"/>
          </p:cNvSpPr>
          <p:nvPr>
            <p:ph idx="1"/>
          </p:nvPr>
        </p:nvSpPr>
        <p:spPr>
          <a:xfrm>
            <a:off x="76200" y="1828800"/>
            <a:ext cx="8763000" cy="3699810"/>
          </a:xfrm>
        </p:spPr>
        <p:txBody>
          <a:bodyPr>
            <a:normAutofit fontScale="92500" lnSpcReduction="20000"/>
          </a:bodyPr>
          <a:lstStyle/>
          <a:p>
            <a:r>
              <a:rPr lang="en-US" dirty="0"/>
              <a:t>The lumbar spine–femoral neck “offset” was </a:t>
            </a:r>
            <a:r>
              <a:rPr lang="en-US" dirty="0" smtClean="0"/>
              <a:t>calculated as </a:t>
            </a:r>
            <a:r>
              <a:rPr lang="en-US" dirty="0"/>
              <a:t>the numeric difference in the respective T-scores (</a:t>
            </a:r>
            <a:r>
              <a:rPr lang="en-US" dirty="0" smtClean="0"/>
              <a:t>lumbar spine </a:t>
            </a:r>
            <a:r>
              <a:rPr lang="en-US" dirty="0"/>
              <a:t>T-score minus femoral neck T-score</a:t>
            </a:r>
            <a:r>
              <a:rPr lang="en-US" dirty="0" smtClean="0"/>
              <a:t>)</a:t>
            </a:r>
          </a:p>
          <a:p>
            <a:r>
              <a:rPr lang="en-US" dirty="0" smtClean="0"/>
              <a:t>A negative offset </a:t>
            </a:r>
            <a:r>
              <a:rPr lang="en-US" dirty="0"/>
              <a:t>indicated that the T-score of the lumbar spine </a:t>
            </a:r>
            <a:r>
              <a:rPr lang="en-US" dirty="0" smtClean="0"/>
              <a:t>was lower </a:t>
            </a:r>
            <a:r>
              <a:rPr lang="en-US" dirty="0"/>
              <a:t>than that of the femoral </a:t>
            </a:r>
            <a:r>
              <a:rPr lang="en-US" dirty="0" smtClean="0"/>
              <a:t>neck</a:t>
            </a:r>
          </a:p>
          <a:p>
            <a:r>
              <a:rPr lang="en-US" dirty="0" smtClean="0"/>
              <a:t> A positive offset </a:t>
            </a:r>
            <a:r>
              <a:rPr lang="en-US" dirty="0"/>
              <a:t>indicated the T-score of the lumbar </a:t>
            </a:r>
            <a:r>
              <a:rPr lang="en-US" dirty="0" smtClean="0"/>
              <a:t>spine was higher than </a:t>
            </a:r>
            <a:r>
              <a:rPr lang="en-US" dirty="0"/>
              <a:t>that of the femoral neck</a:t>
            </a:r>
          </a:p>
        </p:txBody>
      </p:sp>
    </p:spTree>
    <p:extLst>
      <p:ext uri="{BB962C8B-B14F-4D97-AF65-F5344CB8AC3E}">
        <p14:creationId xmlns:p14="http://schemas.microsoft.com/office/powerpoint/2010/main" val="15618140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90600"/>
            <a:ext cx="8382000" cy="5257800"/>
          </a:xfrm>
          <a:prstGeom prst="rect">
            <a:avLst/>
          </a:prstGeom>
        </p:spPr>
      </p:pic>
    </p:spTree>
    <p:extLst>
      <p:ext uri="{BB962C8B-B14F-4D97-AF65-F5344CB8AC3E}">
        <p14:creationId xmlns:p14="http://schemas.microsoft.com/office/powerpoint/2010/main" val="162019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Results</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sz="2800" dirty="0"/>
              <a:t>Using the derivation subgroup, </a:t>
            </a:r>
            <a:r>
              <a:rPr lang="en-US" sz="2800" dirty="0" smtClean="0"/>
              <a:t>the FRAX </a:t>
            </a:r>
            <a:r>
              <a:rPr lang="en-US" sz="2800" dirty="0"/>
              <a:t>probability for major osteoporotic fractures </a:t>
            </a:r>
            <a:r>
              <a:rPr lang="en-US" sz="2800" dirty="0" smtClean="0"/>
              <a:t>was strongly </a:t>
            </a:r>
            <a:r>
              <a:rPr lang="en-US" sz="2800" dirty="0"/>
              <a:t>predictive of major osteoporotic fractures (</a:t>
            </a:r>
            <a:r>
              <a:rPr lang="en-US" sz="2800" dirty="0" smtClean="0"/>
              <a:t>P&lt;0.001</a:t>
            </a:r>
            <a:r>
              <a:rPr lang="en-US" sz="2800" dirty="0"/>
              <a:t>). </a:t>
            </a:r>
            <a:endParaRPr lang="en-US" sz="2800" dirty="0" smtClean="0"/>
          </a:p>
          <a:p>
            <a:endParaRPr lang="en-US" sz="2800" dirty="0" smtClean="0"/>
          </a:p>
          <a:p>
            <a:r>
              <a:rPr lang="en-US" sz="2800" dirty="0" smtClean="0"/>
              <a:t>When </a:t>
            </a:r>
            <a:r>
              <a:rPr lang="en-US" sz="2800" dirty="0">
                <a:solidFill>
                  <a:srgbClr val="FFFF00"/>
                </a:solidFill>
              </a:rPr>
              <a:t>adjusted</a:t>
            </a:r>
            <a:r>
              <a:rPr lang="en-US" sz="2800" dirty="0"/>
              <a:t> for FRAX probability, the </a:t>
            </a:r>
            <a:r>
              <a:rPr lang="en-US" sz="2800" dirty="0" smtClean="0">
                <a:solidFill>
                  <a:srgbClr val="FFFF00"/>
                </a:solidFill>
              </a:rPr>
              <a:t>offset variable </a:t>
            </a:r>
            <a:r>
              <a:rPr lang="en-US" sz="2800" dirty="0"/>
              <a:t>was also independently predictive of </a:t>
            </a:r>
            <a:r>
              <a:rPr lang="en-US" sz="2800" dirty="0" smtClean="0"/>
              <a:t>major osteoporotic </a:t>
            </a:r>
            <a:r>
              <a:rPr lang="en-US" sz="2800" dirty="0"/>
              <a:t>fractures [HR </a:t>
            </a:r>
            <a:r>
              <a:rPr lang="en-US" sz="2800" dirty="0">
                <a:solidFill>
                  <a:srgbClr val="FFFF00"/>
                </a:solidFill>
              </a:rPr>
              <a:t>1.12</a:t>
            </a:r>
            <a:r>
              <a:rPr lang="en-US" sz="2800" dirty="0"/>
              <a:t> (95% CI, </a:t>
            </a:r>
            <a:r>
              <a:rPr lang="en-US" sz="2800" dirty="0" smtClean="0"/>
              <a:t>1.06–1.18, P</a:t>
            </a:r>
            <a:r>
              <a:rPr lang="en-US" sz="2800" dirty="0"/>
              <a:t>&lt;.001) for every SD lumbar spine below femoral neck].</a:t>
            </a:r>
          </a:p>
        </p:txBody>
      </p:sp>
    </p:spTree>
    <p:extLst>
      <p:ext uri="{BB962C8B-B14F-4D97-AF65-F5344CB8AC3E}">
        <p14:creationId xmlns:p14="http://schemas.microsoft.com/office/powerpoint/2010/main" val="24335426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609600"/>
            <a:ext cx="8153400" cy="5562599"/>
          </a:xfrm>
          <a:prstGeom prst="rect">
            <a:avLst/>
          </a:prstGeom>
        </p:spPr>
      </p:pic>
    </p:spTree>
    <p:extLst>
      <p:ext uri="{BB962C8B-B14F-4D97-AF65-F5344CB8AC3E}">
        <p14:creationId xmlns:p14="http://schemas.microsoft.com/office/powerpoint/2010/main" val="2491134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858000" cy="994172"/>
          </a:xfrm>
        </p:spPr>
        <p:txBody>
          <a:bodyPr>
            <a:normAutofit/>
          </a:bodyPr>
          <a:lstStyle/>
          <a:p>
            <a:r>
              <a:rPr lang="en-US" dirty="0" smtClean="0"/>
              <a:t> </a:t>
            </a:r>
            <a:r>
              <a:rPr lang="en-US" b="1" dirty="0" smtClean="0"/>
              <a:t>Simple procedures</a:t>
            </a:r>
            <a:endParaRPr lang="en-US" b="1" dirty="0"/>
          </a:p>
        </p:txBody>
      </p:sp>
      <p:sp>
        <p:nvSpPr>
          <p:cNvPr id="3" name="Content Placeholder 2"/>
          <p:cNvSpPr>
            <a:spLocks noGrp="1"/>
          </p:cNvSpPr>
          <p:nvPr>
            <p:ph idx="1"/>
          </p:nvPr>
        </p:nvSpPr>
        <p:spPr>
          <a:xfrm>
            <a:off x="628650" y="2352037"/>
            <a:ext cx="8083908" cy="3263504"/>
          </a:xfrm>
        </p:spPr>
        <p:txBody>
          <a:bodyPr/>
          <a:lstStyle/>
          <a:p>
            <a:r>
              <a:rPr lang="en-US" sz="2700" dirty="0"/>
              <a:t>“Increase/decrease osteoporotic FRAX estimate by one tenth for each rounded T-score difference between the lumbar spine and femoral neck</a:t>
            </a:r>
            <a:r>
              <a:rPr lang="en-US" dirty="0"/>
              <a:t>.” </a:t>
            </a:r>
          </a:p>
        </p:txBody>
      </p:sp>
    </p:spTree>
    <p:extLst>
      <p:ext uri="{BB962C8B-B14F-4D97-AF65-F5344CB8AC3E}">
        <p14:creationId xmlns:p14="http://schemas.microsoft.com/office/powerpoint/2010/main" val="3526444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fracture</a:t>
            </a:r>
            <a:endParaRPr lang="en-US" dirty="0"/>
          </a:p>
        </p:txBody>
      </p:sp>
      <p:sp>
        <p:nvSpPr>
          <p:cNvPr id="3" name="Content Placeholder 2"/>
          <p:cNvSpPr>
            <a:spLocks noGrp="1"/>
          </p:cNvSpPr>
          <p:nvPr>
            <p:ph idx="1"/>
          </p:nvPr>
        </p:nvSpPr>
        <p:spPr>
          <a:xfrm>
            <a:off x="609600" y="1905000"/>
            <a:ext cx="8229600" cy="4525963"/>
          </a:xfrm>
        </p:spPr>
        <p:txBody>
          <a:bodyPr/>
          <a:lstStyle/>
          <a:p>
            <a:r>
              <a:rPr lang="en-US" dirty="0" smtClean="0">
                <a:solidFill>
                  <a:srgbClr val="FFFF00"/>
                </a:solidFill>
              </a:rPr>
              <a:t>Age</a:t>
            </a:r>
          </a:p>
          <a:p>
            <a:endParaRPr lang="en-US" dirty="0">
              <a:solidFill>
                <a:srgbClr val="FFFF00"/>
              </a:solidFill>
            </a:endParaRPr>
          </a:p>
          <a:p>
            <a:r>
              <a:rPr lang="en-US" dirty="0" smtClean="0">
                <a:solidFill>
                  <a:srgbClr val="FFFF00"/>
                </a:solidFill>
              </a:rPr>
              <a:t>BMD</a:t>
            </a:r>
          </a:p>
          <a:p>
            <a:endParaRPr lang="en-US" dirty="0"/>
          </a:p>
          <a:p>
            <a:r>
              <a:rPr lang="en-US" dirty="0"/>
              <a:t>C</a:t>
            </a:r>
            <a:r>
              <a:rPr lang="en-US" dirty="0" smtClean="0"/>
              <a:t>linical risk factors </a:t>
            </a:r>
            <a:endParaRPr lang="en-US" dirty="0"/>
          </a:p>
        </p:txBody>
      </p:sp>
    </p:spTree>
    <p:extLst>
      <p:ext uri="{BB962C8B-B14F-4D97-AF65-F5344CB8AC3E}">
        <p14:creationId xmlns:p14="http://schemas.microsoft.com/office/powerpoint/2010/main" val="4982187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886700" cy="994172"/>
          </a:xfrm>
        </p:spPr>
        <p:txBody>
          <a:bodyPr/>
          <a:lstStyle/>
          <a:p>
            <a:r>
              <a:rPr lang="en-US" dirty="0" smtClean="0"/>
              <a:t>               Practical example</a:t>
            </a:r>
            <a:endParaRPr lang="en-US" dirty="0"/>
          </a:p>
        </p:txBody>
      </p:sp>
      <p:sp>
        <p:nvSpPr>
          <p:cNvPr id="3" name="Content Placeholder 2"/>
          <p:cNvSpPr>
            <a:spLocks noGrp="1"/>
          </p:cNvSpPr>
          <p:nvPr>
            <p:ph idx="1"/>
          </p:nvPr>
        </p:nvSpPr>
        <p:spPr>
          <a:xfrm>
            <a:off x="381000" y="1600200"/>
            <a:ext cx="8458200" cy="4525963"/>
          </a:xfrm>
        </p:spPr>
        <p:txBody>
          <a:bodyPr>
            <a:normAutofit fontScale="85000" lnSpcReduction="20000"/>
          </a:bodyPr>
          <a:lstStyle/>
          <a:p>
            <a:r>
              <a:rPr lang="en-US" dirty="0"/>
              <a:t>C</a:t>
            </a:r>
            <a:r>
              <a:rPr lang="en-US" dirty="0" smtClean="0"/>
              <a:t>onsider an individual </a:t>
            </a:r>
            <a:r>
              <a:rPr lang="en-US" dirty="0"/>
              <a:t>with a femoral neck T-score of −1.7 and a </a:t>
            </a:r>
            <a:r>
              <a:rPr lang="en-US" dirty="0" smtClean="0"/>
              <a:t>major osteoporotic </a:t>
            </a:r>
            <a:r>
              <a:rPr lang="en-US" dirty="0"/>
              <a:t>FRAX probability of </a:t>
            </a:r>
            <a:r>
              <a:rPr lang="en-US" dirty="0">
                <a:solidFill>
                  <a:srgbClr val="FFFF00"/>
                </a:solidFill>
              </a:rPr>
              <a:t>18%</a:t>
            </a:r>
            <a:r>
              <a:rPr lang="en-US" dirty="0"/>
              <a:t>. </a:t>
            </a:r>
            <a:endParaRPr lang="en-US" dirty="0" smtClean="0"/>
          </a:p>
          <a:p>
            <a:r>
              <a:rPr lang="en-US" dirty="0" smtClean="0"/>
              <a:t>If </a:t>
            </a:r>
            <a:r>
              <a:rPr lang="en-US" dirty="0"/>
              <a:t>the lumbar </a:t>
            </a:r>
            <a:r>
              <a:rPr lang="en-US" dirty="0" smtClean="0"/>
              <a:t>spine T-score </a:t>
            </a:r>
            <a:r>
              <a:rPr lang="en-US" dirty="0"/>
              <a:t>is −3.5 then this indicates an offset of −1.8 (−</a:t>
            </a:r>
            <a:r>
              <a:rPr lang="en-US" dirty="0" smtClean="0"/>
              <a:t>3.5 minus </a:t>
            </a:r>
            <a:r>
              <a:rPr lang="en-US" dirty="0"/>
              <a:t>−1.7). This is rounded to the nearest whole </a:t>
            </a:r>
            <a:r>
              <a:rPr lang="en-US" dirty="0" smtClean="0"/>
              <a:t>number(</a:t>
            </a:r>
            <a:r>
              <a:rPr lang="en-US" dirty="0"/>
              <a:t>−2</a:t>
            </a:r>
            <a:r>
              <a:rPr lang="en-US" dirty="0" smtClean="0"/>
              <a:t>)</a:t>
            </a:r>
          </a:p>
          <a:p>
            <a:r>
              <a:rPr lang="en-US" dirty="0" smtClean="0"/>
              <a:t>One </a:t>
            </a:r>
            <a:r>
              <a:rPr lang="en-US" dirty="0"/>
              <a:t>tenth of the FRAX estimate based upon </a:t>
            </a:r>
            <a:r>
              <a:rPr lang="en-US" dirty="0" smtClean="0"/>
              <a:t>the femoral </a:t>
            </a:r>
            <a:r>
              <a:rPr lang="en-US" dirty="0"/>
              <a:t>neck is 1.8%, which is multiplied by the </a:t>
            </a:r>
            <a:r>
              <a:rPr lang="en-US" dirty="0" smtClean="0"/>
              <a:t>rounded offset </a:t>
            </a:r>
            <a:r>
              <a:rPr lang="en-US" dirty="0"/>
              <a:t>value (giving 3.6%). </a:t>
            </a:r>
            <a:endParaRPr lang="en-US" dirty="0" smtClean="0"/>
          </a:p>
          <a:p>
            <a:r>
              <a:rPr lang="en-US" dirty="0" smtClean="0"/>
              <a:t>This </a:t>
            </a:r>
            <a:r>
              <a:rPr lang="en-US" dirty="0"/>
              <a:t>is then added (</a:t>
            </a:r>
            <a:r>
              <a:rPr lang="en-US" dirty="0" smtClean="0"/>
              <a:t>because lumbar </a:t>
            </a:r>
            <a:r>
              <a:rPr lang="en-US" dirty="0"/>
              <a:t>spine T-score is worse than femoral neck T-score) </a:t>
            </a:r>
            <a:r>
              <a:rPr lang="en-US" dirty="0" smtClean="0"/>
              <a:t>to the </a:t>
            </a:r>
            <a:r>
              <a:rPr lang="en-US" dirty="0"/>
              <a:t>original FRAX estimate (18%) giving a final (</a:t>
            </a:r>
            <a:r>
              <a:rPr lang="en-US" dirty="0" smtClean="0"/>
              <a:t>rounded) probability </a:t>
            </a:r>
            <a:r>
              <a:rPr lang="en-US" dirty="0"/>
              <a:t>of </a:t>
            </a:r>
            <a:r>
              <a:rPr lang="en-US" dirty="0">
                <a:solidFill>
                  <a:srgbClr val="FFFF00"/>
                </a:solidFill>
              </a:rPr>
              <a:t>22%</a:t>
            </a:r>
            <a:r>
              <a:rPr lang="en-US" dirty="0"/>
              <a:t> (18%+3.6%)</a:t>
            </a:r>
          </a:p>
        </p:txBody>
      </p:sp>
    </p:spTree>
    <p:extLst>
      <p:ext uri="{BB962C8B-B14F-4D97-AF65-F5344CB8AC3E}">
        <p14:creationId xmlns:p14="http://schemas.microsoft.com/office/powerpoint/2010/main" val="422517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9</a:t>
            </a:r>
            <a:endParaRPr lang="en-US" sz="6000" dirty="0">
              <a:solidFill>
                <a:srgbClr val="FFFF00"/>
              </a:solidFill>
            </a:endParaRPr>
          </a:p>
        </p:txBody>
      </p:sp>
      <p:sp>
        <p:nvSpPr>
          <p:cNvPr id="3" name="Content Placeholder 2"/>
          <p:cNvSpPr>
            <a:spLocks noGrp="1"/>
          </p:cNvSpPr>
          <p:nvPr>
            <p:ph idx="1"/>
          </p:nvPr>
        </p:nvSpPr>
        <p:spPr/>
        <p:txBody>
          <a:bodyPr/>
          <a:lstStyle/>
          <a:p>
            <a:r>
              <a:rPr lang="en-US" dirty="0"/>
              <a:t>FRAX with BMD predicts fracture risk better than clinical risk factors or BMD </a:t>
            </a:r>
            <a:r>
              <a:rPr lang="en-US" dirty="0" smtClean="0"/>
              <a:t>alone </a:t>
            </a:r>
          </a:p>
          <a:p>
            <a:r>
              <a:rPr lang="en-US" dirty="0" smtClean="0"/>
              <a:t>Use </a:t>
            </a:r>
            <a:r>
              <a:rPr lang="en-US" dirty="0"/>
              <a:t>of FRAX without BMD is appropriate when BMD is </a:t>
            </a:r>
            <a:r>
              <a:rPr lang="en-US" dirty="0">
                <a:solidFill>
                  <a:srgbClr val="FFFF00"/>
                </a:solidFill>
              </a:rPr>
              <a:t>not readily available </a:t>
            </a:r>
            <a:r>
              <a:rPr lang="en-US" dirty="0"/>
              <a:t>or to identify individuals who may benefit from a BMD measurement</a:t>
            </a:r>
          </a:p>
          <a:p>
            <a:endParaRPr lang="en-US" dirty="0"/>
          </a:p>
        </p:txBody>
      </p:sp>
    </p:spTree>
    <p:extLst>
      <p:ext uri="{BB962C8B-B14F-4D97-AF65-F5344CB8AC3E}">
        <p14:creationId xmlns:p14="http://schemas.microsoft.com/office/powerpoint/2010/main" val="1662545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10</a:t>
            </a:r>
            <a:endParaRPr lang="en-US" sz="6000" dirty="0">
              <a:solidFill>
                <a:srgbClr val="FFFF00"/>
              </a:solidFill>
            </a:endParaRPr>
          </a:p>
        </p:txBody>
      </p:sp>
      <p:sp>
        <p:nvSpPr>
          <p:cNvPr id="3" name="Content Placeholder 2"/>
          <p:cNvSpPr>
            <a:spLocks noGrp="1"/>
          </p:cNvSpPr>
          <p:nvPr>
            <p:ph idx="1"/>
          </p:nvPr>
        </p:nvSpPr>
        <p:spPr>
          <a:xfrm>
            <a:off x="152400" y="1600200"/>
            <a:ext cx="8915400" cy="4525963"/>
          </a:xfrm>
        </p:spPr>
        <p:txBody>
          <a:bodyPr/>
          <a:lstStyle/>
          <a:p>
            <a:r>
              <a:rPr lang="en-US" dirty="0"/>
              <a:t>It is not appropriate to use FRAX to </a:t>
            </a:r>
            <a:r>
              <a:rPr lang="en-US" dirty="0" smtClean="0">
                <a:solidFill>
                  <a:srgbClr val="FFFF00"/>
                </a:solidFill>
              </a:rPr>
              <a:t>monitor </a:t>
            </a:r>
            <a:r>
              <a:rPr lang="en-US" dirty="0" smtClean="0"/>
              <a:t>treatment response</a:t>
            </a:r>
            <a:endParaRPr lang="en-US" dirty="0"/>
          </a:p>
          <a:p>
            <a:r>
              <a:rPr lang="en-US" dirty="0" smtClean="0"/>
              <a:t>Evidence </a:t>
            </a:r>
            <a:r>
              <a:rPr lang="en-US" dirty="0"/>
              <a:t>that rate of bone loss may be an </a:t>
            </a:r>
            <a:r>
              <a:rPr lang="en-US" dirty="0" smtClean="0"/>
              <a:t>independent risk </a:t>
            </a:r>
            <a:r>
              <a:rPr lang="en-US" dirty="0"/>
              <a:t>factor for fracture is </a:t>
            </a:r>
            <a:r>
              <a:rPr lang="en-US" dirty="0" smtClean="0"/>
              <a:t>conflicting. Therefore</a:t>
            </a:r>
            <a:r>
              <a:rPr lang="en-US" dirty="0"/>
              <a:t>, rate of bone loss is </a:t>
            </a:r>
            <a:r>
              <a:rPr lang="en-US" dirty="0">
                <a:solidFill>
                  <a:srgbClr val="FFFF00"/>
                </a:solidFill>
              </a:rPr>
              <a:t>not included </a:t>
            </a:r>
            <a:r>
              <a:rPr lang="en-US" dirty="0"/>
              <a:t>as </a:t>
            </a:r>
            <a:r>
              <a:rPr lang="en-US" dirty="0" smtClean="0"/>
              <a:t>a FRAX </a:t>
            </a:r>
            <a:r>
              <a:rPr lang="en-US" dirty="0"/>
              <a:t>risk </a:t>
            </a:r>
            <a:r>
              <a:rPr lang="en-US" dirty="0" smtClean="0"/>
              <a:t>factor</a:t>
            </a:r>
            <a:endParaRPr lang="en-US" dirty="0"/>
          </a:p>
        </p:txBody>
      </p:sp>
    </p:spTree>
    <p:extLst>
      <p:ext uri="{BB962C8B-B14F-4D97-AF65-F5344CB8AC3E}">
        <p14:creationId xmlns:p14="http://schemas.microsoft.com/office/powerpoint/2010/main" val="224159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11</a:t>
            </a:r>
            <a:endParaRPr lang="en-US" sz="6000" dirty="0">
              <a:solidFill>
                <a:srgbClr val="FFFF00"/>
              </a:solidFill>
            </a:endParaRPr>
          </a:p>
        </p:txBody>
      </p:sp>
      <p:sp>
        <p:nvSpPr>
          <p:cNvPr id="3" name="Content Placeholder 2"/>
          <p:cNvSpPr>
            <a:spLocks noGrp="1"/>
          </p:cNvSpPr>
          <p:nvPr>
            <p:ph idx="1"/>
          </p:nvPr>
        </p:nvSpPr>
        <p:spPr>
          <a:xfrm>
            <a:off x="228600" y="1600200"/>
            <a:ext cx="8686800" cy="4525963"/>
          </a:xfrm>
        </p:spPr>
        <p:txBody>
          <a:bodyPr/>
          <a:lstStyle/>
          <a:p>
            <a:r>
              <a:rPr lang="en-US" dirty="0" smtClean="0"/>
              <a:t>There </a:t>
            </a:r>
            <a:r>
              <a:rPr lang="en-US" dirty="0"/>
              <a:t>is </a:t>
            </a:r>
            <a:r>
              <a:rPr lang="en-US" dirty="0" smtClean="0"/>
              <a:t>significant </a:t>
            </a:r>
            <a:r>
              <a:rPr lang="en-US" dirty="0">
                <a:solidFill>
                  <a:srgbClr val="FFFF00"/>
                </a:solidFill>
              </a:rPr>
              <a:t>variability </a:t>
            </a:r>
            <a:r>
              <a:rPr lang="en-US" dirty="0"/>
              <a:t>in hip fracture </a:t>
            </a:r>
            <a:r>
              <a:rPr lang="en-US" dirty="0" smtClean="0"/>
              <a:t>rates throughout </a:t>
            </a:r>
            <a:r>
              <a:rPr lang="en-US" dirty="0"/>
              <a:t>the </a:t>
            </a:r>
            <a:r>
              <a:rPr lang="en-US" dirty="0" smtClean="0"/>
              <a:t>world</a:t>
            </a:r>
          </a:p>
          <a:p>
            <a:r>
              <a:rPr lang="en-US" dirty="0" smtClean="0"/>
              <a:t>The </a:t>
            </a:r>
            <a:r>
              <a:rPr lang="en-US" dirty="0"/>
              <a:t>minimum </a:t>
            </a:r>
            <a:r>
              <a:rPr lang="en-US" dirty="0" smtClean="0"/>
              <a:t>requirement for </a:t>
            </a:r>
            <a:r>
              <a:rPr lang="en-US" dirty="0"/>
              <a:t>construction of a </a:t>
            </a:r>
            <a:r>
              <a:rPr lang="en-US" dirty="0" smtClean="0"/>
              <a:t>country-specific </a:t>
            </a:r>
            <a:r>
              <a:rPr lang="en-US" dirty="0"/>
              <a:t>FRAX </a:t>
            </a:r>
            <a:r>
              <a:rPr lang="en-US" dirty="0" smtClean="0"/>
              <a:t>model is </a:t>
            </a:r>
            <a:r>
              <a:rPr lang="en-US" dirty="0">
                <a:solidFill>
                  <a:srgbClr val="FFFF00"/>
                </a:solidFill>
              </a:rPr>
              <a:t>hip fracture incidence data </a:t>
            </a:r>
            <a:r>
              <a:rPr lang="en-US" dirty="0"/>
              <a:t>that are of </a:t>
            </a:r>
            <a:r>
              <a:rPr lang="en-US" dirty="0" smtClean="0"/>
              <a:t>high quality </a:t>
            </a:r>
            <a:r>
              <a:rPr lang="en-US" dirty="0"/>
              <a:t>and representative of that country</a:t>
            </a:r>
          </a:p>
        </p:txBody>
      </p:sp>
    </p:spTree>
    <p:extLst>
      <p:ext uri="{BB962C8B-B14F-4D97-AF65-F5344CB8AC3E}">
        <p14:creationId xmlns:p14="http://schemas.microsoft.com/office/powerpoint/2010/main" val="24177401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12</a:t>
            </a:r>
            <a:endParaRPr lang="en-US" sz="6000" dirty="0">
              <a:solidFill>
                <a:srgbClr val="FFFF00"/>
              </a:solidFill>
            </a:endParaRPr>
          </a:p>
        </p:txBody>
      </p:sp>
      <p:sp>
        <p:nvSpPr>
          <p:cNvPr id="3" name="Content Placeholder 2"/>
          <p:cNvSpPr>
            <a:spLocks noGrp="1"/>
          </p:cNvSpPr>
          <p:nvPr>
            <p:ph idx="1"/>
          </p:nvPr>
        </p:nvSpPr>
        <p:spPr>
          <a:xfrm>
            <a:off x="152400" y="1600200"/>
            <a:ext cx="8915400" cy="4525963"/>
          </a:xfrm>
        </p:spPr>
        <p:txBody>
          <a:bodyPr>
            <a:normAutofit lnSpcReduction="10000"/>
          </a:bodyPr>
          <a:lstStyle/>
          <a:p>
            <a:r>
              <a:rPr lang="en-US" dirty="0" smtClean="0"/>
              <a:t>The </a:t>
            </a:r>
            <a:r>
              <a:rPr lang="en-US" dirty="0"/>
              <a:t>accuracy of FRAX models is improved by </a:t>
            </a:r>
            <a:r>
              <a:rPr lang="en-US" dirty="0" smtClean="0"/>
              <a:t>the inclusion </a:t>
            </a:r>
            <a:r>
              <a:rPr lang="en-US" dirty="0"/>
              <a:t>of country-, age- and </a:t>
            </a:r>
            <a:r>
              <a:rPr lang="en-US" dirty="0" smtClean="0"/>
              <a:t>sex-specific rates of </a:t>
            </a:r>
            <a:r>
              <a:rPr lang="en-US" dirty="0"/>
              <a:t>other major osteoporotic fractures (</a:t>
            </a:r>
            <a:r>
              <a:rPr lang="en-US" dirty="0" smtClean="0"/>
              <a:t>clinical vertebral</a:t>
            </a:r>
            <a:r>
              <a:rPr lang="en-US" dirty="0"/>
              <a:t>, </a:t>
            </a:r>
            <a:r>
              <a:rPr lang="en-US" dirty="0" err="1"/>
              <a:t>humerus</a:t>
            </a:r>
            <a:r>
              <a:rPr lang="en-US" dirty="0"/>
              <a:t>, distal forearm</a:t>
            </a:r>
            <a:r>
              <a:rPr lang="en-US" dirty="0" smtClean="0"/>
              <a:t>)</a:t>
            </a:r>
          </a:p>
          <a:p>
            <a:r>
              <a:rPr lang="en-US" dirty="0"/>
              <a:t>In the absence of high quality, national hip </a:t>
            </a:r>
            <a:r>
              <a:rPr lang="en-US" dirty="0" smtClean="0"/>
              <a:t>fracture data</a:t>
            </a:r>
            <a:r>
              <a:rPr lang="en-US" dirty="0"/>
              <a:t>, a </a:t>
            </a:r>
            <a:r>
              <a:rPr lang="en-US" dirty="0" smtClean="0"/>
              <a:t>country-specific </a:t>
            </a:r>
            <a:r>
              <a:rPr lang="en-US" dirty="0"/>
              <a:t>FRAX model </a:t>
            </a:r>
            <a:r>
              <a:rPr lang="en-US" dirty="0" smtClean="0"/>
              <a:t>can be </a:t>
            </a:r>
            <a:r>
              <a:rPr lang="en-US" dirty="0"/>
              <a:t>built using hip fracture incidence rates </a:t>
            </a:r>
            <a:r>
              <a:rPr lang="en-US" dirty="0" smtClean="0"/>
              <a:t>from a </a:t>
            </a:r>
            <a:r>
              <a:rPr lang="en-US" dirty="0">
                <a:solidFill>
                  <a:srgbClr val="FFFF00"/>
                </a:solidFill>
              </a:rPr>
              <a:t>surrogate country</a:t>
            </a:r>
            <a:r>
              <a:rPr lang="en-US" dirty="0"/>
              <a:t>, but with incorporation </a:t>
            </a:r>
            <a:r>
              <a:rPr lang="en-US" dirty="0" smtClean="0"/>
              <a:t>of country-specific </a:t>
            </a:r>
            <a:r>
              <a:rPr lang="en-US" dirty="0"/>
              <a:t>mortality </a:t>
            </a:r>
            <a:r>
              <a:rPr lang="en-US" dirty="0" smtClean="0"/>
              <a:t>rates</a:t>
            </a:r>
            <a:endParaRPr lang="en-US" dirty="0"/>
          </a:p>
        </p:txBody>
      </p:sp>
    </p:spTree>
    <p:extLst>
      <p:ext uri="{BB962C8B-B14F-4D97-AF65-F5344CB8AC3E}">
        <p14:creationId xmlns:p14="http://schemas.microsoft.com/office/powerpoint/2010/main" val="12558876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895" y="76200"/>
            <a:ext cx="8710209" cy="192585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6896" y="2200497"/>
            <a:ext cx="8710208" cy="4525963"/>
          </a:xfrm>
        </p:spPr>
        <p:txBody>
          <a:bodyPr>
            <a:normAutofit/>
          </a:bodyPr>
          <a:lstStyle/>
          <a:p>
            <a:r>
              <a:rPr lang="en-US" sz="2800" dirty="0" smtClean="0"/>
              <a:t>To provide </a:t>
            </a:r>
            <a:r>
              <a:rPr lang="en-US" sz="2800" dirty="0"/>
              <a:t>an overview of existing valid and reliable risk assessment tools for prediction of osteoporotic fractures.</a:t>
            </a:r>
          </a:p>
          <a:p>
            <a:r>
              <a:rPr lang="en-US" sz="2800" dirty="0"/>
              <a:t>Additionally, we aimed to determine if the performance of each tool was sufficient for practical use, and last, to examine whether </a:t>
            </a:r>
            <a:r>
              <a:rPr lang="en-US" sz="2800" dirty="0" smtClean="0"/>
              <a:t>the complexity </a:t>
            </a:r>
            <a:r>
              <a:rPr lang="en-US" sz="2800" dirty="0"/>
              <a:t>of the tools influenced their discriminative </a:t>
            </a:r>
            <a:r>
              <a:rPr lang="en-US" sz="2800" dirty="0" err="1" smtClean="0"/>
              <a:t>pwer</a:t>
            </a:r>
            <a:endParaRPr lang="en-US" sz="2800" dirty="0"/>
          </a:p>
        </p:txBody>
      </p:sp>
      <p:sp>
        <p:nvSpPr>
          <p:cNvPr id="5" name="Rectangle 4"/>
          <p:cNvSpPr/>
          <p:nvPr/>
        </p:nvSpPr>
        <p:spPr>
          <a:xfrm>
            <a:off x="4419600" y="6355242"/>
            <a:ext cx="5498104" cy="369332"/>
          </a:xfrm>
          <a:prstGeom prst="rect">
            <a:avLst/>
          </a:prstGeom>
        </p:spPr>
        <p:txBody>
          <a:bodyPr wrap="square">
            <a:spAutoFit/>
          </a:bodyPr>
          <a:lstStyle/>
          <a:p>
            <a:r>
              <a:rPr lang="en-US" dirty="0" smtClean="0">
                <a:latin typeface="arial" panose="020B0604020202020204" pitchFamily="34" charset="0"/>
              </a:rPr>
              <a:t>J Bone Miner Res 2013</a:t>
            </a:r>
            <a:r>
              <a:rPr lang="en-US" dirty="0">
                <a:latin typeface="arial" panose="020B0604020202020204" pitchFamily="34" charset="0"/>
              </a:rPr>
              <a:t> Aug;28(8):1701-17</a:t>
            </a:r>
            <a:endParaRPr lang="en-US" dirty="0"/>
          </a:p>
        </p:txBody>
      </p:sp>
    </p:spTree>
    <p:extLst>
      <p:ext uri="{BB962C8B-B14F-4D97-AF65-F5344CB8AC3E}">
        <p14:creationId xmlns:p14="http://schemas.microsoft.com/office/powerpoint/2010/main" val="550716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z="4800" b="1" dirty="0" smtClean="0"/>
              <a:t>Risk assessment tools </a:t>
            </a:r>
          </a:p>
        </p:txBody>
      </p:sp>
      <p:sp>
        <p:nvSpPr>
          <p:cNvPr id="134147" name="Rectangle 3"/>
          <p:cNvSpPr>
            <a:spLocks noGrp="1" noChangeArrowheads="1"/>
          </p:cNvSpPr>
          <p:nvPr>
            <p:ph type="body" idx="1"/>
          </p:nvPr>
        </p:nvSpPr>
        <p:spPr>
          <a:xfrm>
            <a:off x="304800" y="2057400"/>
            <a:ext cx="8534400" cy="4114800"/>
          </a:xfrm>
        </p:spPr>
        <p:txBody>
          <a:bodyPr/>
          <a:lstStyle/>
          <a:p>
            <a:r>
              <a:rPr lang="en-US" sz="3600" dirty="0"/>
              <a:t>Risk assessment tools </a:t>
            </a:r>
            <a:r>
              <a:rPr lang="en-US" sz="3600" dirty="0" smtClean="0"/>
              <a:t>predicting </a:t>
            </a:r>
            <a:r>
              <a:rPr lang="en-US" sz="3600" dirty="0" smtClean="0">
                <a:solidFill>
                  <a:srgbClr val="FFFF00"/>
                </a:solidFill>
              </a:rPr>
              <a:t>low </a:t>
            </a:r>
            <a:r>
              <a:rPr lang="en-US" sz="3600" dirty="0" smtClean="0">
                <a:solidFill>
                  <a:srgbClr val="FFFF00"/>
                </a:solidFill>
              </a:rPr>
              <a:t>BMD</a:t>
            </a:r>
          </a:p>
          <a:p>
            <a:endParaRPr lang="en-US" altLang="en-US" sz="3600" dirty="0" smtClean="0"/>
          </a:p>
          <a:p>
            <a:r>
              <a:rPr lang="en-US" sz="3600" dirty="0"/>
              <a:t>Risk assessment tools predicting </a:t>
            </a:r>
            <a:r>
              <a:rPr lang="en-US" sz="3600" dirty="0" smtClean="0">
                <a:solidFill>
                  <a:srgbClr val="FFFF00"/>
                </a:solidFill>
              </a:rPr>
              <a:t>fractures</a:t>
            </a:r>
            <a:endParaRPr lang="en-US" altLang="en-US" sz="3600" dirty="0" smtClean="0">
              <a:solidFill>
                <a:srgbClr val="FFFF00"/>
              </a:solidFill>
            </a:endParaRPr>
          </a:p>
        </p:txBody>
      </p:sp>
    </p:spTree>
    <p:extLst>
      <p:ext uri="{BB962C8B-B14F-4D97-AF65-F5344CB8AC3E}">
        <p14:creationId xmlns:p14="http://schemas.microsoft.com/office/powerpoint/2010/main" val="238988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406" y="907196"/>
            <a:ext cx="8723194" cy="5798403"/>
          </a:xfrm>
          <a:prstGeom prst="rect">
            <a:avLst/>
          </a:prstGeom>
        </p:spPr>
      </p:pic>
      <p:sp>
        <p:nvSpPr>
          <p:cNvPr id="3" name="TextBox 2"/>
          <p:cNvSpPr txBox="1"/>
          <p:nvPr/>
        </p:nvSpPr>
        <p:spPr>
          <a:xfrm>
            <a:off x="152400" y="76200"/>
            <a:ext cx="9372600" cy="830997"/>
          </a:xfrm>
          <a:prstGeom prst="rect">
            <a:avLst/>
          </a:prstGeom>
          <a:noFill/>
        </p:spPr>
        <p:txBody>
          <a:bodyPr wrap="square" rtlCol="0">
            <a:spAutoFit/>
          </a:bodyPr>
          <a:lstStyle/>
          <a:p>
            <a:r>
              <a:rPr lang="en-US" sz="2400" dirty="0"/>
              <a:t>Sensitivity </a:t>
            </a:r>
            <a:r>
              <a:rPr lang="en-US" sz="2400" dirty="0" smtClean="0"/>
              <a:t>ranged from </a:t>
            </a:r>
            <a:r>
              <a:rPr lang="en-US" sz="2400" dirty="0"/>
              <a:t>50% to 100%, with most between </a:t>
            </a:r>
            <a:r>
              <a:rPr lang="en-US" sz="2400" dirty="0">
                <a:solidFill>
                  <a:srgbClr val="FFFF00"/>
                </a:solidFill>
              </a:rPr>
              <a:t>80% and 90</a:t>
            </a:r>
            <a:r>
              <a:rPr lang="en-US" sz="2400" dirty="0" smtClean="0">
                <a:solidFill>
                  <a:srgbClr val="FFFF00"/>
                </a:solidFill>
              </a:rPr>
              <a:t>%</a:t>
            </a:r>
            <a:endParaRPr lang="en-US" sz="2400" dirty="0">
              <a:solidFill>
                <a:srgbClr val="FFFF00"/>
              </a:solidFill>
            </a:endParaRPr>
          </a:p>
          <a:p>
            <a:r>
              <a:rPr lang="en-US" sz="2400" dirty="0"/>
              <a:t>Specificity ranged from 10% to 88%, with most around </a:t>
            </a:r>
            <a:r>
              <a:rPr lang="en-US" sz="2400" dirty="0">
                <a:solidFill>
                  <a:srgbClr val="FFFF00"/>
                </a:solidFill>
              </a:rPr>
              <a:t>50</a:t>
            </a:r>
            <a:r>
              <a:rPr lang="en-US" sz="2400"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25978506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640" y="92077"/>
            <a:ext cx="9103359" cy="130622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600200"/>
            <a:ext cx="8763000" cy="4525963"/>
          </a:xfrm>
        </p:spPr>
        <p:txBody>
          <a:bodyPr>
            <a:normAutofit fontScale="77500" lnSpcReduction="20000"/>
          </a:bodyPr>
          <a:lstStyle/>
          <a:p>
            <a:r>
              <a:rPr lang="en-US" dirty="0">
                <a:solidFill>
                  <a:srgbClr val="FFFF00"/>
                </a:solidFill>
              </a:rPr>
              <a:t>12 tools </a:t>
            </a:r>
            <a:r>
              <a:rPr lang="en-US" dirty="0"/>
              <a:t>were developed to </a:t>
            </a:r>
            <a:r>
              <a:rPr lang="en-US" dirty="0" smtClean="0"/>
              <a:t>identify individuals </a:t>
            </a:r>
            <a:r>
              <a:rPr lang="en-US" dirty="0"/>
              <a:t>with an increased risk of </a:t>
            </a:r>
            <a:r>
              <a:rPr lang="en-US" dirty="0" smtClean="0"/>
              <a:t>fractures</a:t>
            </a:r>
          </a:p>
          <a:p>
            <a:endParaRPr lang="en-US" dirty="0" smtClean="0"/>
          </a:p>
          <a:p>
            <a:r>
              <a:rPr lang="en-US" dirty="0" smtClean="0"/>
              <a:t>Only </a:t>
            </a:r>
            <a:r>
              <a:rPr lang="en-US" dirty="0">
                <a:solidFill>
                  <a:srgbClr val="FFFF00"/>
                </a:solidFill>
              </a:rPr>
              <a:t>six</a:t>
            </a:r>
            <a:r>
              <a:rPr lang="en-US" dirty="0"/>
              <a:t> tools (OST</a:t>
            </a:r>
            <a:r>
              <a:rPr lang="en-US" dirty="0" smtClean="0"/>
              <a:t>,</a:t>
            </a:r>
            <a:r>
              <a:rPr lang="en-US" dirty="0"/>
              <a:t> ORAI, SCORE, </a:t>
            </a:r>
            <a:r>
              <a:rPr lang="en-US" dirty="0" err="1"/>
              <a:t>Garvan</a:t>
            </a:r>
            <a:r>
              <a:rPr lang="en-US" dirty="0"/>
              <a:t>, FRAX, and </a:t>
            </a:r>
            <a:r>
              <a:rPr lang="en-US" dirty="0" err="1"/>
              <a:t>Qfracture</a:t>
            </a:r>
            <a:r>
              <a:rPr lang="en-US" dirty="0"/>
              <a:t>) were </a:t>
            </a:r>
            <a:r>
              <a:rPr lang="en-US" dirty="0" smtClean="0"/>
              <a:t>externally validated </a:t>
            </a:r>
            <a:r>
              <a:rPr lang="en-US" dirty="0"/>
              <a:t>in a population‐based setting with proper </a:t>
            </a:r>
            <a:r>
              <a:rPr lang="en-US" dirty="0" smtClean="0"/>
              <a:t>methodological quality</a:t>
            </a:r>
          </a:p>
          <a:p>
            <a:endParaRPr lang="en-US" dirty="0" smtClean="0"/>
          </a:p>
          <a:p>
            <a:r>
              <a:rPr lang="en-US" dirty="0" smtClean="0">
                <a:solidFill>
                  <a:srgbClr val="FFFF00"/>
                </a:solidFill>
              </a:rPr>
              <a:t>None</a:t>
            </a:r>
            <a:r>
              <a:rPr lang="en-US" dirty="0" smtClean="0"/>
              <a:t> </a:t>
            </a:r>
            <a:r>
              <a:rPr lang="en-US" dirty="0"/>
              <a:t>of the tools performed consistently </a:t>
            </a:r>
            <a:r>
              <a:rPr lang="en-US" dirty="0" smtClean="0"/>
              <a:t>better than </a:t>
            </a:r>
            <a:r>
              <a:rPr lang="en-US" dirty="0"/>
              <a:t>others when tested in external validation </a:t>
            </a:r>
            <a:r>
              <a:rPr lang="en-US" dirty="0" smtClean="0"/>
              <a:t>studies</a:t>
            </a:r>
          </a:p>
          <a:p>
            <a:endParaRPr lang="en-US" dirty="0"/>
          </a:p>
          <a:p>
            <a:r>
              <a:rPr lang="en-US" dirty="0"/>
              <a:t>S</a:t>
            </a:r>
            <a:r>
              <a:rPr lang="en-US" dirty="0" smtClean="0"/>
              <a:t>imple </a:t>
            </a:r>
            <a:r>
              <a:rPr lang="en-US" dirty="0"/>
              <a:t>tools with fewer risk factors often did </a:t>
            </a:r>
            <a:r>
              <a:rPr lang="en-US" dirty="0">
                <a:solidFill>
                  <a:srgbClr val="FFFF00"/>
                </a:solidFill>
              </a:rPr>
              <a:t>as well or </a:t>
            </a:r>
            <a:r>
              <a:rPr lang="en-US" dirty="0" smtClean="0">
                <a:solidFill>
                  <a:srgbClr val="FFFF00"/>
                </a:solidFill>
              </a:rPr>
              <a:t>better </a:t>
            </a:r>
            <a:r>
              <a:rPr lang="en-US" dirty="0" smtClean="0"/>
              <a:t>(i.e</a:t>
            </a:r>
            <a:r>
              <a:rPr lang="en-US" dirty="0"/>
              <a:t>., OST, ORAI, </a:t>
            </a:r>
            <a:r>
              <a:rPr lang="en-US" dirty="0" err="1"/>
              <a:t>Garvan</a:t>
            </a:r>
            <a:r>
              <a:rPr lang="en-US" dirty="0"/>
              <a:t>) than more complex tools with more </a:t>
            </a:r>
            <a:r>
              <a:rPr lang="en-US" dirty="0" smtClean="0"/>
              <a:t>risk factors </a:t>
            </a:r>
            <a:r>
              <a:rPr lang="en-US" dirty="0"/>
              <a:t>(i.e., SCORE, FRAX, </a:t>
            </a:r>
            <a:r>
              <a:rPr lang="en-US" dirty="0" err="1"/>
              <a:t>Qfracture</a:t>
            </a:r>
            <a:r>
              <a:rPr lang="en-US" dirty="0" smtClean="0"/>
              <a:t>)</a:t>
            </a:r>
            <a:endParaRPr lang="en-US" dirty="0"/>
          </a:p>
        </p:txBody>
      </p:sp>
    </p:spTree>
    <p:extLst>
      <p:ext uri="{BB962C8B-B14F-4D97-AF65-F5344CB8AC3E}">
        <p14:creationId xmlns:p14="http://schemas.microsoft.com/office/powerpoint/2010/main" val="3444289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5725" y="1883657"/>
            <a:ext cx="8862646" cy="4525963"/>
          </a:xfrm>
        </p:spPr>
        <p:txBody>
          <a:bodyPr>
            <a:normAutofit/>
          </a:bodyPr>
          <a:lstStyle/>
          <a:p>
            <a:r>
              <a:rPr lang="en-US" sz="2800" dirty="0"/>
              <a:t>To determine whether changes in BMD after 4 years provide </a:t>
            </a:r>
            <a:r>
              <a:rPr lang="en-US" sz="2800" dirty="0" smtClean="0"/>
              <a:t>additional information </a:t>
            </a:r>
            <a:r>
              <a:rPr lang="en-US" sz="2800" dirty="0"/>
              <a:t>on fracture risk beyond baseline BMD </a:t>
            </a:r>
            <a:endParaRPr lang="en-US" sz="2800" dirty="0" smtClean="0"/>
          </a:p>
          <a:p>
            <a:r>
              <a:rPr lang="en-US" sz="2800" dirty="0"/>
              <a:t>310 men </a:t>
            </a:r>
            <a:r>
              <a:rPr lang="en-US" sz="2800" dirty="0" smtClean="0"/>
              <a:t>and 492 </a:t>
            </a:r>
            <a:r>
              <a:rPr lang="en-US" sz="2800" dirty="0"/>
              <a:t>women from the Framingham Osteoporosis Study with 2 measures of femoral neck </a:t>
            </a:r>
            <a:r>
              <a:rPr lang="en-US" sz="2800" dirty="0" smtClean="0"/>
              <a:t>BMD taken </a:t>
            </a:r>
            <a:r>
              <a:rPr lang="en-US" sz="2800" dirty="0"/>
              <a:t>from 1987 through </a:t>
            </a:r>
            <a:r>
              <a:rPr lang="en-US" sz="2800" dirty="0" smtClean="0"/>
              <a:t>1999</a:t>
            </a:r>
          </a:p>
          <a:p>
            <a:r>
              <a:rPr lang="en-US" sz="2800" dirty="0"/>
              <a:t>Risk of hip or major osteoporotic fracture through 2009 </a:t>
            </a:r>
            <a:r>
              <a:rPr lang="en-US" sz="2800" dirty="0" smtClean="0"/>
              <a:t>or 12 </a:t>
            </a:r>
            <a:r>
              <a:rPr lang="en-US" sz="2800" dirty="0"/>
              <a:t>years following the second BMD measure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23447"/>
            <a:ext cx="9229725" cy="180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7400" y="6400800"/>
            <a:ext cx="3154197" cy="369332"/>
          </a:xfrm>
          <a:prstGeom prst="rect">
            <a:avLst/>
          </a:prstGeom>
        </p:spPr>
        <p:txBody>
          <a:bodyPr wrap="none">
            <a:spAutoFit/>
          </a:bodyPr>
          <a:lstStyle/>
          <a:p>
            <a:r>
              <a:rPr lang="en-US" i="1" dirty="0"/>
              <a:t>JAMA</a:t>
            </a:r>
            <a:r>
              <a:rPr lang="en-US" dirty="0"/>
              <a:t>. 2013;310(12):1256-1262</a:t>
            </a:r>
          </a:p>
        </p:txBody>
      </p:sp>
    </p:spTree>
    <p:extLst>
      <p:ext uri="{BB962C8B-B14F-4D97-AF65-F5344CB8AC3E}">
        <p14:creationId xmlns:p14="http://schemas.microsoft.com/office/powerpoint/2010/main" val="184680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09600" y="381000"/>
            <a:ext cx="7772400" cy="1143000"/>
          </a:xfrm>
        </p:spPr>
        <p:txBody>
          <a:bodyPr/>
          <a:lstStyle/>
          <a:p>
            <a:pPr eaLnBrk="1" hangingPunct="1"/>
            <a:r>
              <a:rPr lang="en-US" altLang="en-US" sz="4800" b="1" smtClean="0"/>
              <a:t>Fracture</a:t>
            </a:r>
            <a:r>
              <a:rPr lang="en-US" altLang="en-US" b="1" smtClean="0"/>
              <a:t> </a:t>
            </a:r>
            <a:r>
              <a:rPr lang="en-US" altLang="en-US" sz="4800" b="1" smtClean="0"/>
              <a:t>Risk</a:t>
            </a:r>
          </a:p>
        </p:txBody>
      </p:sp>
      <p:sp>
        <p:nvSpPr>
          <p:cNvPr id="116739" name="Rectangle 3"/>
          <p:cNvSpPr>
            <a:spLocks noGrp="1" noChangeArrowheads="1"/>
          </p:cNvSpPr>
          <p:nvPr>
            <p:ph type="body" idx="1"/>
          </p:nvPr>
        </p:nvSpPr>
        <p:spPr/>
        <p:txBody>
          <a:bodyPr/>
          <a:lstStyle/>
          <a:p>
            <a:pPr eaLnBrk="1" hangingPunct="1">
              <a:lnSpc>
                <a:spcPct val="90000"/>
              </a:lnSpc>
            </a:pPr>
            <a:r>
              <a:rPr lang="en-US" altLang="en-US" dirty="0" smtClean="0"/>
              <a:t>BMD is well correlated with bone strength by biomechanical testing</a:t>
            </a:r>
          </a:p>
          <a:p>
            <a:pPr eaLnBrk="1" hangingPunct="1">
              <a:lnSpc>
                <a:spcPct val="90000"/>
              </a:lnSpc>
            </a:pPr>
            <a:endParaRPr lang="en-US" altLang="en-US" dirty="0" smtClean="0"/>
          </a:p>
          <a:p>
            <a:pPr eaLnBrk="1" hangingPunct="1">
              <a:lnSpc>
                <a:spcPct val="90000"/>
              </a:lnSpc>
            </a:pPr>
            <a:r>
              <a:rPr lang="en-US" altLang="en-US" dirty="0" smtClean="0"/>
              <a:t>Relationship between BMD and fracture risk is exponential</a:t>
            </a:r>
          </a:p>
          <a:p>
            <a:pPr eaLnBrk="1" hangingPunct="1">
              <a:lnSpc>
                <a:spcPct val="90000"/>
              </a:lnSpc>
            </a:pPr>
            <a:endParaRPr lang="en-US" altLang="en-US" dirty="0" smtClean="0"/>
          </a:p>
          <a:p>
            <a:pPr eaLnBrk="1" hangingPunct="1">
              <a:lnSpc>
                <a:spcPct val="90000"/>
              </a:lnSpc>
            </a:pPr>
            <a:r>
              <a:rPr lang="en-US" altLang="en-US" dirty="0" smtClean="0"/>
              <a:t>BMD </a:t>
            </a:r>
            <a:r>
              <a:rPr lang="en-US" altLang="en-US" dirty="0" smtClean="0">
                <a:solidFill>
                  <a:srgbClr val="FFFF00"/>
                </a:solidFill>
              </a:rPr>
              <a:t>overlaps</a:t>
            </a:r>
            <a:r>
              <a:rPr lang="en-US" altLang="en-US" dirty="0" smtClean="0"/>
              <a:t> in patients with and without fracture</a:t>
            </a:r>
          </a:p>
          <a:p>
            <a:pPr eaLnBrk="1" hangingPunct="1">
              <a:lnSpc>
                <a:spcPct val="90000"/>
              </a:lnSpc>
            </a:pPr>
            <a:endParaRPr lang="en-US" altLang="en-US" dirty="0" smtClean="0"/>
          </a:p>
          <a:p>
            <a:pPr eaLnBrk="1" hangingPunct="1">
              <a:lnSpc>
                <a:spcPct val="90000"/>
              </a:lnSpc>
            </a:pPr>
            <a:endParaRPr lang="en-US" altLang="en-US" dirty="0" smtClean="0"/>
          </a:p>
        </p:txBody>
      </p:sp>
    </p:spTree>
    <p:extLst>
      <p:ext uri="{BB962C8B-B14F-4D97-AF65-F5344CB8AC3E}">
        <p14:creationId xmlns:p14="http://schemas.microsoft.com/office/powerpoint/2010/main" val="176429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0"/>
            <a:ext cx="8229600" cy="990600"/>
          </a:xfrm>
        </p:spPr>
        <p:txBody>
          <a:bodyPr>
            <a:normAutofit/>
          </a:bodyPr>
          <a:lstStyle/>
          <a:p>
            <a:r>
              <a:rPr lang="en-US" sz="2400" dirty="0"/>
              <a:t>In </a:t>
            </a:r>
            <a:r>
              <a:rPr lang="en-US" sz="2400" dirty="0" smtClean="0"/>
              <a:t>ROC curve </a:t>
            </a:r>
            <a:r>
              <a:rPr lang="en-US" sz="2400" dirty="0"/>
              <a:t>analyses, the addition </a:t>
            </a:r>
            <a:r>
              <a:rPr lang="en-US" sz="2400" dirty="0" smtClean="0"/>
              <a:t>of BMD </a:t>
            </a:r>
            <a:r>
              <a:rPr lang="en-US" sz="2400" dirty="0"/>
              <a:t>change to a model with baseline BMD did not meaningfully improve </a:t>
            </a:r>
            <a:r>
              <a:rPr lang="en-US" sz="2400" dirty="0" smtClean="0"/>
              <a:t>performance </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 y="914400"/>
            <a:ext cx="8991600" cy="592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6151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a:xfrm>
            <a:off x="533400" y="1828800"/>
            <a:ext cx="8229600" cy="4525963"/>
          </a:xfrm>
        </p:spPr>
        <p:txBody>
          <a:bodyPr>
            <a:normAutofit/>
          </a:bodyPr>
          <a:lstStyle/>
          <a:p>
            <a:r>
              <a:rPr lang="en-US" sz="2800" dirty="0"/>
              <a:t>In untreated men and women of mean age 75 years, a </a:t>
            </a:r>
            <a:r>
              <a:rPr lang="en-US" sz="2800" dirty="0" smtClean="0"/>
              <a:t>second BMD </a:t>
            </a:r>
            <a:r>
              <a:rPr lang="en-US" sz="2800" dirty="0"/>
              <a:t>measure after 4 years </a:t>
            </a:r>
            <a:r>
              <a:rPr lang="en-US" sz="2800" dirty="0">
                <a:solidFill>
                  <a:srgbClr val="FFFF00"/>
                </a:solidFill>
              </a:rPr>
              <a:t>did not meaningfully </a:t>
            </a:r>
            <a:r>
              <a:rPr lang="en-US" sz="2800" dirty="0"/>
              <a:t>improve the prediction of hip or </a:t>
            </a:r>
            <a:r>
              <a:rPr lang="en-US" sz="2800" dirty="0" smtClean="0"/>
              <a:t>major osteoporotic fracture</a:t>
            </a:r>
            <a:endParaRPr lang="en-US" sz="2800" dirty="0"/>
          </a:p>
        </p:txBody>
      </p:sp>
    </p:spTree>
    <p:extLst>
      <p:ext uri="{BB962C8B-B14F-4D97-AF65-F5344CB8AC3E}">
        <p14:creationId xmlns:p14="http://schemas.microsoft.com/office/powerpoint/2010/main" val="25833020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endParaRPr lang="en-US" smtClean="0"/>
          </a:p>
        </p:txBody>
      </p:sp>
      <p:sp>
        <p:nvSpPr>
          <p:cNvPr id="207875" name="Content Placeholder 2"/>
          <p:cNvSpPr>
            <a:spLocks noGrp="1"/>
          </p:cNvSpPr>
          <p:nvPr>
            <p:ph idx="1"/>
          </p:nvPr>
        </p:nvSpPr>
        <p:spPr>
          <a:xfrm>
            <a:off x="457200" y="2399111"/>
            <a:ext cx="7954315" cy="3323629"/>
          </a:xfrm>
        </p:spPr>
        <p:txBody>
          <a:bodyPr>
            <a:normAutofit/>
          </a:bodyPr>
          <a:lstStyle/>
          <a:p>
            <a:r>
              <a:rPr lang="en-US" sz="2000" dirty="0"/>
              <a:t>To determine how the BMD testing interval relates to the timing of the transition from normal BMD or osteopenia to the development of osteoporosis before a hip or clinical vertebral fracture occurs</a:t>
            </a:r>
          </a:p>
          <a:p>
            <a:r>
              <a:rPr lang="en-US" sz="2000" dirty="0"/>
              <a:t>4957 women, 67 years of age or older, who did not have osteoporosis at baseline and who were followed longitudinally for up to 15 years in the SOF. </a:t>
            </a:r>
          </a:p>
          <a:p>
            <a:r>
              <a:rPr lang="en-US" sz="2000" dirty="0"/>
              <a:t>The BMD testing interval was defined as the estimated time during which osteoporosis developed in 10% of women before they had a hip or clinical vertebral fracture and before they received treatment for osteoporosis</a:t>
            </a:r>
            <a:r>
              <a:rPr lang="en-US" sz="2000" dirty="0">
                <a:solidFill>
                  <a:schemeClr val="bg1"/>
                </a:solidFill>
              </a:rPr>
              <a:t>. </a:t>
            </a:r>
          </a:p>
        </p:txBody>
      </p:sp>
      <p:pic>
        <p:nvPicPr>
          <p:cNvPr id="207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24" y="274638"/>
            <a:ext cx="8046076" cy="178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7877" name="TextBox 3"/>
          <p:cNvSpPr txBox="1">
            <a:spLocks noChangeArrowheads="1"/>
          </p:cNvSpPr>
          <p:nvPr/>
        </p:nvSpPr>
        <p:spPr bwMode="auto">
          <a:xfrm>
            <a:off x="5867400" y="6248400"/>
            <a:ext cx="3121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800" dirty="0"/>
              <a:t>N </a:t>
            </a:r>
            <a:r>
              <a:rPr lang="en-US" sz="1800" dirty="0" err="1"/>
              <a:t>Engl</a:t>
            </a:r>
            <a:r>
              <a:rPr lang="en-US" sz="1800" dirty="0"/>
              <a:t> J Med 2012;366:225-33</a:t>
            </a:r>
          </a:p>
        </p:txBody>
      </p:sp>
    </p:spTree>
    <p:extLst>
      <p:ext uri="{BB962C8B-B14F-4D97-AF65-F5344CB8AC3E}">
        <p14:creationId xmlns:p14="http://schemas.microsoft.com/office/powerpoint/2010/main" val="294676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73920"/>
            <a:ext cx="7848600" cy="436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899" name="TextBox 2"/>
          <p:cNvSpPr txBox="1">
            <a:spLocks noChangeArrowheads="1"/>
          </p:cNvSpPr>
          <p:nvPr/>
        </p:nvSpPr>
        <p:spPr bwMode="auto">
          <a:xfrm>
            <a:off x="609600" y="5238750"/>
            <a:ext cx="7391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500" dirty="0"/>
              <a:t>Normal BMD was defined as a T score of −1.00 or higher, mild osteopenia as a T score between −1.01 and −1.49, moderate osteopenia as a T score between −1.50 and −1.99, and advanced osteopenia as a T score between −2.00 and −2.49</a:t>
            </a:r>
          </a:p>
        </p:txBody>
      </p:sp>
    </p:spTree>
    <p:extLst>
      <p:ext uri="{BB962C8B-B14F-4D97-AF65-F5344CB8AC3E}">
        <p14:creationId xmlns:p14="http://schemas.microsoft.com/office/powerpoint/2010/main" val="9774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extLst/>
          </p:nvPr>
        </p:nvGraphicFramePr>
        <p:xfrm>
          <a:off x="457200" y="1143000"/>
          <a:ext cx="8077199" cy="4495799"/>
        </p:xfrm>
        <a:graphic>
          <a:graphicData uri="http://schemas.openxmlformats.org/drawingml/2006/table">
            <a:tbl>
              <a:tblPr firstRow="1" bandRow="1">
                <a:tableStyleId>{5C22544A-7EE6-4342-B048-85BDC9FD1C3A}</a:tableStyleId>
              </a:tblPr>
              <a:tblGrid>
                <a:gridCol w="2884714"/>
                <a:gridCol w="2358381"/>
                <a:gridCol w="2834104"/>
              </a:tblGrid>
              <a:tr h="1159217">
                <a:tc>
                  <a:txBody>
                    <a:bodyPr/>
                    <a:lstStyle/>
                    <a:p>
                      <a:endParaRPr lang="en-US" sz="1400" dirty="0"/>
                    </a:p>
                  </a:txBody>
                  <a:tcPr marL="68580" marR="68580" marT="34287" marB="34287"/>
                </a:tc>
                <a:tc>
                  <a:txBody>
                    <a:bodyPr/>
                    <a:lstStyle/>
                    <a:p>
                      <a:r>
                        <a:rPr lang="en-US" sz="1800" dirty="0" smtClean="0"/>
                        <a:t>        T score</a:t>
                      </a:r>
                    </a:p>
                    <a:p>
                      <a:endParaRPr lang="en-US" sz="1400" dirty="0" smtClean="0"/>
                    </a:p>
                    <a:p>
                      <a:endParaRPr lang="en-US" sz="1400" dirty="0"/>
                    </a:p>
                  </a:txBody>
                  <a:tcPr marL="68580" marR="68580" marT="34287" marB="34287"/>
                </a:tc>
                <a:tc>
                  <a:txBody>
                    <a:bodyPr/>
                    <a:lstStyle/>
                    <a:p>
                      <a:r>
                        <a:rPr lang="en-US" sz="1500" dirty="0" smtClean="0"/>
                        <a:t>   Recommended interval</a:t>
                      </a:r>
                      <a:endParaRPr lang="en-US" sz="1500" dirty="0"/>
                    </a:p>
                  </a:txBody>
                  <a:tcPr marL="68580" marR="68580" marT="34287" marB="34287"/>
                </a:tc>
              </a:tr>
              <a:tr h="895480">
                <a:tc>
                  <a:txBody>
                    <a:bodyPr/>
                    <a:lstStyle/>
                    <a:p>
                      <a:r>
                        <a:rPr lang="en-US" sz="1400" dirty="0" smtClean="0"/>
                        <a:t>At any age or clinical</a:t>
                      </a:r>
                      <a:r>
                        <a:rPr lang="en-US" sz="1400" baseline="0" dirty="0" smtClean="0"/>
                        <a:t> RF</a:t>
                      </a:r>
                      <a:endParaRPr lang="en-US" sz="1400" dirty="0"/>
                    </a:p>
                  </a:txBody>
                  <a:tcPr marL="68580" marR="68580" marT="34287" marB="34287"/>
                </a:tc>
                <a:tc>
                  <a:txBody>
                    <a:bodyPr/>
                    <a:lstStyle/>
                    <a:p>
                      <a:r>
                        <a:rPr lang="en-US" sz="1400" dirty="0" smtClean="0"/>
                        <a:t>     </a:t>
                      </a:r>
                      <a:r>
                        <a:rPr lang="en-US" sz="1400" b="0" i="0" kern="1200" dirty="0" smtClean="0">
                          <a:solidFill>
                            <a:schemeClr val="dk1"/>
                          </a:solidFill>
                          <a:effectLst/>
                          <a:latin typeface="+mn-lt"/>
                          <a:ea typeface="+mn-ea"/>
                          <a:cs typeface="+mn-cs"/>
                        </a:rPr>
                        <a:t>-2.00 to -2.49</a:t>
                      </a:r>
                      <a:endParaRPr lang="en-US" sz="1400" dirty="0"/>
                    </a:p>
                  </a:txBody>
                  <a:tcPr marL="68580" marR="68580" marT="34287" marB="34287"/>
                </a:tc>
                <a:tc>
                  <a:txBody>
                    <a:bodyPr/>
                    <a:lstStyle/>
                    <a:p>
                      <a:r>
                        <a:rPr lang="en-US" sz="1400" dirty="0" smtClean="0"/>
                        <a:t>     every 2 years</a:t>
                      </a:r>
                      <a:endParaRPr lang="en-US" sz="1400" dirty="0"/>
                    </a:p>
                  </a:txBody>
                  <a:tcPr marL="68580" marR="68580" marT="34287" marB="34287"/>
                </a:tc>
              </a:tr>
              <a:tr h="895480">
                <a:tc>
                  <a:txBody>
                    <a:bodyPr/>
                    <a:lstStyle/>
                    <a:p>
                      <a:r>
                        <a:rPr lang="en-US" sz="1400" dirty="0" smtClean="0"/>
                        <a:t>Over than 65 and no RF</a:t>
                      </a:r>
                      <a:endParaRPr lang="en-US" sz="1400" dirty="0"/>
                    </a:p>
                  </a:txBody>
                  <a:tcPr marL="68580" marR="68580" marT="34287" marB="34287"/>
                </a:tc>
                <a:tc>
                  <a:txBody>
                    <a:bodyPr/>
                    <a:lstStyle/>
                    <a:p>
                      <a:r>
                        <a:rPr lang="en-US" sz="1400" dirty="0" smtClean="0"/>
                        <a:t>     </a:t>
                      </a:r>
                      <a:r>
                        <a:rPr lang="en-US" sz="1400" b="0" i="0" kern="1200" dirty="0" smtClean="0">
                          <a:solidFill>
                            <a:schemeClr val="dk1"/>
                          </a:solidFill>
                          <a:effectLst/>
                          <a:latin typeface="+mn-lt"/>
                          <a:ea typeface="+mn-ea"/>
                          <a:cs typeface="+mn-cs"/>
                        </a:rPr>
                        <a:t>-1.50 to -1.99</a:t>
                      </a:r>
                      <a:endParaRPr lang="en-US" sz="1400" dirty="0"/>
                    </a:p>
                  </a:txBody>
                  <a:tcPr marL="68580" marR="68580" marT="34287" marB="34287"/>
                </a:tc>
                <a:tc>
                  <a:txBody>
                    <a:bodyPr/>
                    <a:lstStyle/>
                    <a:p>
                      <a:r>
                        <a:rPr lang="en-US" sz="1400" dirty="0" smtClean="0"/>
                        <a:t>     every 3 to 5 years</a:t>
                      </a:r>
                      <a:endParaRPr lang="en-US" sz="1400" dirty="0"/>
                    </a:p>
                  </a:txBody>
                  <a:tcPr marL="68580" marR="68580" marT="34287" marB="34287"/>
                </a:tc>
              </a:tr>
              <a:tr h="1545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Over than 65 and no RF</a:t>
                      </a:r>
                    </a:p>
                    <a:p>
                      <a:endParaRPr lang="en-US" sz="1400" dirty="0"/>
                    </a:p>
                  </a:txBody>
                  <a:tcPr marL="68580" marR="68580" marT="34287" marB="34287"/>
                </a:tc>
                <a:tc>
                  <a:txBody>
                    <a:bodyPr/>
                    <a:lstStyle/>
                    <a:p>
                      <a:r>
                        <a:rPr lang="en-US" sz="1400" dirty="0" smtClean="0"/>
                        <a:t>    </a:t>
                      </a:r>
                      <a:r>
                        <a:rPr lang="en-US" sz="1400" b="0" i="0" kern="1200" dirty="0" smtClean="0">
                          <a:solidFill>
                            <a:schemeClr val="dk1"/>
                          </a:solidFill>
                          <a:effectLst/>
                          <a:latin typeface="+mn-lt"/>
                          <a:ea typeface="+mn-ea"/>
                          <a:cs typeface="+mn-cs"/>
                        </a:rPr>
                        <a:t>-1.01 to -1.49</a:t>
                      </a:r>
                      <a:r>
                        <a:rPr lang="en-US" sz="1400" dirty="0" smtClean="0"/>
                        <a:t> </a:t>
                      </a:r>
                      <a:endParaRPr lang="en-US" sz="1400" dirty="0"/>
                    </a:p>
                  </a:txBody>
                  <a:tcPr marL="68580" marR="68580" marT="34287" marB="34287"/>
                </a:tc>
                <a:tc>
                  <a:txBody>
                    <a:bodyPr/>
                    <a:lstStyle/>
                    <a:p>
                      <a:r>
                        <a:rPr lang="en-US" sz="1400" dirty="0" smtClean="0"/>
                        <a:t>     every 10 to 15 years</a:t>
                      </a:r>
                      <a:endParaRPr lang="en-US" sz="1400" dirty="0"/>
                    </a:p>
                  </a:txBody>
                  <a:tcPr marL="68580" marR="68580" marT="34287" marB="34287"/>
                </a:tc>
              </a:tr>
            </a:tbl>
          </a:graphicData>
        </a:graphic>
      </p:graphicFrame>
    </p:spTree>
    <p:extLst>
      <p:ext uri="{BB962C8B-B14F-4D97-AF65-F5344CB8AC3E}">
        <p14:creationId xmlns:p14="http://schemas.microsoft.com/office/powerpoint/2010/main" val="363300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7882" y="242328"/>
            <a:ext cx="7933765" cy="1008529"/>
          </a:xfrm>
        </p:spPr>
        <p:txBody>
          <a:bodyPr>
            <a:normAutofit fontScale="90000"/>
          </a:bodyPr>
          <a:lstStyle/>
          <a:p>
            <a:r>
              <a:rPr lang="en-US" sz="3177" dirty="0"/>
              <a:t>Trabecular bone score</a:t>
            </a:r>
            <a:br>
              <a:rPr lang="en-US" sz="3177" dirty="0"/>
            </a:br>
            <a:r>
              <a:rPr lang="en-US" sz="3177" dirty="0"/>
              <a:t>(TBS) </a:t>
            </a:r>
          </a:p>
        </p:txBody>
      </p:sp>
      <p:sp>
        <p:nvSpPr>
          <p:cNvPr id="10243" name="Content Placeholder 2"/>
          <p:cNvSpPr>
            <a:spLocks noGrp="1"/>
          </p:cNvSpPr>
          <p:nvPr>
            <p:ph idx="1"/>
          </p:nvPr>
        </p:nvSpPr>
        <p:spPr>
          <a:xfrm>
            <a:off x="537882" y="1411942"/>
            <a:ext cx="7933765" cy="3993497"/>
          </a:xfrm>
        </p:spPr>
        <p:txBody>
          <a:bodyPr/>
          <a:lstStyle/>
          <a:p>
            <a:pPr algn="just"/>
            <a:r>
              <a:rPr lang="en-US" sz="2118" dirty="0"/>
              <a:t>This novel </a:t>
            </a:r>
            <a:r>
              <a:rPr lang="en-US" sz="2118" dirty="0" smtClean="0"/>
              <a:t>method </a:t>
            </a:r>
            <a:r>
              <a:rPr lang="en-US" sz="2118" dirty="0"/>
              <a:t>is entirely noninvasive and, in fact, requires no further patient </a:t>
            </a:r>
            <a:r>
              <a:rPr lang="en-US" sz="2118" dirty="0" smtClean="0"/>
              <a:t>testing</a:t>
            </a:r>
          </a:p>
          <a:p>
            <a:pPr algn="just"/>
            <a:endParaRPr lang="en-US" sz="2118" dirty="0"/>
          </a:p>
          <a:p>
            <a:pPr algn="just"/>
            <a:r>
              <a:rPr lang="en-US" sz="2118" dirty="0"/>
              <a:t>It consists of gray-scale </a:t>
            </a:r>
            <a:r>
              <a:rPr lang="en-US" sz="2118" dirty="0">
                <a:solidFill>
                  <a:srgbClr val="FFFF00"/>
                </a:solidFill>
              </a:rPr>
              <a:t>textural analysis </a:t>
            </a:r>
            <a:r>
              <a:rPr lang="en-US" sz="2118" dirty="0"/>
              <a:t>of </a:t>
            </a:r>
            <a:r>
              <a:rPr lang="en-US" sz="2118" dirty="0" err="1"/>
              <a:t>anteroposterior</a:t>
            </a:r>
            <a:r>
              <a:rPr lang="en-US" sz="2118" dirty="0"/>
              <a:t> LS-DXA images previously obtained for BMD assessments. It also, by assessing the </a:t>
            </a:r>
            <a:r>
              <a:rPr lang="en-US" sz="2118" dirty="0">
                <a:solidFill>
                  <a:srgbClr val="FFFF00"/>
                </a:solidFill>
              </a:rPr>
              <a:t>micro-architectural</a:t>
            </a:r>
            <a:r>
              <a:rPr lang="en-US" sz="2118" dirty="0"/>
              <a:t> texture of trabecular bone, contributes to the evaluation of bone strength, thereby aiding in the diagnosis of osteoporosis and the prediction of future osteoporotic fractures</a:t>
            </a:r>
          </a:p>
        </p:txBody>
      </p:sp>
      <p:sp>
        <p:nvSpPr>
          <p:cNvPr id="10244" name="Rounded Rectangle 3"/>
          <p:cNvSpPr>
            <a:spLocks noChangeArrowheads="1"/>
          </p:cNvSpPr>
          <p:nvPr/>
        </p:nvSpPr>
        <p:spPr bwMode="auto">
          <a:xfrm>
            <a:off x="672353" y="5405439"/>
            <a:ext cx="7799294" cy="847444"/>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sz="1588" b="1"/>
              <a:t>Silva BC, </a:t>
            </a:r>
            <a:r>
              <a:rPr lang="en-US" sz="1588" b="1"/>
              <a:t>et al. Trabecular bone score: a noninvasive analytical method based</a:t>
            </a:r>
          </a:p>
          <a:p>
            <a:pPr>
              <a:spcBef>
                <a:spcPct val="0"/>
              </a:spcBef>
              <a:buFontTx/>
              <a:buNone/>
            </a:pPr>
            <a:r>
              <a:rPr lang="en-US" sz="1588" b="1"/>
              <a:t>upon the DXA image. J Bone Miner Res. 2014</a:t>
            </a:r>
          </a:p>
        </p:txBody>
      </p:sp>
      <p:pic>
        <p:nvPicPr>
          <p:cNvPr id="10245" name="Picture 2" descr="Image result for trabecular bone s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1" y="0"/>
            <a:ext cx="1668276" cy="12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1585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rabecular bone s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1" y="0"/>
            <a:ext cx="867335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p:cNvSpPr>
            <a:spLocks noChangeArrowheads="1"/>
          </p:cNvSpPr>
          <p:nvPr/>
        </p:nvSpPr>
        <p:spPr bwMode="auto">
          <a:xfrm>
            <a:off x="264392" y="5950324"/>
            <a:ext cx="8606118" cy="672353"/>
          </a:xfrm>
          <a:prstGeom prst="rect">
            <a:avLst/>
          </a:prstGeom>
          <a:no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71" b="1" i="1" dirty="0"/>
              <a:t>TBS greater than or equal to 1.350 is considered normal</a:t>
            </a:r>
          </a:p>
        </p:txBody>
      </p:sp>
      <p:sp>
        <p:nvSpPr>
          <p:cNvPr id="11268" name="Rounded Rectangle 2"/>
          <p:cNvSpPr>
            <a:spLocks noChangeArrowheads="1"/>
          </p:cNvSpPr>
          <p:nvPr/>
        </p:nvSpPr>
        <p:spPr bwMode="auto">
          <a:xfrm>
            <a:off x="7328647" y="14007"/>
            <a:ext cx="1479176" cy="470647"/>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765" b="1"/>
              <a:t>TBS: 1.512</a:t>
            </a:r>
          </a:p>
        </p:txBody>
      </p:sp>
      <p:sp>
        <p:nvSpPr>
          <p:cNvPr id="11269" name="Rounded Rectangle 4"/>
          <p:cNvSpPr>
            <a:spLocks noChangeArrowheads="1"/>
          </p:cNvSpPr>
          <p:nvPr/>
        </p:nvSpPr>
        <p:spPr bwMode="auto">
          <a:xfrm>
            <a:off x="7328647" y="2958353"/>
            <a:ext cx="1546412" cy="518272"/>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765" b="1"/>
              <a:t>TBS:1.196</a:t>
            </a:r>
          </a:p>
        </p:txBody>
      </p:sp>
    </p:spTree>
    <p:extLst>
      <p:ext uri="{BB962C8B-B14F-4D97-AF65-F5344CB8AC3E}">
        <p14:creationId xmlns:p14="http://schemas.microsoft.com/office/powerpoint/2010/main" val="10659832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927412" y="0"/>
            <a:ext cx="7082118" cy="1143000"/>
          </a:xfrm>
        </p:spPr>
        <p:txBody>
          <a:bodyPr/>
          <a:lstStyle/>
          <a:p>
            <a:r>
              <a:rPr lang="en-US" sz="3177" b="1"/>
              <a:t>65-year Old Woman </a:t>
            </a:r>
            <a:r>
              <a:rPr lang="en-US" sz="3177"/>
              <a:t/>
            </a:r>
            <a:br>
              <a:rPr lang="en-US" sz="3177"/>
            </a:br>
            <a:r>
              <a:rPr lang="en-US" sz="3177" b="1"/>
              <a:t>Osteopenic BMD Low TBS </a:t>
            </a:r>
            <a:endParaRPr lang="en-US" sz="3177"/>
          </a:p>
        </p:txBody>
      </p:sp>
      <p:sp>
        <p:nvSpPr>
          <p:cNvPr id="13315" name="Subtitle 2"/>
          <p:cNvSpPr>
            <a:spLocks noGrp="1"/>
          </p:cNvSpPr>
          <p:nvPr>
            <p:ph type="subTitle" idx="1"/>
          </p:nvPr>
        </p:nvSpPr>
        <p:spPr>
          <a:xfrm>
            <a:off x="336177" y="1546412"/>
            <a:ext cx="8269941" cy="4639235"/>
          </a:xfrm>
        </p:spPr>
        <p:txBody>
          <a:bodyPr>
            <a:normAutofit/>
          </a:bodyPr>
          <a:lstStyle/>
          <a:p>
            <a:pPr algn="just"/>
            <a:r>
              <a:rPr lang="en-US" sz="2000" dirty="0" smtClean="0"/>
              <a:t>Jane Doe is a 65-year old white female who is concerned about fracture risk, as her mother recently fell and sustained a hip fracture. Her mother had previously sustained three vertebral fractures, the first of which occurred at age 68. Ms. Doe is generally healthy, taking only a statin for hyperlipidemia. Her diet provides ~1,000 mg of calcium and she takes 1,000 IU of supplemental vitamin D3 daily. She does not smoke, drinks one glass of wine daily and walks for ~30 minutes three to five times a week. Her menopause was at age 48, and she never received estrogen therapy. She has no personal history of fragility fracture, rheumatoid arthritis or glucocorticoid use. </a:t>
            </a:r>
          </a:p>
          <a:p>
            <a:pPr algn="just"/>
            <a:r>
              <a:rPr lang="en-US" sz="2000" dirty="0" smtClean="0"/>
              <a:t>Laboratory evaluation included serum calcium, creatinine, phosphorous, PTH, and 25 (OH)D, all of which were normal. </a:t>
            </a:r>
          </a:p>
          <a:p>
            <a:pPr algn="just"/>
            <a:endParaRPr lang="en-US" sz="2000" dirty="0" smtClean="0"/>
          </a:p>
        </p:txBody>
      </p:sp>
      <p:pic>
        <p:nvPicPr>
          <p:cNvPr id="13316" name="Picture 2" descr="Image result for trabecular bone 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1" y="0"/>
            <a:ext cx="1792941" cy="134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2151529" y="1143000"/>
            <a:ext cx="5916706" cy="13447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588"/>
          </a:p>
        </p:txBody>
      </p:sp>
      <p:sp>
        <p:nvSpPr>
          <p:cNvPr id="13318" name="Rectangle 5"/>
          <p:cNvSpPr>
            <a:spLocks noChangeArrowheads="1"/>
          </p:cNvSpPr>
          <p:nvPr/>
        </p:nvSpPr>
        <p:spPr bwMode="auto">
          <a:xfrm>
            <a:off x="672352" y="6375913"/>
            <a:ext cx="8875059" cy="605118"/>
          </a:xfrm>
          <a:prstGeom prst="rect">
            <a:avLst/>
          </a:prstGeom>
          <a:no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588" dirty="0"/>
              <a:t>Dr Neil Binkley, Geriatrics  University of Wisconsin Hospital and Clinics, Madison, WI, USA </a:t>
            </a:r>
          </a:p>
        </p:txBody>
      </p:sp>
    </p:spTree>
    <p:extLst>
      <p:ext uri="{BB962C8B-B14F-4D97-AF65-F5344CB8AC3E}">
        <p14:creationId xmlns:p14="http://schemas.microsoft.com/office/powerpoint/2010/main" val="10944363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927412" y="0"/>
            <a:ext cx="7082118" cy="1344706"/>
          </a:xfrm>
        </p:spPr>
        <p:txBody>
          <a:bodyPr/>
          <a:lstStyle/>
          <a:p>
            <a:endParaRPr lang="en-US" smtClean="0"/>
          </a:p>
        </p:txBody>
      </p:sp>
      <p:pic>
        <p:nvPicPr>
          <p:cNvPr id="153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588" y="1344706"/>
            <a:ext cx="7933765" cy="490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ubtitle 2"/>
          <p:cNvSpPr>
            <a:spLocks noGrp="1"/>
          </p:cNvSpPr>
          <p:nvPr>
            <p:ph type="subTitle" idx="1"/>
          </p:nvPr>
        </p:nvSpPr>
        <p:spPr>
          <a:xfrm>
            <a:off x="134471" y="685800"/>
            <a:ext cx="8875059" cy="6172200"/>
          </a:xfrm>
        </p:spPr>
        <p:txBody>
          <a:bodyPr/>
          <a:lstStyle/>
          <a:p>
            <a:endParaRPr lang="en-US" dirty="0" smtClean="0"/>
          </a:p>
        </p:txBody>
      </p:sp>
      <p:pic>
        <p:nvPicPr>
          <p:cNvPr id="15365" name="Picture 2" descr="Image result for trabecular bone 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1" y="0"/>
            <a:ext cx="1792941" cy="134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1158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927412" y="0"/>
            <a:ext cx="7082118" cy="1344706"/>
          </a:xfrm>
        </p:spPr>
        <p:txBody>
          <a:bodyPr/>
          <a:lstStyle/>
          <a:p>
            <a:endParaRPr lang="en-US" smtClean="0"/>
          </a:p>
        </p:txBody>
      </p:sp>
      <p:pic>
        <p:nvPicPr>
          <p:cNvPr id="163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353" y="1344706"/>
            <a:ext cx="7799294" cy="524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ubtitle 2"/>
          <p:cNvSpPr>
            <a:spLocks noGrp="1"/>
          </p:cNvSpPr>
          <p:nvPr>
            <p:ph type="subTitle" idx="1"/>
          </p:nvPr>
        </p:nvSpPr>
        <p:spPr>
          <a:xfrm>
            <a:off x="134471" y="381000"/>
            <a:ext cx="8875059" cy="6006353"/>
          </a:xfrm>
        </p:spPr>
        <p:txBody>
          <a:bodyPr/>
          <a:lstStyle/>
          <a:p>
            <a:endParaRPr lang="en-US" dirty="0" smtClean="0"/>
          </a:p>
        </p:txBody>
      </p:sp>
      <p:pic>
        <p:nvPicPr>
          <p:cNvPr id="16389" name="Picture 2" descr="Image result for trabecular bone s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1" y="0"/>
            <a:ext cx="1792941" cy="134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Oval 2"/>
          <p:cNvSpPr>
            <a:spLocks noChangeArrowheads="1"/>
          </p:cNvSpPr>
          <p:nvPr/>
        </p:nvSpPr>
        <p:spPr bwMode="auto">
          <a:xfrm>
            <a:off x="7093324" y="3630706"/>
            <a:ext cx="1008529" cy="874059"/>
          </a:xfrm>
          <a:prstGeom prst="ellipse">
            <a:avLst/>
          </a:prstGeom>
          <a:solidFill>
            <a:srgbClr val="FFCCCC"/>
          </a:solidFill>
          <a:ln w="9525" algn="ctr">
            <a:solidFill>
              <a:srgbClr val="CC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588" b="1"/>
              <a:t>18%</a:t>
            </a:r>
          </a:p>
          <a:p>
            <a:pPr>
              <a:spcBef>
                <a:spcPct val="0"/>
              </a:spcBef>
              <a:buFontTx/>
              <a:buNone/>
            </a:pPr>
            <a:r>
              <a:rPr lang="en-US" sz="1588" b="1"/>
              <a:t>1.2</a:t>
            </a:r>
          </a:p>
        </p:txBody>
      </p:sp>
    </p:spTree>
    <p:extLst>
      <p:ext uri="{BB962C8B-B14F-4D97-AF65-F5344CB8AC3E}">
        <p14:creationId xmlns:p14="http://schemas.microsoft.com/office/powerpoint/2010/main" val="2778926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6993"/>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39525"/>
            <a:ext cx="8686800" cy="1015663"/>
          </a:xfrm>
          <a:prstGeom prst="rect">
            <a:avLst/>
          </a:prstGeom>
          <a:noFill/>
        </p:spPr>
        <p:txBody>
          <a:bodyPr wrap="square" rtlCol="0">
            <a:spAutoFit/>
          </a:bodyPr>
          <a:lstStyle/>
          <a:p>
            <a:r>
              <a:rPr lang="en-US" altLang="en-US" sz="2000" b="1" dirty="0"/>
              <a:t>There is not a fracture threshold below which all osteoporotic fractures occur, rather ,there is a continuum of risk proportional to the decrease in fracture risk</a:t>
            </a:r>
          </a:p>
          <a:p>
            <a:endParaRPr lang="en-US" sz="2000" b="1" dirty="0"/>
          </a:p>
        </p:txBody>
      </p:sp>
    </p:spTree>
    <p:extLst>
      <p:ext uri="{BB962C8B-B14F-4D97-AF65-F5344CB8AC3E}">
        <p14:creationId xmlns:p14="http://schemas.microsoft.com/office/powerpoint/2010/main" val="106324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85" y="1006288"/>
            <a:ext cx="841785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a:xfrm>
            <a:off x="268941" y="242328"/>
            <a:ext cx="7530353" cy="1008529"/>
          </a:xfrm>
        </p:spPr>
        <p:txBody>
          <a:bodyPr/>
          <a:lstStyle/>
          <a:p>
            <a:endParaRPr lang="en-US" dirty="0" smtClean="0"/>
          </a:p>
        </p:txBody>
      </p:sp>
      <p:sp>
        <p:nvSpPr>
          <p:cNvPr id="38918" name="Rectangle 2"/>
          <p:cNvSpPr>
            <a:spLocks noChangeArrowheads="1"/>
          </p:cNvSpPr>
          <p:nvPr/>
        </p:nvSpPr>
        <p:spPr bwMode="auto">
          <a:xfrm>
            <a:off x="4343802" y="6248400"/>
            <a:ext cx="4572000" cy="470647"/>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588"/>
              <a:t>Journal of Bone and Mineral Research,2016</a:t>
            </a:r>
          </a:p>
        </p:txBody>
      </p:sp>
      <p:sp>
        <p:nvSpPr>
          <p:cNvPr id="2" name="Content Placeholder 1"/>
          <p:cNvSpPr>
            <a:spLocks noGrp="1"/>
          </p:cNvSpPr>
          <p:nvPr>
            <p:ph idx="1"/>
          </p:nvPr>
        </p:nvSpPr>
        <p:spPr>
          <a:xfrm>
            <a:off x="398060" y="992640"/>
            <a:ext cx="8229600" cy="4525963"/>
          </a:xfrm>
        </p:spPr>
        <p:txBody>
          <a:bodyPr/>
          <a:lstStyle/>
          <a:p>
            <a:endParaRPr lang="en-US" dirty="0"/>
          </a:p>
        </p:txBody>
      </p:sp>
    </p:spTree>
    <p:extLst>
      <p:ext uri="{BB962C8B-B14F-4D97-AF65-F5344CB8AC3E}">
        <p14:creationId xmlns:p14="http://schemas.microsoft.com/office/powerpoint/2010/main" val="24689519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pic>
        <p:nvPicPr>
          <p:cNvPr id="399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412" y="470647"/>
            <a:ext cx="8202706" cy="5647765"/>
          </a:xfrm>
          <a:ln w="38100">
            <a:solidFill>
              <a:srgbClr val="CC3300"/>
            </a:solidFill>
            <a:miter lim="800000"/>
            <a:headEnd/>
            <a:tailEnd/>
          </a:ln>
        </p:spPr>
      </p:pic>
      <p:sp>
        <p:nvSpPr>
          <p:cNvPr id="39940" name="Rounded Rectangle 4"/>
          <p:cNvSpPr>
            <a:spLocks noChangeArrowheads="1"/>
          </p:cNvSpPr>
          <p:nvPr/>
        </p:nvSpPr>
        <p:spPr bwMode="auto">
          <a:xfrm>
            <a:off x="403412" y="5782236"/>
            <a:ext cx="8202706" cy="336176"/>
          </a:xfrm>
          <a:prstGeom prst="roundRect">
            <a:avLst>
              <a:gd name="adj" fmla="val 16667"/>
            </a:avLst>
          </a:prstGeom>
          <a:solidFill>
            <a:srgbClr val="FFCCCC">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1588"/>
          </a:p>
        </p:txBody>
      </p:sp>
    </p:spTree>
    <p:extLst>
      <p:ext uri="{BB962C8B-B14F-4D97-AF65-F5344CB8AC3E}">
        <p14:creationId xmlns:p14="http://schemas.microsoft.com/office/powerpoint/2010/main" val="17744449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pic>
        <p:nvPicPr>
          <p:cNvPr id="409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6177" y="537883"/>
            <a:ext cx="8471647" cy="5580529"/>
          </a:xfrm>
          <a:ln w="34925">
            <a:solidFill>
              <a:srgbClr val="CC3300"/>
            </a:solidFill>
            <a:miter lim="800000"/>
            <a:headEnd/>
            <a:tailEnd/>
          </a:ln>
        </p:spPr>
      </p:pic>
    </p:spTree>
    <p:extLst>
      <p:ext uri="{BB962C8B-B14F-4D97-AF65-F5344CB8AC3E}">
        <p14:creationId xmlns:p14="http://schemas.microsoft.com/office/powerpoint/2010/main" val="4278153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pic>
        <p:nvPicPr>
          <p:cNvPr id="419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457200"/>
            <a:ext cx="8579223" cy="5943600"/>
          </a:xfrm>
          <a:ln w="34925">
            <a:solidFill>
              <a:srgbClr val="CC3300"/>
            </a:solidFill>
            <a:miter lim="800000"/>
            <a:headEnd/>
            <a:tailEnd/>
          </a:ln>
        </p:spPr>
      </p:pic>
      <p:sp>
        <p:nvSpPr>
          <p:cNvPr id="2" name="Rounded Rectangle 1"/>
          <p:cNvSpPr/>
          <p:nvPr/>
        </p:nvSpPr>
        <p:spPr>
          <a:xfrm>
            <a:off x="304800" y="2743200"/>
            <a:ext cx="8382000" cy="914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453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pic>
        <p:nvPicPr>
          <p:cNvPr id="430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381000"/>
            <a:ext cx="8686799" cy="6096000"/>
          </a:xfrm>
          <a:ln w="34925">
            <a:solidFill>
              <a:srgbClr val="CC3300"/>
            </a:solidFill>
            <a:miter lim="800000"/>
            <a:headEnd/>
            <a:tailEnd/>
          </a:ln>
        </p:spPr>
      </p:pic>
      <p:sp>
        <p:nvSpPr>
          <p:cNvPr id="4" name="Rounded Rectangle 3"/>
          <p:cNvSpPr/>
          <p:nvPr/>
        </p:nvSpPr>
        <p:spPr>
          <a:xfrm>
            <a:off x="304800" y="2819400"/>
            <a:ext cx="8534400" cy="685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09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Key messages</a:t>
            </a:r>
          </a:p>
        </p:txBody>
      </p:sp>
      <p:sp>
        <p:nvSpPr>
          <p:cNvPr id="44035" name="Content Placeholder 2"/>
          <p:cNvSpPr>
            <a:spLocks noGrp="1"/>
          </p:cNvSpPr>
          <p:nvPr>
            <p:ph idx="1"/>
          </p:nvPr>
        </p:nvSpPr>
        <p:spPr>
          <a:xfrm>
            <a:off x="28433" y="1676400"/>
            <a:ext cx="8839200" cy="3765176"/>
          </a:xfrm>
          <a:ln w="31750">
            <a:noFill/>
            <a:miter lim="800000"/>
            <a:headEnd/>
            <a:tailEnd/>
          </a:ln>
        </p:spPr>
        <p:txBody>
          <a:bodyPr>
            <a:normAutofit/>
          </a:bodyPr>
          <a:lstStyle/>
          <a:p>
            <a:pPr algn="just"/>
            <a:r>
              <a:rPr lang="en-US" sz="2400" dirty="0"/>
              <a:t>The findings of the study support the use of TBS, not only  as a standalone assessment of fracture risk but also, more importantly, as </a:t>
            </a:r>
            <a:r>
              <a:rPr lang="en-US" sz="2400" dirty="0">
                <a:solidFill>
                  <a:srgbClr val="FFFF00"/>
                </a:solidFill>
              </a:rPr>
              <a:t>an independent contributor</a:t>
            </a:r>
            <a:r>
              <a:rPr lang="en-US" sz="2400" dirty="0"/>
              <a:t> to a more global risk assessment that could permit its use along side established risk assessment tools such as FRAX. </a:t>
            </a:r>
            <a:endParaRPr lang="en-US" sz="2400" dirty="0" smtClean="0"/>
          </a:p>
          <a:p>
            <a:pPr algn="just"/>
            <a:endParaRPr lang="en-US" sz="2400" dirty="0"/>
          </a:p>
          <a:p>
            <a:pPr algn="just"/>
            <a:r>
              <a:rPr lang="en-US" sz="2400" dirty="0"/>
              <a:t>This was reflected in the higher GRs and AUCs when TBS was </a:t>
            </a:r>
            <a:r>
              <a:rPr lang="en-US" sz="2400" dirty="0">
                <a:solidFill>
                  <a:srgbClr val="FFFF00"/>
                </a:solidFill>
              </a:rPr>
              <a:t>combined</a:t>
            </a:r>
            <a:r>
              <a:rPr lang="en-US" sz="2400" dirty="0"/>
              <a:t> with the FRAX clinical risk factors and BMD, particularly for hip fracture outcomes</a:t>
            </a:r>
          </a:p>
        </p:txBody>
      </p:sp>
    </p:spTree>
    <p:extLst>
      <p:ext uri="{BB962C8B-B14F-4D97-AF65-F5344CB8AC3E}">
        <p14:creationId xmlns:p14="http://schemas.microsoft.com/office/powerpoint/2010/main" val="32270050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37883" y="242328"/>
            <a:ext cx="7866529" cy="766202"/>
          </a:xfrm>
          <a:noFill/>
          <a:ln w="50800">
            <a:noFill/>
            <a:miter lim="800000"/>
            <a:headEnd/>
            <a:tailEnd/>
          </a:ln>
        </p:spPr>
        <p:txBody>
          <a:bodyPr>
            <a:normAutofit/>
          </a:bodyPr>
          <a:lstStyle/>
          <a:p>
            <a:r>
              <a:rPr lang="en-US" sz="4000" dirty="0"/>
              <a:t>ISCD Official Position</a:t>
            </a:r>
          </a:p>
        </p:txBody>
      </p:sp>
      <p:sp>
        <p:nvSpPr>
          <p:cNvPr id="3" name="Content Placeholder 2"/>
          <p:cNvSpPr>
            <a:spLocks noGrp="1"/>
          </p:cNvSpPr>
          <p:nvPr>
            <p:ph idx="1"/>
          </p:nvPr>
        </p:nvSpPr>
        <p:spPr>
          <a:xfrm>
            <a:off x="304800" y="1422780"/>
            <a:ext cx="8686800" cy="5410199"/>
          </a:xfrm>
          <a:ln w="25400">
            <a:noFill/>
          </a:ln>
        </p:spPr>
        <p:txBody>
          <a:bodyPr/>
          <a:lstStyle/>
          <a:p>
            <a:pPr algn="just">
              <a:defRPr/>
            </a:pPr>
            <a:r>
              <a:rPr lang="en-US" sz="2118" dirty="0"/>
              <a:t>TBS is </a:t>
            </a:r>
            <a:r>
              <a:rPr lang="en-US" sz="2118" dirty="0">
                <a:solidFill>
                  <a:srgbClr val="FFFF00"/>
                </a:solidFill>
              </a:rPr>
              <a:t>associated </a:t>
            </a:r>
            <a:r>
              <a:rPr lang="en-US" sz="2118" dirty="0"/>
              <a:t>with vertebral, hip, and major osteoporotic fracture risk in postmenopausal women</a:t>
            </a:r>
          </a:p>
          <a:p>
            <a:pPr algn="just">
              <a:defRPr/>
            </a:pPr>
            <a:r>
              <a:rPr lang="en-US" sz="2118" dirty="0"/>
              <a:t>TBS should </a:t>
            </a:r>
            <a:r>
              <a:rPr lang="en-US" sz="2118" dirty="0">
                <a:solidFill>
                  <a:srgbClr val="FFFF00"/>
                </a:solidFill>
              </a:rPr>
              <a:t>not be used alone </a:t>
            </a:r>
            <a:r>
              <a:rPr lang="en-US" sz="2118" dirty="0"/>
              <a:t>to determine treatment recommendations in clinical practice.</a:t>
            </a:r>
          </a:p>
          <a:p>
            <a:pPr algn="just">
              <a:defRPr/>
            </a:pPr>
            <a:r>
              <a:rPr lang="en-US" sz="2118" dirty="0"/>
              <a:t>TBS can be used </a:t>
            </a:r>
            <a:r>
              <a:rPr lang="en-US" sz="2118" dirty="0">
                <a:solidFill>
                  <a:srgbClr val="FFFF00"/>
                </a:solidFill>
              </a:rPr>
              <a:t>in association </a:t>
            </a:r>
            <a:r>
              <a:rPr lang="en-US" sz="2118" dirty="0"/>
              <a:t>with FRAX and BMD to adjust FRAX-probability of fracture in postmenopausal women and older men.</a:t>
            </a:r>
          </a:p>
          <a:p>
            <a:pPr>
              <a:defRPr/>
            </a:pPr>
            <a:r>
              <a:rPr lang="en-US" sz="2118" dirty="0"/>
              <a:t>TBS is </a:t>
            </a:r>
            <a:r>
              <a:rPr lang="en-US" sz="2118" dirty="0">
                <a:solidFill>
                  <a:srgbClr val="FFFF00"/>
                </a:solidFill>
              </a:rPr>
              <a:t>not</a:t>
            </a:r>
            <a:r>
              <a:rPr lang="en-US" sz="2118" dirty="0"/>
              <a:t> useful for monitoring bisphosphonate </a:t>
            </a:r>
            <a:r>
              <a:rPr lang="en-US" sz="2118" dirty="0" smtClean="0"/>
              <a:t>treatment  </a:t>
            </a:r>
            <a:r>
              <a:rPr lang="en-US" sz="2118" dirty="0"/>
              <a:t>in postmenopausal women with osteoporosis.</a:t>
            </a:r>
          </a:p>
          <a:p>
            <a:pPr algn="just">
              <a:defRPr/>
            </a:pPr>
            <a:r>
              <a:rPr lang="en-US" sz="2118" dirty="0"/>
              <a:t>TBS is associated with major osteoporotic fracture risk in postmenopausal women with type 2 diabetes.</a:t>
            </a:r>
          </a:p>
        </p:txBody>
      </p:sp>
      <p:sp>
        <p:nvSpPr>
          <p:cNvPr id="2" name="TextBox 1"/>
          <p:cNvSpPr txBox="1"/>
          <p:nvPr/>
        </p:nvSpPr>
        <p:spPr>
          <a:xfrm>
            <a:off x="3581400" y="6248400"/>
            <a:ext cx="5232266" cy="369332"/>
          </a:xfrm>
          <a:prstGeom prst="rect">
            <a:avLst/>
          </a:prstGeom>
          <a:noFill/>
        </p:spPr>
        <p:txBody>
          <a:bodyPr wrap="none" rtlCol="0">
            <a:spAutoFit/>
          </a:bodyPr>
          <a:lstStyle/>
          <a:p>
            <a:r>
              <a:rPr lang="en-US"/>
              <a:t>Adult Official Positions of the ISCD as updated in 2015</a:t>
            </a:r>
            <a:endParaRPr lang="en-US" dirty="0"/>
          </a:p>
        </p:txBody>
      </p:sp>
    </p:spTree>
    <p:extLst>
      <p:ext uri="{BB962C8B-B14F-4D97-AF65-F5344CB8AC3E}">
        <p14:creationId xmlns:p14="http://schemas.microsoft.com/office/powerpoint/2010/main" val="25794221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b="1" dirty="0" smtClean="0"/>
              <a:t>Conclusion</a:t>
            </a:r>
            <a:endParaRPr lang="en-US" b="1" dirty="0"/>
          </a:p>
        </p:txBody>
      </p:sp>
      <p:sp>
        <p:nvSpPr>
          <p:cNvPr id="3" name="Content Placeholder 2"/>
          <p:cNvSpPr>
            <a:spLocks noGrp="1"/>
          </p:cNvSpPr>
          <p:nvPr>
            <p:ph idx="1"/>
          </p:nvPr>
        </p:nvSpPr>
        <p:spPr>
          <a:xfrm>
            <a:off x="76200" y="990600"/>
            <a:ext cx="8915400" cy="4525963"/>
          </a:xfrm>
        </p:spPr>
        <p:txBody>
          <a:bodyPr>
            <a:noAutofit/>
          </a:bodyPr>
          <a:lstStyle/>
          <a:p>
            <a:r>
              <a:rPr lang="en-US" sz="2800" dirty="0" smtClean="0"/>
              <a:t>Bone density is important determinate of fracture risk</a:t>
            </a:r>
          </a:p>
          <a:p>
            <a:r>
              <a:rPr lang="en-US" altLang="en-US" sz="2800" dirty="0" smtClean="0"/>
              <a:t>Relationship </a:t>
            </a:r>
            <a:r>
              <a:rPr lang="en-US" altLang="en-US" sz="2800" dirty="0"/>
              <a:t>between BMD and fracture risk is </a:t>
            </a:r>
            <a:r>
              <a:rPr lang="en-US" altLang="en-US" sz="2800" dirty="0" smtClean="0"/>
              <a:t>exponential</a:t>
            </a:r>
          </a:p>
          <a:p>
            <a:r>
              <a:rPr lang="en-US" altLang="en-US" sz="2800" dirty="0" smtClean="0"/>
              <a:t>There are many non BMD risk factors that contribute to fracture risk</a:t>
            </a:r>
          </a:p>
          <a:p>
            <a:r>
              <a:rPr lang="en-US" sz="2800" dirty="0" smtClean="0"/>
              <a:t>Age and prior fragility fracture are strongest non BMD risk factors</a:t>
            </a:r>
          </a:p>
          <a:p>
            <a:r>
              <a:rPr lang="en-US" sz="2800" dirty="0" smtClean="0"/>
              <a:t>Combination </a:t>
            </a:r>
            <a:r>
              <a:rPr lang="en-US" sz="2800" dirty="0"/>
              <a:t>of BMD and clinical risk factors improves the risk </a:t>
            </a:r>
            <a:r>
              <a:rPr lang="en-US" sz="2800" dirty="0" smtClean="0"/>
              <a:t>assessment</a:t>
            </a:r>
          </a:p>
          <a:p>
            <a:r>
              <a:rPr lang="en-US" sz="2800" dirty="0" smtClean="0"/>
              <a:t>TBS seems to be an useful tool when decision to treat is equivocal</a:t>
            </a:r>
          </a:p>
          <a:p>
            <a:endParaRPr lang="en-US" sz="2800" dirty="0"/>
          </a:p>
          <a:p>
            <a:pPr marL="0" indent="0">
              <a:buNone/>
            </a:pPr>
            <a:r>
              <a:rPr lang="en-US" sz="2800" dirty="0" smtClean="0"/>
              <a:t> </a:t>
            </a:r>
            <a:endParaRPr lang="en-US" sz="2800" dirty="0"/>
          </a:p>
        </p:txBody>
      </p:sp>
    </p:spTree>
    <p:extLst>
      <p:ext uri="{BB962C8B-B14F-4D97-AF65-F5344CB8AC3E}">
        <p14:creationId xmlns:p14="http://schemas.microsoft.com/office/powerpoint/2010/main" val="13185301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55967-2FDE-4D2C-8B86-18D800F2F527}" type="slidenum">
              <a:rPr lang="en-CA" smtClean="0"/>
              <a:pPr/>
              <a:t>88</a:t>
            </a:fld>
            <a:endParaRPr lang="en-CA" dirty="0"/>
          </a:p>
        </p:txBody>
      </p:sp>
      <p:pic>
        <p:nvPicPr>
          <p:cNvPr id="2050" name="Picture 2" descr="C:\0 DATA\family\shadi\Thyroid\Summer-day-1800x2880.jpg"/>
          <p:cNvPicPr>
            <a:picLocks noChangeAspect="1" noChangeArrowheads="1"/>
          </p:cNvPicPr>
          <p:nvPr/>
        </p:nvPicPr>
        <p:blipFill>
          <a:blip r:embed="rId2" cstate="print"/>
          <a:srcRect/>
          <a:stretch>
            <a:fillRect/>
          </a:stretch>
        </p:blipFill>
        <p:spPr bwMode="auto">
          <a:xfrm>
            <a:off x="-396551" y="0"/>
            <a:ext cx="9540552" cy="6885384"/>
          </a:xfrm>
          <a:prstGeom prst="rect">
            <a:avLst/>
          </a:prstGeom>
          <a:noFill/>
        </p:spPr>
      </p:pic>
      <p:sp>
        <p:nvSpPr>
          <p:cNvPr id="1026" name="AutoShape 2" descr="data:image/jpeg;base64,/9j/4AAQSkZJRgABAQAAAQABAAD/2wCEAAkGBhQSERUUEhMWFRUWGB8ZGBgYGR4ZHBocIBwaGBobGh0ZHicfGRojGhgbIC8hIycpLSwuGB4yNjAqNScuLCkBCQoKDgwOGg8PGjQkHyQsLCwsLCwsLCwsKiwsLCwsLCwsLCwsLCwsLCwsLCwsLC8sLCwsLCwsLCwsLCwsLCwsLP/AABEIALEBHAMBIgACEQEDEQH/xAAbAAACAwEBAQAAAAAAAAAAAAAEBQIDBgABB//EAEAQAAIBAgUDAgQDBQcCBwEBAAECEQMhAAQSMUEFIlFhcQYTMoFCkaFSscHR8BQjM2Jy4fGCkhU0Q3Oys8IkFv/EABkBAAMBAQEAAAAAAAAAAAAAAAIDBAEABf/EAC0RAAICAgIBAgYBAwUAAAAAAAABAhEDIRIxQVFhBBMiMnGBM8HR8BRCkaGx/9oADAMBAAIRAxEAPwDB9N6i5UmAHlVv3C1wQzEkWI2t74Z5O9TUyWDT23JaL2u0TqE7jWt7DBeToqA4KaSXBsQFkHZSZL3mWnz4Jx7k8uCXJDAADSS2qTam2rUCVI2LQN9iMDOV9noxjQp6l0qoa7JqUHsKsz/iK8RKl9J3/wBN7gY0eWy0qurMuHDnXIkAQSpKAAEETxaRbxmepZZnznzJJlkjQZkjSzSTtCmSQIFtpxqVppVYlqmnWVaCoJICszMwnTpN99o37sJafqMX4Aq+TpNUeoWFgsaWCtrbzN4IWPv42h8RFKeg0ZpVNYUFVABEMSpUEKVnTFyRpMESZnlehBHFSmzarlVZLKNLCGK8EEkEDiDeCfer5dEOXd3Z6pPzIVT3lfBntQPIABvrQnk4CL4v3NntHvT81Sr02NMfLY3rUxM3uzLwQygwQAO6ZF8P0Cf2dWQ0wzByETg6wwEnewIJIXtWIsZy/R+mFkWoqilmAXcAnSq04p6EqnmLjgrqUkiNJMo1taTTVdIP98jyxXkqLwVIiCRpjyCBh+T6la1QuGnsfUvlVEb5jAINawWILSTcyf8ACBtG7RuVF+yTFKFMU3ZSEIYGppVmjUCqMC2jgQsGCcV5Ua1Ku2mANRU6Ym/0rpIifBvPOJ9G7crOnU7U1MqZBhtJYHYzqEk+DezATp2MegfMZB6S5fuULUZrAFEJQTBWS7yYAsLx5tfVpMdKGIpgBl+XzBAIMQdidogE7Xx71AqVoHUC1IVNfcANThlW8HyGnnYA8SrB2SvUfWGDMAdMCV0D6QbkESZJ2A4JIyXkKE5HuUo1Gk0tLVGGgFCwKd5qfUhCBmZ7gnx4jDvI5GozsG1U2karatPDEmd5AJixg+MefDWWcUKNNCNbjWCRAUHucsFiAZAtvbm4Lz2eWlQUlmJLQSLkHlmFw2w97WGrAcboL5naQxy2Toa4Zy5vAdQyk31EwI2jnjGk6fQRE7IjeQfSPygY+Wr1Q1CVpl/mMdRIaIM7gEDUB9Vp2BkgYYDLV3Kn+0MGYL9ZIZpg/VoGmSf98OhKhGXC5ds+kPUHkSdpO/8AtjNdXzWl5DQWMWg224uFBj8sZlM9VEtUki6q83JtALarGOCJsx84W9TqNTgOB3CxUKzWO5KRIHk8gm9sDlnaCwfC1Ls0XVM3SqrDM7OsDgNE/k6g3jmTffA1DKrXpv8AMdg1u/Y6oEaja5izGxBg+qvKdS7T21I/A1+bz23XcfncYqC1alQsrBhAmwusxZSRJ5kQR4vjzpSbez0o4eKpOvcMpu6oaNTTtIIH1Xgkzs5XgETFpk4HodPZnhdIXddNgeRO3FpsbC04b9Byq1T8ospmZOn9CGAM+2xJ3w56j8PCjSLKdv6m38MRqc9zS0u2bLNDHLg+37f9nz7q2XOvuVlIsQbjeN7xPEgce2EObpKWJIUkAntswMSGBJBBtsPf32dTqLPWBcajGnTG9om4OoiNo/W+EPU8tdmQLS3s8l+dxo0oDESNiBOLPhsza2VSjaprwY7NZd2V7B5uQWWT27Eftx+IXsJJi5fS812qWqaqUgQ3/psIgFZGiCBEEb8g4a5Rnogli1/qWTqK/UV1EAmY21NbV5wn6jlnJmhHadiNQLi8EtsI1X2t629rFkvs8rNi47QD8TZtSy0iNIuyt9QBNgR4RrzHgG/JHw3kGFJnCMmlAJ7iGYsylSR9Oo6oI20DczKrrNKUptcrOzMSyG4emZ3Gqb8XHjG1+G6C0lzCVNQapWCox2OoAg6pFwpmDz7YbO0rRClcrZHPZpvlOkEEowYNBCsF/EL3shtYgDi+Mn1bKk1EqVG7YBOs+V1TYhjciwubXxs+u5NVrdhLrsVgJ8wBjp+o/WCJE/oCYx1dv7miWLSxZe3SYQMRMWIbUo9vTARp7Nn1RpEqAUjAZh8uIj8IKgkQQAdrySOMWvlnU0i4k6i8L9YV5Gg6YIgqdvIgCce5erT+QwA3AYvPcLMFGrYi+uTft3E3nms0HqJpSlKyb9xYFdJMhCXPcfQbXth2+VIXqixc8tNWcGwJJWV7QLgFiJMS1wx/XCfqVJ/mLVdWZLMEDAF4IJGkS0bXIgSZPBc9MpimoQLrdd5UhEPk2Pdzp+oTsBfAjOGV3kHcOzXDD8PMaQP2bC+++LIwlxfuJk1Zmq3WKz1ATcSZb6ig3AAuFAseS0b8Cz+zDSsJTYR9Tkkm5uJP08D28zgz5NLWdVRSGPYIME209xABv4sZOI0ayUwFepojYMtOY9QzSJMm1r2wKjb2DdIsyWfr1DBtAM2kCygrYlbCAP3Tg3JPULLDWRmAJhVGq7HuIuIPjg+MD5uoKb6n1kUwSyKWQRAvThhCmCwtJJ3iDiOWyVMUgUQwqancredgVkSQHN5I1DVYxaGaRWm+hZ1mon9rJDByahUj6VtAXuEjTO9zzjQr1pjTHZl3EyVBZ/EkwZIHYf6MZBlnONuwFQmVEzeARBg8Xn2Jxrcmn/8AKWVZ7SGse3TcrY2GmWEA7H1OAbNh7l2Uzheq5rZLS1P/ANTW9IQT2xC6TA5J2HsMMV6vRTRrWoinYs3zI2MyCXW3nTvMc4X9IzNQNcAdsqBNSQWgizA6wdr/AEmzHfFPXehrXqAioFqgWuHWbQJVv7uf84je+AW+g3aGuU6hlAGCVaYQtcWViLC+ruMkbjeRO2PamVU6KmWqr8xRpgiA6EltLldoJOkwYnkSMd0vphp01+ZL1NTVGOiSW+tSYNxwWBMnYkQcTzPS6fyNT0wIF30LTqNEWMDsN7idmA4GMUlF3RtOS7LujNQqGoanzkqILoIkP2923dIFmUwePGLcuUqJ8v5ZaotSNTayFVRbUDuTqiNzoE2acA5vpCU6SVqWsOKYYqGaWBJZ6cljBiSDuGH5EJ02n/dNSrt8uon0IRAY/TFiyiIJi1zffDecJK0LUWnRdQy0PRYs1vAACjWBKqR2WLWC8CSdyRXyDNl6Yd2Se8s3bDMWJnzeLc23wKKTmYIcWgVPYxB1MsagOSccnzKjU1emrEHsCtdSIMABVAmY9Tzid4rfLlf5KFOlVG26XlDp7mAJIJI3AAhFJg6FAtp3MttMBhlOnU9Vh3L3E3M37Rf6RN49OcZodddAFfLaImQSTpMkXGoiTH9TOGmR+KKdOUKkMVFmG5tf29vTBLE1smlb6D818PK6tD1BqEmIge1reCRc+98Av8HBpkMNQjUzRCyCoIH1EDyTxvGNJ06uKigyAtoUEel2jY+mC820Dj77Y7hoV86cXRg8z8CMgPyTFoIZjcxuQAQwkehvMiMIuo5U0AFKKAshpnSSbgSfpkXi4ud5tqOs9VfVNKZNgAIIMwLHf02m97GEFFKgUvqb5hIaWMk8WIBGqeBBEbmbyZJLz0epgc+5MjTzylJqRpA2B0g3iSFvMmAIuTtzi1c2atqVGLGFjjbUTvufSwvNsQzfw5RJB1HW1yQJEyJJEGLTeCZti3KVNJO4/Dq1GmbTcSxFvXz98RS4PorTTVovyWWNNiS+mogJIkbAEnTG8mw++GOf+K30KKi6A03HoYNptfzhDSzJ2qfNAI7ZWCo7heBIkkERA39yv6pnVdnAcsJkhiZBjTcsBP8AQxP8iTbp9915CeOOSSeTZX1fP96VaTsJsRBO8gja3vtfxgrJ5RcxRqy7rUR11BzqAggaogEQGJmDZvQnGXzlUoPqDKDMag5IjglImxnffa5xWMzK/MWpoYMCohQTb6lYRcNAEGb3iMXw+HilSDySaWvAfl8szKwYEjkGXAMzIEHb8RB/F6YWdVLUiA5Q6YZGUwCDA7pGqeCREELaL4ZdI62KIfWPr/ZFg25J1WBgntBEyLGJPVqmsSFfuP06lIaDZtEGTvcgTP5244zxvZJlmpmV+KLy4AUypZbHUw1EtNrxE2m4B2nDXonVS9Kmj6WJGvVbVYw+hmUqrjt34g4h1pT/AGVgQSgNzNwSCQTB2DQDfctvgLpau6UDpdirMUCuOBtcQqsEgnyBMSDiuG9ep501Ts1+X6dqZVIh2HkadANgsgFQLliSDJ+2Ml1bpgStVpBiWkuFAuSysx0wQb+P8x3scaqlmHqpN1Y6omxBI1EwIIPmPEc2T9X6g26oq1AACW1WH4SE2N79xb2x2KLumDkaaBOn9PWnl3NXWe3WaSjUVWI750gTAgWO0Xw3PUV1oGdqQY9yKPqtKhnjVq8xFiBa+E9OmGVgrAFiWJn5g1EEEtMtMgSPQGxkYrzS0y66WYuDHaCJFwIiAk+8W8YpimpaEPoKzPX2ar8vK0wWWUBX6Y+pbA6Ys07QRPmOz2YNHLur6fms4YldjMEEAgxcRsbj1nHuXqGhRdwoVysU9UW1RGwiO0G+8HzjN1q9WopNVgQjBRfnug2MKI9ItirnS2IaG2VzCVw2gyzTqR1HcR3AAxcz6zcHA9VCSZUsZifk032tu5nf7YW5shFVqZgEypBMBgRJBgA3jzxjUVkeqEqLRQ60DGVkyZ5G9ox0Yt9HX6iehlm+QGzGq8Kp1SwVvpMGRfTOmbgG3OHlKo8KdKBWHYxJMk6tQWGVfcyABv5wnzcMaWZpjUHqay2nVDfWyGTfSUgKeNJsDGHGU6gjrrEljzMMQFvYzA5iABwL482/QsRk8rSZs5AgOajzERybC0RBxsqVMAMGdyFnUVckAESGuApEMRaLE7G+MX0uuXzilhbW302j6msQOPbYc7Y2fUM8yO3bpVOTB0j07SAO6RzI3wDryHivtHvSs4CYWk1BHVQos3zBYJrSRoWZAaY353r+J80aQqhF0lhco8EDVFkazAX+m6nfziXQswlQkTUV95BBZ5Q/iK6hMccySJBwp+N67JUotqECSoANyCCCeDBPvf1sN7qIUvpVs0nQc4jUUaoSWbTpeCGgEBiWQjdSb8mRJOD2oaabS7aT2w4Ik6ogbtqO4IFySMKslXf5FOoySxUEAd9RrAkghQqepIMSfxGMX1tDU21SxdAfqNgwN1EsZML3tJIBEjYLevIap9Dbo3THqBisL8sAkMQDsGHatgfIPmCNwQMgTTZqYVdKVWQagukBv71QpmRCtp3AsMO8vLqihHLRqMldoUXH1bAMdU3AF5ss6zlhrqJUDfJqJTqjSRqJpSrjunU2h0JvMKTNsDGTboyqI/O0spHaWpS2kE6RqAK6mOwvMAbE+5PTOrhaeppWGgAgDuBaSLCZt5iZg4Tdezy0lXtBhGVNc37idJCNpiSYm9uAcaTpuS/u1D/VY73Y7Ab2F2MCwOn2wqbSVvsoivAXlM38yGqVI1Eln3EiIAUAme7mB74klOhUtTIO7QbyTEMxmzQ2xM2JgYbPRo6dTIpa5uDEkgmdR7oMb+fF8QSkoVGT6UI7fp/FN4O0iI43wrm/UG14X9hv0fLpTUGk/feVJsb+Jvsf9sNwwe7THHiJ38H/AIxms7QNZllfln9jSBvsTB97nhZtaCqPTKjDUjshgRJmRAsgM9vGozYc4p+bJ+COWNduWxlmmpIsQNREAD6j4A/mcZKomp7zqMwFNha2q0cb+/Ixpk6ctFS9Rrx3TH/BP9HCOtmyxZ9AppaNRsBBuTHqdzaY32Rli5b6HYHxut+4u6q1QLpZmCxdoiADtJ5JkASZubDYNuotUUBRpjYgFgvMmd5J3ub73wZ1mBRLsAFItp9D2iRtJExv9PGy+h0yoaDO4aCp0yBJVd/B3gQPPMghLjqy+Eo1v1K831EKrMjSxYkFtQMXM6ote9+IvscZzOZoPUMgJMfiNrCwkRA+/ucMGpOHCFJcRNiTYXIJkE28cCdhhU/zHqK5hbROwkGZCxEHwT+oODxQXgovic3TaTUHJPeIcEngKe0xHeOJ8kX4CbLNBcMIAAXX+KRGo8upFx5Gq5i5vUc0hUmqWZpIlBAg3H0gAHTxvgP5rxKHX2wLfhN/wi5Cgne0/nTji15FZJWRylIssxSYi40syQJsAW1C8zpiJMcjEauZS5uuq5KlGAAABsfsTqWD3HxFGXL6lUKFaZgWINzptqEG5kgXP3BVXLuwBUuCBcswJJncSArCfBm/GLYrVvf6IJyt0So9VVacKUuAY0k8RsDeRFhyTYcnZHqNF6TqaQanUIVlRQskFiI0jt3ncTEGYOM5n2KAljAIiRB7iBsAbb7xwJkwRHp1UUkCVarU3BACwxgbkAL/AJtU3/dg68UTSfqxrkXqUqkI5MSNXIUkE2ImSQC0SJBPOFXWqBYfMCy3zbqwBIEW1SO4mNyJJIgYJqZ1SFIraQu/a8WvcRtzff8APHUeoABgWLBbyDMSbCFKyPT0sMFKCfsCpVohTyDmi0p3MDAC7XN7Xjm4BkegljmemU2egwVkIfuAeyrqmWkX5EADmw5DWmJEQxXjU0kxaxbm4iORiIpw4D01kyLKDfg29xaPOMWNJ3ZjlqqGHXRrYg2KqGEEXB1CGAJ4U+t+MYrMVajmp8yPYRaNgACI3xreq1KdCgzaSj1BAB0zwBsq2kkxHLHGPytGpU1aUnUDfzET7b3jyMU1e2Tze6HTdURKRov3ksO4idLEDURzEk/Y41PQ8qq5emFUMIuTyefqvvNsfPsnky06pA1aQNzquYj7f8Y0NHNNSUIXEjwQJ9YJmT641ZqMivUQ9HyzyO8KIZoYwoIIXUZngna9iMaajkYVflo1RtgxXaIEop3Nj3NAEG2FX9kb5rrqYgE6AL/USxJYASJ459hfSZdoRo1U6vy9TgSLgSJFhfunxIPnELetFUIUZH4dcGupaSJYiGgzpaPYzHP540uf6e3yZIZkIioGaNIEDUZYQFcc+Tvxn/hfMf3wCRq0mIMXtF/xEn0PHFsa5aTlxrAp05J0soOvVaAs3PIHM7CCQDVuw8eo6AumZI0SSampZEsGDGAQLEkQRYAb8kQACu69lq3zA7amFNRcAgFpLAlpgNaCZBtAG2NDlKGimBLEFgVAIAVJlR3CGusWi0RsIhms8adQIUqmKeom1S+kGVamJH4fsRcDGJJDHbRbkcsYVn1ksgBEQO4TO08mBIIm3oBm8qXFVacAVBTK6iQgIY1dIPFmPbxqPGHFCppcCHMACVN/wqoZSxvMsTBMz6Y7PfEWiotFiCxURqUlWEkHVKyJhhMcb+FqHbTDc7pNGj6K2ltUSGRQomYCqIngCNJt677Yo6iVcWLNURS6OG+lkHbO8gyAbCzwMUAVBCkUxMSQxkgiZUs1yPuPfj2lS2CjSZuqmN52M3m/jfcGJTVOzUlRkvinNivQo1lYwzERuVMEsC03AJt6HG76WZCmLsQx3AjtCqdm9PFp5x89ytSmWfKuoRHJ0sbhSGJpMfTSTTJ5BHjH0qlV+SFG9xeLmCCNMbn1IgcW2DMvK6YyL1XkbZmqKY7llgwLGIgHuvBsO0wLm+LMjlYC1XsCwOkWN7AwOb8yf1gFabGopZpuWIa6iODeTpgD77zjQKFSig2MqSALgEg2/U/ythVoTN0kl5LsrkgXAYCQDaZk23J3gQo8QcEpUcmSAIMEz94tv/z74FpZoqfpg6RcjyZJm3P7sFBS8agT6HDIzVaJZJ3s8zFZaiRp32O8+vt/thVVywU90FV3AEE7W9toHuPOHz9t7Tzf9MLs2uoHUCJiYmI4W3P88bN+vZuN+F0fPOrhq9UUyxCsRo1CTzuJjVHgR6wJxqMvk6dFbwyiAVm57hp5M92k/wC98Rr111hgAVWQBNyTClj4Phjvgemi1auqVVRso5IAIBuCIBuY3GBlJNF9Nr0QN1jNotUfKUhiGXT9V4MARc915HgnxjIde6Uy12plg1rrpB2CyTN53k8ngTfZ1+n6Q4JhlaQZ1Lwed2kxHqPfCp80xzqOoNQmnYqBtLG4Ii1xIJvGAg0m3Y1NpKjJp07QW1ExcMwG2kkW02ABMX/aO2KunWQONJZGJBDgCQ0loWbwJN76SLc62uYMoJKnX8sjSSLEju8xY8k4yuWQTmKYMo7kjuhFDrqQEmynUDEKCB7jTRGd7BlZV0+kXBDaKQJ7QgBuIY6ywJjxBH0naJxBMqzKdRE3swBmNrVCAZIAvPnnCz4ZqjW4j8LDQQGgkgAyQTqESTvBG22HNdFQ6QyalclYUAkcgwJjbST6icWRm7rdErVqyOTymkCUAYMSQFEEg2J0kEmIAsd8eZNJV9YE6i1/pgkliVZSwN4B4vFjgHLyBVNPbcaGlhvYgiQfIO3OFHTOukVB8ypUZNpabNaI0mQd7z7jDnJONOxD07NE2VCkw3ywpReG7YYEgXMRAgi5XfCPP5cnWKQ0sp+kLB7QSbcggWjba04eUOosSBqkXA1ESDzp1TqAmd7xtgbP5rMU2stNmYSGAEmLRczMXtPi0Y2K99AzevcHyVAmk4ei6keFubX+qLgRf+jHN5mqTT+XqGobCfAIBLXnzEfeRFuTTM1FY1nNOQNKghSLXsCNN4s0fbBlA0qYl3LOiyV+aWnxqUNE39rjDYxt60Lb1sTfGWZZmpppjSuojjeFEb7Rb1Hrhl8OdMKD5jnSgTsBEG9yx4i5sffxjmoPobMVCoZlimriSot3WMSRcC9yPuqq9Ydw1NqjvII4WIIcMAJ7hfnb9KIqnbEN7Cup0aboKlFSe+7DSo7dpOw3sTwbzbAgWoeKC+mlT67sZ5/OcA1OtM6qlSXJETqMwbgfaYPsBxiS0ioAbSDH7Grk8za9o9MC+DdnJvwTyCCoWBd9Lliukm15A7o4/hhwEFKm99LBT26riJBB8WgkXJ/UBdM6sRTCmqQkkQrLTaCTplgLXvEgWNjgzq4U0qjbsEOq/MQCI3Btfax82gjVMsV9i74QpqMw27KF+pTotIkknaww66tVKadIFMbkyw1CxI2ubeI7RE7hB8L1CvzGAjtvAJkTMem37/GGHWHiNRXSRq3NuI06pEkC8Xv4wmfJr2G4nFJeoy6LmZcxDdqk7ef4zvvP60dZzoapTQM/cJgSt5bkbG/AJIMXtjzodRIJphYmLAgmCRckwTzJAnVFrYU9YzrNnEQar6FbVJ1Xk6haeBcT2xjIqkbln5Nzl8xI1a9haTsO0wZgmYBMb+kjFeczKOvzPxaSBr1QNMlp0sCCCPtgXJK4LElWI7iukoZuNyI5AtB28WAz/VCtdGAADAhrFQPqnuJkEQxgXsRfHa6NafZsKecXTTCLI0gxFiSASRG0zvMH9R7TpgRpqEAkz2xfw0yynTbkREYX5PLtAqFfrUGLGQRIXuvJn14E2AFrVWCNBKggJcmAT2iAReDJv9owuSRsbMj8Sp302BUhqQYgT2SJAe12gjf90T9J6ZQIoUtZOsdxuJHOiSJgSPX1OMb1xWXSoEKaY1apBILHkkyJm55N8a580WXtJBsYFwLgRPiNwTzscT5H4RRFdNjM14FiIAj0vx7zGLq+cZgDcXELtvAv/L+eF9FdIAkxMjcj7cybc8WicFo0bm0i0evjg8z5nE9oJxH+VdRUECRpA2vuwn1sR+W+HmV0k2H/AD4/oYyFKofmbmYG/wC/1OH1HqAC25nffzP5YPHlS7Is2J+BrmKoUS0Wve3/ADjNdT69qJVLCQP9Xv6RG/r4wF1Xqb163yaV1T/EM23iDG6g7/fjYA5KayKw7Eh2MkTqnQsnaBLHabebvyWzsOKMdy7Lc/VV0CAIpPcW3MAcgXAg+fAwuVwtg/0sbiAN7kRcWI5wTmo1mPbuN42PHp42Ix7Tq6FlmFmsBE7RbTN44MfYzhajqyxSpUiIzLD6VViCCIAmJI/UefQzbChuohMw5UaAqmPK97HuAGrTu0g+3nBGezjRtcwFLQ2rkxeAI9TsfGM5nM/qzHy1MdoeLIsbwSDIvJ444nDI41e/Q6Uhn1HONVgkCNRg6iX8AqDcH19CLzhC1YoZKMQRLnSCQNzM7iZmZI39y8vSA1EBiGEEMQw/zd0gsZ5kDa/GB8/WCtTKqCHPyydRIBMzAuZB32K6jBM6sOxJLS6AySPTSFRmVSQNS2B2O+lVVV7mEmdMWAvia0gpJMqTEDcmANyCDwJgniAJOFeW60NVREQ6wwVQYYuAWgNeZgGCs8cbmjq9OEZYBHawYMAl9yAIgkQCSRNpPDknWhDlEF6kqqylk1K030Fe7cn6yRqAgCBs0G11tLpFGqr01qAVGgmPwmZNvGwMEj2NsO+q5T5tMC8GICgn6voKxChg2knYceTjG9KrRWdX0gXJFoBkSVjxH5A4ZCaumhORf8GqfJtA1/KbSgAOsCTfVEkEXIj2vfEfmKoIBCgm3dMQJO1hsBBOAemlFd6TVZAYlVggrc3GogH7TeLnBlXKr3GnT1xLaVfnfSVUA7QP+kecOiqd0A3aPKBkkQAtvwfi9CIMEH/LM4b08uKxVoCUkfb9sg2B40hiCb3IPuUeTqtUUaqZpwbLfVxJEwY2Ft9pOHHTeu0malRp2gQQAABChoPv3f8AaffFeOhEtma6j1kl2WqAHDRUFtLi4DCZggGxH/A2WyyMjBVKuthJ+ryDwG3g+oxP44oqMxJXSb7bMNwRGxvf14wnfL6NJExBkj2BuZsZ3/oYJyadMUQTLr5JvHE249Nrfxx6ciCAS6rI5mdzfbDXK0AKQZGPcRIjfu2k72JiPXeCRc3TSSSeTbUJ/WNsIST1QzjooOfQlwtMAFAAgBImzVAASdJ9dxpHmME9TU/Jd9MAoAGO8GQRfa9vt6mOpdLFJdZanZ41sfq0iWRUvqAYEBpvb1GKusdQQ0ioTv0rDatgCtoFjIv7knEUGvJXJNIn8KdLli3zKYBCqCW2ZhMQRMiYJ4vBxR8T5m66heIPkEMQSfOqP0kYG+H6DNqVXZDI7l2EBrNcHST45j0x71Om7VHpTTH0k7CT7sNS/USRYC+Na0L5a0HfCmZ1VKmgEAhZ4Ag/kL7D73i9NXLj/wAT0gCAw+q4gJN+ftv6848+GKzUWrCdDDSCL7gkcHz5tgjpdMjqTa1UGWEETBgi1uP4n3xng5br8mtzHzA6qpgC8MZjwCpBMXge/E4T/EuX16dZJ1TYLclmOk+N7bTJMC84fpkgiaoJG2mAWjkgrJiWBJkcT4xCqKbBBVle6AO6FbSZspuwmDa2o3thEmrLIoZ9OqMaQUUwYAAMMBto2C3sBtIjzjzPZOSg7oLDa6CAYIJhSQRFhBn0xzVXChQTp2+oQ+4k3DlZFgLWvOK8xB+UAW+osFAYGw09pYggS45Ow23ASTNjJWKPiDKa2psfqQ6QZG2omII39bDi8jGrWtrpoSpBIkhiZ4tcXvzjEfF9BQKYDEmDp9RN5PAXYAecbQywUqVANjvPgxxE+RF+cIcbWyhySaovWtCiGM22sIIJmY3gX/qS1q/Tv9UxE8GSYkAR7cYBapJKiNMDV6kkltxaZB94Ppgx2LfLMAHUQwJj8LDzcSfznm2J2uPYbd7DspmwXYXB7RPuCTEcRfF/UepEtpp2aN4nSBdiPJA4vJ9ATgGiCHMRbYA7nbYbR3ST5x6+W0zF2I+qD+S+IG3JJwKpC+KbsrydYUUdQWOuGNiS0eZJ+qTIPjDDpmTYgtUkFiCQSTbSALzqMLI4HtMYvyOQG7XvLCBGrxbgfwwxr0NCkz+d5++/jzh0cj6EZJK9CarlBLOxBWSIuYjY/wBGdvGEuZ6s30oLEj7bne8TI2w76jTAWPpU22459+JvbfGZWkHbVO5IEdwiBEcEAgnnYbcMVNjI9bAP7Q5IIYE6lJvB5UaRIsAR6e+EubTVmpYIVKKNQbSY23iIU3tJI23ONDnHAItJuVJFhvvubWP89ji8wzNnkYhTCBWJdRfS30y219UD8xGLYQtsTPJSRoGUMkrB0sIsxIYQd0UkbmIsI33GFmbyMpUKVD2nuRu1lsVFzsBqBDbWwUlBwCT2mY1TqFr2ABvsB9/E4Dz+YQqUeQx1KAQDed4JnYkaASLm0EycYU9ASm5IQVamnNNcJqIJIWWOxMjVCg73gbeMM1qzpIQkioFJgqQCCCAQQJBgnce4wD2Gst3NRUE6G0M4IVhBBILSYO2/JvgjqaB5h2kRKsSSYaWBkkHj6P2Yty7iITY0FWmrCWiR9UqHX/UaRlkF7kAiLyJjH5dFbNOCIU6hEQBfbt22w9o0ijMFYuWiR+yJkWEHYG0kRFjOEfR803z9DSwlgRNvpIuD6KPaMC4rlZzlqg3MqEqU3BHZ2sdxoIgT6g28fTfnDKsxCE6gUUEkQYtB3MwfyPrgHPwFi0c9v7Q51SRCnV7j0td8Kq9RmD7UgQ8yIEECL2Nr+Yw2MHy0DyStDKnTD5eoaOrVVJE7BQtjBNtBO0bnzwj6d0yFasXI0EjUDYH6fUlr77DVzGHvxDnNVLTT1CSECgfVYHSTuCAQT6Tfws6Hl2q0zRLD5anUVB9oBJEQXmBbY+mLuKRO3bFGdzb1AmlYBGo91iRPJ55839cSXJOTpZWJ0ytyVI3nxf8AK2HYyVJ1FGrXAgyVVJCXgDX4NpncxfF2Yy1Og3+IW1SV5tyBEA93nyfFwca2zFtivpmY+XSA+WSGFoYgqQxuQBM8envizM16lYhvl2AgRAESTaZMX3wo+cVSA+mGaLzyYFv99z7YJy+cYqNRpNAgElgSPW4vOBx0tBNtmvqUKValSR9baSFUHShi6GdQPdPFuBa+Mh8QZf5YKgyAQNgRbUJDAneLgcg+MaSk5WnoOp3AglzClCpWQDYQw3O8m5kYz/xBlKNOmEUsHFQ6xqDIIDQFAEgyYn1x56jx0V5Has7oDn5dSoBqZIJWBDKI1Wi8LP2J3jFdbo5r5mUYdzDtc6GtuLg7aSNXne5wf8L5TVRfuuTcEHuHaOwgfVuN/GDct0ZgwJrIGd7qBOpCLSgQd8SZLRfcb4J9IWo32S6V06sA9Gq6Qqk06syRwIJIYISR2i4/OSsulNVYhUfu7y5DqNCrZWEmdJAmwJ3kHAZqOi/MT5gy6Nu3JAusEEybICw2kn6SB5kPiE1hEvT75KgqdQYldagi9QE3IF5mxF1tutDo0jS0a9Q/4pchTMuxpgHc3UdwjVGmZi24wh671yoKWnLFjZg73DASdUC0D/MZIndb4J+W1NpSHDXDEwY0hiSYB1ECx9Qd8L+rEUwamvTDQEqDvkiTssHSCb25iDOA6Yd2jR0KyroIqNBW5BETGqApUWJ9Y9d8WI0VwEIGmkxuVUXaneV3FiZ/XnAmVAKqxidIkgQBHA3BuTsfPmMX06YNYgMY0qIaCBqdiSYYfsgC1vPjZRfkFSQh+LZevQQmWOmTtu8THjj7cCw2NNyBCKsEiL/iJO/dAAjYRHE4xHxANOaosQoMK1vSoTtvtxjYLUKqRAPcIMQFuATE8SZ/LCmg4vYzGYMH5ZN2aCFiYJH4YMkKL33jxi35BaorAAKNUna57R97z98A0sxCICuo2k2a5vM3tuALeLbgrL9RmqUCwQuo7GZYjcH0Ji/2xO4vwUWgzKFSziBCEKD/ANOqPJjV+v5OESTcfx9b8xhH0+qS1UgaT8yD5sqDk3Eg4a5UiBqP5/f+rYXwMlIcUX5GL3cRF9vEj+eF6tsIiOdr/ngqmhg90TaIxkYUyeQq6zTLJJDmASTsBcG03HOMlmK24G20Tq2E32gXNtreoxtc/wDSQSQcYnqAs0EG/wCfoDxadsXYcSTM+Z9NAOazTn8CkCd4890sZkzz74QU8y4zWrUJMEx+yFbmAI1uovM2ibYczeB9Qk34tF77fl9hjN9VzsZmlTiFaNRE7/TwJNresmcVpeBLfkbV3FVgW+YAO0BRybi4MbSTyfyGBc107UxIMxPbqvHqrgiO6ZaYJ55a0qVMKGPafM2vINrsoEgTzMQZOF+cUBdOsPF9KkyLEA9wBXYLsREzF8HKNMyLtGV/8LK5gtTK6dVjvpme1l2g3Hgja8jDjOZPX3A6SG7lPIib2HNrgm04oetFTwxg3IUm0EkQ1h9gYtMYsFcBdthJ9L7wPvt+lsakgVrotyJEaYZiQoEARIJ/atxff6RERhVlqVFc1K1XLa2jSkASCCCSw2k3jBGXr7zdtRINxYGbDYi/039zhK+YBzC90jXc+7HfzYzPqcA/p7RsndGiOSpVCagfta14vA8q4neTqHnDLLZellqYRmDNXKBoOmVhVB8gBb7/AIjgHpnVqVN1sdIQ2DSCREdpsSDaQfBgDA2QyD5moxqK1pMkkEzKgbyBPd7Bt+a8VS2uxU9aNImapNphlKzoUSIngz7D7X3OwC0SlXRTCBXqLrI4G+kT6SduZtwrr5ErVKKNJ1hVgEb8ckTJM8faMNOoUwRo0l6kxr2gAzc+YAMDx4GKdtbFif4oyy03imJ2knuBIneBx4iLxizK5ldF10xNyQYJ3gROrb+URgHM1mpoaZ3NxJ8xcDmYB+3pgbOKFApmQGvIE3iwk+d97T+SOVNs6gSrWkMqnZmIPkTz+c/a+KqlKDDPpPj+ji2j0/csVEGwPP6j8gZ9MHkVoGkQI4GJ1GT7CDul9aapT+WpIII0J9WqATH0+m0wfB5X9e6kamlDGkMSABtMDe0x/W+PMvXK01Q6AyOBsJPcW+sEEiW2kCB5GBc/lNOglwdQ44MDcffE1tvZQ39Bpej9PIoI3eDqaGvFjtEb7Gb4YUvmCooWoGIcq6gkRx4hpcceRYSThb0F3+R8tBZ57pNoJPHDTH548yGc+ZVqfOcliTqAJQyOXVt9IFuQRyRhcnspglSNdQBphz8yXYSyaiWJErGltxJF/wDLtbChM+tWvWLsQEUIgs5IurABpN9ZMaj7HANXPsNUIzAc8WN9RJ8jc+T9wuldUV2aqNIYJoKQFWLHU0AAgtqOkRf3tqTBlJGvvTGlWFQzYSFs0mQRBJk7DzYRGEvXqL1V1aVsDTMoCRYmARMv3G8Ai/iQxyvWqTO4MFQoGuCKYE9oKapYWM6TbkG+JZ2uruCXDjYAKAH2gKCwAF7yV5uNsct6OaAaVBhTA1Qfl/s+0sBsZ5nwPXF3TWis5lvpQQ08hyZsQu+x884uq2WUEAKIDlZHdqvED0GmRbA+Su9UzAtctpMBNVgFjVB1Rve0nBPoFIA+Ia81qbp29o/Z5dibcSTjV52rpRht62EibAWgWtb+MYx3xBmizr+JdCwSIIBPkRJ/TGrzgHy1AuzEACNpI2/E28/bcRhbSujIvth9WkxgR2iw0mWiIErYBdt8GZXLqpdgrLIUG0CJPJJ5YbfywKiHdULk3kwQJ2tcCfU+2I5QVCXOkAFyA0qQAIUxJi5B/M4DjbpDXKlYzyNSncKJ7mJngzcAkXuOOMHUq0vPpNr3t+l/1wn+H6I+WzFlI1sZHgm0mIBjx4O+GeVQF1IYRPngkGPXYfljlFbQEpOrNCaJI8f1zgfM5vSIP57j9MEV8yAhEgEjab+OcZrN9RgwD+cX4vwcUfC4XMiz5eITmK+tT+pifPH6c4zuecd1w23mDvYSf69BgnL9Um0+Yi9zfxbnnCnqOYADSDGnVYwZ7pv9h/W1j+H4vQEM1rYvz9ZZkXuR+ExF7x6Cf6OMt19tFWgYtJnn8S8c/wC+NHV0u5LauR9Xp4N/1wt6xXUOmjQSASQZBjt+nRfV6HefXHfL0FKVjCjQVKaGTpJExaFu0CBczE34jjAObzKO4CLrnYwWPO1r2HiSY3xZm84QzfKM3KsAJMyWLD0vv6DjFVbOHTOjTYbCJ2gWE7bXjbBz10bDYlz2V/vRIYSPonSxG8rI3BjtIm3PDZwIH538XHG4OwkxYi04UdXyYdlMhTqgSw7rcDdNvxQDc4bNrKglGM8ERbm95PuNpwiPkYuxfQAk9kSZg8cQJYCwjCQMVzHdeKnJ/wA3JG/uMOwxDtAMyFJNybRweLCcJKjmpWkCTq2HMGSdvF8BkOZrMjlC6wlILCsAQDv3ACSWJG/5HBebrLRalToqsOyo7Az3BhIIv3GSZiROKuiZ2GQ1YC00Z1IMhmLaNTeoUwB6T4xLq2fpjNKXgBIK33axAsLdpmTI22xbCowsVJ29HvV88650LoJlYXgme0lT5Enz7jCSrmXy9Usq61DRUU7ajv7+NXv5w8Tqy16i1Q6ygIFogkgbsQCCR5Xa3MhdYLS0JIZg0gi+xY3E7jibc+dlNS2mDxE/V65cs4QLPde8XPmxv/Xis53VIYWO15ki9idjtce+L88bPqUw1hHaTfwTJEekY7KuA/09sRDQCDA8CY3ni53wum2cLFaJAWZb9495/rnBSdOZhqDAA7AEx4xWHVnckC7EzMRxzv4vg6ll7SoYzftMicBGOggXKulUBHEHYNJJLRImIkEiIjV32mAMQ6yAGRYgrKm0bBRcE7zMzgnoodZpmxkDS7adUkfTMSe1DHp6Yh16gVNMMIfSdfqZjkeRHpiZNuxjX0jzoQ/ug3zEWA1zEDeCfEEcjnFWiuS1QUEeFs6gS1+CR37203gD2xRVrBciO8AkFNJW4UvquQLm5MEmBgLomaZPmAjUSmlVtE6TBKtEgRH9XGULaGxyVoau9RaFRqqOJBu6FdLHW0CfcQY/FeLQJ8I5dFSrVqAMIgBk1AwVLXIIEAjxvginnajUatGoPl2CjUTAvpgkyQoJmItB9cW/A4FNqnepgqNQJIjuLaZHHP8AtfYvpgtW6PWo0VrCEIIKsrUmGmGEghD/AJd+f3n3qvT5p6kaYYFhYSBzHPJsfQDw4q0qetQUgLYEEEbMw2HhjztFrCU/xDU+XcWDCJ3i67i4Iv8Apxhs4qrMTa7HHTKwempKkApOlr8gSpP4SQTM/fHlMqatTRIUNpOpt+1BaNNzvPriroNcGiDtJO0+S0/w9PPizLyNZInVUf8ACDaLSeTYet/YYUsCGvMxdn0C1xIltIKi73ANpHj8rYeZZi7U5AEjUS34iABz5LE2J2GM7XBOaBAFiigyPqsTA/jx7nGp6dmCHVRTiFImFtdRcxtIF5/fjGnyaFxl6j2nmNMLNgbG/bEW59rRilQ8EEa4BJ0gxJv/AKiARHHtganntLXuACTA7TuBJAsAR6+9sNMvmdYJVpBG0X/7rybf8zjFFrdBuSfkn0rLFaaqFK2vcW5vtJJ33/hg7J5SGuRtsARvqB3234mMWZTp5soMkcnx+HjzNr74OGQKw0EseNgPyx0Ip+QMk/YDz1WPIj8/1n+jjK59W/CPf9cfS6HRmqX2Hr/DFFb4P1HZfeYx6vw+TDjXZ4+eOWb6Pk6MVcaiQJvcgx7gTvx64v6jc2BadQPG+m3pzjdZv4FYEusSJ7WI/Tj88Jc508Bu5NJgSPJ/qMUuUMn2uwYco/cZGpS0m9iotz6nwJv/AFGFebzkFT2jSx7XtaDAk/SSSB6yZBxpcxQLarAgf174U9Q+HhUXSBuwJnxzG19/vgJ466KI5L7FeXzLSJH/AFSZgbza5kkzHHO2J6pUmwt5EflB4IH3w7o9F0IFW/FxwNv5b7YgeiyDsT4/W2FuDGxmYzqLOzdx1BSCI3n2G/jecM8sFFIafYmw2tA/6gdvT1x51bp703qVSQIXSq7yd9UnaCPWSPyX9GUvSXSCYqQbA8T9heZ4g4i4tSaKVIsravmEWICgzvEmBc7YTZ2r3FEkXOoCwJn90jY40eayzq0EAWDCB6m4PJlftt4xlMw51tDfiJ/h+7A5VS2Zdj7LLFMgTPdqHMcWMGItAPrgF6gXQKl1u286rDTvwbfbF9LUaYiXEEW4ELb7c+2AetG6ASBpmD6k7AbC2Mbo19Eul506lQkFC0QSREm8EEGJvpmCeDg7N5OabQxnULGwG0xsp8/bCPKTrBAmDfm2NDVVK1NqhmmobSSACJmZ4mSRsMFi2mhdkEyIgiUL6bFRe8iBBuTO58H3xCm8hUbtJ3ne4PmZBmfP6RZmso8wAT2qFIsD5IJtGx++AaCnQAbw2kg7zN78ADx5xRVMEllqM6mMGYi+wIIlr2Pv/PBKZdhtAHAn98jfA1Cn/eGAZYAxEg2md7yfyw0yVWoUGiVHgP8AzJ/S2MjCwgfp1Wu+oNUIkWgw3vbjze8+cCfEdBkqqG/YkQZgam83mQd5++CugtrqIuslRTIht5MyqRPaJm5FgdjAwN8T0wtbSJsoA/XaOP54kp8LGNpo7MioKNMhD3i1ibCRN97MRj2n0thRLsdJaZUiLDmOTfbxOGFDN/LOXVWCuqqxJExqAuDB0kAg83iI51FPLGvSTt1BgCYDLr/agNvJBO033x0E3OjWlVnz50K03VNVyqtqEE3JAjj6dr7fbGm+E8gTRm7d+6wYgLz/ANZPH6Wo6x0IIyqrhQTqgeQAAF5vqna198aP4RosctFJmUM1wQJMWvA5nzcRfDIw+ukD0rYRTyxWmTFiIEkEWA/I29Ln3wu6hkhVV0EAtb0GxBExM3sf4jGkzHSA2kM+lrFi5JM9sds9vIidoxDp/TRGotBEiADJAmCSDA2A5jHLjLaGPktMU9E6G9OloLo15BUzKmwB5tHt+/BvR8iDTknVLPeTtraBESIED/bDYdOCAAaiYuCSYm8CBf24nBVDo9VraGC/tEED7k2icUwcUrsmnfRkMtlGGZaZ0Encdqm2lrxeAbjzE7Y1uW6KxqT82EM/3ZUWPEEb3JtbdfF2nTvh9C/1AMOAARPuTJHpjQP01AopkyDYEgg7RfcjEuXJjjK4hxjJqmJMr8PhpDBp86SBbaYk/wDODKHSqaAnSP2dQk7eZuTt5wWeknZXdbQO4lTvF9wdv63LyXw+NI+dqLcy+oH1gAD88Knk5K7NS4sGyfSizGCTfcdtrcxfm2NHlqBUXJOB6FFaSwixzYRJ9cePmKgEBAx/13/dhCjvQUpNjEtiuPP6f7YGWuT+F4HBAx5U6kgswP3E4NJiwHqWkNNx7zGFGaoJUmQCPbDfO9Rpncc2gf7YFTMknsBA5JsP3fvxbjlKKuhEopszGY6UkEqUA9bfvwqrdPZfc3jcD22Efnj6BU6KpBZoM7zt+hxi8/08CpppKsDbQT+UMxxdgzrI6EZMXBWgFstA+pj4E2/S0YEzC9p1nSIMsIWR7i49DhsnTWJhiADvcfukHBX/APnZcBmGncMbQR4WN/UnBZJwj2wsakzFZ3oBrUmUuRNpgNEADeLmLfYYr6H0AZdGBJfUQxJE7WsDPpsTONhm8oBIXUfJN7edsLaqR783+8QL8j88DGMW7G8muxLUyoNVCIUBWn1207emq/tjAZzpioXeoKhlzEAqsGSCCwkxcER64+o53MIEJftXknYe+Mv8W0fmUuyIW5gidMzMc32++F5sVxb9Aoy2VfD9Sm1AEALeLgTO8zN94n0ws670Rq1QurKbhYmOLzPrPPPpgzoCgqNJspkm/dFuZtY8xvbBtOqdbKymJ39zEf7+uO+UpxSkFyMM1HQ4c7TNnAP2gn+hjTZdFORrkCzMxkiWAlTI2kSPPnxcvNfDdEhmOrYfigc8RFrbYn1muVoOLMCI7DB3Ai/mf3+MKjgeO7Nuz3oFDUuoppCpSAnyAxMD3M/lO+F3Renq3zkLBWWoVnTtB7d7DY2M8YY/C9ZBTYsNlpzPHaeYkSDO53x70SRXraZXU2pibT6AC8Q0yfJ2vLYxboyxHk8p8vNBdQMiI8gSDNoiQT/PGtyWWFFdK01UTN339R2Na0bjbYYy/Uq0Z5D5ZTO3MHiDefyxqf8AxSjUALrqIAF+PQWIi/Hrjsaq17hWY7p2ZSnmVD0hTKnwwIv4JJNrX4Nz5H+Kp/tTyZICi3PaDh2fh5yXroZZTNyFKi5Y7RUUgEDe0eMZ3rFbXWLA6gQokjfsUE32M/liLja4+4bNl0noVKrTpuyjVpVdV/q0qImAAR7z9saPp/RXAIXtWYvMxJMc3M48+HMsxytNZldCESdoUbheLc/lfDdn0qWUhASeFg3JAkiRJ07+Mc8jekthqCXYh6n8JfMrBmOpYNz2m5g2J3FrkGRsDhr0/IaGUhmGmBcG5gEcEfMuoPrf0xdTZ6pWCoOmSXmTJItbtBAjyQeIxDIUG1LKG0wIBHqVYCImQBP3xltL0ZvkY0ujhlI0hZk2kk7blYvtJmTJPOK8n0fQCGtM7RtPJkx9/O04Pp12kWaw5IBi0mDc+RbeMQY1XqQCWAMSIUxFrm5Mn223wiCmk0umNnJNpvtBKVEQQijU2x/atO9/yO+Ll6jsSSRyAY2P7Mehtb2xTVy4BBLESR++d7bgXxZT6dqBI3HdCgyTv58kXt98csMdWC8voGNSDqGAS4jVpuPzPt+XpiVCi+owZO/K+v5iwtb88Lmrjt1nVp8W1X5M/oAecWjqlRiBTKqD+yIH3PJxQvhpNUSvOkzVZWnB1dokbxc/c8YNWmTyPsMZdKL7tVb88SqdWqCACY8wf44X/p29J2Y8nlmiq0RsCST+n8sLX6VUSTTqEFt9iD4sRiih1yO0C3k848zHV5IBx0ceSLpHOUWg1chVgMaxJi/A+2L6WWJF3/Iz/DFBrHkiPFv54Dq0VB1BWB9GkYxJy7/8O66PepUaid064vEC3/aJnAmX64XsVRQRFyf3YvXqBB7gQCPH8sLszkw5lWtO0QcVQimqmv2Kk33F/oKp53RapJH7Q2wszOQR3nTK7iKxWPsLD8sNMt8OCon1ER4Mx+mF/UsrTpuBpKvzBPHv5w3G48qg9/57gSTr6lopTpbDtRapXcEV6bQf9NRFIHscH5dJBnVSJsZABHqGUw3pz6Ys6f1IILxGGY6tlmEOVBO8j+OE5ZTbrj+xsFGK7Mj1hTBDMHIO+qfzET7jGdNbc3M3sPt+cAD+eN51LodOqNVGqpPHdP28x7k/bGXztD5crVQg+QN/+0friz4acXGl36Ccqd34M7mcszngDdpuSLnSJ2FoJ5v5wL1LKKaLpYSrAekj9B+gwfmapb8JAXniIInziFSmGgiCsCDv7e42/LFjx62ApmU6R0WrRp6WKkmTCk+nMfunDmhIgNxzaLEHm8ycNHp8xt/X8MLc1XETpJM+Lz7fcYFY1FUhilZV1CirASQZ8zuNrfpgMhSCrQYif0Fh42xd8tmuUgnj08mJHi2+BqudUvoIhrkfnBj+vGFZMXIbGdFlGibbadt4BYbTP5j284i+WIrGouzL58Wbf6d13mfTbF2Voz3sCwtANtovtabfni9RKqZF2aZJEyrGD5MDAqLRtpme6lk9TIQskEyDbgkkixjcW8Yup5cwJDNGxDxI323G/Pvh9VGlI0Enz4mV++/3xGhpCi24B2HIBjBxj9VoFvQd0b6KH/T+84+f/GX/AJ6v/r//ACuPcdjzP9xS+j678Kf+Vof+zT/+oYt6h/hN/qp/vXHY7EuP7x0/tDKG6/8Atp/8zgvp30fdf/sx2OwWToCHZb1v8H9fhbA/S/oT2/ljsdgcf2mz7DR/5X/p/i2IZb6Kn+hv347HYbHt/n+omXj8f0Fyf+ZX/wBv+GG2T+pP9OOx2PRy9L8EUO3+Rr1D6R9/3HA9Hc+w/jjsdiKH2lEuyjP8e4wAPr+647HYsx/aTz7HD/Vi6ljsdiN9D12W5zYe/wDPAfI+/wDDHY7HQ6Ol2NMp9R9h/HGV+Jf8Zfb+OOx2D+E/m/QOf+MWfiw0ynOOx2L8vRLj7LMl9eD/AIg/wf68jHY7EM/5olkP42fPK/0titOP64x2Ox7kujz4F45/rzhBnfpb2P8A+cdjsL9ShE1/wx/pOM2n+On+n+Jx2Oxk/ASNR1DZvb+WAqn4f9Tf/Gpjsdjsn2mx7D25/wBY/emF+c+r7DHY7C8fQc+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28" name="AutoShape 4" descr="data:image/jpeg;base64,/9j/4AAQSkZJRgABAQAAAQABAAD/2wCEAAkGBhQSERUUEhMWFRUWGB8ZGBgYGR4ZHBocIBwaGBobGh0ZHicfGRojGhgbIC8hIycpLSwuGB4yNjAqNScuLCkBCQoKDgwOGg8PGjQkHyQsLCwsLCwsLCwsKiwsLCwsLCwsLCwsLCwsLCwsLCwsLC8sLCwsLCwsLCwsLCwsLCwsLP/AABEIALEBHAMBIgACEQEDEQH/xAAbAAACAwEBAQAAAAAAAAAAAAAEBQIDBgABB//EAEAQAAIBAgUDAgQDBQcCBwEBAAECEQMhAAQSMUEFIlFhcQYTMoFCkaFSscHR8BQjM2Jy4fGCkhU0Q3Oys8IkFv/EABkBAAMBAQEAAAAAAAAAAAAAAAIDBAEABf/EAC0RAAICAgIBAgYBAwUAAAAAAAABAhEDIRIxQVFhBBMiMnGBM8HR8BRCkaGx/9oADAMBAAIRAxEAPwDB9N6i5UmAHlVv3C1wQzEkWI2t74Z5O9TUyWDT23JaL2u0TqE7jWt7DBeToqA4KaSXBsQFkHZSZL3mWnz4Jx7k8uCXJDAADSS2qTam2rUCVI2LQN9iMDOV9noxjQp6l0qoa7JqUHsKsz/iK8RKl9J3/wBN7gY0eWy0qurMuHDnXIkAQSpKAAEETxaRbxmepZZnznzJJlkjQZkjSzSTtCmSQIFtpxqVppVYlqmnWVaCoJICszMwnTpN99o37sJafqMX4Aq+TpNUeoWFgsaWCtrbzN4IWPv42h8RFKeg0ZpVNYUFVABEMSpUEKVnTFyRpMESZnlehBHFSmzarlVZLKNLCGK8EEkEDiDeCfer5dEOXd3Z6pPzIVT3lfBntQPIABvrQnk4CL4v3NntHvT81Sr02NMfLY3rUxM3uzLwQygwQAO6ZF8P0Cf2dWQ0wzByETg6wwEnewIJIXtWIsZy/R+mFkWoqilmAXcAnSq04p6EqnmLjgrqUkiNJMo1taTTVdIP98jyxXkqLwVIiCRpjyCBh+T6la1QuGnsfUvlVEb5jAINawWILSTcyf8ACBtG7RuVF+yTFKFMU3ZSEIYGppVmjUCqMC2jgQsGCcV5Ua1Ku2mANRU6Ym/0rpIifBvPOJ9G7crOnU7U1MqZBhtJYHYzqEk+DezATp2MegfMZB6S5fuULUZrAFEJQTBWS7yYAsLx5tfVpMdKGIpgBl+XzBAIMQdidogE7Xx71AqVoHUC1IVNfcANThlW8HyGnnYA8SrB2SvUfWGDMAdMCV0D6QbkESZJ2A4JIyXkKE5HuUo1Gk0tLVGGgFCwKd5qfUhCBmZ7gnx4jDvI5GozsG1U2karatPDEmd5AJixg+MefDWWcUKNNCNbjWCRAUHucsFiAZAtvbm4Lz2eWlQUlmJLQSLkHlmFw2w97WGrAcboL5naQxy2Toa4Zy5vAdQyk31EwI2jnjGk6fQRE7IjeQfSPygY+Wr1Q1CVpl/mMdRIaIM7gEDUB9Vp2BkgYYDLV3Kn+0MGYL9ZIZpg/VoGmSf98OhKhGXC5ds+kPUHkSdpO/8AtjNdXzWl5DQWMWg224uFBj8sZlM9VEtUki6q83JtALarGOCJsx84W9TqNTgOB3CxUKzWO5KRIHk8gm9sDlnaCwfC1Ls0XVM3SqrDM7OsDgNE/k6g3jmTffA1DKrXpv8AMdg1u/Y6oEaja5izGxBg+qvKdS7T21I/A1+bz23XcfncYqC1alQsrBhAmwusxZSRJ5kQR4vjzpSbez0o4eKpOvcMpu6oaNTTtIIH1Xgkzs5XgETFpk4HodPZnhdIXddNgeRO3FpsbC04b9Byq1T8ospmZOn9CGAM+2xJ3w56j8PCjSLKdv6m38MRqc9zS0u2bLNDHLg+37f9nz7q2XOvuVlIsQbjeN7xPEgce2EObpKWJIUkAntswMSGBJBBtsPf32dTqLPWBcajGnTG9om4OoiNo/W+EPU8tdmQLS3s8l+dxo0oDESNiBOLPhsza2VSjaprwY7NZd2V7B5uQWWT27Eftx+IXsJJi5fS812qWqaqUgQ3/psIgFZGiCBEEb8g4a5Rnogli1/qWTqK/UV1EAmY21NbV5wn6jlnJmhHadiNQLi8EtsI1X2t629rFkvs8rNi47QD8TZtSy0iNIuyt9QBNgR4RrzHgG/JHw3kGFJnCMmlAJ7iGYsylSR9Oo6oI20DczKrrNKUptcrOzMSyG4emZ3Gqb8XHjG1+G6C0lzCVNQapWCox2OoAg6pFwpmDz7YbO0rRClcrZHPZpvlOkEEowYNBCsF/EL3shtYgDi+Mn1bKk1EqVG7YBOs+V1TYhjciwubXxs+u5NVrdhLrsVgJ8wBjp+o/WCJE/oCYx1dv7miWLSxZe3SYQMRMWIbUo9vTARp7Nn1RpEqAUjAZh8uIj8IKgkQQAdrySOMWvlnU0i4k6i8L9YV5Gg6YIgqdvIgCce5erT+QwA3AYvPcLMFGrYi+uTft3E3nms0HqJpSlKyb9xYFdJMhCXPcfQbXth2+VIXqixc8tNWcGwJJWV7QLgFiJMS1wx/XCfqVJ/mLVdWZLMEDAF4IJGkS0bXIgSZPBc9MpimoQLrdd5UhEPk2Pdzp+oTsBfAjOGV3kHcOzXDD8PMaQP2bC+++LIwlxfuJk1Zmq3WKz1ATcSZb6ig3AAuFAseS0b8Cz+zDSsJTYR9Tkkm5uJP08D28zgz5NLWdVRSGPYIME209xABv4sZOI0ayUwFepojYMtOY9QzSJMm1r2wKjb2DdIsyWfr1DBtAM2kCygrYlbCAP3Tg3JPULLDWRmAJhVGq7HuIuIPjg+MD5uoKb6n1kUwSyKWQRAvThhCmCwtJJ3iDiOWyVMUgUQwqancredgVkSQHN5I1DVYxaGaRWm+hZ1mon9rJDByahUj6VtAXuEjTO9zzjQr1pjTHZl3EyVBZ/EkwZIHYf6MZBlnONuwFQmVEzeARBg8Xn2Jxrcmn/8AKWVZ7SGse3TcrY2GmWEA7H1OAbNh7l2Uzheq5rZLS1P/ANTW9IQT2xC6TA5J2HsMMV6vRTRrWoinYs3zI2MyCXW3nTvMc4X9IzNQNcAdsqBNSQWgizA6wdr/AEmzHfFPXehrXqAioFqgWuHWbQJVv7uf84je+AW+g3aGuU6hlAGCVaYQtcWViLC+ruMkbjeRO2PamVU6KmWqr8xRpgiA6EltLldoJOkwYnkSMd0vphp01+ZL1NTVGOiSW+tSYNxwWBMnYkQcTzPS6fyNT0wIF30LTqNEWMDsN7idmA4GMUlF3RtOS7LujNQqGoanzkqILoIkP2923dIFmUwePGLcuUqJ8v5ZaotSNTayFVRbUDuTqiNzoE2acA5vpCU6SVqWsOKYYqGaWBJZ6cljBiSDuGH5EJ02n/dNSrt8uon0IRAY/TFiyiIJi1zffDecJK0LUWnRdQy0PRYs1vAACjWBKqR2WLWC8CSdyRXyDNl6Yd2Se8s3bDMWJnzeLc23wKKTmYIcWgVPYxB1MsagOSccnzKjU1emrEHsCtdSIMABVAmY9Tzid4rfLlf5KFOlVG26XlDp7mAJIJI3AAhFJg6FAtp3MttMBhlOnU9Vh3L3E3M37Rf6RN49OcZodddAFfLaImQSTpMkXGoiTH9TOGmR+KKdOUKkMVFmG5tf29vTBLE1smlb6D818PK6tD1BqEmIge1reCRc+98Av8HBpkMNQjUzRCyCoIH1EDyTxvGNJ06uKigyAtoUEel2jY+mC820Dj77Y7hoV86cXRg8z8CMgPyTFoIZjcxuQAQwkehvMiMIuo5U0AFKKAshpnSSbgSfpkXi4ud5tqOs9VfVNKZNgAIIMwLHf02m97GEFFKgUvqb5hIaWMk8WIBGqeBBEbmbyZJLz0epgc+5MjTzylJqRpA2B0g3iSFvMmAIuTtzi1c2atqVGLGFjjbUTvufSwvNsQzfw5RJB1HW1yQJEyJJEGLTeCZti3KVNJO4/Dq1GmbTcSxFvXz98RS4PorTTVovyWWNNiS+mogJIkbAEnTG8mw++GOf+K30KKi6A03HoYNptfzhDSzJ2qfNAI7ZWCo7heBIkkERA39yv6pnVdnAcsJkhiZBjTcsBP8AQxP8iTbp9915CeOOSSeTZX1fP96VaTsJsRBO8gja3vtfxgrJ5RcxRqy7rUR11BzqAggaogEQGJmDZvQnGXzlUoPqDKDMag5IjglImxnffa5xWMzK/MWpoYMCohQTb6lYRcNAEGb3iMXw+HilSDySaWvAfl8szKwYEjkGXAMzIEHb8RB/F6YWdVLUiA5Q6YZGUwCDA7pGqeCREELaL4ZdI62KIfWPr/ZFg25J1WBgntBEyLGJPVqmsSFfuP06lIaDZtEGTvcgTP5244zxvZJlmpmV+KLy4AUypZbHUw1EtNrxE2m4B2nDXonVS9Kmj6WJGvVbVYw+hmUqrjt34g4h1pT/AGVgQSgNzNwSCQTB2DQDfctvgLpau6UDpdirMUCuOBtcQqsEgnyBMSDiuG9ep501Ts1+X6dqZVIh2HkadANgsgFQLliSDJ+2Ml1bpgStVpBiWkuFAuSysx0wQb+P8x3scaqlmHqpN1Y6omxBI1EwIIPmPEc2T9X6g26oq1AACW1WH4SE2N79xb2x2KLumDkaaBOn9PWnl3NXWe3WaSjUVWI750gTAgWO0Xw3PUV1oGdqQY9yKPqtKhnjVq8xFiBa+E9OmGVgrAFiWJn5g1EEEtMtMgSPQGxkYrzS0y66WYuDHaCJFwIiAk+8W8YpimpaEPoKzPX2ar8vK0wWWUBX6Y+pbA6Ys07QRPmOz2YNHLur6fms4YldjMEEAgxcRsbj1nHuXqGhRdwoVysU9UW1RGwiO0G+8HzjN1q9WopNVgQjBRfnug2MKI9ItirnS2IaG2VzCVw2gyzTqR1HcR3AAxcz6zcHA9VCSZUsZifk032tu5nf7YW5shFVqZgEypBMBgRJBgA3jzxjUVkeqEqLRQ60DGVkyZ5G9ox0Yt9HX6iehlm+QGzGq8Kp1SwVvpMGRfTOmbgG3OHlKo8KdKBWHYxJMk6tQWGVfcyABv5wnzcMaWZpjUHqay2nVDfWyGTfSUgKeNJsDGHGU6gjrrEljzMMQFvYzA5iABwL482/QsRk8rSZs5AgOajzERybC0RBxsqVMAMGdyFnUVckAESGuApEMRaLE7G+MX0uuXzilhbW302j6msQOPbYc7Y2fUM8yO3bpVOTB0j07SAO6RzI3wDryHivtHvSs4CYWk1BHVQos3zBYJrSRoWZAaY353r+J80aQqhF0lhco8EDVFkazAX+m6nfziXQswlQkTUV95BBZ5Q/iK6hMccySJBwp+N67JUotqECSoANyCCCeDBPvf1sN7qIUvpVs0nQc4jUUaoSWbTpeCGgEBiWQjdSb8mRJOD2oaabS7aT2w4Ik6ogbtqO4IFySMKslXf5FOoySxUEAd9RrAkghQqepIMSfxGMX1tDU21SxdAfqNgwN1EsZML3tJIBEjYLevIap9Dbo3THqBisL8sAkMQDsGHatgfIPmCNwQMgTTZqYVdKVWQagukBv71QpmRCtp3AsMO8vLqihHLRqMldoUXH1bAMdU3AF5ss6zlhrqJUDfJqJTqjSRqJpSrjunU2h0JvMKTNsDGTboyqI/O0spHaWpS2kE6RqAK6mOwvMAbE+5PTOrhaeppWGgAgDuBaSLCZt5iZg4Tdezy0lXtBhGVNc37idJCNpiSYm9uAcaTpuS/u1D/VY73Y7Ab2F2MCwOn2wqbSVvsoivAXlM38yGqVI1Eln3EiIAUAme7mB74klOhUtTIO7QbyTEMxmzQ2xM2JgYbPRo6dTIpa5uDEkgmdR7oMb+fF8QSkoVGT6UI7fp/FN4O0iI43wrm/UG14X9hv0fLpTUGk/feVJsb+Jvsf9sNwwe7THHiJ38H/AIxms7QNZllfln9jSBvsTB97nhZtaCqPTKjDUjshgRJmRAsgM9vGozYc4p+bJ+COWNduWxlmmpIsQNREAD6j4A/mcZKomp7zqMwFNha2q0cb+/Ixpk6ctFS9Rrx3TH/BP9HCOtmyxZ9AppaNRsBBuTHqdzaY32Rli5b6HYHxut+4u6q1QLpZmCxdoiADtJ5JkASZubDYNuotUUBRpjYgFgvMmd5J3ub73wZ1mBRLsAFItp9D2iRtJExv9PGy+h0yoaDO4aCp0yBJVd/B3gQPPMghLjqy+Eo1v1K831EKrMjSxYkFtQMXM6ote9+IvscZzOZoPUMgJMfiNrCwkRA+/ucMGpOHCFJcRNiTYXIJkE28cCdhhU/zHqK5hbROwkGZCxEHwT+oODxQXgovic3TaTUHJPeIcEngKe0xHeOJ8kX4CbLNBcMIAAXX+KRGo8upFx5Gq5i5vUc0hUmqWZpIlBAg3H0gAHTxvgP5rxKHX2wLfhN/wi5Cgne0/nTji15FZJWRylIssxSYi40syQJsAW1C8zpiJMcjEauZS5uuq5KlGAAABsfsTqWD3HxFGXL6lUKFaZgWINzptqEG5kgXP3BVXLuwBUuCBcswJJncSArCfBm/GLYrVvf6IJyt0So9VVacKUuAY0k8RsDeRFhyTYcnZHqNF6TqaQanUIVlRQskFiI0jt3ncTEGYOM5n2KAljAIiRB7iBsAbb7xwJkwRHp1UUkCVarU3BACwxgbkAL/AJtU3/dg68UTSfqxrkXqUqkI5MSNXIUkE2ImSQC0SJBPOFXWqBYfMCy3zbqwBIEW1SO4mNyJJIgYJqZ1SFIraQu/a8WvcRtzff8APHUeoABgWLBbyDMSbCFKyPT0sMFKCfsCpVohTyDmi0p3MDAC7XN7Xjm4BkegljmemU2egwVkIfuAeyrqmWkX5EADmw5DWmJEQxXjU0kxaxbm4iORiIpw4D01kyLKDfg29xaPOMWNJ3ZjlqqGHXRrYg2KqGEEXB1CGAJ4U+t+MYrMVajmp8yPYRaNgACI3xreq1KdCgzaSj1BAB0zwBsq2kkxHLHGPytGpU1aUnUDfzET7b3jyMU1e2Tze6HTdURKRov3ksO4idLEDURzEk/Y41PQ8qq5emFUMIuTyefqvvNsfPsnky06pA1aQNzquYj7f8Y0NHNNSUIXEjwQJ9YJmT641ZqMivUQ9HyzyO8KIZoYwoIIXUZngna9iMaajkYVflo1RtgxXaIEop3Nj3NAEG2FX9kb5rrqYgE6AL/USxJYASJ459hfSZdoRo1U6vy9TgSLgSJFhfunxIPnELetFUIUZH4dcGupaSJYiGgzpaPYzHP540uf6e3yZIZkIioGaNIEDUZYQFcc+Tvxn/hfMf3wCRq0mIMXtF/xEn0PHFsa5aTlxrAp05J0soOvVaAs3PIHM7CCQDVuw8eo6AumZI0SSampZEsGDGAQLEkQRYAb8kQACu69lq3zA7amFNRcAgFpLAlpgNaCZBtAG2NDlKGimBLEFgVAIAVJlR3CGusWi0RsIhms8adQIUqmKeom1S+kGVamJH4fsRcDGJJDHbRbkcsYVn1ksgBEQO4TO08mBIIm3oBm8qXFVacAVBTK6iQgIY1dIPFmPbxqPGHFCppcCHMACVN/wqoZSxvMsTBMz6Y7PfEWiotFiCxURqUlWEkHVKyJhhMcb+FqHbTDc7pNGj6K2ltUSGRQomYCqIngCNJt677Yo6iVcWLNURS6OG+lkHbO8gyAbCzwMUAVBCkUxMSQxkgiZUs1yPuPfj2lS2CjSZuqmN52M3m/jfcGJTVOzUlRkvinNivQo1lYwzERuVMEsC03AJt6HG76WZCmLsQx3AjtCqdm9PFp5x89ytSmWfKuoRHJ0sbhSGJpMfTSTTJ5BHjH0qlV+SFG9xeLmCCNMbn1IgcW2DMvK6YyL1XkbZmqKY7llgwLGIgHuvBsO0wLm+LMjlYC1XsCwOkWN7AwOb8yf1gFabGopZpuWIa6iODeTpgD77zjQKFSig2MqSALgEg2/U/ythVoTN0kl5LsrkgXAYCQDaZk23J3gQo8QcEpUcmSAIMEz94tv/z74FpZoqfpg6RcjyZJm3P7sFBS8agT6HDIzVaJZJ3s8zFZaiRp32O8+vt/thVVywU90FV3AEE7W9toHuPOHz9t7Tzf9MLs2uoHUCJiYmI4W3P88bN+vZuN+F0fPOrhq9UUyxCsRo1CTzuJjVHgR6wJxqMvk6dFbwyiAVm57hp5M92k/wC98Rr111hgAVWQBNyTClj4Phjvgemi1auqVVRso5IAIBuCIBuY3GBlJNF9Nr0QN1jNotUfKUhiGXT9V4MARc915HgnxjIde6Uy12plg1rrpB2CyTN53k8ngTfZ1+n6Q4JhlaQZ1Lwed2kxHqPfCp80xzqOoNQmnYqBtLG4Ii1xIJvGAg0m3Y1NpKjJp07QW1ExcMwG2kkW02ABMX/aO2KunWQONJZGJBDgCQ0loWbwJN76SLc62uYMoJKnX8sjSSLEju8xY8k4yuWQTmKYMo7kjuhFDrqQEmynUDEKCB7jTRGd7BlZV0+kXBDaKQJ7QgBuIY6ywJjxBH0naJxBMqzKdRE3swBmNrVCAZIAvPnnCz4ZqjW4j8LDQQGgkgAyQTqESTvBG22HNdFQ6QyalclYUAkcgwJjbST6icWRm7rdErVqyOTymkCUAYMSQFEEg2J0kEmIAsd8eZNJV9YE6i1/pgkliVZSwN4B4vFjgHLyBVNPbcaGlhvYgiQfIO3OFHTOukVB8ypUZNpabNaI0mQd7z7jDnJONOxD07NE2VCkw3ywpReG7YYEgXMRAgi5XfCPP5cnWKQ0sp+kLB7QSbcggWjba04eUOosSBqkXA1ESDzp1TqAmd7xtgbP5rMU2stNmYSGAEmLRczMXtPi0Y2K99AzevcHyVAmk4ei6keFubX+qLgRf+jHN5mqTT+XqGobCfAIBLXnzEfeRFuTTM1FY1nNOQNKghSLXsCNN4s0fbBlA0qYl3LOiyV+aWnxqUNE39rjDYxt60Lb1sTfGWZZmpppjSuojjeFEb7Rb1Hrhl8OdMKD5jnSgTsBEG9yx4i5sffxjmoPobMVCoZlimriSot3WMSRcC9yPuqq9Ydw1NqjvII4WIIcMAJ7hfnb9KIqnbEN7Cup0aboKlFSe+7DSo7dpOw3sTwbzbAgWoeKC+mlT67sZ5/OcA1OtM6qlSXJETqMwbgfaYPsBxiS0ioAbSDH7Grk8za9o9MC+DdnJvwTyCCoWBd9Lliukm15A7o4/hhwEFKm99LBT26riJBB8WgkXJ/UBdM6sRTCmqQkkQrLTaCTplgLXvEgWNjgzq4U0qjbsEOq/MQCI3Btfax82gjVMsV9i74QpqMw27KF+pTotIkknaww66tVKadIFMbkyw1CxI2ubeI7RE7hB8L1CvzGAjtvAJkTMem37/GGHWHiNRXSRq3NuI06pEkC8Xv4wmfJr2G4nFJeoy6LmZcxDdqk7ef4zvvP60dZzoapTQM/cJgSt5bkbG/AJIMXtjzodRIJphYmLAgmCRckwTzJAnVFrYU9YzrNnEQar6FbVJ1Xk6haeBcT2xjIqkbln5Nzl8xI1a9haTsO0wZgmYBMb+kjFeczKOvzPxaSBr1QNMlp0sCCCPtgXJK4LElWI7iukoZuNyI5AtB28WAz/VCtdGAADAhrFQPqnuJkEQxgXsRfHa6NafZsKecXTTCLI0gxFiSASRG0zvMH9R7TpgRpqEAkz2xfw0yynTbkREYX5PLtAqFfrUGLGQRIXuvJn14E2AFrVWCNBKggJcmAT2iAReDJv9owuSRsbMj8Sp302BUhqQYgT2SJAe12gjf90T9J6ZQIoUtZOsdxuJHOiSJgSPX1OMb1xWXSoEKaY1apBILHkkyJm55N8a580WXtJBsYFwLgRPiNwTzscT5H4RRFdNjM14FiIAj0vx7zGLq+cZgDcXELtvAv/L+eF9FdIAkxMjcj7cybc8WicFo0bm0i0evjg8z5nE9oJxH+VdRUECRpA2vuwn1sR+W+HmV0k2H/AD4/oYyFKofmbmYG/wC/1OH1HqAC25nffzP5YPHlS7Is2J+BrmKoUS0Wve3/ADjNdT69qJVLCQP9Xv6RG/r4wF1Xqb163yaV1T/EM23iDG6g7/fjYA5KayKw7Eh2MkTqnQsnaBLHabebvyWzsOKMdy7Lc/VV0CAIpPcW3MAcgXAg+fAwuVwtg/0sbiAN7kRcWI5wTmo1mPbuN42PHp42Ix7Tq6FlmFmsBE7RbTN44MfYzhajqyxSpUiIzLD6VViCCIAmJI/UefQzbChuohMw5UaAqmPK97HuAGrTu0g+3nBGezjRtcwFLQ2rkxeAI9TsfGM5nM/qzHy1MdoeLIsbwSDIvJ444nDI41e/Q6Uhn1HONVgkCNRg6iX8AqDcH19CLzhC1YoZKMQRLnSCQNzM7iZmZI39y8vSA1EBiGEEMQw/zd0gsZ5kDa/GB8/WCtTKqCHPyydRIBMzAuZB32K6jBM6sOxJLS6AySPTSFRmVSQNS2B2O+lVVV7mEmdMWAvia0gpJMqTEDcmANyCDwJgniAJOFeW60NVREQ6wwVQYYuAWgNeZgGCs8cbmjq9OEZYBHawYMAl9yAIgkQCSRNpPDknWhDlEF6kqqylk1K030Fe7cn6yRqAgCBs0G11tLpFGqr01qAVGgmPwmZNvGwMEj2NsO+q5T5tMC8GICgn6voKxChg2knYceTjG9KrRWdX0gXJFoBkSVjxH5A4ZCaumhORf8GqfJtA1/KbSgAOsCTfVEkEXIj2vfEfmKoIBCgm3dMQJO1hsBBOAemlFd6TVZAYlVggrc3GogH7TeLnBlXKr3GnT1xLaVfnfSVUA7QP+kecOiqd0A3aPKBkkQAtvwfi9CIMEH/LM4b08uKxVoCUkfb9sg2B40hiCb3IPuUeTqtUUaqZpwbLfVxJEwY2Ft9pOHHTeu0malRp2gQQAABChoPv3f8AaffFeOhEtma6j1kl2WqAHDRUFtLi4DCZggGxH/A2WyyMjBVKuthJ+ryDwG3g+oxP44oqMxJXSb7bMNwRGxvf14wnfL6NJExBkj2BuZsZ3/oYJyadMUQTLr5JvHE249Nrfxx6ciCAS6rI5mdzfbDXK0AKQZGPcRIjfu2k72JiPXeCRc3TSSSeTbUJ/WNsIST1QzjooOfQlwtMAFAAgBImzVAASdJ9dxpHmME9TU/Jd9MAoAGO8GQRfa9vt6mOpdLFJdZanZ41sfq0iWRUvqAYEBpvb1GKusdQQ0ioTv0rDatgCtoFjIv7knEUGvJXJNIn8KdLli3zKYBCqCW2ZhMQRMiYJ4vBxR8T5m66heIPkEMQSfOqP0kYG+H6DNqVXZDI7l2EBrNcHST45j0x71Om7VHpTTH0k7CT7sNS/USRYC+Na0L5a0HfCmZ1VKmgEAhZ4Ag/kL7D73i9NXLj/wAT0gCAw+q4gJN+ftv6848+GKzUWrCdDDSCL7gkcHz5tgjpdMjqTa1UGWEETBgi1uP4n3xng5br8mtzHzA6qpgC8MZjwCpBMXge/E4T/EuX16dZJ1TYLclmOk+N7bTJMC84fpkgiaoJG2mAWjkgrJiWBJkcT4xCqKbBBVle6AO6FbSZspuwmDa2o3thEmrLIoZ9OqMaQUUwYAAMMBto2C3sBtIjzjzPZOSg7oLDa6CAYIJhSQRFhBn0xzVXChQTp2+oQ+4k3DlZFgLWvOK8xB+UAW+osFAYGw09pYggS45Ow23ASTNjJWKPiDKa2psfqQ6QZG2omII39bDi8jGrWtrpoSpBIkhiZ4tcXvzjEfF9BQKYDEmDp9RN5PAXYAecbQywUqVANjvPgxxE+RF+cIcbWyhySaovWtCiGM22sIIJmY3gX/qS1q/Tv9UxE8GSYkAR7cYBapJKiNMDV6kkltxaZB94Ppgx2LfLMAHUQwJj8LDzcSfznm2J2uPYbd7DspmwXYXB7RPuCTEcRfF/UepEtpp2aN4nSBdiPJA4vJ9ATgGiCHMRbYA7nbYbR3ST5x6+W0zF2I+qD+S+IG3JJwKpC+KbsrydYUUdQWOuGNiS0eZJ+qTIPjDDpmTYgtUkFiCQSTbSALzqMLI4HtMYvyOQG7XvLCBGrxbgfwwxr0NCkz+d5++/jzh0cj6EZJK9CarlBLOxBWSIuYjY/wBGdvGEuZ6s30oLEj7bne8TI2w76jTAWPpU22459+JvbfGZWkHbVO5IEdwiBEcEAgnnYbcMVNjI9bAP7Q5IIYE6lJvB5UaRIsAR6e+EubTVmpYIVKKNQbSY23iIU3tJI23ONDnHAItJuVJFhvvubWP89ji8wzNnkYhTCBWJdRfS30y219UD8xGLYQtsTPJSRoGUMkrB0sIsxIYQd0UkbmIsI33GFmbyMpUKVD2nuRu1lsVFzsBqBDbWwUlBwCT2mY1TqFr2ABvsB9/E4Dz+YQqUeQx1KAQDed4JnYkaASLm0EycYU9ASm5IQVamnNNcJqIJIWWOxMjVCg73gbeMM1qzpIQkioFJgqQCCCAQQJBgnce4wD2Gst3NRUE6G0M4IVhBBILSYO2/JvgjqaB5h2kRKsSSYaWBkkHj6P2Yty7iITY0FWmrCWiR9UqHX/UaRlkF7kAiLyJjH5dFbNOCIU6hEQBfbt22w9o0ijMFYuWiR+yJkWEHYG0kRFjOEfR803z9DSwlgRNvpIuD6KPaMC4rlZzlqg3MqEqU3BHZ2sdxoIgT6g28fTfnDKsxCE6gUUEkQYtB3MwfyPrgHPwFi0c9v7Q51SRCnV7j0td8Kq9RmD7UgQ8yIEECL2Nr+Yw2MHy0DyStDKnTD5eoaOrVVJE7BQtjBNtBO0bnzwj6d0yFasXI0EjUDYH6fUlr77DVzGHvxDnNVLTT1CSECgfVYHSTuCAQT6Tfws6Hl2q0zRLD5anUVB9oBJEQXmBbY+mLuKRO3bFGdzb1AmlYBGo91iRPJ55839cSXJOTpZWJ0ytyVI3nxf8AK2HYyVJ1FGrXAgyVVJCXgDX4NpncxfF2Yy1Og3+IW1SV5tyBEA93nyfFwca2zFtivpmY+XSA+WSGFoYgqQxuQBM8envizM16lYhvl2AgRAESTaZMX3wo+cVSA+mGaLzyYFv99z7YJy+cYqNRpNAgElgSPW4vOBx0tBNtmvqUKValSR9baSFUHShi6GdQPdPFuBa+Mh8QZf5YKgyAQNgRbUJDAneLgcg+MaSk5WnoOp3AglzClCpWQDYQw3O8m5kYz/xBlKNOmEUsHFQ6xqDIIDQFAEgyYn1x56jx0V5Has7oDn5dSoBqZIJWBDKI1Wi8LP2J3jFdbo5r5mUYdzDtc6GtuLg7aSNXne5wf8L5TVRfuuTcEHuHaOwgfVuN/GDct0ZgwJrIGd7qBOpCLSgQd8SZLRfcb4J9IWo32S6V06sA9Gq6Qqk06syRwIJIYISR2i4/OSsulNVYhUfu7y5DqNCrZWEmdJAmwJ3kHAZqOi/MT5gy6Nu3JAusEEybICw2kn6SB5kPiE1hEvT75KgqdQYldagi9QE3IF5mxF1tutDo0jS0a9Q/4pchTMuxpgHc3UdwjVGmZi24wh671yoKWnLFjZg73DASdUC0D/MZIndb4J+W1NpSHDXDEwY0hiSYB1ECx9Qd8L+rEUwamvTDQEqDvkiTssHSCb25iDOA6Yd2jR0KyroIqNBW5BETGqApUWJ9Y9d8WI0VwEIGmkxuVUXaneV3FiZ/XnAmVAKqxidIkgQBHA3BuTsfPmMX06YNYgMY0qIaCBqdiSYYfsgC1vPjZRfkFSQh+LZevQQmWOmTtu8THjj7cCw2NNyBCKsEiL/iJO/dAAjYRHE4xHxANOaosQoMK1vSoTtvtxjYLUKqRAPcIMQFuATE8SZ/LCmg4vYzGYMH5ZN2aCFiYJH4YMkKL33jxi35BaorAAKNUna57R97z98A0sxCICuo2k2a5vM3tuALeLbgrL9RmqUCwQuo7GZYjcH0Ji/2xO4vwUWgzKFSziBCEKD/ANOqPJjV+v5OESTcfx9b8xhH0+qS1UgaT8yD5sqDk3Eg4a5UiBqP5/f+rYXwMlIcUX5GL3cRF9vEj+eF6tsIiOdr/ngqmhg90TaIxkYUyeQq6zTLJJDmASTsBcG03HOMlmK24G20Tq2E32gXNtreoxtc/wDSQSQcYnqAs0EG/wCfoDxadsXYcSTM+Z9NAOazTn8CkCd4890sZkzz74QU8y4zWrUJMEx+yFbmAI1uovM2ibYczeB9Qk34tF77fl9hjN9VzsZmlTiFaNRE7/TwJNresmcVpeBLfkbV3FVgW+YAO0BRybi4MbSTyfyGBc107UxIMxPbqvHqrgiO6ZaYJ55a0qVMKGPafM2vINrsoEgTzMQZOF+cUBdOsPF9KkyLEA9wBXYLsREzF8HKNMyLtGV/8LK5gtTK6dVjvpme1l2g3Hgja8jDjOZPX3A6SG7lPIib2HNrgm04oetFTwxg3IUm0EkQ1h9gYtMYsFcBdthJ9L7wPvt+lsakgVrotyJEaYZiQoEARIJ/atxff6RERhVlqVFc1K1XLa2jSkASCCCSw2k3jBGXr7zdtRINxYGbDYi/039zhK+YBzC90jXc+7HfzYzPqcA/p7RsndGiOSpVCagfta14vA8q4neTqHnDLLZellqYRmDNXKBoOmVhVB8gBb7/AIjgHpnVqVN1sdIQ2DSCREdpsSDaQfBgDA2QyD5moxqK1pMkkEzKgbyBPd7Bt+a8VS2uxU9aNImapNphlKzoUSIngz7D7X3OwC0SlXRTCBXqLrI4G+kT6SduZtwrr5ErVKKNJ1hVgEb8ckTJM8faMNOoUwRo0l6kxr2gAzc+YAMDx4GKdtbFif4oyy03imJ2knuBIneBx4iLxizK5ldF10xNyQYJ3gROrb+URgHM1mpoaZ3NxJ8xcDmYB+3pgbOKFApmQGvIE3iwk+d97T+SOVNs6gSrWkMqnZmIPkTz+c/a+KqlKDDPpPj+ji2j0/csVEGwPP6j8gZ9MHkVoGkQI4GJ1GT7CDul9aapT+WpIII0J9WqATH0+m0wfB5X9e6kamlDGkMSABtMDe0x/W+PMvXK01Q6AyOBsJPcW+sEEiW2kCB5GBc/lNOglwdQ44MDcffE1tvZQ39Bpej9PIoI3eDqaGvFjtEb7Gb4YUvmCooWoGIcq6gkRx4hpcceRYSThb0F3+R8tBZ57pNoJPHDTH548yGc+ZVqfOcliTqAJQyOXVt9IFuQRyRhcnspglSNdQBphz8yXYSyaiWJErGltxJF/wDLtbChM+tWvWLsQEUIgs5IurABpN9ZMaj7HANXPsNUIzAc8WN9RJ8jc+T9wuldUV2aqNIYJoKQFWLHU0AAgtqOkRf3tqTBlJGvvTGlWFQzYSFs0mQRBJk7DzYRGEvXqL1V1aVsDTMoCRYmARMv3G8Ai/iQxyvWqTO4MFQoGuCKYE9oKapYWM6TbkG+JZ2uruCXDjYAKAH2gKCwAF7yV5uNsct6OaAaVBhTA1Qfl/s+0sBsZ5nwPXF3TWis5lvpQQ08hyZsQu+x884uq2WUEAKIDlZHdqvED0GmRbA+Su9UzAtctpMBNVgFjVB1Rve0nBPoFIA+Ia81qbp29o/Z5dibcSTjV52rpRht62EibAWgWtb+MYx3xBmizr+JdCwSIIBPkRJ/TGrzgHy1AuzEACNpI2/E28/bcRhbSujIvth9WkxgR2iw0mWiIErYBdt8GZXLqpdgrLIUG0CJPJJ5YbfywKiHdULk3kwQJ2tcCfU+2I5QVCXOkAFyA0qQAIUxJi5B/M4DjbpDXKlYzyNSncKJ7mJngzcAkXuOOMHUq0vPpNr3t+l/1wn+H6I+WzFlI1sZHgm0mIBjx4O+GeVQF1IYRPngkGPXYfljlFbQEpOrNCaJI8f1zgfM5vSIP57j9MEV8yAhEgEjab+OcZrN9RgwD+cX4vwcUfC4XMiz5eITmK+tT+pifPH6c4zuecd1w23mDvYSf69BgnL9Um0+Yi9zfxbnnCnqOYADSDGnVYwZ7pv9h/W1j+H4vQEM1rYvz9ZZkXuR+ExF7x6Cf6OMt19tFWgYtJnn8S8c/wC+NHV0u5LauR9Xp4N/1wt6xXUOmjQSASQZBjt+nRfV6HefXHfL0FKVjCjQVKaGTpJExaFu0CBczE34jjAObzKO4CLrnYwWPO1r2HiSY3xZm84QzfKM3KsAJMyWLD0vv6DjFVbOHTOjTYbCJ2gWE7bXjbBz10bDYlz2V/vRIYSPonSxG8rI3BjtIm3PDZwIH538XHG4OwkxYi04UdXyYdlMhTqgSw7rcDdNvxQDc4bNrKglGM8ERbm95PuNpwiPkYuxfQAk9kSZg8cQJYCwjCQMVzHdeKnJ/wA3JG/uMOwxDtAMyFJNybRweLCcJKjmpWkCTq2HMGSdvF8BkOZrMjlC6wlILCsAQDv3ACSWJG/5HBebrLRalToqsOyo7Az3BhIIv3GSZiROKuiZ2GQ1YC00Z1IMhmLaNTeoUwB6T4xLq2fpjNKXgBIK33axAsLdpmTI22xbCowsVJ29HvV88650LoJlYXgme0lT5Enz7jCSrmXy9Usq61DRUU7ajv7+NXv5w8Tqy16i1Q6ygIFogkgbsQCCR5Xa3MhdYLS0JIZg0gi+xY3E7jibc+dlNS2mDxE/V65cs4QLPde8XPmxv/Xis53VIYWO15ki9idjtce+L88bPqUw1hHaTfwTJEekY7KuA/09sRDQCDA8CY3ni53wum2cLFaJAWZb9495/rnBSdOZhqDAA7AEx4xWHVnckC7EzMRxzv4vg6ll7SoYzftMicBGOggXKulUBHEHYNJJLRImIkEiIjV32mAMQ6yAGRYgrKm0bBRcE7zMzgnoodZpmxkDS7adUkfTMSe1DHp6Yh16gVNMMIfSdfqZjkeRHpiZNuxjX0jzoQ/ug3zEWA1zEDeCfEEcjnFWiuS1QUEeFs6gS1+CR37203gD2xRVrBciO8AkFNJW4UvquQLm5MEmBgLomaZPmAjUSmlVtE6TBKtEgRH9XGULaGxyVoau9RaFRqqOJBu6FdLHW0CfcQY/FeLQJ8I5dFSrVqAMIgBk1AwVLXIIEAjxvginnajUatGoPl2CjUTAvpgkyQoJmItB9cW/A4FNqnepgqNQJIjuLaZHHP8AtfYvpgtW6PWo0VrCEIIKsrUmGmGEghD/AJd+f3n3qvT5p6kaYYFhYSBzHPJsfQDw4q0qetQUgLYEEEbMw2HhjztFrCU/xDU+XcWDCJ3i67i4Iv8Apxhs4qrMTa7HHTKwempKkApOlr8gSpP4SQTM/fHlMqatTRIUNpOpt+1BaNNzvPriroNcGiDtJO0+S0/w9PPizLyNZInVUf8ACDaLSeTYet/YYUsCGvMxdn0C1xIltIKi73ANpHj8rYeZZi7U5AEjUS34iABz5LE2J2GM7XBOaBAFiigyPqsTA/jx7nGp6dmCHVRTiFImFtdRcxtIF5/fjGnyaFxl6j2nmNMLNgbG/bEW59rRilQ8EEa4BJ0gxJv/AKiARHHtganntLXuACTA7TuBJAsAR6+9sNMvmdYJVpBG0X/7rybf8zjFFrdBuSfkn0rLFaaqFK2vcW5vtJJ33/hg7J5SGuRtsARvqB3234mMWZTp5soMkcnx+HjzNr74OGQKw0EseNgPyx0Ip+QMk/YDz1WPIj8/1n+jjK59W/CPf9cfS6HRmqX2Hr/DFFb4P1HZfeYx6vw+TDjXZ4+eOWb6Pk6MVcaiQJvcgx7gTvx64v6jc2BadQPG+m3pzjdZv4FYEusSJ7WI/Tj88Jc508Bu5NJgSPJ/qMUuUMn2uwYco/cZGpS0m9iotz6nwJv/AFGFebzkFT2jSx7XtaDAk/SSSB6yZBxpcxQLarAgf174U9Q+HhUXSBuwJnxzG19/vgJ466KI5L7FeXzLSJH/AFSZgbza5kkzHHO2J6pUmwt5EflB4IH3w7o9F0IFW/FxwNv5b7YgeiyDsT4/W2FuDGxmYzqLOzdx1BSCI3n2G/jecM8sFFIafYmw2tA/6gdvT1x51bp703qVSQIXSq7yd9UnaCPWSPyX9GUvSXSCYqQbA8T9heZ4g4i4tSaKVIsravmEWICgzvEmBc7YTZ2r3FEkXOoCwJn90jY40eayzq0EAWDCB6m4PJlftt4xlMw51tDfiJ/h+7A5VS2Zdj7LLFMgTPdqHMcWMGItAPrgF6gXQKl1u286rDTvwbfbF9LUaYiXEEW4ELb7c+2AetG6ASBpmD6k7AbC2Mbo19Eul506lQkFC0QSREm8EEGJvpmCeDg7N5OabQxnULGwG0xsp8/bCPKTrBAmDfm2NDVVK1NqhmmobSSACJmZ4mSRsMFi2mhdkEyIgiUL6bFRe8iBBuTO58H3xCm8hUbtJ3ne4PmZBmfP6RZmso8wAT2qFIsD5IJtGx++AaCnQAbw2kg7zN78ADx5xRVMEllqM6mMGYi+wIIlr2Pv/PBKZdhtAHAn98jfA1Cn/eGAZYAxEg2md7yfyw0yVWoUGiVHgP8AzJ/S2MjCwgfp1Wu+oNUIkWgw3vbjze8+cCfEdBkqqG/YkQZgam83mQd5++CugtrqIuslRTIht5MyqRPaJm5FgdjAwN8T0wtbSJsoA/XaOP54kp8LGNpo7MioKNMhD3i1ibCRN97MRj2n0thRLsdJaZUiLDmOTfbxOGFDN/LOXVWCuqqxJExqAuDB0kAg83iI51FPLGvSTt1BgCYDLr/agNvJBO033x0E3OjWlVnz50K03VNVyqtqEE3JAjj6dr7fbGm+E8gTRm7d+6wYgLz/ANZPH6Wo6x0IIyqrhQTqgeQAAF5vqna198aP4RosctFJmUM1wQJMWvA5nzcRfDIw+ukD0rYRTyxWmTFiIEkEWA/I29Ln3wu6hkhVV0EAtb0GxBExM3sf4jGkzHSA2kM+lrFi5JM9sds9vIidoxDp/TRGotBEiADJAmCSDA2A5jHLjLaGPktMU9E6G9OloLo15BUzKmwB5tHt+/BvR8iDTknVLPeTtraBESIED/bDYdOCAAaiYuCSYm8CBf24nBVDo9VraGC/tEED7k2icUwcUrsmnfRkMtlGGZaZ0Encdqm2lrxeAbjzE7Y1uW6KxqT82EM/3ZUWPEEb3JtbdfF2nTvh9C/1AMOAARPuTJHpjQP01AopkyDYEgg7RfcjEuXJjjK4hxjJqmJMr8PhpDBp86SBbaYk/wDODKHSqaAnSP2dQk7eZuTt5wWeknZXdbQO4lTvF9wdv63LyXw+NI+dqLcy+oH1gAD88Knk5K7NS4sGyfSizGCTfcdtrcxfm2NHlqBUXJOB6FFaSwixzYRJ9cePmKgEBAx/13/dhCjvQUpNjEtiuPP6f7YGWuT+F4HBAx5U6kgswP3E4NJiwHqWkNNx7zGFGaoJUmQCPbDfO9Rpncc2gf7YFTMknsBA5JsP3fvxbjlKKuhEopszGY6UkEqUA9bfvwqrdPZfc3jcD22Efnj6BU6KpBZoM7zt+hxi8/08CpppKsDbQT+UMxxdgzrI6EZMXBWgFstA+pj4E2/S0YEzC9p1nSIMsIWR7i49DhsnTWJhiADvcfukHBX/APnZcBmGncMbQR4WN/UnBZJwj2wsakzFZ3oBrUmUuRNpgNEADeLmLfYYr6H0AZdGBJfUQxJE7WsDPpsTONhm8oBIXUfJN7edsLaqR783+8QL8j88DGMW7G8muxLUyoNVCIUBWn1207emq/tjAZzpioXeoKhlzEAqsGSCCwkxcER64+o53MIEJftXknYe+Mv8W0fmUuyIW5gidMzMc32++F5sVxb9Aoy2VfD9Sm1AEALeLgTO8zN94n0ws670Rq1QurKbhYmOLzPrPPPpgzoCgqNJspkm/dFuZtY8xvbBtOqdbKymJ39zEf7+uO+UpxSkFyMM1HQ4c7TNnAP2gn+hjTZdFORrkCzMxkiWAlTI2kSPPnxcvNfDdEhmOrYfigc8RFrbYn1muVoOLMCI7DB3Ai/mf3+MKjgeO7Nuz3oFDUuoppCpSAnyAxMD3M/lO+F3Renq3zkLBWWoVnTtB7d7DY2M8YY/C9ZBTYsNlpzPHaeYkSDO53x70SRXraZXU2pibT6AC8Q0yfJ2vLYxboyxHk8p8vNBdQMiI8gSDNoiQT/PGtyWWFFdK01UTN339R2Na0bjbYYy/Uq0Z5D5ZTO3MHiDefyxqf8AxSjUALrqIAF+PQWIi/Hrjsaq17hWY7p2ZSnmVD0hTKnwwIv4JJNrX4Nz5H+Kp/tTyZICi3PaDh2fh5yXroZZTNyFKi5Y7RUUgEDe0eMZ3rFbXWLA6gQokjfsUE32M/liLja4+4bNl0noVKrTpuyjVpVdV/q0qImAAR7z9saPp/RXAIXtWYvMxJMc3M48+HMsxytNZldCESdoUbheLc/lfDdn0qWUhASeFg3JAkiRJ07+Mc8jekthqCXYh6n8JfMrBmOpYNz2m5g2J3FrkGRsDhr0/IaGUhmGmBcG5gEcEfMuoPrf0xdTZ6pWCoOmSXmTJItbtBAjyQeIxDIUG1LKG0wIBHqVYCImQBP3xltL0ZvkY0ujhlI0hZk2kk7blYvtJmTJPOK8n0fQCGtM7RtPJkx9/O04Pp12kWaw5IBi0mDc+RbeMQY1XqQCWAMSIUxFrm5Mn223wiCmk0umNnJNpvtBKVEQQijU2x/atO9/yO+Ll6jsSSRyAY2P7Mehtb2xTVy4BBLESR++d7bgXxZT6dqBI3HdCgyTv58kXt98csMdWC8voGNSDqGAS4jVpuPzPt+XpiVCi+owZO/K+v5iwtb88Lmrjt1nVp8W1X5M/oAecWjqlRiBTKqD+yIH3PJxQvhpNUSvOkzVZWnB1dokbxc/c8YNWmTyPsMZdKL7tVb88SqdWqCACY8wf44X/p29J2Y8nlmiq0RsCST+n8sLX6VUSTTqEFt9iD4sRiih1yO0C3k848zHV5IBx0ceSLpHOUWg1chVgMaxJi/A+2L6WWJF3/Iz/DFBrHkiPFv54Dq0VB1BWB9GkYxJy7/8O66PepUaid064vEC3/aJnAmX64XsVRQRFyf3YvXqBB7gQCPH8sLszkw5lWtO0QcVQimqmv2Kk33F/oKp53RapJH7Q2wszOQR3nTK7iKxWPsLD8sNMt8OCon1ER4Mx+mF/UsrTpuBpKvzBPHv5w3G48qg9/57gSTr6lopTpbDtRapXcEV6bQf9NRFIHscH5dJBnVSJsZABHqGUw3pz6Ys6f1IILxGGY6tlmEOVBO8j+OE5ZTbrj+xsFGK7Mj1hTBDMHIO+qfzET7jGdNbc3M3sPt+cAD+eN51LodOqNVGqpPHdP28x7k/bGXztD5crVQg+QN/+0friz4acXGl36Ccqd34M7mcszngDdpuSLnSJ2FoJ5v5wL1LKKaLpYSrAekj9B+gwfmapb8JAXniIInziFSmGgiCsCDv7e42/LFjx62ApmU6R0WrRp6WKkmTCk+nMfunDmhIgNxzaLEHm8ycNHp8xt/X8MLc1XETpJM+Lz7fcYFY1FUhilZV1CirASQZ8zuNrfpgMhSCrQYif0Fh42xd8tmuUgnj08mJHi2+BqudUvoIhrkfnBj+vGFZMXIbGdFlGibbadt4BYbTP5j284i+WIrGouzL58Wbf6d13mfTbF2Voz3sCwtANtovtabfni9RKqZF2aZJEyrGD5MDAqLRtpme6lk9TIQskEyDbgkkixjcW8Yup5cwJDNGxDxI323G/Pvh9VGlI0Enz4mV++/3xGhpCi24B2HIBjBxj9VoFvQd0b6KH/T+84+f/GX/AJ6v/r//ACuPcdjzP9xS+j678Kf+Vof+zT/+oYt6h/hN/qp/vXHY7EuP7x0/tDKG6/8Atp/8zgvp30fdf/sx2OwWToCHZb1v8H9fhbA/S/oT2/ljsdgcf2mz7DR/5X/p/i2IZb6Kn+hv347HYbHt/n+omXj8f0Fyf+ZX/wBv+GG2T+pP9OOx2PRy9L8EUO3+Rr1D6R9/3HA9Hc+w/jjsdiKH2lEuyjP8e4wAPr+647HYsx/aTz7HD/Vi6ljsdiN9D12W5zYe/wDPAfI+/wDDHY7HQ6Ol2NMp9R9h/HGV+Jf8Zfb+OOx2D+E/m/QOf+MWfiw0ynOOx2L8vRLj7LMl9eD/AIg/wf68jHY7EM/5olkP42fPK/0titOP64x2Ox7kujz4F45/rzhBnfpb2P8A+cdjsL9ShE1/wx/pOM2n+On+n+Jx2Oxk/ASNR1DZvb+WAqn4f9Tf/Gpjsdjsn2mx7D25/wBY/emF+c+r7DHY7C8fQc+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30" name="AutoShape 6" descr="data:image/jpeg;base64,/9j/4AAQSkZJRgABAQAAAQABAAD/2wCEAAkGBhQSERUUEhMWFRUWGB8ZGBgYGR4ZHBocIBwaGBobGh0ZHicfGRojGhgbIC8hIycpLSwuGB4yNjAqNScuLCkBCQoKDgwOGg8PGjQkHyQsLCwsLCwsLCwsKiwsLCwsLCwsLCwsLCwsLCwsLCwsLC8sLCwsLCwsLCwsLCwsLCwsLP/AABEIALEBHAMBIgACEQEDEQH/xAAbAAACAwEBAQAAAAAAAAAAAAAEBQIDBgABB//EAEAQAAIBAgUDAgQDBQcCBwEBAAECEQMhAAQSMUEFIlFhcQYTMoFCkaFSscHR8BQjM2Jy4fGCkhU0Q3Oys8IkFv/EABkBAAMBAQEAAAAAAAAAAAAAAAIDBAEABf/EAC0RAAICAgIBAgYBAwUAAAAAAAABAhEDIRIxQVFhBBMiMnGBM8HR8BRCkaGx/9oADAMBAAIRAxEAPwDB9N6i5UmAHlVv3C1wQzEkWI2t74Z5O9TUyWDT23JaL2u0TqE7jWt7DBeToqA4KaSXBsQFkHZSZL3mWnz4Jx7k8uCXJDAADSS2qTam2rUCVI2LQN9iMDOV9noxjQp6l0qoa7JqUHsKsz/iK8RKl9J3/wBN7gY0eWy0qurMuHDnXIkAQSpKAAEETxaRbxmepZZnznzJJlkjQZkjSzSTtCmSQIFtpxqVppVYlqmnWVaCoJICszMwnTpN99o37sJafqMX4Aq+TpNUeoWFgsaWCtrbzN4IWPv42h8RFKeg0ZpVNYUFVABEMSpUEKVnTFyRpMESZnlehBHFSmzarlVZLKNLCGK8EEkEDiDeCfer5dEOXd3Z6pPzIVT3lfBntQPIABvrQnk4CL4v3NntHvT81Sr02NMfLY3rUxM3uzLwQygwQAO6ZF8P0Cf2dWQ0wzByETg6wwEnewIJIXtWIsZy/R+mFkWoqilmAXcAnSq04p6EqnmLjgrqUkiNJMo1taTTVdIP98jyxXkqLwVIiCRpjyCBh+T6la1QuGnsfUvlVEb5jAINawWILSTcyf8ACBtG7RuVF+yTFKFMU3ZSEIYGppVmjUCqMC2jgQsGCcV5Ua1Ku2mANRU6Ym/0rpIifBvPOJ9G7crOnU7U1MqZBhtJYHYzqEk+DezATp2MegfMZB6S5fuULUZrAFEJQTBWS7yYAsLx5tfVpMdKGIpgBl+XzBAIMQdidogE7Xx71AqVoHUC1IVNfcANThlW8HyGnnYA8SrB2SvUfWGDMAdMCV0D6QbkESZJ2A4JIyXkKE5HuUo1Gk0tLVGGgFCwKd5qfUhCBmZ7gnx4jDvI5GozsG1U2karatPDEmd5AJixg+MefDWWcUKNNCNbjWCRAUHucsFiAZAtvbm4Lz2eWlQUlmJLQSLkHlmFw2w97WGrAcboL5naQxy2Toa4Zy5vAdQyk31EwI2jnjGk6fQRE7IjeQfSPygY+Wr1Q1CVpl/mMdRIaIM7gEDUB9Vp2BkgYYDLV3Kn+0MGYL9ZIZpg/VoGmSf98OhKhGXC5ds+kPUHkSdpO/8AtjNdXzWl5DQWMWg224uFBj8sZlM9VEtUki6q83JtALarGOCJsx84W9TqNTgOB3CxUKzWO5KRIHk8gm9sDlnaCwfC1Ls0XVM3SqrDM7OsDgNE/k6g3jmTffA1DKrXpv8AMdg1u/Y6oEaja5izGxBg+qvKdS7T21I/A1+bz23XcfncYqC1alQsrBhAmwusxZSRJ5kQR4vjzpSbez0o4eKpOvcMpu6oaNTTtIIH1Xgkzs5XgETFpk4HodPZnhdIXddNgeRO3FpsbC04b9Byq1T8ospmZOn9CGAM+2xJ3w56j8PCjSLKdv6m38MRqc9zS0u2bLNDHLg+37f9nz7q2XOvuVlIsQbjeN7xPEgce2EObpKWJIUkAntswMSGBJBBtsPf32dTqLPWBcajGnTG9om4OoiNo/W+EPU8tdmQLS3s8l+dxo0oDESNiBOLPhsza2VSjaprwY7NZd2V7B5uQWWT27Eftx+IXsJJi5fS812qWqaqUgQ3/psIgFZGiCBEEb8g4a5Rnogli1/qWTqK/UV1EAmY21NbV5wn6jlnJmhHadiNQLi8EtsI1X2t629rFkvs8rNi47QD8TZtSy0iNIuyt9QBNgR4RrzHgG/JHw3kGFJnCMmlAJ7iGYsylSR9Oo6oI20DczKrrNKUptcrOzMSyG4emZ3Gqb8XHjG1+G6C0lzCVNQapWCox2OoAg6pFwpmDz7YbO0rRClcrZHPZpvlOkEEowYNBCsF/EL3shtYgDi+Mn1bKk1EqVG7YBOs+V1TYhjciwubXxs+u5NVrdhLrsVgJ8wBjp+o/WCJE/oCYx1dv7miWLSxZe3SYQMRMWIbUo9vTARp7Nn1RpEqAUjAZh8uIj8IKgkQQAdrySOMWvlnU0i4k6i8L9YV5Gg6YIgqdvIgCce5erT+QwA3AYvPcLMFGrYi+uTft3E3nms0HqJpSlKyb9xYFdJMhCXPcfQbXth2+VIXqixc8tNWcGwJJWV7QLgFiJMS1wx/XCfqVJ/mLVdWZLMEDAF4IJGkS0bXIgSZPBc9MpimoQLrdd5UhEPk2Pdzp+oTsBfAjOGV3kHcOzXDD8PMaQP2bC+++LIwlxfuJk1Zmq3WKz1ATcSZb6ig3AAuFAseS0b8Cz+zDSsJTYR9Tkkm5uJP08D28zgz5NLWdVRSGPYIME209xABv4sZOI0ayUwFepojYMtOY9QzSJMm1r2wKjb2DdIsyWfr1DBtAM2kCygrYlbCAP3Tg3JPULLDWRmAJhVGq7HuIuIPjg+MD5uoKb6n1kUwSyKWQRAvThhCmCwtJJ3iDiOWyVMUgUQwqancredgVkSQHN5I1DVYxaGaRWm+hZ1mon9rJDByahUj6VtAXuEjTO9zzjQr1pjTHZl3EyVBZ/EkwZIHYf6MZBlnONuwFQmVEzeARBg8Xn2Jxrcmn/8AKWVZ7SGse3TcrY2GmWEA7H1OAbNh7l2Uzheq5rZLS1P/ANTW9IQT2xC6TA5J2HsMMV6vRTRrWoinYs3zI2MyCXW3nTvMc4X9IzNQNcAdsqBNSQWgizA6wdr/AEmzHfFPXehrXqAioFqgWuHWbQJVv7uf84je+AW+g3aGuU6hlAGCVaYQtcWViLC+ruMkbjeRO2PamVU6KmWqr8xRpgiA6EltLldoJOkwYnkSMd0vphp01+ZL1NTVGOiSW+tSYNxwWBMnYkQcTzPS6fyNT0wIF30LTqNEWMDsN7idmA4GMUlF3RtOS7LujNQqGoanzkqILoIkP2923dIFmUwePGLcuUqJ8v5ZaotSNTayFVRbUDuTqiNzoE2acA5vpCU6SVqWsOKYYqGaWBJZ6cljBiSDuGH5EJ02n/dNSrt8uon0IRAY/TFiyiIJi1zffDecJK0LUWnRdQy0PRYs1vAACjWBKqR2WLWC8CSdyRXyDNl6Yd2Se8s3bDMWJnzeLc23wKKTmYIcWgVPYxB1MsagOSccnzKjU1emrEHsCtdSIMABVAmY9Tzid4rfLlf5KFOlVG26XlDp7mAJIJI3AAhFJg6FAtp3MttMBhlOnU9Vh3L3E3M37Rf6RN49OcZodddAFfLaImQSTpMkXGoiTH9TOGmR+KKdOUKkMVFmG5tf29vTBLE1smlb6D818PK6tD1BqEmIge1reCRc+98Av8HBpkMNQjUzRCyCoIH1EDyTxvGNJ06uKigyAtoUEel2jY+mC820Dj77Y7hoV86cXRg8z8CMgPyTFoIZjcxuQAQwkehvMiMIuo5U0AFKKAshpnSSbgSfpkXi4ud5tqOs9VfVNKZNgAIIMwLHf02m97GEFFKgUvqb5hIaWMk8WIBGqeBBEbmbyZJLz0epgc+5MjTzylJqRpA2B0g3iSFvMmAIuTtzi1c2atqVGLGFjjbUTvufSwvNsQzfw5RJB1HW1yQJEyJJEGLTeCZti3KVNJO4/Dq1GmbTcSxFvXz98RS4PorTTVovyWWNNiS+mogJIkbAEnTG8mw++GOf+K30KKi6A03HoYNptfzhDSzJ2qfNAI7ZWCo7heBIkkERA39yv6pnVdnAcsJkhiZBjTcsBP8AQxP8iTbp9915CeOOSSeTZX1fP96VaTsJsRBO8gja3vtfxgrJ5RcxRqy7rUR11BzqAggaogEQGJmDZvQnGXzlUoPqDKDMag5IjglImxnffa5xWMzK/MWpoYMCohQTb6lYRcNAEGb3iMXw+HilSDySaWvAfl8szKwYEjkGXAMzIEHb8RB/F6YWdVLUiA5Q6YZGUwCDA7pGqeCREELaL4ZdI62KIfWPr/ZFg25J1WBgntBEyLGJPVqmsSFfuP06lIaDZtEGTvcgTP5244zxvZJlmpmV+KLy4AUypZbHUw1EtNrxE2m4B2nDXonVS9Kmj6WJGvVbVYw+hmUqrjt34g4h1pT/AGVgQSgNzNwSCQTB2DQDfctvgLpau6UDpdirMUCuOBtcQqsEgnyBMSDiuG9ep501Ts1+X6dqZVIh2HkadANgsgFQLliSDJ+2Ml1bpgStVpBiWkuFAuSysx0wQb+P8x3scaqlmHqpN1Y6omxBI1EwIIPmPEc2T9X6g26oq1AACW1WH4SE2N79xb2x2KLumDkaaBOn9PWnl3NXWe3WaSjUVWI750gTAgWO0Xw3PUV1oGdqQY9yKPqtKhnjVq8xFiBa+E9OmGVgrAFiWJn5g1EEEtMtMgSPQGxkYrzS0y66WYuDHaCJFwIiAk+8W8YpimpaEPoKzPX2ar8vK0wWWUBX6Y+pbA6Ys07QRPmOz2YNHLur6fms4YldjMEEAgxcRsbj1nHuXqGhRdwoVysU9UW1RGwiO0G+8HzjN1q9WopNVgQjBRfnug2MKI9ItirnS2IaG2VzCVw2gyzTqR1HcR3AAxcz6zcHA9VCSZUsZifk032tu5nf7YW5shFVqZgEypBMBgRJBgA3jzxjUVkeqEqLRQ60DGVkyZ5G9ox0Yt9HX6iehlm+QGzGq8Kp1SwVvpMGRfTOmbgG3OHlKo8KdKBWHYxJMk6tQWGVfcyABv5wnzcMaWZpjUHqay2nVDfWyGTfSUgKeNJsDGHGU6gjrrEljzMMQFvYzA5iABwL482/QsRk8rSZs5AgOajzERybC0RBxsqVMAMGdyFnUVckAESGuApEMRaLE7G+MX0uuXzilhbW302j6msQOPbYc7Y2fUM8yO3bpVOTB0j07SAO6RzI3wDryHivtHvSs4CYWk1BHVQos3zBYJrSRoWZAaY353r+J80aQqhF0lhco8EDVFkazAX+m6nfziXQswlQkTUV95BBZ5Q/iK6hMccySJBwp+N67JUotqECSoANyCCCeDBPvf1sN7qIUvpVs0nQc4jUUaoSWbTpeCGgEBiWQjdSb8mRJOD2oaabS7aT2w4Ik6ogbtqO4IFySMKslXf5FOoySxUEAd9RrAkghQqepIMSfxGMX1tDU21SxdAfqNgwN1EsZML3tJIBEjYLevIap9Dbo3THqBisL8sAkMQDsGHatgfIPmCNwQMgTTZqYVdKVWQagukBv71QpmRCtp3AsMO8vLqihHLRqMldoUXH1bAMdU3AF5ss6zlhrqJUDfJqJTqjSRqJpSrjunU2h0JvMKTNsDGTboyqI/O0spHaWpS2kE6RqAK6mOwvMAbE+5PTOrhaeppWGgAgDuBaSLCZt5iZg4Tdezy0lXtBhGVNc37idJCNpiSYm9uAcaTpuS/u1D/VY73Y7Ab2F2MCwOn2wqbSVvsoivAXlM38yGqVI1Eln3EiIAUAme7mB74klOhUtTIO7QbyTEMxmzQ2xM2JgYbPRo6dTIpa5uDEkgmdR7oMb+fF8QSkoVGT6UI7fp/FN4O0iI43wrm/UG14X9hv0fLpTUGk/feVJsb+Jvsf9sNwwe7THHiJ38H/AIxms7QNZllfln9jSBvsTB97nhZtaCqPTKjDUjshgRJmRAsgM9vGozYc4p+bJ+COWNduWxlmmpIsQNREAD6j4A/mcZKomp7zqMwFNha2q0cb+/Ixpk6ctFS9Rrx3TH/BP9HCOtmyxZ9AppaNRsBBuTHqdzaY32Rli5b6HYHxut+4u6q1QLpZmCxdoiADtJ5JkASZubDYNuotUUBRpjYgFgvMmd5J3ub73wZ1mBRLsAFItp9D2iRtJExv9PGy+h0yoaDO4aCp0yBJVd/B3gQPPMghLjqy+Eo1v1K831EKrMjSxYkFtQMXM6ote9+IvscZzOZoPUMgJMfiNrCwkRA+/ucMGpOHCFJcRNiTYXIJkE28cCdhhU/zHqK5hbROwkGZCxEHwT+oODxQXgovic3TaTUHJPeIcEngKe0xHeOJ8kX4CbLNBcMIAAXX+KRGo8upFx5Gq5i5vUc0hUmqWZpIlBAg3H0gAHTxvgP5rxKHX2wLfhN/wi5Cgne0/nTji15FZJWRylIssxSYi40syQJsAW1C8zpiJMcjEauZS5uuq5KlGAAABsfsTqWD3HxFGXL6lUKFaZgWINzptqEG5kgXP3BVXLuwBUuCBcswJJncSArCfBm/GLYrVvf6IJyt0So9VVacKUuAY0k8RsDeRFhyTYcnZHqNF6TqaQanUIVlRQskFiI0jt3ncTEGYOM5n2KAljAIiRB7iBsAbb7xwJkwRHp1UUkCVarU3BACwxgbkAL/AJtU3/dg68UTSfqxrkXqUqkI5MSNXIUkE2ImSQC0SJBPOFXWqBYfMCy3zbqwBIEW1SO4mNyJJIgYJqZ1SFIraQu/a8WvcRtzff8APHUeoABgWLBbyDMSbCFKyPT0sMFKCfsCpVohTyDmi0p3MDAC7XN7Xjm4BkegljmemU2egwVkIfuAeyrqmWkX5EADmw5DWmJEQxXjU0kxaxbm4iORiIpw4D01kyLKDfg29xaPOMWNJ3ZjlqqGHXRrYg2KqGEEXB1CGAJ4U+t+MYrMVajmp8yPYRaNgACI3xreq1KdCgzaSj1BAB0zwBsq2kkxHLHGPytGpU1aUnUDfzET7b3jyMU1e2Tze6HTdURKRov3ksO4idLEDURzEk/Y41PQ8qq5emFUMIuTyefqvvNsfPsnky06pA1aQNzquYj7f8Y0NHNNSUIXEjwQJ9YJmT641ZqMivUQ9HyzyO8KIZoYwoIIXUZngna9iMaajkYVflo1RtgxXaIEop3Nj3NAEG2FX9kb5rrqYgE6AL/USxJYASJ459hfSZdoRo1U6vy9TgSLgSJFhfunxIPnELetFUIUZH4dcGupaSJYiGgzpaPYzHP540uf6e3yZIZkIioGaNIEDUZYQFcc+Tvxn/hfMf3wCRq0mIMXtF/xEn0PHFsa5aTlxrAp05J0soOvVaAs3PIHM7CCQDVuw8eo6AumZI0SSampZEsGDGAQLEkQRYAb8kQACu69lq3zA7amFNRcAgFpLAlpgNaCZBtAG2NDlKGimBLEFgVAIAVJlR3CGusWi0RsIhms8adQIUqmKeom1S+kGVamJH4fsRcDGJJDHbRbkcsYVn1ksgBEQO4TO08mBIIm3oBm8qXFVacAVBTK6iQgIY1dIPFmPbxqPGHFCppcCHMACVN/wqoZSxvMsTBMz6Y7PfEWiotFiCxURqUlWEkHVKyJhhMcb+FqHbTDc7pNGj6K2ltUSGRQomYCqIngCNJt677Yo6iVcWLNURS6OG+lkHbO8gyAbCzwMUAVBCkUxMSQxkgiZUs1yPuPfj2lS2CjSZuqmN52M3m/jfcGJTVOzUlRkvinNivQo1lYwzERuVMEsC03AJt6HG76WZCmLsQx3AjtCqdm9PFp5x89ytSmWfKuoRHJ0sbhSGJpMfTSTTJ5BHjH0qlV+SFG9xeLmCCNMbn1IgcW2DMvK6YyL1XkbZmqKY7llgwLGIgHuvBsO0wLm+LMjlYC1XsCwOkWN7AwOb8yf1gFabGopZpuWIa6iODeTpgD77zjQKFSig2MqSALgEg2/U/ythVoTN0kl5LsrkgXAYCQDaZk23J3gQo8QcEpUcmSAIMEz94tv/z74FpZoqfpg6RcjyZJm3P7sFBS8agT6HDIzVaJZJ3s8zFZaiRp32O8+vt/thVVywU90FV3AEE7W9toHuPOHz9t7Tzf9MLs2uoHUCJiYmI4W3P88bN+vZuN+F0fPOrhq9UUyxCsRo1CTzuJjVHgR6wJxqMvk6dFbwyiAVm57hp5M92k/wC98Rr111hgAVWQBNyTClj4Phjvgemi1auqVVRso5IAIBuCIBuY3GBlJNF9Nr0QN1jNotUfKUhiGXT9V4MARc915HgnxjIde6Uy12plg1rrpB2CyTN53k8ngTfZ1+n6Q4JhlaQZ1Lwed2kxHqPfCp80xzqOoNQmnYqBtLG4Ii1xIJvGAg0m3Y1NpKjJp07QW1ExcMwG2kkW02ABMX/aO2KunWQONJZGJBDgCQ0loWbwJN76SLc62uYMoJKnX8sjSSLEju8xY8k4yuWQTmKYMo7kjuhFDrqQEmynUDEKCB7jTRGd7BlZV0+kXBDaKQJ7QgBuIY6ywJjxBH0naJxBMqzKdRE3swBmNrVCAZIAvPnnCz4ZqjW4j8LDQQGgkgAyQTqESTvBG22HNdFQ6QyalclYUAkcgwJjbST6icWRm7rdErVqyOTymkCUAYMSQFEEg2J0kEmIAsd8eZNJV9YE6i1/pgkliVZSwN4B4vFjgHLyBVNPbcaGlhvYgiQfIO3OFHTOukVB8ypUZNpabNaI0mQd7z7jDnJONOxD07NE2VCkw3ywpReG7YYEgXMRAgi5XfCPP5cnWKQ0sp+kLB7QSbcggWjba04eUOosSBqkXA1ESDzp1TqAmd7xtgbP5rMU2stNmYSGAEmLRczMXtPi0Y2K99AzevcHyVAmk4ei6keFubX+qLgRf+jHN5mqTT+XqGobCfAIBLXnzEfeRFuTTM1FY1nNOQNKghSLXsCNN4s0fbBlA0qYl3LOiyV+aWnxqUNE39rjDYxt60Lb1sTfGWZZmpppjSuojjeFEb7Rb1Hrhl8OdMKD5jnSgTsBEG9yx4i5sffxjmoPobMVCoZlimriSot3WMSRcC9yPuqq9Ydw1NqjvII4WIIcMAJ7hfnb9KIqnbEN7Cup0aboKlFSe+7DSo7dpOw3sTwbzbAgWoeKC+mlT67sZ5/OcA1OtM6qlSXJETqMwbgfaYPsBxiS0ioAbSDH7Grk8za9o9MC+DdnJvwTyCCoWBd9Lliukm15A7o4/hhwEFKm99LBT26riJBB8WgkXJ/UBdM6sRTCmqQkkQrLTaCTplgLXvEgWNjgzq4U0qjbsEOq/MQCI3Btfax82gjVMsV9i74QpqMw27KF+pTotIkknaww66tVKadIFMbkyw1CxI2ubeI7RE7hB8L1CvzGAjtvAJkTMem37/GGHWHiNRXSRq3NuI06pEkC8Xv4wmfJr2G4nFJeoy6LmZcxDdqk7ef4zvvP60dZzoapTQM/cJgSt5bkbG/AJIMXtjzodRIJphYmLAgmCRckwTzJAnVFrYU9YzrNnEQar6FbVJ1Xk6haeBcT2xjIqkbln5Nzl8xI1a9haTsO0wZgmYBMb+kjFeczKOvzPxaSBr1QNMlp0sCCCPtgXJK4LElWI7iukoZuNyI5AtB28WAz/VCtdGAADAhrFQPqnuJkEQxgXsRfHa6NafZsKecXTTCLI0gxFiSASRG0zvMH9R7TpgRpqEAkz2xfw0yynTbkREYX5PLtAqFfrUGLGQRIXuvJn14E2AFrVWCNBKggJcmAT2iAReDJv9owuSRsbMj8Sp302BUhqQYgT2SJAe12gjf90T9J6ZQIoUtZOsdxuJHOiSJgSPX1OMb1xWXSoEKaY1apBILHkkyJm55N8a580WXtJBsYFwLgRPiNwTzscT5H4RRFdNjM14FiIAj0vx7zGLq+cZgDcXELtvAv/L+eF9FdIAkxMjcj7cybc8WicFo0bm0i0evjg8z5nE9oJxH+VdRUECRpA2vuwn1sR+W+HmV0k2H/AD4/oYyFKofmbmYG/wC/1OH1HqAC25nffzP5YPHlS7Is2J+BrmKoUS0Wve3/ADjNdT69qJVLCQP9Xv6RG/r4wF1Xqb163yaV1T/EM23iDG6g7/fjYA5KayKw7Eh2MkTqnQsnaBLHabebvyWzsOKMdy7Lc/VV0CAIpPcW3MAcgXAg+fAwuVwtg/0sbiAN7kRcWI5wTmo1mPbuN42PHp42Ix7Tq6FlmFmsBE7RbTN44MfYzhajqyxSpUiIzLD6VViCCIAmJI/UefQzbChuohMw5UaAqmPK97HuAGrTu0g+3nBGezjRtcwFLQ2rkxeAI9TsfGM5nM/qzHy1MdoeLIsbwSDIvJ444nDI41e/Q6Uhn1HONVgkCNRg6iX8AqDcH19CLzhC1YoZKMQRLnSCQNzM7iZmZI39y8vSA1EBiGEEMQw/zd0gsZ5kDa/GB8/WCtTKqCHPyydRIBMzAuZB32K6jBM6sOxJLS6AySPTSFRmVSQNS2B2O+lVVV7mEmdMWAvia0gpJMqTEDcmANyCDwJgniAJOFeW60NVREQ6wwVQYYuAWgNeZgGCs8cbmjq9OEZYBHawYMAl9yAIgkQCSRNpPDknWhDlEF6kqqylk1K030Fe7cn6yRqAgCBs0G11tLpFGqr01qAVGgmPwmZNvGwMEj2NsO+q5T5tMC8GICgn6voKxChg2knYceTjG9KrRWdX0gXJFoBkSVjxH5A4ZCaumhORf8GqfJtA1/KbSgAOsCTfVEkEXIj2vfEfmKoIBCgm3dMQJO1hsBBOAemlFd6TVZAYlVggrc3GogH7TeLnBlXKr3GnT1xLaVfnfSVUA7QP+kecOiqd0A3aPKBkkQAtvwfi9CIMEH/LM4b08uKxVoCUkfb9sg2B40hiCb3IPuUeTqtUUaqZpwbLfVxJEwY2Ft9pOHHTeu0malRp2gQQAABChoPv3f8AaffFeOhEtma6j1kl2WqAHDRUFtLi4DCZggGxH/A2WyyMjBVKuthJ+ryDwG3g+oxP44oqMxJXSb7bMNwRGxvf14wnfL6NJExBkj2BuZsZ3/oYJyadMUQTLr5JvHE249Nrfxx6ciCAS6rI5mdzfbDXK0AKQZGPcRIjfu2k72JiPXeCRc3TSSSeTbUJ/WNsIST1QzjooOfQlwtMAFAAgBImzVAASdJ9dxpHmME9TU/Jd9MAoAGO8GQRfa9vt6mOpdLFJdZanZ41sfq0iWRUvqAYEBpvb1GKusdQQ0ioTv0rDatgCtoFjIv7knEUGvJXJNIn8KdLli3zKYBCqCW2ZhMQRMiYJ4vBxR8T5m66heIPkEMQSfOqP0kYG+H6DNqVXZDI7l2EBrNcHST45j0x71Om7VHpTTH0k7CT7sNS/USRYC+Na0L5a0HfCmZ1VKmgEAhZ4Ag/kL7D73i9NXLj/wAT0gCAw+q4gJN+ftv6848+GKzUWrCdDDSCL7gkcHz5tgjpdMjqTa1UGWEETBgi1uP4n3xng5br8mtzHzA6qpgC8MZjwCpBMXge/E4T/EuX16dZJ1TYLclmOk+N7bTJMC84fpkgiaoJG2mAWjkgrJiWBJkcT4xCqKbBBVle6AO6FbSZspuwmDa2o3thEmrLIoZ9OqMaQUUwYAAMMBto2C3sBtIjzjzPZOSg7oLDa6CAYIJhSQRFhBn0xzVXChQTp2+oQ+4k3DlZFgLWvOK8xB+UAW+osFAYGw09pYggS45Ow23ASTNjJWKPiDKa2psfqQ6QZG2omII39bDi8jGrWtrpoSpBIkhiZ4tcXvzjEfF9BQKYDEmDp9RN5PAXYAecbQywUqVANjvPgxxE+RF+cIcbWyhySaovWtCiGM22sIIJmY3gX/qS1q/Tv9UxE8GSYkAR7cYBapJKiNMDV6kkltxaZB94Ppgx2LfLMAHUQwJj8LDzcSfznm2J2uPYbd7DspmwXYXB7RPuCTEcRfF/UepEtpp2aN4nSBdiPJA4vJ9ATgGiCHMRbYA7nbYbR3ST5x6+W0zF2I+qD+S+IG3JJwKpC+KbsrydYUUdQWOuGNiS0eZJ+qTIPjDDpmTYgtUkFiCQSTbSALzqMLI4HtMYvyOQG7XvLCBGrxbgfwwxr0NCkz+d5++/jzh0cj6EZJK9CarlBLOxBWSIuYjY/wBGdvGEuZ6s30oLEj7bne8TI2w76jTAWPpU22459+JvbfGZWkHbVO5IEdwiBEcEAgnnYbcMVNjI9bAP7Q5IIYE6lJvB5UaRIsAR6e+EubTVmpYIVKKNQbSY23iIU3tJI23ONDnHAItJuVJFhvvubWP89ji8wzNnkYhTCBWJdRfS30y219UD8xGLYQtsTPJSRoGUMkrB0sIsxIYQd0UkbmIsI33GFmbyMpUKVD2nuRu1lsVFzsBqBDbWwUlBwCT2mY1TqFr2ABvsB9/E4Dz+YQqUeQx1KAQDed4JnYkaASLm0EycYU9ASm5IQVamnNNcJqIJIWWOxMjVCg73gbeMM1qzpIQkioFJgqQCCCAQQJBgnce4wD2Gst3NRUE6G0M4IVhBBILSYO2/JvgjqaB5h2kRKsSSYaWBkkHj6P2Yty7iITY0FWmrCWiR9UqHX/UaRlkF7kAiLyJjH5dFbNOCIU6hEQBfbt22w9o0ijMFYuWiR+yJkWEHYG0kRFjOEfR803z9DSwlgRNvpIuD6KPaMC4rlZzlqg3MqEqU3BHZ2sdxoIgT6g28fTfnDKsxCE6gUUEkQYtB3MwfyPrgHPwFi0c9v7Q51SRCnV7j0td8Kq9RmD7UgQ8yIEECL2Nr+Yw2MHy0DyStDKnTD5eoaOrVVJE7BQtjBNtBO0bnzwj6d0yFasXI0EjUDYH6fUlr77DVzGHvxDnNVLTT1CSECgfVYHSTuCAQT6Tfws6Hl2q0zRLD5anUVB9oBJEQXmBbY+mLuKRO3bFGdzb1AmlYBGo91iRPJ55839cSXJOTpZWJ0ytyVI3nxf8AK2HYyVJ1FGrXAgyVVJCXgDX4NpncxfF2Yy1Og3+IW1SV5tyBEA93nyfFwca2zFtivpmY+XSA+WSGFoYgqQxuQBM8envizM16lYhvl2AgRAESTaZMX3wo+cVSA+mGaLzyYFv99z7YJy+cYqNRpNAgElgSPW4vOBx0tBNtmvqUKValSR9baSFUHShi6GdQPdPFuBa+Mh8QZf5YKgyAQNgRbUJDAneLgcg+MaSk5WnoOp3AglzClCpWQDYQw3O8m5kYz/xBlKNOmEUsHFQ6xqDIIDQFAEgyYn1x56jx0V5Has7oDn5dSoBqZIJWBDKI1Wi8LP2J3jFdbo5r5mUYdzDtc6GtuLg7aSNXne5wf8L5TVRfuuTcEHuHaOwgfVuN/GDct0ZgwJrIGd7qBOpCLSgQd8SZLRfcb4J9IWo32S6V06sA9Gq6Qqk06syRwIJIYISR2i4/OSsulNVYhUfu7y5DqNCrZWEmdJAmwJ3kHAZqOi/MT5gy6Nu3JAusEEybICw2kn6SB5kPiE1hEvT75KgqdQYldagi9QE3IF5mxF1tutDo0jS0a9Q/4pchTMuxpgHc3UdwjVGmZi24wh671yoKWnLFjZg73DASdUC0D/MZIndb4J+W1NpSHDXDEwY0hiSYB1ECx9Qd8L+rEUwamvTDQEqDvkiTssHSCb25iDOA6Yd2jR0KyroIqNBW5BETGqApUWJ9Y9d8WI0VwEIGmkxuVUXaneV3FiZ/XnAmVAKqxidIkgQBHA3BuTsfPmMX06YNYgMY0qIaCBqdiSYYfsgC1vPjZRfkFSQh+LZevQQmWOmTtu8THjj7cCw2NNyBCKsEiL/iJO/dAAjYRHE4xHxANOaosQoMK1vSoTtvtxjYLUKqRAPcIMQFuATE8SZ/LCmg4vYzGYMH5ZN2aCFiYJH4YMkKL33jxi35BaorAAKNUna57R97z98A0sxCICuo2k2a5vM3tuALeLbgrL9RmqUCwQuo7GZYjcH0Ji/2xO4vwUWgzKFSziBCEKD/ANOqPJjV+v5OESTcfx9b8xhH0+qS1UgaT8yD5sqDk3Eg4a5UiBqP5/f+rYXwMlIcUX5GL3cRF9vEj+eF6tsIiOdr/ngqmhg90TaIxkYUyeQq6zTLJJDmASTsBcG03HOMlmK24G20Tq2E32gXNtreoxtc/wDSQSQcYnqAs0EG/wCfoDxadsXYcSTM+Z9NAOazTn8CkCd4890sZkzz74QU8y4zWrUJMEx+yFbmAI1uovM2ibYczeB9Qk34tF77fl9hjN9VzsZmlTiFaNRE7/TwJNresmcVpeBLfkbV3FVgW+YAO0BRybi4MbSTyfyGBc107UxIMxPbqvHqrgiO6ZaYJ55a0qVMKGPafM2vINrsoEgTzMQZOF+cUBdOsPF9KkyLEA9wBXYLsREzF8HKNMyLtGV/8LK5gtTK6dVjvpme1l2g3Hgja8jDjOZPX3A6SG7lPIib2HNrgm04oetFTwxg3IUm0EkQ1h9gYtMYsFcBdthJ9L7wPvt+lsakgVrotyJEaYZiQoEARIJ/atxff6RERhVlqVFc1K1XLa2jSkASCCCSw2k3jBGXr7zdtRINxYGbDYi/039zhK+YBzC90jXc+7HfzYzPqcA/p7RsndGiOSpVCagfta14vA8q4neTqHnDLLZellqYRmDNXKBoOmVhVB8gBb7/AIjgHpnVqVN1sdIQ2DSCREdpsSDaQfBgDA2QyD5moxqK1pMkkEzKgbyBPd7Bt+a8VS2uxU9aNImapNphlKzoUSIngz7D7X3OwC0SlXRTCBXqLrI4G+kT6SduZtwrr5ErVKKNJ1hVgEb8ckTJM8faMNOoUwRo0l6kxr2gAzc+YAMDx4GKdtbFif4oyy03imJ2knuBIneBx4iLxizK5ldF10xNyQYJ3gROrb+URgHM1mpoaZ3NxJ8xcDmYB+3pgbOKFApmQGvIE3iwk+d97T+SOVNs6gSrWkMqnZmIPkTz+c/a+KqlKDDPpPj+ji2j0/csVEGwPP6j8gZ9MHkVoGkQI4GJ1GT7CDul9aapT+WpIII0J9WqATH0+m0wfB5X9e6kamlDGkMSABtMDe0x/W+PMvXK01Q6AyOBsJPcW+sEEiW2kCB5GBc/lNOglwdQ44MDcffE1tvZQ39Bpej9PIoI3eDqaGvFjtEb7Gb4YUvmCooWoGIcq6gkRx4hpcceRYSThb0F3+R8tBZ57pNoJPHDTH548yGc+ZVqfOcliTqAJQyOXVt9IFuQRyRhcnspglSNdQBphz8yXYSyaiWJErGltxJF/wDLtbChM+tWvWLsQEUIgs5IurABpN9ZMaj7HANXPsNUIzAc8WN9RJ8jc+T9wuldUV2aqNIYJoKQFWLHU0AAgtqOkRf3tqTBlJGvvTGlWFQzYSFs0mQRBJk7DzYRGEvXqL1V1aVsDTMoCRYmARMv3G8Ai/iQxyvWqTO4MFQoGuCKYE9oKapYWM6TbkG+JZ2uruCXDjYAKAH2gKCwAF7yV5uNsct6OaAaVBhTA1Qfl/s+0sBsZ5nwPXF3TWis5lvpQQ08hyZsQu+x884uq2WUEAKIDlZHdqvED0GmRbA+Su9UzAtctpMBNVgFjVB1Rve0nBPoFIA+Ia81qbp29o/Z5dibcSTjV52rpRht62EibAWgWtb+MYx3xBmizr+JdCwSIIBPkRJ/TGrzgHy1AuzEACNpI2/E28/bcRhbSujIvth9WkxgR2iw0mWiIErYBdt8GZXLqpdgrLIUG0CJPJJ5YbfywKiHdULk3kwQJ2tcCfU+2I5QVCXOkAFyA0qQAIUxJi5B/M4DjbpDXKlYzyNSncKJ7mJngzcAkXuOOMHUq0vPpNr3t+l/1wn+H6I+WzFlI1sZHgm0mIBjx4O+GeVQF1IYRPngkGPXYfljlFbQEpOrNCaJI8f1zgfM5vSIP57j9MEV8yAhEgEjab+OcZrN9RgwD+cX4vwcUfC4XMiz5eITmK+tT+pifPH6c4zuecd1w23mDvYSf69BgnL9Um0+Yi9zfxbnnCnqOYADSDGnVYwZ7pv9h/W1j+H4vQEM1rYvz9ZZkXuR+ExF7x6Cf6OMt19tFWgYtJnn8S8c/wC+NHV0u5LauR9Xp4N/1wt6xXUOmjQSASQZBjt+nRfV6HefXHfL0FKVjCjQVKaGTpJExaFu0CBczE34jjAObzKO4CLrnYwWPO1r2HiSY3xZm84QzfKM3KsAJMyWLD0vv6DjFVbOHTOjTYbCJ2gWE7bXjbBz10bDYlz2V/vRIYSPonSxG8rI3BjtIm3PDZwIH538XHG4OwkxYi04UdXyYdlMhTqgSw7rcDdNvxQDc4bNrKglGM8ERbm95PuNpwiPkYuxfQAk9kSZg8cQJYCwjCQMVzHdeKnJ/wA3JG/uMOwxDtAMyFJNybRweLCcJKjmpWkCTq2HMGSdvF8BkOZrMjlC6wlILCsAQDv3ACSWJG/5HBebrLRalToqsOyo7Az3BhIIv3GSZiROKuiZ2GQ1YC00Z1IMhmLaNTeoUwB6T4xLq2fpjNKXgBIK33axAsLdpmTI22xbCowsVJ29HvV88650LoJlYXgme0lT5Enz7jCSrmXy9Usq61DRUU7ajv7+NXv5w8Tqy16i1Q6ygIFogkgbsQCCR5Xa3MhdYLS0JIZg0gi+xY3E7jibc+dlNS2mDxE/V65cs4QLPde8XPmxv/Xis53VIYWO15ki9idjtce+L88bPqUw1hHaTfwTJEekY7KuA/09sRDQCDA8CY3ni53wum2cLFaJAWZb9495/rnBSdOZhqDAA7AEx4xWHVnckC7EzMRxzv4vg6ll7SoYzftMicBGOggXKulUBHEHYNJJLRImIkEiIjV32mAMQ6yAGRYgrKm0bBRcE7zMzgnoodZpmxkDS7adUkfTMSe1DHp6Yh16gVNMMIfSdfqZjkeRHpiZNuxjX0jzoQ/ug3zEWA1zEDeCfEEcjnFWiuS1QUEeFs6gS1+CR37203gD2xRVrBciO8AkFNJW4UvquQLm5MEmBgLomaZPmAjUSmlVtE6TBKtEgRH9XGULaGxyVoau9RaFRqqOJBu6FdLHW0CfcQY/FeLQJ8I5dFSrVqAMIgBk1AwVLXIIEAjxvginnajUatGoPl2CjUTAvpgkyQoJmItB9cW/A4FNqnepgqNQJIjuLaZHHP8AtfYvpgtW6PWo0VrCEIIKsrUmGmGEghD/AJd+f3n3qvT5p6kaYYFhYSBzHPJsfQDw4q0qetQUgLYEEEbMw2HhjztFrCU/xDU+XcWDCJ3i67i4Iv8Apxhs4qrMTa7HHTKwempKkApOlr8gSpP4SQTM/fHlMqatTRIUNpOpt+1BaNNzvPriroNcGiDtJO0+S0/w9PPizLyNZInVUf8ACDaLSeTYet/YYUsCGvMxdn0C1xIltIKi73ANpHj8rYeZZi7U5AEjUS34iABz5LE2J2GM7XBOaBAFiigyPqsTA/jx7nGp6dmCHVRTiFImFtdRcxtIF5/fjGnyaFxl6j2nmNMLNgbG/bEW59rRilQ8EEa4BJ0gxJv/AKiARHHtganntLXuACTA7TuBJAsAR6+9sNMvmdYJVpBG0X/7rybf8zjFFrdBuSfkn0rLFaaqFK2vcW5vtJJ33/hg7J5SGuRtsARvqB3234mMWZTp5soMkcnx+HjzNr74OGQKw0EseNgPyx0Ip+QMk/YDz1WPIj8/1n+jjK59W/CPf9cfS6HRmqX2Hr/DFFb4P1HZfeYx6vw+TDjXZ4+eOWb6Pk6MVcaiQJvcgx7gTvx64v6jc2BadQPG+m3pzjdZv4FYEusSJ7WI/Tj88Jc508Bu5NJgSPJ/qMUuUMn2uwYco/cZGpS0m9iotz6nwJv/AFGFebzkFT2jSx7XtaDAk/SSSB6yZBxpcxQLarAgf174U9Q+HhUXSBuwJnxzG19/vgJ466KI5L7FeXzLSJH/AFSZgbza5kkzHHO2J6pUmwt5EflB4IH3w7o9F0IFW/FxwNv5b7YgeiyDsT4/W2FuDGxmYzqLOzdx1BSCI3n2G/jecM8sFFIafYmw2tA/6gdvT1x51bp703qVSQIXSq7yd9UnaCPWSPyX9GUvSXSCYqQbA8T9heZ4g4i4tSaKVIsravmEWICgzvEmBc7YTZ2r3FEkXOoCwJn90jY40eayzq0EAWDCB6m4PJlftt4xlMw51tDfiJ/h+7A5VS2Zdj7LLFMgTPdqHMcWMGItAPrgF6gXQKl1u286rDTvwbfbF9LUaYiXEEW4ELb7c+2AetG6ASBpmD6k7AbC2Mbo19Eul506lQkFC0QSREm8EEGJvpmCeDg7N5OabQxnULGwG0xsp8/bCPKTrBAmDfm2NDVVK1NqhmmobSSACJmZ4mSRsMFi2mhdkEyIgiUL6bFRe8iBBuTO58H3xCm8hUbtJ3ne4PmZBmfP6RZmso8wAT2qFIsD5IJtGx++AaCnQAbw2kg7zN78ADx5xRVMEllqM6mMGYi+wIIlr2Pv/PBKZdhtAHAn98jfA1Cn/eGAZYAxEg2md7yfyw0yVWoUGiVHgP8AzJ/S2MjCwgfp1Wu+oNUIkWgw3vbjze8+cCfEdBkqqG/YkQZgam83mQd5++CugtrqIuslRTIht5MyqRPaJm5FgdjAwN8T0wtbSJsoA/XaOP54kp8LGNpo7MioKNMhD3i1ibCRN97MRj2n0thRLsdJaZUiLDmOTfbxOGFDN/LOXVWCuqqxJExqAuDB0kAg83iI51FPLGvSTt1BgCYDLr/agNvJBO033x0E3OjWlVnz50K03VNVyqtqEE3JAjj6dr7fbGm+E8gTRm7d+6wYgLz/ANZPH6Wo6x0IIyqrhQTqgeQAAF5vqna198aP4RosctFJmUM1wQJMWvA5nzcRfDIw+ukD0rYRTyxWmTFiIEkEWA/I29Ln3wu6hkhVV0EAtb0GxBExM3sf4jGkzHSA2kM+lrFi5JM9sds9vIidoxDp/TRGotBEiADJAmCSDA2A5jHLjLaGPktMU9E6G9OloLo15BUzKmwB5tHt+/BvR8iDTknVLPeTtraBESIED/bDYdOCAAaiYuCSYm8CBf24nBVDo9VraGC/tEED7k2icUwcUrsmnfRkMtlGGZaZ0Encdqm2lrxeAbjzE7Y1uW6KxqT82EM/3ZUWPEEb3JtbdfF2nTvh9C/1AMOAARPuTJHpjQP01AopkyDYEgg7RfcjEuXJjjK4hxjJqmJMr8PhpDBp86SBbaYk/wDODKHSqaAnSP2dQk7eZuTt5wWeknZXdbQO4lTvF9wdv63LyXw+NI+dqLcy+oH1gAD88Knk5K7NS4sGyfSizGCTfcdtrcxfm2NHlqBUXJOB6FFaSwixzYRJ9cePmKgEBAx/13/dhCjvQUpNjEtiuPP6f7YGWuT+F4HBAx5U6kgswP3E4NJiwHqWkNNx7zGFGaoJUmQCPbDfO9Rpncc2gf7YFTMknsBA5JsP3fvxbjlKKuhEopszGY6UkEqUA9bfvwqrdPZfc3jcD22Efnj6BU6KpBZoM7zt+hxi8/08CpppKsDbQT+UMxxdgzrI6EZMXBWgFstA+pj4E2/S0YEzC9p1nSIMsIWR7i49DhsnTWJhiADvcfukHBX/APnZcBmGncMbQR4WN/UnBZJwj2wsakzFZ3oBrUmUuRNpgNEADeLmLfYYr6H0AZdGBJfUQxJE7WsDPpsTONhm8oBIXUfJN7edsLaqR783+8QL8j88DGMW7G8muxLUyoNVCIUBWn1207emq/tjAZzpioXeoKhlzEAqsGSCCwkxcER64+o53MIEJftXknYe+Mv8W0fmUuyIW5gidMzMc32++F5sVxb9Aoy2VfD9Sm1AEALeLgTO8zN94n0ws670Rq1QurKbhYmOLzPrPPPpgzoCgqNJspkm/dFuZtY8xvbBtOqdbKymJ39zEf7+uO+UpxSkFyMM1HQ4c7TNnAP2gn+hjTZdFORrkCzMxkiWAlTI2kSPPnxcvNfDdEhmOrYfigc8RFrbYn1muVoOLMCI7DB3Ai/mf3+MKjgeO7Nuz3oFDUuoppCpSAnyAxMD3M/lO+F3Renq3zkLBWWoVnTtB7d7DY2M8YY/C9ZBTYsNlpzPHaeYkSDO53x70SRXraZXU2pibT6AC8Q0yfJ2vLYxboyxHk8p8vNBdQMiI8gSDNoiQT/PGtyWWFFdK01UTN339R2Na0bjbYYy/Uq0Z5D5ZTO3MHiDefyxqf8AxSjUALrqIAF+PQWIi/Hrjsaq17hWY7p2ZSnmVD0hTKnwwIv4JJNrX4Nz5H+Kp/tTyZICi3PaDh2fh5yXroZZTNyFKi5Y7RUUgEDe0eMZ3rFbXWLA6gQokjfsUE32M/liLja4+4bNl0noVKrTpuyjVpVdV/q0qImAAR7z9saPp/RXAIXtWYvMxJMc3M48+HMsxytNZldCESdoUbheLc/lfDdn0qWUhASeFg3JAkiRJ07+Mc8jekthqCXYh6n8JfMrBmOpYNz2m5g2J3FrkGRsDhr0/IaGUhmGmBcG5gEcEfMuoPrf0xdTZ6pWCoOmSXmTJItbtBAjyQeIxDIUG1LKG0wIBHqVYCImQBP3xltL0ZvkY0ujhlI0hZk2kk7blYvtJmTJPOK8n0fQCGtM7RtPJkx9/O04Pp12kWaw5IBi0mDc+RbeMQY1XqQCWAMSIUxFrm5Mn223wiCmk0umNnJNpvtBKVEQQijU2x/atO9/yO+Ll6jsSSRyAY2P7Mehtb2xTVy4BBLESR++d7bgXxZT6dqBI3HdCgyTv58kXt98csMdWC8voGNSDqGAS4jVpuPzPt+XpiVCi+owZO/K+v5iwtb88Lmrjt1nVp8W1X5M/oAecWjqlRiBTKqD+yIH3PJxQvhpNUSvOkzVZWnB1dokbxc/c8YNWmTyPsMZdKL7tVb88SqdWqCACY8wf44X/p29J2Y8nlmiq0RsCST+n8sLX6VUSTTqEFt9iD4sRiih1yO0C3k848zHV5IBx0ceSLpHOUWg1chVgMaxJi/A+2L6WWJF3/Iz/DFBrHkiPFv54Dq0VB1BWB9GkYxJy7/8O66PepUaid064vEC3/aJnAmX64XsVRQRFyf3YvXqBB7gQCPH8sLszkw5lWtO0QcVQimqmv2Kk33F/oKp53RapJH7Q2wszOQR3nTK7iKxWPsLD8sNMt8OCon1ER4Mx+mF/UsrTpuBpKvzBPHv5w3G48qg9/57gSTr6lopTpbDtRapXcEV6bQf9NRFIHscH5dJBnVSJsZABHqGUw3pz6Ys6f1IILxGGY6tlmEOVBO8j+OE5ZTbrj+xsFGK7Mj1hTBDMHIO+qfzET7jGdNbc3M3sPt+cAD+eN51LodOqNVGqpPHdP28x7k/bGXztD5crVQg+QN/+0friz4acXGl36Ccqd34M7mcszngDdpuSLnSJ2FoJ5v5wL1LKKaLpYSrAekj9B+gwfmapb8JAXniIInziFSmGgiCsCDv7e42/LFjx62ApmU6R0WrRp6WKkmTCk+nMfunDmhIgNxzaLEHm8ycNHp8xt/X8MLc1XETpJM+Lz7fcYFY1FUhilZV1CirASQZ8zuNrfpgMhSCrQYif0Fh42xd8tmuUgnj08mJHi2+BqudUvoIhrkfnBj+vGFZMXIbGdFlGibbadt4BYbTP5j284i+WIrGouzL58Wbf6d13mfTbF2Voz3sCwtANtovtabfni9RKqZF2aZJEyrGD5MDAqLRtpme6lk9TIQskEyDbgkkixjcW8Yup5cwJDNGxDxI323G/Pvh9VGlI0Enz4mV++/3xGhpCi24B2HIBjBxj9VoFvQd0b6KH/T+84+f/GX/AJ6v/r//ACuPcdjzP9xS+j678Kf+Vof+zT/+oYt6h/hN/qp/vXHY7EuP7x0/tDKG6/8Atp/8zgvp30fdf/sx2OwWToCHZb1v8H9fhbA/S/oT2/ljsdgcf2mz7DR/5X/p/i2IZb6Kn+hv347HYbHt/n+omXj8f0Fyf+ZX/wBv+GG2T+pP9OOx2PRy9L8EUO3+Rr1D6R9/3HA9Hc+w/jjsdiKH2lEuyjP8e4wAPr+647HYsx/aTz7HD/Vi6ljsdiN9D12W5zYe/wDPAfI+/wDDHY7HQ6Ol2NMp9R9h/HGV+Jf8Zfb+OOx2D+E/m/QOf+MWfiw0ynOOx2L8vRLj7LMl9eD/AIg/wf68jHY7EM/5olkP42fPK/0titOP64x2Ox7kujz4F45/rzhBnfpb2P8A+cdjsL9ShE1/wx/pOM2n+On+n+Jx2Oxk/ASNR1DZvb+WAqn4f9Tf/Gpjsdjsn2mx7D25/wBY/emF+c+r7DHY7C8fQc+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 name="TextBox 9"/>
          <p:cNvSpPr txBox="1"/>
          <p:nvPr/>
        </p:nvSpPr>
        <p:spPr>
          <a:xfrm>
            <a:off x="1763688" y="1052736"/>
            <a:ext cx="5040560" cy="1323439"/>
          </a:xfrm>
          <a:prstGeom prst="rect">
            <a:avLst/>
          </a:prstGeom>
          <a:noFill/>
        </p:spPr>
        <p:txBody>
          <a:bodyPr wrap="square" rtlCol="0">
            <a:spAutoFit/>
          </a:bodyPr>
          <a:lstStyle/>
          <a:p>
            <a:pPr algn="ctr"/>
            <a:r>
              <a:rPr lang="en-CA" sz="8000" i="1" dirty="0" smtClean="0">
                <a:solidFill>
                  <a:schemeClr val="accent1">
                    <a:lumMod val="75000"/>
                  </a:schemeClr>
                </a:solidFill>
              </a:rPr>
              <a:t>Thank You</a:t>
            </a:r>
            <a:endParaRPr lang="en-CA" sz="8000" i="1" dirty="0">
              <a:solidFill>
                <a:schemeClr val="accent1">
                  <a:lumMod val="75000"/>
                </a:schemeClr>
              </a:solidFill>
            </a:endParaRPr>
          </a:p>
        </p:txBody>
      </p:sp>
    </p:spTree>
    <p:extLst>
      <p:ext uri="{BB962C8B-B14F-4D97-AF65-F5344CB8AC3E}">
        <p14:creationId xmlns:p14="http://schemas.microsoft.com/office/powerpoint/2010/main" val="332994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8600" y="266700"/>
            <a:ext cx="8686800" cy="1143000"/>
          </a:xfrm>
        </p:spPr>
        <p:txBody>
          <a:bodyPr/>
          <a:lstStyle/>
          <a:p>
            <a:pPr eaLnBrk="1" hangingPunct="1"/>
            <a:r>
              <a:rPr lang="en-US" altLang="en-US" sz="3600" b="1" smtClean="0"/>
              <a:t>Bone Density &amp; Age vs. Fracture Risk</a:t>
            </a:r>
          </a:p>
        </p:txBody>
      </p:sp>
      <p:sp>
        <p:nvSpPr>
          <p:cNvPr id="124931" name="Text Box 3"/>
          <p:cNvSpPr txBox="1">
            <a:spLocks noChangeArrowheads="1"/>
          </p:cNvSpPr>
          <p:nvPr/>
        </p:nvSpPr>
        <p:spPr bwMode="auto">
          <a:xfrm>
            <a:off x="6156325" y="6340475"/>
            <a:ext cx="2987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400">
                <a:latin typeface="Arial" pitchFamily="34" charset="0"/>
                <a:cs typeface="Arial" pitchFamily="34" charset="0"/>
              </a:rPr>
              <a:t>Adapted from Kanis JA et al. Osteoporosis Int. 2001;12:989-995.</a:t>
            </a:r>
          </a:p>
        </p:txBody>
      </p:sp>
      <p:grpSp>
        <p:nvGrpSpPr>
          <p:cNvPr id="124932" name="Group 4"/>
          <p:cNvGrpSpPr>
            <a:grpSpLocks/>
          </p:cNvGrpSpPr>
          <p:nvPr/>
        </p:nvGrpSpPr>
        <p:grpSpPr bwMode="auto">
          <a:xfrm>
            <a:off x="0" y="1103313"/>
            <a:ext cx="8820150" cy="4703762"/>
            <a:chOff x="96" y="1055"/>
            <a:chExt cx="5556" cy="2428"/>
          </a:xfrm>
        </p:grpSpPr>
        <p:graphicFrame>
          <p:nvGraphicFramePr>
            <p:cNvPr id="124934" name="Object 5"/>
            <p:cNvGraphicFramePr>
              <a:graphicFrameLocks noChangeAspect="1"/>
            </p:cNvGraphicFramePr>
            <p:nvPr/>
          </p:nvGraphicFramePr>
          <p:xfrm>
            <a:off x="1179" y="1188"/>
            <a:ext cx="4282" cy="2295"/>
          </p:xfrm>
          <a:graphic>
            <a:graphicData uri="http://schemas.openxmlformats.org/presentationml/2006/ole">
              <mc:AlternateContent xmlns:mc="http://schemas.openxmlformats.org/markup-compatibility/2006">
                <mc:Choice xmlns:v="urn:schemas-microsoft-com:vml" Requires="v">
                  <p:oleObj spid="_x0000_s3107" name="Chart" r:id="rId4" imgW="7286514" imgH="3905129" progId="MSGraph.Chart.8">
                    <p:embed followColorScheme="full"/>
                  </p:oleObj>
                </mc:Choice>
                <mc:Fallback>
                  <p:oleObj name="Chart" r:id="rId4" imgW="7286514" imgH="3905129" progId="MSGraph.Chart.8">
                    <p:embed followColorScheme="full"/>
                    <p:pic>
                      <p:nvPicPr>
                        <p:cNvPr id="0" name=""/>
                        <p:cNvPicPr>
                          <a:picLocks noChangeAspect="1" noChangeArrowheads="1"/>
                        </p:cNvPicPr>
                        <p:nvPr/>
                      </p:nvPicPr>
                      <p:blipFill>
                        <a:blip r:embed="rId5"/>
                        <a:srcRect/>
                        <a:stretch>
                          <a:fillRect/>
                        </a:stretch>
                      </p:blipFill>
                      <p:spPr bwMode="auto">
                        <a:xfrm>
                          <a:off x="1179" y="1188"/>
                          <a:ext cx="4282" cy="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5" name="Rectangle 6"/>
            <p:cNvSpPr>
              <a:spLocks noChangeArrowheads="1"/>
            </p:cNvSpPr>
            <p:nvPr/>
          </p:nvSpPr>
          <p:spPr bwMode="auto">
            <a:xfrm>
              <a:off x="96" y="1872"/>
              <a:ext cx="1104"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a:latin typeface="Arial" pitchFamily="34" charset="0"/>
                  <a:cs typeface="Arial" pitchFamily="34" charset="0"/>
                </a:rPr>
                <a:t>Ten Year Fracture Probability (%) </a:t>
              </a:r>
            </a:p>
          </p:txBody>
        </p:sp>
        <p:sp>
          <p:nvSpPr>
            <p:cNvPr id="124936" name="Rectangle 7"/>
            <p:cNvSpPr>
              <a:spLocks noChangeArrowheads="1"/>
            </p:cNvSpPr>
            <p:nvPr/>
          </p:nvSpPr>
          <p:spPr bwMode="auto">
            <a:xfrm>
              <a:off x="5264" y="1055"/>
              <a:ext cx="38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u="sng">
                  <a:latin typeface="Arial" pitchFamily="34" charset="0"/>
                  <a:cs typeface="Arial" pitchFamily="34" charset="0"/>
                </a:rPr>
                <a:t>Age</a:t>
              </a:r>
            </a:p>
          </p:txBody>
        </p:sp>
        <p:sp>
          <p:nvSpPr>
            <p:cNvPr id="124937" name="Rectangle 8"/>
            <p:cNvSpPr>
              <a:spLocks noChangeArrowheads="1"/>
            </p:cNvSpPr>
            <p:nvPr/>
          </p:nvSpPr>
          <p:spPr bwMode="auto">
            <a:xfrm>
              <a:off x="5320" y="1304"/>
              <a:ext cx="2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a:latin typeface="Arial" pitchFamily="34" charset="0"/>
                  <a:cs typeface="Arial" pitchFamily="34" charset="0"/>
                </a:rPr>
                <a:t>80</a:t>
              </a:r>
            </a:p>
          </p:txBody>
        </p:sp>
        <p:sp>
          <p:nvSpPr>
            <p:cNvPr id="124938" name="Rectangle 9"/>
            <p:cNvSpPr>
              <a:spLocks noChangeArrowheads="1"/>
            </p:cNvSpPr>
            <p:nvPr/>
          </p:nvSpPr>
          <p:spPr bwMode="auto">
            <a:xfrm>
              <a:off x="5320" y="1487"/>
              <a:ext cx="2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a:latin typeface="Arial" pitchFamily="34" charset="0"/>
                  <a:cs typeface="Arial" pitchFamily="34" charset="0"/>
                </a:rPr>
                <a:t>70</a:t>
              </a:r>
            </a:p>
          </p:txBody>
        </p:sp>
        <p:sp>
          <p:nvSpPr>
            <p:cNvPr id="124939" name="Rectangle 10"/>
            <p:cNvSpPr>
              <a:spLocks noChangeArrowheads="1"/>
            </p:cNvSpPr>
            <p:nvPr/>
          </p:nvSpPr>
          <p:spPr bwMode="auto">
            <a:xfrm>
              <a:off x="5320" y="1832"/>
              <a:ext cx="2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a:latin typeface="Arial" pitchFamily="34" charset="0"/>
                  <a:cs typeface="Arial" pitchFamily="34" charset="0"/>
                </a:rPr>
                <a:t>60</a:t>
              </a:r>
            </a:p>
          </p:txBody>
        </p:sp>
        <p:sp>
          <p:nvSpPr>
            <p:cNvPr id="124940" name="Rectangle 11"/>
            <p:cNvSpPr>
              <a:spLocks noChangeArrowheads="1"/>
            </p:cNvSpPr>
            <p:nvPr/>
          </p:nvSpPr>
          <p:spPr bwMode="auto">
            <a:xfrm>
              <a:off x="5320" y="2111"/>
              <a:ext cx="2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800" b="1">
                  <a:latin typeface="Arial" pitchFamily="34" charset="0"/>
                  <a:cs typeface="Arial" pitchFamily="34" charset="0"/>
                </a:rPr>
                <a:t>50</a:t>
              </a:r>
            </a:p>
          </p:txBody>
        </p:sp>
      </p:grpSp>
      <p:sp>
        <p:nvSpPr>
          <p:cNvPr id="124933" name="Rectangle 12"/>
          <p:cNvSpPr>
            <a:spLocks noChangeArrowheads="1"/>
          </p:cNvSpPr>
          <p:nvPr/>
        </p:nvSpPr>
        <p:spPr bwMode="auto">
          <a:xfrm>
            <a:off x="282575" y="5626100"/>
            <a:ext cx="8050213"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800" b="1">
                <a:latin typeface="Arial" pitchFamily="34" charset="0"/>
                <a:cs typeface="Arial" pitchFamily="34" charset="0"/>
              </a:rPr>
              <a:t>Probability of first fracture of hip, distal forearm, proximal humerus, and symptomatic vertebral fracture in women of Malmö, Sweden.</a:t>
            </a:r>
          </a:p>
        </p:txBody>
      </p:sp>
    </p:spTree>
    <p:extLst>
      <p:ext uri="{BB962C8B-B14F-4D97-AF65-F5344CB8AC3E}">
        <p14:creationId xmlns:p14="http://schemas.microsoft.com/office/powerpoint/2010/main" val="185219508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2926</Words>
  <Application>Microsoft Office PowerPoint</Application>
  <PresentationFormat>On-screen Show (4:3)</PresentationFormat>
  <Paragraphs>321</Paragraphs>
  <Slides>88</Slides>
  <Notes>4</Notes>
  <HiddenSlides>7</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8" baseType="lpstr">
      <vt:lpstr>AdvTT2acb703b</vt:lpstr>
      <vt:lpstr>AdvTT2acb703b+20</vt:lpstr>
      <vt:lpstr>Arial</vt:lpstr>
      <vt:lpstr>Arial</vt:lpstr>
      <vt:lpstr>Calibri</vt:lpstr>
      <vt:lpstr>Tahoma</vt:lpstr>
      <vt:lpstr>Times New Roman</vt:lpstr>
      <vt:lpstr>Verdana</vt:lpstr>
      <vt:lpstr>Office Theme</vt:lpstr>
      <vt:lpstr>Chart</vt:lpstr>
      <vt:lpstr>Fracture risk prediction</vt:lpstr>
      <vt:lpstr>Agenda</vt:lpstr>
      <vt:lpstr>PowerPoint Presentation</vt:lpstr>
      <vt:lpstr>PowerPoint Presentation</vt:lpstr>
      <vt:lpstr>Risk factors for fracture</vt:lpstr>
      <vt:lpstr>Risk factors for fracture</vt:lpstr>
      <vt:lpstr>Fracture Risk</vt:lpstr>
      <vt:lpstr>PowerPoint Presentation</vt:lpstr>
      <vt:lpstr>Bone Density &amp; Age vs. Fracture Risk</vt:lpstr>
      <vt:lpstr>PowerPoint Presentation</vt:lpstr>
      <vt:lpstr>PowerPoint Presentation</vt:lpstr>
      <vt:lpstr>Risk factors for fracture</vt:lpstr>
      <vt:lpstr>PowerPoint Presentation</vt:lpstr>
      <vt:lpstr>Validated Risk Factors</vt:lpstr>
      <vt:lpstr>Strongest non-BMD predictors</vt:lpstr>
      <vt:lpstr>PowerPoint Presentation</vt:lpstr>
      <vt:lpstr>Way to express fracture risk</vt:lpstr>
      <vt:lpstr>PowerPoint Presentation</vt:lpstr>
      <vt:lpstr>PowerPoint Presentation</vt:lpstr>
      <vt:lpstr>PowerPoint Presentation</vt:lpstr>
      <vt:lpstr>T SCORE AND RISK OF FRACTURE</vt:lpstr>
      <vt:lpstr>Limitations of RR</vt:lpstr>
      <vt:lpstr>PowerPoint Presentation</vt:lpstr>
      <vt:lpstr>PowerPoint Presentation</vt:lpstr>
      <vt:lpstr>PowerPoint Presentation</vt:lpstr>
      <vt:lpstr>Baseline DXA Report: Minimum Requirements</vt:lpstr>
      <vt:lpstr>FRAX</vt:lpstr>
      <vt:lpstr>Toward a risk calculator</vt:lpstr>
      <vt:lpstr>FRAX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FRAX</vt:lpstr>
      <vt:lpstr>1</vt:lpstr>
      <vt:lpstr>2</vt:lpstr>
      <vt:lpstr>3</vt:lpstr>
      <vt:lpstr>4</vt:lpstr>
      <vt:lpstr>5</vt:lpstr>
      <vt:lpstr>6</vt:lpstr>
      <vt:lpstr>7</vt:lpstr>
      <vt:lpstr>PowerPoint Presentation</vt:lpstr>
      <vt:lpstr>PowerPoint Presentation</vt:lpstr>
      <vt:lpstr>PowerPoint Presentation</vt:lpstr>
      <vt:lpstr>8</vt:lpstr>
      <vt:lpstr>PowerPoint Presentation</vt:lpstr>
      <vt:lpstr>     lumbar spine–femoral neck “offset”</vt:lpstr>
      <vt:lpstr>PowerPoint Presentation</vt:lpstr>
      <vt:lpstr>Results</vt:lpstr>
      <vt:lpstr>PowerPoint Presentation</vt:lpstr>
      <vt:lpstr> Simple procedures</vt:lpstr>
      <vt:lpstr>               Practical example</vt:lpstr>
      <vt:lpstr>9</vt:lpstr>
      <vt:lpstr>10</vt:lpstr>
      <vt:lpstr>11</vt:lpstr>
      <vt:lpstr>12</vt:lpstr>
      <vt:lpstr>PowerPoint Presentation</vt:lpstr>
      <vt:lpstr>Risk assessment tools </vt:lpstr>
      <vt:lpstr>PowerPoint Presentation</vt:lpstr>
      <vt:lpstr>PowerPoint Presentation</vt:lpstr>
      <vt:lpstr>PowerPoint Presentation</vt:lpstr>
      <vt:lpstr>In ROC curve analyses, the addition of BMD change to a model with baseline BMD did not meaningfully improve performance </vt:lpstr>
      <vt:lpstr>Key message</vt:lpstr>
      <vt:lpstr>PowerPoint Presentation</vt:lpstr>
      <vt:lpstr>PowerPoint Presentation</vt:lpstr>
      <vt:lpstr>PowerPoint Presentation</vt:lpstr>
      <vt:lpstr>Trabecular bone score (TBS) </vt:lpstr>
      <vt:lpstr>PowerPoint Presentation</vt:lpstr>
      <vt:lpstr>65-year Old Woman  Osteopenic BMD Low TBS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lpstr>ISCD Official Position</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Hossein Panah</dc:creator>
  <cp:lastModifiedBy>HP</cp:lastModifiedBy>
  <cp:revision>87</cp:revision>
  <dcterms:created xsi:type="dcterms:W3CDTF">2014-12-06T07:36:16Z</dcterms:created>
  <dcterms:modified xsi:type="dcterms:W3CDTF">2018-01-11T02:58:20Z</dcterms:modified>
</cp:coreProperties>
</file>