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4" r:id="rId3"/>
    <p:sldId id="258" r:id="rId4"/>
    <p:sldId id="259" r:id="rId5"/>
    <p:sldId id="266" r:id="rId6"/>
    <p:sldId id="260" r:id="rId7"/>
    <p:sldId id="267" r:id="rId8"/>
    <p:sldId id="269" r:id="rId9"/>
    <p:sldId id="268" r:id="rId10"/>
    <p:sldId id="270" r:id="rId11"/>
    <p:sldId id="271" r:id="rId12"/>
    <p:sldId id="272" r:id="rId13"/>
    <p:sldId id="265" r:id="rId14"/>
    <p:sldId id="26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839A3-E6BE-4DD5-811B-2ADB7DF45C5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B8B4C-D31B-485A-813F-2D2410CE9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8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8079-82A6-443A-B3C2-EDCC9B0A05C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7AA3-2BB3-4226-8C91-0B8EC8CC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functional+food&amp;source=images&amp;cd=&amp;cad=rja&amp;docid=QDW4Hrcx9Iq6kM&amp;tbnid=Xoz-YvypvszjiM:&amp;ved=&amp;url=http://danicee.com/functional-foods/&amp;ei=uPEIUqb2D465hAfqhYH4BQ&amp;bvm=bv.50500085,d.ZG4&amp;psig=AFQjCNEiWIuEwJEHXXCK6mIFa0fwKeP0fw&amp;ust=13764042806599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432" y="958945"/>
            <a:ext cx="7845136" cy="1832939"/>
          </a:xfrm>
        </p:spPr>
        <p:txBody>
          <a:bodyPr>
            <a:normAutofit fontScale="90000"/>
          </a:bodyPr>
          <a:lstStyle/>
          <a:p>
            <a:pPr rtl="1"/>
            <a: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سمپوزیوم </a:t>
            </a:r>
            <a:b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</a:br>
            <a:r>
              <a:rPr lang="fa-IR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تغذیه </a:t>
            </a:r>
            <a:r>
              <a:rPr lang="fa-IR" sz="72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و اندوکرین</a:t>
            </a:r>
            <a:endParaRPr lang="en-US" sz="72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Subtitle 3"/>
          <p:cNvSpPr txBox="1">
            <a:spLocks noGrp="1"/>
          </p:cNvSpPr>
          <p:nvPr>
            <p:ph type="subTitle" idx="1"/>
          </p:nvPr>
        </p:nvSpPr>
        <p:spPr>
          <a:xfrm>
            <a:off x="2059220" y="4995914"/>
            <a:ext cx="5025559" cy="1170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دکتر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میرمیران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rtl="1"/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پژوهشکده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علوم غدد درون ریز و متابولیسم، دانشگاه علوم پزشکی شهید بهشتی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pic>
        <p:nvPicPr>
          <p:cNvPr id="2050" name="Picture 2" descr="Image result for nutrition and endocrine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4" y="3165236"/>
            <a:ext cx="31432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153" y="3962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تغذیه و اندوکرینولوژی تولید مثل</a:t>
            </a:r>
            <a:r>
              <a:rPr lang="fa-IR" sz="4000" dirty="0">
                <a:cs typeface="B Nazanin" pitchFamily="2" charset="-78"/>
              </a:rPr>
              <a:t/>
            </a:r>
            <a:br>
              <a:rPr lang="fa-IR" sz="4000" dirty="0">
                <a:cs typeface="B Nazanin" pitchFamily="2" charset="-78"/>
              </a:rPr>
            </a:br>
            <a:endParaRPr lang="en-US" sz="40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370483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3657" y="1553974"/>
            <a:ext cx="8101693" cy="4509862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یافته های اخیر نشان داده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تغذیه می تواند نقش مهمی سلامت زنان داشته باشد.</a:t>
            </a:r>
          </a:p>
          <a:p>
            <a:pPr algn="r" rtl="1">
              <a:lnSpc>
                <a:spcPct val="150000"/>
              </a:lnSpc>
            </a:pPr>
            <a:r>
              <a:rPr lang="fa-IR" sz="2600" dirty="0" smtClean="0">
                <a:cs typeface="B Nazanin" panose="00000400000000000000" pitchFamily="2" charset="-78"/>
              </a:rPr>
              <a:t>دو اختلال شایع در زنان در سنین باروری 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dirty="0" smtClean="0">
                <a:cs typeface="B Nazanin" panose="00000400000000000000" pitchFamily="2" charset="-78"/>
              </a:rPr>
              <a:t>سندروم پیش از قاعدگی</a:t>
            </a:r>
            <a:r>
              <a:rPr lang="en-US" sz="1600" dirty="0" smtClean="0">
                <a:latin typeface="Times" panose="02020603060405020304" pitchFamily="18" charset="0"/>
                <a:cs typeface="B Nazanin" panose="00000400000000000000" pitchFamily="2" charset="-78"/>
              </a:rPr>
              <a:t>(PMS) 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dirty="0" smtClean="0">
                <a:cs typeface="B Nazanin" panose="00000400000000000000" pitchFamily="2" charset="-78"/>
              </a:rPr>
              <a:t>سندروم پلی کیستیک تخمدان </a:t>
            </a:r>
            <a:r>
              <a:rPr lang="en-US" sz="1600" dirty="0">
                <a:latin typeface="Times" panose="02020603060405020304" pitchFamily="18" charset="0"/>
                <a:cs typeface="B Nazanin" panose="00000400000000000000" pitchFamily="2" charset="-78"/>
              </a:rPr>
              <a:t>(</a:t>
            </a:r>
            <a:r>
              <a:rPr lang="en-US" sz="1600" dirty="0" smtClean="0">
                <a:latin typeface="Times" panose="02020603060405020304" pitchFamily="18" charset="0"/>
                <a:cs typeface="B Nazanin" panose="00000400000000000000" pitchFamily="2" charset="-78"/>
              </a:rPr>
              <a:t>PCOS)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این اختلالات کیفیت زندگی زنان و دختران را کاهش داده و پیامدهای تولید مثلی و متابولیکی دارد.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782" y="6464173"/>
            <a:ext cx="386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Expert </a:t>
            </a:r>
            <a:r>
              <a:rPr lang="en-US" sz="1000" dirty="0" err="1"/>
              <a:t>Opin</a:t>
            </a:r>
            <a:r>
              <a:rPr lang="en-US" sz="1000" dirty="0"/>
              <a:t>. </a:t>
            </a:r>
            <a:r>
              <a:rPr lang="en-US" sz="1000" dirty="0" err="1"/>
              <a:t>Pharmacother</a:t>
            </a:r>
            <a:r>
              <a:rPr lang="en-US" sz="1000" dirty="0" smtClean="0"/>
              <a:t>. 2010</a:t>
            </a:r>
            <a:r>
              <a:rPr lang="en-US" sz="1000" dirty="0"/>
              <a:t>;</a:t>
            </a:r>
            <a:r>
              <a:rPr lang="en-US" sz="1000" dirty="0" smtClean="0"/>
              <a:t> 11:2879-2889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714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تغذیه و اندوکرینولوژی تولید مثل</a:t>
            </a:r>
            <a:r>
              <a:rPr lang="fa-IR" sz="4000" dirty="0">
                <a:cs typeface="B Nazanin" pitchFamily="2" charset="-78"/>
              </a:rPr>
              <a:t/>
            </a:r>
            <a:br>
              <a:rPr lang="fa-IR" sz="4000" dirty="0">
                <a:cs typeface="B Nazanin" pitchFamily="2" charset="-78"/>
              </a:rPr>
            </a:br>
            <a:endParaRPr lang="en-US" sz="40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318528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522800"/>
            <a:ext cx="7886700" cy="508581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مداخلات تغذیه ای </a:t>
            </a:r>
            <a:r>
              <a:rPr lang="fa-IR" dirty="0" smtClean="0">
                <a:cs typeface="B Nazanin" panose="00000400000000000000" pitchFamily="2" charset="-78"/>
              </a:rPr>
              <a:t>از </a:t>
            </a:r>
            <a:r>
              <a:rPr lang="fa-IR" dirty="0">
                <a:cs typeface="B Nazanin" panose="00000400000000000000" pitchFamily="2" charset="-78"/>
              </a:rPr>
              <a:t>اولویت های اصلی در حوزه سلامت زنان </a:t>
            </a:r>
            <a:r>
              <a:rPr lang="fa-IR" dirty="0" smtClean="0">
                <a:cs typeface="B Nazanin" panose="00000400000000000000" pitchFamily="2" charset="-78"/>
              </a:rPr>
              <a:t>است.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نتایج کارآزمایی های بالینی در خصوص اثر بخشی مکمل یاری ویتامین و مواد معدنی مختلف بر بهبود علایم </a:t>
            </a:r>
            <a:r>
              <a:rPr lang="en-US" dirty="0" smtClean="0">
                <a:cs typeface="B Nazanin" panose="00000400000000000000" pitchFamily="2" charset="-78"/>
              </a:rPr>
              <a:t>PMS</a:t>
            </a:r>
            <a:r>
              <a:rPr lang="fa-IR" dirty="0" smtClean="0">
                <a:cs typeface="B Nazanin" panose="00000400000000000000" pitchFamily="2" charset="-78"/>
              </a:rPr>
              <a:t> نشان داده است: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مکمل یاری کلسیم و منیزیم یک مداخله موثر جهت بهبود علایم </a:t>
            </a:r>
            <a:r>
              <a:rPr lang="en-US" dirty="0" smtClean="0">
                <a:cs typeface="B Nazanin" panose="00000400000000000000" pitchFamily="2" charset="-78"/>
              </a:rPr>
              <a:t>PMS</a:t>
            </a:r>
            <a:r>
              <a:rPr lang="fa-IR" dirty="0" smtClean="0">
                <a:cs typeface="B Nazanin" panose="00000400000000000000" pitchFamily="2" charset="-78"/>
              </a:rPr>
              <a:t> است.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افزایش دریافت کلسیم، ویتامین </a:t>
            </a:r>
            <a:r>
              <a:rPr lang="en-US" dirty="0" smtClean="0">
                <a:cs typeface="B Nazanin" panose="00000400000000000000" pitchFamily="2" charset="-78"/>
              </a:rPr>
              <a:t>D</a:t>
            </a:r>
            <a:r>
              <a:rPr lang="fa-IR" dirty="0" smtClean="0">
                <a:cs typeface="B Nazanin" panose="00000400000000000000" pitchFamily="2" charset="-78"/>
              </a:rPr>
              <a:t>، ویتامین </a:t>
            </a:r>
            <a:r>
              <a:rPr lang="en-US" dirty="0" smtClean="0">
                <a:cs typeface="B Nazanin" panose="00000400000000000000" pitchFamily="2" charset="-78"/>
              </a:rPr>
              <a:t>B1</a:t>
            </a:r>
            <a:r>
              <a:rPr lang="fa-IR" dirty="0" smtClean="0">
                <a:cs typeface="B Nazanin" panose="00000400000000000000" pitchFamily="2" charset="-78"/>
              </a:rPr>
              <a:t>، ویتامین </a:t>
            </a:r>
            <a:r>
              <a:rPr lang="en-US" dirty="0" smtClean="0">
                <a:cs typeface="B Nazanin" panose="00000400000000000000" pitchFamily="2" charset="-78"/>
              </a:rPr>
              <a:t>B2</a:t>
            </a:r>
            <a:r>
              <a:rPr lang="fa-IR" dirty="0" smtClean="0">
                <a:cs typeface="B Nazanin" panose="00000400000000000000" pitchFamily="2" charset="-78"/>
              </a:rPr>
              <a:t>، آهن غیر هم از منابع غذایی با کاهش خطر </a:t>
            </a:r>
            <a:r>
              <a:rPr lang="en-US" dirty="0" smtClean="0">
                <a:cs typeface="B Nazanin" panose="00000400000000000000" pitchFamily="2" charset="-78"/>
              </a:rPr>
              <a:t>PMS</a:t>
            </a:r>
            <a:r>
              <a:rPr lang="fa-IR" dirty="0" smtClean="0">
                <a:cs typeface="B Nazanin" panose="00000400000000000000" pitchFamily="2" charset="-78"/>
              </a:rPr>
              <a:t> ارتباط دارد.</a:t>
            </a:r>
          </a:p>
          <a:p>
            <a:pPr marL="0" indent="0" algn="r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155" y="636883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Magnesium Research </a:t>
            </a:r>
            <a:r>
              <a:rPr lang="en-US" sz="1000" dirty="0"/>
              <a:t>2017; 30 </a:t>
            </a:r>
            <a:r>
              <a:rPr lang="en-US" sz="1000" dirty="0" smtClean="0"/>
              <a:t>: </a:t>
            </a:r>
            <a:r>
              <a:rPr lang="en-US" sz="1000" dirty="0"/>
              <a:t>1-7</a:t>
            </a:r>
            <a:r>
              <a:rPr lang="fa-IR" sz="1000" dirty="0"/>
              <a:t>.</a:t>
            </a:r>
          </a:p>
          <a:p>
            <a:r>
              <a:rPr lang="en-US" sz="1000" i="1" dirty="0"/>
              <a:t>Iranian J </a:t>
            </a:r>
            <a:r>
              <a:rPr lang="en-US" sz="1000" i="1" dirty="0" err="1"/>
              <a:t>Nurs</a:t>
            </a:r>
            <a:r>
              <a:rPr lang="fa-IR" sz="1000" i="1" dirty="0"/>
              <a:t> </a:t>
            </a:r>
            <a:r>
              <a:rPr lang="en-US" sz="1000" i="1" dirty="0"/>
              <a:t>Midwifery Res </a:t>
            </a:r>
            <a:r>
              <a:rPr lang="en-US" sz="1000" dirty="0"/>
              <a:t>2010; 15: 401-5.</a:t>
            </a:r>
          </a:p>
        </p:txBody>
      </p:sp>
    </p:spTree>
    <p:extLst>
      <p:ext uri="{BB962C8B-B14F-4D97-AF65-F5344CB8AC3E}">
        <p14:creationId xmlns:p14="http://schemas.microsoft.com/office/powerpoint/2010/main" val="1684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تغذیه و اندوکرینولوژی تولید مثل</a:t>
            </a:r>
            <a:r>
              <a:rPr lang="fa-IR" dirty="0">
                <a:cs typeface="B Nazanin" pitchFamily="2" charset="-78"/>
              </a:rPr>
              <a:t/>
            </a:r>
            <a:br>
              <a:rPr lang="fa-IR" dirty="0">
                <a:cs typeface="B Nazanin" pitchFamily="2" charset="-78"/>
              </a:rPr>
            </a:b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225009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27478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مداخلات </a:t>
            </a:r>
            <a:r>
              <a:rPr lang="fa-IR" b="1" dirty="0">
                <a:cs typeface="B Nazanin" panose="00000400000000000000" pitchFamily="2" charset="-78"/>
              </a:rPr>
              <a:t>تغذیه </a:t>
            </a:r>
            <a:r>
              <a:rPr lang="fa-IR" b="1" dirty="0" smtClean="0">
                <a:cs typeface="B Nazanin" panose="00000400000000000000" pitchFamily="2" charset="-78"/>
              </a:rPr>
              <a:t>ای </a:t>
            </a:r>
            <a:r>
              <a:rPr lang="fa-IR" b="1" dirty="0">
                <a:cs typeface="B Nazanin" panose="00000400000000000000" pitchFamily="2" charset="-78"/>
              </a:rPr>
              <a:t>در زنان </a:t>
            </a:r>
            <a:r>
              <a:rPr lang="en-US" b="1" dirty="0" smtClean="0">
                <a:cs typeface="B Nazanin" panose="00000400000000000000" pitchFamily="2" charset="-78"/>
              </a:rPr>
              <a:t>PCOS </a:t>
            </a:r>
            <a:endParaRPr lang="fa-IR" b="1" dirty="0" smtClean="0">
              <a:cs typeface="B Nazanin" panose="00000400000000000000" pitchFamily="2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کاهش </a:t>
            </a:r>
            <a:r>
              <a:rPr lang="fa-IR" sz="2800" dirty="0">
                <a:cs typeface="B Nazanin" panose="00000400000000000000" pitchFamily="2" charset="-78"/>
              </a:rPr>
              <a:t>وزن </a:t>
            </a:r>
            <a:r>
              <a:rPr lang="fa-IR" sz="2800" dirty="0" smtClean="0">
                <a:cs typeface="B Nazanin" panose="00000400000000000000" pitchFamily="2" charset="-78"/>
              </a:rPr>
              <a:t>متوسط در زنان چاق: بهبود حساسیت به انسولین 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مکمل یاری ویتامین </a:t>
            </a:r>
            <a:r>
              <a:rPr lang="en-US" sz="2800" dirty="0">
                <a:cs typeface="B Nazanin" panose="00000400000000000000" pitchFamily="2" charset="-78"/>
              </a:rPr>
              <a:t>D</a:t>
            </a:r>
            <a:r>
              <a:rPr lang="fa-IR" sz="2800" dirty="0">
                <a:cs typeface="B Nazanin" panose="00000400000000000000" pitchFamily="2" charset="-78"/>
              </a:rPr>
              <a:t> وکروم: بهبود کنترل گلیسمی و مقاومت به </a:t>
            </a:r>
            <a:r>
              <a:rPr lang="fa-IR" sz="2800" dirty="0" smtClean="0">
                <a:cs typeface="B Nazanin" panose="00000400000000000000" pitchFamily="2" charset="-78"/>
              </a:rPr>
              <a:t>انسولین</a:t>
            </a: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66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فراتر از تامین نیازهای انرژی و مواد مغذی، در ارتقاء سلامت، پیشگیری و درمان بیماریها </a:t>
            </a:r>
            <a:r>
              <a:rPr lang="ps-AF" dirty="0" smtClean="0">
                <a:cs typeface="B Nazanin" pitchFamily="2" charset="-78"/>
              </a:rPr>
              <a:t>موثرند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ps-AF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حاوی ترکیبات زیست فعال نظیر فیتوکمیکالها، پپتیدهای بیواکتیو، </a:t>
            </a:r>
            <a:r>
              <a:rPr lang="ps-AF" dirty="0" smtClean="0">
                <a:cs typeface="B Nazanin" pitchFamily="2" charset="-78"/>
              </a:rPr>
              <a:t>انواع فیبر</a:t>
            </a:r>
            <a:r>
              <a:rPr lang="fa-IR" dirty="0" smtClean="0">
                <a:cs typeface="B Nazanin" pitchFamily="2" charset="-78"/>
              </a:rPr>
              <a:t>(محلول، نامحلول، نشاسته مقاوم)</a:t>
            </a:r>
            <a:r>
              <a:rPr lang="ps-AF" dirty="0" smtClean="0">
                <a:cs typeface="B Nazanin" pitchFamily="2" charset="-78"/>
              </a:rPr>
              <a:t>، </a:t>
            </a:r>
            <a:r>
              <a:rPr lang="fa-IR" dirty="0" smtClean="0">
                <a:cs typeface="B Nazanin" pitchFamily="2" charset="-78"/>
              </a:rPr>
              <a:t>اسیدهای چرب غیر اشباع، و آنتی اکسیدانها</a:t>
            </a:r>
            <a:r>
              <a:rPr lang="ps-AF" dirty="0" smtClean="0">
                <a:cs typeface="B Nazanin" pitchFamily="2" charset="-78"/>
              </a:rPr>
              <a:t> هستند.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مواد غذایی کامل و عصاره مواد غذایی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مواد غذایی غنی شده و ارتقاء یافته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فرمولاسیون های </a:t>
            </a:r>
            <a:r>
              <a:rPr lang="fa-IR" sz="2800" dirty="0" smtClean="0">
                <a:cs typeface="B Nazanin" pitchFamily="2" charset="-78"/>
              </a:rPr>
              <a:t>ویژه</a:t>
            </a:r>
            <a:endParaRPr lang="en-US" sz="2800" dirty="0" smtClean="0">
              <a:cs typeface="+mj-cs"/>
            </a:endParaRPr>
          </a:p>
        </p:txBody>
      </p:sp>
      <p:pic>
        <p:nvPicPr>
          <p:cNvPr id="7" name="Picture 7" descr="http://australianseed.com/persistent/catalogue_images/products/tomato-kot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0"/>
            <a:ext cx="2016224" cy="201622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7934" y="6266922"/>
            <a:ext cx="4935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Milner J et al. Modern nutrition in health and disease 2012. P 487-492.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4403" y="29931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مواد غذایی فراویژه در بیماری های غدد درون ریز 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4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5"/>
            <a:ext cx="78867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مواد غذایی فراویژه در بیماری های غدد درون ریز 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7" descr="http://australianseed.com/persistent/catalogue_images/products/tomato-kot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3"/>
            <a:ext cx="2016224" cy="201622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ps-AF" sz="3300" b="1" dirty="0" smtClean="0">
                <a:cs typeface="B Nazanin" pitchFamily="2" charset="-78"/>
              </a:rPr>
              <a:t>مواد </a:t>
            </a:r>
            <a:r>
              <a:rPr lang="ps-AF" sz="3300" b="1" dirty="0" smtClean="0">
                <a:cs typeface="B Nazanin" pitchFamily="2" charset="-78"/>
              </a:rPr>
              <a:t>غذایی </a:t>
            </a:r>
            <a:r>
              <a:rPr lang="ps-AF" sz="3300" b="1" dirty="0" smtClean="0">
                <a:cs typeface="B Nazanin" pitchFamily="2" charset="-78"/>
              </a:rPr>
              <a:t>فراوی</a:t>
            </a:r>
            <a:r>
              <a:rPr lang="fa-IR" sz="3300" b="1" dirty="0" smtClean="0">
                <a:cs typeface="B Nazanin" pitchFamily="2" charset="-78"/>
              </a:rPr>
              <a:t>ژ</a:t>
            </a:r>
            <a:r>
              <a:rPr lang="ps-AF" sz="3300" b="1" dirty="0" smtClean="0">
                <a:cs typeface="B Nazanin" pitchFamily="2" charset="-78"/>
              </a:rPr>
              <a:t>ه </a:t>
            </a:r>
            <a:r>
              <a:rPr lang="ps-AF" sz="3300" b="1" dirty="0" smtClean="0">
                <a:cs typeface="B Nazanin" pitchFamily="2" charset="-78"/>
              </a:rPr>
              <a:t>در تنظیم برنامه های </a:t>
            </a:r>
            <a:r>
              <a:rPr lang="ps-AF" sz="3300" b="1" dirty="0" smtClean="0">
                <a:cs typeface="B Nazanin" pitchFamily="2" charset="-78"/>
              </a:rPr>
              <a:t>غذایی</a:t>
            </a:r>
            <a:r>
              <a:rPr lang="fa-IR" sz="3300" b="1" dirty="0" smtClean="0">
                <a:cs typeface="B Nazanin" pitchFamily="2" charset="-78"/>
              </a:rPr>
              <a:t> نقش مهمی دارند</a:t>
            </a:r>
            <a:r>
              <a:rPr lang="ps-AF" sz="3300" b="1" dirty="0" smtClean="0">
                <a:cs typeface="B Nazanin" pitchFamily="2" charset="-78"/>
              </a:rPr>
              <a:t> </a:t>
            </a:r>
            <a:endParaRPr lang="fa-IR" sz="33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300" b="1" dirty="0" smtClean="0">
                <a:cs typeface="B Nazanin" pitchFamily="2" charset="-78"/>
              </a:rPr>
              <a:t>مواد </a:t>
            </a:r>
            <a:r>
              <a:rPr lang="fa-IR" sz="3300" b="1" dirty="0" smtClean="0">
                <a:cs typeface="B Nazanin" pitchFamily="2" charset="-78"/>
              </a:rPr>
              <a:t>غذایی فراویژه در </a:t>
            </a:r>
            <a:r>
              <a:rPr lang="fa-IR" sz="3300" b="1" dirty="0" smtClean="0">
                <a:cs typeface="B Nazanin" pitchFamily="2" charset="-78"/>
              </a:rPr>
              <a:t>بهبود </a:t>
            </a:r>
            <a:r>
              <a:rPr lang="ps-AF" sz="3300" b="1" dirty="0" smtClean="0">
                <a:cs typeface="B Nazanin" pitchFamily="2" charset="-78"/>
              </a:rPr>
              <a:t>اختلالات متابولیکی</a:t>
            </a:r>
            <a:r>
              <a:rPr lang="fa-IR" sz="3300" b="1" dirty="0" smtClean="0">
                <a:cs typeface="B Nazanin" pitchFamily="2" charset="-78"/>
              </a:rPr>
              <a:t> موثرند:</a:t>
            </a:r>
            <a:endParaRPr lang="fa-IR" sz="3300" b="1" dirty="0" smtClean="0">
              <a:cs typeface="B Nazanin" pitchFamily="2" charset="-78"/>
            </a:endParaRP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500" dirty="0" smtClean="0">
                <a:cs typeface="B Nazanin" pitchFamily="2" charset="-78"/>
              </a:rPr>
              <a:t>تنظیم </a:t>
            </a:r>
            <a:r>
              <a:rPr lang="fa-IR" sz="2500" dirty="0" smtClean="0">
                <a:cs typeface="B Nazanin" pitchFamily="2" charset="-78"/>
              </a:rPr>
              <a:t>متابولیسم</a:t>
            </a:r>
            <a:r>
              <a:rPr lang="ps-AF" sz="2500" dirty="0" smtClean="0">
                <a:cs typeface="B Nazanin" pitchFamily="2" charset="-78"/>
              </a:rPr>
              <a:t> 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s-AF" sz="2500" dirty="0" smtClean="0">
                <a:cs typeface="B Nazanin" pitchFamily="2" charset="-78"/>
              </a:rPr>
              <a:t>مدیریت </a:t>
            </a:r>
            <a:r>
              <a:rPr lang="ps-AF" sz="2500" dirty="0" smtClean="0">
                <a:cs typeface="B Nazanin" pitchFamily="2" charset="-78"/>
              </a:rPr>
              <a:t>چاقی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500" dirty="0" smtClean="0">
                <a:cs typeface="B Nazanin" pitchFamily="2" charset="-78"/>
              </a:rPr>
              <a:t>ارتقاء </a:t>
            </a:r>
            <a:r>
              <a:rPr lang="fa-IR" sz="2500" dirty="0" smtClean="0">
                <a:cs typeface="B Nazanin" pitchFamily="2" charset="-78"/>
              </a:rPr>
              <a:t>سلامت دستگاه گوارش و تعدیل میکروفلور روده 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500" dirty="0" smtClean="0">
                <a:cs typeface="B Nazanin" pitchFamily="2" charset="-78"/>
              </a:rPr>
              <a:t>ارتقاء </a:t>
            </a:r>
            <a:r>
              <a:rPr lang="fa-IR" sz="2500" dirty="0" smtClean="0">
                <a:cs typeface="B Nazanin" pitchFamily="2" charset="-78"/>
              </a:rPr>
              <a:t>سلامت سیستم قلبی عروقی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500" dirty="0" smtClean="0">
                <a:cs typeface="B Nazanin" pitchFamily="2" charset="-78"/>
              </a:rPr>
              <a:t>استرس </a:t>
            </a:r>
            <a:r>
              <a:rPr lang="fa-IR" sz="2500" dirty="0" smtClean="0">
                <a:cs typeface="B Nazanin" pitchFamily="2" charset="-78"/>
              </a:rPr>
              <a:t>اکسیداتیو</a:t>
            </a:r>
            <a:r>
              <a:rPr lang="ps-AF" sz="2500" dirty="0" smtClean="0">
                <a:cs typeface="B Nazanin" pitchFamily="2" charset="-78"/>
              </a:rPr>
              <a:t> و </a:t>
            </a:r>
            <a:r>
              <a:rPr lang="fa-IR" sz="2500" dirty="0" smtClean="0">
                <a:cs typeface="B Nazanin" pitchFamily="2" charset="-78"/>
              </a:rPr>
              <a:t>فرآیندهای التهابی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s-AF" sz="2500" dirty="0" smtClean="0">
                <a:cs typeface="B Nazanin" pitchFamily="2" charset="-78"/>
              </a:rPr>
              <a:t>تنظیم </a:t>
            </a:r>
            <a:r>
              <a:rPr lang="ps-AF" sz="2500" dirty="0" smtClean="0">
                <a:cs typeface="B Nazanin" pitchFamily="2" charset="-78"/>
              </a:rPr>
              <a:t>متابولیسم لیپیدها و بهبود اختلالات لیپیدی</a:t>
            </a:r>
          </a:p>
          <a:p>
            <a:pPr lvl="1" algn="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s-AF" sz="2500" dirty="0" smtClean="0">
                <a:cs typeface="B Nazanin" pitchFamily="2" charset="-78"/>
              </a:rPr>
              <a:t>تنظیم </a:t>
            </a:r>
            <a:r>
              <a:rPr lang="ps-AF" sz="2500" dirty="0" smtClean="0">
                <a:cs typeface="B Nazanin" pitchFamily="2" charset="-78"/>
              </a:rPr>
              <a:t>فشار خون</a:t>
            </a:r>
            <a:endParaRPr lang="fa-IR" sz="2500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  <a:buNone/>
            </a:pPr>
            <a:endParaRPr lang="en-US" sz="2900" dirty="0" smtClean="0"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Velayutham</a:t>
            </a:r>
            <a:r>
              <a:rPr lang="en-US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al. </a:t>
            </a:r>
            <a:r>
              <a:rPr lang="en-US" sz="12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Curr</a:t>
            </a:r>
            <a:r>
              <a:rPr lang="en-US" sz="1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Med Chem. 2008 ; 15(18): 1840–1850</a:t>
            </a:r>
          </a:p>
        </p:txBody>
      </p:sp>
    </p:spTree>
    <p:extLst>
      <p:ext uri="{BB962C8B-B14F-4D97-AF65-F5344CB8AC3E}">
        <p14:creationId xmlns:p14="http://schemas.microsoft.com/office/powerpoint/2010/main" val="39201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t2.gstatic.com/images?q=tbn:ANd9GcSr0yJqMjdVNoQiAIIULoGHw-C8Q324x6Lh9VFyzIihVj1ae7Ym6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132856"/>
            <a:ext cx="5372100" cy="2819401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15816" y="5301208"/>
            <a:ext cx="3281668" cy="63094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ps-AF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B Nazanin" pitchFamily="2" charset="-78"/>
              </a:rPr>
              <a:t>با تشکر از توجه شما</a:t>
            </a:r>
            <a:endParaRPr lang="fa-IR" sz="35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55576" y="5949280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 the name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03" y="906215"/>
            <a:ext cx="6868680" cy="491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اصول </a:t>
            </a:r>
            <a:r>
              <a:rPr lang="fa-IR" dirty="0">
                <a:cs typeface="B Nazanin" pitchFamily="2" charset="-78"/>
              </a:rPr>
              <a:t>کلی راهنماهای تغذیه­ای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تغذیه </a:t>
            </a:r>
            <a:r>
              <a:rPr lang="fa-IR" dirty="0">
                <a:cs typeface="B Nazanin" pitchFamily="2" charset="-78"/>
              </a:rPr>
              <a:t>سالم در مدیریت دیابت </a:t>
            </a:r>
            <a:endParaRPr lang="fa-IR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نقش چربی­های رژیم غذایی در سلامت و بیماری</a:t>
            </a:r>
            <a:endParaRPr lang="fa-IR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>
                <a:cs typeface="B Nazanin" pitchFamily="2" charset="-78"/>
              </a:rPr>
              <a:t>تغذیه و اندوکرینولوژی تولید مثل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مواد </a:t>
            </a:r>
            <a:r>
              <a:rPr lang="fa-IR" dirty="0">
                <a:cs typeface="B Nazanin" pitchFamily="2" charset="-78"/>
              </a:rPr>
              <a:t>غذایی فراویژه در مدیریت بیماری­های غدد درون­ریز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59221"/>
            <a:ext cx="78867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محتوای سمپوزیوم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1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آشنایی با اصول </a:t>
            </a:r>
            <a:r>
              <a:rPr lang="fa-IR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کلی راهنماهای تغذیه­ای </a:t>
            </a:r>
            <a:r>
              <a:rPr lang="fa-IR" sz="3600" dirty="0">
                <a:cs typeface="B Nazanin" pitchFamily="2" charset="-78"/>
              </a:rPr>
              <a:t/>
            </a:r>
            <a:br>
              <a:rPr lang="fa-IR" sz="3600" dirty="0">
                <a:cs typeface="B Nazanin" pitchFamily="2" charset="-78"/>
              </a:rPr>
            </a:b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188797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Clr>
                <a:srgbClr val="FF0000"/>
              </a:buClr>
              <a:buNone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1-</a:t>
            </a:r>
            <a:r>
              <a:rPr lang="fa-IR" b="1" dirty="0">
                <a:cs typeface="B Nazanin" panose="00000400000000000000" pitchFamily="2" charset="-78"/>
              </a:rPr>
              <a:t>پیروی از الگوی تغذیه ای سالم در طول عمر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>
                <a:cs typeface="B Nazanin" panose="00000400000000000000" pitchFamily="2" charset="-78"/>
              </a:rPr>
              <a:t>رسیدن به وزن ایده </a:t>
            </a:r>
            <a:r>
              <a:rPr lang="fa-IR" dirty="0" smtClean="0">
                <a:cs typeface="B Nazanin" panose="00000400000000000000" pitchFamily="2" charset="-78"/>
              </a:rPr>
              <a:t>آل، </a:t>
            </a:r>
            <a:r>
              <a:rPr lang="fa-IR" dirty="0">
                <a:cs typeface="B Nazanin" panose="00000400000000000000" pitchFamily="2" charset="-78"/>
              </a:rPr>
              <a:t>کفایت دریافت مواد مغذی برای کاهش بیماریهای مزمن</a:t>
            </a:r>
          </a:p>
          <a:p>
            <a:pPr marL="0" indent="0" algn="just" rtl="1">
              <a:buClr>
                <a:srgbClr val="FF0000"/>
              </a:buClr>
              <a:buNone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2-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تاکید بر تنوع، چگالی مواد مغذی و مقادیر توصیه شده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 smtClean="0">
                <a:cs typeface="B Nazanin" panose="00000400000000000000" pitchFamily="2" charset="-78"/>
              </a:rPr>
              <a:t>تنوع</a:t>
            </a:r>
            <a:r>
              <a:rPr lang="fa-IR" dirty="0">
                <a:cs typeface="B Nazanin" panose="00000400000000000000" pitchFamily="2" charset="-78"/>
              </a:rPr>
              <a:t>: انتخاب متنوعی از غذاها و نوشیدنی ها در گروهها و </a:t>
            </a:r>
            <a:r>
              <a:rPr lang="fa-IR" dirty="0" smtClean="0">
                <a:cs typeface="B Nazanin" panose="00000400000000000000" pitchFamily="2" charset="-78"/>
              </a:rPr>
              <a:t>زیرگروههای </a:t>
            </a:r>
            <a:r>
              <a:rPr lang="fa-IR" dirty="0">
                <a:cs typeface="B Nazanin" panose="00000400000000000000" pitchFamily="2" charset="-78"/>
              </a:rPr>
              <a:t>غذایی با درنظرگرفتن میزان توصیه شده آن گروه و </a:t>
            </a:r>
            <a:r>
              <a:rPr lang="fa-IR" dirty="0" smtClean="0">
                <a:cs typeface="B Nazanin" panose="00000400000000000000" pitchFamily="2" charset="-78"/>
              </a:rPr>
              <a:t>کالری </a:t>
            </a:r>
            <a:r>
              <a:rPr lang="fa-IR" dirty="0">
                <a:cs typeface="B Nazanin" panose="00000400000000000000" pitchFamily="2" charset="-78"/>
              </a:rPr>
              <a:t>مورد </a:t>
            </a:r>
            <a:r>
              <a:rPr lang="fa-IR" dirty="0" smtClean="0">
                <a:cs typeface="B Nazanin" panose="00000400000000000000" pitchFamily="2" charset="-78"/>
              </a:rPr>
              <a:t>نیاز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44073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Health and Human Services and U.S. Department of Agriculture.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2015–2020 Dietary Guidelines for Americans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8th Edition. December 2015.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http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://health.gov/dietaryguidelines/2015/guidelines/.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اصول </a:t>
            </a:r>
            <a:r>
              <a:rPr lang="fa-IR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کلی راهنماهای تغذیه­ای </a:t>
            </a:r>
            <a:r>
              <a:rPr lang="fa-IR" sz="3600" dirty="0">
                <a:cs typeface="B Nazanin" pitchFamily="2" charset="-78"/>
              </a:rPr>
              <a:t/>
            </a:r>
            <a:br>
              <a:rPr lang="fa-IR" sz="3600" dirty="0">
                <a:cs typeface="B Nazanin" pitchFamily="2" charset="-78"/>
              </a:rPr>
            </a:b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Image result for nutritional guide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9" y="582450"/>
            <a:ext cx="1423555" cy="142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457200" y="1482419"/>
            <a:ext cx="8382000" cy="4953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20000"/>
              </a:lnSpc>
              <a:buClr>
                <a:srgbClr val="FF0000"/>
              </a:buClr>
              <a:buNone/>
            </a:pPr>
            <a:r>
              <a:rPr lang="fa-IR" b="1" dirty="0" smtClean="0">
                <a:latin typeface="+mj-lt"/>
                <a:ea typeface="+mj-ea"/>
                <a:cs typeface="B Nazanin" panose="00000400000000000000" pitchFamily="2" charset="-78"/>
              </a:rPr>
              <a:t>ویژگیهای الگوی غذایی سالم</a:t>
            </a:r>
          </a:p>
          <a:p>
            <a:pPr marL="457200" indent="-457200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+mj-lt"/>
                <a:ea typeface="+mj-ea"/>
                <a:cs typeface="B Nazanin" panose="00000400000000000000" pitchFamily="2" charset="-78"/>
              </a:rPr>
              <a:t>سبزیجات متنوع از زیر گروههای سبزیجات برگ سبز، قرمز، زرد و نارنجی، حبوبات، نشاسته ای، و سایر سبزی ها</a:t>
            </a:r>
          </a:p>
          <a:p>
            <a:pPr marL="457200" indent="-457200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+mj-lt"/>
                <a:ea typeface="+mj-ea"/>
                <a:cs typeface="B Nazanin" panose="00000400000000000000" pitchFamily="2" charset="-78"/>
              </a:rPr>
              <a:t>میوه ها به خصوص میوه های متنوع و کامل</a:t>
            </a:r>
          </a:p>
          <a:p>
            <a:pPr marL="457200" indent="-457200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+mj-lt"/>
                <a:ea typeface="+mj-ea"/>
                <a:cs typeface="B Nazanin" panose="00000400000000000000" pitchFamily="2" charset="-78"/>
              </a:rPr>
              <a:t>غلات، حداقل نیمی از غلات دریافتی از غلات کامل باشد</a:t>
            </a:r>
          </a:p>
          <a:p>
            <a:pPr marL="457200" indent="-457200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+mj-lt"/>
                <a:ea typeface="+mj-ea"/>
                <a:cs typeface="B Nazanin" panose="00000400000000000000" pitchFamily="2" charset="-78"/>
              </a:rPr>
              <a:t>ترکیب متنوعی از غذاهای پروتئینی شامل ماهی ها، گوشت قرمز، مرغ، حبوبات، آجیل و دانه ها (تخمه ها) و فرآورده های سویا</a:t>
            </a:r>
          </a:p>
          <a:p>
            <a:pPr marL="457200" indent="-457200" algn="r" rtl="1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+mj-lt"/>
                <a:ea typeface="+mj-ea"/>
                <a:cs typeface="B Nazanin" panose="00000400000000000000" pitchFamily="2" charset="-78"/>
              </a:rPr>
              <a:t>روغن مایع بویژه روغن زیتون و کلزا (کانولا)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166465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Health and Human Services and U.S. Department of Agriculture.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2015–2020 Dietary Guidelines for Americans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8th Edition. December 2015.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http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://health.gov/dietaryguidelines/2015/guidelines/.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2454"/>
            <a:ext cx="7886700" cy="1325563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آیا 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تغذیه سالم در مدیریت دیابت نقش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مهم و با ارزشی دارد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؟</a:t>
            </a:r>
            <a:r>
              <a:rPr lang="fa-IR" sz="3200" dirty="0">
                <a:cs typeface="B Nazanin" pitchFamily="2" charset="-78"/>
              </a:rPr>
              <a:t/>
            </a:r>
            <a:br>
              <a:rPr lang="fa-IR" sz="3200" dirty="0">
                <a:cs typeface="B Nazanin" pitchFamily="2" charset="-78"/>
              </a:rPr>
            </a:b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94470" y="1814118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مهمترین </a:t>
            </a:r>
            <a:r>
              <a:rPr lang="fa-IR" dirty="0">
                <a:cs typeface="B Nazanin" pitchFamily="2" charset="-78"/>
              </a:rPr>
              <a:t>چالش تنظیم برنامه غذایی </a:t>
            </a:r>
            <a:r>
              <a:rPr lang="fa-IR" dirty="0" smtClean="0">
                <a:cs typeface="B Nazanin" pitchFamily="2" charset="-78"/>
              </a:rPr>
              <a:t>افراد دیابتی در کنترل وزن و تنظیم قند خون، مشخص نمودن دقیق محتوای وعده های غذایی (محتوای کربوهیدرات، چربی و پروتئین) است.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 نظارت و انتخاب دقیق واحدهای مصرفی هر ماده غذایی می توان  سبب کاهش </a:t>
            </a:r>
            <a:r>
              <a:rPr lang="fa-IR" dirty="0">
                <a:cs typeface="B Nazanin" pitchFamily="2" charset="-78"/>
              </a:rPr>
              <a:t>دریافت </a:t>
            </a:r>
            <a:r>
              <a:rPr lang="fa-IR" dirty="0" smtClean="0">
                <a:cs typeface="B Nazanin" pitchFamily="2" charset="-78"/>
              </a:rPr>
              <a:t>انرژی (700-232 کیلوکالری/روز)، کاهش دریافت چربی کل (8-5%) و چربی اشباع (4-2%) شود.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036" y="6444477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Diabetes Care 2018; 41(Suppl. 1): S38–S55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19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988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94470" y="1794597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42925" y="1806104"/>
            <a:ext cx="8058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پیامدهای مطلوب رژیم درمانی در دیابت: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کاهش غلظت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HbA1C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: </a:t>
            </a:r>
            <a:r>
              <a:rPr lang="fa-IR" sz="2400" dirty="0">
                <a:cs typeface="B Nazanin" pitchFamily="2" charset="-78"/>
              </a:rPr>
              <a:t>1/9-1% </a:t>
            </a:r>
            <a:r>
              <a:rPr lang="fa-IR" sz="2400" dirty="0" smtClean="0">
                <a:cs typeface="B Nazanin" pitchFamily="2" charset="-78"/>
              </a:rPr>
              <a:t>در دیابت نوع یک و 2/0-0/3% در دیابت نوع 2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کاهش غلظت کلسترول تام:</a:t>
            </a:r>
            <a:r>
              <a:rPr lang="fa-IR" sz="2400" dirty="0" smtClean="0">
                <a:cs typeface="B Nazanin" pitchFamily="2" charset="-78"/>
              </a:rPr>
              <a:t>21-7% معادل 28-8 میلیگرم/دسی لیتر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کاهش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غلظت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LDL-C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: </a:t>
            </a:r>
            <a:r>
              <a:rPr lang="fa-IR" sz="2400" dirty="0" smtClean="0">
                <a:cs typeface="B Nazanin" pitchFamily="2" charset="-78"/>
              </a:rPr>
              <a:t>22-7% </a:t>
            </a:r>
            <a:r>
              <a:rPr lang="fa-IR" sz="2400" dirty="0">
                <a:cs typeface="B Nazanin" pitchFamily="2" charset="-78"/>
              </a:rPr>
              <a:t>معادل </a:t>
            </a:r>
            <a:r>
              <a:rPr lang="fa-IR" sz="2400" dirty="0" smtClean="0">
                <a:cs typeface="B Nazanin" pitchFamily="2" charset="-78"/>
              </a:rPr>
              <a:t>22-8 میلیگرم/دسی لیتر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کاهش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غلظت تری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گلیسرید:</a:t>
            </a:r>
            <a:r>
              <a:rPr lang="fa-IR" sz="2400" dirty="0" smtClean="0">
                <a:cs typeface="B Nazanin" pitchFamily="2" charset="-78"/>
              </a:rPr>
              <a:t>31-11% </a:t>
            </a:r>
            <a:r>
              <a:rPr lang="fa-IR" sz="2400" dirty="0">
                <a:cs typeface="B Nazanin" pitchFamily="2" charset="-78"/>
              </a:rPr>
              <a:t>معادل </a:t>
            </a:r>
            <a:r>
              <a:rPr lang="fa-IR" sz="2400" dirty="0" smtClean="0">
                <a:cs typeface="B Nazanin" pitchFamily="2" charset="-78"/>
              </a:rPr>
              <a:t>153-15میلیگرم/دسی لیتر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1560" y="65718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آیا تغذیه سالم در مدیریت دیابت نقش مهم و با ارزشی دارد؟</a:t>
            </a:r>
            <a:r>
              <a:rPr lang="fa-IR" sz="3200" dirty="0" smtClean="0">
                <a:cs typeface="B Nazanin" pitchFamily="2" charset="-78"/>
              </a:rPr>
              <a:t/>
            </a:r>
            <a:br>
              <a:rPr lang="fa-IR" sz="3200" dirty="0" smtClean="0">
                <a:cs typeface="B Nazanin" pitchFamily="2" charset="-78"/>
              </a:rPr>
            </a:b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164" y="6400413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Diabetes Care 2018; 41(Suppl. 1): S38–S55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54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نقش چربی­های رژیم غذایی در سلامت و بیماری</a:t>
            </a:r>
            <a:r>
              <a:rPr lang="fa-IR" sz="3200" dirty="0" smtClean="0">
                <a:cs typeface="B Nazanin" pitchFamily="2" charset="-78"/>
              </a:rPr>
              <a:t/>
            </a:r>
            <a:br>
              <a:rPr lang="fa-IR" sz="3200" dirty="0" smtClean="0">
                <a:cs typeface="B Nazanin" pitchFamily="2" charset="-78"/>
              </a:rPr>
            </a:b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726644"/>
            <a:ext cx="83058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fa-IR" sz="2400" dirty="0" smtClean="0">
                <a:cs typeface="B Nazanin" panose="00000400000000000000" pitchFamily="2" charset="-78"/>
              </a:rPr>
              <a:t>کره، روغن پالم و نارگیل، چربی های موجود در شیر و </a:t>
            </a:r>
            <a:r>
              <a:rPr lang="fa-IR" sz="2400" dirty="0">
                <a:cs typeface="B Nazanin" panose="00000400000000000000" pitchFamily="2" charset="-78"/>
              </a:rPr>
              <a:t>گوشت منابع عمده اسیدهای چرب اشباع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(SFA)</a:t>
            </a:r>
            <a:r>
              <a:rPr 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هستند.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fa-IR" sz="2400" dirty="0" smtClean="0">
                <a:cs typeface="B Nazanin" panose="00000400000000000000" pitchFamily="2" charset="-78"/>
              </a:rPr>
              <a:t>روغنهای جامد، مارگارین، و غذاهای سرخ </a:t>
            </a:r>
            <a:r>
              <a:rPr lang="fa-IR" sz="2400" dirty="0">
                <a:cs typeface="B Nazanin" panose="00000400000000000000" pitchFamily="2" charset="-78"/>
              </a:rPr>
              <a:t>کردنی منابع عمده اسیدهای چرب </a:t>
            </a:r>
            <a:r>
              <a:rPr lang="fa-IR" sz="2400" dirty="0" smtClean="0">
                <a:cs typeface="B Nazanin" panose="00000400000000000000" pitchFamily="2" charset="-78"/>
              </a:rPr>
              <a:t>ترانس هستند.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fa-IR" sz="2400" dirty="0">
                <a:cs typeface="B Nazanin" panose="00000400000000000000" pitchFamily="2" charset="-78"/>
              </a:rPr>
              <a:t>روغن کانولا، ذرت، سویا، بادام زمینی، گلرنگ، آفتابگردان و </a:t>
            </a:r>
            <a:r>
              <a:rPr lang="fa-IR" sz="2400" dirty="0" smtClean="0">
                <a:cs typeface="B Nazanin" panose="00000400000000000000" pitchFamily="2" charset="-78"/>
              </a:rPr>
              <a:t>گردو از منابع عمده اسیدهای چرب غیر اشباع پلی </a:t>
            </a: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PUFA</a:t>
            </a:r>
            <a:r>
              <a:rPr lang="fa-IR" sz="2000" dirty="0" smtClean="0">
                <a:cs typeface="B Nazanin" panose="00000400000000000000" pitchFamily="2" charset="-78"/>
              </a:rPr>
              <a:t>) </a:t>
            </a:r>
            <a:r>
              <a:rPr lang="fa-IR" sz="2400" dirty="0">
                <a:cs typeface="B Nazanin" panose="00000400000000000000" pitchFamily="2" charset="-78"/>
              </a:rPr>
              <a:t>هستند.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fa-IR" sz="2400" dirty="0">
                <a:cs typeface="B Nazanin" panose="00000400000000000000" pitchFamily="2" charset="-78"/>
              </a:rPr>
              <a:t>آفتابگردان، گلرنگ، زیتون، آواکادو، بادام، بادام هندی، فندق، </a:t>
            </a:r>
            <a:r>
              <a:rPr lang="fa-IR" sz="2400" dirty="0" smtClean="0">
                <a:cs typeface="B Nazanin" panose="00000400000000000000" pitchFamily="2" charset="-78"/>
              </a:rPr>
              <a:t>پسته از مهمترین منابع اسیدهای چرب تک غیر اشباعی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(MUFA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هستند.</a:t>
            </a:r>
          </a:p>
          <a:p>
            <a:pPr marL="342900" indent="-342900" algn="r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4008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 DD, et al. Annu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Rev. Nutr. 2017. 37:423–46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0273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42925" y="1806104"/>
            <a:ext cx="8058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81049" y="1958504"/>
            <a:ext cx="7542069" cy="362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cs typeface="B Nazanin" panose="00000400000000000000" pitchFamily="2" charset="-78"/>
              </a:rPr>
              <a:t>توصیه های راهنماهای رژیمی اخیر در ارتباط چربی رژیم غذایی:</a:t>
            </a:r>
            <a:endParaRPr lang="en-US" dirty="0" smtClean="0">
              <a:cs typeface="B Nazanin" panose="00000400000000000000" pitchFamily="2" charset="-78"/>
            </a:endParaRP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دریافت </a:t>
            </a:r>
            <a:r>
              <a:rPr lang="fa-IR" dirty="0">
                <a:cs typeface="B Nazanin" panose="00000400000000000000" pitchFamily="2" charset="-78"/>
              </a:rPr>
              <a:t>چربی های اشباع به کمتر از 10 درصد و جانشینی آن با اسیدهای چرب غیراشباع</a:t>
            </a:r>
            <a:r>
              <a:rPr lang="en-US" dirty="0">
                <a:cs typeface="B Nazanin" panose="00000400000000000000" pitchFamily="2" charset="-78"/>
              </a:rPr>
              <a:t> PUFA </a:t>
            </a:r>
            <a:r>
              <a:rPr lang="fa-IR" dirty="0">
                <a:cs typeface="B Nazanin" panose="00000400000000000000" pitchFamily="2" charset="-78"/>
              </a:rPr>
              <a:t> </a:t>
            </a: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کاهش </a:t>
            </a:r>
            <a:r>
              <a:rPr lang="en-US" dirty="0">
                <a:cs typeface="B Nazanin" panose="00000400000000000000" pitchFamily="2" charset="-78"/>
              </a:rPr>
              <a:t>SFA</a:t>
            </a:r>
            <a:r>
              <a:rPr lang="fa-IR" dirty="0">
                <a:cs typeface="B Nazanin" panose="00000400000000000000" pitchFamily="2" charset="-78"/>
              </a:rPr>
              <a:t> درقالب اصلاح الگوی تغذیه ای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افزایش </a:t>
            </a:r>
            <a:r>
              <a:rPr lang="fa-IR" dirty="0">
                <a:cs typeface="B Nazanin" panose="00000400000000000000" pitchFamily="2" charset="-78"/>
              </a:rPr>
              <a:t>دریافت انواع اسیدهای چرب </a:t>
            </a:r>
            <a:r>
              <a:rPr lang="en-US" dirty="0">
                <a:cs typeface="B Nazanin" panose="00000400000000000000" pitchFamily="2" charset="-78"/>
              </a:rPr>
              <a:t>PUFA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= </a:t>
            </a:r>
            <a:r>
              <a:rPr lang="fa-IR" dirty="0">
                <a:cs typeface="B Nazanin" panose="00000400000000000000" pitchFamily="2" charset="-78"/>
              </a:rPr>
              <a:t>کاهش خطر </a:t>
            </a:r>
            <a:r>
              <a:rPr lang="fa-IR" dirty="0" smtClean="0">
                <a:cs typeface="B Nazanin" panose="00000400000000000000" pitchFamily="2" charset="-78"/>
              </a:rPr>
              <a:t>بیماری های قلبی عروقی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نقش چربی­های رژیم غذایی در سلامت و بیماری</a:t>
            </a:r>
            <a:r>
              <a:rPr lang="fa-IR" sz="3200" dirty="0" smtClean="0">
                <a:cs typeface="B Nazanin" pitchFamily="2" charset="-78"/>
              </a:rPr>
              <a:t/>
            </a:r>
            <a:br>
              <a:rPr lang="fa-IR" sz="3200" dirty="0" smtClean="0">
                <a:cs typeface="B Nazanin" pitchFamily="2" charset="-78"/>
              </a:rPr>
            </a:b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400413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Sacks FM, et al. Circulation. 2017;136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1014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Nazanin</vt:lpstr>
      <vt:lpstr>Calibri</vt:lpstr>
      <vt:lpstr>Calibri Light</vt:lpstr>
      <vt:lpstr>Courier New</vt:lpstr>
      <vt:lpstr>Times</vt:lpstr>
      <vt:lpstr>Times New Roman</vt:lpstr>
      <vt:lpstr>Wingdings</vt:lpstr>
      <vt:lpstr>Office Theme</vt:lpstr>
      <vt:lpstr>سمپوزیوم  تغذیه و اندوکرین</vt:lpstr>
      <vt:lpstr>PowerPoint Presentation</vt:lpstr>
      <vt:lpstr>محتوای سمپوزیوم</vt:lpstr>
      <vt:lpstr>آشنایی با اصول کلی راهنماهای تغذیه­ای  </vt:lpstr>
      <vt:lpstr>اصول کلی راهنماهای تغذیه­ای  </vt:lpstr>
      <vt:lpstr>آیا تغذیه سالم در مدیریت دیابت نقش مهم و با ارزشی دارد؟ </vt:lpstr>
      <vt:lpstr>PowerPoint Presentation</vt:lpstr>
      <vt:lpstr>PowerPoint Presentation</vt:lpstr>
      <vt:lpstr>PowerPoint Presentation</vt:lpstr>
      <vt:lpstr>تغذیه و اندوکرینولوژی تولید مثل </vt:lpstr>
      <vt:lpstr>تغذیه و اندوکرینولوژی تولید مثل </vt:lpstr>
      <vt:lpstr>تغذیه و اندوکرینولوژی تولید مثل </vt:lpstr>
      <vt:lpstr>PowerPoint Presentation</vt:lpstr>
      <vt:lpstr>مواد غذایی فراویژه در بیماری های غدد درون ریز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و اندوکرین</dc:title>
  <dc:creator>Ms.Bahadoran</dc:creator>
  <cp:lastModifiedBy>Ms.Bahadoran</cp:lastModifiedBy>
  <cp:revision>53</cp:revision>
  <dcterms:created xsi:type="dcterms:W3CDTF">2018-01-21T12:20:46Z</dcterms:created>
  <dcterms:modified xsi:type="dcterms:W3CDTF">2018-02-01T04:25:00Z</dcterms:modified>
</cp:coreProperties>
</file>