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5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B3459-2766-400D-B55D-A65A80EF010F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04481-0A7B-4E16-A5D8-51F6EE148A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904481-0A7B-4E16-A5D8-51F6EE148A3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45402BD-6A15-4481-BBEA-997445B8A54A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A558-DAC3-4430-AB6B-CF31F6F42457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4ABE69F-3B83-4637-A740-F094C61D2D32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77150-4A8F-4EF2-A29F-D42F9758178D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8119F-887F-4091-BE6C-7A7345AE3CF4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049E7FF-C5F5-4D87-B1CF-917F26C74FF4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2D8F65-5645-4321-8EFD-1942357F7480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4E0-C09C-4412-9EBF-8F32C7A1E715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1C5F0-888D-4DC4-9F0F-38478A89775F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5AD5F-4200-4D8E-A1AD-20A16453FB15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A2DC63D-0258-4CD3-9C3F-5849554106B0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BC596AE-6054-437C-8D92-D0F647BED0BF}" type="datetime1">
              <a:rPr lang="en-US" smtClean="0"/>
              <a:pPr/>
              <a:t>12/4/2013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E12FC15-6DC5-4663-92DF-C58E40490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6096000"/>
            <a:ext cx="6705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Amir </a:t>
            </a:r>
            <a:r>
              <a:rPr lang="en-US" b="1" dirty="0" err="1" smtClean="0"/>
              <a:t>hossein</a:t>
            </a:r>
            <a:r>
              <a:rPr lang="en-US" b="1" dirty="0" smtClean="0"/>
              <a:t> </a:t>
            </a:r>
            <a:r>
              <a:rPr lang="en-US" b="1" dirty="0" err="1" smtClean="0"/>
              <a:t>abedi</a:t>
            </a:r>
            <a:r>
              <a:rPr lang="en-US" b="1" dirty="0" smtClean="0"/>
              <a:t> </a:t>
            </a:r>
            <a:r>
              <a:rPr lang="en-US" b="1" dirty="0" err="1" smtClean="0"/>
              <a:t>yekta</a:t>
            </a:r>
            <a:endParaRPr lang="en-US" b="1" dirty="0" smtClean="0"/>
          </a:p>
          <a:p>
            <a:r>
              <a:rPr lang="en-US" b="1" dirty="0" smtClean="0"/>
              <a:t>MD sport medicine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fa-IR" dirty="0" smtClean="0"/>
              <a:t>در صورتي كه فرد حداكثر با سرعت </a:t>
            </a:r>
            <a:r>
              <a:rPr lang="en-US" dirty="0" smtClean="0"/>
              <a:t>3.5mlh</a:t>
            </a:r>
            <a:r>
              <a:rPr lang="fa-IR" dirty="0" smtClean="0"/>
              <a:t> بتواند ورزش كند ،جهت دستگاه شيب مورد نياز را تعيين كنيد .</a:t>
            </a:r>
            <a:endParaRPr lang="en-US" dirty="0" smtClean="0"/>
          </a:p>
          <a:p>
            <a:pPr algn="just"/>
            <a:r>
              <a:rPr lang="en-US" dirty="0" smtClean="0"/>
              <a:t>3.5 ×26.8 =93.8m/min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Vo</a:t>
            </a:r>
            <a:r>
              <a:rPr lang="en-US" sz="1400" dirty="0" smtClean="0"/>
              <a:t>2</a:t>
            </a:r>
            <a:r>
              <a:rPr lang="en-US" dirty="0" smtClean="0"/>
              <a:t> (ml/kg/min) = (0.1× S) +(1.8 × S×G) +3.5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34.6 = (0.1 ×93.8) + (1.8 ×93.8 × G ) + 3.5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G = 0.12 or 12%</a:t>
            </a:r>
            <a:endParaRPr lang="fa-IR" dirty="0" smtClean="0"/>
          </a:p>
          <a:p>
            <a:pPr algn="just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/>
              <a:t>در صورتي كه اين فرد سه جلسه در هفته و هر جلسه 30 دقيقه با اين شدت ورزش كند ،به شرط ثابت ماندن بقيه فاكتورهاي موثر كاهش وزن ماهانه را محاسبه كنيد. </a:t>
            </a:r>
          </a:p>
          <a:p>
            <a:r>
              <a:rPr lang="en-US" dirty="0" smtClean="0"/>
              <a:t>Caloric expenditure (cal/Kg/min) = Vo</a:t>
            </a:r>
            <a:r>
              <a:rPr lang="en-US" sz="1400" dirty="0" smtClean="0"/>
              <a:t>2</a:t>
            </a:r>
            <a:r>
              <a:rPr lang="en-US" dirty="0" smtClean="0"/>
              <a:t>(ml/min) ×5</a:t>
            </a:r>
          </a:p>
          <a:p>
            <a:r>
              <a:rPr lang="en-US" dirty="0" smtClean="0"/>
              <a:t>Caloric expenditure (cal/Kg/min) =34.6 ×5 =173cal/Kg/min</a:t>
            </a:r>
          </a:p>
          <a:p>
            <a:r>
              <a:rPr lang="en-US" dirty="0" smtClean="0"/>
              <a:t>173 ×80×30 ×3 ×4 =4982400 cal = 5000 kcal</a:t>
            </a:r>
          </a:p>
          <a:p>
            <a:r>
              <a:rPr lang="en-US" dirty="0" smtClean="0"/>
              <a:t>5000 /7000 = 0.70 kg =700 </a:t>
            </a:r>
            <a:r>
              <a:rPr lang="en-US" dirty="0" err="1" smtClean="0"/>
              <a:t>gr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انتظار داريد در اين شدت از ورزش ضربان قلب وي چه تعداد در دقيقه باشد؟</a:t>
            </a:r>
            <a:endParaRPr lang="en-US" dirty="0" smtClean="0"/>
          </a:p>
          <a:p>
            <a:pPr algn="l"/>
            <a:r>
              <a:rPr lang="en-US" dirty="0" smtClean="0"/>
              <a:t>Target HR = 0.7 ×( 180 _ 70 ) +70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THR = 147 </a:t>
            </a:r>
            <a:r>
              <a:rPr lang="en-US" dirty="0" err="1" smtClean="0"/>
              <a:t>bpm</a:t>
            </a:r>
            <a:r>
              <a:rPr lang="en-US" dirty="0" smtClean="0"/>
              <a:t>/ min</a:t>
            </a:r>
            <a:endParaRPr lang="fa-IR" dirty="0" smtClean="0"/>
          </a:p>
          <a:p>
            <a:pPr algn="r" rt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5" name="Picture 3" descr="MPj03089530000[1]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lum contrast="6000"/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133600"/>
            <a:ext cx="8153400" cy="3962400"/>
          </a:xfrm>
        </p:spPr>
        <p:txBody>
          <a:bodyPr/>
          <a:lstStyle/>
          <a:p>
            <a:pPr algn="just" rtl="1"/>
            <a:r>
              <a:rPr lang="fa-IR" dirty="0" smtClean="0"/>
              <a:t>فردي 40 ساله با مشخصات زير به شما مراجعه كرده است:</a:t>
            </a:r>
          </a:p>
          <a:p>
            <a:pPr algn="just">
              <a:buNone/>
            </a:pPr>
            <a:r>
              <a:rPr lang="en-US" dirty="0" smtClean="0"/>
              <a:t>RHR = 70 , Weight = 80 Kg , Vo</a:t>
            </a:r>
            <a:r>
              <a:rPr lang="en-US" sz="1200" dirty="0" smtClean="0"/>
              <a:t>2 Max </a:t>
            </a:r>
            <a:r>
              <a:rPr lang="en-US" dirty="0" smtClean="0"/>
              <a:t>= 48 ml/kg/min</a:t>
            </a:r>
          </a:p>
          <a:p>
            <a:pPr algn="just" rtl="1">
              <a:buNone/>
            </a:pPr>
            <a:r>
              <a:rPr lang="fa-IR" dirty="0" smtClean="0"/>
              <a:t>وي متقاضي دريافت يك نسخه جهت شروع ورزش با تردميل     مي باشد. با توجه به شرايط فرد شما شدت ورزش را </a:t>
            </a:r>
            <a:r>
              <a:rPr lang="en-US" dirty="0" smtClean="0"/>
              <a:t>70% Vo</a:t>
            </a:r>
            <a:r>
              <a:rPr lang="en-US" sz="1200" dirty="0" smtClean="0"/>
              <a:t>2max</a:t>
            </a:r>
            <a:r>
              <a:rPr lang="fa-IR" sz="1200" dirty="0" smtClean="0"/>
              <a:t> </a:t>
            </a:r>
            <a:r>
              <a:rPr lang="fa-IR" dirty="0" smtClean="0"/>
              <a:t>در نظر مي گيريد.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 rtl="1">
              <a:buAutoNum type="arabicParenR"/>
            </a:pPr>
            <a:r>
              <a:rPr lang="fa-IR" dirty="0" smtClean="0"/>
              <a:t>در صورتيكه شيب براي تردميل مقدور نباشد ، سرعت دستگاه چه ميزان تنظيم گردد؟</a:t>
            </a:r>
          </a:p>
          <a:p>
            <a:pPr marL="514350" indent="-514350" algn="just" rtl="1">
              <a:buAutoNum type="arabicParenR"/>
            </a:pPr>
            <a:endParaRPr lang="fa-IR" dirty="0" smtClean="0"/>
          </a:p>
          <a:p>
            <a:pPr marL="514350" indent="-514350" algn="just" rtl="1">
              <a:buAutoNum type="arabicParenR"/>
            </a:pPr>
            <a:r>
              <a:rPr lang="fa-IR" dirty="0" smtClean="0"/>
              <a:t>در صورتي كه فرد حداكثر با سرعت </a:t>
            </a:r>
            <a:r>
              <a:rPr lang="en-US" dirty="0" smtClean="0"/>
              <a:t>3.5mlh</a:t>
            </a:r>
            <a:r>
              <a:rPr lang="fa-IR" dirty="0" smtClean="0"/>
              <a:t> بتواند ورزش كند ،جهت دستگاه شيب مورد نياز را تعيين كنيد .</a:t>
            </a:r>
          </a:p>
          <a:p>
            <a:pPr marL="514350" indent="-514350" algn="just" rtl="1">
              <a:buAutoNum type="arabicParenR"/>
            </a:pPr>
            <a:endParaRPr lang="fa-IR" dirty="0" smtClean="0"/>
          </a:p>
          <a:p>
            <a:pPr marL="514350" indent="-514350" algn="just" rtl="1">
              <a:buAutoNum type="arabicParenR"/>
            </a:pPr>
            <a:r>
              <a:rPr lang="fa-IR" dirty="0" smtClean="0"/>
              <a:t>در صورتي كه اين فرد سه جلسه در هفته و هر جلسه 30 دقيقه با اين شدت ورزش كند ،به شرط ثابت ماندن بقيه فاكتورهاي موثر كاهش وزن ماهانه را محاسبه كنيد. </a:t>
            </a:r>
          </a:p>
          <a:p>
            <a:pPr marL="514350" indent="-514350" algn="just" rtl="1">
              <a:buAutoNum type="arabicParenR"/>
            </a:pPr>
            <a:endParaRPr lang="fa-IR" dirty="0" smtClean="0"/>
          </a:p>
          <a:p>
            <a:pPr marL="514350" indent="-514350" algn="just" rtl="1">
              <a:buFont typeface="Wingdings"/>
              <a:buAutoNum type="arabicParenR"/>
            </a:pPr>
            <a:r>
              <a:rPr lang="fa-IR" dirty="0" smtClean="0"/>
              <a:t>انتظار داريد در اين شدت از ورزش ضربان قلب وي چه تعداد در دقيقه باشد؟</a:t>
            </a:r>
          </a:p>
          <a:p>
            <a:pPr marL="514350" indent="-514350" algn="just" rtl="1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</a:t>
            </a:r>
            <a:r>
              <a:rPr lang="en-US" sz="1600" dirty="0" smtClean="0"/>
              <a:t>2max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Measured by open circuit spirometry.</a:t>
            </a:r>
          </a:p>
          <a:p>
            <a:endParaRPr lang="en-US" dirty="0" smtClean="0"/>
          </a:p>
          <a:p>
            <a:r>
              <a:rPr lang="en-US" dirty="0" smtClean="0"/>
              <a:t>Over estimated by exercise test (SEE 7%)</a:t>
            </a:r>
          </a:p>
          <a:p>
            <a:endParaRPr lang="en-US" dirty="0" smtClean="0"/>
          </a:p>
          <a:p>
            <a:r>
              <a:rPr lang="en-US" dirty="0" smtClean="0"/>
              <a:t>1 lit of O</a:t>
            </a:r>
            <a:r>
              <a:rPr lang="en-US" sz="1400" dirty="0" smtClean="0"/>
              <a:t>2</a:t>
            </a:r>
            <a:r>
              <a:rPr lang="en-US" dirty="0" smtClean="0"/>
              <a:t> = 5 Kcal of energy (4.69 for fat and 5.05 for CH)</a:t>
            </a:r>
          </a:p>
          <a:p>
            <a:endParaRPr lang="en-US" dirty="0" smtClean="0"/>
          </a:p>
          <a:p>
            <a:r>
              <a:rPr lang="en-US" dirty="0" smtClean="0"/>
              <a:t>Resting Vo</a:t>
            </a:r>
            <a:r>
              <a:rPr lang="en-US" sz="1400" dirty="0" smtClean="0"/>
              <a:t>2</a:t>
            </a:r>
            <a:r>
              <a:rPr lang="en-US" dirty="0" smtClean="0"/>
              <a:t> = 3.5 ml/kg/min =1MET</a:t>
            </a:r>
            <a:endParaRPr lang="fa-IR" dirty="0" smtClean="0"/>
          </a:p>
          <a:p>
            <a:endParaRPr lang="fa-IR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Walking is speeds between 50 to 100 m/min </a:t>
            </a:r>
          </a:p>
          <a:p>
            <a:endParaRPr lang="en-US" dirty="0" smtClean="0"/>
          </a:p>
          <a:p>
            <a:r>
              <a:rPr lang="en-US" dirty="0" smtClean="0"/>
              <a:t>Running is speeds &gt;134 m/min</a:t>
            </a:r>
          </a:p>
          <a:p>
            <a:endParaRPr lang="en-US" dirty="0" smtClean="0"/>
          </a:p>
          <a:p>
            <a:r>
              <a:rPr lang="en-US" dirty="0" smtClean="0"/>
              <a:t>Horizontal walking = 0.1 ml/kg/m</a:t>
            </a:r>
          </a:p>
          <a:p>
            <a:endParaRPr lang="en-US" dirty="0" smtClean="0"/>
          </a:p>
          <a:p>
            <a:r>
              <a:rPr lang="en-US" dirty="0" smtClean="0"/>
              <a:t>Horizontal running = 0.2 ml/kg/m</a:t>
            </a:r>
          </a:p>
          <a:p>
            <a:endParaRPr lang="en-US" dirty="0" smtClean="0"/>
          </a:p>
          <a:p>
            <a:r>
              <a:rPr lang="en-US" dirty="0" smtClean="0"/>
              <a:t>Vertical walking = 1.8 ml/kg/m</a:t>
            </a:r>
          </a:p>
          <a:p>
            <a:endParaRPr lang="en-US" dirty="0" smtClean="0"/>
          </a:p>
          <a:p>
            <a:r>
              <a:rPr lang="en-US" dirty="0" smtClean="0"/>
              <a:t>Vertical running = 0.9 ml/kg/m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Walking</a:t>
            </a:r>
          </a:p>
          <a:p>
            <a:pPr>
              <a:buNone/>
            </a:pPr>
            <a:r>
              <a:rPr lang="en-US" dirty="0" smtClean="0"/>
              <a:t>	Vo</a:t>
            </a:r>
            <a:r>
              <a:rPr lang="en-US" sz="1400" dirty="0" smtClean="0"/>
              <a:t>2</a:t>
            </a:r>
            <a:r>
              <a:rPr lang="en-US" dirty="0" smtClean="0"/>
              <a:t> (ml/kg/min) = (0.1× S) +(1.8 × S×G) +3.5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Running</a:t>
            </a:r>
          </a:p>
          <a:p>
            <a:pPr>
              <a:buNone/>
            </a:pPr>
            <a:r>
              <a:rPr lang="en-US" dirty="0" smtClean="0"/>
              <a:t>	Vo</a:t>
            </a:r>
            <a:r>
              <a:rPr lang="en-US" sz="1400" dirty="0" smtClean="0"/>
              <a:t>2</a:t>
            </a:r>
            <a:r>
              <a:rPr lang="en-US" dirty="0" smtClean="0"/>
              <a:t> (ml/kg/min) = (0.2 ×S) +(0.9 ×S×G) +3.5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Metabolic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 Energy expenditure (Kcal/min)=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1 lit/min o2 =5 kcal /min</a:t>
            </a:r>
          </a:p>
          <a:p>
            <a:pPr marL="514350" indent="-514350">
              <a:buNone/>
            </a:pPr>
            <a:r>
              <a:rPr lang="en-US" dirty="0" smtClean="0"/>
              <a:t>	 (1ml /min O2= 5cal/min) </a:t>
            </a:r>
          </a:p>
          <a:p>
            <a:endParaRPr lang="en-US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2133600"/>
            <a:ext cx="3048000" cy="62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در صورتيكه شيب براي تردميل مقدور نباشد ، سرعت دستگاه چه ميزان تنظيم گردد؟</a:t>
            </a:r>
            <a:endParaRPr lang="en-US" dirty="0" smtClean="0"/>
          </a:p>
          <a:p>
            <a:pPr algn="r" rtl="1"/>
            <a:endParaRPr lang="fa-IR" dirty="0" smtClean="0"/>
          </a:p>
          <a:p>
            <a:r>
              <a:rPr lang="en-US" dirty="0" smtClean="0"/>
              <a:t>Target Vo</a:t>
            </a:r>
            <a:r>
              <a:rPr lang="en-US" sz="1400" dirty="0" smtClean="0"/>
              <a:t>2</a:t>
            </a:r>
            <a:r>
              <a:rPr lang="en-US" dirty="0" smtClean="0"/>
              <a:t> = intensity× (Vo</a:t>
            </a:r>
            <a:r>
              <a:rPr lang="en-US" sz="1400" dirty="0" smtClean="0"/>
              <a:t>2 max </a:t>
            </a:r>
            <a:r>
              <a:rPr lang="en-US" dirty="0" smtClean="0"/>
              <a:t>_ rest Vo</a:t>
            </a:r>
            <a:r>
              <a:rPr lang="en-US" sz="1400" dirty="0" smtClean="0"/>
              <a:t>2</a:t>
            </a:r>
            <a:r>
              <a:rPr lang="en-US" dirty="0" smtClean="0"/>
              <a:t> ) +rest Vo</a:t>
            </a:r>
            <a:r>
              <a:rPr lang="en-US" sz="1400" dirty="0" smtClean="0"/>
              <a:t>2</a:t>
            </a:r>
          </a:p>
          <a:p>
            <a:endParaRPr lang="en-US" sz="1400" dirty="0" smtClean="0"/>
          </a:p>
          <a:p>
            <a:r>
              <a:rPr lang="en-US" dirty="0" smtClean="0"/>
              <a:t>TVo</a:t>
            </a:r>
            <a:r>
              <a:rPr lang="en-US" sz="1400" dirty="0" smtClean="0"/>
              <a:t>2</a:t>
            </a:r>
            <a:r>
              <a:rPr lang="en-US" dirty="0" smtClean="0"/>
              <a:t> = 70% × (48 _3.5) +3.5 </a:t>
            </a:r>
          </a:p>
          <a:p>
            <a:endParaRPr lang="en-US" dirty="0" smtClean="0"/>
          </a:p>
          <a:p>
            <a:r>
              <a:rPr lang="en-US" dirty="0" smtClean="0"/>
              <a:t>TVo</a:t>
            </a:r>
            <a:r>
              <a:rPr lang="en-US" sz="1400" dirty="0" smtClean="0"/>
              <a:t>2</a:t>
            </a:r>
            <a:r>
              <a:rPr lang="en-US" dirty="0" smtClean="0"/>
              <a:t> = </a:t>
            </a:r>
            <a:r>
              <a:rPr lang="en-US" dirty="0" smtClean="0"/>
              <a:t>34.6ml/kg/min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12FC15-6DC5-4663-92DF-C58E40490FB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</a:t>
            </a:r>
            <a:r>
              <a:rPr lang="en-US" sz="1400" dirty="0" smtClean="0"/>
              <a:t>2</a:t>
            </a:r>
            <a:r>
              <a:rPr lang="en-US" dirty="0" smtClean="0"/>
              <a:t> (ml/kg/min) = (0.1× S) +(1.8 × S×G) +3.5  Vo</a:t>
            </a:r>
            <a:r>
              <a:rPr lang="en-US" sz="1400" dirty="0" smtClean="0"/>
              <a:t>2</a:t>
            </a:r>
            <a:r>
              <a:rPr lang="en-US" dirty="0" smtClean="0"/>
              <a:t> (ml/kg/min) = (0.2 ×S) +(0.9 ×S×G) +3.5</a:t>
            </a:r>
          </a:p>
          <a:p>
            <a:endParaRPr lang="en-US" dirty="0" smtClean="0"/>
          </a:p>
          <a:p>
            <a:r>
              <a:rPr lang="en-US" dirty="0" smtClean="0"/>
              <a:t>34.6</a:t>
            </a:r>
            <a:r>
              <a:rPr lang="en-US" sz="1400" dirty="0" smtClean="0"/>
              <a:t> </a:t>
            </a:r>
            <a:r>
              <a:rPr lang="en-US" dirty="0" smtClean="0"/>
              <a:t>=(0.1 × S) +(1.8 ×S ×0) +3.5</a:t>
            </a:r>
          </a:p>
          <a:p>
            <a:r>
              <a:rPr lang="en-US" dirty="0" smtClean="0"/>
              <a:t>S =311 m/min (311/26.8 = 11.6mlh)</a:t>
            </a:r>
          </a:p>
          <a:p>
            <a:endParaRPr lang="en-US" dirty="0" smtClean="0"/>
          </a:p>
          <a:p>
            <a:r>
              <a:rPr lang="en-US" dirty="0" smtClean="0"/>
              <a:t>34.6 =( 0.2 ×S )+(0.9 ×S ×0 ) +3.5</a:t>
            </a:r>
          </a:p>
          <a:p>
            <a:r>
              <a:rPr lang="en-US" dirty="0" smtClean="0"/>
              <a:t>S=155 m/min (5.8 </a:t>
            </a:r>
            <a:r>
              <a:rPr lang="en-US" dirty="0" err="1" smtClean="0"/>
              <a:t>mlh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ca6bf3abc8c515d48857a5c5328843bb275e6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</TotalTime>
  <Words>571</Words>
  <Application>Microsoft Office PowerPoint</Application>
  <PresentationFormat>On-screen Show (4:3)</PresentationFormat>
  <Paragraphs>105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Case report</vt:lpstr>
      <vt:lpstr>PowerPoint Presentation</vt:lpstr>
      <vt:lpstr>PowerPoint Presentation</vt:lpstr>
      <vt:lpstr>Vo2max</vt:lpstr>
      <vt:lpstr>Metabolic equations</vt:lpstr>
      <vt:lpstr>Metabolic equations</vt:lpstr>
      <vt:lpstr>Metabolic calculation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abedi co.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report</dc:title>
  <dc:creator>abedi</dc:creator>
  <cp:lastModifiedBy>Reza &amp; Maryam</cp:lastModifiedBy>
  <cp:revision>19</cp:revision>
  <dcterms:created xsi:type="dcterms:W3CDTF">2009-01-20T13:53:51Z</dcterms:created>
  <dcterms:modified xsi:type="dcterms:W3CDTF">2013-12-04T19:15:18Z</dcterms:modified>
</cp:coreProperties>
</file>