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323" r:id="rId3"/>
    <p:sldId id="324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257" r:id="rId13"/>
    <p:sldId id="366" r:id="rId14"/>
    <p:sldId id="365" r:id="rId15"/>
    <p:sldId id="348" r:id="rId16"/>
    <p:sldId id="333" r:id="rId17"/>
    <p:sldId id="347" r:id="rId18"/>
    <p:sldId id="339" r:id="rId19"/>
    <p:sldId id="334" r:id="rId20"/>
    <p:sldId id="340" r:id="rId21"/>
    <p:sldId id="341" r:id="rId22"/>
    <p:sldId id="342" r:id="rId23"/>
    <p:sldId id="343" r:id="rId24"/>
    <p:sldId id="345" r:id="rId25"/>
    <p:sldId id="346" r:id="rId26"/>
    <p:sldId id="361" r:id="rId27"/>
    <p:sldId id="354" r:id="rId28"/>
    <p:sldId id="355" r:id="rId29"/>
    <p:sldId id="356" r:id="rId30"/>
    <p:sldId id="357" r:id="rId31"/>
    <p:sldId id="358" r:id="rId32"/>
    <p:sldId id="359" r:id="rId33"/>
    <p:sldId id="335" r:id="rId34"/>
    <p:sldId id="336" r:id="rId35"/>
    <p:sldId id="338" r:id="rId36"/>
    <p:sldId id="265" r:id="rId37"/>
    <p:sldId id="266" r:id="rId38"/>
    <p:sldId id="268" r:id="rId39"/>
    <p:sldId id="332" r:id="rId40"/>
    <p:sldId id="350" r:id="rId41"/>
    <p:sldId id="351" r:id="rId42"/>
    <p:sldId id="352" r:id="rId43"/>
    <p:sldId id="363" r:id="rId44"/>
    <p:sldId id="364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BF73-3C31-4930-9347-B9D0B17E975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84C0-5AF5-4208-9CC9-2605C7EFB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4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14T15:46:57.1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9,'0'0,"0"21,25-21,0 0,0 0,-1 0,1 0,0 0,0 0,24 0,-24 0,0 0,0 0,0 0,-1 0,1 0,0 0,0 0,0 0,-1 0,1 0,0 0,0 0,0 0,0 0,-1 0,1 0,0 0,0 0,24 0,-24 0,0 0,0 0,0 0,-1 0,1 0,0 0,0 0,0 0,-1 0,1 0,0 0,0 0,0 0,0 0,-1 0,1 0,0 0,0 0,0 0,24 0,-24 0,0 0,0 0,-1 0,1 0,0 0,0 0,0 0,-1 0,1 0,0 0,0 0,0 0,-1 0,1 0,0 0,0 0,49 0,-24 0,0 0,24 0,-24 43,24-21,-49-22,24 0,-24 0,0 21,0-21,0 0,0 0,-1 0,1 0,0 0,0 0,0 0,24 0,-24 0,0 0,24 0,-24 0,25 0,-1 0,26 0,-26 0,26 21,-50-21,24 0,1 0,24 0,-24 0,0 0,24 43,-24-22,24-21,-49 0,0 0,0 0,-1 0,1 0,0 0,0 0,0 0,-1 0,1 0,0 0,0 0,0 0,-1 0,26 0,-25 0,0 0,-1 0,1 0,0 0,0 0,0 0,-1 0,1 0,0 0,0 0,0 0,0 0,-1 0,1 0,0 0,0 0,0 0,-1 0,26 0,-25 0,0 0,-1 0,26 0,0 0,24 0,-24 0,-1 0,26 0,-26-43,26 43,-50-21,-1 0,1 21,0-21,0 21,0 0,-1 0,1 0,0 0,0 0,0 0,0 0,-1 0,1 0,0 0,0 0,24 0,-24 0,0 0,0 0,0 0,-1 0,1 0,0 0,0 0,0-22,-1 22,1 0,0 0,0 0,0 0,-1 0,1 0,0 0,0 0,0 0,24 0,-24 0,0 0,0 0,0 0,-1 0,1 0,0 0,0 0,0 0,-1 0,1 0,0 0,0 0,0 0,-1 0,1 0,0 0,0 0,0 0,0 0,24 0,-24 0,0 0,0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14T15:47:03.3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20,'25'0,"0"0,-1 0,1 0,0 0,25 0,-26 0,1 0,0 0,0 0,24 0,-24 0,25 0,-26 0,1 0,0 0,0 0,0 0,-1 0,1 0,25 0,-1 0,26 0,-26 0,26 0,-26 0,1 0,-25 0,-1 0,1 0,0 0,0 0,24 0,-24 0,0 0,0 0,0 0,-1 0,1 0,0 0,0 0,-1 0,1 0,0 0,0 0,0 0,-1 0,1 0,0 0,0 0,0 0,-1 0,1 0,25 0,-25 0,-1 0,1 0,0 0,0 0,-1 0,1 0,0 0,0 0,0 0,-1 0,1 0,0 0,0 0,0 0,-1 0,1 0,0 0,0 0,24 0,-24 0,0 0,0 0,-1 0,1 0,0 0,0 0,0 0,-1 0,1 0,0 0,0 0,0 0,-1 0,1 0,0 0,0 0,0 0,-1 0,51 0,-26 0,1 0,49 0,0 0,-24 39,-26-39,50 0,0 0,-74 19,0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1B5F-B8CD-4BB6-92E3-9FC3AABC0EC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362EA-EAD3-403E-9AFB-0ECBD1C28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9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1B2D8-3A9A-4D87-8DF9-D2432D30A62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dirty="0" smtClean="0"/>
              <a:t>USDA has had a long history with food guidance dating back into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  </a:t>
            </a:r>
          </a:p>
          <a:p>
            <a:pPr marL="228600" indent="-228600"/>
            <a:r>
              <a:rPr lang="en-US" dirty="0" smtClean="0"/>
              <a:t>Looking back over this history, many different food guides have been used.  They represented health and nutrition concerns of the time when they were introduced.  </a:t>
            </a:r>
          </a:p>
          <a:p>
            <a:pPr marL="228600" indent="-228600"/>
            <a:r>
              <a:rPr lang="en-US" dirty="0" smtClean="0"/>
              <a:t>For example, 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In the 1940’s the wartime food guide promoted eating foods that provided the vitamins and minerals needed to prevent deficiencies.  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In the 1950’s-1960’s the 7 food groups were simplified into a “Food for Fitness” guide, which was commonly called “The Basic Four.”  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By the later 1970’s, concerns about dietary excess lead USDA to issue “The Hassle-Free Daily Food Guide,” which included a “caution” group of fats, sweets, and alcohol. 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All of these food guides preceded the introduction of the original Food Guide Pyramid in 1992.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NOTE TO PRESENTER:  The food guides pictured above are--</a:t>
            </a:r>
          </a:p>
          <a:p>
            <a:pPr marL="228600" indent="-228600"/>
            <a:r>
              <a:rPr lang="en-US" dirty="0" smtClean="0"/>
              <a:t>1916:  Food for Young Children</a:t>
            </a:r>
          </a:p>
          <a:p>
            <a:pPr marL="228600" indent="-228600"/>
            <a:r>
              <a:rPr lang="en-US" dirty="0" smtClean="0"/>
              <a:t>1940s (1946):  National Food Guide (commonly called “The Basic Seven”)</a:t>
            </a:r>
          </a:p>
          <a:p>
            <a:pPr marL="228600" indent="-228600"/>
            <a:r>
              <a:rPr lang="en-US" dirty="0" smtClean="0"/>
              <a:t>1950s-1960s (1956):  Food for Fitness—A Daily Food Guide (commonly called “The Basic Four”)</a:t>
            </a:r>
          </a:p>
          <a:p>
            <a:pPr marL="228600" indent="-228600"/>
            <a:r>
              <a:rPr lang="en-US" dirty="0" smtClean="0"/>
              <a:t>1970s (1979):  Hassle-Free Guide to a Better Diet</a:t>
            </a:r>
          </a:p>
          <a:p>
            <a:pPr marL="228600" indent="-228600"/>
            <a:r>
              <a:rPr lang="en-US" dirty="0" smtClean="0"/>
              <a:t>1992:  Food Guide Pyramid</a:t>
            </a:r>
          </a:p>
          <a:p>
            <a:pPr marL="228600" indent="-228600"/>
            <a:r>
              <a:rPr lang="en-US" dirty="0" smtClean="0"/>
              <a:t>2005:  </a:t>
            </a:r>
            <a:r>
              <a:rPr lang="en-US" dirty="0" err="1" smtClean="0"/>
              <a:t>MyPyramid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9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2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9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7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0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0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4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0886-9B91-4D44-AC48-A7FED1F9CE3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8A4-1BD0-47E5-9FA6-2A7A1D16F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C1C0-7CCE-4B4D-A583-FB32EFD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Desktop\New%20Folder\Untitled-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www.aboutus.org/Special/image/thumb/Wooden_food_groups_set.jpg&amp;imgrefurl=http://www.aboutus.org/BusyBeeToyStore.com&amp;usg=__jeWJS8_drFxq0KwxqRdc-FwVL8o=&amp;h=340&amp;w=500&amp;sz=85&amp;hl=fa&amp;start=71&amp;tbnid=DvCb9vYRH9d9wM:&amp;tbnh=88&amp;tbnw=130&amp;prev=/images?q=food+groups&amp;gbv=2&amp;ndsp=20&amp;hl=fa&amp;sa=N&amp;biw=1003&amp;start=6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../clipboard/media/image3.emf"/><Relationship Id="rId5" Type="http://schemas.openxmlformats.org/officeDocument/2006/relationships/customXml" Target="../ink/ink2.xml"/><Relationship Id="rId4" Type="http://schemas.openxmlformats.org/officeDocument/2006/relationships/image" Target="../../clipboard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A6E8FD-27EF-4E45-818F-A8FB0BC662CD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14340" name="Picture 6" descr="C:\Documents and Settings\Guest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285992"/>
            <a:ext cx="7429552" cy="3663288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نتایج بهتر مطالعات با دریافت همه گروههای غذایی همراه با محدودیت انرژی و اصلاح عادات تغذیه ای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 effective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Applicable at public health level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5720" y="549275"/>
            <a:ext cx="8429683" cy="1470025"/>
          </a:xfrm>
        </p:spPr>
        <p:txBody>
          <a:bodyPr/>
          <a:lstStyle/>
          <a:p>
            <a:r>
              <a:rPr lang="fa-IR" sz="4000" b="1" dirty="0" smtClean="0">
                <a:solidFill>
                  <a:srgbClr val="FF0000"/>
                </a:solidFill>
                <a:cs typeface="2  Nazanin" pitchFamily="2" charset="-78"/>
              </a:rPr>
              <a:t>مداخلات تغذیه ای (تغییر در الگوهای تغذیه ای) برای رسیدن به وزن مناسب</a:t>
            </a:r>
            <a:endParaRPr lang="en-US" sz="4000" b="1" dirty="0">
              <a:solidFill>
                <a:srgbClr val="FF000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5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533400"/>
            <a:ext cx="8153400" cy="6019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SA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براي </a:t>
            </a:r>
            <a:r>
              <a:rPr lang="fa-IR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طراحي</a:t>
            </a:r>
            <a:r>
              <a:rPr lang="ar-SA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يك الگوي تغذيه‌اي سالم </a:t>
            </a:r>
            <a:br>
              <a:rPr lang="ar-SA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 “healthful diet”</a:t>
            </a:r>
            <a:endParaRPr lang="fa-IR" sz="4400" b="1" i="1" dirty="0" smtClean="0">
              <a:effectLst>
                <a:outerShdw blurRad="38100" dist="38100" dir="2700000" algn="tl">
                  <a:srgbClr val="4E5B6F"/>
                </a:outerShdw>
              </a:effectLst>
              <a:cs typeface="B Nazanin" pitchFamily="2" charset="-78"/>
            </a:endParaRPr>
          </a:p>
          <a:p>
            <a:pPr algn="ctr" rtl="1" eaLnBrk="1" fontAlgn="auto" hangingPunct="1">
              <a:lnSpc>
                <a:spcPct val="20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SA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چه اصول </a:t>
            </a:r>
            <a:r>
              <a:rPr lang="ar-SA" sz="40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و</a:t>
            </a:r>
            <a:r>
              <a:rPr lang="fa-IR" sz="40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sz="40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يا</a:t>
            </a:r>
            <a:r>
              <a:rPr lang="ar-SA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ويژگيهايي</a:t>
            </a:r>
            <a:r>
              <a:rPr lang="ar-SA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endParaRPr lang="fa-IR" sz="4000" b="1" dirty="0" smtClean="0">
              <a:solidFill>
                <a:srgbClr val="0033CC"/>
              </a:solidFill>
              <a:effectLst>
                <a:outerShdw blurRad="38100" dist="38100" dir="2700000" algn="tl">
                  <a:srgbClr val="4E5B6F"/>
                </a:outerShdw>
              </a:effectLst>
              <a:cs typeface="B Nazanin" pitchFamily="2" charset="-78"/>
            </a:endParaRPr>
          </a:p>
          <a:p>
            <a:pPr algn="ctr" rtl="1" eaLnBrk="1" fontAlgn="auto" hangingPunct="1">
              <a:spcBef>
                <a:spcPts val="24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SA" sz="5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را بايد</a:t>
            </a:r>
            <a:r>
              <a:rPr lang="fa-IR" sz="5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sz="5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مد نظرداشته باشيم؟</a:t>
            </a:r>
            <a:endParaRPr lang="en-US" sz="5400" b="1" dirty="0" smtClean="0">
              <a:effectLst>
                <a:outerShdw blurRad="38100" dist="38100" dir="2700000" algn="tl">
                  <a:srgbClr val="4E5B6F"/>
                </a:outerShdw>
              </a:effectLst>
              <a:cs typeface="B Nazanin" pitchFamily="2" charset="-78"/>
            </a:endParaRPr>
          </a:p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4800" dirty="0" smtClean="0">
              <a:cs typeface="B Nazanin" pitchFamily="2" charset="-78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76D158-D6AC-47D2-9048-814BADA99F7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Diet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lvl="4" algn="r" rtl="1">
              <a:spcBef>
                <a:spcPct val="0"/>
              </a:spcBef>
              <a:spcAft>
                <a:spcPts val="1200"/>
              </a:spcAft>
              <a:buClr>
                <a:srgbClr val="99FF33"/>
              </a:buClr>
              <a:buNone/>
            </a:pPr>
            <a:r>
              <a:rPr lang="fa-IR" sz="3100" b="1" i="1" dirty="0" smtClean="0">
                <a:solidFill>
                  <a:srgbClr val="00B050"/>
                </a:solidFill>
                <a:cs typeface="B Nazanin" pitchFamily="2" charset="-78"/>
              </a:rPr>
              <a:t>اصول پنجگانه:  </a:t>
            </a:r>
            <a:endParaRPr lang="en-US" sz="3100" b="1" i="1" dirty="0" smtClean="0">
              <a:solidFill>
                <a:srgbClr val="00B050"/>
              </a:solidFill>
              <a:cs typeface="B Nazanin" pitchFamily="2" charset="-78"/>
            </a:endParaRPr>
          </a:p>
          <a:p>
            <a:pPr marL="539750" lvl="4" algn="r" rtl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i="1" dirty="0" smtClean="0">
                <a:solidFill>
                  <a:srgbClr val="FF0000"/>
                </a:solidFill>
                <a:cs typeface="B Nazanin" pitchFamily="2" charset="-78"/>
              </a:rPr>
              <a:t>    </a:t>
            </a:r>
            <a:r>
              <a:rPr lang="fa-IR" sz="3100" dirty="0" smtClean="0">
                <a:cs typeface="B Nazanin" pitchFamily="2" charset="-78"/>
              </a:rPr>
              <a:t>تامين</a:t>
            </a:r>
            <a:r>
              <a:rPr lang="fa-IR" sz="3100" b="1" dirty="0" smtClean="0"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كفايت</a:t>
            </a:r>
            <a:r>
              <a:rPr lang="ar-SA" sz="3100" dirty="0" smtClean="0">
                <a:cs typeface="B Nazanin" pitchFamily="2" charset="-78"/>
              </a:rPr>
              <a:t> مواد مغذي</a:t>
            </a:r>
          </a:p>
          <a:p>
            <a:pPr marL="539750" lvl="4" algn="r" rtl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   </a:t>
            </a:r>
            <a:r>
              <a:rPr lang="fa-IR" sz="3100" dirty="0" smtClean="0">
                <a:cs typeface="B Nazanin" pitchFamily="2" charset="-78"/>
              </a:rPr>
              <a:t>رعايت</a:t>
            </a: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تعادل</a:t>
            </a:r>
            <a:r>
              <a:rPr lang="ar-SA" sz="3100" dirty="0" smtClean="0">
                <a:cs typeface="B Nazanin" pitchFamily="2" charset="-78"/>
              </a:rPr>
              <a:t> در مصرف انواع غذاها</a:t>
            </a:r>
          </a:p>
          <a:p>
            <a:pPr marL="539750" lvl="4" algn="r" rtl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   </a:t>
            </a:r>
            <a:r>
              <a:rPr lang="fa-IR" sz="3100" dirty="0" smtClean="0">
                <a:cs typeface="B Nazanin" pitchFamily="2" charset="-78"/>
              </a:rPr>
              <a:t>دريافت</a:t>
            </a: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انرژي</a:t>
            </a:r>
            <a:r>
              <a:rPr lang="ar-SA" sz="3100" dirty="0" smtClean="0">
                <a:cs typeface="B Nazanin" pitchFamily="2" charset="-78"/>
              </a:rPr>
              <a:t> مطابق با فعاليتهاي روزانه و شيوه زندگي</a:t>
            </a:r>
          </a:p>
          <a:p>
            <a:pPr marL="539750" lvl="4" algn="r" rtl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  </a:t>
            </a:r>
            <a:r>
              <a:rPr lang="fa-IR" sz="3100" b="1" dirty="0" smtClean="0">
                <a:solidFill>
                  <a:srgbClr val="99FF33"/>
                </a:solidFill>
                <a:cs typeface="B Nazanin" pitchFamily="2" charset="-78"/>
              </a:rPr>
              <a:t> </a:t>
            </a:r>
            <a:r>
              <a:rPr lang="fa-IR" sz="3100" dirty="0" smtClean="0">
                <a:cs typeface="B Nazanin" pitchFamily="2" charset="-78"/>
              </a:rPr>
              <a:t>رعايت</a:t>
            </a:r>
            <a:r>
              <a:rPr lang="fa-IR" sz="3100" b="1" dirty="0" smtClean="0">
                <a:solidFill>
                  <a:srgbClr val="99FF33"/>
                </a:solidFill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ميانه‌روي</a:t>
            </a:r>
            <a:r>
              <a:rPr lang="ar-SA" sz="3100" dirty="0" smtClean="0">
                <a:solidFill>
                  <a:srgbClr val="99FF33"/>
                </a:solidFill>
                <a:cs typeface="B Nazanin" pitchFamily="2" charset="-78"/>
              </a:rPr>
              <a:t> </a:t>
            </a:r>
            <a:r>
              <a:rPr lang="ar-SA" sz="3100" dirty="0" smtClean="0">
                <a:cs typeface="B Nazanin" pitchFamily="2" charset="-78"/>
              </a:rPr>
              <a:t>در مصرف انواع </a:t>
            </a:r>
            <a:r>
              <a:rPr lang="fa-IR" sz="3100" dirty="0" smtClean="0">
                <a:cs typeface="B Nazanin" pitchFamily="2" charset="-78"/>
              </a:rPr>
              <a:t>غذاها</a:t>
            </a:r>
            <a:endParaRPr lang="ar-SA" sz="3100" dirty="0" smtClean="0">
              <a:cs typeface="B Nazanin" pitchFamily="2" charset="-78"/>
            </a:endParaRPr>
          </a:p>
          <a:p>
            <a:pPr marL="539750" lvl="4" algn="r" rtl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500" dirty="0" smtClean="0">
                <a:cs typeface="B Nazanin" pitchFamily="2" charset="-78"/>
              </a:rPr>
              <a:t>   </a:t>
            </a:r>
            <a:r>
              <a:rPr lang="ar-SA" sz="3500" dirty="0" smtClean="0">
                <a:cs typeface="B Nazanin" pitchFamily="2" charset="-78"/>
              </a:rPr>
              <a:t>رعايت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تنوع</a:t>
            </a:r>
            <a:r>
              <a:rPr lang="ar-SA" sz="3100" dirty="0" smtClean="0">
                <a:solidFill>
                  <a:srgbClr val="92D050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بین گروه ها و درون گروه های هرم راهنماي </a:t>
            </a:r>
            <a:r>
              <a:rPr lang="ar-SA" sz="2800" dirty="0" smtClean="0">
                <a:cs typeface="B Nazanin" pitchFamily="2" charset="-78"/>
              </a:rPr>
              <a:t>غذا</a:t>
            </a:r>
            <a:r>
              <a:rPr lang="fa-IR" sz="2800" dirty="0" smtClean="0">
                <a:cs typeface="B Nazanin" pitchFamily="2" charset="-78"/>
              </a:rPr>
              <a:t>يي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0" y="5029200"/>
            <a:ext cx="9144000" cy="1295400"/>
          </a:xfrm>
          <a:prstGeom prst="cloudCallout">
            <a:avLst>
              <a:gd name="adj1" fmla="val -35881"/>
              <a:gd name="adj2" fmla="val 57194"/>
            </a:avLst>
          </a:prstGeom>
          <a:solidFill>
            <a:srgbClr val="0033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غذاهايي كه بر پايه چنين الگويـي باشند غذاهاي با چگالـــي يا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تراكم مواد مغذي بالا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Mitra" pitchFamily="2" charset="-78"/>
              </a:rPr>
              <a:t>(</a:t>
            </a:r>
            <a:r>
              <a:rPr lang="en-US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Mitra" pitchFamily="2" charset="-78"/>
              </a:rPr>
              <a:t>Nutrient density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Mitra" pitchFamily="2" charset="-78"/>
              </a:rPr>
              <a:t>)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ناميده</a:t>
            </a:r>
            <a:r>
              <a:rPr lang="en-US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مي‌شوند. </a:t>
            </a:r>
            <a:endParaRPr lang="en-US" sz="2200" b="1" i="1" spc="-150" dirty="0">
              <a:solidFill>
                <a:srgbClr val="FFFF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WINDOWS\Desktop\New Folder\Untitled-1.jpg"/>
          <p:cNvPicPr>
            <a:picLocks noChangeAspect="1" noChangeArrowheads="1"/>
          </p:cNvPicPr>
          <p:nvPr/>
        </p:nvPicPr>
        <p:blipFill>
          <a:blip r:embed="rId2" r:link="rId3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ابزارهای تغذیه ای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جداول استاندارد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هرم راهنمای غذایی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راهنماهای غذایی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لیست جانشینی</a:t>
            </a:r>
            <a:endParaRPr lang="en-US" sz="44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/>
          <a:lstStyle/>
          <a:p>
            <a:pPr marL="484188" eaLnBrk="1" hangingPunct="1"/>
            <a:r>
              <a:rPr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Dietary Standards</a:t>
            </a:r>
            <a:endParaRPr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04800" y="1143554"/>
            <a:ext cx="8382000" cy="5525806"/>
          </a:xfrm>
        </p:spPr>
        <p:txBody>
          <a:bodyPr>
            <a:normAutofit/>
          </a:bodyPr>
          <a:lstStyle/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ar-SA" dirty="0" smtClean="0">
                <a:cs typeface="B Nazanin" pitchFamily="2" charset="-78"/>
              </a:rPr>
              <a:t>اولي</a:t>
            </a:r>
            <a:r>
              <a:rPr lang="fa-IR" dirty="0" smtClean="0">
                <a:cs typeface="B Nazanin" pitchFamily="2" charset="-78"/>
              </a:rPr>
              <a:t>ن</a:t>
            </a:r>
            <a:r>
              <a:rPr lang="ar-SA" dirty="0" smtClean="0">
                <a:cs typeface="B Nazanin" pitchFamily="2" charset="-78"/>
              </a:rPr>
              <a:t> استاندارد راهنماي توصيه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هاي مواد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مغذي در</a:t>
            </a:r>
            <a:r>
              <a:rPr lang="fa-IR" dirty="0" smtClean="0">
                <a:cs typeface="B Nazanin" pitchFamily="2" charset="-78"/>
              </a:rPr>
              <a:t>آ</a:t>
            </a:r>
            <a:r>
              <a:rPr lang="ar-SA" dirty="0" smtClean="0">
                <a:cs typeface="B Nazanin" pitchFamily="2" charset="-78"/>
              </a:rPr>
              <a:t>مريكا   </a:t>
            </a:r>
          </a:p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cs typeface="B Nazanin" pitchFamily="2" charset="-78"/>
              </a:rPr>
              <a:t>RDA</a:t>
            </a:r>
            <a:r>
              <a:rPr lang="ar-SA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مقادير مجاز خوراكي توصيه شده </a:t>
            </a:r>
            <a:r>
              <a:rPr lang="fa-IR" dirty="0" smtClean="0">
                <a:cs typeface="B Nazanin" pitchFamily="2" charset="-78"/>
              </a:rPr>
              <a:t>است </a:t>
            </a:r>
            <a:r>
              <a:rPr lang="ar-SA" dirty="0" smtClean="0">
                <a:cs typeface="B Nazanin" pitchFamily="2" charset="-78"/>
              </a:rPr>
              <a:t>كه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FNB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در سال 1941 </a:t>
            </a:r>
            <a:r>
              <a:rPr lang="fa-IR" dirty="0" smtClean="0">
                <a:cs typeface="B Nazanin" pitchFamily="2" charset="-78"/>
              </a:rPr>
              <a:t>اولین ویرایش و </a:t>
            </a:r>
            <a:r>
              <a:rPr lang="ar-SA" dirty="0" smtClean="0">
                <a:cs typeface="B Nazanin" pitchFamily="2" charset="-78"/>
              </a:rPr>
              <a:t>در سال‌ </a:t>
            </a:r>
            <a:r>
              <a:rPr lang="fa-IR" dirty="0" smtClean="0">
                <a:cs typeface="B Nazanin" pitchFamily="2" charset="-78"/>
              </a:rPr>
              <a:t>2011</a:t>
            </a:r>
            <a:r>
              <a:rPr lang="ar-SA" dirty="0" smtClean="0">
                <a:cs typeface="B Nazanin" pitchFamily="2" charset="-78"/>
              </a:rPr>
              <a:t> آخرين ويرايش آن را منتشر </a:t>
            </a:r>
            <a:r>
              <a:rPr lang="fa-IR" dirty="0" smtClean="0">
                <a:cs typeface="B Nazanin" pitchFamily="2" charset="-78"/>
              </a:rPr>
              <a:t>نمود</a:t>
            </a:r>
            <a:r>
              <a:rPr lang="ar-SA" dirty="0" smtClean="0">
                <a:cs typeface="B Nazanin" pitchFamily="2" charset="-78"/>
              </a:rPr>
              <a:t> </a:t>
            </a:r>
          </a:p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800" dirty="0" smtClean="0">
                <a:cs typeface="B Nazanin" pitchFamily="2" charset="-78"/>
              </a:rPr>
              <a:t>RDA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جديد مقدار مواد مغذي مورد نياز 97 تا 98 درصد افراد سالم جامعه را در بر مي گیرد</a:t>
            </a:r>
            <a:r>
              <a:rPr lang="fa-IR" sz="3600" b="1" dirty="0" smtClean="0">
                <a:cs typeface="B Nazanin" pitchFamily="2" charset="-78"/>
              </a:rPr>
              <a:t>.</a:t>
            </a:r>
          </a:p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800" dirty="0" smtClean="0">
                <a:cs typeface="B Nazanin" pitchFamily="2" charset="-78"/>
              </a:rPr>
              <a:t>RDA</a:t>
            </a:r>
            <a:r>
              <a:rPr lang="fa-IR" sz="2800" dirty="0" smtClean="0">
                <a:cs typeface="B Nazanin" pitchFamily="2" charset="-78"/>
              </a:rPr>
              <a:t>  </a:t>
            </a:r>
            <a:r>
              <a:rPr lang="fa-IR" dirty="0" smtClean="0">
                <a:cs typeface="B Nazanin" pitchFamily="2" charset="-78"/>
              </a:rPr>
              <a:t>مواد مغذي مي بايست به عنوان يك </a:t>
            </a:r>
            <a:r>
              <a:rPr lang="fa-IR" u="sng" dirty="0" smtClean="0">
                <a:cs typeface="B Nazanin" pitchFamily="2" charset="-78"/>
              </a:rPr>
              <a:t>هدف براي دریافت افراد</a:t>
            </a:r>
            <a:r>
              <a:rPr lang="fa-IR" dirty="0" smtClean="0">
                <a:cs typeface="B Nazanin" pitchFamily="2" charset="-78"/>
              </a:rPr>
              <a:t> باشد، نه به عنوان كفايت رژيم جامعه.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7475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F302E-DEBC-4B86-ADC1-F9E550C1086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Dietary Standards</a:t>
            </a:r>
            <a:endParaRPr lang="en-US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68760"/>
            <a:ext cx="4358287" cy="49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816424" cy="48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755576" y="4797152"/>
            <a:ext cx="1656184" cy="28803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68344" y="4725144"/>
            <a:ext cx="792088" cy="3657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2" descr="2005 mypyramid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41838"/>
            <a:ext cx="2895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39BAC-F4B5-4E38-8E96-DB0BF31DFED6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7654" name="Picture 4" descr="1916 food for young children pinwhe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19573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1970 clipart of food ch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48000"/>
            <a:ext cx="1241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1950-1960 food ch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75150"/>
            <a:ext cx="20002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8" descr="1992 food pyramid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9350" y="1524000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Line 15"/>
          <p:cNvSpPr>
            <a:spLocks noChangeShapeType="1"/>
          </p:cNvSpPr>
          <p:nvPr/>
        </p:nvSpPr>
        <p:spPr bwMode="auto">
          <a:xfrm flipV="1">
            <a:off x="2743200" y="4953000"/>
            <a:ext cx="685800" cy="3048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2057400" y="1833563"/>
            <a:ext cx="8159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1940s</a:t>
            </a:r>
          </a:p>
        </p:txBody>
      </p:sp>
      <p:sp>
        <p:nvSpPr>
          <p:cNvPr id="27660" name="Text Box 18"/>
          <p:cNvSpPr txBox="1">
            <a:spLocks noChangeArrowheads="1"/>
          </p:cNvSpPr>
          <p:nvPr/>
        </p:nvSpPr>
        <p:spPr bwMode="auto">
          <a:xfrm>
            <a:off x="9525" y="4038600"/>
            <a:ext cx="15144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1950s-1960s</a:t>
            </a:r>
          </a:p>
        </p:txBody>
      </p:sp>
      <p:sp>
        <p:nvSpPr>
          <p:cNvPr id="27661" name="Text Box 19"/>
          <p:cNvSpPr txBox="1">
            <a:spLocks noChangeArrowheads="1"/>
          </p:cNvSpPr>
          <p:nvPr/>
        </p:nvSpPr>
        <p:spPr bwMode="auto">
          <a:xfrm>
            <a:off x="3733800" y="2671763"/>
            <a:ext cx="9144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1970s</a:t>
            </a:r>
          </a:p>
        </p:txBody>
      </p:sp>
      <p:sp>
        <p:nvSpPr>
          <p:cNvPr id="27662" name="Text Box 20"/>
          <p:cNvSpPr txBox="1">
            <a:spLocks noChangeArrowheads="1"/>
          </p:cNvSpPr>
          <p:nvPr/>
        </p:nvSpPr>
        <p:spPr bwMode="auto">
          <a:xfrm>
            <a:off x="5029200" y="1452563"/>
            <a:ext cx="7016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1992</a:t>
            </a:r>
          </a:p>
        </p:txBody>
      </p:sp>
      <p:sp>
        <p:nvSpPr>
          <p:cNvPr id="27663" name="Text Box 21"/>
          <p:cNvSpPr txBox="1">
            <a:spLocks noChangeArrowheads="1"/>
          </p:cNvSpPr>
          <p:nvPr/>
        </p:nvSpPr>
        <p:spPr bwMode="auto">
          <a:xfrm>
            <a:off x="7756525" y="5262563"/>
            <a:ext cx="7016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2005</a:t>
            </a:r>
          </a:p>
        </p:txBody>
      </p:sp>
      <p:sp>
        <p:nvSpPr>
          <p:cNvPr id="27664" name="Line 22"/>
          <p:cNvSpPr>
            <a:spLocks noChangeShapeType="1"/>
          </p:cNvSpPr>
          <p:nvPr/>
        </p:nvSpPr>
        <p:spPr bwMode="auto">
          <a:xfrm>
            <a:off x="1676400" y="3962400"/>
            <a:ext cx="0" cy="4572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3"/>
          <p:cNvSpPr>
            <a:spLocks noChangeShapeType="1"/>
          </p:cNvSpPr>
          <p:nvPr/>
        </p:nvSpPr>
        <p:spPr bwMode="auto">
          <a:xfrm flipV="1">
            <a:off x="4724400" y="3962400"/>
            <a:ext cx="609600" cy="762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4"/>
          <p:cNvSpPr>
            <a:spLocks noChangeShapeType="1"/>
          </p:cNvSpPr>
          <p:nvPr/>
        </p:nvSpPr>
        <p:spPr bwMode="auto">
          <a:xfrm>
            <a:off x="1219200" y="1676400"/>
            <a:ext cx="457200" cy="4572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Text Box 25"/>
          <p:cNvSpPr txBox="1">
            <a:spLocks noChangeArrowheads="1"/>
          </p:cNvSpPr>
          <p:nvPr/>
        </p:nvSpPr>
        <p:spPr bwMode="auto">
          <a:xfrm>
            <a:off x="76200" y="1143000"/>
            <a:ext cx="1082675" cy="7302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Food for Young Children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68" name="Text Box 26"/>
          <p:cNvSpPr txBox="1">
            <a:spLocks noChangeArrowheads="1"/>
          </p:cNvSpPr>
          <p:nvPr/>
        </p:nvSpPr>
        <p:spPr bwMode="auto">
          <a:xfrm>
            <a:off x="76200" y="1828800"/>
            <a:ext cx="701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1916</a:t>
            </a:r>
          </a:p>
        </p:txBody>
      </p:sp>
      <p:sp>
        <p:nvSpPr>
          <p:cNvPr id="27669" name="Line 16"/>
          <p:cNvSpPr>
            <a:spLocks noChangeShapeType="1"/>
          </p:cNvSpPr>
          <p:nvPr/>
        </p:nvSpPr>
        <p:spPr bwMode="auto">
          <a:xfrm>
            <a:off x="6096000" y="4114800"/>
            <a:ext cx="457200" cy="762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TextBox 9"/>
          <p:cNvSpPr txBox="1">
            <a:spLocks noChangeArrowheads="1"/>
          </p:cNvSpPr>
          <p:nvPr/>
        </p:nvSpPr>
        <p:spPr bwMode="auto">
          <a:xfrm>
            <a:off x="0" y="6581775"/>
            <a:ext cx="411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Welsh S. Nutrition today nov/dec 1992, p:6-11</a:t>
            </a:r>
          </a:p>
        </p:txBody>
      </p:sp>
      <p:sp>
        <p:nvSpPr>
          <p:cNvPr id="27671" name="Rectangle 7"/>
          <p:cNvSpPr>
            <a:spLocks noChangeArrowheads="1"/>
          </p:cNvSpPr>
          <p:nvPr/>
        </p:nvSpPr>
        <p:spPr bwMode="auto">
          <a:xfrm>
            <a:off x="152400" y="6092825"/>
            <a:ext cx="1109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/>
              <a:t>Basic Four</a:t>
            </a:r>
            <a:endParaRPr lang="en-US" sz="1400"/>
          </a:p>
        </p:txBody>
      </p:sp>
      <p:sp>
        <p:nvSpPr>
          <p:cNvPr id="27672" name="Rectangle 6"/>
          <p:cNvSpPr>
            <a:spLocks noChangeArrowheads="1"/>
          </p:cNvSpPr>
          <p:nvPr/>
        </p:nvSpPr>
        <p:spPr bwMode="auto">
          <a:xfrm>
            <a:off x="2520950" y="2438400"/>
            <a:ext cx="1289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/>
              <a:t>Basic Seven </a:t>
            </a:r>
            <a:endParaRPr lang="en-US" sz="1400"/>
          </a:p>
        </p:txBody>
      </p:sp>
      <p:sp>
        <p:nvSpPr>
          <p:cNvPr id="27673" name="Rectangle 5"/>
          <p:cNvSpPr>
            <a:spLocks noChangeArrowheads="1"/>
          </p:cNvSpPr>
          <p:nvPr/>
        </p:nvSpPr>
        <p:spPr bwMode="auto">
          <a:xfrm>
            <a:off x="3352800" y="60150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/>
              <a:t>Hassle-Free Guide to a better diet</a:t>
            </a:r>
            <a:endParaRPr lang="en-US" sz="1200"/>
          </a:p>
        </p:txBody>
      </p:sp>
      <p:sp>
        <p:nvSpPr>
          <p:cNvPr id="27674" name="Rectangle 8"/>
          <p:cNvSpPr>
            <a:spLocks noChangeArrowheads="1"/>
          </p:cNvSpPr>
          <p:nvPr/>
        </p:nvSpPr>
        <p:spPr bwMode="auto">
          <a:xfrm>
            <a:off x="5410200" y="3806825"/>
            <a:ext cx="1893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/>
              <a:t>Food guide pyramid</a:t>
            </a:r>
            <a:endParaRPr lang="en-US" sz="1400"/>
          </a:p>
        </p:txBody>
      </p:sp>
      <p:sp>
        <p:nvSpPr>
          <p:cNvPr id="27675" name="Line 23"/>
          <p:cNvSpPr>
            <a:spLocks noChangeShapeType="1"/>
          </p:cNvSpPr>
          <p:nvPr/>
        </p:nvSpPr>
        <p:spPr bwMode="auto">
          <a:xfrm flipV="1">
            <a:off x="7391400" y="3124200"/>
            <a:ext cx="685800" cy="21336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7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44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7" name="Text Box 21"/>
          <p:cNvSpPr txBox="1">
            <a:spLocks noChangeArrowheads="1"/>
          </p:cNvSpPr>
          <p:nvPr/>
        </p:nvSpPr>
        <p:spPr bwMode="auto">
          <a:xfrm>
            <a:off x="8153400" y="990600"/>
            <a:ext cx="69691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32"/>
            <a:ext cx="8229600" cy="1143000"/>
          </a:xfrm>
        </p:spPr>
        <p:txBody>
          <a:bodyPr rtlCol="0">
            <a:noAutofit/>
          </a:bodyPr>
          <a:lstStyle/>
          <a:p>
            <a:pPr marL="484632" rtl="1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هرم راهنماي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الگوي</a:t>
            </a:r>
            <a:r>
              <a:rPr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غذاي 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روزانه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</a:p>
        </p:txBody>
      </p:sp>
      <p:sp>
        <p:nvSpPr>
          <p:cNvPr id="38916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E7B94-93F4-4A7F-B8D9-16E435E548E2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70661" name="Picture 2" descr="food_guide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058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6172201"/>
            <a:ext cx="22860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fa-IR" sz="1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Mitra" pitchFamily="2" charset="-78"/>
              </a:rPr>
              <a:t>گروه نان و غلات</a:t>
            </a:r>
          </a:p>
          <a:p>
            <a:pPr algn="ctr" rtl="1">
              <a:defRPr/>
            </a:pPr>
            <a:r>
              <a:rPr lang="fa-IR" sz="1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Mitra" pitchFamily="2" charset="-78"/>
              </a:rPr>
              <a:t>11-6 واحد</a:t>
            </a:r>
            <a:endParaRPr lang="en-US" sz="12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92714"/>
            <a:ext cx="1295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سبزی ها</a:t>
            </a:r>
          </a:p>
          <a:p>
            <a:pPr algn="ct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5-3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168914"/>
            <a:ext cx="1066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میوه </a:t>
            </a:r>
          </a:p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4-2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895600"/>
            <a:ext cx="1676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لبنیات</a:t>
            </a:r>
          </a:p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3-2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025914"/>
            <a:ext cx="1219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گوشت</a:t>
            </a:r>
          </a:p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3-2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828800"/>
            <a:ext cx="144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محدودیت چربی و شکرهای افزودنی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 bwMode="auto">
          <a:xfrm>
            <a:off x="323528" y="152400"/>
            <a:ext cx="8820472" cy="8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166718" y="1117616"/>
            <a:ext cx="8763000" cy="5168904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spcBef>
                <a:spcPts val="300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None/>
              <a:defRPr/>
            </a:pPr>
            <a:r>
              <a:rPr lang="fa-IR" sz="30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نان و غلات :</a:t>
            </a:r>
            <a:endParaRPr lang="fa-IR" sz="3000" dirty="0" smtClean="0">
              <a:solidFill>
                <a:srgbClr val="7030A0"/>
              </a:solidFill>
              <a:cs typeface="B Nazanin" pitchFamily="2" charset="-78"/>
            </a:endParaRP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1 برش نان تافتون، سنگك و بربري به اندازه يك كف دست (براي نان لواش 4 كف دست) = 30 گرم</a:t>
            </a:r>
            <a:endParaRPr lang="en-US" sz="2400" dirty="0" smtClean="0">
              <a:cs typeface="B Nazanin" pitchFamily="2" charset="-78"/>
            </a:endParaRP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3</a:t>
            </a:r>
            <a:r>
              <a:rPr lang="fa-IR" sz="2400" spc="-150" dirty="0" smtClean="0">
                <a:cs typeface="B Nazanin" pitchFamily="2" charset="-78"/>
              </a:rPr>
              <a:t>0 گرم يا نصف ليوان </a:t>
            </a:r>
            <a:r>
              <a:rPr lang="fa-IR" sz="2400" dirty="0" smtClean="0">
                <a:cs typeface="B Nazanin" pitchFamily="2" charset="-78"/>
              </a:rPr>
              <a:t>غلات آماده خوردن (سريال) </a:t>
            </a:r>
            <a:endParaRPr lang="fa-IR" sz="2400" spc="-150" dirty="0" smtClean="0">
              <a:cs typeface="B Nazanin" pitchFamily="2" charset="-78"/>
            </a:endParaRP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 1يک دوم ليوان برنج و انواع ماكاروني پخته شده </a:t>
            </a: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يک چهارم ليوان غلات خام 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3 تا4 عدد كراكر كوچك يا 2 عدد كراكر بزرگ</a:t>
            </a:r>
          </a:p>
          <a:p>
            <a:pPr algn="just" rtl="1">
              <a:lnSpc>
                <a:spcPct val="90000"/>
              </a:lnSpc>
              <a:spcBef>
                <a:spcPts val="4200"/>
              </a:spcBef>
              <a:buClr>
                <a:srgbClr val="0070C0"/>
              </a:buClr>
              <a:buNone/>
              <a:defRPr/>
            </a:pPr>
            <a:r>
              <a:rPr lang="fa-IR" sz="30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لبنیات:</a:t>
            </a:r>
          </a:p>
          <a:p>
            <a:pPr lvl="1" algn="r" rtl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z="2400" dirty="0" smtClean="0">
                <a:cs typeface="B Nazanin" pitchFamily="2" charset="-78"/>
              </a:rPr>
              <a:t>1 ليوان شير يا ماست </a:t>
            </a:r>
            <a:endParaRPr lang="en-US" sz="2400" dirty="0" smtClean="0">
              <a:cs typeface="B Nazanin" pitchFamily="2" charset="-78"/>
            </a:endParaRPr>
          </a:p>
          <a:p>
            <a:pPr lvl="1" algn="r" rtl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z="2400" dirty="0" smtClean="0">
                <a:cs typeface="B Nazanin" pitchFamily="2" charset="-78"/>
              </a:rPr>
              <a:t>45 گرم پنير معمولي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 eaLnBrk="1" fontAlgn="auto" hangingPunct="1"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en-US" sz="2400" dirty="0" smtClean="0">
              <a:cs typeface="B Nazanin" pitchFamily="2" charset="-78"/>
            </a:endParaRPr>
          </a:p>
          <a:p>
            <a:pPr lvl="1" algn="just" rtl="1" eaLnBrk="1" fontAlgn="auto" hangingPunct="1">
              <a:spcAft>
                <a:spcPts val="0"/>
              </a:spcAft>
              <a:buClr>
                <a:srgbClr val="FF0000"/>
              </a:buClr>
              <a:buFont typeface="Verdana" pitchFamily="34" charset="0"/>
              <a:buNone/>
              <a:defRPr/>
            </a:pPr>
            <a:endParaRPr lang="en-US" sz="2400" dirty="0" smtClean="0">
              <a:cs typeface="B Nazanin" pitchFamily="2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506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D557D-0045-4813-A5B0-2B7E1B97685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52400" y="71414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304800" y="285728"/>
            <a:ext cx="8458200" cy="6215106"/>
          </a:xfrm>
        </p:spPr>
        <p:txBody>
          <a:bodyPr rtlCol="0">
            <a:normAutofit fontScale="92500" lnSpcReduction="10000"/>
          </a:bodyPr>
          <a:lstStyle/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3600" b="1" i="1" dirty="0" smtClean="0">
                <a:solidFill>
                  <a:srgbClr val="FF0000"/>
                </a:solidFill>
                <a:cs typeface="B Nazanin" pitchFamily="2" charset="-78"/>
              </a:rPr>
              <a:t>پنجمین کارگاه آموزشی درمان چاقی در بزرگسالان</a:t>
            </a:r>
          </a:p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5600" b="1" i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5600" b="1" i="1" dirty="0" smtClean="0">
                <a:solidFill>
                  <a:srgbClr val="FF0000"/>
                </a:solidFill>
                <a:cs typeface="B Nazanin" pitchFamily="2" charset="-78"/>
              </a:rPr>
              <a:t>تنظیم برنامه غذایی مناسب</a:t>
            </a:r>
            <a:endParaRPr lang="en-US" sz="5600" dirty="0">
              <a:solidFill>
                <a:srgbClr val="FF0000"/>
              </a:solidFill>
              <a:cs typeface="B Nazanin" pitchFamily="2" charset="-78"/>
            </a:endParaRPr>
          </a:p>
          <a:p>
            <a:pPr algn="ctr" rtl="1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fa-IR" sz="3800" b="1" dirty="0" smtClean="0">
                <a:solidFill>
                  <a:srgbClr val="00B050"/>
                </a:solidFill>
                <a:cs typeface="B Nazanin" pitchFamily="2" charset="-78"/>
              </a:rPr>
              <a:t>فیروزه حسینی</a:t>
            </a:r>
          </a:p>
          <a:p>
            <a:pPr algn="ctr" rtl="1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fa-IR" sz="3800" b="1" dirty="0" smtClean="0">
                <a:solidFill>
                  <a:srgbClr val="00B050"/>
                </a:solidFill>
                <a:cs typeface="B Nazanin" pitchFamily="2" charset="-78"/>
              </a:rPr>
              <a:t>گلاله اصغری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a-IR" sz="2100" b="1" dirty="0" smtClean="0">
              <a:cs typeface="B Nazanin" pitchFamily="2" charset="-78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a-IR" sz="2100" b="1" dirty="0" smtClean="0">
                <a:cs typeface="B Nazanin" pitchFamily="2" charset="-78"/>
              </a:rPr>
              <a:t>مرکز تحقیقات تغذیه و غدد درون ریز</a:t>
            </a:r>
          </a:p>
          <a:p>
            <a:pPr algn="ctr" rtl="1" eaLnBrk="1" fontAlgn="auto" hangingPunct="1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fa-IR" sz="2100" b="1" dirty="0" smtClean="0">
                <a:cs typeface="B Nazanin" pitchFamily="2" charset="-78"/>
              </a:rPr>
              <a:t>پژوهشکده علوم غدد درون ریز و متابولیسم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a-IR" sz="2100" b="1" dirty="0" smtClean="0">
                <a:cs typeface="B Mitra" pitchFamily="2" charset="-78"/>
              </a:rPr>
              <a:t>دانشگاه علوم پزشکی شهید بهشتی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a-IR" sz="2100" b="1" dirty="0" smtClean="0">
                <a:cs typeface="B Nazanin" pitchFamily="2" charset="-78"/>
              </a:rPr>
              <a:t>26 دی 1391</a:t>
            </a: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EE7CE-100A-4FED-9BAE-22B4A2132B78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51520" y="1215562"/>
            <a:ext cx="8568952" cy="4949742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None/>
              <a:defRPr/>
            </a:pPr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سبزيها:</a:t>
            </a: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1 ليوان سبزيهاي خام برگدار مانند اسفناج و كاهو </a:t>
            </a:r>
            <a:endParaRPr lang="en-US" dirty="0" smtClean="0">
              <a:cs typeface="B Nazanin" pitchFamily="2" charset="-78"/>
            </a:endParaRP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pc="-150" dirty="0" smtClean="0">
                <a:cs typeface="B Nazanin" pitchFamily="2" charset="-78"/>
              </a:rPr>
              <a:t>نصف ليوان سبزيهاي پخته يا خ</a:t>
            </a:r>
            <a:r>
              <a:rPr lang="fa-IR" dirty="0" smtClean="0">
                <a:cs typeface="B Nazanin" pitchFamily="2" charset="-78"/>
              </a:rPr>
              <a:t>ام خرد شده مانند هويج خرد شده يا قارچ پخته</a:t>
            </a:r>
            <a:endParaRPr lang="en-US" spc="-150" dirty="0" smtClean="0">
              <a:cs typeface="B Nazanin" pitchFamily="2" charset="-78"/>
            </a:endParaRP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نصف  ليوان نخود سبز، ذرت، نخود، لوبيا چيتي، </a:t>
            </a:r>
            <a:r>
              <a:rPr lang="fa-IR" spc="-150" dirty="0" smtClean="0">
                <a:cs typeface="B Nazanin" pitchFamily="2" charset="-78"/>
              </a:rPr>
              <a:t>عدس </a:t>
            </a:r>
            <a:r>
              <a:rPr lang="fa-IR" dirty="0" smtClean="0">
                <a:cs typeface="B Nazanin" pitchFamily="2" charset="-78"/>
              </a:rPr>
              <a:t>و جوانه گندم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سه چهارم ليوان عصاره يا آب سبزيها </a:t>
            </a:r>
            <a:endParaRPr lang="en-US" dirty="0" smtClean="0">
              <a:cs typeface="B Nazanin" pitchFamily="2" charset="-78"/>
            </a:endParaRPr>
          </a:p>
          <a:p>
            <a:pPr lvl="1" indent="-382588" algn="r" rtl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1 عدد گوجه فرنگي متوسط</a:t>
            </a:r>
            <a:endParaRPr lang="en-US" dirty="0" smtClean="0">
              <a:cs typeface="B Nazanin" pitchFamily="2" charset="-78"/>
            </a:endParaRPr>
          </a:p>
          <a:p>
            <a:pPr lvl="1" indent="-382588" algn="r" rtl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1 عدد سيب زميني پخته شده متوسط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4608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8C321-DA1F-4C8F-B97C-33B3F49F977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None/>
              <a:defRPr/>
            </a:pPr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ميوه ها :</a:t>
            </a:r>
          </a:p>
          <a:p>
            <a:pPr lvl="1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1 عدد ميوه متوسط، مانند سيب، پرتقال، هلو و نصف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گريپ فروت</a:t>
            </a:r>
            <a:endParaRPr lang="en-US" dirty="0" smtClean="0">
              <a:cs typeface="B Nazanin" pitchFamily="2" charset="-78"/>
            </a:endParaRPr>
          </a:p>
          <a:p>
            <a:pPr lvl="1" algn="r" rtl="1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1 برش هندوانه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يک چهارم طالبي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سه چهارم  ليوان آب ميوه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نصف ليوان توت يا ميوه‌‌هاي ريز مانند انگور و انار</a:t>
            </a:r>
            <a:endParaRPr lang="en-US" dirty="0" smtClean="0">
              <a:cs typeface="B Nazanin" pitchFamily="2" charset="-78"/>
            </a:endParaRP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pc="-150" dirty="0" smtClean="0">
                <a:cs typeface="B Nazanin" pitchFamily="2" charset="-78"/>
              </a:rPr>
              <a:t>نصف ليوان كمپوت، ميوه هاي پخته شده يا قطعه قطعه شده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pc="-150" dirty="0" smtClean="0">
                <a:cs typeface="B Nazanin" pitchFamily="2" charset="-78"/>
              </a:rPr>
              <a:t>نصف ليوان خشكبار (انواع برگه، كشمش، توت و انجير خشك)</a:t>
            </a:r>
            <a:r>
              <a:rPr lang="en-US" spc="-150" dirty="0" smtClean="0">
                <a:cs typeface="B Nazanin" pitchFamily="2" charset="-78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9FF33"/>
              </a:buClr>
              <a:defRPr/>
            </a:pPr>
            <a:endParaRPr lang="en-US" dirty="0" smtClean="0"/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9FF33"/>
              </a:buClr>
              <a:buFont typeface="Wingdings 2" pitchFamily="18" charset="2"/>
              <a:buNone/>
              <a:defRPr/>
            </a:pPr>
            <a:endParaRPr lang="en-US" sz="2400" dirty="0" smtClean="0">
              <a:solidFill>
                <a:srgbClr val="FBD0E4"/>
              </a:solidFill>
              <a:cs typeface="Mitra" pitchFamily="2" charset="-7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defRPr/>
            </a:pPr>
            <a:endParaRPr lang="en-US" sz="2400" dirty="0" smtClean="0"/>
          </a:p>
        </p:txBody>
      </p:sp>
      <p:sp>
        <p:nvSpPr>
          <p:cNvPr id="4710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DC0BD-43CA-4F03-973D-65541AD83AB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1524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304800" y="1331929"/>
            <a:ext cx="8534400" cy="4525963"/>
          </a:xfrm>
        </p:spPr>
        <p:txBody>
          <a:bodyPr/>
          <a:lstStyle/>
          <a:p>
            <a:pPr algn="just" rtl="1" eaLnBrk="1" hangingPunct="1">
              <a:spcBef>
                <a:spcPts val="600"/>
              </a:spcBef>
              <a:buClr>
                <a:srgbClr val="0070C0"/>
              </a:buClr>
              <a:buFont typeface="Wingdings 2" pitchFamily="18" charset="2"/>
              <a:buNone/>
            </a:pPr>
            <a:r>
              <a:rPr lang="fa-IR" sz="24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گوشت:</a:t>
            </a:r>
          </a:p>
          <a:p>
            <a:pPr algn="just" rtl="1" eaLnBrk="1" hangingPunct="1">
              <a:spcBef>
                <a:spcPct val="0"/>
              </a:spcBef>
              <a:buClr>
                <a:srgbClr val="0070C0"/>
              </a:buClr>
              <a:buFont typeface="Wingdings 2" pitchFamily="18" charset="2"/>
              <a:buChar char=""/>
            </a:pPr>
            <a:r>
              <a:rPr lang="fa-IR" sz="2400" dirty="0" smtClean="0">
                <a:cs typeface="B Nazanin" pitchFamily="2" charset="-78"/>
              </a:rPr>
              <a:t>1 اونس گوشت:</a:t>
            </a:r>
          </a:p>
          <a:p>
            <a:pPr lvl="2" algn="just" rtl="1" eaLnBrk="1" hangingPunct="1">
              <a:buClr>
                <a:srgbClr val="0070C0"/>
              </a:buClr>
            </a:pPr>
            <a:r>
              <a:rPr lang="fa-IR" sz="2000" b="1" i="1" dirty="0" smtClean="0">
                <a:cs typeface="B Nazanin" pitchFamily="2" charset="-78"/>
              </a:rPr>
              <a:t>نصف ليوان </a:t>
            </a:r>
            <a:r>
              <a:rPr lang="fa-IR" sz="2000" dirty="0" smtClean="0">
                <a:cs typeface="B Nazanin" pitchFamily="2" charset="-78"/>
              </a:rPr>
              <a:t>حبوبات پخته شده</a:t>
            </a:r>
          </a:p>
          <a:p>
            <a:pPr lvl="2" algn="just" rtl="1" eaLnBrk="1" hangingPunct="1">
              <a:buClr>
                <a:srgbClr val="0070C0"/>
              </a:buClr>
            </a:pPr>
            <a:r>
              <a:rPr lang="fa-IR" sz="2000" b="1" i="1" dirty="0" smtClean="0">
                <a:cs typeface="B Nazanin" pitchFamily="2" charset="-78"/>
              </a:rPr>
              <a:t>يك</a:t>
            </a:r>
            <a:r>
              <a:rPr lang="fa-IR" sz="2000" dirty="0" smtClean="0">
                <a:cs typeface="B Nazanin" pitchFamily="2" charset="-78"/>
              </a:rPr>
              <a:t> تخم مرغ </a:t>
            </a:r>
          </a:p>
          <a:p>
            <a:pPr lvl="2" algn="just" rtl="1" eaLnBrk="1" hangingPunct="1">
              <a:buClr>
                <a:srgbClr val="0070C0"/>
              </a:buClr>
            </a:pP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b="1" i="1" dirty="0" smtClean="0">
                <a:cs typeface="B Nazanin" pitchFamily="2" charset="-78"/>
              </a:rPr>
              <a:t>2ق غ</a:t>
            </a:r>
            <a:r>
              <a:rPr lang="fa-IR" sz="2000" dirty="0" smtClean="0">
                <a:cs typeface="B Nazanin" pitchFamily="2" charset="-78"/>
              </a:rPr>
              <a:t> كره بادام زميني</a:t>
            </a:r>
            <a:endParaRPr lang="en-US" sz="2000" dirty="0" smtClean="0">
              <a:cs typeface="B Nazanin" pitchFamily="2" charset="-78"/>
            </a:endParaRPr>
          </a:p>
          <a:p>
            <a:pPr algn="just" rtl="1" eaLnBrk="1" hangingPunct="1">
              <a:buClr>
                <a:srgbClr val="0070C0"/>
              </a:buClr>
              <a:buFont typeface="Wingdings 2" pitchFamily="18" charset="2"/>
              <a:buChar char=""/>
            </a:pPr>
            <a:r>
              <a:rPr lang="fa-IR" sz="2400" dirty="0" smtClean="0">
                <a:cs typeface="B Nazanin" pitchFamily="2" charset="-78"/>
              </a:rPr>
              <a:t>2-3 اونس:</a:t>
            </a:r>
          </a:p>
          <a:p>
            <a:pPr lvl="2" algn="just" rtl="1" eaLnBrk="1" hangingPunct="1">
              <a:spcBef>
                <a:spcPct val="0"/>
              </a:spcBef>
              <a:buClr>
                <a:srgbClr val="0070C0"/>
              </a:buClr>
            </a:pPr>
            <a:r>
              <a:rPr lang="fa-IR" sz="2000" b="1" i="1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60-90 گـرم گوشـت قـرمز, ماكيـان و ماهي لخـم (بدون استـخوان) پخـته شـده</a:t>
            </a:r>
            <a:endParaRPr lang="fa-IR" sz="12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None/>
            </a:pPr>
            <a:endParaRPr lang="en-US" sz="2800" dirty="0" smtClean="0">
              <a:solidFill>
                <a:srgbClr val="B2E389"/>
              </a:solidFill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eaLnBrk="1" hangingPunct="1"/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813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9CBC88-493A-4A19-852F-87B80EB1FAC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8793163" y="6553200"/>
            <a:ext cx="50323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1E8254FB-08C6-406C-BE20-9A6BFA562611}" type="slidenum">
              <a:rPr lang="en-US" sz="1200" b="1">
                <a:solidFill>
                  <a:schemeClr val="bg1"/>
                </a:solidFill>
                <a:latin typeface="+mn-lt"/>
                <a:cs typeface="+mn-cs"/>
              </a:rPr>
              <a:pPr algn="ctr">
                <a:defRPr/>
              </a:pPr>
              <a:t>22</a:t>
            </a:fld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107504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06762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تامين کننده کالري رژيم</a:t>
            </a:r>
          </a:p>
          <a:p>
            <a:pPr algn="just" rtl="1" eaLnBrk="1" hangingPunct="1">
              <a:buClr>
                <a:srgbClr val="0070C0"/>
              </a:buClr>
              <a:buFont typeface="Wingdings" pitchFamily="2" charset="2"/>
              <a:buChar char="v"/>
            </a:pPr>
            <a:r>
              <a:rPr lang="fa-IR" sz="2400" b="1" i="1" dirty="0" smtClean="0">
                <a:solidFill>
                  <a:srgbClr val="FF0000"/>
                </a:solidFill>
                <a:cs typeface="B Nazanin" pitchFamily="2" charset="-78"/>
              </a:rPr>
              <a:t>غذاهاي غني از چربي </a:t>
            </a:r>
            <a:r>
              <a:rPr lang="fa-IR" sz="2400" dirty="0" smtClean="0">
                <a:cs typeface="B Nazanin" pitchFamily="2" charset="-78"/>
              </a:rPr>
              <a:t>شامل </a:t>
            </a:r>
            <a:r>
              <a:rPr lang="fa-IR" sz="2400" u="sng" dirty="0" smtClean="0">
                <a:cs typeface="B Nazanin" pitchFamily="2" charset="-78"/>
              </a:rPr>
              <a:t>كره, مارگارين, سس سالاد, روغنها, مايونز, خامه, پنير خامه‌اي, سرشير, انواع سس‌ها و چيپس سيب زميني </a:t>
            </a:r>
            <a:r>
              <a:rPr lang="fa-IR" sz="2400" dirty="0" smtClean="0">
                <a:cs typeface="B Nazanin" pitchFamily="2" charset="-78"/>
              </a:rPr>
              <a:t>مي‌باشند</a:t>
            </a:r>
            <a:endParaRPr lang="en-US" sz="2400" dirty="0" smtClean="0">
              <a:cs typeface="B Nazanin" pitchFamily="2" charset="-78"/>
            </a:endParaRPr>
          </a:p>
          <a:p>
            <a:pPr algn="just" rtl="1" eaLnBrk="1" hangingPunct="1">
              <a:spcBef>
                <a:spcPts val="48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fa-IR" sz="2400" b="1" i="1" dirty="0" smtClean="0">
                <a:solidFill>
                  <a:srgbClr val="FF0000"/>
                </a:solidFill>
                <a:cs typeface="B Nazanin" pitchFamily="2" charset="-78"/>
              </a:rPr>
              <a:t>غذاهاي غني از شكر </a:t>
            </a:r>
            <a:r>
              <a:rPr lang="fa-IR" sz="2400" dirty="0" smtClean="0">
                <a:cs typeface="B Nazanin" pitchFamily="2" charset="-78"/>
              </a:rPr>
              <a:t>عبارتند از </a:t>
            </a:r>
            <a:r>
              <a:rPr lang="fa-IR" sz="2400" u="sng" dirty="0" smtClean="0">
                <a:cs typeface="B Nazanin" pitchFamily="2" charset="-78"/>
              </a:rPr>
              <a:t>آب نبات, شكلات, شيريني‌ها, كيك و نوشابه‌هاي گازدار, شربت‌ها, ژله, انواع دسرها, مرباها, شكر و عسل </a:t>
            </a:r>
            <a:endParaRPr lang="en-US" sz="2400" u="sng" dirty="0" smtClean="0">
              <a:cs typeface="B Nazanin" pitchFamily="2" charset="-78"/>
            </a:endParaRPr>
          </a:p>
        </p:txBody>
      </p:sp>
      <p:sp>
        <p:nvSpPr>
          <p:cNvPr id="501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C536F6-F218-44C4-BE1A-E6A415B28A1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" name="Oval 5"/>
          <p:cNvSpPr/>
          <p:nvPr/>
        </p:nvSpPr>
        <p:spPr>
          <a:xfrm>
            <a:off x="142844" y="1285860"/>
            <a:ext cx="8929718" cy="164307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50000"/>
              </a:lnSpc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fa-IR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33"/>
                </a:solidFill>
                <a:cs typeface="B Nazanin" pitchFamily="2" charset="-78"/>
              </a:rPr>
              <a:t>براي </a:t>
            </a:r>
            <a:r>
              <a:rPr lang="fa-IR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33"/>
                </a:solidFill>
                <a:cs typeface="B Nazanin" pitchFamily="2" charset="-78"/>
              </a:rPr>
              <a:t>چربي‌ها، روغن‌ها و شيريني‌ها </a:t>
            </a:r>
            <a:r>
              <a:rPr lang="fa-IR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33"/>
                </a:solidFill>
                <a:cs typeface="B Nazanin" pitchFamily="2" charset="-78"/>
              </a:rPr>
              <a:t>واحدي پيشنهاد نشده است زيرا مواد مغذي كمي را شامل مي‌شوند 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524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3200" b="1" spc="-150" dirty="0" smtClean="0">
                <a:solidFill>
                  <a:srgbClr val="00B050"/>
                </a:solidFill>
                <a:cs typeface="B Nazanin" pitchFamily="2" charset="-78"/>
              </a:rPr>
              <a:t>مقدار واحد مصرفی غذا در افراد با فعاليت بدنی مختلف</a:t>
            </a:r>
            <a:endParaRPr sz="3200" b="1" spc="-150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865313"/>
          <a:ext cx="8229600" cy="4715777"/>
        </p:xfrm>
        <a:graphic>
          <a:graphicData uri="http://schemas.openxmlformats.org/drawingml/2006/table">
            <a:tbl>
              <a:tblPr/>
              <a:tblGrid>
                <a:gridCol w="1446610"/>
                <a:gridCol w="2112509"/>
                <a:gridCol w="1774881"/>
                <a:gridCol w="2895600"/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پسران نوجوان,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مردان فعال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كودكان بالاتر از 6 سال، دختران نوجوان، زنان فعال و اغلب مردان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زنان كم تحرك، كودكان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6-2 سال،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بعضي بزرگسالان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گروههاي غذائي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79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2800 </a:t>
                      </a: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كالري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2200 </a:t>
                      </a: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كالري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1600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 كالري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ميزان كالري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2891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نان،غلات،برنج و ماكاروني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451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سبزيها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618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ميوه‌ها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47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2-3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2-3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2-3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شير، ماست و پنير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97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 (6 اونس)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گوشت قرمز، گوشت پرندگان، ماهي، حبوبات خشك، تخم مرغ و آجيل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451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93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73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53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چربي(گرم)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451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قندهاي اضافه(قاشق مرباخوري)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12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690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E5449-E86A-4F92-AB32-C8E67F86F63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"/>
            <a:ext cx="9144000" cy="69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447800"/>
          </a:xfrm>
        </p:spPr>
        <p:txBody>
          <a:bodyPr/>
          <a:lstStyle/>
          <a:p>
            <a:pPr rtl="0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Contents of 2010 Dietary Guidelines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606550"/>
            <a:ext cx="8610600" cy="4794250"/>
          </a:xfrm>
        </p:spPr>
        <p:txBody>
          <a:bodyPr/>
          <a:lstStyle/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1: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2: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Balancing calories to manage weight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Foods and food components to reduce 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4: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Foods and nutrients to increase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5: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Building healthy eating Patterns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6: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Helping individuals make healthy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1279-CAAE-4B89-A210-623342386DE8}" type="slidenum">
              <a:rPr lang="ar-SA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49362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2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Balancing calories to Manage weight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02162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explains the concept of </a:t>
            </a:r>
            <a:r>
              <a:rPr lang="en-US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calorie balance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Describes </a:t>
            </a:r>
            <a:r>
              <a:rPr lang="en-US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environmental factors</a:t>
            </a: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relating the epidemic of overweight and obesity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discusses </a:t>
            </a:r>
            <a:r>
              <a:rPr lang="en-US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diet and physical activity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92E6B-92BC-48AE-B6D9-4699EC27B63C}" type="slidenum">
              <a:rPr lang="ar-SA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3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Foods and food components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41806"/>
            <a:ext cx="8748712" cy="5643578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Focuses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several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dietary components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individuals generally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consume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excess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compared to recommendations. </a:t>
            </a:r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  <a:endParaRPr lang="en-US" sz="36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fats</a:t>
            </a:r>
            <a:r>
              <a:rPr lang="en-US" sz="3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major sources of saturated fats and trans fats</a:t>
            </a:r>
            <a:r>
              <a:rPr lang="en-US" sz="3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3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added sugars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refined grains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individuals </a:t>
            </a:r>
            <a:r>
              <a:rPr lang="en-US" sz="41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consume </a:t>
            </a:r>
            <a:r>
              <a:rPr lang="en-US" sz="3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alcohol </a:t>
            </a:r>
            <a:endParaRPr lang="en-US" sz="31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741A3-0C25-4AC5-BB97-A9F4B548C5FF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algn="l" rtl="0"/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4 </a:t>
            </a: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Foods and nutrients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85860"/>
            <a:ext cx="8629680" cy="5256212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2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Focuses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nutritious foods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that are recommended for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nutrient adequacy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disease prevention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overall good health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fruits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whole grains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fat-free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low-fat milk and milk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tabLst>
                <a:tab pos="6373813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 foods: </a:t>
            </a:r>
            <a:r>
              <a:rPr lang="en-US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seafood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lean meat and poultry, eggs, beans and peas, soy products, and </a:t>
            </a:r>
            <a:r>
              <a:rPr lang="en-US" sz="3100" u="sng" dirty="0">
                <a:solidFill>
                  <a:srgbClr val="FFFF00"/>
                </a:solidFill>
                <a:cs typeface="B Nazanin" pitchFamily="2" charset="-78"/>
              </a:rPr>
              <a:t>unsalted nuts and </a:t>
            </a:r>
            <a:r>
              <a:rPr lang="en-US" sz="3100" u="sng" dirty="0" smtClean="0">
                <a:solidFill>
                  <a:srgbClr val="FFFF00"/>
                </a:solidFill>
                <a:cs typeface="B Nazanin" pitchFamily="2" charset="-78"/>
              </a:rPr>
              <a:t>seeds</a:t>
            </a:r>
            <a:r>
              <a:rPr lang="en-US" sz="3100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sz="3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oils</a:t>
            </a:r>
            <a:endParaRPr lang="en-US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nutrients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public health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concern including: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potassium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sz="3100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en-US" sz="31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Font typeface="Arial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45E790-0057-47FF-9A5B-A3FE59BF0652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08112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FF0000"/>
                </a:solidFill>
                <a:cs typeface="2  Nazanin" pitchFamily="2" charset="-78"/>
              </a:rPr>
              <a:t>تعادل انرژی</a:t>
            </a:r>
            <a:endParaRPr lang="en-US" sz="4800" b="1" dirty="0">
              <a:solidFill>
                <a:srgbClr val="FF0000"/>
              </a:solidFill>
              <a:cs typeface="2 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786742" cy="4071966"/>
          </a:xfrm>
        </p:spPr>
        <p:txBody>
          <a:bodyPr>
            <a:noAutofit/>
          </a:bodyPr>
          <a:lstStyle/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وزن در نتیجه تعادل انرژی دریافتی و انرژی مصرفی ایجاد می شود.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افزایش انرژی مصرفی از طریق افزایش فعالیت بدنی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درمورد انرژی دریافتی راهنمای ساده و عمومی وجود ندارد:</a:t>
            </a:r>
          </a:p>
          <a:p>
            <a:pPr lvl="1"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بررسی کالری دریافتی بسیار مشکل و پیچیده است.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endParaRPr lang="en-US" sz="3600" dirty="0">
              <a:solidFill>
                <a:schemeClr val="tx1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01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5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Building healthy eating Patterns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2400"/>
              </a:spcAft>
              <a:buSzPct val="80000"/>
              <a:buFont typeface="Wingdings" pitchFamily="2" charset="2"/>
              <a:buChar char="§"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recommendations in earlier chapters combined into a </a:t>
            </a:r>
            <a:r>
              <a:rPr lang="en-US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healthy eating pattern</a:t>
            </a: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buSzPct val="80000"/>
              <a:buFont typeface="Wingdings" pitchFamily="2" charset="2"/>
              <a:buChar char="§"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Healthy eating patterns: </a:t>
            </a:r>
          </a:p>
          <a:p>
            <a:pPr lvl="1" algn="l" rtl="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n-US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USDA Food Patterns </a:t>
            </a:r>
          </a:p>
          <a:p>
            <a:pPr lvl="1" algn="l" rtl="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n-US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DASH Eating Plan 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6F16CB-175B-4364-89D2-2CD0CE994ADB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2590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0668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6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Helping Individuals Make healthy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5081587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spcAft>
                <a:spcPts val="3000"/>
              </a:spcAft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Discusses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 critically important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facts: </a:t>
            </a:r>
          </a:p>
          <a:p>
            <a:pPr marL="457200" indent="-457200" algn="l" rtl="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current food and physical activity environment is influential in the nutrition and activity choices that people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</a:p>
          <a:p>
            <a:pPr marL="457200" indent="-457200" algn="l" rtl="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elements of society, including individuals and families, communities, business and industry, and various levels of government, have a positive and productive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role to make healthy people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D6A679-6C06-48D8-A016-4E752CC2B963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47800"/>
            <a:ext cx="8496944" cy="3133328"/>
          </a:xfrm>
        </p:spPr>
        <p:txBody>
          <a:bodyPr rtlCol="0">
            <a:normAutofit lnSpcReduction="10000"/>
          </a:bodyPr>
          <a:lstStyle/>
          <a:p>
            <a:pPr marL="448056" indent="-384048" algn="r" rtl="1" eaLnBrk="1" fontAlgn="auto" hangingPunct="1">
              <a:spcAft>
                <a:spcPts val="0"/>
              </a:spcAft>
              <a:buClr>
                <a:srgbClr val="FB6E05"/>
              </a:buClr>
              <a:buFont typeface="Wingdings 2" pitchFamily="18" charset="2"/>
              <a:buChar char=""/>
              <a:defRPr/>
            </a:pPr>
            <a:r>
              <a:rPr lang="fa-IR" sz="2800" dirty="0">
                <a:solidFill>
                  <a:srgbClr val="00B050"/>
                </a:solidFill>
                <a:cs typeface="B Mitra" pitchFamily="2" charset="-78"/>
              </a:rPr>
              <a:t>سياهه جانشيني</a:t>
            </a:r>
            <a:r>
              <a:rPr lang="fa-IR" sz="2800" dirty="0">
                <a:cs typeface="B Mitra" pitchFamily="2" charset="-78"/>
              </a:rPr>
              <a:t>، گروههاي غذايي را بر اساس</a:t>
            </a:r>
            <a:r>
              <a:rPr lang="fa-IR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B Mitra" pitchFamily="2" charset="-78"/>
              </a:rPr>
              <a:t>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كربوهيدرات</a:t>
            </a:r>
            <a:r>
              <a:rPr lang="fa-IR" sz="2800" dirty="0">
                <a:cs typeface="B Mitra" pitchFamily="2" charset="-78"/>
              </a:rPr>
              <a:t>،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پروتئين</a:t>
            </a:r>
            <a:r>
              <a:rPr lang="fa-IR" sz="2400" dirty="0">
                <a:cs typeface="B Mitra" pitchFamily="2" charset="-78"/>
              </a:rPr>
              <a:t> </a:t>
            </a:r>
            <a:r>
              <a:rPr lang="fa-IR" sz="2800" dirty="0">
                <a:cs typeface="B Mitra" pitchFamily="2" charset="-78"/>
              </a:rPr>
              <a:t>و</a:t>
            </a:r>
            <a:r>
              <a:rPr lang="fa-IR" sz="2800" i="1" u="sng" dirty="0">
                <a:solidFill>
                  <a:srgbClr val="FB6E05"/>
                </a:solidFill>
                <a:cs typeface="B Mitra" pitchFamily="2" charset="-78"/>
              </a:rPr>
              <a:t>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چربي</a:t>
            </a:r>
            <a:r>
              <a:rPr lang="fa-IR" sz="2400" dirty="0">
                <a:solidFill>
                  <a:srgbClr val="FB6E05"/>
                </a:solidFill>
                <a:cs typeface="B Mitra" pitchFamily="2" charset="-78"/>
              </a:rPr>
              <a:t> </a:t>
            </a:r>
            <a:r>
              <a:rPr lang="fa-IR" sz="2800" dirty="0">
                <a:cs typeface="B Mitra" pitchFamily="2" charset="-78"/>
              </a:rPr>
              <a:t>تقسيم مي‌كند و درنهايت مقدار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انرژي (كالري) </a:t>
            </a:r>
            <a:r>
              <a:rPr lang="fa-IR" sz="2800" dirty="0">
                <a:cs typeface="B Mitra" pitchFamily="2" charset="-78"/>
              </a:rPr>
              <a:t>را محاسبه </a:t>
            </a:r>
            <a:r>
              <a:rPr lang="fa-IR" sz="2800" dirty="0" smtClean="0">
                <a:cs typeface="B Mitra" pitchFamily="2" charset="-78"/>
              </a:rPr>
              <a:t>مي‌كند</a:t>
            </a:r>
            <a:endParaRPr lang="fa-IR" sz="2800" dirty="0">
              <a:cs typeface="B Mitra" pitchFamily="2" charset="-78"/>
            </a:endParaRPr>
          </a:p>
          <a:p>
            <a:pPr marL="448056" indent="-384048" algn="r" rtl="1" eaLnBrk="1" fontAlgn="auto" hangingPunct="1">
              <a:spcBef>
                <a:spcPts val="3600"/>
              </a:spcBef>
              <a:spcAft>
                <a:spcPts val="0"/>
              </a:spcAft>
              <a:buClr>
                <a:srgbClr val="FB6E05"/>
              </a:buClr>
              <a:buFont typeface="Wingdings 2" pitchFamily="18" charset="2"/>
              <a:buChar char=""/>
              <a:defRPr/>
            </a:pPr>
            <a:r>
              <a:rPr lang="fa-IR" sz="2800" i="1" dirty="0" smtClean="0">
                <a:cs typeface="B Mitra" pitchFamily="2" charset="-78"/>
              </a:rPr>
              <a:t>در </a:t>
            </a:r>
            <a:r>
              <a:rPr lang="fa-IR" sz="2800" i="1" dirty="0">
                <a:cs typeface="B Mitra" pitchFamily="2" charset="-78"/>
              </a:rPr>
              <a:t>واقع كار‌برد فهرست جانشيني, در </a:t>
            </a:r>
            <a:r>
              <a:rPr lang="fa-IR" sz="2400" b="1" i="1" u="sng" dirty="0">
                <a:solidFill>
                  <a:srgbClr val="C00000"/>
                </a:solidFill>
                <a:cs typeface="B Mitra" pitchFamily="2" charset="-78"/>
              </a:rPr>
              <a:t>برنامه نويسي غذايي </a:t>
            </a:r>
            <a:r>
              <a:rPr lang="fa-IR" sz="2800" i="1" dirty="0">
                <a:cs typeface="B Mitra" pitchFamily="2" charset="-78"/>
              </a:rPr>
              <a:t>مي‌باشد. </a:t>
            </a:r>
            <a:endParaRPr lang="fa-IR" sz="2800" i="1" dirty="0" smtClean="0">
              <a:cs typeface="B Mitra" pitchFamily="2" charset="-78"/>
            </a:endParaRPr>
          </a:p>
          <a:p>
            <a:pPr marL="448056" indent="-384048" algn="r" rtl="1" eaLnBrk="1" fontAlgn="auto" hangingPunct="1">
              <a:spcBef>
                <a:spcPts val="3600"/>
              </a:spcBef>
              <a:spcAft>
                <a:spcPts val="0"/>
              </a:spcAft>
              <a:buClr>
                <a:srgbClr val="FB6E05"/>
              </a:buClr>
              <a:buFont typeface="Wingdings 2" pitchFamily="18" charset="2"/>
              <a:buChar char=""/>
              <a:defRPr/>
            </a:pPr>
            <a:r>
              <a:rPr lang="fa-IR" sz="2800" dirty="0" smtClean="0">
                <a:cs typeface="B Mitra" pitchFamily="2" charset="-78"/>
              </a:rPr>
              <a:t>فهرست </a:t>
            </a:r>
            <a:r>
              <a:rPr lang="fa-IR" sz="2800" dirty="0">
                <a:cs typeface="B Mitra" pitchFamily="2" charset="-78"/>
              </a:rPr>
              <a:t>جانشيني روش مناسبي براي </a:t>
            </a:r>
            <a:r>
              <a:rPr lang="fa-IR" sz="2400" b="1" i="1" dirty="0">
                <a:solidFill>
                  <a:srgbClr val="00B050"/>
                </a:solidFill>
                <a:cs typeface="B Mitra" pitchFamily="2" charset="-78"/>
              </a:rPr>
              <a:t>كنترل كالري دريافتي </a:t>
            </a:r>
            <a:r>
              <a:rPr lang="fa-IR" sz="2800" dirty="0">
                <a:cs typeface="B Mitra" pitchFamily="2" charset="-78"/>
              </a:rPr>
              <a:t>مي‍باشد زيرا </a:t>
            </a:r>
            <a:r>
              <a:rPr lang="fa-IR" sz="2800" b="1" i="1" u="sng" dirty="0" smtClean="0">
                <a:solidFill>
                  <a:srgbClr val="00B050"/>
                </a:solidFill>
                <a:cs typeface="B Mitra" pitchFamily="2" charset="-78"/>
              </a:rPr>
              <a:t>مقدار</a:t>
            </a:r>
            <a:r>
              <a:rPr lang="fa-IR" sz="2800" dirty="0" smtClean="0">
                <a:cs typeface="B Mitra" pitchFamily="2" charset="-78"/>
              </a:rPr>
              <a:t>كربوهيدرات</a:t>
            </a:r>
            <a:r>
              <a:rPr lang="fa-IR" sz="2800" dirty="0">
                <a:cs typeface="B Mitra" pitchFamily="2" charset="-78"/>
              </a:rPr>
              <a:t>، پروتئين و چربي غذاهاي گروههاي مختلف را نشان </a:t>
            </a:r>
            <a:r>
              <a:rPr lang="fa-IR" sz="2800" dirty="0" smtClean="0">
                <a:cs typeface="B Mitra" pitchFamily="2" charset="-78"/>
              </a:rPr>
              <a:t>مي‍دهد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187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0AA35-CD53-4FCD-962A-84EB649310A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260648"/>
            <a:ext cx="8496944" cy="7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632" algn="r" rtl="1" fontAlgn="auto">
              <a:spcAft>
                <a:spcPts val="0"/>
              </a:spcAft>
              <a:defRPr/>
            </a:pPr>
            <a:r>
              <a:rPr lang="fa-IR" sz="4000" b="1" i="1" spc="-150" dirty="0" smtClean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سياهه </a:t>
            </a:r>
            <a:r>
              <a:rPr lang="fa-IR" sz="4000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جانشيني موادغذايي </a:t>
            </a:r>
            <a:r>
              <a:rPr lang="fa-IR" sz="28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 Nazanin"/>
                <a:ea typeface="+mj-ea"/>
                <a:cs typeface="B Mitra" pitchFamily="2" charset="-78"/>
              </a:rPr>
              <a:t>(</a:t>
            </a:r>
            <a:r>
              <a:rPr lang="en-US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Food Exchange Lists</a:t>
            </a:r>
            <a:r>
              <a:rPr lang="fa-IR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)</a:t>
            </a:r>
            <a:endParaRPr lang="en-US" sz="3200" i="1" spc="-150" dirty="0">
              <a:solidFill>
                <a:srgbClr val="C00000"/>
              </a:solidFill>
              <a:latin typeface="Times New Roman" pitchFamily="18" charset="0"/>
              <a:ea typeface="+mj-ea"/>
              <a:cs typeface="B Mitra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2844" y="4581128"/>
            <a:ext cx="8605620" cy="1837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8056" marR="0" lvl="0" indent="-384048" algn="r" defTabSz="914400" rtl="1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B6E0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اگر بخواهيم:</a:t>
            </a:r>
          </a:p>
          <a:p>
            <a:pPr marL="921258" marR="0" lvl="1" indent="-4572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2400" b="1" i="0" u="sng" strike="noStrike" kern="1200" cap="none" spc="-1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مقدار كالري</a:t>
            </a:r>
            <a:r>
              <a:rPr kumimoji="0" lang="fa-IR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 و میانه روی </a:t>
            </a:r>
            <a:r>
              <a:rPr kumimoji="0" lang="fa-IR" sz="24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را  محاسبه نماييم:                        </a:t>
            </a: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فهرست جانشيني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 Nazanin"/>
              <a:ea typeface="+mn-ea"/>
              <a:cs typeface="B Mitra" pitchFamily="2" charset="-78"/>
            </a:endParaRPr>
          </a:p>
          <a:p>
            <a:pPr marL="921258" marR="0" lvl="1" indent="-4572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كفايت، تنوع، تعادل </a:t>
            </a:r>
            <a:r>
              <a:rPr kumimoji="0" lang="fa-I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و </a:t>
            </a:r>
            <a:r>
              <a:rPr kumimoji="0" lang="fa-I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سالم بودن رژيم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 </a:t>
            </a:r>
            <a:r>
              <a:rPr kumimoji="0" lang="fa-IR" sz="24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خود را ارزيابي كنيم:       </a:t>
            </a: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هرم راهنماي غذا</a:t>
            </a:r>
            <a:r>
              <a:rPr kumimoji="0" lang="fa-I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 Nazanin"/>
              <a:ea typeface="+mn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865188"/>
          </a:xfrm>
        </p:spPr>
        <p:txBody>
          <a:bodyPr/>
          <a:lstStyle/>
          <a:p>
            <a:pPr algn="ctr" eaLnBrk="1" hangingPunct="1"/>
            <a:r>
              <a:rPr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Food Groups of Exchange lists</a:t>
            </a:r>
            <a:endParaRPr sz="40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72000"/>
          </a:xfrm>
        </p:spPr>
        <p:txBody>
          <a:bodyPr/>
          <a:lstStyle/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شامل </a:t>
            </a:r>
            <a:r>
              <a:rPr lang="fa-IR" sz="3600" b="1" dirty="0" smtClean="0">
                <a:solidFill>
                  <a:srgbClr val="C00000"/>
                </a:solidFill>
                <a:cs typeface="B Mitra" pitchFamily="2" charset="-78"/>
              </a:rPr>
              <a:t>سه</a:t>
            </a:r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cs typeface="B Mitra" pitchFamily="2" charset="-78"/>
              </a:rPr>
              <a:t>گروه اصلي </a:t>
            </a:r>
            <a:r>
              <a:rPr lang="fa-IR" dirty="0" smtClean="0">
                <a:cs typeface="B Mitra" pitchFamily="2" charset="-78"/>
              </a:rPr>
              <a:t>: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بر پايه درشت مغذي‌ها 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برآورد كالري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Arial" charset="0"/>
              <a:buNone/>
              <a:defRPr/>
            </a:pPr>
            <a:endParaRPr lang="fa-IR" sz="3600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1)‌ </a:t>
            </a:r>
            <a:r>
              <a:rPr lang="fa-IR" dirty="0" smtClean="0">
                <a:cs typeface="B Mitra" pitchFamily="2" charset="-78"/>
              </a:rPr>
              <a:t>گروه كربوهيدرات </a:t>
            </a: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2) گروه گوشت و جانشينهاي آن</a:t>
            </a: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3)‌ گروه چربي و روغن‌ها</a:t>
            </a: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endParaRPr lang="en-US" sz="3600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endParaRPr lang="en-US" sz="3600" dirty="0" smtClean="0">
              <a:cs typeface="B Mitra" pitchFamily="2" charset="-78"/>
            </a:endParaRPr>
          </a:p>
        </p:txBody>
      </p:sp>
      <p:pic>
        <p:nvPicPr>
          <p:cNvPr id="122884" name="Picture 11" descr="http://tbn3.google.com/images?q=tbn:DvCb9vYRH9d9wM:http://www.aboutus.org/Special/image/thumb/Wooden_food_groups_s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3154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7CC392-2756-422D-B317-C8BE5C52A02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228600" y="125413"/>
            <a:ext cx="9601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632" algn="r" rtl="1" fontAlgn="auto">
              <a:spcAft>
                <a:spcPts val="0"/>
              </a:spcAft>
              <a:defRPr/>
            </a:pPr>
            <a:r>
              <a:rPr lang="fa-IR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ادامه</a:t>
            </a:r>
            <a:r>
              <a:rPr lang="fa-IR" sz="3600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 </a:t>
            </a:r>
            <a:r>
              <a:rPr lang="fa-IR" sz="4000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سياهه جانشيني موادغذايي </a:t>
            </a:r>
            <a:r>
              <a:rPr lang="fa-IR" sz="28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 Nazanin"/>
                <a:ea typeface="+mj-ea"/>
                <a:cs typeface="B Mitra" pitchFamily="2" charset="-78"/>
              </a:rPr>
              <a:t>(</a:t>
            </a:r>
            <a:r>
              <a:rPr lang="en-US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Food Exchange Lists</a:t>
            </a:r>
            <a:r>
              <a:rPr lang="fa-IR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)</a:t>
            </a:r>
            <a:endParaRPr lang="en-US" sz="3200" i="1" spc="-150" dirty="0">
              <a:solidFill>
                <a:srgbClr val="C00000"/>
              </a:solidFill>
              <a:latin typeface="Times New Roman" pitchFamily="18" charset="0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2036" y="782769"/>
          <a:ext cx="8817679" cy="5670567"/>
        </p:xfrm>
        <a:graphic>
          <a:graphicData uri="http://schemas.openxmlformats.org/drawingml/2006/table">
            <a:tbl>
              <a:tblPr rtl="1">
                <a:tableStyleId>{68D230F3-CF80-4859-8CE7-A43EE81993B5}</a:tableStyleId>
              </a:tblPr>
              <a:tblGrid>
                <a:gridCol w="2276490"/>
                <a:gridCol w="83180"/>
                <a:gridCol w="2032055"/>
                <a:gridCol w="98894"/>
                <a:gridCol w="126065"/>
                <a:gridCol w="947789"/>
                <a:gridCol w="90147"/>
                <a:gridCol w="91395"/>
                <a:gridCol w="924401"/>
                <a:gridCol w="176341"/>
                <a:gridCol w="606433"/>
                <a:gridCol w="97217"/>
                <a:gridCol w="121026"/>
                <a:gridCol w="1146246"/>
              </a:tblGrid>
              <a:tr h="413910">
                <a:tc gridSpan="2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فهرست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اندازه واحد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كربوهيدرات(گرم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پروتئين(گرم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چربي(گرم</a:t>
                      </a: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انرژي(كيلوكالري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14"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270" algn="l"/>
                        </a:tabLst>
                      </a:pPr>
                      <a:r>
                        <a:rPr lang="fa-IR" sz="1800" b="1" dirty="0">
                          <a:solidFill>
                            <a:srgbClr val="FF3300"/>
                          </a:solidFill>
                          <a:cs typeface="B Mitra" pitchFamily="2" charset="-78"/>
                        </a:rPr>
                        <a:t>گروه كربوهيدرات</a:t>
                      </a:r>
                      <a:endParaRPr lang="en-US" sz="2000" b="1" dirty="0">
                        <a:solidFill>
                          <a:srgbClr val="FF3300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نشاسته (غلات)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برش؛  ليوان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1يا كمتر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289737">
                <a:tc gridSpan="14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شير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>
                  <a:txBody>
                    <a:bodyPr/>
                    <a:lstStyle/>
                    <a:p>
                      <a:pPr marL="179070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 بي چربي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ليوان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0-3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90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marL="179070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-كم 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ليوان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marL="179070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-پرچرب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ليوان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سايركربوهيدرات 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ها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مختلف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متفاوت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متفاوت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متفاوت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ميوه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مختلف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60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سبزي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نصف ليوان </a:t>
                      </a:r>
                      <a:r>
                        <a:rPr lang="fa-IR" sz="14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پخته يا 1 ليوان خام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شكر، قند، مربا، عسل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قاشق مربا خوري 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 gridSpan="14">
                  <a:txBody>
                    <a:bodyPr/>
                    <a:lstStyle/>
                    <a:p>
                      <a:pPr marL="40005"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FF3300"/>
                          </a:solidFill>
                          <a:cs typeface="B Mitra" pitchFamily="2" charset="-78"/>
                        </a:rPr>
                        <a:t>گروه </a:t>
                      </a:r>
                      <a:r>
                        <a:rPr lang="fa-IR" sz="1800" b="1" dirty="0">
                          <a:solidFill>
                            <a:srgbClr val="FF3300"/>
                          </a:solidFill>
                          <a:cs typeface="B Mitra" pitchFamily="2" charset="-78"/>
                        </a:rPr>
                        <a:t>گوشت و جانشين‌هاي گوشت</a:t>
                      </a:r>
                      <a:endParaRPr lang="en-US" sz="2000" b="1" dirty="0">
                        <a:solidFill>
                          <a:srgbClr val="FF3300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بسيار كم 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0-1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كم 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با چربي متوسط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پرچرب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100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marL="40005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66"/>
                          </a:solidFill>
                          <a:cs typeface="B Mitra" pitchFamily="2" charset="-78"/>
                        </a:rPr>
                        <a:t>●</a:t>
                      </a:r>
                      <a:r>
                        <a:rPr lang="fa-IR" sz="1800" b="1" dirty="0">
                          <a:solidFill>
                            <a:srgbClr val="FF0066"/>
                          </a:solidFill>
                          <a:cs typeface="B Mitra" pitchFamily="2" charset="-78"/>
                        </a:rPr>
                        <a:t>گروه چربي</a:t>
                      </a:r>
                      <a:endParaRPr lang="en-US" sz="2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قاشق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مرباخوري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45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4624"/>
            <a:ext cx="8358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a-IR" sz="2400" b="1" dirty="0">
                <a:solidFill>
                  <a:srgbClr val="FFFF00"/>
                </a:solidFill>
                <a:cs typeface="B Mitra" pitchFamily="2" charset="-78"/>
              </a:rPr>
              <a:t>اندازه واحدها و ميزان </a:t>
            </a:r>
            <a:r>
              <a:rPr lang="fa-IR" sz="2400" b="1" spc="-150" dirty="0">
                <a:solidFill>
                  <a:srgbClr val="FFFF00"/>
                </a:solidFill>
                <a:cs typeface="B Mitra" pitchFamily="2" charset="-78"/>
              </a:rPr>
              <a:t>كربوهيدرات, پروتئين, چربي و انرژي فهرست جانشيني</a:t>
            </a:r>
            <a:endParaRPr lang="en-US" sz="2400" b="1" spc="-150" dirty="0">
              <a:solidFill>
                <a:srgbClr val="FFFF00"/>
              </a:solidFill>
              <a:cs typeface="B Mitr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2D2B0EC-81ED-42CA-952F-1A0E1D84D55C}" type="slidenum">
              <a:rPr lang="en-US">
                <a:solidFill>
                  <a:prstClr val="black">
                    <a:tint val="75000"/>
                  </a:prstClr>
                </a:solidFill>
                <a:cs typeface="Mitra" pitchFamily="2" charset="-78"/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991600" cy="792088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ethods of dietary assessment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15672" cy="5105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actually consumed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foods and amounts on one or more specific days</a:t>
            </a:r>
          </a:p>
          <a:p>
            <a:pPr marL="914400" lvl="1" indent="-274320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24-hour recall</a:t>
            </a:r>
          </a:p>
          <a:p>
            <a:pPr marL="914400" lvl="1" indent="-274320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record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individual’s perceptions of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usual intake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a less precisely period of time</a:t>
            </a:r>
          </a:p>
          <a:p>
            <a:pPr marL="914400" lvl="1" eaLnBrk="1" hangingPunct="1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frequency questionnaires (FFQ)</a:t>
            </a:r>
          </a:p>
          <a:p>
            <a:pPr marL="914400" lvl="1" eaLnBrk="1" hangingPunct="1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Diet histories (DH)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48B96-9C62-423C-853F-90C26761C48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381000" y="6248400"/>
            <a:ext cx="792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Willett W. Nutritional epidemiology. 2th edition.1998 New York. oxford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pPr eaLnBrk="1" hangingPunct="1"/>
            <a:r>
              <a:rPr b="1" dirty="0" smtClean="0">
                <a:latin typeface="Times New Roman" pitchFamily="18" charset="0"/>
                <a:cs typeface="Times New Roman" pitchFamily="18" charset="0"/>
              </a:rPr>
              <a:t>Methods of dietary assessment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991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an 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in-depth interview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i="1" dirty="0" smtClean="0">
                <a:solidFill>
                  <a:srgbClr val="1B9B11"/>
                </a:solidFill>
                <a:latin typeface="Times New Roman" pitchFamily="18" charset="0"/>
                <a:cs typeface="Times New Roman" pitchFamily="18" charset="0"/>
              </a:rPr>
              <a:t>trained</a:t>
            </a:r>
            <a:r>
              <a:rPr lang="en-US" sz="2400" b="1" dirty="0" smtClean="0">
                <a:solidFill>
                  <a:srgbClr val="1B9B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dietary interviewer: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Additional foods and food preparation methods, Recipe ingredients, Brand name identification of commercial products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P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non judgmental (avoid asking questions that might influence the subject's responses)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P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open-end questions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Accuracy of dietary intake data is dependent on </a:t>
            </a:r>
            <a:r>
              <a:rPr lang="en-US" sz="2400" b="1" i="1" dirty="0" smtClean="0">
                <a:solidFill>
                  <a:srgbClr val="1B9B11"/>
                </a:solidFill>
                <a:latin typeface="Times New Roman" pitchFamily="18" charset="0"/>
                <a:cs typeface="Times New Roman" pitchFamily="18" charset="0"/>
              </a:rPr>
              <a:t>subjects short-term memory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664C7-2722-45A2-95DA-0DAC224B415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81000" y="6505575"/>
            <a:ext cx="792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Willett W. Nutritional epidemiology. 2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edition.1998 new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oxford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02827" y="1295400"/>
            <a:ext cx="7699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Characteristics of 24-hour 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dietary recall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method: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072494" cy="4071966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8800" b="1" dirty="0" smtClean="0">
                <a:cs typeface="B Mitra" pitchFamily="2" charset="-78"/>
              </a:rPr>
              <a:t>کار گروهی</a:t>
            </a:r>
          </a:p>
          <a:p>
            <a:pPr algn="ctr" rtl="1">
              <a:buNone/>
            </a:pPr>
            <a:endParaRPr lang="fa-IR" sz="4000" dirty="0" smtClean="0"/>
          </a:p>
          <a:p>
            <a:pPr algn="ctr" rtl="1">
              <a:buNone/>
            </a:pPr>
            <a:r>
              <a:rPr lang="fa-IR" sz="4400" b="1" dirty="0" smtClean="0">
                <a:cs typeface="B Mitra" pitchFamily="2" charset="-78"/>
              </a:rPr>
              <a:t>تکمیل یادآمد غذایی 24 ساعته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Mitra" pitchFamily="2" charset="-78"/>
              </a:rPr>
              <a:t>ثبت و يادداشت غذايي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126" y="714356"/>
          <a:ext cx="8855999" cy="6270627"/>
        </p:xfrm>
        <a:graphic>
          <a:graphicData uri="http://schemas.openxmlformats.org/drawingml/2006/table">
            <a:tbl>
              <a:tblPr rtl="1"/>
              <a:tblGrid>
                <a:gridCol w="1981209"/>
                <a:gridCol w="1981209"/>
                <a:gridCol w="808111"/>
                <a:gridCol w="1076772"/>
                <a:gridCol w="1076772"/>
                <a:gridCol w="1866683"/>
                <a:gridCol w="65243"/>
              </a:tblGrid>
              <a:tr h="458667">
                <a:tc row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Mitra"/>
                        </a:rPr>
                        <a:t>غذا بر حسب </a:t>
                      </a:r>
                      <a:r>
                        <a:rPr lang="fa-IR" sz="1600" b="1" dirty="0" smtClean="0">
                          <a:latin typeface="Times New Roman"/>
                          <a:ea typeface="Times New Roman"/>
                          <a:cs typeface="Mitra"/>
                        </a:rPr>
                        <a:t>مقدار</a:t>
                      </a:r>
                    </a:p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Times New Roman"/>
                          <a:ea typeface="Times New Roman"/>
                          <a:cs typeface="Mitra"/>
                        </a:rPr>
                        <a:t>(</a:t>
                      </a:r>
                      <a:r>
                        <a:rPr lang="fa-IR" sz="1600" b="1" dirty="0">
                          <a:latin typeface="Times New Roman"/>
                          <a:ea typeface="Times New Roman"/>
                          <a:cs typeface="Mitra"/>
                        </a:rPr>
                        <a:t>واحد اندازه‌گيري)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تعداد واحدها (سروينگ) دريافتي از هر گروه غذايي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نان, غلات, برنج و ماكاروني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سبزي ها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ميوه‌ها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شير, ماست, پنير و كشك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گوشت, مرغ, ماهي, حبوبات خشك, تخم‌مرغ و آجيل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91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Times New Roman"/>
                          <a:ea typeface="Times New Roman"/>
                          <a:cs typeface="Mitra"/>
                        </a:rPr>
                        <a:t>صبحانه:</a:t>
                      </a:r>
                      <a:endParaRPr lang="en-US" sz="2400" b="1" dirty="0"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7750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ميان وعده: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499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ناهار: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333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عصرانه: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499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شام: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750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قبل از خواب: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0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Times New Roman"/>
                          <a:ea typeface="Times New Roman"/>
                          <a:cs typeface="Mitra"/>
                        </a:rPr>
                        <a:t>جمع واحدهاي مصرفي: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Mitra"/>
                        </a:rPr>
                        <a:t> </a:t>
                      </a: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8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Times New Roman"/>
                          <a:ea typeface="Times New Roman"/>
                          <a:cs typeface="Mitra"/>
                        </a:rPr>
                        <a:t>جمع واحدهاي توصيه </a:t>
                      </a: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شده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8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امتياز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796908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Mitra" pitchFamily="2" charset="-78"/>
              </a:rPr>
              <a:t>ثبت و يادداشت غذايي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857235"/>
          <a:ext cx="8572560" cy="5651828"/>
        </p:xfrm>
        <a:graphic>
          <a:graphicData uri="http://schemas.openxmlformats.org/drawingml/2006/table">
            <a:tbl>
              <a:tblPr rtl="1"/>
              <a:tblGrid>
                <a:gridCol w="8572560"/>
              </a:tblGrid>
              <a:tr h="540000">
                <a:tc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غذا </a:t>
                      </a:r>
                      <a:r>
                        <a:rPr lang="fa-IR" sz="2400" b="1" dirty="0">
                          <a:latin typeface="Times New Roman"/>
                          <a:ea typeface="Times New Roman"/>
                          <a:cs typeface="B Mitra" pitchFamily="2" charset="-78"/>
                        </a:rPr>
                        <a:t>بر حسب </a:t>
                      </a: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مقدار</a:t>
                      </a: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indent="14400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صبحانه:</a:t>
                      </a:r>
                      <a:r>
                        <a:rPr lang="fa-IR" sz="3200" b="1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800" b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3کف دست نان تافتون،</a:t>
                      </a:r>
                      <a:r>
                        <a:rPr lang="fa-IR" sz="28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پنیر 45گرم، چای، شکر 3قاشق مرباخوری، گردو 2مغز کامل</a:t>
                      </a:r>
                      <a:endParaRPr lang="en-US" sz="3200" b="0" dirty="0"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ميان وعده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سیب، یک عدد ساندیس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347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ناهار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</a:t>
                      </a:r>
                      <a:r>
                        <a:rPr lang="fa-IR" sz="3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10 قاشق غذاخوری برنج، کره يک قاشق مرباخوری، خورش کدو (کدو يک عدد، يک قاشق غذاخوری مايع، گوشت گوسفند 6 تکه قيمه ای، لپه 1قاشق غذاخوري)، ماست پرچرب یک لیوان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عصرانه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لیوان بستنی، 30 عدد مغز های مخلوط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شام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نان لواش، سیب زمینی کوچک 2 عدد، تخم مرغ یک عدد، کره 25 گرمی یک عدد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قبل از خواب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برش کیک، چای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1308684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2  Nazanin" pitchFamily="2" charset="-78"/>
              </a:rPr>
              <a:t>عادات تغذیه ای</a:t>
            </a:r>
            <a:endParaRPr lang="en-US" b="1" dirty="0">
              <a:solidFill>
                <a:srgbClr val="FF0000"/>
              </a:solidFill>
              <a:cs typeface="2 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285992"/>
            <a:ext cx="7272808" cy="2938648"/>
          </a:xfrm>
        </p:spPr>
        <p:txBody>
          <a:bodyPr>
            <a:normAutofit/>
          </a:bodyPr>
          <a:lstStyle/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نگرش کیفی برای رسیدن به محدوده انرژی دریافتی مناسب و وزن مناسب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مورد استفاده در کلینیک برای شناسایی افراد پرخطر</a:t>
            </a:r>
          </a:p>
        </p:txBody>
      </p:sp>
    </p:spTree>
    <p:extLst>
      <p:ext uri="{BB962C8B-B14F-4D97-AF65-F5344CB8AC3E}">
        <p14:creationId xmlns:p14="http://schemas.microsoft.com/office/powerpoint/2010/main" val="4188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796908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Mitra" pitchFamily="2" charset="-78"/>
              </a:rPr>
              <a:t>ثبت و يادداشت غذايي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857235"/>
          <a:ext cx="8572560" cy="5804274"/>
        </p:xfrm>
        <a:graphic>
          <a:graphicData uri="http://schemas.openxmlformats.org/drawingml/2006/table">
            <a:tbl>
              <a:tblPr rtl="1"/>
              <a:tblGrid>
                <a:gridCol w="8572560"/>
              </a:tblGrid>
              <a:tr h="540000">
                <a:tc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غذا </a:t>
                      </a:r>
                      <a:r>
                        <a:rPr lang="fa-IR" sz="2400" b="1" dirty="0">
                          <a:latin typeface="Times New Roman"/>
                          <a:ea typeface="Times New Roman"/>
                          <a:cs typeface="B Mitra" pitchFamily="2" charset="-78"/>
                        </a:rPr>
                        <a:t>بر حسب </a:t>
                      </a: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مقدار</a:t>
                      </a: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indent="14400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صبحانه:</a:t>
                      </a:r>
                      <a:r>
                        <a:rPr lang="fa-IR" sz="3200" b="1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400" b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3کف دست نان تافتون </a:t>
                      </a:r>
                      <a:r>
                        <a:rPr lang="fa-IR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(240 کالری)</a:t>
                      </a:r>
                      <a:r>
                        <a:rPr lang="fa-IR" sz="2400" b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،</a:t>
                      </a:r>
                      <a:r>
                        <a:rPr lang="fa-IR" sz="24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پنیر 45گرم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(150کالری)</a:t>
                      </a:r>
                      <a:r>
                        <a:rPr lang="fa-IR" sz="24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، چای، شکر 3قاشق مرباخوری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(60 کالری)</a:t>
                      </a:r>
                      <a:r>
                        <a:rPr lang="fa-IR" sz="24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، گردو 2مغز کامل </a:t>
                      </a:r>
                      <a:r>
                        <a:rPr lang="fa-IR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(45 کالری)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ميان وعده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سیب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(60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یک عدد ساندیس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(120 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347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ناهار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</a:t>
                      </a:r>
                      <a:r>
                        <a:rPr lang="fa-IR" sz="3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10 قاشق غذاخوری برنج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(160کالری)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کره يک قاشق مرباخوری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(45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خورش کدو (کدو يک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يک قاشق غذاخوری روغن مايع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(135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گوشت گوسفند 6 تکه قيمه ای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(150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لپه 2قاشق غذاخوري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(30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ماست پرچرب یک لیوان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(150 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عصرانه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لیوان بستنی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(340کالری)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30 عدد مغز های مخلوط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(135کالری)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شام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نان لواش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(280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سیب زمینی کوچک 2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(160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تخم مرغ یک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(75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کره 25 گرمی یک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(225 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قبل از خواب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کیک </a:t>
                      </a:r>
                      <a:r>
                        <a:rPr lang="fa-IR" sz="2400" b="0" kern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یزدی </a:t>
                      </a:r>
                      <a:r>
                        <a:rPr lang="fa-IR" sz="2400" b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(205</a:t>
                      </a:r>
                      <a:r>
                        <a:rPr lang="fa-IR" sz="2400" b="1" baseline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400" b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کالری)</a:t>
                      </a:r>
                      <a:r>
                        <a:rPr lang="fa-IR" sz="2400" b="0" kern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چای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تفسیر و تحلیل ثبت و يادداشت غذايي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از تمام گروه های غذایی دریافت نموده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تنوع غذایی در دریافت هر یک از گروه های غذایی داشته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از تمام زیرگروه های سبزی ها دریافت نموده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از غلات کامل دریافت نموده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دریافت گروه لبنیات چگونه بوده است؟ پرچرب یا کم چرب؟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نظم در دریافت وعده های غذایی داشته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توزیع کالری دریافتی بین وعده های غذایی چگونه بوده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نوع چربی دریافتی فرد چه بوده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مجموع کالری دریافتی فرد چه قدر بوده است؟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5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65222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P.Mirmiran</a:t>
            </a:r>
          </a:p>
        </p:txBody>
      </p:sp>
      <p:sp>
        <p:nvSpPr>
          <p:cNvPr id="26522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61C70-CCA1-4796-892C-540C95961E9E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200706" name="Picture 2" descr="F:\skwnqawid1iw0mua07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52400" y="5722938"/>
            <a:ext cx="304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800" dirty="0">
                <a:solidFill>
                  <a:schemeClr val="bg1"/>
                </a:solidFill>
                <a:cs typeface="B Mitra" pitchFamily="2" charset="-78"/>
              </a:rPr>
              <a:t>خسته نباشید</a:t>
            </a:r>
            <a:endParaRPr lang="en-US" sz="4800" dirty="0">
              <a:solidFill>
                <a:schemeClr val="bg1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571612"/>
            <a:ext cx="8229600" cy="2500330"/>
          </a:xfrm>
        </p:spPr>
        <p:txBody>
          <a:bodyPr/>
          <a:lstStyle/>
          <a:p>
            <a:r>
              <a:rPr lang="fa-IR" sz="7200" b="1" dirty="0" smtClean="0">
                <a:solidFill>
                  <a:schemeClr val="bg1"/>
                </a:solidFill>
                <a:cs typeface="B Mitra" pitchFamily="2" charset="-78"/>
              </a:rPr>
              <a:t>محاسبه انرژی</a:t>
            </a:r>
            <a:endParaRPr lang="en-US" sz="72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8F8B3-422F-4D24-AB8D-5674E65B6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86808" cy="1285884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2  Nazanin" pitchFamily="2" charset="-78"/>
              </a:rPr>
              <a:t>عادات تـغذیه ای تاثیـرگذار بر</a:t>
            </a:r>
            <a:br>
              <a:rPr lang="fa-IR" b="1" dirty="0" smtClean="0">
                <a:solidFill>
                  <a:srgbClr val="FF0000"/>
                </a:solidFill>
                <a:cs typeface="2  Nazanin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2  Nazanin" pitchFamily="2" charset="-78"/>
              </a:rPr>
              <a:t> انرژی دریافتی</a:t>
            </a:r>
            <a:endParaRPr lang="en-US" b="1" dirty="0">
              <a:solidFill>
                <a:srgbClr val="FF0000"/>
              </a:solidFill>
              <a:cs typeface="2 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031266" cy="4857784"/>
          </a:xfrm>
        </p:spPr>
        <p:txBody>
          <a:bodyPr>
            <a:normAutofit fontScale="92500" lnSpcReduction="20000"/>
          </a:bodyPr>
          <a:lstStyle/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استفاده از غذاهای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Fast food</a:t>
            </a:r>
            <a:r>
              <a:rPr lang="fa-IR" sz="36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و غذاهای رستوران</a:t>
            </a:r>
          </a:p>
          <a:p>
            <a:pPr algn="just" rtl="1">
              <a:buClr>
                <a:srgbClr val="FF0000"/>
              </a:buClr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	دارای انرژی بالاتر نسبت به غذاهای آماده شده در منزل</a:t>
            </a:r>
          </a:p>
          <a:p>
            <a:pPr algn="just" rtl="1">
              <a:buClr>
                <a:srgbClr val="FF0000"/>
              </a:buClr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	اندازه بزرگتر پرس غذاهای رستوران و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snacks</a:t>
            </a:r>
          </a:p>
          <a:p>
            <a:pPr algn="just" rtl="1">
              <a:buClr>
                <a:srgbClr val="FF0000"/>
              </a:buClr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	استفاده بیشتر نوجوانان و بزرگسالان در محدوده سنی 40-18 سال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استفاده از نوشیدنیهای با شکر افزودنی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استفاده از غذاهای با دانسیته انرژی بالا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استفاده از محصولات کم چرب یا پرچرب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استفاده از مواد غذایی پرفیبر در وعده های غذایی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مصرف صبحانه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توزیع کالری مناسب در وعده های غذایی</a:t>
            </a:r>
          </a:p>
        </p:txBody>
      </p:sp>
    </p:spTree>
    <p:extLst>
      <p:ext uri="{BB962C8B-B14F-4D97-AF65-F5344CB8AC3E}">
        <p14:creationId xmlns:p14="http://schemas.microsoft.com/office/powerpoint/2010/main" val="40505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657225"/>
            <a:ext cx="8572561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5741988"/>
              <a:ext cx="2322512" cy="80962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572" y="5678298"/>
                <a:ext cx="2354194" cy="20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3" y="6045200"/>
              <a:ext cx="1231900" cy="36513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873" y="5982809"/>
                <a:ext cx="1263579" cy="161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5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1470025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  <a:cs typeface="2  Nazanin" pitchFamily="2" charset="-78"/>
              </a:rPr>
              <a:t>مداخلات تغذیه ای (تغییر در الگوهای تغذیه ای) برای رسیدن به وزن مناسب</a:t>
            </a:r>
            <a:endParaRPr lang="en-US" sz="4000" b="1" dirty="0">
              <a:solidFill>
                <a:srgbClr val="FF0000"/>
              </a:solidFill>
              <a:cs typeface="2 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72494" cy="4857784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نگرش کمی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تغییرات در ترکیب درشت مغذی ها </a:t>
            </a:r>
            <a:r>
              <a:rPr lang="en-US" dirty="0" smtClean="0">
                <a:solidFill>
                  <a:schemeClr val="tx1"/>
                </a:solidFill>
                <a:cs typeface="2  Nazanin" pitchFamily="2" charset="-78"/>
              </a:rPr>
              <a:t> 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Calorie Die</a:t>
            </a:r>
            <a:r>
              <a:rPr lang="en-US" dirty="0" smtClean="0">
                <a:solidFill>
                  <a:schemeClr val="tx1"/>
                </a:solidFill>
                <a:cs typeface="2  Nazanin" pitchFamily="2" charset="-78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a-IR" dirty="0" smtClean="0">
              <a:solidFill>
                <a:schemeClr val="tx1"/>
              </a:solidFill>
              <a:cs typeface="2  Nazanin" pitchFamily="2" charset="-78"/>
            </a:endParaRPr>
          </a:p>
          <a:p>
            <a:pPr lvl="1" algn="just" rt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fat Diet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rt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Carbohydrate Diet</a:t>
            </a:r>
          </a:p>
          <a:p>
            <a:pPr algn="just" rt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Adult Treatment Panel III (ATP III)</a:t>
            </a:r>
          </a:p>
          <a:p>
            <a:pPr algn="just" rt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Glycemic Index Diet</a:t>
            </a:r>
          </a:p>
          <a:p>
            <a:pPr algn="just" rt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Vegetarian Diet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2  Nazanin" pitchFamily="2" charset="-78"/>
              </a:rPr>
              <a:t>رابطه معکوس بین استفاده از غلات کامل و غذاهای پرفیبر و افزایش وزن</a:t>
            </a:r>
          </a:p>
        </p:txBody>
      </p:sp>
    </p:spTree>
    <p:extLst>
      <p:ext uri="{BB962C8B-B14F-4D97-AF65-F5344CB8AC3E}">
        <p14:creationId xmlns:p14="http://schemas.microsoft.com/office/powerpoint/2010/main" val="9389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033546" cy="4357718"/>
          </a:xfrm>
        </p:spPr>
        <p:txBody>
          <a:bodyPr>
            <a:no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عدم پیروی طولانی مدت در رژیم های با محدودیت زیاد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مقدار کاهش وزن بیشتر مربوط به پیروی از رژیم است تا نوع رژیم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ریزش افراد شرکت کننده در مطالعه با محدودیت درشت مغذی ها 39-24%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پیروی از رژیم بعد از گذشت یک سال %65-50</a:t>
            </a:r>
          </a:p>
          <a:p>
            <a:pPr algn="just" rtl="1"/>
            <a:endParaRPr lang="en-US" sz="3600" dirty="0">
              <a:solidFill>
                <a:schemeClr val="tx1"/>
              </a:solidFill>
              <a:cs typeface="2  Nazani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596" y="285728"/>
            <a:ext cx="84296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a-IR" sz="4000" b="1" dirty="0" smtClean="0">
                <a:solidFill>
                  <a:srgbClr val="FF0000"/>
                </a:solidFill>
                <a:cs typeface="2  Nazanin" pitchFamily="2" charset="-78"/>
              </a:rPr>
              <a:t>مداخلات تغذیه ای (تغییر در الگوهای تغذیه ای) برای رسیدن به وزن مناسب</a:t>
            </a:r>
            <a:endParaRPr lang="en-US" sz="4000" b="1" dirty="0">
              <a:solidFill>
                <a:srgbClr val="FF000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4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175852" cy="3638560"/>
          </a:xfrm>
        </p:spPr>
        <p:txBody>
          <a:bodyPr>
            <a:no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جبران کاهش درصد یکی از دشت مغذی ها با درشت مغذی دیگر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امکان کتواسیدوز و </a:t>
            </a:r>
            <a:r>
              <a:rPr lang="en-US" sz="3600" dirty="0" smtClean="0">
                <a:solidFill>
                  <a:schemeClr val="tx1"/>
                </a:solidFill>
                <a:cs typeface="2  Nazanin" pitchFamily="2" charset="-78"/>
              </a:rPr>
              <a:t>nephrolithiasis</a:t>
            </a: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 در رژیم کم کربوهیدرات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امکان کمبود اسیدهای چرب ضروری در رژیم های </a:t>
            </a:r>
            <a:r>
              <a:rPr lang="en-US" sz="3600" dirty="0" smtClean="0">
                <a:solidFill>
                  <a:schemeClr val="tx1"/>
                </a:solidFill>
                <a:cs typeface="2  Nazanin" pitchFamily="2" charset="-78"/>
              </a:rPr>
              <a:t>low fat</a:t>
            </a:r>
            <a:endParaRPr lang="fa-IR" sz="3600" dirty="0" smtClean="0">
              <a:solidFill>
                <a:schemeClr val="tx1"/>
              </a:solidFill>
              <a:cs typeface="2  Nazanin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استفاده از محصولات تجاری </a:t>
            </a:r>
            <a:r>
              <a:rPr lang="en-US" sz="3600" dirty="0" smtClean="0">
                <a:solidFill>
                  <a:schemeClr val="tx1"/>
                </a:solidFill>
                <a:cs typeface="2  Nazanin" pitchFamily="2" charset="-78"/>
              </a:rPr>
              <a:t>low fat </a:t>
            </a: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 یا </a:t>
            </a:r>
            <a:r>
              <a:rPr lang="en-US" sz="3600" dirty="0" smtClean="0">
                <a:solidFill>
                  <a:schemeClr val="tx1"/>
                </a:solidFill>
                <a:cs typeface="2  Nazanin" pitchFamily="2" charset="-78"/>
              </a:rPr>
              <a:t>fat free</a:t>
            </a:r>
            <a:r>
              <a:rPr lang="fa-IR" sz="3600" dirty="0" smtClean="0">
                <a:solidFill>
                  <a:schemeClr val="tx1"/>
                </a:solidFill>
                <a:cs typeface="2  Nazanin" pitchFamily="2" charset="-78"/>
              </a:rPr>
              <a:t> به جای استفاده از غذاهای طبیعی کم چرب </a:t>
            </a:r>
          </a:p>
          <a:p>
            <a:pPr algn="just" rtl="1"/>
            <a:endParaRPr lang="fa-IR" sz="3600" dirty="0" smtClean="0">
              <a:solidFill>
                <a:schemeClr val="tx1"/>
              </a:solidFill>
              <a:cs typeface="2  Nazanin" pitchFamily="2" charset="-78"/>
            </a:endParaRPr>
          </a:p>
          <a:p>
            <a:pPr algn="just" rtl="1"/>
            <a:endParaRPr lang="en-US" sz="3600" dirty="0">
              <a:solidFill>
                <a:schemeClr val="tx1"/>
              </a:solidFill>
              <a:cs typeface="2 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358246" cy="1470025"/>
          </a:xfrm>
        </p:spPr>
        <p:txBody>
          <a:bodyPr/>
          <a:lstStyle/>
          <a:p>
            <a:r>
              <a:rPr lang="fa-IR" sz="4000" b="1" dirty="0" smtClean="0">
                <a:solidFill>
                  <a:srgbClr val="FF0000"/>
                </a:solidFill>
                <a:cs typeface="2  Nazanin" pitchFamily="2" charset="-78"/>
              </a:rPr>
              <a:t>مداخلات تغذیه ای (تغییر در الگوهای تغذیه ای) برای رسیدن به وزن مناسب</a:t>
            </a:r>
            <a:endParaRPr lang="en-US" sz="4000" b="1" dirty="0">
              <a:solidFill>
                <a:srgbClr val="FF000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67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2526</Words>
  <Application>Microsoft Office PowerPoint</Application>
  <PresentationFormat>On-screen Show (4:3)</PresentationFormat>
  <Paragraphs>457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Equation</vt:lpstr>
      <vt:lpstr>PowerPoint Presentation</vt:lpstr>
      <vt:lpstr>PowerPoint Presentation</vt:lpstr>
      <vt:lpstr>تعادل انرژی</vt:lpstr>
      <vt:lpstr>عادات تغذیه ای</vt:lpstr>
      <vt:lpstr>عادات تـغذیه ای تاثیـرگذار بر  انرژی دریافتی</vt:lpstr>
      <vt:lpstr>PowerPoint Presentation</vt:lpstr>
      <vt:lpstr>مداخلات تغذیه ای (تغییر در الگوهای تغذیه ای) برای رسیدن به وزن مناسب</vt:lpstr>
      <vt:lpstr>PowerPoint Presentation</vt:lpstr>
      <vt:lpstr>مداخلات تغذیه ای (تغییر در الگوهای تغذیه ای) برای رسیدن به وزن مناسب</vt:lpstr>
      <vt:lpstr>مداخلات تغذیه ای (تغییر در الگوهای تغذیه ای) برای رسیدن به وزن مناسب</vt:lpstr>
      <vt:lpstr>PowerPoint Presentation</vt:lpstr>
      <vt:lpstr>Healthy Diet (cont’)</vt:lpstr>
      <vt:lpstr>PowerPoint Presentation</vt:lpstr>
      <vt:lpstr>ابزارهای تغذیه ای</vt:lpstr>
      <vt:lpstr>Dietary Standards</vt:lpstr>
      <vt:lpstr>Dietary Standards</vt:lpstr>
      <vt:lpstr>Daily Food  Groups &amp;Food guide pyramid</vt:lpstr>
      <vt:lpstr>هرم راهنماي الگوي غذاي روزانه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مقدار واحد مصرفی غذا در افراد با فعاليت بدنی مختلف</vt:lpstr>
      <vt:lpstr>PowerPoint Presentation</vt:lpstr>
      <vt:lpstr>Contents of 2010 Dietary Guidelines </vt:lpstr>
      <vt:lpstr>Chapter 2 Balancing calories to Manage weight</vt:lpstr>
      <vt:lpstr>Chapter 3  Foods and food components to reduce</vt:lpstr>
      <vt:lpstr>Chapter 4  Foods and nutrients to increase</vt:lpstr>
      <vt:lpstr>Chapter 5  Building healthy eating Patterns</vt:lpstr>
      <vt:lpstr>Chapter 6 Helping Individuals Make healthy choices</vt:lpstr>
      <vt:lpstr>PowerPoint Presentation</vt:lpstr>
      <vt:lpstr>Food Groups of Exchange lists</vt:lpstr>
      <vt:lpstr>PowerPoint Presentation</vt:lpstr>
      <vt:lpstr>Methods of dietary assessment</vt:lpstr>
      <vt:lpstr>Methods of dietary assessment</vt:lpstr>
      <vt:lpstr>PowerPoint Presentation</vt:lpstr>
      <vt:lpstr>ثبت و يادداشت غذايي</vt:lpstr>
      <vt:lpstr>ثبت و يادداشت غذايي</vt:lpstr>
      <vt:lpstr>ثبت و يادداشت غذايي</vt:lpstr>
      <vt:lpstr>تفسیر و تحلیل ثبت و يادداشت غذايي</vt:lpstr>
      <vt:lpstr>PowerPoint Presentation</vt:lpstr>
      <vt:lpstr>محاسبه انرژی</vt:lpstr>
    </vt:vector>
  </TitlesOfParts>
  <Company>R.I.E.S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F.Hosseini</dc:creator>
  <cp:lastModifiedBy>User</cp:lastModifiedBy>
  <cp:revision>170</cp:revision>
  <dcterms:created xsi:type="dcterms:W3CDTF">2012-01-25T06:48:06Z</dcterms:created>
  <dcterms:modified xsi:type="dcterms:W3CDTF">2013-01-15T06:30:57Z</dcterms:modified>
</cp:coreProperties>
</file>