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332" r:id="rId4"/>
    <p:sldId id="333" r:id="rId5"/>
    <p:sldId id="339" r:id="rId6"/>
    <p:sldId id="337" r:id="rId7"/>
    <p:sldId id="334" r:id="rId8"/>
    <p:sldId id="335" r:id="rId9"/>
    <p:sldId id="358" r:id="rId10"/>
    <p:sldId id="355" r:id="rId11"/>
    <p:sldId id="356" r:id="rId12"/>
    <p:sldId id="357" r:id="rId13"/>
    <p:sldId id="341" r:id="rId14"/>
    <p:sldId id="350" r:id="rId15"/>
    <p:sldId id="353" r:id="rId16"/>
    <p:sldId id="345" r:id="rId17"/>
    <p:sldId id="346" r:id="rId18"/>
    <p:sldId id="354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343" autoAdjust="0"/>
  </p:normalViewPr>
  <p:slideViewPr>
    <p:cSldViewPr snapToGrid="0">
      <p:cViewPr varScale="1">
        <p:scale>
          <a:sx n="87" d="100"/>
          <a:sy n="87" d="100"/>
        </p:scale>
        <p:origin x="-7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238C-2AD6-4C0A-822F-10075376787B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520B-A01A-4BE8-AE1B-AB0A59034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1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1CA9-11CD-49AF-9F8E-426C79ECBE6C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8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674A-2098-4999-B5BD-B56B28E505B3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5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3F31-764B-47C9-9F02-4273E53EAAF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AAEF-5FC8-410C-9FCF-F315E0AFDEE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2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F64-875C-4569-9348-C8F2429622F6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1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DE9D-98CE-48DC-8813-343FC7F24DE6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0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4DE0-9366-4F76-83B1-448AA806A42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6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FBC-0E8C-4D8F-B6CB-24CC092B181D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0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6F1-12AC-463B-BF9B-62655262289E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601A-9058-4DAA-B8A0-0CD3ADFB0533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9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430D-B4D2-49D8-9969-E466AEE85D07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4C232-ECE4-4849-B253-052B5E2AF5F0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5A7E-D8BE-44E7-9172-A8DFDA2A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8998"/>
            <a:ext cx="12192000" cy="2653868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Trainee Program</a:t>
            </a:r>
            <a:b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Dyslipidemia</a:t>
            </a:r>
            <a:b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ase-based Discussion</a:t>
            </a:r>
            <a:b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986024"/>
            <a:ext cx="9144000" cy="3155302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Siamak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Habibi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Endocrine Department</a:t>
            </a:r>
          </a:p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Taleghani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Hospital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Shahid Beheshti University of Medical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 21, 2023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62" y="396240"/>
            <a:ext cx="3571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29" y="1057130"/>
            <a:ext cx="8022648" cy="5664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2617" y="133800"/>
            <a:ext cx="1119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Dutch Lipid Clinic Network (DLCN) Criteria for Diagnosing 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Heterozygous Familial Hypercholesterolemia in Adults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66" y="2326552"/>
            <a:ext cx="11144250" cy="2828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99" y="294682"/>
            <a:ext cx="1119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Dutch Lipid Clinic Network (DLCN) Criteria for Diagnosing 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Heterozygous Familial Hypercholesterolemia in Adults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9367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Differential Diagnosis</a:t>
            </a:r>
            <a:endParaRPr lang="en-US" sz="4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803564"/>
            <a:ext cx="10349346" cy="50984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393382" y="3906980"/>
            <a:ext cx="914400" cy="199505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734291" y="3906980"/>
            <a:ext cx="110836" cy="188422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525000" y="2369127"/>
            <a:ext cx="914400" cy="5818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25000" y="2369127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097" y="3540671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/19q13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08" y="1286525"/>
            <a:ext cx="6788727" cy="5280529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10045" y="476758"/>
            <a:ext cx="10515600" cy="1039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Peripheral Blood Smear (</a:t>
            </a:r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 patient)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38200" y="784513"/>
            <a:ext cx="10515600" cy="1039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Peripheral Blood Smear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9" y="1824037"/>
            <a:ext cx="8340436" cy="373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1053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Wang Z, et al. Am J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Hematol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2014;89(3):320-324.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Sonography</a:t>
            </a:r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abdomen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00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Liver: normal size and echogenicity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Spleen: 9 cm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38200" y="284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Cardiovascular evaluations: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4013416"/>
            <a:ext cx="10515600" cy="249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ECG: Unremarkable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Echocardiography: Normal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CT angiography: Normal coronary arteries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Doppler US of carotid &amp; vertebral arteries: Normal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17012"/>
            <a:ext cx="10515600" cy="139367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Further </a:t>
            </a:r>
            <a:r>
              <a:rPr lang="en-US" sz="4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lang="en-US" sz="4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iagnostic Work-ups</a:t>
            </a:r>
            <a:endParaRPr lang="en-US" sz="4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 descr="Top 10 Blood Tests for Older Adults: What to K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10" y="3243551"/>
            <a:ext cx="3491346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Genetics: Analysis identifies new autism candidate regions | Spectrum |  Autism Research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s3.amazonaws.com/spectrumnews-web-assets/uploads/image-archive/images/in-brief/CNVCandidateGenes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92" y="3089564"/>
            <a:ext cx="328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34995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Diagnosis</a:t>
            </a:r>
            <a:br>
              <a:rPr lang="en-US" sz="4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Sitosterolemia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phytosterolemia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en-US" sz="4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4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4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920414" y="5696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1504950"/>
            <a:ext cx="8672946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of Case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31-year-old married woman with hypercholesterolemia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is planning for pregnancy (history of two abortions).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Skin lesions from the age of 5 years diagnosed as tuberous xanthoma at the age of 12.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hypercholesterolemia at the age of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Medications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Atorvastatin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bid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olestyramine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daily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years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Rosuvastatin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 mg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Ezetimibe 10 mg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daily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years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Rosuvastatin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 mg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± Ezetimibe 10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daily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years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Serum cholesterol levels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not change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significantly!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tells about taking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Evolocumab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injections for 2 months in two years ago resulting in reduction of serum cholesterol and LDL-C concentrations.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78642987"/>
              </p:ext>
            </p:extLst>
          </p:nvPr>
        </p:nvGraphicFramePr>
        <p:xfrm>
          <a:off x="1309254" y="1747114"/>
          <a:ext cx="5617542" cy="310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8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2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30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18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04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6151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Lipids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1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Cholesterol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1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51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1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02813991"/>
              </p:ext>
            </p:extLst>
          </p:nvPr>
        </p:nvGraphicFramePr>
        <p:xfrm>
          <a:off x="6926796" y="1747114"/>
          <a:ext cx="4073713" cy="310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24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363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919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102907">
                  <a:extLst>
                    <a:ext uri="{9D8B030D-6E8A-4147-A177-3AD203B41FA5}">
                      <a16:colId xmlns="" xmlns:a16="http://schemas.microsoft.com/office/drawing/2014/main" val="4234899732"/>
                    </a:ext>
                  </a:extLst>
                </a:gridCol>
              </a:tblGrid>
              <a:tr h="6548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1402.08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145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838200" y="651164"/>
            <a:ext cx="10515600" cy="1039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Lipid Parameters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2715"/>
              </p:ext>
            </p:extLst>
          </p:nvPr>
        </p:nvGraphicFramePr>
        <p:xfrm>
          <a:off x="2291889" y="1150650"/>
          <a:ext cx="787042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45">
                  <a:extLst>
                    <a:ext uri="{9D8B030D-6E8A-4147-A177-3AD203B41FA5}">
                      <a16:colId xmlns="" xmlns:a16="http://schemas.microsoft.com/office/drawing/2014/main" val="3184265552"/>
                    </a:ext>
                  </a:extLst>
                </a:gridCol>
                <a:gridCol w="909698">
                  <a:extLst>
                    <a:ext uri="{9D8B030D-6E8A-4147-A177-3AD203B41FA5}">
                      <a16:colId xmlns="" xmlns:a16="http://schemas.microsoft.com/office/drawing/2014/main" val="1523813541"/>
                    </a:ext>
                  </a:extLst>
                </a:gridCol>
                <a:gridCol w="975130">
                  <a:extLst>
                    <a:ext uri="{9D8B030D-6E8A-4147-A177-3AD203B41FA5}">
                      <a16:colId xmlns="" xmlns:a16="http://schemas.microsoft.com/office/drawing/2014/main" val="1348189265"/>
                    </a:ext>
                  </a:extLst>
                </a:gridCol>
                <a:gridCol w="975130">
                  <a:extLst>
                    <a:ext uri="{9D8B030D-6E8A-4147-A177-3AD203B41FA5}">
                      <a16:colId xmlns="" xmlns:a16="http://schemas.microsoft.com/office/drawing/2014/main" val="216753773"/>
                    </a:ext>
                  </a:extLst>
                </a:gridCol>
                <a:gridCol w="975130">
                  <a:extLst>
                    <a:ext uri="{9D8B030D-6E8A-4147-A177-3AD203B41FA5}">
                      <a16:colId xmlns="" xmlns:a16="http://schemas.microsoft.com/office/drawing/2014/main" val="223408648"/>
                    </a:ext>
                  </a:extLst>
                </a:gridCol>
                <a:gridCol w="975130">
                  <a:extLst>
                    <a:ext uri="{9D8B030D-6E8A-4147-A177-3AD203B41FA5}">
                      <a16:colId xmlns="" xmlns:a16="http://schemas.microsoft.com/office/drawing/2014/main" val="1162967098"/>
                    </a:ext>
                  </a:extLst>
                </a:gridCol>
                <a:gridCol w="975130">
                  <a:extLst>
                    <a:ext uri="{9D8B030D-6E8A-4147-A177-3AD203B41FA5}">
                      <a16:colId xmlns="" xmlns:a16="http://schemas.microsoft.com/office/drawing/2014/main" val="3585010975"/>
                    </a:ext>
                  </a:extLst>
                </a:gridCol>
                <a:gridCol w="975130">
                  <a:extLst>
                    <a:ext uri="{9D8B030D-6E8A-4147-A177-3AD203B41FA5}">
                      <a16:colId xmlns="" xmlns:a16="http://schemas.microsoft.com/office/drawing/2014/main" val="2345068456"/>
                    </a:ext>
                  </a:extLst>
                </a:gridCol>
              </a:tblGrid>
              <a:tr h="329317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491122"/>
                  </a:ext>
                </a:extLst>
              </a:tr>
              <a:tr h="39085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(g/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8138506"/>
                  </a:ext>
                </a:extLst>
              </a:tr>
              <a:tr h="5763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PLT (x10³)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916642"/>
                  </a:ext>
                </a:extLst>
              </a:tr>
              <a:tr h="3908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(IU/L)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015650"/>
                  </a:ext>
                </a:extLst>
              </a:tr>
              <a:tr h="3908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(IU/L)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5393208"/>
                  </a:ext>
                </a:extLst>
              </a:tr>
              <a:tr h="3908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 (IU/L)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0854585"/>
                  </a:ext>
                </a:extLst>
              </a:tr>
              <a:tr h="39085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(mg/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3717810"/>
                  </a:ext>
                </a:extLst>
              </a:tr>
              <a:tr h="39085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direct (mg/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1583101"/>
                  </a:ext>
                </a:extLst>
              </a:tr>
              <a:tr h="39085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LDH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(IU/L)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8880776"/>
                  </a:ext>
                </a:extLst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838200" y="315047"/>
            <a:ext cx="10515600" cy="1039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Laboratory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238367"/>
              </p:ext>
            </p:extLst>
          </p:nvPr>
        </p:nvGraphicFramePr>
        <p:xfrm>
          <a:off x="2000248" y="2730494"/>
          <a:ext cx="8259095" cy="250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1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1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8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18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39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Lipids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Father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Brother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25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Cholesterol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838200" y="1170926"/>
            <a:ext cx="10515600" cy="1039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</a:t>
            </a:r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Lipid Profile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familytreemagazine.com/wp-content/uploads/2020/09/exploring-family-health-his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" y="511630"/>
            <a:ext cx="3080657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90697" y="511630"/>
            <a:ext cx="615045" cy="596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44486" y="900548"/>
            <a:ext cx="522514" cy="5136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Physical Examinations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Height: 159 cm;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54 kg; BMI: 21.6 kg/m²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BP: 120/70 mmHg; PR=76/min; RR=14/min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Tuberous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xanthomas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cornealis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xanthelasma, or tendon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xanthoma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splenomegaly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Others: Unremarkable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3" y="1649125"/>
            <a:ext cx="3294497" cy="4328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322" y="1662980"/>
            <a:ext cx="2766928" cy="4328086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18" y="1649125"/>
            <a:ext cx="3102971" cy="43280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76286" y="4267200"/>
            <a:ext cx="9144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8864" y="3203569"/>
            <a:ext cx="1656738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69749" y="2549670"/>
            <a:ext cx="1156854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838200" y="651164"/>
            <a:ext cx="10515600" cy="1039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Tuberous xanthomas</a:t>
            </a:r>
          </a:p>
        </p:txBody>
      </p:sp>
    </p:spTree>
    <p:extLst>
      <p:ext uri="{BB962C8B-B14F-4D97-AF65-F5344CB8AC3E}">
        <p14:creationId xmlns:p14="http://schemas.microsoft.com/office/powerpoint/2010/main" val="5336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 List: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31-year-old woman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Skin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(tuberous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xanthomas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age of 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Diagnosis and initiation of treatment of hypercholesterolemia at the age of 12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cholesterol-lowering drugs were not effective for serum cholesterol reduction during past years.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Unremarkable lipid profile of her family members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Tuberous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xanthomas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5A7E-D8BE-44E7-9172-A8DFDA2A93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524</Words>
  <Application>Microsoft Office PowerPoint</Application>
  <PresentationFormat>Custom</PresentationFormat>
  <Paragraphs>210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Azizi Trainee Program  Dyslipidemia A Case-based Discussion </vt:lpstr>
      <vt:lpstr>Presentation of Case</vt:lpstr>
      <vt:lpstr>Medications</vt:lpstr>
      <vt:lpstr>PowerPoint Presentation</vt:lpstr>
      <vt:lpstr>PowerPoint Presentation</vt:lpstr>
      <vt:lpstr>PowerPoint Presentation</vt:lpstr>
      <vt:lpstr>Physical Examinations</vt:lpstr>
      <vt:lpstr>PowerPoint Presentation</vt:lpstr>
      <vt:lpstr>Problem List:</vt:lpstr>
      <vt:lpstr>PowerPoint Presentation</vt:lpstr>
      <vt:lpstr>PowerPoint Presentation</vt:lpstr>
      <vt:lpstr>Differential Diagnosis</vt:lpstr>
      <vt:lpstr>PowerPoint Presentation</vt:lpstr>
      <vt:lpstr>PowerPoint Presentation</vt:lpstr>
      <vt:lpstr>PowerPoint Presentation</vt:lpstr>
      <vt:lpstr>Sonography of abdomen</vt:lpstr>
      <vt:lpstr>Further Diagnostic Work-ups</vt:lpstr>
      <vt:lpstr>Final Diagnosis  Sitosterolemia (phytosterolemia)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Hengameh</dc:creator>
  <cp:lastModifiedBy>Unknown</cp:lastModifiedBy>
  <cp:revision>395</cp:revision>
  <dcterms:created xsi:type="dcterms:W3CDTF">2021-11-07T07:08:02Z</dcterms:created>
  <dcterms:modified xsi:type="dcterms:W3CDTF">2023-11-21T04:43:11Z</dcterms:modified>
</cp:coreProperties>
</file>