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91" r:id="rId4"/>
    <p:sldId id="258" r:id="rId5"/>
    <p:sldId id="259" r:id="rId6"/>
    <p:sldId id="260" r:id="rId7"/>
    <p:sldId id="292" r:id="rId8"/>
    <p:sldId id="262" r:id="rId9"/>
    <p:sldId id="263" r:id="rId10"/>
    <p:sldId id="264" r:id="rId11"/>
    <p:sldId id="275" r:id="rId12"/>
    <p:sldId id="296" r:id="rId13"/>
    <p:sldId id="297" r:id="rId14"/>
    <p:sldId id="298" r:id="rId15"/>
    <p:sldId id="299" r:id="rId16"/>
    <p:sldId id="265" r:id="rId17"/>
    <p:sldId id="276" r:id="rId18"/>
    <p:sldId id="284" r:id="rId19"/>
    <p:sldId id="277" r:id="rId20"/>
    <p:sldId id="266" r:id="rId21"/>
    <p:sldId id="268" r:id="rId22"/>
    <p:sldId id="269" r:id="rId23"/>
    <p:sldId id="271" r:id="rId24"/>
    <p:sldId id="300" r:id="rId25"/>
    <p:sldId id="274" r:id="rId26"/>
    <p:sldId id="286" r:id="rId27"/>
    <p:sldId id="287" r:id="rId28"/>
    <p:sldId id="288" r:id="rId29"/>
    <p:sldId id="289"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0" autoAdjust="0"/>
    <p:restoredTop sz="94640" autoAdjust="0"/>
  </p:normalViewPr>
  <p:slideViewPr>
    <p:cSldViewPr>
      <p:cViewPr varScale="1">
        <p:scale>
          <a:sx n="65" d="100"/>
          <a:sy n="65" d="100"/>
        </p:scale>
        <p:origin x="-582"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1D6C7F4-0F90-46AB-91B6-095A6BD3AC11}" type="datetimeFigureOut">
              <a:rPr lang="en-US" smtClean="0"/>
              <a:pPr/>
              <a:t>6/13/2016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B3C713-3E3E-42E1-B167-D392B55A0C2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D6C7F4-0F90-46AB-91B6-095A6BD3AC11}" type="datetimeFigureOut">
              <a:rPr lang="en-US" smtClean="0"/>
              <a:pPr/>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3C713-3E3E-42E1-B167-D392B55A0C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1D6C7F4-0F90-46AB-91B6-095A6BD3AC11}" type="datetimeFigureOut">
              <a:rPr lang="en-US" smtClean="0"/>
              <a:pPr/>
              <a:t>6/13/2016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1B3C713-3E3E-42E1-B167-D392B55A0C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1D6C7F4-0F90-46AB-91B6-095A6BD3AC11}" type="datetimeFigureOut">
              <a:rPr lang="en-US" smtClean="0"/>
              <a:pPr/>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1B3C713-3E3E-42E1-B167-D392B55A0C2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1D6C7F4-0F90-46AB-91B6-095A6BD3AC11}" type="datetimeFigureOut">
              <a:rPr lang="en-US" smtClean="0"/>
              <a:pPr/>
              <a:t>6/13/2016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1B3C713-3E3E-42E1-B167-D392B55A0C2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1D6C7F4-0F90-46AB-91B6-095A6BD3AC11}" type="datetimeFigureOut">
              <a:rPr lang="en-US" smtClean="0"/>
              <a:pPr/>
              <a:t>6/13/2016</a:t>
            </a:fld>
            <a:endParaRPr lang="en-US"/>
          </a:p>
        </p:txBody>
      </p:sp>
      <p:sp>
        <p:nvSpPr>
          <p:cNvPr id="10" name="Slide Number Placeholder 9"/>
          <p:cNvSpPr>
            <a:spLocks noGrp="1"/>
          </p:cNvSpPr>
          <p:nvPr>
            <p:ph type="sldNum" sz="quarter" idx="16"/>
          </p:nvPr>
        </p:nvSpPr>
        <p:spPr/>
        <p:txBody>
          <a:bodyPr rtlCol="0"/>
          <a:lstStyle/>
          <a:p>
            <a:fld id="{51B3C713-3E3E-42E1-B167-D392B55A0C2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1D6C7F4-0F90-46AB-91B6-095A6BD3AC11}" type="datetimeFigureOut">
              <a:rPr lang="en-US" smtClean="0"/>
              <a:pPr/>
              <a:t>6/13/2016</a:t>
            </a:fld>
            <a:endParaRPr lang="en-US"/>
          </a:p>
        </p:txBody>
      </p:sp>
      <p:sp>
        <p:nvSpPr>
          <p:cNvPr id="12" name="Slide Number Placeholder 11"/>
          <p:cNvSpPr>
            <a:spLocks noGrp="1"/>
          </p:cNvSpPr>
          <p:nvPr>
            <p:ph type="sldNum" sz="quarter" idx="16"/>
          </p:nvPr>
        </p:nvSpPr>
        <p:spPr/>
        <p:txBody>
          <a:bodyPr rtlCol="0"/>
          <a:lstStyle/>
          <a:p>
            <a:fld id="{51B3C713-3E3E-42E1-B167-D392B55A0C2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D6C7F4-0F90-46AB-91B6-095A6BD3AC11}" type="datetimeFigureOut">
              <a:rPr lang="en-US" smtClean="0"/>
              <a:pPr/>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1B3C713-3E3E-42E1-B167-D392B55A0C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6C7F4-0F90-46AB-91B6-095A6BD3AC11}" type="datetimeFigureOut">
              <a:rPr lang="en-US" smtClean="0"/>
              <a:pPr/>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1B3C713-3E3E-42E1-B167-D392B55A0C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1D6C7F4-0F90-46AB-91B6-095A6BD3AC11}" type="datetimeFigureOut">
              <a:rPr lang="en-US" smtClean="0"/>
              <a:pPr/>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1B3C713-3E3E-42E1-B167-D392B55A0C2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1D6C7F4-0F90-46AB-91B6-095A6BD3AC11}" type="datetimeFigureOut">
              <a:rPr lang="en-US" smtClean="0"/>
              <a:pPr/>
              <a:t>6/13/2016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1B3C713-3E3E-42E1-B167-D392B55A0C2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1D6C7F4-0F90-46AB-91B6-095A6BD3AC11}" type="datetimeFigureOut">
              <a:rPr lang="en-US" smtClean="0"/>
              <a:pPr/>
              <a:t>6/13/2016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B3C713-3E3E-42E1-B167-D392B55A0C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000240"/>
            <a:ext cx="8482042" cy="1223954"/>
          </a:xfrm>
        </p:spPr>
        <p:txBody>
          <a:bodyPr/>
          <a:lstStyle/>
          <a:p>
            <a:r>
              <a:rPr lang="en-CA" dirty="0" smtClean="0"/>
              <a:t>In THE NAME OF GOD</a:t>
            </a:r>
            <a:endParaRPr lang="en-US" dirty="0"/>
          </a:p>
        </p:txBody>
      </p:sp>
      <p:sp>
        <p:nvSpPr>
          <p:cNvPr id="3" name="Subtitle 2"/>
          <p:cNvSpPr>
            <a:spLocks noGrp="1"/>
          </p:cNvSpPr>
          <p:nvPr>
            <p:ph type="subTitle" idx="1"/>
          </p:nvPr>
        </p:nvSpPr>
        <p:spPr/>
        <p:txBody>
          <a:bodyPr/>
          <a:lstStyle/>
          <a:p>
            <a:r>
              <a:rPr lang="en-CA" dirty="0" smtClean="0"/>
              <a:t>Case presentation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test 94/11/22  pars</a:t>
            </a:r>
            <a:endParaRPr lang="en-US" dirty="0"/>
          </a:p>
        </p:txBody>
      </p:sp>
      <p:sp>
        <p:nvSpPr>
          <p:cNvPr id="3" name="Content Placeholder 2"/>
          <p:cNvSpPr>
            <a:spLocks noGrp="1"/>
          </p:cNvSpPr>
          <p:nvPr>
            <p:ph sz="quarter" idx="1"/>
          </p:nvPr>
        </p:nvSpPr>
        <p:spPr/>
        <p:txBody>
          <a:bodyPr/>
          <a:lstStyle/>
          <a:p>
            <a:pPr>
              <a:buNone/>
            </a:pPr>
            <a:endParaRPr lang="en-CA" dirty="0" smtClean="0"/>
          </a:p>
          <a:p>
            <a:pPr>
              <a:buNone/>
            </a:pPr>
            <a:r>
              <a:rPr lang="en-CA" dirty="0" smtClean="0"/>
              <a:t>U/A24h          vol:1700cc</a:t>
            </a:r>
          </a:p>
          <a:p>
            <a:pPr>
              <a:buNone/>
            </a:pPr>
            <a:r>
              <a:rPr lang="en-CA" dirty="0" smtClean="0"/>
              <a:t>(LDDST)           Cr:1445mg/24h</a:t>
            </a:r>
          </a:p>
          <a:p>
            <a:pPr>
              <a:buNone/>
            </a:pPr>
            <a:r>
              <a:rPr lang="en-CA" dirty="0" smtClean="0"/>
              <a:t>                       weight:124kg</a:t>
            </a:r>
          </a:p>
          <a:p>
            <a:pPr>
              <a:buNone/>
            </a:pPr>
            <a:r>
              <a:rPr lang="en-CA" dirty="0" smtClean="0"/>
              <a:t>                       24hUFC :107mcg/24h(36-137)</a:t>
            </a:r>
            <a:endParaRPr lang="en-US" dirty="0" smtClean="0"/>
          </a:p>
          <a:p>
            <a:endParaRPr lang="en-CA" dirty="0" smtClean="0"/>
          </a:p>
          <a:p>
            <a:r>
              <a:rPr lang="en-CA" dirty="0" err="1" smtClean="0"/>
              <a:t>Cortisole</a:t>
            </a:r>
            <a:r>
              <a:rPr lang="en-CA" dirty="0" smtClean="0"/>
              <a:t> after DEXA: 11.7µg/dl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MRI  94/12/13</a:t>
            </a:r>
            <a:endParaRPr lang="en-US" dirty="0"/>
          </a:p>
        </p:txBody>
      </p:sp>
      <p:sp>
        <p:nvSpPr>
          <p:cNvPr id="3" name="Content Placeholder 2"/>
          <p:cNvSpPr>
            <a:spLocks noGrp="1"/>
          </p:cNvSpPr>
          <p:nvPr>
            <p:ph sz="quarter" idx="1"/>
          </p:nvPr>
        </p:nvSpPr>
        <p:spPr/>
        <p:txBody>
          <a:bodyPr>
            <a:normAutofit lnSpcReduction="10000"/>
          </a:bodyPr>
          <a:lstStyle/>
          <a:p>
            <a:r>
              <a:rPr lang="en-CA" dirty="0" smtClean="0"/>
              <a:t>MRI Pituitary gland </a:t>
            </a:r>
            <a:r>
              <a:rPr lang="en-CA" dirty="0" err="1" smtClean="0"/>
              <a:t>hypophysis±GAD</a:t>
            </a:r>
            <a:r>
              <a:rPr lang="en-CA" dirty="0" smtClean="0"/>
              <a:t>/1.5 TESLA</a:t>
            </a:r>
          </a:p>
          <a:p>
            <a:pPr>
              <a:buNone/>
            </a:pPr>
            <a:r>
              <a:rPr lang="en-CA" dirty="0" smtClean="0"/>
              <a:t>   - </a:t>
            </a:r>
            <a:r>
              <a:rPr lang="en-CA" dirty="0" err="1" smtClean="0"/>
              <a:t>sella</a:t>
            </a:r>
            <a:r>
              <a:rPr lang="en-CA" dirty="0" smtClean="0"/>
              <a:t> is normal</a:t>
            </a:r>
          </a:p>
          <a:p>
            <a:pPr>
              <a:buNone/>
            </a:pPr>
            <a:r>
              <a:rPr lang="en-CA" dirty="0" smtClean="0"/>
              <a:t>   -left lateral side of </a:t>
            </a:r>
            <a:r>
              <a:rPr lang="en-CA" dirty="0" err="1" smtClean="0"/>
              <a:t>hypophysis</a:t>
            </a:r>
            <a:r>
              <a:rPr lang="en-CA" dirty="0" smtClean="0"/>
              <a:t> show local                      </a:t>
            </a:r>
            <a:r>
              <a:rPr lang="en-CA" dirty="0" err="1" smtClean="0"/>
              <a:t>hyposignality</a:t>
            </a:r>
            <a:r>
              <a:rPr lang="en-CA" dirty="0" smtClean="0"/>
              <a:t> about 4mm (micro adenoma)</a:t>
            </a:r>
          </a:p>
          <a:p>
            <a:pPr>
              <a:buNone/>
            </a:pPr>
            <a:r>
              <a:rPr lang="en-CA" dirty="0" smtClean="0"/>
              <a:t>   -otherwise pituitary gland  &amp; stalk is normal.</a:t>
            </a:r>
          </a:p>
          <a:p>
            <a:pPr>
              <a:buNone/>
            </a:pPr>
            <a:r>
              <a:rPr lang="en-CA" dirty="0" smtClean="0"/>
              <a:t>   -hypothalamus is normal</a:t>
            </a:r>
          </a:p>
          <a:p>
            <a:pPr>
              <a:buNone/>
            </a:pPr>
            <a:r>
              <a:rPr lang="en-CA" dirty="0" smtClean="0"/>
              <a:t>   -no abnormal enhancement after IV GAD is noted.</a:t>
            </a:r>
          </a:p>
          <a:p>
            <a:pPr>
              <a:buNone/>
            </a:pPr>
            <a:r>
              <a:rPr lang="en-CA" dirty="0" smtClean="0"/>
              <a:t>     </a:t>
            </a:r>
          </a:p>
          <a:p>
            <a:pPr>
              <a:buNone/>
            </a:pPr>
            <a:r>
              <a:rPr lang="en-CA"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ctors\Desktop\New folder (2)\IMG_20160613_083929.jpg"/>
          <p:cNvPicPr>
            <a:picLocks noChangeAspect="1" noChangeArrowheads="1"/>
          </p:cNvPicPr>
          <p:nvPr/>
        </p:nvPicPr>
        <p:blipFill>
          <a:blip r:embed="rId2"/>
          <a:srcRect/>
          <a:stretch>
            <a:fillRect/>
          </a:stretch>
        </p:blipFill>
        <p:spPr bwMode="auto">
          <a:xfrm>
            <a:off x="0" y="-2667000"/>
            <a:ext cx="9144000" cy="1219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ctors\Desktop\New folder (2)\IMG_20160613_083951.jpg"/>
          <p:cNvPicPr>
            <a:picLocks noChangeAspect="1" noChangeArrowheads="1"/>
          </p:cNvPicPr>
          <p:nvPr/>
        </p:nvPicPr>
        <p:blipFill>
          <a:blip r:embed="rId2"/>
          <a:srcRect/>
          <a:stretch>
            <a:fillRect/>
          </a:stretch>
        </p:blipFill>
        <p:spPr bwMode="auto">
          <a:xfrm>
            <a:off x="285720" y="-2667000"/>
            <a:ext cx="8858280" cy="12192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octors\Desktop\New folder (2)\IMG_20160613_084055.jpg"/>
          <p:cNvPicPr>
            <a:picLocks noChangeAspect="1" noChangeArrowheads="1"/>
          </p:cNvPicPr>
          <p:nvPr/>
        </p:nvPicPr>
        <p:blipFill>
          <a:blip r:embed="rId2"/>
          <a:srcRect/>
          <a:stretch>
            <a:fillRect/>
          </a:stretch>
        </p:blipFill>
        <p:spPr bwMode="auto">
          <a:xfrm>
            <a:off x="0" y="-2667000"/>
            <a:ext cx="9144000" cy="12192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octors\Desktop\New folder (2)\IMG_20160613_084133.jpg"/>
          <p:cNvPicPr>
            <a:picLocks noChangeAspect="1" noChangeArrowheads="1"/>
          </p:cNvPicPr>
          <p:nvPr/>
        </p:nvPicPr>
        <p:blipFill>
          <a:blip r:embed="rId2"/>
          <a:srcRect/>
          <a:stretch>
            <a:fillRect/>
          </a:stretch>
        </p:blipFill>
        <p:spPr bwMode="auto">
          <a:xfrm>
            <a:off x="285720" y="-2667000"/>
            <a:ext cx="8858280" cy="1116809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test  94/12/16   pars</a:t>
            </a:r>
            <a:endParaRPr lang="en-US" dirty="0"/>
          </a:p>
        </p:txBody>
      </p:sp>
      <p:sp>
        <p:nvSpPr>
          <p:cNvPr id="3" name="Content Placeholder 2"/>
          <p:cNvSpPr>
            <a:spLocks noGrp="1"/>
          </p:cNvSpPr>
          <p:nvPr>
            <p:ph sz="quarter" idx="1"/>
          </p:nvPr>
        </p:nvSpPr>
        <p:spPr/>
        <p:txBody>
          <a:bodyPr>
            <a:normAutofit/>
          </a:bodyPr>
          <a:lstStyle/>
          <a:p>
            <a:r>
              <a:rPr lang="en-CA" dirty="0" err="1" smtClean="0"/>
              <a:t>ACTHam</a:t>
            </a:r>
            <a:r>
              <a:rPr lang="en-CA" dirty="0" smtClean="0"/>
              <a:t>(basal): 65.2pg/ml  (7.2-64)</a:t>
            </a:r>
          </a:p>
          <a:p>
            <a:endParaRPr lang="en-CA" dirty="0" smtClean="0"/>
          </a:p>
          <a:p>
            <a:r>
              <a:rPr lang="en-CA" dirty="0" smtClean="0"/>
              <a:t>U/A 24h       vol:1200cc</a:t>
            </a:r>
          </a:p>
          <a:p>
            <a:pPr>
              <a:buNone/>
            </a:pPr>
            <a:r>
              <a:rPr lang="en-CA" dirty="0" smtClean="0"/>
              <a:t>     (HDDST)       Cr:1404mg/24h</a:t>
            </a:r>
          </a:p>
          <a:p>
            <a:pPr>
              <a:buNone/>
            </a:pPr>
            <a:r>
              <a:rPr lang="en-CA" dirty="0" smtClean="0"/>
              <a:t>                         weight:124kg</a:t>
            </a:r>
          </a:p>
          <a:p>
            <a:pPr>
              <a:buNone/>
            </a:pPr>
            <a:r>
              <a:rPr lang="en-CA" dirty="0" smtClean="0"/>
              <a:t>                          24h UFC:26mcg/24h(36-137)</a:t>
            </a:r>
          </a:p>
          <a:p>
            <a:pPr>
              <a:buNone/>
            </a:pPr>
            <a:r>
              <a:rPr lang="en-CA" dirty="0" err="1" smtClean="0"/>
              <a:t>Cortisol</a:t>
            </a:r>
            <a:r>
              <a:rPr lang="en-CA" dirty="0" smtClean="0"/>
              <a:t> after DEXA:3.2µg/dl    (5.3-26)</a:t>
            </a:r>
          </a:p>
          <a:p>
            <a:pPr>
              <a:buNone/>
            </a:pPr>
            <a:r>
              <a:rPr lang="en-CA" dirty="0" smtClean="0"/>
              <a:t>ACTHam:25pg/ml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Whole body scan by </a:t>
            </a:r>
            <a:r>
              <a:rPr lang="en-CA" dirty="0" err="1" smtClean="0"/>
              <a:t>octerotide</a:t>
            </a:r>
            <a:r>
              <a:rPr lang="en-CA" dirty="0" smtClean="0"/>
              <a:t> 95/1/16</a:t>
            </a:r>
            <a:endParaRPr lang="en-US" dirty="0"/>
          </a:p>
        </p:txBody>
      </p:sp>
      <p:sp>
        <p:nvSpPr>
          <p:cNvPr id="3" name="Content Placeholder 2"/>
          <p:cNvSpPr>
            <a:spLocks noGrp="1"/>
          </p:cNvSpPr>
          <p:nvPr>
            <p:ph sz="quarter" idx="1"/>
          </p:nvPr>
        </p:nvSpPr>
        <p:spPr/>
        <p:txBody>
          <a:bodyPr/>
          <a:lstStyle/>
          <a:p>
            <a:r>
              <a:rPr lang="en-CA" dirty="0" smtClean="0"/>
              <a:t>Finding :The scan revealed no abnormal uptake was seen throughout the body.</a:t>
            </a:r>
          </a:p>
          <a:p>
            <a:r>
              <a:rPr lang="en-CA" dirty="0" err="1" smtClean="0"/>
              <a:t>Impression:scan</a:t>
            </a:r>
            <a:r>
              <a:rPr lang="en-CA" dirty="0" smtClean="0"/>
              <a:t> is negative for evidence of any </a:t>
            </a:r>
            <a:r>
              <a:rPr lang="en-CA" dirty="0" err="1" smtClean="0"/>
              <a:t>Tc-octerotide</a:t>
            </a:r>
            <a:r>
              <a:rPr lang="en-CA" dirty="0" smtClean="0"/>
              <a:t> avid lesion throughout the body.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60606_21173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Chest &amp;</a:t>
            </a:r>
            <a:r>
              <a:rPr lang="en-CA" dirty="0" err="1" smtClean="0"/>
              <a:t>Abd</a:t>
            </a:r>
            <a:r>
              <a:rPr lang="en-CA" dirty="0" smtClean="0"/>
              <a:t>-Pelvic spiral CT with contrast  95/1/16</a:t>
            </a:r>
            <a:endParaRPr lang="en-US" dirty="0"/>
          </a:p>
        </p:txBody>
      </p:sp>
      <p:sp>
        <p:nvSpPr>
          <p:cNvPr id="3" name="Content Placeholder 2"/>
          <p:cNvSpPr>
            <a:spLocks noGrp="1"/>
          </p:cNvSpPr>
          <p:nvPr>
            <p:ph sz="quarter" idx="1"/>
          </p:nvPr>
        </p:nvSpPr>
        <p:spPr/>
        <p:txBody>
          <a:bodyPr/>
          <a:lstStyle/>
          <a:p>
            <a:r>
              <a:rPr lang="en-CA" dirty="0" smtClean="0"/>
              <a:t>Chest CT :normal</a:t>
            </a:r>
          </a:p>
          <a:p>
            <a:pPr>
              <a:buNone/>
            </a:pPr>
            <a:endParaRPr lang="en-CA" dirty="0" smtClean="0"/>
          </a:p>
          <a:p>
            <a:r>
              <a:rPr lang="en-CA" dirty="0" err="1" smtClean="0"/>
              <a:t>Abd</a:t>
            </a:r>
            <a:r>
              <a:rPr lang="en-CA" dirty="0" smtClean="0"/>
              <a:t>-Pelvic  </a:t>
            </a:r>
            <a:r>
              <a:rPr lang="en-CA" dirty="0" err="1" smtClean="0"/>
              <a:t>CT:normal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pPr algn="r" rtl="1"/>
            <a:r>
              <a:rPr lang="fa-IR" dirty="0" smtClean="0"/>
              <a:t>بیمار خانم 38 ساله مورد </a:t>
            </a:r>
            <a:r>
              <a:rPr lang="en-CA" dirty="0" smtClean="0"/>
              <a:t>morbid obesity</a:t>
            </a:r>
            <a:r>
              <a:rPr lang="fa-IR" dirty="0" smtClean="0"/>
              <a:t> ،که در سال 1393جهت کاهش وزن طی مشورت با پزشک تصمیم به </a:t>
            </a:r>
          </a:p>
          <a:p>
            <a:pPr algn="r" rtl="1"/>
            <a:r>
              <a:rPr lang="en-CA" dirty="0" smtClean="0"/>
              <a:t>Bariatric surgery</a:t>
            </a:r>
            <a:r>
              <a:rPr lang="fa-IR" dirty="0" smtClean="0"/>
              <a:t>می گیرد،که در اقدامات قبل عمل به اندوکرینولوژیست مراجعه می کند و یکسری آزمایشات اولیه بررسی چاقی انجام می دهد که نرمال بوده است.</a:t>
            </a:r>
          </a:p>
          <a:p>
            <a:pPr algn="r" rtl="1"/>
            <a:r>
              <a:rPr lang="fa-IR" dirty="0" smtClean="0"/>
              <a:t>بیمار در همان </a:t>
            </a:r>
            <a:r>
              <a:rPr lang="en-CA" dirty="0" smtClean="0"/>
              <a:t> </a:t>
            </a:r>
            <a:r>
              <a:rPr lang="fa-IR" dirty="0" smtClean="0"/>
              <a:t>نیمه اول سال 93 تحت جراحی </a:t>
            </a:r>
            <a:r>
              <a:rPr lang="en-CA" dirty="0" smtClean="0"/>
              <a:t>sleeve </a:t>
            </a:r>
            <a:r>
              <a:rPr lang="en-CA" dirty="0" err="1" smtClean="0"/>
              <a:t>gastrectomy</a:t>
            </a:r>
            <a:r>
              <a:rPr lang="en-CA" dirty="0" smtClean="0"/>
              <a:t> </a:t>
            </a:r>
            <a:r>
              <a:rPr lang="fa-IR" dirty="0" smtClean="0"/>
              <a:t>قرار می گیرد و در یک ماه اول بعد جراحی </a:t>
            </a:r>
            <a:r>
              <a:rPr lang="en-CA" dirty="0" smtClean="0"/>
              <a:t>8kg</a:t>
            </a:r>
            <a:r>
              <a:rPr lang="fa-IR" dirty="0" smtClean="0"/>
              <a:t> کاهش وزن داشته ولی مجددا با پر خوری به وزن اولیه بر می گردد.و اینکه بیمار ذکر می کند قبلا بارژیم تا حدی کاهش وزن داشته ولی از 2 سال قبل قادر به کنترل </a:t>
            </a:r>
            <a:r>
              <a:rPr lang="en-CA" dirty="0" smtClean="0"/>
              <a:t> </a:t>
            </a:r>
            <a:r>
              <a:rPr lang="fa-IR" dirty="0" smtClean="0"/>
              <a:t>خوردن و وزن نیست.</a:t>
            </a:r>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US" dirty="0"/>
          </a:p>
        </p:txBody>
      </p:sp>
      <p:sp>
        <p:nvSpPr>
          <p:cNvPr id="4" name="Title 3"/>
          <p:cNvSpPr>
            <a:spLocks noGrp="1"/>
          </p:cNvSpPr>
          <p:nvPr>
            <p:ph type="title"/>
          </p:nvPr>
        </p:nvSpPr>
        <p:spPr/>
        <p:txBody>
          <a:bodyPr/>
          <a:lstStyle/>
          <a:p>
            <a:r>
              <a:rPr lang="en-CA" dirty="0" err="1" smtClean="0"/>
              <a:t>Hx</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test 95/2/4  </a:t>
            </a:r>
            <a:r>
              <a:rPr lang="en-CA" dirty="0" err="1" smtClean="0"/>
              <a:t>pathobiology</a:t>
            </a:r>
            <a:endParaRPr lang="en-US" dirty="0"/>
          </a:p>
        </p:txBody>
      </p:sp>
      <p:sp>
        <p:nvSpPr>
          <p:cNvPr id="3" name="Content Placeholder 2"/>
          <p:cNvSpPr>
            <a:spLocks noGrp="1"/>
          </p:cNvSpPr>
          <p:nvPr>
            <p:ph sz="quarter" idx="1"/>
          </p:nvPr>
        </p:nvSpPr>
        <p:spPr/>
        <p:txBody>
          <a:bodyPr/>
          <a:lstStyle/>
          <a:p>
            <a:r>
              <a:rPr lang="en-CA" dirty="0" smtClean="0"/>
              <a:t>U/A24h:            vol:1500cc</a:t>
            </a:r>
          </a:p>
          <a:p>
            <a:pPr>
              <a:buNone/>
            </a:pPr>
            <a:r>
              <a:rPr lang="en-CA" dirty="0" smtClean="0"/>
              <a:t>   (basal)               Cr:1700mg/24h</a:t>
            </a:r>
          </a:p>
          <a:p>
            <a:pPr>
              <a:buNone/>
            </a:pPr>
            <a:r>
              <a:rPr lang="en-CA" dirty="0" smtClean="0"/>
              <a:t>                            weight:124</a:t>
            </a:r>
            <a:r>
              <a:rPr lang="en-US" dirty="0" smtClean="0"/>
              <a:t>kg</a:t>
            </a:r>
          </a:p>
          <a:p>
            <a:pPr>
              <a:buNone/>
            </a:pPr>
            <a:r>
              <a:rPr lang="en-CA" dirty="0" smtClean="0"/>
              <a:t>                             24hUFC:613.5 µg/24h(50-190)</a:t>
            </a:r>
          </a:p>
          <a:p>
            <a:pPr>
              <a:buNone/>
            </a:pPr>
            <a:r>
              <a:rPr lang="en-CA" dirty="0" smtClean="0"/>
              <a:t> </a:t>
            </a:r>
            <a:r>
              <a:rPr lang="en-CA" dirty="0" err="1" smtClean="0"/>
              <a:t>cortisol</a:t>
            </a:r>
            <a:r>
              <a:rPr lang="en-CA" dirty="0" smtClean="0"/>
              <a:t> morning(no suppression):22.90µg/dl(5.2-19.4</a:t>
            </a:r>
          </a:p>
          <a:p>
            <a:pPr>
              <a:buNone/>
            </a:pPr>
            <a:r>
              <a:rPr lang="en-CA" dirty="0" smtClean="0"/>
              <a:t>ACTH:73.9pg/ml (7.2-63.3)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test 95/2/19  </a:t>
            </a:r>
            <a:r>
              <a:rPr lang="en-CA" dirty="0" err="1" smtClean="0"/>
              <a:t>valiasr</a:t>
            </a:r>
            <a:r>
              <a:rPr lang="en-CA" dirty="0" smtClean="0"/>
              <a:t> </a:t>
            </a:r>
            <a:r>
              <a:rPr lang="en-CA" dirty="0" err="1" smtClean="0"/>
              <a:t>hos</a:t>
            </a:r>
            <a:endParaRPr lang="en-US" dirty="0"/>
          </a:p>
        </p:txBody>
      </p:sp>
      <p:sp>
        <p:nvSpPr>
          <p:cNvPr id="3" name="Content Placeholder 2"/>
          <p:cNvSpPr>
            <a:spLocks noGrp="1"/>
          </p:cNvSpPr>
          <p:nvPr>
            <p:ph sz="quarter" idx="1"/>
          </p:nvPr>
        </p:nvSpPr>
        <p:spPr/>
        <p:txBody>
          <a:bodyPr/>
          <a:lstStyle/>
          <a:p>
            <a:r>
              <a:rPr lang="en-CA" dirty="0" smtClean="0"/>
              <a:t>UFC(basal):465 µg/24h  (7-100)</a:t>
            </a:r>
          </a:p>
          <a:p>
            <a:r>
              <a:rPr lang="en-CA" dirty="0" err="1" smtClean="0"/>
              <a:t>Cortisol</a:t>
            </a:r>
            <a:r>
              <a:rPr lang="en-CA" dirty="0" smtClean="0"/>
              <a:t>(basal):16µg/dl (5-22)</a:t>
            </a:r>
          </a:p>
          <a:p>
            <a:r>
              <a:rPr lang="en-CA" dirty="0" smtClean="0"/>
              <a:t>fBS:78mg/dl     Chol:198mg/dl     TG:167mg/dl</a:t>
            </a:r>
          </a:p>
          <a:p>
            <a:pPr>
              <a:buNone/>
            </a:pPr>
            <a:r>
              <a:rPr lang="en-CA" sz="5400" dirty="0" smtClean="0"/>
              <a:t>            95/2/21</a:t>
            </a:r>
          </a:p>
          <a:p>
            <a:pPr>
              <a:buNone/>
            </a:pPr>
            <a:r>
              <a:rPr lang="en-CA" sz="3600" dirty="0" smtClean="0"/>
              <a:t>Overnight DST</a:t>
            </a:r>
          </a:p>
          <a:p>
            <a:pPr>
              <a:buNone/>
            </a:pPr>
            <a:r>
              <a:rPr lang="en-CA" sz="3600" dirty="0" smtClean="0"/>
              <a:t>      cortisol:16.5µg/dl</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test 95/2/25   </a:t>
            </a:r>
            <a:r>
              <a:rPr lang="en-CA" dirty="0" err="1" smtClean="0"/>
              <a:t>moddares</a:t>
            </a:r>
            <a:r>
              <a:rPr lang="en-CA" dirty="0" smtClean="0"/>
              <a:t> </a:t>
            </a:r>
            <a:r>
              <a:rPr lang="en-CA" dirty="0" err="1" smtClean="0"/>
              <a:t>hos</a:t>
            </a:r>
            <a:endParaRPr lang="en-US" dirty="0"/>
          </a:p>
        </p:txBody>
      </p:sp>
      <p:sp>
        <p:nvSpPr>
          <p:cNvPr id="3" name="Content Placeholder 2"/>
          <p:cNvSpPr>
            <a:spLocks noGrp="1"/>
          </p:cNvSpPr>
          <p:nvPr>
            <p:ph sz="quarter" idx="1"/>
          </p:nvPr>
        </p:nvSpPr>
        <p:spPr/>
        <p:txBody>
          <a:bodyPr/>
          <a:lstStyle/>
          <a:p>
            <a:r>
              <a:rPr lang="en-CA" dirty="0" smtClean="0"/>
              <a:t>U/A 24h         vol:1600cc</a:t>
            </a:r>
          </a:p>
          <a:p>
            <a:pPr>
              <a:buNone/>
            </a:pPr>
            <a:r>
              <a:rPr lang="en-CA" dirty="0" smtClean="0"/>
              <a:t>    (LDDST)           Cr:1440mg/24h</a:t>
            </a:r>
          </a:p>
          <a:p>
            <a:pPr>
              <a:buNone/>
            </a:pPr>
            <a:r>
              <a:rPr lang="en-CA" dirty="0" smtClean="0"/>
              <a:t>                           weight:124kg</a:t>
            </a:r>
          </a:p>
          <a:p>
            <a:pPr>
              <a:buNone/>
            </a:pPr>
            <a:r>
              <a:rPr lang="en-CA" dirty="0" smtClean="0"/>
              <a:t>                            24hUFC:110µg/24h(50-190)</a:t>
            </a:r>
          </a:p>
          <a:p>
            <a:pPr>
              <a:buNone/>
            </a:pPr>
            <a:endParaRPr lang="en-CA" dirty="0" smtClean="0"/>
          </a:p>
          <a:p>
            <a:pPr>
              <a:buNone/>
            </a:pPr>
            <a:r>
              <a:rPr lang="en-CA" dirty="0" err="1" smtClean="0"/>
              <a:t>Cortisol</a:t>
            </a:r>
            <a:r>
              <a:rPr lang="en-CA" dirty="0" smtClean="0"/>
              <a:t> after DEXA:16.2micg/dl(5-25)</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test 95/2/25 </a:t>
            </a:r>
            <a:r>
              <a:rPr lang="en-CA" dirty="0" err="1" smtClean="0"/>
              <a:t>saeed</a:t>
            </a:r>
            <a:endParaRPr lang="en-US" dirty="0"/>
          </a:p>
        </p:txBody>
      </p:sp>
      <p:sp>
        <p:nvSpPr>
          <p:cNvPr id="3" name="Content Placeholder 2"/>
          <p:cNvSpPr>
            <a:spLocks noGrp="1"/>
          </p:cNvSpPr>
          <p:nvPr>
            <p:ph sz="quarter" idx="1"/>
          </p:nvPr>
        </p:nvSpPr>
        <p:spPr/>
        <p:txBody>
          <a:bodyPr/>
          <a:lstStyle/>
          <a:p>
            <a:r>
              <a:rPr lang="en-CA" dirty="0" err="1" smtClean="0"/>
              <a:t>Cortisol</a:t>
            </a:r>
            <a:r>
              <a:rPr lang="en-CA" dirty="0" smtClean="0"/>
              <a:t> salvia 11pm: 0.1µg/dl(midnight:&lt;0.1)</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dval.JPG"/>
          <p:cNvPicPr>
            <a:picLocks noChangeAspect="1"/>
          </p:cNvPicPr>
          <p:nvPr/>
        </p:nvPicPr>
        <p:blipFill>
          <a:blip r:embed="rId2"/>
          <a:stretch>
            <a:fillRect/>
          </a:stretch>
        </p:blipFill>
        <p:spPr>
          <a:xfrm>
            <a:off x="0" y="142852"/>
            <a:ext cx="9144000" cy="671514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BMD  95/3/12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60606_211828.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60606_211909.jpg"/>
          <p:cNvPicPr>
            <a:picLocks noChangeAspect="1"/>
          </p:cNvPicPr>
          <p:nvPr/>
        </p:nvPicPr>
        <p:blipFill>
          <a:blip r:embed="rId2" cstate="print"/>
          <a:stretch>
            <a:fillRect/>
          </a:stretch>
        </p:blipFill>
        <p:spPr>
          <a:xfrm>
            <a:off x="2000250" y="71462"/>
            <a:ext cx="51435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60606_211938.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60606_211949.jpg"/>
          <p:cNvPicPr>
            <a:picLocks noChangeAspect="1"/>
          </p:cNvPicPr>
          <p:nvPr/>
        </p:nvPicPr>
        <p:blipFill>
          <a:blip r:embed="rId2" cstate="print"/>
          <a:stretch>
            <a:fillRect/>
          </a:stretch>
        </p:blipFill>
        <p:spPr>
          <a:xfrm>
            <a:off x="2000250" y="0"/>
            <a:ext cx="51435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test    93/1/17 pars</a:t>
            </a:r>
            <a:endParaRPr lang="en-US" dirty="0"/>
          </a:p>
        </p:txBody>
      </p:sp>
      <p:sp>
        <p:nvSpPr>
          <p:cNvPr id="3" name="Content Placeholder 2"/>
          <p:cNvSpPr>
            <a:spLocks noGrp="1"/>
          </p:cNvSpPr>
          <p:nvPr>
            <p:ph sz="quarter" idx="1"/>
          </p:nvPr>
        </p:nvSpPr>
        <p:spPr>
          <a:xfrm>
            <a:off x="612648" y="1647844"/>
            <a:ext cx="8153400" cy="4495800"/>
          </a:xfrm>
        </p:spPr>
        <p:txBody>
          <a:bodyPr/>
          <a:lstStyle/>
          <a:p>
            <a:r>
              <a:rPr lang="en-CA" dirty="0" smtClean="0"/>
              <a:t>Hb:14.1mg/dl                 </a:t>
            </a:r>
            <a:r>
              <a:rPr lang="en-CA" dirty="0" err="1" smtClean="0"/>
              <a:t>LFT:nl</a:t>
            </a:r>
            <a:endParaRPr lang="en-CA" dirty="0" smtClean="0"/>
          </a:p>
          <a:p>
            <a:r>
              <a:rPr lang="en-CA" dirty="0" smtClean="0"/>
              <a:t>FBS:73mg/dl                   T4:5.1micg/dl(4.4-11.8)</a:t>
            </a:r>
          </a:p>
          <a:p>
            <a:r>
              <a:rPr lang="en-CA" dirty="0" smtClean="0"/>
              <a:t>HbA1c: 6.2%                   TSH:1.8 IU/ml(0.3-5)</a:t>
            </a:r>
          </a:p>
          <a:p>
            <a:r>
              <a:rPr lang="en-CA" dirty="0" smtClean="0"/>
              <a:t>Cr:1.25mg/dl                   25OHvitD:8.2ng/ml                     </a:t>
            </a:r>
          </a:p>
          <a:p>
            <a:r>
              <a:rPr lang="en-CA" dirty="0" smtClean="0"/>
              <a:t>Cholestrol:244mg/dl         Insulin:11.2 </a:t>
            </a:r>
            <a:r>
              <a:rPr lang="en-CA" dirty="0" err="1" smtClean="0"/>
              <a:t>micU</a:t>
            </a:r>
            <a:r>
              <a:rPr lang="en-CA" dirty="0" smtClean="0"/>
              <a:t>/ml</a:t>
            </a:r>
          </a:p>
          <a:p>
            <a:r>
              <a:rPr lang="en-CA" dirty="0" smtClean="0"/>
              <a:t>TG: 100mg/dl                  Cortisole8am:16.9mic/dl</a:t>
            </a:r>
          </a:p>
          <a:p>
            <a:r>
              <a:rPr lang="en-CA" dirty="0" smtClean="0"/>
              <a:t>HDL:58       LDL:166                       (4.5-24)</a:t>
            </a:r>
            <a:r>
              <a:rPr lang="fa-IR" dirty="0" smtClean="0"/>
              <a:t> </a:t>
            </a:r>
            <a:endParaRPr lang="en-CA" dirty="0" smtClean="0"/>
          </a:p>
          <a:p>
            <a:pPr algn="r" rtl="1">
              <a:buNone/>
            </a:pPr>
            <a:r>
              <a:rPr lang="fa-IR" dirty="0" smtClean="0"/>
              <a:t>   بیمار به خاطر نداشت که دارو خورده یا نه.                                         </a:t>
            </a:r>
            <a:endParaRPr lang="en-US" dirty="0"/>
          </a:p>
        </p:txBody>
      </p:sp>
      <p:sp>
        <p:nvSpPr>
          <p:cNvPr id="4" name="Down Arrow 3"/>
          <p:cNvSpPr/>
          <p:nvPr/>
        </p:nvSpPr>
        <p:spPr>
          <a:xfrm>
            <a:off x="7956376" y="4869160"/>
            <a:ext cx="314966" cy="9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argozideha.com/static/portal/93/936055-56637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2285984" y="785794"/>
            <a:ext cx="4277133" cy="830997"/>
          </a:xfrm>
          <a:prstGeom prst="rect">
            <a:avLst/>
          </a:prstGeom>
          <a:noFill/>
        </p:spPr>
        <p:txBody>
          <a:bodyPr wrap="none" rtlCol="0">
            <a:spAutoFit/>
          </a:bodyPr>
          <a:lstStyle/>
          <a:p>
            <a:r>
              <a:rPr lang="fa-IR" sz="4800" dirty="0" smtClean="0">
                <a:solidFill>
                  <a:schemeClr val="bg1"/>
                </a:solidFill>
              </a:rPr>
              <a:t>با تشکر از توجه تان</a:t>
            </a:r>
            <a:endParaRPr lang="en-US" sz="48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Hx</a:t>
            </a:r>
            <a:endParaRPr lang="en-US" dirty="0"/>
          </a:p>
        </p:txBody>
      </p:sp>
      <p:sp>
        <p:nvSpPr>
          <p:cNvPr id="3" name="Content Placeholder 2"/>
          <p:cNvSpPr>
            <a:spLocks noGrp="1"/>
          </p:cNvSpPr>
          <p:nvPr>
            <p:ph sz="quarter" idx="1"/>
          </p:nvPr>
        </p:nvSpPr>
        <p:spPr/>
        <p:txBody>
          <a:bodyPr/>
          <a:lstStyle/>
          <a:p>
            <a:pPr algn="r" rtl="1"/>
            <a:r>
              <a:rPr lang="fa-IR" dirty="0" smtClean="0"/>
              <a:t>در سال 1394 بیمار جهت بارداری تصمیم می گیرد و جهت اقدامات قبل بارداری و ترس از افزایش وزن زیادی حین بارداری ،جهت کنترل چاقی و کاهش وزن مجددا به اندوکرینولوژیست مراجعه می کند، که چندین نوبت تحت بررسی های کوشینگ قرار می گیرد و با توجه به آزمایشات مثبت و میکرو آدنوم هیپوفیز کاندید</a:t>
            </a:r>
            <a:r>
              <a:rPr lang="en-CA" dirty="0" smtClean="0"/>
              <a:t> TSS </a:t>
            </a:r>
            <a:r>
              <a:rPr lang="fa-IR" dirty="0" smtClean="0"/>
              <a:t>می شود ،ولی به علت ترس بیمار از جراحی و شک تشخیصی توسط یکی دیگر از همکاران به این مرکز ارجاع می شود.</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Hx</a:t>
            </a:r>
            <a:r>
              <a:rPr lang="en-CA" dirty="0" smtClean="0"/>
              <a:t> &amp;PH/E</a:t>
            </a:r>
            <a:endParaRPr lang="en-US" dirty="0"/>
          </a:p>
        </p:txBody>
      </p:sp>
      <p:sp>
        <p:nvSpPr>
          <p:cNvPr id="3" name="Content Placeholder 2"/>
          <p:cNvSpPr>
            <a:spLocks noGrp="1"/>
          </p:cNvSpPr>
          <p:nvPr>
            <p:ph sz="quarter" idx="1"/>
          </p:nvPr>
        </p:nvSpPr>
        <p:spPr/>
        <p:txBody>
          <a:bodyPr>
            <a:normAutofit fontScale="92500" lnSpcReduction="20000"/>
          </a:bodyPr>
          <a:lstStyle/>
          <a:p>
            <a:pPr algn="r" rtl="1"/>
            <a:r>
              <a:rPr lang="fa-IR" dirty="0" smtClean="0"/>
              <a:t>در خرداد ماه 95 بیمار به مرکز ما مراجعه کرده در</a:t>
            </a:r>
            <a:r>
              <a:rPr lang="en-CA" dirty="0" smtClean="0"/>
              <a:t>  </a:t>
            </a:r>
            <a:r>
              <a:rPr lang="fa-IR" dirty="0" smtClean="0"/>
              <a:t>هیستوری بیمار مشکل خاصی را ذکر نمی کرد(به غیر از سناریویی که قبلا بیان شد).</a:t>
            </a:r>
          </a:p>
          <a:p>
            <a:pPr algn="r" rtl="1"/>
            <a:r>
              <a:rPr lang="fa-IR" dirty="0" smtClean="0"/>
              <a:t>در سابقه فامیلی به غیر از </a:t>
            </a:r>
            <a:r>
              <a:rPr lang="en-CA" dirty="0" smtClean="0"/>
              <a:t>morbid obesity</a:t>
            </a:r>
            <a:r>
              <a:rPr lang="fa-IR" dirty="0" smtClean="0"/>
              <a:t> بیماری دیگه ای رو ذکر نمی کرد. (6 برادر (2 برادرش فوت کردند)و3 خواهر دارد ،همگی خواهرها قد حدود 170 وبا رژیم وزن بین 85 تا 100و برادرها قد حدود 185-190 و وزن حدود 90-120)</a:t>
            </a:r>
          </a:p>
          <a:p>
            <a:pPr algn="r" rtl="1"/>
            <a:r>
              <a:rPr lang="en-CA" dirty="0" err="1" smtClean="0"/>
              <a:t>Mense</a:t>
            </a:r>
            <a:r>
              <a:rPr lang="en-CA" dirty="0" smtClean="0"/>
              <a:t>: regular</a:t>
            </a:r>
          </a:p>
          <a:p>
            <a:pPr algn="r" rtl="1">
              <a:buNone/>
            </a:pPr>
            <a:r>
              <a:rPr lang="en-CA" dirty="0" smtClean="0"/>
              <a:t>Recent weight gain: no</a:t>
            </a:r>
          </a:p>
          <a:p>
            <a:pPr algn="r" rtl="1">
              <a:buNone/>
            </a:pPr>
            <a:r>
              <a:rPr lang="en-CA" dirty="0" err="1" smtClean="0"/>
              <a:t>Headache:no</a:t>
            </a:r>
            <a:endParaRPr lang="en-CA" dirty="0" smtClean="0"/>
          </a:p>
          <a:p>
            <a:pPr algn="r" rtl="1">
              <a:buNone/>
            </a:pPr>
            <a:r>
              <a:rPr lang="en-CA" dirty="0" smtClean="0"/>
              <a:t>Infertility: no(she has contraception)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PH/E</a:t>
            </a:r>
            <a:endParaRPr lang="en-US" dirty="0"/>
          </a:p>
        </p:txBody>
      </p:sp>
      <p:sp>
        <p:nvSpPr>
          <p:cNvPr id="3" name="Content Placeholder 2"/>
          <p:cNvSpPr>
            <a:spLocks noGrp="1"/>
          </p:cNvSpPr>
          <p:nvPr>
            <p:ph sz="quarter" idx="1"/>
          </p:nvPr>
        </p:nvSpPr>
        <p:spPr/>
        <p:txBody>
          <a:bodyPr>
            <a:normAutofit/>
          </a:bodyPr>
          <a:lstStyle/>
          <a:p>
            <a:r>
              <a:rPr lang="en-CA" dirty="0" smtClean="0"/>
              <a:t>BP:110/80 </a:t>
            </a:r>
          </a:p>
          <a:p>
            <a:r>
              <a:rPr lang="en-CA" dirty="0" smtClean="0"/>
              <a:t>BMI:44.98</a:t>
            </a:r>
          </a:p>
          <a:p>
            <a:r>
              <a:rPr lang="en-CA" dirty="0" smtClean="0"/>
              <a:t>W/H ratio:0.90</a:t>
            </a:r>
          </a:p>
          <a:p>
            <a:r>
              <a:rPr lang="en-CA" dirty="0" err="1" smtClean="0"/>
              <a:t>Acanthosis</a:t>
            </a:r>
            <a:r>
              <a:rPr lang="en-CA" dirty="0" smtClean="0"/>
              <a:t> </a:t>
            </a:r>
            <a:r>
              <a:rPr lang="en-CA" dirty="0" err="1" smtClean="0"/>
              <a:t>nigricanse</a:t>
            </a:r>
            <a:r>
              <a:rPr lang="en-CA" dirty="0" smtClean="0"/>
              <a:t>: -              moon face:  -</a:t>
            </a:r>
          </a:p>
          <a:p>
            <a:r>
              <a:rPr lang="en-CA" dirty="0" err="1" smtClean="0"/>
              <a:t>Supraclavicular</a:t>
            </a:r>
            <a:r>
              <a:rPr lang="en-CA" dirty="0" smtClean="0"/>
              <a:t> fat pad: -          headache:  -</a:t>
            </a:r>
          </a:p>
          <a:p>
            <a:r>
              <a:rPr lang="en-CA" dirty="0" smtClean="0"/>
              <a:t>Red-purple </a:t>
            </a:r>
            <a:r>
              <a:rPr lang="en-CA" dirty="0" err="1" smtClean="0"/>
              <a:t>striae</a:t>
            </a:r>
            <a:r>
              <a:rPr lang="en-CA" dirty="0" smtClean="0"/>
              <a:t>: -                   </a:t>
            </a:r>
            <a:r>
              <a:rPr lang="en-CA" dirty="0" err="1" smtClean="0"/>
              <a:t>hirsuitism</a:t>
            </a:r>
            <a:r>
              <a:rPr lang="en-CA" dirty="0" smtClean="0"/>
              <a:t>:  -</a:t>
            </a:r>
          </a:p>
          <a:p>
            <a:r>
              <a:rPr lang="en-CA" dirty="0" smtClean="0"/>
              <a:t>Proximal muscle weakness: - </a:t>
            </a:r>
          </a:p>
          <a:p>
            <a:r>
              <a:rPr lang="en-CA" dirty="0" smtClean="0"/>
              <a:t>Buffalo hump: +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94/9/14</a:t>
            </a:r>
            <a:endParaRPr lang="en-US" dirty="0"/>
          </a:p>
        </p:txBody>
      </p:sp>
      <p:sp>
        <p:nvSpPr>
          <p:cNvPr id="3" name="Content Placeholder 2"/>
          <p:cNvSpPr>
            <a:spLocks noGrp="1"/>
          </p:cNvSpPr>
          <p:nvPr>
            <p:ph sz="quarter" idx="1"/>
          </p:nvPr>
        </p:nvSpPr>
        <p:spPr/>
        <p:txBody>
          <a:bodyPr>
            <a:normAutofit/>
          </a:bodyPr>
          <a:lstStyle/>
          <a:p>
            <a:r>
              <a:rPr lang="en-CA" smtClean="0"/>
              <a:t>Abd-pelvic  sonography:</a:t>
            </a:r>
          </a:p>
          <a:p>
            <a:pPr>
              <a:buNone/>
            </a:pPr>
            <a:r>
              <a:rPr lang="en-CA" smtClean="0"/>
              <a:t>        fatty liver grade I</a:t>
            </a:r>
          </a:p>
          <a:p>
            <a:pPr>
              <a:buNone/>
            </a:pPr>
            <a:endParaRPr lang="en-CA" smtClean="0"/>
          </a:p>
          <a:p>
            <a:pPr>
              <a:buNone/>
            </a:pPr>
            <a:r>
              <a:rPr lang="en-CA" smtClean="0"/>
              <a:t>Thyroid&amp; parathyroid sonography:NL</a:t>
            </a:r>
          </a:p>
          <a:p>
            <a:pPr>
              <a:buNone/>
            </a:pPr>
            <a:endParaRPr lang="en-CA" smtClean="0"/>
          </a:p>
          <a:p>
            <a:pPr>
              <a:buNone/>
            </a:pPr>
            <a:endParaRPr lang="en-CA" smtClean="0"/>
          </a:p>
          <a:p>
            <a:pPr>
              <a:buNone/>
            </a:pPr>
            <a:r>
              <a:rPr lang="en-CA"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test 94/10/30 pars</a:t>
            </a:r>
            <a:endParaRPr lang="en-US" dirty="0"/>
          </a:p>
        </p:txBody>
      </p:sp>
      <p:sp>
        <p:nvSpPr>
          <p:cNvPr id="3" name="Content Placeholder 2"/>
          <p:cNvSpPr>
            <a:spLocks noGrp="1"/>
          </p:cNvSpPr>
          <p:nvPr>
            <p:ph sz="quarter" idx="1"/>
          </p:nvPr>
        </p:nvSpPr>
        <p:spPr/>
        <p:txBody>
          <a:bodyPr/>
          <a:lstStyle/>
          <a:p>
            <a:r>
              <a:rPr lang="en-CA" dirty="0" smtClean="0"/>
              <a:t>U/A 24h:   volume:450cc</a:t>
            </a:r>
          </a:p>
          <a:p>
            <a:pPr>
              <a:buNone/>
            </a:pPr>
            <a:r>
              <a:rPr lang="en-CA" dirty="0" smtClean="0"/>
              <a:t>       Basal      Cr:1192mg/24h</a:t>
            </a:r>
          </a:p>
          <a:p>
            <a:pPr>
              <a:buNone/>
            </a:pPr>
            <a:r>
              <a:rPr lang="en-CA" dirty="0" smtClean="0"/>
              <a:t>                      weight:124kg</a:t>
            </a:r>
          </a:p>
          <a:p>
            <a:pPr>
              <a:buNone/>
            </a:pPr>
            <a:r>
              <a:rPr lang="en-CA" dirty="0" smtClean="0"/>
              <a:t>                       24h UFC:243mcg/24h(36-137)</a:t>
            </a:r>
            <a:endParaRPr lang="fa-IR" dirty="0" smtClean="0"/>
          </a:p>
          <a:p>
            <a:pPr>
              <a:buNone/>
            </a:pPr>
            <a:r>
              <a:rPr lang="en-CA" dirty="0" smtClean="0"/>
              <a:t>ACTH:83.3pg/ml(7.2-64)</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test 94/11/20 pars</a:t>
            </a:r>
            <a:endParaRPr lang="en-US" dirty="0"/>
          </a:p>
        </p:txBody>
      </p:sp>
      <p:sp>
        <p:nvSpPr>
          <p:cNvPr id="3" name="Content Placeholder 2"/>
          <p:cNvSpPr>
            <a:spLocks noGrp="1"/>
          </p:cNvSpPr>
          <p:nvPr>
            <p:ph sz="quarter" idx="1"/>
          </p:nvPr>
        </p:nvSpPr>
        <p:spPr/>
        <p:txBody>
          <a:bodyPr/>
          <a:lstStyle/>
          <a:p>
            <a:pPr>
              <a:buNone/>
            </a:pPr>
            <a:endParaRPr lang="en-CA" dirty="0" smtClean="0"/>
          </a:p>
          <a:p>
            <a:pPr>
              <a:buNone/>
            </a:pPr>
            <a:r>
              <a:rPr lang="en-CA" dirty="0" smtClean="0"/>
              <a:t>U/A 24h      vol:600cc</a:t>
            </a:r>
          </a:p>
          <a:p>
            <a:pPr>
              <a:buNone/>
            </a:pPr>
            <a:r>
              <a:rPr lang="en-CA" dirty="0" smtClean="0"/>
              <a:t>    (Basal)       Cr:1422mg/24h</a:t>
            </a:r>
          </a:p>
          <a:p>
            <a:pPr>
              <a:buNone/>
            </a:pPr>
            <a:r>
              <a:rPr lang="en-CA" dirty="0" smtClean="0"/>
              <a:t>                      weight:124kg</a:t>
            </a:r>
          </a:p>
          <a:p>
            <a:pPr>
              <a:buNone/>
            </a:pPr>
            <a:r>
              <a:rPr lang="en-CA" dirty="0" smtClean="0"/>
              <a:t>                     24h UFC:203mcg/24h(36-137)</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369</TotalTime>
  <Words>676</Words>
  <Application>Microsoft Office PowerPoint</Application>
  <PresentationFormat>On-screen Show (4:3)</PresentationFormat>
  <Paragraphs>120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Median</vt:lpstr>
      <vt:lpstr>In THE NAME OF GOD</vt:lpstr>
      <vt:lpstr>Hx</vt:lpstr>
      <vt:lpstr>Lab test    93/1/17 pars</vt:lpstr>
      <vt:lpstr>Hx</vt:lpstr>
      <vt:lpstr>Hx &amp;PH/E</vt:lpstr>
      <vt:lpstr>PH/E</vt:lpstr>
      <vt:lpstr>94/9/14</vt:lpstr>
      <vt:lpstr>Lab test 94/10/30 pars</vt:lpstr>
      <vt:lpstr>Lab test 94/11/20 pars</vt:lpstr>
      <vt:lpstr>Lab test 94/11/22  pars</vt:lpstr>
      <vt:lpstr>MRI  94/12/13</vt:lpstr>
      <vt:lpstr>Slide 12</vt:lpstr>
      <vt:lpstr>Slide 13</vt:lpstr>
      <vt:lpstr>Slide 14</vt:lpstr>
      <vt:lpstr>Slide 15</vt:lpstr>
      <vt:lpstr>Lab test  94/12/16   pars</vt:lpstr>
      <vt:lpstr>Whole body scan by octerotide 95/1/16</vt:lpstr>
      <vt:lpstr>Slide 18</vt:lpstr>
      <vt:lpstr>Chest &amp;Abd-Pelvic spiral CT with contrast  95/1/16</vt:lpstr>
      <vt:lpstr>Lab test 95/2/4  pathobiology</vt:lpstr>
      <vt:lpstr>Lab test 95/2/19  valiasr hos</vt:lpstr>
      <vt:lpstr>Lab test 95/2/25   moddares hos</vt:lpstr>
      <vt:lpstr>Lab test 95/2/25 saeed</vt:lpstr>
      <vt:lpstr>Slide 24</vt:lpstr>
      <vt:lpstr>BMD  95/3/12</vt:lpstr>
      <vt:lpstr>Slide 26</vt:lpstr>
      <vt:lpstr>Slide 27</vt:lpstr>
      <vt:lpstr>Slide 28</vt:lpstr>
      <vt:lpstr>Slide 29</vt:lpstr>
      <vt:lpstr>Slide 30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sony</dc:creator>
  <cp:lastModifiedBy>doctors</cp:lastModifiedBy>
  <cp:revision>56</cp:revision>
  <dcterms:created xsi:type="dcterms:W3CDTF">2016-06-06T17:13:31Z</dcterms:created>
  <dcterms:modified xsi:type="dcterms:W3CDTF">2016-06-13T05:17:10Z</dcterms:modified>
</cp:coreProperties>
</file>