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81" r:id="rId3"/>
    <p:sldId id="283" r:id="rId4"/>
    <p:sldId id="292" r:id="rId5"/>
    <p:sldId id="295" r:id="rId6"/>
    <p:sldId id="284" r:id="rId7"/>
    <p:sldId id="294" r:id="rId8"/>
    <p:sldId id="259" r:id="rId9"/>
    <p:sldId id="271" r:id="rId10"/>
    <p:sldId id="280" r:id="rId11"/>
    <p:sldId id="288" r:id="rId12"/>
    <p:sldId id="257" r:id="rId13"/>
    <p:sldId id="258" r:id="rId14"/>
    <p:sldId id="260" r:id="rId15"/>
    <p:sldId id="261" r:id="rId16"/>
    <p:sldId id="262" r:id="rId17"/>
    <p:sldId id="264" r:id="rId18"/>
    <p:sldId id="265" r:id="rId19"/>
    <p:sldId id="263" r:id="rId20"/>
    <p:sldId id="266" r:id="rId21"/>
    <p:sldId id="290" r:id="rId22"/>
    <p:sldId id="291" r:id="rId23"/>
    <p:sldId id="267" r:id="rId2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FB2-49C3-45E6-BA6B-1479629D71AA}" type="datetimeFigureOut">
              <a:rPr lang="fa-IR" smtClean="0"/>
              <a:t>03/05/1440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6424-FE6E-4914-95CD-16A9B0510FF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177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FB2-49C3-45E6-BA6B-1479629D71AA}" type="datetimeFigureOut">
              <a:rPr lang="fa-IR" smtClean="0"/>
              <a:t>03/05/1440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6424-FE6E-4914-95CD-16A9B0510FF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3553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FB2-49C3-45E6-BA6B-1479629D71AA}" type="datetimeFigureOut">
              <a:rPr lang="fa-IR" smtClean="0"/>
              <a:t>03/05/1440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6424-FE6E-4914-95CD-16A9B0510FF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7168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FB2-49C3-45E6-BA6B-1479629D71AA}" type="datetimeFigureOut">
              <a:rPr lang="fa-IR" smtClean="0"/>
              <a:t>03/05/1440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6424-FE6E-4914-95CD-16A9B0510FF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8228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FB2-49C3-45E6-BA6B-1479629D71AA}" type="datetimeFigureOut">
              <a:rPr lang="fa-IR" smtClean="0"/>
              <a:t>03/05/1440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6424-FE6E-4914-95CD-16A9B0510FF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909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FB2-49C3-45E6-BA6B-1479629D71AA}" type="datetimeFigureOut">
              <a:rPr lang="fa-IR" smtClean="0"/>
              <a:t>03/05/1440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6424-FE6E-4914-95CD-16A9B0510FF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6239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FB2-49C3-45E6-BA6B-1479629D71AA}" type="datetimeFigureOut">
              <a:rPr lang="fa-IR" smtClean="0"/>
              <a:t>03/05/1440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6424-FE6E-4914-95CD-16A9B0510FF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04564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FB2-49C3-45E6-BA6B-1479629D71AA}" type="datetimeFigureOut">
              <a:rPr lang="fa-IR" smtClean="0"/>
              <a:t>03/05/1440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6424-FE6E-4914-95CD-16A9B0510FF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5108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FB2-49C3-45E6-BA6B-1479629D71AA}" type="datetimeFigureOut">
              <a:rPr lang="fa-IR" smtClean="0"/>
              <a:t>03/05/1440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6424-FE6E-4914-95CD-16A9B0510FF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982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FB2-49C3-45E6-BA6B-1479629D71AA}" type="datetimeFigureOut">
              <a:rPr lang="fa-IR" smtClean="0"/>
              <a:t>03/05/1440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6424-FE6E-4914-95CD-16A9B0510FF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20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FB2-49C3-45E6-BA6B-1479629D71AA}" type="datetimeFigureOut">
              <a:rPr lang="fa-IR" smtClean="0"/>
              <a:t>03/05/1440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6424-FE6E-4914-95CD-16A9B0510FF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86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DFB2-49C3-45E6-BA6B-1479629D71AA}" type="datetimeFigureOut">
              <a:rPr lang="fa-IR" smtClean="0"/>
              <a:t>03/05/1440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6424-FE6E-4914-95CD-16A9B0510FF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4066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6600" b="1" i="1" dirty="0" smtClean="0">
                <a:solidFill>
                  <a:srgbClr val="002060"/>
                </a:solidFill>
              </a:rPr>
              <a:t>Case</a:t>
            </a:r>
            <a:r>
              <a:rPr lang="en-US" sz="6600" b="1" dirty="0" smtClean="0">
                <a:solidFill>
                  <a:srgbClr val="002060"/>
                </a:solidFill>
              </a:rPr>
              <a:t> </a:t>
            </a:r>
            <a:r>
              <a:rPr lang="en-US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  <a:br>
              <a:rPr lang="en-US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Thyroid and pregnancy</a:t>
            </a:r>
            <a:endParaRPr lang="fa-IR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789040"/>
            <a:ext cx="7200800" cy="1849760"/>
          </a:xfrm>
        </p:spPr>
        <p:txBody>
          <a:bodyPr>
            <a:normAutofit fontScale="92500" lnSpcReduction="10000"/>
          </a:bodyPr>
          <a:lstStyle/>
          <a:p>
            <a:pPr rtl="0"/>
            <a:r>
              <a:rPr lang="en-US" sz="1800" dirty="0" smtClean="0">
                <a:solidFill>
                  <a:srgbClr val="C00000"/>
                </a:solidFill>
              </a:rPr>
              <a:t>A </a:t>
            </a:r>
            <a:r>
              <a:rPr lang="en-US" sz="1800" dirty="0" err="1" smtClean="0">
                <a:solidFill>
                  <a:srgbClr val="C00000"/>
                </a:solidFill>
              </a:rPr>
              <a:t>Amouzegar</a:t>
            </a:r>
            <a:r>
              <a:rPr lang="en-US" sz="1800" dirty="0" smtClean="0">
                <a:solidFill>
                  <a:srgbClr val="C00000"/>
                </a:solidFill>
              </a:rPr>
              <a:t>, MD</a:t>
            </a:r>
          </a:p>
          <a:p>
            <a:pPr rtl="0"/>
            <a:r>
              <a:rPr lang="en-US" sz="1800" dirty="0" smtClean="0">
                <a:solidFill>
                  <a:srgbClr val="C00000"/>
                </a:solidFill>
              </a:rPr>
              <a:t>Endocrine Research Center</a:t>
            </a:r>
          </a:p>
          <a:p>
            <a:pPr rtl="0"/>
            <a:r>
              <a:rPr lang="en-US" sz="1800" dirty="0" smtClean="0">
                <a:solidFill>
                  <a:srgbClr val="C00000"/>
                </a:solidFill>
              </a:rPr>
              <a:t> Research Institute for Endocrine Sciences  </a:t>
            </a:r>
          </a:p>
          <a:p>
            <a:pPr rtl="0"/>
            <a:r>
              <a:rPr lang="en-US" sz="1800" dirty="0" smtClean="0">
                <a:solidFill>
                  <a:srgbClr val="C00000"/>
                </a:solidFill>
              </a:rPr>
              <a:t>  </a:t>
            </a:r>
            <a:r>
              <a:rPr lang="en-US" sz="1800" dirty="0" err="1" smtClean="0">
                <a:solidFill>
                  <a:srgbClr val="C00000"/>
                </a:solidFill>
              </a:rPr>
              <a:t>Shahid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</a:rPr>
              <a:t>Beheshti</a:t>
            </a:r>
            <a:r>
              <a:rPr lang="en-US" sz="1800" dirty="0" smtClean="0">
                <a:solidFill>
                  <a:srgbClr val="C00000"/>
                </a:solidFill>
              </a:rPr>
              <a:t> University</a:t>
            </a:r>
          </a:p>
          <a:p>
            <a:pPr rtl="0"/>
            <a:r>
              <a:rPr lang="en-US" sz="1800" dirty="0" smtClean="0">
                <a:solidFill>
                  <a:srgbClr val="C00000"/>
                </a:solidFill>
              </a:rPr>
              <a:t>ICED </a:t>
            </a:r>
          </a:p>
          <a:p>
            <a:pPr rtl="0"/>
            <a:r>
              <a:rPr lang="en-US" sz="1800" dirty="0" smtClean="0">
                <a:solidFill>
                  <a:srgbClr val="C00000"/>
                </a:solidFill>
              </a:rPr>
              <a:t>Tehran 23 October 2018</a:t>
            </a:r>
          </a:p>
          <a:p>
            <a:endParaRPr lang="en-US" dirty="0"/>
          </a:p>
          <a:p>
            <a:endParaRPr lang="en-US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8681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ATA guideline 2017</a:t>
            </a:r>
            <a:endParaRPr lang="fa-I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There is insufficient evidence to recommend for </a:t>
            </a:r>
            <a:r>
              <a:rPr lang="en-US" dirty="0" smtClean="0"/>
              <a:t>or against </a:t>
            </a:r>
            <a:r>
              <a:rPr lang="en-US" dirty="0"/>
              <a:t>universal screening for abnormal </a:t>
            </a:r>
            <a:r>
              <a:rPr lang="en-US" dirty="0" smtClean="0"/>
              <a:t>TSH concentrations </a:t>
            </a:r>
            <a:r>
              <a:rPr lang="en-US" dirty="0"/>
              <a:t>in early pregnancy.</a:t>
            </a:r>
          </a:p>
          <a:p>
            <a:pPr algn="l" rtl="0"/>
            <a:r>
              <a:rPr lang="en-US" sz="1900" dirty="0">
                <a:solidFill>
                  <a:srgbClr val="002060"/>
                </a:solidFill>
              </a:rPr>
              <a:t>(No recommendation; Insufficient evidence)</a:t>
            </a:r>
          </a:p>
          <a:p>
            <a:pPr algn="l" rtl="0"/>
            <a:r>
              <a:rPr lang="en-US" dirty="0"/>
              <a:t>There is insufficient evidence to recommend for or </a:t>
            </a:r>
            <a:r>
              <a:rPr lang="en-US" dirty="0" smtClean="0"/>
              <a:t>against universal </a:t>
            </a:r>
            <a:r>
              <a:rPr lang="en-US" dirty="0"/>
              <a:t>screening for abnormal TSH </a:t>
            </a:r>
            <a:r>
              <a:rPr lang="en-US" dirty="0" smtClean="0"/>
              <a:t>concentrations preconception</a:t>
            </a:r>
            <a:r>
              <a:rPr lang="en-US" dirty="0"/>
              <a:t>, with the exception of women </a:t>
            </a:r>
            <a:r>
              <a:rPr lang="en-US" dirty="0" smtClean="0"/>
              <a:t>planning assisted </a:t>
            </a:r>
            <a:r>
              <a:rPr lang="en-US" dirty="0"/>
              <a:t>reproduction.</a:t>
            </a:r>
          </a:p>
          <a:p>
            <a:pPr algn="l" rtl="0"/>
            <a:r>
              <a:rPr lang="en-US" sz="1900" dirty="0">
                <a:solidFill>
                  <a:srgbClr val="002060"/>
                </a:solidFill>
              </a:rPr>
              <a:t>(No recommendation; Insufficient evidence)</a:t>
            </a:r>
          </a:p>
          <a:p>
            <a:pPr algn="l" rtl="0"/>
            <a:r>
              <a:rPr lang="en-US" dirty="0"/>
              <a:t>Universal screening to detect low free </a:t>
            </a:r>
            <a:r>
              <a:rPr lang="en-US" dirty="0" err="1" smtClean="0"/>
              <a:t>thyroxine</a:t>
            </a:r>
            <a:r>
              <a:rPr lang="en-US" dirty="0" smtClean="0"/>
              <a:t> concentrations </a:t>
            </a:r>
            <a:r>
              <a:rPr lang="en-US" dirty="0"/>
              <a:t>in pregnant women is not recommended.</a:t>
            </a:r>
          </a:p>
          <a:p>
            <a:pPr algn="l" rtl="0"/>
            <a:r>
              <a:rPr lang="en-US" sz="1900" dirty="0">
                <a:solidFill>
                  <a:srgbClr val="002060"/>
                </a:solidFill>
              </a:rPr>
              <a:t>(Weak recommendation; moderate-quality evidence)</a:t>
            </a:r>
          </a:p>
          <a:p>
            <a:pPr algn="l" rtl="0"/>
            <a:endParaRPr lang="en-US" sz="1900" dirty="0">
              <a:solidFill>
                <a:srgbClr val="002060"/>
              </a:solidFill>
            </a:endParaRPr>
          </a:p>
          <a:p>
            <a:pPr algn="l" rtl="0"/>
            <a:r>
              <a:rPr lang="en-US" sz="1900" dirty="0">
                <a:solidFill>
                  <a:srgbClr val="002060"/>
                </a:solidFill>
              </a:rPr>
              <a:t>ATA Guideline 2017 Alexander EK, Pearce EN, et al. Thyroid 2017;27(3):315-389</a:t>
            </a:r>
            <a:endParaRPr lang="fa-IR" sz="19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56376" y="5979713"/>
            <a:ext cx="432048" cy="408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3</a:t>
            </a:r>
            <a:endParaRPr lang="fa-I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74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High risk group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256584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en-US" dirty="0"/>
              <a:t>1. A history of hypothyroidism/hyperthyroidism or </a:t>
            </a:r>
            <a:r>
              <a:rPr lang="en-US" dirty="0" smtClean="0"/>
              <a:t>current symptoms/signs </a:t>
            </a:r>
            <a:r>
              <a:rPr lang="en-US" dirty="0"/>
              <a:t>of thyroid dysfunction</a:t>
            </a:r>
          </a:p>
          <a:p>
            <a:pPr marL="0" indent="0" algn="l">
              <a:buNone/>
            </a:pPr>
            <a:r>
              <a:rPr lang="en-US" dirty="0"/>
              <a:t>2. Known thyroid antibody positivity or presence of </a:t>
            </a:r>
            <a:r>
              <a:rPr lang="en-US" dirty="0" smtClean="0"/>
              <a:t>a goiter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3. History of head or neck radiation or prior </a:t>
            </a:r>
            <a:r>
              <a:rPr lang="en-US" dirty="0" smtClean="0"/>
              <a:t>thyroid surgery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4. Age &gt;30 years</a:t>
            </a:r>
          </a:p>
          <a:p>
            <a:pPr marL="0" indent="0" algn="l">
              <a:buNone/>
            </a:pPr>
            <a:r>
              <a:rPr lang="en-US" dirty="0"/>
              <a:t>5. </a:t>
            </a:r>
            <a:r>
              <a:rPr lang="en-US" dirty="0" smtClean="0"/>
              <a:t>T1DM or </a:t>
            </a:r>
            <a:r>
              <a:rPr lang="en-US" dirty="0"/>
              <a:t>other autoimmune disorders</a:t>
            </a:r>
          </a:p>
          <a:p>
            <a:pPr marL="0" indent="0" algn="l">
              <a:buNone/>
            </a:pPr>
            <a:r>
              <a:rPr lang="en-US" dirty="0"/>
              <a:t>6. </a:t>
            </a:r>
            <a:r>
              <a:rPr lang="en-US" dirty="0" smtClean="0"/>
              <a:t>HX of </a:t>
            </a:r>
            <a:r>
              <a:rPr lang="en-US" dirty="0"/>
              <a:t>pregnancy loss, </a:t>
            </a:r>
            <a:r>
              <a:rPr lang="en-US" dirty="0" smtClean="0"/>
              <a:t>preterm delivery</a:t>
            </a:r>
            <a:r>
              <a:rPr lang="en-US" dirty="0"/>
              <a:t>, or infertility</a:t>
            </a:r>
          </a:p>
          <a:p>
            <a:pPr marL="0" indent="0" algn="l">
              <a:buNone/>
            </a:pPr>
            <a:r>
              <a:rPr lang="en-US" dirty="0"/>
              <a:t>7. Multiple prior </a:t>
            </a:r>
            <a:r>
              <a:rPr lang="en-US" dirty="0" smtClean="0"/>
              <a:t>pregnancies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8. </a:t>
            </a:r>
            <a:r>
              <a:rPr lang="en-US" dirty="0" err="1" smtClean="0"/>
              <a:t>FMHx</a:t>
            </a:r>
            <a:r>
              <a:rPr lang="en-US" dirty="0" smtClean="0"/>
              <a:t> of autoimmune </a:t>
            </a:r>
            <a:r>
              <a:rPr lang="en-US" dirty="0"/>
              <a:t>thyroid disease </a:t>
            </a:r>
            <a:r>
              <a:rPr lang="en-US" dirty="0" smtClean="0"/>
              <a:t>or thyroid </a:t>
            </a:r>
            <a:r>
              <a:rPr lang="en-US" dirty="0"/>
              <a:t>dysfunction</a:t>
            </a:r>
          </a:p>
          <a:p>
            <a:pPr marL="0" indent="0" algn="l">
              <a:buNone/>
            </a:pPr>
            <a:r>
              <a:rPr lang="en-US" dirty="0"/>
              <a:t>9. Morbid obesity (BMI </a:t>
            </a:r>
            <a:r>
              <a:rPr lang="en-US" dirty="0" smtClean="0"/>
              <a:t>± 40 kg/m2)</a:t>
            </a:r>
          </a:p>
          <a:p>
            <a:pPr marL="0" indent="0" algn="l">
              <a:buNone/>
            </a:pPr>
            <a:r>
              <a:rPr lang="en-US" dirty="0" smtClean="0"/>
              <a:t>10</a:t>
            </a:r>
            <a:r>
              <a:rPr lang="en-US" dirty="0"/>
              <a:t>. Use of </a:t>
            </a:r>
            <a:r>
              <a:rPr lang="en-US" dirty="0" err="1"/>
              <a:t>amiodarone</a:t>
            </a:r>
            <a:r>
              <a:rPr lang="en-US" dirty="0"/>
              <a:t> or lithium, or recent </a:t>
            </a:r>
            <a:r>
              <a:rPr lang="en-US" dirty="0" smtClean="0"/>
              <a:t>administration of </a:t>
            </a:r>
            <a:r>
              <a:rPr lang="en-US" dirty="0"/>
              <a:t>iodinated radiologic </a:t>
            </a:r>
            <a:r>
              <a:rPr lang="en-US" dirty="0" smtClean="0"/>
              <a:t>contrast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11. Residing in an area of known moderate to </a:t>
            </a:r>
            <a:r>
              <a:rPr lang="en-US" dirty="0" smtClean="0"/>
              <a:t>severe iodine insufficiency</a:t>
            </a:r>
            <a:endParaRPr lang="en-US" dirty="0"/>
          </a:p>
          <a:p>
            <a:pPr marL="0" indent="0" algn="l">
              <a:buNone/>
            </a:pPr>
            <a:endParaRPr lang="en-US" sz="2300" dirty="0" smtClean="0">
              <a:solidFill>
                <a:srgbClr val="002060"/>
              </a:solidFill>
            </a:endParaRPr>
          </a:p>
          <a:p>
            <a:pPr marL="0" indent="0" algn="l">
              <a:buNone/>
            </a:pPr>
            <a:r>
              <a:rPr lang="en-US" sz="2300" dirty="0" smtClean="0">
                <a:solidFill>
                  <a:srgbClr val="002060"/>
                </a:solidFill>
              </a:rPr>
              <a:t>Strong </a:t>
            </a:r>
            <a:r>
              <a:rPr lang="en-US" sz="2300" dirty="0">
                <a:solidFill>
                  <a:srgbClr val="002060"/>
                </a:solidFill>
              </a:rPr>
              <a:t>recommendation, moderate-quality evidence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849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Case2</a:t>
            </a:r>
            <a:endParaRPr lang="fa-IR" sz="6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8853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A 33-year-old woman was diagnosis as primary hypothyroid when she was 23 years of age and had been taking LT4 (0.1 mg/d) for at least 2 years. The patient began taking folic acid supplements (1 mg/d) 2 months before a natural, planned conception occurred. 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Serum TSH was 3.1mU/L, 6 </a:t>
            </a:r>
            <a:r>
              <a:rPr lang="en-US" dirty="0" err="1" smtClean="0">
                <a:solidFill>
                  <a:srgbClr val="C00000"/>
                </a:solidFill>
              </a:rPr>
              <a:t>mo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/>
              <a:t>before this visit</a:t>
            </a:r>
            <a:r>
              <a:rPr lang="en-US" dirty="0" smtClean="0"/>
              <a:t>. </a:t>
            </a:r>
          </a:p>
          <a:p>
            <a:pPr algn="l" rtl="0"/>
            <a:r>
              <a:rPr lang="en-US" dirty="0" smtClean="0"/>
              <a:t>8 weeks before becoming pregnant, her TSH level was 5.95 </a:t>
            </a:r>
            <a:r>
              <a:rPr lang="en-US" dirty="0" err="1" smtClean="0"/>
              <a:t>mU</a:t>
            </a:r>
            <a:r>
              <a:rPr lang="en-US" dirty="0" smtClean="0"/>
              <a:t>/L. </a:t>
            </a:r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8316416" y="5949280"/>
            <a:ext cx="50405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4</a:t>
            </a:r>
            <a:endParaRPr lang="fa-I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72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Questions</a:t>
            </a:r>
            <a:endParaRPr lang="fa-I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Why has the level of TSH increased?</a:t>
            </a:r>
          </a:p>
          <a:p>
            <a:pPr algn="l" rtl="0"/>
            <a:r>
              <a:rPr lang="en-US" dirty="0" smtClean="0"/>
              <a:t>If you saw her </a:t>
            </a:r>
            <a:r>
              <a:rPr lang="en-US" dirty="0"/>
              <a:t>TSH at </a:t>
            </a:r>
            <a:r>
              <a:rPr lang="en-US" dirty="0" smtClean="0"/>
              <a:t>8 </a:t>
            </a:r>
            <a:r>
              <a:rPr lang="en-US" dirty="0"/>
              <a:t>weeks before </a:t>
            </a:r>
            <a:r>
              <a:rPr lang="en-US" dirty="0" smtClean="0"/>
              <a:t>pregnancy what you would do for her?</a:t>
            </a:r>
          </a:p>
          <a:p>
            <a:pPr algn="l" rtl="0"/>
            <a:r>
              <a:rPr lang="en-US" dirty="0" smtClean="0"/>
              <a:t>3-When </a:t>
            </a:r>
            <a:r>
              <a:rPr lang="en-US" dirty="0"/>
              <a:t>do you check her serum TSH levels after conception? </a:t>
            </a:r>
            <a:endParaRPr lang="en-US" dirty="0" smtClean="0"/>
          </a:p>
          <a:p>
            <a:pPr algn="l" rtl="0"/>
            <a:r>
              <a:rPr lang="en-US" dirty="0" smtClean="0"/>
              <a:t>4- what level is optimal?</a:t>
            </a:r>
          </a:p>
          <a:p>
            <a:pPr algn="l" rtl="0"/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00392" y="5949280"/>
            <a:ext cx="5040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5</a:t>
            </a:r>
            <a:endParaRPr lang="fa-I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16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Case , Cont’d</a:t>
            </a:r>
            <a:endParaRPr lang="fa-I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The levothyroxine dose was increased to 150 mcg/d. Pregnancy was confirmed by means of a pregnancy test.</a:t>
            </a:r>
          </a:p>
          <a:p>
            <a:pPr algn="l" rtl="0"/>
            <a:r>
              <a:rPr lang="en-US" dirty="0" smtClean="0"/>
              <a:t>Her TSH level was rechecked </a:t>
            </a:r>
            <a:r>
              <a:rPr lang="en-US" dirty="0" smtClean="0">
                <a:solidFill>
                  <a:srgbClr val="C00000"/>
                </a:solidFill>
              </a:rPr>
              <a:t>8 weeks </a:t>
            </a:r>
            <a:r>
              <a:rPr lang="en-US" dirty="0" smtClean="0"/>
              <a:t>after her last menstrual period and was found to be </a:t>
            </a:r>
            <a:r>
              <a:rPr lang="en-US" dirty="0" smtClean="0">
                <a:solidFill>
                  <a:srgbClr val="C00000"/>
                </a:solidFill>
              </a:rPr>
              <a:t>8.75 </a:t>
            </a:r>
            <a:r>
              <a:rPr lang="en-US" dirty="0" err="1" smtClean="0">
                <a:solidFill>
                  <a:srgbClr val="C00000"/>
                </a:solidFill>
              </a:rPr>
              <a:t>mU</a:t>
            </a:r>
            <a:r>
              <a:rPr lang="en-US" dirty="0" smtClean="0">
                <a:solidFill>
                  <a:srgbClr val="C00000"/>
                </a:solidFill>
              </a:rPr>
              <a:t>/L</a:t>
            </a:r>
            <a:r>
              <a:rPr lang="en-US" dirty="0" smtClean="0"/>
              <a:t>, with a normal T4 level.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3225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Questions</a:t>
            </a:r>
            <a:endParaRPr lang="fa-I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What do you do at this visit?</a:t>
            </a:r>
          </a:p>
          <a:p>
            <a:pPr algn="l" rtl="0"/>
            <a:r>
              <a:rPr lang="en-US" dirty="0" smtClean="0"/>
              <a:t>What possibilities do justify TSH rises?</a:t>
            </a:r>
          </a:p>
          <a:p>
            <a:pPr algn="l" rtl="0"/>
            <a:r>
              <a:rPr lang="en-US" dirty="0" smtClean="0"/>
              <a:t>When must be the next visit and how do you follow her?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075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Case, </a:t>
            </a:r>
            <a:r>
              <a:rPr lang="en-US" dirty="0">
                <a:solidFill>
                  <a:srgbClr val="002060"/>
                </a:solidFill>
              </a:rPr>
              <a:t>Cont’d</a:t>
            </a:r>
            <a:endParaRPr lang="fa-I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 The dose of LT4 was increased to 225 mcg/D. Throughout her pregnancy, the dose of levothyroxine was adjusted multiple times in response to her TSH levels which was kept between 1 – 1.7 </a:t>
            </a:r>
            <a:r>
              <a:rPr lang="en-US" dirty="0" err="1" smtClean="0"/>
              <a:t>mU</a:t>
            </a:r>
            <a:r>
              <a:rPr lang="en-US" dirty="0" smtClean="0"/>
              <a:t>/L.</a:t>
            </a:r>
          </a:p>
          <a:p>
            <a:pPr algn="l" rtl="0"/>
            <a:r>
              <a:rPr lang="en-US" dirty="0" smtClean="0"/>
              <a:t>She gave birth to a normal 39 weeks </a:t>
            </a:r>
            <a:r>
              <a:rPr lang="en-US" dirty="0" err="1" smtClean="0"/>
              <a:t>gestaion</a:t>
            </a:r>
            <a:r>
              <a:rPr lang="en-US" dirty="0" smtClean="0"/>
              <a:t>  baby girl 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1931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Question</a:t>
            </a:r>
            <a:endParaRPr lang="fa-I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1-How do you adjust levothyroxine dose after delivery?</a:t>
            </a:r>
          </a:p>
          <a:p>
            <a:pPr algn="l" rtl="0"/>
            <a:r>
              <a:rPr lang="en-US" dirty="0" smtClean="0"/>
              <a:t>When do you check serum TSH level?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5825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Case Cont’d</a:t>
            </a:r>
            <a:endParaRPr lang="fa-I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Post partum, she resumed levothyroxine therapy (0.150 mg/d). </a:t>
            </a:r>
          </a:p>
          <a:p>
            <a:pPr algn="l" rtl="0"/>
            <a:r>
              <a:rPr lang="en-US" dirty="0" smtClean="0"/>
              <a:t>Subsequent TSH level, was 2.1 </a:t>
            </a:r>
            <a:r>
              <a:rPr lang="en-US" dirty="0" err="1" smtClean="0"/>
              <a:t>mU</a:t>
            </a:r>
            <a:r>
              <a:rPr lang="en-US" dirty="0" smtClean="0"/>
              <a:t>/L.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3420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Case 3</a:t>
            </a:r>
            <a:endParaRPr lang="fa-I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 A 32-year-old </a:t>
            </a:r>
            <a:r>
              <a:rPr lang="en-US" dirty="0" smtClean="0">
                <a:solidFill>
                  <a:srgbClr val="C00000"/>
                </a:solidFill>
              </a:rPr>
              <a:t>pregnant (7-weeks)</a:t>
            </a:r>
            <a:r>
              <a:rPr lang="en-US" dirty="0" smtClean="0"/>
              <a:t> woman was found to have a serum TSH level of 7 </a:t>
            </a:r>
            <a:r>
              <a:rPr lang="en-US" dirty="0" err="1" smtClean="0"/>
              <a:t>mU</a:t>
            </a:r>
            <a:r>
              <a:rPr lang="en-US" dirty="0" smtClean="0"/>
              <a:t>/L on </a:t>
            </a:r>
            <a:r>
              <a:rPr lang="en-US" dirty="0" smtClean="0">
                <a:solidFill>
                  <a:srgbClr val="C00000"/>
                </a:solidFill>
              </a:rPr>
              <a:t>screening . </a:t>
            </a:r>
          </a:p>
          <a:p>
            <a:pPr algn="l" rtl="0"/>
            <a:r>
              <a:rPr lang="en-US" dirty="0" smtClean="0"/>
              <a:t>Her only symptoms are mild fatigue, which has been present for more than 10 years.</a:t>
            </a:r>
          </a:p>
          <a:p>
            <a:pPr algn="l" rtl="0"/>
            <a:r>
              <a:rPr lang="en-US" dirty="0" smtClean="0"/>
              <a:t>The results of the physical examination are normal, except for the finding of a small, firm thyroid with a slightly irregular surface.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2617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Panelists</a:t>
            </a:r>
            <a:endParaRPr lang="fa-I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l" rtl="0"/>
            <a:r>
              <a:rPr lang="en-US" dirty="0" err="1" smtClean="0"/>
              <a:t>Fereidoun</a:t>
            </a:r>
            <a:r>
              <a:rPr lang="en-US" dirty="0" smtClean="0"/>
              <a:t> </a:t>
            </a:r>
            <a:r>
              <a:rPr lang="en-US" dirty="0" err="1" smtClean="0"/>
              <a:t>Azizi,MD</a:t>
            </a:r>
            <a:endParaRPr lang="en-US" dirty="0" smtClean="0"/>
          </a:p>
          <a:p>
            <a:pPr algn="l" rtl="0"/>
            <a:r>
              <a:rPr lang="en-US" sz="1600" dirty="0" smtClean="0">
                <a:solidFill>
                  <a:srgbClr val="002060"/>
                </a:solidFill>
              </a:rPr>
              <a:t>Full professor of Endocrinology. Endocrine Research Center, Research Institute for Endocrine Sciences.</a:t>
            </a:r>
          </a:p>
          <a:p>
            <a:pPr algn="l" rtl="0"/>
            <a:r>
              <a:rPr lang="en-US" dirty="0" err="1" smtClean="0"/>
              <a:t>Fahimeh</a:t>
            </a:r>
            <a:r>
              <a:rPr lang="en-US" dirty="0" smtClean="0"/>
              <a:t> </a:t>
            </a:r>
            <a:r>
              <a:rPr lang="en-US" dirty="0" err="1"/>
              <a:t>Ramezani</a:t>
            </a:r>
            <a:r>
              <a:rPr lang="en-US" dirty="0"/>
              <a:t> </a:t>
            </a:r>
            <a:r>
              <a:rPr lang="en-US" dirty="0" err="1" smtClean="0"/>
              <a:t>Tehrani,MD</a:t>
            </a:r>
            <a:endParaRPr lang="en-US" dirty="0" smtClean="0"/>
          </a:p>
          <a:p>
            <a:pPr algn="l" rtl="0"/>
            <a:r>
              <a:rPr lang="en-US" sz="1600" dirty="0">
                <a:solidFill>
                  <a:srgbClr val="002060"/>
                </a:solidFill>
              </a:rPr>
              <a:t>Full professor </a:t>
            </a:r>
            <a:r>
              <a:rPr lang="en-US" sz="1600" dirty="0" smtClean="0">
                <a:solidFill>
                  <a:srgbClr val="002060"/>
                </a:solidFill>
              </a:rPr>
              <a:t>of Obstetrics and </a:t>
            </a:r>
            <a:r>
              <a:rPr lang="en-US" sz="1600" dirty="0">
                <a:solidFill>
                  <a:srgbClr val="002060"/>
                </a:solidFill>
              </a:rPr>
              <a:t>Gynecology, Reproductive Endocrinology Research </a:t>
            </a:r>
            <a:r>
              <a:rPr lang="en-US" sz="1600" dirty="0" smtClean="0">
                <a:solidFill>
                  <a:srgbClr val="002060"/>
                </a:solidFill>
              </a:rPr>
              <a:t>Center, </a:t>
            </a:r>
            <a:r>
              <a:rPr lang="en-US" sz="1600" dirty="0">
                <a:solidFill>
                  <a:srgbClr val="002060"/>
                </a:solidFill>
              </a:rPr>
              <a:t>Research Institute </a:t>
            </a:r>
            <a:r>
              <a:rPr lang="en-US" sz="1600" dirty="0" smtClean="0">
                <a:solidFill>
                  <a:srgbClr val="002060"/>
                </a:solidFill>
              </a:rPr>
              <a:t>for </a:t>
            </a:r>
            <a:r>
              <a:rPr lang="en-US" sz="1600" dirty="0">
                <a:solidFill>
                  <a:srgbClr val="002060"/>
                </a:solidFill>
              </a:rPr>
              <a:t>Endocrine </a:t>
            </a:r>
            <a:r>
              <a:rPr lang="en-US" sz="1600" dirty="0" smtClean="0">
                <a:solidFill>
                  <a:srgbClr val="002060"/>
                </a:solidFill>
              </a:rPr>
              <a:t>Sciences.</a:t>
            </a:r>
            <a:endParaRPr lang="en-US" sz="1600" dirty="0">
              <a:solidFill>
                <a:srgbClr val="002060"/>
              </a:solidFill>
            </a:endParaRPr>
          </a:p>
          <a:p>
            <a:pPr algn="l" rtl="0"/>
            <a:r>
              <a:rPr lang="en-US" dirty="0" err="1" smtClean="0"/>
              <a:t>Farzaneh</a:t>
            </a:r>
            <a:r>
              <a:rPr lang="en-US" dirty="0" smtClean="0"/>
              <a:t> </a:t>
            </a:r>
            <a:r>
              <a:rPr lang="en-US" dirty="0" err="1" smtClean="0"/>
              <a:t>Sarvgadi,MD</a:t>
            </a:r>
            <a:endParaRPr lang="en-US" dirty="0" smtClean="0"/>
          </a:p>
          <a:p>
            <a:pPr algn="l" rtl="0"/>
            <a:r>
              <a:rPr lang="en-US" sz="1600" dirty="0" smtClean="0">
                <a:solidFill>
                  <a:srgbClr val="002060"/>
                </a:solidFill>
              </a:rPr>
              <a:t>Associate professor of Endocrinology, Endocrine Research Center ,Research </a:t>
            </a:r>
            <a:r>
              <a:rPr lang="en-US" sz="1600" dirty="0">
                <a:solidFill>
                  <a:srgbClr val="002060"/>
                </a:solidFill>
              </a:rPr>
              <a:t>Institute For </a:t>
            </a:r>
            <a:r>
              <a:rPr lang="en-US" sz="1600" dirty="0" smtClean="0">
                <a:solidFill>
                  <a:srgbClr val="002060"/>
                </a:solidFill>
              </a:rPr>
              <a:t>Endocrine Sciences.</a:t>
            </a:r>
          </a:p>
          <a:p>
            <a:pPr algn="l" rtl="0"/>
            <a:r>
              <a:rPr lang="en-US" dirty="0" err="1"/>
              <a:t>Atieh</a:t>
            </a:r>
            <a:r>
              <a:rPr lang="en-US" dirty="0"/>
              <a:t> </a:t>
            </a:r>
            <a:r>
              <a:rPr lang="en-US" dirty="0" err="1"/>
              <a:t>Amouzegar,MD</a:t>
            </a:r>
            <a:endParaRPr lang="en-US" dirty="0"/>
          </a:p>
          <a:p>
            <a:pPr algn="l" rtl="0"/>
            <a:r>
              <a:rPr lang="en-US" sz="1600" dirty="0">
                <a:solidFill>
                  <a:srgbClr val="002060"/>
                </a:solidFill>
              </a:rPr>
              <a:t>Associate </a:t>
            </a:r>
            <a:r>
              <a:rPr lang="en-US" sz="1600" dirty="0" smtClean="0">
                <a:solidFill>
                  <a:srgbClr val="002060"/>
                </a:solidFill>
              </a:rPr>
              <a:t>professor of </a:t>
            </a:r>
            <a:r>
              <a:rPr lang="en-US" sz="1600" dirty="0">
                <a:solidFill>
                  <a:srgbClr val="002060"/>
                </a:solidFill>
              </a:rPr>
              <a:t>Endocrinology, </a:t>
            </a:r>
            <a:r>
              <a:rPr lang="en-US" sz="1600" dirty="0" smtClean="0">
                <a:solidFill>
                  <a:srgbClr val="002060"/>
                </a:solidFill>
              </a:rPr>
              <a:t>Endocrine Research Center, Research </a:t>
            </a:r>
            <a:r>
              <a:rPr lang="en-US" sz="1600" dirty="0">
                <a:solidFill>
                  <a:srgbClr val="002060"/>
                </a:solidFill>
              </a:rPr>
              <a:t>Institute </a:t>
            </a:r>
            <a:r>
              <a:rPr lang="en-US" sz="1600" dirty="0" smtClean="0">
                <a:solidFill>
                  <a:srgbClr val="002060"/>
                </a:solidFill>
              </a:rPr>
              <a:t>for Endocrine Sciences.</a:t>
            </a:r>
            <a:endParaRPr lang="en-US" sz="1600" dirty="0">
              <a:solidFill>
                <a:srgbClr val="002060"/>
              </a:solidFill>
            </a:endParaRP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0997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Question</a:t>
            </a:r>
            <a:endParaRPr lang="fa-I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What is the definition of hypothyroidism during pregnancy?</a:t>
            </a:r>
          </a:p>
          <a:p>
            <a:pPr algn="l" rtl="0"/>
            <a:r>
              <a:rPr lang="en-US" dirty="0" smtClean="0"/>
              <a:t>What adverse pregnancy outcomes are associated to this level of TSH?</a:t>
            </a:r>
          </a:p>
          <a:p>
            <a:pPr algn="l" rtl="0"/>
            <a:r>
              <a:rPr lang="en-US" dirty="0" smtClean="0"/>
              <a:t>What adverse pregnancy outcomes are seen in </a:t>
            </a:r>
            <a:r>
              <a:rPr lang="en-US" dirty="0" err="1" smtClean="0"/>
              <a:t>neonate,offspring</a:t>
            </a:r>
            <a:r>
              <a:rPr lang="en-US" dirty="0" smtClean="0"/>
              <a:t>?</a:t>
            </a:r>
          </a:p>
          <a:p>
            <a:pPr algn="l" rtl="0"/>
            <a:r>
              <a:rPr lang="en-US" dirty="0" smtClean="0"/>
              <a:t>What do you do for the patient?</a:t>
            </a:r>
          </a:p>
          <a:p>
            <a:pPr algn="l" rtl="0"/>
            <a:r>
              <a:rPr lang="en-US" dirty="0" smtClean="0"/>
              <a:t>How do you decide to treat or not to treat according to serum </a:t>
            </a:r>
            <a:r>
              <a:rPr lang="en-US" dirty="0" err="1" smtClean="0"/>
              <a:t>TPOAb</a:t>
            </a:r>
            <a:r>
              <a:rPr lang="en-US" dirty="0" smtClean="0"/>
              <a:t> level?</a:t>
            </a: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5001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36904" cy="57606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Adverse outcomes related to SCH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83585"/>
              </p:ext>
            </p:extLst>
          </p:nvPr>
        </p:nvGraphicFramePr>
        <p:xfrm>
          <a:off x="251520" y="620688"/>
          <a:ext cx="8496944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261">
                  <a:extLst>
                    <a:ext uri="{9D8B030D-6E8A-4147-A177-3AD203B41FA5}">
                      <a16:colId xmlns:a16="http://schemas.microsoft.com/office/drawing/2014/main" xmlns="" val="2957652815"/>
                    </a:ext>
                  </a:extLst>
                </a:gridCol>
                <a:gridCol w="2270735">
                  <a:extLst>
                    <a:ext uri="{9D8B030D-6E8A-4147-A177-3AD203B41FA5}">
                      <a16:colId xmlns:a16="http://schemas.microsoft.com/office/drawing/2014/main" xmlns="" val="1323897213"/>
                    </a:ext>
                  </a:extLst>
                </a:gridCol>
                <a:gridCol w="2312621">
                  <a:extLst>
                    <a:ext uri="{9D8B030D-6E8A-4147-A177-3AD203B41FA5}">
                      <a16:colId xmlns:a16="http://schemas.microsoft.com/office/drawing/2014/main" xmlns="" val="86977465"/>
                    </a:ext>
                  </a:extLst>
                </a:gridCol>
                <a:gridCol w="2218327">
                  <a:extLst>
                    <a:ext uri="{9D8B030D-6E8A-4147-A177-3AD203B41FA5}">
                      <a16:colId xmlns:a16="http://schemas.microsoft.com/office/drawing/2014/main" xmlns="" val="1635679770"/>
                    </a:ext>
                  </a:extLst>
                </a:gridCol>
              </a:tblGrid>
              <a:tr h="270232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Study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design of study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6196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Negro</a:t>
                      </a:r>
                      <a:r>
                        <a:rPr lang="en-US" baseline="0" dirty="0" smtClean="0"/>
                        <a:t> et 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TSH</a:t>
                      </a:r>
                      <a:r>
                        <a:rPr lang="en-US" baseline="0" dirty="0" smtClean="0"/>
                        <a:t> 2.5-5mU/L compared to below 2.5 in </a:t>
                      </a:r>
                      <a:r>
                        <a:rPr lang="en-US" baseline="0" dirty="0" err="1" smtClean="0"/>
                        <a:t>TPOAb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observational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Higher pregnancy loss rate 6.1 Vs 3.6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4083422"/>
                  </a:ext>
                </a:extLst>
              </a:tr>
              <a:tr h="759584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Negro et al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TSH&gt;2.5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mIU</a:t>
                      </a:r>
                      <a:r>
                        <a:rPr lang="en-US" baseline="0" dirty="0" smtClean="0"/>
                        <a:t>/L TPO</a:t>
                      </a:r>
                      <a:r>
                        <a:rPr lang="en-US" b="1" baseline="0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Interventional arm-LT4 treatment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Significant reduction in a composite</a:t>
                      </a:r>
                      <a:r>
                        <a:rPr lang="en-US" baseline="0" dirty="0" smtClean="0"/>
                        <a:t> endpoint compared to no treat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6418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Casey et 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Increased risk of premature delivery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8478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Cleary-Goldman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No association</a:t>
                      </a:r>
                      <a:r>
                        <a:rPr lang="en-US" baseline="0" dirty="0" smtClean="0"/>
                        <a:t> with preterm </a:t>
                      </a:r>
                      <a:r>
                        <a:rPr lang="en-US" baseline="0" dirty="0" err="1" smtClean="0"/>
                        <a:t>labour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6337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Nazarpour</a:t>
                      </a:r>
                      <a:r>
                        <a:rPr lang="en-US" dirty="0" smtClean="0"/>
                        <a:t>  et 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SCH,TPOAb</a:t>
                      </a:r>
                      <a:r>
                        <a:rPr lang="en-US" b="1" dirty="0" smtClean="0"/>
                        <a:t>-</a:t>
                      </a:r>
                      <a:r>
                        <a:rPr lang="en-US" dirty="0" smtClean="0"/>
                        <a:t> (TSH 2.4 - 4 </a:t>
                      </a:r>
                      <a:r>
                        <a:rPr lang="en-US" dirty="0" err="1" smtClean="0"/>
                        <a:t>mIU</a:t>
                      </a:r>
                      <a:r>
                        <a:rPr lang="en-US" dirty="0" smtClean="0"/>
                        <a:t>/L) women were randomly assigned LT4 treatment</a:t>
                      </a:r>
                      <a:r>
                        <a:rPr lang="en-US" baseline="0" dirty="0" smtClean="0"/>
                        <a:t> and Placebo</a:t>
                      </a:r>
                      <a:endParaRPr lang="en-US" dirty="0" smtClean="0"/>
                    </a:p>
                    <a:p>
                      <a:pPr algn="l" rtl="0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 A single-blind RCT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 No beneficial effect of LT4 therapy in reducing preterm delivery for TSH&lt;</a:t>
                      </a:r>
                      <a:r>
                        <a:rPr lang="en-US" baseline="0" dirty="0" smtClean="0"/>
                        <a:t> 4, decrease this complication for TSH ≥4.0 </a:t>
                      </a:r>
                      <a:r>
                        <a:rPr lang="en-US" baseline="0" dirty="0" err="1" smtClean="0"/>
                        <a:t>mIU</a:t>
                      </a:r>
                      <a:r>
                        <a:rPr lang="en-US" baseline="0" dirty="0" smtClean="0"/>
                        <a:t>/L. </a:t>
                      </a:r>
                    </a:p>
                    <a:p>
                      <a:pPr algn="l" rtl="0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6752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15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Adverse neurocognitive effect on the offspring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869331"/>
              </p:ext>
            </p:extLst>
          </p:nvPr>
        </p:nvGraphicFramePr>
        <p:xfrm>
          <a:off x="457200" y="1556794"/>
          <a:ext cx="8229600" cy="4765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51489385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3355296777"/>
                    </a:ext>
                  </a:extLst>
                </a:gridCol>
                <a:gridCol w="1839882">
                  <a:extLst>
                    <a:ext uri="{9D8B030D-6E8A-4147-A177-3AD203B41FA5}">
                      <a16:colId xmlns:a16="http://schemas.microsoft.com/office/drawing/2014/main" xmlns="" val="574640735"/>
                    </a:ext>
                  </a:extLst>
                </a:gridCol>
                <a:gridCol w="2274918">
                  <a:extLst>
                    <a:ext uri="{9D8B030D-6E8A-4147-A177-3AD203B41FA5}">
                      <a16:colId xmlns:a16="http://schemas.microsoft.com/office/drawing/2014/main" xmlns="" val="1596520887"/>
                    </a:ext>
                  </a:extLst>
                </a:gridCol>
              </a:tblGrid>
              <a:tr h="37637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Study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Intervention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1489398"/>
                  </a:ext>
                </a:extLst>
              </a:tr>
              <a:tr h="169864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CATS study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RCT 21,846</a:t>
                      </a:r>
                    </a:p>
                    <a:p>
                      <a:pPr algn="l"/>
                      <a:r>
                        <a:rPr lang="en-US" dirty="0" smtClean="0"/>
                        <a:t>SCH and hypothyroxinemia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LT4</a:t>
                      </a:r>
                      <a:r>
                        <a:rPr lang="en-US" baseline="0" dirty="0" smtClean="0"/>
                        <a:t> 150 mcg at 13 w Vs placebo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No improvement in cognitive function when children of treated mother were evaluated at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en-US" dirty="0" smtClean="0"/>
                        <a:t>years of age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77392"/>
                  </a:ext>
                </a:extLst>
              </a:tr>
              <a:tr h="37637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Casey</a:t>
                      </a:r>
                      <a:r>
                        <a:rPr lang="en-US" baseline="0" dirty="0" smtClean="0"/>
                        <a:t> et al 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RCT (97,228)</a:t>
                      </a: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SCH (677) and hypothyroxinemia</a:t>
                      </a:r>
                    </a:p>
                    <a:p>
                      <a:pPr algn="l"/>
                      <a:r>
                        <a:rPr lang="en-US" dirty="0" smtClean="0"/>
                        <a:t>(526)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LT4 treatment versus placebo</a:t>
                      </a:r>
                    </a:p>
                    <a:p>
                      <a:pPr algn="l"/>
                      <a:r>
                        <a:rPr lang="en-US" dirty="0" smtClean="0"/>
                        <a:t>17 w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No sig effect of</a:t>
                      </a:r>
                      <a:r>
                        <a:rPr lang="en-US" baseline="0" dirty="0" smtClean="0"/>
                        <a:t> treatment on offspring IQ at the age of </a:t>
                      </a:r>
                      <a:r>
                        <a:rPr lang="en-US" b="1" baseline="0" dirty="0" smtClean="0"/>
                        <a:t>5</a:t>
                      </a:r>
                      <a:r>
                        <a:rPr lang="en-US" baseline="0" dirty="0" smtClean="0"/>
                        <a:t> years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1985179"/>
                  </a:ext>
                </a:extLst>
              </a:tr>
              <a:tr h="37637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CATS II study</a:t>
                      </a:r>
                      <a:r>
                        <a:rPr lang="en-US" baseline="0" dirty="0" smtClean="0"/>
                        <a:t> 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RCT </a:t>
                      </a:r>
                    </a:p>
                    <a:p>
                      <a:pPr algn="l"/>
                      <a:r>
                        <a:rPr lang="en-US" dirty="0" smtClean="0"/>
                        <a:t>SCH and hypothyroxinemia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LT4</a:t>
                      </a:r>
                      <a:r>
                        <a:rPr lang="en-US" baseline="0" dirty="0" smtClean="0"/>
                        <a:t> 150 mcg at 13 w Vs placebo</a:t>
                      </a:r>
                      <a:endParaRPr lang="en-US" dirty="0" smtClean="0"/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Maternal thyroxine during pregnancy did not improve child cognition at age </a:t>
                      </a:r>
                      <a:r>
                        <a:rPr lang="en-US" b="1" dirty="0" smtClean="0"/>
                        <a:t>9.5</a:t>
                      </a:r>
                      <a:r>
                        <a:rPr lang="en-US" dirty="0" smtClean="0"/>
                        <a:t> years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3011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44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Recommendation</a:t>
            </a:r>
            <a:endParaRPr lang="fa-I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688632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sz="3400" dirty="0" smtClean="0"/>
              <a:t>Subclinical hypothyroidism in pregnancy should be approached as follows: </a:t>
            </a:r>
          </a:p>
          <a:p>
            <a:pPr algn="l" rtl="0"/>
            <a:r>
              <a:rPr lang="en-US" sz="3400" dirty="0" smtClean="0"/>
              <a:t>a) LT4 therapy is recommended for:</a:t>
            </a:r>
          </a:p>
          <a:p>
            <a:pPr algn="l" rtl="0"/>
            <a:r>
              <a:rPr lang="en-US" sz="3400" dirty="0" smtClean="0"/>
              <a:t>  TPO antibody positive women with a TSH greater than the pregnancy specific reference range.</a:t>
            </a:r>
          </a:p>
          <a:p>
            <a:pPr algn="l" rtl="0"/>
            <a:r>
              <a:rPr lang="en-US" sz="1900" dirty="0" smtClean="0">
                <a:solidFill>
                  <a:srgbClr val="002060"/>
                </a:solidFill>
              </a:rPr>
              <a:t> </a:t>
            </a:r>
            <a:r>
              <a:rPr lang="en-US" sz="1900" dirty="0">
                <a:solidFill>
                  <a:srgbClr val="002060"/>
                </a:solidFill>
              </a:rPr>
              <a:t>(Strong recommendation, Moderate quality evidence)  </a:t>
            </a:r>
          </a:p>
          <a:p>
            <a:pPr algn="l" rtl="0"/>
            <a:r>
              <a:rPr lang="en-US" sz="3400" dirty="0"/>
              <a:t>TPO antibody negative women with a TSH greater than 10.0 </a:t>
            </a:r>
            <a:r>
              <a:rPr lang="en-US" sz="3400" dirty="0" err="1"/>
              <a:t>mU</a:t>
            </a:r>
            <a:r>
              <a:rPr lang="en-US" sz="3400" dirty="0"/>
              <a:t>/L.</a:t>
            </a:r>
          </a:p>
          <a:p>
            <a:pPr algn="l" rtl="0"/>
            <a:r>
              <a:rPr lang="en-US" dirty="0" smtClean="0"/>
              <a:t> </a:t>
            </a:r>
            <a:r>
              <a:rPr lang="en-US" sz="1900" dirty="0">
                <a:solidFill>
                  <a:srgbClr val="002060"/>
                </a:solidFill>
              </a:rPr>
              <a:t>(Strong recommendation, Low quality evidence) </a:t>
            </a:r>
            <a:endParaRPr lang="en-US" sz="1900" dirty="0" smtClean="0">
              <a:solidFill>
                <a:srgbClr val="002060"/>
              </a:solidFill>
            </a:endParaRPr>
          </a:p>
          <a:p>
            <a:pPr algn="l" rtl="0"/>
            <a:r>
              <a:rPr lang="en-US" dirty="0" smtClean="0"/>
              <a:t>b</a:t>
            </a:r>
            <a:r>
              <a:rPr lang="en-US" sz="3400" dirty="0"/>
              <a:t>) Levothyroxine therapy may be considered for:</a:t>
            </a:r>
          </a:p>
          <a:p>
            <a:pPr algn="l" rtl="0"/>
            <a:r>
              <a:rPr lang="en-US" sz="3400" dirty="0"/>
              <a:t>TPO antibody positive women with TSH concentrations &gt; 2.5 </a:t>
            </a:r>
            <a:r>
              <a:rPr lang="en-US" sz="3400" dirty="0" err="1"/>
              <a:t>mU</a:t>
            </a:r>
            <a:r>
              <a:rPr lang="en-US" sz="3400" dirty="0"/>
              <a:t>/L and below the upper limit of the pregnancy specific reference range. </a:t>
            </a:r>
          </a:p>
          <a:p>
            <a:pPr algn="l" rtl="0"/>
            <a:r>
              <a:rPr lang="en-US" sz="1900" dirty="0" smtClean="0"/>
              <a:t>(</a:t>
            </a:r>
            <a:r>
              <a:rPr lang="en-US" sz="1900" dirty="0" smtClean="0">
                <a:solidFill>
                  <a:srgbClr val="002060"/>
                </a:solidFill>
              </a:rPr>
              <a:t>Weak recommendation</a:t>
            </a:r>
            <a:r>
              <a:rPr lang="en-US" sz="1900" dirty="0">
                <a:solidFill>
                  <a:srgbClr val="002060"/>
                </a:solidFill>
              </a:rPr>
              <a:t>, </a:t>
            </a:r>
            <a:r>
              <a:rPr lang="en-US" sz="1900" dirty="0" smtClean="0">
                <a:solidFill>
                  <a:srgbClr val="002060"/>
                </a:solidFill>
              </a:rPr>
              <a:t>Moderate </a:t>
            </a:r>
            <a:r>
              <a:rPr lang="en-US" sz="1900" dirty="0">
                <a:solidFill>
                  <a:srgbClr val="002060"/>
                </a:solidFill>
              </a:rPr>
              <a:t>quality evidence) </a:t>
            </a:r>
            <a:endParaRPr lang="en-US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3400" dirty="0"/>
              <a:t>TPO antibody negative women with TSH concentrations greater than the pregnancy specific reference range and below 10.0 </a:t>
            </a:r>
            <a:r>
              <a:rPr lang="en-US" sz="3400" dirty="0" err="1"/>
              <a:t>mU</a:t>
            </a:r>
            <a:r>
              <a:rPr lang="en-US" sz="3400" dirty="0"/>
              <a:t>/L</a:t>
            </a:r>
            <a:r>
              <a:rPr lang="en-US" sz="3400" dirty="0" smtClean="0"/>
              <a:t>.</a:t>
            </a:r>
          </a:p>
          <a:p>
            <a:pPr algn="l" rtl="0"/>
            <a:r>
              <a:rPr lang="en-US" sz="1900" dirty="0">
                <a:solidFill>
                  <a:srgbClr val="002060"/>
                </a:solidFill>
              </a:rPr>
              <a:t>(Weak recommendation, Moderate quality evidence) </a:t>
            </a:r>
          </a:p>
          <a:p>
            <a:pPr algn="l" rtl="0"/>
            <a:endParaRPr lang="en-US" sz="1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40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Objective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Cases regarding:</a:t>
            </a:r>
          </a:p>
          <a:p>
            <a:pPr algn="l" rtl="0"/>
            <a:r>
              <a:rPr lang="en-US" dirty="0" smtClean="0"/>
              <a:t>Screening</a:t>
            </a:r>
          </a:p>
          <a:p>
            <a:pPr algn="l" rtl="0"/>
            <a:r>
              <a:rPr lang="en-US" dirty="0" smtClean="0"/>
              <a:t>Hypothyroidism</a:t>
            </a:r>
          </a:p>
          <a:p>
            <a:pPr algn="l" rtl="0"/>
            <a:r>
              <a:rPr lang="en-US" dirty="0" smtClean="0"/>
              <a:t>Subclinical hypothyroidism</a:t>
            </a:r>
          </a:p>
          <a:p>
            <a:pPr algn="l" rtl="0"/>
            <a:r>
              <a:rPr lang="en-US" dirty="0" smtClean="0"/>
              <a:t>Hyperthyroidism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866900"/>
            <a:ext cx="7696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27584" y="1772816"/>
            <a:ext cx="7592516" cy="3744416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5470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3" y="142875"/>
            <a:ext cx="6086475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8110"/>
            <a:ext cx="2844000" cy="74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3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Iranian normal reference range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67" y="3390700"/>
            <a:ext cx="7962066" cy="94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0054" y="1808292"/>
            <a:ext cx="8136904" cy="140468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38" y="3573016"/>
            <a:ext cx="8156575" cy="1464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49" y="1841376"/>
            <a:ext cx="7953354" cy="1015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6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Iranian reference range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Reference </a:t>
            </a:r>
            <a:r>
              <a:rPr lang="en-US" dirty="0"/>
              <a:t>intervals for </a:t>
            </a:r>
            <a:r>
              <a:rPr lang="en-US" dirty="0" err="1"/>
              <a:t>TPOAb</a:t>
            </a:r>
            <a:r>
              <a:rPr lang="en-US" dirty="0"/>
              <a:t> </a:t>
            </a:r>
            <a:r>
              <a:rPr lang="en-US" dirty="0" smtClean="0">
                <a:solidFill>
                  <a:srgbClr val="C00000"/>
                </a:solidFill>
              </a:rPr>
              <a:t>1.5-32.8 </a:t>
            </a:r>
            <a:r>
              <a:rPr lang="en-US" dirty="0"/>
              <a:t>and </a:t>
            </a:r>
            <a:r>
              <a:rPr lang="en-US" dirty="0">
                <a:solidFill>
                  <a:srgbClr val="C00000"/>
                </a:solidFill>
              </a:rPr>
              <a:t>2.1-35</a:t>
            </a:r>
            <a:r>
              <a:rPr lang="en-US" dirty="0"/>
              <a:t> IU/mL in males and females, </a:t>
            </a:r>
            <a:r>
              <a:rPr lang="en-US" dirty="0" smtClean="0"/>
              <a:t>respectively.</a:t>
            </a:r>
          </a:p>
          <a:p>
            <a:pPr algn="l" rtl="0"/>
            <a:r>
              <a:rPr lang="en-US" dirty="0" smtClean="0"/>
              <a:t>Reference </a:t>
            </a:r>
            <a:r>
              <a:rPr lang="en-US" dirty="0"/>
              <a:t>intervals in the first, second, and third trimesters were as follows (respectively): </a:t>
            </a:r>
            <a:r>
              <a:rPr lang="en-US" dirty="0">
                <a:solidFill>
                  <a:srgbClr val="C00000"/>
                </a:solidFill>
              </a:rPr>
              <a:t>TSH-</a:t>
            </a:r>
            <a:r>
              <a:rPr lang="en-US" u="sng" dirty="0">
                <a:solidFill>
                  <a:srgbClr val="C00000"/>
                </a:solidFill>
              </a:rPr>
              <a:t>0.2-3.9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u="sng" dirty="0">
                <a:solidFill>
                  <a:srgbClr val="C00000"/>
                </a:solidFill>
              </a:rPr>
              <a:t>0.5-4.1</a:t>
            </a:r>
            <a:r>
              <a:rPr lang="en-US" dirty="0">
                <a:solidFill>
                  <a:srgbClr val="C00000"/>
                </a:solidFill>
              </a:rPr>
              <a:t>, and </a:t>
            </a:r>
            <a:r>
              <a:rPr lang="en-US" u="sng" dirty="0">
                <a:solidFill>
                  <a:srgbClr val="C00000"/>
                </a:solidFill>
              </a:rPr>
              <a:t>0.6-4.1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mIU</a:t>
            </a:r>
            <a:r>
              <a:rPr lang="en-US" dirty="0" smtClean="0"/>
              <a:t>/L. </a:t>
            </a:r>
          </a:p>
          <a:p>
            <a:pPr algn="l" rtl="0"/>
            <a:r>
              <a:rPr lang="en-US" dirty="0" smtClean="0"/>
              <a:t>TT4-</a:t>
            </a:r>
            <a:r>
              <a:rPr lang="en-US" u="sng" dirty="0" smtClean="0"/>
              <a:t>8.2-18.5</a:t>
            </a:r>
            <a:r>
              <a:rPr lang="en-US" dirty="0"/>
              <a:t>, </a:t>
            </a:r>
            <a:r>
              <a:rPr lang="en-US" u="sng" dirty="0"/>
              <a:t>10.1-20.6</a:t>
            </a:r>
            <a:r>
              <a:rPr lang="en-US" dirty="0"/>
              <a:t>, and </a:t>
            </a:r>
            <a:r>
              <a:rPr lang="en-US" u="sng" dirty="0"/>
              <a:t>9-19.4 </a:t>
            </a:r>
            <a:r>
              <a:rPr lang="en-US" dirty="0" err="1" smtClean="0"/>
              <a:t>μg</a:t>
            </a:r>
            <a:r>
              <a:rPr lang="en-US" dirty="0" smtClean="0"/>
              <a:t>/</a:t>
            </a:r>
            <a:r>
              <a:rPr lang="en-US" dirty="0" err="1" smtClean="0"/>
              <a:t>dL</a:t>
            </a:r>
            <a:r>
              <a:rPr lang="en-US" dirty="0" smtClean="0"/>
              <a:t>. FT4I-8.5-19</a:t>
            </a:r>
            <a:r>
              <a:rPr lang="en-US" dirty="0"/>
              <a:t>, 9.7-21, and 8.7-20.4.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5035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Case 1</a:t>
            </a:r>
            <a:endParaRPr lang="fa-I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A 26 </a:t>
            </a:r>
            <a:r>
              <a:rPr lang="en-US" dirty="0" smtClean="0"/>
              <a:t>years </a:t>
            </a:r>
            <a:r>
              <a:rPr lang="en-US" dirty="0"/>
              <a:t>woman presents for routine antenatal </a:t>
            </a:r>
            <a:r>
              <a:rPr lang="en-US" dirty="0" smtClean="0"/>
              <a:t>care at </a:t>
            </a:r>
            <a:r>
              <a:rPr lang="en-US" dirty="0">
                <a:solidFill>
                  <a:srgbClr val="C00000"/>
                </a:solidFill>
              </a:rPr>
              <a:t>8 weeks gestation</a:t>
            </a:r>
            <a:r>
              <a:rPr lang="en-US" dirty="0"/>
              <a:t>. This is her first pregnancy.</a:t>
            </a:r>
          </a:p>
          <a:p>
            <a:pPr algn="l" rtl="0"/>
            <a:r>
              <a:rPr lang="en-US" dirty="0"/>
              <a:t>She feels well apart from some fatigue and </a:t>
            </a:r>
            <a:r>
              <a:rPr lang="en-US" dirty="0" smtClean="0"/>
              <a:t>mild nausea</a:t>
            </a:r>
            <a:r>
              <a:rPr lang="en-US" dirty="0"/>
              <a:t>. She has no history of thyroid </a:t>
            </a:r>
            <a:r>
              <a:rPr lang="en-US" dirty="0" smtClean="0"/>
              <a:t>disease. No family history of thyroid disease.</a:t>
            </a:r>
            <a:endParaRPr lang="en-US" dirty="0"/>
          </a:p>
          <a:p>
            <a:pPr algn="l" rtl="0"/>
            <a:r>
              <a:rPr lang="en-US" dirty="0"/>
              <a:t>What thyroid testing would you order?</a:t>
            </a:r>
          </a:p>
          <a:p>
            <a:pPr algn="l" rtl="0"/>
            <a:r>
              <a:rPr lang="en-US" dirty="0"/>
              <a:t>A. None</a:t>
            </a:r>
          </a:p>
          <a:p>
            <a:pPr algn="l" rtl="0"/>
            <a:r>
              <a:rPr lang="en-US" dirty="0"/>
              <a:t>B. TSH</a:t>
            </a:r>
          </a:p>
          <a:p>
            <a:pPr algn="l" rtl="0"/>
            <a:r>
              <a:rPr lang="en-US" dirty="0"/>
              <a:t>C. TSH and free T4</a:t>
            </a:r>
          </a:p>
          <a:p>
            <a:pPr algn="l" rtl="0"/>
            <a:r>
              <a:rPr lang="en-US" dirty="0"/>
              <a:t>D. TSH, free T4, and TPO antibody</a:t>
            </a:r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8316416" y="6381328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1</a:t>
            </a:r>
            <a:endParaRPr lang="fa-I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28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354162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rgbClr val="002060"/>
                </a:solidFill>
              </a:rPr>
              <a:t>Screening for Thyroid Dysfunction in Pregnancy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sz="3100" dirty="0">
                <a:solidFill>
                  <a:srgbClr val="002060"/>
                </a:solidFill>
              </a:rPr>
              <a:t>Worldwide opinions and guidelines</a:t>
            </a:r>
            <a:endParaRPr lang="fa-IR" sz="31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935592"/>
              </p:ext>
            </p:extLst>
          </p:nvPr>
        </p:nvGraphicFramePr>
        <p:xfrm>
          <a:off x="539552" y="1484784"/>
          <a:ext cx="8229600" cy="4414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6216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Recommendation</a:t>
                      </a:r>
                    </a:p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Group</a:t>
                      </a:r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test only for symptoms or known</a:t>
                      </a:r>
                    </a:p>
                    <a:p>
                      <a:pPr algn="l" rtl="0"/>
                      <a:r>
                        <a:rPr lang="en-US" dirty="0" smtClean="0"/>
                        <a:t>history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American College of Obstetrics and</a:t>
                      </a:r>
                    </a:p>
                    <a:p>
                      <a:pPr algn="l" rtl="1"/>
                      <a:r>
                        <a:rPr lang="en-US" dirty="0" smtClean="0"/>
                        <a:t>Gynecology 2002</a:t>
                      </a:r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selective testing of high-risk women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Endocrine Society 2007</a:t>
                      </a:r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selective testing of high-risk women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ATA 2017</a:t>
                      </a:r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majority support universal screening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Endocrine Society 2012</a:t>
                      </a:r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selective testing of high-risk women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Indian National Guidelines</a:t>
                      </a:r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universal screening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Spanish Society of Endocrinology</a:t>
                      </a:r>
                    </a:p>
                    <a:p>
                      <a:pPr algn="l" rtl="0"/>
                      <a:r>
                        <a:rPr lang="en-US" dirty="0" smtClean="0"/>
                        <a:t>and Nutrition</a:t>
                      </a:r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mtClean="0"/>
                        <a:t>universal screening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Indian Thyroid Society</a:t>
                      </a:r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universal screening</a:t>
                      </a:r>
                    </a:p>
                    <a:p>
                      <a:pPr algn="l" rtl="0"/>
                      <a:r>
                        <a:rPr lang="en-US" dirty="0" smtClean="0"/>
                        <a:t>Screening of high </a:t>
                      </a:r>
                      <a:r>
                        <a:rPr lang="en-US" smtClean="0"/>
                        <a:t>risk women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China</a:t>
                      </a:r>
                    </a:p>
                    <a:p>
                      <a:pPr algn="l" rtl="0"/>
                      <a:r>
                        <a:rPr lang="en-US" b="1" dirty="0" smtClean="0"/>
                        <a:t>Iranian Endocrine</a:t>
                      </a:r>
                      <a:r>
                        <a:rPr lang="en-US" b="1" baseline="0" dirty="0" smtClean="0"/>
                        <a:t> Society </a:t>
                      </a:r>
                      <a:endParaRPr lang="fa-I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956376" y="6237312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2</a:t>
            </a:r>
            <a:endParaRPr lang="fa-I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0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3422</TotalTime>
  <Words>1268</Words>
  <Application>Microsoft Office PowerPoint</Application>
  <PresentationFormat>On-screen Show (4:3)</PresentationFormat>
  <Paragraphs>183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Case Presentation Thyroid and pregnancy</vt:lpstr>
      <vt:lpstr>Panelists</vt:lpstr>
      <vt:lpstr>Objective</vt:lpstr>
      <vt:lpstr>PowerPoint Presentation</vt:lpstr>
      <vt:lpstr>PowerPoint Presentation</vt:lpstr>
      <vt:lpstr>Iranian normal reference range</vt:lpstr>
      <vt:lpstr>Iranian reference range</vt:lpstr>
      <vt:lpstr>Case 1</vt:lpstr>
      <vt:lpstr>Screening for Thyroid Dysfunction in Pregnancy Worldwide opinions and guidelines</vt:lpstr>
      <vt:lpstr>ATA guideline 2017</vt:lpstr>
      <vt:lpstr>High risk group</vt:lpstr>
      <vt:lpstr>Case2</vt:lpstr>
      <vt:lpstr>Questions</vt:lpstr>
      <vt:lpstr>Case , Cont’d</vt:lpstr>
      <vt:lpstr>Questions</vt:lpstr>
      <vt:lpstr>Case, Cont’d</vt:lpstr>
      <vt:lpstr>Question</vt:lpstr>
      <vt:lpstr>Case Cont’d</vt:lpstr>
      <vt:lpstr>Case 3</vt:lpstr>
      <vt:lpstr>Question</vt:lpstr>
      <vt:lpstr>Adverse outcomes related to SCH</vt:lpstr>
      <vt:lpstr>Adverse neurocognitive effect on the offspring</vt:lpstr>
      <vt:lpstr>Recommendation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عطیه آموزگار</dc:creator>
  <cp:lastModifiedBy>عطیه آموزگار</cp:lastModifiedBy>
  <cp:revision>277</cp:revision>
  <cp:lastPrinted>2018-10-21T08:01:57Z</cp:lastPrinted>
  <dcterms:created xsi:type="dcterms:W3CDTF">2018-10-10T04:08:52Z</dcterms:created>
  <dcterms:modified xsi:type="dcterms:W3CDTF">2018-11-13T10:06:08Z</dcterms:modified>
</cp:coreProperties>
</file>