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438" r:id="rId3"/>
    <p:sldId id="428" r:id="rId4"/>
    <p:sldId id="257" r:id="rId5"/>
    <p:sldId id="444" r:id="rId6"/>
    <p:sldId id="381" r:id="rId7"/>
    <p:sldId id="382" r:id="rId8"/>
    <p:sldId id="446" r:id="rId9"/>
    <p:sldId id="383" r:id="rId10"/>
    <p:sldId id="384" r:id="rId11"/>
    <p:sldId id="380" r:id="rId12"/>
    <p:sldId id="259" r:id="rId13"/>
    <p:sldId id="354" r:id="rId14"/>
    <p:sldId id="348" r:id="rId15"/>
    <p:sldId id="347" r:id="rId16"/>
    <p:sldId id="265" r:id="rId17"/>
    <p:sldId id="386" r:id="rId18"/>
    <p:sldId id="434" r:id="rId19"/>
    <p:sldId id="436" r:id="rId20"/>
    <p:sldId id="435" r:id="rId21"/>
    <p:sldId id="445" r:id="rId22"/>
    <p:sldId id="439" r:id="rId23"/>
    <p:sldId id="440" r:id="rId24"/>
    <p:sldId id="443" r:id="rId25"/>
    <p:sldId id="442" r:id="rId26"/>
    <p:sldId id="441" r:id="rId27"/>
    <p:sldId id="352" r:id="rId28"/>
    <p:sldId id="346" r:id="rId29"/>
    <p:sldId id="345" r:id="rId30"/>
    <p:sldId id="390" r:id="rId31"/>
    <p:sldId id="448" r:id="rId32"/>
    <p:sldId id="393" r:id="rId33"/>
    <p:sldId id="421" r:id="rId34"/>
    <p:sldId id="358" r:id="rId35"/>
    <p:sldId id="360" r:id="rId36"/>
    <p:sldId id="362" r:id="rId37"/>
    <p:sldId id="423" r:id="rId38"/>
    <p:sldId id="371" r:id="rId39"/>
    <p:sldId id="357" r:id="rId40"/>
    <p:sldId id="356" r:id="rId41"/>
    <p:sldId id="447" r:id="rId42"/>
    <p:sldId id="366" r:id="rId43"/>
    <p:sldId id="367" r:id="rId44"/>
    <p:sldId id="425" r:id="rId45"/>
    <p:sldId id="365" r:id="rId46"/>
    <p:sldId id="364" r:id="rId47"/>
    <p:sldId id="369" r:id="rId48"/>
    <p:sldId id="368" r:id="rId49"/>
    <p:sldId id="394" r:id="rId50"/>
    <p:sldId id="403" r:id="rId51"/>
    <p:sldId id="404" r:id="rId52"/>
    <p:sldId id="372" r:id="rId53"/>
    <p:sldId id="376" r:id="rId54"/>
    <p:sldId id="375" r:id="rId55"/>
    <p:sldId id="406" r:id="rId56"/>
    <p:sldId id="374" r:id="rId57"/>
    <p:sldId id="398" r:id="rId58"/>
    <p:sldId id="396" r:id="rId59"/>
    <p:sldId id="395" r:id="rId60"/>
    <p:sldId id="400" r:id="rId61"/>
    <p:sldId id="399" r:id="rId62"/>
    <p:sldId id="402" r:id="rId63"/>
    <p:sldId id="401" r:id="rId64"/>
    <p:sldId id="408" r:id="rId65"/>
    <p:sldId id="407" r:id="rId66"/>
    <p:sldId id="411" r:id="rId67"/>
    <p:sldId id="410" r:id="rId68"/>
    <p:sldId id="409" r:id="rId69"/>
    <p:sldId id="413" r:id="rId70"/>
    <p:sldId id="415" r:id="rId71"/>
    <p:sldId id="416" r:id="rId72"/>
    <p:sldId id="414" r:id="rId73"/>
    <p:sldId id="418" r:id="rId74"/>
    <p:sldId id="417" r:id="rId75"/>
    <p:sldId id="419" r:id="rId76"/>
    <p:sldId id="42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79" autoAdjust="0"/>
    <p:restoredTop sz="94660"/>
  </p:normalViewPr>
  <p:slideViewPr>
    <p:cSldViewPr>
      <p:cViewPr varScale="1">
        <p:scale>
          <a:sx n="83" d="100"/>
          <a:sy n="83" d="100"/>
        </p:scale>
        <p:origin x="-168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6173774-776E-4D79-9CAB-325169CD1DDE}" type="datetimeFigureOut">
              <a:rPr lang="en-US" smtClean="0"/>
              <a:pPr/>
              <a:t>1/1/2023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61AE04-3C8A-4F70-81DE-3A6DBB351F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73774-776E-4D79-9CAB-325169CD1DDE}"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AE04-3C8A-4F70-81DE-3A6DBB351F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73774-776E-4D79-9CAB-325169CD1DDE}"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1AE04-3C8A-4F70-81DE-3A6DBB351F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6173774-776E-4D79-9CAB-325169CD1DDE}" type="datetimeFigureOut">
              <a:rPr lang="en-US" smtClean="0"/>
              <a:pPr/>
              <a:t>1/1/2023</a:t>
            </a:fld>
            <a:endParaRPr lang="en-US"/>
          </a:p>
        </p:txBody>
      </p:sp>
      <p:sp>
        <p:nvSpPr>
          <p:cNvPr id="9" name="Slide Number Placeholder 8"/>
          <p:cNvSpPr>
            <a:spLocks noGrp="1"/>
          </p:cNvSpPr>
          <p:nvPr>
            <p:ph type="sldNum" sz="quarter" idx="15"/>
          </p:nvPr>
        </p:nvSpPr>
        <p:spPr/>
        <p:txBody>
          <a:bodyPr rtlCol="0"/>
          <a:lstStyle/>
          <a:p>
            <a:fld id="{5561AE04-3C8A-4F70-81DE-3A6DBB351F9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6173774-776E-4D79-9CAB-325169CD1DDE}" type="datetimeFigureOut">
              <a:rPr lang="en-US" smtClean="0"/>
              <a:pPr/>
              <a:t>1/1/2023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561AE04-3C8A-4F70-81DE-3A6DBB351F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173774-776E-4D79-9CAB-325169CD1DDE}" type="datetimeFigureOut">
              <a:rPr lang="en-US" smtClean="0"/>
              <a:pPr/>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1AE04-3C8A-4F70-81DE-3A6DBB351F9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173774-776E-4D79-9CAB-325169CD1DDE}" type="datetimeFigureOut">
              <a:rPr lang="en-US" smtClean="0"/>
              <a:pPr/>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1AE04-3C8A-4F70-81DE-3A6DBB351F9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6173774-776E-4D79-9CAB-325169CD1DDE}" type="datetimeFigureOut">
              <a:rPr lang="en-US" smtClean="0"/>
              <a:pPr/>
              <a:t>1/1/2023</a:t>
            </a:fld>
            <a:endParaRPr lang="en-US"/>
          </a:p>
        </p:txBody>
      </p:sp>
      <p:sp>
        <p:nvSpPr>
          <p:cNvPr id="7" name="Slide Number Placeholder 6"/>
          <p:cNvSpPr>
            <a:spLocks noGrp="1"/>
          </p:cNvSpPr>
          <p:nvPr>
            <p:ph type="sldNum" sz="quarter" idx="11"/>
          </p:nvPr>
        </p:nvSpPr>
        <p:spPr/>
        <p:txBody>
          <a:bodyPr rtlCol="0"/>
          <a:lstStyle/>
          <a:p>
            <a:fld id="{5561AE04-3C8A-4F70-81DE-3A6DBB351F9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73774-776E-4D79-9CAB-325169CD1DDE}" type="datetimeFigureOut">
              <a:rPr lang="en-US" smtClean="0"/>
              <a:pPr/>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1AE04-3C8A-4F70-81DE-3A6DBB351F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6173774-776E-4D79-9CAB-325169CD1DDE}" type="datetimeFigureOut">
              <a:rPr lang="en-US" smtClean="0"/>
              <a:pPr/>
              <a:t>1/1/2023</a:t>
            </a:fld>
            <a:endParaRPr lang="en-US"/>
          </a:p>
        </p:txBody>
      </p:sp>
      <p:sp>
        <p:nvSpPr>
          <p:cNvPr id="22" name="Slide Number Placeholder 21"/>
          <p:cNvSpPr>
            <a:spLocks noGrp="1"/>
          </p:cNvSpPr>
          <p:nvPr>
            <p:ph type="sldNum" sz="quarter" idx="15"/>
          </p:nvPr>
        </p:nvSpPr>
        <p:spPr/>
        <p:txBody>
          <a:bodyPr rtlCol="0"/>
          <a:lstStyle/>
          <a:p>
            <a:fld id="{5561AE04-3C8A-4F70-81DE-3A6DBB351F9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6173774-776E-4D79-9CAB-325169CD1DDE}" type="datetimeFigureOut">
              <a:rPr lang="en-US" smtClean="0"/>
              <a:pPr/>
              <a:t>1/1/2023</a:t>
            </a:fld>
            <a:endParaRPr lang="en-US"/>
          </a:p>
        </p:txBody>
      </p:sp>
      <p:sp>
        <p:nvSpPr>
          <p:cNvPr id="18" name="Slide Number Placeholder 17"/>
          <p:cNvSpPr>
            <a:spLocks noGrp="1"/>
          </p:cNvSpPr>
          <p:nvPr>
            <p:ph type="sldNum" sz="quarter" idx="11"/>
          </p:nvPr>
        </p:nvSpPr>
        <p:spPr/>
        <p:txBody>
          <a:bodyPr rtlCol="0"/>
          <a:lstStyle/>
          <a:p>
            <a:fld id="{5561AE04-3C8A-4F70-81DE-3A6DBB351F9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6173774-776E-4D79-9CAB-325169CD1DDE}" type="datetimeFigureOut">
              <a:rPr lang="en-US" smtClean="0"/>
              <a:pPr/>
              <a:t>1/1/2023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61AE04-3C8A-4F70-81DE-3A6DBB351F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214950"/>
            <a:ext cx="6172200" cy="1159972"/>
          </a:xfrm>
        </p:spPr>
        <p:txBody>
          <a:bodyPr/>
          <a:lstStyle/>
          <a:p>
            <a:pPr algn="ctr"/>
            <a:r>
              <a:rPr lang="en-US" dirty="0" smtClean="0"/>
              <a:t>Amir </a:t>
            </a:r>
            <a:r>
              <a:rPr lang="en-US" dirty="0" err="1" smtClean="0"/>
              <a:t>Hossein</a:t>
            </a:r>
            <a:r>
              <a:rPr lang="en-US" dirty="0" smtClean="0"/>
              <a:t> </a:t>
            </a:r>
            <a:r>
              <a:rPr lang="en-US" dirty="0" err="1" smtClean="0"/>
              <a:t>Shokravi</a:t>
            </a:r>
            <a:endParaRPr lang="en-US" dirty="0" smtClean="0"/>
          </a:p>
          <a:p>
            <a:pPr algn="ctr"/>
            <a:r>
              <a:rPr lang="en-US" dirty="0" smtClean="0"/>
              <a:t>1401/10/12</a:t>
            </a:r>
            <a:endParaRPr lang="en-US" dirty="0"/>
          </a:p>
        </p:txBody>
      </p:sp>
      <p:pic>
        <p:nvPicPr>
          <p:cNvPr id="8194" name="Picture 2"/>
          <p:cNvPicPr>
            <a:picLocks noChangeAspect="1" noChangeArrowheads="1"/>
          </p:cNvPicPr>
          <p:nvPr/>
        </p:nvPicPr>
        <p:blipFill>
          <a:blip r:embed="rId2"/>
          <a:srcRect/>
          <a:stretch>
            <a:fillRect/>
          </a:stretch>
        </p:blipFill>
        <p:spPr bwMode="auto">
          <a:xfrm>
            <a:off x="428596" y="571480"/>
            <a:ext cx="837565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Half life AVP : 5-15 min</a:t>
            </a:r>
          </a:p>
          <a:p>
            <a:r>
              <a:rPr lang="en-US" dirty="0" smtClean="0"/>
              <a:t>No  binding protein but attach to </a:t>
            </a:r>
            <a:r>
              <a:rPr lang="en-US" dirty="0" err="1" smtClean="0"/>
              <a:t>Plt</a:t>
            </a:r>
            <a:endParaRPr lang="en-US" dirty="0" smtClean="0"/>
          </a:p>
          <a:p>
            <a:r>
              <a:rPr lang="en-US" dirty="0" smtClean="0"/>
              <a:t>AVP </a:t>
            </a:r>
            <a:r>
              <a:rPr lang="en-US" dirty="0" err="1" smtClean="0"/>
              <a:t>secration</a:t>
            </a:r>
            <a:r>
              <a:rPr lang="en-US" dirty="0" smtClean="0"/>
              <a:t> in P </a:t>
            </a:r>
            <a:r>
              <a:rPr lang="en-US" dirty="0" err="1" smtClean="0"/>
              <a:t>osm</a:t>
            </a:r>
            <a:r>
              <a:rPr lang="en-US" dirty="0" smtClean="0"/>
              <a:t> : 285</a:t>
            </a:r>
          </a:p>
          <a:p>
            <a:r>
              <a:rPr lang="en-US" dirty="0" smtClean="0"/>
              <a:t>Thirst threshold : 295</a:t>
            </a:r>
            <a:endParaRPr lang="en-US" dirty="0"/>
          </a:p>
        </p:txBody>
      </p:sp>
      <p:pic>
        <p:nvPicPr>
          <p:cNvPr id="4" name="Picture 2"/>
          <p:cNvPicPr>
            <a:picLocks noChangeAspect="1" noChangeArrowheads="1"/>
          </p:cNvPicPr>
          <p:nvPr/>
        </p:nvPicPr>
        <p:blipFill>
          <a:blip r:embed="rId2"/>
          <a:srcRect/>
          <a:stretch>
            <a:fillRect/>
          </a:stretch>
        </p:blipFill>
        <p:spPr bwMode="auto">
          <a:xfrm>
            <a:off x="642910" y="3714752"/>
            <a:ext cx="7286676"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714348" y="642918"/>
            <a:ext cx="7467600" cy="4873752"/>
          </a:xfrm>
        </p:spPr>
        <p:txBody>
          <a:bodyPr/>
          <a:lstStyle/>
          <a:p>
            <a:pPr>
              <a:buNone/>
            </a:pPr>
            <a:r>
              <a:rPr lang="en-US" dirty="0" smtClean="0"/>
              <a:t>              q 1 </a:t>
            </a:r>
            <a:r>
              <a:rPr lang="en-US" dirty="0" err="1" smtClean="0"/>
              <a:t>mmol</a:t>
            </a:r>
            <a:r>
              <a:rPr lang="en-US" dirty="0" smtClean="0"/>
              <a:t> rise in plasma </a:t>
            </a:r>
            <a:r>
              <a:rPr lang="en-US" dirty="0" err="1" smtClean="0"/>
              <a:t>osm</a:t>
            </a:r>
            <a:r>
              <a:rPr lang="en-US" dirty="0" smtClean="0"/>
              <a:t> </a:t>
            </a:r>
          </a:p>
          <a:p>
            <a:pPr>
              <a:buNone/>
            </a:pPr>
            <a:endParaRPr lang="en-US" dirty="0" smtClean="0"/>
          </a:p>
          <a:p>
            <a:pPr>
              <a:buNone/>
            </a:pPr>
            <a:endParaRPr lang="en-US" dirty="0" smtClean="0"/>
          </a:p>
          <a:p>
            <a:pPr>
              <a:buNone/>
            </a:pPr>
            <a:r>
              <a:rPr lang="en-US" dirty="0" smtClean="0"/>
              <a:t>   0/38 pg/ml                             100 </a:t>
            </a:r>
            <a:r>
              <a:rPr lang="en-US" dirty="0" err="1" smtClean="0"/>
              <a:t>mmol</a:t>
            </a:r>
            <a:r>
              <a:rPr lang="en-US" dirty="0" smtClean="0"/>
              <a:t>/kg</a:t>
            </a:r>
          </a:p>
          <a:p>
            <a:pPr>
              <a:buNone/>
            </a:pPr>
            <a:r>
              <a:rPr lang="en-US" dirty="0" smtClean="0"/>
              <a:t>        AVP                                     urine </a:t>
            </a:r>
            <a:r>
              <a:rPr lang="en-US" dirty="0" err="1" smtClean="0"/>
              <a:t>osm</a:t>
            </a: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Max </a:t>
            </a:r>
            <a:r>
              <a:rPr lang="en-US" dirty="0" err="1" smtClean="0"/>
              <a:t>Antidiuretic</a:t>
            </a:r>
            <a:r>
              <a:rPr lang="en-US" dirty="0" smtClean="0"/>
              <a:t> Effect of AVP : 5-6 pg/ml</a:t>
            </a:r>
          </a:p>
          <a:p>
            <a:pPr>
              <a:buNone/>
            </a:pPr>
            <a:r>
              <a:rPr lang="en-US" dirty="0" smtClean="0"/>
              <a:t>Plasma AVP : 0/3( P </a:t>
            </a:r>
            <a:r>
              <a:rPr lang="en-US" dirty="0" err="1" smtClean="0"/>
              <a:t>osm</a:t>
            </a:r>
            <a:r>
              <a:rPr lang="en-US" dirty="0" smtClean="0"/>
              <a:t> – 280)</a:t>
            </a:r>
            <a:endParaRPr lang="en-US" dirty="0"/>
          </a:p>
        </p:txBody>
      </p:sp>
      <p:sp>
        <p:nvSpPr>
          <p:cNvPr id="6" name="Up Arrow 5"/>
          <p:cNvSpPr/>
          <p:nvPr/>
        </p:nvSpPr>
        <p:spPr>
          <a:xfrm>
            <a:off x="785786" y="2071678"/>
            <a:ext cx="214314"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643438" y="2071678"/>
            <a:ext cx="214314"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flipV="1">
            <a:off x="2071670" y="1214422"/>
            <a:ext cx="192882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00496" y="1214422"/>
            <a:ext cx="171451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8662" y="1428736"/>
            <a:ext cx="678661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57224" y="1428736"/>
            <a:ext cx="692948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5" name="Rectangle 4"/>
          <p:cNvSpPr/>
          <p:nvPr/>
        </p:nvSpPr>
        <p:spPr>
          <a:xfrm>
            <a:off x="857224" y="1428736"/>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642910" y="928670"/>
            <a:ext cx="7643866" cy="5000660"/>
          </a:xfrm>
          <a:prstGeom prst="rect">
            <a:avLst/>
          </a:prstGeom>
          <a:noFill/>
          <a:ln w="9525">
            <a:noFill/>
            <a:miter lim="800000"/>
            <a:headEnd/>
            <a:tailEnd/>
          </a:ln>
          <a:effectLst/>
        </p:spPr>
      </p:pic>
      <p:sp>
        <p:nvSpPr>
          <p:cNvPr id="8" name="Notched Right Arrow 7"/>
          <p:cNvSpPr/>
          <p:nvPr/>
        </p:nvSpPr>
        <p:spPr>
          <a:xfrm>
            <a:off x="214282" y="1643050"/>
            <a:ext cx="642942" cy="1885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tretch>
            <a:fillRect/>
          </a:stretch>
        </p:blipFill>
        <p:spPr>
          <a:xfrm>
            <a:off x="0" y="0"/>
            <a:ext cx="9210675" cy="6858000"/>
          </a:xfrm>
          <a:prstGeom prst="rect">
            <a:avLst/>
          </a:prstGeom>
        </p:spPr>
      </p:pic>
    </p:spTree>
    <p:extLst>
      <p:ext uri="{BB962C8B-B14F-4D97-AF65-F5344CB8AC3E}">
        <p14:creationId xmlns:p14="http://schemas.microsoft.com/office/powerpoint/2010/main" xmlns="" val="263413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1071538" y="0"/>
            <a:ext cx="7072362"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l="937" t="1109" r="1459" b="1477"/>
          <a:stretch/>
        </p:blipFill>
        <p:spPr>
          <a:xfrm>
            <a:off x="214282" y="285728"/>
            <a:ext cx="8786873" cy="6429419"/>
          </a:xfrm>
          <a:prstGeom prst="rect">
            <a:avLst/>
          </a:prstGeom>
        </p:spPr>
      </p:pic>
      <p:sp>
        <p:nvSpPr>
          <p:cNvPr id="10" name="Right Arrow 9"/>
          <p:cNvSpPr/>
          <p:nvPr/>
        </p:nvSpPr>
        <p:spPr>
          <a:xfrm>
            <a:off x="642910" y="2143116"/>
            <a:ext cx="1143008" cy="428628"/>
          </a:xfrm>
          <a:prstGeom prst="right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13" name="Left Bracket 12"/>
          <p:cNvSpPr/>
          <p:nvPr/>
        </p:nvSpPr>
        <p:spPr>
          <a:xfrm>
            <a:off x="1857356" y="1071546"/>
            <a:ext cx="142876" cy="2286016"/>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85794"/>
            <a:ext cx="8043890" cy="5538806"/>
          </a:xfrm>
        </p:spPr>
        <p:txBody>
          <a:bodyPr/>
          <a:lstStyle/>
          <a:p>
            <a:pPr algn="just">
              <a:buNone/>
            </a:pPr>
            <a:r>
              <a:rPr lang="en-US" dirty="0" smtClean="0"/>
              <a:t>Older series reported that 25% to 50% of CDI were idiopathic but better investigative techniques revealed that many “</a:t>
            </a:r>
            <a:r>
              <a:rPr lang="en-US" dirty="0" smtClean="0">
                <a:solidFill>
                  <a:srgbClr val="FF0000"/>
                </a:solidFill>
              </a:rPr>
              <a:t>idiopathic</a:t>
            </a:r>
            <a:r>
              <a:rPr lang="en-US" dirty="0" smtClean="0"/>
              <a:t>” cases are autoimmune .</a:t>
            </a:r>
          </a:p>
          <a:p>
            <a:pPr algn="just">
              <a:buNone/>
            </a:pPr>
            <a:endParaRPr lang="en-US" dirty="0" smtClean="0"/>
          </a:p>
          <a:p>
            <a:pPr algn="just">
              <a:buNone/>
            </a:pPr>
            <a:r>
              <a:rPr lang="en-US" dirty="0" smtClean="0"/>
              <a:t>Pituitary adenomas </a:t>
            </a:r>
            <a:r>
              <a:rPr lang="en-US" dirty="0" smtClean="0">
                <a:solidFill>
                  <a:srgbClr val="FF0000"/>
                </a:solidFill>
              </a:rPr>
              <a:t>do not </a:t>
            </a:r>
            <a:r>
              <a:rPr lang="en-US" dirty="0" smtClean="0"/>
              <a:t>present with CDI, and the syndrome only manifests after surgical intervention. If CDI occurs in the presence of a </a:t>
            </a:r>
            <a:r>
              <a:rPr lang="en-US" dirty="0" err="1" smtClean="0"/>
              <a:t>sellar</a:t>
            </a:r>
            <a:r>
              <a:rPr lang="en-US" dirty="0" smtClean="0"/>
              <a:t> mass, an alternative diagnosis, such as </a:t>
            </a:r>
            <a:r>
              <a:rPr lang="en-US" dirty="0" err="1" smtClean="0"/>
              <a:t>craniopharyngioma</a:t>
            </a:r>
            <a:r>
              <a:rPr lang="en-US" dirty="0" smtClean="0"/>
              <a:t>, </a:t>
            </a:r>
            <a:r>
              <a:rPr lang="en-US" dirty="0" err="1" smtClean="0"/>
              <a:t>germinoma</a:t>
            </a:r>
            <a:r>
              <a:rPr lang="en-US" dirty="0" smtClean="0"/>
              <a:t>, or a </a:t>
            </a:r>
            <a:r>
              <a:rPr lang="en-US" dirty="0" err="1" smtClean="0"/>
              <a:t>granulomatous</a:t>
            </a:r>
            <a:r>
              <a:rPr lang="en-US" dirty="0" smtClean="0"/>
              <a:t> process should be considered.</a:t>
            </a:r>
          </a:p>
          <a:p>
            <a:pPr algn="just">
              <a:buNone/>
            </a:pPr>
            <a:endParaRPr lang="fa-IR" dirty="0" smtClean="0"/>
          </a:p>
          <a:p>
            <a:pPr algn="just">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Pathophysiology</a:t>
            </a:r>
            <a:r>
              <a:rPr lang="en-US" b="1" dirty="0" smtClean="0"/>
              <a:t> of water balance disorders </a:t>
            </a:r>
            <a:r>
              <a:rPr lang="en-US" b="1" dirty="0" smtClean="0">
                <a:solidFill>
                  <a:schemeClr val="accent1">
                    <a:lumMod val="75000"/>
                  </a:schemeClr>
                </a:solidFill>
              </a:rPr>
              <a:t>after pituitary surgery</a:t>
            </a:r>
            <a:endParaRPr lang="en-US"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pPr algn="just">
              <a:buNone/>
            </a:pPr>
            <a:r>
              <a:rPr lang="en-US" dirty="0" smtClean="0"/>
              <a:t>Acute DI post pituitary surgery(TSS) is relatively common, although the reported incidence is variable, ranging from 0/3-45 %</a:t>
            </a:r>
          </a:p>
          <a:p>
            <a:pPr algn="just">
              <a:buNone/>
            </a:pPr>
            <a:r>
              <a:rPr lang="en-US" dirty="0" smtClean="0"/>
              <a:t>SIAD also can occur in isolation, with incidences up 28% </a:t>
            </a:r>
          </a:p>
          <a:p>
            <a:pPr algn="just">
              <a:buNone/>
            </a:pPr>
            <a:r>
              <a:rPr lang="en-US" dirty="0" smtClean="0"/>
              <a:t>Risk factors for development of transient DI vary between studies and have included; </a:t>
            </a:r>
            <a:r>
              <a:rPr lang="en-US" dirty="0" smtClean="0">
                <a:solidFill>
                  <a:schemeClr val="accent1">
                    <a:lumMod val="75000"/>
                  </a:schemeClr>
                </a:solidFill>
              </a:rPr>
              <a:t>tumor size &gt;1</a:t>
            </a:r>
            <a:r>
              <a:rPr lang="en-US" dirty="0" smtClean="0"/>
              <a:t> cm, </a:t>
            </a:r>
            <a:r>
              <a:rPr lang="en-US" dirty="0" err="1" smtClean="0">
                <a:solidFill>
                  <a:schemeClr val="accent1">
                    <a:lumMod val="75000"/>
                  </a:schemeClr>
                </a:solidFill>
              </a:rPr>
              <a:t>craniopharyngioma</a:t>
            </a:r>
            <a:r>
              <a:rPr lang="en-US" dirty="0" smtClean="0"/>
              <a:t> , </a:t>
            </a:r>
            <a:r>
              <a:rPr lang="en-US" dirty="0" err="1" smtClean="0">
                <a:solidFill>
                  <a:schemeClr val="accent1">
                    <a:lumMod val="75000"/>
                  </a:schemeClr>
                </a:solidFill>
              </a:rPr>
              <a:t>intraoperative</a:t>
            </a:r>
            <a:r>
              <a:rPr lang="en-US" dirty="0" smtClean="0">
                <a:solidFill>
                  <a:schemeClr val="accent1">
                    <a:lumMod val="75000"/>
                  </a:schemeClr>
                </a:solidFill>
              </a:rPr>
              <a:t> cerebrospinal fluid leak</a:t>
            </a:r>
            <a:r>
              <a:rPr lang="en-US" dirty="0" smtClean="0"/>
              <a:t>, </a:t>
            </a:r>
            <a:r>
              <a:rPr lang="en-US" dirty="0" smtClean="0">
                <a:solidFill>
                  <a:schemeClr val="accent1">
                    <a:lumMod val="75000"/>
                  </a:schemeClr>
                </a:solidFill>
              </a:rPr>
              <a:t>Cushing’s Disease</a:t>
            </a:r>
            <a:r>
              <a:rPr lang="en-US" dirty="0" smtClean="0"/>
              <a:t>, </a:t>
            </a:r>
            <a:r>
              <a:rPr lang="en-US" dirty="0" smtClean="0">
                <a:solidFill>
                  <a:schemeClr val="accent1">
                    <a:lumMod val="75000"/>
                  </a:schemeClr>
                </a:solidFill>
              </a:rPr>
              <a:t>visual abnormalities on presentation</a:t>
            </a:r>
            <a:r>
              <a:rPr lang="en-US" dirty="0" smtClean="0"/>
              <a:t>, </a:t>
            </a:r>
            <a:r>
              <a:rPr lang="en-US" dirty="0" err="1" smtClean="0">
                <a:solidFill>
                  <a:schemeClr val="accent1">
                    <a:lumMod val="75000"/>
                  </a:schemeClr>
                </a:solidFill>
              </a:rPr>
              <a:t>suprasellar</a:t>
            </a:r>
            <a:r>
              <a:rPr lang="en-US" dirty="0" smtClean="0">
                <a:solidFill>
                  <a:schemeClr val="accent1">
                    <a:lumMod val="75000"/>
                  </a:schemeClr>
                </a:solidFill>
              </a:rPr>
              <a:t> tumor extension</a:t>
            </a:r>
            <a:r>
              <a:rPr lang="en-US" dirty="0" smtClean="0"/>
              <a:t> and  previous </a:t>
            </a:r>
            <a:r>
              <a:rPr lang="en-US" dirty="0" smtClean="0">
                <a:solidFill>
                  <a:schemeClr val="accent1">
                    <a:lumMod val="75000"/>
                  </a:schemeClr>
                </a:solidFill>
              </a:rPr>
              <a:t>non endoscopic lesion resection</a:t>
            </a:r>
            <a:r>
              <a:rPr lang="en-US" dirty="0" smtClean="0"/>
              <a: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sz="quarter" idx="1"/>
          </p:nvPr>
        </p:nvSpPr>
        <p:spPr>
          <a:xfrm>
            <a:off x="457200" y="142852"/>
            <a:ext cx="7467600" cy="2571768"/>
          </a:xfrm>
        </p:spPr>
        <p:txBody>
          <a:bodyPr>
            <a:normAutofit lnSpcReduction="10000"/>
          </a:bodyPr>
          <a:lstStyle/>
          <a:p>
            <a:pPr>
              <a:buNone/>
            </a:pPr>
            <a:endParaRPr lang="en-US" dirty="0" smtClean="0"/>
          </a:p>
          <a:p>
            <a:r>
              <a:rPr lang="en-US" sz="2600" dirty="0" smtClean="0"/>
              <a:t>a biphasic phenomenon, where an initial </a:t>
            </a:r>
            <a:r>
              <a:rPr lang="en-US" sz="2600" dirty="0" err="1" smtClean="0"/>
              <a:t>polyuric</a:t>
            </a:r>
            <a:r>
              <a:rPr lang="en-US" sz="2600" dirty="0" smtClean="0"/>
              <a:t> phase is followed by an </a:t>
            </a:r>
            <a:r>
              <a:rPr lang="en-US" sz="2600" dirty="0" err="1" smtClean="0"/>
              <a:t>antidiuretic</a:t>
            </a:r>
            <a:r>
              <a:rPr lang="en-US" sz="2600" dirty="0" smtClean="0"/>
              <a:t> phase : 1.1% and 3.4% </a:t>
            </a:r>
          </a:p>
          <a:p>
            <a:r>
              <a:rPr lang="en-US" sz="2600" dirty="0" smtClean="0"/>
              <a:t>**</a:t>
            </a:r>
            <a:r>
              <a:rPr lang="en-US" sz="2600" dirty="0" err="1" smtClean="0"/>
              <a:t>triphasic</a:t>
            </a:r>
            <a:r>
              <a:rPr lang="en-US" sz="2600" dirty="0" smtClean="0"/>
              <a:t> phenomenon**</a:t>
            </a:r>
          </a:p>
          <a:p>
            <a:r>
              <a:rPr lang="en-US" sz="2600" dirty="0" smtClean="0"/>
              <a:t>Isolated phase 2 : 10-25%</a:t>
            </a:r>
            <a:endParaRPr lang="en-US" sz="2600" dirty="0"/>
          </a:p>
        </p:txBody>
      </p:sp>
      <p:pic>
        <p:nvPicPr>
          <p:cNvPr id="5" name="Picture 2"/>
          <p:cNvPicPr>
            <a:picLocks noChangeAspect="1" noChangeArrowheads="1"/>
          </p:cNvPicPr>
          <p:nvPr/>
        </p:nvPicPr>
        <p:blipFill>
          <a:blip r:embed="rId2"/>
          <a:srcRect/>
          <a:stretch>
            <a:fillRect/>
          </a:stretch>
        </p:blipFill>
        <p:spPr bwMode="auto">
          <a:xfrm>
            <a:off x="500034" y="2857496"/>
            <a:ext cx="8115328" cy="3714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285720" y="857232"/>
            <a:ext cx="7643866"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581772"/>
          </a:xfrm>
        </p:spPr>
        <p:txBody>
          <a:bodyPr>
            <a:normAutofit/>
          </a:bodyPr>
          <a:lstStyle/>
          <a:p>
            <a:r>
              <a:rPr lang="en-US" dirty="0" smtClean="0">
                <a:solidFill>
                  <a:schemeClr val="accent1">
                    <a:lumMod val="75000"/>
                  </a:schemeClr>
                </a:solidFill>
              </a:rPr>
              <a:t>Case 1</a:t>
            </a:r>
            <a:endParaRPr lang="en-US" dirty="0">
              <a:solidFill>
                <a:schemeClr val="accent1">
                  <a:lumMod val="75000"/>
                </a:schemeClr>
              </a:solidFill>
            </a:endParaRPr>
          </a:p>
        </p:txBody>
      </p:sp>
      <p:sp>
        <p:nvSpPr>
          <p:cNvPr id="3" name="Content Placeholder 2"/>
          <p:cNvSpPr>
            <a:spLocks noGrp="1"/>
          </p:cNvSpPr>
          <p:nvPr>
            <p:ph sz="quarter" idx="1"/>
          </p:nvPr>
        </p:nvSpPr>
        <p:spPr>
          <a:xfrm>
            <a:off x="285720" y="1071546"/>
            <a:ext cx="8072494" cy="5253054"/>
          </a:xfrm>
        </p:spPr>
        <p:txBody>
          <a:bodyPr>
            <a:noAutofit/>
          </a:bodyPr>
          <a:lstStyle/>
          <a:p>
            <a:pPr algn="just">
              <a:buNone/>
            </a:pPr>
            <a:endParaRPr lang="en-US" sz="2000" dirty="0" smtClean="0"/>
          </a:p>
          <a:p>
            <a:pPr algn="just">
              <a:buNone/>
            </a:pPr>
            <a:r>
              <a:rPr lang="en-US" sz="2000" dirty="0" smtClean="0"/>
              <a:t>A 42-year-old female was diagnosed with a non-functioning pituitary tumor after presenting  with </a:t>
            </a:r>
            <a:r>
              <a:rPr lang="en-US" sz="2000" dirty="0" err="1" smtClean="0"/>
              <a:t>bitemporal</a:t>
            </a:r>
            <a:r>
              <a:rPr lang="en-US" sz="2000" dirty="0" smtClean="0"/>
              <a:t> </a:t>
            </a:r>
            <a:r>
              <a:rPr lang="en-US" sz="2000" dirty="0" err="1" smtClean="0"/>
              <a:t>hemianopia</a:t>
            </a:r>
            <a:r>
              <a:rPr lang="en-US" sz="2000" dirty="0" smtClean="0"/>
              <a:t> and fatigue. She had secondary AI, secondary  hypothyroidism, </a:t>
            </a:r>
            <a:r>
              <a:rPr lang="en-US" sz="2000" dirty="0" err="1" smtClean="0"/>
              <a:t>hypogonadotropic</a:t>
            </a:r>
            <a:r>
              <a:rPr lang="en-US" sz="2000" dirty="0" smtClean="0"/>
              <a:t> </a:t>
            </a:r>
            <a:r>
              <a:rPr lang="en-US" sz="2000" dirty="0" err="1" smtClean="0"/>
              <a:t>hypogonadism</a:t>
            </a:r>
            <a:r>
              <a:rPr lang="en-US" sz="2000" dirty="0" smtClean="0"/>
              <a:t>, and mild </a:t>
            </a:r>
            <a:r>
              <a:rPr lang="en-US" sz="2000" dirty="0" err="1" smtClean="0"/>
              <a:t>hyperprolactinemia</a:t>
            </a:r>
            <a:r>
              <a:rPr lang="en-US" sz="2000" dirty="0" smtClean="0"/>
              <a:t>. MRI  demonstrated a 33 * 22 * 22 mm pituitary tumor with </a:t>
            </a:r>
            <a:r>
              <a:rPr lang="en-US" sz="2000" dirty="0" err="1" smtClean="0"/>
              <a:t>suprasellar</a:t>
            </a:r>
            <a:r>
              <a:rPr lang="en-US" sz="2000" dirty="0" smtClean="0"/>
              <a:t> extension and compression  of the optic chiasm. Hydrocortisone and LT4 replacement were commenced, and she  underwent TSS</a:t>
            </a:r>
          </a:p>
          <a:p>
            <a:pPr algn="just">
              <a:buNone/>
            </a:pPr>
            <a:r>
              <a:rPr lang="en-US" sz="2000" dirty="0" smtClean="0"/>
              <a:t>. On day one post-operatively, she developed increased </a:t>
            </a:r>
            <a:r>
              <a:rPr lang="en-US" sz="2000" dirty="0" err="1" smtClean="0"/>
              <a:t>polydipsia</a:t>
            </a:r>
            <a:r>
              <a:rPr lang="en-US" sz="2000" dirty="0" smtClean="0"/>
              <a:t> and </a:t>
            </a:r>
            <a:r>
              <a:rPr lang="en-US" sz="2000" dirty="0" err="1" smtClean="0"/>
              <a:t>polyuria</a:t>
            </a:r>
            <a:r>
              <a:rPr lang="en-US" sz="2000" dirty="0" smtClean="0"/>
              <a:t>. Urine output exceeded 400 </a:t>
            </a:r>
            <a:r>
              <a:rPr lang="en-US" sz="2000" dirty="0" err="1" smtClean="0"/>
              <a:t>mL</a:t>
            </a:r>
            <a:r>
              <a:rPr lang="en-US" sz="2000" dirty="0" smtClean="0"/>
              <a:t>/hour and the fluid balance  record showed a 24-hour intake of 4390 </a:t>
            </a:r>
            <a:r>
              <a:rPr lang="en-US" sz="2000" dirty="0" err="1" smtClean="0"/>
              <a:t>mL</a:t>
            </a:r>
            <a:r>
              <a:rPr lang="en-US" sz="2000" dirty="0" smtClean="0"/>
              <a:t> and urine output of 5685 </a:t>
            </a:r>
            <a:r>
              <a:rPr lang="en-US" sz="2000" dirty="0" err="1" smtClean="0"/>
              <a:t>mL.</a:t>
            </a:r>
            <a:r>
              <a:rPr lang="en-US" sz="2000" dirty="0" smtClean="0"/>
              <a:t> Urine specific  gravity was 1.005, urine </a:t>
            </a:r>
            <a:r>
              <a:rPr lang="en-US" sz="2000" dirty="0" err="1" smtClean="0"/>
              <a:t>osmolality</a:t>
            </a:r>
            <a:r>
              <a:rPr lang="en-US" sz="2000" dirty="0" smtClean="0"/>
              <a:t> 210 </a:t>
            </a:r>
            <a:r>
              <a:rPr lang="en-US" sz="2000" dirty="0" err="1" smtClean="0"/>
              <a:t>mOsmol</a:t>
            </a:r>
            <a:r>
              <a:rPr lang="en-US" sz="2000" dirty="0" smtClean="0"/>
              <a:t>/kg, plasma </a:t>
            </a:r>
            <a:r>
              <a:rPr lang="en-US" sz="2000" dirty="0" err="1" smtClean="0"/>
              <a:t>osmolality</a:t>
            </a:r>
            <a:r>
              <a:rPr lang="en-US" sz="2000" dirty="0" smtClean="0"/>
              <a:t> 304 </a:t>
            </a:r>
            <a:r>
              <a:rPr lang="en-US" sz="2000" dirty="0" err="1" smtClean="0"/>
              <a:t>mOsmol</a:t>
            </a:r>
            <a:r>
              <a:rPr lang="en-US" sz="2000" dirty="0" smtClean="0"/>
              <a:t>/kg and  plasma sodium 142 </a:t>
            </a:r>
            <a:r>
              <a:rPr lang="en-US" sz="2000" dirty="0" err="1" smtClean="0"/>
              <a:t>mmol</a:t>
            </a:r>
            <a:r>
              <a:rPr lang="en-US" sz="2000" dirty="0" smtClean="0"/>
              <a:t>/L</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357158" y="642918"/>
            <a:ext cx="8072494" cy="57106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Most cases of early DI are transient and resolve within three to five days postoperatively </a:t>
            </a:r>
          </a:p>
          <a:p>
            <a:endParaRPr lang="en-US" dirty="0" smtClean="0"/>
          </a:p>
          <a:p>
            <a:r>
              <a:rPr lang="en-US" dirty="0" smtClean="0"/>
              <a:t>Given  </a:t>
            </a:r>
            <a:r>
              <a:rPr lang="en-US" dirty="0" err="1" smtClean="0"/>
              <a:t>glucocorticoid</a:t>
            </a:r>
            <a:r>
              <a:rPr lang="en-US" dirty="0" smtClean="0"/>
              <a:t> deficiency increases AVP secretion, administration of physiological doses of </a:t>
            </a:r>
            <a:r>
              <a:rPr lang="en-US" dirty="0" err="1" smtClean="0"/>
              <a:t>glucocorticoids</a:t>
            </a:r>
            <a:r>
              <a:rPr lang="en-US" dirty="0" smtClean="0"/>
              <a:t> in the setting of adrenal insufficiency can also unmask DI .</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14290"/>
            <a:ext cx="7467600" cy="6643710"/>
          </a:xfrm>
        </p:spPr>
        <p:txBody>
          <a:bodyPr>
            <a:normAutofit/>
          </a:bodyPr>
          <a:lstStyle/>
          <a:p>
            <a:pPr algn="just">
              <a:buNone/>
            </a:pPr>
            <a:r>
              <a:rPr lang="en-US" dirty="0" smtClean="0"/>
              <a:t>Patients should have free access to fluids and be encouraged to drink to thirst as water  balance may be maintained in some patients with increased fluid intake alone. If urine output is excessive, and especially if </a:t>
            </a:r>
            <a:r>
              <a:rPr lang="en-US" dirty="0" err="1" smtClean="0"/>
              <a:t>hypernatremia</a:t>
            </a:r>
            <a:r>
              <a:rPr lang="en-US" dirty="0" smtClean="0"/>
              <a:t> is developing, the patient is sedated or unable to maintain adequate oral fluid intake, </a:t>
            </a:r>
            <a:r>
              <a:rPr lang="en-US" dirty="0" err="1" smtClean="0"/>
              <a:t>desmopressin</a:t>
            </a:r>
            <a:r>
              <a:rPr lang="en-US" dirty="0" smtClean="0"/>
              <a:t> </a:t>
            </a:r>
          </a:p>
          <a:p>
            <a:pPr algn="just"/>
            <a:r>
              <a:rPr lang="en-US" dirty="0" smtClean="0"/>
              <a:t>In the early post-operative period, </a:t>
            </a:r>
            <a:r>
              <a:rPr lang="en-US" dirty="0" err="1" smtClean="0"/>
              <a:t>desmopressin</a:t>
            </a:r>
            <a:r>
              <a:rPr lang="en-US" dirty="0" smtClean="0"/>
              <a:t> should be administered on an </a:t>
            </a:r>
            <a:r>
              <a:rPr lang="en-US" dirty="0" smtClean="0">
                <a:solidFill>
                  <a:schemeClr val="accent1">
                    <a:lumMod val="75000"/>
                  </a:schemeClr>
                </a:solidFill>
              </a:rPr>
              <a:t>“as required</a:t>
            </a:r>
            <a:r>
              <a:rPr lang="en-US" dirty="0" smtClean="0"/>
              <a:t>” basis via subcutaneous or intravenous </a:t>
            </a:r>
            <a:r>
              <a:rPr lang="en-US" dirty="0" smtClean="0"/>
              <a:t>injection (not nasal)</a:t>
            </a:r>
            <a:endParaRPr lang="en-US" dirty="0" smtClean="0"/>
          </a:p>
          <a:p>
            <a:pPr algn="just"/>
            <a:r>
              <a:rPr lang="en-US" dirty="0" smtClean="0"/>
              <a:t> If DI persists beyond 48 hours, regular </a:t>
            </a:r>
            <a:r>
              <a:rPr lang="en-US" dirty="0" err="1" smtClean="0"/>
              <a:t>desmopressin</a:t>
            </a:r>
            <a:r>
              <a:rPr lang="en-US" dirty="0" smtClean="0"/>
              <a:t> is prescribed </a:t>
            </a:r>
          </a:p>
          <a:p>
            <a:pPr algn="just"/>
            <a:r>
              <a:rPr lang="en-US" dirty="0" smtClean="0"/>
              <a:t>monitoring of urine output </a:t>
            </a:r>
          </a:p>
          <a:p>
            <a:pPr algn="just"/>
            <a:r>
              <a:rPr lang="en-US" dirty="0" smtClean="0"/>
              <a:t>Over treatment </a:t>
            </a:r>
            <a:r>
              <a:rPr lang="en-US" dirty="0" smtClean="0"/>
              <a:t>of DI increases the risk of precipitating </a:t>
            </a:r>
            <a:r>
              <a:rPr lang="en-US" dirty="0" err="1" smtClean="0"/>
              <a:t>hyponatremia</a:t>
            </a:r>
            <a:r>
              <a:rPr lang="en-US"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US" b="1" dirty="0" smtClean="0"/>
              <a:t>Permanent Diabetes </a:t>
            </a:r>
            <a:r>
              <a:rPr lang="en-US" b="1" dirty="0" err="1" smtClean="0"/>
              <a:t>Insipidus</a:t>
            </a:r>
            <a:r>
              <a:rPr lang="en-US" b="1" dirty="0" smtClean="0"/>
              <a:t> </a:t>
            </a:r>
            <a:endParaRPr lang="en-US" dirty="0"/>
          </a:p>
        </p:txBody>
      </p:sp>
      <p:sp>
        <p:nvSpPr>
          <p:cNvPr id="3" name="Content Placeholder 2"/>
          <p:cNvSpPr>
            <a:spLocks noGrp="1"/>
          </p:cNvSpPr>
          <p:nvPr>
            <p:ph sz="quarter" idx="1"/>
          </p:nvPr>
        </p:nvSpPr>
        <p:spPr>
          <a:xfrm>
            <a:off x="457200" y="1071546"/>
            <a:ext cx="7467600" cy="5786454"/>
          </a:xfrm>
        </p:spPr>
        <p:txBody>
          <a:bodyPr>
            <a:normAutofit/>
          </a:bodyPr>
          <a:lstStyle/>
          <a:p>
            <a:r>
              <a:rPr lang="en-US" dirty="0" smtClean="0"/>
              <a:t>However </a:t>
            </a:r>
            <a:r>
              <a:rPr lang="en-US" dirty="0" smtClean="0"/>
              <a:t>prolonged DI, present for  two weeks to six months, or chronic (persistent) DI, present for more than six months following surgery can occur in </a:t>
            </a:r>
            <a:r>
              <a:rPr lang="en-US" dirty="0" smtClean="0"/>
              <a:t>0/9 -10% </a:t>
            </a:r>
            <a:r>
              <a:rPr lang="en-US" dirty="0" smtClean="0"/>
              <a:t>of patients</a:t>
            </a:r>
          </a:p>
          <a:p>
            <a:r>
              <a:rPr lang="en-US" dirty="0" smtClean="0"/>
              <a:t>age younger than 50 years </a:t>
            </a:r>
          </a:p>
          <a:p>
            <a:r>
              <a:rPr lang="en-US" dirty="0" smtClean="0"/>
              <a:t>large </a:t>
            </a:r>
            <a:r>
              <a:rPr lang="en-US" dirty="0" err="1" smtClean="0"/>
              <a:t>intrasellar</a:t>
            </a:r>
            <a:r>
              <a:rPr lang="en-US" dirty="0" smtClean="0"/>
              <a:t> masses </a:t>
            </a:r>
          </a:p>
          <a:p>
            <a:r>
              <a:rPr lang="en-US" dirty="0" err="1" smtClean="0"/>
              <a:t>intraoperative</a:t>
            </a:r>
            <a:r>
              <a:rPr lang="en-US" dirty="0" smtClean="0"/>
              <a:t> CSF leak </a:t>
            </a:r>
          </a:p>
          <a:p>
            <a:r>
              <a:rPr lang="en-US" dirty="0" smtClean="0"/>
              <a:t> elevated plasma sodium &gt;145 </a:t>
            </a:r>
            <a:r>
              <a:rPr lang="en-US" dirty="0" err="1" smtClean="0"/>
              <a:t>mmol</a:t>
            </a:r>
            <a:r>
              <a:rPr lang="en-US" dirty="0" smtClean="0"/>
              <a:t>/L within five days post-operatively</a:t>
            </a:r>
          </a:p>
          <a:p>
            <a:r>
              <a:rPr lang="en-US" dirty="0" err="1" smtClean="0"/>
              <a:t>craniopharyngioma</a:t>
            </a:r>
            <a:r>
              <a:rPr lang="en-US" dirty="0" smtClean="0"/>
              <a:t> </a:t>
            </a:r>
          </a:p>
          <a:p>
            <a:r>
              <a:rPr lang="en-US" dirty="0" smtClean="0"/>
              <a:t> development of early DI within 24 to 48 hours post-operatively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714488"/>
            <a:ext cx="7467600" cy="1143000"/>
          </a:xfrm>
        </p:spPr>
        <p:txBody>
          <a:bodyPr>
            <a:normAutofit/>
          </a:bodyPr>
          <a:lstStyle/>
          <a:p>
            <a:pPr algn="ctr"/>
            <a:r>
              <a:rPr lang="en-US" sz="4400" dirty="0" smtClean="0"/>
              <a:t>Back to cases</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r>
              <a:rPr lang="en-US" b="1" dirty="0" smtClean="0"/>
              <a:t>Case 1 – </a:t>
            </a:r>
            <a:r>
              <a:rPr lang="en-US" b="1" dirty="0" err="1" smtClean="0"/>
              <a:t>Triphasic</a:t>
            </a:r>
            <a:r>
              <a:rPr lang="en-US" b="1" dirty="0" smtClean="0"/>
              <a:t> response </a:t>
            </a:r>
            <a:endParaRPr lang="en-US" dirty="0"/>
          </a:p>
        </p:txBody>
      </p:sp>
      <p:sp>
        <p:nvSpPr>
          <p:cNvPr id="3" name="Content Placeholder 2"/>
          <p:cNvSpPr>
            <a:spLocks noGrp="1"/>
          </p:cNvSpPr>
          <p:nvPr>
            <p:ph sz="quarter" idx="1"/>
          </p:nvPr>
        </p:nvSpPr>
        <p:spPr>
          <a:xfrm>
            <a:off x="457200" y="1285860"/>
            <a:ext cx="7467600" cy="5188092"/>
          </a:xfrm>
        </p:spPr>
        <p:txBody>
          <a:bodyPr/>
          <a:lstStyle/>
          <a:p>
            <a:pPr algn="just">
              <a:buNone/>
            </a:pPr>
            <a:r>
              <a:rPr lang="en-US" dirty="0" smtClean="0"/>
              <a:t>This patient demonstrated a </a:t>
            </a:r>
            <a:r>
              <a:rPr lang="en-US" dirty="0" err="1" smtClean="0"/>
              <a:t>triphasic</a:t>
            </a:r>
            <a:r>
              <a:rPr lang="en-US" dirty="0" smtClean="0"/>
              <a:t> phenomenon post-pituitary surgery, with early DI followed by delayed </a:t>
            </a:r>
            <a:r>
              <a:rPr lang="en-US" dirty="0" err="1" smtClean="0"/>
              <a:t>hyponatremia</a:t>
            </a:r>
            <a:r>
              <a:rPr lang="en-US" dirty="0" smtClean="0"/>
              <a:t>, and finally developing permanent DI. She maintained symptomatic control of </a:t>
            </a:r>
            <a:r>
              <a:rPr lang="en-US" dirty="0" err="1" smtClean="0"/>
              <a:t>polyuria</a:t>
            </a:r>
            <a:r>
              <a:rPr lang="en-US" dirty="0" smtClean="0"/>
              <a:t> with up-titration of </a:t>
            </a:r>
            <a:r>
              <a:rPr lang="en-US" dirty="0" err="1" smtClean="0"/>
              <a:t>desmopressin</a:t>
            </a:r>
            <a:r>
              <a:rPr lang="en-US" dirty="0" smtClean="0"/>
              <a:t> tablets to 200 µg in the morning, and 300 µg at night. Delaying one </a:t>
            </a:r>
            <a:r>
              <a:rPr lang="en-US" dirty="0" err="1" smtClean="0"/>
              <a:t>desmopressin</a:t>
            </a:r>
            <a:r>
              <a:rPr lang="en-US" dirty="0" smtClean="0"/>
              <a:t> dose each week was recommended, both to assess for ongoing need of </a:t>
            </a:r>
            <a:r>
              <a:rPr lang="en-US" dirty="0" err="1" smtClean="0"/>
              <a:t>desmopressin</a:t>
            </a:r>
            <a:r>
              <a:rPr lang="en-US" dirty="0" smtClean="0"/>
              <a:t> and prevent </a:t>
            </a:r>
            <a:r>
              <a:rPr lang="en-US" dirty="0" err="1" smtClean="0"/>
              <a:t>hyponatremia</a:t>
            </a:r>
            <a:r>
              <a:rPr lang="en-US" dirty="0" smtClean="0"/>
              <a:t>. Two years later, she remains on </a:t>
            </a:r>
            <a:r>
              <a:rPr lang="en-US" dirty="0" err="1" smtClean="0"/>
              <a:t>desmopressin</a:t>
            </a:r>
            <a:r>
              <a:rPr lang="en-US" dirty="0" smtClean="0"/>
              <a:t> for permanent diabetes </a:t>
            </a:r>
            <a:r>
              <a:rPr lang="en-US" dirty="0" err="1" smtClean="0"/>
              <a:t>insipidus</a:t>
            </a:r>
            <a:r>
              <a:rPr lang="en-US" dirty="0" smtClean="0"/>
              <a:t> but has had full recovery of her anterior pituitary function.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r>
              <a:rPr lang="en-US" dirty="0" smtClean="0"/>
              <a:t>Case 2</a:t>
            </a:r>
            <a:endParaRPr lang="en-US" dirty="0"/>
          </a:p>
        </p:txBody>
      </p:sp>
      <p:sp>
        <p:nvSpPr>
          <p:cNvPr id="3" name="Content Placeholder 2"/>
          <p:cNvSpPr>
            <a:spLocks noGrp="1"/>
          </p:cNvSpPr>
          <p:nvPr>
            <p:ph sz="quarter" idx="1"/>
          </p:nvPr>
        </p:nvSpPr>
        <p:spPr>
          <a:xfrm>
            <a:off x="457200" y="1142984"/>
            <a:ext cx="7467600" cy="5330968"/>
          </a:xfrm>
        </p:spPr>
        <p:txBody>
          <a:bodyPr>
            <a:normAutofit/>
          </a:bodyPr>
          <a:lstStyle/>
          <a:p>
            <a:pPr algn="just">
              <a:buNone/>
            </a:pPr>
            <a:r>
              <a:rPr lang="en-US" dirty="0" smtClean="0"/>
              <a:t>This patient had active </a:t>
            </a:r>
            <a:r>
              <a:rPr lang="en-US" dirty="0" err="1" smtClean="0"/>
              <a:t>acromegaly</a:t>
            </a:r>
            <a:r>
              <a:rPr lang="en-US" dirty="0" smtClean="0"/>
              <a:t> with significant growth hormone excess and experienced marked </a:t>
            </a:r>
            <a:r>
              <a:rPr lang="en-US" dirty="0" err="1" smtClean="0"/>
              <a:t>diuresis</a:t>
            </a:r>
            <a:r>
              <a:rPr lang="en-US" dirty="0" smtClean="0"/>
              <a:t> secondary to a sudden decrease in growth hormone post-operatively. His </a:t>
            </a:r>
            <a:r>
              <a:rPr lang="en-US" dirty="0" err="1" smtClean="0"/>
              <a:t>polyuria</a:t>
            </a:r>
            <a:r>
              <a:rPr lang="en-US" dirty="0" smtClean="0"/>
              <a:t> settled by day two post-operatively and he experienced no further water imbalance. This case demonstrates the </a:t>
            </a:r>
            <a:r>
              <a:rPr lang="en-US" dirty="0" smtClean="0">
                <a:solidFill>
                  <a:schemeClr val="accent3">
                    <a:lumMod val="60000"/>
                    <a:lumOff val="40000"/>
                  </a:schemeClr>
                </a:solidFill>
              </a:rPr>
              <a:t>significant fluid off-loading which can occur in the setting of active </a:t>
            </a:r>
            <a:r>
              <a:rPr lang="en-US" dirty="0" err="1" smtClean="0">
                <a:solidFill>
                  <a:schemeClr val="accent3">
                    <a:lumMod val="60000"/>
                    <a:lumOff val="40000"/>
                  </a:schemeClr>
                </a:solidFill>
              </a:rPr>
              <a:t>acromegaly</a:t>
            </a:r>
            <a:r>
              <a:rPr lang="en-US" dirty="0" smtClean="0">
                <a:solidFill>
                  <a:schemeClr val="accent3">
                    <a:lumMod val="60000"/>
                    <a:lumOff val="40000"/>
                  </a:schemeClr>
                </a:solidFill>
              </a:rPr>
              <a:t> post-oper</a:t>
            </a:r>
            <a:r>
              <a:rPr lang="en-US" dirty="0" smtClean="0"/>
              <a:t>atively, which is important to differentiate from DI. An absence of thirst should raise clinical suspicion against DI, and biochemical assessment of urine and plasma </a:t>
            </a:r>
            <a:r>
              <a:rPr lang="en-US" dirty="0" err="1" smtClean="0"/>
              <a:t>osmolality</a:t>
            </a:r>
            <a:r>
              <a:rPr lang="en-US" dirty="0" smtClean="0"/>
              <a:t> and plasma sodium should help determine the etiology of </a:t>
            </a:r>
            <a:r>
              <a:rPr lang="en-US" dirty="0" err="1" smtClean="0"/>
              <a:t>polyuria</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467600" cy="6188224"/>
          </a:xfrm>
        </p:spPr>
        <p:txBody>
          <a:bodyPr/>
          <a:lstStyle/>
          <a:p>
            <a:pPr algn="just">
              <a:buNone/>
            </a:pPr>
            <a:endParaRPr lang="en-US" dirty="0" smtClean="0"/>
          </a:p>
          <a:p>
            <a:pPr algn="just">
              <a:buNone/>
            </a:pPr>
            <a:r>
              <a:rPr lang="en-US" dirty="0" smtClean="0"/>
              <a:t>CDI occurs in 20% of moderate or severe cases of </a:t>
            </a:r>
            <a:r>
              <a:rPr lang="en-US" dirty="0" smtClean="0">
                <a:solidFill>
                  <a:srgbClr val="FF0000"/>
                </a:solidFill>
              </a:rPr>
              <a:t>TBI</a:t>
            </a:r>
            <a:r>
              <a:rPr lang="en-US" dirty="0" smtClean="0"/>
              <a:t> and in 15% of non-traumatic sustained </a:t>
            </a:r>
            <a:r>
              <a:rPr lang="en-US" dirty="0" smtClean="0">
                <a:solidFill>
                  <a:srgbClr val="FF0000"/>
                </a:solidFill>
              </a:rPr>
              <a:t>SAH</a:t>
            </a:r>
            <a:r>
              <a:rPr lang="en-US" dirty="0" smtClean="0"/>
              <a:t>.</a:t>
            </a:r>
          </a:p>
          <a:p>
            <a:pPr algn="just">
              <a:buNone/>
            </a:pPr>
            <a:endParaRPr lang="en-US" dirty="0" smtClean="0"/>
          </a:p>
          <a:p>
            <a:pPr algn="just">
              <a:buNone/>
            </a:pPr>
            <a:r>
              <a:rPr lang="en-US" dirty="0" smtClean="0"/>
              <a:t>CDI </a:t>
            </a:r>
            <a:r>
              <a:rPr lang="en-US" dirty="0" smtClean="0"/>
              <a:t>is almost always transient, but persistent CDI following TBI may indicate increasing intracranial pressure with the risk of </a:t>
            </a:r>
            <a:r>
              <a:rPr lang="en-US" dirty="0" err="1" smtClean="0"/>
              <a:t>cerebellar</a:t>
            </a:r>
            <a:r>
              <a:rPr lang="en-US" dirty="0" smtClean="0"/>
              <a:t> </a:t>
            </a:r>
            <a:r>
              <a:rPr lang="en-US" dirty="0" err="1" smtClean="0"/>
              <a:t>herniation</a:t>
            </a:r>
            <a:r>
              <a:rPr lang="en-US" dirty="0" smtClean="0"/>
              <a:t> and is a poor prognostic sign .Careful follow-up of TBI shows that CDI persists in only 7% of patients, most of whom have partial </a:t>
            </a:r>
            <a:r>
              <a:rPr lang="en-US" dirty="0" smtClean="0"/>
              <a:t>CDI</a:t>
            </a:r>
            <a:endParaRPr lang="en-US" dirty="0" smtClean="0"/>
          </a:p>
          <a:p>
            <a:pPr algn="just">
              <a:buNone/>
            </a:pPr>
            <a:endParaRPr lang="en-US" dirty="0" smtClean="0"/>
          </a:p>
          <a:p>
            <a:pPr algn="ctr">
              <a:buNone/>
            </a:pPr>
            <a:r>
              <a:rPr lang="en-US" sz="2000" dirty="0" err="1" smtClean="0">
                <a:solidFill>
                  <a:schemeClr val="bg2">
                    <a:lumMod val="25000"/>
                  </a:schemeClr>
                </a:solidFill>
              </a:rPr>
              <a:t>Permenant</a:t>
            </a:r>
            <a:r>
              <a:rPr lang="en-US" sz="2000" dirty="0" smtClean="0">
                <a:solidFill>
                  <a:schemeClr val="bg2">
                    <a:lumMod val="25000"/>
                  </a:schemeClr>
                </a:solidFill>
              </a:rPr>
              <a:t> CDI after TBI : Poor prognostic </a:t>
            </a:r>
            <a:r>
              <a:rPr lang="en-US" sz="2000" dirty="0" smtClean="0">
                <a:solidFill>
                  <a:schemeClr val="bg2">
                    <a:lumMod val="25000"/>
                  </a:schemeClr>
                </a:solidFill>
              </a:rPr>
              <a:t>indicator</a:t>
            </a:r>
          </a:p>
          <a:p>
            <a:pPr algn="ctr">
              <a:buNone/>
            </a:pPr>
            <a:r>
              <a:rPr lang="en-US" sz="2000" dirty="0" err="1" smtClean="0">
                <a:solidFill>
                  <a:schemeClr val="bg2">
                    <a:lumMod val="25000"/>
                  </a:schemeClr>
                </a:solidFill>
              </a:rPr>
              <a:t>Triphasic</a:t>
            </a:r>
            <a:r>
              <a:rPr lang="en-US" sz="2000" dirty="0" smtClean="0">
                <a:solidFill>
                  <a:schemeClr val="bg2">
                    <a:lumMod val="25000"/>
                  </a:schemeClr>
                </a:solidFill>
              </a:rPr>
              <a:t> management is important post TBI</a:t>
            </a:r>
            <a:endParaRPr lang="en-US" sz="2000" dirty="0">
              <a:solidFill>
                <a:schemeClr val="bg2">
                  <a:lumMod val="2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714348" y="5929330"/>
            <a:ext cx="2857520" cy="54292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714744" y="5857892"/>
            <a:ext cx="3167057" cy="709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5967434"/>
          </a:xfrm>
        </p:spPr>
        <p:txBody>
          <a:bodyPr numCol="1" anchor="t">
            <a:normAutofit/>
          </a:bodyPr>
          <a:lstStyle/>
          <a:p>
            <a:pPr algn="just">
              <a:buNone/>
            </a:pPr>
            <a:r>
              <a:rPr lang="en-US" b="1" dirty="0" smtClean="0"/>
              <a:t>Metastases</a:t>
            </a:r>
            <a:r>
              <a:rPr lang="en-US" dirty="0" smtClean="0"/>
              <a:t> from distant tumors, particularly breast and lung, may be found in the pituitary, or more often the pituitary stalk. In most cases there are no endocrine </a:t>
            </a:r>
            <a:r>
              <a:rPr lang="en-US" dirty="0" err="1" smtClean="0"/>
              <a:t>sequelae</a:t>
            </a:r>
            <a:r>
              <a:rPr lang="en-US" dirty="0" smtClean="0"/>
              <a:t>, but occasionally CDI (rapid growth size) may manifest</a:t>
            </a:r>
          </a:p>
          <a:p>
            <a:pPr algn="just">
              <a:buNone/>
            </a:pPr>
            <a:endParaRPr lang="en-US" dirty="0" smtClean="0"/>
          </a:p>
        </p:txBody>
      </p:sp>
      <p:pic>
        <p:nvPicPr>
          <p:cNvPr id="7170" name="Picture 2"/>
          <p:cNvPicPr>
            <a:picLocks noChangeAspect="1" noChangeArrowheads="1"/>
          </p:cNvPicPr>
          <p:nvPr/>
        </p:nvPicPr>
        <p:blipFill>
          <a:blip r:embed="rId2"/>
          <a:srcRect/>
          <a:stretch>
            <a:fillRect/>
          </a:stretch>
        </p:blipFill>
        <p:spPr bwMode="auto">
          <a:xfrm>
            <a:off x="1857356" y="2786058"/>
            <a:ext cx="4914912" cy="3057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r>
              <a:rPr lang="en-US" dirty="0" err="1" smtClean="0">
                <a:solidFill>
                  <a:schemeClr val="accent1">
                    <a:lumMod val="75000"/>
                  </a:schemeClr>
                </a:solidFill>
              </a:rPr>
              <a:t>Adipsic</a:t>
            </a:r>
            <a:r>
              <a:rPr lang="en-US" dirty="0" smtClean="0">
                <a:solidFill>
                  <a:schemeClr val="accent1">
                    <a:lumMod val="75000"/>
                  </a:schemeClr>
                </a:solidFill>
              </a:rPr>
              <a:t> Diabetes </a:t>
            </a:r>
            <a:r>
              <a:rPr lang="en-US" dirty="0" err="1" smtClean="0">
                <a:solidFill>
                  <a:schemeClr val="accent1">
                    <a:lumMod val="75000"/>
                  </a:schemeClr>
                </a:solidFill>
              </a:rPr>
              <a:t>Insipidus</a:t>
            </a:r>
            <a:r>
              <a:rPr lang="en-US" dirty="0" smtClean="0">
                <a:solidFill>
                  <a:schemeClr val="accent1">
                    <a:lumMod val="75000"/>
                  </a:schemeClr>
                </a:solidFill>
              </a:rPr>
              <a:t> </a:t>
            </a:r>
            <a:endParaRPr lang="en-US" dirty="0">
              <a:solidFill>
                <a:schemeClr val="accent1">
                  <a:lumMod val="75000"/>
                </a:schemeClr>
              </a:solidFill>
            </a:endParaRPr>
          </a:p>
        </p:txBody>
      </p:sp>
      <p:sp>
        <p:nvSpPr>
          <p:cNvPr id="3" name="Content Placeholder 2"/>
          <p:cNvSpPr>
            <a:spLocks noGrp="1"/>
          </p:cNvSpPr>
          <p:nvPr>
            <p:ph sz="quarter" idx="1"/>
          </p:nvPr>
        </p:nvSpPr>
        <p:spPr>
          <a:xfrm>
            <a:off x="457200" y="1142984"/>
            <a:ext cx="7467600" cy="4857784"/>
          </a:xfrm>
        </p:spPr>
        <p:txBody>
          <a:bodyPr>
            <a:normAutofit/>
          </a:bodyPr>
          <a:lstStyle/>
          <a:p>
            <a:pPr algn="just">
              <a:buNone/>
            </a:pPr>
            <a:r>
              <a:rPr lang="en-US" dirty="0" smtClean="0"/>
              <a:t>The majority of patients with CDI have intact thirst sensation</a:t>
            </a:r>
          </a:p>
          <a:p>
            <a:pPr algn="just">
              <a:buNone/>
            </a:pPr>
            <a:r>
              <a:rPr lang="en-US" dirty="0" smtClean="0"/>
              <a:t>Loss of thirst, which is the key homeostatic mechanism, predisposes to significant </a:t>
            </a:r>
            <a:r>
              <a:rPr lang="en-US" dirty="0" err="1" smtClean="0"/>
              <a:t>hypernatremia</a:t>
            </a:r>
            <a:r>
              <a:rPr lang="en-US" dirty="0" smtClean="0"/>
              <a:t> and volume depletion </a:t>
            </a:r>
          </a:p>
          <a:p>
            <a:pPr algn="just">
              <a:buNone/>
            </a:pPr>
            <a:r>
              <a:rPr lang="en-US" dirty="0" smtClean="0"/>
              <a:t>In a small number of patients, the lesion causing AVP deficiency also damages the </a:t>
            </a:r>
            <a:r>
              <a:rPr lang="en-US" dirty="0" err="1" smtClean="0"/>
              <a:t>osmoreceptors</a:t>
            </a:r>
            <a:r>
              <a:rPr lang="en-US" dirty="0" smtClean="0"/>
              <a:t> in the anterior hypothalamus, leading to ADI.</a:t>
            </a:r>
          </a:p>
          <a:p>
            <a:pPr algn="just">
              <a:buNone/>
            </a:pPr>
            <a:r>
              <a:rPr lang="en-US" dirty="0" smtClean="0"/>
              <a:t>More </a:t>
            </a:r>
            <a:r>
              <a:rPr lang="en-US" dirty="0" err="1" smtClean="0"/>
              <a:t>athrotrombotic</a:t>
            </a:r>
            <a:r>
              <a:rPr lang="en-US" dirty="0" smtClean="0"/>
              <a:t> event in </a:t>
            </a:r>
            <a:r>
              <a:rPr lang="en-US" dirty="0" err="1" smtClean="0"/>
              <a:t>Adipsic</a:t>
            </a:r>
            <a:r>
              <a:rPr lang="en-US" dirty="0" smtClean="0"/>
              <a:t> DI </a:t>
            </a:r>
          </a:p>
        </p:txBody>
      </p:sp>
      <p:pic>
        <p:nvPicPr>
          <p:cNvPr id="3074" name="Picture 2"/>
          <p:cNvPicPr>
            <a:picLocks noChangeAspect="1" noChangeArrowheads="1"/>
          </p:cNvPicPr>
          <p:nvPr/>
        </p:nvPicPr>
        <p:blipFill>
          <a:blip r:embed="rId2"/>
          <a:srcRect/>
          <a:stretch>
            <a:fillRect/>
          </a:stretch>
        </p:blipFill>
        <p:spPr bwMode="auto">
          <a:xfrm>
            <a:off x="4286248" y="6072206"/>
            <a:ext cx="3733801" cy="466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normAutofit fontScale="92500" lnSpcReduction="10000"/>
          </a:bodyPr>
          <a:lstStyle/>
          <a:p>
            <a:pPr algn="just">
              <a:buNone/>
            </a:pPr>
            <a:r>
              <a:rPr lang="en-US" dirty="0" smtClean="0">
                <a:solidFill>
                  <a:schemeClr val="accent1">
                    <a:lumMod val="75000"/>
                  </a:schemeClr>
                </a:solidFill>
              </a:rPr>
              <a:t>Case 2 </a:t>
            </a:r>
            <a:r>
              <a:rPr lang="en-US" dirty="0" smtClean="0"/>
              <a:t>: A 23-year-old male presented with headaches and </a:t>
            </a:r>
            <a:r>
              <a:rPr lang="en-US" dirty="0" err="1" smtClean="0"/>
              <a:t>bitemporal</a:t>
            </a:r>
            <a:r>
              <a:rPr lang="en-US" dirty="0" smtClean="0"/>
              <a:t> </a:t>
            </a:r>
            <a:r>
              <a:rPr lang="en-US" dirty="0" err="1" smtClean="0"/>
              <a:t>hemianopia</a:t>
            </a:r>
            <a:r>
              <a:rPr lang="en-US" dirty="0" smtClean="0"/>
              <a:t>. He had signs of active </a:t>
            </a:r>
            <a:r>
              <a:rPr lang="en-US" dirty="0" err="1" smtClean="0"/>
              <a:t>acromegaly</a:t>
            </a:r>
            <a:r>
              <a:rPr lang="en-US" dirty="0" smtClean="0"/>
              <a:t>, and elevated growth hormone of 142 </a:t>
            </a:r>
            <a:r>
              <a:rPr lang="en-US" dirty="0" err="1" smtClean="0"/>
              <a:t>ug</a:t>
            </a:r>
            <a:r>
              <a:rPr lang="en-US" dirty="0" smtClean="0"/>
              <a:t>/L (reference 0.05-3.0) and IGF-1 of 150 </a:t>
            </a:r>
            <a:r>
              <a:rPr lang="en-US" dirty="0" err="1" smtClean="0"/>
              <a:t>nmol</a:t>
            </a:r>
            <a:r>
              <a:rPr lang="en-US" dirty="0" smtClean="0"/>
              <a:t>/L (reference 15-41). The remainder of his pituitary profile showed mild hyper </a:t>
            </a:r>
            <a:r>
              <a:rPr lang="en-US" dirty="0" err="1" smtClean="0"/>
              <a:t>prolactinemia</a:t>
            </a:r>
            <a:r>
              <a:rPr lang="en-US" dirty="0" smtClean="0"/>
              <a:t>, </a:t>
            </a:r>
            <a:r>
              <a:rPr lang="en-US" dirty="0" err="1" smtClean="0"/>
              <a:t>hypogonadotropic</a:t>
            </a:r>
            <a:r>
              <a:rPr lang="en-US" dirty="0" smtClean="0"/>
              <a:t> </a:t>
            </a:r>
            <a:r>
              <a:rPr lang="en-US" dirty="0" err="1" smtClean="0"/>
              <a:t>hypogonadism</a:t>
            </a:r>
            <a:r>
              <a:rPr lang="en-US" dirty="0" smtClean="0"/>
              <a:t>, and normal adrenal and thyroid function. MRI demonstrated a large pituitary tumor measuring 37 x 25 x 21 mm with </a:t>
            </a:r>
            <a:r>
              <a:rPr lang="en-US" dirty="0" err="1" smtClean="0"/>
              <a:t>suprasellar</a:t>
            </a:r>
            <a:r>
              <a:rPr lang="en-US" dirty="0" smtClean="0"/>
              <a:t> extension and optic chiasm compression. Trans </a:t>
            </a:r>
            <a:r>
              <a:rPr lang="en-US" dirty="0" err="1" smtClean="0"/>
              <a:t>sphenoidal</a:t>
            </a:r>
            <a:r>
              <a:rPr lang="en-US" dirty="0" smtClean="0"/>
              <a:t> surgery was performed. The patient had significant </a:t>
            </a:r>
            <a:r>
              <a:rPr lang="en-US" dirty="0" err="1" smtClean="0"/>
              <a:t>polyuria</a:t>
            </a:r>
            <a:r>
              <a:rPr lang="en-US" dirty="0" smtClean="0"/>
              <a:t> on the first post-operative day, with urine output exceeding 500 </a:t>
            </a:r>
            <a:r>
              <a:rPr lang="en-US" dirty="0" err="1" smtClean="0"/>
              <a:t>mL</a:t>
            </a:r>
            <a:r>
              <a:rPr lang="en-US" dirty="0" smtClean="0"/>
              <a:t>/hour. Urine output measured 6300 </a:t>
            </a:r>
            <a:r>
              <a:rPr lang="en-US" dirty="0" err="1" smtClean="0"/>
              <a:t>mL</a:t>
            </a:r>
            <a:r>
              <a:rPr lang="en-US" dirty="0" smtClean="0"/>
              <a:t> and fluid intake measured 3500 </a:t>
            </a:r>
            <a:r>
              <a:rPr lang="en-US" dirty="0" err="1" smtClean="0"/>
              <a:t>mL</a:t>
            </a:r>
            <a:r>
              <a:rPr lang="en-US" dirty="0" smtClean="0"/>
              <a:t> within the first 24 hours post-operatively. The patient was not thirsty, and biochemistry was not consistent with DI, with urine </a:t>
            </a:r>
            <a:r>
              <a:rPr lang="en-US" dirty="0" err="1" smtClean="0"/>
              <a:t>osmolality</a:t>
            </a:r>
            <a:r>
              <a:rPr lang="en-US" dirty="0" smtClean="0"/>
              <a:t> 243 </a:t>
            </a:r>
            <a:r>
              <a:rPr lang="en-US" dirty="0" err="1" smtClean="0"/>
              <a:t>mOsmol</a:t>
            </a:r>
            <a:r>
              <a:rPr lang="en-US" dirty="0" smtClean="0"/>
              <a:t>/kg, plasma </a:t>
            </a:r>
            <a:r>
              <a:rPr lang="en-US" dirty="0" err="1" smtClean="0"/>
              <a:t>osmolality</a:t>
            </a:r>
            <a:r>
              <a:rPr lang="en-US" dirty="0" smtClean="0"/>
              <a:t> 285 </a:t>
            </a:r>
            <a:r>
              <a:rPr lang="en-US" dirty="0" err="1" smtClean="0"/>
              <a:t>mOsmol</a:t>
            </a:r>
            <a:r>
              <a:rPr lang="en-US" dirty="0" smtClean="0"/>
              <a:t>/kg and plasma sodium 137 </a:t>
            </a:r>
            <a:r>
              <a:rPr lang="en-US" dirty="0" err="1" smtClean="0"/>
              <a:t>mmol</a:t>
            </a:r>
            <a:r>
              <a:rPr lang="en-US" dirty="0" smtClean="0"/>
              <a:t>/L.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5214974"/>
          </a:xfrm>
        </p:spPr>
        <p:txBody>
          <a:bodyPr/>
          <a:lstStyle/>
          <a:p>
            <a:pPr algn="just"/>
            <a:r>
              <a:rPr lang="en-US" dirty="0" smtClean="0"/>
              <a:t>Rare </a:t>
            </a:r>
            <a:r>
              <a:rPr lang="en-US" dirty="0" err="1" smtClean="0"/>
              <a:t>disorser</a:t>
            </a:r>
            <a:endParaRPr lang="en-US" dirty="0" smtClean="0"/>
          </a:p>
          <a:p>
            <a:pPr algn="just"/>
            <a:r>
              <a:rPr lang="en-US" dirty="0" smtClean="0"/>
              <a:t>High morbidity and mortality</a:t>
            </a:r>
          </a:p>
          <a:p>
            <a:pPr algn="just"/>
            <a:r>
              <a:rPr lang="en-US" dirty="0" smtClean="0"/>
              <a:t>neurosurgical </a:t>
            </a:r>
            <a:r>
              <a:rPr lang="en-US" dirty="0" smtClean="0">
                <a:solidFill>
                  <a:schemeClr val="accent3">
                    <a:lumMod val="60000"/>
                    <a:lumOff val="40000"/>
                  </a:schemeClr>
                </a:solidFill>
              </a:rPr>
              <a:t>clipping</a:t>
            </a:r>
            <a:r>
              <a:rPr lang="en-US" dirty="0" smtClean="0"/>
              <a:t> of anterior communicating artery (ACOM) aneurysms following Subarachnoid </a:t>
            </a:r>
            <a:r>
              <a:rPr lang="en-US" dirty="0" err="1" smtClean="0"/>
              <a:t>Haemorrhage</a:t>
            </a:r>
            <a:r>
              <a:rPr lang="en-US" dirty="0" smtClean="0"/>
              <a:t> </a:t>
            </a:r>
            <a:r>
              <a:rPr lang="en-US" dirty="0" smtClean="0">
                <a:solidFill>
                  <a:schemeClr val="accent3">
                    <a:lumMod val="60000"/>
                    <a:lumOff val="40000"/>
                  </a:schemeClr>
                </a:solidFill>
              </a:rPr>
              <a:t>(SAH)</a:t>
            </a:r>
            <a:r>
              <a:rPr lang="en-US" dirty="0" smtClean="0"/>
              <a:t> and resection of </a:t>
            </a:r>
            <a:r>
              <a:rPr lang="en-US" dirty="0" err="1" smtClean="0">
                <a:solidFill>
                  <a:schemeClr val="accent3">
                    <a:lumMod val="60000"/>
                    <a:lumOff val="40000"/>
                  </a:schemeClr>
                </a:solidFill>
              </a:rPr>
              <a:t>craniopharyngioma</a:t>
            </a:r>
            <a:r>
              <a:rPr lang="en-US" dirty="0" smtClean="0"/>
              <a:t> and supra </a:t>
            </a:r>
            <a:r>
              <a:rPr lang="en-US" dirty="0" err="1" smtClean="0"/>
              <a:t>sellar</a:t>
            </a:r>
            <a:r>
              <a:rPr lang="en-US" dirty="0" smtClean="0"/>
              <a:t> pituitary tumors</a:t>
            </a:r>
          </a:p>
          <a:p>
            <a:pPr algn="just"/>
            <a:r>
              <a:rPr lang="en-US" dirty="0" smtClean="0"/>
              <a:t>post-operative DI in 96% of patients with </a:t>
            </a:r>
            <a:r>
              <a:rPr lang="en-US" dirty="0" err="1" smtClean="0"/>
              <a:t>craniopharyngiomas</a:t>
            </a:r>
            <a:r>
              <a:rPr lang="en-US" dirty="0" smtClean="0"/>
              <a:t>, compared to 30% with </a:t>
            </a:r>
            <a:r>
              <a:rPr lang="en-US" dirty="0" err="1" smtClean="0"/>
              <a:t>suprasellar</a:t>
            </a:r>
            <a:r>
              <a:rPr lang="en-US" dirty="0" smtClean="0"/>
              <a:t> pituitary tumors and 14% with intra </a:t>
            </a:r>
            <a:r>
              <a:rPr lang="en-US" dirty="0" err="1" smtClean="0"/>
              <a:t>sellar</a:t>
            </a:r>
            <a:r>
              <a:rPr lang="en-US" dirty="0" smtClean="0"/>
              <a:t> pituitary tumors.</a:t>
            </a:r>
          </a:p>
          <a:p>
            <a:pPr algn="just"/>
            <a:r>
              <a:rPr lang="en-US" dirty="0" smtClean="0"/>
              <a:t> 31% of patients with a </a:t>
            </a:r>
            <a:r>
              <a:rPr lang="en-US" dirty="0" err="1" smtClean="0"/>
              <a:t>craniopharyngioma</a:t>
            </a:r>
            <a:r>
              <a:rPr lang="en-US" dirty="0" smtClean="0"/>
              <a:t> had an altered thirst mechanism </a:t>
            </a:r>
          </a:p>
          <a:p>
            <a:endParaRPr lang="en-US" dirty="0"/>
          </a:p>
        </p:txBody>
      </p:sp>
      <p:pic>
        <p:nvPicPr>
          <p:cNvPr id="6147" name="Picture 3"/>
          <p:cNvPicPr>
            <a:picLocks noChangeAspect="1" noChangeArrowheads="1"/>
          </p:cNvPicPr>
          <p:nvPr/>
        </p:nvPicPr>
        <p:blipFill>
          <a:blip r:embed="rId2"/>
          <a:srcRect/>
          <a:stretch>
            <a:fillRect/>
          </a:stretch>
        </p:blipFill>
        <p:spPr bwMode="auto">
          <a:xfrm>
            <a:off x="3929058" y="6072206"/>
            <a:ext cx="4222754" cy="487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ctr">
              <a:buNone/>
            </a:pPr>
            <a:r>
              <a:rPr lang="en-US" sz="4000" dirty="0" smtClean="0"/>
              <a:t>Evaluation Of  CDI</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214282" y="285728"/>
            <a:ext cx="8643997"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agnostic-algorithm-for-CDI-and-NDI-AVP-arginine-vasopressin-ADH-Posm-plasma.png"/>
          <p:cNvPicPr>
            <a:picLocks noGrp="1" noChangeAspect="1"/>
          </p:cNvPicPr>
          <p:nvPr>
            <p:ph sz="quarter" idx="1"/>
          </p:nvPr>
        </p:nvPicPr>
        <p:blipFill>
          <a:blip r:embed="rId2"/>
          <a:stretch>
            <a:fillRect/>
          </a:stretch>
        </p:blipFill>
        <p:spPr>
          <a:xfrm>
            <a:off x="1357290" y="0"/>
            <a:ext cx="6215106"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467600" cy="500066"/>
          </a:xfrm>
        </p:spPr>
        <p:txBody>
          <a:bodyPr>
            <a:normAutofit fontScale="90000"/>
          </a:bodyPr>
          <a:lstStyle/>
          <a:p>
            <a:r>
              <a:rPr lang="en-US" dirty="0" smtClean="0">
                <a:solidFill>
                  <a:schemeClr val="accent1">
                    <a:lumMod val="75000"/>
                  </a:schemeClr>
                </a:solidFill>
              </a:rPr>
              <a:t>Water Deprivation Test  (WDT)</a:t>
            </a:r>
            <a:endParaRPr lang="en-US" dirty="0">
              <a:solidFill>
                <a:schemeClr val="accent1">
                  <a:lumMod val="75000"/>
                </a:schemeClr>
              </a:solidFill>
            </a:endParaRPr>
          </a:p>
        </p:txBody>
      </p:sp>
      <p:sp>
        <p:nvSpPr>
          <p:cNvPr id="5" name="Content Placeholder 4"/>
          <p:cNvSpPr>
            <a:spLocks noGrp="1"/>
          </p:cNvSpPr>
          <p:nvPr>
            <p:ph sz="quarter" idx="1"/>
          </p:nvPr>
        </p:nvSpPr>
        <p:spPr/>
        <p:txBody>
          <a:bodyPr/>
          <a:lstStyle/>
          <a:p>
            <a:pPr algn="just">
              <a:buNone/>
            </a:pPr>
            <a:r>
              <a:rPr lang="en-US" dirty="0" smtClean="0"/>
              <a:t>The physiological basis for the WDT is that dehydration causes an elevation in plasma sodium concentration, which stimulates AVP release. AVP is carried from the circulation to the kidneys, where it binds to V2 receptors, causing elevation in urine </a:t>
            </a:r>
            <a:r>
              <a:rPr lang="en-US" dirty="0" err="1" smtClean="0"/>
              <a:t>osmolality</a:t>
            </a:r>
            <a:r>
              <a:rPr lang="en-US" dirty="0" smtClean="0"/>
              <a:t>. If the stimulus to AVP secretion is sufficient (plasma </a:t>
            </a:r>
            <a:r>
              <a:rPr lang="en-US" dirty="0" err="1" smtClean="0"/>
              <a:t>osmolality</a:t>
            </a:r>
            <a:r>
              <a:rPr lang="en-US" dirty="0" smtClean="0"/>
              <a:t> &gt;295 </a:t>
            </a:r>
            <a:r>
              <a:rPr lang="en-US" dirty="0" err="1" smtClean="0"/>
              <a:t>mOsm</a:t>
            </a:r>
            <a:r>
              <a:rPr lang="en-US" dirty="0" smtClean="0"/>
              <a:t>/kg), urine </a:t>
            </a:r>
            <a:r>
              <a:rPr lang="en-US" dirty="0" err="1" smtClean="0"/>
              <a:t>osmolality</a:t>
            </a:r>
            <a:r>
              <a:rPr lang="en-US" dirty="0" smtClean="0"/>
              <a:t> should rise to over 700 </a:t>
            </a:r>
            <a:r>
              <a:rPr lang="en-US" dirty="0" err="1" smtClean="0"/>
              <a:t>mOsm</a:t>
            </a:r>
            <a:r>
              <a:rPr lang="en-US" dirty="0" smtClean="0"/>
              <a:t>/kg.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571472" y="2000240"/>
            <a:ext cx="7643866" cy="3442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a:srcRect/>
          <a:stretch>
            <a:fillRect/>
          </a:stretch>
        </p:blipFill>
        <p:spPr bwMode="auto">
          <a:xfrm>
            <a:off x="457200" y="1214422"/>
            <a:ext cx="797245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sz="quarter" idx="1"/>
          </p:nvPr>
        </p:nvPicPr>
        <p:blipFill>
          <a:blip r:embed="rId2"/>
          <a:stretch>
            <a:fillRect/>
          </a:stretch>
        </p:blipFill>
        <p:spPr>
          <a:xfrm>
            <a:off x="428596" y="1071546"/>
            <a:ext cx="8072494" cy="489586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940557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sz="quarter" idx="1"/>
          </p:nvPr>
        </p:nvPicPr>
        <p:blipFill>
          <a:blip r:embed="rId2"/>
          <a:srcRect/>
          <a:stretch>
            <a:fillRect/>
          </a:stretch>
        </p:blipFill>
        <p:spPr bwMode="auto">
          <a:xfrm>
            <a:off x="457200" y="1428736"/>
            <a:ext cx="7467600" cy="43856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285720" y="1571612"/>
            <a:ext cx="8143932" cy="4143404"/>
          </a:xfrm>
        </p:spPr>
        <p:txBody>
          <a:bodyPr/>
          <a:lstStyle/>
          <a:p>
            <a:pPr algn="just"/>
            <a:endParaRPr lang="en-US" dirty="0"/>
          </a:p>
          <a:p>
            <a:pPr algn="just">
              <a:buNone/>
            </a:pPr>
            <a:r>
              <a:rPr lang="en-US" dirty="0"/>
              <a:t> Central diabetes </a:t>
            </a:r>
            <a:r>
              <a:rPr lang="en-US" dirty="0" err="1"/>
              <a:t>insipidus</a:t>
            </a:r>
            <a:r>
              <a:rPr lang="en-US" dirty="0"/>
              <a:t> </a:t>
            </a:r>
            <a:r>
              <a:rPr lang="en-US" dirty="0">
                <a:solidFill>
                  <a:schemeClr val="accent1">
                    <a:lumMod val="75000"/>
                  </a:schemeClr>
                </a:solidFill>
              </a:rPr>
              <a:t>(CDI)</a:t>
            </a:r>
            <a:r>
              <a:rPr lang="en-US" dirty="0"/>
              <a:t> is a clinical syndrome which results from loss or impaired function of </a:t>
            </a:r>
            <a:r>
              <a:rPr lang="en-US" dirty="0" err="1" smtClean="0"/>
              <a:t>vaso</a:t>
            </a:r>
            <a:r>
              <a:rPr lang="en-US" dirty="0" smtClean="0"/>
              <a:t> </a:t>
            </a:r>
            <a:r>
              <a:rPr lang="en-US" dirty="0" err="1" smtClean="0"/>
              <a:t>pressinergic</a:t>
            </a:r>
            <a:r>
              <a:rPr lang="en-US" dirty="0" smtClean="0"/>
              <a:t> </a:t>
            </a:r>
            <a:r>
              <a:rPr lang="en-US" dirty="0"/>
              <a:t>neurons in the hypothalamus/posterior pituitary, impairing the synthesis and/or secretion of the </a:t>
            </a:r>
            <a:r>
              <a:rPr lang="en-US" dirty="0" err="1"/>
              <a:t>antidiuretic</a:t>
            </a:r>
            <a:r>
              <a:rPr lang="en-US" dirty="0"/>
              <a:t> hormone, </a:t>
            </a:r>
            <a:r>
              <a:rPr lang="en-US" dirty="0" err="1"/>
              <a:t>arginine</a:t>
            </a:r>
            <a:r>
              <a:rPr lang="en-US" dirty="0"/>
              <a:t> vasopressin (AVP)</a:t>
            </a:r>
          </a:p>
        </p:txBody>
      </p:sp>
      <p:sp>
        <p:nvSpPr>
          <p:cNvPr id="4" name="Rectangle 3"/>
          <p:cNvSpPr/>
          <p:nvPr/>
        </p:nvSpPr>
        <p:spPr>
          <a:xfrm>
            <a:off x="3286116" y="5929330"/>
            <a:ext cx="4929190" cy="738664"/>
          </a:xfrm>
          <a:prstGeom prst="rect">
            <a:avLst/>
          </a:prstGeom>
        </p:spPr>
        <p:txBody>
          <a:bodyPr wrap="square">
            <a:spAutoFit/>
          </a:bodyPr>
          <a:lstStyle/>
          <a:p>
            <a:r>
              <a:rPr lang="en-US" sz="1400" dirty="0" err="1" smtClean="0"/>
              <a:t>Garrahy</a:t>
            </a:r>
            <a:r>
              <a:rPr lang="en-US" sz="1400" dirty="0" smtClean="0"/>
              <a:t> </a:t>
            </a:r>
            <a:r>
              <a:rPr lang="fa-IR" sz="1400" dirty="0" smtClean="0"/>
              <a:t> </a:t>
            </a:r>
            <a:r>
              <a:rPr lang="en-US" sz="1400" dirty="0" smtClean="0"/>
              <a:t>A, Moran C, Thompson CJ. Diagnosis and management</a:t>
            </a:r>
            <a:r>
              <a:rPr lang="fa-IR" sz="1400" dirty="0" smtClean="0"/>
              <a:t> </a:t>
            </a:r>
            <a:r>
              <a:rPr lang="en-US" sz="1400" dirty="0" smtClean="0"/>
              <a:t>of central diabetes </a:t>
            </a:r>
            <a:r>
              <a:rPr lang="en-US" sz="1400" dirty="0" err="1" smtClean="0"/>
              <a:t>insipidus</a:t>
            </a:r>
            <a:r>
              <a:rPr lang="en-US" sz="1400" dirty="0" smtClean="0"/>
              <a:t> in adults. Clinical Endocrinology</a:t>
            </a:r>
            <a:r>
              <a:rPr lang="fa-IR" sz="1400" dirty="0" smtClean="0"/>
              <a:t> </a:t>
            </a:r>
            <a:r>
              <a:rPr lang="en-US" sz="1400" dirty="0" smtClean="0"/>
              <a:t>2019;90(1):23-30.</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5973910"/>
          </a:xfrm>
        </p:spPr>
        <p:txBody>
          <a:bodyPr>
            <a:normAutofit/>
          </a:bodyPr>
          <a:lstStyle/>
          <a:p>
            <a:pPr algn="just">
              <a:buNone/>
            </a:pPr>
            <a:r>
              <a:rPr lang="en-US" sz="2000" dirty="0" smtClean="0"/>
              <a:t>While the WDT may differentiate between PP, complete CDI, and severe NDI, differentiation may be difficult in a number of clinical scenarios:</a:t>
            </a:r>
          </a:p>
          <a:p>
            <a:pPr algn="just">
              <a:buNone/>
            </a:pPr>
            <a:endParaRPr lang="en-US" sz="2000" dirty="0" smtClean="0"/>
          </a:p>
          <a:p>
            <a:pPr algn="just">
              <a:buNone/>
            </a:pPr>
            <a:r>
              <a:rPr lang="en-US" sz="2000" dirty="0" smtClean="0"/>
              <a:t> 1-Subjects with PP may not maximally concentrate urine despite a rise in plasma AVP concentration, as </a:t>
            </a:r>
            <a:r>
              <a:rPr lang="en-US" sz="2000" dirty="0" smtClean="0">
                <a:solidFill>
                  <a:schemeClr val="accent3">
                    <a:lumMod val="60000"/>
                    <a:lumOff val="40000"/>
                  </a:schemeClr>
                </a:solidFill>
              </a:rPr>
              <a:t>overdrinking suppresses AVP secretion </a:t>
            </a:r>
            <a:r>
              <a:rPr lang="en-US" sz="2000" dirty="0" smtClean="0"/>
              <a:t>and intracellular aquaporin-2 stores are depleted. Patients with PP may thus be misclassified as partial diabetes </a:t>
            </a:r>
            <a:r>
              <a:rPr lang="en-US" sz="2000" dirty="0" err="1" smtClean="0"/>
              <a:t>insipidus</a:t>
            </a:r>
            <a:endParaRPr lang="en-US" sz="2000" dirty="0" smtClean="0"/>
          </a:p>
          <a:p>
            <a:pPr algn="just">
              <a:buNone/>
            </a:pPr>
            <a:r>
              <a:rPr lang="en-US" sz="2000" dirty="0" smtClean="0"/>
              <a:t>2. In partial CDI, residual AVP secretion can induce urinary concentration (possibly due to </a:t>
            </a:r>
            <a:r>
              <a:rPr lang="en-US" sz="2000" dirty="0" err="1" smtClean="0"/>
              <a:t>upregulation</a:t>
            </a:r>
            <a:r>
              <a:rPr lang="en-US" sz="2000" dirty="0" smtClean="0"/>
              <a:t> of V2 receptors. This makes partial CDI difficult to distinguish from PP. </a:t>
            </a:r>
          </a:p>
          <a:p>
            <a:pPr algn="just">
              <a:buNone/>
            </a:pPr>
            <a:r>
              <a:rPr lang="en-US" sz="2000" dirty="0" smtClean="0"/>
              <a:t>3. In NDI, the elevation in plasma AVP concentrations in response to water deprivation can be sufficient to partially overcome renal resistance to AVP, resulting in diagnostic confusion </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467600" cy="5759596"/>
          </a:xfrm>
        </p:spPr>
        <p:txBody>
          <a:bodyPr/>
          <a:lstStyle/>
          <a:p>
            <a:pPr>
              <a:buNone/>
            </a:pPr>
            <a:r>
              <a:rPr lang="en-US" dirty="0" smtClean="0"/>
              <a:t>A number of clinical symptoms raise the possibility of </a:t>
            </a:r>
            <a:r>
              <a:rPr lang="en-US" b="1" dirty="0" smtClean="0"/>
              <a:t>primary </a:t>
            </a:r>
            <a:r>
              <a:rPr lang="en-US" b="1" dirty="0" err="1" smtClean="0"/>
              <a:t>polydipsia</a:t>
            </a:r>
            <a:r>
              <a:rPr lang="en-US" b="1" dirty="0" smtClean="0"/>
              <a:t> </a:t>
            </a:r>
            <a:r>
              <a:rPr lang="en-US" dirty="0" smtClean="0"/>
              <a:t>(PP) rather than CDI :</a:t>
            </a:r>
          </a:p>
          <a:p>
            <a:pPr>
              <a:buNone/>
            </a:pPr>
            <a:r>
              <a:rPr lang="en-US" dirty="0" smtClean="0"/>
              <a:t> </a:t>
            </a:r>
          </a:p>
          <a:p>
            <a:pPr marL="457200" indent="-457200">
              <a:buAutoNum type="arabicPeriod"/>
            </a:pPr>
            <a:r>
              <a:rPr lang="en-US" dirty="0" smtClean="0"/>
              <a:t>If </a:t>
            </a:r>
            <a:r>
              <a:rPr lang="en-US" dirty="0" smtClean="0"/>
              <a:t>the patient has daytime symptoms but has an uninterrupted night’s sleep without </a:t>
            </a:r>
            <a:r>
              <a:rPr lang="en-US" dirty="0" err="1" smtClean="0"/>
              <a:t>nocturia</a:t>
            </a:r>
            <a:endParaRPr lang="en-US" dirty="0" smtClean="0"/>
          </a:p>
          <a:p>
            <a:pPr marL="457200" indent="-457200">
              <a:buAutoNum type="arabicPeriod"/>
            </a:pPr>
            <a:endParaRPr lang="en-US" dirty="0" smtClean="0"/>
          </a:p>
          <a:p>
            <a:pPr>
              <a:buNone/>
            </a:pPr>
            <a:r>
              <a:rPr lang="en-US" dirty="0" smtClean="0"/>
              <a:t>2. If the patient wakes at night with the need to drink rather than to pass </a:t>
            </a:r>
            <a:r>
              <a:rPr lang="en-US" dirty="0" smtClean="0"/>
              <a:t>urine</a:t>
            </a:r>
          </a:p>
          <a:p>
            <a:pPr>
              <a:buNone/>
            </a:pPr>
            <a:endParaRPr lang="en-US" dirty="0" smtClean="0"/>
          </a:p>
          <a:p>
            <a:pPr>
              <a:buNone/>
            </a:pPr>
            <a:r>
              <a:rPr lang="en-US" dirty="0" smtClean="0"/>
              <a:t>3. Associated psychiatric disease; </a:t>
            </a:r>
            <a:r>
              <a:rPr lang="en-US" dirty="0" err="1" smtClean="0"/>
              <a:t>polydipsia</a:t>
            </a:r>
            <a:r>
              <a:rPr lang="en-US" dirty="0" smtClean="0"/>
              <a:t> occurs in 20% of patients with </a:t>
            </a:r>
            <a:r>
              <a:rPr lang="en-US" dirty="0" smtClean="0"/>
              <a:t>schizophrenia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467600" cy="642942"/>
          </a:xfrm>
        </p:spPr>
        <p:txBody>
          <a:bodyPr>
            <a:normAutofit/>
          </a:bodyPr>
          <a:lstStyle/>
          <a:p>
            <a:r>
              <a:rPr lang="en-US" b="1" dirty="0" smtClean="0"/>
              <a:t>Measurement of AVP</a:t>
            </a:r>
            <a:endParaRPr lang="en-US" dirty="0"/>
          </a:p>
        </p:txBody>
      </p:sp>
      <p:sp>
        <p:nvSpPr>
          <p:cNvPr id="3" name="Content Placeholder 2"/>
          <p:cNvSpPr>
            <a:spLocks noGrp="1"/>
          </p:cNvSpPr>
          <p:nvPr>
            <p:ph sz="quarter" idx="1"/>
          </p:nvPr>
        </p:nvSpPr>
        <p:spPr>
          <a:xfrm>
            <a:off x="457200" y="1571612"/>
            <a:ext cx="7829576" cy="3857652"/>
          </a:xfrm>
        </p:spPr>
        <p:txBody>
          <a:bodyPr/>
          <a:lstStyle/>
          <a:p>
            <a:pPr algn="just"/>
            <a:r>
              <a:rPr lang="en-US" dirty="0" smtClean="0"/>
              <a:t>poorly sensitive </a:t>
            </a:r>
          </a:p>
          <a:p>
            <a:pPr algn="just"/>
            <a:r>
              <a:rPr lang="en-US" dirty="0" smtClean="0"/>
              <a:t>inaccurate at low physiological plasma concentrations. </a:t>
            </a:r>
          </a:p>
          <a:p>
            <a:pPr algn="just"/>
            <a:r>
              <a:rPr lang="en-US" dirty="0" smtClean="0"/>
              <a:t>unstable in plasma at room temperature, and needs careful sample handling and storage </a:t>
            </a:r>
            <a:r>
              <a:rPr lang="en-US" dirty="0" smtClean="0"/>
              <a:t> at </a:t>
            </a:r>
            <a:r>
              <a:rPr lang="en-US" dirty="0" smtClean="0"/>
              <a:t>–70°C. </a:t>
            </a:r>
          </a:p>
          <a:p>
            <a:pPr algn="just"/>
            <a:r>
              <a:rPr lang="en-US" dirty="0" smtClean="0"/>
              <a:t>diagnostic accuracy of only 46% </a:t>
            </a:r>
          </a:p>
          <a:p>
            <a:pPr algn="just"/>
            <a:r>
              <a:rPr lang="en-US" dirty="0" smtClean="0"/>
              <a:t>plasma AVP concentrations is not a practical solution to the limitations of the WDT.</a:t>
            </a:r>
            <a:endParaRPr lang="en-US" dirty="0"/>
          </a:p>
        </p:txBody>
      </p:sp>
      <p:pic>
        <p:nvPicPr>
          <p:cNvPr id="12290" name="Picture 2"/>
          <p:cNvPicPr>
            <a:picLocks noChangeAspect="1" noChangeArrowheads="1"/>
          </p:cNvPicPr>
          <p:nvPr/>
        </p:nvPicPr>
        <p:blipFill>
          <a:blip r:embed="rId2"/>
          <a:srcRect/>
          <a:stretch>
            <a:fillRect/>
          </a:stretch>
        </p:blipFill>
        <p:spPr bwMode="auto">
          <a:xfrm>
            <a:off x="3428992" y="6143644"/>
            <a:ext cx="4714908" cy="371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US" b="1" dirty="0" smtClean="0">
                <a:solidFill>
                  <a:schemeClr val="accent1">
                    <a:lumMod val="75000"/>
                  </a:schemeClr>
                </a:solidFill>
              </a:rPr>
              <a:t>Hypertonic saline infusion</a:t>
            </a:r>
            <a:endParaRPr lang="en-US" dirty="0">
              <a:solidFill>
                <a:schemeClr val="accent1">
                  <a:lumMod val="75000"/>
                </a:schemeClr>
              </a:solidFill>
            </a:endParaRPr>
          </a:p>
        </p:txBody>
      </p:sp>
      <p:sp>
        <p:nvSpPr>
          <p:cNvPr id="3" name="Content Placeholder 2"/>
          <p:cNvSpPr>
            <a:spLocks noGrp="1"/>
          </p:cNvSpPr>
          <p:nvPr>
            <p:ph sz="quarter" idx="1"/>
          </p:nvPr>
        </p:nvSpPr>
        <p:spPr>
          <a:xfrm>
            <a:off x="457200" y="1000108"/>
            <a:ext cx="7467600" cy="5214974"/>
          </a:xfrm>
        </p:spPr>
        <p:txBody>
          <a:bodyPr/>
          <a:lstStyle/>
          <a:p>
            <a:pPr algn="just">
              <a:buNone/>
            </a:pPr>
            <a:r>
              <a:rPr lang="en-US" dirty="0" smtClean="0"/>
              <a:t>When the results of WDT are inconclusive, direct measurement of plasma AVP responses to osmotic stimulation with the intravenous infusion of hypertonic (3-5%) sodium chloride solution can reliably distinguish between CDI and NDI or PP </a:t>
            </a:r>
          </a:p>
          <a:p>
            <a:pPr algn="just">
              <a:buNone/>
            </a:pPr>
            <a:r>
              <a:rPr lang="en-US" dirty="0" smtClean="0"/>
              <a:t>Patients with NDI or PP respond to osmotic stimulation with normal plasma AVP concentrations, while subnormal AVP responses are diagnostic of CDI, with distinction between complete and partial CDI </a:t>
            </a:r>
            <a:endParaRPr lang="en-US" dirty="0"/>
          </a:p>
        </p:txBody>
      </p:sp>
      <p:pic>
        <p:nvPicPr>
          <p:cNvPr id="13314" name="Picture 2"/>
          <p:cNvPicPr>
            <a:picLocks noChangeAspect="1" noChangeArrowheads="1"/>
          </p:cNvPicPr>
          <p:nvPr/>
        </p:nvPicPr>
        <p:blipFill>
          <a:blip r:embed="rId2"/>
          <a:srcRect/>
          <a:stretch>
            <a:fillRect/>
          </a:stretch>
        </p:blipFill>
        <p:spPr bwMode="auto">
          <a:xfrm>
            <a:off x="3857620" y="6286520"/>
            <a:ext cx="4714908" cy="4381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85720" y="428604"/>
            <a:ext cx="8505826"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sz="quarter" idx="1"/>
          </p:nvPr>
        </p:nvPicPr>
        <p:blipFill>
          <a:blip r:embed="rId2"/>
          <a:srcRect/>
          <a:stretch>
            <a:fillRect/>
          </a:stretch>
        </p:blipFill>
        <p:spPr bwMode="auto">
          <a:xfrm>
            <a:off x="785786" y="142852"/>
            <a:ext cx="6382835" cy="6330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285728"/>
            <a:ext cx="7467600" cy="6231074"/>
          </a:xfrm>
        </p:spPr>
        <p:txBody>
          <a:bodyPr/>
          <a:lstStyle/>
          <a:p>
            <a:pPr algn="just">
              <a:buNone/>
            </a:pPr>
            <a:r>
              <a:rPr lang="en-US" dirty="0" smtClean="0"/>
              <a:t>Many clinicians are </a:t>
            </a:r>
            <a:r>
              <a:rPr lang="en-US" dirty="0" smtClean="0">
                <a:solidFill>
                  <a:schemeClr val="accent3">
                    <a:lumMod val="60000"/>
                    <a:lumOff val="40000"/>
                  </a:schemeClr>
                </a:solidFill>
              </a:rPr>
              <a:t>reluctant to use </a:t>
            </a:r>
            <a:r>
              <a:rPr lang="en-US" dirty="0" smtClean="0"/>
              <a:t>the hypertonic saline infusion test. Patients with complete CDI may </a:t>
            </a:r>
            <a:r>
              <a:rPr lang="en-US" dirty="0" smtClean="0">
                <a:solidFill>
                  <a:schemeClr val="accent3">
                    <a:lumMod val="60000"/>
                    <a:lumOff val="40000"/>
                  </a:schemeClr>
                </a:solidFill>
              </a:rPr>
              <a:t>develop significant </a:t>
            </a:r>
            <a:r>
              <a:rPr lang="en-US" dirty="0" err="1" smtClean="0">
                <a:solidFill>
                  <a:schemeClr val="accent3">
                    <a:lumMod val="60000"/>
                    <a:lumOff val="40000"/>
                  </a:schemeClr>
                </a:solidFill>
              </a:rPr>
              <a:t>hypernatremia</a:t>
            </a:r>
            <a:r>
              <a:rPr lang="en-US" dirty="0" smtClean="0"/>
              <a:t>, which emphasizes the need for pretest hydration, particularly in patients with severe </a:t>
            </a:r>
            <a:r>
              <a:rPr lang="en-US" dirty="0" err="1" smtClean="0"/>
              <a:t>polyuria</a:t>
            </a:r>
            <a:r>
              <a:rPr lang="en-US" dirty="0" smtClean="0"/>
              <a:t>. The test should be performed in a </a:t>
            </a:r>
            <a:r>
              <a:rPr lang="en-US" dirty="0" smtClean="0">
                <a:solidFill>
                  <a:schemeClr val="accent3">
                    <a:lumMod val="60000"/>
                    <a:lumOff val="40000"/>
                  </a:schemeClr>
                </a:solidFill>
              </a:rPr>
              <a:t>specialized unit </a:t>
            </a:r>
            <a:r>
              <a:rPr lang="en-US" dirty="0" smtClean="0"/>
              <a:t>and the patient </a:t>
            </a:r>
            <a:r>
              <a:rPr lang="en-US" dirty="0" smtClean="0">
                <a:solidFill>
                  <a:schemeClr val="accent3">
                    <a:lumMod val="60000"/>
                    <a:lumOff val="40000"/>
                  </a:schemeClr>
                </a:solidFill>
              </a:rPr>
              <a:t>closely supervised</a:t>
            </a:r>
            <a:r>
              <a:rPr lang="en-US" dirty="0" smtClean="0"/>
              <a:t>. The infusion should be into a large, </a:t>
            </a:r>
            <a:r>
              <a:rPr lang="en-US" dirty="0" err="1" smtClean="0"/>
              <a:t>antecubital</a:t>
            </a:r>
            <a:r>
              <a:rPr lang="en-US" dirty="0" smtClean="0"/>
              <a:t> vein, and the patient should be </a:t>
            </a:r>
            <a:r>
              <a:rPr lang="en-US" dirty="0" smtClean="0">
                <a:solidFill>
                  <a:schemeClr val="accent3">
                    <a:lumMod val="60000"/>
                    <a:lumOff val="40000"/>
                  </a:schemeClr>
                </a:solidFill>
              </a:rPr>
              <a:t>kept warm </a:t>
            </a:r>
            <a:r>
              <a:rPr lang="en-US" dirty="0" smtClean="0"/>
              <a:t>with a space blanket. Unpleasant effects such as </a:t>
            </a:r>
            <a:r>
              <a:rPr lang="en-US" dirty="0" err="1" smtClean="0">
                <a:solidFill>
                  <a:schemeClr val="accent3">
                    <a:lumMod val="60000"/>
                    <a:lumOff val="40000"/>
                  </a:schemeClr>
                </a:solidFill>
              </a:rPr>
              <a:t>hypernatremia</a:t>
            </a:r>
            <a:r>
              <a:rPr lang="en-US" dirty="0" smtClean="0">
                <a:solidFill>
                  <a:schemeClr val="accent3">
                    <a:lumMod val="60000"/>
                    <a:lumOff val="40000"/>
                  </a:schemeClr>
                </a:solidFill>
              </a:rPr>
              <a:t> and </a:t>
            </a:r>
            <a:r>
              <a:rPr lang="en-US" dirty="0" err="1" smtClean="0">
                <a:solidFill>
                  <a:schemeClr val="accent3">
                    <a:lumMod val="60000"/>
                    <a:lumOff val="40000"/>
                  </a:schemeClr>
                </a:solidFill>
              </a:rPr>
              <a:t>thrombophlebitis</a:t>
            </a:r>
            <a:r>
              <a:rPr lang="en-US" dirty="0" smtClean="0">
                <a:solidFill>
                  <a:schemeClr val="accent3">
                    <a:lumMod val="60000"/>
                    <a:lumOff val="40000"/>
                  </a:schemeClr>
                </a:solidFill>
              </a:rPr>
              <a:t> </a:t>
            </a:r>
            <a:r>
              <a:rPr lang="en-US" dirty="0" smtClean="0"/>
              <a:t>were much commoner with 5% saline infusion than the more commonly used 3% saline infusion. The test is contraindicated in patients with </a:t>
            </a:r>
            <a:r>
              <a:rPr lang="en-US" dirty="0" smtClean="0">
                <a:solidFill>
                  <a:schemeClr val="accent3">
                    <a:lumMod val="60000"/>
                    <a:lumOff val="40000"/>
                  </a:schemeClr>
                </a:solidFill>
              </a:rPr>
              <a:t>seizure disorder </a:t>
            </a:r>
            <a:r>
              <a:rPr lang="en-US" dirty="0" smtClean="0"/>
              <a:t>and needs to be very carefully used in patients with </a:t>
            </a:r>
            <a:r>
              <a:rPr lang="en-US" dirty="0" err="1" smtClean="0">
                <a:solidFill>
                  <a:schemeClr val="accent3">
                    <a:lumMod val="60000"/>
                    <a:lumOff val="40000"/>
                  </a:schemeClr>
                </a:solidFill>
              </a:rPr>
              <a:t>neurocognitive</a:t>
            </a:r>
            <a:r>
              <a:rPr lang="en-US" dirty="0" smtClean="0">
                <a:solidFill>
                  <a:schemeClr val="accent3">
                    <a:lumMod val="60000"/>
                    <a:lumOff val="40000"/>
                  </a:schemeClr>
                </a:solidFill>
              </a:rPr>
              <a:t> disorders</a:t>
            </a:r>
            <a:r>
              <a:rPr lang="en-US" dirty="0" smtClean="0"/>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US" b="1" dirty="0" smtClean="0"/>
              <a:t>Measurement of plasma </a:t>
            </a:r>
            <a:r>
              <a:rPr lang="en-US" b="1" dirty="0" err="1" smtClean="0">
                <a:solidFill>
                  <a:schemeClr val="accent1">
                    <a:lumMod val="75000"/>
                  </a:schemeClr>
                </a:solidFill>
              </a:rPr>
              <a:t>copeptin</a:t>
            </a:r>
            <a:endParaRPr lang="en-US" dirty="0">
              <a:solidFill>
                <a:schemeClr val="accent1">
                  <a:lumMod val="75000"/>
                </a:schemeClr>
              </a:solidFill>
            </a:endParaRPr>
          </a:p>
        </p:txBody>
      </p:sp>
      <p:sp>
        <p:nvSpPr>
          <p:cNvPr id="3" name="Content Placeholder 2"/>
          <p:cNvSpPr>
            <a:spLocks noGrp="1"/>
          </p:cNvSpPr>
          <p:nvPr>
            <p:ph sz="quarter" idx="1"/>
          </p:nvPr>
        </p:nvSpPr>
        <p:spPr>
          <a:xfrm>
            <a:off x="457200" y="928670"/>
            <a:ext cx="7467600" cy="2286016"/>
          </a:xfrm>
        </p:spPr>
        <p:txBody>
          <a:bodyPr/>
          <a:lstStyle/>
          <a:p>
            <a:pPr algn="just"/>
            <a:r>
              <a:rPr lang="en-US" dirty="0" err="1" smtClean="0">
                <a:solidFill>
                  <a:schemeClr val="accent1">
                    <a:lumMod val="75000"/>
                  </a:schemeClr>
                </a:solidFill>
              </a:rPr>
              <a:t>Copeptin</a:t>
            </a:r>
            <a:r>
              <a:rPr lang="en-US" dirty="0" smtClean="0"/>
              <a:t> is the biologically inert C-terminal locus, </a:t>
            </a:r>
            <a:r>
              <a:rPr lang="en-US" dirty="0" err="1" smtClean="0"/>
              <a:t>enzymatically</a:t>
            </a:r>
            <a:r>
              <a:rPr lang="en-US" dirty="0" smtClean="0"/>
              <a:t> cleaved from the AVP precursor, </a:t>
            </a:r>
            <a:r>
              <a:rPr lang="en-US" dirty="0" err="1" smtClean="0"/>
              <a:t>provasopressin</a:t>
            </a:r>
            <a:r>
              <a:rPr lang="en-US" dirty="0" smtClean="0"/>
              <a:t>, and co-secreted from the posterior pituitary, in response to osmotic and </a:t>
            </a:r>
            <a:r>
              <a:rPr lang="en-US" dirty="0" err="1" smtClean="0"/>
              <a:t>baro</a:t>
            </a:r>
            <a:r>
              <a:rPr lang="en-US" dirty="0" smtClean="0"/>
              <a:t> receptor stimuli </a:t>
            </a:r>
            <a:endParaRPr lang="en-US" dirty="0"/>
          </a:p>
        </p:txBody>
      </p:sp>
      <p:pic>
        <p:nvPicPr>
          <p:cNvPr id="15362" name="Picture 2"/>
          <p:cNvPicPr>
            <a:picLocks noChangeAspect="1" noChangeArrowheads="1"/>
          </p:cNvPicPr>
          <p:nvPr/>
        </p:nvPicPr>
        <p:blipFill>
          <a:blip r:embed="rId2"/>
          <a:srcRect/>
          <a:stretch>
            <a:fillRect/>
          </a:stretch>
        </p:blipFill>
        <p:spPr bwMode="auto">
          <a:xfrm>
            <a:off x="428596" y="3357562"/>
            <a:ext cx="8143932" cy="130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tretch>
            <a:fillRect/>
          </a:stretch>
        </p:blipFill>
        <p:spPr>
          <a:xfrm>
            <a:off x="357158" y="571480"/>
            <a:ext cx="7901014" cy="529410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7467600" cy="5973910"/>
          </a:xfrm>
        </p:spPr>
        <p:txBody>
          <a:bodyPr/>
          <a:lstStyle/>
          <a:p>
            <a:r>
              <a:rPr lang="en-US" dirty="0" smtClean="0"/>
              <a:t>The same group have also demonstrated, in a prospective multicenter study, that a post-trans </a:t>
            </a:r>
            <a:r>
              <a:rPr lang="en-US" dirty="0" err="1" smtClean="0"/>
              <a:t>sphenoidal</a:t>
            </a:r>
            <a:r>
              <a:rPr lang="en-US" dirty="0" smtClean="0"/>
              <a:t> surgery </a:t>
            </a:r>
            <a:r>
              <a:rPr lang="en-US" dirty="0" err="1" smtClean="0">
                <a:solidFill>
                  <a:schemeClr val="accent3">
                    <a:lumMod val="60000"/>
                    <a:lumOff val="40000"/>
                  </a:schemeClr>
                </a:solidFill>
              </a:rPr>
              <a:t>copeptin</a:t>
            </a:r>
            <a:r>
              <a:rPr lang="en-US" dirty="0" smtClean="0">
                <a:solidFill>
                  <a:schemeClr val="accent3">
                    <a:lumMod val="60000"/>
                    <a:lumOff val="40000"/>
                  </a:schemeClr>
                </a:solidFill>
              </a:rPr>
              <a:t> concentration of &lt;2.5 </a:t>
            </a:r>
            <a:r>
              <a:rPr lang="en-US" dirty="0" err="1" smtClean="0"/>
              <a:t>pmol</a:t>
            </a:r>
            <a:r>
              <a:rPr lang="en-US" dirty="0" smtClean="0"/>
              <a:t>/L had a predictive value of </a:t>
            </a:r>
            <a:r>
              <a:rPr lang="en-US" dirty="0" smtClean="0">
                <a:solidFill>
                  <a:schemeClr val="accent3">
                    <a:lumMod val="60000"/>
                    <a:lumOff val="40000"/>
                  </a:schemeClr>
                </a:solidFill>
              </a:rPr>
              <a:t>81% for CDI </a:t>
            </a:r>
            <a:r>
              <a:rPr lang="en-US" dirty="0" smtClean="0"/>
              <a:t>with a specificity of 97</a:t>
            </a:r>
            <a:r>
              <a:rPr lang="en-US" dirty="0" smtClean="0"/>
              <a:t>%</a:t>
            </a:r>
          </a:p>
          <a:p>
            <a:endParaRPr lang="en-US" dirty="0" smtClean="0"/>
          </a:p>
          <a:p>
            <a:r>
              <a:rPr lang="en-US" dirty="0" smtClean="0"/>
              <a:t>If </a:t>
            </a:r>
            <a:r>
              <a:rPr lang="en-US" dirty="0" err="1" smtClean="0"/>
              <a:t>copeptin</a:t>
            </a:r>
            <a:r>
              <a:rPr lang="en-US" dirty="0" smtClean="0"/>
              <a:t> &gt;30 </a:t>
            </a:r>
            <a:r>
              <a:rPr lang="en-US" dirty="0" err="1" smtClean="0"/>
              <a:t>pmol</a:t>
            </a:r>
            <a:r>
              <a:rPr lang="en-US" dirty="0" smtClean="0"/>
              <a:t>/lit : CDI was </a:t>
            </a:r>
            <a:r>
              <a:rPr lang="en-US" dirty="0" smtClean="0"/>
              <a:t>excluded</a:t>
            </a:r>
            <a:endParaRPr lang="en-US" dirty="0" smtClean="0"/>
          </a:p>
          <a:p>
            <a:r>
              <a:rPr lang="en-US" dirty="0" smtClean="0"/>
              <a:t>Single </a:t>
            </a:r>
            <a:r>
              <a:rPr lang="en-US" dirty="0" err="1" smtClean="0"/>
              <a:t>copeptin</a:t>
            </a:r>
            <a:r>
              <a:rPr lang="en-US" dirty="0" smtClean="0"/>
              <a:t> &gt;21/4 </a:t>
            </a:r>
            <a:r>
              <a:rPr lang="en-US" dirty="0" err="1" smtClean="0"/>
              <a:t>pmol</a:t>
            </a:r>
            <a:r>
              <a:rPr lang="en-US" dirty="0" smtClean="0"/>
              <a:t>/lit : NDI</a:t>
            </a:r>
          </a:p>
          <a:p>
            <a:r>
              <a:rPr lang="en-US" dirty="0" smtClean="0"/>
              <a:t>Single </a:t>
            </a:r>
            <a:r>
              <a:rPr lang="en-US" dirty="0" err="1" smtClean="0"/>
              <a:t>copeptin</a:t>
            </a:r>
            <a:r>
              <a:rPr lang="en-US" dirty="0" smtClean="0"/>
              <a:t> &lt; 2/6  </a:t>
            </a:r>
            <a:r>
              <a:rPr lang="en-US" dirty="0" err="1" smtClean="0"/>
              <a:t>pmol</a:t>
            </a:r>
            <a:r>
              <a:rPr lang="en-US" dirty="0" smtClean="0"/>
              <a:t>/lit : CDI complete</a:t>
            </a:r>
            <a:endParaRPr lang="en-US" dirty="0"/>
          </a:p>
        </p:txBody>
      </p:sp>
      <p:pic>
        <p:nvPicPr>
          <p:cNvPr id="7170" name="Picture 2"/>
          <p:cNvPicPr>
            <a:picLocks noChangeAspect="1" noChangeArrowheads="1"/>
          </p:cNvPicPr>
          <p:nvPr/>
        </p:nvPicPr>
        <p:blipFill>
          <a:blip r:embed="rId2"/>
          <a:srcRect/>
          <a:stretch>
            <a:fillRect/>
          </a:stretch>
        </p:blipFill>
        <p:spPr bwMode="auto">
          <a:xfrm>
            <a:off x="3214678" y="6072206"/>
            <a:ext cx="4614873" cy="447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42910" y="142852"/>
            <a:ext cx="7786742" cy="6181748"/>
          </a:xfrm>
        </p:spPr>
        <p:txBody>
          <a:bodyPr>
            <a:normAutofit lnSpcReduction="10000"/>
          </a:bodyPr>
          <a:lstStyle/>
          <a:p>
            <a:pPr algn="just">
              <a:buNone/>
            </a:pPr>
            <a:endParaRPr lang="en-US" dirty="0" smtClean="0"/>
          </a:p>
          <a:p>
            <a:pPr algn="just">
              <a:buNone/>
            </a:pPr>
            <a:r>
              <a:rPr lang="en-US" dirty="0" smtClean="0">
                <a:solidFill>
                  <a:schemeClr val="accent1">
                    <a:lumMod val="75000"/>
                  </a:schemeClr>
                </a:solidFill>
              </a:rPr>
              <a:t>clinical manifestation of CDI </a:t>
            </a:r>
            <a:r>
              <a:rPr lang="en-US" dirty="0" smtClean="0"/>
              <a:t>:</a:t>
            </a:r>
          </a:p>
          <a:p>
            <a:pPr algn="just">
              <a:buNone/>
            </a:pPr>
            <a:r>
              <a:rPr lang="en-US" dirty="0" smtClean="0"/>
              <a:t>Diagnosis of CDI is a composite of clinical, laboratory, and radiological information</a:t>
            </a:r>
          </a:p>
          <a:p>
            <a:pPr algn="just">
              <a:buNone/>
            </a:pPr>
            <a:r>
              <a:rPr lang="en-US" b="1" dirty="0" smtClean="0"/>
              <a:t>hypotonic </a:t>
            </a:r>
            <a:r>
              <a:rPr lang="en-US" b="1" dirty="0" err="1" smtClean="0"/>
              <a:t>polyuria</a:t>
            </a:r>
            <a:r>
              <a:rPr lang="en-US" b="1" dirty="0" smtClean="0"/>
              <a:t>: </a:t>
            </a:r>
            <a:endParaRPr lang="en-US" dirty="0" smtClean="0"/>
          </a:p>
          <a:p>
            <a:pPr algn="just">
              <a:buNone/>
            </a:pPr>
            <a:r>
              <a:rPr lang="en-US" dirty="0" smtClean="0"/>
              <a:t>Hypo tonic </a:t>
            </a:r>
            <a:r>
              <a:rPr lang="en-US" dirty="0" err="1" smtClean="0"/>
              <a:t>Polyuria</a:t>
            </a:r>
            <a:r>
              <a:rPr lang="en-US" dirty="0" smtClean="0"/>
              <a:t> (&gt;50cc/kg/d )(&gt;3000 cc/24 h)</a:t>
            </a:r>
          </a:p>
          <a:p>
            <a:pPr algn="just">
              <a:buNone/>
            </a:pPr>
            <a:r>
              <a:rPr lang="en-US" dirty="0" smtClean="0"/>
              <a:t>&amp; ( low urine SG&lt;1005) and serum </a:t>
            </a:r>
            <a:r>
              <a:rPr lang="en-US" dirty="0" err="1" smtClean="0"/>
              <a:t>osm</a:t>
            </a:r>
            <a:r>
              <a:rPr lang="en-US" dirty="0" smtClean="0"/>
              <a:t>&gt;300</a:t>
            </a:r>
          </a:p>
          <a:p>
            <a:pPr algn="just">
              <a:buNone/>
            </a:pPr>
            <a:r>
              <a:rPr lang="en-US" dirty="0" smtClean="0"/>
              <a:t>Poly </a:t>
            </a:r>
            <a:r>
              <a:rPr lang="en-US" dirty="0" err="1" smtClean="0"/>
              <a:t>dypsia</a:t>
            </a:r>
            <a:endParaRPr lang="en-US" dirty="0" smtClean="0"/>
          </a:p>
          <a:p>
            <a:pPr algn="just">
              <a:buNone/>
            </a:pPr>
            <a:r>
              <a:rPr lang="en-US" sz="2000" b="1" dirty="0" smtClean="0"/>
              <a:t>Normal </a:t>
            </a:r>
            <a:r>
              <a:rPr lang="en-US" sz="2000" b="1" dirty="0" err="1" smtClean="0"/>
              <a:t>osmoregulated</a:t>
            </a:r>
            <a:r>
              <a:rPr lang="en-US" sz="2000" b="1" dirty="0" smtClean="0"/>
              <a:t> Thirst </a:t>
            </a:r>
            <a:r>
              <a:rPr lang="en-US" sz="2000" dirty="0" smtClean="0"/>
              <a:t> </a:t>
            </a:r>
            <a:r>
              <a:rPr lang="en-US" sz="2000" b="1" dirty="0" smtClean="0"/>
              <a:t>( Intact thirst)</a:t>
            </a:r>
            <a:endParaRPr lang="fa-IR" sz="2000" dirty="0" smtClean="0"/>
          </a:p>
          <a:p>
            <a:pPr algn="just">
              <a:buNone/>
            </a:pPr>
            <a:endParaRPr lang="en-US" sz="2000" b="1" dirty="0" smtClean="0"/>
          </a:p>
          <a:p>
            <a:pPr algn="just">
              <a:buNone/>
            </a:pPr>
            <a:r>
              <a:rPr lang="en-US" dirty="0" smtClean="0"/>
              <a:t>excluded  confounding conditions such as : diabetes mellitus, renal impairment, hyperglycemia, </a:t>
            </a:r>
            <a:r>
              <a:rPr lang="en-US" dirty="0" err="1" smtClean="0"/>
              <a:t>hypercalcemia</a:t>
            </a:r>
            <a:r>
              <a:rPr lang="en-US" dirty="0" smtClean="0"/>
              <a:t>, and </a:t>
            </a:r>
            <a:r>
              <a:rPr lang="en-US" dirty="0" err="1" smtClean="0"/>
              <a:t>hypokalemia</a:t>
            </a:r>
            <a:r>
              <a:rPr lang="en-US" dirty="0" smtClean="0"/>
              <a:t> </a:t>
            </a:r>
          </a:p>
          <a:p>
            <a:pPr algn="just">
              <a:buNone/>
            </a:pPr>
            <a:r>
              <a:rPr lang="en-US" dirty="0" smtClean="0"/>
              <a:t>Dipstick urine may reveal evidence of renal disease or infection</a:t>
            </a:r>
            <a:endParaRPr lang="en-US" b="1" dirty="0" smtClean="0"/>
          </a:p>
          <a:p>
            <a:pPr algn="just">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928662" y="6357958"/>
            <a:ext cx="6838946" cy="37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p:cNvPicPr>
          <p:nvPr/>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0" y="0"/>
            <a:ext cx="9144000" cy="6858000"/>
          </a:xfrm>
          <a:prstGeom prst="rect">
            <a:avLst/>
          </a:prstGeom>
        </p:spPr>
      </p:pic>
      <mc:AlternateContent xmlns:mc="http://schemas.openxmlformats.org/markup-compatibility/2006">
        <mc:Choice xmlns:p14="http://schemas.microsoft.com/office/powerpoint/2010/main" xmlns="" Requires="p14">
          <p:contentPart p14:bwMode="auto" r:id="">
            <p14:nvContentPartPr>
              <p14:cNvPr id="5" name="Ink 4"/>
              <p14:cNvContentPartPr/>
              <p14:nvPr/>
            </p14:nvContentPartPr>
            <p14:xfrm>
              <a:off x="7861220" y="2768120"/>
              <a:ext cx="572040" cy="43560"/>
            </p14:xfrm>
          </p:contentPart>
        </mc:Choice>
        <mc:Fallback>
          <p:pic>
            <p:nvPicPr>
              <p:cNvPr id="5" name="Ink 4"/>
              <p:cNvPicPr/>
              <p:nvPr/>
            </p:nvPicPr>
            <p:blipFill>
              <a:blip r:embed="rId3"/>
              <a:stretch>
                <a:fillRect/>
              </a:stretch>
            </p:blipFill>
            <p:spPr>
              <a:xfrm>
                <a:off x="5860005" y="2672360"/>
                <a:ext cx="500850" cy="23544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6" name="Ink 5"/>
              <p14:cNvContentPartPr/>
              <p14:nvPr/>
            </p14:nvContentPartPr>
            <p14:xfrm>
              <a:off x="3581900" y="2705120"/>
              <a:ext cx="546120" cy="360"/>
            </p14:xfrm>
          </p:contentPart>
        </mc:Choice>
        <mc:Fallback>
          <p:pic>
            <p:nvPicPr>
              <p:cNvPr id="6" name="Ink 5"/>
              <p:cNvPicPr/>
              <p:nvPr/>
            </p:nvPicPr>
            <p:blipFill>
              <a:blip r:embed="rId4"/>
              <a:stretch>
                <a:fillRect/>
              </a:stretch>
            </p:blipFill>
            <p:spPr>
              <a:xfrm>
                <a:off x="2650245" y="2609000"/>
                <a:ext cx="481680" cy="19260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7" name="Ink 6"/>
              <p14:cNvContentPartPr/>
              <p14:nvPr/>
            </p14:nvContentPartPr>
            <p14:xfrm>
              <a:off x="2616020" y="4863680"/>
              <a:ext cx="406440" cy="43920"/>
            </p14:xfrm>
          </p:contentPart>
        </mc:Choice>
        <mc:Fallback>
          <p:pic>
            <p:nvPicPr>
              <p:cNvPr id="7" name="Ink 6"/>
              <p:cNvPicPr/>
              <p:nvPr/>
            </p:nvPicPr>
            <p:blipFill>
              <a:blip r:embed="rId5"/>
              <a:stretch>
                <a:fillRect/>
              </a:stretch>
            </p:blipFill>
            <p:spPr>
              <a:xfrm>
                <a:off x="1926105" y="4767920"/>
                <a:ext cx="376920" cy="23580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8" name="Ink 7"/>
              <p14:cNvContentPartPr/>
              <p14:nvPr/>
            </p14:nvContentPartPr>
            <p14:xfrm>
              <a:off x="4775660" y="4851440"/>
              <a:ext cx="393120" cy="69840"/>
            </p14:xfrm>
          </p:contentPart>
        </mc:Choice>
        <mc:Fallback>
          <p:pic>
            <p:nvPicPr>
              <p:cNvPr id="8" name="Ink 7"/>
              <p:cNvPicPr/>
              <p:nvPr/>
            </p:nvPicPr>
            <p:blipFill>
              <a:blip r:embed="rId6"/>
              <a:stretch>
                <a:fillRect/>
              </a:stretch>
            </p:blipFill>
            <p:spPr>
              <a:xfrm>
                <a:off x="3545565" y="4755320"/>
                <a:ext cx="367200" cy="26208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14" name="Ink 13"/>
              <p14:cNvContentPartPr/>
              <p14:nvPr/>
            </p14:nvContentPartPr>
            <p14:xfrm>
              <a:off x="12560300" y="2832200"/>
              <a:ext cx="360" cy="360"/>
            </p14:xfrm>
          </p:contentPart>
        </mc:Choice>
        <mc:Fallback>
          <p:pic>
            <p:nvPicPr>
              <p:cNvPr id="14" name="Ink 13"/>
              <p:cNvPicPr/>
              <p:nvPr/>
            </p:nvPicPr>
            <p:blipFill>
              <a:blip r:embed="rId7"/>
              <a:stretch>
                <a:fillRect/>
              </a:stretch>
            </p:blipFill>
            <p:spPr>
              <a:xfrm>
                <a:off x="9384315" y="2736080"/>
                <a:ext cx="72090" cy="19224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19" name="Ink 18"/>
              <p14:cNvContentPartPr/>
              <p14:nvPr/>
            </p14:nvContentPartPr>
            <p14:xfrm>
              <a:off x="2349980" y="3425840"/>
              <a:ext cx="951840" cy="30240"/>
            </p14:xfrm>
          </p:contentPart>
        </mc:Choice>
        <mc:Fallback>
          <p:pic>
            <p:nvPicPr>
              <p:cNvPr id="19" name="Ink 18"/>
              <p:cNvPicPr/>
              <p:nvPr/>
            </p:nvPicPr>
            <p:blipFill>
              <a:blip r:embed="rId8"/>
              <a:stretch>
                <a:fillRect/>
              </a:stretch>
            </p:blipFill>
            <p:spPr>
              <a:xfrm>
                <a:off x="1726305" y="3329720"/>
                <a:ext cx="786240" cy="22248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20" name="Ink 19"/>
              <p14:cNvContentPartPr/>
              <p14:nvPr/>
            </p14:nvContentPartPr>
            <p14:xfrm>
              <a:off x="5295860" y="1394360"/>
              <a:ext cx="1011600" cy="53640"/>
            </p14:xfrm>
          </p:contentPart>
        </mc:Choice>
        <mc:Fallback>
          <p:pic>
            <p:nvPicPr>
              <p:cNvPr id="20" name="Ink 19"/>
              <p:cNvPicPr/>
              <p:nvPr/>
            </p:nvPicPr>
            <p:blipFill>
              <a:blip r:embed="rId9"/>
              <a:stretch>
                <a:fillRect/>
              </a:stretch>
            </p:blipFill>
            <p:spPr>
              <a:xfrm>
                <a:off x="3935985" y="1298600"/>
                <a:ext cx="830520" cy="245520"/>
              </a:xfrm>
              <a:prstGeom prst="rect">
                <a:avLst/>
              </a:prstGeom>
            </p:spPr>
          </p:pic>
        </mc:Fallback>
      </mc:AlternateContent>
    </p:spTree>
    <p:extLst>
      <p:ext uri="{BB962C8B-B14F-4D97-AF65-F5344CB8AC3E}">
        <p14:creationId xmlns:p14="http://schemas.microsoft.com/office/powerpoint/2010/main" xmlns="" val="9555440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594"/>
          </a:xfrm>
        </p:spPr>
        <p:txBody>
          <a:bodyPr/>
          <a:lstStyle/>
          <a:p>
            <a:r>
              <a:rPr lang="en-US" b="1" dirty="0" smtClean="0"/>
              <a:t>Measurement of thirst</a:t>
            </a:r>
            <a:endParaRPr lang="en-US" dirty="0"/>
          </a:p>
        </p:txBody>
      </p:sp>
      <p:sp>
        <p:nvSpPr>
          <p:cNvPr id="3" name="Content Placeholder 2"/>
          <p:cNvSpPr>
            <a:spLocks noGrp="1"/>
          </p:cNvSpPr>
          <p:nvPr>
            <p:ph sz="quarter" idx="1"/>
          </p:nvPr>
        </p:nvSpPr>
        <p:spPr>
          <a:xfrm>
            <a:off x="457200" y="1142984"/>
            <a:ext cx="7467600" cy="5330968"/>
          </a:xfrm>
        </p:spPr>
        <p:txBody>
          <a:bodyPr/>
          <a:lstStyle/>
          <a:p>
            <a:pPr algn="just">
              <a:buNone/>
            </a:pPr>
            <a:r>
              <a:rPr lang="en-US" dirty="0" smtClean="0"/>
              <a:t>Thirst responses in CDI show a physiological pattern of linear elevation during osmotic stimulation and suppression after drinking </a:t>
            </a:r>
            <a:r>
              <a:rPr lang="en-US" dirty="0" smtClean="0"/>
              <a:t>which </a:t>
            </a:r>
            <a:r>
              <a:rPr lang="en-US" dirty="0" smtClean="0"/>
              <a:t>demonstrates that the control of thirst is maintained in CDI</a:t>
            </a:r>
          </a:p>
          <a:p>
            <a:pPr algn="just">
              <a:buNone/>
            </a:pPr>
            <a:r>
              <a:rPr lang="en-US" dirty="0" smtClean="0"/>
              <a:t>Measurement of thirst is simple and cheap and a useful diagnostic adjunct to the investigation of </a:t>
            </a:r>
            <a:r>
              <a:rPr lang="en-US" dirty="0" err="1" smtClean="0"/>
              <a:t>polyuric</a:t>
            </a:r>
            <a:r>
              <a:rPr lang="en-US" dirty="0" smtClean="0"/>
              <a:t> states. Absent </a:t>
            </a:r>
            <a:r>
              <a:rPr lang="en-US" dirty="0" err="1" smtClean="0"/>
              <a:t>osmoregulated</a:t>
            </a:r>
            <a:r>
              <a:rPr lang="en-US" dirty="0" smtClean="0"/>
              <a:t> thirst during WDT or hypertonic saline infusion is the gold standard for the diagnosis of </a:t>
            </a:r>
            <a:r>
              <a:rPr lang="en-US" dirty="0" err="1" smtClean="0"/>
              <a:t>adipsic</a:t>
            </a:r>
            <a:r>
              <a:rPr lang="en-US" dirty="0" smtClean="0"/>
              <a:t> CDI and reset </a:t>
            </a:r>
            <a:r>
              <a:rPr lang="en-US" dirty="0" err="1" smtClean="0"/>
              <a:t>osmostat</a:t>
            </a:r>
            <a:r>
              <a:rPr lang="en-US" dirty="0" smtClean="0"/>
              <a:t> syndromes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1285852" y="1714488"/>
            <a:ext cx="6143648"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784"/>
          </a:xfrm>
        </p:spPr>
        <p:txBody>
          <a:bodyPr/>
          <a:lstStyle/>
          <a:p>
            <a:r>
              <a:rPr lang="en-US" b="1" dirty="0" smtClean="0"/>
              <a:t>Newer Tests</a:t>
            </a:r>
            <a:endParaRPr lang="en-US" dirty="0"/>
          </a:p>
        </p:txBody>
      </p:sp>
      <p:sp>
        <p:nvSpPr>
          <p:cNvPr id="3" name="Content Placeholder 2"/>
          <p:cNvSpPr>
            <a:spLocks noGrp="1"/>
          </p:cNvSpPr>
          <p:nvPr>
            <p:ph sz="quarter" idx="1"/>
          </p:nvPr>
        </p:nvSpPr>
        <p:spPr>
          <a:xfrm>
            <a:off x="457200" y="1600200"/>
            <a:ext cx="7467600" cy="2257428"/>
          </a:xfrm>
        </p:spPr>
        <p:txBody>
          <a:bodyPr/>
          <a:lstStyle/>
          <a:p>
            <a:pPr algn="just">
              <a:buNone/>
            </a:pPr>
            <a:r>
              <a:rPr lang="en-US" dirty="0" smtClean="0"/>
              <a:t>Christ Crain et al have recently published data showing that a </a:t>
            </a:r>
            <a:r>
              <a:rPr lang="en-US" dirty="0" smtClean="0">
                <a:solidFill>
                  <a:schemeClr val="accent1">
                    <a:lumMod val="75000"/>
                  </a:schemeClr>
                </a:solidFill>
              </a:rPr>
              <a:t>plasma </a:t>
            </a:r>
            <a:r>
              <a:rPr lang="en-US" dirty="0" err="1" smtClean="0">
                <a:solidFill>
                  <a:schemeClr val="accent1">
                    <a:lumMod val="75000"/>
                  </a:schemeClr>
                </a:solidFill>
              </a:rPr>
              <a:t>copeptin</a:t>
            </a:r>
            <a:r>
              <a:rPr lang="en-US" dirty="0" smtClean="0">
                <a:solidFill>
                  <a:schemeClr val="accent1">
                    <a:lumMod val="75000"/>
                  </a:schemeClr>
                </a:solidFill>
              </a:rPr>
              <a:t> cut off of 3.5 </a:t>
            </a:r>
            <a:r>
              <a:rPr lang="en-US" dirty="0" err="1" smtClean="0">
                <a:solidFill>
                  <a:schemeClr val="accent1">
                    <a:lumMod val="75000"/>
                  </a:schemeClr>
                </a:solidFill>
              </a:rPr>
              <a:t>pmol</a:t>
            </a:r>
            <a:r>
              <a:rPr lang="en-US" dirty="0" smtClean="0">
                <a:solidFill>
                  <a:schemeClr val="accent1">
                    <a:lumMod val="75000"/>
                  </a:schemeClr>
                </a:solidFill>
              </a:rPr>
              <a:t>/L after 60 minutes of intravenous infusion of </a:t>
            </a:r>
            <a:r>
              <a:rPr lang="en-US" dirty="0" err="1" smtClean="0">
                <a:solidFill>
                  <a:schemeClr val="accent1">
                    <a:lumMod val="75000"/>
                  </a:schemeClr>
                </a:solidFill>
              </a:rPr>
              <a:t>arginine</a:t>
            </a:r>
            <a:r>
              <a:rPr lang="en-US" dirty="0" smtClean="0">
                <a:solidFill>
                  <a:schemeClr val="accent1">
                    <a:lumMod val="75000"/>
                  </a:schemeClr>
                </a:solidFill>
              </a:rPr>
              <a:t> </a:t>
            </a:r>
            <a:r>
              <a:rPr lang="en-US" dirty="0" smtClean="0"/>
              <a:t>had a diagnostic accuracy of 93% in the differential of CDI and PP </a:t>
            </a:r>
            <a:endParaRPr lang="en-US" dirty="0"/>
          </a:p>
        </p:txBody>
      </p:sp>
      <p:pic>
        <p:nvPicPr>
          <p:cNvPr id="10242" name="Picture 2"/>
          <p:cNvPicPr>
            <a:picLocks noChangeAspect="1" noChangeArrowheads="1"/>
          </p:cNvPicPr>
          <p:nvPr/>
        </p:nvPicPr>
        <p:blipFill>
          <a:blip r:embed="rId2"/>
          <a:srcRect/>
          <a:stretch>
            <a:fillRect/>
          </a:stretch>
        </p:blipFill>
        <p:spPr bwMode="auto">
          <a:xfrm>
            <a:off x="2857488" y="6072206"/>
            <a:ext cx="5081580" cy="5048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0" y="0"/>
            <a:ext cx="9144000" cy="6858000"/>
          </a:xfrm>
          <a:prstGeom prst="rect">
            <a:avLst/>
          </a:prstGeom>
        </p:spPr>
      </p:pic>
      <mc:AlternateContent xmlns:mc="http://schemas.openxmlformats.org/markup-compatibility/2006">
        <mc:Choice xmlns:p14="http://schemas.microsoft.com/office/powerpoint/2010/main" xmlns="" Requires="p14">
          <p:contentPart p14:bwMode="auto" r:id="">
            <p14:nvContentPartPr>
              <p14:cNvPr id="7" name="Ink 6"/>
              <p14:cNvContentPartPr/>
              <p14:nvPr/>
            </p14:nvContentPartPr>
            <p14:xfrm>
              <a:off x="6515540" y="1232000"/>
              <a:ext cx="1015920" cy="56880"/>
            </p14:xfrm>
          </p:contentPart>
        </mc:Choice>
        <mc:Fallback>
          <p:pic>
            <p:nvPicPr>
              <p:cNvPr id="7" name="Ink 6"/>
              <p:cNvPicPr/>
              <p:nvPr/>
            </p:nvPicPr>
            <p:blipFill>
              <a:blip r:embed="rId3"/>
              <a:stretch>
                <a:fillRect/>
              </a:stretch>
            </p:blipFill>
            <p:spPr>
              <a:xfrm>
                <a:off x="4850475" y="1135880"/>
                <a:ext cx="834030" cy="24912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8" name="Ink 7"/>
              <p14:cNvContentPartPr/>
              <p14:nvPr/>
            </p14:nvContentPartPr>
            <p14:xfrm>
              <a:off x="1650860" y="1218680"/>
              <a:ext cx="914400" cy="720"/>
            </p14:xfrm>
          </p:contentPart>
        </mc:Choice>
        <mc:Fallback>
          <p:pic>
            <p:nvPicPr>
              <p:cNvPr id="8" name="Ink 7"/>
              <p:cNvPicPr/>
              <p:nvPr/>
            </p:nvPicPr>
            <p:blipFill>
              <a:blip r:embed="rId4"/>
              <a:stretch>
                <a:fillRect/>
              </a:stretch>
            </p:blipFill>
            <p:spPr>
              <a:xfrm>
                <a:off x="1202235" y="1122920"/>
                <a:ext cx="757890" cy="19260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9" name="Ink 8"/>
              <p14:cNvContentPartPr/>
              <p14:nvPr/>
            </p14:nvContentPartPr>
            <p14:xfrm>
              <a:off x="3962420" y="6062840"/>
              <a:ext cx="838080" cy="46080"/>
            </p14:xfrm>
          </p:contentPart>
        </mc:Choice>
        <mc:Fallback>
          <p:pic>
            <p:nvPicPr>
              <p:cNvPr id="9" name="Ink 8"/>
              <p:cNvPicPr/>
              <p:nvPr/>
            </p:nvPicPr>
            <p:blipFill>
              <a:blip r:embed="rId5"/>
              <a:stretch>
                <a:fillRect/>
              </a:stretch>
            </p:blipFill>
            <p:spPr>
              <a:xfrm>
                <a:off x="2935905" y="5966720"/>
                <a:ext cx="700650" cy="238320"/>
              </a:xfrm>
              <a:prstGeom prst="rect">
                <a:avLst/>
              </a:prstGeom>
            </p:spPr>
          </p:pic>
        </mc:Fallback>
      </mc:AlternateContent>
      <mc:AlternateContent xmlns:mc="http://schemas.openxmlformats.org/markup-compatibility/2006">
        <mc:Choice xmlns:p14="http://schemas.microsoft.com/office/powerpoint/2010/main" xmlns="" Requires="p14">
          <p:contentPart p14:bwMode="auto" r:id="">
            <p14:nvContentPartPr>
              <p14:cNvPr id="11" name="Ink 10"/>
              <p14:cNvContentPartPr/>
              <p14:nvPr/>
            </p14:nvContentPartPr>
            <p14:xfrm>
              <a:off x="9042380" y="6079040"/>
              <a:ext cx="825840" cy="31320"/>
            </p14:xfrm>
          </p:contentPart>
        </mc:Choice>
        <mc:Fallback>
          <p:pic>
            <p:nvPicPr>
              <p:cNvPr id="11" name="Ink 10"/>
              <p:cNvPicPr/>
              <p:nvPr/>
            </p:nvPicPr>
            <p:blipFill>
              <a:blip r:embed="rId6"/>
              <a:stretch>
                <a:fillRect/>
              </a:stretch>
            </p:blipFill>
            <p:spPr>
              <a:xfrm>
                <a:off x="6745875" y="5982920"/>
                <a:ext cx="691200" cy="223560"/>
              </a:xfrm>
              <a:prstGeom prst="rect">
                <a:avLst/>
              </a:prstGeom>
            </p:spPr>
          </p:pic>
        </mc:Fallback>
      </mc:AlternateContent>
    </p:spTree>
    <p:extLst>
      <p:ext uri="{BB962C8B-B14F-4D97-AF65-F5344CB8AC3E}">
        <p14:creationId xmlns:p14="http://schemas.microsoft.com/office/powerpoint/2010/main" xmlns="" val="3253295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r>
              <a:rPr lang="en-US" dirty="0" smtClean="0"/>
              <a:t>MRI</a:t>
            </a:r>
            <a:endParaRPr lang="en-US" dirty="0"/>
          </a:p>
        </p:txBody>
      </p:sp>
      <p:sp>
        <p:nvSpPr>
          <p:cNvPr id="3" name="Content Placeholder 2"/>
          <p:cNvSpPr>
            <a:spLocks noGrp="1"/>
          </p:cNvSpPr>
          <p:nvPr>
            <p:ph sz="quarter" idx="1"/>
          </p:nvPr>
        </p:nvSpPr>
        <p:spPr>
          <a:xfrm>
            <a:off x="457200" y="1214422"/>
            <a:ext cx="7467600" cy="5259530"/>
          </a:xfrm>
        </p:spPr>
        <p:txBody>
          <a:bodyPr/>
          <a:lstStyle/>
          <a:p>
            <a:pPr algn="just">
              <a:buNone/>
            </a:pPr>
            <a:r>
              <a:rPr lang="en-US" dirty="0" smtClean="0"/>
              <a:t>The posterior pituitary ordinarily shows as a </a:t>
            </a:r>
            <a:r>
              <a:rPr lang="en-US" dirty="0" err="1" smtClean="0"/>
              <a:t>hyperintense</a:t>
            </a:r>
            <a:r>
              <a:rPr lang="en-US" dirty="0" smtClean="0"/>
              <a:t> area on T1 weighted images, which has been attributed to the presence of AVP </a:t>
            </a:r>
            <a:r>
              <a:rPr lang="en-US" dirty="0" err="1" smtClean="0"/>
              <a:t>secretory</a:t>
            </a:r>
            <a:r>
              <a:rPr lang="en-US" dirty="0" smtClean="0"/>
              <a:t> </a:t>
            </a:r>
            <a:r>
              <a:rPr lang="en-US" dirty="0" err="1" smtClean="0"/>
              <a:t>granulesth</a:t>
            </a:r>
            <a:r>
              <a:rPr lang="en-US" dirty="0" smtClean="0"/>
              <a:t> : </a:t>
            </a:r>
          </a:p>
          <a:p>
            <a:pPr algn="ctr">
              <a:buNone/>
            </a:pPr>
            <a:r>
              <a:rPr lang="en-US" dirty="0" smtClean="0"/>
              <a:t>the posterior pituitary “bright spot.”</a:t>
            </a:r>
          </a:p>
          <a:p>
            <a:pPr algn="ctr">
              <a:buNone/>
            </a:pPr>
            <a:endParaRPr lang="en-US" dirty="0" smtClean="0"/>
          </a:p>
          <a:p>
            <a:pPr>
              <a:buNone/>
            </a:pPr>
            <a:r>
              <a:rPr lang="en-US" dirty="0" smtClean="0"/>
              <a:t> The classical MRI appearance in CDI is loss of the posterior pituitary bright spot, which represents depletion or absence of stored AVP granules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ournal.pone.0275460.g001.PNG"/>
          <p:cNvPicPr>
            <a:picLocks noGrp="1" noChangeAspect="1"/>
          </p:cNvPicPr>
          <p:nvPr>
            <p:ph sz="quarter" idx="1"/>
          </p:nvPr>
        </p:nvPicPr>
        <p:blipFill>
          <a:blip r:embed="rId2"/>
          <a:stretch>
            <a:fillRect/>
          </a:stretch>
        </p:blipFill>
        <p:spPr>
          <a:xfrm>
            <a:off x="142844" y="1214422"/>
            <a:ext cx="8643998" cy="4500594"/>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lstStyle/>
          <a:p>
            <a:pPr algn="just">
              <a:buNone/>
            </a:pPr>
            <a:endParaRPr lang="en-US" dirty="0" smtClean="0"/>
          </a:p>
          <a:p>
            <a:pPr algn="just">
              <a:buNone/>
            </a:pPr>
            <a:endParaRPr lang="en-US" dirty="0" smtClean="0"/>
          </a:p>
          <a:p>
            <a:pPr algn="just">
              <a:buNone/>
            </a:pPr>
            <a:r>
              <a:rPr lang="en-US" dirty="0" smtClean="0"/>
              <a:t>up </a:t>
            </a:r>
            <a:r>
              <a:rPr lang="en-US" dirty="0" smtClean="0"/>
              <a:t>to 25% of older healthy individuals have been estimated to have loss of the bright spot, despite intact AVP secretion , with a smaller number of younger healthy individuals having a loss of the bright spot </a:t>
            </a:r>
          </a:p>
          <a:p>
            <a:pPr algn="just">
              <a:buNone/>
            </a:pPr>
            <a:r>
              <a:rPr lang="en-US" dirty="0" smtClean="0"/>
              <a:t>a recent study using modern imaging showed that </a:t>
            </a:r>
            <a:r>
              <a:rPr lang="en-US" dirty="0" smtClean="0">
                <a:solidFill>
                  <a:schemeClr val="accent3">
                    <a:lumMod val="60000"/>
                    <a:lumOff val="40000"/>
                  </a:schemeClr>
                </a:solidFill>
              </a:rPr>
              <a:t>20%</a:t>
            </a:r>
            <a:r>
              <a:rPr lang="en-US" dirty="0" smtClean="0"/>
              <a:t> of patients with assay-proven complete CDI and </a:t>
            </a:r>
            <a:r>
              <a:rPr lang="en-US" dirty="0" smtClean="0">
                <a:solidFill>
                  <a:schemeClr val="accent3">
                    <a:lumMod val="60000"/>
                    <a:lumOff val="40000"/>
                  </a:schemeClr>
                </a:solidFill>
              </a:rPr>
              <a:t>40%</a:t>
            </a:r>
            <a:r>
              <a:rPr lang="en-US" dirty="0" smtClean="0"/>
              <a:t> with partial CDI had persistence of the posterior pituitary bright spot, while </a:t>
            </a:r>
            <a:r>
              <a:rPr lang="en-US" dirty="0" smtClean="0">
                <a:solidFill>
                  <a:schemeClr val="accent3">
                    <a:lumMod val="60000"/>
                    <a:lumOff val="40000"/>
                  </a:schemeClr>
                </a:solidFill>
              </a:rPr>
              <a:t>40%</a:t>
            </a:r>
            <a:r>
              <a:rPr lang="en-US" dirty="0" smtClean="0"/>
              <a:t> of patients with PP had loss of the </a:t>
            </a:r>
            <a:r>
              <a:rPr lang="en-US" dirty="0" err="1" smtClean="0"/>
              <a:t>hyperintense</a:t>
            </a:r>
            <a:r>
              <a:rPr lang="en-US" dirty="0" smtClean="0"/>
              <a:t> posterior pituitary signal </a:t>
            </a:r>
            <a:endParaRPr lang="en-US" dirty="0"/>
          </a:p>
        </p:txBody>
      </p:sp>
      <p:pic>
        <p:nvPicPr>
          <p:cNvPr id="4" name="Picture 2"/>
          <p:cNvPicPr>
            <a:picLocks noChangeAspect="1" noChangeArrowheads="1"/>
          </p:cNvPicPr>
          <p:nvPr/>
        </p:nvPicPr>
        <p:blipFill>
          <a:blip r:embed="rId2"/>
          <a:srcRect/>
          <a:stretch>
            <a:fillRect/>
          </a:stretch>
        </p:blipFill>
        <p:spPr bwMode="auto">
          <a:xfrm>
            <a:off x="2285984" y="5929330"/>
            <a:ext cx="5424482" cy="60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357166"/>
            <a:ext cx="4143404" cy="6116786"/>
          </a:xfrm>
        </p:spPr>
        <p:txBody>
          <a:bodyPr/>
          <a:lstStyle/>
          <a:p>
            <a:pPr algn="just">
              <a:buNone/>
            </a:pPr>
            <a:r>
              <a:rPr lang="en-US" dirty="0" err="1" smtClean="0"/>
              <a:t>Germinomas</a:t>
            </a:r>
            <a:r>
              <a:rPr lang="en-US" dirty="0" smtClean="0"/>
              <a:t> can occur in the posterior pituitary, but more often in the </a:t>
            </a:r>
            <a:r>
              <a:rPr lang="en-US" dirty="0" err="1" smtClean="0"/>
              <a:t>infundibulum</a:t>
            </a:r>
            <a:r>
              <a:rPr lang="en-US" dirty="0" smtClean="0"/>
              <a:t> or </a:t>
            </a:r>
            <a:r>
              <a:rPr lang="en-US" dirty="0" err="1" smtClean="0"/>
              <a:t>suprasellar</a:t>
            </a:r>
            <a:r>
              <a:rPr lang="en-US" dirty="0" smtClean="0"/>
              <a:t> region , which are </a:t>
            </a:r>
            <a:r>
              <a:rPr lang="en-US" dirty="0" err="1" smtClean="0"/>
              <a:t>iso</a:t>
            </a:r>
            <a:r>
              <a:rPr lang="en-US" dirty="0" smtClean="0"/>
              <a:t>- or </a:t>
            </a:r>
            <a:r>
              <a:rPr lang="en-US" dirty="0" err="1" smtClean="0"/>
              <a:t>hyperintense</a:t>
            </a:r>
            <a:r>
              <a:rPr lang="en-US" dirty="0" smtClean="0"/>
              <a:t> on both T1 and T2 weighted images It is important to note that </a:t>
            </a:r>
            <a:r>
              <a:rPr lang="en-US" dirty="0" smtClean="0">
                <a:solidFill>
                  <a:schemeClr val="accent3">
                    <a:lumMod val="60000"/>
                    <a:lumOff val="40000"/>
                  </a:schemeClr>
                </a:solidFill>
              </a:rPr>
              <a:t>the initial MRI scan may be normal in patients with </a:t>
            </a:r>
            <a:r>
              <a:rPr lang="en-US" dirty="0" err="1" smtClean="0">
                <a:solidFill>
                  <a:schemeClr val="accent3">
                    <a:lumMod val="60000"/>
                    <a:lumOff val="40000"/>
                  </a:schemeClr>
                </a:solidFill>
              </a:rPr>
              <a:t>germinoma</a:t>
            </a:r>
            <a:r>
              <a:rPr lang="en-US" dirty="0" smtClean="0">
                <a:solidFill>
                  <a:schemeClr val="accent3">
                    <a:lumMod val="60000"/>
                    <a:lumOff val="40000"/>
                  </a:schemeClr>
                </a:solidFill>
              </a:rPr>
              <a:t> </a:t>
            </a:r>
            <a:endParaRPr lang="en-US" dirty="0">
              <a:solidFill>
                <a:schemeClr val="accent3">
                  <a:lumMod val="60000"/>
                  <a:lumOff val="40000"/>
                </a:schemeClr>
              </a:solidFill>
            </a:endParaRPr>
          </a:p>
        </p:txBody>
      </p:sp>
      <p:pic>
        <p:nvPicPr>
          <p:cNvPr id="4" name="Picture 3" descr="1-s2.0-B9780444534866000594-f59-14-9780444534866.jpg"/>
          <p:cNvPicPr>
            <a:picLocks noChangeAspect="1"/>
          </p:cNvPicPr>
          <p:nvPr/>
        </p:nvPicPr>
        <p:blipFill>
          <a:blip r:embed="rId2"/>
          <a:stretch>
            <a:fillRect/>
          </a:stretch>
        </p:blipFill>
        <p:spPr>
          <a:xfrm>
            <a:off x="4572000" y="500042"/>
            <a:ext cx="4153745" cy="51435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1000108"/>
            <a:ext cx="8115328" cy="5230942"/>
          </a:xfrm>
        </p:spPr>
        <p:txBody>
          <a:bodyPr/>
          <a:lstStyle/>
          <a:p>
            <a:r>
              <a:rPr lang="en-US" dirty="0" smtClean="0"/>
              <a:t>Basal plasma vasopressin : 0/5 to 2 pg/ml</a:t>
            </a:r>
          </a:p>
          <a:p>
            <a:r>
              <a:rPr lang="en-US" dirty="0" smtClean="0"/>
              <a:t>Liner association between plasma </a:t>
            </a:r>
            <a:r>
              <a:rPr lang="en-US" dirty="0" err="1" smtClean="0"/>
              <a:t>osmalirity</a:t>
            </a:r>
            <a:r>
              <a:rPr lang="en-US" dirty="0" smtClean="0"/>
              <a:t> and AVP</a:t>
            </a:r>
          </a:p>
          <a:p>
            <a:r>
              <a:rPr lang="en-US" dirty="0" smtClean="0"/>
              <a:t>Increasing plasma </a:t>
            </a:r>
            <a:r>
              <a:rPr lang="en-US" dirty="0" err="1" smtClean="0"/>
              <a:t>osmolality</a:t>
            </a:r>
            <a:r>
              <a:rPr lang="en-US" dirty="0" smtClean="0"/>
              <a:t> is the principal stimulus for AVP release.</a:t>
            </a:r>
          </a:p>
        </p:txBody>
      </p:sp>
      <p:pic>
        <p:nvPicPr>
          <p:cNvPr id="4" name="Picture 2"/>
          <p:cNvPicPr>
            <a:picLocks noChangeAspect="1" noChangeArrowheads="1"/>
          </p:cNvPicPr>
          <p:nvPr/>
        </p:nvPicPr>
        <p:blipFill>
          <a:blip r:embed="rId2"/>
          <a:srcRect/>
          <a:stretch>
            <a:fillRect/>
          </a:stretch>
        </p:blipFill>
        <p:spPr bwMode="auto">
          <a:xfrm>
            <a:off x="928662" y="3286124"/>
            <a:ext cx="6715172" cy="29384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714356"/>
            <a:ext cx="3114668" cy="4873752"/>
          </a:xfrm>
        </p:spPr>
        <p:txBody>
          <a:bodyPr/>
          <a:lstStyle/>
          <a:p>
            <a:pPr algn="just">
              <a:buNone/>
            </a:pPr>
            <a:r>
              <a:rPr lang="en-US" dirty="0" smtClean="0"/>
              <a:t>Pituitary </a:t>
            </a:r>
            <a:r>
              <a:rPr lang="en-US" dirty="0" err="1" smtClean="0">
                <a:solidFill>
                  <a:schemeClr val="accent1">
                    <a:lumMod val="75000"/>
                  </a:schemeClr>
                </a:solidFill>
              </a:rPr>
              <a:t>gliomas</a:t>
            </a:r>
            <a:r>
              <a:rPr lang="en-US" dirty="0" smtClean="0"/>
              <a:t> rarely cause diabetes </a:t>
            </a:r>
            <a:r>
              <a:rPr lang="en-US" dirty="0" err="1" smtClean="0"/>
              <a:t>insipidus</a:t>
            </a:r>
            <a:r>
              <a:rPr lang="en-US" dirty="0" smtClean="0"/>
              <a:t>, and manifest on MRI as </a:t>
            </a:r>
            <a:r>
              <a:rPr lang="en-US" dirty="0" err="1" smtClean="0"/>
              <a:t>hypointense</a:t>
            </a:r>
            <a:r>
              <a:rPr lang="en-US" dirty="0" smtClean="0"/>
              <a:t> on T1 weighted images and markedly </a:t>
            </a:r>
            <a:r>
              <a:rPr lang="en-US" dirty="0" err="1" smtClean="0"/>
              <a:t>hyperintense</a:t>
            </a:r>
            <a:r>
              <a:rPr lang="en-US" dirty="0" smtClean="0"/>
              <a:t> on T2 weighted images </a:t>
            </a:r>
            <a:endParaRPr lang="en-US" dirty="0"/>
          </a:p>
        </p:txBody>
      </p:sp>
      <p:pic>
        <p:nvPicPr>
          <p:cNvPr id="4" name="Picture 3" descr="radiology-pituitary-Image027.jpg"/>
          <p:cNvPicPr>
            <a:picLocks noChangeAspect="1"/>
          </p:cNvPicPr>
          <p:nvPr/>
        </p:nvPicPr>
        <p:blipFill>
          <a:blip r:embed="rId2"/>
          <a:stretch>
            <a:fillRect/>
          </a:stretch>
        </p:blipFill>
        <p:spPr>
          <a:xfrm>
            <a:off x="4214810" y="857232"/>
            <a:ext cx="4286280" cy="4333887"/>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6116786"/>
          </a:xfrm>
        </p:spPr>
        <p:txBody>
          <a:bodyPr/>
          <a:lstStyle/>
          <a:p>
            <a:pPr algn="just">
              <a:buNone/>
            </a:pPr>
            <a:endParaRPr lang="en-US" dirty="0" smtClean="0"/>
          </a:p>
          <a:p>
            <a:pPr algn="just">
              <a:buNone/>
            </a:pPr>
            <a:endParaRPr lang="en-US" dirty="0" smtClean="0"/>
          </a:p>
          <a:p>
            <a:pPr algn="just">
              <a:buNone/>
            </a:pPr>
            <a:r>
              <a:rPr lang="en-US" dirty="0" smtClean="0"/>
              <a:t>Patients with CDI usually undergo dynamic testing for anterior pituitary hormone deficiencies. Patients with </a:t>
            </a:r>
            <a:r>
              <a:rPr lang="en-US" dirty="0" err="1" smtClean="0"/>
              <a:t>craniopharyngioma</a:t>
            </a:r>
            <a:r>
              <a:rPr lang="en-US" dirty="0" smtClean="0"/>
              <a:t> and CDI are very likely to have coincidental anterior </a:t>
            </a:r>
            <a:r>
              <a:rPr lang="en-US" dirty="0" err="1" smtClean="0"/>
              <a:t>hypopituitarism</a:t>
            </a:r>
            <a:r>
              <a:rPr lang="en-US" dirty="0" smtClean="0"/>
              <a:t> but, in contrast, patients with </a:t>
            </a:r>
            <a:r>
              <a:rPr lang="en-US" dirty="0" smtClean="0">
                <a:solidFill>
                  <a:schemeClr val="accent3">
                    <a:lumMod val="60000"/>
                    <a:lumOff val="40000"/>
                  </a:schemeClr>
                </a:solidFill>
              </a:rPr>
              <a:t>idiopathic/autoimmune</a:t>
            </a:r>
            <a:r>
              <a:rPr lang="en-US" dirty="0" smtClean="0"/>
              <a:t> diabetes </a:t>
            </a:r>
            <a:r>
              <a:rPr lang="en-US" dirty="0" err="1" smtClean="0"/>
              <a:t>insipidus</a:t>
            </a:r>
            <a:r>
              <a:rPr lang="en-US" dirty="0" smtClean="0"/>
              <a:t> usually have </a:t>
            </a:r>
            <a:r>
              <a:rPr lang="en-US" dirty="0" smtClean="0">
                <a:solidFill>
                  <a:schemeClr val="accent3">
                    <a:lumMod val="60000"/>
                    <a:lumOff val="40000"/>
                  </a:schemeClr>
                </a:solidFill>
              </a:rPr>
              <a:t>intact</a:t>
            </a:r>
            <a:r>
              <a:rPr lang="en-US" dirty="0" smtClean="0"/>
              <a:t> anterior pituitary function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11222"/>
          </a:xfrm>
        </p:spPr>
        <p:txBody>
          <a:bodyPr/>
          <a:lstStyle/>
          <a:p>
            <a:r>
              <a:rPr lang="en-US" b="1" dirty="0" smtClean="0"/>
              <a:t>Management of Central Diabetes </a:t>
            </a:r>
            <a:r>
              <a:rPr lang="en-US" b="1" dirty="0" err="1" smtClean="0"/>
              <a:t>Insipidus</a:t>
            </a:r>
            <a:endParaRPr lang="en-US" dirty="0"/>
          </a:p>
        </p:txBody>
      </p:sp>
      <p:pic>
        <p:nvPicPr>
          <p:cNvPr id="12290" name="Picture 2"/>
          <p:cNvPicPr>
            <a:picLocks noGrp="1" noChangeAspect="1" noChangeArrowheads="1"/>
          </p:cNvPicPr>
          <p:nvPr>
            <p:ph sz="quarter" idx="1"/>
          </p:nvPr>
        </p:nvPicPr>
        <p:blipFill>
          <a:blip r:embed="rId2"/>
          <a:srcRect/>
          <a:stretch>
            <a:fillRect/>
          </a:stretch>
        </p:blipFill>
        <p:spPr bwMode="auto">
          <a:xfrm>
            <a:off x="857224" y="1714488"/>
            <a:ext cx="6929486" cy="3667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784"/>
          </a:xfrm>
        </p:spPr>
        <p:txBody>
          <a:bodyPr>
            <a:normAutofit fontScale="90000"/>
          </a:bodyPr>
          <a:lstStyle/>
          <a:p>
            <a:pPr algn="ctr"/>
            <a:r>
              <a:rPr lang="en-US" dirty="0" smtClean="0"/>
              <a:t>Pharmacological Management of CDI</a:t>
            </a:r>
            <a:endParaRPr lang="en-US" dirty="0"/>
          </a:p>
        </p:txBody>
      </p:sp>
      <p:sp>
        <p:nvSpPr>
          <p:cNvPr id="3" name="Content Placeholder 2"/>
          <p:cNvSpPr>
            <a:spLocks noGrp="1"/>
          </p:cNvSpPr>
          <p:nvPr>
            <p:ph sz="quarter" idx="1"/>
          </p:nvPr>
        </p:nvSpPr>
        <p:spPr>
          <a:xfrm>
            <a:off x="457200" y="1428736"/>
            <a:ext cx="7467600" cy="5045216"/>
          </a:xfrm>
        </p:spPr>
        <p:txBody>
          <a:bodyPr/>
          <a:lstStyle/>
          <a:p>
            <a:pPr algn="just">
              <a:buNone/>
            </a:pPr>
            <a:r>
              <a:rPr lang="en-US" dirty="0" smtClean="0"/>
              <a:t>AVP is a </a:t>
            </a:r>
            <a:r>
              <a:rPr lang="en-US" dirty="0" err="1" smtClean="0"/>
              <a:t>nonapeptide</a:t>
            </a:r>
            <a:r>
              <a:rPr lang="en-US" dirty="0" smtClean="0"/>
              <a:t> hormone, with a short plasma half-life of 5 to 10 minutes. </a:t>
            </a:r>
          </a:p>
          <a:p>
            <a:pPr algn="just">
              <a:buNone/>
            </a:pPr>
            <a:r>
              <a:rPr lang="en-US" dirty="0" err="1" smtClean="0"/>
              <a:t>dDAVP</a:t>
            </a:r>
            <a:r>
              <a:rPr lang="en-US" dirty="0" smtClean="0"/>
              <a:t> [</a:t>
            </a:r>
            <a:r>
              <a:rPr lang="en-US" dirty="0" err="1" smtClean="0"/>
              <a:t>deamino</a:t>
            </a:r>
            <a:r>
              <a:rPr lang="en-US" dirty="0" smtClean="0"/>
              <a:t> D-</a:t>
            </a:r>
            <a:r>
              <a:rPr lang="en-US" dirty="0" err="1" smtClean="0"/>
              <a:t>arginine</a:t>
            </a:r>
            <a:r>
              <a:rPr lang="en-US" dirty="0" smtClean="0"/>
              <a:t> vasopressin, </a:t>
            </a:r>
            <a:r>
              <a:rPr lang="en-US" dirty="0" err="1" smtClean="0"/>
              <a:t>desmopressin</a:t>
            </a:r>
            <a:r>
              <a:rPr lang="en-US" dirty="0" smtClean="0"/>
              <a:t>] has been modified by the removal of the amino group of the </a:t>
            </a:r>
            <a:r>
              <a:rPr lang="en-US" dirty="0" err="1" smtClean="0"/>
              <a:t>cysteine</a:t>
            </a:r>
            <a:r>
              <a:rPr lang="en-US" dirty="0" smtClean="0"/>
              <a:t> amino acid to prolong half-life from 5 minutes to 6 to 8 hours</a:t>
            </a:r>
          </a:p>
          <a:p>
            <a:pPr algn="just">
              <a:buNone/>
            </a:pPr>
            <a:r>
              <a:rPr lang="en-US" dirty="0" smtClean="0"/>
              <a:t> This allows </a:t>
            </a:r>
            <a:r>
              <a:rPr lang="en-US" dirty="0" err="1" smtClean="0"/>
              <a:t>dDAVP</a:t>
            </a:r>
            <a:r>
              <a:rPr lang="en-US" dirty="0" smtClean="0"/>
              <a:t> to be administered twice or 3 times daily. In addition D-</a:t>
            </a:r>
            <a:r>
              <a:rPr lang="en-US" dirty="0" err="1" smtClean="0"/>
              <a:t>arginine</a:t>
            </a:r>
            <a:r>
              <a:rPr lang="en-US" dirty="0" smtClean="0"/>
              <a:t> has been substituted for L-</a:t>
            </a:r>
            <a:r>
              <a:rPr lang="en-US" dirty="0" err="1" smtClean="0"/>
              <a:t>arginine</a:t>
            </a:r>
            <a:r>
              <a:rPr lang="en-US" dirty="0" smtClean="0"/>
              <a:t>, which eradicates the </a:t>
            </a:r>
            <a:r>
              <a:rPr lang="en-US" dirty="0" err="1" smtClean="0"/>
              <a:t>vasopressor</a:t>
            </a:r>
            <a:r>
              <a:rPr lang="en-US" dirty="0" smtClean="0"/>
              <a:t> actions of AVP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7467600" cy="6188224"/>
          </a:xfrm>
        </p:spPr>
        <p:txBody>
          <a:bodyPr/>
          <a:lstStyle/>
          <a:p>
            <a:pPr algn="just">
              <a:buNone/>
            </a:pPr>
            <a:r>
              <a:rPr lang="en-US" dirty="0" err="1" smtClean="0"/>
              <a:t>dDAVP</a:t>
            </a:r>
            <a:r>
              <a:rPr lang="en-US" dirty="0" smtClean="0"/>
              <a:t> is available in a </a:t>
            </a:r>
            <a:r>
              <a:rPr lang="en-US" dirty="0" err="1" smtClean="0"/>
              <a:t>parenteral</a:t>
            </a:r>
            <a:r>
              <a:rPr lang="en-US" dirty="0" smtClean="0"/>
              <a:t>, oral, and nasal forms:</a:t>
            </a:r>
          </a:p>
          <a:p>
            <a:pPr algn="just">
              <a:buNone/>
            </a:pPr>
            <a:endParaRPr lang="en-US" dirty="0" smtClean="0"/>
          </a:p>
          <a:p>
            <a:pPr algn="just">
              <a:buNone/>
            </a:pPr>
            <a:r>
              <a:rPr lang="en-US" dirty="0" smtClean="0"/>
              <a:t>Oral </a:t>
            </a:r>
            <a:r>
              <a:rPr lang="en-US" dirty="0" err="1" smtClean="0"/>
              <a:t>dDAVP</a:t>
            </a:r>
            <a:r>
              <a:rPr lang="en-US" dirty="0" smtClean="0"/>
              <a:t>  : tab 0/1 &amp; 0/2</a:t>
            </a:r>
          </a:p>
          <a:p>
            <a:pPr algn="just">
              <a:buNone/>
            </a:pPr>
            <a:r>
              <a:rPr lang="en-US" dirty="0" smtClean="0"/>
              <a:t>Peak clinical act : 2 hours</a:t>
            </a:r>
          </a:p>
          <a:p>
            <a:pPr algn="just">
              <a:buNone/>
            </a:pPr>
            <a:r>
              <a:rPr lang="en-US" dirty="0" smtClean="0"/>
              <a:t>40% reduction in absorption within </a:t>
            </a:r>
          </a:p>
          <a:p>
            <a:pPr algn="just">
              <a:buNone/>
            </a:pPr>
            <a:r>
              <a:rPr lang="en-US" dirty="0" smtClean="0"/>
              <a:t>90 min of a standard meal</a:t>
            </a:r>
          </a:p>
          <a:p>
            <a:pPr algn="just">
              <a:buNone/>
            </a:pPr>
            <a:endParaRPr lang="en-US" dirty="0" smtClean="0"/>
          </a:p>
          <a:p>
            <a:pPr algn="just">
              <a:buNone/>
            </a:pPr>
            <a:endParaRPr lang="en-US" dirty="0"/>
          </a:p>
        </p:txBody>
      </p:sp>
      <p:pic>
        <p:nvPicPr>
          <p:cNvPr id="4" name="Picture 3" descr="minirin-768x768.jpg"/>
          <p:cNvPicPr>
            <a:picLocks noChangeAspect="1"/>
          </p:cNvPicPr>
          <p:nvPr/>
        </p:nvPicPr>
        <p:blipFill>
          <a:blip r:embed="rId2"/>
          <a:stretch>
            <a:fillRect/>
          </a:stretch>
        </p:blipFill>
        <p:spPr>
          <a:xfrm>
            <a:off x="2786050" y="3500438"/>
            <a:ext cx="3211832" cy="314039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sublingual preparations “</a:t>
            </a:r>
            <a:r>
              <a:rPr lang="en-US" dirty="0" err="1" smtClean="0"/>
              <a:t>desmotabs</a:t>
            </a:r>
            <a:r>
              <a:rPr lang="en-US" dirty="0" smtClean="0"/>
              <a:t> melt” </a:t>
            </a:r>
            <a:endParaRPr lang="en-US" dirty="0"/>
          </a:p>
        </p:txBody>
      </p:sp>
      <p:pic>
        <p:nvPicPr>
          <p:cNvPr id="5" name="Picture 4" descr="55038.jpg"/>
          <p:cNvPicPr>
            <a:picLocks noChangeAspect="1"/>
          </p:cNvPicPr>
          <p:nvPr/>
        </p:nvPicPr>
        <p:blipFill>
          <a:blip r:embed="rId2"/>
          <a:stretch>
            <a:fillRect/>
          </a:stretch>
        </p:blipFill>
        <p:spPr>
          <a:xfrm>
            <a:off x="1714480" y="2285992"/>
            <a:ext cx="5595930" cy="392909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467600" cy="785818"/>
          </a:xfrm>
        </p:spPr>
        <p:txBody>
          <a:bodyPr/>
          <a:lstStyle/>
          <a:p>
            <a:r>
              <a:rPr lang="en-US" b="1" dirty="0" smtClean="0"/>
              <a:t>Nasal DDAVP</a:t>
            </a:r>
            <a:endParaRPr lang="en-US" dirty="0"/>
          </a:p>
        </p:txBody>
      </p:sp>
      <p:sp>
        <p:nvSpPr>
          <p:cNvPr id="3" name="Content Placeholder 2"/>
          <p:cNvSpPr>
            <a:spLocks noGrp="1"/>
          </p:cNvSpPr>
          <p:nvPr>
            <p:ph sz="quarter" idx="1"/>
          </p:nvPr>
        </p:nvSpPr>
        <p:spPr>
          <a:xfrm>
            <a:off x="214282" y="1357298"/>
            <a:ext cx="5143536" cy="5116654"/>
          </a:xfrm>
        </p:spPr>
        <p:txBody>
          <a:bodyPr/>
          <a:lstStyle/>
          <a:p>
            <a:pPr algn="just">
              <a:buNone/>
            </a:pPr>
            <a:r>
              <a:rPr lang="en-US" dirty="0" smtClean="0"/>
              <a:t>The intranasal formulation of </a:t>
            </a:r>
            <a:r>
              <a:rPr lang="en-US" dirty="0" err="1" smtClean="0"/>
              <a:t>dDAVP</a:t>
            </a:r>
            <a:r>
              <a:rPr lang="en-US" dirty="0" smtClean="0"/>
              <a:t> was the earliest treatment for chronic CDI</a:t>
            </a:r>
          </a:p>
          <a:p>
            <a:pPr algn="just">
              <a:buNone/>
            </a:pPr>
            <a:r>
              <a:rPr lang="en-US" dirty="0" smtClean="0"/>
              <a:t>duration of </a:t>
            </a:r>
            <a:r>
              <a:rPr lang="en-US" dirty="0" err="1" smtClean="0"/>
              <a:t>antidiuretic</a:t>
            </a:r>
            <a:r>
              <a:rPr lang="en-US" dirty="0" smtClean="0"/>
              <a:t> effect is more variable than the oral dose at 5 to 21 hours</a:t>
            </a:r>
          </a:p>
          <a:p>
            <a:pPr algn="just">
              <a:buNone/>
            </a:pPr>
            <a:r>
              <a:rPr lang="en-US" dirty="0" smtClean="0"/>
              <a:t>The effectiveness of nasal </a:t>
            </a:r>
            <a:r>
              <a:rPr lang="en-US" dirty="0" err="1" smtClean="0"/>
              <a:t>dDAVP</a:t>
            </a:r>
            <a:r>
              <a:rPr lang="en-US" dirty="0" smtClean="0"/>
              <a:t> is reduced by nasal mucosa inflammation, congestion, or scarring, and it cannot be used after </a:t>
            </a:r>
            <a:r>
              <a:rPr lang="en-US" dirty="0" err="1" smtClean="0"/>
              <a:t>transsphenoidal</a:t>
            </a:r>
            <a:r>
              <a:rPr lang="en-US" dirty="0" smtClean="0"/>
              <a:t> surgery,</a:t>
            </a:r>
            <a:endParaRPr lang="en-US" dirty="0"/>
          </a:p>
        </p:txBody>
      </p:sp>
      <p:pic>
        <p:nvPicPr>
          <p:cNvPr id="4" name="Picture 3" descr="minirin-nasal-768x768.jpg"/>
          <p:cNvPicPr>
            <a:picLocks noChangeAspect="1"/>
          </p:cNvPicPr>
          <p:nvPr/>
        </p:nvPicPr>
        <p:blipFill>
          <a:blip r:embed="rId2"/>
          <a:stretch>
            <a:fillRect/>
          </a:stretch>
        </p:blipFill>
        <p:spPr>
          <a:xfrm>
            <a:off x="5500694" y="1571612"/>
            <a:ext cx="3214710" cy="4140526"/>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lstStyle/>
          <a:p>
            <a:r>
              <a:rPr lang="en-US" b="1" dirty="0" err="1" smtClean="0"/>
              <a:t>Parenteral</a:t>
            </a:r>
            <a:r>
              <a:rPr lang="en-US" b="1" dirty="0" smtClean="0"/>
              <a:t> DDAVP</a:t>
            </a:r>
            <a:endParaRPr lang="en-US" dirty="0"/>
          </a:p>
        </p:txBody>
      </p:sp>
      <p:sp>
        <p:nvSpPr>
          <p:cNvPr id="3" name="Content Placeholder 2"/>
          <p:cNvSpPr>
            <a:spLocks noGrp="1"/>
          </p:cNvSpPr>
          <p:nvPr>
            <p:ph sz="quarter" idx="1"/>
          </p:nvPr>
        </p:nvSpPr>
        <p:spPr>
          <a:xfrm>
            <a:off x="457200" y="1285860"/>
            <a:ext cx="7467600" cy="5188092"/>
          </a:xfrm>
        </p:spPr>
        <p:txBody>
          <a:bodyPr/>
          <a:lstStyle/>
          <a:p>
            <a:pPr algn="just">
              <a:buNone/>
            </a:pPr>
            <a:r>
              <a:rPr lang="en-US" dirty="0" err="1" smtClean="0"/>
              <a:t>dDAVP</a:t>
            </a:r>
            <a:r>
              <a:rPr lang="en-US" dirty="0" smtClean="0"/>
              <a:t> is available for administration via the intravenous or subcutaneous route.</a:t>
            </a:r>
          </a:p>
          <a:p>
            <a:pPr algn="just">
              <a:buNone/>
            </a:pPr>
            <a:r>
              <a:rPr lang="en-US" dirty="0" smtClean="0"/>
              <a:t>The peak </a:t>
            </a:r>
            <a:r>
              <a:rPr lang="en-US" dirty="0" err="1" smtClean="0"/>
              <a:t>antidiuretic</a:t>
            </a:r>
            <a:r>
              <a:rPr lang="en-US" dirty="0" smtClean="0"/>
              <a:t> response after an intravenous dose of 1 </a:t>
            </a:r>
            <a:r>
              <a:rPr lang="en-US" dirty="0" err="1" smtClean="0"/>
              <a:t>μg</a:t>
            </a:r>
            <a:r>
              <a:rPr lang="en-US" dirty="0" smtClean="0"/>
              <a:t> occurs within 12 hours, with dosage increase to 8 </a:t>
            </a:r>
            <a:r>
              <a:rPr lang="en-US" dirty="0" err="1" smtClean="0"/>
              <a:t>μg</a:t>
            </a:r>
            <a:r>
              <a:rPr lang="en-US" dirty="0" smtClean="0"/>
              <a:t> prolonging duration of the action to 48 hours</a:t>
            </a:r>
          </a:p>
          <a:p>
            <a:pPr algn="just">
              <a:buNone/>
            </a:pPr>
            <a:r>
              <a:rPr lang="en-US" dirty="0" err="1" smtClean="0"/>
              <a:t>Parenteral</a:t>
            </a:r>
            <a:r>
              <a:rPr lang="en-US" dirty="0" smtClean="0"/>
              <a:t> </a:t>
            </a:r>
            <a:r>
              <a:rPr lang="en-US" dirty="0" err="1" smtClean="0"/>
              <a:t>dDAVP</a:t>
            </a:r>
            <a:r>
              <a:rPr lang="en-US" dirty="0" smtClean="0"/>
              <a:t> is useful </a:t>
            </a:r>
            <a:r>
              <a:rPr lang="en-US" dirty="0" err="1" smtClean="0"/>
              <a:t>perioperatively</a:t>
            </a:r>
            <a:r>
              <a:rPr lang="en-US" dirty="0" smtClean="0"/>
              <a:t> and in the management of transient CDI after TBI or trans </a:t>
            </a:r>
            <a:r>
              <a:rPr lang="en-US" dirty="0" err="1" smtClean="0"/>
              <a:t>sphenoidal</a:t>
            </a:r>
            <a:r>
              <a:rPr lang="en-US" dirty="0" smtClean="0"/>
              <a:t> surgery</a:t>
            </a:r>
            <a:endParaRPr lang="en-US" dirty="0"/>
          </a:p>
        </p:txBody>
      </p:sp>
      <p:pic>
        <p:nvPicPr>
          <p:cNvPr id="4" name="Picture 3" descr="Minirin Injection inj soln 4 mcg_mLf4967158-a3a4-4f2f-965c-ae3f00e84035.gif"/>
          <p:cNvPicPr>
            <a:picLocks noChangeAspect="1"/>
          </p:cNvPicPr>
          <p:nvPr/>
        </p:nvPicPr>
        <p:blipFill>
          <a:blip r:embed="rId2"/>
          <a:stretch>
            <a:fillRect/>
          </a:stretch>
        </p:blipFill>
        <p:spPr>
          <a:xfrm>
            <a:off x="7500958" y="3714752"/>
            <a:ext cx="1495219" cy="301587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r>
              <a:rPr lang="en-US" b="1" dirty="0" smtClean="0"/>
              <a:t>Other treatments</a:t>
            </a:r>
            <a:endParaRPr lang="en-US" dirty="0"/>
          </a:p>
        </p:txBody>
      </p:sp>
      <p:sp>
        <p:nvSpPr>
          <p:cNvPr id="3" name="Content Placeholder 2"/>
          <p:cNvSpPr>
            <a:spLocks noGrp="1"/>
          </p:cNvSpPr>
          <p:nvPr>
            <p:ph sz="quarter" idx="1"/>
          </p:nvPr>
        </p:nvSpPr>
        <p:spPr>
          <a:xfrm>
            <a:off x="457200" y="1000108"/>
            <a:ext cx="7467600" cy="5473844"/>
          </a:xfrm>
        </p:spPr>
        <p:txBody>
          <a:bodyPr/>
          <a:lstStyle/>
          <a:p>
            <a:pPr algn="just">
              <a:buNone/>
            </a:pPr>
            <a:r>
              <a:rPr lang="en-US" dirty="0" err="1" smtClean="0">
                <a:solidFill>
                  <a:schemeClr val="accent1">
                    <a:lumMod val="75000"/>
                  </a:schemeClr>
                </a:solidFill>
              </a:rPr>
              <a:t>Carbamazepine</a:t>
            </a:r>
            <a:r>
              <a:rPr lang="en-US" dirty="0" smtClean="0"/>
              <a:t> acts directly on V2 receptors to </a:t>
            </a:r>
            <a:r>
              <a:rPr lang="en-US" dirty="0" err="1" smtClean="0"/>
              <a:t>stiulate</a:t>
            </a:r>
            <a:r>
              <a:rPr lang="en-US" dirty="0" smtClean="0"/>
              <a:t> synthesis of </a:t>
            </a:r>
            <a:r>
              <a:rPr lang="en-US" dirty="0" err="1" smtClean="0"/>
              <a:t>aquaporin</a:t>
            </a:r>
            <a:r>
              <a:rPr lang="en-US" dirty="0" smtClean="0"/>
              <a:t> 2 expression</a:t>
            </a:r>
          </a:p>
          <a:p>
            <a:pPr algn="just">
              <a:buNone/>
            </a:pPr>
            <a:r>
              <a:rPr lang="en-US" dirty="0" err="1" smtClean="0">
                <a:solidFill>
                  <a:schemeClr val="accent1">
                    <a:lumMod val="75000"/>
                  </a:schemeClr>
                </a:solidFill>
              </a:rPr>
              <a:t>Chlorpropamide</a:t>
            </a:r>
            <a:r>
              <a:rPr lang="en-US" dirty="0" smtClean="0"/>
              <a:t> potentiates AVP action by </a:t>
            </a:r>
            <a:r>
              <a:rPr lang="en-US" dirty="0" err="1" smtClean="0"/>
              <a:t>upregulation</a:t>
            </a:r>
            <a:r>
              <a:rPr lang="en-US" dirty="0" smtClean="0"/>
              <a:t> of the V2 receptors</a:t>
            </a:r>
          </a:p>
          <a:p>
            <a:pPr algn="just">
              <a:buNone/>
            </a:pPr>
            <a:r>
              <a:rPr lang="en-US" dirty="0" err="1" smtClean="0">
                <a:solidFill>
                  <a:schemeClr val="accent1">
                    <a:lumMod val="75000"/>
                  </a:schemeClr>
                </a:solidFill>
              </a:rPr>
              <a:t>Clofibrate</a:t>
            </a:r>
            <a:r>
              <a:rPr lang="en-US" dirty="0" smtClean="0"/>
              <a:t> stimulates AVP release from the </a:t>
            </a:r>
            <a:r>
              <a:rPr lang="en-US" dirty="0" err="1" smtClean="0"/>
              <a:t>neurohypophysis</a:t>
            </a:r>
            <a:endParaRPr lang="en-US" dirty="0" smtClean="0"/>
          </a:p>
          <a:p>
            <a:pPr algn="just">
              <a:buNone/>
            </a:pPr>
            <a:endParaRPr lang="en-US" dirty="0" smtClean="0"/>
          </a:p>
          <a:p>
            <a:pPr algn="just">
              <a:buNone/>
            </a:pPr>
            <a:endParaRPr lang="en-US" dirty="0" smtClean="0"/>
          </a:p>
          <a:p>
            <a:pPr algn="just">
              <a:buNone/>
            </a:pPr>
            <a:r>
              <a:rPr lang="en-US" dirty="0" smtClean="0"/>
              <a:t>Safety of DDAVP is more than all of them</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None/>
            </a:pPr>
            <a:r>
              <a:rPr lang="en-US" dirty="0" smtClean="0"/>
              <a:t>Acute CDI after TSS is usually transient and may recede after a single dose of </a:t>
            </a:r>
            <a:r>
              <a:rPr lang="en-US" dirty="0" err="1" smtClean="0"/>
              <a:t>parenteral</a:t>
            </a:r>
            <a:r>
              <a:rPr lang="en-US" dirty="0" smtClean="0"/>
              <a:t> </a:t>
            </a:r>
            <a:r>
              <a:rPr lang="en-US" dirty="0" err="1" smtClean="0"/>
              <a:t>dDAVP</a:t>
            </a:r>
            <a:r>
              <a:rPr lang="en-US" dirty="0" smtClean="0"/>
              <a:t>. Further </a:t>
            </a:r>
            <a:r>
              <a:rPr lang="en-US" dirty="0" err="1" smtClean="0"/>
              <a:t>parenteral</a:t>
            </a:r>
            <a:r>
              <a:rPr lang="en-US" dirty="0" smtClean="0"/>
              <a:t> doses are only required if </a:t>
            </a:r>
            <a:r>
              <a:rPr lang="en-US" dirty="0" err="1" smtClean="0"/>
              <a:t>polyuria</a:t>
            </a:r>
            <a:r>
              <a:rPr lang="en-US" dirty="0" smtClean="0"/>
              <a:t> persists; a recent survey of pituitary endocrinologists found a strong consensus for the use of </a:t>
            </a:r>
            <a:r>
              <a:rPr lang="en-US" dirty="0" smtClean="0">
                <a:solidFill>
                  <a:schemeClr val="accent1">
                    <a:lumMod val="75000"/>
                  </a:schemeClr>
                </a:solidFill>
              </a:rPr>
              <a:t>“on-demand</a:t>
            </a:r>
            <a:r>
              <a:rPr lang="en-US" dirty="0" smtClean="0"/>
              <a:t>” postoperative </a:t>
            </a:r>
            <a:r>
              <a:rPr lang="en-US" dirty="0" err="1" smtClean="0"/>
              <a:t>dDAVP</a:t>
            </a:r>
            <a:r>
              <a:rPr lang="en-US" dirty="0" smtClean="0"/>
              <a:t> rather than regular dosage</a:t>
            </a:r>
            <a:endParaRPr lang="en-US" dirty="0"/>
          </a:p>
        </p:txBody>
      </p:sp>
      <p:pic>
        <p:nvPicPr>
          <p:cNvPr id="13314" name="Picture 2"/>
          <p:cNvPicPr>
            <a:picLocks noChangeAspect="1" noChangeArrowheads="1"/>
          </p:cNvPicPr>
          <p:nvPr/>
        </p:nvPicPr>
        <p:blipFill>
          <a:blip r:embed="rId2"/>
          <a:srcRect/>
          <a:stretch>
            <a:fillRect/>
          </a:stretch>
        </p:blipFill>
        <p:spPr bwMode="auto">
          <a:xfrm>
            <a:off x="1857356" y="5857892"/>
            <a:ext cx="6076950" cy="5715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428604"/>
            <a:ext cx="7467600" cy="2428892"/>
          </a:xfrm>
        </p:spPr>
        <p:txBody>
          <a:bodyPr>
            <a:normAutofit/>
          </a:bodyPr>
          <a:lstStyle/>
          <a:p>
            <a:pPr algn="just">
              <a:buNone/>
            </a:pPr>
            <a:r>
              <a:rPr lang="en-US" sz="2000" dirty="0" err="1" smtClean="0"/>
              <a:t>Osmoreceptors</a:t>
            </a:r>
            <a:r>
              <a:rPr lang="en-US" sz="2000" dirty="0" smtClean="0"/>
              <a:t> project to </a:t>
            </a:r>
            <a:r>
              <a:rPr lang="en-US" sz="2000" dirty="0" err="1" smtClean="0">
                <a:solidFill>
                  <a:schemeClr val="accent1">
                    <a:lumMod val="75000"/>
                  </a:schemeClr>
                </a:solidFill>
              </a:rPr>
              <a:t>magnocellular</a:t>
            </a:r>
            <a:r>
              <a:rPr lang="en-US" sz="2000" dirty="0" smtClean="0"/>
              <a:t> neurons ( PVN &amp; SON) that </a:t>
            </a:r>
            <a:r>
              <a:rPr lang="en-US" sz="2000" dirty="0" smtClean="0">
                <a:solidFill>
                  <a:schemeClr val="accent1">
                    <a:lumMod val="75000"/>
                  </a:schemeClr>
                </a:solidFill>
              </a:rPr>
              <a:t>Hypertonic state set point</a:t>
            </a:r>
            <a:r>
              <a:rPr lang="en-US" sz="2000" dirty="0" smtClean="0"/>
              <a:t> due to stimulate release of AVP. </a:t>
            </a:r>
          </a:p>
          <a:p>
            <a:pPr algn="just">
              <a:buNone/>
            </a:pPr>
            <a:r>
              <a:rPr lang="en-US" sz="2000" dirty="0" smtClean="0"/>
              <a:t>threshold of approximately  280-285 </a:t>
            </a:r>
            <a:r>
              <a:rPr lang="en-US" sz="2000" dirty="0" err="1" smtClean="0"/>
              <a:t>mOsmol</a:t>
            </a:r>
            <a:r>
              <a:rPr lang="en-US" sz="2000" dirty="0" smtClean="0"/>
              <a:t>/kg results in a linear increase</a:t>
            </a:r>
          </a:p>
          <a:p>
            <a:pPr algn="just">
              <a:buNone/>
            </a:pPr>
            <a:r>
              <a:rPr lang="en-US" sz="2000" dirty="0" smtClean="0"/>
              <a:t>The actions of AVP are mediated by binding to one of three receptors (V1 to V3) on target cells</a:t>
            </a:r>
          </a:p>
          <a:p>
            <a:pPr algn="just">
              <a:buNone/>
            </a:pPr>
            <a:endParaRPr lang="en-US" dirty="0" smtClean="0"/>
          </a:p>
          <a:p>
            <a:pPr algn="just">
              <a:buNone/>
            </a:pPr>
            <a:endParaRPr lang="en-US" dirty="0" smtClean="0"/>
          </a:p>
        </p:txBody>
      </p:sp>
      <p:pic>
        <p:nvPicPr>
          <p:cNvPr id="4" name="Content Placeholder 6" descr="Diabetes-insipidus-pathophysiology.jpg"/>
          <p:cNvPicPr>
            <a:picLocks noChangeAspect="1"/>
          </p:cNvPicPr>
          <p:nvPr/>
        </p:nvPicPr>
        <p:blipFill>
          <a:blip r:embed="rId2"/>
          <a:stretch>
            <a:fillRect/>
          </a:stretch>
        </p:blipFill>
        <p:spPr>
          <a:xfrm>
            <a:off x="928662" y="2928934"/>
            <a:ext cx="6572296" cy="366998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11222"/>
          </a:xfrm>
        </p:spPr>
        <p:txBody>
          <a:bodyPr/>
          <a:lstStyle/>
          <a:p>
            <a:r>
              <a:rPr lang="en-US" dirty="0" smtClean="0"/>
              <a:t>Management of Chronic Diabetes </a:t>
            </a:r>
            <a:r>
              <a:rPr lang="en-US" dirty="0" err="1" smtClean="0"/>
              <a:t>Insipidus</a:t>
            </a:r>
            <a:endParaRPr lang="en-US" dirty="0"/>
          </a:p>
        </p:txBody>
      </p:sp>
      <p:sp>
        <p:nvSpPr>
          <p:cNvPr id="3" name="Content Placeholder 2"/>
          <p:cNvSpPr>
            <a:spLocks noGrp="1"/>
          </p:cNvSpPr>
          <p:nvPr>
            <p:ph sz="quarter" idx="1"/>
          </p:nvPr>
        </p:nvSpPr>
        <p:spPr>
          <a:xfrm>
            <a:off x="457200" y="1357298"/>
            <a:ext cx="7467600" cy="5116654"/>
          </a:xfrm>
        </p:spPr>
        <p:txBody>
          <a:bodyPr/>
          <a:lstStyle/>
          <a:p>
            <a:pPr algn="just">
              <a:buNone/>
            </a:pPr>
            <a:r>
              <a:rPr lang="en-US" dirty="0" smtClean="0"/>
              <a:t> in partial CDI, a single nocturnal dose will control </a:t>
            </a:r>
            <a:r>
              <a:rPr lang="en-US" dirty="0" err="1" smtClean="0"/>
              <a:t>nocturia</a:t>
            </a:r>
            <a:r>
              <a:rPr lang="en-US" dirty="0" smtClean="0"/>
              <a:t> allowing unbroken sleep, providing daytime symptoms are tolerable</a:t>
            </a:r>
          </a:p>
          <a:p>
            <a:pPr algn="just">
              <a:buNone/>
            </a:pPr>
            <a:r>
              <a:rPr lang="en-US" dirty="0" smtClean="0"/>
              <a:t>Patients with complete CDI may need oral or nasal  </a:t>
            </a:r>
            <a:r>
              <a:rPr lang="en-US" dirty="0" err="1" smtClean="0"/>
              <a:t>dDAVP</a:t>
            </a:r>
            <a:r>
              <a:rPr lang="en-US" dirty="0" smtClean="0"/>
              <a:t> 2 to 3 times daily</a:t>
            </a:r>
          </a:p>
          <a:p>
            <a:pPr algn="just">
              <a:buNone/>
            </a:pPr>
            <a:r>
              <a:rPr lang="en-US" dirty="0" smtClean="0"/>
              <a:t>When </a:t>
            </a:r>
            <a:r>
              <a:rPr lang="en-US" dirty="0" err="1" smtClean="0"/>
              <a:t>dDAVP</a:t>
            </a:r>
            <a:r>
              <a:rPr lang="en-US" dirty="0" smtClean="0"/>
              <a:t> is prescribed, there is constant </a:t>
            </a:r>
            <a:r>
              <a:rPr lang="en-US" dirty="0" err="1" smtClean="0"/>
              <a:t>antidiuresis</a:t>
            </a:r>
            <a:r>
              <a:rPr lang="en-US" dirty="0" smtClean="0"/>
              <a:t> and any fluid intake is retained, and </a:t>
            </a:r>
            <a:r>
              <a:rPr lang="en-US" dirty="0" err="1" smtClean="0"/>
              <a:t>hyponatremia</a:t>
            </a:r>
            <a:r>
              <a:rPr lang="en-US" dirty="0" smtClean="0"/>
              <a:t> is consequently a common side effect of </a:t>
            </a:r>
            <a:r>
              <a:rPr lang="en-US" dirty="0" err="1" smtClean="0"/>
              <a:t>dDAVP</a:t>
            </a:r>
            <a:r>
              <a:rPr lang="en-US" dirty="0" smtClean="0"/>
              <a:t> therapy .It has been suggested that </a:t>
            </a:r>
            <a:r>
              <a:rPr lang="en-US" dirty="0" err="1" smtClean="0"/>
              <a:t>dDAVP</a:t>
            </a:r>
            <a:r>
              <a:rPr lang="en-US" dirty="0" smtClean="0"/>
              <a:t>-induced </a:t>
            </a:r>
            <a:r>
              <a:rPr lang="en-US" dirty="0" err="1" smtClean="0"/>
              <a:t>hyponatremia</a:t>
            </a:r>
            <a:r>
              <a:rPr lang="en-US" dirty="0" smtClean="0"/>
              <a:t> is commoner in women</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7467600" cy="5072098"/>
          </a:xfrm>
        </p:spPr>
        <p:txBody>
          <a:bodyPr/>
          <a:lstStyle/>
          <a:p>
            <a:pPr algn="just">
              <a:buNone/>
            </a:pPr>
            <a:r>
              <a:rPr lang="en-US" dirty="0" smtClean="0"/>
              <a:t>Chronic </a:t>
            </a:r>
            <a:r>
              <a:rPr lang="en-US" dirty="0" smtClean="0">
                <a:solidFill>
                  <a:schemeClr val="accent1">
                    <a:lumMod val="75000"/>
                  </a:schemeClr>
                </a:solidFill>
              </a:rPr>
              <a:t>mild </a:t>
            </a:r>
            <a:r>
              <a:rPr lang="en-US" dirty="0" err="1" smtClean="0">
                <a:solidFill>
                  <a:schemeClr val="accent1">
                    <a:lumMod val="75000"/>
                  </a:schemeClr>
                </a:solidFill>
              </a:rPr>
              <a:t>hyponatremia</a:t>
            </a:r>
            <a:r>
              <a:rPr lang="en-US" dirty="0" smtClean="0">
                <a:solidFill>
                  <a:schemeClr val="accent1">
                    <a:lumMod val="75000"/>
                  </a:schemeClr>
                </a:solidFill>
              </a:rPr>
              <a:t> </a:t>
            </a:r>
            <a:r>
              <a:rPr lang="en-US" dirty="0" smtClean="0"/>
              <a:t>is associated with gait abnormalities, increased risk of falls, osteoporosis and increased fracture risk, and increased mortality so avoidance of water overload is important </a:t>
            </a:r>
          </a:p>
          <a:p>
            <a:pPr algn="just">
              <a:buNone/>
            </a:pPr>
            <a:r>
              <a:rPr lang="en-US" dirty="0" smtClean="0"/>
              <a:t>A </a:t>
            </a:r>
            <a:r>
              <a:rPr lang="en-US" dirty="0" err="1" smtClean="0"/>
              <a:t>postmarketing</a:t>
            </a:r>
            <a:r>
              <a:rPr lang="en-US" dirty="0" smtClean="0"/>
              <a:t> therapy review has reported that oral formulations were less associated with </a:t>
            </a:r>
            <a:r>
              <a:rPr lang="en-US" dirty="0" err="1" smtClean="0"/>
              <a:t>hyponatremia</a:t>
            </a:r>
            <a:r>
              <a:rPr lang="en-US" dirty="0" smtClean="0"/>
              <a:t> than nasal sprays </a:t>
            </a:r>
          </a:p>
          <a:p>
            <a:pPr algn="just">
              <a:buNone/>
            </a:pPr>
            <a:r>
              <a:rPr lang="en-US" dirty="0" smtClean="0"/>
              <a:t>Most </a:t>
            </a:r>
            <a:r>
              <a:rPr lang="en-US" dirty="0" err="1" smtClean="0"/>
              <a:t>hyponatremia</a:t>
            </a:r>
            <a:r>
              <a:rPr lang="en-US" dirty="0" smtClean="0"/>
              <a:t> associated with </a:t>
            </a:r>
            <a:r>
              <a:rPr lang="en-US" dirty="0" err="1" smtClean="0"/>
              <a:t>dDAVP</a:t>
            </a:r>
            <a:r>
              <a:rPr lang="en-US" dirty="0" smtClean="0"/>
              <a:t> therapy is </a:t>
            </a:r>
            <a:r>
              <a:rPr lang="en-US" dirty="0" smtClean="0"/>
              <a:t>mild, transient  </a:t>
            </a:r>
            <a:r>
              <a:rPr lang="en-US" dirty="0" smtClean="0"/>
              <a:t>and asymptomatic and withholding a dose of </a:t>
            </a:r>
            <a:r>
              <a:rPr lang="en-US" dirty="0" err="1" smtClean="0"/>
              <a:t>dDAVP</a:t>
            </a:r>
            <a:r>
              <a:rPr lang="en-US" dirty="0" smtClean="0"/>
              <a:t> allows restoration of </a:t>
            </a:r>
            <a:r>
              <a:rPr lang="en-US" dirty="0" err="1" smtClean="0"/>
              <a:t>normonatremia</a:t>
            </a:r>
            <a:r>
              <a:rPr lang="en-US" dirty="0" smtClean="0"/>
              <a:t> (Drug holiday)</a:t>
            </a:r>
            <a:endParaRPr lang="en-US" dirty="0"/>
          </a:p>
        </p:txBody>
      </p:sp>
      <p:pic>
        <p:nvPicPr>
          <p:cNvPr id="14338" name="Picture 2"/>
          <p:cNvPicPr>
            <a:picLocks noChangeAspect="1" noChangeArrowheads="1"/>
          </p:cNvPicPr>
          <p:nvPr/>
        </p:nvPicPr>
        <p:blipFill>
          <a:blip r:embed="rId2"/>
          <a:srcRect/>
          <a:stretch>
            <a:fillRect/>
          </a:stretch>
        </p:blipFill>
        <p:spPr bwMode="auto">
          <a:xfrm>
            <a:off x="2000232" y="5857892"/>
            <a:ext cx="6076950" cy="557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18"/>
            <a:ext cx="7467600" cy="5831034"/>
          </a:xfrm>
        </p:spPr>
        <p:txBody>
          <a:bodyPr/>
          <a:lstStyle/>
          <a:p>
            <a:pPr algn="just">
              <a:buNone/>
            </a:pPr>
            <a:r>
              <a:rPr lang="en-US" dirty="0" smtClean="0">
                <a:solidFill>
                  <a:schemeClr val="accent1">
                    <a:lumMod val="75000"/>
                  </a:schemeClr>
                </a:solidFill>
              </a:rPr>
              <a:t>During Fasting </a:t>
            </a:r>
            <a:r>
              <a:rPr lang="en-US" dirty="0" smtClean="0"/>
              <a:t>: </a:t>
            </a:r>
            <a:r>
              <a:rPr lang="en-US" dirty="0" err="1" smtClean="0"/>
              <a:t>Parenteral</a:t>
            </a:r>
            <a:r>
              <a:rPr lang="en-US" dirty="0" smtClean="0"/>
              <a:t> </a:t>
            </a:r>
            <a:r>
              <a:rPr lang="en-US" dirty="0" err="1" smtClean="0"/>
              <a:t>dDAVP</a:t>
            </a:r>
            <a:r>
              <a:rPr lang="en-US" dirty="0" smtClean="0"/>
              <a:t> is supervised </a:t>
            </a:r>
            <a:r>
              <a:rPr lang="en-US" dirty="0" err="1" smtClean="0"/>
              <a:t>perioperatively</a:t>
            </a:r>
            <a:r>
              <a:rPr lang="en-US" dirty="0" smtClean="0"/>
              <a:t> by the endocrine team, and isotonic fluids and regular electrolyte monitoring are continued while fasting. The return to oral fluids and </a:t>
            </a:r>
            <a:r>
              <a:rPr lang="en-US" dirty="0" err="1" smtClean="0"/>
              <a:t>dDAVP</a:t>
            </a:r>
            <a:r>
              <a:rPr lang="en-US" dirty="0" smtClean="0"/>
              <a:t> should also be planned with endocrine input.</a:t>
            </a:r>
          </a:p>
          <a:p>
            <a:pPr algn="just">
              <a:buNone/>
            </a:pPr>
            <a:endParaRPr lang="en-US" dirty="0" smtClean="0"/>
          </a:p>
          <a:p>
            <a:pPr algn="just">
              <a:buNone/>
            </a:pPr>
            <a:endParaRPr lang="en-US" dirty="0" smtClean="0"/>
          </a:p>
          <a:p>
            <a:pPr algn="just">
              <a:buNone/>
            </a:pPr>
            <a:r>
              <a:rPr lang="en-US" dirty="0" smtClean="0"/>
              <a:t>Care with </a:t>
            </a:r>
            <a:r>
              <a:rPr lang="en-US" dirty="0" smtClean="0">
                <a:solidFill>
                  <a:schemeClr val="accent1">
                    <a:lumMod val="75000"/>
                  </a:schemeClr>
                </a:solidFill>
              </a:rPr>
              <a:t>alcohol intake </a:t>
            </a:r>
            <a:r>
              <a:rPr lang="en-US" dirty="0" smtClean="0"/>
              <a:t>is recommended for patients with CDI. Chronic alcohol consumption is associated with chronic </a:t>
            </a:r>
            <a:r>
              <a:rPr lang="en-US" dirty="0" err="1" smtClean="0"/>
              <a:t>hyponatremia</a:t>
            </a: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32"/>
          </a:xfrm>
        </p:spPr>
        <p:txBody>
          <a:bodyPr/>
          <a:lstStyle/>
          <a:p>
            <a:pPr algn="ctr"/>
            <a:r>
              <a:rPr lang="en-US" dirty="0" smtClean="0"/>
              <a:t>Diabetes </a:t>
            </a:r>
            <a:r>
              <a:rPr lang="en-US" dirty="0" err="1" smtClean="0"/>
              <a:t>Insipidus</a:t>
            </a:r>
            <a:r>
              <a:rPr lang="en-US" dirty="0" smtClean="0"/>
              <a:t> in Pregnancy</a:t>
            </a:r>
            <a:endParaRPr lang="en-US" dirty="0"/>
          </a:p>
        </p:txBody>
      </p:sp>
      <p:sp>
        <p:nvSpPr>
          <p:cNvPr id="3" name="Content Placeholder 2"/>
          <p:cNvSpPr>
            <a:spLocks noGrp="1"/>
          </p:cNvSpPr>
          <p:nvPr>
            <p:ph sz="quarter" idx="1"/>
          </p:nvPr>
        </p:nvSpPr>
        <p:spPr>
          <a:xfrm>
            <a:off x="457200" y="1285860"/>
            <a:ext cx="7467600" cy="5188092"/>
          </a:xfrm>
        </p:spPr>
        <p:txBody>
          <a:bodyPr/>
          <a:lstStyle/>
          <a:p>
            <a:pPr algn="justLow">
              <a:buNone/>
            </a:pPr>
            <a:r>
              <a:rPr lang="en-US" dirty="0" smtClean="0"/>
              <a:t>Normal pregnancy is associated with downward resetting of the osmotic thresholds for AVP secretion and thirst, so that basal plasma sodium concentration is typically lower by 5 </a:t>
            </a:r>
            <a:r>
              <a:rPr lang="en-US" dirty="0" err="1" smtClean="0"/>
              <a:t>mmol</a:t>
            </a:r>
            <a:r>
              <a:rPr lang="en-US" dirty="0" smtClean="0"/>
              <a:t>/L than the </a:t>
            </a:r>
            <a:r>
              <a:rPr lang="en-US" dirty="0" err="1" smtClean="0"/>
              <a:t>prepregnancy</a:t>
            </a:r>
            <a:r>
              <a:rPr lang="en-US" dirty="0" smtClean="0"/>
              <a:t> state </a:t>
            </a:r>
          </a:p>
          <a:p>
            <a:pPr algn="justLow">
              <a:buNone/>
            </a:pPr>
            <a:r>
              <a:rPr lang="en-US" dirty="0" smtClean="0"/>
              <a:t>CDI may develop de novo during pregnancy due to conditions such as lymphocytic </a:t>
            </a:r>
            <a:r>
              <a:rPr lang="en-US" dirty="0" err="1" smtClean="0"/>
              <a:t>hypophysitis</a:t>
            </a:r>
            <a:r>
              <a:rPr lang="en-US" dirty="0" smtClean="0"/>
              <a:t> </a:t>
            </a:r>
          </a:p>
          <a:p>
            <a:pPr algn="justLow">
              <a:buNone/>
            </a:pPr>
            <a:r>
              <a:rPr lang="en-US" dirty="0" smtClean="0"/>
              <a:t>pre-existing partial CDI may become clinically apparent due to the metabolic actions of placental </a:t>
            </a:r>
            <a:r>
              <a:rPr lang="en-US" dirty="0" err="1" smtClean="0">
                <a:solidFill>
                  <a:schemeClr val="accent3">
                    <a:lumMod val="60000"/>
                    <a:lumOff val="40000"/>
                  </a:schemeClr>
                </a:solidFill>
              </a:rPr>
              <a:t>cysteine</a:t>
            </a:r>
            <a:r>
              <a:rPr lang="en-US" dirty="0" smtClean="0">
                <a:solidFill>
                  <a:schemeClr val="accent3">
                    <a:lumMod val="60000"/>
                    <a:lumOff val="40000"/>
                  </a:schemeClr>
                </a:solidFill>
              </a:rPr>
              <a:t> </a:t>
            </a:r>
            <a:r>
              <a:rPr lang="en-US" dirty="0" err="1" smtClean="0">
                <a:solidFill>
                  <a:schemeClr val="accent3">
                    <a:lumMod val="60000"/>
                    <a:lumOff val="40000"/>
                  </a:schemeClr>
                </a:solidFill>
              </a:rPr>
              <a:t>aminopeptidase</a:t>
            </a:r>
            <a:r>
              <a:rPr lang="en-US" dirty="0" smtClean="0"/>
              <a:t>, an enzyme which increases metabolic clearance of </a:t>
            </a:r>
            <a:r>
              <a:rPr lang="en-US" dirty="0" err="1" smtClean="0"/>
              <a:t>oxytocin</a:t>
            </a:r>
            <a:r>
              <a:rPr lang="en-US" dirty="0" smtClean="0"/>
              <a:t> and AVP </a:t>
            </a:r>
          </a:p>
          <a:p>
            <a:pPr algn="justLow">
              <a:buNone/>
            </a:pPr>
            <a:r>
              <a:rPr lang="en-US" dirty="0" err="1" smtClean="0"/>
              <a:t>Tx</a:t>
            </a:r>
            <a:r>
              <a:rPr lang="en-US" dirty="0" smtClean="0"/>
              <a:t> : DDAVP  category B</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buNone/>
            </a:pPr>
            <a:r>
              <a:rPr lang="en-US" dirty="0" smtClean="0"/>
              <a:t>As </a:t>
            </a:r>
            <a:r>
              <a:rPr lang="en-US" dirty="0" err="1" smtClean="0"/>
              <a:t>dDAVP</a:t>
            </a:r>
            <a:r>
              <a:rPr lang="en-US" dirty="0" smtClean="0"/>
              <a:t> is modified to remove vasoconstrictor activity of </a:t>
            </a:r>
            <a:r>
              <a:rPr lang="en-US" dirty="0" err="1" smtClean="0"/>
              <a:t>dDAVP</a:t>
            </a:r>
            <a:r>
              <a:rPr lang="en-US" dirty="0" smtClean="0"/>
              <a:t>, there should be </a:t>
            </a:r>
            <a:r>
              <a:rPr lang="en-US" dirty="0" smtClean="0">
                <a:solidFill>
                  <a:schemeClr val="accent3">
                    <a:lumMod val="60000"/>
                    <a:lumOff val="40000"/>
                  </a:schemeClr>
                </a:solidFill>
              </a:rPr>
              <a:t>no</a:t>
            </a:r>
            <a:r>
              <a:rPr lang="en-US" dirty="0" smtClean="0"/>
              <a:t> effects on maternal blood pressure or risk of pre-</a:t>
            </a:r>
            <a:r>
              <a:rPr lang="en-US" dirty="0" err="1" smtClean="0"/>
              <a:t>eclampsia</a:t>
            </a:r>
            <a:r>
              <a:rPr lang="en-US" dirty="0" smtClean="0"/>
              <a:t>, and as </a:t>
            </a:r>
            <a:r>
              <a:rPr lang="en-US" dirty="0" err="1" smtClean="0"/>
              <a:t>dDAVP</a:t>
            </a:r>
            <a:r>
              <a:rPr lang="en-US" dirty="0" smtClean="0"/>
              <a:t> has no affinity for V1 receptors on uterine </a:t>
            </a:r>
            <a:r>
              <a:rPr lang="en-US" dirty="0" err="1" smtClean="0"/>
              <a:t>myometrium</a:t>
            </a:r>
            <a:r>
              <a:rPr lang="en-US" dirty="0" smtClean="0"/>
              <a:t> there is </a:t>
            </a:r>
            <a:r>
              <a:rPr lang="en-US" dirty="0" smtClean="0">
                <a:solidFill>
                  <a:schemeClr val="accent3">
                    <a:lumMod val="60000"/>
                    <a:lumOff val="40000"/>
                  </a:schemeClr>
                </a:solidFill>
              </a:rPr>
              <a:t>no</a:t>
            </a:r>
            <a:r>
              <a:rPr lang="en-US" dirty="0" smtClean="0"/>
              <a:t> association with preterm labor. There is minimal transfer of </a:t>
            </a:r>
            <a:r>
              <a:rPr lang="en-US" dirty="0" err="1" smtClean="0"/>
              <a:t>dDAVP</a:t>
            </a:r>
            <a:r>
              <a:rPr lang="en-US" dirty="0" smtClean="0"/>
              <a:t> to </a:t>
            </a:r>
            <a:r>
              <a:rPr lang="en-US" dirty="0" err="1" smtClean="0"/>
              <a:t>breastmilk</a:t>
            </a:r>
            <a:r>
              <a:rPr lang="en-US" dirty="0" smtClean="0"/>
              <a:t>, and </a:t>
            </a:r>
            <a:r>
              <a:rPr lang="en-US" dirty="0" smtClean="0">
                <a:solidFill>
                  <a:schemeClr val="accent3">
                    <a:lumMod val="60000"/>
                    <a:lumOff val="40000"/>
                  </a:schemeClr>
                </a:solidFill>
              </a:rPr>
              <a:t>no</a:t>
            </a:r>
            <a:r>
              <a:rPr lang="en-US" dirty="0" smtClean="0"/>
              <a:t> effect on water balance in the infant </a:t>
            </a:r>
            <a:endParaRPr lang="en-US" dirty="0"/>
          </a:p>
        </p:txBody>
      </p:sp>
      <p:pic>
        <p:nvPicPr>
          <p:cNvPr id="15363" name="Picture 3"/>
          <p:cNvPicPr>
            <a:picLocks noChangeAspect="1" noChangeArrowheads="1"/>
          </p:cNvPicPr>
          <p:nvPr/>
        </p:nvPicPr>
        <p:blipFill>
          <a:blip r:embed="rId2"/>
          <a:srcRect/>
          <a:stretch>
            <a:fillRect/>
          </a:stretch>
        </p:blipFill>
        <p:spPr bwMode="auto">
          <a:xfrm>
            <a:off x="3071802" y="5786454"/>
            <a:ext cx="4814878"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r>
              <a:rPr lang="en-US" dirty="0" err="1" smtClean="0"/>
              <a:t>Adipsic</a:t>
            </a:r>
            <a:r>
              <a:rPr lang="en-US" dirty="0" smtClean="0"/>
              <a:t> Diabetes </a:t>
            </a:r>
            <a:r>
              <a:rPr lang="en-US" dirty="0" err="1" smtClean="0"/>
              <a:t>Insipidus</a:t>
            </a:r>
            <a:endParaRPr lang="en-US" dirty="0"/>
          </a:p>
        </p:txBody>
      </p:sp>
      <p:sp>
        <p:nvSpPr>
          <p:cNvPr id="3" name="Content Placeholder 2"/>
          <p:cNvSpPr>
            <a:spLocks noGrp="1"/>
          </p:cNvSpPr>
          <p:nvPr>
            <p:ph sz="quarter" idx="1"/>
          </p:nvPr>
        </p:nvSpPr>
        <p:spPr/>
        <p:txBody>
          <a:bodyPr/>
          <a:lstStyle/>
          <a:p>
            <a:pPr algn="just">
              <a:buNone/>
            </a:pPr>
            <a:r>
              <a:rPr lang="en-US" dirty="0" smtClean="0"/>
              <a:t>Treatment of ADI compromises twice daily </a:t>
            </a:r>
            <a:r>
              <a:rPr lang="en-US" dirty="0" err="1" smtClean="0"/>
              <a:t>dDAVP</a:t>
            </a:r>
            <a:r>
              <a:rPr lang="en-US" dirty="0" smtClean="0"/>
              <a:t> to fix urinary output along with a fixed </a:t>
            </a:r>
            <a:r>
              <a:rPr lang="en-US" smtClean="0"/>
              <a:t>fluid </a:t>
            </a:r>
            <a:r>
              <a:rPr lang="en-US" smtClean="0"/>
              <a:t>intake</a:t>
            </a:r>
            <a:endParaRPr lang="en-US" dirty="0" smtClean="0"/>
          </a:p>
          <a:p>
            <a:pPr algn="just">
              <a:buNone/>
            </a:pPr>
            <a:r>
              <a:rPr lang="en-US" dirty="0" smtClean="0"/>
              <a:t>daily fluid intake of 1.5 to 2 L </a:t>
            </a:r>
          </a:p>
          <a:p>
            <a:pPr algn="just">
              <a:buNone/>
            </a:pPr>
            <a:r>
              <a:rPr lang="en-US" dirty="0" smtClean="0"/>
              <a:t>advised to weigh themselves daily </a:t>
            </a:r>
          </a:p>
          <a:p>
            <a:pPr algn="just">
              <a:buNone/>
            </a:pPr>
            <a:r>
              <a:rPr lang="en-US" dirty="0" smtClean="0"/>
              <a:t>Sudden weight gain make reflect fluid overload and the risk of </a:t>
            </a:r>
            <a:r>
              <a:rPr lang="en-US" dirty="0" err="1" smtClean="0"/>
              <a:t>hyponatremia</a:t>
            </a:r>
            <a:r>
              <a:rPr lang="en-US" dirty="0" smtClean="0"/>
              <a:t> </a:t>
            </a:r>
          </a:p>
          <a:p>
            <a:pPr algn="just">
              <a:buNone/>
            </a:pPr>
            <a:r>
              <a:rPr lang="en-US" dirty="0" smtClean="0"/>
              <a:t>frequent measurement of plasma sodium </a:t>
            </a:r>
          </a:p>
          <a:p>
            <a:pPr algn="just">
              <a:buNone/>
            </a:pPr>
            <a:r>
              <a:rPr lang="en-US" dirty="0" smtClean="0"/>
              <a:t>The prognosis with ADI is poor</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whareh_galleries_4_poster_dd16be7f-3afe-450d-9fd5-32f9136c1307.jpeg"/>
          <p:cNvPicPr>
            <a:picLocks noGrp="1" noChangeAspect="1"/>
          </p:cNvPicPr>
          <p:nvPr>
            <p:ph sz="quarter" idx="1"/>
          </p:nvPr>
        </p:nvPicPr>
        <p:blipFill>
          <a:blip r:embed="rId2"/>
          <a:stretch>
            <a:fillRect/>
          </a:stretch>
        </p:blipFill>
        <p:spPr>
          <a:xfrm>
            <a:off x="0" y="0"/>
            <a:ext cx="9144000" cy="6857999"/>
          </a:xfrm>
        </p:spPr>
      </p:pic>
      <p:sp>
        <p:nvSpPr>
          <p:cNvPr id="2" name="Title 1"/>
          <p:cNvSpPr>
            <a:spLocks noGrp="1"/>
          </p:cNvSpPr>
          <p:nvPr>
            <p:ph type="title"/>
          </p:nvPr>
        </p:nvSpPr>
        <p:spPr>
          <a:xfrm>
            <a:off x="214282" y="4214818"/>
            <a:ext cx="7467600" cy="560406"/>
          </a:xfrm>
        </p:spPr>
        <p:txBody>
          <a:bodyPr/>
          <a:lstStyle/>
          <a:p>
            <a:r>
              <a:rPr lang="en-US" dirty="0" smtClean="0">
                <a:solidFill>
                  <a:schemeClr val="bg1"/>
                </a:solidFill>
              </a:rPr>
              <a:t>Thank you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571472" y="928670"/>
            <a:ext cx="7761950" cy="5390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500042"/>
            <a:ext cx="7467600" cy="2357454"/>
          </a:xfrm>
        </p:spPr>
        <p:txBody>
          <a:bodyPr/>
          <a:lstStyle/>
          <a:p>
            <a:r>
              <a:rPr lang="en-US" dirty="0" smtClean="0"/>
              <a:t>Regulation of water balance is mediated via AVP binding to V2 receptors on renal collecting tubular cells, leading to increased tubular fluid permeability via aquaporin-2 water channels, water retention and urinary concentration</a:t>
            </a:r>
          </a:p>
          <a:p>
            <a:endParaRPr lang="en-US" dirty="0"/>
          </a:p>
        </p:txBody>
      </p:sp>
      <p:pic>
        <p:nvPicPr>
          <p:cNvPr id="4" name="Picture 3" descr="Diabetes-insipidus-pathogenesis.jpg"/>
          <p:cNvPicPr>
            <a:picLocks noChangeAspect="1"/>
          </p:cNvPicPr>
          <p:nvPr/>
        </p:nvPicPr>
        <p:blipFill>
          <a:blip r:embed="rId2"/>
          <a:stretch>
            <a:fillRect/>
          </a:stretch>
        </p:blipFill>
        <p:spPr>
          <a:xfrm>
            <a:off x="1214414" y="2643182"/>
            <a:ext cx="6643734" cy="386080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635</TotalTime>
  <Words>3191</Words>
  <Application>Microsoft Office PowerPoint</Application>
  <PresentationFormat>On-screen Show (4:3)</PresentationFormat>
  <Paragraphs>197</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Oriel</vt:lpstr>
      <vt:lpstr>Slide 1</vt:lpstr>
      <vt:lpstr>Case 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Pathophysiology of water balance disorders after pituitary surgery</vt:lpstr>
      <vt:lpstr> </vt:lpstr>
      <vt:lpstr>Slide 19</vt:lpstr>
      <vt:lpstr>Slide 20</vt:lpstr>
      <vt:lpstr>Slide 21</vt:lpstr>
      <vt:lpstr>Slide 22</vt:lpstr>
      <vt:lpstr>Permanent Diabetes Insipidus </vt:lpstr>
      <vt:lpstr>Back to cases</vt:lpstr>
      <vt:lpstr>Case 1 – Triphasic response </vt:lpstr>
      <vt:lpstr>Case 2</vt:lpstr>
      <vt:lpstr>Slide 27</vt:lpstr>
      <vt:lpstr>Slide 28</vt:lpstr>
      <vt:lpstr>Adipsic Diabetes Insipidus </vt:lpstr>
      <vt:lpstr>Slide 30</vt:lpstr>
      <vt:lpstr>Slide 31</vt:lpstr>
      <vt:lpstr>Slide 32</vt:lpstr>
      <vt:lpstr>Slide 33</vt:lpstr>
      <vt:lpstr>Water Deprivation Test  (WDT)</vt:lpstr>
      <vt:lpstr>Slide 35</vt:lpstr>
      <vt:lpstr>Slide 36</vt:lpstr>
      <vt:lpstr>Slide 37</vt:lpstr>
      <vt:lpstr>Slide 38</vt:lpstr>
      <vt:lpstr>Slide 39</vt:lpstr>
      <vt:lpstr>Slide 40</vt:lpstr>
      <vt:lpstr>Slide 41</vt:lpstr>
      <vt:lpstr>Measurement of AVP</vt:lpstr>
      <vt:lpstr>Hypertonic saline infusion</vt:lpstr>
      <vt:lpstr>Slide 44</vt:lpstr>
      <vt:lpstr>Slide 45</vt:lpstr>
      <vt:lpstr>Slide 46</vt:lpstr>
      <vt:lpstr>Measurement of plasma copeptin</vt:lpstr>
      <vt:lpstr>Slide 48</vt:lpstr>
      <vt:lpstr>Slide 49</vt:lpstr>
      <vt:lpstr>Slide 50</vt:lpstr>
      <vt:lpstr>Slide 51</vt:lpstr>
      <vt:lpstr>Measurement of thirst</vt:lpstr>
      <vt:lpstr>Slide 53</vt:lpstr>
      <vt:lpstr>Newer Tests</vt:lpstr>
      <vt:lpstr>Slide 55</vt:lpstr>
      <vt:lpstr>MRI</vt:lpstr>
      <vt:lpstr>Slide 57</vt:lpstr>
      <vt:lpstr>Slide 58</vt:lpstr>
      <vt:lpstr>Slide 59</vt:lpstr>
      <vt:lpstr>Slide 60</vt:lpstr>
      <vt:lpstr>Slide 61</vt:lpstr>
      <vt:lpstr>Management of Central Diabetes Insipidus</vt:lpstr>
      <vt:lpstr>Pharmacological Management of CDI</vt:lpstr>
      <vt:lpstr>Slide 64</vt:lpstr>
      <vt:lpstr>Slide 65</vt:lpstr>
      <vt:lpstr>Nasal DDAVP</vt:lpstr>
      <vt:lpstr>Parenteral DDAVP</vt:lpstr>
      <vt:lpstr>Other treatments</vt:lpstr>
      <vt:lpstr>Slide 69</vt:lpstr>
      <vt:lpstr>Management of Chronic Diabetes Insipidus</vt:lpstr>
      <vt:lpstr>Slide 71</vt:lpstr>
      <vt:lpstr>Slide 72</vt:lpstr>
      <vt:lpstr>Diabetes Insipidus in Pregnancy</vt:lpstr>
      <vt:lpstr>Slide 74</vt:lpstr>
      <vt:lpstr>Adipsic Diabetes Insipidus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86</cp:revision>
  <dcterms:created xsi:type="dcterms:W3CDTF">2022-11-29T16:59:58Z</dcterms:created>
  <dcterms:modified xsi:type="dcterms:W3CDTF">2023-01-01T18:37:16Z</dcterms:modified>
</cp:coreProperties>
</file>