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90" r:id="rId2"/>
    <p:sldId id="256" r:id="rId3"/>
    <p:sldId id="259" r:id="rId4"/>
    <p:sldId id="260" r:id="rId5"/>
    <p:sldId id="261" r:id="rId6"/>
    <p:sldId id="263" r:id="rId7"/>
    <p:sldId id="264" r:id="rId8"/>
    <p:sldId id="265" r:id="rId9"/>
    <p:sldId id="267" r:id="rId10"/>
    <p:sldId id="268" r:id="rId11"/>
    <p:sldId id="455" r:id="rId12"/>
    <p:sldId id="269" r:id="rId13"/>
    <p:sldId id="270" r:id="rId14"/>
    <p:sldId id="428" r:id="rId15"/>
    <p:sldId id="456" r:id="rId16"/>
    <p:sldId id="271" r:id="rId17"/>
    <p:sldId id="422" r:id="rId18"/>
    <p:sldId id="423" r:id="rId19"/>
    <p:sldId id="426" r:id="rId20"/>
    <p:sldId id="431" r:id="rId21"/>
    <p:sldId id="262" r:id="rId22"/>
    <p:sldId id="433" r:id="rId23"/>
    <p:sldId id="435" r:id="rId24"/>
    <p:sldId id="453" r:id="rId25"/>
    <p:sldId id="454" r:id="rId26"/>
    <p:sldId id="273" r:id="rId27"/>
    <p:sldId id="272" r:id="rId28"/>
    <p:sldId id="274" r:id="rId29"/>
    <p:sldId id="275" r:id="rId30"/>
    <p:sldId id="436" r:id="rId31"/>
    <p:sldId id="450" r:id="rId32"/>
    <p:sldId id="445" r:id="rId33"/>
    <p:sldId id="446" r:id="rId34"/>
    <p:sldId id="448" r:id="rId35"/>
    <p:sldId id="447" r:id="rId36"/>
    <p:sldId id="258" r:id="rId37"/>
    <p:sldId id="452" r:id="rId38"/>
    <p:sldId id="486" r:id="rId39"/>
    <p:sldId id="459" r:id="rId40"/>
    <p:sldId id="483" r:id="rId41"/>
    <p:sldId id="482" r:id="rId42"/>
    <p:sldId id="488" r:id="rId43"/>
    <p:sldId id="481" r:id="rId44"/>
    <p:sldId id="489" r:id="rId45"/>
    <p:sldId id="479" r:id="rId46"/>
    <p:sldId id="478" r:id="rId47"/>
    <p:sldId id="484" r:id="rId48"/>
    <p:sldId id="48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2" d="100"/>
          <a:sy n="72"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ADA2-29D4-41AA-BD5F-EDBB39CB9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8F023D-3339-4F13-9E0C-A5CFAB91A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FA9F76-C2B7-43C0-A9FE-0D73A76159A6}"/>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5" name="Footer Placeholder 4">
            <a:extLst>
              <a:ext uri="{FF2B5EF4-FFF2-40B4-BE49-F238E27FC236}">
                <a16:creationId xmlns:a16="http://schemas.microsoft.com/office/drawing/2014/main" id="{B2AE8EBF-2F72-47E0-9411-DCE3586A5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E1FB3-A378-46BA-BEE0-85C4BF15D765}"/>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83403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D96B-DC5C-483D-925F-26B17BBF71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41C0E4-C00A-496F-B9C7-4A4F4CBDE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263AB-7A02-46C2-A6FC-F13AEF1A1AEE}"/>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5" name="Footer Placeholder 4">
            <a:extLst>
              <a:ext uri="{FF2B5EF4-FFF2-40B4-BE49-F238E27FC236}">
                <a16:creationId xmlns:a16="http://schemas.microsoft.com/office/drawing/2014/main" id="{7F4B3A4C-325B-436F-8501-E33ADBF9C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23A5D-9E5A-4AA3-977F-AF57BBFFFF1A}"/>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195173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CF146-1179-419E-A815-6EE984B8AA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91F4CF-91F8-4452-860C-9F35E955B3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E45F0-3081-4D86-B3DC-13DD19C6A0BA}"/>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5" name="Footer Placeholder 4">
            <a:extLst>
              <a:ext uri="{FF2B5EF4-FFF2-40B4-BE49-F238E27FC236}">
                <a16:creationId xmlns:a16="http://schemas.microsoft.com/office/drawing/2014/main" id="{27457C14-68F5-40BC-B0EE-8C6B30DBC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D661D-AD7F-4D9B-9507-37EEF930CBC1}"/>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99601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67C3-4D0B-4D64-B4D7-A75BE08B3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3EE03E-B41A-4EDE-B03F-A71B414794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E7764-11FD-4D0F-830F-51CB030A1032}"/>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5" name="Footer Placeholder 4">
            <a:extLst>
              <a:ext uri="{FF2B5EF4-FFF2-40B4-BE49-F238E27FC236}">
                <a16:creationId xmlns:a16="http://schemas.microsoft.com/office/drawing/2014/main" id="{F172A467-E9F7-4F24-93EE-E3EE91ACD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02E2B-EBCB-4EBC-9AC3-ACBD89A6AD74}"/>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80691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578E-CFDB-4C37-9150-065A731B99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AE5C18-DA46-4E58-9E20-B24035A973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C73D58-82CE-43FF-8582-A64D824D9E22}"/>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5" name="Footer Placeholder 4">
            <a:extLst>
              <a:ext uri="{FF2B5EF4-FFF2-40B4-BE49-F238E27FC236}">
                <a16:creationId xmlns:a16="http://schemas.microsoft.com/office/drawing/2014/main" id="{E82A6DBE-68AD-4A54-B357-332A1484E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53D11-6785-444F-A150-B97D2B4DB477}"/>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350701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6FCF-49F6-4306-81C5-7772C77D0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7D4EF-6632-4136-AC98-109B6E58AF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A7708D-5D11-4F24-8144-C175555D91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9694B8-6892-48A7-959D-AF8992D0D3FC}"/>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6" name="Footer Placeholder 5">
            <a:extLst>
              <a:ext uri="{FF2B5EF4-FFF2-40B4-BE49-F238E27FC236}">
                <a16:creationId xmlns:a16="http://schemas.microsoft.com/office/drawing/2014/main" id="{668424C5-0850-4C29-BEF3-361462827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BD4E1-7391-4268-80E7-DF502563B23F}"/>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254327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D59A-DD5B-436D-BC8F-E3F9212EDE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9E5890-B1E1-4187-A314-115870CAED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DC4AF-C8BA-49BA-AC3B-89FC2E2935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7632F-CAE6-45E6-B9B5-FB003C7B2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99E934-E6C5-474D-9E6C-F995247666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36247B-0CB3-4A9E-B884-26D8C6D0D2F1}"/>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8" name="Footer Placeholder 7">
            <a:extLst>
              <a:ext uri="{FF2B5EF4-FFF2-40B4-BE49-F238E27FC236}">
                <a16:creationId xmlns:a16="http://schemas.microsoft.com/office/drawing/2014/main" id="{FBF83AD4-48E8-4310-9614-B56077AFC1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7FE574-A51F-4B1C-A35D-D21806ADDE5A}"/>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243254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9D16-BD87-47A2-935D-3C28BBA6CB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FE0BD2-C152-42CA-B41B-785FB690EEC5}"/>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4" name="Footer Placeholder 3">
            <a:extLst>
              <a:ext uri="{FF2B5EF4-FFF2-40B4-BE49-F238E27FC236}">
                <a16:creationId xmlns:a16="http://schemas.microsoft.com/office/drawing/2014/main" id="{135163D7-810D-46E9-AEB2-38F51D081F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A17AEF-9561-4563-BA23-85252862FEEF}"/>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303421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C64876-FAB2-429C-9F5F-709CDA473518}"/>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3" name="Footer Placeholder 2">
            <a:extLst>
              <a:ext uri="{FF2B5EF4-FFF2-40B4-BE49-F238E27FC236}">
                <a16:creationId xmlns:a16="http://schemas.microsoft.com/office/drawing/2014/main" id="{8D182F9A-AC7C-481E-8780-66B4896112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672770-F173-4C91-9CE9-118F08E85601}"/>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166865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E270-A75C-4190-ABCC-218D6BA79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3DDF71-C6B4-4068-AF20-6276EC861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576ED-C124-4E76-B2BD-D7A51E2DC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58213C-B940-4BAC-9AF8-7A7D3A7C826B}"/>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6" name="Footer Placeholder 5">
            <a:extLst>
              <a:ext uri="{FF2B5EF4-FFF2-40B4-BE49-F238E27FC236}">
                <a16:creationId xmlns:a16="http://schemas.microsoft.com/office/drawing/2014/main" id="{3A2F6F5F-3CAE-41FA-A82A-079A674E9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32A193-0645-4F7B-86E4-7A91BC2EA7C7}"/>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252836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4280-2DBF-4B97-83BC-AFA5A6012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BEF016-3296-4447-95C0-F553061E7B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B10289-FCF9-4EC6-ABB4-A0D1C0502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D9035-E118-4EB2-A033-90602976D6D1}"/>
              </a:ext>
            </a:extLst>
          </p:cNvPr>
          <p:cNvSpPr>
            <a:spLocks noGrp="1"/>
          </p:cNvSpPr>
          <p:nvPr>
            <p:ph type="dt" sz="half" idx="10"/>
          </p:nvPr>
        </p:nvSpPr>
        <p:spPr/>
        <p:txBody>
          <a:bodyPr/>
          <a:lstStyle/>
          <a:p>
            <a:fld id="{916F9330-1D1B-4832-B0BC-E873FE51B42C}" type="datetimeFigureOut">
              <a:rPr lang="en-US" smtClean="0"/>
              <a:t>9/12/2018</a:t>
            </a:fld>
            <a:endParaRPr lang="en-US"/>
          </a:p>
        </p:txBody>
      </p:sp>
      <p:sp>
        <p:nvSpPr>
          <p:cNvPr id="6" name="Footer Placeholder 5">
            <a:extLst>
              <a:ext uri="{FF2B5EF4-FFF2-40B4-BE49-F238E27FC236}">
                <a16:creationId xmlns:a16="http://schemas.microsoft.com/office/drawing/2014/main" id="{10706C18-335F-430C-808F-32976033E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12179-AB10-4834-8F3D-467FC318E49D}"/>
              </a:ext>
            </a:extLst>
          </p:cNvPr>
          <p:cNvSpPr>
            <a:spLocks noGrp="1"/>
          </p:cNvSpPr>
          <p:nvPr>
            <p:ph type="sldNum" sz="quarter" idx="12"/>
          </p:nvPr>
        </p:nvSpPr>
        <p:spPr/>
        <p:txBody>
          <a:bodyPr/>
          <a:lstStyle/>
          <a:p>
            <a:fld id="{B1AA54F3-BD9A-455F-9E69-FACEEF3BF890}" type="slidenum">
              <a:rPr lang="en-US" smtClean="0"/>
              <a:t>‹#›</a:t>
            </a:fld>
            <a:endParaRPr lang="en-US"/>
          </a:p>
        </p:txBody>
      </p:sp>
    </p:spTree>
    <p:extLst>
      <p:ext uri="{BB962C8B-B14F-4D97-AF65-F5344CB8AC3E}">
        <p14:creationId xmlns:p14="http://schemas.microsoft.com/office/powerpoint/2010/main" val="281629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33E8D-B389-4F1B-B87B-F0AD02BDF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E52879-FB21-4A27-89EE-5998B6EFA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ABDC1-E36B-4243-8A3F-E5D1C6C75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F9330-1D1B-4832-B0BC-E873FE51B42C}" type="datetimeFigureOut">
              <a:rPr lang="en-US" smtClean="0"/>
              <a:t>9/12/2018</a:t>
            </a:fld>
            <a:endParaRPr lang="en-US"/>
          </a:p>
        </p:txBody>
      </p:sp>
      <p:sp>
        <p:nvSpPr>
          <p:cNvPr id="5" name="Footer Placeholder 4">
            <a:extLst>
              <a:ext uri="{FF2B5EF4-FFF2-40B4-BE49-F238E27FC236}">
                <a16:creationId xmlns:a16="http://schemas.microsoft.com/office/drawing/2014/main" id="{D979D64C-4E35-4707-8D41-9A3BB1C42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9BE433-DEE7-4473-8838-E64BAE864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A54F3-BD9A-455F-9E69-FACEEF3BF890}" type="slidenum">
              <a:rPr lang="en-US" smtClean="0"/>
              <a:t>‹#›</a:t>
            </a:fld>
            <a:endParaRPr lang="en-US"/>
          </a:p>
        </p:txBody>
      </p:sp>
    </p:spTree>
    <p:extLst>
      <p:ext uri="{BB962C8B-B14F-4D97-AF65-F5344CB8AC3E}">
        <p14:creationId xmlns:p14="http://schemas.microsoft.com/office/powerpoint/2010/main" val="3863810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smillahirrahmanirrahim PPT">
            <a:extLst>
              <a:ext uri="{FF2B5EF4-FFF2-40B4-BE49-F238E27FC236}">
                <a16:creationId xmlns:a16="http://schemas.microsoft.com/office/drawing/2014/main" id="{1996BE71-9970-4F26-B024-92770EA75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4" y="63970"/>
            <a:ext cx="12178746" cy="679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20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2162-D684-437F-A515-32A6BAB886D0}"/>
              </a:ext>
            </a:extLst>
          </p:cNvPr>
          <p:cNvSpPr>
            <a:spLocks noGrp="1"/>
          </p:cNvSpPr>
          <p:nvPr>
            <p:ph type="title"/>
          </p:nvPr>
        </p:nvSpPr>
        <p:spPr/>
        <p:txBody>
          <a:bodyPr>
            <a:normAutofit fontScale="90000"/>
          </a:bodyPr>
          <a:lstStyle/>
          <a:p>
            <a:r>
              <a:rPr lang="en-US" b="1" dirty="0"/>
              <a:t>Measurement of serum </a:t>
            </a:r>
            <a:r>
              <a:rPr lang="en-US" b="1" dirty="0" err="1"/>
              <a:t>Tg</a:t>
            </a:r>
            <a:r>
              <a:rPr lang="en-US" b="1" dirty="0"/>
              <a:t> and anti-</a:t>
            </a:r>
            <a:r>
              <a:rPr lang="en-US" b="1" dirty="0" err="1"/>
              <a:t>Tg</a:t>
            </a:r>
            <a:r>
              <a:rPr lang="en-US" b="1" dirty="0"/>
              <a:t> antibodies</a:t>
            </a:r>
            <a:br>
              <a:rPr lang="en-US" b="1" dirty="0"/>
            </a:br>
            <a:endParaRPr lang="en-US" b="1" dirty="0"/>
          </a:p>
        </p:txBody>
      </p:sp>
      <p:sp>
        <p:nvSpPr>
          <p:cNvPr id="3" name="Content Placeholder 2">
            <a:extLst>
              <a:ext uri="{FF2B5EF4-FFF2-40B4-BE49-F238E27FC236}">
                <a16:creationId xmlns:a16="http://schemas.microsoft.com/office/drawing/2014/main" id="{A44A8C73-13DD-459A-8058-D2A72A6A4BDA}"/>
              </a:ext>
            </a:extLst>
          </p:cNvPr>
          <p:cNvSpPr>
            <a:spLocks noGrp="1"/>
          </p:cNvSpPr>
          <p:nvPr>
            <p:ph idx="1"/>
          </p:nvPr>
        </p:nvSpPr>
        <p:spPr/>
        <p:txBody>
          <a:bodyPr/>
          <a:lstStyle/>
          <a:p>
            <a:r>
              <a:rPr lang="en-US" dirty="0"/>
              <a:t>Routine preoperative </a:t>
            </a:r>
            <a:r>
              <a:rPr lang="en-US" dirty="0" err="1"/>
              <a:t>measuremen</a:t>
            </a:r>
            <a:r>
              <a:rPr lang="en-US" dirty="0"/>
              <a:t> of serum </a:t>
            </a:r>
            <a:r>
              <a:rPr lang="en-US" dirty="0" err="1"/>
              <a:t>Tg</a:t>
            </a:r>
            <a:r>
              <a:rPr lang="en-US" dirty="0"/>
              <a:t> or anti-</a:t>
            </a:r>
            <a:r>
              <a:rPr lang="en-US" dirty="0" err="1"/>
              <a:t>Tg</a:t>
            </a:r>
            <a:endParaRPr lang="en-US" dirty="0"/>
          </a:p>
          <a:p>
            <a:pPr marL="0" indent="0">
              <a:buNone/>
            </a:pPr>
            <a:r>
              <a:rPr lang="en-US" dirty="0"/>
              <a:t>   antibodies is not recommended.</a:t>
            </a:r>
          </a:p>
        </p:txBody>
      </p:sp>
    </p:spTree>
    <p:extLst>
      <p:ext uri="{BB962C8B-B14F-4D97-AF65-F5344CB8AC3E}">
        <p14:creationId xmlns:p14="http://schemas.microsoft.com/office/powerpoint/2010/main" val="370675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9F976A-9D37-4CAF-B261-5C88CC52692F}"/>
              </a:ext>
            </a:extLst>
          </p:cNvPr>
          <p:cNvSpPr>
            <a:spLocks noGrp="1"/>
          </p:cNvSpPr>
          <p:nvPr>
            <p:ph type="title"/>
          </p:nvPr>
        </p:nvSpPr>
        <p:spPr>
          <a:xfrm>
            <a:off x="838200" y="2432465"/>
            <a:ext cx="10515600" cy="1325563"/>
          </a:xfrm>
        </p:spPr>
        <p:txBody>
          <a:bodyPr>
            <a:noAutofit/>
          </a:bodyPr>
          <a:lstStyle/>
          <a:p>
            <a:pPr algn="ctr"/>
            <a:r>
              <a:rPr lang="en-US" sz="4800" b="1" dirty="0">
                <a:latin typeface="Arial" panose="020B0604020202020204" pitchFamily="34" charset="0"/>
                <a:cs typeface="Arial" panose="020B0604020202020204" pitchFamily="34" charset="0"/>
              </a:rPr>
              <a:t>Operative approach for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a biopsy diagnostic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for </a:t>
            </a:r>
            <a:br>
              <a:rPr lang="en-US" sz="4800" b="1" dirty="0">
                <a:latin typeface="Arial" panose="020B0604020202020204" pitchFamily="34" charset="0"/>
                <a:cs typeface="Arial" panose="020B0604020202020204" pitchFamily="34" charset="0"/>
              </a:rPr>
            </a:br>
            <a:r>
              <a:rPr lang="en-US" sz="4800" b="1" dirty="0" err="1">
                <a:latin typeface="Arial" panose="020B0604020202020204" pitchFamily="34" charset="0"/>
                <a:cs typeface="Arial" panose="020B0604020202020204" pitchFamily="34" charset="0"/>
              </a:rPr>
              <a:t>follicularcell</a:t>
            </a:r>
            <a:r>
              <a:rPr lang="en-US" sz="4800" b="1" dirty="0">
                <a:latin typeface="Arial" panose="020B0604020202020204" pitchFamily="34" charset="0"/>
                <a:cs typeface="Arial" panose="020B0604020202020204" pitchFamily="34" charset="0"/>
              </a:rPr>
              <a:t>–derived malignancy</a:t>
            </a:r>
          </a:p>
        </p:txBody>
      </p:sp>
    </p:spTree>
    <p:extLst>
      <p:ext uri="{BB962C8B-B14F-4D97-AF65-F5344CB8AC3E}">
        <p14:creationId xmlns:p14="http://schemas.microsoft.com/office/powerpoint/2010/main" val="327094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2128-05F6-4742-8899-C9B65789DABF}"/>
              </a:ext>
            </a:extLst>
          </p:cNvPr>
          <p:cNvSpPr>
            <a:spLocks noGrp="1"/>
          </p:cNvSpPr>
          <p:nvPr>
            <p:ph type="title"/>
          </p:nvPr>
        </p:nvSpPr>
        <p:spPr/>
        <p:txBody>
          <a:bodyPr>
            <a:noAutofit/>
          </a:bodyPr>
          <a:lstStyle/>
          <a:p>
            <a:pPr algn="ctr"/>
            <a:r>
              <a:rPr lang="en-US" sz="4800" b="1" dirty="0"/>
              <a:t>Near-total or total thyroidectomy </a:t>
            </a:r>
          </a:p>
        </p:txBody>
      </p:sp>
      <p:sp>
        <p:nvSpPr>
          <p:cNvPr id="3" name="Content Placeholder 2">
            <a:extLst>
              <a:ext uri="{FF2B5EF4-FFF2-40B4-BE49-F238E27FC236}">
                <a16:creationId xmlns:a16="http://schemas.microsoft.com/office/drawing/2014/main" id="{EADBAAF3-A39F-41FD-850E-A02287285AD5}"/>
              </a:ext>
            </a:extLst>
          </p:cNvPr>
          <p:cNvSpPr>
            <a:spLocks noGrp="1"/>
          </p:cNvSpPr>
          <p:nvPr>
            <p:ph idx="1"/>
          </p:nvPr>
        </p:nvSpPr>
        <p:spPr>
          <a:xfrm>
            <a:off x="477079" y="2393670"/>
            <a:ext cx="11052312" cy="3148157"/>
          </a:xfrm>
        </p:spPr>
        <p:txBody>
          <a:bodyPr>
            <a:normAutofit/>
          </a:bodyPr>
          <a:lstStyle/>
          <a:p>
            <a:r>
              <a:rPr lang="en-US" sz="3600" dirty="0"/>
              <a:t>Thyroid cancer &gt;4 cm</a:t>
            </a:r>
          </a:p>
          <a:p>
            <a:r>
              <a:rPr lang="en-US" sz="3600" dirty="0"/>
              <a:t>Gross extrathyroidal extension (clinical T4)</a:t>
            </a:r>
          </a:p>
          <a:p>
            <a:r>
              <a:rPr lang="en-US" sz="3600" dirty="0"/>
              <a:t>Clinically apparent metastatic disease to</a:t>
            </a:r>
          </a:p>
          <a:p>
            <a:pPr marL="457200" lvl="1" indent="0">
              <a:buNone/>
            </a:pPr>
            <a:r>
              <a:rPr lang="en-US" sz="3200" dirty="0"/>
              <a:t> Nodes (clinical N1) </a:t>
            </a:r>
          </a:p>
          <a:p>
            <a:pPr marL="457200" lvl="1" indent="0">
              <a:buNone/>
            </a:pPr>
            <a:r>
              <a:rPr lang="en-US" sz="3200" dirty="0"/>
              <a:t> Distant sites(clinical M1)</a:t>
            </a:r>
          </a:p>
        </p:txBody>
      </p:sp>
    </p:spTree>
    <p:extLst>
      <p:ext uri="{BB962C8B-B14F-4D97-AF65-F5344CB8AC3E}">
        <p14:creationId xmlns:p14="http://schemas.microsoft.com/office/powerpoint/2010/main" val="281244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9C051C-152F-4911-A2C5-1CF38D298458}"/>
              </a:ext>
            </a:extLst>
          </p:cNvPr>
          <p:cNvSpPr>
            <a:spLocks noGrp="1"/>
          </p:cNvSpPr>
          <p:nvPr>
            <p:ph type="title"/>
          </p:nvPr>
        </p:nvSpPr>
        <p:spPr>
          <a:xfrm>
            <a:off x="838200" y="669921"/>
            <a:ext cx="10515600" cy="1325563"/>
          </a:xfrm>
        </p:spPr>
        <p:txBody>
          <a:bodyPr>
            <a:noAutofit/>
          </a:bodyPr>
          <a:lstStyle/>
          <a:p>
            <a:pPr algn="ctr"/>
            <a:r>
              <a:rPr lang="en-US" sz="3600" b="1" dirty="0"/>
              <a:t>Bilateral procedure (near total or total thyroidectomy)</a:t>
            </a:r>
            <a:br>
              <a:rPr lang="en-US" sz="3600" b="1" dirty="0"/>
            </a:br>
            <a:r>
              <a:rPr lang="en-US" sz="3600" b="1" dirty="0"/>
              <a:t> or </a:t>
            </a:r>
            <a:br>
              <a:rPr lang="en-US" sz="3600" b="1" dirty="0"/>
            </a:br>
            <a:r>
              <a:rPr lang="en-US" sz="3600" b="1" dirty="0"/>
              <a:t>A unilateral procedure(lobectomy)</a:t>
            </a:r>
            <a:br>
              <a:rPr lang="en-US" sz="3600" b="1" dirty="0"/>
            </a:br>
            <a:endParaRPr lang="en-US" sz="3600" b="1" dirty="0"/>
          </a:p>
        </p:txBody>
      </p:sp>
      <p:sp>
        <p:nvSpPr>
          <p:cNvPr id="3" name="Content Placeholder 2">
            <a:extLst>
              <a:ext uri="{FF2B5EF4-FFF2-40B4-BE49-F238E27FC236}">
                <a16:creationId xmlns:a16="http://schemas.microsoft.com/office/drawing/2014/main" id="{AF381AE9-B686-4B81-80B7-6F1A759FCD8C}"/>
              </a:ext>
            </a:extLst>
          </p:cNvPr>
          <p:cNvSpPr>
            <a:spLocks noGrp="1"/>
          </p:cNvSpPr>
          <p:nvPr>
            <p:ph idx="1"/>
          </p:nvPr>
        </p:nvSpPr>
        <p:spPr>
          <a:xfrm>
            <a:off x="508001" y="1825625"/>
            <a:ext cx="11248570" cy="4667250"/>
          </a:xfrm>
        </p:spPr>
        <p:txBody>
          <a:bodyPr>
            <a:normAutofit/>
          </a:bodyPr>
          <a:lstStyle/>
          <a:p>
            <a:pPr marL="0" indent="0">
              <a:buNone/>
            </a:pPr>
            <a:endParaRPr lang="en-US" dirty="0"/>
          </a:p>
          <a:p>
            <a:pPr marL="0" indent="0">
              <a:buNone/>
            </a:pPr>
            <a:endParaRPr lang="en-US" dirty="0"/>
          </a:p>
          <a:p>
            <a:pPr marL="0" indent="0">
              <a:buNone/>
            </a:pPr>
            <a:r>
              <a:rPr lang="en-US" dirty="0"/>
              <a:t>Thyroid cancer &gt;1 cm and &lt;4 cm</a:t>
            </a:r>
          </a:p>
          <a:p>
            <a:endParaRPr lang="en-US" dirty="0"/>
          </a:p>
          <a:p>
            <a:r>
              <a:rPr lang="en-US" dirty="0"/>
              <a:t> without extrathyroidal extension</a:t>
            </a:r>
          </a:p>
          <a:p>
            <a:r>
              <a:rPr lang="en-US" dirty="0"/>
              <a:t> without clinical evidence of any lymph node metastases (cN0)</a:t>
            </a:r>
          </a:p>
          <a:p>
            <a:pPr marL="0" indent="0">
              <a:buNone/>
            </a:pPr>
            <a:r>
              <a:rPr lang="en-US" dirty="0"/>
              <a:t> </a:t>
            </a:r>
          </a:p>
        </p:txBody>
      </p:sp>
    </p:spTree>
    <p:extLst>
      <p:ext uri="{BB962C8B-B14F-4D97-AF65-F5344CB8AC3E}">
        <p14:creationId xmlns:p14="http://schemas.microsoft.com/office/powerpoint/2010/main" val="200140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36-Year-Old Woman</a:t>
            </a:r>
            <a:endParaRPr lang="en-US" sz="2800" b="1"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3200" dirty="0"/>
              <a:t>Evaluated for a thyroid nodule. US shows a</a:t>
            </a:r>
            <a:br>
              <a:rPr lang="en-US" sz="3200" dirty="0"/>
            </a:br>
            <a:r>
              <a:rPr lang="en-US" sz="3200" dirty="0"/>
              <a:t>3.2 x 1.6 x 2.2 cm solid, right thyroid mass;</a:t>
            </a:r>
            <a:br>
              <a:rPr lang="en-US" sz="3200" dirty="0"/>
            </a:br>
            <a:r>
              <a:rPr lang="en-US" sz="3200" dirty="0"/>
              <a:t>no abnormal adenopathy. FNA </a:t>
            </a:r>
            <a:r>
              <a:rPr lang="en-US" sz="3200" dirty="0">
                <a:sym typeface="Symbol"/>
              </a:rPr>
              <a:t> </a:t>
            </a:r>
            <a:r>
              <a:rPr lang="en-US" sz="3200" dirty="0"/>
              <a:t>PTC</a:t>
            </a:r>
          </a:p>
          <a:p>
            <a:pPr marL="0" indent="0">
              <a:buNone/>
            </a:pPr>
            <a:r>
              <a:rPr lang="en-US" sz="3200" dirty="0"/>
              <a:t>Which of the following is an appropriate surgical treatment?</a:t>
            </a:r>
          </a:p>
          <a:p>
            <a:pPr marL="514350" indent="-514350">
              <a:buFont typeface="+mj-lt"/>
              <a:buAutoNum type="alphaUcPeriod"/>
            </a:pPr>
            <a:r>
              <a:rPr lang="en-US" sz="3200" dirty="0"/>
              <a:t>Right lobectomy</a:t>
            </a:r>
          </a:p>
          <a:p>
            <a:pPr marL="514350" indent="-514350">
              <a:buFont typeface="+mj-lt"/>
              <a:buAutoNum type="alphaUcPeriod"/>
            </a:pPr>
            <a:r>
              <a:rPr lang="en-US" sz="3200" dirty="0"/>
              <a:t>Total thyroidectomy (</a:t>
            </a:r>
            <a:r>
              <a:rPr lang="en-US" sz="3200" dirty="0" err="1"/>
              <a:t>TTx</a:t>
            </a:r>
            <a:r>
              <a:rPr lang="en-US" sz="3200" dirty="0"/>
              <a:t>)</a:t>
            </a:r>
          </a:p>
          <a:p>
            <a:pPr marL="514350" indent="-514350">
              <a:buFont typeface="+mj-lt"/>
              <a:buAutoNum type="alphaUcPeriod"/>
            </a:pPr>
            <a:r>
              <a:rPr lang="en-US" sz="3200" dirty="0"/>
              <a:t>Total </a:t>
            </a:r>
            <a:r>
              <a:rPr lang="en-US" sz="3200" dirty="0" err="1"/>
              <a:t>Tx</a:t>
            </a:r>
            <a:r>
              <a:rPr lang="en-US" sz="3200" dirty="0"/>
              <a:t> plus CCND</a:t>
            </a:r>
          </a:p>
          <a:p>
            <a:pPr marL="514350" indent="-514350">
              <a:buFont typeface="+mj-lt"/>
              <a:buAutoNum type="alphaUcPeriod"/>
            </a:pPr>
            <a:r>
              <a:rPr lang="en-US" sz="3200" dirty="0"/>
              <a:t>Either A or B</a:t>
            </a:r>
          </a:p>
        </p:txBody>
      </p:sp>
      <p:sp>
        <p:nvSpPr>
          <p:cNvPr id="4" name="Rounded Rectangle 3"/>
          <p:cNvSpPr/>
          <p:nvPr/>
        </p:nvSpPr>
        <p:spPr>
          <a:xfrm>
            <a:off x="1284541" y="5584177"/>
            <a:ext cx="3717985" cy="51758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55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1156D-CBED-4576-9E30-C7F16828C8EB}"/>
              </a:ext>
            </a:extLst>
          </p:cNvPr>
          <p:cNvSpPr>
            <a:spLocks noGrp="1"/>
          </p:cNvSpPr>
          <p:nvPr>
            <p:ph idx="1"/>
          </p:nvPr>
        </p:nvSpPr>
        <p:spPr>
          <a:xfrm>
            <a:off x="436413" y="1396136"/>
            <a:ext cx="11423077" cy="4351338"/>
          </a:xfrm>
        </p:spPr>
        <p:txBody>
          <a:bodyPr>
            <a:normAutofit/>
          </a:bodyPr>
          <a:lstStyle/>
          <a:p>
            <a:pPr marL="0" indent="0">
              <a:buNone/>
            </a:pPr>
            <a:r>
              <a:rPr lang="en-US" sz="4400" dirty="0"/>
              <a:t>Thyroid lobectomy alone may be sufficient initial treatment for low-risk papillary  and follicular carcinomas; however, the treatment team may choose total thyroidectomy to enable RAI therapy or to enhance follow up based upon disease features and/or patient preferences</a:t>
            </a:r>
          </a:p>
          <a:p>
            <a:endParaRPr lang="en-US" sz="4400" dirty="0"/>
          </a:p>
        </p:txBody>
      </p:sp>
    </p:spTree>
    <p:extLst>
      <p:ext uri="{BB962C8B-B14F-4D97-AF65-F5344CB8AC3E}">
        <p14:creationId xmlns:p14="http://schemas.microsoft.com/office/powerpoint/2010/main" val="2972436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0BA56D-1A34-4522-BE16-53DCFCF2D1BA}"/>
              </a:ext>
            </a:extLst>
          </p:cNvPr>
          <p:cNvSpPr>
            <a:spLocks noGrp="1"/>
          </p:cNvSpPr>
          <p:nvPr>
            <p:ph type="title"/>
          </p:nvPr>
        </p:nvSpPr>
        <p:spPr/>
        <p:txBody>
          <a:bodyPr>
            <a:noAutofit/>
          </a:bodyPr>
          <a:lstStyle/>
          <a:p>
            <a:pPr algn="ctr"/>
            <a:r>
              <a:rPr lang="en-US" sz="6000" dirty="0"/>
              <a:t>Thyroid lobectomy </a:t>
            </a:r>
          </a:p>
        </p:txBody>
      </p:sp>
      <p:sp>
        <p:nvSpPr>
          <p:cNvPr id="3" name="Content Placeholder 2">
            <a:extLst>
              <a:ext uri="{FF2B5EF4-FFF2-40B4-BE49-F238E27FC236}">
                <a16:creationId xmlns:a16="http://schemas.microsoft.com/office/drawing/2014/main" id="{FE3DABCA-50C4-4479-8F1B-480277461A2E}"/>
              </a:ext>
            </a:extLst>
          </p:cNvPr>
          <p:cNvSpPr>
            <a:spLocks noGrp="1"/>
          </p:cNvSpPr>
          <p:nvPr>
            <p:ph idx="1"/>
          </p:nvPr>
        </p:nvSpPr>
        <p:spPr>
          <a:xfrm>
            <a:off x="838200" y="2144290"/>
            <a:ext cx="10515600" cy="4351338"/>
          </a:xfrm>
        </p:spPr>
        <p:txBody>
          <a:bodyPr/>
          <a:lstStyle/>
          <a:p>
            <a:pPr marL="0" indent="0">
              <a:buNone/>
            </a:pPr>
            <a:r>
              <a:rPr lang="en-US" dirty="0"/>
              <a:t>Thyroid cancer &lt;1 cm without extrathyroidal extension and cN0</a:t>
            </a:r>
          </a:p>
          <a:p>
            <a:pPr marL="0" indent="0">
              <a:buNone/>
            </a:pPr>
            <a:endParaRPr lang="en-US" dirty="0"/>
          </a:p>
          <a:p>
            <a:pPr marL="0" indent="0">
              <a:buNone/>
            </a:pPr>
            <a:endParaRPr lang="en-US" dirty="0"/>
          </a:p>
          <a:p>
            <a:pPr marL="0" indent="0">
              <a:buNone/>
            </a:pPr>
            <a:r>
              <a:rPr lang="en-US" dirty="0"/>
              <a:t>Thyroid lobectomy alone is sufficient treatment for small, unifocal, intrathyroidal carcinomas in the absence of prior head and neck radiation, familial thyroid carcinoma, or  clinically detectable cervical nodal metastases.</a:t>
            </a:r>
          </a:p>
        </p:txBody>
      </p:sp>
    </p:spTree>
    <p:extLst>
      <p:ext uri="{BB962C8B-B14F-4D97-AF65-F5344CB8AC3E}">
        <p14:creationId xmlns:p14="http://schemas.microsoft.com/office/powerpoint/2010/main" val="42065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22-Year-Old Woman</a:t>
            </a:r>
          </a:p>
        </p:txBody>
      </p:sp>
      <p:sp>
        <p:nvSpPr>
          <p:cNvPr id="3" name="Content Placeholder 2"/>
          <p:cNvSpPr>
            <a:spLocks noGrp="1"/>
          </p:cNvSpPr>
          <p:nvPr>
            <p:ph idx="1"/>
          </p:nvPr>
        </p:nvSpPr>
        <p:spPr/>
        <p:txBody>
          <a:bodyPr>
            <a:normAutofit/>
          </a:bodyPr>
          <a:lstStyle/>
          <a:p>
            <a:pPr marL="0" indent="0">
              <a:buNone/>
            </a:pPr>
            <a:r>
              <a:rPr lang="en-US" sz="3200" dirty="0"/>
              <a:t>Found to have a left thyroid nodule on pre-employment exam. US showed a 9 mm solid left lobe nodule without suspicious adenopathy. FNA was positive for PTC. TSH is 2.8 </a:t>
            </a:r>
            <a:r>
              <a:rPr lang="en-US" sz="3200" dirty="0" err="1"/>
              <a:t>mIU</a:t>
            </a:r>
            <a:r>
              <a:rPr lang="en-US" sz="3200" dirty="0"/>
              <a:t>/L</a:t>
            </a:r>
          </a:p>
          <a:p>
            <a:pPr marL="0" indent="0">
              <a:buNone/>
            </a:pPr>
            <a:r>
              <a:rPr lang="en-US" sz="3200" dirty="0"/>
              <a:t>What is her optimal management?</a:t>
            </a:r>
          </a:p>
          <a:p>
            <a:pPr marL="514350" indent="-514350">
              <a:buFont typeface="+mj-lt"/>
              <a:buAutoNum type="alphaUcPeriod"/>
            </a:pPr>
            <a:r>
              <a:rPr lang="en-US" sz="3200" dirty="0"/>
              <a:t>Left lobectomy</a:t>
            </a:r>
          </a:p>
          <a:p>
            <a:pPr marL="514350" indent="-514350">
              <a:buFont typeface="+mj-lt"/>
              <a:buAutoNum type="alphaUcPeriod"/>
            </a:pPr>
            <a:r>
              <a:rPr lang="en-US" sz="3200" dirty="0"/>
              <a:t>TTX</a:t>
            </a:r>
          </a:p>
          <a:p>
            <a:pPr marL="514350" indent="-514350">
              <a:buFont typeface="+mj-lt"/>
              <a:buAutoNum type="alphaUcPeriod"/>
            </a:pPr>
            <a:r>
              <a:rPr lang="en-US" sz="3200" dirty="0"/>
              <a:t>TTX plus lateral neck dissection</a:t>
            </a:r>
          </a:p>
          <a:p>
            <a:pPr marL="514350" indent="-514350">
              <a:buFont typeface="+mj-lt"/>
              <a:buAutoNum type="alphaUcPeriod"/>
            </a:pPr>
            <a:r>
              <a:rPr lang="en-US" sz="3200" dirty="0"/>
              <a:t>Begin T4 suppressive Rx and follow</a:t>
            </a:r>
          </a:p>
        </p:txBody>
      </p:sp>
      <p:sp>
        <p:nvSpPr>
          <p:cNvPr id="4" name="Rounded Rectangle 3"/>
          <p:cNvSpPr/>
          <p:nvPr/>
        </p:nvSpPr>
        <p:spPr>
          <a:xfrm>
            <a:off x="1298404" y="3847382"/>
            <a:ext cx="3036498" cy="51758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18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22-Year-Old Woman</a:t>
            </a:r>
          </a:p>
        </p:txBody>
      </p:sp>
      <p:sp>
        <p:nvSpPr>
          <p:cNvPr id="3" name="Content Placeholder 2"/>
          <p:cNvSpPr>
            <a:spLocks noGrp="1"/>
          </p:cNvSpPr>
          <p:nvPr>
            <p:ph idx="1"/>
          </p:nvPr>
        </p:nvSpPr>
        <p:spPr/>
        <p:txBody>
          <a:bodyPr>
            <a:normAutofit/>
          </a:bodyPr>
          <a:lstStyle/>
          <a:p>
            <a:pPr marL="0" indent="0">
              <a:buNone/>
            </a:pPr>
            <a:r>
              <a:rPr lang="en-US" sz="3200" dirty="0"/>
              <a:t>Lobectomy showed a solitary 0.9 cm PTC; no abnormal nodes were identified. </a:t>
            </a:r>
          </a:p>
          <a:p>
            <a:pPr marL="0" indent="0">
              <a:buNone/>
            </a:pPr>
            <a:r>
              <a:rPr lang="en-US" sz="3200" dirty="0"/>
              <a:t>What further Rx do you recommend?</a:t>
            </a:r>
          </a:p>
          <a:p>
            <a:pPr marL="514350" indent="-514350">
              <a:buFont typeface="+mj-lt"/>
              <a:buAutoNum type="alphaUcPeriod"/>
            </a:pPr>
            <a:r>
              <a:rPr lang="en-US" sz="3200" dirty="0"/>
              <a:t>Rx with 30 </a:t>
            </a:r>
            <a:r>
              <a:rPr lang="en-US" sz="3200" dirty="0" err="1"/>
              <a:t>mCi</a:t>
            </a:r>
            <a:r>
              <a:rPr lang="en-US" sz="3200" dirty="0"/>
              <a:t> </a:t>
            </a:r>
            <a:r>
              <a:rPr lang="en-US" sz="3200" baseline="30000" dirty="0"/>
              <a:t>131</a:t>
            </a:r>
            <a:r>
              <a:rPr lang="en-US" sz="3200" dirty="0"/>
              <a:t>I</a:t>
            </a:r>
          </a:p>
          <a:p>
            <a:pPr marL="514350" indent="-514350">
              <a:buFont typeface="+mj-lt"/>
              <a:buAutoNum type="alphaUcPeriod"/>
            </a:pPr>
            <a:r>
              <a:rPr lang="en-US" sz="3200" dirty="0"/>
              <a:t>Rx with 100 </a:t>
            </a:r>
            <a:r>
              <a:rPr lang="en-US" sz="3200" dirty="0" err="1"/>
              <a:t>mCi</a:t>
            </a:r>
            <a:r>
              <a:rPr lang="en-US" sz="3200" dirty="0"/>
              <a:t> </a:t>
            </a:r>
            <a:r>
              <a:rPr lang="en-US" sz="3200" baseline="30000" dirty="0"/>
              <a:t>131</a:t>
            </a:r>
            <a:r>
              <a:rPr lang="en-US" sz="3200" dirty="0"/>
              <a:t>I</a:t>
            </a:r>
          </a:p>
          <a:p>
            <a:pPr marL="514350" indent="-514350">
              <a:buFont typeface="+mj-lt"/>
              <a:buAutoNum type="alphaUcPeriod"/>
            </a:pPr>
            <a:r>
              <a:rPr lang="en-US" sz="3200" dirty="0"/>
              <a:t>Follow &amp; start LT4 if TSH </a:t>
            </a:r>
            <a:r>
              <a:rPr lang="en-US" sz="3200" dirty="0">
                <a:sym typeface="Symbol"/>
              </a:rPr>
              <a:t></a:t>
            </a:r>
            <a:endParaRPr lang="en-US" sz="3200" dirty="0"/>
          </a:p>
          <a:p>
            <a:pPr marL="514350" indent="-514350">
              <a:buFont typeface="+mj-lt"/>
              <a:buAutoNum type="alphaUcPeriod"/>
            </a:pPr>
            <a:r>
              <a:rPr lang="en-US" sz="3200" dirty="0"/>
              <a:t>Completion thyroidectomy</a:t>
            </a:r>
          </a:p>
        </p:txBody>
      </p:sp>
      <p:sp>
        <p:nvSpPr>
          <p:cNvPr id="4" name="Rounded Rectangle 3"/>
          <p:cNvSpPr/>
          <p:nvPr/>
        </p:nvSpPr>
        <p:spPr>
          <a:xfrm>
            <a:off x="1229126" y="4531231"/>
            <a:ext cx="5035431" cy="51758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95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PTMC</a:t>
            </a:r>
          </a:p>
        </p:txBody>
      </p:sp>
      <p:sp>
        <p:nvSpPr>
          <p:cNvPr id="3" name="Content Placeholder 2"/>
          <p:cNvSpPr>
            <a:spLocks noGrp="1"/>
          </p:cNvSpPr>
          <p:nvPr>
            <p:ph idx="1"/>
          </p:nvPr>
        </p:nvSpPr>
        <p:spPr>
          <a:xfrm>
            <a:off x="838200" y="1908755"/>
            <a:ext cx="10515600" cy="4351338"/>
          </a:xfrm>
        </p:spPr>
        <p:txBody>
          <a:bodyPr>
            <a:normAutofit/>
          </a:bodyPr>
          <a:lstStyle/>
          <a:p>
            <a:r>
              <a:rPr lang="en-US" sz="3200" dirty="0"/>
              <a:t>Lobectomy alone seems adequate Rx for most </a:t>
            </a:r>
            <a:r>
              <a:rPr lang="en-US" sz="3200" dirty="0" err="1"/>
              <a:t>pt</a:t>
            </a:r>
            <a:endParaRPr lang="en-US" sz="3200" dirty="0"/>
          </a:p>
          <a:p>
            <a:r>
              <a:rPr lang="en-US" sz="3200" dirty="0"/>
              <a:t>No central neck dissection is necessary</a:t>
            </a:r>
          </a:p>
          <a:p>
            <a:r>
              <a:rPr lang="en-US" sz="3200" baseline="30000" dirty="0"/>
              <a:t>131</a:t>
            </a:r>
            <a:r>
              <a:rPr lang="en-US" sz="3200" dirty="0"/>
              <a:t>I Rx is not required</a:t>
            </a:r>
          </a:p>
          <a:p>
            <a:r>
              <a:rPr lang="en-US" sz="3200" dirty="0"/>
              <a:t>LT4 Rx with partial TSH suppression</a:t>
            </a:r>
          </a:p>
          <a:p>
            <a:r>
              <a:rPr lang="en-US" sz="3200" dirty="0"/>
              <a:t>Outcome is excellent with recurrence &lt;5% &amp; mortality &lt;1%</a:t>
            </a:r>
          </a:p>
          <a:p>
            <a:r>
              <a:rPr lang="en-US" sz="3200" dirty="0"/>
              <a:t>Follow with TSH, </a:t>
            </a:r>
            <a:r>
              <a:rPr lang="en-US" sz="3200" dirty="0" err="1"/>
              <a:t>Tg</a:t>
            </a:r>
            <a:r>
              <a:rPr lang="en-US" sz="3200" dirty="0"/>
              <a:t> &amp; US</a:t>
            </a:r>
          </a:p>
        </p:txBody>
      </p:sp>
    </p:spTree>
    <p:extLst>
      <p:ext uri="{BB962C8B-B14F-4D97-AF65-F5344CB8AC3E}">
        <p14:creationId xmlns:p14="http://schemas.microsoft.com/office/powerpoint/2010/main" val="12289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066B-CDD1-4265-9B91-7B673432C7B9}"/>
              </a:ext>
            </a:extLst>
          </p:cNvPr>
          <p:cNvSpPr>
            <a:spLocks noGrp="1"/>
          </p:cNvSpPr>
          <p:nvPr>
            <p:ph type="ctrTitle"/>
          </p:nvPr>
        </p:nvSpPr>
        <p:spPr/>
        <p:txBody>
          <a:bodyPr/>
          <a:lstStyle/>
          <a:p>
            <a:r>
              <a:rPr lang="en-US" b="1" dirty="0"/>
              <a:t>Well Differentiated Thyroid Cancer</a:t>
            </a:r>
          </a:p>
        </p:txBody>
      </p:sp>
      <p:sp>
        <p:nvSpPr>
          <p:cNvPr id="3" name="Subtitle 2">
            <a:extLst>
              <a:ext uri="{FF2B5EF4-FFF2-40B4-BE49-F238E27FC236}">
                <a16:creationId xmlns:a16="http://schemas.microsoft.com/office/drawing/2014/main" id="{D95F391E-8A44-40F9-8C12-11D263FA94F9}"/>
              </a:ext>
            </a:extLst>
          </p:cNvPr>
          <p:cNvSpPr>
            <a:spLocks noGrp="1"/>
          </p:cNvSpPr>
          <p:nvPr>
            <p:ph type="subTitle" idx="1"/>
          </p:nvPr>
        </p:nvSpPr>
        <p:spPr>
          <a:xfrm>
            <a:off x="1524000" y="3761062"/>
            <a:ext cx="9144000" cy="1655762"/>
          </a:xfrm>
        </p:spPr>
        <p:txBody>
          <a:bodyPr/>
          <a:lstStyle/>
          <a:p>
            <a:r>
              <a:rPr lang="en-US" b="1" dirty="0" err="1"/>
              <a:t>Hamidreza</a:t>
            </a:r>
            <a:r>
              <a:rPr lang="en-US" b="1" dirty="0"/>
              <a:t> </a:t>
            </a:r>
            <a:r>
              <a:rPr lang="en-US" b="1" dirty="0" err="1"/>
              <a:t>Zakeri</a:t>
            </a:r>
            <a:r>
              <a:rPr lang="en-US" b="1" dirty="0"/>
              <a:t> ,MD</a:t>
            </a:r>
          </a:p>
          <a:p>
            <a:r>
              <a:rPr lang="en-US" b="1" dirty="0"/>
              <a:t>Associated </a:t>
            </a:r>
            <a:r>
              <a:rPr lang="en-US" b="1" dirty="0" err="1"/>
              <a:t>Proffessor</a:t>
            </a:r>
            <a:r>
              <a:rPr lang="en-US" b="1" dirty="0"/>
              <a:t> </a:t>
            </a:r>
          </a:p>
          <a:p>
            <a:r>
              <a:rPr lang="en-US" b="1" dirty="0"/>
              <a:t>TUMS</a:t>
            </a:r>
          </a:p>
        </p:txBody>
      </p:sp>
    </p:spTree>
    <p:extLst>
      <p:ext uri="{BB962C8B-B14F-4D97-AF65-F5344CB8AC3E}">
        <p14:creationId xmlns:p14="http://schemas.microsoft.com/office/powerpoint/2010/main" val="3357583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01610" y="1273323"/>
            <a:ext cx="6632862" cy="1922804"/>
          </a:xfrm>
          <a:prstGeom prst="roundRec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03099" y="1538241"/>
            <a:ext cx="6229884" cy="1323439"/>
          </a:xfrm>
          <a:prstGeom prst="rect">
            <a:avLst/>
          </a:prstGeom>
          <a:noFill/>
        </p:spPr>
        <p:txBody>
          <a:bodyPr wrap="square" rtlCol="0">
            <a:spAutoFit/>
          </a:bodyPr>
          <a:lstStyle/>
          <a:p>
            <a:pPr algn="ctr"/>
            <a:r>
              <a:rPr lang="en-US" sz="4000" dirty="0">
                <a:solidFill>
                  <a:schemeClr val="bg1"/>
                </a:solidFill>
              </a:rPr>
              <a:t>Lymph Node</a:t>
            </a:r>
            <a:br>
              <a:rPr lang="en-US" sz="4000" dirty="0">
                <a:solidFill>
                  <a:schemeClr val="bg1"/>
                </a:solidFill>
              </a:rPr>
            </a:br>
            <a:r>
              <a:rPr lang="en-US" sz="4000" dirty="0">
                <a:solidFill>
                  <a:schemeClr val="bg1"/>
                </a:solidFill>
              </a:rPr>
              <a:t>Metastasis</a:t>
            </a:r>
          </a:p>
        </p:txBody>
      </p:sp>
    </p:spTree>
    <p:extLst>
      <p:ext uri="{BB962C8B-B14F-4D97-AF65-F5344CB8AC3E}">
        <p14:creationId xmlns:p14="http://schemas.microsoft.com/office/powerpoint/2010/main" val="44990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3D0E5D15-30AA-41A4-9991-F0770A9363B7}"/>
              </a:ext>
            </a:extLst>
          </p:cNvPr>
          <p:cNvSpPr>
            <a:spLocks noGrp="1"/>
          </p:cNvSpPr>
          <p:nvPr>
            <p:ph type="title"/>
          </p:nvPr>
        </p:nvSpPr>
        <p:spPr/>
        <p:txBody>
          <a:bodyPr/>
          <a:lstStyle/>
          <a:p>
            <a:r>
              <a:rPr lang="en-US" b="1" dirty="0"/>
              <a:t>Surgical Levels of the Neck</a:t>
            </a:r>
          </a:p>
        </p:txBody>
      </p:sp>
      <p:pic>
        <p:nvPicPr>
          <p:cNvPr id="8" name="Picture 10" descr="scan 1">
            <a:extLst>
              <a:ext uri="{FF2B5EF4-FFF2-40B4-BE49-F238E27FC236}">
                <a16:creationId xmlns:a16="http://schemas.microsoft.com/office/drawing/2014/main" id="{2C7C267B-D7F0-4D11-8DF1-A3AF9E7EF307}"/>
              </a:ext>
            </a:extLst>
          </p:cNvPr>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7401" b="18948"/>
          <a:stretch/>
        </p:blipFill>
        <p:spPr bwMode="auto">
          <a:xfrm>
            <a:off x="1007165" y="1903923"/>
            <a:ext cx="4625009" cy="44028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id="{633EC5B1-3AB6-4F1E-A9CA-5DFEF935E215}"/>
              </a:ext>
            </a:extLst>
          </p:cNvPr>
          <p:cNvPicPr>
            <a:picLocks noGrp="1" noChangeAspect="1"/>
          </p:cNvPicPr>
          <p:nvPr>
            <p:ph sz="half" idx="2"/>
          </p:nvPr>
        </p:nvPicPr>
        <p:blipFill>
          <a:blip r:embed="rId3"/>
          <a:stretch>
            <a:fillRect/>
          </a:stretch>
        </p:blipFill>
        <p:spPr>
          <a:xfrm>
            <a:off x="5486399" y="1325415"/>
            <a:ext cx="6441965" cy="5260915"/>
          </a:xfrm>
          <a:prstGeom prst="rect">
            <a:avLst/>
          </a:prstGeom>
        </p:spPr>
      </p:pic>
    </p:spTree>
    <p:extLst>
      <p:ext uri="{BB962C8B-B14F-4D97-AF65-F5344CB8AC3E}">
        <p14:creationId xmlns:p14="http://schemas.microsoft.com/office/powerpoint/2010/main" val="3090190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Cervical Lymph Nodes</a:t>
            </a:r>
          </a:p>
        </p:txBody>
      </p:sp>
      <p:sp>
        <p:nvSpPr>
          <p:cNvPr id="3" name="Content Placeholder 2"/>
          <p:cNvSpPr>
            <a:spLocks noGrp="1"/>
          </p:cNvSpPr>
          <p:nvPr>
            <p:ph idx="1"/>
          </p:nvPr>
        </p:nvSpPr>
        <p:spPr>
          <a:xfrm>
            <a:off x="838200" y="2411895"/>
            <a:ext cx="10515600" cy="3765067"/>
          </a:xfrm>
        </p:spPr>
        <p:txBody>
          <a:bodyPr/>
          <a:lstStyle/>
          <a:p>
            <a:r>
              <a:rPr lang="en-US" dirty="0"/>
              <a:t>Approximately 300 lymph nodes in the  normal neck</a:t>
            </a:r>
          </a:p>
          <a:p>
            <a:endParaRPr lang="en-US" dirty="0"/>
          </a:p>
          <a:p>
            <a:r>
              <a:rPr lang="en-US" dirty="0"/>
              <a:t>Typically can identify 6-20 nodes by ultrasound</a:t>
            </a:r>
          </a:p>
          <a:p>
            <a:endParaRPr lang="en-US" dirty="0"/>
          </a:p>
          <a:p>
            <a:r>
              <a:rPr lang="en-US" dirty="0"/>
              <a:t>Nodes are more prominent with infections, mononucleosis, dental procedures and Hashimoto thyroiditis</a:t>
            </a:r>
          </a:p>
        </p:txBody>
      </p:sp>
    </p:spTree>
    <p:extLst>
      <p:ext uri="{BB962C8B-B14F-4D97-AF65-F5344CB8AC3E}">
        <p14:creationId xmlns:p14="http://schemas.microsoft.com/office/powerpoint/2010/main" val="40253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Pre-op Evaluation of Central Compartment</a:t>
            </a:r>
          </a:p>
        </p:txBody>
      </p:sp>
      <p:pic>
        <p:nvPicPr>
          <p:cNvPr id="5" name="Picture 3" descr="scan (2)"/>
          <p:cNvPicPr>
            <a:picLocks noChangeAspect="1" noChangeArrowheads="1"/>
          </p:cNvPicPr>
          <p:nvPr/>
        </p:nvPicPr>
        <p:blipFill>
          <a:blip r:embed="rId2">
            <a:extLst>
              <a:ext uri="{28A0092B-C50C-407E-A947-70E740481C1C}">
                <a14:useLocalDpi xmlns:a14="http://schemas.microsoft.com/office/drawing/2010/main" val="0"/>
              </a:ext>
            </a:extLst>
          </a:blip>
          <a:srcRect l="29762" t="9000" b="8104"/>
          <a:stretch>
            <a:fillRect/>
          </a:stretch>
        </p:blipFill>
        <p:spPr bwMode="auto">
          <a:xfrm>
            <a:off x="3886200" y="1488831"/>
            <a:ext cx="4495800" cy="3962400"/>
          </a:xfrm>
          <a:prstGeom prst="rect">
            <a:avLst/>
          </a:prstGeom>
          <a:noFill/>
          <a:ln w="12700" cmpd="tri">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2438400" y="5679832"/>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a:t>Metastatic paratrachael lymph node</a:t>
            </a:r>
            <a:r>
              <a:rPr lang="en-US" altLang="en-US"/>
              <a:t> </a:t>
            </a:r>
          </a:p>
        </p:txBody>
      </p:sp>
      <p:sp>
        <p:nvSpPr>
          <p:cNvPr id="7" name="Text Box 5"/>
          <p:cNvSpPr txBox="1">
            <a:spLocks noChangeArrowheads="1"/>
          </p:cNvSpPr>
          <p:nvPr/>
        </p:nvSpPr>
        <p:spPr bwMode="auto">
          <a:xfrm>
            <a:off x="2209800" y="2936632"/>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Carotid</a:t>
            </a:r>
          </a:p>
        </p:txBody>
      </p:sp>
      <p:sp>
        <p:nvSpPr>
          <p:cNvPr id="8" name="Line 6"/>
          <p:cNvSpPr>
            <a:spLocks noChangeShapeType="1"/>
          </p:cNvSpPr>
          <p:nvPr/>
        </p:nvSpPr>
        <p:spPr bwMode="auto">
          <a:xfrm flipV="1">
            <a:off x="3581400" y="2860431"/>
            <a:ext cx="1295400" cy="2286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7"/>
          <p:cNvSpPr txBox="1">
            <a:spLocks noChangeArrowheads="1"/>
          </p:cNvSpPr>
          <p:nvPr/>
        </p:nvSpPr>
        <p:spPr bwMode="auto">
          <a:xfrm>
            <a:off x="8382000" y="2022232"/>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a:t>Thyroid nodule</a:t>
            </a:r>
          </a:p>
        </p:txBody>
      </p:sp>
      <p:sp>
        <p:nvSpPr>
          <p:cNvPr id="10" name="Line 8"/>
          <p:cNvSpPr>
            <a:spLocks noChangeShapeType="1"/>
          </p:cNvSpPr>
          <p:nvPr/>
        </p:nvSpPr>
        <p:spPr bwMode="auto">
          <a:xfrm flipH="1">
            <a:off x="6172200" y="2327031"/>
            <a:ext cx="2590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flipV="1">
            <a:off x="5943600" y="3317631"/>
            <a:ext cx="0" cy="22860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5030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2D58-A89A-43CD-AE4E-4A5ED38F7237}"/>
              </a:ext>
            </a:extLst>
          </p:cNvPr>
          <p:cNvSpPr>
            <a:spLocks noGrp="1"/>
          </p:cNvSpPr>
          <p:nvPr>
            <p:ph type="title"/>
          </p:nvPr>
        </p:nvSpPr>
        <p:spPr/>
        <p:txBody>
          <a:bodyPr/>
          <a:lstStyle/>
          <a:p>
            <a:pPr algn="ctr"/>
            <a:r>
              <a:rPr lang="en-US" b="1" dirty="0"/>
              <a:t>Preop Imaging</a:t>
            </a:r>
            <a:endParaRPr lang="en-US" dirty="0"/>
          </a:p>
        </p:txBody>
      </p:sp>
      <p:sp>
        <p:nvSpPr>
          <p:cNvPr id="4" name="Content Placeholder 2">
            <a:extLst>
              <a:ext uri="{FF2B5EF4-FFF2-40B4-BE49-F238E27FC236}">
                <a16:creationId xmlns:a16="http://schemas.microsoft.com/office/drawing/2014/main" id="{7704BCF2-0457-4D8B-8681-D67891A88D14}"/>
              </a:ext>
            </a:extLst>
          </p:cNvPr>
          <p:cNvSpPr>
            <a:spLocks noGrp="1"/>
          </p:cNvSpPr>
          <p:nvPr>
            <p:ph idx="1"/>
          </p:nvPr>
        </p:nvSpPr>
        <p:spPr/>
        <p:txBody>
          <a:bodyPr>
            <a:normAutofit/>
          </a:bodyPr>
          <a:lstStyle/>
          <a:p>
            <a:r>
              <a:rPr lang="en-US" sz="3200" dirty="0"/>
              <a:t>DTC clinically involves lymph nodes in 20-50% of patients (</a:t>
            </a:r>
            <a:r>
              <a:rPr lang="en-US" sz="3200" dirty="0" err="1"/>
              <a:t>micrometastasis</a:t>
            </a:r>
            <a:r>
              <a:rPr lang="en-US" sz="3200" dirty="0"/>
              <a:t> in up to 90%)</a:t>
            </a:r>
          </a:p>
          <a:p>
            <a:endParaRPr lang="en-US" sz="3200" dirty="0"/>
          </a:p>
          <a:p>
            <a:r>
              <a:rPr lang="en-US" sz="3200" dirty="0"/>
              <a:t>Pre-op US identifies suspicious nodes in 20-30% of cases</a:t>
            </a:r>
          </a:p>
          <a:p>
            <a:endParaRPr lang="en-US" sz="3200" dirty="0"/>
          </a:p>
          <a:p>
            <a:r>
              <a:rPr lang="en-US" sz="3200" dirty="0"/>
              <a:t>Surgical management is altered in the presence of lateral neck metastasis to include total thyroidectomy plus lateral neck dissection</a:t>
            </a:r>
          </a:p>
          <a:p>
            <a:endParaRPr lang="en-US" sz="3200" dirty="0"/>
          </a:p>
        </p:txBody>
      </p:sp>
    </p:spTree>
    <p:extLst>
      <p:ext uri="{BB962C8B-B14F-4D97-AF65-F5344CB8AC3E}">
        <p14:creationId xmlns:p14="http://schemas.microsoft.com/office/powerpoint/2010/main" val="64136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Points to Consider Before Lymph Node Dissection</a:t>
            </a:r>
          </a:p>
        </p:txBody>
      </p:sp>
      <p:sp>
        <p:nvSpPr>
          <p:cNvPr id="3" name="Content Placeholder 2"/>
          <p:cNvSpPr>
            <a:spLocks noGrp="1"/>
          </p:cNvSpPr>
          <p:nvPr>
            <p:ph idx="1"/>
          </p:nvPr>
        </p:nvSpPr>
        <p:spPr/>
        <p:txBody>
          <a:bodyPr/>
          <a:lstStyle/>
          <a:p>
            <a:r>
              <a:rPr lang="en-US" dirty="0">
                <a:solidFill>
                  <a:srgbClr val="FF0000"/>
                </a:solidFill>
              </a:rPr>
              <a:t>Central neck dissection (CND)</a:t>
            </a:r>
          </a:p>
          <a:p>
            <a:pPr lvl="1"/>
            <a:r>
              <a:rPr lang="en-US" sz="2600" dirty="0"/>
              <a:t>Elective vs therapeutic</a:t>
            </a:r>
          </a:p>
          <a:p>
            <a:pPr lvl="1"/>
            <a:r>
              <a:rPr lang="en-US" sz="2600" dirty="0"/>
              <a:t>Unilateral vs bilateral</a:t>
            </a:r>
          </a:p>
          <a:p>
            <a:pPr lvl="1"/>
            <a:r>
              <a:rPr lang="en-US" sz="2600" dirty="0"/>
              <a:t>First op vs </a:t>
            </a:r>
            <a:r>
              <a:rPr lang="en-US" sz="2600" dirty="0" err="1"/>
              <a:t>Reop</a:t>
            </a:r>
            <a:endParaRPr lang="en-US" sz="2600" dirty="0"/>
          </a:p>
          <a:p>
            <a:pPr lvl="1"/>
            <a:r>
              <a:rPr lang="en-US" sz="2600" dirty="0"/>
              <a:t>FNA confirmed?</a:t>
            </a:r>
          </a:p>
          <a:p>
            <a:pPr lvl="1"/>
            <a:r>
              <a:rPr lang="en-US" sz="2600" dirty="0"/>
              <a:t>RLN &amp; PTH function</a:t>
            </a:r>
          </a:p>
          <a:p>
            <a:r>
              <a:rPr lang="en-US" dirty="0">
                <a:solidFill>
                  <a:srgbClr val="FF0000"/>
                </a:solidFill>
              </a:rPr>
              <a:t>Lateral neck</a:t>
            </a:r>
          </a:p>
          <a:p>
            <a:pPr marL="920750" lvl="1" indent="-457200"/>
            <a:r>
              <a:rPr lang="en-US" sz="2600" dirty="0"/>
              <a:t>Always therapeutic</a:t>
            </a:r>
          </a:p>
          <a:p>
            <a:pPr marL="920750" lvl="1" indent="-457200"/>
            <a:r>
              <a:rPr lang="en-US" sz="2600" dirty="0"/>
              <a:t>Must be compartmental &amp; </a:t>
            </a:r>
            <a:r>
              <a:rPr lang="en-US" sz="2600" b="1" dirty="0"/>
              <a:t>not</a:t>
            </a:r>
            <a:r>
              <a:rPr lang="en-US" sz="2600" dirty="0"/>
              <a:t> “berry picking”</a:t>
            </a:r>
          </a:p>
        </p:txBody>
      </p:sp>
    </p:spTree>
    <p:extLst>
      <p:ext uri="{BB962C8B-B14F-4D97-AF65-F5344CB8AC3E}">
        <p14:creationId xmlns:p14="http://schemas.microsoft.com/office/powerpoint/2010/main" val="239546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AD3BFB-5232-4F8C-B1BA-228D4D56B15A}"/>
              </a:ext>
            </a:extLst>
          </p:cNvPr>
          <p:cNvSpPr>
            <a:spLocks noGrp="1"/>
          </p:cNvSpPr>
          <p:nvPr>
            <p:ph type="title"/>
          </p:nvPr>
        </p:nvSpPr>
        <p:spPr/>
        <p:txBody>
          <a:bodyPr/>
          <a:lstStyle/>
          <a:p>
            <a:pPr algn="ctr"/>
            <a:r>
              <a:rPr lang="en-US" dirty="0"/>
              <a:t>Lymph node dissection</a:t>
            </a:r>
            <a:br>
              <a:rPr lang="en-US" dirty="0"/>
            </a:br>
            <a:endParaRPr lang="en-US" dirty="0"/>
          </a:p>
        </p:txBody>
      </p:sp>
      <p:sp>
        <p:nvSpPr>
          <p:cNvPr id="3" name="Content Placeholder 2">
            <a:extLst>
              <a:ext uri="{FF2B5EF4-FFF2-40B4-BE49-F238E27FC236}">
                <a16:creationId xmlns:a16="http://schemas.microsoft.com/office/drawing/2014/main" id="{A5E216DA-5E95-44B8-985C-E0F4290EFEBF}"/>
              </a:ext>
            </a:extLst>
          </p:cNvPr>
          <p:cNvSpPr>
            <a:spLocks noGrp="1"/>
          </p:cNvSpPr>
          <p:nvPr>
            <p:ph idx="1"/>
          </p:nvPr>
        </p:nvSpPr>
        <p:spPr/>
        <p:txBody>
          <a:bodyPr>
            <a:normAutofit/>
          </a:bodyPr>
          <a:lstStyle/>
          <a:p>
            <a:r>
              <a:rPr lang="en-US" dirty="0"/>
              <a:t>Thyroidectomy without prophylactic central neck dissection is appropriate for small (T1 or T2), noninvasive, clinically node-negative PTC (cN0) and for most follicular cancers.</a:t>
            </a:r>
          </a:p>
          <a:p>
            <a:endParaRPr lang="en-US" dirty="0"/>
          </a:p>
          <a:p>
            <a:r>
              <a:rPr lang="en-US" dirty="0"/>
              <a:t>Therapeutic lateral neck compartmental lymph node dissection should be performed for patients with biopsy-proven metastatic lateral cervical lymphadenopathy.</a:t>
            </a:r>
          </a:p>
          <a:p>
            <a:endParaRPr lang="en-US" dirty="0"/>
          </a:p>
        </p:txBody>
      </p:sp>
    </p:spTree>
    <p:extLst>
      <p:ext uri="{BB962C8B-B14F-4D97-AF65-F5344CB8AC3E}">
        <p14:creationId xmlns:p14="http://schemas.microsoft.com/office/powerpoint/2010/main" val="2627265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3E9A-34E3-4E16-8357-19F37692D524}"/>
              </a:ext>
            </a:extLst>
          </p:cNvPr>
          <p:cNvSpPr>
            <a:spLocks noGrp="1"/>
          </p:cNvSpPr>
          <p:nvPr>
            <p:ph type="title"/>
          </p:nvPr>
        </p:nvSpPr>
        <p:spPr/>
        <p:txBody>
          <a:bodyPr/>
          <a:lstStyle/>
          <a:p>
            <a:pPr algn="ctr"/>
            <a:r>
              <a:rPr lang="en-US" dirty="0"/>
              <a:t>Lymph node dissection</a:t>
            </a:r>
            <a:br>
              <a:rPr lang="en-US" dirty="0"/>
            </a:br>
            <a:endParaRPr lang="en-US" dirty="0"/>
          </a:p>
        </p:txBody>
      </p:sp>
      <p:sp>
        <p:nvSpPr>
          <p:cNvPr id="3" name="Content Placeholder 2">
            <a:extLst>
              <a:ext uri="{FF2B5EF4-FFF2-40B4-BE49-F238E27FC236}">
                <a16:creationId xmlns:a16="http://schemas.microsoft.com/office/drawing/2014/main" id="{D2A51B3B-DD3D-4F5D-B38C-66D4E348B83E}"/>
              </a:ext>
            </a:extLst>
          </p:cNvPr>
          <p:cNvSpPr>
            <a:spLocks noGrp="1"/>
          </p:cNvSpPr>
          <p:nvPr>
            <p:ph idx="1"/>
          </p:nvPr>
        </p:nvSpPr>
        <p:spPr/>
        <p:txBody>
          <a:bodyPr>
            <a:noAutofit/>
          </a:bodyPr>
          <a:lstStyle/>
          <a:p>
            <a:pPr marL="0" indent="0">
              <a:buNone/>
            </a:pPr>
            <a:r>
              <a:rPr lang="en-US" dirty="0"/>
              <a:t>Therapeutic central-compartment (level VI) neck dissection for patients with clinically involved central nodes should accompany total thyroidectomy to provide clearance of disease from the central neck.</a:t>
            </a:r>
          </a:p>
          <a:p>
            <a:pPr marL="0" indent="0">
              <a:buNone/>
            </a:pPr>
            <a:endParaRPr lang="en-US" dirty="0"/>
          </a:p>
          <a:p>
            <a:pPr marL="0" indent="0">
              <a:buNone/>
            </a:pPr>
            <a:r>
              <a:rPr lang="en-US" dirty="0"/>
              <a:t>Prophylactic central-compartment neck dissection (ipsilateral or bilateral) should be considered in patients with papillary thyroid carcinoma with clinically uninvolved central neck lymph nodes (cN0) who have advanced primary tumors (T3 or T4) or clinically involved lateral neck nodes (cN1b), or if the information will be used to plan further steps in therapy.</a:t>
            </a:r>
          </a:p>
        </p:txBody>
      </p:sp>
    </p:spTree>
    <p:extLst>
      <p:ext uri="{BB962C8B-B14F-4D97-AF65-F5344CB8AC3E}">
        <p14:creationId xmlns:p14="http://schemas.microsoft.com/office/powerpoint/2010/main" val="351400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BCF6-5FEC-4A83-9D81-BC9DD5B739E2}"/>
              </a:ext>
            </a:extLst>
          </p:cNvPr>
          <p:cNvSpPr>
            <a:spLocks noGrp="1"/>
          </p:cNvSpPr>
          <p:nvPr>
            <p:ph type="title"/>
          </p:nvPr>
        </p:nvSpPr>
        <p:spPr/>
        <p:txBody>
          <a:bodyPr/>
          <a:lstStyle/>
          <a:p>
            <a:r>
              <a:rPr lang="en-US" dirty="0"/>
              <a:t>What is the appropriate perioperative</a:t>
            </a:r>
            <a:br>
              <a:rPr lang="en-US" dirty="0"/>
            </a:br>
            <a:r>
              <a:rPr lang="en-US" dirty="0"/>
              <a:t>approach to voice and parathyroid issues?</a:t>
            </a:r>
          </a:p>
        </p:txBody>
      </p:sp>
      <p:sp>
        <p:nvSpPr>
          <p:cNvPr id="3" name="Content Placeholder 2">
            <a:extLst>
              <a:ext uri="{FF2B5EF4-FFF2-40B4-BE49-F238E27FC236}">
                <a16:creationId xmlns:a16="http://schemas.microsoft.com/office/drawing/2014/main" id="{40626D7A-6853-4C3C-A842-B81F5851924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033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1155-4AFE-4F63-9090-E45183BCB71D}"/>
              </a:ext>
            </a:extLst>
          </p:cNvPr>
          <p:cNvSpPr>
            <a:spLocks noGrp="1"/>
          </p:cNvSpPr>
          <p:nvPr>
            <p:ph type="title"/>
          </p:nvPr>
        </p:nvSpPr>
        <p:spPr>
          <a:xfrm>
            <a:off x="838200" y="1359037"/>
            <a:ext cx="10515600" cy="563789"/>
          </a:xfrm>
        </p:spPr>
        <p:txBody>
          <a:bodyPr>
            <a:noAutofit/>
          </a:bodyPr>
          <a:lstStyle/>
          <a:p>
            <a:pPr algn="ctr"/>
            <a:r>
              <a:rPr lang="en-US" sz="4000" b="1" dirty="0"/>
              <a:t>What are the basic principles of histopathologic</a:t>
            </a:r>
            <a:br>
              <a:rPr lang="en-US" sz="4000" b="1" dirty="0"/>
            </a:br>
            <a:r>
              <a:rPr lang="en-US" sz="4000" b="1" dirty="0"/>
              <a:t>evaluation of thyroidectomy samples?</a:t>
            </a:r>
          </a:p>
        </p:txBody>
      </p:sp>
      <p:sp>
        <p:nvSpPr>
          <p:cNvPr id="3" name="Content Placeholder 2">
            <a:extLst>
              <a:ext uri="{FF2B5EF4-FFF2-40B4-BE49-F238E27FC236}">
                <a16:creationId xmlns:a16="http://schemas.microsoft.com/office/drawing/2014/main" id="{175F528C-1361-4060-A13C-731178B5850F}"/>
              </a:ext>
            </a:extLst>
          </p:cNvPr>
          <p:cNvSpPr>
            <a:spLocks noGrp="1"/>
          </p:cNvSpPr>
          <p:nvPr>
            <p:ph idx="1"/>
          </p:nvPr>
        </p:nvSpPr>
        <p:spPr>
          <a:xfrm>
            <a:off x="449943" y="3158832"/>
            <a:ext cx="11408228" cy="2981740"/>
          </a:xfrm>
        </p:spPr>
        <p:txBody>
          <a:bodyPr>
            <a:normAutofit/>
          </a:bodyPr>
          <a:lstStyle/>
          <a:p>
            <a:r>
              <a:rPr lang="en-US" dirty="0"/>
              <a:t>Status of resection margins</a:t>
            </a:r>
          </a:p>
          <a:p>
            <a:r>
              <a:rPr lang="en-US" dirty="0"/>
              <a:t>The presence of vascular invasion and the number of invaded vessels</a:t>
            </a:r>
          </a:p>
          <a:p>
            <a:r>
              <a:rPr lang="en-US" dirty="0"/>
              <a:t>Number of lymph nodes examined and involved with tumor</a:t>
            </a:r>
          </a:p>
          <a:p>
            <a:r>
              <a:rPr lang="en-US" dirty="0"/>
              <a:t>Size of the largest metastatic focus to the lymph node</a:t>
            </a:r>
          </a:p>
          <a:p>
            <a:r>
              <a:rPr lang="en-US" dirty="0"/>
              <a:t>Presence or absence of </a:t>
            </a:r>
            <a:r>
              <a:rPr lang="en-US" dirty="0" err="1"/>
              <a:t>extranodal</a:t>
            </a:r>
            <a:r>
              <a:rPr lang="en-US" dirty="0"/>
              <a:t> extension of the metastatic tumor</a:t>
            </a:r>
          </a:p>
          <a:p>
            <a:endParaRPr lang="en-US" sz="1600" dirty="0"/>
          </a:p>
          <a:p>
            <a:pPr marL="0" indent="0">
              <a:buNone/>
            </a:pPr>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317500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0792D01-BC92-4104-B7FC-7F0D2397E640}"/>
              </a:ext>
            </a:extLst>
          </p:cNvPr>
          <p:cNvSpPr>
            <a:spLocks noGrp="1"/>
          </p:cNvSpPr>
          <p:nvPr>
            <p:ph type="title"/>
          </p:nvPr>
        </p:nvSpPr>
        <p:spPr/>
        <p:txBody>
          <a:bodyPr/>
          <a:lstStyle/>
          <a:p>
            <a:endParaRPr lang="en-US"/>
          </a:p>
        </p:txBody>
      </p:sp>
      <p:sp>
        <p:nvSpPr>
          <p:cNvPr id="12" name="Content Placeholder 11">
            <a:extLst>
              <a:ext uri="{FF2B5EF4-FFF2-40B4-BE49-F238E27FC236}">
                <a16:creationId xmlns:a16="http://schemas.microsoft.com/office/drawing/2014/main" id="{C32B9EF5-F94B-4E05-BFAE-A2049383314E}"/>
              </a:ext>
            </a:extLst>
          </p:cNvPr>
          <p:cNvSpPr>
            <a:spLocks noGrp="1"/>
          </p:cNvSpPr>
          <p:nvPr>
            <p:ph idx="1"/>
          </p:nvPr>
        </p:nvSpPr>
        <p:spPr>
          <a:xfrm>
            <a:off x="838200" y="2673760"/>
            <a:ext cx="10515600" cy="4351338"/>
          </a:xfrm>
        </p:spPr>
        <p:txBody>
          <a:bodyPr/>
          <a:lstStyle/>
          <a:p>
            <a:pPr marL="285750" indent="-285750">
              <a:spcBef>
                <a:spcPts val="700"/>
              </a:spcBef>
              <a:buClr>
                <a:schemeClr val="tx2"/>
              </a:buClr>
            </a:pPr>
            <a:r>
              <a:rPr lang="en-US" dirty="0"/>
              <a:t>Examined trends in incidence &amp; mortality of thyroid cancer in U.S.</a:t>
            </a:r>
          </a:p>
          <a:p>
            <a:pPr marL="285750" indent="-285750">
              <a:spcBef>
                <a:spcPts val="700"/>
              </a:spcBef>
              <a:buClr>
                <a:schemeClr val="tx2"/>
              </a:buClr>
            </a:pPr>
            <a:r>
              <a:rPr lang="en-US" dirty="0">
                <a:sym typeface="Symbol"/>
              </a:rPr>
              <a:t> incidence from 3.6/100,000 in 1973 to 8.7/100,000 in 2002; a 2.4 fold increase</a:t>
            </a:r>
          </a:p>
          <a:p>
            <a:pPr marL="285750" indent="-285750">
              <a:spcBef>
                <a:spcPts val="700"/>
              </a:spcBef>
              <a:buClr>
                <a:schemeClr val="tx2"/>
              </a:buClr>
            </a:pPr>
            <a:r>
              <a:rPr lang="en-US" dirty="0">
                <a:sym typeface="Symbol"/>
              </a:rPr>
              <a:t>All of  due to PTC – 2.9 fold increase</a:t>
            </a:r>
          </a:p>
          <a:p>
            <a:pPr marL="285750" indent="-285750">
              <a:spcBef>
                <a:spcPts val="700"/>
              </a:spcBef>
              <a:buClr>
                <a:schemeClr val="tx2"/>
              </a:buClr>
            </a:pPr>
            <a:r>
              <a:rPr lang="en-US" dirty="0">
                <a:sym typeface="Symbol"/>
              </a:rPr>
              <a:t>49% of PTC &lt;1 cm &amp; 87% &lt;2 cm</a:t>
            </a:r>
          </a:p>
          <a:p>
            <a:pPr marL="285750" indent="-285750">
              <a:spcBef>
                <a:spcPts val="700"/>
              </a:spcBef>
              <a:buClr>
                <a:schemeClr val="tx2"/>
              </a:buClr>
            </a:pPr>
            <a:r>
              <a:rPr lang="en-US" dirty="0">
                <a:sym typeface="Symbol"/>
              </a:rPr>
              <a:t>Mortality was stable 0.5/100,000</a:t>
            </a:r>
          </a:p>
          <a:p>
            <a:pPr marL="285750" indent="-285750">
              <a:spcBef>
                <a:spcPts val="700"/>
              </a:spcBef>
              <a:buClr>
                <a:schemeClr val="tx2"/>
              </a:buClr>
            </a:pPr>
            <a:r>
              <a:rPr lang="en-US" i="1" dirty="0">
                <a:solidFill>
                  <a:srgbClr val="FF0000"/>
                </a:solidFill>
                <a:sym typeface="Symbol"/>
              </a:rPr>
              <a:t>Increased incidence in the U.S. is predominantly due to </a:t>
            </a:r>
            <a:br>
              <a:rPr lang="en-US" i="1" dirty="0">
                <a:solidFill>
                  <a:srgbClr val="FF0000"/>
                </a:solidFill>
                <a:sym typeface="Symbol"/>
              </a:rPr>
            </a:br>
            <a:r>
              <a:rPr lang="en-US" i="1" dirty="0">
                <a:solidFill>
                  <a:srgbClr val="FF0000"/>
                </a:solidFill>
                <a:sym typeface="Symbol"/>
              </a:rPr>
              <a:t>increased detection of small papillary cancers not  in true occurrence of thyroid cancer</a:t>
            </a:r>
          </a:p>
          <a:p>
            <a:endParaRPr lang="en-US" dirty="0"/>
          </a:p>
        </p:txBody>
      </p:sp>
      <p:pic>
        <p:nvPicPr>
          <p:cNvPr id="10" name="Picture 2">
            <a:extLst>
              <a:ext uri="{FF2B5EF4-FFF2-40B4-BE49-F238E27FC236}">
                <a16:creationId xmlns:a16="http://schemas.microsoft.com/office/drawing/2014/main" id="{9ADAEFF5-BF15-4703-98BC-668BC17D3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77" b="71642"/>
          <a:stretch/>
        </p:blipFill>
        <p:spPr bwMode="auto">
          <a:xfrm>
            <a:off x="1827318" y="113337"/>
            <a:ext cx="7926559" cy="2245554"/>
          </a:xfrm>
          <a:prstGeom prst="rect">
            <a:avLst/>
          </a:prstGeom>
          <a:noFill/>
          <a:ln w="19050">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ectangle 12">
            <a:extLst>
              <a:ext uri="{FF2B5EF4-FFF2-40B4-BE49-F238E27FC236}">
                <a16:creationId xmlns:a16="http://schemas.microsoft.com/office/drawing/2014/main" id="{2BF4CF02-4751-4D72-8F22-3EC056308C4C}"/>
              </a:ext>
            </a:extLst>
          </p:cNvPr>
          <p:cNvSpPr/>
          <p:nvPr/>
        </p:nvSpPr>
        <p:spPr>
          <a:xfrm>
            <a:off x="9840083" y="6345344"/>
            <a:ext cx="2106410" cy="369332"/>
          </a:xfrm>
          <a:prstGeom prst="rect">
            <a:avLst/>
          </a:prstGeom>
        </p:spPr>
        <p:txBody>
          <a:bodyPr wrap="none">
            <a:spAutoFit/>
          </a:bodyPr>
          <a:lstStyle/>
          <a:p>
            <a:r>
              <a:rPr lang="en-US" dirty="0"/>
              <a:t>JAMA: May 10, 2006</a:t>
            </a:r>
          </a:p>
        </p:txBody>
      </p:sp>
    </p:spTree>
    <p:extLst>
      <p:ext uri="{BB962C8B-B14F-4D97-AF65-F5344CB8AC3E}">
        <p14:creationId xmlns:p14="http://schemas.microsoft.com/office/powerpoint/2010/main" val="3037204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E687-7B08-4418-AB7F-2793E240B6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41DB13-0F8D-4A2E-8D25-8EAFBBA6CEF8}"/>
              </a:ext>
            </a:extLst>
          </p:cNvPr>
          <p:cNvSpPr>
            <a:spLocks noGrp="1"/>
          </p:cNvSpPr>
          <p:nvPr>
            <p:ph idx="1"/>
          </p:nvPr>
        </p:nvSpPr>
        <p:spPr>
          <a:xfrm>
            <a:off x="463826" y="848139"/>
            <a:ext cx="10889974" cy="5328824"/>
          </a:xfrm>
        </p:spPr>
        <p:txBody>
          <a:bodyPr/>
          <a:lstStyle/>
          <a:p>
            <a:pPr marL="0" indent="0">
              <a:buNone/>
            </a:pPr>
            <a:r>
              <a:rPr lang="en-US" dirty="0"/>
              <a:t>Histopathologic variants of thyroid carcinoma associated with</a:t>
            </a:r>
          </a:p>
          <a:p>
            <a:endParaRPr lang="en-US" dirty="0"/>
          </a:p>
          <a:p>
            <a:r>
              <a:rPr lang="en-US" dirty="0"/>
              <a:t>More unfavorable outcomes </a:t>
            </a:r>
          </a:p>
          <a:p>
            <a:pPr marL="457200" lvl="1" indent="0">
              <a:buNone/>
            </a:pPr>
            <a:r>
              <a:rPr lang="en-US" dirty="0"/>
              <a:t>(tall cell, columnar cell, and hobnail variants of PTC; widely invasive FTC; poorly differentiated carcinoma) </a:t>
            </a:r>
          </a:p>
          <a:p>
            <a:endParaRPr lang="en-US" dirty="0"/>
          </a:p>
          <a:p>
            <a:r>
              <a:rPr lang="en-US" dirty="0"/>
              <a:t>More favorable outcomes </a:t>
            </a:r>
          </a:p>
          <a:p>
            <a:pPr marL="457200" lvl="1" indent="0">
              <a:buNone/>
            </a:pPr>
            <a:r>
              <a:rPr lang="en-US" dirty="0"/>
              <a:t>(encapsulated follicular variant of PTC without invasion, minimally invasive FTC) </a:t>
            </a:r>
          </a:p>
          <a:p>
            <a:endParaRPr lang="en-US" dirty="0"/>
          </a:p>
        </p:txBody>
      </p:sp>
    </p:spTree>
    <p:extLst>
      <p:ext uri="{BB962C8B-B14F-4D97-AF65-F5344CB8AC3E}">
        <p14:creationId xmlns:p14="http://schemas.microsoft.com/office/powerpoint/2010/main" val="1031249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187B-CAF1-4FA5-8E0B-6D78659092EE}"/>
              </a:ext>
            </a:extLst>
          </p:cNvPr>
          <p:cNvSpPr>
            <a:spLocks noGrp="1"/>
          </p:cNvSpPr>
          <p:nvPr>
            <p:ph type="title"/>
          </p:nvPr>
        </p:nvSpPr>
        <p:spPr>
          <a:xfrm>
            <a:off x="344557" y="365125"/>
            <a:ext cx="11555895" cy="1079362"/>
          </a:xfrm>
        </p:spPr>
        <p:txBody>
          <a:bodyPr>
            <a:noAutofit/>
          </a:bodyPr>
          <a:lstStyle/>
          <a:p>
            <a:pPr algn="ctr"/>
            <a:r>
              <a:rPr lang="en-US" sz="4000" b="1" dirty="0"/>
              <a:t>What initial stratification system should be used to estimate the risk of persistent/recurrent disease?</a:t>
            </a:r>
          </a:p>
        </p:txBody>
      </p:sp>
      <p:sp>
        <p:nvSpPr>
          <p:cNvPr id="3" name="Content Placeholder 2">
            <a:extLst>
              <a:ext uri="{FF2B5EF4-FFF2-40B4-BE49-F238E27FC236}">
                <a16:creationId xmlns:a16="http://schemas.microsoft.com/office/drawing/2014/main" id="{8106026D-3501-4715-BC87-DBC1F1D81B8E}"/>
              </a:ext>
            </a:extLst>
          </p:cNvPr>
          <p:cNvSpPr>
            <a:spLocks noGrp="1"/>
          </p:cNvSpPr>
          <p:nvPr>
            <p:ph idx="1"/>
          </p:nvPr>
        </p:nvSpPr>
        <p:spPr>
          <a:xfrm>
            <a:off x="887898" y="1653343"/>
            <a:ext cx="10389704" cy="4853472"/>
          </a:xfrm>
        </p:spPr>
        <p:txBody>
          <a:bodyPr>
            <a:normAutofit fontScale="85000" lnSpcReduction="20000"/>
          </a:bodyPr>
          <a:lstStyle/>
          <a:p>
            <a:r>
              <a:rPr lang="en-US" sz="3800" b="1" dirty="0"/>
              <a:t>Low-risk patients</a:t>
            </a:r>
          </a:p>
          <a:p>
            <a:pPr marL="0" indent="0">
              <a:buNone/>
            </a:pPr>
            <a:r>
              <a:rPr lang="en-US" dirty="0"/>
              <a:t>         Intrathyroidal DTC with no evidence of extrathyroidal extension, </a:t>
            </a:r>
          </a:p>
          <a:p>
            <a:pPr marL="0" indent="0">
              <a:buNone/>
            </a:pPr>
            <a:r>
              <a:rPr lang="en-US" dirty="0"/>
              <a:t>          vascular invasion, or metastases.</a:t>
            </a:r>
          </a:p>
          <a:p>
            <a:endParaRPr lang="en-US" dirty="0"/>
          </a:p>
          <a:p>
            <a:r>
              <a:rPr lang="en-US" sz="3300" b="1" dirty="0"/>
              <a:t>Intermediate-risk patients </a:t>
            </a:r>
          </a:p>
          <a:p>
            <a:pPr marL="0" indent="0">
              <a:buNone/>
            </a:pPr>
            <a:r>
              <a:rPr lang="en-US" dirty="0"/>
              <a:t>          Microscopic extrathyroidal extension, cervical lymph node </a:t>
            </a:r>
          </a:p>
          <a:p>
            <a:pPr marL="0" indent="0">
              <a:buNone/>
            </a:pPr>
            <a:r>
              <a:rPr lang="en-US" dirty="0"/>
              <a:t>          metastases, RAI-avid disease in the neck outside the thyroid bed,  </a:t>
            </a:r>
          </a:p>
          <a:p>
            <a:pPr marL="0" indent="0">
              <a:buNone/>
            </a:pPr>
            <a:r>
              <a:rPr lang="en-US" dirty="0"/>
              <a:t>          vascular invasion, or aggressive tumor histology</a:t>
            </a:r>
          </a:p>
          <a:p>
            <a:endParaRPr lang="en-US" dirty="0"/>
          </a:p>
          <a:p>
            <a:r>
              <a:rPr lang="en-US" sz="3300" b="1" dirty="0"/>
              <a:t>High risk patients </a:t>
            </a:r>
          </a:p>
          <a:p>
            <a:pPr marL="0" indent="0">
              <a:buNone/>
            </a:pPr>
            <a:r>
              <a:rPr lang="en-US" dirty="0"/>
              <a:t>    Gross extrathyroidal extension, incomplete tumor resection, distant  </a:t>
            </a:r>
          </a:p>
          <a:p>
            <a:pPr marL="0" indent="0">
              <a:buNone/>
            </a:pPr>
            <a:r>
              <a:rPr lang="en-US" dirty="0"/>
              <a:t>     metastases, or inappropriate </a:t>
            </a:r>
            <a:r>
              <a:rPr lang="en-US" dirty="0" err="1"/>
              <a:t>postoperativeserum</a:t>
            </a:r>
            <a:r>
              <a:rPr lang="en-US" dirty="0"/>
              <a:t> </a:t>
            </a:r>
            <a:r>
              <a:rPr lang="en-US" dirty="0" err="1"/>
              <a:t>Tg</a:t>
            </a:r>
            <a:r>
              <a:rPr lang="en-US" dirty="0"/>
              <a:t> values</a:t>
            </a:r>
          </a:p>
          <a:p>
            <a:pPr marL="0" indent="0">
              <a:buNone/>
            </a:pPr>
            <a:endParaRPr lang="en-US" dirty="0"/>
          </a:p>
        </p:txBody>
      </p:sp>
    </p:spTree>
    <p:extLst>
      <p:ext uri="{BB962C8B-B14F-4D97-AF65-F5344CB8AC3E}">
        <p14:creationId xmlns:p14="http://schemas.microsoft.com/office/powerpoint/2010/main" val="1074633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0AEB-B51F-4BB8-8860-CEB82C5515B1}"/>
              </a:ext>
            </a:extLst>
          </p:cNvPr>
          <p:cNvSpPr>
            <a:spLocks noGrp="1"/>
          </p:cNvSpPr>
          <p:nvPr>
            <p:ph type="title"/>
          </p:nvPr>
        </p:nvSpPr>
        <p:spPr>
          <a:xfrm>
            <a:off x="8666921" y="365126"/>
            <a:ext cx="3402496" cy="3063874"/>
          </a:xfrm>
        </p:spPr>
        <p:txBody>
          <a:bodyPr>
            <a:normAutofit/>
          </a:bodyPr>
          <a:lstStyle/>
          <a:p>
            <a:pPr algn="ctr"/>
            <a:r>
              <a:rPr lang="en-US" sz="2800" b="1" dirty="0"/>
              <a:t>AJCC 7th Edition/TNM Classification</a:t>
            </a:r>
            <a:br>
              <a:rPr lang="en-US" sz="2800" b="1" dirty="0"/>
            </a:br>
            <a:r>
              <a:rPr lang="en-US" sz="2800" b="1" dirty="0"/>
              <a:t>System for Differentiated Thyroid Carcinoma</a:t>
            </a:r>
          </a:p>
        </p:txBody>
      </p:sp>
      <p:pic>
        <p:nvPicPr>
          <p:cNvPr id="6" name="Content Placeholder 5">
            <a:extLst>
              <a:ext uri="{FF2B5EF4-FFF2-40B4-BE49-F238E27FC236}">
                <a16:creationId xmlns:a16="http://schemas.microsoft.com/office/drawing/2014/main" id="{8869E161-3DC0-476E-9474-C847718FE552}"/>
              </a:ext>
            </a:extLst>
          </p:cNvPr>
          <p:cNvPicPr>
            <a:picLocks noGrp="1" noChangeAspect="1"/>
          </p:cNvPicPr>
          <p:nvPr>
            <p:ph idx="1"/>
          </p:nvPr>
        </p:nvPicPr>
        <p:blipFill>
          <a:blip r:embed="rId2"/>
          <a:stretch>
            <a:fillRect/>
          </a:stretch>
        </p:blipFill>
        <p:spPr>
          <a:xfrm>
            <a:off x="293265" y="23329"/>
            <a:ext cx="7856821" cy="6551978"/>
          </a:xfrm>
          <a:prstGeom prst="rect">
            <a:avLst/>
          </a:prstGeom>
        </p:spPr>
      </p:pic>
    </p:spTree>
    <p:extLst>
      <p:ext uri="{BB962C8B-B14F-4D97-AF65-F5344CB8AC3E}">
        <p14:creationId xmlns:p14="http://schemas.microsoft.com/office/powerpoint/2010/main" val="335278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147BDC-FBDA-4837-AB10-E5442F542F6B}"/>
              </a:ext>
            </a:extLst>
          </p:cNvPr>
          <p:cNvSpPr>
            <a:spLocks noGrp="1"/>
          </p:cNvSpPr>
          <p:nvPr>
            <p:ph type="title"/>
          </p:nvPr>
        </p:nvSpPr>
        <p:spPr>
          <a:xfrm>
            <a:off x="838200" y="365126"/>
            <a:ext cx="10515600" cy="1066110"/>
          </a:xfrm>
        </p:spPr>
        <p:txBody>
          <a:bodyPr>
            <a:normAutofit/>
          </a:bodyPr>
          <a:lstStyle/>
          <a:p>
            <a:pPr algn="ctr"/>
            <a:r>
              <a:rPr lang="en-US" sz="2800" b="1" dirty="0"/>
              <a:t>AJCC 7th Edition/TNM Classification</a:t>
            </a:r>
            <a:br>
              <a:rPr lang="en-US" sz="2800" b="1" dirty="0"/>
            </a:br>
            <a:r>
              <a:rPr lang="en-US" sz="2800" b="1" dirty="0"/>
              <a:t>System for Differentiated Thyroid Carcinoma</a:t>
            </a:r>
          </a:p>
        </p:txBody>
      </p:sp>
      <p:pic>
        <p:nvPicPr>
          <p:cNvPr id="4" name="Content Placeholder 3">
            <a:extLst>
              <a:ext uri="{FF2B5EF4-FFF2-40B4-BE49-F238E27FC236}">
                <a16:creationId xmlns:a16="http://schemas.microsoft.com/office/drawing/2014/main" id="{4C08F648-BEDA-41CF-A0BB-FDCDDE1D71F4}"/>
              </a:ext>
            </a:extLst>
          </p:cNvPr>
          <p:cNvPicPr>
            <a:picLocks noGrp="1" noChangeAspect="1"/>
          </p:cNvPicPr>
          <p:nvPr>
            <p:ph idx="1"/>
          </p:nvPr>
        </p:nvPicPr>
        <p:blipFill>
          <a:blip r:embed="rId2"/>
          <a:stretch>
            <a:fillRect/>
          </a:stretch>
        </p:blipFill>
        <p:spPr>
          <a:xfrm>
            <a:off x="663232" y="1710738"/>
            <a:ext cx="10887798" cy="4637052"/>
          </a:xfrm>
          <a:prstGeom prst="rect">
            <a:avLst/>
          </a:prstGeom>
        </p:spPr>
      </p:pic>
    </p:spTree>
    <p:extLst>
      <p:ext uri="{BB962C8B-B14F-4D97-AF65-F5344CB8AC3E}">
        <p14:creationId xmlns:p14="http://schemas.microsoft.com/office/powerpoint/2010/main" val="2129165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53A62-B3F0-4913-B172-7A69D22810FE}"/>
              </a:ext>
            </a:extLst>
          </p:cNvPr>
          <p:cNvSpPr>
            <a:spLocks noGrp="1"/>
          </p:cNvSpPr>
          <p:nvPr>
            <p:ph type="title"/>
          </p:nvPr>
        </p:nvSpPr>
        <p:spPr>
          <a:xfrm>
            <a:off x="838200" y="365125"/>
            <a:ext cx="10515600" cy="721553"/>
          </a:xfrm>
        </p:spPr>
        <p:txBody>
          <a:bodyPr/>
          <a:lstStyle/>
          <a:p>
            <a:pPr algn="ctr"/>
            <a:r>
              <a:rPr lang="en-US" b="1" dirty="0"/>
              <a:t>TNM Classification</a:t>
            </a:r>
          </a:p>
        </p:txBody>
      </p:sp>
      <p:pic>
        <p:nvPicPr>
          <p:cNvPr id="4" name="Content Placeholder 3">
            <a:extLst>
              <a:ext uri="{FF2B5EF4-FFF2-40B4-BE49-F238E27FC236}">
                <a16:creationId xmlns:a16="http://schemas.microsoft.com/office/drawing/2014/main" id="{1DD1AD48-25B2-427D-A807-874E9F751992}"/>
              </a:ext>
            </a:extLst>
          </p:cNvPr>
          <p:cNvPicPr>
            <a:picLocks noGrp="1" noChangeAspect="1"/>
          </p:cNvPicPr>
          <p:nvPr>
            <p:ph idx="1"/>
          </p:nvPr>
        </p:nvPicPr>
        <p:blipFill>
          <a:blip r:embed="rId2"/>
          <a:stretch>
            <a:fillRect/>
          </a:stretch>
        </p:blipFill>
        <p:spPr>
          <a:xfrm>
            <a:off x="132519" y="1869669"/>
            <a:ext cx="11540064" cy="2424035"/>
          </a:xfrm>
          <a:prstGeom prst="rect">
            <a:avLst/>
          </a:prstGeom>
        </p:spPr>
      </p:pic>
    </p:spTree>
    <p:extLst>
      <p:ext uri="{BB962C8B-B14F-4D97-AF65-F5344CB8AC3E}">
        <p14:creationId xmlns:p14="http://schemas.microsoft.com/office/powerpoint/2010/main" val="3653890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E551E-A900-4E94-8EA1-F3C59882F7B4}"/>
              </a:ext>
            </a:extLst>
          </p:cNvPr>
          <p:cNvPicPr>
            <a:picLocks noChangeAspect="1"/>
          </p:cNvPicPr>
          <p:nvPr/>
        </p:nvPicPr>
        <p:blipFill>
          <a:blip r:embed="rId2"/>
          <a:stretch>
            <a:fillRect/>
          </a:stretch>
        </p:blipFill>
        <p:spPr>
          <a:xfrm>
            <a:off x="195467" y="279145"/>
            <a:ext cx="7384775" cy="6382556"/>
          </a:xfrm>
          <a:prstGeom prst="rect">
            <a:avLst/>
          </a:prstGeom>
        </p:spPr>
      </p:pic>
      <p:sp>
        <p:nvSpPr>
          <p:cNvPr id="2" name="Rectangle 1">
            <a:extLst>
              <a:ext uri="{FF2B5EF4-FFF2-40B4-BE49-F238E27FC236}">
                <a16:creationId xmlns:a16="http://schemas.microsoft.com/office/drawing/2014/main" id="{22B9B70F-236A-418D-89AC-0AD8E480234E}"/>
              </a:ext>
            </a:extLst>
          </p:cNvPr>
          <p:cNvSpPr/>
          <p:nvPr/>
        </p:nvSpPr>
        <p:spPr>
          <a:xfrm>
            <a:off x="8636239" y="408368"/>
            <a:ext cx="3268074" cy="584775"/>
          </a:xfrm>
          <a:prstGeom prst="rect">
            <a:avLst/>
          </a:prstGeom>
        </p:spPr>
        <p:txBody>
          <a:bodyPr wrap="none">
            <a:spAutoFit/>
          </a:bodyPr>
          <a:lstStyle/>
          <a:p>
            <a:r>
              <a:rPr lang="en-US" sz="3200" dirty="0"/>
              <a:t>TNM Classification</a:t>
            </a:r>
          </a:p>
        </p:txBody>
      </p:sp>
    </p:spTree>
    <p:extLst>
      <p:ext uri="{BB962C8B-B14F-4D97-AF65-F5344CB8AC3E}">
        <p14:creationId xmlns:p14="http://schemas.microsoft.com/office/powerpoint/2010/main" val="2540614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AFF6BA-A766-4A8B-B772-D833E9CE993C}"/>
              </a:ext>
            </a:extLst>
          </p:cNvPr>
          <p:cNvPicPr>
            <a:picLocks noChangeAspect="1"/>
          </p:cNvPicPr>
          <p:nvPr/>
        </p:nvPicPr>
        <p:blipFill>
          <a:blip r:embed="rId2"/>
          <a:stretch>
            <a:fillRect/>
          </a:stretch>
        </p:blipFill>
        <p:spPr>
          <a:xfrm>
            <a:off x="1156463" y="88834"/>
            <a:ext cx="9432025" cy="5841093"/>
          </a:xfrm>
          <a:prstGeom prst="rect">
            <a:avLst/>
          </a:prstGeom>
        </p:spPr>
      </p:pic>
      <p:sp>
        <p:nvSpPr>
          <p:cNvPr id="3" name="Rectangle 2">
            <a:extLst>
              <a:ext uri="{FF2B5EF4-FFF2-40B4-BE49-F238E27FC236}">
                <a16:creationId xmlns:a16="http://schemas.microsoft.com/office/drawing/2014/main" id="{C465C0D2-2B69-48E3-B874-E6BF93E54B45}"/>
              </a:ext>
            </a:extLst>
          </p:cNvPr>
          <p:cNvSpPr/>
          <p:nvPr/>
        </p:nvSpPr>
        <p:spPr>
          <a:xfrm>
            <a:off x="172279" y="5957646"/>
            <a:ext cx="11767930" cy="646331"/>
          </a:xfrm>
          <a:prstGeom prst="rect">
            <a:avLst/>
          </a:prstGeom>
        </p:spPr>
        <p:txBody>
          <a:bodyPr wrap="square">
            <a:spAutoFit/>
          </a:bodyPr>
          <a:lstStyle/>
          <a:p>
            <a:r>
              <a:rPr lang="en-US" dirty="0">
                <a:solidFill>
                  <a:srgbClr val="231F20"/>
                </a:solidFill>
                <a:latin typeface="TimesNewRomanPSMT"/>
              </a:rPr>
              <a:t>Survival rates of patients with different stages of papillary cancer.]: AJCC Cancer Staging Manual, 7th ed. New York, Springer, 2010, pp 87–92.)</a:t>
            </a:r>
            <a:endParaRPr lang="en-US" dirty="0"/>
          </a:p>
        </p:txBody>
      </p:sp>
    </p:spTree>
    <p:extLst>
      <p:ext uri="{BB962C8B-B14F-4D97-AF65-F5344CB8AC3E}">
        <p14:creationId xmlns:p14="http://schemas.microsoft.com/office/powerpoint/2010/main" val="1255639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2056-9409-4143-A291-3E1322149213}"/>
              </a:ext>
            </a:extLst>
          </p:cNvPr>
          <p:cNvSpPr>
            <a:spLocks noGrp="1"/>
          </p:cNvSpPr>
          <p:nvPr>
            <p:ph type="title"/>
          </p:nvPr>
        </p:nvSpPr>
        <p:spPr/>
        <p:txBody>
          <a:bodyPr>
            <a:noAutofit/>
          </a:bodyPr>
          <a:lstStyle/>
          <a:p>
            <a:pPr algn="ctr"/>
            <a:r>
              <a:rPr lang="en-US" sz="2400" b="1" dirty="0"/>
              <a:t>Should postoperative disease status</a:t>
            </a:r>
            <a:br>
              <a:rPr lang="en-US" sz="2400" b="1" dirty="0"/>
            </a:br>
            <a:r>
              <a:rPr lang="en-US" sz="2400" b="1" dirty="0"/>
              <a:t>be considered in decision-making for RAI therapy for patients with DTC?</a:t>
            </a:r>
          </a:p>
        </p:txBody>
      </p:sp>
      <p:sp>
        <p:nvSpPr>
          <p:cNvPr id="3" name="Content Placeholder 2">
            <a:extLst>
              <a:ext uri="{FF2B5EF4-FFF2-40B4-BE49-F238E27FC236}">
                <a16:creationId xmlns:a16="http://schemas.microsoft.com/office/drawing/2014/main" id="{9D0B274C-39E0-4FB6-99F8-CB85E0ACF552}"/>
              </a:ext>
            </a:extLst>
          </p:cNvPr>
          <p:cNvSpPr>
            <a:spLocks noGrp="1"/>
          </p:cNvSpPr>
          <p:nvPr>
            <p:ph idx="1"/>
          </p:nvPr>
        </p:nvSpPr>
        <p:spPr/>
        <p:txBody>
          <a:bodyPr>
            <a:normAutofit/>
          </a:bodyPr>
          <a:lstStyle/>
          <a:p>
            <a:r>
              <a:rPr lang="en-US" dirty="0"/>
              <a:t>Evaluation of postoperative disease status may be performed by a number of means including:</a:t>
            </a:r>
          </a:p>
          <a:p>
            <a:r>
              <a:rPr lang="en-US" dirty="0"/>
              <a:t>Serum </a:t>
            </a:r>
            <a:r>
              <a:rPr lang="en-US" dirty="0" err="1"/>
              <a:t>Tg</a:t>
            </a:r>
            <a:endParaRPr lang="en-US" dirty="0"/>
          </a:p>
          <a:p>
            <a:r>
              <a:rPr lang="en-US" dirty="0"/>
              <a:t>Neck ultrasonography</a:t>
            </a:r>
          </a:p>
          <a:p>
            <a:r>
              <a:rPr lang="en-US" dirty="0"/>
              <a:t>Iodine radioisotope scanning</a:t>
            </a:r>
          </a:p>
          <a:p>
            <a:endParaRPr lang="en-US" dirty="0"/>
          </a:p>
          <a:p>
            <a:r>
              <a:rPr lang="en-US" dirty="0"/>
              <a:t>There are currently no RCTs comparing any particular postoperative diagnostic strategy with the intention of modulating decision-making on RAI remnant ablation or RAI treatment for DTC.</a:t>
            </a:r>
          </a:p>
        </p:txBody>
      </p:sp>
    </p:spTree>
    <p:extLst>
      <p:ext uri="{BB962C8B-B14F-4D97-AF65-F5344CB8AC3E}">
        <p14:creationId xmlns:p14="http://schemas.microsoft.com/office/powerpoint/2010/main" val="3904996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3B94-CFBD-4290-95BC-5C77DCF7EB90}"/>
              </a:ext>
            </a:extLst>
          </p:cNvPr>
          <p:cNvSpPr>
            <a:spLocks noGrp="1"/>
          </p:cNvSpPr>
          <p:nvPr>
            <p:ph type="title"/>
          </p:nvPr>
        </p:nvSpPr>
        <p:spPr/>
        <p:txBody>
          <a:bodyPr>
            <a:noAutofit/>
          </a:bodyPr>
          <a:lstStyle/>
          <a:p>
            <a:r>
              <a:rPr lang="en-US" sz="2800" b="1" dirty="0">
                <a:solidFill>
                  <a:srgbClr val="0070C0"/>
                </a:solidFill>
              </a:rPr>
              <a:t>RAI (including remnant ablation, adjuvant therapy) after thyroidectomy</a:t>
            </a:r>
            <a:br>
              <a:rPr lang="en-US" sz="2800" b="1" dirty="0">
                <a:solidFill>
                  <a:srgbClr val="0070C0"/>
                </a:solidFill>
              </a:rPr>
            </a:br>
            <a:endParaRPr lang="en-US" sz="2800" b="1" dirty="0">
              <a:solidFill>
                <a:srgbClr val="0070C0"/>
              </a:solidFill>
            </a:endParaRPr>
          </a:p>
        </p:txBody>
      </p:sp>
      <p:sp>
        <p:nvSpPr>
          <p:cNvPr id="3" name="Content Placeholder 2">
            <a:extLst>
              <a:ext uri="{FF2B5EF4-FFF2-40B4-BE49-F238E27FC236}">
                <a16:creationId xmlns:a16="http://schemas.microsoft.com/office/drawing/2014/main" id="{D460A29F-79E9-40C7-A526-FC37A5142228}"/>
              </a:ext>
            </a:extLst>
          </p:cNvPr>
          <p:cNvSpPr>
            <a:spLocks noGrp="1"/>
          </p:cNvSpPr>
          <p:nvPr>
            <p:ph idx="1"/>
          </p:nvPr>
        </p:nvSpPr>
        <p:spPr>
          <a:xfrm>
            <a:off x="436404" y="1631659"/>
            <a:ext cx="11049013" cy="4351338"/>
          </a:xfrm>
        </p:spPr>
        <p:txBody>
          <a:bodyPr>
            <a:normAutofit fontScale="92500" lnSpcReduction="10000"/>
          </a:bodyPr>
          <a:lstStyle/>
          <a:p>
            <a:r>
              <a:rPr lang="en-US" dirty="0"/>
              <a:t>Not routinely recommended after thyroidectomy for ATA </a:t>
            </a:r>
            <a:r>
              <a:rPr lang="en-US" i="1" u="sng" dirty="0"/>
              <a:t>low-risk DTC</a:t>
            </a:r>
            <a:r>
              <a:rPr lang="en-US" dirty="0"/>
              <a:t> patients</a:t>
            </a:r>
          </a:p>
          <a:p>
            <a:endParaRPr lang="en-US" dirty="0"/>
          </a:p>
          <a:p>
            <a:r>
              <a:rPr lang="en-US" dirty="0"/>
              <a:t>Not routinely recommended after lobectomy or total thyroidectomy for patients with </a:t>
            </a:r>
            <a:r>
              <a:rPr lang="en-US" i="1" u="sng" dirty="0"/>
              <a:t>unifocal or multifocal papillary microcarcinoma </a:t>
            </a:r>
            <a:r>
              <a:rPr lang="en-US" dirty="0"/>
              <a:t>in the absence of other adverse features</a:t>
            </a:r>
          </a:p>
          <a:p>
            <a:endParaRPr lang="en-US" dirty="0"/>
          </a:p>
          <a:p>
            <a:r>
              <a:rPr lang="en-US" dirty="0"/>
              <a:t>Should be considered after total thyroidectomy in ATA </a:t>
            </a:r>
            <a:r>
              <a:rPr lang="en-US" i="1" u="sng" dirty="0"/>
              <a:t>intermediate-risk</a:t>
            </a:r>
            <a:r>
              <a:rPr lang="en-US" dirty="0"/>
              <a:t> level DTC patients</a:t>
            </a:r>
          </a:p>
          <a:p>
            <a:endParaRPr lang="en-US" dirty="0"/>
          </a:p>
          <a:p>
            <a:r>
              <a:rPr lang="en-US" dirty="0"/>
              <a:t>Routinely recommended after total thyroidectomy for ATA </a:t>
            </a:r>
            <a:r>
              <a:rPr lang="en-US" i="1" u="sng" dirty="0"/>
              <a:t>high risk DTC </a:t>
            </a:r>
            <a:r>
              <a:rPr lang="en-US" dirty="0"/>
              <a:t>patients</a:t>
            </a:r>
          </a:p>
        </p:txBody>
      </p:sp>
    </p:spTree>
    <p:extLst>
      <p:ext uri="{BB962C8B-B14F-4D97-AF65-F5344CB8AC3E}">
        <p14:creationId xmlns:p14="http://schemas.microsoft.com/office/powerpoint/2010/main" val="244527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RAI for Low Risk PTC</a:t>
            </a:r>
          </a:p>
        </p:txBody>
      </p:sp>
      <p:sp>
        <p:nvSpPr>
          <p:cNvPr id="3" name="Content Placeholder 2"/>
          <p:cNvSpPr>
            <a:spLocks noGrp="1"/>
          </p:cNvSpPr>
          <p:nvPr>
            <p:ph idx="1"/>
          </p:nvPr>
        </p:nvSpPr>
        <p:spPr/>
        <p:txBody>
          <a:bodyPr/>
          <a:lstStyle/>
          <a:p>
            <a:r>
              <a:rPr lang="en-US" dirty="0"/>
              <a:t>Remnant ablation does not improve (favorable) outcome</a:t>
            </a:r>
          </a:p>
          <a:p>
            <a:r>
              <a:rPr lang="en-US" dirty="0"/>
              <a:t>Recurrences and deaths are both low</a:t>
            </a:r>
          </a:p>
          <a:p>
            <a:r>
              <a:rPr lang="en-US" dirty="0"/>
              <a:t>Most recurrences are </a:t>
            </a:r>
            <a:r>
              <a:rPr lang="en-US" dirty="0" err="1"/>
              <a:t>locoregional</a:t>
            </a:r>
            <a:r>
              <a:rPr lang="en-US" dirty="0"/>
              <a:t>, readily detected by US and best </a:t>
            </a:r>
            <a:r>
              <a:rPr lang="en-US" dirty="0" err="1"/>
              <a:t>Rxd</a:t>
            </a:r>
            <a:r>
              <a:rPr lang="en-US" dirty="0"/>
              <a:t> surgically</a:t>
            </a:r>
          </a:p>
          <a:p>
            <a:r>
              <a:rPr lang="en-US" dirty="0"/>
              <a:t>RAI is not effective Rx for neck recurrence</a:t>
            </a:r>
          </a:p>
          <a:p>
            <a:r>
              <a:rPr lang="en-US" dirty="0"/>
              <a:t>Consider alcohol ablation as a good alternative when recurrence is local &amp; limited</a:t>
            </a:r>
          </a:p>
        </p:txBody>
      </p:sp>
    </p:spTree>
    <p:extLst>
      <p:ext uri="{BB962C8B-B14F-4D97-AF65-F5344CB8AC3E}">
        <p14:creationId xmlns:p14="http://schemas.microsoft.com/office/powerpoint/2010/main" val="105307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51380A-5B82-4155-B484-63BAB79DD2B5}"/>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FB22FFB3-7586-4A77-8DBD-22D2C7F68AEF}"/>
              </a:ext>
            </a:extLst>
          </p:cNvPr>
          <p:cNvSpPr>
            <a:spLocks noGrp="1"/>
          </p:cNvSpPr>
          <p:nvPr>
            <p:ph idx="1"/>
          </p:nvPr>
        </p:nvSpPr>
        <p:spPr>
          <a:xfrm>
            <a:off x="838200" y="2941982"/>
            <a:ext cx="10515600" cy="3937345"/>
          </a:xfrm>
        </p:spPr>
        <p:txBody>
          <a:bodyPr/>
          <a:lstStyle/>
          <a:p>
            <a:pPr marL="285750" indent="-285750">
              <a:spcBef>
                <a:spcPts val="1500"/>
              </a:spcBef>
              <a:buClr>
                <a:schemeClr val="tx2"/>
              </a:buClr>
            </a:pPr>
            <a:r>
              <a:rPr lang="en-US" dirty="0"/>
              <a:t>Surveillance, epidemiology, end results</a:t>
            </a:r>
            <a:br>
              <a:rPr lang="en-US" dirty="0"/>
            </a:br>
            <a:r>
              <a:rPr lang="en-US" dirty="0"/>
              <a:t>(SEER-9) data base</a:t>
            </a:r>
          </a:p>
          <a:p>
            <a:pPr marL="285750" indent="-285750">
              <a:spcBef>
                <a:spcPts val="1500"/>
              </a:spcBef>
              <a:buClr>
                <a:schemeClr val="tx2"/>
              </a:buClr>
            </a:pPr>
            <a:r>
              <a:rPr lang="en-US" dirty="0">
                <a:sym typeface="Symbol"/>
              </a:rPr>
              <a:t>1974 to 2013</a:t>
            </a:r>
          </a:p>
          <a:p>
            <a:pPr marL="285750" indent="-285750">
              <a:spcBef>
                <a:spcPts val="1500"/>
              </a:spcBef>
              <a:buClr>
                <a:schemeClr val="tx2"/>
              </a:buClr>
            </a:pPr>
            <a:r>
              <a:rPr lang="en-US" dirty="0">
                <a:sym typeface="Symbol"/>
              </a:rPr>
              <a:t>77,276 patients; 75% women; mean age 48</a:t>
            </a:r>
          </a:p>
          <a:p>
            <a:pPr marL="285750" indent="-285750">
              <a:spcBef>
                <a:spcPts val="1500"/>
              </a:spcBef>
              <a:buClr>
                <a:schemeClr val="tx2"/>
              </a:buClr>
            </a:pPr>
            <a:r>
              <a:rPr lang="en-US" dirty="0">
                <a:sym typeface="Symbol"/>
              </a:rPr>
              <a:t> incidence 3.6% per year</a:t>
            </a:r>
          </a:p>
          <a:p>
            <a:pPr marL="285750" indent="-285750">
              <a:spcBef>
                <a:spcPts val="1500"/>
              </a:spcBef>
              <a:buClr>
                <a:schemeClr val="tx2"/>
              </a:buClr>
            </a:pPr>
            <a:r>
              <a:rPr lang="en-US" dirty="0">
                <a:sym typeface="Symbol"/>
              </a:rPr>
              <a:t> mortality from 1.1% to 2.9%</a:t>
            </a:r>
          </a:p>
          <a:p>
            <a:endParaRPr lang="en-US" dirty="0"/>
          </a:p>
        </p:txBody>
      </p:sp>
      <p:pic>
        <p:nvPicPr>
          <p:cNvPr id="6" name="Picture 5">
            <a:extLst>
              <a:ext uri="{FF2B5EF4-FFF2-40B4-BE49-F238E27FC236}">
                <a16:creationId xmlns:a16="http://schemas.microsoft.com/office/drawing/2014/main" id="{13FBCA17-F3CA-4EF5-9076-DD21AE003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722" y="147415"/>
            <a:ext cx="9130748" cy="2150673"/>
          </a:xfrm>
          <a:prstGeom prst="rect">
            <a:avLst/>
          </a:prstGeom>
          <a:ln w="19050">
            <a:solidFill>
              <a:schemeClr val="tx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DDFF0A8A-790D-472F-9DF7-1CFBA11DDBDE}"/>
              </a:ext>
            </a:extLst>
          </p:cNvPr>
          <p:cNvSpPr/>
          <p:nvPr/>
        </p:nvSpPr>
        <p:spPr>
          <a:xfrm>
            <a:off x="9897097" y="6424857"/>
            <a:ext cx="2230932" cy="369332"/>
          </a:xfrm>
          <a:prstGeom prst="rect">
            <a:avLst/>
          </a:prstGeom>
        </p:spPr>
        <p:txBody>
          <a:bodyPr wrap="none">
            <a:spAutoFit/>
          </a:bodyPr>
          <a:lstStyle/>
          <a:p>
            <a:r>
              <a:rPr lang="en-US" dirty="0"/>
              <a:t>JAMA 317:1338, 2017</a:t>
            </a:r>
          </a:p>
        </p:txBody>
      </p:sp>
    </p:spTree>
    <p:extLst>
      <p:ext uri="{BB962C8B-B14F-4D97-AF65-F5344CB8AC3E}">
        <p14:creationId xmlns:p14="http://schemas.microsoft.com/office/powerpoint/2010/main" val="3251574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01610" y="1273323"/>
            <a:ext cx="6632862" cy="1922804"/>
          </a:xfrm>
          <a:prstGeom prst="roundRec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03099" y="1540146"/>
            <a:ext cx="6229884" cy="1323439"/>
          </a:xfrm>
          <a:prstGeom prst="rect">
            <a:avLst/>
          </a:prstGeom>
          <a:noFill/>
        </p:spPr>
        <p:txBody>
          <a:bodyPr wrap="square" rtlCol="0">
            <a:spAutoFit/>
          </a:bodyPr>
          <a:lstStyle/>
          <a:p>
            <a:pPr algn="ctr"/>
            <a:r>
              <a:rPr lang="en-US" sz="4000" dirty="0">
                <a:solidFill>
                  <a:schemeClr val="bg1"/>
                </a:solidFill>
              </a:rPr>
              <a:t>Radioiodine Scan &amp;</a:t>
            </a:r>
            <a:br>
              <a:rPr lang="en-US" sz="4000" dirty="0">
                <a:solidFill>
                  <a:schemeClr val="bg1"/>
                </a:solidFill>
              </a:rPr>
            </a:br>
            <a:r>
              <a:rPr lang="en-US" sz="4000" dirty="0">
                <a:solidFill>
                  <a:schemeClr val="bg1"/>
                </a:solidFill>
              </a:rPr>
              <a:t>Treatment</a:t>
            </a:r>
          </a:p>
        </p:txBody>
      </p:sp>
    </p:spTree>
    <p:extLst>
      <p:ext uri="{BB962C8B-B14F-4D97-AF65-F5344CB8AC3E}">
        <p14:creationId xmlns:p14="http://schemas.microsoft.com/office/powerpoint/2010/main" val="4277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Postop </a:t>
            </a:r>
            <a:r>
              <a:rPr lang="en-US" b="1" baseline="30000" dirty="0"/>
              <a:t>131</a:t>
            </a:r>
            <a:r>
              <a:rPr lang="en-US" b="1" dirty="0"/>
              <a:t>I scan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8200809"/>
              </p:ext>
            </p:extLst>
          </p:nvPr>
        </p:nvGraphicFramePr>
        <p:xfrm>
          <a:off x="234741" y="1985383"/>
          <a:ext cx="11440423" cy="2944426"/>
        </p:xfrm>
        <a:graphic>
          <a:graphicData uri="http://schemas.openxmlformats.org/drawingml/2006/table">
            <a:tbl>
              <a:tblPr bandRow="1">
                <a:tableStyleId>{5C22544A-7EE6-4342-B048-85BDC9FD1C3A}</a:tableStyleId>
              </a:tblPr>
              <a:tblGrid>
                <a:gridCol w="2073830">
                  <a:extLst>
                    <a:ext uri="{9D8B030D-6E8A-4147-A177-3AD203B41FA5}">
                      <a16:colId xmlns:a16="http://schemas.microsoft.com/office/drawing/2014/main" val="20000"/>
                    </a:ext>
                  </a:extLst>
                </a:gridCol>
                <a:gridCol w="9366593">
                  <a:extLst>
                    <a:ext uri="{9D8B030D-6E8A-4147-A177-3AD203B41FA5}">
                      <a16:colId xmlns:a16="http://schemas.microsoft.com/office/drawing/2014/main" val="20001"/>
                    </a:ext>
                  </a:extLst>
                </a:gridCol>
              </a:tblGrid>
              <a:tr h="1739888">
                <a:tc>
                  <a:txBody>
                    <a:bodyPr/>
                    <a:lstStyle/>
                    <a:p>
                      <a:r>
                        <a:rPr lang="en-US" sz="2400" dirty="0"/>
                        <a:t>THW</a:t>
                      </a:r>
                      <a:endParaRPr lang="en-US" sz="2400" b="0" dirty="0">
                        <a:solidFill>
                          <a:schemeClr val="tx1"/>
                        </a:solidFill>
                      </a:endParaRPr>
                    </a:p>
                  </a:txBody>
                  <a:tcPr/>
                </a:tc>
                <a:tc>
                  <a:txBody>
                    <a:bodyPr/>
                    <a:lstStyle/>
                    <a:p>
                      <a:r>
                        <a:rPr lang="en-US" sz="2400" dirty="0"/>
                        <a:t>LT4 withdrawal x 6 </a:t>
                      </a:r>
                      <a:r>
                        <a:rPr lang="en-US" sz="2400" dirty="0" err="1"/>
                        <a:t>wks</a:t>
                      </a:r>
                      <a:r>
                        <a:rPr lang="en-US" sz="2400" dirty="0"/>
                        <a:t>;</a:t>
                      </a:r>
                      <a:br>
                        <a:rPr lang="en-US" sz="2400" dirty="0"/>
                      </a:br>
                      <a:r>
                        <a:rPr lang="en-US" sz="2400" dirty="0"/>
                        <a:t>administer</a:t>
                      </a:r>
                      <a:r>
                        <a:rPr lang="en-US" sz="2400" baseline="0" dirty="0"/>
                        <a:t> T3 x 4 </a:t>
                      </a:r>
                      <a:r>
                        <a:rPr lang="en-US" sz="2400" baseline="0" dirty="0" err="1"/>
                        <a:t>wks</a:t>
                      </a:r>
                      <a:r>
                        <a:rPr lang="en-US" sz="2400" baseline="0" dirty="0"/>
                        <a:t>; stop T3 x 2 </a:t>
                      </a:r>
                      <a:r>
                        <a:rPr lang="en-US" sz="2400" baseline="0" dirty="0" err="1"/>
                        <a:t>wks</a:t>
                      </a:r>
                      <a:r>
                        <a:rPr lang="en-US" sz="2400" baseline="0" dirty="0"/>
                        <a:t>; measure TSH (</a:t>
                      </a:r>
                      <a:r>
                        <a:rPr lang="en-US" sz="2400" baseline="0" dirty="0">
                          <a:sym typeface="Symbol"/>
                        </a:rPr>
                        <a:t>30 </a:t>
                      </a:r>
                      <a:r>
                        <a:rPr lang="en-US" sz="2400" baseline="0" dirty="0" err="1">
                          <a:sym typeface="Symbol"/>
                        </a:rPr>
                        <a:t>mIU</a:t>
                      </a:r>
                      <a:r>
                        <a:rPr lang="en-US" sz="2400" baseline="0" dirty="0">
                          <a:sym typeface="Symbol"/>
                        </a:rPr>
                        <a:t>/L); perform WBS</a:t>
                      </a:r>
                      <a:endParaRPr lang="en-US" sz="2400" b="0" dirty="0">
                        <a:solidFill>
                          <a:schemeClr val="tx1"/>
                        </a:solidFill>
                      </a:endParaRPr>
                    </a:p>
                  </a:txBody>
                  <a:tcPr/>
                </a:tc>
                <a:extLst>
                  <a:ext uri="{0D108BD9-81ED-4DB2-BD59-A6C34878D82A}">
                    <a16:rowId xmlns:a16="http://schemas.microsoft.com/office/drawing/2014/main" val="10000"/>
                  </a:ext>
                </a:extLst>
              </a:tr>
              <a:tr h="1204538">
                <a:tc>
                  <a:txBody>
                    <a:bodyPr/>
                    <a:lstStyle/>
                    <a:p>
                      <a:r>
                        <a:rPr lang="en-US" sz="2400" dirty="0" err="1"/>
                        <a:t>rhTSH</a:t>
                      </a:r>
                      <a:endParaRPr lang="en-US" sz="2400" b="0" dirty="0">
                        <a:solidFill>
                          <a:schemeClr val="tx1"/>
                        </a:solidFill>
                      </a:endParaRPr>
                    </a:p>
                  </a:txBody>
                  <a:tcPr/>
                </a:tc>
                <a:tc>
                  <a:txBody>
                    <a:bodyPr/>
                    <a:lstStyle/>
                    <a:p>
                      <a:r>
                        <a:rPr lang="en-US" sz="2400" dirty="0"/>
                        <a:t>Continue</a:t>
                      </a:r>
                      <a:r>
                        <a:rPr lang="en-US" sz="2400" baseline="0" dirty="0"/>
                        <a:t> LT4 Rx; administer 0.9 mg </a:t>
                      </a:r>
                      <a:r>
                        <a:rPr lang="en-US" sz="2400" baseline="0" dirty="0" err="1"/>
                        <a:t>rhTSH</a:t>
                      </a:r>
                      <a:r>
                        <a:rPr lang="en-US" sz="2400" baseline="0" dirty="0"/>
                        <a:t> IM x 2 days; measure TSH &amp; </a:t>
                      </a:r>
                      <a:r>
                        <a:rPr lang="en-US" sz="2400" baseline="0" dirty="0" err="1"/>
                        <a:t>Tg</a:t>
                      </a:r>
                      <a:r>
                        <a:rPr lang="en-US" sz="2400" baseline="0" dirty="0"/>
                        <a:t> &amp; perform WBS</a:t>
                      </a:r>
                      <a:endParaRPr lang="en-US" sz="2400" b="0"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5885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362D-AC65-41A1-BC62-AAF1925CB22A}"/>
              </a:ext>
            </a:extLst>
          </p:cNvPr>
          <p:cNvSpPr>
            <a:spLocks noGrp="1"/>
          </p:cNvSpPr>
          <p:nvPr>
            <p:ph type="title"/>
          </p:nvPr>
        </p:nvSpPr>
        <p:spPr/>
        <p:txBody>
          <a:bodyPr>
            <a:noAutofit/>
          </a:bodyPr>
          <a:lstStyle/>
          <a:p>
            <a:pPr algn="ctr"/>
            <a:r>
              <a:rPr lang="en-US" sz="2400" dirty="0"/>
              <a:t>Can </a:t>
            </a:r>
            <a:r>
              <a:rPr lang="en-US" sz="2400" dirty="0" err="1"/>
              <a:t>rhTSH</a:t>
            </a:r>
            <a:r>
              <a:rPr lang="en-US" sz="2400" dirty="0"/>
              <a:t> (</a:t>
            </a:r>
            <a:r>
              <a:rPr lang="en-US" sz="2400" dirty="0" err="1"/>
              <a:t>Thyrogen</a:t>
            </a:r>
            <a:r>
              <a:rPr lang="en-US" sz="2400" dirty="0"/>
              <a:t>) be used as an alternative to thyroxine withdrawal for remnant</a:t>
            </a:r>
            <a:br>
              <a:rPr lang="en-US" sz="2400" dirty="0"/>
            </a:br>
            <a:r>
              <a:rPr lang="en-US" sz="2400" dirty="0"/>
              <a:t>ablation or adjuvant therapy in patients who have undergone near-total or total thyroidectomy?</a:t>
            </a:r>
          </a:p>
        </p:txBody>
      </p:sp>
      <p:sp>
        <p:nvSpPr>
          <p:cNvPr id="3" name="Content Placeholder 2">
            <a:extLst>
              <a:ext uri="{FF2B5EF4-FFF2-40B4-BE49-F238E27FC236}">
                <a16:creationId xmlns:a16="http://schemas.microsoft.com/office/drawing/2014/main" id="{B4F6F82B-AF0C-45DF-8484-8665B1FC79D7}"/>
              </a:ext>
            </a:extLst>
          </p:cNvPr>
          <p:cNvSpPr>
            <a:spLocks noGrp="1"/>
          </p:cNvSpPr>
          <p:nvPr>
            <p:ph idx="1"/>
          </p:nvPr>
        </p:nvSpPr>
        <p:spPr/>
        <p:txBody>
          <a:bodyPr>
            <a:normAutofit/>
          </a:bodyPr>
          <a:lstStyle/>
          <a:p>
            <a:pPr marL="0" indent="0">
              <a:buNone/>
            </a:pPr>
            <a:r>
              <a:rPr lang="en-US" dirty="0"/>
              <a:t>In patients with:</a:t>
            </a:r>
          </a:p>
          <a:p>
            <a:pPr marL="0" indent="0">
              <a:buNone/>
            </a:pPr>
            <a:r>
              <a:rPr lang="en-US" dirty="0"/>
              <a:t> </a:t>
            </a:r>
          </a:p>
          <a:p>
            <a:r>
              <a:rPr lang="en-US" dirty="0"/>
              <a:t>ATA low-risk </a:t>
            </a:r>
          </a:p>
          <a:p>
            <a:endParaRPr lang="en-US" dirty="0"/>
          </a:p>
          <a:p>
            <a:r>
              <a:rPr lang="en-US" dirty="0"/>
              <a:t>ATA intermediate risk DTC without extensive lymph node involvement</a:t>
            </a:r>
          </a:p>
          <a:p>
            <a:pPr marL="457200" lvl="1" indent="0">
              <a:buNone/>
            </a:pPr>
            <a:r>
              <a:rPr lang="en-US" dirty="0"/>
              <a:t>(T1–T3, N0/</a:t>
            </a:r>
            <a:r>
              <a:rPr lang="en-US" dirty="0" err="1"/>
              <a:t>Nx</a:t>
            </a:r>
            <a:r>
              <a:rPr lang="en-US" dirty="0"/>
              <a:t>/N1a,M0)</a:t>
            </a:r>
          </a:p>
          <a:p>
            <a:endParaRPr lang="en-US" dirty="0"/>
          </a:p>
          <a:p>
            <a:r>
              <a:rPr lang="en-US" dirty="0"/>
              <a:t>DTC of any risk level with significant comorbidity</a:t>
            </a:r>
          </a:p>
        </p:txBody>
      </p:sp>
    </p:spTree>
    <p:extLst>
      <p:ext uri="{BB962C8B-B14F-4D97-AF65-F5344CB8AC3E}">
        <p14:creationId xmlns:p14="http://schemas.microsoft.com/office/powerpoint/2010/main" val="2799276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Postop </a:t>
            </a:r>
            <a:r>
              <a:rPr lang="en-US" b="1" baseline="30000" dirty="0"/>
              <a:t>131</a:t>
            </a:r>
            <a:r>
              <a:rPr lang="en-US" b="1" dirty="0"/>
              <a:t>I Ablation</a:t>
            </a:r>
          </a:p>
        </p:txBody>
      </p:sp>
      <p:sp>
        <p:nvSpPr>
          <p:cNvPr id="3" name="Content Placeholder 2"/>
          <p:cNvSpPr>
            <a:spLocks noGrp="1"/>
          </p:cNvSpPr>
          <p:nvPr>
            <p:ph idx="1"/>
          </p:nvPr>
        </p:nvSpPr>
        <p:spPr/>
        <p:txBody>
          <a:bodyPr/>
          <a:lstStyle/>
          <a:p>
            <a:r>
              <a:rPr lang="en-US" dirty="0"/>
              <a:t>Remnant ablation with 30 to 50 </a:t>
            </a:r>
            <a:r>
              <a:rPr lang="en-US" dirty="0" err="1"/>
              <a:t>mCi</a:t>
            </a:r>
            <a:r>
              <a:rPr lang="en-US" dirty="0"/>
              <a:t> </a:t>
            </a:r>
            <a:r>
              <a:rPr lang="en-US" baseline="30000" dirty="0"/>
              <a:t>131</a:t>
            </a:r>
            <a:r>
              <a:rPr lang="en-US" dirty="0"/>
              <a:t>I</a:t>
            </a:r>
          </a:p>
          <a:p>
            <a:r>
              <a:rPr lang="en-US" dirty="0"/>
              <a:t>Adjuvant therapy 100-150 </a:t>
            </a:r>
            <a:r>
              <a:rPr lang="en-US" dirty="0" err="1"/>
              <a:t>mCi</a:t>
            </a:r>
            <a:r>
              <a:rPr lang="en-US" dirty="0"/>
              <a:t> </a:t>
            </a:r>
            <a:r>
              <a:rPr lang="en-US" baseline="30000" dirty="0"/>
              <a:t>131</a:t>
            </a:r>
            <a:r>
              <a:rPr lang="en-US" dirty="0"/>
              <a:t>I</a:t>
            </a:r>
          </a:p>
          <a:p>
            <a:r>
              <a:rPr lang="en-US" dirty="0"/>
              <a:t>Optimal TSH &gt;30 </a:t>
            </a:r>
            <a:r>
              <a:rPr lang="en-US" dirty="0" err="1"/>
              <a:t>mIU</a:t>
            </a:r>
            <a:r>
              <a:rPr lang="en-US" dirty="0"/>
              <a:t>/L</a:t>
            </a:r>
          </a:p>
          <a:p>
            <a:r>
              <a:rPr lang="en-US" dirty="0"/>
              <a:t>Ablation equally effective after THW or </a:t>
            </a:r>
            <a:r>
              <a:rPr lang="en-US" dirty="0" err="1"/>
              <a:t>rhTSH</a:t>
            </a:r>
            <a:endParaRPr lang="en-US" dirty="0"/>
          </a:p>
          <a:p>
            <a:r>
              <a:rPr lang="en-US" dirty="0"/>
              <a:t>Obtain Post-Rx WBS 3-5 days after Rx</a:t>
            </a:r>
          </a:p>
          <a:p>
            <a:pPr marL="0" indent="0">
              <a:buNone/>
            </a:pPr>
            <a:endParaRPr lang="en-US" dirty="0"/>
          </a:p>
        </p:txBody>
      </p:sp>
    </p:spTree>
    <p:extLst>
      <p:ext uri="{BB962C8B-B14F-4D97-AF65-F5344CB8AC3E}">
        <p14:creationId xmlns:p14="http://schemas.microsoft.com/office/powerpoint/2010/main" val="318292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3046-66AE-4185-9AAF-F6A54155B805}"/>
              </a:ext>
            </a:extLst>
          </p:cNvPr>
          <p:cNvSpPr>
            <a:spLocks noGrp="1"/>
          </p:cNvSpPr>
          <p:nvPr>
            <p:ph type="title"/>
          </p:nvPr>
        </p:nvSpPr>
        <p:spPr/>
        <p:txBody>
          <a:bodyPr/>
          <a:lstStyle/>
          <a:p>
            <a:pPr algn="ctr"/>
            <a:r>
              <a:rPr lang="en-US" b="1" dirty="0"/>
              <a:t>What is the appropriate degree of initial</a:t>
            </a:r>
            <a:br>
              <a:rPr lang="en-US" b="1" dirty="0"/>
            </a:br>
            <a:r>
              <a:rPr lang="en-US" b="1" dirty="0"/>
              <a:t>TSH suppression?</a:t>
            </a:r>
          </a:p>
        </p:txBody>
      </p:sp>
      <p:sp>
        <p:nvSpPr>
          <p:cNvPr id="3" name="Content Placeholder 2">
            <a:extLst>
              <a:ext uri="{FF2B5EF4-FFF2-40B4-BE49-F238E27FC236}">
                <a16:creationId xmlns:a16="http://schemas.microsoft.com/office/drawing/2014/main" id="{679D5A86-ED4F-4B20-83C3-1A1D34F8FDB3}"/>
              </a:ext>
            </a:extLst>
          </p:cNvPr>
          <p:cNvSpPr>
            <a:spLocks noGrp="1"/>
          </p:cNvSpPr>
          <p:nvPr>
            <p:ph idx="1"/>
          </p:nvPr>
        </p:nvSpPr>
        <p:spPr/>
        <p:txBody>
          <a:bodyPr>
            <a:normAutofit/>
          </a:bodyPr>
          <a:lstStyle/>
          <a:p>
            <a:r>
              <a:rPr lang="en-US" dirty="0"/>
              <a:t>High-risk thyroid cancer patients, initial TSH suppression to below 0.1 </a:t>
            </a:r>
            <a:r>
              <a:rPr lang="en-US" dirty="0" err="1"/>
              <a:t>mU</a:t>
            </a:r>
            <a:r>
              <a:rPr lang="en-US" dirty="0"/>
              <a:t>/L is recommended</a:t>
            </a:r>
          </a:p>
          <a:p>
            <a:endParaRPr lang="en-US" dirty="0"/>
          </a:p>
          <a:p>
            <a:r>
              <a:rPr lang="en-US" dirty="0"/>
              <a:t>Intermediate-risk thyroid cancer patients, initial TSH suppression to 0.1– 0.5 </a:t>
            </a:r>
            <a:r>
              <a:rPr lang="en-US" dirty="0" err="1"/>
              <a:t>mU</a:t>
            </a:r>
            <a:r>
              <a:rPr lang="en-US" dirty="0"/>
              <a:t>/L is recommended</a:t>
            </a:r>
          </a:p>
          <a:p>
            <a:endParaRPr lang="en-US" dirty="0"/>
          </a:p>
          <a:p>
            <a:r>
              <a:rPr lang="en-US"/>
              <a:t>Low-risk </a:t>
            </a:r>
            <a:r>
              <a:rPr lang="en-US" dirty="0"/>
              <a:t>patients who have undergone remnant ablation and have</a:t>
            </a:r>
          </a:p>
          <a:p>
            <a:pPr lvl="1"/>
            <a:r>
              <a:rPr lang="en-US" dirty="0"/>
              <a:t>Undetectable serum </a:t>
            </a:r>
            <a:r>
              <a:rPr lang="en-US" dirty="0" err="1"/>
              <a:t>Tg</a:t>
            </a:r>
            <a:r>
              <a:rPr lang="en-US" dirty="0"/>
              <a:t> levels, TSH(0.5–2mU/L)</a:t>
            </a:r>
          </a:p>
          <a:p>
            <a:pPr lvl="1"/>
            <a:r>
              <a:rPr lang="en-US" dirty="0"/>
              <a:t>low-level serum </a:t>
            </a:r>
            <a:r>
              <a:rPr lang="en-US" dirty="0" err="1"/>
              <a:t>Tg</a:t>
            </a:r>
            <a:r>
              <a:rPr lang="en-US" dirty="0"/>
              <a:t> levels, TSH (0.1–0.5 </a:t>
            </a:r>
            <a:r>
              <a:rPr lang="en-US" dirty="0" err="1"/>
              <a:t>mU</a:t>
            </a:r>
            <a:r>
              <a:rPr lang="en-US" dirty="0"/>
              <a:t>/L)</a:t>
            </a:r>
          </a:p>
          <a:p>
            <a:pPr marL="0" indent="0">
              <a:buNone/>
            </a:pPr>
            <a:endParaRPr lang="en-US" dirty="0"/>
          </a:p>
        </p:txBody>
      </p:sp>
    </p:spTree>
    <p:extLst>
      <p:ext uri="{BB962C8B-B14F-4D97-AF65-F5344CB8AC3E}">
        <p14:creationId xmlns:p14="http://schemas.microsoft.com/office/powerpoint/2010/main" val="3784186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40823"/>
          </a:xfrm>
        </p:spPr>
        <p:txBody>
          <a:bodyPr/>
          <a:lstStyle/>
          <a:p>
            <a:pPr algn="ctr"/>
            <a:r>
              <a:rPr lang="en-US" b="1" dirty="0"/>
              <a:t>Conclusions – 1</a:t>
            </a:r>
          </a:p>
        </p:txBody>
      </p:sp>
      <p:sp>
        <p:nvSpPr>
          <p:cNvPr id="5" name="Content Placeholder 4"/>
          <p:cNvSpPr>
            <a:spLocks noGrp="1"/>
          </p:cNvSpPr>
          <p:nvPr>
            <p:ph idx="1"/>
          </p:nvPr>
        </p:nvSpPr>
        <p:spPr>
          <a:xfrm>
            <a:off x="838200" y="1298712"/>
            <a:ext cx="10515600" cy="5286927"/>
          </a:xfrm>
        </p:spPr>
        <p:txBody>
          <a:bodyPr>
            <a:normAutofit lnSpcReduction="10000"/>
          </a:bodyPr>
          <a:lstStyle/>
          <a:p>
            <a:r>
              <a:rPr lang="en-US" sz="2400" dirty="0"/>
              <a:t>Recent </a:t>
            </a:r>
            <a:r>
              <a:rPr lang="en-US" sz="2400" dirty="0">
                <a:solidFill>
                  <a:srgbClr val="FF0000"/>
                </a:solidFill>
                <a:sym typeface="Symbol"/>
              </a:rPr>
              <a:t></a:t>
            </a:r>
            <a:r>
              <a:rPr lang="en-US" sz="2400" dirty="0"/>
              <a:t> in thyroid cancer incidence is associated with a true </a:t>
            </a:r>
            <a:r>
              <a:rPr lang="en-US" sz="2400" dirty="0">
                <a:solidFill>
                  <a:srgbClr val="FF0000"/>
                </a:solidFill>
                <a:sym typeface="Symbol"/>
              </a:rPr>
              <a:t></a:t>
            </a:r>
            <a:r>
              <a:rPr lang="en-US" sz="2400" dirty="0">
                <a:sym typeface="Symbol"/>
              </a:rPr>
              <a:t> in occurrence as well as mortality</a:t>
            </a:r>
          </a:p>
          <a:p>
            <a:endParaRPr lang="en-US" sz="2400" dirty="0">
              <a:sym typeface="Symbol"/>
            </a:endParaRPr>
          </a:p>
          <a:p>
            <a:r>
              <a:rPr lang="en-US" sz="2400" dirty="0">
                <a:sym typeface="Symbol"/>
              </a:rPr>
              <a:t>PTMC is common, usually incidentally detected, best </a:t>
            </a:r>
            <a:r>
              <a:rPr lang="en-US" sz="2400" dirty="0" err="1">
                <a:sym typeface="Symbol"/>
              </a:rPr>
              <a:t>Rxd</a:t>
            </a:r>
            <a:r>
              <a:rPr lang="en-US" sz="2400" dirty="0">
                <a:sym typeface="Symbol"/>
              </a:rPr>
              <a:t> with lobectomy &amp; has great outcome</a:t>
            </a:r>
          </a:p>
          <a:p>
            <a:endParaRPr lang="en-US" sz="2400" dirty="0">
              <a:sym typeface="Symbol"/>
            </a:endParaRPr>
          </a:p>
          <a:p>
            <a:r>
              <a:rPr lang="en-US" sz="2400" dirty="0">
                <a:sym typeface="Symbol"/>
              </a:rPr>
              <a:t>Lymph node metastasis are common in PTC but the value of prophylactic CND is debated</a:t>
            </a:r>
          </a:p>
          <a:p>
            <a:endParaRPr lang="en-US" sz="2400" dirty="0">
              <a:sym typeface="Symbol"/>
            </a:endParaRPr>
          </a:p>
          <a:p>
            <a:r>
              <a:rPr lang="en-US" sz="2400" dirty="0">
                <a:sym typeface="Symbol"/>
              </a:rPr>
              <a:t>Postop neck US can detect nodal </a:t>
            </a:r>
            <a:r>
              <a:rPr lang="en-US" sz="2400" dirty="0" err="1">
                <a:sym typeface="Symbol"/>
              </a:rPr>
              <a:t>mets</a:t>
            </a:r>
            <a:r>
              <a:rPr lang="en-US" sz="2400" dirty="0">
                <a:sym typeface="Symbol"/>
              </a:rPr>
              <a:t> &amp; permit US-guided FNA &amp; </a:t>
            </a:r>
            <a:r>
              <a:rPr lang="en-US" sz="2400" dirty="0" err="1">
                <a:sym typeface="Symbol"/>
              </a:rPr>
              <a:t>Tg</a:t>
            </a:r>
            <a:r>
              <a:rPr lang="en-US" sz="2400" dirty="0">
                <a:sym typeface="Symbol"/>
              </a:rPr>
              <a:t> washout</a:t>
            </a:r>
          </a:p>
          <a:p>
            <a:endParaRPr lang="en-US" sz="2400" dirty="0">
              <a:sym typeface="Symbol"/>
            </a:endParaRPr>
          </a:p>
          <a:p>
            <a:r>
              <a:rPr lang="en-US" sz="2400" dirty="0">
                <a:sym typeface="Symbol"/>
              </a:rPr>
              <a:t>Pt with micronodules, even with high suspicion for PTC, should be monitored rather than surgery</a:t>
            </a:r>
            <a:endParaRPr lang="en-US" sz="2400" dirty="0"/>
          </a:p>
          <a:p>
            <a:endParaRPr lang="en-US" sz="2400" dirty="0"/>
          </a:p>
        </p:txBody>
      </p:sp>
    </p:spTree>
    <p:extLst>
      <p:ext uri="{BB962C8B-B14F-4D97-AF65-F5344CB8AC3E}">
        <p14:creationId xmlns:p14="http://schemas.microsoft.com/office/powerpoint/2010/main" val="294446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Conclusions – 2</a:t>
            </a:r>
          </a:p>
        </p:txBody>
      </p:sp>
      <p:sp>
        <p:nvSpPr>
          <p:cNvPr id="5" name="Content Placeholder 4"/>
          <p:cNvSpPr>
            <a:spLocks noGrp="1"/>
          </p:cNvSpPr>
          <p:nvPr>
            <p:ph idx="1"/>
          </p:nvPr>
        </p:nvSpPr>
        <p:spPr/>
        <p:txBody>
          <a:bodyPr/>
          <a:lstStyle/>
          <a:p>
            <a:r>
              <a:rPr lang="en-US" sz="2400" dirty="0"/>
              <a:t>Postop </a:t>
            </a:r>
            <a:r>
              <a:rPr lang="en-US" sz="2400" baseline="30000" dirty="0"/>
              <a:t>131</a:t>
            </a:r>
            <a:r>
              <a:rPr lang="en-US" sz="2400" dirty="0"/>
              <a:t>I scan can be obtained by </a:t>
            </a:r>
            <a:r>
              <a:rPr lang="en-US" sz="2400" dirty="0" err="1"/>
              <a:t>rhTSH</a:t>
            </a:r>
            <a:r>
              <a:rPr lang="en-US" sz="2400" dirty="0"/>
              <a:t> or THW; RAI remnant ablation is preferred with smaller doses</a:t>
            </a:r>
          </a:p>
          <a:p>
            <a:endParaRPr lang="en-US" sz="2400" dirty="0"/>
          </a:p>
          <a:p>
            <a:r>
              <a:rPr lang="en-US" sz="2400" dirty="0"/>
              <a:t>Most low risk PTC </a:t>
            </a:r>
            <a:r>
              <a:rPr lang="en-US" sz="2400" dirty="0" err="1"/>
              <a:t>pt</a:t>
            </a:r>
            <a:r>
              <a:rPr lang="en-US" sz="2400" dirty="0"/>
              <a:t> do not require RAI remnant ablation</a:t>
            </a:r>
          </a:p>
          <a:p>
            <a:endParaRPr lang="en-US" sz="2400" dirty="0"/>
          </a:p>
          <a:p>
            <a:r>
              <a:rPr lang="en-US" sz="2400" dirty="0" err="1"/>
              <a:t>Tg</a:t>
            </a:r>
            <a:r>
              <a:rPr lang="en-US" sz="2400" dirty="0"/>
              <a:t> determination is valuable in FU of thyroid cancer; but </a:t>
            </a:r>
            <a:r>
              <a:rPr lang="en-US" sz="2400" dirty="0" err="1"/>
              <a:t>TgAbs</a:t>
            </a:r>
            <a:r>
              <a:rPr lang="en-US" sz="2400" dirty="0"/>
              <a:t> limit its use</a:t>
            </a:r>
          </a:p>
          <a:p>
            <a:endParaRPr lang="en-US" sz="2400" dirty="0"/>
          </a:p>
          <a:p>
            <a:r>
              <a:rPr lang="en-US" sz="2400" dirty="0"/>
              <a:t>FDG PET/CT is useful imaging when </a:t>
            </a:r>
            <a:r>
              <a:rPr lang="en-US" sz="2400" dirty="0" err="1"/>
              <a:t>Tg</a:t>
            </a:r>
            <a:r>
              <a:rPr lang="en-US" sz="2400" dirty="0"/>
              <a:t>+, WBS-, especially when </a:t>
            </a:r>
            <a:r>
              <a:rPr lang="en-US" sz="2400" dirty="0" err="1"/>
              <a:t>Tg</a:t>
            </a:r>
            <a:r>
              <a:rPr lang="en-US" sz="2400" dirty="0"/>
              <a:t> </a:t>
            </a:r>
            <a:r>
              <a:rPr lang="en-US" sz="2400" dirty="0">
                <a:sym typeface="Symbol"/>
              </a:rPr>
              <a:t></a:t>
            </a:r>
            <a:r>
              <a:rPr lang="en-US" sz="2400" dirty="0"/>
              <a:t>10 ng/mL </a:t>
            </a:r>
          </a:p>
          <a:p>
            <a:r>
              <a:rPr lang="en-US" sz="2400" dirty="0"/>
              <a:t>FDG positive </a:t>
            </a:r>
            <a:r>
              <a:rPr lang="en-US" sz="2400" dirty="0" err="1"/>
              <a:t>mets</a:t>
            </a:r>
            <a:r>
              <a:rPr lang="en-US" sz="2400" dirty="0"/>
              <a:t> are not iodine avid</a:t>
            </a:r>
          </a:p>
        </p:txBody>
      </p:sp>
    </p:spTree>
    <p:extLst>
      <p:ext uri="{BB962C8B-B14F-4D97-AF65-F5344CB8AC3E}">
        <p14:creationId xmlns:p14="http://schemas.microsoft.com/office/powerpoint/2010/main" val="321118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65-Year-old Man</a:t>
            </a:r>
            <a:endParaRPr lang="en-US" sz="2800" b="1" dirty="0">
              <a:solidFill>
                <a:schemeClr val="accent2"/>
              </a:solidFill>
            </a:endParaRPr>
          </a:p>
        </p:txBody>
      </p:sp>
      <p:sp>
        <p:nvSpPr>
          <p:cNvPr id="3" name="Content Placeholder 2"/>
          <p:cNvSpPr>
            <a:spLocks noGrp="1"/>
          </p:cNvSpPr>
          <p:nvPr>
            <p:ph idx="1"/>
          </p:nvPr>
        </p:nvSpPr>
        <p:spPr/>
        <p:txBody>
          <a:bodyPr/>
          <a:lstStyle/>
          <a:p>
            <a:pPr marL="0" indent="0">
              <a:buNone/>
            </a:pPr>
            <a:r>
              <a:rPr lang="en-US" sz="2400" dirty="0"/>
              <a:t>Referred because of a recent thyroid </a:t>
            </a:r>
            <a:r>
              <a:rPr lang="en-US" sz="2400" dirty="0" err="1"/>
              <a:t>incidentaloma</a:t>
            </a:r>
            <a:r>
              <a:rPr lang="en-US" sz="2400" dirty="0"/>
              <a:t>. Chest CT, performed for evaluation of metastatic colon cancer, revealed a left thyroid nodule. US shows a single, 10 mm, solid, hypoechoic nodule with </a:t>
            </a:r>
            <a:r>
              <a:rPr lang="en-US" sz="2400" dirty="0" err="1"/>
              <a:t>microcalcifications</a:t>
            </a:r>
            <a:r>
              <a:rPr lang="en-US" sz="2400" dirty="0"/>
              <a:t>. He has CAD, DM, HTN, and DJD</a:t>
            </a:r>
          </a:p>
          <a:p>
            <a:pPr marL="0" indent="0">
              <a:buNone/>
            </a:pPr>
            <a:r>
              <a:rPr lang="en-US" sz="2400" dirty="0"/>
              <a:t>Which of the following would be an appropriate next step?</a:t>
            </a:r>
          </a:p>
          <a:p>
            <a:pPr marL="514350" indent="-514350">
              <a:spcBef>
                <a:spcPts val="1800"/>
              </a:spcBef>
              <a:buFont typeface="+mj-lt"/>
              <a:buAutoNum type="alphaUcPeriod"/>
            </a:pPr>
            <a:r>
              <a:rPr lang="en-US" sz="2400" dirty="0"/>
              <a:t>Order isotope scan</a:t>
            </a:r>
          </a:p>
          <a:p>
            <a:pPr marL="514350" indent="-514350">
              <a:spcBef>
                <a:spcPts val="600"/>
              </a:spcBef>
              <a:buFont typeface="+mj-lt"/>
              <a:buAutoNum type="alphaUcPeriod"/>
            </a:pPr>
            <a:r>
              <a:rPr lang="en-US" sz="2400" dirty="0"/>
              <a:t>Proceed with FNA</a:t>
            </a:r>
          </a:p>
          <a:p>
            <a:pPr marL="514350" indent="-514350">
              <a:spcBef>
                <a:spcPts val="600"/>
              </a:spcBef>
              <a:buFont typeface="+mj-lt"/>
              <a:buAutoNum type="alphaUcPeriod"/>
            </a:pPr>
            <a:r>
              <a:rPr lang="en-US" sz="2400" dirty="0"/>
              <a:t>Perform lobectomy</a:t>
            </a:r>
          </a:p>
          <a:p>
            <a:pPr marL="514350" indent="-514350">
              <a:spcBef>
                <a:spcPts val="600"/>
              </a:spcBef>
              <a:buFont typeface="+mj-lt"/>
              <a:buAutoNum type="alphaUcPeriod"/>
            </a:pPr>
            <a:r>
              <a:rPr lang="en-US" sz="2400" dirty="0"/>
              <a:t>Ignore nodule &amp; dismiss </a:t>
            </a:r>
            <a:r>
              <a:rPr lang="en-US" sz="2400" dirty="0" err="1"/>
              <a:t>pt</a:t>
            </a:r>
            <a:r>
              <a:rPr lang="en-US" sz="2400" dirty="0"/>
              <a:t> </a:t>
            </a:r>
          </a:p>
          <a:p>
            <a:pPr marL="514350" indent="-514350">
              <a:spcBef>
                <a:spcPts val="600"/>
              </a:spcBef>
              <a:buFont typeface="+mj-lt"/>
              <a:buAutoNum type="alphaUcPeriod"/>
            </a:pPr>
            <a:r>
              <a:rPr lang="en-US" sz="2400" dirty="0"/>
              <a:t>Monitor</a:t>
            </a:r>
          </a:p>
        </p:txBody>
      </p:sp>
      <p:sp>
        <p:nvSpPr>
          <p:cNvPr id="4" name="Rounded Rectangle 3"/>
          <p:cNvSpPr/>
          <p:nvPr/>
        </p:nvSpPr>
        <p:spPr>
          <a:xfrm>
            <a:off x="1305324" y="5477014"/>
            <a:ext cx="2476381" cy="373271"/>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99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Active Surveillance </a:t>
            </a:r>
            <a:r>
              <a:rPr lang="en-US" dirty="0"/>
              <a:t>(Deferred Intervention)</a:t>
            </a:r>
          </a:p>
        </p:txBody>
      </p:sp>
      <p:sp>
        <p:nvSpPr>
          <p:cNvPr id="3" name="Content Placeholder 2"/>
          <p:cNvSpPr>
            <a:spLocks noGrp="1"/>
          </p:cNvSpPr>
          <p:nvPr>
            <p:ph idx="1"/>
          </p:nvPr>
        </p:nvSpPr>
        <p:spPr>
          <a:xfrm>
            <a:off x="592108" y="1689654"/>
            <a:ext cx="10761692" cy="4106708"/>
          </a:xfrm>
        </p:spPr>
        <p:txBody>
          <a:bodyPr/>
          <a:lstStyle/>
          <a:p>
            <a:r>
              <a:rPr lang="en-US" sz="2600" dirty="0"/>
              <a:t>No need for FNA if you plan to follow </a:t>
            </a:r>
          </a:p>
          <a:p>
            <a:r>
              <a:rPr lang="en-US" sz="2600" dirty="0"/>
              <a:t>Patients with known or highly suspected cancer</a:t>
            </a:r>
          </a:p>
          <a:p>
            <a:r>
              <a:rPr lang="en-US" sz="2600" dirty="0"/>
              <a:t>Therapeutic delay (deferred intervention) has no clinically significant impact</a:t>
            </a:r>
          </a:p>
          <a:p>
            <a:r>
              <a:rPr lang="en-US" sz="2600" dirty="0"/>
              <a:t>Therapy, when indicated, still effective</a:t>
            </a:r>
          </a:p>
          <a:p>
            <a:r>
              <a:rPr lang="en-US" sz="2600" i="1" dirty="0">
                <a:solidFill>
                  <a:srgbClr val="FF0000"/>
                </a:solidFill>
              </a:rPr>
              <a:t>Not</a:t>
            </a:r>
            <a:r>
              <a:rPr lang="en-US" sz="2600" dirty="0"/>
              <a:t> palliative care or watchful waiting </a:t>
            </a:r>
          </a:p>
          <a:p>
            <a:r>
              <a:rPr lang="en-US" sz="2600" dirty="0"/>
              <a:t>Classic example</a:t>
            </a:r>
          </a:p>
          <a:p>
            <a:pPr lvl="1"/>
            <a:r>
              <a:rPr lang="en-US" sz="2600" dirty="0"/>
              <a:t>Small volume prostate cancer</a:t>
            </a:r>
          </a:p>
        </p:txBody>
      </p:sp>
    </p:spTree>
    <p:extLst>
      <p:ext uri="{BB962C8B-B14F-4D97-AF65-F5344CB8AC3E}">
        <p14:creationId xmlns:p14="http://schemas.microsoft.com/office/powerpoint/2010/main" val="359564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720B-5762-4072-B5C4-C6B0C0D8ED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9C33747-7B75-4281-8142-9A3B2C1733DD}"/>
              </a:ext>
            </a:extLst>
          </p:cNvPr>
          <p:cNvSpPr>
            <a:spLocks noGrp="1"/>
          </p:cNvSpPr>
          <p:nvPr>
            <p:ph idx="1"/>
          </p:nvPr>
        </p:nvSpPr>
        <p:spPr>
          <a:xfrm>
            <a:off x="838200" y="2474974"/>
            <a:ext cx="10515600" cy="4351338"/>
          </a:xfrm>
        </p:spPr>
        <p:txBody>
          <a:bodyPr/>
          <a:lstStyle/>
          <a:p>
            <a:pPr>
              <a:buClr>
                <a:schemeClr val="tx2"/>
              </a:buClr>
            </a:pPr>
            <a:r>
              <a:rPr lang="en-US" dirty="0"/>
              <a:t>Conclusions</a:t>
            </a:r>
          </a:p>
          <a:p>
            <a:pPr marL="465138" indent="-285750">
              <a:buClr>
                <a:schemeClr val="tx2"/>
              </a:buClr>
            </a:pPr>
            <a:r>
              <a:rPr lang="en-US" dirty="0"/>
              <a:t>Dramatic </a:t>
            </a:r>
            <a:r>
              <a:rPr lang="en-US" dirty="0">
                <a:sym typeface="Symbol"/>
              </a:rPr>
              <a:t> in thyroid cancer in past 40 years</a:t>
            </a:r>
          </a:p>
          <a:p>
            <a:pPr marL="465138" indent="-285750">
              <a:buClr>
                <a:schemeClr val="tx2"/>
              </a:buClr>
            </a:pPr>
            <a:r>
              <a:rPr lang="en-US" dirty="0">
                <a:sym typeface="Symbol"/>
              </a:rPr>
              <a:t>Some attributed this to ‟overdiagnosis”</a:t>
            </a:r>
          </a:p>
          <a:p>
            <a:pPr marL="465138" indent="-285750">
              <a:buClr>
                <a:schemeClr val="tx2"/>
              </a:buClr>
            </a:pPr>
            <a:r>
              <a:rPr lang="en-US" i="1" dirty="0">
                <a:solidFill>
                  <a:srgbClr val="FF0000"/>
                </a:solidFill>
                <a:sym typeface="Symbol"/>
              </a:rPr>
              <a:t>This landmark study provides strong evidence</a:t>
            </a:r>
            <a:br>
              <a:rPr lang="en-US" i="1" dirty="0">
                <a:solidFill>
                  <a:srgbClr val="FF0000"/>
                </a:solidFill>
                <a:sym typeface="Symbol"/>
              </a:rPr>
            </a:br>
            <a:r>
              <a:rPr lang="en-US" i="1" dirty="0">
                <a:solidFill>
                  <a:srgbClr val="FF0000"/>
                </a:solidFill>
                <a:sym typeface="Symbol"/>
              </a:rPr>
              <a:t>for a true  in occurrence</a:t>
            </a:r>
          </a:p>
          <a:p>
            <a:pPr marL="465138" indent="-285750">
              <a:buClr>
                <a:schemeClr val="tx2"/>
              </a:buClr>
            </a:pPr>
            <a:r>
              <a:rPr lang="en-US" dirty="0">
                <a:sym typeface="Symbol"/>
              </a:rPr>
              <a:t>Mortality also  probably</a:t>
            </a:r>
          </a:p>
          <a:p>
            <a:pPr marL="465138" indent="-285750">
              <a:buClr>
                <a:schemeClr val="tx2"/>
              </a:buClr>
            </a:pPr>
            <a:r>
              <a:rPr lang="en-US" dirty="0">
                <a:sym typeface="Symbol"/>
              </a:rPr>
              <a:t>Causes: radiation, endocrine-disrupting chemicals, obesity and smoking</a:t>
            </a:r>
            <a:endParaRPr lang="en-US" dirty="0"/>
          </a:p>
          <a:p>
            <a:pPr marL="0" indent="0">
              <a:buNone/>
            </a:pPr>
            <a:endParaRPr lang="en-US" dirty="0"/>
          </a:p>
        </p:txBody>
      </p:sp>
      <p:pic>
        <p:nvPicPr>
          <p:cNvPr id="4" name="Picture 3">
            <a:extLst>
              <a:ext uri="{FF2B5EF4-FFF2-40B4-BE49-F238E27FC236}">
                <a16:creationId xmlns:a16="http://schemas.microsoft.com/office/drawing/2014/main" id="{46DF200F-ED2F-41AC-BDB0-114860947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1035" y="147415"/>
            <a:ext cx="7996922" cy="2150673"/>
          </a:xfrm>
          <a:prstGeom prst="rect">
            <a:avLst/>
          </a:prstGeom>
          <a:ln w="19050">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8F4A23A-A3F8-40CB-A115-A8B12DB9D67C}"/>
              </a:ext>
            </a:extLst>
          </p:cNvPr>
          <p:cNvSpPr/>
          <p:nvPr/>
        </p:nvSpPr>
        <p:spPr>
          <a:xfrm>
            <a:off x="9804330" y="6398352"/>
            <a:ext cx="2230932" cy="369332"/>
          </a:xfrm>
          <a:prstGeom prst="rect">
            <a:avLst/>
          </a:prstGeom>
        </p:spPr>
        <p:txBody>
          <a:bodyPr wrap="none">
            <a:spAutoFit/>
          </a:bodyPr>
          <a:lstStyle/>
          <a:p>
            <a:r>
              <a:rPr lang="en-US" dirty="0"/>
              <a:t>JAMA 317:1338, 2017</a:t>
            </a:r>
          </a:p>
        </p:txBody>
      </p:sp>
    </p:spTree>
    <p:extLst>
      <p:ext uri="{BB962C8B-B14F-4D97-AF65-F5344CB8AC3E}">
        <p14:creationId xmlns:p14="http://schemas.microsoft.com/office/powerpoint/2010/main" val="366661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8864F7-87AC-41CB-9B4E-B4E527EF5395}"/>
              </a:ext>
            </a:extLst>
          </p:cNvPr>
          <p:cNvSpPr>
            <a:spLocks noGrp="1"/>
          </p:cNvSpPr>
          <p:nvPr>
            <p:ph type="title"/>
          </p:nvPr>
        </p:nvSpPr>
        <p:spPr>
          <a:xfrm>
            <a:off x="838200" y="391630"/>
            <a:ext cx="10515600" cy="907084"/>
          </a:xfrm>
        </p:spPr>
        <p:txBody>
          <a:bodyPr/>
          <a:lstStyle/>
          <a:p>
            <a:pPr algn="ctr"/>
            <a:r>
              <a:rPr lang="en-US" b="1" dirty="0"/>
              <a:t>Goals of initial therapy of DTC</a:t>
            </a:r>
          </a:p>
        </p:txBody>
      </p:sp>
      <p:sp>
        <p:nvSpPr>
          <p:cNvPr id="6" name="Content Placeholder 5">
            <a:extLst>
              <a:ext uri="{FF2B5EF4-FFF2-40B4-BE49-F238E27FC236}">
                <a16:creationId xmlns:a16="http://schemas.microsoft.com/office/drawing/2014/main" id="{D7D83DF3-C2FB-412A-8C49-503861FF8BD2}"/>
              </a:ext>
            </a:extLst>
          </p:cNvPr>
          <p:cNvSpPr>
            <a:spLocks noGrp="1"/>
          </p:cNvSpPr>
          <p:nvPr>
            <p:ph idx="1"/>
          </p:nvPr>
        </p:nvSpPr>
        <p:spPr>
          <a:xfrm>
            <a:off x="838200" y="1825625"/>
            <a:ext cx="11035748" cy="4351338"/>
          </a:xfrm>
        </p:spPr>
        <p:txBody>
          <a:bodyPr>
            <a:normAutofit/>
          </a:bodyPr>
          <a:lstStyle/>
          <a:p>
            <a:pPr marL="457200" lvl="1" indent="0">
              <a:buNone/>
            </a:pPr>
            <a:endParaRPr lang="en-US" sz="2800" dirty="0"/>
          </a:p>
          <a:p>
            <a:pPr lvl="1"/>
            <a:r>
              <a:rPr lang="en-US" sz="2800" dirty="0"/>
              <a:t>Improve overall and disease-specific survival</a:t>
            </a:r>
          </a:p>
          <a:p>
            <a:pPr lvl="1"/>
            <a:endParaRPr lang="en-US" sz="2800" dirty="0"/>
          </a:p>
          <a:p>
            <a:pPr lvl="1"/>
            <a:r>
              <a:rPr lang="en-US" sz="2800" dirty="0"/>
              <a:t>Reduce the risk of persistent/recurrent disease and associated morbidity</a:t>
            </a:r>
          </a:p>
          <a:p>
            <a:pPr lvl="1"/>
            <a:endParaRPr lang="en-US" sz="2800" dirty="0"/>
          </a:p>
          <a:p>
            <a:pPr lvl="1"/>
            <a:r>
              <a:rPr lang="en-US" sz="2800" dirty="0"/>
              <a:t>Permit accurate disease staging and risk stratification</a:t>
            </a:r>
          </a:p>
          <a:p>
            <a:pPr marL="457200" lvl="1" indent="0">
              <a:buNone/>
            </a:pPr>
            <a:r>
              <a:rPr lang="en-US" sz="2000" dirty="0"/>
              <a:t>      minimizing treatment-related morbidity and unnecessary therapy </a:t>
            </a:r>
          </a:p>
        </p:txBody>
      </p:sp>
    </p:spTree>
    <p:extLst>
      <p:ext uri="{BB962C8B-B14F-4D97-AF65-F5344CB8AC3E}">
        <p14:creationId xmlns:p14="http://schemas.microsoft.com/office/powerpoint/2010/main" val="411155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639C-36B2-46C7-BBA9-51583C43A770}"/>
              </a:ext>
            </a:extLst>
          </p:cNvPr>
          <p:cNvSpPr>
            <a:spLocks noGrp="1"/>
          </p:cNvSpPr>
          <p:nvPr>
            <p:ph type="title"/>
          </p:nvPr>
        </p:nvSpPr>
        <p:spPr/>
        <p:txBody>
          <a:bodyPr>
            <a:normAutofit fontScale="90000"/>
          </a:bodyPr>
          <a:lstStyle/>
          <a:p>
            <a:pPr algn="ctr"/>
            <a:r>
              <a:rPr lang="en-US" sz="4800" b="1" dirty="0"/>
              <a:t>preoperative staging with diagnostic imaging and laboratory tests</a:t>
            </a:r>
          </a:p>
        </p:txBody>
      </p:sp>
      <p:sp>
        <p:nvSpPr>
          <p:cNvPr id="3" name="Content Placeholder 2">
            <a:extLst>
              <a:ext uri="{FF2B5EF4-FFF2-40B4-BE49-F238E27FC236}">
                <a16:creationId xmlns:a16="http://schemas.microsoft.com/office/drawing/2014/main" id="{805EFC41-D0A9-4122-8E67-86E321CBAC3F}"/>
              </a:ext>
            </a:extLst>
          </p:cNvPr>
          <p:cNvSpPr>
            <a:spLocks noGrp="1"/>
          </p:cNvSpPr>
          <p:nvPr>
            <p:ph idx="1"/>
          </p:nvPr>
        </p:nvSpPr>
        <p:spPr>
          <a:xfrm>
            <a:off x="838200" y="2236440"/>
            <a:ext cx="10515600" cy="2521088"/>
          </a:xfrm>
        </p:spPr>
        <p:txBody>
          <a:bodyPr>
            <a:normAutofit fontScale="92500" lnSpcReduction="20000"/>
          </a:bodyPr>
          <a:lstStyle/>
          <a:p>
            <a:pPr marL="0" indent="0">
              <a:buNone/>
            </a:pPr>
            <a:r>
              <a:rPr lang="en-US" sz="4300" dirty="0"/>
              <a:t>Neck imaging</a:t>
            </a:r>
          </a:p>
          <a:p>
            <a:endParaRPr lang="en-US" sz="3200" dirty="0"/>
          </a:p>
          <a:p>
            <a:r>
              <a:rPr lang="en-US" sz="3200" dirty="0"/>
              <a:t>Ultrasound</a:t>
            </a:r>
          </a:p>
          <a:p>
            <a:endParaRPr lang="en-US" sz="3200" dirty="0"/>
          </a:p>
          <a:p>
            <a:r>
              <a:rPr lang="en-US" sz="3200" dirty="0"/>
              <a:t>CT/MRI/PET</a:t>
            </a:r>
          </a:p>
          <a:p>
            <a:endParaRPr lang="en-US" sz="3200" dirty="0"/>
          </a:p>
        </p:txBody>
      </p:sp>
    </p:spTree>
    <p:extLst>
      <p:ext uri="{BB962C8B-B14F-4D97-AF65-F5344CB8AC3E}">
        <p14:creationId xmlns:p14="http://schemas.microsoft.com/office/powerpoint/2010/main" val="169051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BFCB-E0AC-4D3E-BF6B-46C6D177C922}"/>
              </a:ext>
            </a:extLst>
          </p:cNvPr>
          <p:cNvSpPr>
            <a:spLocks noGrp="1"/>
          </p:cNvSpPr>
          <p:nvPr>
            <p:ph type="title"/>
          </p:nvPr>
        </p:nvSpPr>
        <p:spPr/>
        <p:txBody>
          <a:bodyPr>
            <a:normAutofit/>
          </a:bodyPr>
          <a:lstStyle/>
          <a:p>
            <a:pPr algn="ctr"/>
            <a:r>
              <a:rPr lang="en-US" sz="6000" b="1" dirty="0"/>
              <a:t>Neck ultrasound</a:t>
            </a:r>
          </a:p>
        </p:txBody>
      </p:sp>
      <p:sp>
        <p:nvSpPr>
          <p:cNvPr id="3" name="Content Placeholder 2">
            <a:extLst>
              <a:ext uri="{FF2B5EF4-FFF2-40B4-BE49-F238E27FC236}">
                <a16:creationId xmlns:a16="http://schemas.microsoft.com/office/drawing/2014/main" id="{7DABBE54-16E9-4C7A-9170-C1EB43957E3D}"/>
              </a:ext>
            </a:extLst>
          </p:cNvPr>
          <p:cNvSpPr>
            <a:spLocks noGrp="1"/>
          </p:cNvSpPr>
          <p:nvPr>
            <p:ph idx="1"/>
          </p:nvPr>
        </p:nvSpPr>
        <p:spPr/>
        <p:txBody>
          <a:bodyPr/>
          <a:lstStyle/>
          <a:p>
            <a:r>
              <a:rPr lang="en-US" dirty="0"/>
              <a:t>Preoperative neck US for cervical (central and especially lateral neck </a:t>
            </a:r>
          </a:p>
          <a:p>
            <a:pPr marL="0" indent="0">
              <a:buNone/>
            </a:pPr>
            <a:r>
              <a:rPr lang="en-US" dirty="0"/>
              <a:t>   compartments) lymph nodes is recommended for all patients </a:t>
            </a:r>
          </a:p>
          <a:p>
            <a:pPr marL="0" indent="0">
              <a:buNone/>
            </a:pPr>
            <a:r>
              <a:rPr lang="en-US" dirty="0"/>
              <a:t>   undergoing thyroidectomy for malignant or suspicious for malignancy </a:t>
            </a:r>
          </a:p>
          <a:p>
            <a:pPr marL="0" indent="0">
              <a:buNone/>
            </a:pPr>
            <a:r>
              <a:rPr lang="en-US" dirty="0"/>
              <a:t>   cytologic or molecular findings</a:t>
            </a:r>
          </a:p>
          <a:p>
            <a:endParaRPr lang="en-US" dirty="0"/>
          </a:p>
          <a:p>
            <a:r>
              <a:rPr lang="en-US" dirty="0"/>
              <a:t>US-guided FNA of </a:t>
            </a:r>
            <a:r>
              <a:rPr lang="en-US" dirty="0" err="1"/>
              <a:t>sonographically</a:t>
            </a:r>
            <a:r>
              <a:rPr lang="en-US" dirty="0"/>
              <a:t> suspicious lymph nodes ≥8–10mm </a:t>
            </a:r>
          </a:p>
          <a:p>
            <a:pPr marL="0" indent="0">
              <a:buNone/>
            </a:pPr>
            <a:r>
              <a:rPr lang="en-US" dirty="0"/>
              <a:t>    in the smallest diameter should be performed to confirm malignancy </a:t>
            </a:r>
          </a:p>
          <a:p>
            <a:pPr marL="0" indent="0">
              <a:buNone/>
            </a:pPr>
            <a:r>
              <a:rPr lang="en-US" dirty="0"/>
              <a:t>     if this would change management</a:t>
            </a:r>
          </a:p>
        </p:txBody>
      </p:sp>
    </p:spTree>
    <p:extLst>
      <p:ext uri="{BB962C8B-B14F-4D97-AF65-F5344CB8AC3E}">
        <p14:creationId xmlns:p14="http://schemas.microsoft.com/office/powerpoint/2010/main" val="146125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DFC9-D4FF-497D-BB41-1F9B98AB1A3F}"/>
              </a:ext>
            </a:extLst>
          </p:cNvPr>
          <p:cNvSpPr>
            <a:spLocks noGrp="1"/>
          </p:cNvSpPr>
          <p:nvPr>
            <p:ph type="title"/>
          </p:nvPr>
        </p:nvSpPr>
        <p:spPr/>
        <p:txBody>
          <a:bodyPr/>
          <a:lstStyle/>
          <a:p>
            <a:pPr algn="ctr"/>
            <a:r>
              <a:rPr lang="en-US" dirty="0"/>
              <a:t> Neck—CT/MRI/PET</a:t>
            </a:r>
          </a:p>
        </p:txBody>
      </p:sp>
      <p:sp>
        <p:nvSpPr>
          <p:cNvPr id="3" name="Content Placeholder 2">
            <a:extLst>
              <a:ext uri="{FF2B5EF4-FFF2-40B4-BE49-F238E27FC236}">
                <a16:creationId xmlns:a16="http://schemas.microsoft.com/office/drawing/2014/main" id="{7D9CE167-87D3-442B-9DE9-1456A916DB5D}"/>
              </a:ext>
            </a:extLst>
          </p:cNvPr>
          <p:cNvSpPr>
            <a:spLocks noGrp="1"/>
          </p:cNvSpPr>
          <p:nvPr>
            <p:ph idx="1"/>
          </p:nvPr>
        </p:nvSpPr>
        <p:spPr/>
        <p:txBody>
          <a:bodyPr>
            <a:normAutofit/>
          </a:bodyPr>
          <a:lstStyle/>
          <a:p>
            <a:r>
              <a:rPr lang="en-US" dirty="0"/>
              <a:t>Preoperative use of cross-sectional imaging studies (CT, MRI) with </a:t>
            </a:r>
          </a:p>
          <a:p>
            <a:pPr marL="0" indent="0">
              <a:buNone/>
            </a:pPr>
            <a:r>
              <a:rPr lang="en-US" dirty="0"/>
              <a:t>  intravenous (IV) contrast is recommended as an adjunct to US for </a:t>
            </a:r>
          </a:p>
          <a:p>
            <a:pPr marL="0" indent="0">
              <a:buNone/>
            </a:pPr>
            <a:r>
              <a:rPr lang="en-US" dirty="0"/>
              <a:t>  patients with clinical suspicion for advanced disease, including  </a:t>
            </a:r>
          </a:p>
          <a:p>
            <a:pPr marL="0" indent="0">
              <a:buNone/>
            </a:pPr>
            <a:r>
              <a:rPr lang="en-US" dirty="0"/>
              <a:t>  invasive primary tumor, or clinically apparent multiple or bulky lymph </a:t>
            </a:r>
          </a:p>
          <a:p>
            <a:pPr marL="0" indent="0">
              <a:buNone/>
            </a:pPr>
            <a:r>
              <a:rPr lang="en-US" dirty="0"/>
              <a:t>  node involvement.</a:t>
            </a:r>
          </a:p>
          <a:p>
            <a:endParaRPr lang="en-US" dirty="0"/>
          </a:p>
          <a:p>
            <a:r>
              <a:rPr lang="en-US" dirty="0"/>
              <a:t>Routine preoperative 18FDG-PET scanning is not recommended</a:t>
            </a:r>
          </a:p>
        </p:txBody>
      </p:sp>
    </p:spTree>
    <p:extLst>
      <p:ext uri="{BB962C8B-B14F-4D97-AF65-F5344CB8AC3E}">
        <p14:creationId xmlns:p14="http://schemas.microsoft.com/office/powerpoint/2010/main" val="4160915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1144</TotalTime>
  <Words>1820</Words>
  <Application>Microsoft Office PowerPoint</Application>
  <PresentationFormat>Widescreen</PresentationFormat>
  <Paragraphs>276</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Symbol</vt:lpstr>
      <vt:lpstr>TimesNewRomanPSMT</vt:lpstr>
      <vt:lpstr>Office Theme</vt:lpstr>
      <vt:lpstr>PowerPoint Presentation</vt:lpstr>
      <vt:lpstr>Well Differentiated Thyroid Cancer</vt:lpstr>
      <vt:lpstr>PowerPoint Presentation</vt:lpstr>
      <vt:lpstr>PowerPoint Presentation</vt:lpstr>
      <vt:lpstr>PowerPoint Presentation</vt:lpstr>
      <vt:lpstr>Goals of initial therapy of DTC</vt:lpstr>
      <vt:lpstr>preoperative staging with diagnostic imaging and laboratory tests</vt:lpstr>
      <vt:lpstr>Neck ultrasound</vt:lpstr>
      <vt:lpstr> Neck—CT/MRI/PET</vt:lpstr>
      <vt:lpstr>Measurement of serum Tg and anti-Tg antibodies </vt:lpstr>
      <vt:lpstr>Operative approach for  a biopsy diagnostic  for  follicularcell–derived malignancy</vt:lpstr>
      <vt:lpstr>Near-total or total thyroidectomy </vt:lpstr>
      <vt:lpstr>Bilateral procedure (near total or total thyroidectomy)  or  A unilateral procedure(lobectomy) </vt:lpstr>
      <vt:lpstr>36-Year-Old Woman</vt:lpstr>
      <vt:lpstr>PowerPoint Presentation</vt:lpstr>
      <vt:lpstr>Thyroid lobectomy </vt:lpstr>
      <vt:lpstr>22-Year-Old Woman</vt:lpstr>
      <vt:lpstr>22-Year-Old Woman</vt:lpstr>
      <vt:lpstr>PTMC</vt:lpstr>
      <vt:lpstr>PowerPoint Presentation</vt:lpstr>
      <vt:lpstr>Surgical Levels of the Neck</vt:lpstr>
      <vt:lpstr>Cervical Lymph Nodes</vt:lpstr>
      <vt:lpstr>Pre-op Evaluation of Central Compartment</vt:lpstr>
      <vt:lpstr>Preop Imaging</vt:lpstr>
      <vt:lpstr>Points to Consider Before Lymph Node Dissection</vt:lpstr>
      <vt:lpstr>Lymph node dissection </vt:lpstr>
      <vt:lpstr>Lymph node dissection </vt:lpstr>
      <vt:lpstr>What is the appropriate perioperative approach to voice and parathyroid issues?</vt:lpstr>
      <vt:lpstr>What are the basic principles of histopathologic evaluation of thyroidectomy samples?</vt:lpstr>
      <vt:lpstr>PowerPoint Presentation</vt:lpstr>
      <vt:lpstr>What initial stratification system should be used to estimate the risk of persistent/recurrent disease?</vt:lpstr>
      <vt:lpstr>AJCC 7th Edition/TNM Classification System for Differentiated Thyroid Carcinoma</vt:lpstr>
      <vt:lpstr>AJCC 7th Edition/TNM Classification System for Differentiated Thyroid Carcinoma</vt:lpstr>
      <vt:lpstr>TNM Classification</vt:lpstr>
      <vt:lpstr>PowerPoint Presentation</vt:lpstr>
      <vt:lpstr>PowerPoint Presentation</vt:lpstr>
      <vt:lpstr>Should postoperative disease status be considered in decision-making for RAI therapy for patients with DTC?</vt:lpstr>
      <vt:lpstr>RAI (including remnant ablation, adjuvant therapy) after thyroidectomy </vt:lpstr>
      <vt:lpstr>RAI for Low Risk PTC</vt:lpstr>
      <vt:lpstr>PowerPoint Presentation</vt:lpstr>
      <vt:lpstr>Postop 131I scan </vt:lpstr>
      <vt:lpstr>Can rhTSH (Thyrogen) be used as an alternative to thyroxine withdrawal for remnant ablation or adjuvant therapy in patients who have undergone near-total or total thyroidectomy?</vt:lpstr>
      <vt:lpstr>Postop 131I Ablation</vt:lpstr>
      <vt:lpstr>What is the appropriate degree of initial TSH suppression?</vt:lpstr>
      <vt:lpstr>Conclusions – 1</vt:lpstr>
      <vt:lpstr>Conclusions – 2</vt:lpstr>
      <vt:lpstr>65-Year-old Man</vt:lpstr>
      <vt:lpstr>Active Surveillance (Deferred Intervention)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hamid reza</dc:creator>
  <cp:lastModifiedBy>hamid reza</cp:lastModifiedBy>
  <cp:revision>77</cp:revision>
  <dcterms:created xsi:type="dcterms:W3CDTF">2018-09-03T05:26:28Z</dcterms:created>
  <dcterms:modified xsi:type="dcterms:W3CDTF">2018-09-13T02:54:42Z</dcterms:modified>
</cp:coreProperties>
</file>