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11" r:id="rId2"/>
    <p:sldId id="366" r:id="rId3"/>
    <p:sldId id="326" r:id="rId4"/>
    <p:sldId id="318" r:id="rId5"/>
    <p:sldId id="391" r:id="rId6"/>
    <p:sldId id="392" r:id="rId7"/>
    <p:sldId id="404" r:id="rId8"/>
    <p:sldId id="348" r:id="rId9"/>
    <p:sldId id="426" r:id="rId10"/>
    <p:sldId id="337" r:id="rId11"/>
    <p:sldId id="425" r:id="rId12"/>
    <p:sldId id="343" r:id="rId13"/>
    <p:sldId id="334" r:id="rId14"/>
    <p:sldId id="320" r:id="rId15"/>
    <p:sldId id="321" r:id="rId16"/>
    <p:sldId id="319" r:id="rId17"/>
    <p:sldId id="335" r:id="rId18"/>
    <p:sldId id="331" r:id="rId19"/>
    <p:sldId id="429" r:id="rId20"/>
    <p:sldId id="328" r:id="rId21"/>
    <p:sldId id="336" r:id="rId22"/>
    <p:sldId id="369" r:id="rId23"/>
    <p:sldId id="393" r:id="rId24"/>
    <p:sldId id="396" r:id="rId25"/>
    <p:sldId id="364" r:id="rId26"/>
    <p:sldId id="354" r:id="rId27"/>
    <p:sldId id="355" r:id="rId28"/>
    <p:sldId id="389" r:id="rId29"/>
    <p:sldId id="407" r:id="rId30"/>
    <p:sldId id="341" r:id="rId31"/>
    <p:sldId id="427" r:id="rId32"/>
    <p:sldId id="351" r:id="rId33"/>
    <p:sldId id="352" r:id="rId34"/>
    <p:sldId id="397" r:id="rId35"/>
    <p:sldId id="408" r:id="rId36"/>
    <p:sldId id="400" r:id="rId37"/>
    <p:sldId id="405" r:id="rId38"/>
    <p:sldId id="409" r:id="rId39"/>
    <p:sldId id="410" r:id="rId40"/>
    <p:sldId id="411" r:id="rId41"/>
    <p:sldId id="412" r:id="rId42"/>
    <p:sldId id="413" r:id="rId43"/>
    <p:sldId id="414" r:id="rId44"/>
    <p:sldId id="418" r:id="rId45"/>
    <p:sldId id="419" r:id="rId46"/>
    <p:sldId id="416" r:id="rId47"/>
    <p:sldId id="417" r:id="rId48"/>
    <p:sldId id="402" r:id="rId49"/>
    <p:sldId id="421" r:id="rId50"/>
    <p:sldId id="388" r:id="rId51"/>
    <p:sldId id="347" r:id="rId52"/>
    <p:sldId id="428" r:id="rId53"/>
    <p:sldId id="406" r:id="rId54"/>
    <p:sldId id="386" r:id="rId55"/>
    <p:sldId id="422" r:id="rId56"/>
    <p:sldId id="424" r:id="rId5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FFFF"/>
    <a:srgbClr val="FFFF00"/>
    <a:srgbClr val="FFCC66"/>
    <a:srgbClr val="000000"/>
    <a:srgbClr val="FFFF99"/>
    <a:srgbClr val="4F81BD"/>
    <a:srgbClr val="0000CC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2958"/>
  </p:normalViewPr>
  <p:slideViewPr>
    <p:cSldViewPr>
      <p:cViewPr varScale="1">
        <p:scale>
          <a:sx n="103" d="100"/>
          <a:sy n="103" d="100"/>
        </p:scale>
        <p:origin x="10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Developed economics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2542</c:v>
                </c:pt>
                <c:pt idx="1">
                  <c:v>2895</c:v>
                </c:pt>
                <c:pt idx="2">
                  <c:v>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8-4A8A-9352-1F508BFEA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64064"/>
        <c:axId val="67865600"/>
      </c:barChart>
      <c:catAx>
        <c:axId val="6786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7865600"/>
        <c:crosses val="autoZero"/>
        <c:auto val="1"/>
        <c:lblAlgn val="ctr"/>
        <c:lblOffset val="100"/>
        <c:noMultiLvlLbl val="0"/>
      </c:catAx>
      <c:valAx>
        <c:axId val="67865600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7864064"/>
        <c:crosses val="autoZero"/>
        <c:crossBetween val="between"/>
        <c:majorUnit val="1000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CC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Developing economics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518</c:v>
                </c:pt>
                <c:pt idx="1">
                  <c:v>727</c:v>
                </c:pt>
                <c:pt idx="2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4-4EE4-9542-54B63342F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64064"/>
        <c:axId val="67865600"/>
      </c:barChart>
      <c:catAx>
        <c:axId val="6786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7865600"/>
        <c:crosses val="autoZero"/>
        <c:auto val="1"/>
        <c:lblAlgn val="ctr"/>
        <c:lblOffset val="100"/>
        <c:noMultiLvlLbl val="0"/>
      </c:catAx>
      <c:valAx>
        <c:axId val="67865600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7864064"/>
        <c:crosses val="autoZero"/>
        <c:crossBetween val="between"/>
        <c:majorUnit val="1000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CC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Mecial costs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&lt;25 Normal weight</c:v>
                </c:pt>
                <c:pt idx="1">
                  <c:v>25 - 29 Overweight</c:v>
                </c:pt>
                <c:pt idx="2">
                  <c:v>30 - 34 Obese Class 1</c:v>
                </c:pt>
                <c:pt idx="3">
                  <c:v>35 - 39 Obese Class 2</c:v>
                </c:pt>
                <c:pt idx="4">
                  <c:v>&gt; 40 Obese Class 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805</c:v>
                </c:pt>
                <c:pt idx="1">
                  <c:v>1052</c:v>
                </c:pt>
                <c:pt idx="2">
                  <c:v>1274</c:v>
                </c:pt>
                <c:pt idx="3">
                  <c:v>1447</c:v>
                </c:pt>
                <c:pt idx="4">
                  <c:v>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6-4C0A-AD8E-BC3568D6D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53568"/>
        <c:axId val="68255104"/>
      </c:barChart>
      <c:catAx>
        <c:axId val="682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255104"/>
        <c:crosses val="autoZero"/>
        <c:auto val="1"/>
        <c:lblAlgn val="ctr"/>
        <c:lblOffset val="100"/>
        <c:noMultiLvlLbl val="0"/>
      </c:catAx>
      <c:valAx>
        <c:axId val="68255104"/>
        <c:scaling>
          <c:orientation val="minMax"/>
          <c:max val="1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68253568"/>
        <c:crosses val="autoZero"/>
        <c:crossBetween val="between"/>
        <c:majorUnit val="500"/>
      </c:valAx>
    </c:plotArea>
    <c:plotVisOnly val="1"/>
    <c:dispBlanksAs val="gap"/>
    <c:showDLblsOverMax val="0"/>
  </c:chart>
  <c:spPr>
    <a:solidFill>
      <a:srgbClr val="0000CC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0-8BA2-4A94-B0A4-54D67A90ADCC}"/>
              </c:ext>
            </c:extLst>
          </c:dPt>
          <c:cat>
            <c:strRef>
              <c:f>Sheet1!$A$2:$A$15</c:f>
              <c:strCache>
                <c:ptCount val="14"/>
                <c:pt idx="0">
                  <c:v>Smoking</c:v>
                </c:pt>
                <c:pt idx="1">
                  <c:v>Armed conflict</c:v>
                </c:pt>
                <c:pt idx="2">
                  <c:v>Obesity</c:v>
                </c:pt>
                <c:pt idx="3">
                  <c:v>Alcoholism</c:v>
                </c:pt>
                <c:pt idx="4">
                  <c:v>Iliteracy</c:v>
                </c:pt>
                <c:pt idx="5">
                  <c:v>Climate change</c:v>
                </c:pt>
                <c:pt idx="6">
                  <c:v>Outdoor air pollution</c:v>
                </c:pt>
                <c:pt idx="7">
                  <c:v>Drug use</c:v>
                </c:pt>
                <c:pt idx="8">
                  <c:v>Road Accidents</c:v>
                </c:pt>
                <c:pt idx="9">
                  <c:v>Workplace risks</c:v>
                </c:pt>
                <c:pt idx="10">
                  <c:v>Household air pollution</c:v>
                </c:pt>
                <c:pt idx="11">
                  <c:v>Child &amp; material undernutrition</c:v>
                </c:pt>
                <c:pt idx="12">
                  <c:v>Unsafe sex</c:v>
                </c:pt>
                <c:pt idx="13">
                  <c:v>Poor water and sanitation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2.1</c:v>
                </c:pt>
                <c:pt idx="1">
                  <c:v>2.1</c:v>
                </c:pt>
                <c:pt idx="2">
                  <c:v>2</c:v>
                </c:pt>
                <c:pt idx="3">
                  <c:v>1.4</c:v>
                </c:pt>
                <c:pt idx="4">
                  <c:v>1.3</c:v>
                </c:pt>
                <c:pt idx="5">
                  <c:v>1</c:v>
                </c:pt>
                <c:pt idx="6">
                  <c:v>0.9</c:v>
                </c:pt>
                <c:pt idx="7">
                  <c:v>0.70000000000000062</c:v>
                </c:pt>
                <c:pt idx="8">
                  <c:v>0.70000000000000062</c:v>
                </c:pt>
                <c:pt idx="9">
                  <c:v>0.4</c:v>
                </c:pt>
                <c:pt idx="10">
                  <c:v>0.4</c:v>
                </c:pt>
                <c:pt idx="11">
                  <c:v>0.30000000000000032</c:v>
                </c:pt>
                <c:pt idx="12">
                  <c:v>0.30000000000000032</c:v>
                </c:pt>
                <c:pt idx="1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2-4A94-B0A4-54D67A90A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50720"/>
        <c:axId val="68352256"/>
      </c:barChart>
      <c:catAx>
        <c:axId val="683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352256"/>
        <c:crosses val="autoZero"/>
        <c:auto val="1"/>
        <c:lblAlgn val="ctr"/>
        <c:lblOffset val="100"/>
        <c:noMultiLvlLbl val="0"/>
      </c:catAx>
      <c:valAx>
        <c:axId val="6835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350720"/>
        <c:crosses val="autoZero"/>
        <c:crossBetween val="between"/>
      </c:valAx>
    </c:plotArea>
    <c:plotVisOnly val="1"/>
    <c:dispBlanksAs val="gap"/>
    <c:showDLblsOverMax val="0"/>
  </c:chart>
  <c:spPr>
    <a:solidFill>
      <a:srgbClr val="0000CC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CC44-EBE1-46D6-A8C0-04D55DF1638B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4A8B-3EB7-4867-AFC5-D29C003B2E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A70F-46CA-4509-AA97-47D518479D1E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7B432-2E2B-4306-9D6F-619BE2961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7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FFBCB-9EED-45D2-977E-746366258DDB}" type="slidenum">
              <a:rPr lang="en-US"/>
              <a:pPr/>
              <a:t>29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7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FFBCB-9EED-45D2-977E-746366258DDB}" type="slidenum">
              <a:rPr lang="en-US"/>
              <a:pPr/>
              <a:t>35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FFBCB-9EED-45D2-977E-746366258DDB}" type="slidenum">
              <a:rPr lang="en-US"/>
              <a:pPr/>
              <a:t>44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FFBCB-9EED-45D2-977E-746366258DDB}" type="slidenum">
              <a:rPr lang="en-US"/>
              <a:pPr/>
              <a:t>45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AA083-FC3D-492F-A30F-3D0527BB5447}" type="slidenum">
              <a:rPr lang="en-US"/>
              <a:pPr/>
              <a:t>46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DF1B-0EF5-43F8-B47E-5DD0690D0975}" type="slidenum">
              <a:rPr lang="en-US"/>
              <a:pPr/>
              <a:t>47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400"/>
              <a:t> Safety first</a:t>
            </a:r>
          </a:p>
          <a:p>
            <a:pPr>
              <a:buFontTx/>
              <a:buChar char="•"/>
            </a:pPr>
            <a:r>
              <a:rPr lang="en-US" sz="1400"/>
              <a:t> Good short term results</a:t>
            </a:r>
          </a:p>
          <a:p>
            <a:pPr>
              <a:buFontTx/>
              <a:buChar char="•"/>
            </a:pPr>
            <a:r>
              <a:rPr lang="en-US" sz="1400"/>
              <a:t> Long term?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99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9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432-2E2B-4306-9D6F-619BE29611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67000" y="304800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Obesity is a disease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CF98B8C-4A6E-4A7F-9B45-2CCD8FCB7DD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50055" y="6559470"/>
            <a:ext cx="147764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CC66"/>
                </a:solidFill>
                <a:sym typeface="Times New Roman" pitchFamily="18" charset="0"/>
              </a:rPr>
              <a:t>www.chowbey.com</a:t>
            </a:r>
            <a:endParaRPr lang="en-US" sz="1200" dirty="0"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15" name="Picture 14" descr="logo mambs">
            <a:extLst>
              <a:ext uri="{FF2B5EF4-FFF2-40B4-BE49-F238E27FC236}">
                <a16:creationId xmlns:a16="http://schemas.microsoft.com/office/drawing/2014/main" id="{65E79B13-F2BC-4AD0-AC41-94FA7317E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 l="4723" t="5450" r="4453" b="38857"/>
          <a:stretch>
            <a:fillRect/>
          </a:stretch>
        </p:blipFill>
        <p:spPr bwMode="auto">
          <a:xfrm>
            <a:off x="8193882" y="83344"/>
            <a:ext cx="7556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D2CC4-0090-435B-8CBE-2F7304459BC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911879">
            <a:off x="91282" y="100806"/>
            <a:ext cx="5397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31.jpeg"/><Relationship Id="rId21" Type="http://schemas.openxmlformats.org/officeDocument/2006/relationships/image" Target="../media/image47.jpeg"/><Relationship Id="rId7" Type="http://schemas.openxmlformats.org/officeDocument/2006/relationships/image" Target="../media/image35.jpeg"/><Relationship Id="rId12" Type="http://schemas.openxmlformats.org/officeDocument/2006/relationships/hyperlink" Target="http://www.ideasforsurgery.com/wp-content/uploads/2008/04/satietytoga1.JPG" TargetMode="External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1.jpeg"/><Relationship Id="rId10" Type="http://schemas.openxmlformats.org/officeDocument/2006/relationships/hyperlink" Target="http://hurtbyadoctor.com/uploaded_images/Picture-5-759858.png" TargetMode="External"/><Relationship Id="rId19" Type="http://schemas.openxmlformats.org/officeDocument/2006/relationships/image" Target="../media/image45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result for india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95400"/>
            <a:ext cx="4933950" cy="5619751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/>
          </p:cNvSpPr>
          <p:nvPr/>
        </p:nvSpPr>
        <p:spPr bwMode="auto">
          <a:xfrm>
            <a:off x="-50800" y="3197225"/>
            <a:ext cx="9194800" cy="237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9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Laparoscopic  Surgeon to the President of India</a:t>
            </a:r>
          </a:p>
          <a:p>
            <a:pPr marL="39688" algn="ctr"/>
            <a:r>
              <a:rPr lang="en-US" sz="19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Surgeon to His Holiness Dalai Lama</a:t>
            </a:r>
          </a:p>
          <a:p>
            <a:pPr marL="39688" algn="ctr"/>
            <a:endParaRPr lang="en-US" sz="1600" dirty="0">
              <a:solidFill>
                <a:srgbClr val="FFFF99"/>
              </a:solidFill>
              <a:latin typeface="Arial Bold" charset="0"/>
              <a:ea typeface="ＭＳ Ｐゴシック" charset="-128"/>
              <a:cs typeface="Arial Bold" charset="0"/>
              <a:sym typeface="Arial Bold" charset="0"/>
            </a:endParaRPr>
          </a:p>
          <a:p>
            <a:pPr marL="39688" algn="ctr"/>
            <a:r>
              <a:rPr lang="en-US" sz="18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President – International Federation for the Surgery of Obesity &amp; </a:t>
            </a:r>
          </a:p>
          <a:p>
            <a:pPr marL="39688" algn="ctr"/>
            <a:r>
              <a:rPr lang="en-US" sz="18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Metabolic Disorders (IFSO) (2012 – 2013)</a:t>
            </a:r>
          </a:p>
          <a:p>
            <a:pPr marL="39688" algn="ctr"/>
            <a:r>
              <a:rPr lang="en-US" sz="18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President – IFSO - Asia Pacific Chapter (2011 – 2013)</a:t>
            </a:r>
          </a:p>
          <a:p>
            <a:pPr marL="39688" algn="ctr"/>
            <a:r>
              <a:rPr lang="en-US" sz="18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President - Obesity Surgery Society of India (OSSI) (2006 – 2010)</a:t>
            </a:r>
          </a:p>
          <a:p>
            <a:pPr marL="39688" algn="ctr"/>
            <a:r>
              <a:rPr lang="en-US" sz="18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Founder President - Asia Pacific Hernia Society</a:t>
            </a:r>
          </a:p>
          <a:p>
            <a:pPr marL="39688" algn="ctr"/>
            <a:r>
              <a:rPr lang="en-US" sz="1800" dirty="0">
                <a:solidFill>
                  <a:srgbClr val="FFFF99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rPr>
              <a:t>Trustee &amp; Past President – Indian Assoc. of Gastrointestinal Endo-Surgeons</a:t>
            </a:r>
          </a:p>
        </p:txBody>
      </p:sp>
      <p:sp>
        <p:nvSpPr>
          <p:cNvPr id="9" name="Rectangle 12"/>
          <p:cNvSpPr>
            <a:spLocks/>
          </p:cNvSpPr>
          <p:nvPr/>
        </p:nvSpPr>
        <p:spPr bwMode="auto">
          <a:xfrm>
            <a:off x="49213" y="5880100"/>
            <a:ext cx="89535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2100" dirty="0">
                <a:solidFill>
                  <a:srgbClr val="00FFFF"/>
                </a:solidFill>
                <a:latin typeface="Corbel" pitchFamily="34" charset="0"/>
                <a:ea typeface="ＭＳ Ｐゴシック" charset="-128"/>
                <a:cs typeface="Arial" charset="0"/>
              </a:rPr>
              <a:t>Chairman</a:t>
            </a:r>
          </a:p>
          <a:p>
            <a:pPr marL="39688" algn="ctr"/>
            <a:r>
              <a:rPr lang="en-US" sz="2100" dirty="0">
                <a:solidFill>
                  <a:srgbClr val="00FFFF"/>
                </a:solidFill>
                <a:latin typeface="Corbel" pitchFamily="34" charset="0"/>
                <a:ea typeface="ＭＳ Ｐゴシック" charset="-128"/>
                <a:cs typeface="Arial" charset="0"/>
              </a:rPr>
              <a:t>Max Institute of Minimal Access, Metabolic &amp; Bariatric Surgery</a:t>
            </a:r>
          </a:p>
          <a:p>
            <a:pPr marL="39688" algn="ctr"/>
            <a:r>
              <a:rPr lang="en-US" sz="2100" dirty="0">
                <a:solidFill>
                  <a:srgbClr val="00FFFF"/>
                </a:solidFill>
                <a:latin typeface="Corbel" pitchFamily="34" charset="0"/>
                <a:ea typeface="ＭＳ Ｐゴシック" charset="-128"/>
                <a:cs typeface="Arial" charset="0"/>
              </a:rPr>
              <a:t>New Delhi, India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-50800" y="2057400"/>
            <a:ext cx="91948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32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D</a:t>
            </a:r>
            <a:r>
              <a:rPr lang="en-US" sz="25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R. </a:t>
            </a:r>
            <a:r>
              <a:rPr lang="en-US" sz="32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P</a:t>
            </a:r>
            <a:r>
              <a:rPr lang="en-US" sz="25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RADEEP </a:t>
            </a:r>
            <a:r>
              <a:rPr lang="en-US" sz="32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C</a:t>
            </a:r>
            <a:r>
              <a:rPr lang="en-US" sz="25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HOWBEY</a:t>
            </a:r>
          </a:p>
          <a:p>
            <a:pPr marL="39688" algn="ctr"/>
            <a:r>
              <a:rPr lang="en-US" sz="1600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        </a:t>
            </a:r>
            <a:r>
              <a:rPr lang="en-US" sz="1600" i="1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MS, MNAMS, FRCS (London), FIMSA, </a:t>
            </a:r>
          </a:p>
          <a:p>
            <a:pPr marL="39688" algn="ctr"/>
            <a:r>
              <a:rPr lang="en-US" sz="1600" i="1" dirty="0">
                <a:solidFill>
                  <a:srgbClr val="00FFFF"/>
                </a:solidFill>
                <a:latin typeface="Arial Black" pitchFamily="34" charset="0"/>
                <a:ea typeface="ＭＳ Ｐゴシック" pitchFamily="34" charset="-128"/>
                <a:cs typeface="Arial" charset="0"/>
                <a:sym typeface="Arial Black" pitchFamily="34" charset="0"/>
              </a:rPr>
              <a:t>  FAIS, FICS, FACS, FIAGES, FALS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13691" y="2121821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Obesity is a complex disease condition mediated through the interplay of multiple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94991" y="4064921"/>
            <a:ext cx="1447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323491" y="3493421"/>
            <a:ext cx="14478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104291" y="3341021"/>
            <a:ext cx="2514600" cy="1447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18891" y="3341021"/>
            <a:ext cx="2362200" cy="1447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466491" y="3493421"/>
            <a:ext cx="14478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961291" y="3341021"/>
            <a:ext cx="3657600" cy="1447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18891" y="3341021"/>
            <a:ext cx="3581400" cy="1447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2216" y="47888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Genetic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9236" y="478882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Biologic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30616" y="478882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Metabolic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08658" y="47888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Behavioral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5086" y="478882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71491" y="478882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Economic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77736" y="47888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besity is a disease&quot;">
            <a:extLst>
              <a:ext uri="{FF2B5EF4-FFF2-40B4-BE49-F238E27FC236}">
                <a16:creationId xmlns:a16="http://schemas.microsoft.com/office/drawing/2014/main" id="{D616C6C0-EECA-4F0E-8746-323EF75C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25" y="1371600"/>
            <a:ext cx="6165799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74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19200" y="5181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Arial" charset="0"/>
              </a:rPr>
              <a:t>The Reality</a:t>
            </a:r>
            <a:endParaRPr lang="en-US" sz="32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Image result for Rea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675" y="1905000"/>
            <a:ext cx="458032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600200" y="2133600"/>
          <a:ext cx="6019800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019800" cy="401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219200"/>
            <a:ext cx="6448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600" dirty="0">
                <a:solidFill>
                  <a:srgbClr val="FFFF00"/>
                </a:solidFill>
                <a:latin typeface="Arial" charset="0"/>
                <a:cs typeface="Arial" charset="0"/>
              </a:rPr>
              <a:t>Obesity Increases Risk For Diabetes Most </a:t>
            </a:r>
            <a:br>
              <a:rPr lang="en-GB" sz="2600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GB" sz="2600" dirty="0">
                <a:solidFill>
                  <a:srgbClr val="FFFF00"/>
                </a:solidFill>
                <a:latin typeface="Arial" charset="0"/>
                <a:cs typeface="Arial" charset="0"/>
              </a:rPr>
              <a:t>(BMI  </a:t>
            </a:r>
            <a:r>
              <a:rPr lang="en-GB" sz="2600" u="sng" dirty="0">
                <a:solidFill>
                  <a:srgbClr val="FFFF00"/>
                </a:solidFill>
                <a:latin typeface="Arial" charset="0"/>
                <a:cs typeface="Arial" charset="0"/>
              </a:rPr>
              <a:t>&gt;</a:t>
            </a:r>
            <a:r>
              <a:rPr lang="en-GB" sz="2600" dirty="0">
                <a:solidFill>
                  <a:srgbClr val="FFFF00"/>
                </a:solidFill>
                <a:latin typeface="Arial" charset="0"/>
                <a:cs typeface="Arial" charset="0"/>
              </a:rPr>
              <a:t> 35)</a:t>
            </a: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43200" y="6013002"/>
            <a:ext cx="6274153" cy="38779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 AE, Arch Intern Med 2001;161:1581-6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77,690 females and 46,060 males adjusted for age, smoking, race, 10-year risk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76400" y="2200870"/>
            <a:ext cx="495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  <a:latin typeface="Arial" charset="0"/>
              </a:rPr>
              <a:t>Hypertension &amp; obesity</a:t>
            </a:r>
            <a:endParaRPr lang="en-US" sz="2800" dirty="0">
              <a:solidFill>
                <a:srgbClr val="00FFFF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Men	78%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Women	64%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1816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Framingham offspring study</a:t>
            </a:r>
          </a:p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Garrison RJ et al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 1987</a:t>
            </a:r>
          </a:p>
        </p:txBody>
      </p:sp>
      <p:pic>
        <p:nvPicPr>
          <p:cNvPr id="147458" name="Picture 2" descr="Image result for Hypertension"/>
          <p:cNvPicPr>
            <a:picLocks noChangeAspect="1" noChangeArrowheads="1"/>
          </p:cNvPicPr>
          <p:nvPr/>
        </p:nvPicPr>
        <p:blipFill>
          <a:blip r:embed="rId3"/>
          <a:srcRect r="23574"/>
          <a:stretch>
            <a:fillRect/>
          </a:stretch>
        </p:blipFill>
        <p:spPr bwMode="auto">
          <a:xfrm>
            <a:off x="5181600" y="2971800"/>
            <a:ext cx="33528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8200" y="2286000"/>
            <a:ext cx="739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High waist circumference increases risk of death by 35% </a:t>
            </a:r>
          </a:p>
        </p:txBody>
      </p:sp>
      <p:pic>
        <p:nvPicPr>
          <p:cNvPr id="2050" name="Picture 2" descr="Image result for waist circumference&quot;">
            <a:extLst>
              <a:ext uri="{FF2B5EF4-FFF2-40B4-BE49-F238E27FC236}">
                <a16:creationId xmlns:a16="http://schemas.microsoft.com/office/drawing/2014/main" id="{3A82C356-8C6E-47ED-90FD-9C5BAD40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663659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00200" y="16002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  <a:latin typeface="Arial" charset="0"/>
              </a:rPr>
              <a:t>Increased risk of cancer and obesity</a:t>
            </a:r>
            <a:endParaRPr lang="en-US" sz="2800" dirty="0">
              <a:solidFill>
                <a:srgbClr val="00FFFF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Kidney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Endometrial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Colorectal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Gall Bladder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Post menopausal breast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33400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Manick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SD et al</a:t>
            </a:r>
          </a:p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QJM - 1999</a:t>
            </a:r>
          </a:p>
        </p:txBody>
      </p:sp>
      <p:sp>
        <p:nvSpPr>
          <p:cNvPr id="177154" name="AutoShape 2" descr="Image result for cancer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6220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90600" y="1521023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  <a:latin typeface="Arial" charset="0"/>
              </a:rPr>
              <a:t>Consequences</a:t>
            </a:r>
            <a:endParaRPr lang="en-US" sz="2800" dirty="0">
              <a:solidFill>
                <a:srgbClr val="00FFFF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Obese people die 8 – 10 yrs sooner than those of normal weight, similar to smokers.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With every 15 extra </a:t>
            </a:r>
            <a:r>
              <a:rPr lang="en-US" sz="2600" dirty="0" err="1">
                <a:solidFill>
                  <a:srgbClr val="FFFF00"/>
                </a:solidFill>
                <a:latin typeface="Arial" charset="0"/>
                <a:cs typeface="Arial" charset="0"/>
              </a:rPr>
              <a:t>kgs</a:t>
            </a: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, death risk increases by 30%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Obesity is responsible for 1 – 3% of total health expenditure in most countries.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635823"/>
            <a:ext cx="513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OECD –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economic co-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peration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development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60275" y="2740223"/>
            <a:ext cx="1447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19150" y="2218546"/>
            <a:ext cx="1166446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51801266"/>
              </p:ext>
            </p:extLst>
          </p:nvPr>
        </p:nvGraphicFramePr>
        <p:xfrm>
          <a:off x="76200" y="2704735"/>
          <a:ext cx="4419600" cy="23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1247001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Growth in Obesity related lost DAYs slowed in developed economies but almost doubled in developing economies</a:t>
            </a:r>
            <a:endParaRPr lang="en-US" sz="3200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454" y="3144990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2542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4647" y="2931085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2895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185" y="2887821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2985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187821" y="2848727"/>
            <a:ext cx="4564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33210" y="5421463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Global burden of disease database McKinsey Global Institute analysis</a:t>
            </a:r>
          </a:p>
        </p:txBody>
      </p:sp>
      <p:sp>
        <p:nvSpPr>
          <p:cNvPr id="16" name="Oval 15"/>
          <p:cNvSpPr/>
          <p:nvPr/>
        </p:nvSpPr>
        <p:spPr>
          <a:xfrm>
            <a:off x="3620096" y="2583021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2258" y="2747127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+ 17%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CD69D11-F5E2-4D53-90B8-326ABDC45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226731"/>
              </p:ext>
            </p:extLst>
          </p:nvPr>
        </p:nvGraphicFramePr>
        <p:xfrm>
          <a:off x="4724400" y="2742635"/>
          <a:ext cx="4419600" cy="23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AF6CF3A-5C5C-4F1D-9FA6-71C00550F51B}"/>
              </a:ext>
            </a:extLst>
          </p:cNvPr>
          <p:cNvSpPr txBox="1"/>
          <p:nvPr/>
        </p:nvSpPr>
        <p:spPr>
          <a:xfrm>
            <a:off x="5711821" y="4259021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518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856FD-BBD0-48BE-BA8B-1004558011A5}"/>
              </a:ext>
            </a:extLst>
          </p:cNvPr>
          <p:cNvSpPr txBox="1"/>
          <p:nvPr/>
        </p:nvSpPr>
        <p:spPr>
          <a:xfrm>
            <a:off x="6576410" y="4151299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727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F1374B-8D0E-4647-870D-ED8D68DDFF9C}"/>
              </a:ext>
            </a:extLst>
          </p:cNvPr>
          <p:cNvSpPr txBox="1"/>
          <p:nvPr/>
        </p:nvSpPr>
        <p:spPr>
          <a:xfrm>
            <a:off x="7385065" y="404357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985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80009D-3C85-4E83-999D-1FF9DEC9150D}"/>
              </a:ext>
            </a:extLst>
          </p:cNvPr>
          <p:cNvCxnSpPr/>
          <p:nvPr/>
        </p:nvCxnSpPr>
        <p:spPr>
          <a:xfrm rot="5400000" flipH="1" flipV="1">
            <a:off x="8836021" y="2886627"/>
            <a:ext cx="456406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A2737C9-5603-4531-8147-BB49D0B90356}"/>
              </a:ext>
            </a:extLst>
          </p:cNvPr>
          <p:cNvSpPr/>
          <p:nvPr/>
        </p:nvSpPr>
        <p:spPr>
          <a:xfrm>
            <a:off x="8268296" y="2620921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8703B-4312-4F99-BE16-BC55F6B3DAE8}"/>
              </a:ext>
            </a:extLst>
          </p:cNvPr>
          <p:cNvSpPr txBox="1"/>
          <p:nvPr/>
        </p:nvSpPr>
        <p:spPr>
          <a:xfrm>
            <a:off x="8190458" y="2785027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+ 90%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83968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8200" y="1175266"/>
            <a:ext cx="75438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Healthcare cost rise as BMI increases</a:t>
            </a:r>
            <a:endParaRPr lang="en-US" sz="3200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8629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W.W. </a:t>
            </a:r>
            <a:r>
              <a:rPr lang="en-US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Tigbe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 A patient </a:t>
            </a:r>
            <a:r>
              <a:rPr lang="en-US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centred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approach to estimate total annual healthcare cost by body mass index in the UK counterweight </a:t>
            </a:r>
            <a:r>
              <a:rPr lang="en-US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</a:t>
            </a:r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Int. Journal of Obesity Aug,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8172" y="35504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805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4165" y="299620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1052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1112" y="25284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1274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1133" y="215717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1447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6416" y="20517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1493</a:t>
            </a:r>
          </a:p>
        </p:txBody>
      </p:sp>
    </p:spTree>
    <p:extLst>
      <p:ext uri="{BB962C8B-B14F-4D97-AF65-F5344CB8AC3E}">
        <p14:creationId xmlns:p14="http://schemas.microsoft.com/office/powerpoint/2010/main" val="24372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5438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953000" y="4724400"/>
            <a:ext cx="1981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71717" t="84501" r="20202" b="8474"/>
          <a:stretch>
            <a:fillRect/>
          </a:stretch>
        </p:blipFill>
        <p:spPr bwMode="auto">
          <a:xfrm>
            <a:off x="5609256" y="5300026"/>
            <a:ext cx="457200" cy="236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543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Social burdens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(created by human beings)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0930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Global Burden of disease database McKinsey Global Institute analysis, Nov 2014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2057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2838062" y="2438400"/>
            <a:ext cx="3810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968767" flipH="1" flipV="1">
            <a:off x="2428875" y="4263161"/>
            <a:ext cx="762000" cy="419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16764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Generalized poor health of Nations both ‘Medically &amp; Economically’</a:t>
            </a:r>
          </a:p>
        </p:txBody>
      </p:sp>
      <p:pic>
        <p:nvPicPr>
          <p:cNvPr id="121858" name="Picture 2" descr="Image result for poo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215" y="3343274"/>
            <a:ext cx="3514725" cy="23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4233851"/>
            <a:ext cx="61722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>
              <a:spcBef>
                <a:spcPct val="20000"/>
              </a:spcBef>
              <a:buFont typeface="Wingdings" pitchFamily="2" charset="2"/>
              <a:buChar char="v"/>
            </a:pPr>
            <a:endParaRPr lang="en-US" sz="2800" b="1" kern="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4488" lvl="0" indent="-344488" algn="ctr">
              <a:spcBef>
                <a:spcPct val="20000"/>
              </a:spcBef>
            </a:pPr>
            <a:r>
              <a:rPr lang="en-US" sz="2800" kern="0" dirty="0">
                <a:solidFill>
                  <a:srgbClr val="FFFF00"/>
                </a:solidFill>
                <a:latin typeface="Arial"/>
                <a:cs typeface="Arial"/>
              </a:rPr>
              <a:t> 2013 </a:t>
            </a:r>
          </a:p>
          <a:p>
            <a:pPr marL="344488" lvl="0" indent="-344488" algn="ctr">
              <a:spcBef>
                <a:spcPct val="20000"/>
              </a:spcBef>
            </a:pPr>
            <a:r>
              <a:rPr lang="en-US" sz="2800" kern="0" dirty="0">
                <a:solidFill>
                  <a:srgbClr val="FFFF00"/>
                </a:solidFill>
                <a:latin typeface="Arial"/>
                <a:cs typeface="Arial"/>
              </a:rPr>
              <a:t>Obesity is a disease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4" descr="Image result for american medical association obesity 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871651"/>
            <a:ext cx="2819400" cy="2791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4369" y="1402985"/>
            <a:ext cx="65532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>
              <a:spcBef>
                <a:spcPct val="20000"/>
              </a:spcBef>
              <a:buFont typeface="Wingdings" pitchFamily="2" charset="2"/>
              <a:buChar char="v"/>
            </a:pPr>
            <a:endParaRPr lang="en-US" b="1" kern="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4488" lvl="0" indent="-344488" algn="ctr">
              <a:spcBef>
                <a:spcPct val="20000"/>
              </a:spcBef>
            </a:pPr>
            <a:r>
              <a:rPr lang="en-US" sz="2900" kern="0" dirty="0">
                <a:solidFill>
                  <a:srgbClr val="FFFF00"/>
                </a:solidFill>
                <a:latin typeface="Arial"/>
                <a:cs typeface="Arial"/>
              </a:rPr>
              <a:t>Diagnosis and  treatment of Obesity becomes Physician’s professional obligation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0770" name="Picture 2" descr="Image result for physic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277" y="3498574"/>
            <a:ext cx="3429000" cy="198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676400"/>
            <a:ext cx="7848600" cy="343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>
              <a:spcBef>
                <a:spcPct val="20000"/>
              </a:spcBef>
              <a:buFont typeface="Wingdings" pitchFamily="2" charset="2"/>
              <a:buChar char="v"/>
            </a:pPr>
            <a:endParaRPr lang="en-US" b="1" kern="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4488" lvl="0" indent="-344488" algn="ctr">
              <a:spcBef>
                <a:spcPct val="20000"/>
              </a:spcBef>
            </a:pPr>
            <a:r>
              <a:rPr lang="en-US" sz="2900" kern="0" dirty="0">
                <a:solidFill>
                  <a:srgbClr val="FFFF00"/>
                </a:solidFill>
                <a:latin typeface="Arial"/>
                <a:cs typeface="Arial"/>
              </a:rPr>
              <a:t>Health Insurance companies to reimburse physicians  for Obesity </a:t>
            </a:r>
          </a:p>
          <a:p>
            <a:pPr marL="344488" lvl="0" indent="-344488" algn="ctr">
              <a:spcBef>
                <a:spcPct val="20000"/>
              </a:spcBef>
            </a:pPr>
            <a:endParaRPr lang="en-US" sz="1400" kern="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2630488" lvl="5" indent="-344488">
              <a:spcBef>
                <a:spcPct val="20000"/>
              </a:spcBef>
              <a:buClr>
                <a:srgbClr val="00FFFF"/>
              </a:buClr>
              <a:buFont typeface="Arial" pitchFamily="34" charset="0"/>
              <a:buChar char="•"/>
              <a:tabLst>
                <a:tab pos="2227263" algn="l"/>
              </a:tabLst>
            </a:pPr>
            <a:r>
              <a:rPr lang="en-US" sz="2600" kern="0" dirty="0">
                <a:solidFill>
                  <a:schemeClr val="bg1"/>
                </a:solidFill>
                <a:latin typeface="Arial"/>
                <a:cs typeface="Arial"/>
              </a:rPr>
              <a:t>Screening </a:t>
            </a:r>
          </a:p>
          <a:p>
            <a:pPr marL="2630488" lvl="5" indent="-344488">
              <a:spcBef>
                <a:spcPct val="20000"/>
              </a:spcBef>
              <a:buClr>
                <a:srgbClr val="00FFFF"/>
              </a:buClr>
              <a:buFont typeface="Arial" pitchFamily="34" charset="0"/>
              <a:buChar char="•"/>
              <a:tabLst>
                <a:tab pos="2227263" algn="l"/>
              </a:tabLst>
            </a:pPr>
            <a:r>
              <a:rPr lang="en-US" sz="2600" kern="0" dirty="0">
                <a:solidFill>
                  <a:schemeClr val="bg1"/>
                </a:solidFill>
                <a:latin typeface="Arial"/>
                <a:cs typeface="Arial"/>
              </a:rPr>
              <a:t>Treatment  </a:t>
            </a:r>
          </a:p>
          <a:p>
            <a:pPr marL="2630488" lvl="5" indent="-344488">
              <a:spcBef>
                <a:spcPct val="20000"/>
              </a:spcBef>
              <a:buClr>
                <a:srgbClr val="00FFFF"/>
              </a:buClr>
              <a:buFont typeface="Arial" pitchFamily="34" charset="0"/>
              <a:buChar char="•"/>
              <a:tabLst>
                <a:tab pos="2227263" algn="l"/>
              </a:tabLst>
            </a:pPr>
            <a:r>
              <a:rPr lang="en-US" sz="2600" kern="0" dirty="0">
                <a:solidFill>
                  <a:schemeClr val="bg1"/>
                </a:solidFill>
                <a:latin typeface="Arial"/>
                <a:cs typeface="Arial"/>
              </a:rPr>
              <a:t>Referral</a:t>
            </a:r>
            <a:r>
              <a:rPr lang="en-US" sz="2900" kern="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  <a:p>
            <a:pPr marL="344488" lvl="0" indent="-344488">
              <a:spcBef>
                <a:spcPct val="2000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8722" name="AutoShape 2" descr="Image result for health insu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ealth-15169588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76600"/>
            <a:ext cx="3286677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5240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C000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C000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Improved training in residency program </a:t>
            </a:r>
          </a:p>
        </p:txBody>
      </p:sp>
      <p:pic>
        <p:nvPicPr>
          <p:cNvPr id="9218" name="Picture 2" descr="Image result for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429058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7526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Reduced stigma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808" y="2154866"/>
            <a:ext cx="4226559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5240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Improved insurance benefits</a:t>
            </a:r>
          </a:p>
        </p:txBody>
      </p:sp>
      <p:sp>
        <p:nvSpPr>
          <p:cNvPr id="10035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Image result for insur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38400"/>
            <a:ext cx="5512777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15240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600" dirty="0">
                <a:solidFill>
                  <a:srgbClr val="FFFF00"/>
                </a:solidFill>
                <a:latin typeface="Arial" charset="0"/>
                <a:cs typeface="Arial" charset="0"/>
              </a:rPr>
              <a:t>Increased research funding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975" y="2209800"/>
            <a:ext cx="4357594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48100" y="5320812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Bariatric surgery is the best known approach to CONTAIN obesity</a:t>
            </a:r>
            <a:endParaRPr lang="en-US" sz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82" name="Picture 2" descr="Image result for best appro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00200"/>
            <a:ext cx="4572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2115502"/>
            <a:ext cx="402065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Does it matter</a:t>
            </a:r>
          </a:p>
          <a:p>
            <a:pPr algn="ctr"/>
            <a:r>
              <a:rPr lang="en-US" sz="17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62000" y="1809750"/>
            <a:ext cx="7696200" cy="7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Plateau progress</a:t>
            </a: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endParaRPr lang="en-US" sz="2600" dirty="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82" y="2724150"/>
            <a:ext cx="4261837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13C7A77-0C5A-4D6A-A365-67387E4DB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0170" t="46308" r="1" b="40269"/>
          <a:stretch/>
        </p:blipFill>
        <p:spPr bwMode="auto">
          <a:xfrm>
            <a:off x="2499788" y="4419600"/>
            <a:ext cx="2123619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06F84-D299-4550-8056-06D6AE089166}"/>
              </a:ext>
            </a:extLst>
          </p:cNvPr>
          <p:cNvSpPr txBox="1"/>
          <p:nvPr/>
        </p:nvSpPr>
        <p:spPr>
          <a:xfrm>
            <a:off x="1094793" y="5791200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Increasing Obesity Incidence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62000" y="1809750"/>
            <a:ext cx="7696200" cy="7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Plateau progress</a:t>
            </a: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endParaRPr lang="en-US" sz="2600" dirty="0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82" y="2724150"/>
            <a:ext cx="4261837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094793" y="5791200"/>
            <a:ext cx="28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Increasing Obesity Incidence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582" y="2724150"/>
            <a:ext cx="4271818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244795" y="5791200"/>
            <a:ext cx="286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Arrested growth of surgeries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3C7A77-0C5A-4D6A-A365-67387E4DB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0170" t="46308" r="1" b="40269"/>
          <a:stretch/>
        </p:blipFill>
        <p:spPr bwMode="auto">
          <a:xfrm>
            <a:off x="2499788" y="4419600"/>
            <a:ext cx="2123619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9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2438400"/>
            <a:ext cx="601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Currently less than 1% of those satisfying the qualifying criteria actually chose to go forward with surgery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45720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Kai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Rabenstein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BMJ 2014</a:t>
            </a:r>
          </a:p>
        </p:txBody>
      </p:sp>
      <p:pic>
        <p:nvPicPr>
          <p:cNvPr id="113666" name="Picture 2" descr="Image result for british medical jour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332" y="2362200"/>
            <a:ext cx="1997268" cy="265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3400" y="1524000"/>
            <a:ext cx="6096000" cy="410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Fear of operative complications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FFFF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Poor knowledge of obesity / bariatric surgery amongst GPs and Physicians 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*greatest barriers to wider access of bariatric surgery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41020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Kai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Rabenstein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BMJ 2014</a:t>
            </a:r>
          </a:p>
        </p:txBody>
      </p:sp>
      <p:pic>
        <p:nvPicPr>
          <p:cNvPr id="14" name="Picture 2" descr="Image result for british medical jour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332" y="2362200"/>
            <a:ext cx="1997268" cy="265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74077" y="5116013"/>
            <a:ext cx="7696200" cy="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FF00"/>
                </a:solidFill>
                <a:latin typeface="Arial" charset="0"/>
                <a:cs typeface="Arial" charset="0"/>
              </a:rPr>
              <a:t>Introspection</a:t>
            </a:r>
            <a:r>
              <a:rPr lang="en-US" sz="32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4274" name="AutoShape 2" descr="Image result for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4386" name="Picture 2" descr="Image result for Introsp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87013"/>
            <a:ext cx="3587378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62600" y="3253153"/>
            <a:ext cx="2362200" cy="7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66"/>
                </a:solidFill>
                <a:latin typeface="Arial" charset="0"/>
              </a:rPr>
              <a:t>Obesity</a:t>
            </a:r>
            <a:endParaRPr lang="en-US" sz="28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endParaRPr lang="en-US" sz="26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838200" y="1576753"/>
            <a:ext cx="7543800" cy="5029200"/>
            <a:chOff x="838200" y="1447800"/>
            <a:chExt cx="7543800" cy="5029200"/>
          </a:xfrm>
        </p:grpSpPr>
        <p:pic>
          <p:nvPicPr>
            <p:cNvPr id="6" name="Picture 2" descr="ballo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447800"/>
              <a:ext cx="1366168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Content Placeholder 6" descr="2015-04-11-16-49-12--957658033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2819401"/>
              <a:ext cx="1371600" cy="12680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9800" y="1447800"/>
              <a:ext cx="1143000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2" descr="sleeve-DJB.jpg"/>
            <p:cNvPicPr>
              <a:picLocks noChangeAspect="1"/>
            </p:cNvPicPr>
            <p:nvPr/>
          </p:nvPicPr>
          <p:blipFill>
            <a:blip r:embed="rId6"/>
            <a:srcRect b="5009"/>
            <a:stretch>
              <a:fillRect/>
            </a:stretch>
          </p:blipFill>
          <p:spPr bwMode="auto">
            <a:xfrm>
              <a:off x="3352799" y="1447800"/>
              <a:ext cx="1175455" cy="12953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7"/>
            <a:srcRect b="32001"/>
            <a:stretch>
              <a:fillRect/>
            </a:stretch>
          </p:blipFill>
          <p:spPr bwMode="auto">
            <a:xfrm>
              <a:off x="838200" y="3962400"/>
              <a:ext cx="1371600" cy="1219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09800" y="3962400"/>
              <a:ext cx="838200" cy="1219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2"/>
            <p:cNvPicPr>
              <a:picLocks noChangeArrowheads="1"/>
            </p:cNvPicPr>
            <p:nvPr/>
          </p:nvPicPr>
          <p:blipFill>
            <a:blip r:embed="rId9" cstate="print"/>
            <a:srcRect l="2953" t="5844" r="4115" b="2232"/>
            <a:stretch>
              <a:fillRect/>
            </a:stretch>
          </p:blipFill>
          <p:spPr bwMode="auto">
            <a:xfrm>
              <a:off x="5791200" y="1447800"/>
              <a:ext cx="1295400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4">
              <a:hlinkClick r:id="rId10"/>
            </p:cNvPr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86600" y="1447800"/>
              <a:ext cx="1295400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2">
              <a:hlinkClick r:id="rId12"/>
            </p:cNvPr>
            <p:cNvPicPr>
              <a:picLocks noChangeArrowheads="1"/>
            </p:cNvPicPr>
            <p:nvPr/>
          </p:nvPicPr>
          <p:blipFill>
            <a:blip r:embed="rId13"/>
            <a:srcRect b="38014"/>
            <a:stretch>
              <a:fillRect/>
            </a:stretch>
          </p:blipFill>
          <p:spPr bwMode="auto">
            <a:xfrm>
              <a:off x="3048000" y="3962400"/>
              <a:ext cx="5334000" cy="1219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09800" y="2743200"/>
              <a:ext cx="1905000" cy="1219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5" descr="p-roux-en-y-gastric-bypas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161100" y="2743200"/>
              <a:ext cx="1295400" cy="1283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5" descr="MGB.jpg"/>
            <p:cNvPicPr>
              <a:picLocks noChangeAspect="1"/>
            </p:cNvPicPr>
            <p:nvPr/>
          </p:nvPicPr>
          <p:blipFill>
            <a:blip r:embed="rId16" cstate="print"/>
            <a:srcRect l="7864" t="10861" r="20226" b="11237"/>
            <a:stretch>
              <a:fillRect/>
            </a:stretch>
          </p:blipFill>
          <p:spPr bwMode="auto">
            <a:xfrm>
              <a:off x="6787662" y="2743200"/>
              <a:ext cx="1594338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2" descr="F:\picture\SADI.png"/>
            <p:cNvPicPr>
              <a:picLocks noChangeAspect="1" noChangeArrowheads="1"/>
            </p:cNvPicPr>
            <p:nvPr/>
          </p:nvPicPr>
          <p:blipFill>
            <a:blip r:embed="rId17"/>
            <a:srcRect t="8403" b="19328"/>
            <a:stretch>
              <a:fillRect/>
            </a:stretch>
          </p:blipFill>
          <p:spPr bwMode="auto">
            <a:xfrm>
              <a:off x="4495800" y="1447800"/>
              <a:ext cx="1295399" cy="13381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4" descr="sleeve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461605" y="2743200"/>
              <a:ext cx="1308620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38200" y="5181600"/>
              <a:ext cx="914400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" descr="Image result for various type of bariatric procedures"/>
            <p:cNvPicPr>
              <a:picLocks noChangeAspect="1" noChangeArrowheads="1"/>
            </p:cNvPicPr>
            <p:nvPr/>
          </p:nvPicPr>
          <p:blipFill>
            <a:blip r:embed="rId20" cstate="print"/>
            <a:srcRect l="2174" t="35947" r="1087" b="2429"/>
            <a:stretch>
              <a:fillRect/>
            </a:stretch>
          </p:blipFill>
          <p:spPr bwMode="auto">
            <a:xfrm>
              <a:off x="1509883" y="5182457"/>
              <a:ext cx="4800600" cy="12945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5" descr="D:\D drive\Obesity\2017 Bariatric\picture\Figure-1-Common-types-of-bariatric-surgery-procedures-A-Adjustable-gastric-band-B_png.jpg"/>
            <p:cNvPicPr>
              <a:picLocks noChangeAspect="1" noChangeArrowheads="1"/>
            </p:cNvPicPr>
            <p:nvPr/>
          </p:nvPicPr>
          <p:blipFill>
            <a:blip r:embed="rId21"/>
            <a:srcRect t="54448"/>
            <a:stretch>
              <a:fillRect/>
            </a:stretch>
          </p:blipFill>
          <p:spPr bwMode="auto">
            <a:xfrm>
              <a:off x="6040408" y="5181600"/>
              <a:ext cx="2341592" cy="1295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 rot="16375149">
              <a:off x="5945188" y="2987675"/>
              <a:ext cx="10080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/>
                <a:t>Excised   stomach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167554" y="2872153"/>
            <a:ext cx="4191000" cy="1295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134100" y="3519853"/>
            <a:ext cx="1295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816048" y="3519059"/>
            <a:ext cx="1295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"/>
          <p:cNvSpPr txBox="1">
            <a:spLocks/>
          </p:cNvSpPr>
          <p:nvPr/>
        </p:nvSpPr>
        <p:spPr bwMode="auto">
          <a:xfrm>
            <a:off x="2497016" y="1024225"/>
            <a:ext cx="416274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A dilemma for surgeons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14400" y="1763213"/>
            <a:ext cx="7696200" cy="300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500" dirty="0">
                <a:solidFill>
                  <a:srgbClr val="FFFF00"/>
                </a:solidFill>
                <a:latin typeface="Arial" charset="0"/>
                <a:cs typeface="Arial" charset="0"/>
              </a:rPr>
              <a:t>Lack of uniformity</a:t>
            </a:r>
          </a:p>
        </p:txBody>
      </p:sp>
      <p:sp>
        <p:nvSpPr>
          <p:cNvPr id="54274" name="AutoShape 2" descr="Image result for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8242" name="Picture 2" descr="Image result for stig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590800"/>
            <a:ext cx="52578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62000" y="1687013"/>
            <a:ext cx="7696200" cy="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Arial" charset="0"/>
              </a:rPr>
              <a:t>Ethics of treatment and guidelines</a:t>
            </a:r>
            <a:endParaRPr lang="en-US" sz="32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4274" name="AutoShape 2" descr="Image result for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Image result for ethics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3846" y="2819400"/>
            <a:ext cx="2667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34290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lvl="1" algn="ctr">
              <a:lnSpc>
                <a:spcPct val="130000"/>
              </a:lnSpc>
              <a:buClr>
                <a:srgbClr val="FFFF00"/>
              </a:buClr>
              <a:buSzPct val="150000"/>
              <a:buFontTx/>
              <a:buNone/>
            </a:pPr>
            <a:r>
              <a:rPr lang="en-US" sz="30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Failure of Bariatric surgery</a:t>
            </a:r>
          </a:p>
          <a:p>
            <a:pPr lvl="1" algn="ctr">
              <a:lnSpc>
                <a:spcPct val="130000"/>
              </a:lnSpc>
              <a:buClr>
                <a:srgbClr val="FFFF00"/>
              </a:buClr>
              <a:buSzPct val="150000"/>
              <a:buFontTx/>
              <a:buNone/>
            </a:pPr>
            <a:endParaRPr lang="en-US" sz="3000" dirty="0">
              <a:solidFill>
                <a:srgbClr val="00FFFF"/>
              </a:solidFill>
            </a:endParaRPr>
          </a:p>
          <a:p>
            <a:pPr lvl="1">
              <a:lnSpc>
                <a:spcPct val="130000"/>
              </a:lnSpc>
              <a:buClr>
                <a:srgbClr val="00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Inadequate wt. loss</a:t>
            </a:r>
          </a:p>
          <a:p>
            <a:pPr lvl="1">
              <a:lnSpc>
                <a:spcPct val="130000"/>
              </a:lnSpc>
              <a:buClr>
                <a:srgbClr val="00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Weight regain</a:t>
            </a:r>
          </a:p>
          <a:p>
            <a:pPr lvl="1">
              <a:lnSpc>
                <a:spcPct val="130000"/>
              </a:lnSpc>
              <a:buClr>
                <a:srgbClr val="00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Insufficient co-morbidity </a:t>
            </a:r>
          </a:p>
          <a:p>
            <a:pPr lvl="1">
              <a:lnSpc>
                <a:spcPct val="130000"/>
              </a:lnSpc>
              <a:buClr>
                <a:srgbClr val="00FFFF"/>
              </a:buClr>
              <a:buSzPct val="100000"/>
              <a:buNone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Remission / Resolution</a:t>
            </a:r>
          </a:p>
        </p:txBody>
      </p:sp>
      <p:pic>
        <p:nvPicPr>
          <p:cNvPr id="4" name="Picture 3" descr="weighing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90800"/>
            <a:ext cx="3048000" cy="3132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990600" y="3006525"/>
            <a:ext cx="3733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in_Edge2"/>
          <p:cNvPicPr>
            <a:picLocks noChangeAspect="1" noChangeArrowheads="1"/>
          </p:cNvPicPr>
          <p:nvPr/>
        </p:nvPicPr>
        <p:blipFill>
          <a:blip r:embed="rId2"/>
          <a:srcRect l="7944" t="47223" r="14201"/>
          <a:stretch>
            <a:fillRect/>
          </a:stretch>
        </p:blipFill>
        <p:spPr bwMode="auto">
          <a:xfrm>
            <a:off x="1828800" y="2960783"/>
            <a:ext cx="5334000" cy="157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4600" y="2046383"/>
            <a:ext cx="3942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FFFF"/>
                </a:solidFill>
                <a:latin typeface="Arial" charset="0"/>
              </a:rPr>
              <a:t>Surgeon perspective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31206" y="4895946"/>
            <a:ext cx="3669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FFFF"/>
                </a:solidFill>
                <a:latin typeface="Arial" charset="0"/>
              </a:rPr>
              <a:t>Patient perspective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5800" y="19050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 departure from state of health, especially when caused by a structural change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38862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Oxford</a:t>
            </a:r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061" y="2743200"/>
            <a:ext cx="315013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4600" y="1789083"/>
            <a:ext cx="3942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FFFF"/>
                </a:solidFill>
                <a:latin typeface="Arial" charset="0"/>
              </a:rPr>
              <a:t>Surgeon perspective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85800" y="5469575"/>
            <a:ext cx="3669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FFFF"/>
                </a:solidFill>
                <a:latin typeface="Arial" charset="0"/>
              </a:rPr>
              <a:t>Patient perspective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735" y="2485900"/>
            <a:ext cx="405384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08FC1B-0C20-4933-9650-8668BB6C99EE}"/>
              </a:ext>
            </a:extLst>
          </p:cNvPr>
          <p:cNvSpPr txBox="1"/>
          <p:nvPr/>
        </p:nvSpPr>
        <p:spPr>
          <a:xfrm>
            <a:off x="2539482" y="2971800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Surgeon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A5D28-6624-419D-883F-B33B0B5EC8E2}"/>
              </a:ext>
            </a:extLst>
          </p:cNvPr>
          <p:cNvSpPr txBox="1"/>
          <p:nvPr/>
        </p:nvSpPr>
        <p:spPr>
          <a:xfrm>
            <a:off x="5581510" y="4295193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34290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lvl="1" algn="ctr">
              <a:lnSpc>
                <a:spcPct val="130000"/>
              </a:lnSpc>
              <a:buClr>
                <a:srgbClr val="FFFF00"/>
              </a:buClr>
              <a:buSzPct val="150000"/>
              <a:buFontTx/>
              <a:buNone/>
            </a:pPr>
            <a:r>
              <a:rPr lang="en-US" sz="30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Surgeons perspective</a:t>
            </a:r>
          </a:p>
          <a:p>
            <a:pPr lvl="1" algn="ctr">
              <a:lnSpc>
                <a:spcPct val="130000"/>
              </a:lnSpc>
              <a:buClr>
                <a:srgbClr val="FFFF00"/>
              </a:buClr>
              <a:buSzPct val="150000"/>
              <a:buFontTx/>
              <a:buNone/>
            </a:pPr>
            <a:endParaRPr lang="en-US" sz="1200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FFFF"/>
              </a:buClr>
              <a:buSzPct val="100000"/>
              <a:buFontTx/>
              <a:buChar char="•"/>
            </a:pP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50% EWL</a:t>
            </a:r>
          </a:p>
          <a:p>
            <a:pPr lvl="1">
              <a:buClr>
                <a:srgbClr val="00FFFF"/>
              </a:buClr>
              <a:buSzPct val="100000"/>
              <a:buFontTx/>
              <a:buChar char="•"/>
            </a:pPr>
            <a:endParaRPr lang="en-US" sz="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FFFF"/>
              </a:buClr>
              <a:buSzPct val="100000"/>
              <a:buFontTx/>
              <a:buChar char="•"/>
            </a:pP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&gt;50% wt. regain of primary loss</a:t>
            </a:r>
          </a:p>
          <a:p>
            <a:pPr lvl="1">
              <a:buClr>
                <a:srgbClr val="00FFFF"/>
              </a:buClr>
              <a:buSzPct val="100000"/>
              <a:buFontTx/>
              <a:buChar char="•"/>
            </a:pPr>
            <a:endParaRPr lang="en-US" sz="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FFFF"/>
              </a:buClr>
              <a:buSzPct val="100000"/>
              <a:buFontTx/>
              <a:buChar char="•"/>
            </a:pP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Insufficient co-morbidity </a:t>
            </a:r>
          </a:p>
          <a:p>
            <a:pPr lvl="1">
              <a:buClr>
                <a:srgbClr val="00FFFF"/>
              </a:buClr>
              <a:buSzPct val="100000"/>
              <a:buNone/>
            </a:pP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resolution</a:t>
            </a:r>
          </a:p>
          <a:p>
            <a:pPr lvl="1">
              <a:buClr>
                <a:srgbClr val="00FFFF"/>
              </a:buClr>
              <a:buSzPct val="100000"/>
              <a:buNone/>
            </a:pPr>
            <a:endParaRPr lang="en-US" sz="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FFFF"/>
              </a:buClr>
              <a:buSzPct val="100000"/>
              <a:buFontTx/>
              <a:buChar char="•"/>
            </a:pP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Resurgence of disease</a:t>
            </a:r>
          </a:p>
        </p:txBody>
      </p:sp>
      <p:pic>
        <p:nvPicPr>
          <p:cNvPr id="473096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3429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lvl="1" algn="ctr">
              <a:lnSpc>
                <a:spcPct val="130000"/>
              </a:lnSpc>
              <a:buClr>
                <a:srgbClr val="FFFF00"/>
              </a:buClr>
              <a:buSzPct val="150000"/>
              <a:buFontTx/>
              <a:buNone/>
            </a:pPr>
            <a:r>
              <a:rPr lang="en-US" sz="30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Patients perspective</a:t>
            </a:r>
          </a:p>
          <a:p>
            <a:pPr lvl="1" algn="ctr">
              <a:lnSpc>
                <a:spcPct val="130000"/>
              </a:lnSpc>
              <a:buClr>
                <a:srgbClr val="FFFF00"/>
              </a:buClr>
              <a:buSzPct val="150000"/>
              <a:buFontTx/>
              <a:buNone/>
            </a:pPr>
            <a:endParaRPr lang="en-US" sz="1200" dirty="0">
              <a:solidFill>
                <a:srgbClr val="00FFFF"/>
              </a:solidFill>
            </a:endParaRPr>
          </a:p>
          <a:p>
            <a:pPr lvl="1">
              <a:lnSpc>
                <a:spcPct val="130000"/>
              </a:lnSpc>
              <a:buClr>
                <a:srgbClr val="00FFFF"/>
              </a:buClr>
              <a:buSzPct val="100000"/>
              <a:buNone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Unrealistic expectations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i.e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00FFFF"/>
              </a:buClr>
              <a:buSzPct val="100000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Ideal wt. (100% EWL)</a:t>
            </a:r>
          </a:p>
          <a:p>
            <a:pPr lvl="2">
              <a:buClr>
                <a:srgbClr val="00FFFF"/>
              </a:buClr>
              <a:buSzPct val="100000"/>
            </a:pPr>
            <a:endParaRPr lang="en-US" sz="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00FFFF"/>
              </a:buClr>
              <a:buSzPct val="100000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Complete remission </a:t>
            </a:r>
          </a:p>
          <a:p>
            <a:pPr lvl="2">
              <a:buClr>
                <a:srgbClr val="00FFFF"/>
              </a:buClr>
              <a:buSzPct val="100000"/>
              <a:buNone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without medication</a:t>
            </a:r>
          </a:p>
        </p:txBody>
      </p:sp>
      <p:pic>
        <p:nvPicPr>
          <p:cNvPr id="472068" name="Picture 4" descr="Related image"/>
          <p:cNvPicPr>
            <a:picLocks noChangeAspect="1" noChangeArrowheads="1"/>
          </p:cNvPicPr>
          <p:nvPr/>
        </p:nvPicPr>
        <p:blipFill>
          <a:blip r:embed="rId2"/>
          <a:srcRect l="9604" r="12169"/>
          <a:stretch>
            <a:fillRect/>
          </a:stretch>
        </p:blipFill>
        <p:spPr bwMode="auto">
          <a:xfrm>
            <a:off x="5257800" y="3505200"/>
            <a:ext cx="34290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42292" y="5731825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Or may be better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AutoShape 2" descr="Image result for fin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462572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06695" y="502743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66"/>
                </a:solidFill>
              </a:rPr>
              <a:t>Are we responsible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1646" y="466489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algn="ctr">
              <a:buClr>
                <a:srgbClr val="00FFFF"/>
              </a:buClr>
            </a:pP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Has the procedure failed ? </a:t>
            </a:r>
          </a:p>
          <a:p>
            <a:pPr marL="339725" indent="-339725" algn="ctr">
              <a:buClr>
                <a:srgbClr val="00FFFF"/>
              </a:buClr>
            </a:pP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339725" indent="-339725" algn="ctr">
              <a:buClr>
                <a:srgbClr val="00FFFF"/>
              </a:buClr>
            </a:pP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Has the patient failed the procedure ?</a:t>
            </a:r>
            <a:endParaRPr lang="en-US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2610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500" y="1891150"/>
            <a:ext cx="4567050" cy="251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6" name="Picture 8" descr="Image result for evolution of mi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3556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2235637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Evolution of a surgeons mind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	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algn="ctr">
              <a:lnSpc>
                <a:spcPct val="150000"/>
              </a:lnSpc>
              <a:buClr>
                <a:srgbClr val="00FFFF"/>
              </a:buClr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Give your best the first time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(BPD, RYGB)</a:t>
            </a:r>
          </a:p>
          <a:p>
            <a:pPr marL="339725" indent="-339725" algn="ctr">
              <a:lnSpc>
                <a:spcPct val="150000"/>
              </a:lnSpc>
              <a:buClr>
                <a:srgbClr val="00FFFF"/>
              </a:buClr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algn="ctr">
              <a:lnSpc>
                <a:spcPct val="150000"/>
              </a:lnSpc>
              <a:buClr>
                <a:srgbClr val="00FFFF"/>
              </a:buClr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Give the simplest the first time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(LAGB, LSG)</a:t>
            </a:r>
          </a:p>
          <a:p>
            <a:pPr marL="339725" indent="-339725" algn="ctr">
              <a:lnSpc>
                <a:spcPct val="150000"/>
              </a:lnSpc>
              <a:buClr>
                <a:srgbClr val="00FFFF"/>
              </a:buClr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algn="ctr">
              <a:lnSpc>
                <a:spcPct val="150000"/>
              </a:lnSpc>
              <a:buClr>
                <a:srgbClr val="00FFFF"/>
              </a:buClr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Bypasses or sleeve plus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4533900" y="3694906"/>
            <a:ext cx="533400" cy="1588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4534694" y="4533106"/>
            <a:ext cx="533400" cy="1588"/>
          </a:xfrm>
          <a:prstGeom prst="straightConnector1">
            <a:avLst/>
          </a:prstGeom>
          <a:solidFill>
            <a:srgbClr val="00CC99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1652" name="AutoShape 4" descr="Image result for evolution of m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54" name="AutoShape 6" descr="Image result for evolution of m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Image result for tr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81400"/>
            <a:ext cx="2552700" cy="194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3429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lvl="1">
              <a:lnSpc>
                <a:spcPct val="150000"/>
              </a:lnSpc>
              <a:buClr>
                <a:srgbClr val="00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Purely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malabsorptive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procedures are dead?</a:t>
            </a:r>
          </a:p>
          <a:p>
            <a:pPr lvl="1">
              <a:lnSpc>
                <a:spcPct val="150000"/>
              </a:lnSpc>
              <a:buClr>
                <a:srgbClr val="00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Combined procedures are restricted to high volume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00FFFF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SG &amp; MGB are gaining popularity.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76549" y="4155375"/>
            <a:ext cx="6052851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3849059"/>
            <a:ext cx="8305800" cy="1981200"/>
          </a:xfrm>
          <a:noFill/>
          <a:ln/>
        </p:spPr>
        <p:txBody>
          <a:bodyPr/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en-US" sz="3800" dirty="0"/>
              <a:t>	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is an increasing appetite amongst patients and surgeons for less risky procedures even if it comes at a cost of less weight loss / outcome 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8251346" y="4860925"/>
            <a:ext cx="522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FFCC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4" name="Picture 2" descr="Image result for interpre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625" y="2133600"/>
            <a:ext cx="5330825" cy="1584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14400" y="1763213"/>
            <a:ext cx="7696200" cy="300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500" dirty="0">
                <a:solidFill>
                  <a:srgbClr val="FFFF00"/>
                </a:solidFill>
                <a:latin typeface="Arial" charset="0"/>
                <a:cs typeface="Arial" charset="0"/>
              </a:rPr>
              <a:t>Differentiate between awareness and media glare</a:t>
            </a:r>
          </a:p>
        </p:txBody>
      </p:sp>
      <p:sp>
        <p:nvSpPr>
          <p:cNvPr id="54274" name="AutoShape 2" descr="Image result for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4" name="AutoShape 2" descr="Image result for media gl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219200" y="2830776"/>
            <a:ext cx="3559600" cy="2800350"/>
            <a:chOff x="1143000" y="2667000"/>
            <a:chExt cx="3559600" cy="2800350"/>
          </a:xfrm>
        </p:grpSpPr>
        <p:pic>
          <p:nvPicPr>
            <p:cNvPr id="17" name="Picture 16" descr="0190280001513231851-1000x5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2667000"/>
              <a:ext cx="2438400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5" descr="1101040607_4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038600"/>
              <a:ext cx="968800" cy="1428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5" descr="Fatkid-magazine-co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3000" y="2667000"/>
              <a:ext cx="1187230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7" descr="the-atlantic-magazine-cover-news-busin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9400" y="4038600"/>
              <a:ext cx="956931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3" descr="TI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4038600"/>
              <a:ext cx="990600" cy="14004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" descr="scan000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7400" y="4097975"/>
              <a:ext cx="838200" cy="1306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14400" y="1763213"/>
            <a:ext cx="7696200" cy="300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sz="2500" dirty="0">
                <a:solidFill>
                  <a:srgbClr val="FFFF00"/>
                </a:solidFill>
                <a:latin typeface="Arial" charset="0"/>
                <a:cs typeface="Arial" charset="0"/>
              </a:rPr>
              <a:t>Differentiate between awareness and media glare</a:t>
            </a:r>
          </a:p>
        </p:txBody>
      </p:sp>
      <p:sp>
        <p:nvSpPr>
          <p:cNvPr id="54274" name="AutoShape 2" descr="Image result for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4" name="AutoShape 2" descr="Image result for media gl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1219200" y="2830776"/>
            <a:ext cx="3559600" cy="2800350"/>
            <a:chOff x="1143000" y="2667000"/>
            <a:chExt cx="3559600" cy="2800350"/>
          </a:xfrm>
        </p:grpSpPr>
        <p:pic>
          <p:nvPicPr>
            <p:cNvPr id="17" name="Picture 16" descr="0190280001513231851-1000x5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2667000"/>
              <a:ext cx="2438400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5" descr="1101040607_4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038600"/>
              <a:ext cx="968800" cy="1428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5" descr="Fatkid-magazine-co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3000" y="2667000"/>
              <a:ext cx="1187230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7" descr="the-atlantic-magazine-cover-news-busines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19400" y="4038600"/>
              <a:ext cx="956931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3" descr="TI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4038600"/>
              <a:ext cx="990600" cy="14004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" descr="scan000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7400" y="4097975"/>
              <a:ext cx="838200" cy="13066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602176"/>
            <a:ext cx="2286000" cy="334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62000" y="21336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condition in which bodily health is seriously attacked, deranged or impaired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038600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Webster’s</a:t>
            </a:r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3"/>
          <a:srcRect l="14222" r="14667"/>
          <a:stretch>
            <a:fillRect/>
          </a:stretch>
        </p:blipFill>
        <p:spPr bwMode="auto">
          <a:xfrm>
            <a:off x="6705600" y="2209800"/>
            <a:ext cx="2057400" cy="289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447800"/>
            <a:ext cx="4732654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28800" y="5105400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Arial" charset="0"/>
              </a:rPr>
              <a:t>What lies ahead depends on what we do today!</a:t>
            </a:r>
            <a:endParaRPr lang="en-US" sz="32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endParaRPr lang="en-US" sz="26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123" y="1447800"/>
            <a:ext cx="3429000" cy="361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FD467A-EAAB-4826-B140-2BA1091C2638}"/>
              </a:ext>
            </a:extLst>
          </p:cNvPr>
          <p:cNvSpPr/>
          <p:nvPr/>
        </p:nvSpPr>
        <p:spPr bwMode="auto">
          <a:xfrm>
            <a:off x="1028700" y="362744"/>
            <a:ext cx="7086600" cy="609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4" name="Picture 2" descr="DSC_0092">
            <a:extLst>
              <a:ext uri="{FF2B5EF4-FFF2-40B4-BE49-F238E27FC236}">
                <a16:creationId xmlns:a16="http://schemas.microsoft.com/office/drawing/2014/main" id="{837CCC3E-D1AD-4E6E-8E85-55C44334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476" y="1295400"/>
            <a:ext cx="7115039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1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TEAM MAM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430" y="1601850"/>
            <a:ext cx="6277140" cy="41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98139" y="5206425"/>
            <a:ext cx="427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Wishes from Max Team </a:t>
            </a:r>
          </a:p>
        </p:txBody>
      </p:sp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ket Night Sho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125" y="1752600"/>
            <a:ext cx="7718427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FD467A-EAAB-4826-B140-2BA1091C2638}"/>
              </a:ext>
            </a:extLst>
          </p:cNvPr>
          <p:cNvSpPr/>
          <p:nvPr/>
        </p:nvSpPr>
        <p:spPr bwMode="auto">
          <a:xfrm>
            <a:off x="1028700" y="362744"/>
            <a:ext cx="7086600" cy="609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F7497-1292-47FC-B233-70ECE7D25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8257"/>
            <a:ext cx="50292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3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FD467A-EAAB-4826-B140-2BA1091C2638}"/>
              </a:ext>
            </a:extLst>
          </p:cNvPr>
          <p:cNvSpPr/>
          <p:nvPr/>
        </p:nvSpPr>
        <p:spPr bwMode="auto">
          <a:xfrm>
            <a:off x="1028700" y="362744"/>
            <a:ext cx="7086600" cy="60960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Times New Roman" pitchFamily="18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4" name="Picture 2" descr="DSC_0092">
            <a:extLst>
              <a:ext uri="{FF2B5EF4-FFF2-40B4-BE49-F238E27FC236}">
                <a16:creationId xmlns:a16="http://schemas.microsoft.com/office/drawing/2014/main" id="{837CCC3E-D1AD-4E6E-8E85-55C44334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476" y="1295400"/>
            <a:ext cx="7115039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3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5800" y="20574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An interruption, cessation or disorder of body functions, systems or organs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2218" y="3962400"/>
            <a:ext cx="1027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Stedman’s</a:t>
            </a: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3"/>
          <a:srcRect l="14085" r="15493"/>
          <a:stretch>
            <a:fillRect/>
          </a:stretch>
        </p:blipFill>
        <p:spPr bwMode="auto">
          <a:xfrm>
            <a:off x="6172200" y="2590800"/>
            <a:ext cx="1828800" cy="255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5800" y="49530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nature of obesity epidemic was formally recognized by WHO consultation in 1997</a:t>
            </a:r>
          </a:p>
          <a:p>
            <a:pPr marL="342900" lvl="1" indent="-342900" algn="ctr">
              <a:lnSpc>
                <a:spcPct val="130000"/>
              </a:lnSpc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86600" y="5562600"/>
            <a:ext cx="914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sym typeface="Times New Roman" pitchFamily="18" charset="0"/>
            </a:endParaRPr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30480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525" y="1639076"/>
            <a:ext cx="3984949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6" name="Picture 2" descr="Image result for 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972" y="5196270"/>
            <a:ext cx="638908" cy="479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1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525" y="1639076"/>
            <a:ext cx="3984949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Image result for obese man">
            <a:extLst>
              <a:ext uri="{FF2B5EF4-FFF2-40B4-BE49-F238E27FC236}">
                <a16:creationId xmlns:a16="http://schemas.microsoft.com/office/drawing/2014/main" id="{51490B54-2903-4DE2-B81C-E0A7BEC18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9556" r="20000" b="7500"/>
          <a:stretch>
            <a:fillRect/>
          </a:stretch>
        </p:blipFill>
        <p:spPr bwMode="auto">
          <a:xfrm>
            <a:off x="3284291" y="2306214"/>
            <a:ext cx="2601771" cy="2831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49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2831</TotalTime>
  <Words>669</Words>
  <Application>Microsoft Office PowerPoint</Application>
  <PresentationFormat>On-screen Show (4:3)</PresentationFormat>
  <Paragraphs>247</Paragraphs>
  <Slides>56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Black</vt:lpstr>
      <vt:lpstr>Arial Bold</vt:lpstr>
      <vt:lpstr>Calibri</vt:lpstr>
      <vt:lpstr>Corbel</vt:lpstr>
      <vt:lpstr>Times New Roman</vt:lpstr>
      <vt:lpstr>Wingdings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bghreception</dc:creator>
  <cp:lastModifiedBy>Anshul Chauhan</cp:lastModifiedBy>
  <cp:revision>237</cp:revision>
  <dcterms:created xsi:type="dcterms:W3CDTF">2006-08-16T00:00:00Z</dcterms:created>
  <dcterms:modified xsi:type="dcterms:W3CDTF">2019-11-26T06:49:40Z</dcterms:modified>
</cp:coreProperties>
</file>