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fe1925bdcbefe5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fe1925bdcbefe5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9" name="Google Shape;439;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fe1925bdcbefe5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1fe1925bdcbefe5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000"/>
              <a:buNone/>
              <a:defRPr sz="4000"/>
            </a:lvl1pPr>
            <a:lvl2pPr lvl="1" rtl="0" algn="ctr">
              <a:lnSpc>
                <a:spcPct val="100000"/>
              </a:lnSpc>
              <a:spcBef>
                <a:spcPts val="0"/>
              </a:spcBef>
              <a:spcAft>
                <a:spcPts val="0"/>
              </a:spcAft>
              <a:buSzPts val="4000"/>
              <a:buNone/>
              <a:defRPr sz="4000"/>
            </a:lvl2pPr>
            <a:lvl3pPr lvl="2" rtl="0" algn="ctr">
              <a:lnSpc>
                <a:spcPct val="100000"/>
              </a:lnSpc>
              <a:spcBef>
                <a:spcPts val="0"/>
              </a:spcBef>
              <a:spcAft>
                <a:spcPts val="0"/>
              </a:spcAft>
              <a:buSzPts val="4000"/>
              <a:buNone/>
              <a:defRPr sz="4000"/>
            </a:lvl3pPr>
            <a:lvl4pPr lvl="3" rtl="0" algn="ctr">
              <a:lnSpc>
                <a:spcPct val="100000"/>
              </a:lnSpc>
              <a:spcBef>
                <a:spcPts val="0"/>
              </a:spcBef>
              <a:spcAft>
                <a:spcPts val="0"/>
              </a:spcAft>
              <a:buSzPts val="4000"/>
              <a:buNone/>
              <a:defRPr sz="4000"/>
            </a:lvl4pPr>
            <a:lvl5pPr lvl="4" rtl="0" algn="ctr">
              <a:lnSpc>
                <a:spcPct val="100000"/>
              </a:lnSpc>
              <a:spcBef>
                <a:spcPts val="0"/>
              </a:spcBef>
              <a:spcAft>
                <a:spcPts val="0"/>
              </a:spcAft>
              <a:buSzPts val="4000"/>
              <a:buNone/>
              <a:defRPr sz="4000"/>
            </a:lvl5pPr>
            <a:lvl6pPr lvl="5" rtl="0" algn="ctr">
              <a:lnSpc>
                <a:spcPct val="100000"/>
              </a:lnSpc>
              <a:spcBef>
                <a:spcPts val="0"/>
              </a:spcBef>
              <a:spcAft>
                <a:spcPts val="0"/>
              </a:spcAft>
              <a:buSzPts val="4000"/>
              <a:buNone/>
              <a:defRPr sz="4000"/>
            </a:lvl6pPr>
            <a:lvl7pPr lvl="6" rtl="0" algn="ctr">
              <a:lnSpc>
                <a:spcPct val="100000"/>
              </a:lnSpc>
              <a:spcBef>
                <a:spcPts val="0"/>
              </a:spcBef>
              <a:spcAft>
                <a:spcPts val="0"/>
              </a:spcAft>
              <a:buSzPts val="4000"/>
              <a:buNone/>
              <a:defRPr sz="4000"/>
            </a:lvl7pPr>
            <a:lvl8pPr lvl="7" rtl="0" algn="ctr">
              <a:lnSpc>
                <a:spcPct val="100000"/>
              </a:lnSpc>
              <a:spcBef>
                <a:spcPts val="0"/>
              </a:spcBef>
              <a:spcAft>
                <a:spcPts val="0"/>
              </a:spcAft>
              <a:buSzPts val="4000"/>
              <a:buNone/>
              <a:defRPr sz="4000"/>
            </a:lvl8pPr>
            <a:lvl9pPr lvl="8" rtl="0" algn="ctr">
              <a:lnSpc>
                <a:spcPct val="100000"/>
              </a:lnSpc>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1"/>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3" name="Google Shape;5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2"/>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2"/>
          <p:cNvSpPr txBox="1"/>
          <p:nvPr>
            <p:ph hasCustomPrompt="1" type="title"/>
          </p:nvPr>
        </p:nvSpPr>
        <p:spPr>
          <a:xfrm>
            <a:off x="387900" y="1152450"/>
            <a:ext cx="8368200" cy="15384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accent5"/>
              </a:buClr>
              <a:buSzPts val="13000"/>
              <a:buNone/>
              <a:defRPr sz="13000">
                <a:solidFill>
                  <a:schemeClr val="accent5"/>
                </a:solidFill>
              </a:defRPr>
            </a:lvl1pPr>
            <a:lvl2pPr lvl="1" rtl="0" algn="ctr">
              <a:lnSpc>
                <a:spcPct val="100000"/>
              </a:lnSpc>
              <a:spcBef>
                <a:spcPts val="0"/>
              </a:spcBef>
              <a:spcAft>
                <a:spcPts val="0"/>
              </a:spcAft>
              <a:buClr>
                <a:schemeClr val="accent5"/>
              </a:buClr>
              <a:buSzPts val="13000"/>
              <a:buNone/>
              <a:defRPr sz="13000">
                <a:solidFill>
                  <a:schemeClr val="accent5"/>
                </a:solidFill>
              </a:defRPr>
            </a:lvl2pPr>
            <a:lvl3pPr lvl="2" rtl="0" algn="ctr">
              <a:lnSpc>
                <a:spcPct val="100000"/>
              </a:lnSpc>
              <a:spcBef>
                <a:spcPts val="0"/>
              </a:spcBef>
              <a:spcAft>
                <a:spcPts val="0"/>
              </a:spcAft>
              <a:buClr>
                <a:schemeClr val="accent5"/>
              </a:buClr>
              <a:buSzPts val="13000"/>
              <a:buNone/>
              <a:defRPr sz="13000">
                <a:solidFill>
                  <a:schemeClr val="accent5"/>
                </a:solidFill>
              </a:defRPr>
            </a:lvl3pPr>
            <a:lvl4pPr lvl="3" rtl="0" algn="ctr">
              <a:lnSpc>
                <a:spcPct val="100000"/>
              </a:lnSpc>
              <a:spcBef>
                <a:spcPts val="0"/>
              </a:spcBef>
              <a:spcAft>
                <a:spcPts val="0"/>
              </a:spcAft>
              <a:buClr>
                <a:schemeClr val="accent5"/>
              </a:buClr>
              <a:buSzPts val="13000"/>
              <a:buNone/>
              <a:defRPr sz="13000">
                <a:solidFill>
                  <a:schemeClr val="accent5"/>
                </a:solidFill>
              </a:defRPr>
            </a:lvl4pPr>
            <a:lvl5pPr lvl="4" rtl="0" algn="ctr">
              <a:lnSpc>
                <a:spcPct val="100000"/>
              </a:lnSpc>
              <a:spcBef>
                <a:spcPts val="0"/>
              </a:spcBef>
              <a:spcAft>
                <a:spcPts val="0"/>
              </a:spcAft>
              <a:buClr>
                <a:schemeClr val="accent5"/>
              </a:buClr>
              <a:buSzPts val="13000"/>
              <a:buNone/>
              <a:defRPr sz="13000">
                <a:solidFill>
                  <a:schemeClr val="accent5"/>
                </a:solidFill>
              </a:defRPr>
            </a:lvl5pPr>
            <a:lvl6pPr lvl="5" rtl="0" algn="ctr">
              <a:lnSpc>
                <a:spcPct val="100000"/>
              </a:lnSpc>
              <a:spcBef>
                <a:spcPts val="0"/>
              </a:spcBef>
              <a:spcAft>
                <a:spcPts val="0"/>
              </a:spcAft>
              <a:buClr>
                <a:schemeClr val="accent5"/>
              </a:buClr>
              <a:buSzPts val="13000"/>
              <a:buNone/>
              <a:defRPr sz="13000">
                <a:solidFill>
                  <a:schemeClr val="accent5"/>
                </a:solidFill>
              </a:defRPr>
            </a:lvl6pPr>
            <a:lvl7pPr lvl="6" rtl="0" algn="ctr">
              <a:lnSpc>
                <a:spcPct val="100000"/>
              </a:lnSpc>
              <a:spcBef>
                <a:spcPts val="0"/>
              </a:spcBef>
              <a:spcAft>
                <a:spcPts val="0"/>
              </a:spcAft>
              <a:buClr>
                <a:schemeClr val="accent5"/>
              </a:buClr>
              <a:buSzPts val="13000"/>
              <a:buNone/>
              <a:defRPr sz="13000">
                <a:solidFill>
                  <a:schemeClr val="accent5"/>
                </a:solidFill>
              </a:defRPr>
            </a:lvl7pPr>
            <a:lvl8pPr lvl="7" rtl="0" algn="ctr">
              <a:lnSpc>
                <a:spcPct val="100000"/>
              </a:lnSpc>
              <a:spcBef>
                <a:spcPts val="0"/>
              </a:spcBef>
              <a:spcAft>
                <a:spcPts val="0"/>
              </a:spcAft>
              <a:buClr>
                <a:schemeClr val="accent5"/>
              </a:buClr>
              <a:buSzPts val="13000"/>
              <a:buNone/>
              <a:defRPr sz="13000">
                <a:solidFill>
                  <a:schemeClr val="accent5"/>
                </a:solidFill>
              </a:defRPr>
            </a:lvl8pPr>
            <a:lvl9pPr lvl="8" rtl="0" algn="ctr">
              <a:lnSpc>
                <a:spcPct val="100000"/>
              </a:lnSpc>
              <a:spcBef>
                <a:spcPts val="0"/>
              </a:spcBef>
              <a:spcAft>
                <a:spcPts val="0"/>
              </a:spcAft>
              <a:buClr>
                <a:schemeClr val="accent5"/>
              </a:buClr>
              <a:buSzPts val="13000"/>
              <a:buNone/>
              <a:defRPr sz="13000">
                <a:solidFill>
                  <a:schemeClr val="accent5"/>
                </a:solidFill>
              </a:defRPr>
            </a:lvl9pPr>
          </a:lstStyle>
          <a:p>
            <a:r>
              <a:t>xx%</a:t>
            </a:r>
          </a:p>
        </p:txBody>
      </p:sp>
      <p:sp>
        <p:nvSpPr>
          <p:cNvPr id="57" name="Google Shape;57;p12"/>
          <p:cNvSpPr txBox="1"/>
          <p:nvPr>
            <p:ph idx="1" type="body"/>
          </p:nvPr>
        </p:nvSpPr>
        <p:spPr>
          <a:xfrm>
            <a:off x="387900" y="2919450"/>
            <a:ext cx="8368200" cy="10716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0"/>
              </a:spcBef>
              <a:spcAft>
                <a:spcPts val="0"/>
              </a:spcAft>
              <a:buSzPts val="1400"/>
              <a:buChar char="○"/>
              <a:defRPr/>
            </a:lvl2pPr>
            <a:lvl3pPr indent="-317500" lvl="2" marL="1371600" rtl="0" algn="ctr">
              <a:lnSpc>
                <a:spcPct val="115000"/>
              </a:lnSpc>
              <a:spcBef>
                <a:spcPts val="0"/>
              </a:spcBef>
              <a:spcAft>
                <a:spcPts val="0"/>
              </a:spcAft>
              <a:buSzPts val="1400"/>
              <a:buChar char="■"/>
              <a:defRPr/>
            </a:lvl3pPr>
            <a:lvl4pPr indent="-317500" lvl="3" marL="1828800" rtl="0" algn="ctr">
              <a:lnSpc>
                <a:spcPct val="115000"/>
              </a:lnSpc>
              <a:spcBef>
                <a:spcPts val="0"/>
              </a:spcBef>
              <a:spcAft>
                <a:spcPts val="0"/>
              </a:spcAft>
              <a:buSzPts val="1400"/>
              <a:buChar char="●"/>
              <a:defRPr/>
            </a:lvl4pPr>
            <a:lvl5pPr indent="-317500" lvl="4" marL="2286000" rtl="0" algn="ctr">
              <a:lnSpc>
                <a:spcPct val="115000"/>
              </a:lnSpc>
              <a:spcBef>
                <a:spcPts val="0"/>
              </a:spcBef>
              <a:spcAft>
                <a:spcPts val="0"/>
              </a:spcAft>
              <a:buSzPts val="1400"/>
              <a:buChar char="○"/>
              <a:defRPr/>
            </a:lvl5pPr>
            <a:lvl6pPr indent="-317500" lvl="5" marL="2743200" rtl="0" algn="ctr">
              <a:lnSpc>
                <a:spcPct val="115000"/>
              </a:lnSpc>
              <a:spcBef>
                <a:spcPts val="0"/>
              </a:spcBef>
              <a:spcAft>
                <a:spcPts val="0"/>
              </a:spcAft>
              <a:buSzPts val="1400"/>
              <a:buChar char="■"/>
              <a:defRPr/>
            </a:lvl6pPr>
            <a:lvl7pPr indent="-317500" lvl="6" marL="3200400" rtl="0" algn="ctr">
              <a:lnSpc>
                <a:spcPct val="115000"/>
              </a:lnSpc>
              <a:spcBef>
                <a:spcPts val="0"/>
              </a:spcBef>
              <a:spcAft>
                <a:spcPts val="0"/>
              </a:spcAft>
              <a:buSzPts val="1400"/>
              <a:buChar char="●"/>
              <a:defRPr/>
            </a:lvl7pPr>
            <a:lvl8pPr indent="-317500" lvl="7" marL="3657600" rtl="0" algn="ctr">
              <a:lnSpc>
                <a:spcPct val="115000"/>
              </a:lnSpc>
              <a:spcBef>
                <a:spcPts val="0"/>
              </a:spcBef>
              <a:spcAft>
                <a:spcPts val="0"/>
              </a:spcAft>
              <a:buSzPts val="1400"/>
              <a:buChar char="○"/>
              <a:defRPr/>
            </a:lvl8pPr>
            <a:lvl9pPr indent="-317500" lvl="8" marL="4114800" rtl="0" algn="ctr">
              <a:lnSpc>
                <a:spcPct val="115000"/>
              </a:lnSpc>
              <a:spcBef>
                <a:spcPts val="0"/>
              </a:spcBef>
              <a:spcAft>
                <a:spcPts val="0"/>
              </a:spcAft>
              <a:buSzPts val="1400"/>
              <a:buChar char="■"/>
              <a:defRPr/>
            </a:lvl9pPr>
          </a:lstStyle>
          <a:p/>
        </p:txBody>
      </p:sp>
      <p:sp>
        <p:nvSpPr>
          <p:cNvPr id="58" name="Google Shape;5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cxnSp>
        <p:nvCxnSpPr>
          <p:cNvPr id="17" name="Google Shape;17;p3"/>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19" name="Google Shape;19;p3"/>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20" name="Google Shape;20;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cxnSp>
        <p:nvCxnSpPr>
          <p:cNvPr id="24" name="Google Shape;24;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5" name="Google Shape;25;p5"/>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26" name="Google Shape;26;p5"/>
          <p:cNvSpPr txBox="1"/>
          <p:nvPr>
            <p:ph idx="1" type="body"/>
          </p:nvPr>
        </p:nvSpPr>
        <p:spPr>
          <a:xfrm>
            <a:off x="387900" y="1489825"/>
            <a:ext cx="3999900" cy="30789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27" name="Google Shape;27;p5"/>
          <p:cNvSpPr txBox="1"/>
          <p:nvPr>
            <p:ph idx="2" type="body"/>
          </p:nvPr>
        </p:nvSpPr>
        <p:spPr>
          <a:xfrm>
            <a:off x="4756200" y="1489825"/>
            <a:ext cx="3999900" cy="30789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cxnSp>
        <p:nvCxnSpPr>
          <p:cNvPr id="30" name="Google Shape;30;p6"/>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31" name="Google Shape;31;p6"/>
          <p:cNvSpPr txBox="1"/>
          <p:nvPr>
            <p:ph type="title"/>
          </p:nvPr>
        </p:nvSpPr>
        <p:spPr>
          <a:xfrm>
            <a:off x="480750" y="1764950"/>
            <a:ext cx="8222100" cy="907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800"/>
              <a:buNone/>
              <a:defRPr sz="4800"/>
            </a:lvl1pPr>
            <a:lvl2pPr lvl="1" rtl="0" algn="ctr">
              <a:lnSpc>
                <a:spcPct val="100000"/>
              </a:lnSpc>
              <a:spcBef>
                <a:spcPts val="0"/>
              </a:spcBef>
              <a:spcAft>
                <a:spcPts val="0"/>
              </a:spcAft>
              <a:buSzPts val="4800"/>
              <a:buNone/>
              <a:defRPr sz="4800"/>
            </a:lvl2pPr>
            <a:lvl3pPr lvl="2" rtl="0" algn="ctr">
              <a:lnSpc>
                <a:spcPct val="100000"/>
              </a:lnSpc>
              <a:spcBef>
                <a:spcPts val="0"/>
              </a:spcBef>
              <a:spcAft>
                <a:spcPts val="0"/>
              </a:spcAft>
              <a:buSzPts val="4800"/>
              <a:buNone/>
              <a:defRPr sz="4800"/>
            </a:lvl3pPr>
            <a:lvl4pPr lvl="3" rtl="0" algn="ctr">
              <a:lnSpc>
                <a:spcPct val="100000"/>
              </a:lnSpc>
              <a:spcBef>
                <a:spcPts val="0"/>
              </a:spcBef>
              <a:spcAft>
                <a:spcPts val="0"/>
              </a:spcAft>
              <a:buSzPts val="4800"/>
              <a:buNone/>
              <a:defRPr sz="4800"/>
            </a:lvl4pPr>
            <a:lvl5pPr lvl="4" rtl="0" algn="ctr">
              <a:lnSpc>
                <a:spcPct val="100000"/>
              </a:lnSpc>
              <a:spcBef>
                <a:spcPts val="0"/>
              </a:spcBef>
              <a:spcAft>
                <a:spcPts val="0"/>
              </a:spcAft>
              <a:buSzPts val="4800"/>
              <a:buNone/>
              <a:defRPr sz="4800"/>
            </a:lvl5pPr>
            <a:lvl6pPr lvl="5" rtl="0" algn="ctr">
              <a:lnSpc>
                <a:spcPct val="100000"/>
              </a:lnSpc>
              <a:spcBef>
                <a:spcPts val="0"/>
              </a:spcBef>
              <a:spcAft>
                <a:spcPts val="0"/>
              </a:spcAft>
              <a:buSzPts val="4800"/>
              <a:buNone/>
              <a:defRPr sz="4800"/>
            </a:lvl6pPr>
            <a:lvl7pPr lvl="6" rtl="0" algn="ctr">
              <a:lnSpc>
                <a:spcPct val="100000"/>
              </a:lnSpc>
              <a:spcBef>
                <a:spcPts val="0"/>
              </a:spcBef>
              <a:spcAft>
                <a:spcPts val="0"/>
              </a:spcAft>
              <a:buSzPts val="4800"/>
              <a:buNone/>
              <a:defRPr sz="4800"/>
            </a:lvl7pPr>
            <a:lvl8pPr lvl="7" rtl="0" algn="ctr">
              <a:lnSpc>
                <a:spcPct val="100000"/>
              </a:lnSpc>
              <a:spcBef>
                <a:spcPts val="0"/>
              </a:spcBef>
              <a:spcAft>
                <a:spcPts val="0"/>
              </a:spcAft>
              <a:buSzPts val="4800"/>
              <a:buNone/>
              <a:defRPr sz="4800"/>
            </a:lvl8pPr>
            <a:lvl9pPr lvl="8" rtl="0" algn="ctr">
              <a:lnSpc>
                <a:spcPct val="100000"/>
              </a:lnSpc>
              <a:spcBef>
                <a:spcPts val="0"/>
              </a:spcBef>
              <a:spcAft>
                <a:spcPts val="0"/>
              </a:spcAft>
              <a:buSzPts val="4800"/>
              <a:buNone/>
              <a:defRPr sz="4800"/>
            </a:lvl9pPr>
          </a:lstStyle>
          <a:p/>
        </p:txBody>
      </p:sp>
      <p:sp>
        <p:nvSpPr>
          <p:cNvPr id="32" name="Google Shape;32;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7"/>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35" name="Google Shape;35;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8"/>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8" name="Google Shape;38;p8"/>
          <p:cNvSpPr txBox="1"/>
          <p:nvPr>
            <p:ph type="title"/>
          </p:nvPr>
        </p:nvSpPr>
        <p:spPr>
          <a:xfrm>
            <a:off x="387900" y="5556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39" name="Google Shape;39;p8"/>
          <p:cNvSpPr txBox="1"/>
          <p:nvPr>
            <p:ph idx="1" type="body"/>
          </p:nvPr>
        </p:nvSpPr>
        <p:spPr>
          <a:xfrm>
            <a:off x="387900" y="1594025"/>
            <a:ext cx="2808000" cy="26811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40" name="Google Shape;40;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9"/>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43" name="Google Shape;43;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10"/>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6" name="Google Shape;46;p10"/>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7" name="Google Shape;47;p10"/>
          <p:cNvSpPr txBox="1"/>
          <p:nvPr>
            <p:ph type="title"/>
          </p:nvPr>
        </p:nvSpPr>
        <p:spPr>
          <a:xfrm>
            <a:off x="265500" y="1209075"/>
            <a:ext cx="4045200" cy="1506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800"/>
              <a:buNone/>
              <a:defRPr sz="3800"/>
            </a:lvl1pPr>
            <a:lvl2pPr lvl="1" rtl="0" algn="ctr">
              <a:lnSpc>
                <a:spcPct val="100000"/>
              </a:lnSpc>
              <a:spcBef>
                <a:spcPts val="0"/>
              </a:spcBef>
              <a:spcAft>
                <a:spcPts val="0"/>
              </a:spcAft>
              <a:buSzPts val="3800"/>
              <a:buNone/>
              <a:defRPr sz="3800"/>
            </a:lvl2pPr>
            <a:lvl3pPr lvl="2" rtl="0" algn="ctr">
              <a:lnSpc>
                <a:spcPct val="100000"/>
              </a:lnSpc>
              <a:spcBef>
                <a:spcPts val="0"/>
              </a:spcBef>
              <a:spcAft>
                <a:spcPts val="0"/>
              </a:spcAft>
              <a:buSzPts val="3800"/>
              <a:buNone/>
              <a:defRPr sz="3800"/>
            </a:lvl3pPr>
            <a:lvl4pPr lvl="3" rtl="0" algn="ctr">
              <a:lnSpc>
                <a:spcPct val="100000"/>
              </a:lnSpc>
              <a:spcBef>
                <a:spcPts val="0"/>
              </a:spcBef>
              <a:spcAft>
                <a:spcPts val="0"/>
              </a:spcAft>
              <a:buSzPts val="3800"/>
              <a:buNone/>
              <a:defRPr sz="3800"/>
            </a:lvl4pPr>
            <a:lvl5pPr lvl="4" rtl="0" algn="ctr">
              <a:lnSpc>
                <a:spcPct val="100000"/>
              </a:lnSpc>
              <a:spcBef>
                <a:spcPts val="0"/>
              </a:spcBef>
              <a:spcAft>
                <a:spcPts val="0"/>
              </a:spcAft>
              <a:buSzPts val="3800"/>
              <a:buNone/>
              <a:defRPr sz="3800"/>
            </a:lvl5pPr>
            <a:lvl6pPr lvl="5" rtl="0" algn="ctr">
              <a:lnSpc>
                <a:spcPct val="100000"/>
              </a:lnSpc>
              <a:spcBef>
                <a:spcPts val="0"/>
              </a:spcBef>
              <a:spcAft>
                <a:spcPts val="0"/>
              </a:spcAft>
              <a:buSzPts val="3800"/>
              <a:buNone/>
              <a:defRPr sz="3800"/>
            </a:lvl6pPr>
            <a:lvl7pPr lvl="6" rtl="0" algn="ctr">
              <a:lnSpc>
                <a:spcPct val="100000"/>
              </a:lnSpc>
              <a:spcBef>
                <a:spcPts val="0"/>
              </a:spcBef>
              <a:spcAft>
                <a:spcPts val="0"/>
              </a:spcAft>
              <a:buSzPts val="3800"/>
              <a:buNone/>
              <a:defRPr sz="3800"/>
            </a:lvl7pPr>
            <a:lvl8pPr lvl="7" rtl="0" algn="ctr">
              <a:lnSpc>
                <a:spcPct val="100000"/>
              </a:lnSpc>
              <a:spcBef>
                <a:spcPts val="0"/>
              </a:spcBef>
              <a:spcAft>
                <a:spcPts val="0"/>
              </a:spcAft>
              <a:buSzPts val="3800"/>
              <a:buNone/>
              <a:defRPr sz="3800"/>
            </a:lvl8pPr>
            <a:lvl9pPr lvl="8" rtl="0" algn="ctr">
              <a:lnSpc>
                <a:spcPct val="100000"/>
              </a:lnSpc>
              <a:spcBef>
                <a:spcPts val="0"/>
              </a:spcBef>
              <a:spcAft>
                <a:spcPts val="0"/>
              </a:spcAft>
              <a:buSzPts val="3800"/>
              <a:buNone/>
              <a:defRPr sz="3800"/>
            </a:lvl9pPr>
          </a:lstStyle>
          <a:p/>
        </p:txBody>
      </p:sp>
      <p:sp>
        <p:nvSpPr>
          <p:cNvPr id="48" name="Google Shape;48;p10"/>
          <p:cNvSpPr txBox="1"/>
          <p:nvPr>
            <p:ph idx="1" type="subTitle"/>
          </p:nvPr>
        </p:nvSpPr>
        <p:spPr>
          <a:xfrm>
            <a:off x="265500" y="2769001"/>
            <a:ext cx="4045200" cy="13455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accent5"/>
              </a:buClr>
              <a:buSzPts val="2100"/>
              <a:buNone/>
              <a:defRPr sz="2100">
                <a:solidFill>
                  <a:schemeClr val="accent5"/>
                </a:solidFill>
              </a:defRPr>
            </a:lvl1pPr>
            <a:lvl2pPr lvl="1" rtl="0" algn="ctr">
              <a:lnSpc>
                <a:spcPct val="100000"/>
              </a:lnSpc>
              <a:spcBef>
                <a:spcPts val="0"/>
              </a:spcBef>
              <a:spcAft>
                <a:spcPts val="0"/>
              </a:spcAft>
              <a:buClr>
                <a:schemeClr val="accent5"/>
              </a:buClr>
              <a:buSzPts val="2100"/>
              <a:buNone/>
              <a:defRPr sz="2100">
                <a:solidFill>
                  <a:schemeClr val="accent5"/>
                </a:solidFill>
              </a:defRPr>
            </a:lvl2pPr>
            <a:lvl3pPr lvl="2" rtl="0" algn="ctr">
              <a:lnSpc>
                <a:spcPct val="100000"/>
              </a:lnSpc>
              <a:spcBef>
                <a:spcPts val="0"/>
              </a:spcBef>
              <a:spcAft>
                <a:spcPts val="0"/>
              </a:spcAft>
              <a:buClr>
                <a:schemeClr val="accent5"/>
              </a:buClr>
              <a:buSzPts val="2100"/>
              <a:buNone/>
              <a:defRPr sz="2100">
                <a:solidFill>
                  <a:schemeClr val="accent5"/>
                </a:solidFill>
              </a:defRPr>
            </a:lvl3pPr>
            <a:lvl4pPr lvl="3" rtl="0" algn="ctr">
              <a:lnSpc>
                <a:spcPct val="100000"/>
              </a:lnSpc>
              <a:spcBef>
                <a:spcPts val="0"/>
              </a:spcBef>
              <a:spcAft>
                <a:spcPts val="0"/>
              </a:spcAft>
              <a:buClr>
                <a:schemeClr val="accent5"/>
              </a:buClr>
              <a:buSzPts val="2100"/>
              <a:buNone/>
              <a:defRPr sz="2100">
                <a:solidFill>
                  <a:schemeClr val="accent5"/>
                </a:solidFill>
              </a:defRPr>
            </a:lvl4pPr>
            <a:lvl5pPr lvl="4" rtl="0" algn="ctr">
              <a:lnSpc>
                <a:spcPct val="100000"/>
              </a:lnSpc>
              <a:spcBef>
                <a:spcPts val="0"/>
              </a:spcBef>
              <a:spcAft>
                <a:spcPts val="0"/>
              </a:spcAft>
              <a:buClr>
                <a:schemeClr val="accent5"/>
              </a:buClr>
              <a:buSzPts val="2100"/>
              <a:buNone/>
              <a:defRPr sz="2100">
                <a:solidFill>
                  <a:schemeClr val="accent5"/>
                </a:solidFill>
              </a:defRPr>
            </a:lvl5pPr>
            <a:lvl6pPr lvl="5" rtl="0" algn="ctr">
              <a:lnSpc>
                <a:spcPct val="100000"/>
              </a:lnSpc>
              <a:spcBef>
                <a:spcPts val="0"/>
              </a:spcBef>
              <a:spcAft>
                <a:spcPts val="0"/>
              </a:spcAft>
              <a:buClr>
                <a:schemeClr val="accent5"/>
              </a:buClr>
              <a:buSzPts val="2100"/>
              <a:buNone/>
              <a:defRPr sz="2100">
                <a:solidFill>
                  <a:schemeClr val="accent5"/>
                </a:solidFill>
              </a:defRPr>
            </a:lvl6pPr>
            <a:lvl7pPr lvl="6" rtl="0" algn="ctr">
              <a:lnSpc>
                <a:spcPct val="100000"/>
              </a:lnSpc>
              <a:spcBef>
                <a:spcPts val="0"/>
              </a:spcBef>
              <a:spcAft>
                <a:spcPts val="0"/>
              </a:spcAft>
              <a:buClr>
                <a:schemeClr val="accent5"/>
              </a:buClr>
              <a:buSzPts val="2100"/>
              <a:buNone/>
              <a:defRPr sz="2100">
                <a:solidFill>
                  <a:schemeClr val="accent5"/>
                </a:solidFill>
              </a:defRPr>
            </a:lvl7pPr>
            <a:lvl8pPr lvl="7" rtl="0" algn="ctr">
              <a:lnSpc>
                <a:spcPct val="100000"/>
              </a:lnSpc>
              <a:spcBef>
                <a:spcPts val="0"/>
              </a:spcBef>
              <a:spcAft>
                <a:spcPts val="0"/>
              </a:spcAft>
              <a:buClr>
                <a:schemeClr val="accent5"/>
              </a:buClr>
              <a:buSzPts val="2100"/>
              <a:buNone/>
              <a:defRPr sz="2100">
                <a:solidFill>
                  <a:schemeClr val="accent5"/>
                </a:solidFill>
              </a:defRPr>
            </a:lvl8pPr>
            <a:lvl9pPr lvl="8" rtl="0"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9" name="Google Shape;49;p1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50" name="Google Shape;5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1pPr>
            <a:lvl2pPr lvl="1"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2pPr>
            <a:lvl3pPr lvl="2"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3pPr>
            <a:lvl4pPr lvl="3"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4pPr>
            <a:lvl5pPr lvl="4"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5pPr>
            <a:lvl6pPr lvl="5"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6pPr>
            <a:lvl7pPr lvl="6"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7pPr>
            <a:lvl8pPr lvl="7"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8pPr>
            <a:lvl9pPr lvl="8"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1pPr>
            <a:lvl2pPr indent="-317500" lvl="1" marL="9144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3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3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3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34.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35.jpg"/><Relationship Id="rId4" Type="http://schemas.openxmlformats.org/officeDocument/2006/relationships/image" Target="../media/image36.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37.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3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000"/>
              <a:buNone/>
            </a:pPr>
            <a:r>
              <a:t/>
            </a:r>
            <a:endParaRPr/>
          </a:p>
        </p:txBody>
      </p:sp>
      <p:sp>
        <p:nvSpPr>
          <p:cNvPr id="64" name="Google Shape;64;p13"/>
          <p:cNvSpPr txBox="1"/>
          <p:nvPr>
            <p:ph idx="1" type="subTitle"/>
          </p:nvPr>
        </p:nvSpPr>
        <p:spPr>
          <a:xfrm>
            <a:off x="1680302" y="3049450"/>
            <a:ext cx="5783400" cy="9090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t/>
            </a:r>
            <a:endParaRPr/>
          </a:p>
        </p:txBody>
      </p:sp>
      <p:pic>
        <p:nvPicPr>
          <p:cNvPr id="65" name="Google Shape;65;p13"/>
          <p:cNvPicPr preferRelativeResize="0"/>
          <p:nvPr/>
        </p:nvPicPr>
        <p:blipFill rotWithShape="1">
          <a:blip r:embed="rId3">
            <a:alphaModFix/>
          </a:blip>
          <a:srcRect b="0" l="0" r="0" t="0"/>
          <a:stretch/>
        </p:blipFill>
        <p:spPr>
          <a:xfrm>
            <a:off x="186850" y="344750"/>
            <a:ext cx="8606301" cy="4311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2"/>
          <p:cNvPicPr preferRelativeResize="0"/>
          <p:nvPr/>
        </p:nvPicPr>
        <p:blipFill rotWithShape="1">
          <a:blip r:embed="rId3">
            <a:alphaModFix/>
          </a:blip>
          <a:srcRect b="0" l="0" r="0" t="0"/>
          <a:stretch/>
        </p:blipFill>
        <p:spPr>
          <a:xfrm>
            <a:off x="152400" y="279996"/>
            <a:ext cx="8839200" cy="3142827"/>
          </a:xfrm>
          <a:prstGeom prst="rect">
            <a:avLst/>
          </a:prstGeom>
          <a:noFill/>
          <a:ln>
            <a:noFill/>
          </a:ln>
        </p:spPr>
      </p:pic>
      <p:sp>
        <p:nvSpPr>
          <p:cNvPr id="127" name="Google Shape;127;p22"/>
          <p:cNvSpPr txBox="1"/>
          <p:nvPr/>
        </p:nvSpPr>
        <p:spPr>
          <a:xfrm>
            <a:off x="434950" y="3752225"/>
            <a:ext cx="7800300" cy="12618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John W. Funder, Robert M. Carey, Franco Mantero, M. Hassan Murad, Martin Reincke, Hirotaka Shibata, Michael Stowasser, William F. Young, Jr, The Management of Primary Aldosteronism: Case Detection, Diagnosis, and Treatment: An Endocrine Society Clinical Practice Guideline, The Journal of Clinical Endocrinology &amp; Metabolism, Volume 101, Issue 5, 1 May 2016, Pages 1889–1916, https://doi.org/10.1210/jc.2015-4061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3"/>
          <p:cNvPicPr preferRelativeResize="0"/>
          <p:nvPr/>
        </p:nvPicPr>
        <p:blipFill rotWithShape="1">
          <a:blip r:embed="rId3">
            <a:alphaModFix/>
          </a:blip>
          <a:srcRect b="0" l="0" r="0" t="0"/>
          <a:stretch/>
        </p:blipFill>
        <p:spPr>
          <a:xfrm>
            <a:off x="152400" y="322528"/>
            <a:ext cx="8839199" cy="3298350"/>
          </a:xfrm>
          <a:prstGeom prst="rect">
            <a:avLst/>
          </a:prstGeom>
          <a:noFill/>
          <a:ln>
            <a:noFill/>
          </a:ln>
        </p:spPr>
      </p:pic>
      <p:sp>
        <p:nvSpPr>
          <p:cNvPr id="133" name="Google Shape;133;p23"/>
          <p:cNvSpPr txBox="1"/>
          <p:nvPr/>
        </p:nvSpPr>
        <p:spPr>
          <a:xfrm>
            <a:off x="321225" y="3851450"/>
            <a:ext cx="8424600" cy="12618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John W. Funder, Robert M. Carey, Franco Mantero, M. Hassan Murad, Martin Reincke, Hirotaka Shibata, Michael Stowasser, William F. Young, Jr, The Management of Primary Aldosteronism: Case Detection, Diagnosis, and Treatment: An Endocrine Society Clinical Practice Guideline, The Journal of Clinical Endocrinology &amp; Metabolism, Volume 101, Issue 5, 1 May 2016, Pages 1889–1916, https://doi.org/10.1210/jc.2015-4061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4"/>
          <p:cNvPicPr preferRelativeResize="0"/>
          <p:nvPr/>
        </p:nvPicPr>
        <p:blipFill rotWithShape="1">
          <a:blip r:embed="rId3">
            <a:alphaModFix/>
          </a:blip>
          <a:srcRect b="0" l="0" r="0" t="0"/>
          <a:stretch/>
        </p:blipFill>
        <p:spPr>
          <a:xfrm>
            <a:off x="152400" y="31899"/>
            <a:ext cx="8820150" cy="4324350"/>
          </a:xfrm>
          <a:prstGeom prst="rect">
            <a:avLst/>
          </a:prstGeom>
          <a:noFill/>
          <a:ln>
            <a:noFill/>
          </a:ln>
        </p:spPr>
      </p:pic>
      <p:sp>
        <p:nvSpPr>
          <p:cNvPr id="139" name="Google Shape;139;p24"/>
          <p:cNvSpPr txBox="1"/>
          <p:nvPr/>
        </p:nvSpPr>
        <p:spPr>
          <a:xfrm>
            <a:off x="251850" y="4388148"/>
            <a:ext cx="8615100" cy="738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al"/>
                <a:ea typeface="Arial"/>
                <a:cs typeface="Arial"/>
                <a:sym typeface="Arial"/>
              </a:rPr>
              <a:t>Mulatero, P., Monticone, S., Deinum, J., Amar, L., Prejbisz, A., Zennaro, M.C., Beuschlein, F., Rossi, G.P., Nishikawa, T., Morganti, A. and Seccia, T.M., 2020. Genetics, prevalence, screening and confirmation of primary aldosteronism: a position statement and consensus of the Working Group on Endocrine Hypertension of The European Society of Hypertension∗. Journal of hypertension, 38(10), pp.1919-1928.</a:t>
            </a:r>
            <a:endParaRPr b="0" i="0" sz="900" u="none" cap="none" strike="noStrike">
              <a:solidFill>
                <a:srgbClr val="FFFFF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al"/>
                <a:ea typeface="Arial"/>
                <a:cs typeface="Arial"/>
                <a:sym typeface="Arial"/>
              </a:rPr>
              <a:t>Mulatero P, Monticone S, Deinum J, Amar L, Prejbisz</a:t>
            </a:r>
            <a:endParaRPr b="0" i="0" sz="900" u="none" cap="none" strike="noStrike">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nvSpPr>
        <p:spPr>
          <a:xfrm>
            <a:off x="917090" y="1682115"/>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145" name="Google Shape;145;p25"/>
          <p:cNvSpPr txBox="1"/>
          <p:nvPr/>
        </p:nvSpPr>
        <p:spPr>
          <a:xfrm>
            <a:off x="917090" y="2145030"/>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146" name="Google Shape;146;p25"/>
          <p:cNvPicPr preferRelativeResize="0"/>
          <p:nvPr/>
        </p:nvPicPr>
        <p:blipFill rotWithShape="1">
          <a:blip r:embed="rId3">
            <a:alphaModFix/>
          </a:blip>
          <a:srcRect b="0" l="0" r="0" t="0"/>
          <a:stretch/>
        </p:blipFill>
        <p:spPr>
          <a:xfrm>
            <a:off x="237464" y="234910"/>
            <a:ext cx="4685413" cy="4703026"/>
          </a:xfrm>
          <a:prstGeom prst="rect">
            <a:avLst/>
          </a:prstGeom>
          <a:noFill/>
          <a:ln>
            <a:noFill/>
          </a:ln>
        </p:spPr>
      </p:pic>
      <p:sp>
        <p:nvSpPr>
          <p:cNvPr id="147" name="Google Shape;147;p25"/>
          <p:cNvSpPr txBox="1"/>
          <p:nvPr/>
        </p:nvSpPr>
        <p:spPr>
          <a:xfrm>
            <a:off x="5092994" y="3164570"/>
            <a:ext cx="3659400" cy="1292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800"/>
              <a:buFont typeface="Arial"/>
              <a:buNone/>
            </a:pPr>
            <a:r>
              <a:rPr b="0" i="0" lang="en" sz="1200" u="none" cap="none" strike="noStrike">
                <a:solidFill>
                  <a:srgbClr val="B7B7B7"/>
                </a:solidFill>
                <a:latin typeface="Arial"/>
                <a:ea typeface="Arial"/>
                <a:cs typeface="Arial"/>
                <a:sym typeface="Arial"/>
              </a:rPr>
              <a:t>Seifarth C, Trenkel S, Schobel H, Hahn EG, Hensen J. Influence of antihypertensive medication on aldosterone and renin concentration in the differential diagnosis of essential hypertension and primary aldosteronism. Clin Endocrinol 2002; 57:457–46</a:t>
            </a:r>
            <a:endParaRPr b="0" i="0" sz="1200" u="none" cap="none" strike="noStrike">
              <a:solidFill>
                <a:srgbClr val="B7B7B7"/>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6"/>
          <p:cNvPicPr preferRelativeResize="0"/>
          <p:nvPr/>
        </p:nvPicPr>
        <p:blipFill>
          <a:blip r:embed="rId3">
            <a:alphaModFix/>
          </a:blip>
          <a:stretch>
            <a:fillRect/>
          </a:stretch>
        </p:blipFill>
        <p:spPr>
          <a:xfrm>
            <a:off x="152400" y="152400"/>
            <a:ext cx="8839200" cy="3803454"/>
          </a:xfrm>
          <a:prstGeom prst="rect">
            <a:avLst/>
          </a:prstGeom>
          <a:noFill/>
          <a:ln>
            <a:noFill/>
          </a:ln>
        </p:spPr>
      </p:pic>
      <p:sp>
        <p:nvSpPr>
          <p:cNvPr id="153" name="Google Shape;153;p26"/>
          <p:cNvSpPr txBox="1"/>
          <p:nvPr/>
        </p:nvSpPr>
        <p:spPr>
          <a:xfrm flipH="1" rot="10800000">
            <a:off x="1095300" y="5366325"/>
            <a:ext cx="43551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54" name="Google Shape;154;p26"/>
          <p:cNvSpPr txBox="1"/>
          <p:nvPr/>
        </p:nvSpPr>
        <p:spPr>
          <a:xfrm>
            <a:off x="152400" y="3955850"/>
            <a:ext cx="3923100" cy="14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rPr>
              <a:t>William F Young, Jr, MD, MSc</a:t>
            </a:r>
            <a:endParaRPr>
              <a:solidFill>
                <a:srgbClr val="FFFFFF"/>
              </a:solidFill>
            </a:endParaRPr>
          </a:p>
          <a:p>
            <a:pPr indent="0" lvl="0" marL="0" rtl="0" algn="l">
              <a:spcBef>
                <a:spcPts val="0"/>
              </a:spcBef>
              <a:spcAft>
                <a:spcPts val="0"/>
              </a:spcAft>
              <a:buNone/>
            </a:pPr>
            <a:r>
              <a:rPr lang="en">
                <a:solidFill>
                  <a:srgbClr val="FFFFFF"/>
                </a:solidFill>
              </a:rPr>
              <a:t>Section Editors:</a:t>
            </a:r>
            <a:endParaRPr>
              <a:solidFill>
                <a:srgbClr val="FFFFFF"/>
              </a:solidFill>
            </a:endParaRPr>
          </a:p>
          <a:p>
            <a:pPr indent="0" lvl="0" marL="0" rtl="0" algn="l">
              <a:spcBef>
                <a:spcPts val="0"/>
              </a:spcBef>
              <a:spcAft>
                <a:spcPts val="0"/>
              </a:spcAft>
              <a:buNone/>
            </a:pPr>
            <a:r>
              <a:rPr lang="en">
                <a:solidFill>
                  <a:srgbClr val="FFFFFF"/>
                </a:solidFill>
              </a:rPr>
              <a:t>Lynnette K Nieman, MD</a:t>
            </a:r>
            <a:endParaRPr>
              <a:solidFill>
                <a:srgbClr val="FFFFFF"/>
              </a:solidFill>
            </a:endParaRPr>
          </a:p>
          <a:p>
            <a:pPr indent="0" lvl="0" marL="0" rtl="0" algn="l">
              <a:spcBef>
                <a:spcPts val="0"/>
              </a:spcBef>
              <a:spcAft>
                <a:spcPts val="0"/>
              </a:spcAft>
              <a:buNone/>
            </a:pPr>
            <a:r>
              <a:rPr lang="en">
                <a:solidFill>
                  <a:srgbClr val="FFFFFF"/>
                </a:solidFill>
              </a:rPr>
              <a:t>George L Bakris, MD</a:t>
            </a:r>
            <a:endParaRPr>
              <a:solidFill>
                <a:srgbClr val="FFFFFF"/>
              </a:solidFill>
            </a:endParaRPr>
          </a:p>
          <a:p>
            <a:pPr indent="0" lvl="0" marL="0" rtl="0" algn="l">
              <a:spcBef>
                <a:spcPts val="0"/>
              </a:spcBef>
              <a:spcAft>
                <a:spcPts val="0"/>
              </a:spcAft>
              <a:buNone/>
            </a:pPr>
            <a:r>
              <a:rPr lang="en">
                <a:solidFill>
                  <a:srgbClr val="FFFFFF"/>
                </a:solidFill>
              </a:rPr>
              <a:t>Deputy Editor:</a:t>
            </a:r>
            <a:endParaRPr>
              <a:solidFill>
                <a:srgbClr val="FFFFFF"/>
              </a:solidFill>
            </a:endParaRPr>
          </a:p>
          <a:p>
            <a:pPr indent="0" lvl="0" marL="0" rtl="0" algn="l">
              <a:spcBef>
                <a:spcPts val="0"/>
              </a:spcBef>
              <a:spcAft>
                <a:spcPts val="0"/>
              </a:spcAft>
              <a:buNone/>
            </a:pPr>
            <a:r>
              <a:rPr lang="en">
                <a:solidFill>
                  <a:srgbClr val="FFFFFF"/>
                </a:solidFill>
              </a:rPr>
              <a:t>Kathryn A Martin, MD</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172255" y="146656"/>
            <a:ext cx="8368200" cy="686100"/>
          </a:xfrm>
          <a:prstGeom prst="rect">
            <a:avLst/>
          </a:prstGeom>
          <a:noFill/>
          <a:ln>
            <a:noFill/>
          </a:ln>
        </p:spPr>
        <p:txBody>
          <a:bodyPr anchorCtr="0" anchor="b" bIns="91425" lIns="91425" spcFirstLastPara="1" rIns="91425" wrap="square" tIns="91425">
            <a:noAutofit/>
          </a:bodyPr>
          <a:lstStyle/>
          <a:p>
            <a:pPr indent="-450850" lvl="0" marL="457200" rtl="0" algn="l">
              <a:lnSpc>
                <a:spcPct val="100000"/>
              </a:lnSpc>
              <a:spcBef>
                <a:spcPts val="0"/>
              </a:spcBef>
              <a:spcAft>
                <a:spcPts val="0"/>
              </a:spcAft>
              <a:buSzPts val="3500"/>
              <a:buChar char="●"/>
            </a:pPr>
            <a:r>
              <a:rPr lang="en" sz="3500"/>
              <a:t>AGENDA</a:t>
            </a:r>
            <a:endParaRPr sz="3500"/>
          </a:p>
        </p:txBody>
      </p:sp>
      <p:sp>
        <p:nvSpPr>
          <p:cNvPr id="160" name="Google Shape;160;p27"/>
          <p:cNvSpPr txBox="1"/>
          <p:nvPr>
            <p:ph idx="1" type="body"/>
          </p:nvPr>
        </p:nvSpPr>
        <p:spPr>
          <a:xfrm>
            <a:off x="318550" y="1145325"/>
            <a:ext cx="8475600" cy="3874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800"/>
              <a:buNone/>
            </a:pPr>
            <a:r>
              <a:rPr b="1" lang="en" sz="2400">
                <a:solidFill>
                  <a:srgbClr val="FFFFFF"/>
                </a:solidFill>
              </a:rPr>
              <a:t>▪︎ </a:t>
            </a:r>
            <a:r>
              <a:rPr lang="en" sz="2200">
                <a:solidFill>
                  <a:srgbClr val="FFFFFF"/>
                </a:solidFill>
              </a:rPr>
              <a:t>AAR test , cut off , interfering factors .</a:t>
            </a:r>
            <a:r>
              <a:rPr b="1" lang="en" sz="2400">
                <a:solidFill>
                  <a:schemeClr val="accent6"/>
                </a:solidFill>
              </a:rPr>
              <a:t>︎</a:t>
            </a:r>
            <a:endParaRPr sz="2400">
              <a:solidFill>
                <a:schemeClr val="accent6"/>
              </a:solidFill>
            </a:endParaRPr>
          </a:p>
          <a:p>
            <a:pPr indent="0" lvl="0" marL="0" rtl="0" algn="just">
              <a:lnSpc>
                <a:spcPct val="115000"/>
              </a:lnSpc>
              <a:spcBef>
                <a:spcPts val="1200"/>
              </a:spcBef>
              <a:spcAft>
                <a:spcPts val="0"/>
              </a:spcAft>
              <a:buSzPts val="1800"/>
              <a:buNone/>
            </a:pPr>
            <a:r>
              <a:rPr lang="en" sz="2400"/>
              <a:t>▪︎what do the guidelines recommend in the washout  period?</a:t>
            </a:r>
            <a:endParaRPr sz="2400"/>
          </a:p>
          <a:p>
            <a:pPr indent="0" lvl="0" marL="0" rtl="0" algn="just">
              <a:lnSpc>
                <a:spcPct val="115000"/>
              </a:lnSpc>
              <a:spcBef>
                <a:spcPts val="1200"/>
              </a:spcBef>
              <a:spcAft>
                <a:spcPts val="0"/>
              </a:spcAft>
              <a:buSzPts val="1800"/>
              <a:buNone/>
            </a:pPr>
            <a:r>
              <a:rPr lang="en" sz="2400">
                <a:solidFill>
                  <a:schemeClr val="accent6"/>
                </a:solidFill>
              </a:rPr>
              <a:t>▪︎Do these guidelines provide valid evidence? </a:t>
            </a:r>
            <a:r>
              <a:rPr lang="en" sz="2400"/>
              <a:t>︎</a:t>
            </a:r>
            <a:endParaRPr sz="2400"/>
          </a:p>
          <a:p>
            <a:pPr indent="0" lvl="0" marL="0" rtl="0" algn="just">
              <a:lnSpc>
                <a:spcPct val="115000"/>
              </a:lnSpc>
              <a:spcBef>
                <a:spcPts val="1200"/>
              </a:spcBef>
              <a:spcAft>
                <a:spcPts val="0"/>
              </a:spcAft>
              <a:buSzPts val="1800"/>
              <a:buNone/>
            </a:pPr>
            <a:r>
              <a:rPr lang="en" sz="2400"/>
              <a:t>▪︎What is the purpose of this study?︎</a:t>
            </a:r>
            <a:endParaRPr sz="2400"/>
          </a:p>
          <a:p>
            <a:pPr indent="0" lvl="0" marL="0" rtl="0" algn="just">
              <a:lnSpc>
                <a:spcPct val="115000"/>
              </a:lnSpc>
              <a:spcBef>
                <a:spcPts val="1200"/>
              </a:spcBef>
              <a:spcAft>
                <a:spcPts val="1200"/>
              </a:spcAft>
              <a:buSzPts val="1800"/>
              <a:buNone/>
            </a:pPr>
            <a:r>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nvSpPr>
        <p:spPr>
          <a:xfrm>
            <a:off x="918111" y="2145030"/>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a:ea typeface="Nunito"/>
              <a:cs typeface="Nunito"/>
              <a:sym typeface="Nunito"/>
            </a:endParaRPr>
          </a:p>
        </p:txBody>
      </p:sp>
      <p:pic>
        <p:nvPicPr>
          <p:cNvPr id="166" name="Google Shape;166;p28"/>
          <p:cNvPicPr preferRelativeResize="0"/>
          <p:nvPr/>
        </p:nvPicPr>
        <p:blipFill rotWithShape="1">
          <a:blip r:embed="rId3">
            <a:alphaModFix/>
          </a:blip>
          <a:srcRect b="0" l="0" r="0" t="0"/>
          <a:stretch/>
        </p:blipFill>
        <p:spPr>
          <a:xfrm>
            <a:off x="2743200" y="0"/>
            <a:ext cx="3572539" cy="5143501"/>
          </a:xfrm>
          <a:prstGeom prst="rect">
            <a:avLst/>
          </a:prstGeom>
          <a:noFill/>
          <a:ln cap="flat" cmpd="sng" w="9525">
            <a:solidFill>
              <a:srgbClr val="0000FF"/>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nvSpPr>
        <p:spPr>
          <a:xfrm>
            <a:off x="698482" y="746118"/>
            <a:ext cx="7309200" cy="347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Arial"/>
                <a:ea typeface="Arial"/>
                <a:cs typeface="Arial"/>
                <a:sym typeface="Arial"/>
              </a:rPr>
              <a:t>▪︎ Had a clearly described and reproducible method for the determination of renin and aldosterone,</a:t>
            </a:r>
            <a:endParaRPr b="1" i="0" sz="2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Arial"/>
                <a:ea typeface="Arial"/>
                <a:cs typeface="Arial"/>
                <a:sym typeface="Arial"/>
              </a:rPr>
              <a:t> ▪︎ Only studied hypertensive patients with or without PA</a:t>
            </a:r>
            <a:endParaRPr b="1" i="0" sz="2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Arial"/>
                <a:ea typeface="Arial"/>
                <a:cs typeface="Arial"/>
                <a:sym typeface="Arial"/>
              </a:rPr>
              <a:t>▪︎ The ARR for all individual participants was calculated at baseline and at follow-up.</a:t>
            </a:r>
            <a:endParaRPr b="1" i="0" sz="24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172255" y="146656"/>
            <a:ext cx="8368200" cy="686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3500"/>
              <a:t>AGENDA</a:t>
            </a:r>
            <a:endParaRPr sz="3500"/>
          </a:p>
        </p:txBody>
      </p:sp>
      <p:sp>
        <p:nvSpPr>
          <p:cNvPr id="177" name="Google Shape;177;p30"/>
          <p:cNvSpPr txBox="1"/>
          <p:nvPr>
            <p:ph idx="1" type="body"/>
          </p:nvPr>
        </p:nvSpPr>
        <p:spPr>
          <a:xfrm>
            <a:off x="470190" y="899825"/>
            <a:ext cx="6518700" cy="353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850">
              <a:solidFill>
                <a:schemeClr val="accent6"/>
              </a:solidFill>
            </a:endParaRPr>
          </a:p>
          <a:p>
            <a:pPr indent="0" lvl="0" marL="0" rtl="0" algn="l">
              <a:lnSpc>
                <a:spcPct val="115000"/>
              </a:lnSpc>
              <a:spcBef>
                <a:spcPts val="1200"/>
              </a:spcBef>
              <a:spcAft>
                <a:spcPts val="0"/>
              </a:spcAft>
              <a:buSzPts val="1800"/>
              <a:buNone/>
            </a:pPr>
            <a:r>
              <a:rPr lang="en" sz="2500">
                <a:solidFill>
                  <a:srgbClr val="FFFFFF"/>
                </a:solidFill>
              </a:rPr>
              <a:t>▪︎Review of different drug classes and ARR?</a:t>
            </a:r>
            <a:endParaRPr sz="2500">
              <a:solidFill>
                <a:srgbClr val="FFFFFF"/>
              </a:solidFill>
            </a:endParaRPr>
          </a:p>
          <a:p>
            <a:pPr indent="-342900" lvl="0" marL="457200" rtl="0" algn="l">
              <a:lnSpc>
                <a:spcPct val="115000"/>
              </a:lnSpc>
              <a:spcBef>
                <a:spcPts val="1200"/>
              </a:spcBef>
              <a:spcAft>
                <a:spcPts val="0"/>
              </a:spcAft>
              <a:buClr>
                <a:schemeClr val="accent6"/>
              </a:buClr>
              <a:buSzPts val="1800"/>
              <a:buChar char="●"/>
            </a:pPr>
            <a:r>
              <a:rPr b="1" lang="en">
                <a:solidFill>
                  <a:schemeClr val="accent6"/>
                </a:solidFill>
              </a:rPr>
              <a:t>Drag with an effect on autonomic  nervous  system </a:t>
            </a:r>
            <a:endParaRPr b="1">
              <a:solidFill>
                <a:schemeClr val="accent6"/>
              </a:solidFill>
            </a:endParaRPr>
          </a:p>
          <a:p>
            <a:pPr indent="-342900" lvl="0" marL="457200" rtl="0" algn="l">
              <a:lnSpc>
                <a:spcPct val="115000"/>
              </a:lnSpc>
              <a:spcBef>
                <a:spcPts val="0"/>
              </a:spcBef>
              <a:spcAft>
                <a:spcPts val="0"/>
              </a:spcAft>
              <a:buClr>
                <a:schemeClr val="accent6"/>
              </a:buClr>
              <a:buSzPts val="1800"/>
              <a:buChar char="●"/>
            </a:pPr>
            <a:r>
              <a:rPr b="1" lang="en">
                <a:solidFill>
                  <a:schemeClr val="accent6"/>
                </a:solidFill>
              </a:rPr>
              <a:t>Drugs which interfere with the renin–angiotensin system</a:t>
            </a:r>
            <a:endParaRPr b="1">
              <a:solidFill>
                <a:schemeClr val="accent6"/>
              </a:solidFill>
            </a:endParaRPr>
          </a:p>
          <a:p>
            <a:pPr indent="-342900" lvl="0" marL="457200" rtl="0" algn="l">
              <a:lnSpc>
                <a:spcPct val="115000"/>
              </a:lnSpc>
              <a:spcBef>
                <a:spcPts val="0"/>
              </a:spcBef>
              <a:spcAft>
                <a:spcPts val="0"/>
              </a:spcAft>
              <a:buClr>
                <a:schemeClr val="accent6"/>
              </a:buClr>
              <a:buSzPts val="1800"/>
              <a:buChar char="●"/>
            </a:pPr>
            <a:r>
              <a:rPr b="1" lang="en">
                <a:solidFill>
                  <a:schemeClr val="accent6"/>
                </a:solidFill>
              </a:rPr>
              <a:t>Calcium channel blockers</a:t>
            </a:r>
            <a:endParaRPr b="1">
              <a:solidFill>
                <a:schemeClr val="accent6"/>
              </a:solidFill>
            </a:endParaRPr>
          </a:p>
          <a:p>
            <a:pPr indent="-342900" lvl="0" marL="457200" rtl="0" algn="l">
              <a:lnSpc>
                <a:spcPct val="115000"/>
              </a:lnSpc>
              <a:spcBef>
                <a:spcPts val="0"/>
              </a:spcBef>
              <a:spcAft>
                <a:spcPts val="0"/>
              </a:spcAft>
              <a:buClr>
                <a:schemeClr val="accent6"/>
              </a:buClr>
              <a:buSzPts val="1800"/>
              <a:buChar char="●"/>
            </a:pPr>
            <a:r>
              <a:rPr b="1" lang="en">
                <a:solidFill>
                  <a:schemeClr val="accent6"/>
                </a:solidFill>
              </a:rPr>
              <a:t>Vasodilator drugs </a:t>
            </a:r>
            <a:endParaRPr b="1">
              <a:solidFill>
                <a:schemeClr val="accent6"/>
              </a:solidFill>
            </a:endParaRPr>
          </a:p>
          <a:p>
            <a:pPr indent="-342900" lvl="0" marL="457200" rtl="0" algn="l">
              <a:lnSpc>
                <a:spcPct val="115000"/>
              </a:lnSpc>
              <a:spcBef>
                <a:spcPts val="0"/>
              </a:spcBef>
              <a:spcAft>
                <a:spcPts val="0"/>
              </a:spcAft>
              <a:buClr>
                <a:schemeClr val="accent6"/>
              </a:buClr>
              <a:buSzPts val="1800"/>
              <a:buChar char="●"/>
            </a:pPr>
            <a:r>
              <a:rPr b="1" lang="en">
                <a:solidFill>
                  <a:schemeClr val="accent6"/>
                </a:solidFill>
              </a:rPr>
              <a:t>Diuretics</a:t>
            </a:r>
            <a:endParaRPr b="1">
              <a:solidFill>
                <a:schemeClr val="accent6"/>
              </a:solidFill>
            </a:endParaRPr>
          </a:p>
          <a:p>
            <a:pPr indent="0" lvl="0" marL="0" rtl="0" algn="l">
              <a:lnSpc>
                <a:spcPct val="115000"/>
              </a:lnSpc>
              <a:spcBef>
                <a:spcPts val="1200"/>
              </a:spcBef>
              <a:spcAft>
                <a:spcPts val="0"/>
              </a:spcAft>
              <a:buSzPts val="1800"/>
              <a:buNone/>
            </a:pPr>
            <a:r>
              <a:rPr lang="en" sz="2500">
                <a:solidFill>
                  <a:srgbClr val="FFFFFF"/>
                </a:solidFill>
              </a:rPr>
              <a:t>▪︎Studies in normotensives?</a:t>
            </a:r>
            <a:endParaRPr sz="2500">
              <a:solidFill>
                <a:srgbClr val="FFFFFF"/>
              </a:solidFill>
            </a:endParaRPr>
          </a:p>
          <a:p>
            <a:pPr indent="0" lvl="0" marL="0" rtl="0" algn="l">
              <a:lnSpc>
                <a:spcPct val="115000"/>
              </a:lnSpc>
              <a:spcBef>
                <a:spcPts val="1200"/>
              </a:spcBef>
              <a:spcAft>
                <a:spcPts val="1200"/>
              </a:spcAft>
              <a:buSzPts val="1800"/>
              <a:buNone/>
            </a:pPr>
            <a:r>
              <a:rPr lang="en" sz="2500">
                <a:solidFill>
                  <a:srgbClr val="FFFFFF"/>
                </a:solidFill>
              </a:rPr>
              <a:t>▪︎conclusions?</a:t>
            </a:r>
            <a:endParaRPr sz="25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453300" y="-402475"/>
            <a:ext cx="8237400" cy="18921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t>Drugs with an effect on the autonomic nervous system</a:t>
            </a:r>
            <a:endParaRPr/>
          </a:p>
        </p:txBody>
      </p:sp>
      <p:sp>
        <p:nvSpPr>
          <p:cNvPr id="183" name="Google Shape;183;p31"/>
          <p:cNvSpPr txBox="1"/>
          <p:nvPr>
            <p:ph idx="1" type="body"/>
          </p:nvPr>
        </p:nvSpPr>
        <p:spPr>
          <a:xfrm>
            <a:off x="914400" y="1489625"/>
            <a:ext cx="8237400" cy="3080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p>
          <a:p>
            <a:pPr indent="0" lvl="0" marL="0" rtl="0" algn="l">
              <a:lnSpc>
                <a:spcPct val="115000"/>
              </a:lnSpc>
              <a:spcBef>
                <a:spcPts val="1200"/>
              </a:spcBef>
              <a:spcAft>
                <a:spcPts val="0"/>
              </a:spcAft>
              <a:buSzPts val="1800"/>
              <a:buNone/>
            </a:pPr>
            <a:r>
              <a:rPr lang="en" sz="1800">
                <a:solidFill>
                  <a:srgbClr val="FFFF00"/>
                </a:solidFill>
                <a:latin typeface="Roboto"/>
                <a:ea typeface="Roboto"/>
                <a:cs typeface="Roboto"/>
                <a:sym typeface="Roboto"/>
              </a:rPr>
              <a:t>● Beta-blockers</a:t>
            </a:r>
            <a:endParaRPr/>
          </a:p>
          <a:p>
            <a:pPr indent="0" lvl="0" marL="0" rtl="0" algn="l">
              <a:lnSpc>
                <a:spcPct val="115000"/>
              </a:lnSpc>
              <a:spcBef>
                <a:spcPts val="1200"/>
              </a:spcBef>
              <a:spcAft>
                <a:spcPts val="0"/>
              </a:spcAft>
              <a:buSzPts val="1800"/>
              <a:buNone/>
            </a:pPr>
            <a:r>
              <a:t/>
            </a:r>
            <a:endParaRPr sz="1300"/>
          </a:p>
          <a:p>
            <a:pPr indent="0" lvl="0" marL="0" rtl="0" algn="l">
              <a:lnSpc>
                <a:spcPct val="115000"/>
              </a:lnSpc>
              <a:spcBef>
                <a:spcPts val="1200"/>
              </a:spcBef>
              <a:spcAft>
                <a:spcPts val="0"/>
              </a:spcAft>
              <a:buSzPts val="1800"/>
              <a:buNone/>
            </a:pPr>
            <a:r>
              <a:rPr lang="en" sz="1800">
                <a:solidFill>
                  <a:srgbClr val="FFFF00"/>
                </a:solidFill>
                <a:latin typeface="Roboto"/>
                <a:ea typeface="Roboto"/>
                <a:cs typeface="Roboto"/>
                <a:sym typeface="Roboto"/>
              </a:rPr>
              <a:t>● </a:t>
            </a:r>
            <a:r>
              <a:rPr lang="en">
                <a:solidFill>
                  <a:srgbClr val="FFFF00"/>
                </a:solidFill>
              </a:rPr>
              <a:t>Alpha-blocker</a:t>
            </a:r>
            <a:r>
              <a:rPr lang="en" sz="1300">
                <a:solidFill>
                  <a:srgbClr val="FFFF00"/>
                </a:solidFill>
              </a:rPr>
              <a:t> </a:t>
            </a:r>
            <a:endParaRPr/>
          </a:p>
          <a:p>
            <a:pPr indent="0" lvl="0" marL="0" rtl="0" algn="l">
              <a:lnSpc>
                <a:spcPct val="115000"/>
              </a:lnSpc>
              <a:spcBef>
                <a:spcPts val="1200"/>
              </a:spcBef>
              <a:spcAft>
                <a:spcPts val="0"/>
              </a:spcAft>
              <a:buSzPts val="1800"/>
              <a:buNone/>
            </a:pPr>
            <a:r>
              <a:t/>
            </a:r>
            <a:endParaRPr sz="1300"/>
          </a:p>
          <a:p>
            <a:pPr indent="0" lvl="0" marL="0" rtl="0" algn="l">
              <a:lnSpc>
                <a:spcPct val="115000"/>
              </a:lnSpc>
              <a:spcBef>
                <a:spcPts val="1200"/>
              </a:spcBef>
              <a:spcAft>
                <a:spcPts val="1200"/>
              </a:spcAft>
              <a:buSzPts val="1800"/>
              <a:buNone/>
            </a:pPr>
            <a:r>
              <a:rPr lang="en" sz="1400">
                <a:solidFill>
                  <a:srgbClr val="FFFF00"/>
                </a:solidFill>
                <a:latin typeface="Roboto"/>
                <a:ea typeface="Roboto"/>
                <a:cs typeface="Roboto"/>
                <a:sym typeface="Roboto"/>
              </a:rPr>
              <a:t>● </a:t>
            </a:r>
            <a:r>
              <a:rPr lang="en" sz="2100">
                <a:solidFill>
                  <a:srgbClr val="FFFF00"/>
                </a:solidFill>
              </a:rPr>
              <a:t>Centrally acting agents</a:t>
            </a:r>
            <a:endParaRPr sz="2100">
              <a:solidFill>
                <a:srgbClr val="FFFF00"/>
              </a:solidFill>
            </a:endParaRPr>
          </a:p>
        </p:txBody>
      </p:sp>
      <p:sp>
        <p:nvSpPr>
          <p:cNvPr id="184" name="Google Shape;184;p31"/>
          <p:cNvSpPr txBox="1"/>
          <p:nvPr/>
        </p:nvSpPr>
        <p:spPr>
          <a:xfrm>
            <a:off x="248035" y="1815293"/>
            <a:ext cx="75774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ctrTitle"/>
          </p:nvPr>
        </p:nvSpPr>
        <p:spPr>
          <a:xfrm>
            <a:off x="1680302" y="1188925"/>
            <a:ext cx="5783400" cy="14574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000"/>
              <a:buNone/>
            </a:pPr>
            <a:r>
              <a:t/>
            </a:r>
            <a:endParaRPr/>
          </a:p>
        </p:txBody>
      </p:sp>
      <p:sp>
        <p:nvSpPr>
          <p:cNvPr id="71" name="Google Shape;71;p14"/>
          <p:cNvSpPr txBox="1"/>
          <p:nvPr>
            <p:ph idx="1" type="subTitle"/>
          </p:nvPr>
        </p:nvSpPr>
        <p:spPr>
          <a:xfrm>
            <a:off x="1680302" y="3049450"/>
            <a:ext cx="5783400" cy="9090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t/>
            </a:r>
            <a:endParaRPr/>
          </a:p>
        </p:txBody>
      </p:sp>
      <p:pic>
        <p:nvPicPr>
          <p:cNvPr id="72" name="Google Shape;72;p14"/>
          <p:cNvPicPr preferRelativeResize="0"/>
          <p:nvPr/>
        </p:nvPicPr>
        <p:blipFill rotWithShape="1">
          <a:blip r:embed="rId3">
            <a:alphaModFix/>
          </a:blip>
          <a:srcRect b="0" l="823" r="19" t="0"/>
          <a:stretch/>
        </p:blipFill>
        <p:spPr>
          <a:xfrm>
            <a:off x="140809" y="0"/>
            <a:ext cx="9070624" cy="3664351"/>
          </a:xfrm>
          <a:prstGeom prst="rect">
            <a:avLst/>
          </a:prstGeom>
          <a:noFill/>
          <a:ln cap="flat" cmpd="sng" w="9525">
            <a:solidFill>
              <a:srgbClr val="FFFF00"/>
            </a:solidFill>
            <a:prstDash val="solid"/>
            <a:round/>
            <a:headEnd len="sm" w="sm" type="none"/>
            <a:tailEnd len="sm" w="sm" type="none"/>
          </a:ln>
          <a:effectLst>
            <a:reflection blurRad="0" dir="0" dist="0" endA="0" endPos="12880" fadeDir="5400012" kx="0" rotWithShape="0" algn="bl" stPos="0" sy="-100000" ky="0"/>
          </a:effectLst>
        </p:spPr>
      </p:pic>
      <p:sp>
        <p:nvSpPr>
          <p:cNvPr id="73" name="Google Shape;73;p14"/>
          <p:cNvSpPr txBox="1"/>
          <p:nvPr/>
        </p:nvSpPr>
        <p:spPr>
          <a:xfrm>
            <a:off x="321760" y="2145025"/>
            <a:ext cx="114270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00"/>
              </a:highlight>
              <a:latin typeface="Arial"/>
              <a:ea typeface="Arial"/>
              <a:cs typeface="Arial"/>
              <a:sym typeface="Arial"/>
            </a:endParaRPr>
          </a:p>
        </p:txBody>
      </p:sp>
      <p:sp>
        <p:nvSpPr>
          <p:cNvPr id="74" name="Google Shape;74;p14"/>
          <p:cNvSpPr txBox="1"/>
          <p:nvPr/>
        </p:nvSpPr>
        <p:spPr>
          <a:xfrm>
            <a:off x="448350" y="4038100"/>
            <a:ext cx="8012100" cy="831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3F3F3"/>
                </a:solidFill>
                <a:latin typeface="Arial"/>
                <a:ea typeface="Arial"/>
                <a:cs typeface="Arial"/>
                <a:sym typeface="Arial"/>
              </a:rPr>
              <a:t>Alnazer RM, Veldhuizen GP, Kroon AA, de Leeuw PW. The effect of medication on the aldosterone-to-renin ratio. A critical review of the literature. J Clin Hypertens (Greenwich). 2021 Feb;23(2):208-214. doi: 10.1111/jch.14173. Epub 2021 Jan 18. PMID: 33460525.</a:t>
            </a:r>
            <a:endParaRPr b="0" i="0" sz="1400" u="none" cap="none" strike="noStrike">
              <a:solidFill>
                <a:srgbClr val="F3F3F3"/>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2"/>
          <p:cNvPicPr preferRelativeResize="0"/>
          <p:nvPr/>
        </p:nvPicPr>
        <p:blipFill rotWithShape="1">
          <a:blip r:embed="rId3">
            <a:alphaModFix/>
          </a:blip>
          <a:srcRect b="0" l="0" r="0" t="0"/>
          <a:stretch/>
        </p:blipFill>
        <p:spPr>
          <a:xfrm>
            <a:off x="152400" y="152400"/>
            <a:ext cx="8839199" cy="3374655"/>
          </a:xfrm>
          <a:prstGeom prst="rect">
            <a:avLst/>
          </a:prstGeom>
          <a:noFill/>
          <a:ln>
            <a:noFill/>
          </a:ln>
        </p:spPr>
      </p:pic>
      <p:sp>
        <p:nvSpPr>
          <p:cNvPr id="190" name="Google Shape;190;p32"/>
          <p:cNvSpPr txBox="1"/>
          <p:nvPr/>
        </p:nvSpPr>
        <p:spPr>
          <a:xfrm>
            <a:off x="152400" y="3913398"/>
            <a:ext cx="8839200" cy="615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Mulatero, P., Rabbia, F., Milan, A., Paglieri, C., Morello, F., Chiandussi, L. and Veglio, F., 2002. Drug effects on aldosterone/plasma renin activity ratio in primary aldosteronism. Hypertension, 40(6), pp.897-902.</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33"/>
          <p:cNvPicPr preferRelativeResize="0"/>
          <p:nvPr/>
        </p:nvPicPr>
        <p:blipFill rotWithShape="1">
          <a:blip r:embed="rId3">
            <a:alphaModFix/>
          </a:blip>
          <a:srcRect b="0" l="0" r="0" t="0"/>
          <a:stretch/>
        </p:blipFill>
        <p:spPr>
          <a:xfrm>
            <a:off x="2055635" y="152400"/>
            <a:ext cx="4956975" cy="48386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34"/>
          <p:cNvPicPr preferRelativeResize="0"/>
          <p:nvPr/>
        </p:nvPicPr>
        <p:blipFill rotWithShape="1">
          <a:blip r:embed="rId3">
            <a:alphaModFix/>
          </a:blip>
          <a:srcRect b="0" l="0" r="0" t="0"/>
          <a:stretch/>
        </p:blipFill>
        <p:spPr>
          <a:xfrm>
            <a:off x="1088071" y="138229"/>
            <a:ext cx="6885975" cy="3583425"/>
          </a:xfrm>
          <a:prstGeom prst="rect">
            <a:avLst/>
          </a:prstGeom>
          <a:noFill/>
          <a:ln>
            <a:noFill/>
          </a:ln>
        </p:spPr>
      </p:pic>
      <p:sp>
        <p:nvSpPr>
          <p:cNvPr id="201" name="Google Shape;201;p34"/>
          <p:cNvSpPr txBox="1"/>
          <p:nvPr/>
        </p:nvSpPr>
        <p:spPr>
          <a:xfrm>
            <a:off x="515784" y="3777425"/>
            <a:ext cx="7836600" cy="1261800"/>
          </a:xfrm>
          <a:prstGeom prst="rect">
            <a:avLst/>
          </a:prstGeom>
          <a:noFill/>
          <a:ln>
            <a:noFill/>
          </a:ln>
        </p:spPr>
        <p:txBody>
          <a:bodyPr anchorCtr="0" anchor="t" bIns="91425" lIns="91425" spcFirstLastPara="1" rIns="91425" wrap="square" tIns="91425">
            <a:spAutoFit/>
          </a:bodyPr>
          <a:lstStyle/>
          <a:p>
            <a:pPr indent="-317500" lvl="0" marL="457200" marR="0" rtl="0" algn="just">
              <a:lnSpc>
                <a:spcPct val="100000"/>
              </a:lnSpc>
              <a:spcBef>
                <a:spcPts val="0"/>
              </a:spcBef>
              <a:spcAft>
                <a:spcPts val="0"/>
              </a:spcAft>
              <a:buClr>
                <a:srgbClr val="FFFF00"/>
              </a:buClr>
              <a:buSzPts val="1400"/>
              <a:buFont typeface="Roboto"/>
              <a:buChar char="●"/>
            </a:pPr>
            <a:r>
              <a:rPr b="0" i="0" lang="en" sz="1400" u="none" cap="none" strike="noStrike">
                <a:solidFill>
                  <a:srgbClr val="FFFF00"/>
                </a:solidFill>
                <a:latin typeface="Roboto"/>
                <a:ea typeface="Roboto"/>
                <a:cs typeface="Roboto"/>
                <a:sym typeface="Roboto"/>
              </a:rPr>
              <a:t>After 2 months of treatment with atenolol in a dose of 100 mg per day, aldosterone and renin values had fallen significantly, while the resulting ARR was significantly elevated as compared to baseline measurements. As there was no placebo control group in this study, the observed changes could still, at least in part, be due to spontaneous changes in hormonal levels.</a:t>
            </a:r>
            <a:endParaRPr b="0" i="0" sz="1400" u="none" cap="none" strike="noStrike">
              <a:solidFill>
                <a:srgbClr val="FFFF00"/>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nvSpPr>
        <p:spPr>
          <a:xfrm>
            <a:off x="918111" y="2145030"/>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207" name="Google Shape;207;p35"/>
          <p:cNvPicPr preferRelativeResize="0"/>
          <p:nvPr/>
        </p:nvPicPr>
        <p:blipFill rotWithShape="1">
          <a:blip r:embed="rId3">
            <a:alphaModFix/>
          </a:blip>
          <a:srcRect b="0" l="0" r="0" t="0"/>
          <a:stretch/>
        </p:blipFill>
        <p:spPr>
          <a:xfrm>
            <a:off x="351812" y="615814"/>
            <a:ext cx="7881500" cy="3209350"/>
          </a:xfrm>
          <a:prstGeom prst="rect">
            <a:avLst/>
          </a:prstGeom>
          <a:noFill/>
          <a:ln>
            <a:noFill/>
          </a:ln>
        </p:spPr>
      </p:pic>
      <p:sp>
        <p:nvSpPr>
          <p:cNvPr id="208" name="Google Shape;208;p35"/>
          <p:cNvSpPr txBox="1"/>
          <p:nvPr/>
        </p:nvSpPr>
        <p:spPr>
          <a:xfrm>
            <a:off x="351800" y="4188875"/>
            <a:ext cx="8057700" cy="831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Browne, G.A., Griffin, T.P., O'Shea, P.M. and Dennedy, M.C., 2016. β‐Blocker withdrawal is preferable for accurate interpretation of the aldosterone–renin ratio in chronically treated hypertension. Clinical endocrinology, 84(3), pp.325-331.</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6"/>
          <p:cNvSpPr txBox="1"/>
          <p:nvPr/>
        </p:nvSpPr>
        <p:spPr>
          <a:xfrm>
            <a:off x="394175" y="662500"/>
            <a:ext cx="8260200" cy="3231600"/>
          </a:xfrm>
          <a:prstGeom prst="rect">
            <a:avLst/>
          </a:prstGeom>
          <a:noFill/>
          <a:ln>
            <a:noFill/>
          </a:ln>
        </p:spPr>
        <p:txBody>
          <a:bodyPr anchorCtr="0" anchor="t" bIns="91425" lIns="91425" spcFirstLastPara="1" rIns="91425" wrap="square" tIns="91425">
            <a:spAutoFit/>
          </a:bodyPr>
          <a:lstStyle/>
          <a:p>
            <a:pPr indent="-285750" lvl="0" marL="285750" marR="0" rtl="0" algn="just">
              <a:lnSpc>
                <a:spcPct val="100000"/>
              </a:lnSpc>
              <a:spcBef>
                <a:spcPts val="0"/>
              </a:spcBef>
              <a:spcAft>
                <a:spcPts val="0"/>
              </a:spcAft>
              <a:buClr>
                <a:srgbClr val="000000"/>
              </a:buClr>
              <a:buSzPts val="1800"/>
              <a:buFont typeface="Arial"/>
              <a:buChar char="•"/>
            </a:pPr>
            <a:r>
              <a:rPr b="1" i="0" lang="en" sz="1800" u="none" cap="none" strike="noStrike">
                <a:solidFill>
                  <a:srgbClr val="FFFFFF"/>
                </a:solidFill>
                <a:latin typeface="Arial"/>
                <a:ea typeface="Arial"/>
                <a:cs typeface="Arial"/>
                <a:sym typeface="Arial"/>
              </a:rPr>
              <a:t>In this study, we selected a clinical population chronically treated with antihypertensive polypharmacy. Rather than investigating the effect of b-blocker initiation on renin and aldosterone, we have investigated the effects of b-blocker withdrawal. The reasons for this approach were twofold. </a:t>
            </a:r>
            <a:endParaRPr/>
          </a:p>
          <a:p>
            <a:pPr indent="-171450" lvl="0" marL="285750" marR="0" rtl="0" algn="just">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Arial"/>
              <a:buChar char="•"/>
            </a:pPr>
            <a:r>
              <a:rPr b="1" i="0" lang="en" sz="1800" u="none" cap="none" strike="noStrike">
                <a:solidFill>
                  <a:srgbClr val="FFFF00"/>
                </a:solidFill>
                <a:latin typeface="Arial"/>
                <a:ea typeface="Arial"/>
                <a:cs typeface="Arial"/>
                <a:sym typeface="Arial"/>
              </a:rPr>
              <a:t>Firstly, it was our objective to investigate the false-positive rate for the diagnosis of PA in the context of b-blocker therapy in order to direct clinical decision-making. </a:t>
            </a:r>
            <a:endParaRPr/>
          </a:p>
          <a:p>
            <a:pPr indent="-285750" lvl="0" marL="285750" marR="0" rtl="0" algn="just">
              <a:lnSpc>
                <a:spcPct val="100000"/>
              </a:lnSpc>
              <a:spcBef>
                <a:spcPts val="0"/>
              </a:spcBef>
              <a:spcAft>
                <a:spcPts val="0"/>
              </a:spcAft>
              <a:buClr>
                <a:srgbClr val="000000"/>
              </a:buClr>
              <a:buSzPts val="1800"/>
              <a:buFont typeface="Arial"/>
              <a:buChar char="•"/>
            </a:pPr>
            <a:r>
              <a:rPr b="1" i="0" lang="en" sz="1800" u="none" cap="none" strike="noStrike">
                <a:solidFill>
                  <a:srgbClr val="FFFF00"/>
                </a:solidFill>
                <a:latin typeface="Arial"/>
                <a:ea typeface="Arial"/>
                <a:cs typeface="Arial"/>
                <a:sym typeface="Arial"/>
              </a:rPr>
              <a:t>Secondly, we aimed to estimate an optimum time course for b-blocker withdrawal, prior to sampling to provide a more interpretable ARR.</a:t>
            </a:r>
            <a:endParaRPr b="1" i="0" sz="1800" u="none" cap="none" strike="noStrike">
              <a:solidFill>
                <a:srgbClr val="FFFF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37"/>
          <p:cNvPicPr preferRelativeResize="0"/>
          <p:nvPr/>
        </p:nvPicPr>
        <p:blipFill rotWithShape="1">
          <a:blip r:embed="rId3">
            <a:alphaModFix/>
          </a:blip>
          <a:srcRect b="0" l="0" r="0" t="0"/>
          <a:stretch/>
        </p:blipFill>
        <p:spPr>
          <a:xfrm>
            <a:off x="-1" y="0"/>
            <a:ext cx="9144002"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38"/>
          <p:cNvPicPr preferRelativeResize="0"/>
          <p:nvPr/>
        </p:nvPicPr>
        <p:blipFill rotWithShape="1">
          <a:blip r:embed="rId3">
            <a:alphaModFix/>
          </a:blip>
          <a:srcRect b="0" l="0" r="0" t="0"/>
          <a:stretch/>
        </p:blipFill>
        <p:spPr>
          <a:xfrm>
            <a:off x="1555896" y="152400"/>
            <a:ext cx="6132035" cy="48387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9"/>
          <p:cNvPicPr preferRelativeResize="0"/>
          <p:nvPr/>
        </p:nvPicPr>
        <p:blipFill rotWithShape="1">
          <a:blip r:embed="rId3">
            <a:alphaModFix/>
          </a:blip>
          <a:srcRect b="0" l="0" r="0" t="0"/>
          <a:stretch/>
        </p:blipFill>
        <p:spPr>
          <a:xfrm>
            <a:off x="1247553" y="152400"/>
            <a:ext cx="6677300" cy="48386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40"/>
          <p:cNvPicPr preferRelativeResize="0"/>
          <p:nvPr/>
        </p:nvPicPr>
        <p:blipFill rotWithShape="1">
          <a:blip r:embed="rId3">
            <a:alphaModFix/>
          </a:blip>
          <a:srcRect b="0" l="0" r="0" t="0"/>
          <a:stretch/>
        </p:blipFill>
        <p:spPr>
          <a:xfrm>
            <a:off x="2508201" y="-1"/>
            <a:ext cx="4127597" cy="51435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1"/>
          <p:cNvSpPr txBox="1"/>
          <p:nvPr/>
        </p:nvSpPr>
        <p:spPr>
          <a:xfrm>
            <a:off x="918111" y="2145030"/>
            <a:ext cx="7315200" cy="742800"/>
          </a:xfrm>
          <a:prstGeom prst="rect">
            <a:avLst/>
          </a:prstGeom>
          <a:noFill/>
          <a:ln>
            <a:noFill/>
          </a:ln>
        </p:spPr>
        <p:txBody>
          <a:bodyPr anchorCtr="0" anchor="t" bIns="91425" lIns="91425" spcFirstLastPara="1" rIns="91425" wrap="square" tIns="91425">
            <a:spAutoFit/>
          </a:bodyPr>
          <a:lstStyle/>
          <a:p>
            <a:pPr indent="-571500" lvl="0" marL="571500" marR="0" rtl="0" algn="l">
              <a:lnSpc>
                <a:spcPct val="100000"/>
              </a:lnSpc>
              <a:spcBef>
                <a:spcPts val="0"/>
              </a:spcBef>
              <a:spcAft>
                <a:spcPts val="0"/>
              </a:spcAft>
              <a:buClr>
                <a:srgbClr val="000000"/>
              </a:buClr>
              <a:buSzPts val="3600"/>
              <a:buFont typeface="Arial"/>
              <a:buChar char="•"/>
            </a:pPr>
            <a:r>
              <a:rPr b="0" i="0" lang="en" sz="3600" u="none" cap="none" strike="noStrike">
                <a:solidFill>
                  <a:srgbClr val="FFFF00"/>
                </a:solidFill>
                <a:latin typeface="Arial"/>
                <a:ea typeface="Arial"/>
                <a:cs typeface="Arial"/>
                <a:sym typeface="Arial"/>
              </a:rPr>
              <a:t>Alpha blockers </a:t>
            </a:r>
            <a:endParaRPr b="0" i="0" sz="3600" u="none" cap="none" strike="noStrike">
              <a:solidFill>
                <a:srgbClr val="FFFF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172255" y="146656"/>
            <a:ext cx="8368200" cy="686100"/>
          </a:xfrm>
          <a:prstGeom prst="rect">
            <a:avLst/>
          </a:prstGeom>
          <a:noFill/>
          <a:ln>
            <a:noFill/>
          </a:ln>
        </p:spPr>
        <p:txBody>
          <a:bodyPr anchorCtr="0" anchor="b" bIns="91425" lIns="91425" spcFirstLastPara="1" rIns="91425" wrap="square" tIns="91425">
            <a:noAutofit/>
          </a:bodyPr>
          <a:lstStyle/>
          <a:p>
            <a:pPr indent="-450850" lvl="0" marL="457200" rtl="0" algn="l">
              <a:lnSpc>
                <a:spcPct val="100000"/>
              </a:lnSpc>
              <a:spcBef>
                <a:spcPts val="0"/>
              </a:spcBef>
              <a:spcAft>
                <a:spcPts val="0"/>
              </a:spcAft>
              <a:buSzPts val="3500"/>
              <a:buChar char="●"/>
            </a:pPr>
            <a:r>
              <a:rPr lang="en" sz="3500"/>
              <a:t>AGENDA</a:t>
            </a:r>
            <a:endParaRPr sz="3500"/>
          </a:p>
        </p:txBody>
      </p:sp>
      <p:sp>
        <p:nvSpPr>
          <p:cNvPr id="80" name="Google Shape;80;p15"/>
          <p:cNvSpPr txBox="1"/>
          <p:nvPr>
            <p:ph idx="1" type="body"/>
          </p:nvPr>
        </p:nvSpPr>
        <p:spPr>
          <a:xfrm>
            <a:off x="318550" y="1145325"/>
            <a:ext cx="8475600" cy="3874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800"/>
              <a:buNone/>
            </a:pPr>
            <a:r>
              <a:rPr b="1" lang="en" sz="2400">
                <a:solidFill>
                  <a:schemeClr val="accent6"/>
                </a:solidFill>
              </a:rPr>
              <a:t>▪︎ </a:t>
            </a:r>
            <a:r>
              <a:rPr lang="en" sz="2200">
                <a:solidFill>
                  <a:schemeClr val="accent6"/>
                </a:solidFill>
              </a:rPr>
              <a:t>AAR test , cut off , interfering factors.</a:t>
            </a:r>
            <a:r>
              <a:rPr b="1" lang="en" sz="2400">
                <a:solidFill>
                  <a:schemeClr val="accent6"/>
                </a:solidFill>
              </a:rPr>
              <a:t>︎</a:t>
            </a:r>
            <a:endParaRPr sz="2400">
              <a:solidFill>
                <a:schemeClr val="accent6"/>
              </a:solidFill>
            </a:endParaRPr>
          </a:p>
          <a:p>
            <a:pPr indent="0" lvl="0" marL="0" rtl="0" algn="just">
              <a:lnSpc>
                <a:spcPct val="115000"/>
              </a:lnSpc>
              <a:spcBef>
                <a:spcPts val="1200"/>
              </a:spcBef>
              <a:spcAft>
                <a:spcPts val="0"/>
              </a:spcAft>
              <a:buSzPts val="1800"/>
              <a:buNone/>
            </a:pPr>
            <a:r>
              <a:rPr lang="en" sz="2400"/>
              <a:t>▪︎what do the guidelines recommend in the washout  period?</a:t>
            </a:r>
            <a:endParaRPr sz="2400"/>
          </a:p>
          <a:p>
            <a:pPr indent="0" lvl="0" marL="0" rtl="0" algn="just">
              <a:lnSpc>
                <a:spcPct val="115000"/>
              </a:lnSpc>
              <a:spcBef>
                <a:spcPts val="1200"/>
              </a:spcBef>
              <a:spcAft>
                <a:spcPts val="0"/>
              </a:spcAft>
              <a:buSzPts val="1800"/>
              <a:buNone/>
            </a:pPr>
            <a:r>
              <a:rPr lang="en" sz="2400"/>
              <a:t>▪︎Do these guidelines provide valid evidence? ︎</a:t>
            </a:r>
            <a:endParaRPr sz="2400"/>
          </a:p>
          <a:p>
            <a:pPr indent="0" lvl="0" marL="0" rtl="0" algn="just">
              <a:lnSpc>
                <a:spcPct val="115000"/>
              </a:lnSpc>
              <a:spcBef>
                <a:spcPts val="1200"/>
              </a:spcBef>
              <a:spcAft>
                <a:spcPts val="0"/>
              </a:spcAft>
              <a:buSzPts val="1800"/>
              <a:buNone/>
            </a:pPr>
            <a:r>
              <a:rPr lang="en" sz="2400"/>
              <a:t>▪︎What is the purpose of this study?︎</a:t>
            </a:r>
            <a:endParaRPr sz="2400"/>
          </a:p>
          <a:p>
            <a:pPr indent="0" lvl="0" marL="0" rtl="0" algn="just">
              <a:lnSpc>
                <a:spcPct val="115000"/>
              </a:lnSpc>
              <a:spcBef>
                <a:spcPts val="1200"/>
              </a:spcBef>
              <a:spcAft>
                <a:spcPts val="1200"/>
              </a:spcAft>
              <a:buSzPts val="1800"/>
              <a:buNone/>
            </a:pPr>
            <a:r>
              <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2"/>
          <p:cNvSpPr txBox="1"/>
          <p:nvPr/>
        </p:nvSpPr>
        <p:spPr>
          <a:xfrm>
            <a:off x="166578" y="785831"/>
            <a:ext cx="8650500" cy="3570300"/>
          </a:xfrm>
          <a:prstGeom prst="rect">
            <a:avLst/>
          </a:prstGeom>
          <a:noFill/>
          <a:ln>
            <a:noFill/>
          </a:ln>
        </p:spPr>
        <p:txBody>
          <a:bodyPr anchorCtr="0" anchor="t" bIns="91425" lIns="91425" spcFirstLastPara="1" rIns="91425" wrap="square" tIns="91425">
            <a:spAutoFit/>
          </a:bodyPr>
          <a:lstStyle/>
          <a:p>
            <a:pPr indent="-355600" lvl="0" marL="457200" marR="0" rtl="0" algn="just">
              <a:lnSpc>
                <a:spcPct val="100000"/>
              </a:lnSpc>
              <a:spcBef>
                <a:spcPts val="0"/>
              </a:spcBef>
              <a:spcAft>
                <a:spcPts val="0"/>
              </a:spcAft>
              <a:buClr>
                <a:srgbClr val="FFFFFF"/>
              </a:buClr>
              <a:buSzPts val="2000"/>
              <a:buFont typeface="Arial"/>
              <a:buChar char="●"/>
            </a:pPr>
            <a:r>
              <a:rPr b="0" i="0" lang="en" sz="2000" u="none" cap="none" strike="noStrike">
                <a:solidFill>
                  <a:srgbClr val="FFFFFF"/>
                </a:solidFill>
                <a:latin typeface="Arial"/>
                <a:ea typeface="Arial"/>
                <a:cs typeface="Arial"/>
                <a:sym typeface="Arial"/>
              </a:rPr>
              <a:t>With respect to the recommended drugs prazosin and terazosin, we </a:t>
            </a:r>
            <a:r>
              <a:rPr b="0" i="0" lang="en" sz="2000" u="none" cap="none" strike="noStrike">
                <a:solidFill>
                  <a:srgbClr val="FFFF00"/>
                </a:solidFill>
                <a:latin typeface="Arial"/>
                <a:ea typeface="Arial"/>
                <a:cs typeface="Arial"/>
                <a:sym typeface="Arial"/>
              </a:rPr>
              <a:t>found no studies</a:t>
            </a:r>
            <a:r>
              <a:rPr b="0" i="0" lang="en" sz="2000" u="none" cap="none" strike="noStrike">
                <a:solidFill>
                  <a:srgbClr val="FFFFFF"/>
                </a:solidFill>
                <a:latin typeface="Arial"/>
                <a:ea typeface="Arial"/>
                <a:cs typeface="Arial"/>
                <a:sym typeface="Arial"/>
              </a:rPr>
              <a:t> that measured </a:t>
            </a:r>
            <a:r>
              <a:rPr b="0" i="0" lang="en" sz="2000" u="none" cap="none" strike="noStrike">
                <a:solidFill>
                  <a:srgbClr val="FFFF00"/>
                </a:solidFill>
                <a:latin typeface="Arial"/>
                <a:ea typeface="Arial"/>
                <a:cs typeface="Arial"/>
                <a:sym typeface="Arial"/>
              </a:rPr>
              <a:t>the ARR in individual patients before and during treatment with either of these two drugs.</a:t>
            </a:r>
            <a:r>
              <a:rPr b="0" i="0" lang="en" sz="2000" u="none" cap="none" strike="noStrike">
                <a:solidFill>
                  <a:srgbClr val="FFFFFF"/>
                </a:solidFill>
                <a:latin typeface="Arial"/>
                <a:ea typeface="Arial"/>
                <a:cs typeface="Arial"/>
                <a:sym typeface="Arial"/>
              </a:rPr>
              <a:t> </a:t>
            </a:r>
            <a:endParaRPr/>
          </a:p>
          <a:p>
            <a:pPr indent="-355600" lvl="0" marL="457200" marR="0" rtl="0" algn="just">
              <a:lnSpc>
                <a:spcPct val="100000"/>
              </a:lnSpc>
              <a:spcBef>
                <a:spcPts val="0"/>
              </a:spcBef>
              <a:spcAft>
                <a:spcPts val="0"/>
              </a:spcAft>
              <a:buClr>
                <a:srgbClr val="FFFFFF"/>
              </a:buClr>
              <a:buSzPts val="2000"/>
              <a:buFont typeface="Arial"/>
              <a:buChar char="●"/>
            </a:pPr>
            <a:r>
              <a:rPr b="0" i="0" lang="en" sz="2000" u="none" cap="none" strike="noStrike">
                <a:solidFill>
                  <a:srgbClr val="FFFFFF"/>
                </a:solidFill>
                <a:latin typeface="Arial"/>
                <a:ea typeface="Arial"/>
                <a:cs typeface="Arial"/>
                <a:sym typeface="Arial"/>
              </a:rPr>
              <a:t>Only a single study looking at alpha-blockers met our criteria, namely the doxazosin treatment arm in the trial of Mulatero et al3 mentioned above. In the 55 patients, who received doxazosin in a dose of 8 mg per day, aldosterone values were significantly lower after 8 weeks, while no significant change in PRA occurred. </a:t>
            </a:r>
            <a:endParaRPr/>
          </a:p>
          <a:p>
            <a:pPr indent="-355600" lvl="0" marL="457200" marR="0" rtl="0" algn="just">
              <a:lnSpc>
                <a:spcPct val="100000"/>
              </a:lnSpc>
              <a:spcBef>
                <a:spcPts val="0"/>
              </a:spcBef>
              <a:spcAft>
                <a:spcPts val="0"/>
              </a:spcAft>
              <a:buClr>
                <a:srgbClr val="FFFFFF"/>
              </a:buClr>
              <a:buSzPts val="2000"/>
              <a:buFont typeface="Arial"/>
              <a:buChar char="●"/>
            </a:pPr>
            <a:r>
              <a:rPr b="0" i="0" lang="en" sz="2000" u="none" cap="none" strike="noStrike">
                <a:solidFill>
                  <a:srgbClr val="FFFFFF"/>
                </a:solidFill>
                <a:latin typeface="Arial"/>
                <a:ea typeface="Arial"/>
                <a:cs typeface="Arial"/>
                <a:sym typeface="Arial"/>
              </a:rPr>
              <a:t>Although the resulting ARR was significantly lower when compared with baseline measurements, the lack of a control group again precludes drawing firm conclusions.</a:t>
            </a:r>
            <a:endParaRPr b="0" i="0" sz="2000" u="none" cap="none" strike="noStrike">
              <a:solidFill>
                <a:srgbClr val="FFFFFF"/>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43"/>
          <p:cNvPicPr preferRelativeResize="0"/>
          <p:nvPr/>
        </p:nvPicPr>
        <p:blipFill rotWithShape="1">
          <a:blip r:embed="rId3">
            <a:alphaModFix/>
          </a:blip>
          <a:srcRect b="0" l="0" r="0" t="0"/>
          <a:stretch/>
        </p:blipFill>
        <p:spPr>
          <a:xfrm>
            <a:off x="152400" y="152400"/>
            <a:ext cx="8839199" cy="3374655"/>
          </a:xfrm>
          <a:prstGeom prst="rect">
            <a:avLst/>
          </a:prstGeom>
          <a:noFill/>
          <a:ln>
            <a:noFill/>
          </a:ln>
        </p:spPr>
      </p:pic>
      <p:sp>
        <p:nvSpPr>
          <p:cNvPr id="249" name="Google Shape;249;p43"/>
          <p:cNvSpPr txBox="1"/>
          <p:nvPr/>
        </p:nvSpPr>
        <p:spPr>
          <a:xfrm>
            <a:off x="152400" y="3913398"/>
            <a:ext cx="8839200" cy="615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Mرulatero, P., Rabbia, F., Milan, A., Paglieri, C., Morello, F., Chiandussi, L. and Veglio, F., 2002. Drug effects on aldosterone/plasma renin activity ratio in primary aldosteronism. Hypertension, 40(6), pp.897-902.</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4"/>
          <p:cNvSpPr txBox="1"/>
          <p:nvPr/>
        </p:nvSpPr>
        <p:spPr>
          <a:xfrm>
            <a:off x="918111" y="2145030"/>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a:ea typeface="Nunito"/>
              <a:cs typeface="Nunito"/>
              <a:sym typeface="Nunito"/>
            </a:endParaRPr>
          </a:p>
        </p:txBody>
      </p:sp>
      <p:pic>
        <p:nvPicPr>
          <p:cNvPr id="255" name="Google Shape;255;p44"/>
          <p:cNvPicPr preferRelativeResize="0"/>
          <p:nvPr/>
        </p:nvPicPr>
        <p:blipFill rotWithShape="1">
          <a:blip r:embed="rId3">
            <a:alphaModFix/>
          </a:blip>
          <a:srcRect b="0" l="0" r="0" t="0"/>
          <a:stretch/>
        </p:blipFill>
        <p:spPr>
          <a:xfrm>
            <a:off x="237464" y="750201"/>
            <a:ext cx="8678624" cy="4209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5"/>
          <p:cNvSpPr txBox="1"/>
          <p:nvPr/>
        </p:nvSpPr>
        <p:spPr>
          <a:xfrm>
            <a:off x="918111" y="2145030"/>
            <a:ext cx="7315200" cy="781200"/>
          </a:xfrm>
          <a:prstGeom prst="rect">
            <a:avLst/>
          </a:prstGeom>
          <a:noFill/>
          <a:ln>
            <a:noFill/>
          </a:ln>
        </p:spPr>
        <p:txBody>
          <a:bodyPr anchorCtr="0" anchor="t" bIns="91425" lIns="91425" spcFirstLastPara="1" rIns="91425" wrap="square" tIns="91425">
            <a:spAutoFit/>
          </a:bodyPr>
          <a:lstStyle/>
          <a:p>
            <a:pPr indent="-571500" lvl="0" marL="571500" marR="0" rtl="0" algn="l">
              <a:lnSpc>
                <a:spcPct val="100000"/>
              </a:lnSpc>
              <a:spcBef>
                <a:spcPts val="0"/>
              </a:spcBef>
              <a:spcAft>
                <a:spcPts val="0"/>
              </a:spcAft>
              <a:buClr>
                <a:srgbClr val="000000"/>
              </a:buClr>
              <a:buSzPts val="3900"/>
              <a:buFont typeface="Arial"/>
              <a:buChar char="•"/>
            </a:pPr>
            <a:r>
              <a:rPr b="0" i="0" lang="en" sz="3900" u="none" cap="none" strike="noStrike">
                <a:solidFill>
                  <a:srgbClr val="FFFF00"/>
                </a:solidFill>
                <a:latin typeface="Roboto"/>
                <a:ea typeface="Roboto"/>
                <a:cs typeface="Roboto"/>
                <a:sym typeface="Roboto"/>
              </a:rPr>
              <a:t>Centrally  acting  againsts</a:t>
            </a:r>
            <a:endParaRPr b="0" i="0" sz="3900" u="none" cap="none" strike="noStrike">
              <a:solidFill>
                <a:srgbClr val="FFFF00"/>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6"/>
          <p:cNvSpPr txBox="1"/>
          <p:nvPr/>
        </p:nvSpPr>
        <p:spPr>
          <a:xfrm>
            <a:off x="223293" y="979674"/>
            <a:ext cx="8676000" cy="2012400"/>
          </a:xfrm>
          <a:prstGeom prst="rect">
            <a:avLst/>
          </a:prstGeom>
          <a:noFill/>
          <a:ln>
            <a:noFill/>
          </a:ln>
        </p:spPr>
        <p:txBody>
          <a:bodyPr anchorCtr="0" anchor="t" bIns="91425" lIns="91425" spcFirstLastPara="1" rIns="91425" wrap="square" tIns="91425">
            <a:spAutoFit/>
          </a:bodyPr>
          <a:lstStyle/>
          <a:p>
            <a:pPr indent="-381000" lvl="0" marL="457200" marR="0" rtl="0" algn="just">
              <a:lnSpc>
                <a:spcPct val="100000"/>
              </a:lnSpc>
              <a:spcBef>
                <a:spcPts val="0"/>
              </a:spcBef>
              <a:spcAft>
                <a:spcPts val="0"/>
              </a:spcAft>
              <a:buClr>
                <a:srgbClr val="FFFFFF"/>
              </a:buClr>
              <a:buSzPts val="2400"/>
              <a:buFont typeface="Arial"/>
              <a:buChar char="●"/>
            </a:pPr>
            <a:r>
              <a:rPr b="0" i="0" lang="en" sz="2400" u="none" cap="none" strike="noStrike">
                <a:solidFill>
                  <a:srgbClr val="FFFFFF"/>
                </a:solidFill>
                <a:latin typeface="Arial"/>
                <a:ea typeface="Arial"/>
                <a:cs typeface="Arial"/>
                <a:sym typeface="Arial"/>
              </a:rPr>
              <a:t>Although moxonidine has occasionally been recommended as a drug with minimal effects on the ARR, there are </a:t>
            </a:r>
            <a:r>
              <a:rPr b="0" i="0" lang="en" sz="2400" u="none" cap="none" strike="noStrike">
                <a:solidFill>
                  <a:srgbClr val="FFFF00"/>
                </a:solidFill>
                <a:latin typeface="Arial"/>
                <a:ea typeface="Arial"/>
                <a:cs typeface="Arial"/>
                <a:sym typeface="Arial"/>
              </a:rPr>
              <a:t>no studies</a:t>
            </a:r>
            <a:r>
              <a:rPr b="0" i="0" lang="en" sz="2400" u="none" cap="none" strike="noStrike">
                <a:solidFill>
                  <a:srgbClr val="FFFFFF"/>
                </a:solidFill>
                <a:latin typeface="Arial"/>
                <a:ea typeface="Arial"/>
                <a:cs typeface="Arial"/>
                <a:sym typeface="Arial"/>
              </a:rPr>
              <a:t> in hypertensive patients where this has been tested. The same is true for other centrally acting antihypertensives.</a:t>
            </a:r>
            <a:endParaRPr b="0" i="0" sz="2400" u="none" cap="none" strike="noStrike">
              <a:solidFill>
                <a:srgbClr val="FFFFFF"/>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7"/>
          <p:cNvSpPr txBox="1"/>
          <p:nvPr/>
        </p:nvSpPr>
        <p:spPr>
          <a:xfrm>
            <a:off x="388061" y="3912867"/>
            <a:ext cx="8445600" cy="831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Ahmed, A.H., Gordon, R.D., Ward, G., Wolley, M., McWhinney, B.C., Ungerer, J.P. and Stowasser, M., 2017. Effect of moxonidine on the aldosterone/renin ratio in healthy male volunteers. The Journal of Clinical Endocrinology &amp; Metabolism, 102(6), pp.2039-2043.</a:t>
            </a:r>
            <a:endParaRPr b="0" i="0" sz="1400" u="none" cap="none" strike="noStrike">
              <a:solidFill>
                <a:srgbClr val="FFFFFF"/>
              </a:solidFill>
              <a:latin typeface="Arial"/>
              <a:ea typeface="Arial"/>
              <a:cs typeface="Arial"/>
              <a:sym typeface="Arial"/>
            </a:endParaRPr>
          </a:p>
        </p:txBody>
      </p:sp>
      <p:pic>
        <p:nvPicPr>
          <p:cNvPr id="271" name="Google Shape;271;p47"/>
          <p:cNvPicPr preferRelativeResize="0"/>
          <p:nvPr/>
        </p:nvPicPr>
        <p:blipFill rotWithShape="1">
          <a:blip r:embed="rId3">
            <a:alphaModFix/>
          </a:blip>
          <a:srcRect b="0" l="0" r="0" t="0"/>
          <a:stretch/>
        </p:blipFill>
        <p:spPr>
          <a:xfrm>
            <a:off x="152400" y="375693"/>
            <a:ext cx="8839201" cy="283748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48"/>
          <p:cNvPicPr preferRelativeResize="0"/>
          <p:nvPr/>
        </p:nvPicPr>
        <p:blipFill rotWithShape="1">
          <a:blip r:embed="rId3">
            <a:alphaModFix/>
          </a:blip>
          <a:srcRect b="0" l="0" r="0" t="0"/>
          <a:stretch/>
        </p:blipFill>
        <p:spPr>
          <a:xfrm>
            <a:off x="1403019" y="0"/>
            <a:ext cx="6337963" cy="51435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9"/>
          <p:cNvSpPr txBox="1"/>
          <p:nvPr/>
        </p:nvSpPr>
        <p:spPr>
          <a:xfrm>
            <a:off x="293875" y="473675"/>
            <a:ext cx="8353800" cy="2522400"/>
          </a:xfrm>
          <a:prstGeom prst="rect">
            <a:avLst/>
          </a:prstGeom>
          <a:noFill/>
          <a:ln>
            <a:noFill/>
          </a:ln>
        </p:spPr>
        <p:txBody>
          <a:bodyPr anchorCtr="0" anchor="t" bIns="91425" lIns="91425" spcFirstLastPara="1" rIns="91425" wrap="square" tIns="91425">
            <a:spAutoFit/>
          </a:bodyPr>
          <a:lstStyle/>
          <a:p>
            <a:pPr indent="-228600" lvl="0" marL="457200" marR="0" rtl="0" algn="just">
              <a:lnSpc>
                <a:spcPct val="100000"/>
              </a:lnSpc>
              <a:spcBef>
                <a:spcPts val="0"/>
              </a:spcBef>
              <a:spcAft>
                <a:spcPts val="0"/>
              </a:spcAft>
              <a:buClr>
                <a:srgbClr val="FFFFFF"/>
              </a:buClr>
              <a:buSzPts val="1700"/>
              <a:buFont typeface="Arial"/>
              <a:buNone/>
            </a:pPr>
            <a:r>
              <a:t/>
            </a:r>
            <a:endParaRPr b="1" i="0" sz="1700" u="none" cap="none" strike="noStrike">
              <a:solidFill>
                <a:srgbClr val="FFFFFF"/>
              </a:solidFill>
              <a:latin typeface="Arial"/>
              <a:ea typeface="Arial"/>
              <a:cs typeface="Arial"/>
              <a:sym typeface="Arial"/>
            </a:endParaRPr>
          </a:p>
          <a:p>
            <a:pPr indent="-228600" lvl="0" marL="457200" marR="0" rtl="0" algn="l">
              <a:lnSpc>
                <a:spcPct val="100000"/>
              </a:lnSpc>
              <a:spcBef>
                <a:spcPts val="0"/>
              </a:spcBef>
              <a:spcAft>
                <a:spcPts val="0"/>
              </a:spcAft>
              <a:buClr>
                <a:srgbClr val="FFFFFF"/>
              </a:buClr>
              <a:buSzPts val="1700"/>
              <a:buFont typeface="Arial"/>
              <a:buNone/>
            </a:pPr>
            <a:r>
              <a:t/>
            </a:r>
            <a:endParaRPr b="1" i="0" sz="1700" u="none" cap="none" strike="noStrike">
              <a:solidFill>
                <a:srgbClr val="FFFFFF"/>
              </a:solidFill>
              <a:latin typeface="Arial"/>
              <a:ea typeface="Arial"/>
              <a:cs typeface="Arial"/>
              <a:sym typeface="Arial"/>
            </a:endParaRPr>
          </a:p>
          <a:p>
            <a:pPr indent="-336550" lvl="0" marL="457200" marR="0" rtl="0" algn="just">
              <a:lnSpc>
                <a:spcPct val="100000"/>
              </a:lnSpc>
              <a:spcBef>
                <a:spcPts val="0"/>
              </a:spcBef>
              <a:spcAft>
                <a:spcPts val="0"/>
              </a:spcAft>
              <a:buClr>
                <a:srgbClr val="FFFFFF"/>
              </a:buClr>
              <a:buSzPts val="1700"/>
              <a:buFont typeface="Arial"/>
              <a:buChar char="●"/>
            </a:pPr>
            <a:r>
              <a:rPr b="1" i="0" lang="en" sz="1700" u="none" cap="none" strike="noStrike">
                <a:solidFill>
                  <a:srgbClr val="FFFF00"/>
                </a:solidFill>
                <a:latin typeface="Arial"/>
                <a:ea typeface="Arial"/>
                <a:cs typeface="Arial"/>
                <a:sym typeface="Arial"/>
              </a:rPr>
              <a:t>Limitations</a:t>
            </a:r>
            <a:r>
              <a:rPr b="1" i="0" lang="en" sz="1700" u="none" cap="none" strike="noStrike">
                <a:solidFill>
                  <a:srgbClr val="FFFFFF"/>
                </a:solidFill>
                <a:latin typeface="Arial"/>
                <a:ea typeface="Arial"/>
                <a:cs typeface="Arial"/>
                <a:sym typeface="Arial"/>
              </a:rPr>
              <a:t> of this study include a relatively small number of participants and use of healthy volunteers rather than hypertensive patients with normal baseline ARR. </a:t>
            </a:r>
            <a:endParaRPr/>
          </a:p>
          <a:p>
            <a:pPr indent="-336550" lvl="0" marL="457200" marR="0" rtl="0" algn="just">
              <a:lnSpc>
                <a:spcPct val="100000"/>
              </a:lnSpc>
              <a:spcBef>
                <a:spcPts val="0"/>
              </a:spcBef>
              <a:spcAft>
                <a:spcPts val="0"/>
              </a:spcAft>
              <a:buClr>
                <a:srgbClr val="FFFFFF"/>
              </a:buClr>
              <a:buSzPts val="1700"/>
              <a:buFont typeface="Arial"/>
              <a:buChar char="●"/>
            </a:pPr>
            <a:r>
              <a:rPr b="1" i="0" lang="en" sz="1700" u="none" cap="none" strike="noStrike">
                <a:solidFill>
                  <a:srgbClr val="FFFFFF"/>
                </a:solidFill>
                <a:latin typeface="Arial"/>
                <a:ea typeface="Arial"/>
                <a:cs typeface="Arial"/>
                <a:sym typeface="Arial"/>
              </a:rPr>
              <a:t>However, this approach enabled us to avoid the potentially confounding effects of other antihypertensive medications and of restricted sodium intake. Study participants had normal blood pressure, imposing a safety-based requirement for doses to have a modest pharmacodynamic effect</a:t>
            </a:r>
            <a:endParaRPr b="1" i="0" sz="1700" u="none" cap="none" strike="noStrike">
              <a:solidFill>
                <a:srgbClr val="FFFFFF"/>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0"/>
          <p:cNvSpPr txBox="1"/>
          <p:nvPr>
            <p:ph type="title"/>
          </p:nvPr>
        </p:nvSpPr>
        <p:spPr>
          <a:xfrm>
            <a:off x="253100" y="82100"/>
            <a:ext cx="7967700" cy="1860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i="1" lang="en" sz="3300">
                <a:solidFill>
                  <a:schemeClr val="accent6"/>
                </a:solidFill>
                <a:latin typeface="Arial"/>
                <a:ea typeface="Arial"/>
                <a:cs typeface="Arial"/>
                <a:sym typeface="Arial"/>
              </a:rPr>
              <a:t>Drugs which interfere with the renin–angiotensin system</a:t>
            </a:r>
            <a:endParaRPr i="1" sz="3300">
              <a:solidFill>
                <a:schemeClr val="accent6"/>
              </a:solidFill>
              <a:latin typeface="Arial"/>
              <a:ea typeface="Arial"/>
              <a:cs typeface="Arial"/>
              <a:sym typeface="Arial"/>
            </a:endParaRPr>
          </a:p>
        </p:txBody>
      </p:sp>
      <p:sp>
        <p:nvSpPr>
          <p:cNvPr id="287" name="Google Shape;287;p50"/>
          <p:cNvSpPr txBox="1"/>
          <p:nvPr/>
        </p:nvSpPr>
        <p:spPr>
          <a:xfrm>
            <a:off x="914411" y="2222996"/>
            <a:ext cx="7315200" cy="15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FFFF00"/>
                </a:solidFill>
                <a:latin typeface="Roboto"/>
                <a:ea typeface="Roboto"/>
                <a:cs typeface="Roboto"/>
                <a:sym typeface="Roboto"/>
              </a:rPr>
              <a:t>●ACE-INHIBITORS </a:t>
            </a:r>
            <a:endParaRPr b="1" i="0" sz="2400" u="none" cap="none" strike="noStrike">
              <a:solidFill>
                <a:srgbClr val="FFFF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FFFF00"/>
                </a:solidFill>
                <a:latin typeface="Roboto"/>
                <a:ea typeface="Roboto"/>
                <a:cs typeface="Roboto"/>
                <a:sym typeface="Roboto"/>
              </a:rPr>
              <a:t>●ARBs</a:t>
            </a:r>
            <a:r>
              <a:rPr b="0" i="0" lang="en" sz="1400" u="none" cap="none" strike="noStrike">
                <a:solidFill>
                  <a:srgbClr val="FFFF00"/>
                </a:solidFill>
                <a:latin typeface="Roboto"/>
                <a:ea typeface="Roboto"/>
                <a:cs typeface="Roboto"/>
                <a:sym typeface="Roboto"/>
              </a:rPr>
              <a:t> </a:t>
            </a:r>
            <a:endParaRPr b="0" i="0" sz="1400" u="none" cap="none" strike="noStrike">
              <a:solidFill>
                <a:srgbClr val="FFFF00"/>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51"/>
          <p:cNvPicPr preferRelativeResize="0"/>
          <p:nvPr/>
        </p:nvPicPr>
        <p:blipFill rotWithShape="1">
          <a:blip r:embed="rId3">
            <a:alphaModFix/>
          </a:blip>
          <a:srcRect b="0" l="0" r="0" t="0"/>
          <a:stretch/>
        </p:blipFill>
        <p:spPr>
          <a:xfrm>
            <a:off x="152400" y="152400"/>
            <a:ext cx="8839199" cy="3374655"/>
          </a:xfrm>
          <a:prstGeom prst="rect">
            <a:avLst/>
          </a:prstGeom>
          <a:noFill/>
          <a:ln>
            <a:noFill/>
          </a:ln>
        </p:spPr>
      </p:pic>
      <p:sp>
        <p:nvSpPr>
          <p:cNvPr id="293" name="Google Shape;293;p51"/>
          <p:cNvSpPr txBox="1"/>
          <p:nvPr/>
        </p:nvSpPr>
        <p:spPr>
          <a:xfrm>
            <a:off x="152400" y="3913398"/>
            <a:ext cx="8839200" cy="615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Mulatero, P., Rabbia, F., Milan, A., Paglieri, C., Morello, F., Chiandussi, L. and Veglio, F., 2002. Drug effects on aldosterone/plasma renin activity ratio in primary aldosteronism. Hypertension, 40(6), pp.897-902.</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nvSpPr>
        <p:spPr>
          <a:xfrm>
            <a:off x="618400" y="744675"/>
            <a:ext cx="8525700" cy="4648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0" i="0" lang="en" sz="2300" u="none" cap="none" strike="noStrike">
                <a:solidFill>
                  <a:schemeClr val="dk1"/>
                </a:solidFill>
                <a:latin typeface="Roboto"/>
                <a:ea typeface="Roboto"/>
                <a:cs typeface="Roboto"/>
                <a:sym typeface="Roboto"/>
              </a:rPr>
              <a:t>▪︎Review of different drug classes and ARR?</a:t>
            </a:r>
            <a:endParaRPr b="0" i="0" sz="2300" u="none" cap="none" strike="noStrike">
              <a:solidFill>
                <a:schemeClr val="dk1"/>
              </a:solidFill>
              <a:latin typeface="Roboto"/>
              <a:ea typeface="Roboto"/>
              <a:cs typeface="Roboto"/>
              <a:sym typeface="Roboto"/>
            </a:endParaRPr>
          </a:p>
          <a:p>
            <a:pPr indent="0" lvl="0" marL="0" marR="0" rtl="0" algn="l">
              <a:lnSpc>
                <a:spcPct val="115000"/>
              </a:lnSpc>
              <a:spcBef>
                <a:spcPts val="1200"/>
              </a:spcBef>
              <a:spcAft>
                <a:spcPts val="0"/>
              </a:spcAft>
              <a:buClr>
                <a:srgbClr val="000000"/>
              </a:buClr>
              <a:buSzPts val="2300"/>
              <a:buFont typeface="Arial"/>
              <a:buNone/>
            </a:pPr>
            <a:r>
              <a:rPr b="0" i="0" lang="en" sz="2300" u="none" cap="none" strike="noStrike">
                <a:solidFill>
                  <a:srgbClr val="FFFF00"/>
                </a:solidFill>
                <a:latin typeface="Roboto"/>
                <a:ea typeface="Roboto"/>
                <a:cs typeface="Roboto"/>
                <a:sym typeface="Roboto"/>
              </a:rPr>
              <a:t>1•Drag with an effect on autonomic  nervous  system </a:t>
            </a:r>
            <a:endParaRPr b="0" i="0" sz="2300" u="none" cap="none" strike="noStrike">
              <a:solidFill>
                <a:srgbClr val="FFFF00"/>
              </a:solidFill>
              <a:latin typeface="Roboto"/>
              <a:ea typeface="Roboto"/>
              <a:cs typeface="Roboto"/>
              <a:sym typeface="Roboto"/>
            </a:endParaRPr>
          </a:p>
          <a:p>
            <a:pPr indent="0" lvl="0" marL="0" marR="0" rtl="0" algn="l">
              <a:lnSpc>
                <a:spcPct val="115000"/>
              </a:lnSpc>
              <a:spcBef>
                <a:spcPts val="1200"/>
              </a:spcBef>
              <a:spcAft>
                <a:spcPts val="0"/>
              </a:spcAft>
              <a:buClr>
                <a:srgbClr val="000000"/>
              </a:buClr>
              <a:buSzPts val="2300"/>
              <a:buFont typeface="Arial"/>
              <a:buNone/>
            </a:pPr>
            <a:r>
              <a:rPr b="0" i="0" lang="en" sz="2300" u="none" cap="none" strike="noStrike">
                <a:solidFill>
                  <a:srgbClr val="FFFF00"/>
                </a:solidFill>
                <a:latin typeface="Roboto"/>
                <a:ea typeface="Roboto"/>
                <a:cs typeface="Roboto"/>
                <a:sym typeface="Roboto"/>
              </a:rPr>
              <a:t>2•Drugs which interfere with the renin–angiotensin system</a:t>
            </a:r>
            <a:endParaRPr b="0" i="0" sz="2300" u="none" cap="none" strike="noStrike">
              <a:solidFill>
                <a:srgbClr val="FFFF00"/>
              </a:solidFill>
              <a:latin typeface="Roboto"/>
              <a:ea typeface="Roboto"/>
              <a:cs typeface="Roboto"/>
              <a:sym typeface="Roboto"/>
            </a:endParaRPr>
          </a:p>
          <a:p>
            <a:pPr indent="0" lvl="0" marL="0" marR="0" rtl="0" algn="l">
              <a:lnSpc>
                <a:spcPct val="115000"/>
              </a:lnSpc>
              <a:spcBef>
                <a:spcPts val="1200"/>
              </a:spcBef>
              <a:spcAft>
                <a:spcPts val="0"/>
              </a:spcAft>
              <a:buClr>
                <a:srgbClr val="000000"/>
              </a:buClr>
              <a:buSzPts val="2300"/>
              <a:buFont typeface="Arial"/>
              <a:buNone/>
            </a:pPr>
            <a:r>
              <a:rPr b="0" i="0" lang="en" sz="2300" u="none" cap="none" strike="noStrike">
                <a:solidFill>
                  <a:srgbClr val="FFFF00"/>
                </a:solidFill>
                <a:latin typeface="Roboto"/>
                <a:ea typeface="Roboto"/>
                <a:cs typeface="Roboto"/>
                <a:sym typeface="Roboto"/>
              </a:rPr>
              <a:t>3•Calcium channel blockers</a:t>
            </a:r>
            <a:endParaRPr b="0" i="0" sz="2300" u="none" cap="none" strike="noStrike">
              <a:solidFill>
                <a:srgbClr val="FFFF00"/>
              </a:solidFill>
              <a:latin typeface="Roboto"/>
              <a:ea typeface="Roboto"/>
              <a:cs typeface="Roboto"/>
              <a:sym typeface="Roboto"/>
            </a:endParaRPr>
          </a:p>
          <a:p>
            <a:pPr indent="0" lvl="0" marL="0" marR="0" rtl="0" algn="l">
              <a:lnSpc>
                <a:spcPct val="115000"/>
              </a:lnSpc>
              <a:spcBef>
                <a:spcPts val="1200"/>
              </a:spcBef>
              <a:spcAft>
                <a:spcPts val="0"/>
              </a:spcAft>
              <a:buClr>
                <a:srgbClr val="000000"/>
              </a:buClr>
              <a:buSzPts val="2300"/>
              <a:buFont typeface="Arial"/>
              <a:buNone/>
            </a:pPr>
            <a:r>
              <a:rPr b="0" i="0" lang="en" sz="2300" u="none" cap="none" strike="noStrike">
                <a:solidFill>
                  <a:srgbClr val="FFFF00"/>
                </a:solidFill>
                <a:latin typeface="Roboto"/>
                <a:ea typeface="Roboto"/>
                <a:cs typeface="Roboto"/>
                <a:sym typeface="Roboto"/>
              </a:rPr>
              <a:t>4•Vasodilator drugs </a:t>
            </a:r>
            <a:endParaRPr b="0" i="0" sz="2300" u="none" cap="none" strike="noStrike">
              <a:solidFill>
                <a:srgbClr val="FFFF00"/>
              </a:solidFill>
              <a:latin typeface="Roboto"/>
              <a:ea typeface="Roboto"/>
              <a:cs typeface="Roboto"/>
              <a:sym typeface="Roboto"/>
            </a:endParaRPr>
          </a:p>
          <a:p>
            <a:pPr indent="0" lvl="0" marL="0" marR="0" rtl="0" algn="l">
              <a:lnSpc>
                <a:spcPct val="115000"/>
              </a:lnSpc>
              <a:spcBef>
                <a:spcPts val="1200"/>
              </a:spcBef>
              <a:spcAft>
                <a:spcPts val="0"/>
              </a:spcAft>
              <a:buClr>
                <a:srgbClr val="000000"/>
              </a:buClr>
              <a:buSzPts val="2300"/>
              <a:buFont typeface="Arial"/>
              <a:buNone/>
            </a:pPr>
            <a:r>
              <a:rPr b="0" i="0" lang="en" sz="2300" u="none" cap="none" strike="noStrike">
                <a:solidFill>
                  <a:srgbClr val="FFFF00"/>
                </a:solidFill>
                <a:latin typeface="Roboto"/>
                <a:ea typeface="Roboto"/>
                <a:cs typeface="Roboto"/>
                <a:sym typeface="Roboto"/>
              </a:rPr>
              <a:t>5•Diuretics</a:t>
            </a:r>
            <a:endParaRPr b="0" i="0" sz="2300" u="none" cap="none" strike="noStrike">
              <a:solidFill>
                <a:srgbClr val="FFFF00"/>
              </a:solidFill>
              <a:latin typeface="Roboto"/>
              <a:ea typeface="Roboto"/>
              <a:cs typeface="Roboto"/>
              <a:sym typeface="Roboto"/>
            </a:endParaRPr>
          </a:p>
          <a:p>
            <a:pPr indent="0" lvl="0" marL="0" marR="0" rtl="0" algn="l">
              <a:lnSpc>
                <a:spcPct val="115000"/>
              </a:lnSpc>
              <a:spcBef>
                <a:spcPts val="1200"/>
              </a:spcBef>
              <a:spcAft>
                <a:spcPts val="0"/>
              </a:spcAft>
              <a:buClr>
                <a:srgbClr val="000000"/>
              </a:buClr>
              <a:buSzPts val="2300"/>
              <a:buFont typeface="Arial"/>
              <a:buNone/>
            </a:pPr>
            <a:r>
              <a:rPr b="0" i="0" lang="en" sz="2300" u="none" cap="none" strike="noStrike">
                <a:solidFill>
                  <a:schemeClr val="dk1"/>
                </a:solidFill>
                <a:latin typeface="Roboto"/>
                <a:ea typeface="Roboto"/>
                <a:cs typeface="Roboto"/>
                <a:sym typeface="Roboto"/>
              </a:rPr>
              <a:t>▪︎Studies in normotensives?</a:t>
            </a:r>
            <a:endParaRPr b="0" i="0" sz="2300" u="none" cap="none" strike="noStrike">
              <a:solidFill>
                <a:schemeClr val="dk1"/>
              </a:solidFill>
              <a:latin typeface="Roboto"/>
              <a:ea typeface="Roboto"/>
              <a:cs typeface="Roboto"/>
              <a:sym typeface="Roboto"/>
            </a:endParaRPr>
          </a:p>
          <a:p>
            <a:pPr indent="0" lvl="0" marL="0" marR="0" rtl="0" algn="l">
              <a:lnSpc>
                <a:spcPct val="115000"/>
              </a:lnSpc>
              <a:spcBef>
                <a:spcPts val="1200"/>
              </a:spcBef>
              <a:spcAft>
                <a:spcPts val="1200"/>
              </a:spcAft>
              <a:buClr>
                <a:srgbClr val="000000"/>
              </a:buClr>
              <a:buSzPts val="2300"/>
              <a:buFont typeface="Arial"/>
              <a:buNone/>
            </a:pPr>
            <a:r>
              <a:rPr b="0" i="0" lang="en" sz="2300" u="none" cap="none" strike="noStrike">
                <a:solidFill>
                  <a:schemeClr val="dk1"/>
                </a:solidFill>
                <a:latin typeface="Roboto"/>
                <a:ea typeface="Roboto"/>
                <a:cs typeface="Roboto"/>
                <a:sym typeface="Roboto"/>
              </a:rPr>
              <a:t>▪︎conclusions?</a:t>
            </a:r>
            <a:endParaRPr b="0" i="0" sz="2300" u="none" cap="none" strike="noStrike">
              <a:solidFill>
                <a:srgbClr val="000000"/>
              </a:solidFill>
              <a:latin typeface="Arial"/>
              <a:ea typeface="Arial"/>
              <a:cs typeface="Arial"/>
              <a:sym typeface="Arial"/>
            </a:endParaRPr>
          </a:p>
        </p:txBody>
      </p:sp>
      <p:sp>
        <p:nvSpPr>
          <p:cNvPr id="86" name="Google Shape;86;p16"/>
          <p:cNvSpPr txBox="1"/>
          <p:nvPr/>
        </p:nvSpPr>
        <p:spPr>
          <a:xfrm>
            <a:off x="918111" y="2145030"/>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87" name="Google Shape;87;p16"/>
          <p:cNvSpPr txBox="1"/>
          <p:nvPr/>
        </p:nvSpPr>
        <p:spPr>
          <a:xfrm>
            <a:off x="472500" y="98175"/>
            <a:ext cx="7761000" cy="646500"/>
          </a:xfrm>
          <a:prstGeom prst="rect">
            <a:avLst/>
          </a:prstGeom>
          <a:noFill/>
          <a:ln>
            <a:noFill/>
          </a:ln>
        </p:spPr>
        <p:txBody>
          <a:bodyPr anchorCtr="0" anchor="t" bIns="91425" lIns="91425" spcFirstLastPara="1" rIns="91425" wrap="square" tIns="91425">
            <a:spAutoFit/>
          </a:bodyPr>
          <a:lstStyle/>
          <a:p>
            <a:pPr indent="-419100" lvl="0" marL="457200" marR="0" rtl="0" algn="l">
              <a:lnSpc>
                <a:spcPct val="100000"/>
              </a:lnSpc>
              <a:spcBef>
                <a:spcPts val="0"/>
              </a:spcBef>
              <a:spcAft>
                <a:spcPts val="0"/>
              </a:spcAft>
              <a:buClr>
                <a:srgbClr val="FFFFFF"/>
              </a:buClr>
              <a:buSzPts val="3000"/>
              <a:buFont typeface="Roboto"/>
              <a:buChar char="●"/>
            </a:pPr>
            <a:r>
              <a:rPr b="0" i="0" lang="en" sz="3000" u="none" cap="none" strike="noStrike">
                <a:solidFill>
                  <a:srgbClr val="FFFFFF"/>
                </a:solidFill>
                <a:latin typeface="Roboto"/>
                <a:ea typeface="Roboto"/>
                <a:cs typeface="Roboto"/>
                <a:sym typeface="Roboto"/>
              </a:rPr>
              <a:t>AGENDA</a:t>
            </a:r>
            <a:endParaRPr b="1" i="0" sz="3000" u="none" cap="none" strike="noStrike">
              <a:solidFill>
                <a:srgbClr val="FFFFFF"/>
              </a:solidFill>
              <a:highlight>
                <a:srgbClr val="FFFFFF"/>
              </a:highlight>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52"/>
          <p:cNvPicPr preferRelativeResize="0"/>
          <p:nvPr/>
        </p:nvPicPr>
        <p:blipFill rotWithShape="1">
          <a:blip r:embed="rId3">
            <a:alphaModFix/>
          </a:blip>
          <a:srcRect b="0" l="0" r="0" t="0"/>
          <a:stretch/>
        </p:blipFill>
        <p:spPr>
          <a:xfrm>
            <a:off x="38449" y="298387"/>
            <a:ext cx="9072500" cy="45467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53"/>
          <p:cNvPicPr preferRelativeResize="0"/>
          <p:nvPr/>
        </p:nvPicPr>
        <p:blipFill rotWithShape="1">
          <a:blip r:embed="rId3">
            <a:alphaModFix/>
          </a:blip>
          <a:srcRect b="0" l="0" r="0" t="0"/>
          <a:stretch/>
        </p:blipFill>
        <p:spPr>
          <a:xfrm>
            <a:off x="152400" y="152400"/>
            <a:ext cx="8839198" cy="437025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4"/>
          <p:cNvSpPr txBox="1"/>
          <p:nvPr/>
        </p:nvSpPr>
        <p:spPr>
          <a:xfrm>
            <a:off x="515682" y="537490"/>
            <a:ext cx="8259000" cy="3532500"/>
          </a:xfrm>
          <a:prstGeom prst="rect">
            <a:avLst/>
          </a:prstGeom>
          <a:noFill/>
          <a:ln>
            <a:noFill/>
          </a:ln>
        </p:spPr>
        <p:txBody>
          <a:bodyPr anchorCtr="0" anchor="t" bIns="91425" lIns="91425" spcFirstLastPara="1" rIns="91425" wrap="square" tIns="91425">
            <a:spAutoFit/>
          </a:bodyPr>
          <a:lstStyle/>
          <a:p>
            <a:pPr indent="-285750" lvl="0" marL="285750" marR="0" rtl="0" algn="just">
              <a:lnSpc>
                <a:spcPct val="100000"/>
              </a:lnSpc>
              <a:spcBef>
                <a:spcPts val="0"/>
              </a:spcBef>
              <a:spcAft>
                <a:spcPts val="0"/>
              </a:spcAft>
              <a:buClr>
                <a:srgbClr val="000000"/>
              </a:buClr>
              <a:buSzPts val="1800"/>
              <a:buFont typeface="Arial"/>
              <a:buChar char="•"/>
            </a:pPr>
            <a:r>
              <a:rPr b="1" i="0" lang="en" sz="1800" u="none" cap="none" strike="noStrike">
                <a:solidFill>
                  <a:srgbClr val="FFFF00"/>
                </a:solidFill>
                <a:latin typeface="Arial"/>
                <a:ea typeface="Arial"/>
                <a:cs typeface="Arial"/>
                <a:sym typeface="Arial"/>
              </a:rPr>
              <a:t>On of 55 patients from the group taking amlodipine (1.8%) and 4/17 of the patients taking irbesartan (23.5%) gave a false-negative ARR </a:t>
            </a:r>
            <a:r>
              <a:rPr b="1" i="0" lang="en" sz="1800" u="none" cap="none" strike="noStrike">
                <a:solidFill>
                  <a:srgbClr val="FFFFFF"/>
                </a:solidFill>
                <a:latin typeface="Arial"/>
                <a:ea typeface="Arial"/>
                <a:cs typeface="Arial"/>
                <a:sym typeface="Arial"/>
              </a:rPr>
              <a:t> compared with the washout period. </a:t>
            </a:r>
            <a:endParaRPr/>
          </a:p>
          <a:p>
            <a:pPr indent="-285750" lvl="0" marL="285750" marR="0" rtl="0" algn="just">
              <a:lnSpc>
                <a:spcPct val="100000"/>
              </a:lnSpc>
              <a:spcBef>
                <a:spcPts val="0"/>
              </a:spcBef>
              <a:spcAft>
                <a:spcPts val="0"/>
              </a:spcAft>
              <a:buClr>
                <a:srgbClr val="000000"/>
              </a:buClr>
              <a:buSzPts val="1800"/>
              <a:buFont typeface="Arial"/>
              <a:buChar char="•"/>
            </a:pPr>
            <a:r>
              <a:rPr b="1" i="0" lang="en" sz="1800" u="none" cap="none" strike="noStrike">
                <a:solidFill>
                  <a:srgbClr val="FFFF00"/>
                </a:solidFill>
                <a:latin typeface="Arial"/>
                <a:ea typeface="Arial"/>
                <a:cs typeface="Arial"/>
                <a:sym typeface="Arial"/>
              </a:rPr>
              <a:t>None of the patients of the groups taking fosinopril, doxazosin, and atenolol displayed a false-negative</a:t>
            </a:r>
            <a:r>
              <a:rPr b="1" i="0" lang="en" sz="1800" u="none" cap="none" strike="noStrike">
                <a:solidFill>
                  <a:srgbClr val="FFFFFF"/>
                </a:solidFill>
                <a:latin typeface="Arial"/>
                <a:ea typeface="Arial"/>
                <a:cs typeface="Arial"/>
                <a:sym typeface="Arial"/>
              </a:rPr>
              <a:t> ARR compared with the washout period.</a:t>
            </a:r>
            <a:endParaRPr b="1" i="0" sz="1800" u="none" cap="none" strike="noStrike">
              <a:solidFill>
                <a:srgbClr val="FFFFFF"/>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Arial"/>
              <a:buChar char="•"/>
            </a:pPr>
            <a:r>
              <a:rPr b="1" i="0" lang="en" sz="1800" u="none" cap="none" strike="noStrike">
                <a:solidFill>
                  <a:srgbClr val="FFFFFF"/>
                </a:solidFill>
                <a:latin typeface="Arial"/>
                <a:ea typeface="Arial"/>
                <a:cs typeface="Arial"/>
                <a:sym typeface="Arial"/>
              </a:rPr>
              <a:t>Considering only the patients with confirmed PA, 1/40 (2.5%) of the patients taking amlodipine and 4/11 (36%) taking irbesartan would be misdiagnosed as essential hypertensives.</a:t>
            </a:r>
            <a:r>
              <a:rPr b="1" i="0" lang="en" sz="1800" u="none" cap="none" strike="noStrike">
                <a:solidFill>
                  <a:srgbClr val="00FF00"/>
                </a:solidFill>
                <a:latin typeface="Arial"/>
                <a:ea typeface="Arial"/>
                <a:cs typeface="Arial"/>
                <a:sym typeface="Arial"/>
              </a:rPr>
              <a:t> </a:t>
            </a:r>
            <a:endParaRPr/>
          </a:p>
          <a:p>
            <a:pPr indent="-285750" lvl="0" marL="285750" marR="0" rtl="0" algn="just">
              <a:lnSpc>
                <a:spcPct val="100000"/>
              </a:lnSpc>
              <a:spcBef>
                <a:spcPts val="0"/>
              </a:spcBef>
              <a:spcAft>
                <a:spcPts val="0"/>
              </a:spcAft>
              <a:buClr>
                <a:srgbClr val="000000"/>
              </a:buClr>
              <a:buSzPts val="1800"/>
              <a:buFont typeface="Arial"/>
              <a:buChar char="•"/>
            </a:pPr>
            <a:r>
              <a:rPr b="1" i="0" lang="en" sz="1800" u="none" cap="none" strike="noStrike">
                <a:solidFill>
                  <a:srgbClr val="FFD966"/>
                </a:solidFill>
                <a:latin typeface="Arial"/>
                <a:ea typeface="Arial"/>
                <a:cs typeface="Arial"/>
                <a:sym typeface="Arial"/>
              </a:rPr>
              <a:t>This means a reduction in the sensitivity for the patients under amlodipine treatment from 100% to 98% and for patients under irbesartan treatment from 100% to 76%.</a:t>
            </a:r>
            <a:endParaRPr b="1" i="0" sz="1800" u="none" cap="none" strike="noStrike">
              <a:solidFill>
                <a:srgbClr val="FFD966"/>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5"/>
          <p:cNvSpPr txBox="1"/>
          <p:nvPr/>
        </p:nvSpPr>
        <p:spPr>
          <a:xfrm>
            <a:off x="157350" y="1072300"/>
            <a:ext cx="8610000" cy="1169400"/>
          </a:xfrm>
          <a:prstGeom prst="rect">
            <a:avLst/>
          </a:prstGeom>
          <a:noFill/>
          <a:ln>
            <a:noFill/>
          </a:ln>
        </p:spPr>
        <p:txBody>
          <a:bodyPr anchorCtr="0" anchor="t" bIns="91425" lIns="91425" spcFirstLastPara="1" rIns="91425" wrap="square" tIns="91425">
            <a:spAutoFit/>
          </a:bodyPr>
          <a:lstStyle/>
          <a:p>
            <a:pPr indent="-285750" lvl="0" marL="285750" marR="0" rtl="0" algn="just">
              <a:lnSpc>
                <a:spcPct val="100000"/>
              </a:lnSpc>
              <a:spcBef>
                <a:spcPts val="0"/>
              </a:spcBef>
              <a:spcAft>
                <a:spcPts val="0"/>
              </a:spcAft>
              <a:buClr>
                <a:srgbClr val="000000"/>
              </a:buClr>
              <a:buSzPts val="1400"/>
              <a:buFont typeface="Arial"/>
              <a:buChar char="•"/>
            </a:pPr>
            <a:r>
              <a:rPr b="1" i="0" lang="en" sz="1600" u="none" cap="none" strike="noStrike">
                <a:solidFill>
                  <a:srgbClr val="FFFF00"/>
                </a:solidFill>
                <a:latin typeface="Arial"/>
                <a:ea typeface="Arial"/>
                <a:cs typeface="Arial"/>
                <a:sym typeface="Arial"/>
              </a:rPr>
              <a:t>Taken together our data indicate that b-blockers, such as doxazosin, and ACE-inhibitors, such as fosinopril, can be used in patients for whom anti-hypertensive treatment cannot be stopped and need to undergo aldosterone and PRA measurement for the diagnosis of PA</a:t>
            </a:r>
            <a:endParaRPr b="1" i="0" sz="1600" u="none" cap="none" strike="noStrike">
              <a:solidFill>
                <a:srgbClr val="FFFF00"/>
              </a:solidFill>
              <a:latin typeface="Arial"/>
              <a:ea typeface="Arial"/>
              <a:cs typeface="Arial"/>
              <a:sym typeface="Arial"/>
            </a:endParaRPr>
          </a:p>
        </p:txBody>
      </p:sp>
      <p:sp>
        <p:nvSpPr>
          <p:cNvPr id="314" name="Google Shape;314;p55"/>
          <p:cNvSpPr txBox="1"/>
          <p:nvPr/>
        </p:nvSpPr>
        <p:spPr>
          <a:xfrm>
            <a:off x="232019" y="2474575"/>
            <a:ext cx="8492700" cy="923400"/>
          </a:xfrm>
          <a:prstGeom prst="rect">
            <a:avLst/>
          </a:prstGeom>
          <a:noFill/>
          <a:ln>
            <a:noFill/>
          </a:ln>
        </p:spPr>
        <p:txBody>
          <a:bodyPr anchorCtr="0" anchor="t" bIns="91425" lIns="91425" spcFirstLastPara="1" rIns="91425" wrap="square" tIns="91425">
            <a:spAutoFit/>
          </a:bodyPr>
          <a:lstStyle/>
          <a:p>
            <a:pPr indent="-285750" lvl="0" marL="285750" marR="0" rtl="0" algn="just">
              <a:lnSpc>
                <a:spcPct val="100000"/>
              </a:lnSpc>
              <a:spcBef>
                <a:spcPts val="0"/>
              </a:spcBef>
              <a:spcAft>
                <a:spcPts val="0"/>
              </a:spcAft>
              <a:buClr>
                <a:srgbClr val="000000"/>
              </a:buClr>
              <a:buSzPts val="1400"/>
              <a:buFont typeface="Arial"/>
              <a:buChar char="•"/>
            </a:pPr>
            <a:r>
              <a:rPr b="1" i="0" lang="en" sz="1600" u="none" cap="none" strike="noStrike">
                <a:solidFill>
                  <a:srgbClr val="FFFF00"/>
                </a:solidFill>
                <a:latin typeface="Arial"/>
                <a:ea typeface="Arial"/>
                <a:cs typeface="Arial"/>
                <a:sym typeface="Arial"/>
              </a:rPr>
              <a:t>Amlodipine, a dihydropyridine CCB, gave a very small percentage of false-negative diagnoses for PA, suggesting that it could be used if strictly necessary to control blood pressure</a:t>
            </a:r>
            <a:endParaRPr b="1" i="0" sz="1600" u="none" cap="none" strike="noStrike">
              <a:solidFill>
                <a:srgbClr val="FFFF00"/>
              </a:solidFill>
              <a:latin typeface="Arial"/>
              <a:ea typeface="Arial"/>
              <a:cs typeface="Arial"/>
              <a:sym typeface="Arial"/>
            </a:endParaRPr>
          </a:p>
        </p:txBody>
      </p:sp>
      <p:sp>
        <p:nvSpPr>
          <p:cNvPr id="315" name="Google Shape;315;p55"/>
          <p:cNvSpPr txBox="1"/>
          <p:nvPr/>
        </p:nvSpPr>
        <p:spPr>
          <a:xfrm>
            <a:off x="284234" y="3508055"/>
            <a:ext cx="8419200" cy="1169400"/>
          </a:xfrm>
          <a:prstGeom prst="rect">
            <a:avLst/>
          </a:prstGeom>
          <a:noFill/>
          <a:ln>
            <a:noFill/>
          </a:ln>
        </p:spPr>
        <p:txBody>
          <a:bodyPr anchorCtr="0" anchor="t" bIns="91425" lIns="91425" spcFirstLastPara="1" rIns="91425" wrap="square" tIns="91425">
            <a:spAutoFit/>
          </a:bodyPr>
          <a:lstStyle/>
          <a:p>
            <a:pPr indent="-285750" lvl="0" marL="285750" marR="0" rtl="0" algn="just">
              <a:lnSpc>
                <a:spcPct val="100000"/>
              </a:lnSpc>
              <a:spcBef>
                <a:spcPts val="0"/>
              </a:spcBef>
              <a:spcAft>
                <a:spcPts val="0"/>
              </a:spcAft>
              <a:buClr>
                <a:srgbClr val="000000"/>
              </a:buClr>
              <a:buSzPts val="1400"/>
              <a:buFont typeface="Arial"/>
              <a:buChar char="•"/>
            </a:pPr>
            <a:r>
              <a:rPr b="1" i="0" lang="en" sz="1600" u="none" cap="none" strike="noStrike">
                <a:solidFill>
                  <a:srgbClr val="FFE599"/>
                </a:solidFill>
                <a:latin typeface="Arial"/>
                <a:ea typeface="Arial"/>
                <a:cs typeface="Arial"/>
                <a:sym typeface="Arial"/>
              </a:rPr>
              <a:t>B-blockers also do not interfere with the diagnosis of PA, but because they could be responsible for an increased rate of false-positive ARR and therefore of an increased necessity for the confirmatory PA test, should be avoided before ARR measurement.</a:t>
            </a:r>
            <a:endParaRPr b="1" i="0" sz="1600" u="none" cap="none" strike="noStrike">
              <a:solidFill>
                <a:srgbClr val="FFE599"/>
              </a:solidFill>
              <a:latin typeface="Arial"/>
              <a:ea typeface="Arial"/>
              <a:cs typeface="Arial"/>
              <a:sym typeface="Arial"/>
            </a:endParaRPr>
          </a:p>
        </p:txBody>
      </p:sp>
      <p:sp>
        <p:nvSpPr>
          <p:cNvPr id="316" name="Google Shape;316;p55"/>
          <p:cNvSpPr txBox="1"/>
          <p:nvPr/>
        </p:nvSpPr>
        <p:spPr>
          <a:xfrm>
            <a:off x="917090" y="2145030"/>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317" name="Google Shape;317;p55"/>
          <p:cNvSpPr txBox="1"/>
          <p:nvPr/>
        </p:nvSpPr>
        <p:spPr>
          <a:xfrm>
            <a:off x="495025" y="133049"/>
            <a:ext cx="7473000" cy="60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318" name="Google Shape;318;p55"/>
          <p:cNvSpPr txBox="1"/>
          <p:nvPr/>
        </p:nvSpPr>
        <p:spPr>
          <a:xfrm>
            <a:off x="856500" y="293219"/>
            <a:ext cx="8287500" cy="49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FFFFFF"/>
                </a:solidFill>
                <a:latin typeface="Roboto"/>
                <a:ea typeface="Roboto"/>
                <a:cs typeface="Roboto"/>
                <a:sym typeface="Roboto"/>
              </a:rPr>
              <a:t>Conclution of mulatero study</a:t>
            </a:r>
            <a:endParaRPr b="0" i="0" sz="2000" u="none" cap="none" strike="noStrike">
              <a:solidFill>
                <a:srgbClr val="FFFFFF"/>
              </a:solidFill>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6"/>
          <p:cNvSpPr txBox="1"/>
          <p:nvPr/>
        </p:nvSpPr>
        <p:spPr>
          <a:xfrm>
            <a:off x="595800" y="766201"/>
            <a:ext cx="7952400" cy="1292700"/>
          </a:xfrm>
          <a:prstGeom prst="rect">
            <a:avLst/>
          </a:prstGeom>
          <a:noFill/>
          <a:ln>
            <a:noFill/>
          </a:ln>
        </p:spPr>
        <p:txBody>
          <a:bodyPr anchorCtr="0" anchor="t" bIns="91425" lIns="91425" spcFirstLastPara="1" rIns="91425" wrap="square" tIns="91425">
            <a:spAutoFit/>
          </a:bodyPr>
          <a:lstStyle/>
          <a:p>
            <a:pPr indent="-285750" lvl="0" marL="285750" marR="0" rtl="0" algn="just">
              <a:lnSpc>
                <a:spcPct val="100000"/>
              </a:lnSpc>
              <a:spcBef>
                <a:spcPts val="0"/>
              </a:spcBef>
              <a:spcAft>
                <a:spcPts val="0"/>
              </a:spcAft>
              <a:buClr>
                <a:srgbClr val="000000"/>
              </a:buClr>
              <a:buSzPts val="1800"/>
              <a:buFont typeface="Arial"/>
              <a:buChar char="•"/>
            </a:pPr>
            <a:r>
              <a:rPr b="1" i="0" lang="en" sz="1800" u="none" cap="none" strike="noStrike">
                <a:solidFill>
                  <a:srgbClr val="FFFF00"/>
                </a:solidFill>
                <a:latin typeface="Arial"/>
                <a:ea typeface="Arial"/>
                <a:cs typeface="Arial"/>
                <a:sym typeface="Arial"/>
              </a:rPr>
              <a:t>The high rate of false-negative diagnoses in patients undergoing irbesartan treatment requires confirmation in a higher number of patients; however, our data suggest that ARB should be avoided in hypertensive patients before the diagnosis of PA is excluded</a:t>
            </a:r>
            <a:endParaRPr b="1" i="0" sz="1800" u="none" cap="none" strike="noStrike">
              <a:solidFill>
                <a:srgbClr val="FFFF00"/>
              </a:solidFill>
              <a:latin typeface="Arial"/>
              <a:ea typeface="Arial"/>
              <a:cs typeface="Arial"/>
              <a:sym typeface="Arial"/>
            </a:endParaRPr>
          </a:p>
        </p:txBody>
      </p:sp>
      <p:sp>
        <p:nvSpPr>
          <p:cNvPr id="324" name="Google Shape;324;p56"/>
          <p:cNvSpPr txBox="1"/>
          <p:nvPr/>
        </p:nvSpPr>
        <p:spPr>
          <a:xfrm>
            <a:off x="595800" y="2570421"/>
            <a:ext cx="7952400" cy="1416000"/>
          </a:xfrm>
          <a:prstGeom prst="rect">
            <a:avLst/>
          </a:prstGeom>
          <a:noFill/>
          <a:ln>
            <a:noFill/>
          </a:ln>
        </p:spPr>
        <p:txBody>
          <a:bodyPr anchorCtr="0" anchor="t" bIns="91425" lIns="91425" spcFirstLastPara="1" rIns="91425" wrap="square" tIns="91425">
            <a:spAutoFit/>
          </a:bodyPr>
          <a:lstStyle/>
          <a:p>
            <a:pPr indent="-342900" lvl="0" marL="342900" marR="0" rtl="0" algn="just">
              <a:lnSpc>
                <a:spcPct val="100000"/>
              </a:lnSpc>
              <a:spcBef>
                <a:spcPts val="0"/>
              </a:spcBef>
              <a:spcAft>
                <a:spcPts val="0"/>
              </a:spcAft>
              <a:buClr>
                <a:srgbClr val="000000"/>
              </a:buClr>
              <a:buSzPts val="2000"/>
              <a:buFont typeface="Arial"/>
              <a:buChar char="•"/>
            </a:pPr>
            <a:r>
              <a:rPr b="1" i="0" lang="en" sz="2000" u="none" cap="none" strike="noStrike">
                <a:solidFill>
                  <a:srgbClr val="FFFF00"/>
                </a:solidFill>
                <a:latin typeface="Arial"/>
                <a:ea typeface="Arial"/>
                <a:cs typeface="Arial"/>
                <a:sym typeface="Arial"/>
              </a:rPr>
              <a:t>In conclusion, our study demonstrates that doxazosin and fosinopril can be used in patients in whom the diagnosis of PA has not been excluded, thus avoiding the washout period before the measurement of ARR.</a:t>
            </a:r>
            <a:endParaRPr b="1" i="0" sz="2000" u="none" cap="none" strike="noStrike">
              <a:solidFill>
                <a:srgbClr val="FFFF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7"/>
          <p:cNvSpPr txBox="1"/>
          <p:nvPr/>
        </p:nvSpPr>
        <p:spPr>
          <a:xfrm>
            <a:off x="278324" y="4131250"/>
            <a:ext cx="8568000" cy="831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Lfamarre-Cliche, M., Champlain, J.D., Lacourcière, Y., Poirier, L., Karas, M. and Larochelle, P., 2005. Effects of circadian rhythms, posture, and medication on renin-aldosterone interrelations in essential hypertensives. American journal of hypertension, 18(1), pp.56-64.</a:t>
            </a:r>
            <a:endParaRPr b="0" i="0" sz="1400" u="none" cap="none" strike="noStrike">
              <a:solidFill>
                <a:srgbClr val="FFFFFF"/>
              </a:solidFill>
              <a:latin typeface="Arial"/>
              <a:ea typeface="Arial"/>
              <a:cs typeface="Arial"/>
              <a:sym typeface="Arial"/>
            </a:endParaRPr>
          </a:p>
        </p:txBody>
      </p:sp>
      <p:pic>
        <p:nvPicPr>
          <p:cNvPr id="330" name="Google Shape;330;p57"/>
          <p:cNvPicPr preferRelativeResize="0"/>
          <p:nvPr/>
        </p:nvPicPr>
        <p:blipFill rotWithShape="1">
          <a:blip r:embed="rId3">
            <a:alphaModFix/>
          </a:blip>
          <a:srcRect b="0" l="0" r="0" t="0"/>
          <a:stretch/>
        </p:blipFill>
        <p:spPr>
          <a:xfrm>
            <a:off x="152400" y="152400"/>
            <a:ext cx="8839198" cy="345699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8"/>
          <p:cNvSpPr txBox="1"/>
          <p:nvPr/>
        </p:nvSpPr>
        <p:spPr>
          <a:xfrm>
            <a:off x="385050" y="332600"/>
            <a:ext cx="8333700" cy="3532500"/>
          </a:xfrm>
          <a:prstGeom prst="rect">
            <a:avLst/>
          </a:prstGeom>
          <a:noFill/>
          <a:ln>
            <a:noFill/>
          </a:ln>
        </p:spPr>
        <p:txBody>
          <a:bodyPr anchorCtr="0" anchor="t" bIns="91425" lIns="91425" spcFirstLastPara="1" rIns="91425" wrap="square" tIns="91425">
            <a:spAutoFit/>
          </a:bodyPr>
          <a:lstStyle/>
          <a:p>
            <a:pPr indent="-285750" lvl="0" marL="285750" marR="0" rtl="0" algn="just">
              <a:lnSpc>
                <a:spcPct val="100000"/>
              </a:lnSpc>
              <a:spcBef>
                <a:spcPts val="0"/>
              </a:spcBef>
              <a:spcAft>
                <a:spcPts val="0"/>
              </a:spcAft>
              <a:buClr>
                <a:srgbClr val="000000"/>
              </a:buClr>
              <a:buSzPts val="1800"/>
              <a:buFont typeface="Arial"/>
              <a:buChar char="•"/>
            </a:pPr>
            <a:r>
              <a:rPr b="1" i="0" lang="en" sz="1800" u="none" cap="none" strike="noStrike">
                <a:solidFill>
                  <a:srgbClr val="FFFFFF"/>
                </a:solidFill>
                <a:latin typeface="Arial"/>
                <a:ea typeface="Arial"/>
                <a:cs typeface="Arial"/>
                <a:sym typeface="Arial"/>
              </a:rPr>
              <a:t>Calcium channel blockers, ACE inhibitors, and angiotensin II receptor blockers can decrease the ARR, and this has been confirmed in this study. It is frequently suggested that patients </a:t>
            </a:r>
            <a:r>
              <a:rPr b="1" i="0" lang="en" sz="1800" u="sng" cap="none" strike="noStrike">
                <a:solidFill>
                  <a:srgbClr val="FFFF00"/>
                </a:solidFill>
                <a:latin typeface="Arial"/>
                <a:ea typeface="Arial"/>
                <a:cs typeface="Arial"/>
                <a:sym typeface="Arial"/>
              </a:rPr>
              <a:t>be taken off</a:t>
            </a:r>
            <a:r>
              <a:rPr b="1" i="0" lang="en" sz="1800" u="none" cap="none" strike="noStrike">
                <a:solidFill>
                  <a:srgbClr val="FFFFFF"/>
                </a:solidFill>
                <a:latin typeface="Arial"/>
                <a:ea typeface="Arial"/>
                <a:cs typeface="Arial"/>
                <a:sym typeface="Arial"/>
              </a:rPr>
              <a:t> these drugs before measuring the ARR, </a:t>
            </a:r>
            <a:r>
              <a:rPr b="1" i="0" lang="en" sz="1800" u="none" cap="none" strike="noStrike">
                <a:solidFill>
                  <a:srgbClr val="FFFF00"/>
                </a:solidFill>
                <a:latin typeface="Arial"/>
                <a:ea typeface="Arial"/>
                <a:cs typeface="Arial"/>
                <a:sym typeface="Arial"/>
              </a:rPr>
              <a:t>but this is still being debated</a:t>
            </a:r>
            <a:r>
              <a:rPr b="1" i="0" lang="en" sz="1800" u="none" cap="none" strike="noStrike">
                <a:solidFill>
                  <a:srgbClr val="FFFFFF"/>
                </a:solidFill>
                <a:latin typeface="Arial"/>
                <a:ea typeface="Arial"/>
                <a:cs typeface="Arial"/>
                <a:sym typeface="Arial"/>
              </a:rPr>
              <a:t>. </a:t>
            </a:r>
            <a:r>
              <a:rPr b="1" i="0" lang="en" sz="1800" u="none" cap="none" strike="noStrike">
                <a:solidFill>
                  <a:srgbClr val="FFFF00"/>
                </a:solidFill>
                <a:latin typeface="Arial"/>
                <a:ea typeface="Arial"/>
                <a:cs typeface="Arial"/>
                <a:sym typeface="Arial"/>
              </a:rPr>
              <a:t>In our study, ramipril, telmisartan, and amlodipine significantly reduced the ARR.</a:t>
            </a:r>
            <a:r>
              <a:rPr b="1" i="0" lang="en" sz="1800" u="none" cap="none" strike="noStrike">
                <a:solidFill>
                  <a:srgbClr val="FFFFFF"/>
                </a:solidFill>
                <a:latin typeface="Arial"/>
                <a:ea typeface="Arial"/>
                <a:cs typeface="Arial"/>
                <a:sym typeface="Arial"/>
              </a:rPr>
              <a:t> </a:t>
            </a:r>
            <a:endParaRPr/>
          </a:p>
          <a:p>
            <a:pPr indent="-285750" lvl="0" marL="285750" marR="0" rtl="0" algn="just">
              <a:lnSpc>
                <a:spcPct val="100000"/>
              </a:lnSpc>
              <a:spcBef>
                <a:spcPts val="0"/>
              </a:spcBef>
              <a:spcAft>
                <a:spcPts val="0"/>
              </a:spcAft>
              <a:buClr>
                <a:srgbClr val="000000"/>
              </a:buClr>
              <a:buSzPts val="1800"/>
              <a:buFont typeface="Arial"/>
              <a:buChar char="•"/>
            </a:pPr>
            <a:r>
              <a:rPr b="1" i="0" lang="en" sz="1800" u="none" cap="none" strike="noStrike">
                <a:solidFill>
                  <a:srgbClr val="FFFFFF"/>
                </a:solidFill>
                <a:latin typeface="Arial"/>
                <a:ea typeface="Arial"/>
                <a:cs typeface="Arial"/>
                <a:sym typeface="Arial"/>
              </a:rPr>
              <a:t>Telmisartan and ramipril did so by elevating renin and decreasing aldosterone, whereas amlodipine did so by increasing renin despite an increase in aldosterone. Of the three drugs used in this study, telmisartan clearly had the most significant effect on the ARR throughout the 24-h period. In recent clinical work comparing various drug classes, another angiotensin II receptor antagonist</a:t>
            </a:r>
            <a:r>
              <a:rPr b="1" i="0" lang="en" sz="1800" u="none" cap="none" strike="noStrike">
                <a:solidFill>
                  <a:srgbClr val="FFFF00"/>
                </a:solidFill>
                <a:latin typeface="Arial"/>
                <a:ea typeface="Arial"/>
                <a:cs typeface="Arial"/>
                <a:sym typeface="Arial"/>
              </a:rPr>
              <a:t>, irbesartan, induced the greatest decrease in the ARR, </a:t>
            </a:r>
            <a:endParaRPr b="1" i="0" sz="1800" u="none" cap="none" strike="noStrike">
              <a:solidFill>
                <a:srgbClr val="FFFF00"/>
              </a:solidFill>
              <a:latin typeface="Arial"/>
              <a:ea typeface="Arial"/>
              <a:cs typeface="Arial"/>
              <a:sym typeface="Arial"/>
            </a:endParaRPr>
          </a:p>
        </p:txBody>
      </p:sp>
      <p:sp>
        <p:nvSpPr>
          <p:cNvPr id="336" name="Google Shape;336;p58"/>
          <p:cNvSpPr txBox="1"/>
          <p:nvPr/>
        </p:nvSpPr>
        <p:spPr>
          <a:xfrm>
            <a:off x="627000" y="3867550"/>
            <a:ext cx="8091600" cy="831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Lamarre-Cliche, M., Champlain, J.D., Lacourcière, Y., Poirier, L., Karas, M. and Larochelle, P., 2005. Effects of circadian rhythms, posture, and medication on renin-aldosterone interrelations in essential hypertensives. American journal of hypertension, 18(1), pp.56-64.</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9"/>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i="1" lang="en" sz="3500">
                <a:solidFill>
                  <a:schemeClr val="accent6"/>
                </a:solidFill>
                <a:latin typeface="Arial"/>
                <a:ea typeface="Arial"/>
                <a:cs typeface="Arial"/>
                <a:sym typeface="Arial"/>
              </a:rPr>
              <a:t>Calcium channel blockers</a:t>
            </a:r>
            <a:endParaRPr i="1" sz="3500">
              <a:solidFill>
                <a:schemeClr val="accent6"/>
              </a:solidFill>
              <a:latin typeface="Arial"/>
              <a:ea typeface="Arial"/>
              <a:cs typeface="Arial"/>
              <a:sym typeface="Arial"/>
            </a:endParaRPr>
          </a:p>
        </p:txBody>
      </p:sp>
      <p:sp>
        <p:nvSpPr>
          <p:cNvPr id="342" name="Google Shape;342;p59"/>
          <p:cNvSpPr txBox="1"/>
          <p:nvPr/>
        </p:nvSpPr>
        <p:spPr>
          <a:xfrm rot="-6116863">
            <a:off x="506258" y="3491222"/>
            <a:ext cx="7315271" cy="39651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a:ea typeface="Nunito"/>
              <a:cs typeface="Nunito"/>
              <a:sym typeface="Nunito"/>
            </a:endParaRPr>
          </a:p>
        </p:txBody>
      </p:sp>
      <p:sp>
        <p:nvSpPr>
          <p:cNvPr id="343" name="Google Shape;343;p59"/>
          <p:cNvSpPr txBox="1"/>
          <p:nvPr>
            <p:ph idx="1" type="body"/>
          </p:nvPr>
        </p:nvSpPr>
        <p:spPr>
          <a:xfrm>
            <a:off x="569600" y="1339850"/>
            <a:ext cx="7554300" cy="2718300"/>
          </a:xfrm>
          <a:prstGeom prst="rect">
            <a:avLst/>
          </a:prstGeom>
          <a:noFill/>
          <a:ln>
            <a:noFill/>
          </a:ln>
        </p:spPr>
        <p:txBody>
          <a:bodyPr anchorCtr="0" anchor="t" bIns="91425" lIns="91425" spcFirstLastPara="1" rIns="91425" wrap="square" tIns="91425">
            <a:noAutofit/>
          </a:bodyPr>
          <a:lstStyle/>
          <a:p>
            <a:pPr indent="-368300" lvl="0" marL="457200" rtl="0" algn="just">
              <a:lnSpc>
                <a:spcPct val="115000"/>
              </a:lnSpc>
              <a:spcBef>
                <a:spcPts val="0"/>
              </a:spcBef>
              <a:spcAft>
                <a:spcPts val="0"/>
              </a:spcAft>
              <a:buSzPts val="2200"/>
              <a:buChar char="●"/>
            </a:pPr>
            <a:r>
              <a:rPr lang="en" sz="2200"/>
              <a:t> </a:t>
            </a:r>
            <a:r>
              <a:rPr lang="en" sz="2200">
                <a:solidFill>
                  <a:schemeClr val="accent6"/>
                </a:solidFill>
              </a:rPr>
              <a:t>Non-Dihydropyridine </a:t>
            </a:r>
            <a:r>
              <a:rPr lang="en" sz="2200"/>
              <a:t>: </a:t>
            </a:r>
            <a:r>
              <a:rPr lang="en" sz="2200">
                <a:solidFill>
                  <a:srgbClr val="D9D9D9"/>
                </a:solidFill>
              </a:rPr>
              <a:t>Our search yielded </a:t>
            </a:r>
            <a:r>
              <a:rPr lang="en" sz="2200">
                <a:solidFill>
                  <a:srgbClr val="FFFF00"/>
                </a:solidFill>
              </a:rPr>
              <a:t>no studies</a:t>
            </a:r>
            <a:r>
              <a:rPr lang="en" sz="2200">
                <a:solidFill>
                  <a:srgbClr val="D9D9D9"/>
                </a:solidFill>
              </a:rPr>
              <a:t> that investigated the effects of slow-release verapamil or diltiazem, the only two clinically available non-dihydropyridine calcium channel blockers on the ARR in individual patients.   </a:t>
            </a:r>
            <a:endParaRPr/>
          </a:p>
          <a:p>
            <a:pPr indent="-228600" lvl="0" marL="457200" rtl="0" algn="just">
              <a:lnSpc>
                <a:spcPct val="115000"/>
              </a:lnSpc>
              <a:spcBef>
                <a:spcPts val="0"/>
              </a:spcBef>
              <a:spcAft>
                <a:spcPts val="0"/>
              </a:spcAft>
              <a:buSzPts val="2200"/>
              <a:buNone/>
            </a:pPr>
            <a:r>
              <a:t/>
            </a:r>
            <a:endParaRPr sz="2200">
              <a:solidFill>
                <a:srgbClr val="D9D9D9"/>
              </a:solidFill>
            </a:endParaRPr>
          </a:p>
          <a:p>
            <a:pPr indent="-368300" lvl="0" marL="457200" rtl="0" algn="just">
              <a:lnSpc>
                <a:spcPct val="115000"/>
              </a:lnSpc>
              <a:spcBef>
                <a:spcPts val="0"/>
              </a:spcBef>
              <a:spcAft>
                <a:spcPts val="0"/>
              </a:spcAft>
              <a:buSzPts val="2200"/>
              <a:buChar char="●"/>
            </a:pPr>
            <a:r>
              <a:rPr lang="en" sz="2200">
                <a:solidFill>
                  <a:srgbClr val="FFFF00"/>
                </a:solidFill>
              </a:rPr>
              <a:t>Dihydropyridines</a:t>
            </a:r>
            <a:r>
              <a:rPr lang="en" sz="2200">
                <a:solidFill>
                  <a:srgbClr val="D9D9D9"/>
                </a:solidFill>
              </a:rPr>
              <a:t>                                                                         </a:t>
            </a:r>
            <a:endParaRPr sz="22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60"/>
          <p:cNvPicPr preferRelativeResize="0"/>
          <p:nvPr/>
        </p:nvPicPr>
        <p:blipFill rotWithShape="1">
          <a:blip r:embed="rId3">
            <a:alphaModFix/>
          </a:blip>
          <a:srcRect b="1625" l="0" r="0" t="1615"/>
          <a:stretch/>
        </p:blipFill>
        <p:spPr>
          <a:xfrm>
            <a:off x="152400" y="205565"/>
            <a:ext cx="8839199" cy="291035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61"/>
          <p:cNvPicPr preferRelativeResize="0"/>
          <p:nvPr/>
        </p:nvPicPr>
        <p:blipFill rotWithShape="1">
          <a:blip r:embed="rId3">
            <a:alphaModFix/>
          </a:blip>
          <a:srcRect b="0" l="0" r="0" t="0"/>
          <a:stretch/>
        </p:blipFill>
        <p:spPr>
          <a:xfrm>
            <a:off x="152400" y="152400"/>
            <a:ext cx="8839198" cy="3245242"/>
          </a:xfrm>
          <a:prstGeom prst="rect">
            <a:avLst/>
          </a:prstGeom>
          <a:noFill/>
          <a:ln>
            <a:noFill/>
          </a:ln>
        </p:spPr>
      </p:pic>
      <p:sp>
        <p:nvSpPr>
          <p:cNvPr id="354" name="Google Shape;354;p61"/>
          <p:cNvSpPr txBox="1"/>
          <p:nvPr/>
        </p:nvSpPr>
        <p:spPr>
          <a:xfrm>
            <a:off x="771300" y="3931925"/>
            <a:ext cx="7725000" cy="1046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Kondo, T., Goto, R., Sonoda, K., Yasuda, T., Ono, K., Takaki, Y., Yatsuda, R., Miyamura, N. and Araki, E., 2010. Plasma renin activity and aldosterone concentration are not altered by the novel calcium channel antagonist, azelnidipine, in hypertensive patients. Internal Medicine, 49(7), pp.637-643.</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nvSpPr>
        <p:spPr>
          <a:xfrm>
            <a:off x="327674" y="1481467"/>
            <a:ext cx="79056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93" name="Google Shape;93;p17"/>
          <p:cNvSpPr txBox="1"/>
          <p:nvPr/>
        </p:nvSpPr>
        <p:spPr>
          <a:xfrm>
            <a:off x="327675" y="273600"/>
            <a:ext cx="8745600" cy="91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FFFFFF"/>
                </a:solidFill>
                <a:latin typeface="Arial"/>
                <a:ea typeface="Arial"/>
                <a:cs typeface="Arial"/>
                <a:sym typeface="Arial"/>
              </a:rPr>
              <a:t>The aldosterone-to-renin ratio (ARR) is a widely used screening test for primary aldosteronism (PA)</a:t>
            </a:r>
            <a:endParaRPr b="1" i="0" sz="2400" u="none" cap="none" strike="noStrike">
              <a:solidFill>
                <a:srgbClr val="FFFFFF"/>
              </a:solidFill>
              <a:latin typeface="Arial"/>
              <a:ea typeface="Arial"/>
              <a:cs typeface="Arial"/>
              <a:sym typeface="Arial"/>
            </a:endParaRPr>
          </a:p>
        </p:txBody>
      </p:sp>
      <p:sp>
        <p:nvSpPr>
          <p:cNvPr id="94" name="Google Shape;94;p17"/>
          <p:cNvSpPr txBox="1"/>
          <p:nvPr/>
        </p:nvSpPr>
        <p:spPr>
          <a:xfrm>
            <a:off x="918111" y="2145030"/>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95" name="Google Shape;95;p17"/>
          <p:cNvPicPr preferRelativeResize="0"/>
          <p:nvPr/>
        </p:nvPicPr>
        <p:blipFill rotWithShape="1">
          <a:blip r:embed="rId3">
            <a:alphaModFix/>
          </a:blip>
          <a:srcRect b="0" l="0" r="0" t="0"/>
          <a:stretch/>
        </p:blipFill>
        <p:spPr>
          <a:xfrm>
            <a:off x="327675" y="1189500"/>
            <a:ext cx="8034774" cy="373365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62"/>
          <p:cNvSpPr txBox="1"/>
          <p:nvPr/>
        </p:nvSpPr>
        <p:spPr>
          <a:xfrm>
            <a:off x="549893" y="417870"/>
            <a:ext cx="7636800" cy="313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t/>
            </a:r>
            <a:endParaRPr b="1" i="1" sz="2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1" lang="en" sz="2400" u="none" cap="none" strike="noStrike">
                <a:solidFill>
                  <a:srgbClr val="FFFF00"/>
                </a:solidFill>
                <a:latin typeface="Arial"/>
                <a:ea typeface="Arial"/>
                <a:cs typeface="Arial"/>
                <a:sym typeface="Arial"/>
              </a:rPr>
              <a:t>Conclusion </a:t>
            </a:r>
            <a:endParaRPr/>
          </a:p>
          <a:p>
            <a:pPr indent="0" lvl="0" marL="0" marR="0" rtl="0" algn="l">
              <a:lnSpc>
                <a:spcPct val="100000"/>
              </a:lnSpc>
              <a:spcBef>
                <a:spcPts val="0"/>
              </a:spcBef>
              <a:spcAft>
                <a:spcPts val="0"/>
              </a:spcAft>
              <a:buClr>
                <a:srgbClr val="000000"/>
              </a:buClr>
              <a:buSzPts val="2400"/>
              <a:buFont typeface="Arial"/>
              <a:buNone/>
            </a:pPr>
            <a:r>
              <a:t/>
            </a:r>
            <a:endParaRPr b="1" i="1" sz="2400" u="none" cap="none" strike="noStrike">
              <a:solidFill>
                <a:srgbClr val="FFFF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1" sz="2400" u="none" cap="none" strike="noStrike">
              <a:solidFill>
                <a:srgbClr val="FFFF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400"/>
              <a:buFont typeface="Arial"/>
              <a:buChar char="•"/>
            </a:pPr>
            <a:r>
              <a:rPr b="1" i="1" lang="en" sz="2400" u="none" cap="none" strike="noStrike">
                <a:solidFill>
                  <a:srgbClr val="FFFF00"/>
                </a:solidFill>
                <a:latin typeface="Arial"/>
                <a:ea typeface="Arial"/>
                <a:cs typeface="Arial"/>
                <a:sym typeface="Arial"/>
              </a:rPr>
              <a:t>These data indicate that azelnidipine does not affect PRA or PAC, suggesting that azelnidipine could be a useful antihypertensive CCB while undergoing PA screenig.</a:t>
            </a:r>
            <a:endParaRPr b="1" i="1" sz="2400" u="none" cap="none" strike="noStrike">
              <a:solidFill>
                <a:srgbClr val="FFFF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63"/>
          <p:cNvPicPr preferRelativeResize="0"/>
          <p:nvPr/>
        </p:nvPicPr>
        <p:blipFill rotWithShape="1">
          <a:blip r:embed="rId3">
            <a:alphaModFix/>
          </a:blip>
          <a:srcRect b="0" l="0" r="0" t="0"/>
          <a:stretch/>
        </p:blipFill>
        <p:spPr>
          <a:xfrm>
            <a:off x="760917" y="152400"/>
            <a:ext cx="7622165" cy="483869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64"/>
          <p:cNvPicPr preferRelativeResize="0"/>
          <p:nvPr/>
        </p:nvPicPr>
        <p:blipFill rotWithShape="1">
          <a:blip r:embed="rId3">
            <a:alphaModFix/>
          </a:blip>
          <a:srcRect b="0" l="0" r="0" t="0"/>
          <a:stretch/>
        </p:blipFill>
        <p:spPr>
          <a:xfrm>
            <a:off x="1357423" y="152399"/>
            <a:ext cx="6429154" cy="483870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65"/>
          <p:cNvPicPr preferRelativeResize="0"/>
          <p:nvPr/>
        </p:nvPicPr>
        <p:blipFill rotWithShape="1">
          <a:blip r:embed="rId3">
            <a:alphaModFix/>
          </a:blip>
          <a:srcRect b="2856" l="0" r="0" t="2856"/>
          <a:stretch/>
        </p:blipFill>
        <p:spPr>
          <a:xfrm>
            <a:off x="1772093" y="152399"/>
            <a:ext cx="5599814" cy="483870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66"/>
          <p:cNvSpPr txBox="1"/>
          <p:nvPr/>
        </p:nvSpPr>
        <p:spPr>
          <a:xfrm>
            <a:off x="914400" y="1870860"/>
            <a:ext cx="7315200" cy="1146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3100"/>
              <a:buFont typeface="Arial"/>
              <a:buNone/>
            </a:pPr>
            <a:r>
              <a:rPr b="0" i="0" lang="en" sz="3100" u="none" cap="none" strike="noStrike">
                <a:solidFill>
                  <a:srgbClr val="EFEFEF"/>
                </a:solidFill>
                <a:latin typeface="Arial"/>
                <a:ea typeface="Arial"/>
                <a:cs typeface="Arial"/>
                <a:sym typeface="Arial"/>
              </a:rPr>
              <a:t>There were no significant studies on vasodilators</a:t>
            </a:r>
            <a:endParaRPr b="0" i="0" sz="3100" u="none" cap="none" strike="noStrike">
              <a:solidFill>
                <a:srgbClr val="EFEFEF"/>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7"/>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5000">
                <a:solidFill>
                  <a:schemeClr val="accent6"/>
                </a:solidFill>
              </a:rPr>
              <a:t>Diuretics</a:t>
            </a:r>
            <a:endParaRPr sz="5000">
              <a:solidFill>
                <a:schemeClr val="accent6"/>
              </a:solidFill>
            </a:endParaRPr>
          </a:p>
        </p:txBody>
      </p:sp>
      <p:sp>
        <p:nvSpPr>
          <p:cNvPr id="385" name="Google Shape;385;p67"/>
          <p:cNvSpPr txBox="1"/>
          <p:nvPr>
            <p:ph idx="1" type="body"/>
          </p:nvPr>
        </p:nvSpPr>
        <p:spPr>
          <a:xfrm>
            <a:off x="387900" y="1489825"/>
            <a:ext cx="3999900" cy="3078900"/>
          </a:xfrm>
          <a:prstGeom prst="rect">
            <a:avLst/>
          </a:prstGeom>
          <a:noFill/>
          <a:ln>
            <a:noFill/>
          </a:ln>
        </p:spPr>
        <p:txBody>
          <a:bodyPr anchorCtr="0" anchor="t" bIns="91425" lIns="91425" spcFirstLastPara="1" rIns="91425" wrap="square" tIns="91425">
            <a:normAutofit/>
          </a:bodyPr>
          <a:lstStyle/>
          <a:p>
            <a:pPr indent="-342900" lvl="0" marL="342900" rtl="0" algn="l">
              <a:lnSpc>
                <a:spcPct val="115000"/>
              </a:lnSpc>
              <a:spcBef>
                <a:spcPts val="0"/>
              </a:spcBef>
              <a:spcAft>
                <a:spcPts val="1200"/>
              </a:spcAft>
              <a:buSzPts val="1400"/>
              <a:buChar char="●"/>
            </a:pPr>
            <a:r>
              <a:rPr lang="en" sz="2400"/>
              <a:t>Thiazides/amiloride</a:t>
            </a:r>
            <a:endParaRPr sz="2400"/>
          </a:p>
        </p:txBody>
      </p:sp>
      <p:sp>
        <p:nvSpPr>
          <p:cNvPr id="386" name="Google Shape;386;p67"/>
          <p:cNvSpPr txBox="1"/>
          <p:nvPr>
            <p:ph idx="2" type="body"/>
          </p:nvPr>
        </p:nvSpPr>
        <p:spPr>
          <a:xfrm>
            <a:off x="4756200" y="1553623"/>
            <a:ext cx="3999900" cy="3078900"/>
          </a:xfrm>
          <a:prstGeom prst="rect">
            <a:avLst/>
          </a:prstGeom>
          <a:noFill/>
          <a:ln>
            <a:noFill/>
          </a:ln>
        </p:spPr>
        <p:txBody>
          <a:bodyPr anchorCtr="0" anchor="t" bIns="91425" lIns="91425" spcFirstLastPara="1" rIns="91425" wrap="square" tIns="91425">
            <a:normAutofit/>
          </a:bodyPr>
          <a:lstStyle/>
          <a:p>
            <a:pPr indent="-342900" lvl="0" marL="342900" rtl="0" algn="l">
              <a:lnSpc>
                <a:spcPct val="115000"/>
              </a:lnSpc>
              <a:spcBef>
                <a:spcPts val="0"/>
              </a:spcBef>
              <a:spcAft>
                <a:spcPts val="1200"/>
              </a:spcAft>
              <a:buSzPts val="1400"/>
              <a:buChar char="●"/>
            </a:pPr>
            <a:r>
              <a:rPr lang="en" sz="1900"/>
              <a:t>Mineralocorticoid receptor blockers</a:t>
            </a:r>
            <a:endParaRPr sz="19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68"/>
          <p:cNvPicPr preferRelativeResize="0"/>
          <p:nvPr/>
        </p:nvPicPr>
        <p:blipFill rotWithShape="1">
          <a:blip r:embed="rId3">
            <a:alphaModFix/>
          </a:blip>
          <a:srcRect b="0" l="0" r="0" t="0"/>
          <a:stretch/>
        </p:blipFill>
        <p:spPr>
          <a:xfrm>
            <a:off x="236075" y="99250"/>
            <a:ext cx="7448550" cy="3396100"/>
          </a:xfrm>
          <a:prstGeom prst="rect">
            <a:avLst/>
          </a:prstGeom>
          <a:noFill/>
          <a:ln>
            <a:noFill/>
          </a:ln>
        </p:spPr>
      </p:pic>
      <p:sp>
        <p:nvSpPr>
          <p:cNvPr id="392" name="Google Shape;392;p68"/>
          <p:cNvSpPr txBox="1"/>
          <p:nvPr/>
        </p:nvSpPr>
        <p:spPr>
          <a:xfrm>
            <a:off x="456950" y="3908850"/>
            <a:ext cx="7594200" cy="81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Eide, Ivar Ka; Torjesen, Peter Ad; Drolsum, Andersb; Babovic, Almirac; Lilledahl, Nils Pe Low-renin status in therapy-resistant hypertension, Journal of Hypertension: November 2004 - Volume 22 - Issue 11 - p 2217-2226</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9"/>
          <p:cNvSpPr txBox="1"/>
          <p:nvPr/>
        </p:nvSpPr>
        <p:spPr>
          <a:xfrm>
            <a:off x="266649" y="934215"/>
            <a:ext cx="8468400" cy="279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00"/>
                </a:solidFill>
                <a:latin typeface="Arial"/>
                <a:ea typeface="Arial"/>
                <a:cs typeface="Arial"/>
                <a:sym typeface="Arial"/>
              </a:rPr>
              <a:t>Thiazides/amiloride</a:t>
            </a:r>
            <a:endParaRPr b="0" i="0" sz="2400" u="none" cap="none" strike="noStrike">
              <a:solidFill>
                <a:srgbClr val="FFFF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rgbClr val="FFFFFF"/>
                </a:solidFill>
                <a:latin typeface="Arial"/>
                <a:ea typeface="Arial"/>
                <a:cs typeface="Arial"/>
                <a:sym typeface="Arial"/>
              </a:rPr>
              <a:t>In two studies, the effect of amiloride was assessed. In one of these, therapy-resistant low-renin hypertensives using multiple antihypertensive medications were placed on amiloride and hydrochlorothiazide. In this group, </a:t>
            </a:r>
            <a:r>
              <a:rPr b="0" i="0" lang="en" sz="1700" u="none" cap="none" strike="noStrike">
                <a:solidFill>
                  <a:srgbClr val="FFFF00"/>
                </a:solidFill>
                <a:latin typeface="Arial"/>
                <a:ea typeface="Arial"/>
                <a:cs typeface="Arial"/>
                <a:sym typeface="Arial"/>
              </a:rPr>
              <a:t>aldosterone and renin both significantly rose, but the resulting ARR was significantly reduced</a:t>
            </a:r>
            <a:r>
              <a:rPr b="0" i="0" lang="en" sz="1700" u="none" cap="none" strike="noStrike">
                <a:solidFill>
                  <a:srgbClr val="FFFFFF"/>
                </a:solidFill>
                <a:latin typeface="Arial"/>
                <a:ea typeface="Arial"/>
                <a:cs typeface="Arial"/>
                <a:sym typeface="Arial"/>
              </a:rPr>
              <a:t>. In the other study, hypertensives using amiloride at baseline in addition to multiple other drugs had their amiloride usage stopped for a period of 4 weeks. In this group, aldosterone and renin significantly fell, </a:t>
            </a:r>
            <a:r>
              <a:rPr b="0" i="0" lang="en" sz="1700" u="none" cap="none" strike="noStrike">
                <a:solidFill>
                  <a:srgbClr val="FFFF00"/>
                </a:solidFill>
                <a:latin typeface="Arial"/>
                <a:ea typeface="Arial"/>
                <a:cs typeface="Arial"/>
                <a:sym typeface="Arial"/>
              </a:rPr>
              <a:t>but the resulting ARR did not significantly change from baseline.</a:t>
            </a:r>
            <a:endParaRPr b="0" i="0" sz="1700" u="none" cap="none" strike="noStrike">
              <a:solidFill>
                <a:srgbClr val="FFFF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pic>
        <p:nvPicPr>
          <p:cNvPr id="402" name="Google Shape;402;p70"/>
          <p:cNvPicPr preferRelativeResize="0"/>
          <p:nvPr/>
        </p:nvPicPr>
        <p:blipFill rotWithShape="1">
          <a:blip r:embed="rId3">
            <a:alphaModFix/>
          </a:blip>
          <a:srcRect b="0" l="0" r="0" t="0"/>
          <a:stretch/>
        </p:blipFill>
        <p:spPr>
          <a:xfrm>
            <a:off x="72850" y="152400"/>
            <a:ext cx="8918749" cy="3637050"/>
          </a:xfrm>
          <a:prstGeom prst="rect">
            <a:avLst/>
          </a:prstGeom>
          <a:noFill/>
          <a:ln>
            <a:noFill/>
          </a:ln>
        </p:spPr>
      </p:pic>
      <p:sp>
        <p:nvSpPr>
          <p:cNvPr id="403" name="Google Shape;403;p70"/>
          <p:cNvSpPr txBox="1"/>
          <p:nvPr/>
        </p:nvSpPr>
        <p:spPr>
          <a:xfrm>
            <a:off x="410469" y="3704965"/>
            <a:ext cx="7230000" cy="124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Gian Paolo Rossi, Giulio Ceolotto, Giacomo Rossitto, Giuseppe Maiolino, Maurizio Cesari, Teresa Maria Seccia, Effects of Mineralocorticoid and AT1 Receptor Antagonism on The Aldosterone-Renin Ratio In Primary Aldosteronism—the EMIRA Study, The Journal of Clinical Endocrinology &amp; Metabolism, Volume 105, Issue 6, June 2020, Pages 2060–2067, https://doi.org/10.1210/clinem/dgaa080</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71"/>
          <p:cNvSpPr txBox="1"/>
          <p:nvPr/>
        </p:nvSpPr>
        <p:spPr>
          <a:xfrm>
            <a:off x="561733" y="1411943"/>
            <a:ext cx="7783800" cy="2493600"/>
          </a:xfrm>
          <a:prstGeom prst="rect">
            <a:avLst/>
          </a:prstGeom>
          <a:noFill/>
          <a:ln>
            <a:noFill/>
          </a:ln>
        </p:spPr>
        <p:txBody>
          <a:bodyPr anchorCtr="0" anchor="t" bIns="91425" lIns="91425" spcFirstLastPara="1" rIns="91425" wrap="square" tIns="91425">
            <a:spAutoFit/>
          </a:bodyPr>
          <a:lstStyle/>
          <a:p>
            <a:pPr indent="-342900" lvl="0" marL="342900" marR="0" rtl="0" algn="just">
              <a:lnSpc>
                <a:spcPct val="100000"/>
              </a:lnSpc>
              <a:spcBef>
                <a:spcPts val="0"/>
              </a:spcBef>
              <a:spcAft>
                <a:spcPts val="0"/>
              </a:spcAft>
              <a:buClr>
                <a:srgbClr val="000000"/>
              </a:buClr>
              <a:buSzPts val="1900"/>
              <a:buFont typeface="Arial"/>
              <a:buChar char="•"/>
            </a:pPr>
            <a:r>
              <a:rPr b="0" i="0" lang="en" sz="1900" u="none" cap="none" strike="noStrike">
                <a:solidFill>
                  <a:srgbClr val="FFFFFF"/>
                </a:solidFill>
                <a:latin typeface="Arial"/>
                <a:ea typeface="Arial"/>
                <a:cs typeface="Arial"/>
                <a:sym typeface="Arial"/>
              </a:rPr>
              <a:t>Recently, Rossi et al studied the effect of canrenone, which is a Mineralocorticoid receptor (MR) antagonist and the main active metabolite of spironolactone, in patients with confirmed PA who had been scheduled to undergo </a:t>
            </a:r>
            <a:r>
              <a:rPr b="0" i="0" lang="en" sz="1900" u="none" cap="none" strike="noStrike">
                <a:solidFill>
                  <a:srgbClr val="FFFF00"/>
                </a:solidFill>
                <a:latin typeface="Arial"/>
                <a:ea typeface="Arial"/>
                <a:cs typeface="Arial"/>
                <a:sym typeface="Arial"/>
              </a:rPr>
              <a:t>either surgical or medical treatment. </a:t>
            </a:r>
            <a:endParaRPr b="0" i="0" sz="1400" u="none" cap="none" strike="noStrike">
              <a:solidFill>
                <a:srgbClr val="FFFF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900"/>
              <a:buFont typeface="Arial"/>
              <a:buChar char="•"/>
            </a:pPr>
            <a:r>
              <a:rPr b="0" i="0" lang="en" sz="1900" u="none" cap="none" strike="noStrike">
                <a:solidFill>
                  <a:srgbClr val="FFFFFF"/>
                </a:solidFill>
                <a:latin typeface="Arial"/>
                <a:ea typeface="Arial"/>
                <a:cs typeface="Arial"/>
                <a:sym typeface="Arial"/>
              </a:rPr>
              <a:t>Participants received 100 mg/day of canrenone over the course of a 1-month period. In both groups, renin, aldosterone, and the ARR were not significantly affected by the antagonist.</a:t>
            </a:r>
            <a:endParaRPr b="0" i="0" sz="1900" u="none" cap="none" strike="noStrike">
              <a:solidFill>
                <a:srgbClr val="FFFFFF"/>
              </a:solidFill>
              <a:latin typeface="Arial"/>
              <a:ea typeface="Arial"/>
              <a:cs typeface="Arial"/>
              <a:sym typeface="Arial"/>
            </a:endParaRPr>
          </a:p>
        </p:txBody>
      </p:sp>
      <p:sp>
        <p:nvSpPr>
          <p:cNvPr id="409" name="Google Shape;409;p71"/>
          <p:cNvSpPr txBox="1"/>
          <p:nvPr/>
        </p:nvSpPr>
        <p:spPr>
          <a:xfrm>
            <a:off x="334655" y="3756592"/>
            <a:ext cx="78888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410" name="Google Shape;410;p71"/>
          <p:cNvSpPr txBox="1"/>
          <p:nvPr/>
        </p:nvSpPr>
        <p:spPr>
          <a:xfrm>
            <a:off x="914411" y="1959030"/>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411" name="Google Shape;411;p71"/>
          <p:cNvSpPr txBox="1"/>
          <p:nvPr/>
        </p:nvSpPr>
        <p:spPr>
          <a:xfrm>
            <a:off x="168450" y="293077"/>
            <a:ext cx="8055000" cy="58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FFD966"/>
                </a:solidFill>
                <a:latin typeface="Roboto"/>
                <a:ea typeface="Roboto"/>
                <a:cs typeface="Roboto"/>
                <a:sym typeface="Roboto"/>
              </a:rPr>
              <a:t>MRAs</a:t>
            </a:r>
            <a:endParaRPr b="0" i="0" sz="2600" u="none" cap="none" strike="noStrike">
              <a:solidFill>
                <a:srgbClr val="FFD966"/>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nvSpPr>
        <p:spPr>
          <a:xfrm>
            <a:off x="6276912" y="1425936"/>
            <a:ext cx="2728800" cy="36318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John W. Funder, Robert M. Carey, Franco Mantero, M. Hassan Murad, Martin Reincke, Hirotaka Shibata, Michael Stowasser, William F. Young, Jr, The Management of Primary Aldosteronism: Case Detection, Diagnosis, and Treatment: An Endocrine Society Clinical Practice Guideline, The Journal of Clinical Endocrinology &amp; Metabolism, Volume 101, Issue 5, 1 May 2016, Pages 1889–1916, https://doi.org/10.1210/jc.2015-4061</a:t>
            </a:r>
            <a:endParaRPr b="0" i="0" sz="1400" u="none" cap="none" strike="noStrike">
              <a:solidFill>
                <a:srgbClr val="000000"/>
              </a:solidFill>
              <a:latin typeface="Arial"/>
              <a:ea typeface="Arial"/>
              <a:cs typeface="Arial"/>
              <a:sym typeface="Arial"/>
            </a:endParaRPr>
          </a:p>
        </p:txBody>
      </p:sp>
      <p:pic>
        <p:nvPicPr>
          <p:cNvPr id="101" name="Google Shape;101;p18"/>
          <p:cNvPicPr preferRelativeResize="0"/>
          <p:nvPr/>
        </p:nvPicPr>
        <p:blipFill rotWithShape="1">
          <a:blip r:embed="rId3">
            <a:alphaModFix/>
          </a:blip>
          <a:srcRect b="0" l="0" r="0" t="0"/>
          <a:stretch/>
        </p:blipFill>
        <p:spPr>
          <a:xfrm>
            <a:off x="93400" y="862375"/>
            <a:ext cx="6034649" cy="4115550"/>
          </a:xfrm>
          <a:prstGeom prst="rect">
            <a:avLst/>
          </a:prstGeom>
          <a:noFill/>
          <a:ln>
            <a:noFill/>
          </a:ln>
        </p:spPr>
      </p:pic>
      <p:sp>
        <p:nvSpPr>
          <p:cNvPr id="102" name="Google Shape;102;p18"/>
          <p:cNvSpPr txBox="1"/>
          <p:nvPr/>
        </p:nvSpPr>
        <p:spPr>
          <a:xfrm>
            <a:off x="93399" y="1510992"/>
            <a:ext cx="81399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103" name="Google Shape;103;p18"/>
          <p:cNvSpPr txBox="1"/>
          <p:nvPr/>
        </p:nvSpPr>
        <p:spPr>
          <a:xfrm>
            <a:off x="589450" y="164031"/>
            <a:ext cx="7644000" cy="55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FFFF00"/>
                </a:solidFill>
                <a:latin typeface="Roboto"/>
                <a:ea typeface="Roboto"/>
                <a:cs typeface="Roboto"/>
                <a:sym typeface="Roboto"/>
              </a:rPr>
              <a:t>cut off</a:t>
            </a:r>
            <a:endParaRPr b="1" i="0" sz="2400" u="none" cap="none" strike="noStrike">
              <a:solidFill>
                <a:srgbClr val="FFFF00"/>
              </a:solidFill>
              <a:latin typeface="Roboto"/>
              <a:ea typeface="Roboto"/>
              <a:cs typeface="Roboto"/>
              <a:sym typeface="Roboto"/>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72"/>
          <p:cNvPicPr preferRelativeResize="0"/>
          <p:nvPr/>
        </p:nvPicPr>
        <p:blipFill rotWithShape="1">
          <a:blip r:embed="rId3">
            <a:alphaModFix/>
          </a:blip>
          <a:srcRect b="0" l="0" r="0" t="0"/>
          <a:stretch/>
        </p:blipFill>
        <p:spPr>
          <a:xfrm>
            <a:off x="1904987" y="62588"/>
            <a:ext cx="5334025" cy="501832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id="421" name="Google Shape;421;p73"/>
          <p:cNvPicPr preferRelativeResize="0"/>
          <p:nvPr/>
        </p:nvPicPr>
        <p:blipFill rotWithShape="1">
          <a:blip r:embed="rId3">
            <a:alphaModFix/>
          </a:blip>
          <a:srcRect b="0" l="0" r="0" t="0"/>
          <a:stretch/>
        </p:blipFill>
        <p:spPr>
          <a:xfrm>
            <a:off x="620232" y="152400"/>
            <a:ext cx="3741074" cy="4838700"/>
          </a:xfrm>
          <a:prstGeom prst="rect">
            <a:avLst/>
          </a:prstGeom>
          <a:noFill/>
          <a:ln>
            <a:noFill/>
          </a:ln>
        </p:spPr>
      </p:pic>
      <p:pic>
        <p:nvPicPr>
          <p:cNvPr id="422" name="Google Shape;422;p73"/>
          <p:cNvPicPr preferRelativeResize="0"/>
          <p:nvPr/>
        </p:nvPicPr>
        <p:blipFill rotWithShape="1">
          <a:blip r:embed="rId4">
            <a:alphaModFix/>
          </a:blip>
          <a:srcRect b="0" l="0" r="0" t="0"/>
          <a:stretch/>
        </p:blipFill>
        <p:spPr>
          <a:xfrm>
            <a:off x="4917743" y="152400"/>
            <a:ext cx="3505451" cy="483870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74"/>
          <p:cNvSpPr txBox="1"/>
          <p:nvPr/>
        </p:nvSpPr>
        <p:spPr>
          <a:xfrm>
            <a:off x="618600" y="831182"/>
            <a:ext cx="7906800" cy="2539200"/>
          </a:xfrm>
          <a:prstGeom prst="rect">
            <a:avLst/>
          </a:prstGeom>
          <a:noFill/>
          <a:ln>
            <a:noFill/>
          </a:ln>
        </p:spPr>
        <p:txBody>
          <a:bodyPr anchorCtr="0" anchor="t" bIns="91425" lIns="91425" spcFirstLastPara="1" rIns="91425" wrap="square" tIns="91425">
            <a:spAutoFit/>
          </a:bodyPr>
          <a:lstStyle/>
          <a:p>
            <a:pPr indent="-285750" lvl="0" marL="285750" marR="0" rtl="0" algn="just">
              <a:lnSpc>
                <a:spcPct val="100000"/>
              </a:lnSpc>
              <a:spcBef>
                <a:spcPts val="0"/>
              </a:spcBef>
              <a:spcAft>
                <a:spcPts val="0"/>
              </a:spcAft>
              <a:buClr>
                <a:srgbClr val="000000"/>
              </a:buClr>
              <a:buSzPts val="1700"/>
              <a:buFont typeface="Arial"/>
              <a:buChar char="•"/>
            </a:pPr>
            <a:r>
              <a:rPr b="0" i="0" lang="en" sz="1700" u="none" cap="none" strike="noStrike">
                <a:solidFill>
                  <a:srgbClr val="FFFFFF"/>
                </a:solidFill>
                <a:latin typeface="Arial"/>
                <a:ea typeface="Arial"/>
                <a:cs typeface="Arial"/>
                <a:sym typeface="Arial"/>
              </a:rPr>
              <a:t>At this stage of research the following conclusion seems reasonable: MRA treatment with canrenone at doses that allow to control hypertension and  hypokalemia does not preclude the diagnosis in the patients with PA . </a:t>
            </a:r>
            <a:endParaRPr/>
          </a:p>
          <a:p>
            <a:pPr indent="-285750" lvl="0" marL="285750" marR="0" rtl="0" algn="just">
              <a:lnSpc>
                <a:spcPct val="100000"/>
              </a:lnSpc>
              <a:spcBef>
                <a:spcPts val="0"/>
              </a:spcBef>
              <a:spcAft>
                <a:spcPts val="0"/>
              </a:spcAft>
              <a:buClr>
                <a:srgbClr val="000000"/>
              </a:buClr>
              <a:buSzPts val="1700"/>
              <a:buFont typeface="Arial"/>
              <a:buChar char="•"/>
            </a:pPr>
            <a:r>
              <a:rPr b="0" i="0" lang="en" sz="1700" u="none" cap="none" strike="noStrike">
                <a:solidFill>
                  <a:srgbClr val="FFFFFF"/>
                </a:solidFill>
                <a:latin typeface="Arial"/>
                <a:ea typeface="Arial"/>
                <a:cs typeface="Arial"/>
                <a:sym typeface="Arial"/>
              </a:rPr>
              <a:t>Based on  these results, at our institution we now allow use of MRA during the case detection of  PA and even at subtyping by means of AVS. </a:t>
            </a:r>
            <a:endParaRPr/>
          </a:p>
          <a:p>
            <a:pPr indent="-285750" lvl="0" marL="285750" marR="0" rtl="0" algn="just">
              <a:lnSpc>
                <a:spcPct val="100000"/>
              </a:lnSpc>
              <a:spcBef>
                <a:spcPts val="0"/>
              </a:spcBef>
              <a:spcAft>
                <a:spcPts val="0"/>
              </a:spcAft>
              <a:buClr>
                <a:srgbClr val="000000"/>
              </a:buClr>
              <a:buSzPts val="1700"/>
              <a:buFont typeface="Arial"/>
              <a:buChar char="•"/>
            </a:pPr>
            <a:r>
              <a:rPr b="0" i="0" lang="en" sz="1700" u="none" cap="none" strike="noStrike">
                <a:solidFill>
                  <a:srgbClr val="FFFFFF"/>
                </a:solidFill>
                <a:latin typeface="Arial"/>
                <a:ea typeface="Arial"/>
                <a:cs typeface="Arial"/>
                <a:sym typeface="Arial"/>
              </a:rPr>
              <a:t>This allowed a remarkable  simplification of the work-up and a considerable advancement toward widening the  case detection of the most common curable form of arterial hypertension in the  population of hypertensive patients.</a:t>
            </a:r>
            <a:endParaRPr b="0" i="0" sz="1700" u="none" cap="none" strike="noStrike">
              <a:solidFill>
                <a:srgbClr val="FFFFFF"/>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75"/>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solidFill>
                  <a:schemeClr val="accent6"/>
                </a:solidFill>
              </a:rPr>
              <a:t>Conclusions </a:t>
            </a:r>
            <a:endParaRPr>
              <a:solidFill>
                <a:schemeClr val="accent6"/>
              </a:solidFill>
            </a:endParaRPr>
          </a:p>
        </p:txBody>
      </p:sp>
      <p:sp>
        <p:nvSpPr>
          <p:cNvPr id="433" name="Google Shape;433;p75"/>
          <p:cNvSpPr txBox="1"/>
          <p:nvPr>
            <p:ph idx="1" type="body"/>
          </p:nvPr>
        </p:nvSpPr>
        <p:spPr>
          <a:xfrm>
            <a:off x="742750" y="1407573"/>
            <a:ext cx="7665900" cy="3075900"/>
          </a:xfrm>
          <a:prstGeom prst="rect">
            <a:avLst/>
          </a:prstGeom>
          <a:noFill/>
          <a:ln>
            <a:noFill/>
          </a:ln>
        </p:spPr>
        <p:txBody>
          <a:bodyPr anchorCtr="0" anchor="t" bIns="91425" lIns="91425" spcFirstLastPara="1" rIns="91425" wrap="square" tIns="91425">
            <a:noAutofit/>
          </a:bodyPr>
          <a:lstStyle/>
          <a:p>
            <a:pPr indent="-285750" lvl="0" marL="285750" rtl="0" algn="just">
              <a:lnSpc>
                <a:spcPct val="115000"/>
              </a:lnSpc>
              <a:spcBef>
                <a:spcPts val="0"/>
              </a:spcBef>
              <a:spcAft>
                <a:spcPts val="0"/>
              </a:spcAft>
              <a:buSzPts val="1800"/>
              <a:buFont typeface="Arial"/>
              <a:buChar char="•"/>
            </a:pPr>
            <a:r>
              <a:rPr b="1" lang="en">
                <a:solidFill>
                  <a:srgbClr val="FFFFFF"/>
                </a:solidFill>
              </a:rPr>
              <a:t>It is also important to point out that our findings are</a:t>
            </a:r>
            <a:r>
              <a:rPr b="1" lang="en">
                <a:solidFill>
                  <a:srgbClr val="FFFF00"/>
                </a:solidFill>
              </a:rPr>
              <a:t> in contrast to the Endocrine Society Guidelines,</a:t>
            </a:r>
            <a:r>
              <a:rPr b="1" lang="en">
                <a:solidFill>
                  <a:srgbClr val="FFFFFF"/>
                </a:solidFill>
              </a:rPr>
              <a:t> which state that the ARR in many cases can be confidently interpreted despite the effect of medication with the exception of mineralocorticoid receptor blockers. </a:t>
            </a:r>
            <a:endParaRPr/>
          </a:p>
          <a:p>
            <a:pPr indent="-285750" lvl="0" marL="285750" rtl="0" algn="just">
              <a:lnSpc>
                <a:spcPct val="115000"/>
              </a:lnSpc>
              <a:spcBef>
                <a:spcPts val="1200"/>
              </a:spcBef>
              <a:spcAft>
                <a:spcPts val="1200"/>
              </a:spcAft>
              <a:buSzPts val="1800"/>
              <a:buFont typeface="Arial"/>
              <a:buChar char="•"/>
            </a:pPr>
            <a:r>
              <a:rPr b="1" lang="en">
                <a:solidFill>
                  <a:srgbClr val="FFFFFF"/>
                </a:solidFill>
              </a:rPr>
              <a:t>As we have shown here, many drugs, including those without a direct mechanism of action on the RAAS, could potentially have a significant effect on the ARR. It is an important finding that little to no strong evidence exists for many widely used antihypertensives </a:t>
            </a:r>
            <a:r>
              <a:rPr b="1" lang="en">
                <a:solidFill>
                  <a:srgbClr val="FFFF00"/>
                </a:solidFill>
              </a:rPr>
              <a:t>such as non-dihydropyridine Calcium channel blockers (CCB's</a:t>
            </a:r>
            <a:r>
              <a:rPr b="1" lang="en">
                <a:solidFill>
                  <a:srgbClr val="FFFFFF"/>
                </a:solidFill>
              </a:rPr>
              <a:t>)</a:t>
            </a:r>
            <a:endParaRPr b="1">
              <a:solidFill>
                <a:srgbClr val="FFFFFF"/>
              </a:solidFill>
            </a:endParaRPr>
          </a:p>
        </p:txBody>
      </p:sp>
      <p:sp>
        <p:nvSpPr>
          <p:cNvPr id="434" name="Google Shape;434;p75"/>
          <p:cNvSpPr txBox="1"/>
          <p:nvPr/>
        </p:nvSpPr>
        <p:spPr>
          <a:xfrm>
            <a:off x="918111" y="2145030"/>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a:ea typeface="Nunito"/>
              <a:cs typeface="Nunito"/>
              <a:sym typeface="Nunito"/>
            </a:endParaRPr>
          </a:p>
        </p:txBody>
      </p:sp>
      <p:sp>
        <p:nvSpPr>
          <p:cNvPr id="435" name="Google Shape;435;p75"/>
          <p:cNvSpPr txBox="1"/>
          <p:nvPr/>
        </p:nvSpPr>
        <p:spPr>
          <a:xfrm>
            <a:off x="918111" y="2145030"/>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a:ea typeface="Nunito"/>
              <a:cs typeface="Nunito"/>
              <a:sym typeface="Nunito"/>
            </a:endParaRPr>
          </a:p>
        </p:txBody>
      </p:sp>
      <p:sp>
        <p:nvSpPr>
          <p:cNvPr id="436" name="Google Shape;436;p75"/>
          <p:cNvSpPr txBox="1"/>
          <p:nvPr/>
        </p:nvSpPr>
        <p:spPr>
          <a:xfrm>
            <a:off x="918111" y="2145030"/>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a:ea typeface="Nunito"/>
              <a:cs typeface="Nunito"/>
              <a:sym typeface="Nunito"/>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76"/>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3400">
                <a:solidFill>
                  <a:schemeClr val="accent6"/>
                </a:solidFill>
              </a:rPr>
              <a:t>conclusions </a:t>
            </a:r>
            <a:endParaRPr sz="3400">
              <a:solidFill>
                <a:schemeClr val="accent6"/>
              </a:solidFill>
            </a:endParaRPr>
          </a:p>
          <a:p>
            <a:pPr indent="0" lvl="0" marL="0" rtl="0" algn="l">
              <a:lnSpc>
                <a:spcPct val="100000"/>
              </a:lnSpc>
              <a:spcBef>
                <a:spcPts val="0"/>
              </a:spcBef>
              <a:spcAft>
                <a:spcPts val="0"/>
              </a:spcAft>
              <a:buSzPts val="3000"/>
              <a:buNone/>
            </a:pPr>
            <a:r>
              <a:t/>
            </a:r>
            <a:endParaRPr sz="3400">
              <a:solidFill>
                <a:schemeClr val="accent6"/>
              </a:solidFill>
            </a:endParaRPr>
          </a:p>
          <a:p>
            <a:pPr indent="0" lvl="0" marL="0" rtl="0" algn="l">
              <a:lnSpc>
                <a:spcPct val="100000"/>
              </a:lnSpc>
              <a:spcBef>
                <a:spcPts val="0"/>
              </a:spcBef>
              <a:spcAft>
                <a:spcPts val="0"/>
              </a:spcAft>
              <a:buSzPts val="3000"/>
              <a:buNone/>
            </a:pPr>
            <a:r>
              <a:t/>
            </a:r>
            <a:endParaRPr sz="3400">
              <a:solidFill>
                <a:schemeClr val="accent6"/>
              </a:solidFill>
            </a:endParaRPr>
          </a:p>
          <a:p>
            <a:pPr indent="0" lvl="0" marL="0" rtl="0" algn="l">
              <a:lnSpc>
                <a:spcPct val="100000"/>
              </a:lnSpc>
              <a:spcBef>
                <a:spcPts val="0"/>
              </a:spcBef>
              <a:spcAft>
                <a:spcPts val="0"/>
              </a:spcAft>
              <a:buSzPts val="3000"/>
              <a:buNone/>
            </a:pPr>
            <a:r>
              <a:t/>
            </a:r>
            <a:endParaRPr sz="3400">
              <a:solidFill>
                <a:schemeClr val="accent6"/>
              </a:solidFill>
            </a:endParaRPr>
          </a:p>
          <a:p>
            <a:pPr indent="0" lvl="0" marL="0" rtl="0" algn="l">
              <a:lnSpc>
                <a:spcPct val="100000"/>
              </a:lnSpc>
              <a:spcBef>
                <a:spcPts val="0"/>
              </a:spcBef>
              <a:spcAft>
                <a:spcPts val="0"/>
              </a:spcAft>
              <a:buSzPts val="3000"/>
              <a:buNone/>
            </a:pPr>
            <a:r>
              <a:rPr lang="en" sz="3400">
                <a:solidFill>
                  <a:schemeClr val="accent6"/>
                </a:solidFill>
              </a:rPr>
              <a:t>Conclusions </a:t>
            </a:r>
            <a:endParaRPr sz="3400">
              <a:solidFill>
                <a:schemeClr val="accent6"/>
              </a:solidFill>
            </a:endParaRPr>
          </a:p>
        </p:txBody>
      </p:sp>
      <p:sp>
        <p:nvSpPr>
          <p:cNvPr id="442" name="Google Shape;442;p76"/>
          <p:cNvSpPr txBox="1"/>
          <p:nvPr>
            <p:ph idx="1" type="body"/>
          </p:nvPr>
        </p:nvSpPr>
        <p:spPr>
          <a:xfrm>
            <a:off x="387908" y="1647901"/>
            <a:ext cx="7907100" cy="3495600"/>
          </a:xfrm>
          <a:prstGeom prst="rect">
            <a:avLst/>
          </a:prstGeom>
          <a:noFill/>
          <a:ln>
            <a:noFill/>
          </a:ln>
        </p:spPr>
        <p:txBody>
          <a:bodyPr anchorCtr="0" anchor="t" bIns="91425" lIns="91425" spcFirstLastPara="1" rIns="91425" wrap="square" tIns="91425">
            <a:noAutofit/>
          </a:bodyPr>
          <a:lstStyle/>
          <a:p>
            <a:pPr indent="-342900" lvl="0" marL="342900" rtl="0" algn="just">
              <a:lnSpc>
                <a:spcPct val="115000"/>
              </a:lnSpc>
              <a:spcBef>
                <a:spcPts val="0"/>
              </a:spcBef>
              <a:spcAft>
                <a:spcPts val="0"/>
              </a:spcAft>
              <a:buSzPts val="1800"/>
              <a:buChar char="●"/>
            </a:pPr>
            <a:r>
              <a:rPr b="1" i="1" lang="en" sz="1900">
                <a:latin typeface="Arial"/>
                <a:ea typeface="Arial"/>
                <a:cs typeface="Arial"/>
                <a:sym typeface="Arial"/>
              </a:rPr>
              <a:t>In conclusion, </a:t>
            </a:r>
            <a:r>
              <a:rPr b="1" i="1" lang="en" sz="1900">
                <a:solidFill>
                  <a:schemeClr val="accent6"/>
                </a:solidFill>
                <a:latin typeface="Arial"/>
                <a:ea typeface="Arial"/>
                <a:cs typeface="Arial"/>
                <a:sym typeface="Arial"/>
              </a:rPr>
              <a:t>a wide variety of drugs may influence</a:t>
            </a:r>
            <a:r>
              <a:rPr b="1" i="1" lang="en" sz="1900">
                <a:latin typeface="Arial"/>
                <a:ea typeface="Arial"/>
                <a:cs typeface="Arial"/>
                <a:sym typeface="Arial"/>
              </a:rPr>
              <a:t> the ARR. There is a clear and pressing need for more </a:t>
            </a:r>
            <a:r>
              <a:rPr b="1" i="1" lang="en" sz="1900">
                <a:solidFill>
                  <a:schemeClr val="accent6"/>
                </a:solidFill>
                <a:latin typeface="Arial"/>
                <a:ea typeface="Arial"/>
                <a:cs typeface="Arial"/>
                <a:sym typeface="Arial"/>
              </a:rPr>
              <a:t>high-quality prospective trials</a:t>
            </a:r>
            <a:r>
              <a:rPr b="1" i="1" lang="en" sz="1900">
                <a:latin typeface="Arial"/>
                <a:ea typeface="Arial"/>
                <a:cs typeface="Arial"/>
                <a:sym typeface="Arial"/>
              </a:rPr>
              <a:t> looking into the effects of antihypertensive agents on the ARR and these trials should look at both essential hypertensive and PA participants separately. </a:t>
            </a:r>
            <a:endParaRPr/>
          </a:p>
          <a:p>
            <a:pPr indent="-342900" lvl="0" marL="342900" rtl="0" algn="just">
              <a:lnSpc>
                <a:spcPct val="115000"/>
              </a:lnSpc>
              <a:spcBef>
                <a:spcPts val="1200"/>
              </a:spcBef>
              <a:spcAft>
                <a:spcPts val="1200"/>
              </a:spcAft>
              <a:buSzPts val="1800"/>
              <a:buChar char="●"/>
            </a:pPr>
            <a:r>
              <a:rPr b="1" i="1" lang="en" sz="1900">
                <a:latin typeface="Arial"/>
                <a:ea typeface="Arial"/>
                <a:cs typeface="Arial"/>
                <a:sym typeface="Arial"/>
              </a:rPr>
              <a:t>It may </a:t>
            </a:r>
            <a:r>
              <a:rPr b="1" i="1" lang="en" sz="1900">
                <a:solidFill>
                  <a:schemeClr val="accent6"/>
                </a:solidFill>
                <a:latin typeface="Arial"/>
                <a:ea typeface="Arial"/>
                <a:cs typeface="Arial"/>
                <a:sym typeface="Arial"/>
              </a:rPr>
              <a:t>not always be necessary to discontinue the MRA</a:t>
            </a:r>
            <a:r>
              <a:rPr b="1" i="1" lang="en" sz="1900">
                <a:latin typeface="Arial"/>
                <a:ea typeface="Arial"/>
                <a:cs typeface="Arial"/>
                <a:sym typeface="Arial"/>
              </a:rPr>
              <a:t>, and the   </a:t>
            </a:r>
            <a:r>
              <a:rPr b="1" i="1" lang="en" sz="1900">
                <a:solidFill>
                  <a:schemeClr val="accent6"/>
                </a:solidFill>
                <a:latin typeface="Arial"/>
                <a:ea typeface="Arial"/>
                <a:cs typeface="Arial"/>
                <a:sym typeface="Arial"/>
              </a:rPr>
              <a:t>pre test  probability</a:t>
            </a:r>
            <a:r>
              <a:rPr b="1" i="1" lang="en" sz="1900">
                <a:latin typeface="Arial"/>
                <a:ea typeface="Arial"/>
                <a:cs typeface="Arial"/>
                <a:sym typeface="Arial"/>
              </a:rPr>
              <a:t> and </a:t>
            </a:r>
            <a:r>
              <a:rPr b="1" i="1" lang="en" sz="1900">
                <a:solidFill>
                  <a:schemeClr val="accent6"/>
                </a:solidFill>
                <a:latin typeface="Arial"/>
                <a:ea typeface="Arial"/>
                <a:cs typeface="Arial"/>
                <a:sym typeface="Arial"/>
              </a:rPr>
              <a:t>dosage of the drug</a:t>
            </a:r>
            <a:r>
              <a:rPr b="1" i="1" lang="en" sz="1900">
                <a:latin typeface="Arial"/>
                <a:ea typeface="Arial"/>
                <a:cs typeface="Arial"/>
                <a:sym typeface="Arial"/>
              </a:rPr>
              <a:t> are important</a:t>
            </a:r>
            <a:endParaRPr b="1" i="1" sz="1900">
              <a:latin typeface="Arial"/>
              <a:ea typeface="Arial"/>
              <a:cs typeface="Arial"/>
              <a:sym typeface="Arial"/>
            </a:endParaRPr>
          </a:p>
        </p:txBody>
      </p:sp>
      <p:sp>
        <p:nvSpPr>
          <p:cNvPr id="443" name="Google Shape;443;p76"/>
          <p:cNvSpPr txBox="1"/>
          <p:nvPr/>
        </p:nvSpPr>
        <p:spPr>
          <a:xfrm flipH="1" rot="10800000">
            <a:off x="1071475" y="2917647"/>
            <a:ext cx="70743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a:ea typeface="Nunito"/>
              <a:cs typeface="Nunito"/>
              <a:sym typeface="Nunito"/>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pic>
        <p:nvPicPr>
          <p:cNvPr id="448" name="Google Shape;448;p77"/>
          <p:cNvPicPr preferRelativeResize="0"/>
          <p:nvPr/>
        </p:nvPicPr>
        <p:blipFill>
          <a:blip r:embed="rId3">
            <a:alphaModFix/>
          </a:blip>
          <a:stretch>
            <a:fillRect/>
          </a:stretch>
        </p:blipFill>
        <p:spPr>
          <a:xfrm>
            <a:off x="152400" y="152400"/>
            <a:ext cx="8839199" cy="360732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id="453" name="Google Shape;453;p78"/>
          <p:cNvPicPr preferRelativeResize="0"/>
          <p:nvPr/>
        </p:nvPicPr>
        <p:blipFill rotWithShape="1">
          <a:blip r:embed="rId3">
            <a:alphaModFix/>
          </a:blip>
          <a:srcRect b="0" l="0" r="0" t="0"/>
          <a:stretch/>
        </p:blipFill>
        <p:spPr>
          <a:xfrm>
            <a:off x="152400" y="152400"/>
            <a:ext cx="7251000" cy="4846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nvSpPr>
        <p:spPr>
          <a:xfrm>
            <a:off x="7166600" y="1805050"/>
            <a:ext cx="1824900" cy="2954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Arial"/>
                <a:ea typeface="Arial"/>
                <a:cs typeface="Arial"/>
                <a:sym typeface="Arial"/>
              </a:rPr>
              <a:t>John W. Funder, Robert M. Carey, Franco Mantero, M. Hassan Murad, Martin Reincke, Hirotaka Shibata, Michael Stowasser, William F. Young, Jr, The Management of Primary Aldosteronism: Case Detection, Diagnosis, and Treatment: An Endocrine Society Clinical Practice Guideline, The Journal of Clinical Endocrinology &amp; Metabolism, Volume 101, Issue 5, 1 May 2016, Pages 1889–1916, https://doi.org/10.1210/jc.2015-4061</a:t>
            </a:r>
            <a:endParaRPr b="0" i="0" sz="1000" u="none" cap="none" strike="noStrike">
              <a:solidFill>
                <a:srgbClr val="000000"/>
              </a:solidFill>
              <a:latin typeface="Arial"/>
              <a:ea typeface="Arial"/>
              <a:cs typeface="Arial"/>
              <a:sym typeface="Arial"/>
            </a:endParaRPr>
          </a:p>
        </p:txBody>
      </p:sp>
      <p:pic>
        <p:nvPicPr>
          <p:cNvPr id="109" name="Google Shape;109;p19"/>
          <p:cNvPicPr preferRelativeResize="0"/>
          <p:nvPr/>
        </p:nvPicPr>
        <p:blipFill rotWithShape="1">
          <a:blip r:embed="rId3">
            <a:alphaModFix/>
          </a:blip>
          <a:srcRect b="0" l="0" r="0" t="0"/>
          <a:stretch/>
        </p:blipFill>
        <p:spPr>
          <a:xfrm>
            <a:off x="152400" y="152400"/>
            <a:ext cx="6861800" cy="45448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nvSpPr>
        <p:spPr>
          <a:xfrm>
            <a:off x="5979427" y="1511767"/>
            <a:ext cx="2744700" cy="36318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John W. Funder, Robert M. Carey, Franco Mantero, M. Hassan Murad, Martin Reincke, Hirotaka Shibata, Michael Stowasser, William F. Young, Jr, The Management of Primary Aldosteronism: Case Detection, Diagnosis, and Treatment: An Endocrine Society Clinical Practice Guideline, The Journal of Clinical Endocrinology &amp; Metabolism, Volume 101, Issue 5, 1 May 2016, Pages 1889–1916, https://doi.org/10.1210/jc.2015-4061</a:t>
            </a:r>
            <a:endParaRPr b="0" i="0" sz="1400" u="none" cap="none" strike="noStrike">
              <a:solidFill>
                <a:srgbClr val="000000"/>
              </a:solidFill>
              <a:latin typeface="Arial"/>
              <a:ea typeface="Arial"/>
              <a:cs typeface="Arial"/>
              <a:sym typeface="Arial"/>
            </a:endParaRPr>
          </a:p>
        </p:txBody>
      </p:sp>
      <p:pic>
        <p:nvPicPr>
          <p:cNvPr id="115" name="Google Shape;115;p20"/>
          <p:cNvPicPr preferRelativeResize="0"/>
          <p:nvPr/>
        </p:nvPicPr>
        <p:blipFill rotWithShape="1">
          <a:blip r:embed="rId3">
            <a:alphaModFix/>
          </a:blip>
          <a:srcRect b="0" l="0" r="0" t="0"/>
          <a:stretch/>
        </p:blipFill>
        <p:spPr>
          <a:xfrm>
            <a:off x="388082" y="137773"/>
            <a:ext cx="4944165" cy="48679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172255" y="146656"/>
            <a:ext cx="8368200" cy="686100"/>
          </a:xfrm>
          <a:prstGeom prst="rect">
            <a:avLst/>
          </a:prstGeom>
          <a:noFill/>
          <a:ln>
            <a:noFill/>
          </a:ln>
        </p:spPr>
        <p:txBody>
          <a:bodyPr anchorCtr="0" anchor="b" bIns="91425" lIns="91425" spcFirstLastPara="1" rIns="91425" wrap="square" tIns="91425">
            <a:noAutofit/>
          </a:bodyPr>
          <a:lstStyle/>
          <a:p>
            <a:pPr indent="-450850" lvl="0" marL="457200" rtl="0" algn="l">
              <a:lnSpc>
                <a:spcPct val="100000"/>
              </a:lnSpc>
              <a:spcBef>
                <a:spcPts val="0"/>
              </a:spcBef>
              <a:spcAft>
                <a:spcPts val="0"/>
              </a:spcAft>
              <a:buSzPts val="3500"/>
              <a:buChar char="●"/>
            </a:pPr>
            <a:r>
              <a:rPr lang="en" sz="3500"/>
              <a:t>AGENDA</a:t>
            </a:r>
            <a:endParaRPr sz="3500"/>
          </a:p>
        </p:txBody>
      </p:sp>
      <p:sp>
        <p:nvSpPr>
          <p:cNvPr id="121" name="Google Shape;121;p21"/>
          <p:cNvSpPr txBox="1"/>
          <p:nvPr>
            <p:ph idx="1" type="body"/>
          </p:nvPr>
        </p:nvSpPr>
        <p:spPr>
          <a:xfrm>
            <a:off x="118550" y="1268989"/>
            <a:ext cx="8475600" cy="3874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800"/>
              <a:buNone/>
            </a:pPr>
            <a:r>
              <a:rPr b="1" lang="en" sz="2400">
                <a:solidFill>
                  <a:srgbClr val="FFFFFF"/>
                </a:solidFill>
              </a:rPr>
              <a:t>▪︎ </a:t>
            </a:r>
            <a:r>
              <a:rPr lang="en" sz="2200">
                <a:solidFill>
                  <a:srgbClr val="FFFFFF"/>
                </a:solidFill>
              </a:rPr>
              <a:t>AAR test , cut off , interfering factors .</a:t>
            </a:r>
            <a:r>
              <a:rPr b="1" lang="en" sz="2400">
                <a:solidFill>
                  <a:schemeClr val="accent6"/>
                </a:solidFill>
              </a:rPr>
              <a:t>︎</a:t>
            </a:r>
            <a:endParaRPr sz="2400">
              <a:solidFill>
                <a:schemeClr val="accent6"/>
              </a:solidFill>
            </a:endParaRPr>
          </a:p>
          <a:p>
            <a:pPr indent="0" lvl="0" marL="0" rtl="0" algn="just">
              <a:lnSpc>
                <a:spcPct val="115000"/>
              </a:lnSpc>
              <a:spcBef>
                <a:spcPts val="1200"/>
              </a:spcBef>
              <a:spcAft>
                <a:spcPts val="0"/>
              </a:spcAft>
              <a:buSzPts val="1800"/>
              <a:buNone/>
            </a:pPr>
            <a:r>
              <a:rPr lang="en" sz="2400">
                <a:solidFill>
                  <a:schemeClr val="accent6"/>
                </a:solidFill>
              </a:rPr>
              <a:t>▪︎what do the guidelines recommend in the washout  period?</a:t>
            </a:r>
            <a:endParaRPr sz="2400">
              <a:solidFill>
                <a:schemeClr val="accent6"/>
              </a:solidFill>
            </a:endParaRPr>
          </a:p>
          <a:p>
            <a:pPr indent="0" lvl="0" marL="0" rtl="0" algn="just">
              <a:lnSpc>
                <a:spcPct val="115000"/>
              </a:lnSpc>
              <a:spcBef>
                <a:spcPts val="1200"/>
              </a:spcBef>
              <a:spcAft>
                <a:spcPts val="0"/>
              </a:spcAft>
              <a:buSzPts val="1800"/>
              <a:buNone/>
            </a:pPr>
            <a:r>
              <a:rPr lang="en" sz="2400"/>
              <a:t>▪︎Do these guidelines provide valid evidence? ︎</a:t>
            </a:r>
            <a:endParaRPr sz="2400"/>
          </a:p>
          <a:p>
            <a:pPr indent="0" lvl="0" marL="0" rtl="0" algn="just">
              <a:lnSpc>
                <a:spcPct val="115000"/>
              </a:lnSpc>
              <a:spcBef>
                <a:spcPts val="1200"/>
              </a:spcBef>
              <a:spcAft>
                <a:spcPts val="0"/>
              </a:spcAft>
              <a:buSzPts val="1800"/>
              <a:buNone/>
            </a:pPr>
            <a:r>
              <a:rPr lang="en" sz="2400"/>
              <a:t>▪︎What is the purpose of this study?︎</a:t>
            </a:r>
            <a:endParaRPr sz="2400"/>
          </a:p>
          <a:p>
            <a:pPr indent="0" lvl="0" marL="0" rtl="0" algn="just">
              <a:lnSpc>
                <a:spcPct val="115000"/>
              </a:lnSpc>
              <a:spcBef>
                <a:spcPts val="1200"/>
              </a:spcBef>
              <a:spcAft>
                <a:spcPts val="1200"/>
              </a:spcAft>
              <a:buSzPts val="1800"/>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