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8" r:id="rId2"/>
    <p:sldId id="379" r:id="rId3"/>
    <p:sldId id="380" r:id="rId4"/>
    <p:sldId id="352" r:id="rId5"/>
    <p:sldId id="311" r:id="rId6"/>
    <p:sldId id="407" r:id="rId7"/>
    <p:sldId id="400" r:id="rId8"/>
    <p:sldId id="401" r:id="rId9"/>
    <p:sldId id="402" r:id="rId10"/>
    <p:sldId id="403" r:id="rId11"/>
    <p:sldId id="405" r:id="rId12"/>
    <p:sldId id="388" r:id="rId13"/>
    <p:sldId id="312" r:id="rId14"/>
    <p:sldId id="390" r:id="rId15"/>
    <p:sldId id="392" r:id="rId16"/>
    <p:sldId id="391" r:id="rId17"/>
    <p:sldId id="393" r:id="rId18"/>
    <p:sldId id="394" r:id="rId19"/>
    <p:sldId id="395" r:id="rId20"/>
    <p:sldId id="406" r:id="rId21"/>
    <p:sldId id="396" r:id="rId22"/>
    <p:sldId id="397" r:id="rId23"/>
    <p:sldId id="398" r:id="rId24"/>
    <p:sldId id="399" r:id="rId25"/>
    <p:sldId id="3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99"/>
    <a:srgbClr val="FFFF66"/>
    <a:srgbClr val="0095B8"/>
    <a:srgbClr val="00A8D0"/>
    <a:srgbClr val="0000FF"/>
    <a:srgbClr val="2B67AF"/>
    <a:srgbClr val="EAB200"/>
    <a:srgbClr val="CC9900"/>
    <a:srgbClr val="D2A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85424" autoAdjust="0"/>
  </p:normalViewPr>
  <p:slideViewPr>
    <p:cSldViewPr>
      <p:cViewPr>
        <p:scale>
          <a:sx n="60" d="100"/>
          <a:sy n="60" d="100"/>
        </p:scale>
        <p:origin x="-1350" y="-126"/>
      </p:cViewPr>
      <p:guideLst>
        <p:guide orient="horz" pos="2160"/>
        <p:guide pos="2880"/>
      </p:guideLst>
    </p:cSldViewPr>
  </p:slideViewPr>
  <p:outlineViewPr>
    <p:cViewPr>
      <p:scale>
        <a:sx n="33" d="100"/>
        <a:sy n="33" d="100"/>
      </p:scale>
      <p:origin x="0" y="8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spPr>
            <a:ln w="28575">
              <a:noFill/>
            </a:ln>
          </c:spPr>
          <c:marker>
            <c:symbol val="diamond"/>
            <c:size val="17"/>
          </c:marker>
          <c:errBars>
            <c:errDir val="y"/>
            <c:errBarType val="both"/>
            <c:errValType val="cust"/>
            <c:plus>
              <c:numRef>
                <c:f>Sheet1!$F$1:$F$4</c:f>
                <c:numCache>
                  <c:formatCode>General</c:formatCode>
                  <c:ptCount val="4"/>
                  <c:pt idx="1">
                    <c:v>2.9</c:v>
                  </c:pt>
                  <c:pt idx="2">
                    <c:v>4.38</c:v>
                  </c:pt>
                  <c:pt idx="3">
                    <c:v>5.44</c:v>
                  </c:pt>
                </c:numCache>
              </c:numRef>
            </c:plus>
            <c:minus>
              <c:numRef>
                <c:f>Sheet1!$G$1:$G$4</c:f>
                <c:numCache>
                  <c:formatCode>General</c:formatCode>
                  <c:ptCount val="4"/>
                  <c:pt idx="1">
                    <c:v>0.9600000000000003</c:v>
                  </c:pt>
                  <c:pt idx="2">
                    <c:v>1.53</c:v>
                  </c:pt>
                  <c:pt idx="3">
                    <c:v>1.8800000000000001</c:v>
                  </c:pt>
                </c:numCache>
              </c:numRef>
            </c:minus>
            <c:spPr>
              <a:ln w="28575"/>
            </c:spPr>
          </c:errBars>
          <c:xVal>
            <c:strRef>
              <c:f>Sheet1!$D$7:$D$10</c:f>
              <c:strCache>
                <c:ptCount val="4"/>
                <c:pt idx="0">
                  <c:v>q1</c:v>
                </c:pt>
                <c:pt idx="1">
                  <c:v>q2</c:v>
                </c:pt>
                <c:pt idx="2">
                  <c:v>q3</c:v>
                </c:pt>
                <c:pt idx="3">
                  <c:v>q4</c:v>
                </c:pt>
              </c:strCache>
            </c:strRef>
          </c:xVal>
          <c:yVal>
            <c:numRef>
              <c:f>Sheet1!$E$1:$E$4</c:f>
              <c:numCache>
                <c:formatCode>General</c:formatCode>
                <c:ptCount val="4"/>
                <c:pt idx="0">
                  <c:v>1</c:v>
                </c:pt>
                <c:pt idx="1">
                  <c:v>1.42</c:v>
                </c:pt>
                <c:pt idx="2">
                  <c:v>2.3499999999999988</c:v>
                </c:pt>
                <c:pt idx="3">
                  <c:v>2.88</c:v>
                </c:pt>
              </c:numCache>
            </c:numRef>
          </c:yVal>
        </c:ser>
        <c:axId val="64217088"/>
        <c:axId val="64758528"/>
      </c:scatterChart>
      <c:valAx>
        <c:axId val="64217088"/>
        <c:scaling>
          <c:orientation val="minMax"/>
        </c:scaling>
        <c:delete val="1"/>
        <c:axPos val="b"/>
        <c:numFmt formatCode="General" sourceLinked="0"/>
        <c:tickLblPos val="nextTo"/>
        <c:crossAx val="64758528"/>
        <c:crosses val="autoZero"/>
        <c:crossBetween val="midCat"/>
      </c:valAx>
      <c:valAx>
        <c:axId val="64758528"/>
        <c:scaling>
          <c:orientation val="minMax"/>
        </c:scaling>
        <c:axPos val="l"/>
        <c:numFmt formatCode="General" sourceLinked="1"/>
        <c:tickLblPos val="nextTo"/>
        <c:txPr>
          <a:bodyPr/>
          <a:lstStyle/>
          <a:p>
            <a:pPr>
              <a:defRPr sz="2000"/>
            </a:pPr>
            <a:endParaRPr lang="en-US"/>
          </a:p>
        </c:txPr>
        <c:crossAx val="64217088"/>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spPr>
            <a:ln w="28575">
              <a:noFill/>
            </a:ln>
          </c:spPr>
          <c:marker>
            <c:symbol val="diamond"/>
            <c:size val="16"/>
          </c:marker>
          <c:errBars>
            <c:errDir val="y"/>
            <c:errBarType val="both"/>
            <c:errValType val="cust"/>
            <c:plus>
              <c:numRef>
                <c:f>Sheet1!$L$1:$L$4</c:f>
                <c:numCache>
                  <c:formatCode>General</c:formatCode>
                  <c:ptCount val="4"/>
                  <c:pt idx="1">
                    <c:v>1.75</c:v>
                  </c:pt>
                  <c:pt idx="2">
                    <c:v>3.9099999999999997</c:v>
                  </c:pt>
                  <c:pt idx="3">
                    <c:v>4.58</c:v>
                  </c:pt>
                </c:numCache>
              </c:numRef>
            </c:plus>
            <c:minus>
              <c:numRef>
                <c:f>Sheet1!$M$1:$M$4</c:f>
                <c:numCache>
                  <c:formatCode>General</c:formatCode>
                  <c:ptCount val="4"/>
                  <c:pt idx="1">
                    <c:v>0.65000000000000036</c:v>
                  </c:pt>
                  <c:pt idx="2">
                    <c:v>1.1900000000000006</c:v>
                  </c:pt>
                  <c:pt idx="3">
                    <c:v>1.76</c:v>
                  </c:pt>
                </c:numCache>
              </c:numRef>
            </c:minus>
            <c:spPr>
              <a:ln w="28575"/>
            </c:spPr>
          </c:errBars>
          <c:yVal>
            <c:numRef>
              <c:f>Sheet1!$K$1:$K$4</c:f>
              <c:numCache>
                <c:formatCode>General</c:formatCode>
                <c:ptCount val="4"/>
                <c:pt idx="0">
                  <c:v>1</c:v>
                </c:pt>
                <c:pt idx="1">
                  <c:v>1.02</c:v>
                </c:pt>
                <c:pt idx="2">
                  <c:v>1.71</c:v>
                </c:pt>
                <c:pt idx="3">
                  <c:v>2.8499999999999988</c:v>
                </c:pt>
              </c:numCache>
            </c:numRef>
          </c:yVal>
        </c:ser>
        <c:axId val="64833024"/>
        <c:axId val="64834560"/>
      </c:scatterChart>
      <c:valAx>
        <c:axId val="64833024"/>
        <c:scaling>
          <c:orientation val="minMax"/>
        </c:scaling>
        <c:delete val="1"/>
        <c:axPos val="b"/>
        <c:tickLblPos val="nextTo"/>
        <c:crossAx val="64834560"/>
        <c:crosses val="autoZero"/>
        <c:crossBetween val="midCat"/>
      </c:valAx>
      <c:valAx>
        <c:axId val="64834560"/>
        <c:scaling>
          <c:orientation val="minMax"/>
        </c:scaling>
        <c:axPos val="l"/>
        <c:numFmt formatCode="General" sourceLinked="1"/>
        <c:tickLblPos val="nextTo"/>
        <c:txPr>
          <a:bodyPr/>
          <a:lstStyle/>
          <a:p>
            <a:pPr>
              <a:defRPr sz="1800"/>
            </a:pPr>
            <a:endParaRPr lang="en-US"/>
          </a:p>
        </c:txPr>
        <c:crossAx val="64833024"/>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spPr>
            <a:ln w="28575">
              <a:noFill/>
            </a:ln>
          </c:spPr>
          <c:marker>
            <c:symbol val="diamond"/>
            <c:size val="17"/>
          </c:marker>
          <c:errBars>
            <c:errDir val="y"/>
            <c:errBarType val="both"/>
            <c:errValType val="cust"/>
            <c:plus>
              <c:numRef>
                <c:f>Sheet1!$S$1:$S$4</c:f>
                <c:numCache>
                  <c:formatCode>General</c:formatCode>
                  <c:ptCount val="4"/>
                  <c:pt idx="1">
                    <c:v>4.1499999999999995</c:v>
                  </c:pt>
                  <c:pt idx="2">
                    <c:v>4.6899999999999995</c:v>
                  </c:pt>
                  <c:pt idx="3">
                    <c:v>6.8199999999999985</c:v>
                  </c:pt>
                </c:numCache>
              </c:numRef>
            </c:plus>
            <c:minus>
              <c:numRef>
                <c:f>Sheet1!$T$1:$T$4</c:f>
                <c:numCache>
                  <c:formatCode>General</c:formatCode>
                  <c:ptCount val="4"/>
                  <c:pt idx="1">
                    <c:v>1.28</c:v>
                  </c:pt>
                  <c:pt idx="2">
                    <c:v>1.53</c:v>
                  </c:pt>
                  <c:pt idx="3">
                    <c:v>2.25</c:v>
                  </c:pt>
                </c:numCache>
              </c:numRef>
            </c:minus>
            <c:spPr>
              <a:ln w="28575"/>
            </c:spPr>
          </c:errBars>
          <c:yVal>
            <c:numRef>
              <c:f>Sheet1!$R$1:$R$4</c:f>
              <c:numCache>
                <c:formatCode>General</c:formatCode>
                <c:ptCount val="4"/>
                <c:pt idx="0">
                  <c:v>1</c:v>
                </c:pt>
                <c:pt idx="1">
                  <c:v>1.84</c:v>
                </c:pt>
                <c:pt idx="2">
                  <c:v>2.27</c:v>
                </c:pt>
                <c:pt idx="3">
                  <c:v>3.3499999999999988</c:v>
                </c:pt>
              </c:numCache>
            </c:numRef>
          </c:yVal>
        </c:ser>
        <c:axId val="64888832"/>
        <c:axId val="64890368"/>
      </c:scatterChart>
      <c:valAx>
        <c:axId val="64888832"/>
        <c:scaling>
          <c:orientation val="minMax"/>
        </c:scaling>
        <c:delete val="1"/>
        <c:axPos val="b"/>
        <c:tickLblPos val="nextTo"/>
        <c:crossAx val="64890368"/>
        <c:crosses val="autoZero"/>
        <c:crossBetween val="midCat"/>
      </c:valAx>
      <c:valAx>
        <c:axId val="64890368"/>
        <c:scaling>
          <c:orientation val="minMax"/>
        </c:scaling>
        <c:axPos val="l"/>
        <c:numFmt formatCode="General" sourceLinked="1"/>
        <c:tickLblPos val="nextTo"/>
        <c:txPr>
          <a:bodyPr/>
          <a:lstStyle/>
          <a:p>
            <a:pPr>
              <a:defRPr sz="1800"/>
            </a:pPr>
            <a:endParaRPr lang="en-US"/>
          </a:p>
        </c:txPr>
        <c:crossAx val="64888832"/>
        <c:crosses val="autoZero"/>
        <c:crossBetween val="midCat"/>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مطالعه اول</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40BA07-EDD5-40C8-97E1-056EAF57FE3D}" type="datetimeFigureOut">
              <a:rPr lang="en-US" smtClean="0"/>
              <a:pPr/>
              <a:t>12/4/2013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DBF202-C0DD-4B33-B9D5-81260FB5D3E1}"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مطالعه اول</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BF7C7-28D3-4C0C-A933-F5CB3C423E77}" type="datetimeFigureOut">
              <a:rPr lang="en-US" smtClean="0"/>
              <a:pPr/>
              <a:t>12/4/2013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66D70-63BF-4D6A-9B12-F421CA75BE5E}"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ncbi.nlm.nih.gov/pubmed?term=He%20FJ%5bAuthor%5d&amp;cauthor=true&amp;cauthor_uid=17823599"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we found that salty snacks consumption is positive associated with hypertension. This association was remained significant when controlling for BMI. This supports results from an intervention study showing that higher intake of salt increased hypertension (40). </a:t>
            </a:r>
            <a:r>
              <a:rPr lang="en-US" sz="1200" u="none" strike="noStrike" kern="1200" dirty="0" smtClean="0">
                <a:solidFill>
                  <a:schemeClr val="tx1"/>
                </a:solidFill>
                <a:latin typeface="+mn-lt"/>
                <a:ea typeface="+mn-ea"/>
                <a:cs typeface="+mn-cs"/>
                <a:hlinkClick r:id="rId3"/>
              </a:rPr>
              <a:t>He FJ</a:t>
            </a:r>
            <a:r>
              <a:rPr lang="en-US" sz="1200" kern="1200" dirty="0" smtClean="0">
                <a:solidFill>
                  <a:schemeClr val="tx1"/>
                </a:solidFill>
                <a:latin typeface="+mn-lt"/>
                <a:ea typeface="+mn-ea"/>
                <a:cs typeface="+mn-cs"/>
              </a:rPr>
              <a:t> et al. in their study in Great Britain 1658 children aged between 4 and 18 years, did not specify the type of salt, but did not include salt added in cooking or at the table. There was a significant association of salt intake with systolic blood pressure an increase of 1 g/day in salt intake was related to an increase of 0.4 mm Hg in systolic (40). Contrasting the findings, randomized cross-over clinical trial, sixty post-pubescent adolescent girls with the MetS that divided in recommendations to follow tow groups: 1) Dietary Approaches to Stop Hypertension (a diet with very low sodium) and 2) usual dietary advice. changes in systolic blood pressure were not statistically significant between two groups (41). </a:t>
            </a:r>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Rise of unhealthy snacks can have a number of reasons, such as environmental factors, including incorrect eating habits, family nutritional knowledge, advertise TV, and availability at school (45). This has  been  mainly attributed to the change of dietary habits and a shift from the traditional, towards a more Western way of life (46). When cooking sweet snack add a lot of simple sugar, and these foods constitute rich sources of saturated and Trans fatty acids. As a result, mostly have a high glycemic index that can raise blood sugar levels are low at the time (34). Dietary glycemic index were associated with a few CVD risk factors, obesity, insulin resistance, and some component of MetS, and asthma symptoms (35-38). In addition to high glycemic index had associated with inflammation (39). Hypertension in children also is viewed as a significant risk factor for the development of cardiovascular disease in adulthood (42). In addition to increase consumption of snacks can be substituted instead of fruits and vegetables intake as a healthy diet(43). </a:t>
            </a:r>
          </a:p>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Rise of unhealthy snacks can have a number of reasons, such as environmental factors, including incorrect eating habits, family nutritional knowledge, advertise TV, and availability at school (45). This has  been  mainly attributed to the change of dietary habits and a shift from the traditional, towards a more Western way of life (46). When cooking sweet snack add a lot of simple sugar, and these foods constitute rich sources of saturated and Trans fatty acids. As a result, mostly have a high glycemic index that can raise blood sugar levels are low at the time (34). Dietary glycemic index were associated with a few CVD risk factors, obesity, insulin resistance, and some component of MetS, and asthma symptoms (35-38). In addition to high glycemic index had associated with inflammation (39). Hypertension in children also is viewed as a significant risk factor for the development of cardiovascular disease in adulthood (42). In addition to increase consumption of snacks can be substituted instead of fruits and vegetables intake as a healthy diet(43). </a:t>
            </a:r>
          </a:p>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metabolic  syndrome  in  adults </a:t>
            </a:r>
            <a:r>
              <a:rPr lang="en-US" baseline="0" dirty="0" smtClean="0"/>
              <a:t> </a:t>
            </a:r>
            <a:r>
              <a:rPr lang="en-US" dirty="0" smtClean="0"/>
              <a:t>has  been  defined  as  a  cluster  of </a:t>
            </a:r>
            <a:r>
              <a:rPr lang="en-US" baseline="0" dirty="0" smtClean="0"/>
              <a:t> </a:t>
            </a:r>
            <a:r>
              <a:rPr lang="en-US" dirty="0" smtClean="0"/>
              <a:t>the  most  dangerous  risk  factors  for </a:t>
            </a:r>
            <a:r>
              <a:rPr lang="en-US" baseline="0" dirty="0" smtClean="0"/>
              <a:t> </a:t>
            </a:r>
            <a:r>
              <a:rPr lang="en-US" dirty="0" smtClean="0"/>
              <a:t>cardiovascular  disease  and </a:t>
            </a:r>
            <a:r>
              <a:rPr lang="en-US" baseline="0" dirty="0" smtClean="0"/>
              <a:t> </a:t>
            </a:r>
            <a:r>
              <a:rPr lang="en-US" dirty="0" smtClean="0"/>
              <a:t>type  2 </a:t>
            </a:r>
            <a:r>
              <a:rPr lang="en-US" baseline="0" dirty="0" smtClean="0"/>
              <a:t> </a:t>
            </a:r>
            <a:r>
              <a:rPr lang="en-US" dirty="0" smtClean="0"/>
              <a:t>diabetes,  which  include  abdominal </a:t>
            </a:r>
            <a:r>
              <a:rPr lang="en-US" baseline="0" dirty="0" smtClean="0"/>
              <a:t> </a:t>
            </a:r>
            <a:r>
              <a:rPr lang="en-US" dirty="0" smtClean="0"/>
              <a:t>obesity, high cholesterol, high blood </a:t>
            </a:r>
            <a:r>
              <a:rPr lang="en-US" baseline="0" dirty="0" smtClean="0"/>
              <a:t> </a:t>
            </a:r>
            <a:r>
              <a:rPr lang="en-US" dirty="0" smtClean="0"/>
              <a:t>pressure, diabetes (if not yet present) </a:t>
            </a:r>
            <a:r>
              <a:rPr lang="en-US" baseline="0" dirty="0" smtClean="0"/>
              <a:t> </a:t>
            </a:r>
            <a:r>
              <a:rPr lang="en-US" dirty="0" smtClean="0"/>
              <a:t>and raised fasting plasma glucose.</a:t>
            </a:r>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It has been shown using several longitudinal cohorts that meeting the criteria of the metabolic syndrome in childhood predicts the development of cardiovascular disease and type 2 diabetes in adulthood. Similarly, having specific components of the syndrome in childhood predicts the presence of “softer” outcomes such as left ventricular hypertrophy or increased </a:t>
            </a:r>
            <a:r>
              <a:rPr lang="en-US" sz="1200" b="0" i="0" kern="1200" dirty="0" err="1" smtClean="0">
                <a:solidFill>
                  <a:schemeClr val="tx1"/>
                </a:solidFill>
                <a:latin typeface="+mn-lt"/>
                <a:ea typeface="+mn-ea"/>
                <a:cs typeface="+mn-cs"/>
              </a:rPr>
              <a:t>intimal</a:t>
            </a:r>
            <a:r>
              <a:rPr lang="en-US" sz="1200" b="0" i="0" kern="1200" dirty="0" smtClean="0">
                <a:solidFill>
                  <a:schemeClr val="tx1"/>
                </a:solidFill>
                <a:latin typeface="+mn-lt"/>
                <a:ea typeface="+mn-ea"/>
                <a:cs typeface="+mn-cs"/>
              </a:rPr>
              <a:t>-medial thickness in childhood and adulthood</a:t>
            </a:r>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fa-IR" dirty="0" smtClean="0"/>
              <a:t>در مقاله اصلی کوک</a:t>
            </a:r>
            <a:r>
              <a:rPr lang="fa-IR" baseline="0" dirty="0" smtClean="0"/>
              <a:t> </a:t>
            </a:r>
            <a:r>
              <a:rPr lang="en-US" baseline="0" dirty="0" smtClean="0"/>
              <a:t>FBS</a:t>
            </a:r>
            <a:r>
              <a:rPr lang="fa-IR" baseline="0" dirty="0" smtClean="0"/>
              <a:t> 110 در نظر گرفته بوده که زمانی بوده که </a:t>
            </a:r>
            <a:r>
              <a:rPr lang="en-US" baseline="0" dirty="0" smtClean="0"/>
              <a:t>IDF</a:t>
            </a:r>
            <a:r>
              <a:rPr lang="fa-IR" baseline="0" dirty="0" smtClean="0"/>
              <a:t>هم 110 می گوفته و با عوض شدن آن این هم عوضی شده.</a:t>
            </a:r>
          </a:p>
          <a:p>
            <a:pPr algn="r" rtl="1"/>
            <a:r>
              <a:rPr lang="en-US" baseline="0" dirty="0" smtClean="0"/>
              <a:t>WC</a:t>
            </a:r>
            <a:r>
              <a:rPr lang="fa-IR" baseline="0" dirty="0" smtClean="0"/>
              <a:t> از کلیشادی استفادهخ شده</a:t>
            </a:r>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Most of epidemiological study was investigate relationship specially snack in diet between children and adolescent </a:t>
            </a:r>
            <a:r>
              <a:rPr lang="en-US" sz="1200" b="1" kern="1200" dirty="0" smtClean="0">
                <a:solidFill>
                  <a:schemeClr val="tx1"/>
                </a:solidFill>
                <a:latin typeface="+mn-lt"/>
                <a:ea typeface="+mn-ea"/>
                <a:cs typeface="+mn-cs"/>
              </a:rPr>
              <a:t>was low</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In American, a study for trends in snacking children was conducted(44). This study shows that during the last three decades, Children in all of age group increases in snacking behavior. Snaking in these children has up to 27% of the daily caloric intake. Furthermore, have been reported that shifts towards more salty snacks, candies and sweetened beverages. </a:t>
            </a:r>
          </a:p>
          <a:p>
            <a:r>
              <a:rPr lang="en-US" sz="1200" kern="1200" dirty="0" smtClean="0">
                <a:solidFill>
                  <a:schemeClr val="tx1"/>
                </a:solidFill>
                <a:latin typeface="+mn-lt"/>
                <a:ea typeface="+mn-ea"/>
                <a:cs typeface="+mn-cs"/>
              </a:rPr>
              <a:t>The inconsistency in our finding, in Greece, 237 adolescents with an average consumption of 90 g per day snacks no significant findings were observed for MetS (32). In Australia, after  investigate dietary pattern of 1139 adolescence, the result shown that patient with High scores Western dietary pattern that included sweet and salty snacks were significant associated with greater odds for the MetS (p for trend=0.02)(33). </a:t>
            </a:r>
          </a:p>
          <a:p>
            <a:endParaRPr lang="en-US" dirty="0"/>
          </a:p>
        </p:txBody>
      </p:sp>
      <p:sp>
        <p:nvSpPr>
          <p:cNvPr id="4" name="Header Placeholder 3"/>
          <p:cNvSpPr>
            <a:spLocks noGrp="1"/>
          </p:cNvSpPr>
          <p:nvPr>
            <p:ph type="hdr" sz="quarter" idx="10"/>
          </p:nvPr>
        </p:nvSpPr>
        <p:spPr/>
        <p:txBody>
          <a:bodyPr/>
          <a:lstStyle/>
          <a:p>
            <a:r>
              <a:rPr lang="fa-IR" smtClean="0"/>
              <a:t>مطالعه اول</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02006-F6FB-4904-A7D1-E15B79C27EE0}"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0C293-CDAC-4C24-8062-7671D446104C}" type="slidenum">
              <a:rPr lang="en-US" smtClean="0"/>
              <a:pPr/>
              <a:t>‹#›</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02006-F6FB-4904-A7D1-E15B79C27EE0}" type="datetimeFigureOut">
              <a:rPr lang="en-US" smtClean="0"/>
              <a:pPr/>
              <a:t>12/4/2013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0C293-CDAC-4C24-8062-7671D44610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400" y="4373940"/>
            <a:ext cx="6477000" cy="1015663"/>
          </a:xfrm>
          <a:prstGeom prst="rect">
            <a:avLst/>
          </a:prstGeom>
          <a:noFill/>
        </p:spPr>
        <p:txBody>
          <a:bodyPr wrap="square" rtlCol="0">
            <a:spAutoFit/>
          </a:bodyPr>
          <a:lstStyle/>
          <a:p>
            <a:pPr algn="ctr"/>
            <a:r>
              <a:rPr lang="en-US" sz="2000" i="1" dirty="0" smtClean="0">
                <a:latin typeface="Times New Roman" pitchFamily="18" charset="0"/>
                <a:cs typeface="Times New Roman" pitchFamily="18" charset="0"/>
              </a:rPr>
              <a:t>Nutrition and Endocrine Research Center</a:t>
            </a:r>
          </a:p>
          <a:p>
            <a:pPr algn="ctr"/>
            <a:r>
              <a:rPr lang="en-US" sz="2000" i="1" dirty="0" smtClean="0">
                <a:latin typeface="Times New Roman" pitchFamily="18" charset="0"/>
                <a:cs typeface="Times New Roman" pitchFamily="18" charset="0"/>
              </a:rPr>
              <a:t>Research Institute for Endocrine Science</a:t>
            </a:r>
          </a:p>
          <a:p>
            <a:pPr algn="ctr"/>
            <a:r>
              <a:rPr lang="en-US" sz="2000" i="1" dirty="0" err="1" smtClean="0">
                <a:latin typeface="Times New Roman" pitchFamily="18" charset="0"/>
                <a:cs typeface="Times New Roman" pitchFamily="18" charset="0"/>
              </a:rPr>
              <a:t>Shahid</a:t>
            </a:r>
            <a:r>
              <a:rPr lang="en-US" sz="2000" i="1" dirty="0" smtClean="0">
                <a:latin typeface="Times New Roman" pitchFamily="18" charset="0"/>
                <a:cs typeface="Times New Roman" pitchFamily="18" charset="0"/>
              </a:rPr>
              <a:t> Beheshti University of Medical Sciences</a:t>
            </a:r>
            <a:endParaRPr lang="en-US" sz="2000" b="1" i="1" dirty="0">
              <a:latin typeface="Times New Roman" pitchFamily="18" charset="0"/>
              <a:cs typeface="Times New Roman" pitchFamily="18" charset="0"/>
            </a:endParaRPr>
          </a:p>
        </p:txBody>
      </p:sp>
      <p:sp>
        <p:nvSpPr>
          <p:cNvPr id="10" name="TextBox 9"/>
          <p:cNvSpPr txBox="1"/>
          <p:nvPr/>
        </p:nvSpPr>
        <p:spPr>
          <a:xfrm>
            <a:off x="381000" y="1447800"/>
            <a:ext cx="8534400" cy="2554545"/>
          </a:xfrm>
          <a:prstGeom prst="rect">
            <a:avLst/>
          </a:prstGeom>
          <a:noFill/>
        </p:spPr>
        <p:txBody>
          <a:bodyPr wrap="square" rtlCol="0">
            <a:spAutoFit/>
          </a:bodyPr>
          <a:lstStyle/>
          <a:p>
            <a:pPr algn="ctr"/>
            <a:r>
              <a:rPr lang="en-US" sz="3600" b="1" dirty="0" smtClean="0">
                <a:solidFill>
                  <a:schemeClr val="bg2">
                    <a:lumMod val="25000"/>
                  </a:schemeClr>
                </a:solidFill>
                <a:latin typeface="Times New Roman" pitchFamily="18" charset="0"/>
                <a:cs typeface="Times New Roman" pitchFamily="18" charset="0"/>
              </a:rPr>
              <a:t>Intake of snacks and metabolic syndrome incidence in children and adolescents: Tehran Lipid and Glucose Study</a:t>
            </a:r>
          </a:p>
          <a:p>
            <a:pPr algn="ctr"/>
            <a:endParaRPr lang="en-US" sz="2800" b="1" dirty="0" smtClean="0">
              <a:solidFill>
                <a:schemeClr val="bg2">
                  <a:lumMod val="25000"/>
                </a:schemeClr>
              </a:solidFill>
              <a:latin typeface="Times New Roman" pitchFamily="18" charset="0"/>
              <a:cs typeface="Times New Roman" pitchFamily="18" charset="0"/>
            </a:endParaRPr>
          </a:p>
          <a:p>
            <a:pPr algn="ctr"/>
            <a:r>
              <a:rPr lang="en-US" sz="2400" dirty="0" err="1" smtClean="0">
                <a:latin typeface="Times New Roman" pitchFamily="18" charset="0"/>
                <a:cs typeface="Times New Roman" pitchFamily="18" charset="0"/>
              </a:rPr>
              <a:t>Asghari</a:t>
            </a:r>
            <a:r>
              <a:rPr lang="en-US" sz="2400" dirty="0" smtClean="0">
                <a:latin typeface="Times New Roman" pitchFamily="18" charset="0"/>
                <a:cs typeface="Times New Roman" pitchFamily="18" charset="0"/>
              </a:rPr>
              <a:t> G, </a:t>
            </a:r>
            <a:r>
              <a:rPr lang="en-US" sz="2400" dirty="0" err="1" smtClean="0">
                <a:latin typeface="Times New Roman" pitchFamily="18" charset="0"/>
                <a:cs typeface="Times New Roman" pitchFamily="18" charset="0"/>
              </a:rPr>
              <a:t>Yuzbashian</a:t>
            </a:r>
            <a:r>
              <a:rPr lang="en-US" sz="2400" dirty="0" smtClean="0">
                <a:latin typeface="Times New Roman" pitchFamily="18" charset="0"/>
                <a:cs typeface="Times New Roman" pitchFamily="18" charset="0"/>
              </a:rPr>
              <a:t> E, </a:t>
            </a:r>
            <a:r>
              <a:rPr lang="en-US" sz="2400" dirty="0" err="1" smtClean="0">
                <a:latin typeface="Times New Roman" pitchFamily="18" charset="0"/>
                <a:cs typeface="Times New Roman" pitchFamily="18" charset="0"/>
              </a:rPr>
              <a:t>Mirmiran</a:t>
            </a:r>
            <a:r>
              <a:rPr lang="en-US" sz="2400" dirty="0" smtClean="0">
                <a:latin typeface="Times New Roman" pitchFamily="18" charset="0"/>
                <a:cs typeface="Times New Roman" pitchFamily="18" charset="0"/>
              </a:rPr>
              <a:t> P,</a:t>
            </a:r>
            <a:r>
              <a:rPr lang="en-US" sz="2400" baseline="300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Hosseinpor-niazi</a:t>
            </a:r>
            <a:r>
              <a:rPr lang="en-US" sz="2400" dirty="0" smtClean="0">
                <a:latin typeface="Times New Roman" pitchFamily="18" charset="0"/>
                <a:cs typeface="Times New Roman" pitchFamily="18" charset="0"/>
              </a:rPr>
              <a:t> S, </a:t>
            </a:r>
            <a:r>
              <a:rPr lang="en-US" sz="2400" dirty="0" err="1" smtClean="0">
                <a:latin typeface="Times New Roman" pitchFamily="18" charset="0"/>
                <a:cs typeface="Times New Roman" pitchFamily="18" charset="0"/>
              </a:rPr>
              <a:t>Azizi</a:t>
            </a:r>
            <a:r>
              <a:rPr lang="en-US" sz="2400" dirty="0" smtClean="0">
                <a:latin typeface="Times New Roman" pitchFamily="18" charset="0"/>
                <a:cs typeface="Times New Roman" pitchFamily="18" charset="0"/>
              </a:rPr>
              <a:t> F</a:t>
            </a:r>
            <a:endParaRPr lang="en-US" sz="2400" b="1" dirty="0">
              <a:latin typeface="Times New Roman" pitchFamily="18" charset="0"/>
              <a:cs typeface="Times New Roman" pitchFamily="18" charset="0"/>
            </a:endParaRPr>
          </a:p>
        </p:txBody>
      </p:sp>
      <p:sp>
        <p:nvSpPr>
          <p:cNvPr id="18" name="Slide Number Placeholder 17"/>
          <p:cNvSpPr>
            <a:spLocks noGrp="1"/>
          </p:cNvSpPr>
          <p:nvPr>
            <p:ph type="sldNum" sz="quarter" idx="12"/>
          </p:nvPr>
        </p:nvSpPr>
        <p:spPr>
          <a:xfrm>
            <a:off x="6553200" y="6416675"/>
            <a:ext cx="2133600" cy="365125"/>
          </a:xfrm>
        </p:spPr>
        <p:txBody>
          <a:bodyPr/>
          <a:lstStyle/>
          <a:p>
            <a:fld id="{32BF6116-1079-47E6-97C1-A86FD1CBCFAF}" type="slidenum">
              <a:rPr lang="en-US" smtClean="0"/>
              <a:pPr/>
              <a:t>1</a:t>
            </a:fld>
            <a:endParaRPr lang="en-US" dirty="0"/>
          </a:p>
        </p:txBody>
      </p:sp>
      <p:pic>
        <p:nvPicPr>
          <p:cNvPr id="1026"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562600"/>
          </a:xfrm>
        </p:spPr>
        <p:txBody>
          <a:bodyPr>
            <a:normAutofit/>
          </a:bodyPr>
          <a:lstStyle/>
          <a:p>
            <a:pPr algn="ctr" rtl="1">
              <a:buNone/>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Study population</a:t>
            </a:r>
            <a:endParaRPr lang="fa-IR" dirty="0" smtClean="0">
              <a:cs typeface="+mj-cs"/>
            </a:endParaRPr>
          </a:p>
          <a:p>
            <a:pPr algn="l">
              <a:buNone/>
            </a:pPr>
            <a:r>
              <a:rPr lang="en-US" dirty="0" smtClean="0">
                <a:cs typeface="+mj-cs"/>
              </a:rPr>
              <a:t>A subgroup of 621 children and adolescence</a:t>
            </a:r>
          </a:p>
          <a:p>
            <a:pPr algn="l">
              <a:buNone/>
            </a:pPr>
            <a:r>
              <a:rPr lang="en-US" b="1" i="1" dirty="0" smtClean="0">
                <a:cs typeface="+mj-cs"/>
              </a:rPr>
              <a:t>Inclusions criteria</a:t>
            </a:r>
          </a:p>
          <a:p>
            <a:pPr lvl="1" algn="l"/>
            <a:r>
              <a:rPr lang="en-US" dirty="0" smtClean="0">
                <a:cs typeface="+mj-cs"/>
              </a:rPr>
              <a:t>Age &gt;6 &amp; &lt;18</a:t>
            </a:r>
            <a:endParaRPr lang="en-US" i="1" dirty="0" smtClean="0">
              <a:cs typeface="+mj-cs"/>
            </a:endParaRPr>
          </a:p>
          <a:p>
            <a:pPr lvl="1"/>
            <a:r>
              <a:rPr lang="en-US" dirty="0" smtClean="0">
                <a:cs typeface="+mj-cs"/>
              </a:rPr>
              <a:t>The energy intake to estimated energy requirement (EER) the range of SD3 ± participant</a:t>
            </a:r>
          </a:p>
          <a:p>
            <a:pPr algn="l">
              <a:buNone/>
            </a:pPr>
            <a:r>
              <a:rPr lang="en-US" b="1" i="1" dirty="0" smtClean="0">
                <a:cs typeface="+mj-cs"/>
              </a:rPr>
              <a:t>Exclusion criteria</a:t>
            </a:r>
          </a:p>
          <a:p>
            <a:pPr lvl="1"/>
            <a:r>
              <a:rPr lang="en-US" dirty="0" smtClean="0">
                <a:cs typeface="+mj-cs"/>
              </a:rPr>
              <a:t>Follow a specific diet</a:t>
            </a:r>
          </a:p>
          <a:p>
            <a:pPr lvl="1"/>
            <a:r>
              <a:rPr lang="en-US" i="1" dirty="0" smtClean="0">
                <a:cs typeface="+mj-cs"/>
              </a:rPr>
              <a:t>Missing in diet or metabolic syndrome component</a:t>
            </a:r>
            <a:endParaRPr lang="en-US" dirty="0">
              <a:cs typeface="+mj-cs"/>
            </a:endParaRPr>
          </a:p>
        </p:txBody>
      </p:sp>
      <p:sp>
        <p:nvSpPr>
          <p:cNvPr id="4" name="Slide Number Placeholder 3"/>
          <p:cNvSpPr>
            <a:spLocks noGrp="1"/>
          </p:cNvSpPr>
          <p:nvPr>
            <p:ph type="sldNum" sz="quarter" idx="12"/>
          </p:nvPr>
        </p:nvSpPr>
        <p:spPr/>
        <p:txBody>
          <a:bodyPr/>
          <a:lstStyle/>
          <a:p>
            <a:fld id="{705433FB-0427-4435-92D3-B8B664F5F8F4}" type="slidenum">
              <a:rPr lang="en-US" sz="1600" b="1" smtClean="0">
                <a:solidFill>
                  <a:schemeClr val="tx1"/>
                </a:solidFill>
                <a:latin typeface="IPT Nazanin" pitchFamily="2" charset="2"/>
              </a:rPr>
              <a:pPr/>
              <a:t>10</a:t>
            </a:fld>
            <a:endParaRPr lang="en-US" sz="1600" b="1" dirty="0" smtClean="0">
              <a:solidFill>
                <a:schemeClr val="tx1"/>
              </a:solidFill>
              <a:latin typeface="IPT Nazanin" pitchFamily="2" charset="2"/>
            </a:endParaRPr>
          </a:p>
        </p:txBody>
      </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44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مواد و روش ها</a:t>
            </a:r>
            <a:r>
              <a:rPr kumimoji="0" lang="en-US" sz="44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 </a:t>
            </a:r>
            <a:r>
              <a:rPr kumimoji="0" lang="fa-IR" sz="1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(5) </a:t>
            </a:r>
            <a:endParaRPr kumimoji="0" lang="en-US" sz="4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pic>
        <p:nvPicPr>
          <p:cNvPr id="8"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9" name="Rectangle 8"/>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0"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مواد و روش ها</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381000" y="1143000"/>
            <a:ext cx="8382000" cy="5410200"/>
          </a:xfrm>
        </p:spPr>
        <p:txBody>
          <a:bodyPr>
            <a:normAutofit/>
          </a:bodyPr>
          <a:lstStyle/>
          <a:p>
            <a:pPr algn="r" rtl="1">
              <a:buNone/>
            </a:pPr>
            <a:endParaRPr lang="fa-IR" dirty="0" smtClean="0">
              <a:cs typeface="B Mitra" pitchFamily="2" charset="-78"/>
            </a:endParaRPr>
          </a:p>
          <a:p>
            <a:pPr lvl="1" algn="l">
              <a:buFont typeface="Wingdings" pitchFamily="2" charset="2"/>
              <a:buChar char="ü"/>
            </a:pPr>
            <a:r>
              <a:rPr lang="fa-IR" dirty="0" smtClean="0">
                <a:cs typeface="B Mitra" pitchFamily="2" charset="-78"/>
              </a:rPr>
              <a:t> </a:t>
            </a:r>
            <a:r>
              <a:rPr lang="en-US" dirty="0" smtClean="0">
                <a:cs typeface="B Mitra" pitchFamily="2" charset="-78"/>
              </a:rPr>
              <a:t> Anthropometric</a:t>
            </a:r>
            <a:r>
              <a:rPr lang="en-US" sz="3200" dirty="0" smtClean="0">
                <a:cs typeface="B Mitra" pitchFamily="2" charset="-78"/>
              </a:rPr>
              <a:t> (weight, height, waist circumstance)</a:t>
            </a:r>
            <a:endParaRPr lang="fa-IR" sz="3200" dirty="0" smtClean="0">
              <a:cs typeface="B Mitra" pitchFamily="2" charset="-78"/>
            </a:endParaRPr>
          </a:p>
          <a:p>
            <a:pPr lvl="1" algn="l">
              <a:buFont typeface="Wingdings" pitchFamily="2" charset="2"/>
              <a:buChar char="ü"/>
            </a:pPr>
            <a:r>
              <a:rPr lang="fa-IR" sz="3200" dirty="0" smtClean="0">
                <a:cs typeface="B Mitra" pitchFamily="2" charset="-78"/>
              </a:rPr>
              <a:t> </a:t>
            </a:r>
            <a:r>
              <a:rPr lang="en-US" sz="3200" dirty="0" smtClean="0">
                <a:cs typeface="B Mitra" pitchFamily="2" charset="-78"/>
              </a:rPr>
              <a:t>biochemically (triglycerides, HDL-C, FPG)</a:t>
            </a:r>
          </a:p>
          <a:p>
            <a:pPr lvl="1" algn="l">
              <a:buFont typeface="Wingdings" pitchFamily="2" charset="2"/>
              <a:buChar char="ü"/>
            </a:pPr>
            <a:r>
              <a:rPr lang="fa-IR" sz="3200" dirty="0" smtClean="0">
                <a:cs typeface="B Mitra" pitchFamily="2" charset="-78"/>
              </a:rPr>
              <a:t> </a:t>
            </a:r>
            <a:r>
              <a:rPr lang="en-US" sz="3200" dirty="0" smtClean="0">
                <a:cs typeface="B Mitra" pitchFamily="2" charset="-78"/>
              </a:rPr>
              <a:t>dietary assessment (reliable and valid FFQ)</a:t>
            </a:r>
            <a:endParaRPr lang="fa-IR" sz="3200" dirty="0" smtClean="0">
              <a:cs typeface="B Mitra" pitchFamily="2" charset="-78"/>
            </a:endParaRPr>
          </a:p>
          <a:p>
            <a:pPr lvl="1">
              <a:buFont typeface="Wingdings" pitchFamily="2" charset="2"/>
              <a:buChar char="ü"/>
            </a:pPr>
            <a:r>
              <a:rPr lang="en-US" sz="3200" dirty="0" smtClean="0">
                <a:cs typeface="B Mitra" pitchFamily="2" charset="-78"/>
              </a:rPr>
              <a:t>Physical activity (modifiable activity </a:t>
            </a:r>
            <a:r>
              <a:rPr lang="en-US" sz="3200" dirty="0" smtClean="0">
                <a:cs typeface="Times New Roman" pitchFamily="18" charset="0"/>
              </a:rPr>
              <a:t>questionnaire</a:t>
            </a:r>
            <a:r>
              <a:rPr lang="en-US" sz="3200" dirty="0" smtClean="0">
                <a:cs typeface="B Mitra" pitchFamily="2" charset="-78"/>
              </a:rPr>
              <a:t>)</a:t>
            </a:r>
            <a:endParaRPr lang="fa-IR" sz="3200" dirty="0" smtClean="0">
              <a:cs typeface="B Mitra" pitchFamily="2" charset="-78"/>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sp>
        <p:nvSpPr>
          <p:cNvPr id="7" name="Rectangle 6"/>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8"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15" name="TextBox 14"/>
          <p:cNvSpPr txBox="1"/>
          <p:nvPr/>
        </p:nvSpPr>
        <p:spPr>
          <a:xfrm>
            <a:off x="76200" y="1066800"/>
            <a:ext cx="7924800" cy="584775"/>
          </a:xfrm>
          <a:prstGeom prst="rect">
            <a:avLst/>
          </a:prstGeom>
          <a:noFill/>
        </p:spPr>
        <p:txBody>
          <a:bodyPr wrap="square" rtlCol="0">
            <a:spAutoFit/>
          </a:bodyPr>
          <a:lstStyle/>
          <a:p>
            <a:r>
              <a:rPr lang="en-US" sz="3200" dirty="0" smtClean="0">
                <a:solidFill>
                  <a:schemeClr val="accent6">
                    <a:lumMod val="75000"/>
                  </a:schemeClr>
                </a:solidFill>
                <a:latin typeface="Times New Roman" pitchFamily="18" charset="0"/>
                <a:cs typeface="Times New Roman" pitchFamily="18" charset="0"/>
              </a:rPr>
              <a:t>Current Study</a:t>
            </a:r>
          </a:p>
        </p:txBody>
      </p:sp>
      <p:sp>
        <p:nvSpPr>
          <p:cNvPr id="8" name="Rectangle 7"/>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9"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6" name="Rectangle 5"/>
          <p:cNvSpPr/>
          <p:nvPr/>
        </p:nvSpPr>
        <p:spPr>
          <a:xfrm>
            <a:off x="3505200" y="1143000"/>
            <a:ext cx="2133600" cy="381000"/>
          </a:xfrm>
          <a:prstGeom prst="rect">
            <a:avLst/>
          </a:prstGeom>
          <a:solidFill>
            <a:srgbClr val="FFFF99"/>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7030A0"/>
                </a:solidFill>
                <a:latin typeface="Times New Roman" pitchFamily="18" charset="0"/>
                <a:cs typeface="Times New Roman" pitchFamily="18" charset="0"/>
              </a:rPr>
              <a:t>Third Phase: 12523</a:t>
            </a:r>
            <a:endParaRPr lang="en-US" dirty="0">
              <a:solidFill>
                <a:srgbClr val="7030A0"/>
              </a:solidFill>
              <a:latin typeface="Times New Roman" pitchFamily="18" charset="0"/>
              <a:cs typeface="Times New Roman" pitchFamily="18" charset="0"/>
            </a:endParaRPr>
          </a:p>
        </p:txBody>
      </p:sp>
      <p:sp>
        <p:nvSpPr>
          <p:cNvPr id="7" name="Rounded Rectangle 6"/>
          <p:cNvSpPr/>
          <p:nvPr/>
        </p:nvSpPr>
        <p:spPr>
          <a:xfrm>
            <a:off x="3124200" y="1905000"/>
            <a:ext cx="28956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Dietary Assessments: 3462 </a:t>
            </a:r>
            <a:endParaRPr lang="en-US" dirty="0">
              <a:latin typeface="Times New Roman" pitchFamily="18" charset="0"/>
              <a:cs typeface="Times New Roman" pitchFamily="18" charset="0"/>
            </a:endParaRPr>
          </a:p>
        </p:txBody>
      </p:sp>
      <p:sp>
        <p:nvSpPr>
          <p:cNvPr id="10" name="Rounded Rectangle 9"/>
          <p:cNvSpPr/>
          <p:nvPr/>
        </p:nvSpPr>
        <p:spPr>
          <a:xfrm>
            <a:off x="2819400" y="2590800"/>
            <a:ext cx="3505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aged ≥6 y and &lt;19y: 621</a:t>
            </a:r>
            <a:endParaRPr lang="en-US" dirty="0">
              <a:latin typeface="Times New Roman" pitchFamily="18" charset="0"/>
              <a:cs typeface="Times New Roman" pitchFamily="18" charset="0"/>
            </a:endParaRPr>
          </a:p>
        </p:txBody>
      </p:sp>
      <p:sp>
        <p:nvSpPr>
          <p:cNvPr id="11" name="Rounded Rectangle 10"/>
          <p:cNvSpPr/>
          <p:nvPr/>
        </p:nvSpPr>
        <p:spPr>
          <a:xfrm>
            <a:off x="5334000" y="3124200"/>
            <a:ext cx="2514600" cy="30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latin typeface="Times New Roman" pitchFamily="18" charset="0"/>
                <a:cs typeface="Times New Roman" pitchFamily="18" charset="0"/>
              </a:rPr>
              <a:t>Over-under report: 6</a:t>
            </a:r>
            <a:endParaRPr lang="en-US" sz="1600" dirty="0">
              <a:latin typeface="Times New Roman" pitchFamily="18" charset="0"/>
              <a:cs typeface="Times New Roman" pitchFamily="18" charset="0"/>
            </a:endParaRPr>
          </a:p>
        </p:txBody>
      </p:sp>
      <p:sp>
        <p:nvSpPr>
          <p:cNvPr id="12" name="Rounded Rectangle 11"/>
          <p:cNvSpPr/>
          <p:nvPr/>
        </p:nvSpPr>
        <p:spPr>
          <a:xfrm rot="4047919">
            <a:off x="4434817" y="4601570"/>
            <a:ext cx="1543222" cy="2384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latin typeface="Times New Roman" pitchFamily="18" charset="0"/>
                <a:cs typeface="Times New Roman" pitchFamily="18" charset="0"/>
              </a:rPr>
              <a:t>Have MetS: 69</a:t>
            </a:r>
            <a:endParaRPr lang="en-US" sz="1600" dirty="0">
              <a:latin typeface="Times New Roman" pitchFamily="18" charset="0"/>
              <a:cs typeface="Times New Roman" pitchFamily="18" charset="0"/>
            </a:endParaRPr>
          </a:p>
        </p:txBody>
      </p:sp>
      <p:sp>
        <p:nvSpPr>
          <p:cNvPr id="18" name="Rounded Rectangle 17"/>
          <p:cNvSpPr/>
          <p:nvPr/>
        </p:nvSpPr>
        <p:spPr>
          <a:xfrm>
            <a:off x="1295400" y="3124200"/>
            <a:ext cx="2514600" cy="30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latin typeface="Times New Roman" pitchFamily="18" charset="0"/>
                <a:cs typeface="Times New Roman" pitchFamily="18" charset="0"/>
              </a:rPr>
              <a:t>Not completed data: 29</a:t>
            </a:r>
          </a:p>
        </p:txBody>
      </p:sp>
      <p:sp>
        <p:nvSpPr>
          <p:cNvPr id="19" name="Rounded Rectangle 18"/>
          <p:cNvSpPr/>
          <p:nvPr/>
        </p:nvSpPr>
        <p:spPr>
          <a:xfrm rot="19776359">
            <a:off x="1217088" y="4600280"/>
            <a:ext cx="19812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latin typeface="Times New Roman" pitchFamily="18" charset="0"/>
                <a:cs typeface="Times New Roman" pitchFamily="18" charset="0"/>
              </a:rPr>
              <a:t>Have low HDL: 242</a:t>
            </a:r>
            <a:endParaRPr lang="en-US" sz="1600" dirty="0">
              <a:latin typeface="Times New Roman" pitchFamily="18" charset="0"/>
              <a:cs typeface="Times New Roman" pitchFamily="18" charset="0"/>
            </a:endParaRPr>
          </a:p>
        </p:txBody>
      </p:sp>
      <p:sp>
        <p:nvSpPr>
          <p:cNvPr id="20" name="Rounded Rectangle 19"/>
          <p:cNvSpPr/>
          <p:nvPr/>
        </p:nvSpPr>
        <p:spPr>
          <a:xfrm rot="2370731">
            <a:off x="5360080" y="4714505"/>
            <a:ext cx="19050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latin typeface="Times New Roman" pitchFamily="18" charset="0"/>
                <a:cs typeface="Times New Roman" pitchFamily="18" charset="0"/>
              </a:rPr>
              <a:t>Have high TG: 168</a:t>
            </a:r>
            <a:endParaRPr lang="en-US" sz="1600" dirty="0">
              <a:latin typeface="Times New Roman" pitchFamily="18" charset="0"/>
              <a:cs typeface="Times New Roman" pitchFamily="18" charset="0"/>
            </a:endParaRPr>
          </a:p>
        </p:txBody>
      </p:sp>
      <p:sp>
        <p:nvSpPr>
          <p:cNvPr id="21" name="Rounded Rectangle 20"/>
          <p:cNvSpPr/>
          <p:nvPr/>
        </p:nvSpPr>
        <p:spPr>
          <a:xfrm rot="1756166">
            <a:off x="6503476" y="4700906"/>
            <a:ext cx="1846972" cy="2788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latin typeface="Times New Roman" pitchFamily="18" charset="0"/>
                <a:cs typeface="Times New Roman" pitchFamily="18" charset="0"/>
              </a:rPr>
              <a:t>Have high FPG: 12</a:t>
            </a:r>
            <a:endParaRPr lang="en-US" sz="1600" dirty="0">
              <a:latin typeface="Times New Roman" pitchFamily="18" charset="0"/>
              <a:cs typeface="Times New Roman" pitchFamily="18" charset="0"/>
            </a:endParaRPr>
          </a:p>
        </p:txBody>
      </p:sp>
      <p:sp>
        <p:nvSpPr>
          <p:cNvPr id="22" name="Rounded Rectangle 21"/>
          <p:cNvSpPr/>
          <p:nvPr/>
        </p:nvSpPr>
        <p:spPr>
          <a:xfrm rot="6624441">
            <a:off x="3581349" y="4564098"/>
            <a:ext cx="1633402" cy="30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latin typeface="Times New Roman" pitchFamily="18" charset="0"/>
                <a:cs typeface="Times New Roman" pitchFamily="18" charset="0"/>
              </a:rPr>
              <a:t>Have high HTN: 53</a:t>
            </a:r>
            <a:endParaRPr lang="en-US" sz="1400" dirty="0">
              <a:latin typeface="Times New Roman" pitchFamily="18" charset="0"/>
              <a:cs typeface="Times New Roman" pitchFamily="18" charset="0"/>
            </a:endParaRPr>
          </a:p>
        </p:txBody>
      </p:sp>
      <p:sp>
        <p:nvSpPr>
          <p:cNvPr id="23" name="Rounded Rectangle 22"/>
          <p:cNvSpPr/>
          <p:nvPr/>
        </p:nvSpPr>
        <p:spPr>
          <a:xfrm rot="19005391">
            <a:off x="1990564" y="4738180"/>
            <a:ext cx="1698750" cy="25576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latin typeface="Times New Roman" pitchFamily="18" charset="0"/>
                <a:cs typeface="Times New Roman" pitchFamily="18" charset="0"/>
              </a:rPr>
              <a:t>Have high WC: 145</a:t>
            </a:r>
            <a:endParaRPr lang="en-US" sz="1400" dirty="0">
              <a:latin typeface="Times New Roman" pitchFamily="18" charset="0"/>
              <a:cs typeface="Times New Roman" pitchFamily="18" charset="0"/>
            </a:endParaRPr>
          </a:p>
        </p:txBody>
      </p:sp>
      <p:sp>
        <p:nvSpPr>
          <p:cNvPr id="24" name="Rounded Rectangle 23"/>
          <p:cNvSpPr/>
          <p:nvPr/>
        </p:nvSpPr>
        <p:spPr>
          <a:xfrm>
            <a:off x="4724400" y="55626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MetS: 425</a:t>
            </a:r>
            <a:endParaRPr lang="en-US" sz="2000" dirty="0">
              <a:latin typeface="Times New Roman" pitchFamily="18" charset="0"/>
              <a:cs typeface="Times New Roman" pitchFamily="18" charset="0"/>
            </a:endParaRPr>
          </a:p>
        </p:txBody>
      </p:sp>
      <p:sp>
        <p:nvSpPr>
          <p:cNvPr id="33" name="Rounded Rectangle 32"/>
          <p:cNvSpPr/>
          <p:nvPr/>
        </p:nvSpPr>
        <p:spPr>
          <a:xfrm>
            <a:off x="304800" y="55626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HDL: 290</a:t>
            </a:r>
            <a:endParaRPr lang="en-US" sz="2000" dirty="0">
              <a:latin typeface="Times New Roman" pitchFamily="18" charset="0"/>
              <a:cs typeface="Times New Roman" pitchFamily="18" charset="0"/>
            </a:endParaRPr>
          </a:p>
        </p:txBody>
      </p:sp>
      <p:sp>
        <p:nvSpPr>
          <p:cNvPr id="34" name="Rounded Rectangle 33"/>
          <p:cNvSpPr/>
          <p:nvPr/>
        </p:nvSpPr>
        <p:spPr>
          <a:xfrm>
            <a:off x="6248400" y="55626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TG: 347</a:t>
            </a:r>
            <a:endParaRPr lang="en-US" sz="2000" dirty="0">
              <a:latin typeface="Times New Roman" pitchFamily="18" charset="0"/>
              <a:cs typeface="Times New Roman" pitchFamily="18" charset="0"/>
            </a:endParaRPr>
          </a:p>
        </p:txBody>
      </p:sp>
      <p:sp>
        <p:nvSpPr>
          <p:cNvPr id="35" name="Rounded Rectangle 34"/>
          <p:cNvSpPr/>
          <p:nvPr/>
        </p:nvSpPr>
        <p:spPr>
          <a:xfrm>
            <a:off x="3200400" y="55626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HTN: 437</a:t>
            </a:r>
            <a:endParaRPr lang="en-US" sz="2000" dirty="0">
              <a:latin typeface="Times New Roman" pitchFamily="18" charset="0"/>
              <a:cs typeface="Times New Roman" pitchFamily="18" charset="0"/>
            </a:endParaRPr>
          </a:p>
        </p:txBody>
      </p:sp>
      <p:sp>
        <p:nvSpPr>
          <p:cNvPr id="36" name="Rounded Rectangle 35"/>
          <p:cNvSpPr/>
          <p:nvPr/>
        </p:nvSpPr>
        <p:spPr>
          <a:xfrm>
            <a:off x="7696200" y="55626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FPG: 479</a:t>
            </a:r>
            <a:endParaRPr lang="en-US" sz="2000" dirty="0">
              <a:latin typeface="Times New Roman" pitchFamily="18" charset="0"/>
              <a:cs typeface="Times New Roman" pitchFamily="18" charset="0"/>
            </a:endParaRPr>
          </a:p>
        </p:txBody>
      </p:sp>
      <p:sp>
        <p:nvSpPr>
          <p:cNvPr id="37" name="Rounded Rectangle 36"/>
          <p:cNvSpPr/>
          <p:nvPr/>
        </p:nvSpPr>
        <p:spPr>
          <a:xfrm>
            <a:off x="1752600" y="55626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WC: 352</a:t>
            </a:r>
            <a:endParaRPr lang="en-US" sz="2000" dirty="0">
              <a:latin typeface="Times New Roman" pitchFamily="18" charset="0"/>
              <a:cs typeface="Times New Roman" pitchFamily="18" charset="0"/>
            </a:endParaRPr>
          </a:p>
        </p:txBody>
      </p:sp>
      <p:cxnSp>
        <p:nvCxnSpPr>
          <p:cNvPr id="39" name="Straight Arrow Connector 38"/>
          <p:cNvCxnSpPr>
            <a:stCxn id="6" idx="2"/>
            <a:endCxn id="7" idx="0"/>
          </p:cNvCxnSpPr>
          <p:nvPr/>
        </p:nvCxnSpPr>
        <p:spPr>
          <a:xfrm rot="5400000">
            <a:off x="4381500" y="1714500"/>
            <a:ext cx="381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1" name="Straight Arrow Connector 40"/>
          <p:cNvCxnSpPr>
            <a:stCxn id="7" idx="2"/>
            <a:endCxn id="10" idx="0"/>
          </p:cNvCxnSpPr>
          <p:nvPr/>
        </p:nvCxnSpPr>
        <p:spPr>
          <a:xfrm rot="5400000">
            <a:off x="4381500" y="2400300"/>
            <a:ext cx="381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3" name="Straight Arrow Connector 42"/>
          <p:cNvCxnSpPr>
            <a:endCxn id="24" idx="0"/>
          </p:cNvCxnSpPr>
          <p:nvPr/>
        </p:nvCxnSpPr>
        <p:spPr>
          <a:xfrm rot="16200000" flipH="1">
            <a:off x="3962400" y="4191000"/>
            <a:ext cx="1981200" cy="7620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2" name="Straight Arrow Connector 51"/>
          <p:cNvCxnSpPr>
            <a:endCxn id="33" idx="0"/>
          </p:cNvCxnSpPr>
          <p:nvPr/>
        </p:nvCxnSpPr>
        <p:spPr>
          <a:xfrm rot="10800000" flipV="1">
            <a:off x="914400" y="3581400"/>
            <a:ext cx="3657600" cy="1981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4" name="Straight Arrow Connector 53"/>
          <p:cNvCxnSpPr>
            <a:endCxn id="37" idx="0"/>
          </p:cNvCxnSpPr>
          <p:nvPr/>
        </p:nvCxnSpPr>
        <p:spPr>
          <a:xfrm rot="10800000" flipV="1">
            <a:off x="2362200" y="3581400"/>
            <a:ext cx="2209800" cy="1981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6" name="Straight Connector 55"/>
          <p:cNvCxnSpPr>
            <a:stCxn id="10" idx="2"/>
          </p:cNvCxnSpPr>
          <p:nvPr/>
        </p:nvCxnSpPr>
        <p:spPr>
          <a:xfrm rot="5400000">
            <a:off x="4229100" y="3238500"/>
            <a:ext cx="685800"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61" name="Straight Arrow Connector 60"/>
          <p:cNvCxnSpPr>
            <a:endCxn id="34" idx="0"/>
          </p:cNvCxnSpPr>
          <p:nvPr/>
        </p:nvCxnSpPr>
        <p:spPr>
          <a:xfrm>
            <a:off x="4572000" y="3581400"/>
            <a:ext cx="2286000" cy="1981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3" name="Straight Arrow Connector 62"/>
          <p:cNvCxnSpPr>
            <a:endCxn id="36" idx="0"/>
          </p:cNvCxnSpPr>
          <p:nvPr/>
        </p:nvCxnSpPr>
        <p:spPr>
          <a:xfrm>
            <a:off x="4572000" y="3581400"/>
            <a:ext cx="3733800" cy="1981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9" name="Straight Arrow Connector 68"/>
          <p:cNvCxnSpPr>
            <a:endCxn id="35" idx="0"/>
          </p:cNvCxnSpPr>
          <p:nvPr/>
        </p:nvCxnSpPr>
        <p:spPr>
          <a:xfrm rot="5400000">
            <a:off x="3200400" y="4191000"/>
            <a:ext cx="1981200" cy="7620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1" name="Straight Arrow Connector 70"/>
          <p:cNvCxnSpPr>
            <a:endCxn id="18" idx="3"/>
          </p:cNvCxnSpPr>
          <p:nvPr/>
        </p:nvCxnSpPr>
        <p:spPr>
          <a:xfrm rot="10800000">
            <a:off x="3810000" y="3276600"/>
            <a:ext cx="762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3" name="Straight Arrow Connector 72"/>
          <p:cNvCxnSpPr>
            <a:endCxn id="11" idx="1"/>
          </p:cNvCxnSpPr>
          <p:nvPr/>
        </p:nvCxnSpPr>
        <p:spPr>
          <a:xfrm>
            <a:off x="4572000" y="3276600"/>
            <a:ext cx="762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a:xfrm>
            <a:off x="6553200" y="6356350"/>
            <a:ext cx="2133600" cy="365125"/>
          </a:xfrm>
        </p:spPr>
        <p:txBody>
          <a:bodyPr/>
          <a:lstStyle/>
          <a:p>
            <a:fld id="{32BF6116-1079-47E6-97C1-A86FD1CBCFAF}" type="slidenum">
              <a:rPr lang="en-US" smtClean="0"/>
              <a:pPr/>
              <a:t>13</a:t>
            </a:fld>
            <a:endParaRPr lang="en-US" dirty="0"/>
          </a:p>
        </p:txBody>
      </p:sp>
      <p:sp>
        <p:nvSpPr>
          <p:cNvPr id="12"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2BF6116-1079-47E6-97C1-A86FD1CBCFAF}"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Rectangle 12"/>
          <p:cNvSpPr/>
          <p:nvPr/>
        </p:nvSpPr>
        <p:spPr>
          <a:xfrm>
            <a:off x="304800" y="1056888"/>
            <a:ext cx="8686800" cy="846386"/>
          </a:xfrm>
          <a:prstGeom prst="rect">
            <a:avLst/>
          </a:prstGeom>
        </p:spPr>
        <p:txBody>
          <a:bodyPr wrap="square">
            <a:spAutoFit/>
          </a:bodyPr>
          <a:lstStyle/>
          <a:p>
            <a:pPr marL="914400" lvl="1" indent="-457200" algn="ctr">
              <a:spcBef>
                <a:spcPts val="1200"/>
              </a:spcBef>
              <a:spcAft>
                <a:spcPts val="1200"/>
              </a:spcAft>
              <a:buClr>
                <a:srgbClr val="7030A0"/>
              </a:buClr>
              <a:buSzPct val="135000"/>
              <a:buFont typeface="Arial" pitchFamily="34" charset="0"/>
              <a:buChar char="•"/>
            </a:pPr>
            <a:endParaRPr lang="fa-IR" dirty="0" smtClean="0">
              <a:latin typeface="Times New Roman" pitchFamily="18" charset="0"/>
              <a:cs typeface="Times New Roman" pitchFamily="18" charset="0"/>
            </a:endParaRPr>
          </a:p>
          <a:p>
            <a:pPr marL="396000" indent="-360000" algn="ctr">
              <a:spcBef>
                <a:spcPts val="600"/>
              </a:spcBef>
              <a:spcAft>
                <a:spcPts val="1200"/>
              </a:spcAft>
              <a:buClr>
                <a:srgbClr val="7030A0"/>
              </a:buClr>
              <a:buFont typeface="Wingdings" pitchFamily="2" charset="2"/>
              <a:buChar char="ü"/>
            </a:pPr>
            <a:endParaRPr lang="fa-IR" sz="1600" dirty="0" smtClean="0">
              <a:latin typeface="Times New Roman" pitchFamily="18" charset="0"/>
              <a:cs typeface="Times New Roman" pitchFamily="18" charset="0"/>
            </a:endParaRPr>
          </a:p>
        </p:txBody>
      </p:sp>
      <p:pic>
        <p:nvPicPr>
          <p:cNvPr id="15"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graphicFrame>
        <p:nvGraphicFramePr>
          <p:cNvPr id="18" name="Table 17"/>
          <p:cNvGraphicFramePr>
            <a:graphicFrameLocks noGrp="1"/>
          </p:cNvGraphicFramePr>
          <p:nvPr/>
        </p:nvGraphicFramePr>
        <p:xfrm>
          <a:off x="990600" y="1066799"/>
          <a:ext cx="7696200" cy="5151120"/>
        </p:xfrm>
        <a:graphic>
          <a:graphicData uri="http://schemas.openxmlformats.org/drawingml/2006/table">
            <a:tbl>
              <a:tblPr firstRow="1" bandRow="1">
                <a:tableStyleId>{D27102A9-8310-4765-A935-A1911B00CA55}</a:tableStyleId>
              </a:tblPr>
              <a:tblGrid>
                <a:gridCol w="2971800"/>
                <a:gridCol w="4724400"/>
              </a:tblGrid>
              <a:tr h="901335">
                <a:tc gridSpan="2">
                  <a:txBody>
                    <a:bodyPr/>
                    <a:lstStyle/>
                    <a:p>
                      <a:pPr marL="457200" marR="0" indent="-457200" algn="ctr" defTabSz="914400" rtl="0" eaLnBrk="1" fontAlgn="auto" latinLnBrk="0" hangingPunct="1">
                        <a:lnSpc>
                          <a:spcPct val="100000"/>
                        </a:lnSpc>
                        <a:spcBef>
                          <a:spcPts val="1200"/>
                        </a:spcBef>
                        <a:spcAft>
                          <a:spcPts val="1200"/>
                        </a:spcAft>
                        <a:buClr>
                          <a:srgbClr val="7030A0"/>
                        </a:buClr>
                        <a:buSzPct val="135000"/>
                        <a:buFont typeface="Arial" pitchFamily="34" charset="0"/>
                        <a:buNone/>
                        <a:tabLst/>
                        <a:defRPr/>
                      </a:pPr>
                      <a:r>
                        <a:rPr lang="en-CA" sz="2400" b="1" dirty="0" smtClean="0">
                          <a:solidFill>
                            <a:srgbClr val="7030A0"/>
                          </a:solidFill>
                          <a:latin typeface="Times New Roman" pitchFamily="18" charset="0"/>
                          <a:cs typeface="Times New Roman" pitchFamily="18" charset="0"/>
                        </a:rPr>
                        <a:t>Clinical identification of the metabolic syndrome according to Cook. et al. criteria </a:t>
                      </a:r>
                      <a:r>
                        <a:rPr lang="en-US" sz="2400" b="1" dirty="0" smtClean="0">
                          <a:solidFill>
                            <a:srgbClr val="7030A0"/>
                          </a:solidFill>
                          <a:latin typeface="Times New Roman" pitchFamily="18" charset="0"/>
                          <a:cs typeface="Times New Roman" pitchFamily="18" charset="0"/>
                        </a:rPr>
                        <a:t>in Children and </a:t>
                      </a:r>
                      <a:r>
                        <a:rPr lang="en-US" sz="2400" b="1" kern="1200" dirty="0" smtClean="0">
                          <a:solidFill>
                            <a:srgbClr val="7030A0"/>
                          </a:solidFill>
                          <a:latin typeface="Times New Roman" pitchFamily="18" charset="0"/>
                          <a:ea typeface="+mn-ea"/>
                          <a:cs typeface="Times New Roman" pitchFamily="18" charset="0"/>
                        </a:rPr>
                        <a:t>Adolescence </a:t>
                      </a:r>
                      <a:r>
                        <a:rPr lang="en-US" sz="1800" b="0" kern="1200" dirty="0" smtClean="0">
                          <a:solidFill>
                            <a:schemeClr val="accent4">
                              <a:lumMod val="75000"/>
                            </a:schemeClr>
                          </a:solidFill>
                          <a:latin typeface="Times New Roman" pitchFamily="18" charset="0"/>
                          <a:ea typeface="+mn-ea"/>
                          <a:cs typeface="Times New Roman" pitchFamily="18" charset="0"/>
                        </a:rPr>
                        <a:t>(Cook S et al. 2003. Arch </a:t>
                      </a:r>
                      <a:r>
                        <a:rPr lang="en-US" sz="1800" b="0" kern="1200" dirty="0" err="1" smtClean="0">
                          <a:solidFill>
                            <a:schemeClr val="accent4">
                              <a:lumMod val="75000"/>
                            </a:schemeClr>
                          </a:solidFill>
                          <a:latin typeface="Times New Roman" pitchFamily="18" charset="0"/>
                          <a:ea typeface="+mn-ea"/>
                          <a:cs typeface="Times New Roman" pitchFamily="18" charset="0"/>
                        </a:rPr>
                        <a:t>Pediatr</a:t>
                      </a:r>
                      <a:r>
                        <a:rPr lang="en-US" sz="1800" b="0" kern="1200" dirty="0" smtClean="0">
                          <a:solidFill>
                            <a:schemeClr val="accent4">
                              <a:lumMod val="75000"/>
                            </a:schemeClr>
                          </a:solidFill>
                          <a:latin typeface="Times New Roman" pitchFamily="18" charset="0"/>
                          <a:ea typeface="+mn-ea"/>
                          <a:cs typeface="Times New Roman" pitchFamily="18" charset="0"/>
                        </a:rPr>
                        <a:t> </a:t>
                      </a:r>
                      <a:r>
                        <a:rPr lang="en-US" sz="1800" b="0" kern="1200" dirty="0" err="1" smtClean="0">
                          <a:solidFill>
                            <a:schemeClr val="accent4">
                              <a:lumMod val="75000"/>
                            </a:schemeClr>
                          </a:solidFill>
                          <a:latin typeface="Times New Roman" pitchFamily="18" charset="0"/>
                          <a:ea typeface="+mn-ea"/>
                          <a:cs typeface="Times New Roman" pitchFamily="18" charset="0"/>
                        </a:rPr>
                        <a:t>Adolesc</a:t>
                      </a:r>
                      <a:r>
                        <a:rPr lang="en-US" sz="1800" b="0" kern="1200" dirty="0" smtClean="0">
                          <a:solidFill>
                            <a:schemeClr val="accent4">
                              <a:lumMod val="75000"/>
                            </a:schemeClr>
                          </a:solidFill>
                          <a:latin typeface="Times New Roman" pitchFamily="18" charset="0"/>
                          <a:ea typeface="+mn-ea"/>
                          <a:cs typeface="Times New Roman" pitchFamily="18" charset="0"/>
                        </a:rPr>
                        <a:t> Med)</a:t>
                      </a:r>
                      <a:endParaRPr lang="en-US" sz="2400" b="0" kern="1200" dirty="0" smtClean="0">
                        <a:solidFill>
                          <a:schemeClr val="accent4">
                            <a:lumMod val="75000"/>
                          </a:schemeClr>
                        </a:solidFill>
                        <a:latin typeface="Times New Roman" pitchFamily="18" charset="0"/>
                        <a:ea typeface="+mn-ea"/>
                        <a:cs typeface="Times New Roman" pitchFamily="18" charset="0"/>
                      </a:endParaRPr>
                    </a:p>
                  </a:txBody>
                  <a:tcPr/>
                </a:tc>
                <a:tc hMerge="1">
                  <a:txBody>
                    <a:bodyPr/>
                    <a:lstStyle/>
                    <a:p>
                      <a:endParaRPr lang="en-US" sz="2000" dirty="0">
                        <a:latin typeface="Times New Roman" pitchFamily="18" charset="0"/>
                        <a:cs typeface="Times New Roman" pitchFamily="18" charset="0"/>
                      </a:endParaRPr>
                    </a:p>
                  </a:txBody>
                  <a:tcPr/>
                </a:tc>
              </a:tr>
              <a:tr h="306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000" dirty="0" smtClean="0"/>
                        <a:t>Waist circumference </a:t>
                      </a:r>
                      <a:endParaRPr lang="en-CA" sz="2000" b="1" dirty="0" smtClean="0">
                        <a:solidFill>
                          <a:schemeClr val="accent6">
                            <a:lumMod val="75000"/>
                          </a:schemeClr>
                        </a:solidFill>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r h="306107">
                <a:tc>
                  <a:txBody>
                    <a:bodyPr/>
                    <a:lstStyle/>
                    <a:p>
                      <a:pPr lvl="1">
                        <a:buFontTx/>
                        <a:buNone/>
                      </a:pPr>
                      <a:r>
                        <a:rPr lang="en-US" sz="2000" baseline="0" dirty="0" smtClean="0"/>
                        <a:t> </a:t>
                      </a:r>
                      <a:r>
                        <a:rPr lang="en-US" sz="2000" dirty="0" smtClean="0"/>
                        <a:t>≥90th  percentile</a:t>
                      </a:r>
                      <a:endParaRPr lang="en-US" sz="2000" dirty="0">
                        <a:latin typeface="Times New Roman" pitchFamily="18" charset="0"/>
                        <a:cs typeface="Times New Roman" pitchFamily="18" charset="0"/>
                      </a:endParaRPr>
                    </a:p>
                  </a:txBody>
                  <a:tcPr/>
                </a:tc>
                <a:tc>
                  <a:txBody>
                    <a:bodyPr/>
                    <a:lstStyle/>
                    <a:p>
                      <a:r>
                        <a:rPr lang="en-US" sz="2000" dirty="0" smtClean="0"/>
                        <a:t>age- and  sex-</a:t>
                      </a:r>
                      <a:r>
                        <a:rPr lang="en-US" sz="2000" dirty="0" err="1" smtClean="0"/>
                        <a:t>speciﬁc</a:t>
                      </a:r>
                      <a:r>
                        <a:rPr lang="en-US" sz="2000" dirty="0" smtClean="0"/>
                        <a:t>,  NHANES III</a:t>
                      </a:r>
                      <a:endParaRPr lang="en-US" sz="2000" dirty="0">
                        <a:latin typeface="Times New Roman" pitchFamily="18" charset="0"/>
                        <a:cs typeface="Times New Roman" pitchFamily="18" charset="0"/>
                      </a:endParaRPr>
                    </a:p>
                  </a:txBody>
                  <a:tcPr/>
                </a:tc>
              </a:tr>
              <a:tr h="306107">
                <a:tc>
                  <a:txBody>
                    <a:bodyPr/>
                    <a:lstStyle/>
                    <a:p>
                      <a:r>
                        <a:rPr lang="fr-CA" sz="2000" kern="1200" dirty="0" err="1" smtClean="0"/>
                        <a:t>Triglycerides</a:t>
                      </a:r>
                      <a:endParaRPr lang="en-US" sz="2000" kern="1200" dirty="0" smtClean="0">
                        <a:solidFill>
                          <a:schemeClr val="accent6">
                            <a:lumMod val="75000"/>
                          </a:schemeClr>
                        </a:solidFill>
                        <a:latin typeface="Times New Roman" pitchFamily="18" charset="0"/>
                        <a:ea typeface="+mn-ea"/>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r h="306107">
                <a:tc>
                  <a:txBody>
                    <a:bodyPr/>
                    <a:lstStyle/>
                    <a:p>
                      <a:pPr lvl="1">
                        <a:buFontTx/>
                        <a:buNone/>
                      </a:pPr>
                      <a:r>
                        <a:rPr lang="fr-CA" sz="2000" kern="1200" dirty="0" smtClean="0">
                          <a:sym typeface="Symbol" pitchFamily="18" charset="2"/>
                        </a:rPr>
                        <a:t> </a:t>
                      </a:r>
                      <a:r>
                        <a:rPr lang="fr-CA" sz="2000" kern="1200" baseline="0" dirty="0" smtClean="0">
                          <a:sym typeface="Symbol" pitchFamily="18" charset="2"/>
                        </a:rPr>
                        <a:t>≥110 mg/</a:t>
                      </a:r>
                      <a:r>
                        <a:rPr lang="fr-CA" sz="2000" kern="1200" baseline="0" dirty="0" err="1" smtClean="0">
                          <a:sym typeface="Symbol" pitchFamily="18" charset="2"/>
                        </a:rPr>
                        <a:t>dL</a:t>
                      </a:r>
                      <a:r>
                        <a:rPr lang="fr-CA" sz="2000" kern="1200" baseline="0" dirty="0" smtClean="0">
                          <a:sym typeface="Symbol" pitchFamily="18" charset="2"/>
                        </a:rPr>
                        <a:t> </a:t>
                      </a:r>
                      <a:endParaRPr lang="en-US" sz="2000" kern="1200" baseline="0" dirty="0" smtClean="0">
                        <a:solidFill>
                          <a:schemeClr val="tx1"/>
                        </a:solidFill>
                        <a:latin typeface="Times New Roman" pitchFamily="18" charset="0"/>
                        <a:ea typeface="+mn-ea"/>
                        <a:cs typeface="Times New Roman" pitchFamily="18" charset="0"/>
                      </a:endParaRPr>
                    </a:p>
                  </a:txBody>
                  <a:tcPr/>
                </a:tc>
                <a:tc>
                  <a:txBody>
                    <a:bodyPr/>
                    <a:lstStyle/>
                    <a:p>
                      <a:r>
                        <a:rPr lang="fr-CA" sz="2000" dirty="0" err="1" smtClean="0">
                          <a:sym typeface="Symbol" pitchFamily="18" charset="2"/>
                        </a:rPr>
                        <a:t>age</a:t>
                      </a:r>
                      <a:r>
                        <a:rPr lang="fr-CA" sz="2000" dirty="0" smtClean="0">
                          <a:sym typeface="Symbol" pitchFamily="18" charset="2"/>
                        </a:rPr>
                        <a:t>-</a:t>
                      </a:r>
                      <a:r>
                        <a:rPr lang="fr-CA" sz="2000" dirty="0" err="1" smtClean="0">
                          <a:sym typeface="Symbol" pitchFamily="18" charset="2"/>
                        </a:rPr>
                        <a:t>speciﬁc</a:t>
                      </a:r>
                      <a:r>
                        <a:rPr lang="fr-CA" sz="2000" dirty="0" smtClean="0">
                          <a:sym typeface="Symbol" pitchFamily="18" charset="2"/>
                        </a:rPr>
                        <a:t>, NCEP</a:t>
                      </a:r>
                      <a:endParaRPr lang="en-US" sz="2000" dirty="0">
                        <a:latin typeface="Times New Roman" pitchFamily="18" charset="0"/>
                        <a:cs typeface="Times New Roman" pitchFamily="18" charset="0"/>
                      </a:endParaRPr>
                    </a:p>
                  </a:txBody>
                  <a:tcPr/>
                </a:tc>
              </a:tr>
              <a:tr h="306107">
                <a:tc>
                  <a:txBody>
                    <a:bodyPr/>
                    <a:lstStyle/>
                    <a:p>
                      <a:r>
                        <a:rPr lang="fr-CA" sz="2000" kern="1200" dirty="0" smtClean="0">
                          <a:sym typeface="Symbol" pitchFamily="18" charset="2"/>
                        </a:rPr>
                        <a:t>HDL-</a:t>
                      </a:r>
                      <a:r>
                        <a:rPr lang="fr-CA" sz="2000" kern="1200" dirty="0" err="1" smtClean="0">
                          <a:sym typeface="Symbol" pitchFamily="18" charset="2"/>
                        </a:rPr>
                        <a:t>cholesterol</a:t>
                      </a:r>
                      <a:endParaRPr lang="en-US" sz="2000" kern="1200" dirty="0" smtClean="0">
                        <a:solidFill>
                          <a:schemeClr val="accent6">
                            <a:lumMod val="75000"/>
                          </a:schemeClr>
                        </a:solidFill>
                        <a:latin typeface="Times New Roman" pitchFamily="18" charset="0"/>
                        <a:ea typeface="+mn-ea"/>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r h="306107">
                <a:tc>
                  <a:txBody>
                    <a:bodyPr/>
                    <a:lstStyle/>
                    <a:p>
                      <a:pPr lvl="1">
                        <a:buFontTx/>
                        <a:buNone/>
                      </a:pPr>
                      <a:r>
                        <a:rPr lang="en-US" sz="2000" dirty="0" smtClean="0"/>
                        <a:t>≤40  mg/</a:t>
                      </a:r>
                      <a:r>
                        <a:rPr lang="en-US" sz="2000" dirty="0" err="1" smtClean="0"/>
                        <a:t>dL</a:t>
                      </a:r>
                      <a:endParaRPr lang="en-US" sz="2000" dirty="0">
                        <a:latin typeface="Times New Roman" pitchFamily="18" charset="0"/>
                        <a:cs typeface="Times New Roman" pitchFamily="18" charset="0"/>
                      </a:endParaRPr>
                    </a:p>
                  </a:txBody>
                  <a:tcPr/>
                </a:tc>
                <a:tc>
                  <a:txBody>
                    <a:bodyPr/>
                    <a:lstStyle/>
                    <a:p>
                      <a:r>
                        <a:rPr lang="en-US" sz="2000" dirty="0" smtClean="0"/>
                        <a:t>all ages/ sexes, NCEP</a:t>
                      </a:r>
                      <a:endParaRPr lang="en-US" sz="2000" dirty="0">
                        <a:latin typeface="Times New Roman" pitchFamily="18" charset="0"/>
                        <a:cs typeface="Times New Roman" pitchFamily="18" charset="0"/>
                      </a:endParaRPr>
                    </a:p>
                  </a:txBody>
                  <a:tcPr/>
                </a:tc>
              </a:tr>
              <a:tr h="306107">
                <a:tc>
                  <a:txBody>
                    <a:bodyPr/>
                    <a:lstStyle/>
                    <a:p>
                      <a:pPr marL="0" algn="l" defTabSz="914400" rtl="0" eaLnBrk="1" latinLnBrk="0" hangingPunct="1"/>
                      <a:r>
                        <a:rPr lang="en-CA" sz="2000" kern="1200" dirty="0" smtClean="0">
                          <a:sym typeface="Symbol" pitchFamily="18" charset="2"/>
                        </a:rPr>
                        <a:t>Blood pressure </a:t>
                      </a:r>
                      <a:endParaRPr lang="en-US" sz="2000" kern="1200" dirty="0" smtClean="0">
                        <a:solidFill>
                          <a:schemeClr val="accent6">
                            <a:lumMod val="75000"/>
                          </a:schemeClr>
                        </a:solidFill>
                        <a:latin typeface="Times New Roman" pitchFamily="18" charset="0"/>
                        <a:ea typeface="+mn-ea"/>
                        <a:cs typeface="Times New Roman" pitchFamily="18" charset="0"/>
                        <a:sym typeface="Symbol" pitchFamily="18" charset="2"/>
                      </a:endParaRPr>
                    </a:p>
                  </a:txBody>
                  <a:tcPr/>
                </a:tc>
                <a:tc>
                  <a:txBody>
                    <a:bodyPr/>
                    <a:lstStyle/>
                    <a:p>
                      <a:endParaRPr lang="en-US" sz="2000" dirty="0">
                        <a:latin typeface="Times New Roman" pitchFamily="18" charset="0"/>
                        <a:cs typeface="Times New Roman" pitchFamily="18" charset="0"/>
                      </a:endParaRPr>
                    </a:p>
                  </a:txBody>
                  <a:tcPr/>
                </a:tc>
              </a:tr>
              <a:tr h="306107">
                <a:tc>
                  <a:txBody>
                    <a:bodyPr/>
                    <a:lstStyle/>
                    <a:p>
                      <a:pPr lvl="1">
                        <a:buFontTx/>
                        <a:buNone/>
                      </a:pPr>
                      <a:r>
                        <a:rPr lang="en-US" sz="2000" dirty="0" smtClean="0">
                          <a:sym typeface="Symbol" pitchFamily="18" charset="2"/>
                        </a:rPr>
                        <a:t> ≥90 </a:t>
                      </a:r>
                      <a:r>
                        <a:rPr lang="en-US" sz="2000" dirty="0" err="1" smtClean="0">
                          <a:sym typeface="Symbol" pitchFamily="18" charset="2"/>
                        </a:rPr>
                        <a:t>th</a:t>
                      </a:r>
                      <a:r>
                        <a:rPr lang="en-US" sz="2000" dirty="0" smtClean="0">
                          <a:sym typeface="Symbol" pitchFamily="18" charset="2"/>
                        </a:rPr>
                        <a:t>  percentile </a:t>
                      </a:r>
                      <a:endParaRPr lang="en-US" sz="2000" dirty="0">
                        <a:latin typeface="Times New Roman" pitchFamily="18" charset="0"/>
                        <a:cs typeface="Times New Roman" pitchFamily="18" charset="0"/>
                      </a:endParaRPr>
                    </a:p>
                  </a:txBody>
                  <a:tcPr/>
                </a:tc>
                <a:tc>
                  <a:txBody>
                    <a:bodyPr/>
                    <a:lstStyle/>
                    <a:p>
                      <a:r>
                        <a:rPr lang="en-US" sz="2000" dirty="0" smtClean="0">
                          <a:sym typeface="Symbol" pitchFamily="18" charset="2"/>
                        </a:rPr>
                        <a:t>age-, sex- and  height-</a:t>
                      </a:r>
                      <a:r>
                        <a:rPr lang="en-US" sz="2000" dirty="0" err="1" smtClean="0">
                          <a:sym typeface="Symbol" pitchFamily="18" charset="2"/>
                        </a:rPr>
                        <a:t>speciﬁc</a:t>
                      </a:r>
                      <a:r>
                        <a:rPr lang="en-US" sz="2000" dirty="0" smtClean="0">
                          <a:sym typeface="Symbol" pitchFamily="18" charset="2"/>
                        </a:rPr>
                        <a:t>,  NHBPEP</a:t>
                      </a:r>
                      <a:endParaRPr lang="en-US" sz="2000" dirty="0">
                        <a:latin typeface="Times New Roman" pitchFamily="18" charset="0"/>
                        <a:cs typeface="Times New Roman" pitchFamily="18" charset="0"/>
                      </a:endParaRPr>
                    </a:p>
                  </a:txBody>
                  <a:tcPr/>
                </a:tc>
              </a:tr>
              <a:tr h="306107">
                <a:tc>
                  <a:txBody>
                    <a:bodyPr/>
                    <a:lstStyle/>
                    <a:p>
                      <a:pPr marL="0" algn="l" defTabSz="914400" rtl="0" eaLnBrk="1" latinLnBrk="0" hangingPunct="1"/>
                      <a:r>
                        <a:rPr lang="fr-CA" sz="2000" kern="1200" dirty="0" err="1" smtClean="0">
                          <a:sym typeface="Symbol" pitchFamily="18" charset="2"/>
                        </a:rPr>
                        <a:t>Fasting</a:t>
                      </a:r>
                      <a:r>
                        <a:rPr lang="fr-CA" sz="2000" kern="1200" dirty="0" smtClean="0">
                          <a:sym typeface="Symbol" pitchFamily="18" charset="2"/>
                        </a:rPr>
                        <a:t> glucose</a:t>
                      </a:r>
                      <a:endParaRPr lang="en-US" sz="2000" kern="1200" dirty="0" smtClean="0">
                        <a:solidFill>
                          <a:schemeClr val="accent6">
                            <a:lumMod val="75000"/>
                          </a:schemeClr>
                        </a:solidFill>
                        <a:latin typeface="Times New Roman" pitchFamily="18" charset="0"/>
                        <a:ea typeface="+mn-ea"/>
                        <a:cs typeface="Times New Roman" pitchFamily="18" charset="0"/>
                        <a:sym typeface="Symbol" pitchFamily="18" charset="2"/>
                      </a:endParaRPr>
                    </a:p>
                  </a:txBody>
                  <a:tcPr/>
                </a:tc>
                <a:tc>
                  <a:txBody>
                    <a:bodyPr/>
                    <a:lstStyle/>
                    <a:p>
                      <a:endParaRPr lang="en-US" sz="2000" dirty="0">
                        <a:latin typeface="Times New Roman" pitchFamily="18" charset="0"/>
                        <a:cs typeface="Times New Roman" pitchFamily="18" charset="0"/>
                      </a:endParaRPr>
                    </a:p>
                  </a:txBody>
                  <a:tcPr/>
                </a:tc>
              </a:tr>
              <a:tr h="306107">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2000" dirty="0" smtClean="0">
                          <a:sym typeface="Symbol" pitchFamily="18" charset="2"/>
                        </a:rPr>
                        <a:t> ≥100 mg/</a:t>
                      </a:r>
                      <a:r>
                        <a:rPr lang="fr-CA" sz="2000" dirty="0" err="1" smtClean="0">
                          <a:sym typeface="Symbol" pitchFamily="18" charset="2"/>
                        </a:rPr>
                        <a:t>dL</a:t>
                      </a:r>
                      <a:endParaRPr lang="en-US" sz="2000" dirty="0" smtClean="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bl>
          </a:graphicData>
        </a:graphic>
      </p:graphicFrame>
      <p:sp>
        <p:nvSpPr>
          <p:cNvPr id="14" name="Rectangle 1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6"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a:xfrm>
            <a:off x="6553200" y="6356350"/>
            <a:ext cx="2133600" cy="365125"/>
          </a:xfrm>
        </p:spPr>
        <p:txBody>
          <a:bodyPr/>
          <a:lstStyle/>
          <a:p>
            <a:fld id="{32BF6116-1079-47E6-97C1-A86FD1CBCFAF}" type="slidenum">
              <a:rPr lang="en-US" smtClean="0"/>
              <a:pPr/>
              <a:t>14</a:t>
            </a:fld>
            <a:endParaRPr lang="en-US" dirty="0"/>
          </a:p>
        </p:txBody>
      </p:sp>
      <p:sp>
        <p:nvSpPr>
          <p:cNvPr id="12"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2BF6116-1079-47E6-97C1-A86FD1CBCFAF}"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Rectangle 12"/>
          <p:cNvSpPr/>
          <p:nvPr/>
        </p:nvSpPr>
        <p:spPr>
          <a:xfrm>
            <a:off x="304800" y="1056888"/>
            <a:ext cx="8686800" cy="846386"/>
          </a:xfrm>
          <a:prstGeom prst="rect">
            <a:avLst/>
          </a:prstGeom>
        </p:spPr>
        <p:txBody>
          <a:bodyPr wrap="square">
            <a:spAutoFit/>
          </a:bodyPr>
          <a:lstStyle/>
          <a:p>
            <a:pPr marL="914400" lvl="1" indent="-457200" algn="ctr">
              <a:spcBef>
                <a:spcPts val="1200"/>
              </a:spcBef>
              <a:spcAft>
                <a:spcPts val="1200"/>
              </a:spcAft>
              <a:buClr>
                <a:srgbClr val="7030A0"/>
              </a:buClr>
              <a:buSzPct val="135000"/>
              <a:buFont typeface="Arial" pitchFamily="34" charset="0"/>
              <a:buChar char="•"/>
            </a:pPr>
            <a:endParaRPr lang="fa-IR" dirty="0" smtClean="0">
              <a:latin typeface="Times New Roman" pitchFamily="18" charset="0"/>
              <a:cs typeface="Times New Roman" pitchFamily="18" charset="0"/>
            </a:endParaRPr>
          </a:p>
          <a:p>
            <a:pPr marL="396000" indent="-360000" algn="ctr">
              <a:spcBef>
                <a:spcPts val="600"/>
              </a:spcBef>
              <a:spcAft>
                <a:spcPts val="1200"/>
              </a:spcAft>
              <a:buClr>
                <a:srgbClr val="7030A0"/>
              </a:buClr>
              <a:buFont typeface="Wingdings" pitchFamily="2" charset="2"/>
              <a:buChar char="ü"/>
            </a:pPr>
            <a:endParaRPr lang="fa-IR" sz="1600" dirty="0" smtClean="0">
              <a:latin typeface="Times New Roman" pitchFamily="18" charset="0"/>
              <a:cs typeface="Times New Roman" pitchFamily="18" charset="0"/>
            </a:endParaRPr>
          </a:p>
        </p:txBody>
      </p:sp>
      <p:pic>
        <p:nvPicPr>
          <p:cNvPr id="15"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graphicFrame>
        <p:nvGraphicFramePr>
          <p:cNvPr id="14" name="Table 13"/>
          <p:cNvGraphicFramePr>
            <a:graphicFrameLocks noGrp="1"/>
          </p:cNvGraphicFramePr>
          <p:nvPr/>
        </p:nvGraphicFramePr>
        <p:xfrm>
          <a:off x="457200" y="1523999"/>
          <a:ext cx="8534400" cy="1991054"/>
        </p:xfrm>
        <a:graphic>
          <a:graphicData uri="http://schemas.openxmlformats.org/drawingml/2006/table">
            <a:tbl>
              <a:tblPr firstRow="1" bandRow="1">
                <a:tableStyleId>{ED083AE6-46FA-4A59-8FB0-9F97EB10719F}</a:tableStyleId>
              </a:tblPr>
              <a:tblGrid>
                <a:gridCol w="8534400"/>
              </a:tblGrid>
              <a:tr h="289560">
                <a:tc>
                  <a:txBody>
                    <a:bodyPr/>
                    <a:lstStyle/>
                    <a:p>
                      <a:r>
                        <a:rPr lang="en-US" sz="1800" dirty="0" smtClean="0">
                          <a:latin typeface="Times New Roman" pitchFamily="18" charset="0"/>
                          <a:cs typeface="Times New Roman" pitchFamily="18" charset="0"/>
                        </a:rPr>
                        <a:t>Sweet snacks </a:t>
                      </a:r>
                      <a:endParaRPr lang="en-US" dirty="0">
                        <a:latin typeface="Times New Roman" pitchFamily="18" charset="0"/>
                        <a:cs typeface="Times New Roman" pitchFamily="18" charset="0"/>
                      </a:endParaRPr>
                    </a:p>
                  </a:txBody>
                  <a:tcPr/>
                </a:tc>
              </a:tr>
              <a:tr h="893774">
                <a:tc>
                  <a:txBody>
                    <a:bodyPr/>
                    <a:lstStyle/>
                    <a:p>
                      <a:r>
                        <a:rPr lang="en-US" sz="1800" dirty="0" smtClean="0">
                          <a:latin typeface="Times New Roman" pitchFamily="18" charset="0"/>
                          <a:cs typeface="Times New Roman" pitchFamily="18" charset="0"/>
                        </a:rPr>
                        <a:t>candies, chocolates, cookies, cakes, biscuits confections, caramels, Iranian confectioneries </a:t>
                      </a:r>
                      <a:r>
                        <a:rPr lang="en-US" sz="1800" dirty="0" err="1" smtClean="0">
                          <a:latin typeface="Times New Roman" pitchFamily="18" charset="0"/>
                          <a:cs typeface="Times New Roman" pitchFamily="18" charset="0"/>
                        </a:rPr>
                        <a:t>gaz</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sohan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noghl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havla</a:t>
                      </a:r>
                      <a:r>
                        <a:rPr lang="en-US" sz="1800" dirty="0" smtClean="0">
                          <a:latin typeface="Times New Roman" pitchFamily="18" charset="0"/>
                          <a:cs typeface="Times New Roman" pitchFamily="18" charset="0"/>
                        </a:rPr>
                        <a:t>, crackers, </a:t>
                      </a:r>
                      <a:r>
                        <a:rPr lang="en-US" sz="1800" dirty="0" err="1" smtClean="0">
                          <a:latin typeface="Times New Roman" pitchFamily="18" charset="0"/>
                          <a:cs typeface="Times New Roman" pitchFamily="18" charset="0"/>
                        </a:rPr>
                        <a:t>Yazdi</a:t>
                      </a:r>
                      <a:r>
                        <a:rPr lang="en-US" sz="1800" dirty="0" smtClean="0">
                          <a:latin typeface="Times New Roman" pitchFamily="18" charset="0"/>
                          <a:cs typeface="Times New Roman" pitchFamily="18" charset="0"/>
                        </a:rPr>
                        <a:t> cakes, homemade cakes</a:t>
                      </a:r>
                      <a:endParaRPr lang="en-US" dirty="0">
                        <a:latin typeface="Times New Roman" pitchFamily="18" charset="0"/>
                        <a:cs typeface="Times New Roman" pitchFamily="18" charset="0"/>
                      </a:endParaRPr>
                    </a:p>
                  </a:txBody>
                  <a:tcPr/>
                </a:tc>
              </a:tr>
              <a:tr h="362475">
                <a:tc>
                  <a:txBody>
                    <a:bodyPr/>
                    <a:lstStyle/>
                    <a:p>
                      <a:r>
                        <a:rPr lang="en-US" b="1" dirty="0" smtClean="0">
                          <a:latin typeface="Times New Roman" pitchFamily="18" charset="0"/>
                          <a:cs typeface="Times New Roman" pitchFamily="18" charset="0"/>
                        </a:rPr>
                        <a:t>Salty snacks</a:t>
                      </a:r>
                      <a:endParaRPr lang="en-US" b="1" dirty="0">
                        <a:latin typeface="Times New Roman" pitchFamily="18" charset="0"/>
                        <a:cs typeface="Times New Roman" pitchFamily="18" charset="0"/>
                      </a:endParaRPr>
                    </a:p>
                  </a:txBody>
                  <a:tcPr/>
                </a:tc>
              </a:tr>
              <a:tr h="362475">
                <a:tc>
                  <a:txBody>
                    <a:bodyPr/>
                    <a:lstStyle/>
                    <a:p>
                      <a:r>
                        <a:rPr lang="en-US" sz="1800" dirty="0" smtClean="0">
                          <a:latin typeface="Times New Roman" pitchFamily="18" charset="0"/>
                          <a:cs typeface="Times New Roman" pitchFamily="18" charset="0"/>
                        </a:rPr>
                        <a:t>chips, popcorn, and Puff</a:t>
                      </a:r>
                      <a:endParaRPr lang="en-US" dirty="0">
                        <a:latin typeface="Times New Roman" pitchFamily="18" charset="0"/>
                        <a:cs typeface="Times New Roman" pitchFamily="18" charset="0"/>
                      </a:endParaRPr>
                    </a:p>
                  </a:txBody>
                  <a:tcPr/>
                </a:tc>
              </a:tr>
            </a:tbl>
          </a:graphicData>
        </a:graphic>
      </p:graphicFrame>
      <p:sp>
        <p:nvSpPr>
          <p:cNvPr id="17" name="TextBox 16"/>
          <p:cNvSpPr txBox="1"/>
          <p:nvPr/>
        </p:nvSpPr>
        <p:spPr>
          <a:xfrm>
            <a:off x="457200" y="3733800"/>
            <a:ext cx="8153400" cy="2308324"/>
          </a:xfrm>
          <a:prstGeom prst="rect">
            <a:avLst/>
          </a:prstGeom>
          <a:noFill/>
        </p:spPr>
        <p:txBody>
          <a:bodyPr wrap="square" rtlCol="0">
            <a:spAutoFit/>
          </a:bodyPr>
          <a:lstStyle/>
          <a:p>
            <a:pPr>
              <a:buFont typeface="Arial" pitchFamily="34" charset="0"/>
              <a:buChar char="•"/>
            </a:pPr>
            <a:r>
              <a:rPr lang="en-US" sz="2400" b="1" dirty="0" smtClean="0">
                <a:latin typeface="Times New Roman" pitchFamily="18" charset="0"/>
                <a:cs typeface="Times New Roman" pitchFamily="18" charset="0"/>
              </a:rPr>
              <a:t> Statistical analysis</a:t>
            </a:r>
          </a:p>
          <a:p>
            <a:r>
              <a:rPr lang="en-US" sz="2400" dirty="0" smtClean="0">
                <a:latin typeface="Times New Roman" pitchFamily="18" charset="0"/>
                <a:cs typeface="Times New Roman" pitchFamily="18" charset="0"/>
              </a:rPr>
              <a:t>Analyzed with SPSS 16</a:t>
            </a:r>
          </a:p>
          <a:p>
            <a:r>
              <a:rPr lang="en-US" sz="2400" dirty="0" smtClean="0">
                <a:latin typeface="Times New Roman" pitchFamily="18" charset="0"/>
                <a:cs typeface="Times New Roman" pitchFamily="18" charset="0"/>
              </a:rPr>
              <a:t>Snacks divided into quartile of intakes</a:t>
            </a:r>
          </a:p>
          <a:p>
            <a:pPr marL="0" lvl="1"/>
            <a:r>
              <a:rPr lang="en-US" sz="2400" dirty="0" smtClean="0">
                <a:latin typeface="Times New Roman" pitchFamily="18" charset="0"/>
                <a:cs typeface="Times New Roman" pitchFamily="18" charset="0"/>
              </a:rPr>
              <a:t>logistic regression(Odds ratio and 95% confidence interval)</a:t>
            </a:r>
          </a:p>
          <a:p>
            <a:pPr marL="0" lvl="1"/>
            <a:endParaRPr lang="en-US"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9" name="Rectangle 18"/>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20"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10" name="TextBox 9"/>
          <p:cNvSpPr txBox="1"/>
          <p:nvPr/>
        </p:nvSpPr>
        <p:spPr>
          <a:xfrm>
            <a:off x="838200" y="5638800"/>
            <a:ext cx="7620000" cy="830997"/>
          </a:xfrm>
          <a:prstGeom prst="rect">
            <a:avLst/>
          </a:prstGeom>
          <a:noFill/>
        </p:spPr>
        <p:txBody>
          <a:bodyPr wrap="square" rtlCol="0">
            <a:spAutoFit/>
          </a:bodyPr>
          <a:lstStyle/>
          <a:p>
            <a:r>
              <a:rPr lang="en-US" sz="2400" dirty="0" smtClean="0">
                <a:solidFill>
                  <a:schemeClr val="accent6">
                    <a:lumMod val="50000"/>
                  </a:schemeClr>
                </a:solidFill>
                <a:latin typeface="Times New Roman" pitchFamily="18" charset="0"/>
                <a:cs typeface="Times New Roman" pitchFamily="18" charset="0"/>
              </a:rPr>
              <a:t>Confounder : age, sex, physical activity, total energy intake, family history of diabetes , BMI</a:t>
            </a:r>
            <a:endParaRPr lang="en-US" sz="24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381000" y="228600"/>
            <a:ext cx="8229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Result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graphicFrame>
        <p:nvGraphicFramePr>
          <p:cNvPr id="8" name="Table 7"/>
          <p:cNvGraphicFramePr>
            <a:graphicFrameLocks noGrp="1"/>
          </p:cNvGraphicFramePr>
          <p:nvPr/>
        </p:nvGraphicFramePr>
        <p:xfrm>
          <a:off x="228601" y="1716024"/>
          <a:ext cx="8915398" cy="4608576"/>
        </p:xfrm>
        <a:graphic>
          <a:graphicData uri="http://schemas.openxmlformats.org/drawingml/2006/table">
            <a:tbl>
              <a:tblPr firstRow="1" bandRow="1">
                <a:tableStyleId>{D27102A9-8310-4765-A935-A1911B00CA55}</a:tableStyleId>
              </a:tblPr>
              <a:tblGrid>
                <a:gridCol w="3657599"/>
                <a:gridCol w="2962745"/>
                <a:gridCol w="2295054"/>
              </a:tblGrid>
              <a:tr h="370840">
                <a:tc>
                  <a:txBody>
                    <a:bodyPr/>
                    <a:lstStyle/>
                    <a:p>
                      <a:endParaRPr lang="en-US" sz="2400" dirty="0">
                        <a:latin typeface="Times New Roman" pitchFamily="18" charset="0"/>
                        <a:cs typeface="Times New Roman" pitchFamily="18" charset="0"/>
                      </a:endParaRPr>
                    </a:p>
                  </a:txBody>
                  <a:tcPr/>
                </a:tc>
                <a:tc>
                  <a:txBody>
                    <a:bodyPr/>
                    <a:lstStyle/>
                    <a:p>
                      <a:pPr algn="ctr"/>
                      <a:r>
                        <a:rPr lang="en-US" sz="2400" kern="1200" dirty="0" smtClean="0"/>
                        <a:t>Without metabolic syndrome(n=380)</a:t>
                      </a:r>
                      <a:endParaRPr lang="en-US" sz="2400" dirty="0">
                        <a:latin typeface="Times New Roman" pitchFamily="18" charset="0"/>
                        <a:cs typeface="Times New Roman" pitchFamily="18" charset="0"/>
                      </a:endParaRPr>
                    </a:p>
                  </a:txBody>
                  <a:tcPr/>
                </a:tc>
                <a:tc>
                  <a:txBody>
                    <a:bodyPr/>
                    <a:lstStyle/>
                    <a:p>
                      <a:pPr algn="ctr"/>
                      <a:r>
                        <a:rPr lang="en-US" sz="2400" kern="1200" dirty="0" smtClean="0"/>
                        <a:t>With metabolic </a:t>
                      </a:r>
                    </a:p>
                    <a:p>
                      <a:pPr algn="ctr"/>
                      <a:r>
                        <a:rPr lang="en-US" sz="2400" kern="1200" dirty="0" smtClean="0"/>
                        <a:t>syndrome(n=45)</a:t>
                      </a:r>
                      <a:endParaRPr lang="en-US" sz="2400" dirty="0">
                        <a:latin typeface="Times New Roman" pitchFamily="18" charset="0"/>
                        <a:cs typeface="Times New Roman" pitchFamily="18" charset="0"/>
                      </a:endParaRPr>
                    </a:p>
                  </a:txBody>
                  <a:tcPr/>
                </a:tc>
              </a:tr>
              <a:tr h="370840">
                <a:tc>
                  <a:txBody>
                    <a:bodyPr/>
                    <a:lstStyle/>
                    <a:p>
                      <a:pPr marL="0" marR="0">
                        <a:lnSpc>
                          <a:spcPct val="115000"/>
                        </a:lnSpc>
                        <a:spcBef>
                          <a:spcPts val="0"/>
                        </a:spcBef>
                        <a:spcAft>
                          <a:spcPts val="0"/>
                        </a:spcAft>
                      </a:pPr>
                      <a:r>
                        <a:rPr lang="en-US" sz="2400" dirty="0" smtClean="0"/>
                        <a:t>SBP (mmHg</a:t>
                      </a:r>
                      <a:r>
                        <a:rPr lang="en-US" sz="2400" dirty="0"/>
                        <a:t>)</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100.4±12.0</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103.9±15.0</a:t>
                      </a:r>
                    </a:p>
                  </a:txBody>
                  <a:tcPr marL="68580" marR="68580" marT="0" marB="0"/>
                </a:tc>
              </a:tr>
              <a:tr h="370840">
                <a:tc>
                  <a:txBody>
                    <a:bodyPr/>
                    <a:lstStyle/>
                    <a:p>
                      <a:pPr marL="0" marR="0">
                        <a:lnSpc>
                          <a:spcPct val="115000"/>
                        </a:lnSpc>
                        <a:spcBef>
                          <a:spcPts val="0"/>
                        </a:spcBef>
                        <a:spcAft>
                          <a:spcPts val="0"/>
                        </a:spcAft>
                      </a:pPr>
                      <a:r>
                        <a:rPr lang="en-US" sz="2400" dirty="0" smtClean="0"/>
                        <a:t>DBP (mmHg</a:t>
                      </a:r>
                      <a:r>
                        <a:rPr lang="en-US" sz="2400" dirty="0"/>
                        <a:t>)</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69.0±0.47</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77.0±1.54</a:t>
                      </a:r>
                    </a:p>
                  </a:txBody>
                  <a:tcPr marL="68580" marR="68580" marT="0" marB="0"/>
                </a:tc>
              </a:tr>
              <a:tr h="370840">
                <a:tc>
                  <a:txBody>
                    <a:bodyPr/>
                    <a:lstStyle/>
                    <a:p>
                      <a:pPr marL="0" marR="0">
                        <a:lnSpc>
                          <a:spcPct val="115000"/>
                        </a:lnSpc>
                        <a:spcBef>
                          <a:spcPts val="0"/>
                        </a:spcBef>
                        <a:spcAft>
                          <a:spcPts val="0"/>
                        </a:spcAft>
                      </a:pPr>
                      <a:r>
                        <a:rPr lang="en-US" sz="2400" dirty="0" smtClean="0"/>
                        <a:t>TG* (mg/dl</a:t>
                      </a:r>
                      <a:r>
                        <a:rPr lang="en-US" sz="2400" dirty="0"/>
                        <a:t>)</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74.0±1.7</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118.5±14.9</a:t>
                      </a:r>
                    </a:p>
                  </a:txBody>
                  <a:tcPr marL="68580" marR="68580" marT="0" marB="0"/>
                </a:tc>
              </a:tr>
              <a:tr h="370840">
                <a:tc>
                  <a:txBody>
                    <a:bodyPr/>
                    <a:lstStyle/>
                    <a:p>
                      <a:pPr marL="0" marR="0">
                        <a:lnSpc>
                          <a:spcPct val="115000"/>
                        </a:lnSpc>
                        <a:spcBef>
                          <a:spcPts val="0"/>
                        </a:spcBef>
                        <a:spcAft>
                          <a:spcPts val="0"/>
                        </a:spcAft>
                      </a:pPr>
                      <a:r>
                        <a:rPr lang="en-US" sz="2400" dirty="0" smtClean="0"/>
                        <a:t>FPG</a:t>
                      </a:r>
                      <a:r>
                        <a:rPr lang="en-US" sz="2400" baseline="0" dirty="0" smtClean="0"/>
                        <a:t> </a:t>
                      </a:r>
                      <a:r>
                        <a:rPr lang="en-US" sz="2400" dirty="0" smtClean="0"/>
                        <a:t>(mg/dl</a:t>
                      </a:r>
                      <a:r>
                        <a:rPr lang="en-US" sz="2400" dirty="0"/>
                        <a:t>)</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90.2±7.2</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93.2±9.0</a:t>
                      </a:r>
                    </a:p>
                  </a:txBody>
                  <a:tcPr marL="68580" marR="68580" marT="0" marB="0"/>
                </a:tc>
              </a:tr>
              <a:tr h="370840">
                <a:tc>
                  <a:txBody>
                    <a:bodyPr/>
                    <a:lstStyle/>
                    <a:p>
                      <a:pPr marL="0" marR="0">
                        <a:lnSpc>
                          <a:spcPct val="115000"/>
                        </a:lnSpc>
                        <a:spcBef>
                          <a:spcPts val="0"/>
                        </a:spcBef>
                        <a:spcAft>
                          <a:spcPts val="0"/>
                        </a:spcAft>
                      </a:pPr>
                      <a:r>
                        <a:rPr lang="en-US" sz="2400" dirty="0" smtClean="0"/>
                        <a:t>HDL(mg/dl</a:t>
                      </a:r>
                      <a:r>
                        <a:rPr lang="en-US" sz="2400" dirty="0"/>
                        <a:t>)</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52.1±10.2</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41.43±8.9</a:t>
                      </a:r>
                    </a:p>
                  </a:txBody>
                  <a:tcPr marL="68580" marR="68580" marT="0" marB="0"/>
                </a:tc>
              </a:tr>
              <a:tr h="370840">
                <a:tc>
                  <a:txBody>
                    <a:bodyPr/>
                    <a:lstStyle/>
                    <a:p>
                      <a:pPr marL="0" marR="0">
                        <a:lnSpc>
                          <a:spcPct val="115000"/>
                        </a:lnSpc>
                        <a:spcBef>
                          <a:spcPts val="0"/>
                        </a:spcBef>
                        <a:spcAft>
                          <a:spcPts val="0"/>
                        </a:spcAft>
                      </a:pPr>
                      <a:r>
                        <a:rPr lang="en-US" sz="2400" dirty="0" smtClean="0"/>
                        <a:t>WC (cm</a:t>
                      </a:r>
                      <a:r>
                        <a:rPr lang="en-US" sz="2400" dirty="0"/>
                        <a:t>)</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76.7±10.4</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82.0±10.3</a:t>
                      </a:r>
                    </a:p>
                  </a:txBody>
                  <a:tcPr marL="68580" marR="68580" marT="0" marB="0"/>
                </a:tc>
              </a:tr>
              <a:tr h="370840">
                <a:tc>
                  <a:txBody>
                    <a:bodyPr/>
                    <a:lstStyle/>
                    <a:p>
                      <a:pPr marL="0" marR="0">
                        <a:lnSpc>
                          <a:spcPct val="115000"/>
                        </a:lnSpc>
                        <a:spcBef>
                          <a:spcPts val="0"/>
                        </a:spcBef>
                        <a:spcAft>
                          <a:spcPts val="0"/>
                        </a:spcAft>
                      </a:pPr>
                      <a:r>
                        <a:rPr lang="en-US" sz="2400" kern="1200" dirty="0" smtClean="0"/>
                        <a:t>Salty snacks intake (g/day)</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18.0±48.3</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40.1±45.7</a:t>
                      </a:r>
                    </a:p>
                  </a:txBody>
                  <a:tcPr marL="68580" marR="68580" marT="0" marB="0"/>
                </a:tc>
              </a:tr>
              <a:tr h="370840">
                <a:tc>
                  <a:txBody>
                    <a:bodyPr/>
                    <a:lstStyle/>
                    <a:p>
                      <a:pPr marL="0" marR="0">
                        <a:lnSpc>
                          <a:spcPct val="115000"/>
                        </a:lnSpc>
                        <a:spcBef>
                          <a:spcPts val="0"/>
                        </a:spcBef>
                        <a:spcAft>
                          <a:spcPts val="0"/>
                        </a:spcAft>
                      </a:pPr>
                      <a:r>
                        <a:rPr lang="en-US" sz="2400" kern="1200" dirty="0" smtClean="0"/>
                        <a:t>Dietary fiber intake (g/day)</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23.3±26.2</a:t>
                      </a:r>
                      <a:endParaRPr lang="en-US" sz="2400" kern="1200" dirty="0">
                        <a:solidFill>
                          <a:schemeClr val="tx1"/>
                        </a:solidFill>
                        <a:latin typeface="+mn-lt"/>
                        <a:ea typeface="+mn-ea"/>
                        <a:cs typeface="+mn-cs"/>
                      </a:endParaRPr>
                    </a:p>
                  </a:txBody>
                  <a:tcPr marL="68580" marR="68580" marT="0" marB="0"/>
                </a:tc>
                <a:tc>
                  <a:txBody>
                    <a:bodyPr/>
                    <a:lstStyle/>
                    <a:p>
                      <a:pPr marL="0" marR="0" algn="ctr">
                        <a:lnSpc>
                          <a:spcPct val="115000"/>
                        </a:lnSpc>
                        <a:spcBef>
                          <a:spcPts val="0"/>
                        </a:spcBef>
                        <a:spcAft>
                          <a:spcPts val="0"/>
                        </a:spcAft>
                      </a:pPr>
                      <a:r>
                        <a:rPr lang="en-US" sz="2400" kern="1200" dirty="0">
                          <a:solidFill>
                            <a:schemeClr val="tx1"/>
                          </a:solidFill>
                          <a:latin typeface="+mn-lt"/>
                          <a:ea typeface="+mn-ea"/>
                          <a:cs typeface="+mn-cs"/>
                        </a:rPr>
                        <a:t>26.6±28.0</a:t>
                      </a:r>
                    </a:p>
                  </a:txBody>
                  <a:tcPr marL="68580" marR="68580" marT="0" marB="0"/>
                </a:tc>
              </a:tr>
              <a:tr h="370840">
                <a:tc>
                  <a:txBody>
                    <a:bodyPr/>
                    <a:lstStyle/>
                    <a:p>
                      <a:pPr marL="0" marR="0">
                        <a:lnSpc>
                          <a:spcPct val="115000"/>
                        </a:lnSpc>
                        <a:spcBef>
                          <a:spcPts val="0"/>
                        </a:spcBef>
                        <a:spcAft>
                          <a:spcPts val="0"/>
                        </a:spcAft>
                      </a:pPr>
                      <a:r>
                        <a:rPr lang="en-US" sz="2400" kern="1200" dirty="0" smtClean="0"/>
                        <a:t>Total energy (Kcal/d)</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kern="1200" dirty="0">
                          <a:solidFill>
                            <a:schemeClr val="tx1"/>
                          </a:solidFill>
                          <a:latin typeface="+mn-lt"/>
                          <a:ea typeface="+mn-ea"/>
                          <a:cs typeface="+mn-cs"/>
                        </a:rPr>
                        <a:t>2517±1260</a:t>
                      </a:r>
                    </a:p>
                  </a:txBody>
                  <a:tcPr marL="68580" marR="68580" marT="0" marB="0"/>
                </a:tc>
                <a:tc>
                  <a:txBody>
                    <a:bodyPr/>
                    <a:lstStyle/>
                    <a:p>
                      <a:pPr marL="0" marR="0" algn="ctr">
                        <a:lnSpc>
                          <a:spcPct val="115000"/>
                        </a:lnSpc>
                        <a:spcBef>
                          <a:spcPts val="0"/>
                        </a:spcBef>
                        <a:spcAft>
                          <a:spcPts val="0"/>
                        </a:spcAft>
                      </a:pPr>
                      <a:r>
                        <a:rPr lang="en-US" sz="2400" kern="1200" dirty="0" smtClean="0">
                          <a:solidFill>
                            <a:schemeClr val="tx1"/>
                          </a:solidFill>
                          <a:latin typeface="+mn-lt"/>
                          <a:ea typeface="+mn-ea"/>
                          <a:cs typeface="+mn-cs"/>
                        </a:rPr>
                        <a:t>2915±1403</a:t>
                      </a:r>
                      <a:endParaRPr lang="en-US" sz="2400" kern="1200" dirty="0">
                        <a:solidFill>
                          <a:schemeClr val="tx1"/>
                        </a:solidFill>
                        <a:latin typeface="+mn-lt"/>
                        <a:ea typeface="+mn-ea"/>
                        <a:cs typeface="+mn-cs"/>
                      </a:endParaRPr>
                    </a:p>
                  </a:txBody>
                  <a:tcPr marL="68580" marR="68580" marT="0" marB="0"/>
                </a:tc>
              </a:tr>
            </a:tbl>
          </a:graphicData>
        </a:graphic>
      </p:graphicFrame>
      <p:sp>
        <p:nvSpPr>
          <p:cNvPr id="11" name="TextBox 10"/>
          <p:cNvSpPr txBox="1"/>
          <p:nvPr/>
        </p:nvSpPr>
        <p:spPr>
          <a:xfrm>
            <a:off x="1447800" y="873204"/>
            <a:ext cx="7162800" cy="1107996"/>
          </a:xfrm>
          <a:prstGeom prst="rect">
            <a:avLst/>
          </a:prstGeom>
          <a:noFill/>
        </p:spPr>
        <p:txBody>
          <a:bodyPr wrap="square" rtlCol="0">
            <a:spAutoFit/>
          </a:bodyPr>
          <a:lstStyle/>
          <a:p>
            <a:r>
              <a:rPr lang="en-US" sz="2400" dirty="0" smtClean="0">
                <a:latin typeface="Times New Roman" pitchFamily="18" charset="0"/>
                <a:cs typeface="Times New Roman" pitchFamily="18" charset="0"/>
              </a:rPr>
              <a:t>Characteristics of study children and adolescence at the with and without MetS: Tehran Lipid and Glucose Study</a:t>
            </a:r>
          </a:p>
          <a:p>
            <a:endParaRPr lang="en-US" dirty="0">
              <a:latin typeface="Times New Roman" pitchFamily="18" charset="0"/>
              <a:cs typeface="Times New Roman" pitchFamily="18" charset="0"/>
            </a:endParaRPr>
          </a:p>
        </p:txBody>
      </p:sp>
      <p:sp>
        <p:nvSpPr>
          <p:cNvPr id="12" name="TextBox 11"/>
          <p:cNvSpPr txBox="1"/>
          <p:nvPr/>
        </p:nvSpPr>
        <p:spPr>
          <a:xfrm>
            <a:off x="304800" y="6324600"/>
            <a:ext cx="1295400" cy="381000"/>
          </a:xfrm>
          <a:prstGeom prst="rect">
            <a:avLst/>
          </a:prstGeom>
          <a:noFill/>
        </p:spPr>
        <p:txBody>
          <a:bodyPr wrap="square" rtlCol="0">
            <a:spAutoFit/>
          </a:bodyPr>
          <a:lstStyle/>
          <a:p>
            <a:r>
              <a:rPr lang="en-US" dirty="0" smtClean="0">
                <a:latin typeface="Times New Roman" pitchFamily="18" charset="0"/>
                <a:cs typeface="Times New Roman" pitchFamily="18" charset="0"/>
              </a:rPr>
              <a:t>Mean ± SD </a:t>
            </a:r>
            <a:endParaRPr lang="en-US"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381000" y="228600"/>
            <a:ext cx="8229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Result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graphicFrame>
        <p:nvGraphicFramePr>
          <p:cNvPr id="7" name="Table 6"/>
          <p:cNvGraphicFramePr>
            <a:graphicFrameLocks noGrp="1"/>
          </p:cNvGraphicFramePr>
          <p:nvPr/>
        </p:nvGraphicFramePr>
        <p:xfrm>
          <a:off x="457200" y="3266800"/>
          <a:ext cx="8229600" cy="2017776"/>
        </p:xfrm>
        <a:graphic>
          <a:graphicData uri="http://schemas.openxmlformats.org/drawingml/2006/table">
            <a:tbl>
              <a:tblPr firstRow="1" bandRow="1">
                <a:tableStyleId>{616DA210-FB5B-4158-B5E0-FEB733F419BA}</a:tableStyleId>
              </a:tblPr>
              <a:tblGrid>
                <a:gridCol w="2057400"/>
                <a:gridCol w="2057400"/>
                <a:gridCol w="2057400"/>
                <a:gridCol w="2057400"/>
              </a:tblGrid>
              <a:tr h="474040">
                <a:tc gridSpan="4">
                  <a:txBody>
                    <a:bodyPr/>
                    <a:lstStyle/>
                    <a:p>
                      <a:r>
                        <a:rPr lang="en-US" sz="2800" dirty="0" smtClean="0">
                          <a:latin typeface="Times New Roman" pitchFamily="18" charset="0"/>
                          <a:cs typeface="Times New Roman" pitchFamily="18" charset="0"/>
                        </a:rPr>
                        <a:t>Salty</a:t>
                      </a:r>
                      <a:r>
                        <a:rPr lang="en-US" sz="2800" baseline="0" dirty="0" smtClean="0">
                          <a:latin typeface="Times New Roman" pitchFamily="18" charset="0"/>
                          <a:cs typeface="Times New Roman" pitchFamily="18" charset="0"/>
                        </a:rPr>
                        <a:t> Snacks</a:t>
                      </a:r>
                      <a:endParaRPr lang="en-US"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tr>
              <a:tr h="312137">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12.36≥</a:t>
                      </a:r>
                      <a:endParaRPr lang="en-US" sz="2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12.37-25.78</a:t>
                      </a:r>
                      <a:endParaRPr lang="en-US" sz="2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25.79-48.11</a:t>
                      </a:r>
                      <a:endParaRPr lang="en-US" sz="2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48.12≤</a:t>
                      </a:r>
                      <a:endParaRPr lang="en-US" sz="2800" dirty="0">
                        <a:latin typeface="Times New Roman" pitchFamily="18" charset="0"/>
                        <a:ea typeface="Calibri"/>
                        <a:cs typeface="Times New Roman" pitchFamily="18" charset="0"/>
                      </a:endParaRPr>
                    </a:p>
                  </a:txBody>
                  <a:tcPr marL="68580" marR="68580" marT="0" marB="0"/>
                </a:tc>
              </a:tr>
              <a:tr h="428824">
                <a:tc gridSpan="4">
                  <a:txBody>
                    <a:bodyPr/>
                    <a:lstStyle/>
                    <a:p>
                      <a:r>
                        <a:rPr lang="en-US" sz="2800" b="1" dirty="0" smtClean="0">
                          <a:latin typeface="Times New Roman" pitchFamily="18" charset="0"/>
                          <a:cs typeface="Times New Roman" pitchFamily="18" charset="0"/>
                        </a:rPr>
                        <a:t>Sweet Snacks</a:t>
                      </a:r>
                      <a:endParaRPr lang="en-US" sz="2800" b="1" dirty="0">
                        <a:latin typeface="Times New Roman" pitchFamily="18" charset="0"/>
                        <a:cs typeface="Times New Roman" pitchFamily="18" charset="0"/>
                      </a:endParaRPr>
                    </a:p>
                  </a:txBody>
                  <a:tcPr/>
                </a:tc>
                <a:tc hMerge="1">
                  <a:txBody>
                    <a:bodyPr/>
                    <a:lstStyle/>
                    <a:p>
                      <a:endParaRPr lang="en-US" sz="1800" dirty="0">
                        <a:latin typeface="Times New Roman" pitchFamily="18" charset="0"/>
                        <a:cs typeface="Times New Roman" pitchFamily="18" charset="0"/>
                      </a:endParaRPr>
                    </a:p>
                  </a:txBody>
                  <a:tcPr/>
                </a:tc>
                <a:tc hMerge="1">
                  <a:txBody>
                    <a:bodyPr/>
                    <a:lstStyle/>
                    <a:p>
                      <a:endParaRPr lang="en-US" sz="1800" dirty="0">
                        <a:latin typeface="Times New Roman" pitchFamily="18" charset="0"/>
                        <a:cs typeface="Times New Roman" pitchFamily="18" charset="0"/>
                      </a:endParaRPr>
                    </a:p>
                  </a:txBody>
                  <a:tcPr/>
                </a:tc>
                <a:tc hMerge="1">
                  <a:txBody>
                    <a:bodyPr/>
                    <a:lstStyle/>
                    <a:p>
                      <a:endParaRPr lang="en-US" sz="1800">
                        <a:latin typeface="Times New Roman" pitchFamily="18" charset="0"/>
                        <a:cs typeface="Times New Roman" pitchFamily="18" charset="0"/>
                      </a:endParaRPr>
                    </a:p>
                  </a:txBody>
                  <a:tcPr/>
                </a:tc>
              </a:tr>
              <a:tr h="308998">
                <a:tc>
                  <a:txBody>
                    <a:bodyPr/>
                    <a:lstStyle/>
                    <a:p>
                      <a:pPr marL="0" marR="0" algn="ctr">
                        <a:lnSpc>
                          <a:spcPct val="115000"/>
                        </a:lnSpc>
                        <a:spcBef>
                          <a:spcPts val="0"/>
                        </a:spcBef>
                        <a:spcAft>
                          <a:spcPts val="0"/>
                        </a:spcAft>
                      </a:pPr>
                      <a:r>
                        <a:rPr lang="en-US" sz="2800">
                          <a:latin typeface="Times New Roman" pitchFamily="18" charset="0"/>
                          <a:cs typeface="Times New Roman" pitchFamily="18" charset="0"/>
                        </a:rPr>
                        <a:t>4.82≥</a:t>
                      </a:r>
                      <a:endParaRPr lang="en-US" sz="2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4.83-10.83</a:t>
                      </a:r>
                      <a:endParaRPr lang="en-US" sz="2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10.84-22.36</a:t>
                      </a:r>
                      <a:endParaRPr lang="en-US" sz="2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800" dirty="0">
                          <a:latin typeface="Times New Roman" pitchFamily="18" charset="0"/>
                          <a:cs typeface="Times New Roman" pitchFamily="18" charset="0"/>
                        </a:rPr>
                        <a:t>22.37≤</a:t>
                      </a:r>
                      <a:endParaRPr lang="en-US" sz="2800" dirty="0">
                        <a:latin typeface="Times New Roman" pitchFamily="18" charset="0"/>
                        <a:ea typeface="Calibri"/>
                        <a:cs typeface="Times New Roman" pitchFamily="18" charset="0"/>
                      </a:endParaRPr>
                    </a:p>
                  </a:txBody>
                  <a:tcPr marL="68580" marR="68580" marT="0" marB="0"/>
                </a:tc>
              </a:tr>
            </a:tbl>
          </a:graphicData>
        </a:graphic>
      </p:graphicFrame>
      <p:sp>
        <p:nvSpPr>
          <p:cNvPr id="9" name="TextBox 8"/>
          <p:cNvSpPr txBox="1"/>
          <p:nvPr/>
        </p:nvSpPr>
        <p:spPr>
          <a:xfrm>
            <a:off x="990600" y="2448580"/>
            <a:ext cx="6705600" cy="523220"/>
          </a:xfrm>
          <a:prstGeom prst="rect">
            <a:avLst/>
          </a:prstGeom>
          <a:noFill/>
        </p:spPr>
        <p:txBody>
          <a:bodyPr wrap="square" rtlCol="0">
            <a:spAutoFit/>
          </a:bodyPr>
          <a:lstStyle/>
          <a:p>
            <a:r>
              <a:rPr lang="en-US" sz="2800" dirty="0" smtClean="0"/>
              <a:t>Quartile of salty and sweet snacks</a:t>
            </a:r>
            <a:endParaRPr lang="en-US" sz="2800" dirty="0"/>
          </a:p>
        </p:txBody>
      </p:sp>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381000" y="228600"/>
            <a:ext cx="8229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Result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graphicFrame>
        <p:nvGraphicFramePr>
          <p:cNvPr id="7" name="Chart 6"/>
          <p:cNvGraphicFramePr/>
          <p:nvPr/>
        </p:nvGraphicFramePr>
        <p:xfrm>
          <a:off x="1066800" y="1371600"/>
          <a:ext cx="6629400" cy="403860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1600200" y="5181600"/>
            <a:ext cx="571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67000" y="5181600"/>
            <a:ext cx="533400" cy="381000"/>
          </a:xfrm>
          <a:prstGeom prst="rect">
            <a:avLst/>
          </a:prstGeom>
          <a:noFill/>
        </p:spPr>
        <p:txBody>
          <a:bodyPr wrap="square" rtlCol="0">
            <a:spAutoFit/>
          </a:bodyPr>
          <a:lstStyle/>
          <a:p>
            <a:r>
              <a:rPr lang="en-US" dirty="0" smtClean="0"/>
              <a:t>q1</a:t>
            </a:r>
            <a:endParaRPr lang="en-US" dirty="0"/>
          </a:p>
        </p:txBody>
      </p:sp>
      <p:sp>
        <p:nvSpPr>
          <p:cNvPr id="14" name="TextBox 13"/>
          <p:cNvSpPr txBox="1"/>
          <p:nvPr/>
        </p:nvSpPr>
        <p:spPr>
          <a:xfrm>
            <a:off x="5334000" y="5181600"/>
            <a:ext cx="533400" cy="381000"/>
          </a:xfrm>
          <a:prstGeom prst="rect">
            <a:avLst/>
          </a:prstGeom>
          <a:noFill/>
        </p:spPr>
        <p:txBody>
          <a:bodyPr wrap="square" rtlCol="0">
            <a:spAutoFit/>
          </a:bodyPr>
          <a:lstStyle/>
          <a:p>
            <a:r>
              <a:rPr lang="en-US" dirty="0" smtClean="0"/>
              <a:t>q3</a:t>
            </a:r>
            <a:endParaRPr lang="en-US" dirty="0"/>
          </a:p>
        </p:txBody>
      </p:sp>
      <p:sp>
        <p:nvSpPr>
          <p:cNvPr id="15" name="TextBox 14"/>
          <p:cNvSpPr txBox="1"/>
          <p:nvPr/>
        </p:nvSpPr>
        <p:spPr>
          <a:xfrm>
            <a:off x="4038600" y="5181600"/>
            <a:ext cx="533400" cy="381000"/>
          </a:xfrm>
          <a:prstGeom prst="rect">
            <a:avLst/>
          </a:prstGeom>
          <a:noFill/>
        </p:spPr>
        <p:txBody>
          <a:bodyPr wrap="square" rtlCol="0">
            <a:spAutoFit/>
          </a:bodyPr>
          <a:lstStyle/>
          <a:p>
            <a:r>
              <a:rPr lang="en-US" dirty="0" smtClean="0"/>
              <a:t>q2</a:t>
            </a:r>
            <a:endParaRPr lang="en-US" dirty="0"/>
          </a:p>
        </p:txBody>
      </p:sp>
      <p:sp>
        <p:nvSpPr>
          <p:cNvPr id="16" name="TextBox 15"/>
          <p:cNvSpPr txBox="1"/>
          <p:nvPr/>
        </p:nvSpPr>
        <p:spPr>
          <a:xfrm>
            <a:off x="6705600" y="5257800"/>
            <a:ext cx="533400" cy="381000"/>
          </a:xfrm>
          <a:prstGeom prst="rect">
            <a:avLst/>
          </a:prstGeom>
          <a:noFill/>
        </p:spPr>
        <p:txBody>
          <a:bodyPr wrap="square" rtlCol="0">
            <a:spAutoFit/>
          </a:bodyPr>
          <a:lstStyle/>
          <a:p>
            <a:r>
              <a:rPr lang="en-US" dirty="0" smtClean="0"/>
              <a:t>q4</a:t>
            </a:r>
            <a:endParaRPr lang="en-US" dirty="0"/>
          </a:p>
        </p:txBody>
      </p:sp>
      <p:sp>
        <p:nvSpPr>
          <p:cNvPr id="18" name="Rectangle 17"/>
          <p:cNvSpPr/>
          <p:nvPr/>
        </p:nvSpPr>
        <p:spPr>
          <a:xfrm>
            <a:off x="3810000" y="5410200"/>
            <a:ext cx="1372876" cy="369332"/>
          </a:xfrm>
          <a:prstGeom prst="rect">
            <a:avLst/>
          </a:prstGeom>
        </p:spPr>
        <p:txBody>
          <a:bodyPr wrap="none">
            <a:spAutoFit/>
          </a:bodyPr>
          <a:lstStyle/>
          <a:p>
            <a:r>
              <a:rPr lang="en-US" dirty="0" smtClean="0"/>
              <a:t>sweet snack </a:t>
            </a:r>
            <a:endParaRPr lang="en-US" dirty="0"/>
          </a:p>
        </p:txBody>
      </p:sp>
      <p:sp>
        <p:nvSpPr>
          <p:cNvPr id="19" name="Rectangle 18"/>
          <p:cNvSpPr/>
          <p:nvPr/>
        </p:nvSpPr>
        <p:spPr>
          <a:xfrm rot="16200000">
            <a:off x="192235" y="3160565"/>
            <a:ext cx="1356462" cy="369332"/>
          </a:xfrm>
          <a:prstGeom prst="rect">
            <a:avLst/>
          </a:prstGeom>
        </p:spPr>
        <p:txBody>
          <a:bodyPr wrap="none">
            <a:spAutoFit/>
          </a:bodyPr>
          <a:lstStyle/>
          <a:p>
            <a:r>
              <a:rPr lang="en-US" dirty="0" smtClean="0"/>
              <a:t>Odds 95% CI</a:t>
            </a:r>
          </a:p>
        </p:txBody>
      </p:sp>
      <p:sp>
        <p:nvSpPr>
          <p:cNvPr id="20" name="TextBox 19"/>
          <p:cNvSpPr txBox="1"/>
          <p:nvPr/>
        </p:nvSpPr>
        <p:spPr>
          <a:xfrm>
            <a:off x="609600" y="5939135"/>
            <a:ext cx="8534400" cy="830997"/>
          </a:xfrm>
          <a:prstGeom prst="rect">
            <a:avLst/>
          </a:prstGeom>
          <a:noFill/>
        </p:spPr>
        <p:txBody>
          <a:bodyPr wrap="square" rtlCol="0">
            <a:spAutoFit/>
          </a:bodyPr>
          <a:lstStyle/>
          <a:p>
            <a:r>
              <a:rPr lang="en-US" sz="2400" dirty="0" smtClean="0"/>
              <a:t>OR and 95% CI of Metabolic syndrome according to quartile of sweet snacks intakes</a:t>
            </a:r>
            <a:endParaRPr lang="en-US" sz="2400" dirty="0"/>
          </a:p>
        </p:txBody>
      </p:sp>
      <p:sp>
        <p:nvSpPr>
          <p:cNvPr id="21" name="TextBox 20"/>
          <p:cNvSpPr txBox="1"/>
          <p:nvPr/>
        </p:nvSpPr>
        <p:spPr>
          <a:xfrm>
            <a:off x="1981200" y="2438400"/>
            <a:ext cx="1981200" cy="369332"/>
          </a:xfrm>
          <a:prstGeom prst="rect">
            <a:avLst/>
          </a:prstGeom>
          <a:noFill/>
        </p:spPr>
        <p:txBody>
          <a:bodyPr wrap="square" rtlCol="0">
            <a:spAutoFit/>
          </a:bodyPr>
          <a:lstStyle/>
          <a:p>
            <a:r>
              <a:rPr lang="en-US" i="1" dirty="0" smtClean="0"/>
              <a:t>P</a:t>
            </a:r>
            <a:r>
              <a:rPr lang="en-US" dirty="0" smtClean="0"/>
              <a:t> for trend=0.014</a:t>
            </a:r>
            <a:endParaRPr lang="en-US" dirty="0"/>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381000" y="228600"/>
            <a:ext cx="8229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Result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cxnSp>
        <p:nvCxnSpPr>
          <p:cNvPr id="8" name="Straight Connector 7"/>
          <p:cNvCxnSpPr/>
          <p:nvPr/>
        </p:nvCxnSpPr>
        <p:spPr>
          <a:xfrm>
            <a:off x="1752600" y="5181600"/>
            <a:ext cx="571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43200" y="5181600"/>
            <a:ext cx="533400" cy="381000"/>
          </a:xfrm>
          <a:prstGeom prst="rect">
            <a:avLst/>
          </a:prstGeom>
          <a:noFill/>
        </p:spPr>
        <p:txBody>
          <a:bodyPr wrap="square" rtlCol="0">
            <a:spAutoFit/>
          </a:bodyPr>
          <a:lstStyle/>
          <a:p>
            <a:r>
              <a:rPr lang="en-US" dirty="0" smtClean="0"/>
              <a:t>q1</a:t>
            </a:r>
            <a:endParaRPr lang="en-US" dirty="0"/>
          </a:p>
        </p:txBody>
      </p:sp>
      <p:sp>
        <p:nvSpPr>
          <p:cNvPr id="10" name="TextBox 9"/>
          <p:cNvSpPr txBox="1"/>
          <p:nvPr/>
        </p:nvSpPr>
        <p:spPr>
          <a:xfrm>
            <a:off x="5562600" y="5181600"/>
            <a:ext cx="533400" cy="381000"/>
          </a:xfrm>
          <a:prstGeom prst="rect">
            <a:avLst/>
          </a:prstGeom>
          <a:noFill/>
        </p:spPr>
        <p:txBody>
          <a:bodyPr wrap="square" rtlCol="0">
            <a:spAutoFit/>
          </a:bodyPr>
          <a:lstStyle/>
          <a:p>
            <a:r>
              <a:rPr lang="en-US" dirty="0" smtClean="0"/>
              <a:t>q3</a:t>
            </a:r>
            <a:endParaRPr lang="en-US" dirty="0"/>
          </a:p>
        </p:txBody>
      </p:sp>
      <p:sp>
        <p:nvSpPr>
          <p:cNvPr id="11" name="TextBox 10"/>
          <p:cNvSpPr txBox="1"/>
          <p:nvPr/>
        </p:nvSpPr>
        <p:spPr>
          <a:xfrm>
            <a:off x="4191000" y="5181600"/>
            <a:ext cx="533400" cy="381000"/>
          </a:xfrm>
          <a:prstGeom prst="rect">
            <a:avLst/>
          </a:prstGeom>
          <a:noFill/>
        </p:spPr>
        <p:txBody>
          <a:bodyPr wrap="square" rtlCol="0">
            <a:spAutoFit/>
          </a:bodyPr>
          <a:lstStyle/>
          <a:p>
            <a:r>
              <a:rPr lang="en-US" dirty="0" smtClean="0"/>
              <a:t>q2</a:t>
            </a:r>
            <a:endParaRPr lang="en-US" dirty="0"/>
          </a:p>
        </p:txBody>
      </p:sp>
      <p:sp>
        <p:nvSpPr>
          <p:cNvPr id="12" name="TextBox 11"/>
          <p:cNvSpPr txBox="1"/>
          <p:nvPr/>
        </p:nvSpPr>
        <p:spPr>
          <a:xfrm>
            <a:off x="6934200" y="5257800"/>
            <a:ext cx="533400" cy="381000"/>
          </a:xfrm>
          <a:prstGeom prst="rect">
            <a:avLst/>
          </a:prstGeom>
          <a:noFill/>
        </p:spPr>
        <p:txBody>
          <a:bodyPr wrap="square" rtlCol="0">
            <a:spAutoFit/>
          </a:bodyPr>
          <a:lstStyle/>
          <a:p>
            <a:r>
              <a:rPr lang="en-US" dirty="0" smtClean="0"/>
              <a:t>q4</a:t>
            </a:r>
            <a:endParaRPr lang="en-US" dirty="0"/>
          </a:p>
        </p:txBody>
      </p:sp>
      <p:graphicFrame>
        <p:nvGraphicFramePr>
          <p:cNvPr id="14" name="Chart 13"/>
          <p:cNvGraphicFramePr/>
          <p:nvPr/>
        </p:nvGraphicFramePr>
        <p:xfrm>
          <a:off x="1219200" y="1447800"/>
          <a:ext cx="67056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3810000" y="5410200"/>
            <a:ext cx="1265090" cy="369332"/>
          </a:xfrm>
          <a:prstGeom prst="rect">
            <a:avLst/>
          </a:prstGeom>
        </p:spPr>
        <p:txBody>
          <a:bodyPr wrap="none">
            <a:spAutoFit/>
          </a:bodyPr>
          <a:lstStyle/>
          <a:p>
            <a:r>
              <a:rPr lang="en-US" dirty="0" smtClean="0"/>
              <a:t>Salty snack </a:t>
            </a:r>
            <a:endParaRPr lang="en-US" dirty="0"/>
          </a:p>
        </p:txBody>
      </p:sp>
      <p:sp>
        <p:nvSpPr>
          <p:cNvPr id="16" name="Rectangle 15"/>
          <p:cNvSpPr/>
          <p:nvPr/>
        </p:nvSpPr>
        <p:spPr>
          <a:xfrm rot="16200000">
            <a:off x="432503" y="3251902"/>
            <a:ext cx="1356462" cy="369332"/>
          </a:xfrm>
          <a:prstGeom prst="rect">
            <a:avLst/>
          </a:prstGeom>
        </p:spPr>
        <p:txBody>
          <a:bodyPr wrap="none">
            <a:spAutoFit/>
          </a:bodyPr>
          <a:lstStyle/>
          <a:p>
            <a:r>
              <a:rPr lang="en-US" dirty="0" smtClean="0"/>
              <a:t>Odds 95% CI</a:t>
            </a:r>
          </a:p>
        </p:txBody>
      </p:sp>
      <p:sp>
        <p:nvSpPr>
          <p:cNvPr id="17" name="TextBox 16"/>
          <p:cNvSpPr txBox="1"/>
          <p:nvPr/>
        </p:nvSpPr>
        <p:spPr>
          <a:xfrm>
            <a:off x="609600" y="5867400"/>
            <a:ext cx="7848600" cy="830997"/>
          </a:xfrm>
          <a:prstGeom prst="rect">
            <a:avLst/>
          </a:prstGeom>
          <a:noFill/>
        </p:spPr>
        <p:txBody>
          <a:bodyPr wrap="square" rtlCol="0">
            <a:spAutoFit/>
          </a:bodyPr>
          <a:lstStyle/>
          <a:p>
            <a:r>
              <a:rPr lang="en-US" sz="2400" dirty="0" smtClean="0"/>
              <a:t>OR and 95% CI of Metabolic syndrome according to quartile of salty snacks intakes</a:t>
            </a:r>
            <a:endParaRPr lang="en-US" sz="2400" dirty="0"/>
          </a:p>
        </p:txBody>
      </p:sp>
      <p:sp>
        <p:nvSpPr>
          <p:cNvPr id="18" name="TextBox 17"/>
          <p:cNvSpPr txBox="1"/>
          <p:nvPr/>
        </p:nvSpPr>
        <p:spPr>
          <a:xfrm>
            <a:off x="1981200" y="2438400"/>
            <a:ext cx="1981200" cy="369332"/>
          </a:xfrm>
          <a:prstGeom prst="rect">
            <a:avLst/>
          </a:prstGeom>
          <a:noFill/>
        </p:spPr>
        <p:txBody>
          <a:bodyPr wrap="square" rtlCol="0">
            <a:spAutoFit/>
          </a:bodyPr>
          <a:lstStyle/>
          <a:p>
            <a:r>
              <a:rPr lang="en-US" i="1" dirty="0" smtClean="0"/>
              <a:t>P</a:t>
            </a:r>
            <a:r>
              <a:rPr lang="en-US" dirty="0" smtClean="0"/>
              <a:t> for trend=0.034</a:t>
            </a:r>
            <a:endParaRPr lang="en-US" dirty="0"/>
          </a:p>
        </p:txBody>
      </p:sp>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381000" y="228600"/>
            <a:ext cx="8229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Result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graphicFrame>
        <p:nvGraphicFramePr>
          <p:cNvPr id="7" name="Chart 6"/>
          <p:cNvGraphicFramePr/>
          <p:nvPr/>
        </p:nvGraphicFramePr>
        <p:xfrm>
          <a:off x="1143000" y="1066800"/>
          <a:ext cx="6629400" cy="41910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1752600" y="5029200"/>
            <a:ext cx="571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19400" y="5029200"/>
            <a:ext cx="533400" cy="381000"/>
          </a:xfrm>
          <a:prstGeom prst="rect">
            <a:avLst/>
          </a:prstGeom>
          <a:noFill/>
        </p:spPr>
        <p:txBody>
          <a:bodyPr wrap="square" rtlCol="0">
            <a:spAutoFit/>
          </a:bodyPr>
          <a:lstStyle/>
          <a:p>
            <a:r>
              <a:rPr lang="en-US" dirty="0" smtClean="0"/>
              <a:t>q1</a:t>
            </a:r>
            <a:endParaRPr lang="en-US" dirty="0"/>
          </a:p>
        </p:txBody>
      </p:sp>
      <p:sp>
        <p:nvSpPr>
          <p:cNvPr id="10" name="TextBox 9"/>
          <p:cNvSpPr txBox="1"/>
          <p:nvPr/>
        </p:nvSpPr>
        <p:spPr>
          <a:xfrm>
            <a:off x="5486400" y="5029200"/>
            <a:ext cx="533400" cy="381000"/>
          </a:xfrm>
          <a:prstGeom prst="rect">
            <a:avLst/>
          </a:prstGeom>
          <a:noFill/>
        </p:spPr>
        <p:txBody>
          <a:bodyPr wrap="square" rtlCol="0">
            <a:spAutoFit/>
          </a:bodyPr>
          <a:lstStyle/>
          <a:p>
            <a:r>
              <a:rPr lang="en-US" dirty="0" smtClean="0"/>
              <a:t>q3</a:t>
            </a:r>
            <a:endParaRPr lang="en-US" dirty="0"/>
          </a:p>
        </p:txBody>
      </p:sp>
      <p:sp>
        <p:nvSpPr>
          <p:cNvPr id="11" name="TextBox 10"/>
          <p:cNvSpPr txBox="1"/>
          <p:nvPr/>
        </p:nvSpPr>
        <p:spPr>
          <a:xfrm>
            <a:off x="4114800" y="5029200"/>
            <a:ext cx="533400" cy="381000"/>
          </a:xfrm>
          <a:prstGeom prst="rect">
            <a:avLst/>
          </a:prstGeom>
          <a:noFill/>
        </p:spPr>
        <p:txBody>
          <a:bodyPr wrap="square" rtlCol="0">
            <a:spAutoFit/>
          </a:bodyPr>
          <a:lstStyle/>
          <a:p>
            <a:r>
              <a:rPr lang="en-US" dirty="0" smtClean="0"/>
              <a:t>q2</a:t>
            </a:r>
            <a:endParaRPr lang="en-US" dirty="0"/>
          </a:p>
        </p:txBody>
      </p:sp>
      <p:sp>
        <p:nvSpPr>
          <p:cNvPr id="12" name="TextBox 11"/>
          <p:cNvSpPr txBox="1"/>
          <p:nvPr/>
        </p:nvSpPr>
        <p:spPr>
          <a:xfrm>
            <a:off x="6781800" y="5029200"/>
            <a:ext cx="533400" cy="381000"/>
          </a:xfrm>
          <a:prstGeom prst="rect">
            <a:avLst/>
          </a:prstGeom>
          <a:noFill/>
        </p:spPr>
        <p:txBody>
          <a:bodyPr wrap="square" rtlCol="0">
            <a:spAutoFit/>
          </a:bodyPr>
          <a:lstStyle/>
          <a:p>
            <a:r>
              <a:rPr lang="en-US" dirty="0" smtClean="0"/>
              <a:t>q4</a:t>
            </a:r>
            <a:endParaRPr lang="en-US" dirty="0"/>
          </a:p>
        </p:txBody>
      </p:sp>
      <p:sp>
        <p:nvSpPr>
          <p:cNvPr id="13" name="TextBox 12"/>
          <p:cNvSpPr txBox="1"/>
          <p:nvPr/>
        </p:nvSpPr>
        <p:spPr>
          <a:xfrm>
            <a:off x="609600" y="5939135"/>
            <a:ext cx="8534400" cy="461665"/>
          </a:xfrm>
          <a:prstGeom prst="rect">
            <a:avLst/>
          </a:prstGeom>
          <a:noFill/>
        </p:spPr>
        <p:txBody>
          <a:bodyPr wrap="square" rtlCol="0">
            <a:spAutoFit/>
          </a:bodyPr>
          <a:lstStyle/>
          <a:p>
            <a:r>
              <a:rPr lang="en-US" sz="2400" dirty="0" smtClean="0"/>
              <a:t>OR and 95% CI of HTN according to quartile of salty snacks intakes</a:t>
            </a:r>
            <a:endParaRPr lang="en-US" sz="2400" dirty="0"/>
          </a:p>
        </p:txBody>
      </p:sp>
      <p:sp>
        <p:nvSpPr>
          <p:cNvPr id="15" name="Rectangle 14"/>
          <p:cNvSpPr/>
          <p:nvPr/>
        </p:nvSpPr>
        <p:spPr>
          <a:xfrm>
            <a:off x="3810000" y="5410200"/>
            <a:ext cx="1265090" cy="369332"/>
          </a:xfrm>
          <a:prstGeom prst="rect">
            <a:avLst/>
          </a:prstGeom>
        </p:spPr>
        <p:txBody>
          <a:bodyPr wrap="none">
            <a:spAutoFit/>
          </a:bodyPr>
          <a:lstStyle/>
          <a:p>
            <a:r>
              <a:rPr lang="en-US" dirty="0" smtClean="0"/>
              <a:t>Salty snack </a:t>
            </a:r>
            <a:endParaRPr lang="en-US" dirty="0"/>
          </a:p>
        </p:txBody>
      </p:sp>
      <p:sp>
        <p:nvSpPr>
          <p:cNvPr id="16" name="Rectangle 15"/>
          <p:cNvSpPr/>
          <p:nvPr/>
        </p:nvSpPr>
        <p:spPr>
          <a:xfrm rot="16200000">
            <a:off x="432503" y="3251902"/>
            <a:ext cx="1356462" cy="369332"/>
          </a:xfrm>
          <a:prstGeom prst="rect">
            <a:avLst/>
          </a:prstGeom>
        </p:spPr>
        <p:txBody>
          <a:bodyPr wrap="none">
            <a:spAutoFit/>
          </a:bodyPr>
          <a:lstStyle/>
          <a:p>
            <a:r>
              <a:rPr lang="en-US" dirty="0" smtClean="0"/>
              <a:t>Odds 95% CI</a:t>
            </a:r>
          </a:p>
        </p:txBody>
      </p:sp>
      <p:sp>
        <p:nvSpPr>
          <p:cNvPr id="17" name="TextBox 16"/>
          <p:cNvSpPr txBox="1"/>
          <p:nvPr/>
        </p:nvSpPr>
        <p:spPr>
          <a:xfrm>
            <a:off x="1981200" y="2438400"/>
            <a:ext cx="1981200" cy="369332"/>
          </a:xfrm>
          <a:prstGeom prst="rect">
            <a:avLst/>
          </a:prstGeom>
          <a:noFill/>
        </p:spPr>
        <p:txBody>
          <a:bodyPr wrap="square" rtlCol="0">
            <a:spAutoFit/>
          </a:bodyPr>
          <a:lstStyle/>
          <a:p>
            <a:r>
              <a:rPr lang="en-US" i="1" dirty="0" smtClean="0"/>
              <a:t>P</a:t>
            </a:r>
            <a:r>
              <a:rPr lang="en-US" dirty="0" smtClean="0"/>
              <a:t> for trend=0.001</a:t>
            </a:r>
            <a:endParaRPr lang="en-US" dirty="0"/>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382000" cy="5257800"/>
          </a:xfrm>
        </p:spPr>
        <p:txBody>
          <a:bodyPr>
            <a:noAutofit/>
          </a:bodyPr>
          <a:lstStyle/>
          <a:p>
            <a:pPr lvl="1" algn="just">
              <a:lnSpc>
                <a:spcPct val="150000"/>
              </a:lnSpc>
              <a:buFont typeface="Wingdings" pitchFamily="2" charset="2"/>
              <a:buChar char="ü"/>
            </a:pPr>
            <a:r>
              <a:rPr lang="en-US" sz="3200" i="1" dirty="0" smtClean="0">
                <a:solidFill>
                  <a:schemeClr val="accent3">
                    <a:lumMod val="50000"/>
                  </a:schemeClr>
                </a:solidFill>
                <a:latin typeface="Times New Roman" pitchFamily="18" charset="0"/>
                <a:cs typeface="Times New Roman" pitchFamily="18" charset="0"/>
              </a:rPr>
              <a:t>Introduction </a:t>
            </a:r>
          </a:p>
          <a:p>
            <a:pPr lvl="1" algn="just">
              <a:lnSpc>
                <a:spcPct val="150000"/>
              </a:lnSpc>
              <a:buFont typeface="Wingdings" pitchFamily="2" charset="2"/>
              <a:buChar char="ü"/>
            </a:pPr>
            <a:r>
              <a:rPr lang="en-US" sz="3200" i="1" dirty="0" smtClean="0">
                <a:solidFill>
                  <a:schemeClr val="accent3">
                    <a:lumMod val="50000"/>
                  </a:schemeClr>
                </a:solidFill>
                <a:latin typeface="Times New Roman" pitchFamily="18" charset="0"/>
                <a:cs typeface="Times New Roman" pitchFamily="18" charset="0"/>
              </a:rPr>
              <a:t>Material and Method</a:t>
            </a:r>
          </a:p>
          <a:p>
            <a:pPr lvl="1" algn="just">
              <a:lnSpc>
                <a:spcPct val="150000"/>
              </a:lnSpc>
              <a:buFont typeface="Wingdings" pitchFamily="2" charset="2"/>
              <a:buChar char="ü"/>
            </a:pPr>
            <a:r>
              <a:rPr lang="en-US" sz="3200" i="1" dirty="0" smtClean="0">
                <a:solidFill>
                  <a:schemeClr val="accent3">
                    <a:lumMod val="50000"/>
                  </a:schemeClr>
                </a:solidFill>
                <a:latin typeface="Times New Roman" pitchFamily="18" charset="0"/>
                <a:cs typeface="Times New Roman" pitchFamily="18" charset="0"/>
              </a:rPr>
              <a:t>Result</a:t>
            </a:r>
          </a:p>
          <a:p>
            <a:pPr lvl="1" algn="just">
              <a:lnSpc>
                <a:spcPct val="150000"/>
              </a:lnSpc>
              <a:buFont typeface="Wingdings" pitchFamily="2" charset="2"/>
              <a:buChar char="ü"/>
            </a:pPr>
            <a:r>
              <a:rPr lang="en-US" sz="3200" i="1" dirty="0" smtClean="0">
                <a:solidFill>
                  <a:schemeClr val="accent3">
                    <a:lumMod val="50000"/>
                  </a:schemeClr>
                </a:solidFill>
                <a:latin typeface="Times New Roman" pitchFamily="18" charset="0"/>
                <a:cs typeface="Times New Roman" pitchFamily="18" charset="0"/>
              </a:rPr>
              <a:t>Discussion and Conclusion</a:t>
            </a:r>
          </a:p>
          <a:p>
            <a:pPr lvl="1" algn="just">
              <a:lnSpc>
                <a:spcPct val="150000"/>
              </a:lnSpc>
              <a:buFont typeface="Wingdings" pitchFamily="2" charset="2"/>
              <a:buChar char="ü"/>
            </a:pPr>
            <a:r>
              <a:rPr lang="en-US" sz="3200" i="1" dirty="0" smtClean="0">
                <a:solidFill>
                  <a:schemeClr val="accent3">
                    <a:lumMod val="50000"/>
                  </a:schemeClr>
                </a:solidFill>
                <a:latin typeface="Times New Roman" pitchFamily="18" charset="0"/>
                <a:cs typeface="Times New Roman" pitchFamily="18" charset="0"/>
              </a:rPr>
              <a:t>Limitation </a:t>
            </a:r>
          </a:p>
          <a:p>
            <a:pPr lvl="1" algn="just">
              <a:lnSpc>
                <a:spcPct val="150000"/>
              </a:lnSpc>
              <a:buFont typeface="Wingdings" pitchFamily="2" charset="2"/>
              <a:buChar char="ü"/>
            </a:pPr>
            <a:r>
              <a:rPr lang="en-US" sz="3200" i="1" dirty="0" smtClean="0">
                <a:solidFill>
                  <a:schemeClr val="accent3">
                    <a:lumMod val="50000"/>
                  </a:schemeClr>
                </a:solidFill>
                <a:latin typeface="Times New Roman" pitchFamily="18" charset="0"/>
                <a:cs typeface="Times New Roman" pitchFamily="18" charset="0"/>
              </a:rPr>
              <a:t>Acknowledgment</a:t>
            </a:r>
            <a:endParaRPr lang="fa-IR" sz="3200" i="1" dirty="0" smtClean="0">
              <a:solidFill>
                <a:schemeClr val="accent3">
                  <a:lumMod val="50000"/>
                </a:schemeClr>
              </a:solidFill>
              <a:latin typeface="Times New Roman" pitchFamily="18" charset="0"/>
              <a:cs typeface="Times New Roman" pitchFamily="18" charset="0"/>
            </a:endParaRPr>
          </a:p>
        </p:txBody>
      </p:sp>
      <p:sp>
        <p:nvSpPr>
          <p:cNvPr id="4" name="Rectangle 3"/>
          <p:cNvSpPr/>
          <p:nvPr/>
        </p:nvSpPr>
        <p:spPr>
          <a:xfrm>
            <a:off x="1524000" y="152400"/>
            <a:ext cx="7391400" cy="8382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1524000" y="-152400"/>
            <a:ext cx="7391400" cy="1371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b="1" dirty="0" smtClean="0">
                <a:solidFill>
                  <a:srgbClr val="FFFF00"/>
                </a:solidFill>
                <a:latin typeface="Times New Roman" pitchFamily="18" charset="0"/>
                <a:ea typeface="+mj-ea"/>
                <a:cs typeface="Times New Roman" pitchFamily="18" charset="0"/>
              </a:rPr>
              <a:t>SUMMRY</a:t>
            </a:r>
            <a:endParaRPr kumimoji="0" lang="en-US" sz="5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6"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2BF6116-1079-47E6-97C1-A86FD1CBCFAF}"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8"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381000" y="228600"/>
            <a:ext cx="8229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Result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sp>
        <p:nvSpPr>
          <p:cNvPr id="14" name="TextBox 13"/>
          <p:cNvSpPr txBox="1"/>
          <p:nvPr/>
        </p:nvSpPr>
        <p:spPr>
          <a:xfrm>
            <a:off x="609600" y="1752600"/>
            <a:ext cx="7010400" cy="1569660"/>
          </a:xfrm>
          <a:prstGeom prst="rect">
            <a:avLst/>
          </a:prstGeom>
          <a:noFill/>
        </p:spPr>
        <p:txBody>
          <a:bodyPr wrap="square" rtlCol="0">
            <a:spAutoFit/>
          </a:bodyPr>
          <a:lstStyle/>
          <a:p>
            <a:r>
              <a:rPr lang="en-US" sz="3200" dirty="0" smtClean="0"/>
              <a:t>No significant association between salty and sweet snack with other component of metabolic syndrome</a:t>
            </a:r>
            <a:endParaRPr lang="en-US" sz="3200" dirty="0"/>
          </a:p>
        </p:txBody>
      </p:sp>
    </p:spTree>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1447800" y="152400"/>
            <a:ext cx="7467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Discussion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graphicFrame>
        <p:nvGraphicFramePr>
          <p:cNvPr id="8" name="Table 7"/>
          <p:cNvGraphicFramePr>
            <a:graphicFrameLocks noGrp="1"/>
          </p:cNvGraphicFramePr>
          <p:nvPr/>
        </p:nvGraphicFramePr>
        <p:xfrm>
          <a:off x="381000" y="2590800"/>
          <a:ext cx="8458200" cy="3029096"/>
        </p:xfrm>
        <a:graphic>
          <a:graphicData uri="http://schemas.openxmlformats.org/drawingml/2006/table">
            <a:tbl>
              <a:tblPr firstRow="1" bandRow="1">
                <a:tableStyleId>{616DA210-FB5B-4158-B5E0-FEB733F419BA}</a:tableStyleId>
              </a:tblPr>
              <a:tblGrid>
                <a:gridCol w="4229100"/>
                <a:gridCol w="4229100"/>
              </a:tblGrid>
              <a:tr h="668404">
                <a:tc>
                  <a:txBody>
                    <a:bodyPr/>
                    <a:lstStyle/>
                    <a:p>
                      <a:pPr algn="ctr"/>
                      <a:r>
                        <a:rPr lang="en-US" sz="3200" kern="1200" dirty="0" smtClean="0"/>
                        <a:t>In Greece</a:t>
                      </a:r>
                      <a:endParaRPr lang="en-US" sz="3200" dirty="0">
                        <a:latin typeface="Times New Roman" pitchFamily="18" charset="0"/>
                        <a:cs typeface="Times New Roman" pitchFamily="18" charset="0"/>
                      </a:endParaRPr>
                    </a:p>
                  </a:txBody>
                  <a:tcPr/>
                </a:tc>
                <a:tc>
                  <a:txBody>
                    <a:bodyPr/>
                    <a:lstStyle/>
                    <a:p>
                      <a:pPr algn="ctr"/>
                      <a:r>
                        <a:rPr lang="en-US" sz="3200" kern="1200" dirty="0" smtClean="0"/>
                        <a:t>In Australia</a:t>
                      </a:r>
                      <a:endParaRPr lang="en-US" sz="3200" dirty="0">
                        <a:latin typeface="Times New Roman" pitchFamily="18" charset="0"/>
                        <a:cs typeface="Times New Roman" pitchFamily="18" charset="0"/>
                      </a:endParaRPr>
                    </a:p>
                  </a:txBody>
                  <a:tcPr/>
                </a:tc>
              </a:tr>
              <a:tr h="874500">
                <a:tc>
                  <a:txBody>
                    <a:bodyPr/>
                    <a:lstStyle/>
                    <a:p>
                      <a:pPr algn="ctr"/>
                      <a:r>
                        <a:rPr lang="en-US" sz="3200" kern="1200" dirty="0" smtClean="0"/>
                        <a:t>237 adolescents </a:t>
                      </a:r>
                      <a:endParaRPr lang="en-US" sz="3200" dirty="0">
                        <a:latin typeface="Times New Roman" pitchFamily="18" charset="0"/>
                        <a:cs typeface="Times New Roman" pitchFamily="18" charset="0"/>
                      </a:endParaRPr>
                    </a:p>
                  </a:txBody>
                  <a:tcPr/>
                </a:tc>
                <a:tc>
                  <a:txBody>
                    <a:bodyPr/>
                    <a:lstStyle/>
                    <a:p>
                      <a:pPr algn="ctr"/>
                      <a:r>
                        <a:rPr lang="en-US" sz="3200" kern="1200" dirty="0" smtClean="0"/>
                        <a:t>1139 adolescence</a:t>
                      </a:r>
                      <a:endParaRPr lang="en-US" sz="3200" dirty="0">
                        <a:latin typeface="Times New Roman" pitchFamily="18" charset="0"/>
                        <a:cs typeface="Times New Roman" pitchFamily="18" charset="0"/>
                      </a:endParaRPr>
                    </a:p>
                  </a:txBody>
                  <a:tcPr/>
                </a:tc>
              </a:tr>
              <a:tr h="743096">
                <a:tc>
                  <a:txBody>
                    <a:bodyPr/>
                    <a:lstStyle/>
                    <a:p>
                      <a:pPr algn="ctr"/>
                      <a:r>
                        <a:rPr lang="en-US" sz="3200" kern="1200" dirty="0" smtClean="0"/>
                        <a:t>90 g per day snacks</a:t>
                      </a:r>
                      <a:endParaRPr lang="en-US" sz="3200" dirty="0">
                        <a:latin typeface="Times New Roman" pitchFamily="18" charset="0"/>
                        <a:cs typeface="Times New Roman" pitchFamily="18" charset="0"/>
                      </a:endParaRPr>
                    </a:p>
                  </a:txBody>
                  <a:tcPr/>
                </a:tc>
                <a:tc>
                  <a:txBody>
                    <a:bodyPr/>
                    <a:lstStyle/>
                    <a:p>
                      <a:pPr algn="ctr"/>
                      <a:r>
                        <a:rPr lang="en-US" sz="3200" dirty="0" smtClean="0"/>
                        <a:t>Western dietary pattern</a:t>
                      </a:r>
                      <a:endParaRPr lang="en-US" sz="3200" dirty="0">
                        <a:latin typeface="Times New Roman" pitchFamily="18" charset="0"/>
                        <a:cs typeface="Times New Roman" pitchFamily="18" charset="0"/>
                      </a:endParaRPr>
                    </a:p>
                  </a:txBody>
                  <a:tcPr/>
                </a:tc>
              </a:tr>
              <a:tr h="743096">
                <a:tc>
                  <a:txBody>
                    <a:bodyPr/>
                    <a:lstStyle/>
                    <a:p>
                      <a:pPr algn="ctr"/>
                      <a:r>
                        <a:rPr lang="en-US" sz="3200" dirty="0" smtClean="0">
                          <a:latin typeface="Times New Roman" pitchFamily="18" charset="0"/>
                          <a:cs typeface="Times New Roman" pitchFamily="18" charset="0"/>
                        </a:rPr>
                        <a:t>No sig.</a:t>
                      </a:r>
                      <a:r>
                        <a:rPr lang="en-US" sz="3200" baseline="0" dirty="0" smtClean="0">
                          <a:latin typeface="Times New Roman" pitchFamily="18" charset="0"/>
                          <a:cs typeface="Times New Roman" pitchFamily="18" charset="0"/>
                        </a:rPr>
                        <a:t> with MetS</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Odds</a:t>
                      </a:r>
                      <a:r>
                        <a:rPr lang="en-US" sz="3200" baseline="0" dirty="0" smtClean="0">
                          <a:latin typeface="Times New Roman" pitchFamily="18" charset="0"/>
                          <a:cs typeface="Times New Roman" pitchFamily="18" charset="0"/>
                        </a:rPr>
                        <a:t> for MetS 1.64</a:t>
                      </a:r>
                      <a:endParaRPr lang="en-US" sz="3200" dirty="0">
                        <a:latin typeface="Times New Roman" pitchFamily="18" charset="0"/>
                        <a:cs typeface="Times New Roman" pitchFamily="18" charset="0"/>
                      </a:endParaRPr>
                    </a:p>
                  </a:txBody>
                  <a:tcPr/>
                </a:tc>
              </a:tr>
            </a:tbl>
          </a:graphicData>
        </a:graphic>
      </p:graphicFrame>
      <p:sp>
        <p:nvSpPr>
          <p:cNvPr id="9" name="TextBox 8"/>
          <p:cNvSpPr txBox="1"/>
          <p:nvPr/>
        </p:nvSpPr>
        <p:spPr>
          <a:xfrm>
            <a:off x="838200" y="1524000"/>
            <a:ext cx="7620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In American Snaking in these children has up to 27% of the daily caloric intake. </a:t>
            </a:r>
            <a:r>
              <a:rPr lang="en-US" sz="2000" dirty="0" smtClean="0">
                <a:solidFill>
                  <a:schemeClr val="accent6">
                    <a:lumMod val="50000"/>
                  </a:schemeClr>
                </a:solidFill>
                <a:latin typeface="Times New Roman" pitchFamily="18" charset="0"/>
                <a:cs typeface="Times New Roman" pitchFamily="18" charset="0"/>
              </a:rPr>
              <a:t>(</a:t>
            </a:r>
            <a:r>
              <a:rPr lang="en-US" sz="2000" dirty="0" err="1" smtClean="0">
                <a:solidFill>
                  <a:schemeClr val="accent6">
                    <a:lumMod val="50000"/>
                  </a:schemeClr>
                </a:solidFill>
              </a:rPr>
              <a:t>Piernas</a:t>
            </a:r>
            <a:r>
              <a:rPr lang="en-US" sz="2000" dirty="0" smtClean="0">
                <a:solidFill>
                  <a:schemeClr val="accent6">
                    <a:lumMod val="50000"/>
                  </a:schemeClr>
                </a:solidFill>
              </a:rPr>
              <a:t> &amp; </a:t>
            </a:r>
            <a:r>
              <a:rPr lang="en-US" sz="2000" dirty="0" err="1" smtClean="0">
                <a:solidFill>
                  <a:schemeClr val="accent6">
                    <a:lumMod val="50000"/>
                  </a:schemeClr>
                </a:solidFill>
              </a:rPr>
              <a:t>Popkin</a:t>
            </a:r>
            <a:r>
              <a:rPr lang="en-US" sz="2000" dirty="0" smtClean="0">
                <a:solidFill>
                  <a:schemeClr val="accent6">
                    <a:lumMod val="50000"/>
                  </a:schemeClr>
                </a:solidFill>
              </a:rPr>
              <a:t>. 2010. Health </a:t>
            </a:r>
            <a:r>
              <a:rPr lang="en-US" sz="2000" dirty="0" err="1" smtClean="0">
                <a:solidFill>
                  <a:schemeClr val="accent6">
                    <a:lumMod val="50000"/>
                  </a:schemeClr>
                </a:solidFill>
              </a:rPr>
              <a:t>Aff</a:t>
            </a:r>
            <a:r>
              <a:rPr lang="en-US" sz="2000" dirty="0" smtClean="0">
                <a:solidFill>
                  <a:schemeClr val="accent6">
                    <a:lumMod val="50000"/>
                  </a:schemeClr>
                </a:solidFill>
              </a:rPr>
              <a:t>)</a:t>
            </a:r>
            <a:endParaRPr lang="en-US" sz="2400" dirty="0">
              <a:solidFill>
                <a:schemeClr val="accent6">
                  <a:lumMod val="50000"/>
                </a:schemeClr>
              </a:solidFill>
              <a:latin typeface="Times New Roman" pitchFamily="18" charset="0"/>
              <a:cs typeface="Times New Roman" pitchFamily="18" charset="0"/>
            </a:endParaRPr>
          </a:p>
        </p:txBody>
      </p:sp>
      <p:sp>
        <p:nvSpPr>
          <p:cNvPr id="10" name="TextBox 9"/>
          <p:cNvSpPr txBox="1"/>
          <p:nvPr/>
        </p:nvSpPr>
        <p:spPr>
          <a:xfrm>
            <a:off x="609600" y="6019800"/>
            <a:ext cx="42672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Vergetaki</a:t>
            </a:r>
            <a:r>
              <a:rPr lang="en-US" dirty="0" smtClean="0">
                <a:latin typeface="Times New Roman" pitchFamily="18" charset="0"/>
                <a:cs typeface="Times New Roman" pitchFamily="18" charset="0"/>
              </a:rPr>
              <a:t> A et al. 2011. Appetite </a:t>
            </a:r>
            <a:endParaRPr lang="en-US" dirty="0">
              <a:latin typeface="Times New Roman" pitchFamily="18" charset="0"/>
              <a:cs typeface="Times New Roman" pitchFamily="18" charset="0"/>
            </a:endParaRPr>
          </a:p>
        </p:txBody>
      </p:sp>
      <p:sp>
        <p:nvSpPr>
          <p:cNvPr id="11" name="TextBox 10"/>
          <p:cNvSpPr txBox="1"/>
          <p:nvPr/>
        </p:nvSpPr>
        <p:spPr>
          <a:xfrm>
            <a:off x="609600" y="6400800"/>
            <a:ext cx="57150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Ambrosini</a:t>
            </a:r>
            <a:r>
              <a:rPr lang="en-US" dirty="0" smtClean="0">
                <a:latin typeface="Times New Roman" pitchFamily="18" charset="0"/>
                <a:cs typeface="Times New Roman" pitchFamily="18" charset="0"/>
              </a:rPr>
              <a:t> GL et al. 2010. </a:t>
            </a:r>
            <a:r>
              <a:rPr lang="en-US" dirty="0" err="1" smtClean="0">
                <a:latin typeface="Times New Roman" pitchFamily="18" charset="0"/>
                <a:cs typeface="Times New Roman" pitchFamily="18" charset="0"/>
              </a:rPr>
              <a:t>Nutr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Cardiovasc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a:t>
            </a:r>
            <a:endParaRPr lang="en-US"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1447800" y="152400"/>
            <a:ext cx="7467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Discussion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7" name="TextBox 6"/>
          <p:cNvSpPr txBox="1"/>
          <p:nvPr/>
        </p:nvSpPr>
        <p:spPr>
          <a:xfrm>
            <a:off x="685800" y="3011269"/>
            <a:ext cx="2286000" cy="646331"/>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salt intake 1 g/day  in snacks</a:t>
            </a:r>
            <a:endParaRPr lang="en-US" dirty="0">
              <a:latin typeface="Times New Roman" pitchFamily="18" charset="0"/>
              <a:cs typeface="Times New Roman" pitchFamily="18" charset="0"/>
            </a:endParaRPr>
          </a:p>
        </p:txBody>
      </p:sp>
      <p:sp>
        <p:nvSpPr>
          <p:cNvPr id="8" name="Rectangle 7"/>
          <p:cNvSpPr/>
          <p:nvPr/>
        </p:nvSpPr>
        <p:spPr>
          <a:xfrm>
            <a:off x="159834" y="1466850"/>
            <a:ext cx="3345366" cy="666750"/>
          </a:xfrm>
          <a:prstGeom prst="rect">
            <a:avLst/>
          </a:prstGeom>
        </p:spPr>
        <p:txBody>
          <a:bodyPr wrap="square">
            <a:spAutoFit/>
          </a:bodyPr>
          <a:lstStyle/>
          <a:p>
            <a:pPr algn="ctr"/>
            <a:r>
              <a:rPr lang="en-US" dirty="0" smtClean="0">
                <a:latin typeface="Times New Roman" pitchFamily="18" charset="0"/>
                <a:cs typeface="Times New Roman" pitchFamily="18" charset="0"/>
              </a:rPr>
              <a:t>Great Britain 1658 children aged between 4 and 18 years</a:t>
            </a:r>
            <a:endParaRPr lang="en-US" dirty="0">
              <a:latin typeface="Times New Roman" pitchFamily="18" charset="0"/>
              <a:cs typeface="Times New Roman" pitchFamily="18" charset="0"/>
            </a:endParaRPr>
          </a:p>
        </p:txBody>
      </p:sp>
      <p:sp>
        <p:nvSpPr>
          <p:cNvPr id="9" name="Rectangle 8"/>
          <p:cNvSpPr/>
          <p:nvPr/>
        </p:nvSpPr>
        <p:spPr>
          <a:xfrm>
            <a:off x="152400" y="4659868"/>
            <a:ext cx="3345366" cy="369332"/>
          </a:xfrm>
          <a:prstGeom prst="rect">
            <a:avLst/>
          </a:prstGeom>
        </p:spPr>
        <p:txBody>
          <a:bodyPr wrap="square">
            <a:spAutoFit/>
          </a:bodyPr>
          <a:lstStyle/>
          <a:p>
            <a:pPr algn="ctr"/>
            <a:r>
              <a:rPr lang="en-US" dirty="0" smtClean="0">
                <a:latin typeface="Times New Roman" pitchFamily="18" charset="0"/>
                <a:cs typeface="Times New Roman" pitchFamily="18" charset="0"/>
              </a:rPr>
              <a:t>Increase of 0.4 mm Hg in systolic</a:t>
            </a:r>
            <a:endParaRPr lang="en-US" dirty="0">
              <a:latin typeface="Times New Roman" pitchFamily="18" charset="0"/>
              <a:cs typeface="Times New Roman" pitchFamily="18" charset="0"/>
            </a:endParaRPr>
          </a:p>
        </p:txBody>
      </p:sp>
      <p:sp>
        <p:nvSpPr>
          <p:cNvPr id="10" name="Rectangle 9"/>
          <p:cNvSpPr/>
          <p:nvPr/>
        </p:nvSpPr>
        <p:spPr>
          <a:xfrm>
            <a:off x="4876801" y="1600200"/>
            <a:ext cx="3657600" cy="646331"/>
          </a:xfrm>
          <a:prstGeom prst="rect">
            <a:avLst/>
          </a:prstGeom>
        </p:spPr>
        <p:txBody>
          <a:bodyPr wrap="square">
            <a:spAutoFit/>
          </a:bodyPr>
          <a:lstStyle/>
          <a:p>
            <a:pPr algn="ctr"/>
            <a:r>
              <a:rPr lang="en-US" dirty="0" smtClean="0">
                <a:latin typeface="Times New Roman" pitchFamily="18" charset="0"/>
                <a:cs typeface="Times New Roman" pitchFamily="18" charset="0"/>
              </a:rPr>
              <a:t>Randomized cross-over clinical trial adolescent girls with the MetS </a:t>
            </a:r>
            <a:endParaRPr lang="en-US" dirty="0">
              <a:latin typeface="Times New Roman" pitchFamily="18" charset="0"/>
              <a:cs typeface="Times New Roman" pitchFamily="18" charset="0"/>
            </a:endParaRPr>
          </a:p>
        </p:txBody>
      </p:sp>
      <p:sp>
        <p:nvSpPr>
          <p:cNvPr id="11" name="Rectangle 10"/>
          <p:cNvSpPr/>
          <p:nvPr/>
        </p:nvSpPr>
        <p:spPr>
          <a:xfrm>
            <a:off x="4648200" y="3048000"/>
            <a:ext cx="4124078" cy="369332"/>
          </a:xfrm>
          <a:prstGeom prst="rect">
            <a:avLst/>
          </a:prstGeom>
        </p:spPr>
        <p:txBody>
          <a:bodyPr wrap="none">
            <a:spAutoFit/>
          </a:bodyPr>
          <a:lstStyle/>
          <a:p>
            <a:pPr algn="ctr"/>
            <a:r>
              <a:rPr lang="en-US" dirty="0" smtClean="0">
                <a:latin typeface="Times New Roman" pitchFamily="18" charset="0"/>
                <a:cs typeface="Times New Roman" pitchFamily="18" charset="0"/>
              </a:rPr>
              <a:t>Dietary Approaches to Stop Hypertension </a:t>
            </a:r>
            <a:endParaRPr lang="en-US" dirty="0">
              <a:latin typeface="Times New Roman" pitchFamily="18" charset="0"/>
              <a:cs typeface="Times New Roman" pitchFamily="18" charset="0"/>
            </a:endParaRPr>
          </a:p>
        </p:txBody>
      </p:sp>
      <p:sp>
        <p:nvSpPr>
          <p:cNvPr id="12" name="Multiply 11"/>
          <p:cNvSpPr/>
          <p:nvPr/>
        </p:nvSpPr>
        <p:spPr>
          <a:xfrm>
            <a:off x="5867400" y="4191000"/>
            <a:ext cx="1540934" cy="1066800"/>
          </a:xfrm>
          <a:prstGeom prst="mathMultiply">
            <a:avLst>
              <a:gd name="adj1" fmla="val 1613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0" y="6172200"/>
            <a:ext cx="3486852" cy="369332"/>
          </a:xfrm>
          <a:prstGeom prst="rect">
            <a:avLst/>
          </a:prstGeom>
        </p:spPr>
        <p:txBody>
          <a:bodyPr wrap="none">
            <a:spAutoFit/>
          </a:bodyPr>
          <a:lstStyle/>
          <a:p>
            <a:r>
              <a:rPr lang="en-US" dirty="0" smtClean="0">
                <a:latin typeface="Times New Roman" pitchFamily="18" charset="0"/>
                <a:cs typeface="Times New Roman" pitchFamily="18" charset="0"/>
              </a:rPr>
              <a:t>He FJ et al. 2008. J Hum </a:t>
            </a:r>
            <a:r>
              <a:rPr lang="en-US" dirty="0" err="1" smtClean="0">
                <a:latin typeface="Times New Roman" pitchFamily="18" charset="0"/>
                <a:cs typeface="Times New Roman" pitchFamily="18" charset="0"/>
              </a:rPr>
              <a:t>Hypertens</a:t>
            </a:r>
            <a:endParaRPr lang="en-US" dirty="0">
              <a:latin typeface="Times New Roman" pitchFamily="18" charset="0"/>
              <a:cs typeface="Times New Roman" pitchFamily="18" charset="0"/>
            </a:endParaRPr>
          </a:p>
        </p:txBody>
      </p:sp>
      <p:sp>
        <p:nvSpPr>
          <p:cNvPr id="14" name="Rectangle 13"/>
          <p:cNvSpPr/>
          <p:nvPr/>
        </p:nvSpPr>
        <p:spPr>
          <a:xfrm>
            <a:off x="6400800" y="6172200"/>
            <a:ext cx="2512291" cy="369332"/>
          </a:xfrm>
          <a:prstGeom prst="rect">
            <a:avLst/>
          </a:prstGeom>
        </p:spPr>
        <p:txBody>
          <a:bodyPr wrap="none">
            <a:spAutoFit/>
          </a:bodyPr>
          <a:lstStyle/>
          <a:p>
            <a:r>
              <a:rPr lang="en-US" dirty="0" err="1" smtClean="0">
                <a:latin typeface="Times New Roman" pitchFamily="18" charset="0"/>
                <a:cs typeface="Times New Roman" pitchFamily="18" charset="0"/>
              </a:rPr>
              <a:t>Saneei</a:t>
            </a:r>
            <a:r>
              <a:rPr lang="en-US" dirty="0" smtClean="0">
                <a:latin typeface="Times New Roman" pitchFamily="18" charset="0"/>
                <a:cs typeface="Times New Roman" pitchFamily="18" charset="0"/>
              </a:rPr>
              <a:t> P. 2013. Br J </a:t>
            </a:r>
            <a:r>
              <a:rPr lang="en-US" dirty="0" err="1" smtClean="0">
                <a:latin typeface="Times New Roman" pitchFamily="18" charset="0"/>
                <a:cs typeface="Times New Roman" pitchFamily="18" charset="0"/>
              </a:rPr>
              <a:t>Nutr</a:t>
            </a:r>
            <a:endParaRPr lang="en-US" dirty="0">
              <a:latin typeface="Times New Roman" pitchFamily="18" charset="0"/>
              <a:cs typeface="Times New Roman" pitchFamily="18" charset="0"/>
            </a:endParaRPr>
          </a:p>
        </p:txBody>
      </p:sp>
      <p:sp>
        <p:nvSpPr>
          <p:cNvPr id="15" name="Down Arrow 14"/>
          <p:cNvSpPr/>
          <p:nvPr/>
        </p:nvSpPr>
        <p:spPr>
          <a:xfrm>
            <a:off x="1676400" y="2133600"/>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Down Arrow 17"/>
          <p:cNvSpPr/>
          <p:nvPr/>
        </p:nvSpPr>
        <p:spPr>
          <a:xfrm>
            <a:off x="1676400" y="3657600"/>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9" name="Down Arrow 18"/>
          <p:cNvSpPr/>
          <p:nvPr/>
        </p:nvSpPr>
        <p:spPr>
          <a:xfrm>
            <a:off x="6553200" y="3581400"/>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0" name="Down Arrow 19"/>
          <p:cNvSpPr/>
          <p:nvPr/>
        </p:nvSpPr>
        <p:spPr>
          <a:xfrm>
            <a:off x="6553200" y="2209800"/>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1447800" y="152400"/>
            <a:ext cx="7467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Conclusion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7" name="Rounded Rectangle 6"/>
          <p:cNvSpPr/>
          <p:nvPr/>
        </p:nvSpPr>
        <p:spPr>
          <a:xfrm>
            <a:off x="3657600" y="30480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Un healthy snacking</a:t>
            </a:r>
            <a:endParaRPr lang="en-US" dirty="0">
              <a:latin typeface="Times New Roman" pitchFamily="18" charset="0"/>
              <a:cs typeface="Times New Roman" pitchFamily="18" charset="0"/>
            </a:endParaRPr>
          </a:p>
        </p:txBody>
      </p:sp>
      <p:sp>
        <p:nvSpPr>
          <p:cNvPr id="8" name="Rectangle 7"/>
          <p:cNvSpPr/>
          <p:nvPr/>
        </p:nvSpPr>
        <p:spPr>
          <a:xfrm>
            <a:off x="457200" y="3288268"/>
            <a:ext cx="2288768"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Incorrect eating habits</a:t>
            </a:r>
            <a:endParaRPr lang="en-US" dirty="0">
              <a:latin typeface="Times New Roman" pitchFamily="18" charset="0"/>
              <a:cs typeface="Times New Roman" pitchFamily="18" charset="0"/>
            </a:endParaRPr>
          </a:p>
        </p:txBody>
      </p:sp>
      <p:sp>
        <p:nvSpPr>
          <p:cNvPr id="9" name="Rectangle 8"/>
          <p:cNvSpPr/>
          <p:nvPr/>
        </p:nvSpPr>
        <p:spPr>
          <a:xfrm>
            <a:off x="2862193" y="5715000"/>
            <a:ext cx="292900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Family nutritional knowledge</a:t>
            </a:r>
            <a:endParaRPr lang="en-US" dirty="0">
              <a:latin typeface="Times New Roman" pitchFamily="18" charset="0"/>
              <a:cs typeface="Times New Roman" pitchFamily="18" charset="0"/>
            </a:endParaRPr>
          </a:p>
        </p:txBody>
      </p:sp>
      <p:sp>
        <p:nvSpPr>
          <p:cNvPr id="10" name="Rectangle 9"/>
          <p:cNvSpPr/>
          <p:nvPr/>
        </p:nvSpPr>
        <p:spPr>
          <a:xfrm>
            <a:off x="1524000" y="1981200"/>
            <a:ext cx="1443665"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Advertise TV</a:t>
            </a:r>
            <a:endParaRPr lang="en-US" dirty="0">
              <a:latin typeface="Times New Roman" pitchFamily="18" charset="0"/>
              <a:cs typeface="Times New Roman" pitchFamily="18" charset="0"/>
            </a:endParaRPr>
          </a:p>
        </p:txBody>
      </p:sp>
      <p:sp>
        <p:nvSpPr>
          <p:cNvPr id="11" name="Rectangle 10"/>
          <p:cNvSpPr/>
          <p:nvPr/>
        </p:nvSpPr>
        <p:spPr>
          <a:xfrm>
            <a:off x="762000" y="4583668"/>
            <a:ext cx="2212978"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Availability at school </a:t>
            </a:r>
            <a:endParaRPr lang="en-US" dirty="0">
              <a:latin typeface="Times New Roman" pitchFamily="18" charset="0"/>
              <a:cs typeface="Times New Roman" pitchFamily="18" charset="0"/>
            </a:endParaRPr>
          </a:p>
        </p:txBody>
      </p:sp>
      <p:sp>
        <p:nvSpPr>
          <p:cNvPr id="12" name="Rectangle 11"/>
          <p:cNvSpPr/>
          <p:nvPr/>
        </p:nvSpPr>
        <p:spPr>
          <a:xfrm>
            <a:off x="6400800" y="1981200"/>
            <a:ext cx="2242152"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Environmental factors</a:t>
            </a:r>
            <a:endParaRPr lang="en-US" dirty="0">
              <a:latin typeface="Times New Roman" pitchFamily="18" charset="0"/>
              <a:cs typeface="Times New Roman" pitchFamily="18" charset="0"/>
            </a:endParaRPr>
          </a:p>
        </p:txBody>
      </p:sp>
      <p:sp>
        <p:nvSpPr>
          <p:cNvPr id="13" name="Rectangle 12"/>
          <p:cNvSpPr/>
          <p:nvPr/>
        </p:nvSpPr>
        <p:spPr>
          <a:xfrm>
            <a:off x="3276600" y="1295400"/>
            <a:ext cx="2505814"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Change of dietary habits </a:t>
            </a:r>
            <a:endParaRPr lang="en-US" dirty="0">
              <a:latin typeface="Times New Roman" pitchFamily="18" charset="0"/>
              <a:cs typeface="Times New Roman" pitchFamily="18" charset="0"/>
            </a:endParaRPr>
          </a:p>
        </p:txBody>
      </p:sp>
      <p:sp>
        <p:nvSpPr>
          <p:cNvPr id="14" name="Rectangle 13"/>
          <p:cNvSpPr/>
          <p:nvPr/>
        </p:nvSpPr>
        <p:spPr>
          <a:xfrm>
            <a:off x="6418050" y="3276600"/>
            <a:ext cx="2497350"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Shift from the traditional</a:t>
            </a:r>
            <a:endParaRPr lang="en-US" dirty="0">
              <a:latin typeface="Times New Roman" pitchFamily="18" charset="0"/>
              <a:cs typeface="Times New Roman" pitchFamily="18" charset="0"/>
            </a:endParaRPr>
          </a:p>
        </p:txBody>
      </p:sp>
      <p:sp>
        <p:nvSpPr>
          <p:cNvPr id="15" name="Rectangle 14"/>
          <p:cNvSpPr/>
          <p:nvPr/>
        </p:nvSpPr>
        <p:spPr>
          <a:xfrm>
            <a:off x="6019800" y="4876800"/>
            <a:ext cx="31242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smtClean="0">
                <a:latin typeface="Times New Roman" pitchFamily="18" charset="0"/>
                <a:cs typeface="Times New Roman" pitchFamily="18" charset="0"/>
              </a:rPr>
              <a:t>Add a lot of simple sugar</a:t>
            </a:r>
            <a:endParaRPr lang="en-US" dirty="0">
              <a:latin typeface="Times New Roman" pitchFamily="18" charset="0"/>
              <a:cs typeface="Times New Roman" pitchFamily="18" charset="0"/>
            </a:endParaRPr>
          </a:p>
        </p:txBody>
      </p:sp>
      <p:cxnSp>
        <p:nvCxnSpPr>
          <p:cNvPr id="18" name="Straight Arrow Connector 17"/>
          <p:cNvCxnSpPr>
            <a:stCxn id="13" idx="2"/>
            <a:endCxn id="7" idx="0"/>
          </p:cNvCxnSpPr>
          <p:nvPr/>
        </p:nvCxnSpPr>
        <p:spPr>
          <a:xfrm rot="16200000" flipH="1">
            <a:off x="3878169" y="2316069"/>
            <a:ext cx="1383268" cy="8059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a:stCxn id="12" idx="1"/>
            <a:endCxn id="7" idx="0"/>
          </p:cNvCxnSpPr>
          <p:nvPr/>
        </p:nvCxnSpPr>
        <p:spPr>
          <a:xfrm rot="10800000" flipV="1">
            <a:off x="4610100" y="2165866"/>
            <a:ext cx="1790700" cy="88213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a:stCxn id="14" idx="1"/>
            <a:endCxn id="7" idx="3"/>
          </p:cNvCxnSpPr>
          <p:nvPr/>
        </p:nvCxnSpPr>
        <p:spPr>
          <a:xfrm rot="10800000">
            <a:off x="5562600" y="3429000"/>
            <a:ext cx="855450" cy="322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a:stCxn id="15" idx="1"/>
            <a:endCxn id="7" idx="2"/>
          </p:cNvCxnSpPr>
          <p:nvPr/>
        </p:nvCxnSpPr>
        <p:spPr>
          <a:xfrm rot="10800000">
            <a:off x="4610100" y="3810000"/>
            <a:ext cx="1409700" cy="12514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a:stCxn id="9" idx="0"/>
            <a:endCxn id="7" idx="2"/>
          </p:cNvCxnSpPr>
          <p:nvPr/>
        </p:nvCxnSpPr>
        <p:spPr>
          <a:xfrm rot="5400000" flipH="1" flipV="1">
            <a:off x="3515898" y="4620799"/>
            <a:ext cx="1905000" cy="28340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a:stCxn id="11" idx="3"/>
            <a:endCxn id="7" idx="2"/>
          </p:cNvCxnSpPr>
          <p:nvPr/>
        </p:nvCxnSpPr>
        <p:spPr>
          <a:xfrm flipV="1">
            <a:off x="2974978" y="3810000"/>
            <a:ext cx="1635122" cy="95833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0" name="Straight Arrow Connector 29"/>
          <p:cNvCxnSpPr>
            <a:stCxn id="8" idx="3"/>
            <a:endCxn id="7" idx="1"/>
          </p:cNvCxnSpPr>
          <p:nvPr/>
        </p:nvCxnSpPr>
        <p:spPr>
          <a:xfrm flipV="1">
            <a:off x="2745968" y="3429000"/>
            <a:ext cx="911632" cy="4393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2" name="Straight Arrow Connector 31"/>
          <p:cNvCxnSpPr>
            <a:stCxn id="10" idx="3"/>
            <a:endCxn id="7" idx="0"/>
          </p:cNvCxnSpPr>
          <p:nvPr/>
        </p:nvCxnSpPr>
        <p:spPr>
          <a:xfrm>
            <a:off x="2967665" y="2165866"/>
            <a:ext cx="1642435" cy="88213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itle 3"/>
          <p:cNvSpPr txBox="1">
            <a:spLocks/>
          </p:cNvSpPr>
          <p:nvPr/>
        </p:nvSpPr>
        <p:spPr>
          <a:xfrm>
            <a:off x="1447800" y="152400"/>
            <a:ext cx="74676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Conclusion </a:t>
            </a:r>
            <a:endParaRPr kumimoji="0" lang="en-US" sz="4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6"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7" name="Rounded Rectangle 6"/>
          <p:cNvSpPr/>
          <p:nvPr/>
        </p:nvSpPr>
        <p:spPr>
          <a:xfrm>
            <a:off x="3505200" y="1371600"/>
            <a:ext cx="19050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Times New Roman" pitchFamily="18" charset="0"/>
                <a:cs typeface="Times New Roman" pitchFamily="18" charset="0"/>
              </a:rPr>
              <a:t>Un healthy snacking</a:t>
            </a:r>
            <a:endParaRPr lang="en-US" dirty="0">
              <a:latin typeface="Times New Roman" pitchFamily="18" charset="0"/>
              <a:cs typeface="Times New Roman" pitchFamily="18" charset="0"/>
            </a:endParaRPr>
          </a:p>
        </p:txBody>
      </p:sp>
      <p:sp>
        <p:nvSpPr>
          <p:cNvPr id="16" name="Rectangle 15"/>
          <p:cNvSpPr/>
          <p:nvPr/>
        </p:nvSpPr>
        <p:spPr>
          <a:xfrm>
            <a:off x="2590800" y="2819400"/>
            <a:ext cx="1715406"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Trans fatty acids</a:t>
            </a:r>
            <a:endParaRPr lang="en-US" dirty="0">
              <a:latin typeface="Times New Roman" pitchFamily="18" charset="0"/>
              <a:cs typeface="Times New Roman" pitchFamily="18" charset="0"/>
            </a:endParaRPr>
          </a:p>
        </p:txBody>
      </p:sp>
      <p:sp>
        <p:nvSpPr>
          <p:cNvPr id="27" name="Rectangle 26"/>
          <p:cNvSpPr/>
          <p:nvPr/>
        </p:nvSpPr>
        <p:spPr>
          <a:xfrm>
            <a:off x="4724400" y="2831068"/>
            <a:ext cx="2127505"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high glycemic index </a:t>
            </a:r>
            <a:endParaRPr lang="en-US" dirty="0">
              <a:latin typeface="Times New Roman" pitchFamily="18" charset="0"/>
              <a:cs typeface="Times New Roman" pitchFamily="18" charset="0"/>
            </a:endParaRPr>
          </a:p>
        </p:txBody>
      </p:sp>
      <p:sp>
        <p:nvSpPr>
          <p:cNvPr id="29" name="Rectangle 28"/>
          <p:cNvSpPr/>
          <p:nvPr/>
        </p:nvSpPr>
        <p:spPr>
          <a:xfrm>
            <a:off x="6998003" y="2831068"/>
            <a:ext cx="206979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smtClean="0">
                <a:latin typeface="Times New Roman" pitchFamily="18" charset="0"/>
                <a:cs typeface="Times New Roman" pitchFamily="18" charset="0"/>
              </a:rPr>
              <a:t>Saturated fatty acids</a:t>
            </a:r>
            <a:endParaRPr lang="en-US" dirty="0">
              <a:latin typeface="Times New Roman" pitchFamily="18" charset="0"/>
              <a:cs typeface="Times New Roman" pitchFamily="18" charset="0"/>
            </a:endParaRPr>
          </a:p>
        </p:txBody>
      </p:sp>
      <p:sp>
        <p:nvSpPr>
          <p:cNvPr id="31" name="Rectangle 30"/>
          <p:cNvSpPr/>
          <p:nvPr/>
        </p:nvSpPr>
        <p:spPr>
          <a:xfrm>
            <a:off x="228600" y="2667000"/>
            <a:ext cx="22098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dirty="0" smtClean="0"/>
              <a:t>Limited fruits and vegetables intake</a:t>
            </a:r>
            <a:endParaRPr lang="en-US" dirty="0"/>
          </a:p>
        </p:txBody>
      </p:sp>
      <p:sp>
        <p:nvSpPr>
          <p:cNvPr id="33" name="Rectangle 32"/>
          <p:cNvSpPr/>
          <p:nvPr/>
        </p:nvSpPr>
        <p:spPr>
          <a:xfrm>
            <a:off x="2514600" y="3962400"/>
            <a:ext cx="3984809"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algn="ctr"/>
            <a:r>
              <a:rPr lang="en-US" dirty="0" smtClean="0">
                <a:latin typeface="Times New Roman" pitchFamily="18" charset="0"/>
                <a:cs typeface="Times New Roman" pitchFamily="18" charset="0"/>
              </a:rPr>
              <a:t>Inflammation, Obesity, Insulin resistance</a:t>
            </a:r>
            <a:endParaRPr lang="en-US" dirty="0">
              <a:latin typeface="Times New Roman" pitchFamily="18" charset="0"/>
              <a:cs typeface="Times New Roman" pitchFamily="18" charset="0"/>
            </a:endParaRPr>
          </a:p>
        </p:txBody>
      </p:sp>
      <p:sp>
        <p:nvSpPr>
          <p:cNvPr id="34" name="Rounded Rectangle 33"/>
          <p:cNvSpPr/>
          <p:nvPr/>
        </p:nvSpPr>
        <p:spPr>
          <a:xfrm>
            <a:off x="228600" y="5029200"/>
            <a:ext cx="8686800" cy="16002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latin typeface="Times New Roman" pitchFamily="18" charset="0"/>
                <a:cs typeface="Times New Roman" pitchFamily="18" charset="0"/>
              </a:rPr>
              <a:t>In this study:</a:t>
            </a:r>
          </a:p>
          <a:p>
            <a:pPr algn="ctr"/>
            <a:r>
              <a:rPr lang="en-US" sz="2400" dirty="0" smtClean="0">
                <a:latin typeface="Times New Roman" pitchFamily="18" charset="0"/>
                <a:cs typeface="Times New Roman" pitchFamily="18" charset="0"/>
              </a:rPr>
              <a:t>Higher intake of  salty snacks is associated with MetS and HTN</a:t>
            </a:r>
          </a:p>
          <a:p>
            <a:pPr algn="ctr"/>
            <a:r>
              <a:rPr lang="en-US" sz="2400" dirty="0" smtClean="0">
                <a:latin typeface="Times New Roman" pitchFamily="18" charset="0"/>
                <a:cs typeface="Times New Roman" pitchFamily="18" charset="0"/>
              </a:rPr>
              <a:t>Higher intake of sweet snacks is associated with MetS</a:t>
            </a:r>
            <a:endParaRPr lang="en-US" sz="2400" dirty="0">
              <a:latin typeface="Times New Roman" pitchFamily="18" charset="0"/>
              <a:cs typeface="Times New Roman" pitchFamily="18" charset="0"/>
            </a:endParaRPr>
          </a:p>
        </p:txBody>
      </p:sp>
      <p:cxnSp>
        <p:nvCxnSpPr>
          <p:cNvPr id="36" name="Straight Arrow Connector 35"/>
          <p:cNvCxnSpPr>
            <a:stCxn id="7" idx="2"/>
            <a:endCxn id="31" idx="0"/>
          </p:cNvCxnSpPr>
          <p:nvPr/>
        </p:nvCxnSpPr>
        <p:spPr>
          <a:xfrm rot="5400000">
            <a:off x="2628900" y="838200"/>
            <a:ext cx="533400" cy="3124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8" name="Straight Arrow Connector 37"/>
          <p:cNvCxnSpPr>
            <a:stCxn id="7" idx="2"/>
            <a:endCxn id="16" idx="0"/>
          </p:cNvCxnSpPr>
          <p:nvPr/>
        </p:nvCxnSpPr>
        <p:spPr>
          <a:xfrm rot="5400000">
            <a:off x="3610202" y="1971902"/>
            <a:ext cx="685800" cy="100919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a:stCxn id="7" idx="2"/>
            <a:endCxn id="27" idx="0"/>
          </p:cNvCxnSpPr>
          <p:nvPr/>
        </p:nvCxnSpPr>
        <p:spPr>
          <a:xfrm rot="16200000" flipH="1">
            <a:off x="4774192" y="1817107"/>
            <a:ext cx="697468" cy="133045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3" name="Straight Arrow Connector 42"/>
          <p:cNvCxnSpPr>
            <a:stCxn id="7" idx="2"/>
            <a:endCxn id="29" idx="0"/>
          </p:cNvCxnSpPr>
          <p:nvPr/>
        </p:nvCxnSpPr>
        <p:spPr>
          <a:xfrm rot="16200000" flipH="1">
            <a:off x="5896567" y="694733"/>
            <a:ext cx="697468" cy="357520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a:stCxn id="31" idx="2"/>
            <a:endCxn id="33" idx="0"/>
          </p:cNvCxnSpPr>
          <p:nvPr/>
        </p:nvCxnSpPr>
        <p:spPr>
          <a:xfrm rot="16200000" flipH="1">
            <a:off x="2595718" y="2051112"/>
            <a:ext cx="649069" cy="317350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7" name="Straight Arrow Connector 46"/>
          <p:cNvCxnSpPr>
            <a:stCxn id="16" idx="2"/>
            <a:endCxn id="33" idx="0"/>
          </p:cNvCxnSpPr>
          <p:nvPr/>
        </p:nvCxnSpPr>
        <p:spPr>
          <a:xfrm rot="16200000" flipH="1">
            <a:off x="3590920" y="3046315"/>
            <a:ext cx="773668" cy="105850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9" name="Straight Arrow Connector 48"/>
          <p:cNvCxnSpPr>
            <a:stCxn id="27" idx="2"/>
            <a:endCxn id="33" idx="0"/>
          </p:cNvCxnSpPr>
          <p:nvPr/>
        </p:nvCxnSpPr>
        <p:spPr>
          <a:xfrm rot="5400000">
            <a:off x="4766579" y="2940826"/>
            <a:ext cx="762000" cy="12811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1" name="Straight Arrow Connector 50"/>
          <p:cNvCxnSpPr>
            <a:stCxn id="29" idx="2"/>
            <a:endCxn id="33" idx="0"/>
          </p:cNvCxnSpPr>
          <p:nvPr/>
        </p:nvCxnSpPr>
        <p:spPr>
          <a:xfrm rot="5400000">
            <a:off x="5888954" y="1818452"/>
            <a:ext cx="762000" cy="352589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picture\tabiat\flowers\gol\1312656237004.jpg"/>
          <p:cNvPicPr>
            <a:picLocks noChangeAspect="1" noChangeArrowheads="1"/>
          </p:cNvPicPr>
          <p:nvPr/>
        </p:nvPicPr>
        <p:blipFill>
          <a:blip r:embed="rId2" cstate="print">
            <a:lum bright="-5000"/>
          </a:blip>
          <a:srcRect/>
          <a:stretch>
            <a:fillRect/>
          </a:stretch>
        </p:blipFill>
        <p:spPr bwMode="auto">
          <a:xfrm>
            <a:off x="0" y="1"/>
            <a:ext cx="7315200" cy="6858000"/>
          </a:xfrm>
          <a:prstGeom prst="rect">
            <a:avLst/>
          </a:prstGeom>
          <a:noFill/>
        </p:spPr>
      </p:pic>
      <p:pic>
        <p:nvPicPr>
          <p:cNvPr id="4" name="Content Placeholder 4" descr="question-mark3a.jpg"/>
          <p:cNvPicPr>
            <a:picLocks noChangeAspect="1"/>
          </p:cNvPicPr>
          <p:nvPr/>
        </p:nvPicPr>
        <p:blipFill>
          <a:blip r:embed="rId3" cstate="print">
            <a:lum bright="-4000"/>
          </a:blip>
          <a:stretch>
            <a:fillRect/>
          </a:stretch>
        </p:blipFill>
        <p:spPr>
          <a:xfrm>
            <a:off x="3810000" y="304800"/>
            <a:ext cx="5334000" cy="5715000"/>
          </a:xfrm>
          <a:prstGeom prst="rect">
            <a:avLst/>
          </a:prstGeom>
        </p:spPr>
      </p:pic>
      <p:sp>
        <p:nvSpPr>
          <p:cNvPr id="5" name="Content Placeholder 4"/>
          <p:cNvSpPr>
            <a:spLocks noGrp="1"/>
          </p:cNvSpPr>
          <p:nvPr>
            <p:ph idx="1"/>
          </p:nvPr>
        </p:nvSpPr>
        <p:spPr/>
        <p:txBody>
          <a:bodyPr/>
          <a:lstStyle/>
          <a:p>
            <a:endParaRPr lang="en-US"/>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a:p>
        </p:txBody>
      </p:sp>
      <p:sp>
        <p:nvSpPr>
          <p:cNvPr id="14" name="Content Placeholder 13"/>
          <p:cNvSpPr>
            <a:spLocks noGrp="1"/>
          </p:cNvSpPr>
          <p:nvPr>
            <p:ph idx="1"/>
          </p:nvPr>
        </p:nvSpPr>
        <p:spPr/>
        <p:txBody>
          <a:bodyPr/>
          <a:lstStyle/>
          <a:p>
            <a:r>
              <a:rPr lang="en-US" sz="2800" b="1" dirty="0" smtClean="0">
                <a:solidFill>
                  <a:srgbClr val="7030A0"/>
                </a:solidFill>
                <a:latin typeface="Times New Roman" pitchFamily="18" charset="0"/>
                <a:cs typeface="Times New Roman" pitchFamily="18" charset="0"/>
              </a:rPr>
              <a:t> The  Metabolic  Syndrome </a:t>
            </a:r>
            <a:r>
              <a:rPr lang="en-US" sz="2000" b="1" dirty="0" smtClean="0">
                <a:solidFill>
                  <a:srgbClr val="7030A0"/>
                </a:solidFill>
                <a:latin typeface="Times New Roman" pitchFamily="18" charset="0"/>
                <a:cs typeface="Times New Roman" pitchFamily="18" charset="0"/>
              </a:rPr>
              <a:t>(in both children and adults)</a:t>
            </a:r>
            <a:endParaRPr lang="en-US" sz="2800" b="1" dirty="0" smtClean="0">
              <a:solidFill>
                <a:srgbClr val="7030A0"/>
              </a:solidFill>
              <a:latin typeface="Times New Roman" pitchFamily="18" charset="0"/>
              <a:cs typeface="Times New Roman" pitchFamily="18" charset="0"/>
            </a:endParaRPr>
          </a:p>
          <a:p>
            <a:pPr lvl="1">
              <a:lnSpc>
                <a:spcPct val="150000"/>
              </a:lnSpc>
              <a:buFont typeface="Wingdings" pitchFamily="2" charset="2"/>
              <a:buChar char="ü"/>
            </a:pPr>
            <a:r>
              <a:rPr lang="en-US" dirty="0" err="1" smtClean="0">
                <a:solidFill>
                  <a:schemeClr val="bg2">
                    <a:lumMod val="10000"/>
                  </a:schemeClr>
                </a:solidFill>
                <a:latin typeface="Times New Roman" pitchFamily="18" charset="0"/>
                <a:cs typeface="Times New Roman" pitchFamily="18" charset="0"/>
              </a:rPr>
              <a:t>Dyslipidemia</a:t>
            </a:r>
            <a:endParaRPr lang="en-US" dirty="0" smtClean="0">
              <a:solidFill>
                <a:schemeClr val="bg2">
                  <a:lumMod val="10000"/>
                </a:schemeClr>
              </a:solidFill>
              <a:latin typeface="Times New Roman" pitchFamily="18" charset="0"/>
              <a:cs typeface="Times New Roman" pitchFamily="18" charset="0"/>
            </a:endParaRPr>
          </a:p>
          <a:p>
            <a:pPr lvl="1">
              <a:lnSpc>
                <a:spcPct val="150000"/>
              </a:lnSpc>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Elevated blood pressure</a:t>
            </a:r>
          </a:p>
          <a:p>
            <a:pPr lvl="1">
              <a:lnSpc>
                <a:spcPct val="150000"/>
              </a:lnSpc>
              <a:buFont typeface="Wingdings" pitchFamily="2" charset="2"/>
              <a:buChar char="ü"/>
            </a:pPr>
            <a:r>
              <a:rPr lang="en-US" dirty="0" err="1" smtClean="0">
                <a:solidFill>
                  <a:schemeClr val="bg2">
                    <a:lumMod val="10000"/>
                  </a:schemeClr>
                </a:solidFill>
                <a:latin typeface="Times New Roman" pitchFamily="18" charset="0"/>
                <a:cs typeface="Times New Roman" pitchFamily="18" charset="0"/>
              </a:rPr>
              <a:t>Dysregulated</a:t>
            </a:r>
            <a:r>
              <a:rPr lang="en-US" dirty="0" smtClean="0">
                <a:solidFill>
                  <a:schemeClr val="bg2">
                    <a:lumMod val="10000"/>
                  </a:schemeClr>
                </a:solidFill>
                <a:latin typeface="Times New Roman" pitchFamily="18" charset="0"/>
                <a:cs typeface="Times New Roman" pitchFamily="18" charset="0"/>
              </a:rPr>
              <a:t> glucose homeostasis </a:t>
            </a:r>
          </a:p>
          <a:p>
            <a:pPr lvl="1">
              <a:lnSpc>
                <a:spcPct val="150000"/>
              </a:lnSpc>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Abdominal obesity and/or </a:t>
            </a:r>
          </a:p>
          <a:p>
            <a:pPr lvl="1">
              <a:lnSpc>
                <a:spcPct val="150000"/>
              </a:lnSpc>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Insulin resistance</a:t>
            </a:r>
          </a:p>
        </p:txBody>
      </p:sp>
      <p:sp>
        <p:nvSpPr>
          <p:cNvPr id="9" name="Slide Number Placeholder 4"/>
          <p:cNvSpPr>
            <a:spLocks noGrp="1"/>
          </p:cNvSpPr>
          <p:nvPr>
            <p:ph type="sldNum" sz="quarter" idx="12"/>
          </p:nvPr>
        </p:nvSpPr>
        <p:spPr/>
        <p:txBody>
          <a:bodyPr/>
          <a:lstStyle/>
          <a:p>
            <a:fld id="{32BF6116-1079-47E6-97C1-A86FD1CBCFAF}" type="slidenum">
              <a:rPr lang="en-US" smtClean="0"/>
              <a:pPr/>
              <a:t>3</a:t>
            </a:fld>
            <a:endParaRPr lang="en-US" dirty="0"/>
          </a:p>
        </p:txBody>
      </p:sp>
      <p:sp>
        <p:nvSpPr>
          <p:cNvPr id="10" name="Rectangle 9"/>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2"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2BF6116-1079-47E6-97C1-A86FD1CBCFAF}"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Rectangle 12"/>
          <p:cNvSpPr/>
          <p:nvPr/>
        </p:nvSpPr>
        <p:spPr>
          <a:xfrm>
            <a:off x="1981200" y="1273345"/>
            <a:ext cx="6858000" cy="1123384"/>
          </a:xfrm>
          <a:prstGeom prst="rect">
            <a:avLst/>
          </a:prstGeom>
        </p:spPr>
        <p:txBody>
          <a:bodyPr wrap="square">
            <a:spAutoFit/>
          </a:bodyPr>
          <a:lstStyle/>
          <a:p>
            <a:pPr marL="457200" indent="-457200" algn="just" rtl="1">
              <a:spcBef>
                <a:spcPts val="1200"/>
              </a:spcBef>
              <a:spcAft>
                <a:spcPts val="1200"/>
              </a:spcAft>
              <a:buClr>
                <a:srgbClr val="7030A0"/>
              </a:buClr>
              <a:buFont typeface="Wingdings" pitchFamily="2" charset="2"/>
              <a:buChar char="ü"/>
            </a:pPr>
            <a:endParaRPr lang="fa-IR" sz="2800" dirty="0" smtClean="0">
              <a:cs typeface="B Nazanin" pitchFamily="2" charset="-78"/>
            </a:endParaRPr>
          </a:p>
          <a:p>
            <a:pPr marL="396000" indent="-360000" algn="just" rtl="1">
              <a:spcBef>
                <a:spcPts val="600"/>
              </a:spcBef>
              <a:spcAft>
                <a:spcPts val="1200"/>
              </a:spcAft>
              <a:buClr>
                <a:srgbClr val="7030A0"/>
              </a:buClr>
              <a:buFont typeface="Wingdings" pitchFamily="2" charset="2"/>
              <a:buChar char="ü"/>
            </a:pPr>
            <a:endParaRPr lang="fa-IR" sz="2400" dirty="0" smtClean="0">
              <a:cs typeface="B Nazanin" pitchFamily="2" charset="-78"/>
            </a:endParaRPr>
          </a:p>
        </p:txBody>
      </p:sp>
      <p:sp>
        <p:nvSpPr>
          <p:cNvPr id="15" name="Title 3"/>
          <p:cNvSpPr txBox="1">
            <a:spLocks/>
          </p:cNvSpPr>
          <p:nvPr/>
        </p:nvSpPr>
        <p:spPr>
          <a:xfrm>
            <a:off x="1447800" y="0"/>
            <a:ext cx="7162800" cy="990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Introduction </a:t>
            </a:r>
            <a:endParaRPr kumimoji="0" lang="en-US" sz="5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pic>
        <p:nvPicPr>
          <p:cNvPr id="16"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19" name="TextBox 18"/>
          <p:cNvSpPr txBox="1"/>
          <p:nvPr/>
        </p:nvSpPr>
        <p:spPr>
          <a:xfrm>
            <a:off x="609600" y="6290846"/>
            <a:ext cx="50292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Steinberger J, et al.  Circulation 2009;119:628-47</a:t>
            </a:r>
            <a:endParaRPr lang="en-US" sz="1600"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idx="1"/>
          </p:nvPr>
        </p:nvSpPr>
        <p:spPr>
          <a:xfrm>
            <a:off x="457200" y="1295400"/>
            <a:ext cx="8229600" cy="4953000"/>
          </a:xfrm>
        </p:spPr>
        <p:txBody>
          <a:bodyPr>
            <a:normAutofit/>
          </a:bodyPr>
          <a:lstStyle/>
          <a:p>
            <a:pPr>
              <a:buFont typeface="Wingdings" pitchFamily="2" charset="2"/>
              <a:buChar char="§"/>
            </a:pPr>
            <a:r>
              <a:rPr lang="en-US" sz="2800" dirty="0" smtClean="0">
                <a:latin typeface="Times New Roman" pitchFamily="18" charset="0"/>
                <a:cs typeface="Times New Roman" pitchFamily="18" charset="0"/>
              </a:rPr>
              <a:t>Substantial evidence on the predictive value of childhood MetS and increased risk of: </a:t>
            </a:r>
          </a:p>
          <a:p>
            <a:pPr lvl="1">
              <a:buFont typeface="Wingdings" pitchFamily="2" charset="2"/>
              <a:buChar char="ü"/>
            </a:pPr>
            <a:r>
              <a:rPr lang="en-US" sz="2400" dirty="0" smtClean="0">
                <a:latin typeface="Times New Roman" pitchFamily="18" charset="0"/>
                <a:cs typeface="Times New Roman" pitchFamily="18" charset="0"/>
              </a:rPr>
              <a:t>MetS, </a:t>
            </a:r>
          </a:p>
          <a:p>
            <a:pPr lvl="1">
              <a:buFont typeface="Wingdings" pitchFamily="2" charset="2"/>
              <a:buChar char="ü"/>
            </a:pPr>
            <a:r>
              <a:rPr lang="en-US" sz="2400" dirty="0" smtClean="0">
                <a:latin typeface="Times New Roman" pitchFamily="18" charset="0"/>
                <a:cs typeface="Times New Roman" pitchFamily="18" charset="0"/>
              </a:rPr>
              <a:t>type 2 diabetes, </a:t>
            </a:r>
          </a:p>
          <a:p>
            <a:pPr lvl="1">
              <a:spcAft>
                <a:spcPts val="1800"/>
              </a:spcAft>
              <a:buFont typeface="Wingdings" pitchFamily="2" charset="2"/>
              <a:buChar char="ü"/>
            </a:pPr>
            <a:r>
              <a:rPr lang="en-US" sz="2400" dirty="0" smtClean="0">
                <a:latin typeface="Times New Roman" pitchFamily="18" charset="0"/>
                <a:cs typeface="Times New Roman" pitchFamily="18" charset="0"/>
              </a:rPr>
              <a:t>surrogates of cardiovascular disease such as carotid </a:t>
            </a:r>
            <a:r>
              <a:rPr lang="en-US" sz="2400" dirty="0" err="1" smtClean="0">
                <a:latin typeface="Times New Roman" pitchFamily="18" charset="0"/>
                <a:cs typeface="Times New Roman" pitchFamily="18" charset="0"/>
              </a:rPr>
              <a:t>intima</a:t>
            </a:r>
            <a:r>
              <a:rPr lang="en-US" sz="2400" dirty="0" smtClean="0">
                <a:latin typeface="Times New Roman" pitchFamily="18" charset="0"/>
                <a:cs typeface="Times New Roman" pitchFamily="18" charset="0"/>
              </a:rPr>
              <a:t>-media thickness in  adulthood</a:t>
            </a:r>
          </a:p>
          <a:p>
            <a:pPr>
              <a:buFont typeface="Wingdings" pitchFamily="2" charset="2"/>
              <a:buChar char="§"/>
            </a:pPr>
            <a:r>
              <a:rPr lang="en-US" sz="2800" dirty="0" smtClean="0">
                <a:latin typeface="Times New Roman" pitchFamily="18" charset="0"/>
                <a:cs typeface="Times New Roman" pitchFamily="18" charset="0"/>
              </a:rPr>
              <a:t>  The median prevalence of MetS: </a:t>
            </a:r>
          </a:p>
          <a:p>
            <a:pPr lvl="1">
              <a:buFont typeface="Wingdings" pitchFamily="2" charset="2"/>
              <a:buChar char="§"/>
            </a:pPr>
            <a:r>
              <a:rPr lang="en-US" sz="2400" dirty="0" smtClean="0">
                <a:latin typeface="Times New Roman" pitchFamily="18" charset="0"/>
                <a:cs typeface="Times New Roman" pitchFamily="18" charset="0"/>
              </a:rPr>
              <a:t>In whole populations: 3.3% (range 0%-19.2%) </a:t>
            </a:r>
          </a:p>
          <a:p>
            <a:pPr lvl="1">
              <a:buFont typeface="Wingdings" pitchFamily="2" charset="2"/>
              <a:buChar char="§"/>
            </a:pPr>
            <a:r>
              <a:rPr lang="en-US" sz="2400" dirty="0" smtClean="0">
                <a:latin typeface="Times New Roman" pitchFamily="18" charset="0"/>
                <a:cs typeface="Times New Roman" pitchFamily="18" charset="0"/>
              </a:rPr>
              <a:t>In overweight children: 11.9% (range 2.8%-29.3%)</a:t>
            </a:r>
          </a:p>
          <a:p>
            <a:pPr lvl="1">
              <a:buFont typeface="Wingdings" pitchFamily="2" charset="2"/>
              <a:buChar char="§"/>
            </a:pPr>
            <a:r>
              <a:rPr lang="en-US" sz="2400" dirty="0" smtClean="0">
                <a:latin typeface="Times New Roman" pitchFamily="18" charset="0"/>
                <a:cs typeface="Times New Roman" pitchFamily="18" charset="0"/>
              </a:rPr>
              <a:t>In obese children :29.2% (range 10%-66%)</a:t>
            </a:r>
            <a:endParaRPr lang="en-US" sz="2400" dirty="0"/>
          </a:p>
        </p:txBody>
      </p:sp>
      <p:sp>
        <p:nvSpPr>
          <p:cNvPr id="9" name="Slide Number Placeholder 4"/>
          <p:cNvSpPr>
            <a:spLocks noGrp="1"/>
          </p:cNvSpPr>
          <p:nvPr>
            <p:ph type="sldNum" sz="quarter" idx="12"/>
          </p:nvPr>
        </p:nvSpPr>
        <p:spPr/>
        <p:txBody>
          <a:bodyPr/>
          <a:lstStyle/>
          <a:p>
            <a:fld id="{32BF6116-1079-47E6-97C1-A86FD1CBCFAF}" type="slidenum">
              <a:rPr lang="en-US" smtClean="0"/>
              <a:pPr/>
              <a:t>4</a:t>
            </a:fld>
            <a:endParaRPr lang="en-US" dirty="0"/>
          </a:p>
        </p:txBody>
      </p:sp>
      <p:sp>
        <p:nvSpPr>
          <p:cNvPr id="10" name="Rectangle 9"/>
          <p:cNvSpPr/>
          <p:nvPr/>
        </p:nvSpPr>
        <p:spPr>
          <a:xfrm>
            <a:off x="1600200" y="152400"/>
            <a:ext cx="7392202"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1" name="Title 3"/>
          <p:cNvSpPr txBox="1">
            <a:spLocks/>
          </p:cNvSpPr>
          <p:nvPr/>
        </p:nvSpPr>
        <p:spPr>
          <a:xfrm>
            <a:off x="1600200" y="152400"/>
            <a:ext cx="73152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Introduction </a:t>
            </a:r>
            <a:endParaRPr kumimoji="0" lang="en-US" sz="5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12"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2BF6116-1079-47E6-97C1-A86FD1CBCFAF}"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4"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20" name="TextBox 19"/>
          <p:cNvSpPr txBox="1"/>
          <p:nvPr/>
        </p:nvSpPr>
        <p:spPr>
          <a:xfrm>
            <a:off x="457200" y="6197025"/>
            <a:ext cx="5486400" cy="584775"/>
          </a:xfrm>
          <a:prstGeom prst="rect">
            <a:avLst/>
          </a:prstGeom>
          <a:noFill/>
        </p:spPr>
        <p:txBody>
          <a:bodyPr wrap="square" rtlCol="0">
            <a:spAutoFit/>
          </a:bodyPr>
          <a:lstStyle/>
          <a:p>
            <a:r>
              <a:rPr lang="en-US" sz="1600" dirty="0" err="1" smtClean="0">
                <a:latin typeface="Times New Roman" pitchFamily="18" charset="0"/>
                <a:cs typeface="Times New Roman" pitchFamily="18" charset="0"/>
              </a:rPr>
              <a:t>Magnussen</a:t>
            </a:r>
            <a:r>
              <a:rPr lang="en-US" sz="1600" dirty="0" smtClean="0">
                <a:latin typeface="Times New Roman" pitchFamily="18" charset="0"/>
                <a:cs typeface="Times New Roman" pitchFamily="18" charset="0"/>
              </a:rPr>
              <a:t> CG, et al. Circulation 2010;122:1604-11.</a:t>
            </a:r>
          </a:p>
          <a:p>
            <a:r>
              <a:rPr lang="en-US" sz="1600" dirty="0" smtClean="0">
                <a:latin typeface="Times New Roman" pitchFamily="18" charset="0"/>
                <a:cs typeface="Times New Roman" pitchFamily="18" charset="0"/>
              </a:rPr>
              <a:t>Friend A, et al. </a:t>
            </a:r>
            <a:r>
              <a:rPr lang="en-US" sz="1600" dirty="0" err="1" smtClean="0">
                <a:latin typeface="Times New Roman" pitchFamily="18" charset="0"/>
                <a:cs typeface="Times New Roman" pitchFamily="18" charset="0"/>
              </a:rPr>
              <a:t>Metab</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Syndr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Relat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Disord</a:t>
            </a:r>
            <a:r>
              <a:rPr lang="en-US" sz="1600" dirty="0" smtClean="0">
                <a:latin typeface="Times New Roman" pitchFamily="18" charset="0"/>
                <a:cs typeface="Times New Roman" pitchFamily="18" charset="0"/>
              </a:rPr>
              <a:t>. 2013;11(2):71-80.</a:t>
            </a:r>
            <a:endParaRPr lang="en-US" sz="1600"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pic>
        <p:nvPicPr>
          <p:cNvPr id="22" name="Picture 2" descr="F:\pajohesh kadeh\..png"/>
          <p:cNvPicPr>
            <a:picLocks noChangeAspect="1" noChangeArrowheads="1"/>
          </p:cNvPicPr>
          <p:nvPr/>
        </p:nvPicPr>
        <p:blipFill>
          <a:blip r:embed="rId3" cstate="print"/>
          <a:srcRect/>
          <a:stretch>
            <a:fillRect/>
          </a:stretch>
        </p:blipFill>
        <p:spPr bwMode="auto">
          <a:xfrm>
            <a:off x="152400" y="196562"/>
            <a:ext cx="1066800" cy="1022638"/>
          </a:xfrm>
          <a:prstGeom prst="rect">
            <a:avLst/>
          </a:prstGeom>
          <a:noFill/>
        </p:spPr>
      </p:pic>
      <p:sp>
        <p:nvSpPr>
          <p:cNvPr id="24" name="Title 3"/>
          <p:cNvSpPr txBox="1">
            <a:spLocks/>
          </p:cNvSpPr>
          <p:nvPr/>
        </p:nvSpPr>
        <p:spPr>
          <a:xfrm>
            <a:off x="1600200" y="152400"/>
            <a:ext cx="72390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Introduction </a:t>
            </a:r>
            <a:endParaRPr kumimoji="0" lang="en-US" sz="5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a:xfrm>
            <a:off x="457200" y="1600200"/>
            <a:ext cx="8229600" cy="4800600"/>
          </a:xfrm>
        </p:spPr>
        <p:txBody>
          <a:bodyPr>
            <a:normAutofit/>
          </a:bodyPr>
          <a:lstStyle/>
          <a:p>
            <a:pPr>
              <a:buNone/>
            </a:pPr>
            <a:r>
              <a:rPr lang="en-US" sz="2800" dirty="0" smtClean="0">
                <a:latin typeface="Times New Roman" pitchFamily="18" charset="0"/>
                <a:cs typeface="Times New Roman" pitchFamily="18" charset="0"/>
              </a:rPr>
              <a:t>Key components of MetS management:</a:t>
            </a:r>
          </a:p>
          <a:p>
            <a:r>
              <a:rPr lang="en-US" sz="2800" b="1" u="sng" dirty="0" smtClean="0">
                <a:solidFill>
                  <a:srgbClr val="FF0000"/>
                </a:solidFill>
                <a:latin typeface="Times New Roman" pitchFamily="18" charset="0"/>
                <a:cs typeface="Times New Roman" pitchFamily="18" charset="0"/>
              </a:rPr>
              <a:t>A healthful eating pattern</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Regular physical activity, and </a:t>
            </a:r>
          </a:p>
          <a:p>
            <a:r>
              <a:rPr lang="en-US" sz="2800" dirty="0" smtClean="0">
                <a:latin typeface="Times New Roman" pitchFamily="18" charset="0"/>
                <a:cs typeface="Times New Roman" pitchFamily="18" charset="0"/>
              </a:rPr>
              <a:t>Pharmacotherapy</a:t>
            </a:r>
          </a:p>
        </p:txBody>
      </p:sp>
      <p:sp>
        <p:nvSpPr>
          <p:cNvPr id="9" name="TextBox 8"/>
          <p:cNvSpPr txBox="1"/>
          <p:nvPr/>
        </p:nvSpPr>
        <p:spPr>
          <a:xfrm>
            <a:off x="533400" y="6290846"/>
            <a:ext cx="48006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Evert AB, et al. </a:t>
            </a:r>
            <a:r>
              <a:rPr lang="pt-BR" sz="1600" dirty="0" smtClean="0">
                <a:latin typeface="Times New Roman" pitchFamily="18" charset="0"/>
                <a:cs typeface="Times New Roman" pitchFamily="18" charset="0"/>
              </a:rPr>
              <a:t>Diabetes Care 2013;36(11):3821-42.</a:t>
            </a:r>
            <a:endParaRPr lang="en-US" sz="1600"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590800"/>
          </a:xfrm>
        </p:spPr>
        <p:txBody>
          <a:bodyPr/>
          <a:lstStyle/>
          <a:p>
            <a:pPr>
              <a:buNone/>
            </a:pPr>
            <a:r>
              <a:rPr lang="en-US" sz="2800" dirty="0" smtClean="0">
                <a:latin typeface="Times New Roman" pitchFamily="18" charset="0"/>
                <a:cs typeface="Times New Roman" pitchFamily="18" charset="0"/>
              </a:rPr>
              <a:t>Danish and Swedish shown children: </a:t>
            </a:r>
          </a:p>
          <a:p>
            <a:pPr lvl="1"/>
            <a:r>
              <a:rPr lang="en-US" sz="2400" dirty="0" smtClean="0">
                <a:latin typeface="Times New Roman" pitchFamily="18" charset="0"/>
                <a:cs typeface="Times New Roman" pitchFamily="18" charset="0"/>
              </a:rPr>
              <a:t>Nutritional habitat revealed unhealthy snacking patterns </a:t>
            </a:r>
          </a:p>
          <a:p>
            <a:pPr lvl="1"/>
            <a:r>
              <a:rPr lang="en-US" sz="2400" dirty="0" smtClean="0">
                <a:latin typeface="Times New Roman" pitchFamily="18" charset="0"/>
                <a:cs typeface="Times New Roman" pitchFamily="18" charset="0"/>
              </a:rPr>
              <a:t>These patterns continue into adulthood and </a:t>
            </a:r>
          </a:p>
          <a:p>
            <a:pPr lvl="1"/>
            <a:r>
              <a:rPr lang="en-US" sz="2400" dirty="0" smtClean="0">
                <a:latin typeface="Times New Roman" pitchFamily="18" charset="0"/>
                <a:cs typeface="Times New Roman" pitchFamily="18" charset="0"/>
              </a:rPr>
              <a:t>Contribute to an increased risk of obesity and chronic disease </a:t>
            </a:r>
          </a:p>
        </p:txBody>
      </p:sp>
      <p:sp>
        <p:nvSpPr>
          <p:cNvPr id="4" name="Rectangle 3"/>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pic>
        <p:nvPicPr>
          <p:cNvPr id="5"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sp>
        <p:nvSpPr>
          <p:cNvPr id="6" name="Title 3"/>
          <p:cNvSpPr txBox="1">
            <a:spLocks/>
          </p:cNvSpPr>
          <p:nvPr/>
        </p:nvSpPr>
        <p:spPr>
          <a:xfrm>
            <a:off x="1600200" y="152400"/>
            <a:ext cx="72390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Introduction </a:t>
            </a:r>
            <a:endParaRPr kumimoji="0" lang="en-US" sz="5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7" name="TextBox 6"/>
          <p:cNvSpPr txBox="1"/>
          <p:nvPr/>
        </p:nvSpPr>
        <p:spPr>
          <a:xfrm>
            <a:off x="381000" y="4572000"/>
            <a:ext cx="8382000" cy="1815882"/>
          </a:xfrm>
          <a:prstGeom prst="rect">
            <a:avLst/>
          </a:prstGeom>
          <a:noFill/>
        </p:spPr>
        <p:txBody>
          <a:bodyPr wrap="square" rtlCol="0">
            <a:spAutoFit/>
          </a:bodyPr>
          <a:lstStyle/>
          <a:p>
            <a:r>
              <a:rPr lang="en-US" sz="2800" dirty="0" smtClean="0">
                <a:solidFill>
                  <a:schemeClr val="accent6">
                    <a:lumMod val="75000"/>
                  </a:schemeClr>
                </a:solidFill>
              </a:rPr>
              <a:t>Lake of study in Iran</a:t>
            </a:r>
          </a:p>
          <a:p>
            <a:r>
              <a:rPr lang="en-US" sz="2800" dirty="0" smtClean="0">
                <a:solidFill>
                  <a:schemeClr val="accent6">
                    <a:lumMod val="75000"/>
                  </a:schemeClr>
                </a:solidFill>
              </a:rPr>
              <a:t>High risk age </a:t>
            </a:r>
          </a:p>
          <a:p>
            <a:r>
              <a:rPr lang="en-US" sz="2800" dirty="0" smtClean="0">
                <a:solidFill>
                  <a:schemeClr val="accent6">
                    <a:lumMod val="75000"/>
                  </a:schemeClr>
                </a:solidFill>
              </a:rPr>
              <a:t>Snaking in this age</a:t>
            </a:r>
          </a:p>
          <a:p>
            <a:endParaRPr lang="en-US" sz="2800" dirty="0">
              <a:solidFill>
                <a:schemeClr val="accent6">
                  <a:lumMod val="75000"/>
                </a:schemeClr>
              </a:solidFill>
            </a:endParaRPr>
          </a:p>
        </p:txBody>
      </p:sp>
    </p:spTree>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4000" b="1" dirty="0" smtClean="0">
              <a:latin typeface="Times New Roman" pitchFamily="18" charset="0"/>
              <a:cs typeface="Times New Roman" pitchFamily="18" charset="0"/>
            </a:endParaRPr>
          </a:p>
          <a:p>
            <a:pPr algn="ctr">
              <a:buNone/>
            </a:pPr>
            <a:r>
              <a:rPr lang="en-US" sz="4000" b="1" dirty="0" smtClean="0">
                <a:latin typeface="Times New Roman" pitchFamily="18" charset="0"/>
                <a:cs typeface="Times New Roman" pitchFamily="18" charset="0"/>
              </a:rPr>
              <a:t>To investigate the relationship between metabolic syndrome and intakes of snacks during the 3-year follow-up among Tehranian children</a:t>
            </a:r>
            <a:endParaRPr lang="en-US" sz="4000" b="1" dirty="0"/>
          </a:p>
        </p:txBody>
      </p:sp>
      <p:pic>
        <p:nvPicPr>
          <p:cNvPr id="4"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sp>
        <p:nvSpPr>
          <p:cNvPr id="5" name="Title 3"/>
          <p:cNvSpPr txBox="1">
            <a:spLocks/>
          </p:cNvSpPr>
          <p:nvPr/>
        </p:nvSpPr>
        <p:spPr>
          <a:xfrm>
            <a:off x="1447800" y="381000"/>
            <a:ext cx="7239000" cy="7620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FFFF00"/>
                </a:solidFill>
                <a:effectLst/>
                <a:uLnTx/>
                <a:uFillTx/>
                <a:latin typeface="Times New Roman" pitchFamily="18" charset="0"/>
                <a:ea typeface="+mj-ea"/>
                <a:cs typeface="Times New Roman" pitchFamily="18" charset="0"/>
              </a:rPr>
              <a:t>Aim</a:t>
            </a:r>
            <a:endParaRPr kumimoji="0" lang="en-US" sz="54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5433FB-0427-4435-92D3-B8B664F5F8F4}" type="slidenum">
              <a:rPr lang="en-US" sz="1600" b="1" smtClean="0">
                <a:solidFill>
                  <a:schemeClr val="tx1"/>
                </a:solidFill>
                <a:latin typeface="IPT Nazanin" pitchFamily="2" charset="2"/>
              </a:rPr>
              <a:pPr/>
              <a:t>8</a:t>
            </a:fld>
            <a:endParaRPr lang="en-US" sz="1600" b="1" dirty="0" smtClean="0">
              <a:solidFill>
                <a:schemeClr val="tx1"/>
              </a:solidFill>
              <a:latin typeface="IPT Nazanin" pitchFamily="2" charset="2"/>
            </a:endParaRPr>
          </a:p>
        </p:txBody>
      </p:sp>
      <p:sp>
        <p:nvSpPr>
          <p:cNvPr id="6" name="Title 5"/>
          <p:cNvSpPr>
            <a:spLocks noGrp="1"/>
          </p:cNvSpPr>
          <p:nvPr>
            <p:ph type="title"/>
          </p:nvPr>
        </p:nvSpPr>
        <p:spPr/>
        <p:txBody>
          <a:bodyPr/>
          <a:lstStyle/>
          <a:p>
            <a:endParaRPr lang="en-US"/>
          </a:p>
        </p:txBody>
      </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44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مواد و روش ها</a:t>
            </a:r>
            <a:r>
              <a:rPr kumimoji="0" lang="en-US" sz="44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 </a:t>
            </a:r>
            <a:r>
              <a:rPr kumimoji="0" lang="fa-IR" sz="1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(5) </a:t>
            </a:r>
            <a:endParaRPr kumimoji="0" lang="en-US" sz="4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pic>
        <p:nvPicPr>
          <p:cNvPr id="8" name="Picture 2" descr="F:\pajohesh kadeh\..png"/>
          <p:cNvPicPr>
            <a:picLocks noChangeAspect="1" noChangeArrowheads="1"/>
          </p:cNvPicPr>
          <p:nvPr/>
        </p:nvPicPr>
        <p:blipFill>
          <a:blip r:embed="rId2" cstate="print"/>
          <a:srcRect/>
          <a:stretch>
            <a:fillRect/>
          </a:stretch>
        </p:blipFill>
        <p:spPr bwMode="auto">
          <a:xfrm>
            <a:off x="152400" y="196562"/>
            <a:ext cx="1066800" cy="1022638"/>
          </a:xfrm>
          <a:prstGeom prst="rect">
            <a:avLst/>
          </a:prstGeom>
          <a:noFill/>
        </p:spPr>
      </p:pic>
      <p:sp>
        <p:nvSpPr>
          <p:cNvPr id="9" name="Rectangle 8"/>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0"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
        <p:nvSpPr>
          <p:cNvPr id="12" name="TextBox 11"/>
          <p:cNvSpPr txBox="1"/>
          <p:nvPr/>
        </p:nvSpPr>
        <p:spPr>
          <a:xfrm>
            <a:off x="533400" y="1371600"/>
            <a:ext cx="7924800" cy="4401205"/>
          </a:xfrm>
          <a:prstGeom prst="rect">
            <a:avLst/>
          </a:prstGeom>
          <a:noFill/>
        </p:spPr>
        <p:txBody>
          <a:bodyPr wrap="square" rtlCol="0">
            <a:spAutoFit/>
          </a:bodyPr>
          <a:lstStyle/>
          <a:p>
            <a:pPr>
              <a:buFont typeface="Arial" pitchFamily="34" charset="0"/>
              <a:buChar char="•"/>
            </a:pPr>
            <a:r>
              <a:rPr lang="en-US" sz="2800" dirty="0" smtClean="0">
                <a:latin typeface="Times New Roman" pitchFamily="18" charset="0"/>
                <a:cs typeface="Times New Roman" pitchFamily="18" charset="0"/>
              </a:rPr>
              <a:t> Framework of Tehran Lipid and Glucose Study</a:t>
            </a:r>
          </a:p>
          <a:p>
            <a:pPr>
              <a:buFont typeface="Arial" pitchFamily="34" charset="0"/>
              <a:buChar char="•"/>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p>
          <a:p>
            <a:pPr>
              <a:buFont typeface="Arial" pitchFamily="34" charset="0"/>
              <a:buChar char="•"/>
            </a:pPr>
            <a:endParaRPr lang="en-US" sz="2800" dirty="0" smtClean="0">
              <a:latin typeface="Times New Roman" pitchFamily="18" charset="0"/>
              <a:cs typeface="Times New Roman" pitchFamily="18" charset="0"/>
            </a:endParaRPr>
          </a:p>
          <a:p>
            <a:pPr>
              <a:buFont typeface="Arial" pitchFamily="34" charset="0"/>
              <a:buChar char="•"/>
            </a:pPr>
            <a:r>
              <a:rPr lang="en-US" sz="2800" dirty="0" smtClean="0">
                <a:latin typeface="Times New Roman" pitchFamily="18" charset="0"/>
                <a:cs typeface="Times New Roman" pitchFamily="18" charset="0"/>
              </a:rPr>
              <a:t>Metabolic syndrome was defined cooks et al</a:t>
            </a:r>
          </a:p>
          <a:p>
            <a:pPr>
              <a:buFont typeface="Arial" pitchFamily="34" charset="0"/>
              <a:buChar char="•"/>
            </a:pPr>
            <a:endParaRPr lang="en-US" sz="2800" dirty="0" smtClean="0">
              <a:latin typeface="Times New Roman" pitchFamily="18" charset="0"/>
              <a:cs typeface="Times New Roman" pitchFamily="18" charset="0"/>
            </a:endParaRPr>
          </a:p>
          <a:p>
            <a:pPr>
              <a:buFont typeface="Arial" pitchFamily="34" charset="0"/>
              <a:buChar char="•"/>
            </a:pPr>
            <a:endParaRPr lang="en-US" sz="2800" dirty="0" smtClean="0">
              <a:latin typeface="Times New Roman" pitchFamily="18" charset="0"/>
              <a:cs typeface="Times New Roman" pitchFamily="18" charset="0"/>
            </a:endParaRPr>
          </a:p>
          <a:p>
            <a:pPr>
              <a:buFont typeface="Arial" pitchFamily="34" charset="0"/>
              <a:buChar char="•"/>
            </a:pPr>
            <a:endParaRPr lang="en-US" sz="2800" dirty="0" smtClean="0">
              <a:latin typeface="Times New Roman" pitchFamily="18" charset="0"/>
              <a:cs typeface="Times New Roman" pitchFamily="18" charset="0"/>
            </a:endParaRPr>
          </a:p>
          <a:p>
            <a:pPr>
              <a:buFont typeface="Arial" pitchFamily="34" charset="0"/>
              <a:buChar char="•"/>
            </a:pPr>
            <a:r>
              <a:rPr lang="en-US" sz="2800" dirty="0" smtClean="0">
                <a:latin typeface="Times New Roman" pitchFamily="18" charset="0"/>
                <a:cs typeface="Times New Roman" pitchFamily="18" charset="0"/>
              </a:rPr>
              <a:t>Demographic, lifestyle, biochemical, physiological, clinical and dietary measurements</a:t>
            </a: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5791200"/>
          </a:xfrm>
        </p:spPr>
        <p:txBody>
          <a:bodyPr>
            <a:normAutofit/>
          </a:bodyPr>
          <a:lstStyle/>
          <a:p>
            <a:pPr algn="ctr" rtl="1">
              <a:spcAft>
                <a:spcPts val="1200"/>
              </a:spcAft>
              <a:buNone/>
            </a:pPr>
            <a:r>
              <a:rPr lang="ar-S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Mitra" pitchFamily="2" charset="-78"/>
              </a:rPr>
              <a:t>مطالعه قند و لیپید تهران</a:t>
            </a:r>
            <a:endParaRPr lang="fa-IR" sz="2800" dirty="0" smtClean="0">
              <a:cs typeface="B Mitra" pitchFamily="2" charset="-78"/>
            </a:endParaRPr>
          </a:p>
          <a:p>
            <a:pPr algn="l">
              <a:spcAft>
                <a:spcPts val="1200"/>
              </a:spcAft>
              <a:buBlip>
                <a:blip r:embed="rId3"/>
              </a:buBlip>
            </a:pPr>
            <a:r>
              <a:rPr lang="en-US" sz="2800" b="1" dirty="0" smtClean="0">
                <a:cs typeface="B Mitra" pitchFamily="2" charset="-78"/>
              </a:rPr>
              <a:t>A prospective study</a:t>
            </a:r>
            <a:endParaRPr lang="fa-IR" sz="2800" b="1" dirty="0" smtClean="0">
              <a:cs typeface="B Mitra" pitchFamily="2" charset="-78"/>
            </a:endParaRPr>
          </a:p>
          <a:p>
            <a:pPr>
              <a:spcAft>
                <a:spcPts val="1200"/>
              </a:spcAft>
              <a:buBlip>
                <a:blip r:embed="rId3"/>
              </a:buBlip>
            </a:pPr>
            <a:r>
              <a:rPr lang="en-US" sz="2400" dirty="0" smtClean="0">
                <a:cs typeface="B Mitra" pitchFamily="2" charset="-78"/>
              </a:rPr>
              <a:t>to determine the risk factors and prevent non-communicable diseases in District No. 13 of Tehran</a:t>
            </a:r>
          </a:p>
          <a:p>
            <a:pPr algn="l">
              <a:spcAft>
                <a:spcPts val="1200"/>
              </a:spcAft>
              <a:buBlip>
                <a:blip r:embed="rId3"/>
              </a:buBlip>
            </a:pPr>
            <a:r>
              <a:rPr lang="en-US" sz="2400" dirty="0" smtClean="0">
                <a:cs typeface="B Mitra" pitchFamily="2" charset="-78"/>
              </a:rPr>
              <a:t>First phase: cross-sectional study (1378-1380)</a:t>
            </a:r>
          </a:p>
          <a:p>
            <a:pPr algn="l">
              <a:spcAft>
                <a:spcPts val="1200"/>
              </a:spcAft>
              <a:buBlip>
                <a:blip r:embed="rId3"/>
              </a:buBlip>
            </a:pPr>
            <a:r>
              <a:rPr lang="en-US" sz="2400" dirty="0" smtClean="0">
                <a:cs typeface="B Mitra" pitchFamily="2" charset="-78"/>
              </a:rPr>
              <a:t>Second phase: cohort (1380-1383)</a:t>
            </a:r>
          </a:p>
          <a:p>
            <a:pPr algn="l">
              <a:spcAft>
                <a:spcPts val="1200"/>
              </a:spcAft>
              <a:buBlip>
                <a:blip r:embed="rId3"/>
              </a:buBlip>
            </a:pPr>
            <a:r>
              <a:rPr lang="en-US" sz="2400" dirty="0" smtClean="0">
                <a:cs typeface="B Mitra" pitchFamily="2" charset="-78"/>
              </a:rPr>
              <a:t>Third phase: cohort (1382-1387)</a:t>
            </a:r>
          </a:p>
          <a:p>
            <a:pPr algn="l">
              <a:spcAft>
                <a:spcPts val="1200"/>
              </a:spcAft>
              <a:buBlip>
                <a:blip r:embed="rId3"/>
              </a:buBlip>
            </a:pPr>
            <a:r>
              <a:rPr lang="en-US" sz="2400" dirty="0" smtClean="0">
                <a:cs typeface="B Mitra" pitchFamily="2" charset="-78"/>
              </a:rPr>
              <a:t>Fourth phase: cohort (1389-1390)</a:t>
            </a:r>
            <a:r>
              <a:rPr lang="fa-IR" sz="2400" dirty="0" smtClean="0">
                <a:cs typeface="B Mitra" pitchFamily="2" charset="-78"/>
              </a:rPr>
              <a:t> </a:t>
            </a:r>
            <a:endParaRPr lang="en-US" sz="2400" dirty="0" smtClean="0">
              <a:cs typeface="B Mitra" pitchFamily="2" charset="-78"/>
            </a:endParaRPr>
          </a:p>
          <a:p>
            <a:pPr algn="l">
              <a:spcAft>
                <a:spcPts val="1200"/>
              </a:spcAft>
              <a:buBlip>
                <a:blip r:embed="rId3"/>
              </a:buBlip>
            </a:pPr>
            <a:r>
              <a:rPr lang="en-US" sz="2400" dirty="0" smtClean="0">
                <a:cs typeface="B Mitra" pitchFamily="2" charset="-78"/>
              </a:rPr>
              <a:t>Multi-stage cluster 15005 </a:t>
            </a:r>
            <a:r>
              <a:rPr lang="en-US" sz="2400" dirty="0" err="1" smtClean="0">
                <a:cs typeface="B Mitra" pitchFamily="2" charset="-78"/>
              </a:rPr>
              <a:t>partisipant</a:t>
            </a:r>
            <a:r>
              <a:rPr lang="en-US" sz="2400" dirty="0" smtClean="0">
                <a:cs typeface="B Mitra" pitchFamily="2" charset="-78"/>
              </a:rPr>
              <a:t>  Age &gt; 3 years</a:t>
            </a:r>
          </a:p>
        </p:txBody>
      </p:sp>
      <p:sp>
        <p:nvSpPr>
          <p:cNvPr id="4" name="Slide Number Placeholder 3"/>
          <p:cNvSpPr>
            <a:spLocks noGrp="1"/>
          </p:cNvSpPr>
          <p:nvPr>
            <p:ph type="sldNum" sz="quarter" idx="12"/>
          </p:nvPr>
        </p:nvSpPr>
        <p:spPr/>
        <p:txBody>
          <a:bodyPr/>
          <a:lstStyle/>
          <a:p>
            <a:fld id="{705433FB-0427-4435-92D3-B8B664F5F8F4}" type="slidenum">
              <a:rPr lang="en-US" sz="1600" b="1" smtClean="0">
                <a:solidFill>
                  <a:schemeClr val="tx1"/>
                </a:solidFill>
                <a:latin typeface="IPT Nazanin" pitchFamily="2" charset="2"/>
              </a:rPr>
              <a:pPr/>
              <a:t>9</a:t>
            </a:fld>
            <a:endParaRPr lang="en-US" sz="1600" b="1" dirty="0" smtClean="0">
              <a:solidFill>
                <a:schemeClr val="tx1"/>
              </a:solidFill>
              <a:latin typeface="IPT Nazanin" pitchFamily="2" charset="2"/>
            </a:endParaRPr>
          </a:p>
        </p:txBody>
      </p:sp>
      <p:sp>
        <p:nvSpPr>
          <p:cNvPr id="7" name="Title 6"/>
          <p:cNvSpPr>
            <a:spLocks noGrp="1"/>
          </p:cNvSpPr>
          <p:nvPr>
            <p:ph type="title"/>
          </p:nvPr>
        </p:nvSpPr>
        <p:spPr/>
        <p:txBody>
          <a:bodyPr/>
          <a:lstStyle/>
          <a:p>
            <a:endParaRPr lang="en-US"/>
          </a:p>
        </p:txBody>
      </p:sp>
      <p:sp>
        <p:nvSpPr>
          <p:cNvPr id="8"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44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مواد و روش ها</a:t>
            </a:r>
            <a:r>
              <a:rPr kumimoji="0" lang="en-US" sz="44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 </a:t>
            </a:r>
            <a:r>
              <a:rPr kumimoji="0" lang="fa-IR" sz="1600" b="1" i="0" u="none" strike="noStrike" kern="1200" cap="all" spc="0" normalizeH="0" baseline="0" noProof="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(5) </a:t>
            </a:r>
            <a:endParaRPr kumimoji="0" lang="en-US" sz="4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pic>
        <p:nvPicPr>
          <p:cNvPr id="9" name="Picture 2" descr="F:\pajohesh kadeh\..png"/>
          <p:cNvPicPr>
            <a:picLocks noChangeAspect="1" noChangeArrowheads="1"/>
          </p:cNvPicPr>
          <p:nvPr/>
        </p:nvPicPr>
        <p:blipFill>
          <a:blip r:embed="rId4" cstate="print"/>
          <a:srcRect/>
          <a:stretch>
            <a:fillRect/>
          </a:stretch>
        </p:blipFill>
        <p:spPr bwMode="auto">
          <a:xfrm>
            <a:off x="152400" y="196562"/>
            <a:ext cx="1066800" cy="1022638"/>
          </a:xfrm>
          <a:prstGeom prst="rect">
            <a:avLst/>
          </a:prstGeom>
          <a:noFill/>
        </p:spPr>
      </p:pic>
      <p:sp>
        <p:nvSpPr>
          <p:cNvPr id="10" name="Rectangle 9"/>
          <p:cNvSpPr/>
          <p:nvPr/>
        </p:nvSpPr>
        <p:spPr>
          <a:xfrm>
            <a:off x="1524000" y="152400"/>
            <a:ext cx="7391400" cy="762000"/>
          </a:xfrm>
          <a:prstGeom prst="rect">
            <a:avLst/>
          </a:prstGeom>
          <a:gradFill flip="none" rotWithShape="1">
            <a:gsLst>
              <a:gs pos="0">
                <a:schemeClr val="accent4">
                  <a:lumMod val="75000"/>
                </a:schemeClr>
              </a:gs>
              <a:gs pos="80000">
                <a:schemeClr val="accent4">
                  <a:shade val="93000"/>
                  <a:satMod val="130000"/>
                </a:schemeClr>
              </a:gs>
              <a:gs pos="100000">
                <a:schemeClr val="accent4">
                  <a:lumMod val="60000"/>
                  <a:lumOff val="40000"/>
                </a:schemeClr>
              </a:gs>
            </a:gsLst>
            <a:lin ang="10800000" scaled="1"/>
            <a:tileRect/>
          </a:gradFill>
          <a:scene3d>
            <a:camera prst="orthographicFront">
              <a:rot lat="0" lon="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1" name="Title 3"/>
          <p:cNvSpPr txBox="1">
            <a:spLocks/>
          </p:cNvSpPr>
          <p:nvPr/>
        </p:nvSpPr>
        <p:spPr>
          <a:xfrm>
            <a:off x="1447800" y="228600"/>
            <a:ext cx="7543800" cy="685800"/>
          </a:xfrm>
          <a:prstGeom prst="rect">
            <a:avLst/>
          </a:prstGeom>
        </p:spPr>
        <p:txBody>
          <a:bodyPr vert="horz" lIns="91440" tIns="45720" rIns="91440" bIns="45720" rtlCol="0" anchor="ctr">
            <a:noAutofit/>
          </a:bodyPr>
          <a:lstStyle/>
          <a:p>
            <a:pPr lvl="0" algn="ctr">
              <a:spcBef>
                <a:spcPct val="0"/>
              </a:spcBef>
              <a:defRPr/>
            </a:pPr>
            <a:r>
              <a:rPr lang="en-US" sz="4800" b="1" dirty="0" smtClean="0">
                <a:solidFill>
                  <a:srgbClr val="FFFF00"/>
                </a:solidFill>
                <a:latin typeface="Times New Roman" pitchFamily="18" charset="0"/>
                <a:cs typeface="Times New Roman" pitchFamily="18" charset="0"/>
              </a:rPr>
              <a:t>Materials and Methods</a:t>
            </a:r>
            <a:endParaRPr kumimoji="0" lang="en-US" sz="4800" b="1" i="0" u="none" strike="noStrike" kern="1200" cap="none" spc="0" normalizeH="0" baseline="0" noProof="0" dirty="0">
              <a:ln>
                <a:noFill/>
              </a:ln>
              <a:solidFill>
                <a:srgbClr val="FFFF00"/>
              </a:solidFill>
              <a:effectLst/>
              <a:uLnTx/>
              <a:uFillTx/>
              <a:latin typeface="Times New Roman" pitchFamily="18" charset="0"/>
              <a:ea typeface="+mj-ea"/>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5184</TotalTime>
  <Words>1776</Words>
  <Application>Microsoft Office PowerPoint</Application>
  <PresentationFormat>On-screen Show (4:3)</PresentationFormat>
  <Paragraphs>283</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مواد و روش ها (5)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BehNaz</dc:creator>
  <cp:lastModifiedBy>emad</cp:lastModifiedBy>
  <cp:revision>1109</cp:revision>
  <dcterms:created xsi:type="dcterms:W3CDTF">2011-10-30T06:36:30Z</dcterms:created>
  <dcterms:modified xsi:type="dcterms:W3CDTF">2013-12-04T08:23:05Z</dcterms:modified>
</cp:coreProperties>
</file>