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338" r:id="rId2"/>
    <p:sldId id="256" r:id="rId3"/>
    <p:sldId id="257" r:id="rId4"/>
    <p:sldId id="258" r:id="rId5"/>
    <p:sldId id="259" r:id="rId6"/>
    <p:sldId id="320" r:id="rId7"/>
    <p:sldId id="318" r:id="rId8"/>
    <p:sldId id="319" r:id="rId9"/>
    <p:sldId id="260" r:id="rId10"/>
    <p:sldId id="261" r:id="rId11"/>
    <p:sldId id="262" r:id="rId12"/>
    <p:sldId id="263" r:id="rId13"/>
    <p:sldId id="279" r:id="rId14"/>
    <p:sldId id="280" r:id="rId15"/>
    <p:sldId id="284" r:id="rId16"/>
    <p:sldId id="324" r:id="rId17"/>
    <p:sldId id="323" r:id="rId18"/>
    <p:sldId id="329" r:id="rId19"/>
    <p:sldId id="325" r:id="rId20"/>
    <p:sldId id="331" r:id="rId21"/>
    <p:sldId id="278" r:id="rId22"/>
    <p:sldId id="340" r:id="rId23"/>
    <p:sldId id="271" r:id="rId24"/>
    <p:sldId id="333" r:id="rId25"/>
    <p:sldId id="316" r:id="rId26"/>
    <p:sldId id="326" r:id="rId27"/>
    <p:sldId id="327" r:id="rId28"/>
    <p:sldId id="328" r:id="rId29"/>
    <p:sldId id="335" r:id="rId30"/>
    <p:sldId id="347" r:id="rId31"/>
    <p:sldId id="332" r:id="rId32"/>
    <p:sldId id="269" r:id="rId33"/>
    <p:sldId id="270" r:id="rId34"/>
    <p:sldId id="337" r:id="rId35"/>
    <p:sldId id="339" r:id="rId36"/>
    <p:sldId id="272" r:id="rId37"/>
    <p:sldId id="341" r:id="rId38"/>
    <p:sldId id="342" r:id="rId39"/>
    <p:sldId id="353" r:id="rId40"/>
    <p:sldId id="350" r:id="rId41"/>
    <p:sldId id="273" r:id="rId42"/>
    <p:sldId id="287" r:id="rId43"/>
    <p:sldId id="288" r:id="rId44"/>
    <p:sldId id="343" r:id="rId45"/>
    <p:sldId id="344" r:id="rId46"/>
    <p:sldId id="345" r:id="rId47"/>
    <p:sldId id="346" r:id="rId48"/>
    <p:sldId id="348" r:id="rId49"/>
    <p:sldId id="349" r:id="rId50"/>
    <p:sldId id="357" r:id="rId51"/>
    <p:sldId id="313" r:id="rId52"/>
    <p:sldId id="289" r:id="rId53"/>
    <p:sldId id="304" r:id="rId54"/>
    <p:sldId id="358" r:id="rId55"/>
    <p:sldId id="294" r:id="rId56"/>
    <p:sldId id="297" r:id="rId57"/>
    <p:sldId id="298" r:id="rId58"/>
    <p:sldId id="301" r:id="rId59"/>
    <p:sldId id="310" r:id="rId60"/>
    <p:sldId id="308" r:id="rId61"/>
    <p:sldId id="309" r:id="rId62"/>
    <p:sldId id="354" r:id="rId63"/>
    <p:sldId id="35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4" d="100"/>
          <a:sy n="54" d="100"/>
        </p:scale>
        <p:origin x="-1133"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4B5250D-D6A2-4E71-B645-9831EC29D6F3}" type="datetimeFigureOut">
              <a:rPr lang="en-US" smtClean="0"/>
              <a:pPr/>
              <a:t>11/1/2016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6CC35B2-A862-4A09-ABEC-DEBB916CBE3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B5250D-D6A2-4E71-B645-9831EC29D6F3}"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B5250D-D6A2-4E71-B645-9831EC29D6F3}"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B5250D-D6A2-4E71-B645-9831EC29D6F3}"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4B5250D-D6A2-4E71-B645-9831EC29D6F3}"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35B2-A862-4A09-ABEC-DEBB916CBE3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B5250D-D6A2-4E71-B645-9831EC29D6F3}" type="datetimeFigureOut">
              <a:rPr lang="en-US" smtClean="0"/>
              <a:pPr/>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4B5250D-D6A2-4E71-B645-9831EC29D6F3}" type="datetimeFigureOut">
              <a:rPr lang="en-US" smtClean="0"/>
              <a:pPr/>
              <a:t>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4B5250D-D6A2-4E71-B645-9831EC29D6F3}" type="datetimeFigureOut">
              <a:rPr lang="en-US" smtClean="0"/>
              <a:pPr/>
              <a:t>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5250D-D6A2-4E71-B645-9831EC29D6F3}" type="datetimeFigureOut">
              <a:rPr lang="en-US" smtClean="0"/>
              <a:pPr/>
              <a:t>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B5250D-D6A2-4E71-B645-9831EC29D6F3}" type="datetimeFigureOut">
              <a:rPr lang="en-US" smtClean="0"/>
              <a:pPr/>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35B2-A862-4A09-ABEC-DEBB916CBE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4B5250D-D6A2-4E71-B645-9831EC29D6F3}" type="datetimeFigureOut">
              <a:rPr lang="en-US" smtClean="0"/>
              <a:pPr/>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6CC35B2-A862-4A09-ABEC-DEBB916CBE3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4B5250D-D6A2-4E71-B645-9831EC29D6F3}" type="datetimeFigureOut">
              <a:rPr lang="en-US" smtClean="0"/>
              <a:pPr/>
              <a:t>11/1/2016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6CC35B2-A862-4A09-ABEC-DEBB916CBE3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Case </a:t>
            </a:r>
            <a:r>
              <a:rPr lang="en-US" dirty="0" err="1" smtClean="0"/>
              <a:t>Peresentation</a:t>
            </a:r>
            <a:r>
              <a:rPr lang="en-US" dirty="0" smtClean="0"/>
              <a:t>:</a:t>
            </a:r>
            <a:br>
              <a:rPr lang="en-US" dirty="0" smtClean="0"/>
            </a:br>
            <a:r>
              <a:rPr lang="en-US" dirty="0" smtClean="0"/>
              <a:t>Adrenal </a:t>
            </a:r>
            <a:r>
              <a:rPr lang="en-US" dirty="0" err="1" smtClean="0"/>
              <a:t>Incidentaloma</a:t>
            </a:r>
            <a:endParaRPr lang="en-US" dirty="0"/>
          </a:p>
        </p:txBody>
      </p:sp>
      <p:sp>
        <p:nvSpPr>
          <p:cNvPr id="3" name="Subtitle 2"/>
          <p:cNvSpPr>
            <a:spLocks noGrp="1"/>
          </p:cNvSpPr>
          <p:nvPr>
            <p:ph type="subTitle" idx="1"/>
          </p:nvPr>
        </p:nvSpPr>
        <p:spPr>
          <a:xfrm>
            <a:off x="533400" y="4114800"/>
            <a:ext cx="7854696" cy="1447800"/>
          </a:xfrm>
        </p:spPr>
        <p:txBody>
          <a:bodyPr/>
          <a:lstStyle/>
          <a:p>
            <a:pPr algn="ctr"/>
            <a:r>
              <a:rPr lang="en-US" dirty="0" smtClean="0"/>
              <a:t>Presented </a:t>
            </a:r>
            <a:r>
              <a:rPr lang="en-US" dirty="0" err="1" smtClean="0"/>
              <a:t>by:Dr.Rezvankhah</a:t>
            </a:r>
            <a:endParaRPr lang="en-US" dirty="0" smtClean="0"/>
          </a:p>
          <a:p>
            <a:pPr algn="ctr"/>
            <a:r>
              <a:rPr lang="en-US" dirty="0" smtClean="0"/>
              <a:t>                    </a:t>
            </a:r>
            <a:r>
              <a:rPr lang="en-US" dirty="0" err="1" smtClean="0"/>
              <a:t>Dr.Zabandan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rmAutofit fontScale="92500" lnSpcReduction="20000"/>
          </a:bodyPr>
          <a:lstStyle/>
          <a:p>
            <a:pPr algn="r" rtl="1">
              <a:buNone/>
            </a:pPr>
            <a:r>
              <a:rPr lang="en-US" dirty="0" smtClean="0"/>
              <a:t>Ph/E </a:t>
            </a:r>
            <a:r>
              <a:rPr lang="fa-IR" dirty="0" smtClean="0"/>
              <a:t>=</a:t>
            </a:r>
          </a:p>
          <a:p>
            <a:pPr algn="r" rtl="1">
              <a:buNone/>
            </a:pPr>
            <a:r>
              <a:rPr lang="fa-IR" dirty="0" smtClean="0"/>
              <a:t>خانم جوانی با قد 173 و وزن 70      </a:t>
            </a:r>
            <a:r>
              <a:rPr lang="en-US" dirty="0" smtClean="0"/>
              <a:t>BMI:</a:t>
            </a:r>
            <a:r>
              <a:rPr lang="en-US" sz="3000" b="1" dirty="0" smtClean="0"/>
              <a:t>23</a:t>
            </a:r>
            <a:r>
              <a:rPr lang="fa-IR" dirty="0" smtClean="0"/>
              <a:t>  </a:t>
            </a:r>
          </a:p>
          <a:p>
            <a:pPr algn="r" rtl="1">
              <a:buNone/>
            </a:pPr>
            <a:r>
              <a:rPr lang="fa-IR" dirty="0" smtClean="0"/>
              <a:t>پوست : نازکی پوست (-)  اکیموز (-) </a:t>
            </a:r>
          </a:p>
          <a:p>
            <a:pPr algn="r" rtl="1">
              <a:buNone/>
            </a:pPr>
            <a:r>
              <a:rPr lang="fa-IR" dirty="0" smtClean="0"/>
              <a:t>آکنه (-)       </a:t>
            </a:r>
            <a:r>
              <a:rPr lang="en-US" dirty="0" smtClean="0"/>
              <a:t>FGS </a:t>
            </a:r>
            <a:r>
              <a:rPr lang="fa-IR" dirty="0" smtClean="0"/>
              <a:t> قابل محاسبه نبود </a:t>
            </a:r>
          </a:p>
          <a:p>
            <a:pPr algn="r" rtl="1">
              <a:buNone/>
            </a:pPr>
            <a:r>
              <a:rPr lang="fa-IR" dirty="0" smtClean="0"/>
              <a:t>در حال حاضر تنها </a:t>
            </a:r>
            <a:r>
              <a:rPr lang="en-US" dirty="0" smtClean="0"/>
              <a:t>Terminal Hair </a:t>
            </a:r>
            <a:r>
              <a:rPr lang="fa-IR" dirty="0" smtClean="0"/>
              <a:t> در ناحیه شکم قابل مشاهده است</a:t>
            </a:r>
          </a:p>
          <a:p>
            <a:pPr algn="r" rtl="1">
              <a:buNone/>
            </a:pPr>
            <a:endParaRPr lang="fa-IR" dirty="0" smtClean="0"/>
          </a:p>
          <a:p>
            <a:pPr algn="r" rtl="1">
              <a:buNone/>
            </a:pPr>
            <a:r>
              <a:rPr lang="en-US" dirty="0" smtClean="0"/>
              <a:t>BP</a:t>
            </a:r>
            <a:r>
              <a:rPr lang="fa-IR" dirty="0" smtClean="0"/>
              <a:t>:100/70 </a:t>
            </a:r>
            <a:r>
              <a:rPr lang="fa-IR" dirty="0" smtClean="0">
                <a:latin typeface="Arial"/>
                <a:cs typeface="Arial"/>
              </a:rPr>
              <a:t>،</a:t>
            </a:r>
            <a:r>
              <a:rPr lang="fa-IR" dirty="0" smtClean="0"/>
              <a:t>تغییرات ارتوستاتیک ندارد</a:t>
            </a:r>
            <a:r>
              <a:rPr lang="fa-IR" dirty="0" smtClean="0">
                <a:latin typeface="Arial"/>
                <a:cs typeface="Arial"/>
              </a:rPr>
              <a:t>،تاکی کارد نمی باشد.</a:t>
            </a:r>
            <a:endParaRPr lang="fa-IR" dirty="0" smtClean="0"/>
          </a:p>
          <a:p>
            <a:pPr algn="r" rtl="1">
              <a:buNone/>
            </a:pPr>
            <a:endParaRPr lang="fa-IR" dirty="0" smtClean="0"/>
          </a:p>
          <a:p>
            <a:pPr algn="r" rtl="1">
              <a:buNone/>
            </a:pPr>
            <a:r>
              <a:rPr lang="en-US" dirty="0" smtClean="0"/>
              <a:t>H&amp;N </a:t>
            </a:r>
            <a:r>
              <a:rPr lang="fa-IR" dirty="0" smtClean="0"/>
              <a:t> = ملتحمه </a:t>
            </a:r>
            <a:r>
              <a:rPr lang="en-US" dirty="0" smtClean="0"/>
              <a:t>pale </a:t>
            </a:r>
            <a:r>
              <a:rPr lang="fa-IR" dirty="0" smtClean="0"/>
              <a:t> (-) </a:t>
            </a:r>
            <a:r>
              <a:rPr lang="en-US" dirty="0" err="1" smtClean="0"/>
              <a:t>moonface</a:t>
            </a:r>
            <a:r>
              <a:rPr lang="en-US" dirty="0" smtClean="0"/>
              <a:t> </a:t>
            </a:r>
            <a:r>
              <a:rPr lang="fa-IR" dirty="0" smtClean="0"/>
              <a:t> (-)    </a:t>
            </a:r>
            <a:endParaRPr lang="en-US" dirty="0" smtClean="0"/>
          </a:p>
          <a:p>
            <a:pPr algn="r" rtl="1">
              <a:buNone/>
            </a:pPr>
            <a:r>
              <a:rPr lang="en-US" dirty="0" err="1" smtClean="0"/>
              <a:t>Supraclavicular</a:t>
            </a:r>
            <a:r>
              <a:rPr lang="en-US" dirty="0" smtClean="0"/>
              <a:t> </a:t>
            </a:r>
            <a:r>
              <a:rPr lang="en-US" dirty="0" err="1" smtClean="0"/>
              <a:t>fatpad</a:t>
            </a:r>
            <a:r>
              <a:rPr lang="en-US" dirty="0" smtClean="0"/>
              <a:t>(-)</a:t>
            </a:r>
            <a:endParaRPr lang="fa-IR" dirty="0" smtClean="0"/>
          </a:p>
          <a:p>
            <a:pPr algn="r" rtl="1">
              <a:buNone/>
            </a:pPr>
            <a:r>
              <a:rPr lang="fa-IR" dirty="0" smtClean="0"/>
              <a:t> </a:t>
            </a:r>
            <a:r>
              <a:rPr lang="en-US" dirty="0" err="1" smtClean="0"/>
              <a:t>Acantosis</a:t>
            </a:r>
            <a:r>
              <a:rPr lang="en-US" dirty="0" smtClean="0"/>
              <a:t> </a:t>
            </a:r>
            <a:r>
              <a:rPr lang="en-US" dirty="0" err="1" smtClean="0"/>
              <a:t>nigricans</a:t>
            </a:r>
            <a:r>
              <a:rPr lang="fa-IR" dirty="0" smtClean="0"/>
              <a:t>(-)</a:t>
            </a:r>
          </a:p>
          <a:p>
            <a:pPr algn="r" rtl="1">
              <a:buNone/>
            </a:pPr>
            <a:r>
              <a:rPr lang="fa-IR" dirty="0" smtClean="0"/>
              <a:t>لنفادنوپاتی(-)</a:t>
            </a:r>
          </a:p>
          <a:p>
            <a:pPr algn="r" rtl="1">
              <a:buNone/>
            </a:pPr>
            <a:r>
              <a:rPr lang="fa-IR" dirty="0" smtClean="0"/>
              <a:t>معاینه تیرویید نرمال</a:t>
            </a:r>
          </a:p>
          <a:p>
            <a:pPr algn="r" rtl="1">
              <a:buNone/>
            </a:pPr>
            <a:r>
              <a:rPr lang="fa-IR"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lstStyle/>
          <a:p>
            <a:pPr algn="r" rtl="1">
              <a:buNone/>
            </a:pPr>
            <a:r>
              <a:rPr lang="en-US" dirty="0" smtClean="0"/>
              <a:t>Chest </a:t>
            </a:r>
            <a:r>
              <a:rPr lang="fa-IR" dirty="0" smtClean="0"/>
              <a:t> = تلارک  </a:t>
            </a:r>
            <a:r>
              <a:rPr lang="en-US" dirty="0" smtClean="0"/>
              <a:t>stage 5 </a:t>
            </a:r>
            <a:r>
              <a:rPr lang="fa-IR" dirty="0" smtClean="0"/>
              <a:t> </a:t>
            </a:r>
            <a:endParaRPr lang="en-US" dirty="0" smtClean="0"/>
          </a:p>
          <a:p>
            <a:pPr algn="r" rtl="1">
              <a:buNone/>
            </a:pPr>
            <a:r>
              <a:rPr lang="fa-IR" dirty="0" smtClean="0"/>
              <a:t> قلب وریه نرمال </a:t>
            </a:r>
          </a:p>
          <a:p>
            <a:pPr algn="r" rtl="1">
              <a:buNone/>
            </a:pPr>
            <a:endParaRPr lang="fa-IR" dirty="0" smtClean="0"/>
          </a:p>
          <a:p>
            <a:pPr algn="r" rtl="1">
              <a:buNone/>
            </a:pPr>
            <a:r>
              <a:rPr lang="en-US" dirty="0" smtClean="0"/>
              <a:t>Abdomen </a:t>
            </a:r>
            <a:r>
              <a:rPr lang="fa-IR" dirty="0" smtClean="0"/>
              <a:t>= اسکار جراحی در </a:t>
            </a:r>
            <a:r>
              <a:rPr lang="en-US" dirty="0" smtClean="0"/>
              <a:t>LUQ</a:t>
            </a:r>
            <a:r>
              <a:rPr lang="fa-IR" dirty="0" smtClean="0"/>
              <a:t>       </a:t>
            </a:r>
            <a:endParaRPr lang="en-US" dirty="0" smtClean="0"/>
          </a:p>
          <a:p>
            <a:pPr algn="r" rtl="1">
              <a:buNone/>
            </a:pPr>
            <a:r>
              <a:rPr lang="fa-IR" dirty="0" smtClean="0"/>
              <a:t>استریا (-)  </a:t>
            </a:r>
          </a:p>
          <a:p>
            <a:pPr algn="r" rtl="1">
              <a:buNone/>
            </a:pPr>
            <a:r>
              <a:rPr lang="fa-IR" dirty="0" smtClean="0"/>
              <a:t>تندرنس </a:t>
            </a:r>
            <a:r>
              <a:rPr lang="en-US" dirty="0" smtClean="0"/>
              <a:t>CVA </a:t>
            </a:r>
            <a:r>
              <a:rPr lang="fa-IR" dirty="0" smtClean="0"/>
              <a:t>  (-) </a:t>
            </a:r>
          </a:p>
          <a:p>
            <a:pPr algn="r" rtl="1">
              <a:buNone/>
            </a:pPr>
            <a:r>
              <a:rPr lang="fa-IR" dirty="0" smtClean="0"/>
              <a:t>ارگانومگالی (-)</a:t>
            </a:r>
          </a:p>
          <a:p>
            <a:pPr algn="r" rtl="1">
              <a:buNone/>
            </a:pPr>
            <a:endParaRPr lang="fa-IR" dirty="0" smtClean="0"/>
          </a:p>
          <a:p>
            <a:pPr algn="r" rtl="1">
              <a:buNone/>
            </a:pPr>
            <a:r>
              <a:rPr lang="en-US" dirty="0" smtClean="0"/>
              <a:t>Ext</a:t>
            </a:r>
            <a:r>
              <a:rPr lang="fa-IR" dirty="0" smtClean="0"/>
              <a:t> = آتروفی عضلانی(-)</a:t>
            </a:r>
          </a:p>
          <a:p>
            <a:pPr algn="r" rtl="1">
              <a:buNone/>
            </a:pPr>
            <a:r>
              <a:rPr lang="fa-IR" dirty="0" smtClean="0"/>
              <a:t>کاهش </a:t>
            </a:r>
            <a:r>
              <a:rPr lang="en-US" dirty="0" smtClean="0"/>
              <a:t>force</a:t>
            </a:r>
            <a:r>
              <a:rPr lang="fa-IR" dirty="0" smtClean="0"/>
              <a:t> عضلانی (-)</a:t>
            </a:r>
          </a:p>
          <a:p>
            <a:pPr algn="r" rtl="1">
              <a:buNone/>
            </a:pPr>
            <a:r>
              <a:rPr lang="fa-IR" dirty="0" smtClean="0"/>
              <a:t>نبض ها پر و قرینه</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pPr algn="r"/>
            <a:r>
              <a:rPr lang="fa-IR" sz="3200" b="1" dirty="0" smtClean="0">
                <a:solidFill>
                  <a:schemeClr val="tx1"/>
                </a:solidFill>
              </a:rPr>
              <a:t>:                                </a:t>
            </a:r>
            <a:r>
              <a:rPr lang="en-US" sz="3200" b="1" dirty="0" smtClean="0">
                <a:solidFill>
                  <a:schemeClr val="tx1"/>
                </a:solidFill>
              </a:rPr>
              <a:t>Problem list</a:t>
            </a:r>
            <a:endParaRPr lang="en-US" sz="3200" b="1" dirty="0">
              <a:solidFill>
                <a:schemeClr val="tx1"/>
              </a:solidFill>
            </a:endParaRPr>
          </a:p>
        </p:txBody>
      </p:sp>
      <p:sp>
        <p:nvSpPr>
          <p:cNvPr id="5" name="Content Placeholder 4"/>
          <p:cNvSpPr>
            <a:spLocks noGrp="1"/>
          </p:cNvSpPr>
          <p:nvPr>
            <p:ph idx="1"/>
          </p:nvPr>
        </p:nvSpPr>
        <p:spPr/>
        <p:txBody>
          <a:bodyPr/>
          <a:lstStyle/>
          <a:p>
            <a:pPr algn="r" rtl="1"/>
            <a:r>
              <a:rPr lang="fa-IR" dirty="0" smtClean="0"/>
              <a:t>خانم</a:t>
            </a:r>
            <a:r>
              <a:rPr lang="fa-IR" dirty="0" smtClean="0">
                <a:latin typeface="Arial"/>
                <a:cs typeface="Arial"/>
              </a:rPr>
              <a:t>۴۱ساله مورد توده اتفاقی آدرنال راست بدون علایم همراه</a:t>
            </a:r>
          </a:p>
          <a:p>
            <a:pPr algn="r" rtl="1"/>
            <a:r>
              <a:rPr lang="fa-IR" dirty="0" smtClean="0">
                <a:latin typeface="Arial"/>
                <a:cs typeface="Arial"/>
              </a:rPr>
              <a:t>سابقه ی هیرسوتیسم و جراحی توده آدرنال چݒ ١٢سال قبل با جواب پاتوتوژی آدنوم </a:t>
            </a:r>
            <a:r>
              <a:rPr lang="en-US" dirty="0" err="1" smtClean="0">
                <a:latin typeface="Arial"/>
                <a:cs typeface="Arial"/>
              </a:rPr>
              <a:t>adrenocortical</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1"/>
                </a:solidFill>
              </a:rPr>
              <a:t>Approach to an </a:t>
            </a:r>
            <a:r>
              <a:rPr lang="en-US" sz="3600" dirty="0" err="1" smtClean="0">
                <a:solidFill>
                  <a:schemeClr val="tx1"/>
                </a:solidFill>
              </a:rPr>
              <a:t>Incidentaloma</a:t>
            </a:r>
            <a:r>
              <a:rPr lang="en-US" sz="3600" dirty="0" smtClean="0">
                <a:solidFill>
                  <a:schemeClr val="tx1"/>
                </a:solidFill>
              </a:rPr>
              <a:t>:</a:t>
            </a:r>
            <a:endParaRPr lang="en-US" sz="3600" dirty="0">
              <a:solidFill>
                <a:schemeClr val="tx1"/>
              </a:solidFill>
            </a:endParaRPr>
          </a:p>
        </p:txBody>
      </p:sp>
      <p:sp>
        <p:nvSpPr>
          <p:cNvPr id="3" name="Content Placeholder 2"/>
          <p:cNvSpPr>
            <a:spLocks noGrp="1"/>
          </p:cNvSpPr>
          <p:nvPr>
            <p:ph idx="1"/>
          </p:nvPr>
        </p:nvSpPr>
        <p:spPr/>
        <p:txBody>
          <a:bodyPr/>
          <a:lstStyle/>
          <a:p>
            <a:r>
              <a:rPr lang="en-US" dirty="0" smtClean="0"/>
              <a:t>Is the mass functional or not?</a:t>
            </a:r>
          </a:p>
          <a:p>
            <a:endParaRPr lang="en-US" dirty="0" smtClean="0"/>
          </a:p>
          <a:p>
            <a:r>
              <a:rPr lang="en-US" dirty="0" smtClean="0"/>
              <a:t>Is the mass malignant or benign?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latin typeface="Arial"/>
                <a:cs typeface="Arial"/>
              </a:rPr>
              <a:t>۴</a:t>
            </a:r>
            <a:r>
              <a:rPr lang="en-US" dirty="0" smtClean="0">
                <a:latin typeface="Arial"/>
                <a:cs typeface="Arial"/>
              </a:rPr>
              <a:t>/</a:t>
            </a:r>
            <a:r>
              <a:rPr lang="fa-IR" dirty="0" smtClean="0">
                <a:latin typeface="Arial"/>
                <a:cs typeface="Arial"/>
              </a:rPr>
              <a:t>۷</a:t>
            </a:r>
            <a:r>
              <a:rPr lang="en-US" dirty="0" smtClean="0">
                <a:latin typeface="Arial"/>
                <a:cs typeface="Arial"/>
              </a:rPr>
              <a:t>/</a:t>
            </a:r>
            <a:r>
              <a:rPr lang="fa-IR" dirty="0" smtClean="0">
                <a:latin typeface="Arial"/>
                <a:cs typeface="Arial"/>
              </a:rPr>
              <a:t>۹۵</a:t>
            </a:r>
            <a:endParaRPr lang="en-US" dirty="0"/>
          </a:p>
        </p:txBody>
      </p:sp>
      <p:graphicFrame>
        <p:nvGraphicFramePr>
          <p:cNvPr id="8" name="Table 7"/>
          <p:cNvGraphicFramePr>
            <a:graphicFrameLocks noGrp="1"/>
          </p:cNvGraphicFramePr>
          <p:nvPr/>
        </p:nvGraphicFramePr>
        <p:xfrm>
          <a:off x="1905000" y="4495800"/>
          <a:ext cx="5334000" cy="1498600"/>
        </p:xfrm>
        <a:graphic>
          <a:graphicData uri="http://schemas.openxmlformats.org/drawingml/2006/table">
            <a:tbl>
              <a:tblPr firstRow="1" bandRow="1">
                <a:tableStyleId>{616DA210-FB5B-4158-B5E0-FEB733F419BA}</a:tableStyleId>
              </a:tblPr>
              <a:tblGrid>
                <a:gridCol w="2667000"/>
                <a:gridCol w="2667000"/>
              </a:tblGrid>
              <a:tr h="508000">
                <a:tc>
                  <a:txBody>
                    <a:bodyPr/>
                    <a:lstStyle/>
                    <a:p>
                      <a:r>
                        <a:rPr lang="en-US" dirty="0" err="1" smtClean="0"/>
                        <a:t>Cortisol</a:t>
                      </a:r>
                      <a:r>
                        <a:rPr lang="en-US" dirty="0" smtClean="0"/>
                        <a:t> 8am</a:t>
                      </a:r>
                      <a:endParaRPr lang="en-US" dirty="0">
                        <a:solidFill>
                          <a:schemeClr val="tx1"/>
                        </a:solidFill>
                      </a:endParaRPr>
                    </a:p>
                  </a:txBody>
                  <a:tcPr/>
                </a:tc>
                <a:tc>
                  <a:txBody>
                    <a:bodyPr/>
                    <a:lstStyle/>
                    <a:p>
                      <a:r>
                        <a:rPr lang="en-US" dirty="0" smtClean="0"/>
                        <a:t>21.74 (mcg/dl)</a:t>
                      </a:r>
                      <a:endParaRPr lang="en-US" dirty="0">
                        <a:solidFill>
                          <a:schemeClr val="tx1"/>
                        </a:solidFill>
                      </a:endParaRPr>
                    </a:p>
                  </a:txBody>
                  <a:tcPr/>
                </a:tc>
              </a:tr>
              <a:tr h="482600">
                <a:tc>
                  <a:txBody>
                    <a:bodyPr/>
                    <a:lstStyle/>
                    <a:p>
                      <a:r>
                        <a:rPr lang="en-US" b="1" dirty="0" err="1" smtClean="0"/>
                        <a:t>Cortisol</a:t>
                      </a:r>
                      <a:r>
                        <a:rPr lang="en-US" b="1" dirty="0" smtClean="0"/>
                        <a:t>(overnight)</a:t>
                      </a:r>
                      <a:endParaRPr lang="en-US" b="1" dirty="0"/>
                    </a:p>
                  </a:txBody>
                  <a:tcPr/>
                </a:tc>
                <a:tc>
                  <a:txBody>
                    <a:bodyPr/>
                    <a:lstStyle/>
                    <a:p>
                      <a:r>
                        <a:rPr lang="en-US" b="1" dirty="0" smtClean="0"/>
                        <a:t>1.49 (mcg/dl)</a:t>
                      </a:r>
                      <a:endParaRPr lang="en-US" b="1" dirty="0"/>
                    </a:p>
                  </a:txBody>
                  <a:tcPr/>
                </a:tc>
              </a:tr>
              <a:tr h="508000">
                <a:tc>
                  <a:txBody>
                    <a:bodyPr/>
                    <a:lstStyle/>
                    <a:p>
                      <a:r>
                        <a:rPr lang="en-US" b="1" dirty="0" smtClean="0"/>
                        <a:t>ACTH</a:t>
                      </a:r>
                      <a:endParaRPr lang="en-US" b="1" dirty="0"/>
                    </a:p>
                  </a:txBody>
                  <a:tcPr/>
                </a:tc>
                <a:tc>
                  <a:txBody>
                    <a:bodyPr/>
                    <a:lstStyle/>
                    <a:p>
                      <a:r>
                        <a:rPr lang="en-US" b="1" dirty="0" smtClean="0"/>
                        <a:t>55 (pm/ml)</a:t>
                      </a:r>
                      <a:endParaRPr lang="en-US" b="1" dirty="0"/>
                    </a:p>
                  </a:txBody>
                  <a:tcPr/>
                </a:tc>
              </a:tr>
            </a:tbl>
          </a:graphicData>
        </a:graphic>
      </p:graphicFrame>
      <p:graphicFrame>
        <p:nvGraphicFramePr>
          <p:cNvPr id="11" name="Table 10"/>
          <p:cNvGraphicFramePr>
            <a:graphicFrameLocks noGrp="1"/>
          </p:cNvGraphicFramePr>
          <p:nvPr/>
        </p:nvGraphicFramePr>
        <p:xfrm>
          <a:off x="1524000" y="2133599"/>
          <a:ext cx="6096000" cy="1371600"/>
        </p:xfrm>
        <a:graphic>
          <a:graphicData uri="http://schemas.openxmlformats.org/drawingml/2006/table">
            <a:tbl>
              <a:tblPr firstRow="1" bandRow="1">
                <a:tableStyleId>{D7AC3CCA-C797-4891-BE02-D94E43425B78}</a:tableStyleId>
              </a:tblPr>
              <a:tblGrid>
                <a:gridCol w="3048000"/>
                <a:gridCol w="3048000"/>
              </a:tblGrid>
              <a:tr h="457200">
                <a:tc>
                  <a:txBody>
                    <a:bodyPr/>
                    <a:lstStyle/>
                    <a:p>
                      <a:r>
                        <a:rPr lang="en-US" dirty="0" smtClean="0"/>
                        <a:t>24h free U </a:t>
                      </a:r>
                      <a:r>
                        <a:rPr lang="en-US" dirty="0" err="1" smtClean="0"/>
                        <a:t>cortisol</a:t>
                      </a:r>
                      <a:endParaRPr lang="en-US" dirty="0"/>
                    </a:p>
                  </a:txBody>
                  <a:tcPr/>
                </a:tc>
                <a:tc>
                  <a:txBody>
                    <a:bodyPr/>
                    <a:lstStyle/>
                    <a:p>
                      <a:r>
                        <a:rPr lang="en-US" dirty="0" smtClean="0"/>
                        <a:t>85</a:t>
                      </a:r>
                      <a:r>
                        <a:rPr lang="en-US" baseline="0" dirty="0" smtClean="0"/>
                        <a:t> mcg          (  50-190)</a:t>
                      </a:r>
                      <a:endParaRPr lang="en-US" dirty="0"/>
                    </a:p>
                  </a:txBody>
                  <a:tcPr/>
                </a:tc>
              </a:tr>
              <a:tr h="457200">
                <a:tc>
                  <a:txBody>
                    <a:bodyPr/>
                    <a:lstStyle/>
                    <a:p>
                      <a:r>
                        <a:rPr lang="en-US" b="1" dirty="0" smtClean="0"/>
                        <a:t>Total volume</a:t>
                      </a:r>
                      <a:endParaRPr lang="en-US" b="1" dirty="0"/>
                    </a:p>
                  </a:txBody>
                  <a:tcPr/>
                </a:tc>
                <a:tc>
                  <a:txBody>
                    <a:bodyPr/>
                    <a:lstStyle/>
                    <a:p>
                      <a:r>
                        <a:rPr lang="en-US" b="1" dirty="0" smtClean="0"/>
                        <a:t>2250</a:t>
                      </a:r>
                      <a:endParaRPr lang="en-US" b="1" dirty="0"/>
                    </a:p>
                  </a:txBody>
                  <a:tcPr/>
                </a:tc>
              </a:tr>
              <a:tr h="457200">
                <a:tc>
                  <a:txBody>
                    <a:bodyPr/>
                    <a:lstStyle/>
                    <a:p>
                      <a:r>
                        <a:rPr lang="en-US" b="1" dirty="0" smtClean="0"/>
                        <a:t>24h urine </a:t>
                      </a:r>
                      <a:r>
                        <a:rPr lang="en-US" b="1" dirty="0" err="1" smtClean="0"/>
                        <a:t>cr</a:t>
                      </a:r>
                      <a:endParaRPr lang="en-US" b="1" dirty="0"/>
                    </a:p>
                  </a:txBody>
                  <a:tcPr/>
                </a:tc>
                <a:tc>
                  <a:txBody>
                    <a:bodyPr/>
                    <a:lstStyle/>
                    <a:p>
                      <a:r>
                        <a:rPr lang="en-US" b="1" dirty="0" smtClean="0"/>
                        <a:t>1.4</a:t>
                      </a:r>
                      <a:r>
                        <a:rPr lang="en-US" b="1" baseline="0" dirty="0" smtClean="0"/>
                        <a:t> </a:t>
                      </a:r>
                      <a:r>
                        <a:rPr lang="en-US" b="1" baseline="0" dirty="0" err="1" smtClean="0"/>
                        <a:t>gr</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1524000" y="1397000"/>
          <a:ext cx="6096000" cy="1849120"/>
        </p:xfrm>
        <a:graphic>
          <a:graphicData uri="http://schemas.openxmlformats.org/drawingml/2006/table">
            <a:tbl>
              <a:tblPr firstRow="1" bandRow="1">
                <a:tableStyleId>{D7AC3CCA-C797-4891-BE02-D94E43425B78}</a:tableStyleId>
              </a:tblPr>
              <a:tblGrid>
                <a:gridCol w="2895600"/>
                <a:gridCol w="3200400"/>
              </a:tblGrid>
              <a:tr h="370840">
                <a:tc>
                  <a:txBody>
                    <a:bodyPr/>
                    <a:lstStyle/>
                    <a:p>
                      <a:r>
                        <a:rPr lang="en-US" dirty="0" smtClean="0"/>
                        <a:t>VMA</a:t>
                      </a:r>
                      <a:endParaRPr lang="en-US" dirty="0"/>
                    </a:p>
                  </a:txBody>
                  <a:tcPr/>
                </a:tc>
                <a:tc>
                  <a:txBody>
                    <a:bodyPr/>
                    <a:lstStyle/>
                    <a:p>
                      <a:r>
                        <a:rPr lang="en-US" dirty="0" smtClean="0"/>
                        <a:t>7.2 mg</a:t>
                      </a:r>
                      <a:r>
                        <a:rPr lang="en-US" baseline="0" dirty="0" smtClean="0"/>
                        <a:t>            &lt;136</a:t>
                      </a:r>
                      <a:endParaRPr lang="en-US" dirty="0"/>
                    </a:p>
                  </a:txBody>
                  <a:tcPr/>
                </a:tc>
              </a:tr>
              <a:tr h="289560">
                <a:tc>
                  <a:txBody>
                    <a:bodyPr/>
                    <a:lstStyle/>
                    <a:p>
                      <a:r>
                        <a:rPr lang="en-US" b="1" dirty="0" smtClean="0"/>
                        <a:t>24h U </a:t>
                      </a:r>
                      <a:r>
                        <a:rPr lang="en-US" b="1" dirty="0" err="1" smtClean="0"/>
                        <a:t>Metanephrine</a:t>
                      </a:r>
                      <a:endParaRPr lang="en-US" b="1" dirty="0"/>
                    </a:p>
                  </a:txBody>
                  <a:tcPr/>
                </a:tc>
                <a:tc>
                  <a:txBody>
                    <a:bodyPr/>
                    <a:lstStyle/>
                    <a:p>
                      <a:r>
                        <a:rPr lang="en-US" b="1" dirty="0" smtClean="0"/>
                        <a:t>6.9</a:t>
                      </a:r>
                      <a:r>
                        <a:rPr lang="en-US" dirty="0" smtClean="0"/>
                        <a:t> </a:t>
                      </a:r>
                      <a:r>
                        <a:rPr lang="en-US" b="1" dirty="0" smtClean="0"/>
                        <a:t>mcg          &lt;350</a:t>
                      </a:r>
                      <a:endParaRPr lang="en-US" b="1" dirty="0"/>
                    </a:p>
                  </a:txBody>
                  <a:tcPr/>
                </a:tc>
              </a:tr>
              <a:tr h="370840">
                <a:tc>
                  <a:txBody>
                    <a:bodyPr/>
                    <a:lstStyle/>
                    <a:p>
                      <a:r>
                        <a:rPr lang="en-US" b="1" dirty="0" smtClean="0"/>
                        <a:t>24h U </a:t>
                      </a:r>
                      <a:r>
                        <a:rPr lang="en-US" b="1" dirty="0" err="1" smtClean="0"/>
                        <a:t>Normetanephrine</a:t>
                      </a:r>
                      <a:endParaRPr lang="en-US" b="1" dirty="0"/>
                    </a:p>
                  </a:txBody>
                  <a:tcPr/>
                </a:tc>
                <a:tc>
                  <a:txBody>
                    <a:bodyPr/>
                    <a:lstStyle/>
                    <a:p>
                      <a:r>
                        <a:rPr lang="en-US" b="1" dirty="0" smtClean="0"/>
                        <a:t>106                   &lt;600</a:t>
                      </a:r>
                      <a:endParaRPr lang="en-US" b="1" dirty="0"/>
                    </a:p>
                  </a:txBody>
                  <a:tcPr/>
                </a:tc>
              </a:tr>
              <a:tr h="370840">
                <a:tc>
                  <a:txBody>
                    <a:bodyPr/>
                    <a:lstStyle/>
                    <a:p>
                      <a:r>
                        <a:rPr lang="en-US" b="1" dirty="0" smtClean="0"/>
                        <a:t>T volume</a:t>
                      </a:r>
                      <a:endParaRPr lang="en-US" b="1" dirty="0"/>
                    </a:p>
                  </a:txBody>
                  <a:tcPr/>
                </a:tc>
                <a:tc>
                  <a:txBody>
                    <a:bodyPr/>
                    <a:lstStyle/>
                    <a:p>
                      <a:r>
                        <a:rPr lang="en-US" b="1" dirty="0" smtClean="0"/>
                        <a:t>2350</a:t>
                      </a:r>
                      <a:endParaRPr lang="en-US" b="1" dirty="0"/>
                    </a:p>
                  </a:txBody>
                  <a:tcPr/>
                </a:tc>
              </a:tr>
              <a:tr h="370840">
                <a:tc>
                  <a:txBody>
                    <a:bodyPr/>
                    <a:lstStyle/>
                    <a:p>
                      <a:r>
                        <a:rPr lang="en-US" b="1" dirty="0" smtClean="0"/>
                        <a:t>24h U </a:t>
                      </a:r>
                      <a:r>
                        <a:rPr lang="en-US" b="1" dirty="0" err="1" smtClean="0"/>
                        <a:t>creatinine</a:t>
                      </a:r>
                      <a:endParaRPr lang="en-US" b="1" dirty="0"/>
                    </a:p>
                  </a:txBody>
                  <a:tcPr/>
                </a:tc>
                <a:tc>
                  <a:txBody>
                    <a:bodyPr/>
                    <a:lstStyle/>
                    <a:p>
                      <a:r>
                        <a:rPr lang="en-US" b="1" dirty="0" smtClean="0"/>
                        <a:t>1.4 </a:t>
                      </a:r>
                      <a:r>
                        <a:rPr lang="en-US" b="1" dirty="0" err="1" smtClean="0"/>
                        <a:t>gr</a:t>
                      </a:r>
                      <a:endParaRPr lang="en-US" b="1" dirty="0"/>
                    </a:p>
                  </a:txBody>
                  <a:tcPr/>
                </a:tc>
              </a:tr>
            </a:tbl>
          </a:graphicData>
        </a:graphic>
      </p:graphicFrame>
      <p:graphicFrame>
        <p:nvGraphicFramePr>
          <p:cNvPr id="13" name="Table 12"/>
          <p:cNvGraphicFramePr>
            <a:graphicFrameLocks noGrp="1"/>
          </p:cNvGraphicFramePr>
          <p:nvPr/>
        </p:nvGraphicFramePr>
        <p:xfrm>
          <a:off x="1600200" y="4114800"/>
          <a:ext cx="5943600" cy="2255520"/>
        </p:xfrm>
        <a:graphic>
          <a:graphicData uri="http://schemas.openxmlformats.org/drawingml/2006/table">
            <a:tbl>
              <a:tblPr firstRow="1" bandRow="1">
                <a:tableStyleId>{D7AC3CCA-C797-4891-BE02-D94E43425B78}</a:tableStyleId>
              </a:tblPr>
              <a:tblGrid>
                <a:gridCol w="3048000"/>
                <a:gridCol w="2895600"/>
              </a:tblGrid>
              <a:tr h="381000">
                <a:tc>
                  <a:txBody>
                    <a:bodyPr/>
                    <a:lstStyle/>
                    <a:p>
                      <a:r>
                        <a:rPr lang="en-US" dirty="0" smtClean="0"/>
                        <a:t>Testosterone</a:t>
                      </a:r>
                      <a:r>
                        <a:rPr lang="en-US" baseline="0" dirty="0" smtClean="0"/>
                        <a:t> </a:t>
                      </a:r>
                      <a:endParaRPr lang="en-US" dirty="0"/>
                    </a:p>
                  </a:txBody>
                  <a:tcPr/>
                </a:tc>
                <a:tc>
                  <a:txBody>
                    <a:bodyPr/>
                    <a:lstStyle/>
                    <a:p>
                      <a:r>
                        <a:rPr lang="en-US" dirty="0" smtClean="0"/>
                        <a:t>1.02  </a:t>
                      </a:r>
                      <a:r>
                        <a:rPr lang="en-US" dirty="0" err="1" smtClean="0"/>
                        <a:t>ng</a:t>
                      </a:r>
                      <a:r>
                        <a:rPr lang="en-US" dirty="0" smtClean="0"/>
                        <a:t>/ml    (0.06-0.8)</a:t>
                      </a:r>
                      <a:endParaRPr lang="en-US" dirty="0"/>
                    </a:p>
                  </a:txBody>
                  <a:tcPr/>
                </a:tc>
              </a:tr>
              <a:tr h="164504">
                <a:tc>
                  <a:txBody>
                    <a:bodyPr/>
                    <a:lstStyle/>
                    <a:p>
                      <a:r>
                        <a:rPr lang="en-US" b="1" dirty="0" smtClean="0"/>
                        <a:t>DHEAS</a:t>
                      </a:r>
                      <a:endParaRPr lang="en-US" b="1" dirty="0"/>
                    </a:p>
                  </a:txBody>
                  <a:tcPr/>
                </a:tc>
                <a:tc>
                  <a:txBody>
                    <a:bodyPr/>
                    <a:lstStyle/>
                    <a:p>
                      <a:r>
                        <a:rPr lang="en-US" b="1" dirty="0" smtClean="0"/>
                        <a:t>551.1  mcg/dl   (60-337)</a:t>
                      </a:r>
                      <a:endParaRPr lang="en-US" b="1" dirty="0"/>
                    </a:p>
                  </a:txBody>
                  <a:tcPr/>
                </a:tc>
              </a:tr>
              <a:tr h="396240">
                <a:tc>
                  <a:txBody>
                    <a:bodyPr/>
                    <a:lstStyle/>
                    <a:p>
                      <a:r>
                        <a:rPr lang="en-US" b="1" dirty="0" smtClean="0"/>
                        <a:t>17OH-Progesterone</a:t>
                      </a:r>
                      <a:endParaRPr lang="en-US" b="1" dirty="0"/>
                    </a:p>
                  </a:txBody>
                  <a:tcPr/>
                </a:tc>
                <a:tc>
                  <a:txBody>
                    <a:bodyPr/>
                    <a:lstStyle/>
                    <a:p>
                      <a:r>
                        <a:rPr lang="en-US" b="1" dirty="0" smtClean="0"/>
                        <a:t>1.9  </a:t>
                      </a:r>
                      <a:r>
                        <a:rPr lang="en-US" b="1" dirty="0" err="1" smtClean="0"/>
                        <a:t>ng</a:t>
                      </a:r>
                      <a:r>
                        <a:rPr lang="en-US" b="1" dirty="0" smtClean="0"/>
                        <a:t>/ml         (0.2-1.3)</a:t>
                      </a:r>
                      <a:endParaRPr lang="en-US" b="1" dirty="0"/>
                    </a:p>
                  </a:txBody>
                  <a:tcPr/>
                </a:tc>
              </a:tr>
              <a:tr h="381000">
                <a:tc>
                  <a:txBody>
                    <a:bodyPr/>
                    <a:lstStyle/>
                    <a:p>
                      <a:r>
                        <a:rPr lang="en-US" b="1" dirty="0" smtClean="0"/>
                        <a:t>TSH</a:t>
                      </a:r>
                      <a:endParaRPr lang="en-US" b="1" dirty="0"/>
                    </a:p>
                  </a:txBody>
                  <a:tcPr/>
                </a:tc>
                <a:tc>
                  <a:txBody>
                    <a:bodyPr/>
                    <a:lstStyle/>
                    <a:p>
                      <a:r>
                        <a:rPr lang="en-US" b="1" dirty="0" smtClean="0"/>
                        <a:t>2.04  </a:t>
                      </a:r>
                      <a:r>
                        <a:rPr lang="en-US" b="1" dirty="0" err="1" smtClean="0"/>
                        <a:t>mcIU</a:t>
                      </a:r>
                      <a:r>
                        <a:rPr lang="en-US" b="1" dirty="0" smtClean="0"/>
                        <a:t>/ml</a:t>
                      </a:r>
                      <a:endParaRPr lang="en-US" b="1" dirty="0"/>
                    </a:p>
                  </a:txBody>
                  <a:tcPr/>
                </a:tc>
              </a:tr>
              <a:tr h="164504">
                <a:tc>
                  <a:txBody>
                    <a:bodyPr/>
                    <a:lstStyle/>
                    <a:p>
                      <a:r>
                        <a:rPr lang="en-US" b="1" dirty="0" smtClean="0"/>
                        <a:t>K</a:t>
                      </a:r>
                      <a:endParaRPr lang="en-US" b="1" dirty="0"/>
                    </a:p>
                  </a:txBody>
                  <a:tcPr/>
                </a:tc>
                <a:tc>
                  <a:txBody>
                    <a:bodyPr/>
                    <a:lstStyle/>
                    <a:p>
                      <a:r>
                        <a:rPr lang="en-US" b="1" dirty="0" smtClean="0"/>
                        <a:t>4.5</a:t>
                      </a:r>
                      <a:endParaRPr lang="en-US" b="1" dirty="0"/>
                    </a:p>
                  </a:txBody>
                  <a:tcPr/>
                </a:tc>
              </a:tr>
              <a:tr h="164504">
                <a:tc>
                  <a:txBody>
                    <a:bodyPr/>
                    <a:lstStyle/>
                    <a:p>
                      <a:r>
                        <a:rPr lang="en-US" b="1" dirty="0" smtClean="0"/>
                        <a:t>ESR</a:t>
                      </a:r>
                      <a:endParaRPr lang="en-US" b="1" dirty="0"/>
                    </a:p>
                  </a:txBody>
                  <a:tcPr/>
                </a:tc>
                <a:tc>
                  <a:txBody>
                    <a:bodyPr/>
                    <a:lstStyle/>
                    <a:p>
                      <a:r>
                        <a:rPr lang="en-US" b="1" dirty="0" smtClean="0"/>
                        <a:t>3</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oshra\Downloads\Grand\Camera\20161029_121519.jpg"/>
          <p:cNvPicPr>
            <a:picLocks noGrp="1" noChangeAspect="1" noChangeArrowheads="1"/>
          </p:cNvPicPr>
          <p:nvPr>
            <p:ph idx="1"/>
          </p:nvPr>
        </p:nvPicPr>
        <p:blipFill>
          <a:blip r:embed="rId2" cstate="print"/>
          <a:srcRect/>
          <a:stretch>
            <a:fillRect/>
          </a:stretch>
        </p:blipFill>
        <p:spPr bwMode="auto">
          <a:xfrm>
            <a:off x="1524000" y="838200"/>
            <a:ext cx="5852583" cy="3932237"/>
          </a:xfrm>
          <a:prstGeom prst="rect">
            <a:avLst/>
          </a:prstGeom>
          <a:noFill/>
        </p:spPr>
      </p:pic>
      <p:pic>
        <p:nvPicPr>
          <p:cNvPr id="5" name="Picture 4" descr="IMG_20161026_225659.jpg"/>
          <p:cNvPicPr>
            <a:picLocks noChangeAspect="1"/>
          </p:cNvPicPr>
          <p:nvPr/>
        </p:nvPicPr>
        <p:blipFill>
          <a:blip r:embed="rId3" cstate="print"/>
          <a:stretch>
            <a:fillRect/>
          </a:stretch>
        </p:blipFill>
        <p:spPr>
          <a:xfrm>
            <a:off x="1905000" y="4800600"/>
            <a:ext cx="4686300" cy="1905000"/>
          </a:xfrm>
          <a:prstGeom prst="rect">
            <a:avLst/>
          </a:prstGeom>
        </p:spPr>
      </p:pic>
      <p:sp>
        <p:nvSpPr>
          <p:cNvPr id="6" name="Rectangle 5"/>
          <p:cNvSpPr/>
          <p:nvPr/>
        </p:nvSpPr>
        <p:spPr>
          <a:xfrm>
            <a:off x="1371600" y="228600"/>
            <a:ext cx="5638800" cy="400110"/>
          </a:xfrm>
          <a:prstGeom prst="rect">
            <a:avLst/>
          </a:prstGeom>
        </p:spPr>
        <p:txBody>
          <a:bodyPr wrap="square">
            <a:spAutoFit/>
          </a:bodyPr>
          <a:lstStyle/>
          <a:p>
            <a:pPr algn="ctr"/>
            <a:r>
              <a:rPr lang="en-US" sz="2000" b="1" dirty="0" smtClean="0"/>
              <a:t>Abdominal CT w/o contract</a:t>
            </a:r>
            <a:endParaRPr lang="en-US" sz="20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C:\Users\Boshra\Downloads\Grand\Camera\20161029_121540.jpg"/>
          <p:cNvPicPr>
            <a:picLocks noChangeAspect="1" noChangeArrowheads="1"/>
          </p:cNvPicPr>
          <p:nvPr/>
        </p:nvPicPr>
        <p:blipFill>
          <a:blip r:embed="rId2" cstate="print"/>
          <a:srcRect/>
          <a:stretch>
            <a:fillRect/>
          </a:stretch>
        </p:blipFill>
        <p:spPr bwMode="auto">
          <a:xfrm>
            <a:off x="-1600200" y="-1447800"/>
            <a:ext cx="11811000" cy="9753600"/>
          </a:xfrm>
          <a:prstGeom prst="rect">
            <a:avLst/>
          </a:prstGeom>
          <a:noFill/>
        </p:spPr>
      </p:pic>
      <p:pic>
        <p:nvPicPr>
          <p:cNvPr id="6147" name="Picture 3" descr="C:\Users\Boshra\Downloads\Grand\Camera\20161029_121544.jpg"/>
          <p:cNvPicPr>
            <a:picLocks noChangeAspect="1" noChangeArrowheads="1"/>
          </p:cNvPicPr>
          <p:nvPr/>
        </p:nvPicPr>
        <p:blipFill>
          <a:blip r:embed="rId3" cstate="print"/>
          <a:srcRect/>
          <a:stretch>
            <a:fillRect/>
          </a:stretch>
        </p:blipFill>
        <p:spPr bwMode="auto">
          <a:xfrm>
            <a:off x="-1600200" y="-1447800"/>
            <a:ext cx="11811000" cy="9753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Autofit/>
          </a:bodyPr>
          <a:lstStyle/>
          <a:p>
            <a:r>
              <a:rPr lang="en-US" sz="3600" b="1" dirty="0" smtClean="0">
                <a:solidFill>
                  <a:schemeClr val="tx1"/>
                </a:solidFill>
              </a:rPr>
              <a:t>                              MRI+/- GAD </a:t>
            </a:r>
            <a:endParaRPr lang="en-US" sz="3600" b="1" dirty="0">
              <a:solidFill>
                <a:schemeClr val="tx1"/>
              </a:solidFill>
            </a:endParaRPr>
          </a:p>
        </p:txBody>
      </p:sp>
      <p:sp>
        <p:nvSpPr>
          <p:cNvPr id="5" name="Right Arrow 4"/>
          <p:cNvSpPr/>
          <p:nvPr/>
        </p:nvSpPr>
        <p:spPr>
          <a:xfrm>
            <a:off x="5181600" y="38862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257800" y="32004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C:\Users\Boshra\Desktop\20161029_122302.jpg"/>
          <p:cNvPicPr>
            <a:picLocks noGrp="1" noChangeAspect="1" noChangeArrowheads="1"/>
          </p:cNvPicPr>
          <p:nvPr>
            <p:ph idx="1"/>
          </p:nvPr>
        </p:nvPicPr>
        <p:blipFill>
          <a:blip r:embed="rId2" cstate="print"/>
          <a:srcRect/>
          <a:stretch>
            <a:fillRect/>
          </a:stretch>
        </p:blipFill>
        <p:spPr bwMode="auto">
          <a:xfrm>
            <a:off x="381000" y="1219200"/>
            <a:ext cx="8358851" cy="5334000"/>
          </a:xfrm>
          <a:prstGeom prst="rect">
            <a:avLst/>
          </a:prstGeom>
          <a:noFill/>
        </p:spPr>
      </p:pic>
      <p:sp>
        <p:nvSpPr>
          <p:cNvPr id="9" name="Right Arrow 8"/>
          <p:cNvSpPr/>
          <p:nvPr/>
        </p:nvSpPr>
        <p:spPr>
          <a:xfrm>
            <a:off x="5181600" y="36576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181600" y="44196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0161026_225649.jpg"/>
          <p:cNvPicPr>
            <a:picLocks noGrp="1" noChangeAspect="1"/>
          </p:cNvPicPr>
          <p:nvPr>
            <p:ph idx="1"/>
          </p:nvPr>
        </p:nvPicPr>
        <p:blipFill>
          <a:blip r:embed="rId2" cstate="print"/>
          <a:stretch>
            <a:fillRect/>
          </a:stretch>
        </p:blipFill>
        <p:spPr>
          <a:xfrm>
            <a:off x="2438400" y="5524500"/>
            <a:ext cx="4107180" cy="1333500"/>
          </a:xfrm>
        </p:spPr>
      </p:pic>
      <p:pic>
        <p:nvPicPr>
          <p:cNvPr id="8196" name="Picture 4" descr="C:\Users\Boshra\Downloads\Grand\Camera\20161029_122234.jpg"/>
          <p:cNvPicPr>
            <a:picLocks noChangeAspect="1" noChangeArrowheads="1"/>
          </p:cNvPicPr>
          <p:nvPr/>
        </p:nvPicPr>
        <p:blipFill>
          <a:blip r:embed="rId3" cstate="print"/>
          <a:srcRect/>
          <a:stretch>
            <a:fillRect/>
          </a:stretch>
        </p:blipFill>
        <p:spPr bwMode="auto">
          <a:xfrm>
            <a:off x="533400" y="152400"/>
            <a:ext cx="7848600" cy="5410200"/>
          </a:xfrm>
          <a:prstGeom prst="rect">
            <a:avLst/>
          </a:prstGeom>
          <a:noFill/>
        </p:spPr>
      </p:pic>
      <p:sp>
        <p:nvSpPr>
          <p:cNvPr id="12" name="Right Arrow 11"/>
          <p:cNvSpPr/>
          <p:nvPr/>
        </p:nvSpPr>
        <p:spPr>
          <a:xfrm>
            <a:off x="4800600" y="32004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762000"/>
            <a:ext cx="7854696" cy="5562600"/>
          </a:xfrm>
        </p:spPr>
        <p:txBody>
          <a:bodyPr/>
          <a:lstStyle/>
          <a:p>
            <a:r>
              <a:rPr lang="fa-IR" b="1" dirty="0" smtClean="0"/>
              <a:t>مشخصات بیمار :</a:t>
            </a:r>
          </a:p>
          <a:p>
            <a:endParaRPr lang="fa-IR" b="1" dirty="0" smtClean="0"/>
          </a:p>
          <a:p>
            <a:r>
              <a:rPr lang="fa-IR" b="1" dirty="0" smtClean="0"/>
              <a:t>خانم 41 ساله</a:t>
            </a:r>
          </a:p>
          <a:p>
            <a:r>
              <a:rPr lang="fa-IR" b="1" dirty="0" smtClean="0"/>
              <a:t>متاهل </a:t>
            </a:r>
          </a:p>
          <a:p>
            <a:r>
              <a:rPr lang="fa-IR" b="1" dirty="0" smtClean="0"/>
              <a:t> بدون فرزند </a:t>
            </a:r>
          </a:p>
          <a:p>
            <a:r>
              <a:rPr lang="fa-IR" b="1" dirty="0" smtClean="0"/>
              <a:t>اهل اصفهان </a:t>
            </a:r>
          </a:p>
          <a:p>
            <a:r>
              <a:rPr lang="fa-IR" b="1" dirty="0" smtClean="0"/>
              <a:t> ساکن تهران </a:t>
            </a:r>
          </a:p>
          <a:p>
            <a:r>
              <a:rPr lang="fa-IR" b="1" dirty="0" smtClean="0"/>
              <a:t>کارشناسی ارشد  </a:t>
            </a:r>
          </a:p>
          <a:p>
            <a:r>
              <a:rPr lang="fa-IR" b="1" dirty="0" smtClean="0"/>
              <a:t>شاغل </a:t>
            </a:r>
          </a:p>
          <a:p>
            <a:endParaRPr lang="fa-IR" b="1" dirty="0" smtClean="0"/>
          </a:p>
          <a:p>
            <a:endParaRPr lang="fa-IR" dirty="0" smtClean="0"/>
          </a:p>
          <a:p>
            <a:endParaRPr lang="fa-IR"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descr="C:\Users\Boshra\Desktop\20161029_12182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Content Placeholder 7"/>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0" y="2"/>
          <a:ext cx="9144000" cy="6857997"/>
        </p:xfrm>
        <a:graphic>
          <a:graphicData uri="http://schemas.openxmlformats.org/drawingml/2006/table">
            <a:tbl>
              <a:tblPr firstRow="1" bandRow="1">
                <a:tableStyleId>{5C22544A-7EE6-4342-B048-85BDC9FD1C3A}</a:tableStyleId>
              </a:tblPr>
              <a:tblGrid>
                <a:gridCol w="1608666"/>
                <a:gridCol w="1439334"/>
                <a:gridCol w="1524000"/>
                <a:gridCol w="1524000"/>
                <a:gridCol w="1524000"/>
                <a:gridCol w="1524000"/>
              </a:tblGrid>
              <a:tr h="1074361">
                <a:tc>
                  <a:txBody>
                    <a:bodyPr/>
                    <a:lstStyle/>
                    <a:p>
                      <a:endParaRPr lang="en-US" dirty="0"/>
                    </a:p>
                  </a:txBody>
                  <a:tcPr/>
                </a:tc>
                <a:tc>
                  <a:txBody>
                    <a:bodyPr/>
                    <a:lstStyle/>
                    <a:p>
                      <a:r>
                        <a:rPr lang="en-US" dirty="0" smtClean="0"/>
                        <a:t>82/12/25</a:t>
                      </a:r>
                    </a:p>
                    <a:p>
                      <a:r>
                        <a:rPr lang="en-US" dirty="0" smtClean="0"/>
                        <a:t>Pre op</a:t>
                      </a:r>
                      <a:endParaRPr lang="en-US" dirty="0"/>
                    </a:p>
                  </a:txBody>
                  <a:tcPr/>
                </a:tc>
                <a:tc>
                  <a:txBody>
                    <a:bodyPr/>
                    <a:lstStyle/>
                    <a:p>
                      <a:r>
                        <a:rPr lang="en-US" dirty="0" smtClean="0"/>
                        <a:t>83/3/18</a:t>
                      </a:r>
                    </a:p>
                    <a:p>
                      <a:r>
                        <a:rPr lang="en-US" dirty="0" smtClean="0"/>
                        <a:t>Post</a:t>
                      </a:r>
                      <a:r>
                        <a:rPr lang="en-US" baseline="0" dirty="0" smtClean="0"/>
                        <a:t> op</a:t>
                      </a:r>
                      <a:endParaRPr lang="en-US" dirty="0"/>
                    </a:p>
                  </a:txBody>
                  <a:tcPr/>
                </a:tc>
                <a:tc>
                  <a:txBody>
                    <a:bodyPr/>
                    <a:lstStyle/>
                    <a:p>
                      <a:r>
                        <a:rPr lang="en-US" dirty="0" smtClean="0"/>
                        <a:t>84/4/9</a:t>
                      </a:r>
                      <a:endParaRPr lang="en-US" dirty="0"/>
                    </a:p>
                  </a:txBody>
                  <a:tcPr/>
                </a:tc>
                <a:tc>
                  <a:txBody>
                    <a:bodyPr/>
                    <a:lstStyle/>
                    <a:p>
                      <a:r>
                        <a:rPr lang="en-US" dirty="0" smtClean="0"/>
                        <a:t>93/8/29</a:t>
                      </a:r>
                      <a:endParaRPr lang="en-US" dirty="0"/>
                    </a:p>
                  </a:txBody>
                  <a:tcPr/>
                </a:tc>
                <a:tc>
                  <a:txBody>
                    <a:bodyPr/>
                    <a:lstStyle/>
                    <a:p>
                      <a:r>
                        <a:rPr lang="en-US" dirty="0" smtClean="0"/>
                        <a:t>95/7/4</a:t>
                      </a:r>
                      <a:endParaRPr lang="en-US" dirty="0"/>
                    </a:p>
                  </a:txBody>
                  <a:tcPr/>
                </a:tc>
              </a:tr>
              <a:tr h="680429">
                <a:tc>
                  <a:txBody>
                    <a:bodyPr/>
                    <a:lstStyle/>
                    <a:p>
                      <a:r>
                        <a:rPr lang="en-US" sz="1600" dirty="0" smtClean="0"/>
                        <a:t>Testosterone</a:t>
                      </a:r>
                    </a:p>
                    <a:p>
                      <a:r>
                        <a:rPr lang="en-US" sz="1600" dirty="0" smtClean="0"/>
                        <a:t>(</a:t>
                      </a:r>
                      <a:r>
                        <a:rPr lang="en-US" sz="1600" dirty="0" err="1" smtClean="0"/>
                        <a:t>ng</a:t>
                      </a:r>
                      <a:r>
                        <a:rPr lang="en-US" sz="1600" dirty="0" smtClean="0"/>
                        <a:t>/dl)</a:t>
                      </a:r>
                      <a:endParaRPr lang="en-US" sz="1600" dirty="0"/>
                    </a:p>
                  </a:txBody>
                  <a:tcPr/>
                </a:tc>
                <a:tc>
                  <a:txBody>
                    <a:bodyPr/>
                    <a:lstStyle/>
                    <a:p>
                      <a:r>
                        <a:rPr lang="en-US" dirty="0" smtClean="0"/>
                        <a:t>170</a:t>
                      </a:r>
                      <a:endParaRPr lang="en-US" dirty="0"/>
                    </a:p>
                  </a:txBody>
                  <a:tcPr/>
                </a:tc>
                <a:tc>
                  <a:txBody>
                    <a:bodyPr/>
                    <a:lstStyle/>
                    <a:p>
                      <a:r>
                        <a:rPr lang="en-US" dirty="0" smtClean="0"/>
                        <a:t>50</a:t>
                      </a:r>
                      <a:endParaRPr lang="en-US" dirty="0"/>
                    </a:p>
                  </a:txBody>
                  <a:tcPr/>
                </a:tc>
                <a:tc>
                  <a:txBody>
                    <a:bodyPr/>
                    <a:lstStyle/>
                    <a:p>
                      <a:r>
                        <a:rPr lang="en-US" dirty="0" smtClean="0"/>
                        <a:t>70</a:t>
                      </a:r>
                      <a:endParaRPr lang="en-US" dirty="0"/>
                    </a:p>
                  </a:txBody>
                  <a:tcPr/>
                </a:tc>
                <a:tc>
                  <a:txBody>
                    <a:bodyPr/>
                    <a:lstStyle/>
                    <a:p>
                      <a:r>
                        <a:rPr lang="en-US" dirty="0" smtClean="0"/>
                        <a:t>59</a:t>
                      </a:r>
                      <a:endParaRPr lang="en-US" dirty="0"/>
                    </a:p>
                  </a:txBody>
                  <a:tcPr/>
                </a:tc>
                <a:tc>
                  <a:txBody>
                    <a:bodyPr/>
                    <a:lstStyle/>
                    <a:p>
                      <a:r>
                        <a:rPr lang="en-US" dirty="0" smtClean="0"/>
                        <a:t>102</a:t>
                      </a:r>
                      <a:endParaRPr lang="en-US" dirty="0"/>
                    </a:p>
                  </a:txBody>
                  <a:tcPr/>
                </a:tc>
              </a:tr>
              <a:tr h="752052">
                <a:tc>
                  <a:txBody>
                    <a:bodyPr/>
                    <a:lstStyle/>
                    <a:p>
                      <a:r>
                        <a:rPr lang="en-US" dirty="0" smtClean="0"/>
                        <a:t>DHEA-S</a:t>
                      </a:r>
                    </a:p>
                    <a:p>
                      <a:r>
                        <a:rPr lang="en-US" dirty="0" smtClean="0"/>
                        <a:t>(Mcg/dl)</a:t>
                      </a:r>
                      <a:endParaRPr lang="en-US" dirty="0"/>
                    </a:p>
                  </a:txBody>
                  <a:tcPr/>
                </a:tc>
                <a:tc>
                  <a:txBody>
                    <a:bodyPr/>
                    <a:lstStyle/>
                    <a:p>
                      <a:r>
                        <a:rPr lang="en-US" dirty="0" smtClean="0"/>
                        <a:t>355</a:t>
                      </a:r>
                      <a:endParaRPr lang="en-US" dirty="0"/>
                    </a:p>
                  </a:txBody>
                  <a:tcPr/>
                </a:tc>
                <a:tc>
                  <a:txBody>
                    <a:bodyPr/>
                    <a:lstStyle/>
                    <a:p>
                      <a:r>
                        <a:rPr lang="en-US" dirty="0" smtClean="0"/>
                        <a:t>214</a:t>
                      </a:r>
                      <a:endParaRPr lang="en-US" dirty="0"/>
                    </a:p>
                  </a:txBody>
                  <a:tcPr/>
                </a:tc>
                <a:tc>
                  <a:txBody>
                    <a:bodyPr/>
                    <a:lstStyle/>
                    <a:p>
                      <a:r>
                        <a:rPr lang="en-US" dirty="0" smtClean="0"/>
                        <a:t>174</a:t>
                      </a:r>
                      <a:endParaRPr lang="en-US" dirty="0"/>
                    </a:p>
                  </a:txBody>
                  <a:tcPr/>
                </a:tc>
                <a:tc>
                  <a:txBody>
                    <a:bodyPr/>
                    <a:lstStyle/>
                    <a:p>
                      <a:r>
                        <a:rPr lang="en-US" dirty="0" smtClean="0"/>
                        <a:t>396</a:t>
                      </a:r>
                      <a:endParaRPr lang="en-US" dirty="0"/>
                    </a:p>
                  </a:txBody>
                  <a:tcPr/>
                </a:tc>
                <a:tc>
                  <a:txBody>
                    <a:bodyPr/>
                    <a:lstStyle/>
                    <a:p>
                      <a:r>
                        <a:rPr lang="en-US" dirty="0" smtClean="0"/>
                        <a:t>555</a:t>
                      </a:r>
                      <a:endParaRPr lang="en-US" dirty="0"/>
                    </a:p>
                  </a:txBody>
                  <a:tcPr/>
                </a:tc>
              </a:tr>
              <a:tr h="752052">
                <a:tc>
                  <a:txBody>
                    <a:bodyPr/>
                    <a:lstStyle/>
                    <a:p>
                      <a:r>
                        <a:rPr lang="en-US" dirty="0" err="1" smtClean="0"/>
                        <a:t>Prolactin</a:t>
                      </a:r>
                      <a:endParaRPr lang="en-US" dirty="0" smtClean="0"/>
                    </a:p>
                    <a:p>
                      <a:r>
                        <a:rPr lang="en-US" dirty="0" smtClean="0"/>
                        <a:t>(</a:t>
                      </a:r>
                      <a:r>
                        <a:rPr lang="en-US" dirty="0" err="1" smtClean="0"/>
                        <a:t>ng</a:t>
                      </a:r>
                      <a:r>
                        <a:rPr lang="en-US" dirty="0" smtClean="0"/>
                        <a:t>/ml)</a:t>
                      </a:r>
                      <a:endParaRPr lang="en-US" dirty="0"/>
                    </a:p>
                  </a:txBody>
                  <a:tcPr/>
                </a:tc>
                <a:tc>
                  <a:txBody>
                    <a:bodyPr/>
                    <a:lstStyle/>
                    <a:p>
                      <a:r>
                        <a:rPr lang="en-US" dirty="0" smtClean="0"/>
                        <a:t>18.95</a:t>
                      </a:r>
                      <a:endParaRPr lang="en-US" dirty="0"/>
                    </a:p>
                  </a:txBody>
                  <a:tcPr/>
                </a:tc>
                <a:tc>
                  <a:txBody>
                    <a:bodyPr/>
                    <a:lstStyle/>
                    <a:p>
                      <a:endParaRPr lang="en-US"/>
                    </a:p>
                  </a:txBody>
                  <a:tcPr/>
                </a:tc>
                <a:tc>
                  <a:txBody>
                    <a:bodyPr/>
                    <a:lstStyle/>
                    <a:p>
                      <a:r>
                        <a:rPr lang="en-US" dirty="0" smtClean="0"/>
                        <a:t>30</a:t>
                      </a:r>
                      <a:endParaRPr lang="en-US" dirty="0"/>
                    </a:p>
                  </a:txBody>
                  <a:tcPr/>
                </a:tc>
                <a:tc>
                  <a:txBody>
                    <a:bodyPr/>
                    <a:lstStyle/>
                    <a:p>
                      <a:r>
                        <a:rPr lang="en-US" dirty="0" smtClean="0"/>
                        <a:t>20</a:t>
                      </a:r>
                      <a:endParaRPr lang="en-US" dirty="0"/>
                    </a:p>
                  </a:txBody>
                  <a:tcPr/>
                </a:tc>
                <a:tc>
                  <a:txBody>
                    <a:bodyPr/>
                    <a:lstStyle/>
                    <a:p>
                      <a:endParaRPr lang="en-US"/>
                    </a:p>
                  </a:txBody>
                  <a:tcPr/>
                </a:tc>
              </a:tr>
              <a:tr h="752052">
                <a:tc>
                  <a:txBody>
                    <a:bodyPr/>
                    <a:lstStyle/>
                    <a:p>
                      <a:r>
                        <a:rPr lang="en-US" dirty="0" smtClean="0"/>
                        <a:t>FSH</a:t>
                      </a:r>
                    </a:p>
                    <a:p>
                      <a:r>
                        <a:rPr lang="en-US" dirty="0" smtClean="0"/>
                        <a:t>(</a:t>
                      </a:r>
                      <a:r>
                        <a:rPr lang="en-US" dirty="0" err="1" smtClean="0"/>
                        <a:t>mIU</a:t>
                      </a:r>
                      <a:r>
                        <a:rPr lang="en-US" dirty="0" smtClean="0"/>
                        <a:t>/ml)</a:t>
                      </a:r>
                      <a:endParaRPr lang="en-US" dirty="0"/>
                    </a:p>
                  </a:txBody>
                  <a:tcPr/>
                </a:tc>
                <a:tc>
                  <a:txBody>
                    <a:bodyPr/>
                    <a:lstStyle/>
                    <a:p>
                      <a:r>
                        <a:rPr lang="en-US" dirty="0" smtClean="0"/>
                        <a:t>10.4</a:t>
                      </a:r>
                      <a:endParaRPr lang="en-US" dirty="0"/>
                    </a:p>
                  </a:txBody>
                  <a:tcPr/>
                </a:tc>
                <a:tc>
                  <a:txBody>
                    <a:bodyPr/>
                    <a:lstStyle/>
                    <a:p>
                      <a:endParaRPr lang="en-US" dirty="0"/>
                    </a:p>
                  </a:txBody>
                  <a:tcPr/>
                </a:tc>
                <a:tc>
                  <a:txBody>
                    <a:bodyPr/>
                    <a:lstStyle/>
                    <a:p>
                      <a:r>
                        <a:rPr lang="en-US" dirty="0" smtClean="0"/>
                        <a:t>11.8</a:t>
                      </a:r>
                      <a:endParaRPr lang="en-US" dirty="0"/>
                    </a:p>
                  </a:txBody>
                  <a:tcPr/>
                </a:tc>
                <a:tc>
                  <a:txBody>
                    <a:bodyPr/>
                    <a:lstStyle/>
                    <a:p>
                      <a:endParaRPr lang="en-US"/>
                    </a:p>
                  </a:txBody>
                  <a:tcPr/>
                </a:tc>
                <a:tc>
                  <a:txBody>
                    <a:bodyPr/>
                    <a:lstStyle/>
                    <a:p>
                      <a:endParaRPr lang="en-US" dirty="0"/>
                    </a:p>
                  </a:txBody>
                  <a:tcPr/>
                </a:tc>
              </a:tr>
              <a:tr h="752052">
                <a:tc>
                  <a:txBody>
                    <a:bodyPr/>
                    <a:lstStyle/>
                    <a:p>
                      <a:r>
                        <a:rPr lang="en-US" dirty="0" smtClean="0"/>
                        <a:t>LH</a:t>
                      </a:r>
                    </a:p>
                    <a:p>
                      <a:r>
                        <a:rPr lang="en-US" dirty="0" smtClean="0"/>
                        <a:t>(</a:t>
                      </a:r>
                      <a:r>
                        <a:rPr lang="en-US" dirty="0" err="1" smtClean="0"/>
                        <a:t>mIU</a:t>
                      </a:r>
                      <a:r>
                        <a:rPr lang="en-US" dirty="0" smtClean="0"/>
                        <a:t>/ml)</a:t>
                      </a:r>
                      <a:endParaRPr lang="en-US" dirty="0"/>
                    </a:p>
                  </a:txBody>
                  <a:tcPr/>
                </a:tc>
                <a:tc>
                  <a:txBody>
                    <a:bodyPr/>
                    <a:lstStyle/>
                    <a:p>
                      <a:r>
                        <a:rPr lang="en-US" dirty="0" smtClean="0"/>
                        <a:t>3.5</a:t>
                      </a:r>
                      <a:endParaRPr lang="en-US" dirty="0"/>
                    </a:p>
                  </a:txBody>
                  <a:tcPr/>
                </a:tc>
                <a:tc>
                  <a:txBody>
                    <a:bodyPr/>
                    <a:lstStyle/>
                    <a:p>
                      <a:endParaRPr lang="en-US" dirty="0"/>
                    </a:p>
                  </a:txBody>
                  <a:tcPr/>
                </a:tc>
                <a:tc>
                  <a:txBody>
                    <a:bodyPr/>
                    <a:lstStyle/>
                    <a:p>
                      <a:r>
                        <a:rPr lang="en-US" dirty="0" smtClean="0"/>
                        <a:t>9.7</a:t>
                      </a:r>
                      <a:endParaRPr lang="en-US" dirty="0"/>
                    </a:p>
                  </a:txBody>
                  <a:tcPr/>
                </a:tc>
                <a:tc>
                  <a:txBody>
                    <a:bodyPr/>
                    <a:lstStyle/>
                    <a:p>
                      <a:endParaRPr lang="en-US" dirty="0"/>
                    </a:p>
                  </a:txBody>
                  <a:tcPr/>
                </a:tc>
                <a:tc>
                  <a:txBody>
                    <a:bodyPr/>
                    <a:lstStyle/>
                    <a:p>
                      <a:endParaRPr lang="en-US" dirty="0"/>
                    </a:p>
                  </a:txBody>
                  <a:tcPr/>
                </a:tc>
              </a:tr>
              <a:tr h="698333">
                <a:tc>
                  <a:txBody>
                    <a:bodyPr/>
                    <a:lstStyle/>
                    <a:p>
                      <a:r>
                        <a:rPr lang="en-US" sz="1400" dirty="0" err="1" smtClean="0"/>
                        <a:t>Androstenedion</a:t>
                      </a:r>
                      <a:endParaRPr lang="en-US" sz="1400" dirty="0" smtClean="0"/>
                    </a:p>
                    <a:p>
                      <a:r>
                        <a:rPr lang="en-US" sz="1400" dirty="0" smtClean="0"/>
                        <a:t>(</a:t>
                      </a:r>
                      <a:r>
                        <a:rPr lang="en-US" sz="1400" dirty="0" err="1" smtClean="0"/>
                        <a:t>mIU</a:t>
                      </a:r>
                      <a:r>
                        <a:rPr lang="en-US" sz="1400" dirty="0" smtClean="0"/>
                        <a:t>/L)</a:t>
                      </a:r>
                      <a:endParaRPr lang="en-US" sz="14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698333">
                <a:tc>
                  <a:txBody>
                    <a:bodyPr/>
                    <a:lstStyle/>
                    <a:p>
                      <a:r>
                        <a:rPr lang="en-US" sz="1400" dirty="0" smtClean="0"/>
                        <a:t>TSH</a:t>
                      </a:r>
                    </a:p>
                    <a:p>
                      <a:r>
                        <a:rPr lang="en-US" sz="1400" dirty="0" smtClean="0"/>
                        <a:t>(</a:t>
                      </a:r>
                      <a:r>
                        <a:rPr lang="en-US" sz="1400" dirty="0" err="1" smtClean="0"/>
                        <a:t>mIU</a:t>
                      </a:r>
                      <a:r>
                        <a:rPr lang="en-US" sz="1400" dirty="0" smtClean="0"/>
                        <a:t>/ml)</a:t>
                      </a:r>
                      <a:endParaRPr lang="en-US" sz="1400" dirty="0"/>
                    </a:p>
                  </a:txBody>
                  <a:tcPr/>
                </a:tc>
                <a:tc>
                  <a:txBody>
                    <a:bodyPr/>
                    <a:lstStyle/>
                    <a:p>
                      <a:r>
                        <a:rPr lang="en-US" dirty="0" smtClean="0"/>
                        <a:t>0.5</a:t>
                      </a:r>
                      <a:endParaRPr lang="en-US" dirty="0"/>
                    </a:p>
                  </a:txBody>
                  <a:tcPr/>
                </a:tc>
                <a:tc>
                  <a:txBody>
                    <a:bodyPr/>
                    <a:lstStyle/>
                    <a:p>
                      <a:r>
                        <a:rPr lang="en-US" dirty="0" smtClean="0"/>
                        <a:t>1.2</a:t>
                      </a:r>
                      <a:endParaRPr lang="en-US" dirty="0"/>
                    </a:p>
                  </a:txBody>
                  <a:tcPr/>
                </a:tc>
                <a:tc>
                  <a:txBody>
                    <a:bodyPr/>
                    <a:lstStyle/>
                    <a:p>
                      <a:r>
                        <a:rPr lang="en-US" dirty="0" smtClean="0"/>
                        <a:t>2.6</a:t>
                      </a:r>
                      <a:endParaRPr lang="en-US" dirty="0"/>
                    </a:p>
                  </a:txBody>
                  <a:tcPr/>
                </a:tc>
                <a:tc>
                  <a:txBody>
                    <a:bodyPr/>
                    <a:lstStyle/>
                    <a:p>
                      <a:endParaRPr lang="en-US"/>
                    </a:p>
                  </a:txBody>
                  <a:tcPr/>
                </a:tc>
                <a:tc>
                  <a:txBody>
                    <a:bodyPr/>
                    <a:lstStyle/>
                    <a:p>
                      <a:r>
                        <a:rPr lang="en-US" dirty="0" smtClean="0"/>
                        <a:t>2.04</a:t>
                      </a:r>
                      <a:endParaRPr lang="en-US" dirty="0"/>
                    </a:p>
                  </a:txBody>
                  <a:tcPr/>
                </a:tc>
              </a:tr>
              <a:tr h="698333">
                <a:tc>
                  <a:txBody>
                    <a:bodyPr/>
                    <a:lstStyle/>
                    <a:p>
                      <a:r>
                        <a:rPr lang="en-US" sz="1800" dirty="0" smtClean="0"/>
                        <a:t>17-OH</a:t>
                      </a:r>
                      <a:r>
                        <a:rPr lang="en-US" sz="1800" baseline="0" dirty="0" smtClean="0"/>
                        <a:t> </a:t>
                      </a:r>
                      <a:r>
                        <a:rPr lang="en-US" sz="1800" baseline="0" dirty="0" err="1" smtClean="0"/>
                        <a:t>Prog</a:t>
                      </a:r>
                      <a:endParaRPr lang="en-US" sz="1800" baseline="0" dirty="0" smtClean="0"/>
                    </a:p>
                    <a:p>
                      <a:r>
                        <a:rPr lang="en-US" sz="1800" baseline="0" dirty="0" err="1" smtClean="0"/>
                        <a:t>ng</a:t>
                      </a:r>
                      <a:r>
                        <a:rPr lang="en-US" sz="1800" baseline="0" dirty="0" smtClean="0"/>
                        <a:t>/ml</a:t>
                      </a:r>
                      <a:endParaRPr lang="en-US" sz="18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r>
                        <a:rPr lang="en-US" dirty="0" smtClean="0"/>
                        <a:t>1.9</a:t>
                      </a:r>
                      <a:endParaRPr lang="en-US" dirty="0"/>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486400"/>
          </a:xfrm>
        </p:spPr>
        <p:txBody>
          <a:bodyPr/>
          <a:lstStyle/>
          <a:p>
            <a:pPr>
              <a:buNone/>
            </a:pPr>
            <a:r>
              <a:rPr lang="en-US" dirty="0" smtClean="0"/>
              <a:t>  </a:t>
            </a:r>
            <a:r>
              <a:rPr lang="en-US" dirty="0" err="1" smtClean="0"/>
              <a:t>Hirsutism</a:t>
            </a:r>
            <a:r>
              <a:rPr lang="en-US" dirty="0" smtClean="0"/>
              <a:t>: excessive male-pattern hair growth </a:t>
            </a:r>
          </a:p>
          <a:p>
            <a:pPr>
              <a:buNone/>
            </a:pPr>
            <a:r>
              <a:rPr lang="en-US" dirty="0" smtClean="0"/>
              <a:t>                     affects 5-10% of women in reproductive age</a:t>
            </a:r>
          </a:p>
          <a:p>
            <a:pPr>
              <a:buFont typeface="Wingdings" pitchFamily="2" charset="2"/>
              <a:buChar char="ü"/>
            </a:pPr>
            <a:r>
              <a:rPr lang="en-US" dirty="0" smtClean="0"/>
              <a:t>  The prevalence of IH &amp; PCOS,13% &amp; 8.5% respectively in reproductive Iranians females </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2743200" y="2895600"/>
            <a:ext cx="379095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srcRect/>
          <a:stretch>
            <a:fillRect/>
          </a:stretch>
        </p:blipFill>
        <p:spPr bwMode="auto">
          <a:xfrm>
            <a:off x="1143000" y="838200"/>
            <a:ext cx="6644640" cy="1325880"/>
          </a:xfrm>
          <a:prstGeom prst="rect">
            <a:avLst/>
          </a:prstGeom>
          <a:noFill/>
          <a:ln w="9525">
            <a:noFill/>
            <a:miter lim="800000"/>
            <a:headEnd/>
            <a:tailEnd/>
          </a:ln>
        </p:spPr>
      </p:pic>
      <p:sp>
        <p:nvSpPr>
          <p:cNvPr id="5" name="Rectangle 4"/>
          <p:cNvSpPr/>
          <p:nvPr/>
        </p:nvSpPr>
        <p:spPr>
          <a:xfrm>
            <a:off x="2971800" y="2209800"/>
            <a:ext cx="5562600" cy="276999"/>
          </a:xfrm>
          <a:prstGeom prst="rect">
            <a:avLst/>
          </a:prstGeom>
        </p:spPr>
        <p:txBody>
          <a:bodyPr wrap="square">
            <a:spAutoFit/>
          </a:bodyPr>
          <a:lstStyle/>
          <a:p>
            <a:r>
              <a:rPr lang="en-US" sz="1200" dirty="0" smtClean="0"/>
              <a:t>European Journal of Obstetrics &amp; Gynecology and Reproductive Biology </a:t>
            </a:r>
            <a:endParaRPr lang="en-US" sz="1200" dirty="0"/>
          </a:p>
        </p:txBody>
      </p:sp>
      <p:sp>
        <p:nvSpPr>
          <p:cNvPr id="6" name="Rectangle 5"/>
          <p:cNvSpPr/>
          <p:nvPr/>
        </p:nvSpPr>
        <p:spPr>
          <a:xfrm>
            <a:off x="609600" y="2743200"/>
            <a:ext cx="7848600" cy="2308324"/>
          </a:xfrm>
          <a:prstGeom prst="rect">
            <a:avLst/>
          </a:prstGeom>
        </p:spPr>
        <p:txBody>
          <a:bodyPr wrap="square">
            <a:spAutoFit/>
          </a:bodyPr>
          <a:lstStyle/>
          <a:p>
            <a:r>
              <a:rPr lang="en-US" b="1" i="1" dirty="0" err="1" smtClean="0"/>
              <a:t>Method:The</a:t>
            </a:r>
            <a:r>
              <a:rPr lang="en-US" b="1" i="1" dirty="0" smtClean="0"/>
              <a:t> study was conducted among 1000 reproductive-age women recruited from the Tehran Lipid and Glucose Study, using random systematic sampling. It had two phases: (1) the discovery phase, which aimed at developing a simpler method according to the modified </a:t>
            </a:r>
            <a:r>
              <a:rPr lang="en-US" b="1" i="1" dirty="0" err="1" smtClean="0"/>
              <a:t>Ferriman–Gallwey</a:t>
            </a:r>
            <a:r>
              <a:rPr lang="en-US" b="1" i="1" dirty="0" smtClean="0"/>
              <a:t> (</a:t>
            </a:r>
            <a:r>
              <a:rPr lang="en-US" b="1" i="1" dirty="0" err="1" smtClean="0"/>
              <a:t>mFG</a:t>
            </a:r>
            <a:r>
              <a:rPr lang="en-US" b="1" i="1" dirty="0" smtClean="0"/>
              <a:t>) system and a new cut-off point to assess </a:t>
            </a:r>
            <a:r>
              <a:rPr lang="en-US" b="1" i="1" dirty="0" err="1" smtClean="0"/>
              <a:t>hirsutism</a:t>
            </a:r>
            <a:r>
              <a:rPr lang="en-US" b="1" i="1" dirty="0" smtClean="0"/>
              <a:t>, and (2) the validation phase, aimed at assessing the sensitivity and specificity of the simplified method in a non-dependent study, the Iranian PCOS Prevalence Study. </a:t>
            </a:r>
            <a:endParaRPr lang="en-US" b="1" i="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685800" y="762000"/>
            <a:ext cx="8001000" cy="2819400"/>
          </a:xfrm>
          <a:prstGeom prst="rect">
            <a:avLst/>
          </a:prstGeom>
          <a:noFill/>
          <a:ln w="9525">
            <a:noFill/>
            <a:miter lim="800000"/>
            <a:headEnd/>
            <a:tailEnd/>
          </a:ln>
        </p:spPr>
      </p:pic>
      <p:sp>
        <p:nvSpPr>
          <p:cNvPr id="5" name="Rectangle 4"/>
          <p:cNvSpPr/>
          <p:nvPr/>
        </p:nvSpPr>
        <p:spPr>
          <a:xfrm>
            <a:off x="2286000" y="4191000"/>
            <a:ext cx="4572000" cy="1754326"/>
          </a:xfrm>
          <a:prstGeom prst="rect">
            <a:avLst/>
          </a:prstGeom>
        </p:spPr>
        <p:txBody>
          <a:bodyPr wrap="square">
            <a:spAutoFit/>
          </a:bodyPr>
          <a:lstStyle/>
          <a:p>
            <a:r>
              <a:rPr lang="en-US" dirty="0" smtClean="0"/>
              <a:t>The present study assessed the combination of all nine body areas and findings revealed that the subset of lip, lower abdomen and thighs (cut-off point 4), had the acceptable sensitivity, specificity and concordance percentage with the total score</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514600"/>
            <a:ext cx="2895600" cy="609600"/>
          </a:xfrm>
        </p:spPr>
        <p:txBody>
          <a:bodyPr>
            <a:normAutofit fontScale="90000"/>
          </a:bodyPr>
          <a:lstStyle/>
          <a:p>
            <a:endParaRPr lang="en-US" dirty="0"/>
          </a:p>
        </p:txBody>
      </p:sp>
      <p:sp>
        <p:nvSpPr>
          <p:cNvPr id="4" name="Content Placeholder 3"/>
          <p:cNvSpPr>
            <a:spLocks noGrp="1"/>
          </p:cNvSpPr>
          <p:nvPr>
            <p:ph idx="1"/>
          </p:nvPr>
        </p:nvSpPr>
        <p:spPr>
          <a:xfrm>
            <a:off x="457200" y="1066800"/>
            <a:ext cx="8229600" cy="5257800"/>
          </a:xfrm>
        </p:spPr>
        <p:txBody>
          <a:bodyPr>
            <a:normAutofit/>
          </a:bodyPr>
          <a:lstStyle/>
          <a:p>
            <a:pPr>
              <a:buNone/>
            </a:pPr>
            <a:endParaRPr lang="en-US" sz="1800" b="1" dirty="0" smtClean="0"/>
          </a:p>
          <a:p>
            <a:pPr>
              <a:buNone/>
            </a:pPr>
            <a:r>
              <a:rPr lang="en-US" sz="1800" b="1" dirty="0" smtClean="0"/>
              <a:t>                                                                           </a:t>
            </a:r>
          </a:p>
          <a:p>
            <a:pPr>
              <a:buNone/>
            </a:pPr>
            <a:r>
              <a:rPr lang="en-US" sz="1800" b="1" dirty="0" smtClean="0"/>
              <a:t>                                                                            </a:t>
            </a:r>
          </a:p>
          <a:p>
            <a:pPr>
              <a:buNone/>
            </a:pPr>
            <a:endParaRPr lang="en-US" sz="1800" b="1" dirty="0" smtClean="0"/>
          </a:p>
          <a:p>
            <a:pPr>
              <a:buNone/>
            </a:pPr>
            <a:endParaRPr lang="en-US" sz="1800" b="1" dirty="0" smtClean="0"/>
          </a:p>
          <a:p>
            <a:pPr>
              <a:buNone/>
            </a:pPr>
            <a:endParaRPr lang="en-US" sz="1800" b="1" dirty="0" smtClean="0"/>
          </a:p>
          <a:p>
            <a:pPr>
              <a:buNone/>
            </a:pPr>
            <a:endParaRPr lang="en-US" sz="1800" b="1" dirty="0" smtClean="0"/>
          </a:p>
          <a:p>
            <a:pPr>
              <a:buNone/>
            </a:pPr>
            <a:endParaRPr lang="en-US" sz="1800" b="1" dirty="0" smtClean="0"/>
          </a:p>
          <a:p>
            <a:pPr>
              <a:buNone/>
            </a:pPr>
            <a:endParaRPr lang="en-US" sz="1800" b="1" dirty="0" smtClean="0"/>
          </a:p>
          <a:p>
            <a:pPr>
              <a:buNone/>
            </a:pPr>
            <a:r>
              <a:rPr lang="en-US" sz="1800" b="1" dirty="0" smtClean="0"/>
              <a:t>                           </a:t>
            </a:r>
          </a:p>
          <a:p>
            <a:pPr>
              <a:buNone/>
            </a:pPr>
            <a:r>
              <a:rPr lang="en-US" sz="1800" b="1" dirty="0" smtClean="0"/>
              <a:t>                                                                 </a:t>
            </a:r>
          </a:p>
        </p:txBody>
      </p:sp>
      <p:pic>
        <p:nvPicPr>
          <p:cNvPr id="1027" name="Picture 3"/>
          <p:cNvPicPr>
            <a:picLocks noChangeAspect="1" noChangeArrowheads="1"/>
          </p:cNvPicPr>
          <p:nvPr/>
        </p:nvPicPr>
        <p:blipFill>
          <a:blip r:embed="rId2" cstate="print"/>
          <a:srcRect/>
          <a:stretch>
            <a:fillRect/>
          </a:stretch>
        </p:blipFill>
        <p:spPr bwMode="auto">
          <a:xfrm>
            <a:off x="1600200" y="228600"/>
            <a:ext cx="6096000" cy="914400"/>
          </a:xfrm>
          <a:prstGeom prst="rect">
            <a:avLst/>
          </a:prstGeom>
          <a:noFill/>
          <a:ln w="9525">
            <a:noFill/>
            <a:miter lim="800000"/>
            <a:headEnd/>
            <a:tailEnd/>
          </a:ln>
        </p:spPr>
      </p:pic>
      <p:sp>
        <p:nvSpPr>
          <p:cNvPr id="6" name="Rectangle 5"/>
          <p:cNvSpPr/>
          <p:nvPr/>
        </p:nvSpPr>
        <p:spPr>
          <a:xfrm>
            <a:off x="4343400" y="1219200"/>
            <a:ext cx="3505200" cy="307777"/>
          </a:xfrm>
          <a:prstGeom prst="rect">
            <a:avLst/>
          </a:prstGeom>
        </p:spPr>
        <p:txBody>
          <a:bodyPr wrap="square">
            <a:spAutoFit/>
          </a:bodyPr>
          <a:lstStyle/>
          <a:p>
            <a:r>
              <a:rPr lang="it-IT" sz="1400" b="1" i="1" dirty="0" smtClean="0"/>
              <a:t>     J Clin Endocrinol Metab.2008   </a:t>
            </a:r>
            <a:endParaRPr lang="en-US" sz="1400" dirty="0"/>
          </a:p>
        </p:txBody>
      </p:sp>
      <p:pic>
        <p:nvPicPr>
          <p:cNvPr id="7" name="Picture 3"/>
          <p:cNvPicPr>
            <a:picLocks noChangeAspect="1" noChangeArrowheads="1"/>
          </p:cNvPicPr>
          <p:nvPr/>
        </p:nvPicPr>
        <p:blipFill>
          <a:blip r:embed="rId3" cstate="print"/>
          <a:srcRect/>
          <a:stretch>
            <a:fillRect/>
          </a:stretch>
        </p:blipFill>
        <p:spPr bwMode="auto">
          <a:xfrm>
            <a:off x="1219200" y="1524000"/>
            <a:ext cx="67437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1295400"/>
            <a:ext cx="2895600" cy="381000"/>
          </a:xfrm>
        </p:spPr>
        <p:txBody>
          <a:bodyPr>
            <a:normAutofit/>
          </a:bodyPr>
          <a:lstStyle/>
          <a:p>
            <a:r>
              <a:rPr lang="en-US" sz="1400" b="1" dirty="0" smtClean="0"/>
              <a:t>             </a:t>
            </a:r>
            <a:r>
              <a:rPr lang="it-IT" sz="1400" b="1" dirty="0" smtClean="0">
                <a:solidFill>
                  <a:schemeClr val="tx1"/>
                </a:solidFill>
              </a:rPr>
              <a:t>(</a:t>
            </a:r>
            <a:r>
              <a:rPr lang="it-IT" sz="1400" b="1" i="1" dirty="0" smtClean="0">
                <a:solidFill>
                  <a:schemeClr val="tx1"/>
                </a:solidFill>
              </a:rPr>
              <a:t>J Clin Endocrinol Metab.</a:t>
            </a:r>
            <a:r>
              <a:rPr lang="en-US" sz="1400" b="1" dirty="0" smtClean="0">
                <a:solidFill>
                  <a:schemeClr val="tx1"/>
                </a:solidFill>
              </a:rPr>
              <a:t>2012</a:t>
            </a:r>
            <a:r>
              <a:rPr lang="en-US" sz="1400" b="1" dirty="0" smtClean="0"/>
              <a:t>)   </a:t>
            </a:r>
            <a:endParaRPr lang="en-US" sz="14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81000" y="1752600"/>
            <a:ext cx="8458200" cy="51054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1524000" y="152400"/>
            <a:ext cx="585787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0" y="8382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457960" y="1935163"/>
            <a:ext cx="6228080"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a:bodyPr>
          <a:lstStyle/>
          <a:p>
            <a:r>
              <a:rPr lang="en-US" sz="3600" dirty="0" smtClean="0">
                <a:solidFill>
                  <a:schemeClr val="tx1"/>
                </a:solidFill>
              </a:rPr>
              <a:t>        Androgen-secreting adrenal tumors</a:t>
            </a:r>
            <a:endParaRPr lang="en-US" sz="3600" dirty="0">
              <a:solidFill>
                <a:schemeClr val="tx1"/>
              </a:solidFill>
            </a:endParaRPr>
          </a:p>
        </p:txBody>
      </p:sp>
      <p:sp>
        <p:nvSpPr>
          <p:cNvPr id="3" name="Content Placeholder 2"/>
          <p:cNvSpPr>
            <a:spLocks noGrp="1"/>
          </p:cNvSpPr>
          <p:nvPr>
            <p:ph idx="1"/>
          </p:nvPr>
        </p:nvSpPr>
        <p:spPr>
          <a:xfrm>
            <a:off x="457200" y="1219200"/>
            <a:ext cx="8229600" cy="5181600"/>
          </a:xfrm>
        </p:spPr>
        <p:txBody>
          <a:bodyPr>
            <a:normAutofit fontScale="47500" lnSpcReduction="20000"/>
          </a:bodyPr>
          <a:lstStyle/>
          <a:p>
            <a:pPr>
              <a:buFont typeface="Wingdings" pitchFamily="2" charset="2"/>
              <a:buChar char="ü"/>
            </a:pPr>
            <a:r>
              <a:rPr lang="en-US" sz="3400" dirty="0" smtClean="0"/>
              <a:t>Pure </a:t>
            </a:r>
            <a:r>
              <a:rPr lang="en-US" sz="3400" dirty="0" err="1" smtClean="0"/>
              <a:t>virilizing</a:t>
            </a:r>
            <a:r>
              <a:rPr lang="en-US" sz="3400" dirty="0" smtClean="0"/>
              <a:t> benign  adrenal adenomas are rare(approximately 50 cases reported in the literature)</a:t>
            </a:r>
          </a:p>
          <a:p>
            <a:pPr>
              <a:buFont typeface="Wingdings" pitchFamily="2" charset="2"/>
              <a:buChar char="ü"/>
            </a:pPr>
            <a:endParaRPr lang="en-US" sz="3400" dirty="0" smtClean="0"/>
          </a:p>
          <a:p>
            <a:pPr>
              <a:buFont typeface="Wingdings" pitchFamily="2" charset="2"/>
              <a:buChar char="ü"/>
            </a:pPr>
            <a:r>
              <a:rPr lang="en-US" sz="3400" dirty="0" smtClean="0"/>
              <a:t> almost uniquely found in females (in males the disorder is restricted to childhood with sexual precocity)</a:t>
            </a:r>
          </a:p>
          <a:p>
            <a:pPr>
              <a:buFont typeface="Wingdings" pitchFamily="2" charset="2"/>
              <a:buChar char="ü"/>
            </a:pPr>
            <a:endParaRPr lang="en-US" sz="3400" dirty="0" smtClean="0"/>
          </a:p>
          <a:p>
            <a:pPr>
              <a:buFont typeface="Wingdings" pitchFamily="2" charset="2"/>
              <a:buChar char="ü"/>
            </a:pPr>
            <a:r>
              <a:rPr lang="en-US" sz="3400" dirty="0" smtClean="0"/>
              <a:t>characteristically present with a combination of </a:t>
            </a:r>
            <a:r>
              <a:rPr lang="en-US" sz="3400" dirty="0" err="1" smtClean="0"/>
              <a:t>hirsutism</a:t>
            </a:r>
            <a:r>
              <a:rPr lang="en-US" sz="3400" dirty="0" smtClean="0"/>
              <a:t>, </a:t>
            </a:r>
            <a:r>
              <a:rPr lang="en-US" sz="3400" dirty="0" err="1" smtClean="0"/>
              <a:t>virilization</a:t>
            </a:r>
            <a:r>
              <a:rPr lang="en-US" sz="3400" dirty="0" smtClean="0"/>
              <a:t>, and menstrual irregularities</a:t>
            </a:r>
          </a:p>
          <a:p>
            <a:pPr>
              <a:buFont typeface="Wingdings" pitchFamily="2" charset="2"/>
              <a:buChar char="ü"/>
            </a:pPr>
            <a:endParaRPr lang="en-US" sz="3400" dirty="0" smtClean="0"/>
          </a:p>
          <a:p>
            <a:pPr>
              <a:buFont typeface="Wingdings" pitchFamily="2" charset="2"/>
              <a:buChar char="ü"/>
            </a:pPr>
            <a:r>
              <a:rPr lang="en-US" sz="3400" dirty="0" smtClean="0"/>
              <a:t>Testosterone  strikingly elevated</a:t>
            </a:r>
          </a:p>
          <a:p>
            <a:pPr>
              <a:buNone/>
            </a:pPr>
            <a:r>
              <a:rPr lang="en-US" sz="3400" dirty="0" smtClean="0"/>
              <a:t> </a:t>
            </a:r>
          </a:p>
          <a:p>
            <a:pPr>
              <a:buFont typeface="Wingdings" pitchFamily="2" charset="2"/>
              <a:buChar char="ü"/>
            </a:pPr>
            <a:r>
              <a:rPr lang="en-US" sz="3400" dirty="0" smtClean="0"/>
              <a:t>Benign </a:t>
            </a:r>
            <a:r>
              <a:rPr lang="en-US" sz="3400" dirty="0" err="1" smtClean="0"/>
              <a:t>adrenocortical</a:t>
            </a:r>
            <a:r>
              <a:rPr lang="en-US" sz="3400" dirty="0" smtClean="0"/>
              <a:t> tumors very often show low DHEAS concentrations, whereas highly elevated DHEAS is suggestive of ACC</a:t>
            </a:r>
          </a:p>
          <a:p>
            <a:pPr>
              <a:buFont typeface="Wingdings" pitchFamily="2" charset="2"/>
              <a:buChar char="ü"/>
            </a:pPr>
            <a:endParaRPr lang="en-US" sz="3400" dirty="0" smtClean="0"/>
          </a:p>
          <a:p>
            <a:pPr>
              <a:buFont typeface="Wingdings" pitchFamily="2" charset="2"/>
              <a:buChar char="ü"/>
            </a:pPr>
            <a:r>
              <a:rPr lang="en-US" sz="3400" dirty="0" smtClean="0"/>
              <a:t>Hormone concentrations are of limited value in predicting malignancy</a:t>
            </a:r>
          </a:p>
          <a:p>
            <a:pPr>
              <a:buFont typeface="Wingdings" pitchFamily="2" charset="2"/>
              <a:buChar char="ü"/>
            </a:pPr>
            <a:endParaRPr lang="en-US" sz="3400" dirty="0" smtClean="0"/>
          </a:p>
          <a:p>
            <a:pPr>
              <a:buFont typeface="Wingdings" pitchFamily="2" charset="2"/>
              <a:buChar char="ü"/>
            </a:pPr>
            <a:r>
              <a:rPr lang="en-US" sz="3400" dirty="0" err="1" smtClean="0"/>
              <a:t>Cosecretion</a:t>
            </a:r>
            <a:r>
              <a:rPr lang="en-US" sz="3400" dirty="0" smtClean="0"/>
              <a:t> of </a:t>
            </a:r>
            <a:r>
              <a:rPr lang="en-US" sz="3400" dirty="0" err="1" smtClean="0"/>
              <a:t>glucocorticoids</a:t>
            </a:r>
            <a:r>
              <a:rPr lang="en-US" sz="3400" dirty="0" smtClean="0"/>
              <a:t> and sex hormones are indicative of a malignant adrenal lesion</a:t>
            </a:r>
          </a:p>
          <a:p>
            <a:pPr>
              <a:buFont typeface="Wingdings" pitchFamily="2" charset="2"/>
              <a:buChar char="ü"/>
            </a:pPr>
            <a:endParaRPr lang="en-US" sz="3400" dirty="0" smtClean="0"/>
          </a:p>
          <a:p>
            <a:pPr>
              <a:buFont typeface="Wingdings" pitchFamily="2" charset="2"/>
              <a:buChar char="ü"/>
            </a:pPr>
            <a:endParaRPr lang="en-US" sz="3400" dirty="0" smtClean="0"/>
          </a:p>
          <a:p>
            <a:pPr>
              <a:buFont typeface="Wingdings" pitchFamily="2" charset="2"/>
              <a:buChar char="ü"/>
            </a:pPr>
            <a:r>
              <a:rPr lang="en-US" sz="3400" dirty="0" smtClean="0"/>
              <a:t>Similarly, high levels of steroid precursors such as 17a-hydroxyprogesterone or </a:t>
            </a:r>
            <a:r>
              <a:rPr lang="en-US" sz="3400" dirty="0" err="1" smtClean="0"/>
              <a:t>androstenedione</a:t>
            </a:r>
            <a:r>
              <a:rPr lang="en-US" sz="3400" dirty="0" smtClean="0"/>
              <a:t> are often observed in seemingly hormonally inactive ACCs</a:t>
            </a:r>
          </a:p>
          <a:p>
            <a:pPr>
              <a:buFont typeface="Wingdings" pitchFamily="2" charset="2"/>
              <a:buChar char="ü"/>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lstStyle/>
          <a:p>
            <a:pPr algn="r">
              <a:buNone/>
            </a:pPr>
            <a:r>
              <a:rPr lang="fa-IR" dirty="0" smtClean="0"/>
              <a:t>شکایت اصلی :</a:t>
            </a:r>
          </a:p>
          <a:p>
            <a:endParaRPr lang="fa-IR" dirty="0" smtClean="0"/>
          </a:p>
          <a:p>
            <a:pPr algn="r">
              <a:buNone/>
            </a:pPr>
            <a:r>
              <a:rPr lang="fa-IR" dirty="0" smtClean="0"/>
              <a:t>توده اتفاقی ادرنال</a:t>
            </a:r>
          </a:p>
          <a:p>
            <a:pPr algn="r" rtl="1">
              <a:buNone/>
            </a:pPr>
            <a:endParaRPr lang="fa-IR" dirty="0" smtClean="0"/>
          </a:p>
          <a:p>
            <a:pPr algn="r" rtl="1">
              <a:buNone/>
            </a:pPr>
            <a:endParaRPr lang="fa-IR" dirty="0" smtClean="0"/>
          </a:p>
          <a:p>
            <a:pPr algn="r" rtl="1">
              <a:buNone/>
            </a:pPr>
            <a:r>
              <a:rPr lang="en-US" dirty="0" smtClean="0"/>
              <a:t>     </a:t>
            </a:r>
            <a:r>
              <a:rPr lang="fa-IR" dirty="0" smtClean="0"/>
              <a:t>بیمار خانم </a:t>
            </a:r>
            <a:r>
              <a:rPr lang="en-US" dirty="0" smtClean="0"/>
              <a:t>41</a:t>
            </a:r>
            <a:r>
              <a:rPr lang="fa-IR" dirty="0" smtClean="0"/>
              <a:t> ساله به دنبال علایم غیر اختصاصی شامل </a:t>
            </a:r>
            <a:r>
              <a:rPr lang="en-US" dirty="0" smtClean="0"/>
              <a:t>Bloating and Hurt burn </a:t>
            </a:r>
            <a:r>
              <a:rPr lang="fa-IR" dirty="0" smtClean="0"/>
              <a:t> با شک به سنگ کیسه صفرا تحت سونوگرافی قرار </a:t>
            </a:r>
            <a:r>
              <a:rPr lang="en-US" dirty="0" smtClean="0"/>
              <a:t>  </a:t>
            </a:r>
            <a:r>
              <a:rPr lang="fa-IR" dirty="0" smtClean="0"/>
              <a:t>گرفته که بصورت اتفاقی ضایعه با ابعاد 44*36 میلی متر در محل </a:t>
            </a:r>
            <a:r>
              <a:rPr lang="en-US" dirty="0" smtClean="0"/>
              <a:t>   </a:t>
            </a:r>
            <a:r>
              <a:rPr lang="fa-IR" dirty="0" smtClean="0"/>
              <a:t>آناتومیک آدرنال راست گزارش شده است.</a:t>
            </a:r>
          </a:p>
          <a:p>
            <a:pPr algn="r" rtl="1">
              <a:buNone/>
            </a:pPr>
            <a:endParaRPr lang="fa-IR" dirty="0" smtClean="0"/>
          </a:p>
          <a:p>
            <a:pPr algn="r" rtl="1">
              <a:buNone/>
            </a:pPr>
            <a:endParaRPr lang="fa-IR"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762000"/>
          </a:xfrm>
        </p:spPr>
        <p:txBody>
          <a:bodyPr>
            <a:normAutofit/>
          </a:bodyPr>
          <a:lstStyle/>
          <a:p>
            <a:r>
              <a:rPr lang="en-US" sz="3200" dirty="0" smtClean="0">
                <a:solidFill>
                  <a:schemeClr val="tx1"/>
                </a:solidFill>
                <a:latin typeface="Constantia" pitchFamily="18" charset="0"/>
              </a:rPr>
              <a:t>Purely testosterone-secreting adrenal </a:t>
            </a:r>
            <a:r>
              <a:rPr lang="en-US" sz="3200" dirty="0" err="1" smtClean="0">
                <a:solidFill>
                  <a:schemeClr val="tx1"/>
                </a:solidFill>
                <a:latin typeface="Constantia" pitchFamily="18" charset="0"/>
              </a:rPr>
              <a:t>adenama</a:t>
            </a:r>
            <a:endParaRPr lang="en-US" sz="3200" dirty="0">
              <a:solidFill>
                <a:schemeClr val="tx1"/>
              </a:solidFill>
              <a:latin typeface="Constantia" pitchFamily="18" charset="0"/>
            </a:endParaRPr>
          </a:p>
        </p:txBody>
      </p:sp>
      <p:sp>
        <p:nvSpPr>
          <p:cNvPr id="3" name="Content Placeholder 2"/>
          <p:cNvSpPr>
            <a:spLocks noGrp="1"/>
          </p:cNvSpPr>
          <p:nvPr>
            <p:ph idx="1"/>
          </p:nvPr>
        </p:nvSpPr>
        <p:spPr>
          <a:xfrm>
            <a:off x="457200" y="1752600"/>
            <a:ext cx="8229600" cy="4572000"/>
          </a:xfrm>
        </p:spPr>
        <p:txBody>
          <a:bodyPr>
            <a:normAutofit lnSpcReduction="10000"/>
          </a:bodyPr>
          <a:lstStyle/>
          <a:p>
            <a:r>
              <a:rPr lang="en-US" sz="2400" dirty="0" smtClean="0"/>
              <a:t>Givens et al., had proposed that the excess serum testosterone with low 17-KS is due to increased enzymatic activity in </a:t>
            </a:r>
            <a:r>
              <a:rPr lang="en-US" sz="2400" dirty="0" err="1" smtClean="0"/>
              <a:t>virilizing</a:t>
            </a:r>
            <a:r>
              <a:rPr lang="en-US" sz="2400" dirty="0" smtClean="0"/>
              <a:t> adrenal tumors converting the </a:t>
            </a:r>
            <a:r>
              <a:rPr lang="en-US" sz="2400" dirty="0" err="1" smtClean="0"/>
              <a:t>androstenedione</a:t>
            </a:r>
            <a:r>
              <a:rPr lang="en-US" sz="2400" dirty="0" smtClean="0"/>
              <a:t> into testosterone</a:t>
            </a:r>
          </a:p>
          <a:p>
            <a:endParaRPr lang="en-US" sz="2400" dirty="0" smtClean="0"/>
          </a:p>
          <a:p>
            <a:r>
              <a:rPr lang="en-US" sz="2400" dirty="0" smtClean="0"/>
              <a:t>Aguirre and </a:t>
            </a:r>
            <a:r>
              <a:rPr lang="en-US" sz="2400" dirty="0" err="1" smtClean="0"/>
              <a:t>Scully’o</a:t>
            </a:r>
            <a:r>
              <a:rPr lang="en-US" sz="2400" dirty="0" smtClean="0"/>
              <a:t> theorized that the pure testosterone secreting adrenal tumors might have originated from </a:t>
            </a:r>
            <a:r>
              <a:rPr lang="en-US" sz="2400" dirty="0" err="1" smtClean="0"/>
              <a:t>gonadal</a:t>
            </a:r>
            <a:r>
              <a:rPr lang="en-US" sz="2400" dirty="0" smtClean="0"/>
              <a:t> cells displaced within the adrenal gland</a:t>
            </a:r>
          </a:p>
          <a:p>
            <a:endParaRPr lang="en-US" sz="2400" dirty="0" smtClean="0"/>
          </a:p>
          <a:p>
            <a:r>
              <a:rPr lang="en-US" sz="2400" dirty="0" err="1" smtClean="0"/>
              <a:t>Vasiloff</a:t>
            </a:r>
            <a:r>
              <a:rPr lang="en-US" sz="2400" dirty="0" smtClean="0"/>
              <a:t> et al., further supported the above theory by finding crystalloids specific for </a:t>
            </a:r>
            <a:r>
              <a:rPr lang="en-US" sz="2400" dirty="0" err="1" smtClean="0"/>
              <a:t>gonadal</a:t>
            </a:r>
            <a:r>
              <a:rPr lang="en-US" sz="2400" dirty="0" smtClean="0"/>
              <a:t> </a:t>
            </a:r>
            <a:r>
              <a:rPr lang="en-US" sz="2400" dirty="0" err="1" smtClean="0"/>
              <a:t>Leydig</a:t>
            </a:r>
            <a:r>
              <a:rPr lang="en-US" sz="2400" dirty="0" smtClean="0"/>
              <a:t> cells in three cases of </a:t>
            </a:r>
            <a:r>
              <a:rPr lang="en-US" sz="2400" dirty="0" err="1" smtClean="0"/>
              <a:t>virilizing</a:t>
            </a:r>
            <a:r>
              <a:rPr lang="en-US" sz="2400" dirty="0" smtClean="0"/>
              <a:t> adrenal tumors</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524000" y="457200"/>
            <a:ext cx="5585460" cy="137160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5791200" y="1828800"/>
            <a:ext cx="1219200" cy="228599"/>
          </a:xfrm>
          <a:prstGeom prst="rect">
            <a:avLst/>
          </a:prstGeom>
          <a:noFill/>
          <a:ln w="9525">
            <a:noFill/>
            <a:miter lim="800000"/>
            <a:headEnd/>
            <a:tailEnd/>
          </a:ln>
        </p:spPr>
      </p:pic>
      <p:sp>
        <p:nvSpPr>
          <p:cNvPr id="6" name="Rectangle 5"/>
          <p:cNvSpPr/>
          <p:nvPr/>
        </p:nvSpPr>
        <p:spPr>
          <a:xfrm>
            <a:off x="1752600" y="2286000"/>
            <a:ext cx="5334000" cy="1477328"/>
          </a:xfrm>
          <a:prstGeom prst="rect">
            <a:avLst/>
          </a:prstGeom>
        </p:spPr>
        <p:txBody>
          <a:bodyPr wrap="square">
            <a:spAutoFit/>
          </a:bodyPr>
          <a:lstStyle/>
          <a:p>
            <a:r>
              <a:rPr lang="en-US" i="1" dirty="0" err="1" smtClean="0"/>
              <a:t>Method:A</a:t>
            </a:r>
            <a:r>
              <a:rPr lang="en-US" i="1" dirty="0" smtClean="0"/>
              <a:t> retrospective chart review was  performed of all patients with androgen excess </a:t>
            </a:r>
            <a:r>
              <a:rPr lang="en-US" i="1" dirty="0" err="1" smtClean="0"/>
              <a:t>symptomatology</a:t>
            </a:r>
            <a:r>
              <a:rPr lang="en-US" i="1" dirty="0" smtClean="0"/>
              <a:t> associated with an adrenal tumor between 1946 _ 2002. </a:t>
            </a:r>
          </a:p>
          <a:p>
            <a:endParaRPr lang="en-US" i="1" dirty="0" smtClean="0"/>
          </a:p>
        </p:txBody>
      </p:sp>
      <p:pic>
        <p:nvPicPr>
          <p:cNvPr id="7" name="Picture 2"/>
          <p:cNvPicPr>
            <a:picLocks noChangeAspect="1" noChangeArrowheads="1"/>
          </p:cNvPicPr>
          <p:nvPr/>
        </p:nvPicPr>
        <p:blipFill>
          <a:blip r:embed="rId4" cstate="print"/>
          <a:srcRect/>
          <a:stretch>
            <a:fillRect/>
          </a:stretch>
        </p:blipFill>
        <p:spPr bwMode="auto">
          <a:xfrm>
            <a:off x="1219200" y="3810000"/>
            <a:ext cx="60198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1295400" y="914400"/>
            <a:ext cx="6324600" cy="1676400"/>
          </a:xfrm>
          <a:prstGeom prst="rect">
            <a:avLst/>
          </a:prstGeom>
          <a:noFill/>
          <a:ln w="9525">
            <a:noFill/>
            <a:miter lim="800000"/>
            <a:headEnd/>
            <a:tailEnd/>
          </a:ln>
        </p:spPr>
      </p:pic>
      <p:sp>
        <p:nvSpPr>
          <p:cNvPr id="6" name="Rectangle 5"/>
          <p:cNvSpPr/>
          <p:nvPr/>
        </p:nvSpPr>
        <p:spPr>
          <a:xfrm>
            <a:off x="1143000" y="3124200"/>
            <a:ext cx="6705600" cy="1477328"/>
          </a:xfrm>
          <a:prstGeom prst="rect">
            <a:avLst/>
          </a:prstGeom>
        </p:spPr>
        <p:txBody>
          <a:bodyPr wrap="square">
            <a:spAutoFit/>
          </a:bodyPr>
          <a:lstStyle/>
          <a:p>
            <a:r>
              <a:rPr lang="en-US" b="1" i="1" dirty="0" smtClean="0"/>
              <a:t>Methods. In a review of 801 adrenal operations from 1970 through 2003, 21 women with PASATs were divided into 2 groups, benign and undetermined tumors (Weiss score # 3) (BT = 11) and malignant tumors (Weiss $4 or </a:t>
            </a:r>
            <a:r>
              <a:rPr lang="en-US" b="1" i="1" dirty="0" err="1" smtClean="0"/>
              <a:t>nonresectable</a:t>
            </a:r>
            <a:r>
              <a:rPr lang="en-US" b="1" i="1" dirty="0" smtClean="0"/>
              <a:t>) (MT = 10).</a:t>
            </a:r>
            <a:endParaRPr lang="en-US" b="1"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1371600" y="762000"/>
            <a:ext cx="2956560" cy="18288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572000" y="685800"/>
            <a:ext cx="3228975" cy="2733675"/>
          </a:xfrm>
          <a:prstGeom prst="rect">
            <a:avLst/>
          </a:prstGeom>
          <a:noFill/>
          <a:ln w="9525">
            <a:noFill/>
            <a:miter lim="800000"/>
            <a:headEnd/>
            <a:tailEnd/>
          </a:ln>
        </p:spPr>
      </p:pic>
      <p:sp>
        <p:nvSpPr>
          <p:cNvPr id="5" name="Rectangle 4"/>
          <p:cNvSpPr/>
          <p:nvPr/>
        </p:nvSpPr>
        <p:spPr>
          <a:xfrm>
            <a:off x="2286000" y="3962400"/>
            <a:ext cx="4572000" cy="1754326"/>
          </a:xfrm>
          <a:prstGeom prst="rect">
            <a:avLst/>
          </a:prstGeom>
        </p:spPr>
        <p:txBody>
          <a:bodyPr wrap="square">
            <a:spAutoFit/>
          </a:bodyPr>
          <a:lstStyle/>
          <a:p>
            <a:r>
              <a:rPr lang="en-US" b="1" i="1" dirty="0" err="1" smtClean="0"/>
              <a:t>Conclusion</a:t>
            </a:r>
            <a:r>
              <a:rPr lang="en-US" dirty="0" err="1" smtClean="0"/>
              <a:t>:No</a:t>
            </a:r>
            <a:r>
              <a:rPr lang="en-US" dirty="0" smtClean="0"/>
              <a:t> qualitative biochemical</a:t>
            </a:r>
          </a:p>
          <a:p>
            <a:r>
              <a:rPr lang="en-US" dirty="0" smtClean="0"/>
              <a:t>profile is suggestive of malignancy, </a:t>
            </a:r>
          </a:p>
          <a:p>
            <a:r>
              <a:rPr lang="en-US" dirty="0" smtClean="0"/>
              <a:t>but testosterone levels greater than 12-fold normal do suggest malignancy.</a:t>
            </a:r>
          </a:p>
          <a:p>
            <a:r>
              <a:rPr lang="en-US" dirty="0" smtClean="0"/>
              <a:t> Imaging studies allow a diagnosis of</a:t>
            </a:r>
          </a:p>
          <a:p>
            <a:r>
              <a:rPr lang="en-US" dirty="0" smtClean="0"/>
              <a:t>malignancy in 40% of patients.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362200"/>
            <a:ext cx="6553200" cy="3962400"/>
          </a:xfrm>
        </p:spPr>
        <p:txBody>
          <a:bodyPr>
            <a:normAutofit/>
          </a:bodyPr>
          <a:lstStyle/>
          <a:p>
            <a:pPr>
              <a:buNone/>
            </a:pPr>
            <a:r>
              <a:rPr lang="en-US" sz="2000" i="1" dirty="0" smtClean="0"/>
              <a:t>   A </a:t>
            </a:r>
            <a:r>
              <a:rPr lang="en-US" sz="2000" b="1" i="1" dirty="0" smtClean="0"/>
              <a:t>32 year old married female presented with infertility since 2 years and </a:t>
            </a:r>
            <a:r>
              <a:rPr lang="en-US" sz="2000" b="1" i="1" dirty="0" err="1" smtClean="0"/>
              <a:t>hirsutism</a:t>
            </a:r>
            <a:r>
              <a:rPr lang="en-US" sz="2000" b="1" i="1" dirty="0" smtClean="0"/>
              <a:t>, irregular menses, masculine voice since 1 year.</a:t>
            </a:r>
          </a:p>
          <a:p>
            <a:pPr>
              <a:buNone/>
            </a:pPr>
            <a:r>
              <a:rPr lang="en-US" sz="2000" b="1" i="1" dirty="0" smtClean="0"/>
              <a:t>   </a:t>
            </a:r>
            <a:r>
              <a:rPr lang="it-IT" sz="2000" b="1" i="1" dirty="0" smtClean="0"/>
              <a:t>Testosterone level 1.76 ng/ml (0.09-1.09 ). </a:t>
            </a:r>
          </a:p>
          <a:p>
            <a:pPr>
              <a:buNone/>
            </a:pPr>
            <a:r>
              <a:rPr lang="en-US" sz="2000" b="1" i="1" dirty="0" smtClean="0"/>
              <a:t>   DHEA-S : 1082.2 </a:t>
            </a:r>
            <a:r>
              <a:rPr lang="en-US" sz="2000" b="1" i="1" dirty="0" err="1" smtClean="0"/>
              <a:t>ug</a:t>
            </a:r>
            <a:r>
              <a:rPr lang="en-US" sz="2000" b="1" i="1" dirty="0" smtClean="0"/>
              <a:t>/dl (74-410)</a:t>
            </a:r>
          </a:p>
          <a:p>
            <a:pPr>
              <a:buNone/>
            </a:pPr>
            <a:r>
              <a:rPr lang="en-US" sz="2000" b="1" i="1" dirty="0" smtClean="0"/>
              <a:t>   </a:t>
            </a:r>
            <a:r>
              <a:rPr lang="en-US" sz="2000" b="1" i="1" dirty="0" err="1" smtClean="0"/>
              <a:t>Abdomenal</a:t>
            </a:r>
            <a:r>
              <a:rPr lang="en-US" sz="2000" b="1" i="1" dirty="0" smtClean="0"/>
              <a:t> CT: a 9*8 </a:t>
            </a:r>
            <a:r>
              <a:rPr lang="en-US" sz="2000" b="1" i="1" dirty="0" err="1" smtClean="0"/>
              <a:t>cms</a:t>
            </a:r>
            <a:r>
              <a:rPr lang="en-US" sz="2000" b="1" i="1" dirty="0" smtClean="0"/>
              <a:t> moderately enhancing </a:t>
            </a:r>
            <a:r>
              <a:rPr lang="en-US" sz="2000" b="1" i="1" dirty="0" err="1" smtClean="0"/>
              <a:t>heterogenous</a:t>
            </a:r>
            <a:r>
              <a:rPr lang="en-US" sz="2000" b="1" i="1" dirty="0" smtClean="0"/>
              <a:t> suprarenal mass on left side</a:t>
            </a:r>
            <a:endParaRPr lang="en-US" sz="2000" b="1" i="1" dirty="0"/>
          </a:p>
        </p:txBody>
      </p:sp>
      <p:pic>
        <p:nvPicPr>
          <p:cNvPr id="13314" name="Picture 2"/>
          <p:cNvPicPr>
            <a:picLocks noChangeAspect="1" noChangeArrowheads="1"/>
          </p:cNvPicPr>
          <p:nvPr/>
        </p:nvPicPr>
        <p:blipFill>
          <a:blip r:embed="rId2" cstate="print"/>
          <a:srcRect/>
          <a:stretch>
            <a:fillRect/>
          </a:stretch>
        </p:blipFill>
        <p:spPr bwMode="auto">
          <a:xfrm>
            <a:off x="762000" y="838200"/>
            <a:ext cx="78486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533400"/>
            <a:ext cx="6979920" cy="282702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219200" y="3124200"/>
            <a:ext cx="67056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1600200" y="1600200"/>
            <a:ext cx="6057900" cy="2141220"/>
          </a:xfrm>
          <a:prstGeom prst="rect">
            <a:avLst/>
          </a:prstGeom>
          <a:noFill/>
          <a:ln w="9525">
            <a:noFill/>
            <a:miter lim="800000"/>
            <a:headEnd/>
            <a:tailEnd/>
          </a:ln>
        </p:spPr>
      </p:pic>
      <p:sp>
        <p:nvSpPr>
          <p:cNvPr id="5" name="Rectangle 4"/>
          <p:cNvSpPr/>
          <p:nvPr/>
        </p:nvSpPr>
        <p:spPr>
          <a:xfrm>
            <a:off x="4038600" y="3810000"/>
            <a:ext cx="3810000" cy="307777"/>
          </a:xfrm>
          <a:prstGeom prst="rect">
            <a:avLst/>
          </a:prstGeom>
        </p:spPr>
        <p:txBody>
          <a:bodyPr wrap="square">
            <a:spAutoFit/>
          </a:bodyPr>
          <a:lstStyle/>
          <a:p>
            <a:r>
              <a:rPr lang="en-US" sz="1400" b="1" dirty="0" smtClean="0"/>
              <a:t>European Journal of Endocrinology2016</a:t>
            </a:r>
            <a:endParaRPr lang="en-US" sz="1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Constantia" pitchFamily="18" charset="0"/>
              </a:rPr>
              <a:t>  </a:t>
            </a:r>
            <a:r>
              <a:rPr lang="en-US" dirty="0" err="1" smtClean="0">
                <a:solidFill>
                  <a:schemeClr val="tx1"/>
                </a:solidFill>
                <a:latin typeface="Constantia" pitchFamily="18" charset="0"/>
              </a:rPr>
              <a:t>Incidentaloma</a:t>
            </a:r>
            <a:endParaRPr lang="en-US" dirty="0">
              <a:solidFill>
                <a:schemeClr val="tx1"/>
              </a:solidFill>
              <a:latin typeface="Constantia" pitchFamily="18" charset="0"/>
            </a:endParaRPr>
          </a:p>
        </p:txBody>
      </p:sp>
      <p:sp>
        <p:nvSpPr>
          <p:cNvPr id="3" name="Content Placeholder 2"/>
          <p:cNvSpPr>
            <a:spLocks noGrp="1"/>
          </p:cNvSpPr>
          <p:nvPr>
            <p:ph idx="1"/>
          </p:nvPr>
        </p:nvSpPr>
        <p:spPr/>
        <p:txBody>
          <a:bodyPr>
            <a:normAutofit/>
          </a:bodyPr>
          <a:lstStyle/>
          <a:p>
            <a:r>
              <a:rPr lang="en-US" dirty="0" smtClean="0"/>
              <a:t>An adrenal mass detected on imaging not performed for suspected adrenal disease</a:t>
            </a:r>
          </a:p>
          <a:p>
            <a:r>
              <a:rPr lang="en-US" dirty="0" smtClean="0"/>
              <a:t>The incidence and prevalence of adrenal </a:t>
            </a:r>
            <a:r>
              <a:rPr lang="en-US" dirty="0" err="1" smtClean="0"/>
              <a:t>incidentalomas</a:t>
            </a:r>
            <a:r>
              <a:rPr lang="en-US" dirty="0" smtClean="0"/>
              <a:t> can only be extrapolated from imaging or autopsy studies. </a:t>
            </a:r>
          </a:p>
          <a:p>
            <a:r>
              <a:rPr lang="en-US" dirty="0" smtClean="0"/>
              <a:t>prevalence of adrenal masses  around 2% (range1.0–8.7%) in autopsy studies, which increases with age .</a:t>
            </a:r>
          </a:p>
          <a:p>
            <a:r>
              <a:rPr lang="en-US" dirty="0" smtClean="0"/>
              <a:t> frequency of around 3% in the age of 50 years in radiological studies which increases up to 10% in the elderly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304800"/>
          </a:xfrm>
        </p:spPr>
        <p:txBody>
          <a:bodyPr>
            <a:normAutofit fontScale="90000"/>
          </a:bodyPr>
          <a:lstStyle/>
          <a:p>
            <a:r>
              <a:rPr lang="en-US" sz="1800" dirty="0" smtClean="0">
                <a:solidFill>
                  <a:schemeClr val="tx1"/>
                </a:solidFill>
                <a:latin typeface="Constantia" pitchFamily="18" charset="0"/>
              </a:rPr>
              <a:t>Table 1 Adrenal </a:t>
            </a:r>
            <a:r>
              <a:rPr lang="en-US" sz="1800" dirty="0" err="1" smtClean="0">
                <a:solidFill>
                  <a:schemeClr val="tx1"/>
                </a:solidFill>
                <a:latin typeface="Constantia" pitchFamily="18" charset="0"/>
              </a:rPr>
              <a:t>incidentalomas</a:t>
            </a:r>
            <a:r>
              <a:rPr lang="en-US" sz="1800" dirty="0" smtClean="0">
                <a:solidFill>
                  <a:schemeClr val="tx1"/>
                </a:solidFill>
                <a:latin typeface="Constantia" pitchFamily="18" charset="0"/>
              </a:rPr>
              <a:t> – frequency of the different underlying tumor types</a:t>
            </a:r>
            <a:endParaRPr lang="en-US" sz="1800" dirty="0">
              <a:solidFill>
                <a:schemeClr val="tx1"/>
              </a:solidFill>
              <a:latin typeface="Constantia" pitchFamily="18" charset="0"/>
            </a:endParaRPr>
          </a:p>
        </p:txBody>
      </p:sp>
      <p:pic>
        <p:nvPicPr>
          <p:cNvPr id="2054" name="Picture 6"/>
          <p:cNvPicPr>
            <a:picLocks noChangeAspect="1" noChangeArrowheads="1"/>
          </p:cNvPicPr>
          <p:nvPr/>
        </p:nvPicPr>
        <p:blipFill>
          <a:blip r:embed="rId2" cstate="print"/>
          <a:srcRect/>
          <a:stretch>
            <a:fillRect/>
          </a:stretch>
        </p:blipFill>
        <p:spPr bwMode="auto">
          <a:xfrm>
            <a:off x="1676400" y="1600200"/>
            <a:ext cx="5495925" cy="4886325"/>
          </a:xfrm>
          <a:prstGeom prst="rect">
            <a:avLst/>
          </a:prstGeom>
          <a:noFill/>
          <a:ln w="9525">
            <a:noFill/>
            <a:miter lim="800000"/>
            <a:headEnd/>
            <a:tailEnd/>
          </a:ln>
        </p:spPr>
      </p:pic>
      <p:sp>
        <p:nvSpPr>
          <p:cNvPr id="11" name="Content Placeholder 10"/>
          <p:cNvSpPr>
            <a:spLocks noGrp="1"/>
          </p:cNvSpPr>
          <p:nvPr>
            <p:ph idx="1"/>
          </p:nvPr>
        </p:nvSpPr>
        <p:spPr>
          <a:xfrm>
            <a:off x="457200" y="1828800"/>
            <a:ext cx="8229600" cy="4389120"/>
          </a:xfrm>
        </p:spPr>
        <p:txBody>
          <a:bodyPr/>
          <a:lstStyle/>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85800"/>
            <a:ext cx="8229600" cy="5638800"/>
          </a:xfrm>
        </p:spPr>
        <p:txBody>
          <a:bodyPr>
            <a:normAutofit fontScale="92500"/>
          </a:bodyPr>
          <a:lstStyle/>
          <a:p>
            <a:r>
              <a:rPr lang="en-US" b="1" dirty="0" smtClean="0"/>
              <a:t>R 2.2. We recommend that all adrenal </a:t>
            </a:r>
            <a:r>
              <a:rPr lang="en-US" b="1" dirty="0" err="1" smtClean="0"/>
              <a:t>incidentalomas</a:t>
            </a:r>
            <a:r>
              <a:rPr lang="en-US" b="1" dirty="0" smtClean="0"/>
              <a:t> undergo an imaging procedure to determine if the mass is homogeneous and lipid-rich and therefore benign (⊕OOO). For this purpose, we primarily recommend the use of </a:t>
            </a:r>
            <a:r>
              <a:rPr lang="en-US" b="1" dirty="0" err="1" smtClean="0"/>
              <a:t>noncontrast</a:t>
            </a:r>
            <a:r>
              <a:rPr lang="en-US" b="1" dirty="0" smtClean="0"/>
              <a:t> CT (⊕OOO).</a:t>
            </a:r>
          </a:p>
          <a:p>
            <a:endParaRPr lang="en-US" b="1" dirty="0" smtClean="0"/>
          </a:p>
          <a:p>
            <a:r>
              <a:rPr lang="en-US" b="1" dirty="0" smtClean="0"/>
              <a:t>R 2.3. We suggest that if the </a:t>
            </a:r>
            <a:r>
              <a:rPr lang="en-US" b="1" dirty="0" err="1" smtClean="0"/>
              <a:t>noncontrast</a:t>
            </a:r>
            <a:r>
              <a:rPr lang="en-US" b="1" dirty="0" smtClean="0"/>
              <a:t> CT is consistent with a benign adrenal mass (Hounsfield units ≤10) that is homogeneous and smaller than 4 cm, no further imaging is required (⊕OOO). R 5.1. </a:t>
            </a:r>
          </a:p>
          <a:p>
            <a:endParaRPr lang="en-US" b="1" dirty="0" smtClean="0"/>
          </a:p>
          <a:p>
            <a:r>
              <a:rPr lang="en-US" b="1" dirty="0" smtClean="0"/>
              <a:t>We suggest against further imaging during follow-up in patients with an </a:t>
            </a:r>
            <a:r>
              <a:rPr lang="en-US" b="1" dirty="0" err="1" smtClean="0"/>
              <a:t>adrenalmass</a:t>
            </a:r>
            <a:r>
              <a:rPr lang="en-US" b="1" dirty="0" smtClean="0"/>
              <a:t> &lt;4 cm with clear benign features on imaging studies (⊕OOO).</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638800"/>
          </a:xfrm>
        </p:spPr>
        <p:txBody>
          <a:bodyPr>
            <a:normAutofit fontScale="92500" lnSpcReduction="10000"/>
          </a:bodyPr>
          <a:lstStyle/>
          <a:p>
            <a:pPr algn="r">
              <a:buNone/>
            </a:pPr>
            <a:endParaRPr lang="fa-IR" dirty="0" smtClean="0"/>
          </a:p>
          <a:p>
            <a:pPr algn="r" rtl="1">
              <a:buNone/>
            </a:pPr>
            <a:r>
              <a:rPr lang="fa-IR" dirty="0" smtClean="0"/>
              <a:t>کاهش یا افزایش وزن </a:t>
            </a:r>
            <a:r>
              <a:rPr lang="en-US" dirty="0" smtClean="0"/>
              <a:t>Significant </a:t>
            </a:r>
            <a:r>
              <a:rPr lang="fa-IR" dirty="0" smtClean="0"/>
              <a:t>  (-)  تب(-) </a:t>
            </a:r>
          </a:p>
          <a:p>
            <a:pPr algn="r" rtl="1">
              <a:buNone/>
            </a:pPr>
            <a:r>
              <a:rPr lang="fa-IR" dirty="0" smtClean="0"/>
              <a:t>ضعف عضلانی وخستگی(-)</a:t>
            </a:r>
            <a:r>
              <a:rPr lang="en-US" dirty="0" smtClean="0"/>
              <a:t>  </a:t>
            </a:r>
            <a:r>
              <a:rPr lang="fa-IR" dirty="0" smtClean="0"/>
              <a:t>گرگرفتگی(-)</a:t>
            </a:r>
          </a:p>
          <a:p>
            <a:pPr algn="r" rtl="1">
              <a:buNone/>
            </a:pPr>
            <a:r>
              <a:rPr lang="fa-IR" dirty="0" smtClean="0"/>
              <a:t>افزایش فشار خون (-) </a:t>
            </a:r>
          </a:p>
          <a:p>
            <a:pPr algn="r" rtl="1">
              <a:buNone/>
            </a:pPr>
            <a:r>
              <a:rPr lang="fa-IR" dirty="0" smtClean="0"/>
              <a:t>تعریق (-)   طپش قلب (-)   سردرد (-)</a:t>
            </a:r>
          </a:p>
          <a:p>
            <a:pPr algn="r" rtl="1">
              <a:buNone/>
            </a:pPr>
            <a:r>
              <a:rPr lang="fa-IR" dirty="0" smtClean="0"/>
              <a:t>پلی اوری (-)       پلی دیپسی (-)     درد شکم (-)   کمردرد(-)</a:t>
            </a:r>
          </a:p>
          <a:p>
            <a:pPr algn="r" rtl="1">
              <a:buNone/>
            </a:pPr>
            <a:r>
              <a:rPr lang="fa-IR" dirty="0" smtClean="0"/>
              <a:t>طاسی مردانه (-)   تغییر صدا (-)    عضلانی شدن (-)</a:t>
            </a:r>
          </a:p>
          <a:p>
            <a:pPr algn="r" rtl="1">
              <a:buNone/>
            </a:pPr>
            <a:r>
              <a:rPr lang="en-US" dirty="0" smtClean="0"/>
              <a:t>easy bruising</a:t>
            </a:r>
            <a:r>
              <a:rPr lang="fa-IR" dirty="0" smtClean="0"/>
              <a:t>(-)  آکنه (-)  تغییرات لیبیدو(-)</a:t>
            </a:r>
          </a:p>
          <a:p>
            <a:pPr algn="r">
              <a:buNone/>
            </a:pPr>
            <a:endParaRPr lang="fa-IR" dirty="0" smtClean="0"/>
          </a:p>
          <a:p>
            <a:pPr algn="r">
              <a:buNone/>
            </a:pPr>
            <a:r>
              <a:rPr lang="fa-IR" dirty="0" smtClean="0"/>
              <a:t>سیکل های قاعدگی منظم با فواصل 30 روزه  </a:t>
            </a:r>
          </a:p>
          <a:p>
            <a:pPr algn="r">
              <a:buNone/>
            </a:pPr>
            <a:endParaRPr lang="fa-IR" dirty="0" smtClean="0"/>
          </a:p>
          <a:p>
            <a:pPr algn="r" rtl="1">
              <a:buNone/>
            </a:pPr>
            <a:r>
              <a:rPr lang="fa-IR" dirty="0" smtClean="0"/>
              <a:t>  هیرسوتیسم از حدود سن 23 سالگی که در حال حاضر </a:t>
            </a:r>
            <a:r>
              <a:rPr lang="en-US" dirty="0" smtClean="0"/>
              <a:t>Distribution </a:t>
            </a:r>
            <a:r>
              <a:rPr lang="fa-IR" dirty="0" smtClean="0"/>
              <a:t> و</a:t>
            </a:r>
          </a:p>
          <a:p>
            <a:pPr algn="r" rtl="1">
              <a:buNone/>
            </a:pPr>
            <a:r>
              <a:rPr lang="fa-IR" dirty="0" smtClean="0"/>
              <a:t>  تراکم آن تغییری نداشته است</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lstStyle/>
          <a:p>
            <a:r>
              <a:rPr lang="en-US" b="1" dirty="0" smtClean="0"/>
              <a:t>R 2.4. If the adrenal mass is indeterminate on </a:t>
            </a:r>
            <a:r>
              <a:rPr lang="en-US" b="1" dirty="0" err="1" smtClean="0"/>
              <a:t>noncontrast</a:t>
            </a:r>
            <a:r>
              <a:rPr lang="en-US" b="1" dirty="0" smtClean="0"/>
              <a:t> CT and the results of the hormonal work-up do not indicate significant hormone excess, there are three options that should be considered by a multidisciplinary team acknowledging the patient’s clinical</a:t>
            </a:r>
            <a:r>
              <a:rPr lang="fa-IR" b="1" dirty="0" smtClean="0"/>
              <a:t> </a:t>
            </a:r>
            <a:r>
              <a:rPr lang="en-US" b="1" dirty="0" smtClean="0"/>
              <a:t>context: immediate additional imaging with another modality, interval imaging in 6–12 months (</a:t>
            </a:r>
            <a:r>
              <a:rPr lang="en-US" b="1" dirty="0" err="1" smtClean="0"/>
              <a:t>noncontrast</a:t>
            </a:r>
            <a:r>
              <a:rPr lang="en-US" b="1" dirty="0" smtClean="0"/>
              <a:t> CT or MRI) or surgery without further delay.</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1600200" y="1447800"/>
            <a:ext cx="56388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solidFill>
                  <a:schemeClr val="tx1"/>
                </a:solidFill>
                <a:latin typeface="Constantia" pitchFamily="18" charset="0"/>
              </a:rPr>
              <a:t>  non-contrast CT scan</a:t>
            </a:r>
            <a:endParaRPr lang="en-US" dirty="0">
              <a:solidFill>
                <a:schemeClr val="tx1"/>
              </a:solidFill>
              <a:latin typeface="Constantia" pitchFamily="18" charset="0"/>
            </a:endParaRPr>
          </a:p>
        </p:txBody>
      </p:sp>
      <p:sp>
        <p:nvSpPr>
          <p:cNvPr id="3" name="Content Placeholder 2"/>
          <p:cNvSpPr>
            <a:spLocks noGrp="1"/>
          </p:cNvSpPr>
          <p:nvPr>
            <p:ph idx="1"/>
          </p:nvPr>
        </p:nvSpPr>
        <p:spPr>
          <a:xfrm>
            <a:off x="457200" y="1752600"/>
            <a:ext cx="8229600" cy="4572000"/>
          </a:xfrm>
        </p:spPr>
        <p:txBody>
          <a:bodyPr>
            <a:normAutofit fontScale="92500" lnSpcReduction="10000"/>
          </a:bodyPr>
          <a:lstStyle/>
          <a:p>
            <a:r>
              <a:rPr lang="en-US" sz="2400" dirty="0" smtClean="0"/>
              <a:t>Informative  about the smoothness of contour, the homogeneity  and the possible invasion or mass extension to adjacent tissues</a:t>
            </a:r>
          </a:p>
          <a:p>
            <a:endParaRPr lang="en-US" sz="2400" dirty="0" smtClean="0"/>
          </a:p>
          <a:p>
            <a:r>
              <a:rPr lang="en-US" sz="2400" dirty="0" smtClean="0"/>
              <a:t>The risk of malignancy increases with mass diameter </a:t>
            </a:r>
          </a:p>
          <a:p>
            <a:pPr>
              <a:buNone/>
            </a:pPr>
            <a:r>
              <a:rPr lang="en-US" sz="2400" dirty="0" smtClean="0"/>
              <a:t>   (≤4 cm: 2%, &gt;6 cm: 25%), and decreases with greater lipid content. </a:t>
            </a:r>
          </a:p>
          <a:p>
            <a:endParaRPr lang="en-US" sz="2400" dirty="0" smtClean="0"/>
          </a:p>
          <a:p>
            <a:r>
              <a:rPr lang="en-US" sz="2400" dirty="0" smtClean="0"/>
              <a:t>A threshold of &lt;10 Hounsfield units (HU) is indicative of high lipid content. </a:t>
            </a:r>
          </a:p>
          <a:p>
            <a:endParaRPr lang="en-US" sz="2400" dirty="0" smtClean="0"/>
          </a:p>
          <a:p>
            <a:endParaRPr lang="en-US" sz="2400" dirty="0" smtClean="0"/>
          </a:p>
          <a:p>
            <a:r>
              <a:rPr lang="en-US" sz="2400" dirty="0" smtClean="0"/>
              <a:t>in patients with extra-adrenal malignancy,7% of cases with </a:t>
            </a:r>
            <a:r>
              <a:rPr lang="en-US" sz="2400" dirty="0" err="1" smtClean="0"/>
              <a:t>noncontrast</a:t>
            </a:r>
            <a:r>
              <a:rPr lang="en-US" sz="2400" dirty="0" smtClean="0"/>
              <a:t> HU ≤10 turned out to be malignant.</a:t>
            </a:r>
          </a:p>
          <a:p>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61288"/>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p:txBody>
          <a:bodyPr/>
          <a:lstStyle/>
          <a:p>
            <a:pPr marL="571500" indent="-571500">
              <a:buNone/>
            </a:pPr>
            <a:r>
              <a:rPr lang="en-US" dirty="0" smtClean="0"/>
              <a:t>High contrast washout, </a:t>
            </a:r>
            <a:r>
              <a:rPr lang="en-US" dirty="0" err="1" smtClean="0"/>
              <a:t>definedas</a:t>
            </a:r>
            <a:r>
              <a:rPr lang="en-US" dirty="0" smtClean="0"/>
              <a:t> </a:t>
            </a:r>
          </a:p>
          <a:p>
            <a:pPr>
              <a:buFont typeface="Wingdings" pitchFamily="2" charset="2"/>
              <a:buChar char="q"/>
            </a:pPr>
            <a:r>
              <a:rPr lang="en-US" dirty="0" smtClean="0"/>
              <a:t>&gt;60% absolute</a:t>
            </a:r>
          </a:p>
          <a:p>
            <a:pPr>
              <a:buNone/>
            </a:pPr>
            <a:r>
              <a:rPr lang="en-US" dirty="0" smtClean="0"/>
              <a:t>    [100 × (HU60s− HU15min)/(HU60s− HU0s]</a:t>
            </a:r>
          </a:p>
          <a:p>
            <a:pPr>
              <a:buNone/>
            </a:pPr>
            <a:r>
              <a:rPr lang="en-US" dirty="0" smtClean="0"/>
              <a:t> or</a:t>
            </a:r>
          </a:p>
          <a:p>
            <a:pPr>
              <a:buFont typeface="Wingdings" pitchFamily="2" charset="2"/>
              <a:buChar char="q"/>
            </a:pPr>
            <a:r>
              <a:rPr lang="en-US" dirty="0" smtClean="0"/>
              <a:t> &gt;40%relative</a:t>
            </a:r>
          </a:p>
          <a:p>
            <a:pPr>
              <a:buNone/>
            </a:pPr>
            <a:r>
              <a:rPr lang="en-US" dirty="0" smtClean="0"/>
              <a:t>   [100 × (HU60s− HU15min)/HU60s), at 15 min is indicative of the benign nature of an </a:t>
            </a:r>
            <a:r>
              <a:rPr lang="en-US" dirty="0" err="1" smtClean="0"/>
              <a:t>incidentaloma</a:t>
            </a:r>
            <a:endParaRPr lang="en-US" dirty="0"/>
          </a:p>
        </p:txBody>
      </p:sp>
      <p:sp>
        <p:nvSpPr>
          <p:cNvPr id="4" name="Rectangle 3"/>
          <p:cNvSpPr/>
          <p:nvPr/>
        </p:nvSpPr>
        <p:spPr>
          <a:xfrm>
            <a:off x="457200" y="1066800"/>
            <a:ext cx="7315200" cy="646331"/>
          </a:xfrm>
          <a:prstGeom prst="rect">
            <a:avLst/>
          </a:prstGeom>
        </p:spPr>
        <p:txBody>
          <a:bodyPr wrap="square">
            <a:spAutoFit/>
          </a:bodyPr>
          <a:lstStyle/>
          <a:p>
            <a:r>
              <a:rPr lang="en-US" sz="3600" dirty="0" smtClean="0"/>
              <a:t>Intravenous contrast-enhanced CT </a:t>
            </a:r>
            <a:endParaRPr lang="en-US" sz="3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838199" y="838199"/>
            <a:ext cx="7772401" cy="1676401"/>
          </a:xfrm>
          <a:prstGeom prst="rect">
            <a:avLst/>
          </a:prstGeom>
          <a:noFill/>
          <a:ln w="9525">
            <a:noFill/>
            <a:miter lim="800000"/>
            <a:headEnd/>
            <a:tailEnd/>
          </a:ln>
        </p:spPr>
      </p:pic>
      <p:pic>
        <p:nvPicPr>
          <p:cNvPr id="3075" name="Picture 3"/>
          <p:cNvPicPr>
            <a:picLocks noGrp="1" noChangeAspect="1" noChangeArrowheads="1"/>
          </p:cNvPicPr>
          <p:nvPr>
            <p:ph idx="1"/>
          </p:nvPr>
        </p:nvPicPr>
        <p:blipFill>
          <a:blip r:embed="rId3" cstate="print"/>
          <a:srcRect/>
          <a:stretch>
            <a:fillRect/>
          </a:stretch>
        </p:blipFill>
        <p:spPr bwMode="auto">
          <a:xfrm>
            <a:off x="5486400" y="2209800"/>
            <a:ext cx="3200400" cy="228599"/>
          </a:xfrm>
          <a:prstGeom prst="rect">
            <a:avLst/>
          </a:prstGeom>
          <a:noFill/>
          <a:ln w="9525">
            <a:noFill/>
            <a:miter lim="800000"/>
            <a:headEnd/>
            <a:tailEnd/>
          </a:ln>
        </p:spPr>
      </p:pic>
      <p:sp>
        <p:nvSpPr>
          <p:cNvPr id="8" name="Rectangle 7"/>
          <p:cNvSpPr/>
          <p:nvPr/>
        </p:nvSpPr>
        <p:spPr>
          <a:xfrm>
            <a:off x="685800" y="2667001"/>
            <a:ext cx="7467600" cy="3970318"/>
          </a:xfrm>
          <a:prstGeom prst="rect">
            <a:avLst/>
          </a:prstGeom>
        </p:spPr>
        <p:txBody>
          <a:bodyPr wrap="square">
            <a:spAutoFit/>
          </a:bodyPr>
          <a:lstStyle/>
          <a:p>
            <a:pPr algn="just"/>
            <a:r>
              <a:rPr lang="en-US" dirty="0" smtClean="0"/>
              <a:t>Methods: Between January 2004 and November 2012, 43 non-oncologic patients with 43 adrenal masses [31 large adenomas, and 12 carcinomas] underwent unenhanced CT, early contrast-enhanced CT, and delayed contrast enhanced CT scans prior to </a:t>
            </a:r>
            <a:r>
              <a:rPr lang="en-US" dirty="0" err="1" smtClean="0"/>
              <a:t>adrenalectomy</a:t>
            </a:r>
            <a:r>
              <a:rPr lang="en-US" dirty="0" smtClean="0"/>
              <a:t>. Three types of region-of-interest (ROI) were used on early </a:t>
            </a:r>
            <a:r>
              <a:rPr lang="en-US" dirty="0" err="1" smtClean="0"/>
              <a:t>contrastenhanced</a:t>
            </a:r>
            <a:r>
              <a:rPr lang="en-US" dirty="0" smtClean="0"/>
              <a:t> CT </a:t>
            </a:r>
            <a:r>
              <a:rPr lang="en-US" dirty="0" err="1" smtClean="0"/>
              <a:t>images:aROI</a:t>
            </a:r>
            <a:r>
              <a:rPr lang="en-US" dirty="0" smtClean="0"/>
              <a:t> (large ROI) covering more than half of a mass and two small ROIs fitted to the highest (high ROI) or lowest (low ROI) attenuation area. These ROIs were also placed in the same area on the other CT images. Adenoma was diagnosed if a mass</a:t>
            </a:r>
            <a:r>
              <a:rPr lang="fa-IR" dirty="0" smtClean="0"/>
              <a:t> </a:t>
            </a:r>
            <a:r>
              <a:rPr lang="en-US" dirty="0" smtClean="0"/>
              <a:t>measured £10 HU on unenhanced CT image, or if it</a:t>
            </a:r>
          </a:p>
          <a:p>
            <a:pPr algn="just"/>
            <a:r>
              <a:rPr lang="en-US" dirty="0" smtClean="0"/>
              <a:t>had ‡60% absolute percentage washout (APW)or ‡40%</a:t>
            </a:r>
          </a:p>
          <a:p>
            <a:pPr algn="just"/>
            <a:r>
              <a:rPr lang="en-US" dirty="0" smtClean="0"/>
              <a:t>relative percentage washout (RPW).Carcinoma was</a:t>
            </a:r>
          </a:p>
          <a:p>
            <a:pPr algn="just"/>
            <a:r>
              <a:rPr lang="en-US" dirty="0" smtClean="0"/>
              <a:t>diagnosed if a mass had &lt;60% APW and &lt;40%</a:t>
            </a:r>
          </a:p>
          <a:p>
            <a:pPr algn="just"/>
            <a:r>
              <a:rPr lang="en-US" dirty="0" smtClean="0"/>
              <a:t>RPW. CT sensitivities for large adenoma and carcinoma</a:t>
            </a:r>
          </a:p>
          <a:p>
            <a:pPr algn="just"/>
            <a:r>
              <a:rPr lang="en-US" dirty="0" smtClean="0"/>
              <a:t>were compared.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1109858" y="1935163"/>
            <a:ext cx="6924283"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431114" y="1935163"/>
            <a:ext cx="6281772"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0"/>
            <a:ext cx="8229600" cy="1600200"/>
          </a:xfrm>
        </p:spPr>
        <p:txBody>
          <a:bodyPr>
            <a:normAutofit/>
          </a:bodyPr>
          <a:lstStyle/>
          <a:p>
            <a:r>
              <a:rPr lang="en-US" sz="2200" dirty="0" smtClean="0">
                <a:solidFill>
                  <a:schemeClr val="tx1"/>
                </a:solidFill>
                <a:latin typeface="+mn-lt"/>
              </a:rPr>
              <a:t>Results: CT sensitivities for large adenoma vs. carcinoma</a:t>
            </a:r>
            <a:br>
              <a:rPr lang="en-US" sz="2200" dirty="0" smtClean="0">
                <a:solidFill>
                  <a:schemeClr val="tx1"/>
                </a:solidFill>
                <a:latin typeface="+mn-lt"/>
              </a:rPr>
            </a:br>
            <a:r>
              <a:rPr lang="en-US" sz="2200" dirty="0" smtClean="0">
                <a:solidFill>
                  <a:schemeClr val="tx1"/>
                </a:solidFill>
                <a:latin typeface="+mn-lt"/>
              </a:rPr>
              <a:t>were 64.5% (20/31) vs. 100% (12/12) using a large ROI,</a:t>
            </a:r>
            <a:br>
              <a:rPr lang="en-US" sz="2200" dirty="0" smtClean="0">
                <a:solidFill>
                  <a:schemeClr val="tx1"/>
                </a:solidFill>
                <a:latin typeface="+mn-lt"/>
              </a:rPr>
            </a:br>
            <a:r>
              <a:rPr lang="en-US" sz="2200" dirty="0" smtClean="0">
                <a:solidFill>
                  <a:schemeClr val="tx1"/>
                </a:solidFill>
                <a:latin typeface="+mn-lt"/>
              </a:rPr>
              <a:t>100% (31/31) vs. 50.0% (6/12) using a high ROI, and</a:t>
            </a:r>
            <a:br>
              <a:rPr lang="en-US" sz="2200" dirty="0" smtClean="0">
                <a:solidFill>
                  <a:schemeClr val="tx1"/>
                </a:solidFill>
                <a:latin typeface="+mn-lt"/>
              </a:rPr>
            </a:br>
            <a:r>
              <a:rPr lang="en-US" sz="2200" dirty="0" smtClean="0">
                <a:solidFill>
                  <a:schemeClr val="tx1"/>
                </a:solidFill>
                <a:latin typeface="+mn-lt"/>
              </a:rPr>
              <a:t>51.6% (16/31) vs. 100% (12/12) using a low ROIs respectively.</a:t>
            </a:r>
            <a:endParaRPr lang="en-US" sz="2200" dirty="0">
              <a:solidFill>
                <a:schemeClr val="tx1"/>
              </a:solidFill>
              <a:latin typeface="+mn-lt"/>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990600" y="457200"/>
            <a:ext cx="7406640" cy="17526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266700" y="1905000"/>
            <a:ext cx="8877300"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990600" y="304800"/>
            <a:ext cx="6927850" cy="2082800"/>
          </a:xfrm>
          <a:prstGeom prst="rect">
            <a:avLst/>
          </a:prstGeom>
          <a:noFill/>
          <a:ln w="9525">
            <a:noFill/>
            <a:miter lim="800000"/>
            <a:headEnd/>
            <a:tailEnd/>
          </a:ln>
        </p:spPr>
      </p:pic>
      <p:sp>
        <p:nvSpPr>
          <p:cNvPr id="5" name="Content Placeholder 4"/>
          <p:cNvSpPr>
            <a:spLocks noGrp="1"/>
          </p:cNvSpPr>
          <p:nvPr>
            <p:ph idx="1"/>
          </p:nvPr>
        </p:nvSpPr>
        <p:spPr>
          <a:xfrm>
            <a:off x="1371600" y="2667000"/>
            <a:ext cx="6477000" cy="3124200"/>
          </a:xfrm>
        </p:spPr>
        <p:txBody>
          <a:bodyPr>
            <a:normAutofit lnSpcReduction="10000"/>
          </a:bodyPr>
          <a:lstStyle/>
          <a:p>
            <a:pPr>
              <a:buNone/>
            </a:pPr>
            <a:r>
              <a:rPr lang="en-US" sz="2400" i="1" dirty="0" smtClean="0"/>
              <a:t>   Methods: Fifty patients with adrenal masses were prospectively evaluated. CT scans were performed by using a 320-row MDCT device, before and after injection of contrast material. In 25 </a:t>
            </a:r>
            <a:r>
              <a:rPr lang="en-US" sz="2400" i="1" dirty="0" err="1" smtClean="0"/>
              <a:t>cases,delayed</a:t>
            </a:r>
            <a:r>
              <a:rPr lang="en-US" sz="2400" i="1" dirty="0" smtClean="0"/>
              <a:t> scans were performed at 5’ and 10’ (group 1), while in the remaining 25, at 5’and 15’(group 2). Absolute and relative washout percentage values (APW and RPW) were calculated</a:t>
            </a:r>
            <a:endParaRPr lang="en-US" sz="2400" i="1" dirty="0"/>
          </a:p>
        </p:txBody>
      </p:sp>
      <p:sp>
        <p:nvSpPr>
          <p:cNvPr id="6" name="Rectangle 5"/>
          <p:cNvSpPr/>
          <p:nvPr/>
        </p:nvSpPr>
        <p:spPr>
          <a:xfrm>
            <a:off x="5029200" y="2133600"/>
            <a:ext cx="2743200" cy="307777"/>
          </a:xfrm>
          <a:prstGeom prst="rect">
            <a:avLst/>
          </a:prstGeom>
        </p:spPr>
        <p:txBody>
          <a:bodyPr wrap="square">
            <a:spAutoFit/>
          </a:bodyPr>
          <a:lstStyle/>
          <a:p>
            <a:r>
              <a:rPr lang="en-US" sz="1400" dirty="0" smtClean="0"/>
              <a:t>The </a:t>
            </a:r>
            <a:r>
              <a:rPr lang="en-US" sz="1400" dirty="0" err="1" smtClean="0"/>
              <a:t>ScientificWorld</a:t>
            </a:r>
            <a:r>
              <a:rPr lang="en-US" sz="1400" dirty="0" smtClean="0"/>
              <a:t> Journal2013</a:t>
            </a:r>
            <a:endParaRPr lang="en-US"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idx="1"/>
          </p:nvPr>
        </p:nvSpPr>
        <p:spPr/>
        <p:txBody>
          <a:bodyPr>
            <a:normAutofit fontScale="77500" lnSpcReduction="20000"/>
          </a:bodyPr>
          <a:lstStyle/>
          <a:p>
            <a:endParaRPr lang="en-US" dirty="0" smtClean="0"/>
          </a:p>
          <a:p>
            <a:r>
              <a:rPr lang="en-US" dirty="0" smtClean="0"/>
              <a:t> the unenhanced scans were significant for the differential diagnosis between adenomas and </a:t>
            </a:r>
            <a:r>
              <a:rPr lang="en-US" dirty="0" err="1" smtClean="0"/>
              <a:t>nonadenomas</a:t>
            </a:r>
            <a:r>
              <a:rPr lang="en-US" dirty="0" smtClean="0"/>
              <a:t> in 75% of cases</a:t>
            </a:r>
          </a:p>
          <a:p>
            <a:r>
              <a:rPr lang="en-US" dirty="0" smtClean="0"/>
              <a:t>In no case of </a:t>
            </a:r>
            <a:r>
              <a:rPr lang="en-US" dirty="0" err="1" smtClean="0"/>
              <a:t>nonadenomas</a:t>
            </a:r>
            <a:r>
              <a:rPr lang="en-US" dirty="0" smtClean="0"/>
              <a:t>, a basal density value of less than 10HU was found.</a:t>
            </a:r>
          </a:p>
          <a:p>
            <a:r>
              <a:rPr lang="en-US" dirty="0" smtClean="0"/>
              <a:t>The morphological criteria represent, an important parameter of evaluation but have some limitations.</a:t>
            </a:r>
          </a:p>
          <a:p>
            <a:pPr>
              <a:buNone/>
            </a:pPr>
            <a:r>
              <a:rPr lang="en-US" dirty="0" smtClean="0"/>
              <a:t>    (</a:t>
            </a:r>
            <a:r>
              <a:rPr lang="en-US" dirty="0" err="1" smtClean="0"/>
              <a:t>i</a:t>
            </a:r>
            <a:r>
              <a:rPr lang="en-US" dirty="0" smtClean="0"/>
              <a:t>) They do not allow a diagnostic orientation in case of lipid-poor adenomas (approximately 30% of cases), which have a density greater than 10HU.</a:t>
            </a:r>
          </a:p>
          <a:p>
            <a:pPr>
              <a:buNone/>
            </a:pPr>
            <a:r>
              <a:rPr lang="en-US" dirty="0" smtClean="0"/>
              <a:t>    (ii) Unenhanced CT scans are often not used in the </a:t>
            </a:r>
            <a:r>
              <a:rPr lang="en-US" dirty="0" err="1" smtClean="0"/>
              <a:t>followup</a:t>
            </a:r>
            <a:r>
              <a:rPr lang="en-US" dirty="0" smtClean="0"/>
              <a:t> of cancer, and therefore the histological criteria cannot be evaluated.</a:t>
            </a:r>
          </a:p>
          <a:p>
            <a:pPr>
              <a:buNone/>
            </a:pPr>
            <a:r>
              <a:rPr lang="en-US" dirty="0" smtClean="0"/>
              <a:t>    (iii) The possibility exists that an adrenal carcinoma contains foci of </a:t>
            </a:r>
            <a:r>
              <a:rPr lang="en-US" dirty="0" err="1" smtClean="0"/>
              <a:t>intracytoplasmic</a:t>
            </a:r>
            <a:r>
              <a:rPr lang="en-US" dirty="0" smtClean="0"/>
              <a:t> lipids, as well as exceptionally metastatic from clear cell renal carcinoma and </a:t>
            </a:r>
            <a:r>
              <a:rPr lang="en-US" dirty="0" err="1" smtClean="0"/>
              <a:t>hepatocellular</a:t>
            </a:r>
            <a:r>
              <a:rPr lang="en-US" dirty="0" smtClean="0"/>
              <a:t> carcinoma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normAutofit lnSpcReduction="10000"/>
          </a:bodyPr>
          <a:lstStyle/>
          <a:p>
            <a:pPr algn="r" rtl="1">
              <a:buNone/>
            </a:pPr>
            <a:r>
              <a:rPr lang="en-US" dirty="0" smtClean="0"/>
              <a:t>PMH </a:t>
            </a:r>
            <a:r>
              <a:rPr lang="fa-IR" dirty="0" smtClean="0"/>
              <a:t> =</a:t>
            </a:r>
          </a:p>
          <a:p>
            <a:pPr algn="r" rtl="1">
              <a:buNone/>
            </a:pPr>
            <a:r>
              <a:rPr lang="fa-IR" sz="2400" dirty="0" smtClean="0"/>
              <a:t>در سن 27 سالگی به علت هیرسوتیسم در هندوستان تحت بررسی قرار گرفته که با توجه به تستوسترون بالا(170 </a:t>
            </a:r>
            <a:r>
              <a:rPr lang="en-US" sz="2400" dirty="0" smtClean="0"/>
              <a:t> </a:t>
            </a:r>
            <a:r>
              <a:rPr lang="en-US" sz="2400" dirty="0" err="1" smtClean="0"/>
              <a:t>ng</a:t>
            </a:r>
            <a:r>
              <a:rPr lang="en-US" sz="2400" dirty="0" smtClean="0"/>
              <a:t>/dl</a:t>
            </a:r>
            <a:r>
              <a:rPr lang="fa-IR" sz="2400" dirty="0" smtClean="0"/>
              <a:t>)جهت بیمار سونوگرافی انجام شده</a:t>
            </a:r>
          </a:p>
          <a:p>
            <a:pPr algn="r" rtl="1">
              <a:buNone/>
            </a:pPr>
            <a:r>
              <a:rPr lang="fa-IR" sz="2400" dirty="0" smtClean="0"/>
              <a:t> سونوگرافی شکم ولگن :</a:t>
            </a:r>
          </a:p>
          <a:p>
            <a:pPr algn="r" rtl="1">
              <a:buNone/>
            </a:pPr>
            <a:r>
              <a:rPr lang="fa-IR" sz="2400" dirty="0" smtClean="0"/>
              <a:t>   رحم وضمایم نرمال بوده اما توده به ابعاد 8*6*3 سانتی متر در ادرنال چپ گزارش شده که تحت جراحی قرار گرفته که گزارش پاتولوژی آن </a:t>
            </a:r>
          </a:p>
          <a:p>
            <a:pPr algn="r" rtl="1">
              <a:buNone/>
            </a:pPr>
            <a:r>
              <a:rPr lang="fa-IR" sz="2400" dirty="0" smtClean="0"/>
              <a:t> </a:t>
            </a:r>
            <a:r>
              <a:rPr lang="en-US" sz="2400" dirty="0" err="1" smtClean="0"/>
              <a:t>Adrenocortical</a:t>
            </a:r>
            <a:r>
              <a:rPr lang="en-US" sz="2400" dirty="0" smtClean="0"/>
              <a:t> Adenoma </a:t>
            </a:r>
            <a:r>
              <a:rPr lang="fa-IR" sz="2400" dirty="0" smtClean="0"/>
              <a:t> بوده است(جراحی در ایران )</a:t>
            </a:r>
          </a:p>
          <a:p>
            <a:pPr algn="r" rtl="1">
              <a:buNone/>
            </a:pPr>
            <a:endParaRPr lang="fa-IR" sz="2400" dirty="0" smtClean="0"/>
          </a:p>
          <a:p>
            <a:pPr algn="r" rtl="1">
              <a:buNone/>
            </a:pPr>
            <a:r>
              <a:rPr lang="en-US" sz="2400" dirty="0" smtClean="0"/>
              <a:t>    </a:t>
            </a:r>
            <a:r>
              <a:rPr lang="fa-IR" sz="2400" dirty="0" smtClean="0"/>
              <a:t>در آن زمان شواهدی دال بر </a:t>
            </a:r>
            <a:r>
              <a:rPr lang="en-US" sz="2400" dirty="0" err="1" smtClean="0"/>
              <a:t>Virilization</a:t>
            </a:r>
            <a:r>
              <a:rPr lang="en-US" sz="2400" dirty="0" smtClean="0"/>
              <a:t> </a:t>
            </a:r>
            <a:r>
              <a:rPr lang="fa-IR" sz="2400" dirty="0" smtClean="0"/>
              <a:t> و اختلال </a:t>
            </a:r>
            <a:r>
              <a:rPr lang="en-US" sz="2400" dirty="0" smtClean="0"/>
              <a:t>Menstruation </a:t>
            </a:r>
            <a:r>
              <a:rPr lang="fa-IR" sz="2400" dirty="0" smtClean="0"/>
              <a:t> نداشته</a:t>
            </a:r>
            <a:r>
              <a:rPr lang="en-US" sz="2400" dirty="0" smtClean="0"/>
              <a:t> </a:t>
            </a:r>
            <a:r>
              <a:rPr lang="fa-IR" sz="2400" dirty="0" smtClean="0"/>
              <a:t>و تنها شکایت بیمار هیرسوتیسم بوده </a:t>
            </a:r>
            <a:endParaRPr lang="en-US" sz="2400" dirty="0" smtClean="0"/>
          </a:p>
          <a:p>
            <a:pPr algn="r" rtl="1">
              <a:buNone/>
            </a:pPr>
            <a:r>
              <a:rPr lang="en-US" sz="2400" dirty="0" smtClean="0"/>
              <a:t>   </a:t>
            </a:r>
            <a:r>
              <a:rPr lang="fa-IR" sz="2400" dirty="0" smtClean="0"/>
              <a:t>که از سن 23 سالگی به تدریج ایجاد شده</a:t>
            </a:r>
            <a:r>
              <a:rPr lang="en-US" sz="2400" dirty="0" smtClean="0"/>
              <a:t>  </a:t>
            </a:r>
            <a:r>
              <a:rPr lang="fa-IR" sz="2400" dirty="0" smtClean="0"/>
              <a:t>و</a:t>
            </a:r>
            <a:r>
              <a:rPr lang="en-US" sz="2400" dirty="0" smtClean="0"/>
              <a:t> </a:t>
            </a:r>
            <a:r>
              <a:rPr lang="fa-IR" sz="2400" dirty="0" smtClean="0"/>
              <a:t>در زمان تشخیص در حد </a:t>
            </a:r>
            <a:r>
              <a:rPr lang="en-US" sz="2400" dirty="0" smtClean="0"/>
              <a:t>FGS 17 </a:t>
            </a:r>
            <a:r>
              <a:rPr lang="fa-IR" sz="2400" dirty="0" smtClean="0"/>
              <a:t> بوده است</a:t>
            </a:r>
            <a:endParaRPr lang="en-US" sz="2400" dirty="0" smtClean="0"/>
          </a:p>
          <a:p>
            <a:pPr algn="r" rtl="1">
              <a:buNone/>
            </a:pPr>
            <a:endParaRPr lang="en-US" sz="2400" dirty="0" smtClean="0"/>
          </a:p>
          <a:p>
            <a:pPr algn="r" rtl="1">
              <a:buNone/>
            </a:pPr>
            <a:r>
              <a:rPr lang="en-US" sz="2400" dirty="0" smtClean="0"/>
              <a:t>   </a:t>
            </a:r>
            <a:r>
              <a:rPr lang="fa-IR" sz="2400" dirty="0" smtClean="0"/>
              <a:t>علایم بالینی و بررسی ها ی آزمایشگاهی از نظر</a:t>
            </a:r>
            <a:r>
              <a:rPr lang="en-US" sz="2400" dirty="0" smtClean="0"/>
              <a:t> </a:t>
            </a:r>
            <a:r>
              <a:rPr lang="fa-IR" sz="2400" dirty="0" smtClean="0"/>
              <a:t>فیوکروموسیتوما</a:t>
            </a:r>
            <a:r>
              <a:rPr lang="en-US" sz="2400" dirty="0" smtClean="0"/>
              <a:t> </a:t>
            </a:r>
            <a:r>
              <a:rPr lang="fa-IR" sz="2400" dirty="0" smtClean="0"/>
              <a:t>منفی بوده است.</a:t>
            </a:r>
          </a:p>
          <a:p>
            <a:pPr algn="r" rtl="1">
              <a:buNone/>
            </a:pPr>
            <a:endParaRPr lang="fa-IR"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None/>
            </a:pPr>
            <a:r>
              <a:rPr lang="en-US" dirty="0" smtClean="0"/>
              <a:t>    </a:t>
            </a:r>
            <a:r>
              <a:rPr lang="en-US" dirty="0" err="1" smtClean="0"/>
              <a:t>Results:Differential</a:t>
            </a:r>
            <a:r>
              <a:rPr lang="en-US" dirty="0" smtClean="0"/>
              <a:t> diagnosis between adenomas and </a:t>
            </a:r>
            <a:r>
              <a:rPr lang="en-US" dirty="0" err="1" smtClean="0"/>
              <a:t>nonadenomas</a:t>
            </a:r>
            <a:r>
              <a:rPr lang="en-US" dirty="0" smtClean="0"/>
              <a:t> was</a:t>
            </a:r>
            <a:r>
              <a:rPr lang="fa-IR" dirty="0" smtClean="0"/>
              <a:t> </a:t>
            </a:r>
            <a:r>
              <a:rPr lang="en-US" dirty="0" smtClean="0"/>
              <a:t>obtained in 48/50 (96%) cases, with sensitivity, specificity, and accuracy values of 96%, 95%, and 96%, respectively</a:t>
            </a:r>
          </a:p>
          <a:p>
            <a:pPr>
              <a:buNone/>
            </a:pPr>
            <a:r>
              <a:rPr lang="en-US" dirty="0" smtClean="0"/>
              <a:t>    In group 1,APW and RPW values were, respectively, 69.8% and 67.2% at 5’ and 75.9% and 73.5% at 10’ for adenomas and 25.1% and 15.8% at 5’ and 33.5% and 20.5% at 10’ for </a:t>
            </a:r>
            <a:r>
              <a:rPr lang="en-US" dirty="0" err="1" smtClean="0"/>
              <a:t>nonadenomas</a:t>
            </a:r>
            <a:r>
              <a:rPr lang="en-US" dirty="0" smtClean="0"/>
              <a:t>. In group 2, APW and RPW values were 63% and 54.6% at 5’ and 73.8% and 65.5% at 15’ for adenomas and 22% and 12.5% at 5’and 35.5% and 19.9% at 15’for </a:t>
            </a:r>
            <a:r>
              <a:rPr lang="en-US" dirty="0" err="1" smtClean="0"/>
              <a:t>nonadenomas</a:t>
            </a:r>
            <a:r>
              <a:rPr lang="en-US" dirty="0" smtClean="0"/>
              <a:t>.</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  </a:t>
            </a:r>
            <a:r>
              <a:rPr lang="en-US" dirty="0" smtClean="0">
                <a:solidFill>
                  <a:schemeClr val="tx1"/>
                </a:solidFill>
                <a:latin typeface="Constantia" pitchFamily="18" charset="0"/>
              </a:rPr>
              <a:t>MRI</a:t>
            </a:r>
            <a:endParaRPr lang="en-US" dirty="0">
              <a:solidFill>
                <a:schemeClr val="tx1"/>
              </a:solidFill>
              <a:latin typeface="Constantia" pitchFamily="18" charset="0"/>
            </a:endParaRPr>
          </a:p>
        </p:txBody>
      </p:sp>
      <p:sp>
        <p:nvSpPr>
          <p:cNvPr id="3" name="Content Placeholder 2"/>
          <p:cNvSpPr>
            <a:spLocks noGrp="1"/>
          </p:cNvSpPr>
          <p:nvPr>
            <p:ph idx="1"/>
          </p:nvPr>
        </p:nvSpPr>
        <p:spPr>
          <a:xfrm>
            <a:off x="457200" y="1752600"/>
            <a:ext cx="8229600" cy="4572000"/>
          </a:xfrm>
        </p:spPr>
        <p:txBody>
          <a:bodyPr>
            <a:normAutofit/>
          </a:bodyPr>
          <a:lstStyle/>
          <a:p>
            <a:r>
              <a:rPr lang="en-US" sz="2000" dirty="0" smtClean="0"/>
              <a:t>Benign cortical adenomas appear hypo or </a:t>
            </a:r>
            <a:r>
              <a:rPr lang="en-US" sz="2000" dirty="0" err="1" smtClean="0"/>
              <a:t>isointense</a:t>
            </a:r>
            <a:r>
              <a:rPr lang="en-US" sz="2000" dirty="0" smtClean="0"/>
              <a:t> to liver on T1-weighted images, and hyper or </a:t>
            </a:r>
            <a:r>
              <a:rPr lang="en-US" sz="2000" dirty="0" err="1" smtClean="0"/>
              <a:t>isointense</a:t>
            </a:r>
            <a:r>
              <a:rPr lang="en-US" sz="2000" dirty="0" smtClean="0"/>
              <a:t> to liver on T2-weighted images</a:t>
            </a:r>
          </a:p>
          <a:p>
            <a:r>
              <a:rPr lang="en-US" sz="2000" dirty="0" smtClean="0"/>
              <a:t>Quantitative assessment of loss in signal intensity is not well standardized between the different studies and, therefore, evidence base for performance of MRI in the diagnosis of malignancy is insufficient to make strong recommendations. </a:t>
            </a:r>
          </a:p>
          <a:p>
            <a:r>
              <a:rPr lang="en-US" sz="2000" dirty="0" smtClean="0"/>
              <a:t>Moreover, the interpretation of the images might be more dependent on the experience of the radiologist than for CT assessment. </a:t>
            </a:r>
          </a:p>
          <a:p>
            <a:r>
              <a:rPr lang="en-US" sz="2000" dirty="0" smtClean="0"/>
              <a:t>The meta-analysis was not able to determine the diagnostic value of MRI due to the low number and quality of eligible studies.</a:t>
            </a:r>
            <a:r>
              <a:rPr lang="en-US" dirty="0" smtClean="0"/>
              <a:t> </a:t>
            </a:r>
          </a:p>
          <a:p>
            <a:r>
              <a:rPr lang="en-US" sz="2000" dirty="0" smtClean="0"/>
              <a:t>MRI should be the first choice only  where a CT is less desirable (e.g. </a:t>
            </a:r>
            <a:r>
              <a:rPr lang="en-US" sz="2000" dirty="0" err="1" smtClean="0"/>
              <a:t>pregnancy,children</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False negative results is quite low, and this refers mainly to a few subtypes of extra-adrenal malignancies with low uptake (Prostate </a:t>
            </a:r>
            <a:r>
              <a:rPr lang="en-US" dirty="0" err="1" smtClean="0"/>
              <a:t>cancer,BAC,low</a:t>
            </a:r>
            <a:r>
              <a:rPr lang="en-US" dirty="0" smtClean="0"/>
              <a:t>-grade </a:t>
            </a:r>
            <a:r>
              <a:rPr lang="en-US" dirty="0" err="1" smtClean="0"/>
              <a:t>sarcomas,low</a:t>
            </a:r>
            <a:r>
              <a:rPr lang="en-US" dirty="0" smtClean="0"/>
              <a:t> grade non-</a:t>
            </a:r>
            <a:r>
              <a:rPr lang="en-US" dirty="0" err="1" smtClean="0"/>
              <a:t>hodgkin</a:t>
            </a:r>
            <a:r>
              <a:rPr lang="en-US" dirty="0" smtClean="0"/>
              <a:t> lymphoma).</a:t>
            </a:r>
          </a:p>
          <a:p>
            <a:endParaRPr lang="en-US" dirty="0" smtClean="0"/>
          </a:p>
          <a:p>
            <a:r>
              <a:rPr lang="en-US" dirty="0" smtClean="0"/>
              <a:t>Several benign adrenal tumors (e.g. functional adenomas or benign </a:t>
            </a:r>
            <a:r>
              <a:rPr lang="en-US" dirty="0" err="1" smtClean="0"/>
              <a:t>pheochromocytoma</a:t>
            </a:r>
            <a:r>
              <a:rPr lang="en-US" dirty="0" smtClean="0"/>
              <a:t>) may be FDG-positive</a:t>
            </a:r>
            <a:r>
              <a:rPr lang="en-US" dirty="0"/>
              <a:t>.</a:t>
            </a:r>
            <a:endParaRPr lang="en-US" dirty="0" smtClean="0"/>
          </a:p>
        </p:txBody>
      </p:sp>
      <p:sp>
        <p:nvSpPr>
          <p:cNvPr id="4" name="Title 3"/>
          <p:cNvSpPr>
            <a:spLocks noGrp="1"/>
          </p:cNvSpPr>
          <p:nvPr>
            <p:ph type="title"/>
          </p:nvPr>
        </p:nvSpPr>
        <p:spPr/>
        <p:txBody>
          <a:bodyPr/>
          <a:lstStyle/>
          <a:p>
            <a:r>
              <a:rPr lang="en-US" dirty="0" smtClean="0">
                <a:solidFill>
                  <a:schemeClr val="tx1"/>
                </a:solidFill>
                <a:latin typeface="+mn-lt"/>
              </a:rPr>
              <a:t>  FDG-PET</a:t>
            </a:r>
            <a:endParaRPr lang="en-US" dirty="0">
              <a:solidFill>
                <a:schemeClr val="tx1"/>
              </a:solidFill>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1371600" y="3429000"/>
            <a:ext cx="6470650" cy="3028950"/>
          </a:xfrm>
          <a:prstGeom prst="rect">
            <a:avLst/>
          </a:prstGeom>
          <a:noFill/>
          <a:ln w="9525">
            <a:noFill/>
            <a:miter lim="800000"/>
            <a:headEnd/>
            <a:tailEnd/>
          </a:ln>
        </p:spPr>
      </p:pic>
      <p:pic>
        <p:nvPicPr>
          <p:cNvPr id="5" name="Picture 2"/>
          <p:cNvPicPr>
            <a:picLocks noGrp="1" noChangeAspect="1" noChangeArrowheads="1"/>
          </p:cNvPicPr>
          <p:nvPr>
            <p:ph idx="1"/>
          </p:nvPr>
        </p:nvPicPr>
        <p:blipFill>
          <a:blip r:embed="rId3" cstate="print"/>
          <a:srcRect/>
          <a:stretch>
            <a:fillRect/>
          </a:stretch>
        </p:blipFill>
        <p:spPr bwMode="auto">
          <a:xfrm>
            <a:off x="1219200" y="1066800"/>
            <a:ext cx="685018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29200"/>
          </a:xfrm>
        </p:spPr>
        <p:txBody>
          <a:bodyPr>
            <a:normAutofit/>
          </a:bodyPr>
          <a:lstStyle/>
          <a:p>
            <a:endParaRPr lang="en-US" b="1" dirty="0" smtClean="0"/>
          </a:p>
          <a:p>
            <a:r>
              <a:rPr lang="en-US" b="1" dirty="0" smtClean="0"/>
              <a:t>R 5.2. In patients with an indeterminate adrenal mass (by imaging), opting not to undergo </a:t>
            </a:r>
            <a:r>
              <a:rPr lang="en-US" b="1" dirty="0" err="1" smtClean="0"/>
              <a:t>adrenalectomy</a:t>
            </a:r>
            <a:r>
              <a:rPr lang="en-US" b="1" dirty="0" smtClean="0"/>
              <a:t> following initial assessment, we suggest a repeat </a:t>
            </a:r>
            <a:r>
              <a:rPr lang="en-US" b="1" dirty="0" err="1" smtClean="0"/>
              <a:t>noncontrast</a:t>
            </a:r>
            <a:r>
              <a:rPr lang="en-US" b="1" dirty="0" smtClean="0"/>
              <a:t> CT or MRI after 6–12 months to exclude significant growth (⊕OOO). We suggest surgical resection if the lesion enlarges by more than 20% (in addition to at least a 5 mm increase in maximum diameter) during this period. If there is growth of the lesion below this threshold, additional imaging again after 6–12 months might be performed</a:t>
            </a:r>
          </a:p>
          <a:p>
            <a:endParaRPr lang="en-US" dirty="0" smtClean="0"/>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85800" y="762000"/>
            <a:ext cx="7639050"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524000"/>
            <a:ext cx="8562975" cy="1828800"/>
          </a:xfrm>
          <a:prstGeom prst="rect">
            <a:avLst/>
          </a:prstGeom>
          <a:noFill/>
          <a:ln w="9525">
            <a:noFill/>
            <a:miter lim="800000"/>
            <a:headEnd/>
            <a:tailEnd/>
          </a:ln>
        </p:spPr>
      </p:pic>
      <p:sp>
        <p:nvSpPr>
          <p:cNvPr id="5" name="Content Placeholder 2"/>
          <p:cNvSpPr>
            <a:spLocks noGrp="1"/>
          </p:cNvSpPr>
          <p:nvPr>
            <p:ph idx="1"/>
          </p:nvPr>
        </p:nvSpPr>
        <p:spPr>
          <a:xfrm>
            <a:off x="457200" y="1935480"/>
            <a:ext cx="8229600" cy="4389120"/>
          </a:xfrm>
        </p:spPr>
        <p:txBody>
          <a:bodyPr/>
          <a:lstStyle/>
          <a:p>
            <a:pPr>
              <a:buNone/>
            </a:pPr>
            <a:endParaRPr lang="en-US" b="1" dirty="0" smtClean="0"/>
          </a:p>
          <a:p>
            <a:endParaRPr lang="en-US" b="1" dirty="0" smtClean="0"/>
          </a:p>
          <a:p>
            <a:endParaRPr lang="en-US" b="1" dirty="0" smtClean="0"/>
          </a:p>
          <a:p>
            <a:pPr>
              <a:buNone/>
            </a:pPr>
            <a:endParaRPr lang="en-US" b="1" dirty="0" smtClean="0"/>
          </a:p>
          <a:p>
            <a:pPr>
              <a:buNone/>
            </a:pPr>
            <a:r>
              <a:rPr lang="en-US" b="1" dirty="0" smtClean="0"/>
              <a:t>European Journal of Endocrinology(2016)</a:t>
            </a:r>
          </a:p>
          <a:p>
            <a:pPr>
              <a:buNone/>
            </a:pPr>
            <a:r>
              <a:rPr lang="en-US" b="1" dirty="0" smtClean="0"/>
              <a:t>A systematic review and meta-analysis</a:t>
            </a:r>
            <a:endParaRPr lang="en-US"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rmAutofit fontScale="92500"/>
          </a:bodyPr>
          <a:lstStyle/>
          <a:p>
            <a:pPr>
              <a:buNone/>
            </a:pPr>
            <a:endParaRPr lang="en-US" dirty="0" smtClean="0"/>
          </a:p>
          <a:p>
            <a:r>
              <a:rPr lang="en-US" dirty="0" smtClean="0"/>
              <a:t> In cancer patients, the likelihood of an adrenal nodule being malignant is approximately 20%  (only 70% of adrenal lesions surgically removed on the basis of imaging results are confirmed as metastasis by histology)</a:t>
            </a:r>
          </a:p>
          <a:p>
            <a:endParaRPr lang="en-US" dirty="0" smtClean="0"/>
          </a:p>
          <a:p>
            <a:r>
              <a:rPr lang="en-US" dirty="0" smtClean="0"/>
              <a:t>Larger clinical and surgical adrenal </a:t>
            </a:r>
            <a:r>
              <a:rPr lang="en-US" dirty="0" err="1" smtClean="0"/>
              <a:t>incidentaloma</a:t>
            </a:r>
            <a:r>
              <a:rPr lang="en-US" dirty="0" smtClean="0"/>
              <a:t> series report an ACC prevalence of 1.4–12%</a:t>
            </a:r>
          </a:p>
          <a:p>
            <a:endParaRPr lang="en-US" dirty="0" smtClean="0"/>
          </a:p>
          <a:p>
            <a:r>
              <a:rPr lang="en-US" dirty="0" smtClean="0"/>
              <a:t> at least a third of benign adrenal adenomas have been shown to be lipid-poor</a:t>
            </a:r>
          </a:p>
          <a:p>
            <a:endParaRPr lang="en-US" dirty="0" smtClean="0"/>
          </a:p>
          <a:p>
            <a:r>
              <a:rPr lang="en-US" dirty="0" smtClean="0"/>
              <a:t>Unnecessary surgery in 30–55% of patients</a:t>
            </a:r>
          </a:p>
          <a:p>
            <a:endParaRPr lang="en-US" dirty="0" smtClean="0"/>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rmAutofit lnSpcReduction="10000"/>
          </a:bodyPr>
          <a:lstStyle/>
          <a:p>
            <a:r>
              <a:rPr lang="en-US" dirty="0" smtClean="0"/>
              <a:t>despite the wide spread use of  imaging tests in the workup of adrenal </a:t>
            </a:r>
            <a:r>
              <a:rPr lang="en-US" dirty="0" err="1" smtClean="0"/>
              <a:t>incidentalomas</a:t>
            </a:r>
            <a:r>
              <a:rPr lang="en-US" dirty="0" smtClean="0"/>
              <a:t>, the optimal choice, sequence and performance of imaging tests to distinguish benign from malignant adrenal masses is </a:t>
            </a:r>
            <a:r>
              <a:rPr lang="en-US" dirty="0" err="1" smtClean="0"/>
              <a:t>uncleaand</a:t>
            </a:r>
            <a:endParaRPr lang="en-US" dirty="0" smtClean="0"/>
          </a:p>
          <a:p>
            <a:endParaRPr lang="en-US" dirty="0" smtClean="0"/>
          </a:p>
          <a:p>
            <a:r>
              <a:rPr lang="en-US" dirty="0" smtClean="0"/>
              <a:t> clinical practice remains more expert-based than evidence-based.</a:t>
            </a:r>
          </a:p>
          <a:p>
            <a:pPr>
              <a:buNone/>
            </a:pPr>
            <a:endParaRPr lang="en-US" dirty="0" smtClean="0"/>
          </a:p>
          <a:p>
            <a:r>
              <a:rPr lang="en-US" dirty="0" smtClean="0"/>
              <a:t>published reports are often unconvincing due to small sample sizes, heterogeneity of included populations and different imaging techniques or cut-offs as well as poor reference standards.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1219200" y="2133600"/>
            <a:ext cx="6141720" cy="188214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4800600" y="3886200"/>
            <a:ext cx="2486025" cy="20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rmAutofit fontScale="90000"/>
          </a:bodyPr>
          <a:lstStyle/>
          <a:p>
            <a:r>
              <a:rPr lang="fa-IR" i="1" dirty="0" smtClean="0"/>
              <a:t>بررسی های آزمایشگاهی                                </a:t>
            </a:r>
            <a:endParaRPr lang="en-US" i="1" dirty="0"/>
          </a:p>
        </p:txBody>
      </p:sp>
      <p:graphicFrame>
        <p:nvGraphicFramePr>
          <p:cNvPr id="4" name="Content Placeholder 3"/>
          <p:cNvGraphicFramePr>
            <a:graphicFrameLocks noGrp="1"/>
          </p:cNvGraphicFramePr>
          <p:nvPr>
            <p:ph idx="1"/>
          </p:nvPr>
        </p:nvGraphicFramePr>
        <p:xfrm>
          <a:off x="1066800" y="1935163"/>
          <a:ext cx="6477000" cy="2392680"/>
        </p:xfrm>
        <a:graphic>
          <a:graphicData uri="http://schemas.openxmlformats.org/drawingml/2006/table">
            <a:tbl>
              <a:tblPr firstRow="1" bandRow="1">
                <a:tableStyleId>{D7AC3CCA-C797-4891-BE02-D94E43425B78}</a:tableStyleId>
              </a:tblPr>
              <a:tblGrid>
                <a:gridCol w="3276600"/>
                <a:gridCol w="3200400"/>
              </a:tblGrid>
              <a:tr h="370840">
                <a:tc>
                  <a:txBody>
                    <a:bodyPr/>
                    <a:lstStyle/>
                    <a:p>
                      <a:r>
                        <a:rPr lang="en-US" dirty="0" smtClean="0"/>
                        <a:t>Testosterone</a:t>
                      </a:r>
                      <a:endParaRPr lang="en-US" dirty="0"/>
                    </a:p>
                  </a:txBody>
                  <a:tcPr/>
                </a:tc>
                <a:tc>
                  <a:txBody>
                    <a:bodyPr/>
                    <a:lstStyle/>
                    <a:p>
                      <a:r>
                        <a:rPr lang="en-US" dirty="0" smtClean="0"/>
                        <a:t>170 </a:t>
                      </a:r>
                      <a:r>
                        <a:rPr lang="en-US" dirty="0" err="1" smtClean="0"/>
                        <a:t>ng</a:t>
                      </a:r>
                      <a:r>
                        <a:rPr lang="en-US" dirty="0" smtClean="0"/>
                        <a:t>/dl</a:t>
                      </a:r>
                      <a:endParaRPr lang="en-US" dirty="0"/>
                    </a:p>
                  </a:txBody>
                  <a:tcPr/>
                </a:tc>
              </a:tr>
              <a:tr h="370840">
                <a:tc>
                  <a:txBody>
                    <a:bodyPr/>
                    <a:lstStyle/>
                    <a:p>
                      <a:r>
                        <a:rPr lang="en-US" b="1" dirty="0" smtClean="0"/>
                        <a:t>DHEA_S</a:t>
                      </a:r>
                      <a:endParaRPr lang="en-US" b="1" dirty="0"/>
                    </a:p>
                  </a:txBody>
                  <a:tcPr/>
                </a:tc>
                <a:tc>
                  <a:txBody>
                    <a:bodyPr/>
                    <a:lstStyle/>
                    <a:p>
                      <a:r>
                        <a:rPr lang="en-US" b="1" dirty="0" smtClean="0"/>
                        <a:t>355 mcg/dl      (80-560)</a:t>
                      </a:r>
                      <a:endParaRPr lang="en-US" b="1" dirty="0"/>
                    </a:p>
                  </a:txBody>
                  <a:tcPr/>
                </a:tc>
              </a:tr>
              <a:tr h="370840">
                <a:tc>
                  <a:txBody>
                    <a:bodyPr/>
                    <a:lstStyle/>
                    <a:p>
                      <a:r>
                        <a:rPr lang="en-US" b="1" dirty="0" err="1" smtClean="0"/>
                        <a:t>Prolactin</a:t>
                      </a:r>
                      <a:endParaRPr lang="en-US" b="1" dirty="0" smtClean="0"/>
                    </a:p>
                    <a:p>
                      <a:endParaRPr lang="en-US" b="1" dirty="0"/>
                    </a:p>
                  </a:txBody>
                  <a:tcPr/>
                </a:tc>
                <a:tc>
                  <a:txBody>
                    <a:bodyPr/>
                    <a:lstStyle/>
                    <a:p>
                      <a:r>
                        <a:rPr lang="en-US" b="1" dirty="0" smtClean="0"/>
                        <a:t>18.95</a:t>
                      </a:r>
                      <a:r>
                        <a:rPr lang="fa-IR" b="1" dirty="0" smtClean="0"/>
                        <a:t> </a:t>
                      </a:r>
                      <a:r>
                        <a:rPr lang="en-US" b="1" dirty="0" err="1" smtClean="0"/>
                        <a:t>ng</a:t>
                      </a:r>
                      <a:r>
                        <a:rPr lang="en-US" b="1" dirty="0" smtClean="0"/>
                        <a:t>/ml</a:t>
                      </a:r>
                      <a:endParaRPr lang="en-US" b="1" dirty="0"/>
                    </a:p>
                  </a:txBody>
                  <a:tcPr/>
                </a:tc>
              </a:tr>
              <a:tr h="416877">
                <a:tc>
                  <a:txBody>
                    <a:bodyPr/>
                    <a:lstStyle/>
                    <a:p>
                      <a:r>
                        <a:rPr lang="en-US" b="1" dirty="0" smtClean="0"/>
                        <a:t>FSH</a:t>
                      </a:r>
                    </a:p>
                    <a:p>
                      <a:endParaRPr lang="en-US" b="1" dirty="0"/>
                    </a:p>
                  </a:txBody>
                  <a:tcPr/>
                </a:tc>
                <a:tc>
                  <a:txBody>
                    <a:bodyPr/>
                    <a:lstStyle/>
                    <a:p>
                      <a:r>
                        <a:rPr lang="en-US" b="1" dirty="0" smtClean="0"/>
                        <a:t>10.4</a:t>
                      </a:r>
                      <a:r>
                        <a:rPr lang="fa-IR" b="1" dirty="0" smtClean="0"/>
                        <a:t> </a:t>
                      </a:r>
                      <a:r>
                        <a:rPr lang="en-US" b="1" dirty="0" err="1" smtClean="0"/>
                        <a:t>mIU</a:t>
                      </a:r>
                      <a:r>
                        <a:rPr lang="en-US" b="1" dirty="0" smtClean="0"/>
                        <a:t>/ml</a:t>
                      </a:r>
                      <a:endParaRPr lang="en-US" b="1" dirty="0"/>
                    </a:p>
                  </a:txBody>
                  <a:tcPr/>
                </a:tc>
              </a:tr>
              <a:tr h="370840">
                <a:tc>
                  <a:txBody>
                    <a:bodyPr/>
                    <a:lstStyle/>
                    <a:p>
                      <a:r>
                        <a:rPr lang="en-US" b="1" dirty="0" smtClean="0"/>
                        <a:t>LH</a:t>
                      </a:r>
                    </a:p>
                  </a:txBody>
                  <a:tcPr/>
                </a:tc>
                <a:tc>
                  <a:txBody>
                    <a:bodyPr/>
                    <a:lstStyle/>
                    <a:p>
                      <a:r>
                        <a:rPr lang="en-US" b="1" dirty="0" smtClean="0"/>
                        <a:t>3.5</a:t>
                      </a:r>
                      <a:r>
                        <a:rPr lang="fa-IR" b="1" dirty="0" smtClean="0"/>
                        <a:t>  </a:t>
                      </a:r>
                      <a:r>
                        <a:rPr lang="en-US" b="1" dirty="0" err="1" smtClean="0"/>
                        <a:t>mIU</a:t>
                      </a:r>
                      <a:r>
                        <a:rPr lang="en-US" b="1" dirty="0" smtClean="0"/>
                        <a:t>/ml</a:t>
                      </a:r>
                      <a:endParaRPr lang="en-US" b="1" dirty="0"/>
                    </a:p>
                  </a:txBody>
                  <a:tcPr/>
                </a:tc>
              </a:tr>
            </a:tbl>
          </a:graphicData>
        </a:graphic>
      </p:graphicFrame>
      <p:graphicFrame>
        <p:nvGraphicFramePr>
          <p:cNvPr id="5" name="Table 4"/>
          <p:cNvGraphicFramePr>
            <a:graphicFrameLocks noGrp="1"/>
          </p:cNvGraphicFramePr>
          <p:nvPr/>
        </p:nvGraphicFramePr>
        <p:xfrm>
          <a:off x="2057400" y="5105400"/>
          <a:ext cx="4724400" cy="1463040"/>
        </p:xfrm>
        <a:graphic>
          <a:graphicData uri="http://schemas.openxmlformats.org/drawingml/2006/table">
            <a:tbl>
              <a:tblPr firstRow="1" bandRow="1">
                <a:tableStyleId>{616DA210-FB5B-4158-B5E0-FEB733F419BA}</a:tableStyleId>
              </a:tblPr>
              <a:tblGrid>
                <a:gridCol w="2286000"/>
                <a:gridCol w="2438400"/>
              </a:tblGrid>
              <a:tr h="137160">
                <a:tc>
                  <a:txBody>
                    <a:bodyPr/>
                    <a:lstStyle/>
                    <a:p>
                      <a:r>
                        <a:rPr lang="en-US" dirty="0" smtClean="0"/>
                        <a:t>epinephrine</a:t>
                      </a:r>
                      <a:endParaRPr lang="en-US" dirty="0"/>
                    </a:p>
                  </a:txBody>
                  <a:tcPr/>
                </a:tc>
                <a:tc>
                  <a:txBody>
                    <a:bodyPr/>
                    <a:lstStyle/>
                    <a:p>
                      <a:pPr marL="342900" indent="-342900">
                        <a:buAutoNum type="arabicPlain" startAt="14"/>
                      </a:pPr>
                      <a:r>
                        <a:rPr lang="en-US" dirty="0" smtClean="0"/>
                        <a:t>mcg</a:t>
                      </a:r>
                      <a:r>
                        <a:rPr lang="en-US" baseline="0" dirty="0" smtClean="0"/>
                        <a:t> (0_15)</a:t>
                      </a:r>
                    </a:p>
                  </a:txBody>
                  <a:tcPr/>
                </a:tc>
              </a:tr>
              <a:tr h="335280">
                <a:tc>
                  <a:txBody>
                    <a:bodyPr/>
                    <a:lstStyle/>
                    <a:p>
                      <a:r>
                        <a:rPr lang="en-US" b="1" dirty="0" err="1" smtClean="0"/>
                        <a:t>norepinephrine</a:t>
                      </a:r>
                      <a:endParaRPr lang="en-US" b="1" dirty="0"/>
                    </a:p>
                  </a:txBody>
                  <a:tcPr/>
                </a:tc>
                <a:tc>
                  <a:txBody>
                    <a:bodyPr/>
                    <a:lstStyle/>
                    <a:p>
                      <a:r>
                        <a:rPr lang="en-US" b="1" dirty="0" smtClean="0"/>
                        <a:t>130 mcg (0_100)</a:t>
                      </a:r>
                      <a:endParaRPr lang="en-US" b="1" dirty="0"/>
                    </a:p>
                  </a:txBody>
                  <a:tcPr/>
                </a:tc>
              </a:tr>
              <a:tr h="335280">
                <a:tc>
                  <a:txBody>
                    <a:bodyPr/>
                    <a:lstStyle/>
                    <a:p>
                      <a:r>
                        <a:rPr lang="en-US" b="1" dirty="0" err="1" smtClean="0"/>
                        <a:t>Vol</a:t>
                      </a:r>
                      <a:endParaRPr lang="en-US" b="1" dirty="0"/>
                    </a:p>
                  </a:txBody>
                  <a:tcPr/>
                </a:tc>
                <a:tc>
                  <a:txBody>
                    <a:bodyPr/>
                    <a:lstStyle/>
                    <a:p>
                      <a:r>
                        <a:rPr lang="en-US" b="1" dirty="0" smtClean="0"/>
                        <a:t>1250 cc</a:t>
                      </a:r>
                      <a:endParaRPr lang="en-US" b="1" dirty="0"/>
                    </a:p>
                  </a:txBody>
                  <a:tcPr/>
                </a:tc>
              </a:tr>
              <a:tr h="335280">
                <a:tc>
                  <a:txBody>
                    <a:bodyPr/>
                    <a:lstStyle/>
                    <a:p>
                      <a:r>
                        <a:rPr lang="en-US" b="1" dirty="0" smtClean="0"/>
                        <a:t>Cr</a:t>
                      </a:r>
                      <a:endParaRPr lang="en-US" b="1" dirty="0"/>
                    </a:p>
                  </a:txBody>
                  <a:tcPr/>
                </a:tc>
                <a:tc>
                  <a:txBody>
                    <a:bodyPr/>
                    <a:lstStyle/>
                    <a:p>
                      <a:r>
                        <a:rPr lang="en-US" b="1" dirty="0" smtClean="0"/>
                        <a:t>1312  mg</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838200" y="685800"/>
            <a:ext cx="7734300" cy="3667125"/>
          </a:xfrm>
          <a:prstGeom prst="rect">
            <a:avLst/>
          </a:prstGeom>
          <a:noFill/>
          <a:ln w="9525">
            <a:noFill/>
            <a:miter lim="800000"/>
            <a:headEnd/>
            <a:tailEnd/>
          </a:ln>
        </p:spPr>
      </p:pic>
      <p:pic>
        <p:nvPicPr>
          <p:cNvPr id="7170" name="Picture 2"/>
          <p:cNvPicPr>
            <a:picLocks noGrp="1" noChangeAspect="1" noChangeArrowheads="1"/>
          </p:cNvPicPr>
          <p:nvPr>
            <p:ph idx="1"/>
          </p:nvPr>
        </p:nvPicPr>
        <p:blipFill>
          <a:blip r:embed="rId3" cstate="print"/>
          <a:srcRect/>
          <a:stretch>
            <a:fillRect/>
          </a:stretch>
        </p:blipFill>
        <p:spPr bwMode="auto">
          <a:xfrm>
            <a:off x="1600200" y="4495800"/>
            <a:ext cx="5951220" cy="15849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At initial evaluation, the false-positive rate for functional or malignant lesions is typically 5 times greater than the true-positive rate, and during </a:t>
            </a:r>
            <a:r>
              <a:rPr lang="en-US" dirty="0" err="1" smtClean="0"/>
              <a:t>followup</a:t>
            </a:r>
            <a:endParaRPr lang="en-US" dirty="0" smtClean="0"/>
          </a:p>
          <a:p>
            <a:r>
              <a:rPr lang="en-US" dirty="0" smtClean="0"/>
              <a:t>of adrenal </a:t>
            </a:r>
            <a:r>
              <a:rPr lang="en-US" dirty="0" err="1" smtClean="0"/>
              <a:t>incidentalomas</a:t>
            </a:r>
            <a:r>
              <a:rPr lang="en-US" dirty="0" smtClean="0"/>
              <a:t> initially considered to be</a:t>
            </a:r>
          </a:p>
          <a:p>
            <a:pPr>
              <a:buNone/>
            </a:pPr>
            <a:r>
              <a:rPr lang="en-US" dirty="0" smtClean="0"/>
              <a:t>    benign and non-functional, the false-positive rate is typically 50 times greater than the true-positive rate</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1676400" y="1905000"/>
            <a:ext cx="5539740" cy="393954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05400"/>
          </a:xfrm>
        </p:spPr>
        <p:txBody>
          <a:bodyPr>
            <a:normAutofit fontScale="92500" lnSpcReduction="10000"/>
          </a:bodyPr>
          <a:lstStyle/>
          <a:p>
            <a:pPr>
              <a:buFont typeface="Wingdings" pitchFamily="2" charset="2"/>
              <a:buChar char="Ø"/>
            </a:pPr>
            <a:r>
              <a:rPr lang="en-US" dirty="0" smtClean="0"/>
              <a:t> The new guidelines recommend that after the initial evaluation, no further follow-up, either hormonal evaluation or repeat scanning, is necessary for patients with homogeneous-appearing non-secreting </a:t>
            </a:r>
            <a:r>
              <a:rPr lang="en-US" dirty="0" err="1" smtClean="0"/>
              <a:t>incidentalomas</a:t>
            </a:r>
            <a:r>
              <a:rPr lang="en-US" dirty="0" smtClean="0"/>
              <a:t> &lt;4 cm in diameter on non-contrast CT ≤10 HU</a:t>
            </a:r>
          </a:p>
          <a:p>
            <a:pPr>
              <a:buFont typeface="Wingdings" pitchFamily="2" charset="2"/>
              <a:buChar char="Ø"/>
            </a:pPr>
            <a:r>
              <a:rPr lang="en-US" dirty="0" smtClean="0"/>
              <a:t>For patients with possible autonomous </a:t>
            </a:r>
            <a:r>
              <a:rPr lang="en-US" dirty="0" err="1" smtClean="0"/>
              <a:t>cortisol</a:t>
            </a:r>
            <a:r>
              <a:rPr lang="en-US" dirty="0" smtClean="0"/>
              <a:t> secretion (low risk) and no </a:t>
            </a:r>
            <a:r>
              <a:rPr lang="en-US" dirty="0" err="1" smtClean="0"/>
              <a:t>comorbidities</a:t>
            </a:r>
            <a:r>
              <a:rPr lang="en-US" dirty="0" smtClean="0"/>
              <a:t> (such as hypertension, diabetes mellitus or vertebral fractures), </a:t>
            </a:r>
            <a:r>
              <a:rPr lang="en-US" dirty="0" err="1" smtClean="0"/>
              <a:t>adrenalectomy</a:t>
            </a:r>
            <a:r>
              <a:rPr lang="en-US" dirty="0" smtClean="0"/>
              <a:t> is not indicated</a:t>
            </a:r>
          </a:p>
          <a:p>
            <a:pPr>
              <a:buFont typeface="Wingdings" pitchFamily="2" charset="2"/>
              <a:buChar char="Ø"/>
            </a:pPr>
            <a:r>
              <a:rPr lang="en-US" dirty="0" smtClean="0"/>
              <a:t>In the absence of published evidence and in accordance with the </a:t>
            </a:r>
            <a:r>
              <a:rPr lang="en-US" dirty="0" err="1" smtClean="0"/>
              <a:t>recentESE</a:t>
            </a:r>
            <a:r>
              <a:rPr lang="en-US" dirty="0" smtClean="0"/>
              <a:t>/ENEA guidelines, we recommend that follow-up should </a:t>
            </a:r>
            <a:r>
              <a:rPr lang="en-US" dirty="0" err="1" smtClean="0"/>
              <a:t>bestopped</a:t>
            </a:r>
            <a:r>
              <a:rPr lang="en-US" dirty="0" smtClean="0"/>
              <a:t> after 2–4 years if no changes are detected</a:t>
            </a:r>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Boshra\Downloads\Grand\Camera\20161029_120353.jpg"/>
          <p:cNvPicPr>
            <a:picLocks noGrp="1" noChangeAspect="1" noChangeArrowheads="1"/>
          </p:cNvPicPr>
          <p:nvPr>
            <p:ph idx="1"/>
          </p:nvPr>
        </p:nvPicPr>
        <p:blipFill>
          <a:blip r:embed="rId2" cstate="print"/>
          <a:srcRect/>
          <a:stretch>
            <a:fillRect/>
          </a:stretch>
        </p:blipFill>
        <p:spPr bwMode="auto">
          <a:xfrm>
            <a:off x="0" y="304800"/>
            <a:ext cx="9144000" cy="65532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133600" y="1143000"/>
            <a:ext cx="4495800" cy="5486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lstStyle/>
          <a:p>
            <a:pPr algn="r" rtl="1">
              <a:buNone/>
            </a:pPr>
            <a:r>
              <a:rPr lang="fa-IR" dirty="0" smtClean="0"/>
              <a:t> سن تلارک را به یاد ندارد</a:t>
            </a:r>
          </a:p>
          <a:p>
            <a:pPr algn="r" rtl="1">
              <a:buNone/>
            </a:pPr>
            <a:r>
              <a:rPr lang="fa-IR" dirty="0" smtClean="0"/>
              <a:t> منارک در سن 13 سالگی         </a:t>
            </a:r>
            <a:r>
              <a:rPr lang="en-US" dirty="0" smtClean="0"/>
              <a:t>HTN </a:t>
            </a:r>
            <a:r>
              <a:rPr lang="fa-IR" dirty="0" smtClean="0"/>
              <a:t> (-)      </a:t>
            </a:r>
            <a:r>
              <a:rPr lang="en-US" dirty="0" smtClean="0"/>
              <a:t>DM </a:t>
            </a:r>
            <a:r>
              <a:rPr lang="fa-IR" dirty="0" smtClean="0"/>
              <a:t> (-)</a:t>
            </a:r>
          </a:p>
          <a:p>
            <a:pPr algn="r" rtl="1">
              <a:buNone/>
            </a:pPr>
            <a:r>
              <a:rPr lang="fa-IR" dirty="0" smtClean="0"/>
              <a:t>سیکل های قاعدگی منظم همراه با تخمک گذاری </a:t>
            </a:r>
          </a:p>
          <a:p>
            <a:pPr algn="r" rtl="1">
              <a:buNone/>
            </a:pPr>
            <a:r>
              <a:rPr lang="fa-IR" dirty="0" smtClean="0"/>
              <a:t>ناباروری که به گفته بیمار</a:t>
            </a:r>
            <a:r>
              <a:rPr lang="en-US" dirty="0" smtClean="0"/>
              <a:t>male factor</a:t>
            </a:r>
            <a:r>
              <a:rPr lang="fa-IR" dirty="0" smtClean="0"/>
              <a:t> بوده است.</a:t>
            </a:r>
          </a:p>
          <a:p>
            <a:pPr algn="r" rtl="1">
              <a:buNone/>
            </a:pPr>
            <a:endParaRPr lang="fa-IR" dirty="0" smtClean="0"/>
          </a:p>
          <a:p>
            <a:pPr algn="r" rtl="1">
              <a:buNone/>
            </a:pPr>
            <a:r>
              <a:rPr lang="en-US" dirty="0" smtClean="0"/>
              <a:t>FH </a:t>
            </a:r>
            <a:r>
              <a:rPr lang="fa-IR" dirty="0" smtClean="0"/>
              <a:t> = والدین خویشاوند</a:t>
            </a:r>
            <a:r>
              <a:rPr lang="fa-IR" dirty="0" smtClean="0">
                <a:latin typeface="Arial"/>
                <a:cs typeface="Arial"/>
              </a:rPr>
              <a:t>،</a:t>
            </a:r>
            <a:r>
              <a:rPr lang="fa-IR" dirty="0" smtClean="0"/>
              <a:t>هیرسوتیسم با </a:t>
            </a:r>
            <a:r>
              <a:rPr lang="en-US" dirty="0" smtClean="0"/>
              <a:t>Score </a:t>
            </a:r>
            <a:r>
              <a:rPr lang="fa-IR" dirty="0" smtClean="0"/>
              <a:t> مشابه در خواهران </a:t>
            </a:r>
          </a:p>
          <a:p>
            <a:pPr algn="r" rtl="1">
              <a:buNone/>
            </a:pPr>
            <a:r>
              <a:rPr lang="en-US" dirty="0" smtClean="0"/>
              <a:t>HH</a:t>
            </a:r>
            <a:r>
              <a:rPr lang="fa-IR" dirty="0" smtClean="0"/>
              <a:t>= سیگار (-)           الکل (</a:t>
            </a:r>
            <a:r>
              <a:rPr lang="en-US" dirty="0" smtClean="0"/>
              <a:t>-</a:t>
            </a:r>
            <a:r>
              <a:rPr lang="fa-IR" dirty="0" smtClean="0"/>
              <a:t>)</a:t>
            </a:r>
          </a:p>
          <a:p>
            <a:pPr algn="r" rtl="1">
              <a:buNone/>
            </a:pPr>
            <a:r>
              <a:rPr lang="en-US" dirty="0" smtClean="0"/>
              <a:t>DH</a:t>
            </a:r>
            <a:r>
              <a:rPr lang="fa-IR" dirty="0" smtClean="0"/>
              <a:t>= کلومیفن</a:t>
            </a:r>
          </a:p>
          <a:p>
            <a:pPr algn="r" rtl="1">
              <a:buNone/>
            </a:pPr>
            <a:endParaRPr lang="fa-IR"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2719</TotalTime>
  <Words>2725</Words>
  <Application>Microsoft Office PowerPoint</Application>
  <PresentationFormat>On-screen Show (4:3)</PresentationFormat>
  <Paragraphs>323</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Flow</vt:lpstr>
      <vt:lpstr>Case Peresentation: Adrenal Incidentaloma</vt:lpstr>
      <vt:lpstr>Slide 2</vt:lpstr>
      <vt:lpstr>Slide 3</vt:lpstr>
      <vt:lpstr>Slide 4</vt:lpstr>
      <vt:lpstr>Slide 5</vt:lpstr>
      <vt:lpstr>بررسی های آزمایشگاهی                                </vt:lpstr>
      <vt:lpstr>Slide 7</vt:lpstr>
      <vt:lpstr>Slide 8</vt:lpstr>
      <vt:lpstr>Slide 9</vt:lpstr>
      <vt:lpstr>Slide 10</vt:lpstr>
      <vt:lpstr>Slide 11</vt:lpstr>
      <vt:lpstr>:                                Problem list</vt:lpstr>
      <vt:lpstr>Approach to an Incidentaloma:</vt:lpstr>
      <vt:lpstr>۴/۷/۹۵</vt:lpstr>
      <vt:lpstr>Slide 15</vt:lpstr>
      <vt:lpstr>Slide 16</vt:lpstr>
      <vt:lpstr>Slide 17</vt:lpstr>
      <vt:lpstr>                              MRI+/- GAD </vt:lpstr>
      <vt:lpstr>Slide 19</vt:lpstr>
      <vt:lpstr>Slide 20</vt:lpstr>
      <vt:lpstr>Slide 21</vt:lpstr>
      <vt:lpstr>Slide 22</vt:lpstr>
      <vt:lpstr>Slide 23</vt:lpstr>
      <vt:lpstr>Slide 24</vt:lpstr>
      <vt:lpstr>Slide 25</vt:lpstr>
      <vt:lpstr>             (J Clin Endocrinol Metab.2012)   </vt:lpstr>
      <vt:lpstr>Slide 27</vt:lpstr>
      <vt:lpstr>Slide 28</vt:lpstr>
      <vt:lpstr>        Androgen-secreting adrenal tumors</vt:lpstr>
      <vt:lpstr>Purely testosterone-secreting adrenal adenama</vt:lpstr>
      <vt:lpstr>Slide 31</vt:lpstr>
      <vt:lpstr>Slide 32</vt:lpstr>
      <vt:lpstr>Slide 33</vt:lpstr>
      <vt:lpstr>Slide 34</vt:lpstr>
      <vt:lpstr>Slide 35</vt:lpstr>
      <vt:lpstr>Slide 36</vt:lpstr>
      <vt:lpstr>  Incidentaloma</vt:lpstr>
      <vt:lpstr>Table 1 Adrenal incidentalomas – frequency of the different underlying tumor types</vt:lpstr>
      <vt:lpstr>Slide 39</vt:lpstr>
      <vt:lpstr>Slide 40</vt:lpstr>
      <vt:lpstr>Slide 41</vt:lpstr>
      <vt:lpstr>  non-contrast CT scan</vt:lpstr>
      <vt:lpstr> </vt:lpstr>
      <vt:lpstr>Slide 44</vt:lpstr>
      <vt:lpstr>Slide 45</vt:lpstr>
      <vt:lpstr>Slide 46</vt:lpstr>
      <vt:lpstr>Results: CT sensitivities for large adenoma vs. carcinoma were 64.5% (20/31) vs. 100% (12/12) using a large ROI, 100% (31/31) vs. 50.0% (6/12) using a high ROI, and 51.6% (16/31) vs. 100% (12/12) using a low ROIs respectively.</vt:lpstr>
      <vt:lpstr>Slide 48</vt:lpstr>
      <vt:lpstr>Slide 49</vt:lpstr>
      <vt:lpstr>Slide 50</vt:lpstr>
      <vt:lpstr>  MRI</vt:lpstr>
      <vt:lpstr>  FDG-PET</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Boshra</dc:creator>
  <cp:lastModifiedBy>Boshra</cp:lastModifiedBy>
  <cp:revision>262</cp:revision>
  <dcterms:created xsi:type="dcterms:W3CDTF">2016-10-22T14:12:01Z</dcterms:created>
  <dcterms:modified xsi:type="dcterms:W3CDTF">2016-11-01T04:49:17Z</dcterms:modified>
</cp:coreProperties>
</file>