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363" r:id="rId3"/>
    <p:sldId id="258" r:id="rId4"/>
    <p:sldId id="285" r:id="rId5"/>
    <p:sldId id="286" r:id="rId6"/>
    <p:sldId id="287" r:id="rId7"/>
    <p:sldId id="303" r:id="rId8"/>
    <p:sldId id="348" r:id="rId9"/>
    <p:sldId id="349" r:id="rId10"/>
    <p:sldId id="350" r:id="rId11"/>
    <p:sldId id="298" r:id="rId12"/>
    <p:sldId id="299" r:id="rId13"/>
    <p:sldId id="300" r:id="rId14"/>
    <p:sldId id="304" r:id="rId15"/>
    <p:sldId id="301" r:id="rId16"/>
    <p:sldId id="302" r:id="rId17"/>
    <p:sldId id="305" r:id="rId18"/>
    <p:sldId id="306" r:id="rId19"/>
    <p:sldId id="307" r:id="rId20"/>
    <p:sldId id="309" r:id="rId21"/>
    <p:sldId id="351" r:id="rId22"/>
    <p:sldId id="352" r:id="rId23"/>
    <p:sldId id="353" r:id="rId24"/>
    <p:sldId id="308" r:id="rId25"/>
    <p:sldId id="339" r:id="rId26"/>
    <p:sldId id="319" r:id="rId27"/>
    <p:sldId id="341" r:id="rId28"/>
    <p:sldId id="354" r:id="rId29"/>
    <p:sldId id="324" r:id="rId30"/>
    <p:sldId id="321" r:id="rId31"/>
    <p:sldId id="355" r:id="rId32"/>
    <p:sldId id="323" r:id="rId33"/>
    <p:sldId id="325" r:id="rId34"/>
    <p:sldId id="338" r:id="rId35"/>
    <p:sldId id="310" r:id="rId36"/>
    <p:sldId id="311" r:id="rId37"/>
    <p:sldId id="312" r:id="rId38"/>
    <p:sldId id="356" r:id="rId39"/>
    <p:sldId id="313" r:id="rId40"/>
    <p:sldId id="343" r:id="rId41"/>
    <p:sldId id="344" r:id="rId42"/>
    <p:sldId id="314" r:id="rId43"/>
    <p:sldId id="315" r:id="rId44"/>
    <p:sldId id="357" r:id="rId45"/>
    <p:sldId id="358" r:id="rId46"/>
    <p:sldId id="359" r:id="rId47"/>
    <p:sldId id="360" r:id="rId48"/>
    <p:sldId id="361" r:id="rId49"/>
    <p:sldId id="362" r:id="rId50"/>
    <p:sldId id="288" r:id="rId51"/>
    <p:sldId id="289" r:id="rId52"/>
    <p:sldId id="290" r:id="rId53"/>
    <p:sldId id="291" r:id="rId54"/>
    <p:sldId id="292" r:id="rId55"/>
    <p:sldId id="293" r:id="rId56"/>
    <p:sldId id="294" r:id="rId57"/>
    <p:sldId id="295" r:id="rId58"/>
    <p:sldId id="296" r:id="rId59"/>
    <p:sldId id="327" r:id="rId60"/>
    <p:sldId id="329" r:id="rId61"/>
    <p:sldId id="330" r:id="rId62"/>
    <p:sldId id="336" r:id="rId63"/>
    <p:sldId id="337" r:id="rId64"/>
    <p:sldId id="345" r:id="rId65"/>
    <p:sldId id="347" r:id="rId66"/>
    <p:sldId id="346" r:id="rId67"/>
    <p:sldId id="297" r:id="rId68"/>
    <p:sldId id="34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1" autoAdjust="0"/>
    <p:restoredTop sz="94660"/>
  </p:normalViewPr>
  <p:slideViewPr>
    <p:cSldViewPr snapToGrid="0">
      <p:cViewPr varScale="1">
        <p:scale>
          <a:sx n="91" d="100"/>
          <a:sy n="91" d="100"/>
        </p:scale>
        <p:origin x="-528" y="-114"/>
      </p:cViewPr>
      <p:guideLst>
        <p:guide orient="horz" pos="2160"/>
        <p:guide pos="3840"/>
      </p:guideLst>
    </p:cSldViewPr>
  </p:slideViewPr>
  <p:notesTextViewPr>
    <p:cViewPr>
      <p:scale>
        <a:sx n="1" d="1"/>
        <a:sy n="1" d="1"/>
      </p:scale>
      <p:origin x="0" y="0"/>
    </p:cViewPr>
  </p:notesTextViewPr>
  <p:sorterViewPr>
    <p:cViewPr>
      <p:scale>
        <a:sx n="66" d="100"/>
        <a:sy n="66" d="100"/>
      </p:scale>
      <p:origin x="0" y="70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FA117-1DE2-42DA-871E-AB00B1CA1888}" type="datetimeFigureOut">
              <a:rPr lang="en-US" smtClean="0"/>
              <a:pPr/>
              <a:t>12/4/2013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91D3D-931C-40E1-9CAE-CD2B097F3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89F828-0752-4DC3-B590-6119197AD4BA}"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17D9-1C06-4D3D-BF80-875BE38EBD2B}"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DF80E-D158-4271-B341-FC86E62E567F}"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B0983-B66D-4B70-812E-B2049D9B707D}"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E9851-AC50-4D83-BE30-C8DDB1D0F3FC}"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ADA9593-C8C6-4642-9439-1B1D26A5E61A}" type="datetime1">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FE9E3B2-A49C-4058-AD64-7D473CD6F29F}" type="datetime1">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04506-8C9A-458A-847F-4DC35C6E5633}"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EB76B04-AD98-448B-9FB3-336ED83D3467}" type="datetime1">
              <a:rPr lang="en-US" smtClean="0"/>
              <a:pPr/>
              <a:t>12/4/2013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994833-9FDF-4826-BFDA-9A214193E094}"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D34AB-0932-4E06-AC15-1E0521BA4D02}"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A7B5E9-5275-4E2F-B9B0-198DC3881215}"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EEE50-C281-4B99-9C20-512C576DFE79}" type="datetime1">
              <a:rPr lang="en-US" smtClean="0"/>
              <a:pPr/>
              <a:t>12/4/2013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C1D86F-AC1B-4519-89C4-3D193BBC76D1}" type="datetime1">
              <a:rPr lang="en-US" smtClean="0"/>
              <a:pPr/>
              <a:t>12/4/2013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0F7C47-DAB9-4F72-8B7B-31FDC17287C5}" type="datetime1">
              <a:rPr lang="en-US" smtClean="0"/>
              <a:pPr/>
              <a:t>12/4/2013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032DF-F085-4784-9993-78F74069698A}"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701B9-A02E-441C-9E25-6066120AB34A}"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ED907D-A299-4A55-940F-F8436E938244}" type="datetime1">
              <a:rPr lang="en-US" smtClean="0"/>
              <a:pPr/>
              <a:t>12/4/2013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commons/a/a7/Chromium_picolinate.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7/72/YogaClass.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hyperlink" Target="http://en.wikipedia.org/wiki/Lotus_position" TargetMode="External"/><Relationship Id="rId2" Type="http://schemas.openxmlformats.org/officeDocument/2006/relationships/hyperlink" Target="http://en.wikipedia.org/wiki/File:Shiva_Bangalore_.jpg" TargetMode="External"/><Relationship Id="rId1" Type="http://schemas.openxmlformats.org/officeDocument/2006/relationships/slideLayout" Target="../slideLayouts/slideLayout2.xml"/><Relationship Id="rId6" Type="http://schemas.openxmlformats.org/officeDocument/2006/relationships/hyperlink" Target="http://en.wikipedia.org/wiki/India" TargetMode="External"/><Relationship Id="rId5" Type="http://schemas.openxmlformats.org/officeDocument/2006/relationships/hyperlink" Target="http://en.wikipedia.org/wiki/Bangalore" TargetMode="External"/><Relationship Id="rId4" Type="http://schemas.openxmlformats.org/officeDocument/2006/relationships/hyperlink" Target="http://en.wikipedia.org/wiki/Shiv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pedia.org/wiki/File:ChineseMedecine.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sciencedaily.com/2013/03/130314085528-large.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800" dirty="0" smtClean="0">
                <a:latin typeface="Times New Roman" pitchFamily="18" charset="0"/>
                <a:cs typeface="Times New Roman" pitchFamily="18" charset="0"/>
              </a:rPr>
              <a:t>Complementary alternative therapy for obesity</a:t>
            </a:r>
            <a:endParaRPr lang="en-US" sz="4800" dirty="0">
              <a:latin typeface="Times New Roman" pitchFamily="18" charset="0"/>
              <a:cs typeface="Times New Roman" pitchFamily="18" charset="0"/>
            </a:endParaRPr>
          </a:p>
        </p:txBody>
      </p:sp>
      <p:sp>
        <p:nvSpPr>
          <p:cNvPr id="3" name="Subtitle 2"/>
          <p:cNvSpPr>
            <a:spLocks noGrp="1"/>
          </p:cNvSpPr>
          <p:nvPr>
            <p:ph type="subTitle" idx="1"/>
          </p:nvPr>
        </p:nvSpPr>
        <p:spPr>
          <a:xfrm>
            <a:off x="680321" y="4394039"/>
            <a:ext cx="11258393" cy="2727978"/>
          </a:xfrm>
        </p:spPr>
        <p:txBody>
          <a:bodyPr>
            <a:normAutofit/>
          </a:bodyPr>
          <a:lstStyle/>
          <a:p>
            <a:pPr algn="l"/>
            <a:r>
              <a:rPr lang="en-US" sz="4000" dirty="0" smtClean="0">
                <a:latin typeface="Times New Roman" pitchFamily="18" charset="0"/>
                <a:cs typeface="Times New Roman" pitchFamily="18" charset="0"/>
              </a:rPr>
              <a:t>Alireza Esteghamati ,M.D</a:t>
            </a:r>
          </a:p>
          <a:p>
            <a:pPr lvl="0" algn="l" rtl="0">
              <a:lnSpc>
                <a:spcPct val="100000"/>
              </a:lnSpc>
              <a:spcBef>
                <a:spcPct val="20000"/>
              </a:spcBef>
              <a:defRPr/>
            </a:pPr>
            <a:r>
              <a:rPr lang="en-US" sz="2800" dirty="0" smtClean="0">
                <a:solidFill>
                  <a:prstClr val="white">
                    <a:tint val="75000"/>
                  </a:prstClr>
                </a:solidFill>
                <a:latin typeface="Times New Roman" pitchFamily="18" charset="0"/>
                <a:cs typeface="Times New Roman" pitchFamily="18" charset="0"/>
              </a:rPr>
              <a:t>Professor of Endocrinology and Metabolism </a:t>
            </a:r>
            <a:endParaRPr lang="en-US" sz="2800" dirty="0">
              <a:solidFill>
                <a:prstClr val="white">
                  <a:tint val="75000"/>
                </a:prstClr>
              </a:solidFill>
              <a:latin typeface="Times New Roman" pitchFamily="18" charset="0"/>
              <a:cs typeface="Times New Roman" pitchFamily="18" charset="0"/>
            </a:endParaRPr>
          </a:p>
          <a:p>
            <a:pPr lvl="0" algn="l" rtl="0">
              <a:lnSpc>
                <a:spcPct val="100000"/>
              </a:lnSpc>
              <a:spcBef>
                <a:spcPct val="20000"/>
              </a:spcBef>
              <a:defRPr/>
            </a:pPr>
            <a:r>
              <a:rPr lang="en-US" sz="2800" dirty="0">
                <a:solidFill>
                  <a:prstClr val="white">
                    <a:tint val="75000"/>
                  </a:prstClr>
                </a:solidFill>
                <a:latin typeface="Times New Roman" pitchFamily="18" charset="0"/>
                <a:cs typeface="Times New Roman" pitchFamily="18" charset="0"/>
              </a:rPr>
              <a:t>Tehran University of Medical </a:t>
            </a:r>
            <a:r>
              <a:rPr lang="en-US" sz="2800" dirty="0" smtClean="0">
                <a:solidFill>
                  <a:prstClr val="white">
                    <a:tint val="75000"/>
                  </a:prstClr>
                </a:solidFill>
                <a:latin typeface="Times New Roman" pitchFamily="18" charset="0"/>
                <a:cs typeface="Times New Roman" pitchFamily="18" charset="0"/>
              </a:rPr>
              <a:t>Sciences</a:t>
            </a:r>
          </a:p>
          <a:p>
            <a:pPr lvl="0" algn="l" rtl="0">
              <a:lnSpc>
                <a:spcPct val="100000"/>
              </a:lnSpc>
              <a:spcBef>
                <a:spcPct val="20000"/>
              </a:spcBef>
              <a:defRPr/>
            </a:pPr>
            <a:r>
              <a:rPr lang="en-US" sz="2800" dirty="0" smtClean="0">
                <a:solidFill>
                  <a:prstClr val="white">
                    <a:tint val="75000"/>
                  </a:prstClr>
                </a:solidFill>
                <a:latin typeface="Times New Roman" pitchFamily="18" charset="0"/>
                <a:cs typeface="Times New Roman" pitchFamily="18" charset="0"/>
              </a:rPr>
              <a:t>DECMBER , 2013</a:t>
            </a:r>
            <a:endParaRPr lang="en-US" sz="2800" dirty="0">
              <a:solidFill>
                <a:prstClr val="white">
                  <a:tint val="75000"/>
                </a:prstClr>
              </a:solidFill>
              <a:latin typeface="Times New Roman" pitchFamily="18" charset="0"/>
              <a:cs typeface="Times New Roman" pitchFamily="18" charset="0"/>
            </a:endParaRPr>
          </a:p>
          <a:p>
            <a:pPr algn="l"/>
            <a:endParaRPr lang="en-US" sz="4000" dirty="0" smtClean="0">
              <a:latin typeface="Times New Roman" pitchFamily="18" charset="0"/>
              <a:cs typeface="Times New Roman" pitchFamily="18" charset="0"/>
            </a:endParaRPr>
          </a:p>
          <a:p>
            <a:endParaRPr lang="fa-IR"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xmlns="" val="74745600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Kola nut</a:t>
            </a:r>
            <a:endParaRPr lang="fa-IR" dirty="0">
              <a:solidFill>
                <a:srgbClr val="FFFF00"/>
              </a:solidFill>
            </a:endParaRPr>
          </a:p>
        </p:txBody>
      </p:sp>
      <p:sp>
        <p:nvSpPr>
          <p:cNvPr id="3" name="Content Placeholder 2"/>
          <p:cNvSpPr>
            <a:spLocks noGrp="1"/>
          </p:cNvSpPr>
          <p:nvPr>
            <p:ph idx="1"/>
          </p:nvPr>
        </p:nvSpPr>
        <p:spPr/>
        <p:txBody>
          <a:bodyPr>
            <a:normAutofit lnSpcReduction="10000"/>
          </a:bodyPr>
          <a:lstStyle/>
          <a:p>
            <a:pPr algn="l" rtl="0"/>
            <a:r>
              <a:rPr lang="en-US" sz="2800" dirty="0" smtClean="0">
                <a:latin typeface="Times New Roman" pitchFamily="18" charset="0"/>
                <a:cs typeface="Times New Roman" pitchFamily="18" charset="0"/>
              </a:rPr>
              <a:t>Kola nut was the main ingredient in Coca-Cola after cocaine became illegal.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Whether or not it is still an ingredient in Coca-Cola is a secret, </a:t>
            </a:r>
            <a:r>
              <a:rPr lang="en-US" sz="2800" dirty="0" smtClean="0">
                <a:solidFill>
                  <a:srgbClr val="0033CC"/>
                </a:solidFill>
                <a:latin typeface="Times New Roman" pitchFamily="18" charset="0"/>
                <a:cs typeface="Times New Roman" pitchFamily="18" charset="0"/>
              </a:rPr>
              <a:t>but it can be found in Pepsi cola.</a:t>
            </a:r>
          </a:p>
          <a:p>
            <a:pPr algn="l" rtl="0"/>
            <a:endParaRPr lang="en-US" sz="2800" dirty="0" smtClean="0">
              <a:solidFill>
                <a:srgbClr val="0033CC"/>
              </a:solidFill>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In Jamaica and Colombia Kola nut is consumed as a sexual stimulant similar to cocaine</a:t>
            </a:r>
            <a:endParaRPr lang="fa-IR" sz="28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Caffeine/Ephedrine RCT</a:t>
            </a:r>
            <a:endParaRPr lang="en-US" dirty="0">
              <a:solidFill>
                <a:srgbClr val="FFFF00"/>
              </a:solidFill>
            </a:endParaRPr>
          </a:p>
        </p:txBody>
      </p:sp>
      <p:sp>
        <p:nvSpPr>
          <p:cNvPr id="3" name="Content Placeholder 2"/>
          <p:cNvSpPr>
            <a:spLocks noGrp="1"/>
          </p:cNvSpPr>
          <p:nvPr>
            <p:ph idx="1"/>
          </p:nvPr>
        </p:nvSpPr>
        <p:spPr>
          <a:xfrm>
            <a:off x="450574" y="2040834"/>
            <a:ext cx="9488557" cy="4817165"/>
          </a:xfrm>
        </p:spPr>
        <p:txBody>
          <a:bodyPr>
            <a:noAutofit/>
          </a:bodyPr>
          <a:lstStyle/>
          <a:p>
            <a:pPr algn="l" rtl="0">
              <a:buNone/>
            </a:pPr>
            <a:r>
              <a:rPr lang="en-US" dirty="0" smtClean="0">
                <a:latin typeface="Times New Roman" pitchFamily="18" charset="0"/>
                <a:cs typeface="Times New Roman" pitchFamily="18" charset="0"/>
              </a:rPr>
              <a:t>8-week double-blind, RCT of 67 overweight subjects</a:t>
            </a:r>
          </a:p>
          <a:p>
            <a:pPr algn="l">
              <a:buNone/>
            </a:pPr>
            <a:r>
              <a:rPr lang="en-US" dirty="0" smtClean="0">
                <a:latin typeface="Times New Roman" pitchFamily="18" charset="0"/>
                <a:cs typeface="Times New Roman" pitchFamily="18" charset="0"/>
              </a:rPr>
              <a:t> </a:t>
            </a:r>
          </a:p>
          <a:p>
            <a:pPr algn="l">
              <a:buNone/>
            </a:pPr>
            <a:r>
              <a:rPr lang="en-US" dirty="0" smtClean="0">
                <a:latin typeface="Times New Roman" pitchFamily="18" charset="0"/>
                <a:cs typeface="Times New Roman" pitchFamily="18" charset="0"/>
              </a:rPr>
              <a:t>Combination of ma </a:t>
            </a:r>
            <a:r>
              <a:rPr lang="en-US" dirty="0" err="1" smtClean="0">
                <a:latin typeface="Times New Roman" pitchFamily="18" charset="0"/>
                <a:cs typeface="Times New Roman" pitchFamily="18" charset="0"/>
              </a:rPr>
              <a:t>huang</a:t>
            </a:r>
            <a:r>
              <a:rPr lang="en-US" dirty="0" smtClean="0">
                <a:latin typeface="Times New Roman" pitchFamily="18" charset="0"/>
                <a:cs typeface="Times New Roman" pitchFamily="18" charset="0"/>
              </a:rPr>
              <a:t> and guarana, 72 mg/240 mg/d, effectively decreased weight, with an average lo of </a:t>
            </a:r>
            <a:r>
              <a:rPr lang="en-US" dirty="0" smtClean="0">
                <a:solidFill>
                  <a:srgbClr val="0033CC"/>
                </a:solidFill>
                <a:latin typeface="Times New Roman" pitchFamily="18" charset="0"/>
                <a:cs typeface="Times New Roman" pitchFamily="18" charset="0"/>
              </a:rPr>
              <a:t>4 kg compared with 0.8 kg in the placebo group. </a:t>
            </a: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Percentage of body fat, W/H circumferences, and TG  decreased </a:t>
            </a:r>
            <a:endParaRPr lang="fa-IR"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significantly more in the active treatment group.</a:t>
            </a:r>
          </a:p>
          <a:p>
            <a:pPr algn="l">
              <a:buNone/>
            </a:pPr>
            <a:r>
              <a:rPr lang="en-US" dirty="0" smtClean="0">
                <a:latin typeface="Times New Roman" pitchFamily="18" charset="0"/>
                <a:cs typeface="Times New Roman" pitchFamily="18" charset="0"/>
              </a:rPr>
              <a:t> </a:t>
            </a:r>
          </a:p>
          <a:p>
            <a:pPr algn="l">
              <a:buNone/>
            </a:pPr>
            <a:r>
              <a:rPr lang="en-US" dirty="0" smtClean="0">
                <a:latin typeface="Times New Roman" pitchFamily="18" charset="0"/>
                <a:cs typeface="Times New Roman" pitchFamily="18" charset="0"/>
              </a:rPr>
              <a:t>There were </a:t>
            </a:r>
            <a:r>
              <a:rPr lang="en-US" dirty="0" smtClean="0">
                <a:solidFill>
                  <a:srgbClr val="0033CC"/>
                </a:solidFill>
                <a:latin typeface="Times New Roman" pitchFamily="18" charset="0"/>
                <a:cs typeface="Times New Roman" pitchFamily="18" charset="0"/>
              </a:rPr>
              <a:t>no differences in BP or blood chemistries</a:t>
            </a:r>
          </a:p>
          <a:p>
            <a:pPr algn="l">
              <a:buNone/>
            </a:pPr>
            <a:r>
              <a:rPr lang="en-US" dirty="0" smtClean="0">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HR increased </a:t>
            </a:r>
            <a:r>
              <a:rPr lang="en-US" dirty="0" smtClean="0">
                <a:latin typeface="Times New Roman" pitchFamily="18" charset="0"/>
                <a:cs typeface="Times New Roman" pitchFamily="18" charset="0"/>
              </a:rPr>
              <a:t>in the active treatment group, </a:t>
            </a:r>
            <a:r>
              <a:rPr lang="en-US" dirty="0" smtClean="0">
                <a:solidFill>
                  <a:srgbClr val="0033CC"/>
                </a:solidFill>
                <a:latin typeface="Times New Roman" pitchFamily="18" charset="0"/>
                <a:cs typeface="Times New Roman" pitchFamily="18" charset="0"/>
              </a:rPr>
              <a:t>7 </a:t>
            </a:r>
            <a:r>
              <a:rPr lang="en-US" dirty="0" err="1" smtClean="0">
                <a:solidFill>
                  <a:srgbClr val="0033CC"/>
                </a:solidFill>
                <a:latin typeface="Times New Roman" pitchFamily="18" charset="0"/>
                <a:cs typeface="Times New Roman" pitchFamily="18" charset="0"/>
              </a:rPr>
              <a:t>bpm</a:t>
            </a:r>
            <a:r>
              <a:rPr lang="en-US" dirty="0" smtClean="0">
                <a:latin typeface="Times New Roman" pitchFamily="18" charset="0"/>
                <a:cs typeface="Times New Roman" pitchFamily="18" charset="0"/>
              </a:rPr>
              <a:t>.</a:t>
            </a:r>
          </a:p>
          <a:p>
            <a:pPr algn="l">
              <a:buNone/>
            </a:pPr>
            <a:r>
              <a:rPr lang="en-US" dirty="0" smtClean="0">
                <a:latin typeface="Times New Roman" pitchFamily="18" charset="0"/>
                <a:cs typeface="Times New Roman" pitchFamily="18" charset="0"/>
              </a:rPr>
              <a:t> There were </a:t>
            </a:r>
            <a:r>
              <a:rPr lang="en-US" dirty="0" smtClean="0">
                <a:solidFill>
                  <a:srgbClr val="0033CC"/>
                </a:solidFill>
                <a:latin typeface="Times New Roman" pitchFamily="18" charset="0"/>
                <a:cs typeface="Times New Roman" pitchFamily="18" charset="0"/>
              </a:rPr>
              <a:t>8 dropouts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Caffeine/Ephedrine RCT</a:t>
            </a:r>
            <a:endParaRPr lang="en-US" dirty="0">
              <a:solidFill>
                <a:srgbClr val="FFFF00"/>
              </a:solidFill>
            </a:endParaRPr>
          </a:p>
        </p:txBody>
      </p:sp>
      <p:sp>
        <p:nvSpPr>
          <p:cNvPr id="3" name="Content Placeholder 2"/>
          <p:cNvSpPr>
            <a:spLocks noGrp="1"/>
          </p:cNvSpPr>
          <p:nvPr>
            <p:ph idx="1"/>
          </p:nvPr>
        </p:nvSpPr>
        <p:spPr>
          <a:xfrm>
            <a:off x="283779" y="2336872"/>
            <a:ext cx="10731062" cy="3931405"/>
          </a:xfrm>
        </p:spPr>
        <p:txBody>
          <a:bodyPr>
            <a:normAutofit/>
          </a:bodyPr>
          <a:lstStyle/>
          <a:p>
            <a:pPr algn="l">
              <a:buNone/>
            </a:pPr>
            <a:r>
              <a:rPr lang="en-US" sz="2800" dirty="0" smtClean="0">
                <a:latin typeface="Times New Roman" pitchFamily="18" charset="0"/>
                <a:cs typeface="Times New Roman" pitchFamily="18" charset="0"/>
              </a:rPr>
              <a:t>A prospective, double-blind, RCT  by Boozer</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Long-term safety and efficacy of a </a:t>
            </a:r>
            <a:r>
              <a:rPr lang="en-US" sz="2800" dirty="0" smtClean="0">
                <a:solidFill>
                  <a:srgbClr val="0033CC"/>
                </a:solidFill>
                <a:latin typeface="Times New Roman" pitchFamily="18" charset="0"/>
                <a:cs typeface="Times New Roman" pitchFamily="18" charset="0"/>
              </a:rPr>
              <a:t>ma </a:t>
            </a:r>
            <a:r>
              <a:rPr lang="en-US" sz="2800" dirty="0" err="1" smtClean="0">
                <a:solidFill>
                  <a:srgbClr val="0033CC"/>
                </a:solidFill>
                <a:latin typeface="Times New Roman" pitchFamily="18" charset="0"/>
                <a:cs typeface="Times New Roman" pitchFamily="18" charset="0"/>
              </a:rPr>
              <a:t>huang</a:t>
            </a:r>
            <a:r>
              <a:rPr lang="en-US" sz="2800" dirty="0" smtClean="0">
                <a:solidFill>
                  <a:srgbClr val="0033CC"/>
                </a:solidFill>
                <a:latin typeface="Times New Roman" pitchFamily="18" charset="0"/>
                <a:cs typeface="Times New Roman" pitchFamily="18" charset="0"/>
              </a:rPr>
              <a:t>/kola nut su</a:t>
            </a:r>
            <a:r>
              <a:rPr lang="en-US" sz="2800" dirty="0" smtClean="0">
                <a:latin typeface="Times New Roman" pitchFamily="18" charset="0"/>
                <a:cs typeface="Times New Roman" pitchFamily="18" charset="0"/>
              </a:rPr>
              <a:t>pplement for weight loss. </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About 167 healthy, adult volunteers were randomized </a:t>
            </a:r>
            <a:r>
              <a:rPr lang="en-US" sz="2800" dirty="0" smtClean="0">
                <a:solidFill>
                  <a:srgbClr val="0033CC"/>
                </a:solidFill>
                <a:latin typeface="Times New Roman" pitchFamily="18" charset="0"/>
                <a:cs typeface="Times New Roman" pitchFamily="18" charset="0"/>
              </a:rPr>
              <a:t>to receive 30 mg ephedrine alkaloids/64 mg caffeine or placebo 3 times daily</a:t>
            </a:r>
            <a:endParaRPr lang="en-US" sz="28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Caffeine/Ephedrine RCT</a:t>
            </a:r>
            <a:endParaRPr lang="en-US" dirty="0">
              <a:solidFill>
                <a:srgbClr val="FFFF00"/>
              </a:solidFill>
            </a:endParaRPr>
          </a:p>
        </p:txBody>
      </p:sp>
      <p:sp>
        <p:nvSpPr>
          <p:cNvPr id="3" name="Content Placeholder 2"/>
          <p:cNvSpPr>
            <a:spLocks noGrp="1"/>
          </p:cNvSpPr>
          <p:nvPr>
            <p:ph idx="1"/>
          </p:nvPr>
        </p:nvSpPr>
        <p:spPr>
          <a:xfrm>
            <a:off x="262759" y="2017986"/>
            <a:ext cx="11708524" cy="4687614"/>
          </a:xfrm>
        </p:spPr>
        <p:txBody>
          <a:bodyPr>
            <a:noAutofit/>
          </a:bodyPr>
          <a:lstStyle/>
          <a:p>
            <a:pPr algn="l" rtl="0">
              <a:buNone/>
            </a:pPr>
            <a:r>
              <a:rPr lang="en-US" sz="2800" dirty="0" smtClean="0">
                <a:latin typeface="Times New Roman" pitchFamily="18" charset="0"/>
                <a:cs typeface="Times New Roman" pitchFamily="18" charset="0"/>
              </a:rPr>
              <a:t>At 6 months, subjects in the herbal treatment group lost significantly more weight and body fat than that of  placebo, </a:t>
            </a:r>
            <a:r>
              <a:rPr lang="en-US" sz="2800" dirty="0" smtClean="0">
                <a:solidFill>
                  <a:srgbClr val="0033CC"/>
                </a:solidFill>
                <a:latin typeface="Times New Roman" pitchFamily="18" charset="0"/>
                <a:cs typeface="Times New Roman" pitchFamily="18" charset="0"/>
              </a:rPr>
              <a:t>5.3 kg versus 2.6 kg (P&lt;.001) and 4.3 kg versus 2.7 kg (P&lt;.020), respectively.</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 Other significant differences in favor of the herbal group included </a:t>
            </a:r>
            <a:r>
              <a:rPr lang="en-US" sz="2800" dirty="0" smtClean="0">
                <a:solidFill>
                  <a:srgbClr val="0033CC"/>
                </a:solidFill>
                <a:latin typeface="Times New Roman" pitchFamily="18" charset="0"/>
                <a:cs typeface="Times New Roman" pitchFamily="18" charset="0"/>
              </a:rPr>
              <a:t>decreased waist and hip circumferences.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Caffeine/Ephedrine RCT</a:t>
            </a:r>
            <a:endParaRPr lang="en-US" dirty="0">
              <a:solidFill>
                <a:srgbClr val="FFFF00"/>
              </a:solidFill>
            </a:endParaRPr>
          </a:p>
        </p:txBody>
      </p:sp>
      <p:sp>
        <p:nvSpPr>
          <p:cNvPr id="3" name="Content Placeholder 2"/>
          <p:cNvSpPr>
            <a:spLocks noGrp="1"/>
          </p:cNvSpPr>
          <p:nvPr>
            <p:ph idx="1"/>
          </p:nvPr>
        </p:nvSpPr>
        <p:spPr>
          <a:xfrm>
            <a:off x="262759" y="2017986"/>
            <a:ext cx="11708524" cy="4687614"/>
          </a:xfrm>
        </p:spPr>
        <p:txBody>
          <a:bodyPr>
            <a:noAutofit/>
          </a:bodyPr>
          <a:lstStyle/>
          <a:p>
            <a:pPr algn="l" rtl="0">
              <a:buNone/>
            </a:pPr>
            <a:r>
              <a:rPr lang="en-US" sz="2800" dirty="0" smtClean="0">
                <a:solidFill>
                  <a:srgbClr val="0033CC"/>
                </a:solidFill>
                <a:latin typeface="Times New Roman" pitchFamily="18" charset="0"/>
                <a:cs typeface="Times New Roman" pitchFamily="18" charset="0"/>
              </a:rPr>
              <a:t>BP was not </a:t>
            </a:r>
            <a:r>
              <a:rPr lang="en-US" sz="2800" dirty="0" smtClean="0">
                <a:latin typeface="Times New Roman" pitchFamily="18" charset="0"/>
                <a:cs typeface="Times New Roman" pitchFamily="18" charset="0"/>
              </a:rPr>
              <a:t>significantly different between the 2 groups</a:t>
            </a:r>
            <a:r>
              <a:rPr lang="en-US" sz="2800" dirty="0" smtClean="0">
                <a:solidFill>
                  <a:srgbClr val="0033CC"/>
                </a:solidFill>
                <a:latin typeface="Times New Roman" pitchFamily="18" charset="0"/>
                <a:cs typeface="Times New Roman" pitchFamily="18" charset="0"/>
              </a:rPr>
              <a:t>, but HR increased </a:t>
            </a:r>
            <a:r>
              <a:rPr lang="en-US" sz="2800" dirty="0" smtClean="0">
                <a:latin typeface="Times New Roman" pitchFamily="18" charset="0"/>
                <a:cs typeface="Times New Roman" pitchFamily="18" charset="0"/>
              </a:rPr>
              <a:t>significantly in the herbal group and decreased in the placebo group, (+ 4 </a:t>
            </a:r>
            <a:r>
              <a:rPr lang="en-US" sz="2800" dirty="0" err="1" smtClean="0">
                <a:latin typeface="Times New Roman" pitchFamily="18" charset="0"/>
                <a:cs typeface="Times New Roman" pitchFamily="18" charset="0"/>
              </a:rPr>
              <a:t>bpm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vs</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bpm</a:t>
            </a:r>
            <a:r>
              <a:rPr lang="en-US" sz="2800" dirty="0" smtClean="0">
                <a:latin typeface="Times New Roman" pitchFamily="18" charset="0"/>
                <a:cs typeface="Times New Roman" pitchFamily="18" charset="0"/>
              </a:rPr>
              <a:t>)</a:t>
            </a:r>
          </a:p>
          <a:p>
            <a:pPr algn="l" rtl="0">
              <a:buNone/>
            </a:pPr>
            <a:endParaRPr lang="en-US" sz="2800" dirty="0" smtClean="0">
              <a:latin typeface="Times New Roman" pitchFamily="18" charset="0"/>
              <a:cs typeface="Times New Roman" pitchFamily="18" charset="0"/>
            </a:endParaRPr>
          </a:p>
          <a:p>
            <a:pPr algn="l" rtl="0">
              <a:buNone/>
            </a:pPr>
            <a:endParaRPr lang="en-US" sz="2800" dirty="0" smtClean="0">
              <a:latin typeface="Times New Roman" pitchFamily="18" charset="0"/>
              <a:cs typeface="Times New Roman" pitchFamily="18" charset="0"/>
            </a:endParaRPr>
          </a:p>
          <a:p>
            <a:pPr algn="l" rtl="0">
              <a:buNone/>
            </a:pPr>
            <a:r>
              <a:rPr lang="en-US" sz="2800" dirty="0" smtClean="0">
                <a:solidFill>
                  <a:srgbClr val="0033CC"/>
                </a:solidFill>
                <a:latin typeface="Times New Roman" pitchFamily="18" charset="0"/>
                <a:cs typeface="Times New Roman" pitchFamily="18" charset="0"/>
              </a:rPr>
              <a:t>Dry mouth, heartburn, and insomnia </a:t>
            </a:r>
            <a:r>
              <a:rPr lang="en-US" sz="2800" dirty="0" smtClean="0">
                <a:latin typeface="Times New Roman" pitchFamily="18" charset="0"/>
                <a:cs typeface="Times New Roman" pitchFamily="18" charset="0"/>
              </a:rPr>
              <a:t>were reported significantly more in the active treatment group</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753228"/>
            <a:ext cx="9884279" cy="1080938"/>
          </a:xfrm>
        </p:spPr>
        <p:txBody>
          <a:bodyPr>
            <a:normAutofit/>
          </a:bodyPr>
          <a:lstStyle/>
          <a:p>
            <a:r>
              <a:rPr lang="en-US" dirty="0" smtClean="0">
                <a:solidFill>
                  <a:srgbClr val="FFFF00"/>
                </a:solidFill>
                <a:latin typeface="Times New Roman" pitchFamily="18" charset="0"/>
                <a:cs typeface="Times New Roman" pitchFamily="18" charset="0"/>
              </a:rPr>
              <a:t>Meta-analysis of the efficacy and safety of ephedrine for weight loss / athletic performance</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1946" y="2123090"/>
            <a:ext cx="10962288" cy="4519448"/>
          </a:xfrm>
        </p:spPr>
        <p:txBody>
          <a:bodyPr>
            <a:noAutofit/>
          </a:bodyPr>
          <a:lstStyle/>
          <a:p>
            <a:pPr algn="l" rtl="0"/>
            <a:r>
              <a:rPr lang="en-US" sz="2800" dirty="0" smtClean="0">
                <a:latin typeface="Times New Roman" pitchFamily="18" charset="0"/>
                <a:cs typeface="Times New Roman" pitchFamily="18" charset="0"/>
              </a:rPr>
              <a:t>The estimate of the rate of weight loss was 1 kg/mo more than weight loss with placebo.</a:t>
            </a:r>
          </a:p>
          <a:p>
            <a:pPr algn="l" rtl="0"/>
            <a:r>
              <a:rPr lang="en-US" sz="2800" dirty="0" smtClean="0">
                <a:latin typeface="Times New Roman" pitchFamily="18" charset="0"/>
                <a:cs typeface="Times New Roman" pitchFamily="18" charset="0"/>
              </a:rPr>
              <a:t>Subjects receiving ephedrine had a </a:t>
            </a:r>
            <a:r>
              <a:rPr lang="en-US" sz="2800" dirty="0" smtClean="0">
                <a:solidFill>
                  <a:srgbClr val="0033CC"/>
                </a:solidFill>
                <a:latin typeface="Times New Roman" pitchFamily="18" charset="0"/>
                <a:cs typeface="Times New Roman" pitchFamily="18" charset="0"/>
              </a:rPr>
              <a:t>2.2 to 3.6 </a:t>
            </a:r>
            <a:r>
              <a:rPr lang="en-US" sz="2800" dirty="0" smtClean="0">
                <a:latin typeface="Times New Roman" pitchFamily="18" charset="0"/>
                <a:cs typeface="Times New Roman" pitchFamily="18" charset="0"/>
              </a:rPr>
              <a:t>increased odds of </a:t>
            </a:r>
            <a:r>
              <a:rPr lang="en-US" sz="2800" dirty="0" smtClean="0">
                <a:solidFill>
                  <a:srgbClr val="0033CC"/>
                </a:solidFill>
                <a:latin typeface="Times New Roman" pitchFamily="18" charset="0"/>
                <a:cs typeface="Times New Roman" pitchFamily="18" charset="0"/>
              </a:rPr>
              <a:t>psychiatric</a:t>
            </a:r>
            <a:r>
              <a:rPr lang="en-US" sz="2800" dirty="0" smtClean="0">
                <a:latin typeface="Times New Roman" pitchFamily="18" charset="0"/>
                <a:cs typeface="Times New Roman" pitchFamily="18" charset="0"/>
              </a:rPr>
              <a:t> symptoms, </a:t>
            </a:r>
            <a:r>
              <a:rPr lang="en-US" sz="2800" dirty="0" smtClean="0">
                <a:solidFill>
                  <a:srgbClr val="0033CC"/>
                </a:solidFill>
                <a:latin typeface="Times New Roman" pitchFamily="18" charset="0"/>
                <a:cs typeface="Times New Roman" pitchFamily="18" charset="0"/>
              </a:rPr>
              <a:t>autonomic</a:t>
            </a:r>
            <a:r>
              <a:rPr lang="en-US" sz="2800" dirty="0" smtClean="0">
                <a:latin typeface="Times New Roman" pitchFamily="18" charset="0"/>
                <a:cs typeface="Times New Roman" pitchFamily="18" charset="0"/>
              </a:rPr>
              <a:t> hyperactivity, </a:t>
            </a:r>
            <a:r>
              <a:rPr lang="en-US" sz="2800" dirty="0" smtClean="0">
                <a:solidFill>
                  <a:srgbClr val="0033CC"/>
                </a:solidFill>
                <a:latin typeface="Times New Roman" pitchFamily="18" charset="0"/>
                <a:cs typeface="Times New Roman" pitchFamily="18" charset="0"/>
              </a:rPr>
              <a:t>UGI </a:t>
            </a:r>
            <a:r>
              <a:rPr lang="en-US" sz="2800" dirty="0" smtClean="0">
                <a:latin typeface="Times New Roman" pitchFamily="18" charset="0"/>
                <a:cs typeface="Times New Roman" pitchFamily="18" charset="0"/>
              </a:rPr>
              <a:t>symptoms, and </a:t>
            </a:r>
            <a:r>
              <a:rPr lang="en-US" sz="2800" dirty="0" smtClean="0">
                <a:solidFill>
                  <a:srgbClr val="0033CC"/>
                </a:solidFill>
                <a:latin typeface="Times New Roman" pitchFamily="18" charset="0"/>
                <a:cs typeface="Times New Roman" pitchFamily="18" charset="0"/>
              </a:rPr>
              <a:t>palpitations</a:t>
            </a:r>
            <a:r>
              <a:rPr lang="en-US" sz="2800" dirty="0" smtClean="0">
                <a:latin typeface="Times New Roman" pitchFamily="18" charset="0"/>
                <a:cs typeface="Times New Roman" pitchFamily="18" charset="0"/>
              </a:rPr>
              <a:t>.</a:t>
            </a:r>
          </a:p>
          <a:p>
            <a:pPr algn="l" rtl="0"/>
            <a:r>
              <a:rPr lang="en-US" sz="2800" dirty="0" smtClean="0">
                <a:latin typeface="Times New Roman" pitchFamily="18" charset="0"/>
                <a:cs typeface="Times New Roman" pitchFamily="18" charset="0"/>
              </a:rPr>
              <a:t>There is sufficient evidence to support the </a:t>
            </a:r>
            <a:r>
              <a:rPr lang="en-US" sz="2800" dirty="0" smtClean="0">
                <a:solidFill>
                  <a:srgbClr val="0033CC"/>
                </a:solidFill>
                <a:latin typeface="Times New Roman" pitchFamily="18" charset="0"/>
                <a:cs typeface="Times New Roman" pitchFamily="18" charset="0"/>
              </a:rPr>
              <a:t>effectiveness of up to 6 months </a:t>
            </a:r>
            <a:r>
              <a:rPr lang="en-US" sz="2800" dirty="0" smtClean="0">
                <a:latin typeface="Times New Roman" pitchFamily="18" charset="0"/>
                <a:cs typeface="Times New Roman" pitchFamily="18" charset="0"/>
              </a:rPr>
              <a:t>of ephedrine/ caffeine for weight loss.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Side effects may </a:t>
            </a:r>
            <a:r>
              <a:rPr lang="en-US" sz="2800" dirty="0" smtClean="0">
                <a:solidFill>
                  <a:srgbClr val="0033CC"/>
                </a:solidFill>
                <a:latin typeface="Times New Roman" pitchFamily="18" charset="0"/>
                <a:cs typeface="Times New Roman" pitchFamily="18" charset="0"/>
              </a:rPr>
              <a:t>preclude</a:t>
            </a:r>
            <a:r>
              <a:rPr lang="en-US" sz="2800" dirty="0" smtClean="0">
                <a:latin typeface="Times New Roman" pitchFamily="18" charset="0"/>
                <a:cs typeface="Times New Roman" pitchFamily="18" charset="0"/>
              </a:rPr>
              <a:t> its use in patients with </a:t>
            </a:r>
            <a:r>
              <a:rPr lang="en-US" sz="2800" dirty="0" smtClean="0">
                <a:solidFill>
                  <a:srgbClr val="0033CC"/>
                </a:solidFill>
                <a:latin typeface="Times New Roman" pitchFamily="18" charset="0"/>
                <a:cs typeface="Times New Roman" pitchFamily="18" charset="0"/>
              </a:rPr>
              <a:t>chronic cardiovascular or psychiatric illnesses</a:t>
            </a:r>
            <a:endParaRPr lang="en-US" sz="28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Times New Roman" pitchFamily="18" charset="0"/>
                <a:cs typeface="Times New Roman" pitchFamily="18" charset="0"/>
              </a:rPr>
              <a:t>Chromium</a:t>
            </a:r>
            <a:endParaRPr lang="en-US" sz="4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36331" y="2154622"/>
            <a:ext cx="8818179" cy="4435364"/>
          </a:xfrm>
        </p:spPr>
        <p:txBody>
          <a:bodyPr>
            <a:normAutofit fontScale="92500"/>
          </a:bodyPr>
          <a:lstStyle/>
          <a:p>
            <a:pPr algn="l">
              <a:buNone/>
            </a:pPr>
            <a:r>
              <a:rPr lang="en-US" sz="2800" dirty="0" smtClean="0">
                <a:latin typeface="Times New Roman" pitchFamily="18" charset="0"/>
                <a:cs typeface="Times New Roman" pitchFamily="18" charset="0"/>
              </a:rPr>
              <a:t>Chromium picolinate is advocated in both medical and lay literature for reducing body weight. </a:t>
            </a:r>
          </a:p>
          <a:p>
            <a:pPr algn="l">
              <a:buNone/>
            </a:pPr>
            <a:r>
              <a:rPr lang="en-US" sz="2800" dirty="0" smtClean="0">
                <a:latin typeface="Times New Roman" pitchFamily="18" charset="0"/>
                <a:cs typeface="Times New Roman" pitchFamily="18" charset="0"/>
              </a:rPr>
              <a:t>Chromium is an essential trace mineral that </a:t>
            </a:r>
            <a:r>
              <a:rPr lang="en-US" sz="2800" dirty="0" smtClean="0">
                <a:solidFill>
                  <a:srgbClr val="0033CC"/>
                </a:solidFill>
                <a:latin typeface="Times New Roman" pitchFamily="18" charset="0"/>
                <a:cs typeface="Times New Roman" pitchFamily="18" charset="0"/>
              </a:rPr>
              <a:t>enhances insulin activity </a:t>
            </a:r>
            <a:r>
              <a:rPr lang="en-US" sz="2800" dirty="0" smtClean="0">
                <a:latin typeface="Times New Roman" pitchFamily="18" charset="0"/>
                <a:cs typeface="Times New Roman" pitchFamily="18" charset="0"/>
              </a:rPr>
              <a:t>and has </a:t>
            </a:r>
            <a:r>
              <a:rPr lang="en-US" sz="2800" dirty="0" smtClean="0">
                <a:latin typeface="Times New Roman" pitchFamily="18" charset="0"/>
                <a:cs typeface="Times New Roman" pitchFamily="18" charset="0"/>
              </a:rPr>
              <a:t>shown </a:t>
            </a:r>
            <a:r>
              <a:rPr lang="en-US" sz="2800" dirty="0" smtClean="0">
                <a:latin typeface="Times New Roman" pitchFamily="18" charset="0"/>
                <a:cs typeface="Times New Roman" pitchFamily="18" charset="0"/>
              </a:rPr>
              <a:t>some benefit for the control of diabetes. </a:t>
            </a:r>
          </a:p>
          <a:p>
            <a:pPr algn="l">
              <a:buNone/>
            </a:pPr>
            <a:endParaRPr lang="en-US" sz="2800" dirty="0" smtClean="0">
              <a:latin typeface="Times New Roman" pitchFamily="18" charset="0"/>
              <a:cs typeface="Times New Roman" pitchFamily="18" charset="0"/>
            </a:endParaRPr>
          </a:p>
          <a:p>
            <a:pPr algn="l">
              <a:buNone/>
            </a:pPr>
            <a:r>
              <a:rPr lang="en-US" sz="2800" dirty="0" err="1" smtClean="0">
                <a:latin typeface="Times New Roman" pitchFamily="18" charset="0"/>
                <a:cs typeface="Times New Roman" pitchFamily="18" charset="0"/>
              </a:rPr>
              <a:t>Picolinic</a:t>
            </a:r>
            <a:r>
              <a:rPr lang="en-US" sz="2800" dirty="0" smtClean="0">
                <a:latin typeface="Times New Roman" pitchFamily="18" charset="0"/>
                <a:cs typeface="Times New Roman" pitchFamily="18" charset="0"/>
              </a:rPr>
              <a:t> acid is a naturally occurring </a:t>
            </a:r>
            <a:r>
              <a:rPr lang="en-US" sz="2800" dirty="0" smtClean="0">
                <a:solidFill>
                  <a:srgbClr val="0033CC"/>
                </a:solidFill>
                <a:latin typeface="Times New Roman" pitchFamily="18" charset="0"/>
                <a:cs typeface="Times New Roman" pitchFamily="18" charset="0"/>
              </a:rPr>
              <a:t>derivative of tryptophan.</a:t>
            </a:r>
          </a:p>
          <a:p>
            <a:pPr algn="l">
              <a:buNone/>
            </a:pPr>
            <a:r>
              <a:rPr lang="en-US" sz="2800" dirty="0" smtClean="0">
                <a:latin typeface="Times New Roman" pitchFamily="18" charset="0"/>
                <a:cs typeface="Times New Roman" pitchFamily="18" charset="0"/>
              </a:rPr>
              <a:t> </a:t>
            </a:r>
          </a:p>
          <a:p>
            <a:pPr algn="l">
              <a:buNone/>
            </a:pPr>
            <a:r>
              <a:rPr lang="en-US" sz="2800" dirty="0" smtClean="0">
                <a:latin typeface="Times New Roman" pitchFamily="18" charset="0"/>
                <a:cs typeface="Times New Roman" pitchFamily="18" charset="0"/>
              </a:rPr>
              <a:t>Effects of chromium picolinate include an </a:t>
            </a:r>
            <a:r>
              <a:rPr lang="en-US" sz="2800" dirty="0" smtClean="0">
                <a:solidFill>
                  <a:srgbClr val="0033CC"/>
                </a:solidFill>
                <a:latin typeface="Times New Roman" pitchFamily="18" charset="0"/>
                <a:cs typeface="Times New Roman" pitchFamily="18" charset="0"/>
              </a:rPr>
              <a:t>increase in lean body mass, decrease in percentage of body fat, and increase in metabolic </a:t>
            </a:r>
            <a:r>
              <a:rPr lang="en-US" sz="2800" dirty="0" smtClean="0">
                <a:latin typeface="Times New Roman" pitchFamily="18" charset="0"/>
                <a:cs typeface="Times New Roman" pitchFamily="18" charset="0"/>
              </a:rPr>
              <a:t>rate</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2" descr="File:Chromium picolinate.png">
            <a:hlinkClick r:id="rId2"/>
          </p:cNvPr>
          <p:cNvPicPr>
            <a:picLocks noChangeAspect="1" noChangeArrowheads="1"/>
          </p:cNvPicPr>
          <p:nvPr/>
        </p:nvPicPr>
        <p:blipFill>
          <a:blip r:embed="rId3"/>
          <a:srcRect/>
          <a:stretch>
            <a:fillRect/>
          </a:stretch>
        </p:blipFill>
        <p:spPr bwMode="auto">
          <a:xfrm>
            <a:off x="9502057" y="2162503"/>
            <a:ext cx="2207671" cy="23569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Chromium meta-analysis on </a:t>
            </a:r>
            <a:r>
              <a:rPr lang="en-US" sz="4000" dirty="0" smtClean="0">
                <a:solidFill>
                  <a:srgbClr val="FFFF00"/>
                </a:solidFill>
                <a:latin typeface="Times New Roman" pitchFamily="18" charset="0"/>
                <a:cs typeface="Times New Roman" pitchFamily="18" charset="0"/>
              </a:rPr>
              <a:t>RCT</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178676" y="2049517"/>
            <a:ext cx="9627476" cy="4519449"/>
          </a:xfrm>
        </p:spPr>
        <p:txBody>
          <a:bodyPr>
            <a:noAutofit/>
          </a:bodyPr>
          <a:lstStyle/>
          <a:p>
            <a:pPr algn="l" rtl="0">
              <a:buNone/>
            </a:pPr>
            <a:r>
              <a:rPr lang="en-US" dirty="0" smtClean="0">
                <a:solidFill>
                  <a:srgbClr val="0033CC"/>
                </a:solidFill>
                <a:latin typeface="Times New Roman" pitchFamily="18" charset="0"/>
                <a:cs typeface="Times New Roman" pitchFamily="18" charset="0"/>
              </a:rPr>
              <a:t>Ten trials </a:t>
            </a:r>
            <a:r>
              <a:rPr lang="en-US" dirty="0" smtClean="0">
                <a:latin typeface="Times New Roman" pitchFamily="18" charset="0"/>
                <a:cs typeface="Times New Roman" pitchFamily="18" charset="0"/>
              </a:rPr>
              <a:t>(489 participants) were included in the analysis, which showed a </a:t>
            </a:r>
            <a:r>
              <a:rPr lang="en-US" dirty="0" smtClean="0">
                <a:solidFill>
                  <a:srgbClr val="0033CC"/>
                </a:solidFill>
                <a:latin typeface="Times New Roman" pitchFamily="18" charset="0"/>
                <a:cs typeface="Times New Roman" pitchFamily="18" charset="0"/>
              </a:rPr>
              <a:t>statistically significant reduction </a:t>
            </a:r>
            <a:r>
              <a:rPr lang="en-US" dirty="0" smtClean="0">
                <a:latin typeface="Times New Roman" pitchFamily="18" charset="0"/>
                <a:cs typeface="Times New Roman" pitchFamily="18" charset="0"/>
              </a:rPr>
              <a:t>in body weight in chromium-treated patients compared with  placebo </a:t>
            </a:r>
            <a:r>
              <a:rPr lang="en-US" dirty="0" smtClean="0">
                <a:solidFill>
                  <a:srgbClr val="0033CC"/>
                </a:solidFill>
                <a:latin typeface="Times New Roman" pitchFamily="18" charset="0"/>
                <a:cs typeface="Times New Roman" pitchFamily="18" charset="0"/>
              </a:rPr>
              <a:t>(mean difference, 1.1 kg).</a:t>
            </a:r>
            <a:r>
              <a:rPr lang="en-US" dirty="0" smtClean="0">
                <a:latin typeface="Times New Roman" pitchFamily="18" charset="0"/>
                <a:cs typeface="Times New Roman" pitchFamily="18" charset="0"/>
              </a:rPr>
              <a:t>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The data also suggested a significant effect for percentage of body fat </a:t>
            </a:r>
            <a:r>
              <a:rPr lang="en-US" dirty="0" smtClean="0">
                <a:solidFill>
                  <a:srgbClr val="0033CC"/>
                </a:solidFill>
                <a:latin typeface="Times New Roman" pitchFamily="18" charset="0"/>
                <a:cs typeface="Times New Roman" pitchFamily="18" charset="0"/>
              </a:rPr>
              <a:t>(mean difference, 1.2%) </a:t>
            </a:r>
            <a:r>
              <a:rPr lang="en-US" dirty="0" smtClean="0">
                <a:latin typeface="Times New Roman" pitchFamily="18" charset="0"/>
                <a:cs typeface="Times New Roman" pitchFamily="18" charset="0"/>
              </a:rPr>
              <a:t>but not lean mass.</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Only 3 of the trials reported on adverse events, all of which demonstrated a </a:t>
            </a:r>
            <a:r>
              <a:rPr lang="en-US" dirty="0" smtClean="0">
                <a:solidFill>
                  <a:srgbClr val="0033CC"/>
                </a:solidFill>
                <a:latin typeface="Times New Roman" pitchFamily="18" charset="0"/>
                <a:cs typeface="Times New Roman" pitchFamily="18" charset="0"/>
              </a:rPr>
              <a:t>lack of adverse events </a:t>
            </a:r>
            <a:r>
              <a:rPr lang="en-US" dirty="0" smtClean="0">
                <a:latin typeface="Times New Roman" pitchFamily="18" charset="0"/>
                <a:cs typeface="Times New Roman" pitchFamily="18" charset="0"/>
              </a:rPr>
              <a:t>in participants receiving chromium picolinate.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56322" name="Picture 2" descr="http://www.vanderbilt.edu/AnS/psychology/health_psychology/cp1.jpeg"/>
          <p:cNvPicPr>
            <a:picLocks noChangeAspect="1" noChangeArrowheads="1"/>
          </p:cNvPicPr>
          <p:nvPr/>
        </p:nvPicPr>
        <p:blipFill>
          <a:blip r:embed="rId2"/>
          <a:srcRect/>
          <a:stretch>
            <a:fillRect/>
          </a:stretch>
        </p:blipFill>
        <p:spPr bwMode="auto">
          <a:xfrm>
            <a:off x="9704808" y="2598793"/>
            <a:ext cx="2126447" cy="159483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Times New Roman" pitchFamily="18" charset="0"/>
                <a:cs typeface="Times New Roman" pitchFamily="18" charset="0"/>
              </a:rPr>
              <a:t>Chromium</a:t>
            </a:r>
            <a:endParaRPr lang="en-US" sz="4400" dirty="0">
              <a:solidFill>
                <a:srgbClr val="FFFF00"/>
              </a:solidFill>
            </a:endParaRPr>
          </a:p>
        </p:txBody>
      </p:sp>
      <p:sp>
        <p:nvSpPr>
          <p:cNvPr id="3" name="Content Placeholder 2"/>
          <p:cNvSpPr>
            <a:spLocks noGrp="1"/>
          </p:cNvSpPr>
          <p:nvPr>
            <p:ph idx="1"/>
          </p:nvPr>
        </p:nvSpPr>
        <p:spPr/>
        <p:txBody>
          <a:bodyPr>
            <a:normAutofit fontScale="92500"/>
          </a:bodyPr>
          <a:lstStyle/>
          <a:p>
            <a:pPr algn="l">
              <a:buNone/>
            </a:pPr>
            <a:r>
              <a:rPr lang="en-US" sz="2800" dirty="0" smtClean="0">
                <a:latin typeface="Times New Roman" pitchFamily="18" charset="0"/>
                <a:cs typeface="Times New Roman" pitchFamily="18" charset="0"/>
              </a:rPr>
              <a:t>The clinical relevance is </a:t>
            </a:r>
            <a:r>
              <a:rPr lang="en-US" sz="2800" dirty="0" smtClean="0">
                <a:solidFill>
                  <a:srgbClr val="0033CC"/>
                </a:solidFill>
                <a:latin typeface="Times New Roman" pitchFamily="18" charset="0"/>
                <a:cs typeface="Times New Roman" pitchFamily="18" charset="0"/>
              </a:rPr>
              <a:t>debatable due to the small </a:t>
            </a:r>
            <a:r>
              <a:rPr lang="en-US" sz="2800" u="sng" dirty="0" smtClean="0">
                <a:solidFill>
                  <a:srgbClr val="0033CC"/>
                </a:solidFill>
                <a:latin typeface="Times New Roman" pitchFamily="18" charset="0"/>
                <a:cs typeface="Times New Roman" pitchFamily="18" charset="0"/>
              </a:rPr>
              <a:t>size </a:t>
            </a:r>
            <a:r>
              <a:rPr lang="en-US" sz="2800" u="sng" dirty="0" smtClean="0">
                <a:latin typeface="Times New Roman" pitchFamily="18" charset="0"/>
                <a:cs typeface="Times New Roman" pitchFamily="18" charset="0"/>
              </a:rPr>
              <a:t>of the effect</a:t>
            </a:r>
            <a:r>
              <a:rPr lang="en-US" sz="2800" dirty="0" smtClean="0">
                <a:latin typeface="Times New Roman" pitchFamily="18" charset="0"/>
                <a:cs typeface="Times New Roman" pitchFamily="18" charset="0"/>
              </a:rPr>
              <a:t>.</a:t>
            </a:r>
          </a:p>
          <a:p>
            <a:pPr algn="l">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Additionally, the </a:t>
            </a:r>
            <a:r>
              <a:rPr lang="en-US" sz="2800" dirty="0" smtClean="0">
                <a:solidFill>
                  <a:srgbClr val="0033CC"/>
                </a:solidFill>
                <a:latin typeface="Times New Roman" pitchFamily="18" charset="0"/>
                <a:cs typeface="Times New Roman" pitchFamily="18" charset="0"/>
              </a:rPr>
              <a:t>methodology</a:t>
            </a:r>
            <a:r>
              <a:rPr lang="en-US" sz="2800" dirty="0" smtClean="0">
                <a:latin typeface="Times New Roman" pitchFamily="18" charset="0"/>
                <a:cs typeface="Times New Roman" pitchFamily="18" charset="0"/>
              </a:rPr>
              <a:t> of the included studies </a:t>
            </a:r>
            <a:r>
              <a:rPr lang="en-US" sz="2800" dirty="0" smtClean="0">
                <a:solidFill>
                  <a:srgbClr val="0033CC"/>
                </a:solidFill>
                <a:latin typeface="Times New Roman" pitchFamily="18" charset="0"/>
                <a:cs typeface="Times New Roman" pitchFamily="18" charset="0"/>
              </a:rPr>
              <a:t>was variable, </a:t>
            </a:r>
            <a:r>
              <a:rPr lang="en-US" sz="2800" u="sng" dirty="0" smtClean="0">
                <a:latin typeface="Times New Roman" pitchFamily="18" charset="0"/>
                <a:cs typeface="Times New Roman" pitchFamily="18" charset="0"/>
              </a:rPr>
              <a:t>thus decreasing the robustness of the meta-analysis </a:t>
            </a:r>
          </a:p>
          <a:p>
            <a:pPr algn="l" rtl="0">
              <a:buNone/>
            </a:pPr>
            <a:r>
              <a:rPr lang="en-US" sz="2800" dirty="0" smtClean="0">
                <a:latin typeface="Times New Roman" pitchFamily="18" charset="0"/>
                <a:cs typeface="Times New Roman" pitchFamily="18" charset="0"/>
              </a:rPr>
              <a:t>     </a:t>
            </a:r>
          </a:p>
          <a:p>
            <a:pPr algn="l">
              <a:buNone/>
            </a:pPr>
            <a:r>
              <a:rPr lang="en-US" sz="2800" dirty="0" smtClean="0">
                <a:latin typeface="Times New Roman" pitchFamily="18" charset="0"/>
                <a:cs typeface="Times New Roman" pitchFamily="18" charset="0"/>
              </a:rPr>
              <a:t>There have been case reports of adverse effects due to chromium picolinate, including  </a:t>
            </a:r>
            <a:r>
              <a:rPr lang="en-US" sz="2800" dirty="0" err="1" smtClean="0">
                <a:solidFill>
                  <a:srgbClr val="0033CC"/>
                </a:solidFill>
                <a:latin typeface="Times New Roman" pitchFamily="18" charset="0"/>
                <a:cs typeface="Times New Roman" pitchFamily="18" charset="0"/>
              </a:rPr>
              <a:t>rhabdomyolysis</a:t>
            </a:r>
            <a:r>
              <a:rPr lang="en-US" sz="2800" dirty="0" smtClean="0">
                <a:solidFill>
                  <a:srgbClr val="0033CC"/>
                </a:solidFill>
                <a:latin typeface="Times New Roman" pitchFamily="18" charset="0"/>
                <a:cs typeface="Times New Roman" pitchFamily="18" charset="0"/>
              </a:rPr>
              <a:t> and severe renal impairment</a:t>
            </a:r>
            <a:endParaRPr lang="en-US" sz="28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Times New Roman" pitchFamily="18" charset="0"/>
                <a:cs typeface="Times New Roman" pitchFamily="18" charset="0"/>
              </a:rPr>
              <a:t>Supplements</a:t>
            </a:r>
            <a:endParaRPr lang="en-US" sz="4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46841" y="2175641"/>
            <a:ext cx="11508827" cy="4183118"/>
          </a:xfrm>
        </p:spPr>
        <p:txBody>
          <a:bodyPr>
            <a:normAutofit/>
          </a:bodyPr>
          <a:lstStyle/>
          <a:p>
            <a:pPr algn="l" rtl="0">
              <a:buNone/>
            </a:pPr>
            <a:r>
              <a:rPr lang="en-US" b="1" dirty="0" smtClean="0">
                <a:latin typeface="Times New Roman" pitchFamily="18" charset="0"/>
                <a:cs typeface="Times New Roman" pitchFamily="18" charset="0"/>
              </a:rPr>
              <a:t> </a:t>
            </a:r>
            <a:r>
              <a:rPr lang="en-US" b="1" dirty="0" smtClean="0">
                <a:solidFill>
                  <a:srgbClr val="0033CC"/>
                </a:solidFill>
                <a:latin typeface="Times New Roman" pitchFamily="18" charset="0"/>
                <a:cs typeface="Times New Roman" pitchFamily="18" charset="0"/>
              </a:rPr>
              <a:t>Fish Oil </a:t>
            </a:r>
            <a:r>
              <a:rPr lang="en-US" dirty="0" smtClean="0">
                <a:latin typeface="Times New Roman" pitchFamily="18" charset="0"/>
                <a:cs typeface="Times New Roman" pitchFamily="18" charset="0"/>
              </a:rPr>
              <a:t>: cannot be recommended for weight loss    </a:t>
            </a:r>
          </a:p>
          <a:p>
            <a:pPr algn="l" rtl="0">
              <a:buNone/>
            </a:pPr>
            <a:endParaRPr lang="en-US" dirty="0" smtClean="0">
              <a:latin typeface="Times New Roman" pitchFamily="18" charset="0"/>
              <a:cs typeface="Times New Roman" pitchFamily="18" charset="0"/>
            </a:endParaRPr>
          </a:p>
          <a:p>
            <a:pPr algn="l" rtl="0">
              <a:buNone/>
            </a:pPr>
            <a:r>
              <a:rPr lang="en-US" b="1" dirty="0" smtClean="0">
                <a:solidFill>
                  <a:srgbClr val="0033CC"/>
                </a:solidFill>
                <a:latin typeface="Times New Roman" pitchFamily="18" charset="0"/>
                <a:cs typeface="Times New Roman" pitchFamily="18" charset="0"/>
              </a:rPr>
              <a:t>Calcium Supplements</a:t>
            </a:r>
            <a:r>
              <a:rPr lang="en-US" dirty="0" smtClean="0">
                <a:solidFill>
                  <a:schemeClr val="bg1"/>
                </a:solidFill>
                <a:latin typeface="Times New Roman" pitchFamily="18" charset="0"/>
                <a:cs typeface="Times New Roman" pitchFamily="18" charset="0"/>
              </a:rPr>
              <a:t>: </a:t>
            </a:r>
            <a:r>
              <a:rPr lang="en-US" dirty="0" smtClean="0">
                <a:latin typeface="Times New Roman" pitchFamily="18" charset="0"/>
                <a:cs typeface="Times New Roman" pitchFamily="18" charset="0"/>
              </a:rPr>
              <a:t>There is no conclusive evidence that calcium supplementation results in weight loss </a:t>
            </a:r>
          </a:p>
          <a:p>
            <a:pPr algn="l" rtl="0">
              <a:buNone/>
            </a:pPr>
            <a:r>
              <a:rPr lang="en-US" dirty="0" smtClean="0">
                <a:latin typeface="Times New Roman" pitchFamily="18" charset="0"/>
                <a:cs typeface="Times New Roman" pitchFamily="18" charset="0"/>
              </a:rPr>
              <a:t>   </a:t>
            </a:r>
          </a:p>
          <a:p>
            <a:pPr algn="l" rtl="0">
              <a:buNone/>
            </a:pPr>
            <a:r>
              <a:rPr lang="en-US" b="1" dirty="0" err="1" smtClean="0">
                <a:solidFill>
                  <a:srgbClr val="0033CC"/>
                </a:solidFill>
                <a:latin typeface="Times New Roman" pitchFamily="18" charset="0"/>
                <a:cs typeface="Times New Roman" pitchFamily="18" charset="0"/>
              </a:rPr>
              <a:t>Diacylglycerol</a:t>
            </a:r>
            <a:r>
              <a:rPr lang="en-US" dirty="0" smtClean="0">
                <a:solidFill>
                  <a:schemeClr val="bg1"/>
                </a:solidFill>
                <a:latin typeface="Times New Roman" pitchFamily="18" charset="0"/>
                <a:cs typeface="Times New Roman" pitchFamily="18" charset="0"/>
              </a:rPr>
              <a:t> </a:t>
            </a:r>
            <a:r>
              <a:rPr lang="en-US" dirty="0" smtClean="0">
                <a:latin typeface="Times New Roman" pitchFamily="18" charset="0"/>
                <a:cs typeface="Times New Roman" pitchFamily="18" charset="0"/>
              </a:rPr>
              <a:t>: DG is a minor component of dietary oils and fats , The FDA is reviewing it   </a:t>
            </a:r>
          </a:p>
          <a:p>
            <a:pPr algn="l" rtl="0">
              <a:buNone/>
            </a:pPr>
            <a:r>
              <a:rPr lang="en-US" dirty="0" smtClean="0">
                <a:latin typeface="Times New Roman" pitchFamily="18" charset="0"/>
                <a:cs typeface="Times New Roman" pitchFamily="18" charset="0"/>
              </a:rPr>
              <a:t> </a:t>
            </a:r>
          </a:p>
          <a:p>
            <a:pPr algn="l">
              <a:buNone/>
            </a:pPr>
            <a:r>
              <a:rPr lang="en-US" b="1" dirty="0" smtClean="0">
                <a:solidFill>
                  <a:srgbClr val="0033CC"/>
                </a:solidFill>
                <a:latin typeface="Times New Roman" pitchFamily="18" charset="0"/>
                <a:cs typeface="Times New Roman" pitchFamily="18" charset="0"/>
              </a:rPr>
              <a:t>Conjugated </a:t>
            </a:r>
            <a:r>
              <a:rPr lang="en-US" b="1" dirty="0" err="1" smtClean="0">
                <a:solidFill>
                  <a:srgbClr val="0033CC"/>
                </a:solidFill>
                <a:latin typeface="Times New Roman" pitchFamily="18" charset="0"/>
                <a:cs typeface="Times New Roman" pitchFamily="18" charset="0"/>
              </a:rPr>
              <a:t>Linoleic</a:t>
            </a:r>
            <a:r>
              <a:rPr lang="en-US" b="1" dirty="0" smtClean="0">
                <a:solidFill>
                  <a:srgbClr val="0033CC"/>
                </a:solidFill>
                <a:latin typeface="Times New Roman" pitchFamily="18" charset="0"/>
                <a:cs typeface="Times New Roman" pitchFamily="18" charset="0"/>
              </a:rPr>
              <a:t> Acid </a:t>
            </a:r>
            <a:r>
              <a:rPr lang="en-US" dirty="0" smtClean="0">
                <a:latin typeface="Times New Roman" pitchFamily="18" charset="0"/>
                <a:cs typeface="Times New Roman" pitchFamily="18" charset="0"/>
              </a:rPr>
              <a:t>:  it appears that supplementation with CLA cannot be recommended at this time for weight loss in obese patients. </a:t>
            </a:r>
          </a:p>
          <a:p>
            <a:pPr algn="l">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00"/>
                </a:solidFill>
                <a:latin typeface="Times New Roman" pitchFamily="18" charset="0"/>
                <a:cs typeface="Times New Roman" pitchFamily="18" charset="0"/>
              </a:rPr>
              <a:t>outline</a:t>
            </a:r>
            <a:endParaRPr lang="en-US" sz="5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51641" y="2336873"/>
            <a:ext cx="9642541" cy="4032396"/>
          </a:xfrm>
        </p:spPr>
        <p:txBody>
          <a:bodyPr>
            <a:noAutofit/>
          </a:bodyPr>
          <a:lstStyle/>
          <a:p>
            <a:pPr algn="l" rtl="0">
              <a:buNone/>
            </a:pPr>
            <a:r>
              <a:rPr lang="en-US" sz="3200" dirty="0" smtClean="0">
                <a:latin typeface="Times New Roman" pitchFamily="18" charset="0"/>
                <a:cs typeface="Times New Roman" pitchFamily="18" charset="0"/>
              </a:rPr>
              <a:t>Introduction</a:t>
            </a:r>
          </a:p>
          <a:p>
            <a:pPr algn="l" rtl="0">
              <a:buNone/>
            </a:pPr>
            <a:r>
              <a:rPr lang="en-US" sz="3200" dirty="0" smtClean="0">
                <a:latin typeface="Times New Roman" pitchFamily="18" charset="0"/>
                <a:cs typeface="Times New Roman" pitchFamily="18" charset="0"/>
              </a:rPr>
              <a:t>Supplements  </a:t>
            </a:r>
          </a:p>
          <a:p>
            <a:pPr algn="l" rtl="0">
              <a:buNone/>
            </a:pPr>
            <a:r>
              <a:rPr lang="en-US" sz="3200" dirty="0" smtClean="0">
                <a:latin typeface="Times New Roman" pitchFamily="18" charset="0"/>
                <a:cs typeface="Times New Roman" pitchFamily="18" charset="0"/>
              </a:rPr>
              <a:t>Homeopathy</a:t>
            </a:r>
          </a:p>
          <a:p>
            <a:pPr algn="l" rtl="0">
              <a:buNone/>
            </a:pPr>
            <a:r>
              <a:rPr lang="en-US" sz="3200" dirty="0" smtClean="0">
                <a:latin typeface="Times New Roman" pitchFamily="18" charset="0"/>
                <a:cs typeface="Times New Roman" pitchFamily="18" charset="0"/>
              </a:rPr>
              <a:t>Yoga ,</a:t>
            </a:r>
            <a:r>
              <a:rPr lang="en-US" sz="3200" dirty="0" smtClean="0">
                <a:latin typeface="Times New Roman" pitchFamily="18" charset="0"/>
                <a:cs typeface="Times New Roman" pitchFamily="18" charset="0"/>
              </a:rPr>
              <a:t> Ayurveda</a:t>
            </a:r>
            <a:endParaRPr lang="en-US" sz="3200" dirty="0" smtClean="0">
              <a:latin typeface="Times New Roman" pitchFamily="18" charset="0"/>
              <a:cs typeface="Times New Roman" pitchFamily="18" charset="0"/>
            </a:endParaRPr>
          </a:p>
          <a:p>
            <a:pPr algn="l" rtl="0">
              <a:buNone/>
            </a:pPr>
            <a:r>
              <a:rPr lang="en-US" sz="3200" dirty="0" smtClean="0">
                <a:latin typeface="Times New Roman" pitchFamily="18" charset="0"/>
                <a:cs typeface="Times New Roman" pitchFamily="18" charset="0"/>
              </a:rPr>
              <a:t>Hypnosis</a:t>
            </a:r>
          </a:p>
          <a:p>
            <a:pPr algn="l" rtl="0">
              <a:buNone/>
            </a:pPr>
            <a:r>
              <a:rPr lang="en-US" sz="3200" dirty="0" smtClean="0">
                <a:latin typeface="Times New Roman" pitchFamily="18" charset="0"/>
                <a:cs typeface="Times New Roman" pitchFamily="18" charset="0"/>
              </a:rPr>
              <a:t>Acupuncture</a:t>
            </a:r>
          </a:p>
          <a:p>
            <a:pPr algn="l" rtl="0">
              <a:buNone/>
            </a:pPr>
            <a:r>
              <a:rPr lang="en-US" sz="3200" dirty="0" smtClean="0">
                <a:latin typeface="Times New Roman" pitchFamily="18" charset="0"/>
                <a:cs typeface="Times New Roman" pitchFamily="18" charset="0"/>
              </a:rPr>
              <a:t>Body Contouring</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Supplements</a:t>
            </a:r>
            <a:endParaRPr lang="en-US" dirty="0"/>
          </a:p>
        </p:txBody>
      </p:sp>
      <p:sp>
        <p:nvSpPr>
          <p:cNvPr id="3" name="Content Placeholder 2"/>
          <p:cNvSpPr>
            <a:spLocks noGrp="1"/>
          </p:cNvSpPr>
          <p:nvPr>
            <p:ph idx="1"/>
          </p:nvPr>
        </p:nvSpPr>
        <p:spPr>
          <a:xfrm>
            <a:off x="451946" y="2014330"/>
            <a:ext cx="11267088" cy="4586167"/>
          </a:xfrm>
        </p:spPr>
        <p:txBody>
          <a:bodyPr>
            <a:normAutofit/>
          </a:bodyPr>
          <a:lstStyle/>
          <a:p>
            <a:pPr algn="l" rtl="0">
              <a:buNone/>
            </a:pPr>
            <a:r>
              <a:rPr lang="en-US" b="1" dirty="0" smtClean="0">
                <a:solidFill>
                  <a:srgbClr val="0033CC"/>
                </a:solidFill>
                <a:latin typeface="Times New Roman" pitchFamily="18" charset="0"/>
                <a:cs typeface="Times New Roman" pitchFamily="18" charset="0"/>
              </a:rPr>
              <a:t> </a:t>
            </a:r>
            <a:r>
              <a:rPr lang="en-US" b="1" u="sng" dirty="0" smtClean="0">
                <a:solidFill>
                  <a:srgbClr val="0033CC"/>
                </a:solidFill>
                <a:latin typeface="Times New Roman" pitchFamily="18" charset="0"/>
                <a:cs typeface="Times New Roman" pitchFamily="18" charset="0"/>
              </a:rPr>
              <a:t>Pyruvate</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Pyruvic acid is a by-product of glucose metabolism. It is an alpha-</a:t>
            </a:r>
            <a:r>
              <a:rPr lang="en-US" sz="2800" dirty="0" err="1" smtClean="0">
                <a:latin typeface="Times New Roman" pitchFamily="18" charset="0"/>
                <a:cs typeface="Times New Roman" pitchFamily="18" charset="0"/>
              </a:rPr>
              <a:t>keto</a:t>
            </a:r>
            <a:r>
              <a:rPr lang="en-US" sz="2800" dirty="0" smtClean="0">
                <a:latin typeface="Times New Roman" pitchFamily="18" charset="0"/>
                <a:cs typeface="Times New Roman" pitchFamily="18" charset="0"/>
              </a:rPr>
              <a:t> acid, which is converted to lactic acid</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solidFill>
                  <a:srgbClr val="0033CC"/>
                </a:solidFill>
                <a:latin typeface="Times New Roman" pitchFamily="18" charset="0"/>
                <a:cs typeface="Times New Roman" pitchFamily="18" charset="0"/>
              </a:rPr>
              <a:t>More evidence is needed </a:t>
            </a:r>
            <a:r>
              <a:rPr lang="en-US" sz="2800" dirty="0" smtClean="0">
                <a:latin typeface="Times New Roman" pitchFamily="18" charset="0"/>
                <a:cs typeface="Times New Roman" pitchFamily="18" charset="0"/>
              </a:rPr>
              <a:t>before pyruvate can be recommended for weight loss.  </a:t>
            </a:r>
          </a:p>
          <a:p>
            <a:pPr algn="l" rtl="0">
              <a:buNone/>
            </a:pPr>
            <a:endParaRPr lang="en-US" dirty="0" smtClean="0">
              <a:latin typeface="Times New Roman" pitchFamily="18" charset="0"/>
              <a:cs typeface="Times New Roman" pitchFamily="18" charset="0"/>
            </a:endParaRPr>
          </a:p>
          <a:p>
            <a:pPr algn="l" rtl="0">
              <a:buNone/>
            </a:pPr>
            <a:r>
              <a:rPr lang="en-US" b="1" u="sng" dirty="0" smtClean="0">
                <a:solidFill>
                  <a:srgbClr val="0033CC"/>
                </a:solidFill>
                <a:latin typeface="Times New Roman" pitchFamily="18" charset="0"/>
                <a:cs typeface="Times New Roman" pitchFamily="18" charset="0"/>
              </a:rPr>
              <a:t>Garcinia</a:t>
            </a:r>
            <a:r>
              <a:rPr lang="en-US" b="1" dirty="0" smtClean="0">
                <a:latin typeface="Times New Roman" pitchFamily="18" charset="0"/>
                <a:cs typeface="Times New Roman" pitchFamily="18" charset="0"/>
              </a:rPr>
              <a:t> : </a:t>
            </a:r>
            <a:r>
              <a:rPr lang="en-US" sz="2800" u="sng" dirty="0" smtClean="0">
                <a:latin typeface="Times New Roman" pitchFamily="18" charset="0"/>
                <a:cs typeface="Times New Roman" pitchFamily="18" charset="0"/>
              </a:rPr>
              <a:t>Hydroxycitric acid </a:t>
            </a:r>
            <a:r>
              <a:rPr lang="en-US" sz="2800" dirty="0" smtClean="0">
                <a:latin typeface="Times New Roman" pitchFamily="18" charset="0"/>
                <a:cs typeface="Times New Roman" pitchFamily="18" charset="0"/>
              </a:rPr>
              <a:t>comes from the fruit and rind of </a:t>
            </a:r>
            <a:r>
              <a:rPr lang="en-US" sz="2800" dirty="0" err="1" smtClean="0">
                <a:latin typeface="Times New Roman" pitchFamily="18" charset="0"/>
                <a:cs typeface="Times New Roman" pitchFamily="18" charset="0"/>
              </a:rPr>
              <a:t>garcinia</a:t>
            </a:r>
            <a:r>
              <a:rPr lang="en-US" sz="2800" dirty="0" smtClean="0">
                <a:latin typeface="Times New Roman" pitchFamily="18" charset="0"/>
                <a:cs typeface="Times New Roman" pitchFamily="18" charset="0"/>
              </a:rPr>
              <a:t> and </a:t>
            </a:r>
            <a:r>
              <a:rPr lang="en-US" sz="2800" dirty="0" smtClean="0">
                <a:solidFill>
                  <a:srgbClr val="0033CC"/>
                </a:solidFill>
                <a:latin typeface="Times New Roman" pitchFamily="18" charset="0"/>
                <a:cs typeface="Times New Roman" pitchFamily="18" charset="0"/>
              </a:rPr>
              <a:t>interferes with </a:t>
            </a:r>
            <a:r>
              <a:rPr lang="en-US" sz="2800" dirty="0" err="1" smtClean="0">
                <a:solidFill>
                  <a:srgbClr val="0033CC"/>
                </a:solidFill>
                <a:latin typeface="Times New Roman" pitchFamily="18" charset="0"/>
                <a:cs typeface="Times New Roman" pitchFamily="18" charset="0"/>
              </a:rPr>
              <a:t>lipogenesis</a:t>
            </a:r>
            <a:r>
              <a:rPr lang="en-US" sz="2800" dirty="0" smtClean="0">
                <a:latin typeface="Times New Roman" pitchFamily="18" charset="0"/>
                <a:cs typeface="Times New Roman" pitchFamily="18" charset="0"/>
              </a:rPr>
              <a:t>.    </a:t>
            </a:r>
          </a:p>
          <a:p>
            <a:pPr algn="l" rtl="0">
              <a:buNone/>
            </a:pPr>
            <a:r>
              <a:rPr lang="en-US" sz="2800" dirty="0" smtClean="0">
                <a:latin typeface="Times New Roman" pitchFamily="18" charset="0"/>
                <a:cs typeface="Times New Roman" pitchFamily="18" charset="0"/>
              </a:rPr>
              <a:t>There is </a:t>
            </a:r>
            <a:r>
              <a:rPr lang="en-US" sz="2800" dirty="0" smtClean="0">
                <a:solidFill>
                  <a:srgbClr val="0033CC"/>
                </a:solidFill>
                <a:latin typeface="Times New Roman" pitchFamily="18" charset="0"/>
                <a:cs typeface="Times New Roman" pitchFamily="18" charset="0"/>
              </a:rPr>
              <a:t>insufficient evidence </a:t>
            </a:r>
            <a:r>
              <a:rPr lang="en-US" sz="2800" dirty="0" smtClean="0">
                <a:latin typeface="Times New Roman" pitchFamily="18" charset="0"/>
                <a:cs typeface="Times New Roman" pitchFamily="18" charset="0"/>
              </a:rPr>
              <a:t>to support the effectiveness of </a:t>
            </a:r>
            <a:r>
              <a:rPr lang="en-US" sz="2800" dirty="0" err="1" smtClean="0">
                <a:latin typeface="Times New Roman" pitchFamily="18" charset="0"/>
                <a:cs typeface="Times New Roman" pitchFamily="18" charset="0"/>
              </a:rPr>
              <a:t>garcinia</a:t>
            </a:r>
            <a:r>
              <a:rPr lang="en-US" sz="2800" dirty="0" smtClean="0">
                <a:latin typeface="Times New Roman" pitchFamily="18" charset="0"/>
                <a:cs typeface="Times New Roman" pitchFamily="18" charset="0"/>
              </a:rPr>
              <a:t> extract for weight loss</a:t>
            </a:r>
            <a:endParaRPr lang="en-US" sz="2800" b="1" dirty="0" smtClean="0">
              <a:latin typeface="Times New Roman" pitchFamily="18" charset="0"/>
              <a:cs typeface="Times New Roman" pitchFamily="18" charset="0"/>
            </a:endParaRPr>
          </a:p>
          <a:p>
            <a:pPr algn="r"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Times New Roman" pitchFamily="18" charset="0"/>
                <a:cs typeface="Times New Roman" pitchFamily="18" charset="0"/>
              </a:rPr>
              <a:t>Garcinia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Cambogia</a:t>
            </a:r>
            <a:r>
              <a:rPr lang="en-US" b="1" dirty="0" smtClean="0">
                <a:solidFill>
                  <a:srgbClr val="FFFF00"/>
                </a:solidFill>
                <a:latin typeface="Times New Roman" pitchFamily="18" charset="0"/>
                <a:cs typeface="Times New Roman" pitchFamily="18" charset="0"/>
              </a:rPr>
              <a:t> Is The Strongest Fat Buster</a:t>
            </a:r>
            <a:endParaRPr lang="fa-IR" dirty="0">
              <a:solidFill>
                <a:srgbClr val="FFFF00"/>
              </a:solidFill>
              <a:latin typeface="Times New Roman" pitchFamily="18" charset="0"/>
              <a:cs typeface="Times New Roman" pitchFamily="18" charset="0"/>
            </a:endParaRPr>
          </a:p>
        </p:txBody>
      </p:sp>
      <p:pic>
        <p:nvPicPr>
          <p:cNvPr id="3074" name="Picture 2" descr="C:\Documents and Settings\windows xp\My Documents\My Pictures\garcinia.bmp"/>
          <p:cNvPicPr>
            <a:picLocks noGrp="1" noChangeAspect="1" noChangeArrowheads="1"/>
          </p:cNvPicPr>
          <p:nvPr>
            <p:ph idx="1"/>
          </p:nvPr>
        </p:nvPicPr>
        <p:blipFill>
          <a:blip r:embed="rId2"/>
          <a:srcRect/>
          <a:stretch>
            <a:fillRect/>
          </a:stretch>
        </p:blipFill>
        <p:spPr bwMode="auto">
          <a:xfrm>
            <a:off x="911224" y="2746824"/>
            <a:ext cx="2787675" cy="2686568"/>
          </a:xfrm>
          <a:prstGeom prst="rect">
            <a:avLst/>
          </a:prstGeom>
          <a:noFill/>
        </p:spPr>
      </p:pic>
      <p:pic>
        <p:nvPicPr>
          <p:cNvPr id="3075" name="Picture 3" descr="C:\Documents and Settings\windows xp\My Documents\My Pictures\gar.bmp"/>
          <p:cNvPicPr>
            <a:picLocks noChangeAspect="1" noChangeArrowheads="1"/>
          </p:cNvPicPr>
          <p:nvPr/>
        </p:nvPicPr>
        <p:blipFill>
          <a:blip r:embed="rId3"/>
          <a:srcRect/>
          <a:stretch>
            <a:fillRect/>
          </a:stretch>
        </p:blipFill>
        <p:spPr bwMode="auto">
          <a:xfrm>
            <a:off x="4110658" y="2888975"/>
            <a:ext cx="3464522" cy="2477536"/>
          </a:xfrm>
          <a:prstGeom prst="rect">
            <a:avLst/>
          </a:prstGeom>
          <a:noFill/>
        </p:spPr>
      </p:pic>
      <p:pic>
        <p:nvPicPr>
          <p:cNvPr id="3076" name="Picture 4" descr="C:\Documents and Settings\windows xp\My Documents\My Pictures\box.bmp"/>
          <p:cNvPicPr>
            <a:picLocks noChangeAspect="1" noChangeArrowheads="1"/>
          </p:cNvPicPr>
          <p:nvPr/>
        </p:nvPicPr>
        <p:blipFill>
          <a:blip r:embed="rId4"/>
          <a:srcRect/>
          <a:stretch>
            <a:fillRect/>
          </a:stretch>
        </p:blipFill>
        <p:spPr bwMode="auto">
          <a:xfrm>
            <a:off x="8430453" y="2492031"/>
            <a:ext cx="2381250" cy="3305175"/>
          </a:xfrm>
          <a:prstGeom prst="rect">
            <a:avLst/>
          </a:prstGeom>
          <a:noFill/>
        </p:spPr>
      </p:pic>
      <p:sp>
        <p:nvSpPr>
          <p:cNvPr id="6" name="Slide Number Placeholder 5"/>
          <p:cNvSpPr>
            <a:spLocks noGrp="1"/>
          </p:cNvSpPr>
          <p:nvPr>
            <p:ph type="sldNum" sz="quarter" idx="12"/>
          </p:nvPr>
        </p:nvSpPr>
        <p:spPr/>
        <p:txBody>
          <a:bodyPr/>
          <a:lstStyle/>
          <a:p>
            <a:fld id="{6D22F896-40B5-4ADD-8801-0D06FADFA09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FF00"/>
                </a:solidFill>
                <a:latin typeface="Times New Roman" pitchFamily="18" charset="0"/>
                <a:cs typeface="Times New Roman" pitchFamily="18" charset="0"/>
              </a:rPr>
              <a:t>Suppress your appetite, start burning</a:t>
            </a:r>
            <a:r>
              <a:rPr lang="fa-IR" dirty="0" smtClean="0">
                <a:solidFill>
                  <a:srgbClr val="FFFF00"/>
                </a:solidFill>
                <a:latin typeface="Times New Roman" pitchFamily="18" charset="0"/>
                <a:cs typeface="Times New Roman" pitchFamily="18" charset="0"/>
              </a:rPr>
              <a:t> </a:t>
            </a:r>
            <a:endParaRPr lang="fa-IR" dirty="0">
              <a:solidFill>
                <a:srgbClr val="FFFF00"/>
              </a:solidFill>
              <a:latin typeface="Times New Roman" pitchFamily="18" charset="0"/>
              <a:cs typeface="Times New Roman" pitchFamily="18" charset="0"/>
            </a:endParaRPr>
          </a:p>
        </p:txBody>
      </p:sp>
      <p:pic>
        <p:nvPicPr>
          <p:cNvPr id="4098" name="Picture 2" descr="C:\Documents and Settings\windows xp\My Documents\My Pictures\pure-garcinia-cambogia.jpg"/>
          <p:cNvPicPr>
            <a:picLocks noGrp="1" noChangeAspect="1" noChangeArrowheads="1"/>
          </p:cNvPicPr>
          <p:nvPr>
            <p:ph idx="1"/>
          </p:nvPr>
        </p:nvPicPr>
        <p:blipFill>
          <a:blip r:embed="rId2"/>
          <a:srcRect/>
          <a:stretch>
            <a:fillRect/>
          </a:stretch>
        </p:blipFill>
        <p:spPr bwMode="auto">
          <a:xfrm>
            <a:off x="1014592" y="2336800"/>
            <a:ext cx="8946792" cy="3598863"/>
          </a:xfrm>
          <a:prstGeom prst="rect">
            <a:avLst/>
          </a:prstGeom>
          <a:noFill/>
        </p:spPr>
      </p:pic>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Times New Roman" pitchFamily="18" charset="0"/>
                <a:cs typeface="Times New Roman" pitchFamily="18" charset="0"/>
              </a:rPr>
              <a:t>Garcinia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Cambogia</a:t>
            </a:r>
            <a:endParaRPr lang="fa-IR" dirty="0"/>
          </a:p>
        </p:txBody>
      </p:sp>
      <p:pic>
        <p:nvPicPr>
          <p:cNvPr id="5122" name="Picture 2" descr="C:\Documents and Settings\windows xp\My Documents\My Pictures\pure-garcinia-cambogia-extract-expert.jpg"/>
          <p:cNvPicPr>
            <a:picLocks noGrp="1" noChangeAspect="1" noChangeArrowheads="1"/>
          </p:cNvPicPr>
          <p:nvPr>
            <p:ph idx="1"/>
          </p:nvPr>
        </p:nvPicPr>
        <p:blipFill>
          <a:blip r:embed="rId2"/>
          <a:srcRect/>
          <a:stretch>
            <a:fillRect/>
          </a:stretch>
        </p:blipFill>
        <p:spPr bwMode="auto">
          <a:xfrm>
            <a:off x="1740936" y="2217772"/>
            <a:ext cx="7548838" cy="3260679"/>
          </a:xfrm>
          <a:prstGeom prst="rect">
            <a:avLst/>
          </a:prstGeom>
          <a:noFill/>
        </p:spPr>
      </p:pic>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Supplements</a:t>
            </a:r>
            <a:endParaRPr lang="en-US" dirty="0"/>
          </a:p>
        </p:txBody>
      </p:sp>
      <p:sp>
        <p:nvSpPr>
          <p:cNvPr id="3" name="Content Placeholder 2"/>
          <p:cNvSpPr>
            <a:spLocks noGrp="1"/>
          </p:cNvSpPr>
          <p:nvPr>
            <p:ph sz="half" idx="1"/>
          </p:nvPr>
        </p:nvSpPr>
        <p:spPr>
          <a:xfrm>
            <a:off x="680319" y="2336872"/>
            <a:ext cx="4753071" cy="3891649"/>
          </a:xfrm>
        </p:spPr>
        <p:txBody>
          <a:bodyPr>
            <a:normAutofit lnSpcReduction="10000"/>
          </a:bodyPr>
          <a:lstStyle/>
          <a:p>
            <a:pPr algn="l" rtl="0">
              <a:buNone/>
            </a:pPr>
            <a:r>
              <a:rPr lang="en-US" sz="3200" b="1" dirty="0" err="1" smtClean="0">
                <a:solidFill>
                  <a:srgbClr val="0033CC"/>
                </a:solidFill>
                <a:latin typeface="Times New Roman" pitchFamily="18" charset="0"/>
                <a:cs typeface="Times New Roman" pitchFamily="18" charset="0"/>
              </a:rPr>
              <a:t>Hoodia</a:t>
            </a:r>
            <a:r>
              <a:rPr lang="en-US" dirty="0" smtClean="0">
                <a:latin typeface="Times New Roman" pitchFamily="18" charset="0"/>
                <a:cs typeface="Times New Roman" pitchFamily="18" charset="0"/>
              </a:rPr>
              <a:t> : is a succulent herb that grows in the Kalahari Desert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Reports that native Africans use </a:t>
            </a:r>
            <a:r>
              <a:rPr lang="en-US" dirty="0" err="1" smtClean="0">
                <a:latin typeface="Times New Roman" pitchFamily="18" charset="0"/>
                <a:cs typeface="Times New Roman" pitchFamily="18" charset="0"/>
              </a:rPr>
              <a:t>hoodia</a:t>
            </a:r>
            <a:r>
              <a:rPr lang="en-US" dirty="0" smtClean="0">
                <a:latin typeface="Times New Roman" pitchFamily="18" charset="0"/>
                <a:cs typeface="Times New Roman" pitchFamily="18" charset="0"/>
              </a:rPr>
              <a:t> to reduce hunger during long hunts.  </a:t>
            </a:r>
          </a:p>
          <a:p>
            <a:pPr algn="l" rtl="0">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There are </a:t>
            </a:r>
            <a:r>
              <a:rPr lang="en-US" dirty="0" smtClean="0">
                <a:solidFill>
                  <a:srgbClr val="0033CC"/>
                </a:solidFill>
                <a:latin typeface="Times New Roman" pitchFamily="18" charset="0"/>
                <a:cs typeface="Times New Roman" pitchFamily="18" charset="0"/>
              </a:rPr>
              <a:t>no RCT </a:t>
            </a:r>
            <a:r>
              <a:rPr lang="en-US" dirty="0" smtClean="0">
                <a:latin typeface="Times New Roman" pitchFamily="18" charset="0"/>
                <a:cs typeface="Times New Roman" pitchFamily="18" charset="0"/>
              </a:rPr>
              <a:t>evaluating the effectiveness of </a:t>
            </a:r>
            <a:r>
              <a:rPr lang="en-US" dirty="0" err="1" smtClean="0">
                <a:latin typeface="Times New Roman" pitchFamily="18" charset="0"/>
                <a:cs typeface="Times New Roman" pitchFamily="18" charset="0"/>
              </a:rPr>
              <a:t>hoodia</a:t>
            </a:r>
            <a:r>
              <a:rPr lang="en-US" dirty="0" smtClean="0">
                <a:latin typeface="Times New Roman" pitchFamily="18" charset="0"/>
                <a:cs typeface="Times New Roman" pitchFamily="18" charset="0"/>
              </a:rPr>
              <a:t> supplements on weight loss</a:t>
            </a:r>
            <a:endParaRPr lang="en-US" dirty="0">
              <a:latin typeface="Times New Roman" pitchFamily="18" charset="0"/>
              <a:cs typeface="Times New Roman" pitchFamily="18" charset="0"/>
            </a:endParaRPr>
          </a:p>
        </p:txBody>
      </p:sp>
      <p:pic>
        <p:nvPicPr>
          <p:cNvPr id="6146" name="Picture 2" descr="C:\Documents and Settings\windows xp\My Documents\My Pictures\hood.bmp"/>
          <p:cNvPicPr>
            <a:picLocks noGrp="1" noChangeAspect="1" noChangeArrowheads="1"/>
          </p:cNvPicPr>
          <p:nvPr>
            <p:ph sz="half" idx="2"/>
          </p:nvPr>
        </p:nvPicPr>
        <p:blipFill>
          <a:blip r:embed="rId2"/>
          <a:srcRect/>
          <a:stretch>
            <a:fillRect/>
          </a:stretch>
        </p:blipFill>
        <p:spPr bwMode="auto">
          <a:xfrm>
            <a:off x="6016488" y="2897187"/>
            <a:ext cx="1635057" cy="1635057"/>
          </a:xfrm>
          <a:prstGeom prst="rect">
            <a:avLst/>
          </a:prstGeom>
          <a:noFill/>
        </p:spPr>
      </p:pic>
      <p:pic>
        <p:nvPicPr>
          <p:cNvPr id="6147" name="Picture 3" descr="C:\Documents and Settings\windows xp\My Documents\My Pictures\hoodia.bmp"/>
          <p:cNvPicPr>
            <a:picLocks noChangeAspect="1" noChangeArrowheads="1"/>
          </p:cNvPicPr>
          <p:nvPr/>
        </p:nvPicPr>
        <p:blipFill>
          <a:blip r:embed="rId3"/>
          <a:srcRect/>
          <a:stretch>
            <a:fillRect/>
          </a:stretch>
        </p:blipFill>
        <p:spPr bwMode="auto">
          <a:xfrm>
            <a:off x="8161683" y="2953578"/>
            <a:ext cx="1644926" cy="1644926"/>
          </a:xfrm>
          <a:prstGeom prst="rect">
            <a:avLst/>
          </a:prstGeom>
          <a:noFill/>
        </p:spPr>
      </p:pic>
      <p:sp>
        <p:nvSpPr>
          <p:cNvPr id="6" name="Slide Number Placeholder 5"/>
          <p:cNvSpPr>
            <a:spLocks noGrp="1"/>
          </p:cNvSpPr>
          <p:nvPr>
            <p:ph type="sldNum" sz="quarter" idx="12"/>
          </p:nvPr>
        </p:nvSpPr>
        <p:spPr/>
        <p:txBody>
          <a:bodyPr/>
          <a:lstStyle/>
          <a:p>
            <a:fld id="{6D22F896-40B5-4ADD-8801-0D06FADFA09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latin typeface="Times New Roman" pitchFamily="18" charset="0"/>
                <a:cs typeface="Times New Roman" pitchFamily="18" charset="0"/>
              </a:rPr>
              <a:t>Chitosan</a:t>
            </a:r>
            <a:r>
              <a:rPr lang="en-US" dirty="0" smtClean="0"/>
              <a:t/>
            </a:r>
            <a:br>
              <a:rPr lang="en-US" dirty="0" smtClean="0"/>
            </a:br>
            <a:endParaRPr lang="en-US" dirty="0"/>
          </a:p>
        </p:txBody>
      </p:sp>
      <p:sp>
        <p:nvSpPr>
          <p:cNvPr id="3" name="Content Placeholder 2"/>
          <p:cNvSpPr>
            <a:spLocks noGrp="1"/>
          </p:cNvSpPr>
          <p:nvPr>
            <p:ph sz="half" idx="1"/>
          </p:nvPr>
        </p:nvSpPr>
        <p:spPr>
          <a:xfrm>
            <a:off x="159026" y="2336873"/>
            <a:ext cx="5219652" cy="4143440"/>
          </a:xfrm>
        </p:spPr>
        <p:txBody>
          <a:bodyPr>
            <a:noAutofit/>
          </a:bodyPr>
          <a:lstStyle/>
          <a:p>
            <a:pPr algn="l" rtl="0">
              <a:buNone/>
            </a:pPr>
            <a:r>
              <a:rPr lang="en-US" dirty="0" err="1" smtClean="0">
                <a:latin typeface="Times New Roman" pitchFamily="18" charset="0"/>
                <a:cs typeface="Times New Roman" pitchFamily="18" charset="0"/>
              </a:rPr>
              <a:t>Chitosan</a:t>
            </a:r>
            <a:r>
              <a:rPr lang="en-US" dirty="0" smtClean="0">
                <a:latin typeface="Times New Roman" pitchFamily="18" charset="0"/>
                <a:cs typeface="Times New Roman" pitchFamily="18" charset="0"/>
              </a:rPr>
              <a:t> is derived from crustaceans.</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It is promoted as a remedy to reduce fat absorption  </a:t>
            </a:r>
          </a:p>
          <a:p>
            <a:pPr algn="l" rtl="0">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The </a:t>
            </a:r>
            <a:r>
              <a:rPr lang="en-US" dirty="0" smtClean="0">
                <a:solidFill>
                  <a:srgbClr val="0033CC"/>
                </a:solidFill>
                <a:latin typeface="Times New Roman" pitchFamily="18" charset="0"/>
                <a:cs typeface="Times New Roman" pitchFamily="18" charset="0"/>
              </a:rPr>
              <a:t>meta-analysis</a:t>
            </a:r>
            <a:r>
              <a:rPr lang="en-US" dirty="0" smtClean="0">
                <a:latin typeface="Times New Roman" pitchFamily="18" charset="0"/>
                <a:cs typeface="Times New Roman" pitchFamily="18" charset="0"/>
              </a:rPr>
              <a:t> concluded that the effectiveness of </a:t>
            </a:r>
            <a:r>
              <a:rPr lang="en-US" dirty="0" err="1" smtClean="0">
                <a:latin typeface="Times New Roman" pitchFamily="18" charset="0"/>
                <a:cs typeface="Times New Roman" pitchFamily="18" charset="0"/>
              </a:rPr>
              <a:t>chitosan</a:t>
            </a:r>
            <a:r>
              <a:rPr lang="en-US" dirty="0" smtClean="0">
                <a:latin typeface="Times New Roman" pitchFamily="18" charset="0"/>
                <a:cs typeface="Times New Roman" pitchFamily="18" charset="0"/>
              </a:rPr>
              <a:t> for body weight reduction is </a:t>
            </a:r>
            <a:r>
              <a:rPr lang="en-US" dirty="0" smtClean="0">
                <a:solidFill>
                  <a:srgbClr val="0033CC"/>
                </a:solidFill>
                <a:latin typeface="Times New Roman" pitchFamily="18" charset="0"/>
                <a:cs typeface="Times New Roman" pitchFamily="18" charset="0"/>
              </a:rPr>
              <a:t>not established beyond reasonable doubt</a:t>
            </a:r>
            <a:endParaRPr lang="en-US" dirty="0">
              <a:solidFill>
                <a:srgbClr val="0033CC"/>
              </a:solidFill>
              <a:latin typeface="Times New Roman" pitchFamily="18" charset="0"/>
              <a:cs typeface="Times New Roman" pitchFamily="18" charset="0"/>
            </a:endParaRPr>
          </a:p>
        </p:txBody>
      </p:sp>
      <p:pic>
        <p:nvPicPr>
          <p:cNvPr id="7170" name="Picture 2" descr="C:\Documents and Settings\windows xp\My Documents\My Pictures\chitosan.bmp"/>
          <p:cNvPicPr>
            <a:picLocks noGrp="1" noChangeAspect="1" noChangeArrowheads="1"/>
          </p:cNvPicPr>
          <p:nvPr>
            <p:ph sz="half" idx="2"/>
          </p:nvPr>
        </p:nvPicPr>
        <p:blipFill>
          <a:blip r:embed="rId2"/>
          <a:srcRect/>
          <a:stretch>
            <a:fillRect/>
          </a:stretch>
        </p:blipFill>
        <p:spPr bwMode="auto">
          <a:xfrm>
            <a:off x="7673011" y="2438322"/>
            <a:ext cx="2181634" cy="1418062"/>
          </a:xfrm>
          <a:prstGeom prst="rect">
            <a:avLst/>
          </a:prstGeom>
          <a:noFill/>
        </p:spPr>
      </p:pic>
      <p:pic>
        <p:nvPicPr>
          <p:cNvPr id="7171" name="Picture 3" descr="C:\Documents and Settings\windows xp\My Documents\My Pictures\chito.bmp"/>
          <p:cNvPicPr>
            <a:picLocks noChangeAspect="1" noChangeArrowheads="1"/>
          </p:cNvPicPr>
          <p:nvPr/>
        </p:nvPicPr>
        <p:blipFill>
          <a:blip r:embed="rId3"/>
          <a:srcRect/>
          <a:stretch>
            <a:fillRect/>
          </a:stretch>
        </p:blipFill>
        <p:spPr bwMode="auto">
          <a:xfrm>
            <a:off x="7712768" y="4253948"/>
            <a:ext cx="2067337" cy="1550503"/>
          </a:xfrm>
          <a:prstGeom prst="rect">
            <a:avLst/>
          </a:prstGeom>
          <a:noFill/>
        </p:spPr>
      </p:pic>
      <p:pic>
        <p:nvPicPr>
          <p:cNvPr id="7172" name="Picture 4" descr="C:\Documents and Settings\windows xp\My Documents\My Pictures\Now-Chitosan-seen-on-dr-oz.png"/>
          <p:cNvPicPr>
            <a:picLocks noChangeAspect="1" noChangeArrowheads="1"/>
          </p:cNvPicPr>
          <p:nvPr/>
        </p:nvPicPr>
        <p:blipFill>
          <a:blip r:embed="rId4"/>
          <a:srcRect/>
          <a:stretch>
            <a:fillRect/>
          </a:stretch>
        </p:blipFill>
        <p:spPr bwMode="auto">
          <a:xfrm>
            <a:off x="5975350" y="2914374"/>
            <a:ext cx="1460500" cy="2540000"/>
          </a:xfrm>
          <a:prstGeom prst="rect">
            <a:avLst/>
          </a:prstGeom>
          <a:noFill/>
        </p:spPr>
      </p:pic>
      <p:pic>
        <p:nvPicPr>
          <p:cNvPr id="7173" name="Picture 5" descr="C:\Documents and Settings\windows xp\My Documents\My Pictures\Natural-Max-Super-Chitosan-With-Absorbitol-seen-on-Dr-Oz.png"/>
          <p:cNvPicPr>
            <a:picLocks noChangeAspect="1" noChangeArrowheads="1"/>
          </p:cNvPicPr>
          <p:nvPr/>
        </p:nvPicPr>
        <p:blipFill>
          <a:blip r:embed="rId5"/>
          <a:srcRect/>
          <a:stretch>
            <a:fillRect/>
          </a:stretch>
        </p:blipFill>
        <p:spPr bwMode="auto">
          <a:xfrm>
            <a:off x="9962046" y="2479813"/>
            <a:ext cx="1358900" cy="2667000"/>
          </a:xfrm>
          <a:prstGeom prst="rect">
            <a:avLst/>
          </a:prstGeom>
          <a:noFill/>
        </p:spPr>
      </p:pic>
      <p:sp>
        <p:nvSpPr>
          <p:cNvPr id="8" name="Slide Number Placeholder 7"/>
          <p:cNvSpPr>
            <a:spLocks noGrp="1"/>
          </p:cNvSpPr>
          <p:nvPr>
            <p:ph type="sldNum" sz="quarter" idx="12"/>
          </p:nvPr>
        </p:nvSpPr>
        <p:spPr/>
        <p:txBody>
          <a:bodyPr/>
          <a:lstStyle/>
          <a:p>
            <a:fld id="{6D22F896-40B5-4ADD-8801-0D06FADFA09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FF00"/>
                </a:solidFill>
                <a:latin typeface="Times New Roman" pitchFamily="18" charset="0"/>
                <a:cs typeface="Times New Roman" pitchFamily="18" charset="0"/>
              </a:rPr>
              <a:t>Botanicals in the Treatment of Obesity</a:t>
            </a:r>
            <a:br>
              <a:rPr lang="en-US" sz="2800" b="1" dirty="0" smtClean="0">
                <a:solidFill>
                  <a:srgbClr val="FFFF00"/>
                </a:solidFill>
                <a:latin typeface="Times New Roman" pitchFamily="18" charset="0"/>
                <a:cs typeface="Times New Roman" pitchFamily="18" charset="0"/>
              </a:rPr>
            </a:br>
            <a:r>
              <a:rPr lang="en-US" sz="2800" b="1" i="1" dirty="0" smtClean="0">
                <a:solidFill>
                  <a:srgbClr val="FFFF00"/>
                </a:solidFill>
                <a:latin typeface="Times New Roman" pitchFamily="18" charset="0"/>
                <a:cs typeface="Times New Roman" pitchFamily="18" charset="0"/>
              </a:rPr>
              <a:t>Tea (Green, Black)</a:t>
            </a:r>
            <a:endParaRPr lang="en-US" sz="28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30621" y="2081048"/>
            <a:ext cx="10478813" cy="4645573"/>
          </a:xfrm>
        </p:spPr>
        <p:txBody>
          <a:bodyPr>
            <a:noAutofit/>
          </a:bodyPr>
          <a:lstStyle/>
          <a:p>
            <a:pPr algn="l">
              <a:buNone/>
            </a:pPr>
            <a:r>
              <a:rPr lang="en-US" dirty="0" smtClean="0">
                <a:solidFill>
                  <a:srgbClr val="0033CC"/>
                </a:solidFill>
                <a:latin typeface="Times New Roman" pitchFamily="18" charset="0"/>
                <a:cs typeface="Times New Roman" pitchFamily="18" charset="0"/>
              </a:rPr>
              <a:t>Green tea </a:t>
            </a:r>
            <a:r>
              <a:rPr lang="en-US" dirty="0" smtClean="0">
                <a:latin typeface="Times New Roman" pitchFamily="18" charset="0"/>
                <a:cs typeface="Times New Roman" pitchFamily="18" charset="0"/>
              </a:rPr>
              <a:t>is created when tea leaves are processed  soon after collection, and </a:t>
            </a:r>
            <a:r>
              <a:rPr lang="en-US" dirty="0" smtClean="0">
                <a:solidFill>
                  <a:srgbClr val="0033CC"/>
                </a:solidFill>
                <a:latin typeface="Times New Roman" pitchFamily="18" charset="0"/>
                <a:cs typeface="Times New Roman" pitchFamily="18" charset="0"/>
              </a:rPr>
              <a:t>black tea </a:t>
            </a:r>
            <a:r>
              <a:rPr lang="en-US" dirty="0" smtClean="0">
                <a:latin typeface="Times New Roman" pitchFamily="18" charset="0"/>
                <a:cs typeface="Times New Roman" pitchFamily="18" charset="0"/>
              </a:rPr>
              <a:t>leaves are crushed before fermentation.</a:t>
            </a:r>
          </a:p>
          <a:p>
            <a:pPr algn="l">
              <a:buNone/>
            </a:pPr>
            <a:r>
              <a:rPr lang="en-US" dirty="0" smtClean="0">
                <a:latin typeface="Times New Roman" pitchFamily="18" charset="0"/>
                <a:cs typeface="Times New Roman" pitchFamily="18" charset="0"/>
              </a:rPr>
              <a:t>Tea is believed to induce </a:t>
            </a:r>
            <a:r>
              <a:rPr lang="en-US" dirty="0" smtClean="0">
                <a:solidFill>
                  <a:srgbClr val="0033CC"/>
                </a:solidFill>
                <a:latin typeface="Times New Roman" pitchFamily="18" charset="0"/>
                <a:cs typeface="Times New Roman" pitchFamily="18" charset="0"/>
              </a:rPr>
              <a:t>thermogenesis</a:t>
            </a:r>
            <a:r>
              <a:rPr lang="en-US" dirty="0" smtClean="0">
                <a:latin typeface="Times New Roman" pitchFamily="18" charset="0"/>
                <a:cs typeface="Times New Roman" pitchFamily="18" charset="0"/>
              </a:rPr>
              <a:t> through actions of </a:t>
            </a:r>
            <a:r>
              <a:rPr lang="en-US" dirty="0" smtClean="0">
                <a:solidFill>
                  <a:srgbClr val="0033CC"/>
                </a:solidFill>
                <a:latin typeface="Times New Roman" pitchFamily="18" charset="0"/>
                <a:cs typeface="Times New Roman" pitchFamily="18" charset="0"/>
              </a:rPr>
              <a:t>polyphenol constituents</a:t>
            </a:r>
          </a:p>
          <a:p>
            <a:pPr algn="l">
              <a:buNone/>
            </a:pPr>
            <a:r>
              <a:rPr lang="en-US" dirty="0" smtClean="0">
                <a:latin typeface="Times New Roman" pitchFamily="18" charset="0"/>
                <a:cs typeface="Times New Roman" pitchFamily="18" charset="0"/>
              </a:rPr>
              <a:t>called </a:t>
            </a:r>
            <a:r>
              <a:rPr lang="en-US" dirty="0" smtClean="0">
                <a:solidFill>
                  <a:srgbClr val="0033CC"/>
                </a:solidFill>
                <a:latin typeface="Times New Roman" pitchFamily="18" charset="0"/>
                <a:cs typeface="Times New Roman" pitchFamily="18" charset="0"/>
              </a:rPr>
              <a:t>catechins,</a:t>
            </a:r>
            <a:r>
              <a:rPr lang="en-US" dirty="0" smtClean="0">
                <a:latin typeface="Times New Roman" pitchFamily="18" charset="0"/>
                <a:cs typeface="Times New Roman" pitchFamily="18" charset="0"/>
              </a:rPr>
              <a:t> which inhibit the breakdown of </a:t>
            </a:r>
            <a:r>
              <a:rPr lang="en-US" dirty="0" err="1" smtClean="0">
                <a:latin typeface="Times New Roman" pitchFamily="18" charset="0"/>
                <a:cs typeface="Times New Roman" pitchFamily="18" charset="0"/>
              </a:rPr>
              <a:t>norepinephrine</a:t>
            </a:r>
            <a:r>
              <a:rPr lang="en-US" dirty="0" smtClean="0">
                <a:latin typeface="Times New Roman" pitchFamily="18" charset="0"/>
                <a:cs typeface="Times New Roman" pitchFamily="18" charset="0"/>
              </a:rPr>
              <a:t>.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This results in a </a:t>
            </a:r>
            <a:r>
              <a:rPr lang="en-US" dirty="0" smtClean="0">
                <a:solidFill>
                  <a:srgbClr val="0033CC"/>
                </a:solidFill>
                <a:latin typeface="Times New Roman" pitchFamily="18" charset="0"/>
                <a:cs typeface="Times New Roman" pitchFamily="18" charset="0"/>
              </a:rPr>
              <a:t>rise in mitochondrial oxidation </a:t>
            </a:r>
            <a:r>
              <a:rPr lang="en-US" dirty="0" smtClean="0">
                <a:latin typeface="Times New Roman" pitchFamily="18" charset="0"/>
                <a:cs typeface="Times New Roman" pitchFamily="18" charset="0"/>
              </a:rPr>
              <a:t>and lowered coupling with ATP synthesis, </a:t>
            </a:r>
            <a:r>
              <a:rPr lang="en-US" dirty="0" smtClean="0">
                <a:solidFill>
                  <a:srgbClr val="0033CC"/>
                </a:solidFill>
                <a:latin typeface="Times New Roman" pitchFamily="18" charset="0"/>
                <a:cs typeface="Times New Roman" pitchFamily="18" charset="0"/>
              </a:rPr>
              <a:t>producing heat.</a:t>
            </a:r>
            <a:r>
              <a:rPr lang="en-US" dirty="0" smtClean="0">
                <a:latin typeface="Times New Roman" pitchFamily="18" charset="0"/>
                <a:cs typeface="Times New Roman" pitchFamily="18" charset="0"/>
              </a:rPr>
              <a:t>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Alternatively, catechins </a:t>
            </a:r>
            <a:r>
              <a:rPr lang="en-US" dirty="0" smtClean="0">
                <a:solidFill>
                  <a:srgbClr val="0033CC"/>
                </a:solidFill>
                <a:latin typeface="Times New Roman" pitchFamily="18" charset="0"/>
                <a:cs typeface="Times New Roman" pitchFamily="18" charset="0"/>
              </a:rPr>
              <a:t>may impair  angiogenesis </a:t>
            </a:r>
            <a:r>
              <a:rPr lang="en-US" dirty="0" smtClean="0">
                <a:latin typeface="Times New Roman" pitchFamily="18" charset="0"/>
                <a:cs typeface="Times New Roman" pitchFamily="18" charset="0"/>
              </a:rPr>
              <a:t>and </a:t>
            </a:r>
            <a:r>
              <a:rPr lang="en-US" dirty="0" smtClean="0">
                <a:solidFill>
                  <a:srgbClr val="0033CC"/>
                </a:solidFill>
                <a:latin typeface="Times New Roman" pitchFamily="18" charset="0"/>
                <a:cs typeface="Times New Roman" pitchFamily="18" charset="0"/>
              </a:rPr>
              <a:t>retard the development of adipose tissue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Green tea</a:t>
            </a:r>
            <a:endParaRPr lang="fa-IR" dirty="0">
              <a:solidFill>
                <a:srgbClr val="FFFF00"/>
              </a:solidFill>
            </a:endParaRPr>
          </a:p>
        </p:txBody>
      </p:sp>
      <p:sp>
        <p:nvSpPr>
          <p:cNvPr id="3" name="Content Placeholder 2"/>
          <p:cNvSpPr>
            <a:spLocks noGrp="1"/>
          </p:cNvSpPr>
          <p:nvPr>
            <p:ph idx="1"/>
          </p:nvPr>
        </p:nvSpPr>
        <p:spPr>
          <a:xfrm>
            <a:off x="212035" y="2093843"/>
            <a:ext cx="11277600" cy="4545496"/>
          </a:xfrm>
        </p:spPr>
        <p:txBody>
          <a:bodyPr/>
          <a:lstStyle/>
          <a:p>
            <a:pPr algn="l" rtl="0">
              <a:buNone/>
            </a:pPr>
            <a:r>
              <a:rPr lang="en-US" dirty="0" smtClean="0">
                <a:latin typeface="Times New Roman" pitchFamily="18" charset="0"/>
                <a:cs typeface="Times New Roman" pitchFamily="18" charset="0"/>
              </a:rPr>
              <a:t>Green tea </a:t>
            </a:r>
            <a:r>
              <a:rPr lang="en-US" dirty="0" smtClean="0">
                <a:solidFill>
                  <a:srgbClr val="0033CC"/>
                </a:solidFill>
                <a:latin typeface="Times New Roman" pitchFamily="18" charset="0"/>
                <a:cs typeface="Times New Roman" pitchFamily="18" charset="0"/>
              </a:rPr>
              <a:t>catechins, and </a:t>
            </a:r>
            <a:r>
              <a:rPr lang="en-US" dirty="0" err="1" smtClean="0">
                <a:solidFill>
                  <a:srgbClr val="0033CC"/>
                </a:solidFill>
                <a:latin typeface="Times New Roman" pitchFamily="18" charset="0"/>
                <a:cs typeface="Times New Roman" pitchFamily="18" charset="0"/>
              </a:rPr>
              <a:t>epigallocatechin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gallate</a:t>
            </a:r>
            <a:r>
              <a:rPr lang="en-US" dirty="0" smtClean="0">
                <a:solidFill>
                  <a:srgbClr val="0033CC"/>
                </a:solidFill>
                <a:latin typeface="Times New Roman" pitchFamily="18" charset="0"/>
                <a:cs typeface="Times New Roman" pitchFamily="18" charset="0"/>
              </a:rPr>
              <a:t> (EGCG</a:t>
            </a:r>
            <a:r>
              <a:rPr lang="en-US" dirty="0" smtClean="0">
                <a:latin typeface="Times New Roman" pitchFamily="18" charset="0"/>
                <a:cs typeface="Times New Roman" pitchFamily="18" charset="0"/>
              </a:rPr>
              <a:t>) have been demonstrated in cell culture and animal models of obesity to </a:t>
            </a:r>
            <a:r>
              <a:rPr lang="en-US" dirty="0" smtClean="0">
                <a:solidFill>
                  <a:srgbClr val="0033CC"/>
                </a:solidFill>
                <a:latin typeface="Times New Roman" pitchFamily="18" charset="0"/>
                <a:cs typeface="Times New Roman" pitchFamily="18" charset="0"/>
              </a:rPr>
              <a:t>reduce </a:t>
            </a:r>
            <a:r>
              <a:rPr lang="en-US" dirty="0" smtClean="0">
                <a:latin typeface="Times New Roman" pitchFamily="18" charset="0"/>
                <a:cs typeface="Times New Roman" pitchFamily="18" charset="0"/>
              </a:rPr>
              <a:t>:</a:t>
            </a:r>
          </a:p>
          <a:p>
            <a:pPr algn="l" rtl="0">
              <a:buNone/>
            </a:pPr>
            <a:endParaRPr lang="en-US" dirty="0" smtClean="0">
              <a:latin typeface="Times New Roman" pitchFamily="18" charset="0"/>
              <a:cs typeface="Times New Roman" pitchFamily="18" charset="0"/>
            </a:endParaRPr>
          </a:p>
          <a:p>
            <a:pPr algn="l" rtl="0">
              <a:buNone/>
            </a:pPr>
            <a:r>
              <a:rPr lang="en-US" dirty="0" err="1" smtClean="0">
                <a:solidFill>
                  <a:srgbClr val="0033CC"/>
                </a:solidFill>
                <a:latin typeface="Times New Roman" pitchFamily="18" charset="0"/>
                <a:cs typeface="Times New Roman" pitchFamily="18" charset="0"/>
              </a:rPr>
              <a:t>Adipocyte</a:t>
            </a:r>
            <a:r>
              <a:rPr lang="en-US" dirty="0" smtClean="0">
                <a:solidFill>
                  <a:srgbClr val="0033CC"/>
                </a:solidFill>
                <a:latin typeface="Times New Roman" pitchFamily="18" charset="0"/>
                <a:cs typeface="Times New Roman" pitchFamily="18" charset="0"/>
              </a:rPr>
              <a:t> differentiation and proliferation, </a:t>
            </a:r>
            <a:r>
              <a:rPr lang="en-US" dirty="0" err="1" smtClean="0">
                <a:solidFill>
                  <a:srgbClr val="0033CC"/>
                </a:solidFill>
                <a:latin typeface="Times New Roman" pitchFamily="18" charset="0"/>
                <a:cs typeface="Times New Roman" pitchFamily="18" charset="0"/>
              </a:rPr>
              <a:t>lipogenesis</a:t>
            </a:r>
            <a:r>
              <a:rPr lang="en-US" dirty="0" smtClean="0">
                <a:latin typeface="Times New Roman" pitchFamily="18" charset="0"/>
                <a:cs typeface="Times New Roman" pitchFamily="18" charset="0"/>
              </a:rPr>
              <a:t>, fat mass, body weight, fat absorption,  triglycerides, free fatty acids, cholesterol, glucose, insulin and leptin, as well as to increase beta-oxidation and thermogenesis.</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Since EGCG is regarded as the most active component of green tea, its specific effects on obesity should also </a:t>
            </a:r>
            <a:r>
              <a:rPr lang="en-US" dirty="0" smtClean="0">
                <a:solidFill>
                  <a:srgbClr val="0033CC"/>
                </a:solidFill>
                <a:latin typeface="Times New Roman" pitchFamily="18" charset="0"/>
                <a:cs typeface="Times New Roman" pitchFamily="18" charset="0"/>
              </a:rPr>
              <a:t>be investigated in human trials. </a:t>
            </a:r>
            <a:endParaRPr lang="fa-IR"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Green tea</a:t>
            </a:r>
            <a:endParaRPr lang="fa-IR" dirty="0"/>
          </a:p>
        </p:txBody>
      </p:sp>
      <p:pic>
        <p:nvPicPr>
          <p:cNvPr id="1026" name="Picture 2" descr="C:\Documents and Settings\windows xp\My Documents\My Pictures\green tea.bmp"/>
          <p:cNvPicPr>
            <a:picLocks noChangeAspect="1" noChangeArrowheads="1"/>
          </p:cNvPicPr>
          <p:nvPr/>
        </p:nvPicPr>
        <p:blipFill>
          <a:blip r:embed="rId2"/>
          <a:srcRect/>
          <a:stretch>
            <a:fillRect/>
          </a:stretch>
        </p:blipFill>
        <p:spPr bwMode="auto">
          <a:xfrm>
            <a:off x="3601280" y="3060010"/>
            <a:ext cx="2134842" cy="2134842"/>
          </a:xfrm>
          <a:prstGeom prst="rect">
            <a:avLst/>
          </a:prstGeom>
          <a:noFill/>
        </p:spPr>
      </p:pic>
      <p:pic>
        <p:nvPicPr>
          <p:cNvPr id="1027" name="Picture 3" descr="C:\Documents and Settings\windows xp\My Documents\My Pictures\31396_d.jpg"/>
          <p:cNvPicPr>
            <a:picLocks noGrp="1" noChangeAspect="1" noChangeArrowheads="1"/>
          </p:cNvPicPr>
          <p:nvPr>
            <p:ph idx="1"/>
          </p:nvPr>
        </p:nvPicPr>
        <p:blipFill>
          <a:blip r:embed="rId3"/>
          <a:srcRect/>
          <a:stretch>
            <a:fillRect/>
          </a:stretch>
        </p:blipFill>
        <p:spPr bwMode="auto">
          <a:xfrm>
            <a:off x="457407" y="2546799"/>
            <a:ext cx="2984500" cy="2781300"/>
          </a:xfrm>
          <a:prstGeom prst="rect">
            <a:avLst/>
          </a:prstGeom>
          <a:noFill/>
        </p:spPr>
      </p:pic>
      <p:pic>
        <p:nvPicPr>
          <p:cNvPr id="1028" name="Picture 4" descr="C:\Documents and Settings\windows xp\My Documents\My Pictures\30933_d.jpg"/>
          <p:cNvPicPr>
            <a:picLocks noChangeAspect="1" noChangeArrowheads="1"/>
          </p:cNvPicPr>
          <p:nvPr/>
        </p:nvPicPr>
        <p:blipFill>
          <a:blip r:embed="rId4"/>
          <a:srcRect/>
          <a:stretch>
            <a:fillRect/>
          </a:stretch>
        </p:blipFill>
        <p:spPr bwMode="auto">
          <a:xfrm>
            <a:off x="5809699" y="2608193"/>
            <a:ext cx="2984500" cy="2781300"/>
          </a:xfrm>
          <a:prstGeom prst="rect">
            <a:avLst/>
          </a:prstGeom>
          <a:noFill/>
        </p:spPr>
      </p:pic>
      <p:pic>
        <p:nvPicPr>
          <p:cNvPr id="1029" name="Picture 5" descr="C:\Documents and Settings\windows xp\My Documents\My Pictures\31401%20000%20080_d.jpg"/>
          <p:cNvPicPr>
            <a:picLocks noChangeAspect="1" noChangeArrowheads="1"/>
          </p:cNvPicPr>
          <p:nvPr/>
        </p:nvPicPr>
        <p:blipFill>
          <a:blip r:embed="rId5"/>
          <a:srcRect/>
          <a:stretch>
            <a:fillRect/>
          </a:stretch>
        </p:blipFill>
        <p:spPr bwMode="auto">
          <a:xfrm>
            <a:off x="8976967" y="2661202"/>
            <a:ext cx="2984500" cy="2781300"/>
          </a:xfrm>
          <a:prstGeom prst="rect">
            <a:avLst/>
          </a:prstGeom>
          <a:noFill/>
        </p:spPr>
      </p:pic>
      <p:sp>
        <p:nvSpPr>
          <p:cNvPr id="7" name="Slide Number Placeholder 6"/>
          <p:cNvSpPr>
            <a:spLocks noGrp="1"/>
          </p:cNvSpPr>
          <p:nvPr>
            <p:ph type="sldNum" sz="quarter" idx="12"/>
          </p:nvPr>
        </p:nvSpPr>
        <p:spPr/>
        <p:txBody>
          <a:bodyPr/>
          <a:lstStyle/>
          <a:p>
            <a:fld id="{6D22F896-40B5-4ADD-8801-0D06FADFA09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FF00"/>
                </a:solidFill>
                <a:latin typeface="Times New Roman" pitchFamily="18" charset="0"/>
                <a:cs typeface="Times New Roman" pitchFamily="18" charset="0"/>
              </a:rPr>
              <a:t>The Probable Reasons for Obese Person to Prefer Herbal Products for Weight Management</a:t>
            </a:r>
            <a:endParaRPr lang="en-US" sz="28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a:buNone/>
            </a:pPr>
            <a:r>
              <a:rPr lang="en-US" dirty="0" smtClean="0">
                <a:latin typeface="Times New Roman" pitchFamily="18" charset="0"/>
                <a:cs typeface="Times New Roman" pitchFamily="18" charset="0"/>
              </a:rPr>
              <a:t>1) Health benefits of weight loss </a:t>
            </a:r>
            <a:r>
              <a:rPr lang="en-US" dirty="0" smtClean="0">
                <a:solidFill>
                  <a:srgbClr val="0033CC"/>
                </a:solidFill>
                <a:latin typeface="Times New Roman" pitchFamily="18" charset="0"/>
                <a:cs typeface="Times New Roman" pitchFamily="18" charset="0"/>
              </a:rPr>
              <a:t>without any side effects. </a:t>
            </a:r>
          </a:p>
          <a:p>
            <a:pPr algn="l">
              <a:buNone/>
            </a:pPr>
            <a:r>
              <a:rPr lang="en-US" dirty="0" smtClean="0">
                <a:latin typeface="Times New Roman" pitchFamily="18" charset="0"/>
                <a:cs typeface="Times New Roman" pitchFamily="18" charset="0"/>
              </a:rPr>
              <a:t>2) </a:t>
            </a:r>
            <a:r>
              <a:rPr lang="en-US" dirty="0" smtClean="0">
                <a:solidFill>
                  <a:srgbClr val="0033CC"/>
                </a:solidFill>
                <a:latin typeface="Times New Roman" pitchFamily="18" charset="0"/>
                <a:cs typeface="Times New Roman" pitchFamily="18" charset="0"/>
              </a:rPr>
              <a:t>Less demanding</a:t>
            </a:r>
            <a:r>
              <a:rPr lang="en-US" dirty="0" smtClean="0">
                <a:latin typeface="Times New Roman" pitchFamily="18" charset="0"/>
                <a:cs typeface="Times New Roman" pitchFamily="18" charset="0"/>
              </a:rPr>
              <a:t> than accepted lifestyle changes, such as exercise and diet. </a:t>
            </a:r>
          </a:p>
          <a:p>
            <a:pPr algn="l">
              <a:buNone/>
            </a:pPr>
            <a:r>
              <a:rPr lang="en-US" dirty="0" smtClean="0">
                <a:latin typeface="Times New Roman" pitchFamily="18" charset="0"/>
                <a:cs typeface="Times New Roman" pitchFamily="18" charset="0"/>
              </a:rPr>
              <a:t>3) </a:t>
            </a:r>
            <a:r>
              <a:rPr lang="en-US" dirty="0" smtClean="0">
                <a:solidFill>
                  <a:srgbClr val="0033CC"/>
                </a:solidFill>
                <a:latin typeface="Times New Roman" pitchFamily="18" charset="0"/>
                <a:cs typeface="Times New Roman" pitchFamily="18" charset="0"/>
              </a:rPr>
              <a:t>Easily available </a:t>
            </a:r>
            <a:r>
              <a:rPr lang="en-US" dirty="0" smtClean="0">
                <a:latin typeface="Times New Roman" pitchFamily="18" charset="0"/>
                <a:cs typeface="Times New Roman" pitchFamily="18" charset="0"/>
              </a:rPr>
              <a:t>without a prescription. </a:t>
            </a:r>
          </a:p>
          <a:p>
            <a:pPr algn="l">
              <a:buNone/>
            </a:pPr>
            <a:r>
              <a:rPr lang="en-US" dirty="0" smtClean="0">
                <a:latin typeface="Times New Roman" pitchFamily="18" charset="0"/>
                <a:cs typeface="Times New Roman" pitchFamily="18" charset="0"/>
              </a:rPr>
              <a:t>4) </a:t>
            </a:r>
            <a:r>
              <a:rPr lang="en-US" dirty="0" smtClean="0">
                <a:solidFill>
                  <a:srgbClr val="0033CC"/>
                </a:solidFill>
                <a:latin typeface="Times New Roman" pitchFamily="18" charset="0"/>
                <a:cs typeface="Times New Roman" pitchFamily="18" charset="0"/>
              </a:rPr>
              <a:t>More easily accepted </a:t>
            </a:r>
            <a:r>
              <a:rPr lang="en-US" dirty="0" smtClean="0">
                <a:latin typeface="Times New Roman" pitchFamily="18" charset="0"/>
                <a:cs typeface="Times New Roman" pitchFamily="18" charset="0"/>
              </a:rPr>
              <a:t>than a professional consultation with a physician or a nutritionist. </a:t>
            </a:r>
          </a:p>
          <a:p>
            <a:pPr algn="l">
              <a:buNone/>
            </a:pPr>
            <a:r>
              <a:rPr lang="en-US" dirty="0" smtClean="0">
                <a:solidFill>
                  <a:srgbClr val="0033CC"/>
                </a:solidFill>
                <a:latin typeface="Times New Roman" pitchFamily="18" charset="0"/>
                <a:cs typeface="Times New Roman" pitchFamily="18" charset="0"/>
              </a:rPr>
              <a:t>5) 100% natural origin and perception that natural means safe.</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itchFamily="18" charset="0"/>
                <a:cs typeface="Times New Roman" pitchFamily="18" charset="0"/>
              </a:rPr>
              <a:t>Introduction</a:t>
            </a:r>
            <a:endParaRPr lang="fa-IR" sz="4800" dirty="0">
              <a:latin typeface="Times New Roman" pitchFamily="18" charset="0"/>
              <a:cs typeface="Times New Roman" pitchFamily="18" charset="0"/>
            </a:endParaRPr>
          </a:p>
        </p:txBody>
      </p:sp>
      <p:sp>
        <p:nvSpPr>
          <p:cNvPr id="3" name="Content Placeholder 2"/>
          <p:cNvSpPr>
            <a:spLocks noGrp="1"/>
          </p:cNvSpPr>
          <p:nvPr>
            <p:ph idx="1"/>
          </p:nvPr>
        </p:nvSpPr>
        <p:spPr>
          <a:xfrm>
            <a:off x="185530" y="2017987"/>
            <a:ext cx="11039519" cy="4237040"/>
          </a:xfrm>
        </p:spPr>
        <p:txBody>
          <a:bodyPr>
            <a:noAutofit/>
          </a:bodyPr>
          <a:lstStyle/>
          <a:p>
            <a:pPr algn="l">
              <a:buNone/>
            </a:pPr>
            <a:r>
              <a:rPr lang="en-US" sz="3200" dirty="0" smtClean="0">
                <a:latin typeface="Times New Roman" pitchFamily="18" charset="0"/>
                <a:cs typeface="Times New Roman" pitchFamily="18" charset="0"/>
              </a:rPr>
              <a:t>Complementary and alternative medicine is defined as :</a:t>
            </a:r>
          </a:p>
          <a:p>
            <a:pPr algn="l">
              <a:buNone/>
            </a:pPr>
            <a:r>
              <a:rPr lang="en-US" sz="3200" dirty="0" smtClean="0">
                <a:latin typeface="Times New Roman" pitchFamily="18" charset="0"/>
                <a:cs typeface="Times New Roman" pitchFamily="18" charset="0"/>
              </a:rPr>
              <a:t>‘‘the </a:t>
            </a:r>
            <a:r>
              <a:rPr lang="en-US" sz="3200" dirty="0" smtClean="0">
                <a:solidFill>
                  <a:srgbClr val="0033CC"/>
                </a:solidFill>
                <a:latin typeface="Times New Roman" pitchFamily="18" charset="0"/>
                <a:cs typeface="Times New Roman" pitchFamily="18" charset="0"/>
              </a:rPr>
              <a:t>use</a:t>
            </a:r>
            <a:r>
              <a:rPr lang="en-US" sz="3200" dirty="0" smtClean="0">
                <a:latin typeface="Times New Roman" pitchFamily="18" charset="0"/>
                <a:cs typeface="Times New Roman" pitchFamily="18" charset="0"/>
              </a:rPr>
              <a:t> and </a:t>
            </a:r>
            <a:r>
              <a:rPr lang="en-US" sz="3200" dirty="0" smtClean="0">
                <a:solidFill>
                  <a:srgbClr val="0033CC"/>
                </a:solidFill>
                <a:latin typeface="Times New Roman" pitchFamily="18" charset="0"/>
                <a:cs typeface="Times New Roman" pitchFamily="18" charset="0"/>
              </a:rPr>
              <a:t>practice of therapies or diagnostic techniques </a:t>
            </a:r>
            <a:r>
              <a:rPr lang="en-US" sz="3200" dirty="0" smtClean="0">
                <a:latin typeface="Times New Roman" pitchFamily="18" charset="0"/>
                <a:cs typeface="Times New Roman" pitchFamily="18" charset="0"/>
              </a:rPr>
              <a:t>that may not be part of any current Western health care system, culture, or society.’’</a:t>
            </a:r>
          </a:p>
          <a:p>
            <a:pPr algn="l" rtl="0">
              <a:buNone/>
            </a:pPr>
            <a:r>
              <a:rPr lang="en-US" sz="3200" dirty="0" smtClean="0">
                <a:latin typeface="Times New Roman" pitchFamily="18" charset="0"/>
                <a:cs typeface="Times New Roman" pitchFamily="18" charset="0"/>
              </a:rPr>
              <a:t> Examples of CAM include :</a:t>
            </a:r>
          </a:p>
          <a:p>
            <a:pPr algn="l">
              <a:buNone/>
            </a:pPr>
            <a:r>
              <a:rPr lang="en-US" sz="3200" dirty="0" smtClean="0">
                <a:solidFill>
                  <a:srgbClr val="0033CC"/>
                </a:solidFill>
                <a:latin typeface="Times New Roman" pitchFamily="18" charset="0"/>
                <a:cs typeface="Times New Roman" pitchFamily="18" charset="0"/>
              </a:rPr>
              <a:t>Acupuncture, chiropractic, herbal medicine, homeopathy, and naturopathy</a:t>
            </a:r>
            <a:endParaRPr lang="fa-IR" sz="32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12594303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Herbal Approach for Obesity Management</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An ideal herbal anti obesity product should </a:t>
            </a:r>
            <a:r>
              <a:rPr lang="en-US" u="sng" dirty="0" smtClean="0">
                <a:solidFill>
                  <a:srgbClr val="0033CC"/>
                </a:solidFill>
                <a:latin typeface="Times New Roman" pitchFamily="18" charset="0"/>
                <a:cs typeface="Times New Roman" pitchFamily="18" charset="0"/>
              </a:rPr>
              <a:t>reduce the weight by 10% over placebo of treatment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Showing an evidence of </a:t>
            </a:r>
            <a:r>
              <a:rPr lang="en-US" dirty="0" smtClean="0">
                <a:solidFill>
                  <a:srgbClr val="0033CC"/>
                </a:solidFill>
                <a:latin typeface="Times New Roman" pitchFamily="18" charset="0"/>
                <a:cs typeface="Times New Roman" pitchFamily="18" charset="0"/>
              </a:rPr>
              <a:t>improvement of bio markers </a:t>
            </a:r>
            <a:r>
              <a:rPr lang="en-US" dirty="0" smtClean="0">
                <a:latin typeface="Times New Roman" pitchFamily="18" charset="0"/>
                <a:cs typeface="Times New Roman" pitchFamily="18" charset="0"/>
              </a:rPr>
              <a:t>like BP , lipids and glycemia without any side effects.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Ayurveda</a:t>
            </a:r>
            <a:endParaRPr lang="fa-IR" dirty="0">
              <a:solidFill>
                <a:srgbClr val="FFFF00"/>
              </a:solidFill>
            </a:endParaRPr>
          </a:p>
        </p:txBody>
      </p:sp>
      <p:sp>
        <p:nvSpPr>
          <p:cNvPr id="3" name="Content Placeholder 2"/>
          <p:cNvSpPr>
            <a:spLocks noGrp="1"/>
          </p:cNvSpPr>
          <p:nvPr>
            <p:ph idx="1"/>
          </p:nvPr>
        </p:nvSpPr>
        <p:spPr/>
        <p:txBody>
          <a:bodyPr>
            <a:normAutofit lnSpcReduction="10000"/>
          </a:bodyPr>
          <a:lstStyle/>
          <a:p>
            <a:pPr algn="l">
              <a:buNone/>
            </a:pPr>
            <a:r>
              <a:rPr lang="en-US" sz="2800" dirty="0" smtClean="0">
                <a:latin typeface="Times New Roman" pitchFamily="18" charset="0"/>
                <a:cs typeface="Times New Roman" pitchFamily="18" charset="0"/>
              </a:rPr>
              <a:t>In Ayurveda, the five elements of </a:t>
            </a:r>
            <a:r>
              <a:rPr lang="en-US" sz="2800" dirty="0" smtClean="0">
                <a:solidFill>
                  <a:srgbClr val="0033CC"/>
                </a:solidFill>
                <a:latin typeface="Times New Roman" pitchFamily="18" charset="0"/>
                <a:cs typeface="Times New Roman" pitchFamily="18" charset="0"/>
              </a:rPr>
              <a:t>space, air, earth, fire and water</a:t>
            </a:r>
            <a:r>
              <a:rPr lang="en-US" sz="2800" dirty="0" smtClean="0">
                <a:latin typeface="Times New Roman" pitchFamily="18" charset="0"/>
                <a:cs typeface="Times New Roman" pitchFamily="18" charset="0"/>
              </a:rPr>
              <a:t> make up everything in the universe including the human body. </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These elements come together to create three different constitutional types, or </a:t>
            </a:r>
            <a:r>
              <a:rPr lang="en-US" sz="2800" dirty="0" err="1" smtClean="0">
                <a:latin typeface="Times New Roman" pitchFamily="18" charset="0"/>
                <a:cs typeface="Times New Roman" pitchFamily="18" charset="0"/>
              </a:rPr>
              <a:t>doshas</a:t>
            </a:r>
            <a:r>
              <a:rPr lang="en-US" sz="2800" dirty="0" smtClean="0">
                <a:latin typeface="Times New Roman" pitchFamily="18" charset="0"/>
                <a:cs typeface="Times New Roman" pitchFamily="18" charset="0"/>
              </a:rPr>
              <a:t>, </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known as </a:t>
            </a:r>
            <a:r>
              <a:rPr lang="en-US" sz="2800" dirty="0" err="1" smtClean="0">
                <a:latin typeface="Times New Roman" pitchFamily="18" charset="0"/>
                <a:cs typeface="Times New Roman" pitchFamily="18" charset="0"/>
              </a:rPr>
              <a:t>Vata</a:t>
            </a:r>
            <a:r>
              <a:rPr lang="en-US" sz="2800" dirty="0" smtClean="0">
                <a:latin typeface="Times New Roman" pitchFamily="18" charset="0"/>
                <a:cs typeface="Times New Roman" pitchFamily="18" charset="0"/>
              </a:rPr>
              <a:t> (airy), </a:t>
            </a:r>
            <a:r>
              <a:rPr lang="en-US" sz="2800" dirty="0" err="1" smtClean="0">
                <a:latin typeface="Times New Roman" pitchFamily="18" charset="0"/>
                <a:cs typeface="Times New Roman" pitchFamily="18" charset="0"/>
              </a:rPr>
              <a:t>Pitta</a:t>
            </a:r>
            <a:r>
              <a:rPr lang="en-US" sz="2800" dirty="0" smtClean="0">
                <a:latin typeface="Times New Roman" pitchFamily="18" charset="0"/>
                <a:cs typeface="Times New Roman" pitchFamily="18" charset="0"/>
              </a:rPr>
              <a:t> (fiery), and </a:t>
            </a:r>
            <a:r>
              <a:rPr lang="en-US" sz="2800" dirty="0" err="1" smtClean="0">
                <a:latin typeface="Times New Roman" pitchFamily="18" charset="0"/>
                <a:cs typeface="Times New Roman" pitchFamily="18" charset="0"/>
              </a:rPr>
              <a:t>Kapha</a:t>
            </a:r>
            <a:r>
              <a:rPr lang="en-US" sz="2800" dirty="0" smtClean="0">
                <a:latin typeface="Times New Roman" pitchFamily="18" charset="0"/>
                <a:cs typeface="Times New Roman" pitchFamily="18" charset="0"/>
              </a:rPr>
              <a:t> (earthy).</a:t>
            </a:r>
            <a:r>
              <a:rPr lang="en-US" dirty="0" smtClean="0"/>
              <a:t/>
            </a:r>
            <a:br>
              <a:rPr lang="en-US" dirty="0" smtClean="0"/>
            </a:br>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722180" y="0"/>
            <a:ext cx="5244662" cy="689652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FF00"/>
                </a:solidFill>
                <a:latin typeface="Times New Roman" pitchFamily="18" charset="0"/>
                <a:cs typeface="Times New Roman" pitchFamily="18" charset="0"/>
              </a:rPr>
              <a:t>Plants in </a:t>
            </a:r>
            <a:r>
              <a:rPr lang="en-US" dirty="0" err="1" smtClean="0">
                <a:solidFill>
                  <a:srgbClr val="FFFF00"/>
                </a:solidFill>
                <a:latin typeface="Times New Roman" pitchFamily="18" charset="0"/>
                <a:cs typeface="Times New Roman" pitchFamily="18" charset="0"/>
              </a:rPr>
              <a:t>ayurveda</a:t>
            </a:r>
            <a:r>
              <a:rPr lang="en-US" dirty="0" smtClean="0">
                <a:solidFill>
                  <a:srgbClr val="FFFF00"/>
                </a:solidFill>
                <a:latin typeface="Times New Roman" pitchFamily="18" charset="0"/>
                <a:cs typeface="Times New Roman" pitchFamily="18" charset="0"/>
              </a:rPr>
              <a:t> </a:t>
            </a:r>
            <a:endParaRPr lang="en-US" dirty="0">
              <a:solidFill>
                <a:srgbClr val="FFFF00"/>
              </a:solidFill>
            </a:endParaRPr>
          </a:p>
        </p:txBody>
      </p:sp>
      <p:sp>
        <p:nvSpPr>
          <p:cNvPr id="3" name="Content Placeholder 2"/>
          <p:cNvSpPr>
            <a:spLocks noGrp="1"/>
          </p:cNvSpPr>
          <p:nvPr>
            <p:ph idx="1"/>
          </p:nvPr>
        </p:nvSpPr>
        <p:spPr>
          <a:xfrm>
            <a:off x="262759" y="2081048"/>
            <a:ext cx="11382703" cy="4414345"/>
          </a:xfrm>
        </p:spPr>
        <p:txBody>
          <a:bodyPr>
            <a:normAutofit/>
          </a:bodyPr>
          <a:lstStyle/>
          <a:p>
            <a:pPr algn="l">
              <a:buNone/>
            </a:pPr>
            <a:r>
              <a:rPr lang="en-US" sz="2800" dirty="0" smtClean="0">
                <a:latin typeface="Times New Roman" pitchFamily="18" charset="0"/>
                <a:cs typeface="Times New Roman" pitchFamily="18" charset="0"/>
              </a:rPr>
              <a:t>There are several plants described in </a:t>
            </a:r>
            <a:r>
              <a:rPr lang="en-US" sz="2800" dirty="0" err="1" smtClean="0">
                <a:latin typeface="Times New Roman" pitchFamily="18" charset="0"/>
                <a:cs typeface="Times New Roman" pitchFamily="18" charset="0"/>
              </a:rPr>
              <a:t>ayurveda</a:t>
            </a:r>
            <a:r>
              <a:rPr lang="en-US" sz="2800" dirty="0" smtClean="0">
                <a:latin typeface="Times New Roman" pitchFamily="18" charset="0"/>
                <a:cs typeface="Times New Roman" pitchFamily="18" charset="0"/>
              </a:rPr>
              <a:t> for weight management. </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But so far, no </a:t>
            </a:r>
            <a:r>
              <a:rPr lang="en-US" sz="2800" dirty="0" smtClean="0">
                <a:solidFill>
                  <a:srgbClr val="0033CC"/>
                </a:solidFill>
                <a:latin typeface="Times New Roman" pitchFamily="18" charset="0"/>
                <a:cs typeface="Times New Roman" pitchFamily="18" charset="0"/>
              </a:rPr>
              <a:t>systematic and well designed screening </a:t>
            </a:r>
            <a:r>
              <a:rPr lang="en-US" sz="2800" dirty="0" smtClean="0">
                <a:latin typeface="Times New Roman" pitchFamily="18" charset="0"/>
                <a:cs typeface="Times New Roman" pitchFamily="18" charset="0"/>
              </a:rPr>
              <a:t>is attempted to come up with an effective herbal weight loss product.</a:t>
            </a:r>
          </a:p>
          <a:p>
            <a:pPr algn="l">
              <a:buNone/>
            </a:pPr>
            <a:r>
              <a:rPr lang="en-US" sz="2800" dirty="0" smtClean="0">
                <a:latin typeface="Times New Roman" pitchFamily="18" charset="0"/>
                <a:cs typeface="Times New Roman" pitchFamily="18" charset="0"/>
              </a:rPr>
              <a:t> </a:t>
            </a:r>
          </a:p>
          <a:p>
            <a:pPr algn="l">
              <a:buNone/>
            </a:pPr>
            <a:endParaRPr lang="en-US" sz="2800" dirty="0" smtClean="0">
              <a:latin typeface="Times New Roman" pitchFamily="18" charset="0"/>
              <a:cs typeface="Times New Roman" pitchFamily="18" charset="0"/>
            </a:endParaRPr>
          </a:p>
          <a:p>
            <a:pPr algn="l">
              <a:buNone/>
            </a:pPr>
            <a:r>
              <a:rPr lang="en-US" sz="2800" dirty="0" smtClean="0">
                <a:solidFill>
                  <a:srgbClr val="0033CC"/>
                </a:solidFill>
                <a:latin typeface="Times New Roman" pitchFamily="18" charset="0"/>
                <a:cs typeface="Times New Roman" pitchFamily="18" charset="0"/>
              </a:rPr>
              <a:t>A better understanding in the existing evidence </a:t>
            </a:r>
            <a:r>
              <a:rPr lang="en-US" sz="2800" dirty="0" smtClean="0">
                <a:latin typeface="Times New Roman" pitchFamily="18" charset="0"/>
                <a:cs typeface="Times New Roman" pitchFamily="18" charset="0"/>
              </a:rPr>
              <a:t>based science on herbs will further guide a qualitative research in obesity management that will attract the end users by the effective benefits.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Plants in </a:t>
            </a:r>
            <a:r>
              <a:rPr lang="en-US" dirty="0" err="1" smtClean="0">
                <a:solidFill>
                  <a:srgbClr val="FFFF00"/>
                </a:solidFill>
                <a:latin typeface="Times New Roman" pitchFamily="18" charset="0"/>
                <a:cs typeface="Times New Roman" pitchFamily="18" charset="0"/>
              </a:rPr>
              <a:t>ayurveda</a:t>
            </a:r>
            <a:r>
              <a:rPr lang="en-US" dirty="0" smtClean="0">
                <a:solidFill>
                  <a:srgbClr val="FFFF00"/>
                </a:solidFill>
                <a:latin typeface="Times New Roman" pitchFamily="18" charset="0"/>
                <a:cs typeface="Times New Roman" pitchFamily="18" charset="0"/>
              </a:rPr>
              <a:t> </a:t>
            </a:r>
            <a:endParaRPr lang="en-US" dirty="0"/>
          </a:p>
        </p:txBody>
      </p:sp>
      <p:sp>
        <p:nvSpPr>
          <p:cNvPr id="3" name="Content Placeholder 2"/>
          <p:cNvSpPr>
            <a:spLocks noGrp="1"/>
          </p:cNvSpPr>
          <p:nvPr>
            <p:ph idx="1"/>
          </p:nvPr>
        </p:nvSpPr>
        <p:spPr>
          <a:xfrm>
            <a:off x="262759" y="2081048"/>
            <a:ext cx="11382703" cy="4414345"/>
          </a:xfrm>
        </p:spPr>
        <p:txBody>
          <a:bodyPr>
            <a:normAutofit/>
          </a:bodyPr>
          <a:lstStyle/>
          <a:p>
            <a:pPr algn="l">
              <a:buNone/>
            </a:pPr>
            <a:r>
              <a:rPr lang="en-US" sz="3200" dirty="0" smtClean="0">
                <a:latin typeface="Times New Roman" pitchFamily="18" charset="0"/>
                <a:cs typeface="Times New Roman" pitchFamily="18" charset="0"/>
              </a:rPr>
              <a:t>True randomized, double blinded, placebo-controlled clinical trials using herbal products will demonstrate their potential benefits.</a:t>
            </a:r>
          </a:p>
          <a:p>
            <a:pPr algn="l">
              <a:buNone/>
            </a:pPr>
            <a:r>
              <a:rPr lang="en-US" sz="3200" dirty="0" smtClean="0">
                <a:latin typeface="Times New Roman" pitchFamily="18" charset="0"/>
                <a:cs typeface="Times New Roman" pitchFamily="18" charset="0"/>
              </a:rPr>
              <a:t> </a:t>
            </a:r>
          </a:p>
          <a:p>
            <a:pPr algn="l">
              <a:buNone/>
            </a:pPr>
            <a:endParaRPr lang="en-US" sz="3200" dirty="0" smtClean="0">
              <a:latin typeface="Times New Roman" pitchFamily="18" charset="0"/>
              <a:cs typeface="Times New Roman" pitchFamily="18" charset="0"/>
            </a:endParaRPr>
          </a:p>
          <a:p>
            <a:pPr algn="l">
              <a:buNone/>
            </a:pPr>
            <a:r>
              <a:rPr lang="en-US" sz="3200" dirty="0" smtClean="0">
                <a:latin typeface="Times New Roman" pitchFamily="18" charset="0"/>
                <a:cs typeface="Times New Roman" pitchFamily="18" charset="0"/>
              </a:rPr>
              <a:t>Significant weight loss after placebo sub-traction along with known mechanism of action are required in order to generate conviction amongst users as effective agent for weight management.</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Homeopathy</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185530" y="2336872"/>
            <a:ext cx="5193148" cy="4196449"/>
          </a:xfrm>
        </p:spPr>
        <p:txBody>
          <a:bodyPr>
            <a:normAutofit/>
          </a:bodyPr>
          <a:lstStyle/>
          <a:p>
            <a:pPr algn="l" rtl="0">
              <a:buNone/>
            </a:pPr>
            <a:r>
              <a:rPr lang="en-US" sz="2800" dirty="0" smtClean="0">
                <a:latin typeface="Times New Roman" pitchFamily="18" charset="0"/>
                <a:cs typeface="Times New Roman" pitchFamily="18" charset="0"/>
              </a:rPr>
              <a:t>Homeopathy is ‘‘a system of therapy based on the concept that </a:t>
            </a:r>
            <a:r>
              <a:rPr lang="en-US" sz="2800" dirty="0" smtClean="0">
                <a:solidFill>
                  <a:srgbClr val="0033CC"/>
                </a:solidFill>
                <a:latin typeface="Times New Roman" pitchFamily="18" charset="0"/>
                <a:cs typeface="Times New Roman" pitchFamily="18" charset="0"/>
              </a:rPr>
              <a:t>disease can be treated with drugs (In minute doses) thought capable of producing the same symptoms in healthy people as the disease itself </a:t>
            </a: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doctrine of </a:t>
            </a:r>
            <a:r>
              <a:rPr lang="en-US" sz="2800" b="1" i="1" dirty="0" smtClean="0">
                <a:solidFill>
                  <a:srgbClr val="0033CC"/>
                </a:solidFill>
                <a:latin typeface="Times New Roman" pitchFamily="18" charset="0"/>
                <a:cs typeface="Times New Roman" pitchFamily="18" charset="0"/>
              </a:rPr>
              <a:t>like cures like</a:t>
            </a:r>
            <a:endParaRPr lang="en-US" sz="2800" b="1" dirty="0">
              <a:solidFill>
                <a:srgbClr val="0033CC"/>
              </a:solidFill>
              <a:latin typeface="Times New Roman" pitchFamily="18" charset="0"/>
              <a:cs typeface="Times New Roman" pitchFamily="18" charset="0"/>
            </a:endParaRPr>
          </a:p>
        </p:txBody>
      </p:sp>
      <p:pic>
        <p:nvPicPr>
          <p:cNvPr id="1026" name="Picture 2" descr="C:\Documents and Settings\windows xp\My Documents\My Pictures\220px-Hahnemann.jpg"/>
          <p:cNvPicPr>
            <a:picLocks noGrp="1" noChangeAspect="1" noChangeArrowheads="1"/>
          </p:cNvPicPr>
          <p:nvPr>
            <p:ph sz="half" idx="2"/>
          </p:nvPr>
        </p:nvPicPr>
        <p:blipFill>
          <a:blip r:embed="rId2"/>
          <a:srcRect/>
          <a:stretch>
            <a:fillRect/>
          </a:stretch>
        </p:blipFill>
        <p:spPr bwMode="auto">
          <a:xfrm>
            <a:off x="7119289" y="2279374"/>
            <a:ext cx="2716469" cy="3617843"/>
          </a:xfrm>
          <a:prstGeom prst="rect">
            <a:avLst/>
          </a:prstGeom>
          <a:noFill/>
        </p:spPr>
      </p:pic>
      <p:sp>
        <p:nvSpPr>
          <p:cNvPr id="6" name="Rectangle 5"/>
          <p:cNvSpPr/>
          <p:nvPr/>
        </p:nvSpPr>
        <p:spPr>
          <a:xfrm>
            <a:off x="5821739" y="5894769"/>
            <a:ext cx="4673074" cy="369332"/>
          </a:xfrm>
          <a:prstGeom prst="rect">
            <a:avLst/>
          </a:prstGeom>
        </p:spPr>
        <p:txBody>
          <a:bodyPr wrap="none">
            <a:spAutoFit/>
          </a:bodyPr>
          <a:lstStyle/>
          <a:p>
            <a:r>
              <a:rPr lang="en-US" dirty="0" smtClean="0">
                <a:solidFill>
                  <a:srgbClr val="0033CC"/>
                </a:solidFill>
                <a:latin typeface="Times New Roman" pitchFamily="18" charset="0"/>
                <a:cs typeface="Times New Roman" pitchFamily="18" charset="0"/>
              </a:rPr>
              <a:t>Samuel Hahnemann, the founder of homeopathy</a:t>
            </a:r>
            <a:endParaRPr lang="fa-IR" dirty="0">
              <a:solidFill>
                <a:srgbClr val="0033CC"/>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Homeopathy</a:t>
            </a:r>
            <a:endParaRPr lang="en-US" dirty="0"/>
          </a:p>
        </p:txBody>
      </p:sp>
      <p:sp>
        <p:nvSpPr>
          <p:cNvPr id="3" name="Content Placeholder 2"/>
          <p:cNvSpPr>
            <a:spLocks noGrp="1"/>
          </p:cNvSpPr>
          <p:nvPr>
            <p:ph idx="1"/>
          </p:nvPr>
        </p:nvSpPr>
        <p:spPr>
          <a:xfrm>
            <a:off x="399393" y="2039007"/>
            <a:ext cx="11498317" cy="4445876"/>
          </a:xfrm>
        </p:spPr>
        <p:txBody>
          <a:bodyPr>
            <a:normAutofit fontScale="92500"/>
          </a:bodyPr>
          <a:lstStyle/>
          <a:p>
            <a:pPr algn="l">
              <a:buNone/>
            </a:pPr>
            <a:r>
              <a:rPr lang="en-US" dirty="0" smtClean="0">
                <a:latin typeface="Times New Roman" pitchFamily="18" charset="0"/>
                <a:cs typeface="Times New Roman" pitchFamily="18" charset="0"/>
              </a:rPr>
              <a:t>Two studies on homeopathy for the treatment of obesity have been  identified.</a:t>
            </a:r>
          </a:p>
          <a:p>
            <a:pPr algn="l">
              <a:buNone/>
            </a:pPr>
            <a:r>
              <a:rPr lang="en-US" dirty="0" smtClean="0">
                <a:latin typeface="Times New Roman" pitchFamily="18" charset="0"/>
                <a:cs typeface="Times New Roman" pitchFamily="18" charset="0"/>
              </a:rPr>
              <a:t>In the first trial, </a:t>
            </a:r>
            <a:r>
              <a:rPr lang="en-US" dirty="0" smtClean="0">
                <a:solidFill>
                  <a:srgbClr val="0033CC"/>
                </a:solidFill>
                <a:latin typeface="Times New Roman" pitchFamily="18" charset="0"/>
                <a:cs typeface="Times New Roman" pitchFamily="18" charset="0"/>
              </a:rPr>
              <a:t>Helianthus </a:t>
            </a:r>
            <a:r>
              <a:rPr lang="en-US" dirty="0" err="1" smtClean="0">
                <a:solidFill>
                  <a:srgbClr val="0033CC"/>
                </a:solidFill>
                <a:latin typeface="Times New Roman" pitchFamily="18" charset="0"/>
                <a:cs typeface="Times New Roman" pitchFamily="18" charset="0"/>
              </a:rPr>
              <a:t>tuberosus</a:t>
            </a:r>
            <a:r>
              <a:rPr lang="en-US" dirty="0" smtClean="0">
                <a:solidFill>
                  <a:srgbClr val="0033CC"/>
                </a:solidFill>
                <a:latin typeface="Times New Roman" pitchFamily="18" charset="0"/>
                <a:cs typeface="Times New Roman" pitchFamily="18" charset="0"/>
              </a:rPr>
              <a:t> D1 </a:t>
            </a:r>
            <a:r>
              <a:rPr lang="en-US" dirty="0" smtClean="0">
                <a:latin typeface="Times New Roman" pitchFamily="18" charset="0"/>
                <a:cs typeface="Times New Roman" pitchFamily="18" charset="0"/>
              </a:rPr>
              <a:t>was used in patients with an average BMI of 28 kg/m2.</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After 12 weeks, it was found that the treatment group had lost significantly more weight than that of the control group.</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In the second study, it was found that </a:t>
            </a:r>
            <a:r>
              <a:rPr lang="en-US" dirty="0" err="1" smtClean="0">
                <a:solidFill>
                  <a:srgbClr val="0033CC"/>
                </a:solidFill>
                <a:latin typeface="Times New Roman" pitchFamily="18" charset="0"/>
                <a:cs typeface="Times New Roman" pitchFamily="18" charset="0"/>
              </a:rPr>
              <a:t>Thyroidinum</a:t>
            </a:r>
            <a:r>
              <a:rPr lang="en-US" dirty="0" smtClean="0">
                <a:solidFill>
                  <a:srgbClr val="0033CC"/>
                </a:solidFill>
                <a:latin typeface="Times New Roman" pitchFamily="18" charset="0"/>
                <a:cs typeface="Times New Roman" pitchFamily="18" charset="0"/>
              </a:rPr>
              <a:t> 30cH </a:t>
            </a:r>
            <a:r>
              <a:rPr lang="en-US" dirty="0" smtClean="0">
                <a:latin typeface="Times New Roman" pitchFamily="18" charset="0"/>
                <a:cs typeface="Times New Roman" pitchFamily="18" charset="0"/>
              </a:rPr>
              <a:t>was </a:t>
            </a:r>
            <a:r>
              <a:rPr lang="en-US" dirty="0" smtClean="0">
                <a:solidFill>
                  <a:srgbClr val="0033CC"/>
                </a:solidFill>
                <a:latin typeface="Times New Roman" pitchFamily="18" charset="0"/>
                <a:cs typeface="Times New Roman" pitchFamily="18" charset="0"/>
              </a:rPr>
              <a:t>no more </a:t>
            </a:r>
            <a:r>
              <a:rPr lang="en-US" dirty="0" smtClean="0">
                <a:latin typeface="Times New Roman" pitchFamily="18" charset="0"/>
                <a:cs typeface="Times New Roman" pitchFamily="18" charset="0"/>
              </a:rPr>
              <a:t>effective than placebo when used as an appetite suppressant.</a:t>
            </a:r>
          </a:p>
          <a:p>
            <a:pPr algn="l">
              <a:buNone/>
            </a:pPr>
            <a:r>
              <a:rPr lang="en-US" dirty="0" smtClean="0">
                <a:latin typeface="Times New Roman" pitchFamily="18" charset="0"/>
                <a:cs typeface="Times New Roman" pitchFamily="18" charset="0"/>
              </a:rPr>
              <a:t> </a:t>
            </a:r>
          </a:p>
          <a:p>
            <a:pPr algn="l">
              <a:buNone/>
            </a:pPr>
            <a:r>
              <a:rPr lang="en-US" dirty="0" smtClean="0">
                <a:latin typeface="Times New Roman" pitchFamily="18" charset="0"/>
                <a:cs typeface="Times New Roman" pitchFamily="18" charset="0"/>
              </a:rPr>
              <a:t>Based on this </a:t>
            </a:r>
            <a:r>
              <a:rPr lang="en-US" dirty="0" smtClean="0">
                <a:solidFill>
                  <a:srgbClr val="0033CC"/>
                </a:solidFill>
                <a:latin typeface="Times New Roman" pitchFamily="18" charset="0"/>
                <a:cs typeface="Times New Roman" pitchFamily="18" charset="0"/>
              </a:rPr>
              <a:t>conflicting evidence, </a:t>
            </a:r>
            <a:r>
              <a:rPr lang="en-US" dirty="0" smtClean="0">
                <a:latin typeface="Times New Roman" pitchFamily="18" charset="0"/>
                <a:cs typeface="Times New Roman" pitchFamily="18" charset="0"/>
              </a:rPr>
              <a:t>the use of homeopathic remedies  for the treatment of obesity cannot be recommended.</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Hypnosis</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a:buNone/>
            </a:pPr>
            <a:r>
              <a:rPr lang="en-US" dirty="0" smtClean="0">
                <a:latin typeface="Times New Roman" pitchFamily="18" charset="0"/>
                <a:cs typeface="Times New Roman" pitchFamily="18" charset="0"/>
              </a:rPr>
              <a:t>Hypnotherapy is ‘‘the </a:t>
            </a:r>
            <a:r>
              <a:rPr lang="en-US" dirty="0" smtClean="0">
                <a:solidFill>
                  <a:srgbClr val="0033CC"/>
                </a:solidFill>
                <a:latin typeface="Times New Roman" pitchFamily="18" charset="0"/>
                <a:cs typeface="Times New Roman" pitchFamily="18" charset="0"/>
              </a:rPr>
              <a:t>induction of trance states </a:t>
            </a:r>
            <a:r>
              <a:rPr lang="en-US" dirty="0" smtClean="0">
                <a:latin typeface="Times New Roman" pitchFamily="18" charset="0"/>
                <a:cs typeface="Times New Roman" pitchFamily="18" charset="0"/>
              </a:rPr>
              <a:t>and the use of therapeutic </a:t>
            </a:r>
            <a:endParaRPr lang="fa-IR"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Suggestion </a:t>
            </a:r>
          </a:p>
          <a:p>
            <a:pPr algn="l" rtl="0">
              <a:buNone/>
            </a:pPr>
            <a:r>
              <a:rPr lang="en-US" dirty="0" smtClean="0">
                <a:latin typeface="Times New Roman" pitchFamily="18" charset="0"/>
                <a:cs typeface="Times New Roman" pitchFamily="18" charset="0"/>
              </a:rPr>
              <a:t>Your hypnotherapist ,guide you into </a:t>
            </a:r>
            <a:r>
              <a:rPr lang="en-US" dirty="0" smtClean="0">
                <a:solidFill>
                  <a:srgbClr val="0033CC"/>
                </a:solidFill>
                <a:latin typeface="Times New Roman" pitchFamily="18" charset="0"/>
                <a:cs typeface="Times New Roman" pitchFamily="18" charset="0"/>
              </a:rPr>
              <a:t>a state of deep relaxation</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Over time you will </a:t>
            </a:r>
            <a:r>
              <a:rPr lang="en-US" dirty="0" smtClean="0">
                <a:solidFill>
                  <a:srgbClr val="0033CC"/>
                </a:solidFill>
                <a:latin typeface="Times New Roman" pitchFamily="18" charset="0"/>
                <a:cs typeface="Times New Roman" pitchFamily="18" charset="0"/>
              </a:rPr>
              <a:t>learn how to replace </a:t>
            </a:r>
            <a:r>
              <a:rPr lang="en-US" dirty="0" smtClean="0">
                <a:latin typeface="Times New Roman" pitchFamily="18" charset="0"/>
                <a:cs typeface="Times New Roman" pitchFamily="18" charset="0"/>
              </a:rPr>
              <a:t>your negative habits and eating patterns with positive ones suggested by your hypnotherapist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Hypnosis</a:t>
            </a:r>
            <a:endParaRPr lang="fa-IR" dirty="0"/>
          </a:p>
        </p:txBody>
      </p:sp>
      <p:sp>
        <p:nvSpPr>
          <p:cNvPr id="3" name="Content Placeholder 2"/>
          <p:cNvSpPr>
            <a:spLocks noGrp="1"/>
          </p:cNvSpPr>
          <p:nvPr>
            <p:ph idx="1"/>
          </p:nvPr>
        </p:nvSpPr>
        <p:spPr>
          <a:xfrm>
            <a:off x="251791" y="2186609"/>
            <a:ext cx="10323443" cy="4399721"/>
          </a:xfrm>
        </p:spPr>
        <p:txBody>
          <a:bodyPr>
            <a:normAutofit lnSpcReduction="10000"/>
          </a:bodyPr>
          <a:lstStyle/>
          <a:p>
            <a:pPr algn="l" rtl="0">
              <a:buNone/>
            </a:pPr>
            <a:r>
              <a:rPr lang="en-US" dirty="0" smtClean="0">
                <a:latin typeface="Times New Roman" pitchFamily="18" charset="0"/>
                <a:cs typeface="Times New Roman" pitchFamily="18" charset="0"/>
              </a:rPr>
              <a:t>Hypnosis, also referred  hypnotic suggestion, is a trance-like state in which you have </a:t>
            </a:r>
            <a:r>
              <a:rPr lang="en-US" dirty="0" smtClean="0">
                <a:solidFill>
                  <a:srgbClr val="0033CC"/>
                </a:solidFill>
                <a:latin typeface="Times New Roman" pitchFamily="18" charset="0"/>
                <a:cs typeface="Times New Roman" pitchFamily="18" charset="0"/>
              </a:rPr>
              <a:t>heightened focus and concentration</a:t>
            </a:r>
            <a:r>
              <a:rPr lang="en-US" dirty="0" smtClean="0">
                <a:latin typeface="Times New Roman" pitchFamily="18" charset="0"/>
                <a:cs typeface="Times New Roman" pitchFamily="18" charset="0"/>
              </a:rPr>
              <a:t>.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Hypnosis is usually done with the help of a therapist </a:t>
            </a:r>
            <a:r>
              <a:rPr lang="en-US" dirty="0" smtClean="0">
                <a:solidFill>
                  <a:srgbClr val="0033CC"/>
                </a:solidFill>
                <a:latin typeface="Times New Roman" pitchFamily="18" charset="0"/>
                <a:cs typeface="Times New Roman" pitchFamily="18" charset="0"/>
              </a:rPr>
              <a:t>using verbal repetition and mental images.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When you're under hypnosis, you usually </a:t>
            </a:r>
            <a:r>
              <a:rPr lang="en-US" dirty="0" smtClean="0">
                <a:solidFill>
                  <a:srgbClr val="0033CC"/>
                </a:solidFill>
                <a:latin typeface="Times New Roman" pitchFamily="18" charset="0"/>
                <a:cs typeface="Times New Roman" pitchFamily="18" charset="0"/>
              </a:rPr>
              <a:t>feel calm and relaxed</a:t>
            </a:r>
            <a:r>
              <a:rPr lang="en-US" dirty="0" smtClean="0">
                <a:latin typeface="Times New Roman" pitchFamily="18" charset="0"/>
                <a:cs typeface="Times New Roman" pitchFamily="18" charset="0"/>
              </a:rPr>
              <a:t>, and are more </a:t>
            </a:r>
            <a:r>
              <a:rPr lang="en-US" dirty="0" smtClean="0">
                <a:solidFill>
                  <a:srgbClr val="0033CC"/>
                </a:solidFill>
                <a:latin typeface="Times New Roman" pitchFamily="18" charset="0"/>
                <a:cs typeface="Times New Roman" pitchFamily="18" charset="0"/>
              </a:rPr>
              <a:t>open to suggestions.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It's important to know that although you're more open to suggestion during hypnosis, </a:t>
            </a:r>
            <a:r>
              <a:rPr lang="en-US" dirty="0" smtClean="0">
                <a:solidFill>
                  <a:srgbClr val="0033CC"/>
                </a:solidFill>
                <a:latin typeface="Times New Roman" pitchFamily="18" charset="0"/>
                <a:cs typeface="Times New Roman" pitchFamily="18" charset="0"/>
              </a:rPr>
              <a:t>you don't lose control over your behavior.</a:t>
            </a:r>
          </a:p>
          <a:p>
            <a:pPr algn="l" rtl="0">
              <a:buNone/>
            </a:pPr>
            <a:endParaRPr lang="fa-IR"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Hypnosis</a:t>
            </a:r>
            <a:endParaRPr lang="en-US" dirty="0"/>
          </a:p>
        </p:txBody>
      </p:sp>
      <p:sp>
        <p:nvSpPr>
          <p:cNvPr id="3" name="Content Placeholder 2"/>
          <p:cNvSpPr>
            <a:spLocks noGrp="1"/>
          </p:cNvSpPr>
          <p:nvPr>
            <p:ph idx="1"/>
          </p:nvPr>
        </p:nvSpPr>
        <p:spPr>
          <a:xfrm>
            <a:off x="315310" y="2112580"/>
            <a:ext cx="11603421" cy="4603530"/>
          </a:xfrm>
        </p:spPr>
        <p:txBody>
          <a:bodyPr>
            <a:normAutofit lnSpcReduction="10000"/>
          </a:bodyPr>
          <a:lstStyle/>
          <a:p>
            <a:pPr algn="l">
              <a:buNone/>
            </a:pPr>
            <a:r>
              <a:rPr lang="en-US" dirty="0" smtClean="0">
                <a:latin typeface="Times New Roman" pitchFamily="18" charset="0"/>
                <a:cs typeface="Times New Roman" pitchFamily="18" charset="0"/>
              </a:rPr>
              <a:t>There have been </a:t>
            </a:r>
            <a:r>
              <a:rPr lang="en-US" dirty="0" smtClean="0">
                <a:solidFill>
                  <a:srgbClr val="0033CC"/>
                </a:solidFill>
                <a:latin typeface="Times New Roman" pitchFamily="18" charset="0"/>
                <a:cs typeface="Times New Roman" pitchFamily="18" charset="0"/>
              </a:rPr>
              <a:t>2 meta-analyses </a:t>
            </a:r>
            <a:r>
              <a:rPr lang="en-US" dirty="0" smtClean="0">
                <a:latin typeface="Times New Roman" pitchFamily="18" charset="0"/>
                <a:cs typeface="Times New Roman" pitchFamily="18" charset="0"/>
              </a:rPr>
              <a:t>conducted that look at the effect of hypnosis on weight loss.</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In a meta-analysis </a:t>
            </a:r>
            <a:r>
              <a:rPr lang="en-US" dirty="0" smtClean="0">
                <a:solidFill>
                  <a:srgbClr val="0033CC"/>
                </a:solidFill>
                <a:latin typeface="Times New Roman" pitchFamily="18" charset="0"/>
                <a:cs typeface="Times New Roman" pitchFamily="18" charset="0"/>
              </a:rPr>
              <a:t>Kirsch and colleagues compared 6 RCT </a:t>
            </a:r>
            <a:r>
              <a:rPr lang="en-US" dirty="0" smtClean="0">
                <a:latin typeface="Times New Roman" pitchFamily="18" charset="0"/>
                <a:cs typeface="Times New Roman" pitchFamily="18" charset="0"/>
              </a:rPr>
              <a:t>, which compared cognitive-behavioral therapy alone versus cognitive behavioral therapy with hypnosis.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They concluded that </a:t>
            </a:r>
            <a:r>
              <a:rPr lang="en-US" dirty="0" smtClean="0">
                <a:solidFill>
                  <a:srgbClr val="0033CC"/>
                </a:solidFill>
                <a:latin typeface="Times New Roman" pitchFamily="18" charset="0"/>
                <a:cs typeface="Times New Roman" pitchFamily="18" charset="0"/>
              </a:rPr>
              <a:t>adding hypnosis as an adjuvant increased the amount of weight loss</a:t>
            </a:r>
            <a:r>
              <a:rPr lang="en-US" dirty="0" smtClean="0">
                <a:latin typeface="Times New Roman" pitchFamily="18" charset="0"/>
                <a:cs typeface="Times New Roman" pitchFamily="18" charset="0"/>
              </a:rPr>
              <a:t>.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As described by Allison, a second group of authors found </a:t>
            </a:r>
            <a:r>
              <a:rPr lang="en-US" dirty="0" smtClean="0">
                <a:solidFill>
                  <a:srgbClr val="0033CC"/>
                </a:solidFill>
                <a:latin typeface="Times New Roman" pitchFamily="18" charset="0"/>
                <a:cs typeface="Times New Roman" pitchFamily="18" charset="0"/>
              </a:rPr>
              <a:t>several transcription and computing errors in the Kirsch meta analysis</a:t>
            </a:r>
            <a:r>
              <a:rPr lang="en-US" dirty="0" smtClean="0">
                <a:latin typeface="Times New Roman" pitchFamily="18" charset="0"/>
                <a:cs typeface="Times New Roman" pitchFamily="18" charset="0"/>
              </a:rPr>
              <a:t>.</a:t>
            </a:r>
          </a:p>
          <a:p>
            <a:pPr algn="l">
              <a:buNone/>
            </a:pPr>
            <a:r>
              <a:rPr lang="en-US" dirty="0" smtClean="0">
                <a:latin typeface="Times New Roman" pitchFamily="18" charset="0"/>
                <a:cs typeface="Times New Roman" pitchFamily="18" charset="0"/>
              </a:rPr>
              <a:t>Upon correcting these, it was concluded that </a:t>
            </a:r>
            <a:r>
              <a:rPr lang="en-US" dirty="0" smtClean="0">
                <a:solidFill>
                  <a:srgbClr val="0033CC"/>
                </a:solidFill>
                <a:latin typeface="Times New Roman" pitchFamily="18" charset="0"/>
                <a:cs typeface="Times New Roman" pitchFamily="18" charset="0"/>
              </a:rPr>
              <a:t>hypnosis resulted in, at best, a small improvement in the treatment effect</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latin typeface="Times New Roman" pitchFamily="18" charset="0"/>
                <a:cs typeface="Times New Roman" pitchFamily="18" charset="0"/>
              </a:rPr>
              <a:t>Introduction</a:t>
            </a:r>
            <a:endParaRPr lang="fa-IR" sz="48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199698" y="2017987"/>
            <a:ext cx="10229763" cy="4624552"/>
          </a:xfrm>
        </p:spPr>
        <p:txBody>
          <a:bodyPr>
            <a:normAutofit fontScale="92500" lnSpcReduction="10000"/>
          </a:bodyPr>
          <a:lstStyle/>
          <a:p>
            <a:pPr algn="l" rtl="0"/>
            <a:r>
              <a:rPr lang="en-US" sz="3200" dirty="0" smtClean="0">
                <a:solidFill>
                  <a:srgbClr val="0033CC"/>
                </a:solidFill>
                <a:latin typeface="Times New Roman" pitchFamily="18" charset="0"/>
                <a:cs typeface="Times New Roman" pitchFamily="18" charset="0"/>
              </a:rPr>
              <a:t>34% of the US </a:t>
            </a:r>
            <a:r>
              <a:rPr lang="en-US" sz="3200" dirty="0" smtClean="0">
                <a:latin typeface="Times New Roman" pitchFamily="18" charset="0"/>
                <a:cs typeface="Times New Roman" pitchFamily="18" charset="0"/>
              </a:rPr>
              <a:t>population was using at least 1 form of CAM in </a:t>
            </a:r>
            <a:r>
              <a:rPr lang="en-US" sz="3200" dirty="0" smtClean="0">
                <a:solidFill>
                  <a:srgbClr val="0033CC"/>
                </a:solidFill>
                <a:latin typeface="Times New Roman" pitchFamily="18" charset="0"/>
                <a:cs typeface="Times New Roman" pitchFamily="18" charset="0"/>
              </a:rPr>
              <a:t>1990</a:t>
            </a:r>
            <a:r>
              <a:rPr lang="en-US" sz="3200" dirty="0" smtClean="0">
                <a:latin typeface="Times New Roman" pitchFamily="18" charset="0"/>
                <a:cs typeface="Times New Roman" pitchFamily="18" charset="0"/>
              </a:rPr>
              <a:t> </a:t>
            </a:r>
          </a:p>
          <a:p>
            <a:pPr algn="l" rtl="0">
              <a:buNone/>
            </a:pPr>
            <a:endParaRPr lang="en-US" sz="3200" dirty="0" smtClean="0">
              <a:latin typeface="Times New Roman" pitchFamily="18" charset="0"/>
              <a:cs typeface="Times New Roman" pitchFamily="18" charset="0"/>
            </a:endParaRPr>
          </a:p>
          <a:p>
            <a:pPr algn="l" rtl="0"/>
            <a:r>
              <a:rPr lang="en-US" sz="3200" dirty="0" smtClean="0">
                <a:latin typeface="Times New Roman" pitchFamily="18" charset="0"/>
                <a:cs typeface="Times New Roman" pitchFamily="18" charset="0"/>
              </a:rPr>
              <a:t>By </a:t>
            </a:r>
            <a:r>
              <a:rPr lang="en-US" sz="3200" dirty="0" smtClean="0">
                <a:solidFill>
                  <a:srgbClr val="0033CC"/>
                </a:solidFill>
                <a:latin typeface="Times New Roman" pitchFamily="18" charset="0"/>
                <a:cs typeface="Times New Roman" pitchFamily="18" charset="0"/>
              </a:rPr>
              <a:t>1997 </a:t>
            </a:r>
            <a:r>
              <a:rPr lang="en-US" sz="3200" dirty="0" smtClean="0">
                <a:latin typeface="Times New Roman" pitchFamily="18" charset="0"/>
                <a:cs typeface="Times New Roman" pitchFamily="18" charset="0"/>
              </a:rPr>
              <a:t>that number had grown </a:t>
            </a:r>
            <a:r>
              <a:rPr lang="en-US" sz="3200" dirty="0" smtClean="0">
                <a:solidFill>
                  <a:srgbClr val="0033CC"/>
                </a:solidFill>
                <a:latin typeface="Times New Roman" pitchFamily="18" charset="0"/>
                <a:cs typeface="Times New Roman" pitchFamily="18" charset="0"/>
              </a:rPr>
              <a:t>to 42%. </a:t>
            </a:r>
          </a:p>
          <a:p>
            <a:pPr algn="l">
              <a:buNone/>
            </a:pPr>
            <a:endParaRPr lang="en-US" sz="3200" dirty="0" smtClean="0">
              <a:latin typeface="Times New Roman" pitchFamily="18" charset="0"/>
              <a:cs typeface="Times New Roman" pitchFamily="18" charset="0"/>
            </a:endParaRPr>
          </a:p>
          <a:p>
            <a:pPr algn="l" rtl="0"/>
            <a:r>
              <a:rPr lang="en-US" sz="3200" dirty="0" smtClean="0">
                <a:latin typeface="Times New Roman" pitchFamily="18" charset="0"/>
                <a:cs typeface="Times New Roman" pitchFamily="18" charset="0"/>
              </a:rPr>
              <a:t>This amounts to </a:t>
            </a:r>
            <a:r>
              <a:rPr lang="en-US" sz="3200" dirty="0" smtClean="0">
                <a:solidFill>
                  <a:srgbClr val="0033CC"/>
                </a:solidFill>
                <a:latin typeface="Times New Roman" pitchFamily="18" charset="0"/>
                <a:cs typeface="Times New Roman" pitchFamily="18" charset="0"/>
              </a:rPr>
              <a:t>629 million office visits </a:t>
            </a:r>
            <a:r>
              <a:rPr lang="en-US" sz="3200" dirty="0" smtClean="0">
                <a:latin typeface="Times New Roman" pitchFamily="18" charset="0"/>
                <a:cs typeface="Times New Roman" pitchFamily="18" charset="0"/>
              </a:rPr>
              <a:t>to alternative practitioners in 1997</a:t>
            </a:r>
          </a:p>
          <a:p>
            <a:pPr algn="l" rtl="0">
              <a:buNone/>
            </a:pPr>
            <a:r>
              <a:rPr lang="en-US" sz="3200" dirty="0" smtClean="0">
                <a:latin typeface="Times New Roman" pitchFamily="18" charset="0"/>
                <a:cs typeface="Times New Roman" pitchFamily="18" charset="0"/>
              </a:rPr>
              <a:t> </a:t>
            </a:r>
          </a:p>
          <a:p>
            <a:pPr algn="l" rtl="0"/>
            <a:r>
              <a:rPr lang="en-US" sz="3200" dirty="0" smtClean="0">
                <a:latin typeface="Times New Roman" pitchFamily="18" charset="0"/>
                <a:cs typeface="Times New Roman" pitchFamily="18" charset="0"/>
              </a:rPr>
              <a:t>Compared with </a:t>
            </a:r>
            <a:r>
              <a:rPr lang="en-US" sz="3200" dirty="0" smtClean="0">
                <a:solidFill>
                  <a:srgbClr val="0033CC"/>
                </a:solidFill>
                <a:latin typeface="Times New Roman" pitchFamily="18" charset="0"/>
                <a:cs typeface="Times New Roman" pitchFamily="18" charset="0"/>
              </a:rPr>
              <a:t>386 million office </a:t>
            </a:r>
            <a:r>
              <a:rPr lang="en-US" sz="3200" dirty="0" smtClean="0">
                <a:latin typeface="Times New Roman" pitchFamily="18" charset="0"/>
                <a:cs typeface="Times New Roman" pitchFamily="18" charset="0"/>
              </a:rPr>
              <a:t>visits to primary care providers</a:t>
            </a:r>
            <a:endParaRPr lang="fa-IR"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xmlns="" val="12594303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Yoga and Weight Control</a:t>
            </a:r>
            <a:endParaRPr lang="fa-IR"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41739" y="2336873"/>
            <a:ext cx="7252137" cy="3599316"/>
          </a:xfrm>
        </p:spPr>
        <p:txBody>
          <a:bodyPr>
            <a:normAutofit fontScale="92500" lnSpcReduction="10000"/>
          </a:bodyPr>
          <a:lstStyle/>
          <a:p>
            <a:pPr algn="l" rtl="0">
              <a:buNone/>
            </a:pPr>
            <a:r>
              <a:rPr lang="en-US" sz="2800" dirty="0" smtClean="0">
                <a:latin typeface="Times New Roman" pitchFamily="18" charset="0"/>
                <a:cs typeface="Times New Roman" pitchFamily="18" charset="0"/>
              </a:rPr>
              <a:t>Yoga is a </a:t>
            </a:r>
            <a:r>
              <a:rPr lang="en-US" sz="2800" dirty="0" smtClean="0">
                <a:solidFill>
                  <a:srgbClr val="0033CC"/>
                </a:solidFill>
                <a:latin typeface="Times New Roman" pitchFamily="18" charset="0"/>
                <a:cs typeface="Times New Roman" pitchFamily="18" charset="0"/>
              </a:rPr>
              <a:t>mind-body practice </a:t>
            </a:r>
            <a:r>
              <a:rPr lang="en-US" sz="2800" dirty="0" smtClean="0">
                <a:latin typeface="Times New Roman" pitchFamily="18" charset="0"/>
                <a:cs typeface="Times New Roman" pitchFamily="18" charset="0"/>
              </a:rPr>
              <a:t>that people use to improve </a:t>
            </a:r>
            <a:r>
              <a:rPr lang="en-US" sz="2800" u="sng" dirty="0" smtClean="0">
                <a:latin typeface="Times New Roman" pitchFamily="18" charset="0"/>
                <a:cs typeface="Times New Roman" pitchFamily="18" charset="0"/>
              </a:rPr>
              <a:t>relaxation, fitness and health</a:t>
            </a:r>
          </a:p>
          <a:p>
            <a:pPr algn="l" rtl="0">
              <a:buNone/>
            </a:pPr>
            <a:r>
              <a:rPr lang="en-US" sz="2800" dirty="0" smtClean="0">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In 15,500 healthy, middle-aged adult</a:t>
            </a:r>
          </a:p>
          <a:p>
            <a:pPr algn="l" rtl="0">
              <a:buNone/>
            </a:pPr>
            <a:r>
              <a:rPr lang="en-US" sz="2800" dirty="0" smtClean="0">
                <a:solidFill>
                  <a:srgbClr val="0033CC"/>
                </a:solidFill>
                <a:latin typeface="Times New Roman" pitchFamily="18" charset="0"/>
                <a:cs typeface="Times New Roman" pitchFamily="18" charset="0"/>
              </a:rPr>
              <a:t> in a retrospective study</a:t>
            </a:r>
          </a:p>
          <a:p>
            <a:pPr algn="l" rtl="0">
              <a:buNone/>
            </a:pPr>
            <a:r>
              <a:rPr lang="en-US" sz="2800" dirty="0" smtClean="0">
                <a:latin typeface="Times New Roman" pitchFamily="18" charset="0"/>
                <a:cs typeface="Times New Roman" pitchFamily="18" charset="0"/>
              </a:rPr>
              <a:t>overweight people who practiced yoga for </a:t>
            </a:r>
            <a:r>
              <a:rPr lang="en-US" sz="2800" dirty="0" smtClean="0">
                <a:solidFill>
                  <a:srgbClr val="0033CC"/>
                </a:solidFill>
                <a:latin typeface="Times New Roman" pitchFamily="18" charset="0"/>
                <a:cs typeface="Times New Roman" pitchFamily="18" charset="0"/>
              </a:rPr>
              <a:t>four or more years lost 5 pounds, </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while overweight people who </a:t>
            </a:r>
            <a:r>
              <a:rPr lang="en-US" sz="2800" dirty="0" smtClean="0">
                <a:solidFill>
                  <a:srgbClr val="0033CC"/>
                </a:solidFill>
                <a:latin typeface="Times New Roman" pitchFamily="18" charset="0"/>
                <a:cs typeface="Times New Roman" pitchFamily="18" charset="0"/>
              </a:rPr>
              <a:t>did not practice yoga </a:t>
            </a:r>
            <a:r>
              <a:rPr lang="en-US" sz="2800" dirty="0" smtClean="0">
                <a:latin typeface="Times New Roman" pitchFamily="18" charset="0"/>
                <a:cs typeface="Times New Roman" pitchFamily="18" charset="0"/>
              </a:rPr>
              <a:t>during the same period of </a:t>
            </a:r>
            <a:r>
              <a:rPr lang="en-US" sz="2800" dirty="0" smtClean="0">
                <a:solidFill>
                  <a:srgbClr val="0033CC"/>
                </a:solidFill>
                <a:latin typeface="Times New Roman" pitchFamily="18" charset="0"/>
                <a:cs typeface="Times New Roman" pitchFamily="18" charset="0"/>
              </a:rPr>
              <a:t>time gained 14 pounds</a:t>
            </a:r>
            <a:r>
              <a:rPr lang="en-US" sz="2800" dirty="0" smtClean="0"/>
              <a:t>.</a:t>
            </a:r>
            <a:endParaRPr lang="fa-IR"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32770" name="Picture 2" descr="File:YogaClass.jpg">
            <a:hlinkClick r:id="rId2"/>
          </p:cNvPr>
          <p:cNvPicPr>
            <a:picLocks noChangeAspect="1" noChangeArrowheads="1"/>
          </p:cNvPicPr>
          <p:nvPr/>
        </p:nvPicPr>
        <p:blipFill>
          <a:blip r:embed="rId3"/>
          <a:srcRect/>
          <a:stretch>
            <a:fillRect/>
          </a:stretch>
        </p:blipFill>
        <p:spPr bwMode="auto">
          <a:xfrm>
            <a:off x="7210097" y="2561896"/>
            <a:ext cx="4729654" cy="354724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Times New Roman" pitchFamily="18" charset="0"/>
                <a:cs typeface="Times New Roman" pitchFamily="18" charset="0"/>
              </a:rPr>
              <a:t>Yoga and Weight Control</a:t>
            </a:r>
            <a:endParaRPr lang="fa-IR"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80322" y="2336873"/>
            <a:ext cx="4953224" cy="3599316"/>
          </a:xfrm>
        </p:spPr>
        <p:txBody>
          <a:bodyPr>
            <a:normAutofit lnSpcReduction="10000"/>
          </a:bodyPr>
          <a:lstStyle/>
          <a:p>
            <a:pPr algn="l" rtl="0">
              <a:buNone/>
            </a:pPr>
            <a:r>
              <a:rPr lang="en-US" sz="2800" dirty="0" smtClean="0">
                <a:latin typeface="Times New Roman" pitchFamily="18" charset="0"/>
                <a:cs typeface="Times New Roman" pitchFamily="18" charset="0"/>
              </a:rPr>
              <a:t>People who </a:t>
            </a:r>
            <a:r>
              <a:rPr lang="en-US" sz="2800" dirty="0" smtClean="0">
                <a:solidFill>
                  <a:srgbClr val="0033CC"/>
                </a:solidFill>
                <a:latin typeface="Times New Roman" pitchFamily="18" charset="0"/>
                <a:cs typeface="Times New Roman" pitchFamily="18" charset="0"/>
              </a:rPr>
              <a:t>eat mindfully </a:t>
            </a:r>
            <a:r>
              <a:rPr lang="en-US" sz="2800" dirty="0" smtClean="0">
                <a:latin typeface="Times New Roman" pitchFamily="18" charset="0"/>
                <a:cs typeface="Times New Roman" pitchFamily="18" charset="0"/>
              </a:rPr>
              <a:t>are more </a:t>
            </a:r>
            <a:r>
              <a:rPr lang="en-US" sz="2800" dirty="0" smtClean="0">
                <a:solidFill>
                  <a:srgbClr val="0033CC"/>
                </a:solidFill>
                <a:latin typeface="Times New Roman" pitchFamily="18" charset="0"/>
                <a:cs typeface="Times New Roman" pitchFamily="18" charset="0"/>
              </a:rPr>
              <a:t>aware </a:t>
            </a:r>
            <a:r>
              <a:rPr lang="en-US" sz="2800" dirty="0" smtClean="0">
                <a:latin typeface="Times New Roman" pitchFamily="18" charset="0"/>
                <a:cs typeface="Times New Roman" pitchFamily="18" charset="0"/>
              </a:rPr>
              <a:t>of the reasons they eat and their feelings of hunger or fullness</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solidFill>
                  <a:srgbClr val="0033CC"/>
                </a:solidFill>
                <a:latin typeface="Times New Roman" pitchFamily="18" charset="0"/>
                <a:cs typeface="Times New Roman" pitchFamily="18" charset="0"/>
              </a:rPr>
              <a:t>Further research is needed </a:t>
            </a:r>
            <a:r>
              <a:rPr lang="en-US" sz="2800" dirty="0" smtClean="0">
                <a:latin typeface="Times New Roman" pitchFamily="18" charset="0"/>
                <a:cs typeface="Times New Roman" pitchFamily="18" charset="0"/>
              </a:rPr>
              <a:t>on the impact of yoga on mindful eating, as well as other factors that alter energy balance</a:t>
            </a:r>
            <a:endParaRPr lang="fa-IR"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31746" name="Picture 2" descr="http://upload.wikimedia.org/wikipedia/commons/thumb/0/01/Shiva_Bangalore_.jpg/220px-Shiva_Bangalore_.jpg">
            <a:hlinkClick r:id="rId2"/>
          </p:cNvPr>
          <p:cNvPicPr>
            <a:picLocks noChangeAspect="1" noChangeArrowheads="1"/>
          </p:cNvPicPr>
          <p:nvPr/>
        </p:nvPicPr>
        <p:blipFill>
          <a:blip r:embed="rId3"/>
          <a:srcRect/>
          <a:stretch>
            <a:fillRect/>
          </a:stretch>
        </p:blipFill>
        <p:spPr bwMode="auto">
          <a:xfrm>
            <a:off x="6894786" y="2174113"/>
            <a:ext cx="3741683" cy="3690660"/>
          </a:xfrm>
          <a:prstGeom prst="rect">
            <a:avLst/>
          </a:prstGeom>
          <a:noFill/>
        </p:spPr>
      </p:pic>
      <p:sp>
        <p:nvSpPr>
          <p:cNvPr id="6" name="Rectangle 5"/>
          <p:cNvSpPr/>
          <p:nvPr/>
        </p:nvSpPr>
        <p:spPr>
          <a:xfrm>
            <a:off x="6106509" y="5943628"/>
            <a:ext cx="6096000" cy="646331"/>
          </a:xfrm>
          <a:prstGeom prst="rect">
            <a:avLst/>
          </a:prstGeom>
        </p:spPr>
        <p:txBody>
          <a:bodyPr>
            <a:spAutoFit/>
          </a:bodyPr>
          <a:lstStyle/>
          <a:p>
            <a:r>
              <a:rPr lang="en-US" dirty="0" smtClean="0">
                <a:latin typeface="Times New Roman" pitchFamily="18" charset="0"/>
                <a:cs typeface="Times New Roman" pitchFamily="18" charset="0"/>
              </a:rPr>
              <a:t>Statue of </a:t>
            </a:r>
            <a:r>
              <a:rPr lang="en-US" dirty="0" smtClean="0">
                <a:latin typeface="Times New Roman" pitchFamily="18" charset="0"/>
                <a:cs typeface="Times New Roman" pitchFamily="18" charset="0"/>
                <a:hlinkClick r:id="rId4" action="ppaction://hlinkfile" tooltip="Shiva"/>
              </a:rPr>
              <a:t>Shiva</a:t>
            </a:r>
            <a:r>
              <a:rPr lang="en-US" dirty="0" smtClean="0">
                <a:latin typeface="Times New Roman" pitchFamily="18" charset="0"/>
                <a:cs typeface="Times New Roman" pitchFamily="18" charset="0"/>
              </a:rPr>
              <a:t> in </a:t>
            </a:r>
            <a:r>
              <a:rPr lang="en-US" dirty="0" smtClean="0">
                <a:latin typeface="Times New Roman" pitchFamily="18" charset="0"/>
                <a:cs typeface="Times New Roman" pitchFamily="18" charset="0"/>
                <a:hlinkClick r:id="rId5" action="ppaction://hlinkfile" tooltip="Bangalore"/>
              </a:rPr>
              <a:t>Bangalore</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hlinkClick r:id="rId6" action="ppaction://hlinkfile" tooltip="India"/>
              </a:rPr>
              <a:t>India</a:t>
            </a:r>
            <a:r>
              <a:rPr lang="en-US" dirty="0" smtClean="0">
                <a:latin typeface="Times New Roman" pitchFamily="18" charset="0"/>
                <a:cs typeface="Times New Roman" pitchFamily="18" charset="0"/>
              </a:rPr>
              <a:t>, performing yogic meditation in the </a:t>
            </a:r>
            <a:r>
              <a:rPr lang="en-US" dirty="0" err="1" smtClean="0">
                <a:latin typeface="Times New Roman" pitchFamily="18" charset="0"/>
                <a:cs typeface="Times New Roman" pitchFamily="18" charset="0"/>
                <a:hlinkClick r:id="rId7" action="ppaction://hlinkfile" tooltip="Lotus position"/>
              </a:rPr>
              <a:t>Padmasana</a:t>
            </a:r>
            <a:r>
              <a:rPr lang="en-US" dirty="0" smtClean="0">
                <a:latin typeface="Times New Roman" pitchFamily="18" charset="0"/>
                <a:cs typeface="Times New Roman" pitchFamily="18" charset="0"/>
              </a:rPr>
              <a:t> posture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Acupuncture</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80322" y="2336873"/>
            <a:ext cx="5825581" cy="3599316"/>
          </a:xfrm>
        </p:spPr>
        <p:txBody>
          <a:bodyPr>
            <a:normAutofit/>
          </a:bodyPr>
          <a:lstStyle/>
          <a:p>
            <a:pPr algn="l">
              <a:buNone/>
            </a:pPr>
            <a:r>
              <a:rPr lang="en-US" sz="3200" dirty="0" smtClean="0">
                <a:latin typeface="Times New Roman" pitchFamily="18" charset="0"/>
                <a:cs typeface="Times New Roman" pitchFamily="18" charset="0"/>
              </a:rPr>
              <a:t>Acupuncture is defined as, ‘‘</a:t>
            </a:r>
            <a:r>
              <a:rPr lang="en-US" sz="3200" dirty="0" smtClean="0">
                <a:solidFill>
                  <a:srgbClr val="0033CC"/>
                </a:solidFill>
                <a:latin typeface="Times New Roman" pitchFamily="18" charset="0"/>
                <a:cs typeface="Times New Roman" pitchFamily="18" charset="0"/>
              </a:rPr>
              <a:t>the insertion of very fine needles</a:t>
            </a:r>
            <a:r>
              <a:rPr lang="en-US" sz="3200" dirty="0" smtClean="0">
                <a:latin typeface="Times New Roman" pitchFamily="18" charset="0"/>
                <a:cs typeface="Times New Roman" pitchFamily="18" charset="0"/>
              </a:rPr>
              <a:t> (sometimes in conjunction with electrical stimulus), on the body’s surface, </a:t>
            </a:r>
            <a:r>
              <a:rPr lang="en-US" sz="3200" dirty="0" smtClean="0">
                <a:solidFill>
                  <a:srgbClr val="0033CC"/>
                </a:solidFill>
                <a:latin typeface="Times New Roman" pitchFamily="18" charset="0"/>
                <a:cs typeface="Times New Roman" pitchFamily="18" charset="0"/>
              </a:rPr>
              <a:t>in order to influence physiological functioning of the body.’’</a:t>
            </a:r>
            <a:endParaRPr lang="en-US" sz="3200"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30722" name="Picture 2" descr="http://upload.wikimedia.org/wikipedia/commons/thumb/d/d2/ChineseMedecine.JPG/170px-ChineseMedecine.JPG">
            <a:hlinkClick r:id="rId2"/>
          </p:cNvPr>
          <p:cNvPicPr>
            <a:picLocks noChangeAspect="1" noChangeArrowheads="1"/>
          </p:cNvPicPr>
          <p:nvPr/>
        </p:nvPicPr>
        <p:blipFill>
          <a:blip r:embed="rId3"/>
          <a:srcRect/>
          <a:stretch>
            <a:fillRect/>
          </a:stretch>
        </p:blipFill>
        <p:spPr bwMode="auto">
          <a:xfrm>
            <a:off x="7556939" y="2142575"/>
            <a:ext cx="2825859" cy="4139054"/>
          </a:xfrm>
          <a:prstGeom prst="rect">
            <a:avLst/>
          </a:prstGeom>
          <a:noFill/>
        </p:spPr>
      </p:pic>
      <p:sp>
        <p:nvSpPr>
          <p:cNvPr id="6" name="Rectangle 5"/>
          <p:cNvSpPr/>
          <p:nvPr/>
        </p:nvSpPr>
        <p:spPr>
          <a:xfrm>
            <a:off x="6249073" y="6281824"/>
            <a:ext cx="5083443" cy="369332"/>
          </a:xfrm>
          <a:prstGeom prst="rect">
            <a:avLst/>
          </a:prstGeom>
        </p:spPr>
        <p:txBody>
          <a:bodyPr wrap="none">
            <a:spAutoFit/>
          </a:bodyPr>
          <a:lstStyle/>
          <a:p>
            <a:r>
              <a:rPr lang="en-US" dirty="0" smtClean="0">
                <a:latin typeface="Times New Roman" pitchFamily="18" charset="0"/>
                <a:cs typeface="Times New Roman" pitchFamily="18" charset="0"/>
              </a:rPr>
              <a:t>Old Chinese medical chart on acupuncture meridians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FF00"/>
                </a:solidFill>
                <a:latin typeface="Times New Roman" pitchFamily="18" charset="0"/>
                <a:cs typeface="Times New Roman" pitchFamily="18" charset="0"/>
              </a:rPr>
              <a:t> Acupuncture </a:t>
            </a:r>
            <a:r>
              <a:rPr lang="en-US" u="sng" dirty="0" smtClean="0">
                <a:solidFill>
                  <a:srgbClr val="FFFF00"/>
                </a:solidFill>
                <a:latin typeface="Times New Roman" pitchFamily="18" charset="0"/>
                <a:cs typeface="Times New Roman" pitchFamily="18" charset="0"/>
              </a:rPr>
              <a:t>In a rat model </a:t>
            </a:r>
            <a:endParaRPr lang="en-US" dirty="0">
              <a:solidFill>
                <a:srgbClr val="FFFF00"/>
              </a:solidFill>
            </a:endParaRPr>
          </a:p>
        </p:txBody>
      </p:sp>
      <p:sp>
        <p:nvSpPr>
          <p:cNvPr id="3" name="Content Placeholder 2"/>
          <p:cNvSpPr>
            <a:spLocks noGrp="1"/>
          </p:cNvSpPr>
          <p:nvPr>
            <p:ph idx="1"/>
          </p:nvPr>
        </p:nvSpPr>
        <p:spPr>
          <a:xfrm>
            <a:off x="220718" y="1986455"/>
            <a:ext cx="9196552" cy="4445876"/>
          </a:xfrm>
        </p:spPr>
        <p:txBody>
          <a:bodyPr>
            <a:normAutofit lnSpcReduction="10000"/>
          </a:bodyPr>
          <a:lstStyle/>
          <a:p>
            <a:pPr algn="l">
              <a:buNone/>
            </a:pPr>
            <a:r>
              <a:rPr lang="en-US" sz="2800"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ffected </a:t>
            </a:r>
            <a:r>
              <a:rPr lang="en-US" sz="2800" dirty="0" smtClean="0">
                <a:latin typeface="Times New Roman" pitchFamily="18" charset="0"/>
                <a:cs typeface="Times New Roman" pitchFamily="18" charset="0"/>
              </a:rPr>
              <a:t>the </a:t>
            </a:r>
            <a:r>
              <a:rPr lang="en-US" sz="2800" dirty="0" smtClean="0">
                <a:solidFill>
                  <a:srgbClr val="0033CC"/>
                </a:solidFill>
                <a:latin typeface="Times New Roman" pitchFamily="18" charset="0"/>
                <a:cs typeface="Times New Roman" pitchFamily="18" charset="0"/>
              </a:rPr>
              <a:t>ventromedial nucleus of the hypothalamus. </a:t>
            </a:r>
          </a:p>
          <a:p>
            <a:pPr algn="l">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In this area of the brain, rats that were stimulated with acupuncture needles demonstrated: </a:t>
            </a:r>
          </a:p>
          <a:p>
            <a:pPr algn="l" rtl="0">
              <a:buNone/>
            </a:pPr>
            <a:r>
              <a:rPr lang="en-US" sz="2800" dirty="0" smtClean="0">
                <a:solidFill>
                  <a:srgbClr val="0033CC"/>
                </a:solidFill>
                <a:latin typeface="Times New Roman" pitchFamily="18" charset="0"/>
                <a:cs typeface="Times New Roman" pitchFamily="18" charset="0"/>
              </a:rPr>
              <a:t>Decreased  tyrosine and dopamine </a:t>
            </a:r>
          </a:p>
          <a:p>
            <a:pPr algn="l" rtl="0">
              <a:buNone/>
            </a:pPr>
            <a:r>
              <a:rPr lang="en-US" sz="2800" dirty="0" smtClean="0">
                <a:solidFill>
                  <a:srgbClr val="0033CC"/>
                </a:solidFill>
                <a:latin typeface="Times New Roman" pitchFamily="18" charset="0"/>
                <a:cs typeface="Times New Roman" pitchFamily="18" charset="0"/>
              </a:rPr>
              <a:t>Increased 5-hydroxytryptamine and 5-hydroxyindoline.   </a:t>
            </a:r>
          </a:p>
          <a:p>
            <a:pPr algn="l" rtl="0">
              <a:buNone/>
            </a:pPr>
            <a:endParaRPr lang="en-US" sz="2800" dirty="0" smtClean="0">
              <a:latin typeface="Times New Roman" pitchFamily="18" charset="0"/>
              <a:cs typeface="Times New Roman" pitchFamily="18" charset="0"/>
            </a:endParaRPr>
          </a:p>
          <a:p>
            <a:pPr algn="l" rtl="0">
              <a:buNone/>
            </a:pPr>
            <a:r>
              <a:rPr lang="en-US" sz="2800" dirty="0" smtClean="0">
                <a:latin typeface="Times New Roman" pitchFamily="18" charset="0"/>
                <a:cs typeface="Times New Roman" pitchFamily="18" charset="0"/>
              </a:rPr>
              <a:t>Thus, acupuncture appears to work </a:t>
            </a:r>
            <a:r>
              <a:rPr lang="en-US" sz="2800" dirty="0" smtClean="0">
                <a:solidFill>
                  <a:srgbClr val="0033CC"/>
                </a:solidFill>
                <a:latin typeface="Times New Roman" pitchFamily="18" charset="0"/>
                <a:cs typeface="Times New Roman" pitchFamily="18" charset="0"/>
              </a:rPr>
              <a:t>on neurotransmitters </a:t>
            </a:r>
            <a:r>
              <a:rPr lang="en-US" sz="2800" dirty="0" smtClean="0">
                <a:latin typeface="Times New Roman" pitchFamily="18" charset="0"/>
                <a:cs typeface="Times New Roman" pitchFamily="18" charset="0"/>
              </a:rPr>
              <a:t>within the brain to </a:t>
            </a:r>
            <a:r>
              <a:rPr lang="en-US" sz="2800" dirty="0" smtClean="0">
                <a:solidFill>
                  <a:srgbClr val="0033CC"/>
                </a:solidFill>
                <a:latin typeface="Times New Roman" pitchFamily="18" charset="0"/>
                <a:cs typeface="Times New Roman" pitchFamily="18" charset="0"/>
              </a:rPr>
              <a:t>suppress appetite </a:t>
            </a:r>
            <a:r>
              <a:rPr lang="en-US" sz="2800" dirty="0" smtClean="0">
                <a:latin typeface="Times New Roman" pitchFamily="18" charset="0"/>
                <a:cs typeface="Times New Roman" pitchFamily="18" charset="0"/>
              </a:rPr>
              <a:t>levels and thus help with weight loss.</a:t>
            </a:r>
          </a:p>
          <a:p>
            <a:pPr algn="l" rtl="0">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29698" name="Picture 2" descr="(SMercury98/flickr)"/>
          <p:cNvPicPr>
            <a:picLocks noChangeAspect="1" noChangeArrowheads="1"/>
          </p:cNvPicPr>
          <p:nvPr/>
        </p:nvPicPr>
        <p:blipFill>
          <a:blip r:embed="rId2"/>
          <a:srcRect/>
          <a:stretch>
            <a:fillRect/>
          </a:stretch>
        </p:blipFill>
        <p:spPr bwMode="auto">
          <a:xfrm>
            <a:off x="8278873" y="2108747"/>
            <a:ext cx="3786127" cy="272601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Mechanisms of acupuncture on weight loss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62760" y="2336872"/>
            <a:ext cx="7462344" cy="4305665"/>
          </a:xfrm>
        </p:spPr>
        <p:txBody>
          <a:bodyPr>
            <a:normAutofit/>
          </a:bodyPr>
          <a:lstStyle/>
          <a:p>
            <a:pPr algn="l" rtl="0">
              <a:buNone/>
            </a:pPr>
            <a:r>
              <a:rPr lang="en-US" dirty="0" smtClean="0">
                <a:latin typeface="Times New Roman" pitchFamily="18" charset="0"/>
                <a:cs typeface="Times New Roman" pitchFamily="18" charset="0"/>
              </a:rPr>
              <a:t>TCM holds that obesity belongs to the mixture of </a:t>
            </a:r>
            <a:r>
              <a:rPr lang="en-US" dirty="0" smtClean="0">
                <a:solidFill>
                  <a:srgbClr val="0033CC"/>
                </a:solidFill>
                <a:latin typeface="Times New Roman" pitchFamily="18" charset="0"/>
                <a:cs typeface="Times New Roman" pitchFamily="18" charset="0"/>
              </a:rPr>
              <a:t>root-deficiency</a:t>
            </a:r>
            <a:r>
              <a:rPr lang="en-US" dirty="0" smtClean="0">
                <a:latin typeface="Times New Roman" pitchFamily="18" charset="0"/>
                <a:cs typeface="Times New Roman" pitchFamily="18" charset="0"/>
              </a:rPr>
              <a:t> (mainly </a:t>
            </a:r>
            <a:r>
              <a:rPr lang="en-US" dirty="0" err="1" smtClean="0">
                <a:latin typeface="Times New Roman" pitchFamily="18" charset="0"/>
                <a:cs typeface="Times New Roman" pitchFamily="18" charset="0"/>
              </a:rPr>
              <a:t>qi</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deficiency</a:t>
            </a:r>
            <a:r>
              <a:rPr lang="en-US" dirty="0" smtClean="0">
                <a:latin typeface="Times New Roman" pitchFamily="18" charset="0"/>
                <a:cs typeface="Times New Roman" pitchFamily="18" charset="0"/>
              </a:rPr>
              <a:t>) and </a:t>
            </a:r>
            <a:r>
              <a:rPr lang="en-US" dirty="0" smtClean="0">
                <a:solidFill>
                  <a:srgbClr val="0033CC"/>
                </a:solidFill>
                <a:latin typeface="Times New Roman" pitchFamily="18" charset="0"/>
                <a:cs typeface="Times New Roman" pitchFamily="18" charset="0"/>
              </a:rPr>
              <a:t>symptoms excess </a:t>
            </a:r>
            <a:r>
              <a:rPr lang="en-US" dirty="0" smtClean="0">
                <a:latin typeface="Times New Roman" pitchFamily="18" charset="0"/>
                <a:cs typeface="Times New Roman" pitchFamily="18" charset="0"/>
              </a:rPr>
              <a:t>(excess of phlegm-dampness).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Acupuncture acts to strengthen the function of spleen, stomach, 1iver and kidney, supplement </a:t>
            </a:r>
            <a:r>
              <a:rPr lang="en-US" dirty="0" err="1" smtClean="0">
                <a:latin typeface="Times New Roman" pitchFamily="18" charset="0"/>
                <a:cs typeface="Times New Roman" pitchFamily="18" charset="0"/>
              </a:rPr>
              <a:t>antipathogenic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qi</a:t>
            </a:r>
            <a:r>
              <a:rPr lang="en-US" dirty="0" smtClean="0">
                <a:latin typeface="Times New Roman" pitchFamily="18" charset="0"/>
                <a:cs typeface="Times New Roman" pitchFamily="18" charset="0"/>
              </a:rPr>
              <a:t> and </a:t>
            </a:r>
            <a:r>
              <a:rPr lang="en-US" dirty="0" smtClean="0">
                <a:solidFill>
                  <a:srgbClr val="0033CC"/>
                </a:solidFill>
                <a:latin typeface="Times New Roman" pitchFamily="18" charset="0"/>
                <a:cs typeface="Times New Roman" pitchFamily="18" charset="0"/>
              </a:rPr>
              <a:t>remove pathogenic </a:t>
            </a:r>
            <a:r>
              <a:rPr lang="en-US" dirty="0" err="1" smtClean="0">
                <a:solidFill>
                  <a:srgbClr val="0033CC"/>
                </a:solidFill>
                <a:latin typeface="Times New Roman" pitchFamily="18" charset="0"/>
                <a:cs typeface="Times New Roman" pitchFamily="18" charset="0"/>
              </a:rPr>
              <a:t>qi</a:t>
            </a:r>
            <a:endParaRPr lang="en-US" dirty="0" smtClean="0">
              <a:solidFill>
                <a:srgbClr val="0033CC"/>
              </a:solidFill>
              <a:latin typeface="Times New Roman" pitchFamily="18" charset="0"/>
              <a:cs typeface="Times New Roman" pitchFamily="18" charset="0"/>
            </a:endParaRPr>
          </a:p>
          <a:p>
            <a:pPr algn="l" rtl="0">
              <a:buNone/>
            </a:pPr>
            <a:endParaRPr lang="en-US" dirty="0" smtClean="0">
              <a:solidFill>
                <a:srgbClr val="0033CC"/>
              </a:solidFill>
              <a:latin typeface="Times New Roman" pitchFamily="18" charset="0"/>
              <a:cs typeface="Times New Roman" pitchFamily="18" charset="0"/>
            </a:endParaRPr>
          </a:p>
          <a:p>
            <a:pPr algn="l" rtl="0">
              <a:buNone/>
            </a:pPr>
            <a:r>
              <a:rPr lang="en-US" dirty="0" smtClean="0">
                <a:solidFill>
                  <a:srgbClr val="0033CC"/>
                </a:solidFill>
                <a:latin typeface="Times New Roman" pitchFamily="18" charset="0"/>
                <a:cs typeface="Times New Roman" pitchFamily="18" charset="0"/>
              </a:rPr>
              <a:t> </a:t>
            </a:r>
            <a:r>
              <a:rPr lang="en-US" dirty="0" smtClean="0">
                <a:latin typeface="Times New Roman" pitchFamily="18" charset="0"/>
                <a:cs typeface="Times New Roman" pitchFamily="18" charset="0"/>
              </a:rPr>
              <a:t>By </a:t>
            </a:r>
            <a:r>
              <a:rPr lang="en-US" dirty="0" smtClean="0">
                <a:solidFill>
                  <a:srgbClr val="0033CC"/>
                </a:solidFill>
                <a:latin typeface="Times New Roman" pitchFamily="18" charset="0"/>
                <a:cs typeface="Times New Roman" pitchFamily="18" charset="0"/>
              </a:rPr>
              <a:t>stimulating points and regulating meridians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28674" name="Picture 2" descr="http://images.sciencedaily.com/2013/03/130314085528.jpg">
            <a:hlinkClick r:id="rId2"/>
          </p:cNvPr>
          <p:cNvPicPr>
            <a:picLocks noChangeAspect="1" noChangeArrowheads="1"/>
          </p:cNvPicPr>
          <p:nvPr/>
        </p:nvPicPr>
        <p:blipFill>
          <a:blip r:embed="rId3"/>
          <a:srcRect/>
          <a:stretch>
            <a:fillRect/>
          </a:stretch>
        </p:blipFill>
        <p:spPr bwMode="auto">
          <a:xfrm>
            <a:off x="7723786" y="2921876"/>
            <a:ext cx="4468214" cy="296391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Auricular acupuncture</a:t>
            </a:r>
            <a:endParaRPr lang="en-US" dirty="0">
              <a:solidFill>
                <a:srgbClr val="FFFF00"/>
              </a:solidFill>
            </a:endParaRPr>
          </a:p>
        </p:txBody>
      </p:sp>
      <p:sp>
        <p:nvSpPr>
          <p:cNvPr id="3" name="Content Placeholder 2"/>
          <p:cNvSpPr>
            <a:spLocks noGrp="1"/>
          </p:cNvSpPr>
          <p:nvPr>
            <p:ph sz="half" idx="1"/>
          </p:nvPr>
        </p:nvSpPr>
        <p:spPr>
          <a:xfrm>
            <a:off x="231228" y="1881352"/>
            <a:ext cx="7693572" cy="4687614"/>
          </a:xfrm>
        </p:spPr>
        <p:txBody>
          <a:bodyPr>
            <a:noAutofit/>
          </a:bodyPr>
          <a:lstStyle/>
          <a:p>
            <a:pPr algn="l">
              <a:buNone/>
            </a:pPr>
            <a:r>
              <a:rPr lang="en-US" dirty="0" err="1" smtClean="0">
                <a:latin typeface="Times New Roman" pitchFamily="18" charset="0"/>
                <a:cs typeface="Times New Roman" pitchFamily="18" charset="0"/>
              </a:rPr>
              <a:t>Shiraishi</a:t>
            </a:r>
            <a:r>
              <a:rPr lang="en-US" dirty="0" smtClean="0">
                <a:latin typeface="Times New Roman" pitchFamily="18" charset="0"/>
                <a:cs typeface="Times New Roman" pitchFamily="18" charset="0"/>
              </a:rPr>
              <a:t> et al. (1995) reported that  auricular acupuncture applied to rats produced :</a:t>
            </a:r>
          </a:p>
          <a:p>
            <a:pPr algn="l">
              <a:buNone/>
            </a:pPr>
            <a:r>
              <a:rPr lang="en-US" sz="2000" dirty="0" smtClean="0">
                <a:latin typeface="Times New Roman" pitchFamily="18" charset="0"/>
                <a:cs typeface="Times New Roman" pitchFamily="18" charset="0"/>
              </a:rPr>
              <a:t>1- </a:t>
            </a:r>
            <a:r>
              <a:rPr lang="en-US" sz="2000" dirty="0" smtClean="0">
                <a:solidFill>
                  <a:srgbClr val="0033CC"/>
                </a:solidFill>
                <a:latin typeface="Times New Roman" pitchFamily="18" charset="0"/>
                <a:cs typeface="Times New Roman" pitchFamily="18" charset="0"/>
              </a:rPr>
              <a:t>Reduction of the neural activity </a:t>
            </a:r>
            <a:r>
              <a:rPr lang="en-US" sz="2000" dirty="0" smtClean="0">
                <a:latin typeface="Times New Roman" pitchFamily="18" charset="0"/>
                <a:cs typeface="Times New Roman" pitchFamily="18" charset="0"/>
              </a:rPr>
              <a:t>of lateral hypothalamus (</a:t>
            </a:r>
            <a:r>
              <a:rPr lang="en-US" sz="2000" dirty="0" smtClean="0">
                <a:solidFill>
                  <a:srgbClr val="0033CC"/>
                </a:solidFill>
                <a:latin typeface="Times New Roman" pitchFamily="18" charset="0"/>
                <a:cs typeface="Times New Roman" pitchFamily="18" charset="0"/>
              </a:rPr>
              <a:t>LH</a:t>
            </a:r>
            <a:r>
              <a:rPr lang="en-US" sz="2000" dirty="0" smtClean="0">
                <a:latin typeface="Times New Roman" pitchFamily="18" charset="0"/>
                <a:cs typeface="Times New Roman" pitchFamily="18" charset="0"/>
              </a:rPr>
              <a:t>, considered as the ‘‘feeding center’’) </a:t>
            </a:r>
          </a:p>
          <a:p>
            <a:pPr algn="l">
              <a:buNone/>
            </a:pPr>
            <a:endParaRPr lang="en-US" sz="2000" dirty="0" smtClean="0">
              <a:latin typeface="Times New Roman" pitchFamily="18" charset="0"/>
              <a:cs typeface="Times New Roman" pitchFamily="18" charset="0"/>
            </a:endParaRPr>
          </a:p>
          <a:p>
            <a:pPr algn="l">
              <a:buNone/>
            </a:pPr>
            <a:r>
              <a:rPr lang="en-US" sz="2000" dirty="0" smtClean="0">
                <a:solidFill>
                  <a:srgbClr val="0033CC"/>
                </a:solidFill>
                <a:latin typeface="Times New Roman" pitchFamily="18" charset="0"/>
                <a:cs typeface="Times New Roman" pitchFamily="18" charset="0"/>
              </a:rPr>
              <a:t>2-increase of the neural activity </a:t>
            </a:r>
            <a:r>
              <a:rPr lang="en-US" sz="2000" dirty="0" smtClean="0">
                <a:latin typeface="Times New Roman" pitchFamily="18" charset="0"/>
                <a:cs typeface="Times New Roman" pitchFamily="18" charset="0"/>
              </a:rPr>
              <a:t>of ventral medial hypothalamus (</a:t>
            </a:r>
            <a:r>
              <a:rPr lang="en-US" sz="2000" dirty="0" smtClean="0">
                <a:solidFill>
                  <a:srgbClr val="0033CC"/>
                </a:solidFill>
                <a:latin typeface="Times New Roman" pitchFamily="18" charset="0"/>
                <a:cs typeface="Times New Roman" pitchFamily="18" charset="0"/>
              </a:rPr>
              <a:t>VMH</a:t>
            </a:r>
            <a:r>
              <a:rPr lang="en-US" sz="2000" dirty="0" smtClean="0">
                <a:latin typeface="Times New Roman" pitchFamily="18" charset="0"/>
                <a:cs typeface="Times New Roman" pitchFamily="18" charset="0"/>
              </a:rPr>
              <a:t>, considered as the ‘‘satiety center’’). </a:t>
            </a:r>
          </a:p>
          <a:p>
            <a:pPr algn="l">
              <a:buNone/>
            </a:pPr>
            <a:endParaRPr lang="en-US" sz="2000" dirty="0" smtClean="0">
              <a:latin typeface="Times New Roman" pitchFamily="18" charset="0"/>
              <a:cs typeface="Times New Roman" pitchFamily="18" charset="0"/>
            </a:endParaRPr>
          </a:p>
          <a:p>
            <a:pPr algn="l">
              <a:buNone/>
            </a:pPr>
            <a:r>
              <a:rPr lang="en-US" sz="2000" dirty="0" smtClean="0">
                <a:latin typeface="Times New Roman" pitchFamily="18" charset="0"/>
                <a:cs typeface="Times New Roman" pitchFamily="18" charset="0"/>
              </a:rPr>
              <a:t>Because of this, it could help to control the sense of hunger.</a:t>
            </a:r>
          </a:p>
          <a:p>
            <a:pPr algn="l">
              <a:buNone/>
            </a:pPr>
            <a:r>
              <a:rPr lang="en-US" sz="2000" dirty="0" smtClean="0">
                <a:latin typeface="Times New Roman" pitchFamily="18" charset="0"/>
                <a:cs typeface="Times New Roman" pitchFamily="18" charset="0"/>
              </a:rPr>
              <a:t>3- suppresses the  appetite by </a:t>
            </a:r>
            <a:r>
              <a:rPr lang="en-US" sz="2000" dirty="0" smtClean="0">
                <a:solidFill>
                  <a:srgbClr val="0033CC"/>
                </a:solidFill>
                <a:latin typeface="Times New Roman" pitchFamily="18" charset="0"/>
                <a:cs typeface="Times New Roman" pitchFamily="18" charset="0"/>
              </a:rPr>
              <a:t>stimulation of the auricular branch of nervous </a:t>
            </a:r>
            <a:r>
              <a:rPr lang="en-US" sz="2000" dirty="0" err="1" smtClean="0">
                <a:solidFill>
                  <a:srgbClr val="0033CC"/>
                </a:solidFill>
                <a:latin typeface="Times New Roman" pitchFamily="18" charset="0"/>
                <a:cs typeface="Times New Roman" pitchFamily="18" charset="0"/>
              </a:rPr>
              <a:t>vagus</a:t>
            </a:r>
            <a:r>
              <a:rPr lang="en-US" sz="2000" dirty="0" smtClean="0">
                <a:latin typeface="Times New Roman" pitchFamily="18" charset="0"/>
                <a:cs typeface="Times New Roman" pitchFamily="18" charset="0"/>
              </a:rPr>
              <a:t>, which has been shown to increase tone in the smooth muscle of the stomach, thus suppressing appetite (Richards&amp; Marley, 1998).</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pic>
        <p:nvPicPr>
          <p:cNvPr id="6" name="Picture 2"/>
          <p:cNvPicPr>
            <a:picLocks noGrp="1" noChangeAspect="1" noChangeArrowheads="1"/>
          </p:cNvPicPr>
          <p:nvPr>
            <p:ph sz="half" idx="2"/>
          </p:nvPr>
        </p:nvPicPr>
        <p:blipFill>
          <a:blip r:embed="rId2"/>
          <a:srcRect/>
          <a:stretch>
            <a:fillRect/>
          </a:stretch>
        </p:blipFill>
        <p:spPr bwMode="auto">
          <a:xfrm>
            <a:off x="7529796" y="2235165"/>
            <a:ext cx="4662204" cy="3083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In sum, the weight loss function of acupuncture might work through the following three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means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62759" y="1996966"/>
            <a:ext cx="11540358" cy="5297213"/>
          </a:xfrm>
        </p:spPr>
        <p:txBody>
          <a:bodyPr>
            <a:noAutofit/>
          </a:bodyPr>
          <a:lstStyle/>
          <a:p>
            <a:pPr algn="l" rtl="0">
              <a:buNone/>
            </a:pPr>
            <a:r>
              <a:rPr lang="en-US" dirty="0" smtClean="0">
                <a:solidFill>
                  <a:srgbClr val="0033CC"/>
                </a:solidFill>
                <a:latin typeface="Times New Roman" pitchFamily="18" charset="0"/>
                <a:cs typeface="Times New Roman" pitchFamily="18" charset="0"/>
              </a:rPr>
              <a:t>                                                 1-</a:t>
            </a:r>
            <a:r>
              <a:rPr lang="en-US" b="1" u="sng" dirty="0" smtClean="0">
                <a:solidFill>
                  <a:srgbClr val="0033CC"/>
                </a:solidFill>
                <a:latin typeface="Times New Roman" pitchFamily="18" charset="0"/>
                <a:cs typeface="Times New Roman" pitchFamily="18" charset="0"/>
              </a:rPr>
              <a:t>Regulating nerve system</a:t>
            </a:r>
            <a:r>
              <a:rPr lang="en-US" dirty="0" smtClean="0">
                <a:latin typeface="Times New Roman" pitchFamily="18" charset="0"/>
                <a:cs typeface="Times New Roman" pitchFamily="18" charset="0"/>
              </a:rPr>
              <a:t>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It is believed that when </a:t>
            </a:r>
            <a:r>
              <a:rPr lang="en-US" dirty="0" smtClean="0">
                <a:solidFill>
                  <a:srgbClr val="0033CC"/>
                </a:solidFill>
                <a:latin typeface="Times New Roman" pitchFamily="18" charset="0"/>
                <a:cs typeface="Times New Roman" pitchFamily="18" charset="0"/>
              </a:rPr>
              <a:t>needling certain acupoints</a:t>
            </a:r>
          </a:p>
          <a:p>
            <a:pPr algn="l" rtl="0">
              <a:buNone/>
            </a:pPr>
            <a:r>
              <a:rPr lang="en-US" dirty="0" smtClean="0">
                <a:latin typeface="Times New Roman" pitchFamily="18" charset="0"/>
                <a:cs typeface="Times New Roman" pitchFamily="18" charset="0"/>
              </a:rPr>
              <a:t>peripheral nerves were stimulated to regulate the autonomic nerve of the internal organs</a:t>
            </a:r>
          </a:p>
          <a:p>
            <a:pPr algn="l" rtl="0">
              <a:buNone/>
            </a:pPr>
            <a:r>
              <a:rPr lang="en-US" dirty="0" smtClean="0">
                <a:latin typeface="Times New Roman" pitchFamily="18" charset="0"/>
                <a:cs typeface="Times New Roman" pitchFamily="18" charset="0"/>
              </a:rPr>
              <a:t>and make coordination between sympathetic and parasympathetic nerve</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Which can </a:t>
            </a:r>
            <a:r>
              <a:rPr lang="en-US" dirty="0" smtClean="0">
                <a:solidFill>
                  <a:srgbClr val="0033CC"/>
                </a:solidFill>
                <a:latin typeface="Times New Roman" pitchFamily="18" charset="0"/>
                <a:cs typeface="Times New Roman" pitchFamily="18" charset="0"/>
              </a:rPr>
              <a:t>inhibit gastric emptying </a:t>
            </a:r>
            <a:r>
              <a:rPr lang="en-US" dirty="0" smtClean="0">
                <a:latin typeface="Times New Roman" pitchFamily="18" charset="0"/>
                <a:cs typeface="Times New Roman" pitchFamily="18" charset="0"/>
              </a:rPr>
              <a:t>and correct abnormal appetite on one side</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and </a:t>
            </a:r>
            <a:r>
              <a:rPr lang="en-US" dirty="0" smtClean="0">
                <a:solidFill>
                  <a:srgbClr val="0033CC"/>
                </a:solidFill>
                <a:latin typeface="Times New Roman" pitchFamily="18" charset="0"/>
                <a:cs typeface="Times New Roman" pitchFamily="18" charset="0"/>
              </a:rPr>
              <a:t>promote intestinal peristalsis and reduce the food absorption </a:t>
            </a:r>
            <a:r>
              <a:rPr lang="en-US" dirty="0" smtClean="0">
                <a:latin typeface="Times New Roman" pitchFamily="18" charset="0"/>
                <a:cs typeface="Times New Roman" pitchFamily="18" charset="0"/>
              </a:rPr>
              <a:t>on the other side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In sum, the weight loss function of acupuncture might work through the following three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means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65043" y="1996967"/>
            <a:ext cx="11538074" cy="4549608"/>
          </a:xfrm>
        </p:spPr>
        <p:txBody>
          <a:bodyPr>
            <a:noAutofit/>
          </a:bodyPr>
          <a:lstStyle/>
          <a:p>
            <a:pPr algn="l" rtl="0">
              <a:buNone/>
            </a:pPr>
            <a:r>
              <a:rPr lang="en-US" dirty="0" smtClean="0">
                <a:solidFill>
                  <a:srgbClr val="0033CC"/>
                </a:solidFill>
                <a:latin typeface="Times New Roman" pitchFamily="18" charset="0"/>
                <a:cs typeface="Times New Roman" pitchFamily="18" charset="0"/>
              </a:rPr>
              <a:t>                                                1- </a:t>
            </a:r>
            <a:r>
              <a:rPr lang="en-US" b="1" u="sng" dirty="0" smtClean="0">
                <a:solidFill>
                  <a:srgbClr val="0033CC"/>
                </a:solidFill>
                <a:latin typeface="Times New Roman" pitchFamily="18" charset="0"/>
                <a:cs typeface="Times New Roman" pitchFamily="18" charset="0"/>
              </a:rPr>
              <a:t>Regulating nerve system</a:t>
            </a:r>
            <a:endParaRPr lang="en-US" b="1" u="sng"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Acupuncture  causes changes in </a:t>
            </a:r>
            <a:r>
              <a:rPr lang="en-US" dirty="0" smtClean="0">
                <a:solidFill>
                  <a:srgbClr val="0033CC"/>
                </a:solidFill>
                <a:latin typeface="Times New Roman" pitchFamily="18" charset="0"/>
                <a:cs typeface="Times New Roman" pitchFamily="18" charset="0"/>
              </a:rPr>
              <a:t>K+, Na+, and Ca+ in the neurons </a:t>
            </a:r>
            <a:r>
              <a:rPr lang="en-US" dirty="0" smtClean="0">
                <a:latin typeface="Times New Roman" pitchFamily="18" charset="0"/>
                <a:cs typeface="Times New Roman" pitchFamily="18" charset="0"/>
              </a:rPr>
              <a:t>(Deng, 1995), and the amount of </a:t>
            </a:r>
            <a:r>
              <a:rPr lang="en-US" dirty="0" err="1" smtClean="0">
                <a:latin typeface="Times New Roman" pitchFamily="18" charset="0"/>
                <a:cs typeface="Times New Roman" pitchFamily="18" charset="0"/>
              </a:rPr>
              <a:t>neuropeptides</a:t>
            </a:r>
            <a:r>
              <a:rPr lang="en-US" dirty="0" smtClean="0">
                <a:latin typeface="Times New Roman" pitchFamily="18" charset="0"/>
                <a:cs typeface="Times New Roman" pitchFamily="18" charset="0"/>
              </a:rPr>
              <a:t> like </a:t>
            </a:r>
            <a:r>
              <a:rPr lang="en-US" dirty="0" smtClean="0">
                <a:solidFill>
                  <a:srgbClr val="0033CC"/>
                </a:solidFill>
                <a:latin typeface="Times New Roman" pitchFamily="18" charset="0"/>
                <a:cs typeface="Times New Roman" pitchFamily="18" charset="0"/>
              </a:rPr>
              <a:t>beta endorphin, leucine, encephalin, and neurotransmitters like aspartate</a:t>
            </a:r>
            <a:r>
              <a:rPr lang="en-US" dirty="0" smtClean="0">
                <a:latin typeface="Times New Roman" pitchFamily="18" charset="0"/>
                <a:cs typeface="Times New Roman" pitchFamily="18" charset="0"/>
              </a:rPr>
              <a:t> in CNS (Fu, 2000).</a:t>
            </a: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Researchers strongly support the opinions that the effect of acupuncture is arranged by the</a:t>
            </a:r>
          </a:p>
          <a:p>
            <a:pPr algn="l" rtl="0">
              <a:buNone/>
            </a:pPr>
            <a:r>
              <a:rPr lang="en-US" dirty="0" smtClean="0">
                <a:latin typeface="Times New Roman" pitchFamily="18" charset="0"/>
                <a:cs typeface="Times New Roman" pitchFamily="18" charset="0"/>
              </a:rPr>
              <a:t>brain (</a:t>
            </a:r>
            <a:r>
              <a:rPr lang="en-US" dirty="0" err="1" smtClean="0">
                <a:latin typeface="Times New Roman" pitchFamily="18" charset="0"/>
                <a:cs typeface="Times New Roman" pitchFamily="18" charset="0"/>
              </a:rPr>
              <a:t>Futaesaku</a:t>
            </a:r>
            <a:r>
              <a:rPr lang="en-US" dirty="0" smtClean="0">
                <a:latin typeface="Times New Roman" pitchFamily="18" charset="0"/>
                <a:cs typeface="Times New Roman" pitchFamily="18" charset="0"/>
              </a:rPr>
              <a:t> et al., 1995) and that EA application causes a </a:t>
            </a:r>
            <a:r>
              <a:rPr lang="en-US" dirty="0" smtClean="0">
                <a:solidFill>
                  <a:srgbClr val="0033CC"/>
                </a:solidFill>
                <a:latin typeface="Times New Roman" pitchFamily="18" charset="0"/>
                <a:cs typeface="Times New Roman" pitchFamily="18" charset="0"/>
              </a:rPr>
              <a:t>great change in the action</a:t>
            </a:r>
          </a:p>
          <a:p>
            <a:pPr algn="l" rtl="0">
              <a:buNone/>
            </a:pPr>
            <a:r>
              <a:rPr lang="en-US" dirty="0" smtClean="0">
                <a:solidFill>
                  <a:srgbClr val="0033CC"/>
                </a:solidFill>
                <a:latin typeface="Times New Roman" pitchFamily="18" charset="0"/>
                <a:cs typeface="Times New Roman" pitchFamily="18" charset="0"/>
              </a:rPr>
              <a:t>potential of nerve cells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2-Regulating endocrine system</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73269" y="2123090"/>
            <a:ext cx="11456276" cy="4498427"/>
          </a:xfrm>
        </p:spPr>
        <p:txBody>
          <a:bodyPr>
            <a:normAutofit/>
          </a:bodyPr>
          <a:lstStyle/>
          <a:p>
            <a:pPr algn="l" rtl="0">
              <a:buNone/>
            </a:pPr>
            <a:r>
              <a:rPr lang="en-US" dirty="0" smtClean="0">
                <a:latin typeface="Times New Roman" pitchFamily="18" charset="0"/>
                <a:cs typeface="Times New Roman" pitchFamily="18" charset="0"/>
              </a:rPr>
              <a:t>Acupuncture can restore normal endocrine by regulating the two systems of “hypothalamus-pituitary-adrenal cortex” and “sympathetic adrenal cortex” (Shi &amp; Zhang, 2005).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It has been determined that </a:t>
            </a:r>
            <a:r>
              <a:rPr lang="en-US" dirty="0" smtClean="0">
                <a:solidFill>
                  <a:srgbClr val="0033CC"/>
                </a:solidFill>
                <a:latin typeface="Times New Roman" pitchFamily="18" charset="0"/>
                <a:cs typeface="Times New Roman" pitchFamily="18" charset="0"/>
              </a:rPr>
              <a:t>endomorphin-1, beta endorphin, encephalin, and serotonin levels increase</a:t>
            </a:r>
            <a:r>
              <a:rPr lang="en-US" dirty="0" smtClean="0">
                <a:latin typeface="Times New Roman" pitchFamily="18" charset="0"/>
                <a:cs typeface="Times New Roman" pitchFamily="18" charset="0"/>
              </a:rPr>
              <a:t> in plasma and CNS through acupuncture application.</a:t>
            </a:r>
          </a:p>
          <a:p>
            <a:pPr algn="l" rt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Encephalins</a:t>
            </a:r>
            <a:r>
              <a:rPr lang="en-US" dirty="0" smtClean="0">
                <a:latin typeface="Times New Roman" pitchFamily="18" charset="0"/>
                <a:cs typeface="Times New Roman" pitchFamily="18" charset="0"/>
              </a:rPr>
              <a:t> as well as serotonin has an effect on feeling well, producing happiness, being pleased, producing a normal level of appetite, and achieving psychomotor balance. </a:t>
            </a:r>
          </a:p>
          <a:p>
            <a:pPr algn="l" rtl="0">
              <a:buNone/>
            </a:pPr>
            <a:r>
              <a:rPr lang="en-US" dirty="0" smtClean="0">
                <a:latin typeface="Times New Roman" pitchFamily="18" charset="0"/>
                <a:cs typeface="Times New Roman" pitchFamily="18" charset="0"/>
              </a:rPr>
              <a:t>These effects play a role in the arrangement of psychological behaviors, including dietary behavior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FF00"/>
                </a:solidFill>
                <a:latin typeface="Times New Roman" pitchFamily="18" charset="0"/>
                <a:cs typeface="Times New Roman" pitchFamily="18" charset="0"/>
              </a:rPr>
              <a:t>3-</a:t>
            </a:r>
            <a:r>
              <a:rPr lang="en-US" dirty="0" smtClean="0">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Regulating lipid metabolism</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l" rtl="0">
              <a:buNone/>
            </a:pPr>
            <a:r>
              <a:rPr lang="en-US" dirty="0" smtClean="0">
                <a:latin typeface="Times New Roman" pitchFamily="18" charset="0"/>
                <a:cs typeface="Times New Roman" pitchFamily="18" charset="0"/>
              </a:rPr>
              <a:t>Increases of endomorphin-1, beta endorphin, encephalin, serotonin, and dopamine cause </a:t>
            </a:r>
            <a:r>
              <a:rPr lang="en-US" dirty="0" err="1" smtClean="0">
                <a:solidFill>
                  <a:srgbClr val="0033CC"/>
                </a:solidFill>
                <a:latin typeface="Times New Roman" pitchFamily="18" charset="0"/>
                <a:cs typeface="Times New Roman" pitchFamily="18" charset="0"/>
              </a:rPr>
              <a:t>lipolitic</a:t>
            </a:r>
            <a:r>
              <a:rPr lang="en-US" dirty="0" smtClean="0">
                <a:solidFill>
                  <a:srgbClr val="0033CC"/>
                </a:solidFill>
                <a:latin typeface="Times New Roman" pitchFamily="18" charset="0"/>
                <a:cs typeface="Times New Roman" pitchFamily="18" charset="0"/>
              </a:rPr>
              <a:t> effects </a:t>
            </a:r>
            <a:r>
              <a:rPr lang="en-US" dirty="0" smtClean="0">
                <a:latin typeface="Times New Roman" pitchFamily="18" charset="0"/>
                <a:cs typeface="Times New Roman" pitchFamily="18" charset="0"/>
              </a:rPr>
              <a:t>on metabolism.</a:t>
            </a:r>
          </a:p>
          <a:p>
            <a:pPr algn="l" rtl="0">
              <a:buNone/>
            </a:pPr>
            <a:r>
              <a:rPr lang="en-US" dirty="0" smtClean="0">
                <a:latin typeface="Times New Roman" pitchFamily="18" charset="0"/>
                <a:cs typeface="Times New Roman" pitchFamily="18" charset="0"/>
              </a:rPr>
              <a:t>Needling certain points can </a:t>
            </a:r>
            <a:r>
              <a:rPr lang="en-US" dirty="0" smtClean="0">
                <a:solidFill>
                  <a:srgbClr val="0033CC"/>
                </a:solidFill>
                <a:latin typeface="Times New Roman" pitchFamily="18" charset="0"/>
                <a:cs typeface="Times New Roman" pitchFamily="18" charset="0"/>
              </a:rPr>
              <a:t>reduce the content of lipid peroxide </a:t>
            </a:r>
            <a:r>
              <a:rPr lang="en-US" dirty="0" smtClean="0">
                <a:latin typeface="Times New Roman" pitchFamily="18" charset="0"/>
                <a:cs typeface="Times New Roman" pitchFamily="18" charset="0"/>
              </a:rPr>
              <a:t>in the blood and accelerate the fat decomposition. </a:t>
            </a: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In addition, acupuncture can regulate water and salt metabolism and thus </a:t>
            </a:r>
            <a:r>
              <a:rPr lang="en-US" dirty="0" smtClean="0">
                <a:solidFill>
                  <a:srgbClr val="0033CC"/>
                </a:solidFill>
                <a:latin typeface="Times New Roman" pitchFamily="18" charset="0"/>
                <a:cs typeface="Times New Roman" pitchFamily="18" charset="0"/>
              </a:rPr>
              <a:t>correct the condition of water-salt retention</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latin typeface="Times New Roman" pitchFamily="18" charset="0"/>
                <a:cs typeface="Times New Roman" pitchFamily="18" charset="0"/>
              </a:rPr>
              <a:t>Introduction</a:t>
            </a:r>
            <a:endParaRPr lang="fa-IR" sz="48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41737" y="2017987"/>
            <a:ext cx="10558785" cy="4519448"/>
          </a:xfrm>
        </p:spPr>
        <p:txBody>
          <a:bodyPr>
            <a:normAutofit fontScale="70000" lnSpcReduction="20000"/>
          </a:bodyPr>
          <a:lstStyle/>
          <a:p>
            <a:pPr algn="l" rtl="0"/>
            <a:r>
              <a:rPr lang="en-US" sz="4400" dirty="0" smtClean="0">
                <a:latin typeface="Times New Roman" pitchFamily="18" charset="0"/>
                <a:cs typeface="Times New Roman" pitchFamily="18" charset="0"/>
              </a:rPr>
              <a:t>With the increasing prevalence of obesity, there are a large number of alternative treatments touted for weight loss. </a:t>
            </a:r>
          </a:p>
          <a:p>
            <a:pPr algn="l" rtl="0">
              <a:buNone/>
            </a:pPr>
            <a:endParaRPr lang="en-US" sz="4400" dirty="0" smtClean="0">
              <a:latin typeface="Times New Roman" pitchFamily="18" charset="0"/>
              <a:cs typeface="Times New Roman" pitchFamily="18" charset="0"/>
            </a:endParaRPr>
          </a:p>
          <a:p>
            <a:pPr algn="l" rtl="0"/>
            <a:r>
              <a:rPr lang="en-US" sz="4400" dirty="0" smtClean="0">
                <a:solidFill>
                  <a:srgbClr val="0033CC"/>
                </a:solidFill>
                <a:latin typeface="Times New Roman" pitchFamily="18" charset="0"/>
                <a:cs typeface="Times New Roman" pitchFamily="18" charset="0"/>
              </a:rPr>
              <a:t>Dietary supplements </a:t>
            </a:r>
            <a:r>
              <a:rPr lang="en-US" sz="4400" dirty="0" smtClean="0">
                <a:latin typeface="Times New Roman" pitchFamily="18" charset="0"/>
                <a:cs typeface="Times New Roman" pitchFamily="18" charset="0"/>
              </a:rPr>
              <a:t>are the </a:t>
            </a:r>
            <a:r>
              <a:rPr lang="en-US" sz="4400" dirty="0" smtClean="0">
                <a:solidFill>
                  <a:srgbClr val="0033CC"/>
                </a:solidFill>
                <a:latin typeface="Times New Roman" pitchFamily="18" charset="0"/>
                <a:cs typeface="Times New Roman" pitchFamily="18" charset="0"/>
              </a:rPr>
              <a:t>most commonly </a:t>
            </a:r>
            <a:r>
              <a:rPr lang="en-US" sz="4400" dirty="0" smtClean="0">
                <a:latin typeface="Times New Roman" pitchFamily="18" charset="0"/>
                <a:cs typeface="Times New Roman" pitchFamily="18" charset="0"/>
              </a:rPr>
              <a:t>used complementary therapy for weight loss. </a:t>
            </a:r>
          </a:p>
          <a:p>
            <a:pPr algn="l" rtl="0"/>
            <a:endParaRPr lang="en-US" sz="4400" dirty="0" smtClean="0">
              <a:latin typeface="Times New Roman" pitchFamily="18" charset="0"/>
              <a:cs typeface="Times New Roman" pitchFamily="18" charset="0"/>
            </a:endParaRPr>
          </a:p>
          <a:p>
            <a:pPr algn="l" rtl="0"/>
            <a:endParaRPr lang="en-US" sz="4400" dirty="0" smtClean="0">
              <a:latin typeface="Times New Roman" pitchFamily="18" charset="0"/>
              <a:cs typeface="Times New Roman" pitchFamily="18" charset="0"/>
            </a:endParaRPr>
          </a:p>
          <a:p>
            <a:pPr algn="l" rtl="0"/>
            <a:r>
              <a:rPr lang="en-US" sz="4400" dirty="0" smtClean="0">
                <a:latin typeface="Times New Roman" pitchFamily="18" charset="0"/>
                <a:cs typeface="Times New Roman" pitchFamily="18" charset="0"/>
              </a:rPr>
              <a:t>A recent study showed that </a:t>
            </a:r>
            <a:r>
              <a:rPr lang="en-US" sz="4400" dirty="0" smtClean="0">
                <a:solidFill>
                  <a:srgbClr val="0033CC"/>
                </a:solidFill>
                <a:latin typeface="Times New Roman" pitchFamily="18" charset="0"/>
                <a:cs typeface="Times New Roman" pitchFamily="18" charset="0"/>
              </a:rPr>
              <a:t>34% </a:t>
            </a:r>
            <a:r>
              <a:rPr lang="en-US" sz="4400" dirty="0" smtClean="0">
                <a:latin typeface="Times New Roman" pitchFamily="18" charset="0"/>
                <a:cs typeface="Times New Roman" pitchFamily="18" charset="0"/>
              </a:rPr>
              <a:t>of a representative sample used a </a:t>
            </a:r>
            <a:r>
              <a:rPr lang="en-US" sz="4400" dirty="0" smtClean="0">
                <a:solidFill>
                  <a:srgbClr val="0033CC"/>
                </a:solidFill>
                <a:latin typeface="Times New Roman" pitchFamily="18" charset="0"/>
                <a:cs typeface="Times New Roman" pitchFamily="18" charset="0"/>
              </a:rPr>
              <a:t>dietary supplement </a:t>
            </a:r>
            <a:r>
              <a:rPr lang="en-US" sz="4400" dirty="0" smtClean="0">
                <a:latin typeface="Times New Roman" pitchFamily="18" charset="0"/>
                <a:cs typeface="Times New Roman" pitchFamily="18" charset="0"/>
              </a:rPr>
              <a:t>for weight loss sometime in their lives, and nearly 1 in 10 have done so in the past year</a:t>
            </a:r>
            <a:endParaRPr lang="fa-IR" sz="4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xmlns="" val="12594303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1228" y="2336873"/>
            <a:ext cx="11550869" cy="3599316"/>
          </a:xfrm>
        </p:spPr>
        <p:txBody>
          <a:bodyPr>
            <a:normAutofit fontScale="85000" lnSpcReduction="10000"/>
          </a:bodyPr>
          <a:lstStyle/>
          <a:p>
            <a:pPr algn="l">
              <a:buNone/>
            </a:pPr>
            <a:r>
              <a:rPr lang="en-US" sz="5200" b="1" dirty="0" smtClean="0">
                <a:latin typeface="Times New Roman" pitchFamily="18" charset="0"/>
                <a:cs typeface="Times New Roman" pitchFamily="18" charset="0"/>
              </a:rPr>
              <a:t>A systematic review on use of Chinese medicine and acupuncture for treatment of obesity</a:t>
            </a:r>
          </a:p>
          <a:p>
            <a:pPr algn="l" rtl="0">
              <a:buNone/>
            </a:pPr>
            <a:endParaRPr lang="en-US" sz="2800" b="1" dirty="0" smtClean="0">
              <a:latin typeface="Times New Roman" pitchFamily="18" charset="0"/>
              <a:cs typeface="Times New Roman" pitchFamily="18" charset="0"/>
            </a:endParaRPr>
          </a:p>
          <a:p>
            <a:pPr algn="l" rtl="0">
              <a:buNone/>
            </a:pPr>
            <a:endParaRPr lang="en-US" sz="2800" b="1" dirty="0" smtClean="0">
              <a:latin typeface="Times New Roman" pitchFamily="18" charset="0"/>
              <a:cs typeface="Times New Roman" pitchFamily="18" charset="0"/>
            </a:endParaRPr>
          </a:p>
          <a:p>
            <a:pPr algn="l" rtl="0">
              <a:buNone/>
            </a:pPr>
            <a:endParaRPr lang="en-US" sz="2800" b="1"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                                                                         </a:t>
            </a:r>
          </a:p>
          <a:p>
            <a:pPr algn="l" rtl="0">
              <a:buNone/>
            </a:pPr>
            <a:r>
              <a:rPr lang="en-US" sz="2800" b="1" dirty="0" smtClean="0">
                <a:latin typeface="Times New Roman" pitchFamily="18" charset="0"/>
                <a:cs typeface="Times New Roman" pitchFamily="18" charset="0"/>
              </a:rPr>
              <a:t>                                                                                      obesity reviews (2012) 13, 409–430</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Times New Roman" pitchFamily="18" charset="0"/>
                <a:cs typeface="Times New Roman" pitchFamily="18" charset="0"/>
              </a:rPr>
              <a:t>A systematic review on use of Chinese medicine and</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acupuncture for treatment of obesity</a:t>
            </a:r>
            <a:br>
              <a:rPr lang="en-US" b="1" dirty="0" smtClean="0">
                <a:solidFill>
                  <a:srgbClr val="FFFF00"/>
                </a:solidFill>
                <a:latin typeface="Times New Roman" pitchFamily="18" charset="0"/>
                <a:cs typeface="Times New Roman" pitchFamily="18" charset="0"/>
              </a:rPr>
            </a:br>
            <a:endParaRPr lang="en-US" dirty="0">
              <a:solidFill>
                <a:srgbClr val="FFFF00"/>
              </a:solidFill>
            </a:endParaRPr>
          </a:p>
        </p:txBody>
      </p:sp>
      <p:sp>
        <p:nvSpPr>
          <p:cNvPr id="3" name="Content Placeholder 2"/>
          <p:cNvSpPr>
            <a:spLocks noGrp="1"/>
          </p:cNvSpPr>
          <p:nvPr>
            <p:ph idx="1"/>
          </p:nvPr>
        </p:nvSpPr>
        <p:spPr>
          <a:xfrm>
            <a:off x="504497" y="2249214"/>
            <a:ext cx="11119944" cy="4351283"/>
          </a:xfrm>
        </p:spPr>
        <p:txBody>
          <a:bodyPr>
            <a:noAutofit/>
          </a:bodyPr>
          <a:lstStyle/>
          <a:p>
            <a:pPr algn="l" rtl="0"/>
            <a:r>
              <a:rPr lang="en-US" sz="2800" dirty="0" smtClean="0">
                <a:latin typeface="Times New Roman" pitchFamily="18" charset="0"/>
                <a:cs typeface="Times New Roman" pitchFamily="18" charset="0"/>
              </a:rPr>
              <a:t>Obesity is a major health hazard and despite lifestyle modification, </a:t>
            </a:r>
            <a:r>
              <a:rPr lang="en-US" sz="2800" dirty="0" smtClean="0">
                <a:solidFill>
                  <a:srgbClr val="0033CC"/>
                </a:solidFill>
                <a:latin typeface="Times New Roman" pitchFamily="18" charset="0"/>
                <a:cs typeface="Times New Roman" pitchFamily="18" charset="0"/>
              </a:rPr>
              <a:t>many patients frequently regain any lost body weight. </a:t>
            </a:r>
          </a:p>
          <a:p>
            <a:pPr algn="l" rtl="0"/>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The use of </a:t>
            </a:r>
            <a:r>
              <a:rPr lang="en-US" sz="2800" dirty="0" smtClean="0">
                <a:solidFill>
                  <a:srgbClr val="0033CC"/>
                </a:solidFill>
                <a:latin typeface="Times New Roman" pitchFamily="18" charset="0"/>
                <a:cs typeface="Times New Roman" pitchFamily="18" charset="0"/>
              </a:rPr>
              <a:t>western anti-obesity drugs </a:t>
            </a:r>
            <a:r>
              <a:rPr lang="en-US" sz="2800" dirty="0" smtClean="0">
                <a:latin typeface="Times New Roman" pitchFamily="18" charset="0"/>
                <a:cs typeface="Times New Roman" pitchFamily="18" charset="0"/>
              </a:rPr>
              <a:t>has been </a:t>
            </a:r>
            <a:r>
              <a:rPr lang="en-US" sz="2800" dirty="0" smtClean="0">
                <a:solidFill>
                  <a:srgbClr val="0033CC"/>
                </a:solidFill>
                <a:latin typeface="Times New Roman" pitchFamily="18" charset="0"/>
                <a:cs typeface="Times New Roman" pitchFamily="18" charset="0"/>
              </a:rPr>
              <a:t>limited by side effects </a:t>
            </a:r>
            <a:r>
              <a:rPr lang="en-US" sz="2800" dirty="0" smtClean="0">
                <a:latin typeface="Times New Roman" pitchFamily="18" charset="0"/>
                <a:cs typeface="Times New Roman" pitchFamily="18" charset="0"/>
              </a:rPr>
              <a:t>including :</a:t>
            </a:r>
          </a:p>
          <a:p>
            <a:pPr algn="l" rtl="0"/>
            <a:r>
              <a:rPr lang="en-US" sz="2800" dirty="0" smtClean="0">
                <a:latin typeface="Times New Roman" pitchFamily="18" charset="0"/>
                <a:cs typeface="Times New Roman" pitchFamily="18" charset="0"/>
              </a:rPr>
              <a:t>Mood changes, suicidal thoughts, and GI or cardiovascular complications</a:t>
            </a:r>
          </a:p>
          <a:p>
            <a:pPr algn="l" rtl="0"/>
            <a:endParaRPr lang="en-US" sz="2800" dirty="0" smtClean="0">
              <a:latin typeface="Times New Roman" pitchFamily="18" charset="0"/>
              <a:cs typeface="Times New Roman" pitchFamily="18" charset="0"/>
            </a:endParaRPr>
          </a:p>
          <a:p>
            <a:pPr algn="l" rtl="0">
              <a:buNone/>
            </a:pPr>
            <a:r>
              <a:rPr lang="en-US" sz="2800" b="1" dirty="0" smtClean="0">
                <a:latin typeface="Times New Roman" pitchFamily="18" charset="0"/>
                <a:cs typeface="Times New Roman" pitchFamily="18" charset="0"/>
              </a:rPr>
              <a:t>                                                                   </a:t>
            </a:r>
          </a:p>
          <a:p>
            <a:pPr algn="l" rtl="0">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obesity reviews (2012) 13, 409–430</a:t>
            </a:r>
          </a:p>
          <a:p>
            <a:pPr algn="l" rtl="0"/>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Times New Roman" pitchFamily="18" charset="0"/>
                <a:cs typeface="Times New Roman" pitchFamily="18" charset="0"/>
              </a:rPr>
              <a:t>A systematic review on use of Chinese medicine and</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acupuncture for treatment of obesity</a:t>
            </a:r>
            <a:br>
              <a:rPr lang="en-US" b="1" dirty="0" smtClean="0">
                <a:solidFill>
                  <a:srgbClr val="FFFF00"/>
                </a:solidFill>
                <a:latin typeface="Times New Roman" pitchFamily="18" charset="0"/>
                <a:cs typeface="Times New Roman" pitchFamily="18" charset="0"/>
              </a:rPr>
            </a:br>
            <a:endParaRPr lang="en-US" dirty="0">
              <a:solidFill>
                <a:srgbClr val="FFFF00"/>
              </a:solidFill>
            </a:endParaRPr>
          </a:p>
        </p:txBody>
      </p:sp>
      <p:sp>
        <p:nvSpPr>
          <p:cNvPr id="3" name="Content Placeholder 2"/>
          <p:cNvSpPr>
            <a:spLocks noGrp="1"/>
          </p:cNvSpPr>
          <p:nvPr>
            <p:ph idx="1"/>
          </p:nvPr>
        </p:nvSpPr>
        <p:spPr>
          <a:xfrm>
            <a:off x="680321" y="2336873"/>
            <a:ext cx="10134824" cy="3599316"/>
          </a:xfrm>
        </p:spPr>
        <p:txBody>
          <a:bodyPr>
            <a:normAutofit fontScale="85000" lnSpcReduction="10000"/>
          </a:bodyPr>
          <a:lstStyle/>
          <a:p>
            <a:pPr algn="l">
              <a:buNone/>
            </a:pPr>
            <a:r>
              <a:rPr lang="en-US" sz="3900" dirty="0" smtClean="0">
                <a:latin typeface="Times New Roman" pitchFamily="18" charset="0"/>
                <a:cs typeface="Times New Roman" pitchFamily="18" charset="0"/>
              </a:rPr>
              <a:t>The effectiveness and safety of traditional Chinese medicine including Chinese herbal medicine (CHM) and acupuncture provide an alternative established therapy for this medical challenge.                                                                                                                                     </a:t>
            </a:r>
          </a:p>
          <a:p>
            <a:pPr algn="l">
              <a:buNone/>
            </a:pPr>
            <a:endParaRPr lang="en-US" dirty="0" smtClean="0">
              <a:latin typeface="Times New Roman" pitchFamily="18" charset="0"/>
              <a:cs typeface="Times New Roman" pitchFamily="18" charset="0"/>
            </a:endParaRPr>
          </a:p>
          <a:p>
            <a:pPr algn="l">
              <a:buNone/>
            </a:pPr>
            <a:endParaRPr lang="en-US" dirty="0" smtClean="0">
              <a:latin typeface="Times New Roman" pitchFamily="18" charset="0"/>
              <a:cs typeface="Times New Roman" pitchFamily="18" charset="0"/>
            </a:endParaRPr>
          </a:p>
          <a:p>
            <a:pPr algn="l">
              <a:buNone/>
            </a:pPr>
            <a:r>
              <a:rPr lang="en-US" b="1" dirty="0" smtClean="0">
                <a:latin typeface="Times New Roman" pitchFamily="18" charset="0"/>
                <a:cs typeface="Times New Roman" pitchFamily="18" charset="0"/>
              </a:rPr>
              <a:t>                                                                  </a:t>
            </a:r>
          </a:p>
          <a:p>
            <a:pPr algn="l">
              <a:buNone/>
            </a:pPr>
            <a:r>
              <a:rPr lang="en-US" b="1" dirty="0" smtClean="0">
                <a:latin typeface="Times New Roman" pitchFamily="18" charset="0"/>
                <a:cs typeface="Times New Roman" pitchFamily="18" charset="0"/>
              </a:rPr>
              <a:t>                                                                                                obesity reviews (2012) 13, 409–430</a:t>
            </a:r>
            <a:endParaRPr lang="en-US" dirty="0" smtClean="0">
              <a:latin typeface="Times New Roman" pitchFamily="18" charset="0"/>
              <a:cs typeface="Times New Roman" pitchFamily="18" charset="0"/>
            </a:endParaRPr>
          </a:p>
          <a:p>
            <a:pPr algn="l">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Times New Roman" pitchFamily="18" charset="0"/>
                <a:cs typeface="Times New Roman" pitchFamily="18" charset="0"/>
              </a:rPr>
              <a:t>A systematic review on use of Chinese medicine and</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acupuncture for treatment of obesity</a:t>
            </a:r>
            <a:endParaRPr lang="en-US" dirty="0">
              <a:solidFill>
                <a:srgbClr val="FFFF00"/>
              </a:solidFill>
            </a:endParaRPr>
          </a:p>
        </p:txBody>
      </p:sp>
      <p:sp>
        <p:nvSpPr>
          <p:cNvPr id="3" name="Content Placeholder 2"/>
          <p:cNvSpPr>
            <a:spLocks noGrp="1"/>
          </p:cNvSpPr>
          <p:nvPr>
            <p:ph idx="1"/>
          </p:nvPr>
        </p:nvSpPr>
        <p:spPr/>
        <p:txBody>
          <a:bodyPr>
            <a:noAutofit/>
          </a:bodyPr>
          <a:lstStyle/>
          <a:p>
            <a:pPr algn="l" rtl="0">
              <a:buNone/>
            </a:pPr>
            <a:r>
              <a:rPr lang="en-US" sz="2800" dirty="0" smtClean="0">
                <a:latin typeface="Times New Roman" pitchFamily="18" charset="0"/>
                <a:cs typeface="Times New Roman" pitchFamily="18" charset="0"/>
              </a:rPr>
              <a:t>In this systematic review, we used standard methodologies to search, review, analyze and synthesize published data on the efficacy, safety and relapse of weight regain associated with use of CHM and acupuncture  </a:t>
            </a:r>
          </a:p>
          <a:p>
            <a:pPr algn="l" rtl="0">
              <a:buNone/>
            </a:pPr>
            <a:r>
              <a:rPr lang="en-US" sz="2800" dirty="0" smtClean="0">
                <a:latin typeface="Times New Roman" pitchFamily="18" charset="0"/>
                <a:cs typeface="Times New Roman" pitchFamily="18" charset="0"/>
              </a:rPr>
              <a:t>        </a:t>
            </a:r>
          </a:p>
          <a:p>
            <a:pPr algn="l" rtl="0">
              <a:buNone/>
            </a:pPr>
            <a:endParaRPr lang="en-US" sz="2000" dirty="0" smtClean="0">
              <a:latin typeface="Times New Roman" pitchFamily="18" charset="0"/>
              <a:cs typeface="Times New Roman" pitchFamily="18" charset="0"/>
            </a:endParaRPr>
          </a:p>
          <a:p>
            <a:pPr algn="l" rtl="0">
              <a:buNone/>
            </a:pPr>
            <a:endParaRPr lang="en-US" sz="1800" dirty="0" smtClean="0">
              <a:latin typeface="Times New Roman" pitchFamily="18" charset="0"/>
              <a:cs typeface="Times New Roman" pitchFamily="18" charset="0"/>
            </a:endParaRPr>
          </a:p>
          <a:p>
            <a:pPr algn="l" rtl="0">
              <a:buNone/>
            </a:pPr>
            <a:r>
              <a:rPr lang="en-US" sz="1800" dirty="0" smtClean="0">
                <a:latin typeface="Times New Roman" pitchFamily="18" charset="0"/>
                <a:cs typeface="Times New Roman" pitchFamily="18" charset="0"/>
              </a:rPr>
              <a:t>                                                                                                   obesity reviews (2012) 13, 409–430</a:t>
            </a:r>
          </a:p>
          <a:p>
            <a:pPr algn="r">
              <a:buNone/>
            </a:pPr>
            <a:r>
              <a:rPr lang="en-US" sz="1800" b="1"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Times New Roman" pitchFamily="18" charset="0"/>
                <a:cs typeface="Times New Roman" pitchFamily="18" charset="0"/>
              </a:rPr>
              <a:t>A systematic review on use of Chinese medicine and</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acupuncture for treatment of obesity</a:t>
            </a:r>
            <a:endParaRPr lang="en-US" dirty="0">
              <a:solidFill>
                <a:srgbClr val="FFFF00"/>
              </a:solidFill>
            </a:endParaRPr>
          </a:p>
        </p:txBody>
      </p:sp>
      <p:sp>
        <p:nvSpPr>
          <p:cNvPr id="3" name="Content Placeholder 2"/>
          <p:cNvSpPr>
            <a:spLocks noGrp="1"/>
          </p:cNvSpPr>
          <p:nvPr>
            <p:ph idx="1"/>
          </p:nvPr>
        </p:nvSpPr>
        <p:spPr>
          <a:xfrm>
            <a:off x="420415" y="2336873"/>
            <a:ext cx="10699530" cy="3599316"/>
          </a:xfrm>
        </p:spPr>
        <p:txBody>
          <a:bodyPr>
            <a:noAutofit/>
          </a:bodyPr>
          <a:lstStyle/>
          <a:p>
            <a:pPr algn="l" rtl="0">
              <a:buNone/>
            </a:pP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Jadad</a:t>
            </a:r>
            <a:r>
              <a:rPr lang="en-US" sz="3600" dirty="0" smtClean="0">
                <a:latin typeface="Times New Roman" pitchFamily="18" charset="0"/>
                <a:cs typeface="Times New Roman" pitchFamily="18" charset="0"/>
              </a:rPr>
              <a:t> scale to assess methodological qualities, the random effect model in the pooled analysis of therapeutic efficacy to adjust for heterogeneity and funnel plots to explore publication bias was used.       </a:t>
            </a:r>
          </a:p>
          <a:p>
            <a:pPr algn="l" rtl="0">
              <a:buNone/>
            </a:pPr>
            <a:endParaRPr lang="en-US" sz="3600" dirty="0" smtClean="0">
              <a:latin typeface="Times New Roman" pitchFamily="18" charset="0"/>
              <a:cs typeface="Times New Roman" pitchFamily="18" charset="0"/>
            </a:endParaRPr>
          </a:p>
          <a:p>
            <a:pPr algn="l" rtl="0">
              <a:buNone/>
            </a:pPr>
            <a:endParaRPr lang="en-US" sz="3600" dirty="0" smtClean="0">
              <a:latin typeface="Times New Roman" pitchFamily="18" charset="0"/>
              <a:cs typeface="Times New Roman" pitchFamily="18" charset="0"/>
            </a:endParaRPr>
          </a:p>
          <a:p>
            <a:pPr algn="l" rtl="0">
              <a:buNone/>
            </a:pPr>
            <a:endParaRPr lang="en-US" sz="3600" dirty="0" smtClean="0">
              <a:latin typeface="Times New Roman" pitchFamily="18" charset="0"/>
              <a:cs typeface="Times New Roman" pitchFamily="18" charset="0"/>
            </a:endParaRPr>
          </a:p>
          <a:p>
            <a:pPr algn="l" rtl="0">
              <a:buNone/>
            </a:pPr>
            <a:endParaRPr lang="en-US" sz="3600" dirty="0" smtClean="0">
              <a:latin typeface="Times New Roman" pitchFamily="18" charset="0"/>
              <a:cs typeface="Times New Roman" pitchFamily="18" charset="0"/>
            </a:endParaRPr>
          </a:p>
          <a:p>
            <a:pPr algn="l" rtl="0">
              <a:buNone/>
            </a:pP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Times New Roman" pitchFamily="18" charset="0"/>
                <a:cs typeface="Times New Roman" pitchFamily="18" charset="0"/>
              </a:rPr>
              <a:t>Results</a:t>
            </a:r>
            <a:endParaRPr lang="en-US" sz="44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72966" y="2102068"/>
            <a:ext cx="11330151" cy="4435366"/>
          </a:xfrm>
        </p:spPr>
        <p:txBody>
          <a:bodyPr>
            <a:noAutofit/>
          </a:bodyPr>
          <a:lstStyle/>
          <a:p>
            <a:pPr algn="l" rtl="0">
              <a:buNone/>
            </a:pPr>
            <a:r>
              <a:rPr lang="en-US" sz="2800" dirty="0" smtClean="0">
                <a:latin typeface="Times New Roman" pitchFamily="18" charset="0"/>
                <a:cs typeface="Times New Roman" pitchFamily="18" charset="0"/>
              </a:rPr>
              <a:t>After screening 2545 potential articles from the electronic databases, </a:t>
            </a:r>
          </a:p>
          <a:p>
            <a:pPr algn="l" rtl="0">
              <a:buNone/>
            </a:pPr>
            <a:r>
              <a:rPr lang="en-US" sz="2800" dirty="0" smtClean="0">
                <a:solidFill>
                  <a:srgbClr val="0033CC"/>
                </a:solidFill>
                <a:latin typeface="Times New Roman" pitchFamily="18" charset="0"/>
                <a:cs typeface="Times New Roman" pitchFamily="18" charset="0"/>
              </a:rPr>
              <a:t>96 RCTs identified </a:t>
            </a:r>
          </a:p>
          <a:p>
            <a:pPr algn="l">
              <a:buNone/>
            </a:pPr>
            <a:r>
              <a:rPr lang="en-US" sz="2800" dirty="0" smtClean="0">
                <a:latin typeface="Times New Roman" pitchFamily="18" charset="0"/>
                <a:cs typeface="Times New Roman" pitchFamily="18" charset="0"/>
              </a:rPr>
              <a:t>49 trials on CHM treatment </a:t>
            </a:r>
          </a:p>
          <a:p>
            <a:pPr algn="l">
              <a:buNone/>
            </a:pPr>
            <a:r>
              <a:rPr lang="en-US" sz="2800" dirty="0" smtClean="0">
                <a:latin typeface="Times New Roman" pitchFamily="18" charset="0"/>
                <a:cs typeface="Times New Roman" pitchFamily="18" charset="0"/>
              </a:rPr>
              <a:t>44 trials on acupuncture treatment</a:t>
            </a:r>
          </a:p>
          <a:p>
            <a:pPr algn="l">
              <a:buNone/>
            </a:pPr>
            <a:r>
              <a:rPr lang="en-US" sz="2800" dirty="0" smtClean="0">
                <a:latin typeface="Times New Roman" pitchFamily="18" charset="0"/>
                <a:cs typeface="Times New Roman" pitchFamily="18" charset="0"/>
              </a:rPr>
              <a:t>3 trials on combined therapy for appraisal. </a:t>
            </a:r>
          </a:p>
          <a:p>
            <a:pPr algn="l">
              <a:buNone/>
            </a:pPr>
            <a:endParaRPr lang="en-US" sz="2800" dirty="0" smtClean="0">
              <a:latin typeface="Times New Roman" pitchFamily="18" charset="0"/>
              <a:cs typeface="Times New Roman" pitchFamily="18" charset="0"/>
            </a:endParaRPr>
          </a:p>
          <a:p>
            <a:pPr algn="l">
              <a:buNone/>
            </a:pPr>
            <a:r>
              <a:rPr lang="en-US" sz="2800" dirty="0" smtClean="0">
                <a:latin typeface="Times New Roman" pitchFamily="18" charset="0"/>
                <a:cs typeface="Times New Roman" pitchFamily="18" charset="0"/>
              </a:rPr>
              <a:t>There were </a:t>
            </a:r>
            <a:r>
              <a:rPr lang="en-US" sz="2800" dirty="0" smtClean="0">
                <a:solidFill>
                  <a:srgbClr val="0033CC"/>
                </a:solidFill>
                <a:latin typeface="Times New Roman" pitchFamily="18" charset="0"/>
                <a:cs typeface="Times New Roman" pitchFamily="18" charset="0"/>
              </a:rPr>
              <a:t>4861 subjects in the treatment</a:t>
            </a:r>
            <a:r>
              <a:rPr lang="en-US" sz="2800" dirty="0" smtClean="0">
                <a:latin typeface="Times New Roman" pitchFamily="18" charset="0"/>
                <a:cs typeface="Times New Roman" pitchFamily="18" charset="0"/>
              </a:rPr>
              <a:t> groups and </a:t>
            </a:r>
            <a:r>
              <a:rPr lang="en-US" sz="2800" dirty="0" smtClean="0">
                <a:solidFill>
                  <a:srgbClr val="0033CC"/>
                </a:solidFill>
                <a:latin typeface="Times New Roman" pitchFamily="18" charset="0"/>
                <a:cs typeface="Times New Roman" pitchFamily="18" charset="0"/>
              </a:rPr>
              <a:t>3821 in the control </a:t>
            </a:r>
            <a:r>
              <a:rPr lang="en-US" sz="2800" dirty="0" smtClean="0">
                <a:latin typeface="Times New Roman" pitchFamily="18" charset="0"/>
                <a:cs typeface="Times New Roman" pitchFamily="18" charset="0"/>
              </a:rPr>
              <a:t>groups</a:t>
            </a:r>
          </a:p>
          <a:p>
            <a:pPr algn="l">
              <a:buNone/>
            </a:pPr>
            <a:r>
              <a:rPr lang="en-US" sz="2800" dirty="0" smtClean="0">
                <a:latin typeface="Times New Roman" pitchFamily="18" charset="0"/>
                <a:cs typeface="Times New Roman" pitchFamily="18" charset="0"/>
              </a:rPr>
              <a:t> treatment duration ranging from </a:t>
            </a:r>
            <a:r>
              <a:rPr lang="en-US" sz="2800" dirty="0" smtClean="0">
                <a:solidFill>
                  <a:srgbClr val="0033CC"/>
                </a:solidFill>
                <a:latin typeface="Times New Roman" pitchFamily="18" charset="0"/>
                <a:cs typeface="Times New Roman" pitchFamily="18" charset="0"/>
              </a:rPr>
              <a:t>2 weeks to 4 months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25822" y="2336872"/>
            <a:ext cx="11372192" cy="4326687"/>
          </a:xfrm>
        </p:spPr>
        <p:txBody>
          <a:bodyPr>
            <a:normAutofit/>
          </a:bodyPr>
          <a:lstStyle/>
          <a:p>
            <a:pPr algn="l" rtl="0">
              <a:buNone/>
            </a:pPr>
            <a:r>
              <a:rPr lang="en-US" dirty="0" smtClean="0">
                <a:latin typeface="Times New Roman" pitchFamily="18" charset="0"/>
                <a:cs typeface="Times New Roman" pitchFamily="18" charset="0"/>
              </a:rPr>
              <a:t>Efficacy was defined as body weight reduction 2 kg or BMI  reduction 0.5 kg/m</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 </a:t>
            </a:r>
          </a:p>
          <a:p>
            <a:pPr algn="l" rtl="0">
              <a:buNone/>
            </a:pPr>
            <a:r>
              <a:rPr lang="en-US" dirty="0" smtClean="0">
                <a:solidFill>
                  <a:srgbClr val="0033CC"/>
                </a:solidFill>
                <a:latin typeface="Times New Roman" pitchFamily="18" charset="0"/>
                <a:cs typeface="Times New Roman" pitchFamily="18" charset="0"/>
              </a:rPr>
              <a:t>Compared with placebo or lifestyle modification</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CHM and acupuncture </a:t>
            </a:r>
            <a:r>
              <a:rPr lang="en-US" dirty="0" smtClean="0">
                <a:latin typeface="Times New Roman" pitchFamily="18" charset="0"/>
                <a:cs typeface="Times New Roman" pitchFamily="18" charset="0"/>
              </a:rPr>
              <a:t>exhibited respective ‘risk ratio’ (RR) of 1.84  and 2.14  in favor of body weight reduction, with a</a:t>
            </a:r>
          </a:p>
          <a:p>
            <a:pPr algn="l" rtl="0">
              <a:buNone/>
            </a:pPr>
            <a:r>
              <a:rPr lang="en-US" dirty="0" smtClean="0">
                <a:latin typeface="Times New Roman" pitchFamily="18" charset="0"/>
                <a:cs typeface="Times New Roman" pitchFamily="18" charset="0"/>
              </a:rPr>
              <a:t> </a:t>
            </a:r>
          </a:p>
          <a:p>
            <a:pPr algn="l" rtl="0">
              <a:buNone/>
            </a:pPr>
            <a:r>
              <a:rPr lang="en-US" dirty="0" smtClean="0">
                <a:latin typeface="Times New Roman" pitchFamily="18" charset="0"/>
                <a:cs typeface="Times New Roman" pitchFamily="18" charset="0"/>
              </a:rPr>
              <a:t>Mean difference in body weight reduction of </a:t>
            </a:r>
            <a:r>
              <a:rPr lang="en-US" dirty="0" smtClean="0">
                <a:solidFill>
                  <a:srgbClr val="0033CC"/>
                </a:solidFill>
                <a:latin typeface="Times New Roman" pitchFamily="18" charset="0"/>
                <a:cs typeface="Times New Roman" pitchFamily="18" charset="0"/>
              </a:rPr>
              <a:t>4.03 kg and 2.76 kg  </a:t>
            </a:r>
          </a:p>
          <a:p>
            <a:pPr algn="l" rtl="0">
              <a:buNone/>
            </a:pPr>
            <a:r>
              <a:rPr lang="en-US" dirty="0" smtClean="0">
                <a:latin typeface="Times New Roman" pitchFamily="18" charset="0"/>
                <a:cs typeface="Times New Roman" pitchFamily="18" charset="0"/>
              </a:rPr>
              <a:t>Mean difference in BMI reduction of </a:t>
            </a:r>
            <a:r>
              <a:rPr lang="en-US" dirty="0" smtClean="0">
                <a:solidFill>
                  <a:srgbClr val="0033CC"/>
                </a:solidFill>
                <a:latin typeface="Times New Roman" pitchFamily="18" charset="0"/>
                <a:cs typeface="Times New Roman" pitchFamily="18" charset="0"/>
              </a:rPr>
              <a:t>1.32 </a:t>
            </a:r>
            <a:r>
              <a:rPr lang="en-US" dirty="0" smtClean="0">
                <a:latin typeface="Times New Roman" pitchFamily="18" charset="0"/>
                <a:cs typeface="Times New Roman" pitchFamily="18" charset="0"/>
              </a:rPr>
              <a:t>kg/m</a:t>
            </a:r>
            <a:r>
              <a:rPr lang="en-US" sz="1800" dirty="0" smtClean="0">
                <a:latin typeface="Times New Roman" pitchFamily="18" charset="0"/>
                <a:cs typeface="Times New Roman" pitchFamily="18" charset="0"/>
              </a:rPr>
              <a:t>2 </a:t>
            </a:r>
            <a:r>
              <a:rPr lang="en-US" dirty="0" smtClean="0">
                <a:solidFill>
                  <a:srgbClr val="0033CC"/>
                </a:solidFill>
                <a:latin typeface="Times New Roman" pitchFamily="18" charset="0"/>
                <a:cs typeface="Times New Roman" pitchFamily="18" charset="0"/>
              </a:rPr>
              <a:t>and 2.02 </a:t>
            </a:r>
            <a:r>
              <a:rPr lang="en-US" dirty="0" smtClean="0">
                <a:latin typeface="Times New Roman" pitchFamily="18" charset="0"/>
                <a:cs typeface="Times New Roman" pitchFamily="18" charset="0"/>
              </a:rPr>
              <a:t>kg/m</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respectively.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41434" y="2263300"/>
            <a:ext cx="11140966" cy="4000865"/>
          </a:xfrm>
        </p:spPr>
        <p:txBody>
          <a:bodyPr>
            <a:normAutofit/>
          </a:bodyPr>
          <a:lstStyle/>
          <a:p>
            <a:pPr algn="l">
              <a:buNone/>
            </a:pPr>
            <a:r>
              <a:rPr lang="en-US" dirty="0" smtClean="0">
                <a:latin typeface="Times New Roman" pitchFamily="18" charset="0"/>
                <a:cs typeface="Times New Roman" pitchFamily="18" charset="0"/>
              </a:rPr>
              <a:t>Compared with the pharmacological treatments of sibutramine, </a:t>
            </a:r>
            <a:r>
              <a:rPr lang="en-US" dirty="0" err="1" smtClean="0">
                <a:latin typeface="Times New Roman" pitchFamily="18" charset="0"/>
                <a:cs typeface="Times New Roman" pitchFamily="18" charset="0"/>
              </a:rPr>
              <a:t>fenfluramine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orlistat</a:t>
            </a: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CHM and acupuncture exhibited an </a:t>
            </a:r>
            <a:r>
              <a:rPr lang="en-US" dirty="0" smtClean="0">
                <a:solidFill>
                  <a:srgbClr val="0033CC"/>
                </a:solidFill>
                <a:latin typeface="Times New Roman" pitchFamily="18" charset="0"/>
                <a:cs typeface="Times New Roman" pitchFamily="18" charset="0"/>
              </a:rPr>
              <a:t>RR of 1.11 and 1.14  in body weight reduction</a:t>
            </a:r>
          </a:p>
          <a:p>
            <a:pPr algn="l">
              <a:buNone/>
            </a:pPr>
            <a:r>
              <a:rPr lang="en-US" dirty="0" smtClean="0">
                <a:solidFill>
                  <a:srgbClr val="0033CC"/>
                </a:solidFill>
                <a:latin typeface="Times New Roman" pitchFamily="18" charset="0"/>
                <a:cs typeface="Times New Roman" pitchFamily="18" charset="0"/>
              </a:rPr>
              <a:t>mean difference in body weight reduction of 0.08 kg and 0.65 kg</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mean difference in BMI reduction of 0.18 kg/m</a:t>
            </a:r>
            <a:r>
              <a:rPr lang="en-US" sz="18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and 0.83 kg/m</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respectively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Results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99393" y="2336873"/>
            <a:ext cx="9894789" cy="3599316"/>
          </a:xfrm>
        </p:spPr>
        <p:txBody>
          <a:bodyPr>
            <a:normAutofit lnSpcReduction="10000"/>
          </a:bodyPr>
          <a:lstStyle/>
          <a:p>
            <a:pPr algn="l">
              <a:buNone/>
            </a:pPr>
            <a:r>
              <a:rPr lang="en-US" dirty="0" smtClean="0">
                <a:latin typeface="Times New Roman" pitchFamily="18" charset="0"/>
                <a:cs typeface="Times New Roman" pitchFamily="18" charset="0"/>
              </a:rPr>
              <a:t>There were </a:t>
            </a:r>
            <a:r>
              <a:rPr lang="en-US" dirty="0" smtClean="0">
                <a:solidFill>
                  <a:srgbClr val="0033CC"/>
                </a:solidFill>
                <a:latin typeface="Times New Roman" pitchFamily="18" charset="0"/>
                <a:cs typeface="Times New Roman" pitchFamily="18" charset="0"/>
              </a:rPr>
              <a:t>fewer reports of adverse effects </a:t>
            </a:r>
            <a:r>
              <a:rPr lang="en-US" dirty="0" smtClean="0">
                <a:latin typeface="Times New Roman" pitchFamily="18" charset="0"/>
                <a:cs typeface="Times New Roman" pitchFamily="18" charset="0"/>
              </a:rPr>
              <a:t>and relapses of </a:t>
            </a:r>
            <a:r>
              <a:rPr lang="en-US" dirty="0" smtClean="0">
                <a:solidFill>
                  <a:srgbClr val="0033CC"/>
                </a:solidFill>
                <a:latin typeface="Times New Roman" pitchFamily="18" charset="0"/>
                <a:cs typeface="Times New Roman" pitchFamily="18" charset="0"/>
              </a:rPr>
              <a:t>weight regain </a:t>
            </a:r>
            <a:r>
              <a:rPr lang="en-US" dirty="0" smtClean="0">
                <a:latin typeface="Times New Roman" pitchFamily="18" charset="0"/>
                <a:cs typeface="Times New Roman" pitchFamily="18" charset="0"/>
              </a:rPr>
              <a:t>in CHM intervention studies conducted in </a:t>
            </a:r>
            <a:r>
              <a:rPr lang="en-US" dirty="0" smtClean="0">
                <a:solidFill>
                  <a:srgbClr val="0033CC"/>
                </a:solidFill>
                <a:latin typeface="Times New Roman" pitchFamily="18" charset="0"/>
                <a:cs typeface="Times New Roman" pitchFamily="18" charset="0"/>
              </a:rPr>
              <a:t>China</a:t>
            </a:r>
            <a:r>
              <a:rPr lang="en-US" dirty="0" smtClean="0">
                <a:latin typeface="Times New Roman" pitchFamily="18" charset="0"/>
                <a:cs typeface="Times New Roman" pitchFamily="18" charset="0"/>
              </a:rPr>
              <a:t> than studies conducted </a:t>
            </a:r>
            <a:r>
              <a:rPr lang="en-US" dirty="0" smtClean="0">
                <a:solidFill>
                  <a:srgbClr val="0033CC"/>
                </a:solidFill>
                <a:latin typeface="Times New Roman" pitchFamily="18" charset="0"/>
                <a:cs typeface="Times New Roman" pitchFamily="18" charset="0"/>
              </a:rPr>
              <a:t>outside China.</a:t>
            </a:r>
          </a:p>
          <a:p>
            <a:pPr algn="l">
              <a:buNone/>
            </a:pPr>
            <a:r>
              <a:rPr lang="en-US" dirty="0" smtClean="0">
                <a:latin typeface="Times New Roman" pitchFamily="18" charset="0"/>
                <a:cs typeface="Times New Roman" pitchFamily="18" charset="0"/>
              </a:rPr>
              <a:t>CHM and acupuncture were </a:t>
            </a:r>
            <a:r>
              <a:rPr lang="en-US" dirty="0" smtClean="0">
                <a:solidFill>
                  <a:srgbClr val="0033CC"/>
                </a:solidFill>
                <a:latin typeface="Times New Roman" pitchFamily="18" charset="0"/>
                <a:cs typeface="Times New Roman" pitchFamily="18" charset="0"/>
              </a:rPr>
              <a:t>more effective than placebo </a:t>
            </a:r>
            <a:r>
              <a:rPr lang="en-US" dirty="0" smtClean="0">
                <a:latin typeface="Times New Roman" pitchFamily="18" charset="0"/>
                <a:cs typeface="Times New Roman" pitchFamily="18" charset="0"/>
              </a:rPr>
              <a:t>or lifestyle modification in reducing body weight.</a:t>
            </a:r>
          </a:p>
          <a:p>
            <a:pPr algn="l">
              <a:buNone/>
            </a:pPr>
            <a:r>
              <a:rPr lang="en-US" dirty="0" smtClean="0">
                <a:latin typeface="Times New Roman" pitchFamily="18" charset="0"/>
                <a:cs typeface="Times New Roman" pitchFamily="18" charset="0"/>
              </a:rPr>
              <a:t> They had a </a:t>
            </a:r>
            <a:r>
              <a:rPr lang="en-US" dirty="0" smtClean="0">
                <a:solidFill>
                  <a:srgbClr val="0033CC"/>
                </a:solidFill>
                <a:latin typeface="Times New Roman" pitchFamily="18" charset="0"/>
                <a:cs typeface="Times New Roman" pitchFamily="18" charset="0"/>
              </a:rPr>
              <a:t>similar efficacy as the Western anti-obesity </a:t>
            </a:r>
            <a:r>
              <a:rPr lang="en-US" dirty="0" smtClean="0">
                <a:latin typeface="Times New Roman" pitchFamily="18" charset="0"/>
                <a:cs typeface="Times New Roman" pitchFamily="18" charset="0"/>
              </a:rPr>
              <a:t>drugs but with fewer reported adverse effects. </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However</a:t>
            </a:r>
            <a:r>
              <a:rPr lang="en-US" dirty="0" smtClean="0">
                <a:solidFill>
                  <a:srgbClr val="0033CC"/>
                </a:solidFill>
                <a:latin typeface="Times New Roman" pitchFamily="18" charset="0"/>
                <a:cs typeface="Times New Roman" pitchFamily="18" charset="0"/>
              </a:rPr>
              <a:t>, these conclusions were limited by small sample size and low quality of methodologies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Acupuncture being applied to the abdomen</a:t>
            </a:r>
            <a:endParaRPr lang="en-US" dirty="0">
              <a:solidFill>
                <a:srgbClr val="FFFF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5065986" y="2247643"/>
            <a:ext cx="7126014" cy="313365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pic>
        <p:nvPicPr>
          <p:cNvPr id="1026" name="Picture 2"/>
          <p:cNvPicPr>
            <a:picLocks noChangeAspect="1" noChangeArrowheads="1"/>
          </p:cNvPicPr>
          <p:nvPr/>
        </p:nvPicPr>
        <p:blipFill>
          <a:blip r:embed="rId3"/>
          <a:srcRect/>
          <a:stretch>
            <a:fillRect/>
          </a:stretch>
        </p:blipFill>
        <p:spPr bwMode="auto">
          <a:xfrm>
            <a:off x="0" y="1991053"/>
            <a:ext cx="5078468" cy="3863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Times New Roman" pitchFamily="18" charset="0"/>
                <a:cs typeface="Times New Roman" pitchFamily="18" charset="0"/>
              </a:rPr>
              <a:t>DIETARY SUPPLEMENTS</a:t>
            </a:r>
            <a:endParaRPr lang="fa-IR" sz="40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41737" y="2017987"/>
            <a:ext cx="11435255" cy="4519448"/>
          </a:xfrm>
        </p:spPr>
        <p:txBody>
          <a:bodyPr>
            <a:normAutofit fontScale="92500" lnSpcReduction="10000"/>
          </a:bodyPr>
          <a:lstStyle/>
          <a:p>
            <a:pPr algn="l" rtl="0">
              <a:buNone/>
            </a:pPr>
            <a:r>
              <a:rPr lang="en-US" sz="3600" dirty="0" smtClean="0">
                <a:latin typeface="Times New Roman" pitchFamily="18" charset="0"/>
                <a:cs typeface="Times New Roman" pitchFamily="18" charset="0"/>
              </a:rPr>
              <a:t>                    Caffeine/Ephedrine/Ephedrine Alkaloids</a:t>
            </a:r>
            <a:endParaRPr lang="en-US" sz="4400" dirty="0" smtClean="0">
              <a:latin typeface="Times New Roman" pitchFamily="18" charset="0"/>
              <a:cs typeface="Times New Roman" pitchFamily="18" charset="0"/>
            </a:endParaRPr>
          </a:p>
          <a:p>
            <a:pPr algn="l" rtl="0"/>
            <a:endParaRPr lang="en-US" sz="4400" dirty="0" smtClean="0">
              <a:latin typeface="Times New Roman" pitchFamily="18" charset="0"/>
              <a:cs typeface="Times New Roman" pitchFamily="18" charset="0"/>
            </a:endParaRPr>
          </a:p>
          <a:p>
            <a:pPr algn="l" rtl="0"/>
            <a:r>
              <a:rPr lang="en-US" sz="3900" dirty="0" smtClean="0">
                <a:latin typeface="Times New Roman" pitchFamily="18" charset="0"/>
                <a:cs typeface="Times New Roman" pitchFamily="18" charset="0"/>
              </a:rPr>
              <a:t>About 80% of supplements used contain </a:t>
            </a:r>
            <a:r>
              <a:rPr lang="en-US" sz="3900" u="sng" dirty="0" smtClean="0">
                <a:latin typeface="Times New Roman" pitchFamily="18" charset="0"/>
                <a:cs typeface="Times New Roman" pitchFamily="18" charset="0"/>
              </a:rPr>
              <a:t>naturally occurring stimulants, such as caffeine and ephedrine. </a:t>
            </a:r>
          </a:p>
          <a:p>
            <a:pPr algn="l" rtl="0"/>
            <a:endParaRPr lang="en-US" sz="3900" dirty="0" smtClean="0">
              <a:latin typeface="Times New Roman" pitchFamily="18" charset="0"/>
              <a:cs typeface="Times New Roman" pitchFamily="18" charset="0"/>
            </a:endParaRPr>
          </a:p>
          <a:p>
            <a:pPr algn="l" rtl="0"/>
            <a:r>
              <a:rPr lang="en-US" sz="3900" dirty="0" smtClean="0">
                <a:latin typeface="Times New Roman" pitchFamily="18" charset="0"/>
                <a:cs typeface="Times New Roman" pitchFamily="18" charset="0"/>
              </a:rPr>
              <a:t>The combination of caffeine and ephedrine has </a:t>
            </a:r>
            <a:r>
              <a:rPr lang="en-US" sz="3900" dirty="0" err="1" smtClean="0">
                <a:solidFill>
                  <a:srgbClr val="0033CC"/>
                </a:solidFill>
                <a:latin typeface="Times New Roman" pitchFamily="18" charset="0"/>
                <a:cs typeface="Times New Roman" pitchFamily="18" charset="0"/>
              </a:rPr>
              <a:t>thermogenic</a:t>
            </a:r>
            <a:r>
              <a:rPr lang="en-US" sz="3900" dirty="0" smtClean="0">
                <a:solidFill>
                  <a:srgbClr val="0033CC"/>
                </a:solidFill>
                <a:latin typeface="Times New Roman" pitchFamily="18" charset="0"/>
                <a:cs typeface="Times New Roman" pitchFamily="18" charset="0"/>
              </a:rPr>
              <a:t> properties </a:t>
            </a:r>
            <a:r>
              <a:rPr lang="en-US" sz="3900" dirty="0" smtClean="0">
                <a:latin typeface="Times New Roman" pitchFamily="18" charset="0"/>
                <a:cs typeface="Times New Roman" pitchFamily="18" charset="0"/>
              </a:rPr>
              <a:t>that </a:t>
            </a:r>
            <a:r>
              <a:rPr lang="en-US" sz="3900" u="sng" dirty="0" smtClean="0">
                <a:latin typeface="Times New Roman" pitchFamily="18" charset="0"/>
                <a:cs typeface="Times New Roman" pitchFamily="18" charset="0"/>
              </a:rPr>
              <a:t>increase energy expenditure and promote weight loss.</a:t>
            </a:r>
          </a:p>
          <a:p>
            <a:pPr algn="l" rtl="0"/>
            <a:endParaRPr lang="en-US" sz="4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xmlns="" val="12594303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Times New Roman" pitchFamily="18" charset="0"/>
                <a:cs typeface="Times New Roman" pitchFamily="18" charset="0"/>
              </a:rPr>
              <a:t>Electroacupuncture</a:t>
            </a:r>
            <a:endParaRPr lang="en-US" sz="4000" dirty="0">
              <a:solidFill>
                <a:srgbClr val="FFFF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2026880" y="2336800"/>
            <a:ext cx="6922215" cy="359886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FF00"/>
                </a:solidFill>
                <a:latin typeface="Times New Roman" pitchFamily="18" charset="0"/>
                <a:cs typeface="Times New Roman" pitchFamily="18" charset="0"/>
              </a:rPr>
              <a:t>Warming needle</a:t>
            </a:r>
            <a:endParaRPr lang="en-US" sz="4400" dirty="0">
              <a:solidFill>
                <a:srgbClr val="FFFF0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2025899" y="2336800"/>
            <a:ext cx="6924178" cy="359886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6D22F896-40B5-4ADD-8801-0D06FADFA095}"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Times New Roman" pitchFamily="18" charset="0"/>
                <a:cs typeface="Times New Roman" pitchFamily="18" charset="0"/>
              </a:rPr>
              <a:t>Noninvasive Body Contouring with Radiofrequency, Ultrasound, Cryolipolysis, and Low-Level Laser Therapy</a:t>
            </a:r>
            <a:endParaRPr lang="en-US" dirty="0">
              <a:solidFill>
                <a:srgbClr val="FFFF00"/>
              </a:solidFill>
            </a:endParaRPr>
          </a:p>
        </p:txBody>
      </p:sp>
      <p:sp>
        <p:nvSpPr>
          <p:cNvPr id="3" name="Content Placeholder 2"/>
          <p:cNvSpPr>
            <a:spLocks noGrp="1"/>
          </p:cNvSpPr>
          <p:nvPr>
            <p:ph idx="1"/>
          </p:nvPr>
        </p:nvSpPr>
        <p:spPr/>
        <p:txBody>
          <a:bodyPr/>
          <a:lstStyle/>
          <a:p>
            <a:pPr algn="l">
              <a:buNone/>
            </a:pPr>
            <a:r>
              <a:rPr lang="en-US" dirty="0" smtClean="0">
                <a:latin typeface="Times New Roman" pitchFamily="18" charset="0"/>
                <a:cs typeface="Times New Roman" pitchFamily="18" charset="0"/>
              </a:rPr>
              <a:t>In 2009, the global market for all </a:t>
            </a:r>
            <a:r>
              <a:rPr lang="en-US" dirty="0" smtClean="0">
                <a:solidFill>
                  <a:srgbClr val="0033CC"/>
                </a:solidFill>
                <a:latin typeface="Times New Roman" pitchFamily="18" charset="0"/>
                <a:cs typeface="Times New Roman" pitchFamily="18" charset="0"/>
              </a:rPr>
              <a:t>body-shaping </a:t>
            </a:r>
            <a:r>
              <a:rPr lang="en-US" dirty="0" smtClean="0">
                <a:latin typeface="Times New Roman" pitchFamily="18" charset="0"/>
                <a:cs typeface="Times New Roman" pitchFamily="18" charset="0"/>
              </a:rPr>
              <a:t>platforms was expected to </a:t>
            </a:r>
            <a:endParaRPr lang="fa-IR"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reach </a:t>
            </a:r>
            <a:r>
              <a:rPr lang="en-US" dirty="0" smtClean="0">
                <a:solidFill>
                  <a:srgbClr val="0033CC"/>
                </a:solidFill>
                <a:latin typeface="Times New Roman" pitchFamily="18" charset="0"/>
                <a:cs typeface="Times New Roman" pitchFamily="18" charset="0"/>
              </a:rPr>
              <a:t>$361.9 billion </a:t>
            </a:r>
            <a:r>
              <a:rPr lang="en-US" dirty="0" smtClean="0">
                <a:latin typeface="Times New Roman" pitchFamily="18" charset="0"/>
                <a:cs typeface="Times New Roman" pitchFamily="18" charset="0"/>
              </a:rPr>
              <a:t>with more than </a:t>
            </a:r>
            <a:r>
              <a:rPr lang="en-US" dirty="0" smtClean="0">
                <a:solidFill>
                  <a:srgbClr val="0033CC"/>
                </a:solidFill>
                <a:latin typeface="Times New Roman" pitchFamily="18" charset="0"/>
                <a:cs typeface="Times New Roman" pitchFamily="18" charset="0"/>
              </a:rPr>
              <a:t>9 million procedures </a:t>
            </a:r>
            <a:r>
              <a:rPr lang="en-US" dirty="0" smtClean="0">
                <a:latin typeface="Times New Roman" pitchFamily="18" charset="0"/>
                <a:cs typeface="Times New Roman" pitchFamily="18" charset="0"/>
              </a:rPr>
              <a:t>performed.</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The annual growth in noninvasive body-contouring procedures is estimated to </a:t>
            </a:r>
            <a:r>
              <a:rPr lang="en-US" dirty="0" smtClean="0">
                <a:solidFill>
                  <a:srgbClr val="0033CC"/>
                </a:solidFill>
                <a:latin typeface="Times New Roman" pitchFamily="18" charset="0"/>
                <a:cs typeface="Times New Roman" pitchFamily="18" charset="0"/>
              </a:rPr>
              <a:t>expand by 21% per year</a:t>
            </a:r>
          </a:p>
          <a:p>
            <a:pPr algn="l"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Body Contouring</a:t>
            </a:r>
            <a:endParaRPr lang="en-US" dirty="0"/>
          </a:p>
        </p:txBody>
      </p:sp>
      <p:sp>
        <p:nvSpPr>
          <p:cNvPr id="3" name="Content Placeholder 2"/>
          <p:cNvSpPr>
            <a:spLocks noGrp="1"/>
          </p:cNvSpPr>
          <p:nvPr>
            <p:ph idx="1"/>
          </p:nvPr>
        </p:nvSpPr>
        <p:spPr/>
        <p:txBody>
          <a:bodyPr>
            <a:normAutofit lnSpcReduction="10000"/>
          </a:bodyPr>
          <a:lstStyle/>
          <a:p>
            <a:pPr algn="l">
              <a:buNone/>
            </a:pPr>
            <a:r>
              <a:rPr lang="en-US" dirty="0" smtClean="0">
                <a:latin typeface="Times New Roman" pitchFamily="18" charset="0"/>
                <a:cs typeface="Times New Roman" pitchFamily="18" charset="0"/>
              </a:rPr>
              <a:t>Historically and currently, the gold standard for body contouring still </a:t>
            </a:r>
            <a:endParaRPr lang="fa-IR" dirty="0" smtClean="0">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remains the various </a:t>
            </a:r>
            <a:r>
              <a:rPr lang="en-US" dirty="0" smtClean="0">
                <a:solidFill>
                  <a:srgbClr val="0033CC"/>
                </a:solidFill>
                <a:latin typeface="Times New Roman" pitchFamily="18" charset="0"/>
                <a:cs typeface="Times New Roman" pitchFamily="18" charset="0"/>
              </a:rPr>
              <a:t>techniques of liposuction</a:t>
            </a:r>
          </a:p>
          <a:p>
            <a:pPr algn="l" rtl="0"/>
            <a:r>
              <a:rPr lang="en-US" dirty="0" smtClean="0">
                <a:latin typeface="Times New Roman" pitchFamily="18" charset="0"/>
                <a:cs typeface="Times New Roman" pitchFamily="18" charset="0"/>
              </a:rPr>
              <a:t>Suction: Massage Devices </a:t>
            </a:r>
          </a:p>
          <a:p>
            <a:pPr algn="l" rtl="0"/>
            <a:r>
              <a:rPr lang="en-US" dirty="0" smtClean="0">
                <a:latin typeface="Times New Roman" pitchFamily="18" charset="0"/>
                <a:cs typeface="Times New Roman" pitchFamily="18" charset="0"/>
              </a:rPr>
              <a:t>Suction-Massage: Thermal Devices</a:t>
            </a:r>
          </a:p>
          <a:p>
            <a:pPr algn="l" rtl="0"/>
            <a:r>
              <a:rPr lang="en-US" dirty="0" smtClean="0">
                <a:latin typeface="Times New Roman" pitchFamily="18" charset="0"/>
                <a:cs typeface="Times New Roman" pitchFamily="18" charset="0"/>
              </a:rPr>
              <a:t>Radiofrequency Energy Devices  </a:t>
            </a:r>
          </a:p>
          <a:p>
            <a:pPr algn="l" rtl="0"/>
            <a:r>
              <a:rPr lang="en-US" dirty="0" smtClean="0">
                <a:latin typeface="Times New Roman" pitchFamily="18" charset="0"/>
                <a:cs typeface="Times New Roman" pitchFamily="18" charset="0"/>
              </a:rPr>
              <a:t>High-Frequency Focused Ultrasound Energy Devices   </a:t>
            </a:r>
          </a:p>
          <a:p>
            <a:pPr algn="l" rtl="0"/>
            <a:r>
              <a:rPr lang="en-US" dirty="0" smtClean="0">
                <a:latin typeface="Times New Roman" pitchFamily="18" charset="0"/>
                <a:cs typeface="Times New Roman" pitchFamily="18" charset="0"/>
              </a:rPr>
              <a:t>Cryolipolysis Energy Devices  </a:t>
            </a:r>
          </a:p>
          <a:p>
            <a:pPr algn="l" rtl="0"/>
            <a:r>
              <a:rPr lang="en-US" dirty="0" smtClean="0">
                <a:latin typeface="Times New Roman" pitchFamily="18" charset="0"/>
                <a:cs typeface="Times New Roman" pitchFamily="18" charset="0"/>
              </a:rPr>
              <a:t>Low-Level Light Laser Therapy Devices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Times New Roman" pitchFamily="18" charset="0"/>
                <a:cs typeface="Times New Roman" pitchFamily="18" charset="0"/>
              </a:rPr>
              <a:t>Indications and contraindications</a:t>
            </a:r>
            <a:br>
              <a:rPr lang="en-US" dirty="0" smtClean="0">
                <a:solidFill>
                  <a:srgbClr val="FFFF00"/>
                </a:solidFill>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of noninvasive Body Contouring</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l" rtl="0">
              <a:buNone/>
            </a:pPr>
            <a:r>
              <a:rPr lang="en-US" b="1" u="sng" dirty="0" smtClean="0">
                <a:latin typeface="Times New Roman" pitchFamily="18" charset="0"/>
                <a:cs typeface="Times New Roman" pitchFamily="18" charset="0"/>
              </a:rPr>
              <a:t>Indications </a:t>
            </a:r>
            <a:r>
              <a:rPr lang="en-US" dirty="0" smtClean="0">
                <a:latin typeface="Times New Roman" pitchFamily="18" charset="0"/>
                <a:cs typeface="Times New Roman" pitchFamily="18" charset="0"/>
              </a:rPr>
              <a:t>include </a:t>
            </a:r>
            <a:r>
              <a:rPr lang="en-US" dirty="0" smtClean="0">
                <a:solidFill>
                  <a:srgbClr val="0033CC"/>
                </a:solidFill>
                <a:latin typeface="Times New Roman" pitchFamily="18" charset="0"/>
                <a:cs typeface="Times New Roman" pitchFamily="18" charset="0"/>
              </a:rPr>
              <a:t>realistic expectations of a modest reduction of localized fat,</a:t>
            </a:r>
            <a:r>
              <a:rPr lang="en-US" dirty="0" smtClean="0">
                <a:latin typeface="Times New Roman" pitchFamily="18" charset="0"/>
                <a:cs typeface="Times New Roman" pitchFamily="18" charset="0"/>
              </a:rPr>
              <a:t> modest cellulite improvement, compliance with multiple visits, reasonable BMI and lifestyle, and are opposed to a surgical procedure, which would get a better result.</a:t>
            </a:r>
          </a:p>
          <a:p>
            <a:pPr algn="l" rtl="0">
              <a:buNone/>
            </a:pPr>
            <a:endParaRPr lang="en-US" dirty="0" smtClean="0">
              <a:latin typeface="Times New Roman" pitchFamily="18" charset="0"/>
              <a:cs typeface="Times New Roman" pitchFamily="18" charset="0"/>
            </a:endParaRPr>
          </a:p>
          <a:p>
            <a:pPr algn="l" rtl="0">
              <a:buNone/>
            </a:pPr>
            <a:r>
              <a:rPr lang="en-US" b="1" u="sng" dirty="0" smtClean="0">
                <a:latin typeface="Times New Roman" pitchFamily="18" charset="0"/>
                <a:cs typeface="Times New Roman" pitchFamily="18" charset="0"/>
              </a:rPr>
              <a:t>Contraindications</a:t>
            </a:r>
            <a:r>
              <a:rPr lang="en-US" dirty="0" smtClean="0">
                <a:latin typeface="Times New Roman" pitchFamily="18" charset="0"/>
                <a:cs typeface="Times New Roman" pitchFamily="18" charset="0"/>
              </a:rPr>
              <a:t> include if the patient </a:t>
            </a:r>
            <a:r>
              <a:rPr lang="en-US" dirty="0" smtClean="0">
                <a:solidFill>
                  <a:srgbClr val="0033CC"/>
                </a:solidFill>
                <a:latin typeface="Times New Roman" pitchFamily="18" charset="0"/>
                <a:cs typeface="Times New Roman" pitchFamily="18" charset="0"/>
              </a:rPr>
              <a:t>is pregnant</a:t>
            </a:r>
            <a:r>
              <a:rPr lang="en-US" dirty="0" smtClean="0">
                <a:latin typeface="Times New Roman" pitchFamily="18" charset="0"/>
                <a:cs typeface="Times New Roman" pitchFamily="18" charset="0"/>
              </a:rPr>
              <a:t>, has a </a:t>
            </a:r>
            <a:r>
              <a:rPr lang="en-US" dirty="0" smtClean="0">
                <a:solidFill>
                  <a:srgbClr val="0033CC"/>
                </a:solidFill>
                <a:latin typeface="Times New Roman" pitchFamily="18" charset="0"/>
                <a:cs typeface="Times New Roman" pitchFamily="18" charset="0"/>
              </a:rPr>
              <a:t>pacemaker,</a:t>
            </a:r>
            <a:r>
              <a:rPr lang="en-US" dirty="0" smtClean="0">
                <a:latin typeface="Times New Roman" pitchFamily="18" charset="0"/>
                <a:cs typeface="Times New Roman" pitchFamily="18" charset="0"/>
              </a:rPr>
              <a:t> is </a:t>
            </a:r>
            <a:r>
              <a:rPr lang="en-US" dirty="0" smtClean="0">
                <a:solidFill>
                  <a:srgbClr val="0033CC"/>
                </a:solidFill>
                <a:latin typeface="Times New Roman" pitchFamily="18" charset="0"/>
                <a:cs typeface="Times New Roman" pitchFamily="18" charset="0"/>
              </a:rPr>
              <a:t>medically unwell</a:t>
            </a:r>
            <a:r>
              <a:rPr lang="en-US" dirty="0" smtClean="0">
                <a:latin typeface="Times New Roman" pitchFamily="18" charset="0"/>
                <a:cs typeface="Times New Roman" pitchFamily="18" charset="0"/>
              </a:rPr>
              <a:t>, has </a:t>
            </a:r>
            <a:r>
              <a:rPr lang="en-US" dirty="0" smtClean="0">
                <a:solidFill>
                  <a:srgbClr val="0033CC"/>
                </a:solidFill>
                <a:latin typeface="Times New Roman" pitchFamily="18" charset="0"/>
                <a:cs typeface="Times New Roman" pitchFamily="18" charset="0"/>
              </a:rPr>
              <a:t>unrealistic expectations</a:t>
            </a:r>
            <a:r>
              <a:rPr lang="en-US" dirty="0" smtClean="0">
                <a:latin typeface="Times New Roman" pitchFamily="18" charset="0"/>
                <a:cs typeface="Times New Roman" pitchFamily="18" charset="0"/>
              </a:rPr>
              <a:t>, or has a </a:t>
            </a:r>
            <a:r>
              <a:rPr lang="en-US" dirty="0" smtClean="0">
                <a:solidFill>
                  <a:srgbClr val="0033CC"/>
                </a:solidFill>
                <a:latin typeface="Times New Roman" pitchFamily="18" charset="0"/>
                <a:cs typeface="Times New Roman" pitchFamily="18" charset="0"/>
              </a:rPr>
              <a:t>large BMI</a:t>
            </a:r>
            <a:r>
              <a:rPr lang="en-US" dirty="0" smtClean="0">
                <a:latin typeface="Times New Roman" pitchFamily="18" charset="0"/>
                <a:cs typeface="Times New Roman" pitchFamily="18" charset="0"/>
              </a:rPr>
              <a:t>.</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Times New Roman" pitchFamily="18" charset="0"/>
                <a:cs typeface="Times New Roman" pitchFamily="18" charset="0"/>
              </a:rPr>
              <a:t>Indications and contraindications</a:t>
            </a:r>
            <a:br>
              <a:rPr lang="en-US" dirty="0" smtClean="0">
                <a:solidFill>
                  <a:srgbClr val="FFFF00"/>
                </a:solidFill>
                <a:latin typeface="Times New Roman" pitchFamily="18" charset="0"/>
                <a:cs typeface="Times New Roman" pitchFamily="18" charset="0"/>
              </a:rPr>
            </a:br>
            <a:r>
              <a:rPr lang="en-US" dirty="0" smtClean="0">
                <a:solidFill>
                  <a:srgbClr val="FFFF00"/>
                </a:solidFill>
                <a:latin typeface="Times New Roman" pitchFamily="18" charset="0"/>
                <a:cs typeface="Times New Roman" pitchFamily="18" charset="0"/>
              </a:rPr>
              <a:t>of noninvasive Body Contouring</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l">
              <a:buNone/>
            </a:pPr>
            <a:r>
              <a:rPr lang="en-US" dirty="0" smtClean="0">
                <a:latin typeface="Times New Roman" pitchFamily="18" charset="0"/>
                <a:cs typeface="Times New Roman" pitchFamily="18" charset="0"/>
              </a:rPr>
              <a:t>The best candidates and indications for noninvasive body contouring are those patients who are </a:t>
            </a:r>
            <a:r>
              <a:rPr lang="en-US" dirty="0" smtClean="0">
                <a:solidFill>
                  <a:srgbClr val="0033CC"/>
                </a:solidFill>
                <a:latin typeface="Times New Roman" pitchFamily="18" charset="0"/>
                <a:cs typeface="Times New Roman" pitchFamily="18" charset="0"/>
              </a:rPr>
              <a:t>very accepting of a mild to moderate result</a:t>
            </a:r>
            <a:r>
              <a:rPr lang="en-US" dirty="0" smtClean="0">
                <a:latin typeface="Times New Roman" pitchFamily="18" charset="0"/>
                <a:cs typeface="Times New Roman" pitchFamily="18" charset="0"/>
              </a:rPr>
              <a:t>; in fact, the best candidates are those who state they will be happy with any measurable reduction in fat. </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318051" y="331275"/>
            <a:ext cx="3445205" cy="62815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67224" y="273739"/>
            <a:ext cx="2768461" cy="63389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620000" y="450573"/>
            <a:ext cx="4473209" cy="615066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D22F896-40B5-4ADD-8801-0D06FADFA095}"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Conclusion</a:t>
            </a:r>
            <a:endParaRPr lang="en-US"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556591" y="2336873"/>
            <a:ext cx="10710499" cy="4024170"/>
          </a:xfrm>
        </p:spPr>
        <p:txBody>
          <a:bodyPr>
            <a:noAutofit/>
          </a:bodyPr>
          <a:lstStyle/>
          <a:p>
            <a:pPr algn="l">
              <a:buNone/>
            </a:pPr>
            <a:r>
              <a:rPr lang="en-US" dirty="0" smtClean="0">
                <a:latin typeface="Times New Roman" pitchFamily="18" charset="0"/>
                <a:cs typeface="Times New Roman" pitchFamily="18" charset="0"/>
              </a:rPr>
              <a:t>For most complementary therapies there is </a:t>
            </a:r>
            <a:r>
              <a:rPr lang="en-US" dirty="0" smtClean="0">
                <a:solidFill>
                  <a:srgbClr val="0033CC"/>
                </a:solidFill>
                <a:latin typeface="Times New Roman" pitchFamily="18" charset="0"/>
                <a:cs typeface="Times New Roman" pitchFamily="18" charset="0"/>
              </a:rPr>
              <a:t>little convincing evidence</a:t>
            </a:r>
            <a:r>
              <a:rPr lang="en-US" dirty="0" smtClean="0">
                <a:latin typeface="Times New Roman" pitchFamily="18" charset="0"/>
                <a:cs typeface="Times New Roman" pitchFamily="18" charset="0"/>
              </a:rPr>
              <a:t>.</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For hypnotherapy, </a:t>
            </a:r>
            <a:r>
              <a:rPr lang="en-US"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chromium picolinate small effects compared with placebo were  identified.</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For </a:t>
            </a:r>
            <a:r>
              <a:rPr lang="en-US" dirty="0" smtClean="0">
                <a:solidFill>
                  <a:srgbClr val="0033CC"/>
                </a:solidFill>
                <a:latin typeface="Times New Roman" pitchFamily="18" charset="0"/>
                <a:cs typeface="Times New Roman" pitchFamily="18" charset="0"/>
              </a:rPr>
              <a:t>chromium picolinate</a:t>
            </a:r>
            <a:r>
              <a:rPr lang="en-US" dirty="0" smtClean="0">
                <a:latin typeface="Times New Roman" pitchFamily="18" charset="0"/>
                <a:cs typeface="Times New Roman" pitchFamily="18" charset="0"/>
              </a:rPr>
              <a:t>, the debatable clinical relevance of the effect and the lack of robustness mean that the </a:t>
            </a:r>
            <a:r>
              <a:rPr lang="en-US" dirty="0" smtClean="0">
                <a:solidFill>
                  <a:srgbClr val="0033CC"/>
                </a:solidFill>
                <a:latin typeface="Times New Roman" pitchFamily="18" charset="0"/>
                <a:cs typeface="Times New Roman" pitchFamily="18" charset="0"/>
              </a:rPr>
              <a:t>findings have to be interpreted with caution.</a:t>
            </a:r>
          </a:p>
          <a:p>
            <a:pPr algn="l">
              <a:buNone/>
            </a:pPr>
            <a:r>
              <a:rPr lang="en-US" dirty="0" smtClean="0">
                <a:latin typeface="Times New Roman" pitchFamily="18" charset="0"/>
                <a:cs typeface="Times New Roman" pitchFamily="18" charset="0"/>
              </a:rPr>
              <a:t> </a:t>
            </a:r>
          </a:p>
          <a:p>
            <a:pPr algn="l">
              <a:buNone/>
            </a:pPr>
            <a:r>
              <a:rPr lang="en-US" dirty="0" smtClean="0">
                <a:latin typeface="Times New Roman" pitchFamily="18" charset="0"/>
                <a:cs typeface="Times New Roman" pitchFamily="18" charset="0"/>
              </a:rPr>
              <a:t>For </a:t>
            </a:r>
            <a:r>
              <a:rPr lang="en-US" dirty="0" smtClean="0">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dephedrine</a:t>
            </a:r>
            <a:r>
              <a:rPr lang="en-US" dirty="0" smtClean="0">
                <a:solidFill>
                  <a:srgbClr val="0033CC"/>
                </a:solidFill>
                <a:latin typeface="Times New Roman" pitchFamily="18" charset="0"/>
                <a:cs typeface="Times New Roman" pitchFamily="18" charset="0"/>
              </a:rPr>
              <a:t>-</a:t>
            </a:r>
            <a:r>
              <a:rPr lang="en-US" dirty="0" smtClean="0">
                <a:latin typeface="Times New Roman" pitchFamily="18" charset="0"/>
                <a:cs typeface="Times New Roman" pitchFamily="18" charset="0"/>
              </a:rPr>
              <a:t>containing supplements an </a:t>
            </a:r>
            <a:r>
              <a:rPr lang="en-US" dirty="0" smtClean="0">
                <a:solidFill>
                  <a:srgbClr val="0033CC"/>
                </a:solidFill>
                <a:latin typeface="Times New Roman" pitchFamily="18" charset="0"/>
                <a:cs typeface="Times New Roman" pitchFamily="18" charset="0"/>
              </a:rPr>
              <a:t>increased risk of AEs</a:t>
            </a:r>
            <a:endParaRPr lang="en-US" dirty="0">
              <a:solidFill>
                <a:srgbClr val="0033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pitchFamily="18" charset="0"/>
                <a:cs typeface="Times New Roman" pitchFamily="18" charset="0"/>
              </a:rPr>
              <a:t>Conclusion</a:t>
            </a:r>
            <a:endParaRPr lang="fa-IR" dirty="0"/>
          </a:p>
        </p:txBody>
      </p:sp>
      <p:sp>
        <p:nvSpPr>
          <p:cNvPr id="3" name="Content Placeholder 2"/>
          <p:cNvSpPr>
            <a:spLocks noGrp="1"/>
          </p:cNvSpPr>
          <p:nvPr>
            <p:ph idx="1"/>
          </p:nvPr>
        </p:nvSpPr>
        <p:spPr/>
        <p:txBody>
          <a:bodyPr>
            <a:normAutofit lnSpcReduction="10000"/>
          </a:bodyPr>
          <a:lstStyle/>
          <a:p>
            <a:pPr algn="l">
              <a:buNone/>
            </a:pPr>
            <a:r>
              <a:rPr lang="en-US" dirty="0" smtClean="0">
                <a:latin typeface="Times New Roman" pitchFamily="18" charset="0"/>
                <a:cs typeface="Times New Roman" pitchFamily="18" charset="0"/>
              </a:rPr>
              <a:t>Researchers concluded that since acupuncture is a generally safe treatment, obese patients who want to try it should not be discouraged, </a:t>
            </a:r>
            <a:r>
              <a:rPr lang="en-US" dirty="0" smtClean="0">
                <a:solidFill>
                  <a:srgbClr val="0033CC"/>
                </a:solidFill>
                <a:latin typeface="Times New Roman" pitchFamily="18" charset="0"/>
                <a:cs typeface="Times New Roman" pitchFamily="18" charset="0"/>
              </a:rPr>
              <a:t>if they can afford to pay for it out of pocket.</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Given the current state of the science, insurers are unlikely to reimburse for it as a weight loss treatment.</a:t>
            </a:r>
          </a:p>
          <a:p>
            <a:pPr algn="l">
              <a:buNone/>
            </a:pPr>
            <a:endParaRPr lang="en-US" dirty="0" smtClean="0">
              <a:latin typeface="Times New Roman" pitchFamily="18" charset="0"/>
              <a:cs typeface="Times New Roman" pitchFamily="18" charset="0"/>
            </a:endParaRPr>
          </a:p>
          <a:p>
            <a:pPr algn="l">
              <a:buNone/>
            </a:pPr>
            <a:r>
              <a:rPr lang="en-US" dirty="0" smtClean="0">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Long-term, well-designed clinical trials</a:t>
            </a:r>
            <a:r>
              <a:rPr lang="en-US" dirty="0" smtClean="0">
                <a:latin typeface="Times New Roman" pitchFamily="18" charset="0"/>
                <a:cs typeface="Times New Roman" pitchFamily="18" charset="0"/>
              </a:rPr>
              <a:t>, with details of acupuncture procedures, are needed to determine if acupuncture can be recommended as a primary strategy for weight loss. </a:t>
            </a:r>
          </a:p>
          <a:p>
            <a:pPr>
              <a:buNone/>
            </a:pPr>
            <a:endParaRPr lang="fa-IR"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68</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latin typeface="Times New Roman" pitchFamily="18" charset="0"/>
                <a:cs typeface="Times New Roman" pitchFamily="18" charset="0"/>
              </a:rPr>
              <a:t>DIETARY SUPPLEMENTS</a:t>
            </a:r>
            <a:endParaRPr lang="fa-IR" sz="40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241737" y="2017987"/>
            <a:ext cx="11435255" cy="4519448"/>
          </a:xfrm>
        </p:spPr>
        <p:txBody>
          <a:bodyPr>
            <a:normAutofit fontScale="70000" lnSpcReduction="20000"/>
          </a:bodyPr>
          <a:lstStyle/>
          <a:p>
            <a:pPr algn="l" rtl="0">
              <a:buNone/>
            </a:pPr>
            <a:r>
              <a:rPr lang="en-US" sz="36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Caffeine/Ephedrine/Ephedrine Alkaloids</a:t>
            </a:r>
            <a:endParaRPr lang="en-US" sz="3600" dirty="0" smtClean="0">
              <a:latin typeface="Times New Roman" pitchFamily="18" charset="0"/>
              <a:cs typeface="Times New Roman" pitchFamily="18" charset="0"/>
            </a:endParaRPr>
          </a:p>
          <a:p>
            <a:pPr algn="l" rtl="0">
              <a:buNone/>
            </a:pPr>
            <a:endParaRPr lang="en-US" sz="3600" dirty="0" smtClean="0">
              <a:latin typeface="Times New Roman" pitchFamily="18" charset="0"/>
              <a:cs typeface="Times New Roman" pitchFamily="18" charset="0"/>
            </a:endParaRPr>
          </a:p>
          <a:p>
            <a:pPr algn="l" rtl="0">
              <a:buNone/>
            </a:pPr>
            <a:r>
              <a:rPr lang="en-US" sz="4400" dirty="0" smtClean="0">
                <a:latin typeface="Times New Roman" pitchFamily="18" charset="0"/>
                <a:cs typeface="Times New Roman" pitchFamily="18" charset="0"/>
              </a:rPr>
              <a:t>Numerous studies have evaluated the effects of caffeine and ephedrine on weight loss in overweight and obese subjects with </a:t>
            </a:r>
            <a:r>
              <a:rPr lang="en-US" sz="4400" dirty="0" smtClean="0">
                <a:solidFill>
                  <a:srgbClr val="0033CC"/>
                </a:solidFill>
                <a:latin typeface="Times New Roman" pitchFamily="18" charset="0"/>
                <a:cs typeface="Times New Roman" pitchFamily="18" charset="0"/>
              </a:rPr>
              <a:t>the typical dose being 200mg caffeine/20mg ephedrine 3 times daily. </a:t>
            </a:r>
          </a:p>
          <a:p>
            <a:pPr algn="l" rtl="0">
              <a:buNone/>
            </a:pPr>
            <a:endParaRPr lang="en-US" sz="4400" dirty="0" smtClean="0">
              <a:latin typeface="Times New Roman" pitchFamily="18" charset="0"/>
              <a:cs typeface="Times New Roman" pitchFamily="18" charset="0"/>
            </a:endParaRPr>
          </a:p>
          <a:p>
            <a:pPr algn="l" rtl="0">
              <a:buNone/>
            </a:pPr>
            <a:r>
              <a:rPr lang="en-US" sz="4400" dirty="0" smtClean="0">
                <a:latin typeface="Times New Roman" pitchFamily="18" charset="0"/>
                <a:cs typeface="Times New Roman" pitchFamily="18" charset="0"/>
              </a:rPr>
              <a:t>Ephedrine is the primary active ingredient of </a:t>
            </a:r>
            <a:r>
              <a:rPr lang="en-US" sz="4400" dirty="0" smtClean="0">
                <a:solidFill>
                  <a:srgbClr val="0033CC"/>
                </a:solidFill>
                <a:latin typeface="Times New Roman" pitchFamily="18" charset="0"/>
                <a:cs typeface="Times New Roman" pitchFamily="18" charset="0"/>
              </a:rPr>
              <a:t>herbal ephedra</a:t>
            </a:r>
            <a:r>
              <a:rPr lang="en-US" sz="4400" dirty="0" smtClean="0">
                <a:latin typeface="Times New Roman" pitchFamily="18" charset="0"/>
                <a:cs typeface="Times New Roman" pitchFamily="18" charset="0"/>
              </a:rPr>
              <a:t>, also known as ma </a:t>
            </a:r>
            <a:r>
              <a:rPr lang="en-US" sz="4400" dirty="0" err="1" smtClean="0">
                <a:latin typeface="Times New Roman" pitchFamily="18" charset="0"/>
                <a:cs typeface="Times New Roman" pitchFamily="18" charset="0"/>
              </a:rPr>
              <a:t>huang</a:t>
            </a:r>
            <a:r>
              <a:rPr lang="en-US" sz="4400" dirty="0" smtClean="0">
                <a:latin typeface="Times New Roman" pitchFamily="18" charset="0"/>
                <a:cs typeface="Times New Roman" pitchFamily="18" charset="0"/>
              </a:rPr>
              <a:t>.</a:t>
            </a:r>
          </a:p>
          <a:p>
            <a:pPr algn="l" rtl="0">
              <a:buNone/>
            </a:pPr>
            <a:endParaRPr lang="en-US" sz="4400" dirty="0" smtClean="0">
              <a:latin typeface="Times New Roman" pitchFamily="18" charset="0"/>
              <a:cs typeface="Times New Roman" pitchFamily="18" charset="0"/>
            </a:endParaRPr>
          </a:p>
          <a:p>
            <a:pPr algn="l" rtl="0">
              <a:buNone/>
            </a:pPr>
            <a:r>
              <a:rPr lang="en-US" sz="4400" dirty="0" smtClean="0">
                <a:latin typeface="Times New Roman" pitchFamily="18" charset="0"/>
                <a:cs typeface="Times New Roman" pitchFamily="18" charset="0"/>
              </a:rPr>
              <a:t> In herbal products, caffeine is often derived from </a:t>
            </a:r>
            <a:r>
              <a:rPr lang="en-US" sz="4400" dirty="0" smtClean="0">
                <a:solidFill>
                  <a:srgbClr val="0033CC"/>
                </a:solidFill>
                <a:latin typeface="Times New Roman" pitchFamily="18" charset="0"/>
                <a:cs typeface="Times New Roman" pitchFamily="18" charset="0"/>
              </a:rPr>
              <a:t>guarana or kola nut.</a:t>
            </a:r>
          </a:p>
          <a:p>
            <a:pPr algn="l" rtl="0"/>
            <a:endParaRPr lang="en-US" sz="4400" dirty="0" smtClean="0">
              <a:latin typeface="Times New Roman" pitchFamily="18" charset="0"/>
              <a:cs typeface="Times New Roman" pitchFamily="18" charset="0"/>
            </a:endParaRPr>
          </a:p>
          <a:p>
            <a:pPr algn="l" rtl="0"/>
            <a:endParaRPr lang="en-US" sz="4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xmlns="" val="12594303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FFFF00"/>
                </a:solidFill>
                <a:latin typeface="Times New Roman" pitchFamily="18" charset="0"/>
                <a:cs typeface="Times New Roman" pitchFamily="18" charset="0"/>
              </a:rPr>
              <a:t>Ma </a:t>
            </a:r>
            <a:r>
              <a:rPr lang="en-US" dirty="0" err="1" smtClean="0">
                <a:solidFill>
                  <a:srgbClr val="FFFF00"/>
                </a:solidFill>
                <a:latin typeface="Times New Roman" pitchFamily="18" charset="0"/>
                <a:cs typeface="Times New Roman" pitchFamily="18" charset="0"/>
              </a:rPr>
              <a:t>huang</a:t>
            </a:r>
            <a:endParaRPr lang="fa-IR" dirty="0">
              <a:solidFill>
                <a:srgbClr val="FFFF00"/>
              </a:solidFill>
            </a:endParaRPr>
          </a:p>
        </p:txBody>
      </p:sp>
      <p:pic>
        <p:nvPicPr>
          <p:cNvPr id="1026" name="Picture 2" descr="C:\Documents and Settings\windows xp\My Documents\My Pictures\MaHuang.jpg"/>
          <p:cNvPicPr>
            <a:picLocks noGrp="1" noChangeAspect="1" noChangeArrowheads="1"/>
          </p:cNvPicPr>
          <p:nvPr>
            <p:ph idx="1"/>
          </p:nvPr>
        </p:nvPicPr>
        <p:blipFill>
          <a:blip r:embed="rId2"/>
          <a:srcRect/>
          <a:stretch>
            <a:fillRect/>
          </a:stretch>
        </p:blipFill>
        <p:spPr bwMode="auto">
          <a:xfrm>
            <a:off x="297063" y="2230782"/>
            <a:ext cx="3623241" cy="3598863"/>
          </a:xfrm>
          <a:prstGeom prst="rect">
            <a:avLst/>
          </a:prstGeom>
          <a:noFill/>
        </p:spPr>
      </p:pic>
      <p:pic>
        <p:nvPicPr>
          <p:cNvPr id="1027" name="Picture 3" descr="C:\Documents and Settings\windows xp\My Documents\My Pictures\ma-huang-Ephedra-chinensis-seed-plant-2.jpg"/>
          <p:cNvPicPr>
            <a:picLocks noChangeAspect="1" noChangeArrowheads="1"/>
          </p:cNvPicPr>
          <p:nvPr/>
        </p:nvPicPr>
        <p:blipFill>
          <a:blip r:embed="rId3"/>
          <a:srcRect/>
          <a:stretch>
            <a:fillRect/>
          </a:stretch>
        </p:blipFill>
        <p:spPr bwMode="auto">
          <a:xfrm>
            <a:off x="4320208" y="2458072"/>
            <a:ext cx="4153897" cy="3266867"/>
          </a:xfrm>
          <a:prstGeom prst="rect">
            <a:avLst/>
          </a:prstGeom>
          <a:noFill/>
        </p:spPr>
      </p:pic>
      <p:pic>
        <p:nvPicPr>
          <p:cNvPr id="1028" name="Picture 4" descr="C:\Documents and Settings\windows xp\My Documents\My Pictures\untitled.bmp"/>
          <p:cNvPicPr>
            <a:picLocks noChangeAspect="1" noChangeArrowheads="1"/>
          </p:cNvPicPr>
          <p:nvPr/>
        </p:nvPicPr>
        <p:blipFill>
          <a:blip r:embed="rId4"/>
          <a:srcRect/>
          <a:stretch>
            <a:fillRect/>
          </a:stretch>
        </p:blipFill>
        <p:spPr bwMode="auto">
          <a:xfrm>
            <a:off x="9270124" y="2887603"/>
            <a:ext cx="1723697" cy="1723697"/>
          </a:xfrm>
          <a:prstGeom prst="rect">
            <a:avLst/>
          </a:prstGeom>
          <a:noFill/>
        </p:spPr>
      </p:pic>
      <p:sp>
        <p:nvSpPr>
          <p:cNvPr id="6" name="Slide Number Placeholder 5"/>
          <p:cNvSpPr>
            <a:spLocks noGrp="1"/>
          </p:cNvSpPr>
          <p:nvPr>
            <p:ph type="sldNum" sz="quarter" idx="12"/>
          </p:nvPr>
        </p:nvSpPr>
        <p:spPr/>
        <p:txBody>
          <a:bodyPr/>
          <a:lstStyle/>
          <a:p>
            <a:fld id="{6D22F896-40B5-4ADD-8801-0D06FADFA09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000" dirty="0" err="1" smtClean="0">
                <a:solidFill>
                  <a:srgbClr val="FFFF00"/>
                </a:solidFill>
                <a:latin typeface="Times New Roman" pitchFamily="18" charset="0"/>
                <a:cs typeface="Times New Roman" pitchFamily="18" charset="0"/>
              </a:rPr>
              <a:t>Guarana</a:t>
            </a:r>
            <a:r>
              <a:rPr lang="en-US" sz="4000" dirty="0" smtClean="0">
                <a:solidFill>
                  <a:srgbClr val="FFFF00"/>
                </a:solidFill>
                <a:latin typeface="Times New Roman" pitchFamily="18" charset="0"/>
                <a:cs typeface="Times New Roman" pitchFamily="18" charset="0"/>
              </a:rPr>
              <a:t> or kola nut</a:t>
            </a:r>
            <a:endParaRPr lang="fa-IR" sz="4000" dirty="0">
              <a:solidFill>
                <a:srgbClr val="FFFF00"/>
              </a:solidFill>
            </a:endParaRPr>
          </a:p>
        </p:txBody>
      </p:sp>
      <p:pic>
        <p:nvPicPr>
          <p:cNvPr id="2050" name="Picture 2" descr="C:\Documents and Settings\windows xp\My Documents\My Pictures\kolanut_whole.jpg"/>
          <p:cNvPicPr>
            <a:picLocks noGrp="1" noChangeAspect="1" noChangeArrowheads="1"/>
          </p:cNvPicPr>
          <p:nvPr>
            <p:ph idx="1"/>
          </p:nvPr>
        </p:nvPicPr>
        <p:blipFill>
          <a:blip r:embed="rId2"/>
          <a:srcRect/>
          <a:stretch>
            <a:fillRect/>
          </a:stretch>
        </p:blipFill>
        <p:spPr bwMode="auto">
          <a:xfrm>
            <a:off x="428521" y="2336800"/>
            <a:ext cx="3598863" cy="3598863"/>
          </a:xfrm>
          <a:prstGeom prst="rect">
            <a:avLst/>
          </a:prstGeom>
          <a:noFill/>
        </p:spPr>
      </p:pic>
      <p:pic>
        <p:nvPicPr>
          <p:cNvPr id="2051" name="Picture 3" descr="C:\Documents and Settings\windows xp\My Documents\My Pictures\herbs_of_the_gods_family.jpg"/>
          <p:cNvPicPr>
            <a:picLocks noChangeAspect="1" noChangeArrowheads="1"/>
          </p:cNvPicPr>
          <p:nvPr/>
        </p:nvPicPr>
        <p:blipFill>
          <a:blip r:embed="rId3"/>
          <a:srcRect/>
          <a:stretch>
            <a:fillRect/>
          </a:stretch>
        </p:blipFill>
        <p:spPr bwMode="auto">
          <a:xfrm>
            <a:off x="4907112" y="2451651"/>
            <a:ext cx="6242935" cy="3171411"/>
          </a:xfrm>
          <a:prstGeom prst="rect">
            <a:avLst/>
          </a:prstGeom>
          <a:noFill/>
        </p:spPr>
      </p:pic>
      <p:sp>
        <p:nvSpPr>
          <p:cNvPr id="5" name="Slide Number Placeholder 4"/>
          <p:cNvSpPr>
            <a:spLocks noGrp="1"/>
          </p:cNvSpPr>
          <p:nvPr>
            <p:ph type="sldNum" sz="quarter" idx="12"/>
          </p:nvPr>
        </p:nvSpPr>
        <p:spPr/>
        <p:txBody>
          <a:bodyPr/>
          <a:lstStyle/>
          <a:p>
            <a:fld id="{6D22F896-40B5-4ADD-8801-0D06FADFA09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TotalTime>
  <Words>3653</Words>
  <Application>Microsoft Office PowerPoint</Application>
  <PresentationFormat>Custom</PresentationFormat>
  <Paragraphs>451</Paragraphs>
  <Slides>68</Slides>
  <Notes>0</Notes>
  <HiddenSlides>3</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Berlin</vt:lpstr>
      <vt:lpstr>Complementary alternative therapy for obesity</vt:lpstr>
      <vt:lpstr>outline</vt:lpstr>
      <vt:lpstr>Introduction</vt:lpstr>
      <vt:lpstr>Introduction</vt:lpstr>
      <vt:lpstr>Introduction</vt:lpstr>
      <vt:lpstr>DIETARY SUPPLEMENTS</vt:lpstr>
      <vt:lpstr>DIETARY SUPPLEMENTS</vt:lpstr>
      <vt:lpstr>Ma huang</vt:lpstr>
      <vt:lpstr>Guarana or kola nut</vt:lpstr>
      <vt:lpstr>Kola nut</vt:lpstr>
      <vt:lpstr>Caffeine/Ephedrine RCT</vt:lpstr>
      <vt:lpstr>Caffeine/Ephedrine RCT</vt:lpstr>
      <vt:lpstr>Caffeine/Ephedrine RCT</vt:lpstr>
      <vt:lpstr>Caffeine/Ephedrine RCT</vt:lpstr>
      <vt:lpstr>Meta-analysis of the efficacy and safety of ephedrine for weight loss / athletic performance</vt:lpstr>
      <vt:lpstr>Chromium</vt:lpstr>
      <vt:lpstr> Chromium meta-analysis on RCT</vt:lpstr>
      <vt:lpstr>Chromium</vt:lpstr>
      <vt:lpstr>Supplements</vt:lpstr>
      <vt:lpstr>Supplements</vt:lpstr>
      <vt:lpstr>Garcinia Cambogia Is The Strongest Fat Buster</vt:lpstr>
      <vt:lpstr>Suppress your appetite, start burning </vt:lpstr>
      <vt:lpstr>Garcinia Cambogia</vt:lpstr>
      <vt:lpstr>Supplements</vt:lpstr>
      <vt:lpstr>Chitosan </vt:lpstr>
      <vt:lpstr>Botanicals in the Treatment of Obesity Tea (Green, Black)</vt:lpstr>
      <vt:lpstr>Green tea</vt:lpstr>
      <vt:lpstr>Green tea</vt:lpstr>
      <vt:lpstr>The Probable Reasons for Obese Person to Prefer Herbal Products for Weight Management</vt:lpstr>
      <vt:lpstr>  Herbal Approach for Obesity Management</vt:lpstr>
      <vt:lpstr>Ayurveda</vt:lpstr>
      <vt:lpstr>Slide 32</vt:lpstr>
      <vt:lpstr>Plants in ayurveda </vt:lpstr>
      <vt:lpstr>Plants in ayurveda </vt:lpstr>
      <vt:lpstr>Homeopathy</vt:lpstr>
      <vt:lpstr>Homeopathy</vt:lpstr>
      <vt:lpstr>Hypnosis</vt:lpstr>
      <vt:lpstr>Hypnosis</vt:lpstr>
      <vt:lpstr>Hypnosis</vt:lpstr>
      <vt:lpstr>Yoga and Weight Control</vt:lpstr>
      <vt:lpstr>Yoga and Weight Control</vt:lpstr>
      <vt:lpstr>Acupuncture</vt:lpstr>
      <vt:lpstr> Acupuncture In a rat model </vt:lpstr>
      <vt:lpstr>Mechanisms of acupuncture on weight loss</vt:lpstr>
      <vt:lpstr>Auricular acupuncture</vt:lpstr>
      <vt:lpstr>In sum, the weight loss function of acupuncture might work through the following three means</vt:lpstr>
      <vt:lpstr>In sum, the weight loss function of acupuncture might work through the following three means</vt:lpstr>
      <vt:lpstr>2-Regulating endocrine system</vt:lpstr>
      <vt:lpstr>3- Regulating lipid metabolism</vt:lpstr>
      <vt:lpstr>Slide 50</vt:lpstr>
      <vt:lpstr>A systematic review on use of Chinese medicine and acupuncture for treatment of obesity </vt:lpstr>
      <vt:lpstr>A systematic review on use of Chinese medicine and acupuncture for treatment of obesity </vt:lpstr>
      <vt:lpstr>A systematic review on use of Chinese medicine and acupuncture for treatment of obesity</vt:lpstr>
      <vt:lpstr>A systematic review on use of Chinese medicine and acupuncture for treatment of obesity</vt:lpstr>
      <vt:lpstr>Results</vt:lpstr>
      <vt:lpstr>Results</vt:lpstr>
      <vt:lpstr>Results</vt:lpstr>
      <vt:lpstr>Results</vt:lpstr>
      <vt:lpstr>Acupuncture being applied to the abdomen</vt:lpstr>
      <vt:lpstr>Electroacupuncture</vt:lpstr>
      <vt:lpstr>Warming needle</vt:lpstr>
      <vt:lpstr>Noninvasive Body Contouring with Radiofrequency, Ultrasound, Cryolipolysis, and Low-Level Laser Therapy</vt:lpstr>
      <vt:lpstr>Body Contouring</vt:lpstr>
      <vt:lpstr>Indications and contraindications of noninvasive Body Contouring</vt:lpstr>
      <vt:lpstr>Indications and contraindications of noninvasive Body Contouring</vt:lpstr>
      <vt:lpstr>Slide 66</vt:lpstr>
      <vt:lpstr>Conclusion</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Autonomic Neuropathies</dc:title>
  <dc:creator>mehrnaz imani</dc:creator>
  <cp:lastModifiedBy>admin</cp:lastModifiedBy>
  <cp:revision>209</cp:revision>
  <dcterms:created xsi:type="dcterms:W3CDTF">2013-11-14T16:58:32Z</dcterms:created>
  <dcterms:modified xsi:type="dcterms:W3CDTF">2013-12-04T19:29:27Z</dcterms:modified>
</cp:coreProperties>
</file>