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390" r:id="rId3"/>
    <p:sldId id="361" r:id="rId4"/>
    <p:sldId id="278" r:id="rId5"/>
    <p:sldId id="362" r:id="rId6"/>
    <p:sldId id="363" r:id="rId7"/>
    <p:sldId id="281" r:id="rId8"/>
    <p:sldId id="364" r:id="rId9"/>
    <p:sldId id="365" r:id="rId10"/>
    <p:sldId id="366" r:id="rId11"/>
    <p:sldId id="367" r:id="rId12"/>
    <p:sldId id="376" r:id="rId13"/>
    <p:sldId id="377" r:id="rId14"/>
    <p:sldId id="378" r:id="rId15"/>
    <p:sldId id="379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80" r:id="rId25"/>
    <p:sldId id="381" r:id="rId26"/>
    <p:sldId id="383" r:id="rId27"/>
    <p:sldId id="384" r:id="rId28"/>
    <p:sldId id="385" r:id="rId29"/>
    <p:sldId id="389" r:id="rId30"/>
    <p:sldId id="386" r:id="rId31"/>
    <p:sldId id="391" r:id="rId32"/>
    <p:sldId id="3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666699"/>
    <a:srgbClr val="FFFF00"/>
    <a:srgbClr val="FFFFCC"/>
    <a:srgbClr val="33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>
        <p:scale>
          <a:sx n="94" d="100"/>
          <a:sy n="94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70057-3A93-46F2-B2D9-933751BAE55A}" type="doc">
      <dgm:prSet loTypeId="urn:microsoft.com/office/officeart/2005/8/layout/h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1B8855F-322F-482C-A5DD-86153126C17A}">
      <dgm:prSet phldrT="[Text]" custT="1"/>
      <dgm:spPr/>
      <dgm:t>
        <a:bodyPr/>
        <a:lstStyle/>
        <a:p>
          <a:r>
            <a:rPr lang="en-US" sz="4000" b="0" dirty="0" smtClean="0"/>
            <a:t>&lt; 140</a:t>
          </a:r>
        </a:p>
        <a:p>
          <a:r>
            <a:rPr lang="en-US" sz="2900" dirty="0" smtClean="0"/>
            <a:t>No GDM </a:t>
          </a:r>
          <a:r>
            <a:rPr lang="en-US" sz="2800" dirty="0" smtClean="0"/>
            <a:t>repeat 24 wk</a:t>
          </a:r>
          <a:endParaRPr lang="en-US" sz="2800" b="1" dirty="0"/>
        </a:p>
      </dgm:t>
    </dgm:pt>
    <dgm:pt modelId="{1FA2F261-76B1-4BFC-951A-A2F1D67010F8}" type="parTrans" cxnId="{40232E75-7C7B-4D2B-94CD-2CF2C100B3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D62142-F191-4304-9DF3-3DC81E05D156}" type="sibTrans" cxnId="{40232E75-7C7B-4D2B-94CD-2CF2C100B3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8553F8-5777-4D41-812C-D7A1A10CBA1B}">
      <dgm:prSet phldrT="[Text]" custT="1"/>
      <dgm:spPr/>
      <dgm:t>
        <a:bodyPr/>
        <a:lstStyle/>
        <a:p>
          <a:r>
            <a:rPr lang="en-US" sz="3600" b="0" dirty="0" smtClean="0"/>
            <a:t>140 to 200</a:t>
          </a:r>
        </a:p>
        <a:p>
          <a:r>
            <a:rPr lang="en-US" sz="2900" dirty="0" smtClean="0"/>
            <a:t>Need to do OGTT – 3 hr</a:t>
          </a:r>
          <a:endParaRPr lang="en-US" sz="3600" b="1" dirty="0"/>
        </a:p>
      </dgm:t>
    </dgm:pt>
    <dgm:pt modelId="{AE3B0BB4-D46A-4E96-BA42-55B2F9D1B38A}" type="parTrans" cxnId="{46E3213D-E9F5-4541-AD96-8B82A560F8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78597F-1313-4D8C-9123-2E5BCC4E1BF1}" type="sibTrans" cxnId="{46E3213D-E9F5-4541-AD96-8B82A560F8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95D6FB0-F644-4713-8AD4-824FC0203028}">
      <dgm:prSet phldrT="[Text]" custT="1"/>
      <dgm:spPr/>
      <dgm:t>
        <a:bodyPr/>
        <a:lstStyle/>
        <a:p>
          <a:r>
            <a:rPr lang="en-US" sz="4000" b="0" dirty="0" smtClean="0"/>
            <a:t>200</a:t>
          </a:r>
        </a:p>
        <a:p>
          <a:r>
            <a:rPr lang="en-US" sz="2800" dirty="0" smtClean="0"/>
            <a:t> </a:t>
          </a:r>
          <a:r>
            <a:rPr lang="en-US" sz="3200" dirty="0" smtClean="0"/>
            <a:t>GDM confirmed</a:t>
          </a:r>
          <a:endParaRPr lang="en-US" sz="3600" b="1" dirty="0"/>
        </a:p>
      </dgm:t>
    </dgm:pt>
    <dgm:pt modelId="{7B62318D-1FFD-4C5B-A9B2-8414BBE717CE}" type="parTrans" cxnId="{1C0CAB36-075F-4581-989C-92BAD74F35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81F120-1FCA-4A3F-BACA-4BA627AD219B}" type="sibTrans" cxnId="{1C0CAB36-075F-4581-989C-92BAD74F35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ED9DC3-307D-423B-8AD4-A1A31C148665}" type="pres">
      <dgm:prSet presAssocID="{B3B70057-3A93-46F2-B2D9-933751BAE5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D6C65B-2697-424E-BA6D-E9561E1EE348}" type="pres">
      <dgm:prSet presAssocID="{71B8855F-322F-482C-A5DD-86153126C1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511C-4D51-423F-BBCF-6F675316585F}" type="pres">
      <dgm:prSet presAssocID="{63D62142-F191-4304-9DF3-3DC81E05D156}" presName="sibTrans" presStyleCnt="0"/>
      <dgm:spPr/>
    </dgm:pt>
    <dgm:pt modelId="{BB864305-309A-4299-9E05-E26823414E23}" type="pres">
      <dgm:prSet presAssocID="{4F8553F8-5777-4D41-812C-D7A1A10CBA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BA707-FE94-47E2-84FF-C775D20AD132}" type="pres">
      <dgm:prSet presAssocID="{3878597F-1313-4D8C-9123-2E5BCC4E1BF1}" presName="sibTrans" presStyleCnt="0"/>
      <dgm:spPr/>
    </dgm:pt>
    <dgm:pt modelId="{1C549FB6-AD1E-4C24-BF5C-B2EBF88904B5}" type="pres">
      <dgm:prSet presAssocID="{F95D6FB0-F644-4713-8AD4-824FC02030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CAB36-075F-4581-989C-92BAD74F3503}" srcId="{B3B70057-3A93-46F2-B2D9-933751BAE55A}" destId="{F95D6FB0-F644-4713-8AD4-824FC0203028}" srcOrd="2" destOrd="0" parTransId="{7B62318D-1FFD-4C5B-A9B2-8414BBE717CE}" sibTransId="{3F81F120-1FCA-4A3F-BACA-4BA627AD219B}"/>
    <dgm:cxn modelId="{46E3213D-E9F5-4541-AD96-8B82A560F83A}" srcId="{B3B70057-3A93-46F2-B2D9-933751BAE55A}" destId="{4F8553F8-5777-4D41-812C-D7A1A10CBA1B}" srcOrd="1" destOrd="0" parTransId="{AE3B0BB4-D46A-4E96-BA42-55B2F9D1B38A}" sibTransId="{3878597F-1313-4D8C-9123-2E5BCC4E1BF1}"/>
    <dgm:cxn modelId="{40232E75-7C7B-4D2B-94CD-2CF2C100B3C1}" srcId="{B3B70057-3A93-46F2-B2D9-933751BAE55A}" destId="{71B8855F-322F-482C-A5DD-86153126C17A}" srcOrd="0" destOrd="0" parTransId="{1FA2F261-76B1-4BFC-951A-A2F1D67010F8}" sibTransId="{63D62142-F191-4304-9DF3-3DC81E05D156}"/>
    <dgm:cxn modelId="{BE105B0C-35C7-439B-9C4E-D994C38A9163}" type="presOf" srcId="{4F8553F8-5777-4D41-812C-D7A1A10CBA1B}" destId="{BB864305-309A-4299-9E05-E26823414E23}" srcOrd="0" destOrd="0" presId="urn:microsoft.com/office/officeart/2005/8/layout/hList6"/>
    <dgm:cxn modelId="{A2523FCD-D99A-4976-9C22-16A52A8F07C2}" type="presOf" srcId="{B3B70057-3A93-46F2-B2D9-933751BAE55A}" destId="{76ED9DC3-307D-423B-8AD4-A1A31C148665}" srcOrd="0" destOrd="0" presId="urn:microsoft.com/office/officeart/2005/8/layout/hList6"/>
    <dgm:cxn modelId="{5A70A398-E734-4F10-9270-99B6D6613150}" type="presOf" srcId="{71B8855F-322F-482C-A5DD-86153126C17A}" destId="{3BD6C65B-2697-424E-BA6D-E9561E1EE348}" srcOrd="0" destOrd="0" presId="urn:microsoft.com/office/officeart/2005/8/layout/hList6"/>
    <dgm:cxn modelId="{AB5408CA-E1FD-4404-A4BF-F11E1E001A95}" type="presOf" srcId="{F95D6FB0-F644-4713-8AD4-824FC0203028}" destId="{1C549FB6-AD1E-4C24-BF5C-B2EBF88904B5}" srcOrd="0" destOrd="0" presId="urn:microsoft.com/office/officeart/2005/8/layout/hList6"/>
    <dgm:cxn modelId="{382DD5E6-A468-4623-A84D-68FF88865F93}" type="presParOf" srcId="{76ED9DC3-307D-423B-8AD4-A1A31C148665}" destId="{3BD6C65B-2697-424E-BA6D-E9561E1EE348}" srcOrd="0" destOrd="0" presId="urn:microsoft.com/office/officeart/2005/8/layout/hList6"/>
    <dgm:cxn modelId="{A2FD19F9-F782-4057-80F9-449CDDA415B9}" type="presParOf" srcId="{76ED9DC3-307D-423B-8AD4-A1A31C148665}" destId="{2532511C-4D51-423F-BBCF-6F675316585F}" srcOrd="1" destOrd="0" presId="urn:microsoft.com/office/officeart/2005/8/layout/hList6"/>
    <dgm:cxn modelId="{C6E1FAD0-01D7-4F76-9FE4-22C2082A1BA3}" type="presParOf" srcId="{76ED9DC3-307D-423B-8AD4-A1A31C148665}" destId="{BB864305-309A-4299-9E05-E26823414E23}" srcOrd="2" destOrd="0" presId="urn:microsoft.com/office/officeart/2005/8/layout/hList6"/>
    <dgm:cxn modelId="{4F5F0F67-1DDE-413E-983C-1802CE19E375}" type="presParOf" srcId="{76ED9DC3-307D-423B-8AD4-A1A31C148665}" destId="{4D0BA707-FE94-47E2-84FF-C775D20AD132}" srcOrd="3" destOrd="0" presId="urn:microsoft.com/office/officeart/2005/8/layout/hList6"/>
    <dgm:cxn modelId="{D4FA47A0-7686-464F-AE94-ECB616238842}" type="presParOf" srcId="{76ED9DC3-307D-423B-8AD4-A1A31C148665}" destId="{1C549FB6-AD1E-4C24-BF5C-B2EBF88904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6C65B-2697-424E-BA6D-E9561E1EE348}">
      <dsp:nvSpPr>
        <dsp:cNvPr id="0" name=""/>
        <dsp:cNvSpPr/>
      </dsp:nvSpPr>
      <dsp:spPr>
        <a:xfrm rot="16200000">
          <a:off x="-815711" y="816706"/>
          <a:ext cx="4221162" cy="2587749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/>
            <a:t>&lt; 140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 GDM </a:t>
          </a:r>
          <a:r>
            <a:rPr lang="en-US" sz="2800" kern="1200" dirty="0" smtClean="0"/>
            <a:t>repeat 24 wk</a:t>
          </a:r>
          <a:endParaRPr lang="en-US" sz="2800" b="1" kern="1200" dirty="0"/>
        </a:p>
      </dsp:txBody>
      <dsp:txXfrm rot="5400000">
        <a:off x="996" y="844231"/>
        <a:ext cx="2587749" cy="2532698"/>
      </dsp:txXfrm>
    </dsp:sp>
    <dsp:sp modelId="{BB864305-309A-4299-9E05-E26823414E23}">
      <dsp:nvSpPr>
        <dsp:cNvPr id="0" name=""/>
        <dsp:cNvSpPr/>
      </dsp:nvSpPr>
      <dsp:spPr>
        <a:xfrm rot="16200000">
          <a:off x="1966119" y="816706"/>
          <a:ext cx="4221162" cy="2587749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/>
            <a:t>140 to 200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Need to do OGTT – 3 hr</a:t>
          </a:r>
          <a:endParaRPr lang="en-US" sz="3600" b="1" kern="1200" dirty="0"/>
        </a:p>
      </dsp:txBody>
      <dsp:txXfrm rot="5400000">
        <a:off x="2782826" y="844231"/>
        <a:ext cx="2587749" cy="2532698"/>
      </dsp:txXfrm>
    </dsp:sp>
    <dsp:sp modelId="{1C549FB6-AD1E-4C24-BF5C-B2EBF88904B5}">
      <dsp:nvSpPr>
        <dsp:cNvPr id="0" name=""/>
        <dsp:cNvSpPr/>
      </dsp:nvSpPr>
      <dsp:spPr>
        <a:xfrm rot="16200000">
          <a:off x="4747949" y="816706"/>
          <a:ext cx="4221162" cy="2587749"/>
        </a:xfrm>
        <a:prstGeom prst="flowChartManualOperati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/>
            <a:t>200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r>
            <a:rPr lang="en-US" sz="3200" kern="1200" dirty="0" smtClean="0"/>
            <a:t>GDM confirmed</a:t>
          </a:r>
          <a:endParaRPr lang="en-US" sz="3600" b="1" kern="1200" dirty="0"/>
        </a:p>
      </dsp:txBody>
      <dsp:txXfrm rot="5400000">
        <a:off x="5564656" y="844231"/>
        <a:ext cx="2587749" cy="253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77116-5C93-4165-964E-4E1375713AB8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38A2D-440B-4BB1-8A46-AEB123A24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2377-2D85-458B-89EB-8380CEF57F8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j0398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459413"/>
            <a:ext cx="4576762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j03982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413"/>
            <a:ext cx="4576763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6477000" cy="3067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666699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fld id="{33E3DBFC-171D-4A42-8B2E-0F4987C6E5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6D0D1-2038-4EA8-83CE-2C6A2CDBC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79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2B76-7A72-4E0B-8222-9B02B444C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61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230FB-FE48-48B6-B1B5-B49504414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0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EA136-C102-41BB-BD0D-AC6639628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5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9203F-6D87-49E4-8E81-22FAEC487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1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A1FF4-7D12-4643-B53E-C3A049071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2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AC91E-AB76-4FC0-81A6-73128CA32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5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28C7-87F3-49C1-BB54-2D1F66771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89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70488-03E7-4BB8-879F-44181791F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8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DAABA-BD50-41DF-B9AB-92BB53777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1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j03982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459413"/>
            <a:ext cx="4576762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j03982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413"/>
            <a:ext cx="4576763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001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164999-FE94-4707-B969-60209580AD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By the name of God</a:t>
            </a:r>
          </a:p>
          <a:p>
            <a:pPr algn="ctr">
              <a:buNone/>
            </a:pPr>
            <a:r>
              <a:rPr lang="en-US" sz="1800" b="1" dirty="0" smtClean="0"/>
              <a:t>The Merciful &amp; Compassionate</a:t>
            </a:r>
            <a:endParaRPr lang="en-US" sz="1800" b="1" dirty="0"/>
          </a:p>
        </p:txBody>
      </p:sp>
      <p:pic>
        <p:nvPicPr>
          <p:cNvPr id="4" name="Picture 3" descr="0613motherand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4724400" cy="1924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743200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i="1" dirty="0" smtClean="0"/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fa-IR" sz="2400" b="1" i="1" dirty="0" smtClean="0"/>
              <a:t>دکتر فهیمه رمضانی تهرانی</a:t>
            </a:r>
          </a:p>
          <a:p>
            <a:pPr algn="ctr">
              <a:buNone/>
            </a:pPr>
            <a:r>
              <a:rPr lang="fa-IR" sz="2400" b="1" i="1" dirty="0" smtClean="0"/>
              <a:t>استاد</a:t>
            </a:r>
          </a:p>
          <a:p>
            <a:pPr algn="ctr">
              <a:buNone/>
            </a:pPr>
            <a:r>
              <a:rPr lang="fa-IR" sz="2400" b="1" i="1" dirty="0" smtClean="0"/>
              <a:t>پژوهشکده علوم غدد درون ریز و متابولیسم</a:t>
            </a:r>
          </a:p>
          <a:p>
            <a:pPr algn="ctr">
              <a:buNone/>
            </a:pPr>
            <a:r>
              <a:rPr lang="fa-IR" sz="2400" b="1" i="1" dirty="0" smtClean="0"/>
              <a:t>دانشگاه علوم پزشکی شهید بهشتی</a:t>
            </a:r>
          </a:p>
          <a:p>
            <a:pPr algn="ctr">
              <a:buNone/>
            </a:pPr>
            <a:r>
              <a:rPr lang="fa-IR" sz="2400" b="1" i="1" dirty="0" smtClean="0"/>
              <a:t>خرداد1395</a:t>
            </a:r>
            <a:endParaRPr lang="en-US" sz="1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503" y="2743200"/>
            <a:ext cx="8001000" cy="1143000"/>
          </a:xfrm>
        </p:spPr>
        <p:txBody>
          <a:bodyPr/>
          <a:lstStyle/>
          <a:p>
            <a:pPr eaLnBrk="1" hangingPunct="1">
              <a:lnSpc>
                <a:spcPts val="6500"/>
              </a:lnSpc>
              <a:spcBef>
                <a:spcPts val="1200"/>
              </a:spcBef>
            </a:pPr>
            <a:r>
              <a:rPr lang="fa-IR" altLang="en-US" dirty="0" smtClean="0"/>
              <a:t>غربالگری و مدیریت دیابت حاملگی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629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2393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61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18222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258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GDM – Two Step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Two Step Screening</a:t>
            </a:r>
          </a:p>
          <a:p>
            <a:pPr lvl="1" eaLnBrk="1" hangingPunct="1">
              <a:defRPr/>
            </a:pPr>
            <a:r>
              <a:rPr lang="en-US" sz="2000" dirty="0" smtClean="0"/>
              <a:t>Do a Random </a:t>
            </a:r>
            <a:r>
              <a:rPr lang="en-US" sz="2000" u="sng" dirty="0" smtClean="0"/>
              <a:t>Glucose Challenge Test </a:t>
            </a:r>
            <a:r>
              <a:rPr lang="en-US" sz="2000" dirty="0" smtClean="0"/>
              <a:t>(GCT)</a:t>
            </a:r>
          </a:p>
          <a:p>
            <a:pPr lvl="1" eaLnBrk="1" hangingPunct="1">
              <a:defRPr/>
            </a:pPr>
            <a:r>
              <a:rPr lang="en-US" sz="2000" dirty="0" smtClean="0"/>
              <a:t>50 grams of oral glucose any time of day</a:t>
            </a:r>
          </a:p>
          <a:p>
            <a:pPr lvl="1" eaLnBrk="1" hangingPunct="1">
              <a:defRPr/>
            </a:pPr>
            <a:r>
              <a:rPr lang="en-US" sz="2000" dirty="0" smtClean="0"/>
              <a:t>1 hour post test for plasma glucose (1 hr PG)</a:t>
            </a:r>
          </a:p>
          <a:p>
            <a:pPr lvl="1" eaLnBrk="1" hangingPunct="1">
              <a:defRPr/>
            </a:pPr>
            <a:r>
              <a:rPr lang="en-US" sz="2000" dirty="0" smtClean="0"/>
              <a:t>Result &gt; 200 mg% - Dx of GDM confirmed</a:t>
            </a:r>
          </a:p>
          <a:p>
            <a:pPr lvl="1" eaLnBrk="1" hangingPunct="1">
              <a:defRPr/>
            </a:pPr>
            <a:r>
              <a:rPr lang="en-US" sz="2000" dirty="0" smtClean="0"/>
              <a:t>Result &gt; 140 mg% - Dx of GDM suspected</a:t>
            </a:r>
          </a:p>
          <a:p>
            <a:pPr lvl="1" eaLnBrk="1" hangingPunct="1">
              <a:defRPr/>
            </a:pPr>
            <a:r>
              <a:rPr lang="en-US" sz="2000" dirty="0" smtClean="0"/>
              <a:t>140 to 200 – We need </a:t>
            </a:r>
            <a:r>
              <a:rPr lang="en-US" sz="2400" b="1" dirty="0" smtClean="0"/>
              <a:t>OGTT (100 g) </a:t>
            </a:r>
            <a:r>
              <a:rPr lang="en-US" sz="2000" dirty="0" smtClean="0"/>
              <a:t>to confirm</a:t>
            </a:r>
          </a:p>
          <a:p>
            <a:pPr eaLnBrk="1" hangingPunct="1">
              <a:defRPr/>
            </a:pPr>
            <a:r>
              <a:rPr lang="en-US" sz="2400" dirty="0" smtClean="0"/>
              <a:t>One Step Screening</a:t>
            </a:r>
          </a:p>
          <a:p>
            <a:pPr lvl="1" eaLnBrk="1" hangingPunct="1">
              <a:defRPr/>
            </a:pPr>
            <a:r>
              <a:rPr lang="en-US" sz="2000" dirty="0" smtClean="0"/>
              <a:t>OGTT – 2 hours after 75 g of oral glucose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smtClean="0">
                <a:solidFill>
                  <a:schemeClr val="folHlink"/>
                </a:solidFill>
                <a:latin typeface="Verdana" pitchFamily="34" charset="0"/>
              </a:rPr>
              <a:t>www.drsarma.in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937764-2A66-4446-8090-D955D98BBB91}" type="slidenum">
              <a:rPr lang="en-US" altLang="en-US" sz="1200" smtClean="0">
                <a:solidFill>
                  <a:schemeClr val="folHlin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200" smtClean="0">
              <a:solidFill>
                <a:schemeClr val="fol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4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Glucose Challenge Test (GCT)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36266"/>
              </p:ext>
            </p:extLst>
          </p:nvPr>
        </p:nvGraphicFramePr>
        <p:xfrm>
          <a:off x="533400" y="1600200"/>
          <a:ext cx="8153400" cy="42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smtClean="0">
                <a:solidFill>
                  <a:schemeClr val="folHlink"/>
                </a:solidFill>
                <a:latin typeface="Verdana" pitchFamily="34" charset="0"/>
              </a:rPr>
              <a:t>www.drsarma.in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58A2157-BF99-44DB-9557-FC1FB72A11D7}" type="slidenum">
              <a:rPr lang="en-US" altLang="en-US" sz="1200" smtClean="0">
                <a:solidFill>
                  <a:schemeClr val="folHlin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200" smtClean="0">
              <a:solidFill>
                <a:schemeClr val="folHlin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OGTT –100g –3 hour Test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497305"/>
              </p:ext>
            </p:extLst>
          </p:nvPr>
        </p:nvGraphicFramePr>
        <p:xfrm>
          <a:off x="1371600" y="1295400"/>
          <a:ext cx="6096000" cy="4525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905192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Test sample timing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Plasma Glucose value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Fasting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hour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hour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905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 hour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68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smtClean="0">
                <a:solidFill>
                  <a:schemeClr val="folHlink"/>
                </a:solidFill>
                <a:latin typeface="Verdana" pitchFamily="34" charset="0"/>
              </a:rPr>
              <a:t>www.drsarma.in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32FB7E-181A-4818-8BA7-B5B8E489733F}" type="slidenum">
              <a:rPr lang="en-US" altLang="en-US" sz="1200" smtClean="0">
                <a:solidFill>
                  <a:schemeClr val="folHlin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200" smtClean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02844">
            <a:off x="1311378" y="3046274"/>
            <a:ext cx="64558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Two abnormal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Value is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necessery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097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OGTT –75g –2 hour Test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722440"/>
          <a:ext cx="6629400" cy="4525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4700"/>
                <a:gridCol w="3314700"/>
              </a:tblGrid>
              <a:tr h="113149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Test sample timing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Plasma Glucose value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31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Fasting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31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 hour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180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31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 hour (mg%)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smtClean="0">
                <a:solidFill>
                  <a:schemeClr val="folHlink"/>
                </a:solidFill>
                <a:latin typeface="Verdana" pitchFamily="34" charset="0"/>
              </a:rPr>
              <a:t>www.drsarma.in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D7A00"/>
              </a:buClr>
              <a:buChar char="•"/>
              <a:defRPr sz="3200">
                <a:solidFill>
                  <a:schemeClr val="bg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800">
                <a:solidFill>
                  <a:schemeClr val="bg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D7A00"/>
              </a:buClr>
              <a:buChar char="•"/>
              <a:defRPr sz="2400">
                <a:solidFill>
                  <a:schemeClr val="bg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D7A00"/>
              </a:buClr>
              <a:buChar char="–"/>
              <a:defRPr sz="2000">
                <a:solidFill>
                  <a:schemeClr val="bg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7A00"/>
              </a:buClr>
              <a:buChar char="»"/>
              <a:defRPr sz="2000">
                <a:solidFill>
                  <a:schemeClr val="bg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72BA14B3-D171-473A-823F-23D89CB97F32}" type="slidenum">
              <a:rPr lang="en-US" altLang="en-US" sz="1200" smtClean="0">
                <a:solidFill>
                  <a:schemeClr val="folHlink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200" smtClean="0">
              <a:solidFill>
                <a:schemeClr val="folHlink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02844">
            <a:off x="1452617" y="3053220"/>
            <a:ext cx="61929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One abnormal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Value is Adequate</a:t>
            </a:r>
          </a:p>
        </p:txBody>
      </p:sp>
    </p:spTree>
    <p:extLst>
      <p:ext uri="{BB962C8B-B14F-4D97-AF65-F5344CB8AC3E}">
        <p14:creationId xmlns:p14="http://schemas.microsoft.com/office/powerpoint/2010/main" val="40735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Impact of early detection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&amp; treatment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90"/>
            <a:ext cx="7239000" cy="26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5220" y="4643448"/>
            <a:ext cx="607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Australian Carbohydrate Intolerance Study in Pregnant Women</a:t>
            </a:r>
          </a:p>
          <a:p>
            <a:pPr algn="ctr"/>
            <a:r>
              <a:rPr lang="en-US" dirty="0" smtClean="0"/>
              <a:t>ACHOIS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:\2364e6e5-dcc3-403e-b2b1-8e9f226cc96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78" y="1357298"/>
            <a:ext cx="6989324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969" y="4338240"/>
            <a:ext cx="4126451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$60,506 Cost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9.7 additional induction labour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8.6 more admission to NICU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2" y="4286258"/>
            <a:ext cx="2857519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To avoid 3.2  Prenatal morbidities and mortalities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6779" y="370936"/>
            <a:ext cx="2662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 every 100 women treated for mild GDM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88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070" y="1425104"/>
            <a:ext cx="77819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885" y="3535412"/>
            <a:ext cx="82153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647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780644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1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71438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14291"/>
            <a:ext cx="7417067" cy="4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581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01000" cy="762000"/>
          </a:xfrm>
        </p:spPr>
        <p:txBody>
          <a:bodyPr/>
          <a:lstStyle/>
          <a:p>
            <a:pPr algn="ctr"/>
            <a:r>
              <a:rPr lang="fa-IR" sz="4000" dirty="0" smtClean="0"/>
              <a:t>کمیته علمی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3924300" cy="4525963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آقای دکتر فرزادفر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آقای دکتر حسین پناه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خانم دکتر حنطوش زاده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آقای دکتر جوانبخت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 شهروز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 ولی زاده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خانم دکتر میرمیران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خانم دکتر شهبازیان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دکتربیدارپور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609600"/>
            <a:ext cx="3924300" cy="4525963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آقای دکتر عزیزی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آقای دکتر لاریجانی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آقای دکتر مطلق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خانم </a:t>
            </a:r>
            <a:r>
              <a:rPr lang="fa-IR" dirty="0"/>
              <a:t>دکتر ترکستانی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خانم دکتر </a:t>
            </a:r>
            <a:r>
              <a:rPr lang="fa-IR" dirty="0" smtClean="0"/>
              <a:t>عابدینی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 سلیمانی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 خلیلی</a:t>
            </a:r>
            <a:endParaRPr lang="fa-IR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اقای دکتر حدایق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/>
              <a:t>خانم دکتر </a:t>
            </a:r>
            <a:r>
              <a:rPr lang="fa-IR" dirty="0" smtClean="0"/>
              <a:t>نسلی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dirty="0" smtClean="0"/>
              <a:t>اقای دکتر استوار</a:t>
            </a:r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every 100,000 pregnancies  screened using the IADPSG recommendations, 27 QALYs are gained compared with the current standard of care at an additional cost of $15,265,992.</a:t>
            </a:r>
          </a:p>
          <a:p>
            <a:pPr>
              <a:buClr>
                <a:srgbClr val="00B0F0"/>
              </a:buCl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incremental cost-effectiveness ratio(ICER) is $565,407 per QALY gained.</a:t>
            </a:r>
          </a:p>
          <a:p>
            <a:pPr>
              <a:buClr>
                <a:srgbClr val="00B0F0"/>
              </a:buCl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F0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post delivery care was not accomplished, the IADPSG strategy was no longer cost-effective.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5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69" y="1084122"/>
            <a:ext cx="7611894" cy="46278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average cost of each additional case of GDM recognized using new criteria is $1971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800" b="1" dirty="0" smtClean="0"/>
              <a:t>American Journal of Obstetrics </a:t>
            </a:r>
            <a:r>
              <a:rPr lang="en-US" sz="1800" b="1" i="1" dirty="0" smtClean="0"/>
              <a:t>&amp; Gynecology</a:t>
            </a:r>
          </a:p>
          <a:p>
            <a:endParaRPr lang="en-US" dirty="0" smtClean="0"/>
          </a:p>
          <a:p>
            <a:r>
              <a:rPr lang="en-US" dirty="0" smtClean="0"/>
              <a:t>The average estimated cost of each additional case of GDM be recognized using new criteria in </a:t>
            </a:r>
            <a:r>
              <a:rPr lang="en-US" sz="3600" b="1" dirty="0" smtClean="0"/>
              <a:t>Iran</a:t>
            </a:r>
            <a:r>
              <a:rPr lang="en-US" dirty="0" smtClean="0"/>
              <a:t> is 38,000,000(</a:t>
            </a:r>
            <a:r>
              <a:rPr lang="en-US" dirty="0" err="1" smtClean="0"/>
              <a:t>Rials</a:t>
            </a:r>
            <a:r>
              <a:rPr lang="en-US" dirty="0" smtClean="0"/>
              <a:t>) or $1100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the prevalence of GDM in Iran is increased from 10% to 20% using new criteria, considering 1,520,000 birth annually,  the average annual cost of GDM will be $1,672,000,000</a:t>
            </a:r>
          </a:p>
          <a:p>
            <a:endParaRPr lang="en-US" dirty="0" smtClean="0"/>
          </a:p>
          <a:p>
            <a:pPr algn="ctr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6017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recommendation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7239000" cy="3691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To conduct research at national or regional level addressing GDM screening from a health economic perspective before implementation of any GDM screening programs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946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dirty="0" smtClean="0"/>
              <a:t>انتخاب برنامه ی مناسب غربالگری دیابت بارداری چه اهمیتی دارد؟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400800" cy="4525963"/>
          </a:xfrm>
        </p:spPr>
        <p:txBody>
          <a:bodyPr/>
          <a:lstStyle/>
          <a:p>
            <a:pPr algn="r" rtl="1"/>
            <a:r>
              <a:rPr lang="fa-IR" sz="3600" dirty="0" smtClean="0"/>
              <a:t>شیوع </a:t>
            </a:r>
          </a:p>
          <a:p>
            <a:pPr algn="r" rtl="1"/>
            <a:r>
              <a:rPr lang="fa-IR" sz="3600" dirty="0" smtClean="0"/>
              <a:t>هزینه</a:t>
            </a:r>
          </a:p>
          <a:p>
            <a:pPr algn="r" rtl="1"/>
            <a:r>
              <a:rPr lang="fa-IR" sz="3600" dirty="0" smtClean="0"/>
              <a:t>کیفیت زندگی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70037"/>
              </p:ext>
            </p:extLst>
          </p:nvPr>
        </p:nvGraphicFramePr>
        <p:xfrm>
          <a:off x="-47678" y="489857"/>
          <a:ext cx="7415841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name="Document" r:id="rId3" imgW="6915277" imgH="5458935" progId="Word.Document.8">
                  <p:embed/>
                </p:oleObj>
              </mc:Choice>
              <mc:Fallback>
                <p:oleObj name="Document" r:id="rId3" imgW="6915277" imgH="545893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78" y="489857"/>
                        <a:ext cx="7415841" cy="585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73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txBody>
          <a:bodyPr/>
          <a:lstStyle/>
          <a:p>
            <a:pPr algn="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اهداف مطالعه</a:t>
            </a:r>
            <a:endParaRPr lang="en-US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669"/>
            <a:ext cx="8229600" cy="4525963"/>
          </a:xfrm>
        </p:spPr>
        <p:txBody>
          <a:bodyPr>
            <a:noAutofit/>
          </a:bodyPr>
          <a:lstStyle/>
          <a:p>
            <a:pPr lvl="0" algn="just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مقایسه پیامدهای مادری-جنینی زنان باردار بر حسب 5 دستورالعمل مختلف غربالگری و درمان دیابت بارداری</a:t>
            </a:r>
          </a:p>
          <a:p>
            <a:pPr lvl="0" algn="just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مقایسه </a:t>
            </a:r>
            <a:r>
              <a:rPr lang="fa-IR" sz="2400" dirty="0">
                <a:cs typeface="B Nazanin" pitchFamily="2" charset="-78"/>
              </a:rPr>
              <a:t>سال‌های زندگی با کیفیت تعدیل </a:t>
            </a:r>
            <a:r>
              <a:rPr lang="fa-IR" sz="2400" dirty="0" smtClean="0">
                <a:cs typeface="B Nazanin" pitchFamily="2" charset="-78"/>
              </a:rPr>
              <a:t>شده یا </a:t>
            </a:r>
            <a:r>
              <a:rPr lang="en-US" sz="2400" dirty="0" smtClean="0">
                <a:cs typeface="B Nazanin" pitchFamily="2" charset="-78"/>
              </a:rPr>
              <a:t>QALYs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حسب 5 دستورالعمل مختلف غربالگری و درمان دیابت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بارداری</a:t>
            </a:r>
          </a:p>
          <a:p>
            <a:pPr algn="just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تخمین هزینه های مستقیم و غیر مستقیم غربالگری و درمان  یابت بارداری بر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حسب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5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دستورالعمل مختلف غربالگری و درمان دیابت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بارداری</a:t>
            </a:r>
          </a:p>
          <a:p>
            <a:pPr lvl="0" algn="just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تخمین و مقایسه هزینه  یک مورد پیشگیری از عوارض مادری-جنینی دیابت بارداری در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5 دستورالعمل مختلف غربالگری و درمان دیابت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بارداری</a:t>
            </a:r>
          </a:p>
          <a:p>
            <a:pPr lvl="0" algn="just" rtl="1"/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محاسبه و مقایسه تعداد «موارد مورد نیاز برای درمان» جهت پیشگیری از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یک مورد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عوارض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مادری-جنینی </a:t>
            </a:r>
          </a:p>
          <a:p>
            <a:pPr lvl="0" algn="just"/>
            <a:endParaRPr lang="en-US" sz="2400" dirty="0">
              <a:cs typeface="B Nazanin" pitchFamily="2" charset="-78"/>
            </a:endParaRPr>
          </a:p>
          <a:p>
            <a:pPr algn="just"/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95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2576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100" dirty="0" smtClean="0"/>
              <a:t>دستورالعمل های غربالگری و مدیریت دیابت باردار</a:t>
            </a:r>
            <a:r>
              <a:rPr lang="fa-IR" sz="4000" dirty="0" smtClean="0"/>
              <a:t>ی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926274"/>
            <a:ext cx="8668987" cy="593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831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848600" cy="457200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پیامدهایی که مورد ارزیابی قرار خواهد گرفت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239000" cy="6105872"/>
          </a:xfrm>
        </p:spPr>
        <p:txBody>
          <a:bodyPr>
            <a:normAutofit/>
          </a:bodyPr>
          <a:lstStyle/>
          <a:p>
            <a:pPr algn="r" rtl="1">
              <a:buClr>
                <a:srgbClr val="00B0F0"/>
              </a:buClr>
              <a:buFont typeface="Wingdings" pitchFamily="2" charset="2"/>
              <a:buChar char="v"/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پیامدهای اولیه</a:t>
            </a:r>
          </a:p>
          <a:p>
            <a:pPr lvl="1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درصد وزن نوزادان بالاتر از صدک 90</a:t>
            </a:r>
          </a:p>
          <a:p>
            <a:pPr lvl="1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درصد هیپوگلیسمی نوزادی</a:t>
            </a:r>
          </a:p>
          <a:p>
            <a:pPr lvl="1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درصد </a:t>
            </a:r>
            <a:r>
              <a:rPr lang="en-US" sz="2400" dirty="0" smtClean="0">
                <a:latin typeface="Times New Roman" pitchFamily="18" charset="0"/>
                <a:cs typeface="B Nazanin" pitchFamily="2" charset="-78"/>
              </a:rPr>
              <a:t>C-peptide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 بندناف بیشتر از صدک 90</a:t>
            </a:r>
          </a:p>
          <a:p>
            <a:pPr algn="r" rtl="1">
              <a:buClr>
                <a:srgbClr val="00B0F0"/>
              </a:buClr>
              <a:buFont typeface="Wingdings" pitchFamily="2" charset="2"/>
              <a:buChar char="v"/>
            </a:pPr>
            <a:r>
              <a:rPr lang="fa-IR" sz="2800" b="1" dirty="0" smtClean="0">
                <a:latin typeface="Times New Roman" pitchFamily="18" charset="0"/>
                <a:cs typeface="B Nazanin" pitchFamily="2" charset="-78"/>
              </a:rPr>
              <a:t>پیامدهای ثانویه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>
                <a:latin typeface="Times New Roman" pitchFamily="18" charset="0"/>
                <a:cs typeface="B Nazanin" pitchFamily="2" charset="-78"/>
              </a:rPr>
              <a:t>درصد وزن نوزادان 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کمتر </a:t>
            </a:r>
            <a:r>
              <a:rPr lang="fa-IR" sz="2000" dirty="0">
                <a:latin typeface="Times New Roman" pitchFamily="18" charset="0"/>
                <a:cs typeface="B Nazanin" pitchFamily="2" charset="-78"/>
              </a:rPr>
              <a:t>از صدک </a:t>
            </a: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10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میزان بستری در بخش مراقبت های ویژه نوزادی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درصد ابتلا به سندرم زجر تنفسی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درصد ترومای جنینی شامل آسیب شبکه بازویی و شکستگی کلاویکل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مرگ داخل رحمی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دیستوشی شانه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هیپربیلی روبینمی نوزادی</a:t>
            </a:r>
          </a:p>
          <a:p>
            <a:pPr marL="742950" lvl="2" indent="-342900" algn="r" rtl="1">
              <a:buClr>
                <a:srgbClr val="00B0F0"/>
              </a:buClr>
              <a:buFont typeface="Wingdings" pitchFamily="2" charset="2"/>
              <a:buChar char="ü"/>
            </a:pPr>
            <a:r>
              <a:rPr lang="fa-IR" sz="2000" dirty="0" smtClean="0">
                <a:latin typeface="Times New Roman" pitchFamily="18" charset="0"/>
                <a:cs typeface="B Nazanin" pitchFamily="2" charset="-78"/>
              </a:rPr>
              <a:t>هیپوکلسمی نوزادی</a:t>
            </a:r>
            <a:endParaRPr lang="fa-IR" sz="2000" dirty="0">
              <a:latin typeface="Times New Roman" pitchFamily="18" charset="0"/>
              <a:cs typeface="B Nazanin" pitchFamily="2" charset="-78"/>
            </a:endParaRPr>
          </a:p>
          <a:p>
            <a:pPr algn="r" rtl="1">
              <a:buClr>
                <a:srgbClr val="00B0F0"/>
              </a:buClr>
              <a:buFont typeface="Wingdings" pitchFamily="2" charset="2"/>
              <a:buChar char="v"/>
            </a:pPr>
            <a:endParaRPr lang="fa-IR" b="1" dirty="0" smtClean="0"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489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92" y="0"/>
            <a:ext cx="8229600" cy="83820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هزینه های برآورد شده</a:t>
            </a:r>
            <a:endParaRPr lang="en-US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678"/>
            <a:ext cx="8229600" cy="4398522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sz="3600" dirty="0" smtClean="0">
                <a:latin typeface="Times New Roman" pitchFamily="18" charset="0"/>
                <a:cs typeface="B Nazanin" pitchFamily="2" charset="-78"/>
              </a:rPr>
              <a:t>هزینه های فردی</a:t>
            </a:r>
          </a:p>
          <a:p>
            <a:pPr lvl="1" algn="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مراقبت های بهداشتی -درمانی</a:t>
            </a:r>
          </a:p>
          <a:p>
            <a:pPr lvl="1" algn="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هزینه رفت و آمد</a:t>
            </a:r>
          </a:p>
          <a:p>
            <a:pPr lvl="1" algn="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هزینه زمان صرف شده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Nazanin" pitchFamily="2" charset="-78"/>
              </a:rPr>
              <a:t>کیفیت زندگی</a:t>
            </a:r>
          </a:p>
          <a:p>
            <a:pPr algn="r" rtl="1"/>
            <a:r>
              <a:rPr lang="fa-IR" sz="3600" dirty="0" smtClean="0">
                <a:latin typeface="Times New Roman" pitchFamily="18" charset="0"/>
                <a:cs typeface="B Nazanin" pitchFamily="2" charset="-78"/>
              </a:rPr>
              <a:t>پرسشنامه</a:t>
            </a:r>
          </a:p>
          <a:p>
            <a:pPr lvl="1" algn="r" rtl="1"/>
            <a:r>
              <a:rPr lang="fa-IR" dirty="0">
                <a:cs typeface="B Nazanin" pitchFamily="2" charset="-78"/>
              </a:rPr>
              <a:t>پرسشنامه استفاده از خدمات </a:t>
            </a:r>
            <a:r>
              <a:rPr lang="fa-IR" dirty="0" smtClean="0">
                <a:cs typeface="B Nazanin" pitchFamily="2" charset="-78"/>
              </a:rPr>
              <a:t>سلامتی</a:t>
            </a:r>
          </a:p>
          <a:p>
            <a:pPr lvl="1" algn="r" rtl="1"/>
            <a:r>
              <a:rPr lang="fa-IR" dirty="0">
                <a:cs typeface="B Nazanin" pitchFamily="2" charset="-78"/>
              </a:rPr>
              <a:t>پرسشنامه هزینه شرکت </a:t>
            </a:r>
            <a:r>
              <a:rPr lang="fa-IR" dirty="0" smtClean="0">
                <a:cs typeface="B Nazanin" pitchFamily="2" charset="-78"/>
              </a:rPr>
              <a:t>کنندگان</a:t>
            </a:r>
          </a:p>
          <a:p>
            <a:pPr marL="742950" lvl="2" indent="-342900" algn="r" rtl="1"/>
            <a:r>
              <a:rPr lang="fa-IR" dirty="0" smtClean="0">
                <a:cs typeface="B Nazanin" pitchFamily="2" charset="-78"/>
              </a:rPr>
              <a:t>پرسشنامه </a:t>
            </a:r>
            <a:r>
              <a:rPr lang="en-US" dirty="0" smtClean="0">
                <a:cs typeface="B Nazanin" pitchFamily="2" charset="-78"/>
              </a:rPr>
              <a:t>EQ-5D </a:t>
            </a:r>
            <a:r>
              <a:rPr lang="en-US" dirty="0">
                <a:cs typeface="B Nazanin" pitchFamily="2" charset="-78"/>
              </a:rPr>
              <a:t>3L</a:t>
            </a:r>
            <a:r>
              <a:rPr lang="fa-IR" dirty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sz="3200" dirty="0" smtClean="0">
              <a:cs typeface="B Nazanin" pitchFamily="2" charset="-78"/>
            </a:endParaRPr>
          </a:p>
          <a:p>
            <a:pPr lvl="1" algn="r" rtl="1"/>
            <a:r>
              <a:rPr lang="en-US" dirty="0">
                <a:cs typeface="B Nazanin" pitchFamily="2" charset="-78"/>
              </a:rPr>
              <a:t>Markov Model</a:t>
            </a:r>
          </a:p>
          <a:p>
            <a:pPr algn="r" rtl="1"/>
            <a:endParaRPr lang="fa-IR" sz="3600" dirty="0" smtClean="0">
              <a:cs typeface="B Nazanin" pitchFamily="2" charset="-78"/>
            </a:endParaRPr>
          </a:p>
          <a:p>
            <a:pPr algn="r" rtl="1"/>
            <a:endParaRPr lang="fa-IR" sz="3600" dirty="0" smtClean="0">
              <a:latin typeface="Times New Roman" pitchFamily="18" charset="0"/>
              <a:cs typeface="B Nazanin" pitchFamily="2" charset="-78"/>
            </a:endParaRPr>
          </a:p>
          <a:p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484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فرمهای جمع اوری اطلاعات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295400"/>
            <a:ext cx="3611886" cy="20313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r" rtl="1">
              <a:buClr>
                <a:srgbClr val="7030A0"/>
              </a:buClr>
              <a:buSzPct val="50000"/>
              <a:buFont typeface="Arial" pitchFamily="34" charset="0"/>
              <a:buChar char="•"/>
            </a:pPr>
            <a:r>
              <a:rPr lang="fa-IR" sz="3600" dirty="0" smtClean="0"/>
              <a:t>مراقبت های بارداری</a:t>
            </a:r>
          </a:p>
          <a:p>
            <a:pPr algn="r" rtl="1">
              <a:buClr>
                <a:srgbClr val="7030A0"/>
              </a:buClr>
              <a:buSzPct val="50000"/>
              <a:buFont typeface="Arial" pitchFamily="34" charset="0"/>
              <a:buChar char="•"/>
            </a:pPr>
            <a:r>
              <a:rPr lang="fa-IR" sz="3600" dirty="0" smtClean="0"/>
              <a:t>زایمان</a:t>
            </a:r>
          </a:p>
          <a:p>
            <a:pPr algn="r" rtl="1">
              <a:buClr>
                <a:srgbClr val="7030A0"/>
              </a:buClr>
              <a:buSzPct val="50000"/>
              <a:buFont typeface="Arial" pitchFamily="34" charset="0"/>
              <a:buChar char="•"/>
            </a:pPr>
            <a:r>
              <a:rPr lang="fa-IR" sz="3600" dirty="0" smtClean="0"/>
              <a:t>ارزیابی نوزاد</a:t>
            </a:r>
          </a:p>
          <a:p>
            <a:pPr>
              <a:buClr>
                <a:srgbClr val="7030A0"/>
              </a:buClr>
              <a:buSzPct val="50000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76400"/>
            <a:ext cx="4249881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342900" indent="-342900" algn="r" rtl="1">
              <a:spcBef>
                <a:spcPct val="20000"/>
              </a:spcBef>
              <a:buClr>
                <a:srgbClr val="666699"/>
              </a:buClr>
              <a:buChar char="•"/>
            </a:pPr>
            <a:r>
              <a:rPr lang="fa-IR" sz="2400" dirty="0" smtClean="0">
                <a:latin typeface="+mn-lt"/>
              </a:rPr>
              <a:t>کلیه ی زنان حامله ی سه ماهه ی اول</a:t>
            </a:r>
            <a:endParaRPr lang="en-US" sz="2400" dirty="0" smtClean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3810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/>
              <a:t>هزینه ی مراقبت های سرپایی</a:t>
            </a:r>
          </a:p>
          <a:p>
            <a:pPr algn="r" rtl="1"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/>
              <a:t>هزینه ی بستری در بیمارستان</a:t>
            </a:r>
          </a:p>
          <a:p>
            <a:pPr algn="r" rtl="1"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/>
              <a:t>کیفیت زندگی</a:t>
            </a:r>
          </a:p>
          <a:p>
            <a:pPr algn="r" rtl="1">
              <a:buClr>
                <a:srgbClr val="7030A0"/>
              </a:buClr>
              <a:buFont typeface="Arial" pitchFamily="34" charset="0"/>
              <a:buChar char="•"/>
            </a:pPr>
            <a:r>
              <a:rPr lang="fa-IR" sz="2400" dirty="0" smtClean="0"/>
              <a:t>ارزیابی پایبندی مصرف دارو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429000"/>
            <a:ext cx="3733800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spcBef>
                <a:spcPct val="20000"/>
              </a:spcBef>
              <a:buClr>
                <a:srgbClr val="666699"/>
              </a:buClr>
              <a:buFont typeface="Arial" pitchFamily="34" charset="0"/>
              <a:buChar char="•"/>
            </a:pPr>
            <a:r>
              <a:rPr lang="fa-IR" sz="2000" dirty="0" smtClean="0">
                <a:latin typeface="+mn-lt"/>
              </a:rPr>
              <a:t>یک نفر به ازای هر ده زن مراجعه کننده</a:t>
            </a:r>
          </a:p>
          <a:p>
            <a:pPr marL="342900" indent="-342900" algn="r" rtl="1">
              <a:spcBef>
                <a:spcPct val="20000"/>
              </a:spcBef>
              <a:buClr>
                <a:srgbClr val="666699"/>
              </a:buClr>
              <a:buFont typeface="Arial" pitchFamily="34" charset="0"/>
              <a:buChar char="•"/>
            </a:pPr>
            <a:r>
              <a:rPr lang="fa-IR" sz="2000" dirty="0" smtClean="0">
                <a:latin typeface="+mn-lt"/>
              </a:rPr>
              <a:t>کلیه ی زنان مبتلا به دیابت بارداری</a:t>
            </a:r>
          </a:p>
          <a:p>
            <a:pPr marL="342900" indent="-342900" algn="r" rtl="1">
              <a:spcBef>
                <a:spcPct val="20000"/>
              </a:spcBef>
              <a:buClr>
                <a:srgbClr val="666699"/>
              </a:buClr>
              <a:buFont typeface="Arial" pitchFamily="34" charset="0"/>
              <a:buChar char="•"/>
            </a:pPr>
            <a:r>
              <a:rPr lang="fa-IR" sz="2000" dirty="0" smtClean="0">
                <a:latin typeface="+mn-lt"/>
              </a:rPr>
              <a:t>در اولین مراجعه و سپس از ماه چهارم هر ماه یکبار</a:t>
            </a:r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allAtOnce" animBg="1"/>
      <p:bldP spid="10" grpId="0" build="allAtOnce" animBg="1"/>
      <p:bldP spid="14" grpId="0" build="allAtOnce"/>
      <p:bldP spid="1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3505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a-IR" dirty="0" smtClean="0"/>
              <a:t>چه بیماریهایی را باید غربالگری نمود؟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4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:\2364e6e5-dcc3-403e-b2b1-8e9f226cc96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78" y="1867711"/>
            <a:ext cx="6989324" cy="4990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66684" y="5233184"/>
            <a:ext cx="109036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هزینه</a:t>
            </a:r>
            <a:r>
              <a:rPr lang="en-US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en-US" sz="2400" b="1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267" y="5260494"/>
            <a:ext cx="155170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اثربخشی</a:t>
            </a:r>
            <a:r>
              <a:rPr lang="en-US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6779" y="330740"/>
            <a:ext cx="2903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به ازاء هر 100زن باردار که بر حسب 5 دستورالعمل دیابت بارداری غربالگری و درمان میشوند</a:t>
            </a:r>
          </a:p>
        </p:txBody>
      </p:sp>
    </p:spTree>
    <p:extLst>
      <p:ext uri="{BB962C8B-B14F-4D97-AF65-F5344CB8AC3E}">
        <p14:creationId xmlns:p14="http://schemas.microsoft.com/office/powerpoint/2010/main" val="218536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استانهای مدعو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040188" cy="3951288"/>
          </a:xfrm>
        </p:spPr>
        <p:txBody>
          <a:bodyPr/>
          <a:lstStyle/>
          <a:p>
            <a:pPr algn="r" rtl="1"/>
            <a:r>
              <a:rPr lang="fa-IR" dirty="0" smtClean="0"/>
              <a:t>گلستان</a:t>
            </a:r>
          </a:p>
          <a:p>
            <a:pPr algn="r" rtl="1"/>
            <a:r>
              <a:rPr lang="fa-IR" dirty="0" smtClean="0"/>
              <a:t>مازندران</a:t>
            </a:r>
          </a:p>
          <a:p>
            <a:pPr algn="r" rtl="1"/>
            <a:r>
              <a:rPr lang="fa-IR" dirty="0" smtClean="0"/>
              <a:t>هرمزگان</a:t>
            </a:r>
          </a:p>
          <a:p>
            <a:pPr algn="r" rtl="1"/>
            <a:r>
              <a:rPr lang="fa-IR" dirty="0" smtClean="0"/>
              <a:t>خوزستان</a:t>
            </a:r>
          </a:p>
          <a:p>
            <a:pPr algn="r" rtl="1"/>
            <a:r>
              <a:rPr lang="fa-IR" dirty="0" smtClean="0"/>
              <a:t>بوشهر</a:t>
            </a:r>
          </a:p>
          <a:p>
            <a:pPr algn="r" rtl="1"/>
            <a:r>
              <a:rPr lang="fa-IR" dirty="0"/>
              <a:t>کرمانشاه</a:t>
            </a:r>
          </a:p>
          <a:p>
            <a:pPr algn="r" rtl="1"/>
            <a:r>
              <a:rPr lang="fa-IR" dirty="0"/>
              <a:t>کردستان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000" y="1676400"/>
            <a:ext cx="4041775" cy="3951288"/>
          </a:xfrm>
        </p:spPr>
        <p:txBody>
          <a:bodyPr/>
          <a:lstStyle/>
          <a:p>
            <a:pPr algn="r" rtl="1"/>
            <a:r>
              <a:rPr lang="fa-IR" dirty="0" smtClean="0"/>
              <a:t>البرز</a:t>
            </a:r>
          </a:p>
          <a:p>
            <a:pPr algn="r" rtl="1"/>
            <a:r>
              <a:rPr lang="fa-IR" dirty="0" smtClean="0"/>
              <a:t>مرکزی</a:t>
            </a:r>
          </a:p>
          <a:p>
            <a:pPr algn="r" rtl="1"/>
            <a:r>
              <a:rPr lang="fa-IR" dirty="0" smtClean="0"/>
              <a:t>قزوین</a:t>
            </a:r>
          </a:p>
          <a:p>
            <a:pPr algn="r" rtl="1"/>
            <a:r>
              <a:rPr lang="fa-IR" dirty="0" smtClean="0"/>
              <a:t>یزد</a:t>
            </a:r>
          </a:p>
          <a:p>
            <a:pPr algn="r" rtl="1"/>
            <a:r>
              <a:rPr lang="fa-IR" dirty="0"/>
              <a:t>خراسان جنوبی</a:t>
            </a:r>
          </a:p>
          <a:p>
            <a:pPr algn="r" rtl="1"/>
            <a:r>
              <a:rPr lang="fa-IR" dirty="0" smtClean="0"/>
              <a:t>فارس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1187450" y="3643314"/>
            <a:ext cx="6408738" cy="26432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>
                    <a:alpha val="60001"/>
                  </a:srgbClr>
                </a:solidFill>
                <a:latin typeface="Impact"/>
              </a:rPr>
              <a:t>Thank you</a:t>
            </a:r>
          </a:p>
        </p:txBody>
      </p:sp>
      <p:pic>
        <p:nvPicPr>
          <p:cNvPr id="77828" name="Picture 4" descr="C:\Documents and Settings\Administrator\Desktop\New Folder\ch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0"/>
            <a:ext cx="6143668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922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41" y="14754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816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381000"/>
          </a:xfrm>
        </p:spPr>
        <p:txBody>
          <a:bodyPr/>
          <a:lstStyle/>
          <a:p>
            <a:r>
              <a:rPr lang="fa-IR" sz="3600" dirty="0" smtClean="0"/>
              <a:t>آیا دیابت بارداری نیاز به غربالگری دارد؟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533400"/>
            <a:ext cx="771530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morbidity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Early :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Preeclampsia/gestational hypertension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Operative delivery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Induction of labour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Placental abruption? Postpartum hemorrhage? Postpartum infection?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Late : 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Diabetes type II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Hypertension?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Perinatal-neonatal morbidity/morbidity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Birth trauma</a:t>
            </a:r>
          </a:p>
          <a:p>
            <a:pPr marL="742950" lvl="1" indent="-285750">
              <a:spcBef>
                <a:spcPct val="20000"/>
              </a:spcBef>
              <a:buClr>
                <a:srgbClr val="666699"/>
              </a:buClr>
              <a:buFont typeface="Arial" pitchFamily="34" charset="0"/>
              <a:buChar char="•"/>
            </a:pPr>
            <a:r>
              <a:rPr lang="en-US" sz="5600" kern="0" dirty="0" smtClean="0">
                <a:latin typeface="+mn-lt"/>
              </a:rPr>
              <a:t>Preterm birth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Still birth, Perinatal death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Macrosomia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Neonatal respiratory problems Hypoglycemia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metabolic complications (hypoglycemia, </a:t>
            </a:r>
            <a:r>
              <a:rPr kumimoji="0" lang="en-US" sz="5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hyperbilirubinemia</a:t>
            </a: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hypocalcaemia)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r>
              <a:rPr kumimoji="0" lang="en-US" sz="5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term sequelae of in utero exposure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Obesity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Diabetes type II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Dyslipidaemia?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Hypertension? 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impaired fine and gross motor functions, and higher rates of inattention and/or hyperactivity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–"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2362200"/>
          </a:xfrm>
        </p:spPr>
        <p:txBody>
          <a:bodyPr/>
          <a:lstStyle/>
          <a:p>
            <a:pPr algn="ctr" rtl="1">
              <a:buNone/>
            </a:pPr>
            <a:r>
              <a:rPr lang="fa-IR" sz="4000" dirty="0" smtClean="0"/>
              <a:t>آیا کلیه ی زنان باردار می بایست جهت بررسی ابتلا به دیابت بارداری غربالگری شوند؟</a:t>
            </a:r>
            <a:endParaRPr lang="en-US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440"/>
            <a:ext cx="7929618" cy="526286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Risk factor for gestational diabetes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2" y="304800"/>
            <a:ext cx="8974598" cy="53340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family history of diabetes, especially in first degree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relatives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 pregnancy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weight ≥110 percent of ideal body weight or body mass index over 30 kg/m</a:t>
            </a:r>
            <a:r>
              <a:rPr lang="en-US" sz="1600" kern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or significant weight gain in early adulthood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pregnancies, early to mid pregnancy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Age greater than 25 years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Previous delivery of a baby greater than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4.1 kg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Personal history of abnormal glucose tolerance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Member of an ethnic group with higher than the background rate of type 2 diabetes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(e.g. African-American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Native American, South or East Asian, Pacific Islander). 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Previous unexplained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prenatal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loss or birth of a malformed child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birth weight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greater than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4.1 kg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or less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than 2.7 kg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Glycosuria at the first prenatal visit</a:t>
            </a: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Polycystic ovary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syndrome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Current use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glucocorticoids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7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/>
          <a:lstStyle/>
          <a:p>
            <a:pPr algn="ctr" rtl="1">
              <a:buNone/>
            </a:pPr>
            <a:r>
              <a:rPr lang="fa-IR" sz="4400" dirty="0" smtClean="0"/>
              <a:t>کدام آزمون برای غربالگری دیابت بارداری مناسب است؟</a:t>
            </a:r>
            <a:endParaRPr lang="en-US" sz="4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3"/>
            <a:ext cx="9144000" cy="637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46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2006I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Spring2006I</Template>
  <TotalTime>196</TotalTime>
  <Words>956</Words>
  <Application>Microsoft Office PowerPoint</Application>
  <PresentationFormat>On-screen Show (4:3)</PresentationFormat>
  <Paragraphs>211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Spring2006I</vt:lpstr>
      <vt:lpstr>Document</vt:lpstr>
      <vt:lpstr>غربالگری و مدیریت دیابت حاملگی</vt:lpstr>
      <vt:lpstr>کمیته علمی</vt:lpstr>
      <vt:lpstr>    چه بیماریهایی را باید غربالگری نمود؟ </vt:lpstr>
      <vt:lpstr>PowerPoint Presentation</vt:lpstr>
      <vt:lpstr>آیا دیابت بارداری نیاز به غربالگری دارد؟</vt:lpstr>
      <vt:lpstr>PowerPoint Presentation</vt:lpstr>
      <vt:lpstr>Risk factor for gestational diabetes</vt:lpstr>
      <vt:lpstr>PowerPoint Presentation</vt:lpstr>
      <vt:lpstr>PowerPoint Presentation</vt:lpstr>
      <vt:lpstr>PowerPoint Presentation</vt:lpstr>
      <vt:lpstr>PowerPoint Presentation</vt:lpstr>
      <vt:lpstr>GDM – Two Step Screening</vt:lpstr>
      <vt:lpstr>Glucose Challenge Test (GCT)</vt:lpstr>
      <vt:lpstr>OGTT –100g –3 hour Test</vt:lpstr>
      <vt:lpstr>OGTT –75g –2 hour Test</vt:lpstr>
      <vt:lpstr>Impact of early detection &amp; treatment </vt:lpstr>
      <vt:lpstr>PowerPoint Presentation</vt:lpstr>
      <vt:lpstr>PowerPoint Presentation</vt:lpstr>
      <vt:lpstr>PowerPoint Presentation</vt:lpstr>
      <vt:lpstr>Conclusion </vt:lpstr>
      <vt:lpstr>PowerPoint Presentation</vt:lpstr>
      <vt:lpstr>WHO recommendation 2014</vt:lpstr>
      <vt:lpstr>انتخاب برنامه ی مناسب غربالگری دیابت بارداری چه اهمیتی دارد؟</vt:lpstr>
      <vt:lpstr>PowerPoint Presentation</vt:lpstr>
      <vt:lpstr>اهداف مطالعه</vt:lpstr>
      <vt:lpstr> دستورالعمل های غربالگری و مدیریت دیابت بارداری</vt:lpstr>
      <vt:lpstr>پیامدهایی که مورد ارزیابی قرار خواهد گرفت</vt:lpstr>
      <vt:lpstr>هزینه های برآورد شده</vt:lpstr>
      <vt:lpstr>فرمهای جمع اوری اطلاعات</vt:lpstr>
      <vt:lpstr>PowerPoint Presentation</vt:lpstr>
      <vt:lpstr>استانهای مدعو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2006  I</dc:title>
  <dc:creator>dr</dc:creator>
  <cp:lastModifiedBy>dr</cp:lastModifiedBy>
  <cp:revision>32</cp:revision>
  <dcterms:created xsi:type="dcterms:W3CDTF">2016-05-15T08:30:12Z</dcterms:created>
  <dcterms:modified xsi:type="dcterms:W3CDTF">2016-06-01T03:12:22Z</dcterms:modified>
</cp:coreProperties>
</file>