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54"/>
  </p:notesMasterIdLst>
  <p:sldIdLst>
    <p:sldId id="256" r:id="rId2"/>
    <p:sldId id="339" r:id="rId3"/>
    <p:sldId id="261" r:id="rId4"/>
    <p:sldId id="262" r:id="rId5"/>
    <p:sldId id="270" r:id="rId6"/>
    <p:sldId id="281" r:id="rId7"/>
    <p:sldId id="282" r:id="rId8"/>
    <p:sldId id="265" r:id="rId9"/>
    <p:sldId id="263" r:id="rId10"/>
    <p:sldId id="266" r:id="rId11"/>
    <p:sldId id="319" r:id="rId12"/>
    <p:sldId id="322" r:id="rId13"/>
    <p:sldId id="267" r:id="rId14"/>
    <p:sldId id="268" r:id="rId15"/>
    <p:sldId id="352" r:id="rId16"/>
    <p:sldId id="344" r:id="rId17"/>
    <p:sldId id="269" r:id="rId18"/>
    <p:sldId id="271" r:id="rId19"/>
    <p:sldId id="272" r:id="rId20"/>
    <p:sldId id="283" r:id="rId21"/>
    <p:sldId id="338" r:id="rId22"/>
    <p:sldId id="274" r:id="rId23"/>
    <p:sldId id="295" r:id="rId24"/>
    <p:sldId id="349" r:id="rId25"/>
    <p:sldId id="350" r:id="rId26"/>
    <p:sldId id="351" r:id="rId27"/>
    <p:sldId id="345" r:id="rId28"/>
    <p:sldId id="277" r:id="rId29"/>
    <p:sldId id="279" r:id="rId30"/>
    <p:sldId id="287" r:id="rId31"/>
    <p:sldId id="321" r:id="rId32"/>
    <p:sldId id="280" r:id="rId33"/>
    <p:sldId id="288" r:id="rId34"/>
    <p:sldId id="289" r:id="rId35"/>
    <p:sldId id="290" r:id="rId36"/>
    <p:sldId id="291" r:id="rId37"/>
    <p:sldId id="318" r:id="rId38"/>
    <p:sldId id="292" r:id="rId39"/>
    <p:sldId id="296" r:id="rId40"/>
    <p:sldId id="328" r:id="rId41"/>
    <p:sldId id="329" r:id="rId42"/>
    <p:sldId id="323" r:id="rId43"/>
    <p:sldId id="330" r:id="rId44"/>
    <p:sldId id="325" r:id="rId45"/>
    <p:sldId id="326" r:id="rId46"/>
    <p:sldId id="331" r:id="rId47"/>
    <p:sldId id="335" r:id="rId48"/>
    <p:sldId id="332" r:id="rId49"/>
    <p:sldId id="333" r:id="rId50"/>
    <p:sldId id="334" r:id="rId51"/>
    <p:sldId id="347" r:id="rId52"/>
    <p:sldId id="348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FF99"/>
    <a:srgbClr val="FFCCFF"/>
    <a:srgbClr val="FF0066"/>
    <a:srgbClr val="FF6600"/>
    <a:srgbClr val="D60093"/>
    <a:srgbClr val="CC6600"/>
    <a:srgbClr val="FE98E3"/>
    <a:srgbClr val="FF66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89" autoAdjust="0"/>
    <p:restoredTop sz="94783" autoAdjust="0"/>
  </p:normalViewPr>
  <p:slideViewPr>
    <p:cSldViewPr>
      <p:cViewPr varScale="1">
        <p:scale>
          <a:sx n="83" d="100"/>
          <a:sy n="83" d="100"/>
        </p:scale>
        <p:origin x="-9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94A103-BCAD-4BC2-8F42-D08048C6646F}" type="doc">
      <dgm:prSet loTypeId="urn:microsoft.com/office/officeart/2005/8/layout/hProcess9" loCatId="process" qsTypeId="urn:microsoft.com/office/officeart/2005/8/quickstyle/simple1" qsCatId="simple" csTypeId="urn:microsoft.com/office/officeart/2005/8/colors/accent6_2" csCatId="accent6" phldr="1"/>
      <dgm:spPr/>
    </dgm:pt>
    <dgm:pt modelId="{0473791B-0ECA-4BB9-967A-CF1CA159F7E8}" type="pres">
      <dgm:prSet presAssocID="{9294A103-BCAD-4BC2-8F42-D08048C6646F}" presName="CompostProcess" presStyleCnt="0">
        <dgm:presLayoutVars>
          <dgm:dir/>
          <dgm:resizeHandles val="exact"/>
        </dgm:presLayoutVars>
      </dgm:prSet>
      <dgm:spPr/>
    </dgm:pt>
    <dgm:pt modelId="{A3AD66E6-7B9D-4731-A5CB-54095204882D}" type="pres">
      <dgm:prSet presAssocID="{9294A103-BCAD-4BC2-8F42-D08048C6646F}" presName="arrow" presStyleLbl="bgShp" presStyleIdx="0" presStyleCnt="1" custAng="10800000" custLinFactNeighborX="56" custLinFactNeighborY="1250"/>
      <dgm:spPr>
        <a:solidFill>
          <a:srgbClr val="FE98E3">
            <a:alpha val="49000"/>
          </a:srgbClr>
        </a:solidFill>
      </dgm:spPr>
      <dgm:t>
        <a:bodyPr/>
        <a:lstStyle/>
        <a:p>
          <a:endParaRPr lang="en-US"/>
        </a:p>
      </dgm:t>
    </dgm:pt>
    <dgm:pt modelId="{53F48317-78DF-4C02-83E8-602E8A7114D4}" type="pres">
      <dgm:prSet presAssocID="{9294A103-BCAD-4BC2-8F42-D08048C6646F}" presName="linearProcess" presStyleCnt="0"/>
      <dgm:spPr/>
    </dgm:pt>
  </dgm:ptLst>
  <dgm:cxnLst>
    <dgm:cxn modelId="{741D25EB-98AA-4F5D-8BC0-CA5D3A797B17}" type="presOf" srcId="{9294A103-BCAD-4BC2-8F42-D08048C6646F}" destId="{0473791B-0ECA-4BB9-967A-CF1CA159F7E8}" srcOrd="0" destOrd="0" presId="urn:microsoft.com/office/officeart/2005/8/layout/hProcess9"/>
    <dgm:cxn modelId="{CDD40E7C-9E90-4072-A3C5-1E2A09AD6FDD}" type="presParOf" srcId="{0473791B-0ECA-4BB9-967A-CF1CA159F7E8}" destId="{A3AD66E6-7B9D-4731-A5CB-54095204882D}" srcOrd="0" destOrd="0" presId="urn:microsoft.com/office/officeart/2005/8/layout/hProcess9"/>
    <dgm:cxn modelId="{999257FF-D6D8-49FD-8076-C20DAD6F7EF2}" type="presParOf" srcId="{0473791B-0ECA-4BB9-967A-CF1CA159F7E8}" destId="{53F48317-78DF-4C02-83E8-602E8A7114D4}" srcOrd="1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3C6303-1A5E-42A2-8022-67BE99C424DF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988FC9-FBDC-4763-8C87-B418313EBDFD}">
      <dgm:prSet phldrT="[Text]" phldr="1"/>
      <dgm:spPr>
        <a:solidFill>
          <a:srgbClr val="FE98E3">
            <a:alpha val="48000"/>
          </a:srgbClr>
        </a:solidFill>
      </dgm:spPr>
      <dgm:t>
        <a:bodyPr/>
        <a:lstStyle/>
        <a:p>
          <a:endParaRPr lang="en-US" dirty="0"/>
        </a:p>
      </dgm:t>
    </dgm:pt>
    <dgm:pt modelId="{E6F9E34D-07BA-42CB-A101-47D16A4C5783}" type="parTrans" cxnId="{29D5C27B-F3AD-4249-AE6B-1ADEDD74FC0F}">
      <dgm:prSet/>
      <dgm:spPr/>
      <dgm:t>
        <a:bodyPr/>
        <a:lstStyle/>
        <a:p>
          <a:endParaRPr lang="en-US"/>
        </a:p>
      </dgm:t>
    </dgm:pt>
    <dgm:pt modelId="{5EF24B0C-4591-49FA-8ED6-B722AF6AD603}" type="sibTrans" cxnId="{29D5C27B-F3AD-4249-AE6B-1ADEDD74FC0F}">
      <dgm:prSet/>
      <dgm:spPr/>
      <dgm:t>
        <a:bodyPr/>
        <a:lstStyle/>
        <a:p>
          <a:endParaRPr lang="en-US"/>
        </a:p>
      </dgm:t>
    </dgm:pt>
    <dgm:pt modelId="{FB3770C8-6346-49AE-8C4B-1B10C6BC5E39}">
      <dgm:prSet phldrT="[Text]" phldr="1"/>
      <dgm:spPr>
        <a:solidFill>
          <a:srgbClr val="FE98E3">
            <a:alpha val="48000"/>
          </a:srgbClr>
        </a:solidFill>
      </dgm:spPr>
      <dgm:t>
        <a:bodyPr/>
        <a:lstStyle/>
        <a:p>
          <a:endParaRPr lang="en-US" dirty="0"/>
        </a:p>
      </dgm:t>
    </dgm:pt>
    <dgm:pt modelId="{2A36A99E-B8DE-45A8-8998-C6A6D41CC41A}" type="parTrans" cxnId="{EABCDA0A-0ED8-400F-ADDB-A93A5DC94B28}">
      <dgm:prSet/>
      <dgm:spPr/>
      <dgm:t>
        <a:bodyPr/>
        <a:lstStyle/>
        <a:p>
          <a:endParaRPr lang="en-US"/>
        </a:p>
      </dgm:t>
    </dgm:pt>
    <dgm:pt modelId="{802C3D2A-FCB8-4F30-B090-A6A68DDB1E70}" type="sibTrans" cxnId="{EABCDA0A-0ED8-400F-ADDB-A93A5DC94B28}">
      <dgm:prSet/>
      <dgm:spPr/>
      <dgm:t>
        <a:bodyPr/>
        <a:lstStyle/>
        <a:p>
          <a:endParaRPr lang="en-US"/>
        </a:p>
      </dgm:t>
    </dgm:pt>
    <dgm:pt modelId="{8CD9F8E4-09AF-429E-96A6-B3C3FE30D6C1}" type="pres">
      <dgm:prSet presAssocID="{D13C6303-1A5E-42A2-8022-67BE99C424D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793D1B-4A4D-4242-A29C-E4E05CF947A5}" type="pres">
      <dgm:prSet presAssocID="{C7988FC9-FBDC-4763-8C87-B418313EBDFD}" presName="parTxOnly" presStyleLbl="node1" presStyleIdx="0" presStyleCnt="2" custFlipVert="1" custScaleX="27134" custScaleY="9318" custLinFactNeighborX="29420" custLinFactNeighborY="-422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5F7CDF-5820-4ACE-827E-0E6A30AA5B9C}" type="pres">
      <dgm:prSet presAssocID="{5EF24B0C-4591-49FA-8ED6-B722AF6AD603}" presName="parSpace" presStyleCnt="0"/>
      <dgm:spPr/>
    </dgm:pt>
    <dgm:pt modelId="{FA8DA50F-B74E-44A7-8E2A-B5CEBABE2361}" type="pres">
      <dgm:prSet presAssocID="{FB3770C8-6346-49AE-8C4B-1B10C6BC5E39}" presName="parTxOnly" presStyleLbl="node1" presStyleIdx="1" presStyleCnt="2" custFlipVert="1" custScaleX="27134" custScaleY="9318" custLinFactNeighborX="-6250" custLinFactNeighborY="-172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350149-FABE-4A1C-B169-DE2025307960}" type="presOf" srcId="{FB3770C8-6346-49AE-8C4B-1B10C6BC5E39}" destId="{FA8DA50F-B74E-44A7-8E2A-B5CEBABE2361}" srcOrd="0" destOrd="0" presId="urn:microsoft.com/office/officeart/2005/8/layout/hChevron3"/>
    <dgm:cxn modelId="{EABCDA0A-0ED8-400F-ADDB-A93A5DC94B28}" srcId="{D13C6303-1A5E-42A2-8022-67BE99C424DF}" destId="{FB3770C8-6346-49AE-8C4B-1B10C6BC5E39}" srcOrd="1" destOrd="0" parTransId="{2A36A99E-B8DE-45A8-8998-C6A6D41CC41A}" sibTransId="{802C3D2A-FCB8-4F30-B090-A6A68DDB1E70}"/>
    <dgm:cxn modelId="{29D5C27B-F3AD-4249-AE6B-1ADEDD74FC0F}" srcId="{D13C6303-1A5E-42A2-8022-67BE99C424DF}" destId="{C7988FC9-FBDC-4763-8C87-B418313EBDFD}" srcOrd="0" destOrd="0" parTransId="{E6F9E34D-07BA-42CB-A101-47D16A4C5783}" sibTransId="{5EF24B0C-4591-49FA-8ED6-B722AF6AD603}"/>
    <dgm:cxn modelId="{310F5E6F-90C4-4C2F-86AF-8DD4D8D3FBB5}" type="presOf" srcId="{C7988FC9-FBDC-4763-8C87-B418313EBDFD}" destId="{50793D1B-4A4D-4242-A29C-E4E05CF947A5}" srcOrd="0" destOrd="0" presId="urn:microsoft.com/office/officeart/2005/8/layout/hChevron3"/>
    <dgm:cxn modelId="{F2E1F52B-C433-4893-9623-703D1FA64E80}" type="presOf" srcId="{D13C6303-1A5E-42A2-8022-67BE99C424DF}" destId="{8CD9F8E4-09AF-429E-96A6-B3C3FE30D6C1}" srcOrd="0" destOrd="0" presId="urn:microsoft.com/office/officeart/2005/8/layout/hChevron3"/>
    <dgm:cxn modelId="{16386C8D-7288-47B6-9B46-458A94383D59}" type="presParOf" srcId="{8CD9F8E4-09AF-429E-96A6-B3C3FE30D6C1}" destId="{50793D1B-4A4D-4242-A29C-E4E05CF947A5}" srcOrd="0" destOrd="0" presId="urn:microsoft.com/office/officeart/2005/8/layout/hChevron3"/>
    <dgm:cxn modelId="{3E2315E1-BA3E-4B34-BD65-989BBBC20745}" type="presParOf" srcId="{8CD9F8E4-09AF-429E-96A6-B3C3FE30D6C1}" destId="{715F7CDF-5820-4ACE-827E-0E6A30AA5B9C}" srcOrd="1" destOrd="0" presId="urn:microsoft.com/office/officeart/2005/8/layout/hChevron3"/>
    <dgm:cxn modelId="{B79C6C99-37BB-4830-B5D2-C8CC69C60A3B}" type="presParOf" srcId="{8CD9F8E4-09AF-429E-96A6-B3C3FE30D6C1}" destId="{FA8DA50F-B74E-44A7-8E2A-B5CEBABE2361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9A3125-8A8B-477C-8FC6-948D907524E7}" type="doc">
      <dgm:prSet loTypeId="urn:microsoft.com/office/officeart/2005/8/layout/vList5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64E4A26-AB84-426E-8007-48D86B4BEC5E}">
      <dgm:prSet phldrT="[Text]"/>
      <dgm:spPr/>
      <dgm:t>
        <a:bodyPr/>
        <a:lstStyle/>
        <a:p>
          <a:r>
            <a:rPr lang="en-US" dirty="0" smtClean="0"/>
            <a:t>type=“p”</a:t>
          </a:r>
          <a:endParaRPr lang="en-US" dirty="0"/>
        </a:p>
      </dgm:t>
    </dgm:pt>
    <dgm:pt modelId="{7240D1F6-00F0-4436-B071-2F1FC677EAFD}" type="parTrans" cxnId="{388CD9F7-2156-4625-9353-F45C2B45B6F8}">
      <dgm:prSet/>
      <dgm:spPr/>
      <dgm:t>
        <a:bodyPr/>
        <a:lstStyle/>
        <a:p>
          <a:endParaRPr lang="en-US"/>
        </a:p>
      </dgm:t>
    </dgm:pt>
    <dgm:pt modelId="{E4C40B59-84A5-452C-A9F1-E12832F3A47D}" type="sibTrans" cxnId="{388CD9F7-2156-4625-9353-F45C2B45B6F8}">
      <dgm:prSet/>
      <dgm:spPr/>
      <dgm:t>
        <a:bodyPr/>
        <a:lstStyle/>
        <a:p>
          <a:endParaRPr lang="en-US"/>
        </a:p>
      </dgm:t>
    </dgm:pt>
    <dgm:pt modelId="{2074B784-0E02-4F8F-A4BF-FCEC63970BD7}">
      <dgm:prSet phldrT="[Text]"/>
      <dgm:spPr>
        <a:solidFill>
          <a:srgbClr val="FE98E3">
            <a:alpha val="20000"/>
          </a:srgbClr>
        </a:solidFill>
      </dgm:spPr>
      <dgm:t>
        <a:bodyPr/>
        <a:lstStyle/>
        <a:p>
          <a:r>
            <a:rPr lang="fa-IR" b="1" dirty="0" smtClean="0"/>
            <a:t>رسم نمودار به صورت نقطه اي</a:t>
          </a:r>
          <a:endParaRPr lang="en-US" b="1" dirty="0"/>
        </a:p>
      </dgm:t>
    </dgm:pt>
    <dgm:pt modelId="{1944BCAF-FFF8-4907-BB57-AE7614BB5F93}" type="parTrans" cxnId="{314E52A0-C358-4119-87CF-29FCAE87DEAA}">
      <dgm:prSet/>
      <dgm:spPr/>
      <dgm:t>
        <a:bodyPr/>
        <a:lstStyle/>
        <a:p>
          <a:endParaRPr lang="en-US"/>
        </a:p>
      </dgm:t>
    </dgm:pt>
    <dgm:pt modelId="{795872E2-3248-4E12-9527-4AD6E5E5D3A6}" type="sibTrans" cxnId="{314E52A0-C358-4119-87CF-29FCAE87DEAA}">
      <dgm:prSet/>
      <dgm:spPr/>
      <dgm:t>
        <a:bodyPr/>
        <a:lstStyle/>
        <a:p>
          <a:endParaRPr lang="en-US"/>
        </a:p>
      </dgm:t>
    </dgm:pt>
    <dgm:pt modelId="{0809CAA8-68AA-4F98-8C0A-3ACD9461CC8E}">
      <dgm:prSet phldrT="[Text]" phldr="1"/>
      <dgm:spPr>
        <a:solidFill>
          <a:srgbClr val="FE98E3">
            <a:alpha val="20000"/>
          </a:srgbClr>
        </a:solidFill>
      </dgm:spPr>
      <dgm:t>
        <a:bodyPr/>
        <a:lstStyle/>
        <a:p>
          <a:endParaRPr lang="en-US" dirty="0"/>
        </a:p>
      </dgm:t>
    </dgm:pt>
    <dgm:pt modelId="{D2BC2005-9FCF-4C64-8CD2-16723A1642D8}" type="parTrans" cxnId="{B67E99F5-FC98-496D-A088-C2BB893C7C1A}">
      <dgm:prSet/>
      <dgm:spPr/>
      <dgm:t>
        <a:bodyPr/>
        <a:lstStyle/>
        <a:p>
          <a:endParaRPr lang="en-US"/>
        </a:p>
      </dgm:t>
    </dgm:pt>
    <dgm:pt modelId="{39EB9F74-4A60-4B7F-A5FD-C3C088ACF2D5}" type="sibTrans" cxnId="{B67E99F5-FC98-496D-A088-C2BB893C7C1A}">
      <dgm:prSet/>
      <dgm:spPr/>
      <dgm:t>
        <a:bodyPr/>
        <a:lstStyle/>
        <a:p>
          <a:endParaRPr lang="en-US"/>
        </a:p>
      </dgm:t>
    </dgm:pt>
    <dgm:pt modelId="{AAA3EF23-E33F-4592-B550-100C51E452D8}">
      <dgm:prSet phldrT="[Text]"/>
      <dgm:spPr/>
      <dgm:t>
        <a:bodyPr/>
        <a:lstStyle/>
        <a:p>
          <a:r>
            <a:rPr lang="en-US" dirty="0" smtClean="0"/>
            <a:t>type=“l”</a:t>
          </a:r>
          <a:endParaRPr lang="en-US" dirty="0"/>
        </a:p>
      </dgm:t>
    </dgm:pt>
    <dgm:pt modelId="{62029DED-73E8-40AC-BB13-7D9B36CAF929}" type="parTrans" cxnId="{2EB1CF75-248E-410D-8342-2B9E414E6144}">
      <dgm:prSet/>
      <dgm:spPr/>
      <dgm:t>
        <a:bodyPr/>
        <a:lstStyle/>
        <a:p>
          <a:endParaRPr lang="en-US"/>
        </a:p>
      </dgm:t>
    </dgm:pt>
    <dgm:pt modelId="{CA631DC4-3E79-4963-9B2F-FB18C0C17604}" type="sibTrans" cxnId="{2EB1CF75-248E-410D-8342-2B9E414E6144}">
      <dgm:prSet/>
      <dgm:spPr/>
      <dgm:t>
        <a:bodyPr/>
        <a:lstStyle/>
        <a:p>
          <a:endParaRPr lang="en-US"/>
        </a:p>
      </dgm:t>
    </dgm:pt>
    <dgm:pt modelId="{89AC628F-3361-410F-A610-6772B0336677}">
      <dgm:prSet phldrT="[Text]"/>
      <dgm:spPr>
        <a:solidFill>
          <a:srgbClr val="FE98E3">
            <a:alpha val="20000"/>
          </a:srgbClr>
        </a:solidFill>
      </dgm:spPr>
      <dgm:t>
        <a:bodyPr/>
        <a:lstStyle/>
        <a:p>
          <a:r>
            <a:rPr lang="fa-IR" b="1" dirty="0" smtClean="0"/>
            <a:t>رسم نمودار به صورت خطي</a:t>
          </a:r>
          <a:endParaRPr lang="en-US" b="1" dirty="0"/>
        </a:p>
      </dgm:t>
    </dgm:pt>
    <dgm:pt modelId="{22DD5323-60EC-42D0-BB4E-30803811B885}" type="parTrans" cxnId="{9D6F08C8-03C2-467F-A980-4C295307D7B4}">
      <dgm:prSet/>
      <dgm:spPr/>
      <dgm:t>
        <a:bodyPr/>
        <a:lstStyle/>
        <a:p>
          <a:endParaRPr lang="en-US"/>
        </a:p>
      </dgm:t>
    </dgm:pt>
    <dgm:pt modelId="{5B0F2891-DB49-4A81-B108-121ADA0B7E8D}" type="sibTrans" cxnId="{9D6F08C8-03C2-467F-A980-4C295307D7B4}">
      <dgm:prSet/>
      <dgm:spPr/>
      <dgm:t>
        <a:bodyPr/>
        <a:lstStyle/>
        <a:p>
          <a:endParaRPr lang="en-US"/>
        </a:p>
      </dgm:t>
    </dgm:pt>
    <dgm:pt modelId="{02B743D2-7EBD-4636-AF08-85284CB56E41}">
      <dgm:prSet phldrT="[Text]" phldr="1"/>
      <dgm:spPr>
        <a:solidFill>
          <a:srgbClr val="FE98E3">
            <a:alpha val="20000"/>
          </a:srgbClr>
        </a:solidFill>
      </dgm:spPr>
      <dgm:t>
        <a:bodyPr/>
        <a:lstStyle/>
        <a:p>
          <a:endParaRPr lang="en-US" dirty="0"/>
        </a:p>
      </dgm:t>
    </dgm:pt>
    <dgm:pt modelId="{A77435A1-5302-49B2-8622-CB03C296A1A7}" type="parTrans" cxnId="{FAD7C605-B458-4512-9AE6-2C39B549AAF8}">
      <dgm:prSet/>
      <dgm:spPr/>
      <dgm:t>
        <a:bodyPr/>
        <a:lstStyle/>
        <a:p>
          <a:endParaRPr lang="en-US"/>
        </a:p>
      </dgm:t>
    </dgm:pt>
    <dgm:pt modelId="{8C7B2C1A-1500-4A0C-A869-0F3FE35E0CA3}" type="sibTrans" cxnId="{FAD7C605-B458-4512-9AE6-2C39B549AAF8}">
      <dgm:prSet/>
      <dgm:spPr/>
      <dgm:t>
        <a:bodyPr/>
        <a:lstStyle/>
        <a:p>
          <a:endParaRPr lang="en-US"/>
        </a:p>
      </dgm:t>
    </dgm:pt>
    <dgm:pt modelId="{95C450EE-E9E1-44F3-9D4E-377A9ABF4E25}">
      <dgm:prSet phldrT="[Text]"/>
      <dgm:spPr/>
      <dgm:t>
        <a:bodyPr/>
        <a:lstStyle/>
        <a:p>
          <a:r>
            <a:rPr lang="en-US" dirty="0" smtClean="0"/>
            <a:t>type=“b”</a:t>
          </a:r>
          <a:endParaRPr lang="en-US" dirty="0"/>
        </a:p>
      </dgm:t>
    </dgm:pt>
    <dgm:pt modelId="{004988CF-2FAD-4700-9356-23CE56DB353E}" type="parTrans" cxnId="{8C672E56-6F5D-4AA5-B855-1A6D5E26753E}">
      <dgm:prSet/>
      <dgm:spPr/>
      <dgm:t>
        <a:bodyPr/>
        <a:lstStyle/>
        <a:p>
          <a:endParaRPr lang="en-US"/>
        </a:p>
      </dgm:t>
    </dgm:pt>
    <dgm:pt modelId="{F3C601D5-935D-48B7-A6B8-69AEA9EE3A76}" type="sibTrans" cxnId="{8C672E56-6F5D-4AA5-B855-1A6D5E26753E}">
      <dgm:prSet/>
      <dgm:spPr/>
      <dgm:t>
        <a:bodyPr/>
        <a:lstStyle/>
        <a:p>
          <a:endParaRPr lang="en-US"/>
        </a:p>
      </dgm:t>
    </dgm:pt>
    <dgm:pt modelId="{6457557A-F446-499E-8996-5B6A78DBC2A3}">
      <dgm:prSet phldrT="[Text]"/>
      <dgm:spPr>
        <a:solidFill>
          <a:srgbClr val="FE98E3">
            <a:alpha val="20000"/>
          </a:srgbClr>
        </a:solidFill>
      </dgm:spPr>
      <dgm:t>
        <a:bodyPr/>
        <a:lstStyle/>
        <a:p>
          <a:r>
            <a:rPr lang="fa-IR" b="1" dirty="0" smtClean="0"/>
            <a:t>رسم نمودار به صورت نقطه و خط</a:t>
          </a:r>
          <a:endParaRPr lang="en-US" b="1" dirty="0"/>
        </a:p>
      </dgm:t>
    </dgm:pt>
    <dgm:pt modelId="{5A7A4BAB-6C04-4C9C-AF96-8B9EE3599F56}" type="parTrans" cxnId="{46DF984F-DAE2-4E79-8053-8AEAFACA4ECD}">
      <dgm:prSet/>
      <dgm:spPr/>
      <dgm:t>
        <a:bodyPr/>
        <a:lstStyle/>
        <a:p>
          <a:endParaRPr lang="en-US"/>
        </a:p>
      </dgm:t>
    </dgm:pt>
    <dgm:pt modelId="{3AB1C343-F91E-4D0B-9378-3A82410B62E9}" type="sibTrans" cxnId="{46DF984F-DAE2-4E79-8053-8AEAFACA4ECD}">
      <dgm:prSet/>
      <dgm:spPr/>
      <dgm:t>
        <a:bodyPr/>
        <a:lstStyle/>
        <a:p>
          <a:endParaRPr lang="en-US"/>
        </a:p>
      </dgm:t>
    </dgm:pt>
    <dgm:pt modelId="{9FC2987E-7A96-4499-B3FC-6E54D478EBB8}">
      <dgm:prSet phldrT="[Text]" phldr="1"/>
      <dgm:spPr>
        <a:solidFill>
          <a:srgbClr val="FE98E3">
            <a:alpha val="20000"/>
          </a:srgbClr>
        </a:solidFill>
      </dgm:spPr>
      <dgm:t>
        <a:bodyPr/>
        <a:lstStyle/>
        <a:p>
          <a:endParaRPr lang="en-US" dirty="0"/>
        </a:p>
      </dgm:t>
    </dgm:pt>
    <dgm:pt modelId="{E762E807-606D-493A-9DFE-B08314A19F7C}" type="parTrans" cxnId="{2362F7CF-F9D7-4482-9160-68E17E01C937}">
      <dgm:prSet/>
      <dgm:spPr/>
      <dgm:t>
        <a:bodyPr/>
        <a:lstStyle/>
        <a:p>
          <a:endParaRPr lang="en-US"/>
        </a:p>
      </dgm:t>
    </dgm:pt>
    <dgm:pt modelId="{C9FEEF35-227B-42F1-A8C3-A5012385A61B}" type="sibTrans" cxnId="{2362F7CF-F9D7-4482-9160-68E17E01C937}">
      <dgm:prSet/>
      <dgm:spPr/>
      <dgm:t>
        <a:bodyPr/>
        <a:lstStyle/>
        <a:p>
          <a:endParaRPr lang="en-US"/>
        </a:p>
      </dgm:t>
    </dgm:pt>
    <dgm:pt modelId="{5E7C1D46-0669-45D4-B83F-7FB967EE11A3}" type="pres">
      <dgm:prSet presAssocID="{CF9A3125-8A8B-477C-8FC6-948D907524E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C09387-241E-45E6-92D4-DE3923CC23D9}" type="pres">
      <dgm:prSet presAssocID="{A64E4A26-AB84-426E-8007-48D86B4BEC5E}" presName="linNode" presStyleCnt="0"/>
      <dgm:spPr/>
    </dgm:pt>
    <dgm:pt modelId="{C8D1E9B0-6609-4B40-BA36-0BE35C78FD31}" type="pres">
      <dgm:prSet presAssocID="{A64E4A26-AB84-426E-8007-48D86B4BEC5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401A2F-1218-4A07-8DE0-BAFD7A485C77}" type="pres">
      <dgm:prSet presAssocID="{A64E4A26-AB84-426E-8007-48D86B4BEC5E}" presName="descendantText" presStyleLbl="alignAccFollowNode1" presStyleIdx="0" presStyleCnt="3" custLinFactNeighborX="89" custLinFactNeighborY="-5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C173F3-5A9C-4B52-8D0C-082EB5103F47}" type="pres">
      <dgm:prSet presAssocID="{E4C40B59-84A5-452C-A9F1-E12832F3A47D}" presName="sp" presStyleCnt="0"/>
      <dgm:spPr/>
    </dgm:pt>
    <dgm:pt modelId="{80A3A120-C672-4D8A-AD33-5FA557D64B7B}" type="pres">
      <dgm:prSet presAssocID="{AAA3EF23-E33F-4592-B550-100C51E452D8}" presName="linNode" presStyleCnt="0"/>
      <dgm:spPr/>
    </dgm:pt>
    <dgm:pt modelId="{C6881B3B-F90E-4E54-B527-EB9C56489512}" type="pres">
      <dgm:prSet presAssocID="{AAA3EF23-E33F-4592-B550-100C51E452D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3D2DD-61EF-4B89-A2FA-4633227F53C6}" type="pres">
      <dgm:prSet presAssocID="{AAA3EF23-E33F-4592-B550-100C51E452D8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4D5136-2DEA-45F0-8219-1CCEA64D9BF4}" type="pres">
      <dgm:prSet presAssocID="{CA631DC4-3E79-4963-9B2F-FB18C0C17604}" presName="sp" presStyleCnt="0"/>
      <dgm:spPr/>
    </dgm:pt>
    <dgm:pt modelId="{BCFD61B6-BECA-48E3-A33B-CCF196238EDF}" type="pres">
      <dgm:prSet presAssocID="{95C450EE-E9E1-44F3-9D4E-377A9ABF4E25}" presName="linNode" presStyleCnt="0"/>
      <dgm:spPr/>
    </dgm:pt>
    <dgm:pt modelId="{F8C6E479-A5AA-4F6E-AAC2-9CE398A0942A}" type="pres">
      <dgm:prSet presAssocID="{95C450EE-E9E1-44F3-9D4E-377A9ABF4E2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2A2BCB-522D-47D6-88F6-C0D5B3F9DA74}" type="pres">
      <dgm:prSet presAssocID="{95C450EE-E9E1-44F3-9D4E-377A9ABF4E25}" presName="descendantText" presStyleLbl="alignAccFollowNode1" presStyleIdx="2" presStyleCnt="3" custLinFactNeighborX="89" custLinFactNeighborY="-26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B1CF75-248E-410D-8342-2B9E414E6144}" srcId="{CF9A3125-8A8B-477C-8FC6-948D907524E7}" destId="{AAA3EF23-E33F-4592-B550-100C51E452D8}" srcOrd="1" destOrd="0" parTransId="{62029DED-73E8-40AC-BB13-7D9B36CAF929}" sibTransId="{CA631DC4-3E79-4963-9B2F-FB18C0C17604}"/>
    <dgm:cxn modelId="{3E466472-49D2-41E3-B0F4-13A247A4EBA9}" type="presOf" srcId="{6457557A-F446-499E-8996-5B6A78DBC2A3}" destId="{F12A2BCB-522D-47D6-88F6-C0D5B3F9DA74}" srcOrd="0" destOrd="0" presId="urn:microsoft.com/office/officeart/2005/8/layout/vList5"/>
    <dgm:cxn modelId="{C782BC16-6C55-4E3E-9907-79CE1C8B7C61}" type="presOf" srcId="{02B743D2-7EBD-4636-AF08-85284CB56E41}" destId="{4223D2DD-61EF-4B89-A2FA-4633227F53C6}" srcOrd="0" destOrd="1" presId="urn:microsoft.com/office/officeart/2005/8/layout/vList5"/>
    <dgm:cxn modelId="{8C672E56-6F5D-4AA5-B855-1A6D5E26753E}" srcId="{CF9A3125-8A8B-477C-8FC6-948D907524E7}" destId="{95C450EE-E9E1-44F3-9D4E-377A9ABF4E25}" srcOrd="2" destOrd="0" parTransId="{004988CF-2FAD-4700-9356-23CE56DB353E}" sibTransId="{F3C601D5-935D-48B7-A6B8-69AEA9EE3A76}"/>
    <dgm:cxn modelId="{46DF984F-DAE2-4E79-8053-8AEAFACA4ECD}" srcId="{95C450EE-E9E1-44F3-9D4E-377A9ABF4E25}" destId="{6457557A-F446-499E-8996-5B6A78DBC2A3}" srcOrd="0" destOrd="0" parTransId="{5A7A4BAB-6C04-4C9C-AF96-8B9EE3599F56}" sibTransId="{3AB1C343-F91E-4D0B-9378-3A82410B62E9}"/>
    <dgm:cxn modelId="{388CD9F7-2156-4625-9353-F45C2B45B6F8}" srcId="{CF9A3125-8A8B-477C-8FC6-948D907524E7}" destId="{A64E4A26-AB84-426E-8007-48D86B4BEC5E}" srcOrd="0" destOrd="0" parTransId="{7240D1F6-00F0-4436-B071-2F1FC677EAFD}" sibTransId="{E4C40B59-84A5-452C-A9F1-E12832F3A47D}"/>
    <dgm:cxn modelId="{314E52A0-C358-4119-87CF-29FCAE87DEAA}" srcId="{A64E4A26-AB84-426E-8007-48D86B4BEC5E}" destId="{2074B784-0E02-4F8F-A4BF-FCEC63970BD7}" srcOrd="0" destOrd="0" parTransId="{1944BCAF-FFF8-4907-BB57-AE7614BB5F93}" sibTransId="{795872E2-3248-4E12-9527-4AD6E5E5D3A6}"/>
    <dgm:cxn modelId="{EECBFD43-9362-40F6-B293-7A3419E31F97}" type="presOf" srcId="{CF9A3125-8A8B-477C-8FC6-948D907524E7}" destId="{5E7C1D46-0669-45D4-B83F-7FB967EE11A3}" srcOrd="0" destOrd="0" presId="urn:microsoft.com/office/officeart/2005/8/layout/vList5"/>
    <dgm:cxn modelId="{FAD7C605-B458-4512-9AE6-2C39B549AAF8}" srcId="{AAA3EF23-E33F-4592-B550-100C51E452D8}" destId="{02B743D2-7EBD-4636-AF08-85284CB56E41}" srcOrd="1" destOrd="0" parTransId="{A77435A1-5302-49B2-8622-CB03C296A1A7}" sibTransId="{8C7B2C1A-1500-4A0C-A869-0F3FE35E0CA3}"/>
    <dgm:cxn modelId="{88D6F51E-FCBB-422B-B228-BDFFC5FD725E}" type="presOf" srcId="{95C450EE-E9E1-44F3-9D4E-377A9ABF4E25}" destId="{F8C6E479-A5AA-4F6E-AAC2-9CE398A0942A}" srcOrd="0" destOrd="0" presId="urn:microsoft.com/office/officeart/2005/8/layout/vList5"/>
    <dgm:cxn modelId="{5673106B-83CD-4E6E-AFD6-873DD5CAB1DE}" type="presOf" srcId="{89AC628F-3361-410F-A610-6772B0336677}" destId="{4223D2DD-61EF-4B89-A2FA-4633227F53C6}" srcOrd="0" destOrd="0" presId="urn:microsoft.com/office/officeart/2005/8/layout/vList5"/>
    <dgm:cxn modelId="{BFD3F997-C836-4680-9520-DA314F95B10F}" type="presOf" srcId="{2074B784-0E02-4F8F-A4BF-FCEC63970BD7}" destId="{99401A2F-1218-4A07-8DE0-BAFD7A485C77}" srcOrd="0" destOrd="0" presId="urn:microsoft.com/office/officeart/2005/8/layout/vList5"/>
    <dgm:cxn modelId="{B67E99F5-FC98-496D-A088-C2BB893C7C1A}" srcId="{A64E4A26-AB84-426E-8007-48D86B4BEC5E}" destId="{0809CAA8-68AA-4F98-8C0A-3ACD9461CC8E}" srcOrd="1" destOrd="0" parTransId="{D2BC2005-9FCF-4C64-8CD2-16723A1642D8}" sibTransId="{39EB9F74-4A60-4B7F-A5FD-C3C088ACF2D5}"/>
    <dgm:cxn modelId="{E659B3D6-96D9-42D1-9C07-F4AE3151BB84}" type="presOf" srcId="{0809CAA8-68AA-4F98-8C0A-3ACD9461CC8E}" destId="{99401A2F-1218-4A07-8DE0-BAFD7A485C77}" srcOrd="0" destOrd="1" presId="urn:microsoft.com/office/officeart/2005/8/layout/vList5"/>
    <dgm:cxn modelId="{3EDF1C4C-47A1-4E1F-808F-344FB798CAA2}" type="presOf" srcId="{A64E4A26-AB84-426E-8007-48D86B4BEC5E}" destId="{C8D1E9B0-6609-4B40-BA36-0BE35C78FD31}" srcOrd="0" destOrd="0" presId="urn:microsoft.com/office/officeart/2005/8/layout/vList5"/>
    <dgm:cxn modelId="{69361CB0-A069-4596-85F2-52BD9F985493}" type="presOf" srcId="{9FC2987E-7A96-4499-B3FC-6E54D478EBB8}" destId="{F12A2BCB-522D-47D6-88F6-C0D5B3F9DA74}" srcOrd="0" destOrd="1" presId="urn:microsoft.com/office/officeart/2005/8/layout/vList5"/>
    <dgm:cxn modelId="{9D6F08C8-03C2-467F-A980-4C295307D7B4}" srcId="{AAA3EF23-E33F-4592-B550-100C51E452D8}" destId="{89AC628F-3361-410F-A610-6772B0336677}" srcOrd="0" destOrd="0" parTransId="{22DD5323-60EC-42D0-BB4E-30803811B885}" sibTransId="{5B0F2891-DB49-4A81-B108-121ADA0B7E8D}"/>
    <dgm:cxn modelId="{17AA632D-0BF3-4044-A102-8A1C0A3A1BFB}" type="presOf" srcId="{AAA3EF23-E33F-4592-B550-100C51E452D8}" destId="{C6881B3B-F90E-4E54-B527-EB9C56489512}" srcOrd="0" destOrd="0" presId="urn:microsoft.com/office/officeart/2005/8/layout/vList5"/>
    <dgm:cxn modelId="{2362F7CF-F9D7-4482-9160-68E17E01C937}" srcId="{95C450EE-E9E1-44F3-9D4E-377A9ABF4E25}" destId="{9FC2987E-7A96-4499-B3FC-6E54D478EBB8}" srcOrd="1" destOrd="0" parTransId="{E762E807-606D-493A-9DFE-B08314A19F7C}" sibTransId="{C9FEEF35-227B-42F1-A8C3-A5012385A61B}"/>
    <dgm:cxn modelId="{970FD7CB-E635-49A8-BE77-77530CB45103}" type="presParOf" srcId="{5E7C1D46-0669-45D4-B83F-7FB967EE11A3}" destId="{56C09387-241E-45E6-92D4-DE3923CC23D9}" srcOrd="0" destOrd="0" presId="urn:microsoft.com/office/officeart/2005/8/layout/vList5"/>
    <dgm:cxn modelId="{C46089F6-B762-4182-82CC-7C18097A2D6C}" type="presParOf" srcId="{56C09387-241E-45E6-92D4-DE3923CC23D9}" destId="{C8D1E9B0-6609-4B40-BA36-0BE35C78FD31}" srcOrd="0" destOrd="0" presId="urn:microsoft.com/office/officeart/2005/8/layout/vList5"/>
    <dgm:cxn modelId="{FB43252A-D843-4FA2-BED6-A92F0638ADE0}" type="presParOf" srcId="{56C09387-241E-45E6-92D4-DE3923CC23D9}" destId="{99401A2F-1218-4A07-8DE0-BAFD7A485C77}" srcOrd="1" destOrd="0" presId="urn:microsoft.com/office/officeart/2005/8/layout/vList5"/>
    <dgm:cxn modelId="{8EE511BB-2BBE-486A-AED4-63E98DDD18B4}" type="presParOf" srcId="{5E7C1D46-0669-45D4-B83F-7FB967EE11A3}" destId="{60C173F3-5A9C-4B52-8D0C-082EB5103F47}" srcOrd="1" destOrd="0" presId="urn:microsoft.com/office/officeart/2005/8/layout/vList5"/>
    <dgm:cxn modelId="{30749408-AD7A-430A-857E-33F9B858DEEE}" type="presParOf" srcId="{5E7C1D46-0669-45D4-B83F-7FB967EE11A3}" destId="{80A3A120-C672-4D8A-AD33-5FA557D64B7B}" srcOrd="2" destOrd="0" presId="urn:microsoft.com/office/officeart/2005/8/layout/vList5"/>
    <dgm:cxn modelId="{672071AB-9612-45B9-B827-99247138B83D}" type="presParOf" srcId="{80A3A120-C672-4D8A-AD33-5FA557D64B7B}" destId="{C6881B3B-F90E-4E54-B527-EB9C56489512}" srcOrd="0" destOrd="0" presId="urn:microsoft.com/office/officeart/2005/8/layout/vList5"/>
    <dgm:cxn modelId="{1E327FA4-3C62-43D6-B1CF-C446C3C1D9BF}" type="presParOf" srcId="{80A3A120-C672-4D8A-AD33-5FA557D64B7B}" destId="{4223D2DD-61EF-4B89-A2FA-4633227F53C6}" srcOrd="1" destOrd="0" presId="urn:microsoft.com/office/officeart/2005/8/layout/vList5"/>
    <dgm:cxn modelId="{917B6B51-726E-440E-93A4-615042A7A4EA}" type="presParOf" srcId="{5E7C1D46-0669-45D4-B83F-7FB967EE11A3}" destId="{A74D5136-2DEA-45F0-8219-1CCEA64D9BF4}" srcOrd="3" destOrd="0" presId="urn:microsoft.com/office/officeart/2005/8/layout/vList5"/>
    <dgm:cxn modelId="{40E5B208-41B8-419B-A994-50D41BDCA82F}" type="presParOf" srcId="{5E7C1D46-0669-45D4-B83F-7FB967EE11A3}" destId="{BCFD61B6-BECA-48E3-A33B-CCF196238EDF}" srcOrd="4" destOrd="0" presId="urn:microsoft.com/office/officeart/2005/8/layout/vList5"/>
    <dgm:cxn modelId="{5102F615-F07F-49BE-B4F0-5A99A25E0E78}" type="presParOf" srcId="{BCFD61B6-BECA-48E3-A33B-CCF196238EDF}" destId="{F8C6E479-A5AA-4F6E-AAC2-9CE398A0942A}" srcOrd="0" destOrd="0" presId="urn:microsoft.com/office/officeart/2005/8/layout/vList5"/>
    <dgm:cxn modelId="{F8A11CA9-9380-4E36-9DDB-D8EB1CC02E2C}" type="presParOf" srcId="{BCFD61B6-BECA-48E3-A33B-CCF196238EDF}" destId="{F12A2BCB-522D-47D6-88F6-C0D5B3F9DA7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EA55CB-3F7D-417B-A163-9D69447008BB}" type="doc">
      <dgm:prSet loTypeId="urn:microsoft.com/office/officeart/2005/8/layout/vList5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8FB665D-417F-4C9D-B37B-FBC05D7E8243}">
      <dgm:prSet phldrT="[Text]"/>
      <dgm:spPr/>
      <dgm:t>
        <a:bodyPr/>
        <a:lstStyle/>
        <a:p>
          <a:r>
            <a:rPr lang="en-US" dirty="0" smtClean="0"/>
            <a:t>type=“o”</a:t>
          </a:r>
          <a:endParaRPr lang="en-US" dirty="0"/>
        </a:p>
      </dgm:t>
    </dgm:pt>
    <dgm:pt modelId="{F64B4F7F-F6AA-4337-B509-E79EAFF60EEA}" type="parTrans" cxnId="{4D641E9D-6EAC-48ED-AC3A-FB409C0246EB}">
      <dgm:prSet/>
      <dgm:spPr/>
      <dgm:t>
        <a:bodyPr/>
        <a:lstStyle/>
        <a:p>
          <a:endParaRPr lang="en-US"/>
        </a:p>
      </dgm:t>
    </dgm:pt>
    <dgm:pt modelId="{D594DC8D-A3B9-4EF9-B744-EBF0BB125920}" type="sibTrans" cxnId="{4D641E9D-6EAC-48ED-AC3A-FB409C0246EB}">
      <dgm:prSet/>
      <dgm:spPr/>
      <dgm:t>
        <a:bodyPr/>
        <a:lstStyle/>
        <a:p>
          <a:endParaRPr lang="en-US"/>
        </a:p>
      </dgm:t>
    </dgm:pt>
    <dgm:pt modelId="{8A4EB2F3-3ED8-4396-8D82-4F5FDF9B7771}">
      <dgm:prSet phldrT="[Text]" custT="1"/>
      <dgm:spPr>
        <a:solidFill>
          <a:srgbClr val="FE98E3">
            <a:alpha val="20000"/>
          </a:srgbClr>
        </a:solidFill>
      </dgm:spPr>
      <dgm:t>
        <a:bodyPr/>
        <a:lstStyle/>
        <a:p>
          <a:r>
            <a:rPr lang="fa-IR" sz="1100" b="1" dirty="0" smtClean="0"/>
            <a:t>رسم نمودار به صورت خطوط با نقاط مشخص شذه</a:t>
          </a:r>
          <a:endParaRPr lang="en-US" sz="1100" b="1" dirty="0"/>
        </a:p>
      </dgm:t>
    </dgm:pt>
    <dgm:pt modelId="{BB1F429F-91F0-4DCD-A3EA-EF3721D4CC44}" type="parTrans" cxnId="{D66EBFE4-D810-443C-8451-C163D290C4B3}">
      <dgm:prSet/>
      <dgm:spPr/>
      <dgm:t>
        <a:bodyPr/>
        <a:lstStyle/>
        <a:p>
          <a:endParaRPr lang="en-US"/>
        </a:p>
      </dgm:t>
    </dgm:pt>
    <dgm:pt modelId="{2FE41AAD-D158-446C-860A-3B2A2B4B0654}" type="sibTrans" cxnId="{D66EBFE4-D810-443C-8451-C163D290C4B3}">
      <dgm:prSet/>
      <dgm:spPr/>
      <dgm:t>
        <a:bodyPr/>
        <a:lstStyle/>
        <a:p>
          <a:endParaRPr lang="en-US"/>
        </a:p>
      </dgm:t>
    </dgm:pt>
    <dgm:pt modelId="{7CD5F935-4510-4993-9FDA-EDD4F55F1021}">
      <dgm:prSet phldrT="[Text]" phldr="1"/>
      <dgm:spPr>
        <a:solidFill>
          <a:srgbClr val="FE98E3">
            <a:alpha val="20000"/>
          </a:srgbClr>
        </a:solidFill>
      </dgm:spPr>
      <dgm:t>
        <a:bodyPr/>
        <a:lstStyle/>
        <a:p>
          <a:endParaRPr lang="en-US" sz="1100" dirty="0"/>
        </a:p>
      </dgm:t>
    </dgm:pt>
    <dgm:pt modelId="{8AF3828D-6A2A-42BD-A1B3-08D20A0E721D}" type="parTrans" cxnId="{6BBA491B-1CE4-44DE-86EF-2018D9D473D8}">
      <dgm:prSet/>
      <dgm:spPr/>
      <dgm:t>
        <a:bodyPr/>
        <a:lstStyle/>
        <a:p>
          <a:endParaRPr lang="en-US"/>
        </a:p>
      </dgm:t>
    </dgm:pt>
    <dgm:pt modelId="{38808E32-C558-4950-A29E-C86E31316BE2}" type="sibTrans" cxnId="{6BBA491B-1CE4-44DE-86EF-2018D9D473D8}">
      <dgm:prSet/>
      <dgm:spPr/>
      <dgm:t>
        <a:bodyPr/>
        <a:lstStyle/>
        <a:p>
          <a:endParaRPr lang="en-US"/>
        </a:p>
      </dgm:t>
    </dgm:pt>
    <dgm:pt modelId="{2843B62E-D09B-4160-9CDD-E14BB9CA6250}">
      <dgm:prSet phldrT="[Text]"/>
      <dgm:spPr/>
      <dgm:t>
        <a:bodyPr/>
        <a:lstStyle/>
        <a:p>
          <a:r>
            <a:rPr lang="en-US" dirty="0" smtClean="0"/>
            <a:t>type=“h”</a:t>
          </a:r>
          <a:endParaRPr lang="en-US" dirty="0"/>
        </a:p>
      </dgm:t>
    </dgm:pt>
    <dgm:pt modelId="{C2C709C3-B49B-4670-8C0D-CE253EB73FF4}" type="parTrans" cxnId="{66C3FF99-3F66-46FB-A3E9-8896CD319C1C}">
      <dgm:prSet/>
      <dgm:spPr/>
      <dgm:t>
        <a:bodyPr/>
        <a:lstStyle/>
        <a:p>
          <a:endParaRPr lang="en-US"/>
        </a:p>
      </dgm:t>
    </dgm:pt>
    <dgm:pt modelId="{E298FB08-DC13-4D3F-8386-D1DA49F307A9}" type="sibTrans" cxnId="{66C3FF99-3F66-46FB-A3E9-8896CD319C1C}">
      <dgm:prSet/>
      <dgm:spPr/>
      <dgm:t>
        <a:bodyPr/>
        <a:lstStyle/>
        <a:p>
          <a:endParaRPr lang="en-US"/>
        </a:p>
      </dgm:t>
    </dgm:pt>
    <dgm:pt modelId="{EF9B52BD-386F-44D6-81D0-3C7BD4B94E65}">
      <dgm:prSet phldrT="[Text]"/>
      <dgm:spPr>
        <a:solidFill>
          <a:srgbClr val="FE98E3">
            <a:alpha val="20000"/>
          </a:srgbClr>
        </a:solidFill>
      </dgm:spPr>
      <dgm:t>
        <a:bodyPr/>
        <a:lstStyle/>
        <a:p>
          <a:endParaRPr lang="en-US" sz="1100" dirty="0"/>
        </a:p>
      </dgm:t>
    </dgm:pt>
    <dgm:pt modelId="{034BAE6F-63FA-4E7A-AA30-B3C3C6453B7F}" type="parTrans" cxnId="{A63B3AEA-24CC-466C-90D7-4EE2A69A66CF}">
      <dgm:prSet/>
      <dgm:spPr/>
      <dgm:t>
        <a:bodyPr/>
        <a:lstStyle/>
        <a:p>
          <a:endParaRPr lang="en-US"/>
        </a:p>
      </dgm:t>
    </dgm:pt>
    <dgm:pt modelId="{EBAE72EA-B14A-4762-83DD-4E098412526D}" type="sibTrans" cxnId="{A63B3AEA-24CC-466C-90D7-4EE2A69A66CF}">
      <dgm:prSet/>
      <dgm:spPr/>
      <dgm:t>
        <a:bodyPr/>
        <a:lstStyle/>
        <a:p>
          <a:endParaRPr lang="en-US"/>
        </a:p>
      </dgm:t>
    </dgm:pt>
    <dgm:pt modelId="{E9B73BB1-0018-4637-96E0-3680FB6F7BD4}">
      <dgm:prSet phldrT="[Text]"/>
      <dgm:spPr>
        <a:solidFill>
          <a:srgbClr val="FE98E3">
            <a:alpha val="20000"/>
          </a:srgbClr>
        </a:solidFill>
      </dgm:spPr>
      <dgm:t>
        <a:bodyPr/>
        <a:lstStyle/>
        <a:p>
          <a:endParaRPr lang="en-US" sz="1100" dirty="0"/>
        </a:p>
      </dgm:t>
    </dgm:pt>
    <dgm:pt modelId="{C4ECAA40-969A-45AB-B033-A97E4D0F082B}" type="parTrans" cxnId="{F5954161-2AAD-48FF-8E5A-88C603D8B6D1}">
      <dgm:prSet/>
      <dgm:spPr/>
      <dgm:t>
        <a:bodyPr/>
        <a:lstStyle/>
        <a:p>
          <a:endParaRPr lang="en-US"/>
        </a:p>
      </dgm:t>
    </dgm:pt>
    <dgm:pt modelId="{AB38ED08-9D41-4A3E-A14F-626D552B990E}" type="sibTrans" cxnId="{F5954161-2AAD-48FF-8E5A-88C603D8B6D1}">
      <dgm:prSet/>
      <dgm:spPr/>
      <dgm:t>
        <a:bodyPr/>
        <a:lstStyle/>
        <a:p>
          <a:endParaRPr lang="en-US"/>
        </a:p>
      </dgm:t>
    </dgm:pt>
    <dgm:pt modelId="{C056A1A9-4C06-4C7C-B328-A9A4520A1980}">
      <dgm:prSet custT="1"/>
      <dgm:spPr/>
      <dgm:t>
        <a:bodyPr/>
        <a:lstStyle/>
        <a:p>
          <a:r>
            <a:rPr lang="fa-IR" sz="1400" b="1" dirty="0" smtClean="0"/>
            <a:t>رسم نمودار به صورت میله اي</a:t>
          </a:r>
          <a:endParaRPr lang="en-US" sz="1400" b="1" dirty="0"/>
        </a:p>
      </dgm:t>
    </dgm:pt>
    <dgm:pt modelId="{EC464096-1C7B-4B35-AE6A-AC31D0E52B9F}" type="parTrans" cxnId="{C8FC0697-0E18-4BEA-B3AA-F9D1FE8B4EC6}">
      <dgm:prSet/>
      <dgm:spPr/>
      <dgm:t>
        <a:bodyPr/>
        <a:lstStyle/>
        <a:p>
          <a:endParaRPr lang="en-US"/>
        </a:p>
      </dgm:t>
    </dgm:pt>
    <dgm:pt modelId="{FA8E1B23-3755-4563-9C5E-EFCDB3834FEA}" type="sibTrans" cxnId="{C8FC0697-0E18-4BEA-B3AA-F9D1FE8B4EC6}">
      <dgm:prSet/>
      <dgm:spPr/>
      <dgm:t>
        <a:bodyPr/>
        <a:lstStyle/>
        <a:p>
          <a:endParaRPr lang="en-US"/>
        </a:p>
      </dgm:t>
    </dgm:pt>
    <dgm:pt modelId="{9E708FD8-D346-4C3C-8F1C-BE43017E2A43}" type="pres">
      <dgm:prSet presAssocID="{0EEA55CB-3F7D-417B-A163-9D69447008B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3B7FA0-3813-4906-BF4B-396C1DDDAFE3}" type="pres">
      <dgm:prSet presAssocID="{68FB665D-417F-4C9D-B37B-FBC05D7E8243}" presName="linNode" presStyleCnt="0"/>
      <dgm:spPr/>
    </dgm:pt>
    <dgm:pt modelId="{745AECE9-3519-4E66-AB97-1E366887CB16}" type="pres">
      <dgm:prSet presAssocID="{68FB665D-417F-4C9D-B37B-FBC05D7E8243}" presName="parentText" presStyleLbl="node1" presStyleIdx="0" presStyleCnt="2" custLinFactNeighborY="-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4E7A97-3876-49CD-A2D1-E8BBE370D96B}" type="pres">
      <dgm:prSet presAssocID="{68FB665D-417F-4C9D-B37B-FBC05D7E8243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1FD3FB-EF99-4DCB-AC6F-3893D79E96F7}" type="pres">
      <dgm:prSet presAssocID="{D594DC8D-A3B9-4EF9-B744-EBF0BB125920}" presName="sp" presStyleCnt="0"/>
      <dgm:spPr/>
    </dgm:pt>
    <dgm:pt modelId="{5497F840-36BE-48E8-9DA0-75089B472200}" type="pres">
      <dgm:prSet presAssocID="{2843B62E-D09B-4160-9CDD-E14BB9CA6250}" presName="linNode" presStyleCnt="0"/>
      <dgm:spPr/>
    </dgm:pt>
    <dgm:pt modelId="{03952511-F0E9-48E4-B0AB-18440986F141}" type="pres">
      <dgm:prSet presAssocID="{2843B62E-D09B-4160-9CDD-E14BB9CA6250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10BAB8-7F28-4D20-94B5-526FEB9D72F4}" type="pres">
      <dgm:prSet presAssocID="{2843B62E-D09B-4160-9CDD-E14BB9CA6250}" presName="descendantText" presStyleLbl="alignAccFollowNode1" presStyleIdx="1" presStyleCnt="2" custLinFactNeighborX="3276" custLinFactNeighborY="26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AB505A-3BDE-4E11-BC27-0C602767FF46}" type="presOf" srcId="{2843B62E-D09B-4160-9CDD-E14BB9CA6250}" destId="{03952511-F0E9-48E4-B0AB-18440986F141}" srcOrd="0" destOrd="0" presId="urn:microsoft.com/office/officeart/2005/8/layout/vList5"/>
    <dgm:cxn modelId="{C3BCBA07-E521-459E-8C58-85986BE7EEA3}" type="presOf" srcId="{C056A1A9-4C06-4C7C-B328-A9A4520A1980}" destId="{9810BAB8-7F28-4D20-94B5-526FEB9D72F4}" srcOrd="0" destOrd="1" presId="urn:microsoft.com/office/officeart/2005/8/layout/vList5"/>
    <dgm:cxn modelId="{6BBA491B-1CE4-44DE-86EF-2018D9D473D8}" srcId="{68FB665D-417F-4C9D-B37B-FBC05D7E8243}" destId="{7CD5F935-4510-4993-9FDA-EDD4F55F1021}" srcOrd="1" destOrd="0" parTransId="{8AF3828D-6A2A-42BD-A1B3-08D20A0E721D}" sibTransId="{38808E32-C558-4950-A29E-C86E31316BE2}"/>
    <dgm:cxn modelId="{D66EBFE4-D810-443C-8451-C163D290C4B3}" srcId="{68FB665D-417F-4C9D-B37B-FBC05D7E8243}" destId="{8A4EB2F3-3ED8-4396-8D82-4F5FDF9B7771}" srcOrd="0" destOrd="0" parTransId="{BB1F429F-91F0-4DCD-A3EA-EF3721D4CC44}" sibTransId="{2FE41AAD-D158-446C-860A-3B2A2B4B0654}"/>
    <dgm:cxn modelId="{C270287D-AE8D-43E3-97EA-3FA7232132AA}" type="presOf" srcId="{0EEA55CB-3F7D-417B-A163-9D69447008BB}" destId="{9E708FD8-D346-4C3C-8F1C-BE43017E2A43}" srcOrd="0" destOrd="0" presId="urn:microsoft.com/office/officeart/2005/8/layout/vList5"/>
    <dgm:cxn modelId="{4D641E9D-6EAC-48ED-AC3A-FB409C0246EB}" srcId="{0EEA55CB-3F7D-417B-A163-9D69447008BB}" destId="{68FB665D-417F-4C9D-B37B-FBC05D7E8243}" srcOrd="0" destOrd="0" parTransId="{F64B4F7F-F6AA-4337-B509-E79EAFF60EEA}" sibTransId="{D594DC8D-A3B9-4EF9-B744-EBF0BB125920}"/>
    <dgm:cxn modelId="{B65B5490-FEF2-44F6-9BC4-D97E34B9B9EA}" type="presOf" srcId="{68FB665D-417F-4C9D-B37B-FBC05D7E8243}" destId="{745AECE9-3519-4E66-AB97-1E366887CB16}" srcOrd="0" destOrd="0" presId="urn:microsoft.com/office/officeart/2005/8/layout/vList5"/>
    <dgm:cxn modelId="{F5954161-2AAD-48FF-8E5A-88C603D8B6D1}" srcId="{2843B62E-D09B-4160-9CDD-E14BB9CA6250}" destId="{E9B73BB1-0018-4637-96E0-3680FB6F7BD4}" srcOrd="2" destOrd="0" parTransId="{C4ECAA40-969A-45AB-B033-A97E4D0F082B}" sibTransId="{AB38ED08-9D41-4A3E-A14F-626D552B990E}"/>
    <dgm:cxn modelId="{A63B3AEA-24CC-466C-90D7-4EE2A69A66CF}" srcId="{2843B62E-D09B-4160-9CDD-E14BB9CA6250}" destId="{EF9B52BD-386F-44D6-81D0-3C7BD4B94E65}" srcOrd="0" destOrd="0" parTransId="{034BAE6F-63FA-4E7A-AA30-B3C3C6453B7F}" sibTransId="{EBAE72EA-B14A-4762-83DD-4E098412526D}"/>
    <dgm:cxn modelId="{C8FC0697-0E18-4BEA-B3AA-F9D1FE8B4EC6}" srcId="{2843B62E-D09B-4160-9CDD-E14BB9CA6250}" destId="{C056A1A9-4C06-4C7C-B328-A9A4520A1980}" srcOrd="1" destOrd="0" parTransId="{EC464096-1C7B-4B35-AE6A-AC31D0E52B9F}" sibTransId="{FA8E1B23-3755-4563-9C5E-EFCDB3834FEA}"/>
    <dgm:cxn modelId="{313D004F-2965-437E-BA7D-12046BC7E287}" type="presOf" srcId="{E9B73BB1-0018-4637-96E0-3680FB6F7BD4}" destId="{9810BAB8-7F28-4D20-94B5-526FEB9D72F4}" srcOrd="0" destOrd="2" presId="urn:microsoft.com/office/officeart/2005/8/layout/vList5"/>
    <dgm:cxn modelId="{8D470964-F0D8-4FE2-933D-AC8EC5135E36}" type="presOf" srcId="{EF9B52BD-386F-44D6-81D0-3C7BD4B94E65}" destId="{9810BAB8-7F28-4D20-94B5-526FEB9D72F4}" srcOrd="0" destOrd="0" presId="urn:microsoft.com/office/officeart/2005/8/layout/vList5"/>
    <dgm:cxn modelId="{9AB887DA-32C4-4383-8986-29D9D31E7C63}" type="presOf" srcId="{7CD5F935-4510-4993-9FDA-EDD4F55F1021}" destId="{414E7A97-3876-49CD-A2D1-E8BBE370D96B}" srcOrd="0" destOrd="1" presId="urn:microsoft.com/office/officeart/2005/8/layout/vList5"/>
    <dgm:cxn modelId="{ACEB9E67-306C-4DC8-A458-935379394E47}" type="presOf" srcId="{8A4EB2F3-3ED8-4396-8D82-4F5FDF9B7771}" destId="{414E7A97-3876-49CD-A2D1-E8BBE370D96B}" srcOrd="0" destOrd="0" presId="urn:microsoft.com/office/officeart/2005/8/layout/vList5"/>
    <dgm:cxn modelId="{66C3FF99-3F66-46FB-A3E9-8896CD319C1C}" srcId="{0EEA55CB-3F7D-417B-A163-9D69447008BB}" destId="{2843B62E-D09B-4160-9CDD-E14BB9CA6250}" srcOrd="1" destOrd="0" parTransId="{C2C709C3-B49B-4670-8C0D-CE253EB73FF4}" sibTransId="{E298FB08-DC13-4D3F-8386-D1DA49F307A9}"/>
    <dgm:cxn modelId="{FCAABCA7-950A-4A0E-9509-FAFB3CDDEB72}" type="presParOf" srcId="{9E708FD8-D346-4C3C-8F1C-BE43017E2A43}" destId="{0D3B7FA0-3813-4906-BF4B-396C1DDDAFE3}" srcOrd="0" destOrd="0" presId="urn:microsoft.com/office/officeart/2005/8/layout/vList5"/>
    <dgm:cxn modelId="{14E9B662-F227-4642-90C7-0BF33D8A3333}" type="presParOf" srcId="{0D3B7FA0-3813-4906-BF4B-396C1DDDAFE3}" destId="{745AECE9-3519-4E66-AB97-1E366887CB16}" srcOrd="0" destOrd="0" presId="urn:microsoft.com/office/officeart/2005/8/layout/vList5"/>
    <dgm:cxn modelId="{5A708D1E-BD93-479D-8704-EEC5F1466EAC}" type="presParOf" srcId="{0D3B7FA0-3813-4906-BF4B-396C1DDDAFE3}" destId="{414E7A97-3876-49CD-A2D1-E8BBE370D96B}" srcOrd="1" destOrd="0" presId="urn:microsoft.com/office/officeart/2005/8/layout/vList5"/>
    <dgm:cxn modelId="{CD7C3CDF-4C99-43CC-BCC3-01D6F9D90A5F}" type="presParOf" srcId="{9E708FD8-D346-4C3C-8F1C-BE43017E2A43}" destId="{2C1FD3FB-EF99-4DCB-AC6F-3893D79E96F7}" srcOrd="1" destOrd="0" presId="urn:microsoft.com/office/officeart/2005/8/layout/vList5"/>
    <dgm:cxn modelId="{94600FC9-1A4F-41B9-BC90-EDEA7D0ACE0C}" type="presParOf" srcId="{9E708FD8-D346-4C3C-8F1C-BE43017E2A43}" destId="{5497F840-36BE-48E8-9DA0-75089B472200}" srcOrd="2" destOrd="0" presId="urn:microsoft.com/office/officeart/2005/8/layout/vList5"/>
    <dgm:cxn modelId="{E77F4B71-FE91-4F03-BAA5-0356F410D319}" type="presParOf" srcId="{5497F840-36BE-48E8-9DA0-75089B472200}" destId="{03952511-F0E9-48E4-B0AB-18440986F141}" srcOrd="0" destOrd="0" presId="urn:microsoft.com/office/officeart/2005/8/layout/vList5"/>
    <dgm:cxn modelId="{914EE7D6-5A79-4AFA-A7BA-16B3280E092D}" type="presParOf" srcId="{5497F840-36BE-48E8-9DA0-75089B472200}" destId="{9810BAB8-7F28-4D20-94B5-526FEB9D72F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AD66E6-7B9D-4731-A5CB-54095204882D}">
      <dsp:nvSpPr>
        <dsp:cNvPr id="0" name=""/>
        <dsp:cNvSpPr/>
      </dsp:nvSpPr>
      <dsp:spPr>
        <a:xfrm rot="10800000">
          <a:off x="80517" y="0"/>
          <a:ext cx="906780" cy="1219200"/>
        </a:xfrm>
        <a:prstGeom prst="rightArrow">
          <a:avLst/>
        </a:prstGeom>
        <a:solidFill>
          <a:srgbClr val="FE98E3">
            <a:alpha val="49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F53EA-720B-42F9-B20B-C7A13212468E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8BFE2-5946-4B79-B1F9-B8AE43EDE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wsdd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8BFE2-5946-4B79-B1F9-B8AE43EDEA8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9B21-8233-47E9-B4D8-E19CF356D0E1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0217-033D-4440-83A7-28FA7E3319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9B21-8233-47E9-B4D8-E19CF356D0E1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0217-033D-4440-83A7-28FA7E331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9B21-8233-47E9-B4D8-E19CF356D0E1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0217-033D-4440-83A7-28FA7E331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formation Layout Slide with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 userDrawn="1"/>
        </p:nvSpPr>
        <p:spPr bwMode="auto">
          <a:xfrm>
            <a:off x="0" y="118872"/>
            <a:ext cx="5404104" cy="5751577"/>
          </a:xfrm>
          <a:prstGeom prst="rect">
            <a:avLst/>
          </a:prstGeom>
          <a:solidFill>
            <a:srgbClr val="FFC20E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" name="Rectangle 2"/>
          <p:cNvSpPr>
            <a:spLocks noChangeArrowheads="1"/>
          </p:cNvSpPr>
          <p:nvPr userDrawn="1"/>
        </p:nvSpPr>
        <p:spPr bwMode="auto">
          <a:xfrm>
            <a:off x="5559553" y="1051560"/>
            <a:ext cx="3584448" cy="4818888"/>
          </a:xfrm>
          <a:prstGeom prst="rect">
            <a:avLst/>
          </a:prstGeom>
          <a:solidFill>
            <a:srgbClr val="3FAEE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4"/>
          </p:nvPr>
        </p:nvSpPr>
        <p:spPr>
          <a:xfrm>
            <a:off x="152400" y="1143001"/>
            <a:ext cx="5114544" cy="45720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5638800" y="3695699"/>
            <a:ext cx="3267075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defRPr>
            </a:lvl1pPr>
            <a:lvl2pPr marL="0" indent="0">
              <a:buNone/>
              <a:defRPr sz="1400" b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1" name="Text Placeholder 13"/>
          <p:cNvSpPr>
            <a:spLocks noGrp="1"/>
          </p:cNvSpPr>
          <p:nvPr>
            <p:ph type="body" sz="quarter" idx="19"/>
          </p:nvPr>
        </p:nvSpPr>
        <p:spPr>
          <a:xfrm>
            <a:off x="5705477" y="4000500"/>
            <a:ext cx="3286124" cy="1790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12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2" name="Text Placeholder 13"/>
          <p:cNvSpPr>
            <a:spLocks noGrp="1"/>
          </p:cNvSpPr>
          <p:nvPr>
            <p:ph type="body" sz="quarter" idx="22"/>
          </p:nvPr>
        </p:nvSpPr>
        <p:spPr>
          <a:xfrm>
            <a:off x="5648323" y="1142999"/>
            <a:ext cx="3267075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defRPr>
            </a:lvl1pPr>
            <a:lvl2pPr marL="0" indent="0">
              <a:buNone/>
              <a:defRPr sz="1400" b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3" name="Text Placeholder 13"/>
          <p:cNvSpPr>
            <a:spLocks noGrp="1"/>
          </p:cNvSpPr>
          <p:nvPr>
            <p:ph type="body" sz="quarter" idx="23"/>
          </p:nvPr>
        </p:nvSpPr>
        <p:spPr>
          <a:xfrm>
            <a:off x="5715000" y="1447800"/>
            <a:ext cx="3286124" cy="2057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12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8" name="Text Placeholder 289"/>
          <p:cNvSpPr>
            <a:spLocks noGrp="1"/>
          </p:cNvSpPr>
          <p:nvPr>
            <p:ph type="body" sz="quarter" idx="28"/>
          </p:nvPr>
        </p:nvSpPr>
        <p:spPr>
          <a:xfrm>
            <a:off x="152400" y="228600"/>
            <a:ext cx="5076825" cy="381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854075" algn="l"/>
              </a:tabLst>
              <a:defRPr sz="25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Rectangle 14"/>
          <p:cNvSpPr>
            <a:spLocks noChangeArrowheads="1"/>
          </p:cNvSpPr>
          <p:nvPr userDrawn="1"/>
        </p:nvSpPr>
        <p:spPr bwMode="auto">
          <a:xfrm>
            <a:off x="5559552" y="112776"/>
            <a:ext cx="3580163" cy="829056"/>
          </a:xfrm>
          <a:prstGeom prst="rect">
            <a:avLst/>
          </a:prstGeom>
          <a:solidFill>
            <a:srgbClr val="B5D55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9B21-8233-47E9-B4D8-E19CF356D0E1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0217-033D-4440-83A7-28FA7E331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9B21-8233-47E9-B4D8-E19CF356D0E1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0217-033D-4440-83A7-28FA7E331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9B21-8233-47E9-B4D8-E19CF356D0E1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0217-033D-4440-83A7-28FA7E331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9B21-8233-47E9-B4D8-E19CF356D0E1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0217-033D-4440-83A7-28FA7E331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9B21-8233-47E9-B4D8-E19CF356D0E1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0217-033D-4440-83A7-28FA7E331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9B21-8233-47E9-B4D8-E19CF356D0E1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0217-033D-4440-83A7-28FA7E331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9B21-8233-47E9-B4D8-E19CF356D0E1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0217-033D-4440-83A7-28FA7E3319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62A9B21-8233-47E9-B4D8-E19CF356D0E1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E3A0217-033D-4440-83A7-28FA7E331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62A9B21-8233-47E9-B4D8-E19CF356D0E1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E3A0217-033D-4440-83A7-28FA7E331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5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image" Target="../media/image3.jpeg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3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3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38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a.wikipedia.org/wiki/%D8%B3%D8%B7%D8%B1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fa.wikipedia.org/wiki/%D8%B3%D8%AA%D9%88%D9%86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hyperlink" Target="http://fa.wikipedia.org/wiki/%D8%A8%D8%B1%D8%AF%D8%A7%D8%B1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352800"/>
            <a:ext cx="8077200" cy="1673352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haroni" pitchFamily="2" charset="-79"/>
                <a:cs typeface="Aharoni" pitchFamily="2" charset="-79"/>
              </a:rPr>
              <a:t>An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haroni" pitchFamily="2" charset="-79"/>
                <a:cs typeface="Aharoni" pitchFamily="2" charset="-79"/>
              </a:rPr>
              <a:t>Intrudaction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haroni" pitchFamily="2" charset="-79"/>
                <a:cs typeface="Aharoni" pitchFamily="2" charset="-79"/>
              </a:rPr>
              <a:t> to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haroni" pitchFamily="2" charset="-79"/>
                <a:cs typeface="Aharoni" pitchFamily="2" charset="-79"/>
              </a:rPr>
              <a:t>R – Software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38200" y="55626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Zhale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Tahmasebinejad</a:t>
            </a:r>
            <a:endParaRPr lang="en-US" sz="2800" b="1" dirty="0">
              <a:solidFill>
                <a:schemeClr val="bg1">
                  <a:lumMod val="95000"/>
                  <a:lumOff val="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" name="Picture 5" descr="downloa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5638800"/>
            <a:ext cx="914400" cy="73501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5638800"/>
            <a:ext cx="91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33400" y="838200"/>
            <a:ext cx="2856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IN </a:t>
            </a:r>
            <a:r>
              <a:rPr lang="fa-IR" b="1" dirty="0" smtClean="0">
                <a:latin typeface="Aharoni" pitchFamily="2" charset="-79"/>
              </a:rPr>
              <a:t> </a:t>
            </a:r>
            <a:r>
              <a:rPr lang="en-US" b="1" dirty="0" smtClean="0">
                <a:latin typeface="Aharoni" pitchFamily="2" charset="-79"/>
                <a:cs typeface="Aharoni" pitchFamily="2" charset="-79"/>
              </a:rPr>
              <a:t>THE </a:t>
            </a:r>
            <a:r>
              <a:rPr lang="fa-IR" b="1" dirty="0" smtClean="0">
                <a:latin typeface="Aharoni" pitchFamily="2" charset="-79"/>
              </a:rPr>
              <a:t> </a:t>
            </a:r>
            <a:r>
              <a:rPr lang="en-US" b="1" dirty="0" smtClean="0">
                <a:latin typeface="Aharoni" pitchFamily="2" charset="-79"/>
                <a:cs typeface="Aharoni" pitchFamily="2" charset="-79"/>
              </a:rPr>
              <a:t>NAME  OF  GOD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27176"/>
          </a:xfrm>
        </p:spPr>
        <p:txBody>
          <a:bodyPr>
            <a:normAutofit/>
          </a:bodyPr>
          <a:lstStyle/>
          <a:p>
            <a:pPr algn="r" rtl="1"/>
            <a:r>
              <a:rPr 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br>
              <a:rPr 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برای ساختن ماتریس از تابع </a:t>
            </a:r>
            <a:r>
              <a:rPr 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matrix()  </a:t>
            </a:r>
            <a:r>
              <a:rPr lang="fa-IR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استفاده می شود.</a:t>
            </a:r>
            <a:endParaRPr lang="en-US" sz="20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67000"/>
            <a:ext cx="8534400" cy="3200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pt-BR" sz="2400" b="1" dirty="0" smtClean="0"/>
              <a:t>x=matrix(c("sara","maryam","ali",20,30,40,0,0,1),3,3)</a:t>
            </a:r>
          </a:p>
          <a:p>
            <a:pPr>
              <a:buNone/>
            </a:pPr>
            <a:r>
              <a:rPr lang="pt-BR" sz="2400" b="1" dirty="0" smtClean="0"/>
              <a:t>y=matrix(c("sara","maryam","ali",20,30,40,0,0,1),3,3,T)</a:t>
            </a:r>
          </a:p>
          <a:p>
            <a:pPr>
              <a:buNone/>
            </a:pPr>
            <a:endParaRPr lang="pt-BR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143000" y="1828800"/>
            <a:ext cx="6670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Matrix(c(),</a:t>
            </a:r>
            <a:r>
              <a:rPr lang="en-US" sz="3600" b="1" dirty="0" err="1" smtClean="0">
                <a:solidFill>
                  <a:srgbClr val="0070C0"/>
                </a:solidFill>
              </a:rPr>
              <a:t>nrow</a:t>
            </a:r>
            <a:r>
              <a:rPr lang="en-US" sz="3600" b="1" dirty="0" err="1" smtClean="0"/>
              <a:t>,</a:t>
            </a:r>
            <a:r>
              <a:rPr lang="en-US" sz="3600" b="1" dirty="0" err="1" smtClean="0">
                <a:solidFill>
                  <a:srgbClr val="FF0000"/>
                </a:solidFill>
              </a:rPr>
              <a:t>ncol</a:t>
            </a:r>
            <a:r>
              <a:rPr lang="en-US" sz="3600" b="1" dirty="0" err="1" smtClean="0"/>
              <a:t>,</a:t>
            </a:r>
            <a:r>
              <a:rPr lang="en-US" sz="3600" b="1" dirty="0" err="1" smtClean="0">
                <a:solidFill>
                  <a:srgbClr val="00B050"/>
                </a:solidFill>
              </a:rPr>
              <a:t>byrow</a:t>
            </a:r>
            <a:r>
              <a:rPr lang="en-US" sz="3600" b="1" dirty="0" smtClean="0">
                <a:solidFill>
                  <a:srgbClr val="00B050"/>
                </a:solidFill>
              </a:rPr>
              <a:t>=T/F</a:t>
            </a:r>
            <a:r>
              <a:rPr lang="en-US" sz="3600" b="1" dirty="0" smtClean="0"/>
              <a:t>)</a:t>
            </a:r>
            <a:endParaRPr lang="en-US" sz="3600" b="1" dirty="0"/>
          </a:p>
        </p:txBody>
      </p:sp>
      <p:pic>
        <p:nvPicPr>
          <p:cNvPr id="7" name="Picture 5" descr="down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609600" y="4572000"/>
            <a:ext cx="3352800" cy="12311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rtl="1"/>
            <a:r>
              <a:rPr lang="en-US" dirty="0" smtClean="0"/>
              <a:t> </a:t>
            </a:r>
            <a:r>
              <a:rPr lang="en-US" sz="2000" b="1" dirty="0" smtClean="0"/>
              <a:t> x</a:t>
            </a:r>
            <a:endParaRPr lang="en-US" b="1" dirty="0" smtClean="0">
              <a:solidFill>
                <a:srgbClr val="FF0066"/>
              </a:solidFill>
            </a:endParaRPr>
          </a:p>
          <a:p>
            <a:pPr rtl="1"/>
            <a:r>
              <a:rPr lang="en-US" b="1" dirty="0" smtClean="0">
                <a:solidFill>
                  <a:srgbClr val="FF0066"/>
                </a:solidFill>
              </a:rPr>
              <a:t>[1,] "</a:t>
            </a:r>
            <a:r>
              <a:rPr lang="en-US" b="1" dirty="0" err="1" smtClean="0">
                <a:solidFill>
                  <a:srgbClr val="FF0066"/>
                </a:solidFill>
              </a:rPr>
              <a:t>sara</a:t>
            </a:r>
            <a:r>
              <a:rPr lang="en-US" b="1" dirty="0" smtClean="0">
                <a:solidFill>
                  <a:srgbClr val="FF0066"/>
                </a:solidFill>
              </a:rPr>
              <a:t>"                "20“          "0"</a:t>
            </a:r>
          </a:p>
          <a:p>
            <a:pPr rtl="1"/>
            <a:r>
              <a:rPr lang="en-US" b="1" dirty="0" smtClean="0">
                <a:solidFill>
                  <a:srgbClr val="FF0066"/>
                </a:solidFill>
              </a:rPr>
              <a:t>[2,] "</a:t>
            </a:r>
            <a:r>
              <a:rPr lang="en-US" b="1" dirty="0" err="1" smtClean="0">
                <a:solidFill>
                  <a:srgbClr val="FF0066"/>
                </a:solidFill>
              </a:rPr>
              <a:t>maryam</a:t>
            </a:r>
            <a:r>
              <a:rPr lang="en-US" b="1" dirty="0" smtClean="0">
                <a:solidFill>
                  <a:srgbClr val="FF0066"/>
                </a:solidFill>
              </a:rPr>
              <a:t>"       "30"          "0"</a:t>
            </a:r>
          </a:p>
          <a:p>
            <a:pPr rtl="1"/>
            <a:r>
              <a:rPr lang="en-US" b="1" dirty="0" smtClean="0">
                <a:solidFill>
                  <a:srgbClr val="FF0066"/>
                </a:solidFill>
              </a:rPr>
              <a:t>[3,] "</a:t>
            </a:r>
            <a:r>
              <a:rPr lang="en-US" b="1" dirty="0" err="1" smtClean="0">
                <a:solidFill>
                  <a:srgbClr val="FF0066"/>
                </a:solidFill>
              </a:rPr>
              <a:t>ali</a:t>
            </a:r>
            <a:r>
              <a:rPr lang="en-US" b="1" dirty="0" smtClean="0">
                <a:solidFill>
                  <a:srgbClr val="FF0066"/>
                </a:solidFill>
              </a:rPr>
              <a:t>"                    "40“         "1"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95800" y="4572000"/>
            <a:ext cx="35814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rtl="1"/>
            <a:r>
              <a:rPr lang="en-US" b="1" dirty="0" smtClean="0"/>
              <a:t>y</a:t>
            </a:r>
          </a:p>
          <a:p>
            <a:pPr rtl="1"/>
            <a:r>
              <a:rPr lang="en-US" b="1" dirty="0" smtClean="0">
                <a:solidFill>
                  <a:srgbClr val="FF0066"/>
                </a:solidFill>
              </a:rPr>
              <a:t>[1,] "</a:t>
            </a:r>
            <a:r>
              <a:rPr lang="en-US" b="1" dirty="0" err="1" smtClean="0">
                <a:solidFill>
                  <a:srgbClr val="FF0066"/>
                </a:solidFill>
              </a:rPr>
              <a:t>sara</a:t>
            </a:r>
            <a:r>
              <a:rPr lang="en-US" b="1" dirty="0" smtClean="0">
                <a:solidFill>
                  <a:srgbClr val="FF0066"/>
                </a:solidFill>
              </a:rPr>
              <a:t>" "</a:t>
            </a:r>
            <a:r>
              <a:rPr lang="en-US" b="1" dirty="0" err="1" smtClean="0">
                <a:solidFill>
                  <a:srgbClr val="FF0066"/>
                </a:solidFill>
              </a:rPr>
              <a:t>maryam</a:t>
            </a:r>
            <a:r>
              <a:rPr lang="en-US" b="1" dirty="0" smtClean="0">
                <a:solidFill>
                  <a:srgbClr val="FF0066"/>
                </a:solidFill>
              </a:rPr>
              <a:t>“    "</a:t>
            </a:r>
            <a:r>
              <a:rPr lang="en-US" b="1" dirty="0" err="1" smtClean="0">
                <a:solidFill>
                  <a:srgbClr val="FF0066"/>
                </a:solidFill>
              </a:rPr>
              <a:t>ali</a:t>
            </a:r>
            <a:r>
              <a:rPr lang="en-US" b="1" dirty="0" smtClean="0">
                <a:solidFill>
                  <a:srgbClr val="FF0066"/>
                </a:solidFill>
              </a:rPr>
              <a:t>"</a:t>
            </a:r>
          </a:p>
          <a:p>
            <a:pPr rtl="1"/>
            <a:r>
              <a:rPr lang="en-US" b="1" dirty="0" smtClean="0">
                <a:solidFill>
                  <a:srgbClr val="FF0066"/>
                </a:solidFill>
              </a:rPr>
              <a:t>[2,]      "20"          "30"         "40" </a:t>
            </a:r>
          </a:p>
          <a:p>
            <a:pPr rtl="1"/>
            <a:r>
              <a:rPr lang="en-US" b="1" dirty="0" smtClean="0">
                <a:solidFill>
                  <a:srgbClr val="FF0066"/>
                </a:solidFill>
              </a:rPr>
              <a:t>[3,]        "0"            "0"            "1"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705600" y="381000"/>
            <a:ext cx="2021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ساختن ماتریس: </a:t>
            </a:r>
            <a:endParaRPr lang="en-US" b="1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6" grpId="0" build="allAtOnce"/>
      <p:bldP spid="9" grpId="0" build="allAtOnce" animBg="1"/>
      <p:bldP spid="10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971800"/>
            <a:ext cx="8991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sz="2400" b="1" i="1" dirty="0" smtClean="0">
                <a:solidFill>
                  <a:srgbClr val="00B050"/>
                </a:solidFill>
              </a:rPr>
              <a:t>Dimnames</a:t>
            </a:r>
            <a:r>
              <a:rPr lang="pt-BR" sz="2400" b="1" i="1" dirty="0" smtClean="0"/>
              <a:t>(x)=</a:t>
            </a:r>
            <a:r>
              <a:rPr lang="pt-BR" sz="2400" b="1" i="1" dirty="0" smtClean="0">
                <a:solidFill>
                  <a:srgbClr val="FF0000"/>
                </a:solidFill>
              </a:rPr>
              <a:t>list </a:t>
            </a:r>
            <a:r>
              <a:rPr lang="pt-BR" sz="2400" b="1" i="1" dirty="0" smtClean="0"/>
              <a:t>(</a:t>
            </a:r>
            <a:r>
              <a:rPr lang="pt-BR" sz="2400" b="1" i="1" dirty="0" smtClean="0">
                <a:solidFill>
                  <a:srgbClr val="00B0F0"/>
                </a:solidFill>
              </a:rPr>
              <a:t>paste</a:t>
            </a:r>
            <a:r>
              <a:rPr lang="pt-BR" sz="2400" b="1" i="1" dirty="0" smtClean="0"/>
              <a:t>(c('n1','n2','n3')),</a:t>
            </a:r>
            <a:r>
              <a:rPr lang="pt-BR" sz="2400" b="1" i="1" dirty="0" smtClean="0">
                <a:solidFill>
                  <a:srgbClr val="00B0F0"/>
                </a:solidFill>
              </a:rPr>
              <a:t>paste</a:t>
            </a:r>
            <a:r>
              <a:rPr lang="pt-BR" sz="2400" b="1" i="1" dirty="0" smtClean="0"/>
              <a:t>(c('name','age','sex')))</a:t>
            </a:r>
          </a:p>
          <a:p>
            <a:pPr>
              <a:buNone/>
            </a:pPr>
            <a:r>
              <a:rPr lang="pt-BR" b="1" dirty="0" smtClean="0">
                <a:solidFill>
                  <a:srgbClr val="FF0066"/>
                </a:solidFill>
              </a:rPr>
              <a:t>       </a:t>
            </a:r>
          </a:p>
          <a:p>
            <a:pPr>
              <a:buNone/>
            </a:pPr>
            <a:endParaRPr lang="pt-BR" b="1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pt-BR" b="1" dirty="0" smtClean="0">
                <a:solidFill>
                  <a:srgbClr val="FF0066"/>
                </a:solidFill>
              </a:rPr>
              <a:t>            name              age      sex</a:t>
            </a:r>
          </a:p>
          <a:p>
            <a:pPr>
              <a:buNone/>
            </a:pPr>
            <a:r>
              <a:rPr lang="pt-BR" b="1" dirty="0" smtClean="0">
                <a:solidFill>
                  <a:srgbClr val="FF0066"/>
                </a:solidFill>
              </a:rPr>
              <a:t>  n1    "sara"             "20“       "0"</a:t>
            </a:r>
          </a:p>
          <a:p>
            <a:pPr>
              <a:buNone/>
            </a:pPr>
            <a:r>
              <a:rPr lang="pt-BR" b="1" dirty="0" smtClean="0">
                <a:solidFill>
                  <a:srgbClr val="FF0066"/>
                </a:solidFill>
              </a:rPr>
              <a:t>  n2    "maryam“    "30“       "0"</a:t>
            </a:r>
          </a:p>
          <a:p>
            <a:pPr>
              <a:buNone/>
            </a:pPr>
            <a:r>
              <a:rPr lang="pt-BR" b="1" dirty="0" smtClean="0">
                <a:solidFill>
                  <a:srgbClr val="FF0066"/>
                </a:solidFill>
              </a:rPr>
              <a:t>  n3    "ali"                "40“      "1"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676400"/>
            <a:ext cx="8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/>
              <a:t>برای نام گذاری سطر و ستون های ماتریس از تابع زیر استفاده می شود: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4038600" y="914400"/>
            <a:ext cx="4846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 smtClean="0"/>
              <a:t>نام گذاری سطر و ستون های ماتریس: 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5257800" y="4038600"/>
            <a:ext cx="33528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rtl="1"/>
            <a:r>
              <a:rPr lang="en-US" b="1" dirty="0" smtClean="0">
                <a:solidFill>
                  <a:srgbClr val="FF0066"/>
                </a:solidFill>
              </a:rPr>
              <a:t>[1,] "</a:t>
            </a:r>
            <a:r>
              <a:rPr lang="en-US" b="1" dirty="0" err="1" smtClean="0">
                <a:solidFill>
                  <a:srgbClr val="FF0066"/>
                </a:solidFill>
              </a:rPr>
              <a:t>sara</a:t>
            </a:r>
            <a:r>
              <a:rPr lang="en-US" b="1" dirty="0" smtClean="0">
                <a:solidFill>
                  <a:srgbClr val="FF0066"/>
                </a:solidFill>
              </a:rPr>
              <a:t>"                "20“          "0"</a:t>
            </a:r>
          </a:p>
          <a:p>
            <a:pPr rtl="1"/>
            <a:r>
              <a:rPr lang="en-US" b="1" dirty="0" smtClean="0">
                <a:solidFill>
                  <a:srgbClr val="FF0066"/>
                </a:solidFill>
              </a:rPr>
              <a:t>[2,] "</a:t>
            </a:r>
            <a:r>
              <a:rPr lang="en-US" b="1" dirty="0" err="1" smtClean="0">
                <a:solidFill>
                  <a:srgbClr val="FF0066"/>
                </a:solidFill>
              </a:rPr>
              <a:t>maryam</a:t>
            </a:r>
            <a:r>
              <a:rPr lang="en-US" b="1" dirty="0" smtClean="0">
                <a:solidFill>
                  <a:srgbClr val="FF0066"/>
                </a:solidFill>
              </a:rPr>
              <a:t>"       "30"          "0"</a:t>
            </a:r>
          </a:p>
          <a:p>
            <a:pPr rtl="1"/>
            <a:r>
              <a:rPr lang="en-US" b="1" dirty="0" smtClean="0">
                <a:solidFill>
                  <a:srgbClr val="FF0066"/>
                </a:solidFill>
              </a:rPr>
              <a:t>[3,] "</a:t>
            </a:r>
            <a:r>
              <a:rPr lang="en-US" b="1" dirty="0" err="1" smtClean="0">
                <a:solidFill>
                  <a:srgbClr val="FF0066"/>
                </a:solidFill>
              </a:rPr>
              <a:t>ali</a:t>
            </a:r>
            <a:r>
              <a:rPr lang="en-US" b="1" dirty="0" smtClean="0">
                <a:solidFill>
                  <a:srgbClr val="FF0066"/>
                </a:solidFill>
              </a:rPr>
              <a:t>"                    "40“         "1"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10800000">
            <a:off x="4114800" y="3886200"/>
            <a:ext cx="906780" cy="1219200"/>
          </a:xfrm>
          <a:prstGeom prst="rightArrow">
            <a:avLst/>
          </a:prstGeom>
          <a:solidFill>
            <a:srgbClr val="FE98E3">
              <a:alpha val="49000"/>
            </a:srgbClr>
          </a:solidFill>
        </p:spPr>
        <p:style>
          <a:lnRef idx="0">
            <a:schemeClr val="accent6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9" name="Picture 5" descr="down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19200"/>
            <a:ext cx="88392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/>
              <a:t>digits=matrix(c(20,16,24,21,19,15,17,16,24,13,30,30,17,20,18),</a:t>
            </a:r>
            <a:r>
              <a:rPr lang="en-US" sz="2200" b="1" dirty="0" err="1" smtClean="0"/>
              <a:t>ncol</a:t>
            </a:r>
            <a:r>
              <a:rPr lang="en-US" sz="2200" b="1" dirty="0" smtClean="0"/>
              <a:t>=3)</a:t>
            </a:r>
          </a:p>
          <a:p>
            <a:r>
              <a:rPr lang="en-US" sz="2200" b="1" dirty="0" err="1" smtClean="0"/>
              <a:t>dimnames</a:t>
            </a:r>
            <a:r>
              <a:rPr lang="en-US" sz="2200" b="1" dirty="0" smtClean="0"/>
              <a:t>(digits)&lt;-list(</a:t>
            </a:r>
            <a:r>
              <a:rPr lang="en-US" sz="2200" b="1" dirty="0" smtClean="0">
                <a:solidFill>
                  <a:srgbClr val="00B0F0"/>
                </a:solidFill>
              </a:rPr>
              <a:t>paste</a:t>
            </a:r>
            <a:r>
              <a:rPr lang="en-US" sz="2200" b="1" dirty="0" smtClean="0">
                <a:solidFill>
                  <a:srgbClr val="FF0000"/>
                </a:solidFill>
              </a:rPr>
              <a:t>("d",1:5)</a:t>
            </a:r>
            <a:r>
              <a:rPr lang="en-US" sz="2200" b="1" dirty="0" smtClean="0"/>
              <a:t>,</a:t>
            </a:r>
            <a:r>
              <a:rPr lang="en-US" sz="2200" b="1" dirty="0" smtClean="0">
                <a:solidFill>
                  <a:srgbClr val="00B0F0"/>
                </a:solidFill>
              </a:rPr>
              <a:t>paste</a:t>
            </a:r>
            <a:r>
              <a:rPr lang="en-US" sz="2200" b="1" dirty="0" smtClean="0">
                <a:solidFill>
                  <a:srgbClr val="FF0066"/>
                </a:solidFill>
              </a:rPr>
              <a:t>("sample",1:3)</a:t>
            </a:r>
            <a:r>
              <a:rPr lang="en-US" sz="2200" b="1" dirty="0" smtClean="0"/>
              <a:t>)</a:t>
            </a:r>
          </a:p>
          <a:p>
            <a:r>
              <a:rPr lang="en-US" sz="2200" b="1" dirty="0" smtClean="0"/>
              <a:t>digits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FF0066"/>
                </a:solidFill>
              </a:rPr>
              <a:t>        sample 1   sample 2   sample 3</a:t>
            </a:r>
          </a:p>
          <a:p>
            <a:r>
              <a:rPr lang="en-US" b="1" dirty="0" smtClean="0">
                <a:solidFill>
                  <a:srgbClr val="FF0066"/>
                </a:solidFill>
              </a:rPr>
              <a:t>d 1       20               15                 30</a:t>
            </a:r>
          </a:p>
          <a:p>
            <a:r>
              <a:rPr lang="en-US" b="1" dirty="0" smtClean="0">
                <a:solidFill>
                  <a:srgbClr val="FF0066"/>
                </a:solidFill>
              </a:rPr>
              <a:t>d 2       16               17                 30</a:t>
            </a:r>
          </a:p>
          <a:p>
            <a:r>
              <a:rPr lang="en-US" b="1" dirty="0" smtClean="0">
                <a:solidFill>
                  <a:srgbClr val="FF0066"/>
                </a:solidFill>
              </a:rPr>
              <a:t>d 3       24               16                 17</a:t>
            </a:r>
          </a:p>
          <a:p>
            <a:r>
              <a:rPr lang="en-US" b="1" dirty="0" smtClean="0">
                <a:solidFill>
                  <a:srgbClr val="FF0066"/>
                </a:solidFill>
              </a:rPr>
              <a:t>d 4       21               24                20</a:t>
            </a:r>
          </a:p>
          <a:p>
            <a:r>
              <a:rPr lang="en-US" b="1" dirty="0" smtClean="0">
                <a:solidFill>
                  <a:srgbClr val="FF0066"/>
                </a:solidFill>
              </a:rPr>
              <a:t>d 5       19               13                 18</a:t>
            </a:r>
            <a:endParaRPr lang="en-US" b="1" dirty="0">
              <a:solidFill>
                <a:srgbClr val="FF0066"/>
              </a:solidFill>
            </a:endParaRPr>
          </a:p>
        </p:txBody>
      </p:sp>
      <p:pic>
        <p:nvPicPr>
          <p:cNvPr id="3" name="Picture 5" descr="down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762000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fa-IR" dirty="0" smtClean="0"/>
              <a:t>هر ماتریس دارای چهار ویژگی نام، طول ،حالت و بعد است.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3352800"/>
            <a:ext cx="190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length( z)</a:t>
            </a:r>
          </a:p>
          <a:p>
            <a:r>
              <a:rPr lang="en-US" sz="2400" b="1" dirty="0" smtClean="0"/>
              <a:t>mode( z)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dim</a:t>
            </a:r>
            <a:r>
              <a:rPr lang="en-US" sz="2400" b="1" dirty="0" smtClean="0"/>
              <a:t>(z)</a:t>
            </a:r>
          </a:p>
          <a:p>
            <a:r>
              <a:rPr lang="en-US" sz="2400" dirty="0" smtClean="0"/>
              <a:t> </a:t>
            </a:r>
          </a:p>
          <a:p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1524000"/>
            <a:ext cx="4343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z=matrix(c(1:9),3,3)</a:t>
            </a:r>
          </a:p>
          <a:p>
            <a:r>
              <a:rPr lang="en-US" sz="2400" b="1" dirty="0" smtClean="0">
                <a:solidFill>
                  <a:srgbClr val="FF0066"/>
                </a:solidFill>
              </a:rPr>
              <a:t>    </a:t>
            </a:r>
            <a:r>
              <a:rPr lang="en-US" b="1" dirty="0" smtClean="0">
                <a:solidFill>
                  <a:srgbClr val="FF0066"/>
                </a:solidFill>
              </a:rPr>
              <a:t>[,1] [,2] [,3]</a:t>
            </a:r>
          </a:p>
          <a:p>
            <a:r>
              <a:rPr lang="en-US" b="1" dirty="0" smtClean="0">
                <a:solidFill>
                  <a:srgbClr val="FF0066"/>
                </a:solidFill>
              </a:rPr>
              <a:t>[1,]    1    4    7</a:t>
            </a:r>
          </a:p>
          <a:p>
            <a:r>
              <a:rPr lang="en-US" b="1" dirty="0" smtClean="0">
                <a:solidFill>
                  <a:srgbClr val="FF0066"/>
                </a:solidFill>
              </a:rPr>
              <a:t>[2,]    2    5    8</a:t>
            </a:r>
          </a:p>
          <a:p>
            <a:r>
              <a:rPr lang="en-US" b="1" dirty="0" smtClean="0">
                <a:solidFill>
                  <a:srgbClr val="FF0066"/>
                </a:solidFill>
              </a:rPr>
              <a:t>[3,]    3    6    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3429000"/>
            <a:ext cx="259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66"/>
                </a:solidFill>
              </a:rPr>
              <a:t>[1]    9</a:t>
            </a:r>
          </a:p>
          <a:p>
            <a:r>
              <a:rPr lang="en-US" sz="2000" b="1" dirty="0" smtClean="0">
                <a:solidFill>
                  <a:srgbClr val="FF0066"/>
                </a:solidFill>
              </a:rPr>
              <a:t>[1]    "numeric“</a:t>
            </a:r>
          </a:p>
          <a:p>
            <a:r>
              <a:rPr lang="en-US" sz="2000" b="1" dirty="0" smtClean="0">
                <a:solidFill>
                  <a:srgbClr val="FF0066"/>
                </a:solidFill>
              </a:rPr>
              <a:t>[1]    3  </a:t>
            </a:r>
            <a:r>
              <a:rPr lang="en-US" sz="2000" b="1" dirty="0" smtClean="0">
                <a:solidFill>
                  <a:srgbClr val="FF0000"/>
                </a:solidFill>
              </a:rPr>
              <a:t> 3</a:t>
            </a:r>
          </a:p>
          <a:p>
            <a:endParaRPr lang="en-US" dirty="0"/>
          </a:p>
        </p:txBody>
      </p:sp>
      <p:pic>
        <p:nvPicPr>
          <p:cNvPr id="11" name="Picture 5" descr="down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6400800" y="381000"/>
            <a:ext cx="21584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 smtClean="0"/>
              <a:t>ویژگی ماتریس:</a:t>
            </a:r>
            <a:endParaRPr lang="en-US" b="1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762000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/>
              <a:t>انتخاب زیرمجموعه ای از یک ماتریس</a:t>
            </a:r>
            <a:r>
              <a:rPr lang="fa-IR" sz="2000" dirty="0" smtClean="0"/>
              <a:t>: 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219200"/>
            <a:ext cx="487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k&lt;-matrix(10:18,ncol=3)</a:t>
            </a:r>
          </a:p>
          <a:p>
            <a:r>
              <a:rPr lang="en-US" sz="2400" b="1" dirty="0" smtClean="0">
                <a:solidFill>
                  <a:srgbClr val="FF0066"/>
                </a:solidFill>
              </a:rPr>
              <a:t>     </a:t>
            </a:r>
            <a:r>
              <a:rPr lang="fa-IR" sz="2400" b="1" dirty="0" smtClean="0">
                <a:solidFill>
                  <a:srgbClr val="FF0066"/>
                </a:solidFill>
              </a:rPr>
              <a:t>  </a:t>
            </a:r>
            <a:r>
              <a:rPr lang="en-US" b="1" dirty="0" smtClean="0">
                <a:solidFill>
                  <a:srgbClr val="FF0066"/>
                </a:solidFill>
              </a:rPr>
              <a:t>[,1] [,2] [,3]</a:t>
            </a:r>
          </a:p>
          <a:p>
            <a:r>
              <a:rPr lang="en-US" b="1" dirty="0" smtClean="0">
                <a:solidFill>
                  <a:srgbClr val="FF0066"/>
                </a:solidFill>
              </a:rPr>
              <a:t>[1,]    10    13    16</a:t>
            </a:r>
          </a:p>
          <a:p>
            <a:r>
              <a:rPr lang="en-US" b="1" dirty="0" smtClean="0">
                <a:solidFill>
                  <a:srgbClr val="FF0066"/>
                </a:solidFill>
              </a:rPr>
              <a:t>[2,]    11    14    17</a:t>
            </a:r>
          </a:p>
          <a:p>
            <a:r>
              <a:rPr lang="en-US" b="1" dirty="0" smtClean="0">
                <a:solidFill>
                  <a:srgbClr val="FF0066"/>
                </a:solidFill>
              </a:rPr>
              <a:t>[3,]    12    15   18</a:t>
            </a:r>
            <a:endParaRPr lang="fa-IR" sz="2400" dirty="0" smtClean="0"/>
          </a:p>
          <a:p>
            <a:r>
              <a:rPr lang="en-US" sz="2400" dirty="0" smtClean="0"/>
              <a:t> </a:t>
            </a:r>
            <a:r>
              <a:rPr lang="en-US" sz="2400" b="1" dirty="0" smtClean="0"/>
              <a:t>k[2,c(2,3)]</a:t>
            </a:r>
          </a:p>
          <a:p>
            <a:r>
              <a:rPr lang="en-US" b="1" dirty="0" smtClean="0">
                <a:solidFill>
                  <a:srgbClr val="FF0066"/>
                </a:solidFill>
              </a:rPr>
              <a:t>[1]      14   17</a:t>
            </a:r>
            <a:endParaRPr lang="en-US" b="1" dirty="0">
              <a:solidFill>
                <a:srgbClr val="FF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8400" y="3429000"/>
            <a:ext cx="2363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a-IR" sz="2000" b="1" dirty="0" smtClean="0"/>
              <a:t>ترکیب ماتریس ها: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86200"/>
            <a:ext cx="2438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rbind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z,k</a:t>
            </a:r>
            <a:r>
              <a:rPr lang="en-US" sz="2400" b="1" dirty="0" smtClean="0"/>
              <a:t>)</a:t>
            </a:r>
          </a:p>
          <a:p>
            <a:r>
              <a:rPr lang="en-US" b="1" dirty="0" smtClean="0">
                <a:solidFill>
                  <a:srgbClr val="FF0066"/>
                </a:solidFill>
              </a:rPr>
              <a:t>        [,1] [,2] [,3]</a:t>
            </a:r>
          </a:p>
          <a:p>
            <a:r>
              <a:rPr lang="en-US" b="1" dirty="0" smtClean="0">
                <a:solidFill>
                  <a:srgbClr val="FF0066"/>
                </a:solidFill>
              </a:rPr>
              <a:t>[1,]    1     4    7</a:t>
            </a:r>
          </a:p>
          <a:p>
            <a:r>
              <a:rPr lang="en-US" b="1" dirty="0" smtClean="0">
                <a:solidFill>
                  <a:srgbClr val="FF0066"/>
                </a:solidFill>
              </a:rPr>
              <a:t>[2,]    2    5     8</a:t>
            </a:r>
          </a:p>
          <a:p>
            <a:r>
              <a:rPr lang="en-US" b="1" dirty="0" smtClean="0">
                <a:solidFill>
                  <a:srgbClr val="FF0066"/>
                </a:solidFill>
              </a:rPr>
              <a:t>[3,]    3     6     9</a:t>
            </a:r>
          </a:p>
          <a:p>
            <a:r>
              <a:rPr lang="en-US" b="1" dirty="0" smtClean="0">
                <a:solidFill>
                  <a:srgbClr val="FF0066"/>
                </a:solidFill>
              </a:rPr>
              <a:t>[4,]   10   13   16</a:t>
            </a:r>
          </a:p>
          <a:p>
            <a:r>
              <a:rPr lang="en-US" b="1" dirty="0" smtClean="0">
                <a:solidFill>
                  <a:srgbClr val="FF0066"/>
                </a:solidFill>
              </a:rPr>
              <a:t>[5,]   11   14   17</a:t>
            </a:r>
          </a:p>
          <a:p>
            <a:r>
              <a:rPr lang="en-US" b="1" dirty="0" smtClean="0">
                <a:solidFill>
                  <a:srgbClr val="FF0066"/>
                </a:solidFill>
              </a:rPr>
              <a:t>[6,]   12   15   18</a:t>
            </a:r>
            <a:endParaRPr lang="en-US" b="1" dirty="0">
              <a:solidFill>
                <a:srgbClr val="FF00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3886200"/>
            <a:ext cx="286809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cbind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z,k</a:t>
            </a:r>
            <a:r>
              <a:rPr lang="en-US" sz="2400" b="1" dirty="0" smtClean="0"/>
              <a:t>)</a:t>
            </a:r>
          </a:p>
          <a:p>
            <a:endParaRPr lang="en-US" sz="2400" dirty="0" smtClean="0"/>
          </a:p>
          <a:p>
            <a:r>
              <a:rPr lang="en-US" b="1" dirty="0" smtClean="0">
                <a:solidFill>
                  <a:srgbClr val="FF0066"/>
                </a:solidFill>
              </a:rPr>
              <a:t>         [,1] [,2] [,3] [,4] [,5] [,6]</a:t>
            </a:r>
          </a:p>
          <a:p>
            <a:r>
              <a:rPr lang="en-US" b="1" dirty="0" smtClean="0">
                <a:solidFill>
                  <a:srgbClr val="FF0066"/>
                </a:solidFill>
              </a:rPr>
              <a:t>[1,]     1     4     7    10   13   16</a:t>
            </a:r>
          </a:p>
          <a:p>
            <a:r>
              <a:rPr lang="en-US" b="1" dirty="0" smtClean="0">
                <a:solidFill>
                  <a:srgbClr val="FF0066"/>
                </a:solidFill>
              </a:rPr>
              <a:t>[2,]     2     5    8    11   14   17</a:t>
            </a:r>
          </a:p>
          <a:p>
            <a:r>
              <a:rPr lang="en-US" b="1" dirty="0" smtClean="0">
                <a:solidFill>
                  <a:srgbClr val="FF0066"/>
                </a:solidFill>
              </a:rPr>
              <a:t>[3,]     3     6    9    12   15   18</a:t>
            </a:r>
            <a:endParaRPr lang="en-US" b="1" dirty="0">
              <a:solidFill>
                <a:srgbClr val="FF0066"/>
              </a:solidFill>
            </a:endParaRPr>
          </a:p>
        </p:txBody>
      </p:sp>
      <p:pic>
        <p:nvPicPr>
          <p:cNvPr id="7" name="Picture 5" descr="down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  <p:bldP spid="6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2057400"/>
            <a:ext cx="7696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(b</a:t>
            </a: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rial" pitchFamily="34" charset="0"/>
              </a:rPr>
              <a:t>10 عدد تصادفی از توزیع نرمال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(x=)</a:t>
            </a: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rial" pitchFamily="34" charset="0"/>
              </a:rPr>
              <a:t> و 10 عدد تصادفی از توزیع یکنواخت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(y=)</a:t>
            </a: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rial" pitchFamily="34" charset="0"/>
              </a:rPr>
              <a:t> تولید کنید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.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86600" y="381000"/>
            <a:ext cx="1438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3200" b="1" dirty="0" smtClean="0">
                <a:solidFill>
                  <a:srgbClr val="FF0066"/>
                </a:solidFill>
              </a:rPr>
              <a:t>تمرین:</a:t>
            </a:r>
            <a:endParaRPr lang="en-US" sz="3200" b="1" dirty="0">
              <a:solidFill>
                <a:srgbClr val="FF006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676400"/>
            <a:ext cx="36703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pl-PL" b="1" dirty="0" smtClean="0">
                <a:solidFill>
                  <a:srgbClr val="FF0066"/>
                </a:solidFill>
              </a:rPr>
              <a:t>[1]</a:t>
            </a:r>
            <a:r>
              <a:rPr lang="fa-IR" b="1" dirty="0" smtClean="0">
                <a:solidFill>
                  <a:srgbClr val="FF0066"/>
                </a:solidFill>
              </a:rPr>
              <a:t>   </a:t>
            </a:r>
            <a:r>
              <a:rPr lang="pl-PL" b="1" dirty="0" smtClean="0">
                <a:solidFill>
                  <a:srgbClr val="FF0066"/>
                </a:solidFill>
              </a:rPr>
              <a:t> NA  NA  NA  NA  NA  "m“</a:t>
            </a:r>
            <a:r>
              <a:rPr lang="en-US" b="1" dirty="0" smtClean="0">
                <a:solidFill>
                  <a:srgbClr val="FF0066"/>
                </a:solidFill>
              </a:rPr>
              <a:t>  </a:t>
            </a:r>
            <a:r>
              <a:rPr lang="pl-PL" b="1" dirty="0" smtClean="0">
                <a:solidFill>
                  <a:srgbClr val="FF0066"/>
                </a:solidFill>
              </a:rPr>
              <a:t>“</a:t>
            </a:r>
            <a:r>
              <a:rPr lang="en-US" b="1" dirty="0" smtClean="0">
                <a:solidFill>
                  <a:srgbClr val="FF0066"/>
                </a:solidFill>
              </a:rPr>
              <a:t>m”</a:t>
            </a:r>
          </a:p>
          <a:p>
            <a:pPr>
              <a:buNone/>
            </a:pPr>
            <a:endParaRPr lang="en-US" b="1" dirty="0" smtClean="0">
              <a:solidFill>
                <a:srgbClr val="FF00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1219200"/>
            <a:ext cx="5966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en-US" sz="2800" dirty="0" smtClean="0">
                <a:latin typeface="Aharoni" pitchFamily="2" charset="-79"/>
                <a:cs typeface="Aharoni" pitchFamily="2" charset="-79"/>
              </a:rPr>
              <a:t>(a</a:t>
            </a:r>
            <a:r>
              <a:rPr lang="fa-IR" sz="2400" dirty="0" smtClean="0">
                <a:latin typeface="Aharoni" pitchFamily="2" charset="-79"/>
              </a:rPr>
              <a:t>با استفاده از دستور 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rep </a:t>
            </a:r>
            <a:r>
              <a:rPr lang="fa-IR" sz="2400" dirty="0" smtClean="0">
                <a:latin typeface="Aharoni" pitchFamily="2" charset="-79"/>
              </a:rPr>
              <a:t>بردار زیر را بسازید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810000"/>
            <a:ext cx="7735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(c </a:t>
            </a:r>
            <a:r>
              <a:rPr lang="fa-IR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fa-IR" sz="2400" dirty="0" smtClean="0">
                <a:latin typeface="Aharoni" pitchFamily="2" charset="-79"/>
              </a:rPr>
              <a:t>با استفاده از دستور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factor </a:t>
            </a:r>
            <a:r>
              <a:rPr lang="fa-IR" sz="2400" dirty="0" smtClean="0">
                <a:latin typeface="Aharoni" pitchFamily="2" charset="-79"/>
              </a:rPr>
              <a:t>سطوح1و3 متغیر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education </a:t>
            </a:r>
            <a:r>
              <a:rPr lang="fa-IR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fa-IR" sz="2400" dirty="0" smtClean="0">
                <a:latin typeface="Aharoni" pitchFamily="2" charset="-79"/>
              </a:rPr>
              <a:t>را انتخاب کنید. 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4876800"/>
            <a:ext cx="69188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education=c(3,1,1,4,3,NA,4,1,3,3,NA,2,1,4)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build="allAtOnce"/>
      <p:bldP spid="4" grpId="0" build="allAtOnce"/>
      <p:bldP spid="5" grpId="0" build="allAtOnce"/>
      <p:bldP spid="6" grpId="0" build="allAtOnce"/>
      <p:bldP spid="7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990600"/>
            <a:ext cx="7162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d</a:t>
            </a:r>
            <a:r>
              <a:rPr lang="fa-IR" sz="2000" dirty="0" smtClean="0">
                <a:latin typeface="Aharoni" pitchFamily="2" charset="-79"/>
                <a:ea typeface="Calibri" pitchFamily="34" charset="0"/>
                <a:cs typeface="Arial" pitchFamily="34" charset="0"/>
              </a:rPr>
              <a:t>)  متغیرهای </a:t>
            </a:r>
            <a:r>
              <a:rPr lang="en-US" sz="2000" dirty="0" err="1" smtClean="0">
                <a:latin typeface="Aharoni" pitchFamily="2" charset="-79"/>
                <a:ea typeface="Calibri" pitchFamily="34" charset="0"/>
                <a:cs typeface="Aharoni" pitchFamily="2" charset="-79"/>
              </a:rPr>
              <a:t>x,y,z</a:t>
            </a:r>
            <a:r>
              <a:rPr lang="fa-IR" sz="2000" dirty="0" smtClean="0">
                <a:latin typeface="Aharoni" pitchFamily="2" charset="-79"/>
                <a:ea typeface="Calibri" pitchFamily="34" charset="0"/>
                <a:cs typeface="Arial" pitchFamily="34" charset="0"/>
              </a:rPr>
              <a:t>را به صورت سطری و ستونی کنار هم قرار دهید</a:t>
            </a:r>
            <a:r>
              <a:rPr lang="fa-IR" sz="20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lang="fa-I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81000" y="3015734"/>
            <a:ext cx="82665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rial" pitchFamily="34" charset="0"/>
              </a:rPr>
              <a:t>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(e</a:t>
            </a: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rial" pitchFamily="34" charset="0"/>
              </a:rPr>
              <a:t> با استفاده از دستور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matrix  </a:t>
            </a: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rial" pitchFamily="34" charset="0"/>
              </a:rPr>
              <a:t>ماتریس</a:t>
            </a:r>
            <a:r>
              <a:rPr kumimoji="0" lang="fa-I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haroni" pitchFamily="2" charset="-79"/>
              </a:rPr>
              <a:t>t </a:t>
            </a:r>
            <a:r>
              <a:rPr kumimoji="0" lang="fa-I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rial" pitchFamily="34" charset="0"/>
              </a:rPr>
              <a:t> </a:t>
            </a: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Calibri" pitchFamily="34" charset="0"/>
                <a:cs typeface="Arial" pitchFamily="34" charset="0"/>
              </a:rPr>
              <a:t>وزیر مجموعه هایی  از این ماتریس را به صورت زیر  بسازید.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86600" y="381000"/>
            <a:ext cx="1438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3200" b="1" dirty="0" smtClean="0">
                <a:solidFill>
                  <a:srgbClr val="FF0066"/>
                </a:solidFill>
              </a:rPr>
              <a:t>تمرین:</a:t>
            </a:r>
            <a:endParaRPr lang="en-US" sz="3200" b="1" dirty="0">
              <a:solidFill>
                <a:srgbClr val="FF006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3810000"/>
            <a:ext cx="2819400" cy="203132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b="1" dirty="0" smtClean="0"/>
              <a:t> </a:t>
            </a:r>
          </a:p>
          <a:p>
            <a:r>
              <a:rPr lang="pt-BR" b="1" dirty="0" smtClean="0"/>
              <a:t>        age  sex  zinc  fbs</a:t>
            </a:r>
          </a:p>
          <a:p>
            <a:r>
              <a:rPr lang="pt-BR" b="1" dirty="0" smtClean="0"/>
              <a:t>n 1     25     1      97     95</a:t>
            </a:r>
          </a:p>
          <a:p>
            <a:r>
              <a:rPr lang="pt-BR" b="1" dirty="0" smtClean="0"/>
              <a:t>n 2     41     0     125    88</a:t>
            </a:r>
          </a:p>
          <a:p>
            <a:r>
              <a:rPr lang="pt-BR" b="1" dirty="0" smtClean="0"/>
              <a:t>n 3     30     1      82     159</a:t>
            </a:r>
          </a:p>
          <a:p>
            <a:r>
              <a:rPr lang="pt-BR" b="1" dirty="0" smtClean="0"/>
              <a:t>n 4     19     0     100    78</a:t>
            </a:r>
          </a:p>
          <a:p>
            <a:r>
              <a:rPr lang="pt-BR" b="1" dirty="0" smtClean="0"/>
              <a:t>n 5     56     1     130    276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1371600" y="1676400"/>
            <a:ext cx="373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x: </a:t>
            </a:r>
            <a:r>
              <a:rPr lang="en-US" b="1" dirty="0" smtClean="0"/>
              <a:t> </a:t>
            </a:r>
            <a:r>
              <a:rPr lang="pl-PL" b="1" dirty="0" smtClean="0"/>
              <a:t>1 </a:t>
            </a:r>
            <a:r>
              <a:rPr lang="en-US" b="1" dirty="0" smtClean="0"/>
              <a:t> ,</a:t>
            </a:r>
            <a:r>
              <a:rPr lang="pl-PL" b="1" dirty="0" smtClean="0"/>
              <a:t>2 </a:t>
            </a:r>
            <a:r>
              <a:rPr lang="en-US" b="1" dirty="0" smtClean="0"/>
              <a:t>, </a:t>
            </a:r>
            <a:r>
              <a:rPr lang="pl-PL" b="1" dirty="0" smtClean="0"/>
              <a:t>3</a:t>
            </a:r>
            <a:r>
              <a:rPr lang="en-US" b="1" dirty="0" smtClean="0"/>
              <a:t> </a:t>
            </a:r>
            <a:r>
              <a:rPr lang="pl-PL" b="1" dirty="0" smtClean="0"/>
              <a:t> </a:t>
            </a:r>
            <a:r>
              <a:rPr lang="en-US" b="1" dirty="0" smtClean="0"/>
              <a:t>,</a:t>
            </a:r>
            <a:r>
              <a:rPr lang="pl-PL" b="1" dirty="0" smtClean="0"/>
              <a:t>4 </a:t>
            </a:r>
            <a:r>
              <a:rPr lang="en-US" b="1" dirty="0" smtClean="0"/>
              <a:t>, </a:t>
            </a:r>
            <a:r>
              <a:rPr lang="pl-PL" b="1" dirty="0" smtClean="0"/>
              <a:t>5 </a:t>
            </a:r>
          </a:p>
          <a:p>
            <a:r>
              <a:rPr lang="pl-PL" b="1" dirty="0" smtClean="0"/>
              <a:t>y: </a:t>
            </a:r>
            <a:r>
              <a:rPr lang="en-US" b="1" dirty="0" smtClean="0"/>
              <a:t> </a:t>
            </a:r>
            <a:r>
              <a:rPr lang="pl-PL" b="1" dirty="0" smtClean="0"/>
              <a:t>11</a:t>
            </a:r>
            <a:r>
              <a:rPr lang="en-US" b="1" dirty="0" smtClean="0"/>
              <a:t>,</a:t>
            </a:r>
            <a:r>
              <a:rPr lang="pl-PL" b="1" dirty="0" smtClean="0"/>
              <a:t> </a:t>
            </a:r>
            <a:r>
              <a:rPr lang="en-US" b="1" dirty="0" smtClean="0"/>
              <a:t> </a:t>
            </a:r>
            <a:r>
              <a:rPr lang="pl-PL" b="1" dirty="0" smtClean="0"/>
              <a:t>12</a:t>
            </a:r>
            <a:r>
              <a:rPr lang="en-US" b="1" dirty="0" smtClean="0"/>
              <a:t> ,</a:t>
            </a:r>
            <a:r>
              <a:rPr lang="pl-PL" b="1" dirty="0" smtClean="0"/>
              <a:t> 13</a:t>
            </a:r>
            <a:r>
              <a:rPr lang="en-US" b="1" dirty="0" smtClean="0"/>
              <a:t>, </a:t>
            </a:r>
            <a:r>
              <a:rPr lang="pl-PL" b="1" dirty="0" smtClean="0"/>
              <a:t> 14</a:t>
            </a:r>
            <a:r>
              <a:rPr lang="en-US" b="1" dirty="0" smtClean="0"/>
              <a:t> ,</a:t>
            </a:r>
            <a:r>
              <a:rPr lang="pl-PL" b="1" dirty="0" smtClean="0"/>
              <a:t> 15</a:t>
            </a:r>
          </a:p>
          <a:p>
            <a:r>
              <a:rPr lang="pl-PL" b="1" dirty="0" smtClean="0"/>
              <a:t>z: </a:t>
            </a:r>
            <a:r>
              <a:rPr lang="en-US" b="1" dirty="0" smtClean="0"/>
              <a:t> </a:t>
            </a:r>
            <a:r>
              <a:rPr lang="pl-PL" b="1" dirty="0" smtClean="0"/>
              <a:t>21 </a:t>
            </a:r>
            <a:r>
              <a:rPr lang="en-US" b="1" dirty="0" smtClean="0"/>
              <a:t>,</a:t>
            </a:r>
            <a:r>
              <a:rPr lang="pl-PL" b="1" dirty="0" smtClean="0"/>
              <a:t>22</a:t>
            </a:r>
            <a:r>
              <a:rPr lang="en-US" b="1" dirty="0" smtClean="0"/>
              <a:t> ,</a:t>
            </a:r>
            <a:r>
              <a:rPr lang="pl-PL" b="1" dirty="0" smtClean="0"/>
              <a:t> 23</a:t>
            </a:r>
            <a:r>
              <a:rPr lang="en-US" b="1" dirty="0" smtClean="0"/>
              <a:t> ,</a:t>
            </a:r>
            <a:r>
              <a:rPr lang="pl-PL" b="1" dirty="0" smtClean="0"/>
              <a:t> 24</a:t>
            </a:r>
            <a:r>
              <a:rPr lang="en-US" b="1" dirty="0" smtClean="0"/>
              <a:t> ,</a:t>
            </a:r>
            <a:r>
              <a:rPr lang="pl-PL" b="1" dirty="0" smtClean="0"/>
              <a:t> 25</a:t>
            </a:r>
            <a:endParaRPr lang="pl-PL" b="1" dirty="0"/>
          </a:p>
        </p:txBody>
      </p:sp>
      <p:sp>
        <p:nvSpPr>
          <p:cNvPr id="7" name="Rectangle 6"/>
          <p:cNvSpPr/>
          <p:nvPr/>
        </p:nvSpPr>
        <p:spPr>
          <a:xfrm>
            <a:off x="4191000" y="3810000"/>
            <a:ext cx="1828800" cy="2031325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dirty="0" smtClean="0"/>
              <a:t> </a:t>
            </a:r>
            <a:r>
              <a:rPr lang="pt-BR" b="1" dirty="0" smtClean="0"/>
              <a:t>t1</a:t>
            </a:r>
          </a:p>
          <a:p>
            <a:r>
              <a:rPr lang="pt-BR" b="1" dirty="0" smtClean="0"/>
              <a:t>         sex     fbs</a:t>
            </a:r>
          </a:p>
          <a:p>
            <a:r>
              <a:rPr lang="pt-BR" b="1" dirty="0" smtClean="0"/>
              <a:t>n 1     1        95</a:t>
            </a:r>
          </a:p>
          <a:p>
            <a:r>
              <a:rPr lang="pt-BR" b="1" dirty="0" smtClean="0"/>
              <a:t>n 2     0        88</a:t>
            </a:r>
          </a:p>
          <a:p>
            <a:r>
              <a:rPr lang="pt-BR" b="1" dirty="0" smtClean="0"/>
              <a:t>n 3     1       159</a:t>
            </a:r>
          </a:p>
          <a:p>
            <a:r>
              <a:rPr lang="pt-BR" b="1" dirty="0" smtClean="0"/>
              <a:t>n 4     0       78</a:t>
            </a:r>
          </a:p>
          <a:p>
            <a:r>
              <a:rPr lang="pt-BR" b="1" dirty="0" smtClean="0"/>
              <a:t>n 5     1       276</a:t>
            </a:r>
            <a:endParaRPr lang="pt-BR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3810000"/>
            <a:ext cx="2824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</a:t>
            </a:r>
            <a:endParaRPr lang="en-US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6477000" y="4572000"/>
            <a:ext cx="1676400" cy="1200329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b="1" dirty="0" smtClean="0"/>
              <a:t> t2</a:t>
            </a:r>
          </a:p>
          <a:p>
            <a:r>
              <a:rPr lang="pt-BR" b="1" dirty="0" smtClean="0"/>
              <a:t>          zinc    fbs</a:t>
            </a:r>
          </a:p>
          <a:p>
            <a:r>
              <a:rPr lang="pt-BR" b="1" dirty="0" smtClean="0"/>
              <a:t>n 2     125    88</a:t>
            </a:r>
          </a:p>
          <a:p>
            <a:r>
              <a:rPr lang="pt-BR" b="1" dirty="0" smtClean="0"/>
              <a:t>n 4     100    78</a:t>
            </a:r>
            <a:endParaRPr lang="pt-BR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5841" grpId="0" build="allAtOnce"/>
      <p:bldP spid="5" grpId="0" build="allAtOnce" animBg="1"/>
      <p:bldP spid="6" grpId="0" build="allAtOnce"/>
      <p:bldP spid="7" grpId="0" build="allAtOnce" animBg="1"/>
      <p:bldP spid="8" grpId="0" build="allAtOnce"/>
      <p:bldP spid="10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600" dirty="0" smtClean="0"/>
              <a:t>فراخوانی داده :                                    </a:t>
            </a:r>
            <a:endParaRPr lang="en-US" sz="3600" dirty="0"/>
          </a:p>
        </p:txBody>
      </p:sp>
      <p:pic>
        <p:nvPicPr>
          <p:cNvPr id="4" name="Picture 5" descr="down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410200" y="1752600"/>
            <a:ext cx="3381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b="1" dirty="0" smtClean="0"/>
              <a:t>فراخوانی داده از فایل: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39624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sto MT" pitchFamily="18" charset="0"/>
              </a:rPr>
              <a:t>data&lt;-</a:t>
            </a:r>
            <a:r>
              <a:rPr lang="en-US" sz="2400" b="1" dirty="0" err="1" smtClean="0">
                <a:solidFill>
                  <a:srgbClr val="FF0066"/>
                </a:solidFill>
                <a:latin typeface="Calisto MT" pitchFamily="18" charset="0"/>
              </a:rPr>
              <a:t>read.table</a:t>
            </a:r>
            <a:r>
              <a:rPr lang="en-US" sz="2400" b="1" dirty="0" smtClean="0">
                <a:latin typeface="Calisto MT" pitchFamily="18" charset="0"/>
              </a:rPr>
              <a:t>("</a:t>
            </a:r>
            <a:r>
              <a:rPr lang="en-US" sz="2400" b="1" dirty="0" smtClean="0">
                <a:solidFill>
                  <a:srgbClr val="00B050"/>
                </a:solidFill>
                <a:latin typeface="Calisto MT" pitchFamily="18" charset="0"/>
              </a:rPr>
              <a:t>c:\\Desktop\\data.txt</a:t>
            </a:r>
            <a:r>
              <a:rPr lang="en-US" sz="2400" b="1" dirty="0" smtClean="0">
                <a:latin typeface="Calisto MT" pitchFamily="18" charset="0"/>
              </a:rPr>
              <a:t>", </a:t>
            </a:r>
            <a:r>
              <a:rPr lang="en-US" sz="2400" b="1" dirty="0" smtClean="0">
                <a:solidFill>
                  <a:srgbClr val="00B0F0"/>
                </a:solidFill>
                <a:latin typeface="Calisto MT" pitchFamily="18" charset="0"/>
              </a:rPr>
              <a:t>header=TRUE</a:t>
            </a:r>
            <a:r>
              <a:rPr lang="en-US" sz="2400" b="1" dirty="0" smtClean="0">
                <a:latin typeface="Calisto MT" pitchFamily="18" charset="0"/>
              </a:rPr>
              <a:t>)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24384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/>
              <a:t>بااستفاده ازتابع </a:t>
            </a:r>
            <a:r>
              <a:rPr lang="en-US" sz="2000" b="1" dirty="0" err="1" smtClean="0">
                <a:solidFill>
                  <a:srgbClr val="FF0066"/>
                </a:solidFill>
              </a:rPr>
              <a:t>read.table</a:t>
            </a:r>
            <a:r>
              <a:rPr lang="en-US" sz="2000" dirty="0" smtClean="0"/>
              <a:t>  </a:t>
            </a:r>
            <a:r>
              <a:rPr lang="fa-IR" sz="2000" dirty="0" smtClean="0"/>
              <a:t>می توان یک مجموعه داده را از فایل مشخصی فراخوانی کرد.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0" y="4724400"/>
            <a:ext cx="891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fa-IR" dirty="0" smtClean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 algn="r" rtl="1"/>
            <a:r>
              <a:rPr lang="fa-IR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شناسه </a:t>
            </a:r>
            <a:r>
              <a:rPr lang="en-US" b="1" dirty="0" smtClean="0">
                <a:solidFill>
                  <a:srgbClr val="0070C0"/>
                </a:solidFill>
              </a:rPr>
              <a:t>header=true </a:t>
            </a:r>
            <a:r>
              <a:rPr lang="fa-IR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برای خواندن سطر اول مجموعه داده ها که شامل نام متغیرهاست به کار می رود.</a:t>
            </a:r>
            <a:endParaRPr lang="en-US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build="allAtOnce"/>
      <p:bldP spid="1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 smtClean="0"/>
              <a:t>برای استفاده از متغیر ها و معرفی نام آنها به نرم افزار، از  2 روش می توان استفاده کرد: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4114800"/>
            <a:ext cx="5334000" cy="1210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sto MT" pitchFamily="18" charset="0"/>
              </a:rPr>
              <a:t>attach(data)</a:t>
            </a:r>
            <a:endParaRPr lang="fa-IR" sz="2400" b="1" dirty="0" smtClean="0">
              <a:latin typeface="Calisto MT" pitchFamily="18" charset="0"/>
            </a:endParaRPr>
          </a:p>
          <a:p>
            <a:pPr>
              <a:lnSpc>
                <a:spcPct val="80000"/>
              </a:lnSpc>
              <a:spcBef>
                <a:spcPts val="1000"/>
              </a:spcBef>
              <a:buNone/>
              <a:defRPr/>
            </a:pPr>
            <a:r>
              <a:rPr lang="en-US" sz="2400" b="1" dirty="0" smtClean="0">
                <a:latin typeface="Calisto MT" pitchFamily="18" charset="0"/>
              </a:rPr>
              <a:t>names(data)</a:t>
            </a:r>
          </a:p>
          <a:p>
            <a:pPr>
              <a:lnSpc>
                <a:spcPct val="80000"/>
              </a:lnSpc>
              <a:spcBef>
                <a:spcPts val="1000"/>
              </a:spcBef>
              <a:buNone/>
              <a:defRPr/>
            </a:pPr>
            <a:r>
              <a:rPr lang="en-US" sz="1600" b="1" dirty="0" smtClean="0">
                <a:solidFill>
                  <a:srgbClr val="FF0066"/>
                </a:solidFill>
                <a:latin typeface="Calisto MT" pitchFamily="18" charset="0"/>
              </a:rPr>
              <a:t>[1] "code" "year" "sex"  "age"  "</a:t>
            </a:r>
            <a:r>
              <a:rPr lang="en-US" sz="1600" b="1" dirty="0" err="1" smtClean="0">
                <a:solidFill>
                  <a:srgbClr val="FF0066"/>
                </a:solidFill>
                <a:latin typeface="Calisto MT" pitchFamily="18" charset="0"/>
              </a:rPr>
              <a:t>fbs</a:t>
            </a:r>
            <a:r>
              <a:rPr lang="en-US" sz="1600" b="1" dirty="0" smtClean="0">
                <a:solidFill>
                  <a:srgbClr val="FF0066"/>
                </a:solidFill>
                <a:latin typeface="Calisto MT" pitchFamily="18" charset="0"/>
              </a:rPr>
              <a:t>"  "</a:t>
            </a:r>
            <a:r>
              <a:rPr lang="en-US" sz="1600" b="1" dirty="0" err="1" smtClean="0">
                <a:solidFill>
                  <a:srgbClr val="FF0066"/>
                </a:solidFill>
                <a:latin typeface="Calisto MT" pitchFamily="18" charset="0"/>
              </a:rPr>
              <a:t>chol</a:t>
            </a:r>
            <a:r>
              <a:rPr lang="en-US" sz="1600" b="1" dirty="0" smtClean="0">
                <a:solidFill>
                  <a:srgbClr val="FF0066"/>
                </a:solidFill>
                <a:latin typeface="Calisto MT" pitchFamily="18" charset="0"/>
              </a:rPr>
              <a:t>"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2590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2438400"/>
            <a:ext cx="2550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code&lt;- </a:t>
            </a:r>
            <a:r>
              <a:rPr lang="en-US" sz="2400" b="1" dirty="0" err="1" smtClean="0">
                <a:solidFill>
                  <a:schemeClr val="bg2">
                    <a:lumMod val="10000"/>
                  </a:schemeClr>
                </a:solidFill>
              </a:rPr>
              <a:t>data</a:t>
            </a:r>
            <a:r>
              <a:rPr lang="en-US" sz="2400" b="1" dirty="0" err="1" smtClean="0">
                <a:solidFill>
                  <a:srgbClr val="00B050"/>
                </a:solidFill>
              </a:rPr>
              <a:t>$</a:t>
            </a:r>
            <a:r>
              <a:rPr lang="en-US" sz="2400" b="1" dirty="0" err="1" smtClean="0">
                <a:solidFill>
                  <a:schemeClr val="bg2">
                    <a:lumMod val="10000"/>
                  </a:schemeClr>
                </a:solidFill>
              </a:rPr>
              <a:t>code</a:t>
            </a:r>
            <a:endParaRPr lang="en-US" sz="24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age&lt;-</a:t>
            </a:r>
            <a:r>
              <a:rPr lang="en-US" sz="2400" b="1" dirty="0" err="1" smtClean="0">
                <a:solidFill>
                  <a:schemeClr val="bg2">
                    <a:lumMod val="10000"/>
                  </a:schemeClr>
                </a:solidFill>
              </a:rPr>
              <a:t>data</a:t>
            </a:r>
            <a:r>
              <a:rPr lang="en-US" sz="2400" b="1" dirty="0" err="1" smtClean="0">
                <a:solidFill>
                  <a:srgbClr val="00B050"/>
                </a:solidFill>
              </a:rPr>
              <a:t>$</a:t>
            </a:r>
            <a:r>
              <a:rPr lang="en-US" sz="2400" b="1" dirty="0" err="1" smtClean="0">
                <a:solidFill>
                  <a:schemeClr val="bg2">
                    <a:lumMod val="10000"/>
                  </a:schemeClr>
                </a:solidFill>
              </a:rPr>
              <a:t>age</a:t>
            </a:r>
            <a:endParaRPr lang="en-US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8" name="Picture 5" descr="down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85800" y="2209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810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b)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 build="allAtOnce"/>
      <p:bldP spid="9" grpId="0" build="allAtOnce"/>
      <p:bldP spid="10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209800"/>
            <a:ext cx="81534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summary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</a:rPr>
              <a:t>(data)</a:t>
            </a:r>
          </a:p>
          <a:p>
            <a:pPr>
              <a:defRPr/>
            </a:pPr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FF0066"/>
                </a:solidFill>
                <a:latin typeface="Courier New" pitchFamily="49" charset="0"/>
              </a:rPr>
              <a:t>code            year            sex             age             </a:t>
            </a:r>
            <a:r>
              <a:rPr lang="en-US" sz="1200" b="1" dirty="0" err="1" smtClean="0">
                <a:solidFill>
                  <a:srgbClr val="FF0066"/>
                </a:solidFill>
                <a:latin typeface="Courier New" pitchFamily="49" charset="0"/>
              </a:rPr>
              <a:t>fbs</a:t>
            </a:r>
            <a:r>
              <a:rPr lang="en-US" sz="1200" b="1" dirty="0" smtClean="0">
                <a:solidFill>
                  <a:srgbClr val="FF0066"/>
                </a:solidFill>
                <a:latin typeface="Courier New" pitchFamily="49" charset="0"/>
              </a:rPr>
              <a:t>                    </a:t>
            </a:r>
          </a:p>
          <a:p>
            <a:pPr>
              <a:defRPr/>
            </a:pPr>
            <a:r>
              <a:rPr lang="en-US" sz="1200" b="1" dirty="0" smtClean="0">
                <a:solidFill>
                  <a:srgbClr val="FF0066"/>
                </a:solidFill>
                <a:latin typeface="Courier New" pitchFamily="49" charset="0"/>
              </a:rPr>
              <a:t> Min.   :   27   Min.   :87.00   Min.   :1.000   Min.   : 3.00   Min.   : 55.0    </a:t>
            </a:r>
          </a:p>
          <a:p>
            <a:pPr>
              <a:defRPr/>
            </a:pPr>
            <a:r>
              <a:rPr lang="en-US" sz="1200" b="1" dirty="0" smtClean="0">
                <a:solidFill>
                  <a:srgbClr val="FF0066"/>
                </a:solidFill>
                <a:latin typeface="Courier New" pitchFamily="49" charset="0"/>
              </a:rPr>
              <a:t> 1st Qu.: 5315   1st Qu.:87.00   1st Qu.:1.000   1st Qu.:26.00   1st Qu.: 88.0    </a:t>
            </a:r>
          </a:p>
          <a:p>
            <a:pPr>
              <a:defRPr/>
            </a:pPr>
            <a:r>
              <a:rPr lang="en-US" sz="1200" b="1" dirty="0" smtClean="0">
                <a:solidFill>
                  <a:srgbClr val="FF0066"/>
                </a:solidFill>
                <a:latin typeface="Courier New" pitchFamily="49" charset="0"/>
              </a:rPr>
              <a:t> Median :10080   Median :88.00   Median :2.000   Median :41.00   Median : 93.0    </a:t>
            </a:r>
          </a:p>
          <a:p>
            <a:pPr>
              <a:defRPr/>
            </a:pPr>
            <a:r>
              <a:rPr lang="en-US" sz="1200" b="1" dirty="0" smtClean="0">
                <a:solidFill>
                  <a:srgbClr val="FF0066"/>
                </a:solidFill>
                <a:latin typeface="Courier New" pitchFamily="49" charset="0"/>
              </a:rPr>
              <a:t> Mean   :11323   Mean   :87.98   Mean   :1.581   Mean   :41.61   Mean   :100.4    </a:t>
            </a:r>
          </a:p>
          <a:p>
            <a:pPr>
              <a:defRPr/>
            </a:pPr>
            <a:r>
              <a:rPr lang="en-US" sz="1200" b="1" dirty="0" smtClean="0">
                <a:solidFill>
                  <a:srgbClr val="FF0066"/>
                </a:solidFill>
                <a:latin typeface="Courier New" pitchFamily="49" charset="0"/>
              </a:rPr>
              <a:t> 3rd Qu.:15532   3rd Qu.:89.00   3rd Qu.:2.000   3rd Qu.:56.00   3rd Qu.:101.0    </a:t>
            </a:r>
          </a:p>
          <a:p>
            <a:pPr>
              <a:defRPr/>
            </a:pPr>
            <a:r>
              <a:rPr lang="en-US" sz="1200" b="1" dirty="0" smtClean="0">
                <a:solidFill>
                  <a:srgbClr val="FF0066"/>
                </a:solidFill>
                <a:latin typeface="Courier New" pitchFamily="49" charset="0"/>
              </a:rPr>
              <a:t> Max.   :29982   Max.   :90.00   Max.   :2.000   Max.   :94.00   Max.   :380.0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1066800"/>
            <a:ext cx="2743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table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data$sex</a:t>
            </a:r>
            <a:r>
              <a:rPr lang="en-US" sz="2000" b="1" dirty="0" smtClean="0"/>
              <a:t>)</a:t>
            </a:r>
          </a:p>
          <a:p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66"/>
                </a:solidFill>
              </a:rPr>
              <a:t>1          2 </a:t>
            </a:r>
          </a:p>
          <a:p>
            <a:r>
              <a:rPr lang="en-US" b="1" dirty="0" smtClean="0">
                <a:solidFill>
                  <a:srgbClr val="FF0066"/>
                </a:solidFill>
              </a:rPr>
              <a:t>2364    3273 </a:t>
            </a:r>
          </a:p>
          <a:p>
            <a:endParaRPr lang="en-US" b="1" dirty="0"/>
          </a:p>
        </p:txBody>
      </p:sp>
      <p:pic>
        <p:nvPicPr>
          <p:cNvPr id="4" name="Picture 5" descr="down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14400" y="3962400"/>
            <a:ext cx="1571264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B050"/>
                </a:solidFill>
              </a:rPr>
              <a:t>sd</a:t>
            </a:r>
            <a:r>
              <a:rPr lang="en-US" sz="2000" b="1" dirty="0" smtClean="0"/>
              <a:t>(age)</a:t>
            </a:r>
          </a:p>
          <a:p>
            <a:r>
              <a:rPr lang="en-US" b="1" dirty="0" smtClean="0">
                <a:solidFill>
                  <a:srgbClr val="FF0066"/>
                </a:solidFill>
              </a:rPr>
              <a:t>[1] 18.94379</a:t>
            </a:r>
          </a:p>
          <a:p>
            <a:r>
              <a:rPr lang="en-US" b="1" dirty="0" smtClean="0"/>
              <a:t> </a:t>
            </a:r>
          </a:p>
          <a:p>
            <a:r>
              <a:rPr lang="en-US" sz="2000" b="1" dirty="0" err="1" smtClean="0">
                <a:solidFill>
                  <a:srgbClr val="00B050"/>
                </a:solidFill>
              </a:rPr>
              <a:t>cor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fbs,chol</a:t>
            </a:r>
            <a:r>
              <a:rPr lang="en-US" sz="2000" b="1" dirty="0" smtClean="0"/>
              <a:t>)</a:t>
            </a:r>
          </a:p>
          <a:p>
            <a:r>
              <a:rPr lang="en-US" b="1" dirty="0" smtClean="0">
                <a:solidFill>
                  <a:srgbClr val="FF0066"/>
                </a:solidFill>
              </a:rPr>
              <a:t>[1] 0.179577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5791200"/>
            <a:ext cx="1179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sort</a:t>
            </a:r>
            <a:r>
              <a:rPr lang="en-US" sz="2000" b="1" dirty="0" smtClean="0"/>
              <a:t>(age)</a:t>
            </a:r>
            <a:endParaRPr lang="en-US" sz="2000" b="1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8" grpId="0" build="allAtOnce"/>
      <p:bldP spid="6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own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675874" y="1600200"/>
            <a:ext cx="3371436" cy="120032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lvl="1" algn="ctr"/>
            <a:r>
              <a:rPr lang="fa-IR" sz="3600" b="1" dirty="0" smtClean="0">
                <a:ln w="31550" cmpd="sng">
                  <a:solidFill>
                    <a:srgbClr val="00B0F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fa-IR" sz="3600" b="1" dirty="0" smtClean="0">
                <a:ln w="31550" cmpd="sng">
                  <a:solidFill>
                    <a:srgbClr val="00B0F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ساختار داده</a:t>
            </a:r>
          </a:p>
          <a:p>
            <a:pPr lvl="1" algn="ctr"/>
            <a:r>
              <a:rPr lang="fa-IR" sz="36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</a:t>
            </a:r>
            <a:r>
              <a:rPr lang="en-US" sz="3600" b="1" dirty="0" smtClean="0">
                <a:effectLst>
                  <a:reflection blurRad="6350" stA="60000" endA="900" endPos="60000" dist="29997" dir="5400000" sy="-100000" algn="bl" rotWithShape="0"/>
                </a:effectLst>
              </a:rPr>
              <a:t> </a:t>
            </a:r>
            <a:endParaRPr lang="fa-IR" sz="3600" b="1" dirty="0" smtClean="0"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12858" y="2895600"/>
            <a:ext cx="4136069" cy="2492990"/>
          </a:xfrm>
          <a:prstGeom prst="rect">
            <a:avLst/>
          </a:prstGeom>
        </p:spPr>
        <p:txBody>
          <a:bodyPr wrap="none">
            <a:spAutoFit/>
            <a:scene3d>
              <a:camera prst="perspectiveRelaxedModerately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lvl="1" algn="ctr" rtl="1"/>
            <a:r>
              <a:rPr lang="fa-IR" sz="3600" b="1" dirty="0" smtClean="0">
                <a:ln w="31550" cmpd="sng">
                  <a:solidFill>
                    <a:srgbClr val="00B0F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نمودارها</a:t>
            </a:r>
          </a:p>
          <a:p>
            <a:pPr lvl="1" algn="ctr" rtl="1"/>
            <a:endParaRPr lang="fa-IR" sz="3600" b="1" dirty="0" smtClean="0"/>
          </a:p>
          <a:p>
            <a:pPr lvl="1" algn="ctr" rtl="1"/>
            <a:endParaRPr lang="fa-IR" sz="3600" b="1" dirty="0" smtClean="0"/>
          </a:p>
          <a:p>
            <a:pPr lvl="1" algn="ctr" rtl="1"/>
            <a:r>
              <a:rPr lang="fa-I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در نرم افزار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fa-IR" sz="3600" b="1" dirty="0" smtClean="0"/>
              <a:t> </a:t>
            </a:r>
            <a:r>
              <a:rPr lang="fa-IR" sz="3600" dirty="0" smtClean="0"/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371600"/>
            <a:ext cx="838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None/>
            </a:pPr>
            <a:endParaRPr lang="fa-IR" sz="2400" b="1" dirty="0" smtClean="0">
              <a:solidFill>
                <a:srgbClr val="0033CC"/>
              </a:solidFill>
              <a:cs typeface="B Titr" pitchFamily="2" charset="-78"/>
            </a:endParaRPr>
          </a:p>
          <a:p>
            <a:pPr rtl="1"/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B Zar" pitchFamily="2" charset="-78"/>
              </a:rPr>
              <a:t>edit(data)</a:t>
            </a:r>
            <a:endParaRPr lang="fa-IR" sz="2400" b="1" dirty="0" smtClean="0">
              <a:solidFill>
                <a:srgbClr val="0033CC"/>
              </a:solidFill>
              <a:cs typeface="B Titr" pitchFamily="2" charset="-78"/>
            </a:endParaRPr>
          </a:p>
          <a:p>
            <a:pPr algn="r" rtl="1">
              <a:buNone/>
            </a:pPr>
            <a:r>
              <a:rPr lang="fa-IR" sz="2400" b="1" dirty="0" smtClean="0">
                <a:solidFill>
                  <a:srgbClr val="0033CC"/>
                </a:solidFill>
                <a:cs typeface="B Titr" pitchFamily="2" charset="-78"/>
              </a:rPr>
              <a:t>الف)</a:t>
            </a:r>
            <a:r>
              <a:rPr lang="fa-IR" sz="2400" dirty="0" smtClean="0">
                <a:cs typeface="B Badr" pitchFamily="2" charset="-78"/>
              </a:rPr>
              <a:t> </a:t>
            </a:r>
            <a:r>
              <a:rPr lang="fa-IR" sz="2400" b="1" dirty="0" smtClean="0">
                <a:cs typeface="B Badr" pitchFamily="2" charset="-78"/>
              </a:rPr>
              <a:t>با استفاده از دستورالعمل </a:t>
            </a:r>
            <a:r>
              <a:rPr lang="en-US" sz="2400" b="1" dirty="0" smtClean="0">
                <a:cs typeface="B Badr" pitchFamily="2" charset="-78"/>
              </a:rPr>
              <a:t>edit()</a:t>
            </a:r>
            <a:r>
              <a:rPr lang="fa-IR" sz="2400" b="1" dirty="0" smtClean="0">
                <a:cs typeface="B Badr" pitchFamily="2" charset="-78"/>
              </a:rPr>
              <a:t> امكان ويرايش داده هاي يك فايل (چارچوب داده اي) وجود دارد. </a:t>
            </a:r>
          </a:p>
          <a:p>
            <a:pPr algn="r" rtl="1">
              <a:buNone/>
            </a:pPr>
            <a:r>
              <a:rPr lang="fa-IR" sz="2400" b="1" dirty="0" smtClean="0">
                <a:solidFill>
                  <a:srgbClr val="FF0000"/>
                </a:solidFill>
                <a:cs typeface="B Badr" pitchFamily="2" charset="-78"/>
              </a:rPr>
              <a:t>توجه: </a:t>
            </a:r>
            <a:r>
              <a:rPr lang="fa-IR" sz="2400" b="1" dirty="0" smtClean="0">
                <a:cs typeface="B Badr" pitchFamily="2" charset="-78"/>
              </a:rPr>
              <a:t>پس از اعمال تغييرات، عمل ذخيره سازي انجام نمي شود و لازم است كه عمل ذخيره سازي توسط كاربر انجام شود.</a:t>
            </a:r>
          </a:p>
          <a:p>
            <a:pPr algn="r" rtl="1">
              <a:buNone/>
            </a:pPr>
            <a:endParaRPr lang="fa-IR" sz="2400" b="1" dirty="0" smtClean="0">
              <a:cs typeface="B Badr" pitchFamily="2" charset="-78"/>
            </a:endParaRPr>
          </a:p>
          <a:p>
            <a:pPr algn="r" rtl="1">
              <a:buNone/>
            </a:pPr>
            <a:r>
              <a:rPr lang="fa-IR" sz="2400" b="1" dirty="0" smtClean="0">
                <a:solidFill>
                  <a:srgbClr val="7030A0"/>
                </a:solidFill>
                <a:cs typeface="B Badr" pitchFamily="2" charset="-78"/>
              </a:rPr>
              <a:t> </a:t>
            </a:r>
          </a:p>
          <a:p>
            <a:pPr rtl="1"/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B Zar" pitchFamily="2" charset="-78"/>
              </a:rPr>
              <a:t>fix(data)</a:t>
            </a:r>
            <a:endParaRPr lang="en-US" sz="2400" dirty="0" smtClean="0"/>
          </a:p>
          <a:p>
            <a:pPr algn="r" rtl="1">
              <a:buNone/>
            </a:pPr>
            <a:r>
              <a:rPr lang="fa-IR" sz="2400" b="1" dirty="0" smtClean="0">
                <a:solidFill>
                  <a:srgbClr val="0033CC"/>
                </a:solidFill>
                <a:cs typeface="B Titr" pitchFamily="2" charset="-78"/>
              </a:rPr>
              <a:t>ب) </a:t>
            </a:r>
            <a:r>
              <a:rPr lang="fa-IR" sz="2400" b="1" dirty="0" smtClean="0">
                <a:cs typeface="B Badr" pitchFamily="2" charset="-78"/>
              </a:rPr>
              <a:t>با استفاده از دستورالعمل </a:t>
            </a:r>
            <a:r>
              <a:rPr lang="en-US" sz="2400" b="1" dirty="0" smtClean="0">
                <a:cs typeface="B Badr" pitchFamily="2" charset="-78"/>
              </a:rPr>
              <a:t>fix()</a:t>
            </a:r>
            <a:r>
              <a:rPr lang="fa-IR" sz="2400" b="1" dirty="0" smtClean="0">
                <a:cs typeface="B Badr" pitchFamily="2" charset="-78"/>
              </a:rPr>
              <a:t> امكان ويرايش داده هاي يك فايل (چارچوب داده اي) وجود دارد. </a:t>
            </a:r>
          </a:p>
          <a:p>
            <a:pPr algn="r" rtl="1">
              <a:buNone/>
            </a:pPr>
            <a:r>
              <a:rPr lang="fa-IR" sz="2400" b="1" dirty="0" smtClean="0">
                <a:solidFill>
                  <a:srgbClr val="FF0000"/>
                </a:solidFill>
                <a:cs typeface="B Badr" pitchFamily="2" charset="-78"/>
              </a:rPr>
              <a:t>توجه : </a:t>
            </a:r>
            <a:r>
              <a:rPr lang="fa-IR" sz="2400" b="1" dirty="0" smtClean="0">
                <a:cs typeface="B Badr" pitchFamily="2" charset="-78"/>
              </a:rPr>
              <a:t>پس از اعمال تغييرات، عمل ذخيره سازي به صورت خودكار انجام مي شود و فايل داده قبلي قابل فراخواني مجدد نيست.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0" y="685800"/>
            <a:ext cx="2489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b="1" dirty="0" smtClean="0"/>
              <a:t>ویرایش داده ها:</a:t>
            </a:r>
            <a:endParaRPr lang="en-US" sz="2400" b="1" dirty="0"/>
          </a:p>
        </p:txBody>
      </p:sp>
      <p:pic>
        <p:nvPicPr>
          <p:cNvPr id="5" name="Picture 5" descr="down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143000"/>
            <a:ext cx="5516197" cy="4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5" descr="downloa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533400"/>
            <a:ext cx="53126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 smtClean="0"/>
              <a:t>انتخاب زیر مجموعه ای از یک مجموعه داده: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1371600" y="3048000"/>
            <a:ext cx="294984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</a:rPr>
              <a:t>data[,1:3]</a:t>
            </a:r>
          </a:p>
          <a:p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  <a:latin typeface="Courier New" pitchFamily="49" charset="0"/>
            </a:endParaRPr>
          </a:p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</a:rPr>
              <a:t>data[,c(1,3,6)]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4572000"/>
            <a:ext cx="4240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</a:rPr>
              <a:t>data[age&gt;25 &amp; Sex</a:t>
            </a:r>
            <a:r>
              <a:rPr lang="en-US" sz="2400" b="1" dirty="0" smtClean="0">
                <a:solidFill>
                  <a:srgbClr val="FF0066"/>
                </a:solidFill>
                <a:latin typeface="Courier New" pitchFamily="49" charset="0"/>
              </a:rPr>
              <a:t>==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</a:rPr>
              <a:t>1,]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" name="Picture 5" descr="down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graphicFrame>
        <p:nvGraphicFramePr>
          <p:cNvPr id="6" name="Diagram 5"/>
          <p:cNvGraphicFramePr/>
          <p:nvPr/>
        </p:nvGraphicFramePr>
        <p:xfrm>
          <a:off x="1981200" y="2819400"/>
          <a:ext cx="60960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48400" y="3124200"/>
            <a:ext cx="1561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code,year,sex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1676400" y="2133600"/>
            <a:ext cx="5715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000"/>
              </a:spcBef>
              <a:buNone/>
              <a:defRPr/>
            </a:pPr>
            <a:r>
              <a:rPr lang="en-US" sz="2000" b="1" dirty="0" smtClean="0">
                <a:solidFill>
                  <a:srgbClr val="FF0066"/>
                </a:solidFill>
                <a:latin typeface="Calisto MT" pitchFamily="18" charset="0"/>
              </a:rPr>
              <a:t>[1] "code"  "year"  "sex"  "age"  "</a:t>
            </a:r>
            <a:r>
              <a:rPr lang="en-US" sz="2000" b="1" dirty="0" err="1" smtClean="0">
                <a:solidFill>
                  <a:srgbClr val="FF0066"/>
                </a:solidFill>
                <a:latin typeface="Calisto MT" pitchFamily="18" charset="0"/>
              </a:rPr>
              <a:t>fbs</a:t>
            </a:r>
            <a:r>
              <a:rPr lang="en-US" sz="2000" b="1" dirty="0" smtClean="0">
                <a:solidFill>
                  <a:srgbClr val="FF0066"/>
                </a:solidFill>
                <a:latin typeface="Calisto MT" pitchFamily="18" charset="0"/>
              </a:rPr>
              <a:t>"  "</a:t>
            </a:r>
            <a:r>
              <a:rPr lang="en-US" sz="2000" b="1" dirty="0" err="1" smtClean="0">
                <a:solidFill>
                  <a:srgbClr val="FF0066"/>
                </a:solidFill>
                <a:latin typeface="Calisto MT" pitchFamily="18" charset="0"/>
              </a:rPr>
              <a:t>chol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248400" y="3657600"/>
            <a:ext cx="1561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code,sex,chol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1752600" y="1828800"/>
            <a:ext cx="1822935" cy="3877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ts val="1000"/>
              </a:spcBef>
              <a:buNone/>
              <a:defRPr/>
            </a:pPr>
            <a:r>
              <a:rPr lang="en-US" sz="2400" dirty="0" smtClean="0">
                <a:latin typeface="Calisto MT" pitchFamily="18" charset="0"/>
              </a:rPr>
              <a:t>names(data)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52600" y="1066800"/>
            <a:ext cx="15039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  <a:cs typeface="Angsana New" pitchFamily="18" charset="-34"/>
              </a:rPr>
              <a:t>dim(data)</a:t>
            </a:r>
            <a:endParaRPr lang="fa-IR" sz="2400" b="1" dirty="0" smtClean="0">
              <a:latin typeface="Cambria Math" pitchFamily="18" charset="0"/>
              <a:ea typeface="Cambria Math" pitchFamily="18" charset="0"/>
              <a:cs typeface="Angsana New" pitchFamily="18" charset="-34"/>
            </a:endParaRPr>
          </a:p>
          <a:p>
            <a:endParaRPr lang="en-US" sz="2400" b="1" dirty="0">
              <a:latin typeface="Cambria Math" pitchFamily="18" charset="0"/>
              <a:ea typeface="Cambria Math" pitchFamily="18" charset="0"/>
              <a:cs typeface="Angsana New" pitchFamily="18" charset="-34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52600" y="1447800"/>
            <a:ext cx="1372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66"/>
                </a:solidFill>
              </a:rPr>
              <a:t>[1]   100    6</a:t>
            </a:r>
            <a:endParaRPr lang="en-US" sz="2000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Graphic spid="6" grpId="0">
        <p:bldAsOne/>
      </p:bldGraphic>
      <p:bldP spid="7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685800"/>
            <a:ext cx="7086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Titr" pitchFamily="2" charset="-78"/>
                <a:sym typeface="Wingdings" pitchFamily="2" charset="2"/>
              </a:rPr>
              <a:t>فراخواني يک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B Titr" pitchFamily="2" charset="-78"/>
                <a:sym typeface="Wingdings" pitchFamily="2" charset="2"/>
              </a:rPr>
              <a:t>data.frame</a:t>
            </a:r>
            <a:r>
              <a:rPr lang="fa-I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Titr" pitchFamily="2" charset="-78"/>
                <a:sym typeface="Wingdings" pitchFamily="2" charset="2"/>
              </a:rPr>
              <a:t> با فرمت های مختلف: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676400"/>
            <a:ext cx="86106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Badr" pitchFamily="2" charset="-78"/>
              </a:rPr>
              <a:t>براي فراخواني يک </a:t>
            </a:r>
            <a:r>
              <a:rPr lang="en-US" sz="2000" b="1" dirty="0" smtClean="0">
                <a:latin typeface="Courier New" pitchFamily="49" charset="0"/>
                <a:cs typeface="B Badr" pitchFamily="2" charset="-78"/>
              </a:rPr>
              <a:t>data set</a:t>
            </a:r>
            <a:r>
              <a:rPr lang="fa-IR" sz="2000" b="1" dirty="0" smtClean="0">
                <a:latin typeface="Courier New" pitchFamily="49" charset="0"/>
                <a:cs typeface="B Badr" pitchFamily="2" charset="-78"/>
              </a:rPr>
              <a:t> </a:t>
            </a:r>
            <a:r>
              <a:rPr lang="fa-IR" sz="2000" b="1" dirty="0" smtClean="0">
                <a:cs typeface="B Badr" pitchFamily="2" charset="-78"/>
              </a:rPr>
              <a:t> </a:t>
            </a:r>
            <a:r>
              <a:rPr lang="fa-IR" sz="2400" b="1" dirty="0" smtClean="0">
                <a:cs typeface="B Badr" pitchFamily="2" charset="-78"/>
              </a:rPr>
              <a:t>با فرمت ديگر برنامه ها مي توان از توابع موجود در کتابخانه </a:t>
            </a:r>
            <a:r>
              <a:rPr lang="en-US" sz="2400" b="1" dirty="0" smtClean="0">
                <a:latin typeface="Courier New" pitchFamily="49" charset="0"/>
                <a:cs typeface="B Badr" pitchFamily="2" charset="-78"/>
              </a:rPr>
              <a:t>foreign</a:t>
            </a:r>
            <a:r>
              <a:rPr lang="fa-IR" sz="2400" b="1" dirty="0" smtClean="0">
                <a:cs typeface="B Badr" pitchFamily="2" charset="-78"/>
              </a:rPr>
              <a:t> استفاده نمود.   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2000" dirty="0" smtClean="0">
                <a:cs typeface="B Badr" pitchFamily="2" charset="-78"/>
              </a:rPr>
              <a:t>براي فراخواني اين کتابخانه مي توان از دستور </a:t>
            </a:r>
            <a:r>
              <a:rPr lang="en-US" b="1" dirty="0" smtClean="0">
                <a:solidFill>
                  <a:srgbClr val="FF0066"/>
                </a:solidFill>
                <a:latin typeface="Courier New" pitchFamily="49" charset="0"/>
                <a:cs typeface="B Badr" pitchFamily="2" charset="-78"/>
              </a:rPr>
              <a:t>library(foreign)</a:t>
            </a:r>
            <a:r>
              <a:rPr lang="fa-IR" b="1" dirty="0" smtClean="0">
                <a:cs typeface="B Badr" pitchFamily="2" charset="-78"/>
              </a:rPr>
              <a:t> </a:t>
            </a:r>
            <a:r>
              <a:rPr lang="fa-IR" sz="2000" dirty="0" smtClean="0">
                <a:cs typeface="B Badr" pitchFamily="2" charset="-78"/>
              </a:rPr>
              <a:t>و يا </a:t>
            </a:r>
            <a:r>
              <a:rPr lang="en-US" sz="2000" dirty="0" smtClean="0">
                <a:cs typeface="B Badr" pitchFamily="2" charset="-78"/>
              </a:rPr>
              <a:t> </a:t>
            </a:r>
            <a:r>
              <a:rPr lang="en-US" b="1" dirty="0" smtClean="0">
                <a:solidFill>
                  <a:srgbClr val="FF0066"/>
                </a:solidFill>
                <a:latin typeface="Courier New" pitchFamily="49" charset="0"/>
                <a:cs typeface="B Badr" pitchFamily="2" charset="-78"/>
              </a:rPr>
              <a:t>request(foreign)</a:t>
            </a:r>
            <a:r>
              <a:rPr lang="fa-IR" b="1" dirty="0" smtClean="0">
                <a:solidFill>
                  <a:srgbClr val="FF0066"/>
                </a:solidFill>
                <a:cs typeface="B Badr" pitchFamily="2" charset="-78"/>
              </a:rPr>
              <a:t> </a:t>
            </a:r>
            <a:r>
              <a:rPr lang="fa-IR" sz="2000" dirty="0" smtClean="0">
                <a:cs typeface="B Badr" pitchFamily="2" charset="-78"/>
              </a:rPr>
              <a:t>استفاده نمود.</a:t>
            </a:r>
          </a:p>
          <a:p>
            <a:pPr lvl="1"/>
            <a:r>
              <a:rPr lang="en-US" b="1" u="sng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Command</a:t>
            </a:r>
            <a:r>
              <a:rPr lang="en-US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u="sng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Software</a:t>
            </a:r>
          </a:p>
          <a:p>
            <a:pPr lvl="1"/>
            <a:r>
              <a:rPr lang="en-US" b="1" dirty="0" err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read.spss</a:t>
            </a:r>
            <a:r>
              <a:rPr lang="en-US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()		SPSS</a:t>
            </a:r>
          </a:p>
          <a:p>
            <a:pPr lvl="1"/>
            <a:r>
              <a:rPr lang="en-US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read.mtp()			MINITAB</a:t>
            </a:r>
          </a:p>
          <a:p>
            <a:pPr lvl="1"/>
            <a:r>
              <a:rPr lang="en-US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read.dta()			STATA</a:t>
            </a:r>
          </a:p>
          <a:p>
            <a:pPr lvl="1"/>
            <a:r>
              <a:rPr lang="en-US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read.ssd()			SAS</a:t>
            </a:r>
          </a:p>
          <a:p>
            <a:pPr lvl="1"/>
            <a:r>
              <a:rPr lang="en-US" b="1" dirty="0" err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read.epiinfo</a:t>
            </a:r>
            <a:r>
              <a:rPr lang="en-US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()		</a:t>
            </a:r>
            <a:r>
              <a:rPr lang="en-US" b="1" dirty="0" err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Epi</a:t>
            </a:r>
            <a:r>
              <a:rPr lang="en-US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Info</a:t>
            </a:r>
          </a:p>
          <a:p>
            <a:pPr lvl="1"/>
            <a:r>
              <a:rPr lang="en-US" b="1" dirty="0" err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read.systat</a:t>
            </a:r>
            <a:r>
              <a:rPr lang="en-US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()		</a:t>
            </a:r>
            <a:r>
              <a:rPr lang="en-US" b="1" dirty="0" err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Systat</a:t>
            </a:r>
            <a:endParaRPr lang="en-US" b="1" dirty="0" smtClean="0">
              <a:solidFill>
                <a:srgbClr val="CC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Read.dbf()			DBF files</a:t>
            </a:r>
          </a:p>
        </p:txBody>
      </p:sp>
      <p:pic>
        <p:nvPicPr>
          <p:cNvPr id="4" name="Picture 5" descr="down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0700" y="714356"/>
            <a:ext cx="5562600" cy="596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5" descr="downloa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143000"/>
            <a:ext cx="649605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5" descr="downloa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214422"/>
            <a:ext cx="650557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5" descr="downloa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371600"/>
            <a:ext cx="8153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f</a:t>
            </a:r>
            <a:r>
              <a:rPr lang="fa-IR" sz="2400" dirty="0" smtClean="0">
                <a:latin typeface="Aharoni" pitchFamily="2" charset="-79"/>
                <a:ea typeface="Calibri" pitchFamily="34" charset="0"/>
                <a:cs typeface="Arial" pitchFamily="34" charset="0"/>
              </a:rPr>
              <a:t>) مجموعه داده ی </a:t>
            </a:r>
            <a:r>
              <a:rPr lang="en-US" sz="24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sample data </a:t>
            </a:r>
            <a:r>
              <a:rPr lang="fa-IR" sz="2400" dirty="0" smtClean="0">
                <a:latin typeface="Aharoni" pitchFamily="2" charset="-79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 </a:t>
            </a:r>
            <a:r>
              <a:rPr lang="fa-IR" sz="2400" dirty="0" smtClean="0">
                <a:latin typeface="Aharoni" pitchFamily="2" charset="-79"/>
                <a:ea typeface="Calibri" pitchFamily="34" charset="0"/>
                <a:cs typeface="Arial" pitchFamily="34" charset="0"/>
              </a:rPr>
              <a:t>را فراخوانی کنید.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g</a:t>
            </a:r>
            <a:r>
              <a:rPr lang="fa-IR" sz="2400" dirty="0" smtClean="0">
                <a:latin typeface="Aharoni" pitchFamily="2" charset="-79"/>
                <a:cs typeface="Arial" pitchFamily="34" charset="0"/>
              </a:rPr>
              <a:t>) به دو روش نام متغیرهای </a:t>
            </a:r>
            <a:r>
              <a:rPr lang="fa-IR" sz="2400" dirty="0" smtClean="0">
                <a:latin typeface="Aharoni" pitchFamily="2" charset="-79"/>
                <a:ea typeface="Calibri" pitchFamily="34" charset="0"/>
                <a:cs typeface="Arial" pitchFamily="34" charset="0"/>
              </a:rPr>
              <a:t>مجموعه داده ی </a:t>
            </a:r>
            <a:r>
              <a:rPr lang="en-US" sz="24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sample data </a:t>
            </a:r>
            <a:r>
              <a:rPr lang="fa-IR" sz="2400" dirty="0" smtClean="0">
                <a:latin typeface="Aharoni" pitchFamily="2" charset="-79"/>
                <a:ea typeface="Calibri" pitchFamily="34" charset="0"/>
                <a:cs typeface="Arial" pitchFamily="34" charset="0"/>
              </a:rPr>
              <a:t> را بخوانید.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400" dirty="0" smtClean="0">
              <a:latin typeface="Aharoni" pitchFamily="2" charset="-79"/>
              <a:ea typeface="Calibri" pitchFamily="34" charset="0"/>
              <a:cs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haroni" pitchFamily="2" charset="-79"/>
                <a:ea typeface="Calibri" pitchFamily="34" charset="0"/>
                <a:cs typeface="Arial" pitchFamily="34" charset="0"/>
              </a:rPr>
              <a:t>h</a:t>
            </a:r>
            <a:r>
              <a:rPr lang="fa-IR" sz="2400" dirty="0" smtClean="0">
                <a:latin typeface="Aharoni" pitchFamily="2" charset="-79"/>
                <a:ea typeface="Calibri" pitchFamily="34" charset="0"/>
                <a:cs typeface="Arial" pitchFamily="34" charset="0"/>
              </a:rPr>
              <a:t>) تعداد </a:t>
            </a:r>
            <a:r>
              <a:rPr lang="en-US" sz="2400" dirty="0" smtClean="0">
                <a:latin typeface="Aharoni" pitchFamily="2" charset="-79"/>
                <a:ea typeface="Calibri" pitchFamily="34" charset="0"/>
                <a:cs typeface="Arial" pitchFamily="34" charset="0"/>
              </a:rPr>
              <a:t>male</a:t>
            </a:r>
            <a:r>
              <a:rPr lang="fa-IR" sz="2400" dirty="0" smtClean="0">
                <a:latin typeface="Aharoni" pitchFamily="2" charset="-79"/>
                <a:ea typeface="Calibri" pitchFamily="34" charset="0"/>
                <a:cs typeface="Arial" pitchFamily="34" charset="0"/>
              </a:rPr>
              <a:t> و</a:t>
            </a:r>
            <a:r>
              <a:rPr lang="en-US" sz="2400" dirty="0" smtClean="0">
                <a:latin typeface="Aharoni" pitchFamily="2" charset="-79"/>
                <a:ea typeface="Calibri" pitchFamily="34" charset="0"/>
                <a:cs typeface="Arial" pitchFamily="34" charset="0"/>
              </a:rPr>
              <a:t> female </a:t>
            </a:r>
            <a:r>
              <a:rPr lang="fa-IR" sz="2400" dirty="0" smtClean="0">
                <a:latin typeface="Aharoni" pitchFamily="2" charset="-79"/>
                <a:ea typeface="Calibri" pitchFamily="34" charset="0"/>
                <a:cs typeface="Arial" pitchFamily="34" charset="0"/>
              </a:rPr>
              <a:t> رامشخص نمایید و دستور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summary</a:t>
            </a:r>
            <a:r>
              <a:rPr lang="fa-IR" sz="24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fa-IR" sz="2400" dirty="0" smtClean="0">
                <a:latin typeface="Aharoni" pitchFamily="2" charset="-79"/>
                <a:cs typeface="Aharoni" pitchFamily="2" charset="-79"/>
              </a:rPr>
              <a:t>را برای 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400" dirty="0" smtClean="0">
                <a:latin typeface="Aharoni" pitchFamily="2" charset="-79"/>
                <a:cs typeface="Aharoni" pitchFamily="2" charset="-79"/>
              </a:rPr>
              <a:t>این مجموعه داده 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run</a:t>
            </a:r>
            <a:r>
              <a:rPr lang="fa-IR" sz="2400" dirty="0" smtClean="0">
                <a:latin typeface="Aharoni" pitchFamily="2" charset="-79"/>
                <a:cs typeface="Aharoni" pitchFamily="2" charset="-79"/>
              </a:rPr>
              <a:t> کنید.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400" dirty="0" smtClean="0">
              <a:latin typeface="Aharoni" pitchFamily="2" charset="-79"/>
              <a:cs typeface="Aharoni" pitchFamily="2" charset="-79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i</a:t>
            </a:r>
            <a:r>
              <a:rPr lang="fa-IR" sz="2400" dirty="0" smtClean="0">
                <a:latin typeface="Aharoni" pitchFamily="2" charset="-79"/>
                <a:cs typeface="Aharoni" pitchFamily="2" charset="-79"/>
              </a:rPr>
              <a:t>) مجموعه داده</a:t>
            </a:r>
            <a:r>
              <a:rPr lang="en-US" sz="24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 sample data  </a:t>
            </a:r>
            <a:r>
              <a:rPr lang="fa-IR" sz="2400" dirty="0" smtClean="0">
                <a:latin typeface="Aharoni" pitchFamily="2" charset="-79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 </a:t>
            </a:r>
            <a:r>
              <a:rPr lang="fa-IR" sz="2400" dirty="0" smtClean="0">
                <a:latin typeface="Aharoni" pitchFamily="2" charset="-79"/>
                <a:ea typeface="Calibri" pitchFamily="34" charset="0"/>
                <a:cs typeface="Arial" pitchFamily="34" charset="0"/>
              </a:rPr>
              <a:t>را ویرایش کنید.</a:t>
            </a:r>
            <a:endParaRPr lang="fa-IR" sz="2400" dirty="0" smtClean="0">
              <a:latin typeface="Aharoni" pitchFamily="2" charset="-79"/>
              <a:cs typeface="Aharoni" pitchFamily="2" charset="-79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400" dirty="0" smtClean="0">
              <a:latin typeface="Aharoni" pitchFamily="2" charset="-79"/>
              <a:cs typeface="Aharoni" pitchFamily="2" charset="-79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400" dirty="0" smtClean="0">
                <a:latin typeface="Aharoni" pitchFamily="2" charset="-79"/>
                <a:cs typeface="Aharoni" pitchFamily="2" charset="-79"/>
              </a:rPr>
              <a:t> </a:t>
            </a:r>
            <a:endParaRPr lang="fa-IR" sz="2400" dirty="0" smtClean="0">
              <a:latin typeface="Aharoni" pitchFamily="2" charset="-79"/>
              <a:ea typeface="Calibri" pitchFamily="34" charset="0"/>
              <a:cs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400" dirty="0" smtClean="0">
              <a:latin typeface="Aharoni" pitchFamily="2" charset="-79"/>
              <a:ea typeface="Calibri" pitchFamily="34" charset="0"/>
              <a:cs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400" dirty="0" smtClean="0">
              <a:latin typeface="Aharoni" pitchFamily="2" charset="-79"/>
              <a:ea typeface="Calibri" pitchFamily="34" charset="0"/>
              <a:cs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 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86600" y="381000"/>
            <a:ext cx="1438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3200" b="1" dirty="0" smtClean="0">
                <a:solidFill>
                  <a:srgbClr val="FF0066"/>
                </a:solidFill>
              </a:rPr>
              <a:t>تمرین:</a:t>
            </a:r>
            <a:endParaRPr lang="en-US" sz="3200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down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85800" y="1600200"/>
            <a:ext cx="76962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/>
            <a:r>
              <a:rPr lang="fa-IR" sz="3600" b="1" dirty="0" smtClean="0"/>
              <a:t>نمودار </a:t>
            </a:r>
            <a:r>
              <a:rPr lang="fa-IR" sz="3600" dirty="0" smtClean="0"/>
              <a:t>:</a:t>
            </a:r>
          </a:p>
          <a:p>
            <a:pPr lvl="1" algn="r"/>
            <a:r>
              <a:rPr lang="fa-I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</a:t>
            </a:r>
            <a:r>
              <a:rPr lang="fa-IR" sz="2800" b="1" dirty="0" smtClean="0">
                <a:solidFill>
                  <a:schemeClr val="bg2">
                    <a:lumMod val="25000"/>
                  </a:schemeClr>
                </a:solidFill>
              </a:rPr>
              <a:t>رسم نمودار</a:t>
            </a:r>
          </a:p>
          <a:p>
            <a:pPr lvl="1" algn="r"/>
            <a:r>
              <a:rPr lang="fa-IR" sz="2800" b="1" dirty="0" smtClean="0">
                <a:solidFill>
                  <a:schemeClr val="bg2">
                    <a:lumMod val="25000"/>
                  </a:schemeClr>
                </a:solidFill>
              </a:rPr>
              <a:t>           ویرایش نمودار          </a:t>
            </a:r>
          </a:p>
          <a:p>
            <a:pPr lvl="1" algn="r"/>
            <a:r>
              <a:rPr lang="fa-IR" sz="2800" b="1" dirty="0" smtClean="0">
                <a:solidFill>
                  <a:schemeClr val="bg2">
                    <a:lumMod val="25000"/>
                  </a:schemeClr>
                </a:solidFill>
              </a:rPr>
              <a:t>           قرار دادن چند نمودار در یک صفحه </a:t>
            </a:r>
            <a:r>
              <a:rPr lang="fa-I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4343400"/>
            <a:ext cx="2057400" cy="1669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رسم نمودار: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648200" y="1676400"/>
            <a:ext cx="4040188" cy="715355"/>
          </a:xfrm>
        </p:spPr>
        <p:txBody>
          <a:bodyPr/>
          <a:lstStyle/>
          <a:p>
            <a:pPr algn="r"/>
            <a:r>
              <a:rPr lang="fa-IR" sz="2400" dirty="0" smtClean="0"/>
              <a:t>رسم نمودار: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3124200" cy="9144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66"/>
                </a:solidFill>
              </a:rPr>
              <a:t>plot(</a:t>
            </a:r>
            <a:r>
              <a:rPr lang="en-US" b="1" dirty="0" err="1" smtClean="0">
                <a:solidFill>
                  <a:srgbClr val="FF0066"/>
                </a:solidFill>
              </a:rPr>
              <a:t>car.gals</a:t>
            </a:r>
            <a:r>
              <a:rPr lang="en-US" b="1" dirty="0" smtClean="0">
                <a:solidFill>
                  <a:srgbClr val="FF0066"/>
                </a:solidFill>
              </a:rPr>
              <a:t>)</a:t>
            </a:r>
            <a:endParaRPr lang="en-US" b="1" dirty="0">
              <a:solidFill>
                <a:srgbClr val="FF0066"/>
              </a:solidFill>
            </a:endParaRPr>
          </a:p>
        </p:txBody>
      </p:sp>
      <p:pic>
        <p:nvPicPr>
          <p:cNvPr id="8" name="Picture 5" descr="down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3048000"/>
            <a:ext cx="5638800" cy="33353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1143000"/>
            <a:ext cx="7391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r"/>
            <a:r>
              <a:rPr lang="fa-IR" sz="3600" b="1" dirty="0" smtClean="0"/>
              <a:t>ساختار داده:</a:t>
            </a:r>
          </a:p>
          <a:p>
            <a:pPr lvl="1" algn="r"/>
            <a:r>
              <a:rPr lang="fa-IR" sz="2800" b="1" dirty="0" smtClean="0">
                <a:solidFill>
                  <a:schemeClr val="bg2">
                    <a:lumMod val="25000"/>
                  </a:schemeClr>
                </a:solidFill>
              </a:rPr>
              <a:t>                   بردار</a:t>
            </a:r>
          </a:p>
          <a:p>
            <a:pPr lvl="1" algn="r"/>
            <a:r>
              <a:rPr lang="fa-IR" sz="2800" b="1" dirty="0" smtClean="0">
                <a:solidFill>
                  <a:schemeClr val="bg2">
                    <a:lumMod val="25000"/>
                  </a:schemeClr>
                </a:solidFill>
              </a:rPr>
              <a:t>                   ماتریس</a:t>
            </a:r>
          </a:p>
          <a:p>
            <a:pPr lvl="1" algn="r"/>
            <a:r>
              <a:rPr lang="fa-IR" sz="2800" b="1" dirty="0" smtClean="0">
                <a:solidFill>
                  <a:schemeClr val="bg2">
                    <a:lumMod val="25000"/>
                  </a:schemeClr>
                </a:solidFill>
              </a:rPr>
              <a:t>                   فراخوانی داده </a:t>
            </a:r>
          </a:p>
          <a:p>
            <a:pPr lvl="1" algn="r"/>
            <a:r>
              <a:rPr lang="fa-IR" sz="3600" b="1" dirty="0" smtClean="0"/>
              <a:t>      </a:t>
            </a:r>
          </a:p>
        </p:txBody>
      </p:sp>
      <p:pic>
        <p:nvPicPr>
          <p:cNvPr id="11" name="Picture 5" descr="down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4495800"/>
            <a:ext cx="1981200" cy="1638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27188" y="4495800"/>
            <a:ext cx="1962184" cy="1676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 txBox="1">
            <a:spLocks/>
          </p:cNvSpPr>
          <p:nvPr/>
        </p:nvSpPr>
        <p:spPr>
          <a:xfrm>
            <a:off x="4038600" y="609600"/>
            <a:ext cx="4040188" cy="715355"/>
          </a:xfrm>
          <a:prstGeom prst="rect">
            <a:avLst/>
          </a:prstGeom>
        </p:spPr>
        <p:txBody>
          <a:bodyPr/>
          <a:lstStyle/>
          <a:p>
            <a:pPr marL="438912" marR="0" lvl="0" indent="-32004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رسم نمودار پراکندگی: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447800"/>
            <a:ext cx="403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D60093"/>
                </a:solidFill>
              </a:rPr>
              <a:t>plot(</a:t>
            </a:r>
            <a:r>
              <a:rPr lang="en-US" sz="2800" b="1" dirty="0" err="1" smtClean="0">
                <a:solidFill>
                  <a:srgbClr val="D60093"/>
                </a:solidFill>
              </a:rPr>
              <a:t>car.miles,car.gals</a:t>
            </a:r>
            <a:r>
              <a:rPr lang="en-US" sz="2800" b="1" dirty="0" smtClean="0">
                <a:solidFill>
                  <a:srgbClr val="D60093"/>
                </a:solidFill>
              </a:rPr>
              <a:t>)</a:t>
            </a:r>
            <a:endParaRPr lang="en-US" sz="2800" b="1" dirty="0">
              <a:solidFill>
                <a:srgbClr val="D60093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667000"/>
            <a:ext cx="5505450" cy="3181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5" descr="downloa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85222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/>
              <a:t>عنوان و زیر نویس:</a:t>
            </a:r>
            <a:endParaRPr lang="en-US" b="1" dirty="0" smtClean="0"/>
          </a:p>
          <a:p>
            <a:pPr algn="r" rtl="1"/>
            <a:endParaRPr lang="fa-IR" b="1" dirty="0" smtClean="0"/>
          </a:p>
          <a:p>
            <a:pPr algn="r" rtl="1"/>
            <a:r>
              <a:rPr lang="fa-IR" dirty="0" smtClean="0"/>
              <a:t>برای قرار دادن عنوان برای یک نمودار از شناسه </a:t>
            </a:r>
            <a:r>
              <a:rPr lang="en-US" sz="2000" b="1" i="1" dirty="0" smtClean="0">
                <a:solidFill>
                  <a:srgbClr val="D60093"/>
                </a:solidFill>
              </a:rPr>
              <a:t>main=“” </a:t>
            </a:r>
            <a:r>
              <a:rPr lang="fa-IR" dirty="0" smtClean="0"/>
              <a:t>و برای نوشتن زیر نویس از شناسه </a:t>
            </a:r>
            <a:r>
              <a:rPr lang="en-US" sz="2000" b="1" i="1" dirty="0" smtClean="0">
                <a:solidFill>
                  <a:srgbClr val="00B050"/>
                </a:solidFill>
              </a:rPr>
              <a:t>sub=“” </a:t>
            </a:r>
            <a:r>
              <a:rPr lang="fa-IR" sz="2000" b="1" i="1" dirty="0" smtClean="0">
                <a:solidFill>
                  <a:srgbClr val="00B050"/>
                </a:solidFill>
              </a:rPr>
              <a:t> </a:t>
            </a:r>
            <a:r>
              <a:rPr lang="fa-IR" dirty="0" smtClean="0"/>
              <a:t>در تابع</a:t>
            </a:r>
            <a:r>
              <a:rPr lang="en-US" dirty="0" smtClean="0"/>
              <a:t> </a:t>
            </a:r>
            <a:r>
              <a:rPr lang="fa-IR" dirty="0" smtClean="0"/>
              <a:t> </a:t>
            </a:r>
            <a:r>
              <a:rPr lang="en-US" dirty="0" smtClean="0"/>
              <a:t> plot()</a:t>
            </a:r>
            <a:r>
              <a:rPr lang="fa-IR" dirty="0" smtClean="0"/>
              <a:t>استفاده می شود.</a:t>
            </a:r>
            <a:endParaRPr lang="en-US" dirty="0" smtClean="0"/>
          </a:p>
          <a:p>
            <a:pPr algn="r" rtl="1"/>
            <a:r>
              <a:rPr lang="fa-IR" dirty="0" smtClean="0"/>
              <a:t>روش دیگر استفاده از تابع </a:t>
            </a:r>
            <a:r>
              <a:rPr lang="en-US" sz="2000" b="1" i="1" dirty="0" smtClean="0">
                <a:solidFill>
                  <a:srgbClr val="0070C0"/>
                </a:solidFill>
              </a:rPr>
              <a:t>title() </a:t>
            </a:r>
            <a:r>
              <a:rPr lang="fa-IR" sz="2000" dirty="0" smtClean="0"/>
              <a:t> </a:t>
            </a:r>
            <a:r>
              <a:rPr lang="fa-IR" dirty="0" smtClean="0"/>
              <a:t>است.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2133600"/>
            <a:ext cx="861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plot(</a:t>
            </a:r>
            <a:r>
              <a:rPr lang="en-US" b="1" dirty="0" err="1" smtClean="0"/>
              <a:t>car.gals,car.miles,</a:t>
            </a:r>
            <a:r>
              <a:rPr lang="en-US" b="1" dirty="0" err="1" smtClean="0">
                <a:solidFill>
                  <a:srgbClr val="D60093"/>
                </a:solidFill>
              </a:rPr>
              <a:t>main</a:t>
            </a:r>
            <a:r>
              <a:rPr lang="en-US" b="1" dirty="0" smtClean="0"/>
              <a:t>="</a:t>
            </a:r>
            <a:r>
              <a:rPr lang="en-US" b="1" dirty="0" smtClean="0">
                <a:solidFill>
                  <a:srgbClr val="FF6600"/>
                </a:solidFill>
              </a:rPr>
              <a:t>MILEAGE </a:t>
            </a:r>
            <a:r>
              <a:rPr lang="en-US" b="1" dirty="0" err="1" smtClean="0">
                <a:solidFill>
                  <a:srgbClr val="FF6600"/>
                </a:solidFill>
              </a:rPr>
              <a:t>DATA</a:t>
            </a:r>
            <a:r>
              <a:rPr lang="en-US" b="1" dirty="0" err="1" smtClean="0"/>
              <a:t>",</a:t>
            </a:r>
            <a:r>
              <a:rPr lang="en-US" b="1" dirty="0" err="1" smtClean="0">
                <a:solidFill>
                  <a:srgbClr val="00B050"/>
                </a:solidFill>
              </a:rPr>
              <a:t>sub</a:t>
            </a:r>
            <a:r>
              <a:rPr lang="en-US" b="1" dirty="0" smtClean="0"/>
              <a:t>="</a:t>
            </a:r>
            <a:r>
              <a:rPr lang="en-US" b="1" dirty="0" smtClean="0">
                <a:solidFill>
                  <a:srgbClr val="FF6600"/>
                </a:solidFill>
              </a:rPr>
              <a:t>MILES VERSUS GALLONS</a:t>
            </a:r>
            <a:r>
              <a:rPr lang="en-US" b="1" dirty="0" smtClean="0"/>
              <a:t>")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533400" y="2590800"/>
            <a:ext cx="739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plot(</a:t>
            </a:r>
            <a:r>
              <a:rPr lang="en-US" b="1" dirty="0" err="1" smtClean="0"/>
              <a:t>car.gals,car.miles</a:t>
            </a:r>
            <a:r>
              <a:rPr lang="en-US" b="1" dirty="0" smtClean="0"/>
              <a:t>)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title</a:t>
            </a:r>
            <a:r>
              <a:rPr lang="en-US" b="1" dirty="0" smtClean="0"/>
              <a:t>(</a:t>
            </a:r>
            <a:r>
              <a:rPr lang="en-US" b="1" dirty="0" smtClean="0">
                <a:solidFill>
                  <a:srgbClr val="D60093"/>
                </a:solidFill>
              </a:rPr>
              <a:t>main</a:t>
            </a:r>
            <a:r>
              <a:rPr lang="en-US" b="1" dirty="0" smtClean="0"/>
              <a:t>="</a:t>
            </a:r>
            <a:r>
              <a:rPr lang="en-US" b="1" dirty="0" smtClean="0">
                <a:solidFill>
                  <a:srgbClr val="FF6600"/>
                </a:solidFill>
              </a:rPr>
              <a:t>MILEAGE DATA</a:t>
            </a:r>
            <a:r>
              <a:rPr lang="en-US" b="1" dirty="0" smtClean="0"/>
              <a:t>", </a:t>
            </a:r>
            <a:r>
              <a:rPr lang="en-US" b="1" dirty="0" smtClean="0">
                <a:solidFill>
                  <a:srgbClr val="00B050"/>
                </a:solidFill>
              </a:rPr>
              <a:t>sub</a:t>
            </a:r>
            <a:r>
              <a:rPr lang="en-US" b="1" dirty="0" smtClean="0"/>
              <a:t>="</a:t>
            </a:r>
            <a:r>
              <a:rPr lang="en-US" b="1" dirty="0" smtClean="0">
                <a:solidFill>
                  <a:srgbClr val="FF6600"/>
                </a:solidFill>
              </a:rPr>
              <a:t>MILES VERSUS GALLONS</a:t>
            </a:r>
            <a:r>
              <a:rPr lang="en-US" b="1" dirty="0" smtClean="0"/>
              <a:t>")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429000"/>
            <a:ext cx="5562600" cy="29390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5" descr="downloa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down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09600" y="838200"/>
            <a:ext cx="784622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spcBef>
                <a:spcPct val="0"/>
              </a:spcBef>
              <a:defRPr/>
            </a:pPr>
            <a:endParaRPr lang="en-US" dirty="0" smtClean="0">
              <a:solidFill>
                <a:srgbClr val="0033CC"/>
              </a:solidFill>
              <a:cs typeface="B Titr" pitchFamily="2" charset="-78"/>
              <a:sym typeface="Wingdings" pitchFamily="2" charset="2"/>
            </a:endParaRPr>
          </a:p>
          <a:p>
            <a:pPr lvl="0" algn="r" rtl="1">
              <a:spcBef>
                <a:spcPct val="0"/>
              </a:spcBef>
              <a:defRPr/>
            </a:pPr>
            <a:r>
              <a:rPr lang="fa-IR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Titr" pitchFamily="2" charset="-78"/>
                <a:sym typeface="Wingdings" pitchFamily="2" charset="2"/>
              </a:rPr>
              <a:t> </a:t>
            </a:r>
            <a:r>
              <a:rPr lang="fa-IR" sz="2400" b="1" dirty="0" smtClean="0">
                <a:cs typeface="B Badr" pitchFamily="2" charset="-78"/>
              </a:rPr>
              <a:t>برای درج برچسب بر محور  </a:t>
            </a:r>
            <a:r>
              <a:rPr lang="en-US" sz="2400" b="1" dirty="0" smtClean="0">
                <a:cs typeface="B Badr" pitchFamily="2" charset="-78"/>
              </a:rPr>
              <a:t>x</a:t>
            </a:r>
            <a:r>
              <a:rPr lang="fa-IR" sz="2400" b="1" dirty="0" smtClean="0">
                <a:cs typeface="B Badr" pitchFamily="2" charset="-78"/>
              </a:rPr>
              <a:t> و </a:t>
            </a:r>
            <a:r>
              <a:rPr lang="en-US" sz="2400" b="1" dirty="0" smtClean="0">
                <a:cs typeface="B Badr" pitchFamily="2" charset="-78"/>
              </a:rPr>
              <a:t>y</a:t>
            </a:r>
            <a:r>
              <a:rPr lang="fa-IR" sz="2400" b="1" dirty="0" smtClean="0">
                <a:cs typeface="B Badr" pitchFamily="2" charset="-78"/>
              </a:rPr>
              <a:t>  شناسه</a:t>
            </a:r>
            <a:r>
              <a:rPr lang="en-US" sz="2400" b="1" dirty="0" smtClean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  <a:latin typeface="Courier New" pitchFamily="49" charset="0"/>
              </a:rPr>
              <a:t>xlab</a:t>
            </a:r>
            <a:r>
              <a:rPr lang="en-US" sz="2400" b="1" dirty="0" smtClean="0">
                <a:solidFill>
                  <a:srgbClr val="0033CC"/>
                </a:solidFill>
                <a:latin typeface="Courier New" pitchFamily="49" charset="0"/>
              </a:rPr>
              <a:t>(), </a:t>
            </a:r>
            <a:r>
              <a:rPr lang="en-US" sz="2400" b="1" dirty="0" err="1" smtClean="0">
                <a:solidFill>
                  <a:srgbClr val="FF0066"/>
                </a:solidFill>
                <a:latin typeface="Courier New" pitchFamily="49" charset="0"/>
              </a:rPr>
              <a:t>ylab</a:t>
            </a:r>
            <a:r>
              <a:rPr lang="en-US" sz="2400" b="1" dirty="0" smtClean="0">
                <a:solidFill>
                  <a:srgbClr val="FF0066"/>
                </a:solidFill>
                <a:latin typeface="Courier New" pitchFamily="49" charset="0"/>
              </a:rPr>
              <a:t>()</a:t>
            </a:r>
            <a:r>
              <a:rPr lang="fa-IR" sz="2400" b="1" dirty="0" smtClean="0">
                <a:solidFill>
                  <a:srgbClr val="FF0066"/>
                </a:solidFill>
                <a:cs typeface="B Badr" pitchFamily="2" charset="-78"/>
              </a:rPr>
              <a:t> </a:t>
            </a:r>
            <a:r>
              <a:rPr lang="fa-IR" sz="2400" b="1" dirty="0" smtClean="0">
                <a:cs typeface="B Badr" pitchFamily="2" charset="-78"/>
              </a:rPr>
              <a:t>به کار برده مي شود.</a:t>
            </a:r>
            <a:endParaRPr lang="en-US" sz="2400" b="1" dirty="0" smtClean="0">
              <a:cs typeface="B Badr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18288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plot(</a:t>
            </a:r>
            <a:r>
              <a:rPr lang="en-US" b="1" dirty="0" err="1" smtClean="0"/>
              <a:t>car.gals,car.miles,</a:t>
            </a:r>
            <a:r>
              <a:rPr lang="en-US" b="1" dirty="0" err="1" smtClean="0">
                <a:solidFill>
                  <a:srgbClr val="0070C0"/>
                </a:solidFill>
              </a:rPr>
              <a:t>xlab</a:t>
            </a:r>
            <a:r>
              <a:rPr lang="en-US" b="1" dirty="0" smtClean="0"/>
              <a:t>="</a:t>
            </a:r>
            <a:r>
              <a:rPr lang="en-US" b="1" dirty="0" smtClean="0">
                <a:solidFill>
                  <a:srgbClr val="00B050"/>
                </a:solidFill>
              </a:rPr>
              <a:t>GALLONS PER TRIP</a:t>
            </a:r>
            <a:r>
              <a:rPr lang="en-US" b="1" dirty="0" smtClean="0"/>
              <a:t>", </a:t>
            </a:r>
            <a:r>
              <a:rPr lang="en-US" b="1" dirty="0" err="1" smtClean="0">
                <a:solidFill>
                  <a:srgbClr val="FF0066"/>
                </a:solidFill>
              </a:rPr>
              <a:t>ylab</a:t>
            </a:r>
            <a:r>
              <a:rPr lang="en-US" b="1" dirty="0" smtClean="0"/>
              <a:t>="</a:t>
            </a:r>
            <a:r>
              <a:rPr lang="en-US" b="1" dirty="0" smtClean="0">
                <a:solidFill>
                  <a:srgbClr val="00B050"/>
                </a:solidFill>
              </a:rPr>
              <a:t>MILES PER TRIP</a:t>
            </a:r>
            <a:r>
              <a:rPr lang="en-US" b="1" dirty="0" smtClean="0"/>
              <a:t>")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276600"/>
            <a:ext cx="5200650" cy="3057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381000" y="2286000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plot(</a:t>
            </a:r>
            <a:r>
              <a:rPr lang="en-US" b="1" dirty="0" err="1" smtClean="0"/>
              <a:t>car.gals,car.miles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title(</a:t>
            </a:r>
            <a:r>
              <a:rPr lang="en-US" b="1" dirty="0" err="1" smtClean="0">
                <a:solidFill>
                  <a:srgbClr val="0070C0"/>
                </a:solidFill>
              </a:rPr>
              <a:t>xlab</a:t>
            </a:r>
            <a:r>
              <a:rPr lang="en-US" b="1" dirty="0" smtClean="0"/>
              <a:t>="</a:t>
            </a:r>
            <a:r>
              <a:rPr lang="en-US" b="1" dirty="0" smtClean="0">
                <a:solidFill>
                  <a:srgbClr val="00B050"/>
                </a:solidFill>
              </a:rPr>
              <a:t>GALLONS PER TRIP</a:t>
            </a:r>
            <a:r>
              <a:rPr lang="en-US" b="1" dirty="0" smtClean="0"/>
              <a:t>", </a:t>
            </a:r>
            <a:r>
              <a:rPr lang="en-US" b="1" dirty="0" err="1" smtClean="0">
                <a:solidFill>
                  <a:srgbClr val="FF0066"/>
                </a:solidFill>
              </a:rPr>
              <a:t>ylab</a:t>
            </a:r>
            <a:r>
              <a:rPr lang="en-US" b="1" dirty="0" smtClean="0"/>
              <a:t>="</a:t>
            </a:r>
            <a:r>
              <a:rPr lang="en-US" b="1" dirty="0" smtClean="0">
                <a:solidFill>
                  <a:srgbClr val="00B050"/>
                </a:solidFill>
              </a:rPr>
              <a:t>MILES PER TRIP</a:t>
            </a:r>
            <a:r>
              <a:rPr lang="en-US" b="1" dirty="0" smtClean="0"/>
              <a:t>")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248400" y="609600"/>
            <a:ext cx="2252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 smtClean="0"/>
              <a:t>نام گذاری محور ها:</a:t>
            </a:r>
            <a:endParaRPr lang="en-US" b="1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85800"/>
            <a:ext cx="75957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lnSpc>
                <a:spcPct val="150000"/>
              </a:lnSpc>
            </a:pPr>
            <a:r>
              <a:rPr lang="fa-IR" sz="2000" dirty="0" smtClean="0">
                <a:latin typeface="Arial Rounded MT Bold" pitchFamily="34" charset="0"/>
                <a:cs typeface="B Nazanin" pitchFamily="2" charset="-78"/>
              </a:rPr>
              <a:t>برای تغيير محدوده محورهاي </a:t>
            </a:r>
            <a:r>
              <a:rPr lang="en-US" sz="2000" dirty="0" smtClean="0">
                <a:latin typeface="Arial Rounded MT Bold" pitchFamily="34" charset="0"/>
                <a:cs typeface="B Nazanin" pitchFamily="2" charset="-78"/>
              </a:rPr>
              <a:t>x</a:t>
            </a:r>
            <a:r>
              <a:rPr lang="fa-IR" sz="2000" dirty="0" smtClean="0">
                <a:latin typeface="Arial Rounded MT Bold" pitchFamily="34" charset="0"/>
                <a:cs typeface="B Nazanin" pitchFamily="2" charset="-78"/>
              </a:rPr>
              <a:t> و </a:t>
            </a:r>
            <a:r>
              <a:rPr lang="en-US" sz="2000" dirty="0" smtClean="0">
                <a:latin typeface="Arial Rounded MT Bold" pitchFamily="34" charset="0"/>
                <a:cs typeface="B Nazanin" pitchFamily="2" charset="-78"/>
              </a:rPr>
              <a:t>y</a:t>
            </a:r>
            <a:r>
              <a:rPr lang="fa-IR" sz="2000" dirty="0" smtClean="0">
                <a:latin typeface="Arial Rounded MT Bold" pitchFamily="34" charset="0"/>
                <a:cs typeface="B Nazanin" pitchFamily="2" charset="-78"/>
              </a:rPr>
              <a:t> از </a:t>
            </a:r>
            <a:r>
              <a:rPr lang="fa-I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  <a:cs typeface="B Nazanin" pitchFamily="2" charset="-78"/>
                <a:sym typeface="Wingdings" pitchFamily="2" charset="2"/>
              </a:rPr>
              <a:t>شناسه</a:t>
            </a:r>
            <a:r>
              <a:rPr lang="fa-IR" sz="2000" dirty="0" smtClean="0">
                <a:solidFill>
                  <a:srgbClr val="0033CC"/>
                </a:solidFill>
                <a:latin typeface="Arial Rounded MT Bold" pitchFamily="34" charset="0"/>
                <a:cs typeface="B Nazanin" pitchFamily="2" charset="-78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rgbClr val="0033CC"/>
                </a:solidFill>
                <a:latin typeface="Arial Rounded MT Bold" pitchFamily="34" charset="0"/>
                <a:cs typeface="B Nazanin" pitchFamily="2" charset="-78"/>
              </a:rPr>
              <a:t>xlim</a:t>
            </a:r>
            <a:r>
              <a:rPr lang="en-US" sz="2000" dirty="0" smtClean="0">
                <a:solidFill>
                  <a:srgbClr val="0033CC"/>
                </a:solidFill>
                <a:latin typeface="Arial Rounded MT Bold" pitchFamily="34" charset="0"/>
                <a:cs typeface="B Nazanin" pitchFamily="2" charset="-78"/>
              </a:rPr>
              <a:t>(), </a:t>
            </a:r>
            <a:r>
              <a:rPr lang="en-US" sz="2000" dirty="0" err="1" smtClean="0">
                <a:solidFill>
                  <a:srgbClr val="FF0066"/>
                </a:solidFill>
                <a:latin typeface="Arial Rounded MT Bold" pitchFamily="34" charset="0"/>
                <a:cs typeface="B Nazanin" pitchFamily="2" charset="-78"/>
              </a:rPr>
              <a:t>ylim</a:t>
            </a:r>
            <a:r>
              <a:rPr lang="en-US" sz="2000" dirty="0" smtClean="0">
                <a:solidFill>
                  <a:srgbClr val="FF0066"/>
                </a:solidFill>
                <a:latin typeface="Arial Rounded MT Bold" pitchFamily="34" charset="0"/>
                <a:cs typeface="B Nazanin" pitchFamily="2" charset="-78"/>
              </a:rPr>
              <a:t>()</a:t>
            </a:r>
            <a:r>
              <a:rPr lang="fa-IR" sz="2000" dirty="0" smtClean="0">
                <a:solidFill>
                  <a:srgbClr val="0033CC"/>
                </a:solidFill>
                <a:latin typeface="Arial Rounded MT Bold" pitchFamily="34" charset="0"/>
                <a:cs typeface="B Nazanin" pitchFamily="2" charset="-78"/>
              </a:rPr>
              <a:t>  </a:t>
            </a:r>
            <a:r>
              <a:rPr lang="fa-I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  <a:cs typeface="B Nazanin" pitchFamily="2" charset="-78"/>
              </a:rPr>
              <a:t>استفاده</a:t>
            </a:r>
            <a:r>
              <a:rPr lang="fa-IR" sz="2000" dirty="0" smtClean="0">
                <a:solidFill>
                  <a:srgbClr val="0033CC"/>
                </a:solidFill>
                <a:latin typeface="Arial Rounded MT Bold" pitchFamily="34" charset="0"/>
                <a:cs typeface="B Nazanin" pitchFamily="2" charset="-78"/>
              </a:rPr>
              <a:t> </a:t>
            </a:r>
            <a:r>
              <a:rPr lang="fa-IR" sz="2000" dirty="0" smtClean="0">
                <a:latin typeface="Arial Rounded MT Bold" pitchFamily="34" charset="0"/>
                <a:cs typeface="B Nazanin" pitchFamily="2" charset="-78"/>
              </a:rPr>
              <a:t>مي شود.</a:t>
            </a:r>
            <a:endParaRPr lang="en-US" sz="2000" dirty="0" smtClean="0">
              <a:latin typeface="Arial Rounded MT Bold" pitchFamily="34" charset="0"/>
              <a:cs typeface="B Nazani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981200"/>
            <a:ext cx="1066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plot(co2)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609600" y="3733800"/>
            <a:ext cx="45116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plot(co2,</a:t>
            </a:r>
            <a:r>
              <a:rPr lang="en-US" b="1" dirty="0" smtClean="0">
                <a:solidFill>
                  <a:srgbClr val="0070C0"/>
                </a:solidFill>
              </a:rPr>
              <a:t>xlim</a:t>
            </a:r>
            <a:r>
              <a:rPr lang="en-US" b="1" dirty="0" smtClean="0"/>
              <a:t>=(1960,1990),</a:t>
            </a:r>
            <a:r>
              <a:rPr lang="en-US" b="1" dirty="0" err="1" smtClean="0">
                <a:solidFill>
                  <a:srgbClr val="FF0066"/>
                </a:solidFill>
              </a:rPr>
              <a:t>ylim</a:t>
            </a:r>
            <a:r>
              <a:rPr lang="en-US" b="1" dirty="0" smtClean="0"/>
              <a:t>=c(300,345))</a:t>
            </a:r>
            <a:endParaRPr 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371600"/>
            <a:ext cx="4876801" cy="2195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6096000" y="381000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 smtClean="0"/>
              <a:t>تعیین حدود محورها:</a:t>
            </a:r>
            <a:endParaRPr lang="en-US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267200"/>
            <a:ext cx="4938713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5" descr="download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</p:nvPr>
        </p:nvGraphicFramePr>
        <p:xfrm>
          <a:off x="1676400" y="2438400"/>
          <a:ext cx="5921375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 12"/>
          <p:cNvGraphicFramePr/>
          <p:nvPr/>
        </p:nvGraphicFramePr>
        <p:xfrm>
          <a:off x="1676400" y="4572000"/>
          <a:ext cx="59436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30214" y="685800"/>
            <a:ext cx="83327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/>
              <a:t>تعیین نوع نمودار:</a:t>
            </a:r>
          </a:p>
          <a:p>
            <a:pPr algn="r" rtl="1"/>
            <a:endParaRPr lang="fa-IR" b="1" dirty="0" smtClean="0"/>
          </a:p>
          <a:p>
            <a:pPr algn="r" rtl="1"/>
            <a:r>
              <a:rPr lang="fa-IR" dirty="0" smtClean="0"/>
              <a:t>با استفاده از شناسه </a:t>
            </a:r>
            <a:r>
              <a:rPr lang="en-US" b="1" dirty="0" smtClean="0">
                <a:solidFill>
                  <a:srgbClr val="FF0066"/>
                </a:solidFill>
              </a:rPr>
              <a:t>type</a:t>
            </a:r>
            <a:r>
              <a:rPr lang="en-US" dirty="0" smtClean="0"/>
              <a:t> </a:t>
            </a:r>
            <a:r>
              <a:rPr lang="fa-IR" dirty="0" smtClean="0"/>
              <a:t>نوع نمودار تعیین می شود. مقادیر مختلف این شناسه در زیر بیان شده است.</a:t>
            </a:r>
            <a:endParaRPr lang="en-US" dirty="0"/>
          </a:p>
        </p:txBody>
      </p:sp>
      <p:pic>
        <p:nvPicPr>
          <p:cNvPr id="5" name="Picture 5" descr="download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1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D1E9B0-6609-4B40-BA36-0BE35C78FD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C8D1E9B0-6609-4B40-BA36-0BE35C78FD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401A2F-1218-4A07-8DE0-BAFD7A485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99401A2F-1218-4A07-8DE0-BAFD7A485C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6881B3B-F90E-4E54-B527-EB9C564895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graphicEl>
                                              <a:dgm id="{C6881B3B-F90E-4E54-B527-EB9C564895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23D2DD-61EF-4B89-A2FA-4633227F53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graphicEl>
                                              <a:dgm id="{4223D2DD-61EF-4B89-A2FA-4633227F53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C6E479-A5AA-4F6E-AAC2-9CE398A09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graphicEl>
                                              <a:dgm id="{F8C6E479-A5AA-4F6E-AAC2-9CE398A094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2A2BCB-522D-47D6-88F6-C0D5B3F9DA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F12A2BCB-522D-47D6-88F6-C0D5B3F9DA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745AECE9-3519-4E66-AB97-1E366887CB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>
                                            <p:graphicEl>
                                              <a:dgm id="{745AECE9-3519-4E66-AB97-1E366887CB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414E7A97-3876-49CD-A2D1-E8BBE370D9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>
                                            <p:graphicEl>
                                              <a:dgm id="{414E7A97-3876-49CD-A2D1-E8BBE370D9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03952511-F0E9-48E4-B0AB-18440986F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>
                                            <p:graphicEl>
                                              <a:dgm id="{03952511-F0E9-48E4-B0AB-18440986F1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9810BAB8-7F28-4D20-94B5-526FEB9D7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>
                                            <p:graphicEl>
                                              <a:dgm id="{9810BAB8-7F28-4D20-94B5-526FEB9D72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/>
        </p:bldSub>
      </p:bldGraphic>
      <p:bldGraphic spid="13" grpId="0">
        <p:bldSub>
          <a:bldDgm/>
        </p:bldSub>
      </p:bldGraphic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43000"/>
            <a:ext cx="3048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plot(</a:t>
            </a:r>
            <a:r>
              <a:rPr lang="en-US" sz="2000" b="1" dirty="0" err="1" smtClean="0"/>
              <a:t>car.miles</a:t>
            </a:r>
            <a:r>
              <a:rPr lang="en-US" sz="2000" b="1" dirty="0" smtClean="0"/>
              <a:t>)</a:t>
            </a:r>
          </a:p>
          <a:p>
            <a:r>
              <a:rPr lang="en-US" sz="2000" b="1" dirty="0" smtClean="0"/>
              <a:t>plot(</a:t>
            </a:r>
            <a:r>
              <a:rPr lang="en-US" sz="2000" b="1" dirty="0" err="1" smtClean="0"/>
              <a:t>car.miles,</a:t>
            </a:r>
            <a:r>
              <a:rPr lang="en-US" sz="2000" b="1" dirty="0" err="1" smtClean="0">
                <a:solidFill>
                  <a:srgbClr val="00B050"/>
                </a:solidFill>
              </a:rPr>
              <a:t>type</a:t>
            </a:r>
            <a:r>
              <a:rPr lang="en-US" sz="2000" b="1" dirty="0" smtClean="0"/>
              <a:t>=</a:t>
            </a:r>
            <a:r>
              <a:rPr lang="en-US" sz="2000" b="1" dirty="0" smtClean="0">
                <a:solidFill>
                  <a:srgbClr val="D60093"/>
                </a:solidFill>
              </a:rPr>
              <a:t>"l"</a:t>
            </a:r>
            <a:r>
              <a:rPr lang="en-US" sz="2000" b="1" dirty="0" smtClean="0"/>
              <a:t>)</a:t>
            </a:r>
          </a:p>
          <a:p>
            <a:r>
              <a:rPr lang="en-US" sz="2000" b="1" dirty="0" smtClean="0"/>
              <a:t>plot(</a:t>
            </a:r>
            <a:r>
              <a:rPr lang="en-US" sz="2000" b="1" dirty="0" err="1" smtClean="0"/>
              <a:t>car.miles,</a:t>
            </a:r>
            <a:r>
              <a:rPr lang="en-US" sz="2000" b="1" dirty="0" err="1" smtClean="0">
                <a:solidFill>
                  <a:srgbClr val="00B050"/>
                </a:solidFill>
              </a:rPr>
              <a:t>type</a:t>
            </a:r>
            <a:r>
              <a:rPr lang="en-US" sz="2000" b="1" dirty="0" smtClean="0"/>
              <a:t>=</a:t>
            </a:r>
            <a:r>
              <a:rPr lang="en-US" sz="2000" b="1" dirty="0" smtClean="0">
                <a:solidFill>
                  <a:srgbClr val="D60093"/>
                </a:solidFill>
              </a:rPr>
              <a:t>"b"</a:t>
            </a:r>
            <a:r>
              <a:rPr lang="en-US" sz="2000" b="1" dirty="0" smtClean="0"/>
              <a:t>)</a:t>
            </a:r>
          </a:p>
          <a:p>
            <a:r>
              <a:rPr lang="en-US" sz="2000" b="1" dirty="0" smtClean="0"/>
              <a:t>plot(</a:t>
            </a:r>
            <a:r>
              <a:rPr lang="en-US" sz="2000" b="1" dirty="0" err="1" smtClean="0"/>
              <a:t>car.miles,</a:t>
            </a:r>
            <a:r>
              <a:rPr lang="en-US" sz="2000" b="1" dirty="0" err="1" smtClean="0">
                <a:solidFill>
                  <a:srgbClr val="00B050"/>
                </a:solidFill>
              </a:rPr>
              <a:t>type</a:t>
            </a:r>
            <a:r>
              <a:rPr lang="en-US" sz="2000" b="1" dirty="0" smtClean="0"/>
              <a:t>=</a:t>
            </a:r>
            <a:r>
              <a:rPr lang="en-US" sz="2000" b="1" dirty="0" smtClean="0">
                <a:solidFill>
                  <a:srgbClr val="D60093"/>
                </a:solidFill>
              </a:rPr>
              <a:t>"o"</a:t>
            </a:r>
            <a:r>
              <a:rPr lang="en-US" sz="2000" b="1" dirty="0" smtClean="0"/>
              <a:t>)</a:t>
            </a:r>
          </a:p>
          <a:p>
            <a:r>
              <a:rPr lang="en-US" sz="2000" b="1" dirty="0" smtClean="0"/>
              <a:t>plot(</a:t>
            </a:r>
            <a:r>
              <a:rPr lang="en-US" sz="2000" b="1" dirty="0" err="1" smtClean="0"/>
              <a:t>car.miles,</a:t>
            </a:r>
            <a:r>
              <a:rPr lang="en-US" sz="2000" b="1" dirty="0" err="1" smtClean="0">
                <a:solidFill>
                  <a:srgbClr val="00B050"/>
                </a:solidFill>
              </a:rPr>
              <a:t>type</a:t>
            </a:r>
            <a:r>
              <a:rPr lang="en-US" sz="2000" b="1" dirty="0" smtClean="0"/>
              <a:t>=</a:t>
            </a:r>
            <a:r>
              <a:rPr lang="en-US" sz="2000" b="1" dirty="0" smtClean="0">
                <a:solidFill>
                  <a:srgbClr val="D60093"/>
                </a:solidFill>
              </a:rPr>
              <a:t>"h"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066800"/>
            <a:ext cx="5534025" cy="4381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5" descr="downloa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77121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/>
              <a:t>تعیین نوع خط :</a:t>
            </a:r>
          </a:p>
          <a:p>
            <a:pPr algn="r" rtl="1"/>
            <a:endParaRPr lang="fa-IR" b="1" dirty="0" smtClean="0"/>
          </a:p>
          <a:p>
            <a:pPr algn="r" rtl="1"/>
            <a:r>
              <a:rPr lang="fa-IR" dirty="0" smtClean="0"/>
              <a:t>شناسه </a:t>
            </a:r>
            <a:r>
              <a:rPr lang="en-US" b="1" dirty="0" err="1" smtClean="0">
                <a:solidFill>
                  <a:srgbClr val="FF0066"/>
                </a:solidFill>
              </a:rPr>
              <a:t>lty</a:t>
            </a:r>
            <a:r>
              <a:rPr lang="en-US" dirty="0" smtClean="0"/>
              <a:t> </a:t>
            </a:r>
            <a:r>
              <a:rPr lang="fa-IR" dirty="0" smtClean="0"/>
              <a:t> نوع خط نمودار را مشخص می کند. در زیر مقادیر مختلف این شناسه آمده است.</a:t>
            </a:r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95400" y="2895600"/>
          <a:ext cx="6705600" cy="2971800"/>
        </p:xfrm>
        <a:graphic>
          <a:graphicData uri="http://schemas.openxmlformats.org/drawingml/2006/table">
            <a:tbl>
              <a:tblPr firstRow="1" bandRow="1">
                <a:effectLst>
                  <a:outerShdw blurRad="520700" sx="107000" sy="107000" algn="ctr" rotWithShape="0">
                    <a:schemeClr val="tx1">
                      <a:lumMod val="65000"/>
                      <a:lumOff val="35000"/>
                      <a:alpha val="79000"/>
                    </a:schemeClr>
                  </a:outerShdw>
                </a:effectLst>
              </a:tblPr>
              <a:tblGrid>
                <a:gridCol w="1676400"/>
                <a:gridCol w="1676400"/>
                <a:gridCol w="1676400"/>
                <a:gridCol w="1676400"/>
              </a:tblGrid>
              <a:tr h="74295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E98E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baseline="0" dirty="0" err="1" smtClean="0"/>
                        <a:t>lty</a:t>
                      </a:r>
                      <a:r>
                        <a:rPr kumimoji="0" lang="en-US" sz="1800" b="1" kern="1200" baseline="0" dirty="0" smtClean="0"/>
                        <a:t> = 5</a:t>
                      </a:r>
                      <a:endPara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E98E3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baseline="0" dirty="0" err="1" smtClean="0"/>
                        <a:t>lty</a:t>
                      </a:r>
                      <a:r>
                        <a:rPr kumimoji="0" lang="en-US" sz="1800" b="1" kern="1200" baseline="0" dirty="0" smtClean="0"/>
                        <a:t> = 1</a:t>
                      </a:r>
                      <a:endPara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E98E3">
                        <a:alpha val="50000"/>
                      </a:srgbClr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baseline="0" dirty="0" err="1" smtClean="0"/>
                        <a:t>lty</a:t>
                      </a:r>
                      <a:r>
                        <a:rPr kumimoji="0" lang="en-US" sz="1800" b="1" kern="1200" baseline="0" dirty="0" smtClean="0"/>
                        <a:t> = 6</a:t>
                      </a:r>
                      <a:endParaRPr lang="en-US" b="1" dirty="0"/>
                    </a:p>
                  </a:txBody>
                  <a:tcPr>
                    <a:solidFill>
                      <a:srgbClr val="FE98E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baseline="0" dirty="0" err="1" smtClean="0"/>
                        <a:t>lty</a:t>
                      </a:r>
                      <a:r>
                        <a:rPr kumimoji="0" lang="en-US" sz="1800" b="1" kern="1200" baseline="0" dirty="0" smtClean="0"/>
                        <a:t> = 2</a:t>
                      </a:r>
                      <a:endParaRPr lang="en-US" b="1" dirty="0"/>
                    </a:p>
                  </a:txBody>
                  <a:tcPr>
                    <a:solidFill>
                      <a:srgbClr val="FE98E3">
                        <a:alpha val="50000"/>
                      </a:srgbClr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fa-IR" dirty="0" smtClean="0"/>
                        <a:t>... ... ... ...   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baseline="0" dirty="0" err="1" smtClean="0"/>
                        <a:t>lty</a:t>
                      </a:r>
                      <a:r>
                        <a:rPr kumimoji="0" lang="en-US" sz="1800" b="1" kern="1200" baseline="0" dirty="0" smtClean="0"/>
                        <a:t> = 7</a:t>
                      </a:r>
                      <a:endParaRPr lang="en-US" b="1" dirty="0"/>
                    </a:p>
                  </a:txBody>
                  <a:tcPr>
                    <a:solidFill>
                      <a:srgbClr val="FE98E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baseline="0" dirty="0" err="1" smtClean="0"/>
                        <a:t>lty</a:t>
                      </a:r>
                      <a:r>
                        <a:rPr kumimoji="0" lang="en-US" sz="1800" b="1" kern="1200" baseline="0" dirty="0" smtClean="0"/>
                        <a:t> = 3</a:t>
                      </a:r>
                      <a:endParaRPr lang="en-US" b="1" dirty="0"/>
                    </a:p>
                  </a:txBody>
                  <a:tcPr>
                    <a:solidFill>
                      <a:srgbClr val="FE98E3">
                        <a:alpha val="50000"/>
                      </a:srgbClr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fa-IR" dirty="0" smtClean="0"/>
                        <a:t>-----------    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baseline="0" dirty="0" err="1" smtClean="0"/>
                        <a:t>lty</a:t>
                      </a:r>
                      <a:r>
                        <a:rPr kumimoji="0" lang="en-US" sz="1800" b="1" kern="1200" baseline="0" dirty="0" smtClean="0"/>
                        <a:t> = 8</a:t>
                      </a:r>
                      <a:endParaRPr lang="en-US" b="1" dirty="0"/>
                    </a:p>
                  </a:txBody>
                  <a:tcPr>
                    <a:solidFill>
                      <a:srgbClr val="FE98E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baseline="0" dirty="0" err="1" smtClean="0"/>
                        <a:t>lty</a:t>
                      </a:r>
                      <a:r>
                        <a:rPr kumimoji="0" lang="en-US" sz="1800" b="1" kern="1200" baseline="0" dirty="0" smtClean="0"/>
                        <a:t> = 4</a:t>
                      </a:r>
                      <a:endParaRPr lang="en-US" b="1" dirty="0"/>
                    </a:p>
                  </a:txBody>
                  <a:tcPr>
                    <a:solidFill>
                      <a:srgbClr val="FE98E3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5105400" y="3200400"/>
            <a:ext cx="838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29200" y="3733800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 smtClean="0"/>
              <a:t>............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 rot="10800000">
            <a:off x="4983515" y="4495800"/>
            <a:ext cx="1135247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fa-IR" b="1" dirty="0" smtClean="0"/>
              <a:t>._._._._.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105400" y="5029200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 smtClean="0"/>
              <a:t>_ _ _ _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 rot="10800000">
            <a:off x="1716533" y="3048000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 smtClean="0"/>
              <a:t>_..._..._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 rot="10800000">
            <a:off x="1752600" y="3733799"/>
            <a:ext cx="858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/>
              <a:t>_._._</a:t>
            </a:r>
            <a:endParaRPr lang="en-US" b="1" dirty="0"/>
          </a:p>
        </p:txBody>
      </p:sp>
      <p:pic>
        <p:nvPicPr>
          <p:cNvPr id="10" name="Picture 5" descr="down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1219200"/>
            <a:ext cx="3834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plot(</a:t>
            </a:r>
            <a:r>
              <a:rPr lang="en-US" sz="2400" b="1" dirty="0" err="1" smtClean="0"/>
              <a:t>phone.gain,year,</a:t>
            </a:r>
            <a:r>
              <a:rPr lang="en-US" sz="2400" b="1" dirty="0" err="1" smtClean="0">
                <a:solidFill>
                  <a:srgbClr val="00B050"/>
                </a:solidFill>
              </a:rPr>
              <a:t>lty</a:t>
            </a:r>
            <a:r>
              <a:rPr lang="en-US" sz="2400" b="1" dirty="0" smtClean="0"/>
              <a:t>=</a:t>
            </a:r>
            <a:r>
              <a:rPr lang="en-US" sz="2400" b="1" dirty="0" smtClean="0">
                <a:solidFill>
                  <a:srgbClr val="FF0066"/>
                </a:solidFill>
              </a:rPr>
              <a:t>2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86000"/>
            <a:ext cx="6400800" cy="325874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Picture 5" descr="downloa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438400"/>
            <a:ext cx="35052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plot(</a:t>
            </a:r>
            <a:r>
              <a:rPr lang="en-US" sz="2000" b="1" dirty="0" err="1" smtClean="0"/>
              <a:t>car.gals,car.miles</a:t>
            </a:r>
            <a:r>
              <a:rPr lang="en-US" sz="2000" b="1" dirty="0" smtClean="0"/>
              <a:t>)</a:t>
            </a:r>
          </a:p>
          <a:p>
            <a:r>
              <a:rPr lang="en-US" sz="2000" b="1" dirty="0" smtClean="0">
                <a:solidFill>
                  <a:srgbClr val="FF0066"/>
                </a:solidFill>
              </a:rPr>
              <a:t>text</a:t>
            </a:r>
            <a:r>
              <a:rPr lang="en-US" sz="2000" b="1" dirty="0" smtClean="0"/>
              <a:t>(22,275,"</a:t>
            </a:r>
            <a:r>
              <a:rPr lang="en-US" sz="2000" b="1" dirty="0" smtClean="0">
                <a:solidFill>
                  <a:srgbClr val="FF6600"/>
                </a:solidFill>
              </a:rPr>
              <a:t>OUTLIERS</a:t>
            </a:r>
            <a:r>
              <a:rPr lang="en-US" sz="2000" b="1" dirty="0" smtClean="0"/>
              <a:t>")</a:t>
            </a:r>
            <a:endParaRPr lang="fa-IR" sz="2000" b="1" dirty="0" smtClean="0"/>
          </a:p>
          <a:p>
            <a:endParaRPr lang="en-US" dirty="0" smtClean="0"/>
          </a:p>
          <a:p>
            <a:r>
              <a:rPr lang="en-US" sz="2000" b="1" dirty="0" smtClean="0">
                <a:solidFill>
                  <a:srgbClr val="FF0066"/>
                </a:solidFill>
              </a:rPr>
              <a:t>text</a:t>
            </a:r>
            <a:r>
              <a:rPr lang="en-US" sz="2000" b="1" dirty="0" smtClean="0"/>
              <a:t>(</a:t>
            </a:r>
            <a:r>
              <a:rPr lang="en-US" sz="2000" b="1" dirty="0" smtClean="0">
                <a:solidFill>
                  <a:srgbClr val="0070C0"/>
                </a:solidFill>
              </a:rPr>
              <a:t>locator</a:t>
            </a:r>
            <a:r>
              <a:rPr lang="en-US" sz="2000" b="1" dirty="0" smtClean="0"/>
              <a:t>(1),"</a:t>
            </a:r>
            <a:r>
              <a:rPr lang="en-US" sz="2000" b="1" dirty="0" smtClean="0">
                <a:solidFill>
                  <a:srgbClr val="FF6600"/>
                </a:solidFill>
              </a:rPr>
              <a:t>OUTLIERS</a:t>
            </a:r>
            <a:r>
              <a:rPr lang="en-US" sz="2000" b="1" dirty="0" smtClean="0"/>
              <a:t>")</a:t>
            </a:r>
            <a:endParaRPr lang="fa-IR" sz="2000" b="1" dirty="0" smtClean="0"/>
          </a:p>
          <a:p>
            <a:endParaRPr lang="fa-IR" dirty="0" smtClean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0" y="4114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81000"/>
            <a:ext cx="7848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/>
              <a:t>اضافه کردن متن به نمودار:</a:t>
            </a:r>
            <a:endParaRPr lang="en-US" b="1" dirty="0" smtClean="0"/>
          </a:p>
          <a:p>
            <a:pPr algn="r" rtl="1"/>
            <a:endParaRPr lang="fa-IR" b="1" dirty="0" smtClean="0"/>
          </a:p>
          <a:p>
            <a:pPr algn="r" rtl="1"/>
            <a:r>
              <a:rPr lang="fa-IR" dirty="0" smtClean="0"/>
              <a:t>برای افزودن متن به نمودار از تابع </a:t>
            </a:r>
            <a:r>
              <a:rPr lang="en-US" sz="2000" b="1" dirty="0" smtClean="0">
                <a:solidFill>
                  <a:srgbClr val="FF0066"/>
                </a:solidFill>
              </a:rPr>
              <a:t>text() </a:t>
            </a:r>
            <a:r>
              <a:rPr lang="fa-IR" dirty="0" smtClean="0"/>
              <a:t>استفاده می شود. این تابع متن مورد نظر را در محلی که مختصات آن ذکر شود درج می کند.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5240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می توان از تابع </a:t>
            </a:r>
            <a:r>
              <a:rPr lang="en-US" sz="2000" b="1" dirty="0" smtClean="0">
                <a:solidFill>
                  <a:srgbClr val="0070C0"/>
                </a:solidFill>
              </a:rPr>
              <a:t>locator() </a:t>
            </a:r>
            <a:r>
              <a:rPr lang="fa-IR" dirty="0" smtClean="0"/>
              <a:t>به عنوان شناسه تابع  </a:t>
            </a:r>
            <a:r>
              <a:rPr lang="en-US" sz="2000" b="1" dirty="0" smtClean="0">
                <a:solidFill>
                  <a:srgbClr val="FF0066"/>
                </a:solidFill>
              </a:rPr>
              <a:t>text() </a:t>
            </a:r>
            <a:r>
              <a:rPr lang="fa-IR" sz="2000" b="1" dirty="0" smtClean="0">
                <a:solidFill>
                  <a:srgbClr val="FF0066"/>
                </a:solidFill>
              </a:rPr>
              <a:t> </a:t>
            </a:r>
            <a:r>
              <a:rPr lang="fa-IR" dirty="0" smtClean="0"/>
              <a:t>استفاده کرد.</a:t>
            </a:r>
          </a:p>
          <a:p>
            <a:pPr algn="r" rtl="1"/>
            <a:r>
              <a:rPr lang="fa-IR" dirty="0" smtClean="0"/>
              <a:t>این تابع امکان تعیین مکان با استفاده از ماوس را فراهم می سازد.</a:t>
            </a:r>
          </a:p>
          <a:p>
            <a:pPr algn="r" rtl="1"/>
            <a:r>
              <a:rPr lang="fa-IR" dirty="0" smtClean="0"/>
              <a:t>شناسه تابع  </a:t>
            </a:r>
            <a:r>
              <a:rPr lang="en-US" b="1" dirty="0" smtClean="0">
                <a:solidFill>
                  <a:srgbClr val="0070C0"/>
                </a:solidFill>
              </a:rPr>
              <a:t>locator()</a:t>
            </a:r>
            <a:r>
              <a:rPr lang="fa-IR" dirty="0" smtClean="0">
                <a:solidFill>
                  <a:srgbClr val="0070C0"/>
                </a:solidFill>
              </a:rPr>
              <a:t>  </a:t>
            </a:r>
            <a:r>
              <a:rPr lang="fa-IR" dirty="0" smtClean="0"/>
              <a:t>تعداد نقاطی است که می خواهیم مشخص کنیم.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810000"/>
            <a:ext cx="7086600" cy="266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2438400" y="4267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5" descr="downloa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77000" y="838200"/>
            <a:ext cx="2278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 smtClean="0"/>
              <a:t>رنگ دادن به نمودار: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228600" y="1600200"/>
            <a:ext cx="76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hist</a:t>
            </a:r>
            <a:r>
              <a:rPr lang="en-US" b="1" dirty="0" smtClean="0"/>
              <a:t>(</a:t>
            </a:r>
            <a:r>
              <a:rPr lang="en-US" b="1" dirty="0" err="1" smtClean="0">
                <a:solidFill>
                  <a:srgbClr val="00B050"/>
                </a:solidFill>
              </a:rPr>
              <a:t>data$age</a:t>
            </a:r>
            <a:r>
              <a:rPr lang="en-US" b="1" dirty="0" err="1" smtClean="0"/>
              <a:t>,main</a:t>
            </a:r>
            <a:r>
              <a:rPr lang="en-US" b="1" dirty="0" smtClean="0"/>
              <a:t>='</a:t>
            </a:r>
            <a:r>
              <a:rPr lang="en-US" b="1" dirty="0" err="1" smtClean="0"/>
              <a:t>Histogram',xlab</a:t>
            </a:r>
            <a:r>
              <a:rPr lang="en-US" b="1" dirty="0" smtClean="0"/>
              <a:t>='age', </a:t>
            </a:r>
            <a:r>
              <a:rPr lang="en-US" b="1" dirty="0" err="1" smtClean="0"/>
              <a:t>ylab</a:t>
            </a:r>
            <a:r>
              <a:rPr lang="en-US" b="1" dirty="0" smtClean="0"/>
              <a:t> ='Frequency', </a:t>
            </a:r>
            <a:r>
              <a:rPr lang="en-US" b="1" dirty="0" err="1" smtClean="0">
                <a:solidFill>
                  <a:srgbClr val="FF0066"/>
                </a:solidFill>
              </a:rPr>
              <a:t>col</a:t>
            </a:r>
            <a:r>
              <a:rPr lang="en-US" b="1" dirty="0" smtClean="0"/>
              <a:t>=</a:t>
            </a:r>
            <a:r>
              <a:rPr lang="en-US" b="1" dirty="0" smtClean="0">
                <a:solidFill>
                  <a:srgbClr val="0070C0"/>
                </a:solidFill>
              </a:rPr>
              <a:t>"blue“ 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228600" y="2133600"/>
            <a:ext cx="861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hist</a:t>
            </a:r>
            <a:r>
              <a:rPr lang="en-US" b="1" dirty="0" smtClean="0"/>
              <a:t>(</a:t>
            </a:r>
            <a:r>
              <a:rPr lang="en-US" b="1" dirty="0" err="1" smtClean="0">
                <a:solidFill>
                  <a:srgbClr val="00B050"/>
                </a:solidFill>
              </a:rPr>
              <a:t>data$age</a:t>
            </a:r>
            <a:r>
              <a:rPr lang="en-US" b="1" dirty="0" err="1" smtClean="0"/>
              <a:t>,main</a:t>
            </a:r>
            <a:r>
              <a:rPr lang="en-US" b="1" dirty="0" smtClean="0"/>
              <a:t>='</a:t>
            </a:r>
            <a:r>
              <a:rPr lang="en-US" b="1" dirty="0" err="1" smtClean="0"/>
              <a:t>Histogram',xlab</a:t>
            </a:r>
            <a:r>
              <a:rPr lang="en-US" b="1" dirty="0" smtClean="0"/>
              <a:t>='age', </a:t>
            </a:r>
            <a:r>
              <a:rPr lang="en-US" b="1" dirty="0" err="1" smtClean="0"/>
              <a:t>ylab</a:t>
            </a:r>
            <a:r>
              <a:rPr lang="en-US" b="1" dirty="0" smtClean="0"/>
              <a:t> ='Frequency', </a:t>
            </a:r>
            <a:r>
              <a:rPr lang="en-US" b="1" dirty="0" err="1" smtClean="0">
                <a:solidFill>
                  <a:srgbClr val="FF0066"/>
                </a:solidFill>
                <a:latin typeface="Calisto MT" pitchFamily="18" charset="0"/>
              </a:rPr>
              <a:t>col</a:t>
            </a:r>
            <a:r>
              <a:rPr lang="en-US" b="1" dirty="0" smtClean="0">
                <a:latin typeface="Calisto MT" pitchFamily="18" charset="0"/>
              </a:rPr>
              <a:t>=</a:t>
            </a:r>
            <a:r>
              <a:rPr lang="en-US" b="1" dirty="0" err="1" smtClean="0">
                <a:solidFill>
                  <a:srgbClr val="FF6600"/>
                </a:solidFill>
                <a:latin typeface="Calisto MT" pitchFamily="18" charset="0"/>
              </a:rPr>
              <a:t>heat.colors</a:t>
            </a:r>
            <a:r>
              <a:rPr lang="en-US" b="1" dirty="0" smtClean="0">
                <a:solidFill>
                  <a:srgbClr val="FF6600"/>
                </a:solidFill>
                <a:latin typeface="Calisto MT" pitchFamily="18" charset="0"/>
              </a:rPr>
              <a:t>(14) </a:t>
            </a:r>
            <a:r>
              <a:rPr lang="en-US" b="1" dirty="0" smtClean="0"/>
              <a:t>)</a:t>
            </a:r>
            <a:endParaRPr lang="en-US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819400"/>
            <a:ext cx="4676775" cy="3219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5" descr="downloa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 بردار :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572000" cy="46238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rep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(c(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NA,”m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”),c(5,2))</a:t>
            </a:r>
          </a:p>
          <a:p>
            <a:pPr>
              <a:buNone/>
            </a:pPr>
            <a:r>
              <a:rPr lang="pl-PL" sz="1800" b="1" dirty="0" smtClean="0">
                <a:solidFill>
                  <a:srgbClr val="FF0066"/>
                </a:solidFill>
              </a:rPr>
              <a:t>[1]</a:t>
            </a:r>
            <a:r>
              <a:rPr lang="fa-IR" sz="1800" b="1" dirty="0" smtClean="0">
                <a:solidFill>
                  <a:srgbClr val="FF0066"/>
                </a:solidFill>
              </a:rPr>
              <a:t>   </a:t>
            </a:r>
            <a:r>
              <a:rPr lang="pl-PL" sz="1800" b="1" dirty="0" smtClean="0">
                <a:solidFill>
                  <a:srgbClr val="FF0066"/>
                </a:solidFill>
              </a:rPr>
              <a:t> NA  NA  NA  NA  NA  "m“</a:t>
            </a:r>
            <a:r>
              <a:rPr lang="en-US" sz="1800" b="1" dirty="0" smtClean="0">
                <a:solidFill>
                  <a:srgbClr val="FF0066"/>
                </a:solidFill>
              </a:rPr>
              <a:t>  </a:t>
            </a:r>
            <a:r>
              <a:rPr lang="pl-PL" sz="1800" b="1" dirty="0" smtClean="0">
                <a:solidFill>
                  <a:srgbClr val="FF0066"/>
                </a:solidFill>
              </a:rPr>
              <a:t>“</a:t>
            </a:r>
            <a:r>
              <a:rPr lang="en-US" sz="1800" b="1" dirty="0" smtClean="0">
                <a:solidFill>
                  <a:srgbClr val="FF0066"/>
                </a:solidFill>
              </a:rPr>
              <a:t>m”</a:t>
            </a:r>
          </a:p>
          <a:p>
            <a:pPr>
              <a:buNone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seq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(-1,1,length=5)</a:t>
            </a:r>
          </a:p>
          <a:p>
            <a:pPr>
              <a:buNone/>
            </a:pPr>
            <a:r>
              <a:rPr lang="en-US" sz="1900" b="1" dirty="0" smtClean="0">
                <a:solidFill>
                  <a:srgbClr val="FF0066"/>
                </a:solidFill>
              </a:rPr>
              <a:t>[1] </a:t>
            </a:r>
            <a:r>
              <a:rPr lang="fa-IR" sz="1900" b="1" dirty="0" smtClean="0">
                <a:solidFill>
                  <a:srgbClr val="FF0066"/>
                </a:solidFill>
              </a:rPr>
              <a:t>  </a:t>
            </a:r>
            <a:r>
              <a:rPr lang="en-US" sz="1900" b="1" dirty="0" smtClean="0">
                <a:solidFill>
                  <a:srgbClr val="FF0066"/>
                </a:solidFill>
              </a:rPr>
              <a:t>-1.0</a:t>
            </a:r>
            <a:r>
              <a:rPr lang="fa-IR" sz="1900" b="1" dirty="0" smtClean="0">
                <a:solidFill>
                  <a:srgbClr val="FF0066"/>
                </a:solidFill>
              </a:rPr>
              <a:t> </a:t>
            </a:r>
            <a:r>
              <a:rPr lang="en-US" sz="1900" b="1" dirty="0" smtClean="0">
                <a:solidFill>
                  <a:srgbClr val="FF0066"/>
                </a:solidFill>
              </a:rPr>
              <a:t> -0.5 </a:t>
            </a:r>
            <a:r>
              <a:rPr lang="fa-IR" sz="1900" b="1" dirty="0" smtClean="0">
                <a:solidFill>
                  <a:srgbClr val="FF0066"/>
                </a:solidFill>
              </a:rPr>
              <a:t> </a:t>
            </a:r>
            <a:r>
              <a:rPr lang="en-US" sz="1900" b="1" dirty="0" smtClean="0">
                <a:solidFill>
                  <a:srgbClr val="FF0066"/>
                </a:solidFill>
              </a:rPr>
              <a:t>0.0 </a:t>
            </a:r>
            <a:r>
              <a:rPr lang="fa-IR" sz="1900" b="1" dirty="0" smtClean="0">
                <a:solidFill>
                  <a:srgbClr val="FF0066"/>
                </a:solidFill>
              </a:rPr>
              <a:t> </a:t>
            </a:r>
            <a:r>
              <a:rPr lang="en-US" sz="1900" b="1" dirty="0" smtClean="0">
                <a:solidFill>
                  <a:srgbClr val="FF0066"/>
                </a:solidFill>
              </a:rPr>
              <a:t>0.5 </a:t>
            </a:r>
            <a:r>
              <a:rPr lang="fa-IR" sz="1900" b="1" dirty="0" smtClean="0">
                <a:solidFill>
                  <a:srgbClr val="FF0066"/>
                </a:solidFill>
              </a:rPr>
              <a:t> </a:t>
            </a:r>
            <a:r>
              <a:rPr lang="en-US" sz="1900" b="1" dirty="0" smtClean="0">
                <a:solidFill>
                  <a:srgbClr val="FF0066"/>
                </a:solidFill>
              </a:rPr>
              <a:t>1.0</a:t>
            </a:r>
          </a:p>
          <a:p>
            <a:pPr>
              <a:buNone/>
            </a:pPr>
            <a:endParaRPr lang="en-US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sz="2000" b="1" dirty="0" smtClean="0"/>
              <a:t>name&lt;-c(“</a:t>
            </a:r>
            <a:r>
              <a:rPr lang="en-US" sz="2000" b="1" dirty="0" err="1" smtClean="0"/>
              <a:t>Sara”,”Maryam”,”Ali</a:t>
            </a:r>
            <a:r>
              <a:rPr lang="en-US" sz="2000" b="1" dirty="0" smtClean="0"/>
              <a:t>”)</a:t>
            </a:r>
          </a:p>
          <a:p>
            <a:pPr>
              <a:buNone/>
            </a:pPr>
            <a:r>
              <a:rPr lang="en-US" sz="2000" b="1" dirty="0" smtClean="0"/>
              <a:t>age&lt;-c(20,30,40)</a:t>
            </a:r>
          </a:p>
          <a:p>
            <a:pPr>
              <a:buNone/>
            </a:pPr>
            <a:endParaRPr lang="fa-IR" sz="2000" dirty="0" smtClean="0"/>
          </a:p>
          <a:p>
            <a:pPr>
              <a:buNone/>
            </a:pPr>
            <a:r>
              <a:rPr lang="en-US" sz="2000" b="1" dirty="0" smtClean="0">
                <a:solidFill>
                  <a:srgbClr val="FF0066"/>
                </a:solidFill>
              </a:rPr>
              <a:t> </a:t>
            </a:r>
          </a:p>
          <a:p>
            <a:pPr>
              <a:buNone/>
            </a:pPr>
            <a:r>
              <a:rPr lang="en-US" sz="2600" b="1" dirty="0" smtClean="0">
                <a:solidFill>
                  <a:srgbClr val="FF0066"/>
                </a:solidFill>
              </a:rPr>
              <a:t> </a:t>
            </a:r>
            <a:r>
              <a:rPr lang="en-US" sz="2600" b="1" dirty="0" smtClean="0">
                <a:solidFill>
                  <a:srgbClr val="00B050"/>
                </a:solidFill>
              </a:rPr>
              <a:t>length</a:t>
            </a:r>
            <a:r>
              <a:rPr lang="en-US" sz="2600" b="1" dirty="0" smtClean="0"/>
              <a:t>(age)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66"/>
                </a:solidFill>
              </a:rPr>
              <a:t>[1] 3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66"/>
                </a:solidFill>
              </a:rPr>
              <a:t> </a:t>
            </a:r>
            <a:r>
              <a:rPr lang="en-US" sz="2600" b="1" dirty="0" smtClean="0">
                <a:solidFill>
                  <a:srgbClr val="00B050"/>
                </a:solidFill>
              </a:rPr>
              <a:t>mode</a:t>
            </a:r>
            <a:r>
              <a:rPr lang="en-US" sz="2600" b="1" dirty="0" smtClean="0"/>
              <a:t>(name)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66"/>
                </a:solidFill>
              </a:rPr>
              <a:t>[1] "character"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657600" y="1773936"/>
            <a:ext cx="5029200" cy="4623816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pPr algn="r">
              <a:buNone/>
            </a:pPr>
            <a:endParaRPr lang="en-US" sz="1800" dirty="0" smtClean="0"/>
          </a:p>
          <a:p>
            <a:pPr algn="r">
              <a:buNone/>
            </a:pPr>
            <a:endParaRPr lang="en-US" sz="1800" dirty="0" smtClean="0"/>
          </a:p>
          <a:p>
            <a:pPr algn="r">
              <a:buNone/>
            </a:pPr>
            <a:endParaRPr lang="en-US" sz="1800" dirty="0" smtClean="0"/>
          </a:p>
          <a:p>
            <a:pPr algn="r">
              <a:buNone/>
            </a:pPr>
            <a:r>
              <a:rPr lang="fa-IR" sz="1800" dirty="0" smtClean="0"/>
              <a:t>هر بردار دارای سه ویژگی نام، طول و حالت است.</a:t>
            </a:r>
          </a:p>
        </p:txBody>
      </p:sp>
      <p:pic>
        <p:nvPicPr>
          <p:cNvPr id="3" name="Picture 5" descr="down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86400" y="1905000"/>
            <a:ext cx="3504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 smtClean="0"/>
              <a:t> ساختار بردار و ویژگی های آن:</a:t>
            </a:r>
            <a:endParaRPr lang="en-US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build="allAtOnce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0"/>
            <a:ext cx="403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barplot</a:t>
            </a:r>
            <a:r>
              <a:rPr lang="en-US" sz="2400" b="1" dirty="0" smtClean="0"/>
              <a:t>(table(x),</a:t>
            </a:r>
            <a:r>
              <a:rPr lang="en-US" sz="2400" b="1" dirty="0" err="1" smtClean="0"/>
              <a:t>col</a:t>
            </a:r>
            <a:r>
              <a:rPr lang="en-US" sz="2400" b="1" dirty="0" smtClean="0"/>
              <a:t>="pink")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143000"/>
            <a:ext cx="3424238" cy="19669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5" descr="downloa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3352800"/>
            <a:ext cx="754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barplot</a:t>
            </a:r>
            <a:r>
              <a:rPr lang="en-US" sz="2400" b="1" dirty="0" smtClean="0"/>
              <a:t>(table(</a:t>
            </a:r>
            <a:r>
              <a:rPr lang="en-US" sz="2400" b="1" dirty="0" err="1" smtClean="0"/>
              <a:t>gender,y</a:t>
            </a:r>
            <a:r>
              <a:rPr lang="en-US" sz="2400" b="1" dirty="0" smtClean="0"/>
              <a:t>) ,</a:t>
            </a:r>
            <a:r>
              <a:rPr lang="en-US" sz="2400" b="1" dirty="0" err="1" smtClean="0"/>
              <a:t>col</a:t>
            </a:r>
            <a:r>
              <a:rPr lang="en-US" sz="2400" b="1" dirty="0" smtClean="0"/>
              <a:t>=c("</a:t>
            </a:r>
            <a:r>
              <a:rPr lang="en-US" sz="2400" b="1" dirty="0" err="1" smtClean="0"/>
              <a:t>pink","lightblue</a:t>
            </a:r>
            <a:r>
              <a:rPr lang="en-US" sz="2400" b="1" dirty="0" smtClean="0"/>
              <a:t>"))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3886200"/>
            <a:ext cx="3352800" cy="21504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3733800" y="304800"/>
            <a:ext cx="4414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400" b="1" dirty="0" smtClean="0">
                <a:cs typeface="B Titr" pitchFamily="2" charset="-78"/>
              </a:rPr>
              <a:t>نمودار میله ای</a:t>
            </a:r>
            <a:r>
              <a:rPr lang="en-US" sz="2400" b="1" dirty="0" smtClean="0">
                <a:cs typeface="B Titr" pitchFamily="2" charset="-78"/>
              </a:rPr>
              <a:t>:(bar chart)</a:t>
            </a:r>
            <a:r>
              <a:rPr lang="fa-IR" sz="2400" b="1" dirty="0" smtClean="0">
                <a:cs typeface="B Titr" pitchFamily="2" charset="-78"/>
              </a:rPr>
              <a:t> </a:t>
            </a:r>
            <a:endParaRPr lang="en-US" sz="2400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209800"/>
            <a:ext cx="381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pie</a:t>
            </a:r>
            <a:r>
              <a:rPr lang="en-US" sz="2400" b="1" dirty="0" smtClean="0"/>
              <a:t>(table(gender))</a:t>
            </a:r>
            <a:endParaRPr lang="fa-IR" sz="2400" b="1" dirty="0"/>
          </a:p>
        </p:txBody>
      </p:sp>
      <p:pic>
        <p:nvPicPr>
          <p:cNvPr id="4" name="Picture 5" descr="down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791200" y="457200"/>
            <a:ext cx="2566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400" b="1" dirty="0" smtClean="0">
                <a:cs typeface="B Titr" pitchFamily="2" charset="-78"/>
              </a:rPr>
              <a:t>نمودار دايره اي </a:t>
            </a:r>
            <a:r>
              <a:rPr lang="en-US" sz="2400" b="1" dirty="0" smtClean="0">
                <a:cs typeface="B Titr" pitchFamily="2" charset="-78"/>
              </a:rPr>
              <a:t>(pie plot)</a:t>
            </a:r>
            <a:r>
              <a:rPr lang="fa-IR" sz="2400" b="1" dirty="0" smtClean="0">
                <a:cs typeface="B Titr" pitchFamily="2" charset="-78"/>
              </a:rPr>
              <a:t>:</a:t>
            </a: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4038600"/>
            <a:ext cx="2483596" cy="21702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1219200" y="434340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pie</a:t>
            </a:r>
            <a:r>
              <a:rPr lang="en-US" sz="2400" b="1" dirty="0" smtClean="0"/>
              <a:t>(table(</a:t>
            </a:r>
            <a:r>
              <a:rPr lang="en-US" sz="2400" b="1" dirty="0" err="1" smtClean="0"/>
              <a:t>gender,y</a:t>
            </a:r>
            <a:r>
              <a:rPr lang="en-US" sz="2400" b="1" dirty="0" smtClean="0"/>
              <a:t>))</a:t>
            </a:r>
          </a:p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1295400"/>
            <a:ext cx="2438400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066800"/>
            <a:ext cx="5638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b="1" dirty="0" smtClean="0"/>
              <a:t>نمودار توزیع داده ها:</a:t>
            </a:r>
            <a:endParaRPr lang="en-US" sz="2800" b="1" dirty="0" smtClean="0"/>
          </a:p>
          <a:p>
            <a:pPr algn="r" rtl="1"/>
            <a:endParaRPr lang="fa-IR" b="1" dirty="0" smtClean="0"/>
          </a:p>
          <a:p>
            <a:pPr algn="r" rtl="1"/>
            <a:r>
              <a:rPr lang="fa-IR" b="1" dirty="0" smtClean="0"/>
              <a:t>نمودار جعبه ای</a:t>
            </a:r>
            <a:r>
              <a:rPr lang="en-US" b="1" dirty="0" smtClean="0"/>
              <a:t>   (box plot)</a:t>
            </a:r>
            <a:endParaRPr lang="fa-IR" b="1" dirty="0" smtClean="0"/>
          </a:p>
          <a:p>
            <a:pPr algn="r" rtl="1"/>
            <a:r>
              <a:rPr lang="fa-IR" b="1" dirty="0" smtClean="0"/>
              <a:t>بافت نگار</a:t>
            </a:r>
            <a:r>
              <a:rPr lang="fa-IR" sz="1400" b="1" dirty="0" smtClean="0"/>
              <a:t>(</a:t>
            </a:r>
            <a:r>
              <a:rPr lang="en-US" b="1" dirty="0" smtClean="0"/>
              <a:t>.(histogram</a:t>
            </a:r>
          </a:p>
          <a:p>
            <a:pPr algn="r" rtl="1"/>
            <a:r>
              <a:rPr lang="fa-IR" b="1" dirty="0" smtClean="0"/>
              <a:t>نمودار چگالی توزیع</a:t>
            </a:r>
            <a:r>
              <a:rPr lang="en-US" b="1" dirty="0" smtClean="0"/>
              <a:t>(density plot) </a:t>
            </a:r>
          </a:p>
          <a:p>
            <a:pPr algn="r" rtl="1"/>
            <a:r>
              <a:rPr lang="fa-IR" b="1" dirty="0" smtClean="0"/>
              <a:t>نمودار چندک-چندک</a:t>
            </a:r>
            <a:r>
              <a:rPr lang="en-US" b="1" dirty="0" smtClean="0"/>
              <a:t> (</a:t>
            </a:r>
            <a:r>
              <a:rPr lang="en-US" b="1" dirty="0" err="1" smtClean="0"/>
              <a:t>qqplot</a:t>
            </a:r>
            <a:r>
              <a:rPr lang="en-US" b="1" dirty="0" smtClean="0"/>
              <a:t>)</a:t>
            </a:r>
          </a:p>
          <a:p>
            <a:pPr algn="r" rtl="1"/>
            <a:endParaRPr lang="en-US" dirty="0" smtClean="0"/>
          </a:p>
          <a:p>
            <a:pPr algn="r" rtl="1"/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038600"/>
            <a:ext cx="15240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4038600"/>
            <a:ext cx="1524001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4038600"/>
            <a:ext cx="16002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4038600"/>
            <a:ext cx="1600200" cy="1581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5" descr="download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295400"/>
            <a:ext cx="33220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400" b="1" dirty="0" smtClean="0"/>
          </a:p>
          <a:p>
            <a:r>
              <a:rPr lang="en-US" sz="2400" b="1" dirty="0" err="1" smtClean="0">
                <a:solidFill>
                  <a:srgbClr val="FF0000"/>
                </a:solidFill>
              </a:rPr>
              <a:t>boxplot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x,col</a:t>
            </a:r>
            <a:r>
              <a:rPr lang="en-US" sz="2400" b="1" dirty="0" smtClean="0"/>
              <a:t>="yellow")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4795968" y="685800"/>
            <a:ext cx="32121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000" b="1" dirty="0" smtClean="0"/>
              <a:t>نمودار جعبه ای</a:t>
            </a:r>
            <a:r>
              <a:rPr lang="en-US" sz="2000" b="1" dirty="0" smtClean="0"/>
              <a:t> :(box plot)</a:t>
            </a:r>
            <a:endParaRPr lang="fa-IR" sz="2000" b="1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362200"/>
            <a:ext cx="3676650" cy="3171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downloa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685800"/>
            <a:ext cx="584660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200" b="1" dirty="0" smtClean="0">
                <a:solidFill>
                  <a:srgbClr val="00B050"/>
                </a:solidFill>
                <a:cs typeface="B Titr" pitchFamily="2" charset="-78"/>
              </a:rPr>
              <a:t> </a:t>
            </a:r>
            <a:r>
              <a:rPr lang="fa-IR" sz="2200" b="1" dirty="0" smtClean="0">
                <a:solidFill>
                  <a:srgbClr val="00B050"/>
                </a:solidFill>
                <a:cs typeface="B Titr" pitchFamily="2" charset="-78"/>
              </a:rPr>
              <a:t> </a:t>
            </a:r>
            <a:r>
              <a:rPr lang="fa-IR" sz="2200" b="1" dirty="0" smtClean="0">
                <a:cs typeface="B Titr" pitchFamily="2" charset="-78"/>
              </a:rPr>
              <a:t>ترسيم نمودار بافت نگار(</a:t>
            </a:r>
            <a:r>
              <a:rPr lang="en-US" sz="2200" b="1" dirty="0" smtClean="0">
                <a:cs typeface="B Titr" pitchFamily="2" charset="-78"/>
              </a:rPr>
              <a:t>histogram</a:t>
            </a:r>
            <a:r>
              <a:rPr lang="fa-IR" sz="2200" b="1" dirty="0" smtClean="0">
                <a:cs typeface="B Titr" pitchFamily="2" charset="-78"/>
              </a:rPr>
              <a:t>):</a:t>
            </a:r>
            <a:endParaRPr lang="en-US" sz="2200" dirty="0"/>
          </a:p>
        </p:txBody>
      </p:sp>
      <p:sp>
        <p:nvSpPr>
          <p:cNvPr id="3" name="Rectangle 2"/>
          <p:cNvSpPr/>
          <p:nvPr/>
        </p:nvSpPr>
        <p:spPr>
          <a:xfrm>
            <a:off x="609600" y="1600200"/>
            <a:ext cx="10294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66"/>
                </a:solidFill>
              </a:rPr>
              <a:t>hist</a:t>
            </a:r>
            <a:r>
              <a:rPr lang="en-US" sz="2400" b="1" dirty="0" smtClean="0"/>
              <a:t>(x)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57200" y="4572000"/>
            <a:ext cx="2569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dirty="0" smtClean="0"/>
              <a:t> </a:t>
            </a:r>
            <a:r>
              <a:rPr lang="en-US" sz="2000" dirty="0" smtClean="0"/>
              <a:t>  </a:t>
            </a:r>
            <a:r>
              <a:rPr lang="en-US" sz="2400" b="1" dirty="0" err="1" smtClean="0">
                <a:solidFill>
                  <a:srgbClr val="FF0066"/>
                </a:solidFill>
              </a:rPr>
              <a:t>hist</a:t>
            </a:r>
            <a:r>
              <a:rPr lang="en-US" sz="2400" b="1" dirty="0" smtClean="0"/>
              <a:t>(x</a:t>
            </a:r>
            <a:r>
              <a:rPr lang="en-US" sz="2400" b="1" dirty="0" smtClean="0">
                <a:solidFill>
                  <a:srgbClr val="00B050"/>
                </a:solidFill>
              </a:rPr>
              <a:t>, breaks=3</a:t>
            </a:r>
            <a:r>
              <a:rPr lang="en-US" sz="2400" b="1" dirty="0" smtClean="0"/>
              <a:t>)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752600" y="3505200"/>
            <a:ext cx="632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400" dirty="0" smtClean="0">
                <a:cs typeface="B Badr" pitchFamily="2" charset="-78"/>
              </a:rPr>
              <a:t>دستور </a:t>
            </a:r>
            <a:r>
              <a:rPr lang="en-US" sz="2000" b="1" dirty="0" smtClean="0">
                <a:solidFill>
                  <a:srgbClr val="00B050"/>
                </a:solidFill>
                <a:cs typeface="B Badr" pitchFamily="2" charset="-78"/>
              </a:rPr>
              <a:t>breaks=k</a:t>
            </a:r>
            <a:r>
              <a:rPr lang="fa-IR" sz="2400" dirty="0" smtClean="0">
                <a:cs typeface="B Badr" pitchFamily="2" charset="-78"/>
              </a:rPr>
              <a:t> تعداد </a:t>
            </a:r>
            <a:r>
              <a:rPr lang="en-US" sz="2000" b="1" dirty="0" smtClean="0">
                <a:solidFill>
                  <a:srgbClr val="0033CC"/>
                </a:solidFill>
                <a:cs typeface="B Badr" pitchFamily="2" charset="-78"/>
              </a:rPr>
              <a:t>k+1</a:t>
            </a:r>
            <a:r>
              <a:rPr lang="fa-IR" sz="2400" dirty="0" smtClean="0">
                <a:cs typeface="B Badr" pitchFamily="2" charset="-78"/>
              </a:rPr>
              <a:t> ستون براي نمودار هيستوگرام ايجاد خواهد كرد.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371600"/>
            <a:ext cx="3429000" cy="18205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419600"/>
            <a:ext cx="3505200" cy="19390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5" descr="download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752600"/>
            <a:ext cx="48768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495800"/>
            <a:ext cx="4953000" cy="16521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838200" y="3429000"/>
            <a:ext cx="548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fa-IR" sz="2400" b="1" dirty="0" smtClean="0"/>
          </a:p>
          <a:p>
            <a:pPr lvl="1"/>
            <a:r>
              <a:rPr lang="en-US" sz="2400" b="1" dirty="0" err="1" smtClean="0"/>
              <a:t>hist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Results.Female,</a:t>
            </a:r>
            <a:r>
              <a:rPr lang="en-US" sz="2400" b="1" dirty="0" err="1" smtClean="0">
                <a:solidFill>
                  <a:srgbClr val="00B050"/>
                </a:solidFill>
              </a:rPr>
              <a:t>breaks</a:t>
            </a:r>
            <a:r>
              <a:rPr lang="en-US" sz="2400" b="1" dirty="0" smtClean="0">
                <a:solidFill>
                  <a:srgbClr val="00B050"/>
                </a:solidFill>
              </a:rPr>
              <a:t>=4</a:t>
            </a:r>
            <a:r>
              <a:rPr lang="en-US" sz="2400" b="1" dirty="0" smtClean="0"/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838200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b="1" dirty="0" err="1" smtClean="0"/>
              <a:t>Results.Male</a:t>
            </a:r>
            <a:r>
              <a:rPr lang="en-US" sz="2400" b="1" dirty="0" smtClean="0"/>
              <a:t>&lt;-Results[gender</a:t>
            </a:r>
            <a:r>
              <a:rPr lang="en-US" sz="2400" b="1" dirty="0" smtClean="0">
                <a:solidFill>
                  <a:srgbClr val="FF0000"/>
                </a:solidFill>
              </a:rPr>
              <a:t>==</a:t>
            </a:r>
            <a:r>
              <a:rPr lang="en-US" sz="2400" b="1" dirty="0" smtClean="0"/>
              <a:t>"Male"]</a:t>
            </a:r>
            <a:endParaRPr lang="fa-IR" sz="2400" b="1" dirty="0" smtClean="0"/>
          </a:p>
          <a:p>
            <a:pPr lvl="1"/>
            <a:r>
              <a:rPr lang="en-US" sz="2400" b="1" dirty="0" err="1" smtClean="0"/>
              <a:t>hist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Results.Male,</a:t>
            </a:r>
            <a:r>
              <a:rPr lang="en-US" sz="2400" b="1" dirty="0" err="1" smtClean="0">
                <a:solidFill>
                  <a:srgbClr val="00B050"/>
                </a:solidFill>
              </a:rPr>
              <a:t>breaks</a:t>
            </a:r>
            <a:r>
              <a:rPr lang="en-US" sz="2400" b="1" dirty="0" smtClean="0">
                <a:solidFill>
                  <a:srgbClr val="00B050"/>
                </a:solidFill>
              </a:rPr>
              <a:t>=4</a:t>
            </a:r>
            <a:r>
              <a:rPr lang="en-US" sz="2400" b="1" dirty="0" smtClean="0"/>
              <a:t>)</a:t>
            </a:r>
          </a:p>
          <a:p>
            <a:pPr lvl="1"/>
            <a:endParaRPr lang="en-US" sz="2400" b="1" dirty="0" smtClean="0"/>
          </a:p>
        </p:txBody>
      </p:sp>
      <p:pic>
        <p:nvPicPr>
          <p:cNvPr id="6" name="Picture 5" descr="download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838200" y="3429000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b="1" dirty="0" err="1" smtClean="0"/>
              <a:t>Results.Female</a:t>
            </a:r>
            <a:r>
              <a:rPr lang="en-US" sz="2400" b="1" dirty="0" smtClean="0"/>
              <a:t>&lt;-Results[gender</a:t>
            </a:r>
            <a:r>
              <a:rPr lang="en-US" sz="2400" b="1" dirty="0" smtClean="0">
                <a:solidFill>
                  <a:srgbClr val="FF0000"/>
                </a:solidFill>
              </a:rPr>
              <a:t>==</a:t>
            </a:r>
            <a:r>
              <a:rPr lang="en-US" sz="2400" b="1" dirty="0" smtClean="0"/>
              <a:t>"Female"]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1676400"/>
            <a:ext cx="4261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plot(</a:t>
            </a:r>
            <a:r>
              <a:rPr lang="en-US" sz="2400" b="1" dirty="0" smtClean="0">
                <a:solidFill>
                  <a:srgbClr val="FF0066"/>
                </a:solidFill>
              </a:rPr>
              <a:t>density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car.gals</a:t>
            </a:r>
            <a:r>
              <a:rPr lang="en-US" sz="2400" b="1" dirty="0" smtClean="0"/>
              <a:t>),type="l")</a:t>
            </a:r>
            <a:endParaRPr lang="en-US" sz="24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667000"/>
            <a:ext cx="5029200" cy="27119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3810000" y="609600"/>
            <a:ext cx="4796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b="1" dirty="0" smtClean="0"/>
              <a:t>نمودار چگالی توزیع</a:t>
            </a:r>
            <a:r>
              <a:rPr lang="en-US" sz="2400" b="1" dirty="0" smtClean="0"/>
              <a:t>:(density plot) </a:t>
            </a:r>
          </a:p>
        </p:txBody>
      </p:sp>
      <p:pic>
        <p:nvPicPr>
          <p:cNvPr id="5" name="Picture 5" descr="downloa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143000"/>
            <a:ext cx="8001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/>
              <a:t>hist</a:t>
            </a:r>
            <a:r>
              <a:rPr lang="fa-IR" sz="2400" b="1" dirty="0" smtClean="0"/>
              <a:t> </a:t>
            </a:r>
            <a:r>
              <a:rPr lang="en-US" sz="2400" b="1" dirty="0" smtClean="0"/>
              <a:t>(x=</a:t>
            </a:r>
            <a:r>
              <a:rPr lang="en-US" sz="2400" b="1" dirty="0" err="1" smtClean="0"/>
              <a:t>rnorm</a:t>
            </a:r>
            <a:r>
              <a:rPr lang="en-US" sz="2400" b="1" dirty="0" smtClean="0"/>
              <a:t>(50), </a:t>
            </a:r>
            <a:r>
              <a:rPr lang="en-US" sz="2400" b="1" dirty="0" smtClean="0">
                <a:solidFill>
                  <a:srgbClr val="D60093"/>
                </a:solidFill>
              </a:rPr>
              <a:t>probability = TRUE</a:t>
            </a:r>
            <a:r>
              <a:rPr lang="en-US" sz="2400" b="1" dirty="0" smtClean="0"/>
              <a:t>,   </a:t>
            </a:r>
            <a:r>
              <a:rPr lang="en-US" sz="2400" b="1" dirty="0" err="1" smtClean="0"/>
              <a:t>col</a:t>
            </a:r>
            <a:r>
              <a:rPr lang="en-US" sz="2400" b="1" dirty="0" smtClean="0"/>
              <a:t> = "light blue")</a:t>
            </a:r>
          </a:p>
          <a:p>
            <a:endParaRPr lang="fa-IR" dirty="0" smtClean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14400" y="2362200"/>
            <a:ext cx="5670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</a:rPr>
              <a:t>curve</a:t>
            </a:r>
            <a:r>
              <a:rPr lang="fa-IR" sz="2400" b="1" dirty="0" smtClean="0">
                <a:solidFill>
                  <a:srgbClr val="FF0066"/>
                </a:solidFill>
              </a:rPr>
              <a:t> </a:t>
            </a:r>
            <a:r>
              <a:rPr lang="en-US" sz="2400" b="1" dirty="0" smtClean="0"/>
              <a:t>(</a:t>
            </a:r>
            <a:r>
              <a:rPr lang="en-US" sz="2400" b="1" dirty="0" err="1" smtClean="0">
                <a:solidFill>
                  <a:srgbClr val="00B050"/>
                </a:solidFill>
              </a:rPr>
              <a:t>dnorm</a:t>
            </a:r>
            <a:r>
              <a:rPr lang="en-US" sz="2400" b="1" dirty="0" smtClean="0"/>
              <a:t>(x), </a:t>
            </a:r>
            <a:r>
              <a:rPr lang="en-US" sz="2400" b="1" dirty="0" smtClean="0">
                <a:solidFill>
                  <a:srgbClr val="0070C0"/>
                </a:solidFill>
              </a:rPr>
              <a:t>add=T</a:t>
            </a:r>
            <a:r>
              <a:rPr lang="en-US" sz="2400" b="1" dirty="0" smtClean="0"/>
              <a:t>, </a:t>
            </a:r>
            <a:r>
              <a:rPr lang="en-US" sz="2400" b="1" dirty="0" err="1" smtClean="0">
                <a:solidFill>
                  <a:srgbClr val="FF6600"/>
                </a:solidFill>
              </a:rPr>
              <a:t>lwd</a:t>
            </a:r>
            <a:r>
              <a:rPr lang="en-US" sz="2400" b="1" dirty="0" smtClean="0"/>
              <a:t>=3,col="red")</a:t>
            </a:r>
            <a:endParaRPr 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505200"/>
            <a:ext cx="3733800" cy="28585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914400" y="1828800"/>
            <a:ext cx="5099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</a:rPr>
              <a:t>lines</a:t>
            </a:r>
            <a:r>
              <a:rPr lang="fa-IR" sz="2400" b="1" dirty="0" smtClean="0">
                <a:solidFill>
                  <a:srgbClr val="FF0066"/>
                </a:solidFill>
              </a:rPr>
              <a:t> </a:t>
            </a:r>
            <a:r>
              <a:rPr lang="en-US" sz="2400" b="1" dirty="0" smtClean="0"/>
              <a:t>(</a:t>
            </a:r>
            <a:r>
              <a:rPr lang="en-US" sz="2400" b="1" dirty="0" smtClean="0">
                <a:solidFill>
                  <a:srgbClr val="00B050"/>
                </a:solidFill>
              </a:rPr>
              <a:t>density</a:t>
            </a:r>
            <a:r>
              <a:rPr lang="en-US" sz="2400" b="1" dirty="0" smtClean="0"/>
              <a:t>(x)</a:t>
            </a:r>
            <a:r>
              <a:rPr lang="fa-IR" sz="2400" b="1" dirty="0" smtClean="0"/>
              <a:t> </a:t>
            </a:r>
            <a:r>
              <a:rPr lang="en-US" sz="2400" b="1" dirty="0" smtClean="0"/>
              <a:t>,</a:t>
            </a:r>
            <a:r>
              <a:rPr lang="fa-IR" sz="2400" b="1" dirty="0" smtClean="0"/>
              <a:t> </a:t>
            </a:r>
            <a:r>
              <a:rPr lang="en-US" sz="2400" b="1" dirty="0" err="1" smtClean="0"/>
              <a:t>col</a:t>
            </a:r>
            <a:r>
              <a:rPr lang="en-US" sz="2400" b="1" dirty="0" smtClean="0"/>
              <a:t> = "red",</a:t>
            </a:r>
            <a:r>
              <a:rPr lang="fa-IR" sz="2400" b="1" dirty="0" smtClean="0"/>
              <a:t> </a:t>
            </a:r>
            <a:r>
              <a:rPr lang="en-US" sz="2400" b="1" dirty="0" err="1" smtClean="0">
                <a:solidFill>
                  <a:srgbClr val="FF6600"/>
                </a:solidFill>
              </a:rPr>
              <a:t>lwd</a:t>
            </a:r>
            <a:r>
              <a:rPr lang="en-US" sz="2400" b="1" dirty="0" smtClean="0"/>
              <a:t>=3)</a:t>
            </a:r>
            <a:endParaRPr lang="fa-IR" sz="24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257800" y="457200"/>
            <a:ext cx="3466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 smtClean="0"/>
              <a:t>افزودن منحنی توزیع به نمودار:</a:t>
            </a:r>
            <a:endParaRPr lang="en-US" b="1" dirty="0"/>
          </a:p>
        </p:txBody>
      </p:sp>
      <p:pic>
        <p:nvPicPr>
          <p:cNvPr id="8" name="Picture 5" descr="downloa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2971800"/>
            <a:ext cx="2743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FF0066"/>
                </a:solidFill>
              </a:rPr>
              <a:t>qqnorm</a:t>
            </a:r>
            <a:r>
              <a:rPr lang="en-US" sz="2400" b="1" dirty="0" smtClean="0"/>
              <a:t>(x)</a:t>
            </a:r>
          </a:p>
          <a:p>
            <a:r>
              <a:rPr lang="en-US" sz="2400" b="1" dirty="0" err="1" smtClean="0">
                <a:solidFill>
                  <a:srgbClr val="FF6600"/>
                </a:solidFill>
              </a:rPr>
              <a:t>qqline</a:t>
            </a:r>
            <a:r>
              <a:rPr lang="en-US" sz="2400" b="1" dirty="0" smtClean="0"/>
              <a:t>(x)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4659520" y="685800"/>
            <a:ext cx="35151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000" b="1" dirty="0" smtClean="0"/>
              <a:t>نمودار چندک-چندک</a:t>
            </a:r>
            <a:r>
              <a:rPr lang="en-US" sz="2000" b="1" dirty="0" smtClean="0"/>
              <a:t> :(</a:t>
            </a:r>
            <a:r>
              <a:rPr lang="en-US" sz="2000" b="1" dirty="0" err="1" smtClean="0"/>
              <a:t>qqplot</a:t>
            </a:r>
            <a:r>
              <a:rPr lang="en-US" sz="2000" b="1" dirty="0" smtClean="0"/>
              <a:t>)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752600"/>
            <a:ext cx="3695700" cy="3257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5" descr="downloa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685800"/>
            <a:ext cx="4067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 smtClean="0"/>
              <a:t>رسم چند نمودار در یک صفحه رنگی: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52400" y="2057400"/>
            <a:ext cx="4876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66"/>
                </a:solidFill>
              </a:rPr>
              <a:t>par</a:t>
            </a:r>
            <a:r>
              <a:rPr lang="en-US" b="1" dirty="0" smtClean="0"/>
              <a:t>(</a:t>
            </a:r>
            <a:r>
              <a:rPr lang="en-US" b="1" dirty="0" err="1" smtClean="0">
                <a:solidFill>
                  <a:srgbClr val="0070C0"/>
                </a:solidFill>
              </a:rPr>
              <a:t>mfrow</a:t>
            </a:r>
            <a:r>
              <a:rPr lang="en-US" b="1" dirty="0" smtClean="0"/>
              <a:t>=c(2,2), </a:t>
            </a:r>
            <a:r>
              <a:rPr lang="en-US" b="1" dirty="0" err="1" smtClean="0">
                <a:solidFill>
                  <a:srgbClr val="00B050"/>
                </a:solidFill>
              </a:rPr>
              <a:t>bg</a:t>
            </a:r>
            <a:r>
              <a:rPr lang="en-US" b="1" dirty="0" smtClean="0"/>
              <a:t>=”pink")</a:t>
            </a:r>
          </a:p>
          <a:p>
            <a:r>
              <a:rPr lang="en-US" b="1" dirty="0" smtClean="0"/>
              <a:t> plot(1:10,1:10)</a:t>
            </a:r>
          </a:p>
          <a:p>
            <a:r>
              <a:rPr lang="en-US" b="1" dirty="0" err="1" smtClean="0"/>
              <a:t>hist</a:t>
            </a:r>
            <a:r>
              <a:rPr lang="en-US" b="1" dirty="0" smtClean="0"/>
              <a:t>(</a:t>
            </a:r>
            <a:r>
              <a:rPr lang="en-US" b="1" dirty="0" err="1" smtClean="0"/>
              <a:t>rnorm</a:t>
            </a:r>
            <a:r>
              <a:rPr lang="en-US" b="1" dirty="0" smtClean="0"/>
              <a:t>(50),</a:t>
            </a:r>
            <a:r>
              <a:rPr lang="en-US" b="1" dirty="0" err="1" smtClean="0"/>
              <a:t>col</a:t>
            </a:r>
            <a:r>
              <a:rPr lang="en-US" b="1" dirty="0" smtClean="0"/>
              <a:t>=“</a:t>
            </a:r>
            <a:r>
              <a:rPr lang="en-US" b="1" dirty="0" err="1" smtClean="0"/>
              <a:t>lightblue</a:t>
            </a:r>
            <a:r>
              <a:rPr lang="en-US" b="1" dirty="0" smtClean="0"/>
              <a:t>”)</a:t>
            </a:r>
          </a:p>
          <a:p>
            <a:r>
              <a:rPr lang="en-US" b="1" dirty="0" err="1" smtClean="0"/>
              <a:t>qqnorm</a:t>
            </a:r>
            <a:r>
              <a:rPr lang="en-US" b="1" dirty="0" smtClean="0"/>
              <a:t>(</a:t>
            </a:r>
            <a:r>
              <a:rPr lang="en-US" b="1" dirty="0" err="1" smtClean="0"/>
              <a:t>rt</a:t>
            </a:r>
            <a:r>
              <a:rPr lang="en-US" b="1" dirty="0" smtClean="0"/>
              <a:t>(100,5))</a:t>
            </a:r>
          </a:p>
          <a:p>
            <a:r>
              <a:rPr lang="en-US" b="1" dirty="0" smtClean="0"/>
              <a:t>plot(density(</a:t>
            </a:r>
            <a:r>
              <a:rPr lang="en-US" b="1" dirty="0" err="1" smtClean="0"/>
              <a:t>rnorm</a:t>
            </a:r>
            <a:r>
              <a:rPr lang="en-US" b="1" dirty="0" smtClean="0"/>
              <a:t>(50)))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143000"/>
            <a:ext cx="8045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برای رسم چند نمودار در یک صفحه</a:t>
            </a:r>
            <a:r>
              <a:rPr lang="en-US" dirty="0" smtClean="0"/>
              <a:t> </a:t>
            </a:r>
            <a:r>
              <a:rPr lang="fa-IR" dirty="0" smtClean="0"/>
              <a:t> رنگی از تابع </a:t>
            </a:r>
            <a:r>
              <a:rPr lang="en-US" b="1" dirty="0" smtClean="0">
                <a:solidFill>
                  <a:srgbClr val="FF0000"/>
                </a:solidFill>
              </a:rPr>
              <a:t>par() </a:t>
            </a:r>
            <a:r>
              <a:rPr lang="fa-IR" dirty="0" smtClean="0"/>
              <a:t>به همراه شناسه صفحه بندی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mfrow</a:t>
            </a:r>
            <a:r>
              <a:rPr lang="en-US" b="1" dirty="0" smtClean="0">
                <a:solidFill>
                  <a:srgbClr val="0070C0"/>
                </a:solidFill>
              </a:rPr>
              <a:t>()</a:t>
            </a:r>
            <a:r>
              <a:rPr lang="fa-IR" dirty="0" smtClean="0"/>
              <a:t> و شناسه رنگ صفحه 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bg</a:t>
            </a:r>
            <a:r>
              <a:rPr lang="en-US" b="1" dirty="0" smtClean="0">
                <a:solidFill>
                  <a:srgbClr val="00B050"/>
                </a:solidFill>
              </a:rPr>
              <a:t>() </a:t>
            </a:r>
            <a:r>
              <a:rPr lang="fa-IR" dirty="0" smtClean="0"/>
              <a:t>استفاده می شود: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286000"/>
            <a:ext cx="4895850" cy="3971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5" descr="downloa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53200" y="8382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dirty="0" smtClean="0"/>
              <a:t>بردار عامل: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676400"/>
            <a:ext cx="7543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class.list</a:t>
            </a:r>
            <a:r>
              <a:rPr lang="en-US" sz="2400" b="1" dirty="0" smtClean="0"/>
              <a:t>&lt;</a:t>
            </a:r>
            <a:r>
              <a:rPr lang="fa-IR" sz="2400" b="1" dirty="0" smtClean="0"/>
              <a:t>-</a:t>
            </a:r>
            <a:r>
              <a:rPr lang="en-US" sz="2400" b="1" dirty="0" smtClean="0"/>
              <a:t>c("</a:t>
            </a:r>
            <a:r>
              <a:rPr lang="en-US" sz="2400" b="1" dirty="0" err="1" smtClean="0"/>
              <a:t>male","female","female","male","female</a:t>
            </a:r>
            <a:r>
              <a:rPr lang="en-US" sz="2400" b="1" dirty="0" smtClean="0"/>
              <a:t>")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factor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class.list</a:t>
            </a:r>
            <a:r>
              <a:rPr lang="en-US" sz="2400" b="1" dirty="0" smtClean="0"/>
              <a:t>)</a:t>
            </a:r>
            <a:endParaRPr lang="fa-IR" sz="2400" b="1" dirty="0" smtClean="0"/>
          </a:p>
          <a:p>
            <a:r>
              <a:rPr lang="en-US" b="1" dirty="0" smtClean="0">
                <a:solidFill>
                  <a:srgbClr val="FF0066"/>
                </a:solidFill>
              </a:rPr>
              <a:t>[1] </a:t>
            </a:r>
            <a:r>
              <a:rPr lang="fa-IR" b="1" dirty="0" smtClean="0">
                <a:solidFill>
                  <a:srgbClr val="FF0066"/>
                </a:solidFill>
              </a:rPr>
              <a:t>       </a:t>
            </a:r>
            <a:r>
              <a:rPr lang="en-US" b="1" dirty="0" smtClean="0">
                <a:solidFill>
                  <a:srgbClr val="FF0066"/>
                </a:solidFill>
              </a:rPr>
              <a:t>male   female</a:t>
            </a:r>
            <a:r>
              <a:rPr lang="fa-IR" b="1" dirty="0" smtClean="0">
                <a:solidFill>
                  <a:srgbClr val="FF0066"/>
                </a:solidFill>
              </a:rPr>
              <a:t> </a:t>
            </a:r>
            <a:r>
              <a:rPr lang="en-US" b="1" dirty="0" smtClean="0">
                <a:solidFill>
                  <a:srgbClr val="FF0066"/>
                </a:solidFill>
              </a:rPr>
              <a:t> female</a:t>
            </a:r>
            <a:r>
              <a:rPr lang="fa-IR" b="1" dirty="0" smtClean="0">
                <a:solidFill>
                  <a:srgbClr val="FF0066"/>
                </a:solidFill>
              </a:rPr>
              <a:t> </a:t>
            </a:r>
            <a:r>
              <a:rPr lang="en-US" b="1" dirty="0" smtClean="0">
                <a:solidFill>
                  <a:srgbClr val="FF0066"/>
                </a:solidFill>
              </a:rPr>
              <a:t> male   female</a:t>
            </a:r>
          </a:p>
          <a:p>
            <a:r>
              <a:rPr lang="en-US" b="1" dirty="0" smtClean="0">
                <a:solidFill>
                  <a:srgbClr val="FF0066"/>
                </a:solidFill>
              </a:rPr>
              <a:t>Levels: </a:t>
            </a:r>
            <a:r>
              <a:rPr lang="fa-IR" b="1" dirty="0" smtClean="0">
                <a:solidFill>
                  <a:srgbClr val="FF0066"/>
                </a:solidFill>
              </a:rPr>
              <a:t> </a:t>
            </a:r>
            <a:r>
              <a:rPr lang="en-US" b="1" dirty="0" smtClean="0">
                <a:solidFill>
                  <a:srgbClr val="FF0066"/>
                </a:solidFill>
              </a:rPr>
              <a:t>female </a:t>
            </a:r>
            <a:r>
              <a:rPr lang="fa-IR" b="1" dirty="0" smtClean="0">
                <a:solidFill>
                  <a:srgbClr val="FF0066"/>
                </a:solidFill>
              </a:rPr>
              <a:t>  </a:t>
            </a:r>
            <a:r>
              <a:rPr lang="en-US" b="1" dirty="0" smtClean="0">
                <a:solidFill>
                  <a:srgbClr val="FF0066"/>
                </a:solidFill>
              </a:rPr>
              <a:t>male</a:t>
            </a:r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rgbClr val="00B050"/>
                </a:solidFill>
              </a:rPr>
              <a:t>factor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class.list,</a:t>
            </a:r>
            <a:r>
              <a:rPr lang="en-US" sz="2400" b="1" dirty="0" err="1" smtClean="0">
                <a:solidFill>
                  <a:srgbClr val="0070C0"/>
                </a:solidFill>
              </a:rPr>
              <a:t>label</a:t>
            </a:r>
            <a:r>
              <a:rPr lang="en-US" sz="2400" b="1" dirty="0" smtClean="0"/>
              <a:t>=c("</a:t>
            </a:r>
            <a:r>
              <a:rPr lang="en-US" sz="2400" b="1" dirty="0" err="1" smtClean="0"/>
              <a:t>a","b</a:t>
            </a:r>
            <a:r>
              <a:rPr lang="en-US" sz="2400" b="1" dirty="0" smtClean="0"/>
              <a:t>"))</a:t>
            </a:r>
            <a:endParaRPr lang="fa-IR" sz="2400" b="1" dirty="0" smtClean="0"/>
          </a:p>
          <a:p>
            <a:r>
              <a:rPr lang="en-US" b="1" dirty="0" smtClean="0">
                <a:solidFill>
                  <a:srgbClr val="FF0066"/>
                </a:solidFill>
              </a:rPr>
              <a:t>[1]</a:t>
            </a:r>
            <a:r>
              <a:rPr lang="fa-IR" b="1" dirty="0" smtClean="0">
                <a:solidFill>
                  <a:srgbClr val="FF0066"/>
                </a:solidFill>
              </a:rPr>
              <a:t>       </a:t>
            </a:r>
            <a:r>
              <a:rPr lang="en-US" b="1" dirty="0" smtClean="0">
                <a:solidFill>
                  <a:srgbClr val="FF0066"/>
                </a:solidFill>
              </a:rPr>
              <a:t> b a </a:t>
            </a:r>
            <a:r>
              <a:rPr lang="en-US" b="1" dirty="0" err="1" smtClean="0">
                <a:solidFill>
                  <a:srgbClr val="FF0066"/>
                </a:solidFill>
              </a:rPr>
              <a:t>a</a:t>
            </a:r>
            <a:r>
              <a:rPr lang="en-US" b="1" dirty="0" smtClean="0">
                <a:solidFill>
                  <a:srgbClr val="FF0066"/>
                </a:solidFill>
              </a:rPr>
              <a:t> b a</a:t>
            </a:r>
          </a:p>
          <a:p>
            <a:r>
              <a:rPr lang="en-US" b="1" dirty="0" smtClean="0">
                <a:solidFill>
                  <a:srgbClr val="FF0066"/>
                </a:solidFill>
              </a:rPr>
              <a:t>Levels:</a:t>
            </a:r>
            <a:r>
              <a:rPr lang="fa-IR" b="1" dirty="0" smtClean="0">
                <a:solidFill>
                  <a:srgbClr val="FF0066"/>
                </a:solidFill>
              </a:rPr>
              <a:t> </a:t>
            </a:r>
            <a:r>
              <a:rPr lang="en-US" b="1" dirty="0" smtClean="0">
                <a:solidFill>
                  <a:srgbClr val="FF0066"/>
                </a:solidFill>
              </a:rPr>
              <a:t>a b</a:t>
            </a:r>
            <a:endParaRPr lang="fa-IR" b="1" dirty="0" smtClean="0">
              <a:solidFill>
                <a:srgbClr val="FF0066"/>
              </a:solidFill>
            </a:endParaRPr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rgbClr val="00B050"/>
                </a:solidFill>
              </a:rPr>
              <a:t>factor</a:t>
            </a:r>
            <a:r>
              <a:rPr lang="en-US" sz="2400" b="1" dirty="0" smtClean="0"/>
              <a:t>(c(1,3,3,2,2,NA,1),</a:t>
            </a:r>
            <a:r>
              <a:rPr lang="en-US" sz="2400" b="1" dirty="0" smtClean="0">
                <a:solidFill>
                  <a:srgbClr val="0070C0"/>
                </a:solidFill>
              </a:rPr>
              <a:t>levels</a:t>
            </a:r>
            <a:r>
              <a:rPr lang="en-US" sz="2400" b="1" dirty="0" smtClean="0"/>
              <a:t>=c(1,2))</a:t>
            </a:r>
            <a:endParaRPr lang="fa-IR" sz="2400" b="1" dirty="0" smtClean="0"/>
          </a:p>
          <a:p>
            <a:r>
              <a:rPr lang="pl-PL" b="1" dirty="0" smtClean="0">
                <a:solidFill>
                  <a:srgbClr val="FF0066"/>
                </a:solidFill>
              </a:rPr>
              <a:t>[1] </a:t>
            </a:r>
            <a:r>
              <a:rPr lang="fa-IR" b="1" dirty="0" smtClean="0">
                <a:solidFill>
                  <a:srgbClr val="FF0066"/>
                </a:solidFill>
              </a:rPr>
              <a:t>       </a:t>
            </a:r>
            <a:r>
              <a:rPr lang="pl-PL" b="1" dirty="0" smtClean="0">
                <a:solidFill>
                  <a:srgbClr val="FF0066"/>
                </a:solidFill>
              </a:rPr>
              <a:t>1    &lt;NA&gt; &lt;NA&gt; 2    2    &lt;NA&gt; 1   </a:t>
            </a:r>
          </a:p>
          <a:p>
            <a:r>
              <a:rPr lang="pl-PL" b="1" dirty="0" smtClean="0">
                <a:solidFill>
                  <a:srgbClr val="FF0066"/>
                </a:solidFill>
              </a:rPr>
              <a:t>Levels: </a:t>
            </a:r>
            <a:r>
              <a:rPr lang="fa-IR" b="1" dirty="0" smtClean="0">
                <a:solidFill>
                  <a:srgbClr val="FF0066"/>
                </a:solidFill>
              </a:rPr>
              <a:t> </a:t>
            </a:r>
            <a:r>
              <a:rPr lang="pl-PL" b="1" dirty="0" smtClean="0">
                <a:solidFill>
                  <a:srgbClr val="FF0066"/>
                </a:solidFill>
              </a:rPr>
              <a:t>1 2</a:t>
            </a:r>
          </a:p>
          <a:p>
            <a:endParaRPr lang="fa-IR" sz="2400" dirty="0" smtClean="0"/>
          </a:p>
          <a:p>
            <a:endParaRPr lang="en-US" sz="2400" dirty="0"/>
          </a:p>
        </p:txBody>
      </p:sp>
      <p:pic>
        <p:nvPicPr>
          <p:cNvPr id="4" name="Picture 5" descr="down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066800"/>
            <a:ext cx="85344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b="1" dirty="0" err="1" smtClean="0"/>
              <a:t>Results.Male</a:t>
            </a:r>
            <a:r>
              <a:rPr lang="en-US" sz="2400" b="1" dirty="0" smtClean="0"/>
              <a:t>&lt;-Results[gender</a:t>
            </a:r>
            <a:r>
              <a:rPr lang="en-US" sz="2400" b="1" dirty="0" smtClean="0">
                <a:solidFill>
                  <a:srgbClr val="FF0000"/>
                </a:solidFill>
              </a:rPr>
              <a:t>==</a:t>
            </a:r>
            <a:r>
              <a:rPr lang="en-US" sz="2400" b="1" dirty="0" smtClean="0"/>
              <a:t>"Male"]</a:t>
            </a:r>
          </a:p>
          <a:p>
            <a:pPr lvl="1"/>
            <a:r>
              <a:rPr lang="en-US" sz="2400" b="1" dirty="0" err="1" smtClean="0"/>
              <a:t>Results.Female</a:t>
            </a:r>
            <a:r>
              <a:rPr lang="en-US" sz="2400" b="1" dirty="0" smtClean="0"/>
              <a:t>&lt;-Results[gender</a:t>
            </a:r>
            <a:r>
              <a:rPr lang="en-US" sz="2400" b="1" dirty="0" smtClean="0">
                <a:solidFill>
                  <a:srgbClr val="FF0000"/>
                </a:solidFill>
              </a:rPr>
              <a:t>==</a:t>
            </a:r>
            <a:r>
              <a:rPr lang="en-US" sz="2400" b="1" dirty="0" smtClean="0"/>
              <a:t>"Female"]</a:t>
            </a:r>
          </a:p>
          <a:p>
            <a:pPr lvl="1"/>
            <a:endParaRPr lang="en-US" dirty="0" smtClean="0"/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par</a:t>
            </a:r>
            <a:r>
              <a:rPr lang="en-US" sz="2400" b="1" dirty="0" smtClean="0">
                <a:solidFill>
                  <a:srgbClr val="0033CC"/>
                </a:solidFill>
              </a:rPr>
              <a:t>(</a:t>
            </a:r>
            <a:r>
              <a:rPr lang="en-US" sz="2400" b="1" dirty="0" err="1" smtClean="0"/>
              <a:t>mfrow</a:t>
            </a:r>
            <a:r>
              <a:rPr lang="en-US" sz="2400" b="1" dirty="0" smtClean="0"/>
              <a:t>=c(2,1)</a:t>
            </a:r>
            <a:r>
              <a:rPr lang="en-US" sz="2400" b="1" dirty="0" smtClean="0">
                <a:solidFill>
                  <a:srgbClr val="0033CC"/>
                </a:solidFill>
              </a:rPr>
              <a:t>)</a:t>
            </a:r>
            <a:r>
              <a:rPr lang="en-US" sz="2400" b="1" dirty="0" smtClean="0"/>
              <a:t> </a:t>
            </a:r>
            <a:r>
              <a:rPr lang="fa-IR" sz="2400" b="1" dirty="0" smtClean="0">
                <a:solidFill>
                  <a:srgbClr val="C00000"/>
                </a:solidFill>
                <a:cs typeface="B Badr" pitchFamily="2" charset="-78"/>
              </a:rPr>
              <a:t>                                   </a:t>
            </a:r>
            <a:endParaRPr lang="en-US" sz="2400" b="1" dirty="0" smtClean="0">
              <a:solidFill>
                <a:srgbClr val="C00000"/>
              </a:solidFill>
              <a:cs typeface="B Badr" pitchFamily="2" charset="-78"/>
            </a:endParaRPr>
          </a:p>
          <a:p>
            <a:pPr lvl="1"/>
            <a:r>
              <a:rPr lang="en-US" sz="2400" b="1" dirty="0" err="1" smtClean="0"/>
              <a:t>hist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Results.Male,breaks</a:t>
            </a:r>
            <a:r>
              <a:rPr lang="en-US" sz="2400" b="1" dirty="0" smtClean="0"/>
              <a:t>=4)</a:t>
            </a:r>
          </a:p>
          <a:p>
            <a:pPr lvl="1"/>
            <a:r>
              <a:rPr lang="en-US" sz="2400" b="1" dirty="0" err="1" smtClean="0"/>
              <a:t>hist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Results.Female,breaks</a:t>
            </a:r>
            <a:r>
              <a:rPr lang="en-US" sz="2400" b="1" dirty="0" smtClean="0"/>
              <a:t>=4)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581400"/>
            <a:ext cx="5486400" cy="2971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5" descr="downloa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*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57200"/>
            <a:ext cx="3429000" cy="3429000"/>
          </a:xfrm>
          <a:prstGeom prst="rect">
            <a:avLst/>
          </a:prstGeom>
          <a:noFill/>
        </p:spPr>
      </p:pic>
      <p:pic>
        <p:nvPicPr>
          <p:cNvPr id="3" name="Picture 2" descr="*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81000"/>
            <a:ext cx="3200400" cy="2362200"/>
          </a:xfrm>
          <a:prstGeom prst="rect">
            <a:avLst/>
          </a:prstGeom>
          <a:noFill/>
        </p:spPr>
      </p:pic>
      <p:pic>
        <p:nvPicPr>
          <p:cNvPr id="5" name="Picture 5" descr="download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6" name="Picture 2" descr="*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6800" y="4038600"/>
            <a:ext cx="3200400" cy="2362200"/>
          </a:xfrm>
          <a:prstGeom prst="rect">
            <a:avLst/>
          </a:prstGeom>
          <a:noFill/>
        </p:spPr>
      </p:pic>
      <p:pic>
        <p:nvPicPr>
          <p:cNvPr id="7" name="Picture 2" descr="*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0" y="3276600"/>
            <a:ext cx="2971800" cy="29718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905000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J </a:t>
            </a:r>
            <a:r>
              <a:rPr lang="fa-IR" sz="2400" dirty="0" smtClean="0">
                <a:latin typeface="Aharoni" pitchFamily="2" charset="-79"/>
                <a:ea typeface="Calibri" pitchFamily="34" charset="0"/>
                <a:cs typeface="Arial" pitchFamily="34" charset="0"/>
              </a:rPr>
              <a:t>) نمودار </a:t>
            </a:r>
            <a:r>
              <a:rPr lang="en-US" sz="24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histogram </a:t>
            </a:r>
            <a:r>
              <a:rPr lang="fa-IR" sz="2400" dirty="0" smtClean="0">
                <a:latin typeface="Aharoni" pitchFamily="2" charset="-79"/>
                <a:ea typeface="Calibri" pitchFamily="34" charset="0"/>
                <a:cs typeface="Arial" pitchFamily="34" charset="0"/>
              </a:rPr>
              <a:t> متغیر </a:t>
            </a:r>
            <a:r>
              <a:rPr lang="en-US" sz="2400" dirty="0" err="1" smtClean="0">
                <a:latin typeface="Aharoni" pitchFamily="2" charset="-79"/>
                <a:ea typeface="Calibri" pitchFamily="34" charset="0"/>
                <a:cs typeface="Aharoni" pitchFamily="2" charset="-79"/>
              </a:rPr>
              <a:t>bmi</a:t>
            </a:r>
            <a:r>
              <a:rPr lang="en-US" sz="24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 </a:t>
            </a:r>
            <a:r>
              <a:rPr lang="fa-IR" sz="2400" dirty="0" smtClean="0">
                <a:latin typeface="Aharoni" pitchFamily="2" charset="-79"/>
                <a:ea typeface="Calibri" pitchFamily="34" charset="0"/>
                <a:cs typeface="Arial" pitchFamily="34" charset="0"/>
              </a:rPr>
              <a:t> را رسم کنید و عنوان ، زیر نویس،</a:t>
            </a:r>
            <a:r>
              <a:rPr lang="en-US" sz="2400" dirty="0" err="1" smtClean="0">
                <a:latin typeface="Aharoni" pitchFamily="2" charset="-79"/>
                <a:ea typeface="Calibri" pitchFamily="34" charset="0"/>
                <a:cs typeface="Aharoni" pitchFamily="2" charset="-79"/>
              </a:rPr>
              <a:t>lable</a:t>
            </a:r>
            <a:r>
              <a:rPr lang="fa-IR" sz="2400" dirty="0" smtClean="0">
                <a:latin typeface="Aharoni" pitchFamily="2" charset="-79"/>
                <a:ea typeface="Calibri" pitchFamily="34" charset="0"/>
                <a:cs typeface="Arial" pitchFamily="34" charset="0"/>
              </a:rPr>
              <a:t> محورها و رنگ نمودار را تعیین کنید.</a:t>
            </a:r>
            <a:endParaRPr lang="en-US" sz="2400" dirty="0" smtClean="0">
              <a:latin typeface="Aharoni" pitchFamily="2" charset="-79"/>
              <a:ea typeface="Calibri" pitchFamily="34" charset="0"/>
              <a:cs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400" dirty="0" smtClean="0">
              <a:latin typeface="Aharoni" pitchFamily="2" charset="-79"/>
              <a:ea typeface="Calibri" pitchFamily="34" charset="0"/>
              <a:cs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latin typeface="Aharoni" pitchFamily="2" charset="-79"/>
              <a:cs typeface="Aharoni" pitchFamily="2" charset="-79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K</a:t>
            </a:r>
            <a:r>
              <a:rPr lang="fa-IR" sz="2400" dirty="0" smtClean="0">
                <a:latin typeface="Aharoni" pitchFamily="2" charset="-79"/>
                <a:ea typeface="Calibri" pitchFamily="34" charset="0"/>
                <a:cs typeface="Arial" pitchFamily="34" charset="0"/>
              </a:rPr>
              <a:t>) نمودارهای توزیع داده ( </a:t>
            </a:r>
            <a:r>
              <a:rPr lang="en-US" sz="24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box </a:t>
            </a:r>
            <a:r>
              <a:rPr lang="en-US" sz="2400" dirty="0" err="1" smtClean="0">
                <a:latin typeface="Aharoni" pitchFamily="2" charset="-79"/>
                <a:ea typeface="Calibri" pitchFamily="34" charset="0"/>
                <a:cs typeface="Aharoni" pitchFamily="2" charset="-79"/>
              </a:rPr>
              <a:t>plot</a:t>
            </a:r>
            <a:r>
              <a:rPr lang="en-US" sz="2400" dirty="0" err="1" smtClean="0">
                <a:solidFill>
                  <a:srgbClr val="FF000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,</a:t>
            </a:r>
            <a:r>
              <a:rPr lang="en-US" sz="2400" dirty="0" err="1" smtClean="0">
                <a:latin typeface="Aharoni" pitchFamily="2" charset="-79"/>
                <a:ea typeface="Calibri" pitchFamily="34" charset="0"/>
                <a:cs typeface="Aharoni" pitchFamily="2" charset="-79"/>
              </a:rPr>
              <a:t>histogram</a:t>
            </a:r>
            <a:r>
              <a:rPr lang="en-US" sz="2400" dirty="0" err="1" smtClean="0">
                <a:solidFill>
                  <a:srgbClr val="FF000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,</a:t>
            </a:r>
            <a:r>
              <a:rPr lang="en-US" sz="2400" dirty="0" err="1" smtClean="0">
                <a:latin typeface="Aharoni" pitchFamily="2" charset="-79"/>
                <a:ea typeface="Calibri" pitchFamily="34" charset="0"/>
                <a:cs typeface="Aharoni" pitchFamily="2" charset="-79"/>
              </a:rPr>
              <a:t>density</a:t>
            </a:r>
            <a:r>
              <a:rPr lang="en-US" sz="24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Aharoni" pitchFamily="2" charset="-79"/>
                <a:ea typeface="Calibri" pitchFamily="34" charset="0"/>
                <a:cs typeface="Aharoni" pitchFamily="2" charset="-79"/>
              </a:rPr>
              <a:t>plot</a:t>
            </a:r>
            <a:r>
              <a:rPr lang="en-US" sz="2400" dirty="0" err="1" smtClean="0">
                <a:solidFill>
                  <a:srgbClr val="FF0000"/>
                </a:solidFill>
                <a:latin typeface="Aharoni" pitchFamily="2" charset="-79"/>
                <a:ea typeface="Calibri" pitchFamily="34" charset="0"/>
                <a:cs typeface="Aharoni" pitchFamily="2" charset="-79"/>
              </a:rPr>
              <a:t>,</a:t>
            </a:r>
            <a:r>
              <a:rPr lang="en-US" sz="2400" dirty="0" err="1" smtClean="0">
                <a:latin typeface="Aharoni" pitchFamily="2" charset="-79"/>
                <a:ea typeface="Calibri" pitchFamily="34" charset="0"/>
                <a:cs typeface="Aharoni" pitchFamily="2" charset="-79"/>
              </a:rPr>
              <a:t>qqplot</a:t>
            </a:r>
            <a:r>
              <a:rPr lang="fa-IR" sz="2400" dirty="0" smtClean="0">
                <a:latin typeface="Aharoni" pitchFamily="2" charset="-79"/>
                <a:ea typeface="Calibri" pitchFamily="34" charset="0"/>
                <a:cs typeface="Arial" pitchFamily="34" charset="0"/>
              </a:rPr>
              <a:t>) را برای متغیر </a:t>
            </a:r>
            <a:r>
              <a:rPr lang="en-US" sz="2400" dirty="0" smtClean="0">
                <a:latin typeface="Aharoni" pitchFamily="2" charset="-79"/>
                <a:ea typeface="Calibri" pitchFamily="34" charset="0"/>
                <a:cs typeface="Aharoni" pitchFamily="2" charset="-79"/>
              </a:rPr>
              <a:t>age </a:t>
            </a:r>
            <a:r>
              <a:rPr lang="fa-IR" sz="2400" dirty="0" smtClean="0">
                <a:latin typeface="Aharoni" pitchFamily="2" charset="-79"/>
                <a:ea typeface="Calibri" pitchFamily="34" charset="0"/>
                <a:cs typeface="Arial" pitchFamily="34" charset="0"/>
              </a:rPr>
              <a:t> ، در یک صفحه رنگی رسم کنید. </a:t>
            </a:r>
            <a:endParaRPr lang="en-US" sz="2400" dirty="0" smtClean="0">
              <a:latin typeface="Aharoni" pitchFamily="2" charset="-79"/>
              <a:ea typeface="Calibri" pitchFamily="34" charset="0"/>
              <a:cs typeface="Aharoni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62800" y="685800"/>
            <a:ext cx="1438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3200" b="1" dirty="0" smtClean="0">
                <a:solidFill>
                  <a:srgbClr val="FF0066"/>
                </a:solidFill>
              </a:rPr>
              <a:t>تمرین:</a:t>
            </a:r>
            <a:endParaRPr lang="en-US" sz="3200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9600" y="990600"/>
            <a:ext cx="38084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b="1" dirty="0" smtClean="0"/>
              <a:t>احتمال و اعداد تصادفی:</a:t>
            </a:r>
          </a:p>
          <a:p>
            <a:pPr algn="r"/>
            <a:endParaRPr lang="fa-IR" dirty="0" smtClean="0"/>
          </a:p>
          <a:p>
            <a:pPr algn="r"/>
            <a:r>
              <a:rPr lang="fa-IR" dirty="0" smtClean="0"/>
              <a:t>تولید اعدادتصادفی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D60093"/>
                </a:solidFill>
              </a:rPr>
              <a:t> r…</a:t>
            </a:r>
            <a:endParaRPr lang="fa-IR" b="1" i="1" dirty="0" smtClean="0">
              <a:solidFill>
                <a:srgbClr val="D60093"/>
              </a:solidFill>
            </a:endParaRPr>
          </a:p>
          <a:p>
            <a:pPr algn="r"/>
            <a:r>
              <a:rPr lang="en-US" dirty="0" smtClean="0"/>
              <a:t>   </a:t>
            </a:r>
            <a:r>
              <a:rPr lang="fa-IR" dirty="0" smtClean="0"/>
              <a:t>محاسبه تابع چگالی </a:t>
            </a:r>
            <a:r>
              <a:rPr lang="en-US" b="1" i="1" dirty="0" smtClean="0">
                <a:solidFill>
                  <a:srgbClr val="D60093"/>
                </a:solidFill>
              </a:rPr>
              <a:t>d… </a:t>
            </a:r>
          </a:p>
          <a:p>
            <a:pPr algn="r"/>
            <a:r>
              <a:rPr lang="fa-IR" dirty="0" smtClean="0"/>
              <a:t>محاسبه مقدار احتمال </a:t>
            </a:r>
            <a:r>
              <a:rPr lang="en-US" b="1" i="1" dirty="0" smtClean="0">
                <a:solidFill>
                  <a:srgbClr val="D60093"/>
                </a:solidFill>
              </a:rPr>
              <a:t>p…</a:t>
            </a:r>
          </a:p>
          <a:p>
            <a:pPr algn="r"/>
            <a:r>
              <a:rPr lang="fa-IR" dirty="0" smtClean="0"/>
              <a:t>محاسبه چندک ها </a:t>
            </a:r>
            <a:r>
              <a:rPr lang="en-US" b="1" i="1" dirty="0" smtClean="0">
                <a:solidFill>
                  <a:srgbClr val="D60093"/>
                </a:solidFill>
              </a:rPr>
              <a:t>q…</a:t>
            </a:r>
            <a:endParaRPr lang="en-US" b="1" i="1" dirty="0">
              <a:solidFill>
                <a:srgbClr val="D6009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5800" y="3200400"/>
            <a:ext cx="388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تولید 10 عدد تصادفی از توزیع یکنواخت: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352800"/>
            <a:ext cx="1438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runif</a:t>
            </a:r>
            <a:r>
              <a:rPr lang="en-US" sz="2400" b="1" dirty="0" smtClean="0"/>
              <a:t> (10 )</a:t>
            </a:r>
            <a:endParaRPr lang="en-US" sz="2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114800"/>
            <a:ext cx="3324225" cy="2228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downloa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371600"/>
            <a:ext cx="19960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 smtClean="0"/>
              <a:t>qchisq</a:t>
            </a:r>
            <a:r>
              <a:rPr lang="en-US" sz="2200" b="1" dirty="0" smtClean="0"/>
              <a:t> (0.95,5)</a:t>
            </a:r>
          </a:p>
          <a:p>
            <a:r>
              <a:rPr lang="en-US" b="1" dirty="0" smtClean="0">
                <a:solidFill>
                  <a:srgbClr val="D60093"/>
                </a:solidFill>
              </a:rPr>
              <a:t>[1] 11.0705</a:t>
            </a:r>
            <a:endParaRPr lang="en-US" b="1" dirty="0">
              <a:solidFill>
                <a:srgbClr val="D6009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8600" y="1371600"/>
            <a:ext cx="4427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600" dirty="0" smtClean="0"/>
              <a:t>تولید چندک 95-ام از توزیع کی_دو با 5 درجه آزادی: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048000"/>
            <a:ext cx="23551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 smtClean="0"/>
              <a:t>pchisq</a:t>
            </a:r>
            <a:r>
              <a:rPr lang="en-US" sz="2200" b="1" dirty="0" smtClean="0"/>
              <a:t> (11.0705,5)</a:t>
            </a:r>
          </a:p>
          <a:p>
            <a:r>
              <a:rPr lang="en-US" b="1" dirty="0" smtClean="0">
                <a:solidFill>
                  <a:srgbClr val="D60093"/>
                </a:solidFill>
              </a:rPr>
              <a:t>[1] 0.95</a:t>
            </a:r>
            <a:endParaRPr lang="en-US" b="1" dirty="0">
              <a:solidFill>
                <a:srgbClr val="D6009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2743200"/>
            <a:ext cx="69669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600" dirty="0" smtClean="0"/>
              <a:t>احتمال اینکه یک متغیر تصادفی کی-دو با درجه آزادی 5 از 11.0705 کوچکتر باشد: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8001000" y="533400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 smtClean="0"/>
              <a:t>مثال: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124200" y="4343400"/>
            <a:ext cx="53270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600" dirty="0" smtClean="0"/>
              <a:t>مقدار تابع چگالی کی-دو با درجه آزادی 5 در نقطه  11.0705 :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4648200"/>
            <a:ext cx="23567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 smtClean="0"/>
              <a:t>dchisq</a:t>
            </a:r>
            <a:r>
              <a:rPr lang="en-US" sz="2200" b="1" dirty="0" smtClean="0"/>
              <a:t> (11.0705,5)</a:t>
            </a:r>
          </a:p>
          <a:p>
            <a:r>
              <a:rPr lang="en-US" b="1" dirty="0" smtClean="0">
                <a:solidFill>
                  <a:srgbClr val="D60093"/>
                </a:solidFill>
              </a:rPr>
              <a:t>[1] 0.01932</a:t>
            </a:r>
            <a:endParaRPr lang="en-US" b="1" dirty="0">
              <a:solidFill>
                <a:srgbClr val="D60093"/>
              </a:solidFill>
            </a:endParaRPr>
          </a:p>
        </p:txBody>
      </p:sp>
      <p:pic>
        <p:nvPicPr>
          <p:cNvPr id="9" name="Picture 5" descr="down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ماتریس: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000" b="1" dirty="0" smtClean="0"/>
              <a:t>ماتریس</a:t>
            </a:r>
            <a:r>
              <a:rPr lang="fa-IR" sz="2000" dirty="0" smtClean="0"/>
              <a:t> به یک آرایش منظم از اعداد گفته می‌شود. به طوری که می‌توان گفت که هر </a:t>
            </a:r>
            <a:r>
              <a:rPr lang="fa-IR" sz="2000" dirty="0" smtClean="0">
                <a:solidFill>
                  <a:srgbClr val="FF0000"/>
                </a:solidFill>
                <a:hlinkClick r:id="rId2" tooltip="ستون"/>
              </a:rPr>
              <a:t>ستون</a:t>
            </a:r>
            <a:r>
              <a:rPr lang="fa-IR" sz="2000" dirty="0" smtClean="0"/>
              <a:t> یا هر </a:t>
            </a:r>
            <a:r>
              <a:rPr lang="fa-IR" sz="2000" dirty="0" smtClean="0">
                <a:hlinkClick r:id="rId3" tooltip="سطر"/>
              </a:rPr>
              <a:t>سطر</a:t>
            </a:r>
            <a:r>
              <a:rPr lang="fa-IR" sz="2000" dirty="0" smtClean="0"/>
              <a:t> یک ماتریس، یک </a:t>
            </a:r>
            <a:r>
              <a:rPr lang="fa-IR" sz="2000" dirty="0" smtClean="0">
                <a:hlinkClick r:id="rId4" tooltip="بردار"/>
              </a:rPr>
              <a:t>بردار</a:t>
            </a:r>
            <a:r>
              <a:rPr lang="fa-IR" sz="2000" dirty="0" smtClean="0"/>
              <a:t> را تشکیل می‌دهد</a:t>
            </a:r>
            <a:r>
              <a:rPr lang="fa-IR" sz="2200" dirty="0" smtClean="0"/>
              <a:t>.</a:t>
            </a:r>
            <a:endParaRPr lang="en-US" sz="2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2895600"/>
            <a:ext cx="301942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download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85800" y="5410200"/>
            <a:ext cx="8122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 smtClean="0"/>
              <a:t>درتحلیل داده ها،</a:t>
            </a:r>
            <a:r>
              <a:rPr lang="fa-IR" dirty="0" smtClean="0">
                <a:solidFill>
                  <a:srgbClr val="FF0000"/>
                </a:solidFill>
              </a:rPr>
              <a:t>متغیرها</a:t>
            </a:r>
            <a:r>
              <a:rPr lang="fa-IR" dirty="0" smtClean="0"/>
              <a:t> به عنوان ستون های ماتریس و </a:t>
            </a:r>
            <a:r>
              <a:rPr lang="fa-IR" dirty="0" smtClean="0">
                <a:solidFill>
                  <a:srgbClr val="0070C0"/>
                </a:solidFill>
              </a:rPr>
              <a:t>واحدهای آزمایشی </a:t>
            </a:r>
            <a:r>
              <a:rPr lang="fa-IR" dirty="0" smtClean="0"/>
              <a:t>به عنوان سطرهای ماتریس قرار می گیرند. 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5" descr="down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" cy="73501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914400" y="1295400"/>
            <a:ext cx="7391400" cy="49244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 برای ترکیب بردارها از دو تابع </a:t>
            </a:r>
            <a:r>
              <a:rPr lang="en-US" b="1" dirty="0" err="1" smtClean="0">
                <a:solidFill>
                  <a:srgbClr val="FF0000"/>
                </a:solidFill>
              </a:rPr>
              <a:t>cbind</a:t>
            </a:r>
            <a:r>
              <a:rPr lang="en-US" b="1" dirty="0" smtClean="0">
                <a:solidFill>
                  <a:srgbClr val="FF0000"/>
                </a:solidFill>
              </a:rPr>
              <a:t>() </a:t>
            </a:r>
            <a:r>
              <a:rPr lang="fa-IR" dirty="0" smtClean="0"/>
              <a:t>و</a:t>
            </a:r>
            <a:r>
              <a:rPr lang="en-US" b="1" dirty="0" err="1" smtClean="0">
                <a:solidFill>
                  <a:srgbClr val="0070C0"/>
                </a:solidFill>
              </a:rPr>
              <a:t>rbind</a:t>
            </a:r>
            <a:r>
              <a:rPr lang="en-US" b="1" dirty="0" smtClean="0">
                <a:solidFill>
                  <a:srgbClr val="0070C0"/>
                </a:solidFill>
              </a:rPr>
              <a:t> () </a:t>
            </a:r>
            <a:r>
              <a:rPr lang="fa-IR" b="1" dirty="0" smtClean="0"/>
              <a:t>  </a:t>
            </a:r>
            <a:r>
              <a:rPr lang="fa-IR" dirty="0" smtClean="0"/>
              <a:t>استفاده می شود</a:t>
            </a:r>
            <a:r>
              <a:rPr lang="en-US" dirty="0" smtClean="0"/>
              <a:t>.</a:t>
            </a:r>
            <a:endParaRPr lang="fa-IR" dirty="0" smtClean="0"/>
          </a:p>
          <a:p>
            <a:pPr algn="r" rtl="1"/>
            <a:endParaRPr lang="fa-IR" dirty="0" smtClean="0"/>
          </a:p>
          <a:p>
            <a:pPr rtl="1"/>
            <a:r>
              <a:rPr lang="en-US" dirty="0" smtClean="0"/>
              <a:t>  </a:t>
            </a:r>
            <a:r>
              <a:rPr lang="en-US" sz="2200" b="1" dirty="0" err="1" smtClean="0">
                <a:solidFill>
                  <a:srgbClr val="FF0000"/>
                </a:solidFill>
              </a:rPr>
              <a:t>cbind</a:t>
            </a:r>
            <a:r>
              <a:rPr lang="en-US" sz="2200" b="1" dirty="0" smtClean="0"/>
              <a:t>(</a:t>
            </a:r>
            <a:r>
              <a:rPr lang="en-US" sz="2200" b="1" dirty="0" err="1" smtClean="0"/>
              <a:t>name,age,sex</a:t>
            </a:r>
            <a:r>
              <a:rPr lang="en-US" sz="2200" b="1" dirty="0" smtClean="0"/>
              <a:t>)</a:t>
            </a:r>
            <a:endParaRPr lang="fa-IR" sz="2200" b="1" dirty="0" smtClean="0"/>
          </a:p>
          <a:p>
            <a:pPr rtl="1"/>
            <a:r>
              <a:rPr lang="en-US" b="1" dirty="0" smtClean="0">
                <a:solidFill>
                  <a:srgbClr val="FF0066"/>
                </a:solidFill>
              </a:rPr>
              <a:t>        name                 age        sex   </a:t>
            </a:r>
          </a:p>
          <a:p>
            <a:pPr rtl="1"/>
            <a:r>
              <a:rPr lang="en-US" b="1" dirty="0" smtClean="0">
                <a:solidFill>
                  <a:srgbClr val="FF0066"/>
                </a:solidFill>
              </a:rPr>
              <a:t>[1,] "</a:t>
            </a:r>
            <a:r>
              <a:rPr lang="en-US" b="1" dirty="0" err="1" smtClean="0">
                <a:solidFill>
                  <a:srgbClr val="FF0066"/>
                </a:solidFill>
              </a:rPr>
              <a:t>sara</a:t>
            </a:r>
            <a:r>
              <a:rPr lang="en-US" b="1" dirty="0" smtClean="0">
                <a:solidFill>
                  <a:srgbClr val="FF0066"/>
                </a:solidFill>
              </a:rPr>
              <a:t>"                "20“          "0"</a:t>
            </a:r>
          </a:p>
          <a:p>
            <a:pPr rtl="1"/>
            <a:r>
              <a:rPr lang="en-US" b="1" dirty="0" smtClean="0">
                <a:solidFill>
                  <a:srgbClr val="FF0066"/>
                </a:solidFill>
              </a:rPr>
              <a:t>[2,] "</a:t>
            </a:r>
            <a:r>
              <a:rPr lang="en-US" b="1" dirty="0" err="1" smtClean="0">
                <a:solidFill>
                  <a:srgbClr val="FF0066"/>
                </a:solidFill>
              </a:rPr>
              <a:t>maryam</a:t>
            </a:r>
            <a:r>
              <a:rPr lang="en-US" b="1" dirty="0" smtClean="0">
                <a:solidFill>
                  <a:srgbClr val="FF0066"/>
                </a:solidFill>
              </a:rPr>
              <a:t>"       "30"          "0"</a:t>
            </a:r>
          </a:p>
          <a:p>
            <a:pPr rtl="1"/>
            <a:r>
              <a:rPr lang="en-US" b="1" dirty="0" smtClean="0">
                <a:solidFill>
                  <a:srgbClr val="FF0066"/>
                </a:solidFill>
              </a:rPr>
              <a:t>[3,] "</a:t>
            </a:r>
            <a:r>
              <a:rPr lang="en-US" b="1" dirty="0" err="1" smtClean="0">
                <a:solidFill>
                  <a:srgbClr val="FF0066"/>
                </a:solidFill>
              </a:rPr>
              <a:t>ali</a:t>
            </a:r>
            <a:r>
              <a:rPr lang="en-US" b="1" dirty="0" smtClean="0">
                <a:solidFill>
                  <a:srgbClr val="FF0066"/>
                </a:solidFill>
              </a:rPr>
              <a:t>"                    "40“         "1"</a:t>
            </a:r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rtl="1"/>
            <a:r>
              <a:rPr lang="en-US" sz="2200" b="1" dirty="0" smtClean="0">
                <a:solidFill>
                  <a:srgbClr val="0070C0"/>
                </a:solidFill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</a:rPr>
              <a:t>rbind</a:t>
            </a:r>
            <a:r>
              <a:rPr lang="en-US" sz="2200" b="1" dirty="0" smtClean="0"/>
              <a:t>(</a:t>
            </a:r>
            <a:r>
              <a:rPr lang="en-US" sz="2200" b="1" dirty="0" err="1" smtClean="0"/>
              <a:t>name,age,sex</a:t>
            </a:r>
            <a:r>
              <a:rPr lang="en-US" sz="2200" b="1" dirty="0" smtClean="0"/>
              <a:t>)</a:t>
            </a:r>
          </a:p>
          <a:p>
            <a:pPr rtl="1"/>
            <a:r>
              <a:rPr lang="en-US" b="1" dirty="0" smtClean="0">
                <a:solidFill>
                  <a:srgbClr val="FF0066"/>
                </a:solidFill>
              </a:rPr>
              <a:t>               [,1]           [,2]          [,3] </a:t>
            </a:r>
          </a:p>
          <a:p>
            <a:pPr rtl="1"/>
            <a:r>
              <a:rPr lang="en-US" b="1" dirty="0" smtClean="0">
                <a:solidFill>
                  <a:srgbClr val="FF0066"/>
                </a:solidFill>
              </a:rPr>
              <a:t>name "</a:t>
            </a:r>
            <a:r>
              <a:rPr lang="en-US" b="1" dirty="0" err="1" smtClean="0">
                <a:solidFill>
                  <a:srgbClr val="FF0066"/>
                </a:solidFill>
              </a:rPr>
              <a:t>sara</a:t>
            </a:r>
            <a:r>
              <a:rPr lang="en-US" b="1" dirty="0" smtClean="0">
                <a:solidFill>
                  <a:srgbClr val="FF0066"/>
                </a:solidFill>
              </a:rPr>
              <a:t>" "</a:t>
            </a:r>
            <a:r>
              <a:rPr lang="en-US" b="1" dirty="0" err="1" smtClean="0">
                <a:solidFill>
                  <a:srgbClr val="FF0066"/>
                </a:solidFill>
              </a:rPr>
              <a:t>maryam</a:t>
            </a:r>
            <a:r>
              <a:rPr lang="en-US" b="1" dirty="0" smtClean="0">
                <a:solidFill>
                  <a:srgbClr val="FF0066"/>
                </a:solidFill>
              </a:rPr>
              <a:t>“    "</a:t>
            </a:r>
            <a:r>
              <a:rPr lang="en-US" b="1" dirty="0" err="1" smtClean="0">
                <a:solidFill>
                  <a:srgbClr val="FF0066"/>
                </a:solidFill>
              </a:rPr>
              <a:t>ali</a:t>
            </a:r>
            <a:r>
              <a:rPr lang="en-US" b="1" dirty="0" smtClean="0">
                <a:solidFill>
                  <a:srgbClr val="FF0066"/>
                </a:solidFill>
              </a:rPr>
              <a:t>"</a:t>
            </a:r>
          </a:p>
          <a:p>
            <a:pPr rtl="1"/>
            <a:r>
              <a:rPr lang="en-US" b="1" dirty="0" smtClean="0">
                <a:solidFill>
                  <a:srgbClr val="FF0066"/>
                </a:solidFill>
              </a:rPr>
              <a:t>age      "20"          "30"         "40" </a:t>
            </a:r>
          </a:p>
          <a:p>
            <a:pPr rtl="1"/>
            <a:r>
              <a:rPr lang="en-US" b="1" dirty="0" smtClean="0">
                <a:solidFill>
                  <a:srgbClr val="FF0066"/>
                </a:solidFill>
              </a:rPr>
              <a:t>sex        "0"            "0"            "1" </a:t>
            </a:r>
          </a:p>
          <a:p>
            <a:pPr algn="r" rtl="1"/>
            <a:endParaRPr lang="en-US" dirty="0" smtClean="0"/>
          </a:p>
          <a:p>
            <a:pPr algn="r" rtl="1"/>
            <a:r>
              <a:rPr lang="fa-IR" dirty="0" smtClean="0"/>
              <a:t>تابع </a:t>
            </a:r>
            <a:r>
              <a:rPr lang="en-US" dirty="0" err="1" smtClean="0"/>
              <a:t>cbind</a:t>
            </a:r>
            <a:r>
              <a:rPr lang="en-US" dirty="0" smtClean="0"/>
              <a:t>() </a:t>
            </a:r>
            <a:r>
              <a:rPr lang="fa-IR" dirty="0" smtClean="0"/>
              <a:t>به صورت سطری و تابع </a:t>
            </a:r>
            <a:r>
              <a:rPr lang="en-US" dirty="0" err="1" smtClean="0"/>
              <a:t>rbind</a:t>
            </a:r>
            <a:r>
              <a:rPr lang="en-US" dirty="0" smtClean="0"/>
              <a:t>() </a:t>
            </a:r>
            <a:r>
              <a:rPr lang="fa-IR" dirty="0" smtClean="0"/>
              <a:t> به صورت ستونی آن ها را در کنار هم قرار می دهد و در واقع یک ماتریس تشکیل می شود.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324600" y="533400"/>
            <a:ext cx="1810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 smtClean="0"/>
              <a:t>ترکیب بردارها :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5334000" y="3276600"/>
            <a:ext cx="36576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n-US" b="1" dirty="0" smtClean="0"/>
              <a:t>name&lt;-c(“</a:t>
            </a:r>
            <a:r>
              <a:rPr lang="en-US" b="1" dirty="0" err="1" smtClean="0"/>
              <a:t>Sara”,”Maryam”,”Ali</a:t>
            </a:r>
            <a:r>
              <a:rPr lang="en-US" b="1" dirty="0" smtClean="0"/>
              <a:t>”)</a:t>
            </a:r>
          </a:p>
          <a:p>
            <a:pPr>
              <a:buNone/>
            </a:pPr>
            <a:r>
              <a:rPr lang="en-US" b="1" dirty="0" smtClean="0"/>
              <a:t>age&lt;-c(20,30,40)</a:t>
            </a:r>
          </a:p>
          <a:p>
            <a:pPr>
              <a:buNone/>
            </a:pPr>
            <a:r>
              <a:rPr lang="en-US" b="1" dirty="0" smtClean="0"/>
              <a:t>sex&lt;-c(0,0,1)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4191000" y="3124200"/>
          <a:ext cx="10668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  <p:bldGraphic spid="6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2959</TotalTime>
  <Words>2496</Words>
  <Application>Microsoft Office PowerPoint</Application>
  <PresentationFormat>On-screen Show (4:3)</PresentationFormat>
  <Paragraphs>421</Paragraphs>
  <Slides>52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Module</vt:lpstr>
      <vt:lpstr> An Intrudaction to R – Software</vt:lpstr>
      <vt:lpstr>Slide 2</vt:lpstr>
      <vt:lpstr> </vt:lpstr>
      <vt:lpstr> بردار :</vt:lpstr>
      <vt:lpstr>Slide 5</vt:lpstr>
      <vt:lpstr>Slide 6</vt:lpstr>
      <vt:lpstr>Slide 7</vt:lpstr>
      <vt:lpstr>ماتریس:</vt:lpstr>
      <vt:lpstr>Slide 9</vt:lpstr>
      <vt:lpstr>      برای ساختن ماتریس از تابع matrix()  استفاده می شود.</vt:lpstr>
      <vt:lpstr>Slide 11</vt:lpstr>
      <vt:lpstr>Slide 12</vt:lpstr>
      <vt:lpstr>Slide 13</vt:lpstr>
      <vt:lpstr>Slide 14</vt:lpstr>
      <vt:lpstr>Slide 15</vt:lpstr>
      <vt:lpstr>Slide 16</vt:lpstr>
      <vt:lpstr>فراخوانی داده :                                    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رسم نمودار: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Jhgbjhbcbxbc   nnbxc</dc:title>
  <dc:creator>nazeri</dc:creator>
  <cp:lastModifiedBy>User</cp:lastModifiedBy>
  <cp:revision>365</cp:revision>
  <dcterms:created xsi:type="dcterms:W3CDTF">2013-08-21T08:24:36Z</dcterms:created>
  <dcterms:modified xsi:type="dcterms:W3CDTF">2013-09-11T03:55:39Z</dcterms:modified>
</cp:coreProperties>
</file>