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70" r:id="rId4"/>
    <p:sldId id="271" r:id="rId5"/>
    <p:sldId id="274" r:id="rId6"/>
    <p:sldId id="305" r:id="rId7"/>
    <p:sldId id="258" r:id="rId8"/>
    <p:sldId id="304" r:id="rId9"/>
    <p:sldId id="288" r:id="rId10"/>
    <p:sldId id="285" r:id="rId11"/>
    <p:sldId id="287" r:id="rId12"/>
    <p:sldId id="286" r:id="rId13"/>
    <p:sldId id="290" r:id="rId14"/>
    <p:sldId id="303" r:id="rId15"/>
    <p:sldId id="289" r:id="rId16"/>
    <p:sldId id="306" r:id="rId17"/>
    <p:sldId id="297" r:id="rId18"/>
    <p:sldId id="276" r:id="rId19"/>
    <p:sldId id="277" r:id="rId20"/>
    <p:sldId id="300" r:id="rId21"/>
    <p:sldId id="298" r:id="rId22"/>
    <p:sldId id="278" r:id="rId23"/>
    <p:sldId id="279" r:id="rId24"/>
    <p:sldId id="280" r:id="rId25"/>
    <p:sldId id="281" r:id="rId26"/>
    <p:sldId id="301" r:id="rId27"/>
    <p:sldId id="299" r:id="rId28"/>
    <p:sldId id="282" r:id="rId29"/>
    <p:sldId id="283" r:id="rId30"/>
    <p:sldId id="284" r:id="rId31"/>
    <p:sldId id="302" r:id="rId32"/>
    <p:sldId id="292" r:id="rId33"/>
    <p:sldId id="293" r:id="rId34"/>
    <p:sldId id="294" r:id="rId35"/>
    <p:sldId id="295" r:id="rId36"/>
    <p:sldId id="291" r:id="rId37"/>
    <p:sldId id="272" r:id="rId38"/>
    <p:sldId id="296" r:id="rId39"/>
    <p:sldId id="26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>
      <p:cViewPr varScale="1">
        <p:scale>
          <a:sx n="87" d="100"/>
          <a:sy n="87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D1C48-7BB1-446F-A81C-17ADD7AE0CE1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5F520-732A-4E8C-8AAC-1F2DEC0B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8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87699C-5564-43BD-ACBA-4EEE516AA5B3}" type="datetime1">
              <a:rPr lang="en-US" smtClean="0"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FC36E-27F2-49DE-95AC-2AB3847A9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6F3BAB-EDEB-45C8-BFA1-E5804751CC34}" type="datetime1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FC36E-27F2-49DE-95AC-2AB3847A9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54C0AA-ADE7-40EB-9473-4196F8BE7996}" type="datetime1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FC36E-27F2-49DE-95AC-2AB3847A9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57ECED-1B25-4444-9CB9-258B969C6B16}" type="datetime1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FC36E-27F2-49DE-95AC-2AB3847A9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B37E0-B9FF-4413-83B7-9E5BF1F42F23}" type="datetime1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FC36E-27F2-49DE-95AC-2AB3847A9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73B7B-9788-403A-9EC7-CC361176BFA9}" type="datetime1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FC36E-27F2-49DE-95AC-2AB3847A9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8C804B-3AD7-4417-A12A-4A15C32B2559}" type="datetime1">
              <a:rPr lang="en-US" smtClean="0"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FC36E-27F2-49DE-95AC-2AB3847A9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BD7D8-583A-47FE-99B0-70935743D971}" type="datetime1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FC36E-27F2-49DE-95AC-2AB3847A9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F5A7C5-0DE1-48EA-B39E-660DEBA5249D}" type="datetime1">
              <a:rPr lang="en-US" smtClean="0"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FC36E-27F2-49DE-95AC-2AB3847A9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69DE1A-3467-4C68-96BF-D538A54445CD}" type="datetime1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FC36E-27F2-49DE-95AC-2AB3847A9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42C9E2-8258-482A-A60D-EBB6C7B96795}" type="datetime1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2FC36E-27F2-49DE-95AC-2AB3847A94E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048A23E-12E0-4B15-9779-EC0ADCCFB831}" type="datetime1">
              <a:rPr lang="en-US" smtClean="0"/>
              <a:t>12/13/2018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E2FC36E-27F2-49DE-95AC-2AB3847A94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229600" cy="2438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Shifting Paradigms in the Selection of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Antidiabetes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Medications: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Cardiovascular Benefits</a:t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85032"/>
            <a:ext cx="8229600" cy="2639568"/>
          </a:xfrm>
        </p:spPr>
        <p:txBody>
          <a:bodyPr>
            <a:normAutofit/>
          </a:bodyPr>
          <a:lstStyle/>
          <a:p>
            <a:pPr marL="0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b="1" kern="0" dirty="0" err="1">
                <a:solidFill>
                  <a:srgbClr val="000000"/>
                </a:solidFill>
                <a:latin typeface="Arial"/>
                <a:cs typeface="Arial"/>
              </a:rPr>
              <a:t>Hengameh</a:t>
            </a: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Arial"/>
                <a:cs typeface="Arial"/>
              </a:rPr>
              <a:t>Abdi</a:t>
            </a:r>
            <a:endParaRPr lang="en-US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</a:rPr>
              <a:t>Endocrine Research Center</a:t>
            </a:r>
          </a:p>
          <a:p>
            <a:pPr marL="0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</a:rPr>
              <a:t>Research Institute for Endocrine sciences</a:t>
            </a:r>
          </a:p>
          <a:p>
            <a:pPr marL="0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b="1" kern="0" dirty="0" err="1">
                <a:solidFill>
                  <a:srgbClr val="000000"/>
                </a:solidFill>
                <a:latin typeface="Arial"/>
                <a:cs typeface="Arial"/>
              </a:rPr>
              <a:t>Shahid</a:t>
            </a: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Arial"/>
                <a:cs typeface="Arial"/>
              </a:rPr>
              <a:t>Beheshti</a:t>
            </a:r>
            <a:r>
              <a:rPr lang="en-US" b="1" kern="0" dirty="0">
                <a:solidFill>
                  <a:srgbClr val="000000"/>
                </a:solidFill>
                <a:latin typeface="Arial"/>
                <a:cs typeface="Arial"/>
              </a:rPr>
              <a:t> University of Medical Sciences</a:t>
            </a:r>
          </a:p>
          <a:p>
            <a:pPr marL="0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</a:rPr>
              <a:t>13 December 2018</a:t>
            </a:r>
          </a:p>
          <a:p>
            <a:pPr marL="0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</a:rPr>
              <a:t>22 </a:t>
            </a:r>
            <a:r>
              <a:rPr lang="en-US" b="1" kern="0" dirty="0" err="1" smtClean="0">
                <a:solidFill>
                  <a:srgbClr val="000000"/>
                </a:solidFill>
                <a:latin typeface="Arial"/>
                <a:cs typeface="Arial"/>
              </a:rPr>
              <a:t>Azar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</a:rPr>
              <a:t> 1397</a:t>
            </a:r>
          </a:p>
          <a:p>
            <a:pPr marL="0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</a:rPr>
              <a:t>Tehran</a:t>
            </a:r>
            <a:endParaRPr lang="en-US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en-US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en-US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endParaRPr lang="en-US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8343"/>
            <a:ext cx="8382000" cy="642257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Thiazolidinediones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and risk of ischemic heart disease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Kaul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S,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Circulation 2010;121:1868-1877.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1"/>
            <a:ext cx="838199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10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4876800"/>
            <a:ext cx="6705600" cy="6096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9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642257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Thiazolidinediones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and risk of stroke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Arial" pitchFamily="34" charset="0"/>
                <a:cs typeface="Arial" pitchFamily="34" charset="0"/>
              </a:rPr>
              <a:t>Liu J, Wang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LN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. Cochrane Database of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Syst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Rev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2017, Issue 12. Art. No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.:CD010693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.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715207"/>
            <a:ext cx="8382001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136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334000" y="3124201"/>
            <a:ext cx="1295400" cy="3048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3581400"/>
            <a:ext cx="3276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2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642257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Thiazolidinediones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and risk of heart failure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Nesto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RW,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Diabetes Care 2004;27(1):256-263.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1447800"/>
            <a:ext cx="77247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4690864" cy="5334000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US Food and Drug Administration (FDA)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issued an updated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guidance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industry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2008 requiring that preapproval and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postapproval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studies for all new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antidiabetic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drugs rule out excess cardiovascular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risk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Upper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limit of a two-sided 95% CI of the estimated risk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ratio:</a:t>
            </a: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&gt; 1.8: a separate large safety trial is needed.</a:t>
            </a: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1.3-1.8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: completion of a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postmarketing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trial or continuation of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 premarketing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trial after approval may be needed to conclusively show that the upper limit of the two-sided 95% CI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is &lt;1.3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with a “reassuring”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point estimate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of overall CV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risk.</a:t>
            </a:r>
          </a:p>
          <a:p>
            <a:pPr marL="347472" lvl="1" indent="0" algn="just">
              <a:buClr>
                <a:schemeClr val="accent1">
                  <a:lumMod val="50000"/>
                </a:schemeClr>
              </a:buClr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654816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www.fda.org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7" y="631371"/>
            <a:ext cx="3254895" cy="500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pPr>
              <a:defRPr/>
            </a:pPr>
            <a:fld id="{AC5F7A65-BDE6-4889-9B0D-28FA4DD7FE3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83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Major Adverse Cardiovascular Events (MACE)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0386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3-point MACE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cardiovascular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death, nonfatal MI, and nonfatal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stroke.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4-point MACE (MACE-plus): Composite of 3-point MACE + any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additional cardiovascular events (hospitalization for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acute coronary syndrome,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urgent revascularization procedures,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heart failure hospitalization)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8343"/>
            <a:ext cx="83820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Completed and ongoing cardiovascular outcomes trials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in type 2 diabetes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Cefalu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WT, et al. Diabetes Care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2018;41:14-31.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91600" cy="54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88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Agenda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0386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Background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Pre 2008 FDA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antidiabetes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drug approval guidance era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Overview of major cardiovascular outcomes trials (CVOTs) of new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antidiabetes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medications:</a:t>
            </a: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Dipeptidyl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peptidase-4 (DPP-4) inhibitors</a:t>
            </a: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Glucagon like peptide-1 (GLP-1) receptor agonists</a:t>
            </a: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Sodium glucose transporter-2 (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SGLT2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inhibitors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Conclusions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5639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DPP-4 Inhibitors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771"/>
            <a:ext cx="83820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Findings from three large DPP-4 inhibitors CVOTs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Cefalu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WT, et al. Diabetes Care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2018;41:14-31.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0104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33700"/>
            <a:ext cx="7010399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62550"/>
            <a:ext cx="7010399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259035" y="938892"/>
            <a:ext cx="473529" cy="1877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715000" y="938892"/>
            <a:ext cx="473529" cy="1877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467600" y="938892"/>
            <a:ext cx="473529" cy="1877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18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90598" y="2895600"/>
            <a:ext cx="6950529" cy="4953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990600" y="5173436"/>
            <a:ext cx="3475262" cy="3810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DPP-4 inhibitors and risk of </a:t>
            </a:r>
            <a:r>
              <a:rPr lang="en-US" sz="20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hospitalization for heart failure</a:t>
            </a:r>
            <a:endParaRPr lang="en-US" sz="2000" u="sng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Son JW, Kim S.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Diabetes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Metab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J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2015;39:373-383.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437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19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562600" y="4191000"/>
            <a:ext cx="2514600" cy="3810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0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88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Agenda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0386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Background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Pre 2008 FDA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antidiabetes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drug approval guidance era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Overview of major cardiovascular outcomes trials (CVOTs) of new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antidiabetes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medications:</a:t>
            </a: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Dipeptidyl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peptidase-4 (DPP-4) inhibitors</a:t>
            </a: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Glucagon like peptide-1 (GLP-1) receptor agonists</a:t>
            </a: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Sodium glucose transporter-2 (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SGLT2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inhibitors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Conclusions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83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Conclusions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regarding DPP-4 inhibitors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0386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Data from DPP-4 inhibitors CVOTs show their major adverse cardiovascular event (MACE) safety.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are awaiting results of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CAROLINA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(Cardiovascular Outcome Study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Linagliptin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Versus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Glimepiride 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Patients With Type 2 Diabetes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trial.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5639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GLP-1 receptor Agonists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771"/>
            <a:ext cx="83820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Characteristics of four large GLP-1R agonists CVOTs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Cefalu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WT, et al. Diabetes Care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2018;41:14-31.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76300"/>
            <a:ext cx="6781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3514"/>
            <a:ext cx="1371600" cy="553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771"/>
            <a:ext cx="83820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Findings of four large GLP-1R agonists CVOTs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Bethel MA,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et al. Lancet Diabetes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Endocrinol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2018;6:105-13.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36879"/>
            <a:ext cx="8382000" cy="508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787824"/>
            <a:ext cx="2419350" cy="68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787825"/>
            <a:ext cx="2362200" cy="68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23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9600" y="936879"/>
            <a:ext cx="1524000" cy="282321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800600" y="2667000"/>
            <a:ext cx="3886200" cy="282321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09600" y="3478339"/>
            <a:ext cx="1981200" cy="282321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800600" y="5181600"/>
            <a:ext cx="3886200" cy="282321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39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771"/>
            <a:ext cx="83820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Findings of four large GLP-1R agonists CVOTs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Bethel MA,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et al. Lancet Diabetes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Endocrinol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2018;6:105-13.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1"/>
            <a:ext cx="8382000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787825"/>
            <a:ext cx="2362200" cy="68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24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5800" y="936879"/>
            <a:ext cx="3124200" cy="282321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85800" y="3543300"/>
            <a:ext cx="1981200" cy="3429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Findings of four large GLP-1R agonists CVOTs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Bethel MA,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et al. Lancet Diabetes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Endocrinol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2018;6:105-13.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1138"/>
            <a:ext cx="82296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25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85800" y="1486581"/>
            <a:ext cx="1524000" cy="3429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953000" y="3657600"/>
            <a:ext cx="3657600" cy="3429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83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Conclusions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regarding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GLP-1 receptor agonists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0386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Data from different GLP-1 receptor agonists CVOTs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heterogen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i.e., null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effects with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lixisenatide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exenatide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favorable effects with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liraglutide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semaglutide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clear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 far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that drugs in this class, if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tolerated, are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safe, and, if affordable, should be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considered more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often for type 2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diabetes management.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are awaiting results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ongoing trials.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5639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SGLT2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Inhibitors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Characteristics of three large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SGLT2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inhibitors CVOTs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Zelniker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TA,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et al. Lancet 2018 Nov 9.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pii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: S0140-6736(18)32590-X.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82000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28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3400" y="3810000"/>
            <a:ext cx="7772400" cy="3429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0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Findings of three large SGLT-2 inhibitors CVOTs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1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(composite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of myocardial infarction, stroke, and cardiovascular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death)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Zelniker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TA,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et al. Lancet 2018 Nov 9.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pii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: S0140-6736(18)32590-X.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34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29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91200" y="3295650"/>
            <a:ext cx="3048000" cy="28575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0" y="2514600"/>
            <a:ext cx="397002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0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880" cy="838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Espace réservé pour une image 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>
          <a:xfrm>
            <a:off x="348343" y="381000"/>
            <a:ext cx="8414658" cy="594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www.idf.org/cvd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6200"/>
            <a:ext cx="19812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8382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Findings of three large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SGLT2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inhibitors CVOTs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(hospitalization for heart failure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and cardiovascular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death)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Zelniker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TA,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et al. Lancet 2018 Nov 9.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pii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: S0140-6736(18)32590-X.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828800"/>
            <a:ext cx="8534400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30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0" y="2667000"/>
            <a:ext cx="397002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758543" y="3424918"/>
            <a:ext cx="3048000" cy="28575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2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83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Conclusions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regarding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SGLT2 inhibitors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0386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SGLT2 inhibitors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have moderate benefits on atherosclerotic major adverse cardiovascular events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robust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benefits on reducing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hospitalisation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heart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failure that seem confined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patients with established atherosclerotic cardiovascular disease.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awaiting results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ongoing trials.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Network meta-analysis of 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DPP-4 inhibitors, GLP-1R agonists and SGLT2 inhibitors</a:t>
            </a:r>
            <a:endParaRPr lang="en-US" sz="18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Zheng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SL,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JAMA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2018;319(15):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1580-1591.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32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43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33400" y="5475514"/>
            <a:ext cx="4572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5475514"/>
            <a:ext cx="4572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Network meta-analysis of 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DPP-4 inhibitors, GLP-1R agonists and SGLT2 inhibitors</a:t>
            </a:r>
            <a:endParaRPr lang="en-US" sz="18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Zheng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SL,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JAMA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2018;319(15):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1580-1591.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33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45770"/>
            <a:ext cx="8534400" cy="439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533400" y="5410200"/>
            <a:ext cx="4572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29200" y="5372100"/>
            <a:ext cx="4572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0"/>
            <a:ext cx="13239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3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Network meta-analysis of 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DPP-4 inhibitors, GLP-1R agonists and SGLT2 inhibitors</a:t>
            </a:r>
            <a:endParaRPr lang="en-US" sz="18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Zheng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SL,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JAMA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2018;319(15):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1580-1591.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34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4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533400" y="5344886"/>
            <a:ext cx="4572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29200" y="5350329"/>
            <a:ext cx="4572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28800"/>
            <a:ext cx="13239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7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5639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Conclusions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35</a:t>
            </a:fld>
            <a:endParaRPr lang="en-US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886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5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231720"/>
            <a:ext cx="83820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Cardiovascular risk profile of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antidiabetes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medications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86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Abdul-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Ghani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M, et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al.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Diabetes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Care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2017;40:813-820.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37442" y="6114995"/>
            <a:ext cx="457200" cy="365125"/>
          </a:xfrm>
        </p:spPr>
        <p:txBody>
          <a:bodyPr/>
          <a:lstStyle/>
          <a:p>
            <a:fld id="{AE2FC36E-27F2-49DE-95AC-2AB3847A94E0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6120"/>
            <a:ext cx="8382000" cy="479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83286" y="3843229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2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8382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Concluding remarks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0386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Despite improved risk factor control,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however, adults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type 2 diabetes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continue to experience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substantial excess cardiovascular risk.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Over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last several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years, trials designed first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demonstrate safety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newer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antidiabetic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agents demonstrated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superiority for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CVD risk reduction among adults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with T2D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with a history of or at high risk for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recurrent CVD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events.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1514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Newman JD, et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al. J Am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Coll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Cardiol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2018;72:1856-69.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457200"/>
            <a:ext cx="83820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Proposed algorithm to reduce cardiovascular risk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with glucose-lowering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agents in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patients with type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2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diabetes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86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Adapted from Newman JD, et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al. J Am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Coll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latin typeface="Arial" pitchFamily="34" charset="0"/>
                <a:cs typeface="Arial" pitchFamily="34" charset="0"/>
              </a:rPr>
              <a:t>Cardiol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2018;72:1856-69.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37442" y="6114995"/>
            <a:ext cx="457200" cy="365125"/>
          </a:xfrm>
        </p:spPr>
        <p:txBody>
          <a:bodyPr/>
          <a:lstStyle/>
          <a:p>
            <a:fld id="{AE2FC36E-27F2-49DE-95AC-2AB3847A94E0}" type="slidenum">
              <a:rPr lang="en-US" smtClean="0"/>
              <a:t>38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1200" y="3810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4686" y="360994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8011886" y="3788229"/>
            <a:ext cx="365760" cy="701862"/>
          </a:xfrm>
          <a:prstGeom prst="curvedLeftArrow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6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.abdi\Downloads\446330341_439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4666" y="33265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Thanks for your attention.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6547246"/>
            <a:ext cx="266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Photo by </a:t>
            </a:r>
            <a:r>
              <a:rPr lang="en-US" sz="1400" i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Majid</a:t>
            </a: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Valizadeh</a:t>
            </a:r>
            <a:r>
              <a:rPr lang="en-US" sz="1400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MD.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880" cy="838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Arial" pitchFamily="34" charset="0"/>
                <a:cs typeface="Arial" pitchFamily="34" charset="0"/>
              </a:rPr>
              <a:t>www.idf.org/cvd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ce réservé pour une image 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>
          <a:xfrm>
            <a:off x="381000" y="381000"/>
            <a:ext cx="8382000" cy="589121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6200"/>
            <a:ext cx="19812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American Diabetes Association recommendation-2018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0386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patients with type 2 diabetes and established atherosclerotic cardiovascular disease,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antihyperglycemic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therapy should begin with lifestyle management and metformin and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subsequently incorporate an agent proven to reduce major adverse cardiovascular events and cardiovascular mortality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(currently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empagliflozin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liraglutide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), after considering drug-specific and patient factors. (A)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388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Agenda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83880" cy="40386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Background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 2008 FDA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antidiabetes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drug approval guidance era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Overview of major cardiovascular outcomes trials (CVOTs) of new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antidiabetes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medications:</a:t>
            </a: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Dipeptidyl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peptidase-4 (DPP-4) inhibitors</a:t>
            </a: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Glucagon like peptide-1 (GLP-1) receptor agonists</a:t>
            </a:r>
          </a:p>
          <a:p>
            <a:pPr lvl="1"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Sodium glucose transporter-2 (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SGLT2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inhibitors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Conclusions</a:t>
            </a: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885"/>
            <a:ext cx="8382000" cy="838200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Early major trials evaluating the effects of intensive glycemic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control</a:t>
            </a:r>
            <a:endParaRPr lang="en-US" sz="18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Boussageon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R,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BMJ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2011;343:d4169.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399"/>
            <a:ext cx="7391400" cy="563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1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885"/>
            <a:ext cx="8382000" cy="838200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Early major trials evaluating the effects of intensive glycemic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control</a:t>
            </a:r>
            <a:endParaRPr lang="en-US" sz="18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Boussageon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R,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BMJ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2011;343:d4169.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086600" cy="558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990600" y="3886200"/>
            <a:ext cx="2438400" cy="3048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65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8382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Effects of </a:t>
            </a:r>
            <a:r>
              <a:rPr lang="en-US" sz="20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metformin compared with sulfonylurea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monotherapy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on long-term all-cause mortality and cardiovascular mortality and morbidity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71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Maruthur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NM,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et al. Ann Intern Med.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2016;164:740-751.</a:t>
            </a:r>
            <a:endParaRPr lang="fr-FR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905001"/>
            <a:ext cx="8534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C36E-27F2-49DE-95AC-2AB3847A94E0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1" y="4848255"/>
            <a:ext cx="838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Overall, metformin is preferred.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4817478"/>
            <a:ext cx="3657600" cy="461664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2311</TotalTime>
  <Words>1086</Words>
  <Application>Microsoft Office PowerPoint</Application>
  <PresentationFormat>On-screen Show (4:3)</PresentationFormat>
  <Paragraphs>167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Aspect</vt:lpstr>
      <vt:lpstr>Shifting Paradigms in the Selection of Antidiabetes Medications: Cardiovascular Benefits </vt:lpstr>
      <vt:lpstr>Agenda</vt:lpstr>
      <vt:lpstr>PowerPoint Presentation</vt:lpstr>
      <vt:lpstr>PowerPoint Presentation</vt:lpstr>
      <vt:lpstr>American Diabetes Association recommendation-2018</vt:lpstr>
      <vt:lpstr>Agenda</vt:lpstr>
      <vt:lpstr>Early major trials evaluating the effects of intensive glycemic control</vt:lpstr>
      <vt:lpstr>Early major trials evaluating the effects of intensive glycemic control</vt:lpstr>
      <vt:lpstr>Effects of metformin compared with sulfonylurea monotherapy on long-term all-cause mortality and cardiovascular mortality and morbidity</vt:lpstr>
      <vt:lpstr>Thiazolidinediones and risk of ischemic heart disease</vt:lpstr>
      <vt:lpstr>Thiazolidinediones and risk of stroke</vt:lpstr>
      <vt:lpstr>Thiazolidinediones and risk of heart failure</vt:lpstr>
      <vt:lpstr>PowerPoint Presentation</vt:lpstr>
      <vt:lpstr>Major Adverse Cardiovascular Events (MACE)</vt:lpstr>
      <vt:lpstr>Completed and ongoing cardiovascular outcomes trials in type 2 diabetes</vt:lpstr>
      <vt:lpstr>Agenda</vt:lpstr>
      <vt:lpstr>DPP-4 Inhibitors</vt:lpstr>
      <vt:lpstr>Findings from three large DPP-4 inhibitors CVOTs</vt:lpstr>
      <vt:lpstr>DPP-4 inhibitors and risk of hospitalization for heart failure</vt:lpstr>
      <vt:lpstr>Conclusions regarding DPP-4 inhibitors</vt:lpstr>
      <vt:lpstr>GLP-1 receptor Agonists</vt:lpstr>
      <vt:lpstr>Characteristics of four large GLP-1R agonists CVOTs</vt:lpstr>
      <vt:lpstr>Findings of four large GLP-1R agonists CVOTs</vt:lpstr>
      <vt:lpstr>Findings of four large GLP-1R agonists CVOTs</vt:lpstr>
      <vt:lpstr>Findings of four large GLP-1R agonists CVOTs</vt:lpstr>
      <vt:lpstr>Conclusions regarding GLP-1 receptor agonists</vt:lpstr>
      <vt:lpstr>SGLT2 Inhibitors</vt:lpstr>
      <vt:lpstr>Characteristics of three large SGLT2 inhibitors CVOTs</vt:lpstr>
      <vt:lpstr>Findings of three large SGLT-2 inhibitors CVOTs (composite of myocardial infarction, stroke, and cardiovascular death)</vt:lpstr>
      <vt:lpstr>Findings of three large SGLT2 inhibitors CVOTs (hospitalization for heart failure and cardiovascular death)</vt:lpstr>
      <vt:lpstr>Conclusions regarding SGLT2 inhibitors</vt:lpstr>
      <vt:lpstr>Network meta-analysis of  DPP-4 inhibitors, GLP-1R agonists and SGLT2 inhibitors</vt:lpstr>
      <vt:lpstr>Network meta-analysis of  DPP-4 inhibitors, GLP-1R agonists and SGLT2 inhibitors</vt:lpstr>
      <vt:lpstr>Network meta-analysis of  DPP-4 inhibitors, GLP-1R agonists and SGLT2 inhibitors</vt:lpstr>
      <vt:lpstr>Conclusions</vt:lpstr>
      <vt:lpstr>Cardiovascular risk profile of antidiabetes medications</vt:lpstr>
      <vt:lpstr>Concluding remarks</vt:lpstr>
      <vt:lpstr>Proposed algorithm to reduce cardiovascular risk with glucose-lowering agents in patients with type 2 diabetes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هنگامه عبدی</dc:creator>
  <cp:lastModifiedBy>هنگامه عبدی</cp:lastModifiedBy>
  <cp:revision>161</cp:revision>
  <dcterms:created xsi:type="dcterms:W3CDTF">2018-11-26T09:01:37Z</dcterms:created>
  <dcterms:modified xsi:type="dcterms:W3CDTF">2018-12-13T04:38:13Z</dcterms:modified>
</cp:coreProperties>
</file>