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424" r:id="rId3"/>
    <p:sldId id="425" r:id="rId4"/>
    <p:sldId id="426" r:id="rId5"/>
    <p:sldId id="353" r:id="rId6"/>
    <p:sldId id="354" r:id="rId7"/>
    <p:sldId id="261" r:id="rId8"/>
    <p:sldId id="266" r:id="rId9"/>
    <p:sldId id="267" r:id="rId10"/>
    <p:sldId id="268" r:id="rId11"/>
    <p:sldId id="269" r:id="rId12"/>
    <p:sldId id="272" r:id="rId13"/>
    <p:sldId id="273" r:id="rId14"/>
    <p:sldId id="276" r:id="rId15"/>
    <p:sldId id="277" r:id="rId16"/>
    <p:sldId id="332" r:id="rId17"/>
    <p:sldId id="333" r:id="rId18"/>
    <p:sldId id="334" r:id="rId19"/>
    <p:sldId id="340" r:id="rId20"/>
    <p:sldId id="346" r:id="rId21"/>
    <p:sldId id="352" r:id="rId22"/>
    <p:sldId id="296" r:id="rId23"/>
    <p:sldId id="318" r:id="rId24"/>
    <p:sldId id="321" r:id="rId25"/>
    <p:sldId id="322" r:id="rId26"/>
    <p:sldId id="323" r:id="rId27"/>
    <p:sldId id="325" r:id="rId28"/>
    <p:sldId id="326" r:id="rId29"/>
    <p:sldId id="408" r:id="rId30"/>
    <p:sldId id="327" r:id="rId31"/>
    <p:sldId id="328" r:id="rId32"/>
    <p:sldId id="331" r:id="rId33"/>
    <p:sldId id="418" r:id="rId34"/>
    <p:sldId id="329" r:id="rId35"/>
    <p:sldId id="355" r:id="rId36"/>
    <p:sldId id="357" r:id="rId37"/>
    <p:sldId id="383" r:id="rId38"/>
    <p:sldId id="405" r:id="rId39"/>
    <p:sldId id="384" r:id="rId40"/>
    <p:sldId id="385" r:id="rId41"/>
    <p:sldId id="386" r:id="rId42"/>
    <p:sldId id="387" r:id="rId43"/>
    <p:sldId id="409" r:id="rId44"/>
    <p:sldId id="388" r:id="rId45"/>
    <p:sldId id="427" r:id="rId46"/>
    <p:sldId id="389" r:id="rId47"/>
    <p:sldId id="295" r:id="rId48"/>
    <p:sldId id="278" r:id="rId49"/>
    <p:sldId id="282" r:id="rId50"/>
    <p:sldId id="283" r:id="rId51"/>
    <p:sldId id="285" r:id="rId52"/>
    <p:sldId id="412" r:id="rId53"/>
    <p:sldId id="413" r:id="rId54"/>
    <p:sldId id="414" r:id="rId55"/>
    <p:sldId id="415" r:id="rId56"/>
    <p:sldId id="416" r:id="rId57"/>
    <p:sldId id="417" r:id="rId5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592B-8473-4AFD-AD88-0BC5E57333DA}" type="datetimeFigureOut">
              <a:rPr lang="fa-IR" smtClean="0"/>
              <a:pPr/>
              <a:t>1437/05/01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2495D-F403-4FB5-B5BB-CE2ADF1F1BC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M</a:t>
            </a:r>
            <a:r>
              <a:rPr lang="en-US" dirty="0" smtClean="0"/>
              <a:t>alignant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pheochromocytoma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advantage of 123I- over 131I-labeled MIBG: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better sensitivity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its utility for imaging by SPECT.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up to </a:t>
            </a:r>
            <a:r>
              <a:rPr lang="en-US" dirty="0" smtClean="0">
                <a:solidFill>
                  <a:srgbClr val="0070C0"/>
                </a:solidFill>
              </a:rPr>
              <a:t>50%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normal</a:t>
            </a:r>
            <a:r>
              <a:rPr lang="en-US" dirty="0" smtClean="0"/>
              <a:t> adrenal glands demonstrate physiological uptake of 123I-MIBG, false positive results can be a problem.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Asymmetric uptake in normal adrenal glands can further lead to misinterpretation.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4929222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pheochromocytomas</a:t>
            </a:r>
            <a:r>
              <a:rPr lang="en-US" dirty="0" smtClean="0"/>
              <a:t>:</a:t>
            </a:r>
            <a:r>
              <a:rPr lang="fa-IR" dirty="0" smtClean="0"/>
              <a:t> </a:t>
            </a:r>
            <a:r>
              <a:rPr lang="en-US" dirty="0" smtClean="0"/>
              <a:t>123I-MIBG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Sensitivity: ranges between 85 and 88%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specificity ranges from 70– 100%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Sensitivity for metastatic PPGLs: between 56 and 83%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Sensitivity for recurrent PPGLs: approximately 75%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Sensitivity for </a:t>
            </a:r>
            <a:r>
              <a:rPr lang="en-US" i="1" dirty="0" err="1" smtClean="0"/>
              <a:t>SDHx</a:t>
            </a:r>
            <a:r>
              <a:rPr lang="en-US" i="1" dirty="0" smtClean="0"/>
              <a:t>-related </a:t>
            </a:r>
            <a:r>
              <a:rPr lang="en-US" i="1" dirty="0" err="1" smtClean="0"/>
              <a:t>PPGLs:</a:t>
            </a:r>
            <a:r>
              <a:rPr lang="en-US" dirty="0" err="1" smtClean="0"/>
              <a:t>less</a:t>
            </a:r>
            <a:r>
              <a:rPr lang="en-US" dirty="0" smtClean="0"/>
              <a:t> than 50%). 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meta-analysis of 15 studies of 123I-MIBG </a:t>
            </a:r>
            <a:r>
              <a:rPr lang="en-US" dirty="0" err="1" smtClean="0"/>
              <a:t>scintigraphy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sensitivity was 94%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specificity 92%</a:t>
            </a:r>
            <a:endParaRPr lang="fa-IR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dirty="0" smtClean="0"/>
              <a:t>Accumulation of 123I-MIBG can be decreased by several drugs: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1) </a:t>
            </a:r>
            <a:r>
              <a:rPr lang="en-US" dirty="0" err="1" smtClean="0"/>
              <a:t>sympathomimetics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2)</a:t>
            </a:r>
            <a:r>
              <a:rPr lang="en-US" dirty="0" smtClean="0"/>
              <a:t> agents that block catecholamine transport via the </a:t>
            </a:r>
            <a:r>
              <a:rPr lang="en-US" dirty="0" err="1" smtClean="0"/>
              <a:t>norepinephrine</a:t>
            </a:r>
            <a:r>
              <a:rPr lang="en-US" dirty="0" smtClean="0"/>
              <a:t> transporter, such as cocaine and </a:t>
            </a:r>
            <a:r>
              <a:rPr lang="en-US" dirty="0" err="1" smtClean="0"/>
              <a:t>tricyclic</a:t>
            </a:r>
            <a:r>
              <a:rPr lang="en-US" dirty="0" smtClean="0"/>
              <a:t> antidepressants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3)</a:t>
            </a:r>
            <a:r>
              <a:rPr lang="en-US" dirty="0" smtClean="0"/>
              <a:t> calcium channel blockers and some combined - and -adrenergic receptor blockers such as </a:t>
            </a:r>
            <a:r>
              <a:rPr lang="en-US" dirty="0" err="1" smtClean="0"/>
              <a:t>labetalol</a:t>
            </a:r>
            <a:endParaRPr lang="en-US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Therefore, most of these drugs should be withheld for </a:t>
            </a:r>
            <a:r>
              <a:rPr lang="en-US" dirty="0" smtClean="0">
                <a:solidFill>
                  <a:srgbClr val="C00000"/>
                </a:solidFill>
              </a:rPr>
              <a:t>about 2 weeks </a:t>
            </a:r>
            <a:r>
              <a:rPr lang="en-US" dirty="0" smtClean="0"/>
              <a:t>before 123I-MIBG </a:t>
            </a:r>
            <a:r>
              <a:rPr lang="en-US" dirty="0" err="1" smtClean="0"/>
              <a:t>scintigraphy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Accumulation of 123I-MIBG is also profoundly decreased in necrotic tumors.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Recommendation</a:t>
            </a:r>
          </a:p>
          <a:p>
            <a:pPr algn="l" rtl="0">
              <a:buNone/>
            </a:pPr>
            <a:r>
              <a:rPr lang="en-US" dirty="0" smtClean="0"/>
              <a:t>2.5Wesuggest the use of 18F-FDG PET/CT scanning in patients with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metastatic disease</a:t>
            </a:r>
            <a:r>
              <a:rPr lang="en-US" dirty="0" smtClean="0"/>
              <a:t>. 18F-FDG PET/CT is the preferred imaging modality over 123I-MIBG </a:t>
            </a:r>
            <a:r>
              <a:rPr lang="en-US" dirty="0" err="1" smtClean="0"/>
              <a:t>scintigraphy</a:t>
            </a:r>
            <a:r>
              <a:rPr lang="en-US" dirty="0" smtClean="0"/>
              <a:t> in patients with known metastatic PPGLs. (</a:t>
            </a:r>
            <a:r>
              <a:rPr lang="en-US" b="1" dirty="0" smtClean="0"/>
              <a:t>2+++○)</a:t>
            </a:r>
          </a:p>
          <a:p>
            <a:pPr algn="l" rtl="0">
              <a:buNone/>
            </a:pPr>
            <a:r>
              <a:rPr lang="en-US" dirty="0" err="1" smtClean="0"/>
              <a:t>Sensitivity:between</a:t>
            </a:r>
            <a:r>
              <a:rPr lang="en-US" dirty="0" smtClean="0"/>
              <a:t> 74 and 100%</a:t>
            </a:r>
          </a:p>
          <a:p>
            <a:pPr algn="l" rtl="0">
              <a:buNone/>
            </a:pPr>
            <a:r>
              <a:rPr lang="en-US" dirty="0" smtClean="0"/>
              <a:t>highest performance for metastatic, particularly </a:t>
            </a:r>
            <a:r>
              <a:rPr lang="en-US" i="1" dirty="0" smtClean="0"/>
              <a:t>SDHB-related, </a:t>
            </a:r>
            <a:r>
              <a:rPr lang="en-US" dirty="0" smtClean="0"/>
              <a:t>PPGLs</a:t>
            </a:r>
            <a:endParaRPr lang="fa-IR" dirty="0" smtClean="0"/>
          </a:p>
          <a:p>
            <a:pPr algn="l" rtl="0">
              <a:buNone/>
            </a:pP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We suggest measuring </a:t>
            </a:r>
            <a:r>
              <a:rPr lang="en-US" dirty="0" smtClean="0">
                <a:solidFill>
                  <a:srgbClr val="00B050"/>
                </a:solidFill>
              </a:rPr>
              <a:t>plasma or urine levels of </a:t>
            </a:r>
            <a:r>
              <a:rPr lang="en-US" dirty="0" err="1" smtClean="0">
                <a:solidFill>
                  <a:srgbClr val="00B050"/>
                </a:solidFill>
              </a:rPr>
              <a:t>metanephrines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 follow-up to diagnose persistent disease. </a:t>
            </a:r>
          </a:p>
          <a:p>
            <a:pPr algn="l" rtl="0"/>
            <a:r>
              <a:rPr lang="en-US" dirty="0" smtClean="0"/>
              <a:t>We suggest </a:t>
            </a:r>
            <a:r>
              <a:rPr lang="en-US" dirty="0" smtClean="0">
                <a:solidFill>
                  <a:srgbClr val="00B050"/>
                </a:solidFill>
              </a:rPr>
              <a:t>lifelong annual biochemical testing</a:t>
            </a:r>
            <a:r>
              <a:rPr lang="en-US" dirty="0" smtClean="0"/>
              <a:t> to assess for recurrent or metastatic disease. (</a:t>
            </a:r>
            <a:r>
              <a:rPr lang="en-US" b="1" dirty="0" smtClean="0"/>
              <a:t>2++○○)</a:t>
            </a:r>
          </a:p>
          <a:p>
            <a:pPr algn="l" rtl="0"/>
            <a:r>
              <a:rPr lang="en-US" dirty="0" smtClean="0"/>
              <a:t>To document successful tumor removal, biochemical testing should be performed upon recovery of the patient from surgery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2–4 wk after surgery</a:t>
            </a:r>
            <a:r>
              <a:rPr lang="en-US" dirty="0" smtClean="0"/>
              <a:t>).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411807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We recommend minimally invasive </a:t>
            </a:r>
            <a:r>
              <a:rPr lang="en-US" dirty="0" err="1" smtClean="0"/>
              <a:t>adrenalectomy</a:t>
            </a:r>
            <a:endParaRPr lang="en-US" dirty="0" smtClean="0"/>
          </a:p>
          <a:p>
            <a:pPr algn="l" rtl="0"/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laparoscopic) for most adrenal </a:t>
            </a:r>
            <a:r>
              <a:rPr lang="en-US" dirty="0" err="1" smtClean="0"/>
              <a:t>pheochromocytomas</a:t>
            </a:r>
            <a:r>
              <a:rPr lang="en-US" dirty="0" smtClean="0"/>
              <a:t>. (</a:t>
            </a:r>
            <a:r>
              <a:rPr lang="en-US" b="1" dirty="0" smtClean="0"/>
              <a:t>1++○○) </a:t>
            </a:r>
          </a:p>
          <a:p>
            <a:pPr algn="l" rtl="0"/>
            <a:r>
              <a:rPr lang="en-US" dirty="0" smtClean="0"/>
              <a:t>We recommend open resection for large (</a:t>
            </a:r>
            <a:r>
              <a:rPr lang="en-US" dirty="0" err="1" smtClean="0"/>
              <a:t>eg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6 cm) or invasive </a:t>
            </a:r>
            <a:r>
              <a:rPr lang="en-US" dirty="0" err="1" smtClean="0"/>
              <a:t>pheochromocytomas</a:t>
            </a:r>
            <a:r>
              <a:rPr lang="en-US" dirty="0" smtClean="0"/>
              <a:t> to ensure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complete tumor resection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prevent tumor rupture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avoid</a:t>
            </a:r>
          </a:p>
          <a:p>
            <a:pPr algn="l" rtl="0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local recurrence</a:t>
            </a:r>
            <a:r>
              <a:rPr lang="en-US" dirty="0" smtClean="0"/>
              <a:t>. (</a:t>
            </a:r>
            <a:r>
              <a:rPr lang="en-US" b="1" dirty="0" smtClean="0"/>
              <a:t>1+ ○○○)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115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657744"/>
            <a:ext cx="557216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recurrence rate of </a:t>
            </a:r>
            <a:r>
              <a:rPr lang="en-US" dirty="0" err="1" smtClean="0"/>
              <a:t>pheochromocytoma</a:t>
            </a:r>
            <a:r>
              <a:rPr lang="en-US" dirty="0" smtClean="0"/>
              <a:t> after </a:t>
            </a:r>
            <a:r>
              <a:rPr lang="en-US" dirty="0" err="1" smtClean="0"/>
              <a:t>adrenalectomy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6.5–16.5%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local in the adrenal bed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distantly</a:t>
            </a:r>
          </a:p>
          <a:p>
            <a:pPr algn="l" rtl="0"/>
            <a:r>
              <a:rPr lang="en-US" dirty="0" smtClean="0"/>
              <a:t>Methods. retrospective analysis of 155 patients who underwent operation for adrenal </a:t>
            </a:r>
            <a:r>
              <a:rPr lang="en-US" dirty="0" err="1" smtClean="0"/>
              <a:t>pheochromocytoma</a:t>
            </a:r>
            <a:r>
              <a:rPr lang="en-US" dirty="0" smtClean="0"/>
              <a:t> at Cleveland Clinic from January 1, 2000, to July 31, 2013. 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Results: Eight patients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6%</a:t>
            </a:r>
            <a:r>
              <a:rPr lang="en-US" dirty="0" smtClean="0"/>
              <a:t>) developed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recurrent disease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 median time from initial operation to diagnosis of recurrence was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35 months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On multivariate analysis, </a:t>
            </a:r>
            <a:r>
              <a:rPr lang="en-US" dirty="0" smtClean="0">
                <a:solidFill>
                  <a:srgbClr val="0070C0"/>
                </a:solidFill>
              </a:rPr>
              <a:t>tumor size &gt;5 cm was an independent predictor of recurrence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7662"/>
            <a:ext cx="8229600" cy="43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364" y="3429000"/>
            <a:ext cx="3163824" cy="316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26631"/>
            <a:ext cx="3087624" cy="319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394364"/>
            <a:ext cx="3087624" cy="316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4340"/>
            <a:ext cx="3163824" cy="3163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730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882411" cy="559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47863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optimal protocol, in our opinion, is measurement of </a:t>
            </a:r>
            <a:r>
              <a:rPr lang="en-US" dirty="0" err="1" smtClean="0"/>
              <a:t>metanephrines</a:t>
            </a:r>
            <a:r>
              <a:rPr lang="en-US" dirty="0" smtClean="0"/>
              <a:t> 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1, 6, and 12 months</a:t>
            </a:r>
            <a:r>
              <a:rPr lang="en-US" dirty="0" smtClean="0"/>
              <a:t> postoperatively and then annually thereafter.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Because up to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25%</a:t>
            </a:r>
            <a:r>
              <a:rPr lang="en-US" dirty="0" smtClean="0"/>
              <a:t> of our patients with recurrence had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normal laboratory </a:t>
            </a:r>
            <a:r>
              <a:rPr lang="en-US" dirty="0" smtClean="0"/>
              <a:t>results with recurrence of disease, we also recommend annual cross-sectional imaging, preferably computed tomography, to look for recurrence.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Recurrence can occur many years after </a:t>
            </a:r>
            <a:r>
              <a:rPr lang="en-US" dirty="0" err="1" smtClean="0"/>
              <a:t>adrenalectomy</a:t>
            </a:r>
            <a:r>
              <a:rPr lang="en-US" dirty="0" smtClean="0"/>
              <a:t>, necessitating long-term monitoring.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3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14818"/>
            <a:ext cx="6162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Patients with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metastatic</a:t>
            </a:r>
            <a:r>
              <a:rPr lang="en-US" dirty="0" smtClean="0"/>
              <a:t> PCC/PGL have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50%</a:t>
            </a:r>
            <a:r>
              <a:rPr lang="en-US" dirty="0" smtClean="0"/>
              <a:t> 5-year overall survival.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 retrospective analysis of 100 PCCs found that tumors with a </a:t>
            </a:r>
            <a:r>
              <a:rPr lang="en-US" dirty="0" smtClean="0">
                <a:solidFill>
                  <a:srgbClr val="C00000"/>
                </a:solidFill>
              </a:rPr>
              <a:t>PASS </a:t>
            </a:r>
            <a:r>
              <a:rPr lang="en-US" dirty="0" smtClean="0"/>
              <a:t>less than 4 were always clinically benign, whereas tumors with a PASS of 4 or more had the potential to become metastatic.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GAPP</a:t>
            </a:r>
            <a:r>
              <a:rPr lang="en-US" dirty="0" smtClean="0"/>
              <a:t> :classifying tumors as well differentiated (score: 0–2), moderately differentiated (score: 3–6), and poorly differentiated (score: 7–10).  </a:t>
            </a:r>
            <a:endParaRPr lang="fa-IR" dirty="0" smtClean="0"/>
          </a:p>
          <a:p>
            <a:pPr algn="l" rtl="0"/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Treatments for Metastatic </a:t>
            </a:r>
            <a:r>
              <a:rPr lang="en-US" dirty="0" err="1" smtClean="0"/>
              <a:t>Pheochromocytomas</a:t>
            </a:r>
            <a:r>
              <a:rPr lang="en-US" dirty="0" smtClean="0"/>
              <a:t> and </a:t>
            </a:r>
            <a:r>
              <a:rPr lang="en-US" dirty="0" err="1" smtClean="0"/>
              <a:t>Paragangliomas</a:t>
            </a:r>
            <a:r>
              <a:rPr lang="en-US" dirty="0" smtClean="0"/>
              <a:t>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full surgical resection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chemotherapy, 131I-MIBG, and/or radiation can offer disease control.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Given the often </a:t>
            </a:r>
            <a:r>
              <a:rPr lang="en-US" dirty="0" smtClean="0">
                <a:solidFill>
                  <a:srgbClr val="C00000"/>
                </a:solidFill>
              </a:rPr>
              <a:t>indolent nature </a:t>
            </a:r>
            <a:r>
              <a:rPr lang="en-US" dirty="0" smtClean="0"/>
              <a:t>of disease, therapies usually are reserved for patients with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clear progression or severe symptoms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There are no studies to direct the timing or order of treatments.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Alpha-blockade</a:t>
            </a:r>
            <a:r>
              <a:rPr lang="en-US" dirty="0" smtClean="0"/>
              <a:t> is required during any treatment to prevent hypertensive crisis from catecholamine release during tumor cell </a:t>
            </a:r>
            <a:r>
              <a:rPr lang="en-US" dirty="0" err="1" smtClean="0"/>
              <a:t>lysis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Chemotherapy: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Cyclophosphamide</a:t>
            </a:r>
            <a:r>
              <a:rPr lang="en-US" dirty="0" smtClean="0"/>
              <a:t>, </a:t>
            </a:r>
            <a:r>
              <a:rPr lang="en-US" dirty="0" err="1" smtClean="0"/>
              <a:t>vincristine</a:t>
            </a:r>
            <a:r>
              <a:rPr lang="en-US" dirty="0" smtClean="0"/>
              <a:t>, and </a:t>
            </a:r>
            <a:r>
              <a:rPr lang="en-US" dirty="0" err="1" smtClean="0"/>
              <a:t>dacarbazine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CVD</a:t>
            </a:r>
            <a:r>
              <a:rPr lang="en-US" dirty="0" smtClean="0"/>
              <a:t>) chemotherapy is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standard regimen </a:t>
            </a:r>
            <a:r>
              <a:rPr lang="en-US" dirty="0" smtClean="0"/>
              <a:t>for treating metastatic PCC/PGL despite no prospective clinical trials.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systematic review and meta-analysis 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partial tumor response </a:t>
            </a:r>
            <a:r>
              <a:rPr lang="en-US" dirty="0" smtClean="0"/>
              <a:t>rate 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4%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37%</a:t>
            </a:r>
            <a:r>
              <a:rPr lang="en-US" dirty="0" smtClean="0"/>
              <a:t> of patients, respectively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complete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partial biochemical </a:t>
            </a:r>
            <a:r>
              <a:rPr lang="en-US" dirty="0" smtClean="0"/>
              <a:t>response rate of </a:t>
            </a:r>
            <a:r>
              <a:rPr lang="en-US" dirty="0" smtClean="0">
                <a:solidFill>
                  <a:srgbClr val="C00000"/>
                </a:solidFill>
              </a:rPr>
              <a:t>14%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40%</a:t>
            </a:r>
            <a:r>
              <a:rPr lang="en-US" dirty="0" smtClean="0"/>
              <a:t> of patients, respectively.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Of note, 14% of patients had stable disease.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Tumor responses usually occurred after 2 to 4 cycles of CVD therapy, and the median </a:t>
            </a:r>
            <a:r>
              <a:rPr lang="en-US" dirty="0" smtClean="0">
                <a:solidFill>
                  <a:srgbClr val="C00000"/>
                </a:solidFill>
              </a:rPr>
              <a:t>duration of response </a:t>
            </a:r>
            <a:r>
              <a:rPr lang="en-US" dirty="0" smtClean="0"/>
              <a:t>for the 2 studies that reported it was 20 months and 40 months.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B0F0"/>
                </a:solidFill>
              </a:rPr>
              <a:t>most common toxicities 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myelosuppression</a:t>
            </a:r>
            <a:r>
              <a:rPr lang="en-US" dirty="0" smtClean="0"/>
              <a:t>, peripheral neuropathy and gastrointestinal toxicity, (sometimes severe but usually transient)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123I-Metaiodobenzylguanidine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Sixty percent of PCCs/PGLs are MIBG avid, and therefore, are susceptible to systemic 131I-MIBG therapy.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MIBG is transported into cells by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norepinephrine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transporter and causes cell death by emitting ionizing radiation from the decaying 131I radionuclide.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systematic review and meta-analysis: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total of 243 patients of varying ages who may or may not have had previous therapies and received 131I-MIBG :</a:t>
            </a:r>
            <a:endParaRPr lang="fa-IR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complete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partial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tumor response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3%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27%</a:t>
            </a:r>
            <a:r>
              <a:rPr lang="en-US" dirty="0" smtClean="0"/>
              <a:t> of patients, respectively,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complete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partial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hormonal response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11%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40%</a:t>
            </a:r>
            <a:r>
              <a:rPr lang="en-US" dirty="0" smtClean="0"/>
              <a:t> of patients, respectively.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Of note, </a:t>
            </a:r>
            <a:r>
              <a:rPr lang="en-US" dirty="0" smtClean="0">
                <a:solidFill>
                  <a:srgbClr val="0070C0"/>
                </a:solidFill>
              </a:rPr>
              <a:t>52% of patients had stable disease</a:t>
            </a:r>
            <a:r>
              <a:rPr lang="en-US" dirty="0" smtClean="0"/>
              <a:t>, but given the often indolent nature of metastatic PCC/PGL, it is unclear if this is due to treatment effects or the natural history of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Two studies within the cohort reported mean progression-free survival times of 23.1 and 28.5 months. </a:t>
            </a:r>
          </a:p>
          <a:p>
            <a:pPr algn="l" rtl="0"/>
            <a:r>
              <a:rPr lang="en-US" dirty="0" smtClean="0"/>
              <a:t>most commonly reported </a:t>
            </a:r>
            <a:r>
              <a:rPr lang="en-US" dirty="0" smtClean="0">
                <a:solidFill>
                  <a:srgbClr val="00B050"/>
                </a:solidFill>
              </a:rPr>
              <a:t>side effects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toxicity with severe grade 3 to 4 </a:t>
            </a:r>
            <a:r>
              <a:rPr lang="en-US" dirty="0" err="1" smtClean="0"/>
              <a:t>neutropenia</a:t>
            </a:r>
            <a:r>
              <a:rPr lang="en-US" dirty="0" smtClean="0"/>
              <a:t>(87%)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thrombocytopenia (83%)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36" y="1295400"/>
            <a:ext cx="3976255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295400"/>
            <a:ext cx="4191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85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Free iodine from the treatment will accumulate in the thyroid gland; therefore, patients require </a:t>
            </a:r>
            <a:r>
              <a:rPr lang="en-US" dirty="0" smtClean="0">
                <a:solidFill>
                  <a:srgbClr val="7030A0"/>
                </a:solidFill>
              </a:rPr>
              <a:t>potassium iodide </a:t>
            </a:r>
            <a:r>
              <a:rPr lang="en-US" dirty="0" smtClean="0">
                <a:solidFill>
                  <a:srgbClr val="002060"/>
                </a:solidFill>
              </a:rPr>
              <a:t>before and after</a:t>
            </a:r>
            <a:r>
              <a:rPr lang="en-US" dirty="0" smtClean="0"/>
              <a:t> treatment to prevent a </a:t>
            </a:r>
            <a:r>
              <a:rPr lang="en-US" dirty="0" err="1" smtClean="0"/>
              <a:t>thyroiditis</a:t>
            </a:r>
            <a:r>
              <a:rPr lang="en-US" dirty="0" smtClean="0"/>
              <a:t> and subsequent hypothyroidism. </a:t>
            </a:r>
          </a:p>
          <a:p>
            <a:pPr algn="l" rtl="0">
              <a:buFont typeface="Wingdings" pitchFamily="2" charset="2"/>
              <a:buChar char="v"/>
            </a:pP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Despite appropriate blockade, </a:t>
            </a:r>
            <a:r>
              <a:rPr lang="en-US" b="1" dirty="0" smtClean="0"/>
              <a:t>hypothyroidism</a:t>
            </a:r>
            <a:r>
              <a:rPr lang="en-US" dirty="0" smtClean="0"/>
              <a:t> can occur in </a:t>
            </a:r>
            <a:r>
              <a:rPr lang="en-US" dirty="0" smtClean="0">
                <a:solidFill>
                  <a:srgbClr val="7030A0"/>
                </a:solidFill>
              </a:rPr>
              <a:t>11% to 32% </a:t>
            </a:r>
            <a:r>
              <a:rPr lang="en-US" dirty="0" smtClean="0"/>
              <a:t>of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43602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Targeted Therapies</a:t>
            </a:r>
          </a:p>
          <a:p>
            <a:pPr algn="l" rtl="0"/>
            <a:r>
              <a:rPr lang="en-US" dirty="0" smtClean="0"/>
              <a:t>mammalian target of </a:t>
            </a:r>
            <a:r>
              <a:rPr lang="en-US" dirty="0" err="1" smtClean="0"/>
              <a:t>rapamycin</a:t>
            </a:r>
            <a:r>
              <a:rPr lang="en-US" dirty="0" smtClean="0"/>
              <a:t> (</a:t>
            </a:r>
            <a:r>
              <a:rPr lang="en-US" dirty="0" err="1" smtClean="0"/>
              <a:t>mTOR</a:t>
            </a:r>
            <a:r>
              <a:rPr lang="en-US" dirty="0" smtClean="0"/>
              <a:t>) inhibitor </a:t>
            </a:r>
            <a:r>
              <a:rPr lang="en-US" i="1" dirty="0" err="1" smtClean="0">
                <a:solidFill>
                  <a:srgbClr val="7030A0"/>
                </a:solidFill>
              </a:rPr>
              <a:t>everolimus</a:t>
            </a:r>
            <a:r>
              <a:rPr lang="en-US" i="1" dirty="0" smtClean="0"/>
              <a:t>:</a:t>
            </a:r>
            <a:r>
              <a:rPr lang="en-US" dirty="0" smtClean="0"/>
              <a:t> disappointing in this disease.</a:t>
            </a:r>
          </a:p>
          <a:p>
            <a:pPr algn="l" rtl="0"/>
            <a:r>
              <a:rPr lang="en-US" i="1" dirty="0" err="1" smtClean="0">
                <a:solidFill>
                  <a:srgbClr val="7030A0"/>
                </a:solidFill>
              </a:rPr>
              <a:t>Sunitinib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retrospective report of </a:t>
            </a:r>
            <a:r>
              <a:rPr lang="en-US" dirty="0" smtClean="0">
                <a:solidFill>
                  <a:srgbClr val="0070C0"/>
                </a:solidFill>
              </a:rPr>
              <a:t>17 patients </a:t>
            </a:r>
            <a:r>
              <a:rPr lang="en-US" dirty="0" smtClean="0"/>
              <a:t>with metastatic PCC/PGL.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There was a partial response (n = 3) or stable disease (n = 4) in 47% of patients.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median progression-free survival was only 4.1 months.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External Beam Radiotherapy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controversial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Malignant PCCs/PGLs were believed to be resistant to radiation, but recent work suggests that EBRT can affect long-term local control in most cases.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 largest retrospective cohort examined EBRT in 24 patients with metastatic PCC/ PGL 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Symptomatic control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stable disease by imaging </a:t>
            </a:r>
            <a:r>
              <a:rPr lang="en-US" dirty="0" smtClean="0"/>
              <a:t>was seen in </a:t>
            </a:r>
            <a:r>
              <a:rPr lang="en-US" dirty="0" smtClean="0">
                <a:solidFill>
                  <a:srgbClr val="7030A0"/>
                </a:solidFill>
              </a:rPr>
              <a:t>81%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87% </a:t>
            </a:r>
            <a:r>
              <a:rPr lang="en-US" dirty="0" smtClean="0"/>
              <a:t>of the lesions, respectively.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retrospective review of </a:t>
            </a:r>
            <a:r>
              <a:rPr lang="en-US" dirty="0" smtClean="0">
                <a:solidFill>
                  <a:srgbClr val="0070C0"/>
                </a:solidFill>
              </a:rPr>
              <a:t>17 patients </a:t>
            </a:r>
            <a:r>
              <a:rPr lang="en-US" dirty="0" smtClean="0"/>
              <a:t>with non–head and neck malignant PCC/PGL treated with various EBRT regimens to a median dose of 40 </a:t>
            </a:r>
            <a:r>
              <a:rPr lang="en-US" dirty="0" err="1" smtClean="0"/>
              <a:t>Gy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Seventy-six percent </a:t>
            </a:r>
            <a:r>
              <a:rPr lang="en-US" dirty="0" smtClean="0"/>
              <a:t>of patients had local control (attributable to disease stabilization and/or symptom control). </a:t>
            </a:r>
          </a:p>
          <a:p>
            <a:pPr algn="l" rtl="0"/>
            <a:r>
              <a:rPr lang="en-US" dirty="0" smtClean="0"/>
              <a:t>EBRT appears to offer </a:t>
            </a:r>
            <a:r>
              <a:rPr lang="en-US" dirty="0" smtClean="0">
                <a:solidFill>
                  <a:srgbClr val="0070C0"/>
                </a:solidFill>
              </a:rPr>
              <a:t>symptomatic control </a:t>
            </a:r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0070C0"/>
                </a:solidFill>
              </a:rPr>
              <a:t>limited burden of metastases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Because metastatic PCC/PGL can be an indolent disease, prospective studies are needed to determine if EBRT truly contributes to disease stability in terms of tumor growth.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097709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429264"/>
            <a:ext cx="314327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MPPs are defined by their endocrine tumor morphology and </a:t>
            </a:r>
            <a:r>
              <a:rPr lang="en-US" dirty="0" smtClean="0">
                <a:solidFill>
                  <a:srgbClr val="00B0F0"/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err="1" smtClean="0"/>
              <a:t>immunohistochemical</a:t>
            </a:r>
            <a:r>
              <a:rPr lang="en-US" dirty="0" smtClean="0"/>
              <a:t> staining for </a:t>
            </a:r>
            <a:r>
              <a:rPr lang="en-US" dirty="0" err="1" smtClean="0">
                <a:solidFill>
                  <a:srgbClr val="00B0F0"/>
                </a:solidFill>
              </a:rPr>
              <a:t>chromograninA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synaptophysin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7030A0"/>
                </a:solidFill>
              </a:rPr>
              <a:t>negative</a:t>
            </a:r>
            <a:r>
              <a:rPr lang="en-US" dirty="0" smtClean="0"/>
              <a:t> staining for </a:t>
            </a:r>
            <a:r>
              <a:rPr lang="en-US" dirty="0" smtClean="0">
                <a:solidFill>
                  <a:srgbClr val="7030A0"/>
                </a:solidFill>
              </a:rPr>
              <a:t>keratins</a:t>
            </a:r>
            <a:r>
              <a:rPr lang="en-US" dirty="0" smtClean="0"/>
              <a:t> allows MPPs to be differentiated from the metastases of </a:t>
            </a:r>
            <a:r>
              <a:rPr lang="en-US" dirty="0" err="1" smtClean="0"/>
              <a:t>gastroenteropancreatic</a:t>
            </a:r>
            <a:r>
              <a:rPr lang="en-US" dirty="0" smtClean="0"/>
              <a:t> NETs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Patients with </a:t>
            </a:r>
            <a:r>
              <a:rPr lang="en-US" dirty="0" err="1" smtClean="0"/>
              <a:t>pheochromocytomas</a:t>
            </a:r>
            <a:r>
              <a:rPr lang="en-US" dirty="0" smtClean="0"/>
              <a:t>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larger than 5 cm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err="1" smtClean="0"/>
              <a:t>paragangliomas</a:t>
            </a:r>
            <a:r>
              <a:rPr lang="en-US" dirty="0" smtClean="0"/>
              <a:t> of any size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and/or carriers of SDHB mutations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need radiographic studies that can detect metastases in the thoracic, abdominal, and pelvic cavities and the skeletal tissue or recurrences in the primary tumor bed.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The usual sites of metastatic involvement: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lymph nodes </a:t>
            </a:r>
            <a:r>
              <a:rPr lang="en-US" dirty="0" smtClean="0"/>
              <a:t>(80%), </a:t>
            </a:r>
            <a:r>
              <a:rPr lang="en-US" dirty="0" smtClean="0">
                <a:solidFill>
                  <a:srgbClr val="0070C0"/>
                </a:solidFill>
              </a:rPr>
              <a:t>bones</a:t>
            </a:r>
            <a:r>
              <a:rPr lang="en-US" dirty="0" smtClean="0"/>
              <a:t> (71%), </a:t>
            </a:r>
            <a:r>
              <a:rPr lang="en-US" dirty="0" smtClean="0">
                <a:solidFill>
                  <a:srgbClr val="0070C0"/>
                </a:solidFill>
              </a:rPr>
              <a:t>live</a:t>
            </a:r>
            <a:r>
              <a:rPr lang="en-US" dirty="0" smtClean="0"/>
              <a:t>r (50%), and </a:t>
            </a:r>
            <a:r>
              <a:rPr lang="en-US" dirty="0" smtClean="0">
                <a:solidFill>
                  <a:srgbClr val="0070C0"/>
                </a:solidFill>
              </a:rPr>
              <a:t>lungs</a:t>
            </a:r>
            <a:r>
              <a:rPr lang="en-US" dirty="0" smtClean="0"/>
              <a:t> (50%) </a:t>
            </a: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Surgery may be considered to: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relieve the compression of neurological structures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err="1" smtClean="0"/>
              <a:t>resect</a:t>
            </a:r>
            <a:r>
              <a:rPr lang="en-US" dirty="0" smtClean="0"/>
              <a:t> the primary tumors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if other approaches fail to remove them, </a:t>
            </a:r>
            <a:r>
              <a:rPr lang="en-US" dirty="0" err="1" smtClean="0"/>
              <a:t>resect</a:t>
            </a:r>
            <a:r>
              <a:rPr lang="en-US" dirty="0" smtClean="0"/>
              <a:t> macroscopic tumors.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31" y="-285775"/>
            <a:ext cx="5143538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4" y="428604"/>
            <a:ext cx="4490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MIBG therapy: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Differences in MIBG activity, endpoints, and imaging modalities and insufficient clinical characterization of MPP patients make it impossible to compare these studies.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tumor responses </a:t>
            </a:r>
            <a:r>
              <a:rPr lang="en-US" dirty="0" smtClean="0"/>
              <a:t>:range from </a:t>
            </a:r>
            <a:r>
              <a:rPr lang="en-US" dirty="0" smtClean="0">
                <a:solidFill>
                  <a:srgbClr val="7030A0"/>
                </a:solidFill>
              </a:rPr>
              <a:t>22 to 48%.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rgbClr val="00B050"/>
                </a:solidFill>
              </a:rPr>
              <a:t>biochemical response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00B050"/>
                </a:solidFill>
              </a:rPr>
              <a:t> 35–67%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Main safety issues :</a:t>
            </a:r>
          </a:p>
          <a:p>
            <a:pPr algn="l" rtl="0">
              <a:buNone/>
            </a:pPr>
            <a:r>
              <a:rPr lang="en-US" dirty="0" smtClean="0"/>
              <a:t> asthenia, nausea, vomiting, hematologic and thyroid dysfunction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to a lesser extent:</a:t>
            </a:r>
          </a:p>
          <a:p>
            <a:pPr algn="l" rtl="0">
              <a:buNone/>
            </a:pPr>
            <a:r>
              <a:rPr lang="en-US" dirty="0" smtClean="0"/>
              <a:t>second cancer, hypertensive crisis, sepsis, and pulmonary toxicity.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219201"/>
            <a:ext cx="4114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947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Patient deaths have also been reported (mainly due to bone marrow insufficiency/dysplasia). 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The ideal candidates for MIBG therapy as a first-line therapy are patients with</a:t>
            </a:r>
            <a:r>
              <a:rPr lang="en-US" dirty="0" smtClean="0"/>
              <a:t>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significant tumor burden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slowly progressive disease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adequate MIBG uptake on diagnostic imaging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acceptable blood tests (absolute </a:t>
            </a:r>
            <a:r>
              <a:rPr lang="en-US" dirty="0" err="1" smtClean="0"/>
              <a:t>neutrophil</a:t>
            </a:r>
            <a:r>
              <a:rPr lang="en-US" dirty="0" smtClean="0"/>
              <a:t> count ≥1500/mm3, platelet count ≥ 100 000/mm3, hemoglobin levels ≥ 9 g/dl, </a:t>
            </a:r>
            <a:r>
              <a:rPr lang="en-US" dirty="0" err="1" smtClean="0"/>
              <a:t>bilirubin</a:t>
            </a:r>
            <a:r>
              <a:rPr lang="en-US" dirty="0" smtClean="0"/>
              <a:t> levels ≤1.5×the upper limit of normal (ULN), serum albumin levels ≥ 2.8 g/dl, serum </a:t>
            </a:r>
            <a:r>
              <a:rPr lang="en-US" dirty="0" err="1" smtClean="0"/>
              <a:t>creatinine</a:t>
            </a:r>
            <a:r>
              <a:rPr lang="en-US" dirty="0" smtClean="0"/>
              <a:t> levels ≤ 1.5×ULN, and </a:t>
            </a:r>
            <a:r>
              <a:rPr lang="en-US" dirty="0" err="1" smtClean="0"/>
              <a:t>alanine</a:t>
            </a:r>
            <a:r>
              <a:rPr lang="en-US" dirty="0" smtClean="0"/>
              <a:t> </a:t>
            </a:r>
            <a:r>
              <a:rPr lang="en-US" dirty="0" err="1" smtClean="0"/>
              <a:t>aminotransferase</a:t>
            </a:r>
            <a:r>
              <a:rPr lang="en-US" dirty="0" smtClean="0"/>
              <a:t> and </a:t>
            </a:r>
            <a:r>
              <a:rPr lang="en-US" dirty="0" err="1" smtClean="0"/>
              <a:t>aspartate</a:t>
            </a:r>
            <a:r>
              <a:rPr lang="en-US" dirty="0" smtClean="0"/>
              <a:t> </a:t>
            </a:r>
            <a:r>
              <a:rPr lang="en-US" dirty="0" err="1" smtClean="0"/>
              <a:t>aminotransferase</a:t>
            </a:r>
            <a:r>
              <a:rPr lang="en-US" dirty="0" smtClean="0"/>
              <a:t> levels ≤ 3.0×ULN), and good performance status.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Experience using 90Y-DOTATOC and 177Lu- DOTATOC, the two most often used </a:t>
            </a:r>
            <a:r>
              <a:rPr lang="en-US" dirty="0" err="1" smtClean="0"/>
              <a:t>radiolabeled</a:t>
            </a:r>
            <a:r>
              <a:rPr lang="en-US" dirty="0" smtClean="0"/>
              <a:t> agents that </a:t>
            </a:r>
            <a:r>
              <a:rPr lang="en-US" dirty="0" smtClean="0">
                <a:solidFill>
                  <a:srgbClr val="0070C0"/>
                </a:solidFill>
              </a:rPr>
              <a:t>target </a:t>
            </a:r>
            <a:r>
              <a:rPr lang="en-US" dirty="0" err="1" smtClean="0">
                <a:solidFill>
                  <a:srgbClr val="0070C0"/>
                </a:solidFill>
              </a:rPr>
              <a:t>somatostatin</a:t>
            </a:r>
            <a:r>
              <a:rPr lang="en-US" dirty="0" smtClean="0">
                <a:solidFill>
                  <a:srgbClr val="0070C0"/>
                </a:solidFill>
              </a:rPr>
              <a:t> receptors</a:t>
            </a:r>
            <a:r>
              <a:rPr lang="en-US" dirty="0" smtClean="0"/>
              <a:t>, for targeted radiotherapy in MPP patients is limited.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Two studies have shown that targeted radiotherapy with these agents elicits </a:t>
            </a:r>
            <a:r>
              <a:rPr lang="en-US" dirty="0" smtClean="0">
                <a:solidFill>
                  <a:srgbClr val="0070C0"/>
                </a:solidFill>
              </a:rPr>
              <a:t>response rates of &lt;10%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This contrasts with the higher sensitivity of </a:t>
            </a:r>
            <a:r>
              <a:rPr lang="en-US" dirty="0" err="1" smtClean="0"/>
              <a:t>somatostatin</a:t>
            </a:r>
            <a:r>
              <a:rPr lang="en-US" dirty="0" smtClean="0"/>
              <a:t> receptor </a:t>
            </a:r>
            <a:r>
              <a:rPr lang="en-US" dirty="0" err="1" smtClean="0"/>
              <a:t>scintigraphy</a:t>
            </a:r>
            <a:r>
              <a:rPr lang="en-US" dirty="0" smtClean="0"/>
              <a:t> as a diagnostic imaging study compared with MIBG </a:t>
            </a:r>
            <a:r>
              <a:rPr lang="en-US" dirty="0" err="1" smtClean="0"/>
              <a:t>scintigraphy</a:t>
            </a:r>
            <a:r>
              <a:rPr lang="en-US" dirty="0" smtClean="0"/>
              <a:t> 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 inappropriate expression of </a:t>
            </a:r>
            <a:r>
              <a:rPr lang="en-US" dirty="0" err="1" smtClean="0"/>
              <a:t>somatostatin</a:t>
            </a:r>
            <a:r>
              <a:rPr lang="en-US" dirty="0" smtClean="0"/>
              <a:t> receptor subtypes in MPP cells or processing errors may explain the lack of response to </a:t>
            </a:r>
            <a:r>
              <a:rPr lang="en-US" dirty="0" err="1" smtClean="0"/>
              <a:t>octreotide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929354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Chemotherapy 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In the first study carried out by </a:t>
            </a:r>
            <a:r>
              <a:rPr lang="en-US" dirty="0" err="1" smtClean="0"/>
              <a:t>Averbuch</a:t>
            </a:r>
            <a:r>
              <a:rPr lang="en-US" dirty="0" smtClean="0"/>
              <a:t> et al. the CVD regimen elicited </a:t>
            </a:r>
            <a:r>
              <a:rPr lang="en-US" dirty="0" smtClean="0">
                <a:solidFill>
                  <a:srgbClr val="0070C0"/>
                </a:solidFill>
              </a:rPr>
              <a:t>partial or complete </a:t>
            </a:r>
            <a:r>
              <a:rPr lang="en-US" dirty="0" smtClean="0"/>
              <a:t>responses in </a:t>
            </a:r>
            <a:r>
              <a:rPr lang="en-US" dirty="0" smtClean="0">
                <a:solidFill>
                  <a:srgbClr val="0070C0"/>
                </a:solidFill>
              </a:rPr>
              <a:t>10 (55%) of the 18 patients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Patel et al. reported that a modified CVD regimen that included the optional use of </a:t>
            </a:r>
            <a:r>
              <a:rPr lang="en-US" dirty="0" err="1" smtClean="0"/>
              <a:t>vincristine</a:t>
            </a:r>
            <a:r>
              <a:rPr lang="en-US" dirty="0" smtClean="0"/>
              <a:t> combined with doxorubicin elicited a similar </a:t>
            </a:r>
            <a:r>
              <a:rPr lang="en-US" dirty="0" smtClean="0">
                <a:solidFill>
                  <a:srgbClr val="7030A0"/>
                </a:solidFill>
              </a:rPr>
              <a:t>partial response rate (46%) in 13 MPP patients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Recently, a group from the MD Anderson Cancer Center has reported a </a:t>
            </a:r>
            <a:r>
              <a:rPr lang="en-US" dirty="0" smtClean="0">
                <a:solidFill>
                  <a:srgbClr val="0070C0"/>
                </a:solidFill>
              </a:rPr>
              <a:t>25% objective response rate</a:t>
            </a:r>
            <a:r>
              <a:rPr lang="en-US" dirty="0" smtClean="0"/>
              <a:t> using </a:t>
            </a:r>
            <a:r>
              <a:rPr lang="en-US" dirty="0" err="1" smtClean="0"/>
              <a:t>cyclophosphamide</a:t>
            </a:r>
            <a:r>
              <a:rPr lang="en-US" dirty="0" smtClean="0"/>
              <a:t> and </a:t>
            </a:r>
            <a:r>
              <a:rPr lang="en-US" dirty="0" err="1" smtClean="0"/>
              <a:t>dacarbazine</a:t>
            </a:r>
            <a:r>
              <a:rPr lang="en-US" dirty="0" smtClean="0"/>
              <a:t> and the optional use of </a:t>
            </a:r>
            <a:r>
              <a:rPr lang="en-US" dirty="0" err="1" smtClean="0"/>
              <a:t>vincristine</a:t>
            </a:r>
            <a:r>
              <a:rPr lang="en-US" dirty="0" smtClean="0"/>
              <a:t> or doxorubicin </a:t>
            </a:r>
            <a:r>
              <a:rPr lang="en-US" dirty="0" smtClean="0">
                <a:solidFill>
                  <a:srgbClr val="0070C0"/>
                </a:solidFill>
              </a:rPr>
              <a:t>in 52 MPP patients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In a recent report from Japan, </a:t>
            </a:r>
            <a:r>
              <a:rPr lang="en-US" dirty="0" smtClean="0">
                <a:solidFill>
                  <a:srgbClr val="7030A0"/>
                </a:solidFill>
              </a:rPr>
              <a:t>8 (47%) of the 17 evaluable </a:t>
            </a:r>
            <a:r>
              <a:rPr lang="en-US" dirty="0" smtClean="0"/>
              <a:t>MPP patients who received CVD therapy exhibited a </a:t>
            </a:r>
            <a:r>
              <a:rPr lang="en-US" dirty="0" smtClean="0">
                <a:solidFill>
                  <a:srgbClr val="7030A0"/>
                </a:solidFill>
              </a:rPr>
              <a:t>complete or partial biochemical and/or tumor response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However, variations in endpoints and imaging modalities and insufficient patient characterization make comparing these studies impossible.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No single prospective study has confirmed the results of any of these studies.</a:t>
            </a:r>
          </a:p>
          <a:p>
            <a:pPr algn="l" rtl="0"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054" y="714356"/>
            <a:ext cx="8747226" cy="53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One alternative to the CVD regimen may be </a:t>
            </a:r>
            <a:r>
              <a:rPr lang="en-US" b="1" dirty="0" err="1" smtClean="0"/>
              <a:t>temozolomide</a:t>
            </a:r>
            <a:r>
              <a:rPr lang="en-US" b="1" dirty="0" smtClean="0"/>
              <a:t>,</a:t>
            </a:r>
            <a:r>
              <a:rPr lang="en-US" dirty="0" smtClean="0"/>
              <a:t> a 3-methyl analog of </a:t>
            </a:r>
            <a:r>
              <a:rPr lang="en-US" dirty="0" err="1" smtClean="0"/>
              <a:t>mitozolomide</a:t>
            </a:r>
            <a:r>
              <a:rPr lang="en-US" dirty="0" smtClean="0"/>
              <a:t> that was developed as an oral alternative to </a:t>
            </a:r>
            <a:r>
              <a:rPr lang="en-US" dirty="0" err="1" smtClean="0"/>
              <a:t>i.v</a:t>
            </a:r>
            <a:r>
              <a:rPr lang="en-US" dirty="0" smtClean="0"/>
              <a:t>. </a:t>
            </a:r>
            <a:r>
              <a:rPr lang="en-US" dirty="0" err="1" smtClean="0"/>
              <a:t>dacarbazine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less toxicity </a:t>
            </a:r>
            <a:r>
              <a:rPr lang="en-US" dirty="0" smtClean="0"/>
              <a:t>than the CVD regimen </a:t>
            </a:r>
          </a:p>
          <a:p>
            <a:pPr algn="l" rtl="0"/>
            <a:r>
              <a:rPr lang="en-US" dirty="0" smtClean="0"/>
              <a:t>Recent reports: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response rates of MPP patients on </a:t>
            </a:r>
            <a:r>
              <a:rPr lang="en-US" dirty="0" err="1" smtClean="0"/>
              <a:t>temozolomide</a:t>
            </a:r>
            <a:r>
              <a:rPr lang="en-US" dirty="0" smtClean="0"/>
              <a:t> therapy are </a:t>
            </a:r>
            <a:r>
              <a:rPr lang="en-US" dirty="0" smtClean="0">
                <a:solidFill>
                  <a:srgbClr val="7030A0"/>
                </a:solidFill>
              </a:rPr>
              <a:t>similar</a:t>
            </a:r>
            <a:r>
              <a:rPr lang="en-US" dirty="0" smtClean="0"/>
              <a:t> to those on the CVD regimen.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Median progression-free survival was longer in SDHB mutation carriers (19.7 months) compared with non-mutation carriers (2.9 months) (P =.007).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Ideal candidates for the use of chemotherapy as a first-line therapy are: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rapidly progressive and/or symptomatic disease and adequate performance status and blood tests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for patients with multiple bone metastases, chemotherapy may have less toxicity compared with radiopharmaceutical agents.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 smtClean="0"/>
              <a:t>Molecular targeted therapies </a:t>
            </a: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 three different series, 11 patients treated with </a:t>
            </a:r>
            <a:r>
              <a:rPr lang="en-US" dirty="0" err="1" smtClean="0">
                <a:solidFill>
                  <a:srgbClr val="C00000"/>
                </a:solidFill>
              </a:rPr>
              <a:t>everolimus</a:t>
            </a:r>
            <a:r>
              <a:rPr lang="en-US" dirty="0" smtClean="0"/>
              <a:t> and two patients receiving </a:t>
            </a:r>
            <a:r>
              <a:rPr lang="en-US" dirty="0" err="1" smtClean="0">
                <a:solidFill>
                  <a:srgbClr val="C00000"/>
                </a:solidFill>
              </a:rPr>
              <a:t>imatinib</a:t>
            </a:r>
            <a:r>
              <a:rPr lang="en-US" dirty="0" smtClean="0"/>
              <a:t> exhibited no response to targeted therapy.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another study reported that one of three patients exhibited an objective response to </a:t>
            </a:r>
            <a:r>
              <a:rPr lang="en-US" dirty="0" smtClean="0">
                <a:solidFill>
                  <a:srgbClr val="00B050"/>
                </a:solidFill>
              </a:rPr>
              <a:t>thalidomide</a:t>
            </a:r>
            <a:r>
              <a:rPr lang="en-US" dirty="0" smtClean="0"/>
              <a:t>, an </a:t>
            </a:r>
            <a:r>
              <a:rPr lang="en-US" dirty="0" err="1" smtClean="0"/>
              <a:t>antiangiogenic</a:t>
            </a:r>
            <a:r>
              <a:rPr lang="en-US" dirty="0" smtClean="0"/>
              <a:t> agent, combined with oral </a:t>
            </a:r>
            <a:r>
              <a:rPr lang="en-US" dirty="0" err="1" smtClean="0"/>
              <a:t>dacarbazine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Case reports have described objective responses to </a:t>
            </a:r>
            <a:r>
              <a:rPr lang="en-US" dirty="0" err="1" smtClean="0">
                <a:solidFill>
                  <a:srgbClr val="7030A0"/>
                </a:solidFill>
              </a:rPr>
              <a:t>sunitinib</a:t>
            </a:r>
            <a:r>
              <a:rPr lang="en-US" dirty="0" smtClean="0"/>
              <a:t> with manageable toxicity in a few MPP patients.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More importantly, two large cancer referral centers’ combined experience in treating 17 patients who had rapidly progressive MPPs with </a:t>
            </a:r>
            <a:r>
              <a:rPr lang="en-US" dirty="0" err="1" smtClean="0"/>
              <a:t>sunitinib</a:t>
            </a:r>
            <a:r>
              <a:rPr lang="en-US" dirty="0" smtClean="0"/>
              <a:t> revealed that </a:t>
            </a:r>
            <a:r>
              <a:rPr lang="en-US" dirty="0" smtClean="0">
                <a:solidFill>
                  <a:srgbClr val="7030A0"/>
                </a:solidFill>
              </a:rPr>
              <a:t>21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54%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of these patients exhibited responses based on the </a:t>
            </a:r>
            <a:r>
              <a:rPr lang="en-US" dirty="0" smtClean="0">
                <a:solidFill>
                  <a:srgbClr val="7030A0"/>
                </a:solidFill>
              </a:rPr>
              <a:t>Response Evaluation Criteria in Solid Tumors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FDGPET</a:t>
            </a:r>
            <a:r>
              <a:rPr lang="en-US" dirty="0" smtClean="0"/>
              <a:t> findings respectively.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 addition, </a:t>
            </a:r>
            <a:r>
              <a:rPr lang="en-US" dirty="0" smtClean="0">
                <a:solidFill>
                  <a:srgbClr val="C00000"/>
                </a:solidFill>
              </a:rPr>
              <a:t>43%</a:t>
            </a:r>
            <a:r>
              <a:rPr lang="en-US" dirty="0" smtClean="0"/>
              <a:t> blood pressure under control, and some of them discontinue antihypertensive medications.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2919"/>
            <a:ext cx="822960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357694"/>
            <a:ext cx="5715040" cy="211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131I-MIBG Therapy of</a:t>
            </a:r>
            <a:br>
              <a:rPr lang="en-US" b="1" dirty="0" smtClean="0"/>
            </a:br>
            <a:r>
              <a:rPr lang="en-US" b="1" dirty="0" smtClean="0"/>
              <a:t>Adult </a:t>
            </a:r>
            <a:r>
              <a:rPr lang="en-US" b="1" dirty="0" err="1" smtClean="0"/>
              <a:t>Neuroendocrine</a:t>
            </a:r>
            <a:r>
              <a:rPr lang="en-US" b="1" dirty="0" smtClean="0"/>
              <a:t> Tumors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131I-MIBG has been successfully used for:</a:t>
            </a:r>
          </a:p>
          <a:p>
            <a:pPr algn="l" rtl="0">
              <a:buNone/>
            </a:pPr>
            <a:r>
              <a:rPr lang="en-US" dirty="0" smtClean="0"/>
              <a:t>     advanced </a:t>
            </a:r>
            <a:r>
              <a:rPr lang="en-US" dirty="0" err="1" smtClean="0"/>
              <a:t>neuroendocrine</a:t>
            </a:r>
            <a:r>
              <a:rPr lang="en-US" dirty="0" smtClean="0"/>
              <a:t> tumors (NET) of the adult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Pheo</a:t>
            </a:r>
            <a:r>
              <a:rPr lang="en-US" dirty="0" smtClean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gastroenteropancreatic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NET</a:t>
            </a:r>
            <a:r>
              <a:rPr lang="en-US" dirty="0" smtClean="0"/>
              <a:t>, predominantly in </a:t>
            </a:r>
            <a:r>
              <a:rPr lang="en-US" dirty="0" err="1" smtClean="0"/>
              <a:t>carcinoid</a:t>
            </a:r>
            <a:r>
              <a:rPr lang="en-US" dirty="0" smtClean="0"/>
              <a:t> tumors of the </a:t>
            </a:r>
            <a:r>
              <a:rPr lang="en-US" dirty="0" err="1" smtClean="0"/>
              <a:t>enterochromaffin</a:t>
            </a:r>
            <a:r>
              <a:rPr lang="en-US" dirty="0" smtClean="0"/>
              <a:t> (EC) cell type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less frequently in </a:t>
            </a:r>
            <a:r>
              <a:rPr lang="en-US" dirty="0" err="1" smtClean="0"/>
              <a:t>medullary</a:t>
            </a:r>
            <a:r>
              <a:rPr lang="en-US" dirty="0" smtClean="0"/>
              <a:t> thyroid carcinoma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MTC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Results in </a:t>
            </a:r>
            <a:r>
              <a:rPr lang="en-US" b="1" dirty="0" err="1" smtClean="0"/>
              <a:t>Pheochromocytoma</a:t>
            </a:r>
            <a:r>
              <a:rPr lang="en-US" b="1" dirty="0" smtClean="0"/>
              <a:t> and </a:t>
            </a:r>
            <a:r>
              <a:rPr lang="en-US" b="1" dirty="0" err="1" smtClean="0"/>
              <a:t>Paraganglioma</a:t>
            </a:r>
            <a:r>
              <a:rPr lang="en-US" b="1" dirty="0" smtClean="0"/>
              <a:t>: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typical indication </a:t>
            </a:r>
            <a:r>
              <a:rPr lang="en-US" dirty="0" smtClean="0"/>
              <a:t>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err="1" smtClean="0"/>
              <a:t>multilocular</a:t>
            </a:r>
            <a:r>
              <a:rPr lang="en-US" dirty="0" smtClean="0"/>
              <a:t> or disseminated metastatic disease with no curative—</a:t>
            </a:r>
            <a:r>
              <a:rPr lang="en-US" dirty="0" err="1" smtClean="0"/>
              <a:t>ie</a:t>
            </a:r>
            <a:r>
              <a:rPr lang="en-US" dirty="0" smtClean="0"/>
              <a:t>, surgical-treatment option. </a:t>
            </a:r>
          </a:p>
          <a:p>
            <a:pPr algn="l" rtl="0"/>
            <a:r>
              <a:rPr lang="en-US" dirty="0" smtClean="0"/>
              <a:t>Tumor progression and/or uncontrollable function should be present when applying an aggressive treatment approach such as 131I-MIBG.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err="1" smtClean="0"/>
              <a:t>Pheochromocytomas</a:t>
            </a:r>
            <a:r>
              <a:rPr lang="en-US" dirty="0" smtClean="0"/>
              <a:t> are tumors arising from </a:t>
            </a:r>
            <a:r>
              <a:rPr lang="en-US" dirty="0" err="1" smtClean="0"/>
              <a:t>chromaffin</a:t>
            </a:r>
            <a:r>
              <a:rPr lang="en-US" dirty="0" smtClean="0"/>
              <a:t> cells, mainly of the adrenal gland, that synthesize, store, metabolize, and usually but not always secrete </a:t>
            </a:r>
            <a:r>
              <a:rPr lang="en-US" dirty="0" err="1" smtClean="0"/>
              <a:t>catecholamines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prevalence of malignancy is commonly cited at about 10%, other estimates suggest rates of between 5–26% depending on how malignancy is defined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6072206"/>
            <a:ext cx="47149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Endocrine-Related Cancer (2004) 11 423–436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92935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 response rates are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ranging between 30% and 47%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morphologic response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75%-90%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B050"/>
                </a:solidFill>
              </a:rPr>
              <a:t>symptomatic response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Biochemical response is usually less frequently seen than profound symptomatic relief, similar to the observations made in </a:t>
            </a:r>
            <a:r>
              <a:rPr lang="en-US" dirty="0" err="1" smtClean="0"/>
              <a:t>carcinoid</a:t>
            </a:r>
            <a:r>
              <a:rPr lang="en-US" dirty="0" smtClean="0"/>
              <a:t> tumors.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229600" cy="245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Safford et al found a survival benefit for patients treated with </a:t>
            </a:r>
            <a:r>
              <a:rPr lang="en-US" dirty="0" smtClean="0">
                <a:solidFill>
                  <a:srgbClr val="7030A0"/>
                </a:solidFill>
              </a:rPr>
              <a:t>higher initial doses </a:t>
            </a:r>
            <a:r>
              <a:rPr lang="en-US" dirty="0" smtClean="0"/>
              <a:t>of 131I-MIBG, that is, </a:t>
            </a:r>
            <a:r>
              <a:rPr lang="en-US" dirty="0" smtClean="0">
                <a:solidFill>
                  <a:srgbClr val="FF0000"/>
                </a:solidFill>
              </a:rPr>
              <a:t>400-500 </a:t>
            </a:r>
            <a:r>
              <a:rPr lang="en-US" dirty="0" err="1" smtClean="0">
                <a:solidFill>
                  <a:srgbClr val="FF0000"/>
                </a:solidFill>
              </a:rPr>
              <a:t>mCi</a:t>
            </a:r>
            <a:r>
              <a:rPr lang="en-US" dirty="0" smtClean="0"/>
              <a:t>, and concluded to use 500 </a:t>
            </a:r>
            <a:r>
              <a:rPr lang="en-US" dirty="0" err="1" smtClean="0"/>
              <a:t>mCi</a:t>
            </a:r>
            <a:r>
              <a:rPr lang="en-US" dirty="0" smtClean="0"/>
              <a:t> as the routine initial dose in metastatic </a:t>
            </a:r>
            <a:r>
              <a:rPr lang="en-US" dirty="0" err="1" smtClean="0"/>
              <a:t>pheochromocytoma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university center from San Francisco: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Their treatment schedule of single doses between 500 and 1200 </a:t>
            </a:r>
            <a:r>
              <a:rPr lang="en-US" dirty="0" err="1" smtClean="0"/>
              <a:t>mCi</a:t>
            </a:r>
            <a:r>
              <a:rPr lang="en-US" dirty="0" smtClean="0"/>
              <a:t> (median 12 </a:t>
            </a:r>
            <a:r>
              <a:rPr lang="en-US" dirty="0" err="1" smtClean="0"/>
              <a:t>mCi</a:t>
            </a:r>
            <a:r>
              <a:rPr lang="en-US" dirty="0" smtClean="0"/>
              <a:t>/kg), administered after peripheral stem-cell collection, achieved solid tumor response rates in a prospective study setting and most notably a </a:t>
            </a:r>
            <a:r>
              <a:rPr lang="en-US" dirty="0" smtClean="0">
                <a:solidFill>
                  <a:srgbClr val="7030A0"/>
                </a:solidFill>
              </a:rPr>
              <a:t>high survival rate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toxicity—not only hematologic should be considered.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810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5016"/>
            <a:ext cx="5781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b="1" dirty="0" smtClean="0"/>
              <a:t>Objectives: </a:t>
            </a:r>
          </a:p>
          <a:p>
            <a:pPr algn="l" rtl="0">
              <a:buNone/>
            </a:pPr>
            <a:r>
              <a:rPr lang="en-US" dirty="0" smtClean="0"/>
              <a:t>The primary end point was: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progression-free survival </a:t>
            </a:r>
            <a:r>
              <a:rPr lang="en-US" dirty="0" smtClean="0"/>
              <a:t>determined </a:t>
            </a:r>
          </a:p>
          <a:p>
            <a:pPr algn="l" rtl="0">
              <a:buNone/>
            </a:pPr>
            <a:r>
              <a:rPr lang="en-US" dirty="0" smtClean="0"/>
              <a:t>by RECIST 1.1 criteria or positron emission tomography with [18F]</a:t>
            </a:r>
            <a:r>
              <a:rPr lang="en-US" dirty="0" err="1" smtClean="0"/>
              <a:t>fluorodeoxyglucose</a:t>
            </a:r>
            <a:r>
              <a:rPr lang="en-US" dirty="0" smtClean="0"/>
              <a:t>/computed tomography ([18F]FDGPET/CT)</a:t>
            </a:r>
          </a:p>
          <a:p>
            <a:pPr algn="l" rtl="0">
              <a:buNone/>
            </a:pPr>
            <a:r>
              <a:rPr lang="en-US" dirty="0" smtClean="0"/>
              <a:t>Secondary endpoints were: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2060"/>
                </a:solidFill>
              </a:rPr>
              <a:t>tumor respons</a:t>
            </a:r>
            <a:r>
              <a:rPr lang="en-US" dirty="0" smtClean="0"/>
              <a:t>e according to RECIST criteria version 1.1 or FDG uptake</a:t>
            </a:r>
            <a:r>
              <a:rPr lang="en-US" dirty="0" smtClean="0">
                <a:solidFill>
                  <a:srgbClr val="002060"/>
                </a:solidFill>
              </a:rPr>
              <a:t>, blood pressure control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2060"/>
                </a:solidFill>
              </a:rPr>
              <a:t>safety.</a:t>
            </a:r>
            <a:endParaRPr lang="fa-I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/>
              <a:t>Design:</a:t>
            </a:r>
          </a:p>
          <a:p>
            <a:pPr algn="l" rtl="0"/>
            <a:r>
              <a:rPr lang="en-US" dirty="0" smtClean="0"/>
              <a:t>retrospective review of medical records of patients with metastatic PHEO/SPGL treated with </a:t>
            </a:r>
            <a:r>
              <a:rPr lang="en-US" dirty="0" err="1" smtClean="0"/>
              <a:t>sunitinib</a:t>
            </a:r>
            <a:r>
              <a:rPr lang="en-US" dirty="0" smtClean="0"/>
              <a:t> from December 2007 through December 2011. </a:t>
            </a:r>
          </a:p>
          <a:p>
            <a:pPr algn="l" rtl="0"/>
            <a:r>
              <a:rPr lang="en-US" dirty="0" smtClean="0"/>
              <a:t>Most patients were initially given </a:t>
            </a:r>
            <a:r>
              <a:rPr lang="en-US" dirty="0" err="1" smtClean="0"/>
              <a:t>sunitinib</a:t>
            </a:r>
            <a:r>
              <a:rPr lang="en-US" dirty="0" smtClean="0"/>
              <a:t> 50 mg/d, 4 wk on and 2 wk off. In some of these patients, to mitigate side effects, the dosage of </a:t>
            </a:r>
            <a:r>
              <a:rPr lang="en-US" dirty="0" err="1" smtClean="0"/>
              <a:t>sunitinib</a:t>
            </a:r>
            <a:r>
              <a:rPr lang="en-US" dirty="0" smtClean="0"/>
              <a:t> was later decreased at the discretion of the treating clinician to 37.5 mg/d, continuously or 3 wk on and 1 wk off. </a:t>
            </a:r>
          </a:p>
          <a:p>
            <a:pPr algn="l" rtl="0"/>
            <a:r>
              <a:rPr lang="en-US" dirty="0" smtClean="0"/>
              <a:t>Three patients were initially given </a:t>
            </a:r>
            <a:r>
              <a:rPr lang="en-US" dirty="0" err="1" smtClean="0"/>
              <a:t>sunitinib</a:t>
            </a:r>
            <a:r>
              <a:rPr lang="en-US" dirty="0" smtClean="0"/>
              <a:t> 37.5 mg/d continuously.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7306"/>
            <a:ext cx="8229600" cy="38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 smtClean="0"/>
              <a:t>Results: </a:t>
            </a:r>
          </a:p>
          <a:p>
            <a:pPr algn="l" rtl="0"/>
            <a:r>
              <a:rPr lang="en-US" dirty="0" smtClean="0"/>
              <a:t>According to RECIST 1.1, </a:t>
            </a:r>
            <a:r>
              <a:rPr lang="en-US" dirty="0" smtClean="0">
                <a:solidFill>
                  <a:srgbClr val="00B0F0"/>
                </a:solidFill>
              </a:rPr>
              <a:t>eigh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  <a:r>
              <a:rPr lang="en-US" dirty="0" smtClean="0"/>
              <a:t> patients experienced </a:t>
            </a:r>
            <a:r>
              <a:rPr lang="en-US" dirty="0" smtClean="0">
                <a:solidFill>
                  <a:srgbClr val="002060"/>
                </a:solidFill>
              </a:rPr>
              <a:t>clinical benefit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F0"/>
                </a:solidFill>
              </a:rPr>
              <a:t>three</a:t>
            </a:r>
            <a:r>
              <a:rPr lang="en-US" dirty="0" smtClean="0">
                <a:solidFill>
                  <a:srgbClr val="002060"/>
                </a:solidFill>
              </a:rPr>
              <a:t> experienced partial response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B0F0"/>
                </a:solidFill>
              </a:rPr>
              <a:t>five</a:t>
            </a:r>
            <a:r>
              <a:rPr lang="en-US" dirty="0" smtClean="0"/>
              <a:t> had stable disease, including four with predominant skeletal metastases that showed a </a:t>
            </a:r>
            <a:r>
              <a:rPr lang="en-US" dirty="0" smtClean="0">
                <a:solidFill>
                  <a:srgbClr val="00B0F0"/>
                </a:solidFill>
              </a:rPr>
              <a:t>30% or greater reduction</a:t>
            </a:r>
            <a:r>
              <a:rPr lang="en-US" dirty="0" smtClean="0"/>
              <a:t> in glucose uptake on [18F]FDG-PET/CT. </a:t>
            </a:r>
          </a:p>
          <a:p>
            <a:pPr algn="l" rtl="0"/>
            <a:r>
              <a:rPr lang="en-US" dirty="0" smtClean="0"/>
              <a:t>Of 14 patients who had hypertension, six became </a:t>
            </a:r>
            <a:r>
              <a:rPr lang="en-US" dirty="0" err="1" smtClean="0"/>
              <a:t>normotensive</a:t>
            </a:r>
            <a:r>
              <a:rPr lang="en-US" dirty="0" smtClean="0"/>
              <a:t> and two discontinued </a:t>
            </a:r>
            <a:r>
              <a:rPr lang="en-US" dirty="0" err="1" smtClean="0"/>
              <a:t>antihypertensives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One patient treated with </a:t>
            </a:r>
            <a:r>
              <a:rPr lang="en-US" dirty="0" err="1" smtClean="0"/>
              <a:t>sunitinib</a:t>
            </a:r>
            <a:r>
              <a:rPr lang="en-US" dirty="0" smtClean="0"/>
              <a:t> and </a:t>
            </a:r>
            <a:r>
              <a:rPr lang="en-US" dirty="0" err="1" smtClean="0"/>
              <a:t>rapamycin</a:t>
            </a:r>
            <a:r>
              <a:rPr lang="en-US" dirty="0" smtClean="0"/>
              <a:t> experienced a durable benefit beyond 36 months. </a:t>
            </a:r>
          </a:p>
          <a:p>
            <a:pPr algn="l" rtl="0"/>
            <a:r>
              <a:rPr lang="en-US" dirty="0" smtClean="0"/>
              <a:t>The median </a:t>
            </a:r>
            <a:r>
              <a:rPr lang="en-US" dirty="0" smtClean="0">
                <a:solidFill>
                  <a:srgbClr val="00B050"/>
                </a:solidFill>
              </a:rPr>
              <a:t>overall survival </a:t>
            </a:r>
            <a:r>
              <a:rPr lang="en-US" dirty="0" smtClean="0"/>
              <a:t>from the time </a:t>
            </a:r>
            <a:r>
              <a:rPr lang="en-US" dirty="0" err="1" smtClean="0"/>
              <a:t>sunitinib</a:t>
            </a:r>
            <a:r>
              <a:rPr lang="en-US" dirty="0" smtClean="0"/>
              <a:t> was initiated was </a:t>
            </a:r>
            <a:r>
              <a:rPr lang="en-US" dirty="0" smtClean="0">
                <a:solidFill>
                  <a:srgbClr val="00B050"/>
                </a:solidFill>
              </a:rPr>
              <a:t>26.7 months </a:t>
            </a:r>
            <a:r>
              <a:rPr lang="en-US" dirty="0" smtClean="0"/>
              <a:t>with a </a:t>
            </a:r>
            <a:r>
              <a:rPr lang="en-US" dirty="0" smtClean="0">
                <a:solidFill>
                  <a:srgbClr val="0070C0"/>
                </a:solidFill>
              </a:rPr>
              <a:t>progression-free survival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4.1 months </a:t>
            </a:r>
            <a:r>
              <a:rPr lang="en-US" dirty="0" smtClean="0"/>
              <a:t>(95% confidence interval  1.4 –11.0). </a:t>
            </a:r>
          </a:p>
          <a:p>
            <a:pPr algn="l" rtl="0"/>
            <a:r>
              <a:rPr lang="en-US" dirty="0" smtClean="0"/>
              <a:t>Most patients who experienced a clinical benefit were carriers of </a:t>
            </a:r>
            <a:r>
              <a:rPr lang="en-US" i="1" dirty="0" smtClean="0"/>
              <a:t>SDHB mutations.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/>
              <a:t>Conclusion: </a:t>
            </a:r>
          </a:p>
          <a:p>
            <a:pPr algn="l" rtl="0">
              <a:buNone/>
            </a:pPr>
            <a:r>
              <a:rPr lang="en-US" dirty="0" err="1" smtClean="0"/>
              <a:t>Sunitinib</a:t>
            </a:r>
            <a:r>
              <a:rPr lang="en-US" dirty="0" smtClean="0"/>
              <a:t> is associated with: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tumor size reduction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decreased [18F]FDG-PET/CT uptake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disease stabilization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hypertension improvement in some patients with progressive metastatic PHEO/PGL.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Prospective multi-institutional clinical trials are needed to determine the true benefits of </a:t>
            </a:r>
            <a:r>
              <a:rPr lang="en-US" dirty="0" err="1" smtClean="0"/>
              <a:t>sunitinib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Currently, there is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 effective cure</a:t>
            </a:r>
            <a:r>
              <a:rPr lang="en-US" dirty="0" smtClean="0"/>
              <a:t> for malignant </a:t>
            </a:r>
            <a:r>
              <a:rPr lang="en-US" dirty="0" err="1" smtClean="0"/>
              <a:t>pheochromocytoma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There are also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no reliable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histopathological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methods </a:t>
            </a:r>
            <a:r>
              <a:rPr lang="en-US" dirty="0" smtClean="0"/>
              <a:t>for distinguishing benign from malignant tumors.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malignancy requires evidence of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metastases</a:t>
            </a:r>
            <a:r>
              <a:rPr lang="en-US" dirty="0" smtClean="0"/>
              <a:t> at non-</a:t>
            </a:r>
            <a:r>
              <a:rPr lang="en-US" dirty="0" err="1" smtClean="0"/>
              <a:t>chromaffin</a:t>
            </a:r>
            <a:r>
              <a:rPr lang="en-US" dirty="0" smtClean="0"/>
              <a:t> sites distant from that of the primary tumor.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Although extensive invasion of adjacent tissues can be considered an indicator of malignant potential, local invasiveness and malignant disease are not necessarily associated.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6072206"/>
            <a:ext cx="47149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Endocrine-Related Cancer (2004) 11 423–436</a:t>
            </a:r>
            <a:endParaRPr lang="fa-I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Imaging Studies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We suggest CT rather than MRI as the first-choice imaging modality because of its excellent spatial resolution for thorax, abdomen, and pelvis. (</a:t>
            </a:r>
            <a:r>
              <a:rPr lang="en-US" b="1" dirty="0" smtClean="0"/>
              <a:t>2+++○ )</a:t>
            </a:r>
          </a:p>
          <a:p>
            <a:pPr algn="l" rtl="0"/>
            <a:r>
              <a:rPr lang="en-US" dirty="0" smtClean="0"/>
              <a:t>CT with contrast :sensitivity between 88 and 100%(nonionic contrast is safe)</a:t>
            </a:r>
            <a:endParaRPr lang="en-US" b="1" dirty="0" smtClean="0"/>
          </a:p>
          <a:p>
            <a:pPr algn="l" rtl="0"/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500702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We recommend MRI in: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patients with metastatic PPGLs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for detection of skull base and neck </a:t>
            </a:r>
            <a:r>
              <a:rPr lang="en-US" dirty="0" err="1" smtClean="0"/>
              <a:t>paragangliomas</a:t>
            </a:r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surgical clips causing artifacts when using CT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allergy to CT contrast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radiation exposure should be limited (children, pregnant women, patients with known </a:t>
            </a:r>
            <a:r>
              <a:rPr lang="en-US" dirty="0" err="1" smtClean="0"/>
              <a:t>germline</a:t>
            </a:r>
            <a:endParaRPr lang="en-US" dirty="0" smtClean="0"/>
          </a:p>
          <a:p>
            <a:pPr marL="514350" indent="-514350" algn="l" rtl="0">
              <a:buNone/>
            </a:pPr>
            <a:r>
              <a:rPr lang="en-US" dirty="0" smtClean="0"/>
              <a:t>      mutations, and those with recent excessive radiation exposure). (</a:t>
            </a:r>
            <a:r>
              <a:rPr lang="en-US" b="1" dirty="0" smtClean="0"/>
              <a:t>1+++○)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dirty="0" smtClean="0"/>
              <a:t>    We suggest the use of 123I </a:t>
            </a:r>
            <a:r>
              <a:rPr lang="en-US" dirty="0" err="1" smtClean="0"/>
              <a:t>metaiodobenzylguanidine</a:t>
            </a:r>
            <a:r>
              <a:rPr lang="en-US" dirty="0" smtClean="0"/>
              <a:t> (MIBG) </a:t>
            </a:r>
            <a:r>
              <a:rPr lang="en-US" dirty="0" err="1" smtClean="0"/>
              <a:t>scintigraphy</a:t>
            </a:r>
            <a:r>
              <a:rPr lang="en-US" dirty="0" smtClean="0"/>
              <a:t> as a functional imaging modality:</a:t>
            </a:r>
          </a:p>
          <a:p>
            <a:pPr algn="l" rtl="0"/>
            <a:r>
              <a:rPr lang="en-US" dirty="0" smtClean="0"/>
              <a:t>in patients with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metastatic PPGLs </a:t>
            </a:r>
            <a:r>
              <a:rPr lang="en-US" dirty="0" smtClean="0"/>
              <a:t>detected by other imaging modalities when radiotherapy using 131I-MIBG is planned </a:t>
            </a:r>
          </a:p>
          <a:p>
            <a:pPr algn="l" rtl="0"/>
            <a:r>
              <a:rPr lang="en-US" dirty="0" smtClean="0"/>
              <a:t>occasionally in some patients with an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increased risk for metastatic disease</a:t>
            </a:r>
            <a:r>
              <a:rPr lang="en-US" dirty="0" smtClean="0"/>
              <a:t> due to: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large size of the primary tumor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extra-adrenal, multifocal (except skull base and neck PPGLs),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recurrent disease.(</a:t>
            </a:r>
            <a:r>
              <a:rPr lang="en-US" b="1" dirty="0" smtClean="0"/>
              <a:t>2+○○○)</a:t>
            </a:r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Pheochromocytoma</a:t>
            </a:r>
            <a:r>
              <a:rPr lang="en-US" dirty="0" smtClean="0"/>
              <a:t> and </a:t>
            </a:r>
            <a:r>
              <a:rPr lang="en-US" dirty="0" err="1" smtClean="0"/>
              <a:t>Paraganglioma</a:t>
            </a:r>
            <a:r>
              <a:rPr lang="en-US" dirty="0" smtClean="0"/>
              <a:t>: An Endocrine Society Clinical Practice Guideline.</a:t>
            </a:r>
            <a:r>
              <a:rPr lang="it-IT" dirty="0" smtClean="0"/>
              <a:t>J Clin Endocrinol Metab, June 2014, 99(6):1915–1942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3030</Words>
  <Application>Microsoft Office PowerPoint</Application>
  <PresentationFormat>On-screen Show (4:3)</PresentationFormat>
  <Paragraphs>222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Malignant pheochromocytoma  </vt:lpstr>
      <vt:lpstr>Slide 2</vt:lpstr>
      <vt:lpstr>Slide 3</vt:lpstr>
      <vt:lpstr>Slide 4</vt:lpstr>
      <vt:lpstr>Slide 5</vt:lpstr>
      <vt:lpstr>Slide 6</vt:lpstr>
      <vt:lpstr>Imaging Studies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Treatment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131I-MIBG Therapy of Adult Neuroendocrine Tumors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shegerf</dc:creator>
  <cp:lastModifiedBy>asus</cp:lastModifiedBy>
  <cp:revision>25</cp:revision>
  <dcterms:created xsi:type="dcterms:W3CDTF">2016-01-20T16:32:49Z</dcterms:created>
  <dcterms:modified xsi:type="dcterms:W3CDTF">2016-02-09T04:54:43Z</dcterms:modified>
</cp:coreProperties>
</file>