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12" r:id="rId1"/>
  </p:sldMasterIdLst>
  <p:notesMasterIdLst>
    <p:notesMasterId r:id="rId37"/>
  </p:notesMasterIdLst>
  <p:sldIdLst>
    <p:sldId id="296" r:id="rId2"/>
    <p:sldId id="256" r:id="rId3"/>
    <p:sldId id="257" r:id="rId4"/>
    <p:sldId id="258" r:id="rId5"/>
    <p:sldId id="324" r:id="rId6"/>
    <p:sldId id="322" r:id="rId7"/>
    <p:sldId id="261" r:id="rId8"/>
    <p:sldId id="297" r:id="rId9"/>
    <p:sldId id="299" r:id="rId10"/>
    <p:sldId id="300" r:id="rId11"/>
    <p:sldId id="298" r:id="rId12"/>
    <p:sldId id="262" r:id="rId13"/>
    <p:sldId id="263" r:id="rId14"/>
    <p:sldId id="264" r:id="rId15"/>
    <p:sldId id="265" r:id="rId16"/>
    <p:sldId id="301" r:id="rId17"/>
    <p:sldId id="303" r:id="rId18"/>
    <p:sldId id="304" r:id="rId19"/>
    <p:sldId id="305" r:id="rId20"/>
    <p:sldId id="306" r:id="rId21"/>
    <p:sldId id="326" r:id="rId22"/>
    <p:sldId id="308" r:id="rId23"/>
    <p:sldId id="309" r:id="rId24"/>
    <p:sldId id="267" r:id="rId25"/>
    <p:sldId id="268" r:id="rId26"/>
    <p:sldId id="310" r:id="rId27"/>
    <p:sldId id="269" r:id="rId28"/>
    <p:sldId id="312" r:id="rId29"/>
    <p:sldId id="313" r:id="rId30"/>
    <p:sldId id="314" r:id="rId31"/>
    <p:sldId id="315" r:id="rId32"/>
    <p:sldId id="316" r:id="rId33"/>
    <p:sldId id="320" r:id="rId34"/>
    <p:sldId id="321" r:id="rId35"/>
    <p:sldId id="270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99FF"/>
    <a:srgbClr val="66FF66"/>
    <a:srgbClr val="66FF33"/>
    <a:srgbClr val="00FF00"/>
    <a:srgbClr val="939393"/>
    <a:srgbClr val="FF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4599F94E-CEE6-441E-89CC-EB005ECD8F06}">
      <a14:m xmlns="" xmlns:a14="http://schemas.microsoft.com/office/drawing/2010/main">
        <m:mathPr xmlns:m="http://schemas.openxmlformats.org/officeDocument/2006/math">
          <m:brkBin m:val="before"/>
          <m:brkBinSub m:val="--"/>
        </m:mathPr>
      </a14:m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54AD6-D0D9-403A-BE87-E27450AFD372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0B09A-2CA9-4D9A-80C4-4EC475BFAE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948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0B09A-2CA9-4D9A-80C4-4EC475BFAE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547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0B09A-2CA9-4D9A-80C4-4EC475BFAE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4687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0B09A-2CA9-4D9A-80C4-4EC475BFAE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864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6C61-E6E0-4A09-A081-F98FA508C492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5878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70EF-FE6F-49FF-88D3-73DA16C8FB68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152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0E83-CE45-4861-8EB4-34DB9F882E7D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419107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472-EBB9-44A2-9B63-BE4BA224A74A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28493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38BB-34BF-4BD1-B28B-2F0FC0BC204B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740635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C366-EE55-4FB9-A9F0-795F1EC7A8B5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5488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5D8C-595D-4AE8-BB4C-A2966D4038E0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363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9806-E0FA-4893-9D00-42BD0BC6FE48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367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4F87-8D0B-4BBA-9704-305481AF481F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1827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C7DF-8067-46B4-BA47-3DE9733FDC2F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328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2361-2BD6-4281-BDCA-11355943B059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379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DF55-7FF2-4E52-AE9D-8821404BD59B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173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5EAC-90DE-461D-B73F-D7A5F5BBE8EC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835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722C-BF02-4BAC-A5D5-F0FD1D1E2B7E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2010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473E-25B5-49DA-A3CC-3544EACDF121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732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9490-549E-4B9C-A863-7FEE060A9871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424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F9527-0429-4C9D-9C88-D174F3E265B1}" type="datetime1">
              <a:rPr lang="en-US" smtClean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43399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  <p:sldLayoutId id="2147484124" r:id="rId12"/>
    <p:sldLayoutId id="2147484125" r:id="rId13"/>
    <p:sldLayoutId id="2147484126" r:id="rId14"/>
    <p:sldLayoutId id="2147484127" r:id="rId15"/>
    <p:sldLayoutId id="214748412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99587"/>
            <a:ext cx="12192000" cy="837761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38130" y="2967335"/>
            <a:ext cx="951574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بسم الله الرحمن الرحیم</a:t>
            </a:r>
            <a:endParaRPr 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C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484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75084157"/>
              </p:ext>
            </p:extLst>
          </p:nvPr>
        </p:nvGraphicFramePr>
        <p:xfrm>
          <a:off x="779767" y="167425"/>
          <a:ext cx="10682429" cy="6461760"/>
        </p:xfrm>
        <a:graphic>
          <a:graphicData uri="http://schemas.openxmlformats.org/drawingml/2006/table">
            <a:tbl>
              <a:tblPr firstRow="1" firstCol="1" bandRow="1"/>
              <a:tblGrid>
                <a:gridCol w="1560657"/>
                <a:gridCol w="2071907"/>
                <a:gridCol w="2381349"/>
                <a:gridCol w="2206446"/>
                <a:gridCol w="2462070"/>
              </a:tblGrid>
              <a:tr h="59197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محدودیت</a:t>
                      </a:r>
                      <a:endParaRPr lang="en-US" sz="1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بحث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نتایج</a:t>
                      </a:r>
                      <a:endParaRPr lang="en-US" sz="14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روش کار</a:t>
                      </a:r>
                      <a:endParaRPr lang="en-US" sz="1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عنوان مقاله</a:t>
                      </a:r>
                      <a:endParaRPr lang="en-US" sz="1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نویسنده/سال</a:t>
                      </a:r>
                      <a:endParaRPr lang="en-US" sz="1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5087605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000066"/>
                          </a:solidFill>
                          <a:effectLst/>
                          <a:cs typeface="+mn-cs"/>
                        </a:rPr>
                        <a:t>♠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وزن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والدین لحاظ نشده بود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000066"/>
                          </a:solidFill>
                          <a:effectLst/>
                          <a:cs typeface="+mn-cs"/>
                        </a:rPr>
                        <a:t>♠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تعداد کم نمونه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000066"/>
                          </a:solidFill>
                          <a:effectLst/>
                          <a:cs typeface="+mn-cs"/>
                        </a:rPr>
                        <a:t>♠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 ا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طلاعات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قبل 2 سالگی و عوامل محیطی و خانوادگی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دردسترس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نبود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000066"/>
                          </a:solidFill>
                          <a:effectLst/>
                          <a:cs typeface="+mn-cs"/>
                        </a:rPr>
                        <a:t>♠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تعمیم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پذیری ضعیف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000066"/>
                          </a:solidFill>
                          <a:effectLst/>
                          <a:cs typeface="+mn-cs"/>
                        </a:rPr>
                        <a:t>♠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 ار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زیابی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زمینه چربی بدن انجام نشد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پایداری چاقی در هر دو</a:t>
                      </a:r>
                      <a:r>
                        <a:rPr lang="fa-IR" sz="1600" b="1" baseline="0" dirty="0" smtClean="0">
                          <a:solidFill>
                            <a:srgbClr val="000066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دوره قبل از مدرسه و ابتدایی مشخص بود .</a:t>
                      </a:r>
                      <a:endParaRPr lang="fa-IR" sz="1600" b="1" dirty="0" smtClean="0">
                        <a:solidFill>
                          <a:srgbClr val="000066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بادر نظر گرفتن صدک 50 مشاهده شد که کودکان با نمایه توده بدنی &gt;= 50</a:t>
                      </a:r>
                      <a:r>
                        <a:rPr lang="fa-IR" sz="1600" b="1" baseline="0" dirty="0" smtClean="0">
                          <a:solidFill>
                            <a:srgbClr val="000066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تا 3سالگی </a:t>
                      </a:r>
                      <a:endParaRPr lang="fa-IR" sz="1600" b="1" dirty="0" smtClean="0">
                        <a:solidFill>
                          <a:srgbClr val="000066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6 برابر بیشتر احتمال مبتلا شدن به اضافه وزن در 12 سالگی دارند.</a:t>
                      </a:r>
                      <a:endParaRPr lang="en-US" sz="1600" b="1" dirty="0" smtClean="0">
                        <a:solidFill>
                          <a:srgbClr val="000066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براساس</a:t>
                      </a:r>
                      <a:r>
                        <a:rPr lang="fa-IR" sz="1600" b="1" baseline="0" dirty="0" smtClean="0">
                          <a:solidFill>
                            <a:srgbClr val="000066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این مطالعه در هرسنی که نمایه توده بدنی بیشتر مساوی صدک 75 بود افزایش ریسک اضافه وزن در 12 سالگی وجود داشت</a:t>
                      </a:r>
                      <a:endParaRPr lang="en-US" sz="1600" b="1" dirty="0">
                        <a:solidFill>
                          <a:srgbClr val="000066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کودکان </a:t>
                      </a: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سفیدپوست ودارای مادربا </a:t>
                      </a: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تحصیلات </a:t>
                      </a: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بالا</a:t>
                      </a:r>
                      <a:r>
                        <a:rPr lang="fa-IR" sz="16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</a:t>
                      </a: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هر دو ارتباط </a:t>
                      </a: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با حضور چاقی در 12 سالگی </a:t>
                      </a: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داشتند.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کودکانی که در هر یک از پیگیریهای قبل از مدرسه اضافه</a:t>
                      </a:r>
                      <a:r>
                        <a:rPr lang="fa-IR" sz="16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وزن داشتندبیش از 5 برابر احتمال پایداری در 12 سالگی داشتند نسبت به نرمال وزنها 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هیچ تفاوت جنسیتی مشاهده نشد.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زیر گروه :60%بچه هایی دوره قبل مدرسه و 80% بچه های ابتدایی که در هر زمانی از بررسی همان دوره اضافه وزن داشتند در 12 سالگی دچار اضافه وزن شدند.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endParaRPr lang="fa-IR" sz="1600" dirty="0" smtClean="0">
                        <a:solidFill>
                          <a:sysClr val="windowText" lastClr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endParaRPr lang="fa-IR" sz="1600" baseline="0" dirty="0" smtClean="0">
                        <a:solidFill>
                          <a:sysClr val="windowText" lastClr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</a:t>
                      </a: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 </a:t>
                      </a: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دراین مطالعه  از کوهورت انجام شده در 10 منطقه آمریکا استفاده شده است</a:t>
                      </a: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.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از </a:t>
                      </a: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1364 خانواده ای که نوزاد سالم </a:t>
                      </a: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متولد در سال 1991 داشته </a:t>
                      </a: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و سن مادر بالای 18 سال بود پس از 13 سال 1042 کودک </a:t>
                      </a: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سالم در </a:t>
                      </a: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این نمونه باقی ماند. اطلاعات در ماههای 24 و 36 و 54 و سالهای </a:t>
                      </a: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7و 9 و11 </a:t>
                      </a: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ثبت شده بود</a:t>
                      </a: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.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</a:t>
                      </a: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یک زیر گروه 555 نفری اطلاعات همه زمانها در دسترس </a:t>
                      </a: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بود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شانس ابتلا</a:t>
                      </a:r>
                      <a:r>
                        <a:rPr lang="fa-IR" sz="16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به چاقی و اضافه وزن در 12 سالگی مورد بررسی قرار گرفت</a:t>
                      </a:r>
                      <a:r>
                        <a:rPr lang="fa-IR" sz="16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fa-IR" sz="2800" b="1" dirty="0" smtClean="0">
                        <a:solidFill>
                          <a:srgbClr val="C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C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Identifying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Risk for Obesity in Early Childhood</a:t>
                      </a:r>
                      <a:endParaRPr lang="en-US" sz="1400" dirty="0">
                        <a:solidFill>
                          <a:srgbClr val="C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Philip R. Nader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et al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2005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749145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856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55792699"/>
              </p:ext>
            </p:extLst>
          </p:nvPr>
        </p:nvGraphicFramePr>
        <p:xfrm>
          <a:off x="798491" y="177303"/>
          <a:ext cx="10650826" cy="6792073"/>
        </p:xfrm>
        <a:graphic>
          <a:graphicData uri="http://schemas.openxmlformats.org/drawingml/2006/table">
            <a:tbl>
              <a:tblPr firstRow="1" firstCol="1" bandRow="1"/>
              <a:tblGrid>
                <a:gridCol w="1559056"/>
                <a:gridCol w="1623105"/>
                <a:gridCol w="2357487"/>
                <a:gridCol w="2414067"/>
                <a:gridCol w="2697111"/>
              </a:tblGrid>
              <a:tr h="75703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محدودیت</a:t>
                      </a:r>
                      <a:endParaRPr lang="en-US" sz="2400" dirty="0" smtClean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بحث</a:t>
                      </a:r>
                      <a:endParaRPr lang="en-US" sz="32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نتایج</a:t>
                      </a:r>
                      <a:endParaRPr lang="en-US" sz="1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روش کار</a:t>
                      </a:r>
                      <a:endParaRPr lang="en-US" sz="1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عنوان مقاله</a:t>
                      </a:r>
                      <a:endParaRPr lang="en-US" sz="1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نویسنده/سال</a:t>
                      </a:r>
                      <a:endParaRPr lang="en-US" sz="1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5929008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♠</a:t>
                      </a: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ضعف در تعمیم پذیری</a:t>
                      </a:r>
                      <a:endParaRPr lang="en-US" sz="1800" dirty="0" smtClean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800" dirty="0" smtClean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♠</a:t>
                      </a: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ریزش نمونه ها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♠ تعداد کم نمونه ها</a:t>
                      </a:r>
                      <a:endParaRPr lang="en-US" sz="1800" dirty="0" smtClean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r>
                        <a:rPr lang="fa-IR" sz="1800" b="1" dirty="0" smtClean="0">
                          <a:solidFill>
                            <a:srgbClr val="000066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جمعیت شهری افزایش شیوع چاقی و</a:t>
                      </a:r>
                      <a:r>
                        <a:rPr lang="fa-IR" sz="1800" b="1" baseline="0" dirty="0" smtClean="0">
                          <a:solidFill>
                            <a:srgbClr val="000066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اضافه وزن ار کودکی به نوجوانی مشهود است</a:t>
                      </a:r>
                      <a:r>
                        <a:rPr lang="fa-IR" sz="1800" baseline="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.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</a:t>
                      </a:r>
                      <a:r>
                        <a:rPr lang="fa-IR" sz="1800" b="1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آنالیز </a:t>
                      </a:r>
                      <a:r>
                        <a:rPr lang="fa-IR" sz="1800" b="1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کوهورت </a:t>
                      </a:r>
                      <a:r>
                        <a:rPr lang="fa-IR" sz="1800" b="1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: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</a:t>
                      </a: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153 پسر و 155 دختر با میانگین سنی 7.1 سال بعد یک دوره پیگیری 5.1 سال نمایه توده بدنی از 14.5 به </a:t>
                      </a: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17.5در </a:t>
                      </a: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نوجوانی افزایش یافت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شیوع اضافه وزن از </a:t>
                      </a: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4.2% </a:t>
                      </a: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به </a:t>
                      </a: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8.8 %و </a:t>
                      </a: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چاقی از </a:t>
                      </a: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1.9% </a:t>
                      </a: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به </a:t>
                      </a: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%3.2 </a:t>
                      </a: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افزایش </a:t>
                      </a: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داشت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آنالیزمقطعی</a:t>
                      </a: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: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مقایسه بین</a:t>
                      </a:r>
                      <a:r>
                        <a:rPr lang="fa-IR" sz="1800" baseline="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2004-1999 هیچ تفاوت معنی داری درنمایه توده بدنی نبود .(14.7 و 14.9) درحالیکه شیوع کمبود وزن ثابت مانده ولی اضافه وزن و چاقی افزایش داشته 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 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 </a:t>
                      </a: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مطالعه که در اندونزی انجام شد .در دومقطع کودکان مورد بررسی قرار گرفتند.(در مقطع اول در 1999 تعداد 3010 دانش آموز شهر و روستا 8-6 ساله ودر مقطع دوم سال2004 تعداد 2497 دانش آموزشهری 13-6 ساله 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مطالعه طولی از  </a:t>
                      </a:r>
                      <a:r>
                        <a:rPr lang="fa-IR" sz="18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اطلاعات 308 </a:t>
                      </a:r>
                      <a:r>
                        <a:rPr lang="fa-IR" sz="18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کودک که در هر دو مقطع حضور داشتند 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fa-IR" sz="2000" b="1" dirty="0" smtClean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Arial Unicode MS" panose="020B0604020202020204" pitchFamily="34" charset="-128"/>
                          <a:cs typeface="+mn-cs"/>
                        </a:rPr>
                        <a:t>Tracking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Arial Unicode MS" panose="020B0604020202020204" pitchFamily="34" charset="-128"/>
                          <a:cs typeface="+mn-cs"/>
                        </a:rPr>
                        <a:t>for Underweight, Overweight and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Arial Unicode MS" panose="020B0604020202020204" pitchFamily="34" charset="-128"/>
                          <a:cs typeface="+mn-cs"/>
                        </a:rPr>
                        <a:t>Obesity from Childhood to Adolescence: </a:t>
                      </a:r>
                      <a:endParaRPr lang="fa-IR" sz="2000" b="1" dirty="0" smtClean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Arial Unicode MS" panose="020B0604020202020204" pitchFamily="34" charset="-128"/>
                          <a:cs typeface="+mn-cs"/>
                        </a:rPr>
                        <a:t>A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Arial Unicode MS" panose="020B0604020202020204" pitchFamily="34" charset="-128"/>
                          <a:cs typeface="+mn-cs"/>
                        </a:rPr>
                        <a:t>5-Year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Arial Unicode MS" panose="020B0604020202020204" pitchFamily="34" charset="-128"/>
                          <a:cs typeface="+mn-cs"/>
                        </a:rPr>
                        <a:t>Follow-Up Study in Urban Indonesian Children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M. Julia</a:t>
                      </a:r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</a:t>
                      </a: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et al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2008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137889" y="749146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87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b="1" dirty="0">
                <a:solidFill>
                  <a:srgbClr val="FF0000"/>
                </a:solidFill>
              </a:rPr>
              <a:t>هدف اصلی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rtl="1">
              <a:buNone/>
            </a:pPr>
            <a:r>
              <a:rPr lang="ar-SA" sz="4000" dirty="0"/>
              <a:t>تعیین میزان بروز </a:t>
            </a:r>
            <a:r>
              <a:rPr lang="fa-IR" sz="4000" dirty="0"/>
              <a:t>چاقی </a:t>
            </a:r>
            <a:r>
              <a:rPr lang="fa-IR" sz="4000" dirty="0" smtClean="0"/>
              <a:t>در نوجوانان تهرانی و عوامل پیشگویی کننده آن :</a:t>
            </a:r>
            <a:r>
              <a:rPr lang="en-US" sz="4000" dirty="0" smtClean="0"/>
              <a:t> </a:t>
            </a:r>
            <a:r>
              <a:rPr lang="fa-IR" sz="4000" dirty="0" smtClean="0"/>
              <a:t> </a:t>
            </a:r>
            <a:r>
              <a:rPr lang="fa-IR" sz="4000" dirty="0"/>
              <a:t>مطالعه قند و لیپید تهران</a:t>
            </a:r>
            <a:endParaRPr lang="en-US" sz="4000" dirty="0"/>
          </a:p>
          <a:p>
            <a:pPr marL="0" indent="0" algn="ctr" rtl="1">
              <a:buNone/>
            </a:pPr>
            <a:r>
              <a:rPr lang="ar-SA" sz="4000" dirty="0"/>
              <a:t> 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>
                <a:solidFill>
                  <a:schemeClr val="bg1"/>
                </a:solidFill>
              </a:rPr>
              <a:pPr/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066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21972"/>
            <a:ext cx="8911687" cy="965915"/>
          </a:xfrm>
        </p:spPr>
        <p:txBody>
          <a:bodyPr>
            <a:normAutofit/>
          </a:bodyPr>
          <a:lstStyle/>
          <a:p>
            <a:pPr algn="ctr"/>
            <a:r>
              <a:rPr lang="fa-IR" sz="4400" b="1" dirty="0">
                <a:solidFill>
                  <a:srgbClr val="FF0000"/>
                </a:solidFill>
              </a:rPr>
              <a:t>اهداف فرعی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52907"/>
            <a:ext cx="8915400" cy="5087155"/>
          </a:xfrm>
        </p:spPr>
        <p:txBody>
          <a:bodyPr>
            <a:noAutofit/>
          </a:bodyPr>
          <a:lstStyle/>
          <a:p>
            <a:pPr lvl="0" algn="r" rtl="1"/>
            <a:r>
              <a:rPr lang="ar-SA" sz="2400" dirty="0"/>
              <a:t>تعیین میزان بروز چاقی در </a:t>
            </a:r>
            <a:r>
              <a:rPr lang="fa-IR" sz="2400" dirty="0" smtClean="0"/>
              <a:t>نوجوانان تهرانی</a:t>
            </a:r>
            <a:r>
              <a:rPr lang="ar-SA" sz="2400" dirty="0" smtClean="0"/>
              <a:t> </a:t>
            </a:r>
            <a:r>
              <a:rPr lang="ar-SA" sz="2400" dirty="0"/>
              <a:t>به تفکیک جنس</a:t>
            </a:r>
            <a:endParaRPr lang="en-US" sz="2400" dirty="0"/>
          </a:p>
          <a:p>
            <a:pPr lvl="0" algn="r" rtl="1"/>
            <a:r>
              <a:rPr lang="ar-SA" sz="2400" dirty="0" smtClean="0"/>
              <a:t> </a:t>
            </a:r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تعیین </a:t>
            </a:r>
            <a:r>
              <a:rPr lang="ar-SA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ارتباط سن با میزان بروز چاقی </a:t>
            </a:r>
            <a:r>
              <a:rPr lang="fa-IR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نوجوانی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algn="r" rtl="1"/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تعیین </a:t>
            </a:r>
            <a:r>
              <a:rPr lang="ar-SA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ارتباط دور </a:t>
            </a:r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کمر</a:t>
            </a:r>
            <a:r>
              <a:rPr lang="fa-IR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کودکی</a:t>
            </a:r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</a:t>
            </a:r>
            <a:r>
              <a:rPr lang="ar-SA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با میزان بروز چاقی </a:t>
            </a:r>
            <a:r>
              <a:rPr lang="fa-IR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نوجوانی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lvl="0" algn="r" rtl="1"/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تعیین </a:t>
            </a:r>
            <a:r>
              <a:rPr lang="ar-SA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ارتباط </a:t>
            </a:r>
            <a:r>
              <a:rPr lang="fa-IR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صدک 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BMI</a:t>
            </a:r>
            <a:r>
              <a:rPr lang="fa-IR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در کودکی با </a:t>
            </a:r>
            <a:r>
              <a:rPr lang="fa-IR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میزان بروز</a:t>
            </a:r>
            <a:r>
              <a:rPr lang="ar-SA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چاقی </a:t>
            </a:r>
            <a:r>
              <a:rPr lang="fa-IR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نوجوانی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algn="r" rtl="1"/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تعیین </a:t>
            </a:r>
            <a:r>
              <a:rPr lang="ar-SA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ارتباط سندرم متابولیک </a:t>
            </a:r>
            <a:r>
              <a:rPr lang="fa-IR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کودکی </a:t>
            </a:r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با </a:t>
            </a:r>
            <a:r>
              <a:rPr lang="ar-SA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میزان بروز چاقی </a:t>
            </a:r>
            <a:r>
              <a:rPr lang="fa-IR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نوجوانی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lvl="0" algn="r" rtl="1"/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تعیین </a:t>
            </a:r>
            <a:r>
              <a:rPr lang="ar-SA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ارتباط میزان تحصیلات مادر با میزان بروز </a:t>
            </a:r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چاقی</a:t>
            </a:r>
            <a:r>
              <a:rPr lang="fa-IR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نوجوانی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lvl="0" algn="r" rtl="1"/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تعیین ارتباط میزان تحصیلات </a:t>
            </a:r>
            <a:r>
              <a:rPr lang="fa-IR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پدر</a:t>
            </a:r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با میزان بروز چاقی </a:t>
            </a:r>
            <a:r>
              <a:rPr lang="fa-IR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نوجوانی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lvl="0" algn="r" rtl="1"/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تعیین ارتباط میزان 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BMI</a:t>
            </a:r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مادر با میزان بروز چاقی</a:t>
            </a:r>
            <a:r>
              <a:rPr lang="fa-IR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نوجوانی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lvl="0" algn="r" rtl="1"/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تعیین ارتباط میزان 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BMI</a:t>
            </a:r>
            <a:r>
              <a:rPr lang="fa-IR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پدر </a:t>
            </a:r>
            <a:r>
              <a:rPr lang="ar-SA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با میزان بروز چاقی </a:t>
            </a:r>
            <a:r>
              <a:rPr lang="fa-IR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نوجوانی</a:t>
            </a:r>
          </a:p>
          <a:p>
            <a:pPr lvl="0" algn="r" rtl="1"/>
            <a:r>
              <a:rPr lang="ar-SA" sz="24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تعیین میزان شیوع چاقی در</a:t>
            </a:r>
            <a:r>
              <a:rPr lang="fa-IR" sz="2400" dirty="0"/>
              <a:t> کودکان  تهرانی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algn="r" rtl="1"/>
            <a:endParaRPr lang="fa-IR" dirty="0" smtClean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lvl="0" algn="r" rtl="1"/>
            <a:endPara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lvl="0" algn="r" rtl="1"/>
            <a:endParaRPr lang="fa-IR" dirty="0" smtClean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0" indent="0" algn="r">
              <a:buNone/>
            </a:pPr>
            <a:r>
              <a:rPr lang="fa-IR" sz="14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   </a:t>
            </a:r>
            <a:endParaRPr lang="en-US" sz="14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355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b="1" dirty="0">
                <a:solidFill>
                  <a:srgbClr val="FF0000"/>
                </a:solidFill>
              </a:rPr>
              <a:t>اهداف کاربردی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/>
            <a:r>
              <a:rPr lang="ar-SA" sz="36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بدست آوردن تخمینی از میزان بروز چاقی </a:t>
            </a:r>
            <a:r>
              <a:rPr lang="ar-SA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در </a:t>
            </a:r>
            <a:r>
              <a:rPr lang="ar-SA" sz="36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نوجوانان شهر تهران و تعیین محدوده ای ازسالهای کودکی که </a:t>
            </a:r>
            <a:r>
              <a:rPr lang="ar-SA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بیشترین</a:t>
            </a:r>
            <a:r>
              <a:rPr lang="fa-IR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تاثیر بر بروز </a:t>
            </a:r>
            <a:r>
              <a:rPr lang="ar-SA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چاقی </a:t>
            </a:r>
            <a:r>
              <a:rPr lang="fa-IR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نوجوانی</a:t>
            </a:r>
            <a:r>
              <a:rPr lang="ar-SA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</a:t>
            </a:r>
            <a:r>
              <a:rPr lang="ar-SA" sz="36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دارد </a:t>
            </a:r>
            <a:r>
              <a:rPr lang="ar-SA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جهت </a:t>
            </a:r>
            <a:r>
              <a:rPr lang="ar-SA" sz="36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برنامه ریزی پیشگیری از چاقی </a:t>
            </a:r>
            <a:r>
              <a:rPr lang="ar-SA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د</a:t>
            </a:r>
            <a:r>
              <a:rPr lang="fa-IR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ر</a:t>
            </a:r>
            <a:r>
              <a:rPr lang="ar-SA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 </a:t>
            </a:r>
            <a:r>
              <a:rPr lang="ar-SA" sz="36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سطح کلان کشور</a:t>
            </a:r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794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99245"/>
            <a:ext cx="8911687" cy="1017431"/>
          </a:xfrm>
        </p:spPr>
        <p:txBody>
          <a:bodyPr>
            <a:normAutofit/>
          </a:bodyPr>
          <a:lstStyle/>
          <a:p>
            <a:pPr algn="ctr"/>
            <a:r>
              <a:rPr lang="fa-IR" sz="4000" b="1" dirty="0">
                <a:solidFill>
                  <a:srgbClr val="FF0000"/>
                </a:solidFill>
              </a:rPr>
              <a:t>فرضیات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152907"/>
            <a:ext cx="8459788" cy="6742090"/>
          </a:xfrm>
        </p:spPr>
        <p:txBody>
          <a:bodyPr anchor="b">
            <a:noAutofit/>
          </a:bodyPr>
          <a:lstStyle/>
          <a:p>
            <a:pPr algn="r" rtl="1"/>
            <a:r>
              <a:rPr lang="en-US" dirty="0" smtClean="0"/>
              <a:t>H0 </a:t>
            </a:r>
            <a:r>
              <a:rPr lang="fa-IR" dirty="0" smtClean="0"/>
              <a:t> : بروز چاقی در نوجوانان تهرانی </a:t>
            </a:r>
            <a:r>
              <a:rPr lang="en-US" dirty="0" smtClean="0"/>
              <a:t>,</a:t>
            </a:r>
            <a:r>
              <a:rPr lang="fa-IR" dirty="0" smtClean="0"/>
              <a:t> مطالعه قند و لیپید تهران در گروههای سنی </a:t>
            </a:r>
            <a:r>
              <a:rPr lang="en-US" dirty="0" smtClean="0"/>
              <a:t> </a:t>
            </a:r>
            <a:r>
              <a:rPr lang="fa-IR" dirty="0" smtClean="0"/>
              <a:t>مختلف یکسان است</a:t>
            </a:r>
            <a:endParaRPr lang="en-US" dirty="0" smtClean="0"/>
          </a:p>
          <a:p>
            <a:pPr algn="r" rtl="1"/>
            <a:r>
              <a:rPr lang="en-US" dirty="0" smtClean="0"/>
              <a:t>H1</a:t>
            </a:r>
            <a:r>
              <a:rPr lang="fa-IR" dirty="0" smtClean="0"/>
              <a:t> : بروز چاقی در نوجوانان تهرانی </a:t>
            </a:r>
            <a:r>
              <a:rPr lang="en-US" dirty="0" smtClean="0"/>
              <a:t>,</a:t>
            </a:r>
            <a:r>
              <a:rPr lang="fa-IR" dirty="0" smtClean="0"/>
              <a:t> مطالعه قند و لیپید تهران در گروههای سنی مختلف یکسان نیست</a:t>
            </a:r>
          </a:p>
          <a:p>
            <a:pPr algn="r" rtl="1"/>
            <a:r>
              <a:rPr lang="en-US" dirty="0" smtClean="0"/>
              <a:t>H0 </a:t>
            </a:r>
            <a:r>
              <a:rPr lang="fa-IR" dirty="0" smtClean="0"/>
              <a:t> : </a:t>
            </a:r>
            <a:r>
              <a:rPr lang="fa-IR" dirty="0"/>
              <a:t>بروز چاقی در نوجوانان تهرانی </a:t>
            </a:r>
            <a:r>
              <a:rPr lang="en-US" dirty="0"/>
              <a:t>,</a:t>
            </a:r>
            <a:r>
              <a:rPr lang="fa-IR" dirty="0"/>
              <a:t> مطالعه قند و لیپید تهران در گروههای </a:t>
            </a:r>
            <a:r>
              <a:rPr lang="fa-IR" dirty="0" smtClean="0"/>
              <a:t>جنسی مختلف </a:t>
            </a:r>
            <a:r>
              <a:rPr lang="fa-IR" dirty="0"/>
              <a:t>یکسان است</a:t>
            </a:r>
            <a:endParaRPr lang="en-US" dirty="0"/>
          </a:p>
          <a:p>
            <a:pPr algn="r" rtl="1"/>
            <a:r>
              <a:rPr lang="en-US" dirty="0"/>
              <a:t>H1</a:t>
            </a:r>
            <a:r>
              <a:rPr lang="fa-IR" dirty="0"/>
              <a:t> : بروز چاقی در نوجوانان تهرانی </a:t>
            </a:r>
            <a:r>
              <a:rPr lang="en-US" dirty="0"/>
              <a:t>,</a:t>
            </a:r>
            <a:r>
              <a:rPr lang="fa-IR" dirty="0"/>
              <a:t> مطالعه قند و لیپید تهران در گروههای </a:t>
            </a:r>
            <a:r>
              <a:rPr lang="fa-IR" dirty="0" smtClean="0"/>
              <a:t>جنسی مختلف </a:t>
            </a:r>
            <a:r>
              <a:rPr lang="fa-IR" dirty="0"/>
              <a:t>یکسان نیست</a:t>
            </a:r>
            <a:endParaRPr lang="en-US" dirty="0" smtClean="0"/>
          </a:p>
          <a:p>
            <a:pPr algn="r" rtl="1"/>
            <a:r>
              <a:rPr lang="en-US" dirty="0" smtClean="0"/>
              <a:t>H0</a:t>
            </a:r>
            <a:r>
              <a:rPr lang="fa-IR" dirty="0" smtClean="0"/>
              <a:t> : بروز چاقی در نوجوانان تهرانی </a:t>
            </a:r>
            <a:r>
              <a:rPr lang="en-US" dirty="0" smtClean="0"/>
              <a:t>,</a:t>
            </a:r>
            <a:r>
              <a:rPr lang="fa-IR" dirty="0" smtClean="0"/>
              <a:t> مطالعه قند و لیپید تهران که مادرانشان از سطح سواد متفاوتی برخوردارند </a:t>
            </a:r>
            <a:r>
              <a:rPr lang="en-US" dirty="0" smtClean="0"/>
              <a:t>, </a:t>
            </a:r>
            <a:r>
              <a:rPr lang="fa-IR" dirty="0" smtClean="0"/>
              <a:t>یکسان است.</a:t>
            </a:r>
            <a:endParaRPr lang="en-US" dirty="0" smtClean="0"/>
          </a:p>
          <a:p>
            <a:pPr algn="r" rtl="1"/>
            <a:r>
              <a:rPr lang="en-US" dirty="0" smtClean="0"/>
              <a:t>H1</a:t>
            </a:r>
            <a:r>
              <a:rPr lang="fa-IR" dirty="0" smtClean="0"/>
              <a:t> </a:t>
            </a:r>
            <a:r>
              <a:rPr lang="fa-IR" dirty="0"/>
              <a:t>: بروز چاقی </a:t>
            </a:r>
            <a:r>
              <a:rPr lang="fa-IR" dirty="0" smtClean="0"/>
              <a:t>در نوجوانان </a:t>
            </a:r>
            <a:r>
              <a:rPr lang="fa-IR" dirty="0"/>
              <a:t>تهرانی </a:t>
            </a:r>
            <a:r>
              <a:rPr lang="en-US" dirty="0"/>
              <a:t>,</a:t>
            </a:r>
            <a:r>
              <a:rPr lang="fa-IR" dirty="0"/>
              <a:t> مطالعه قند و لیپید تهران که مادرانشان از سطح </a:t>
            </a:r>
            <a:r>
              <a:rPr lang="fa-IR" dirty="0" smtClean="0"/>
              <a:t>سواد </a:t>
            </a:r>
            <a:r>
              <a:rPr lang="fa-IR" dirty="0"/>
              <a:t>متفاوتی برخوردارند</a:t>
            </a:r>
            <a:r>
              <a:rPr lang="en-US" dirty="0"/>
              <a:t>,  </a:t>
            </a:r>
            <a:r>
              <a:rPr lang="fa-IR" dirty="0"/>
              <a:t>یکسان </a:t>
            </a:r>
            <a:r>
              <a:rPr lang="fa-IR" dirty="0" smtClean="0"/>
              <a:t>نیست</a:t>
            </a:r>
          </a:p>
          <a:p>
            <a:pPr algn="r" rtl="1"/>
            <a:r>
              <a:rPr lang="en-US" dirty="0" smtClean="0"/>
              <a:t>H0</a:t>
            </a:r>
            <a:r>
              <a:rPr lang="fa-IR" dirty="0"/>
              <a:t> </a:t>
            </a:r>
            <a:r>
              <a:rPr lang="fa-IR" dirty="0" smtClean="0"/>
              <a:t>: بروز </a:t>
            </a:r>
            <a:r>
              <a:rPr lang="fa-IR" dirty="0"/>
              <a:t>چاقی در نوجوانان تهرانی </a:t>
            </a:r>
            <a:r>
              <a:rPr lang="en-US" dirty="0"/>
              <a:t>,</a:t>
            </a:r>
            <a:r>
              <a:rPr lang="fa-IR" dirty="0"/>
              <a:t> مطالعه قند و لیپید تهران که </a:t>
            </a:r>
            <a:r>
              <a:rPr lang="fa-IR" dirty="0" smtClean="0"/>
              <a:t>پدرانشان </a:t>
            </a:r>
            <a:r>
              <a:rPr lang="fa-IR" dirty="0"/>
              <a:t>از سطح سواد متفاوتی برخوردارند </a:t>
            </a:r>
            <a:r>
              <a:rPr lang="en-US" dirty="0"/>
              <a:t>, </a:t>
            </a:r>
            <a:r>
              <a:rPr lang="fa-IR" dirty="0"/>
              <a:t>یکسان است.</a:t>
            </a:r>
            <a:endParaRPr lang="en-US" dirty="0"/>
          </a:p>
          <a:p>
            <a:pPr algn="r" rtl="1"/>
            <a:r>
              <a:rPr lang="en-US" dirty="0"/>
              <a:t>H1</a:t>
            </a:r>
            <a:r>
              <a:rPr lang="fa-IR" dirty="0"/>
              <a:t> : بروز چاقی در نوجوانان تهرانی </a:t>
            </a:r>
            <a:r>
              <a:rPr lang="en-US" dirty="0"/>
              <a:t>,</a:t>
            </a:r>
            <a:r>
              <a:rPr lang="fa-IR" dirty="0"/>
              <a:t> مطالعه قند و لیپید تهران که </a:t>
            </a:r>
            <a:r>
              <a:rPr lang="fa-IR" dirty="0" smtClean="0"/>
              <a:t>پدرانشان </a:t>
            </a:r>
            <a:r>
              <a:rPr lang="fa-IR" dirty="0"/>
              <a:t>از سطح سواد متفاوتی برخوردارند</a:t>
            </a:r>
            <a:r>
              <a:rPr lang="en-US" dirty="0"/>
              <a:t>,  </a:t>
            </a:r>
            <a:r>
              <a:rPr lang="fa-IR" dirty="0"/>
              <a:t>یکسان نیست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justLow" rt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829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787781"/>
            <a:ext cx="8915400" cy="5781831"/>
          </a:xfrm>
        </p:spPr>
        <p:txBody>
          <a:bodyPr>
            <a:noAutofit/>
          </a:bodyPr>
          <a:lstStyle/>
          <a:p>
            <a:pPr algn="justLow" rtl="1"/>
            <a:r>
              <a:rPr lang="en-US" sz="2000" dirty="0" smtClean="0"/>
              <a:t>H0</a:t>
            </a:r>
            <a:r>
              <a:rPr lang="fa-IR" sz="2000" dirty="0" smtClean="0"/>
              <a:t> </a:t>
            </a:r>
            <a:r>
              <a:rPr lang="fa-IR" sz="2000" dirty="0"/>
              <a:t>:بروز چاقی </a:t>
            </a:r>
            <a:r>
              <a:rPr lang="fa-IR" sz="2000" dirty="0" smtClean="0"/>
              <a:t>در نوجوانان </a:t>
            </a:r>
            <a:r>
              <a:rPr lang="fa-IR" sz="2000" dirty="0"/>
              <a:t>تهرانی </a:t>
            </a:r>
            <a:r>
              <a:rPr lang="en-US" sz="2000" dirty="0"/>
              <a:t>,</a:t>
            </a:r>
            <a:r>
              <a:rPr lang="fa-IR" sz="2000" dirty="0"/>
              <a:t> مطالعه قند و لیپید تهران </a:t>
            </a:r>
            <a:r>
              <a:rPr lang="fa-IR" sz="2000" dirty="0" smtClean="0"/>
              <a:t>که</a:t>
            </a:r>
            <a:r>
              <a:rPr lang="en-US" sz="2000" dirty="0" smtClean="0"/>
              <a:t> </a:t>
            </a:r>
            <a:r>
              <a:rPr lang="fa-IR" sz="2000" dirty="0" smtClean="0"/>
              <a:t>صدک </a:t>
            </a:r>
            <a:r>
              <a:rPr lang="en-US" sz="2000" dirty="0" smtClean="0"/>
              <a:t> BMI </a:t>
            </a:r>
            <a:r>
              <a:rPr lang="fa-IR" sz="2000" dirty="0" smtClean="0"/>
              <a:t>کودکی آنها </a:t>
            </a:r>
            <a:r>
              <a:rPr lang="fa-IR" sz="2000" dirty="0"/>
              <a:t>متفاوت است </a:t>
            </a:r>
            <a:r>
              <a:rPr lang="en-US" sz="2000" dirty="0"/>
              <a:t>, </a:t>
            </a:r>
            <a:r>
              <a:rPr lang="fa-IR" sz="2000" dirty="0"/>
              <a:t>یکسان است.</a:t>
            </a:r>
            <a:endParaRPr lang="en-US" sz="2000" dirty="0"/>
          </a:p>
          <a:p>
            <a:pPr algn="r" rtl="1"/>
            <a:r>
              <a:rPr lang="en-US" sz="2000" dirty="0"/>
              <a:t>H1</a:t>
            </a:r>
            <a:r>
              <a:rPr lang="fa-IR" sz="2000" dirty="0"/>
              <a:t> : بروز چاقی </a:t>
            </a:r>
            <a:r>
              <a:rPr lang="fa-IR" sz="2000" dirty="0" smtClean="0"/>
              <a:t>در نوجوانان تهرانی </a:t>
            </a:r>
            <a:r>
              <a:rPr lang="en-US" sz="2000" dirty="0"/>
              <a:t>,</a:t>
            </a:r>
            <a:r>
              <a:rPr lang="fa-IR" sz="2000" dirty="0"/>
              <a:t> مطالعه قند و لیپید تهران </a:t>
            </a:r>
            <a:r>
              <a:rPr lang="fa-IR" sz="2000" dirty="0" smtClean="0"/>
              <a:t>که صدک </a:t>
            </a:r>
            <a:r>
              <a:rPr lang="en-US" sz="2000" dirty="0" smtClean="0"/>
              <a:t> BMI</a:t>
            </a:r>
            <a:r>
              <a:rPr lang="fa-IR" sz="2000" dirty="0" smtClean="0"/>
              <a:t>کودکی آنها </a:t>
            </a:r>
            <a:r>
              <a:rPr lang="fa-IR" sz="2000" dirty="0"/>
              <a:t>متفاوت است</a:t>
            </a:r>
            <a:r>
              <a:rPr lang="en-US" sz="2000" dirty="0"/>
              <a:t>, </a:t>
            </a:r>
            <a:r>
              <a:rPr lang="fa-IR" sz="2000" dirty="0"/>
              <a:t> یکسان نیست. </a:t>
            </a:r>
            <a:endParaRPr lang="en-US" sz="2000" dirty="0"/>
          </a:p>
          <a:p>
            <a:pPr algn="r" rtl="1"/>
            <a:r>
              <a:rPr lang="fa-IR" sz="2000" dirty="0" smtClean="0"/>
              <a:t> </a:t>
            </a:r>
            <a:r>
              <a:rPr lang="en-US" sz="2000" dirty="0"/>
              <a:t>H0</a:t>
            </a:r>
            <a:r>
              <a:rPr lang="fa-IR" sz="2000" dirty="0" smtClean="0"/>
              <a:t>: </a:t>
            </a:r>
            <a:r>
              <a:rPr lang="fa-IR" sz="2000" dirty="0"/>
              <a:t>بروز چاقی </a:t>
            </a:r>
            <a:r>
              <a:rPr lang="fa-IR" sz="2000" dirty="0" smtClean="0"/>
              <a:t>در نوجوانان </a:t>
            </a:r>
            <a:r>
              <a:rPr lang="fa-IR" sz="2000" dirty="0"/>
              <a:t>تهرانی </a:t>
            </a:r>
            <a:r>
              <a:rPr lang="en-US" sz="2000" dirty="0"/>
              <a:t>,</a:t>
            </a:r>
            <a:r>
              <a:rPr lang="fa-IR" sz="2000" dirty="0"/>
              <a:t> مطالعه قند و لیپید تهران در افرادی که سندرم متابولیک </a:t>
            </a:r>
            <a:r>
              <a:rPr lang="fa-IR" sz="2000" dirty="0" smtClean="0"/>
              <a:t>درکودکی دارند </a:t>
            </a:r>
            <a:r>
              <a:rPr lang="fa-IR" sz="2000" dirty="0"/>
              <a:t>و ندارند </a:t>
            </a:r>
            <a:r>
              <a:rPr lang="en-US" sz="2000" dirty="0"/>
              <a:t>,</a:t>
            </a:r>
            <a:r>
              <a:rPr lang="fa-IR" sz="2000" dirty="0"/>
              <a:t> یکسان است.</a:t>
            </a:r>
            <a:endParaRPr lang="en-US" sz="2000" dirty="0"/>
          </a:p>
          <a:p>
            <a:pPr algn="r" rtl="1"/>
            <a:r>
              <a:rPr lang="en-US" sz="2000" dirty="0"/>
              <a:t>H1</a:t>
            </a:r>
            <a:r>
              <a:rPr lang="fa-IR" sz="2000" dirty="0"/>
              <a:t> : بروز چاقی </a:t>
            </a:r>
            <a:r>
              <a:rPr lang="fa-IR" sz="2000" dirty="0" smtClean="0"/>
              <a:t>در </a:t>
            </a:r>
            <a:r>
              <a:rPr lang="fa-IR" sz="2000" dirty="0"/>
              <a:t>نوجوانان تهرانی </a:t>
            </a:r>
            <a:r>
              <a:rPr lang="en-US" sz="2000" dirty="0"/>
              <a:t>,</a:t>
            </a:r>
            <a:r>
              <a:rPr lang="fa-IR" sz="2000" dirty="0"/>
              <a:t> مطالعه قند و لیپید تهران در افرادی که سندرم متابولیک </a:t>
            </a:r>
            <a:r>
              <a:rPr lang="fa-IR" sz="2000" dirty="0" smtClean="0"/>
              <a:t>درکودکی دارند </a:t>
            </a:r>
            <a:r>
              <a:rPr lang="fa-IR" sz="2000" dirty="0"/>
              <a:t>و ندارند </a:t>
            </a:r>
            <a:r>
              <a:rPr lang="en-US" sz="2000" dirty="0"/>
              <a:t>,</a:t>
            </a:r>
            <a:r>
              <a:rPr lang="fa-IR" sz="2000" dirty="0"/>
              <a:t> یکسان نیست. </a:t>
            </a:r>
            <a:endParaRPr lang="fa-IR" sz="2000" dirty="0" smtClean="0"/>
          </a:p>
          <a:p>
            <a:pPr algn="justLow" rtl="1"/>
            <a:r>
              <a:rPr lang="en-US" sz="2000" dirty="0" smtClean="0"/>
              <a:t>H0</a:t>
            </a:r>
            <a:r>
              <a:rPr lang="fa-IR" sz="2000" dirty="0" smtClean="0"/>
              <a:t>: بروز </a:t>
            </a:r>
            <a:r>
              <a:rPr lang="fa-IR" sz="2000" dirty="0"/>
              <a:t>چاقی در نوجوانان تهرانی </a:t>
            </a:r>
            <a:r>
              <a:rPr lang="en-US" sz="2000" dirty="0"/>
              <a:t>,</a:t>
            </a:r>
            <a:r>
              <a:rPr lang="fa-IR" sz="2000" dirty="0"/>
              <a:t> مطالعه قند و لیپید تهران که</a:t>
            </a:r>
            <a:r>
              <a:rPr lang="en-US" sz="2000" dirty="0"/>
              <a:t> </a:t>
            </a:r>
            <a:r>
              <a:rPr lang="en-US" sz="2000" dirty="0" smtClean="0"/>
              <a:t>BMI </a:t>
            </a:r>
            <a:r>
              <a:rPr lang="fa-IR" sz="2000" dirty="0" smtClean="0"/>
              <a:t>پدرانشان </a:t>
            </a:r>
            <a:r>
              <a:rPr lang="fa-IR" sz="2000" dirty="0"/>
              <a:t>متفاوت است </a:t>
            </a:r>
            <a:r>
              <a:rPr lang="en-US" sz="2000" dirty="0"/>
              <a:t>, </a:t>
            </a:r>
            <a:r>
              <a:rPr lang="fa-IR" sz="2000" dirty="0"/>
              <a:t>یکسان است.</a:t>
            </a:r>
            <a:endParaRPr lang="en-US" sz="2000" dirty="0"/>
          </a:p>
          <a:p>
            <a:pPr algn="r" rtl="1"/>
            <a:r>
              <a:rPr lang="en-US" sz="2000" dirty="0"/>
              <a:t>H1</a:t>
            </a:r>
            <a:r>
              <a:rPr lang="fa-IR" sz="2000" dirty="0"/>
              <a:t> : بروز چاقی در </a:t>
            </a:r>
            <a:r>
              <a:rPr lang="fa-IR" sz="2000" dirty="0" smtClean="0"/>
              <a:t>نوجوانان </a:t>
            </a:r>
            <a:r>
              <a:rPr lang="fa-IR" sz="2000" dirty="0"/>
              <a:t>تهرانی </a:t>
            </a:r>
            <a:r>
              <a:rPr lang="en-US" sz="2000" dirty="0"/>
              <a:t>,</a:t>
            </a:r>
            <a:r>
              <a:rPr lang="fa-IR" sz="2000" dirty="0"/>
              <a:t> مطالعه قند و لیپید تهران که </a:t>
            </a:r>
            <a:r>
              <a:rPr lang="en-US" sz="2000" dirty="0"/>
              <a:t>BMI </a:t>
            </a:r>
            <a:r>
              <a:rPr lang="fa-IR" sz="2000" dirty="0"/>
              <a:t>پدرانشان </a:t>
            </a:r>
            <a:r>
              <a:rPr lang="fa-IR" sz="2000" dirty="0" smtClean="0"/>
              <a:t> </a:t>
            </a:r>
            <a:r>
              <a:rPr lang="fa-IR" sz="2000" dirty="0"/>
              <a:t>متفاوت است</a:t>
            </a:r>
            <a:r>
              <a:rPr lang="en-US" sz="2000" dirty="0"/>
              <a:t>, </a:t>
            </a:r>
            <a:r>
              <a:rPr lang="fa-IR" sz="2000" dirty="0"/>
              <a:t> یکسان </a:t>
            </a:r>
            <a:r>
              <a:rPr lang="fa-IR" sz="2000" dirty="0" smtClean="0"/>
              <a:t>نیست</a:t>
            </a:r>
          </a:p>
          <a:p>
            <a:pPr algn="justLow" rtl="1"/>
            <a:r>
              <a:rPr lang="en-US" sz="2000" dirty="0"/>
              <a:t>H0</a:t>
            </a:r>
            <a:r>
              <a:rPr lang="fa-IR" sz="2000" dirty="0"/>
              <a:t>: بروز چاقی در نوجوانان تهرانی </a:t>
            </a:r>
            <a:r>
              <a:rPr lang="en-US" sz="2000" dirty="0"/>
              <a:t>,</a:t>
            </a:r>
            <a:r>
              <a:rPr lang="fa-IR" sz="2000" dirty="0"/>
              <a:t> مطالعه قند و لیپید تهران </a:t>
            </a:r>
            <a:r>
              <a:rPr lang="fa-IR" sz="2000" dirty="0" smtClean="0"/>
              <a:t>که </a:t>
            </a:r>
            <a:r>
              <a:rPr lang="en-US" sz="2000" dirty="0" smtClean="0"/>
              <a:t>BMI</a:t>
            </a:r>
            <a:r>
              <a:rPr lang="fa-IR" sz="2000" dirty="0" smtClean="0"/>
              <a:t> مادرانشان متفاوت </a:t>
            </a:r>
            <a:r>
              <a:rPr lang="fa-IR" sz="2000" dirty="0"/>
              <a:t>است </a:t>
            </a:r>
            <a:r>
              <a:rPr lang="en-US" sz="2000" dirty="0"/>
              <a:t>, </a:t>
            </a:r>
            <a:r>
              <a:rPr lang="fa-IR" sz="2000" dirty="0"/>
              <a:t>یکسان است.</a:t>
            </a:r>
            <a:endParaRPr lang="en-US" sz="2000" dirty="0"/>
          </a:p>
          <a:p>
            <a:pPr algn="r" rtl="1"/>
            <a:r>
              <a:rPr lang="en-US" sz="2000" dirty="0"/>
              <a:t>H1</a:t>
            </a:r>
            <a:r>
              <a:rPr lang="fa-IR" sz="2000" dirty="0"/>
              <a:t> : بروز چاقی در نوجوانان تهرانی </a:t>
            </a:r>
            <a:r>
              <a:rPr lang="en-US" sz="2000" dirty="0"/>
              <a:t>,</a:t>
            </a:r>
            <a:r>
              <a:rPr lang="fa-IR" sz="2000" dirty="0"/>
              <a:t> مطالعه قند و لیپید تهران که </a:t>
            </a:r>
            <a:r>
              <a:rPr lang="en-US" sz="2000" dirty="0" smtClean="0"/>
              <a:t>BMI</a:t>
            </a:r>
            <a:r>
              <a:rPr lang="fa-IR" sz="2000" dirty="0" smtClean="0"/>
              <a:t> </a:t>
            </a:r>
            <a:r>
              <a:rPr lang="fa-IR" sz="2000" dirty="0"/>
              <a:t>مادرانشان </a:t>
            </a:r>
            <a:r>
              <a:rPr lang="fa-IR" sz="2000" dirty="0" smtClean="0"/>
              <a:t>متفاوت </a:t>
            </a:r>
            <a:r>
              <a:rPr lang="fa-IR" sz="2000" dirty="0"/>
              <a:t>است</a:t>
            </a:r>
            <a:r>
              <a:rPr lang="en-US" sz="2000" dirty="0"/>
              <a:t>, </a:t>
            </a:r>
            <a:r>
              <a:rPr lang="fa-IR" sz="2000" dirty="0"/>
              <a:t> یکسان نیست</a:t>
            </a:r>
            <a:endParaRPr lang="en-US" sz="2000" dirty="0"/>
          </a:p>
          <a:p>
            <a:pPr algn="r" rtl="1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1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68224"/>
            <a:ext cx="8911687" cy="1158240"/>
          </a:xfrm>
        </p:spPr>
        <p:txBody>
          <a:bodyPr>
            <a:normAutofit/>
          </a:bodyPr>
          <a:lstStyle/>
          <a:p>
            <a:pPr algn="r"/>
            <a:r>
              <a:rPr lang="fa-IR" sz="4000" b="1" dirty="0">
                <a:solidFill>
                  <a:srgbClr val="FF0000"/>
                </a:solidFill>
              </a:rPr>
              <a:t>جمعيت هدف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94816"/>
            <a:ext cx="8915400" cy="527913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کودکان </a:t>
            </a:r>
            <a:r>
              <a:rPr lang="fa-IR" sz="32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6 تا 12 ساله شرکت کننده </a:t>
            </a:r>
            <a:r>
              <a:rPr lang="fa-IR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درفاز یک و ورودیهای جدید  فاز دو </a:t>
            </a:r>
            <a:r>
              <a:rPr lang="fa-IR" sz="3200" dirty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مطالعه قند و لیپید </a:t>
            </a:r>
            <a:r>
              <a:rPr lang="fa-IR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تهران</a:t>
            </a:r>
          </a:p>
          <a:p>
            <a:pPr marL="0" indent="0">
              <a:buNone/>
            </a:pPr>
            <a:endParaRPr lang="fa-IR" sz="2800" dirty="0"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0" indent="0" algn="r">
              <a:buNone/>
            </a:pPr>
            <a:r>
              <a:rPr lang="fa-IR" sz="32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</a:rPr>
              <a:t>جمعیت مورد مطالعه</a:t>
            </a:r>
          </a:p>
          <a:p>
            <a:pPr marL="0" indent="0" algn="r">
              <a:buNone/>
            </a:pPr>
            <a:r>
              <a:rPr lang="fa-IR" sz="3200" dirty="0"/>
              <a:t>در مرحله شیوع کلیه کودکان 6 تا 12 ساله شرکت کننده در مرحله اول </a:t>
            </a:r>
            <a:r>
              <a:rPr lang="fa-IR" sz="3200" dirty="0" smtClean="0"/>
              <a:t>و </a:t>
            </a:r>
            <a:r>
              <a:rPr lang="fa-IR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</a:rPr>
              <a:t>ورودیهای جدید فاز دوم </a:t>
            </a:r>
            <a:r>
              <a:rPr lang="fa-IR" sz="3200" dirty="0" smtClean="0"/>
              <a:t>مطالعه </a:t>
            </a:r>
            <a:r>
              <a:rPr lang="fa-IR" sz="3200" dirty="0"/>
              <a:t>قند و لیپید </a:t>
            </a:r>
            <a:r>
              <a:rPr lang="fa-IR" sz="3200" dirty="0" smtClean="0"/>
              <a:t>تهران بصورت مقطعی </a:t>
            </a:r>
            <a:r>
              <a:rPr lang="fa-IR" sz="3200" dirty="0"/>
              <a:t>و در مرحله بروز با استفاده از معیارهای ورود و خروج جمعیت </a:t>
            </a:r>
            <a:r>
              <a:rPr lang="fa-IR" sz="3200" dirty="0" smtClean="0"/>
              <a:t> </a:t>
            </a:r>
            <a:r>
              <a:rPr lang="fa-IR" sz="3200" dirty="0"/>
              <a:t>واجد شرایط مشخص </a:t>
            </a:r>
            <a:r>
              <a:rPr lang="fa-IR" sz="3200" dirty="0" smtClean="0"/>
              <a:t>میشوند(همگروهی).</a:t>
            </a:r>
            <a:endParaRPr lang="en-US" sz="3200" dirty="0"/>
          </a:p>
          <a:p>
            <a:pPr marL="0" indent="0" algn="r">
              <a:buNone/>
            </a:pP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726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13886470"/>
              </p:ext>
            </p:extLst>
          </p:nvPr>
        </p:nvGraphicFramePr>
        <p:xfrm>
          <a:off x="1438656" y="1085088"/>
          <a:ext cx="9875520" cy="527913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4937760"/>
                <a:gridCol w="4937760"/>
              </a:tblGrid>
              <a:tr h="1233392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معیارهای خروج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معیارهای ورود</a:t>
                      </a:r>
                      <a:endParaRPr lang="en-US" dirty="0"/>
                    </a:p>
                  </a:txBody>
                  <a:tcPr/>
                </a:tc>
              </a:tr>
              <a:tr h="4045744">
                <a:tc>
                  <a:txBody>
                    <a:bodyPr/>
                    <a:lstStyle/>
                    <a:p>
                      <a:pPr marL="285750" lvl="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2000" kern="1200" dirty="0" smtClean="0">
                          <a:effectLst/>
                        </a:rPr>
                        <a:t>ابتلا به </a:t>
                      </a:r>
                      <a:r>
                        <a:rPr lang="fa-IR" sz="2000" kern="1200" smtClean="0">
                          <a:effectLst/>
                        </a:rPr>
                        <a:t>چاقی در </a:t>
                      </a:r>
                      <a:r>
                        <a:rPr lang="fa-IR" sz="2000" kern="1200" dirty="0" smtClean="0">
                          <a:effectLst/>
                        </a:rPr>
                        <a:t>بدو ورود به مطالعه (نمایه توده بدنی بیشتر مساوی صدک 95) </a:t>
                      </a:r>
                      <a:endParaRPr lang="en-US" sz="2000" kern="1200" dirty="0" smtClean="0">
                        <a:effectLst/>
                      </a:endParaRPr>
                    </a:p>
                    <a:p>
                      <a:pPr marL="285750" lvl="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2000" kern="1200" dirty="0" smtClean="0">
                          <a:effectLst/>
                        </a:rPr>
                        <a:t>ابتلا به کمبود وزن در بدو ورود به مطالعه (نمایه توده بدنی کمتر ازصدک 5)</a:t>
                      </a:r>
                      <a:endParaRPr lang="en-US" sz="2000" kern="1200" dirty="0" smtClean="0">
                        <a:effectLst/>
                      </a:endParaRPr>
                    </a:p>
                    <a:p>
                      <a:pPr marL="285750" lvl="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2000" kern="1200" dirty="0" smtClean="0">
                          <a:effectLst/>
                        </a:rPr>
                        <a:t>بیماریهای ژنتیکی و مادرزادی تاثیرگذار بر روی وزن</a:t>
                      </a:r>
                      <a:endParaRPr lang="en-US" sz="2000" kern="1200" dirty="0" smtClean="0">
                        <a:effectLst/>
                      </a:endParaRPr>
                    </a:p>
                    <a:p>
                      <a:pPr marL="285750" lvl="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2000" kern="1200" dirty="0" smtClean="0">
                          <a:effectLst/>
                        </a:rPr>
                        <a:t>مصرف گلوکوکورتیکوئید ویا داروهای هورمونی و یا کاهش دهنده وزن</a:t>
                      </a:r>
                      <a:endParaRPr lang="en-US" sz="2000" kern="1200" dirty="0" smtClean="0">
                        <a:effectLst/>
                      </a:endParaRPr>
                    </a:p>
                    <a:p>
                      <a:pPr algn="r" rtl="1"/>
                      <a:r>
                        <a:rPr lang="fa-IR" sz="2000" kern="1200" dirty="0" smtClean="0">
                          <a:effectLst/>
                        </a:rPr>
                        <a:t> </a:t>
                      </a:r>
                      <a:endParaRPr lang="en-US" sz="2000" kern="1200" dirty="0" smtClean="0">
                        <a:effectLst/>
                      </a:endParaRP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2000" kern="1200" dirty="0" smtClean="0">
                          <a:effectLst/>
                        </a:rPr>
                        <a:t>کودکان سنین 6 تا 12 سال فاز</a:t>
                      </a:r>
                      <a:r>
                        <a:rPr lang="fa-IR" sz="2000" kern="1200" baseline="0" dirty="0" smtClean="0">
                          <a:effectLst/>
                        </a:rPr>
                        <a:t> اول و ورودیهای جدید فاز دوم</a:t>
                      </a:r>
                      <a:endParaRPr lang="en-US" sz="2000" kern="1200" dirty="0" smtClean="0">
                        <a:effectLst/>
                      </a:endParaRPr>
                    </a:p>
                    <a:p>
                      <a:pPr marL="285750" lvl="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fa-IR" sz="2000" kern="1200" dirty="0" smtClean="0">
                          <a:effectLst/>
                        </a:rPr>
                        <a:t>شرکت کنندگان حداقل برای یک مرحله پیگیری مراجعه کرده باشند بطوریکه حداقل در یکی از مراحل بعدی پیگیری سن آنها در محدوده 13 تا 19 سال قرار گرفته باشد .</a:t>
                      </a:r>
                      <a:endParaRPr lang="en-US" sz="2000" kern="1200" dirty="0" smtClean="0">
                        <a:effectLst/>
                      </a:endParaRPr>
                    </a:p>
                    <a:p>
                      <a:pPr rtl="1"/>
                      <a:r>
                        <a:rPr lang="fa-IR" sz="2000" kern="1200" dirty="0" smtClean="0">
                          <a:effectLst/>
                        </a:rPr>
                        <a:t> </a:t>
                      </a:r>
                      <a:endParaRPr lang="en-US" sz="2000" kern="1200" dirty="0" smtClean="0">
                        <a:effectLst/>
                      </a:endParaRPr>
                    </a:p>
                    <a:p>
                      <a:pPr algn="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347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b="1" dirty="0">
                <a:solidFill>
                  <a:srgbClr val="FF0000"/>
                </a:solidFill>
              </a:rPr>
              <a:t>شيوه نمونه </a:t>
            </a:r>
            <a:r>
              <a:rPr lang="fa-IR" sz="4000" b="1" dirty="0" smtClean="0">
                <a:solidFill>
                  <a:srgbClr val="FF0000"/>
                </a:solidFill>
              </a:rPr>
              <a:t>گيري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72768"/>
            <a:ext cx="8915400" cy="470611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4000" dirty="0"/>
              <a:t>مطالعه قند و لیپید تهران یک مطالعه همگروهی آینده </a:t>
            </a:r>
            <a:r>
              <a:rPr lang="fa-IR" sz="4000" dirty="0" smtClean="0"/>
              <a:t>نگراست</a:t>
            </a:r>
            <a:r>
              <a:rPr lang="fa-IR" sz="4000" dirty="0"/>
              <a:t> </a:t>
            </a:r>
            <a:r>
              <a:rPr lang="fa-IR" sz="4000" dirty="0" smtClean="0"/>
              <a:t>و </a:t>
            </a:r>
            <a:r>
              <a:rPr lang="fa-IR" sz="4000" dirty="0"/>
              <a:t>به روش خوشه ای طبقه بندی </a:t>
            </a:r>
            <a:r>
              <a:rPr lang="fa-IR" sz="4000" dirty="0" smtClean="0"/>
              <a:t>شده نمونه گیری شده </a:t>
            </a:r>
            <a:r>
              <a:rPr lang="fa-IR" sz="4000" dirty="0"/>
              <a:t>است </a:t>
            </a:r>
            <a:r>
              <a:rPr lang="fa-IR" sz="4000" dirty="0" smtClean="0"/>
              <a:t>.</a:t>
            </a:r>
            <a:endParaRPr lang="en-US" sz="4000" dirty="0" smtClean="0"/>
          </a:p>
          <a:p>
            <a:pPr marL="0" indent="0" algn="r">
              <a:buNone/>
            </a:pPr>
            <a:r>
              <a:rPr lang="fa-IR" sz="4000" dirty="0" smtClean="0"/>
              <a:t>در </a:t>
            </a:r>
            <a:r>
              <a:rPr lang="fa-IR" sz="4000" dirty="0"/>
              <a:t>این مطالعه </a:t>
            </a:r>
            <a:r>
              <a:rPr lang="fa-IR" sz="4000" dirty="0" smtClean="0"/>
              <a:t>کلیه کودکان </a:t>
            </a:r>
            <a:r>
              <a:rPr lang="fa-IR" sz="4000" dirty="0"/>
              <a:t>6 تا 12 ساله </a:t>
            </a:r>
            <a:r>
              <a:rPr lang="fa-IR" sz="4000" dirty="0" smtClean="0"/>
              <a:t>واجد شرایط ورود و خروج وارد مطالعه میشوند.</a:t>
            </a:r>
            <a:endParaRPr lang="en-US" sz="4000" dirty="0"/>
          </a:p>
          <a:p>
            <a:pPr algn="r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230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910812"/>
            <a:ext cx="10124162" cy="1257391"/>
          </a:xfrm>
        </p:spPr>
        <p:txBody>
          <a:bodyPr>
            <a:normAutofit/>
          </a:bodyPr>
          <a:lstStyle/>
          <a:p>
            <a:pPr algn="ctr"/>
            <a:r>
              <a:rPr lang="fa-IR" sz="2800" b="1" dirty="0">
                <a:solidFill>
                  <a:srgbClr val="FF0000"/>
                </a:solidFill>
              </a:rPr>
              <a:t>ت</a:t>
            </a:r>
            <a:r>
              <a:rPr lang="fa-IR" sz="2800" b="1" dirty="0" smtClean="0">
                <a:solidFill>
                  <a:srgbClr val="FF0000"/>
                </a:solidFill>
              </a:rPr>
              <a:t>عیین </a:t>
            </a:r>
            <a:r>
              <a:rPr lang="fa-IR" sz="2800" b="1" dirty="0">
                <a:solidFill>
                  <a:srgbClr val="FF0000"/>
                </a:solidFill>
              </a:rPr>
              <a:t>میزان بروز چاقی </a:t>
            </a:r>
            <a:r>
              <a:rPr lang="fa-IR" sz="2800" b="1" dirty="0" smtClean="0">
                <a:solidFill>
                  <a:srgbClr val="FF0000"/>
                </a:solidFill>
              </a:rPr>
              <a:t>در نوجوانان شهر تهران و بررسی عوامل پیشگویی کننده آن: مطالعه </a:t>
            </a:r>
            <a:r>
              <a:rPr lang="fa-IR" sz="2800" b="1" dirty="0">
                <a:solidFill>
                  <a:srgbClr val="FF0000"/>
                </a:solidFill>
              </a:rPr>
              <a:t>قند و لیپید </a:t>
            </a:r>
            <a:r>
              <a:rPr lang="fa-IR" sz="2800" b="1" dirty="0" smtClean="0">
                <a:solidFill>
                  <a:srgbClr val="FF0000"/>
                </a:solidFill>
              </a:rPr>
              <a:t>تهران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38" y="6388180"/>
            <a:ext cx="937844" cy="412807"/>
          </a:xfrm>
        </p:spPr>
        <p:txBody>
          <a:bodyPr>
            <a:norm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</a:rPr>
              <a:t>آذر 93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527057" y="257577"/>
            <a:ext cx="499875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914400" eaLnBrk="1" hangingPunct="1"/>
            <a:r>
              <a:rPr lang="fa-IR" altLang="en-US" sz="1400" b="1" dirty="0">
                <a:solidFill>
                  <a:srgbClr val="000066"/>
                </a:solidFill>
                <a:cs typeface="B Mitra" panose="00000400000000000000" pitchFamily="2" charset="-78"/>
              </a:rPr>
              <a:t>دانشگاه علوم پزشکی و خدمات بهداشتی درمانی شهید بهشتی</a:t>
            </a:r>
          </a:p>
          <a:p>
            <a:pPr algn="ctr" defTabSz="914400" eaLnBrk="1" hangingPunct="1"/>
            <a:r>
              <a:rPr lang="fa-IR" altLang="en-US" sz="1400" b="1" dirty="0">
                <a:solidFill>
                  <a:srgbClr val="000066"/>
                </a:solidFill>
                <a:cs typeface="B Mitra" panose="00000400000000000000" pitchFamily="2" charset="-78"/>
              </a:rPr>
              <a:t>پژوهشکده علوم غدد درون ریز و متابولیسم</a:t>
            </a:r>
          </a:p>
          <a:p>
            <a:pPr algn="ctr" defTabSz="914400" rtl="1" eaLnBrk="1" hangingPunct="1"/>
            <a:r>
              <a:rPr lang="fa-IR" altLang="en-US" sz="1400" b="1" dirty="0">
                <a:solidFill>
                  <a:srgbClr val="000066"/>
                </a:solidFill>
                <a:cs typeface="B Mitra" panose="00000400000000000000" pitchFamily="2" charset="-78"/>
              </a:rPr>
              <a:t>مرکز تحقیقات پیشگیری از بیماریهای متابولیک</a:t>
            </a:r>
            <a:endParaRPr lang="en-US" altLang="en-US" sz="1400" b="1" dirty="0">
              <a:solidFill>
                <a:srgbClr val="000066"/>
              </a:solidFill>
              <a:cs typeface="B Mitra" panose="00000400000000000000" pitchFamily="2" charset="-78"/>
            </a:endParaRPr>
          </a:p>
        </p:txBody>
      </p:sp>
      <p:pic>
        <p:nvPicPr>
          <p:cNvPr id="5" name="Picture 4" descr="armdaneshgah1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" r="-38" b="18813"/>
          <a:stretch>
            <a:fillRect/>
          </a:stretch>
        </p:blipFill>
        <p:spPr bwMode="auto">
          <a:xfrm>
            <a:off x="10256519" y="147484"/>
            <a:ext cx="10001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logo ASL1"/>
          <p:cNvPicPr>
            <a:picLocks noChangeAspect="1" noChangeArrowheads="1"/>
          </p:cNvPicPr>
          <p:nvPr/>
        </p:nvPicPr>
        <p:blipFill>
          <a:blip r:embed="rId3">
            <a:lum bright="34000" contrast="-4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01" y="150659"/>
            <a:ext cx="10636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996485" y="3683766"/>
            <a:ext cx="6186152" cy="382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rtl="1"/>
            <a:r>
              <a:rPr lang="fa-IR" altLang="en-US" sz="2400" b="1" dirty="0">
                <a:solidFill>
                  <a:srgbClr val="00B0F0"/>
                </a:solidFill>
                <a:latin typeface="Garamond" panose="02020404030301010803"/>
                <a:ea typeface="Gulim" panose="020B0600000101010101" pitchFamily="34" charset="-127"/>
                <a:cs typeface="B Mitra" panose="00000400000000000000" pitchFamily="2" charset="-78"/>
              </a:rPr>
              <a:t>استاد راهنما:</a:t>
            </a:r>
          </a:p>
          <a:p>
            <a:pPr lvl="0" algn="ctr" defTabSz="914400" rtl="1"/>
            <a:r>
              <a:rPr lang="fa-IR" altLang="en-US" sz="2400" b="1" dirty="0">
                <a:solidFill>
                  <a:srgbClr val="00B0F0"/>
                </a:solidFill>
                <a:latin typeface="Garamond" panose="02020404030301010803"/>
                <a:ea typeface="Gulim" panose="020B0600000101010101" pitchFamily="34" charset="-127"/>
                <a:cs typeface="B Mitra" panose="00000400000000000000" pitchFamily="2" charset="-78"/>
              </a:rPr>
              <a:t> دکتر </a:t>
            </a:r>
            <a:r>
              <a:rPr lang="fa-IR" altLang="en-US" sz="2400" b="1" dirty="0" smtClean="0">
                <a:solidFill>
                  <a:srgbClr val="00B0F0"/>
                </a:solidFill>
                <a:latin typeface="Garamond" panose="02020404030301010803"/>
                <a:ea typeface="Gulim" panose="020B0600000101010101" pitchFamily="34" charset="-127"/>
                <a:cs typeface="B Mitra" panose="00000400000000000000" pitchFamily="2" charset="-78"/>
              </a:rPr>
              <a:t>نوید سعادت</a:t>
            </a:r>
            <a:endParaRPr lang="fa-IR" altLang="en-US" sz="2400" b="1" dirty="0">
              <a:solidFill>
                <a:srgbClr val="00B0F0"/>
              </a:solidFill>
              <a:latin typeface="Garamond" panose="02020404030301010803"/>
              <a:ea typeface="Gulim" panose="020B0600000101010101" pitchFamily="34" charset="-127"/>
              <a:cs typeface="B Mitra" panose="00000400000000000000" pitchFamily="2" charset="-78"/>
            </a:endParaRPr>
          </a:p>
          <a:p>
            <a:pPr lvl="0" algn="ctr" defTabSz="914400" rtl="1"/>
            <a:endParaRPr lang="fa-IR" altLang="en-US" sz="2400" b="1" dirty="0">
              <a:solidFill>
                <a:srgbClr val="00B0F0"/>
              </a:solidFill>
              <a:latin typeface="Garamond" panose="02020404030301010803"/>
              <a:ea typeface="Gulim" panose="020B0600000101010101" pitchFamily="34" charset="-127"/>
              <a:cs typeface="B Mitra" panose="00000400000000000000" pitchFamily="2" charset="-78"/>
            </a:endParaRPr>
          </a:p>
          <a:p>
            <a:pPr lvl="0" algn="ctr" defTabSz="914400" rtl="1"/>
            <a:r>
              <a:rPr lang="fa-IR" altLang="en-US" sz="2400" b="1" dirty="0" smtClean="0">
                <a:solidFill>
                  <a:srgbClr val="00B0F0"/>
                </a:solidFill>
                <a:latin typeface="Garamond" panose="02020404030301010803"/>
                <a:ea typeface="Gulim" panose="020B0600000101010101" pitchFamily="34" charset="-127"/>
                <a:cs typeface="B Mitra" panose="00000400000000000000" pitchFamily="2" charset="-78"/>
              </a:rPr>
              <a:t>استاد </a:t>
            </a:r>
            <a:r>
              <a:rPr lang="fa-IR" altLang="en-US" sz="2400" b="1" dirty="0">
                <a:solidFill>
                  <a:srgbClr val="00B0F0"/>
                </a:solidFill>
                <a:latin typeface="Garamond" panose="02020404030301010803"/>
                <a:ea typeface="Gulim" panose="020B0600000101010101" pitchFamily="34" charset="-127"/>
                <a:cs typeface="B Mitra" panose="00000400000000000000" pitchFamily="2" charset="-78"/>
              </a:rPr>
              <a:t>مشاور:</a:t>
            </a:r>
          </a:p>
          <a:p>
            <a:pPr lvl="0" algn="ctr" defTabSz="914400" rtl="1">
              <a:spcAft>
                <a:spcPts val="300"/>
              </a:spcAft>
            </a:pPr>
            <a:r>
              <a:rPr lang="fa-IR" altLang="en-US" sz="2400" b="1" dirty="0">
                <a:solidFill>
                  <a:srgbClr val="00B0F0"/>
                </a:solidFill>
                <a:latin typeface="Garamond" panose="02020404030301010803"/>
                <a:ea typeface="Gulim" panose="020B0600000101010101" pitchFamily="34" charset="-127"/>
                <a:cs typeface="B Mitra" panose="00000400000000000000" pitchFamily="2" charset="-78"/>
              </a:rPr>
              <a:t> دکتر فرهاد حسین </a:t>
            </a:r>
            <a:r>
              <a:rPr lang="fa-IR" altLang="en-US" sz="2400" b="1" dirty="0" smtClean="0">
                <a:solidFill>
                  <a:srgbClr val="00B0F0"/>
                </a:solidFill>
                <a:latin typeface="Garamond" panose="02020404030301010803"/>
                <a:ea typeface="Gulim" panose="020B0600000101010101" pitchFamily="34" charset="-127"/>
                <a:cs typeface="B Mitra" panose="00000400000000000000" pitchFamily="2" charset="-78"/>
              </a:rPr>
              <a:t>پناه</a:t>
            </a:r>
            <a:endParaRPr lang="fa-IR" altLang="en-US" sz="2400" b="1" dirty="0">
              <a:solidFill>
                <a:srgbClr val="00B0F0"/>
              </a:solidFill>
              <a:latin typeface="Garamond" panose="02020404030301010803"/>
              <a:ea typeface="Gulim" panose="020B0600000101010101" pitchFamily="34" charset="-127"/>
              <a:cs typeface="B Mitra" panose="00000400000000000000" pitchFamily="2" charset="-78"/>
            </a:endParaRPr>
          </a:p>
          <a:p>
            <a:pPr lvl="0" algn="ctr" defTabSz="914400" rtl="1"/>
            <a:endParaRPr lang="fa-IR" altLang="en-US" sz="2400" b="1" dirty="0">
              <a:solidFill>
                <a:srgbClr val="00B0F0"/>
              </a:solidFill>
              <a:latin typeface="Garamond" panose="02020404030301010803"/>
              <a:ea typeface="Gulim" panose="020B0600000101010101" pitchFamily="34" charset="-127"/>
              <a:cs typeface="B Mitra" panose="00000400000000000000" pitchFamily="2" charset="-78"/>
            </a:endParaRPr>
          </a:p>
          <a:p>
            <a:pPr lvl="0" algn="ctr" defTabSz="914400" rtl="1"/>
            <a:r>
              <a:rPr lang="fa-IR" altLang="en-US" sz="2400" b="1" dirty="0">
                <a:solidFill>
                  <a:srgbClr val="00B0F0"/>
                </a:solidFill>
                <a:latin typeface="Garamond" panose="02020404030301010803"/>
                <a:ea typeface="Gulim" panose="020B0600000101010101" pitchFamily="34" charset="-127"/>
                <a:cs typeface="B Mitra" panose="00000400000000000000" pitchFamily="2" charset="-78"/>
              </a:rPr>
              <a:t>ارائه دهنده:</a:t>
            </a:r>
          </a:p>
          <a:p>
            <a:pPr lvl="0" algn="ctr" defTabSz="914400" rtl="1"/>
            <a:r>
              <a:rPr lang="fa-IR" altLang="en-US" sz="2400" b="1" dirty="0">
                <a:solidFill>
                  <a:srgbClr val="00B0F0"/>
                </a:solidFill>
                <a:latin typeface="Garamond" panose="02020404030301010803"/>
                <a:ea typeface="Gulim" panose="020B0600000101010101" pitchFamily="34" charset="-127"/>
                <a:cs typeface="B Mitra" panose="00000400000000000000" pitchFamily="2" charset="-78"/>
              </a:rPr>
              <a:t>دکتر </a:t>
            </a:r>
            <a:r>
              <a:rPr lang="fa-IR" altLang="en-US" sz="2400" b="1" dirty="0" smtClean="0">
                <a:solidFill>
                  <a:srgbClr val="00B0F0"/>
                </a:solidFill>
                <a:latin typeface="Garamond" panose="02020404030301010803"/>
                <a:ea typeface="Gulim" panose="020B0600000101010101" pitchFamily="34" charset="-127"/>
                <a:cs typeface="B Mitra" panose="00000400000000000000" pitchFamily="2" charset="-78"/>
              </a:rPr>
              <a:t>اکرم بیک یزدی</a:t>
            </a:r>
            <a:endParaRPr lang="fa-IR" altLang="en-US" sz="2400" b="1" dirty="0">
              <a:solidFill>
                <a:srgbClr val="00B0F0"/>
              </a:solidFill>
              <a:latin typeface="Garamond" panose="02020404030301010803"/>
              <a:ea typeface="Gulim" panose="020B0600000101010101" pitchFamily="34" charset="-127"/>
              <a:cs typeface="B Mitra" panose="00000400000000000000" pitchFamily="2" charset="-78"/>
            </a:endParaRPr>
          </a:p>
          <a:p>
            <a:pPr lvl="0" algn="ctr" defTabSz="914400" rtl="1"/>
            <a:endParaRPr lang="fa-IR" altLang="en-US" sz="2400" b="1" dirty="0">
              <a:solidFill>
                <a:srgbClr val="00B0F0"/>
              </a:solidFill>
              <a:latin typeface="Garamond" panose="02020404030301010803"/>
              <a:ea typeface="Gulim" panose="020B0600000101010101" pitchFamily="34" charset="-127"/>
              <a:cs typeface="B Mitra" panose="00000400000000000000" pitchFamily="2" charset="-78"/>
            </a:endParaRPr>
          </a:p>
          <a:p>
            <a:pPr lvl="0" algn="ctr" defTabSz="914400" rtl="1"/>
            <a:r>
              <a:rPr lang="fa-IR" altLang="en-US" sz="2400" b="1" dirty="0">
                <a:solidFill>
                  <a:srgbClr val="00B0F0"/>
                </a:solidFill>
                <a:latin typeface="Garamond" panose="02020404030301010803"/>
                <a:ea typeface="宋体" pitchFamily="2" charset="-122"/>
                <a:cs typeface="B Mitra" pitchFamily="2" charset="-78"/>
              </a:rPr>
              <a:t>آذر 1393</a:t>
            </a:r>
            <a:endParaRPr lang="en-US" altLang="en-US" sz="2400" b="1" dirty="0">
              <a:solidFill>
                <a:srgbClr val="00B0F0"/>
              </a:solidFill>
              <a:latin typeface="Garamond" panose="02020404030301010803"/>
              <a:ea typeface="宋体" pitchFamily="2" charset="-122"/>
              <a:cs typeface="B Mitr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8436" y="98748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fa-IR" altLang="en-US" b="1" i="1" dirty="0">
                <a:latin typeface="Verdana" panose="020B0604030504040204" pitchFamily="34" charset="0"/>
                <a:cs typeface="B Mitra" panose="00000400000000000000" pitchFamily="2" charset="-78"/>
              </a:rPr>
              <a:t>پیشنهاد پایان نامه دوره دستیاری فوق تخصصی رشته غدد درون ریز و متابولیسم</a:t>
            </a:r>
            <a:endParaRPr lang="en-US" altLang="en-US" b="1" i="1" dirty="0">
              <a:latin typeface="Verdana" panose="020B0604030504040204" pitchFamily="34" charset="0"/>
              <a:cs typeface="B Mitra" panose="00000400000000000000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572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75351"/>
            <a:ext cx="8911687" cy="824862"/>
          </a:xfrm>
        </p:spPr>
        <p:txBody>
          <a:bodyPr>
            <a:normAutofit/>
          </a:bodyPr>
          <a:lstStyle/>
          <a:p>
            <a:pPr algn="ctr"/>
            <a:r>
              <a:rPr lang="fa-IR" sz="4000" b="1" dirty="0">
                <a:solidFill>
                  <a:srgbClr val="FF0000"/>
                </a:solidFill>
              </a:rPr>
              <a:t>حجم نمونه و نحوه محاسبه آن</a:t>
            </a:r>
            <a:endParaRPr lang="en-US" sz="4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200213"/>
                <a:ext cx="8915400" cy="5368012"/>
              </a:xfrm>
            </p:spPr>
            <p:txBody>
              <a:bodyPr>
                <a:normAutofit fontScale="32500" lnSpcReduction="20000"/>
              </a:bodyPr>
              <a:lstStyle/>
              <a:p>
                <a:pPr marL="0" indent="0" algn="r">
                  <a:buNone/>
                </a:pPr>
                <a:r>
                  <a:rPr lang="fa-IR" sz="4900" dirty="0" smtClean="0"/>
                  <a:t>با توجه به اینکه این پژوهش تا کنون در ایران انجام نشده است با استفاده از مطالعه سولویج و همکاران </a:t>
                </a:r>
                <a:r>
                  <a:rPr lang="ar-BH" sz="4900" dirty="0"/>
                  <a:t>با توجه به فرمول زیر و با در نظر گرفتن ضریب اطمینان </a:t>
                </a:r>
                <a:r>
                  <a:rPr lang="ar-BH" sz="4900" dirty="0" smtClean="0"/>
                  <a:t>95%</a:t>
                </a:r>
                <a:r>
                  <a:rPr lang="fa-IR" sz="4900" dirty="0" smtClean="0"/>
                  <a:t>و خطای 2%</a:t>
                </a:r>
              </a:p>
              <a:p>
                <a:pPr marL="0" indent="0" algn="r">
                  <a:buNone/>
                </a:pPr>
                <a:r>
                  <a:rPr lang="ar-BH" sz="4900" dirty="0" smtClean="0"/>
                  <a:t>حجم نمونه</a:t>
                </a:r>
                <a:r>
                  <a:rPr lang="fa-IR" sz="4900" dirty="0" smtClean="0"/>
                  <a:t> از فرمول زیر محاسبه گردید</a:t>
                </a:r>
              </a:p>
              <a:p>
                <a:pPr marL="0" indent="0" rtl="1">
                  <a:buNone/>
                </a:pPr>
                <a14:m>
                  <m:oMath xmlns:m="http://schemas.openxmlformats.org/officeDocument/2006/math">
                    <m:r>
                      <a:rPr lang="en-US" sz="8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8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8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8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8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8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86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86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86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8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86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86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8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86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8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fa-IR" sz="5100" dirty="0"/>
                  <a:t> </a:t>
                </a:r>
                <a:endParaRPr lang="en-US" sz="5100" dirty="0" smtClean="0"/>
              </a:p>
              <a:p>
                <a:pPr marL="0" indent="0" rtl="1">
                  <a:buNone/>
                </a:pPr>
                <a:r>
                  <a:rPr lang="en-US" sz="8600" dirty="0" smtClean="0">
                    <a:latin typeface="DaunPenh" panose="01010101010101010101" pitchFamily="2" charset="0"/>
                    <a:cs typeface="DaunPenh" panose="01010101010101010101" pitchFamily="2" charset="0"/>
                  </a:rPr>
                  <a:t>Z=1.96</a:t>
                </a:r>
                <a:endParaRPr lang="en-US" sz="13500" dirty="0" smtClean="0">
                  <a:latin typeface="DaunPenh" panose="01010101010101010101" pitchFamily="2" charset="0"/>
                  <a:cs typeface="DaunPenh" panose="01010101010101010101" pitchFamily="2" charset="0"/>
                </a:endParaRPr>
              </a:p>
              <a:p>
                <a:pPr marL="0" indent="0" rtl="1">
                  <a:buNone/>
                </a:pPr>
                <a:r>
                  <a:rPr lang="en-US" sz="9800" dirty="0" smtClean="0">
                    <a:latin typeface="DaunPenh" panose="01010101010101010101" pitchFamily="2" charset="0"/>
                    <a:cs typeface="DaunPenh" panose="01010101010101010101" pitchFamily="2" charset="0"/>
                  </a:rPr>
                  <a:t>P=0.10</a:t>
                </a:r>
              </a:p>
              <a:p>
                <a:pPr marL="0" indent="0" rtl="1">
                  <a:buNone/>
                </a:pPr>
                <a:r>
                  <a:rPr lang="en-US" sz="9800" dirty="0" smtClean="0">
                    <a:latin typeface="DaunPenh" panose="01010101010101010101" pitchFamily="2" charset="0"/>
                    <a:cs typeface="DaunPenh" panose="01010101010101010101" pitchFamily="2" charset="0"/>
                  </a:rPr>
                  <a:t>1-p=0.90</a:t>
                </a:r>
              </a:p>
              <a:p>
                <a:pPr marL="0" indent="0" rtl="1">
                  <a:buNone/>
                </a:pPr>
                <a:r>
                  <a:rPr lang="en-US" sz="9800" dirty="0" smtClean="0">
                    <a:latin typeface="DaunPenh" panose="01010101010101010101" pitchFamily="2" charset="0"/>
                    <a:cs typeface="DaunPenh" panose="01010101010101010101" pitchFamily="2" charset="0"/>
                  </a:rPr>
                  <a:t>d=0.02</a:t>
                </a:r>
              </a:p>
              <a:p>
                <a:pPr marL="0" indent="0" rtl="1">
                  <a:buNone/>
                </a:pPr>
                <a14:m>
                  <m:oMath xmlns:m="http://schemas.openxmlformats.org/officeDocument/2006/math">
                    <m:r>
                      <a:rPr lang="en-US" sz="8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8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8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8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8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8600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8600" b="0" i="1" smtClean="0">
                                <a:latin typeface="Cambria Math" panose="02040503050406030204" pitchFamily="18" charset="0"/>
                              </a:rPr>
                              <m:t>96</m:t>
                            </m:r>
                          </m:e>
                          <m:sup>
                            <m:r>
                              <a:rPr lang="en-US" sz="8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8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8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86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8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8600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8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86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8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86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8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8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8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sz="8600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8600" b="0" i="1" smtClean="0">
                                <a:latin typeface="Cambria Math" panose="02040503050406030204" pitchFamily="18" charset="0"/>
                              </a:rPr>
                              <m:t>02</m:t>
                            </m:r>
                            <m:r>
                              <a:rPr lang="en-US" sz="8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8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5100" dirty="0" smtClean="0"/>
                  <a:t>= 864</a:t>
                </a:r>
              </a:p>
              <a:p>
                <a:pPr marL="0" indent="0" algn="r" rtl="1">
                  <a:buNone/>
                </a:pPr>
                <a:r>
                  <a:rPr lang="fa-IR" sz="5100" dirty="0" smtClean="0"/>
                  <a:t>کل افرادی که با توجه به معیارهای ورود در ابتدای مطالعه بایستی مورد بررسی قرار بگیرند</a:t>
                </a:r>
                <a:endParaRPr lang="en-US" sz="5100" dirty="0" smtClean="0"/>
              </a:p>
              <a:p>
                <a:pPr marL="0" indent="0" algn="r" rtl="1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200213"/>
                <a:ext cx="8915400" cy="5368012"/>
              </a:xfrm>
              <a:blipFill rotWithShape="0">
                <a:blip r:embed="rId2"/>
                <a:stretch>
                  <a:fillRect l="-1710" t="-1250" r="-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601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44034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28993064"/>
              </p:ext>
            </p:extLst>
          </p:nvPr>
        </p:nvGraphicFramePr>
        <p:xfrm>
          <a:off x="2154238" y="1235075"/>
          <a:ext cx="8440737" cy="5440363"/>
        </p:xfrm>
        <a:graphic>
          <a:graphicData uri="http://schemas.openxmlformats.org/presentationml/2006/ole">
            <p:oleObj spid="_x0000_s44047" name="Equation" r:id="rId3" imgW="4787640" imgH="3085920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3200" b="1" dirty="0">
                <a:solidFill>
                  <a:srgbClr val="FF0000"/>
                </a:solidFill>
              </a:rPr>
              <a:t>نحوه </a:t>
            </a:r>
            <a:r>
              <a:rPr lang="fa-IR" sz="3200" b="1" dirty="0">
                <a:solidFill>
                  <a:srgbClr val="FF0000"/>
                </a:solidFill>
              </a:rPr>
              <a:t>اجراي تحقيق و </a:t>
            </a:r>
            <a:r>
              <a:rPr lang="ar-SA" sz="3200" b="1" dirty="0">
                <a:solidFill>
                  <a:srgbClr val="FF0000"/>
                </a:solidFill>
              </a:rPr>
              <a:t>جمع آوري </a:t>
            </a:r>
            <a:r>
              <a:rPr lang="fa-IR" sz="3200" b="1" dirty="0">
                <a:solidFill>
                  <a:srgbClr val="FF0000"/>
                </a:solidFill>
              </a:rPr>
              <a:t>داده هاي آن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14272"/>
            <a:ext cx="8915400" cy="507187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3200" dirty="0"/>
              <a:t>مطالعه کنونی </a:t>
            </a:r>
            <a:r>
              <a:rPr lang="fa-IR" sz="3200" dirty="0" smtClean="0"/>
              <a:t>کودکان </a:t>
            </a:r>
            <a:r>
              <a:rPr lang="fa-IR" sz="3200" dirty="0"/>
              <a:t>6 تا 12 ساله </a:t>
            </a:r>
            <a:r>
              <a:rPr lang="fa-IR" sz="3200" dirty="0" smtClean="0"/>
              <a:t>با صدک نمایه توده بدنی بین 5 تا 95 فاز </a:t>
            </a:r>
            <a:r>
              <a:rPr lang="fa-IR" sz="3200" dirty="0"/>
              <a:t>یک و ابتدای فاز دو </a:t>
            </a:r>
            <a:r>
              <a:rPr lang="fa-IR" sz="3200" dirty="0" smtClean="0"/>
              <a:t>تا زمان بروز </a:t>
            </a:r>
            <a:r>
              <a:rPr lang="fa-IR" sz="3200" dirty="0"/>
              <a:t>چاقی و یا </a:t>
            </a:r>
            <a:r>
              <a:rPr lang="fa-IR" sz="3200" dirty="0" smtClean="0"/>
              <a:t>تا 19 سالگی پیگیری میشوند.</a:t>
            </a:r>
          </a:p>
          <a:p>
            <a:pPr marL="0" indent="0" algn="r">
              <a:buNone/>
            </a:pPr>
            <a:r>
              <a:rPr lang="fa-IR" sz="3200" dirty="0" smtClean="0"/>
              <a:t>افراد واجد شرایط بر اساس معیار ورود و خروج مشخص میشوند.</a:t>
            </a:r>
            <a:endParaRPr lang="en-US" sz="3200" dirty="0"/>
          </a:p>
          <a:p>
            <a:pPr marL="0" indent="0" algn="r">
              <a:buNone/>
            </a:pPr>
            <a:r>
              <a:rPr lang="fa-IR" sz="3200" dirty="0"/>
              <a:t>اطلاعات بیماران وارد شده به مطالعه </a:t>
            </a:r>
            <a:r>
              <a:rPr lang="fa-IR" sz="3200" dirty="0" smtClean="0"/>
              <a:t>مانند </a:t>
            </a:r>
            <a:r>
              <a:rPr lang="fa-IR" sz="3200" dirty="0"/>
              <a:t>سن </a:t>
            </a:r>
            <a:r>
              <a:rPr lang="fa-IR" sz="3200" dirty="0" smtClean="0"/>
              <a:t>̜ </a:t>
            </a:r>
            <a:r>
              <a:rPr lang="fa-IR" sz="3200" dirty="0"/>
              <a:t>جنس ̜ </a:t>
            </a:r>
            <a:r>
              <a:rPr lang="fa-IR" sz="3200" dirty="0" smtClean="0"/>
              <a:t>میزان تحصیلات پدر و </a:t>
            </a:r>
            <a:r>
              <a:rPr lang="fa-IR" sz="3200" dirty="0"/>
              <a:t>مادر ̜ قد ̜ وزن ̜ دور </a:t>
            </a:r>
            <a:r>
              <a:rPr lang="fa-IR" sz="3200" dirty="0" smtClean="0"/>
              <a:t>کمر </a:t>
            </a:r>
            <a:r>
              <a:rPr lang="fa-IR" sz="3200" dirty="0"/>
              <a:t>̜ </a:t>
            </a:r>
            <a:r>
              <a:rPr lang="fa-IR" sz="3200" dirty="0" smtClean="0"/>
              <a:t>نمایه توده بدنی کودک و پدرو مادر و </a:t>
            </a:r>
            <a:r>
              <a:rPr lang="fa-IR" sz="3200" dirty="0"/>
              <a:t>فشار خون </a:t>
            </a:r>
            <a:r>
              <a:rPr lang="fa-IR" sz="3200" dirty="0" smtClean="0"/>
              <a:t>کودک وارد </a:t>
            </a:r>
            <a:r>
              <a:rPr lang="fa-IR" sz="3200" dirty="0"/>
              <a:t>پرسشنامه مخصوص هر </a:t>
            </a:r>
            <a:r>
              <a:rPr lang="fa-IR" sz="3200" dirty="0" smtClean="0"/>
              <a:t>فرد </a:t>
            </a:r>
            <a:r>
              <a:rPr lang="fa-IR" sz="3200" dirty="0"/>
              <a:t>میشود</a:t>
            </a:r>
            <a:r>
              <a:rPr lang="fa-IR" sz="2400" dirty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215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44700"/>
            <a:ext cx="8911687" cy="908208"/>
          </a:xfrm>
        </p:spPr>
        <p:txBody>
          <a:bodyPr>
            <a:normAutofit/>
          </a:bodyPr>
          <a:lstStyle/>
          <a:p>
            <a:pPr algn="ctr"/>
            <a:r>
              <a:rPr lang="fa-IR" sz="4400" b="1" dirty="0">
                <a:solidFill>
                  <a:srgbClr val="FF0000"/>
                </a:solidFill>
              </a:rPr>
              <a:t>تعاریف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52907"/>
            <a:ext cx="9675812" cy="5273651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fa-IR" sz="3200" b="1" dirty="0">
                <a:solidFill>
                  <a:srgbClr val="00FF00"/>
                </a:solidFill>
              </a:rPr>
              <a:t>چاقی (</a:t>
            </a:r>
            <a:r>
              <a:rPr lang="en-US" sz="3200" b="1" dirty="0">
                <a:solidFill>
                  <a:srgbClr val="00FF00"/>
                </a:solidFill>
              </a:rPr>
              <a:t>Obesity</a:t>
            </a:r>
            <a:r>
              <a:rPr lang="fa-IR" sz="2400" dirty="0"/>
              <a:t>): نمایه توده بدنی مساوی یا بالای </a:t>
            </a:r>
            <a:r>
              <a:rPr lang="fa-IR" sz="2400" dirty="0" smtClean="0"/>
              <a:t>صدک95  </a:t>
            </a:r>
            <a:r>
              <a:rPr lang="fa-IR" sz="2400" dirty="0"/>
              <a:t>برای  سن و جنس کودکان </a:t>
            </a:r>
            <a:r>
              <a:rPr lang="fa-IR" sz="2400" dirty="0" smtClean="0"/>
              <a:t> </a:t>
            </a:r>
            <a:endParaRPr lang="en-US" sz="2400" dirty="0"/>
          </a:p>
          <a:p>
            <a:pPr marL="0" indent="0" algn="r" rtl="1">
              <a:buNone/>
            </a:pPr>
            <a:r>
              <a:rPr lang="fa-IR" sz="2800" b="1" dirty="0">
                <a:solidFill>
                  <a:srgbClr val="00FF00"/>
                </a:solidFill>
              </a:rPr>
              <a:t>سندرم متابولیک کودکان و نوجوانان</a:t>
            </a:r>
            <a:r>
              <a:rPr lang="fa-IR" sz="2400" dirty="0" smtClean="0"/>
              <a:t>: </a:t>
            </a:r>
            <a:r>
              <a:rPr lang="fa-IR" sz="2400" dirty="0"/>
              <a:t>این تعریف در سال ۲۰۰۳ توسط </a:t>
            </a:r>
            <a:r>
              <a:rPr lang="en-US" sz="2400" dirty="0"/>
              <a:t>Cook</a:t>
            </a:r>
            <a:r>
              <a:rPr lang="fa-IR" sz="2400" dirty="0"/>
              <a:t> و همکاران بر اساس معيار </a:t>
            </a:r>
            <a:r>
              <a:rPr lang="en-US" sz="2400" dirty="0"/>
              <a:t> NCEP </a:t>
            </a:r>
            <a:r>
              <a:rPr lang="en-US" sz="2400" dirty="0" smtClean="0"/>
              <a:t>ATP</a:t>
            </a:r>
            <a:r>
              <a:rPr lang="fa-IR" sz="2400" dirty="0" smtClean="0"/>
              <a:t>بصورت داشتن سه مورد یا بیشتر از موارد زیر بیان میشود</a:t>
            </a:r>
            <a:r>
              <a:rPr lang="fa-IR" sz="2400" dirty="0"/>
              <a:t> </a:t>
            </a:r>
            <a:r>
              <a:rPr lang="fa-IR" sz="2400" dirty="0" smtClean="0"/>
              <a:t>:</a:t>
            </a:r>
            <a:endParaRPr lang="en-US" sz="2400" dirty="0"/>
          </a:p>
          <a:p>
            <a:pPr marL="0" lvl="0" indent="0" algn="r" rtl="1">
              <a:buNone/>
            </a:pPr>
            <a:r>
              <a:rPr lang="fa-IR" sz="2800" b="1" dirty="0">
                <a:solidFill>
                  <a:srgbClr val="00B0F0"/>
                </a:solidFill>
              </a:rPr>
              <a:t>دور کمر </a:t>
            </a:r>
            <a:r>
              <a:rPr lang="fa-IR" sz="2800" dirty="0"/>
              <a:t>مساوي يا بالاتر از صدک ٩۰ براي سن و جنس افراد مورد مطالعه</a:t>
            </a:r>
            <a:endParaRPr lang="en-US" sz="2800" dirty="0"/>
          </a:p>
          <a:p>
            <a:pPr marL="0" lvl="0" indent="0" algn="r" rtl="1">
              <a:buNone/>
            </a:pPr>
            <a:r>
              <a:rPr lang="fa-IR" sz="2800" b="1" dirty="0">
                <a:solidFill>
                  <a:srgbClr val="00B0F0"/>
                </a:solidFill>
              </a:rPr>
              <a:t>تري­گليسريد</a:t>
            </a:r>
            <a:r>
              <a:rPr lang="fa-IR" sz="2800" dirty="0"/>
              <a:t> مساوي يا بالاتر از </a:t>
            </a:r>
            <a:r>
              <a:rPr lang="en-US" sz="2800" dirty="0"/>
              <a:t>mg/</a:t>
            </a:r>
            <a:r>
              <a:rPr lang="en-US" sz="2800" dirty="0" err="1"/>
              <a:t>dL</a:t>
            </a:r>
            <a:r>
              <a:rPr lang="fa-IR" sz="2800" dirty="0"/>
              <a:t> 110(</a:t>
            </a:r>
            <a:r>
              <a:rPr lang="en-US" sz="2800" dirty="0"/>
              <a:t>1.24mmol/l</a:t>
            </a:r>
            <a:r>
              <a:rPr lang="fa-IR" sz="2800" dirty="0"/>
              <a:t>)</a:t>
            </a:r>
            <a:endParaRPr lang="en-US" sz="2800" dirty="0"/>
          </a:p>
          <a:p>
            <a:pPr marL="0" lvl="0" indent="0" algn="r" rtl="1">
              <a:buNone/>
            </a:pPr>
            <a:r>
              <a:rPr lang="en-US" sz="2800" b="1" dirty="0">
                <a:solidFill>
                  <a:srgbClr val="00B0F0"/>
                </a:solidFill>
              </a:rPr>
              <a:t>HDL-C</a:t>
            </a:r>
            <a:r>
              <a:rPr lang="fa-IR" sz="2800" dirty="0"/>
              <a:t> مساوي يا کمتر از </a:t>
            </a:r>
            <a:r>
              <a:rPr lang="en-US" sz="2800" dirty="0"/>
              <a:t>mg/</a:t>
            </a:r>
            <a:r>
              <a:rPr lang="en-US" sz="2800" dirty="0" err="1"/>
              <a:t>dL</a:t>
            </a:r>
            <a:r>
              <a:rPr lang="fa-IR" sz="2800" dirty="0"/>
              <a:t> 40 (</a:t>
            </a:r>
            <a:r>
              <a:rPr lang="en-US" sz="2800" dirty="0"/>
              <a:t>1.04mmol/l</a:t>
            </a:r>
            <a:r>
              <a:rPr lang="fa-IR" sz="2800" dirty="0"/>
              <a:t>)</a:t>
            </a:r>
            <a:endParaRPr lang="en-US" sz="2800" dirty="0"/>
          </a:p>
          <a:p>
            <a:pPr marL="0" lvl="0" indent="0" algn="r" rtl="1">
              <a:buNone/>
            </a:pPr>
            <a:r>
              <a:rPr lang="fa-IR" sz="2800" b="1" dirty="0">
                <a:solidFill>
                  <a:srgbClr val="00B0F0"/>
                </a:solidFill>
              </a:rPr>
              <a:t>فشارخون</a:t>
            </a:r>
            <a:r>
              <a:rPr lang="fa-IR" sz="2800" b="1" dirty="0"/>
              <a:t> </a:t>
            </a:r>
            <a:r>
              <a:rPr lang="fa-IR" sz="2800" dirty="0"/>
              <a:t>مساوي يا بالاتر از صدک ٩۰ براي سن، جنس و قد </a:t>
            </a:r>
            <a:r>
              <a:rPr lang="fa-IR" sz="2800" dirty="0" smtClean="0"/>
              <a:t>براساس </a:t>
            </a:r>
          </a:p>
          <a:p>
            <a:pPr marL="0" lvl="0" indent="0" algn="r" rtl="1">
              <a:buNone/>
            </a:pPr>
            <a:r>
              <a:rPr lang="en-US" sz="2800" dirty="0" smtClean="0"/>
              <a:t>National </a:t>
            </a:r>
            <a:r>
              <a:rPr lang="en-US" sz="2800" dirty="0"/>
              <a:t>Heart, Lung, and Blood Institute</a:t>
            </a:r>
          </a:p>
          <a:p>
            <a:pPr marL="0" lvl="0" indent="0" algn="r" rtl="1">
              <a:buNone/>
            </a:pPr>
            <a:r>
              <a:rPr lang="fa-IR" sz="2800" b="1" dirty="0" smtClean="0">
                <a:solidFill>
                  <a:srgbClr val="00B0F0"/>
                </a:solidFill>
              </a:rPr>
              <a:t>گلوکز </a:t>
            </a:r>
            <a:r>
              <a:rPr lang="fa-IR" sz="2800" b="1" dirty="0">
                <a:solidFill>
                  <a:srgbClr val="00B0F0"/>
                </a:solidFill>
              </a:rPr>
              <a:t>ناشتای پلاسما </a:t>
            </a:r>
            <a:r>
              <a:rPr lang="fa-IR" sz="2800" dirty="0"/>
              <a:t>مساوي يا بالاتر از </a:t>
            </a:r>
            <a:r>
              <a:rPr lang="en-US" sz="2800" dirty="0"/>
              <a:t>mg/</a:t>
            </a:r>
            <a:r>
              <a:rPr lang="en-US" sz="2800" dirty="0" err="1"/>
              <a:t>dL</a:t>
            </a:r>
            <a:r>
              <a:rPr lang="fa-IR" sz="2800" dirty="0"/>
              <a:t> 100 براساس آخرین پیشنهاد </a:t>
            </a:r>
            <a:r>
              <a:rPr lang="en-US" sz="2800" dirty="0" smtClean="0"/>
              <a:t>ADA</a:t>
            </a:r>
            <a:endParaRPr lang="en-US" sz="2400" dirty="0"/>
          </a:p>
          <a:p>
            <a:pPr marL="0" indent="0" algn="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614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47730"/>
            <a:ext cx="8911687" cy="805177"/>
          </a:xfrm>
        </p:spPr>
        <p:txBody>
          <a:bodyPr>
            <a:normAutofit/>
          </a:bodyPr>
          <a:lstStyle/>
          <a:p>
            <a:pPr algn="ctr"/>
            <a:r>
              <a:rPr lang="fa-IR" b="1" dirty="0">
                <a:solidFill>
                  <a:srgbClr val="FF0000"/>
                </a:solidFill>
              </a:rPr>
              <a:t>تجزیه و تحلیل داده ها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52907"/>
            <a:ext cx="8915400" cy="5338045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en-US" dirty="0"/>
              <a:t> </a:t>
            </a:r>
            <a:r>
              <a:rPr lang="fa-IR" dirty="0" smtClean="0"/>
              <a:t>در این مطالعه کودکان واجد شرایط به دو گروه سنی 6 تا 9 سال و 10 تا 12 سال تقسیم میشوند و ارزیابی ها بصورت کلی و نیز به تفکیک این دو گروه سنی انجام خواهد شد.</a:t>
            </a:r>
          </a:p>
          <a:p>
            <a:pPr marL="0" indent="0" algn="r" rtl="1">
              <a:buNone/>
            </a:pPr>
            <a:r>
              <a:rPr lang="fa-IR" sz="2000" dirty="0" smtClean="0"/>
              <a:t>داده </a:t>
            </a:r>
            <a:r>
              <a:rPr lang="fa-IR" sz="2000" dirty="0"/>
              <a:t>های پیوسته براساس </a:t>
            </a:r>
            <a:r>
              <a:rPr lang="en-US" sz="2000" dirty="0"/>
              <a:t>mean ± SD</a:t>
            </a:r>
            <a:r>
              <a:rPr lang="fa-IR" sz="2000" dirty="0"/>
              <a:t>  و درصورتی که توزیع نرمال نداشته باشند به صورت میانه و چارک بیان میشوند. داده های طبقه ای (</a:t>
            </a:r>
            <a:r>
              <a:rPr lang="en-US" sz="2000" dirty="0"/>
              <a:t>Categorical</a:t>
            </a:r>
            <a:r>
              <a:rPr lang="fa-IR" sz="2000" dirty="0"/>
              <a:t>) براساس درصد بیان می شوند</a:t>
            </a:r>
            <a:r>
              <a:rPr lang="en-US" sz="2000" dirty="0"/>
              <a:t>.</a:t>
            </a:r>
          </a:p>
          <a:p>
            <a:pPr marL="0" indent="0" algn="r" rtl="1">
              <a:buNone/>
            </a:pPr>
            <a:r>
              <a:rPr lang="fa-IR" sz="2000" dirty="0"/>
              <a:t>آنالیز اطلاعات پس از وارد نمودن داده ها بوسیله بانک اطلاعاتی با استفاده از نرم افزار </a:t>
            </a:r>
            <a:r>
              <a:rPr lang="en-US" sz="2000" dirty="0"/>
              <a:t>version 20 SPSS </a:t>
            </a:r>
            <a:r>
              <a:rPr lang="fa-IR" sz="2000" dirty="0"/>
              <a:t>و </a:t>
            </a:r>
            <a:r>
              <a:rPr lang="en-US" sz="2000" dirty="0"/>
              <a:t>STAT </a:t>
            </a:r>
            <a:r>
              <a:rPr lang="fa-IR" sz="2000" dirty="0" smtClean="0"/>
              <a:t> انجام </a:t>
            </a:r>
            <a:r>
              <a:rPr lang="fa-IR" sz="2000" dirty="0"/>
              <a:t>خواهد شد. جداول و نمودارها با استفاده از نرم افزار </a:t>
            </a:r>
            <a:r>
              <a:rPr lang="en-US" sz="2000" dirty="0" err="1" smtClean="0"/>
              <a:t>Exell</a:t>
            </a:r>
            <a:r>
              <a:rPr lang="fa-IR" sz="2000" dirty="0" smtClean="0"/>
              <a:t> تهیه </a:t>
            </a:r>
            <a:r>
              <a:rPr lang="fa-IR" sz="2000" dirty="0"/>
              <a:t>خواهد شد. </a:t>
            </a:r>
            <a:endParaRPr lang="fa-IR" sz="2000" dirty="0" smtClean="0"/>
          </a:p>
          <a:p>
            <a:pPr marL="0" indent="0" algn="r" rtl="1">
              <a:buNone/>
            </a:pPr>
            <a:r>
              <a:rPr lang="fa-IR" sz="2000" dirty="0" smtClean="0"/>
              <a:t>برای </a:t>
            </a:r>
            <a:r>
              <a:rPr lang="fa-IR" sz="2000" dirty="0"/>
              <a:t>داده های کمی پیوسته، دامنه، میانگین، انحراف معیار حدود 95% اطمینان و صدک ها و توزیع فراوانی اندازه گیری شده و منحنی توزیع فراوانی و جداول توصیفی رسم می گردد . </a:t>
            </a:r>
            <a:endParaRPr lang="fa-IR" sz="2000" dirty="0" smtClean="0"/>
          </a:p>
          <a:p>
            <a:pPr marL="0" indent="0" algn="r" rtl="1">
              <a:buNone/>
            </a:pPr>
            <a:r>
              <a:rPr lang="fa-IR" sz="2000" dirty="0" smtClean="0"/>
              <a:t>برای </a:t>
            </a:r>
            <a:r>
              <a:rPr lang="fa-IR" sz="2000" dirty="0"/>
              <a:t>داده های کیفی دامنه و جداول توزیع فراوانی تهیه میشود.</a:t>
            </a:r>
            <a:endParaRPr lang="en-US" sz="2000" dirty="0"/>
          </a:p>
          <a:p>
            <a:pPr marL="0" indent="0" algn="r" rtl="1">
              <a:buNone/>
            </a:pPr>
            <a:r>
              <a:rPr lang="fa-IR" sz="2000" dirty="0"/>
              <a:t>در این پژوهش از روش </a:t>
            </a:r>
            <a:r>
              <a:rPr lang="en-US" sz="2000" dirty="0"/>
              <a:t>interval-censoring</a:t>
            </a:r>
            <a:r>
              <a:rPr lang="fa-IR" sz="2000" dirty="0"/>
              <a:t> استفاده می گردد. و بروز تجمعی و بروز فرد-سال ( بصورت هر 1000 نفر در سال ) محاسبه خواهد شد.</a:t>
            </a:r>
            <a:endParaRPr lang="en-US" sz="2000" dirty="0"/>
          </a:p>
          <a:p>
            <a:pPr marL="0" indent="0" algn="r" rtl="1">
              <a:buNone/>
            </a:pPr>
            <a:r>
              <a:rPr lang="fa-IR" sz="2000" dirty="0"/>
              <a:t>جهت تعیین نسبت مخاطره (</a:t>
            </a:r>
            <a:r>
              <a:rPr lang="en-US" sz="2000" dirty="0"/>
              <a:t>Hazard Ratio</a:t>
            </a:r>
            <a:r>
              <a:rPr lang="fa-IR" sz="2000" dirty="0"/>
              <a:t>) بروز چاقی </a:t>
            </a:r>
            <a:r>
              <a:rPr lang="fa-IR" sz="2000" dirty="0" smtClean="0"/>
              <a:t>از مدل </a:t>
            </a:r>
            <a:r>
              <a:rPr lang="fa-IR" sz="2000" dirty="0"/>
              <a:t>چند متغیری </a:t>
            </a:r>
            <a:r>
              <a:rPr lang="en-US" sz="2000" dirty="0"/>
              <a:t>COX </a:t>
            </a:r>
            <a:r>
              <a:rPr lang="fa-IR" sz="2000" dirty="0"/>
              <a:t> رگرسیون بکار می رود</a:t>
            </a:r>
            <a:r>
              <a:rPr lang="fa-IR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076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rgbClr val="FF0000"/>
                </a:solidFill>
              </a:rPr>
              <a:t>محدوديت‌ها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77696"/>
            <a:ext cx="8915400" cy="4986528"/>
          </a:xfrm>
        </p:spPr>
        <p:txBody>
          <a:bodyPr>
            <a:normAutofit/>
          </a:bodyPr>
          <a:lstStyle/>
          <a:p>
            <a:pPr algn="r" rtl="1"/>
            <a:r>
              <a:rPr lang="ar-SA" sz="2800" dirty="0" smtClean="0"/>
              <a:t>با </a:t>
            </a:r>
            <a:r>
              <a:rPr lang="ar-SA" sz="2800" dirty="0"/>
              <a:t>توجه </a:t>
            </a:r>
            <a:r>
              <a:rPr lang="fa-IR" sz="2800" dirty="0" smtClean="0"/>
              <a:t>به </a:t>
            </a:r>
            <a:r>
              <a:rPr lang="ar-SA" sz="2800" dirty="0" smtClean="0"/>
              <a:t>محیط </a:t>
            </a:r>
            <a:r>
              <a:rPr lang="ar-SA" sz="2800" dirty="0"/>
              <a:t>پژوهش که جمعیت شهری است تعمیم پذیری این مطالعه محدود به جمعیت شهری تهران می شود</a:t>
            </a:r>
            <a:endParaRPr lang="en-US" sz="2800" dirty="0"/>
          </a:p>
          <a:p>
            <a:pPr algn="r" rtl="1"/>
            <a:r>
              <a:rPr lang="fa-IR" sz="2800" dirty="0"/>
              <a:t>ریزش تعداد زیادی از بیماران در پیگیری با توجه به نوع مطالعه</a:t>
            </a:r>
            <a:endParaRPr lang="en-US" sz="2800" dirty="0"/>
          </a:p>
          <a:p>
            <a:pPr algn="r" rtl="1"/>
            <a:r>
              <a:rPr lang="fa-IR" sz="2800" smtClean="0"/>
              <a:t>لحاظ</a:t>
            </a:r>
            <a:r>
              <a:rPr lang="fa-IR" sz="2800" smtClean="0"/>
              <a:t> </a:t>
            </a:r>
            <a:r>
              <a:rPr lang="fa-IR" sz="2800" dirty="0"/>
              <a:t>نشدن </a:t>
            </a:r>
            <a:r>
              <a:rPr lang="fa-IR" sz="2800" dirty="0" smtClean="0"/>
              <a:t>اطلاعات مربوط به دوران قبل از 6 سالگی</a:t>
            </a:r>
          </a:p>
          <a:p>
            <a:pPr algn="r" rtl="1"/>
            <a:r>
              <a:rPr lang="fa-IR" sz="2800" dirty="0" smtClean="0"/>
              <a:t> </a:t>
            </a:r>
            <a:r>
              <a:rPr lang="fa-IR" sz="2800" dirty="0"/>
              <a:t>ثبت نشدن اطلاعات مربوط به </a:t>
            </a:r>
            <a:r>
              <a:rPr lang="fa-IR" sz="2800" dirty="0" smtClean="0"/>
              <a:t>وضعیت بلوغ</a:t>
            </a:r>
            <a:endParaRPr lang="fa-IR" sz="2800" dirty="0"/>
          </a:p>
          <a:p>
            <a:pPr algn="r" rtl="1"/>
            <a:r>
              <a:rPr lang="fa-IR" sz="2800" dirty="0" smtClean="0"/>
              <a:t>ثبت </a:t>
            </a:r>
            <a:r>
              <a:rPr lang="fa-IR" sz="2800" dirty="0"/>
              <a:t>نشدن بعضی مداخله گرهای احتمالی نظیر فعالیت فیزیکی، عادات غذایی ، </a:t>
            </a:r>
            <a:r>
              <a:rPr lang="fa-IR" sz="2800" dirty="0" smtClean="0"/>
              <a:t>وضعیت اجتماعی –اقتصادی افراد </a:t>
            </a:r>
            <a:r>
              <a:rPr lang="fa-IR" sz="2800" dirty="0"/>
              <a:t> </a:t>
            </a:r>
            <a:endParaRPr lang="en-US" sz="28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749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4400" b="1" dirty="0">
                <a:solidFill>
                  <a:srgbClr val="FF0000"/>
                </a:solidFill>
              </a:rPr>
              <a:t>نقاط قوت </a:t>
            </a:r>
            <a:r>
              <a:rPr lang="fa-IR" sz="4400" b="1" dirty="0" smtClean="0">
                <a:solidFill>
                  <a:srgbClr val="FF0000"/>
                </a:solidFill>
              </a:rPr>
              <a:t>مطالعه</a:t>
            </a:r>
            <a:r>
              <a:rPr lang="fa-IR" sz="4400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sz="4000" dirty="0" smtClean="0"/>
              <a:t>انجام </a:t>
            </a:r>
            <a:r>
              <a:rPr lang="ar-SA" sz="4000" dirty="0"/>
              <a:t>مطالعه روی جمعیت نسبتا زیاد که نمونه ای از جمعیت شهری تهران می باشد و محدود به گروه خاصی نيست .</a:t>
            </a:r>
            <a:endParaRPr lang="en-US" sz="4000" dirty="0"/>
          </a:p>
          <a:p>
            <a:pPr algn="r" rtl="1"/>
            <a:r>
              <a:rPr lang="ar-SA" sz="4000" dirty="0"/>
              <a:t>طولانی بودن مدت پیگیری بیماران است. </a:t>
            </a:r>
            <a:endParaRPr lang="en-US" sz="4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587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4169" y="1545466"/>
            <a:ext cx="8392754" cy="1506828"/>
          </a:xfrm>
          <a:noFill/>
        </p:spPr>
        <p:txBody>
          <a:bodyPr>
            <a:normAutofit/>
          </a:bodyPr>
          <a:lstStyle/>
          <a:p>
            <a:pPr algn="ctr"/>
            <a:r>
              <a:rPr lang="fa-IR" sz="66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جداول توخالی</a:t>
            </a:r>
            <a:endParaRPr lang="en-US" sz="66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626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5499" y="179781"/>
            <a:ext cx="8457149" cy="823008"/>
          </a:xfrm>
        </p:spPr>
        <p:txBody>
          <a:bodyPr>
            <a:normAutofit/>
          </a:bodyPr>
          <a:lstStyle/>
          <a:p>
            <a:pPr algn="ctr"/>
            <a:r>
              <a:rPr lang="fa-IR" sz="2400" b="1" dirty="0">
                <a:solidFill>
                  <a:srgbClr val="FF0000"/>
                </a:solidFill>
              </a:rPr>
              <a:t>جدول 1: خصوصیات کودکان 12-6 سال در ابتدای ورود به مطالعه قند و لیپید تهران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36752032"/>
              </p:ext>
            </p:extLst>
          </p:nvPr>
        </p:nvGraphicFramePr>
        <p:xfrm>
          <a:off x="2537136" y="1152907"/>
          <a:ext cx="7521264" cy="5549326"/>
        </p:xfrm>
        <a:graphic>
          <a:graphicData uri="http://schemas.openxmlformats.org/drawingml/2006/table">
            <a:tbl>
              <a:tblPr rtl="1" firstRow="1" firstCol="1" bandRow="1">
                <a:tableStyleId>{35758FB7-9AC5-4552-8A53-C91805E547FA}</a:tableStyleId>
              </a:tblPr>
              <a:tblGrid>
                <a:gridCol w="2087068"/>
                <a:gridCol w="1463676"/>
                <a:gridCol w="1392854"/>
                <a:gridCol w="1288833"/>
                <a:gridCol w="1288833"/>
              </a:tblGrid>
              <a:tr h="1042278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800" dirty="0">
                          <a:effectLst/>
                        </a:rPr>
                        <a:t>  </a:t>
                      </a:r>
                      <a:r>
                        <a:rPr lang="fa-IR" sz="1800" dirty="0" smtClean="0">
                          <a:effectLst/>
                        </a:rPr>
                        <a:t>                                         </a:t>
                      </a:r>
                      <a:endParaRPr lang="en-US" sz="1100" dirty="0">
                        <a:effectLst/>
                      </a:endParaRPr>
                    </a:p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800" dirty="0" smtClean="0">
                          <a:effectLst/>
                        </a:rPr>
                        <a:t>               جنسیت </a:t>
                      </a:r>
                    </a:p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800" dirty="0" smtClean="0">
                          <a:effectLst/>
                        </a:rPr>
                        <a:t>مشخصات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1800" dirty="0">
                          <a:effectLst/>
                        </a:rPr>
                        <a:t>پسر</a:t>
                      </a:r>
                      <a:endParaRPr lang="en-US" sz="1100" dirty="0">
                        <a:effectLst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1600" dirty="0">
                          <a:effectLst/>
                        </a:rPr>
                        <a:t>N(%)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1800" dirty="0">
                          <a:effectLst/>
                        </a:rPr>
                        <a:t>دختر</a:t>
                      </a:r>
                      <a:endParaRPr lang="en-US" sz="1100" dirty="0">
                        <a:effectLst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1600" dirty="0">
                          <a:effectLst/>
                        </a:rPr>
                        <a:t>N(%)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1800" dirty="0">
                          <a:effectLst/>
                        </a:rPr>
                        <a:t>تعداد کل</a:t>
                      </a:r>
                      <a:r>
                        <a:rPr lang="fa-IR" sz="16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1600" dirty="0">
                          <a:effectLst/>
                        </a:rPr>
                        <a:t>N(%)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2000" dirty="0">
                          <a:effectLst/>
                        </a:rPr>
                        <a:t>P value</a:t>
                      </a:r>
                      <a:endParaRPr lang="en-US" sz="1100" dirty="0">
                        <a:effectLst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812846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400" dirty="0">
                          <a:effectLst/>
                        </a:rPr>
                        <a:t>سن (سال)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100" dirty="0">
                          <a:effectLst/>
                        </a:rPr>
                        <a:t>9-6 سال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100" dirty="0">
                          <a:effectLst/>
                        </a:rPr>
                        <a:t>10-12 سال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100" dirty="0">
                          <a:effectLst/>
                        </a:rPr>
                        <a:t>کل</a:t>
                      </a:r>
                      <a:endParaRPr lang="en-US" sz="11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606359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400" dirty="0">
                          <a:effectLst/>
                        </a:rPr>
                        <a:t>نمایه توده بدنی (</a:t>
                      </a:r>
                      <a:r>
                        <a:rPr lang="en-US" sz="1400" dirty="0">
                          <a:effectLst/>
                        </a:rPr>
                        <a:t>kg/m²</a:t>
                      </a:r>
                      <a:r>
                        <a:rPr lang="fa-IR" sz="14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100" dirty="0" smtClean="0">
                          <a:effectLst/>
                        </a:rPr>
                        <a:t>95</a:t>
                      </a:r>
                      <a:r>
                        <a:rPr lang="ar-SA" sz="1100" dirty="0" smtClean="0">
                          <a:effectLst/>
                        </a:rPr>
                        <a:t>&gt; </a:t>
                      </a:r>
                      <a:r>
                        <a:rPr lang="ar-SA" sz="1100" dirty="0">
                          <a:effectLst/>
                        </a:rPr>
                        <a:t>صدک &gt;5</a:t>
                      </a:r>
                      <a:endParaRPr lang="en-US" sz="11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703388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400" dirty="0">
                          <a:effectLst/>
                        </a:rPr>
                        <a:t>دور کمر (</a:t>
                      </a:r>
                      <a:r>
                        <a:rPr lang="en-US" sz="1400" dirty="0">
                          <a:effectLst/>
                        </a:rPr>
                        <a:t>cm</a:t>
                      </a:r>
                      <a:r>
                        <a:rPr lang="fa-IR" sz="14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100" dirty="0">
                          <a:effectLst/>
                        </a:rPr>
                        <a:t>≥ 90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100" dirty="0">
                          <a:effectLst/>
                        </a:rPr>
                        <a:t>&lt;90</a:t>
                      </a:r>
                      <a:endParaRPr lang="en-US" sz="11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795224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400" dirty="0">
                          <a:effectLst/>
                        </a:rPr>
                        <a:t>قند ناشتا پلاسما(</a:t>
                      </a:r>
                      <a:r>
                        <a:rPr lang="en-US" sz="1400" dirty="0">
                          <a:effectLst/>
                        </a:rPr>
                        <a:t>mg/dl</a:t>
                      </a:r>
                      <a:r>
                        <a:rPr lang="ar-SA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100" dirty="0">
                          <a:effectLst/>
                        </a:rPr>
                        <a:t>&lt; 100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100" dirty="0">
                          <a:effectLst/>
                        </a:rPr>
                        <a:t>≥</a:t>
                      </a:r>
                      <a:r>
                        <a:rPr lang="ar-SA" sz="1100" dirty="0">
                          <a:effectLst/>
                        </a:rPr>
                        <a:t> 100</a:t>
                      </a:r>
                      <a:endParaRPr lang="en-US" sz="11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703388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400" dirty="0">
                          <a:effectLst/>
                        </a:rPr>
                        <a:t>تری گلیسیرید (</a:t>
                      </a:r>
                      <a:r>
                        <a:rPr lang="en-US" sz="1400" dirty="0">
                          <a:effectLst/>
                        </a:rPr>
                        <a:t>mg/dl</a:t>
                      </a:r>
                      <a:r>
                        <a:rPr lang="fa-IR" sz="14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100" dirty="0">
                          <a:effectLst/>
                        </a:rPr>
                        <a:t>&lt; 110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100" dirty="0">
                          <a:effectLst/>
                        </a:rPr>
                        <a:t>≥ 110</a:t>
                      </a:r>
                      <a:endParaRPr lang="en-US" sz="11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854866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en-US" sz="1400" dirty="0">
                          <a:effectLst/>
                          <a:cs typeface="+mn-cs"/>
                        </a:rPr>
                        <a:t>HDL  </a:t>
                      </a:r>
                      <a:r>
                        <a:rPr lang="fa-IR" sz="1400" dirty="0">
                          <a:effectLst/>
                          <a:cs typeface="+mn-cs"/>
                        </a:rPr>
                        <a:t>‏(‏</a:t>
                      </a:r>
                      <a:r>
                        <a:rPr lang="en-US" sz="1400" dirty="0">
                          <a:effectLst/>
                          <a:cs typeface="+mn-cs"/>
                        </a:rPr>
                        <a:t>mg/dl</a:t>
                      </a:r>
                      <a:r>
                        <a:rPr lang="fa-IR" sz="1400" dirty="0">
                          <a:effectLst/>
                          <a:cs typeface="+mn-cs"/>
                        </a:rPr>
                        <a:t>‏)‏</a:t>
                      </a:r>
                      <a:endParaRPr lang="en-US" sz="14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dirty="0">
                          <a:effectLst/>
                          <a:cs typeface="+mn-cs"/>
                        </a:rPr>
                        <a:t>≤ 40</a:t>
                      </a:r>
                      <a:endParaRPr lang="en-US" sz="14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dirty="0">
                          <a:effectLst/>
                          <a:cs typeface="+mn-cs"/>
                        </a:rPr>
                        <a:t>&gt; 40</a:t>
                      </a:r>
                      <a:endParaRPr lang="en-US" sz="14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921695" y="5190187"/>
            <a:ext cx="991673" cy="55379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95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57" y="512462"/>
            <a:ext cx="8911687" cy="128089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09322342"/>
              </p:ext>
            </p:extLst>
          </p:nvPr>
        </p:nvGraphicFramePr>
        <p:xfrm>
          <a:off x="3387144" y="787782"/>
          <a:ext cx="6452315" cy="5394077"/>
        </p:xfrm>
        <a:graphic>
          <a:graphicData uri="http://schemas.openxmlformats.org/drawingml/2006/table">
            <a:tbl>
              <a:tblPr rtl="1" firstRow="1" firstCol="1" bandRow="1">
                <a:tableStyleId>{35758FB7-9AC5-4552-8A53-C91805E547FA}</a:tableStyleId>
              </a:tblPr>
              <a:tblGrid>
                <a:gridCol w="1790446"/>
                <a:gridCol w="1255655"/>
                <a:gridCol w="1194896"/>
                <a:gridCol w="1105659"/>
                <a:gridCol w="1105659"/>
              </a:tblGrid>
              <a:tr h="1040651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</a:rPr>
                        <a:t>فشارخون سیستولیک (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mmHg</a:t>
                      </a: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</a:rPr>
                        <a:t>&lt; صدک 90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</a:rPr>
                        <a:t>≥</a:t>
                      </a: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</a:rPr>
                        <a:t> صدک 90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1040651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</a:rPr>
                        <a:t>فشارخون دیاستولیک (</a:t>
                      </a:r>
                      <a:r>
                        <a:rPr lang="en-US" sz="1200" dirty="0">
                          <a:effectLst/>
                        </a:rPr>
                        <a:t>mmHg</a:t>
                      </a:r>
                      <a:r>
                        <a:rPr lang="fa-IR" sz="12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</a:rPr>
                        <a:t>&lt; صدک 90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</a:rPr>
                        <a:t>≥</a:t>
                      </a:r>
                      <a:r>
                        <a:rPr lang="ar-SA" sz="1200" dirty="0">
                          <a:effectLst/>
                        </a:rPr>
                        <a:t> صدک 90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641041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>
                          <a:effectLst/>
                        </a:rPr>
                        <a:t>سندرم متابولیک 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</a:rPr>
                        <a:t>دارد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</a:rPr>
                        <a:t>ندارد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817176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>
                          <a:effectLst/>
                        </a:rPr>
                        <a:t>میزان تحصیلات مادر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</a:rPr>
                        <a:t>کمتر از دیپلم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</a:rPr>
                        <a:t>بیشتر از دیپلم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743238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 smtClean="0">
                          <a:effectLst/>
                        </a:rPr>
                        <a:t>میزان تحصیلات </a:t>
                      </a:r>
                      <a:r>
                        <a:rPr lang="fa-IR" sz="1200" dirty="0" smtClean="0">
                          <a:effectLst/>
                        </a:rPr>
                        <a:t>پدر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 smtClean="0">
                          <a:effectLst/>
                        </a:rPr>
                        <a:t>کمتر از دیپلم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 smtClean="0">
                          <a:effectLst/>
                        </a:rPr>
                        <a:t>بیشتر از دیپلم</a:t>
                      </a:r>
                      <a:endParaRPr lang="en-US" sz="1200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557441">
                <a:tc>
                  <a:txBody>
                    <a:bodyPr/>
                    <a:lstStyle/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مقدار 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BMI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fa-IR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مادر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89397">
                <a:tc>
                  <a:txBody>
                    <a:bodyPr/>
                    <a:lstStyle/>
                    <a:p>
                      <a:pPr marL="342900" marR="0" lvl="0" indent="-342900" algn="just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7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fa-IR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مقدار 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BMI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fa-IR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پدر</a:t>
                      </a:r>
                      <a:endParaRPr lang="en-US" sz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10380372" y="2485623"/>
            <a:ext cx="991673" cy="55379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06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93184"/>
            <a:ext cx="8911687" cy="785612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rgbClr val="FF0000"/>
                </a:solidFill>
              </a:rPr>
              <a:t>مقدمه و بیان مسئله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978795"/>
            <a:ext cx="8795712" cy="4932428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2400" dirty="0" smtClean="0"/>
              <a:t>شیوع </a:t>
            </a:r>
            <a:r>
              <a:rPr lang="fa-IR" sz="2400" dirty="0"/>
              <a:t>چاقی در جهان به سرعت رو به افزایش </a:t>
            </a:r>
            <a:r>
              <a:rPr lang="fa-IR" sz="2400" dirty="0" smtClean="0"/>
              <a:t>است</a:t>
            </a:r>
            <a:r>
              <a:rPr lang="fa-IR" sz="2400" dirty="0"/>
              <a:t> </a:t>
            </a:r>
            <a:r>
              <a:rPr lang="fa-IR" sz="2400" dirty="0" smtClean="0"/>
              <a:t>و این </a:t>
            </a:r>
            <a:r>
              <a:rPr lang="fa-IR" sz="2400" dirty="0"/>
              <a:t>زنگ خطری برای سلامت جامعه است چراکه چاقی همراهی با افزایش خطر بیماریهای قلبی عروقی و سایر بیماریهای مزمن مرتبط با سندرم متابولیک نظیر اختلالات چربی و دیابت نوع دو دارد</a:t>
            </a:r>
            <a:r>
              <a:rPr lang="fa-IR" sz="2400" dirty="0" smtClean="0"/>
              <a:t>.</a:t>
            </a:r>
            <a:endParaRPr lang="fa-IR" sz="2400" dirty="0"/>
          </a:p>
          <a:p>
            <a:pPr marL="0" indent="0" algn="r" rtl="1">
              <a:buNone/>
            </a:pPr>
            <a:r>
              <a:rPr lang="fa-IR" sz="2400" dirty="0" smtClean="0"/>
              <a:t>کودکی </a:t>
            </a:r>
            <a:r>
              <a:rPr lang="fa-IR" sz="2400" dirty="0"/>
              <a:t>و نوجوانی به عنوان دو دوره مهم برای بروز چاقی در مراحل بعدی زندگی شناخته شده </a:t>
            </a:r>
            <a:r>
              <a:rPr lang="fa-IR" sz="2400" dirty="0" smtClean="0"/>
              <a:t>اند.در </a:t>
            </a:r>
            <a:r>
              <a:rPr lang="fa-IR" sz="2400" dirty="0"/>
              <a:t>حال </a:t>
            </a:r>
            <a:r>
              <a:rPr lang="fa-IR" sz="2400" dirty="0" smtClean="0"/>
              <a:t>حاضر </a:t>
            </a:r>
            <a:r>
              <a:rPr lang="fa-IR" sz="2400" dirty="0"/>
              <a:t>بیماریهای مرتبط به چاقی در بزرگسالی در بین جوانان شایعتر شده است</a:t>
            </a:r>
            <a:r>
              <a:rPr lang="fa-IR" sz="2400" dirty="0" smtClean="0"/>
              <a:t>.</a:t>
            </a:r>
          </a:p>
          <a:p>
            <a:pPr marL="0" indent="0" algn="r" rtl="1">
              <a:buNone/>
            </a:pPr>
            <a:r>
              <a:rPr lang="fa-IR" sz="2400" b="1" dirty="0">
                <a:solidFill>
                  <a:srgbClr val="00B0F0"/>
                </a:solidFill>
              </a:rPr>
              <a:t>تخمین زده میشود که تعداد بچه های دارای اضافه وزن  و </a:t>
            </a:r>
            <a:r>
              <a:rPr lang="fa-IR" sz="2400" b="1" dirty="0" smtClean="0">
                <a:solidFill>
                  <a:srgbClr val="00B0F0"/>
                </a:solidFill>
              </a:rPr>
              <a:t>چاقی </a:t>
            </a:r>
            <a:r>
              <a:rPr lang="fa-IR" sz="2400" b="1" dirty="0">
                <a:solidFill>
                  <a:srgbClr val="00B0F0"/>
                </a:solidFill>
              </a:rPr>
              <a:t>در کل دنیا به ترتیب بیش از 155 میلیون و 45 میلیون </a:t>
            </a:r>
            <a:r>
              <a:rPr lang="fa-IR" sz="2400" b="1" dirty="0" smtClean="0">
                <a:solidFill>
                  <a:srgbClr val="00B0F0"/>
                </a:solidFill>
              </a:rPr>
              <a:t>نفرباشند.</a:t>
            </a:r>
            <a:r>
              <a:rPr lang="fa-IR" sz="2400" dirty="0" smtClean="0"/>
              <a:t>در </a:t>
            </a:r>
            <a:r>
              <a:rPr lang="fa-IR" sz="2400" dirty="0"/>
              <a:t>کشورهای غربی میزان بروز چاقی کودکی طی نسل گذشته بیش از دوبرابر شده است </a:t>
            </a:r>
            <a:r>
              <a:rPr lang="fa-IR" sz="2400" dirty="0" smtClean="0"/>
              <a:t>و یک </a:t>
            </a:r>
            <a:r>
              <a:rPr lang="fa-IR" sz="2400" dirty="0"/>
              <a:t>الگوی مشابه در کشورهای در حال توسعه بسرعت در حال شکل گیری است که عمدتا در استراتژیهای سلامت عمومی جامعه در سطح کشوری و بین المللی  نادیده گرفته شده است .</a:t>
            </a:r>
            <a:endParaRPr lang="en-US" sz="2400" dirty="0"/>
          </a:p>
          <a:p>
            <a:pPr algn="r" rtl="1"/>
            <a:endParaRPr lang="en-US" sz="1400" dirty="0"/>
          </a:p>
          <a:p>
            <a:pPr rtl="1"/>
            <a:r>
              <a:rPr lang="fa-IR" sz="1400" dirty="0"/>
              <a:t> 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888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826083" cy="108878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sz="2200" b="1" dirty="0">
                <a:solidFill>
                  <a:srgbClr val="FF0000"/>
                </a:solidFill>
              </a:rPr>
              <a:t>جدول 2: میزان بروز تجمعی و بروز شخص-سال کلی چاقی </a:t>
            </a:r>
            <a:r>
              <a:rPr lang="fa-IR" sz="2200" b="1" dirty="0" smtClean="0">
                <a:solidFill>
                  <a:srgbClr val="FF0000"/>
                </a:solidFill>
              </a:rPr>
              <a:t>نوجوانان تهرانی </a:t>
            </a:r>
            <a:r>
              <a:rPr lang="ar-SA" sz="2200" b="1" dirty="0" smtClean="0">
                <a:solidFill>
                  <a:srgbClr val="FF0000"/>
                </a:solidFill>
              </a:rPr>
              <a:t>در </a:t>
            </a:r>
            <a:r>
              <a:rPr lang="ar-SA" sz="2200" b="1" dirty="0">
                <a:solidFill>
                  <a:srgbClr val="FF0000"/>
                </a:solidFill>
              </a:rPr>
              <a:t>طول مطالعه</a:t>
            </a:r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ar-SA" dirty="0"/>
              <a:t> 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68823268"/>
              </p:ext>
            </p:extLst>
          </p:nvPr>
        </p:nvGraphicFramePr>
        <p:xfrm>
          <a:off x="3605795" y="1871200"/>
          <a:ext cx="5798557" cy="3502855"/>
        </p:xfrm>
        <a:graphic>
          <a:graphicData uri="http://schemas.openxmlformats.org/drawingml/2006/table">
            <a:tbl>
              <a:tblPr rtl="1" firstRow="1" firstCol="1" bandRow="1">
                <a:tableStyleId>{35758FB7-9AC5-4552-8A53-C91805E547FA}</a:tableStyleId>
              </a:tblPr>
              <a:tblGrid>
                <a:gridCol w="2109402"/>
                <a:gridCol w="1893562"/>
                <a:gridCol w="1795593"/>
              </a:tblGrid>
              <a:tr h="919500">
                <a:tc>
                  <a:txBody>
                    <a:bodyPr/>
                    <a:lstStyle/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</a:rPr>
                        <a:t>بروز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</a:rPr>
                        <a:t>چاقی (</a:t>
                      </a:r>
                      <a:r>
                        <a:rPr lang="en-US" sz="1200" dirty="0">
                          <a:effectLst/>
                        </a:rPr>
                        <a:t>95% CI</a:t>
                      </a:r>
                      <a:r>
                        <a:rPr lang="fa-IR" sz="1400" dirty="0">
                          <a:effectLst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</a:rPr>
                        <a:t>کل (</a:t>
                      </a:r>
                      <a:r>
                        <a:rPr lang="en-US" sz="1200" dirty="0">
                          <a:effectLst/>
                        </a:rPr>
                        <a:t>95% CI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ar-SA" sz="1400" dirty="0">
                          <a:effectLst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846979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>
                          <a:effectLst/>
                        </a:rPr>
                        <a:t>کل جمعیت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801825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>
                          <a:effectLst/>
                        </a:rPr>
                        <a:t>بروز تجمعی (%)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934551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>
                          <a:effectLst/>
                        </a:rPr>
                        <a:t>بروز 1000 نفر در سال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026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06063"/>
            <a:ext cx="7761689" cy="772732"/>
          </a:xfrm>
        </p:spPr>
        <p:txBody>
          <a:bodyPr>
            <a:noAutofit/>
          </a:bodyPr>
          <a:lstStyle/>
          <a:p>
            <a:pPr algn="ctr"/>
            <a:r>
              <a:rPr lang="ar-SA" sz="2000" b="1" dirty="0">
                <a:solidFill>
                  <a:srgbClr val="FF0000"/>
                </a:solidFill>
              </a:rPr>
              <a:t>جدول 3: میزان بروز تجمعی و میزان خطر نسبی چاقی </a:t>
            </a:r>
            <a:r>
              <a:rPr lang="fa-IR" sz="2000" b="1" dirty="0" smtClean="0">
                <a:solidFill>
                  <a:srgbClr val="FF0000"/>
                </a:solidFill>
              </a:rPr>
              <a:t>نوجوانان تهرانی</a:t>
            </a:r>
            <a:r>
              <a:rPr lang="ar-SA" sz="2000" b="1" dirty="0" smtClean="0">
                <a:solidFill>
                  <a:srgbClr val="FF0000"/>
                </a:solidFill>
              </a:rPr>
              <a:t> </a:t>
            </a:r>
            <a:r>
              <a:rPr lang="ar-SA" sz="2000" b="1" dirty="0">
                <a:solidFill>
                  <a:srgbClr val="FF0000"/>
                </a:solidFill>
              </a:rPr>
              <a:t>بر اساس متغیرهای دموگرافیک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21732797"/>
              </p:ext>
            </p:extLst>
          </p:nvPr>
        </p:nvGraphicFramePr>
        <p:xfrm>
          <a:off x="2592925" y="978795"/>
          <a:ext cx="7207898" cy="5716231"/>
        </p:xfrm>
        <a:graphic>
          <a:graphicData uri="http://schemas.openxmlformats.org/drawingml/2006/table">
            <a:tbl>
              <a:tblPr rtl="1" firstRow="1" firstCol="1" bandRow="1">
                <a:tableStyleId>{35758FB7-9AC5-4552-8A53-C91805E547FA}</a:tableStyleId>
              </a:tblPr>
              <a:tblGrid>
                <a:gridCol w="1860450"/>
                <a:gridCol w="1870344"/>
                <a:gridCol w="1738552"/>
                <a:gridCol w="1738552"/>
              </a:tblGrid>
              <a:tr h="558440">
                <a:tc>
                  <a:txBody>
                    <a:bodyPr/>
                    <a:lstStyle/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dirty="0">
                          <a:effectLst/>
                        </a:rPr>
                        <a:t>مشخصات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1600" dirty="0">
                          <a:effectLst/>
                        </a:rPr>
                        <a:t>بروز تجمعی چاقی%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16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 value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1600" dirty="0">
                          <a:effectLst/>
                        </a:rPr>
                        <a:t>HR</a:t>
                      </a: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1600" dirty="0">
                          <a:effectLst/>
                        </a:rPr>
                        <a:t>95% CI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723071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</a:rPr>
                        <a:t>جنس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</a:rPr>
                        <a:t>پسر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</a:rPr>
                        <a:t>دختر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902933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</a:rPr>
                        <a:t>سن (سال)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</a:rPr>
                        <a:t>9-6 سال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 smtClean="0">
                          <a:effectLst/>
                        </a:rPr>
                        <a:t>1</a:t>
                      </a:r>
                      <a:r>
                        <a:rPr lang="fa-IR" sz="1200" dirty="0" smtClean="0">
                          <a:effectLst/>
                        </a:rPr>
                        <a:t>2-10</a:t>
                      </a:r>
                      <a:r>
                        <a:rPr lang="ar-SA" sz="1200" dirty="0" smtClean="0">
                          <a:effectLst/>
                        </a:rPr>
                        <a:t> </a:t>
                      </a:r>
                      <a:r>
                        <a:rPr lang="ar-SA" sz="1200" dirty="0">
                          <a:effectLst/>
                        </a:rPr>
                        <a:t>سال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</a:rPr>
                        <a:t>کل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558930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</a:rPr>
                        <a:t>نمایه توده بدنی (</a:t>
                      </a:r>
                      <a:r>
                        <a:rPr lang="en-US" sz="1200" dirty="0">
                          <a:effectLst/>
                        </a:rPr>
                        <a:t>kg/m²</a:t>
                      </a:r>
                      <a:r>
                        <a:rPr lang="fa-IR" sz="12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 smtClean="0">
                          <a:effectLst/>
                        </a:rPr>
                        <a:t>بین صدک 95-5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671747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</a:rPr>
                        <a:t>دور کمر (</a:t>
                      </a:r>
                      <a:r>
                        <a:rPr lang="en-US" sz="1200" dirty="0">
                          <a:effectLst/>
                        </a:rPr>
                        <a:t>cm</a:t>
                      </a:r>
                      <a:r>
                        <a:rPr lang="fa-IR" sz="12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</a:rPr>
                        <a:t>≥ 90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</a:rPr>
                        <a:t>&lt;90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761727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</a:rPr>
                        <a:t>قند ناشتا پلاسما(</a:t>
                      </a:r>
                      <a:r>
                        <a:rPr lang="en-US" sz="1200" dirty="0">
                          <a:effectLst/>
                        </a:rPr>
                        <a:t>mg/dl</a:t>
                      </a:r>
                      <a:r>
                        <a:rPr lang="ar-SA" sz="12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</a:rPr>
                        <a:t>&lt; 100 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</a:rPr>
                        <a:t>≥</a:t>
                      </a:r>
                      <a:r>
                        <a:rPr lang="ar-SA" sz="1200" dirty="0">
                          <a:effectLst/>
                        </a:rPr>
                        <a:t> 100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791405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400" dirty="0">
                          <a:effectLst/>
                        </a:rPr>
                        <a:t>تری گلیسیرید (</a:t>
                      </a:r>
                      <a:r>
                        <a:rPr lang="en-US" sz="1400" dirty="0">
                          <a:effectLst/>
                        </a:rPr>
                        <a:t>mg/dl</a:t>
                      </a:r>
                      <a:r>
                        <a:rPr lang="fa-IR" sz="14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100" dirty="0">
                          <a:effectLst/>
                        </a:rPr>
                        <a:t>&lt; 110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100" dirty="0">
                          <a:effectLst/>
                        </a:rPr>
                        <a:t>≥ 110</a:t>
                      </a:r>
                      <a:endParaRPr lang="en-US" sz="11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672694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en-US" sz="1400" dirty="0">
                          <a:effectLst/>
                          <a:cs typeface="+mn-cs"/>
                        </a:rPr>
                        <a:t>HDL  </a:t>
                      </a:r>
                      <a:r>
                        <a:rPr lang="fa-IR" sz="1400" dirty="0">
                          <a:effectLst/>
                          <a:cs typeface="+mn-cs"/>
                        </a:rPr>
                        <a:t>‏(‏</a:t>
                      </a:r>
                      <a:r>
                        <a:rPr lang="en-US" sz="1400" dirty="0">
                          <a:effectLst/>
                          <a:cs typeface="+mn-cs"/>
                        </a:rPr>
                        <a:t>mg/dl</a:t>
                      </a:r>
                      <a:r>
                        <a:rPr lang="fa-IR" sz="1400" dirty="0">
                          <a:effectLst/>
                          <a:cs typeface="+mn-cs"/>
                        </a:rPr>
                        <a:t>‏)‏</a:t>
                      </a:r>
                      <a:endParaRPr lang="en-US" sz="14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dirty="0">
                          <a:effectLst/>
                          <a:cs typeface="+mn-cs"/>
                        </a:rPr>
                        <a:t>≤ 40</a:t>
                      </a:r>
                      <a:endParaRPr lang="en-US" sz="14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400" dirty="0">
                          <a:effectLst/>
                          <a:cs typeface="+mn-cs"/>
                        </a:rPr>
                        <a:t>&gt; 40</a:t>
                      </a:r>
                      <a:endParaRPr lang="en-US" sz="14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400" dirty="0"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815742" y="5576552"/>
            <a:ext cx="991673" cy="55379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55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18103118"/>
              </p:ext>
            </p:extLst>
          </p:nvPr>
        </p:nvGraphicFramePr>
        <p:xfrm>
          <a:off x="2464136" y="787782"/>
          <a:ext cx="7367002" cy="5362209"/>
        </p:xfrm>
        <a:graphic>
          <a:graphicData uri="http://schemas.openxmlformats.org/drawingml/2006/table">
            <a:tbl>
              <a:tblPr rtl="1" firstRow="1" firstCol="1" bandRow="1">
                <a:tableStyleId>{35758FB7-9AC5-4552-8A53-C91805E547FA}</a:tableStyleId>
              </a:tblPr>
              <a:tblGrid>
                <a:gridCol w="2717695"/>
                <a:gridCol w="1607933"/>
                <a:gridCol w="1520687"/>
                <a:gridCol w="1520687"/>
              </a:tblGrid>
              <a:tr h="863494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فشارخون سیستولیک (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mmHg</a:t>
                      </a: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&lt; صدک 90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≥</a:t>
                      </a: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 صدک 90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863494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فشارخون دیاستولیک (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mmHg</a:t>
                      </a: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&lt; صدک 90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≥</a:t>
                      </a: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 صدک 90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840366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سندرم متابولیک 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دارد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ندارد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840366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میزان تحصیلات مادر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کمتر از دیپلم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بیشتر از دیپلم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668959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 smtClean="0">
                          <a:effectLst/>
                        </a:rPr>
                        <a:t>میزان تحصیلات </a:t>
                      </a:r>
                      <a:r>
                        <a:rPr lang="fa-IR" sz="1200" dirty="0" smtClean="0">
                          <a:effectLst/>
                        </a:rPr>
                        <a:t>پدر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 smtClean="0">
                          <a:effectLst/>
                        </a:rPr>
                        <a:t>کمتر از دیپلم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 smtClean="0">
                          <a:effectLst/>
                        </a:rPr>
                        <a:t>بیشتر از دیپلم</a:t>
                      </a:r>
                      <a:endParaRPr lang="en-US" sz="1200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618186">
                <a:tc>
                  <a:txBody>
                    <a:bodyPr/>
                    <a:lstStyle/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مقدار 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BMI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fa-IR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مادر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667344">
                <a:tc>
                  <a:txBody>
                    <a:bodyPr/>
                    <a:lstStyle/>
                    <a:p>
                      <a:pPr marL="342900" marR="0" lvl="0" indent="-342900" algn="just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7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fa-IR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مقدار 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BMI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fa-IR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پدر</a:t>
                      </a:r>
                      <a:endParaRPr lang="en-US" sz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10380372" y="2485623"/>
            <a:ext cx="991673" cy="55379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432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9414" y="180304"/>
            <a:ext cx="7122017" cy="607478"/>
          </a:xfrm>
        </p:spPr>
        <p:txBody>
          <a:bodyPr>
            <a:normAutofit fontScale="90000"/>
          </a:bodyPr>
          <a:lstStyle/>
          <a:p>
            <a:pPr algn="ctr"/>
            <a:r>
              <a:rPr lang="ar-SA" sz="2000" b="1" dirty="0">
                <a:solidFill>
                  <a:srgbClr val="FF0000"/>
                </a:solidFill>
              </a:rPr>
              <a:t>جدول </a:t>
            </a:r>
            <a:r>
              <a:rPr lang="fa-IR" sz="2000" b="1" dirty="0" smtClean="0">
                <a:solidFill>
                  <a:srgbClr val="FF0000"/>
                </a:solidFill>
              </a:rPr>
              <a:t>4</a:t>
            </a:r>
            <a:r>
              <a:rPr lang="ar-SA" sz="2000" b="1" dirty="0" smtClean="0">
                <a:solidFill>
                  <a:srgbClr val="FF0000"/>
                </a:solidFill>
              </a:rPr>
              <a:t> </a:t>
            </a:r>
            <a:r>
              <a:rPr lang="ar-SA" sz="2000" b="1" dirty="0">
                <a:solidFill>
                  <a:srgbClr val="FF0000"/>
                </a:solidFill>
              </a:rPr>
              <a:t>: میزان بروز هر هزار نفر در سال چاقی </a:t>
            </a:r>
            <a:r>
              <a:rPr lang="fa-IR" sz="2000" b="1" dirty="0" smtClean="0">
                <a:solidFill>
                  <a:srgbClr val="FF0000"/>
                </a:solidFill>
              </a:rPr>
              <a:t>در نوجوانان تهرانی بر </a:t>
            </a:r>
            <a:r>
              <a:rPr lang="fa-IR" sz="2000" b="1" dirty="0">
                <a:solidFill>
                  <a:srgbClr val="FF0000"/>
                </a:solidFill>
              </a:rPr>
              <a:t>اساس متغیرهای دموگرافیک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48197019"/>
              </p:ext>
            </p:extLst>
          </p:nvPr>
        </p:nvGraphicFramePr>
        <p:xfrm>
          <a:off x="3039414" y="888643"/>
          <a:ext cx="6465194" cy="5542733"/>
        </p:xfrm>
        <a:graphic>
          <a:graphicData uri="http://schemas.openxmlformats.org/drawingml/2006/table">
            <a:tbl>
              <a:tblPr rtl="1" firstRow="1" firstCol="1" bandRow="1">
                <a:tableStyleId>{35758FB7-9AC5-4552-8A53-C91805E547FA}</a:tableStyleId>
              </a:tblPr>
              <a:tblGrid>
                <a:gridCol w="2634280"/>
                <a:gridCol w="1915457"/>
                <a:gridCol w="1915457"/>
              </a:tblGrid>
              <a:tr h="773293">
                <a:tc>
                  <a:txBody>
                    <a:bodyPr/>
                    <a:lstStyle/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dirty="0">
                          <a:effectLst/>
                        </a:rPr>
                        <a:t>مشخصات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1600" dirty="0">
                          <a:effectLst/>
                        </a:rPr>
                        <a:t>بروزچاقی</a:t>
                      </a:r>
                      <a:endParaRPr lang="en-US" sz="1600" dirty="0">
                        <a:effectLst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1600" dirty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persone</a:t>
                      </a:r>
                      <a:r>
                        <a:rPr lang="en-US" sz="1600" dirty="0" smtClean="0">
                          <a:effectLst/>
                        </a:rPr>
                        <a:t>-year(95</a:t>
                      </a:r>
                      <a:r>
                        <a:rPr lang="en-US" sz="1600" dirty="0">
                          <a:effectLst/>
                        </a:rPr>
                        <a:t>% CI)</a:t>
                      </a:r>
                      <a:r>
                        <a:rPr lang="fa-IR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16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 value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666362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جنس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پسر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دختر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813316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سن (سال)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9-6 سال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 smtClean="0">
                          <a:effectLst/>
                          <a:cs typeface="+mn-cs"/>
                        </a:rPr>
                        <a:t>12-10</a:t>
                      </a:r>
                      <a:r>
                        <a:rPr lang="ar-SA" sz="1200" dirty="0" smtClean="0">
                          <a:effectLst/>
                          <a:cs typeface="+mn-cs"/>
                        </a:rPr>
                        <a:t> </a:t>
                      </a:r>
                      <a:r>
                        <a:rPr lang="ar-SA" sz="1200" dirty="0">
                          <a:effectLst/>
                          <a:cs typeface="+mn-cs"/>
                        </a:rPr>
                        <a:t>سال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کل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585431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نمایه توده بدنی (</a:t>
                      </a:r>
                      <a:r>
                        <a:rPr lang="en-US" sz="1200" dirty="0">
                          <a:effectLst/>
                          <a:cs typeface="+mn-cs"/>
                        </a:rPr>
                        <a:t>kg/m²</a:t>
                      </a:r>
                      <a:r>
                        <a:rPr lang="fa-IR" sz="1200" dirty="0">
                          <a:effectLst/>
                          <a:cs typeface="+mn-cs"/>
                        </a:rPr>
                        <a:t>)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&lt; صدک 85 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605076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دور کمر (</a:t>
                      </a:r>
                      <a:r>
                        <a:rPr lang="en-US" sz="1200" dirty="0">
                          <a:effectLst/>
                          <a:cs typeface="+mn-cs"/>
                        </a:rPr>
                        <a:t>cm</a:t>
                      </a:r>
                      <a:r>
                        <a:rPr lang="fa-IR" sz="1200" dirty="0">
                          <a:effectLst/>
                          <a:cs typeface="+mn-cs"/>
                        </a:rPr>
                        <a:t>)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≥ 90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&lt;90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690640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قند ناشتا پلاسما(</a:t>
                      </a:r>
                      <a:r>
                        <a:rPr lang="en-US" sz="1200" dirty="0">
                          <a:effectLst/>
                          <a:cs typeface="+mn-cs"/>
                        </a:rPr>
                        <a:t>mg/dl</a:t>
                      </a:r>
                      <a:r>
                        <a:rPr lang="ar-SA" sz="1200" dirty="0">
                          <a:effectLst/>
                          <a:cs typeface="+mn-cs"/>
                        </a:rPr>
                        <a:t>)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&lt; 100 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≥</a:t>
                      </a:r>
                      <a:r>
                        <a:rPr lang="ar-SA" sz="1200" dirty="0">
                          <a:effectLst/>
                          <a:cs typeface="+mn-cs"/>
                        </a:rPr>
                        <a:t> 100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734095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تری گلیسیرید (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mg/dl</a:t>
                      </a: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&lt; 110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≥ 110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674520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en-US" sz="1200" dirty="0">
                          <a:effectLst/>
                          <a:cs typeface="+mn-cs"/>
                        </a:rPr>
                        <a:t>HDL  </a:t>
                      </a:r>
                      <a:r>
                        <a:rPr lang="fa-IR" sz="1200" dirty="0">
                          <a:effectLst/>
                          <a:cs typeface="+mn-cs"/>
                        </a:rPr>
                        <a:t>‏(‏</a:t>
                      </a:r>
                      <a:r>
                        <a:rPr lang="en-US" sz="1200" dirty="0">
                          <a:effectLst/>
                          <a:cs typeface="+mn-cs"/>
                        </a:rPr>
                        <a:t>mg/dl</a:t>
                      </a:r>
                      <a:r>
                        <a:rPr lang="fa-IR" sz="1200" dirty="0">
                          <a:effectLst/>
                          <a:cs typeface="+mn-cs"/>
                        </a:rPr>
                        <a:t>‏)‏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≤ 40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effectLst/>
                          <a:cs typeface="+mn-cs"/>
                        </a:rPr>
                        <a:t>&gt; 40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1094705" y="5512158"/>
            <a:ext cx="991673" cy="55379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120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3254770"/>
              </p:ext>
            </p:extLst>
          </p:nvPr>
        </p:nvGraphicFramePr>
        <p:xfrm>
          <a:off x="3024555" y="914401"/>
          <a:ext cx="6557327" cy="4971244"/>
        </p:xfrm>
        <a:graphic>
          <a:graphicData uri="http://schemas.openxmlformats.org/drawingml/2006/table">
            <a:tbl>
              <a:tblPr rtl="1" firstRow="1" firstCol="1" bandRow="1">
                <a:tableStyleId>{35758FB7-9AC5-4552-8A53-C91805E547FA}</a:tableStyleId>
              </a:tblPr>
              <a:tblGrid>
                <a:gridCol w="2673220"/>
                <a:gridCol w="1940337"/>
                <a:gridCol w="1943770"/>
              </a:tblGrid>
              <a:tr h="834878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فشارخون سیستولیک (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mmHg</a:t>
                      </a: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&lt; صدک 90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≥</a:t>
                      </a: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 صدک 90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>
                          <a:effectLst/>
                          <a:cs typeface="+mn-cs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834878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فشارخون دیاستولیک (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mmHg</a:t>
                      </a: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&lt; صدک 90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≥</a:t>
                      </a: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 صدک 90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>
                          <a:effectLst/>
                          <a:cs typeface="+mn-cs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>
                          <a:effectLst/>
                          <a:cs typeface="+mn-cs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732419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سندرم متابولیک 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دارد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ندارد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>
                          <a:effectLst/>
                          <a:cs typeface="+mn-cs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>
                          <a:effectLst/>
                          <a:cs typeface="+mn-cs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732419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میزان تحصیلات مادر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کمتر از دیپلم</a:t>
                      </a:r>
                      <a:endParaRPr lang="en-US" sz="1200" dirty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بیشتر از دیپلم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>
                          <a:effectLst/>
                          <a:cs typeface="+mn-cs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732419"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r>
                        <a:rPr lang="ar-SA" sz="1200" dirty="0" smtClean="0">
                          <a:effectLst/>
                          <a:cs typeface="+mn-cs"/>
                        </a:rPr>
                        <a:t>میزان تحصیلات </a:t>
                      </a:r>
                      <a:r>
                        <a:rPr lang="fa-IR" sz="1200" dirty="0" smtClean="0">
                          <a:effectLst/>
                          <a:cs typeface="+mn-cs"/>
                        </a:rPr>
                        <a:t>پدر</a:t>
                      </a:r>
                      <a:endParaRPr lang="en-US" sz="1200" dirty="0" smtClean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 smtClean="0">
                          <a:effectLst/>
                          <a:cs typeface="+mn-cs"/>
                        </a:rPr>
                        <a:t>کمتر از دیپلم</a:t>
                      </a:r>
                      <a:endParaRPr lang="en-US" sz="1200" dirty="0" smtClean="0">
                        <a:effectLst/>
                        <a:cs typeface="+mn-cs"/>
                      </a:endParaRPr>
                    </a:p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ar-SA" sz="1200" dirty="0" smtClean="0">
                          <a:effectLst/>
                          <a:cs typeface="+mn-cs"/>
                        </a:rPr>
                        <a:t>بیشتر از دیپلم</a:t>
                      </a:r>
                      <a:endParaRPr lang="en-US" sz="1200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537561">
                <a:tc>
                  <a:txBody>
                    <a:bodyPr/>
                    <a:lstStyle/>
                    <a:p>
                      <a:pPr marL="342900" lvl="0" indent="-342900" algn="just" rtl="1">
                        <a:spcAft>
                          <a:spcPts val="17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a-IR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مقدار 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BMI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fa-IR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مادر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566670">
                <a:tc>
                  <a:txBody>
                    <a:bodyPr/>
                    <a:lstStyle/>
                    <a:p>
                      <a:pPr marL="342900" marR="0" lvl="0" indent="-342900" algn="just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7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fa-IR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مقدار 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BMI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fa-IR" sz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پدر</a:t>
                      </a:r>
                      <a:endParaRPr lang="en-US" sz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7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10380372" y="2485623"/>
            <a:ext cx="991673" cy="55379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11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1667"/>
            <a:ext cx="12192000" cy="718641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1611"/>
            <a:ext cx="12192000" cy="814290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75152" y="5297645"/>
            <a:ext cx="374012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با سپاس</a:t>
            </a:r>
            <a:endParaRPr lang="en-US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02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271" y="548640"/>
            <a:ext cx="8915400" cy="586435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2800" dirty="0"/>
              <a:t>اونیس و همکارانش 450 مطالعه ملی از 144 کشور در حال توسعه را مورد بررسی قرار دادند و برآورد کردند که شیوع اضافه وزن کودکان در آفریقا از %8.5 در 2010 به %12.7 در 2020 برسد.هرچند در آسیا این شیوع کمتر است (%4.9 در 2010) ولی تعداد بچه ها در آسیا بیشتر از آفریقا میباشد.</a:t>
            </a:r>
            <a:endParaRPr lang="en-US" sz="2800" dirty="0"/>
          </a:p>
          <a:p>
            <a:pPr marL="0" indent="0" algn="r" rtl="1">
              <a:buNone/>
            </a:pPr>
            <a:r>
              <a:rPr lang="fa-IR" sz="2800" dirty="0" smtClean="0"/>
              <a:t>ایران </a:t>
            </a:r>
            <a:r>
              <a:rPr lang="fa-IR" sz="2800" dirty="0"/>
              <a:t>نیز به عنوان یکی از کشورهای </a:t>
            </a:r>
            <a:r>
              <a:rPr lang="fa-IR" sz="2800" dirty="0" smtClean="0"/>
              <a:t>منطقه </a:t>
            </a:r>
            <a:r>
              <a:rPr lang="en-US" sz="2800" dirty="0" smtClean="0"/>
              <a:t>MENA</a:t>
            </a:r>
            <a:endParaRPr lang="fa-IR" sz="2800" dirty="0" smtClean="0"/>
          </a:p>
          <a:p>
            <a:pPr marL="0" indent="0" algn="r" rtl="1">
              <a:buNone/>
            </a:pPr>
            <a:r>
              <a:rPr lang="fa-IR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/>
              <a:t>Middle East </a:t>
            </a:r>
            <a:r>
              <a:rPr lang="en-US" sz="2800" dirty="0" smtClean="0"/>
              <a:t>and </a:t>
            </a:r>
            <a:r>
              <a:rPr lang="en-US" sz="2800" dirty="0"/>
              <a:t>North Africa)</a:t>
            </a:r>
            <a:r>
              <a:rPr lang="fa-IR" sz="2800" dirty="0"/>
              <a:t> شیوع بالایی از چاقی و اختلالات ناشی از آن از قبیل سندرم متابولیک و دیابت در </a:t>
            </a:r>
            <a:r>
              <a:rPr lang="fa-IR" sz="2800" dirty="0" smtClean="0"/>
              <a:t>گروههای </a:t>
            </a:r>
            <a:r>
              <a:rPr lang="fa-IR" sz="2800" dirty="0"/>
              <a:t>مختلف سنی دارد</a:t>
            </a:r>
            <a:r>
              <a:rPr lang="fa-IR" sz="2800" dirty="0" smtClean="0"/>
              <a:t>.</a:t>
            </a:r>
          </a:p>
          <a:p>
            <a:pPr marL="0" indent="0" algn="r" rtl="1">
              <a:buNone/>
            </a:pPr>
            <a:r>
              <a:rPr lang="fa-IR" sz="2800" dirty="0" smtClean="0"/>
              <a:t> در </a:t>
            </a:r>
            <a:r>
              <a:rPr lang="fa-IR" sz="2800" dirty="0"/>
              <a:t>ایران در مطالعه ای که توسط معیری و همکارانش </a:t>
            </a:r>
            <a:r>
              <a:rPr lang="fa-IR" sz="2800" dirty="0" smtClean="0"/>
              <a:t>در سال 2006 انجام </a:t>
            </a:r>
            <a:r>
              <a:rPr lang="fa-IR" sz="2800" dirty="0"/>
              <a:t>شد شیوع کلی اضافه وزن و چاقی در دانش آموزان 17-11 سال در تهران 17.9% و 7.1% بترتیب </a:t>
            </a:r>
            <a:r>
              <a:rPr lang="fa-IR" sz="2800" dirty="0" smtClean="0"/>
              <a:t>میباشد.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249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560832"/>
            <a:ext cx="8915400" cy="593750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2800" dirty="0"/>
              <a:t>در متاآنالیزی که توسط کلیشادی و </a:t>
            </a:r>
            <a:r>
              <a:rPr lang="fa-IR" sz="2800" dirty="0" smtClean="0"/>
              <a:t>همکارانش </a:t>
            </a:r>
            <a:r>
              <a:rPr lang="fa-IR" sz="2800" dirty="0"/>
              <a:t>انجام شد نشان داد که شیوع کلی چاقی کودکان درایران با توجه به معیار </a:t>
            </a:r>
            <a:r>
              <a:rPr lang="en-US" sz="2800" dirty="0"/>
              <a:t>CDC </a:t>
            </a:r>
            <a:r>
              <a:rPr lang="fa-IR" sz="2800" dirty="0"/>
              <a:t>در طی سالهای </a:t>
            </a:r>
            <a:r>
              <a:rPr lang="en-US" sz="2800" dirty="0"/>
              <a:t>2000-2004</a:t>
            </a:r>
            <a:r>
              <a:rPr lang="fa-IR" sz="2800" dirty="0"/>
              <a:t> و </a:t>
            </a:r>
            <a:r>
              <a:rPr lang="en-US" sz="2800" dirty="0"/>
              <a:t>2005-2010 </a:t>
            </a:r>
            <a:r>
              <a:rPr lang="fa-IR" sz="2800" dirty="0"/>
              <a:t>تغییری نکرده و حدود 5.1% میباشد .</a:t>
            </a:r>
            <a:endParaRPr lang="en-US" sz="2800" dirty="0"/>
          </a:p>
          <a:p>
            <a:pPr marL="0" indent="0" algn="r" rtl="1">
              <a:buNone/>
            </a:pPr>
            <a:r>
              <a:rPr lang="fa-IR" sz="2800" dirty="0"/>
              <a:t>در حالیکه به تفکیک سن در طی دوره هایی شیوع افزایش داشته است. بطوریکه در دختران از</a:t>
            </a:r>
            <a:r>
              <a:rPr lang="en-US" sz="2800" dirty="0"/>
              <a:t>CI 4-5.5) </a:t>
            </a:r>
            <a:r>
              <a:rPr lang="fa-IR" sz="2800" dirty="0"/>
              <a:t>95% )</a:t>
            </a:r>
            <a:r>
              <a:rPr lang="fa-IR" sz="2800" b="1" dirty="0">
                <a:solidFill>
                  <a:srgbClr val="00B0F0"/>
                </a:solidFill>
              </a:rPr>
              <a:t>%4.8</a:t>
            </a:r>
            <a:r>
              <a:rPr lang="fa-IR" sz="2800" b="1" dirty="0"/>
              <a:t> </a:t>
            </a:r>
            <a:r>
              <a:rPr lang="fa-IR" sz="2800" dirty="0"/>
              <a:t>در</a:t>
            </a:r>
            <a:r>
              <a:rPr lang="en-US" sz="2800" dirty="0"/>
              <a:t> 2000-2004 </a:t>
            </a:r>
            <a:r>
              <a:rPr lang="fa-IR" sz="2800" dirty="0"/>
              <a:t>به </a:t>
            </a:r>
            <a:r>
              <a:rPr lang="en-US" sz="2800" dirty="0"/>
              <a:t>CI 4.7-6.6) </a:t>
            </a:r>
            <a:r>
              <a:rPr lang="fa-IR" sz="2800" dirty="0"/>
              <a:t>95% </a:t>
            </a:r>
            <a:r>
              <a:rPr lang="fa-IR" sz="2800" dirty="0">
                <a:solidFill>
                  <a:schemeClr val="tx1"/>
                </a:solidFill>
              </a:rPr>
              <a:t>)</a:t>
            </a:r>
            <a:r>
              <a:rPr lang="fa-IR" sz="2800" b="1" dirty="0">
                <a:solidFill>
                  <a:srgbClr val="00B0F0"/>
                </a:solidFill>
              </a:rPr>
              <a:t>%5.7</a:t>
            </a:r>
            <a:r>
              <a:rPr lang="fa-IR" sz="2800" dirty="0"/>
              <a:t>  در 2010-2005 افزایش یافته است و در پسران این مقادیر به ترتیب </a:t>
            </a:r>
            <a:r>
              <a:rPr lang="en-US" sz="2800" dirty="0"/>
              <a:t>CI 4.7-6.8) </a:t>
            </a:r>
            <a:r>
              <a:rPr lang="fa-IR" sz="2800" dirty="0"/>
              <a:t>95% </a:t>
            </a:r>
            <a:r>
              <a:rPr lang="fa-IR" sz="2800" dirty="0" smtClean="0">
                <a:solidFill>
                  <a:schemeClr val="tx1"/>
                </a:solidFill>
              </a:rPr>
              <a:t>)</a:t>
            </a:r>
            <a:r>
              <a:rPr lang="fa-IR" sz="2800" b="1" dirty="0" smtClean="0">
                <a:solidFill>
                  <a:srgbClr val="00B0F0"/>
                </a:solidFill>
              </a:rPr>
              <a:t>%5.8</a:t>
            </a:r>
            <a:r>
              <a:rPr lang="fa-IR" sz="2800" dirty="0" smtClean="0"/>
              <a:t> و </a:t>
            </a:r>
            <a:r>
              <a:rPr lang="en-US" sz="2800" dirty="0"/>
              <a:t>CI 5.9-8.9) </a:t>
            </a:r>
            <a:r>
              <a:rPr lang="fa-IR" sz="2800" dirty="0"/>
              <a:t>95% </a:t>
            </a:r>
            <a:r>
              <a:rPr lang="fa-IR" sz="2800" dirty="0" smtClean="0">
                <a:solidFill>
                  <a:schemeClr val="tx1"/>
                </a:solidFill>
              </a:rPr>
              <a:t>)</a:t>
            </a:r>
            <a:r>
              <a:rPr lang="fa-IR" sz="2800" b="1" dirty="0" smtClean="0">
                <a:solidFill>
                  <a:srgbClr val="00B0F0"/>
                </a:solidFill>
              </a:rPr>
              <a:t>%7.5 </a:t>
            </a:r>
            <a:r>
              <a:rPr lang="fa-IR" sz="2800" dirty="0" smtClean="0"/>
              <a:t>بوده است . درکودکان بین 6-2 سال و11-7 سال در هردو جنس </a:t>
            </a:r>
            <a:r>
              <a:rPr lang="fa-IR" sz="2800" dirty="0"/>
              <a:t>شیوع چاقی در طی سالهای 2000 افزایش یافته است ولی در بین سنین 12 تا 18 سال این مقادیر از </a:t>
            </a:r>
            <a:r>
              <a:rPr lang="fa-IR" sz="2800" dirty="0" smtClean="0"/>
              <a:t>%6.8 به </a:t>
            </a:r>
            <a:r>
              <a:rPr lang="fa-IR" sz="2800" dirty="0"/>
              <a:t>%5.9 کاهش یافته است.</a:t>
            </a:r>
          </a:p>
          <a:p>
            <a:pPr marL="0" indent="0" algn="r" rtl="1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996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573024"/>
            <a:ext cx="8915400" cy="59984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3200" dirty="0"/>
              <a:t>بنابراین تعیین محدوده سنی کودکی که در بروز چاقی نوجوانی و پس از آن در بزرگسالی نقش </a:t>
            </a:r>
            <a:r>
              <a:rPr lang="fa-IR" sz="3200" dirty="0" smtClean="0"/>
              <a:t>بیشتری دارد </a:t>
            </a:r>
            <a:r>
              <a:rPr lang="fa-IR" sz="3200" dirty="0"/>
              <a:t>میتواند درتعیین استراتژی لازم برای تمرکز بر اهداف پیشگیری و کنترل چاقی وعوارض ناشی از آن کمک بسزایی داشته باشد</a:t>
            </a:r>
          </a:p>
          <a:p>
            <a:pPr marL="0" indent="0" algn="r">
              <a:buNone/>
            </a:pPr>
            <a:r>
              <a:rPr lang="fa-IR" sz="3200" dirty="0"/>
              <a:t> ازطرفی با توجه به </a:t>
            </a:r>
            <a:r>
              <a:rPr lang="fa-IR" sz="3200" dirty="0" smtClean="0"/>
              <a:t>تفاوتهای نژادی بعنوان مثال اینکه </a:t>
            </a:r>
            <a:r>
              <a:rPr lang="fa-IR" sz="3200" dirty="0"/>
              <a:t>آسیایی ها یک استعداد نژادی جهت ابتلا به عوارض جانبی چاقی و اضافه وزن در سطوح پایینتر نمایه توده بدنی نسبت به جوامع غربی </a:t>
            </a:r>
            <a:r>
              <a:rPr lang="fa-IR" sz="3200" dirty="0" smtClean="0"/>
              <a:t>دارند اهمیت </a:t>
            </a:r>
            <a:r>
              <a:rPr lang="fa-IR" sz="3200" dirty="0"/>
              <a:t>بررسی بومی در زمینه های مختلف چاقی کودکی نمود بیشتری مییابد.</a:t>
            </a:r>
            <a:endParaRPr lang="en-US" sz="3200" dirty="0"/>
          </a:p>
          <a:p>
            <a:pPr marL="0" indent="0" algn="r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628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138452" y="2069205"/>
            <a:ext cx="8915400" cy="1420969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مروری بر متون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1551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61292432"/>
              </p:ext>
            </p:extLst>
          </p:nvPr>
        </p:nvGraphicFramePr>
        <p:xfrm>
          <a:off x="680513" y="640080"/>
          <a:ext cx="10717290" cy="5683447"/>
        </p:xfrm>
        <a:graphic>
          <a:graphicData uri="http://schemas.openxmlformats.org/drawingml/2006/table">
            <a:tbl>
              <a:tblPr firstRow="1" firstCol="1" bandRow="1"/>
              <a:tblGrid>
                <a:gridCol w="1713453"/>
                <a:gridCol w="1713453"/>
                <a:gridCol w="2422458"/>
                <a:gridCol w="2499392"/>
                <a:gridCol w="2368534"/>
              </a:tblGrid>
              <a:tr h="78772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محدودیت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بحث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نتایج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روش کار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عنوان مقاله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نویسنده/سال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895723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  <a:cs typeface="+mn-cs"/>
                        </a:rPr>
                        <a:t>♠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ضعف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تعمیم پذیری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  <a:cs typeface="+mn-cs"/>
                        </a:rPr>
                        <a:t>♠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ریزش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نمونه ها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  <a:cs typeface="+mn-cs"/>
                        </a:rPr>
                        <a:t>♠ </a:t>
                      </a:r>
                      <a:r>
                        <a:rPr lang="fa-IR" sz="1600" b="0" dirty="0" smtClean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استفاده</a:t>
                      </a:r>
                      <a:r>
                        <a:rPr lang="fa-IR" sz="1600" b="0" baseline="0" dirty="0" smtClean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 از معیارهای ملی 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میزان بروز چاقی و اضافه وزن بطور قابل توجهی با سن تغییر کرد.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گروه کوهورت و زیر گروه آن پیک بروز در 7تا11 سالگی بود.و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ممکن است این محدوده سنی نیاز به توجه بیشتر جهت مداخلات پیشگیرانه داشته باشد</a:t>
                      </a:r>
                      <a:endParaRPr lang="en-US" sz="1600" b="1" dirty="0" smtClean="0">
                        <a:solidFill>
                          <a:srgbClr val="00206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600" dirty="0" smtClean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بروز چاقی و اضافه وزن در15 سالگی در زیر گروه در محدوده 7-3 سال به ترتیب 5.1% و5.3%  در گروه 11-7 سال 6.7% و 11.8% و در گروه 15-11 سال 1.6% و 5.6 % بود.</a:t>
                      </a:r>
                      <a:endParaRPr lang="en-US" sz="1600" dirty="0" smtClean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گروه کوهورت این مقادیر  در گروه 11-7 سال 5% و11.4% و در گروه 15-11 سال 1.4% و6.5 % بود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.در زیرگروه :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RR=2.4 (1.8-3.1) in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3 y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RR=4.6(3.6-5.8) in 7 y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RR=9.3(6.5-13.2) in 1</a:t>
                      </a:r>
                      <a:r>
                        <a:rPr lang="fa-IR" sz="1600" baseline="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1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از مطالعه طولی گذشته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نگر انگلیس و اسکاتلند</a:t>
                      </a:r>
                      <a:r>
                        <a:rPr lang="fa-IR" sz="1600" baseline="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استفاده شد.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baseline="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کل کوهورت ( 4283 نفر)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اطلاعات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از 7 سالگی ثبت شده بود.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دریک زیر گروه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تصادفی (549 نفر)که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اطلاعات از 3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سالگی 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نیز در دسترس بود استفاده شد. </a:t>
                      </a:r>
                      <a:endParaRPr lang="fa-IR" sz="1600" dirty="0" smtClean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در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کوهورت اطلاعات مربوط به افراد در سالهای 7و11 و15 و در زیر گروه اطلاعات سالهای 3و 7 و 11 محاسبه شد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.</a:t>
                      </a: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نسبت خطرچاقی و اضافه وزن  در 15 سالگی</a:t>
                      </a:r>
                      <a:r>
                        <a:rPr lang="fa-IR" sz="1600" baseline="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محاسبه شد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fa-IR" sz="2000" b="1" dirty="0" smtClean="0">
                        <a:solidFill>
                          <a:srgbClr val="FF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Incidence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of obesity during childhood and adolescence in a large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contemporary cohort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Adrienne R. Hughes et al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2011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+mn-cs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 </a:t>
                      </a: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ALSPAC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+mn-cs"/>
                        </a:rPr>
                        <a:t> cohort</a:t>
                      </a:r>
                    </a:p>
                  </a:txBody>
                  <a:tcPr marL="65382" marR="65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99253" y="762025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26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57818131"/>
              </p:ext>
            </p:extLst>
          </p:nvPr>
        </p:nvGraphicFramePr>
        <p:xfrm>
          <a:off x="779767" y="139521"/>
          <a:ext cx="10721066" cy="65911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20591"/>
                <a:gridCol w="2120591"/>
                <a:gridCol w="2146398"/>
                <a:gridCol w="1922603"/>
                <a:gridCol w="2410883"/>
              </a:tblGrid>
              <a:tr h="746827"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محدودیت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8102" marR="58102" marT="0" marB="0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2400" dirty="0" smtClean="0">
                          <a:effectLst/>
                        </a:rPr>
                        <a:t>بحث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8102" marR="58102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2400" dirty="0" smtClean="0">
                          <a:effectLst/>
                        </a:rPr>
                        <a:t>نتایج آماری</a:t>
                      </a:r>
                      <a:endParaRPr lang="en-US" sz="12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8102" marR="58102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2400" dirty="0">
                          <a:effectLst/>
                        </a:rPr>
                        <a:t>روش کار</a:t>
                      </a:r>
                      <a:endParaRPr lang="en-US" sz="12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8102" marR="58102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2400" dirty="0">
                          <a:effectLst/>
                        </a:rPr>
                        <a:t>عنوان مقاله</a:t>
                      </a:r>
                      <a:endParaRPr lang="en-US" sz="1200" dirty="0">
                        <a:effectLst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2400" dirty="0">
                          <a:effectLst/>
                        </a:rPr>
                        <a:t>نویسنده/سال</a:t>
                      </a:r>
                      <a:endParaRPr lang="en-US" sz="12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8102" marR="58102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5834277">
                <a:tc>
                  <a:txBody>
                    <a:bodyPr/>
                    <a:lstStyle/>
                    <a:p>
                      <a:pPr algn="r" rtl="1"/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</a:rPr>
                        <a:t>♠ </a:t>
                      </a:r>
                      <a:r>
                        <a:rPr lang="fa-IR" sz="1600" b="0" dirty="0" smtClean="0">
                          <a:solidFill>
                            <a:schemeClr val="bg2"/>
                          </a:solidFill>
                          <a:effectLst/>
                        </a:rPr>
                        <a:t>ا</a:t>
                      </a:r>
                      <a:r>
                        <a:rPr lang="fa-IR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ز سایر نژادها نیز جهت ثابت ماندن تعداد نمونه نیز استفاده شد</a:t>
                      </a:r>
                    </a:p>
                    <a:p>
                      <a:pPr algn="r" rtl="1"/>
                      <a:r>
                        <a:rPr lang="fa-IR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</a:rPr>
                        <a:t>♠ </a:t>
                      </a:r>
                      <a:r>
                        <a:rPr lang="fa-IR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عدم</a:t>
                      </a:r>
                      <a:r>
                        <a:rPr lang="fa-IR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اط</a:t>
                      </a:r>
                      <a:r>
                        <a:rPr lang="fa-IR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لاع دقیقی از وضعیت وزنی این کودکان از تولد تا مهد یا بعد کلاس 8 </a:t>
                      </a:r>
                    </a:p>
                    <a:p>
                      <a:pPr algn="r" rtl="1"/>
                      <a:endParaRPr lang="fa-IR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fa-IR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</a:rPr>
                        <a:t>♠ </a:t>
                      </a:r>
                      <a:r>
                        <a:rPr lang="fa-IR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این مطالعه نمونه ای از  کودکان مهد کودک بین  سالهای 99-98و نه جمعیتهای قبل و بعد</a:t>
                      </a:r>
                    </a:p>
                    <a:p>
                      <a:pPr algn="r" rtl="1"/>
                      <a:r>
                        <a:rPr lang="fa-IR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</a:rPr>
                        <a:t>♠ </a:t>
                      </a:r>
                      <a:r>
                        <a:rPr lang="fa-IR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تمرکز براثبات بروز چاقی شده بود ونه عوامل همراه با آن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8102" marR="58102" marT="0" marB="0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</a:rPr>
                        <a:t>♠کودکان</a:t>
                      </a:r>
                      <a:r>
                        <a:rPr lang="fa-IR" sz="1600" b="1" baseline="0" dirty="0" smtClean="0">
                          <a:solidFill>
                            <a:srgbClr val="000066"/>
                          </a:solidFill>
                          <a:effectLst/>
                        </a:rPr>
                        <a:t> 5 ساله دچار اضافه وزن 4 برابر نرمال وزنها چاق شدند.(بروز تجمعی 9 ساله =31.8% در مقابل 7.9%)</a:t>
                      </a:r>
                      <a:endParaRPr lang="fa-IR" sz="1600" b="1" dirty="0" smtClean="0">
                        <a:solidFill>
                          <a:srgbClr val="000066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endParaRPr lang="fa-IR" sz="1600" b="1" dirty="0" smtClean="0">
                        <a:solidFill>
                          <a:srgbClr val="000066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</a:rPr>
                        <a:t>♠ فقط </a:t>
                      </a:r>
                      <a:r>
                        <a:rPr lang="fa-IR" sz="1600" b="1" dirty="0">
                          <a:solidFill>
                            <a:srgbClr val="000066"/>
                          </a:solidFill>
                          <a:effectLst/>
                        </a:rPr>
                        <a:t>13% </a:t>
                      </a: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</a:rPr>
                        <a:t>کودکان با وزن نرمال </a:t>
                      </a:r>
                      <a:r>
                        <a:rPr lang="fa-IR" sz="1600" b="1" dirty="0">
                          <a:solidFill>
                            <a:srgbClr val="000066"/>
                          </a:solidFill>
                          <a:effectLst/>
                        </a:rPr>
                        <a:t>در کلاس </a:t>
                      </a: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</a:rPr>
                        <a:t>هشتم  زمان ورود به مهد کودک اضافه وزن داشتند.</a:t>
                      </a:r>
                    </a:p>
                    <a:p>
                      <a:pPr algn="r" rtl="1">
                        <a:spcAft>
                          <a:spcPts val="170"/>
                        </a:spcAft>
                      </a:pPr>
                      <a:endParaRPr lang="en-US" sz="1600" b="1" dirty="0">
                        <a:solidFill>
                          <a:srgbClr val="000066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</a:rPr>
                        <a:t>♠ بیش </a:t>
                      </a:r>
                      <a:r>
                        <a:rPr lang="fa-IR" sz="1600" b="1" dirty="0">
                          <a:solidFill>
                            <a:srgbClr val="000066"/>
                          </a:solidFill>
                          <a:effectLst/>
                        </a:rPr>
                        <a:t>از یک سوم کودکانی که وزن بالا حین تولد داشتند و تقریبا نیمی از کودکانی که حین ورود به مهد اضافه وزن داشتند در نوجوانی چاق شده بودند</a:t>
                      </a:r>
                      <a:r>
                        <a:rPr lang="fa-IR" sz="1400" b="1" dirty="0">
                          <a:solidFill>
                            <a:srgbClr val="000066"/>
                          </a:solidFill>
                          <a:effectLst/>
                        </a:rPr>
                        <a:t>.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8102" marR="58102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400" dirty="0">
                          <a:solidFill>
                            <a:schemeClr val="bg1"/>
                          </a:solidFill>
                          <a:effectLst/>
                        </a:rPr>
                        <a:t>در بدو ورود به مطالعه 14.9% دچار اضافه وزن و 12.4% مبتلا به چاقی بودند </a:t>
                      </a:r>
                      <a:r>
                        <a:rPr lang="fa-IR" sz="1400" dirty="0" smtClean="0">
                          <a:solidFill>
                            <a:schemeClr val="bg1"/>
                          </a:solidFill>
                          <a:effectLst/>
                        </a:rPr>
                        <a:t>شیوع </a:t>
                      </a:r>
                      <a:r>
                        <a:rPr lang="fa-IR" sz="1400" dirty="0">
                          <a:solidFill>
                            <a:schemeClr val="bg1"/>
                          </a:solidFill>
                          <a:effectLst/>
                        </a:rPr>
                        <a:t>چاقی در سنین بعدی افزایش یافت و به 20.8% در کلاس هشتم  رسید.(متوسط سنی 14.1)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400" dirty="0">
                          <a:solidFill>
                            <a:schemeClr val="bg1"/>
                          </a:solidFill>
                          <a:effectLst/>
                        </a:rPr>
                        <a:t>میزان بروز سالانه چاقی در بین مهد کودکی ها5.4 % از پاییز تا بهار بود .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400" dirty="0">
                          <a:solidFill>
                            <a:schemeClr val="bg1"/>
                          </a:solidFill>
                          <a:effectLst/>
                        </a:rPr>
                        <a:t>در طی دوره بین کلاس 5 تا 8 به 1.9% در پسرها و 1.4 % در دخترها در سال کاهش یافت.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400" dirty="0">
                          <a:solidFill>
                            <a:schemeClr val="bg1"/>
                          </a:solidFill>
                          <a:effectLst/>
                        </a:rPr>
                        <a:t>پایینترین میزان بروز چاقی بر اساس وضعیت اجتماعی –اقتصادی در بین بچه های 20% خانوارهای ثروتمند بود (7.4%) و بالاترین در بین بچه های با پنجک اجتماعی –اقتصادی متوسط بود</a:t>
                      </a:r>
                      <a:r>
                        <a:rPr lang="fa-IR" sz="1400" dirty="0" smtClean="0">
                          <a:solidFill>
                            <a:schemeClr val="bg1"/>
                          </a:solidFill>
                          <a:effectLst/>
                        </a:rPr>
                        <a:t>.(</a:t>
                      </a:r>
                      <a:r>
                        <a:rPr lang="fa-IR" sz="1400" dirty="0">
                          <a:solidFill>
                            <a:schemeClr val="bg1"/>
                          </a:solidFill>
                          <a:effectLst/>
                        </a:rPr>
                        <a:t>15.4%) </a:t>
                      </a:r>
                      <a:endParaRPr lang="fa-IR" sz="14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400" dirty="0" smtClean="0">
                          <a:solidFill>
                            <a:schemeClr val="bg1"/>
                          </a:solidFill>
                          <a:effectLst/>
                        </a:rPr>
                        <a:t>میزان </a:t>
                      </a:r>
                      <a:r>
                        <a:rPr lang="fa-IR" sz="1400" dirty="0">
                          <a:solidFill>
                            <a:schemeClr val="bg1"/>
                          </a:solidFill>
                          <a:effectLst/>
                        </a:rPr>
                        <a:t>بروز </a:t>
                      </a:r>
                      <a:r>
                        <a:rPr lang="fa-IR" sz="1400" dirty="0" smtClean="0">
                          <a:solidFill>
                            <a:schemeClr val="bg1"/>
                          </a:solidFill>
                          <a:effectLst/>
                        </a:rPr>
                        <a:t>چاقی در </a:t>
                      </a:r>
                      <a:r>
                        <a:rPr lang="fa-IR" sz="1400" dirty="0">
                          <a:solidFill>
                            <a:schemeClr val="bg1"/>
                          </a:solidFill>
                          <a:effectLst/>
                        </a:rPr>
                        <a:t>سال (26.5% در هر 1000 نفر) </a:t>
                      </a:r>
                      <a:r>
                        <a:rPr lang="fa-IR" sz="1400" dirty="0" smtClean="0">
                          <a:solidFill>
                            <a:schemeClr val="bg1"/>
                          </a:solidFill>
                          <a:effectLst/>
                        </a:rPr>
                        <a:t>بین </a:t>
                      </a:r>
                      <a:r>
                        <a:rPr lang="fa-IR" sz="1400" dirty="0">
                          <a:solidFill>
                            <a:schemeClr val="bg1"/>
                          </a:solidFill>
                          <a:effectLst/>
                        </a:rPr>
                        <a:t>سنین 5 تا 14 سال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8102" marR="58102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400" dirty="0" smtClean="0">
                          <a:solidFill>
                            <a:schemeClr val="bg1"/>
                          </a:solidFill>
                          <a:effectLst/>
                        </a:rPr>
                        <a:t>21260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</a:rPr>
                        <a:t>کودک وارد شده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</a:rPr>
                        <a:t>به مهد کودک در سال 1998 با میانگین سنی 5.6 سال  .</a:t>
                      </a: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</a:rPr>
                        <a:t>9358 نفر در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</a:rPr>
                        <a:t>طی فازهای بعدی مطالعه پیگیری شدند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</a:rPr>
                        <a:t>کودکان واجد شرایط 7738 نفر بودند.</a:t>
                      </a:r>
                      <a:r>
                        <a:rPr lang="fa-IR" sz="1600" baseline="0" dirty="0" smtClean="0">
                          <a:solidFill>
                            <a:schemeClr val="bg1"/>
                          </a:solidFill>
                          <a:effectLst/>
                        </a:rPr>
                        <a:t> که در بین آنها 6807 نفر در ابتدای مطالعه چاق نبودند.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</a:rPr>
                        <a:t>این کودکان تا سال 2007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</a:rPr>
                        <a:t>به </a:t>
                      </a:r>
                      <a:r>
                        <a:rPr lang="fa-IR" sz="1600" dirty="0">
                          <a:solidFill>
                            <a:schemeClr val="bg1"/>
                          </a:solidFill>
                          <a:effectLst/>
                        </a:rPr>
                        <a:t>فواصل مختلف (سالهای 2000-2002-2004- 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</a:rPr>
                        <a:t>2007)</a:t>
                      </a: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</a:rPr>
                        <a:t>به مدت </a:t>
                      </a:r>
                      <a:r>
                        <a:rPr lang="fa-IR" sz="1600" b="1" dirty="0" smtClean="0">
                          <a:solidFill>
                            <a:srgbClr val="000066"/>
                          </a:solidFill>
                          <a:effectLst/>
                        </a:rPr>
                        <a:t>9 سال </a:t>
                      </a:r>
                      <a:r>
                        <a:rPr lang="fa-IR" sz="1600" dirty="0" smtClean="0">
                          <a:solidFill>
                            <a:schemeClr val="bg1"/>
                          </a:solidFill>
                          <a:effectLst/>
                        </a:rPr>
                        <a:t>پیگیری شدند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17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8102" marR="58102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170"/>
                        </a:spcAft>
                      </a:pPr>
                      <a:endParaRPr lang="fa-IR" sz="28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2800" b="1" dirty="0" smtClean="0">
                          <a:solidFill>
                            <a:srgbClr val="C00000"/>
                          </a:solidFill>
                          <a:effectLst/>
                        </a:rPr>
                        <a:t>Incidence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</a:rPr>
                        <a:t>of Childhood Obesity in the United States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2800" b="1" dirty="0">
                          <a:solidFill>
                            <a:srgbClr val="C00000"/>
                          </a:solidFill>
                          <a:effectLst/>
                        </a:rPr>
                        <a:t>سولویج و همکاران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fa-IR" sz="2800" b="1" dirty="0" smtClean="0">
                          <a:solidFill>
                            <a:srgbClr val="C00000"/>
                          </a:solidFill>
                          <a:effectLst/>
                        </a:rPr>
                        <a:t>2014</a:t>
                      </a: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endParaRPr lang="fa-IR" sz="2800" b="1" dirty="0" smtClean="0">
                        <a:solidFill>
                          <a:srgbClr val="C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algn="ctr" rtl="1">
                        <a:spcAft>
                          <a:spcPts val="170"/>
                        </a:spcAft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ECLSKC </a:t>
                      </a:r>
                      <a:endParaRPr lang="en-US" sz="1000" b="1" dirty="0">
                        <a:solidFill>
                          <a:srgbClr val="C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8102" marR="58102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66FF66">
                            <a:shade val="30000"/>
                            <a:satMod val="115000"/>
                          </a:srgbClr>
                        </a:gs>
                        <a:gs pos="50000">
                          <a:srgbClr val="66FF66">
                            <a:shade val="67500"/>
                            <a:satMod val="115000"/>
                          </a:srgbClr>
                        </a:gs>
                        <a:gs pos="100000">
                          <a:srgbClr val="66FF66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762024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>
                <a:solidFill>
                  <a:schemeClr val="bg1"/>
                </a:solidFill>
              </a:rPr>
              <a:pPr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263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1008</TotalTime>
  <Words>3391</Words>
  <Application>Microsoft Office PowerPoint</Application>
  <PresentationFormat>Custom</PresentationFormat>
  <Paragraphs>529</Paragraphs>
  <Slides>35</Slides>
  <Notes>3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Wisp</vt:lpstr>
      <vt:lpstr>Equation</vt:lpstr>
      <vt:lpstr>Slide 1</vt:lpstr>
      <vt:lpstr>تعیین میزان بروز چاقی در نوجوانان شهر تهران و بررسی عوامل پیشگویی کننده آن: مطالعه قند و لیپید تهران</vt:lpstr>
      <vt:lpstr>مقدمه و بیان مسئله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هدف اصلی</vt:lpstr>
      <vt:lpstr>اهداف فرعی</vt:lpstr>
      <vt:lpstr>اهداف کاربردی</vt:lpstr>
      <vt:lpstr>فرضیات</vt:lpstr>
      <vt:lpstr>Slide 16</vt:lpstr>
      <vt:lpstr>جمعيت هدف</vt:lpstr>
      <vt:lpstr>Slide 18</vt:lpstr>
      <vt:lpstr>شيوه نمونه گيري </vt:lpstr>
      <vt:lpstr>حجم نمونه و نحوه محاسبه آن</vt:lpstr>
      <vt:lpstr>Slide 21</vt:lpstr>
      <vt:lpstr>نحوه اجراي تحقيق و جمع آوري داده هاي آن</vt:lpstr>
      <vt:lpstr>تعاریف</vt:lpstr>
      <vt:lpstr>تجزیه و تحلیل داده ها</vt:lpstr>
      <vt:lpstr>محدوديت‌ها</vt:lpstr>
      <vt:lpstr>نقاط قوت مطالعه  </vt:lpstr>
      <vt:lpstr>جداول توخالی</vt:lpstr>
      <vt:lpstr>جدول 1: خصوصیات کودکان 12-6 سال در ابتدای ورود به مطالعه قند و لیپید تهران</vt:lpstr>
      <vt:lpstr>Slide 29</vt:lpstr>
      <vt:lpstr>جدول 2: میزان بروز تجمعی و بروز شخص-سال کلی چاقی نوجوانان تهرانی در طول مطالعه  </vt:lpstr>
      <vt:lpstr>جدول 3: میزان بروز تجمعی و میزان خطر نسبی چاقی نوجوانان تهرانی بر اساس متغیرهای دموگرافیک</vt:lpstr>
      <vt:lpstr>Slide 32</vt:lpstr>
      <vt:lpstr>جدول 4 : میزان بروز هر هزار نفر در سال چاقی در نوجوانان تهرانی بر اساس متغیرهای دموگرافیک</vt:lpstr>
      <vt:lpstr>Slide 34</vt:lpstr>
      <vt:lpstr>Slide 35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تعیین میزان بروز چاقی و اضافه وزن در کودکان سنین 6 تا 12 سال و تعیین عوامل پیشگویی کننده آن در مطالعه قند و لیپید تهران</dc:title>
  <dc:creator>akram beik</dc:creator>
  <cp:lastModifiedBy>conferance</cp:lastModifiedBy>
  <cp:revision>105</cp:revision>
  <dcterms:created xsi:type="dcterms:W3CDTF">2014-11-24T10:11:16Z</dcterms:created>
  <dcterms:modified xsi:type="dcterms:W3CDTF">2014-12-01T06:10:57Z</dcterms:modified>
</cp:coreProperties>
</file>