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sldIdLst>
    <p:sldId id="330" r:id="rId2"/>
    <p:sldId id="331" r:id="rId3"/>
    <p:sldId id="257" r:id="rId4"/>
    <p:sldId id="258" r:id="rId5"/>
    <p:sldId id="317" r:id="rId6"/>
    <p:sldId id="319" r:id="rId7"/>
    <p:sldId id="259" r:id="rId8"/>
    <p:sldId id="260" r:id="rId9"/>
    <p:sldId id="263" r:id="rId10"/>
    <p:sldId id="261" r:id="rId11"/>
    <p:sldId id="273" r:id="rId12"/>
    <p:sldId id="271" r:id="rId13"/>
    <p:sldId id="270" r:id="rId14"/>
    <p:sldId id="321" r:id="rId15"/>
    <p:sldId id="274" r:id="rId16"/>
    <p:sldId id="323" r:id="rId17"/>
    <p:sldId id="324" r:id="rId18"/>
    <p:sldId id="272" r:id="rId19"/>
    <p:sldId id="320" r:id="rId20"/>
    <p:sldId id="262" r:id="rId21"/>
    <p:sldId id="264" r:id="rId22"/>
    <p:sldId id="265" r:id="rId23"/>
    <p:sldId id="333" r:id="rId24"/>
    <p:sldId id="266" r:id="rId25"/>
    <p:sldId id="316" r:id="rId26"/>
    <p:sldId id="268" r:id="rId27"/>
    <p:sldId id="315" r:id="rId28"/>
    <p:sldId id="269" r:id="rId29"/>
    <p:sldId id="335" r:id="rId30"/>
    <p:sldId id="336" r:id="rId31"/>
    <p:sldId id="334" r:id="rId32"/>
    <p:sldId id="326" r:id="rId33"/>
    <p:sldId id="327" r:id="rId34"/>
    <p:sldId id="332" r:id="rId35"/>
    <p:sldId id="325" r:id="rId36"/>
    <p:sldId id="32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2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64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4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30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986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99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44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2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1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8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24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4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92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44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7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9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14CBCA2-BCCF-4611-BAE7-50CE5900CE0D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F1B530-25E4-4C8D-A7C1-86E8AEA94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465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1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5057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FF00"/>
                </a:solidFill>
              </a:rPr>
              <a:t>99/2/17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9167"/>
            <a:ext cx="8915400" cy="4911633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admitted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hohadaye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Tajrish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hospital for more evaluation.</a:t>
            </a:r>
          </a:p>
          <a:p>
            <a:pPr marL="0" indent="0" algn="r" rtl="1">
              <a:buNone/>
            </a:pPr>
            <a:endParaRPr lang="fa-I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34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History: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699259"/>
            <a:ext cx="8789767" cy="404839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HTN since twin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years ago)</a:t>
            </a:r>
            <a:endParaRPr lang="en-US" sz="3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smoking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alcohol consumption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history of Allergies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9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638" y="241160"/>
            <a:ext cx="9590147" cy="60491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FH</a:t>
            </a:r>
            <a:endParaRPr lang="fa-IR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5 brothers and 5 sisters (the seventh child of the family)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Mother: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 and HTN(controlled)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Gout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brother: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 stones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sister: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Hypothyroidism</a:t>
            </a:r>
          </a:p>
        </p:txBody>
      </p:sp>
    </p:spTree>
    <p:extLst>
      <p:ext uri="{BB962C8B-B14F-4D97-AF65-F5344CB8AC3E}">
        <p14:creationId xmlns:p14="http://schemas.microsoft.com/office/powerpoint/2010/main" val="173163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77" y="380270"/>
            <a:ext cx="7916092" cy="64734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ROS: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875212"/>
            <a:ext cx="8978536" cy="5847805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Constitutional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symptoms: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sweating,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weight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loss (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2kg)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and neck: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blurred vision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diplopia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dizziness</a:t>
            </a: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Skin: no rash, no itching, no hair loss, no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mucocutaneous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lesion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Cardiovascular: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BP, palpitation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Respiratory: no dyspnea</a:t>
            </a:r>
          </a:p>
        </p:txBody>
      </p:sp>
    </p:spTree>
    <p:extLst>
      <p:ext uri="{BB962C8B-B14F-4D97-AF65-F5344CB8AC3E}">
        <p14:creationId xmlns:p14="http://schemas.microsoft.com/office/powerpoint/2010/main" val="141692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9234" y="182880"/>
            <a:ext cx="10093235" cy="87085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ROS: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9234" y="2133600"/>
            <a:ext cx="11530147" cy="3648890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Gastrointestinal: no abdominal pain, no constipation or diarrhea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Endocrine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regular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mense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nipple discharge, no hirsutism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Neuromascular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weakness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paresthesia, no tremor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Genitourinary: no hematuria, no dyspareunia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dysuria</a:t>
            </a:r>
          </a:p>
          <a:p>
            <a:pPr marL="0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047" y="624110"/>
            <a:ext cx="9832566" cy="63863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/Ex: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2046" y="2046515"/>
            <a:ext cx="9754189" cy="3777622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V/S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rtl="1">
              <a:buNone/>
            </a:pPr>
            <a:endParaRPr lang="en-US" sz="24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BP: 220/100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HR:115      RR:18    T:37.5    No orthostatic change    </a:t>
            </a:r>
          </a:p>
          <a:p>
            <a:pPr marL="0" indent="0" rtl="1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W:48kg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H:160cm   BMI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18.7 </a:t>
            </a:r>
          </a:p>
          <a:p>
            <a:pPr marL="0" indent="0" algn="r" rtl="1">
              <a:buNone/>
            </a:pPr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0126" y="0"/>
            <a:ext cx="3135086" cy="1027611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/Ex: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331" y="1576251"/>
            <a:ext cx="10050281" cy="492905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Skin: no sign of rash, no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acanthosis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nigricans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no skin tag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and neck: no any sign of moon face or buffalo hump, no LAP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Thyroid: nodules in both lobes</a:t>
            </a:r>
          </a:p>
          <a:p>
            <a:pPr marL="0" indent="0">
              <a:buNone/>
            </a:pPr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fundoscopy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optic disc was normal.no sign of hypertensive retinopathy or vascular lesion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Breast: normal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Lung: normal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Heart: s1 and s2 was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heard,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tachycard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suffles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4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75" y="339635"/>
            <a:ext cx="9701938" cy="635726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/Ex: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755" y="1245326"/>
            <a:ext cx="9823858" cy="52861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Abdomen: scar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C/S was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seen, no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tenderness or gardening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splenomegaly or hepatomegaly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Extremity limb: no deformity or edema, force of upper and lower extremity was 5/5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 of both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brachial,radial,dorsalis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pedis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posterior </a:t>
            </a:r>
            <a:r>
              <a:rPr lang="en-US" sz="2400" dirty="0" err="1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tibialis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symmetric and 2+,pulse of each popliteal and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carotid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arteries were normal.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Neuromuscular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exam: normal</a:t>
            </a:r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5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218611" y="5390606"/>
            <a:ext cx="45719" cy="603793"/>
          </a:xfrm>
        </p:spPr>
        <p:txBody>
          <a:bodyPr>
            <a:normAutofit/>
          </a:bodyPr>
          <a:lstStyle/>
          <a:p>
            <a:endParaRPr lang="en-US" sz="3200" b="1" spc="-3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823" y="574767"/>
            <a:ext cx="9631680" cy="5419632"/>
          </a:xfrm>
        </p:spPr>
        <p:txBody>
          <a:bodyPr>
            <a:normAutofit/>
          </a:bodyPr>
          <a:lstStyle/>
          <a:p>
            <a:pPr marL="0" indent="0" rtl="1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DH:</a:t>
            </a:r>
          </a:p>
          <a:p>
            <a:pPr marL="0" indent="0" rtl="1">
              <a:buNone/>
            </a:pP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Losartan 25 mg twice daily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rtl="1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Phenoxybenzamin:10 mg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</a:p>
          <a:p>
            <a:pPr marL="0" indent="0" rtl="1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Inderal: 20 mg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TDS</a:t>
            </a:r>
          </a:p>
          <a:p>
            <a:pPr marL="0" indent="0" rtl="1"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NPH &amp;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292" y="1663337"/>
            <a:ext cx="9013372" cy="5194663"/>
          </a:xfrm>
        </p:spPr>
        <p:txBody>
          <a:bodyPr>
            <a:no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99/2/17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سونوگرافی </a:t>
            </a:r>
            <a:r>
              <a:rPr lang="fa-I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تیروئید</a:t>
            </a:r>
            <a:r>
              <a:rPr lang="fa-I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fa-IR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ندول سالید کیستیک23*10*7.8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ماکروکلسیفیه با پریفرال واسکولاریته و مارژین لبوله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TIRADs4 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 لوب 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چپ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ندول کیستیک هایپو اکو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4.5*6mm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در مدیال لوب چپ با حاشیه منظم بدون کلسیفیکاسیون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TIRADs2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ندول سالید هایپواکو با مارژین لبوله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34*16*17mm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حاوی ماکرو و میکرو کلسسیفیه همراه با فلوی پریفرال و سنترال در سمت راست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TIRADs5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که 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 توجه به سونو تحت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 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قرار گرفت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>
              <a:buFont typeface="Arial" panose="020B0604020202020204" pitchFamily="34" charset="0"/>
              <a:buChar char="•"/>
            </a:pP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گزارش پاتولوژی: 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suspicious for 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MTC</a:t>
            </a:r>
          </a:p>
          <a:p>
            <a:pPr algn="r" rtl="1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955" y="324152"/>
            <a:ext cx="8534400" cy="1507067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 Grand Round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589" y="1077686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Date:99/07/14</a:t>
            </a: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Alizade</a:t>
            </a:r>
            <a:endParaRPr lang="en-US" sz="2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Dr.Hoseini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9153" y="624110"/>
            <a:ext cx="9395460" cy="699593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99/2/19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9152" y="16154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TSH:1.24           T4:7.7       T3:0.8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25(OH)D: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Ca: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10.5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Alb:4.7 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2.7  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PTH: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82.7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HbA1c: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7.6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FBS: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4537" y="624110"/>
            <a:ext cx="4050075" cy="741152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99/2/23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812" t="28314" r="10004" b="30300"/>
          <a:stretch/>
        </p:blipFill>
        <p:spPr>
          <a:xfrm>
            <a:off x="418011" y="217714"/>
            <a:ext cx="7820299" cy="634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1"/>
            <a:ext cx="13402234" cy="6858001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99/2/23</a:t>
            </a:r>
            <a:r>
              <a:rPr lang="fa-IR" dirty="0" smtClean="0">
                <a:solidFill>
                  <a:srgbClr val="0070C0"/>
                </a:solidFill>
              </a:rPr>
              <a:t/>
            </a:r>
            <a:br>
              <a:rPr lang="fa-IR" dirty="0" smtClean="0">
                <a:solidFill>
                  <a:srgbClr val="0070C0"/>
                </a:solidFill>
              </a:rPr>
            </a:br>
            <a:r>
              <a:rPr lang="fa-IR" dirty="0" smtClean="0">
                <a:solidFill>
                  <a:srgbClr val="0070C0"/>
                </a:solidFill>
              </a:rPr>
              <a:t>                                   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multinodular goiter with multiple cold</a:t>
            </a:r>
            <a:b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nodules in both lobes                                                                                                        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                            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8" b="7902"/>
          <a:stretch/>
        </p:blipFill>
        <p:spPr>
          <a:xfrm rot="16200000">
            <a:off x="6970058" y="1636057"/>
            <a:ext cx="6858001" cy="358588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0234" y="4069976"/>
            <a:ext cx="6284259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No evidence of functioning parathyroid adenoma, parathyroid hyperplasia can not be excluded.                                             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77" t="27170" r="9785" b="39325"/>
          <a:stretch/>
        </p:blipFill>
        <p:spPr>
          <a:xfrm>
            <a:off x="1236617" y="461554"/>
            <a:ext cx="9744892" cy="605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622" y="365124"/>
            <a:ext cx="9908177" cy="5212715"/>
          </a:xfrm>
        </p:spPr>
        <p:txBody>
          <a:bodyPr>
            <a:normAutofit/>
          </a:bodyPr>
          <a:lstStyle/>
          <a:p>
            <a:pPr algn="ctr" rtl="1"/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99/2/24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fa-I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در هر دو آدرنال با اثر فشاری</a:t>
            </a:r>
            <a:br>
              <a:rPr lang="fa-I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بر پروگزیمال 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IVC</a:t>
            </a:r>
            <a:r>
              <a:rPr lang="fa-IR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 اینتراهپاتیک</a:t>
            </a:r>
            <a:endParaRPr lang="en-US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82" t="24146" r="15226" b="33938"/>
          <a:stretch/>
        </p:blipFill>
        <p:spPr>
          <a:xfrm>
            <a:off x="7271657" y="200297"/>
            <a:ext cx="4920343" cy="631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313" y="322218"/>
            <a:ext cx="10319657" cy="606116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a-IR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99/2/3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Calcitonin: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1888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   up to 11.8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CEA: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86.8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ng/ml               up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to3.4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بیمار 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در تاریخ 99/3/3 تحت جراحی ادرنال دو طرفه قرار گرفت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a-IR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پاتولوژی:</a:t>
            </a:r>
            <a:endParaRPr lang="en-US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ادرنالکتومی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توده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116 gr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10*6.5 Cm 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بدون شواهد تهاجم و وبدون افزایش میتوز و نکروز</a:t>
            </a:r>
          </a:p>
          <a:p>
            <a:pPr marL="0" indent="0" algn="r" rtl="1">
              <a:buNone/>
            </a:pP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r>
              <a:rPr lang="fa-I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ادرنالکتومی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توده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128gr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6.5*5 Cm</a:t>
            </a:r>
            <a:r>
              <a:rPr lang="fa-I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و بدون شواهد تهاجم و بدون افزایش میتوز و نکروز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326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42" t="18979" r="3363" b="7609"/>
          <a:stretch/>
        </p:blipFill>
        <p:spPr>
          <a:xfrm>
            <a:off x="1271452" y="655322"/>
            <a:ext cx="4763588" cy="536012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t="24503" r="-5672" b="27151"/>
          <a:stretch/>
        </p:blipFill>
        <p:spPr>
          <a:xfrm>
            <a:off x="6035040" y="655322"/>
            <a:ext cx="5573485" cy="536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0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371" y="846666"/>
            <a:ext cx="6897189" cy="990843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99/3/10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17" y="1706880"/>
            <a:ext cx="8818517" cy="4206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TSH:2.3   T4:10   PTH: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Ca: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9.9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Ph: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4.2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6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24 </a:t>
            </a:r>
            <a:r>
              <a:rPr lang="en-US" sz="26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volum:2 lit</a:t>
            </a:r>
          </a:p>
          <a:p>
            <a:pPr marL="0" lvl="0" indent="0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8.8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mcg/24hr    </a:t>
            </a:r>
            <a:r>
              <a:rPr lang="fa-I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&lt;350                </a:t>
            </a:r>
          </a:p>
          <a:p>
            <a:pPr marL="0" lv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normetanephrin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436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mcg/24hr  </a:t>
            </a:r>
            <a:r>
              <a:rPr lang="fa-I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&lt;600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plasma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7.5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r>
              <a:rPr lang="fa-I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  <a:p>
            <a:pPr marL="0" lvl="0" indent="0">
              <a:buNone/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normetanephrin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71.3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     </a:t>
            </a:r>
            <a:r>
              <a:rPr lang="fa-IR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&lt;196</a:t>
            </a:r>
          </a:p>
          <a:p>
            <a:pPr marL="0" indent="0">
              <a:buNone/>
            </a:pPr>
            <a:endParaRPr lang="fa-IR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HbA1c:5.7  FBS:82   Alp:69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21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02" y="365125"/>
            <a:ext cx="9725297" cy="810532"/>
          </a:xfrm>
        </p:spPr>
        <p:txBody>
          <a:bodyPr/>
          <a:lstStyle/>
          <a:p>
            <a:pPr rtl="1"/>
            <a:r>
              <a:rPr lang="fa-IR" dirty="0" smtClean="0">
                <a:solidFill>
                  <a:srgbClr val="FFFF00"/>
                </a:solidFill>
              </a:rPr>
              <a:t>99/4/13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2411"/>
            <a:ext cx="10515600" cy="484455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بیمار 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تحت توتال تیروییدکتومی و پاراتیروییدکتومی هر 4 طرف قرار 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گرفت</a:t>
            </a: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یک غده پاراتیرویید در ساعد دست راست در عضله براکیو رادیالیس کاشته شد</a:t>
            </a:r>
          </a:p>
          <a:p>
            <a:pPr marL="0" indent="0" algn="r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RLND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گردن انجام شد</a:t>
            </a:r>
          </a:p>
          <a:p>
            <a:pPr marL="0" indent="0" algn="r">
              <a:buNone/>
            </a:pP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نمونه تیرویید و پاراتیرویید جهت فروزن فرستاده شد.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1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" t="53292" r="3753" b="13364"/>
          <a:stretch/>
        </p:blipFill>
        <p:spPr>
          <a:xfrm>
            <a:off x="1628503" y="391886"/>
            <a:ext cx="9762308" cy="6313714"/>
          </a:xfrm>
        </p:spPr>
      </p:pic>
    </p:spTree>
    <p:extLst>
      <p:ext uri="{BB962C8B-B14F-4D97-AF65-F5344CB8AC3E}">
        <p14:creationId xmlns:p14="http://schemas.microsoft.com/office/powerpoint/2010/main" val="63826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6" y="365125"/>
            <a:ext cx="9315994" cy="78549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ID: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010" y="1150620"/>
            <a:ext cx="9411789" cy="538080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37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y/o female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history: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 and reliable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Job: housewife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fa-IR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Kashan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Married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 (A 15 y/o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4-yr twin)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4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55" y="278674"/>
            <a:ext cx="10593388" cy="4274941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fa-I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a-I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شرح عمل:</a:t>
            </a:r>
          </a:p>
          <a:p>
            <a:pPr marL="0" indent="0" algn="r">
              <a:buNone/>
            </a:pPr>
            <a:endParaRPr lang="fa-IR" sz="3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بیمار تحت توتال تیروییدکتومی قرار گرفت.</a:t>
            </a:r>
          </a:p>
          <a:p>
            <a:pPr marL="0" indent="0" algn="r">
              <a:buNone/>
            </a:pPr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 توجه به کنسر مدولاری تیرویید برای بیمار سنترال لنف نود دایسکشن به طور کامل در سمت چپ و راست انجام شد و در خلف لوب چپ پاراتیرویید رویت شد که بخشی از آن برای فروزن فرستاده شد و بخشی برای کاشت در ساع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د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نگه داشته شد.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سپس نمونه توتال تیرئییدکتومی و پاراتیرویید جهت فروزن ارسال شد که جواب فروزن مدولاری تیرویید کارسینوما در هر دو لوب تیرویید گزارش شد و همراه نمونه تیرویید یک پاراتیرویید نیز گزارش شد(در سمت چپ)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r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0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7" t="-541" r="27102" b="-3446"/>
          <a:stretch/>
        </p:blipFill>
        <p:spPr>
          <a:xfrm rot="16200000">
            <a:off x="786676" y="380273"/>
            <a:ext cx="5907314" cy="59131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2" r="-1041" b="11871"/>
          <a:stretch/>
        </p:blipFill>
        <p:spPr>
          <a:xfrm>
            <a:off x="6548720" y="383176"/>
            <a:ext cx="5303645" cy="590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7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194007"/>
            <a:ext cx="10082296" cy="1507067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Pathology: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17" y="1410788"/>
            <a:ext cx="10576508" cy="505097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Thyroid gland: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thyroidectomy: medullary thyroid carcinoma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Tumor is bifocal(in both lobes the histologic type of tumor is similar)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RT lobe nodule: 2.5*2*1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LT lobe nodule: 1.5*0.7*0.5 cm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Surgical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margine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tumor free.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Angioinvasion,lymphatic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vessel invasion and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perineural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invasion.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extrathyroidal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extension.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normal looking parathyroid glands(one of them dissected from left lower lobe)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regional lymph node.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1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86" y="365760"/>
            <a:ext cx="10198326" cy="70539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Pathology: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069" y="1358536"/>
            <a:ext cx="10520543" cy="5138058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Parathyroid gland: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left resection: Abnormal parathyroid gland suggestive of parathyroid adenoma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Upper right resection: unremarkable adipose and skeletal muscle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tissues,no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of parathyroid gland.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lower lobe: normal looking parathyroid gland dissected.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partially capsulated tissue with endocrine like cells(abnormal parathyroid gland or involvement by medullary thyroid carcinoma?)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Lymph nodes central neck dissection: both of them are involved by tumor,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angioinvasion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lymphatic vessel invasion in surrounding blood vessels is identified.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Pathologic stage: mpT2 N1a M1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686" y="751354"/>
            <a:ext cx="8534400" cy="1507067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Pathology: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7686" y="2090057"/>
            <a:ext cx="7729446" cy="374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Comment: The histologic features in this parathyroid gland is focally atypical and some amyloid-like deposition are also present.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IHC study for calcitonin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highly recommended for definite exclusion of parathyroid involvement by medullary thyroid carcinoma.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16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098" y="89504"/>
            <a:ext cx="3169920" cy="1507067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99/4/28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778" y="1358536"/>
            <a:ext cx="8915400" cy="4990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Na:140  K:4.8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Ca:9.2   P:5.2 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Alb:4.2  PTH:17.5(11-67)    25(oh)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D:39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Alp:46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T4:8.5(mcg/dl)                                        T.Uptake:1.10 (0.8-1.3)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Thyroxine Index:7.73(4.8-12.7)  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TSH:24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renin activity upright(PRA):1.26(0.06-4.69)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CEA:27.7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(Up to 3.4)                       Calcitonin:11.9(Up to 11.8)</a:t>
            </a:r>
          </a:p>
        </p:txBody>
      </p:sp>
    </p:spTree>
    <p:extLst>
      <p:ext uri="{BB962C8B-B14F-4D97-AF65-F5344CB8AC3E}">
        <p14:creationId xmlns:p14="http://schemas.microsoft.com/office/powerpoint/2010/main" val="5303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76" y="-180870"/>
            <a:ext cx="12270376" cy="7450852"/>
          </a:xfrm>
        </p:spPr>
      </p:pic>
      <p:sp>
        <p:nvSpPr>
          <p:cNvPr id="5" name="TextBox 4"/>
          <p:cNvSpPr txBox="1"/>
          <p:nvPr/>
        </p:nvSpPr>
        <p:spPr>
          <a:xfrm>
            <a:off x="4863402" y="5240865"/>
            <a:ext cx="3145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با تشکر از توجه شما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62" y="538384"/>
            <a:ext cx="9755737" cy="5240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Chief complaint: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headache and palpitation</a:t>
            </a:r>
            <a:r>
              <a:rPr lang="fa-I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8063" y="1062447"/>
            <a:ext cx="10129117" cy="5686696"/>
          </a:xfrm>
        </p:spPr>
        <p:txBody>
          <a:bodyPr>
            <a:noAutofit/>
          </a:bodyPr>
          <a:lstStyle/>
          <a:p>
            <a:pPr marL="457200" lvl="1" indent="0" rtl="1">
              <a:buNone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lvl="1" indent="0" rtl="1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illness</a:t>
            </a:r>
          </a:p>
          <a:p>
            <a:pPr marL="457200" lvl="1" indent="0" rtl="1">
              <a:buNone/>
            </a:pPr>
            <a:endParaRPr lang="en-US" sz="2400" dirty="0" smtClean="0"/>
          </a:p>
          <a:p>
            <a:pPr marL="457200" lvl="1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37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y/o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woman presented with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headache,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sweating, palpitation and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pallor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4 years ago.</a:t>
            </a:r>
          </a:p>
          <a:p>
            <a:pPr marL="457200" lvl="1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about 4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ago,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developed HTN crises during C/S and after C/S the symptoms sometimes occurred more when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waking up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were not related to urination.</a:t>
            </a:r>
          </a:p>
          <a:p>
            <a:pPr marL="457200" lvl="1" indent="0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symptoms gradually increased.</a:t>
            </a:r>
          </a:p>
          <a:p>
            <a:pPr marL="457200" lvl="1" indent="0" rtl="1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221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83" y="121920"/>
            <a:ext cx="8739385" cy="80119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illness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923109"/>
            <a:ext cx="11272657" cy="538725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fa-IR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 treated with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Losartan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control BP, but she was taking medication irregularly and during this time her BP has never been controlled.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 no menstrual disorders, no hirsutism, no GI or skin symptoms.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not significant weight loss in recent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years;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last 2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months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lost 2kg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 this time she didn’t have any F/U to check for symptoms and treatment.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because of severe headache and blurred vision and SBP&gt;200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mmHg she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went to a doctor and was worked 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9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70C0"/>
                </a:solidFill>
              </a:rPr>
              <a:t>99/1/31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285" y="1276141"/>
            <a:ext cx="9043516" cy="5124659"/>
          </a:xfrm>
        </p:spPr>
        <p:txBody>
          <a:bodyPr>
            <a:normAutofit/>
          </a:bodyPr>
          <a:lstStyle/>
          <a:p>
            <a:pPr marL="457200" lvl="1" indent="0" rtl="1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99/1/31</a:t>
            </a:r>
          </a:p>
          <a:p>
            <a:pPr marL="457200" lvl="1" indent="0" rtl="1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1" indent="0" rtl="1">
              <a:buNone/>
            </a:pP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rtl="1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WBC:12.3     Hb:17.5   plt:420000 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K:3.8        Na:139</a:t>
            </a:r>
          </a:p>
          <a:p>
            <a:pPr marL="457200" lvl="1" indent="0" rtl="1"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Ca:11.5   Ph:3.9</a:t>
            </a:r>
          </a:p>
          <a:p>
            <a:pPr marL="457200" lvl="1" indent="0" rtl="1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Cr:1.3      urea:40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rtl="1"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U.A: G+   Pro+   granular cast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070C0"/>
                </a:solidFill>
              </a:rPr>
              <a:t>99/1/31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6432" y="217714"/>
            <a:ext cx="9616272" cy="5419411"/>
          </a:xfrm>
        </p:spPr>
        <p:txBody>
          <a:bodyPr>
            <a:noAutofit/>
          </a:bodyPr>
          <a:lstStyle/>
          <a:p>
            <a:pPr marL="457200" lvl="1" indent="0" algn="r" rtl="1">
              <a:buNone/>
            </a:pP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99/1/31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 rtl="1">
              <a:buNone/>
            </a:pPr>
            <a:r>
              <a:rPr lang="fa-IR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سونوگرافی:</a:t>
            </a:r>
          </a:p>
          <a:p>
            <a:pPr marL="457200" lvl="1" indent="0" algn="r" rtl="1">
              <a:buNone/>
            </a:pPr>
            <a:endParaRPr lang="en-US" sz="23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کلیه راست 98*34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 </a:t>
            </a:r>
          </a:p>
          <a:p>
            <a:pPr marL="457200" lvl="1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کلیه چپ 99*35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  <a:p>
            <a:pPr marL="457200" lvl="1" indent="0" algn="r" rtl="1">
              <a:buNone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r" rtl="1">
              <a:buNone/>
            </a:pP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توده اکوژن با تغییرات کیستیک ظریف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66*56 mm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در مجاورت پل فوقانی کلیه چپ و احتمالا ادرنال چپ و دو توده مشابه به ابعاد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56*63mm</a:t>
            </a:r>
            <a:r>
              <a:rPr lang="fa-I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39*38mm</a:t>
            </a:r>
            <a:r>
              <a:rPr lang="fa-I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در ادرنال راست</a:t>
            </a:r>
          </a:p>
        </p:txBody>
      </p:sp>
    </p:spTree>
    <p:extLst>
      <p:ext uri="{BB962C8B-B14F-4D97-AF65-F5344CB8AC3E}">
        <p14:creationId xmlns:p14="http://schemas.microsoft.com/office/powerpoint/2010/main" val="33604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544" y="200297"/>
            <a:ext cx="8985068" cy="718457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99/2/7</a:t>
            </a:r>
            <a:endParaRPr 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544" y="918754"/>
            <a:ext cx="8915400" cy="5798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Cr:0.8  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Ca:10.7  Ph:2.7 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Mg:1.9    LFT:NL    Na:138    K:3.8</a:t>
            </a:r>
          </a:p>
          <a:p>
            <a:pPr marL="0" indent="0">
              <a:buNone/>
            </a:pPr>
            <a:endParaRPr lang="en-US" sz="20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plasma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1933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</a:t>
            </a:r>
            <a:r>
              <a:rPr lang="fa-I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&lt;65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normetanephrin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5102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            &lt;196</a:t>
            </a:r>
          </a:p>
          <a:p>
            <a:pPr marL="0" indent="0">
              <a:buNone/>
            </a:pPr>
            <a:r>
              <a:rPr lang="en-US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Urine 24 </a:t>
            </a:r>
            <a:r>
              <a:rPr lang="en-US" sz="2000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volum:2 lit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metanephrin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&gt;4000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mcg/24hr             &lt;350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normetanephrin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&gt;6000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mcg/24hr      &lt;600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UFC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mcg/24hr                                                      50-190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24h.urine Aldosterone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38.6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mcg/24hr                     1.19-28.1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10.6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                                                          up to 46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:671 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/ml=67.1 ng/dl	                                          &lt;432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17OH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rog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1.13ng/ml                                                   0.39-3.6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6840" y="121920"/>
            <a:ext cx="10228867" cy="5943599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a-IR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99/2/16</a:t>
            </a:r>
            <a: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b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br>
              <a:rPr lang="fa-IR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آدرنال چپ: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</a:t>
            </a:r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68×60×60</a:t>
            </a:r>
            <a:b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آدرنال راست: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</a:t>
            </a:r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40×50×54 و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61×63×55</a:t>
            </a:r>
            <a:b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a-IR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حاوی نواحی کیستیک داخلی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428" r="9053" b="24064"/>
          <a:stretch/>
        </p:blipFill>
        <p:spPr>
          <a:xfrm>
            <a:off x="7193281" y="235131"/>
            <a:ext cx="4998720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2717</TotalTime>
  <Words>1238</Words>
  <Application>Microsoft Office PowerPoint</Application>
  <PresentationFormat>Custom</PresentationFormat>
  <Paragraphs>230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Slice</vt:lpstr>
      <vt:lpstr>PowerPoint Presentation</vt:lpstr>
      <vt:lpstr>Endocrinology Grand Round</vt:lpstr>
      <vt:lpstr>ID:</vt:lpstr>
      <vt:lpstr>Chief complaint: headache and palpitation </vt:lpstr>
      <vt:lpstr>Present illness </vt:lpstr>
      <vt:lpstr>99/1/31</vt:lpstr>
      <vt:lpstr>99/1/31</vt:lpstr>
      <vt:lpstr>99/2/7</vt:lpstr>
      <vt:lpstr> 99/2/16                                                                                        آدرنال چپ: mass 68×60×60                                     آدرنال راست:  mass40×50×54 و                                                                 61×63×55                                                    حاوی نواحی کیستیک داخلی</vt:lpstr>
      <vt:lpstr>99/2/17</vt:lpstr>
      <vt:lpstr>PMH and Social History:</vt:lpstr>
      <vt:lpstr>PowerPoint Presentation</vt:lpstr>
      <vt:lpstr>ROS:</vt:lpstr>
      <vt:lpstr>ROS:</vt:lpstr>
      <vt:lpstr>Ph/Ex:</vt:lpstr>
      <vt:lpstr>Ph/Ex:</vt:lpstr>
      <vt:lpstr>Ph/Ex:</vt:lpstr>
      <vt:lpstr>PowerPoint Presentation</vt:lpstr>
      <vt:lpstr>PowerPoint Presentation</vt:lpstr>
      <vt:lpstr>99/2/19</vt:lpstr>
      <vt:lpstr>99/2/23</vt:lpstr>
      <vt:lpstr>99/2/23                                      multinodular goiter with multiple cold  nodules in both lobes                                                                                                                                                                                         </vt:lpstr>
      <vt:lpstr>PowerPoint Presentation</vt:lpstr>
      <vt:lpstr>99/2/24                                           mass در هر دو آدرنال با اثر فشاری                                                                     بر پروگزیمال IVC و اینتراهپاتیک</vt:lpstr>
      <vt:lpstr>PowerPoint Presentation</vt:lpstr>
      <vt:lpstr>PowerPoint Presentation</vt:lpstr>
      <vt:lpstr>99/3/10</vt:lpstr>
      <vt:lpstr>99/4/13</vt:lpstr>
      <vt:lpstr>PowerPoint Presentation</vt:lpstr>
      <vt:lpstr>PowerPoint Presentation</vt:lpstr>
      <vt:lpstr>PowerPoint Presentation</vt:lpstr>
      <vt:lpstr>Pathology: </vt:lpstr>
      <vt:lpstr>Pathology:</vt:lpstr>
      <vt:lpstr>Pathology:</vt:lpstr>
      <vt:lpstr>99/4/28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هنگامه عبدی</cp:lastModifiedBy>
  <cp:revision>207</cp:revision>
  <dcterms:created xsi:type="dcterms:W3CDTF">2020-09-23T16:03:14Z</dcterms:created>
  <dcterms:modified xsi:type="dcterms:W3CDTF">2021-01-04T04:56:10Z</dcterms:modified>
</cp:coreProperties>
</file>