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9"/>
  </p:notesMasterIdLst>
  <p:sldIdLst>
    <p:sldId id="256" r:id="rId2"/>
    <p:sldId id="309" r:id="rId3"/>
    <p:sldId id="320" r:id="rId4"/>
    <p:sldId id="321" r:id="rId5"/>
    <p:sldId id="328" r:id="rId6"/>
    <p:sldId id="329" r:id="rId7"/>
    <p:sldId id="335" r:id="rId8"/>
    <p:sldId id="344" r:id="rId9"/>
    <p:sldId id="345" r:id="rId10"/>
    <p:sldId id="343" r:id="rId11"/>
    <p:sldId id="332" r:id="rId12"/>
    <p:sldId id="333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5" r:id="rId21"/>
    <p:sldId id="356" r:id="rId22"/>
    <p:sldId id="358" r:id="rId23"/>
    <p:sldId id="362" r:id="rId24"/>
    <p:sldId id="367" r:id="rId25"/>
    <p:sldId id="360" r:id="rId26"/>
    <p:sldId id="337" r:id="rId27"/>
    <p:sldId id="338" r:id="rId28"/>
    <p:sldId id="339" r:id="rId29"/>
    <p:sldId id="340" r:id="rId30"/>
    <p:sldId id="341" r:id="rId31"/>
    <p:sldId id="364" r:id="rId32"/>
    <p:sldId id="365" r:id="rId33"/>
    <p:sldId id="342" r:id="rId34"/>
    <p:sldId id="363" r:id="rId35"/>
    <p:sldId id="366" r:id="rId36"/>
    <p:sldId id="361" r:id="rId37"/>
    <p:sldId id="257" r:id="rId38"/>
    <p:sldId id="259" r:id="rId39"/>
    <p:sldId id="322" r:id="rId40"/>
    <p:sldId id="323" r:id="rId41"/>
    <p:sldId id="324" r:id="rId42"/>
    <p:sldId id="325" r:id="rId43"/>
    <p:sldId id="327" r:id="rId44"/>
    <p:sldId id="326" r:id="rId45"/>
    <p:sldId id="264" r:id="rId46"/>
    <p:sldId id="311" r:id="rId47"/>
    <p:sldId id="308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28" autoAdjust="0"/>
    <p:restoredTop sz="76102" autoAdjust="0"/>
  </p:normalViewPr>
  <p:slideViewPr>
    <p:cSldViewPr>
      <p:cViewPr>
        <p:scale>
          <a:sx n="66" d="100"/>
          <a:sy n="66" d="100"/>
        </p:scale>
        <p:origin x="-2112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2C99E-6BC9-4787-A230-94DD47EA588D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EC70B-55AF-4A1E-A7C6-3E6CD4FFF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C70B-55AF-4A1E-A7C6-3E6CD4FFF30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C70B-55AF-4A1E-A7C6-3E6CD4FFF30D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EC70B-55AF-4A1E-A7C6-3E6CD4FFF30D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859761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4"/>
            <a:ext cx="609600" cy="365125"/>
          </a:xfrm>
        </p:spPr>
        <p:txBody>
          <a:bodyPr/>
          <a:lstStyle/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9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49F997-1AF7-49BC-8F19-278E93736C55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4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B0DB90-0CC5-4BFA-9A3C-3BACD895895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INSULIN AND </a:t>
            </a:r>
            <a:r>
              <a:rPr lang="en-US" dirty="0" smtClean="0"/>
              <a:t>RDIOVASCULAR </a:t>
            </a:r>
            <a:r>
              <a:rPr lang="en-US" dirty="0" smtClean="0"/>
              <a:t>MORTALITY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4000" dirty="0" smtClean="0"/>
              <a:t>DR </a:t>
            </a:r>
            <a:r>
              <a:rPr lang="en-US" sz="4000" dirty="0" err="1" smtClean="0"/>
              <a:t>Bahri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5625" t="20000" r="19375" b="6000"/>
          <a:stretch>
            <a:fillRect/>
          </a:stretch>
        </p:blipFill>
        <p:spPr bwMode="auto">
          <a:xfrm>
            <a:off x="533400" y="0"/>
            <a:ext cx="7924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Mean (</a:t>
            </a:r>
            <a:r>
              <a:rPr lang="en-US" sz="1600" dirty="0" err="1" smtClean="0"/>
              <a:t>s.d</a:t>
            </a:r>
            <a:r>
              <a:rPr lang="en-US" sz="1600" dirty="0" smtClean="0"/>
              <a:t>.) age of oral </a:t>
            </a:r>
            <a:r>
              <a:rPr lang="en-US" sz="1600" dirty="0" err="1" smtClean="0"/>
              <a:t>antidiabetic</a:t>
            </a:r>
            <a:r>
              <a:rPr lang="en-US" sz="1600" dirty="0" smtClean="0"/>
              <a:t> agents was 65.0 (13.9) years, 55% were male, 46% had a</a:t>
            </a:r>
          </a:p>
          <a:p>
            <a:r>
              <a:rPr lang="en-US" sz="1600" dirty="0" smtClean="0"/>
              <a:t>previous history o </a:t>
            </a:r>
            <a:r>
              <a:rPr lang="en-US" sz="1600" dirty="0" err="1" smtClean="0"/>
              <a:t>fmicro</a:t>
            </a:r>
            <a:r>
              <a:rPr lang="en-US" sz="1600" dirty="0" smtClean="0"/>
              <a:t>- and </a:t>
            </a:r>
            <a:r>
              <a:rPr lang="en-US" sz="1600" dirty="0" err="1" smtClean="0"/>
              <a:t>macrovascular</a:t>
            </a:r>
            <a:r>
              <a:rPr lang="en-US" sz="1600" dirty="0" smtClean="0"/>
              <a:t> disease and  1443(12%) subjects started insulin therapy over an average (</a:t>
            </a:r>
            <a:r>
              <a:rPr lang="en-US" sz="1600" dirty="0" err="1" smtClean="0"/>
              <a:t>s.d</a:t>
            </a:r>
            <a:r>
              <a:rPr lang="en-US" sz="1600" dirty="0" smtClean="0"/>
              <a:t>.)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"/>
            <a:ext cx="9144000" cy="59984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532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513" y="536575"/>
            <a:ext cx="8561387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 levels of insulin exposure</a:t>
            </a:r>
          </a:p>
          <a:p>
            <a:pPr>
              <a:buNone/>
            </a:pPr>
            <a:r>
              <a:rPr lang="en-US" dirty="0" smtClean="0"/>
              <a:t>    are associated with higher mortality in older patients with type 2 diabetes.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276600"/>
            <a:ext cx="7851648" cy="1828800"/>
          </a:xfrm>
        </p:spPr>
        <p:txBody>
          <a:bodyPr>
            <a:normAutofit fontScale="90000"/>
          </a:bodyPr>
          <a:lstStyle/>
          <a:p>
            <a:pPr>
              <a:tabLst>
                <a:tab pos="4002088" algn="l"/>
              </a:tabLst>
            </a:pPr>
            <a:r>
              <a:rPr lang="en-US" dirty="0" smtClean="0"/>
              <a:t>Mortality and Other Important Diabetes-Related</a:t>
            </a:r>
            <a:br>
              <a:rPr lang="en-US" dirty="0" smtClean="0"/>
            </a:br>
            <a:r>
              <a:rPr lang="en-US" dirty="0" smtClean="0"/>
              <a:t>Outcomes With Insulin </a:t>
            </a:r>
            <a:r>
              <a:rPr lang="en-US" dirty="0" err="1" smtClean="0"/>
              <a:t>vs</a:t>
            </a:r>
            <a:r>
              <a:rPr lang="en-US" dirty="0" smtClean="0"/>
              <a:t> Other </a:t>
            </a:r>
            <a:r>
              <a:rPr lang="en-US" dirty="0" err="1" smtClean="0"/>
              <a:t>Antihyperglycemic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de-DE" dirty="0" smtClean="0"/>
              <a:t>Therapies in Type 2 Diabetes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4800600"/>
            <a:ext cx="7854696" cy="1752600"/>
          </a:xfrm>
        </p:spPr>
        <p:txBody>
          <a:bodyPr/>
          <a:lstStyle/>
          <a:p>
            <a:r>
              <a:rPr lang="en-US" b="1" dirty="0" smtClean="0"/>
              <a:t>(</a:t>
            </a:r>
            <a:r>
              <a:rPr lang="en-US" b="1" i="1" dirty="0" smtClean="0"/>
              <a:t>J </a:t>
            </a:r>
            <a:r>
              <a:rPr lang="en-US" b="1" i="1" dirty="0" err="1" smtClean="0"/>
              <a:t>Clin</a:t>
            </a:r>
            <a:endParaRPr lang="en-US" b="1" i="1" dirty="0" smtClean="0"/>
          </a:p>
          <a:p>
            <a:r>
              <a:rPr lang="it-IT" b="1" i="1" dirty="0" smtClean="0"/>
              <a:t>Endocrinol Metab 98: 668–677,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characterize the risk of adverse events associated with glucose-lowering therapies </a:t>
            </a:r>
            <a:r>
              <a:rPr lang="en-US" b="1" dirty="0" smtClean="0"/>
              <a:t>( Insulin </a:t>
            </a:r>
            <a:r>
              <a:rPr lang="en-US" b="1" dirty="0" err="1" smtClean="0"/>
              <a:t>vs</a:t>
            </a:r>
            <a:r>
              <a:rPr lang="en-US" b="1" dirty="0" smtClean="0"/>
              <a:t> Other Anti hyperglycemic)  </a:t>
            </a:r>
            <a:r>
              <a:rPr lang="en-US" dirty="0" smtClean="0"/>
              <a:t>in people with T2DM.</a:t>
            </a:r>
          </a:p>
          <a:p>
            <a:endParaRPr lang="en-US" dirty="0" smtClean="0"/>
          </a:p>
          <a:p>
            <a:r>
              <a:rPr lang="en-US" dirty="0" smtClean="0"/>
              <a:t>Retrospective cohort study</a:t>
            </a:r>
          </a:p>
          <a:p>
            <a:endParaRPr lang="en-US" dirty="0" smtClean="0"/>
          </a:p>
          <a:p>
            <a:r>
              <a:rPr lang="en-US" dirty="0" smtClean="0"/>
              <a:t>Using data from the UK General Practice Research Database, 2000–2010.</a:t>
            </a:r>
          </a:p>
          <a:p>
            <a:endParaRPr lang="en-US" dirty="0" smtClean="0"/>
          </a:p>
          <a:p>
            <a:r>
              <a:rPr lang="en-US" sz="1600" dirty="0" smtClean="0"/>
              <a:t>J </a:t>
            </a:r>
            <a:r>
              <a:rPr lang="en-US" sz="1600" dirty="0" err="1" smtClean="0"/>
              <a:t>Clin</a:t>
            </a:r>
            <a:r>
              <a:rPr lang="en-US" sz="1600" dirty="0" smtClean="0"/>
              <a:t> </a:t>
            </a:r>
            <a:r>
              <a:rPr lang="en-US" sz="1600" dirty="0" err="1" smtClean="0"/>
              <a:t>Endocrinol</a:t>
            </a:r>
            <a:r>
              <a:rPr lang="en-US" sz="1600" dirty="0" smtClean="0"/>
              <a:t> </a:t>
            </a:r>
            <a:r>
              <a:rPr lang="en-US" sz="1600" dirty="0" err="1" smtClean="0"/>
              <a:t>Metab</a:t>
            </a:r>
            <a:r>
              <a:rPr lang="en-US" sz="1600" dirty="0" smtClean="0"/>
              <a:t>, February 2013, 98(2):668–677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Patient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84 622 primary care patients with T2DM treated with</a:t>
            </a:r>
          </a:p>
          <a:p>
            <a:endParaRPr lang="en-US" dirty="0" smtClean="0"/>
          </a:p>
          <a:p>
            <a:r>
              <a:rPr lang="en-US" dirty="0" err="1" smtClean="0"/>
              <a:t>Metformin</a:t>
            </a:r>
            <a:r>
              <a:rPr lang="en-US" dirty="0" smtClean="0"/>
              <a:t> </a:t>
            </a:r>
            <a:r>
              <a:rPr lang="en-US" dirty="0" err="1" smtClean="0"/>
              <a:t>monotherapy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Sulfonylurea </a:t>
            </a:r>
            <a:r>
              <a:rPr lang="en-US" dirty="0" err="1" smtClean="0"/>
              <a:t>monotherapy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Insulin </a:t>
            </a:r>
            <a:r>
              <a:rPr lang="en-US" dirty="0" err="1" smtClean="0"/>
              <a:t>monotherapy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Metformin</a:t>
            </a:r>
            <a:r>
              <a:rPr lang="en-US" dirty="0" smtClean="0"/>
              <a:t> plus sulfonylurea combination therapy</a:t>
            </a:r>
          </a:p>
          <a:p>
            <a:endParaRPr lang="en-US" dirty="0" smtClean="0"/>
          </a:p>
          <a:p>
            <a:r>
              <a:rPr lang="en-US" dirty="0" smtClean="0"/>
              <a:t> Insulin plus </a:t>
            </a:r>
            <a:r>
              <a:rPr lang="en-US" dirty="0" err="1" smtClean="0"/>
              <a:t>metformin</a:t>
            </a:r>
            <a:r>
              <a:rPr lang="en-US" dirty="0" smtClean="0"/>
              <a:t> combination therapy.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Exclusion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Cases with a prior history of large-vessel disease (LVD) and/or cancer</a:t>
            </a:r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patients with baseline serum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above the normal range were excluded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end points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Primary outcomes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All cause mortality, incident cancer, or MACE(major  adverse cardiac events).</a:t>
            </a:r>
          </a:p>
          <a:p>
            <a:endParaRPr lang="en-US" dirty="0" smtClean="0"/>
          </a:p>
          <a:p>
            <a:r>
              <a:rPr lang="en-US" sz="3200" b="1" dirty="0" smtClean="0"/>
              <a:t>Secondary outcomes</a:t>
            </a:r>
            <a:r>
              <a:rPr lang="en-US" dirty="0" smtClean="0"/>
              <a:t>: Primary outcomes and the micro vascular complications.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8834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mortality rate was 22.2 deaths per 1000 person-years, the rates for </a:t>
            </a:r>
            <a:r>
              <a:rPr lang="en-US" sz="1600" dirty="0" err="1" smtClean="0"/>
              <a:t>MACEand</a:t>
            </a:r>
            <a:r>
              <a:rPr lang="en-US" sz="1600" dirty="0" smtClean="0"/>
              <a:t> incident cancer were 10.0 and 15.0 events per 1000 person-years, </a:t>
            </a:r>
            <a:r>
              <a:rPr lang="en-US" sz="1600" dirty="0" err="1" smtClean="0"/>
              <a:t>Therate</a:t>
            </a:r>
            <a:r>
              <a:rPr lang="en-US" sz="1600" dirty="0" smtClean="0"/>
              <a:t> for the primary end point was 35.6 events per 1000 person-years. crude mortality rates were notably higher for sulfonylurea </a:t>
            </a:r>
            <a:r>
              <a:rPr lang="en-US" sz="1600" dirty="0" err="1" smtClean="0"/>
              <a:t>monotherapy</a:t>
            </a:r>
            <a:r>
              <a:rPr lang="en-US" sz="1600" dirty="0" smtClean="0"/>
              <a:t> (50.7deaths per 1000 person-years) and insulin </a:t>
            </a:r>
            <a:r>
              <a:rPr lang="en-US" sz="1600" dirty="0" err="1" smtClean="0"/>
              <a:t>monotherapy</a:t>
            </a:r>
            <a:r>
              <a:rPr lang="en-US" sz="1600" dirty="0" smtClean="0"/>
              <a:t>(46.0 deaths per 1000 person-years). This was also true for the primary end point, with respective rates of 67.7 and58.9 events per 1000 person-years.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91440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Insulin management is associated with adverse cardiovascular outcomes or not?</a:t>
            </a:r>
          </a:p>
          <a:p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2883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For the primary end, point, there were significantly increased </a:t>
            </a:r>
            <a:r>
              <a:rPr lang="en-US" sz="1600" dirty="0" err="1" smtClean="0"/>
              <a:t>aHRs</a:t>
            </a:r>
            <a:r>
              <a:rPr lang="en-US" sz="1600" dirty="0" smtClean="0"/>
              <a:t> for sulfonylurea mono therapy</a:t>
            </a:r>
          </a:p>
          <a:p>
            <a:r>
              <a:rPr lang="en-US" sz="1600" dirty="0" smtClean="0"/>
              <a:t>insulin mono therapy</a:t>
            </a:r>
            <a:r>
              <a:rPr lang="it-IT" sz="1600" dirty="0" smtClean="0"/>
              <a:t> </a:t>
            </a:r>
            <a:r>
              <a:rPr lang="fr-FR" sz="1600" dirty="0" smtClean="0"/>
              <a:t>and </a:t>
            </a:r>
            <a:r>
              <a:rPr lang="fr-FR" sz="1600" dirty="0" err="1" smtClean="0"/>
              <a:t>insulin</a:t>
            </a:r>
            <a:r>
              <a:rPr lang="fr-FR" sz="1600" dirty="0" smtClean="0"/>
              <a:t> plus </a:t>
            </a:r>
            <a:r>
              <a:rPr lang="fr-FR" sz="1600" dirty="0" err="1" smtClean="0"/>
              <a:t>metformin</a:t>
            </a:r>
            <a:r>
              <a:rPr lang="fr-FR" sz="1600" dirty="0" smtClean="0"/>
              <a:t> </a:t>
            </a:r>
            <a:r>
              <a:rPr lang="en-US" sz="1600" dirty="0" smtClean="0"/>
              <a:t>combination </a:t>
            </a:r>
            <a:r>
              <a:rPr lang="en-US" sz="1600" dirty="0" err="1" smtClean="0"/>
              <a:t>therapy:For</a:t>
            </a:r>
            <a:r>
              <a:rPr lang="en-US" sz="1600" dirty="0" smtClean="0"/>
              <a:t> mortality,</a:t>
            </a:r>
          </a:p>
          <a:p>
            <a:r>
              <a:rPr lang="en-US" sz="1600" dirty="0" smtClean="0"/>
              <a:t>there were increased </a:t>
            </a:r>
            <a:r>
              <a:rPr lang="en-US" sz="1600" dirty="0" err="1" smtClean="0"/>
              <a:t>aHRs</a:t>
            </a:r>
            <a:r>
              <a:rPr lang="en-US" sz="1600" dirty="0" smtClean="0"/>
              <a:t> for insulin </a:t>
            </a:r>
            <a:r>
              <a:rPr lang="en-US" sz="1600" dirty="0" err="1" smtClean="0"/>
              <a:t>monotherapy</a:t>
            </a:r>
            <a:r>
              <a:rPr lang="en-US" sz="1600" dirty="0" smtClean="0"/>
              <a:t> </a:t>
            </a:r>
            <a:r>
              <a:rPr lang="fr-FR" sz="1600" dirty="0" smtClean="0"/>
              <a:t>and </a:t>
            </a:r>
            <a:r>
              <a:rPr lang="fr-FR" sz="1600" dirty="0" err="1" smtClean="0"/>
              <a:t>insulin</a:t>
            </a:r>
            <a:r>
              <a:rPr lang="fr-FR" sz="1600" dirty="0" smtClean="0"/>
              <a:t> plus </a:t>
            </a:r>
            <a:r>
              <a:rPr lang="fr-FR" sz="1600" dirty="0" err="1" smtClean="0"/>
              <a:t>metformin</a:t>
            </a:r>
            <a:endParaRPr lang="fr-FR" sz="1600" dirty="0" smtClean="0"/>
          </a:p>
          <a:p>
            <a:r>
              <a:rPr lang="en-US" sz="1600" dirty="0" smtClean="0"/>
              <a:t>combination therapy </a:t>
            </a:r>
            <a:endParaRPr lang="en-US" sz="16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3750" t="31000" r="11250" b="27000"/>
          <a:stretch>
            <a:fillRect/>
          </a:stretch>
        </p:blipFill>
        <p:spPr bwMode="auto">
          <a:xfrm>
            <a:off x="0" y="1524000"/>
            <a:ext cx="9144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534561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For MACE, there were increased hazard ratios for all therapies </a:t>
            </a:r>
            <a:r>
              <a:rPr lang="en-US" sz="1600" dirty="0" err="1" smtClean="0"/>
              <a:t>vs</a:t>
            </a:r>
            <a:r>
              <a:rPr lang="en-US" sz="1600" dirty="0" smtClean="0"/>
              <a:t>  </a:t>
            </a:r>
            <a:r>
              <a:rPr lang="en-US" sz="1600" dirty="0" err="1" smtClean="0"/>
              <a:t>metformin:For</a:t>
            </a:r>
            <a:r>
              <a:rPr lang="en-US" sz="1600" dirty="0" smtClean="0"/>
              <a:t> MI, all therapies had higher </a:t>
            </a:r>
            <a:r>
              <a:rPr lang="en-US" sz="1600" dirty="0" err="1" smtClean="0"/>
              <a:t>aHRs</a:t>
            </a:r>
            <a:r>
              <a:rPr lang="en-US" sz="1600" dirty="0" smtClean="0"/>
              <a:t>: For </a:t>
            </a:r>
            <a:r>
              <a:rPr lang="en-US" sz="1600" dirty="0" err="1" smtClean="0"/>
              <a:t>cerebrovascular</a:t>
            </a:r>
            <a:r>
              <a:rPr lang="en-US" sz="1600" dirty="0" smtClean="0"/>
              <a:t> events, sulfonylurea </a:t>
            </a:r>
            <a:r>
              <a:rPr lang="fr-FR" sz="1600" dirty="0" err="1" smtClean="0"/>
              <a:t>metformin</a:t>
            </a:r>
            <a:r>
              <a:rPr lang="fr-FR" sz="1600" dirty="0" smtClean="0"/>
              <a:t> plus </a:t>
            </a:r>
            <a:r>
              <a:rPr lang="fr-FR" sz="1600" dirty="0" err="1" smtClean="0"/>
              <a:t>sulfonylurea</a:t>
            </a:r>
            <a:r>
              <a:rPr lang="fr-FR" sz="1600" dirty="0" smtClean="0"/>
              <a:t> </a:t>
            </a:r>
            <a:r>
              <a:rPr lang="en-US" sz="1600" dirty="0" smtClean="0"/>
              <a:t>and insulin </a:t>
            </a:r>
            <a:r>
              <a:rPr lang="en-US" sz="1600" dirty="0" err="1" smtClean="0"/>
              <a:t>monotherapy</a:t>
            </a:r>
            <a:r>
              <a:rPr lang="en-US" sz="1600" dirty="0" smtClean="0"/>
              <a:t> all had </a:t>
            </a:r>
            <a:r>
              <a:rPr lang="en-US" sz="1600" dirty="0" err="1" smtClean="0"/>
              <a:t>increasedaHRs</a:t>
            </a:r>
            <a:r>
              <a:rPr lang="en-US" sz="1600" dirty="0" smtClean="0"/>
              <a:t> </a:t>
            </a:r>
            <a:r>
              <a:rPr lang="en-US" sz="1600" dirty="0" err="1" smtClean="0"/>
              <a:t>vs</a:t>
            </a:r>
            <a:r>
              <a:rPr lang="en-US" sz="1600" dirty="0" smtClean="0"/>
              <a:t> </a:t>
            </a:r>
            <a:r>
              <a:rPr lang="en-US" sz="1600" dirty="0" err="1" smtClean="0"/>
              <a:t>metformin</a:t>
            </a:r>
            <a:r>
              <a:rPr lang="en-US" sz="1600" dirty="0" smtClean="0"/>
              <a:t>. For cancer, there were increased </a:t>
            </a:r>
            <a:r>
              <a:rPr lang="en-US" sz="1600" dirty="0" err="1" smtClean="0"/>
              <a:t>aHRs</a:t>
            </a:r>
            <a:r>
              <a:rPr lang="en-US" sz="1600" dirty="0" smtClean="0"/>
              <a:t> for sulfonylurea</a:t>
            </a:r>
            <a:endParaRPr lang="en-US" sz="16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11875" t="31000" r="12500" b="28000"/>
          <a:stretch>
            <a:fillRect/>
          </a:stretch>
        </p:blipFill>
        <p:spPr bwMode="auto">
          <a:xfrm>
            <a:off x="0" y="1524000"/>
            <a:ext cx="9220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8125" t="10000" r="15625" b="15000"/>
          <a:stretch>
            <a:fillRect/>
          </a:stretch>
        </p:blipFill>
        <p:spPr bwMode="auto">
          <a:xfrm>
            <a:off x="381000" y="0"/>
            <a:ext cx="807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34" y="-93762"/>
            <a:ext cx="7531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60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9350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people withT2DM,exogenous insulin therapy was associated with an increased risk of</a:t>
            </a:r>
          </a:p>
          <a:p>
            <a:r>
              <a:rPr lang="en-US" dirty="0" smtClean="0"/>
              <a:t>diabetes-related complications, </a:t>
            </a:r>
          </a:p>
          <a:p>
            <a:r>
              <a:rPr lang="en-US" dirty="0" smtClean="0"/>
              <a:t>cancer</a:t>
            </a:r>
          </a:p>
          <a:p>
            <a:r>
              <a:rPr lang="en-US" dirty="0" smtClean="0"/>
              <a:t>all-cause mortality.</a:t>
            </a:r>
          </a:p>
          <a:p>
            <a:r>
              <a:rPr lang="en-US" dirty="0" smtClean="0"/>
              <a:t>But differences in baseline characteristics</a:t>
            </a:r>
          </a:p>
          <a:p>
            <a:pPr>
              <a:buNone/>
            </a:pPr>
            <a:r>
              <a:rPr lang="en-US" dirty="0" smtClean="0"/>
              <a:t>   between treatment groups should be considered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0625" t="13000" r="20000" b="24000"/>
          <a:stretch>
            <a:fillRect/>
          </a:stretch>
        </p:blipFill>
        <p:spPr bwMode="auto">
          <a:xfrm>
            <a:off x="457200" y="91440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Objective</a:t>
            </a:r>
            <a:endParaRPr lang="en-US" dirty="0" smtClean="0"/>
          </a:p>
          <a:p>
            <a:r>
              <a:rPr lang="en-US" dirty="0" smtClean="0"/>
              <a:t>To compared time to acute myocardial infarction stroke, or death in a cohort of </a:t>
            </a:r>
            <a:r>
              <a:rPr lang="en-US" dirty="0" err="1" smtClean="0"/>
              <a:t>metformin</a:t>
            </a:r>
            <a:r>
              <a:rPr lang="en-US" dirty="0" smtClean="0"/>
              <a:t> initiators </a:t>
            </a:r>
          </a:p>
          <a:p>
            <a:r>
              <a:rPr lang="en-US" dirty="0" smtClean="0"/>
              <a:t>who added insulin </a:t>
            </a:r>
          </a:p>
          <a:p>
            <a:r>
              <a:rPr lang="en-US" dirty="0" smtClean="0"/>
              <a:t>or a sulfonylurea.</a:t>
            </a:r>
          </a:p>
          <a:p>
            <a:r>
              <a:rPr lang="en-US" b="1" dirty="0" smtClean="0"/>
              <a:t>Design</a:t>
            </a:r>
          </a:p>
          <a:p>
            <a:r>
              <a:rPr lang="en-US" dirty="0" smtClean="0"/>
              <a:t>Retrospective cohort study </a:t>
            </a:r>
          </a:p>
          <a:p>
            <a:r>
              <a:rPr lang="en-US" b="1" dirty="0" smtClean="0"/>
              <a:t>Participants </a:t>
            </a:r>
            <a:r>
              <a:rPr lang="en-US" dirty="0" smtClean="0"/>
              <a:t>Veterans initially treated with </a:t>
            </a:r>
            <a:r>
              <a:rPr lang="en-US" dirty="0" err="1" smtClean="0"/>
              <a:t>metformin</a:t>
            </a:r>
            <a:r>
              <a:rPr lang="en-US" dirty="0" smtClean="0"/>
              <a:t> from 2001 through 2008</a:t>
            </a:r>
          </a:p>
          <a:p>
            <a:r>
              <a:rPr lang="en-US" dirty="0" smtClean="0"/>
              <a:t>subsequently added either insulin or sulfonylurea.</a:t>
            </a:r>
          </a:p>
          <a:p>
            <a:r>
              <a:rPr lang="en-US" sz="1600" i="1" dirty="0" smtClean="0"/>
              <a:t>JAMA. Author manuscript; available in PMC 2014 December 11.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/>
              <a:t>Duration</a:t>
            </a:r>
          </a:p>
          <a:p>
            <a:r>
              <a:rPr lang="en-US" dirty="0" smtClean="0"/>
              <a:t>Patients were followed through</a:t>
            </a:r>
          </a:p>
          <a:p>
            <a:r>
              <a:rPr lang="en-US" dirty="0" smtClean="0"/>
              <a:t>September, 2011 for primary analyses </a:t>
            </a:r>
          </a:p>
          <a:p>
            <a:r>
              <a:rPr lang="en-US" dirty="0" smtClean="0"/>
              <a:t>September, 2009 for cause of death analyses</a:t>
            </a:r>
          </a:p>
          <a:p>
            <a:r>
              <a:rPr lang="en-US" sz="2800" b="1" dirty="0" smtClean="0"/>
              <a:t>Exposures</a:t>
            </a:r>
          </a:p>
          <a:p>
            <a:r>
              <a:rPr lang="en-US" sz="2800" dirty="0" smtClean="0"/>
              <a:t>insulin (long acting, premixed, or short/fast acting)</a:t>
            </a:r>
          </a:p>
          <a:p>
            <a:r>
              <a:rPr lang="en-US" sz="2800" dirty="0" smtClean="0"/>
              <a:t>sulfonylurea (</a:t>
            </a:r>
            <a:r>
              <a:rPr lang="en-US" sz="2800" dirty="0" err="1" smtClean="0"/>
              <a:t>glyburide</a:t>
            </a:r>
            <a:r>
              <a:rPr lang="en-US" sz="2800" dirty="0" smtClean="0"/>
              <a:t>, </a:t>
            </a:r>
            <a:r>
              <a:rPr lang="en-US" sz="2800" dirty="0" err="1" smtClean="0"/>
              <a:t>glipizide</a:t>
            </a:r>
            <a:r>
              <a:rPr lang="en-US" sz="2800" dirty="0" smtClean="0"/>
              <a:t> or </a:t>
            </a:r>
            <a:r>
              <a:rPr lang="en-US" sz="2800" dirty="0" err="1" smtClean="0"/>
              <a:t>glimeperide</a:t>
            </a:r>
            <a:r>
              <a:rPr lang="en-US" sz="2800" dirty="0" smtClean="0"/>
              <a:t>) as </a:t>
            </a:r>
            <a:r>
              <a:rPr lang="en-US" sz="2800" dirty="0" err="1" smtClean="0"/>
              <a:t>metformin</a:t>
            </a:r>
            <a:r>
              <a:rPr lang="en-US" sz="2800" dirty="0" smtClean="0"/>
              <a:t> co-therapies.</a:t>
            </a:r>
          </a:p>
          <a:p>
            <a:r>
              <a:rPr lang="en-US" sz="1600" i="1" dirty="0" smtClean="0"/>
              <a:t>JAMA. Author manuscript; available in PMC 2014 December 11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Primary Outcome:</a:t>
            </a:r>
          </a:p>
          <a:p>
            <a:r>
              <a:rPr lang="en-US" dirty="0" smtClean="0"/>
              <a:t>(AMI)</a:t>
            </a:r>
          </a:p>
          <a:p>
            <a:r>
              <a:rPr lang="en-US" dirty="0" smtClean="0"/>
              <a:t> stroke hospitalization</a:t>
            </a:r>
          </a:p>
          <a:p>
            <a:r>
              <a:rPr lang="en-US" dirty="0" smtClean="0"/>
              <a:t> all-cause death</a:t>
            </a:r>
          </a:p>
          <a:p>
            <a:r>
              <a:rPr lang="en-US" sz="2800" b="1" dirty="0" smtClean="0"/>
              <a:t>Secondary outcomes</a:t>
            </a:r>
          </a:p>
          <a:p>
            <a:r>
              <a:rPr lang="en-US" sz="2800" dirty="0" smtClean="0"/>
              <a:t>CVD events (AMI and stroke combined)</a:t>
            </a:r>
          </a:p>
          <a:p>
            <a:r>
              <a:rPr lang="en-US" sz="2800" dirty="0" smtClean="0"/>
              <a:t> all-cause deaths;</a:t>
            </a:r>
          </a:p>
          <a:p>
            <a:r>
              <a:rPr lang="en-US" sz="2800" dirty="0" smtClean="0"/>
              <a:t>composite of AMI, stroke and cardiovascular death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3636" t="5682" r="4545" b="6818"/>
          <a:stretch>
            <a:fillRect/>
          </a:stretch>
        </p:blipFill>
        <p:spPr bwMode="auto">
          <a:xfrm>
            <a:off x="838200" y="3810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l="18750" t="11000" r="1875" b="5000"/>
          <a:stretch>
            <a:fillRect/>
          </a:stretch>
        </p:blipFill>
        <p:spPr bwMode="auto">
          <a:xfrm>
            <a:off x="0" y="228600"/>
            <a:ext cx="9677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0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10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26" y="0"/>
            <a:ext cx="82499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8750" t="10000" r="8125" b="10000"/>
          <a:stretch>
            <a:fillRect/>
          </a:stretch>
        </p:blipFill>
        <p:spPr bwMode="auto">
          <a:xfrm>
            <a:off x="228600" y="381000"/>
            <a:ext cx="89154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1" y="0"/>
            <a:ext cx="7342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649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26476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limitations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Follow-up in last study was relatively short (approximately three years)</a:t>
            </a:r>
          </a:p>
          <a:p>
            <a:r>
              <a:rPr lang="en-US" dirty="0" smtClean="0"/>
              <a:t>Indication bias </a:t>
            </a:r>
          </a:p>
          <a:p>
            <a:r>
              <a:rPr lang="en-US" dirty="0" smtClean="0"/>
              <a:t>Patients treated with insulin had higher HbA1c than other groups, indicating increased insulin resistance, which would predict worse outcomes.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Insulin Dose and Cardiovascular</a:t>
            </a:r>
            <a:br>
              <a:rPr lang="en-US" sz="4800" b="1" dirty="0" smtClean="0"/>
            </a:br>
            <a:r>
              <a:rPr lang="en-US" sz="4800" b="1" dirty="0" smtClean="0"/>
              <a:t>Mortality in the ACCORD Trial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Study population</a:t>
            </a:r>
          </a:p>
          <a:p>
            <a:r>
              <a:rPr lang="en-US" dirty="0" smtClean="0"/>
              <a:t>examined insulin exposure data from 10,163 participants with a mean follow up of 5 years</a:t>
            </a:r>
          </a:p>
          <a:p>
            <a:r>
              <a:rPr lang="en-US" b="1" dirty="0" smtClean="0"/>
              <a:t>Objective</a:t>
            </a:r>
          </a:p>
          <a:p>
            <a:r>
              <a:rPr lang="en-US" dirty="0" smtClean="0"/>
              <a:t>explored associations between CV mortality and total, basal, and </a:t>
            </a:r>
            <a:r>
              <a:rPr lang="en-US" dirty="0" err="1" smtClean="0"/>
              <a:t>prandial</a:t>
            </a:r>
            <a:r>
              <a:rPr lang="en-US" dirty="0" smtClean="0"/>
              <a:t> insulin dose over time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/>
              <a:t>Diabetes Care Publish Ahead of Print, published online October 13, 2015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981204"/>
            <a:ext cx="8229600" cy="4389437"/>
          </a:xfrm>
        </p:spPr>
        <p:txBody>
          <a:bodyPr>
            <a:normAutofit/>
          </a:bodyPr>
          <a:lstStyle/>
          <a:p>
            <a:r>
              <a:rPr lang="en-US" b="1" dirty="0" smtClean="0"/>
              <a:t>primary end point</a:t>
            </a:r>
            <a:endParaRPr lang="en-US" dirty="0" smtClean="0"/>
          </a:p>
          <a:p>
            <a:r>
              <a:rPr lang="en-US" dirty="0" smtClean="0"/>
              <a:t>Composite of CV mortality</a:t>
            </a:r>
          </a:p>
          <a:p>
            <a:r>
              <a:rPr lang="en-US" dirty="0" smtClean="0"/>
              <a:t>nonfatal myocardial infarction,</a:t>
            </a:r>
          </a:p>
          <a:p>
            <a:r>
              <a:rPr lang="en-US" dirty="0" smtClean="0"/>
              <a:t> nonfatal stroke</a:t>
            </a:r>
          </a:p>
          <a:p>
            <a:endParaRPr lang="en-US" dirty="0" smtClean="0"/>
          </a:p>
          <a:p>
            <a:r>
              <a:rPr lang="en-US" sz="2800" b="1" dirty="0" smtClean="0"/>
              <a:t>Secondary end point:</a:t>
            </a:r>
          </a:p>
          <a:p>
            <a:r>
              <a:rPr lang="en-US" dirty="0" smtClean="0"/>
              <a:t>All-cause mortality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9677400"/>
            <a:ext cx="5943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 l="11250" t="14000" r="12500" b="5000"/>
          <a:stretch>
            <a:fillRect/>
          </a:stretch>
        </p:blipFill>
        <p:spPr bwMode="auto">
          <a:xfrm>
            <a:off x="0" y="685800"/>
            <a:ext cx="9296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9375" t="6000" r="15000" b="10000"/>
          <a:stretch>
            <a:fillRect/>
          </a:stretch>
        </p:blipFill>
        <p:spPr bwMode="auto">
          <a:xfrm>
            <a:off x="0" y="457200"/>
            <a:ext cx="9220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 l="11250" t="10000" r="13750" b="5000"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 l="16250" t="15000" r="13125" b="34000"/>
          <a:stretch>
            <a:fillRect/>
          </a:stretch>
        </p:blipFill>
        <p:spPr bwMode="auto">
          <a:xfrm>
            <a:off x="228600" y="1295400"/>
            <a:ext cx="8610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 l="15625" t="10000" r="13750" b="7000"/>
          <a:stretch>
            <a:fillRect/>
          </a:stretch>
        </p:blipFill>
        <p:spPr bwMode="auto">
          <a:xfrm>
            <a:off x="228600" y="228600"/>
            <a:ext cx="86106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13125" t="41000" r="14375" b="30000"/>
          <a:stretch>
            <a:fillRect/>
          </a:stretch>
        </p:blipFill>
        <p:spPr bwMode="auto">
          <a:xfrm>
            <a:off x="0" y="22860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15625" t="12000" r="14375" b="5000"/>
          <a:stretch>
            <a:fillRect/>
          </a:stretch>
        </p:blipFill>
        <p:spPr bwMode="auto">
          <a:xfrm>
            <a:off x="381000" y="3048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Key message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average daily insulin dose was not associated with increased CV mortality after adjustment for baseline covariates.</a:t>
            </a:r>
          </a:p>
          <a:p>
            <a:r>
              <a:rPr lang="en-US" dirty="0" smtClean="0"/>
              <a:t>injected insulin is not an independent risk factor for CV mortality.</a:t>
            </a:r>
          </a:p>
          <a:p>
            <a:r>
              <a:rPr lang="en-US" dirty="0" smtClean="0"/>
              <a:t>Do not exclude the possibility of adverse effects of insulin in vulnerable individuals.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600" b="1" dirty="0" smtClean="0"/>
              <a:t>Diabetes Care Publish Ahead of Print , published online October 13, 2015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Insulin dose not increases </a:t>
            </a:r>
            <a:r>
              <a:rPr lang="en-US" dirty="0" smtClean="0"/>
              <a:t>the cardiovascular</a:t>
            </a:r>
          </a:p>
          <a:p>
            <a:pPr>
              <a:buNone/>
            </a:pPr>
            <a:r>
              <a:rPr lang="en-US" dirty="0" smtClean="0"/>
              <a:t>    risk of death in diabetic patients</a:t>
            </a:r>
          </a:p>
          <a:p>
            <a:r>
              <a:rPr lang="en-US" b="1" dirty="0" smtClean="0"/>
              <a:t>pathologic mechanisms </a:t>
            </a:r>
          </a:p>
          <a:p>
            <a:r>
              <a:rPr lang="en-US" dirty="0" smtClean="0"/>
              <a:t>Hyperglycemia</a:t>
            </a:r>
          </a:p>
          <a:p>
            <a:r>
              <a:rPr lang="en-US" dirty="0" smtClean="0"/>
              <a:t> insulin resistance</a:t>
            </a:r>
          </a:p>
          <a:p>
            <a:r>
              <a:rPr lang="en-US" dirty="0" smtClean="0"/>
              <a:t>and endothelial dysfunction</a:t>
            </a:r>
          </a:p>
          <a:p>
            <a:pPr>
              <a:buNone/>
            </a:pPr>
            <a:r>
              <a:rPr lang="en-US" dirty="0" smtClean="0"/>
              <a:t>  contribute to </a:t>
            </a:r>
            <a:r>
              <a:rPr lang="en-US" dirty="0" err="1" smtClean="0"/>
              <a:t>macrovascular</a:t>
            </a:r>
            <a:r>
              <a:rPr lang="en-US" dirty="0" smtClean="0"/>
              <a:t> disease.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Insulin resistance, not insulin, appears to increase adverse cardiovascular outcomes.</a:t>
            </a:r>
          </a:p>
          <a:p>
            <a:endParaRPr lang="en-US" dirty="0" smtClean="0"/>
          </a:p>
          <a:p>
            <a:r>
              <a:rPr lang="en-US" dirty="0" smtClean="0"/>
              <a:t> Optimal control of multiple risk factors for CVD is necessary to prevent morbidity and mortality in the diabetic population.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Insulin use and increased risk of mortality in type</a:t>
            </a:r>
            <a:br>
              <a:rPr lang="en-US" dirty="0" smtClean="0"/>
            </a:br>
            <a:r>
              <a:rPr lang="en-US" dirty="0" smtClean="0"/>
              <a:t>2 diabetes: a cohort study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400" y="4191000"/>
            <a:ext cx="7854696" cy="1752600"/>
          </a:xfrm>
        </p:spPr>
        <p:txBody>
          <a:bodyPr/>
          <a:lstStyle/>
          <a:p>
            <a:r>
              <a:rPr lang="en-US" i="1" dirty="0" smtClean="0"/>
              <a:t>Diabetes, Obesity and Metabolism 12: 47–53, 2010.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compare population-based rates of all-cause and cardiovascular (CV) mortality in </a:t>
            </a:r>
            <a:r>
              <a:rPr lang="en-US" b="1" dirty="0" smtClean="0"/>
              <a:t>newly treated </a:t>
            </a:r>
            <a:r>
              <a:rPr lang="en-US" dirty="0" smtClean="0"/>
              <a:t>patients with type 2 diabetes according to levels of </a:t>
            </a:r>
            <a:r>
              <a:rPr lang="en-US" b="1" dirty="0" smtClean="0"/>
              <a:t>insulin exposure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sz="2000" i="1" dirty="0" smtClean="0"/>
              <a:t>Diabetes, Obesity and Metabolism 12: 47–53, 2010.</a:t>
            </a:r>
            <a:endParaRPr lang="en-US" sz="2000" dirty="0" smtClean="0"/>
          </a:p>
          <a:p>
            <a:endParaRPr lang="en-US" b="1" dirty="0" smtClean="0"/>
          </a:p>
          <a:p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Study population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12 272 new users of oral anti diabetic therapy</a:t>
            </a:r>
          </a:p>
          <a:p>
            <a:r>
              <a:rPr lang="en-US" dirty="0" smtClean="0"/>
              <a:t> between 1991 and 1996 (5 year)</a:t>
            </a:r>
          </a:p>
          <a:p>
            <a:endParaRPr lang="en-US" dirty="0" smtClean="0"/>
          </a:p>
          <a:p>
            <a:r>
              <a:rPr lang="en-US" dirty="0" smtClean="0"/>
              <a:t>grouped according to cumulative insulin exposure based on total insulin dispensations per year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000" i="1" dirty="0" smtClean="0"/>
              <a:t>Diabetes, Obesity and Metabolism 12: 47–53, 2010.</a:t>
            </a:r>
            <a:endParaRPr lang="en-US" sz="2000" dirty="0" smtClean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Exposures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low exposure</a:t>
            </a:r>
          </a:p>
          <a:p>
            <a:r>
              <a:rPr lang="en-US" dirty="0" smtClean="0"/>
              <a:t>received less than three dispensation records for insulin per</a:t>
            </a:r>
          </a:p>
          <a:p>
            <a:pPr>
              <a:buNone/>
            </a:pPr>
            <a:r>
              <a:rPr lang="en-US" dirty="0" smtClean="0"/>
              <a:t>    year</a:t>
            </a:r>
            <a:endParaRPr lang="en-US" b="1" dirty="0" smtClean="0"/>
          </a:p>
          <a:p>
            <a:r>
              <a:rPr lang="en-US" b="1" dirty="0" smtClean="0"/>
              <a:t>moderate exposure</a:t>
            </a:r>
            <a:endParaRPr lang="en-US" i="1" dirty="0" smtClean="0"/>
          </a:p>
          <a:p>
            <a:r>
              <a:rPr lang="en-US" dirty="0" smtClean="0"/>
              <a:t>received between 3 and 12 dispensations per year (</a:t>
            </a:r>
            <a:r>
              <a:rPr lang="en-US" i="1" dirty="0" smtClean="0"/>
              <a:t>&lt; 1 vial/month) </a:t>
            </a:r>
            <a:endParaRPr lang="en-US" dirty="0" smtClean="0"/>
          </a:p>
          <a:p>
            <a:r>
              <a:rPr lang="en-US" b="1" dirty="0" smtClean="0"/>
              <a:t>high exposure.</a:t>
            </a:r>
          </a:p>
          <a:p>
            <a:r>
              <a:rPr lang="en-US" dirty="0" smtClean="0"/>
              <a:t>&gt;12 dispensation per year (</a:t>
            </a:r>
            <a:r>
              <a:rPr lang="en-US" i="1" dirty="0" smtClean="0"/>
              <a:t>&gt;1 vial/month)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primary outcome: </a:t>
            </a:r>
          </a:p>
          <a:p>
            <a:r>
              <a:rPr lang="en-US" dirty="0" smtClean="0"/>
              <a:t>all-cause mortality</a:t>
            </a:r>
          </a:p>
          <a:p>
            <a:endParaRPr lang="en-US" dirty="0" smtClean="0"/>
          </a:p>
          <a:p>
            <a:r>
              <a:rPr lang="en-US" b="1" dirty="0" smtClean="0"/>
              <a:t>Secondary outcome</a:t>
            </a:r>
            <a:endParaRPr lang="en-US" dirty="0" smtClean="0"/>
          </a:p>
          <a:p>
            <a:r>
              <a:rPr lang="en-US" dirty="0" smtClean="0"/>
              <a:t>CV- and non-vascular-related mortality.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956</TotalTime>
  <Words>972</Words>
  <Application>Microsoft Office PowerPoint</Application>
  <PresentationFormat>On-screen Show (4:3)</PresentationFormat>
  <Paragraphs>174</Paragraphs>
  <Slides>47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Flow</vt:lpstr>
      <vt:lpstr>INSULIN AND RDIOVASCULAR MORTALITY</vt:lpstr>
      <vt:lpstr>QUESTION</vt:lpstr>
      <vt:lpstr>Slide 3</vt:lpstr>
      <vt:lpstr>Slide 4</vt:lpstr>
      <vt:lpstr>Insulin use and increased risk of mortality in type 2 diabetes: a cohort study</vt:lpstr>
      <vt:lpstr>OBJECTIVE</vt:lpstr>
      <vt:lpstr>Study population </vt:lpstr>
      <vt:lpstr>Exposures </vt:lpstr>
      <vt:lpstr>outcome</vt:lpstr>
      <vt:lpstr>Slide 10</vt:lpstr>
      <vt:lpstr>Slide 11</vt:lpstr>
      <vt:lpstr>Slide 12</vt:lpstr>
      <vt:lpstr>Key message</vt:lpstr>
      <vt:lpstr>Mortality and Other Important Diabetes-Related Outcomes With Insulin vs Other Antihyperglycemic Therapies in Type 2 Diabetes</vt:lpstr>
      <vt:lpstr>OBJECTIVE</vt:lpstr>
      <vt:lpstr>Patient selection</vt:lpstr>
      <vt:lpstr>Exclusion criteria</vt:lpstr>
      <vt:lpstr>Clinical end points</vt:lpstr>
      <vt:lpstr>Slide 19</vt:lpstr>
      <vt:lpstr>Slide 20</vt:lpstr>
      <vt:lpstr>Slide 21</vt:lpstr>
      <vt:lpstr>Slide 22</vt:lpstr>
      <vt:lpstr>Slide 23</vt:lpstr>
      <vt:lpstr>Slide 24</vt:lpstr>
      <vt:lpstr>Key message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limitations</vt:lpstr>
      <vt:lpstr>Insulin Dose and Cardiovascular Mortality in the ACCORD Trial</vt:lpstr>
      <vt:lpstr>Slide 38</vt:lpstr>
      <vt:lpstr>Slide 39</vt:lpstr>
      <vt:lpstr>Slide 40</vt:lpstr>
      <vt:lpstr>Slide 41</vt:lpstr>
      <vt:lpstr>Slide 42</vt:lpstr>
      <vt:lpstr>RESULTS</vt:lpstr>
      <vt:lpstr>Slide 44</vt:lpstr>
      <vt:lpstr>Key message</vt:lpstr>
      <vt:lpstr>     CONCLUSION</vt:lpstr>
      <vt:lpstr>CONCLUSION</vt:lpstr>
    </vt:vector>
  </TitlesOfParts>
  <Company>MRT www.Win2Farsi.com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INSULIN AND CARDIOVASCULAR MORTALITY</dc:title>
  <dc:creator>sara</dc:creator>
  <cp:lastModifiedBy>user1</cp:lastModifiedBy>
  <cp:revision>104</cp:revision>
  <dcterms:created xsi:type="dcterms:W3CDTF">2015-11-14T15:36:56Z</dcterms:created>
  <dcterms:modified xsi:type="dcterms:W3CDTF">2015-11-18T09:31:46Z</dcterms:modified>
</cp:coreProperties>
</file>