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15" r:id="rId2"/>
    <p:sldId id="317" r:id="rId3"/>
    <p:sldId id="318" r:id="rId4"/>
    <p:sldId id="346" r:id="rId5"/>
    <p:sldId id="321" r:id="rId6"/>
    <p:sldId id="348" r:id="rId7"/>
    <p:sldId id="260" r:id="rId8"/>
    <p:sldId id="349" r:id="rId9"/>
    <p:sldId id="341" r:id="rId10"/>
    <p:sldId id="371" r:id="rId11"/>
    <p:sldId id="372" r:id="rId12"/>
    <p:sldId id="344" r:id="rId13"/>
    <p:sldId id="326" r:id="rId14"/>
    <p:sldId id="329" r:id="rId15"/>
    <p:sldId id="330" r:id="rId16"/>
    <p:sldId id="350" r:id="rId17"/>
    <p:sldId id="373" r:id="rId18"/>
    <p:sldId id="374" r:id="rId19"/>
    <p:sldId id="375" r:id="rId20"/>
    <p:sldId id="376" r:id="rId21"/>
    <p:sldId id="377" r:id="rId22"/>
    <p:sldId id="378" r:id="rId23"/>
    <p:sldId id="351" r:id="rId24"/>
    <p:sldId id="354" r:id="rId25"/>
    <p:sldId id="355" r:id="rId26"/>
    <p:sldId id="352" r:id="rId27"/>
    <p:sldId id="353" r:id="rId28"/>
    <p:sldId id="356" r:id="rId29"/>
    <p:sldId id="360" r:id="rId30"/>
    <p:sldId id="322" r:id="rId31"/>
    <p:sldId id="323" r:id="rId32"/>
    <p:sldId id="324" r:id="rId33"/>
    <p:sldId id="343" r:id="rId34"/>
    <p:sldId id="362" r:id="rId35"/>
    <p:sldId id="363" r:id="rId36"/>
    <p:sldId id="364" r:id="rId37"/>
    <p:sldId id="365" r:id="rId38"/>
    <p:sldId id="366" r:id="rId39"/>
    <p:sldId id="367" r:id="rId40"/>
    <p:sldId id="370" r:id="rId41"/>
    <p:sldId id="327" r:id="rId42"/>
    <p:sldId id="379" r:id="rId43"/>
    <p:sldId id="380" r:id="rId44"/>
    <p:sldId id="381" r:id="rId45"/>
    <p:sldId id="382" r:id="rId46"/>
    <p:sldId id="312" r:id="rId47"/>
    <p:sldId id="313" r:id="rId48"/>
    <p:sldId id="31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86388" autoAdjust="0"/>
  </p:normalViewPr>
  <p:slideViewPr>
    <p:cSldViewPr snapToGrid="0">
      <p:cViewPr varScale="1">
        <p:scale>
          <a:sx n="79" d="100"/>
          <a:sy n="79" d="100"/>
        </p:scale>
        <p:origin x="1092" y="96"/>
      </p:cViewPr>
      <p:guideLst/>
    </p:cSldViewPr>
  </p:slideViewPr>
  <p:outlineViewPr>
    <p:cViewPr>
      <p:scale>
        <a:sx n="33" d="100"/>
        <a:sy n="33" d="100"/>
      </p:scale>
      <p:origin x="0" y="-287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B6973-ED9F-41F1-91BC-EA72E7221D2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4464A-5C03-4B7F-AEB6-764D63A5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2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4464A-5C03-4B7F-AEB6-764D63A5D6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1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6461-AF4E-4A7D-9318-57C0382F5DB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106-B1AC-48D4-81A3-C1421F9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8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6461-AF4E-4A7D-9318-57C0382F5DB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106-B1AC-48D4-81A3-C1421F9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6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6461-AF4E-4A7D-9318-57C0382F5DB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106-B1AC-48D4-81A3-C1421F9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3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6461-AF4E-4A7D-9318-57C0382F5DB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106-B1AC-48D4-81A3-C1421F9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6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6461-AF4E-4A7D-9318-57C0382F5DB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106-B1AC-48D4-81A3-C1421F9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4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6461-AF4E-4A7D-9318-57C0382F5DB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106-B1AC-48D4-81A3-C1421F9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9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6461-AF4E-4A7D-9318-57C0382F5DB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106-B1AC-48D4-81A3-C1421F9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6461-AF4E-4A7D-9318-57C0382F5DB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106-B1AC-48D4-81A3-C1421F9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5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6461-AF4E-4A7D-9318-57C0382F5DB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106-B1AC-48D4-81A3-C1421F9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6461-AF4E-4A7D-9318-57C0382F5DB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106-B1AC-48D4-81A3-C1421F9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3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6461-AF4E-4A7D-9318-57C0382F5DB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106-B1AC-48D4-81A3-C1421F9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3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E6461-AF4E-4A7D-9318-57C0382F5DB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74106-B1AC-48D4-81A3-C1421F9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4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IN THE NAME OF </a:t>
            </a:r>
            <a:r>
              <a:rPr lang="en-US" b="1" i="1" dirty="0" smtClean="0"/>
              <a:t>GOD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164" y="4045384"/>
            <a:ext cx="9144000" cy="1655762"/>
          </a:xfrm>
        </p:spPr>
        <p:txBody>
          <a:bodyPr/>
          <a:lstStyle/>
          <a:p>
            <a:r>
              <a:rPr lang="en-US" dirty="0" smtClean="0"/>
              <a:t>GRAND  97.11.1</a:t>
            </a:r>
          </a:p>
          <a:p>
            <a:r>
              <a:rPr lang="en-US" sz="2000" dirty="0" smtClean="0"/>
              <a:t>MEYSAM ORANGI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281" y="1493949"/>
            <a:ext cx="11011437" cy="404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PST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3643"/>
            <a:ext cx="1016143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5545898"/>
          </a:xfrm>
        </p:spPr>
        <p:txBody>
          <a:bodyPr>
            <a:normAutofit/>
          </a:bodyPr>
          <a:lstStyle/>
          <a:p>
            <a:r>
              <a:rPr lang="en-US" sz="3200" dirty="0"/>
              <a:t>The spectrum of pituitary stalk lesions </a:t>
            </a:r>
            <a:r>
              <a:rPr lang="en-US" sz="3200" dirty="0" smtClean="0"/>
              <a:t>is broad and </a:t>
            </a:r>
            <a:r>
              <a:rPr lang="en-US" sz="3200" dirty="0"/>
              <a:t>These lesions can be divided </a:t>
            </a:r>
            <a:r>
              <a:rPr lang="en-US" sz="3200" dirty="0" smtClean="0"/>
              <a:t>into </a:t>
            </a:r>
            <a:r>
              <a:rPr lang="en-US" sz="3200" b="1" dirty="0" smtClean="0">
                <a:solidFill>
                  <a:srgbClr val="0070C0"/>
                </a:solidFill>
              </a:rPr>
              <a:t>1)neoplastic, 2)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congenital/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developmental, </a:t>
            </a:r>
            <a:r>
              <a:rPr lang="en-US" sz="3200" b="1" dirty="0" smtClean="0">
                <a:solidFill>
                  <a:srgbClr val="0070C0"/>
                </a:solidFill>
              </a:rPr>
              <a:t>3) inflammatory/infections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The most </a:t>
            </a:r>
            <a:r>
              <a:rPr lang="en-US" sz="3200" dirty="0"/>
              <a:t>clinical manifestation of these lesions is </a:t>
            </a:r>
            <a:r>
              <a:rPr lang="en-US" sz="3200" dirty="0">
                <a:solidFill>
                  <a:srgbClr val="0070C0"/>
                </a:solidFill>
              </a:rPr>
              <a:t>diabetes insipidus</a:t>
            </a:r>
            <a:r>
              <a:rPr lang="en-US" sz="3200" dirty="0"/>
              <a:t> and varying degrees of hypopituitarism, which is sometimes accompanied by hyperprolactinemia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But </a:t>
            </a:r>
            <a:r>
              <a:rPr lang="en-US" sz="3200" dirty="0"/>
              <a:t>these lesions may be asymptomatic and manifest </a:t>
            </a:r>
            <a:r>
              <a:rPr lang="en-US" sz="3200" dirty="0" smtClean="0"/>
              <a:t>    themselves </a:t>
            </a:r>
            <a:r>
              <a:rPr lang="en-US" sz="3200" dirty="0"/>
              <a:t>only as an incidental finding during MRI examination of the head.</a:t>
            </a:r>
          </a:p>
        </p:txBody>
      </p:sp>
    </p:spTree>
    <p:extLst>
      <p:ext uri="{BB962C8B-B14F-4D97-AF65-F5344CB8AC3E}">
        <p14:creationId xmlns:p14="http://schemas.microsoft.com/office/powerpoint/2010/main" val="10828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3037"/>
            <a:ext cx="10515600" cy="52239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Neoplastic disorders </a:t>
            </a:r>
            <a:r>
              <a:rPr lang="en-US" dirty="0"/>
              <a:t>have been reported as being the most prevalent cause of pituitary stalk </a:t>
            </a:r>
            <a:r>
              <a:rPr lang="en-US" dirty="0" smtClean="0"/>
              <a:t>disorders.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In children, germ cell </a:t>
            </a:r>
            <a:r>
              <a:rPr lang="en-US" dirty="0" err="1"/>
              <a:t>tumours</a:t>
            </a:r>
            <a:r>
              <a:rPr lang="en-US" dirty="0"/>
              <a:t> represent the most common cause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young </a:t>
            </a:r>
            <a:r>
              <a:rPr lang="en-US" dirty="0"/>
              <a:t>adults </a:t>
            </a:r>
            <a:r>
              <a:rPr lang="en-US" dirty="0" smtClean="0"/>
              <a:t>(11 </a:t>
            </a:r>
            <a:r>
              <a:rPr lang="en-US" dirty="0"/>
              <a:t>to </a:t>
            </a:r>
            <a:r>
              <a:rPr lang="en-US" dirty="0" smtClean="0"/>
              <a:t>18 </a:t>
            </a:r>
            <a:r>
              <a:rPr lang="en-US" dirty="0"/>
              <a:t>years) are commonly found to arise from an </a:t>
            </a:r>
            <a:r>
              <a:rPr lang="en-US" dirty="0" smtClean="0"/>
              <a:t>underlying</a:t>
            </a:r>
          </a:p>
          <a:p>
            <a:pPr marL="0" indent="0">
              <a:buNone/>
            </a:pPr>
            <a:r>
              <a:rPr lang="en-US" dirty="0" smtClean="0"/>
              <a:t>    meningioma </a:t>
            </a:r>
            <a:r>
              <a:rPr lang="en-US" dirty="0"/>
              <a:t>or an infectious/inflammatory disorder.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Pituitary stalk thickening can </a:t>
            </a:r>
            <a:r>
              <a:rPr lang="en-US" dirty="0" smtClean="0"/>
              <a:t>be </a:t>
            </a:r>
            <a:r>
              <a:rPr lang="en-US" dirty="0"/>
              <a:t>attributed to primary brain </a:t>
            </a:r>
            <a:r>
              <a:rPr lang="en-US" dirty="0" err="1"/>
              <a:t>tumours</a:t>
            </a:r>
            <a:r>
              <a:rPr lang="en-US" dirty="0"/>
              <a:t> such as gliomas</a:t>
            </a:r>
            <a:r>
              <a:rPr lang="en-US" dirty="0" smtClean="0"/>
              <a:t>, </a:t>
            </a:r>
            <a:r>
              <a:rPr lang="en-US" dirty="0" err="1"/>
              <a:t>pituicytomas</a:t>
            </a:r>
            <a:r>
              <a:rPr lang="en-US" dirty="0"/>
              <a:t> and </a:t>
            </a:r>
            <a:r>
              <a:rPr lang="en-US" dirty="0" err="1"/>
              <a:t>meningiomas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AML /CML and </a:t>
            </a:r>
            <a:r>
              <a:rPr lang="en-US" dirty="0"/>
              <a:t>metastasis to the brain from primary breast and lung </a:t>
            </a:r>
            <a:r>
              <a:rPr lang="en-US" dirty="0" err="1"/>
              <a:t>tumours</a:t>
            </a:r>
            <a:r>
              <a:rPr lang="en-US" dirty="0"/>
              <a:t> in older patients.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96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congenital</a:t>
            </a:r>
            <a:r>
              <a:rPr lang="en-US" dirty="0"/>
              <a:t> and both inflammatory and infectious (grouped together) disorders being noted to represent the second and third most common causes respectively. </a:t>
            </a:r>
          </a:p>
          <a:p>
            <a:pPr marL="0" indent="0">
              <a:buNone/>
            </a:pPr>
            <a:r>
              <a:rPr lang="en-US" dirty="0"/>
              <a:t>In children </a:t>
            </a:r>
            <a:r>
              <a:rPr lang="en-US" b="1" dirty="0"/>
              <a:t>under </a:t>
            </a:r>
            <a:r>
              <a:rPr lang="en-US" b="1" dirty="0" smtClean="0"/>
              <a:t>10 </a:t>
            </a:r>
            <a:r>
              <a:rPr lang="en-US" b="1" dirty="0"/>
              <a:t>years of age</a:t>
            </a:r>
            <a:r>
              <a:rPr lang="en-US" dirty="0"/>
              <a:t>, congenital disorders and neoplasms remain prevalent.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6275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Inflammatory, infiltrative </a:t>
            </a:r>
            <a:r>
              <a:rPr lang="en-US" dirty="0"/>
              <a:t>and infectious </a:t>
            </a:r>
            <a:r>
              <a:rPr lang="en-US" dirty="0" smtClean="0"/>
              <a:t>disorders:</a:t>
            </a:r>
          </a:p>
          <a:p>
            <a:pPr marL="0" indent="0">
              <a:buNone/>
            </a:pPr>
            <a:r>
              <a:rPr lang="en-US" b="1" dirty="0"/>
              <a:t>lymphocytic </a:t>
            </a:r>
            <a:r>
              <a:rPr lang="en-US" b="1" dirty="0" err="1" smtClean="0"/>
              <a:t>hypophysitis</a:t>
            </a:r>
            <a:r>
              <a:rPr lang="en-US" dirty="0" smtClean="0"/>
              <a:t>:  </a:t>
            </a:r>
            <a:r>
              <a:rPr lang="en-US" dirty="0"/>
              <a:t>predominantly affects young women (male-to-female ratio of 1:8) and characteristically occurs in the post-partum </a:t>
            </a:r>
            <a:r>
              <a:rPr lang="en-US" dirty="0" smtClean="0"/>
              <a:t>period with involvement of anterior and posterior pituitary</a:t>
            </a:r>
          </a:p>
          <a:p>
            <a:pPr marL="0" indent="0">
              <a:buNone/>
            </a:pPr>
            <a:r>
              <a:rPr lang="en-US" b="1" dirty="0"/>
              <a:t>Sarcoidosis</a:t>
            </a:r>
            <a:r>
              <a:rPr lang="en-US" dirty="0" smtClean="0"/>
              <a:t>: presence </a:t>
            </a:r>
            <a:r>
              <a:rPr lang="en-US" dirty="0"/>
              <a:t>of periventricular lesions and enhancement in the </a:t>
            </a:r>
            <a:r>
              <a:rPr lang="en-US" dirty="0" err="1"/>
              <a:t>lepto</a:t>
            </a:r>
            <a:r>
              <a:rPr lang="en-US" dirty="0"/>
              <a:t>-meningeal region may aid differentiation of </a:t>
            </a:r>
            <a:r>
              <a:rPr lang="en-US" dirty="0" err="1"/>
              <a:t>neurosarcoidosis</a:t>
            </a:r>
            <a:r>
              <a:rPr lang="en-US" dirty="0"/>
              <a:t> from other </a:t>
            </a:r>
            <a:r>
              <a:rPr lang="en-US" dirty="0" smtClean="0"/>
              <a:t>pathologies. Other </a:t>
            </a:r>
            <a:r>
              <a:rPr lang="en-US" dirty="0"/>
              <a:t>investigations warranted are levels of </a:t>
            </a:r>
            <a:r>
              <a:rPr lang="en-US" dirty="0" err="1"/>
              <a:t>serumACE</a:t>
            </a:r>
            <a:r>
              <a:rPr lang="en-US" dirty="0"/>
              <a:t> and soluble interleukin-2 receptor (IL-2R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Langerhans Cell </a:t>
            </a:r>
            <a:r>
              <a:rPr lang="en-US" b="1" dirty="0" err="1">
                <a:solidFill>
                  <a:prstClr val="black"/>
                </a:solidFill>
              </a:rPr>
              <a:t>Histiocytosis</a:t>
            </a:r>
            <a:r>
              <a:rPr lang="en-US" b="1" dirty="0">
                <a:solidFill>
                  <a:prstClr val="black"/>
                </a:solidFill>
              </a:rPr>
              <a:t> (LCH</a:t>
            </a:r>
            <a:r>
              <a:rPr lang="en-US" b="1" dirty="0" smtClean="0">
                <a:solidFill>
                  <a:prstClr val="black"/>
                </a:solidFill>
              </a:rPr>
              <a:t>): </a:t>
            </a:r>
            <a:r>
              <a:rPr lang="en-US" dirty="0" smtClean="0">
                <a:solidFill>
                  <a:prstClr val="black"/>
                </a:solidFill>
              </a:rPr>
              <a:t>skin/bone/lung/CNS involvement. CDI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dirty="0" smtClean="0"/>
              <a:t>up </a:t>
            </a:r>
            <a:r>
              <a:rPr lang="en-US" dirty="0"/>
              <a:t>to 24% of patients</a:t>
            </a:r>
            <a:endParaRPr lang="en-US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Wegener’s granulomatosis</a:t>
            </a:r>
          </a:p>
          <a:p>
            <a:pPr marL="0" lv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Infective </a:t>
            </a:r>
            <a:r>
              <a:rPr lang="en-US" b="1" dirty="0" err="1">
                <a:solidFill>
                  <a:prstClr val="black"/>
                </a:solidFill>
              </a:rPr>
              <a:t>causes:TB</a:t>
            </a:r>
            <a:endParaRPr lang="en-US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is causes of CDI 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W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hat is differential diagnosis of pituitary stalk lesions in CDI?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How MRI features aid to diagnosis?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W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hat is relation between cancer and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pituitary metastasis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is treatment of pituitary metastasis?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0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315" y="1690688"/>
            <a:ext cx="7791719" cy="35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2674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describe </a:t>
            </a:r>
            <a:r>
              <a:rPr lang="en-US" b="1" dirty="0"/>
              <a:t>three</a:t>
            </a:r>
            <a:r>
              <a:rPr lang="en-US" dirty="0"/>
              <a:t> women with known carcinoma of the breast,</a:t>
            </a:r>
          </a:p>
          <a:p>
            <a:pPr marL="0" indent="0">
              <a:buNone/>
            </a:pPr>
            <a:r>
              <a:rPr lang="en-US" dirty="0"/>
              <a:t>who presented acutely with biochemically proven diabetes insipidus (DI</a:t>
            </a:r>
            <a:r>
              <a:rPr lang="en-US" dirty="0" smtClean="0"/>
              <a:t>),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patients were studied using a 1.5T </a:t>
            </a:r>
            <a:r>
              <a:rPr lang="en-US" dirty="0" smtClean="0"/>
              <a:t>MRI, </a:t>
            </a:r>
            <a:r>
              <a:rPr lang="en-US" dirty="0"/>
              <a:t>with gadolinium enhancement in two cases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three had thickened pituitary stalks </a:t>
            </a: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had complete loss of the normal high signal from </a:t>
            </a:r>
            <a:r>
              <a:rPr lang="en-US" dirty="0" smtClean="0"/>
              <a:t>the </a:t>
            </a:r>
            <a:r>
              <a:rPr lang="en-US" dirty="0"/>
              <a:t>posterior lobe of the pituitary gland.</a:t>
            </a:r>
          </a:p>
          <a:p>
            <a:r>
              <a:rPr lang="en-US" dirty="0"/>
              <a:t>Two also had enlargement of the anterior pituitary gland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One subject was also noted to </a:t>
            </a:r>
            <a:r>
              <a:rPr lang="en-US" dirty="0" smtClean="0"/>
              <a:t>have other </a:t>
            </a:r>
            <a:r>
              <a:rPr lang="en-US" dirty="0"/>
              <a:t>metastases to the brain.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three had multiple secondary deposits elsewhere in the </a:t>
            </a:r>
            <a:r>
              <a:rPr lang="en-US" dirty="0" smtClean="0"/>
              <a:t>body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Thickening </a:t>
            </a:r>
            <a:r>
              <a:rPr lang="en-US" dirty="0"/>
              <a:t>of the stalk has not been found frequently </a:t>
            </a:r>
            <a:r>
              <a:rPr lang="en-US" dirty="0" smtClean="0"/>
              <a:t>in large </a:t>
            </a:r>
            <a:r>
              <a:rPr lang="en-US" dirty="0"/>
              <a:t>autopsy series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the clinical context of DI in a patient with a known primary </a:t>
            </a:r>
            <a:r>
              <a:rPr lang="en-US" dirty="0" err="1"/>
              <a:t>tumour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b="1" dirty="0" smtClean="0"/>
              <a:t>loss of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high signal </a:t>
            </a:r>
            <a:r>
              <a:rPr lang="en-US" b="1" dirty="0" smtClean="0"/>
              <a:t>from the </a:t>
            </a:r>
            <a:r>
              <a:rPr lang="en-US" b="1" dirty="0"/>
              <a:t>posterior lobe and stalk thickening are indicative </a:t>
            </a:r>
            <a:r>
              <a:rPr lang="en-US" b="1" dirty="0" smtClean="0"/>
              <a:t>of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infiltration </a:t>
            </a:r>
            <a:r>
              <a:rPr lang="en-US" b="1" dirty="0" smtClean="0"/>
              <a:t>by metastases.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 pituitary mass or metastases to adjacent bones are not necessary for diagnosis.</a:t>
            </a:r>
          </a:p>
        </p:txBody>
      </p:sp>
    </p:spTree>
    <p:extLst>
      <p:ext uri="{BB962C8B-B14F-4D97-AF65-F5344CB8AC3E}">
        <p14:creationId xmlns:p14="http://schemas.microsoft.com/office/powerpoint/2010/main" val="33781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119" y="1027906"/>
            <a:ext cx="9445312" cy="41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list: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metastatic breast </a:t>
            </a:r>
            <a:r>
              <a:rPr lang="en-US" dirty="0" err="1" smtClean="0"/>
              <a:t>canser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(mastectomy /</a:t>
            </a:r>
            <a:r>
              <a:rPr lang="en-US" dirty="0" err="1" smtClean="0"/>
              <a:t>chemoradiotherapy</a:t>
            </a:r>
            <a:r>
              <a:rPr lang="en-US" dirty="0"/>
              <a:t>/</a:t>
            </a:r>
            <a:r>
              <a:rPr lang="en-US" dirty="0" smtClean="0"/>
              <a:t> </a:t>
            </a:r>
            <a:r>
              <a:rPr lang="en-US" dirty="0" err="1" smtClean="0"/>
              <a:t>hysterosalpingo</a:t>
            </a:r>
            <a:r>
              <a:rPr lang="en-US" dirty="0" smtClean="0"/>
              <a:t>-oophorectomy)</a:t>
            </a:r>
          </a:p>
          <a:p>
            <a:r>
              <a:rPr lang="en-US" dirty="0"/>
              <a:t> </a:t>
            </a:r>
            <a:r>
              <a:rPr lang="en-US" dirty="0" smtClean="0"/>
              <a:t>polyuria</a:t>
            </a:r>
          </a:p>
          <a:p>
            <a:r>
              <a:rPr lang="en-US" dirty="0"/>
              <a:t> </a:t>
            </a:r>
            <a:r>
              <a:rPr lang="en-US" dirty="0" smtClean="0"/>
              <a:t>polydipsia</a:t>
            </a:r>
          </a:p>
          <a:p>
            <a:r>
              <a:rPr lang="en-US" dirty="0"/>
              <a:t> </a:t>
            </a:r>
            <a:r>
              <a:rPr lang="en-US" dirty="0" smtClean="0"/>
              <a:t>pituitary stalk </a:t>
            </a:r>
            <a:r>
              <a:rPr lang="en-US" dirty="0" err="1" smtClean="0"/>
              <a:t>tickening</a:t>
            </a:r>
            <a:r>
              <a:rPr lang="en-US" dirty="0" smtClean="0"/>
              <a:t> (PST) in MRI</a:t>
            </a:r>
          </a:p>
        </p:txBody>
      </p:sp>
    </p:spTree>
    <p:extLst>
      <p:ext uri="{BB962C8B-B14F-4D97-AF65-F5344CB8AC3E}">
        <p14:creationId xmlns:p14="http://schemas.microsoft.com/office/powerpoint/2010/main" val="2939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26" y="1867437"/>
            <a:ext cx="9981126" cy="36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857" y="365125"/>
            <a:ext cx="9556124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349" y="850006"/>
            <a:ext cx="7031865" cy="60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397456" y="-91281"/>
            <a:ext cx="314325" cy="255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155" y="1690688"/>
            <a:ext cx="10625070" cy="3491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118" y="4559121"/>
            <a:ext cx="2240924" cy="9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7219"/>
            <a:ext cx="10515600" cy="53269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Retrospective observational study of 36 patients (mean age 37 years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range: 4–83) with </a:t>
            </a:r>
            <a:r>
              <a:rPr lang="en-US" dirty="0" smtClean="0"/>
              <a:t>pituitary stalk </a:t>
            </a:r>
            <a:r>
              <a:rPr lang="en-US" dirty="0"/>
              <a:t>thickening </a:t>
            </a:r>
            <a:r>
              <a:rPr lang="en-US" dirty="0" smtClean="0"/>
              <a:t>evaluated </a:t>
            </a:r>
            <a:r>
              <a:rPr lang="en-US" dirty="0"/>
              <a:t>2007–2015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review </a:t>
            </a:r>
            <a:r>
              <a:rPr lang="en-US" dirty="0"/>
              <a:t>morphology, </a:t>
            </a:r>
            <a:r>
              <a:rPr lang="en-US" dirty="0" smtClean="0"/>
              <a:t>signal intensity</a:t>
            </a:r>
            <a:r>
              <a:rPr lang="en-US" dirty="0"/>
              <a:t>, enhancement and texture appearance at MRI (evaluated with the </a:t>
            </a:r>
            <a:r>
              <a:rPr lang="en-US" dirty="0" err="1"/>
              <a:t>ImageJ</a:t>
            </a:r>
            <a:r>
              <a:rPr lang="en-US" dirty="0"/>
              <a:t> </a:t>
            </a:r>
            <a:r>
              <a:rPr lang="en-US" dirty="0" err="1"/>
              <a:t>programme</a:t>
            </a:r>
            <a:r>
              <a:rPr lang="en-US" dirty="0"/>
              <a:t>), along with </a:t>
            </a:r>
            <a:r>
              <a:rPr lang="en-US" dirty="0" smtClean="0"/>
              <a:t>  clinical, biochemical</a:t>
            </a:r>
            <a:r>
              <a:rPr lang="en-US" dirty="0"/>
              <a:t>, histopathological and long-term follow-up data.</a:t>
            </a:r>
          </a:p>
        </p:txBody>
      </p:sp>
    </p:spTree>
    <p:extLst>
      <p:ext uri="{BB962C8B-B14F-4D97-AF65-F5344CB8AC3E}">
        <p14:creationId xmlns:p14="http://schemas.microsoft.com/office/powerpoint/2010/main" val="16785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656823"/>
            <a:ext cx="10675513" cy="620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Results: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Diagnosis </a:t>
            </a:r>
            <a:r>
              <a:rPr lang="en-US" dirty="0"/>
              <a:t>was considered certain for 22 patients: 46% neoplastic, 32% inflammatory and 22% </a:t>
            </a:r>
            <a:r>
              <a:rPr lang="en-US" dirty="0" smtClean="0"/>
              <a:t>congenital lesions</a:t>
            </a:r>
            <a:r>
              <a:rPr lang="en-US" dirty="0"/>
              <a:t>. In the remaining 14 patients, a diagnosis of a non-neoplastic disorder was assumed on the basis of </a:t>
            </a:r>
            <a:r>
              <a:rPr lang="en-US" dirty="0" smtClean="0"/>
              <a:t>long-term follow-up </a:t>
            </a:r>
            <a:r>
              <a:rPr lang="en-US" dirty="0"/>
              <a:t>(mean 41.3 </a:t>
            </a:r>
            <a:r>
              <a:rPr lang="en-US" dirty="0" smtClean="0"/>
              <a:t>months)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Diabetes insipidus and headache were common features in 47 and </a:t>
            </a:r>
            <a:r>
              <a:rPr lang="en-US" dirty="0" smtClean="0"/>
              <a:t>42% at </a:t>
            </a:r>
            <a:r>
              <a:rPr lang="en-US" dirty="0"/>
              <a:t>presentation, with secondary hypogonadism the most frequent anterior pituitary defect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textural analysis of MRI scans revealed a </a:t>
            </a:r>
            <a:r>
              <a:rPr lang="en-US" dirty="0" smtClean="0"/>
              <a:t>significant correlation between the </a:t>
            </a:r>
            <a:r>
              <a:rPr lang="en-US" dirty="0" err="1"/>
              <a:t>tumour</a:t>
            </a:r>
            <a:r>
              <a:rPr lang="en-US" dirty="0"/>
              <a:t> pathology and pituitary stalk heterogeneity in pre- and post-gadolinium </a:t>
            </a:r>
            <a:r>
              <a:rPr lang="en-US" dirty="0" smtClean="0"/>
              <a:t>T1-weighted images </a:t>
            </a:r>
            <a:r>
              <a:rPr lang="en-US" dirty="0"/>
              <a:t>(sensitivity: 88.9%, specificity: 91.7%)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738" y="1223493"/>
            <a:ext cx="9066727" cy="418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03797"/>
            <a:ext cx="10515600" cy="41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822" y="1313644"/>
            <a:ext cx="10696977" cy="45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is causes of CDI 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W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hat is differential diagnosis of pituitary stalk lesions in CDI?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MRI features aid to diagnosis?</a:t>
            </a:r>
          </a:p>
          <a:p>
            <a:r>
              <a:rPr lang="en-US" dirty="0">
                <a:solidFill>
                  <a:srgbClr val="0070C0"/>
                </a:solidFill>
              </a:rPr>
              <a:t> W</a:t>
            </a:r>
            <a:r>
              <a:rPr lang="en-US" dirty="0" smtClean="0">
                <a:solidFill>
                  <a:srgbClr val="0070C0"/>
                </a:solidFill>
              </a:rPr>
              <a:t>hat is relation between cancer and pituitary metastasis 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is treatment of pituitary metastasis?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482" y="2412866"/>
            <a:ext cx="10515600" cy="13255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5400" b="1" dirty="0" smtClean="0">
                <a:solidFill>
                  <a:srgbClr val="0070C0"/>
                </a:solidFill>
              </a:rPr>
              <a:t>central diabetes insipidus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063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1844"/>
            <a:ext cx="10515600" cy="6143223"/>
          </a:xfrm>
        </p:spPr>
        <p:txBody>
          <a:bodyPr>
            <a:normAutofit/>
          </a:bodyPr>
          <a:lstStyle/>
          <a:p>
            <a:r>
              <a:rPr lang="en-US" dirty="0"/>
              <a:t>Pituitary metastasis is an unusual event of cancer progression, representing only </a:t>
            </a:r>
            <a:r>
              <a:rPr lang="en-US" b="1" dirty="0"/>
              <a:t>1%</a:t>
            </a:r>
            <a:r>
              <a:rPr lang="en-US" dirty="0"/>
              <a:t> of pituitary lesions</a:t>
            </a:r>
            <a:endParaRPr lang="en-US" dirty="0" smtClean="0"/>
          </a:p>
          <a:p>
            <a:r>
              <a:rPr lang="en-US" b="1" dirty="0" smtClean="0"/>
              <a:t>Breast </a:t>
            </a:r>
            <a:r>
              <a:rPr lang="en-US" b="1" dirty="0"/>
              <a:t>and lung cancers </a:t>
            </a:r>
            <a:r>
              <a:rPr lang="en-US" dirty="0"/>
              <a:t>are the most common type of cancers to metastasize to the pituitary gland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Approximately </a:t>
            </a:r>
            <a:r>
              <a:rPr lang="en-US" b="1" dirty="0"/>
              <a:t>30% of pituitary metastasis cases are from primary breast </a:t>
            </a:r>
            <a:r>
              <a:rPr lang="en-US" b="1" dirty="0" smtClean="0"/>
              <a:t>cancer(</a:t>
            </a:r>
            <a:r>
              <a:rPr lang="en-US" dirty="0" smtClean="0"/>
              <a:t>notably</a:t>
            </a:r>
            <a:r>
              <a:rPr lang="en-US" b="1" dirty="0" smtClean="0"/>
              <a:t> HER2 positive)</a:t>
            </a:r>
          </a:p>
          <a:p>
            <a:pPr marL="0" indent="0">
              <a:buNone/>
            </a:pPr>
            <a:r>
              <a:rPr lang="en-US" dirty="0" smtClean="0"/>
              <a:t>Prostate</a:t>
            </a:r>
            <a:r>
              <a:rPr lang="en-US" dirty="0"/>
              <a:t>, renal, thyroid, and gastrointestinal cancers, and hematologic </a:t>
            </a:r>
            <a:r>
              <a:rPr lang="en-US" dirty="0" smtClean="0"/>
              <a:t>  malignancies </a:t>
            </a:r>
            <a:r>
              <a:rPr lang="en-US" dirty="0"/>
              <a:t>have also been reported to be associated with </a:t>
            </a:r>
            <a:r>
              <a:rPr lang="en-US" dirty="0" smtClean="0"/>
              <a:t>PM.</a:t>
            </a:r>
          </a:p>
          <a:p>
            <a:r>
              <a:rPr lang="en-US" dirty="0" smtClean="0"/>
              <a:t> </a:t>
            </a:r>
            <a:r>
              <a:rPr lang="en-US" dirty="0"/>
              <a:t>The majority of PM is clinically </a:t>
            </a:r>
            <a:r>
              <a:rPr lang="en-US" dirty="0" smtClean="0"/>
              <a:t>silent. </a:t>
            </a:r>
            <a:r>
              <a:rPr lang="en-US" dirty="0"/>
              <a:t>In symptomatic patients(10</a:t>
            </a:r>
            <a:r>
              <a:rPr lang="en-US" dirty="0" smtClean="0"/>
              <a:t>%) </a:t>
            </a:r>
            <a:r>
              <a:rPr lang="en-US" dirty="0"/>
              <a:t>, </a:t>
            </a:r>
            <a:r>
              <a:rPr lang="en-US" b="1" dirty="0"/>
              <a:t>diabetes insipidus (DI) </a:t>
            </a:r>
            <a:r>
              <a:rPr lang="en-US" dirty="0"/>
              <a:t>due to posterior lobe involvement is the most common clinical presentation, and headache, visual symptoms, and </a:t>
            </a:r>
            <a:r>
              <a:rPr lang="en-US" dirty="0" err="1"/>
              <a:t>ophthalmoplegia</a:t>
            </a:r>
            <a:r>
              <a:rPr lang="en-US" dirty="0"/>
              <a:t> can also </a:t>
            </a:r>
            <a:r>
              <a:rPr lang="en-US" dirty="0" smtClean="0"/>
              <a:t>occur.</a:t>
            </a:r>
          </a:p>
        </p:txBody>
      </p:sp>
    </p:spTree>
    <p:extLst>
      <p:ext uri="{BB962C8B-B14F-4D97-AF65-F5344CB8AC3E}">
        <p14:creationId xmlns:p14="http://schemas.microsoft.com/office/powerpoint/2010/main" val="42622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062"/>
            <a:ext cx="105156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PM resulting from breast cancer is more common in </a:t>
            </a:r>
            <a:r>
              <a:rPr lang="en-US" b="1" dirty="0"/>
              <a:t>elderly patients with widespread </a:t>
            </a:r>
            <a:r>
              <a:rPr lang="en-US" b="1" dirty="0" smtClean="0"/>
              <a:t>disease.</a:t>
            </a:r>
          </a:p>
          <a:p>
            <a:pPr marL="0" indent="0">
              <a:buNone/>
            </a:pPr>
            <a:r>
              <a:rPr lang="en-US" dirty="0" smtClean="0"/>
              <a:t>Hormone </a:t>
            </a:r>
            <a:r>
              <a:rPr lang="en-US" dirty="0"/>
              <a:t>receptor status of the breast tumor does not seem to influence the risk of </a:t>
            </a:r>
            <a:r>
              <a:rPr lang="en-US" dirty="0" smtClean="0"/>
              <a:t>PM. </a:t>
            </a:r>
            <a:r>
              <a:rPr lang="en-US" dirty="0"/>
              <a:t>The most important path for the development of PM is </a:t>
            </a:r>
            <a:r>
              <a:rPr lang="en-US" b="1" dirty="0" err="1"/>
              <a:t>hematogenous</a:t>
            </a:r>
            <a:r>
              <a:rPr lang="en-US" b="1" dirty="0"/>
              <a:t> </a:t>
            </a:r>
            <a:r>
              <a:rPr lang="en-US" dirty="0"/>
              <a:t>spread</a:t>
            </a:r>
            <a:r>
              <a:rPr lang="en-US" dirty="0" smtClean="0"/>
              <a:t>. Other path </a:t>
            </a:r>
            <a:r>
              <a:rPr lang="en-US" dirty="0"/>
              <a:t>include direct tumor extension </a:t>
            </a:r>
            <a:r>
              <a:rPr lang="en-US" dirty="0" smtClean="0"/>
              <a:t>and/or </a:t>
            </a:r>
            <a:r>
              <a:rPr lang="en-US" dirty="0"/>
              <a:t>invasion from adjacent </a:t>
            </a:r>
            <a:r>
              <a:rPr lang="en-US" dirty="0" smtClean="0"/>
              <a:t>structures(</a:t>
            </a:r>
            <a:r>
              <a:rPr lang="en-US" dirty="0"/>
              <a:t>meningeal </a:t>
            </a:r>
            <a:r>
              <a:rPr lang="en-US" dirty="0" err="1"/>
              <a:t>carcinomatosis</a:t>
            </a:r>
            <a:r>
              <a:rPr lang="en-US" dirty="0"/>
              <a:t> and/or </a:t>
            </a:r>
            <a:r>
              <a:rPr lang="en-US" dirty="0" err="1"/>
              <a:t>sellar</a:t>
            </a:r>
            <a:r>
              <a:rPr lang="en-US" dirty="0"/>
              <a:t> metastases was observed.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posterior lobe is the most affected site due to rich blood supply through the </a:t>
            </a:r>
            <a:r>
              <a:rPr lang="en-US" dirty="0" err="1"/>
              <a:t>hypophyseal</a:t>
            </a:r>
            <a:r>
              <a:rPr lang="en-US" dirty="0"/>
              <a:t> arteries. In one autopsy series including 88 patients with PM, the posterior lob was involved in almost 70% of cases, anterior lob in 13%, both anterior and posterior lobes in 12%, and infundibulum in 5</a:t>
            </a:r>
            <a:r>
              <a:rPr lang="en-US" dirty="0" smtClean="0"/>
              <a:t>%.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Hyperprolactinemia seen in </a:t>
            </a:r>
            <a:r>
              <a:rPr lang="en-US" dirty="0" smtClean="0"/>
              <a:t>cases is </a:t>
            </a:r>
            <a:r>
              <a:rPr lang="en-US" dirty="0"/>
              <a:t>most </a:t>
            </a:r>
            <a:r>
              <a:rPr lang="en-US" dirty="0" smtClean="0"/>
              <a:t>consistent with </a:t>
            </a:r>
            <a:r>
              <a:rPr lang="en-US" dirty="0"/>
              <a:t>stalk metastasis.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Although </a:t>
            </a:r>
            <a:r>
              <a:rPr lang="en-US" dirty="0">
                <a:solidFill>
                  <a:srgbClr val="0070C0"/>
                </a:solidFill>
              </a:rPr>
              <a:t>the diagnosis of PM was not confirmed by biopsy in </a:t>
            </a:r>
            <a:r>
              <a:rPr lang="en-US" dirty="0" smtClean="0">
                <a:solidFill>
                  <a:srgbClr val="0070C0"/>
                </a:solidFill>
              </a:rPr>
              <a:t>cases </a:t>
            </a:r>
            <a:r>
              <a:rPr lang="en-US" dirty="0">
                <a:solidFill>
                  <a:srgbClr val="0070C0"/>
                </a:solidFill>
              </a:rPr>
              <a:t>MRI findings (inhomogeneous pituitary gland, thickening of the infundibulum, loss of normal </a:t>
            </a:r>
            <a:r>
              <a:rPr lang="en-US" dirty="0" err="1">
                <a:solidFill>
                  <a:srgbClr val="0070C0"/>
                </a:solidFill>
              </a:rPr>
              <a:t>hyperintense</a:t>
            </a:r>
            <a:r>
              <a:rPr lang="en-US" dirty="0">
                <a:solidFill>
                  <a:srgbClr val="0070C0"/>
                </a:solidFill>
              </a:rPr>
              <a:t> signal of the posterior pituitary) and the presence of advanced breast cancer </a:t>
            </a:r>
            <a:r>
              <a:rPr lang="en-US" dirty="0" smtClean="0">
                <a:solidFill>
                  <a:srgbClr val="0070C0"/>
                </a:solidFill>
              </a:rPr>
              <a:t>can </a:t>
            </a:r>
            <a:r>
              <a:rPr lang="en-US" dirty="0">
                <a:solidFill>
                  <a:srgbClr val="0070C0"/>
                </a:solidFill>
              </a:rPr>
              <a:t>suggestive of PM </a:t>
            </a:r>
          </a:p>
        </p:txBody>
      </p:sp>
    </p:spTree>
    <p:extLst>
      <p:ext uri="{BB962C8B-B14F-4D97-AF65-F5344CB8AC3E}">
        <p14:creationId xmlns:p14="http://schemas.microsoft.com/office/powerpoint/2010/main" val="31764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4558"/>
            <a:ext cx="10515600" cy="394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670" y="1249251"/>
            <a:ext cx="10787130" cy="41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326525"/>
            <a:ext cx="10920211" cy="412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101" y="365125"/>
            <a:ext cx="8538693" cy="677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937" y="2310606"/>
            <a:ext cx="93821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93" y="1017430"/>
            <a:ext cx="10379013" cy="57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856" y="553792"/>
            <a:ext cx="9581882" cy="56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causes of CDI ?</a:t>
            </a:r>
          </a:p>
          <a:p>
            <a:r>
              <a:rPr lang="en-US" dirty="0">
                <a:solidFill>
                  <a:srgbClr val="0070C0"/>
                </a:solidFill>
              </a:rPr>
              <a:t> W</a:t>
            </a:r>
            <a:r>
              <a:rPr lang="en-US" dirty="0" smtClean="0">
                <a:solidFill>
                  <a:srgbClr val="0070C0"/>
                </a:solidFill>
              </a:rPr>
              <a:t>hat is differential diagnosis of pituitary stalk lesions in CDI?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How MRI features aid to diagnosis?</a:t>
            </a:r>
          </a:p>
          <a:p>
            <a:r>
              <a:rPr lang="en-US" dirty="0">
                <a:solidFill>
                  <a:srgbClr val="0070C0"/>
                </a:solidFill>
              </a:rPr>
              <a:t> W</a:t>
            </a:r>
            <a:r>
              <a:rPr lang="en-US" dirty="0" smtClean="0">
                <a:solidFill>
                  <a:srgbClr val="0070C0"/>
                </a:solidFill>
              </a:rPr>
              <a:t>hat is relation between cancer and </a:t>
            </a:r>
            <a:r>
              <a:rPr lang="en-US" dirty="0" smtClean="0">
                <a:solidFill>
                  <a:srgbClr val="0070C0"/>
                </a:solidFill>
              </a:rPr>
              <a:t>pituitary metastasis 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What is treatment of pituitary metastasis?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is causes of CDI 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W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hat is differential diagnosis of pituitary stalk lesions in CDI?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MRI features aid to diagnosis?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W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hat is relation between cancer and DI ?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What is treatment of pituitary metastasis?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3494"/>
            <a:ext cx="10515600" cy="4953470"/>
          </a:xfrm>
        </p:spPr>
        <p:txBody>
          <a:bodyPr>
            <a:normAutofit/>
          </a:bodyPr>
          <a:lstStyle/>
          <a:p>
            <a:r>
              <a:rPr lang="en-US" dirty="0"/>
              <a:t>The treatment modalities for PM are </a:t>
            </a:r>
            <a:r>
              <a:rPr lang="en-US" dirty="0" smtClean="0"/>
              <a:t>surgery(TSS), </a:t>
            </a:r>
            <a:r>
              <a:rPr lang="en-US" dirty="0"/>
              <a:t>radiotherapy, and systemic treatment with endocrine therapy or </a:t>
            </a:r>
            <a:r>
              <a:rPr lang="en-US" dirty="0" smtClean="0"/>
              <a:t>chemotherapy.</a:t>
            </a:r>
          </a:p>
          <a:p>
            <a:pPr marL="0" indent="0">
              <a:buNone/>
            </a:pPr>
            <a:r>
              <a:rPr lang="en-US" dirty="0" smtClean="0"/>
              <a:t>   Surgery(TSS) </a:t>
            </a:r>
            <a:r>
              <a:rPr lang="en-US" dirty="0"/>
              <a:t>is usually palliative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/>
              <a:t>hormone substitution with desmopressin for DI and pituitary hormone replacement treatment for anterior pituitary insufficiency are usually needed</a:t>
            </a:r>
            <a:r>
              <a:rPr lang="en-US" dirty="0" smtClean="0"/>
              <a:t>, and these treatments improve quality of life substantially.</a:t>
            </a:r>
          </a:p>
          <a:p>
            <a:r>
              <a:rPr lang="en-US" dirty="0" smtClean="0"/>
              <a:t>Radiotherapy </a:t>
            </a:r>
            <a:r>
              <a:rPr lang="en-US" dirty="0"/>
              <a:t>and Gamma Knife radiosurgery are also good options for relief of symptoms 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Chemotherapy </a:t>
            </a:r>
            <a:r>
              <a:rPr lang="en-US" dirty="0"/>
              <a:t>combined with radiotherapy is preferred in patients with diffuse malignant </a:t>
            </a:r>
            <a:r>
              <a:rPr lang="en-US" dirty="0" smtClean="0"/>
              <a:t>disease.</a:t>
            </a:r>
          </a:p>
        </p:txBody>
      </p:sp>
    </p:spTree>
    <p:extLst>
      <p:ext uri="{BB962C8B-B14F-4D97-AF65-F5344CB8AC3E}">
        <p14:creationId xmlns:p14="http://schemas.microsoft.com/office/powerpoint/2010/main" val="28336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462" y="502276"/>
            <a:ext cx="9543245" cy="59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281" y="1918953"/>
            <a:ext cx="8809149" cy="294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Overexpression of human epidermal growth factor receptor 2 (HER2) results in an aggressive form of breast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cancer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however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the introduction of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trastuzumab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has significantly improved the poor prognosis of this population of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patients.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Although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trastuzumab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-based regimens are associated with improved control of HER2-positive metastatic breast cancer, one third of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trastuzumab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-treated patients still develop brain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metastasis.the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drug cannot cross the blood-brain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barrier.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A 43-year-old </a:t>
            </a:r>
            <a:r>
              <a:rPr lang="en-US" dirty="0" smtClean="0"/>
              <a:t>woman with breast cancer(HER2 positive) ,after </a:t>
            </a:r>
            <a:r>
              <a:rPr lang="en-US" dirty="0"/>
              <a:t>the end of adjuvant </a:t>
            </a:r>
            <a:r>
              <a:rPr lang="en-US" dirty="0" err="1"/>
              <a:t>trastuzumab</a:t>
            </a:r>
            <a:r>
              <a:rPr lang="en-US" dirty="0"/>
              <a:t> therapy, she was diagnosed with </a:t>
            </a:r>
            <a:r>
              <a:rPr lang="en-US" dirty="0" err="1"/>
              <a:t>panhypopituitarism</a:t>
            </a:r>
            <a:r>
              <a:rPr lang="en-US" dirty="0"/>
              <a:t> due to pituitary metastasis. Surgical removal and whole brain radiation therapy were performed, but a portion of viable tumor remained </a:t>
            </a:r>
          </a:p>
          <a:p>
            <a:r>
              <a:rPr lang="en-US" dirty="0" smtClean="0"/>
              <a:t> </a:t>
            </a:r>
            <a:r>
              <a:rPr lang="en-US" dirty="0"/>
              <a:t>Only taking </a:t>
            </a:r>
            <a:r>
              <a:rPr lang="en-US" b="1" dirty="0" err="1" smtClean="0"/>
              <a:t>lapatinib</a:t>
            </a:r>
            <a:r>
              <a:rPr lang="en-US" b="1" dirty="0" smtClean="0"/>
              <a:t> (</a:t>
            </a:r>
            <a:r>
              <a:rPr lang="en-US" dirty="0"/>
              <a:t>tyrosine kinase inhibitor of </a:t>
            </a:r>
            <a:r>
              <a:rPr lang="en-US" dirty="0" smtClean="0"/>
              <a:t>HER2), </a:t>
            </a:r>
            <a:r>
              <a:rPr lang="en-US" dirty="0"/>
              <a:t>the size of the metastatic lesion began to shrink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DDAVP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0468"/>
            <a:ext cx="7505700" cy="25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735" y="276588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Thank you for attention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14399"/>
            <a:ext cx="10515600" cy="5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causes of CDI ?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is differential diagnosis of pituitary stalk lesions in CDI?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MRI features aid to diagnosis?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W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hat is relation between cancer and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pituitary metastasis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is treatment of pituitary metastasis?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Etiology of CDI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17" y="1130165"/>
            <a:ext cx="10515600" cy="52319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Pituitary surgery:</a:t>
            </a:r>
            <a:r>
              <a:rPr lang="en-US" dirty="0" smtClean="0"/>
              <a:t> </a:t>
            </a:r>
            <a:r>
              <a:rPr lang="en-US" dirty="0"/>
              <a:t>common - </a:t>
            </a:r>
            <a:r>
              <a:rPr lang="en-US" dirty="0" smtClean="0"/>
              <a:t>triple-phase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Lucida Grande"/>
              </a:rPr>
              <a:t>Post </a:t>
            </a:r>
            <a:r>
              <a:rPr lang="en-US" sz="2400" dirty="0">
                <a:solidFill>
                  <a:srgbClr val="0070C0"/>
                </a:solidFill>
                <a:latin typeface="Lucida Grande"/>
              </a:rPr>
              <a:t>traumatic head </a:t>
            </a:r>
            <a:r>
              <a:rPr lang="en-US" sz="2400" dirty="0" smtClean="0">
                <a:solidFill>
                  <a:srgbClr val="0070C0"/>
                </a:solidFill>
                <a:latin typeface="Lucida Grande"/>
              </a:rPr>
              <a:t>injury: </a:t>
            </a:r>
            <a:r>
              <a:rPr lang="en-US" sz="2400" dirty="0" smtClean="0">
                <a:latin typeface="Lucida Grande"/>
              </a:rPr>
              <a:t>transient DI 20%    permanent 7%</a:t>
            </a:r>
          </a:p>
          <a:p>
            <a:r>
              <a:rPr lang="en-US" sz="3200" i="1" dirty="0">
                <a:solidFill>
                  <a:srgbClr val="C00000"/>
                </a:solidFill>
              </a:rPr>
              <a:t>Pituitary stalk lesions</a:t>
            </a:r>
            <a:r>
              <a:rPr lang="en-US" sz="3200" i="1" dirty="0" smtClean="0">
                <a:solidFill>
                  <a:srgbClr val="C00000"/>
                </a:solidFill>
                <a:latin typeface="Lucida Grande"/>
              </a:rPr>
              <a:t> </a:t>
            </a:r>
          </a:p>
          <a:p>
            <a:r>
              <a:rPr lang="en-US" sz="2600" dirty="0">
                <a:solidFill>
                  <a:srgbClr val="0070C0"/>
                </a:solidFill>
              </a:rPr>
              <a:t>Congenital </a:t>
            </a:r>
            <a:r>
              <a:rPr lang="en-US" sz="2600" dirty="0" smtClean="0">
                <a:solidFill>
                  <a:srgbClr val="0070C0"/>
                </a:solidFill>
              </a:rPr>
              <a:t>malformations</a:t>
            </a:r>
            <a:r>
              <a:rPr lang="en-US" sz="3200" dirty="0" smtClean="0">
                <a:latin typeface="Lucida Grande"/>
              </a:rPr>
              <a:t> </a:t>
            </a:r>
          </a:p>
          <a:p>
            <a:r>
              <a:rPr lang="en-US" sz="2600" dirty="0">
                <a:solidFill>
                  <a:srgbClr val="0070C0"/>
                </a:solidFill>
              </a:rPr>
              <a:t>Genetic </a:t>
            </a:r>
            <a:r>
              <a:rPr lang="en-US" sz="2600" dirty="0" smtClean="0">
                <a:solidFill>
                  <a:srgbClr val="0070C0"/>
                </a:solidFill>
              </a:rPr>
              <a:t>mutations : </a:t>
            </a:r>
            <a:r>
              <a:rPr lang="en-US" sz="2600" dirty="0" smtClean="0"/>
              <a:t>wolfram</a:t>
            </a:r>
            <a:r>
              <a:rPr lang="en-US" sz="2400" dirty="0" smtClean="0"/>
              <a:t> </a:t>
            </a:r>
            <a:r>
              <a:rPr lang="en-US" sz="2400" dirty="0" err="1" smtClean="0"/>
              <a:t>sx</a:t>
            </a:r>
            <a:r>
              <a:rPr lang="en-US" sz="2400" dirty="0" smtClean="0"/>
              <a:t>       AVP-</a:t>
            </a:r>
            <a:r>
              <a:rPr lang="en-US" sz="2400" dirty="0" err="1" smtClean="0"/>
              <a:t>neurophysin</a:t>
            </a:r>
            <a:r>
              <a:rPr lang="en-US" sz="2400" dirty="0" smtClean="0"/>
              <a:t> </a:t>
            </a:r>
            <a:r>
              <a:rPr lang="en-US" sz="2400" dirty="0"/>
              <a:t>gene </a:t>
            </a:r>
            <a:r>
              <a:rPr lang="en-US" sz="2400" dirty="0" smtClean="0"/>
              <a:t>mutations</a:t>
            </a:r>
          </a:p>
          <a:p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Lucida Grande"/>
              </a:rPr>
              <a:t>Autoimmune </a:t>
            </a:r>
            <a:r>
              <a:rPr lang="en-US" sz="2400" dirty="0" smtClean="0">
                <a:solidFill>
                  <a:srgbClr val="0070C0"/>
                </a:solidFill>
                <a:latin typeface="Lucida Grande"/>
              </a:rPr>
              <a:t>disorders: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/>
              <a:t>hashimato</a:t>
            </a:r>
            <a:r>
              <a:rPr lang="en-US" sz="2600" dirty="0" smtClean="0"/>
              <a:t> thyroiditis      DM1      </a:t>
            </a:r>
            <a:r>
              <a:rPr lang="en-US" sz="2600" dirty="0" err="1" smtClean="0"/>
              <a:t>AVPcAb</a:t>
            </a:r>
            <a:endParaRPr lang="en-US" sz="2600" dirty="0" smtClean="0"/>
          </a:p>
          <a:p>
            <a:pPr marL="0" indent="0">
              <a:buNone/>
            </a:pPr>
            <a:r>
              <a:rPr lang="en-US" sz="2400" i="1" dirty="0">
                <a:solidFill>
                  <a:srgbClr val="000000"/>
                </a:solidFill>
                <a:latin typeface="Lucida Grande"/>
              </a:rPr>
              <a:t>up to 50% of cases of DI were considered </a:t>
            </a:r>
            <a:r>
              <a:rPr lang="en-US" sz="2400" i="1" dirty="0" smtClean="0">
                <a:solidFill>
                  <a:srgbClr val="000000"/>
                </a:solidFill>
                <a:latin typeface="Lucida Grande"/>
              </a:rPr>
              <a:t>to be </a:t>
            </a:r>
            <a:r>
              <a:rPr lang="en-US" sz="2400" i="1" dirty="0">
                <a:solidFill>
                  <a:srgbClr val="000000"/>
                </a:solidFill>
                <a:latin typeface="Lucida Grande"/>
              </a:rPr>
              <a:t>idiopathic; many of these are now thought to be autoimmune in </a:t>
            </a:r>
            <a:r>
              <a:rPr lang="en-US" sz="2400" i="1" dirty="0" smtClean="0">
                <a:solidFill>
                  <a:srgbClr val="000000"/>
                </a:solidFill>
                <a:latin typeface="Lucida Grande"/>
              </a:rPr>
              <a:t>nature</a:t>
            </a:r>
          </a:p>
          <a:p>
            <a:pPr marL="0" indent="0">
              <a:buNone/>
            </a:pPr>
            <a:endParaRPr lang="en-US" sz="2400" i="1" dirty="0" smtClean="0">
              <a:solidFill>
                <a:srgbClr val="000000"/>
              </a:solidFill>
              <a:latin typeface="Lucida Grande"/>
            </a:endParaRPr>
          </a:p>
          <a:p>
            <a:r>
              <a:rPr lang="en-US" sz="2400" i="1" dirty="0" smtClean="0">
                <a:solidFill>
                  <a:srgbClr val="0070C0"/>
                </a:solidFill>
                <a:latin typeface="Lucida Grande"/>
              </a:rPr>
              <a:t>CVA,CNS infections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Medications:</a:t>
            </a:r>
            <a:r>
              <a:rPr lang="en-US" sz="2400" dirty="0"/>
              <a:t> phenytoin and </a:t>
            </a:r>
            <a:r>
              <a:rPr lang="en-US" sz="2400" dirty="0" err="1"/>
              <a:t>temozolamide</a:t>
            </a:r>
            <a:endParaRPr lang="en-US" sz="2400" dirty="0"/>
          </a:p>
          <a:p>
            <a:pPr marL="0" indent="0">
              <a:buNone/>
            </a:pPr>
            <a:endParaRPr lang="en-US" sz="2400" i="1" dirty="0" smtClean="0">
              <a:solidFill>
                <a:srgbClr val="000000"/>
              </a:solidFill>
              <a:latin typeface="Lucida Grande"/>
            </a:endParaRPr>
          </a:p>
          <a:p>
            <a:pPr marL="0" indent="0">
              <a:buNone/>
            </a:pPr>
            <a:endParaRPr lang="en-US" sz="2400" i="1" dirty="0"/>
          </a:p>
          <a:p>
            <a:endParaRPr lang="en-US" sz="2600" dirty="0" smtClean="0"/>
          </a:p>
          <a:p>
            <a:endParaRPr lang="en-US" sz="3200" dirty="0" smtClean="0">
              <a:latin typeface="Lucida Grande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69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W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hat is causes of CDI ?</a:t>
            </a:r>
          </a:p>
          <a:p>
            <a:r>
              <a:rPr lang="en-US" dirty="0">
                <a:solidFill>
                  <a:srgbClr val="0070C0"/>
                </a:solidFill>
              </a:rPr>
              <a:t> W</a:t>
            </a:r>
            <a:r>
              <a:rPr lang="en-US" dirty="0" smtClean="0">
                <a:solidFill>
                  <a:srgbClr val="0070C0"/>
                </a:solidFill>
              </a:rPr>
              <a:t>hat is differential diagnosis of pituitary stalk lesions in CDI?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MRI features aid to diagnosis?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W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hat is relation between cancer and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pituitary metastasis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is treatment of pituitary metastasis?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3" y="4374302"/>
            <a:ext cx="1146219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upper limit of normal of the width of the </a:t>
            </a:r>
            <a:r>
              <a:rPr lang="en-US" dirty="0" smtClean="0"/>
              <a:t>pituitary stalk </a:t>
            </a:r>
            <a:r>
              <a:rPr lang="en-US" dirty="0"/>
              <a:t>is 3.25 mm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near </a:t>
            </a:r>
            <a:r>
              <a:rPr lang="en-US" dirty="0"/>
              <a:t>the median eminence and 1.9 </a:t>
            </a:r>
            <a:r>
              <a:rPr lang="en-US" dirty="0" smtClean="0"/>
              <a:t>mm at </a:t>
            </a:r>
            <a:r>
              <a:rPr lang="en-US" dirty="0"/>
              <a:t>its insertion into the pituitary </a:t>
            </a:r>
            <a:r>
              <a:rPr lang="en-US" dirty="0" smtClean="0"/>
              <a:t>gland</a:t>
            </a:r>
          </a:p>
          <a:p>
            <a:pPr marL="0" indent="0">
              <a:buNone/>
            </a:pPr>
            <a:r>
              <a:rPr lang="en-US" dirty="0"/>
              <a:t>an increase in size of more than 2–3mm upon MR imaging is </a:t>
            </a:r>
            <a:r>
              <a:rPr lang="en-US" dirty="0" smtClean="0"/>
              <a:t>indicative of </a:t>
            </a:r>
            <a:r>
              <a:rPr lang="en-US" dirty="0"/>
              <a:t>enlargement secondary to a pituitary stalk lesion </a:t>
            </a:r>
            <a:r>
              <a:rPr lang="en-US" dirty="0" smtClean="0"/>
              <a:t>or from </a:t>
            </a:r>
            <a:r>
              <a:rPr lang="en-US" dirty="0"/>
              <a:t>pituitary stalk thickening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496" y="579550"/>
            <a:ext cx="7675808" cy="35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1464</Words>
  <Application>Microsoft Office PowerPoint</Application>
  <PresentationFormat>Widescreen</PresentationFormat>
  <Paragraphs>134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Lucida Grande</vt:lpstr>
      <vt:lpstr>Times New Roman</vt:lpstr>
      <vt:lpstr>Office Theme</vt:lpstr>
      <vt:lpstr>IN THE NAME OF GOD</vt:lpstr>
      <vt:lpstr>Problem list:</vt:lpstr>
      <vt:lpstr> central diabetes insipidus</vt:lpstr>
      <vt:lpstr>PowerPoint Presentation</vt:lpstr>
      <vt:lpstr>PowerPoint Presentation</vt:lpstr>
      <vt:lpstr>PowerPoint Presentation</vt:lpstr>
      <vt:lpstr>Etiology of CDI </vt:lpstr>
      <vt:lpstr>PowerPoint Presentation</vt:lpstr>
      <vt:lpstr>PowerPoint Presentation</vt:lpstr>
      <vt:lpstr>PowerPoint Presentation</vt:lpstr>
      <vt:lpstr>PST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DDAVP</vt:lpstr>
      <vt:lpstr>Thank you for attention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mahan</dc:creator>
  <cp:lastModifiedBy>user</cp:lastModifiedBy>
  <cp:revision>116</cp:revision>
  <dcterms:created xsi:type="dcterms:W3CDTF">2019-01-14T18:37:54Z</dcterms:created>
  <dcterms:modified xsi:type="dcterms:W3CDTF">2019-01-21T03:41:35Z</dcterms:modified>
</cp:coreProperties>
</file>