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1"/>
  </p:notesMasterIdLst>
  <p:sldIdLst>
    <p:sldId id="256" r:id="rId2"/>
    <p:sldId id="277" r:id="rId3"/>
    <p:sldId id="278" r:id="rId4"/>
    <p:sldId id="257" r:id="rId5"/>
    <p:sldId id="258" r:id="rId6"/>
    <p:sldId id="282" r:id="rId7"/>
    <p:sldId id="259" r:id="rId8"/>
    <p:sldId id="260" r:id="rId9"/>
    <p:sldId id="262" r:id="rId10"/>
    <p:sldId id="272" r:id="rId11"/>
    <p:sldId id="280" r:id="rId12"/>
    <p:sldId id="281" r:id="rId13"/>
    <p:sldId id="273" r:id="rId14"/>
    <p:sldId id="274" r:id="rId15"/>
    <p:sldId id="264" r:id="rId16"/>
    <p:sldId id="269" r:id="rId17"/>
    <p:sldId id="270" r:id="rId18"/>
    <p:sldId id="271" r:id="rId19"/>
    <p:sldId id="2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097DE73-8A31-4F2D-8A04-F58B1C030ECC}">
          <p14:sldIdLst>
            <p14:sldId id="256"/>
            <p14:sldId id="277"/>
            <p14:sldId id="278"/>
            <p14:sldId id="257"/>
            <p14:sldId id="258"/>
            <p14:sldId id="282"/>
            <p14:sldId id="259"/>
            <p14:sldId id="260"/>
            <p14:sldId id="262"/>
            <p14:sldId id="272"/>
            <p14:sldId id="280"/>
            <p14:sldId id="281"/>
            <p14:sldId id="273"/>
            <p14:sldId id="274"/>
            <p14:sldId id="264"/>
          </p14:sldIdLst>
        </p14:section>
        <p14:section name="Untitled Section" id="{B14BB873-7279-42C5-9594-E248CA49B961}">
          <p14:sldIdLst>
            <p14:sldId id="269"/>
            <p14:sldId id="270"/>
            <p14:sldId id="271"/>
            <p14:sldId id="28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8" autoAdjust="0"/>
    <p:restoredTop sz="94660"/>
  </p:normalViewPr>
  <p:slideViewPr>
    <p:cSldViewPr>
      <p:cViewPr>
        <p:scale>
          <a:sx n="46" d="100"/>
          <a:sy n="46" d="100"/>
        </p:scale>
        <p:origin x="-1176"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8208BEF-1A5C-4455-B8B2-6CD91FFA4618}" type="datetimeFigureOut">
              <a:rPr lang="fa-IR" smtClean="0"/>
              <a:t>10/07/1440</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9C24165-A151-4E32-8B1D-3CC24C3575A7}" type="slidenum">
              <a:rPr lang="fa-IR" smtClean="0"/>
              <a:t>‹#›</a:t>
            </a:fld>
            <a:endParaRPr lang="fa-IR"/>
          </a:p>
        </p:txBody>
      </p:sp>
    </p:spTree>
    <p:extLst>
      <p:ext uri="{BB962C8B-B14F-4D97-AF65-F5344CB8AC3E}">
        <p14:creationId xmlns:p14="http://schemas.microsoft.com/office/powerpoint/2010/main" val="2440971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9C24165-A151-4E32-8B1D-3CC24C3575A7}" type="slidenum">
              <a:rPr lang="fa-IR" smtClean="0"/>
              <a:t>1</a:t>
            </a:fld>
            <a:endParaRPr lang="fa-IR"/>
          </a:p>
        </p:txBody>
      </p:sp>
    </p:spTree>
    <p:extLst>
      <p:ext uri="{BB962C8B-B14F-4D97-AF65-F5344CB8AC3E}">
        <p14:creationId xmlns:p14="http://schemas.microsoft.com/office/powerpoint/2010/main" val="2462773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D0065BE-0657-4A47-90AD-C21C55E16B19}" type="datetime4">
              <a:rPr lang="en-US" smtClean="0"/>
              <a:pPr/>
              <a:t>March 16,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966914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16C3AA4-67BE-44F7-809A-3582401494AF}" type="datetime4">
              <a:rPr lang="en-US" smtClean="0"/>
              <a:pPr/>
              <a:t>March 16,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202394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5172EEB-1769-4776-AD69-E7C1260563EB}" type="datetime4">
              <a:rPr lang="en-US" smtClean="0"/>
              <a:pPr/>
              <a:t>March 16,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04437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47BB8AF-C16A-4836-A92D-61834B5F0BA5}" type="datetime4">
              <a:rPr lang="en-US" smtClean="0"/>
              <a:pPr/>
              <a:t>March 16,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36745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March 16,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723995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113A18F4-33C3-445B-924C-31108C51719C}" type="datetime4">
              <a:rPr lang="en-US" smtClean="0"/>
              <a:pPr/>
              <a:t>March 16,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558103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AF7543A-E259-478F-9E0D-57BA40E442B7}" type="datetime4">
              <a:rPr lang="en-US" smtClean="0"/>
              <a:pPr/>
              <a:t>March 16, 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114040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EFB012D-77A1-44B0-BB26-329BA1EE55C9}" type="datetime4">
              <a:rPr lang="en-US" smtClean="0"/>
              <a:pPr/>
              <a:t>March 16, 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666321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March 16, 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506531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March 16, 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68910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March 16,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58224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2B1B13E-D5AF-485E-81A1-82A140076526}" type="datetime4">
              <a:rPr lang="en-US" smtClean="0"/>
              <a:pPr/>
              <a:t>March 16, 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7347548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484784"/>
            <a:ext cx="8229600" cy="3015208"/>
          </a:xfrm>
        </p:spPr>
        <p:txBody>
          <a:bodyPr>
            <a:noAutofit/>
          </a:bodyPr>
          <a:lstStyle/>
          <a:p>
            <a:r>
              <a:rPr lang="fa-IR" sz="8800" dirty="0" smtClean="0"/>
              <a:t>بسم الله الرحمن الرحیم</a:t>
            </a:r>
            <a:endParaRPr lang="fa-IR" sz="8800" dirty="0"/>
          </a:p>
        </p:txBody>
      </p:sp>
    </p:spTree>
    <p:extLst>
      <p:ext uri="{BB962C8B-B14F-4D97-AF65-F5344CB8AC3E}">
        <p14:creationId xmlns:p14="http://schemas.microsoft.com/office/powerpoint/2010/main" val="4093345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10</a:t>
            </a:fld>
            <a:endParaRPr lang="en-US"/>
          </a:p>
        </p:txBody>
      </p:sp>
      <p:pic>
        <p:nvPicPr>
          <p:cNvPr id="1026" name="Picture 2" descr="C:\Users\shahparr\Desktop\New folder (2)\IMG_51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6018"/>
            <a:ext cx="89408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379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11</a:t>
            </a:fld>
            <a:endParaRPr lang="en-US"/>
          </a:p>
        </p:txBody>
      </p:sp>
      <p:sp>
        <p:nvSpPr>
          <p:cNvPr id="3" name="Rectangle 2"/>
          <p:cNvSpPr/>
          <p:nvPr/>
        </p:nvSpPr>
        <p:spPr>
          <a:xfrm>
            <a:off x="123325" y="188640"/>
            <a:ext cx="8856984" cy="6494085"/>
          </a:xfrm>
          <a:prstGeom prst="rect">
            <a:avLst/>
          </a:prstGeom>
        </p:spPr>
        <p:txBody>
          <a:bodyPr wrap="square">
            <a:spAutoFit/>
          </a:bodyPr>
          <a:lstStyle/>
          <a:p>
            <a:r>
              <a:rPr lang="en-US" sz="3200" dirty="0"/>
              <a:t>EUS:(95/8/5) no pancreatic mass lesion / no CBD stone / no gallstone</a:t>
            </a:r>
          </a:p>
          <a:p>
            <a:r>
              <a:rPr lang="en-US" sz="3200" dirty="0"/>
              <a:t>EUS:(95/9/15) there was a triangular       </a:t>
            </a:r>
          </a:p>
          <a:p>
            <a:r>
              <a:rPr lang="en-US" sz="3200" dirty="0" err="1"/>
              <a:t>hypoecho</a:t>
            </a:r>
            <a:r>
              <a:rPr lang="en-US" sz="3200" dirty="0"/>
              <a:t> lesion at hilum of liver adjacent</a:t>
            </a:r>
          </a:p>
          <a:p>
            <a:r>
              <a:rPr lang="en-US" sz="3200" dirty="0"/>
              <a:t>To portal vein (most probably benign appearing lymph node or small mass lesion)</a:t>
            </a:r>
          </a:p>
          <a:p>
            <a:r>
              <a:rPr lang="en-US" sz="3200" dirty="0"/>
              <a:t>Pancreatic was NL at head and body and tail./</a:t>
            </a:r>
          </a:p>
          <a:p>
            <a:r>
              <a:rPr lang="en-US" sz="3200" dirty="0"/>
              <a:t>.PD was NL </a:t>
            </a:r>
          </a:p>
          <a:p>
            <a:r>
              <a:rPr lang="en-US" sz="3200" dirty="0"/>
              <a:t>EUS+FNA(95/10/14):no pancreatic mass lesion. FNA from pancreatic tail was performed to exclude Adult onset </a:t>
            </a:r>
            <a:r>
              <a:rPr lang="en-US" sz="3200" dirty="0" err="1"/>
              <a:t>nesidioblastosis</a:t>
            </a:r>
            <a:r>
              <a:rPr lang="en-US" sz="3200" dirty="0"/>
              <a:t>. a benign </a:t>
            </a:r>
            <a:r>
              <a:rPr lang="en-US" sz="3200" dirty="0" smtClean="0"/>
              <a:t>lymph node </a:t>
            </a:r>
            <a:r>
              <a:rPr lang="en-US" sz="3200" dirty="0"/>
              <a:t>at liver hilum. Tow small lymph nodes at celiac (FNA was performed) </a:t>
            </a:r>
            <a:endParaRPr lang="fa-IR" sz="3200" dirty="0"/>
          </a:p>
        </p:txBody>
      </p:sp>
    </p:spTree>
    <p:extLst>
      <p:ext uri="{BB962C8B-B14F-4D97-AF65-F5344CB8AC3E}">
        <p14:creationId xmlns:p14="http://schemas.microsoft.com/office/powerpoint/2010/main" val="3052608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12</a:t>
            </a:fld>
            <a:endParaRPr lang="en-US"/>
          </a:p>
        </p:txBody>
      </p:sp>
      <p:sp>
        <p:nvSpPr>
          <p:cNvPr id="4" name="Rectangle 3"/>
          <p:cNvSpPr/>
          <p:nvPr/>
        </p:nvSpPr>
        <p:spPr>
          <a:xfrm>
            <a:off x="123798" y="1844824"/>
            <a:ext cx="8825477" cy="3046988"/>
          </a:xfrm>
          <a:prstGeom prst="rect">
            <a:avLst/>
          </a:prstGeom>
        </p:spPr>
        <p:txBody>
          <a:bodyPr wrap="square">
            <a:spAutoFit/>
          </a:bodyPr>
          <a:lstStyle/>
          <a:p>
            <a:r>
              <a:rPr lang="en-US" sz="3200" dirty="0"/>
              <a:t>FNA Report:</a:t>
            </a:r>
          </a:p>
          <a:p>
            <a:r>
              <a:rPr lang="en-US" sz="3200" dirty="0"/>
              <a:t>A- </a:t>
            </a:r>
            <a:r>
              <a:rPr lang="en-US" sz="3200" dirty="0" err="1"/>
              <a:t>periportal</a:t>
            </a:r>
            <a:r>
              <a:rPr lang="en-US" sz="3200" dirty="0"/>
              <a:t> lymph node-no malignancy Cell</a:t>
            </a:r>
          </a:p>
          <a:p>
            <a:r>
              <a:rPr lang="en-US" sz="3200" dirty="0"/>
              <a:t> B-celiac lymph node-no malignancy cells seen</a:t>
            </a:r>
          </a:p>
          <a:p>
            <a:r>
              <a:rPr lang="en-US" sz="3200" dirty="0"/>
              <a:t>C-tail of pancreas(random EUS guide FNA  :no malignancy cell seen./</a:t>
            </a:r>
            <a:r>
              <a:rPr lang="en-US" sz="3200" dirty="0" err="1"/>
              <a:t>prolifration</a:t>
            </a:r>
            <a:r>
              <a:rPr lang="en-US" sz="3200" dirty="0"/>
              <a:t> of neuroendocrine cells is not detected in this sample.</a:t>
            </a:r>
          </a:p>
        </p:txBody>
      </p:sp>
    </p:spTree>
    <p:extLst>
      <p:ext uri="{BB962C8B-B14F-4D97-AF65-F5344CB8AC3E}">
        <p14:creationId xmlns:p14="http://schemas.microsoft.com/office/powerpoint/2010/main" val="3496070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pPr/>
              <a:t>13</a:t>
            </a:fld>
            <a:endParaRPr lang="en-US"/>
          </a:p>
        </p:txBody>
      </p:sp>
      <p:pic>
        <p:nvPicPr>
          <p:cNvPr id="2050" name="Picture 2" descr="C:\Users\shahparr\Desktop\New folder (2)\IMG_515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476672"/>
            <a:ext cx="4389120" cy="585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998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pPr/>
              <a:t>14</a:t>
            </a:fld>
            <a:endParaRPr lang="en-US"/>
          </a:p>
        </p:txBody>
      </p:sp>
      <p:pic>
        <p:nvPicPr>
          <p:cNvPr id="3074" name="Picture 2" descr="C:\Users\shahparr\Desktop\New folder (2)\IMG_515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06424"/>
            <a:ext cx="5760640" cy="663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732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lnSpcReduction="10000"/>
          </a:bodyPr>
          <a:lstStyle/>
          <a:p>
            <a:pPr marL="0" indent="0">
              <a:buNone/>
            </a:pPr>
            <a:r>
              <a:rPr lang="en-US" dirty="0" smtClean="0"/>
              <a:t>PMH</a:t>
            </a:r>
            <a:r>
              <a:rPr lang="en-US" dirty="0"/>
              <a:t> </a:t>
            </a:r>
            <a:r>
              <a:rPr lang="fa-IR" dirty="0" smtClean="0"/>
              <a:t>:</a:t>
            </a:r>
          </a:p>
          <a:p>
            <a:pPr marL="0" indent="0">
              <a:buNone/>
            </a:pPr>
            <a:r>
              <a:rPr lang="fa-IR" dirty="0" smtClean="0"/>
              <a:t>سابقه هماتمز به دلیل مالوری ویس سال 94</a:t>
            </a:r>
          </a:p>
          <a:p>
            <a:pPr marL="0" indent="0">
              <a:buNone/>
            </a:pPr>
            <a:r>
              <a:rPr lang="fa-IR" dirty="0" smtClean="0"/>
              <a:t>سابقه درد اپیگاستر دریکسال اخیر</a:t>
            </a:r>
          </a:p>
          <a:p>
            <a:pPr marL="0" indent="0">
              <a:buNone/>
            </a:pPr>
            <a:r>
              <a:rPr lang="en-US" dirty="0" smtClean="0"/>
              <a:t>DH</a:t>
            </a:r>
            <a:r>
              <a:rPr lang="fa-IR" dirty="0" smtClean="0"/>
              <a:t>:پس از ترخیص از بیمارستان در ابان 95کپسول دیازوکساید</a:t>
            </a:r>
            <a:r>
              <a:rPr lang="en-US" dirty="0" smtClean="0"/>
              <a:t>mg </a:t>
            </a:r>
            <a:r>
              <a:rPr lang="fa-IR" dirty="0" smtClean="0"/>
              <a:t>100 هر هشت ساعت تجویز شده. که به علت حملات هیپو گلیسمی هر چهار ساعت مصرف می کند که حملات کمتر شده ولی همچنان ادامه دارد.</a:t>
            </a:r>
          </a:p>
          <a:p>
            <a:pPr marL="0" indent="0">
              <a:buNone/>
            </a:pPr>
            <a:r>
              <a:rPr lang="en-US" dirty="0" smtClean="0"/>
              <a:t>   HCT  :50          mg/d</a:t>
            </a:r>
          </a:p>
          <a:p>
            <a:pPr marL="0" indent="0">
              <a:buNone/>
            </a:pPr>
            <a:r>
              <a:rPr lang="en-US" dirty="0" err="1" smtClean="0"/>
              <a:t>Glocagon</a:t>
            </a:r>
            <a:r>
              <a:rPr lang="en-US" dirty="0" smtClean="0"/>
              <a:t>           PRN</a:t>
            </a:r>
          </a:p>
          <a:p>
            <a:pPr marL="0" indent="0">
              <a:buNone/>
            </a:pPr>
            <a:r>
              <a:rPr lang="en-US" dirty="0" err="1" smtClean="0"/>
              <a:t>Ranitidin</a:t>
            </a:r>
            <a:r>
              <a:rPr lang="en-US" dirty="0" smtClean="0"/>
              <a:t>            PRN</a:t>
            </a:r>
          </a:p>
          <a:p>
            <a:pPr marL="0" indent="0">
              <a:buNone/>
            </a:pPr>
            <a:r>
              <a:rPr lang="fa-IR" dirty="0" smtClean="0"/>
              <a:t>آلرژی :منفی</a:t>
            </a:r>
          </a:p>
        </p:txBody>
      </p:sp>
      <p:sp>
        <p:nvSpPr>
          <p:cNvPr id="4" name="Slide Number Placeholder 3"/>
          <p:cNvSpPr>
            <a:spLocks noGrp="1"/>
          </p:cNvSpPr>
          <p:nvPr>
            <p:ph type="sldNum" sz="quarter" idx="12"/>
          </p:nvPr>
        </p:nvSpPr>
        <p:spPr/>
        <p:txBody>
          <a:bodyPr/>
          <a:lstStyle/>
          <a:p>
            <a:fld id="{2754ED01-E2A0-4C1E-8E21-014B99041579}" type="slidenum">
              <a:rPr lang="en-US" smtClean="0"/>
              <a:pPr/>
              <a:t>15</a:t>
            </a:fld>
            <a:endParaRPr lang="en-US"/>
          </a:p>
        </p:txBody>
      </p:sp>
    </p:spTree>
    <p:extLst>
      <p:ext uri="{BB962C8B-B14F-4D97-AF65-F5344CB8AC3E}">
        <p14:creationId xmlns:p14="http://schemas.microsoft.com/office/powerpoint/2010/main" val="3233879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60648"/>
            <a:ext cx="8229600" cy="6048672"/>
          </a:xfrm>
        </p:spPr>
        <p:txBody>
          <a:bodyPr>
            <a:noAutofit/>
          </a:bodyPr>
          <a:lstStyle/>
          <a:p>
            <a:pPr>
              <a:buFont typeface="Wingdings" pitchFamily="2" charset="2"/>
              <a:buChar char="Ø"/>
            </a:pPr>
            <a:r>
              <a:rPr lang="en-US" sz="2400" dirty="0" smtClean="0"/>
              <a:t>HH    </a:t>
            </a:r>
            <a:r>
              <a:rPr lang="fa-IR" sz="2400" dirty="0" smtClean="0"/>
              <a:t> :سیگار  </a:t>
            </a:r>
            <a:r>
              <a:rPr lang="en-US" sz="2400" dirty="0" smtClean="0"/>
              <a:t>P/Y</a:t>
            </a:r>
            <a:r>
              <a:rPr lang="fa-IR" sz="2400" dirty="0" smtClean="0"/>
              <a:t>10</a:t>
            </a:r>
          </a:p>
          <a:p>
            <a:pPr marL="0" indent="0">
              <a:buNone/>
            </a:pPr>
            <a:r>
              <a:rPr lang="fa-IR" sz="2400" dirty="0" smtClean="0"/>
              <a:t>شیشه ازسال 86 تا 90- داروهای پرورش اندام تاخرداد 94</a:t>
            </a:r>
          </a:p>
          <a:p>
            <a:pPr marL="0" indent="0">
              <a:buNone/>
            </a:pPr>
            <a:r>
              <a:rPr lang="fa-IR" sz="2400" dirty="0" smtClean="0"/>
              <a:t> الکل ازسال86  تاشهریور 95(حدود 5 لیتر در هفته)</a:t>
            </a:r>
          </a:p>
          <a:p>
            <a:pPr marL="0" indent="0">
              <a:buNone/>
            </a:pPr>
            <a:r>
              <a:rPr lang="en-US" sz="2400" dirty="0" smtClean="0"/>
              <a:t>FH    </a:t>
            </a:r>
            <a:r>
              <a:rPr lang="fa-IR" sz="2400" dirty="0" smtClean="0"/>
              <a:t>:</a:t>
            </a:r>
            <a:r>
              <a:rPr lang="en-US" sz="2400" dirty="0" smtClean="0"/>
              <a:t>DM </a:t>
            </a:r>
            <a:r>
              <a:rPr lang="fa-IR" sz="2400" dirty="0" smtClean="0"/>
              <a:t>در پدر بیمار تحت درمان با گلی کلازید-متفورمین و زیپتین.</a:t>
            </a:r>
          </a:p>
          <a:p>
            <a:pPr marL="0" indent="0">
              <a:buNone/>
            </a:pPr>
            <a:r>
              <a:rPr lang="en-US" sz="2400" dirty="0" smtClean="0"/>
              <a:t> DM </a:t>
            </a:r>
            <a:r>
              <a:rPr lang="fa-IR" sz="2400" dirty="0" smtClean="0"/>
              <a:t>در خواهر بیماراز 13 سالگی تحت درمان با انسولین</a:t>
            </a:r>
          </a:p>
          <a:p>
            <a:pPr marL="0" indent="0">
              <a:buNone/>
            </a:pPr>
            <a:r>
              <a:rPr lang="fa-IR" sz="2400" dirty="0" smtClean="0"/>
              <a:t>   </a:t>
            </a:r>
            <a:r>
              <a:rPr lang="en-US" sz="2400" dirty="0" smtClean="0"/>
              <a:t>ROS</a:t>
            </a:r>
            <a:r>
              <a:rPr lang="fa-IR" sz="2400" dirty="0" smtClean="0"/>
              <a:t>:</a:t>
            </a:r>
          </a:p>
          <a:p>
            <a:pPr marL="0" indent="0">
              <a:buNone/>
            </a:pPr>
            <a:r>
              <a:rPr lang="en-US" sz="2400" dirty="0" smtClean="0"/>
              <a:t>H&amp;N</a:t>
            </a:r>
            <a:r>
              <a:rPr lang="fa-IR" sz="2400" dirty="0" smtClean="0"/>
              <a:t>:سردرد-سرگیجه واختلال بینایی ندارد.ریزش مو ندارد.</a:t>
            </a:r>
          </a:p>
          <a:p>
            <a:pPr marL="0" indent="0">
              <a:buNone/>
            </a:pPr>
            <a:r>
              <a:rPr lang="fa-IR" sz="2400" dirty="0" smtClean="0"/>
              <a:t>گاهی اوقات تعریق ولرزش.</a:t>
            </a:r>
          </a:p>
          <a:p>
            <a:pPr marL="0" indent="0">
              <a:buNone/>
            </a:pPr>
            <a:r>
              <a:rPr lang="fa-IR" sz="2400" dirty="0" smtClean="0"/>
              <a:t>تغییر برنامه خواب ندارد. از استرس وعصبانیت زودرس شاکی است.</a:t>
            </a:r>
          </a:p>
          <a:p>
            <a:pPr marL="0" indent="0">
              <a:buNone/>
            </a:pPr>
            <a:r>
              <a:rPr lang="en-US" sz="2400" dirty="0" smtClean="0"/>
              <a:t>CHEST</a:t>
            </a:r>
            <a:r>
              <a:rPr lang="fa-IR" sz="2400" dirty="0" smtClean="0"/>
              <a:t>:تپش قلب وتنگی نفس و... ندارد.</a:t>
            </a:r>
          </a:p>
          <a:p>
            <a:pPr marL="0" indent="0">
              <a:buNone/>
            </a:pPr>
            <a:r>
              <a:rPr lang="en-US" sz="2400" dirty="0" smtClean="0"/>
              <a:t>GI</a:t>
            </a:r>
            <a:r>
              <a:rPr lang="fa-IR" sz="2400" dirty="0" smtClean="0"/>
              <a:t>:کاهش اشتها </a:t>
            </a:r>
            <a:r>
              <a:rPr lang="fa-IR" sz="2400" dirty="0"/>
              <a:t>و</a:t>
            </a:r>
            <a:r>
              <a:rPr lang="fa-IR" sz="2400" dirty="0" smtClean="0"/>
              <a:t>افزایش وزن اخیر حدود 10 کیلوگرم دارد.</a:t>
            </a:r>
          </a:p>
          <a:p>
            <a:pPr marL="0" indent="0">
              <a:buNone/>
            </a:pPr>
            <a:r>
              <a:rPr lang="fa-IR" sz="2400" dirty="0" smtClean="0"/>
              <a:t>اختلال جنسی را ذکر نمی کند.</a:t>
            </a:r>
          </a:p>
        </p:txBody>
      </p:sp>
      <p:sp>
        <p:nvSpPr>
          <p:cNvPr id="4" name="Slide Number Placeholder 3"/>
          <p:cNvSpPr>
            <a:spLocks noGrp="1"/>
          </p:cNvSpPr>
          <p:nvPr>
            <p:ph type="sldNum" sz="quarter" idx="12"/>
          </p:nvPr>
        </p:nvSpPr>
        <p:spPr/>
        <p:txBody>
          <a:bodyPr/>
          <a:lstStyle/>
          <a:p>
            <a:fld id="{2754ED01-E2A0-4C1E-8E21-014B99041579}" type="slidenum">
              <a:rPr lang="en-US" smtClean="0"/>
              <a:pPr/>
              <a:t>16</a:t>
            </a:fld>
            <a:endParaRPr lang="en-US"/>
          </a:p>
        </p:txBody>
      </p:sp>
    </p:spTree>
    <p:extLst>
      <p:ext uri="{BB962C8B-B14F-4D97-AF65-F5344CB8AC3E}">
        <p14:creationId xmlns:p14="http://schemas.microsoft.com/office/powerpoint/2010/main" val="1465321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2800" dirty="0"/>
              <a:t/>
            </a:r>
            <a:br>
              <a:rPr lang="fa-IR" sz="2800" dirty="0"/>
            </a:br>
            <a:r>
              <a:rPr lang="en-US" sz="2800" dirty="0" smtClean="0"/>
              <a:t>:PH/EX </a:t>
            </a:r>
            <a:r>
              <a:rPr lang="fa-IR" sz="2800" dirty="0" smtClean="0"/>
              <a:t> بیمار </a:t>
            </a:r>
            <a:r>
              <a:rPr lang="en-US" sz="2800" dirty="0" smtClean="0"/>
              <a:t>ill</a:t>
            </a:r>
            <a:r>
              <a:rPr lang="fa-IR" sz="2800" dirty="0" smtClean="0"/>
              <a:t> نبوده ، هوشیار وارینته است.</a:t>
            </a:r>
            <a:endParaRPr lang="fa-IR" sz="2800" dirty="0"/>
          </a:p>
        </p:txBody>
      </p:sp>
      <p:sp>
        <p:nvSpPr>
          <p:cNvPr id="3" name="Content Placeholder 2"/>
          <p:cNvSpPr>
            <a:spLocks noGrp="1"/>
          </p:cNvSpPr>
          <p:nvPr>
            <p:ph idx="1"/>
          </p:nvPr>
        </p:nvSpPr>
        <p:spPr/>
        <p:txBody>
          <a:bodyPr>
            <a:normAutofit fontScale="77500" lnSpcReduction="20000"/>
          </a:bodyPr>
          <a:lstStyle/>
          <a:p>
            <a:pPr marL="0" indent="0" algn="l">
              <a:buNone/>
            </a:pPr>
            <a:r>
              <a:rPr lang="en-US" dirty="0" smtClean="0"/>
              <a:t>BP=130/70      PR=74     T=36/8     RR=14</a:t>
            </a:r>
          </a:p>
          <a:p>
            <a:pPr marL="0" indent="0" algn="l">
              <a:buNone/>
            </a:pPr>
            <a:r>
              <a:rPr lang="fa-IR" dirty="0" smtClean="0"/>
              <a:t>       </a:t>
            </a:r>
            <a:r>
              <a:rPr lang="en-US" dirty="0" smtClean="0"/>
              <a:t>H=178 cm       W=85 kg      BMI=18/30</a:t>
            </a:r>
          </a:p>
          <a:p>
            <a:pPr marL="0" indent="0" algn="l">
              <a:buNone/>
            </a:pPr>
            <a:r>
              <a:rPr lang="en-US" smtClean="0"/>
              <a:t>OH -</a:t>
            </a:r>
            <a:endParaRPr lang="fa-IR" dirty="0" smtClean="0"/>
          </a:p>
          <a:p>
            <a:pPr marL="0" indent="0">
              <a:buNone/>
            </a:pPr>
            <a:r>
              <a:rPr lang="en-US" dirty="0" smtClean="0"/>
              <a:t>H&amp;N</a:t>
            </a:r>
            <a:r>
              <a:rPr lang="fa-IR" dirty="0" smtClean="0"/>
              <a:t>: </a:t>
            </a:r>
            <a:r>
              <a:rPr lang="en-US" dirty="0" smtClean="0"/>
              <a:t>LAP</a:t>
            </a:r>
            <a:r>
              <a:rPr lang="fa-IR" dirty="0" smtClean="0"/>
              <a:t>وایکتر ندارد. تیروئید نرمال سایز است.</a:t>
            </a:r>
          </a:p>
          <a:p>
            <a:pPr marL="0" indent="0">
              <a:buNone/>
            </a:pPr>
            <a:r>
              <a:rPr lang="en-US" dirty="0" smtClean="0"/>
              <a:t>CHEST</a:t>
            </a:r>
            <a:r>
              <a:rPr lang="fa-IR" dirty="0" smtClean="0"/>
              <a:t>:سمع قلب وریه نرمال.دفرمیتی ندارد. </a:t>
            </a:r>
          </a:p>
          <a:p>
            <a:pPr marL="0" indent="0">
              <a:buNone/>
            </a:pPr>
            <a:r>
              <a:rPr lang="en-US" dirty="0" smtClean="0"/>
              <a:t>ABDOMAN</a:t>
            </a:r>
            <a:r>
              <a:rPr lang="fa-IR" dirty="0" smtClean="0"/>
              <a:t>:تندرنس وارگانومگالی ندارد.گاردینگ ندارد.</a:t>
            </a:r>
          </a:p>
          <a:p>
            <a:pPr marL="0" indent="0">
              <a:buNone/>
            </a:pPr>
            <a:r>
              <a:rPr lang="en-US" dirty="0" smtClean="0"/>
              <a:t>EXT</a:t>
            </a:r>
            <a:r>
              <a:rPr lang="fa-IR" dirty="0" smtClean="0"/>
              <a:t>:اکنه های پراکنده روی اندامهای فوقانی وتحتانی</a:t>
            </a:r>
          </a:p>
          <a:p>
            <a:pPr marL="0" indent="0">
              <a:buNone/>
            </a:pPr>
            <a:r>
              <a:rPr lang="fa-IR" dirty="0"/>
              <a:t> </a:t>
            </a:r>
            <a:r>
              <a:rPr lang="fa-IR" dirty="0" smtClean="0"/>
              <a:t>      بدون کلابینگ وسیانوز.نبضها قرینه وپر.</a:t>
            </a:r>
          </a:p>
          <a:p>
            <a:pPr marL="0" indent="0">
              <a:buNone/>
            </a:pPr>
            <a:r>
              <a:rPr lang="en-US" dirty="0" smtClean="0"/>
              <a:t>        </a:t>
            </a:r>
            <a:r>
              <a:rPr lang="fa-IR" dirty="0" smtClean="0"/>
              <a:t>ادم ندارد.</a:t>
            </a:r>
          </a:p>
          <a:p>
            <a:pPr marL="0" indent="0">
              <a:buNone/>
            </a:pPr>
            <a:r>
              <a:rPr lang="en-US" dirty="0" smtClean="0"/>
              <a:t>GENITALIA</a:t>
            </a:r>
            <a:r>
              <a:rPr lang="fa-IR" dirty="0" smtClean="0"/>
              <a:t>:به ظاهر نرمال</a:t>
            </a:r>
          </a:p>
          <a:p>
            <a:pPr marL="0" indent="0">
              <a:buNone/>
            </a:pPr>
            <a:r>
              <a:rPr lang="fa-IR" dirty="0" smtClean="0"/>
              <a:t>معاینات نرولوژی نرمال . </a:t>
            </a:r>
            <a:r>
              <a:rPr lang="en-US" dirty="0" smtClean="0"/>
              <a:t>Force</a:t>
            </a:r>
            <a:r>
              <a:rPr lang="fa-IR" dirty="0" smtClean="0"/>
              <a:t> عضلانی  5/5</a:t>
            </a:r>
          </a:p>
          <a:p>
            <a:pPr marL="0" indent="0">
              <a:buNone/>
            </a:pPr>
            <a:endParaRPr lang="fa-IR" dirty="0" smtClean="0"/>
          </a:p>
        </p:txBody>
      </p:sp>
      <p:sp>
        <p:nvSpPr>
          <p:cNvPr id="4" name="Slide Number Placeholder 3"/>
          <p:cNvSpPr>
            <a:spLocks noGrp="1"/>
          </p:cNvSpPr>
          <p:nvPr>
            <p:ph type="sldNum" sz="quarter" idx="12"/>
          </p:nvPr>
        </p:nvSpPr>
        <p:spPr/>
        <p:txBody>
          <a:bodyPr/>
          <a:lstStyle/>
          <a:p>
            <a:fld id="{2754ED01-E2A0-4C1E-8E21-014B99041579}" type="slidenum">
              <a:rPr lang="en-US" smtClean="0"/>
              <a:pPr/>
              <a:t>17</a:t>
            </a:fld>
            <a:endParaRPr lang="en-US"/>
          </a:p>
        </p:txBody>
      </p:sp>
    </p:spTree>
    <p:extLst>
      <p:ext uri="{BB962C8B-B14F-4D97-AF65-F5344CB8AC3E}">
        <p14:creationId xmlns:p14="http://schemas.microsoft.com/office/powerpoint/2010/main" val="3919530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list</a:t>
            </a:r>
            <a:endParaRPr lang="fa-IR" dirty="0"/>
          </a:p>
        </p:txBody>
      </p:sp>
      <p:sp>
        <p:nvSpPr>
          <p:cNvPr id="3" name="Content Placeholder 2"/>
          <p:cNvSpPr>
            <a:spLocks noGrp="1"/>
          </p:cNvSpPr>
          <p:nvPr>
            <p:ph idx="1"/>
          </p:nvPr>
        </p:nvSpPr>
        <p:spPr/>
        <p:txBody>
          <a:bodyPr/>
          <a:lstStyle/>
          <a:p>
            <a:pPr>
              <a:buFont typeface="Wingdings" pitchFamily="2" charset="2"/>
              <a:buChar char="Ø"/>
            </a:pPr>
            <a:r>
              <a:rPr lang="fa-IR" dirty="0" smtClean="0"/>
              <a:t>بیمار آقای 26 ساله با حملات ضعف تعریق وافت </a:t>
            </a:r>
            <a:r>
              <a:rPr lang="en-US" dirty="0" smtClean="0"/>
              <a:t>BS</a:t>
            </a:r>
            <a:r>
              <a:rPr lang="fa-IR" dirty="0" smtClean="0"/>
              <a:t>  با فاصله یک الی دو ساعت بعد از غذا خوردن و یا فعالیت جسمی که با خوردن مواد غذایی علایم وی برطرف میشود. افزایش وزن  حدود 10 کیلوگرم طی پنج ماه اخیردارد. </a:t>
            </a:r>
          </a:p>
          <a:p>
            <a:pPr>
              <a:buFont typeface="Wingdings" pitchFamily="2" charset="2"/>
              <a:buChar char="Ø"/>
            </a:pPr>
            <a:r>
              <a:rPr lang="fa-IR" dirty="0" smtClean="0"/>
              <a:t>دیابت در پدر تحت درمان با </a:t>
            </a:r>
            <a:r>
              <a:rPr lang="en-US" dirty="0" smtClean="0"/>
              <a:t>OA</a:t>
            </a:r>
            <a:r>
              <a:rPr lang="fa-IR" dirty="0" smtClean="0"/>
              <a:t> ودیابت در خواهر تحت درمان با انسولین.</a:t>
            </a:r>
          </a:p>
          <a:p>
            <a:pPr>
              <a:buFont typeface="Wingdings" pitchFamily="2" charset="2"/>
              <a:buChar char="Ø"/>
            </a:pPr>
            <a:r>
              <a:rPr lang="fa-IR" dirty="0" smtClean="0"/>
              <a:t>در آزمایشات انجام شده انسولین و</a:t>
            </a:r>
            <a:r>
              <a:rPr lang="en-US" dirty="0" smtClean="0"/>
              <a:t> c peptide</a:t>
            </a:r>
            <a:r>
              <a:rPr lang="fa-IR" dirty="0" smtClean="0"/>
              <a:t>بالا دارد.</a:t>
            </a:r>
          </a:p>
          <a:p>
            <a:pPr marL="0" indent="0">
              <a:buNone/>
            </a:pPr>
            <a:endParaRPr lang="fa-IR"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18</a:t>
            </a:fld>
            <a:endParaRPr lang="en-US"/>
          </a:p>
        </p:txBody>
      </p:sp>
    </p:spTree>
    <p:extLst>
      <p:ext uri="{BB962C8B-B14F-4D97-AF65-F5344CB8AC3E}">
        <p14:creationId xmlns:p14="http://schemas.microsoft.com/office/powerpoint/2010/main" val="1581891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a-IR" dirty="0" smtClean="0"/>
              <a:t>با تشکر از توجه شما</a:t>
            </a:r>
            <a:endParaRPr lang="fa-IR"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19</a:t>
            </a:fld>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835696" y="2852936"/>
            <a:ext cx="4968552"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dirty="0" smtClean="0"/>
              <a:t>با تشکر از توجه شما</a:t>
            </a:r>
            <a:endParaRPr lang="fa-IR" sz="4400" dirty="0"/>
          </a:p>
        </p:txBody>
      </p:sp>
    </p:spTree>
    <p:extLst>
      <p:ext uri="{BB962C8B-B14F-4D97-AF65-F5344CB8AC3E}">
        <p14:creationId xmlns:p14="http://schemas.microsoft.com/office/powerpoint/2010/main" val="2563144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Ø"/>
            </a:pPr>
            <a:endParaRPr lang="en-US" dirty="0" smtClean="0"/>
          </a:p>
          <a:p>
            <a:pPr>
              <a:buFont typeface="Wingdings" pitchFamily="2" charset="2"/>
              <a:buChar char="Ø"/>
            </a:pPr>
            <a:r>
              <a:rPr lang="fa-IR" dirty="0"/>
              <a:t>آقای 26ساله اهل تهران/ساکن شهریار/تحصیلات دیپلم</a:t>
            </a:r>
          </a:p>
          <a:p>
            <a:pPr>
              <a:buFont typeface="Wingdings" pitchFamily="2" charset="2"/>
              <a:buChar char="Ø"/>
            </a:pPr>
            <a:r>
              <a:rPr lang="fa-IR" dirty="0"/>
              <a:t>شغل شیشه بر(از پنج ماه قبل اشتغال به کار ندارد)</a:t>
            </a:r>
          </a:p>
          <a:p>
            <a:pPr>
              <a:buFont typeface="Wingdings" pitchFamily="2" charset="2"/>
              <a:buChar char="Ø"/>
            </a:pPr>
            <a:r>
              <a:rPr lang="fa-IR" dirty="0"/>
              <a:t>متاهل وصاحب یک فرزند دو ماهه.</a:t>
            </a:r>
          </a:p>
          <a:p>
            <a:pPr>
              <a:buFont typeface="Wingdings" pitchFamily="2" charset="2"/>
              <a:buChar char="Ø"/>
            </a:pPr>
            <a:endParaRPr lang="fa-IR"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a:t>
            </a:fld>
            <a:endParaRPr lang="en-US"/>
          </a:p>
        </p:txBody>
      </p:sp>
    </p:spTree>
    <p:extLst>
      <p:ext uri="{BB962C8B-B14F-4D97-AF65-F5344CB8AC3E}">
        <p14:creationId xmlns:p14="http://schemas.microsoft.com/office/powerpoint/2010/main" val="586902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Font typeface="Wingdings" pitchFamily="2" charset="2"/>
              <a:buChar char="Ø"/>
            </a:pPr>
            <a:r>
              <a:rPr lang="en-US" dirty="0" smtClean="0"/>
              <a:t>:CC </a:t>
            </a:r>
            <a:r>
              <a:rPr lang="fa-IR" dirty="0" smtClean="0"/>
              <a:t> ضعف </a:t>
            </a:r>
            <a:r>
              <a:rPr lang="fa-IR" dirty="0"/>
              <a:t>وتعریق سرد(حملات افت قند خون)</a:t>
            </a:r>
          </a:p>
          <a:p>
            <a:pPr>
              <a:buFont typeface="Wingdings" pitchFamily="2" charset="2"/>
              <a:buChar char="Ø"/>
            </a:pPr>
            <a:r>
              <a:rPr lang="en-US" dirty="0" smtClean="0"/>
              <a:t>:PI </a:t>
            </a:r>
            <a:r>
              <a:rPr lang="fa-IR" dirty="0" smtClean="0"/>
              <a:t> مشکل </a:t>
            </a:r>
            <a:r>
              <a:rPr lang="fa-IR" dirty="0"/>
              <a:t>بیمار از شهریور امسال به این صورت شروع شده که به دنبال مصرف الکل وحدود یکی دو ساعت بعد از صرف شام دچار ضعف تعریق سرد واختلال هوشیاری شده .در بررسی بیمارستان  </a:t>
            </a:r>
            <a:r>
              <a:rPr lang="en-US" dirty="0" smtClean="0"/>
              <a:t> BS=46 </a:t>
            </a:r>
            <a:r>
              <a:rPr lang="fa-IR" dirty="0"/>
              <a:t>داشته وبعد از دریافت سرم دکستروز </a:t>
            </a:r>
            <a:r>
              <a:rPr lang="fa-IR" dirty="0" smtClean="0"/>
              <a:t>و بهبود هوشیاری، مجدد </a:t>
            </a:r>
            <a:r>
              <a:rPr lang="fa-IR" dirty="0"/>
              <a:t>روز بعد ساعت 11 صبح دچار همان علایم بدون کاهش هوشیاری با </a:t>
            </a:r>
            <a:r>
              <a:rPr lang="en-US" dirty="0"/>
              <a:t>BS=50 </a:t>
            </a:r>
            <a:r>
              <a:rPr lang="fa-IR" dirty="0"/>
              <a:t>می شود که با خوردن مواد </a:t>
            </a:r>
            <a:r>
              <a:rPr lang="fa-IR" dirty="0" smtClean="0"/>
              <a:t>غذایی به تدریج </a:t>
            </a:r>
            <a:r>
              <a:rPr lang="fa-IR" dirty="0"/>
              <a:t>بهبود </a:t>
            </a:r>
            <a:r>
              <a:rPr lang="fa-IR" dirty="0" smtClean="0"/>
              <a:t>یافته است.</a:t>
            </a:r>
            <a:endParaRPr lang="fa-IR" dirty="0"/>
          </a:p>
          <a:p>
            <a:pPr>
              <a:buFont typeface="Wingdings" pitchFamily="2" charset="2"/>
              <a:buChar char="Ø"/>
            </a:pPr>
            <a:endParaRPr lang="fa-IR"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3</a:t>
            </a:fld>
            <a:endParaRPr lang="en-US"/>
          </a:p>
        </p:txBody>
      </p:sp>
    </p:spTree>
    <p:extLst>
      <p:ext uri="{BB962C8B-B14F-4D97-AF65-F5344CB8AC3E}">
        <p14:creationId xmlns:p14="http://schemas.microsoft.com/office/powerpoint/2010/main" val="3498400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3" y="548680"/>
            <a:ext cx="8352928" cy="5174035"/>
          </a:xfrm>
        </p:spPr>
        <p:txBody>
          <a:bodyPr/>
          <a:lstStyle/>
          <a:p>
            <a:pPr marL="0" indent="0">
              <a:buNone/>
            </a:pPr>
            <a:r>
              <a:rPr lang="fa-IR" dirty="0"/>
              <a:t> </a:t>
            </a:r>
            <a:r>
              <a:rPr lang="fa-IR" dirty="0" smtClean="0"/>
              <a:t> بیمارچندین مرتبه طی 5 ماه اخیردچار این حملات شده که اغلب به فاصله یک الی دو ساعت بعد از غذا خوردن یا عصبانیت ویا فعالیت بدنی بوده.طی پنج ماه اخیر حدود ده کیلو گرم افزایش وزن را ذکر می کند.</a:t>
            </a:r>
          </a:p>
          <a:p>
            <a:pPr marL="0" indent="0">
              <a:buNone/>
            </a:pPr>
            <a:r>
              <a:rPr lang="fa-IR" dirty="0" smtClean="0"/>
              <a:t>مهر ماه 95 در بیمارستان شریعتی بستری وتست </a:t>
            </a:r>
            <a:r>
              <a:rPr lang="en-US" dirty="0" smtClean="0"/>
              <a:t>fasting</a:t>
            </a:r>
            <a:r>
              <a:rPr lang="en-US" dirty="0"/>
              <a:t> </a:t>
            </a:r>
            <a:r>
              <a:rPr lang="fa-IR" dirty="0" smtClean="0"/>
              <a:t>انجام می شودکه بعد از سه ساعت دچارتعریق سرد ولرزش میشود با </a:t>
            </a:r>
            <a:r>
              <a:rPr lang="en-US" dirty="0" smtClean="0"/>
              <a:t>BS=37</a:t>
            </a:r>
            <a:r>
              <a:rPr lang="fa-IR" dirty="0" smtClean="0"/>
              <a:t>.</a:t>
            </a:r>
            <a:endParaRPr lang="fa-IR"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4</a:t>
            </a:fld>
            <a:endParaRPr lang="en-US"/>
          </a:p>
        </p:txBody>
      </p:sp>
    </p:spTree>
    <p:extLst>
      <p:ext uri="{BB962C8B-B14F-4D97-AF65-F5344CB8AC3E}">
        <p14:creationId xmlns:p14="http://schemas.microsoft.com/office/powerpoint/2010/main" val="1912002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pPr/>
              <a:t>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026096745"/>
              </p:ext>
            </p:extLst>
          </p:nvPr>
        </p:nvGraphicFramePr>
        <p:xfrm>
          <a:off x="2195736" y="188640"/>
          <a:ext cx="4752528" cy="6453720"/>
        </p:xfrm>
        <a:graphic>
          <a:graphicData uri="http://schemas.openxmlformats.org/drawingml/2006/table">
            <a:tbl>
              <a:tblPr rtl="1" firstRow="1" bandRow="1">
                <a:tableStyleId>{5C22544A-7EE6-4342-B048-85BDC9FD1C3A}</a:tableStyleId>
              </a:tblPr>
              <a:tblGrid>
                <a:gridCol w="1584176"/>
                <a:gridCol w="1584176"/>
                <a:gridCol w="1584176"/>
              </a:tblGrid>
              <a:tr h="717080">
                <a:tc gridSpan="3">
                  <a:txBody>
                    <a:bodyPr/>
                    <a:lstStyle/>
                    <a:p>
                      <a:pPr algn="ctr" rtl="1"/>
                      <a:r>
                        <a:rPr lang="en-US" dirty="0" smtClean="0"/>
                        <a:t>Lab data</a:t>
                      </a:r>
                      <a:endParaRPr lang="fa-IR" dirty="0"/>
                    </a:p>
                  </a:txBody>
                  <a:tcPr/>
                </a:tc>
                <a:tc hMerge="1">
                  <a:txBody>
                    <a:bodyPr/>
                    <a:lstStyle/>
                    <a:p>
                      <a:pPr rtl="1"/>
                      <a:endParaRPr lang="fa-IR"/>
                    </a:p>
                  </a:txBody>
                  <a:tcPr/>
                </a:tc>
                <a:tc hMerge="1">
                  <a:txBody>
                    <a:bodyPr/>
                    <a:lstStyle/>
                    <a:p>
                      <a:pPr rtl="1"/>
                      <a:endParaRPr lang="fa-IR"/>
                    </a:p>
                  </a:txBody>
                  <a:tcPr/>
                </a:tc>
              </a:tr>
              <a:tr h="717080">
                <a:tc>
                  <a:txBody>
                    <a:bodyPr/>
                    <a:lstStyle/>
                    <a:p>
                      <a:pPr algn="l" rtl="1"/>
                      <a:r>
                        <a:rPr lang="en-US" dirty="0" smtClean="0"/>
                        <a:t>2,6-24,9</a:t>
                      </a:r>
                      <a:endParaRPr lang="fa-IR" dirty="0"/>
                    </a:p>
                  </a:txBody>
                  <a:tcPr/>
                </a:tc>
                <a:tc>
                  <a:txBody>
                    <a:bodyPr/>
                    <a:lstStyle/>
                    <a:p>
                      <a:pPr algn="l" rtl="1"/>
                      <a:r>
                        <a:rPr lang="en-US" baseline="0" dirty="0" smtClean="0"/>
                        <a:t>  85  </a:t>
                      </a:r>
                      <a:r>
                        <a:rPr lang="en-US" baseline="0" dirty="0" err="1" smtClean="0"/>
                        <a:t>miciu</a:t>
                      </a:r>
                      <a:r>
                        <a:rPr lang="en-US" baseline="0" dirty="0" smtClean="0"/>
                        <a:t>/ml</a:t>
                      </a:r>
                      <a:endParaRPr lang="fa-IR" dirty="0"/>
                    </a:p>
                  </a:txBody>
                  <a:tcPr/>
                </a:tc>
                <a:tc>
                  <a:txBody>
                    <a:bodyPr/>
                    <a:lstStyle/>
                    <a:p>
                      <a:pPr algn="l" rtl="1"/>
                      <a:r>
                        <a:rPr lang="en-US" dirty="0" err="1" smtClean="0"/>
                        <a:t>insuline</a:t>
                      </a:r>
                      <a:endParaRPr lang="fa-IR" dirty="0"/>
                    </a:p>
                  </a:txBody>
                  <a:tcPr/>
                </a:tc>
              </a:tr>
              <a:tr h="717080">
                <a:tc>
                  <a:txBody>
                    <a:bodyPr/>
                    <a:lstStyle/>
                    <a:p>
                      <a:pPr algn="l" rtl="1"/>
                      <a:r>
                        <a:rPr lang="en-US" dirty="0" smtClean="0"/>
                        <a:t>0,7-1,9</a:t>
                      </a:r>
                      <a:endParaRPr lang="fa-IR" dirty="0"/>
                    </a:p>
                  </a:txBody>
                  <a:tcPr/>
                </a:tc>
                <a:tc>
                  <a:txBody>
                    <a:bodyPr/>
                    <a:lstStyle/>
                    <a:p>
                      <a:pPr algn="l" rtl="1"/>
                      <a:r>
                        <a:rPr lang="en-US" dirty="0" smtClean="0"/>
                        <a:t>7,5  </a:t>
                      </a:r>
                      <a:r>
                        <a:rPr lang="en-US" dirty="0" err="1" smtClean="0"/>
                        <a:t>ng</a:t>
                      </a:r>
                      <a:r>
                        <a:rPr lang="en-US" dirty="0" smtClean="0"/>
                        <a:t>/ml</a:t>
                      </a:r>
                      <a:r>
                        <a:rPr lang="fa-IR" dirty="0" smtClean="0"/>
                        <a:t> </a:t>
                      </a:r>
                      <a:endParaRPr lang="fa-IR" dirty="0"/>
                    </a:p>
                  </a:txBody>
                  <a:tcPr/>
                </a:tc>
                <a:tc>
                  <a:txBody>
                    <a:bodyPr/>
                    <a:lstStyle/>
                    <a:p>
                      <a:pPr algn="l" rtl="1"/>
                      <a:r>
                        <a:rPr lang="en-US" dirty="0" smtClean="0"/>
                        <a:t>C peptide</a:t>
                      </a:r>
                      <a:endParaRPr lang="fa-IR" dirty="0"/>
                    </a:p>
                  </a:txBody>
                  <a:tcPr/>
                </a:tc>
              </a:tr>
              <a:tr h="717080">
                <a:tc>
                  <a:txBody>
                    <a:bodyPr/>
                    <a:lstStyle/>
                    <a:p>
                      <a:pPr algn="l" rtl="1"/>
                      <a:endParaRPr lang="fa-IR" dirty="0"/>
                    </a:p>
                  </a:txBody>
                  <a:tcPr/>
                </a:tc>
                <a:tc>
                  <a:txBody>
                    <a:bodyPr/>
                    <a:lstStyle/>
                    <a:p>
                      <a:pPr algn="l" rtl="1"/>
                      <a:r>
                        <a:rPr lang="en-US" dirty="0" smtClean="0"/>
                        <a:t>37  mg/dl</a:t>
                      </a:r>
                      <a:endParaRPr lang="fa-IR" dirty="0"/>
                    </a:p>
                  </a:txBody>
                  <a:tcPr/>
                </a:tc>
                <a:tc>
                  <a:txBody>
                    <a:bodyPr/>
                    <a:lstStyle/>
                    <a:p>
                      <a:pPr algn="l" rtl="1"/>
                      <a:r>
                        <a:rPr lang="en-US" dirty="0" smtClean="0"/>
                        <a:t>BS</a:t>
                      </a:r>
                      <a:endParaRPr lang="fa-IR" dirty="0"/>
                    </a:p>
                  </a:txBody>
                  <a:tcPr/>
                </a:tc>
              </a:tr>
              <a:tr h="717080">
                <a:tc>
                  <a:txBody>
                    <a:bodyPr/>
                    <a:lstStyle/>
                    <a:p>
                      <a:pPr algn="l" rtl="1"/>
                      <a:r>
                        <a:rPr lang="en-US" dirty="0" smtClean="0"/>
                        <a:t>4,7-23,2</a:t>
                      </a:r>
                      <a:endParaRPr lang="fa-IR" dirty="0"/>
                    </a:p>
                  </a:txBody>
                  <a:tcPr/>
                </a:tc>
                <a:tc>
                  <a:txBody>
                    <a:bodyPr/>
                    <a:lstStyle/>
                    <a:p>
                      <a:pPr algn="l" rtl="1"/>
                      <a:r>
                        <a:rPr lang="en-US" dirty="0" smtClean="0"/>
                        <a:t>8  </a:t>
                      </a:r>
                      <a:r>
                        <a:rPr lang="en-US" dirty="0" err="1" smtClean="0"/>
                        <a:t>micg</a:t>
                      </a:r>
                      <a:r>
                        <a:rPr lang="en-US" dirty="0" smtClean="0"/>
                        <a:t>/dl</a:t>
                      </a:r>
                      <a:endParaRPr lang="fa-IR" dirty="0"/>
                    </a:p>
                  </a:txBody>
                  <a:tcPr/>
                </a:tc>
                <a:tc>
                  <a:txBody>
                    <a:bodyPr/>
                    <a:lstStyle/>
                    <a:p>
                      <a:pPr algn="l" rtl="1"/>
                      <a:r>
                        <a:rPr lang="en-US" dirty="0" smtClean="0"/>
                        <a:t>Cortisol 8 am</a:t>
                      </a:r>
                      <a:endParaRPr lang="fa-IR" dirty="0"/>
                    </a:p>
                  </a:txBody>
                  <a:tcPr/>
                </a:tc>
              </a:tr>
              <a:tr h="717080">
                <a:tc>
                  <a:txBody>
                    <a:bodyPr/>
                    <a:lstStyle/>
                    <a:p>
                      <a:pPr algn="l" rtl="1"/>
                      <a:r>
                        <a:rPr lang="en-US" dirty="0" smtClean="0"/>
                        <a:t>451-774</a:t>
                      </a:r>
                      <a:endParaRPr lang="fa-IR" dirty="0"/>
                    </a:p>
                  </a:txBody>
                  <a:tcPr/>
                </a:tc>
                <a:tc>
                  <a:txBody>
                    <a:bodyPr/>
                    <a:lstStyle/>
                    <a:p>
                      <a:pPr algn="l" rtl="1"/>
                      <a:r>
                        <a:rPr lang="en-US" dirty="0" smtClean="0"/>
                        <a:t>310  </a:t>
                      </a:r>
                      <a:r>
                        <a:rPr lang="en-US" dirty="0" err="1" smtClean="0"/>
                        <a:t>micg</a:t>
                      </a:r>
                      <a:r>
                        <a:rPr lang="en-US" dirty="0" smtClean="0"/>
                        <a:t>/ml</a:t>
                      </a:r>
                      <a:endParaRPr lang="fa-IR" dirty="0"/>
                    </a:p>
                  </a:txBody>
                  <a:tcPr/>
                </a:tc>
                <a:tc>
                  <a:txBody>
                    <a:bodyPr/>
                    <a:lstStyle/>
                    <a:p>
                      <a:pPr algn="l" rtl="1"/>
                      <a:r>
                        <a:rPr lang="en-US" dirty="0" smtClean="0"/>
                        <a:t>IGF-1</a:t>
                      </a:r>
                      <a:endParaRPr lang="fa-IR" dirty="0"/>
                    </a:p>
                  </a:txBody>
                  <a:tcPr/>
                </a:tc>
              </a:tr>
              <a:tr h="717080">
                <a:tc>
                  <a:txBody>
                    <a:bodyPr/>
                    <a:lstStyle/>
                    <a:p>
                      <a:pPr algn="l" rtl="1"/>
                      <a:r>
                        <a:rPr lang="en-US" dirty="0" smtClean="0"/>
                        <a:t>0,4-6,1</a:t>
                      </a:r>
                      <a:endParaRPr lang="fa-IR" dirty="0"/>
                    </a:p>
                  </a:txBody>
                  <a:tcPr/>
                </a:tc>
                <a:tc>
                  <a:txBody>
                    <a:bodyPr/>
                    <a:lstStyle/>
                    <a:p>
                      <a:pPr algn="l" rtl="1"/>
                      <a:r>
                        <a:rPr lang="en-US" dirty="0" smtClean="0"/>
                        <a:t>4,5</a:t>
                      </a:r>
                      <a:r>
                        <a:rPr lang="en-US" baseline="0" dirty="0" smtClean="0"/>
                        <a:t>  </a:t>
                      </a:r>
                      <a:r>
                        <a:rPr lang="en-US" baseline="0" dirty="0" err="1" smtClean="0"/>
                        <a:t>miciu</a:t>
                      </a:r>
                      <a:r>
                        <a:rPr lang="en-US" baseline="0" dirty="0" smtClean="0"/>
                        <a:t>/ml</a:t>
                      </a:r>
                      <a:endParaRPr lang="fa-IR" dirty="0"/>
                    </a:p>
                  </a:txBody>
                  <a:tcPr/>
                </a:tc>
                <a:tc>
                  <a:txBody>
                    <a:bodyPr/>
                    <a:lstStyle/>
                    <a:p>
                      <a:pPr algn="l" rtl="1"/>
                      <a:r>
                        <a:rPr lang="en-US" dirty="0" smtClean="0"/>
                        <a:t>TSH</a:t>
                      </a:r>
                      <a:endParaRPr lang="fa-IR" dirty="0"/>
                    </a:p>
                  </a:txBody>
                  <a:tcPr/>
                </a:tc>
              </a:tr>
              <a:tr h="717080">
                <a:tc>
                  <a:txBody>
                    <a:bodyPr/>
                    <a:lstStyle/>
                    <a:p>
                      <a:pPr algn="l" rtl="1"/>
                      <a:r>
                        <a:rPr lang="en-US" dirty="0" smtClean="0"/>
                        <a:t>5,4-12,6</a:t>
                      </a:r>
                      <a:endParaRPr lang="fa-IR" dirty="0"/>
                    </a:p>
                  </a:txBody>
                  <a:tcPr/>
                </a:tc>
                <a:tc>
                  <a:txBody>
                    <a:bodyPr/>
                    <a:lstStyle/>
                    <a:p>
                      <a:pPr algn="l" rtl="1"/>
                      <a:r>
                        <a:rPr lang="en-US" dirty="0" smtClean="0"/>
                        <a:t>8,5  </a:t>
                      </a:r>
                      <a:r>
                        <a:rPr lang="en-US" dirty="0" err="1" smtClean="0"/>
                        <a:t>micg</a:t>
                      </a:r>
                      <a:r>
                        <a:rPr lang="en-US" dirty="0" smtClean="0"/>
                        <a:t>/ml</a:t>
                      </a:r>
                      <a:endParaRPr lang="fa-IR" dirty="0"/>
                    </a:p>
                  </a:txBody>
                  <a:tcPr/>
                </a:tc>
                <a:tc>
                  <a:txBody>
                    <a:bodyPr/>
                    <a:lstStyle/>
                    <a:p>
                      <a:pPr algn="l" rtl="1"/>
                      <a:r>
                        <a:rPr lang="en-US" dirty="0" smtClean="0"/>
                        <a:t>T4</a:t>
                      </a:r>
                      <a:endParaRPr lang="fa-IR" dirty="0"/>
                    </a:p>
                  </a:txBody>
                  <a:tcPr/>
                </a:tc>
              </a:tr>
              <a:tr h="717080">
                <a:tc>
                  <a:txBody>
                    <a:bodyPr/>
                    <a:lstStyle/>
                    <a:p>
                      <a:pPr algn="l" rtl="1"/>
                      <a:endParaRPr lang="fa-IR" dirty="0"/>
                    </a:p>
                  </a:txBody>
                  <a:tcPr/>
                </a:tc>
                <a:tc>
                  <a:txBody>
                    <a:bodyPr/>
                    <a:lstStyle/>
                    <a:p>
                      <a:pPr algn="l" rtl="1"/>
                      <a:r>
                        <a:rPr lang="en-US" dirty="0" smtClean="0"/>
                        <a:t>13,8</a:t>
                      </a:r>
                      <a:endParaRPr lang="fa-IR" dirty="0"/>
                    </a:p>
                  </a:txBody>
                  <a:tcPr/>
                </a:tc>
                <a:tc>
                  <a:txBody>
                    <a:bodyPr/>
                    <a:lstStyle/>
                    <a:p>
                      <a:pPr algn="l" rtl="1"/>
                      <a:r>
                        <a:rPr lang="en-US" dirty="0" smtClean="0"/>
                        <a:t>25(OH)</a:t>
                      </a:r>
                      <a:r>
                        <a:rPr lang="en-US" dirty="0" err="1" smtClean="0"/>
                        <a:t>vit</a:t>
                      </a:r>
                      <a:r>
                        <a:rPr lang="en-US" dirty="0" smtClean="0"/>
                        <a:t> D</a:t>
                      </a:r>
                      <a:endParaRPr lang="fa-IR" dirty="0"/>
                    </a:p>
                  </a:txBody>
                  <a:tcPr/>
                </a:tc>
              </a:tr>
            </a:tbl>
          </a:graphicData>
        </a:graphic>
      </p:graphicFrame>
    </p:spTree>
    <p:extLst>
      <p:ext uri="{BB962C8B-B14F-4D97-AF65-F5344CB8AC3E}">
        <p14:creationId xmlns:p14="http://schemas.microsoft.com/office/powerpoint/2010/main" val="364372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pPr/>
              <a:t>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88639"/>
            <a:ext cx="4896543" cy="626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160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336704"/>
          </a:xfrm>
        </p:spPr>
        <p:txBody>
          <a:bodyPr>
            <a:normAutofit lnSpcReduction="10000"/>
          </a:bodyPr>
          <a:lstStyle/>
          <a:p>
            <a:pPr marL="0" indent="0" algn="l">
              <a:buNone/>
            </a:pPr>
            <a:r>
              <a:rPr lang="en-US" dirty="0" err="1" smtClean="0"/>
              <a:t>Hcv</a:t>
            </a:r>
            <a:r>
              <a:rPr lang="en-US" dirty="0" smtClean="0"/>
              <a:t> </a:t>
            </a:r>
            <a:r>
              <a:rPr lang="en-US" dirty="0" err="1" smtClean="0"/>
              <a:t>Ab</a:t>
            </a:r>
            <a:r>
              <a:rPr lang="en-US" dirty="0" smtClean="0"/>
              <a:t>=</a:t>
            </a:r>
            <a:r>
              <a:rPr lang="en-US" dirty="0" err="1" smtClean="0"/>
              <a:t>neg</a:t>
            </a:r>
            <a:r>
              <a:rPr lang="en-US" dirty="0"/>
              <a:t> </a:t>
            </a:r>
            <a:r>
              <a:rPr lang="fa-IR" dirty="0" smtClean="0"/>
              <a:t>   </a:t>
            </a:r>
            <a:r>
              <a:rPr lang="en-US" dirty="0" err="1" smtClean="0"/>
              <a:t>Hbs</a:t>
            </a:r>
            <a:r>
              <a:rPr lang="en-US" dirty="0" smtClean="0"/>
              <a:t> Ag=</a:t>
            </a:r>
            <a:r>
              <a:rPr lang="en-US" dirty="0" err="1" smtClean="0"/>
              <a:t>neg</a:t>
            </a:r>
            <a:endParaRPr lang="en-US" dirty="0" smtClean="0"/>
          </a:p>
          <a:p>
            <a:pPr marL="0" indent="0" algn="l">
              <a:buNone/>
            </a:pPr>
            <a:endParaRPr lang="fa-IR" dirty="0" smtClean="0"/>
          </a:p>
          <a:p>
            <a:pPr marL="0" indent="0" algn="l">
              <a:buNone/>
            </a:pPr>
            <a:endParaRPr lang="fa-IR" dirty="0"/>
          </a:p>
          <a:p>
            <a:pPr marL="0" indent="0" algn="l">
              <a:buNone/>
            </a:pPr>
            <a:endParaRPr lang="fa-IR" dirty="0" smtClean="0"/>
          </a:p>
          <a:p>
            <a:pPr marL="0" indent="0" algn="l">
              <a:buNone/>
            </a:pPr>
            <a:endParaRPr lang="en-US" dirty="0"/>
          </a:p>
          <a:p>
            <a:pPr marL="0" indent="0" algn="l">
              <a:buNone/>
            </a:pPr>
            <a:endParaRPr lang="en-US" dirty="0" smtClean="0"/>
          </a:p>
          <a:p>
            <a:pPr marL="0" indent="0" algn="l">
              <a:buNone/>
            </a:pPr>
            <a:endParaRPr lang="en-US" dirty="0" smtClean="0"/>
          </a:p>
          <a:p>
            <a:pPr marL="0" indent="0" algn="l">
              <a:buNone/>
            </a:pPr>
            <a:r>
              <a:rPr lang="en-US" dirty="0" err="1" smtClean="0"/>
              <a:t>sulfunileurea</a:t>
            </a:r>
            <a:r>
              <a:rPr lang="en-US" dirty="0" smtClean="0"/>
              <a:t>=</a:t>
            </a:r>
            <a:r>
              <a:rPr lang="en-US" dirty="0" err="1" smtClean="0"/>
              <a:t>neg</a:t>
            </a:r>
            <a:endParaRPr lang="en-US" dirty="0"/>
          </a:p>
          <a:p>
            <a:pPr marL="0" indent="0" algn="l">
              <a:buNone/>
            </a:pPr>
            <a:r>
              <a:rPr lang="en-US" dirty="0" smtClean="0"/>
              <a:t>)</a:t>
            </a:r>
            <a:r>
              <a:rPr lang="fa-IR" dirty="0" smtClean="0"/>
              <a:t>این آزمایش حین </a:t>
            </a:r>
            <a:r>
              <a:rPr lang="en-US" dirty="0" smtClean="0"/>
              <a:t> fasting</a:t>
            </a:r>
            <a:r>
              <a:rPr lang="fa-IR" dirty="0" smtClean="0"/>
              <a:t>نبوده است)</a:t>
            </a:r>
            <a:endParaRPr lang="en-US" dirty="0" smtClean="0"/>
          </a:p>
          <a:p>
            <a:pPr marL="0" indent="0" algn="l">
              <a:buNone/>
            </a:pPr>
            <a:r>
              <a:rPr lang="en-US" dirty="0" smtClean="0"/>
              <a:t>Abdominal CT Scan=NL</a:t>
            </a:r>
          </a:p>
          <a:p>
            <a:pPr marL="0" indent="0" algn="l">
              <a:buNone/>
            </a:pPr>
            <a:r>
              <a:rPr lang="en-US" dirty="0" err="1" smtClean="0"/>
              <a:t>Octreoscan</a:t>
            </a:r>
            <a:r>
              <a:rPr lang="en-US" dirty="0" smtClean="0"/>
              <a:t> with SPECT-CT= NL(95/9/23)</a:t>
            </a:r>
            <a:endParaRPr lang="fa-IR"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145361629"/>
              </p:ext>
            </p:extLst>
          </p:nvPr>
        </p:nvGraphicFramePr>
        <p:xfrm>
          <a:off x="1547664" y="980728"/>
          <a:ext cx="6096000" cy="2880320"/>
        </p:xfrm>
        <a:graphic>
          <a:graphicData uri="http://schemas.openxmlformats.org/drawingml/2006/table">
            <a:tbl>
              <a:tblPr rtl="1" firstRow="1" bandRow="1">
                <a:tableStyleId>{5C22544A-7EE6-4342-B048-85BDC9FD1C3A}</a:tableStyleId>
              </a:tblPr>
              <a:tblGrid>
                <a:gridCol w="3048000"/>
                <a:gridCol w="3048000"/>
              </a:tblGrid>
              <a:tr h="720080">
                <a:tc>
                  <a:txBody>
                    <a:bodyPr/>
                    <a:lstStyle/>
                    <a:p>
                      <a:pPr algn="l" rtl="1"/>
                      <a:r>
                        <a:rPr lang="en-US" dirty="0" smtClean="0"/>
                        <a:t>101   mg/dl</a:t>
                      </a:r>
                      <a:endParaRPr lang="fa-IR" dirty="0"/>
                    </a:p>
                  </a:txBody>
                  <a:tcPr/>
                </a:tc>
                <a:tc>
                  <a:txBody>
                    <a:bodyPr/>
                    <a:lstStyle/>
                    <a:p>
                      <a:pPr algn="l" rtl="1"/>
                      <a:r>
                        <a:rPr lang="en-US" dirty="0" smtClean="0"/>
                        <a:t>FBS</a:t>
                      </a:r>
                      <a:endParaRPr lang="fa-IR" dirty="0"/>
                    </a:p>
                  </a:txBody>
                  <a:tcPr/>
                </a:tc>
              </a:tr>
              <a:tr h="720080">
                <a:tc>
                  <a:txBody>
                    <a:bodyPr/>
                    <a:lstStyle/>
                    <a:p>
                      <a:pPr algn="l" rtl="1"/>
                      <a:r>
                        <a:rPr lang="en-US" dirty="0" smtClean="0"/>
                        <a:t>184  mg/dl</a:t>
                      </a:r>
                      <a:endParaRPr lang="fa-IR" dirty="0"/>
                    </a:p>
                  </a:txBody>
                  <a:tcPr/>
                </a:tc>
                <a:tc>
                  <a:txBody>
                    <a:bodyPr/>
                    <a:lstStyle/>
                    <a:p>
                      <a:pPr algn="l" rtl="1"/>
                      <a:r>
                        <a:rPr lang="en-US" dirty="0" smtClean="0"/>
                        <a:t>BS (30 min)</a:t>
                      </a:r>
                      <a:endParaRPr lang="fa-IR" dirty="0"/>
                    </a:p>
                  </a:txBody>
                  <a:tcPr/>
                </a:tc>
              </a:tr>
              <a:tr h="720080">
                <a:tc>
                  <a:txBody>
                    <a:bodyPr/>
                    <a:lstStyle/>
                    <a:p>
                      <a:pPr algn="l" rtl="1"/>
                      <a:r>
                        <a:rPr lang="en-US" dirty="0" smtClean="0"/>
                        <a:t>149 mg/dl</a:t>
                      </a:r>
                      <a:endParaRPr lang="fa-IR" dirty="0"/>
                    </a:p>
                  </a:txBody>
                  <a:tcPr/>
                </a:tc>
                <a:tc>
                  <a:txBody>
                    <a:bodyPr/>
                    <a:lstStyle/>
                    <a:p>
                      <a:pPr algn="l" rtl="1"/>
                      <a:r>
                        <a:rPr lang="en-US" dirty="0" smtClean="0"/>
                        <a:t>BS (60 min)</a:t>
                      </a:r>
                      <a:endParaRPr lang="fa-IR" dirty="0"/>
                    </a:p>
                  </a:txBody>
                  <a:tcPr/>
                </a:tc>
              </a:tr>
              <a:tr h="720080">
                <a:tc>
                  <a:txBody>
                    <a:bodyPr/>
                    <a:lstStyle/>
                    <a:p>
                      <a:pPr algn="l" rtl="1"/>
                      <a:r>
                        <a:rPr lang="en-US" dirty="0" smtClean="0"/>
                        <a:t>118  mg/dl</a:t>
                      </a:r>
                      <a:endParaRPr lang="fa-IR" dirty="0"/>
                    </a:p>
                  </a:txBody>
                  <a:tcPr/>
                </a:tc>
                <a:tc>
                  <a:txBody>
                    <a:bodyPr/>
                    <a:lstStyle/>
                    <a:p>
                      <a:pPr algn="l" rtl="1"/>
                      <a:r>
                        <a:rPr lang="en-US" dirty="0" smtClean="0"/>
                        <a:t>BS (120 min)</a:t>
                      </a:r>
                      <a:endParaRPr lang="fa-IR" dirty="0"/>
                    </a:p>
                  </a:txBody>
                  <a:tcPr/>
                </a:tc>
              </a:tr>
            </a:tbl>
          </a:graphicData>
        </a:graphic>
      </p:graphicFrame>
    </p:spTree>
    <p:extLst>
      <p:ext uri="{BB962C8B-B14F-4D97-AF65-F5344CB8AC3E}">
        <p14:creationId xmlns:p14="http://schemas.microsoft.com/office/powerpoint/2010/main" val="2189646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8</a:t>
            </a:fld>
            <a:endParaRPr lang="en-US"/>
          </a:p>
        </p:txBody>
      </p:sp>
      <p:pic>
        <p:nvPicPr>
          <p:cNvPr id="1026" name="Picture 2" descr="C:\Users\shahparr\Desktop\New folder (2)\IMG_5150.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1600" y="-1603986"/>
            <a:ext cx="7437120" cy="9916160"/>
          </a:xfrm>
          <a:prstGeom prst="rect">
            <a:avLst/>
          </a:prstGeom>
          <a:noFill/>
          <a:scene3d>
            <a:camera prst="orthographicFront">
              <a:rot lat="0" lon="21299999" rev="540000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338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9</a:t>
            </a:fld>
            <a:endParaRPr lang="en-US"/>
          </a:p>
        </p:txBody>
      </p:sp>
      <p:pic>
        <p:nvPicPr>
          <p:cNvPr id="1026" name="Picture 2" descr="C:\Users\shahparr\Desktop\New folder (2)\IMG_5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40" y="-335280"/>
            <a:ext cx="9591040" cy="719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455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512</TotalTime>
  <Words>732</Words>
  <Application>Microsoft Office PowerPoint</Application>
  <PresentationFormat>On-screen Show (4:3)</PresentationFormat>
  <Paragraphs>119</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بسم الله الرحمن الرحیم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:PH/EX  بیمار ill نبوده ، هوشیار وارینته است.</vt:lpstr>
      <vt:lpstr>Problem list</vt:lpstr>
      <vt:lpstr>با تشکر از توجه شما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shahparr</dc:creator>
  <cp:lastModifiedBy>Art</cp:lastModifiedBy>
  <cp:revision>74</cp:revision>
  <dcterms:created xsi:type="dcterms:W3CDTF">2017-02-10T14:33:54Z</dcterms:created>
  <dcterms:modified xsi:type="dcterms:W3CDTF">2019-03-16T09:13:39Z</dcterms:modified>
</cp:coreProperties>
</file>