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478" r:id="rId2"/>
    <p:sldId id="439" r:id="rId3"/>
    <p:sldId id="480" r:id="rId4"/>
    <p:sldId id="479" r:id="rId5"/>
    <p:sldId id="481" r:id="rId6"/>
    <p:sldId id="449" r:id="rId7"/>
    <p:sldId id="475" r:id="rId8"/>
    <p:sldId id="476" r:id="rId9"/>
    <p:sldId id="325" r:id="rId10"/>
    <p:sldId id="326" r:id="rId11"/>
    <p:sldId id="327" r:id="rId12"/>
    <p:sldId id="359" r:id="rId13"/>
    <p:sldId id="360" r:id="rId14"/>
    <p:sldId id="361" r:id="rId15"/>
    <p:sldId id="483" r:id="rId16"/>
    <p:sldId id="489" r:id="rId17"/>
    <p:sldId id="484" r:id="rId18"/>
    <p:sldId id="488" r:id="rId19"/>
    <p:sldId id="490" r:id="rId20"/>
    <p:sldId id="487" r:id="rId21"/>
    <p:sldId id="491" r:id="rId22"/>
    <p:sldId id="494" r:id="rId23"/>
    <p:sldId id="492" r:id="rId24"/>
    <p:sldId id="493" r:id="rId25"/>
    <p:sldId id="495" r:id="rId26"/>
    <p:sldId id="496" r:id="rId27"/>
    <p:sldId id="482" r:id="rId28"/>
    <p:sldId id="464" r:id="rId29"/>
    <p:sldId id="465" r:id="rId30"/>
    <p:sldId id="466" r:id="rId31"/>
    <p:sldId id="284" r:id="rId32"/>
    <p:sldId id="285" r:id="rId33"/>
    <p:sldId id="286" r:id="rId34"/>
    <p:sldId id="287" r:id="rId35"/>
    <p:sldId id="477" r:id="rId36"/>
    <p:sldId id="265" r:id="rId37"/>
    <p:sldId id="268" r:id="rId38"/>
    <p:sldId id="269" r:id="rId39"/>
    <p:sldId id="266" r:id="rId40"/>
    <p:sldId id="471" r:id="rId41"/>
    <p:sldId id="472" r:id="rId42"/>
    <p:sldId id="474" r:id="rId43"/>
    <p:sldId id="467" r:id="rId44"/>
    <p:sldId id="468" r:id="rId45"/>
    <p:sldId id="469" r:id="rId46"/>
    <p:sldId id="470" r:id="rId47"/>
    <p:sldId id="441" r:id="rId48"/>
    <p:sldId id="447" r:id="rId49"/>
    <p:sldId id="497" r:id="rId50"/>
    <p:sldId id="49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13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  <a:cs typeface="Arial" charset="0"/>
              </a:defRPr>
            </a:lvl1pPr>
          </a:lstStyle>
          <a:p>
            <a:fld id="{36C87A5D-4B38-4D74-A4BE-9BBFD418253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12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12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12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12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12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512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512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12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fld id="{35A3015D-BD92-4972-9709-67042A558792}" type="datetimeFigureOut">
              <a:rPr lang="en-US" smtClean="0"/>
              <a:pPr/>
              <a:t>5/9/2012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057400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Thiazolidinediones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TZD</a:t>
            </a:r>
            <a:endParaRPr lang="fa-I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 rtl="0">
              <a:lnSpc>
                <a:spcPct val="80000"/>
              </a:lnSpc>
            </a:pPr>
            <a:endParaRPr lang="en-US" b="1" i="1" dirty="0" smtClean="0">
              <a:solidFill>
                <a:srgbClr val="C00000"/>
              </a:solidFill>
            </a:endParaRPr>
          </a:p>
          <a:p>
            <a:pPr lvl="1" algn="ctr" rtl="0">
              <a:lnSpc>
                <a:spcPct val="80000"/>
              </a:lnSpc>
            </a:pPr>
            <a:endParaRPr lang="en-US" b="1" i="1" dirty="0" smtClean="0">
              <a:solidFill>
                <a:srgbClr val="C00000"/>
              </a:solidFill>
            </a:endParaRPr>
          </a:p>
          <a:p>
            <a:pPr lvl="1" algn="ctr" rtl="0">
              <a:lnSpc>
                <a:spcPct val="80000"/>
              </a:lnSpc>
              <a:buNone/>
            </a:pPr>
            <a:endParaRPr lang="en-US" b="1" i="1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lvl="1" algn="ctr" rtl="0">
              <a:lnSpc>
                <a:spcPct val="80000"/>
              </a:lnSpc>
              <a:buNone/>
            </a:pPr>
            <a:r>
              <a:rPr lang="en-US" b="1" i="1" dirty="0" smtClean="0">
                <a:solidFill>
                  <a:schemeClr val="accent1">
                    <a:lumMod val="10000"/>
                  </a:schemeClr>
                </a:solidFill>
              </a:rPr>
              <a:t>MOJTABA   MALEK </a:t>
            </a:r>
          </a:p>
          <a:p>
            <a:pPr lvl="1" algn="ctr" rtl="0">
              <a:lnSpc>
                <a:spcPct val="80000"/>
              </a:lnSpc>
              <a:buNone/>
            </a:pPr>
            <a:r>
              <a:rPr lang="en-US" altLang="ar-SA" dirty="0" smtClean="0">
                <a:solidFill>
                  <a:schemeClr val="accent1">
                    <a:lumMod val="10000"/>
                  </a:schemeClr>
                </a:solidFill>
              </a:rPr>
              <a:t>Associate Professor of Endocrinology</a:t>
            </a:r>
          </a:p>
          <a:p>
            <a:pPr lvl="1" algn="ctr" rtl="0">
              <a:lnSpc>
                <a:spcPct val="80000"/>
              </a:lnSpc>
              <a:buNone/>
            </a:pPr>
            <a:r>
              <a:rPr lang="en-US" altLang="ar-SA" dirty="0" smtClean="0">
                <a:solidFill>
                  <a:schemeClr val="accent1">
                    <a:lumMod val="10000"/>
                  </a:schemeClr>
                </a:solidFill>
              </a:rPr>
              <a:t>Tehran University of Medical Sciences</a:t>
            </a:r>
          </a:p>
          <a:p>
            <a:pPr lvl="1" algn="ctr" rtl="0">
              <a:lnSpc>
                <a:spcPct val="80000"/>
              </a:lnSpc>
              <a:buNone/>
            </a:pPr>
            <a:r>
              <a:rPr kumimoji="1" lang="en-US" altLang="ar-SA" i="1" dirty="0" smtClean="0">
                <a:solidFill>
                  <a:schemeClr val="accent1">
                    <a:lumMod val="10000"/>
                  </a:schemeClr>
                </a:solidFill>
              </a:rPr>
              <a:t>Endocrine research center(</a:t>
            </a:r>
            <a:r>
              <a:rPr kumimoji="1" lang="en-US" altLang="ar-SA" i="1" dirty="0" err="1" smtClean="0">
                <a:solidFill>
                  <a:schemeClr val="accent1">
                    <a:lumMod val="10000"/>
                  </a:schemeClr>
                </a:solidFill>
              </a:rPr>
              <a:t>firozgar</a:t>
            </a:r>
            <a:r>
              <a:rPr kumimoji="1" lang="en-US" altLang="ar-SA" i="1" dirty="0" smtClean="0">
                <a:solidFill>
                  <a:schemeClr val="accent1">
                    <a:lumMod val="10000"/>
                  </a:schemeClr>
                </a:solidFill>
              </a:rPr>
              <a:t>)</a:t>
            </a:r>
            <a:endParaRPr lang="fa-IR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162800" cy="7620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rt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3886200"/>
          </a:xfrm>
          <a:noFill/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sz="2600" dirty="0" smtClean="0"/>
              <a:t>No convincing </a:t>
            </a:r>
            <a:r>
              <a:rPr lang="en-US" sz="2600" dirty="0"/>
              <a:t>evidence that patient-oriented </a:t>
            </a:r>
            <a:r>
              <a:rPr lang="en-US" sz="2600" dirty="0">
                <a:solidFill>
                  <a:srgbClr val="C00000"/>
                </a:solidFill>
              </a:rPr>
              <a:t>outcomes</a:t>
            </a:r>
            <a:r>
              <a:rPr lang="en-US" sz="2600" dirty="0"/>
              <a:t> like mortality, morbidity, adverse effects, costs and health-related quality of </a:t>
            </a:r>
            <a:r>
              <a:rPr lang="en-US" sz="2600" dirty="0" smtClean="0"/>
              <a:t>life are </a:t>
            </a:r>
            <a:r>
              <a:rPr lang="en-US" sz="2600" dirty="0"/>
              <a:t>positively influenced by this compound</a:t>
            </a:r>
            <a:r>
              <a:rPr lang="en-US" sz="2600" dirty="0" smtClean="0"/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600" dirty="0" smtClean="0"/>
              <a:t>HbA1c :</a:t>
            </a:r>
            <a:r>
              <a:rPr lang="en-US" sz="2600" dirty="0" smtClean="0">
                <a:solidFill>
                  <a:srgbClr val="C00000"/>
                </a:solidFill>
              </a:rPr>
              <a:t> </a:t>
            </a:r>
            <a:r>
              <a:rPr lang="en-US" sz="2600" dirty="0">
                <a:solidFill>
                  <a:srgbClr val="C00000"/>
                </a:solidFill>
              </a:rPr>
              <a:t>not </a:t>
            </a:r>
            <a:r>
              <a:rPr lang="en-US" sz="2600" dirty="0"/>
              <a:t>demonstrate clinically relevant </a:t>
            </a:r>
            <a:r>
              <a:rPr lang="en-US" sz="2600" dirty="0">
                <a:solidFill>
                  <a:srgbClr val="C00000"/>
                </a:solidFill>
              </a:rPr>
              <a:t>differences to other oral antidiabetic </a:t>
            </a:r>
            <a:r>
              <a:rPr lang="en-US" sz="2600" dirty="0"/>
              <a:t>drugs. </a:t>
            </a:r>
            <a:endParaRPr lang="en-US" sz="2600" dirty="0" smtClean="0"/>
          </a:p>
          <a:p>
            <a:pPr algn="l" rtl="0">
              <a:lnSpc>
                <a:spcPct val="150000"/>
              </a:lnSpc>
            </a:pPr>
            <a:r>
              <a:rPr lang="en-US" sz="2600" dirty="0" smtClean="0"/>
              <a:t>Occurrence </a:t>
            </a:r>
            <a:r>
              <a:rPr lang="en-US" sz="2600" dirty="0"/>
              <a:t>of </a:t>
            </a:r>
            <a:r>
              <a:rPr lang="en-US" sz="2600" dirty="0">
                <a:solidFill>
                  <a:srgbClr val="C00000"/>
                </a:solidFill>
              </a:rPr>
              <a:t>oedema was </a:t>
            </a:r>
            <a:r>
              <a:rPr lang="en-US" sz="2600" dirty="0" smtClean="0">
                <a:solidFill>
                  <a:srgbClr val="C00000"/>
                </a:solidFill>
              </a:rPr>
              <a:t>significantly raised</a:t>
            </a:r>
            <a:r>
              <a:rPr lang="en-US" sz="2600" dirty="0"/>
              <a:t>. </a:t>
            </a:r>
            <a:endParaRPr lang="en-US" sz="2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685800"/>
            <a:ext cx="7010400" cy="91440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rtl="0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96200" cy="3886200"/>
          </a:xfrm>
          <a:noFill/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/>
              <a:t>Until </a:t>
            </a:r>
            <a:r>
              <a:rPr lang="en-US" dirty="0"/>
              <a:t>new evidence becomes available, the </a:t>
            </a:r>
            <a:r>
              <a:rPr lang="en-US" dirty="0">
                <a:solidFill>
                  <a:srgbClr val="C00000"/>
                </a:solidFill>
              </a:rPr>
              <a:t>benefit-risk</a:t>
            </a:r>
            <a:r>
              <a:rPr lang="en-US" dirty="0"/>
              <a:t> ratio of pioglitazone </a:t>
            </a:r>
            <a:r>
              <a:rPr lang="en-US" dirty="0">
                <a:solidFill>
                  <a:srgbClr val="C00000"/>
                </a:solidFill>
              </a:rPr>
              <a:t>remains unclear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905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Rosiglitazone for type 2 diabetes mellitus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743200"/>
            <a:ext cx="6934200" cy="3124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dirty="0"/>
              <a:t>Richter B, Bandeira-Echtler E, Bergerhoff K, Clar C, Ebrahim </a:t>
            </a:r>
            <a:r>
              <a:rPr lang="en-US" dirty="0" smtClean="0"/>
              <a:t>SH.</a:t>
            </a:r>
            <a:r>
              <a:rPr lang="en-US" dirty="0" smtClean="0">
                <a:solidFill>
                  <a:srgbClr val="C00000"/>
                </a:solidFill>
              </a:rPr>
              <a:t>Cochrane </a:t>
            </a:r>
            <a:r>
              <a:rPr lang="en-US" dirty="0"/>
              <a:t>Database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C00000"/>
                </a:solidFill>
              </a:rPr>
              <a:t>Systematic </a:t>
            </a:r>
            <a:r>
              <a:rPr lang="en-US" dirty="0">
                <a:solidFill>
                  <a:srgbClr val="C00000"/>
                </a:solidFill>
              </a:rPr>
              <a:t>Reviews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2007</a:t>
            </a:r>
            <a:r>
              <a:rPr lang="en-US" dirty="0"/>
              <a:t>, Issue 3. Art. No.: CD006063. DOI: 10.1002/14651858.CD006063.pub2.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648200"/>
          </a:xfrm>
          <a:noFill/>
        </p:spPr>
        <p:txBody>
          <a:bodyPr>
            <a:normAutofit fontScale="85000" lnSpcReduction="10000"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b="1" dirty="0" smtClean="0"/>
              <a:t>   Objectives</a:t>
            </a:r>
            <a:endParaRPr lang="en-US" b="1" dirty="0"/>
          </a:p>
          <a:p>
            <a:pPr algn="l" rtl="0">
              <a:lnSpc>
                <a:spcPct val="150000"/>
              </a:lnSpc>
            </a:pPr>
            <a:r>
              <a:rPr lang="en-US" dirty="0"/>
              <a:t>To assess the effects of rosiglitazone in the treatment of type 2 diabetes</a:t>
            </a:r>
            <a:r>
              <a:rPr lang="en-US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pPr algn="l" rtl="0">
              <a:lnSpc>
                <a:spcPct val="150000"/>
              </a:lnSpc>
              <a:buNone/>
            </a:pPr>
            <a:r>
              <a:rPr lang="en-US" b="1" dirty="0" smtClean="0"/>
              <a:t>  Selection </a:t>
            </a:r>
            <a:r>
              <a:rPr lang="en-US" b="1" dirty="0"/>
              <a:t>criteria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RCTs in </a:t>
            </a:r>
            <a:r>
              <a:rPr lang="en-US" dirty="0"/>
              <a:t>adult people with type 2 diabetes mellitus </a:t>
            </a:r>
            <a:r>
              <a:rPr lang="en-US" dirty="0" smtClean="0"/>
              <a:t>and  </a:t>
            </a:r>
            <a:r>
              <a:rPr lang="en-US" dirty="0"/>
              <a:t>a trial </a:t>
            </a:r>
            <a:r>
              <a:rPr lang="en-US" dirty="0" smtClean="0"/>
              <a:t>duration of </a:t>
            </a:r>
            <a:r>
              <a:rPr lang="en-US" dirty="0"/>
              <a:t>at least 24 weeks</a:t>
            </a:r>
            <a:r>
              <a:rPr lang="en-US" dirty="0" smtClean="0"/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18 trials, </a:t>
            </a:r>
            <a:r>
              <a:rPr lang="en-US" dirty="0" smtClean="0"/>
              <a:t> randomised </a:t>
            </a:r>
            <a:r>
              <a:rPr lang="en-US" dirty="0" smtClean="0">
                <a:solidFill>
                  <a:srgbClr val="C00000"/>
                </a:solidFill>
              </a:rPr>
              <a:t>3888 people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229600" cy="6172200"/>
          </a:xfrm>
        </p:spPr>
        <p:txBody>
          <a:bodyPr>
            <a:normAutofit fontScale="32500" lnSpcReduction="20000"/>
          </a:bodyPr>
          <a:lstStyle/>
          <a:p>
            <a:pPr algn="l" rtl="0">
              <a:lnSpc>
                <a:spcPct val="170000"/>
              </a:lnSpc>
              <a:buNone/>
            </a:pPr>
            <a:r>
              <a:rPr lang="en-US" b="1" dirty="0" smtClean="0"/>
              <a:t>    </a:t>
            </a:r>
            <a:r>
              <a:rPr lang="en-US" sz="8400" b="1" dirty="0" smtClean="0"/>
              <a:t>Results:</a:t>
            </a:r>
          </a:p>
          <a:p>
            <a:pPr lvl="1" algn="l" rtl="0">
              <a:lnSpc>
                <a:spcPct val="145000"/>
              </a:lnSpc>
              <a:buFont typeface="Wingdings" pitchFamily="2" charset="2"/>
              <a:buChar char="§"/>
            </a:pPr>
            <a:r>
              <a:rPr lang="en-US" sz="7200" dirty="0" smtClean="0"/>
              <a:t>No evidence </a:t>
            </a:r>
            <a:r>
              <a:rPr lang="en-US" sz="7200" dirty="0"/>
              <a:t>that patient-oriented </a:t>
            </a:r>
            <a:r>
              <a:rPr lang="en-US" sz="7200" dirty="0">
                <a:solidFill>
                  <a:srgbClr val="C00000"/>
                </a:solidFill>
              </a:rPr>
              <a:t>outcomes </a:t>
            </a:r>
            <a:r>
              <a:rPr lang="en-US" sz="7200" dirty="0"/>
              <a:t>like mortality, morbidity, adverse effects, costs and health-related quality of </a:t>
            </a:r>
            <a:r>
              <a:rPr lang="en-US" sz="7200" dirty="0" smtClean="0"/>
              <a:t>life are </a:t>
            </a:r>
            <a:r>
              <a:rPr lang="en-US" sz="7200" dirty="0"/>
              <a:t>positively influenced by this compound</a:t>
            </a:r>
            <a:r>
              <a:rPr lang="en-US" sz="7200" dirty="0" smtClean="0"/>
              <a:t>.</a:t>
            </a:r>
          </a:p>
          <a:p>
            <a:pPr lvl="1" algn="l" rtl="0">
              <a:lnSpc>
                <a:spcPct val="145000"/>
              </a:lnSpc>
              <a:buFont typeface="Wingdings" pitchFamily="2" charset="2"/>
              <a:buChar char="§"/>
            </a:pPr>
            <a:r>
              <a:rPr lang="en-US" sz="7200" dirty="0" smtClean="0">
                <a:solidFill>
                  <a:srgbClr val="C00000"/>
                </a:solidFill>
              </a:rPr>
              <a:t>HbA1c </a:t>
            </a:r>
            <a:r>
              <a:rPr lang="en-US" sz="7200" dirty="0"/>
              <a:t>as a </a:t>
            </a:r>
            <a:r>
              <a:rPr lang="en-US" sz="7200" dirty="0" smtClean="0"/>
              <a:t>surrogate endpoint </a:t>
            </a:r>
            <a:r>
              <a:rPr lang="en-US" sz="7200" dirty="0">
                <a:solidFill>
                  <a:srgbClr val="C00000"/>
                </a:solidFill>
              </a:rPr>
              <a:t>did not </a:t>
            </a:r>
            <a:r>
              <a:rPr lang="en-US" sz="7200" dirty="0"/>
              <a:t>demonstrate clinically relevant </a:t>
            </a:r>
            <a:r>
              <a:rPr lang="en-US" sz="7200" dirty="0">
                <a:solidFill>
                  <a:srgbClr val="C00000"/>
                </a:solidFill>
              </a:rPr>
              <a:t>differences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C00000"/>
                </a:solidFill>
              </a:rPr>
              <a:t>to </a:t>
            </a:r>
            <a:r>
              <a:rPr lang="en-US" sz="7200" dirty="0" smtClean="0">
                <a:solidFill>
                  <a:srgbClr val="C00000"/>
                </a:solidFill>
              </a:rPr>
              <a:t>other OADs</a:t>
            </a:r>
            <a:endParaRPr lang="en-US" sz="7200" dirty="0" smtClean="0"/>
          </a:p>
          <a:p>
            <a:pPr lvl="1" algn="l" rtl="0">
              <a:lnSpc>
                <a:spcPct val="145000"/>
              </a:lnSpc>
              <a:buFont typeface="Wingdings" pitchFamily="2" charset="2"/>
              <a:buChar char="§"/>
            </a:pPr>
            <a:r>
              <a:rPr lang="en-US" sz="7200" dirty="0" smtClean="0"/>
              <a:t>Occurrence </a:t>
            </a:r>
            <a:r>
              <a:rPr lang="en-US" sz="7200" dirty="0"/>
              <a:t>of </a:t>
            </a:r>
            <a:r>
              <a:rPr lang="en-US" sz="7200" dirty="0">
                <a:solidFill>
                  <a:srgbClr val="C00000"/>
                </a:solidFill>
              </a:rPr>
              <a:t>oedema was </a:t>
            </a:r>
            <a:r>
              <a:rPr lang="en-US" sz="7200" dirty="0" smtClean="0">
                <a:solidFill>
                  <a:srgbClr val="C00000"/>
                </a:solidFill>
              </a:rPr>
              <a:t>significantly raised </a:t>
            </a:r>
            <a:r>
              <a:rPr lang="en-US" sz="7200" dirty="0"/>
              <a:t>(OR 2.27, 95% confidence interval </a:t>
            </a:r>
            <a:r>
              <a:rPr lang="en-US" sz="7200" dirty="0" smtClean="0"/>
              <a:t>: </a:t>
            </a:r>
            <a:r>
              <a:rPr lang="en-US" sz="7200" dirty="0"/>
              <a:t>1.83 to 2.81</a:t>
            </a:r>
            <a:r>
              <a:rPr lang="en-US" sz="7200" dirty="0" smtClean="0"/>
              <a:t>)</a:t>
            </a:r>
          </a:p>
          <a:p>
            <a:pPr lvl="1" algn="l" rtl="0">
              <a:lnSpc>
                <a:spcPct val="145000"/>
              </a:lnSpc>
              <a:buFont typeface="Wingdings" pitchFamily="2" charset="2"/>
              <a:buChar char="§"/>
            </a:pPr>
            <a:endParaRPr lang="en-US" sz="55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err="1" smtClean="0">
                <a:solidFill>
                  <a:srgbClr val="FF0000"/>
                </a:solidFill>
              </a:rPr>
              <a:t>Thiazolidinedione</a:t>
            </a:r>
            <a:r>
              <a:rPr lang="en-US" b="1" dirty="0" smtClean="0">
                <a:solidFill>
                  <a:srgbClr val="FF0000"/>
                </a:solidFill>
              </a:rPr>
              <a:t> Drugs and Cardiovascular Risks</a:t>
            </a:r>
            <a:endParaRPr lang="fa-I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3276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Rosiglitazone</a:t>
            </a:r>
            <a:r>
              <a:rPr lang="en-US" b="1" dirty="0" smtClean="0">
                <a:solidFill>
                  <a:srgbClr val="FF0000"/>
                </a:solidFill>
              </a:rPr>
              <a:t> and IHD Risk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algn="l" rtl="0"/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0245"/>
            <a:ext cx="8229600" cy="420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839372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Rosiglitazone</a:t>
            </a:r>
            <a:r>
              <a:rPr lang="en-US" b="1" dirty="0" smtClean="0">
                <a:solidFill>
                  <a:srgbClr val="FF0000"/>
                </a:solidFill>
              </a:rPr>
              <a:t> and IHD Risk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algn="l" rtl="0"/>
            <a:r>
              <a:rPr lang="en-US" sz="2400" dirty="0" smtClean="0"/>
              <a:t>In summary, an association between </a:t>
            </a:r>
            <a:r>
              <a:rPr lang="en-US" sz="2400" dirty="0" err="1" smtClean="0"/>
              <a:t>rosiglitazone</a:t>
            </a:r>
            <a:r>
              <a:rPr lang="en-US" sz="2400" dirty="0" smtClean="0"/>
              <a:t> and IHD outcomes has not yet been firmly established. </a:t>
            </a:r>
          </a:p>
          <a:p>
            <a:pPr algn="l" rtl="0"/>
            <a:r>
              <a:rPr lang="en-US" sz="2400" dirty="0" smtClean="0"/>
              <a:t>These uncertainties were reflected in the vote of the FDA Advisory Panel, who on July 30, 2007, voted 20 to 3 in favor of an increased risk for ischemic cardiac events with </a:t>
            </a:r>
            <a:r>
              <a:rPr lang="en-US" sz="2400" dirty="0" err="1" smtClean="0"/>
              <a:t>rosiglitazone</a:t>
            </a:r>
            <a:r>
              <a:rPr lang="en-US" sz="2400" dirty="0" smtClean="0"/>
              <a:t> but voted 22 to 1 against removing </a:t>
            </a:r>
            <a:r>
              <a:rPr lang="en-US" sz="2400" dirty="0" err="1" smtClean="0"/>
              <a:t>rosiglitazone</a:t>
            </a:r>
            <a:r>
              <a:rPr lang="en-US" sz="2400" dirty="0" smtClean="0"/>
              <a:t> from the market.</a:t>
            </a:r>
          </a:p>
          <a:p>
            <a:pPr algn="l" rtl="0"/>
            <a:r>
              <a:rPr lang="en-US" sz="2400" dirty="0" smtClean="0"/>
              <a:t>The FDA’s decision on November 14, 2007, to allow </a:t>
            </a:r>
            <a:r>
              <a:rPr lang="en-US" sz="2400" dirty="0" err="1" smtClean="0"/>
              <a:t>rosiglitazone</a:t>
            </a:r>
            <a:r>
              <a:rPr lang="en-US" sz="2400" dirty="0" smtClean="0"/>
              <a:t> to remain on the market with an additional </a:t>
            </a:r>
            <a:r>
              <a:rPr lang="en-US" sz="2400" b="1" dirty="0" smtClean="0">
                <a:solidFill>
                  <a:srgbClr val="FF0000"/>
                </a:solidFill>
              </a:rPr>
              <a:t>boxed warning </a:t>
            </a:r>
            <a:r>
              <a:rPr lang="en-US" sz="2400" dirty="0" smtClean="0"/>
              <a:t>about the risk of IHD events further reflects these uncertainties.</a:t>
            </a:r>
          </a:p>
          <a:p>
            <a:pPr algn="l" rtl="0"/>
            <a:r>
              <a:rPr lang="en-US" sz="2400" dirty="0" smtClean="0"/>
              <a:t> </a:t>
            </a:r>
          </a:p>
          <a:p>
            <a:pPr algn="l" rtl="0"/>
            <a:r>
              <a:rPr lang="en-US" sz="2800" i="1" dirty="0" smtClean="0"/>
              <a:t>Circulation 2010, 121:1868-1877</a:t>
            </a:r>
            <a:endParaRPr lang="fa-I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Pioglitazone</a:t>
            </a:r>
            <a:r>
              <a:rPr lang="en-US" b="1" dirty="0" smtClean="0">
                <a:solidFill>
                  <a:srgbClr val="C00000"/>
                </a:solidFill>
              </a:rPr>
              <a:t> and IHD Risk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 algn="l" rtl="0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6858000" cy="52578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5900" dirty="0" smtClean="0"/>
              <a:t>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Agenda: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TZDs Overview</a:t>
            </a:r>
          </a:p>
          <a:p>
            <a:pPr algn="l" rtl="0">
              <a:lnSpc>
                <a:spcPct val="150000"/>
              </a:lnSpc>
            </a:pPr>
            <a:r>
              <a:rPr lang="en-US" dirty="0" err="1" smtClean="0"/>
              <a:t>Pioglitazone</a:t>
            </a:r>
            <a:r>
              <a:rPr lang="en-US" dirty="0" smtClean="0"/>
              <a:t> Studies</a:t>
            </a:r>
          </a:p>
          <a:p>
            <a:pPr algn="l" rtl="0">
              <a:lnSpc>
                <a:spcPct val="150000"/>
              </a:lnSpc>
            </a:pPr>
            <a:r>
              <a:rPr lang="en-US" dirty="0" err="1" smtClean="0"/>
              <a:t>Rosiglitazone</a:t>
            </a:r>
            <a:r>
              <a:rPr lang="en-US" dirty="0" smtClean="0"/>
              <a:t> Studies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TZDs and </a:t>
            </a:r>
            <a:r>
              <a:rPr lang="en-US" dirty="0" smtClean="0"/>
              <a:t>Cardiovascular Risks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TZDs Fracture Data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TZDs and Cancer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/>
              <a:t>Summary</a:t>
            </a:r>
            <a:endParaRPr lang="en-US" dirty="0" smtClean="0"/>
          </a:p>
          <a:p>
            <a:pPr algn="l" rtl="0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664" y="990600"/>
            <a:ext cx="863193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inus 2"/>
          <p:cNvSpPr/>
          <p:nvPr/>
        </p:nvSpPr>
        <p:spPr>
          <a:xfrm>
            <a:off x="1676400" y="2133600"/>
            <a:ext cx="1828800" cy="1524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inus 3"/>
          <p:cNvSpPr/>
          <p:nvPr/>
        </p:nvSpPr>
        <p:spPr>
          <a:xfrm flipV="1">
            <a:off x="228600" y="4038600"/>
            <a:ext cx="3429000" cy="4572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dirty="0" smtClean="0">
                <a:solidFill>
                  <a:srgbClr val="FF0000"/>
                </a:solidFill>
              </a:rPr>
              <a:t> and IHD Risk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pPr algn="l" rtl="0"/>
            <a:r>
              <a:rPr lang="en-US" sz="2000" dirty="0" smtClean="0"/>
              <a:t>A large clinical </a:t>
            </a:r>
            <a:r>
              <a:rPr lang="en-US" sz="2000" dirty="0" smtClean="0"/>
              <a:t>trial designed to assess the effect of </a:t>
            </a:r>
            <a:r>
              <a:rPr lang="en-US" sz="2000" dirty="0" err="1" smtClean="0"/>
              <a:t>pioglitazone</a:t>
            </a:r>
            <a:r>
              <a:rPr lang="en-US" sz="2000" dirty="0" smtClean="0"/>
              <a:t> </a:t>
            </a:r>
            <a:r>
              <a:rPr lang="en-US" sz="2000" dirty="0" smtClean="0"/>
              <a:t>on ischemic </a:t>
            </a:r>
            <a:r>
              <a:rPr lang="en-US" sz="2000" dirty="0" smtClean="0"/>
              <a:t>cardiovascular outcomes, the </a:t>
            </a:r>
            <a:r>
              <a:rPr lang="en-US" sz="2000" dirty="0" err="1" smtClean="0"/>
              <a:t>PROactive</a:t>
            </a:r>
            <a:r>
              <a:rPr lang="en-US" sz="2000" dirty="0" smtClean="0"/>
              <a:t> trial (</a:t>
            </a:r>
            <a:r>
              <a:rPr lang="en-US" sz="2000" dirty="0" err="1" smtClean="0"/>
              <a:t>PROspective</a:t>
            </a:r>
            <a:r>
              <a:rPr lang="en-US" sz="2000" dirty="0" smtClean="0"/>
              <a:t> </a:t>
            </a:r>
            <a:r>
              <a:rPr lang="en-US" sz="2000" dirty="0" err="1" smtClean="0"/>
              <a:t>pioglitAzone</a:t>
            </a:r>
            <a:r>
              <a:rPr lang="en-US" sz="2000" dirty="0" smtClean="0"/>
              <a:t> </a:t>
            </a:r>
            <a:r>
              <a:rPr lang="en-US" sz="2000" dirty="0" smtClean="0"/>
              <a:t>Clinical Trial In </a:t>
            </a:r>
            <a:r>
              <a:rPr lang="en-US" sz="2000" dirty="0" err="1" smtClean="0"/>
              <a:t>macroVascular</a:t>
            </a:r>
            <a:r>
              <a:rPr lang="en-US" sz="2000" dirty="0" smtClean="0"/>
              <a:t> Events</a:t>
            </a:r>
            <a:r>
              <a:rPr lang="en-US" sz="2000" dirty="0" smtClean="0"/>
              <a:t>),</a:t>
            </a:r>
          </a:p>
          <a:p>
            <a:pPr algn="l" rtl="0"/>
            <a:r>
              <a:rPr lang="en-US" sz="2000" dirty="0" smtClean="0"/>
              <a:t> showed </a:t>
            </a:r>
            <a:r>
              <a:rPr lang="en-US" sz="2000" dirty="0" smtClean="0"/>
              <a:t>no statistically significant effect of </a:t>
            </a:r>
            <a:r>
              <a:rPr lang="en-US" sz="2000" dirty="0" err="1" smtClean="0"/>
              <a:t>pioglitazone</a:t>
            </a:r>
            <a:r>
              <a:rPr lang="en-US" sz="2000" dirty="0" smtClean="0"/>
              <a:t> on </a:t>
            </a:r>
            <a:r>
              <a:rPr lang="en-US" sz="2000" dirty="0" smtClean="0"/>
              <a:t>the primary </a:t>
            </a:r>
            <a:r>
              <a:rPr lang="en-US" sz="2000" dirty="0" smtClean="0"/>
              <a:t>composite outcome (HR 0.90, 95% CI 0.80 to </a:t>
            </a:r>
            <a:r>
              <a:rPr lang="en-US" sz="2000" dirty="0" smtClean="0"/>
              <a:t>1.02)</a:t>
            </a:r>
            <a:endParaRPr lang="en-US" sz="2000" dirty="0" smtClean="0"/>
          </a:p>
          <a:p>
            <a:pPr algn="l" rtl="0"/>
            <a:r>
              <a:rPr lang="en-US" sz="2000" dirty="0" smtClean="0"/>
              <a:t>However, </a:t>
            </a:r>
            <a:r>
              <a:rPr lang="en-US" sz="2000" dirty="0" err="1" smtClean="0"/>
              <a:t>pioglitazone</a:t>
            </a:r>
            <a:r>
              <a:rPr lang="en-US" sz="2000" dirty="0" smtClean="0"/>
              <a:t> treatment significantly reduced a </a:t>
            </a:r>
            <a:r>
              <a:rPr lang="en-US" sz="2000" dirty="0" smtClean="0"/>
              <a:t>secondary composite </a:t>
            </a:r>
            <a:r>
              <a:rPr lang="en-US" sz="2000" dirty="0" smtClean="0"/>
              <a:t>outcome of all-cause mortality, nonfatal MI, </a:t>
            </a:r>
            <a:r>
              <a:rPr lang="en-US" sz="2000" dirty="0" smtClean="0"/>
              <a:t>and stroke </a:t>
            </a:r>
            <a:r>
              <a:rPr lang="en-US" sz="2000" dirty="0" smtClean="0"/>
              <a:t>(HR 0.84, 95% CI 0.72 to 0.98).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81000"/>
            <a:ext cx="6858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52400" y="6488668"/>
            <a:ext cx="3362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Circulation 2010, 121:1868-1877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dirty="0" smtClean="0">
                <a:solidFill>
                  <a:srgbClr val="FF0000"/>
                </a:solidFill>
              </a:rPr>
              <a:t> and IHD Risk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/>
              <a:t>A meta-analysis of 19 trials </a:t>
            </a:r>
            <a:r>
              <a:rPr lang="en-US" sz="2400" dirty="0" smtClean="0"/>
              <a:t>reported </a:t>
            </a:r>
            <a:r>
              <a:rPr lang="en-US" sz="2400" dirty="0" smtClean="0"/>
              <a:t>a significant reduction in the composite end point of all- </a:t>
            </a:r>
            <a:r>
              <a:rPr lang="en-US" sz="2400" dirty="0" err="1" smtClean="0"/>
              <a:t>ause</a:t>
            </a:r>
            <a:r>
              <a:rPr lang="en-US" sz="2400" dirty="0" smtClean="0"/>
              <a:t> death, MI, or stroke with </a:t>
            </a:r>
            <a:r>
              <a:rPr lang="en-US" sz="2400" dirty="0" err="1" smtClean="0"/>
              <a:t>pioglitazone</a:t>
            </a:r>
            <a:r>
              <a:rPr lang="en-US" sz="2400" dirty="0" smtClean="0"/>
              <a:t> compared with control (HR 0.82, 95% CI 0.72 to 0.94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 smtClean="0"/>
              <a:t>Observational studies suggest no increased IHD risk with </a:t>
            </a:r>
            <a:r>
              <a:rPr lang="en-US" sz="2400" dirty="0" err="1" smtClean="0"/>
              <a:t>pioglitazone</a:t>
            </a:r>
            <a:r>
              <a:rPr lang="en-US" sz="2400" dirty="0" smtClean="0"/>
              <a:t> compared with other oral hypoglycemic agents</a:t>
            </a:r>
            <a:r>
              <a:rPr lang="en-US" sz="2400" dirty="0" smtClean="0"/>
              <a:t>.</a:t>
            </a:r>
            <a:endParaRPr lang="en-US" sz="24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Pioglitazone</a:t>
            </a:r>
            <a:r>
              <a:rPr lang="en-US" b="1" dirty="0" smtClean="0">
                <a:solidFill>
                  <a:srgbClr val="FF0000"/>
                </a:solidFill>
              </a:rPr>
              <a:t> and IHD Risk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/>
              <a:t>In </a:t>
            </a:r>
            <a:r>
              <a:rPr lang="en-US" sz="2400" dirty="0" smtClean="0"/>
              <a:t>summary, the majority of published studies do not </a:t>
            </a:r>
            <a:r>
              <a:rPr lang="en-US" sz="2400" dirty="0" smtClean="0"/>
              <a:t>suggest an </a:t>
            </a:r>
            <a:r>
              <a:rPr lang="en-US" sz="2400" dirty="0" smtClean="0"/>
              <a:t>increased hazard for IHD events in </a:t>
            </a:r>
            <a:r>
              <a:rPr lang="en-US" sz="2400" dirty="0" smtClean="0"/>
              <a:t> </a:t>
            </a:r>
            <a:r>
              <a:rPr lang="en-US" sz="2400" dirty="0" err="1" smtClean="0"/>
              <a:t>pioglitazone</a:t>
            </a:r>
            <a:r>
              <a:rPr lang="en-US" sz="2400" dirty="0" smtClean="0"/>
              <a:t>-treated patients.</a:t>
            </a:r>
          </a:p>
          <a:p>
            <a:pPr algn="l" rtl="0"/>
            <a:r>
              <a:rPr lang="en-US" sz="2400" dirty="0" smtClean="0"/>
              <a:t> </a:t>
            </a:r>
            <a:r>
              <a:rPr lang="en-US" sz="2400" dirty="0" smtClean="0"/>
              <a:t>Accordingly, there is no boxed </a:t>
            </a:r>
            <a:r>
              <a:rPr lang="en-US" sz="2400" dirty="0" smtClean="0"/>
              <a:t>warning</a:t>
            </a:r>
            <a:endParaRPr lang="en-US" sz="24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Thiazolidinediones</a:t>
            </a:r>
            <a:r>
              <a:rPr lang="en-US" sz="3200" b="1" dirty="0" smtClean="0">
                <a:solidFill>
                  <a:srgbClr val="FF0000"/>
                </a:solidFill>
              </a:rPr>
              <a:t> and Heart Failure Risk</a:t>
            </a:r>
            <a:endParaRPr lang="fa-I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dirty="0" smtClean="0"/>
              <a:t>A </a:t>
            </a:r>
            <a:r>
              <a:rPr lang="en-US" sz="2400" dirty="0" err="1" smtClean="0"/>
              <a:t>metaanalysis</a:t>
            </a:r>
            <a:r>
              <a:rPr lang="en-US" sz="2400" dirty="0" smtClean="0"/>
              <a:t> by </a:t>
            </a:r>
            <a:r>
              <a:rPr lang="en-US" sz="2400" dirty="0" err="1" smtClean="0"/>
              <a:t>Lago</a:t>
            </a:r>
            <a:r>
              <a:rPr lang="en-US" sz="2400" dirty="0" smtClean="0"/>
              <a:t> et </a:t>
            </a:r>
            <a:r>
              <a:rPr lang="en-US" sz="2400" dirty="0" smtClean="0"/>
              <a:t>al </a:t>
            </a:r>
            <a:r>
              <a:rPr lang="en-US" sz="2400" dirty="0" smtClean="0"/>
              <a:t>demonstrated a 1.7-fold increase in </a:t>
            </a:r>
            <a:r>
              <a:rPr lang="en-US" sz="2400" dirty="0" smtClean="0"/>
              <a:t>risk of </a:t>
            </a:r>
            <a:r>
              <a:rPr lang="en-US" sz="2400" dirty="0" smtClean="0"/>
              <a:t>CHF with </a:t>
            </a:r>
            <a:r>
              <a:rPr lang="en-US" sz="2400" dirty="0" err="1" smtClean="0"/>
              <a:t>thiazolidinediones</a:t>
            </a:r>
            <a:endParaRPr lang="en-US" sz="2400" dirty="0" smtClean="0"/>
          </a:p>
          <a:p>
            <a:pPr algn="l" rtl="0"/>
            <a:r>
              <a:rPr lang="en-US" sz="2400" dirty="0" smtClean="0"/>
              <a:t>a </a:t>
            </a:r>
            <a:r>
              <a:rPr lang="en-US" sz="2400" dirty="0" smtClean="0"/>
              <a:t>slightly greater </a:t>
            </a:r>
            <a:r>
              <a:rPr lang="en-US" sz="2400" dirty="0" smtClean="0"/>
              <a:t>increase  in </a:t>
            </a:r>
            <a:r>
              <a:rPr lang="en-US" sz="2400" dirty="0" smtClean="0"/>
              <a:t>risk with </a:t>
            </a:r>
            <a:r>
              <a:rPr lang="en-US" sz="2400" dirty="0" err="1" smtClean="0"/>
              <a:t>rosiglitazone</a:t>
            </a:r>
            <a:r>
              <a:rPr lang="en-US" sz="2400" dirty="0" smtClean="0"/>
              <a:t> (2.2-fold) than with </a:t>
            </a:r>
            <a:r>
              <a:rPr lang="en-US" sz="2400" dirty="0" err="1" smtClean="0"/>
              <a:t>pioglitazone</a:t>
            </a:r>
            <a:r>
              <a:rPr lang="en-US" sz="2400" dirty="0" smtClean="0"/>
              <a:t> (</a:t>
            </a:r>
            <a:r>
              <a:rPr lang="en-US" sz="2400" dirty="0" smtClean="0"/>
              <a:t>1.3-fold</a:t>
            </a:r>
            <a:r>
              <a:rPr lang="en-US" sz="2400" dirty="0" smtClean="0"/>
              <a:t>) </a:t>
            </a:r>
            <a:endParaRPr lang="en-US" sz="2400" dirty="0" smtClean="0"/>
          </a:p>
          <a:p>
            <a:pPr algn="l" rtl="0"/>
            <a:r>
              <a:rPr lang="en-US" sz="2400" dirty="0" smtClean="0"/>
              <a:t>Despite the increase in risk of CHF, no increase in risk of cardiovascular death was observed with either </a:t>
            </a:r>
            <a:r>
              <a:rPr lang="en-US" sz="2400" dirty="0" err="1" smtClean="0"/>
              <a:t>thiazolidinedione</a:t>
            </a:r>
            <a:endParaRPr lang="en-US" sz="2400" dirty="0" smtClean="0"/>
          </a:p>
          <a:p>
            <a:pPr algn="l" rtl="0"/>
            <a:endParaRPr lang="en-US" dirty="0" smtClean="0"/>
          </a:p>
          <a:p>
            <a:pPr algn="l" rtl="0"/>
            <a:endParaRPr lang="en-US" sz="1800" dirty="0" smtClean="0"/>
          </a:p>
          <a:p>
            <a:pPr algn="l" rtl="0"/>
            <a:endParaRPr lang="en-US" sz="1800" dirty="0" smtClean="0"/>
          </a:p>
          <a:p>
            <a:pPr algn="l" rtl="0"/>
            <a:r>
              <a:rPr lang="en-US" sz="1800" dirty="0" smtClean="0"/>
              <a:t>Lancet.</a:t>
            </a:r>
            <a:r>
              <a:rPr lang="fa-IR" sz="1800" dirty="0" smtClean="0"/>
              <a:t>2007;370:1129 </a:t>
            </a:r>
            <a:r>
              <a:rPr lang="fa-IR" sz="1800" dirty="0" smtClean="0"/>
              <a:t>–36</a:t>
            </a:r>
            <a:r>
              <a:rPr lang="fa-IR" dirty="0" smtClean="0"/>
              <a:t>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Thiazolidinediones</a:t>
            </a:r>
            <a:r>
              <a:rPr lang="en-US" b="1" dirty="0" smtClean="0">
                <a:solidFill>
                  <a:srgbClr val="FF0000"/>
                </a:solidFill>
              </a:rPr>
              <a:t> and Heart Failure Risk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caution is urged for the use of </a:t>
            </a:r>
            <a:r>
              <a:rPr lang="en-US" dirty="0" err="1" smtClean="0"/>
              <a:t>rosiglitazone</a:t>
            </a:r>
            <a:r>
              <a:rPr lang="en-US" dirty="0" smtClean="0"/>
              <a:t> or </a:t>
            </a:r>
            <a:r>
              <a:rPr lang="en-US" dirty="0" err="1" smtClean="0"/>
              <a:t>pioglitazone</a:t>
            </a:r>
            <a:r>
              <a:rPr lang="en-US" dirty="0" smtClean="0"/>
              <a:t> in all patients with signs and symptoms suggestive of </a:t>
            </a:r>
            <a:r>
              <a:rPr lang="en-US" dirty="0" smtClean="0"/>
              <a:t>CHF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Initiation of either agent is </a:t>
            </a:r>
            <a:r>
              <a:rPr lang="en-US" dirty="0" smtClean="0">
                <a:solidFill>
                  <a:srgbClr val="C00000"/>
                </a:solidFill>
              </a:rPr>
              <a:t>contraindicated in patients with class III or IV CHF</a:t>
            </a: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457200" y="5867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US Food and Drug Administration. </a:t>
            </a:r>
            <a:r>
              <a:rPr lang="en-US" dirty="0" smtClean="0"/>
              <a:t>August </a:t>
            </a:r>
            <a:r>
              <a:rPr lang="en-US" dirty="0" smtClean="0"/>
              <a:t>14, 2007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9050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TZDs and Bone </a:t>
            </a:r>
            <a:endParaRPr lang="fa-IR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Reported Effects of TZDs on Bone Metabolism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l" rtl="0">
              <a:lnSpc>
                <a:spcPct val="125000"/>
              </a:lnSpc>
            </a:pPr>
            <a:r>
              <a:rPr lang="en-US" sz="2000" dirty="0"/>
              <a:t>Inhibited bone formation and mineralization </a:t>
            </a:r>
            <a:r>
              <a:rPr lang="en-US" sz="2000" i="1" dirty="0"/>
              <a:t>(Johnson et al., 1999)</a:t>
            </a:r>
          </a:p>
          <a:p>
            <a:pPr algn="l" rtl="0">
              <a:lnSpc>
                <a:spcPct val="125000"/>
              </a:lnSpc>
            </a:pPr>
            <a:r>
              <a:rPr lang="en-US" sz="2000" dirty="0"/>
              <a:t>Decreased </a:t>
            </a:r>
            <a:r>
              <a:rPr lang="en-US" sz="2000" dirty="0" err="1"/>
              <a:t>osteoblastogenesis</a:t>
            </a:r>
            <a:r>
              <a:rPr lang="en-US" sz="2000" dirty="0"/>
              <a:t>, increased bone marrow adiposity in men and women </a:t>
            </a:r>
            <a:r>
              <a:rPr lang="en-US" sz="2000" i="1" dirty="0"/>
              <a:t>(Okazaki et al., 1999; Watanabe et al., 2003)</a:t>
            </a:r>
          </a:p>
          <a:p>
            <a:pPr algn="l" rtl="0">
              <a:lnSpc>
                <a:spcPct val="125000"/>
              </a:lnSpc>
            </a:pPr>
            <a:r>
              <a:rPr lang="en-US" sz="2000" dirty="0"/>
              <a:t>Induced bone loss in older diabetic women </a:t>
            </a:r>
            <a:r>
              <a:rPr lang="en-US" sz="2000" i="1" dirty="0"/>
              <a:t>(Schwartz et al., 2006)</a:t>
            </a:r>
          </a:p>
          <a:p>
            <a:pPr algn="l" rtl="0">
              <a:lnSpc>
                <a:spcPct val="125000"/>
              </a:lnSpc>
            </a:pPr>
            <a:r>
              <a:rPr lang="en-US" sz="2000" dirty="0"/>
              <a:t>Decrease in bone </a:t>
            </a:r>
            <a:r>
              <a:rPr lang="en-US" sz="2000" dirty="0" err="1"/>
              <a:t>osteoblast</a:t>
            </a:r>
            <a:r>
              <a:rPr lang="en-US" sz="2000" dirty="0"/>
              <a:t> markers pro-collagen type-1 N-terminal pro-peptide (P1NP) and </a:t>
            </a:r>
            <a:r>
              <a:rPr lang="en-US" sz="2000" dirty="0" err="1"/>
              <a:t>osteocalcin</a:t>
            </a:r>
            <a:r>
              <a:rPr lang="en-US" sz="2000" dirty="0"/>
              <a:t>, but no change in type 1 collagen N-</a:t>
            </a:r>
            <a:r>
              <a:rPr lang="en-US" sz="2000" dirty="0" err="1"/>
              <a:t>telopeptide</a:t>
            </a:r>
            <a:r>
              <a:rPr lang="en-US" sz="2000" dirty="0"/>
              <a:t> (NTX) </a:t>
            </a:r>
            <a:r>
              <a:rPr lang="en-US" sz="2000" i="1" dirty="0"/>
              <a:t>(Grey et al.,</a:t>
            </a:r>
            <a:r>
              <a:rPr lang="en-US" sz="2000" dirty="0"/>
              <a:t> </a:t>
            </a:r>
            <a:r>
              <a:rPr lang="en-US" sz="2000" i="1" dirty="0"/>
              <a:t>2007)</a:t>
            </a:r>
          </a:p>
          <a:p>
            <a:pPr algn="l" rtl="0">
              <a:lnSpc>
                <a:spcPct val="125000"/>
              </a:lnSpc>
            </a:pPr>
            <a:r>
              <a:rPr lang="en-US" sz="2000" dirty="0">
                <a:solidFill>
                  <a:srgbClr val="C00000"/>
                </a:solidFill>
              </a:rPr>
              <a:t>ADOPT trial reported a higher risk of fractures in diabetic women </a:t>
            </a:r>
            <a:r>
              <a:rPr lang="en-US" sz="2000" dirty="0"/>
              <a:t>randomized to </a:t>
            </a:r>
            <a:r>
              <a:rPr lang="en-US" sz="2000" dirty="0" err="1"/>
              <a:t>rosiglitazone</a:t>
            </a:r>
            <a:r>
              <a:rPr lang="en-US" sz="2000" dirty="0"/>
              <a:t> compared to </a:t>
            </a:r>
            <a:r>
              <a:rPr lang="en-US" sz="2000" dirty="0" err="1"/>
              <a:t>metformin</a:t>
            </a:r>
            <a:r>
              <a:rPr lang="en-US" sz="2000" dirty="0"/>
              <a:t> and </a:t>
            </a:r>
            <a:r>
              <a:rPr lang="en-US" sz="2000" dirty="0" err="1"/>
              <a:t>glyburide</a:t>
            </a:r>
            <a:r>
              <a:rPr lang="en-US" sz="2000" dirty="0"/>
              <a:t> </a:t>
            </a:r>
            <a:r>
              <a:rPr lang="en-US" sz="2000" i="1" dirty="0"/>
              <a:t>(Kahn et al., 2006)</a:t>
            </a:r>
          </a:p>
          <a:p>
            <a:pPr algn="l" rtl="0">
              <a:lnSpc>
                <a:spcPct val="125000"/>
              </a:lnSpc>
              <a:buFontTx/>
              <a:buNone/>
            </a:pPr>
            <a:endParaRPr lang="en-US" sz="2000" i="1" dirty="0"/>
          </a:p>
          <a:p>
            <a:pPr algn="l" rtl="0">
              <a:lnSpc>
                <a:spcPct val="125000"/>
              </a:lnSpc>
              <a:buFontTx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Thiazolidinediones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Aromatase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algn="l" rtl="0">
              <a:lnSpc>
                <a:spcPct val="125000"/>
              </a:lnSpc>
              <a:buFontTx/>
              <a:buNone/>
            </a:pPr>
            <a:r>
              <a:rPr lang="en-US" sz="3600" dirty="0"/>
              <a:t>  </a:t>
            </a:r>
            <a:endParaRPr lang="en-US" sz="2400" dirty="0"/>
          </a:p>
          <a:p>
            <a:pPr algn="l" rtl="0">
              <a:lnSpc>
                <a:spcPct val="125000"/>
              </a:lnSpc>
            </a:pP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nhibitory </a:t>
            </a:r>
            <a:r>
              <a:rPr lang="en-US" sz="2400" dirty="0"/>
              <a:t>effects on </a:t>
            </a:r>
            <a:r>
              <a:rPr lang="en-US" sz="2400" dirty="0" err="1"/>
              <a:t>aromatase</a:t>
            </a:r>
            <a:r>
              <a:rPr lang="en-US" sz="2400" dirty="0"/>
              <a:t> enzyme activity by interfering with the androgen substrate binding to </a:t>
            </a:r>
            <a:r>
              <a:rPr lang="en-US" sz="2400" dirty="0" err="1"/>
              <a:t>aromatase</a:t>
            </a:r>
            <a:r>
              <a:rPr lang="en-US" sz="2800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Seto</a:t>
            </a:r>
            <a:r>
              <a:rPr lang="en-US" sz="2000" i="1" dirty="0"/>
              <a:t>-Young et al., 2007; </a:t>
            </a:r>
            <a:r>
              <a:rPr lang="en-US" sz="2000" i="1" dirty="0" err="1"/>
              <a:t>Avtanski</a:t>
            </a:r>
            <a:r>
              <a:rPr lang="en-US" sz="2000" i="1" dirty="0"/>
              <a:t> et al., 2007</a:t>
            </a:r>
            <a:r>
              <a:rPr lang="en-US" sz="2000" i="1" dirty="0" smtClean="0"/>
              <a:t>)</a:t>
            </a:r>
          </a:p>
          <a:p>
            <a:pPr algn="l" rtl="0">
              <a:lnSpc>
                <a:spcPct val="125000"/>
              </a:lnSpc>
            </a:pPr>
            <a:endParaRPr lang="en-US" sz="2000" i="1" dirty="0"/>
          </a:p>
          <a:p>
            <a:pPr algn="l" rtl="0">
              <a:lnSpc>
                <a:spcPct val="125000"/>
              </a:lnSpc>
            </a:pPr>
            <a:r>
              <a:rPr lang="en-US" sz="2400" dirty="0"/>
              <a:t>Reduced estrogen biosynthesis in human </a:t>
            </a:r>
            <a:r>
              <a:rPr lang="en-US" sz="2400" dirty="0" err="1"/>
              <a:t>granulosa</a:t>
            </a:r>
            <a:r>
              <a:rPr lang="en-US" sz="2400" dirty="0"/>
              <a:t> cells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i="1" dirty="0"/>
              <a:t>(</a:t>
            </a:r>
            <a:r>
              <a:rPr lang="en-US" sz="2000" i="1" dirty="0" err="1"/>
              <a:t>Seto</a:t>
            </a:r>
            <a:r>
              <a:rPr lang="en-US" sz="2000" i="1" dirty="0"/>
              <a:t>-Young et al., 2007; </a:t>
            </a:r>
            <a:r>
              <a:rPr lang="en-US" sz="2000" i="1" dirty="0" err="1"/>
              <a:t>Avtanski</a:t>
            </a:r>
            <a:r>
              <a:rPr lang="en-US" sz="2000" i="1" dirty="0"/>
              <a:t> et al., 2007)</a:t>
            </a:r>
          </a:p>
          <a:p>
            <a:pPr algn="l" rtl="0">
              <a:lnSpc>
                <a:spcPct val="125000"/>
              </a:lnSpc>
              <a:buFontTx/>
              <a:buNone/>
            </a:pPr>
            <a:endParaRPr lang="en-US" sz="20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TZDs Action</a:t>
            </a:r>
            <a:endParaRPr lang="fa-I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25000"/>
              </a:lnSpc>
            </a:pPr>
            <a:r>
              <a:rPr lang="en-US" sz="2400" dirty="0" smtClean="0"/>
              <a:t>Selective binding at the  </a:t>
            </a:r>
            <a:r>
              <a:rPr lang="en-US" sz="2400" dirty="0" err="1" smtClean="0"/>
              <a:t>peroxisome</a:t>
            </a:r>
            <a:r>
              <a:rPr lang="en-US" sz="2400" dirty="0" smtClean="0"/>
              <a:t> </a:t>
            </a:r>
            <a:r>
              <a:rPr lang="en-US" sz="2400" dirty="0" err="1" smtClean="0"/>
              <a:t>proliferator</a:t>
            </a:r>
            <a:r>
              <a:rPr lang="en-US" sz="2400" dirty="0" smtClean="0"/>
              <a:t> activated receptor- gamma </a:t>
            </a:r>
            <a:r>
              <a:rPr lang="en-US" sz="2400" dirty="0" smtClean="0">
                <a:solidFill>
                  <a:srgbClr val="FF00FF"/>
                </a:solidFill>
              </a:rPr>
              <a:t>(PPAR-</a:t>
            </a:r>
            <a:r>
              <a:rPr lang="en-US" sz="2400" dirty="0" smtClean="0">
                <a:solidFill>
                  <a:srgbClr val="FF00FF"/>
                </a:solidFill>
                <a:latin typeface="Symbol" pitchFamily="18" charset="2"/>
              </a:rPr>
              <a:t>g</a:t>
            </a:r>
            <a:r>
              <a:rPr lang="en-US" sz="2400" dirty="0" smtClean="0">
                <a:solidFill>
                  <a:srgbClr val="FF00FF"/>
                </a:solidFill>
              </a:rPr>
              <a:t>),</a:t>
            </a:r>
            <a:r>
              <a:rPr lang="en-US" sz="2400" dirty="0" smtClean="0"/>
              <a:t>which is found in adipose tissue, skeletal muscle, pancreatic beta-cells, vascular endothelium ,macrophages and the liver. </a:t>
            </a:r>
          </a:p>
          <a:p>
            <a:pPr algn="l" rtl="0">
              <a:lnSpc>
                <a:spcPct val="125000"/>
              </a:lnSpc>
            </a:pPr>
            <a:endParaRPr lang="en-US" sz="2400" dirty="0" smtClean="0"/>
          </a:p>
          <a:p>
            <a:pPr algn="l" rtl="0">
              <a:lnSpc>
                <a:spcPct val="125000"/>
              </a:lnSpc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Decrease in insulin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A50021"/>
                </a:solidFill>
              </a:rPr>
              <a:t>resistance</a:t>
            </a:r>
            <a:r>
              <a:rPr lang="en-US" sz="2400" dirty="0" smtClean="0"/>
              <a:t> at peripheral sites and in the liver that results in </a:t>
            </a:r>
            <a:r>
              <a:rPr lang="en-US" sz="2400" dirty="0" smtClean="0">
                <a:solidFill>
                  <a:srgbClr val="0000FF"/>
                </a:solidFill>
              </a:rPr>
              <a:t>increased </a:t>
            </a:r>
            <a:r>
              <a:rPr lang="en-US" sz="2400" dirty="0" smtClean="0"/>
              <a:t>insulin-dependent </a:t>
            </a:r>
            <a:r>
              <a:rPr lang="en-US" sz="2400" dirty="0" smtClean="0">
                <a:solidFill>
                  <a:srgbClr val="0000FF"/>
                </a:solidFill>
              </a:rPr>
              <a:t>glucose disposal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FF"/>
                </a:solidFill>
              </a:rPr>
              <a:t>decreased hepatic glucose output</a:t>
            </a:r>
            <a:r>
              <a:rPr lang="en-US" sz="2400" dirty="0" smtClean="0"/>
              <a:t>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6248400" cy="762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rt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Hypothesis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010400" cy="2146300"/>
          </a:xfrm>
        </p:spPr>
        <p:txBody>
          <a:bodyPr/>
          <a:lstStyle/>
          <a:p>
            <a:pPr algn="l" rtl="0">
              <a:lnSpc>
                <a:spcPct val="15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800" dirty="0">
                <a:latin typeface="Calisto MT" pitchFamily="18" charset="0"/>
              </a:rPr>
              <a:t>TZDs may inhibit </a:t>
            </a:r>
            <a:r>
              <a:rPr lang="en-US" sz="2800" dirty="0" err="1">
                <a:latin typeface="Calisto MT" pitchFamily="18" charset="0"/>
              </a:rPr>
              <a:t>aromatase</a:t>
            </a:r>
            <a:r>
              <a:rPr lang="en-US" sz="2800" dirty="0">
                <a:latin typeface="Calisto MT" pitchFamily="18" charset="0"/>
              </a:rPr>
              <a:t> enzyme activity in human </a:t>
            </a:r>
            <a:r>
              <a:rPr lang="en-US" sz="2800" dirty="0" err="1">
                <a:latin typeface="Calisto MT" pitchFamily="18" charset="0"/>
              </a:rPr>
              <a:t>granulosa</a:t>
            </a:r>
            <a:r>
              <a:rPr lang="en-US" sz="2800" dirty="0">
                <a:latin typeface="Calisto MT" pitchFamily="18" charset="0"/>
              </a:rPr>
              <a:t> cells, possibly leading to reduced estrogen synthesis and consequently increased risk of osteoporosis.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3124199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4419600"/>
            <a:ext cx="6858000" cy="790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200" i="1" dirty="0">
                <a:solidFill>
                  <a:schemeClr val="tx2">
                    <a:lumMod val="10000"/>
                  </a:schemeClr>
                </a:solidFill>
              </a:rPr>
              <a:t>Arch Intern Med. </a:t>
            </a:r>
            <a:r>
              <a:rPr lang="en-US" sz="2200" i="1" dirty="0">
                <a:solidFill>
                  <a:srgbClr val="C00000"/>
                </a:solidFill>
              </a:rPr>
              <a:t>2008</a:t>
            </a:r>
            <a:r>
              <a:rPr lang="en-US" sz="2200" i="1" dirty="0">
                <a:solidFill>
                  <a:schemeClr val="tx2">
                    <a:lumMod val="10000"/>
                  </a:schemeClr>
                </a:solidFill>
              </a:rPr>
              <a:t>;168(8):820-825</a:t>
            </a:r>
            <a:endParaRPr lang="en-US" sz="22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696199" cy="29718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7391400" cy="5105400"/>
          </a:xfrm>
          <a:noFill/>
        </p:spPr>
        <p:txBody>
          <a:bodyPr>
            <a:noAutofit/>
          </a:bodyPr>
          <a:lstStyle/>
          <a:p>
            <a:pPr algn="l" rtl="0">
              <a:lnSpc>
                <a:spcPct val="125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association </a:t>
            </a:r>
            <a:r>
              <a:rPr lang="en-US" sz="2400" dirty="0" smtClean="0"/>
              <a:t>between the </a:t>
            </a:r>
            <a:r>
              <a:rPr lang="en-US" sz="2400" dirty="0"/>
              <a:t>use of </a:t>
            </a:r>
            <a:r>
              <a:rPr lang="en-US" sz="2400" dirty="0">
                <a:solidFill>
                  <a:srgbClr val="C00000"/>
                </a:solidFill>
              </a:rPr>
              <a:t>thiazolidinediones or other oral </a:t>
            </a:r>
            <a:r>
              <a:rPr lang="en-US" sz="2400" dirty="0" smtClean="0">
                <a:solidFill>
                  <a:srgbClr val="C00000"/>
                </a:solidFill>
              </a:rPr>
              <a:t>antidiabetic drugs </a:t>
            </a:r>
            <a:r>
              <a:rPr lang="en-US" sz="2400" dirty="0"/>
              <a:t>and the risk of fracture. </a:t>
            </a:r>
            <a:endParaRPr lang="en-US" sz="2400" dirty="0" smtClean="0"/>
          </a:p>
          <a:p>
            <a:pPr algn="l" rtl="0">
              <a:lnSpc>
                <a:spcPct val="125000"/>
              </a:lnSpc>
            </a:pPr>
            <a:r>
              <a:rPr lang="en-US" sz="2400" dirty="0" smtClean="0"/>
              <a:t>A case-control analysis </a:t>
            </a:r>
            <a:r>
              <a:rPr lang="en-US" sz="2400" dirty="0">
                <a:solidFill>
                  <a:srgbClr val="C00000"/>
                </a:solidFill>
              </a:rPr>
              <a:t>uses </a:t>
            </a:r>
            <a:r>
              <a:rPr lang="en-US" sz="2400" dirty="0" smtClean="0">
                <a:solidFill>
                  <a:srgbClr val="C00000"/>
                </a:solidFill>
              </a:rPr>
              <a:t>1020 case </a:t>
            </a:r>
            <a:r>
              <a:rPr lang="en-US" sz="2400" dirty="0" smtClean="0"/>
              <a:t>patients with an incident</a:t>
            </a:r>
            <a:r>
              <a:rPr lang="en-US" sz="2400" b="1" dirty="0" smtClean="0"/>
              <a:t> </a:t>
            </a:r>
            <a:r>
              <a:rPr lang="en-US" sz="2400" dirty="0" smtClean="0"/>
              <a:t>low-trauma fracture</a:t>
            </a:r>
            <a:r>
              <a:rPr lang="en-US" sz="2400" dirty="0" smtClean="0">
                <a:solidFill>
                  <a:srgbClr val="C00000"/>
                </a:solidFill>
              </a:rPr>
              <a:t> aged 30 to 89 </a:t>
            </a:r>
            <a:r>
              <a:rPr lang="en-US" sz="2400" dirty="0" smtClean="0"/>
              <a:t>years with an incident fracture diagnosis between January </a:t>
            </a:r>
            <a:r>
              <a:rPr lang="en-US" sz="2400" dirty="0" smtClean="0">
                <a:solidFill>
                  <a:srgbClr val="C00000"/>
                </a:solidFill>
              </a:rPr>
              <a:t>1994</a:t>
            </a:r>
            <a:r>
              <a:rPr lang="en-US" sz="2400" dirty="0" smtClean="0"/>
              <a:t> and December </a:t>
            </a:r>
            <a:r>
              <a:rPr lang="en-US" sz="2400" dirty="0" smtClean="0">
                <a:solidFill>
                  <a:srgbClr val="C00000"/>
                </a:solidFill>
              </a:rPr>
              <a:t>2005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C00000"/>
                </a:solidFill>
              </a:rPr>
              <a:t>3728 matched controls. </a:t>
            </a:r>
          </a:p>
          <a:p>
            <a:pPr algn="l" rtl="0">
              <a:lnSpc>
                <a:spcPct val="125000"/>
              </a:lnSpc>
            </a:pPr>
            <a:r>
              <a:rPr lang="en-US" sz="2400" dirty="0" smtClean="0"/>
              <a:t>Assessed </a:t>
            </a:r>
            <a:r>
              <a:rPr lang="en-US" sz="2400" dirty="0"/>
              <a:t>the </a:t>
            </a:r>
            <a:r>
              <a:rPr lang="en-US" sz="2400" dirty="0" smtClean="0"/>
              <a:t>odds ratios </a:t>
            </a:r>
            <a:r>
              <a:rPr lang="en-US" sz="2400" dirty="0"/>
              <a:t>(ORs) of having a fracture associated with the </a:t>
            </a:r>
            <a:r>
              <a:rPr lang="en-US" sz="2400" dirty="0" smtClean="0"/>
              <a:t>use of </a:t>
            </a:r>
            <a:r>
              <a:rPr lang="en-US" sz="2400" dirty="0">
                <a:solidFill>
                  <a:srgbClr val="C00000"/>
                </a:solidFill>
              </a:rPr>
              <a:t>rosiglitazone</a:t>
            </a:r>
            <a:r>
              <a:rPr lang="en-US" sz="2400" dirty="0"/>
              <a:t> maleate, </a:t>
            </a:r>
            <a:r>
              <a:rPr lang="en-US" sz="2400" dirty="0">
                <a:solidFill>
                  <a:srgbClr val="C00000"/>
                </a:solidFill>
              </a:rPr>
              <a:t>pioglitazone</a:t>
            </a:r>
            <a:r>
              <a:rPr lang="en-US" sz="2400" dirty="0"/>
              <a:t> hydrochloride, </a:t>
            </a:r>
            <a:r>
              <a:rPr lang="en-US" sz="2400" dirty="0" smtClean="0"/>
              <a:t>other </a:t>
            </a:r>
            <a:r>
              <a:rPr lang="en-US" sz="2400" dirty="0" smtClean="0">
                <a:solidFill>
                  <a:srgbClr val="C00000"/>
                </a:solidFill>
              </a:rPr>
              <a:t>oral </a:t>
            </a:r>
            <a:r>
              <a:rPr lang="en-US" sz="2400" dirty="0">
                <a:solidFill>
                  <a:srgbClr val="C00000"/>
                </a:solidFill>
              </a:rPr>
              <a:t>antidiabetic </a:t>
            </a:r>
            <a:r>
              <a:rPr lang="en-US" sz="2400" dirty="0"/>
              <a:t>agents, or </a:t>
            </a:r>
            <a:r>
              <a:rPr lang="en-US" sz="2400" dirty="0">
                <a:solidFill>
                  <a:srgbClr val="C00000"/>
                </a:solidFill>
              </a:rPr>
              <a:t>insulin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685800"/>
            <a:ext cx="6096000" cy="6858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rtl="0"/>
            <a:r>
              <a:rPr lang="en-US" sz="3200" b="1" dirty="0" smtClean="0"/>
              <a:t>Results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3886200"/>
          </a:xfrm>
          <a:noFill/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 smtClean="0"/>
              <a:t>After </a:t>
            </a:r>
            <a:r>
              <a:rPr lang="en-US" sz="2400" dirty="0" smtClean="0">
                <a:solidFill>
                  <a:srgbClr val="C00000"/>
                </a:solidFill>
              </a:rPr>
              <a:t>adjustment</a:t>
            </a:r>
            <a:r>
              <a:rPr lang="en-US" sz="2400" dirty="0" smtClean="0"/>
              <a:t> </a:t>
            </a:r>
            <a:r>
              <a:rPr lang="en-US" sz="2400" dirty="0"/>
              <a:t>for age, body mass index, other </a:t>
            </a:r>
            <a:r>
              <a:rPr lang="en-US" sz="2400" dirty="0" smtClean="0"/>
              <a:t>antidiabetic drugs</a:t>
            </a:r>
            <a:r>
              <a:rPr lang="en-US" sz="2400" dirty="0"/>
              <a:t>, comedication, and </a:t>
            </a:r>
            <a:r>
              <a:rPr lang="en-US" sz="2400" dirty="0" smtClean="0"/>
              <a:t>comorbidities:</a:t>
            </a:r>
          </a:p>
          <a:p>
            <a:pPr algn="l" rtl="0">
              <a:lnSpc>
                <a:spcPct val="150000"/>
              </a:lnSpc>
            </a:pPr>
            <a:r>
              <a:rPr lang="it-IT" sz="2400" dirty="0" smtClean="0">
                <a:solidFill>
                  <a:srgbClr val="C00000"/>
                </a:solidFill>
              </a:rPr>
              <a:t>Rosiglitazone </a:t>
            </a:r>
            <a:r>
              <a:rPr lang="it-IT" sz="2400" dirty="0">
                <a:solidFill>
                  <a:srgbClr val="C00000"/>
                </a:solidFill>
              </a:rPr>
              <a:t>(OR, 2.38; 95% </a:t>
            </a:r>
            <a:r>
              <a:rPr lang="it-IT" sz="2400" dirty="0" smtClean="0">
                <a:solidFill>
                  <a:srgbClr val="C00000"/>
                </a:solidFill>
              </a:rPr>
              <a:t>CI, </a:t>
            </a:r>
            <a:r>
              <a:rPr lang="en-US" sz="2400" dirty="0" smtClean="0">
                <a:solidFill>
                  <a:srgbClr val="C00000"/>
                </a:solidFill>
              </a:rPr>
              <a:t>1.39-4.09</a:t>
            </a:r>
            <a:r>
              <a:rPr lang="en-US" sz="2400" dirty="0">
                <a:solidFill>
                  <a:srgbClr val="C00000"/>
                </a:solidFill>
              </a:rPr>
              <a:t>)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pioglitazone (OR, 2.59; 95% CI, </a:t>
            </a:r>
            <a:r>
              <a:rPr lang="en-US" sz="2400" dirty="0" smtClean="0">
                <a:solidFill>
                  <a:srgbClr val="C00000"/>
                </a:solidFill>
              </a:rPr>
              <a:t>0.96- 7.01)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400" dirty="0" smtClean="0"/>
              <a:t>    predominantly </a:t>
            </a:r>
            <a:r>
              <a:rPr lang="en-US" sz="2400" dirty="0">
                <a:solidFill>
                  <a:srgbClr val="C00000"/>
                </a:solidFill>
              </a:rPr>
              <a:t>hip and wrist </a:t>
            </a:r>
            <a:r>
              <a:rPr lang="en-US" sz="2400" dirty="0" smtClean="0"/>
              <a:t>fractures</a:t>
            </a:r>
          </a:p>
          <a:p>
            <a:pPr algn="l" rtl="0">
              <a:lnSpc>
                <a:spcPct val="150000"/>
              </a:lnSpc>
            </a:pPr>
            <a:r>
              <a:rPr lang="en-US" sz="2400" dirty="0" smtClean="0"/>
              <a:t> </a:t>
            </a:r>
            <a:r>
              <a:rPr lang="en-US" sz="2400" dirty="0"/>
              <a:t>The association was independent of patient </a:t>
            </a:r>
            <a:r>
              <a:rPr lang="en-US" sz="2400" dirty="0" smtClean="0"/>
              <a:t>age and </a:t>
            </a:r>
            <a:r>
              <a:rPr lang="en-US" sz="2400" dirty="0"/>
              <a:t>sex and </a:t>
            </a:r>
            <a:r>
              <a:rPr lang="en-US" sz="2400" dirty="0">
                <a:solidFill>
                  <a:srgbClr val="C00000"/>
                </a:solidFill>
              </a:rPr>
              <a:t>tended to increase with </a:t>
            </a:r>
            <a:r>
              <a:rPr lang="en-US" sz="2400" dirty="0" smtClean="0">
                <a:solidFill>
                  <a:srgbClr val="C00000"/>
                </a:solidFill>
              </a:rPr>
              <a:t>thiazolidinedione dose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  <a:endParaRPr lang="en-US" sz="2400" dirty="0" smtClean="0">
              <a:solidFill>
                <a:srgbClr val="C00000"/>
              </a:solidFill>
            </a:endParaRPr>
          </a:p>
          <a:p>
            <a:pPr algn="l" rtl="0">
              <a:lnSpc>
                <a:spcPct val="150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No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C00000"/>
                </a:solidFill>
              </a:rPr>
              <a:t>altered relative fracture risk </a:t>
            </a:r>
            <a:r>
              <a:rPr lang="en-US" sz="2400" dirty="0" smtClean="0"/>
              <a:t>with other OADs</a:t>
            </a:r>
            <a:endParaRPr lang="en-US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Conclusion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3886200"/>
          </a:xfrm>
          <a:noFill/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solidFill>
                  <a:srgbClr val="C00000"/>
                </a:solidFill>
              </a:rPr>
              <a:t>Possible </a:t>
            </a:r>
            <a:r>
              <a:rPr lang="en-US" dirty="0">
                <a:solidFill>
                  <a:srgbClr val="C00000"/>
                </a:solidFill>
              </a:rPr>
              <a:t>association </a:t>
            </a:r>
            <a:r>
              <a:rPr lang="en-US" dirty="0"/>
              <a:t>between long-term use of </a:t>
            </a:r>
            <a:r>
              <a:rPr lang="en-US" dirty="0" smtClean="0"/>
              <a:t>thiazolidinediones and </a:t>
            </a:r>
            <a:r>
              <a:rPr lang="en-US" dirty="0">
                <a:solidFill>
                  <a:srgbClr val="C00000"/>
                </a:solidFill>
              </a:rPr>
              <a:t>fractures</a:t>
            </a:r>
            <a:r>
              <a:rPr lang="en-US" dirty="0"/>
              <a:t>, particularly of the </a:t>
            </a:r>
            <a:r>
              <a:rPr lang="en-US" dirty="0">
                <a:solidFill>
                  <a:srgbClr val="C00000"/>
                </a:solidFill>
              </a:rPr>
              <a:t>hip </a:t>
            </a:r>
            <a:r>
              <a:rPr lang="en-US" dirty="0" smtClean="0">
                <a:solidFill>
                  <a:srgbClr val="C00000"/>
                </a:solidFill>
              </a:rPr>
              <a:t>and wrist</a:t>
            </a:r>
            <a:r>
              <a:rPr lang="en-US" dirty="0"/>
              <a:t>, in patients with diabetes mellitus.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5052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Long-term use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thiazolidinediones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fractures in type 2 diabetes: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meta-analysis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495800"/>
            <a:ext cx="8229600" cy="16002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Yoon K.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Loke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MBBS MD,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Sonal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Singh MD MPH, Curt D.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Furberg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en-US" sz="2800" b="1" i="1" dirty="0" smtClean="0">
                <a:solidFill>
                  <a:srgbClr val="0070C0"/>
                </a:solidFill>
              </a:rPr>
              <a:t>CMAJ</a:t>
            </a:r>
            <a:r>
              <a:rPr lang="en-US" sz="2800" b="1" i="1" dirty="0" smtClean="0"/>
              <a:t>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200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sz="2800" b="1" i="1" dirty="0" smtClean="0">
                <a:solidFill>
                  <a:schemeClr val="accent5">
                    <a:lumMod val="50000"/>
                  </a:schemeClr>
                </a:solidFill>
              </a:rPr>
              <a:t>;180(1):32-9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 rtl="0">
              <a:lnSpc>
                <a:spcPct val="150000"/>
              </a:lnSpc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848600" cy="4724400"/>
          </a:xfr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sz="2600" dirty="0" smtClean="0"/>
              <a:t> Selected </a:t>
            </a:r>
            <a:r>
              <a:rPr lang="en-US" sz="2600" dirty="0"/>
              <a:t>long-term </a:t>
            </a:r>
            <a:r>
              <a:rPr lang="en-US" sz="2600" dirty="0">
                <a:solidFill>
                  <a:srgbClr val="C00000"/>
                </a:solidFill>
              </a:rPr>
              <a:t>(≥ 1 year) </a:t>
            </a:r>
            <a:r>
              <a:rPr lang="en-US" sz="2600" dirty="0" smtClean="0">
                <a:solidFill>
                  <a:srgbClr val="C00000"/>
                </a:solidFill>
              </a:rPr>
              <a:t>RCTs </a:t>
            </a:r>
            <a:r>
              <a:rPr lang="en-US" sz="2600" dirty="0" smtClean="0"/>
              <a:t>involving </a:t>
            </a:r>
            <a:r>
              <a:rPr lang="en-US" sz="2600" dirty="0"/>
              <a:t>patients with type 2 diabetes </a:t>
            </a:r>
            <a:r>
              <a:rPr lang="en-US" sz="2600" dirty="0" smtClean="0"/>
              <a:t>and controlled </a:t>
            </a:r>
            <a:r>
              <a:rPr lang="en-US" sz="2600" dirty="0">
                <a:solidFill>
                  <a:srgbClr val="C00000"/>
                </a:solidFill>
              </a:rPr>
              <a:t>observational studies </a:t>
            </a:r>
            <a:r>
              <a:rPr lang="en-US" sz="2600" dirty="0"/>
              <a:t>that described the risk </a:t>
            </a:r>
            <a:r>
              <a:rPr lang="en-US" sz="2600" dirty="0" smtClean="0"/>
              <a:t>of fractures </a:t>
            </a:r>
            <a:r>
              <a:rPr lang="en-US" sz="2600" dirty="0"/>
              <a:t>or changes in bone density with </a:t>
            </a:r>
            <a:r>
              <a:rPr lang="en-US" sz="2600" dirty="0" err="1" smtClean="0"/>
              <a:t>thiazolidinediones</a:t>
            </a:r>
            <a:r>
              <a:rPr lang="en-US" sz="2600" dirty="0" smtClean="0"/>
              <a:t> </a:t>
            </a:r>
            <a:endParaRPr lang="en-US" sz="2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800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Minus 3"/>
          <p:cNvSpPr/>
          <p:nvPr/>
        </p:nvSpPr>
        <p:spPr>
          <a:xfrm>
            <a:off x="609600" y="533400"/>
            <a:ext cx="1524000" cy="1981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Minus 4"/>
          <p:cNvSpPr/>
          <p:nvPr/>
        </p:nvSpPr>
        <p:spPr>
          <a:xfrm>
            <a:off x="990600" y="2895600"/>
            <a:ext cx="1371600" cy="152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Minus 5"/>
          <p:cNvSpPr/>
          <p:nvPr/>
        </p:nvSpPr>
        <p:spPr>
          <a:xfrm flipV="1">
            <a:off x="838200" y="4724399"/>
            <a:ext cx="1295400" cy="7619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10601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Minus 2"/>
          <p:cNvSpPr/>
          <p:nvPr/>
        </p:nvSpPr>
        <p:spPr>
          <a:xfrm>
            <a:off x="762000" y="533400"/>
            <a:ext cx="1371600" cy="2286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Minus 3"/>
          <p:cNvSpPr/>
          <p:nvPr/>
        </p:nvSpPr>
        <p:spPr>
          <a:xfrm>
            <a:off x="609600" y="3505200"/>
            <a:ext cx="1066800" cy="22860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2514600"/>
            <a:ext cx="304800" cy="22860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7200" y="5410200"/>
            <a:ext cx="304006" cy="22939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nus 15"/>
          <p:cNvSpPr/>
          <p:nvPr/>
        </p:nvSpPr>
        <p:spPr>
          <a:xfrm>
            <a:off x="4343400" y="2895600"/>
            <a:ext cx="1981200" cy="76200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inus 17"/>
          <p:cNvSpPr/>
          <p:nvPr/>
        </p:nvSpPr>
        <p:spPr>
          <a:xfrm>
            <a:off x="4495800" y="5791200"/>
            <a:ext cx="1981200" cy="76200"/>
          </a:xfrm>
          <a:prstGeom prst="mathMinus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8"/>
          <p:cNvSpPr/>
          <p:nvPr/>
        </p:nvSpPr>
        <p:spPr>
          <a:xfrm>
            <a:off x="1066800" y="6629400"/>
            <a:ext cx="2438400" cy="76200"/>
          </a:xfrm>
          <a:prstGeom prst="mathMinus">
            <a:avLst>
              <a:gd name="adj1" fmla="val 935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685800"/>
            <a:ext cx="7086600" cy="6858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267200"/>
          </a:xfrm>
          <a:noFill/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</a:pPr>
            <a:r>
              <a:rPr lang="en-US" dirty="0" smtClean="0"/>
              <a:t>Long-term </a:t>
            </a:r>
            <a:r>
              <a:rPr lang="en-US" dirty="0"/>
              <a:t>thiazolidinedione use </a:t>
            </a:r>
            <a:r>
              <a:rPr lang="en-US" b="1" dirty="0" smtClean="0"/>
              <a:t>doubles </a:t>
            </a:r>
            <a:r>
              <a:rPr lang="en-US" dirty="0" smtClean="0"/>
              <a:t>the </a:t>
            </a:r>
            <a:r>
              <a:rPr lang="en-US" dirty="0"/>
              <a:t>risk of </a:t>
            </a:r>
            <a:r>
              <a:rPr lang="en-US" b="1" dirty="0"/>
              <a:t>fractures</a:t>
            </a:r>
            <a:r>
              <a:rPr lang="en-US" dirty="0"/>
              <a:t> among </a:t>
            </a:r>
            <a:r>
              <a:rPr lang="en-US" b="1" dirty="0">
                <a:solidFill>
                  <a:srgbClr val="C00000"/>
                </a:solidFill>
              </a:rPr>
              <a:t>women</a:t>
            </a:r>
            <a:r>
              <a:rPr lang="en-US" dirty="0"/>
              <a:t> with type 2 </a:t>
            </a:r>
            <a:r>
              <a:rPr lang="en-US" dirty="0" smtClean="0"/>
              <a:t>diabetes, without </a:t>
            </a:r>
            <a:r>
              <a:rPr lang="en-US" dirty="0"/>
              <a:t>a significant increase in risk of fractures </a:t>
            </a:r>
            <a:r>
              <a:rPr lang="en-US" dirty="0" smtClean="0"/>
              <a:t>among men </a:t>
            </a:r>
            <a:r>
              <a:rPr lang="en-US" dirty="0"/>
              <a:t>with type 2 diabetes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125000"/>
              </a:lnSpc>
            </a:pPr>
            <a:r>
              <a:rPr lang="en-US" dirty="0" err="1" smtClean="0"/>
              <a:t>Pioglitazone</a:t>
            </a:r>
            <a:r>
              <a:rPr lang="en-US" dirty="0" smtClean="0"/>
              <a:t> [</a:t>
            </a:r>
            <a:r>
              <a:rPr lang="en-US" dirty="0" err="1" smtClean="0"/>
              <a:t>Actos</a:t>
            </a:r>
            <a:r>
              <a:rPr lang="en-US" dirty="0" smtClean="0"/>
              <a:t>] :  15/30/45 mg</a:t>
            </a:r>
          </a:p>
          <a:p>
            <a:pPr algn="l" rtl="0">
              <a:lnSpc>
                <a:spcPct val="125000"/>
              </a:lnSpc>
            </a:pPr>
            <a:r>
              <a:rPr lang="en-US" dirty="0" err="1" smtClean="0"/>
              <a:t>Rosiglitazone</a:t>
            </a:r>
            <a:r>
              <a:rPr lang="en-US" dirty="0" smtClean="0"/>
              <a:t> [</a:t>
            </a:r>
            <a:r>
              <a:rPr lang="en-US" dirty="0" err="1" smtClean="0"/>
              <a:t>Avandia</a:t>
            </a:r>
            <a:r>
              <a:rPr lang="en-US" dirty="0" smtClean="0"/>
              <a:t>]:  4mg/bid</a:t>
            </a:r>
          </a:p>
          <a:p>
            <a:pPr algn="l" rtl="0">
              <a:lnSpc>
                <a:spcPct val="125000"/>
              </a:lnSpc>
            </a:pPr>
            <a:r>
              <a:rPr lang="en-US" dirty="0" err="1" smtClean="0"/>
              <a:t>Troglitazone</a:t>
            </a:r>
            <a:r>
              <a:rPr lang="en-US" dirty="0" smtClean="0"/>
              <a:t> (</a:t>
            </a:r>
            <a:r>
              <a:rPr lang="en-US" dirty="0" err="1" smtClean="0"/>
              <a:t>Rezulin</a:t>
            </a:r>
            <a:r>
              <a:rPr lang="en-US" dirty="0" smtClean="0"/>
              <a:t>) : Withdrawn from the U.S market in 2000 due to </a:t>
            </a:r>
            <a:r>
              <a:rPr lang="en-US" dirty="0" err="1" smtClean="0"/>
              <a:t>hepatotoxicity</a:t>
            </a:r>
            <a:r>
              <a:rPr lang="en-US" dirty="0" smtClean="0"/>
              <a:t>.</a:t>
            </a:r>
          </a:p>
          <a:p>
            <a:pPr algn="l" rtl="0">
              <a:lnSpc>
                <a:spcPct val="125000"/>
              </a:lnSpc>
            </a:pPr>
            <a:r>
              <a:rPr lang="en-US" dirty="0" smtClean="0"/>
              <a:t>Peak Concentration : </a:t>
            </a:r>
            <a:r>
              <a:rPr lang="en-US" dirty="0" smtClean="0">
                <a:solidFill>
                  <a:srgbClr val="FF00FF"/>
                </a:solidFill>
              </a:rPr>
              <a:t>2 to 4 hours</a:t>
            </a:r>
            <a:endParaRPr lang="en-US" dirty="0" smtClean="0"/>
          </a:p>
          <a:p>
            <a:pPr algn="l" rtl="0">
              <a:lnSpc>
                <a:spcPct val="125000"/>
              </a:lnSpc>
            </a:pPr>
            <a:r>
              <a:rPr lang="en-US" dirty="0" smtClean="0"/>
              <a:t>Initial Response :  </a:t>
            </a:r>
            <a:r>
              <a:rPr lang="en-US" dirty="0" smtClean="0">
                <a:solidFill>
                  <a:srgbClr val="FF0000"/>
                </a:solidFill>
              </a:rPr>
              <a:t>4 weeks </a:t>
            </a:r>
            <a:endParaRPr lang="en-US" dirty="0" smtClean="0"/>
          </a:p>
          <a:p>
            <a:pPr algn="l" rtl="0">
              <a:lnSpc>
                <a:spcPct val="125000"/>
              </a:lnSpc>
            </a:pP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239000" cy="4572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Cohort study of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pioglitazone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cancer incidence in patients with diabetes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care, 34 : 923-929,2011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620000" cy="44196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800" dirty="0" smtClean="0"/>
              <a:t>10 most common sites </a:t>
            </a:r>
            <a:r>
              <a:rPr lang="en-US" sz="2400" dirty="0" smtClean="0"/>
              <a:t>(prostate, female breast, lung/bronchus, endometrial, colon, non-Hodgkin lymphoma [NHL], pancreas, kidney/renal pelvis, rectal, and melanoma)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/>
              <a:t>Cohort study of 252,467 patients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/>
              <a:t>     age ≥ 40 &amp; max F/U duration six years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3800" cy="1371600"/>
          </a:xfrm>
        </p:spPr>
        <p:txBody>
          <a:bodyPr/>
          <a:lstStyle/>
          <a:p>
            <a:r>
              <a:rPr lang="en-US" dirty="0" smtClean="0"/>
              <a:t>Conclusion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543800" cy="38862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800" dirty="0" smtClean="0"/>
              <a:t>No clear evidence of an association between use of </a:t>
            </a:r>
            <a:r>
              <a:rPr lang="en-US" sz="2800" dirty="0" err="1" smtClean="0"/>
              <a:t>pioglitazone</a:t>
            </a:r>
            <a:r>
              <a:rPr lang="en-US" sz="2800" dirty="0" smtClean="0"/>
              <a:t> and risk of the incident cancers</a:t>
            </a:r>
            <a:endParaRPr lang="en-US" sz="2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543800" cy="4114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25000"/>
              </a:lnSpc>
            </a:pP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of bladder Cancer among diabetic patients treated with </a:t>
            </a:r>
            <a:r>
              <a:rPr lang="en-US" sz="3600" b="1" i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pioglitazone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36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report of a longitudinal cohort study </a:t>
            </a:r>
            <a:b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care,22,2011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4196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600" dirty="0" smtClean="0"/>
              <a:t>Preclinical in vivo studies 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600" dirty="0" smtClean="0"/>
              <a:t>     possible increased risk of bladder cancer with </a:t>
            </a:r>
            <a:r>
              <a:rPr lang="en-US" sz="2600" dirty="0" err="1" smtClean="0"/>
              <a:t>pioglitazone</a:t>
            </a:r>
            <a:r>
              <a:rPr lang="en-US" sz="2600" dirty="0" smtClean="0"/>
              <a:t>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600" dirty="0" smtClean="0"/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600" dirty="0" smtClean="0"/>
              <a:t>193,099 patient ≥ 40 years of age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600" dirty="0" smtClean="0"/>
              <a:t>     prior bladder cancer was excluded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44196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600" dirty="0" err="1" smtClean="0"/>
              <a:t>Pioglitazone</a:t>
            </a:r>
            <a:r>
              <a:rPr lang="en-US" sz="2600" dirty="0" smtClean="0"/>
              <a:t> group : 30,173 patients 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600" dirty="0" smtClean="0"/>
              <a:t> 90 cases of bladder cancer among </a:t>
            </a:r>
            <a:r>
              <a:rPr lang="en-US" sz="2600" dirty="0" err="1" smtClean="0"/>
              <a:t>pioglitazone</a:t>
            </a:r>
            <a:r>
              <a:rPr lang="en-US" sz="2600" dirty="0" smtClean="0"/>
              <a:t> users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600" dirty="0" smtClean="0"/>
              <a:t> 791 cases of bladder cancer among </a:t>
            </a:r>
            <a:r>
              <a:rPr lang="en-US" sz="2600" dirty="0" err="1" smtClean="0"/>
              <a:t>nonpioglitazone</a:t>
            </a:r>
            <a:r>
              <a:rPr lang="en-US" sz="2600" dirty="0" smtClean="0"/>
              <a:t> users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600" dirty="0" smtClean="0"/>
              <a:t> </a:t>
            </a:r>
            <a:r>
              <a:rPr lang="en-US" sz="2600" dirty="0" err="1" smtClean="0"/>
              <a:t>Pioglitazone</a:t>
            </a:r>
            <a:r>
              <a:rPr lang="en-US" sz="2600" dirty="0" smtClean="0"/>
              <a:t> : not associated with risk of bladder cancer: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600" dirty="0" smtClean="0"/>
              <a:t>                           Hr 1.2 [95% CI: 0.9-1.5]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≥ 24months of therapy : increased risk (1.4 [1.03-2.0])</a:t>
            </a:r>
          </a:p>
          <a:p>
            <a:pPr algn="l" rtl="0">
              <a:lnSpc>
                <a:spcPct val="150000"/>
              </a:lnSpc>
            </a:pPr>
            <a:endParaRPr lang="en-US" sz="2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0"/>
            <a:ext cx="5715000" cy="9144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467600" cy="38862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800" dirty="0" smtClean="0"/>
              <a:t>Short-term use of </a:t>
            </a:r>
            <a:r>
              <a:rPr lang="en-US" sz="2800" dirty="0" err="1" smtClean="0"/>
              <a:t>pioglitazone</a:t>
            </a:r>
            <a:endParaRPr lang="en-US" sz="2800" dirty="0" smtClean="0"/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/>
              <a:t>    not associated with an increased incidence of   bladder </a:t>
            </a:r>
            <a:r>
              <a:rPr lang="en-US" sz="2800" dirty="0" smtClean="0"/>
              <a:t>cancer</a:t>
            </a:r>
          </a:p>
          <a:p>
            <a:pPr algn="l" rtl="0">
              <a:lnSpc>
                <a:spcPct val="150000"/>
              </a:lnSpc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C00000"/>
                </a:solidFill>
              </a:rPr>
              <a:t>use for more than 2 years, weakly associated with increased risk.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791200"/>
          </a:xfrm>
          <a:noFill/>
        </p:spPr>
        <p:txBody>
          <a:bodyPr>
            <a:no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400" dirty="0" err="1" smtClean="0"/>
              <a:t>Thiazolidinediones</a:t>
            </a:r>
            <a:r>
              <a:rPr lang="en-US" sz="2400" dirty="0" smtClean="0"/>
              <a:t> : </a:t>
            </a:r>
            <a:r>
              <a:rPr lang="en-US" sz="2400" dirty="0" smtClean="0">
                <a:solidFill>
                  <a:srgbClr val="C00000"/>
                </a:solidFill>
              </a:rPr>
              <a:t>A possible second step option </a:t>
            </a:r>
            <a:r>
              <a:rPr lang="en-US" sz="2400" dirty="0" smtClean="0"/>
              <a:t>in the algorithm for management of patients with type II diabetes who are </a:t>
            </a:r>
            <a:r>
              <a:rPr lang="en-US" sz="2400" dirty="0" smtClean="0">
                <a:solidFill>
                  <a:srgbClr val="C00000"/>
                </a:solidFill>
              </a:rPr>
              <a:t>not well controlled on diet/lifestyle/metformin</a:t>
            </a:r>
            <a:r>
              <a:rPr lang="en-US" sz="2400" dirty="0" smtClean="0"/>
              <a:t>, as an alternative to insulin </a:t>
            </a:r>
            <a:r>
              <a:rPr lang="en-US" sz="2000" dirty="0" smtClean="0"/>
              <a:t>(most effective) and sulfonylureas (cheapest</a:t>
            </a:r>
            <a:r>
              <a:rPr lang="en-US" sz="2000" dirty="0" smtClean="0"/>
              <a:t>)</a:t>
            </a:r>
          </a:p>
          <a:p>
            <a:pPr algn="l" rtl="0">
              <a:buFont typeface="Wingdings" pitchFamily="2" charset="2"/>
              <a:buChar char="§"/>
            </a:pPr>
            <a:endParaRPr lang="en-US" sz="20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/>
              <a:t>TZDs 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C00000"/>
                </a:solidFill>
              </a:rPr>
              <a:t>Similar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effects on </a:t>
            </a:r>
            <a:r>
              <a:rPr lang="en-US" sz="2400" dirty="0" err="1" smtClean="0">
                <a:solidFill>
                  <a:srgbClr val="C00000"/>
                </a:solidFill>
              </a:rPr>
              <a:t>glycemic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control </a:t>
            </a:r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981200" y="5334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summary</a:t>
            </a:r>
            <a:endParaRPr lang="fa-IR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  <a:noFill/>
        </p:spPr>
        <p:txBody>
          <a:bodyPr>
            <a:normAutofit/>
          </a:bodyPr>
          <a:lstStyle/>
          <a:p>
            <a:pPr algn="l" rtl="0">
              <a:lnSpc>
                <a:spcPct val="125000"/>
              </a:lnSpc>
            </a:pPr>
            <a:r>
              <a:rPr lang="en-US" sz="2200" dirty="0" smtClean="0"/>
              <a:t>Increased caution with the use of </a:t>
            </a:r>
            <a:r>
              <a:rPr lang="en-US" sz="2200" dirty="0" err="1" smtClean="0">
                <a:solidFill>
                  <a:srgbClr val="C00000"/>
                </a:solidFill>
              </a:rPr>
              <a:t>rosiglitazone</a:t>
            </a:r>
            <a:r>
              <a:rPr lang="en-US" sz="2200" dirty="0" err="1" smtClean="0"/>
              <a:t>,especially</a:t>
            </a:r>
            <a:r>
              <a:rPr lang="en-US" sz="2200" dirty="0" smtClean="0"/>
              <a:t> in patients with CHF</a:t>
            </a:r>
          </a:p>
          <a:p>
            <a:pPr algn="l" rtl="0">
              <a:lnSpc>
                <a:spcPct val="125000"/>
              </a:lnSpc>
            </a:pPr>
            <a:r>
              <a:rPr lang="en-US" sz="2200" dirty="0" smtClean="0"/>
              <a:t>Patients </a:t>
            </a:r>
            <a:r>
              <a:rPr lang="en-US" sz="2200" dirty="0" smtClean="0"/>
              <a:t>with type 2 diabetes should probably </a:t>
            </a:r>
            <a:r>
              <a:rPr lang="en-US" sz="2200" i="1" dirty="0" smtClean="0">
                <a:solidFill>
                  <a:srgbClr val="FF0000"/>
                </a:solidFill>
              </a:rPr>
              <a:t>not be</a:t>
            </a:r>
            <a:r>
              <a:rPr lang="en-US" sz="2200" dirty="0" smtClean="0"/>
              <a:t> started on </a:t>
            </a:r>
            <a:r>
              <a:rPr lang="en-US" sz="2200" dirty="0" smtClean="0">
                <a:solidFill>
                  <a:srgbClr val="C00000"/>
                </a:solidFill>
              </a:rPr>
              <a:t>rosiglitazone.</a:t>
            </a:r>
            <a:r>
              <a:rPr lang="en-US" sz="2200" dirty="0" smtClean="0"/>
              <a:t> </a:t>
            </a:r>
          </a:p>
          <a:p>
            <a:pPr algn="l" rtl="0">
              <a:lnSpc>
                <a:spcPct val="125000"/>
              </a:lnSpc>
            </a:pPr>
            <a:r>
              <a:rPr lang="en-US" sz="2200" dirty="0" smtClean="0"/>
              <a:t>Except </a:t>
            </a:r>
            <a:r>
              <a:rPr lang="en-US" sz="2200" dirty="0" smtClean="0"/>
              <a:t>for CHF;other cardiac outcomes are better with pioglitazone.</a:t>
            </a:r>
          </a:p>
          <a:p>
            <a:pPr algn="l" rtl="0">
              <a:lnSpc>
                <a:spcPct val="125000"/>
              </a:lnSpc>
              <a:buSzPct val="130000"/>
            </a:pPr>
            <a:endParaRPr lang="en-US" sz="2200" dirty="0" smtClean="0"/>
          </a:p>
          <a:p>
            <a:pPr algn="l" rtl="0">
              <a:lnSpc>
                <a:spcPct val="125000"/>
              </a:lnSpc>
              <a:buSzPct val="130000"/>
            </a:pPr>
            <a:endParaRPr lang="en-US" sz="2200" dirty="0" smtClean="0"/>
          </a:p>
          <a:p>
            <a:pPr algn="l" rtl="0">
              <a:lnSpc>
                <a:spcPct val="125000"/>
              </a:lnSpc>
              <a:buSzPct val="130000"/>
              <a:buFont typeface="Wingdings" pitchFamily="2" charset="2"/>
              <a:buNone/>
            </a:pPr>
            <a:endParaRPr lang="en-US" sz="2200" dirty="0" smtClean="0"/>
          </a:p>
          <a:p>
            <a:pPr algn="l" rtl="0">
              <a:lnSpc>
                <a:spcPct val="125000"/>
              </a:lnSpc>
              <a:buClr>
                <a:srgbClr val="FF0000"/>
              </a:buClr>
              <a:buSzPct val="235000"/>
              <a:buFont typeface="Wingdings" pitchFamily="2" charset="2"/>
              <a:buNone/>
            </a:pPr>
            <a:endParaRPr lang="en-US" sz="2200" dirty="0" smtClean="0"/>
          </a:p>
          <a:p>
            <a:pPr algn="l" rtl="0">
              <a:lnSpc>
                <a:spcPct val="125000"/>
              </a:lnSpc>
            </a:pPr>
            <a:endParaRPr lang="en-US" sz="2200" dirty="0" smtClean="0"/>
          </a:p>
          <a:p>
            <a:pPr algn="l" rtl="0">
              <a:lnSpc>
                <a:spcPct val="125000"/>
              </a:lnSpc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362200" y="6858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summary</a:t>
            </a:r>
            <a:endParaRPr lang="fa-IR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5105400"/>
          </a:xfrm>
          <a:noFill/>
        </p:spPr>
        <p:txBody>
          <a:bodyPr>
            <a:normAutofit/>
          </a:bodyPr>
          <a:lstStyle/>
          <a:p>
            <a:pPr algn="l" rtl="0">
              <a:lnSpc>
                <a:spcPct val="125000"/>
              </a:lnSpc>
            </a:pPr>
            <a:r>
              <a:rPr lang="en-US" sz="2400" dirty="0" smtClean="0"/>
              <a:t>Long-term </a:t>
            </a:r>
            <a:r>
              <a:rPr lang="en-US" sz="2400" dirty="0" err="1" smtClean="0"/>
              <a:t>thiazolidinedione</a:t>
            </a:r>
            <a:r>
              <a:rPr lang="en-US" sz="2400" dirty="0" smtClean="0"/>
              <a:t> use </a:t>
            </a:r>
            <a:r>
              <a:rPr lang="en-US" sz="2400" b="1" dirty="0" smtClean="0"/>
              <a:t>doubles </a:t>
            </a:r>
            <a:r>
              <a:rPr lang="en-US" sz="2400" dirty="0" smtClean="0"/>
              <a:t>the risk of </a:t>
            </a:r>
            <a:r>
              <a:rPr lang="en-US" sz="2400" b="1" dirty="0" smtClean="0"/>
              <a:t>fractures</a:t>
            </a:r>
            <a:r>
              <a:rPr lang="en-US" sz="2400" dirty="0" smtClean="0"/>
              <a:t> among </a:t>
            </a:r>
            <a:r>
              <a:rPr lang="en-US" sz="2400" b="1" dirty="0" smtClean="0">
                <a:solidFill>
                  <a:srgbClr val="C00000"/>
                </a:solidFill>
              </a:rPr>
              <a:t>women</a:t>
            </a:r>
            <a:r>
              <a:rPr lang="en-US" sz="2400" dirty="0" smtClean="0"/>
              <a:t> with type 2 diabetes</a:t>
            </a:r>
            <a:r>
              <a:rPr lang="en-US" sz="2200" dirty="0" smtClean="0"/>
              <a:t>.</a:t>
            </a:r>
          </a:p>
          <a:p>
            <a:pPr algn="l" rtl="0">
              <a:lnSpc>
                <a:spcPct val="125000"/>
              </a:lnSpc>
            </a:pPr>
            <a:r>
              <a:rPr lang="en-US" sz="2400" dirty="0" smtClean="0">
                <a:solidFill>
                  <a:srgbClr val="C00000"/>
                </a:solidFill>
              </a:rPr>
              <a:t>use for more than 2 years, weakly associated with increased </a:t>
            </a:r>
            <a:r>
              <a:rPr lang="en-US" sz="2400" dirty="0" smtClean="0">
                <a:solidFill>
                  <a:srgbClr val="C00000"/>
                </a:solidFill>
              </a:rPr>
              <a:t>risk</a:t>
            </a:r>
          </a:p>
          <a:p>
            <a:pPr algn="l" rtl="0">
              <a:lnSpc>
                <a:spcPct val="125000"/>
              </a:lnSpc>
            </a:pPr>
            <a:endParaRPr lang="en-US" sz="2400" dirty="0" smtClean="0">
              <a:solidFill>
                <a:srgbClr val="C00000"/>
              </a:solidFill>
            </a:endParaRPr>
          </a:p>
          <a:p>
            <a:pPr algn="l" rtl="0">
              <a:lnSpc>
                <a:spcPct val="125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Benefits </a:t>
            </a:r>
            <a:r>
              <a:rPr lang="en-US" sz="2800" dirty="0" smtClean="0"/>
              <a:t>on a surrogate measure such as HbA1C should be </a:t>
            </a:r>
            <a:r>
              <a:rPr lang="en-US" sz="2800" dirty="0" smtClean="0">
                <a:solidFill>
                  <a:srgbClr val="C00000"/>
                </a:solidFill>
              </a:rPr>
              <a:t>balanced</a:t>
            </a:r>
            <a:r>
              <a:rPr lang="en-US" sz="2800" dirty="0" smtClean="0"/>
              <a:t> against their complex actions elsewhere in the body,  including a doubling of the </a:t>
            </a:r>
            <a:r>
              <a:rPr lang="en-US" sz="2800" dirty="0" smtClean="0">
                <a:solidFill>
                  <a:srgbClr val="C00000"/>
                </a:solidFill>
              </a:rPr>
              <a:t>risk </a:t>
            </a:r>
            <a:r>
              <a:rPr lang="en-US" sz="2800" dirty="0" smtClean="0"/>
              <a:t>of bone fractures among women</a:t>
            </a:r>
          </a:p>
          <a:p>
            <a:pPr algn="l" rtl="0">
              <a:lnSpc>
                <a:spcPct val="125000"/>
              </a:lnSpc>
            </a:pPr>
            <a:endParaRPr lang="en-US" sz="2200" dirty="0" smtClean="0"/>
          </a:p>
          <a:p>
            <a:pPr algn="l" rtl="0">
              <a:lnSpc>
                <a:spcPct val="125000"/>
              </a:lnSpc>
              <a:buSzPct val="130000"/>
            </a:pPr>
            <a:endParaRPr lang="en-US" sz="2200" dirty="0" smtClean="0"/>
          </a:p>
          <a:p>
            <a:pPr algn="l" rtl="0">
              <a:lnSpc>
                <a:spcPct val="125000"/>
              </a:lnSpc>
              <a:buSzPct val="130000"/>
            </a:pPr>
            <a:endParaRPr lang="en-US" sz="2200" dirty="0" smtClean="0"/>
          </a:p>
          <a:p>
            <a:pPr algn="l" rtl="0">
              <a:lnSpc>
                <a:spcPct val="125000"/>
              </a:lnSpc>
              <a:buSzPct val="130000"/>
              <a:buFont typeface="Wingdings" pitchFamily="2" charset="2"/>
              <a:buNone/>
            </a:pPr>
            <a:endParaRPr lang="en-US" sz="2200" dirty="0" smtClean="0"/>
          </a:p>
          <a:p>
            <a:pPr algn="l" rtl="0">
              <a:lnSpc>
                <a:spcPct val="125000"/>
              </a:lnSpc>
              <a:buClr>
                <a:srgbClr val="FF0000"/>
              </a:buClr>
              <a:buSzPct val="235000"/>
              <a:buFont typeface="Wingdings" pitchFamily="2" charset="2"/>
              <a:buNone/>
            </a:pPr>
            <a:endParaRPr lang="en-US" sz="2200" dirty="0" smtClean="0"/>
          </a:p>
          <a:p>
            <a:pPr algn="l" rtl="0">
              <a:lnSpc>
                <a:spcPct val="125000"/>
              </a:lnSpc>
            </a:pPr>
            <a:endParaRPr lang="en-US" sz="2200" dirty="0" smtClean="0"/>
          </a:p>
          <a:p>
            <a:pPr algn="l" rtl="0">
              <a:lnSpc>
                <a:spcPct val="125000"/>
              </a:lnSpc>
            </a:pP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362200" y="6858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summary</a:t>
            </a:r>
            <a:endParaRPr lang="fa-IR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Adverse Effects</a:t>
            </a:r>
            <a:r>
              <a:rPr lang="en-US" dirty="0" smtClean="0">
                <a:solidFill>
                  <a:srgbClr val="FF00FF"/>
                </a:solidFill>
              </a:rPr>
              <a:t/>
            </a:r>
            <a:br>
              <a:rPr lang="en-US" dirty="0" smtClean="0">
                <a:solidFill>
                  <a:srgbClr val="FF00FF"/>
                </a:solidFill>
              </a:rPr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000" b="1" dirty="0" smtClean="0"/>
              <a:t>Weight gain</a:t>
            </a:r>
            <a:r>
              <a:rPr lang="en-US" sz="2000" dirty="0" smtClean="0"/>
              <a:t> : dose-dependent and time-dependent</a:t>
            </a:r>
          </a:p>
          <a:p>
            <a:pPr lvl="1" algn="l" rtl="0">
              <a:lnSpc>
                <a:spcPct val="150000"/>
              </a:lnSpc>
              <a:buSzPct val="75000"/>
              <a:buNone/>
            </a:pPr>
            <a:r>
              <a:rPr lang="en-US" sz="2000" dirty="0" smtClean="0"/>
              <a:t>                          fluid retention &amp; proliferation of new </a:t>
            </a:r>
            <a:r>
              <a:rPr lang="en-US" sz="2000" dirty="0" err="1" smtClean="0"/>
              <a:t>adipocytes</a:t>
            </a:r>
            <a:endParaRPr lang="en-US" sz="2000" dirty="0" smtClean="0"/>
          </a:p>
          <a:p>
            <a:pPr lvl="1" algn="l" rtl="0">
              <a:lnSpc>
                <a:spcPct val="150000"/>
              </a:lnSpc>
              <a:buSzPct val="75000"/>
              <a:buFont typeface="Wingdings" pitchFamily="2" charset="2"/>
              <a:buChar char="q"/>
            </a:pPr>
            <a:r>
              <a:rPr lang="en-US" sz="2000" b="1" dirty="0" smtClean="0"/>
              <a:t>   Fluid retention</a:t>
            </a:r>
            <a:r>
              <a:rPr lang="en-US" sz="2000" dirty="0" smtClean="0"/>
              <a:t> : more prominent with concomitant </a:t>
            </a:r>
            <a:r>
              <a:rPr lang="en-US" sz="2000" dirty="0" smtClean="0">
                <a:solidFill>
                  <a:srgbClr val="0000FF"/>
                </a:solidFill>
              </a:rPr>
              <a:t>insulin therapy</a:t>
            </a:r>
          </a:p>
          <a:p>
            <a:pPr lvl="1" algn="l" rtl="0">
              <a:lnSpc>
                <a:spcPct val="150000"/>
              </a:lnSpc>
              <a:buSzPct val="75000"/>
              <a:buFont typeface="Wingdings" pitchFamily="2" charset="2"/>
              <a:buChar char="q"/>
            </a:pPr>
            <a:endParaRPr lang="en-US" sz="2000" dirty="0" smtClean="0">
              <a:solidFill>
                <a:srgbClr val="0000FF"/>
              </a:solidFill>
            </a:endParaRPr>
          </a:p>
          <a:p>
            <a:pPr lvl="1" algn="l" rtl="0">
              <a:lnSpc>
                <a:spcPct val="150000"/>
              </a:lnSpc>
              <a:buClr>
                <a:schemeClr val="bg2">
                  <a:lumMod val="75000"/>
                </a:schemeClr>
              </a:buClr>
              <a:buSzPct val="200000"/>
              <a:buFont typeface="Wingdings" pitchFamily="2" charset="2"/>
              <a:buChar char="§"/>
            </a:pPr>
            <a:r>
              <a:rPr lang="en-US" sz="2000" b="1" dirty="0" smtClean="0"/>
              <a:t>Decreased bone density</a:t>
            </a:r>
          </a:p>
          <a:p>
            <a:pPr lvl="1" algn="l" rtl="0">
              <a:lnSpc>
                <a:spcPct val="150000"/>
              </a:lnSpc>
              <a:buClr>
                <a:schemeClr val="bg2">
                  <a:lumMod val="75000"/>
                </a:schemeClr>
              </a:buClr>
              <a:buSzPct val="200000"/>
              <a:buFont typeface="Wingdings" pitchFamily="2" charset="2"/>
              <a:buChar char="§"/>
            </a:pPr>
            <a:r>
              <a:rPr lang="en-US" sz="2000" b="1" dirty="0" err="1" smtClean="0"/>
              <a:t>Hepatotoxicity</a:t>
            </a:r>
            <a:endParaRPr lang="en-US" sz="2000" b="1" dirty="0" smtClean="0"/>
          </a:p>
          <a:p>
            <a:pPr lvl="1" algn="l" rtl="0">
              <a:lnSpc>
                <a:spcPct val="150000"/>
              </a:lnSpc>
              <a:buClr>
                <a:schemeClr val="bg2">
                  <a:lumMod val="75000"/>
                </a:schemeClr>
              </a:buClr>
              <a:buSzPct val="200000"/>
              <a:buFont typeface="Wingdings" pitchFamily="2" charset="2"/>
              <a:buChar char="§"/>
            </a:pPr>
            <a:r>
              <a:rPr lang="en-US" sz="2000" b="1" dirty="0" smtClean="0"/>
              <a:t>Macular edema  </a:t>
            </a:r>
          </a:p>
          <a:p>
            <a:pPr lvl="1" algn="l" rtl="0">
              <a:lnSpc>
                <a:spcPct val="150000"/>
              </a:lnSpc>
              <a:buClr>
                <a:schemeClr val="bg2">
                  <a:lumMod val="75000"/>
                </a:schemeClr>
              </a:buClr>
              <a:buSzPct val="200000"/>
              <a:buFont typeface="Wingdings" pitchFamily="2" charset="2"/>
              <a:buChar char="§"/>
            </a:pPr>
            <a:r>
              <a:rPr lang="en-US" sz="2000" b="1" dirty="0" smtClean="0"/>
              <a:t> Eczema</a:t>
            </a:r>
            <a:r>
              <a:rPr lang="en-US" sz="2000" dirty="0" smtClean="0"/>
              <a:t> </a:t>
            </a:r>
          </a:p>
          <a:p>
            <a:pPr algn="l" rtl="0">
              <a:lnSpc>
                <a:spcPct val="150000"/>
              </a:lnSpc>
            </a:pPr>
            <a:endParaRPr lang="en-US" sz="2400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ehr\Desktop\IMG_3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495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Dose adjustment : </a:t>
            </a:r>
            <a:r>
              <a:rPr lang="en-US" dirty="0" smtClean="0">
                <a:solidFill>
                  <a:srgbClr val="FF00FF"/>
                </a:solidFill>
              </a:rPr>
              <a:t>NOT</a:t>
            </a:r>
            <a:r>
              <a:rPr lang="en-US" dirty="0" smtClean="0"/>
              <a:t> necessary in </a:t>
            </a:r>
          </a:p>
          <a:p>
            <a:pPr algn="l" rtl="0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0000FF"/>
                </a:solidFill>
              </a:rPr>
              <a:t>renal insufficiency or elderly </a:t>
            </a:r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Should not be used in: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FF"/>
                </a:solidFill>
              </a:rPr>
              <a:t>     active liver disease</a:t>
            </a:r>
            <a:r>
              <a:rPr lang="en-US" dirty="0" smtClean="0"/>
              <a:t> or  serum ALT &gt; 2.5 times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781800" cy="7620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 trial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343400"/>
          </a:xfrm>
          <a:noFill/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sz="2800" dirty="0" smtClean="0"/>
              <a:t>A decrease in diabetes in subjects with</a:t>
            </a:r>
            <a:r>
              <a:rPr lang="en-US" sz="2800" dirty="0" smtClean="0">
                <a:solidFill>
                  <a:srgbClr val="0000FF"/>
                </a:solidFill>
              </a:rPr>
              <a:t> IFG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0000FF"/>
                </a:solidFill>
              </a:rPr>
              <a:t>IGT </a:t>
            </a:r>
            <a:r>
              <a:rPr lang="en-US" sz="2800" dirty="0" smtClean="0"/>
              <a:t>who were treated with rosiglitazone was reported. 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Metformin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rgbClr val="FF0000"/>
                </a:solidFill>
              </a:rPr>
              <a:t>thiazolidinediones</a:t>
            </a:r>
            <a:r>
              <a:rPr lang="en-US" sz="2800" dirty="0" smtClean="0"/>
              <a:t> had similar efficacy as monotherapy.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/>
              <a:t>The cost and side effects of thiazolidinediones make them </a:t>
            </a:r>
            <a:r>
              <a:rPr lang="en-US" sz="2800" dirty="0" smtClean="0">
                <a:solidFill>
                  <a:srgbClr val="0000FF"/>
                </a:solidFill>
              </a:rPr>
              <a:t>less appealing</a:t>
            </a:r>
            <a:r>
              <a:rPr lang="en-US" sz="2800" dirty="0" smtClean="0"/>
              <a:t> as initial therapy and do </a:t>
            </a:r>
            <a:r>
              <a:rPr lang="en-US" sz="2800" dirty="0" smtClean="0">
                <a:solidFill>
                  <a:srgbClr val="C00000"/>
                </a:solidFill>
              </a:rPr>
              <a:t>not suggest </a:t>
            </a:r>
            <a:r>
              <a:rPr lang="en-US" sz="2800" dirty="0" smtClean="0"/>
              <a:t>for diabetes </a:t>
            </a:r>
            <a:r>
              <a:rPr lang="en-US" sz="2800" dirty="0" smtClean="0">
                <a:solidFill>
                  <a:srgbClr val="C00000"/>
                </a:solidFill>
              </a:rPr>
              <a:t>prevention</a:t>
            </a:r>
            <a:r>
              <a:rPr lang="en-US" sz="2800" dirty="0" smtClean="0"/>
              <a:t>. </a:t>
            </a:r>
          </a:p>
          <a:p>
            <a:pPr algn="l" rtl="0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1440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sz="3200" b="1" dirty="0" err="1" smtClean="0"/>
              <a:t>Pioglitazone</a:t>
            </a:r>
            <a:r>
              <a:rPr lang="en-US" sz="3200" b="1" dirty="0" smtClean="0"/>
              <a:t> for type 2 diabetes mellitus 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3048000"/>
          </a:xfr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rtl="0">
              <a:lnSpc>
                <a:spcPct val="150000"/>
              </a:lnSpc>
              <a:buNone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Richter B,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Bandeira-Echtler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Bergerhoff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Ebrahim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SH. 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Cochrane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of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Reviews 2006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Issue 4. Art. No.: CD006060. DOI: 10.1002/14651858.CD006060.pub2.</a:t>
            </a:r>
          </a:p>
          <a:p>
            <a:pPr algn="l" rtl="0">
              <a:lnSpc>
                <a:spcPct val="15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4800600"/>
          </a:xfrm>
          <a:noFill/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  <a:buNone/>
            </a:pPr>
            <a:r>
              <a:rPr lang="en-US" sz="2800" b="1" dirty="0" smtClean="0"/>
              <a:t>    Objectives</a:t>
            </a:r>
            <a:endParaRPr lang="en-US" sz="2800" b="1" dirty="0"/>
          </a:p>
          <a:p>
            <a:pPr algn="l" rtl="0">
              <a:lnSpc>
                <a:spcPct val="150000"/>
              </a:lnSpc>
            </a:pPr>
            <a:r>
              <a:rPr lang="en-US" sz="2800" dirty="0"/>
              <a:t>To assess the effects of pioglitazone in the treatment of type 2 diabetes</a:t>
            </a:r>
            <a:r>
              <a:rPr lang="en-US" sz="2800" dirty="0" smtClean="0"/>
              <a:t>.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algn="l" rtl="0">
              <a:lnSpc>
                <a:spcPct val="150000"/>
              </a:lnSpc>
              <a:buNone/>
            </a:pPr>
            <a:r>
              <a:rPr lang="en-US" sz="2800" b="1" dirty="0" smtClean="0"/>
              <a:t>    Selection </a:t>
            </a:r>
            <a:r>
              <a:rPr lang="en-US" sz="2800" b="1" dirty="0"/>
              <a:t>criteria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/>
              <a:t>RCTs in </a:t>
            </a:r>
            <a:r>
              <a:rPr lang="en-US" sz="2800" dirty="0"/>
              <a:t>adult people with type 2 diabetes mellitus and </a:t>
            </a:r>
            <a:r>
              <a:rPr lang="en-US" sz="2800" dirty="0" smtClean="0"/>
              <a:t> </a:t>
            </a:r>
            <a:r>
              <a:rPr lang="en-US" sz="2800" dirty="0"/>
              <a:t>a trial </a:t>
            </a:r>
            <a:r>
              <a:rPr lang="en-US" sz="2800" dirty="0" smtClean="0"/>
              <a:t>duration of </a:t>
            </a:r>
            <a:r>
              <a:rPr lang="en-US" sz="2800" dirty="0"/>
              <a:t>at least 24 </a:t>
            </a:r>
            <a:r>
              <a:rPr lang="en-US" sz="2800" dirty="0" smtClean="0"/>
              <a:t>weeks.</a:t>
            </a:r>
          </a:p>
          <a:p>
            <a:pPr algn="l" rtl="0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22 trials </a:t>
            </a:r>
            <a:r>
              <a:rPr lang="en-US" sz="2800" dirty="0" smtClean="0"/>
              <a:t>, randomised approximately </a:t>
            </a:r>
            <a:r>
              <a:rPr lang="en-US" sz="2800" dirty="0" smtClean="0">
                <a:solidFill>
                  <a:srgbClr val="C00000"/>
                </a:solidFill>
              </a:rPr>
              <a:t>6200 people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Custom 3">
      <a:majorFont>
        <a:latin typeface="Cambria"/>
        <a:ea typeface=""/>
        <a:cs typeface="Arial"/>
      </a:majorFont>
      <a:minorFont>
        <a:latin typeface="Cambr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2624</TotalTime>
  <Words>1769</Words>
  <Application>Microsoft Office PowerPoint</Application>
  <PresentationFormat>On-screen Show (4:3)</PresentationFormat>
  <Paragraphs>177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Theme1</vt:lpstr>
      <vt:lpstr>Thiazolidinediones  TZD</vt:lpstr>
      <vt:lpstr>Slide 2</vt:lpstr>
      <vt:lpstr>TZDs Action</vt:lpstr>
      <vt:lpstr>Slide 4</vt:lpstr>
      <vt:lpstr>Adverse Effects </vt:lpstr>
      <vt:lpstr>Slide 6</vt:lpstr>
      <vt:lpstr>DREAM trial</vt:lpstr>
      <vt:lpstr>Pioglitazone for type 2 diabetes mellitus   </vt:lpstr>
      <vt:lpstr>Slide 9</vt:lpstr>
      <vt:lpstr>Results</vt:lpstr>
      <vt:lpstr>Conclusion</vt:lpstr>
      <vt:lpstr>Rosiglitazone for type 2 diabetes mellitus</vt:lpstr>
      <vt:lpstr>Slide 13</vt:lpstr>
      <vt:lpstr>Slide 14</vt:lpstr>
      <vt:lpstr>Slide 15</vt:lpstr>
      <vt:lpstr>Rosiglitazone and IHD Risk</vt:lpstr>
      <vt:lpstr>Slide 17</vt:lpstr>
      <vt:lpstr>Rosiglitazone and IHD Risk</vt:lpstr>
      <vt:lpstr>Pioglitazone and IHD Risk </vt:lpstr>
      <vt:lpstr>Slide 20</vt:lpstr>
      <vt:lpstr>Pioglitazone and IHD Risk </vt:lpstr>
      <vt:lpstr>Slide 22</vt:lpstr>
      <vt:lpstr>Pioglitazone and IHD Risk</vt:lpstr>
      <vt:lpstr>Pioglitazone and IHD Risk</vt:lpstr>
      <vt:lpstr>Thiazolidinediones and Heart Failure Risk</vt:lpstr>
      <vt:lpstr>Thiazolidinediones and Heart Failure Risk</vt:lpstr>
      <vt:lpstr>Slide 27</vt:lpstr>
      <vt:lpstr>Reported Effects of TZDs on Bone Metabolism</vt:lpstr>
      <vt:lpstr>Effects of Thiazolidinediones on Aromatase Activity</vt:lpstr>
      <vt:lpstr>Hypothesis</vt:lpstr>
      <vt:lpstr>Slide 31</vt:lpstr>
      <vt:lpstr>Slide 32</vt:lpstr>
      <vt:lpstr>Results</vt:lpstr>
      <vt:lpstr> Conclusion</vt:lpstr>
      <vt:lpstr>Long-term use of thiazolidinediones and fractures in type 2 diabetes:  a meta-analysis</vt:lpstr>
      <vt:lpstr>Slide 36</vt:lpstr>
      <vt:lpstr>Slide 37</vt:lpstr>
      <vt:lpstr>Slide 38</vt:lpstr>
      <vt:lpstr>Interpretation</vt:lpstr>
      <vt:lpstr>Cohort study of pioglitazone and cancer incidence in patients with diabetes   Diabetes care, 34 : 923-929,2011</vt:lpstr>
      <vt:lpstr>Slide 41</vt:lpstr>
      <vt:lpstr>Conclusion   </vt:lpstr>
      <vt:lpstr>Risk of bladder Cancer among diabetic patients treated with pioglitazone  Interim report of a longitudinal cohort study  Diabetes care,22,2011</vt:lpstr>
      <vt:lpstr>Slide 44</vt:lpstr>
      <vt:lpstr>Slide 45</vt:lpstr>
      <vt:lpstr>Conclusions</vt:lpstr>
      <vt:lpstr>Slide 47</vt:lpstr>
      <vt:lpstr>Slide 48</vt:lpstr>
      <vt:lpstr>Slide 49</vt:lpstr>
      <vt:lpstr>Slide 50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Meta-analysis: Long-term use of thiazolidinediones and risk of fractures in type 2 diabetes-10 December 2008</dc:title>
  <dc:creator>MRT</dc:creator>
  <cp:lastModifiedBy>mehr</cp:lastModifiedBy>
  <cp:revision>528</cp:revision>
  <dcterms:created xsi:type="dcterms:W3CDTF">2008-03-08T16:41:36Z</dcterms:created>
  <dcterms:modified xsi:type="dcterms:W3CDTF">2012-05-09T21:08:30Z</dcterms:modified>
</cp:coreProperties>
</file>