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sldIdLst>
    <p:sldId id="315" r:id="rId2"/>
    <p:sldId id="314" r:id="rId3"/>
    <p:sldId id="257" r:id="rId4"/>
    <p:sldId id="263" r:id="rId5"/>
    <p:sldId id="264" r:id="rId6"/>
    <p:sldId id="292" r:id="rId7"/>
    <p:sldId id="293" r:id="rId8"/>
    <p:sldId id="294" r:id="rId9"/>
    <p:sldId id="295" r:id="rId10"/>
    <p:sldId id="296" r:id="rId11"/>
    <p:sldId id="297" r:id="rId12"/>
    <p:sldId id="259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310" r:id="rId22"/>
    <p:sldId id="284" r:id="rId23"/>
    <p:sldId id="301" r:id="rId24"/>
    <p:sldId id="302" r:id="rId25"/>
    <p:sldId id="290" r:id="rId26"/>
    <p:sldId id="303" r:id="rId27"/>
    <p:sldId id="311" r:id="rId28"/>
    <p:sldId id="285" r:id="rId29"/>
    <p:sldId id="312" r:id="rId30"/>
    <p:sldId id="286" r:id="rId31"/>
    <p:sldId id="318" r:id="rId32"/>
    <p:sldId id="287" r:id="rId33"/>
    <p:sldId id="288" r:id="rId34"/>
    <p:sldId id="289" r:id="rId35"/>
    <p:sldId id="307" r:id="rId36"/>
    <p:sldId id="291" r:id="rId37"/>
    <p:sldId id="304" r:id="rId38"/>
    <p:sldId id="267" r:id="rId39"/>
    <p:sldId id="305" r:id="rId40"/>
    <p:sldId id="309" r:id="rId41"/>
    <p:sldId id="262" r:id="rId42"/>
    <p:sldId id="275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4" d="100"/>
          <a:sy n="64" d="100"/>
        </p:scale>
        <p:origin x="-6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2366-2E64-469F-923F-20F3D06683E8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49ED7-D0B8-4AEC-B7F3-C3E987F18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C29B6-1C93-44DF-9813-951E26196122}" type="slidenum">
              <a:rPr lang="en-US"/>
              <a:pPr/>
              <a:t>6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49ED7-D0B8-4AEC-B7F3-C3E987F189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F279D-70BF-4EF8-93E3-E8692CDE6E54}" type="slidenum">
              <a:rPr lang="en-US"/>
              <a:pPr/>
              <a:t>38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Depr us/ agitated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D90354-E178-4E6F-B3C9-2F941566BF5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EAF759-7B02-4954-9798-64067EF10E9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BC6F84-B1C3-4D09-A25F-B02E7FB6F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a/imgres?imgurl=http://www.surgical-tutor.org.uk/pictures/surgeons/cushing.jpg&amp;imgrefurl=http://www.surgical-tutor.org.uk/surgeons/cushing.htm&amp;h=369&amp;w=388&amp;sz=35&amp;tbnid=phrAfo2pytMJ:&amp;tbnh=113&amp;tbnw=119&amp;hl=en&amp;start=2&amp;prev=/images?q=HARVE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In The Name Of God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2238" y="1447800"/>
            <a:ext cx="1706562" cy="2057400"/>
          </a:xfrm>
          <a:noFill/>
          <a:ln/>
        </p:spPr>
      </p:pic>
      <p:pic>
        <p:nvPicPr>
          <p:cNvPr id="12291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sp>
        <p:nvSpPr>
          <p:cNvPr id="12292" name="Arc 4"/>
          <p:cNvSpPr>
            <a:spLocks/>
          </p:cNvSpPr>
          <p:nvPr/>
        </p:nvSpPr>
        <p:spPr bwMode="auto">
          <a:xfrm>
            <a:off x="1295400" y="3203575"/>
            <a:ext cx="2632075" cy="22066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37 w 26812"/>
              <a:gd name="T1" fmla="*/ 31372 h 31372"/>
              <a:gd name="T2" fmla="*/ 26812 w 26812"/>
              <a:gd name="T3" fmla="*/ 638 h 31372"/>
              <a:gd name="T4" fmla="*/ 21600 w 26812"/>
              <a:gd name="T5" fmla="*/ 21600 h 3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31372" fill="none" extrusionOk="0">
                <a:moveTo>
                  <a:pt x="2336" y="31372"/>
                </a:moveTo>
                <a:cubicBezTo>
                  <a:pt x="800" y="28343"/>
                  <a:pt x="0" y="249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31372" stroke="0" extrusionOk="0">
                <a:moveTo>
                  <a:pt x="2336" y="31372"/>
                </a:moveTo>
                <a:cubicBezTo>
                  <a:pt x="800" y="28343"/>
                  <a:pt x="0" y="2499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 cap="rnd">
            <a:solidFill>
              <a:schemeClr val="tx1"/>
            </a:solidFill>
            <a:round/>
            <a:headEnd type="none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ACTH  (+)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58000" y="4572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</a:t>
            </a:r>
            <a:r>
              <a:rPr lang="en-US" sz="2400" b="1" dirty="0" smtClean="0"/>
              <a:t>(-)     </a:t>
            </a:r>
            <a:r>
              <a:rPr lang="en-US" sz="2400" b="1" dirty="0" err="1"/>
              <a:t>Cortisol</a:t>
            </a:r>
            <a:endParaRPr lang="en-US" sz="2400" b="1" dirty="0"/>
          </a:p>
        </p:txBody>
      </p:sp>
      <p:sp>
        <p:nvSpPr>
          <p:cNvPr id="12296" name="Arc 8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648200" y="7620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733800" y="152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/>
              <a:t>CRH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572000" y="762000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 (</a:t>
            </a:r>
            <a:r>
              <a:rPr lang="en-US" sz="3200" b="1" dirty="0"/>
              <a:t>+)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57200" y="381000"/>
            <a:ext cx="3368675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hangingPunct="0"/>
            <a:r>
              <a:rPr lang="en-US" sz="3600" b="1" i="1" u="sng" dirty="0">
                <a:solidFill>
                  <a:srgbClr val="0000CC"/>
                </a:solidFill>
                <a:latin typeface="Times New Roman" pitchFamily="18" charset="0"/>
              </a:rPr>
              <a:t>Ectopic ACTH</a:t>
            </a:r>
          </a:p>
          <a:p>
            <a:pPr algn="l" rtl="0" eaLnBrk="0" hangingPunct="0"/>
            <a:r>
              <a:rPr lang="en-US" sz="3600" b="1" i="1" u="sng" dirty="0">
                <a:solidFill>
                  <a:srgbClr val="0000CC"/>
                </a:solidFill>
                <a:latin typeface="Times New Roman" pitchFamily="18" charset="0"/>
              </a:rPr>
              <a:t>syndrome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276600" y="4343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973388" y="3657600"/>
            <a:ext cx="251301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FC0128"/>
                </a:solidFill>
                <a:latin typeface="Book Antiqua" pitchFamily="18" charset="0"/>
              </a:rPr>
              <a:t>Ectopic  </a:t>
            </a:r>
            <a:r>
              <a:rPr lang="en-US" sz="2000" b="1" dirty="0" smtClean="0">
                <a:solidFill>
                  <a:srgbClr val="FC0128"/>
                </a:solidFill>
                <a:latin typeface="Book Antiqua" pitchFamily="18" charset="0"/>
              </a:rPr>
              <a:t>ACTH</a:t>
            </a:r>
          </a:p>
          <a:p>
            <a:pPr algn="l" rtl="0" eaLnBrk="0" hangingPunct="0"/>
            <a:r>
              <a:rPr lang="en-US" sz="2000" b="1" dirty="0" smtClean="0">
                <a:solidFill>
                  <a:srgbClr val="FC0128"/>
                </a:solidFill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FC0128"/>
                </a:solidFill>
                <a:latin typeface="Book Antiqua" pitchFamily="18" charset="0"/>
              </a:rPr>
              <a:t>secreting </a:t>
            </a:r>
            <a:r>
              <a:rPr lang="en-US" sz="2000" b="1" dirty="0" err="1">
                <a:solidFill>
                  <a:srgbClr val="FC0128"/>
                </a:solidFill>
                <a:latin typeface="Book Antiqua" pitchFamily="18" charset="0"/>
              </a:rPr>
              <a:t>tumour</a:t>
            </a:r>
            <a:endParaRPr lang="en-US" sz="2000" b="1" dirty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>
            <a:off x="1600200" y="4352925"/>
            <a:ext cx="1882775" cy="1066800"/>
          </a:xfrm>
          <a:custGeom>
            <a:avLst/>
            <a:gdLst>
              <a:gd name="G0" fmla="+- 21600 0 0"/>
              <a:gd name="G1" fmla="+- 21057 0 0"/>
              <a:gd name="G2" fmla="+- 21600 0 0"/>
              <a:gd name="T0" fmla="*/ 172 w 21600"/>
              <a:gd name="T1" fmla="*/ 23776 h 23776"/>
              <a:gd name="T2" fmla="*/ 16785 w 21600"/>
              <a:gd name="T3" fmla="*/ 0 h 23776"/>
              <a:gd name="T4" fmla="*/ 21600 w 21600"/>
              <a:gd name="T5" fmla="*/ 21057 h 23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776" fill="none" extrusionOk="0">
                <a:moveTo>
                  <a:pt x="171" y="23776"/>
                </a:moveTo>
                <a:cubicBezTo>
                  <a:pt x="57" y="22874"/>
                  <a:pt x="0" y="21966"/>
                  <a:pt x="0" y="21057"/>
                </a:cubicBezTo>
                <a:cubicBezTo>
                  <a:pt x="-1" y="10982"/>
                  <a:pt x="6964" y="2246"/>
                  <a:pt x="16785" y="0"/>
                </a:cubicBezTo>
              </a:path>
              <a:path w="21600" h="23776" stroke="0" extrusionOk="0">
                <a:moveTo>
                  <a:pt x="171" y="23776"/>
                </a:moveTo>
                <a:cubicBezTo>
                  <a:pt x="57" y="22874"/>
                  <a:pt x="0" y="21966"/>
                  <a:pt x="0" y="21057"/>
                </a:cubicBezTo>
                <a:cubicBezTo>
                  <a:pt x="-1" y="10982"/>
                  <a:pt x="6964" y="2246"/>
                  <a:pt x="16785" y="0"/>
                </a:cubicBezTo>
                <a:lnTo>
                  <a:pt x="21600" y="21057"/>
                </a:lnTo>
                <a:close/>
              </a:path>
            </a:pathLst>
          </a:custGeom>
          <a:noFill/>
          <a:ln w="127000" cap="rnd">
            <a:solidFill>
              <a:schemeClr val="tx1"/>
            </a:solidFill>
            <a:round/>
            <a:headEnd type="none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>
            <a:off x="1611313" y="4733925"/>
            <a:ext cx="2046287" cy="1533525"/>
          </a:xfrm>
          <a:custGeom>
            <a:avLst/>
            <a:gdLst>
              <a:gd name="G0" fmla="+- 19076 0 0"/>
              <a:gd name="G1" fmla="+- 0 0 0"/>
              <a:gd name="G2" fmla="+- 21600 0 0"/>
              <a:gd name="T0" fmla="*/ 21468 w 21468"/>
              <a:gd name="T1" fmla="*/ 21467 h 21600"/>
              <a:gd name="T2" fmla="*/ 0 w 21468"/>
              <a:gd name="T3" fmla="*/ 10133 h 21600"/>
              <a:gd name="T4" fmla="*/ 19076 w 2146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8" h="21600" fill="none" extrusionOk="0">
                <a:moveTo>
                  <a:pt x="21468" y="21467"/>
                </a:moveTo>
                <a:cubicBezTo>
                  <a:pt x="20673" y="21555"/>
                  <a:pt x="19875" y="21599"/>
                  <a:pt x="19076" y="21600"/>
                </a:cubicBezTo>
                <a:cubicBezTo>
                  <a:pt x="11085" y="21600"/>
                  <a:pt x="3748" y="17189"/>
                  <a:pt x="0" y="10132"/>
                </a:cubicBezTo>
              </a:path>
              <a:path w="21468" h="21600" stroke="0" extrusionOk="0">
                <a:moveTo>
                  <a:pt x="21468" y="21467"/>
                </a:moveTo>
                <a:cubicBezTo>
                  <a:pt x="20673" y="21555"/>
                  <a:pt x="19875" y="21599"/>
                  <a:pt x="19076" y="21600"/>
                </a:cubicBezTo>
                <a:cubicBezTo>
                  <a:pt x="11085" y="21600"/>
                  <a:pt x="3748" y="17189"/>
                  <a:pt x="0" y="10132"/>
                </a:cubicBezTo>
                <a:lnTo>
                  <a:pt x="19076" y="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4" grpId="0"/>
      <p:bldP spid="12295" grpId="0"/>
      <p:bldP spid="12296" grpId="0" animBg="1"/>
      <p:bldP spid="12301" grpId="0" animBg="1"/>
      <p:bldP spid="12302" grpId="0"/>
      <p:bldP spid="12303" grpId="0" animBg="1"/>
      <p:bldP spid="123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752600"/>
            <a:ext cx="1706563" cy="2057400"/>
          </a:xfrm>
          <a:noFill/>
          <a:ln/>
        </p:spPr>
      </p:pic>
      <p:pic>
        <p:nvPicPr>
          <p:cNvPr id="13315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sp>
        <p:nvSpPr>
          <p:cNvPr id="13316" name="Arc 4"/>
          <p:cNvSpPr>
            <a:spLocks/>
          </p:cNvSpPr>
          <p:nvPr/>
        </p:nvSpPr>
        <p:spPr bwMode="auto">
          <a:xfrm>
            <a:off x="1371600" y="320040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444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ACTH </a:t>
            </a:r>
            <a:r>
              <a:rPr lang="en-US" sz="2400" b="1" dirty="0" smtClean="0"/>
              <a:t>    </a:t>
            </a:r>
            <a:r>
              <a:rPr lang="en-US" sz="2400" b="1" dirty="0"/>
              <a:t>(+)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8000" y="4445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</a:t>
            </a:r>
            <a:r>
              <a:rPr lang="en-US" sz="2400" b="1" dirty="0" smtClean="0"/>
              <a:t>(-)     </a:t>
            </a:r>
            <a:r>
              <a:rPr lang="en-US" sz="2400" b="1" dirty="0" err="1"/>
              <a:t>Cortisol</a:t>
            </a:r>
            <a:endParaRPr lang="en-US" sz="2400" b="1" dirty="0"/>
          </a:p>
        </p:txBody>
      </p:sp>
      <p:sp>
        <p:nvSpPr>
          <p:cNvPr id="13320" name="Arc 8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648200" y="8382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0" y="533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/>
              <a:t>CRH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648200" y="685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  (+)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28600" y="381000"/>
            <a:ext cx="3368675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rtl="0" eaLnBrk="0" hangingPunct="0"/>
            <a:r>
              <a:rPr lang="en-US" sz="3200" b="1" i="1" u="sng" dirty="0">
                <a:solidFill>
                  <a:srgbClr val="0000CC"/>
                </a:solidFill>
                <a:latin typeface="Times New Roman" pitchFamily="18" charset="0"/>
              </a:rPr>
              <a:t>Ectopic CRH</a:t>
            </a:r>
          </a:p>
          <a:p>
            <a:pPr algn="l" rtl="0" eaLnBrk="0" hangingPunct="0"/>
            <a:r>
              <a:rPr lang="en-US" sz="3200" b="1" i="1" u="sng" dirty="0">
                <a:solidFill>
                  <a:srgbClr val="0000CC"/>
                </a:solidFill>
                <a:latin typeface="Times New Roman" pitchFamily="18" charset="0"/>
              </a:rPr>
              <a:t>producing </a:t>
            </a:r>
            <a:r>
              <a:rPr lang="en-US" sz="3200" b="1" i="1" u="sng" dirty="0" err="1">
                <a:solidFill>
                  <a:srgbClr val="0000CC"/>
                </a:solidFill>
                <a:latin typeface="Times New Roman" pitchFamily="18" charset="0"/>
              </a:rPr>
              <a:t>tumour</a:t>
            </a:r>
            <a:endParaRPr lang="en-US" sz="3200" b="1" i="1" u="sng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410200" y="609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105400" y="685800"/>
            <a:ext cx="40386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FC0128"/>
                </a:solidFill>
                <a:latin typeface="Book Antiqua" pitchFamily="18" charset="0"/>
              </a:rPr>
              <a:t>   Ectopic CRH secreting </a:t>
            </a:r>
            <a:r>
              <a:rPr lang="en-US" sz="2000" b="1" dirty="0" err="1">
                <a:solidFill>
                  <a:srgbClr val="FC0128"/>
                </a:solidFill>
                <a:latin typeface="Book Antiqua" pitchFamily="18" charset="0"/>
              </a:rPr>
              <a:t>tumour</a:t>
            </a:r>
            <a:endParaRPr lang="en-US" sz="2000" b="1" dirty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13327" name="Arc 15"/>
          <p:cNvSpPr>
            <a:spLocks/>
          </p:cNvSpPr>
          <p:nvPr/>
        </p:nvSpPr>
        <p:spPr bwMode="auto">
          <a:xfrm>
            <a:off x="4648200" y="415925"/>
            <a:ext cx="2057400" cy="965200"/>
          </a:xfrm>
          <a:custGeom>
            <a:avLst/>
            <a:gdLst>
              <a:gd name="G0" fmla="+- 21598 0 0"/>
              <a:gd name="G1" fmla="+- 13603 0 0"/>
              <a:gd name="G2" fmla="+- 21600 0 0"/>
              <a:gd name="T0" fmla="*/ 0 w 21598"/>
              <a:gd name="T1" fmla="*/ 13320 h 13603"/>
              <a:gd name="T2" fmla="*/ 4820 w 21598"/>
              <a:gd name="T3" fmla="*/ 0 h 13603"/>
              <a:gd name="T4" fmla="*/ 21598 w 21598"/>
              <a:gd name="T5" fmla="*/ 13603 h 1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13603" fill="none" extrusionOk="0">
                <a:moveTo>
                  <a:pt x="-1" y="13319"/>
                </a:moveTo>
                <a:cubicBezTo>
                  <a:pt x="63" y="8464"/>
                  <a:pt x="1761" y="3771"/>
                  <a:pt x="4819" y="-1"/>
                </a:cubicBezTo>
              </a:path>
              <a:path w="21598" h="13603" stroke="0" extrusionOk="0">
                <a:moveTo>
                  <a:pt x="-1" y="13319"/>
                </a:moveTo>
                <a:cubicBezTo>
                  <a:pt x="63" y="8464"/>
                  <a:pt x="1761" y="3771"/>
                  <a:pt x="4819" y="-1"/>
                </a:cubicBezTo>
                <a:lnTo>
                  <a:pt x="21598" y="13603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none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rc 16"/>
          <p:cNvSpPr>
            <a:spLocks/>
          </p:cNvSpPr>
          <p:nvPr/>
        </p:nvSpPr>
        <p:spPr bwMode="auto">
          <a:xfrm rot="8145108">
            <a:off x="2819400" y="914400"/>
            <a:ext cx="2057400" cy="704850"/>
          </a:xfrm>
          <a:custGeom>
            <a:avLst/>
            <a:gdLst>
              <a:gd name="G0" fmla="+- 21598 0 0"/>
              <a:gd name="G1" fmla="+- 9939 0 0"/>
              <a:gd name="G2" fmla="+- 21600 0 0"/>
              <a:gd name="T0" fmla="*/ 0 w 21598"/>
              <a:gd name="T1" fmla="*/ 9656 h 9939"/>
              <a:gd name="T2" fmla="*/ 2421 w 21598"/>
              <a:gd name="T3" fmla="*/ 0 h 9939"/>
              <a:gd name="T4" fmla="*/ 21598 w 21598"/>
              <a:gd name="T5" fmla="*/ 9939 h 9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9939" fill="none" extrusionOk="0">
                <a:moveTo>
                  <a:pt x="-1" y="9655"/>
                </a:moveTo>
                <a:cubicBezTo>
                  <a:pt x="43" y="6292"/>
                  <a:pt x="872" y="2986"/>
                  <a:pt x="2420" y="-1"/>
                </a:cubicBezTo>
              </a:path>
              <a:path w="21598" h="9939" stroke="0" extrusionOk="0">
                <a:moveTo>
                  <a:pt x="-1" y="9655"/>
                </a:moveTo>
                <a:cubicBezTo>
                  <a:pt x="43" y="6292"/>
                  <a:pt x="872" y="2986"/>
                  <a:pt x="2420" y="-1"/>
                </a:cubicBezTo>
                <a:lnTo>
                  <a:pt x="21598" y="9939"/>
                </a:lnTo>
                <a:close/>
              </a:path>
            </a:pathLst>
          </a:custGeom>
          <a:noFill/>
          <a:ln w="63500" cap="rnd">
            <a:solidFill>
              <a:schemeClr val="tx1"/>
            </a:solidFill>
            <a:round/>
            <a:headEnd type="none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/>
      <p:bldP spid="13319" grpId="0"/>
      <p:bldP spid="13320" grpId="0" animBg="1"/>
      <p:bldP spid="13321" grpId="0" animBg="1"/>
      <p:bldP spid="13323" grpId="0"/>
      <p:bldP spid="13325" grpId="0" animBg="1"/>
      <p:bldP spid="13326" grpId="0"/>
      <p:bldP spid="13327" grpId="0" animBg="1"/>
      <p:bldP spid="133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Epidemiology of Cushing’s syndrome 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600" dirty="0" smtClean="0"/>
              <a:t>Relatively rare: approx. 10-15 of every million people each year </a:t>
            </a:r>
          </a:p>
          <a:p>
            <a:r>
              <a:rPr lang="en-AU" sz="3600" dirty="0" smtClean="0"/>
              <a:t> Most commonly affects adults aged 20-50.</a:t>
            </a:r>
          </a:p>
          <a:p>
            <a:r>
              <a:rPr lang="en-AU" sz="3600" dirty="0" smtClean="0"/>
              <a:t>Increased risk of developing the disorder in: </a:t>
            </a:r>
          </a:p>
          <a:p>
            <a:pPr lvl="1"/>
            <a:r>
              <a:rPr lang="en-AU" sz="3600" dirty="0" smtClean="0"/>
              <a:t>Obese people  </a:t>
            </a:r>
          </a:p>
          <a:p>
            <a:pPr lvl="1"/>
            <a:r>
              <a:rPr lang="en-AU" sz="3600" dirty="0" smtClean="0"/>
              <a:t>Those with type 2 diabetes, along with poorly controlled blood glucose</a:t>
            </a:r>
          </a:p>
          <a:p>
            <a:pPr lvl="1"/>
            <a:r>
              <a:rPr lang="en-AU" sz="3600" dirty="0" smtClean="0"/>
              <a:t>Those with high blood pressure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Estimates of the incidence of Cushing's syndrome are imprecise  and underestimate the incidence of: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300" dirty="0" smtClean="0"/>
              <a:t> Iatrogenic Cushing's syndrome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300" dirty="0" smtClean="0"/>
              <a:t>Undiagnosed mild </a:t>
            </a:r>
            <a:r>
              <a:rPr lang="en-US" sz="3300" dirty="0" err="1" smtClean="0"/>
              <a:t>hypercortisolism</a:t>
            </a:r>
            <a:endParaRPr lang="en-US" sz="33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300" dirty="0" smtClean="0"/>
              <a:t>Ectopic ACTH syndrome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300" b="1" dirty="0" smtClean="0"/>
          </a:p>
          <a:p>
            <a:r>
              <a:rPr lang="en-US" sz="3300" b="1" dirty="0" smtClean="0"/>
              <a:t>Iatrogenic Cushing's syndrome :</a:t>
            </a:r>
          </a:p>
          <a:p>
            <a:pPr lvl="1"/>
            <a:r>
              <a:rPr lang="en-US" sz="3100" dirty="0" smtClean="0"/>
              <a:t> </a:t>
            </a:r>
            <a:r>
              <a:rPr lang="en-US" sz="3200" dirty="0" smtClean="0"/>
              <a:t>More than 10 million Americans receive pharmacologic doses of GC each year</a:t>
            </a:r>
          </a:p>
          <a:p>
            <a:pPr lvl="1"/>
            <a:r>
              <a:rPr lang="en-US" sz="3200" dirty="0" smtClean="0"/>
              <a:t>It must be more common than any other cause </a:t>
            </a:r>
          </a:p>
          <a:p>
            <a:pPr lvl="1"/>
            <a:r>
              <a:rPr lang="en-US" sz="3200" dirty="0" smtClean="0"/>
              <a:t>Is seldom reported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500" b="1" dirty="0" smtClean="0"/>
              <a:t>Ectopic ACTH syndrome :</a:t>
            </a:r>
          </a:p>
          <a:p>
            <a:pPr lvl="1"/>
            <a:r>
              <a:rPr lang="en-US" sz="3200" dirty="0" smtClean="0"/>
              <a:t>Probably </a:t>
            </a:r>
            <a:r>
              <a:rPr lang="en-US" sz="3500" dirty="0" smtClean="0"/>
              <a:t>the second most common cause of Cushing's syndrome, but it is often not diagnosed. </a:t>
            </a:r>
          </a:p>
          <a:p>
            <a:pPr lvl="1"/>
            <a:r>
              <a:rPr lang="en-US" sz="3500" dirty="0" smtClean="0"/>
              <a:t>About 1% of patients with small-cell lung cancer have ectopic ACTH syndrome</a:t>
            </a:r>
          </a:p>
          <a:p>
            <a:pPr lvl="1"/>
            <a:r>
              <a:rPr lang="en-US" sz="3500" dirty="0" smtClean="0"/>
              <a:t>There are approximately 30,000 new cases of SCLC annually in the United States</a:t>
            </a:r>
          </a:p>
          <a:p>
            <a:pPr lvl="1"/>
            <a:r>
              <a:rPr lang="en-US" sz="3500" dirty="0" smtClean="0"/>
              <a:t> Therefore, one could expect approximately 300 new cases of ectopic ACTH syndrome per year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Cushing's disease :</a:t>
            </a:r>
          </a:p>
          <a:p>
            <a:pPr lvl="1"/>
            <a:r>
              <a:rPr lang="en-US" dirty="0" smtClean="0"/>
              <a:t> </a:t>
            </a:r>
            <a:r>
              <a:rPr lang="en-US" sz="3200" dirty="0" smtClean="0"/>
              <a:t>CD is </a:t>
            </a:r>
            <a:r>
              <a:rPr lang="en-US" sz="3200" dirty="0" smtClean="0">
                <a:solidFill>
                  <a:srgbClr val="FF0000"/>
                </a:solidFill>
              </a:rPr>
              <a:t>five to six </a:t>
            </a:r>
            <a:r>
              <a:rPr lang="en-US" sz="3200" dirty="0" smtClean="0"/>
              <a:t>times more common than Cushing's syndrome caused by benign and malignant adrenal tumors combined </a:t>
            </a:r>
          </a:p>
          <a:p>
            <a:pPr lvl="1"/>
            <a:r>
              <a:rPr lang="en-US" sz="3200" dirty="0" smtClean="0"/>
              <a:t>The incidence of Cushing's disease may be 5 to 25 per million per year.</a:t>
            </a:r>
          </a:p>
          <a:p>
            <a:pPr lvl="1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Adrenal tumors</a:t>
            </a:r>
            <a:r>
              <a:rPr lang="en-US" sz="3200" dirty="0" smtClean="0"/>
              <a:t> :</a:t>
            </a:r>
          </a:p>
          <a:p>
            <a:pPr lvl="1"/>
            <a:r>
              <a:rPr lang="en-US" sz="2800" dirty="0" smtClean="0"/>
              <a:t> Adrenal carcinoma and adenoma cause a similar number of cases of Cushing's syndrome in most series. </a:t>
            </a:r>
          </a:p>
          <a:p>
            <a:pPr lvl="1"/>
            <a:r>
              <a:rPr lang="en-US" sz="2800" dirty="0" smtClean="0"/>
              <a:t>The incidence of adrenal carcinoma is unknown but is estimated to be 0.2 to 2 per million per year</a:t>
            </a:r>
          </a:p>
          <a:p>
            <a:r>
              <a:rPr lang="en-US" sz="3000" b="1" dirty="0" smtClean="0"/>
              <a:t>Other causes of Cushing's syndrome:</a:t>
            </a:r>
          </a:p>
          <a:p>
            <a:pPr lvl="1"/>
            <a:r>
              <a:rPr lang="en-US" sz="2800" dirty="0" smtClean="0"/>
              <a:t>Extremely rare, including:</a:t>
            </a:r>
          </a:p>
          <a:p>
            <a:pPr lvl="2"/>
            <a:r>
              <a:rPr lang="en-US" sz="2400" dirty="0" smtClean="0"/>
              <a:t> Cushing's syndrome during pregnancy </a:t>
            </a:r>
          </a:p>
          <a:p>
            <a:pPr lvl="2"/>
            <a:r>
              <a:rPr lang="en-US" sz="2400" dirty="0" smtClean="0"/>
              <a:t> Cushing’s syndrome due to either ACTH-independent </a:t>
            </a:r>
            <a:r>
              <a:rPr lang="en-US" sz="2400" dirty="0" err="1" smtClean="0"/>
              <a:t>macronodular</a:t>
            </a:r>
            <a:r>
              <a:rPr lang="en-US" sz="2400" dirty="0" smtClean="0"/>
              <a:t> adrenal hyperplasia or primary pigmented nodular </a:t>
            </a:r>
            <a:r>
              <a:rPr lang="en-US" sz="2400" dirty="0" err="1" smtClean="0"/>
              <a:t>adrenocortical</a:t>
            </a:r>
            <a:r>
              <a:rPr lang="en-US" sz="2400" dirty="0" smtClean="0"/>
              <a:t> disease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Sex-related incidence</a:t>
            </a:r>
            <a:r>
              <a:rPr lang="en-US" sz="3200" dirty="0" smtClean="0"/>
              <a:t> :</a:t>
            </a:r>
          </a:p>
          <a:p>
            <a:pPr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Ectopic ACTH syndrome: M/F ratio: 3/1</a:t>
            </a:r>
          </a:p>
          <a:p>
            <a:pPr lvl="1"/>
            <a:r>
              <a:rPr lang="en-US" sz="3200" dirty="0" smtClean="0"/>
              <a:t>Cushing's disease: F/M ratio:3-8/1</a:t>
            </a:r>
          </a:p>
          <a:p>
            <a:pPr lvl="1"/>
            <a:r>
              <a:rPr lang="en-US" sz="3200" dirty="0" smtClean="0"/>
              <a:t>Cushing's syndrome associated with an adrenal tumor: F/M ratio: 4-5/1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Age-related incidence</a:t>
            </a:r>
            <a:r>
              <a:rPr lang="en-US" sz="3200" dirty="0" smtClean="0"/>
              <a:t> :</a:t>
            </a:r>
          </a:p>
          <a:p>
            <a:pPr lvl="1"/>
            <a:r>
              <a:rPr lang="en-US" sz="2800" dirty="0" smtClean="0"/>
              <a:t>Ectopic ACTH syndrome due to </a:t>
            </a:r>
            <a:r>
              <a:rPr lang="en-US" sz="2800" dirty="0" smtClean="0">
                <a:solidFill>
                  <a:srgbClr val="FF0000"/>
                </a:solidFill>
              </a:rPr>
              <a:t>lung carcinoma</a:t>
            </a:r>
            <a:r>
              <a:rPr lang="en-US" sz="2800" dirty="0" smtClean="0"/>
              <a:t>, increasing rapidly after age 50 yrs.</a:t>
            </a:r>
          </a:p>
          <a:p>
            <a:pPr lvl="1"/>
            <a:r>
              <a:rPr lang="en-US" sz="2800" dirty="0" smtClean="0"/>
              <a:t> Ectopic ACTH secretion due to </a:t>
            </a:r>
            <a:r>
              <a:rPr lang="en-US" sz="2800" dirty="0" err="1" smtClean="0">
                <a:solidFill>
                  <a:srgbClr val="FF0000"/>
                </a:solidFill>
              </a:rPr>
              <a:t>carcinoid</a:t>
            </a:r>
            <a:r>
              <a:rPr lang="en-US" sz="2800" dirty="0" smtClean="0">
                <a:solidFill>
                  <a:srgbClr val="FF0000"/>
                </a:solidFill>
              </a:rPr>
              <a:t> tumors </a:t>
            </a:r>
            <a:r>
              <a:rPr lang="en-US" sz="2800" dirty="0" smtClean="0"/>
              <a:t>can occur at earlier ages but is rare in children</a:t>
            </a:r>
          </a:p>
          <a:p>
            <a:pPr lvl="1"/>
            <a:r>
              <a:rPr lang="en-US" sz="2800" dirty="0" smtClean="0"/>
              <a:t>CD occurs mainly in </a:t>
            </a:r>
            <a:r>
              <a:rPr lang="en-US" sz="2800" dirty="0" smtClean="0">
                <a:solidFill>
                  <a:srgbClr val="FF0000"/>
                </a:solidFill>
              </a:rPr>
              <a:t>women aged 25 to 45 years</a:t>
            </a:r>
            <a:r>
              <a:rPr lang="en-US" sz="2800" dirty="0" smtClean="0"/>
              <a:t>. It is unusual in children</a:t>
            </a:r>
          </a:p>
          <a:p>
            <a:pPr lvl="1"/>
            <a:r>
              <a:rPr lang="en-US" sz="2800" dirty="0" smtClean="0"/>
              <a:t>CD still accounts for about one-third of cases of childhood Cushing's syndrome(mostly after puberty).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Mahtab</a:t>
            </a:r>
            <a:r>
              <a:rPr lang="en-US" b="1" dirty="0" smtClean="0"/>
              <a:t> </a:t>
            </a:r>
            <a:r>
              <a:rPr lang="en-US" b="1" dirty="0" err="1" smtClean="0"/>
              <a:t>Niroomand</a:t>
            </a:r>
            <a:r>
              <a:rPr lang="en-US" b="1" dirty="0" smtClean="0"/>
              <a:t> M.D.</a:t>
            </a:r>
          </a:p>
          <a:p>
            <a:r>
              <a:rPr lang="en-US" b="1" dirty="0" smtClean="0"/>
              <a:t>Assistant Professor of Endocrinology</a:t>
            </a:r>
          </a:p>
          <a:p>
            <a:r>
              <a:rPr lang="en-US" b="1" dirty="0" smtClean="0"/>
              <a:t>SBUMS</a:t>
            </a:r>
          </a:p>
          <a:p>
            <a:r>
              <a:rPr lang="en-US" b="1" dirty="0" err="1" smtClean="0"/>
              <a:t>Shohada</a:t>
            </a:r>
            <a:r>
              <a:rPr lang="en-US" b="1" dirty="0" smtClean="0"/>
              <a:t> </a:t>
            </a:r>
            <a:r>
              <a:rPr lang="en-US" b="1" dirty="0" err="1" smtClean="0"/>
              <a:t>Tajrish</a:t>
            </a:r>
            <a:r>
              <a:rPr lang="en-US" b="1" dirty="0" smtClean="0"/>
              <a:t> Hospital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Cushing Syndrome</a:t>
            </a:r>
            <a:br>
              <a:rPr lang="en-US" b="1" i="1" dirty="0" smtClean="0"/>
            </a:br>
            <a:r>
              <a:rPr lang="en-US" b="1" i="1" dirty="0" smtClean="0"/>
              <a:t>Epidemiology and Clinical Presentation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Epidemiology (Cont’d)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Age-related incidence</a:t>
            </a:r>
            <a:r>
              <a:rPr lang="en-US" sz="3200" dirty="0" smtClean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sz="2800" dirty="0" smtClean="0"/>
              <a:t>Adrenal tumors have a </a:t>
            </a:r>
            <a:r>
              <a:rPr lang="en-US" sz="2800" dirty="0" smtClean="0">
                <a:solidFill>
                  <a:srgbClr val="FF0000"/>
                </a:solidFill>
              </a:rPr>
              <a:t>bimodal age distribution</a:t>
            </a:r>
            <a:r>
              <a:rPr lang="en-US" sz="2800" dirty="0" smtClean="0"/>
              <a:t>:</a:t>
            </a:r>
          </a:p>
          <a:p>
            <a:pPr lvl="2"/>
            <a:r>
              <a:rPr lang="en-US" dirty="0" smtClean="0"/>
              <a:t> </a:t>
            </a:r>
            <a:r>
              <a:rPr lang="en-US" sz="2400" dirty="0" smtClean="0"/>
              <a:t>Small peaks in the </a:t>
            </a:r>
            <a:r>
              <a:rPr lang="en-US" sz="2400" dirty="0" smtClean="0">
                <a:solidFill>
                  <a:srgbClr val="FF0000"/>
                </a:solidFill>
              </a:rPr>
              <a:t>first decade </a:t>
            </a:r>
            <a:r>
              <a:rPr lang="en-US" sz="2400" dirty="0" smtClean="0"/>
              <a:t>of life for both adenomas and carcinomas </a:t>
            </a:r>
          </a:p>
          <a:p>
            <a:pPr lvl="2"/>
            <a:r>
              <a:rPr lang="en-US" sz="2400" dirty="0" smtClean="0"/>
              <a:t>Major peaks at about 50 years for adenomas and 40 years for carcinomas </a:t>
            </a:r>
          </a:p>
          <a:p>
            <a:pPr lvl="1"/>
            <a:r>
              <a:rPr lang="en-US" sz="2800" dirty="0" smtClean="0"/>
              <a:t>Adrenal carcinoma is the cause of one-half of all cases of childhood Cushing's syndrome</a:t>
            </a:r>
          </a:p>
          <a:p>
            <a:pPr lvl="1"/>
            <a:r>
              <a:rPr lang="en-US" sz="2800" dirty="0" smtClean="0"/>
              <a:t> Adrenal adenoma accounts for another one-sixth </a:t>
            </a:r>
          </a:p>
          <a:p>
            <a:pPr lvl="1"/>
            <a:r>
              <a:rPr lang="en-US" sz="2800" dirty="0" smtClean="0"/>
              <a:t>Girls are affected slightly more often than boys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b="1" i="1" dirty="0" smtClean="0"/>
              <a:t>Establishing the diagnosis of Cushing syndrome is often difficult because none of the symptoms or signs are pathognomonic of the syndrome</a:t>
            </a:r>
            <a:r>
              <a:rPr lang="en-US" sz="3600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Progressive central (centripetal) obesity:</a:t>
            </a:r>
          </a:p>
          <a:p>
            <a:pPr lvl="1"/>
            <a:r>
              <a:rPr lang="en-US" sz="2800" dirty="0" smtClean="0"/>
              <a:t>The most common feature </a:t>
            </a:r>
          </a:p>
          <a:p>
            <a:pPr lvl="1"/>
            <a:r>
              <a:rPr lang="en-US" sz="2800" dirty="0" smtClean="0"/>
              <a:t>Usually involving the face, neck, </a:t>
            </a:r>
            <a:r>
              <a:rPr lang="en-US" sz="2800" dirty="0" err="1" smtClean="0"/>
              <a:t>trunk,abdomen</a:t>
            </a:r>
            <a:r>
              <a:rPr lang="en-US" sz="2800" dirty="0" smtClean="0"/>
              <a:t> ,internally, spinal canal and </a:t>
            </a:r>
            <a:r>
              <a:rPr lang="en-US" sz="2800" dirty="0" err="1" smtClean="0"/>
              <a:t>mediastinum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The extremities are usually spared and may be wasted. </a:t>
            </a:r>
          </a:p>
          <a:p>
            <a:pPr lvl="1"/>
            <a:r>
              <a:rPr lang="en-US" sz="2800" dirty="0" smtClean="0"/>
              <a:t>Generalized obesity</a:t>
            </a:r>
            <a:endParaRPr lang="en-US" sz="2800" dirty="0"/>
          </a:p>
        </p:txBody>
      </p:sp>
      <p:pic>
        <p:nvPicPr>
          <p:cNvPr id="4" name="Picture 6" descr="006 - 15_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282" y="4128573"/>
            <a:ext cx="2330918" cy="2541566"/>
          </a:xfrm>
          <a:prstGeom prst="rect">
            <a:avLst/>
          </a:prstGeom>
          <a:noFill/>
        </p:spPr>
      </p:pic>
      <p:pic>
        <p:nvPicPr>
          <p:cNvPr id="5" name="Picture 7" descr="007 - 15_0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14800"/>
            <a:ext cx="2160974" cy="253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097096"/>
            <a:ext cx="3124200" cy="3398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583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Facial Plethora i.e. “Moon </a:t>
            </a:r>
            <a:r>
              <a:rPr lang="en-US" b="1" i="1" dirty="0" err="1" smtClean="0"/>
              <a:t>Facies</a:t>
            </a:r>
            <a:r>
              <a:rPr lang="en-US" b="1" i="1" dirty="0" smtClean="0"/>
              <a:t>”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02798"/>
            <a:ext cx="3276600" cy="328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650468"/>
            <a:ext cx="409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Dorsocervical</a:t>
            </a:r>
            <a:r>
              <a:rPr lang="en-US" b="1" i="1" dirty="0" smtClean="0"/>
              <a:t> fat pad i.e. “buffalo hump”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05 - 15_03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602059" cy="4221163"/>
          </a:xfrm>
          <a:prstGeom prst="rect">
            <a:avLst/>
          </a:prstGeom>
          <a:noFill/>
        </p:spPr>
      </p:pic>
      <p:pic>
        <p:nvPicPr>
          <p:cNvPr id="5" name="Picture 4" descr="004 - 15_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465" y="1600200"/>
            <a:ext cx="362453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Dermatologic manifestations:</a:t>
            </a:r>
          </a:p>
          <a:p>
            <a:pPr lvl="1"/>
            <a:r>
              <a:rPr lang="en-US" sz="2800" dirty="0" smtClean="0"/>
              <a:t>Skin atrophy</a:t>
            </a:r>
          </a:p>
          <a:p>
            <a:pPr lvl="1"/>
            <a:r>
              <a:rPr lang="en-US" sz="2800" dirty="0" smtClean="0"/>
              <a:t>Easy </a:t>
            </a:r>
            <a:r>
              <a:rPr lang="en-US" sz="2800" dirty="0" err="1" smtClean="0"/>
              <a:t>bruisability</a:t>
            </a:r>
            <a:endParaRPr lang="en-US" sz="2800" dirty="0" smtClean="0"/>
          </a:p>
          <a:p>
            <a:pPr lvl="1"/>
            <a:r>
              <a:rPr lang="en-US" sz="2800" dirty="0" smtClean="0"/>
              <a:t>Purple </a:t>
            </a:r>
            <a:r>
              <a:rPr lang="en-US" sz="2800" dirty="0" err="1" smtClean="0"/>
              <a:t>striae</a:t>
            </a:r>
            <a:endParaRPr lang="en-US" sz="2800" dirty="0" smtClean="0"/>
          </a:p>
          <a:p>
            <a:pPr lvl="1"/>
            <a:r>
              <a:rPr lang="en-US" sz="2800" dirty="0" smtClean="0"/>
              <a:t>Fungal infections</a:t>
            </a:r>
          </a:p>
          <a:p>
            <a:pPr lvl="1"/>
            <a:r>
              <a:rPr lang="en-US" sz="2800" dirty="0" err="1" smtClean="0"/>
              <a:t>Hyperpigmentation</a:t>
            </a:r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9520"/>
            <a:ext cx="3124200" cy="2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003 - 15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815" y="4038600"/>
            <a:ext cx="2833185" cy="15049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343400"/>
            <a:ext cx="363457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3. Common Physical Examination Findings with Cushing’s Syndrom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705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Pigmented Scar </a:t>
            </a:r>
            <a:endParaRPr lang="en-US" sz="48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1569100"/>
            <a:ext cx="4638675" cy="472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Menstrual irregularities</a:t>
            </a:r>
          </a:p>
          <a:p>
            <a:r>
              <a:rPr lang="en-US" sz="2800" b="1" dirty="0" smtClean="0"/>
              <a:t>Signs of adrenal androgen excess: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err="1" smtClean="0"/>
              <a:t>Hirsutism</a:t>
            </a:r>
            <a:endParaRPr lang="en-US" sz="2800" dirty="0" smtClean="0"/>
          </a:p>
          <a:p>
            <a:pPr lvl="1"/>
            <a:r>
              <a:rPr lang="en-US" sz="2800" dirty="0" smtClean="0"/>
              <a:t>Oily facial skin and acne</a:t>
            </a:r>
          </a:p>
          <a:p>
            <a:pPr lvl="1">
              <a:buNone/>
            </a:pPr>
            <a:r>
              <a:rPr lang="en-US" sz="2800" dirty="0" smtClean="0"/>
              <a:t>      (</a:t>
            </a:r>
            <a:r>
              <a:rPr lang="en-US" sz="3200" dirty="0" smtClean="0"/>
              <a:t>face, </a:t>
            </a:r>
            <a:r>
              <a:rPr lang="en-US" sz="3200" dirty="0" err="1" smtClean="0"/>
              <a:t>neck,shoulders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Increased libido</a:t>
            </a:r>
          </a:p>
          <a:p>
            <a:pPr lvl="1"/>
            <a:r>
              <a:rPr lang="en-US" sz="2800" dirty="0" err="1" smtClean="0"/>
              <a:t>Virilization</a:t>
            </a:r>
            <a:r>
              <a:rPr lang="en-US" sz="2800" dirty="0" smtClean="0"/>
              <a:t>:</a:t>
            </a:r>
          </a:p>
          <a:p>
            <a:pPr lvl="2"/>
            <a:r>
              <a:rPr lang="en-US" sz="2400" dirty="0" smtClean="0"/>
              <a:t>Temporal balding, Deepening voice,</a:t>
            </a:r>
          </a:p>
          <a:p>
            <a:pPr lvl="2"/>
            <a:r>
              <a:rPr lang="en-US" sz="2400" dirty="0" smtClean="0"/>
              <a:t> Male body </a:t>
            </a:r>
            <a:r>
              <a:rPr lang="en-US" sz="2400" dirty="0" err="1" smtClean="0"/>
              <a:t>habitus</a:t>
            </a:r>
            <a:r>
              <a:rPr lang="en-US" sz="2400" dirty="0" smtClean="0"/>
              <a:t>, male escutcheon, </a:t>
            </a:r>
          </a:p>
          <a:p>
            <a:pPr lvl="2"/>
            <a:r>
              <a:rPr lang="en-US" sz="2400" dirty="0" smtClean="0"/>
              <a:t>Clitoral hypertrophy in girls, </a:t>
            </a:r>
          </a:p>
          <a:p>
            <a:pPr lvl="2"/>
            <a:r>
              <a:rPr lang="en-US" sz="2400" dirty="0" smtClean="0"/>
              <a:t>Premature puberty in </a:t>
            </a:r>
            <a:r>
              <a:rPr lang="en-US" sz="2400" dirty="0" err="1" smtClean="0"/>
              <a:t>Prepubertal</a:t>
            </a:r>
            <a:r>
              <a:rPr lang="en-US" sz="2400" dirty="0" smtClean="0"/>
              <a:t> males</a:t>
            </a:r>
            <a:endParaRPr lang="en-US" sz="2400" dirty="0"/>
          </a:p>
        </p:txBody>
      </p:sp>
      <p:pic>
        <p:nvPicPr>
          <p:cNvPr id="4" name="Picture 5" descr="002 - 15_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476" y="838200"/>
            <a:ext cx="2137124" cy="250423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364052"/>
            <a:ext cx="1676400" cy="334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69743"/>
            <a:ext cx="3124200" cy="48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771471"/>
            <a:ext cx="566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600" b="1" dirty="0" smtClean="0"/>
              <a:t>Proximal muscle wasting and weakness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/>
              <a:t>Lecture Outline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Definition </a:t>
            </a:r>
          </a:p>
          <a:p>
            <a:r>
              <a:rPr lang="en-US" sz="3600" dirty="0" smtClean="0"/>
              <a:t>Epidemiology </a:t>
            </a:r>
          </a:p>
          <a:p>
            <a:r>
              <a:rPr lang="en-US" sz="3600" dirty="0" smtClean="0"/>
              <a:t>Etiology </a:t>
            </a:r>
          </a:p>
          <a:p>
            <a:r>
              <a:rPr lang="en-US" sz="3600" b="1" dirty="0" smtClean="0"/>
              <a:t>Clinical Features</a:t>
            </a:r>
            <a:endParaRPr lang="en-US" sz="4000" b="1" dirty="0" smtClean="0"/>
          </a:p>
          <a:p>
            <a:r>
              <a:rPr lang="en-US" sz="3600" dirty="0" smtClean="0"/>
              <a:t>Cushing syndrome in Iran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Bone :</a:t>
            </a:r>
          </a:p>
          <a:p>
            <a:pPr lvl="1"/>
            <a:r>
              <a:rPr lang="en-US" sz="2800" dirty="0" smtClean="0"/>
              <a:t>Osteoporosis and pathologic fracture</a:t>
            </a:r>
          </a:p>
          <a:p>
            <a:pPr lvl="1">
              <a:buNone/>
            </a:pPr>
            <a:r>
              <a:rPr lang="en-US" sz="2800" dirty="0" smtClean="0"/>
              <a:t>  (Pathologic</a:t>
            </a:r>
            <a:r>
              <a:rPr lang="en-US" sz="2800" dirty="0" smtClean="0">
                <a:solidFill>
                  <a:srgbClr val="FF0000"/>
                </a:solidFill>
              </a:rPr>
              <a:t> rib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long bone </a:t>
            </a:r>
            <a:r>
              <a:rPr lang="en-US" sz="2800" dirty="0" smtClean="0"/>
              <a:t>fractures)</a:t>
            </a:r>
          </a:p>
          <a:p>
            <a:pPr lvl="1"/>
            <a:r>
              <a:rPr lang="en-US" sz="2800" dirty="0" err="1" smtClean="0"/>
              <a:t>Osteonecrosis</a:t>
            </a:r>
            <a:r>
              <a:rPr lang="en-US" sz="2800" dirty="0" smtClean="0"/>
              <a:t> (aseptic necrosis) of the femoral heads and rarely the humeral heads</a:t>
            </a:r>
          </a:p>
          <a:p>
            <a:pPr lvl="1"/>
            <a:r>
              <a:rPr lang="en-US" sz="2800" dirty="0" smtClean="0"/>
              <a:t>Low back pain (osteoporosis, vertebral compression, muscle wasting)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err="1" smtClean="0"/>
              <a:t>Lordotic</a:t>
            </a:r>
            <a:r>
              <a:rPr lang="en-US" sz="2800" dirty="0" smtClean="0"/>
              <a:t> posture </a:t>
            </a:r>
          </a:p>
          <a:p>
            <a:pPr lvl="1">
              <a:buNone/>
            </a:pPr>
            <a:r>
              <a:rPr lang="en-US" sz="2800" dirty="0" smtClean="0"/>
              <a:t>resulting from weight gain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838200"/>
            <a:ext cx="1854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4943" y="4433888"/>
            <a:ext cx="185125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39651"/>
            <a:ext cx="2938389" cy="538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838" y="1040802"/>
            <a:ext cx="4881562" cy="43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5486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Rib fracture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096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Osteoprosis</a:t>
            </a:r>
            <a:r>
              <a:rPr lang="en-US" sz="2000" b="1" i="1" dirty="0" smtClean="0"/>
              <a:t> and  vertebral </a:t>
            </a:r>
            <a:r>
              <a:rPr lang="en-US" sz="2000" b="1" i="1" dirty="0" err="1" smtClean="0"/>
              <a:t>collaps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Glucose intolerance </a:t>
            </a:r>
            <a:r>
              <a:rPr lang="en-US" sz="3200" dirty="0" smtClean="0"/>
              <a:t> due to: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 smtClean="0"/>
              <a:t>Stimulation of </a:t>
            </a:r>
            <a:r>
              <a:rPr lang="en-US" sz="2800" dirty="0" err="1" smtClean="0"/>
              <a:t>gluconeogenesis</a:t>
            </a:r>
            <a:r>
              <a:rPr lang="en-US" sz="2800" dirty="0" smtClean="0"/>
              <a:t> by </a:t>
            </a:r>
            <a:r>
              <a:rPr lang="en-US" sz="2800" dirty="0" err="1" smtClean="0"/>
              <a:t>cortisol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 Peripheral insulin resistance caused by obesity</a:t>
            </a:r>
          </a:p>
          <a:p>
            <a:pPr lvl="1"/>
            <a:r>
              <a:rPr lang="en-US" sz="2800" dirty="0" smtClean="0"/>
              <a:t> Direct suppression of insulin release</a:t>
            </a:r>
          </a:p>
          <a:p>
            <a:r>
              <a:rPr lang="en-US" sz="3200" b="1" dirty="0" smtClean="0"/>
              <a:t>Overt hyperglycemia</a:t>
            </a:r>
            <a:r>
              <a:rPr lang="en-US" sz="3600" b="1" dirty="0" smtClean="0"/>
              <a:t> </a:t>
            </a:r>
            <a:r>
              <a:rPr lang="en-US" sz="2800" dirty="0" smtClean="0"/>
              <a:t>(in 10 to 15% of pts, usually those with a family history of DM-2)</a:t>
            </a:r>
            <a:endParaRPr lang="en-US" dirty="0" smtClean="0"/>
          </a:p>
          <a:p>
            <a:r>
              <a:rPr lang="en-US" sz="3200" b="1" dirty="0" smtClean="0"/>
              <a:t>Cardiovascular disease:</a:t>
            </a:r>
          </a:p>
          <a:p>
            <a:pPr lvl="1"/>
            <a:r>
              <a:rPr lang="en-US" sz="2800" dirty="0" smtClean="0"/>
              <a:t>Patients with endogenous CS are at increased risk of death from cardiovascular disease :</a:t>
            </a:r>
          </a:p>
          <a:p>
            <a:pPr lvl="2"/>
            <a:r>
              <a:rPr lang="en-US" sz="2600" dirty="0" smtClean="0"/>
              <a:t>MI (HR=4.38),</a:t>
            </a:r>
          </a:p>
          <a:p>
            <a:pPr lvl="2"/>
            <a:r>
              <a:rPr lang="en-US" sz="2600" dirty="0" smtClean="0"/>
              <a:t> stroke (HR=1.91),</a:t>
            </a:r>
          </a:p>
          <a:p>
            <a:pPr lvl="2"/>
            <a:r>
              <a:rPr lang="en-US" sz="2600" dirty="0" smtClean="0"/>
              <a:t> </a:t>
            </a:r>
            <a:r>
              <a:rPr lang="en-US" sz="2600" dirty="0" err="1" smtClean="0"/>
              <a:t>Thromboembolism</a:t>
            </a:r>
            <a:r>
              <a:rPr lang="en-US" sz="2600" dirty="0" smtClean="0"/>
              <a:t>(HR=2.03)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5257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Neuropsychological changes and cognition:</a:t>
            </a:r>
          </a:p>
          <a:p>
            <a:pPr lvl="1"/>
            <a:r>
              <a:rPr lang="en-US" sz="2600" dirty="0" smtClean="0"/>
              <a:t>Symptoms of psychiatric disease occur in </a:t>
            </a:r>
            <a:r>
              <a:rPr lang="en-US" sz="2600" b="1" i="1" dirty="0" smtClean="0">
                <a:solidFill>
                  <a:srgbClr val="FF0000"/>
                </a:solidFill>
              </a:rPr>
              <a:t>over one-half </a:t>
            </a:r>
            <a:r>
              <a:rPr lang="en-US" sz="2600" dirty="0" smtClean="0"/>
              <a:t>of patients with Cushing's syndrome of any etiology</a:t>
            </a:r>
          </a:p>
          <a:p>
            <a:pPr lvl="1"/>
            <a:r>
              <a:rPr lang="en-US" sz="2600" dirty="0" smtClean="0"/>
              <a:t>Presenting symptom</a:t>
            </a:r>
          </a:p>
          <a:p>
            <a:pPr lvl="1"/>
            <a:r>
              <a:rPr lang="en-US" sz="2600" dirty="0" smtClean="0"/>
              <a:t>The most common </a:t>
            </a:r>
            <a:r>
              <a:rPr lang="en-US" sz="2600" dirty="0" err="1" smtClean="0"/>
              <a:t>psychologic</a:t>
            </a:r>
            <a:r>
              <a:rPr lang="en-US" sz="2600" dirty="0" smtClean="0"/>
              <a:t> symptoms : </a:t>
            </a:r>
          </a:p>
          <a:p>
            <a:pPr lvl="2"/>
            <a:r>
              <a:rPr lang="en-US" sz="2200" dirty="0" smtClean="0"/>
              <a:t>Emotional </a:t>
            </a:r>
            <a:r>
              <a:rPr lang="en-US" sz="2200" dirty="0" err="1" smtClean="0"/>
              <a:t>lability</a:t>
            </a:r>
            <a:endParaRPr lang="en-US" sz="2200" dirty="0" smtClean="0"/>
          </a:p>
          <a:p>
            <a:pPr lvl="2"/>
            <a:r>
              <a:rPr lang="en-US" sz="2200" dirty="0" smtClean="0"/>
              <a:t> Agitated depression(two-thirds of patients with CS)</a:t>
            </a:r>
          </a:p>
          <a:p>
            <a:pPr lvl="2"/>
            <a:r>
              <a:rPr lang="en-US" sz="2200" dirty="0" smtClean="0"/>
              <a:t> Irritability</a:t>
            </a:r>
          </a:p>
          <a:p>
            <a:pPr lvl="2"/>
            <a:r>
              <a:rPr lang="en-US" sz="2200" dirty="0" smtClean="0"/>
              <a:t> Anxiety</a:t>
            </a:r>
          </a:p>
          <a:p>
            <a:pPr lvl="2"/>
            <a:r>
              <a:rPr lang="en-US" sz="2200" dirty="0" smtClean="0"/>
              <a:t> Panic attacks </a:t>
            </a:r>
          </a:p>
          <a:p>
            <a:pPr lvl="2"/>
            <a:r>
              <a:rPr lang="en-US" sz="2200" dirty="0" smtClean="0"/>
              <a:t>Mild paranoia</a:t>
            </a:r>
          </a:p>
          <a:p>
            <a:pPr lvl="2"/>
            <a:r>
              <a:rPr lang="en-US" sz="2200" dirty="0" smtClean="0"/>
              <a:t>Insomnia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4000" b="1" dirty="0" smtClean="0"/>
              <a:t>Cognition</a:t>
            </a:r>
            <a:r>
              <a:rPr lang="en-US" sz="4000" dirty="0" smtClean="0"/>
              <a:t> </a:t>
            </a:r>
            <a:r>
              <a:rPr lang="en-US" sz="3200" dirty="0" smtClean="0"/>
              <a:t>:</a:t>
            </a:r>
          </a:p>
          <a:p>
            <a:pPr marL="617220" lvl="3" indent="-342900"/>
            <a:r>
              <a:rPr lang="en-US" sz="3200" dirty="0" smtClean="0"/>
              <a:t>Impaired:</a:t>
            </a:r>
          </a:p>
          <a:p>
            <a:pPr marL="800100" lvl="3" indent="-342900"/>
            <a:r>
              <a:rPr lang="en-US" sz="3200" dirty="0" smtClean="0"/>
              <a:t> </a:t>
            </a:r>
            <a:r>
              <a:rPr lang="en-US" sz="3600" dirty="0" smtClean="0"/>
              <a:t>Learning</a:t>
            </a:r>
          </a:p>
          <a:p>
            <a:pPr marL="800100" lvl="3" indent="-342900"/>
            <a:r>
              <a:rPr lang="en-US" sz="3600" dirty="0" smtClean="0"/>
              <a:t>Cognition</a:t>
            </a:r>
          </a:p>
          <a:p>
            <a:pPr marL="800100" lvl="3" indent="-342900"/>
            <a:r>
              <a:rPr lang="en-US" sz="3600" dirty="0" smtClean="0"/>
              <a:t>Memory (short-term memory)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4572000"/>
          </a:xfrm>
        </p:spPr>
        <p:txBody>
          <a:bodyPr/>
          <a:lstStyle/>
          <a:p>
            <a:pPr marL="342900" lvl="2" indent="-342900"/>
            <a:r>
              <a:rPr lang="en-US" sz="3200" b="1" dirty="0" smtClean="0"/>
              <a:t>Infection and immune dysfunction:</a:t>
            </a:r>
          </a:p>
          <a:p>
            <a:pPr marL="800100" lvl="3" indent="-342900"/>
            <a:r>
              <a:rPr lang="en-US" sz="2800" dirty="0" smtClean="0"/>
              <a:t>Increased frequency of infections due to:</a:t>
            </a:r>
          </a:p>
          <a:p>
            <a:pPr marL="1074420" lvl="4" indent="-342900"/>
            <a:r>
              <a:rPr lang="en-US" sz="2800" dirty="0" smtClean="0"/>
              <a:t> </a:t>
            </a:r>
            <a:r>
              <a:rPr lang="en-US" sz="3200" dirty="0" smtClean="0"/>
              <a:t>Fall in circulating CD4 cells </a:t>
            </a:r>
          </a:p>
          <a:p>
            <a:pPr marL="1074420" lvl="4" indent="-342900"/>
            <a:r>
              <a:rPr lang="en-US" sz="3200" dirty="0" smtClean="0"/>
              <a:t>Decline in natural killer-cell activity</a:t>
            </a:r>
          </a:p>
          <a:p>
            <a:pPr marL="1074420" lvl="4" indent="-342900"/>
            <a:r>
              <a:rPr lang="en-US" sz="3200" dirty="0" smtClean="0"/>
              <a:t>Inhibit synthesis of almost all cytokines</a:t>
            </a:r>
          </a:p>
          <a:p>
            <a:pPr marL="1531620" lvl="5" indent="-342900"/>
            <a:r>
              <a:rPr lang="en-US" sz="2800" dirty="0" smtClean="0"/>
              <a:t>Bacterial infections were most common </a:t>
            </a:r>
            <a:r>
              <a:rPr lang="en-US" sz="3000" dirty="0" smtClean="0"/>
              <a:t>(74%)</a:t>
            </a:r>
          </a:p>
          <a:p>
            <a:pPr marL="1531620" lvl="5" indent="-342900"/>
            <a:r>
              <a:rPr lang="en-US" sz="3000" dirty="0" smtClean="0"/>
              <a:t> opportunistic pathogens (42.1%)</a:t>
            </a:r>
          </a:p>
          <a:p>
            <a:pPr marL="1531620" lvl="5" indent="-342900"/>
            <a:r>
              <a:rPr lang="en-US" sz="3000" dirty="0" smtClean="0"/>
              <a:t> both (13.8%)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Clinical Manifestation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Ophthalmologic findings</a:t>
            </a:r>
            <a:r>
              <a:rPr lang="en-US" sz="3200" dirty="0" smtClean="0"/>
              <a:t> :</a:t>
            </a:r>
          </a:p>
          <a:p>
            <a:pPr lvl="1"/>
            <a:r>
              <a:rPr lang="en-US" sz="3200" dirty="0" smtClean="0"/>
              <a:t> Increased intraocular pressure</a:t>
            </a:r>
          </a:p>
          <a:p>
            <a:pPr lvl="1"/>
            <a:r>
              <a:rPr lang="en-US" sz="3200" dirty="0" smtClean="0"/>
              <a:t> Cataracts</a:t>
            </a:r>
          </a:p>
          <a:p>
            <a:pPr lvl="1"/>
            <a:r>
              <a:rPr lang="en-US" sz="3200" dirty="0" smtClean="0"/>
              <a:t>Central serous </a:t>
            </a:r>
            <a:r>
              <a:rPr lang="en-US" sz="3200" dirty="0" err="1" smtClean="0"/>
              <a:t>chorioretinopathy</a:t>
            </a:r>
            <a:endParaRPr lang="en-US" sz="3200" dirty="0" smtClean="0"/>
          </a:p>
          <a:p>
            <a:r>
              <a:rPr lang="en-US" sz="3200" dirty="0" smtClean="0"/>
              <a:t> Occur rarely as a result of endogenous CS and are </a:t>
            </a:r>
            <a:r>
              <a:rPr lang="en-US" sz="3200" b="1" i="1" dirty="0" smtClean="0">
                <a:solidFill>
                  <a:srgbClr val="FF0000"/>
                </a:solidFill>
              </a:rPr>
              <a:t>more common with exogenous GC     </a:t>
            </a:r>
            <a:r>
              <a:rPr lang="en-US" sz="3200" dirty="0" smtClean="0"/>
              <a:t>(</a:t>
            </a:r>
            <a:r>
              <a:rPr lang="en-US" sz="3200" dirty="0" err="1" smtClean="0"/>
              <a:t>particular,topical</a:t>
            </a:r>
            <a:r>
              <a:rPr lang="en-US" sz="3200" dirty="0" smtClean="0"/>
              <a:t> steroids)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1no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00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4583113" y="5105400"/>
            <a:ext cx="4103687" cy="1441450"/>
          </a:xfrm>
          <a:prstGeom prst="rect">
            <a:avLst/>
          </a:prstGeom>
          <a:solidFill>
            <a:srgbClr val="FF0000">
              <a:alpha val="1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Clinical </a:t>
            </a:r>
            <a:r>
              <a:rPr lang="en-US" sz="4400" b="1" i="1" dirty="0"/>
              <a:t>features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i="1" dirty="0"/>
              <a:t>General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Central obesity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Proximal muscle weakness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HTN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Headaches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i="1" dirty="0"/>
              <a:t>Dermatologic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Wide purple </a:t>
            </a:r>
            <a:r>
              <a:rPr lang="en-US" sz="2000" dirty="0" err="1"/>
              <a:t>striae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Spontaneous </a:t>
            </a:r>
            <a:r>
              <a:rPr lang="en-US" sz="2000" dirty="0" err="1"/>
              <a:t>ecchymoses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Facial plethora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Hyperpigmentation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Acne, </a:t>
            </a:r>
            <a:r>
              <a:rPr lang="en-US" sz="2000" dirty="0" err="1"/>
              <a:t>hirsutism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Fungal skin infections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2000" y="1524000"/>
            <a:ext cx="4176713" cy="47529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i="1" dirty="0"/>
              <a:t>Endocrine/Metabolic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Hypokalemic</a:t>
            </a:r>
            <a:r>
              <a:rPr lang="en-US" sz="2000" dirty="0"/>
              <a:t> alkalosis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Hypokalemia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Osteopenia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Hypogonadism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Glucose intolerance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Hyperlipidemia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/>
              <a:t>Hyperhomocysteinemia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Kidney stones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Polyuria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Hypercoagulability</a:t>
            </a:r>
            <a:endParaRPr lang="en-US" sz="2000" dirty="0" smtClean="0"/>
          </a:p>
          <a:p>
            <a:pPr lvl="1">
              <a:lnSpc>
                <a:spcPct val="80000"/>
              </a:lnSpc>
              <a:buNone/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b="1" i="1" dirty="0" smtClean="0"/>
              <a:t>Neuropsychiatric</a:t>
            </a:r>
            <a:endParaRPr lang="en-US" sz="2400" b="1" i="1" dirty="0"/>
          </a:p>
          <a:p>
            <a:pPr lvl="1">
              <a:lnSpc>
                <a:spcPct val="80000"/>
              </a:lnSpc>
            </a:pPr>
            <a:r>
              <a:rPr lang="en-US" sz="2000" dirty="0"/>
              <a:t>Insomnia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Depression, frank psychosis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Impaired cognition and short-term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4800" b="1" i="1" dirty="0" smtClean="0"/>
              <a:t>+ Likelihood ratio’s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90000"/>
              </a:lnSpc>
            </a:pPr>
            <a:r>
              <a:rPr lang="en-US" sz="2800" dirty="0" err="1"/>
              <a:t>Ecchymoses</a:t>
            </a:r>
            <a:r>
              <a:rPr lang="en-US" sz="2800" dirty="0"/>
              <a:t>			             </a:t>
            </a:r>
            <a:r>
              <a:rPr lang="en-US" sz="2800" dirty="0" smtClean="0"/>
              <a:t>10 </a:t>
            </a:r>
            <a:r>
              <a:rPr lang="en-US" sz="2800" dirty="0"/>
              <a:t>- 11.3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 err="1"/>
              <a:t>Osteopenia</a:t>
            </a:r>
            <a:r>
              <a:rPr lang="en-US" sz="2800" dirty="0"/>
              <a:t> or fracture 		  </a:t>
            </a:r>
            <a:r>
              <a:rPr lang="en-US" sz="2800" dirty="0" smtClean="0"/>
              <a:t>            </a:t>
            </a:r>
            <a:r>
              <a:rPr lang="en-US" sz="2800" dirty="0"/>
              <a:t>8  - 13.8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Weakness, </a:t>
            </a:r>
            <a:r>
              <a:rPr lang="en-US" sz="2800" dirty="0" err="1"/>
              <a:t>prox</a:t>
            </a:r>
            <a:r>
              <a:rPr lang="en-US" sz="2800" dirty="0"/>
              <a:t> muscles                   </a:t>
            </a:r>
            <a:r>
              <a:rPr lang="en-US" sz="2800" dirty="0" smtClean="0"/>
              <a:t>      </a:t>
            </a:r>
            <a:r>
              <a:rPr lang="en-US" sz="2800" dirty="0"/>
              <a:t>8  - 12.6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Hypertension			          </a:t>
            </a:r>
            <a:r>
              <a:rPr lang="en-US" sz="2800" dirty="0" smtClean="0"/>
              <a:t>   </a:t>
            </a:r>
            <a:r>
              <a:rPr lang="en-US" sz="2800" dirty="0"/>
              <a:t>4.35 – 5.29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Edema				          </a:t>
            </a:r>
            <a:r>
              <a:rPr lang="en-US" sz="2800" dirty="0" smtClean="0"/>
              <a:t>   </a:t>
            </a:r>
            <a:r>
              <a:rPr lang="en-US" sz="2800" dirty="0"/>
              <a:t>2.82 – 3.88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 err="1"/>
              <a:t>Striae</a:t>
            </a:r>
            <a:r>
              <a:rPr lang="en-US" sz="2800" dirty="0"/>
              <a:t> (purple; &gt; 1 cm)		</a:t>
            </a:r>
            <a:r>
              <a:rPr lang="en-US" sz="2800" dirty="0" smtClean="0"/>
              <a:t>             2.72 </a:t>
            </a:r>
            <a:r>
              <a:rPr lang="en-US" sz="2800" dirty="0"/>
              <a:t>– 2.91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Plethora				</a:t>
            </a:r>
            <a:r>
              <a:rPr lang="en-US" sz="2800" dirty="0" smtClean="0"/>
              <a:t>             2.51 </a:t>
            </a:r>
            <a:r>
              <a:rPr lang="en-US" sz="2800" dirty="0"/>
              <a:t>– 3.03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 err="1"/>
              <a:t>Hirsutism</a:t>
            </a:r>
            <a:r>
              <a:rPr lang="en-US" sz="2800" dirty="0"/>
              <a:t>				</a:t>
            </a:r>
            <a:r>
              <a:rPr lang="en-US" sz="2800" dirty="0" smtClean="0"/>
              <a:t>             2.21 </a:t>
            </a:r>
            <a:r>
              <a:rPr lang="en-US" sz="2800" dirty="0"/>
              <a:t>– 2.90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Gen. Obesity/weight </a:t>
            </a:r>
            <a:r>
              <a:rPr lang="en-US" sz="2800" dirty="0">
                <a:sym typeface="Symbol" pitchFamily="18" charset="2"/>
              </a:rPr>
              <a:t>		</a:t>
            </a:r>
            <a:r>
              <a:rPr lang="en-US" sz="2800" dirty="0" smtClean="0">
                <a:sym typeface="Symbol" pitchFamily="18" charset="2"/>
              </a:rPr>
              <a:t>             1.75 </a:t>
            </a:r>
            <a:r>
              <a:rPr lang="en-US" sz="2800" dirty="0">
                <a:sym typeface="Symbol" pitchFamily="18" charset="2"/>
              </a:rPr>
              <a:t>- 3.10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Headache				</a:t>
            </a:r>
            <a:r>
              <a:rPr lang="en-US" sz="2800" dirty="0" smtClean="0"/>
              <a:t>             1.27 </a:t>
            </a:r>
            <a:r>
              <a:rPr lang="en-US" sz="2800" dirty="0"/>
              <a:t>- 1.57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sz="1600" dirty="0"/>
              <a:t>                                                    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sz="1600" dirty="0"/>
              <a:t>                                                                          L. </a:t>
            </a:r>
            <a:r>
              <a:rPr lang="en-US" sz="1600" dirty="0" err="1"/>
              <a:t>Nieman</a:t>
            </a:r>
            <a:r>
              <a:rPr lang="en-US" sz="1600" dirty="0"/>
              <a:t>, Handbook of Diagnostic </a:t>
            </a:r>
            <a:r>
              <a:rPr lang="en-US" sz="1600" dirty="0" err="1"/>
              <a:t>Endocrinol</a:t>
            </a:r>
            <a:endParaRPr lang="en-US" sz="1600" dirty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90600" y="1524000"/>
            <a:ext cx="7010400" cy="1143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Cushing Syndrome</a:t>
            </a:r>
            <a:endParaRPr lang="en-US" sz="4400" b="1" i="1" dirty="0"/>
          </a:p>
        </p:txBody>
      </p:sp>
      <p:pic>
        <p:nvPicPr>
          <p:cNvPr id="4" name="Picture 6" descr="cushing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782963"/>
            <a:ext cx="3498850" cy="3322437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4724400" y="1676400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b="1" i="1" dirty="0" smtClean="0">
                <a:solidFill>
                  <a:srgbClr val="FF0000"/>
                </a:solidFill>
              </a:rPr>
              <a:t>1912</a:t>
            </a:r>
            <a:r>
              <a:rPr lang="en-US" sz="2800" dirty="0" smtClean="0"/>
              <a:t>, Harvey Cushing first described a 23-year-old female with obesity, </a:t>
            </a:r>
            <a:r>
              <a:rPr lang="en-US" sz="2800" dirty="0" err="1" smtClean="0"/>
              <a:t>hirsutism</a:t>
            </a:r>
            <a:r>
              <a:rPr lang="en-US" sz="2800" dirty="0" smtClean="0"/>
              <a:t>, </a:t>
            </a:r>
            <a:r>
              <a:rPr lang="en-US" sz="2800" dirty="0" err="1" smtClean="0"/>
              <a:t>andamenorrhea</a:t>
            </a:r>
            <a:r>
              <a:rPr lang="en-US" sz="2800" dirty="0" smtClean="0"/>
              <a:t>, </a:t>
            </a:r>
            <a:r>
              <a:rPr lang="en-US" sz="3200" b="1" i="1" dirty="0" smtClean="0"/>
              <a:t>20years later </a:t>
            </a:r>
            <a:r>
              <a:rPr lang="en-US" sz="2800" dirty="0" smtClean="0"/>
              <a:t>: 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1932</a:t>
            </a:r>
            <a:r>
              <a:rPr lang="en-US" sz="2800" dirty="0" smtClean="0"/>
              <a:t>: Harvey Cushing described a series of seven pts with basophilic adenomas of the pituitary --- CD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/>
              <a:t>Cushing syndrome in Iran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990600" y="48122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77-82 ، مجله دانشكده پزشكي، دانشگاه علوم پزشكي تهران، دوره 65 ، شماره 7، مهر 1386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Cushing syndrome in Iran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 algn="r" rtl="1">
              <a:buFont typeface="Wingdings" pitchFamily="2" charset="2"/>
              <a:buChar char="§"/>
            </a:pPr>
            <a:r>
              <a:rPr lang="fa-IR" b="1" dirty="0" smtClean="0"/>
              <a:t>بررسي تشخيصي و درماني 253 بيمار مبتلا به سندرم كوشينگ در بيمارستان امام خميني (78-1370)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en-US" b="1" dirty="0" smtClean="0"/>
              <a:t>Mean age</a:t>
            </a:r>
            <a:r>
              <a:rPr lang="fa-IR" b="1" dirty="0" smtClean="0"/>
              <a:t>: </a:t>
            </a:r>
            <a:r>
              <a:rPr lang="fa-IR" dirty="0" smtClean="0"/>
              <a:t>11±32 سال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en-US" dirty="0" smtClean="0"/>
              <a:t>F/M</a:t>
            </a:r>
            <a:r>
              <a:rPr lang="fa-IR" dirty="0" smtClean="0"/>
              <a:t>: 6/1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fa-IR" b="1" dirty="0" smtClean="0"/>
              <a:t>علایم بالینی شایع:</a:t>
            </a:r>
          </a:p>
          <a:p>
            <a:pPr lvl="2" algn="r" rtl="1"/>
            <a:r>
              <a:rPr lang="fa-IR" dirty="0" smtClean="0"/>
              <a:t>ميوپاتي پروگزیمال 84%</a:t>
            </a:r>
          </a:p>
          <a:p>
            <a:pPr lvl="2" algn="r" rtl="1"/>
            <a:r>
              <a:rPr lang="fa-IR" dirty="0" smtClean="0"/>
              <a:t>فشار خون بالا در 66 % (هيپرتانسيون شديد 6%)</a:t>
            </a:r>
          </a:p>
          <a:p>
            <a:pPr lvl="2" algn="r" rtl="1"/>
            <a:r>
              <a:rPr lang="fa-IR" dirty="0" smtClean="0"/>
              <a:t>اكيموز(</a:t>
            </a:r>
            <a:r>
              <a:rPr lang="en-US" dirty="0" smtClean="0"/>
              <a:t>Easy bruising</a:t>
            </a:r>
            <a:r>
              <a:rPr lang="fa-IR" dirty="0" smtClean="0"/>
              <a:t>) در 66 %</a:t>
            </a:r>
            <a:endParaRPr lang="en-US" dirty="0" smtClean="0"/>
          </a:p>
          <a:p>
            <a:pPr lvl="2" algn="r" rtl="1"/>
            <a:r>
              <a:rPr lang="fa-IR" dirty="0" smtClean="0"/>
              <a:t> ادم در 58 % </a:t>
            </a:r>
            <a:endParaRPr lang="en-US" dirty="0" smtClean="0"/>
          </a:p>
          <a:p>
            <a:pPr lvl="2" algn="r" rtl="1"/>
            <a:r>
              <a:rPr lang="fa-IR" dirty="0" smtClean="0"/>
              <a:t>استرياي تيپيك </a:t>
            </a:r>
            <a:r>
              <a:rPr lang="en-US" dirty="0" smtClean="0"/>
              <a:t>53%</a:t>
            </a:r>
            <a:endParaRPr lang="en-US" sz="1600" dirty="0" smtClean="0"/>
          </a:p>
          <a:p>
            <a:pPr lvl="2" algn="r" rtl="1"/>
            <a:r>
              <a:rPr lang="fa-IR" dirty="0" smtClean="0"/>
              <a:t>اختلال تحمل گلوكز ناشتا در 30 % موارد</a:t>
            </a:r>
          </a:p>
          <a:p>
            <a:pPr lvl="2" algn="r" rtl="1"/>
            <a:r>
              <a:rPr lang="fa-IR" dirty="0" smtClean="0"/>
              <a:t>ديابت قندي در 15 % </a:t>
            </a:r>
            <a:endParaRPr lang="en-US" dirty="0" smtClean="0"/>
          </a:p>
          <a:p>
            <a:pPr lvl="2" algn="r" rtl="1"/>
            <a:r>
              <a:rPr lang="fa-IR" dirty="0" smtClean="0"/>
              <a:t>در خانمها، 83 % پرمويي و 55 % آمنوره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4008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77-82 ، مجله دانشكده پزشكي، دانشگاه علوم پزشكي تهران، دوره 65 ، شماره 7، مهر 1386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Cushing syndrome in Iran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اتیولوژی درمطالعه :</a:t>
            </a:r>
          </a:p>
          <a:p>
            <a:pPr algn="r" rtl="1"/>
            <a:r>
              <a:rPr lang="en-US" sz="2800" dirty="0" smtClean="0"/>
              <a:t>Cushing disease</a:t>
            </a:r>
            <a:r>
              <a:rPr lang="fa-IR" sz="2800" dirty="0" smtClean="0"/>
              <a:t>:</a:t>
            </a:r>
            <a:r>
              <a:rPr lang="en-US" sz="2800" dirty="0" smtClean="0"/>
              <a:t> 64.8% </a:t>
            </a:r>
            <a:r>
              <a:rPr lang="fa-IR" sz="2800" dirty="0" smtClean="0"/>
              <a:t>(95% میکروآدنوما، 5% ماکروآدنوما)</a:t>
            </a:r>
          </a:p>
          <a:p>
            <a:pPr algn="r" rtl="1"/>
            <a:r>
              <a:rPr lang="en-US" sz="2800" dirty="0" smtClean="0"/>
              <a:t>Adrenal mass</a:t>
            </a:r>
            <a:r>
              <a:rPr lang="fa-IR" sz="2800" dirty="0" smtClean="0"/>
              <a:t>: 32.8%</a:t>
            </a:r>
          </a:p>
          <a:p>
            <a:pPr algn="r" rtl="1"/>
            <a:r>
              <a:rPr lang="en-US" sz="2800" dirty="0" smtClean="0"/>
              <a:t>Ectopic Cushing</a:t>
            </a:r>
            <a:r>
              <a:rPr lang="fa-IR" sz="2800" dirty="0" smtClean="0"/>
              <a:t>: 2.4%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58790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77-82 ، مجله دانشكده پزشكي، دانشگاه علوم پزشكي تهران، دوره 65 ، شماره 7، مهر 1386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Pictures\GERMANY SELECTION\Heidelberg\IMG_2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4495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Thanks  </a:t>
            </a:r>
            <a:r>
              <a:rPr lang="en-US" sz="3600" b="1" dirty="0" smtClean="0">
                <a:solidFill>
                  <a:schemeClr val="bg1"/>
                </a:solidFill>
              </a:rPr>
              <a:t>for your attention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Definition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sz="3500" b="1" i="1" dirty="0" smtClean="0"/>
              <a:t>Cushing’s syndrome:</a:t>
            </a:r>
            <a:endParaRPr lang="fa-IR" sz="3500" b="1" i="1" dirty="0" smtClean="0"/>
          </a:p>
          <a:p>
            <a:pPr lvl="1"/>
            <a:r>
              <a:rPr lang="en-US" sz="2800" dirty="0" smtClean="0"/>
              <a:t>Symptoms and signs</a:t>
            </a:r>
            <a:r>
              <a:rPr lang="fa-IR" sz="2800" dirty="0" smtClean="0"/>
              <a:t> </a:t>
            </a:r>
            <a:r>
              <a:rPr lang="en-US" sz="2800" dirty="0" smtClean="0"/>
              <a:t>associated with prolonged exposure to inappropriately</a:t>
            </a:r>
            <a:r>
              <a:rPr lang="fa-IR" sz="2800" dirty="0" smtClean="0"/>
              <a:t> </a:t>
            </a:r>
            <a:r>
              <a:rPr lang="en-US" sz="2800" dirty="0" smtClean="0"/>
              <a:t>elevated levels of free plasma GC</a:t>
            </a:r>
            <a:r>
              <a:rPr lang="en-US" sz="2800" i="1" dirty="0" smtClean="0"/>
              <a:t> </a:t>
            </a:r>
            <a:r>
              <a:rPr lang="en-US" sz="2800" dirty="0" smtClean="0"/>
              <a:t>from either an </a:t>
            </a:r>
            <a:r>
              <a:rPr lang="en-US" sz="3200" b="1" i="1" dirty="0" smtClean="0">
                <a:solidFill>
                  <a:srgbClr val="FF0000"/>
                </a:solidFill>
              </a:rPr>
              <a:t>exogenous</a:t>
            </a:r>
            <a:r>
              <a:rPr lang="en-US" sz="2800" dirty="0" smtClean="0"/>
              <a:t> or </a:t>
            </a:r>
            <a:r>
              <a:rPr lang="en-US" sz="3200" b="1" i="1" dirty="0" smtClean="0">
                <a:solidFill>
                  <a:srgbClr val="FF0000"/>
                </a:solidFill>
              </a:rPr>
              <a:t>endogenous</a:t>
            </a:r>
            <a:r>
              <a:rPr lang="en-US" sz="2800" dirty="0" smtClean="0"/>
              <a:t> source</a:t>
            </a:r>
            <a:r>
              <a:rPr lang="fa-IR" sz="2800" dirty="0" smtClean="0"/>
              <a:t>  </a:t>
            </a:r>
            <a:endParaRPr lang="en-US" sz="2800" dirty="0" smtClean="0"/>
          </a:p>
          <a:p>
            <a:r>
              <a:rPr lang="en-US" sz="3500" b="1" i="1" dirty="0" smtClean="0"/>
              <a:t>Cushing’s disease</a:t>
            </a:r>
            <a:r>
              <a:rPr lang="en-US" sz="3000" b="1" i="1" dirty="0" smtClean="0"/>
              <a:t>:</a:t>
            </a:r>
          </a:p>
          <a:p>
            <a:pPr lvl="1"/>
            <a:r>
              <a:rPr lang="en-US" sz="2800" dirty="0" smtClean="0"/>
              <a:t>Cushing’s Syndrome due to pituitary ACTH </a:t>
            </a:r>
            <a:r>
              <a:rPr lang="en-US" sz="2800" dirty="0" err="1" smtClean="0"/>
              <a:t>hypersecretion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738688" y="1371600"/>
            <a:ext cx="4176712" cy="4967287"/>
          </a:xfrm>
          <a:prstGeom prst="rect">
            <a:avLst/>
          </a:prstGeom>
          <a:solidFill>
            <a:schemeClr val="accent1">
              <a:alpha val="1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350838"/>
            <a:ext cx="7772400" cy="715962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Etiology</a:t>
            </a:r>
            <a:endParaRPr lang="en-US" sz="4400" b="1" i="1" dirty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ACTH-dependent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b="1" dirty="0"/>
              <a:t>Pituitary (CD) </a:t>
            </a:r>
            <a:r>
              <a:rPr lang="en-US" dirty="0"/>
              <a:t>(70%)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Microadenomas</a:t>
            </a:r>
            <a:r>
              <a:rPr lang="en-US" sz="1800" dirty="0"/>
              <a:t> (95%)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Macroadenomas</a:t>
            </a:r>
            <a:r>
              <a:rPr lang="en-US" sz="1800" dirty="0"/>
              <a:t> (5%)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Ectopic ACTH or CRH</a:t>
            </a:r>
            <a:r>
              <a:rPr lang="en-US" sz="2000" dirty="0" smtClean="0"/>
              <a:t>(10</a:t>
            </a:r>
            <a:r>
              <a:rPr lang="en-US" sz="2000" dirty="0"/>
              <a:t>%)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1800" dirty="0"/>
              <a:t>Small cell lung ca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Carcinoids</a:t>
            </a:r>
            <a:r>
              <a:rPr lang="en-US" sz="1800" dirty="0"/>
              <a:t>: lung, pancreas, thymus</a:t>
            </a:r>
          </a:p>
          <a:p>
            <a:pPr lvl="2">
              <a:lnSpc>
                <a:spcPct val="90000"/>
              </a:lnSpc>
            </a:pPr>
            <a:endParaRPr lang="en-US" sz="1600" b="1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1371600"/>
            <a:ext cx="4244975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6600"/>
                </a:solidFill>
              </a:rPr>
              <a:t>ACTH-independent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(Factitious)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Unilateral</a:t>
            </a:r>
          </a:p>
          <a:p>
            <a:pPr lvl="2">
              <a:lnSpc>
                <a:spcPct val="90000"/>
              </a:lnSpc>
            </a:pPr>
            <a:r>
              <a:rPr lang="en-US" sz="1800" b="1" dirty="0"/>
              <a:t>Adrenal adenoma (10%)</a:t>
            </a:r>
          </a:p>
          <a:p>
            <a:pPr lvl="2">
              <a:lnSpc>
                <a:spcPct val="90000"/>
              </a:lnSpc>
            </a:pPr>
            <a:r>
              <a:rPr lang="en-US" sz="1800" b="1" dirty="0"/>
              <a:t>Adrenal carcinoma (5%)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b="1" dirty="0"/>
              <a:t>Bilateral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Macronodular</a:t>
            </a:r>
            <a:r>
              <a:rPr lang="en-US" sz="1800" dirty="0"/>
              <a:t> Hyperplasia (AIMAH) (&lt;2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Primary pigmented </a:t>
            </a:r>
            <a:r>
              <a:rPr lang="en-US" sz="1800" dirty="0" err="1"/>
              <a:t>Micronodular</a:t>
            </a:r>
            <a:r>
              <a:rPr lang="en-US" sz="1800" dirty="0"/>
              <a:t> Adrenal disease (PPNAD) (&lt;2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McCune Albright </a:t>
            </a:r>
            <a:r>
              <a:rPr lang="en-US" sz="1800" dirty="0" smtClean="0"/>
              <a:t>Syndrome </a:t>
            </a:r>
            <a:r>
              <a:rPr lang="en-US" sz="1800" dirty="0"/>
              <a:t>(&lt;2%)</a:t>
            </a:r>
          </a:p>
          <a:p>
            <a:pPr lvl="2">
              <a:lnSpc>
                <a:spcPct val="90000"/>
              </a:lnSpc>
            </a:pPr>
            <a:endParaRPr lang="en-US" sz="1600" dirty="0"/>
          </a:p>
          <a:p>
            <a:pPr lvl="2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63550" y="1357313"/>
            <a:ext cx="4032250" cy="4967287"/>
          </a:xfrm>
          <a:prstGeom prst="rect">
            <a:avLst/>
          </a:prstGeom>
          <a:solidFill>
            <a:schemeClr val="accent1">
              <a:alpha val="1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2238" y="1524000"/>
            <a:ext cx="1706562" cy="2057400"/>
          </a:xfrm>
          <a:noFill/>
          <a:ln/>
        </p:spPr>
      </p:pic>
      <p:pic>
        <p:nvPicPr>
          <p:cNvPr id="14339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sp>
        <p:nvSpPr>
          <p:cNvPr id="14340" name="Arc 4"/>
          <p:cNvSpPr>
            <a:spLocks/>
          </p:cNvSpPr>
          <p:nvPr/>
        </p:nvSpPr>
        <p:spPr bwMode="auto">
          <a:xfrm>
            <a:off x="1371600" y="320040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4445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ACTH  </a:t>
            </a:r>
            <a:r>
              <a:rPr lang="en-US" sz="2400" b="1" dirty="0" smtClean="0"/>
              <a:t>   </a:t>
            </a:r>
            <a:r>
              <a:rPr lang="en-US" sz="3200" b="1" dirty="0"/>
              <a:t>(</a:t>
            </a:r>
            <a:r>
              <a:rPr lang="en-US" sz="2400" b="1" dirty="0"/>
              <a:t>-</a:t>
            </a:r>
            <a:r>
              <a:rPr lang="en-US" sz="3200" b="1" dirty="0"/>
              <a:t>)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648200" y="7620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33800" y="228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/>
              <a:t>CRH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0" y="685800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 (</a:t>
            </a:r>
            <a:r>
              <a:rPr lang="en-US" sz="3200" b="1" dirty="0"/>
              <a:t>+)</a:t>
            </a:r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2317957">
            <a:off x="4879975" y="426339"/>
            <a:ext cx="3489325" cy="3251200"/>
          </a:xfrm>
          <a:custGeom>
            <a:avLst/>
            <a:gdLst>
              <a:gd name="G0" fmla="+- 21600 0 0"/>
              <a:gd name="G1" fmla="+- 20530 0 0"/>
              <a:gd name="G2" fmla="+- 21600 0 0"/>
              <a:gd name="T0" fmla="*/ 5581 w 21600"/>
              <a:gd name="T1" fmla="*/ 35020 h 35020"/>
              <a:gd name="T2" fmla="*/ 14886 w 21600"/>
              <a:gd name="T3" fmla="*/ 0 h 35020"/>
              <a:gd name="T4" fmla="*/ 21600 w 21600"/>
              <a:gd name="T5" fmla="*/ 20530 h 35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020" fill="none" extrusionOk="0">
                <a:moveTo>
                  <a:pt x="5581" y="35019"/>
                </a:moveTo>
                <a:cubicBezTo>
                  <a:pt x="1989" y="31048"/>
                  <a:pt x="0" y="25884"/>
                  <a:pt x="0" y="20530"/>
                </a:cubicBezTo>
                <a:cubicBezTo>
                  <a:pt x="-1" y="11187"/>
                  <a:pt x="6006" y="2903"/>
                  <a:pt x="14885" y="-1"/>
                </a:cubicBezTo>
              </a:path>
              <a:path w="21600" h="35020" stroke="0" extrusionOk="0">
                <a:moveTo>
                  <a:pt x="5581" y="35019"/>
                </a:moveTo>
                <a:cubicBezTo>
                  <a:pt x="1989" y="31048"/>
                  <a:pt x="0" y="25884"/>
                  <a:pt x="0" y="20530"/>
                </a:cubicBezTo>
                <a:cubicBezTo>
                  <a:pt x="-1" y="11187"/>
                  <a:pt x="6006" y="2903"/>
                  <a:pt x="14885" y="-1"/>
                </a:cubicBezTo>
                <a:lnTo>
                  <a:pt x="21600" y="2053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none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553200" y="0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Exogenous Hydrocortisone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715000" y="44196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dirty="0"/>
              <a:t>             </a:t>
            </a:r>
            <a:r>
              <a:rPr lang="en-US" sz="3200" b="1" dirty="0" smtClean="0"/>
              <a:t>(-)   </a:t>
            </a:r>
            <a:r>
              <a:rPr lang="en-US" sz="3100" b="1" dirty="0" err="1"/>
              <a:t>Cortisol</a:t>
            </a:r>
            <a:endParaRPr lang="en-US" sz="3100" b="1" dirty="0"/>
          </a:p>
        </p:txBody>
      </p:sp>
      <p:sp>
        <p:nvSpPr>
          <p:cNvPr id="14349" name="Arc 13"/>
          <p:cNvSpPr>
            <a:spLocks/>
          </p:cNvSpPr>
          <p:nvPr/>
        </p:nvSpPr>
        <p:spPr bwMode="auto">
          <a:xfrm rot="10800000">
            <a:off x="5189538" y="3276600"/>
            <a:ext cx="2354262" cy="3067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095 w 24705"/>
              <a:gd name="T1" fmla="*/ 43148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3095" y="43148"/>
                </a:moveTo>
                <a:cubicBezTo>
                  <a:pt x="22597" y="43182"/>
                  <a:pt x="2209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3095" y="43148"/>
                </a:moveTo>
                <a:cubicBezTo>
                  <a:pt x="22597" y="43182"/>
                  <a:pt x="2209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prstDash val="dash"/>
            <a:round/>
            <a:headEnd type="none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19100" y="533400"/>
            <a:ext cx="2552700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rtl="0" eaLnBrk="0" hangingPunct="0"/>
            <a:r>
              <a:rPr lang="en-US" sz="3200" b="1" i="1" u="sng" dirty="0">
                <a:solidFill>
                  <a:srgbClr val="0000CC"/>
                </a:solidFill>
                <a:latin typeface="Book Antiqua" pitchFamily="18" charset="0"/>
              </a:rPr>
              <a:t>Iatrogenic</a:t>
            </a:r>
          </a:p>
          <a:p>
            <a:pPr algn="l" rtl="0" eaLnBrk="0" hangingPunct="0"/>
            <a:r>
              <a:rPr lang="en-US" sz="3200" b="1" i="1" u="sng" dirty="0">
                <a:solidFill>
                  <a:srgbClr val="0000CC"/>
                </a:solidFill>
                <a:latin typeface="Book Antiqua" pitchFamily="18" charset="0"/>
              </a:rPr>
              <a:t>Cushing’s Syndrome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019800" y="2590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dirty="0"/>
              <a:t>        (-) </a:t>
            </a:r>
            <a:endParaRPr lang="en-US" sz="3100" b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/>
      <p:bldP spid="14346" grpId="0" animBg="1"/>
      <p:bldP spid="143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2238" y="1524000"/>
            <a:ext cx="1706562" cy="2057400"/>
          </a:xfrm>
          <a:noFill/>
          <a:ln/>
        </p:spPr>
      </p:pic>
      <p:pic>
        <p:nvPicPr>
          <p:cNvPr id="10243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sp>
        <p:nvSpPr>
          <p:cNvPr id="10244" name="Arc 4"/>
          <p:cNvSpPr>
            <a:spLocks/>
          </p:cNvSpPr>
          <p:nvPr/>
        </p:nvSpPr>
        <p:spPr bwMode="auto">
          <a:xfrm>
            <a:off x="1371600" y="320040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4445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ACTH </a:t>
            </a:r>
            <a:r>
              <a:rPr lang="en-US" sz="2400" b="1" dirty="0" smtClean="0"/>
              <a:t>     (</a:t>
            </a:r>
            <a:r>
              <a:rPr lang="en-US" sz="3200" b="1" dirty="0" smtClean="0"/>
              <a:t>+) </a:t>
            </a:r>
            <a:endParaRPr lang="en-US" sz="3200" b="1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58000" y="44450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n-US" sz="3200" b="1" dirty="0" smtClean="0"/>
              <a:t>-) </a:t>
            </a:r>
            <a:r>
              <a:rPr lang="en-US" sz="2400" b="1" dirty="0" smtClean="0"/>
              <a:t>   </a:t>
            </a:r>
            <a:r>
              <a:rPr lang="en-US" sz="2400" b="1" dirty="0" err="1"/>
              <a:t>Cortisol</a:t>
            </a:r>
            <a:endParaRPr lang="en-US" sz="2400" b="1" dirty="0"/>
          </a:p>
        </p:txBody>
      </p:sp>
      <p:sp>
        <p:nvSpPr>
          <p:cNvPr id="10248" name="Arc 8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648200" y="7620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33800" y="228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/>
              <a:t>CRH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648200" y="609600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 (</a:t>
            </a:r>
            <a:r>
              <a:rPr lang="en-US" sz="3200" b="1" dirty="0"/>
              <a:t>+)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52400" y="609600"/>
            <a:ext cx="3368675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hangingPunct="0"/>
            <a:r>
              <a:rPr lang="en-US" sz="3200" b="1" i="1" u="sng" dirty="0">
                <a:solidFill>
                  <a:srgbClr val="0000CC"/>
                </a:solidFill>
                <a:latin typeface="Book Antiqua" pitchFamily="18" charset="0"/>
              </a:rPr>
              <a:t>ACTH-dependent Cushing’s disease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951834" y="2362200"/>
            <a:ext cx="254396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FC0128"/>
                </a:solidFill>
                <a:latin typeface="Book Antiqua" pitchFamily="18" charset="0"/>
              </a:rPr>
              <a:t>Autonomous </a:t>
            </a:r>
            <a:r>
              <a:rPr lang="en-US" sz="2000" b="1" dirty="0" smtClean="0">
                <a:solidFill>
                  <a:srgbClr val="FC0128"/>
                </a:solidFill>
                <a:latin typeface="Book Antiqua" pitchFamily="18" charset="0"/>
              </a:rPr>
              <a:t>ACTH</a:t>
            </a:r>
          </a:p>
          <a:p>
            <a:pPr algn="l" rtl="0" eaLnBrk="0" hangingPunct="0"/>
            <a:r>
              <a:rPr lang="en-US" sz="2000" b="1" dirty="0" smtClean="0">
                <a:solidFill>
                  <a:srgbClr val="FC0128"/>
                </a:solidFill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FC0128"/>
                </a:solidFill>
                <a:latin typeface="Book Antiqua" pitchFamily="18" charset="0"/>
              </a:rPr>
              <a:t>secreting </a:t>
            </a:r>
            <a:r>
              <a:rPr lang="en-US" sz="2000" b="1" dirty="0" err="1">
                <a:solidFill>
                  <a:srgbClr val="FC0128"/>
                </a:solidFill>
                <a:latin typeface="Book Antiqua" pitchFamily="18" charset="0"/>
              </a:rPr>
              <a:t>tumour</a:t>
            </a:r>
            <a:endParaRPr lang="en-US" sz="2000" b="1" dirty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/>
      <p:bldP spid="10247" grpId="0"/>
      <p:bldP spid="10248" grpId="0" animBg="1"/>
      <p:bldP spid="10253" grpId="0" animBg="1"/>
      <p:bldP spid="10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524000"/>
            <a:ext cx="1706562" cy="2057400"/>
          </a:xfrm>
          <a:noFill/>
          <a:ln/>
        </p:spPr>
      </p:pic>
      <p:pic>
        <p:nvPicPr>
          <p:cNvPr id="11267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867400"/>
            <a:ext cx="1531938" cy="925512"/>
          </a:xfrm>
          <a:noFill/>
          <a:ln/>
        </p:spPr>
      </p:pic>
      <p:sp>
        <p:nvSpPr>
          <p:cNvPr id="11268" name="Arc 4"/>
          <p:cNvSpPr>
            <a:spLocks/>
          </p:cNvSpPr>
          <p:nvPr/>
        </p:nvSpPr>
        <p:spPr bwMode="auto">
          <a:xfrm>
            <a:off x="1371600" y="320040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444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 smtClean="0"/>
              <a:t>ACTH     </a:t>
            </a:r>
            <a:r>
              <a:rPr lang="en-US" sz="2400" b="1" dirty="0"/>
              <a:t>(-)</a:t>
            </a:r>
            <a:endParaRPr lang="en-US" sz="3200" b="1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58000" y="4445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</a:t>
            </a:r>
            <a:r>
              <a:rPr lang="en-US" sz="2400" b="1" dirty="0" smtClean="0"/>
              <a:t>(-)      </a:t>
            </a:r>
            <a:r>
              <a:rPr lang="en-US" sz="2400" b="1" dirty="0" err="1"/>
              <a:t>Cortisol</a:t>
            </a:r>
            <a:endParaRPr lang="en-US" sz="2400" b="1" dirty="0"/>
          </a:p>
        </p:txBody>
      </p:sp>
      <p:sp>
        <p:nvSpPr>
          <p:cNvPr id="11272" name="Arc 8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648200" y="7620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733800" y="228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/>
              <a:t>CRH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648200" y="7921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 (</a:t>
            </a:r>
            <a:r>
              <a:rPr lang="en-US" sz="3200" b="1" dirty="0"/>
              <a:t>+)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04800" y="762000"/>
            <a:ext cx="3368675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hangingPunct="0"/>
            <a:r>
              <a:rPr lang="en-US" sz="3600" b="1" i="1" u="sng" dirty="0" err="1">
                <a:solidFill>
                  <a:srgbClr val="0000CC"/>
                </a:solidFill>
                <a:latin typeface="Times New Roman" pitchFamily="18" charset="0"/>
              </a:rPr>
              <a:t>Adrenocortical</a:t>
            </a:r>
            <a:r>
              <a:rPr lang="en-US" sz="3600" b="1" i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CC"/>
                </a:solidFill>
                <a:latin typeface="Times New Roman" pitchFamily="18" charset="0"/>
              </a:rPr>
              <a:t>tumour</a:t>
            </a:r>
            <a:endParaRPr lang="en-US" sz="3600" b="1" i="1" u="sng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4648200" y="624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073251" y="5105400"/>
            <a:ext cx="2641749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FC0128"/>
                </a:solidFill>
                <a:latin typeface="Book Antiqua" pitchFamily="18" charset="0"/>
              </a:rPr>
              <a:t>Autonomous </a:t>
            </a:r>
            <a:r>
              <a:rPr lang="en-US" sz="2000" b="1" dirty="0" err="1" smtClean="0">
                <a:solidFill>
                  <a:srgbClr val="FC0128"/>
                </a:solidFill>
                <a:latin typeface="Book Antiqua" pitchFamily="18" charset="0"/>
              </a:rPr>
              <a:t>cortisol</a:t>
            </a:r>
            <a:endParaRPr lang="en-US" sz="2000" b="1" dirty="0" smtClean="0">
              <a:solidFill>
                <a:srgbClr val="FC0128"/>
              </a:solidFill>
              <a:latin typeface="Book Antiqua" pitchFamily="18" charset="0"/>
            </a:endParaRPr>
          </a:p>
          <a:p>
            <a:pPr algn="l" rtl="0" eaLnBrk="0" hangingPunct="0"/>
            <a:r>
              <a:rPr lang="en-US" sz="2000" b="1" dirty="0" smtClean="0">
                <a:solidFill>
                  <a:srgbClr val="FC0128"/>
                </a:solidFill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FC0128"/>
                </a:solidFill>
                <a:latin typeface="Book Antiqua" pitchFamily="18" charset="0"/>
              </a:rPr>
              <a:t>secreting </a:t>
            </a:r>
            <a:r>
              <a:rPr lang="en-US" sz="2000" b="1" dirty="0" err="1">
                <a:solidFill>
                  <a:srgbClr val="FC0128"/>
                </a:solidFill>
                <a:latin typeface="Book Antiqua" pitchFamily="18" charset="0"/>
              </a:rPr>
              <a:t>tumour</a:t>
            </a:r>
            <a:endParaRPr lang="en-US" sz="2000" b="1" dirty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/>
      <p:bldP spid="11271" grpId="0"/>
      <p:bldP spid="11272" grpId="0" animBg="1"/>
      <p:bldP spid="11277" grpId="0" animBg="1"/>
      <p:bldP spid="112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2935</TotalTime>
  <Words>1409</Words>
  <Application>Microsoft Office PowerPoint</Application>
  <PresentationFormat>On-screen Show (4:3)</PresentationFormat>
  <Paragraphs>294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Equity</vt:lpstr>
      <vt:lpstr>In The Name Of God</vt:lpstr>
      <vt:lpstr>Cushing Syndrome Epidemiology and Clinical Presentation</vt:lpstr>
      <vt:lpstr>Lecture Outline </vt:lpstr>
      <vt:lpstr>Cushing Syndrome</vt:lpstr>
      <vt:lpstr>Definition </vt:lpstr>
      <vt:lpstr>Etiology</vt:lpstr>
      <vt:lpstr>Slide 7</vt:lpstr>
      <vt:lpstr>Slide 8</vt:lpstr>
      <vt:lpstr>Slide 9</vt:lpstr>
      <vt:lpstr>Slide 10</vt:lpstr>
      <vt:lpstr>Slide 11</vt:lpstr>
      <vt:lpstr>Epidemiology of Cushing’s syndrome </vt:lpstr>
      <vt:lpstr>Epidemiology (Cont’d)</vt:lpstr>
      <vt:lpstr>Epidemiology (Cont’d)</vt:lpstr>
      <vt:lpstr>Epidemiology (Cont’d)</vt:lpstr>
      <vt:lpstr>Epidemiology (Cont’d)</vt:lpstr>
      <vt:lpstr>Epidemiology (Cont’d)</vt:lpstr>
      <vt:lpstr>Epidemiology (Cont’d)</vt:lpstr>
      <vt:lpstr>Epidemiology (Cont’d)</vt:lpstr>
      <vt:lpstr>Epidemiology (Cont’d)</vt:lpstr>
      <vt:lpstr>Clinical Manifestation</vt:lpstr>
      <vt:lpstr>Clinical Manifestation</vt:lpstr>
      <vt:lpstr>Slide 23</vt:lpstr>
      <vt:lpstr>Slide 24</vt:lpstr>
      <vt:lpstr>Clinical Manifestation</vt:lpstr>
      <vt:lpstr>Slide 26</vt:lpstr>
      <vt:lpstr>Pigmented Scar </vt:lpstr>
      <vt:lpstr>Clinical Manifestation</vt:lpstr>
      <vt:lpstr>Clinical Manifestation</vt:lpstr>
      <vt:lpstr>Clinical Manifestation</vt:lpstr>
      <vt:lpstr>Slide 31</vt:lpstr>
      <vt:lpstr>Clinical Manifestation</vt:lpstr>
      <vt:lpstr>Clinical Manifestation</vt:lpstr>
      <vt:lpstr>Clinical Manifestation</vt:lpstr>
      <vt:lpstr>Clinical Manifestation</vt:lpstr>
      <vt:lpstr>Clinical Manifestation</vt:lpstr>
      <vt:lpstr>Slide 37</vt:lpstr>
      <vt:lpstr>Clinical features</vt:lpstr>
      <vt:lpstr>+ Likelihood ratio’s</vt:lpstr>
      <vt:lpstr>Cushing syndrome in Iran</vt:lpstr>
      <vt:lpstr>Cushing syndrome in Iran</vt:lpstr>
      <vt:lpstr>Cushing syndrome in Iran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Cushing Syndrome Epidemiology and Clinical Presentation</dc:title>
  <dc:creator>vaio</dc:creator>
  <cp:lastModifiedBy>Mr.Atri</cp:lastModifiedBy>
  <cp:revision>49</cp:revision>
  <dcterms:created xsi:type="dcterms:W3CDTF">2014-11-10T13:55:01Z</dcterms:created>
  <dcterms:modified xsi:type="dcterms:W3CDTF">2014-11-13T04:22:51Z</dcterms:modified>
</cp:coreProperties>
</file>