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63" r:id="rId2"/>
    <p:sldId id="369" r:id="rId3"/>
    <p:sldId id="361" r:id="rId4"/>
    <p:sldId id="360" r:id="rId5"/>
    <p:sldId id="370" r:id="rId6"/>
    <p:sldId id="359" r:id="rId7"/>
    <p:sldId id="371" r:id="rId8"/>
    <p:sldId id="358" r:id="rId9"/>
    <p:sldId id="372" r:id="rId10"/>
    <p:sldId id="382" r:id="rId11"/>
    <p:sldId id="373" r:id="rId12"/>
    <p:sldId id="356" r:id="rId13"/>
    <p:sldId id="374" r:id="rId14"/>
    <p:sldId id="355" r:id="rId15"/>
    <p:sldId id="354" r:id="rId16"/>
    <p:sldId id="353" r:id="rId17"/>
    <p:sldId id="376" r:id="rId18"/>
    <p:sldId id="375" r:id="rId19"/>
    <p:sldId id="377" r:id="rId20"/>
    <p:sldId id="379" r:id="rId21"/>
    <p:sldId id="381" r:id="rId22"/>
    <p:sldId id="389" r:id="rId23"/>
    <p:sldId id="380" r:id="rId24"/>
    <p:sldId id="340" r:id="rId25"/>
    <p:sldId id="326" r:id="rId26"/>
    <p:sldId id="327" r:id="rId27"/>
    <p:sldId id="328" r:id="rId28"/>
    <p:sldId id="386" r:id="rId29"/>
    <p:sldId id="387" r:id="rId30"/>
    <p:sldId id="388" r:id="rId31"/>
    <p:sldId id="339" r:id="rId32"/>
    <p:sldId id="363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42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81" autoAdjust="0"/>
    <p:restoredTop sz="93190" autoAdjust="0"/>
  </p:normalViewPr>
  <p:slideViewPr>
    <p:cSldViewPr snapToGrid="0">
      <p:cViewPr varScale="1">
        <p:scale>
          <a:sx n="92" d="100"/>
          <a:sy n="92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ADD3C1-2C82-4441-9209-64B3932DFB4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21A436-26C3-4437-B897-BE996DF3E825}">
      <dgm:prSet custT="1"/>
      <dgm:spPr>
        <a:solidFill>
          <a:schemeClr val="accent4">
            <a:lumMod val="75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rtl="0"/>
          <a:endParaRPr lang="en-US" sz="4000" dirty="0"/>
        </a:p>
      </dgm:t>
    </dgm:pt>
    <dgm:pt modelId="{61AEF2F1-5308-4235-8867-8460FC808151}" type="sibTrans" cxnId="{292C0DF8-BA27-40B5-862B-D14E9BD2BBD8}">
      <dgm:prSet/>
      <dgm:spPr/>
      <dgm:t>
        <a:bodyPr/>
        <a:lstStyle/>
        <a:p>
          <a:endParaRPr lang="en-US"/>
        </a:p>
      </dgm:t>
    </dgm:pt>
    <dgm:pt modelId="{F81AE19F-BA14-44BD-8CA7-CBB301C29E8E}" type="parTrans" cxnId="{292C0DF8-BA27-40B5-862B-D14E9BD2BBD8}">
      <dgm:prSet/>
      <dgm:spPr/>
      <dgm:t>
        <a:bodyPr/>
        <a:lstStyle/>
        <a:p>
          <a:endParaRPr lang="en-US"/>
        </a:p>
      </dgm:t>
    </dgm:pt>
    <dgm:pt modelId="{6433F2B3-26CF-47F5-A36D-6CB2021E500A}" type="pres">
      <dgm:prSet presAssocID="{4AADD3C1-2C82-4441-9209-64B3932DFB4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0258E-0C14-42B1-8E91-B79E36BC8DAD}" type="pres">
      <dgm:prSet presAssocID="{7821A436-26C3-4437-B897-BE996DF3E825}" presName="composite" presStyleCnt="0"/>
      <dgm:spPr/>
    </dgm:pt>
    <dgm:pt modelId="{9EE8A11D-1404-487D-888C-7F4D01325CD6}" type="pres">
      <dgm:prSet presAssocID="{7821A436-26C3-4437-B897-BE996DF3E825}" presName="imgShp" presStyleLbl="fgImgPlace1" presStyleIdx="0" presStyleCnt="1"/>
      <dgm:spPr>
        <a:solidFill>
          <a:schemeClr val="accent2">
            <a:lumMod val="75000"/>
          </a:schemeClr>
        </a:solidFill>
      </dgm:spPr>
    </dgm:pt>
    <dgm:pt modelId="{05BF6360-21DB-421B-A37B-9387BBF2FD6D}" type="pres">
      <dgm:prSet presAssocID="{7821A436-26C3-4437-B897-BE996DF3E825}" presName="txShp" presStyleLbl="node1" presStyleIdx="0" presStyleCnt="1" custScaleX="150376" custLinFactNeighborX="0" custLinFactNeighborY="-4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2C1CFE-FCA1-443D-870A-E378D0488EA6}" type="presOf" srcId="{7821A436-26C3-4437-B897-BE996DF3E825}" destId="{05BF6360-21DB-421B-A37B-9387BBF2FD6D}" srcOrd="0" destOrd="0" presId="urn:microsoft.com/office/officeart/2005/8/layout/vList3"/>
    <dgm:cxn modelId="{292C0DF8-BA27-40B5-862B-D14E9BD2BBD8}" srcId="{4AADD3C1-2C82-4441-9209-64B3932DFB43}" destId="{7821A436-26C3-4437-B897-BE996DF3E825}" srcOrd="0" destOrd="0" parTransId="{F81AE19F-BA14-44BD-8CA7-CBB301C29E8E}" sibTransId="{61AEF2F1-5308-4235-8867-8460FC808151}"/>
    <dgm:cxn modelId="{40F96B23-F6C1-475C-8754-03D3D4D49F8D}" type="presOf" srcId="{4AADD3C1-2C82-4441-9209-64B3932DFB43}" destId="{6433F2B3-26CF-47F5-A36D-6CB2021E500A}" srcOrd="0" destOrd="0" presId="urn:microsoft.com/office/officeart/2005/8/layout/vList3"/>
    <dgm:cxn modelId="{80ABE988-D2FB-469B-89EB-185A4B881DD6}" type="presParOf" srcId="{6433F2B3-26CF-47F5-A36D-6CB2021E500A}" destId="{5F80258E-0C14-42B1-8E91-B79E36BC8DAD}" srcOrd="0" destOrd="0" presId="urn:microsoft.com/office/officeart/2005/8/layout/vList3"/>
    <dgm:cxn modelId="{DE684932-EB91-49FB-9D42-E7BB7A8D0D05}" type="presParOf" srcId="{5F80258E-0C14-42B1-8E91-B79E36BC8DAD}" destId="{9EE8A11D-1404-487D-888C-7F4D01325CD6}" srcOrd="0" destOrd="0" presId="urn:microsoft.com/office/officeart/2005/8/layout/vList3"/>
    <dgm:cxn modelId="{55934430-73C3-4D4C-AF6B-0C0F5B3184D3}" type="presParOf" srcId="{5F80258E-0C14-42B1-8E91-B79E36BC8DAD}" destId="{05BF6360-21DB-421B-A37B-9387BBF2FD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AADD3C1-2C82-4441-9209-64B3932DFB4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21A436-26C3-4437-B897-BE996DF3E825}">
      <dgm:prSet custT="1"/>
      <dgm:spPr>
        <a:solidFill>
          <a:schemeClr val="accent4">
            <a:lumMod val="75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rtl="0"/>
          <a:r>
            <a:rPr lang="en-US" sz="2800" dirty="0" smtClean="0"/>
            <a:t>Present Illness ( continued.) </a:t>
          </a:r>
          <a:endParaRPr lang="en-US" sz="2800" dirty="0"/>
        </a:p>
      </dgm:t>
    </dgm:pt>
    <dgm:pt modelId="{61AEF2F1-5308-4235-8867-8460FC808151}" type="sibTrans" cxnId="{292C0DF8-BA27-40B5-862B-D14E9BD2BBD8}">
      <dgm:prSet/>
      <dgm:spPr/>
      <dgm:t>
        <a:bodyPr/>
        <a:lstStyle/>
        <a:p>
          <a:endParaRPr lang="en-US"/>
        </a:p>
      </dgm:t>
    </dgm:pt>
    <dgm:pt modelId="{F81AE19F-BA14-44BD-8CA7-CBB301C29E8E}" type="parTrans" cxnId="{292C0DF8-BA27-40B5-862B-D14E9BD2BBD8}">
      <dgm:prSet/>
      <dgm:spPr/>
      <dgm:t>
        <a:bodyPr/>
        <a:lstStyle/>
        <a:p>
          <a:endParaRPr lang="en-US"/>
        </a:p>
      </dgm:t>
    </dgm:pt>
    <dgm:pt modelId="{6433F2B3-26CF-47F5-A36D-6CB2021E500A}" type="pres">
      <dgm:prSet presAssocID="{4AADD3C1-2C82-4441-9209-64B3932DFB4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0258E-0C14-42B1-8E91-B79E36BC8DAD}" type="pres">
      <dgm:prSet presAssocID="{7821A436-26C3-4437-B897-BE996DF3E825}" presName="composite" presStyleCnt="0"/>
      <dgm:spPr/>
    </dgm:pt>
    <dgm:pt modelId="{9EE8A11D-1404-487D-888C-7F4D01325CD6}" type="pres">
      <dgm:prSet presAssocID="{7821A436-26C3-4437-B897-BE996DF3E825}" presName="imgShp" presStyleLbl="fgImgPlace1" presStyleIdx="0" presStyleCnt="1"/>
      <dgm:spPr>
        <a:solidFill>
          <a:schemeClr val="accent2">
            <a:lumMod val="75000"/>
          </a:schemeClr>
        </a:solidFill>
      </dgm:spPr>
    </dgm:pt>
    <dgm:pt modelId="{05BF6360-21DB-421B-A37B-9387BBF2FD6D}" type="pres">
      <dgm:prSet presAssocID="{7821A436-26C3-4437-B897-BE996DF3E825}" presName="txShp" presStyleLbl="node1" presStyleIdx="0" presStyleCnt="1" custScaleX="150376" custLinFactNeighborX="224" custLinFactNeighborY="-1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2C1CFE-FCA1-443D-870A-E378D0488EA6}" type="presOf" srcId="{7821A436-26C3-4437-B897-BE996DF3E825}" destId="{05BF6360-21DB-421B-A37B-9387BBF2FD6D}" srcOrd="0" destOrd="0" presId="urn:microsoft.com/office/officeart/2005/8/layout/vList3"/>
    <dgm:cxn modelId="{292C0DF8-BA27-40B5-862B-D14E9BD2BBD8}" srcId="{4AADD3C1-2C82-4441-9209-64B3932DFB43}" destId="{7821A436-26C3-4437-B897-BE996DF3E825}" srcOrd="0" destOrd="0" parTransId="{F81AE19F-BA14-44BD-8CA7-CBB301C29E8E}" sibTransId="{61AEF2F1-5308-4235-8867-8460FC808151}"/>
    <dgm:cxn modelId="{40F96B23-F6C1-475C-8754-03D3D4D49F8D}" type="presOf" srcId="{4AADD3C1-2C82-4441-9209-64B3932DFB43}" destId="{6433F2B3-26CF-47F5-A36D-6CB2021E500A}" srcOrd="0" destOrd="0" presId="urn:microsoft.com/office/officeart/2005/8/layout/vList3"/>
    <dgm:cxn modelId="{80ABE988-D2FB-469B-89EB-185A4B881DD6}" type="presParOf" srcId="{6433F2B3-26CF-47F5-A36D-6CB2021E500A}" destId="{5F80258E-0C14-42B1-8E91-B79E36BC8DAD}" srcOrd="0" destOrd="0" presId="urn:microsoft.com/office/officeart/2005/8/layout/vList3"/>
    <dgm:cxn modelId="{DE684932-EB91-49FB-9D42-E7BB7A8D0D05}" type="presParOf" srcId="{5F80258E-0C14-42B1-8E91-B79E36BC8DAD}" destId="{9EE8A11D-1404-487D-888C-7F4D01325CD6}" srcOrd="0" destOrd="0" presId="urn:microsoft.com/office/officeart/2005/8/layout/vList3"/>
    <dgm:cxn modelId="{55934430-73C3-4D4C-AF6B-0C0F5B3184D3}" type="presParOf" srcId="{5F80258E-0C14-42B1-8E91-B79E36BC8DAD}" destId="{05BF6360-21DB-421B-A37B-9387BBF2FD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AADD3C1-2C82-4441-9209-64B3932DFB4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21A436-26C3-4437-B897-BE996DF3E825}">
      <dgm:prSet custT="1"/>
      <dgm:spPr>
        <a:solidFill>
          <a:schemeClr val="accent4">
            <a:lumMod val="75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rtl="0"/>
          <a:r>
            <a:rPr lang="en-US" sz="2800" dirty="0" smtClean="0"/>
            <a:t>Present Illness ( continued.) </a:t>
          </a:r>
          <a:endParaRPr lang="en-US" sz="2800" dirty="0"/>
        </a:p>
      </dgm:t>
    </dgm:pt>
    <dgm:pt modelId="{61AEF2F1-5308-4235-8867-8460FC808151}" type="sibTrans" cxnId="{292C0DF8-BA27-40B5-862B-D14E9BD2BBD8}">
      <dgm:prSet/>
      <dgm:spPr/>
      <dgm:t>
        <a:bodyPr/>
        <a:lstStyle/>
        <a:p>
          <a:endParaRPr lang="en-US"/>
        </a:p>
      </dgm:t>
    </dgm:pt>
    <dgm:pt modelId="{F81AE19F-BA14-44BD-8CA7-CBB301C29E8E}" type="parTrans" cxnId="{292C0DF8-BA27-40B5-862B-D14E9BD2BBD8}">
      <dgm:prSet/>
      <dgm:spPr/>
      <dgm:t>
        <a:bodyPr/>
        <a:lstStyle/>
        <a:p>
          <a:endParaRPr lang="en-US"/>
        </a:p>
      </dgm:t>
    </dgm:pt>
    <dgm:pt modelId="{6433F2B3-26CF-47F5-A36D-6CB2021E500A}" type="pres">
      <dgm:prSet presAssocID="{4AADD3C1-2C82-4441-9209-64B3932DFB4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0258E-0C14-42B1-8E91-B79E36BC8DAD}" type="pres">
      <dgm:prSet presAssocID="{7821A436-26C3-4437-B897-BE996DF3E825}" presName="composite" presStyleCnt="0"/>
      <dgm:spPr/>
    </dgm:pt>
    <dgm:pt modelId="{9EE8A11D-1404-487D-888C-7F4D01325CD6}" type="pres">
      <dgm:prSet presAssocID="{7821A436-26C3-4437-B897-BE996DF3E825}" presName="imgShp" presStyleLbl="fgImgPlace1" presStyleIdx="0" presStyleCnt="1"/>
      <dgm:spPr>
        <a:solidFill>
          <a:schemeClr val="accent2">
            <a:lumMod val="75000"/>
          </a:schemeClr>
        </a:solidFill>
      </dgm:spPr>
    </dgm:pt>
    <dgm:pt modelId="{05BF6360-21DB-421B-A37B-9387BBF2FD6D}" type="pres">
      <dgm:prSet presAssocID="{7821A436-26C3-4437-B897-BE996DF3E825}" presName="txShp" presStyleLbl="node1" presStyleIdx="0" presStyleCnt="1" custScaleX="150376" custLinFactNeighborX="224" custLinFactNeighborY="-1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2C1CFE-FCA1-443D-870A-E378D0488EA6}" type="presOf" srcId="{7821A436-26C3-4437-B897-BE996DF3E825}" destId="{05BF6360-21DB-421B-A37B-9387BBF2FD6D}" srcOrd="0" destOrd="0" presId="urn:microsoft.com/office/officeart/2005/8/layout/vList3"/>
    <dgm:cxn modelId="{292C0DF8-BA27-40B5-862B-D14E9BD2BBD8}" srcId="{4AADD3C1-2C82-4441-9209-64B3932DFB43}" destId="{7821A436-26C3-4437-B897-BE996DF3E825}" srcOrd="0" destOrd="0" parTransId="{F81AE19F-BA14-44BD-8CA7-CBB301C29E8E}" sibTransId="{61AEF2F1-5308-4235-8867-8460FC808151}"/>
    <dgm:cxn modelId="{40F96B23-F6C1-475C-8754-03D3D4D49F8D}" type="presOf" srcId="{4AADD3C1-2C82-4441-9209-64B3932DFB43}" destId="{6433F2B3-26CF-47F5-A36D-6CB2021E500A}" srcOrd="0" destOrd="0" presId="urn:microsoft.com/office/officeart/2005/8/layout/vList3"/>
    <dgm:cxn modelId="{80ABE988-D2FB-469B-89EB-185A4B881DD6}" type="presParOf" srcId="{6433F2B3-26CF-47F5-A36D-6CB2021E500A}" destId="{5F80258E-0C14-42B1-8E91-B79E36BC8DAD}" srcOrd="0" destOrd="0" presId="urn:microsoft.com/office/officeart/2005/8/layout/vList3"/>
    <dgm:cxn modelId="{DE684932-EB91-49FB-9D42-E7BB7A8D0D05}" type="presParOf" srcId="{5F80258E-0C14-42B1-8E91-B79E36BC8DAD}" destId="{9EE8A11D-1404-487D-888C-7F4D01325CD6}" srcOrd="0" destOrd="0" presId="urn:microsoft.com/office/officeart/2005/8/layout/vList3"/>
    <dgm:cxn modelId="{55934430-73C3-4D4C-AF6B-0C0F5B3184D3}" type="presParOf" srcId="{5F80258E-0C14-42B1-8E91-B79E36BC8DAD}" destId="{05BF6360-21DB-421B-A37B-9387BBF2FD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AADD3C1-2C82-4441-9209-64B3932DFB4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21A436-26C3-4437-B897-BE996DF3E825}">
      <dgm:prSet custT="1"/>
      <dgm:spPr>
        <a:solidFill>
          <a:schemeClr val="accent4">
            <a:lumMod val="75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rtl="0"/>
          <a:r>
            <a:rPr lang="en-US" sz="2800" dirty="0" smtClean="0"/>
            <a:t>Present Illness ( continued.) </a:t>
          </a:r>
          <a:endParaRPr lang="en-US" sz="2800" dirty="0"/>
        </a:p>
      </dgm:t>
    </dgm:pt>
    <dgm:pt modelId="{61AEF2F1-5308-4235-8867-8460FC808151}" type="sibTrans" cxnId="{292C0DF8-BA27-40B5-862B-D14E9BD2BBD8}">
      <dgm:prSet/>
      <dgm:spPr/>
      <dgm:t>
        <a:bodyPr/>
        <a:lstStyle/>
        <a:p>
          <a:endParaRPr lang="en-US"/>
        </a:p>
      </dgm:t>
    </dgm:pt>
    <dgm:pt modelId="{F81AE19F-BA14-44BD-8CA7-CBB301C29E8E}" type="parTrans" cxnId="{292C0DF8-BA27-40B5-862B-D14E9BD2BBD8}">
      <dgm:prSet/>
      <dgm:spPr/>
      <dgm:t>
        <a:bodyPr/>
        <a:lstStyle/>
        <a:p>
          <a:endParaRPr lang="en-US"/>
        </a:p>
      </dgm:t>
    </dgm:pt>
    <dgm:pt modelId="{6433F2B3-26CF-47F5-A36D-6CB2021E500A}" type="pres">
      <dgm:prSet presAssocID="{4AADD3C1-2C82-4441-9209-64B3932DFB4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0258E-0C14-42B1-8E91-B79E36BC8DAD}" type="pres">
      <dgm:prSet presAssocID="{7821A436-26C3-4437-B897-BE996DF3E825}" presName="composite" presStyleCnt="0"/>
      <dgm:spPr/>
    </dgm:pt>
    <dgm:pt modelId="{9EE8A11D-1404-487D-888C-7F4D01325CD6}" type="pres">
      <dgm:prSet presAssocID="{7821A436-26C3-4437-B897-BE996DF3E825}" presName="imgShp" presStyleLbl="fgImgPlace1" presStyleIdx="0" presStyleCnt="1"/>
      <dgm:spPr>
        <a:solidFill>
          <a:schemeClr val="accent2">
            <a:lumMod val="75000"/>
          </a:schemeClr>
        </a:solidFill>
      </dgm:spPr>
    </dgm:pt>
    <dgm:pt modelId="{05BF6360-21DB-421B-A37B-9387BBF2FD6D}" type="pres">
      <dgm:prSet presAssocID="{7821A436-26C3-4437-B897-BE996DF3E825}" presName="txShp" presStyleLbl="node1" presStyleIdx="0" presStyleCnt="1" custScaleX="150376" custLinFactNeighborX="224" custLinFactNeighborY="-1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2C0DF8-BA27-40B5-862B-D14E9BD2BBD8}" srcId="{4AADD3C1-2C82-4441-9209-64B3932DFB43}" destId="{7821A436-26C3-4437-B897-BE996DF3E825}" srcOrd="0" destOrd="0" parTransId="{F81AE19F-BA14-44BD-8CA7-CBB301C29E8E}" sibTransId="{61AEF2F1-5308-4235-8867-8460FC808151}"/>
    <dgm:cxn modelId="{5ADE4845-8AD7-43C4-B710-080F9DA02528}" type="presOf" srcId="{7821A436-26C3-4437-B897-BE996DF3E825}" destId="{05BF6360-21DB-421B-A37B-9387BBF2FD6D}" srcOrd="0" destOrd="0" presId="urn:microsoft.com/office/officeart/2005/8/layout/vList3"/>
    <dgm:cxn modelId="{B5E3509C-546F-4655-8104-BF628D144458}" type="presOf" srcId="{4AADD3C1-2C82-4441-9209-64B3932DFB43}" destId="{6433F2B3-26CF-47F5-A36D-6CB2021E500A}" srcOrd="0" destOrd="0" presId="urn:microsoft.com/office/officeart/2005/8/layout/vList3"/>
    <dgm:cxn modelId="{FB49E0EC-5D20-4754-9A1F-058D9F1FB93D}" type="presParOf" srcId="{6433F2B3-26CF-47F5-A36D-6CB2021E500A}" destId="{5F80258E-0C14-42B1-8E91-B79E36BC8DAD}" srcOrd="0" destOrd="0" presId="urn:microsoft.com/office/officeart/2005/8/layout/vList3"/>
    <dgm:cxn modelId="{7697E30A-1FAF-444E-8251-5611FD74E874}" type="presParOf" srcId="{5F80258E-0C14-42B1-8E91-B79E36BC8DAD}" destId="{9EE8A11D-1404-487D-888C-7F4D01325CD6}" srcOrd="0" destOrd="0" presId="urn:microsoft.com/office/officeart/2005/8/layout/vList3"/>
    <dgm:cxn modelId="{0206D715-4AAC-43A7-8D06-92A1111F233A}" type="presParOf" srcId="{5F80258E-0C14-42B1-8E91-B79E36BC8DAD}" destId="{05BF6360-21DB-421B-A37B-9387BBF2FD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AADD3C1-2C82-4441-9209-64B3932DFB4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21A436-26C3-4437-B897-BE996DF3E825}">
      <dgm:prSet custT="1"/>
      <dgm:spPr>
        <a:solidFill>
          <a:schemeClr val="accent4">
            <a:lumMod val="75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rtl="0"/>
          <a:endParaRPr lang="en-US" sz="2800" dirty="0"/>
        </a:p>
      </dgm:t>
    </dgm:pt>
    <dgm:pt modelId="{61AEF2F1-5308-4235-8867-8460FC808151}" type="sibTrans" cxnId="{292C0DF8-BA27-40B5-862B-D14E9BD2BBD8}">
      <dgm:prSet/>
      <dgm:spPr/>
      <dgm:t>
        <a:bodyPr/>
        <a:lstStyle/>
        <a:p>
          <a:endParaRPr lang="en-US"/>
        </a:p>
      </dgm:t>
    </dgm:pt>
    <dgm:pt modelId="{F81AE19F-BA14-44BD-8CA7-CBB301C29E8E}" type="parTrans" cxnId="{292C0DF8-BA27-40B5-862B-D14E9BD2BBD8}">
      <dgm:prSet/>
      <dgm:spPr/>
      <dgm:t>
        <a:bodyPr/>
        <a:lstStyle/>
        <a:p>
          <a:endParaRPr lang="en-US"/>
        </a:p>
      </dgm:t>
    </dgm:pt>
    <dgm:pt modelId="{6433F2B3-26CF-47F5-A36D-6CB2021E500A}" type="pres">
      <dgm:prSet presAssocID="{4AADD3C1-2C82-4441-9209-64B3932DFB4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0258E-0C14-42B1-8E91-B79E36BC8DAD}" type="pres">
      <dgm:prSet presAssocID="{7821A436-26C3-4437-B897-BE996DF3E825}" presName="composite" presStyleCnt="0"/>
      <dgm:spPr/>
    </dgm:pt>
    <dgm:pt modelId="{9EE8A11D-1404-487D-888C-7F4D01325CD6}" type="pres">
      <dgm:prSet presAssocID="{7821A436-26C3-4437-B897-BE996DF3E825}" presName="imgShp" presStyleLbl="fgImgPlace1" presStyleIdx="0" presStyleCnt="1"/>
      <dgm:spPr>
        <a:solidFill>
          <a:schemeClr val="accent2">
            <a:lumMod val="75000"/>
          </a:schemeClr>
        </a:solidFill>
      </dgm:spPr>
    </dgm:pt>
    <dgm:pt modelId="{05BF6360-21DB-421B-A37B-9387BBF2FD6D}" type="pres">
      <dgm:prSet presAssocID="{7821A436-26C3-4437-B897-BE996DF3E825}" presName="txShp" presStyleLbl="node1" presStyleIdx="0" presStyleCnt="1" custScaleX="150376" custLinFactNeighborX="224" custLinFactNeighborY="-1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2C1CFE-FCA1-443D-870A-E378D0488EA6}" type="presOf" srcId="{7821A436-26C3-4437-B897-BE996DF3E825}" destId="{05BF6360-21DB-421B-A37B-9387BBF2FD6D}" srcOrd="0" destOrd="0" presId="urn:microsoft.com/office/officeart/2005/8/layout/vList3"/>
    <dgm:cxn modelId="{292C0DF8-BA27-40B5-862B-D14E9BD2BBD8}" srcId="{4AADD3C1-2C82-4441-9209-64B3932DFB43}" destId="{7821A436-26C3-4437-B897-BE996DF3E825}" srcOrd="0" destOrd="0" parTransId="{F81AE19F-BA14-44BD-8CA7-CBB301C29E8E}" sibTransId="{61AEF2F1-5308-4235-8867-8460FC808151}"/>
    <dgm:cxn modelId="{40F96B23-F6C1-475C-8754-03D3D4D49F8D}" type="presOf" srcId="{4AADD3C1-2C82-4441-9209-64B3932DFB43}" destId="{6433F2B3-26CF-47F5-A36D-6CB2021E500A}" srcOrd="0" destOrd="0" presId="urn:microsoft.com/office/officeart/2005/8/layout/vList3"/>
    <dgm:cxn modelId="{80ABE988-D2FB-469B-89EB-185A4B881DD6}" type="presParOf" srcId="{6433F2B3-26CF-47F5-A36D-6CB2021E500A}" destId="{5F80258E-0C14-42B1-8E91-B79E36BC8DAD}" srcOrd="0" destOrd="0" presId="urn:microsoft.com/office/officeart/2005/8/layout/vList3"/>
    <dgm:cxn modelId="{DE684932-EB91-49FB-9D42-E7BB7A8D0D05}" type="presParOf" srcId="{5F80258E-0C14-42B1-8E91-B79E36BC8DAD}" destId="{9EE8A11D-1404-487D-888C-7F4D01325CD6}" srcOrd="0" destOrd="0" presId="urn:microsoft.com/office/officeart/2005/8/layout/vList3"/>
    <dgm:cxn modelId="{55934430-73C3-4D4C-AF6B-0C0F5B3184D3}" type="presParOf" srcId="{5F80258E-0C14-42B1-8E91-B79E36BC8DAD}" destId="{05BF6360-21DB-421B-A37B-9387BBF2FD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AADD3C1-2C82-4441-9209-64B3932DFB4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21A436-26C3-4437-B897-BE996DF3E825}">
      <dgm:prSet/>
      <dgm:spPr>
        <a:solidFill>
          <a:schemeClr val="accent4">
            <a:lumMod val="75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rtl="0"/>
          <a:r>
            <a:rPr lang="en-US" baseline="0" dirty="0" smtClean="0"/>
            <a:t>Review of Systems</a:t>
          </a:r>
          <a:endParaRPr lang="en-US" dirty="0"/>
        </a:p>
      </dgm:t>
    </dgm:pt>
    <dgm:pt modelId="{F81AE19F-BA14-44BD-8CA7-CBB301C29E8E}" type="parTrans" cxnId="{292C0DF8-BA27-40B5-862B-D14E9BD2BBD8}">
      <dgm:prSet/>
      <dgm:spPr/>
      <dgm:t>
        <a:bodyPr/>
        <a:lstStyle/>
        <a:p>
          <a:endParaRPr lang="en-US"/>
        </a:p>
      </dgm:t>
    </dgm:pt>
    <dgm:pt modelId="{61AEF2F1-5308-4235-8867-8460FC808151}" type="sibTrans" cxnId="{292C0DF8-BA27-40B5-862B-D14E9BD2BBD8}">
      <dgm:prSet/>
      <dgm:spPr/>
      <dgm:t>
        <a:bodyPr/>
        <a:lstStyle/>
        <a:p>
          <a:endParaRPr lang="en-US"/>
        </a:p>
      </dgm:t>
    </dgm:pt>
    <dgm:pt modelId="{6433F2B3-26CF-47F5-A36D-6CB2021E500A}" type="pres">
      <dgm:prSet presAssocID="{4AADD3C1-2C82-4441-9209-64B3932DFB4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0258E-0C14-42B1-8E91-B79E36BC8DAD}" type="pres">
      <dgm:prSet presAssocID="{7821A436-26C3-4437-B897-BE996DF3E825}" presName="composite" presStyleCnt="0"/>
      <dgm:spPr/>
    </dgm:pt>
    <dgm:pt modelId="{9EE8A11D-1404-487D-888C-7F4D01325CD6}" type="pres">
      <dgm:prSet presAssocID="{7821A436-26C3-4437-B897-BE996DF3E825}" presName="imgShp" presStyleLbl="fgImgPlace1" presStyleIdx="0" presStyleCnt="1"/>
      <dgm:spPr>
        <a:solidFill>
          <a:schemeClr val="accent2">
            <a:lumMod val="75000"/>
          </a:schemeClr>
        </a:solidFill>
      </dgm:spPr>
    </dgm:pt>
    <dgm:pt modelId="{05BF6360-21DB-421B-A37B-9387BBF2FD6D}" type="pres">
      <dgm:prSet presAssocID="{7821A436-26C3-4437-B897-BE996DF3E825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2C1CFE-FCA1-443D-870A-E378D0488EA6}" type="presOf" srcId="{7821A436-26C3-4437-B897-BE996DF3E825}" destId="{05BF6360-21DB-421B-A37B-9387BBF2FD6D}" srcOrd="0" destOrd="0" presId="urn:microsoft.com/office/officeart/2005/8/layout/vList3"/>
    <dgm:cxn modelId="{292C0DF8-BA27-40B5-862B-D14E9BD2BBD8}" srcId="{4AADD3C1-2C82-4441-9209-64B3932DFB43}" destId="{7821A436-26C3-4437-B897-BE996DF3E825}" srcOrd="0" destOrd="0" parTransId="{F81AE19F-BA14-44BD-8CA7-CBB301C29E8E}" sibTransId="{61AEF2F1-5308-4235-8867-8460FC808151}"/>
    <dgm:cxn modelId="{40F96B23-F6C1-475C-8754-03D3D4D49F8D}" type="presOf" srcId="{4AADD3C1-2C82-4441-9209-64B3932DFB43}" destId="{6433F2B3-26CF-47F5-A36D-6CB2021E500A}" srcOrd="0" destOrd="0" presId="urn:microsoft.com/office/officeart/2005/8/layout/vList3"/>
    <dgm:cxn modelId="{80ABE988-D2FB-469B-89EB-185A4B881DD6}" type="presParOf" srcId="{6433F2B3-26CF-47F5-A36D-6CB2021E500A}" destId="{5F80258E-0C14-42B1-8E91-B79E36BC8DAD}" srcOrd="0" destOrd="0" presId="urn:microsoft.com/office/officeart/2005/8/layout/vList3"/>
    <dgm:cxn modelId="{DE684932-EB91-49FB-9D42-E7BB7A8D0D05}" type="presParOf" srcId="{5F80258E-0C14-42B1-8E91-B79E36BC8DAD}" destId="{9EE8A11D-1404-487D-888C-7F4D01325CD6}" srcOrd="0" destOrd="0" presId="urn:microsoft.com/office/officeart/2005/8/layout/vList3"/>
    <dgm:cxn modelId="{55934430-73C3-4D4C-AF6B-0C0F5B3184D3}" type="presParOf" srcId="{5F80258E-0C14-42B1-8E91-B79E36BC8DAD}" destId="{05BF6360-21DB-421B-A37B-9387BBF2FD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AADD3C1-2C82-4441-9209-64B3932DFB4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21A436-26C3-4437-B897-BE996DF3E825}">
      <dgm:prSet/>
      <dgm:spPr>
        <a:solidFill>
          <a:schemeClr val="accent4">
            <a:lumMod val="75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rtl="0"/>
          <a:r>
            <a:rPr lang="en-US" baseline="0" dirty="0" smtClean="0"/>
            <a:t>Review of Systems</a:t>
          </a:r>
          <a:endParaRPr lang="en-US" dirty="0"/>
        </a:p>
      </dgm:t>
    </dgm:pt>
    <dgm:pt modelId="{F81AE19F-BA14-44BD-8CA7-CBB301C29E8E}" type="parTrans" cxnId="{292C0DF8-BA27-40B5-862B-D14E9BD2BBD8}">
      <dgm:prSet/>
      <dgm:spPr/>
      <dgm:t>
        <a:bodyPr/>
        <a:lstStyle/>
        <a:p>
          <a:endParaRPr lang="en-US"/>
        </a:p>
      </dgm:t>
    </dgm:pt>
    <dgm:pt modelId="{61AEF2F1-5308-4235-8867-8460FC808151}" type="sibTrans" cxnId="{292C0DF8-BA27-40B5-862B-D14E9BD2BBD8}">
      <dgm:prSet/>
      <dgm:spPr/>
      <dgm:t>
        <a:bodyPr/>
        <a:lstStyle/>
        <a:p>
          <a:endParaRPr lang="en-US"/>
        </a:p>
      </dgm:t>
    </dgm:pt>
    <dgm:pt modelId="{6433F2B3-26CF-47F5-A36D-6CB2021E500A}" type="pres">
      <dgm:prSet presAssocID="{4AADD3C1-2C82-4441-9209-64B3932DFB4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0258E-0C14-42B1-8E91-B79E36BC8DAD}" type="pres">
      <dgm:prSet presAssocID="{7821A436-26C3-4437-B897-BE996DF3E825}" presName="composite" presStyleCnt="0"/>
      <dgm:spPr/>
    </dgm:pt>
    <dgm:pt modelId="{9EE8A11D-1404-487D-888C-7F4D01325CD6}" type="pres">
      <dgm:prSet presAssocID="{7821A436-26C3-4437-B897-BE996DF3E825}" presName="imgShp" presStyleLbl="fgImgPlace1" presStyleIdx="0" presStyleCnt="1"/>
      <dgm:spPr>
        <a:solidFill>
          <a:schemeClr val="accent2">
            <a:lumMod val="75000"/>
          </a:schemeClr>
        </a:solidFill>
      </dgm:spPr>
    </dgm:pt>
    <dgm:pt modelId="{05BF6360-21DB-421B-A37B-9387BBF2FD6D}" type="pres">
      <dgm:prSet presAssocID="{7821A436-26C3-4437-B897-BE996DF3E825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2C0DF8-BA27-40B5-862B-D14E9BD2BBD8}" srcId="{4AADD3C1-2C82-4441-9209-64B3932DFB43}" destId="{7821A436-26C3-4437-B897-BE996DF3E825}" srcOrd="0" destOrd="0" parTransId="{F81AE19F-BA14-44BD-8CA7-CBB301C29E8E}" sibTransId="{61AEF2F1-5308-4235-8867-8460FC808151}"/>
    <dgm:cxn modelId="{339387D9-35CA-4A65-9554-3A69DDFB2111}" type="presOf" srcId="{4AADD3C1-2C82-4441-9209-64B3932DFB43}" destId="{6433F2B3-26CF-47F5-A36D-6CB2021E500A}" srcOrd="0" destOrd="0" presId="urn:microsoft.com/office/officeart/2005/8/layout/vList3"/>
    <dgm:cxn modelId="{4AB3FC30-CB97-4648-85E6-9D0398F21818}" type="presOf" srcId="{7821A436-26C3-4437-B897-BE996DF3E825}" destId="{05BF6360-21DB-421B-A37B-9387BBF2FD6D}" srcOrd="0" destOrd="0" presId="urn:microsoft.com/office/officeart/2005/8/layout/vList3"/>
    <dgm:cxn modelId="{88A9B0ED-FB7F-41F5-8A9A-324B33BC2C4D}" type="presParOf" srcId="{6433F2B3-26CF-47F5-A36D-6CB2021E500A}" destId="{5F80258E-0C14-42B1-8E91-B79E36BC8DAD}" srcOrd="0" destOrd="0" presId="urn:microsoft.com/office/officeart/2005/8/layout/vList3"/>
    <dgm:cxn modelId="{09725880-79A5-40B8-91C5-B53373C21CC6}" type="presParOf" srcId="{5F80258E-0C14-42B1-8E91-B79E36BC8DAD}" destId="{9EE8A11D-1404-487D-888C-7F4D01325CD6}" srcOrd="0" destOrd="0" presId="urn:microsoft.com/office/officeart/2005/8/layout/vList3"/>
    <dgm:cxn modelId="{109AD10D-30E2-40E3-B7A7-71991B6891E4}" type="presParOf" srcId="{5F80258E-0C14-42B1-8E91-B79E36BC8DAD}" destId="{05BF6360-21DB-421B-A37B-9387BBF2FD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AADD3C1-2C82-4441-9209-64B3932DFB4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21A436-26C3-4437-B897-BE996DF3E825}">
      <dgm:prSet/>
      <dgm:spPr>
        <a:solidFill>
          <a:schemeClr val="accent4">
            <a:lumMod val="75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Physical Examination</a:t>
          </a:r>
          <a:endParaRPr lang="en-US" dirty="0"/>
        </a:p>
      </dgm:t>
    </dgm:pt>
    <dgm:pt modelId="{F81AE19F-BA14-44BD-8CA7-CBB301C29E8E}" type="parTrans" cxnId="{292C0DF8-BA27-40B5-862B-D14E9BD2BBD8}">
      <dgm:prSet/>
      <dgm:spPr/>
      <dgm:t>
        <a:bodyPr/>
        <a:lstStyle/>
        <a:p>
          <a:endParaRPr lang="en-US"/>
        </a:p>
      </dgm:t>
    </dgm:pt>
    <dgm:pt modelId="{61AEF2F1-5308-4235-8867-8460FC808151}" type="sibTrans" cxnId="{292C0DF8-BA27-40B5-862B-D14E9BD2BBD8}">
      <dgm:prSet/>
      <dgm:spPr/>
      <dgm:t>
        <a:bodyPr/>
        <a:lstStyle/>
        <a:p>
          <a:endParaRPr lang="en-US"/>
        </a:p>
      </dgm:t>
    </dgm:pt>
    <dgm:pt modelId="{6433F2B3-26CF-47F5-A36D-6CB2021E500A}" type="pres">
      <dgm:prSet presAssocID="{4AADD3C1-2C82-4441-9209-64B3932DFB4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0258E-0C14-42B1-8E91-B79E36BC8DAD}" type="pres">
      <dgm:prSet presAssocID="{7821A436-26C3-4437-B897-BE996DF3E825}" presName="composite" presStyleCnt="0"/>
      <dgm:spPr/>
    </dgm:pt>
    <dgm:pt modelId="{9EE8A11D-1404-487D-888C-7F4D01325CD6}" type="pres">
      <dgm:prSet presAssocID="{7821A436-26C3-4437-B897-BE996DF3E825}" presName="imgShp" presStyleLbl="fgImgPlace1" presStyleIdx="0" presStyleCnt="1"/>
      <dgm:spPr>
        <a:solidFill>
          <a:schemeClr val="accent2">
            <a:lumMod val="75000"/>
          </a:schemeClr>
        </a:solidFill>
      </dgm:spPr>
    </dgm:pt>
    <dgm:pt modelId="{05BF6360-21DB-421B-A37B-9387BBF2FD6D}" type="pres">
      <dgm:prSet presAssocID="{7821A436-26C3-4437-B897-BE996DF3E825}" presName="txShp" presStyleLbl="node1" presStyleIdx="0" presStyleCnt="1" custScaleX="150376" custLinFactNeighborX="0" custLinFactNeighborY="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2C0DF8-BA27-40B5-862B-D14E9BD2BBD8}" srcId="{4AADD3C1-2C82-4441-9209-64B3932DFB43}" destId="{7821A436-26C3-4437-B897-BE996DF3E825}" srcOrd="0" destOrd="0" parTransId="{F81AE19F-BA14-44BD-8CA7-CBB301C29E8E}" sibTransId="{61AEF2F1-5308-4235-8867-8460FC808151}"/>
    <dgm:cxn modelId="{2A0D88A0-82CD-49A1-82E9-B72C7C64796E}" type="presOf" srcId="{7821A436-26C3-4437-B897-BE996DF3E825}" destId="{05BF6360-21DB-421B-A37B-9387BBF2FD6D}" srcOrd="0" destOrd="0" presId="urn:microsoft.com/office/officeart/2005/8/layout/vList3"/>
    <dgm:cxn modelId="{7E9DACEA-9A2C-46D7-81B7-67464E438F60}" type="presOf" srcId="{4AADD3C1-2C82-4441-9209-64B3932DFB43}" destId="{6433F2B3-26CF-47F5-A36D-6CB2021E500A}" srcOrd="0" destOrd="0" presId="urn:microsoft.com/office/officeart/2005/8/layout/vList3"/>
    <dgm:cxn modelId="{ADF548A7-6FC3-40DD-971C-241FEDDC3A42}" type="presParOf" srcId="{6433F2B3-26CF-47F5-A36D-6CB2021E500A}" destId="{5F80258E-0C14-42B1-8E91-B79E36BC8DAD}" srcOrd="0" destOrd="0" presId="urn:microsoft.com/office/officeart/2005/8/layout/vList3"/>
    <dgm:cxn modelId="{8BB19E36-5C84-4582-BA25-D4E2881E3617}" type="presParOf" srcId="{5F80258E-0C14-42B1-8E91-B79E36BC8DAD}" destId="{9EE8A11D-1404-487D-888C-7F4D01325CD6}" srcOrd="0" destOrd="0" presId="urn:microsoft.com/office/officeart/2005/8/layout/vList3"/>
    <dgm:cxn modelId="{067A47B5-DD53-4DE8-9D1F-663485333844}" type="presParOf" srcId="{5F80258E-0C14-42B1-8E91-B79E36BC8DAD}" destId="{05BF6360-21DB-421B-A37B-9387BBF2FD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AADD3C1-2C82-4441-9209-64B3932DFB4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21A436-26C3-4437-B897-BE996DF3E825}">
      <dgm:prSet/>
      <dgm:spPr>
        <a:solidFill>
          <a:schemeClr val="accent4">
            <a:lumMod val="75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Physical Examination</a:t>
          </a:r>
          <a:endParaRPr lang="en-US" dirty="0"/>
        </a:p>
      </dgm:t>
    </dgm:pt>
    <dgm:pt modelId="{F81AE19F-BA14-44BD-8CA7-CBB301C29E8E}" type="parTrans" cxnId="{292C0DF8-BA27-40B5-862B-D14E9BD2BBD8}">
      <dgm:prSet/>
      <dgm:spPr/>
      <dgm:t>
        <a:bodyPr/>
        <a:lstStyle/>
        <a:p>
          <a:endParaRPr lang="en-US"/>
        </a:p>
      </dgm:t>
    </dgm:pt>
    <dgm:pt modelId="{61AEF2F1-5308-4235-8867-8460FC808151}" type="sibTrans" cxnId="{292C0DF8-BA27-40B5-862B-D14E9BD2BBD8}">
      <dgm:prSet/>
      <dgm:spPr/>
      <dgm:t>
        <a:bodyPr/>
        <a:lstStyle/>
        <a:p>
          <a:endParaRPr lang="en-US"/>
        </a:p>
      </dgm:t>
    </dgm:pt>
    <dgm:pt modelId="{6433F2B3-26CF-47F5-A36D-6CB2021E500A}" type="pres">
      <dgm:prSet presAssocID="{4AADD3C1-2C82-4441-9209-64B3932DFB4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0258E-0C14-42B1-8E91-B79E36BC8DAD}" type="pres">
      <dgm:prSet presAssocID="{7821A436-26C3-4437-B897-BE996DF3E825}" presName="composite" presStyleCnt="0"/>
      <dgm:spPr/>
    </dgm:pt>
    <dgm:pt modelId="{9EE8A11D-1404-487D-888C-7F4D01325CD6}" type="pres">
      <dgm:prSet presAssocID="{7821A436-26C3-4437-B897-BE996DF3E825}" presName="imgShp" presStyleLbl="fgImgPlace1" presStyleIdx="0" presStyleCnt="1"/>
      <dgm:spPr>
        <a:solidFill>
          <a:schemeClr val="accent2">
            <a:lumMod val="75000"/>
          </a:schemeClr>
        </a:solidFill>
      </dgm:spPr>
    </dgm:pt>
    <dgm:pt modelId="{05BF6360-21DB-421B-A37B-9387BBF2FD6D}" type="pres">
      <dgm:prSet presAssocID="{7821A436-26C3-4437-B897-BE996DF3E825}" presName="txShp" presStyleLbl="node1" presStyleIdx="0" presStyleCnt="1" custScaleX="150376" custLinFactNeighborX="0" custLinFactNeighborY="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B1F3D5-B7A2-4C1A-B3A5-F9D7D8AF94FF}" type="presOf" srcId="{7821A436-26C3-4437-B897-BE996DF3E825}" destId="{05BF6360-21DB-421B-A37B-9387BBF2FD6D}" srcOrd="0" destOrd="0" presId="urn:microsoft.com/office/officeart/2005/8/layout/vList3"/>
    <dgm:cxn modelId="{292C0DF8-BA27-40B5-862B-D14E9BD2BBD8}" srcId="{4AADD3C1-2C82-4441-9209-64B3932DFB43}" destId="{7821A436-26C3-4437-B897-BE996DF3E825}" srcOrd="0" destOrd="0" parTransId="{F81AE19F-BA14-44BD-8CA7-CBB301C29E8E}" sibTransId="{61AEF2F1-5308-4235-8867-8460FC808151}"/>
    <dgm:cxn modelId="{D0CBEABD-5BDC-40C2-B092-F8C1F8EA3A26}" type="presOf" srcId="{4AADD3C1-2C82-4441-9209-64B3932DFB43}" destId="{6433F2B3-26CF-47F5-A36D-6CB2021E500A}" srcOrd="0" destOrd="0" presId="urn:microsoft.com/office/officeart/2005/8/layout/vList3"/>
    <dgm:cxn modelId="{095BDDA9-213F-466E-B012-D3B1B1EB5172}" type="presParOf" srcId="{6433F2B3-26CF-47F5-A36D-6CB2021E500A}" destId="{5F80258E-0C14-42B1-8E91-B79E36BC8DAD}" srcOrd="0" destOrd="0" presId="urn:microsoft.com/office/officeart/2005/8/layout/vList3"/>
    <dgm:cxn modelId="{89E21FD1-2C74-49A7-A925-23F521DC67D7}" type="presParOf" srcId="{5F80258E-0C14-42B1-8E91-B79E36BC8DAD}" destId="{9EE8A11D-1404-487D-888C-7F4D01325CD6}" srcOrd="0" destOrd="0" presId="urn:microsoft.com/office/officeart/2005/8/layout/vList3"/>
    <dgm:cxn modelId="{E458B60E-43AF-488F-A22F-D9D02F780C62}" type="presParOf" srcId="{5F80258E-0C14-42B1-8E91-B79E36BC8DAD}" destId="{05BF6360-21DB-421B-A37B-9387BBF2FD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AADD3C1-2C82-4441-9209-64B3932DFB4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21A436-26C3-4437-B897-BE996DF3E825}">
      <dgm:prSet/>
      <dgm:spPr>
        <a:solidFill>
          <a:schemeClr val="accent4">
            <a:lumMod val="75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Lab. Data ( summary )</a:t>
          </a:r>
          <a:endParaRPr lang="en-US" dirty="0"/>
        </a:p>
      </dgm:t>
    </dgm:pt>
    <dgm:pt modelId="{F81AE19F-BA14-44BD-8CA7-CBB301C29E8E}" type="parTrans" cxnId="{292C0DF8-BA27-40B5-862B-D14E9BD2BBD8}">
      <dgm:prSet/>
      <dgm:spPr/>
      <dgm:t>
        <a:bodyPr/>
        <a:lstStyle/>
        <a:p>
          <a:endParaRPr lang="en-US"/>
        </a:p>
      </dgm:t>
    </dgm:pt>
    <dgm:pt modelId="{61AEF2F1-5308-4235-8867-8460FC808151}" type="sibTrans" cxnId="{292C0DF8-BA27-40B5-862B-D14E9BD2BBD8}">
      <dgm:prSet/>
      <dgm:spPr/>
      <dgm:t>
        <a:bodyPr/>
        <a:lstStyle/>
        <a:p>
          <a:endParaRPr lang="en-US"/>
        </a:p>
      </dgm:t>
    </dgm:pt>
    <dgm:pt modelId="{6433F2B3-26CF-47F5-A36D-6CB2021E500A}" type="pres">
      <dgm:prSet presAssocID="{4AADD3C1-2C82-4441-9209-64B3932DFB4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0258E-0C14-42B1-8E91-B79E36BC8DAD}" type="pres">
      <dgm:prSet presAssocID="{7821A436-26C3-4437-B897-BE996DF3E825}" presName="composite" presStyleCnt="0"/>
      <dgm:spPr/>
    </dgm:pt>
    <dgm:pt modelId="{9EE8A11D-1404-487D-888C-7F4D01325CD6}" type="pres">
      <dgm:prSet presAssocID="{7821A436-26C3-4437-B897-BE996DF3E825}" presName="imgShp" presStyleLbl="fgImgPlace1" presStyleIdx="0" presStyleCnt="1"/>
      <dgm:spPr>
        <a:solidFill>
          <a:schemeClr val="accent2">
            <a:lumMod val="75000"/>
          </a:schemeClr>
        </a:solidFill>
      </dgm:spPr>
    </dgm:pt>
    <dgm:pt modelId="{05BF6360-21DB-421B-A37B-9387BBF2FD6D}" type="pres">
      <dgm:prSet presAssocID="{7821A436-26C3-4437-B897-BE996DF3E825}" presName="txShp" presStyleLbl="node1" presStyleIdx="0" presStyleCnt="1" custScaleX="150376" custLinFactNeighborX="0" custLinFactNeighborY="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B1F3D5-B7A2-4C1A-B3A5-F9D7D8AF94FF}" type="presOf" srcId="{7821A436-26C3-4437-B897-BE996DF3E825}" destId="{05BF6360-21DB-421B-A37B-9387BBF2FD6D}" srcOrd="0" destOrd="0" presId="urn:microsoft.com/office/officeart/2005/8/layout/vList3"/>
    <dgm:cxn modelId="{292C0DF8-BA27-40B5-862B-D14E9BD2BBD8}" srcId="{4AADD3C1-2C82-4441-9209-64B3932DFB43}" destId="{7821A436-26C3-4437-B897-BE996DF3E825}" srcOrd="0" destOrd="0" parTransId="{F81AE19F-BA14-44BD-8CA7-CBB301C29E8E}" sibTransId="{61AEF2F1-5308-4235-8867-8460FC808151}"/>
    <dgm:cxn modelId="{D0CBEABD-5BDC-40C2-B092-F8C1F8EA3A26}" type="presOf" srcId="{4AADD3C1-2C82-4441-9209-64B3932DFB43}" destId="{6433F2B3-26CF-47F5-A36D-6CB2021E500A}" srcOrd="0" destOrd="0" presId="urn:microsoft.com/office/officeart/2005/8/layout/vList3"/>
    <dgm:cxn modelId="{095BDDA9-213F-466E-B012-D3B1B1EB5172}" type="presParOf" srcId="{6433F2B3-26CF-47F5-A36D-6CB2021E500A}" destId="{5F80258E-0C14-42B1-8E91-B79E36BC8DAD}" srcOrd="0" destOrd="0" presId="urn:microsoft.com/office/officeart/2005/8/layout/vList3"/>
    <dgm:cxn modelId="{89E21FD1-2C74-49A7-A925-23F521DC67D7}" type="presParOf" srcId="{5F80258E-0C14-42B1-8E91-B79E36BC8DAD}" destId="{9EE8A11D-1404-487D-888C-7F4D01325CD6}" srcOrd="0" destOrd="0" presId="urn:microsoft.com/office/officeart/2005/8/layout/vList3"/>
    <dgm:cxn modelId="{E458B60E-43AF-488F-A22F-D9D02F780C62}" type="presParOf" srcId="{5F80258E-0C14-42B1-8E91-B79E36BC8DAD}" destId="{05BF6360-21DB-421B-A37B-9387BBF2FD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AADD3C1-2C82-4441-9209-64B3932DFB4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21A436-26C3-4437-B897-BE996DF3E825}">
      <dgm:prSet/>
      <dgm:spPr>
        <a:solidFill>
          <a:schemeClr val="accent4">
            <a:lumMod val="75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Lab. Data ( summary )</a:t>
          </a:r>
          <a:endParaRPr lang="en-US" dirty="0"/>
        </a:p>
      </dgm:t>
    </dgm:pt>
    <dgm:pt modelId="{F81AE19F-BA14-44BD-8CA7-CBB301C29E8E}" type="parTrans" cxnId="{292C0DF8-BA27-40B5-862B-D14E9BD2BBD8}">
      <dgm:prSet/>
      <dgm:spPr/>
      <dgm:t>
        <a:bodyPr/>
        <a:lstStyle/>
        <a:p>
          <a:endParaRPr lang="en-US"/>
        </a:p>
      </dgm:t>
    </dgm:pt>
    <dgm:pt modelId="{61AEF2F1-5308-4235-8867-8460FC808151}" type="sibTrans" cxnId="{292C0DF8-BA27-40B5-862B-D14E9BD2BBD8}">
      <dgm:prSet/>
      <dgm:spPr/>
      <dgm:t>
        <a:bodyPr/>
        <a:lstStyle/>
        <a:p>
          <a:endParaRPr lang="en-US"/>
        </a:p>
      </dgm:t>
    </dgm:pt>
    <dgm:pt modelId="{6433F2B3-26CF-47F5-A36D-6CB2021E500A}" type="pres">
      <dgm:prSet presAssocID="{4AADD3C1-2C82-4441-9209-64B3932DFB4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0258E-0C14-42B1-8E91-B79E36BC8DAD}" type="pres">
      <dgm:prSet presAssocID="{7821A436-26C3-4437-B897-BE996DF3E825}" presName="composite" presStyleCnt="0"/>
      <dgm:spPr/>
    </dgm:pt>
    <dgm:pt modelId="{9EE8A11D-1404-487D-888C-7F4D01325CD6}" type="pres">
      <dgm:prSet presAssocID="{7821A436-26C3-4437-B897-BE996DF3E825}" presName="imgShp" presStyleLbl="fgImgPlace1" presStyleIdx="0" presStyleCnt="1"/>
      <dgm:spPr>
        <a:solidFill>
          <a:schemeClr val="accent2">
            <a:lumMod val="75000"/>
          </a:schemeClr>
        </a:solidFill>
      </dgm:spPr>
    </dgm:pt>
    <dgm:pt modelId="{05BF6360-21DB-421B-A37B-9387BBF2FD6D}" type="pres">
      <dgm:prSet presAssocID="{7821A436-26C3-4437-B897-BE996DF3E825}" presName="txShp" presStyleLbl="node1" presStyleIdx="0" presStyleCnt="1" custScaleX="150376" custLinFactNeighborX="0" custLinFactNeighborY="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B1F3D5-B7A2-4C1A-B3A5-F9D7D8AF94FF}" type="presOf" srcId="{7821A436-26C3-4437-B897-BE996DF3E825}" destId="{05BF6360-21DB-421B-A37B-9387BBF2FD6D}" srcOrd="0" destOrd="0" presId="urn:microsoft.com/office/officeart/2005/8/layout/vList3"/>
    <dgm:cxn modelId="{292C0DF8-BA27-40B5-862B-D14E9BD2BBD8}" srcId="{4AADD3C1-2C82-4441-9209-64B3932DFB43}" destId="{7821A436-26C3-4437-B897-BE996DF3E825}" srcOrd="0" destOrd="0" parTransId="{F81AE19F-BA14-44BD-8CA7-CBB301C29E8E}" sibTransId="{61AEF2F1-5308-4235-8867-8460FC808151}"/>
    <dgm:cxn modelId="{D0CBEABD-5BDC-40C2-B092-F8C1F8EA3A26}" type="presOf" srcId="{4AADD3C1-2C82-4441-9209-64B3932DFB43}" destId="{6433F2B3-26CF-47F5-A36D-6CB2021E500A}" srcOrd="0" destOrd="0" presId="urn:microsoft.com/office/officeart/2005/8/layout/vList3"/>
    <dgm:cxn modelId="{095BDDA9-213F-466E-B012-D3B1B1EB5172}" type="presParOf" srcId="{6433F2B3-26CF-47F5-A36D-6CB2021E500A}" destId="{5F80258E-0C14-42B1-8E91-B79E36BC8DAD}" srcOrd="0" destOrd="0" presId="urn:microsoft.com/office/officeart/2005/8/layout/vList3"/>
    <dgm:cxn modelId="{89E21FD1-2C74-49A7-A925-23F521DC67D7}" type="presParOf" srcId="{5F80258E-0C14-42B1-8E91-B79E36BC8DAD}" destId="{9EE8A11D-1404-487D-888C-7F4D01325CD6}" srcOrd="0" destOrd="0" presId="urn:microsoft.com/office/officeart/2005/8/layout/vList3"/>
    <dgm:cxn modelId="{E458B60E-43AF-488F-A22F-D9D02F780C62}" type="presParOf" srcId="{5F80258E-0C14-42B1-8E91-B79E36BC8DAD}" destId="{05BF6360-21DB-421B-A37B-9387BBF2FD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ADD3C1-2C82-4441-9209-64B3932DFB4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21A436-26C3-4437-B897-BE996DF3E825}">
      <dgm:prSet custT="1"/>
      <dgm:spPr>
        <a:solidFill>
          <a:schemeClr val="accent4">
            <a:lumMod val="75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rtl="0"/>
          <a:endParaRPr lang="en-US" sz="4000" dirty="0"/>
        </a:p>
      </dgm:t>
    </dgm:pt>
    <dgm:pt modelId="{61AEF2F1-5308-4235-8867-8460FC808151}" type="sibTrans" cxnId="{292C0DF8-BA27-40B5-862B-D14E9BD2BBD8}">
      <dgm:prSet/>
      <dgm:spPr/>
      <dgm:t>
        <a:bodyPr/>
        <a:lstStyle/>
        <a:p>
          <a:endParaRPr lang="en-US"/>
        </a:p>
      </dgm:t>
    </dgm:pt>
    <dgm:pt modelId="{F81AE19F-BA14-44BD-8CA7-CBB301C29E8E}" type="parTrans" cxnId="{292C0DF8-BA27-40B5-862B-D14E9BD2BBD8}">
      <dgm:prSet/>
      <dgm:spPr/>
      <dgm:t>
        <a:bodyPr/>
        <a:lstStyle/>
        <a:p>
          <a:endParaRPr lang="en-US"/>
        </a:p>
      </dgm:t>
    </dgm:pt>
    <dgm:pt modelId="{6433F2B3-26CF-47F5-A36D-6CB2021E500A}" type="pres">
      <dgm:prSet presAssocID="{4AADD3C1-2C82-4441-9209-64B3932DFB4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0258E-0C14-42B1-8E91-B79E36BC8DAD}" type="pres">
      <dgm:prSet presAssocID="{7821A436-26C3-4437-B897-BE996DF3E825}" presName="composite" presStyleCnt="0"/>
      <dgm:spPr/>
    </dgm:pt>
    <dgm:pt modelId="{9EE8A11D-1404-487D-888C-7F4D01325CD6}" type="pres">
      <dgm:prSet presAssocID="{7821A436-26C3-4437-B897-BE996DF3E825}" presName="imgShp" presStyleLbl="fgImgPlace1" presStyleIdx="0" presStyleCnt="1"/>
      <dgm:spPr>
        <a:solidFill>
          <a:schemeClr val="accent2">
            <a:lumMod val="75000"/>
          </a:schemeClr>
        </a:solidFill>
      </dgm:spPr>
    </dgm:pt>
    <dgm:pt modelId="{05BF6360-21DB-421B-A37B-9387BBF2FD6D}" type="pres">
      <dgm:prSet presAssocID="{7821A436-26C3-4437-B897-BE996DF3E825}" presName="txShp" presStyleLbl="node1" presStyleIdx="0" presStyleCnt="1" custScaleX="150376" custLinFactNeighborX="0" custLinFactNeighborY="-4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2C1CFE-FCA1-443D-870A-E378D0488EA6}" type="presOf" srcId="{7821A436-26C3-4437-B897-BE996DF3E825}" destId="{05BF6360-21DB-421B-A37B-9387BBF2FD6D}" srcOrd="0" destOrd="0" presId="urn:microsoft.com/office/officeart/2005/8/layout/vList3"/>
    <dgm:cxn modelId="{292C0DF8-BA27-40B5-862B-D14E9BD2BBD8}" srcId="{4AADD3C1-2C82-4441-9209-64B3932DFB43}" destId="{7821A436-26C3-4437-B897-BE996DF3E825}" srcOrd="0" destOrd="0" parTransId="{F81AE19F-BA14-44BD-8CA7-CBB301C29E8E}" sibTransId="{61AEF2F1-5308-4235-8867-8460FC808151}"/>
    <dgm:cxn modelId="{40F96B23-F6C1-475C-8754-03D3D4D49F8D}" type="presOf" srcId="{4AADD3C1-2C82-4441-9209-64B3932DFB43}" destId="{6433F2B3-26CF-47F5-A36D-6CB2021E500A}" srcOrd="0" destOrd="0" presId="urn:microsoft.com/office/officeart/2005/8/layout/vList3"/>
    <dgm:cxn modelId="{80ABE988-D2FB-469B-89EB-185A4B881DD6}" type="presParOf" srcId="{6433F2B3-26CF-47F5-A36D-6CB2021E500A}" destId="{5F80258E-0C14-42B1-8E91-B79E36BC8DAD}" srcOrd="0" destOrd="0" presId="urn:microsoft.com/office/officeart/2005/8/layout/vList3"/>
    <dgm:cxn modelId="{DE684932-EB91-49FB-9D42-E7BB7A8D0D05}" type="presParOf" srcId="{5F80258E-0C14-42B1-8E91-B79E36BC8DAD}" destId="{9EE8A11D-1404-487D-888C-7F4D01325CD6}" srcOrd="0" destOrd="0" presId="urn:microsoft.com/office/officeart/2005/8/layout/vList3"/>
    <dgm:cxn modelId="{55934430-73C3-4D4C-AF6B-0C0F5B3184D3}" type="presParOf" srcId="{5F80258E-0C14-42B1-8E91-B79E36BC8DAD}" destId="{05BF6360-21DB-421B-A37B-9387BBF2FD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AADD3C1-2C82-4441-9209-64B3932DFB4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21A436-26C3-4437-B897-BE996DF3E825}">
      <dgm:prSet/>
      <dgm:spPr>
        <a:solidFill>
          <a:schemeClr val="accent4">
            <a:lumMod val="75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Lab. Data ( summary )</a:t>
          </a:r>
          <a:endParaRPr lang="en-US" dirty="0"/>
        </a:p>
      </dgm:t>
    </dgm:pt>
    <dgm:pt modelId="{F81AE19F-BA14-44BD-8CA7-CBB301C29E8E}" type="parTrans" cxnId="{292C0DF8-BA27-40B5-862B-D14E9BD2BBD8}">
      <dgm:prSet/>
      <dgm:spPr/>
      <dgm:t>
        <a:bodyPr/>
        <a:lstStyle/>
        <a:p>
          <a:endParaRPr lang="en-US"/>
        </a:p>
      </dgm:t>
    </dgm:pt>
    <dgm:pt modelId="{61AEF2F1-5308-4235-8867-8460FC808151}" type="sibTrans" cxnId="{292C0DF8-BA27-40B5-862B-D14E9BD2BBD8}">
      <dgm:prSet/>
      <dgm:spPr/>
      <dgm:t>
        <a:bodyPr/>
        <a:lstStyle/>
        <a:p>
          <a:endParaRPr lang="en-US"/>
        </a:p>
      </dgm:t>
    </dgm:pt>
    <dgm:pt modelId="{6433F2B3-26CF-47F5-A36D-6CB2021E500A}" type="pres">
      <dgm:prSet presAssocID="{4AADD3C1-2C82-4441-9209-64B3932DFB4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0258E-0C14-42B1-8E91-B79E36BC8DAD}" type="pres">
      <dgm:prSet presAssocID="{7821A436-26C3-4437-B897-BE996DF3E825}" presName="composite" presStyleCnt="0"/>
      <dgm:spPr/>
    </dgm:pt>
    <dgm:pt modelId="{9EE8A11D-1404-487D-888C-7F4D01325CD6}" type="pres">
      <dgm:prSet presAssocID="{7821A436-26C3-4437-B897-BE996DF3E825}" presName="imgShp" presStyleLbl="fgImgPlace1" presStyleIdx="0" presStyleCnt="1"/>
      <dgm:spPr>
        <a:solidFill>
          <a:schemeClr val="accent2">
            <a:lumMod val="75000"/>
          </a:schemeClr>
        </a:solidFill>
      </dgm:spPr>
    </dgm:pt>
    <dgm:pt modelId="{05BF6360-21DB-421B-A37B-9387BBF2FD6D}" type="pres">
      <dgm:prSet presAssocID="{7821A436-26C3-4437-B897-BE996DF3E825}" presName="txShp" presStyleLbl="node1" presStyleIdx="0" presStyleCnt="1" custScaleX="150376" custLinFactNeighborX="0" custLinFactNeighborY="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B1F3D5-B7A2-4C1A-B3A5-F9D7D8AF94FF}" type="presOf" srcId="{7821A436-26C3-4437-B897-BE996DF3E825}" destId="{05BF6360-21DB-421B-A37B-9387BBF2FD6D}" srcOrd="0" destOrd="0" presId="urn:microsoft.com/office/officeart/2005/8/layout/vList3"/>
    <dgm:cxn modelId="{292C0DF8-BA27-40B5-862B-D14E9BD2BBD8}" srcId="{4AADD3C1-2C82-4441-9209-64B3932DFB43}" destId="{7821A436-26C3-4437-B897-BE996DF3E825}" srcOrd="0" destOrd="0" parTransId="{F81AE19F-BA14-44BD-8CA7-CBB301C29E8E}" sibTransId="{61AEF2F1-5308-4235-8867-8460FC808151}"/>
    <dgm:cxn modelId="{D0CBEABD-5BDC-40C2-B092-F8C1F8EA3A26}" type="presOf" srcId="{4AADD3C1-2C82-4441-9209-64B3932DFB43}" destId="{6433F2B3-26CF-47F5-A36D-6CB2021E500A}" srcOrd="0" destOrd="0" presId="urn:microsoft.com/office/officeart/2005/8/layout/vList3"/>
    <dgm:cxn modelId="{095BDDA9-213F-466E-B012-D3B1B1EB5172}" type="presParOf" srcId="{6433F2B3-26CF-47F5-A36D-6CB2021E500A}" destId="{5F80258E-0C14-42B1-8E91-B79E36BC8DAD}" srcOrd="0" destOrd="0" presId="urn:microsoft.com/office/officeart/2005/8/layout/vList3"/>
    <dgm:cxn modelId="{89E21FD1-2C74-49A7-A925-23F521DC67D7}" type="presParOf" srcId="{5F80258E-0C14-42B1-8E91-B79E36BC8DAD}" destId="{9EE8A11D-1404-487D-888C-7F4D01325CD6}" srcOrd="0" destOrd="0" presId="urn:microsoft.com/office/officeart/2005/8/layout/vList3"/>
    <dgm:cxn modelId="{E458B60E-43AF-488F-A22F-D9D02F780C62}" type="presParOf" srcId="{5F80258E-0C14-42B1-8E91-B79E36BC8DAD}" destId="{05BF6360-21DB-421B-A37B-9387BBF2FD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AADD3C1-2C82-4441-9209-64B3932DFB4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21A436-26C3-4437-B897-BE996DF3E825}">
      <dgm:prSet custT="1"/>
      <dgm:spPr>
        <a:solidFill>
          <a:schemeClr val="accent4">
            <a:lumMod val="75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rtl="0"/>
          <a:r>
            <a:rPr lang="en-US" sz="4400" b="1" dirty="0" smtClean="0">
              <a:solidFill>
                <a:srgbClr val="FFFF00"/>
              </a:solidFill>
            </a:rPr>
            <a:t>Problem list</a:t>
          </a:r>
          <a:endParaRPr lang="en-US" sz="4400" b="1" dirty="0">
            <a:solidFill>
              <a:srgbClr val="FFFF00"/>
            </a:solidFill>
          </a:endParaRPr>
        </a:p>
      </dgm:t>
    </dgm:pt>
    <dgm:pt modelId="{F81AE19F-BA14-44BD-8CA7-CBB301C29E8E}" type="parTrans" cxnId="{292C0DF8-BA27-40B5-862B-D14E9BD2BBD8}">
      <dgm:prSet/>
      <dgm:spPr/>
      <dgm:t>
        <a:bodyPr/>
        <a:lstStyle/>
        <a:p>
          <a:endParaRPr lang="en-US"/>
        </a:p>
      </dgm:t>
    </dgm:pt>
    <dgm:pt modelId="{61AEF2F1-5308-4235-8867-8460FC808151}" type="sibTrans" cxnId="{292C0DF8-BA27-40B5-862B-D14E9BD2BBD8}">
      <dgm:prSet/>
      <dgm:spPr/>
      <dgm:t>
        <a:bodyPr/>
        <a:lstStyle/>
        <a:p>
          <a:endParaRPr lang="en-US"/>
        </a:p>
      </dgm:t>
    </dgm:pt>
    <dgm:pt modelId="{6433F2B3-26CF-47F5-A36D-6CB2021E500A}" type="pres">
      <dgm:prSet presAssocID="{4AADD3C1-2C82-4441-9209-64B3932DFB4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0258E-0C14-42B1-8E91-B79E36BC8DAD}" type="pres">
      <dgm:prSet presAssocID="{7821A436-26C3-4437-B897-BE996DF3E825}" presName="composite" presStyleCnt="0"/>
      <dgm:spPr/>
    </dgm:pt>
    <dgm:pt modelId="{9EE8A11D-1404-487D-888C-7F4D01325CD6}" type="pres">
      <dgm:prSet presAssocID="{7821A436-26C3-4437-B897-BE996DF3E825}" presName="imgShp" presStyleLbl="fgImgPlace1" presStyleIdx="0" presStyleCnt="1"/>
      <dgm:spPr>
        <a:solidFill>
          <a:schemeClr val="accent2">
            <a:lumMod val="75000"/>
          </a:schemeClr>
        </a:solidFill>
      </dgm:spPr>
    </dgm:pt>
    <dgm:pt modelId="{05BF6360-21DB-421B-A37B-9387BBF2FD6D}" type="pres">
      <dgm:prSet presAssocID="{7821A436-26C3-4437-B897-BE996DF3E825}" presName="txShp" presStyleLbl="node1" presStyleIdx="0" presStyleCnt="1" custScaleX="150376" custLinFactNeighborX="-149" custLinFactNeighborY="-11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2C0DF8-BA27-40B5-862B-D14E9BD2BBD8}" srcId="{4AADD3C1-2C82-4441-9209-64B3932DFB43}" destId="{7821A436-26C3-4437-B897-BE996DF3E825}" srcOrd="0" destOrd="0" parTransId="{F81AE19F-BA14-44BD-8CA7-CBB301C29E8E}" sibTransId="{61AEF2F1-5308-4235-8867-8460FC808151}"/>
    <dgm:cxn modelId="{27E137EA-784E-4714-8C8C-BD09B9B6D16A}" type="presOf" srcId="{4AADD3C1-2C82-4441-9209-64B3932DFB43}" destId="{6433F2B3-26CF-47F5-A36D-6CB2021E500A}" srcOrd="0" destOrd="0" presId="urn:microsoft.com/office/officeart/2005/8/layout/vList3"/>
    <dgm:cxn modelId="{E6B3BDE6-AF29-43BE-95D5-620B6658CB00}" type="presOf" srcId="{7821A436-26C3-4437-B897-BE996DF3E825}" destId="{05BF6360-21DB-421B-A37B-9387BBF2FD6D}" srcOrd="0" destOrd="0" presId="urn:microsoft.com/office/officeart/2005/8/layout/vList3"/>
    <dgm:cxn modelId="{BE0B3F78-BB7B-4F62-BB99-F40AB5815021}" type="presParOf" srcId="{6433F2B3-26CF-47F5-A36D-6CB2021E500A}" destId="{5F80258E-0C14-42B1-8E91-B79E36BC8DAD}" srcOrd="0" destOrd="0" presId="urn:microsoft.com/office/officeart/2005/8/layout/vList3"/>
    <dgm:cxn modelId="{58DDA438-69BA-4257-B403-C601033ABB06}" type="presParOf" srcId="{5F80258E-0C14-42B1-8E91-B79E36BC8DAD}" destId="{9EE8A11D-1404-487D-888C-7F4D01325CD6}" srcOrd="0" destOrd="0" presId="urn:microsoft.com/office/officeart/2005/8/layout/vList3"/>
    <dgm:cxn modelId="{9677CD72-A4CD-4CDC-91FE-ECE19750A406}" type="presParOf" srcId="{5F80258E-0C14-42B1-8E91-B79E36BC8DAD}" destId="{05BF6360-21DB-421B-A37B-9387BBF2FD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AADD3C1-2C82-4441-9209-64B3932DFB4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21A436-26C3-4437-B897-BE996DF3E825}">
      <dgm:prSet/>
      <dgm:spPr>
        <a:solidFill>
          <a:schemeClr val="accent4">
            <a:lumMod val="75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rtl="0"/>
          <a:endParaRPr lang="en-US" dirty="0"/>
        </a:p>
      </dgm:t>
    </dgm:pt>
    <dgm:pt modelId="{F81AE19F-BA14-44BD-8CA7-CBB301C29E8E}" type="parTrans" cxnId="{292C0DF8-BA27-40B5-862B-D14E9BD2BBD8}">
      <dgm:prSet/>
      <dgm:spPr/>
      <dgm:t>
        <a:bodyPr/>
        <a:lstStyle/>
        <a:p>
          <a:endParaRPr lang="en-US"/>
        </a:p>
      </dgm:t>
    </dgm:pt>
    <dgm:pt modelId="{61AEF2F1-5308-4235-8867-8460FC808151}" type="sibTrans" cxnId="{292C0DF8-BA27-40B5-862B-D14E9BD2BBD8}">
      <dgm:prSet/>
      <dgm:spPr/>
      <dgm:t>
        <a:bodyPr/>
        <a:lstStyle/>
        <a:p>
          <a:endParaRPr lang="en-US"/>
        </a:p>
      </dgm:t>
    </dgm:pt>
    <dgm:pt modelId="{6433F2B3-26CF-47F5-A36D-6CB2021E500A}" type="pres">
      <dgm:prSet presAssocID="{4AADD3C1-2C82-4441-9209-64B3932DFB4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0258E-0C14-42B1-8E91-B79E36BC8DAD}" type="pres">
      <dgm:prSet presAssocID="{7821A436-26C3-4437-B897-BE996DF3E825}" presName="composite" presStyleCnt="0"/>
      <dgm:spPr/>
    </dgm:pt>
    <dgm:pt modelId="{9EE8A11D-1404-487D-888C-7F4D01325CD6}" type="pres">
      <dgm:prSet presAssocID="{7821A436-26C3-4437-B897-BE996DF3E825}" presName="imgShp" presStyleLbl="fgImgPlace1" presStyleIdx="0" presStyleCnt="1"/>
      <dgm:spPr>
        <a:solidFill>
          <a:schemeClr val="accent2">
            <a:lumMod val="75000"/>
          </a:schemeClr>
        </a:solidFill>
      </dgm:spPr>
    </dgm:pt>
    <dgm:pt modelId="{05BF6360-21DB-421B-A37B-9387BBF2FD6D}" type="pres">
      <dgm:prSet presAssocID="{7821A436-26C3-4437-B897-BE996DF3E825}" presName="txShp" presStyleLbl="node1" presStyleIdx="0" presStyleCnt="1" custScaleX="150376" custLinFactNeighborX="-149" custLinFactNeighborY="-11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BA0A71-3366-4E7C-B9C9-257F7D280079}" type="presOf" srcId="{4AADD3C1-2C82-4441-9209-64B3932DFB43}" destId="{6433F2B3-26CF-47F5-A36D-6CB2021E500A}" srcOrd="0" destOrd="0" presId="urn:microsoft.com/office/officeart/2005/8/layout/vList3"/>
    <dgm:cxn modelId="{AB8C3947-ECBA-42E0-971E-698589E53AA8}" type="presOf" srcId="{7821A436-26C3-4437-B897-BE996DF3E825}" destId="{05BF6360-21DB-421B-A37B-9387BBF2FD6D}" srcOrd="0" destOrd="0" presId="urn:microsoft.com/office/officeart/2005/8/layout/vList3"/>
    <dgm:cxn modelId="{292C0DF8-BA27-40B5-862B-D14E9BD2BBD8}" srcId="{4AADD3C1-2C82-4441-9209-64B3932DFB43}" destId="{7821A436-26C3-4437-B897-BE996DF3E825}" srcOrd="0" destOrd="0" parTransId="{F81AE19F-BA14-44BD-8CA7-CBB301C29E8E}" sibTransId="{61AEF2F1-5308-4235-8867-8460FC808151}"/>
    <dgm:cxn modelId="{14A720B5-0384-4114-A116-12FC79DA41AB}" type="presParOf" srcId="{6433F2B3-26CF-47F5-A36D-6CB2021E500A}" destId="{5F80258E-0C14-42B1-8E91-B79E36BC8DAD}" srcOrd="0" destOrd="0" presId="urn:microsoft.com/office/officeart/2005/8/layout/vList3"/>
    <dgm:cxn modelId="{B43C0B47-E26A-49CE-B74E-9D8538C0D5E3}" type="presParOf" srcId="{5F80258E-0C14-42B1-8E91-B79E36BC8DAD}" destId="{9EE8A11D-1404-487D-888C-7F4D01325CD6}" srcOrd="0" destOrd="0" presId="urn:microsoft.com/office/officeart/2005/8/layout/vList3"/>
    <dgm:cxn modelId="{679453E9-B966-44FE-B088-E05329F870C1}" type="presParOf" srcId="{5F80258E-0C14-42B1-8E91-B79E36BC8DAD}" destId="{05BF6360-21DB-421B-A37B-9387BBF2FD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ADD3C1-2C82-4441-9209-64B3932DFB4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21A436-26C3-4437-B897-BE996DF3E825}">
      <dgm:prSet custT="1"/>
      <dgm:spPr>
        <a:solidFill>
          <a:schemeClr val="accent4">
            <a:lumMod val="75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rtl="0"/>
          <a:r>
            <a:rPr lang="en-US" sz="4000" dirty="0" smtClean="0"/>
            <a:t>Endocrine Grand Rounds</a:t>
          </a:r>
          <a:endParaRPr lang="en-US" sz="4000" dirty="0"/>
        </a:p>
      </dgm:t>
    </dgm:pt>
    <dgm:pt modelId="{61AEF2F1-5308-4235-8867-8460FC808151}" type="sibTrans" cxnId="{292C0DF8-BA27-40B5-862B-D14E9BD2BBD8}">
      <dgm:prSet/>
      <dgm:spPr/>
      <dgm:t>
        <a:bodyPr/>
        <a:lstStyle/>
        <a:p>
          <a:endParaRPr lang="en-US"/>
        </a:p>
      </dgm:t>
    </dgm:pt>
    <dgm:pt modelId="{F81AE19F-BA14-44BD-8CA7-CBB301C29E8E}" type="parTrans" cxnId="{292C0DF8-BA27-40B5-862B-D14E9BD2BBD8}">
      <dgm:prSet/>
      <dgm:spPr/>
      <dgm:t>
        <a:bodyPr/>
        <a:lstStyle/>
        <a:p>
          <a:endParaRPr lang="en-US"/>
        </a:p>
      </dgm:t>
    </dgm:pt>
    <dgm:pt modelId="{6433F2B3-26CF-47F5-A36D-6CB2021E500A}" type="pres">
      <dgm:prSet presAssocID="{4AADD3C1-2C82-4441-9209-64B3932DFB4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0258E-0C14-42B1-8E91-B79E36BC8DAD}" type="pres">
      <dgm:prSet presAssocID="{7821A436-26C3-4437-B897-BE996DF3E825}" presName="composite" presStyleCnt="0"/>
      <dgm:spPr/>
    </dgm:pt>
    <dgm:pt modelId="{9EE8A11D-1404-487D-888C-7F4D01325CD6}" type="pres">
      <dgm:prSet presAssocID="{7821A436-26C3-4437-B897-BE996DF3E825}" presName="imgShp" presStyleLbl="fgImgPlace1" presStyleIdx="0" presStyleCnt="1"/>
      <dgm:spPr>
        <a:solidFill>
          <a:schemeClr val="accent2">
            <a:lumMod val="75000"/>
          </a:schemeClr>
        </a:solidFill>
      </dgm:spPr>
    </dgm:pt>
    <dgm:pt modelId="{05BF6360-21DB-421B-A37B-9387BBF2FD6D}" type="pres">
      <dgm:prSet presAssocID="{7821A436-26C3-4437-B897-BE996DF3E825}" presName="txShp" presStyleLbl="node1" presStyleIdx="0" presStyleCnt="1" custScaleX="150376" custLinFactNeighborX="0" custLinFactNeighborY="-4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2C1CFE-FCA1-443D-870A-E378D0488EA6}" type="presOf" srcId="{7821A436-26C3-4437-B897-BE996DF3E825}" destId="{05BF6360-21DB-421B-A37B-9387BBF2FD6D}" srcOrd="0" destOrd="0" presId="urn:microsoft.com/office/officeart/2005/8/layout/vList3"/>
    <dgm:cxn modelId="{292C0DF8-BA27-40B5-862B-D14E9BD2BBD8}" srcId="{4AADD3C1-2C82-4441-9209-64B3932DFB43}" destId="{7821A436-26C3-4437-B897-BE996DF3E825}" srcOrd="0" destOrd="0" parTransId="{F81AE19F-BA14-44BD-8CA7-CBB301C29E8E}" sibTransId="{61AEF2F1-5308-4235-8867-8460FC808151}"/>
    <dgm:cxn modelId="{40F96B23-F6C1-475C-8754-03D3D4D49F8D}" type="presOf" srcId="{4AADD3C1-2C82-4441-9209-64B3932DFB43}" destId="{6433F2B3-26CF-47F5-A36D-6CB2021E500A}" srcOrd="0" destOrd="0" presId="urn:microsoft.com/office/officeart/2005/8/layout/vList3"/>
    <dgm:cxn modelId="{80ABE988-D2FB-469B-89EB-185A4B881DD6}" type="presParOf" srcId="{6433F2B3-26CF-47F5-A36D-6CB2021E500A}" destId="{5F80258E-0C14-42B1-8E91-B79E36BC8DAD}" srcOrd="0" destOrd="0" presId="urn:microsoft.com/office/officeart/2005/8/layout/vList3"/>
    <dgm:cxn modelId="{DE684932-EB91-49FB-9D42-E7BB7A8D0D05}" type="presParOf" srcId="{5F80258E-0C14-42B1-8E91-B79E36BC8DAD}" destId="{9EE8A11D-1404-487D-888C-7F4D01325CD6}" srcOrd="0" destOrd="0" presId="urn:microsoft.com/office/officeart/2005/8/layout/vList3"/>
    <dgm:cxn modelId="{55934430-73C3-4D4C-AF6B-0C0F5B3184D3}" type="presParOf" srcId="{5F80258E-0C14-42B1-8E91-B79E36BC8DAD}" destId="{05BF6360-21DB-421B-A37B-9387BBF2FD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ADD3C1-2C82-4441-9209-64B3932DFB4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21A436-26C3-4437-B897-BE996DF3E825}">
      <dgm:prSet custT="1"/>
      <dgm:spPr>
        <a:solidFill>
          <a:schemeClr val="accent4">
            <a:lumMod val="75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rtl="0"/>
          <a:r>
            <a:rPr lang="en-US" sz="2800" dirty="0" smtClean="0"/>
            <a:t>Present Illness ( continued.) </a:t>
          </a:r>
          <a:endParaRPr lang="en-US" sz="2800" dirty="0"/>
        </a:p>
      </dgm:t>
    </dgm:pt>
    <dgm:pt modelId="{61AEF2F1-5308-4235-8867-8460FC808151}" type="sibTrans" cxnId="{292C0DF8-BA27-40B5-862B-D14E9BD2BBD8}">
      <dgm:prSet/>
      <dgm:spPr/>
      <dgm:t>
        <a:bodyPr/>
        <a:lstStyle/>
        <a:p>
          <a:endParaRPr lang="en-US"/>
        </a:p>
      </dgm:t>
    </dgm:pt>
    <dgm:pt modelId="{F81AE19F-BA14-44BD-8CA7-CBB301C29E8E}" type="parTrans" cxnId="{292C0DF8-BA27-40B5-862B-D14E9BD2BBD8}">
      <dgm:prSet/>
      <dgm:spPr/>
      <dgm:t>
        <a:bodyPr/>
        <a:lstStyle/>
        <a:p>
          <a:endParaRPr lang="en-US"/>
        </a:p>
      </dgm:t>
    </dgm:pt>
    <dgm:pt modelId="{6433F2B3-26CF-47F5-A36D-6CB2021E500A}" type="pres">
      <dgm:prSet presAssocID="{4AADD3C1-2C82-4441-9209-64B3932DFB4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0258E-0C14-42B1-8E91-B79E36BC8DAD}" type="pres">
      <dgm:prSet presAssocID="{7821A436-26C3-4437-B897-BE996DF3E825}" presName="composite" presStyleCnt="0"/>
      <dgm:spPr/>
    </dgm:pt>
    <dgm:pt modelId="{9EE8A11D-1404-487D-888C-7F4D01325CD6}" type="pres">
      <dgm:prSet presAssocID="{7821A436-26C3-4437-B897-BE996DF3E825}" presName="imgShp" presStyleLbl="fgImgPlace1" presStyleIdx="0" presStyleCnt="1"/>
      <dgm:spPr>
        <a:solidFill>
          <a:schemeClr val="accent2">
            <a:lumMod val="75000"/>
          </a:schemeClr>
        </a:solidFill>
      </dgm:spPr>
    </dgm:pt>
    <dgm:pt modelId="{05BF6360-21DB-421B-A37B-9387BBF2FD6D}" type="pres">
      <dgm:prSet presAssocID="{7821A436-26C3-4437-B897-BE996DF3E825}" presName="txShp" presStyleLbl="node1" presStyleIdx="0" presStyleCnt="1" custScaleX="150376" custLinFactNeighborX="224" custLinFactNeighborY="-1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2C1CFE-FCA1-443D-870A-E378D0488EA6}" type="presOf" srcId="{7821A436-26C3-4437-B897-BE996DF3E825}" destId="{05BF6360-21DB-421B-A37B-9387BBF2FD6D}" srcOrd="0" destOrd="0" presId="urn:microsoft.com/office/officeart/2005/8/layout/vList3"/>
    <dgm:cxn modelId="{292C0DF8-BA27-40B5-862B-D14E9BD2BBD8}" srcId="{4AADD3C1-2C82-4441-9209-64B3932DFB43}" destId="{7821A436-26C3-4437-B897-BE996DF3E825}" srcOrd="0" destOrd="0" parTransId="{F81AE19F-BA14-44BD-8CA7-CBB301C29E8E}" sibTransId="{61AEF2F1-5308-4235-8867-8460FC808151}"/>
    <dgm:cxn modelId="{40F96B23-F6C1-475C-8754-03D3D4D49F8D}" type="presOf" srcId="{4AADD3C1-2C82-4441-9209-64B3932DFB43}" destId="{6433F2B3-26CF-47F5-A36D-6CB2021E500A}" srcOrd="0" destOrd="0" presId="urn:microsoft.com/office/officeart/2005/8/layout/vList3"/>
    <dgm:cxn modelId="{80ABE988-D2FB-469B-89EB-185A4B881DD6}" type="presParOf" srcId="{6433F2B3-26CF-47F5-A36D-6CB2021E500A}" destId="{5F80258E-0C14-42B1-8E91-B79E36BC8DAD}" srcOrd="0" destOrd="0" presId="urn:microsoft.com/office/officeart/2005/8/layout/vList3"/>
    <dgm:cxn modelId="{DE684932-EB91-49FB-9D42-E7BB7A8D0D05}" type="presParOf" srcId="{5F80258E-0C14-42B1-8E91-B79E36BC8DAD}" destId="{9EE8A11D-1404-487D-888C-7F4D01325CD6}" srcOrd="0" destOrd="0" presId="urn:microsoft.com/office/officeart/2005/8/layout/vList3"/>
    <dgm:cxn modelId="{55934430-73C3-4D4C-AF6B-0C0F5B3184D3}" type="presParOf" srcId="{5F80258E-0C14-42B1-8E91-B79E36BC8DAD}" destId="{05BF6360-21DB-421B-A37B-9387BBF2FD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ADD3C1-2C82-4441-9209-64B3932DFB4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21A436-26C3-4437-B897-BE996DF3E825}">
      <dgm:prSet custT="1"/>
      <dgm:spPr>
        <a:solidFill>
          <a:schemeClr val="accent4">
            <a:lumMod val="75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rtl="0"/>
          <a:r>
            <a:rPr lang="en-US" sz="2800" dirty="0" smtClean="0"/>
            <a:t>Present Illness ( continued.) </a:t>
          </a:r>
          <a:endParaRPr lang="en-US" sz="2800" dirty="0"/>
        </a:p>
      </dgm:t>
    </dgm:pt>
    <dgm:pt modelId="{61AEF2F1-5308-4235-8867-8460FC808151}" type="sibTrans" cxnId="{292C0DF8-BA27-40B5-862B-D14E9BD2BBD8}">
      <dgm:prSet/>
      <dgm:spPr/>
      <dgm:t>
        <a:bodyPr/>
        <a:lstStyle/>
        <a:p>
          <a:endParaRPr lang="en-US"/>
        </a:p>
      </dgm:t>
    </dgm:pt>
    <dgm:pt modelId="{F81AE19F-BA14-44BD-8CA7-CBB301C29E8E}" type="parTrans" cxnId="{292C0DF8-BA27-40B5-862B-D14E9BD2BBD8}">
      <dgm:prSet/>
      <dgm:spPr/>
      <dgm:t>
        <a:bodyPr/>
        <a:lstStyle/>
        <a:p>
          <a:endParaRPr lang="en-US"/>
        </a:p>
      </dgm:t>
    </dgm:pt>
    <dgm:pt modelId="{6433F2B3-26CF-47F5-A36D-6CB2021E500A}" type="pres">
      <dgm:prSet presAssocID="{4AADD3C1-2C82-4441-9209-64B3932DFB4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0258E-0C14-42B1-8E91-B79E36BC8DAD}" type="pres">
      <dgm:prSet presAssocID="{7821A436-26C3-4437-B897-BE996DF3E825}" presName="composite" presStyleCnt="0"/>
      <dgm:spPr/>
    </dgm:pt>
    <dgm:pt modelId="{9EE8A11D-1404-487D-888C-7F4D01325CD6}" type="pres">
      <dgm:prSet presAssocID="{7821A436-26C3-4437-B897-BE996DF3E825}" presName="imgShp" presStyleLbl="fgImgPlace1" presStyleIdx="0" presStyleCnt="1"/>
      <dgm:spPr>
        <a:solidFill>
          <a:schemeClr val="accent2">
            <a:lumMod val="75000"/>
          </a:schemeClr>
        </a:solidFill>
      </dgm:spPr>
    </dgm:pt>
    <dgm:pt modelId="{05BF6360-21DB-421B-A37B-9387BBF2FD6D}" type="pres">
      <dgm:prSet presAssocID="{7821A436-26C3-4437-B897-BE996DF3E825}" presName="txShp" presStyleLbl="node1" presStyleIdx="0" presStyleCnt="1" custScaleX="150376" custLinFactNeighborX="224" custLinFactNeighborY="-1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2C1CFE-FCA1-443D-870A-E378D0488EA6}" type="presOf" srcId="{7821A436-26C3-4437-B897-BE996DF3E825}" destId="{05BF6360-21DB-421B-A37B-9387BBF2FD6D}" srcOrd="0" destOrd="0" presId="urn:microsoft.com/office/officeart/2005/8/layout/vList3"/>
    <dgm:cxn modelId="{292C0DF8-BA27-40B5-862B-D14E9BD2BBD8}" srcId="{4AADD3C1-2C82-4441-9209-64B3932DFB43}" destId="{7821A436-26C3-4437-B897-BE996DF3E825}" srcOrd="0" destOrd="0" parTransId="{F81AE19F-BA14-44BD-8CA7-CBB301C29E8E}" sibTransId="{61AEF2F1-5308-4235-8867-8460FC808151}"/>
    <dgm:cxn modelId="{40F96B23-F6C1-475C-8754-03D3D4D49F8D}" type="presOf" srcId="{4AADD3C1-2C82-4441-9209-64B3932DFB43}" destId="{6433F2B3-26CF-47F5-A36D-6CB2021E500A}" srcOrd="0" destOrd="0" presId="urn:microsoft.com/office/officeart/2005/8/layout/vList3"/>
    <dgm:cxn modelId="{80ABE988-D2FB-469B-89EB-185A4B881DD6}" type="presParOf" srcId="{6433F2B3-26CF-47F5-A36D-6CB2021E500A}" destId="{5F80258E-0C14-42B1-8E91-B79E36BC8DAD}" srcOrd="0" destOrd="0" presId="urn:microsoft.com/office/officeart/2005/8/layout/vList3"/>
    <dgm:cxn modelId="{DE684932-EB91-49FB-9D42-E7BB7A8D0D05}" type="presParOf" srcId="{5F80258E-0C14-42B1-8E91-B79E36BC8DAD}" destId="{9EE8A11D-1404-487D-888C-7F4D01325CD6}" srcOrd="0" destOrd="0" presId="urn:microsoft.com/office/officeart/2005/8/layout/vList3"/>
    <dgm:cxn modelId="{55934430-73C3-4D4C-AF6B-0C0F5B3184D3}" type="presParOf" srcId="{5F80258E-0C14-42B1-8E91-B79E36BC8DAD}" destId="{05BF6360-21DB-421B-A37B-9387BBF2FD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ADD3C1-2C82-4441-9209-64B3932DFB4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21A436-26C3-4437-B897-BE996DF3E825}">
      <dgm:prSet custT="1"/>
      <dgm:spPr>
        <a:solidFill>
          <a:schemeClr val="accent4">
            <a:lumMod val="75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rtl="0"/>
          <a:r>
            <a:rPr lang="en-US" sz="2800" dirty="0" smtClean="0"/>
            <a:t>Present Illness ( continued.) </a:t>
          </a:r>
          <a:endParaRPr lang="en-US" sz="2800" dirty="0"/>
        </a:p>
      </dgm:t>
    </dgm:pt>
    <dgm:pt modelId="{61AEF2F1-5308-4235-8867-8460FC808151}" type="sibTrans" cxnId="{292C0DF8-BA27-40B5-862B-D14E9BD2BBD8}">
      <dgm:prSet/>
      <dgm:spPr/>
      <dgm:t>
        <a:bodyPr/>
        <a:lstStyle/>
        <a:p>
          <a:endParaRPr lang="en-US"/>
        </a:p>
      </dgm:t>
    </dgm:pt>
    <dgm:pt modelId="{F81AE19F-BA14-44BD-8CA7-CBB301C29E8E}" type="parTrans" cxnId="{292C0DF8-BA27-40B5-862B-D14E9BD2BBD8}">
      <dgm:prSet/>
      <dgm:spPr/>
      <dgm:t>
        <a:bodyPr/>
        <a:lstStyle/>
        <a:p>
          <a:endParaRPr lang="en-US"/>
        </a:p>
      </dgm:t>
    </dgm:pt>
    <dgm:pt modelId="{6433F2B3-26CF-47F5-A36D-6CB2021E500A}" type="pres">
      <dgm:prSet presAssocID="{4AADD3C1-2C82-4441-9209-64B3932DFB4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0258E-0C14-42B1-8E91-B79E36BC8DAD}" type="pres">
      <dgm:prSet presAssocID="{7821A436-26C3-4437-B897-BE996DF3E825}" presName="composite" presStyleCnt="0"/>
      <dgm:spPr/>
    </dgm:pt>
    <dgm:pt modelId="{9EE8A11D-1404-487D-888C-7F4D01325CD6}" type="pres">
      <dgm:prSet presAssocID="{7821A436-26C3-4437-B897-BE996DF3E825}" presName="imgShp" presStyleLbl="fgImgPlace1" presStyleIdx="0" presStyleCnt="1"/>
      <dgm:spPr>
        <a:solidFill>
          <a:schemeClr val="accent2">
            <a:lumMod val="75000"/>
          </a:schemeClr>
        </a:solidFill>
      </dgm:spPr>
    </dgm:pt>
    <dgm:pt modelId="{05BF6360-21DB-421B-A37B-9387BBF2FD6D}" type="pres">
      <dgm:prSet presAssocID="{7821A436-26C3-4437-B897-BE996DF3E825}" presName="txShp" presStyleLbl="node1" presStyleIdx="0" presStyleCnt="1" custScaleX="150376" custLinFactNeighborX="224" custLinFactNeighborY="-1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2C1CFE-FCA1-443D-870A-E378D0488EA6}" type="presOf" srcId="{7821A436-26C3-4437-B897-BE996DF3E825}" destId="{05BF6360-21DB-421B-A37B-9387BBF2FD6D}" srcOrd="0" destOrd="0" presId="urn:microsoft.com/office/officeart/2005/8/layout/vList3"/>
    <dgm:cxn modelId="{292C0DF8-BA27-40B5-862B-D14E9BD2BBD8}" srcId="{4AADD3C1-2C82-4441-9209-64B3932DFB43}" destId="{7821A436-26C3-4437-B897-BE996DF3E825}" srcOrd="0" destOrd="0" parTransId="{F81AE19F-BA14-44BD-8CA7-CBB301C29E8E}" sibTransId="{61AEF2F1-5308-4235-8867-8460FC808151}"/>
    <dgm:cxn modelId="{40F96B23-F6C1-475C-8754-03D3D4D49F8D}" type="presOf" srcId="{4AADD3C1-2C82-4441-9209-64B3932DFB43}" destId="{6433F2B3-26CF-47F5-A36D-6CB2021E500A}" srcOrd="0" destOrd="0" presId="urn:microsoft.com/office/officeart/2005/8/layout/vList3"/>
    <dgm:cxn modelId="{80ABE988-D2FB-469B-89EB-185A4B881DD6}" type="presParOf" srcId="{6433F2B3-26CF-47F5-A36D-6CB2021E500A}" destId="{5F80258E-0C14-42B1-8E91-B79E36BC8DAD}" srcOrd="0" destOrd="0" presId="urn:microsoft.com/office/officeart/2005/8/layout/vList3"/>
    <dgm:cxn modelId="{DE684932-EB91-49FB-9D42-E7BB7A8D0D05}" type="presParOf" srcId="{5F80258E-0C14-42B1-8E91-B79E36BC8DAD}" destId="{9EE8A11D-1404-487D-888C-7F4D01325CD6}" srcOrd="0" destOrd="0" presId="urn:microsoft.com/office/officeart/2005/8/layout/vList3"/>
    <dgm:cxn modelId="{55934430-73C3-4D4C-AF6B-0C0F5B3184D3}" type="presParOf" srcId="{5F80258E-0C14-42B1-8E91-B79E36BC8DAD}" destId="{05BF6360-21DB-421B-A37B-9387BBF2FD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ADD3C1-2C82-4441-9209-64B3932DFB4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21A436-26C3-4437-B897-BE996DF3E825}">
      <dgm:prSet custT="1"/>
      <dgm:spPr>
        <a:solidFill>
          <a:schemeClr val="accent4">
            <a:lumMod val="75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rtl="0"/>
          <a:r>
            <a:rPr lang="en-US" sz="2800" dirty="0" smtClean="0"/>
            <a:t>Present Illness ( continued.) </a:t>
          </a:r>
          <a:endParaRPr lang="en-US" sz="2800" dirty="0"/>
        </a:p>
      </dgm:t>
    </dgm:pt>
    <dgm:pt modelId="{61AEF2F1-5308-4235-8867-8460FC808151}" type="sibTrans" cxnId="{292C0DF8-BA27-40B5-862B-D14E9BD2BBD8}">
      <dgm:prSet/>
      <dgm:spPr/>
      <dgm:t>
        <a:bodyPr/>
        <a:lstStyle/>
        <a:p>
          <a:endParaRPr lang="en-US"/>
        </a:p>
      </dgm:t>
    </dgm:pt>
    <dgm:pt modelId="{F81AE19F-BA14-44BD-8CA7-CBB301C29E8E}" type="parTrans" cxnId="{292C0DF8-BA27-40B5-862B-D14E9BD2BBD8}">
      <dgm:prSet/>
      <dgm:spPr/>
      <dgm:t>
        <a:bodyPr/>
        <a:lstStyle/>
        <a:p>
          <a:endParaRPr lang="en-US"/>
        </a:p>
      </dgm:t>
    </dgm:pt>
    <dgm:pt modelId="{6433F2B3-26CF-47F5-A36D-6CB2021E500A}" type="pres">
      <dgm:prSet presAssocID="{4AADD3C1-2C82-4441-9209-64B3932DFB4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0258E-0C14-42B1-8E91-B79E36BC8DAD}" type="pres">
      <dgm:prSet presAssocID="{7821A436-26C3-4437-B897-BE996DF3E825}" presName="composite" presStyleCnt="0"/>
      <dgm:spPr/>
    </dgm:pt>
    <dgm:pt modelId="{9EE8A11D-1404-487D-888C-7F4D01325CD6}" type="pres">
      <dgm:prSet presAssocID="{7821A436-26C3-4437-B897-BE996DF3E825}" presName="imgShp" presStyleLbl="fgImgPlace1" presStyleIdx="0" presStyleCnt="1"/>
      <dgm:spPr>
        <a:solidFill>
          <a:schemeClr val="accent2">
            <a:lumMod val="75000"/>
          </a:schemeClr>
        </a:solidFill>
      </dgm:spPr>
    </dgm:pt>
    <dgm:pt modelId="{05BF6360-21DB-421B-A37B-9387BBF2FD6D}" type="pres">
      <dgm:prSet presAssocID="{7821A436-26C3-4437-B897-BE996DF3E825}" presName="txShp" presStyleLbl="node1" presStyleIdx="0" presStyleCnt="1" custScaleX="150376" custLinFactNeighborX="224" custLinFactNeighborY="-1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2C1CFE-FCA1-443D-870A-E378D0488EA6}" type="presOf" srcId="{7821A436-26C3-4437-B897-BE996DF3E825}" destId="{05BF6360-21DB-421B-A37B-9387BBF2FD6D}" srcOrd="0" destOrd="0" presId="urn:microsoft.com/office/officeart/2005/8/layout/vList3"/>
    <dgm:cxn modelId="{292C0DF8-BA27-40B5-862B-D14E9BD2BBD8}" srcId="{4AADD3C1-2C82-4441-9209-64B3932DFB43}" destId="{7821A436-26C3-4437-B897-BE996DF3E825}" srcOrd="0" destOrd="0" parTransId="{F81AE19F-BA14-44BD-8CA7-CBB301C29E8E}" sibTransId="{61AEF2F1-5308-4235-8867-8460FC808151}"/>
    <dgm:cxn modelId="{40F96B23-F6C1-475C-8754-03D3D4D49F8D}" type="presOf" srcId="{4AADD3C1-2C82-4441-9209-64B3932DFB43}" destId="{6433F2B3-26CF-47F5-A36D-6CB2021E500A}" srcOrd="0" destOrd="0" presId="urn:microsoft.com/office/officeart/2005/8/layout/vList3"/>
    <dgm:cxn modelId="{80ABE988-D2FB-469B-89EB-185A4B881DD6}" type="presParOf" srcId="{6433F2B3-26CF-47F5-A36D-6CB2021E500A}" destId="{5F80258E-0C14-42B1-8E91-B79E36BC8DAD}" srcOrd="0" destOrd="0" presId="urn:microsoft.com/office/officeart/2005/8/layout/vList3"/>
    <dgm:cxn modelId="{DE684932-EB91-49FB-9D42-E7BB7A8D0D05}" type="presParOf" srcId="{5F80258E-0C14-42B1-8E91-B79E36BC8DAD}" destId="{9EE8A11D-1404-487D-888C-7F4D01325CD6}" srcOrd="0" destOrd="0" presId="urn:microsoft.com/office/officeart/2005/8/layout/vList3"/>
    <dgm:cxn modelId="{55934430-73C3-4D4C-AF6B-0C0F5B3184D3}" type="presParOf" srcId="{5F80258E-0C14-42B1-8E91-B79E36BC8DAD}" destId="{05BF6360-21DB-421B-A37B-9387BBF2FD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AADD3C1-2C82-4441-9209-64B3932DFB4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21A436-26C3-4437-B897-BE996DF3E825}">
      <dgm:prSet custT="1"/>
      <dgm:spPr>
        <a:solidFill>
          <a:schemeClr val="accent4">
            <a:lumMod val="75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rtl="0"/>
          <a:r>
            <a:rPr lang="en-US" sz="2800" dirty="0" smtClean="0"/>
            <a:t>Present Illness ( continued.) </a:t>
          </a:r>
          <a:endParaRPr lang="en-US" sz="2800" dirty="0"/>
        </a:p>
      </dgm:t>
    </dgm:pt>
    <dgm:pt modelId="{61AEF2F1-5308-4235-8867-8460FC808151}" type="sibTrans" cxnId="{292C0DF8-BA27-40B5-862B-D14E9BD2BBD8}">
      <dgm:prSet/>
      <dgm:spPr/>
      <dgm:t>
        <a:bodyPr/>
        <a:lstStyle/>
        <a:p>
          <a:endParaRPr lang="en-US"/>
        </a:p>
      </dgm:t>
    </dgm:pt>
    <dgm:pt modelId="{F81AE19F-BA14-44BD-8CA7-CBB301C29E8E}" type="parTrans" cxnId="{292C0DF8-BA27-40B5-862B-D14E9BD2BBD8}">
      <dgm:prSet/>
      <dgm:spPr/>
      <dgm:t>
        <a:bodyPr/>
        <a:lstStyle/>
        <a:p>
          <a:endParaRPr lang="en-US"/>
        </a:p>
      </dgm:t>
    </dgm:pt>
    <dgm:pt modelId="{6433F2B3-26CF-47F5-A36D-6CB2021E500A}" type="pres">
      <dgm:prSet presAssocID="{4AADD3C1-2C82-4441-9209-64B3932DFB4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0258E-0C14-42B1-8E91-B79E36BC8DAD}" type="pres">
      <dgm:prSet presAssocID="{7821A436-26C3-4437-B897-BE996DF3E825}" presName="composite" presStyleCnt="0"/>
      <dgm:spPr/>
    </dgm:pt>
    <dgm:pt modelId="{9EE8A11D-1404-487D-888C-7F4D01325CD6}" type="pres">
      <dgm:prSet presAssocID="{7821A436-26C3-4437-B897-BE996DF3E825}" presName="imgShp" presStyleLbl="fgImgPlace1" presStyleIdx="0" presStyleCnt="1"/>
      <dgm:spPr>
        <a:solidFill>
          <a:schemeClr val="accent2">
            <a:lumMod val="75000"/>
          </a:schemeClr>
        </a:solidFill>
      </dgm:spPr>
    </dgm:pt>
    <dgm:pt modelId="{05BF6360-21DB-421B-A37B-9387BBF2FD6D}" type="pres">
      <dgm:prSet presAssocID="{7821A436-26C3-4437-B897-BE996DF3E825}" presName="txShp" presStyleLbl="node1" presStyleIdx="0" presStyleCnt="1" custScaleX="150376" custLinFactNeighborX="224" custLinFactNeighborY="-1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2C1CFE-FCA1-443D-870A-E378D0488EA6}" type="presOf" srcId="{7821A436-26C3-4437-B897-BE996DF3E825}" destId="{05BF6360-21DB-421B-A37B-9387BBF2FD6D}" srcOrd="0" destOrd="0" presId="urn:microsoft.com/office/officeart/2005/8/layout/vList3"/>
    <dgm:cxn modelId="{292C0DF8-BA27-40B5-862B-D14E9BD2BBD8}" srcId="{4AADD3C1-2C82-4441-9209-64B3932DFB43}" destId="{7821A436-26C3-4437-B897-BE996DF3E825}" srcOrd="0" destOrd="0" parTransId="{F81AE19F-BA14-44BD-8CA7-CBB301C29E8E}" sibTransId="{61AEF2F1-5308-4235-8867-8460FC808151}"/>
    <dgm:cxn modelId="{40F96B23-F6C1-475C-8754-03D3D4D49F8D}" type="presOf" srcId="{4AADD3C1-2C82-4441-9209-64B3932DFB43}" destId="{6433F2B3-26CF-47F5-A36D-6CB2021E500A}" srcOrd="0" destOrd="0" presId="urn:microsoft.com/office/officeart/2005/8/layout/vList3"/>
    <dgm:cxn modelId="{80ABE988-D2FB-469B-89EB-185A4B881DD6}" type="presParOf" srcId="{6433F2B3-26CF-47F5-A36D-6CB2021E500A}" destId="{5F80258E-0C14-42B1-8E91-B79E36BC8DAD}" srcOrd="0" destOrd="0" presId="urn:microsoft.com/office/officeart/2005/8/layout/vList3"/>
    <dgm:cxn modelId="{DE684932-EB91-49FB-9D42-E7BB7A8D0D05}" type="presParOf" srcId="{5F80258E-0C14-42B1-8E91-B79E36BC8DAD}" destId="{9EE8A11D-1404-487D-888C-7F4D01325CD6}" srcOrd="0" destOrd="0" presId="urn:microsoft.com/office/officeart/2005/8/layout/vList3"/>
    <dgm:cxn modelId="{55934430-73C3-4D4C-AF6B-0C0F5B3184D3}" type="presParOf" srcId="{5F80258E-0C14-42B1-8E91-B79E36BC8DAD}" destId="{05BF6360-21DB-421B-A37B-9387BBF2FD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AADD3C1-2C82-4441-9209-64B3932DFB4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21A436-26C3-4437-B897-BE996DF3E825}">
      <dgm:prSet custT="1"/>
      <dgm:spPr>
        <a:solidFill>
          <a:schemeClr val="accent4">
            <a:lumMod val="75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rtl="0"/>
          <a:r>
            <a:rPr lang="en-US" sz="2800" dirty="0" smtClean="0"/>
            <a:t>Present Illness ( continued.) </a:t>
          </a:r>
          <a:endParaRPr lang="en-US" sz="2800" dirty="0"/>
        </a:p>
      </dgm:t>
    </dgm:pt>
    <dgm:pt modelId="{61AEF2F1-5308-4235-8867-8460FC808151}" type="sibTrans" cxnId="{292C0DF8-BA27-40B5-862B-D14E9BD2BBD8}">
      <dgm:prSet/>
      <dgm:spPr/>
      <dgm:t>
        <a:bodyPr/>
        <a:lstStyle/>
        <a:p>
          <a:endParaRPr lang="en-US"/>
        </a:p>
      </dgm:t>
    </dgm:pt>
    <dgm:pt modelId="{F81AE19F-BA14-44BD-8CA7-CBB301C29E8E}" type="parTrans" cxnId="{292C0DF8-BA27-40B5-862B-D14E9BD2BBD8}">
      <dgm:prSet/>
      <dgm:spPr/>
      <dgm:t>
        <a:bodyPr/>
        <a:lstStyle/>
        <a:p>
          <a:endParaRPr lang="en-US"/>
        </a:p>
      </dgm:t>
    </dgm:pt>
    <dgm:pt modelId="{6433F2B3-26CF-47F5-A36D-6CB2021E500A}" type="pres">
      <dgm:prSet presAssocID="{4AADD3C1-2C82-4441-9209-64B3932DFB4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0258E-0C14-42B1-8E91-B79E36BC8DAD}" type="pres">
      <dgm:prSet presAssocID="{7821A436-26C3-4437-B897-BE996DF3E825}" presName="composite" presStyleCnt="0"/>
      <dgm:spPr/>
    </dgm:pt>
    <dgm:pt modelId="{9EE8A11D-1404-487D-888C-7F4D01325CD6}" type="pres">
      <dgm:prSet presAssocID="{7821A436-26C3-4437-B897-BE996DF3E825}" presName="imgShp" presStyleLbl="fgImgPlace1" presStyleIdx="0" presStyleCnt="1"/>
      <dgm:spPr>
        <a:solidFill>
          <a:schemeClr val="accent2">
            <a:lumMod val="75000"/>
          </a:schemeClr>
        </a:solidFill>
      </dgm:spPr>
    </dgm:pt>
    <dgm:pt modelId="{05BF6360-21DB-421B-A37B-9387BBF2FD6D}" type="pres">
      <dgm:prSet presAssocID="{7821A436-26C3-4437-B897-BE996DF3E825}" presName="txShp" presStyleLbl="node1" presStyleIdx="0" presStyleCnt="1" custScaleX="150376" custLinFactNeighborX="0" custLinFactNeighborY="1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2C1CFE-FCA1-443D-870A-E378D0488EA6}" type="presOf" srcId="{7821A436-26C3-4437-B897-BE996DF3E825}" destId="{05BF6360-21DB-421B-A37B-9387BBF2FD6D}" srcOrd="0" destOrd="0" presId="urn:microsoft.com/office/officeart/2005/8/layout/vList3"/>
    <dgm:cxn modelId="{292C0DF8-BA27-40B5-862B-D14E9BD2BBD8}" srcId="{4AADD3C1-2C82-4441-9209-64B3932DFB43}" destId="{7821A436-26C3-4437-B897-BE996DF3E825}" srcOrd="0" destOrd="0" parTransId="{F81AE19F-BA14-44BD-8CA7-CBB301C29E8E}" sibTransId="{61AEF2F1-5308-4235-8867-8460FC808151}"/>
    <dgm:cxn modelId="{40F96B23-F6C1-475C-8754-03D3D4D49F8D}" type="presOf" srcId="{4AADD3C1-2C82-4441-9209-64B3932DFB43}" destId="{6433F2B3-26CF-47F5-A36D-6CB2021E500A}" srcOrd="0" destOrd="0" presId="urn:microsoft.com/office/officeart/2005/8/layout/vList3"/>
    <dgm:cxn modelId="{80ABE988-D2FB-469B-89EB-185A4B881DD6}" type="presParOf" srcId="{6433F2B3-26CF-47F5-A36D-6CB2021E500A}" destId="{5F80258E-0C14-42B1-8E91-B79E36BC8DAD}" srcOrd="0" destOrd="0" presId="urn:microsoft.com/office/officeart/2005/8/layout/vList3"/>
    <dgm:cxn modelId="{DE684932-EB91-49FB-9D42-E7BB7A8D0D05}" type="presParOf" srcId="{5F80258E-0C14-42B1-8E91-B79E36BC8DAD}" destId="{9EE8A11D-1404-487D-888C-7F4D01325CD6}" srcOrd="0" destOrd="0" presId="urn:microsoft.com/office/officeart/2005/8/layout/vList3"/>
    <dgm:cxn modelId="{55934430-73C3-4D4C-AF6B-0C0F5B3184D3}" type="presParOf" srcId="{5F80258E-0C14-42B1-8E91-B79E36BC8DAD}" destId="{05BF6360-21DB-421B-A37B-9387BBF2FD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F6360-21DB-421B-A37B-9387BBF2FD6D}">
      <dsp:nvSpPr>
        <dsp:cNvPr id="0" name=""/>
        <dsp:cNvSpPr/>
      </dsp:nvSpPr>
      <dsp:spPr>
        <a:xfrm rot="10800000">
          <a:off x="-1" y="0"/>
          <a:ext cx="9601203" cy="808102"/>
        </a:xfrm>
        <a:prstGeom prst="homePlate">
          <a:avLst/>
        </a:prstGeom>
        <a:solidFill>
          <a:schemeClr val="accent4">
            <a:lumMod val="75000"/>
          </a:schemeClr>
        </a:solidFill>
        <a:ln w="34925" cap="flat" cmpd="sng" algn="in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351" tIns="152400" rIns="28448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 rot="10800000">
        <a:off x="202024" y="0"/>
        <a:ext cx="9399178" cy="808102"/>
      </dsp:txXfrm>
    </dsp:sp>
    <dsp:sp modelId="{9EE8A11D-1404-487D-888C-7F4D01325CD6}">
      <dsp:nvSpPr>
        <dsp:cNvPr id="0" name=""/>
        <dsp:cNvSpPr/>
      </dsp:nvSpPr>
      <dsp:spPr>
        <a:xfrm>
          <a:off x="1204149" y="394"/>
          <a:ext cx="808102" cy="808102"/>
        </a:xfrm>
        <a:prstGeom prst="ellipse">
          <a:avLst/>
        </a:prstGeom>
        <a:solidFill>
          <a:schemeClr val="accent2">
            <a:lumMod val="75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F6360-21DB-421B-A37B-9387BBF2FD6D}">
      <dsp:nvSpPr>
        <dsp:cNvPr id="0" name=""/>
        <dsp:cNvSpPr/>
      </dsp:nvSpPr>
      <dsp:spPr>
        <a:xfrm rot="10800000">
          <a:off x="-1" y="0"/>
          <a:ext cx="9601203" cy="808102"/>
        </a:xfrm>
        <a:prstGeom prst="homePlate">
          <a:avLst/>
        </a:prstGeom>
        <a:solidFill>
          <a:schemeClr val="accent4">
            <a:lumMod val="75000"/>
          </a:schemeClr>
        </a:solidFill>
        <a:ln w="34925" cap="flat" cmpd="sng" algn="in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351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Present Illness ( continued.) </a:t>
          </a:r>
          <a:endParaRPr lang="en-US" sz="2800" kern="1200" dirty="0"/>
        </a:p>
      </dsp:txBody>
      <dsp:txXfrm rot="10800000">
        <a:off x="202024" y="0"/>
        <a:ext cx="9399178" cy="808102"/>
      </dsp:txXfrm>
    </dsp:sp>
    <dsp:sp modelId="{9EE8A11D-1404-487D-888C-7F4D01325CD6}">
      <dsp:nvSpPr>
        <dsp:cNvPr id="0" name=""/>
        <dsp:cNvSpPr/>
      </dsp:nvSpPr>
      <dsp:spPr>
        <a:xfrm>
          <a:off x="1204149" y="394"/>
          <a:ext cx="808102" cy="808102"/>
        </a:xfrm>
        <a:prstGeom prst="ellipse">
          <a:avLst/>
        </a:prstGeom>
        <a:solidFill>
          <a:schemeClr val="accent2">
            <a:lumMod val="75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F6360-21DB-421B-A37B-9387BBF2FD6D}">
      <dsp:nvSpPr>
        <dsp:cNvPr id="0" name=""/>
        <dsp:cNvSpPr/>
      </dsp:nvSpPr>
      <dsp:spPr>
        <a:xfrm rot="10800000">
          <a:off x="-1" y="0"/>
          <a:ext cx="9601203" cy="808102"/>
        </a:xfrm>
        <a:prstGeom prst="homePlate">
          <a:avLst/>
        </a:prstGeom>
        <a:solidFill>
          <a:schemeClr val="accent4">
            <a:lumMod val="75000"/>
          </a:schemeClr>
        </a:solidFill>
        <a:ln w="34925" cap="flat" cmpd="sng" algn="in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351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Present Illness ( continued.) </a:t>
          </a:r>
          <a:endParaRPr lang="en-US" sz="2800" kern="1200" dirty="0"/>
        </a:p>
      </dsp:txBody>
      <dsp:txXfrm rot="10800000">
        <a:off x="202024" y="0"/>
        <a:ext cx="9399178" cy="808102"/>
      </dsp:txXfrm>
    </dsp:sp>
    <dsp:sp modelId="{9EE8A11D-1404-487D-888C-7F4D01325CD6}">
      <dsp:nvSpPr>
        <dsp:cNvPr id="0" name=""/>
        <dsp:cNvSpPr/>
      </dsp:nvSpPr>
      <dsp:spPr>
        <a:xfrm>
          <a:off x="1204149" y="394"/>
          <a:ext cx="808102" cy="808102"/>
        </a:xfrm>
        <a:prstGeom prst="ellipse">
          <a:avLst/>
        </a:prstGeom>
        <a:solidFill>
          <a:schemeClr val="accent2">
            <a:lumMod val="75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F6360-21DB-421B-A37B-9387BBF2FD6D}">
      <dsp:nvSpPr>
        <dsp:cNvPr id="0" name=""/>
        <dsp:cNvSpPr/>
      </dsp:nvSpPr>
      <dsp:spPr>
        <a:xfrm rot="10800000">
          <a:off x="-1" y="0"/>
          <a:ext cx="9601203" cy="808102"/>
        </a:xfrm>
        <a:prstGeom prst="homePlate">
          <a:avLst/>
        </a:prstGeom>
        <a:solidFill>
          <a:schemeClr val="accent4">
            <a:lumMod val="75000"/>
          </a:schemeClr>
        </a:solidFill>
        <a:ln w="34925" cap="flat" cmpd="sng" algn="in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351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Present Illness ( continued.) </a:t>
          </a:r>
          <a:endParaRPr lang="en-US" sz="2800" kern="1200" dirty="0"/>
        </a:p>
      </dsp:txBody>
      <dsp:txXfrm rot="10800000">
        <a:off x="202024" y="0"/>
        <a:ext cx="9399178" cy="808102"/>
      </dsp:txXfrm>
    </dsp:sp>
    <dsp:sp modelId="{9EE8A11D-1404-487D-888C-7F4D01325CD6}">
      <dsp:nvSpPr>
        <dsp:cNvPr id="0" name=""/>
        <dsp:cNvSpPr/>
      </dsp:nvSpPr>
      <dsp:spPr>
        <a:xfrm>
          <a:off x="1204149" y="394"/>
          <a:ext cx="808102" cy="808102"/>
        </a:xfrm>
        <a:prstGeom prst="ellipse">
          <a:avLst/>
        </a:prstGeom>
        <a:solidFill>
          <a:schemeClr val="accent2">
            <a:lumMod val="75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F6360-21DB-421B-A37B-9387BBF2FD6D}">
      <dsp:nvSpPr>
        <dsp:cNvPr id="0" name=""/>
        <dsp:cNvSpPr/>
      </dsp:nvSpPr>
      <dsp:spPr>
        <a:xfrm rot="10800000">
          <a:off x="-1" y="0"/>
          <a:ext cx="9601203" cy="808102"/>
        </a:xfrm>
        <a:prstGeom prst="homePlate">
          <a:avLst/>
        </a:prstGeom>
        <a:solidFill>
          <a:schemeClr val="accent4">
            <a:lumMod val="75000"/>
          </a:schemeClr>
        </a:solidFill>
        <a:ln w="34925" cap="flat" cmpd="sng" algn="in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351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 rot="10800000">
        <a:off x="202024" y="0"/>
        <a:ext cx="9399178" cy="808102"/>
      </dsp:txXfrm>
    </dsp:sp>
    <dsp:sp modelId="{9EE8A11D-1404-487D-888C-7F4D01325CD6}">
      <dsp:nvSpPr>
        <dsp:cNvPr id="0" name=""/>
        <dsp:cNvSpPr/>
      </dsp:nvSpPr>
      <dsp:spPr>
        <a:xfrm>
          <a:off x="1204149" y="394"/>
          <a:ext cx="808102" cy="808102"/>
        </a:xfrm>
        <a:prstGeom prst="ellipse">
          <a:avLst/>
        </a:prstGeom>
        <a:solidFill>
          <a:schemeClr val="accent2">
            <a:lumMod val="75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F6360-21DB-421B-A37B-9387BBF2FD6D}">
      <dsp:nvSpPr>
        <dsp:cNvPr id="0" name=""/>
        <dsp:cNvSpPr/>
      </dsp:nvSpPr>
      <dsp:spPr>
        <a:xfrm rot="10800000">
          <a:off x="-1" y="394"/>
          <a:ext cx="9601203" cy="808102"/>
        </a:xfrm>
        <a:prstGeom prst="homePlate">
          <a:avLst/>
        </a:prstGeom>
        <a:solidFill>
          <a:schemeClr val="accent4">
            <a:lumMod val="75000"/>
          </a:schemeClr>
        </a:solidFill>
        <a:ln w="34925" cap="flat" cmpd="sng" algn="in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351" tIns="148590" rIns="277368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baseline="0" dirty="0" smtClean="0"/>
            <a:t>Review of Systems</a:t>
          </a:r>
          <a:endParaRPr lang="en-US" sz="3900" kern="1200" dirty="0"/>
        </a:p>
      </dsp:txBody>
      <dsp:txXfrm rot="10800000">
        <a:off x="202024" y="394"/>
        <a:ext cx="9399178" cy="808102"/>
      </dsp:txXfrm>
    </dsp:sp>
    <dsp:sp modelId="{9EE8A11D-1404-487D-888C-7F4D01325CD6}">
      <dsp:nvSpPr>
        <dsp:cNvPr id="0" name=""/>
        <dsp:cNvSpPr/>
      </dsp:nvSpPr>
      <dsp:spPr>
        <a:xfrm>
          <a:off x="1204149" y="394"/>
          <a:ext cx="808102" cy="808102"/>
        </a:xfrm>
        <a:prstGeom prst="ellipse">
          <a:avLst/>
        </a:prstGeom>
        <a:solidFill>
          <a:schemeClr val="accent2">
            <a:lumMod val="75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F6360-21DB-421B-A37B-9387BBF2FD6D}">
      <dsp:nvSpPr>
        <dsp:cNvPr id="0" name=""/>
        <dsp:cNvSpPr/>
      </dsp:nvSpPr>
      <dsp:spPr>
        <a:xfrm rot="10800000">
          <a:off x="-1" y="394"/>
          <a:ext cx="9601203" cy="808102"/>
        </a:xfrm>
        <a:prstGeom prst="homePlate">
          <a:avLst/>
        </a:prstGeom>
        <a:solidFill>
          <a:schemeClr val="accent4">
            <a:lumMod val="75000"/>
          </a:schemeClr>
        </a:solidFill>
        <a:ln w="34925" cap="flat" cmpd="sng" algn="in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351" tIns="148590" rIns="277368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baseline="0" dirty="0" smtClean="0"/>
            <a:t>Review of Systems</a:t>
          </a:r>
          <a:endParaRPr lang="en-US" sz="3900" kern="1200" dirty="0"/>
        </a:p>
      </dsp:txBody>
      <dsp:txXfrm rot="10800000">
        <a:off x="202024" y="394"/>
        <a:ext cx="9399178" cy="808102"/>
      </dsp:txXfrm>
    </dsp:sp>
    <dsp:sp modelId="{9EE8A11D-1404-487D-888C-7F4D01325CD6}">
      <dsp:nvSpPr>
        <dsp:cNvPr id="0" name=""/>
        <dsp:cNvSpPr/>
      </dsp:nvSpPr>
      <dsp:spPr>
        <a:xfrm>
          <a:off x="1204149" y="394"/>
          <a:ext cx="808102" cy="808102"/>
        </a:xfrm>
        <a:prstGeom prst="ellipse">
          <a:avLst/>
        </a:prstGeom>
        <a:solidFill>
          <a:schemeClr val="accent2">
            <a:lumMod val="75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F6360-21DB-421B-A37B-9387BBF2FD6D}">
      <dsp:nvSpPr>
        <dsp:cNvPr id="0" name=""/>
        <dsp:cNvSpPr/>
      </dsp:nvSpPr>
      <dsp:spPr>
        <a:xfrm rot="10800000">
          <a:off x="-1" y="789"/>
          <a:ext cx="9601203" cy="808102"/>
        </a:xfrm>
        <a:prstGeom prst="homePlate">
          <a:avLst/>
        </a:prstGeom>
        <a:solidFill>
          <a:schemeClr val="accent4">
            <a:lumMod val="75000"/>
          </a:schemeClr>
        </a:solidFill>
        <a:ln w="34925" cap="flat" cmpd="sng" algn="in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351" tIns="148590" rIns="277368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Physical Examination</a:t>
          </a:r>
          <a:endParaRPr lang="en-US" sz="3900" kern="1200" dirty="0"/>
        </a:p>
      </dsp:txBody>
      <dsp:txXfrm rot="10800000">
        <a:off x="202024" y="789"/>
        <a:ext cx="9399178" cy="808102"/>
      </dsp:txXfrm>
    </dsp:sp>
    <dsp:sp modelId="{9EE8A11D-1404-487D-888C-7F4D01325CD6}">
      <dsp:nvSpPr>
        <dsp:cNvPr id="0" name=""/>
        <dsp:cNvSpPr/>
      </dsp:nvSpPr>
      <dsp:spPr>
        <a:xfrm>
          <a:off x="1204149" y="394"/>
          <a:ext cx="808102" cy="808102"/>
        </a:xfrm>
        <a:prstGeom prst="ellipse">
          <a:avLst/>
        </a:prstGeom>
        <a:solidFill>
          <a:schemeClr val="accent2">
            <a:lumMod val="75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F6360-21DB-421B-A37B-9387BBF2FD6D}">
      <dsp:nvSpPr>
        <dsp:cNvPr id="0" name=""/>
        <dsp:cNvSpPr/>
      </dsp:nvSpPr>
      <dsp:spPr>
        <a:xfrm rot="10800000">
          <a:off x="-1" y="789"/>
          <a:ext cx="9601203" cy="808102"/>
        </a:xfrm>
        <a:prstGeom prst="homePlate">
          <a:avLst/>
        </a:prstGeom>
        <a:solidFill>
          <a:schemeClr val="accent4">
            <a:lumMod val="75000"/>
          </a:schemeClr>
        </a:solidFill>
        <a:ln w="34925" cap="flat" cmpd="sng" algn="in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351" tIns="148590" rIns="277368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Physical Examination</a:t>
          </a:r>
          <a:endParaRPr lang="en-US" sz="3900" kern="1200" dirty="0"/>
        </a:p>
      </dsp:txBody>
      <dsp:txXfrm rot="10800000">
        <a:off x="202024" y="789"/>
        <a:ext cx="9399178" cy="808102"/>
      </dsp:txXfrm>
    </dsp:sp>
    <dsp:sp modelId="{9EE8A11D-1404-487D-888C-7F4D01325CD6}">
      <dsp:nvSpPr>
        <dsp:cNvPr id="0" name=""/>
        <dsp:cNvSpPr/>
      </dsp:nvSpPr>
      <dsp:spPr>
        <a:xfrm>
          <a:off x="1204149" y="394"/>
          <a:ext cx="808102" cy="808102"/>
        </a:xfrm>
        <a:prstGeom prst="ellipse">
          <a:avLst/>
        </a:prstGeom>
        <a:solidFill>
          <a:schemeClr val="accent2">
            <a:lumMod val="75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F6360-21DB-421B-A37B-9387BBF2FD6D}">
      <dsp:nvSpPr>
        <dsp:cNvPr id="0" name=""/>
        <dsp:cNvSpPr/>
      </dsp:nvSpPr>
      <dsp:spPr>
        <a:xfrm rot="10800000">
          <a:off x="-1" y="789"/>
          <a:ext cx="9601203" cy="808102"/>
        </a:xfrm>
        <a:prstGeom prst="homePlate">
          <a:avLst/>
        </a:prstGeom>
        <a:solidFill>
          <a:schemeClr val="accent4">
            <a:lumMod val="75000"/>
          </a:schemeClr>
        </a:solidFill>
        <a:ln w="34925" cap="flat" cmpd="sng" algn="in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351" tIns="148590" rIns="277368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Lab. Data ( summary )</a:t>
          </a:r>
          <a:endParaRPr lang="en-US" sz="3900" kern="1200" dirty="0"/>
        </a:p>
      </dsp:txBody>
      <dsp:txXfrm rot="10800000">
        <a:off x="202024" y="789"/>
        <a:ext cx="9399178" cy="808102"/>
      </dsp:txXfrm>
    </dsp:sp>
    <dsp:sp modelId="{9EE8A11D-1404-487D-888C-7F4D01325CD6}">
      <dsp:nvSpPr>
        <dsp:cNvPr id="0" name=""/>
        <dsp:cNvSpPr/>
      </dsp:nvSpPr>
      <dsp:spPr>
        <a:xfrm>
          <a:off x="1204149" y="394"/>
          <a:ext cx="808102" cy="808102"/>
        </a:xfrm>
        <a:prstGeom prst="ellipse">
          <a:avLst/>
        </a:prstGeom>
        <a:solidFill>
          <a:schemeClr val="accent2">
            <a:lumMod val="75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F6360-21DB-421B-A37B-9387BBF2FD6D}">
      <dsp:nvSpPr>
        <dsp:cNvPr id="0" name=""/>
        <dsp:cNvSpPr/>
      </dsp:nvSpPr>
      <dsp:spPr>
        <a:xfrm rot="10800000">
          <a:off x="-1" y="789"/>
          <a:ext cx="9601203" cy="808102"/>
        </a:xfrm>
        <a:prstGeom prst="homePlate">
          <a:avLst/>
        </a:prstGeom>
        <a:solidFill>
          <a:schemeClr val="accent4">
            <a:lumMod val="75000"/>
          </a:schemeClr>
        </a:solidFill>
        <a:ln w="34925" cap="flat" cmpd="sng" algn="in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351" tIns="148590" rIns="277368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Lab. Data ( summary )</a:t>
          </a:r>
          <a:endParaRPr lang="en-US" sz="3900" kern="1200" dirty="0"/>
        </a:p>
      </dsp:txBody>
      <dsp:txXfrm rot="10800000">
        <a:off x="202024" y="789"/>
        <a:ext cx="9399178" cy="808102"/>
      </dsp:txXfrm>
    </dsp:sp>
    <dsp:sp modelId="{9EE8A11D-1404-487D-888C-7F4D01325CD6}">
      <dsp:nvSpPr>
        <dsp:cNvPr id="0" name=""/>
        <dsp:cNvSpPr/>
      </dsp:nvSpPr>
      <dsp:spPr>
        <a:xfrm>
          <a:off x="1204149" y="394"/>
          <a:ext cx="808102" cy="808102"/>
        </a:xfrm>
        <a:prstGeom prst="ellipse">
          <a:avLst/>
        </a:prstGeom>
        <a:solidFill>
          <a:schemeClr val="accent2">
            <a:lumMod val="75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F6360-21DB-421B-A37B-9387BBF2FD6D}">
      <dsp:nvSpPr>
        <dsp:cNvPr id="0" name=""/>
        <dsp:cNvSpPr/>
      </dsp:nvSpPr>
      <dsp:spPr>
        <a:xfrm rot="10800000">
          <a:off x="-1" y="0"/>
          <a:ext cx="9601203" cy="808102"/>
        </a:xfrm>
        <a:prstGeom prst="homePlate">
          <a:avLst/>
        </a:prstGeom>
        <a:solidFill>
          <a:schemeClr val="accent4">
            <a:lumMod val="75000"/>
          </a:schemeClr>
        </a:solidFill>
        <a:ln w="34925" cap="flat" cmpd="sng" algn="in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351" tIns="152400" rIns="28448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 rot="10800000">
        <a:off x="202024" y="0"/>
        <a:ext cx="9399178" cy="808102"/>
      </dsp:txXfrm>
    </dsp:sp>
    <dsp:sp modelId="{9EE8A11D-1404-487D-888C-7F4D01325CD6}">
      <dsp:nvSpPr>
        <dsp:cNvPr id="0" name=""/>
        <dsp:cNvSpPr/>
      </dsp:nvSpPr>
      <dsp:spPr>
        <a:xfrm>
          <a:off x="1204149" y="394"/>
          <a:ext cx="808102" cy="808102"/>
        </a:xfrm>
        <a:prstGeom prst="ellipse">
          <a:avLst/>
        </a:prstGeom>
        <a:solidFill>
          <a:schemeClr val="accent2">
            <a:lumMod val="75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F6360-21DB-421B-A37B-9387BBF2FD6D}">
      <dsp:nvSpPr>
        <dsp:cNvPr id="0" name=""/>
        <dsp:cNvSpPr/>
      </dsp:nvSpPr>
      <dsp:spPr>
        <a:xfrm rot="10800000">
          <a:off x="-1" y="789"/>
          <a:ext cx="9601203" cy="808102"/>
        </a:xfrm>
        <a:prstGeom prst="homePlate">
          <a:avLst/>
        </a:prstGeom>
        <a:solidFill>
          <a:schemeClr val="accent4">
            <a:lumMod val="75000"/>
          </a:schemeClr>
        </a:solidFill>
        <a:ln w="34925" cap="flat" cmpd="sng" algn="in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351" tIns="148590" rIns="277368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Lab. Data ( summary )</a:t>
          </a:r>
          <a:endParaRPr lang="en-US" sz="3900" kern="1200" dirty="0"/>
        </a:p>
      </dsp:txBody>
      <dsp:txXfrm rot="10800000">
        <a:off x="202024" y="789"/>
        <a:ext cx="9399178" cy="808102"/>
      </dsp:txXfrm>
    </dsp:sp>
    <dsp:sp modelId="{9EE8A11D-1404-487D-888C-7F4D01325CD6}">
      <dsp:nvSpPr>
        <dsp:cNvPr id="0" name=""/>
        <dsp:cNvSpPr/>
      </dsp:nvSpPr>
      <dsp:spPr>
        <a:xfrm>
          <a:off x="1204149" y="394"/>
          <a:ext cx="808102" cy="808102"/>
        </a:xfrm>
        <a:prstGeom prst="ellipse">
          <a:avLst/>
        </a:prstGeom>
        <a:solidFill>
          <a:schemeClr val="accent2">
            <a:lumMod val="75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F6360-21DB-421B-A37B-9387BBF2FD6D}">
      <dsp:nvSpPr>
        <dsp:cNvPr id="0" name=""/>
        <dsp:cNvSpPr/>
      </dsp:nvSpPr>
      <dsp:spPr>
        <a:xfrm rot="10800000">
          <a:off x="-1" y="0"/>
          <a:ext cx="9601203" cy="808102"/>
        </a:xfrm>
        <a:prstGeom prst="homePlate">
          <a:avLst/>
        </a:prstGeom>
        <a:solidFill>
          <a:schemeClr val="accent4">
            <a:lumMod val="75000"/>
          </a:schemeClr>
        </a:solidFill>
        <a:ln w="34925" cap="flat" cmpd="sng" algn="in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351" tIns="167640" rIns="312928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rgbClr val="FFFF00"/>
              </a:solidFill>
            </a:rPr>
            <a:t>Problem list</a:t>
          </a:r>
          <a:endParaRPr lang="en-US" sz="4400" b="1" kern="1200" dirty="0">
            <a:solidFill>
              <a:srgbClr val="FFFF00"/>
            </a:solidFill>
          </a:endParaRPr>
        </a:p>
      </dsp:txBody>
      <dsp:txXfrm rot="10800000">
        <a:off x="202024" y="0"/>
        <a:ext cx="9399178" cy="808102"/>
      </dsp:txXfrm>
    </dsp:sp>
    <dsp:sp modelId="{9EE8A11D-1404-487D-888C-7F4D01325CD6}">
      <dsp:nvSpPr>
        <dsp:cNvPr id="0" name=""/>
        <dsp:cNvSpPr/>
      </dsp:nvSpPr>
      <dsp:spPr>
        <a:xfrm>
          <a:off x="1204149" y="394"/>
          <a:ext cx="808102" cy="808102"/>
        </a:xfrm>
        <a:prstGeom prst="ellipse">
          <a:avLst/>
        </a:prstGeom>
        <a:solidFill>
          <a:schemeClr val="accent2">
            <a:lumMod val="75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F6360-21DB-421B-A37B-9387BBF2FD6D}">
      <dsp:nvSpPr>
        <dsp:cNvPr id="0" name=""/>
        <dsp:cNvSpPr/>
      </dsp:nvSpPr>
      <dsp:spPr>
        <a:xfrm rot="10800000">
          <a:off x="-1" y="0"/>
          <a:ext cx="9601203" cy="808102"/>
        </a:xfrm>
        <a:prstGeom prst="homePlate">
          <a:avLst/>
        </a:prstGeom>
        <a:solidFill>
          <a:schemeClr val="accent4">
            <a:lumMod val="75000"/>
          </a:schemeClr>
        </a:solidFill>
        <a:ln w="34925" cap="flat" cmpd="sng" algn="in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351" tIns="148590" rIns="277368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/>
        </a:p>
      </dsp:txBody>
      <dsp:txXfrm rot="10800000">
        <a:off x="202024" y="0"/>
        <a:ext cx="9399178" cy="808102"/>
      </dsp:txXfrm>
    </dsp:sp>
    <dsp:sp modelId="{9EE8A11D-1404-487D-888C-7F4D01325CD6}">
      <dsp:nvSpPr>
        <dsp:cNvPr id="0" name=""/>
        <dsp:cNvSpPr/>
      </dsp:nvSpPr>
      <dsp:spPr>
        <a:xfrm>
          <a:off x="1204149" y="394"/>
          <a:ext cx="808102" cy="808102"/>
        </a:xfrm>
        <a:prstGeom prst="ellipse">
          <a:avLst/>
        </a:prstGeom>
        <a:solidFill>
          <a:schemeClr val="accent2">
            <a:lumMod val="75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F6360-21DB-421B-A37B-9387BBF2FD6D}">
      <dsp:nvSpPr>
        <dsp:cNvPr id="0" name=""/>
        <dsp:cNvSpPr/>
      </dsp:nvSpPr>
      <dsp:spPr>
        <a:xfrm rot="10800000">
          <a:off x="-1" y="0"/>
          <a:ext cx="9601203" cy="808102"/>
        </a:xfrm>
        <a:prstGeom prst="homePlate">
          <a:avLst/>
        </a:prstGeom>
        <a:solidFill>
          <a:schemeClr val="accent4">
            <a:lumMod val="75000"/>
          </a:schemeClr>
        </a:solidFill>
        <a:ln w="34925" cap="flat" cmpd="sng" algn="in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351" tIns="152400" rIns="28448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Endocrine Grand Rounds</a:t>
          </a:r>
          <a:endParaRPr lang="en-US" sz="4000" kern="1200" dirty="0"/>
        </a:p>
      </dsp:txBody>
      <dsp:txXfrm rot="10800000">
        <a:off x="202024" y="0"/>
        <a:ext cx="9399178" cy="808102"/>
      </dsp:txXfrm>
    </dsp:sp>
    <dsp:sp modelId="{9EE8A11D-1404-487D-888C-7F4D01325CD6}">
      <dsp:nvSpPr>
        <dsp:cNvPr id="0" name=""/>
        <dsp:cNvSpPr/>
      </dsp:nvSpPr>
      <dsp:spPr>
        <a:xfrm>
          <a:off x="1204149" y="394"/>
          <a:ext cx="808102" cy="808102"/>
        </a:xfrm>
        <a:prstGeom prst="ellipse">
          <a:avLst/>
        </a:prstGeom>
        <a:solidFill>
          <a:schemeClr val="accent2">
            <a:lumMod val="75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F6360-21DB-421B-A37B-9387BBF2FD6D}">
      <dsp:nvSpPr>
        <dsp:cNvPr id="0" name=""/>
        <dsp:cNvSpPr/>
      </dsp:nvSpPr>
      <dsp:spPr>
        <a:xfrm rot="10800000">
          <a:off x="-1" y="0"/>
          <a:ext cx="9601203" cy="808102"/>
        </a:xfrm>
        <a:prstGeom prst="homePlate">
          <a:avLst/>
        </a:prstGeom>
        <a:solidFill>
          <a:schemeClr val="accent4">
            <a:lumMod val="75000"/>
          </a:schemeClr>
        </a:solidFill>
        <a:ln w="34925" cap="flat" cmpd="sng" algn="in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351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Present Illness ( continued.) </a:t>
          </a:r>
          <a:endParaRPr lang="en-US" sz="2800" kern="1200" dirty="0"/>
        </a:p>
      </dsp:txBody>
      <dsp:txXfrm rot="10800000">
        <a:off x="202024" y="0"/>
        <a:ext cx="9399178" cy="808102"/>
      </dsp:txXfrm>
    </dsp:sp>
    <dsp:sp modelId="{9EE8A11D-1404-487D-888C-7F4D01325CD6}">
      <dsp:nvSpPr>
        <dsp:cNvPr id="0" name=""/>
        <dsp:cNvSpPr/>
      </dsp:nvSpPr>
      <dsp:spPr>
        <a:xfrm>
          <a:off x="1204149" y="394"/>
          <a:ext cx="808102" cy="808102"/>
        </a:xfrm>
        <a:prstGeom prst="ellipse">
          <a:avLst/>
        </a:prstGeom>
        <a:solidFill>
          <a:schemeClr val="accent2">
            <a:lumMod val="75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F6360-21DB-421B-A37B-9387BBF2FD6D}">
      <dsp:nvSpPr>
        <dsp:cNvPr id="0" name=""/>
        <dsp:cNvSpPr/>
      </dsp:nvSpPr>
      <dsp:spPr>
        <a:xfrm rot="10800000">
          <a:off x="-1" y="0"/>
          <a:ext cx="9601203" cy="808102"/>
        </a:xfrm>
        <a:prstGeom prst="homePlate">
          <a:avLst/>
        </a:prstGeom>
        <a:solidFill>
          <a:schemeClr val="accent4">
            <a:lumMod val="75000"/>
          </a:schemeClr>
        </a:solidFill>
        <a:ln w="34925" cap="flat" cmpd="sng" algn="in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351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Present Illness ( continued.) </a:t>
          </a:r>
          <a:endParaRPr lang="en-US" sz="2800" kern="1200" dirty="0"/>
        </a:p>
      </dsp:txBody>
      <dsp:txXfrm rot="10800000">
        <a:off x="202024" y="0"/>
        <a:ext cx="9399178" cy="808102"/>
      </dsp:txXfrm>
    </dsp:sp>
    <dsp:sp modelId="{9EE8A11D-1404-487D-888C-7F4D01325CD6}">
      <dsp:nvSpPr>
        <dsp:cNvPr id="0" name=""/>
        <dsp:cNvSpPr/>
      </dsp:nvSpPr>
      <dsp:spPr>
        <a:xfrm>
          <a:off x="1204149" y="394"/>
          <a:ext cx="808102" cy="808102"/>
        </a:xfrm>
        <a:prstGeom prst="ellipse">
          <a:avLst/>
        </a:prstGeom>
        <a:solidFill>
          <a:schemeClr val="accent2">
            <a:lumMod val="75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F6360-21DB-421B-A37B-9387BBF2FD6D}">
      <dsp:nvSpPr>
        <dsp:cNvPr id="0" name=""/>
        <dsp:cNvSpPr/>
      </dsp:nvSpPr>
      <dsp:spPr>
        <a:xfrm rot="10800000">
          <a:off x="-1" y="0"/>
          <a:ext cx="9601203" cy="808102"/>
        </a:xfrm>
        <a:prstGeom prst="homePlate">
          <a:avLst/>
        </a:prstGeom>
        <a:solidFill>
          <a:schemeClr val="accent4">
            <a:lumMod val="75000"/>
          </a:schemeClr>
        </a:solidFill>
        <a:ln w="34925" cap="flat" cmpd="sng" algn="in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351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Present Illness ( continued.) </a:t>
          </a:r>
          <a:endParaRPr lang="en-US" sz="2800" kern="1200" dirty="0"/>
        </a:p>
      </dsp:txBody>
      <dsp:txXfrm rot="10800000">
        <a:off x="202024" y="0"/>
        <a:ext cx="9399178" cy="808102"/>
      </dsp:txXfrm>
    </dsp:sp>
    <dsp:sp modelId="{9EE8A11D-1404-487D-888C-7F4D01325CD6}">
      <dsp:nvSpPr>
        <dsp:cNvPr id="0" name=""/>
        <dsp:cNvSpPr/>
      </dsp:nvSpPr>
      <dsp:spPr>
        <a:xfrm>
          <a:off x="1204149" y="394"/>
          <a:ext cx="808102" cy="808102"/>
        </a:xfrm>
        <a:prstGeom prst="ellipse">
          <a:avLst/>
        </a:prstGeom>
        <a:solidFill>
          <a:schemeClr val="accent2">
            <a:lumMod val="75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F6360-21DB-421B-A37B-9387BBF2FD6D}">
      <dsp:nvSpPr>
        <dsp:cNvPr id="0" name=""/>
        <dsp:cNvSpPr/>
      </dsp:nvSpPr>
      <dsp:spPr>
        <a:xfrm rot="10800000">
          <a:off x="-1" y="0"/>
          <a:ext cx="9601203" cy="808102"/>
        </a:xfrm>
        <a:prstGeom prst="homePlate">
          <a:avLst/>
        </a:prstGeom>
        <a:solidFill>
          <a:schemeClr val="accent4">
            <a:lumMod val="75000"/>
          </a:schemeClr>
        </a:solidFill>
        <a:ln w="34925" cap="flat" cmpd="sng" algn="in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351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Present Illness ( continued.) </a:t>
          </a:r>
          <a:endParaRPr lang="en-US" sz="2800" kern="1200" dirty="0"/>
        </a:p>
      </dsp:txBody>
      <dsp:txXfrm rot="10800000">
        <a:off x="202024" y="0"/>
        <a:ext cx="9399178" cy="808102"/>
      </dsp:txXfrm>
    </dsp:sp>
    <dsp:sp modelId="{9EE8A11D-1404-487D-888C-7F4D01325CD6}">
      <dsp:nvSpPr>
        <dsp:cNvPr id="0" name=""/>
        <dsp:cNvSpPr/>
      </dsp:nvSpPr>
      <dsp:spPr>
        <a:xfrm>
          <a:off x="1204149" y="394"/>
          <a:ext cx="808102" cy="808102"/>
        </a:xfrm>
        <a:prstGeom prst="ellipse">
          <a:avLst/>
        </a:prstGeom>
        <a:solidFill>
          <a:schemeClr val="accent2">
            <a:lumMod val="75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F6360-21DB-421B-A37B-9387BBF2FD6D}">
      <dsp:nvSpPr>
        <dsp:cNvPr id="0" name=""/>
        <dsp:cNvSpPr/>
      </dsp:nvSpPr>
      <dsp:spPr>
        <a:xfrm rot="10800000">
          <a:off x="-1" y="0"/>
          <a:ext cx="9601203" cy="808102"/>
        </a:xfrm>
        <a:prstGeom prst="homePlate">
          <a:avLst/>
        </a:prstGeom>
        <a:solidFill>
          <a:schemeClr val="accent4">
            <a:lumMod val="75000"/>
          </a:schemeClr>
        </a:solidFill>
        <a:ln w="34925" cap="flat" cmpd="sng" algn="in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351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Present Illness ( continued.) </a:t>
          </a:r>
          <a:endParaRPr lang="en-US" sz="2800" kern="1200" dirty="0"/>
        </a:p>
      </dsp:txBody>
      <dsp:txXfrm rot="10800000">
        <a:off x="202024" y="0"/>
        <a:ext cx="9399178" cy="808102"/>
      </dsp:txXfrm>
    </dsp:sp>
    <dsp:sp modelId="{9EE8A11D-1404-487D-888C-7F4D01325CD6}">
      <dsp:nvSpPr>
        <dsp:cNvPr id="0" name=""/>
        <dsp:cNvSpPr/>
      </dsp:nvSpPr>
      <dsp:spPr>
        <a:xfrm>
          <a:off x="1204149" y="394"/>
          <a:ext cx="808102" cy="808102"/>
        </a:xfrm>
        <a:prstGeom prst="ellipse">
          <a:avLst/>
        </a:prstGeom>
        <a:solidFill>
          <a:schemeClr val="accent2">
            <a:lumMod val="75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F6360-21DB-421B-A37B-9387BBF2FD6D}">
      <dsp:nvSpPr>
        <dsp:cNvPr id="0" name=""/>
        <dsp:cNvSpPr/>
      </dsp:nvSpPr>
      <dsp:spPr>
        <a:xfrm rot="10800000">
          <a:off x="-1" y="789"/>
          <a:ext cx="9601203" cy="808102"/>
        </a:xfrm>
        <a:prstGeom prst="homePlate">
          <a:avLst/>
        </a:prstGeom>
        <a:solidFill>
          <a:schemeClr val="accent4">
            <a:lumMod val="75000"/>
          </a:schemeClr>
        </a:solidFill>
        <a:ln w="34925" cap="flat" cmpd="sng" algn="in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351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Present Illness ( continued.) </a:t>
          </a:r>
          <a:endParaRPr lang="en-US" sz="2800" kern="1200" dirty="0"/>
        </a:p>
      </dsp:txBody>
      <dsp:txXfrm rot="10800000">
        <a:off x="202024" y="789"/>
        <a:ext cx="9399178" cy="808102"/>
      </dsp:txXfrm>
    </dsp:sp>
    <dsp:sp modelId="{9EE8A11D-1404-487D-888C-7F4D01325CD6}">
      <dsp:nvSpPr>
        <dsp:cNvPr id="0" name=""/>
        <dsp:cNvSpPr/>
      </dsp:nvSpPr>
      <dsp:spPr>
        <a:xfrm>
          <a:off x="1204149" y="394"/>
          <a:ext cx="808102" cy="808102"/>
        </a:xfrm>
        <a:prstGeom prst="ellipse">
          <a:avLst/>
        </a:prstGeom>
        <a:solidFill>
          <a:schemeClr val="accent2">
            <a:lumMod val="75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71019-DD3D-43AB-BC6A-C9129D0679E3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EC55B-3D4F-4DC4-A9FB-40DEB3C96A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80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76E6F2E-BEBE-43EE-AE42-7416AD94222D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BD2ACF3-D48E-486B-9E6A-7EC2B4ADC6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19837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6F2E-BEBE-43EE-AE42-7416AD94222D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CF3-D48E-486B-9E6A-7EC2B4ADC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8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6F2E-BEBE-43EE-AE42-7416AD94222D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CF3-D48E-486B-9E6A-7EC2B4ADC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4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6F2E-BEBE-43EE-AE42-7416AD94222D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CF3-D48E-486B-9E6A-7EC2B4ADC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4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6E6F2E-BEBE-43EE-AE42-7416AD94222D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D2ACF3-D48E-486B-9E6A-7EC2B4ADC6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9509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6F2E-BEBE-43EE-AE42-7416AD94222D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CF3-D48E-486B-9E6A-7EC2B4ADC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3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6F2E-BEBE-43EE-AE42-7416AD94222D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CF3-D48E-486B-9E6A-7EC2B4ADC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5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6F2E-BEBE-43EE-AE42-7416AD94222D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CF3-D48E-486B-9E6A-7EC2B4ADC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8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6F2E-BEBE-43EE-AE42-7416AD94222D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CF3-D48E-486B-9E6A-7EC2B4ADC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73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6E6F2E-BEBE-43EE-AE42-7416AD94222D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D2ACF3-D48E-486B-9E6A-7EC2B4ADC6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054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6E6F2E-BEBE-43EE-AE42-7416AD94222D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D2ACF3-D48E-486B-9E6A-7EC2B4ADC6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916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76E6F2E-BEBE-43EE-AE42-7416AD94222D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FBD2ACF3-D48E-486B-9E6A-7EC2B4ADC6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009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Layout" Target="../diagrams/layout7.xml"/><Relationship Id="rId7" Type="http://schemas.openxmlformats.org/officeDocument/2006/relationships/image" Target="../media/image8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00507292"/>
              </p:ext>
            </p:extLst>
          </p:nvPr>
        </p:nvGraphicFramePr>
        <p:xfrm>
          <a:off x="1371600" y="181708"/>
          <a:ext cx="9601200" cy="80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371600" y="1653988"/>
            <a:ext cx="9601200" cy="421341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dirty="0" smtClean="0">
                <a:solidFill>
                  <a:srgbClr val="191B0E"/>
                </a:solidFill>
              </a:rPr>
              <a:t> </a:t>
            </a:r>
            <a:endParaRPr lang="en-US" sz="3200" dirty="0">
              <a:solidFill>
                <a:srgbClr val="191B0E"/>
              </a:solidFill>
            </a:endParaRPr>
          </a:p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048000" y="95139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21" name="Picture 2" descr="Related image">
            <a:extLst>
              <a:ext uri="{FF2B5EF4-FFF2-40B4-BE49-F238E27FC236}">
                <a16:creationId xmlns="" xmlns:a16="http://schemas.microsoft.com/office/drawing/2014/main" id="{7FCC46F4-4E36-4622-829E-6094CB90E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501" y="1653988"/>
            <a:ext cx="4180040" cy="337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25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54073492"/>
              </p:ext>
            </p:extLst>
          </p:nvPr>
        </p:nvGraphicFramePr>
        <p:xfrm>
          <a:off x="1371600" y="181708"/>
          <a:ext cx="9601200" cy="80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/>
          <p:cNvSpPr/>
          <p:nvPr/>
        </p:nvSpPr>
        <p:spPr>
          <a:xfrm>
            <a:off x="2138082" y="1166843"/>
            <a:ext cx="883471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400" b="1" dirty="0">
              <a:solidFill>
                <a:srgbClr val="7030A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b="1" dirty="0" smtClean="0"/>
              <a:t>3 month </a:t>
            </a:r>
            <a:r>
              <a:rPr lang="en-US" sz="2800" b="1" dirty="0" err="1" smtClean="0"/>
              <a:t>laters</a:t>
            </a:r>
            <a:r>
              <a:rPr lang="en-US" sz="2800" b="1" dirty="0" smtClean="0"/>
              <a:t> </a:t>
            </a:r>
            <a:r>
              <a:rPr lang="en-US" sz="2800" dirty="0"/>
              <a:t>- </a:t>
            </a:r>
            <a:r>
              <a:rPr lang="en-US" sz="2800" dirty="0">
                <a:solidFill>
                  <a:srgbClr val="0070C0"/>
                </a:solidFill>
              </a:rPr>
              <a:t>during drug consumption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smtClean="0"/>
              <a:t>-The </a:t>
            </a:r>
            <a:r>
              <a:rPr lang="en-US" sz="2800" dirty="0"/>
              <a:t>prolactin level </a:t>
            </a:r>
            <a:r>
              <a:rPr lang="en-US" sz="2800" dirty="0" smtClean="0"/>
              <a:t>was repeated</a:t>
            </a:r>
            <a:endParaRPr lang="en-US" sz="28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n-US" sz="2800" dirty="0"/>
          </a:p>
          <a:p>
            <a:pPr lvl="1">
              <a:buFont typeface="Wingdings" panose="05000000000000000000" pitchFamily="2" charset="2"/>
              <a:buChar char="ü"/>
            </a:pPr>
            <a:endParaRPr lang="en-US" sz="28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n-US" sz="2800" dirty="0"/>
          </a:p>
          <a:p>
            <a:pPr lvl="1">
              <a:buFont typeface="Wingdings" panose="05000000000000000000" pitchFamily="2" charset="2"/>
              <a:buChar char="ü"/>
            </a:pPr>
            <a:endParaRPr lang="en-US" sz="28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n-US" sz="2800" dirty="0"/>
          </a:p>
          <a:p>
            <a:pPr lvl="1">
              <a:buFont typeface="Wingdings" panose="05000000000000000000" pitchFamily="2" charset="2"/>
              <a:buChar char="ü"/>
            </a:pPr>
            <a:endParaRPr lang="en-US" sz="28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7" b="49899"/>
          <a:stretch/>
        </p:blipFill>
        <p:spPr>
          <a:xfrm>
            <a:off x="1693426" y="2666525"/>
            <a:ext cx="9724030" cy="2365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8" t="22703" r="24409" b="70488"/>
          <a:stretch/>
        </p:blipFill>
        <p:spPr>
          <a:xfrm>
            <a:off x="8297469" y="2869773"/>
            <a:ext cx="2897659" cy="466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8" t="22703" r="24409" b="70488"/>
          <a:stretch/>
        </p:blipFill>
        <p:spPr>
          <a:xfrm>
            <a:off x="1915754" y="3336668"/>
            <a:ext cx="2897659" cy="46689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275437" y="4473706"/>
            <a:ext cx="1637270" cy="55137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333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22828" y="1548980"/>
            <a:ext cx="929874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anose="05000000000000000000" pitchFamily="2" charset="2"/>
              <a:buChar char="ü"/>
            </a:pPr>
            <a:endParaRPr lang="en-US" sz="2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/>
              <a:t> </a:t>
            </a:r>
            <a:r>
              <a:rPr lang="en-US" sz="3200" dirty="0" smtClean="0"/>
              <a:t>Due to </a:t>
            </a:r>
            <a:r>
              <a:rPr lang="en-US" sz="3200" b="1" dirty="0" smtClean="0"/>
              <a:t>Normal Prolactin level</a:t>
            </a:r>
            <a:r>
              <a:rPr lang="en-US" sz="3200" dirty="0" smtClean="0"/>
              <a:t> 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-&gt; 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DOSTINEX was </a:t>
            </a:r>
            <a:r>
              <a:rPr lang="en-US" sz="3200" dirty="0" smtClean="0">
                <a:solidFill>
                  <a:srgbClr val="0070C0"/>
                </a:solidFill>
              </a:rPr>
              <a:t>tapered </a:t>
            </a:r>
            <a:r>
              <a:rPr lang="en-US" sz="3200" dirty="0">
                <a:solidFill>
                  <a:srgbClr val="0070C0"/>
                </a:solidFill>
              </a:rPr>
              <a:t>and discontinued ( in </a:t>
            </a:r>
            <a:r>
              <a:rPr lang="en-US" sz="3200" dirty="0" smtClean="0">
                <a:solidFill>
                  <a:srgbClr val="0070C0"/>
                </a:solidFill>
              </a:rPr>
              <a:t>1396/05) </a:t>
            </a:r>
            <a:endParaRPr lang="en-US" sz="3200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 smtClean="0"/>
              <a:t>The Patient was </a:t>
            </a:r>
            <a:r>
              <a:rPr lang="en-US" sz="3200" dirty="0">
                <a:solidFill>
                  <a:srgbClr val="0070C0"/>
                </a:solidFill>
              </a:rPr>
              <a:t>neither treated nor F/U </a:t>
            </a:r>
            <a:r>
              <a:rPr lang="en-US" sz="3200" dirty="0" smtClean="0"/>
              <a:t>for 6 months </a:t>
            </a:r>
            <a:r>
              <a:rPr lang="en-US" sz="3200" dirty="0">
                <a:solidFill>
                  <a:srgbClr val="0070C0"/>
                </a:solidFill>
              </a:rPr>
              <a:t>(96/05 – </a:t>
            </a:r>
            <a:r>
              <a:rPr lang="en-US" sz="3200" dirty="0" smtClean="0">
                <a:solidFill>
                  <a:srgbClr val="0070C0"/>
                </a:solidFill>
              </a:rPr>
              <a:t>96/10 </a:t>
            </a:r>
            <a:r>
              <a:rPr lang="en-US" sz="3200" dirty="0">
                <a:solidFill>
                  <a:srgbClr val="0070C0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3200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47634979"/>
              </p:ext>
            </p:extLst>
          </p:nvPr>
        </p:nvGraphicFramePr>
        <p:xfrm>
          <a:off x="1371600" y="181708"/>
          <a:ext cx="9601200" cy="80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685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2" b="10918"/>
          <a:stretch/>
        </p:blipFill>
        <p:spPr>
          <a:xfrm>
            <a:off x="1135892" y="464032"/>
            <a:ext cx="10629900" cy="42990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06" b="17048"/>
          <a:stretch/>
        </p:blipFill>
        <p:spPr>
          <a:xfrm>
            <a:off x="1135892" y="4776716"/>
            <a:ext cx="10629900" cy="19379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8" t="22703" r="24409" b="70488"/>
          <a:stretch/>
        </p:blipFill>
        <p:spPr>
          <a:xfrm>
            <a:off x="1254209" y="464032"/>
            <a:ext cx="5109521" cy="1142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8" t="22703" r="24409" b="70488"/>
          <a:stretch/>
        </p:blipFill>
        <p:spPr>
          <a:xfrm>
            <a:off x="8637373" y="1198605"/>
            <a:ext cx="3128419" cy="641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8" t="22703" r="24409" b="70488"/>
          <a:stretch/>
        </p:blipFill>
        <p:spPr>
          <a:xfrm>
            <a:off x="5739714" y="495450"/>
            <a:ext cx="2897659" cy="5672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8" t="22703" r="24409" b="70488"/>
          <a:stretch/>
        </p:blipFill>
        <p:spPr>
          <a:xfrm>
            <a:off x="6167101" y="1556900"/>
            <a:ext cx="2897659" cy="46689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102444" y="3836454"/>
            <a:ext cx="1637270" cy="55137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8196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95"/>
          <a:stretch/>
        </p:blipFill>
        <p:spPr>
          <a:xfrm>
            <a:off x="1371600" y="1091821"/>
            <a:ext cx="9340815" cy="543180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8" t="22703" r="24409" b="70488"/>
          <a:stretch/>
        </p:blipFill>
        <p:spPr>
          <a:xfrm>
            <a:off x="1371600" y="1091821"/>
            <a:ext cx="4522573" cy="1947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8" t="22703" r="24409" b="70488"/>
          <a:stretch/>
        </p:blipFill>
        <p:spPr>
          <a:xfrm>
            <a:off x="6042007" y="1732607"/>
            <a:ext cx="2897659" cy="4668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8" t="22703" r="24409" b="70488"/>
          <a:stretch/>
        </p:blipFill>
        <p:spPr>
          <a:xfrm>
            <a:off x="6586151" y="2743200"/>
            <a:ext cx="4015945" cy="5300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8" t="22703" r="24409" b="70488"/>
          <a:stretch/>
        </p:blipFill>
        <p:spPr>
          <a:xfrm>
            <a:off x="7814756" y="2373393"/>
            <a:ext cx="2897659" cy="46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08453510"/>
              </p:ext>
            </p:extLst>
          </p:nvPr>
        </p:nvGraphicFramePr>
        <p:xfrm>
          <a:off x="1371600" y="181708"/>
          <a:ext cx="9601200" cy="80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514901"/>
            <a:ext cx="9601200" cy="43524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 smtClean="0"/>
              <a:t>Regarding </a:t>
            </a:r>
            <a:r>
              <a:rPr lang="en-US" sz="3200" dirty="0"/>
              <a:t>the </a:t>
            </a:r>
            <a:r>
              <a:rPr lang="en-US" sz="3200" b="1" dirty="0"/>
              <a:t>high prolactin level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-&gt; 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DOSTINEX was </a:t>
            </a:r>
            <a:r>
              <a:rPr lang="en-US" sz="3200" dirty="0" smtClean="0">
                <a:solidFill>
                  <a:srgbClr val="0070C0"/>
                </a:solidFill>
              </a:rPr>
              <a:t>started </a:t>
            </a:r>
            <a:r>
              <a:rPr lang="en-US" sz="3200" dirty="0">
                <a:solidFill>
                  <a:srgbClr val="0070C0"/>
                </a:solidFill>
              </a:rPr>
              <a:t>again ( </a:t>
            </a:r>
            <a:r>
              <a:rPr lang="en-US" sz="3200" dirty="0" smtClean="0">
                <a:solidFill>
                  <a:srgbClr val="FF0000"/>
                </a:solidFill>
              </a:rPr>
              <a:t>0.25 mg </a:t>
            </a:r>
            <a:r>
              <a:rPr lang="en-US" sz="3200" dirty="0" smtClean="0">
                <a:solidFill>
                  <a:srgbClr val="0070C0"/>
                </a:solidFill>
              </a:rPr>
              <a:t>twice </a:t>
            </a:r>
            <a:r>
              <a:rPr lang="en-US" sz="3200" dirty="0">
                <a:solidFill>
                  <a:srgbClr val="0070C0"/>
                </a:solidFill>
              </a:rPr>
              <a:t>a week )</a:t>
            </a:r>
            <a:r>
              <a:rPr lang="en-US" sz="3200" dirty="0" smtClean="0">
                <a:solidFill>
                  <a:srgbClr val="7030A0"/>
                </a:solidFill>
              </a:rPr>
              <a:t>   </a:t>
            </a:r>
            <a:r>
              <a:rPr lang="en-US" sz="3200" dirty="0" smtClean="0"/>
              <a:t>AND </a:t>
            </a:r>
            <a:r>
              <a:rPr lang="en-US" sz="3200" b="1" dirty="0">
                <a:solidFill>
                  <a:srgbClr val="0070C0"/>
                </a:solidFill>
              </a:rPr>
              <a:t>“Pituitary MRI with &amp; without Contrast “</a:t>
            </a:r>
            <a:r>
              <a:rPr lang="en-US" sz="3200" b="1" dirty="0"/>
              <a:t> </a:t>
            </a:r>
            <a:r>
              <a:rPr lang="en-US" sz="3200" dirty="0"/>
              <a:t>was </a:t>
            </a:r>
            <a:r>
              <a:rPr lang="en-US" sz="3200" dirty="0" smtClean="0"/>
              <a:t>requested again .</a:t>
            </a:r>
            <a:endParaRPr lang="en-US" sz="3200" dirty="0"/>
          </a:p>
          <a:p>
            <a:endParaRPr lang="en-US" sz="3200" dirty="0">
              <a:solidFill>
                <a:srgbClr val="7030A0"/>
              </a:solidFill>
            </a:endParaRPr>
          </a:p>
          <a:p>
            <a:endParaRPr lang="en-US" dirty="0" smtClean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30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648" y="0"/>
            <a:ext cx="6880935" cy="6858000"/>
          </a:xfrm>
        </p:spPr>
      </p:pic>
      <p:sp>
        <p:nvSpPr>
          <p:cNvPr id="4" name="Oval 3"/>
          <p:cNvSpPr/>
          <p:nvPr/>
        </p:nvSpPr>
        <p:spPr>
          <a:xfrm>
            <a:off x="5832390" y="4399006"/>
            <a:ext cx="3880022" cy="642552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7" name="Straight Connector 6"/>
          <p:cNvCxnSpPr/>
          <p:nvPr/>
        </p:nvCxnSpPr>
        <p:spPr>
          <a:xfrm>
            <a:off x="4003589" y="4060372"/>
            <a:ext cx="2020527" cy="247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092778" y="4377971"/>
            <a:ext cx="2371805" cy="210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52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65088676"/>
              </p:ext>
            </p:extLst>
          </p:nvPr>
        </p:nvGraphicFramePr>
        <p:xfrm>
          <a:off x="1371600" y="181708"/>
          <a:ext cx="9601200" cy="80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78424" y="1151964"/>
            <a:ext cx="8794376" cy="55446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</a:rPr>
              <a:t>The Patient </a:t>
            </a:r>
            <a:r>
              <a:rPr lang="en-US" sz="3200" dirty="0" smtClean="0">
                <a:solidFill>
                  <a:schemeClr val="tx1"/>
                </a:solidFill>
              </a:rPr>
              <a:t>was referred </a:t>
            </a:r>
            <a:r>
              <a:rPr lang="en-US" sz="3200" dirty="0">
                <a:solidFill>
                  <a:schemeClr val="tx1"/>
                </a:solidFill>
              </a:rPr>
              <a:t>to </a:t>
            </a:r>
            <a:r>
              <a:rPr lang="en-US" sz="3200" dirty="0">
                <a:solidFill>
                  <a:srgbClr val="0070C0"/>
                </a:solidFill>
              </a:rPr>
              <a:t>neurosurgeon</a:t>
            </a:r>
            <a:r>
              <a:rPr lang="en-US" sz="3200" dirty="0">
                <a:solidFill>
                  <a:schemeClr val="tx1"/>
                </a:solidFill>
              </a:rPr>
              <a:t> Due </a:t>
            </a:r>
            <a:r>
              <a:rPr lang="en-US" sz="3200" dirty="0" smtClean="0">
                <a:solidFill>
                  <a:schemeClr val="tx1"/>
                </a:solidFill>
              </a:rPr>
              <a:t>to </a:t>
            </a:r>
            <a:r>
              <a:rPr lang="en-US" sz="3200" b="1" dirty="0">
                <a:solidFill>
                  <a:srgbClr val="C00000"/>
                </a:solidFill>
              </a:rPr>
              <a:t>Multiple </a:t>
            </a:r>
            <a:r>
              <a:rPr lang="en-US" sz="3200" b="1" dirty="0" smtClean="0">
                <a:solidFill>
                  <a:srgbClr val="C00000"/>
                </a:solidFill>
              </a:rPr>
              <a:t>Pituitary microadenoma </a:t>
            </a:r>
            <a:r>
              <a:rPr lang="en-US" sz="3200" dirty="0" smtClean="0">
                <a:solidFill>
                  <a:schemeClr val="tx1"/>
                </a:solidFill>
              </a:rPr>
              <a:t>in </a:t>
            </a:r>
            <a:r>
              <a:rPr lang="en-US" sz="3200" dirty="0">
                <a:solidFill>
                  <a:schemeClr val="tx1"/>
                </a:solidFill>
              </a:rPr>
              <a:t>Brain MRI </a:t>
            </a:r>
            <a:endParaRPr lang="en-US" sz="32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</a:rPr>
              <a:t>Neurosurgeon </a:t>
            </a:r>
            <a:r>
              <a:rPr lang="en-US" sz="3200" dirty="0" smtClean="0">
                <a:solidFill>
                  <a:schemeClr val="tx1"/>
                </a:solidFill>
              </a:rPr>
              <a:t>,</a:t>
            </a:r>
            <a:r>
              <a:rPr lang="en-US" sz="3200" dirty="0">
                <a:solidFill>
                  <a:srgbClr val="0070C0"/>
                </a:solidFill>
              </a:rPr>
              <a:t>discontinued DOSTINEX  </a:t>
            </a:r>
            <a:r>
              <a:rPr lang="en-US" sz="3200" dirty="0" smtClean="0">
                <a:solidFill>
                  <a:schemeClr val="tx1"/>
                </a:solidFill>
              </a:rPr>
              <a:t>and requested other additional </a:t>
            </a:r>
            <a:r>
              <a:rPr lang="en-US" sz="3200" dirty="0" smtClean="0">
                <a:solidFill>
                  <a:schemeClr val="tx1"/>
                </a:solidFill>
              </a:rPr>
              <a:t>tests  </a:t>
            </a:r>
            <a:r>
              <a:rPr lang="en-US" sz="3200" dirty="0" smtClean="0">
                <a:solidFill>
                  <a:schemeClr val="tx1"/>
                </a:solidFill>
              </a:rPr>
              <a:t>(hypothalamic-pituitary-adrenal axis)</a:t>
            </a:r>
            <a:endParaRPr lang="fa-IR" sz="3200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64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69" b="21810"/>
          <a:stretch/>
        </p:blipFill>
        <p:spPr>
          <a:xfrm>
            <a:off x="1389585" y="303953"/>
            <a:ext cx="8923187" cy="123303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" t="26831" r="-712" b="5274"/>
          <a:stretch/>
        </p:blipFill>
        <p:spPr>
          <a:xfrm>
            <a:off x="1421230" y="1892300"/>
            <a:ext cx="8923186" cy="495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8" t="22703" r="24409" b="70488"/>
          <a:stretch/>
        </p:blipFill>
        <p:spPr>
          <a:xfrm>
            <a:off x="10813759" y="2939651"/>
            <a:ext cx="2152941" cy="31154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695568" y="6541987"/>
            <a:ext cx="1637270" cy="30331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2" name="Straight Connector 11"/>
          <p:cNvCxnSpPr/>
          <p:nvPr/>
        </p:nvCxnSpPr>
        <p:spPr>
          <a:xfrm>
            <a:off x="4866968" y="5481356"/>
            <a:ext cx="12944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59444" y="6226880"/>
            <a:ext cx="129447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96249" y="6493869"/>
            <a:ext cx="12944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769409" y="971322"/>
            <a:ext cx="1637270" cy="411269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7" name="Straight Connector 16"/>
          <p:cNvCxnSpPr/>
          <p:nvPr/>
        </p:nvCxnSpPr>
        <p:spPr>
          <a:xfrm>
            <a:off x="4892461" y="5175526"/>
            <a:ext cx="12944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9" b="89044"/>
          <a:stretch/>
        </p:blipFill>
        <p:spPr>
          <a:xfrm>
            <a:off x="1421230" y="1614250"/>
            <a:ext cx="8865342" cy="267995"/>
          </a:xfrm>
          <a:prstGeom prst="rect">
            <a:avLst/>
          </a:prstGeom>
        </p:spPr>
      </p:pic>
      <p:pic>
        <p:nvPicPr>
          <p:cNvPr id="18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72" b="60921"/>
          <a:stretch/>
        </p:blipFill>
        <p:spPr>
          <a:xfrm>
            <a:off x="1389585" y="-1659"/>
            <a:ext cx="8923187" cy="2938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8" t="22703" r="24409" b="70488"/>
          <a:stretch/>
        </p:blipFill>
        <p:spPr>
          <a:xfrm>
            <a:off x="1556402" y="10642"/>
            <a:ext cx="4148395" cy="3246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8" t="22703" r="24409" b="70488"/>
          <a:stretch/>
        </p:blipFill>
        <p:spPr>
          <a:xfrm flipV="1">
            <a:off x="8159831" y="-1659"/>
            <a:ext cx="2152941" cy="3107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8" t="22703" r="24409" b="70488"/>
          <a:stretch/>
        </p:blipFill>
        <p:spPr>
          <a:xfrm>
            <a:off x="8134430" y="1639396"/>
            <a:ext cx="2152941" cy="4180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8" t="22703" r="24409" b="70488"/>
          <a:stretch/>
        </p:blipFill>
        <p:spPr>
          <a:xfrm>
            <a:off x="2451101" y="1612201"/>
            <a:ext cx="2646992" cy="274495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6629864" y="1823196"/>
            <a:ext cx="13584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629864" y="273423"/>
            <a:ext cx="1529967" cy="187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1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1707" r="-151" b="4644"/>
          <a:stretch/>
        </p:blipFill>
        <p:spPr>
          <a:xfrm>
            <a:off x="1764736" y="0"/>
            <a:ext cx="8825926" cy="51179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81" b="18254"/>
          <a:stretch/>
        </p:blipFill>
        <p:spPr>
          <a:xfrm>
            <a:off x="1764736" y="5118461"/>
            <a:ext cx="8825926" cy="1480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8" t="22703" r="24409" b="70488"/>
          <a:stretch/>
        </p:blipFill>
        <p:spPr>
          <a:xfrm>
            <a:off x="1764736" y="0"/>
            <a:ext cx="4450713" cy="1371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8" t="22703" r="24409" b="70488"/>
          <a:stretch/>
        </p:blipFill>
        <p:spPr>
          <a:xfrm rot="21427186">
            <a:off x="6036446" y="1109749"/>
            <a:ext cx="2273642" cy="7068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8" t="22703" r="24409" b="70488"/>
          <a:stretch/>
        </p:blipFill>
        <p:spPr>
          <a:xfrm>
            <a:off x="8326411" y="704336"/>
            <a:ext cx="2264251" cy="746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8" t="22703" r="24409" b="70488"/>
          <a:stretch/>
        </p:blipFill>
        <p:spPr>
          <a:xfrm>
            <a:off x="5505396" y="31985"/>
            <a:ext cx="2897659" cy="51941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725653" y="3869829"/>
            <a:ext cx="12944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25653" y="4228175"/>
            <a:ext cx="12944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82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5" b="21624"/>
          <a:stretch/>
        </p:blipFill>
        <p:spPr>
          <a:xfrm>
            <a:off x="4810048" y="685800"/>
            <a:ext cx="7381952" cy="173832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42"/>
          <a:stretch/>
        </p:blipFill>
        <p:spPr>
          <a:xfrm>
            <a:off x="4810048" y="-74670"/>
            <a:ext cx="7380078" cy="7305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18" b="8259"/>
          <a:stretch/>
        </p:blipFill>
        <p:spPr>
          <a:xfrm>
            <a:off x="1026797" y="3183012"/>
            <a:ext cx="7581410" cy="36037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0" b="86468"/>
          <a:stretch/>
        </p:blipFill>
        <p:spPr>
          <a:xfrm>
            <a:off x="1019343" y="2543662"/>
            <a:ext cx="7581410" cy="6211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8" t="22703" r="24409" b="70488"/>
          <a:stretch/>
        </p:blipFill>
        <p:spPr>
          <a:xfrm>
            <a:off x="7051257" y="-104554"/>
            <a:ext cx="2897659" cy="4134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8" t="22703" r="24409" b="70488"/>
          <a:stretch/>
        </p:blipFill>
        <p:spPr>
          <a:xfrm>
            <a:off x="8500086" y="90414"/>
            <a:ext cx="3214119" cy="475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8" t="22703" r="24409" b="70488"/>
          <a:stretch/>
        </p:blipFill>
        <p:spPr>
          <a:xfrm>
            <a:off x="5504934" y="2543663"/>
            <a:ext cx="2897659" cy="3972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8" t="22703" r="24409" b="70488"/>
          <a:stretch/>
        </p:blipFill>
        <p:spPr>
          <a:xfrm>
            <a:off x="7051257" y="2846164"/>
            <a:ext cx="1556950" cy="3186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8" t="22703" r="24409" b="70488"/>
          <a:stretch/>
        </p:blipFill>
        <p:spPr>
          <a:xfrm>
            <a:off x="1488988" y="2543661"/>
            <a:ext cx="2897659" cy="621116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7179276" y="2114158"/>
            <a:ext cx="1637270" cy="411269"/>
          </a:xfrm>
          <a:prstGeom prst="ellipse">
            <a:avLst/>
          </a:prstGeom>
          <a:solidFill>
            <a:schemeClr val="bg1">
              <a:alpha val="0"/>
            </a:schemeClr>
          </a:solidFill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Oval 15"/>
          <p:cNvSpPr/>
          <p:nvPr/>
        </p:nvSpPr>
        <p:spPr>
          <a:xfrm>
            <a:off x="3568012" y="6511179"/>
            <a:ext cx="1637270" cy="411269"/>
          </a:xfrm>
          <a:prstGeom prst="ellipse">
            <a:avLst/>
          </a:prstGeom>
          <a:solidFill>
            <a:schemeClr val="bg1">
              <a:alpha val="0"/>
            </a:schemeClr>
          </a:solidFill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9" name="Straight Connector 18"/>
          <p:cNvCxnSpPr/>
          <p:nvPr/>
        </p:nvCxnSpPr>
        <p:spPr>
          <a:xfrm>
            <a:off x="3910812" y="5349065"/>
            <a:ext cx="12944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10812" y="5735699"/>
            <a:ext cx="12944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313737" y="2029824"/>
            <a:ext cx="12944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306283" y="1732110"/>
            <a:ext cx="12944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86680" y="6291753"/>
            <a:ext cx="12944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786680" y="6505105"/>
            <a:ext cx="12944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39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911178" y="951399"/>
            <a:ext cx="906162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 smtClean="0">
              <a:solidFill>
                <a:srgbClr val="191B0E"/>
              </a:solidFill>
              <a:ea typeface="+mj-ea"/>
              <a:cs typeface="+mj-cs"/>
            </a:endParaRPr>
          </a:p>
          <a:p>
            <a:pPr lvl="0"/>
            <a:endParaRPr lang="en-US" sz="5400" dirty="0" smtClean="0">
              <a:solidFill>
                <a:srgbClr val="C00000"/>
              </a:solidFill>
              <a:ea typeface="+mj-ea"/>
              <a:cs typeface="+mj-cs"/>
            </a:endParaRPr>
          </a:p>
          <a:p>
            <a:pPr lvl="0"/>
            <a:r>
              <a:rPr lang="en-US" sz="5400" dirty="0" smtClean="0">
                <a:solidFill>
                  <a:srgbClr val="C00000"/>
                </a:solidFill>
                <a:ea typeface="+mj-ea"/>
                <a:cs typeface="+mj-cs"/>
              </a:rPr>
              <a:t>Endocrine </a:t>
            </a:r>
            <a:r>
              <a:rPr lang="en-US" sz="5400" dirty="0">
                <a:solidFill>
                  <a:srgbClr val="C00000"/>
                </a:solidFill>
                <a:ea typeface="+mj-ea"/>
                <a:cs typeface="+mj-cs"/>
              </a:rPr>
              <a:t>Grand Rounds</a:t>
            </a:r>
          </a:p>
          <a:p>
            <a:endParaRPr lang="en-US" sz="6600" dirty="0" smtClean="0">
              <a:solidFill>
                <a:srgbClr val="002060"/>
              </a:solidFill>
              <a:ea typeface="+mj-ea"/>
              <a:cs typeface="+mj-cs"/>
            </a:endParaRPr>
          </a:p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By Dr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Rahmani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 And Dr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Salehi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42336748"/>
              </p:ext>
            </p:extLst>
          </p:nvPr>
        </p:nvGraphicFramePr>
        <p:xfrm>
          <a:off x="1371600" y="181708"/>
          <a:ext cx="9601200" cy="80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371600" y="1653988"/>
            <a:ext cx="9601200" cy="421341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dirty="0" smtClean="0">
                <a:solidFill>
                  <a:srgbClr val="191B0E"/>
                </a:solidFill>
              </a:rPr>
              <a:t> </a:t>
            </a:r>
            <a:endParaRPr lang="en-US" sz="3200" dirty="0">
              <a:solidFill>
                <a:srgbClr val="191B0E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057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65088676"/>
              </p:ext>
            </p:extLst>
          </p:nvPr>
        </p:nvGraphicFramePr>
        <p:xfrm>
          <a:off x="1371600" y="181708"/>
          <a:ext cx="9601200" cy="80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78424" y="1151964"/>
            <a:ext cx="8794376" cy="5544671"/>
          </a:xfrm>
        </p:spPr>
        <p:txBody>
          <a:bodyPr>
            <a:normAutofit/>
          </a:bodyPr>
          <a:lstStyle/>
          <a:p>
            <a:pPr marL="468000">
              <a:lnSpc>
                <a:spcPct val="100000"/>
              </a:lnSpc>
            </a:pPr>
            <a:r>
              <a:rPr lang="en-US" sz="3200" dirty="0" smtClean="0">
                <a:solidFill>
                  <a:srgbClr val="0070C0"/>
                </a:solidFill>
              </a:rPr>
              <a:t>Tab spironolactone, </a:t>
            </a:r>
            <a:r>
              <a:rPr lang="en-US" sz="3200" dirty="0" smtClean="0">
                <a:solidFill>
                  <a:srgbClr val="0070C0"/>
                </a:solidFill>
              </a:rPr>
              <a:t>50 </a:t>
            </a:r>
            <a:r>
              <a:rPr lang="en-US" sz="3200" dirty="0">
                <a:solidFill>
                  <a:srgbClr val="0070C0"/>
                </a:solidFill>
              </a:rPr>
              <a:t>mg </a:t>
            </a:r>
            <a:r>
              <a:rPr lang="en-US" sz="3200" dirty="0" smtClean="0">
                <a:solidFill>
                  <a:srgbClr val="0070C0"/>
                </a:solidFill>
              </a:rPr>
              <a:t>daily </a:t>
            </a:r>
            <a:r>
              <a:rPr lang="en-US" sz="3200" dirty="0" smtClean="0"/>
              <a:t>Due to facial</a:t>
            </a:r>
          </a:p>
          <a:p>
            <a:pPr marL="83952" indent="0">
              <a:lnSpc>
                <a:spcPct val="100000"/>
              </a:lnSpc>
              <a:buNone/>
            </a:pPr>
            <a:r>
              <a:rPr lang="en-US" sz="3200" dirty="0" smtClean="0"/>
              <a:t> acne </a:t>
            </a:r>
            <a:r>
              <a:rPr lang="en-US" sz="3200" dirty="0">
                <a:solidFill>
                  <a:srgbClr val="C00000"/>
                </a:solidFill>
              </a:rPr>
              <a:t>(97/6/21)</a:t>
            </a:r>
          </a:p>
          <a:p>
            <a:pPr marL="468000">
              <a:lnSpc>
                <a:spcPct val="100000"/>
              </a:lnSpc>
            </a:pPr>
            <a:r>
              <a:rPr lang="en-US" sz="3200" dirty="0" smtClean="0"/>
              <a:t> The </a:t>
            </a:r>
            <a:r>
              <a:rPr lang="en-US" sz="3200" dirty="0"/>
              <a:t>Patient </a:t>
            </a:r>
            <a:r>
              <a:rPr lang="en-US" sz="3200" dirty="0" smtClean="0"/>
              <a:t>complained of </a:t>
            </a:r>
            <a:r>
              <a:rPr lang="en-US" sz="3200" dirty="0" smtClean="0">
                <a:solidFill>
                  <a:srgbClr val="C00000"/>
                </a:solidFill>
              </a:rPr>
              <a:t>missed </a:t>
            </a:r>
            <a:r>
              <a:rPr lang="en-US" sz="3200" dirty="0">
                <a:solidFill>
                  <a:srgbClr val="C00000"/>
                </a:solidFill>
              </a:rPr>
              <a:t>period</a:t>
            </a:r>
            <a:r>
              <a:rPr lang="en-US" sz="3200" dirty="0" smtClean="0"/>
              <a:t>, 5 </a:t>
            </a:r>
            <a:r>
              <a:rPr lang="en-US" sz="3200" dirty="0"/>
              <a:t>months ago ( </a:t>
            </a:r>
            <a:r>
              <a:rPr lang="en-US" sz="3200" dirty="0">
                <a:solidFill>
                  <a:srgbClr val="C00000"/>
                </a:solidFill>
              </a:rPr>
              <a:t>for 3 </a:t>
            </a:r>
            <a:r>
              <a:rPr lang="en-US" sz="3200" dirty="0" smtClean="0">
                <a:solidFill>
                  <a:srgbClr val="C00000"/>
                </a:solidFill>
              </a:rPr>
              <a:t>months , from 97/8 to 97/11 </a:t>
            </a:r>
            <a:r>
              <a:rPr lang="en-US" sz="3200" dirty="0" smtClean="0"/>
              <a:t>) </a:t>
            </a:r>
            <a:r>
              <a:rPr lang="en-US" sz="3200" dirty="0" smtClean="0"/>
              <a:t>treated </a:t>
            </a:r>
            <a:r>
              <a:rPr lang="en-US" sz="3200" dirty="0"/>
              <a:t>with </a:t>
            </a:r>
            <a:r>
              <a:rPr lang="en-US" sz="3200" b="1" dirty="0">
                <a:solidFill>
                  <a:srgbClr val="0070C0"/>
                </a:solidFill>
              </a:rPr>
              <a:t>Progesterone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0070C0"/>
                </a:solidFill>
              </a:rPr>
              <a:t>already she has regular period since 2 months ago</a:t>
            </a:r>
            <a:r>
              <a:rPr lang="en-US" sz="3200" dirty="0" smtClean="0"/>
              <a:t>.</a:t>
            </a:r>
          </a:p>
          <a:p>
            <a:pPr marL="468000">
              <a:lnSpc>
                <a:spcPct val="100000"/>
              </a:lnSpc>
            </a:pPr>
            <a:r>
              <a:rPr lang="en-US" sz="3200" dirty="0" smtClean="0"/>
              <a:t>The abdominal (ovarian) </a:t>
            </a:r>
            <a:r>
              <a:rPr lang="en-US" sz="3200" dirty="0" err="1" smtClean="0"/>
              <a:t>sonography</a:t>
            </a:r>
            <a:r>
              <a:rPr lang="en-US" sz="3200" dirty="0" smtClean="0"/>
              <a:t> </a:t>
            </a:r>
            <a:r>
              <a:rPr lang="en-US" sz="3200" dirty="0" smtClean="0"/>
              <a:t>was normal </a:t>
            </a:r>
            <a:r>
              <a:rPr lang="en-US" sz="3200" dirty="0" smtClean="0"/>
              <a:t>.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327054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289" y="0"/>
            <a:ext cx="7284402" cy="6858000"/>
          </a:xfrm>
        </p:spPr>
      </p:pic>
      <p:cxnSp>
        <p:nvCxnSpPr>
          <p:cNvPr id="3" name="Straight Connector 2"/>
          <p:cNvCxnSpPr/>
          <p:nvPr/>
        </p:nvCxnSpPr>
        <p:spPr>
          <a:xfrm>
            <a:off x="6215449" y="6091881"/>
            <a:ext cx="3326350" cy="268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22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65088676"/>
              </p:ext>
            </p:extLst>
          </p:nvPr>
        </p:nvGraphicFramePr>
        <p:xfrm>
          <a:off x="1371600" y="181708"/>
          <a:ext cx="9601200" cy="80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78424" y="1151964"/>
            <a:ext cx="8794376" cy="5544671"/>
          </a:xfrm>
        </p:spPr>
        <p:txBody>
          <a:bodyPr>
            <a:normAutofit/>
          </a:bodyPr>
          <a:lstStyle/>
          <a:p>
            <a:pPr marL="468000">
              <a:lnSpc>
                <a:spcPct val="200000"/>
              </a:lnSpc>
            </a:pPr>
            <a:r>
              <a:rPr lang="en-US" sz="3200" dirty="0" smtClean="0"/>
              <a:t>Not history of : weight gain or weight loss</a:t>
            </a:r>
          </a:p>
          <a:p>
            <a:pPr marL="468000">
              <a:lnSpc>
                <a:spcPct val="200000"/>
              </a:lnSpc>
            </a:pPr>
            <a:r>
              <a:rPr lang="en-US" sz="3200" dirty="0" smtClean="0"/>
              <a:t> </a:t>
            </a:r>
            <a:r>
              <a:rPr lang="en-US" sz="3200" dirty="0"/>
              <a:t>Not history of </a:t>
            </a:r>
            <a:r>
              <a:rPr lang="en-US" sz="3200" dirty="0" smtClean="0"/>
              <a:t>: weakness or fatigue</a:t>
            </a:r>
          </a:p>
          <a:p>
            <a:pPr marL="468000">
              <a:lnSpc>
                <a:spcPct val="200000"/>
              </a:lnSpc>
            </a:pPr>
            <a:r>
              <a:rPr lang="en-US" sz="3200" dirty="0" smtClean="0"/>
              <a:t>No complaints of : galactorrhea or hirsutism</a:t>
            </a:r>
          </a:p>
          <a:p>
            <a:pPr marL="468000">
              <a:lnSpc>
                <a:spcPct val="100000"/>
              </a:lnSpc>
            </a:pP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13649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46970887"/>
              </p:ext>
            </p:extLst>
          </p:nvPr>
        </p:nvGraphicFramePr>
        <p:xfrm>
          <a:off x="1371600" y="181708"/>
          <a:ext cx="9601200" cy="80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78424" y="1151964"/>
            <a:ext cx="8794376" cy="554467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200" b="1" dirty="0" smtClean="0">
                <a:solidFill>
                  <a:srgbClr val="002060"/>
                </a:solidFill>
              </a:rPr>
              <a:t>Past medical History </a:t>
            </a:r>
            <a:r>
              <a:rPr lang="en-US" sz="3200" dirty="0" smtClean="0"/>
              <a:t>: </a:t>
            </a:r>
            <a:r>
              <a:rPr lang="en-US" sz="3200" dirty="0">
                <a:solidFill>
                  <a:srgbClr val="0070C0"/>
                </a:solidFill>
              </a:rPr>
              <a:t>Not significant</a:t>
            </a:r>
          </a:p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rgbClr val="002060"/>
                </a:solidFill>
              </a:rPr>
              <a:t>Past surgical History : </a:t>
            </a:r>
            <a:r>
              <a:rPr lang="en-US" sz="3200" dirty="0">
                <a:solidFill>
                  <a:srgbClr val="0070C0"/>
                </a:solidFill>
              </a:rPr>
              <a:t>Not significant</a:t>
            </a:r>
          </a:p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rgbClr val="002060"/>
                </a:solidFill>
              </a:rPr>
              <a:t>Habit History : </a:t>
            </a:r>
            <a:r>
              <a:rPr lang="en-US" sz="3200" dirty="0" smtClean="0">
                <a:solidFill>
                  <a:srgbClr val="0070C0"/>
                </a:solidFill>
              </a:rPr>
              <a:t>Negative</a:t>
            </a:r>
            <a:r>
              <a:rPr lang="en-US" sz="3200" dirty="0" smtClean="0"/>
              <a:t> (Smoking ,Alcohol ,opioid or drug abused )</a:t>
            </a:r>
          </a:p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rgbClr val="002060"/>
                </a:solidFill>
              </a:rPr>
              <a:t>Gyn. History : </a:t>
            </a:r>
            <a:r>
              <a:rPr lang="en-US" sz="3200" dirty="0" smtClean="0"/>
              <a:t>The onset of menstruation has been </a:t>
            </a:r>
            <a:r>
              <a:rPr lang="en-US" sz="3200" dirty="0">
                <a:solidFill>
                  <a:srgbClr val="0070C0"/>
                </a:solidFill>
              </a:rPr>
              <a:t>regular  since at 12 years-old </a:t>
            </a:r>
            <a:r>
              <a:rPr lang="en-US" sz="3200" dirty="0" smtClean="0"/>
              <a:t>(except for a three-month-period that was said)</a:t>
            </a:r>
          </a:p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rgbClr val="002060"/>
                </a:solidFill>
              </a:rPr>
              <a:t>Familial History : </a:t>
            </a:r>
            <a:r>
              <a:rPr lang="en-US" sz="3200" dirty="0" smtClean="0"/>
              <a:t>2 sister 38 &amp; 39 y/o married  and without prior history of diseases or medical problem</a:t>
            </a:r>
          </a:p>
          <a:p>
            <a:pPr>
              <a:lnSpc>
                <a:spcPct val="110000"/>
              </a:lnSpc>
            </a:pPr>
            <a:r>
              <a:rPr lang="en-US" sz="3200" dirty="0" smtClean="0"/>
              <a:t> </a:t>
            </a:r>
            <a:r>
              <a:rPr lang="en-US" sz="3200" b="1" dirty="0">
                <a:solidFill>
                  <a:srgbClr val="002060"/>
                </a:solidFill>
              </a:rPr>
              <a:t>Drug History </a:t>
            </a:r>
            <a:r>
              <a:rPr lang="en-US" sz="3200" b="1" dirty="0" smtClean="0">
                <a:solidFill>
                  <a:srgbClr val="002060"/>
                </a:solidFill>
              </a:rPr>
              <a:t>: </a:t>
            </a:r>
            <a:r>
              <a:rPr lang="en-US" sz="3200" dirty="0" smtClean="0">
                <a:solidFill>
                  <a:srgbClr val="0070C0"/>
                </a:solidFill>
              </a:rPr>
              <a:t>spironolactone, </a:t>
            </a:r>
            <a:r>
              <a:rPr lang="en-US" sz="3200" dirty="0">
                <a:solidFill>
                  <a:srgbClr val="0070C0"/>
                </a:solidFill>
              </a:rPr>
              <a:t>50 mg daily </a:t>
            </a:r>
            <a:r>
              <a:rPr lang="en-US" sz="3200" dirty="0" smtClean="0">
                <a:solidFill>
                  <a:srgbClr val="0070C0"/>
                </a:solidFill>
              </a:rPr>
              <a:t>, </a:t>
            </a:r>
            <a:r>
              <a:rPr lang="en-US" sz="3200" dirty="0" smtClean="0"/>
              <a:t>DOSTINEX (which does not currently used) 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70C0"/>
                </a:solidFill>
              </a:rPr>
              <a:t>progesterone</a:t>
            </a:r>
            <a:r>
              <a:rPr lang="en-US" sz="3200" dirty="0" smtClean="0"/>
              <a:t> </a:t>
            </a:r>
            <a:r>
              <a:rPr lang="en-US" sz="3200" dirty="0"/>
              <a:t>( as above)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93533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95869049"/>
              </p:ext>
            </p:extLst>
          </p:nvPr>
        </p:nvGraphicFramePr>
        <p:xfrm>
          <a:off x="1371600" y="181708"/>
          <a:ext cx="9601200" cy="80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BF77A24-F8EF-467D-9BED-534E93167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049" y="1476375"/>
            <a:ext cx="9286875" cy="5381625"/>
          </a:xfrm>
        </p:spPr>
        <p:txBody>
          <a:bodyPr>
            <a:normAutofit fontScale="85000" lnSpcReduction="20000"/>
          </a:bodyPr>
          <a:lstStyle/>
          <a:p>
            <a:r>
              <a:rPr lang="en-US" sz="2200" b="1" dirty="0"/>
              <a:t>Constitutional symptoms: </a:t>
            </a:r>
            <a:r>
              <a:rPr lang="en-US" sz="2200" dirty="0" smtClean="0">
                <a:solidFill>
                  <a:srgbClr val="0070C0"/>
                </a:solidFill>
              </a:rPr>
              <a:t>Negative(</a:t>
            </a:r>
            <a:r>
              <a:rPr lang="en-US" sz="2200" dirty="0" smtClean="0"/>
              <a:t> </a:t>
            </a:r>
            <a:r>
              <a:rPr lang="en-US" sz="2200" dirty="0"/>
              <a:t>Lack of </a:t>
            </a:r>
            <a:r>
              <a:rPr lang="en-US" sz="2200" dirty="0" smtClean="0"/>
              <a:t>energy, </a:t>
            </a:r>
            <a:r>
              <a:rPr lang="en-US" sz="2200" dirty="0"/>
              <a:t>unexplained weight gain or weight </a:t>
            </a:r>
            <a:r>
              <a:rPr lang="en-US" sz="2200" dirty="0" smtClean="0"/>
              <a:t>loss, </a:t>
            </a:r>
            <a:r>
              <a:rPr lang="en-US" sz="2200" dirty="0"/>
              <a:t>loss of </a:t>
            </a:r>
            <a:r>
              <a:rPr lang="en-US" sz="2200" dirty="0" smtClean="0"/>
              <a:t>appetite, fever, sweats,  </a:t>
            </a:r>
          </a:p>
          <a:p>
            <a:r>
              <a:rPr lang="en-US" sz="2200" b="1" dirty="0"/>
              <a:t>Skin : </a:t>
            </a:r>
            <a:r>
              <a:rPr lang="en-US" sz="2200" b="1" dirty="0">
                <a:solidFill>
                  <a:srgbClr val="0070C0"/>
                </a:solidFill>
              </a:rPr>
              <a:t>Acne (+) </a:t>
            </a:r>
            <a:r>
              <a:rPr lang="en-US" sz="2200" b="1" dirty="0" smtClean="0">
                <a:solidFill>
                  <a:srgbClr val="0070C0"/>
                </a:solidFill>
              </a:rPr>
              <a:t>only in face , </a:t>
            </a:r>
            <a:r>
              <a:rPr lang="en-US" sz="2200" b="1" dirty="0">
                <a:solidFill>
                  <a:srgbClr val="0070C0"/>
                </a:solidFill>
              </a:rPr>
              <a:t>oily skin (+) </a:t>
            </a:r>
            <a:r>
              <a:rPr lang="en-US" dirty="0" smtClean="0"/>
              <a:t>, hyperhidrosis(-)</a:t>
            </a:r>
            <a:endParaRPr lang="en-US" sz="2200" dirty="0"/>
          </a:p>
          <a:p>
            <a:r>
              <a:rPr lang="en-US" sz="2200" b="1" dirty="0" smtClean="0"/>
              <a:t>Head and neck (and Ears, nose, mouth, throat) : </a:t>
            </a:r>
            <a:r>
              <a:rPr lang="en-US" sz="2200" dirty="0" smtClean="0">
                <a:solidFill>
                  <a:srgbClr val="0070C0"/>
                </a:solidFill>
              </a:rPr>
              <a:t>Negative</a:t>
            </a:r>
            <a:r>
              <a:rPr lang="en-US" sz="2200" dirty="0" smtClean="0"/>
              <a:t> ( </a:t>
            </a:r>
            <a:r>
              <a:rPr lang="en-US" dirty="0" smtClean="0"/>
              <a:t>frontal bossing   , mandibular enlargement with prognathism , widened space between the lower incisor teeth  , characteristic coarse facial features , a large fleshy nose  , </a:t>
            </a:r>
            <a:r>
              <a:rPr lang="en-US" sz="2200" dirty="0" smtClean="0"/>
              <a:t>Difficulty with hearing</a:t>
            </a:r>
            <a:r>
              <a:rPr lang="en-US" dirty="0"/>
              <a:t> a deep and hollow-sounding voice</a:t>
            </a:r>
            <a:r>
              <a:rPr lang="en-US" sz="2200" dirty="0" smtClean="0"/>
              <a:t>) </a:t>
            </a:r>
          </a:p>
          <a:p>
            <a:r>
              <a:rPr lang="en-US" sz="2200" b="1" dirty="0"/>
              <a:t>Limbs </a:t>
            </a:r>
            <a:r>
              <a:rPr lang="en-US" sz="2200" b="1" dirty="0" smtClean="0"/>
              <a:t>, back and </a:t>
            </a:r>
            <a:r>
              <a:rPr lang="en-US" sz="2200" b="1" dirty="0"/>
              <a:t>Joints </a:t>
            </a:r>
            <a:r>
              <a:rPr lang="en-US" sz="2200" dirty="0" smtClean="0"/>
              <a:t>:</a:t>
            </a:r>
            <a:r>
              <a:rPr lang="en-US" sz="2200" b="1" dirty="0"/>
              <a:t> : </a:t>
            </a:r>
            <a:r>
              <a:rPr lang="en-US" sz="2200" dirty="0">
                <a:solidFill>
                  <a:srgbClr val="0070C0"/>
                </a:solidFill>
              </a:rPr>
              <a:t>Negative</a:t>
            </a:r>
            <a:r>
              <a:rPr lang="en-US" sz="2200" dirty="0"/>
              <a:t> </a:t>
            </a:r>
            <a:r>
              <a:rPr lang="en-US" sz="2200" dirty="0" smtClean="0"/>
              <a:t>(</a:t>
            </a:r>
            <a:r>
              <a:rPr lang="en-US" dirty="0"/>
              <a:t>increased hand and foot </a:t>
            </a:r>
            <a:r>
              <a:rPr lang="en-US" dirty="0" smtClean="0"/>
              <a:t>size,</a:t>
            </a:r>
            <a:r>
              <a:rPr lang="en-US" dirty="0"/>
              <a:t> increased heel pad </a:t>
            </a:r>
            <a:r>
              <a:rPr lang="en-US" dirty="0" smtClean="0"/>
              <a:t>thickness, </a:t>
            </a:r>
            <a:r>
              <a:rPr lang="en-US" dirty="0"/>
              <a:t>increased shoe or glove </a:t>
            </a:r>
            <a:r>
              <a:rPr lang="en-US" dirty="0" smtClean="0"/>
              <a:t>size ,</a:t>
            </a:r>
            <a:r>
              <a:rPr lang="en-US" dirty="0"/>
              <a:t> ring </a:t>
            </a:r>
            <a:r>
              <a:rPr lang="en-US" dirty="0" smtClean="0"/>
              <a:t>tightening ,</a:t>
            </a:r>
            <a:r>
              <a:rPr lang="en-US" dirty="0"/>
              <a:t> </a:t>
            </a:r>
            <a:r>
              <a:rPr lang="en-US" dirty="0" smtClean="0"/>
              <a:t>kyphosis )</a:t>
            </a:r>
            <a:endParaRPr lang="en-US" sz="2200" dirty="0" smtClean="0"/>
          </a:p>
          <a:p>
            <a:r>
              <a:rPr lang="en-US" sz="2200" b="1" dirty="0" smtClean="0"/>
              <a:t>Cardiovascular:</a:t>
            </a:r>
            <a:r>
              <a:rPr lang="en-US" sz="2200" dirty="0" smtClean="0"/>
              <a:t> </a:t>
            </a:r>
            <a:r>
              <a:rPr lang="en-US" sz="2200" dirty="0">
                <a:solidFill>
                  <a:srgbClr val="0070C0"/>
                </a:solidFill>
              </a:rPr>
              <a:t>Negative</a:t>
            </a:r>
            <a:r>
              <a:rPr lang="en-US" sz="2200" dirty="0" smtClean="0"/>
              <a:t>(Irregular heartbeat,  palpitation, </a:t>
            </a:r>
            <a:r>
              <a:rPr lang="en-US" sz="2200" dirty="0"/>
              <a:t>chest </a:t>
            </a:r>
            <a:r>
              <a:rPr lang="en-US" sz="2200" dirty="0" smtClean="0"/>
              <a:t>pains, </a:t>
            </a:r>
            <a:r>
              <a:rPr lang="en-US" sz="2200" dirty="0"/>
              <a:t>swelling of feet or </a:t>
            </a:r>
            <a:r>
              <a:rPr lang="en-US" sz="2200" dirty="0" smtClean="0"/>
              <a:t>legs, </a:t>
            </a:r>
            <a:r>
              <a:rPr lang="en-US" sz="2200" dirty="0"/>
              <a:t>pain in legs with </a:t>
            </a:r>
            <a:r>
              <a:rPr lang="en-US" sz="2200" dirty="0" smtClean="0"/>
              <a:t>walking ).</a:t>
            </a:r>
            <a:endParaRPr lang="en-US" sz="2200" dirty="0"/>
          </a:p>
          <a:p>
            <a:r>
              <a:rPr lang="en-US" sz="2200" b="1" dirty="0"/>
              <a:t>Respiratory: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0070C0"/>
                </a:solidFill>
              </a:rPr>
              <a:t>Negative</a:t>
            </a:r>
            <a:r>
              <a:rPr lang="en-US" sz="2200" dirty="0"/>
              <a:t> (Shortness of </a:t>
            </a:r>
            <a:r>
              <a:rPr lang="en-US" sz="2200" dirty="0" smtClean="0"/>
              <a:t>breath</a:t>
            </a:r>
            <a:r>
              <a:rPr lang="en-US" sz="2200" dirty="0"/>
              <a:t>, night sweats, prolonged cough, wheezing, sputum production, prior tuberculosis, pleurisy, oxygen at home, coughing up blood, abnormal chest x-ray).</a:t>
            </a:r>
          </a:p>
          <a:p>
            <a:r>
              <a:rPr lang="en-US" sz="2200" b="1" dirty="0"/>
              <a:t>Gastrointestinal: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0070C0"/>
                </a:solidFill>
              </a:rPr>
              <a:t>Negative</a:t>
            </a:r>
            <a:r>
              <a:rPr lang="en-US" sz="2200" dirty="0"/>
              <a:t> (Heartburn, constipation, intolerance to certain foods, diarrhea, abdominal pain, difficulty swallowing, </a:t>
            </a:r>
            <a:r>
              <a:rPr lang="en-US" sz="2200" dirty="0" smtClean="0"/>
              <a:t>nausea, </a:t>
            </a:r>
            <a:r>
              <a:rPr lang="en-US" sz="2200" dirty="0"/>
              <a:t>vomiting, blood in stools, unexplained change in bowel habits, incontinence). </a:t>
            </a:r>
          </a:p>
          <a:p>
            <a:r>
              <a:rPr lang="en-US" sz="2200" b="1" dirty="0"/>
              <a:t>Genitourinary: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0070C0"/>
                </a:solidFill>
              </a:rPr>
              <a:t>Negative</a:t>
            </a:r>
            <a:r>
              <a:rPr lang="en-US" sz="2200" dirty="0"/>
              <a:t> (Painful urination, frequent urination, urgency, prostate problems, bladder problems, </a:t>
            </a:r>
            <a:r>
              <a:rPr lang="en-US" sz="2200" dirty="0" smtClean="0"/>
              <a:t>impotence, regular mensuration from 12 years-old). </a:t>
            </a:r>
            <a:endParaRPr lang="en-US" sz="2200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533135" y="2323071"/>
            <a:ext cx="3150973" cy="1235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58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6469372"/>
              </p:ext>
            </p:extLst>
          </p:nvPr>
        </p:nvGraphicFramePr>
        <p:xfrm>
          <a:off x="1371600" y="181708"/>
          <a:ext cx="9601200" cy="80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BF77A24-F8EF-467D-9BED-534E93167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438275"/>
            <a:ext cx="9372600" cy="5126647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200" b="1" dirty="0" smtClean="0">
                <a:solidFill>
                  <a:srgbClr val="191B0E"/>
                </a:solidFill>
              </a:rPr>
              <a:t>Musculoskeletal :</a:t>
            </a:r>
            <a:r>
              <a:rPr lang="en-US" dirty="0" smtClean="0"/>
              <a:t> </a:t>
            </a:r>
            <a:r>
              <a:rPr lang="en-US" dirty="0">
                <a:solidFill>
                  <a:srgbClr val="0070C0"/>
                </a:solidFill>
              </a:rPr>
              <a:t>Negative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/>
              <a:t>(p</a:t>
            </a:r>
            <a:r>
              <a:rPr lang="en-US" dirty="0" smtClean="0"/>
              <a:t>roximal </a:t>
            </a:r>
            <a:r>
              <a:rPr lang="en-US" dirty="0"/>
              <a:t>muscle weakness and </a:t>
            </a:r>
            <a:r>
              <a:rPr lang="en-US" dirty="0" smtClean="0"/>
              <a:t>fatigue )</a:t>
            </a:r>
            <a:r>
              <a:rPr lang="en-US" sz="2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endParaRPr lang="en-US" sz="2200" dirty="0">
              <a:solidFill>
                <a:srgbClr val="0070C0"/>
              </a:solidFill>
            </a:endParaRPr>
          </a:p>
          <a:p>
            <a:pPr lvl="0"/>
            <a:r>
              <a:rPr lang="en-US" sz="2200" b="1" dirty="0">
                <a:solidFill>
                  <a:srgbClr val="191B0E"/>
                </a:solidFill>
              </a:rPr>
              <a:t>Integumentary:</a:t>
            </a:r>
            <a:r>
              <a:rPr lang="en-US" sz="2200" dirty="0">
                <a:solidFill>
                  <a:srgbClr val="191B0E"/>
                </a:solidFill>
              </a:rPr>
              <a:t> </a:t>
            </a:r>
            <a:r>
              <a:rPr lang="en-US" sz="2200" dirty="0">
                <a:solidFill>
                  <a:srgbClr val="0070C0"/>
                </a:solidFill>
              </a:rPr>
              <a:t>Negative</a:t>
            </a:r>
            <a:r>
              <a:rPr lang="en-US" sz="2200" dirty="0">
                <a:solidFill>
                  <a:srgbClr val="191B0E"/>
                </a:solidFill>
              </a:rPr>
              <a:t> (Persistent rash, itching, new skin lesion, change in existing skin lesion, hair loss or increase, breast changes).</a:t>
            </a:r>
          </a:p>
          <a:p>
            <a:pPr lvl="0"/>
            <a:r>
              <a:rPr lang="en-US" sz="2200" b="1" dirty="0">
                <a:solidFill>
                  <a:srgbClr val="191B0E"/>
                </a:solidFill>
              </a:rPr>
              <a:t>Neurological:</a:t>
            </a:r>
            <a:r>
              <a:rPr lang="en-US" sz="2200" dirty="0">
                <a:solidFill>
                  <a:srgbClr val="191B0E"/>
                </a:solidFill>
              </a:rPr>
              <a:t> </a:t>
            </a:r>
            <a:r>
              <a:rPr lang="en-US" sz="2200" dirty="0" smtClean="0">
                <a:solidFill>
                  <a:srgbClr val="0070C0"/>
                </a:solidFill>
              </a:rPr>
              <a:t>Negative</a:t>
            </a:r>
            <a:r>
              <a:rPr lang="en-US" sz="2200" dirty="0" smtClean="0">
                <a:solidFill>
                  <a:srgbClr val="191B0E"/>
                </a:solidFill>
              </a:rPr>
              <a:t>(weakness, </a:t>
            </a:r>
            <a:r>
              <a:rPr lang="en-US" sz="2200" dirty="0">
                <a:solidFill>
                  <a:srgbClr val="191B0E"/>
                </a:solidFill>
              </a:rPr>
              <a:t>change in sensation, problems with walking or balance, </a:t>
            </a:r>
            <a:r>
              <a:rPr lang="en-US" sz="2200" dirty="0" smtClean="0">
                <a:solidFill>
                  <a:srgbClr val="191B0E"/>
                </a:solidFill>
              </a:rPr>
              <a:t>dizziness, </a:t>
            </a:r>
            <a:r>
              <a:rPr lang="en-US" sz="2200" dirty="0">
                <a:solidFill>
                  <a:srgbClr val="191B0E"/>
                </a:solidFill>
              </a:rPr>
              <a:t>tremor, loss of consciousness, uncontrolled </a:t>
            </a:r>
            <a:r>
              <a:rPr lang="en-US" sz="2200" dirty="0" smtClean="0">
                <a:solidFill>
                  <a:srgbClr val="191B0E"/>
                </a:solidFill>
              </a:rPr>
              <a:t>motions). </a:t>
            </a:r>
            <a:endParaRPr lang="en-US" sz="2200" dirty="0">
              <a:solidFill>
                <a:srgbClr val="191B0E"/>
              </a:solidFill>
            </a:endParaRPr>
          </a:p>
          <a:p>
            <a:pPr lvl="0"/>
            <a:r>
              <a:rPr lang="en-US" sz="2200" b="1" dirty="0">
                <a:solidFill>
                  <a:srgbClr val="191B0E"/>
                </a:solidFill>
              </a:rPr>
              <a:t>Psychiatric:</a:t>
            </a:r>
            <a:r>
              <a:rPr lang="en-US" sz="2200" dirty="0">
                <a:solidFill>
                  <a:srgbClr val="191B0E"/>
                </a:solidFill>
              </a:rPr>
              <a:t> </a:t>
            </a:r>
            <a:r>
              <a:rPr lang="en-US" sz="2200" dirty="0">
                <a:solidFill>
                  <a:srgbClr val="0070C0"/>
                </a:solidFill>
              </a:rPr>
              <a:t>Negative</a:t>
            </a:r>
            <a:r>
              <a:rPr lang="en-US" sz="2200" dirty="0">
                <a:solidFill>
                  <a:srgbClr val="191B0E"/>
                </a:solidFill>
              </a:rPr>
              <a:t> (Insomnia, irritability, depression, anxiety, recurrent bad thoughts, mood swings, hallucinations, compulsions).</a:t>
            </a:r>
          </a:p>
          <a:p>
            <a:pPr lvl="0"/>
            <a:r>
              <a:rPr lang="en-US" sz="2200" b="1" dirty="0">
                <a:solidFill>
                  <a:srgbClr val="191B0E"/>
                </a:solidFill>
              </a:rPr>
              <a:t>Endocrine:</a:t>
            </a:r>
            <a:r>
              <a:rPr lang="en-US" sz="2200" dirty="0">
                <a:solidFill>
                  <a:srgbClr val="191B0E"/>
                </a:solidFill>
              </a:rPr>
              <a:t> </a:t>
            </a:r>
            <a:r>
              <a:rPr lang="en-US" sz="2200" dirty="0">
                <a:solidFill>
                  <a:srgbClr val="0070C0"/>
                </a:solidFill>
              </a:rPr>
              <a:t>Negative</a:t>
            </a:r>
            <a:r>
              <a:rPr lang="en-US" sz="2200" dirty="0">
                <a:solidFill>
                  <a:srgbClr val="191B0E"/>
                </a:solidFill>
              </a:rPr>
              <a:t> (Intolerance to heat or cold, menstrual </a:t>
            </a:r>
            <a:r>
              <a:rPr lang="en-US" sz="2200" dirty="0" smtClean="0">
                <a:solidFill>
                  <a:srgbClr val="191B0E"/>
                </a:solidFill>
              </a:rPr>
              <a:t>irregularities(-already no), </a:t>
            </a:r>
            <a:r>
              <a:rPr lang="en-US" sz="2200" dirty="0">
                <a:solidFill>
                  <a:srgbClr val="191B0E"/>
                </a:solidFill>
              </a:rPr>
              <a:t>frequent hunger/urination/thirst).</a:t>
            </a:r>
          </a:p>
          <a:p>
            <a:pPr lvl="0"/>
            <a:r>
              <a:rPr lang="en-US" sz="2200" b="1" dirty="0">
                <a:solidFill>
                  <a:srgbClr val="191B0E"/>
                </a:solidFill>
              </a:rPr>
              <a:t>Hematologic/Lymphatic: </a:t>
            </a:r>
            <a:r>
              <a:rPr lang="en-US" sz="2200" dirty="0">
                <a:solidFill>
                  <a:srgbClr val="0070C0"/>
                </a:solidFill>
              </a:rPr>
              <a:t>Negative</a:t>
            </a:r>
            <a:r>
              <a:rPr lang="en-US" sz="2200" dirty="0">
                <a:solidFill>
                  <a:srgbClr val="191B0E"/>
                </a:solidFill>
              </a:rPr>
              <a:t> (Easy bleeding, easy bruising, anemia, abnormal blood tests, leukemia, unexplained swollen areas).</a:t>
            </a:r>
          </a:p>
          <a:p>
            <a:pPr lvl="0"/>
            <a:r>
              <a:rPr lang="en-US" sz="2200" b="1" dirty="0">
                <a:solidFill>
                  <a:srgbClr val="191B0E"/>
                </a:solidFill>
              </a:rPr>
              <a:t>Allergic/Immunologic:</a:t>
            </a:r>
            <a:r>
              <a:rPr lang="en-US" sz="2200" dirty="0">
                <a:solidFill>
                  <a:srgbClr val="191B0E"/>
                </a:solidFill>
              </a:rPr>
              <a:t> </a:t>
            </a:r>
            <a:r>
              <a:rPr lang="en-US" sz="2200" dirty="0">
                <a:solidFill>
                  <a:srgbClr val="0070C0"/>
                </a:solidFill>
              </a:rPr>
              <a:t>Negative</a:t>
            </a:r>
            <a:r>
              <a:rPr lang="en-US" sz="2200" dirty="0">
                <a:solidFill>
                  <a:srgbClr val="191B0E"/>
                </a:solidFill>
              </a:rPr>
              <a:t> (Seasonal allergies, hay fever symptoms, itching, frequent infections).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5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5998465"/>
              </p:ext>
            </p:extLst>
          </p:nvPr>
        </p:nvGraphicFramePr>
        <p:xfrm>
          <a:off x="1371600" y="181708"/>
          <a:ext cx="9601200" cy="80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BF77A24-F8EF-467D-9BED-534E93167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0" y="1609725"/>
            <a:ext cx="9353550" cy="4955197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GENERAL APPEARANCE: </a:t>
            </a:r>
            <a:r>
              <a:rPr lang="en-US" dirty="0"/>
              <a:t>2</a:t>
            </a:r>
            <a:r>
              <a:rPr lang="en-US" dirty="0" smtClean="0"/>
              <a:t>9 </a:t>
            </a:r>
            <a:r>
              <a:rPr lang="en-US" dirty="0"/>
              <a:t>y/o female who is awake and alert.</a:t>
            </a:r>
          </a:p>
          <a:p>
            <a:r>
              <a:rPr lang="en-US" dirty="0" smtClean="0"/>
              <a:t>                  </a:t>
            </a:r>
            <a:r>
              <a:rPr lang="en-US" b="1" dirty="0" smtClean="0">
                <a:solidFill>
                  <a:srgbClr val="0070C0"/>
                </a:solidFill>
              </a:rPr>
              <a:t>BMI=20.6 </a:t>
            </a:r>
            <a:r>
              <a:rPr lang="en-US" b="1" dirty="0">
                <a:solidFill>
                  <a:srgbClr val="0070C0"/>
                </a:solidFill>
              </a:rPr>
              <a:t>kg/m2 </a:t>
            </a:r>
            <a:r>
              <a:rPr lang="en-US" dirty="0" smtClean="0"/>
              <a:t>,( Height : 154 cm , weight : 49 kg)</a:t>
            </a:r>
            <a:endParaRPr lang="en-US" dirty="0"/>
          </a:p>
          <a:p>
            <a:r>
              <a:rPr lang="en-US" sz="2100" b="1" dirty="0"/>
              <a:t>VITAL Signs </a:t>
            </a:r>
            <a:r>
              <a:rPr lang="en-US" dirty="0">
                <a:sym typeface="Wingdings" panose="05000000000000000000" pitchFamily="2" charset="2"/>
              </a:rPr>
              <a:t> PR: 75/min, BP: </a:t>
            </a:r>
            <a:r>
              <a:rPr lang="en-US" dirty="0" smtClean="0">
                <a:sym typeface="Wingdings" panose="05000000000000000000" pitchFamily="2" charset="2"/>
              </a:rPr>
              <a:t>115/70 </a:t>
            </a:r>
            <a:r>
              <a:rPr lang="en-US" dirty="0">
                <a:sym typeface="Wingdings" panose="05000000000000000000" pitchFamily="2" charset="2"/>
              </a:rPr>
              <a:t>mmHg, RR: 16/min, </a:t>
            </a:r>
            <a:r>
              <a:rPr lang="en-US" dirty="0" err="1">
                <a:sym typeface="Wingdings" panose="05000000000000000000" pitchFamily="2" charset="2"/>
              </a:rPr>
              <a:t>oT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en-US" dirty="0" smtClean="0">
                <a:sym typeface="Wingdings" panose="05000000000000000000" pitchFamily="2" charset="2"/>
              </a:rPr>
              <a:t>36.3</a:t>
            </a:r>
          </a:p>
          <a:p>
            <a:r>
              <a:rPr lang="en-US" sz="2100" b="1" dirty="0">
                <a:sym typeface="Wingdings" panose="05000000000000000000" pitchFamily="2" charset="2"/>
              </a:rPr>
              <a:t>SKIN : </a:t>
            </a:r>
            <a:r>
              <a:rPr lang="en-US" dirty="0" smtClean="0">
                <a:sym typeface="Wingdings" panose="05000000000000000000" pitchFamily="2" charset="2"/>
              </a:rPr>
              <a:t>Facial Acne , </a:t>
            </a:r>
            <a:r>
              <a:rPr lang="en-US" dirty="0">
                <a:solidFill>
                  <a:srgbClr val="0070C0"/>
                </a:solidFill>
              </a:rPr>
              <a:t>Hirsutism scoring scale of Ferriman &amp; Gallwey (4-5 ) </a:t>
            </a:r>
            <a:endParaRPr lang="en-US" dirty="0"/>
          </a:p>
          <a:p>
            <a:r>
              <a:rPr lang="en-US" sz="2100" b="1" dirty="0"/>
              <a:t>HEENT 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Normal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sz="2100" b="1" dirty="0"/>
              <a:t>Head and NECK : </a:t>
            </a:r>
            <a:r>
              <a:rPr lang="en-US" dirty="0" smtClean="0">
                <a:solidFill>
                  <a:srgbClr val="0070C0"/>
                </a:solidFill>
              </a:rPr>
              <a:t>Negative</a:t>
            </a:r>
            <a:r>
              <a:rPr lang="en-US" dirty="0" smtClean="0"/>
              <a:t> (</a:t>
            </a:r>
            <a:r>
              <a:rPr lang="en-US" dirty="0"/>
              <a:t>frontal </a:t>
            </a:r>
            <a:r>
              <a:rPr lang="en-US" dirty="0" smtClean="0"/>
              <a:t>bossing ,</a:t>
            </a:r>
            <a:r>
              <a:rPr lang="en-US" dirty="0"/>
              <a:t> characteristic coarse facial </a:t>
            </a:r>
            <a:r>
              <a:rPr lang="en-US" dirty="0" smtClean="0"/>
              <a:t>features ,mandibular </a:t>
            </a:r>
            <a:r>
              <a:rPr lang="en-US" dirty="0"/>
              <a:t>enlargement with </a:t>
            </a:r>
            <a:r>
              <a:rPr lang="en-US" dirty="0" smtClean="0"/>
              <a:t>prognathism, </a:t>
            </a:r>
            <a:r>
              <a:rPr lang="en-US" dirty="0"/>
              <a:t>widened space between the lower incisor </a:t>
            </a:r>
            <a:r>
              <a:rPr lang="en-US" dirty="0" smtClean="0"/>
              <a:t>teeth,</a:t>
            </a:r>
            <a:r>
              <a:rPr lang="en-US" dirty="0"/>
              <a:t> a large fleshy </a:t>
            </a:r>
            <a:r>
              <a:rPr lang="en-US" dirty="0" smtClean="0"/>
              <a:t>nose ,moon face, plethora , acanthosis nigricanse, supraclavicular fat pad )</a:t>
            </a:r>
          </a:p>
          <a:p>
            <a:r>
              <a:rPr lang="en-US" sz="2100" b="1" dirty="0"/>
              <a:t>Thyroid </a:t>
            </a:r>
            <a:r>
              <a:rPr lang="en-US" dirty="0" smtClean="0">
                <a:solidFill>
                  <a:srgbClr val="0070C0"/>
                </a:solidFill>
              </a:rPr>
              <a:t>was normal </a:t>
            </a:r>
            <a:r>
              <a:rPr lang="en-US" dirty="0" smtClean="0"/>
              <a:t>size without nodule</a:t>
            </a:r>
          </a:p>
          <a:p>
            <a:r>
              <a:rPr lang="en-US" sz="2100" b="1" dirty="0"/>
              <a:t>BREASTS </a:t>
            </a:r>
            <a:r>
              <a:rPr lang="en-US" sz="2100" b="1" dirty="0" smtClean="0">
                <a:solidFill>
                  <a:srgbClr val="0070C0"/>
                </a:solidFill>
              </a:rPr>
              <a:t>: </a:t>
            </a:r>
            <a:r>
              <a:rPr lang="en-US" dirty="0" smtClean="0">
                <a:solidFill>
                  <a:srgbClr val="0070C0"/>
                </a:solidFill>
              </a:rPr>
              <a:t>Normal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sz="2100" b="1" dirty="0"/>
              <a:t>THORAX &amp; BACK  </a:t>
            </a:r>
            <a:r>
              <a:rPr lang="en-US" sz="2100" b="1" dirty="0" smtClean="0"/>
              <a:t>:</a:t>
            </a:r>
            <a:r>
              <a:rPr lang="en-US" sz="2100" dirty="0">
                <a:solidFill>
                  <a:srgbClr val="0070C0"/>
                </a:solidFill>
              </a:rPr>
              <a:t>Normal</a:t>
            </a:r>
            <a:r>
              <a:rPr lang="en-US" sz="2100" b="1" dirty="0" smtClean="0"/>
              <a:t> , </a:t>
            </a:r>
            <a:r>
              <a:rPr lang="en-US" dirty="0" smtClean="0"/>
              <a:t>Palpable </a:t>
            </a:r>
            <a:r>
              <a:rPr lang="en-US" dirty="0"/>
              <a:t>mass in right flank </a:t>
            </a:r>
            <a:r>
              <a:rPr lang="en-US" dirty="0" smtClean="0"/>
              <a:t>  </a:t>
            </a:r>
          </a:p>
          <a:p>
            <a:r>
              <a:rPr lang="en-US" sz="2100" b="1" dirty="0"/>
              <a:t>LUNGS 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Normal </a:t>
            </a:r>
            <a:r>
              <a:rPr lang="en-US" sz="2100" dirty="0"/>
              <a:t>breathing sound</a:t>
            </a:r>
          </a:p>
          <a:p>
            <a:r>
              <a:rPr lang="en-US" sz="2100" b="1" dirty="0"/>
              <a:t>HEART : </a:t>
            </a:r>
            <a:r>
              <a:rPr lang="en-US" dirty="0">
                <a:solidFill>
                  <a:srgbClr val="0070C0"/>
                </a:solidFill>
              </a:rPr>
              <a:t>Normal </a:t>
            </a:r>
            <a:r>
              <a:rPr lang="en-US" sz="2100" dirty="0"/>
              <a:t>,S1 &amp; S2 sound ,no murmur</a:t>
            </a:r>
          </a:p>
          <a:p>
            <a:r>
              <a:rPr lang="en-US" sz="2100" b="1" dirty="0"/>
              <a:t>ABDOMEN </a:t>
            </a:r>
            <a:r>
              <a:rPr lang="en-US" sz="2100" b="1" dirty="0">
                <a:solidFill>
                  <a:srgbClr val="0070C0"/>
                </a:solidFill>
              </a:rPr>
              <a:t>:</a:t>
            </a:r>
            <a:r>
              <a:rPr lang="en-US" dirty="0" smtClean="0">
                <a:solidFill>
                  <a:srgbClr val="0070C0"/>
                </a:solidFill>
              </a:rPr>
              <a:t> Normal </a:t>
            </a:r>
            <a:r>
              <a:rPr lang="en-US" dirty="0" smtClean="0"/>
              <a:t>,Soft , without any striae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82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60744574"/>
              </p:ext>
            </p:extLst>
          </p:nvPr>
        </p:nvGraphicFramePr>
        <p:xfrm>
          <a:off x="1371600" y="181708"/>
          <a:ext cx="9601200" cy="80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BF77A24-F8EF-467D-9BED-534E93167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0" y="1609725"/>
            <a:ext cx="9353550" cy="495519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Extremities  : </a:t>
            </a:r>
            <a:r>
              <a:rPr lang="en-US" dirty="0" smtClean="0">
                <a:solidFill>
                  <a:srgbClr val="0070C0"/>
                </a:solidFill>
              </a:rPr>
              <a:t>Negative</a:t>
            </a:r>
            <a:r>
              <a:rPr lang="en-US" dirty="0" smtClean="0"/>
              <a:t> ( for increased </a:t>
            </a:r>
            <a:r>
              <a:rPr lang="en-US" dirty="0"/>
              <a:t>heel pad </a:t>
            </a:r>
            <a:r>
              <a:rPr lang="en-US" dirty="0" smtClean="0"/>
              <a:t>thickness </a:t>
            </a:r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dirty="0"/>
              <a:t>Upper &amp; </a:t>
            </a:r>
            <a:r>
              <a:rPr lang="en-US" dirty="0" smtClean="0"/>
              <a:t>Lower Limbs : </a:t>
            </a:r>
            <a:r>
              <a:rPr lang="en-US" dirty="0" smtClean="0">
                <a:solidFill>
                  <a:srgbClr val="0070C0"/>
                </a:solidFill>
              </a:rPr>
              <a:t>Normal</a:t>
            </a:r>
            <a:r>
              <a:rPr lang="en-US" dirty="0" smtClean="0"/>
              <a:t> (range of motion , muscle tone , pulses )</a:t>
            </a:r>
          </a:p>
          <a:p>
            <a:r>
              <a:rPr lang="en-US" sz="2400" dirty="0" smtClean="0"/>
              <a:t>Neurologic Exams and muscles  : </a:t>
            </a:r>
            <a:r>
              <a:rPr lang="en-US" dirty="0" smtClean="0">
                <a:solidFill>
                  <a:srgbClr val="0070C0"/>
                </a:solidFill>
              </a:rPr>
              <a:t>Negative </a:t>
            </a:r>
            <a:r>
              <a:rPr lang="en-US" dirty="0" smtClean="0"/>
              <a:t>( for  </a:t>
            </a:r>
            <a:r>
              <a:rPr lang="en-US" dirty="0"/>
              <a:t>Double vision , episode of visual loss , Mental status , Cranial nerve and Reflexes </a:t>
            </a:r>
            <a:r>
              <a:rPr lang="en-US" dirty="0" smtClean="0"/>
              <a:t>was normal  and Babinski was downward.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      No </a:t>
            </a:r>
            <a:r>
              <a:rPr lang="en-US" dirty="0"/>
              <a:t>fasciculation or atrophy </a:t>
            </a:r>
            <a:r>
              <a:rPr lang="en-US" dirty="0" smtClean="0"/>
              <a:t>,</a:t>
            </a:r>
            <a:r>
              <a:rPr lang="en-US" dirty="0">
                <a:solidFill>
                  <a:srgbClr val="0070C0"/>
                </a:solidFill>
              </a:rPr>
              <a:t>Normal</a:t>
            </a:r>
            <a:r>
              <a:rPr lang="en-US" dirty="0" smtClean="0"/>
              <a:t> muscle tone, </a:t>
            </a:r>
            <a:r>
              <a:rPr lang="en-US" dirty="0"/>
              <a:t>Force of muscles : </a:t>
            </a:r>
            <a:r>
              <a:rPr lang="en-US" dirty="0">
                <a:solidFill>
                  <a:srgbClr val="0070C0"/>
                </a:solidFill>
              </a:rPr>
              <a:t>5/5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58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45396666"/>
              </p:ext>
            </p:extLst>
          </p:nvPr>
        </p:nvGraphicFramePr>
        <p:xfrm>
          <a:off x="1371600" y="181708"/>
          <a:ext cx="9601200" cy="80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991760"/>
              </p:ext>
            </p:extLst>
          </p:nvPr>
        </p:nvGraphicFramePr>
        <p:xfrm>
          <a:off x="1569314" y="1239020"/>
          <a:ext cx="9304637" cy="5547360"/>
        </p:xfrm>
        <a:graphic>
          <a:graphicData uri="http://schemas.openxmlformats.org/drawingml/2006/table">
            <a:tbl>
              <a:tblPr rtl="1" firstRow="1" bandRow="1">
                <a:tableStyleId>{2A488322-F2BA-4B5B-9748-0D474271808F}</a:tableStyleId>
              </a:tblPr>
              <a:tblGrid>
                <a:gridCol w="1524353">
                  <a:extLst>
                    <a:ext uri="{9D8B030D-6E8A-4147-A177-3AD203B41FA5}">
                      <a16:colId xmlns="" xmlns:a16="http://schemas.microsoft.com/office/drawing/2014/main" val="3940087588"/>
                    </a:ext>
                  </a:extLst>
                </a:gridCol>
                <a:gridCol w="1365819">
                  <a:extLst>
                    <a:ext uri="{9D8B030D-6E8A-4147-A177-3AD203B41FA5}">
                      <a16:colId xmlns="" xmlns:a16="http://schemas.microsoft.com/office/drawing/2014/main" val="2788704986"/>
                    </a:ext>
                  </a:extLst>
                </a:gridCol>
                <a:gridCol w="1365818">
                  <a:extLst>
                    <a:ext uri="{9D8B030D-6E8A-4147-A177-3AD203B41FA5}">
                      <a16:colId xmlns="" xmlns:a16="http://schemas.microsoft.com/office/drawing/2014/main" val="3506017104"/>
                    </a:ext>
                  </a:extLst>
                </a:gridCol>
                <a:gridCol w="1524352">
                  <a:extLst>
                    <a:ext uri="{9D8B030D-6E8A-4147-A177-3AD203B41FA5}">
                      <a16:colId xmlns="" xmlns:a16="http://schemas.microsoft.com/office/drawing/2014/main" val="3165388783"/>
                    </a:ext>
                  </a:extLst>
                </a:gridCol>
                <a:gridCol w="1365819">
                  <a:extLst>
                    <a:ext uri="{9D8B030D-6E8A-4147-A177-3AD203B41FA5}">
                      <a16:colId xmlns="" xmlns:a16="http://schemas.microsoft.com/office/drawing/2014/main" val="1531531265"/>
                    </a:ext>
                  </a:extLst>
                </a:gridCol>
                <a:gridCol w="1012169">
                  <a:extLst>
                    <a:ext uri="{9D8B030D-6E8A-4147-A177-3AD203B41FA5}">
                      <a16:colId xmlns="" xmlns:a16="http://schemas.microsoft.com/office/drawing/2014/main" val="1452232862"/>
                    </a:ext>
                  </a:extLst>
                </a:gridCol>
                <a:gridCol w="1146307">
                  <a:extLst>
                    <a:ext uri="{9D8B030D-6E8A-4147-A177-3AD203B41FA5}">
                      <a16:colId xmlns="" xmlns:a16="http://schemas.microsoft.com/office/drawing/2014/main" val="2308661166"/>
                    </a:ext>
                  </a:extLst>
                </a:gridCol>
              </a:tblGrid>
              <a:tr h="622643">
                <a:tc>
                  <a:txBody>
                    <a:bodyPr/>
                    <a:lstStyle/>
                    <a:p>
                      <a:pPr algn="ctr" rtl="0"/>
                      <a:endParaRPr lang="fa-IR" dirty="0" smtClean="0"/>
                    </a:p>
                    <a:p>
                      <a:pPr algn="ctr" rtl="0"/>
                      <a:r>
                        <a:rPr lang="fa-IR" dirty="0" smtClean="0"/>
                        <a:t>98/1/20</a:t>
                      </a:r>
                      <a:endParaRPr lang="fa-IR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fa-IR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/>
                      <a:r>
                        <a:rPr lang="fa-I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97/8/22</a:t>
                      </a:r>
                      <a:endParaRPr lang="fa-I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fa-IR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/>
                      <a:r>
                        <a:rPr lang="fa-I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97/6/15</a:t>
                      </a:r>
                      <a:endParaRPr lang="fa-I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fa-IR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/>
                      <a:r>
                        <a:rPr lang="fa-I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97/3/12</a:t>
                      </a:r>
                      <a:endParaRPr lang="fa-I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fa-IR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/>
                      <a:r>
                        <a:rPr lang="fa-I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96/12/20</a:t>
                      </a:r>
                      <a:endParaRPr lang="fa-I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0"/>
                      <a:endParaRPr lang="fa-IR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99834944"/>
                  </a:ext>
                </a:extLst>
              </a:tr>
              <a:tr h="83019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239</a:t>
                      </a:r>
                      <a:endParaRPr lang="fa-IR" sz="18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(108 – 247 ng/ml) </a:t>
                      </a:r>
                      <a:endParaRPr lang="fa-IR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339</a:t>
                      </a:r>
                      <a:endParaRPr lang="fa-IR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(108 – 247 ng/ml) </a:t>
                      </a:r>
                      <a:endParaRPr lang="fa-I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280</a:t>
                      </a:r>
                      <a:endParaRPr lang="fa-IR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(108 – 247 ng/ml) </a:t>
                      </a:r>
                      <a:endParaRPr lang="fa-I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242</a:t>
                      </a:r>
                      <a:endParaRPr lang="fa-IR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(108 – 247 ng/ml) </a:t>
                      </a:r>
                      <a:endParaRPr lang="fa-IR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394</a:t>
                      </a:r>
                    </a:p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sz="1600" b="0" dirty="0" smtClean="0"/>
                        <a:t>(115-340 ng/ml )</a:t>
                      </a:r>
                      <a:endParaRPr lang="fa-IR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IGF-1</a:t>
                      </a:r>
                      <a:endParaRPr lang="fa-I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28946045"/>
                  </a:ext>
                </a:extLst>
              </a:tr>
              <a:tr h="830190"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-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0.62</a:t>
                      </a:r>
                      <a:endParaRPr lang="fa-IR" sz="1800" b="1" kern="12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(0.10-6.88 ng/ml)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  <a:endParaRPr lang="fa-IR" sz="1800" b="1" kern="12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(0.10-6.88 ng/ml)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sz="16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(0.10-6.88 ng/ml)</a:t>
                      </a:r>
                      <a:endParaRPr lang="fa-IR" sz="1600" b="0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-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GH (basal)</a:t>
                      </a:r>
                      <a:endParaRPr lang="fa-I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17486272"/>
                  </a:ext>
                </a:extLst>
              </a:tr>
              <a:tr h="539315"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-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0.06 </a:t>
                      </a:r>
                      <a:r>
                        <a:rPr lang="en-US" sz="18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ng/ml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-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0.11</a:t>
                      </a: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en-US" sz="18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ng/ml</a:t>
                      </a:r>
                      <a:r>
                        <a:rPr lang="fa-IR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-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60 </a:t>
                      </a:r>
                      <a:r>
                        <a:rPr lang="en-US" baseline="0" dirty="0" smtClean="0"/>
                        <a:t>min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GH/GTT</a:t>
                      </a:r>
                      <a:endParaRPr lang="fa-I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230450397"/>
                  </a:ext>
                </a:extLst>
              </a:tr>
              <a:tr h="539315"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-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0.06</a:t>
                      </a: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en-US" sz="18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ng/ml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-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en-US" sz="18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ng/ml</a:t>
                      </a:r>
                      <a:r>
                        <a:rPr lang="fa-IR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-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120 min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76749091"/>
                  </a:ext>
                </a:extLst>
              </a:tr>
              <a:tr h="539315"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-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82 </a:t>
                      </a:r>
                      <a:r>
                        <a:rPr lang="en-US" sz="18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mg/dl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-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87 </a:t>
                      </a:r>
                      <a:r>
                        <a:rPr lang="en-US" sz="18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mg/dl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-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FBS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GTT</a:t>
                      </a:r>
                      <a:endParaRPr lang="fa-I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861482301"/>
                  </a:ext>
                </a:extLst>
              </a:tr>
              <a:tr h="539315"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-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71 </a:t>
                      </a:r>
                      <a:r>
                        <a:rPr lang="en-US" sz="18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mg/dl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-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123 </a:t>
                      </a:r>
                      <a:r>
                        <a:rPr lang="en-US" sz="18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mg/dl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-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60 min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62584013"/>
                  </a:ext>
                </a:extLst>
              </a:tr>
              <a:tr h="622643"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-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64 </a:t>
                      </a:r>
                      <a:r>
                        <a:rPr lang="en-US" sz="18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mg/dl</a:t>
                      </a:r>
                      <a:r>
                        <a:rPr lang="fa-IR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-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110 </a:t>
                      </a:r>
                      <a:r>
                        <a:rPr lang="en-US" sz="18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mg/dl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-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120 min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78095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19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45396666"/>
              </p:ext>
            </p:extLst>
          </p:nvPr>
        </p:nvGraphicFramePr>
        <p:xfrm>
          <a:off x="1371600" y="181708"/>
          <a:ext cx="9601200" cy="80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8201125"/>
              </p:ext>
            </p:extLst>
          </p:nvPr>
        </p:nvGraphicFramePr>
        <p:xfrm>
          <a:off x="1569314" y="1239020"/>
          <a:ext cx="9304637" cy="5563025"/>
        </p:xfrm>
        <a:graphic>
          <a:graphicData uri="http://schemas.openxmlformats.org/drawingml/2006/table">
            <a:tbl>
              <a:tblPr rtl="1" firstRow="1" bandRow="1">
                <a:tableStyleId>{2A488322-F2BA-4B5B-9748-0D474271808F}</a:tableStyleId>
              </a:tblPr>
              <a:tblGrid>
                <a:gridCol w="1524353">
                  <a:extLst>
                    <a:ext uri="{9D8B030D-6E8A-4147-A177-3AD203B41FA5}">
                      <a16:colId xmlns="" xmlns:a16="http://schemas.microsoft.com/office/drawing/2014/main" val="3940087588"/>
                    </a:ext>
                  </a:extLst>
                </a:gridCol>
                <a:gridCol w="1365819">
                  <a:extLst>
                    <a:ext uri="{9D8B030D-6E8A-4147-A177-3AD203B41FA5}">
                      <a16:colId xmlns="" xmlns:a16="http://schemas.microsoft.com/office/drawing/2014/main" val="2788704986"/>
                    </a:ext>
                  </a:extLst>
                </a:gridCol>
                <a:gridCol w="1365818">
                  <a:extLst>
                    <a:ext uri="{9D8B030D-6E8A-4147-A177-3AD203B41FA5}">
                      <a16:colId xmlns="" xmlns:a16="http://schemas.microsoft.com/office/drawing/2014/main" val="3506017104"/>
                    </a:ext>
                  </a:extLst>
                </a:gridCol>
                <a:gridCol w="1524352">
                  <a:extLst>
                    <a:ext uri="{9D8B030D-6E8A-4147-A177-3AD203B41FA5}">
                      <a16:colId xmlns="" xmlns:a16="http://schemas.microsoft.com/office/drawing/2014/main" val="3165388783"/>
                    </a:ext>
                  </a:extLst>
                </a:gridCol>
                <a:gridCol w="1365819">
                  <a:extLst>
                    <a:ext uri="{9D8B030D-6E8A-4147-A177-3AD203B41FA5}">
                      <a16:colId xmlns="" xmlns:a16="http://schemas.microsoft.com/office/drawing/2014/main" val="1531531265"/>
                    </a:ext>
                  </a:extLst>
                </a:gridCol>
                <a:gridCol w="1012169">
                  <a:extLst>
                    <a:ext uri="{9D8B030D-6E8A-4147-A177-3AD203B41FA5}">
                      <a16:colId xmlns="" xmlns:a16="http://schemas.microsoft.com/office/drawing/2014/main" val="1452232862"/>
                    </a:ext>
                  </a:extLst>
                </a:gridCol>
                <a:gridCol w="1146307">
                  <a:extLst>
                    <a:ext uri="{9D8B030D-6E8A-4147-A177-3AD203B41FA5}">
                      <a16:colId xmlns="" xmlns:a16="http://schemas.microsoft.com/office/drawing/2014/main" val="2308661166"/>
                    </a:ext>
                  </a:extLst>
                </a:gridCol>
              </a:tblGrid>
              <a:tr h="622643">
                <a:tc>
                  <a:txBody>
                    <a:bodyPr/>
                    <a:lstStyle/>
                    <a:p>
                      <a:pPr algn="ctr" rtl="0"/>
                      <a:endParaRPr lang="fa-IR" dirty="0" smtClean="0"/>
                    </a:p>
                    <a:p>
                      <a:pPr algn="ctr" rtl="0"/>
                      <a:r>
                        <a:rPr lang="fa-IR" dirty="0" smtClean="0"/>
                        <a:t>98/1/20</a:t>
                      </a:r>
                      <a:endParaRPr lang="fa-IR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fa-IR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/>
                      <a:r>
                        <a:rPr lang="fa-I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97/8/22</a:t>
                      </a:r>
                      <a:endParaRPr lang="fa-I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fa-IR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/>
                      <a:r>
                        <a:rPr lang="fa-I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97/6/15</a:t>
                      </a:r>
                      <a:endParaRPr lang="fa-I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fa-IR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/>
                      <a:r>
                        <a:rPr lang="fa-I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97/3/12</a:t>
                      </a:r>
                      <a:endParaRPr lang="fa-I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fa-IR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/>
                      <a:r>
                        <a:rPr lang="fa-I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96/12/20</a:t>
                      </a:r>
                      <a:endParaRPr lang="fa-I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0"/>
                      <a:endParaRPr lang="fa-IR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99834944"/>
                  </a:ext>
                </a:extLst>
              </a:tr>
              <a:tr h="83019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239</a:t>
                      </a:r>
                      <a:endParaRPr lang="fa-IR" sz="18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(108 – 247 ng/ml) </a:t>
                      </a:r>
                      <a:endParaRPr lang="fa-IR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339</a:t>
                      </a:r>
                      <a:endParaRPr lang="fa-IR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(108 – 247 ng/ml) </a:t>
                      </a:r>
                      <a:endParaRPr lang="fa-I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280</a:t>
                      </a:r>
                      <a:endParaRPr lang="fa-IR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(108 – 247 ng/ml) </a:t>
                      </a:r>
                      <a:endParaRPr lang="fa-I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242</a:t>
                      </a:r>
                      <a:endParaRPr lang="fa-IR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(108 – 247 ng/ml) </a:t>
                      </a:r>
                      <a:endParaRPr lang="fa-IR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394</a:t>
                      </a:r>
                    </a:p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sz="1600" b="0" dirty="0" smtClean="0"/>
                        <a:t>(115-340 ng/ml )</a:t>
                      </a:r>
                      <a:endParaRPr lang="fa-IR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IGF-1</a:t>
                      </a:r>
                      <a:endParaRPr lang="fa-I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28946045"/>
                  </a:ext>
                </a:extLst>
              </a:tr>
              <a:tr h="830190"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-</a:t>
                      </a:r>
                      <a:endParaRPr lang="fa-I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0.62</a:t>
                      </a:r>
                      <a:endParaRPr lang="fa-IR" sz="18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(0.10-6.88 ng/ml)</a:t>
                      </a:r>
                      <a:endParaRPr lang="fa-I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  <a:endParaRPr lang="fa-IR" sz="18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(0.10-6.88 ng/ml)</a:t>
                      </a:r>
                      <a:endParaRPr lang="fa-I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(0.10-6.88 ng/ml)</a:t>
                      </a:r>
                      <a:endParaRPr lang="fa-IR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-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GH (basal)</a:t>
                      </a:r>
                      <a:endParaRPr lang="fa-I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17486272"/>
                  </a:ext>
                </a:extLst>
              </a:tr>
              <a:tr h="652388"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-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0.06 </a:t>
                      </a:r>
                      <a:r>
                        <a:rPr lang="en-US" sz="18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ng/ml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-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0.11</a:t>
                      </a: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en-US" sz="18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ng/ml</a:t>
                      </a:r>
                      <a:r>
                        <a:rPr lang="fa-IR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-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60 </a:t>
                      </a:r>
                      <a:r>
                        <a:rPr lang="en-US" baseline="0" dirty="0" smtClean="0"/>
                        <a:t>min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GH/GTT</a:t>
                      </a:r>
                      <a:endParaRPr lang="fa-I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230450397"/>
                  </a:ext>
                </a:extLst>
              </a:tr>
              <a:tr h="616952"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-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0.06</a:t>
                      </a: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en-US" sz="18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ng/ml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-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en-US" sz="18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ng/ml</a:t>
                      </a:r>
                      <a:r>
                        <a:rPr lang="fa-IR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-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120 min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76749091"/>
                  </a:ext>
                </a:extLst>
              </a:tr>
              <a:tr h="643437"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-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82 </a:t>
                      </a:r>
                      <a:r>
                        <a:rPr lang="en-US" sz="18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mg/dl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-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87 </a:t>
                      </a:r>
                      <a:r>
                        <a:rPr lang="en-US" sz="18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mg/dl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-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FBS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GTT</a:t>
                      </a:r>
                      <a:endParaRPr lang="fa-I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861482301"/>
                  </a:ext>
                </a:extLst>
              </a:tr>
              <a:tr h="539315"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-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71 </a:t>
                      </a:r>
                      <a:r>
                        <a:rPr lang="en-US" sz="18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mg/dl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-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123 </a:t>
                      </a:r>
                      <a:r>
                        <a:rPr lang="en-US" sz="18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mg/dl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-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60 min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62584013"/>
                  </a:ext>
                </a:extLst>
              </a:tr>
              <a:tr h="622643"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-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64 </a:t>
                      </a:r>
                      <a:r>
                        <a:rPr lang="en-US" sz="18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mg/dl</a:t>
                      </a:r>
                      <a:r>
                        <a:rPr lang="fa-IR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-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110 </a:t>
                      </a:r>
                      <a:r>
                        <a:rPr lang="en-US" sz="18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mg/dl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-</a:t>
                      </a:r>
                      <a:endParaRPr lang="fa-I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120 min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78095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03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371600" y="1653988"/>
            <a:ext cx="9601200" cy="421341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dirty="0" smtClean="0">
                <a:solidFill>
                  <a:srgbClr val="191B0E"/>
                </a:solidFill>
              </a:rPr>
              <a:t> </a:t>
            </a:r>
            <a:endParaRPr lang="en-US" sz="3200" dirty="0">
              <a:solidFill>
                <a:srgbClr val="191B0E"/>
              </a:solidFill>
            </a:endParaRPr>
          </a:p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637731" y="397401"/>
            <a:ext cx="9335069" cy="421653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endParaRPr lang="en-US" sz="4000" dirty="0" smtClean="0">
              <a:solidFill>
                <a:schemeClr val="accent6">
                  <a:lumMod val="75000"/>
                </a:schemeClr>
              </a:solidFill>
              <a:ea typeface="+mj-ea"/>
              <a:cs typeface="+mj-cs"/>
            </a:endParaRPr>
          </a:p>
          <a:p>
            <a:pPr algn="r"/>
            <a:endParaRPr lang="en-US" sz="4800" dirty="0" smtClean="0">
              <a:solidFill>
                <a:srgbClr val="191B0E"/>
              </a:solidFill>
              <a:ea typeface="+mj-ea"/>
              <a:cs typeface="+mj-cs"/>
            </a:endParaRP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C00000"/>
                </a:solidFill>
                <a:ea typeface="+mj-ea"/>
                <a:cs typeface="+mj-cs"/>
              </a:rPr>
              <a:t>Chief </a:t>
            </a:r>
            <a:r>
              <a:rPr lang="en-US" sz="3600" dirty="0" smtClean="0">
                <a:solidFill>
                  <a:srgbClr val="C00000"/>
                </a:solidFill>
              </a:rPr>
              <a:t>complaint </a:t>
            </a:r>
            <a:r>
              <a:rPr lang="en-US" sz="3600" dirty="0" smtClean="0">
                <a:solidFill>
                  <a:srgbClr val="C00000"/>
                </a:solidFill>
              </a:rPr>
              <a:t>: </a:t>
            </a:r>
            <a:r>
              <a:rPr lang="en-US" sz="3600" dirty="0">
                <a:solidFill>
                  <a:srgbClr val="191B0E"/>
                </a:solidFill>
              </a:rPr>
              <a:t>Acne &amp; Oily skin </a:t>
            </a:r>
            <a:endParaRPr lang="en-US" sz="3600" dirty="0" smtClean="0">
              <a:solidFill>
                <a:srgbClr val="191B0E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C00000"/>
                </a:solidFill>
                <a:ea typeface="+mj-ea"/>
                <a:cs typeface="+mj-cs"/>
              </a:rPr>
              <a:t>Present </a:t>
            </a:r>
            <a:r>
              <a:rPr lang="en-US" sz="3600" dirty="0">
                <a:solidFill>
                  <a:srgbClr val="C00000"/>
                </a:solidFill>
                <a:ea typeface="+mj-ea"/>
                <a:cs typeface="+mj-cs"/>
              </a:rPr>
              <a:t>Illness : </a:t>
            </a:r>
            <a:r>
              <a:rPr lang="en-US" sz="3600" dirty="0" smtClean="0">
                <a:solidFill>
                  <a:prstClr val="black"/>
                </a:solidFill>
                <a:ea typeface="+mj-ea"/>
                <a:cs typeface="+mj-cs"/>
              </a:rPr>
              <a:t>The patient is</a:t>
            </a:r>
            <a:r>
              <a:rPr lang="en-US" sz="3600" dirty="0" smtClean="0">
                <a:solidFill>
                  <a:srgbClr val="191B0E"/>
                </a:solidFill>
                <a:ea typeface="+mj-ea"/>
                <a:cs typeface="+mj-cs"/>
              </a:rPr>
              <a:t> </a:t>
            </a:r>
            <a:r>
              <a:rPr lang="en-US" sz="3600" dirty="0" smtClean="0">
                <a:solidFill>
                  <a:srgbClr val="191B0E"/>
                </a:solidFill>
                <a:ea typeface="+mj-ea"/>
                <a:cs typeface="+mj-cs"/>
              </a:rPr>
              <a:t>a 29 year-old </a:t>
            </a:r>
            <a:r>
              <a:rPr lang="en-US" sz="3600" dirty="0" smtClean="0">
                <a:solidFill>
                  <a:srgbClr val="191B0E"/>
                </a:solidFill>
                <a:ea typeface="+mj-ea"/>
                <a:cs typeface="+mj-cs"/>
              </a:rPr>
              <a:t>Girl with </a:t>
            </a:r>
            <a:r>
              <a:rPr lang="en-US" sz="3600" dirty="0" smtClean="0">
                <a:solidFill>
                  <a:srgbClr val="191B0E"/>
                </a:solidFill>
              </a:rPr>
              <a:t>history </a:t>
            </a:r>
            <a:r>
              <a:rPr lang="en-US" sz="3600" dirty="0">
                <a:solidFill>
                  <a:srgbClr val="191B0E"/>
                </a:solidFill>
              </a:rPr>
              <a:t>of</a:t>
            </a:r>
            <a:r>
              <a:rPr lang="en-US" sz="3600" dirty="0" smtClean="0">
                <a:solidFill>
                  <a:srgbClr val="191B0E"/>
                </a:solidFill>
                <a:ea typeface="+mj-ea"/>
                <a:cs typeface="+mj-cs"/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Acne &amp; Oily skin</a:t>
            </a:r>
            <a:r>
              <a:rPr lang="en-US" sz="32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ea typeface="+mj-ea"/>
                <a:cs typeface="+mj-cs"/>
              </a:rPr>
              <a:t>,</a:t>
            </a:r>
            <a:r>
              <a:rPr lang="en-US" sz="3600" dirty="0" smtClean="0">
                <a:solidFill>
                  <a:prstClr val="black"/>
                </a:solidFill>
                <a:ea typeface="+mj-ea"/>
                <a:cs typeface="+mj-cs"/>
              </a:rPr>
              <a:t>2 </a:t>
            </a:r>
            <a:r>
              <a:rPr lang="en-US" sz="3600" dirty="0">
                <a:solidFill>
                  <a:prstClr val="black"/>
                </a:solidFill>
                <a:ea typeface="+mj-ea"/>
                <a:cs typeface="+mj-cs"/>
              </a:rPr>
              <a:t>years </a:t>
            </a:r>
            <a:r>
              <a:rPr lang="en-US" sz="3600" dirty="0" smtClean="0">
                <a:solidFill>
                  <a:prstClr val="black"/>
                </a:solidFill>
                <a:ea typeface="+mj-ea"/>
                <a:cs typeface="+mj-cs"/>
              </a:rPr>
              <a:t>ago (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95/12/14</a:t>
            </a:r>
            <a:r>
              <a:rPr lang="en-US" sz="3600" dirty="0" smtClean="0">
                <a:solidFill>
                  <a:prstClr val="black"/>
                </a:solidFill>
                <a:ea typeface="+mj-ea"/>
                <a:cs typeface="+mj-cs"/>
              </a:rPr>
              <a:t>)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0301561"/>
              </p:ext>
            </p:extLst>
          </p:nvPr>
        </p:nvGraphicFramePr>
        <p:xfrm>
          <a:off x="1371600" y="181708"/>
          <a:ext cx="9601200" cy="80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350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45396666"/>
              </p:ext>
            </p:extLst>
          </p:nvPr>
        </p:nvGraphicFramePr>
        <p:xfrm>
          <a:off x="1371600" y="181708"/>
          <a:ext cx="9601200" cy="80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717899"/>
              </p:ext>
            </p:extLst>
          </p:nvPr>
        </p:nvGraphicFramePr>
        <p:xfrm>
          <a:off x="1569314" y="1239020"/>
          <a:ext cx="9304637" cy="5547360"/>
        </p:xfrm>
        <a:graphic>
          <a:graphicData uri="http://schemas.openxmlformats.org/drawingml/2006/table">
            <a:tbl>
              <a:tblPr rtl="1" firstRow="1" bandRow="1">
                <a:tableStyleId>{2A488322-F2BA-4B5B-9748-0D474271808F}</a:tableStyleId>
              </a:tblPr>
              <a:tblGrid>
                <a:gridCol w="1524353">
                  <a:extLst>
                    <a:ext uri="{9D8B030D-6E8A-4147-A177-3AD203B41FA5}">
                      <a16:colId xmlns="" xmlns:a16="http://schemas.microsoft.com/office/drawing/2014/main" val="3940087588"/>
                    </a:ext>
                  </a:extLst>
                </a:gridCol>
                <a:gridCol w="1365819">
                  <a:extLst>
                    <a:ext uri="{9D8B030D-6E8A-4147-A177-3AD203B41FA5}">
                      <a16:colId xmlns="" xmlns:a16="http://schemas.microsoft.com/office/drawing/2014/main" val="2788704986"/>
                    </a:ext>
                  </a:extLst>
                </a:gridCol>
                <a:gridCol w="1365818">
                  <a:extLst>
                    <a:ext uri="{9D8B030D-6E8A-4147-A177-3AD203B41FA5}">
                      <a16:colId xmlns="" xmlns:a16="http://schemas.microsoft.com/office/drawing/2014/main" val="3506017104"/>
                    </a:ext>
                  </a:extLst>
                </a:gridCol>
                <a:gridCol w="1524352">
                  <a:extLst>
                    <a:ext uri="{9D8B030D-6E8A-4147-A177-3AD203B41FA5}">
                      <a16:colId xmlns="" xmlns:a16="http://schemas.microsoft.com/office/drawing/2014/main" val="3165388783"/>
                    </a:ext>
                  </a:extLst>
                </a:gridCol>
                <a:gridCol w="1365819">
                  <a:extLst>
                    <a:ext uri="{9D8B030D-6E8A-4147-A177-3AD203B41FA5}">
                      <a16:colId xmlns="" xmlns:a16="http://schemas.microsoft.com/office/drawing/2014/main" val="1531531265"/>
                    </a:ext>
                  </a:extLst>
                </a:gridCol>
                <a:gridCol w="1012169">
                  <a:extLst>
                    <a:ext uri="{9D8B030D-6E8A-4147-A177-3AD203B41FA5}">
                      <a16:colId xmlns="" xmlns:a16="http://schemas.microsoft.com/office/drawing/2014/main" val="1452232862"/>
                    </a:ext>
                  </a:extLst>
                </a:gridCol>
                <a:gridCol w="1146307">
                  <a:extLst>
                    <a:ext uri="{9D8B030D-6E8A-4147-A177-3AD203B41FA5}">
                      <a16:colId xmlns="" xmlns:a16="http://schemas.microsoft.com/office/drawing/2014/main" val="2308661166"/>
                    </a:ext>
                  </a:extLst>
                </a:gridCol>
              </a:tblGrid>
              <a:tr h="622643">
                <a:tc>
                  <a:txBody>
                    <a:bodyPr/>
                    <a:lstStyle/>
                    <a:p>
                      <a:pPr algn="ctr" rtl="0"/>
                      <a:endParaRPr lang="fa-IR" dirty="0" smtClean="0"/>
                    </a:p>
                    <a:p>
                      <a:pPr algn="ctr" rtl="0"/>
                      <a:r>
                        <a:rPr lang="fa-IR" dirty="0" smtClean="0"/>
                        <a:t>98/1/20</a:t>
                      </a:r>
                      <a:endParaRPr lang="fa-IR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fa-IR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/>
                      <a:r>
                        <a:rPr lang="fa-I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97/8/22</a:t>
                      </a:r>
                      <a:endParaRPr lang="fa-I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fa-IR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/>
                      <a:r>
                        <a:rPr lang="fa-I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97/6/15</a:t>
                      </a:r>
                      <a:endParaRPr lang="fa-I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fa-IR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/>
                      <a:r>
                        <a:rPr lang="fa-I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97/3/12</a:t>
                      </a:r>
                      <a:endParaRPr lang="fa-I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fa-IR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/>
                      <a:r>
                        <a:rPr lang="fa-I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96/12/20</a:t>
                      </a:r>
                      <a:endParaRPr lang="fa-I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0"/>
                      <a:endParaRPr lang="fa-IR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99834944"/>
                  </a:ext>
                </a:extLst>
              </a:tr>
              <a:tr h="83019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239</a:t>
                      </a:r>
                      <a:endParaRPr lang="fa-IR" sz="18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(108 – 247 ng/ml) </a:t>
                      </a:r>
                      <a:endParaRPr lang="fa-IR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339</a:t>
                      </a:r>
                      <a:endParaRPr lang="fa-IR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(108 – 247 ng/ml) </a:t>
                      </a:r>
                      <a:endParaRPr lang="fa-I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280</a:t>
                      </a:r>
                      <a:endParaRPr lang="fa-IR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(108 – 247 ng/ml) </a:t>
                      </a:r>
                      <a:endParaRPr lang="fa-I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242</a:t>
                      </a:r>
                      <a:endParaRPr lang="fa-IR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(108 – 247 ng/ml) </a:t>
                      </a:r>
                      <a:endParaRPr lang="fa-IR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394</a:t>
                      </a:r>
                    </a:p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sz="1600" b="0" dirty="0" smtClean="0"/>
                        <a:t>(115-340 ng/ml )</a:t>
                      </a:r>
                      <a:endParaRPr lang="fa-IR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IGF-1</a:t>
                      </a:r>
                      <a:endParaRPr lang="fa-I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28946045"/>
                  </a:ext>
                </a:extLst>
              </a:tr>
              <a:tr h="830190"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-</a:t>
                      </a:r>
                      <a:endParaRPr lang="fa-I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0.62</a:t>
                      </a:r>
                      <a:endParaRPr lang="fa-IR" sz="18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(0.10-6.88 ng/ml)</a:t>
                      </a:r>
                      <a:endParaRPr lang="fa-I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  <a:endParaRPr lang="fa-IR" sz="18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(0.10-6.88 ng/ml)</a:t>
                      </a:r>
                      <a:endParaRPr lang="fa-I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(0.10-6.88 ng/ml)</a:t>
                      </a:r>
                      <a:endParaRPr lang="fa-IR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-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GH (basal)</a:t>
                      </a:r>
                      <a:endParaRPr lang="fa-I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17486272"/>
                  </a:ext>
                </a:extLst>
              </a:tr>
              <a:tr h="539315"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-</a:t>
                      </a:r>
                      <a:endParaRPr lang="fa-I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0.06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ng/ml</a:t>
                      </a:r>
                      <a:endParaRPr lang="fa-I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-</a:t>
                      </a:r>
                      <a:endParaRPr lang="fa-I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0.11</a:t>
                      </a:r>
                      <a:r>
                        <a:rPr lang="en-US" dirty="0" smtClean="0"/>
                        <a:t>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ng/ml</a:t>
                      </a:r>
                      <a:r>
                        <a:rPr lang="fa-IR" dirty="0" smtClean="0"/>
                        <a:t> </a:t>
                      </a:r>
                      <a:endParaRPr lang="fa-I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-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60 </a:t>
                      </a:r>
                      <a:r>
                        <a:rPr lang="en-US" baseline="0" dirty="0" smtClean="0"/>
                        <a:t>min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GH/GTT</a:t>
                      </a:r>
                      <a:endParaRPr lang="fa-I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230450397"/>
                  </a:ext>
                </a:extLst>
              </a:tr>
              <a:tr h="539315"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-</a:t>
                      </a:r>
                      <a:endParaRPr lang="fa-I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0.06</a:t>
                      </a:r>
                      <a:r>
                        <a:rPr lang="en-US" dirty="0" smtClean="0"/>
                        <a:t>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ng/ml</a:t>
                      </a:r>
                      <a:endParaRPr lang="fa-I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-</a:t>
                      </a:r>
                      <a:endParaRPr lang="fa-I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  <a:r>
                        <a:rPr lang="en-US" dirty="0" smtClean="0"/>
                        <a:t>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ng/ml</a:t>
                      </a:r>
                      <a:r>
                        <a:rPr lang="fa-IR" dirty="0" smtClean="0"/>
                        <a:t> </a:t>
                      </a:r>
                      <a:endParaRPr lang="fa-I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-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120 min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76749091"/>
                  </a:ext>
                </a:extLst>
              </a:tr>
              <a:tr h="539315"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-</a:t>
                      </a:r>
                      <a:endParaRPr lang="fa-I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82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mg/dl</a:t>
                      </a:r>
                      <a:endParaRPr lang="fa-I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-</a:t>
                      </a:r>
                      <a:endParaRPr lang="fa-I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87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mg/dl</a:t>
                      </a:r>
                      <a:endParaRPr lang="fa-I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-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FBS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GTT</a:t>
                      </a:r>
                      <a:endParaRPr lang="fa-I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861482301"/>
                  </a:ext>
                </a:extLst>
              </a:tr>
              <a:tr h="539315"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-</a:t>
                      </a:r>
                      <a:endParaRPr lang="fa-I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71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mg/dl</a:t>
                      </a:r>
                      <a:endParaRPr lang="fa-I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-</a:t>
                      </a:r>
                      <a:endParaRPr lang="fa-I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123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mg/dl</a:t>
                      </a:r>
                      <a:endParaRPr lang="fa-I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-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60 min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62584013"/>
                  </a:ext>
                </a:extLst>
              </a:tr>
              <a:tr h="622643"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mtClean="0"/>
                        <a:t>-</a:t>
                      </a:r>
                      <a:endParaRPr lang="fa-I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64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mg/dl</a:t>
                      </a:r>
                      <a:r>
                        <a:rPr lang="fa-IR" dirty="0" smtClean="0"/>
                        <a:t> </a:t>
                      </a:r>
                      <a:endParaRPr lang="fa-I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-</a:t>
                      </a:r>
                      <a:endParaRPr lang="fa-I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110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mg/dl</a:t>
                      </a:r>
                      <a:endParaRPr lang="fa-I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-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120 min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78095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24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64051697"/>
              </p:ext>
            </p:extLst>
          </p:nvPr>
        </p:nvGraphicFramePr>
        <p:xfrm>
          <a:off x="1371600" y="181708"/>
          <a:ext cx="9601200" cy="80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History of </a:t>
            </a:r>
            <a:r>
              <a:rPr lang="en-US" sz="3200" b="1" dirty="0">
                <a:solidFill>
                  <a:srgbClr val="C00000"/>
                </a:solidFill>
              </a:rPr>
              <a:t>Acne and oily skin </a:t>
            </a:r>
            <a:r>
              <a:rPr lang="en-US" sz="3200" dirty="0" smtClean="0"/>
              <a:t>since 2 years ago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Missed periods </a:t>
            </a:r>
            <a:r>
              <a:rPr lang="en-US" sz="3200" b="1" dirty="0">
                <a:solidFill>
                  <a:srgbClr val="C00000"/>
                </a:solidFill>
              </a:rPr>
              <a:t>for 3 months </a:t>
            </a:r>
            <a:r>
              <a:rPr lang="en-US" sz="3200" dirty="0" smtClean="0"/>
              <a:t>(5 months ago) </a:t>
            </a:r>
            <a:r>
              <a:rPr lang="en-US" sz="3200" dirty="0" smtClean="0"/>
              <a:t>treated </a:t>
            </a:r>
            <a:r>
              <a:rPr lang="en-US" sz="3200" dirty="0" smtClean="0"/>
              <a:t>with progesterone and already </a:t>
            </a:r>
            <a:r>
              <a:rPr lang="en-US" sz="3200" dirty="0"/>
              <a:t>she has regular </a:t>
            </a:r>
            <a:r>
              <a:rPr lang="en-US" sz="3200" dirty="0" smtClean="0"/>
              <a:t>period (since </a:t>
            </a:r>
            <a:r>
              <a:rPr lang="en-US" sz="3200" dirty="0"/>
              <a:t>2 months </a:t>
            </a:r>
            <a:r>
              <a:rPr lang="en-US" sz="3200" dirty="0" smtClean="0"/>
              <a:t>ago)</a:t>
            </a:r>
            <a:endParaRPr lang="en-US" sz="3200" dirty="0"/>
          </a:p>
          <a:p>
            <a:r>
              <a:rPr lang="en-US" sz="3200" b="1" dirty="0">
                <a:solidFill>
                  <a:srgbClr val="C00000"/>
                </a:solidFill>
              </a:rPr>
              <a:t>High IFG-1 and prolactin level </a:t>
            </a:r>
            <a:r>
              <a:rPr lang="en-US" sz="3200" dirty="0" smtClean="0"/>
              <a:t>and normal GH suppression </a:t>
            </a:r>
            <a:r>
              <a:rPr lang="en-US" sz="3200" dirty="0" smtClean="0"/>
              <a:t>test </a:t>
            </a:r>
            <a:r>
              <a:rPr lang="en-US" sz="3200" dirty="0" smtClean="0"/>
              <a:t>within 1-2 hours of an oral glucose load (75 gr)</a:t>
            </a:r>
          </a:p>
          <a:p>
            <a:r>
              <a:rPr lang="en-US" sz="3200" dirty="0" smtClean="0"/>
              <a:t>Normal other biochemical relevant </a:t>
            </a:r>
            <a:r>
              <a:rPr lang="en-US" sz="3200" dirty="0" smtClean="0"/>
              <a:t>tests</a:t>
            </a:r>
            <a:endParaRPr lang="en-US" sz="3200" dirty="0" smtClean="0"/>
          </a:p>
          <a:p>
            <a:r>
              <a:rPr lang="en-US" sz="3200" b="1" dirty="0" smtClean="0">
                <a:solidFill>
                  <a:srgbClr val="C00000"/>
                </a:solidFill>
              </a:rPr>
              <a:t>Multiple pituitary </a:t>
            </a:r>
            <a:r>
              <a:rPr lang="en-US" sz="3200" b="1" dirty="0" err="1" smtClean="0">
                <a:solidFill>
                  <a:srgbClr val="C00000"/>
                </a:solidFill>
              </a:rPr>
              <a:t>microadenoma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in brain MRI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69783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40137069"/>
              </p:ext>
            </p:extLst>
          </p:nvPr>
        </p:nvGraphicFramePr>
        <p:xfrm>
          <a:off x="1371600" y="181708"/>
          <a:ext cx="9601200" cy="80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</a:t>
            </a:r>
          </a:p>
          <a:p>
            <a:pPr mar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              </a:t>
            </a:r>
            <a:r>
              <a:rPr lang="en-US" sz="4400" b="1" i="1" dirty="0" smtClean="0"/>
              <a:t>Thanks for Your Attention 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191192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371600" y="1653988"/>
            <a:ext cx="9601200" cy="421341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dirty="0" smtClean="0">
                <a:solidFill>
                  <a:srgbClr val="191B0E"/>
                </a:solidFill>
              </a:rPr>
              <a:t> </a:t>
            </a:r>
            <a:endParaRPr lang="en-US" sz="3200" dirty="0">
              <a:solidFill>
                <a:srgbClr val="191B0E"/>
              </a:solidFill>
            </a:endParaRP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05318" y="1859340"/>
            <a:ext cx="8767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1" b="52819"/>
          <a:stretch/>
        </p:blipFill>
        <p:spPr>
          <a:xfrm>
            <a:off x="1371600" y="226662"/>
            <a:ext cx="9689356" cy="3015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6" b="12763"/>
          <a:stretch/>
        </p:blipFill>
        <p:spPr>
          <a:xfrm>
            <a:off x="1371600" y="3241710"/>
            <a:ext cx="9663496" cy="32511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8" t="22703" r="24409" b="70488"/>
          <a:stretch/>
        </p:blipFill>
        <p:spPr>
          <a:xfrm>
            <a:off x="8163297" y="1116758"/>
            <a:ext cx="2897659" cy="466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8" t="22703" r="24409" b="74233"/>
          <a:stretch/>
        </p:blipFill>
        <p:spPr>
          <a:xfrm flipV="1">
            <a:off x="5850924" y="222427"/>
            <a:ext cx="2897659" cy="2564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8" t="22703" r="24409" b="70488"/>
          <a:stretch/>
        </p:blipFill>
        <p:spPr>
          <a:xfrm>
            <a:off x="1371600" y="237198"/>
            <a:ext cx="3422822" cy="17522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213654" y="2613135"/>
            <a:ext cx="1637270" cy="55137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8" t="22703" r="24409" b="70488"/>
          <a:stretch/>
        </p:blipFill>
        <p:spPr>
          <a:xfrm>
            <a:off x="8986654" y="768560"/>
            <a:ext cx="1986146" cy="52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6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"/>
          <a:stretch/>
        </p:blipFill>
        <p:spPr>
          <a:xfrm>
            <a:off x="1248032" y="0"/>
            <a:ext cx="9724768" cy="66827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48" b="52037"/>
          <a:stretch/>
        </p:blipFill>
        <p:spPr>
          <a:xfrm>
            <a:off x="1248032" y="3769810"/>
            <a:ext cx="9724768" cy="337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b="19259"/>
          <a:stretch/>
        </p:blipFill>
        <p:spPr>
          <a:xfrm>
            <a:off x="1248032" y="4116078"/>
            <a:ext cx="9708160" cy="622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8" t="22703" r="24409" b="70488"/>
          <a:stretch/>
        </p:blipFill>
        <p:spPr>
          <a:xfrm>
            <a:off x="1248032" y="0"/>
            <a:ext cx="3002692" cy="1964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8" t="22703" r="24409" b="70488"/>
          <a:stretch/>
        </p:blipFill>
        <p:spPr>
          <a:xfrm>
            <a:off x="8058533" y="1065490"/>
            <a:ext cx="2897659" cy="4668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8" t="22703" r="24409" b="70488"/>
          <a:stretch/>
        </p:blipFill>
        <p:spPr>
          <a:xfrm>
            <a:off x="3904735" y="3044"/>
            <a:ext cx="4337221" cy="5653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8" t="22703" r="24409" b="70488"/>
          <a:stretch/>
        </p:blipFill>
        <p:spPr>
          <a:xfrm>
            <a:off x="7716793" y="29060"/>
            <a:ext cx="2897659" cy="5485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8" t="22703" r="24409" b="70488"/>
          <a:stretch/>
        </p:blipFill>
        <p:spPr>
          <a:xfrm>
            <a:off x="5424617" y="4738378"/>
            <a:ext cx="5548184" cy="19443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8" t="22703" r="24409" b="70488"/>
          <a:stretch/>
        </p:blipFill>
        <p:spPr>
          <a:xfrm flipV="1">
            <a:off x="7574689" y="3989142"/>
            <a:ext cx="3002692" cy="16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02494694"/>
              </p:ext>
            </p:extLst>
          </p:nvPr>
        </p:nvGraphicFramePr>
        <p:xfrm>
          <a:off x="1371600" y="181708"/>
          <a:ext cx="9601200" cy="80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371600" y="1653988"/>
            <a:ext cx="9601200" cy="4213412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Due to High Prolactin Level </a:t>
            </a:r>
            <a:r>
              <a:rPr lang="en-US" sz="3200" dirty="0" smtClean="0">
                <a:solidFill>
                  <a:srgbClr val="FF0000"/>
                </a:solidFill>
              </a:rPr>
              <a:t>-&gt;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referred to Neurologist</a:t>
            </a:r>
          </a:p>
          <a:p>
            <a:endParaRPr lang="en-US" sz="3200" dirty="0" smtClean="0">
              <a:solidFill>
                <a:srgbClr val="0070C0"/>
              </a:solidFill>
            </a:endParaRPr>
          </a:p>
          <a:p>
            <a:r>
              <a:rPr lang="en-US" sz="3200" dirty="0" smtClean="0">
                <a:solidFill>
                  <a:srgbClr val="0070C0"/>
                </a:solidFill>
              </a:rPr>
              <a:t>The Neurologist </a:t>
            </a:r>
            <a:r>
              <a:rPr lang="en-US" sz="3200" dirty="0" smtClean="0">
                <a:solidFill>
                  <a:srgbClr val="FF0000"/>
                </a:solidFill>
              </a:rPr>
              <a:t>-&gt; </a:t>
            </a:r>
            <a:r>
              <a:rPr lang="en-US" sz="3200" dirty="0" smtClean="0"/>
              <a:t>Requested </a:t>
            </a:r>
            <a:r>
              <a:rPr lang="en-US" sz="3200" dirty="0"/>
              <a:t>the </a:t>
            </a:r>
            <a:r>
              <a:rPr lang="en-US" sz="3200" dirty="0" smtClean="0"/>
              <a:t>“Pituitary </a:t>
            </a:r>
            <a:r>
              <a:rPr lang="en-US" sz="3200" dirty="0"/>
              <a:t>MRI with Contrast “</a:t>
            </a:r>
          </a:p>
        </p:txBody>
      </p:sp>
    </p:spTree>
    <p:extLst>
      <p:ext uri="{BB962C8B-B14F-4D97-AF65-F5344CB8AC3E}">
        <p14:creationId xmlns:p14="http://schemas.microsoft.com/office/powerpoint/2010/main" val="337119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345" y="24714"/>
            <a:ext cx="8015131" cy="6704782"/>
          </a:xfrm>
        </p:spPr>
      </p:pic>
      <p:cxnSp>
        <p:nvCxnSpPr>
          <p:cNvPr id="3" name="Straight Connector 2"/>
          <p:cNvCxnSpPr/>
          <p:nvPr/>
        </p:nvCxnSpPr>
        <p:spPr>
          <a:xfrm flipV="1">
            <a:off x="2100649" y="5424616"/>
            <a:ext cx="4201297" cy="61785"/>
          </a:xfrm>
          <a:prstGeom prst="line">
            <a:avLst/>
          </a:prstGeom>
          <a:ln w="76200">
            <a:solidFill>
              <a:srgbClr val="FF33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7" t="3993" r="46302" b="84028"/>
          <a:stretch/>
        </p:blipFill>
        <p:spPr>
          <a:xfrm>
            <a:off x="6759146" y="2026507"/>
            <a:ext cx="3015049" cy="50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1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63489055"/>
              </p:ext>
            </p:extLst>
          </p:nvPr>
        </p:nvGraphicFramePr>
        <p:xfrm>
          <a:off x="1371600" y="181708"/>
          <a:ext cx="9601200" cy="80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/>
          <p:cNvSpPr/>
          <p:nvPr/>
        </p:nvSpPr>
        <p:spPr>
          <a:xfrm>
            <a:off x="1804087" y="1852639"/>
            <a:ext cx="88721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lvl="1">
              <a:buFont typeface="Wingdings" panose="05000000000000000000" pitchFamily="2" charset="2"/>
              <a:buChar char="ü"/>
            </a:pPr>
            <a:r>
              <a:rPr lang="en-US" sz="3200" dirty="0"/>
              <a:t>Although the Pituitary MRI </a:t>
            </a:r>
            <a:r>
              <a:rPr lang="en-US" sz="3200" dirty="0" smtClean="0"/>
              <a:t>was  </a:t>
            </a:r>
            <a:r>
              <a:rPr lang="en-US" sz="3200" b="1" dirty="0"/>
              <a:t>Normal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-&gt;</a:t>
            </a:r>
            <a:r>
              <a:rPr lang="en-US" sz="3200" dirty="0"/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DOSTINEX </a:t>
            </a:r>
            <a:r>
              <a:rPr lang="en-US" sz="3200" dirty="0" smtClean="0">
                <a:solidFill>
                  <a:srgbClr val="0070C0"/>
                </a:solidFill>
              </a:rPr>
              <a:t>was started </a:t>
            </a:r>
            <a:r>
              <a:rPr lang="en-US" sz="3200" dirty="0">
                <a:solidFill>
                  <a:srgbClr val="0070C0"/>
                </a:solidFill>
              </a:rPr>
              <a:t>as </a:t>
            </a:r>
            <a:r>
              <a:rPr lang="en-US" sz="3200" dirty="0" smtClean="0">
                <a:solidFill>
                  <a:srgbClr val="FF0000"/>
                </a:solidFill>
              </a:rPr>
              <a:t>0.5 mg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twice a week</a:t>
            </a:r>
          </a:p>
          <a:p>
            <a:pPr marL="36000" lvl="1"/>
            <a:endParaRPr lang="en-US" sz="2800" dirty="0">
              <a:solidFill>
                <a:srgbClr val="7030A0"/>
              </a:solidFill>
            </a:endParaRPr>
          </a:p>
          <a:p>
            <a:pPr marL="36000" lvl="1" indent="-457200">
              <a:buFont typeface="Wingdings" panose="05000000000000000000" pitchFamily="2" charset="2"/>
              <a:buChar char="ü"/>
            </a:pPr>
            <a:r>
              <a:rPr lang="en-US" sz="3200" dirty="0"/>
              <a:t>The Patient took </a:t>
            </a:r>
            <a:r>
              <a:rPr lang="en-US" sz="3200" dirty="0" smtClean="0"/>
              <a:t>the Drug </a:t>
            </a:r>
            <a:r>
              <a:rPr lang="en-US" sz="3200" b="1" dirty="0"/>
              <a:t>for 2 week </a:t>
            </a:r>
            <a:r>
              <a:rPr lang="en-US" sz="3200" dirty="0" smtClean="0">
                <a:solidFill>
                  <a:srgbClr val="C00000"/>
                </a:solidFill>
              </a:rPr>
              <a:t>-&gt;</a:t>
            </a:r>
          </a:p>
          <a:p>
            <a:pPr marL="36000" lvl="1"/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reduced DOSTINEX  to </a:t>
            </a:r>
            <a:r>
              <a:rPr lang="en-US" sz="3200" dirty="0" smtClean="0">
                <a:solidFill>
                  <a:srgbClr val="FF0000"/>
                </a:solidFill>
              </a:rPr>
              <a:t>0.25 mg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twice a week,  Due to </a:t>
            </a:r>
            <a:r>
              <a:rPr lang="en-US" sz="3200" dirty="0" smtClean="0">
                <a:solidFill>
                  <a:srgbClr val="0070C0"/>
                </a:solidFill>
              </a:rPr>
              <a:t>drug-side-effect </a:t>
            </a:r>
            <a:r>
              <a:rPr lang="en-US" sz="3200" dirty="0">
                <a:solidFill>
                  <a:srgbClr val="0070C0"/>
                </a:solidFill>
              </a:rPr>
              <a:t>(nausea </a:t>
            </a:r>
            <a:r>
              <a:rPr lang="en-US" sz="3200" dirty="0" smtClean="0">
                <a:solidFill>
                  <a:srgbClr val="0070C0"/>
                </a:solidFill>
              </a:rPr>
              <a:t>,vomiting </a:t>
            </a:r>
            <a:r>
              <a:rPr lang="en-US" sz="3200" dirty="0">
                <a:solidFill>
                  <a:srgbClr val="0070C0"/>
                </a:solidFill>
              </a:rPr>
              <a:t>&amp; dizziness ). </a:t>
            </a:r>
          </a:p>
          <a:p>
            <a:pPr marL="36000" lvl="1">
              <a:buFont typeface="Wingdings" panose="05000000000000000000" pitchFamily="2" charset="2"/>
              <a:buChar char="ü"/>
            </a:pPr>
            <a:endParaRPr 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54073492"/>
              </p:ext>
            </p:extLst>
          </p:nvPr>
        </p:nvGraphicFramePr>
        <p:xfrm>
          <a:off x="1371600" y="181708"/>
          <a:ext cx="9601200" cy="80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/>
          <p:cNvSpPr/>
          <p:nvPr/>
        </p:nvSpPr>
        <p:spPr>
          <a:xfrm>
            <a:off x="2138082" y="1166843"/>
            <a:ext cx="883471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400" b="1" dirty="0">
              <a:solidFill>
                <a:srgbClr val="7030A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b="1" dirty="0" smtClean="0"/>
              <a:t>3 </a:t>
            </a:r>
            <a:r>
              <a:rPr lang="en-US" sz="2800" b="1" dirty="0" smtClean="0"/>
              <a:t>months </a:t>
            </a:r>
            <a:r>
              <a:rPr lang="en-US" sz="2800" b="1" dirty="0" smtClean="0"/>
              <a:t>later </a:t>
            </a:r>
            <a:r>
              <a:rPr lang="en-US" sz="2800" dirty="0"/>
              <a:t>- </a:t>
            </a:r>
            <a:r>
              <a:rPr lang="en-US" sz="2800" dirty="0">
                <a:solidFill>
                  <a:srgbClr val="0070C0"/>
                </a:solidFill>
              </a:rPr>
              <a:t>during drug consumption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smtClean="0"/>
              <a:t>-The </a:t>
            </a:r>
            <a:r>
              <a:rPr lang="en-US" sz="2800" dirty="0"/>
              <a:t>prolactin level </a:t>
            </a:r>
            <a:r>
              <a:rPr lang="en-US" sz="2800" dirty="0" smtClean="0"/>
              <a:t>was </a:t>
            </a:r>
            <a:r>
              <a:rPr lang="en-US" sz="2800" dirty="0" smtClean="0"/>
              <a:t>repeated.</a:t>
            </a:r>
            <a:endParaRPr lang="en-US" sz="28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n-US" sz="2800" dirty="0"/>
          </a:p>
          <a:p>
            <a:pPr lvl="1">
              <a:buFont typeface="Wingdings" panose="05000000000000000000" pitchFamily="2" charset="2"/>
              <a:buChar char="ü"/>
            </a:pPr>
            <a:endParaRPr lang="en-US" sz="28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n-US" sz="2800" dirty="0"/>
          </a:p>
          <a:p>
            <a:pPr lvl="1">
              <a:buFont typeface="Wingdings" panose="05000000000000000000" pitchFamily="2" charset="2"/>
              <a:buChar char="ü"/>
            </a:pPr>
            <a:endParaRPr lang="en-US" sz="28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n-US" sz="2800" dirty="0"/>
          </a:p>
          <a:p>
            <a:pPr lvl="1">
              <a:buFont typeface="Wingdings" panose="05000000000000000000" pitchFamily="2" charset="2"/>
              <a:buChar char="ü"/>
            </a:pPr>
            <a:endParaRPr lang="en-US" sz="28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205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5367</TotalTime>
  <Words>1479</Words>
  <Application>Microsoft Office PowerPoint</Application>
  <PresentationFormat>Custom</PresentationFormat>
  <Paragraphs>308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Crop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Miralireza Takyar</dc:creator>
  <cp:lastModifiedBy>هنگامه عبدی</cp:lastModifiedBy>
  <cp:revision>328</cp:revision>
  <dcterms:created xsi:type="dcterms:W3CDTF">2018-10-27T08:04:01Z</dcterms:created>
  <dcterms:modified xsi:type="dcterms:W3CDTF">2019-05-04T03:01:14Z</dcterms:modified>
</cp:coreProperties>
</file>