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57" r:id="rId3"/>
    <p:sldId id="259" r:id="rId4"/>
    <p:sldId id="279" r:id="rId5"/>
    <p:sldId id="283" r:id="rId6"/>
    <p:sldId id="281" r:id="rId7"/>
    <p:sldId id="261" r:id="rId8"/>
    <p:sldId id="278" r:id="rId9"/>
    <p:sldId id="262" r:id="rId10"/>
    <p:sldId id="284" r:id="rId11"/>
    <p:sldId id="263" r:id="rId12"/>
    <p:sldId id="264" r:id="rId13"/>
    <p:sldId id="265" r:id="rId14"/>
    <p:sldId id="266" r:id="rId15"/>
    <p:sldId id="267" r:id="rId16"/>
    <p:sldId id="271" r:id="rId17"/>
    <p:sldId id="270" r:id="rId18"/>
    <p:sldId id="272" r:id="rId19"/>
    <p:sldId id="294" r:id="rId20"/>
    <p:sldId id="293" r:id="rId21"/>
    <p:sldId id="292" r:id="rId22"/>
    <p:sldId id="291" r:id="rId23"/>
    <p:sldId id="290" r:id="rId24"/>
    <p:sldId id="28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C565EDC-925D-4A30-BEC6-01B46EB1C5DD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4DE8C5-7E86-444D-8AF4-E30049408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565EDC-925D-4A30-BEC6-01B46EB1C5DD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4DE8C5-7E86-444D-8AF4-E30049408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565EDC-925D-4A30-BEC6-01B46EB1C5DD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4DE8C5-7E86-444D-8AF4-E30049408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565EDC-925D-4A30-BEC6-01B46EB1C5DD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4DE8C5-7E86-444D-8AF4-E300494084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565EDC-925D-4A30-BEC6-01B46EB1C5DD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4DE8C5-7E86-444D-8AF4-E300494084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565EDC-925D-4A30-BEC6-01B46EB1C5DD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4DE8C5-7E86-444D-8AF4-E300494084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565EDC-925D-4A30-BEC6-01B46EB1C5DD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4DE8C5-7E86-444D-8AF4-E30049408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565EDC-925D-4A30-BEC6-01B46EB1C5DD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4DE8C5-7E86-444D-8AF4-E300494084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565EDC-925D-4A30-BEC6-01B46EB1C5DD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4DE8C5-7E86-444D-8AF4-E30049408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C565EDC-925D-4A30-BEC6-01B46EB1C5DD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4DE8C5-7E86-444D-8AF4-E30049408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C565EDC-925D-4A30-BEC6-01B46EB1C5DD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4DE8C5-7E86-444D-8AF4-E300494084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C565EDC-925D-4A30-BEC6-01B46EB1C5DD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D4DE8C5-7E86-444D-8AF4-E30049408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patient with </a:t>
            </a:r>
            <a:r>
              <a:rPr lang="en-US" dirty="0" smtClean="0"/>
              <a:t>severe </a:t>
            </a:r>
            <a:r>
              <a:rPr lang="en-US" dirty="0" smtClean="0"/>
              <a:t>HTN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rounded face/fat pad on neck and back</a:t>
            </a:r>
          </a:p>
          <a:p>
            <a:endParaRPr lang="en-US" dirty="0" smtClean="0"/>
          </a:p>
          <a:p>
            <a:r>
              <a:rPr lang="en-US" dirty="0" smtClean="0"/>
              <a:t>NOT facial plethora/brittle skin/</a:t>
            </a:r>
            <a:r>
              <a:rPr lang="en-US" dirty="0" err="1" smtClean="0"/>
              <a:t>striae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 proximal </a:t>
            </a:r>
            <a:r>
              <a:rPr lang="en-US" dirty="0" err="1" smtClean="0"/>
              <a:t>myopaty</a:t>
            </a:r>
            <a:r>
              <a:rPr lang="en-US" dirty="0" smtClean="0"/>
              <a:t>/weakness</a:t>
            </a:r>
          </a:p>
          <a:p>
            <a:endParaRPr lang="en-US" dirty="0" smtClean="0"/>
          </a:p>
          <a:p>
            <a:r>
              <a:rPr lang="en-US" dirty="0" smtClean="0"/>
              <a:t>NOT  abdominal murmur</a:t>
            </a:r>
          </a:p>
          <a:p>
            <a:endParaRPr lang="en-US" dirty="0" smtClean="0"/>
          </a:p>
          <a:p>
            <a:r>
              <a:rPr lang="en-US" dirty="0" smtClean="0"/>
              <a:t>NOT  </a:t>
            </a:r>
            <a:r>
              <a:rPr lang="en-US" dirty="0" err="1" smtClean="0"/>
              <a:t>hyperpigmentation</a:t>
            </a:r>
            <a:r>
              <a:rPr lang="en-US" dirty="0" smtClean="0"/>
              <a:t> lesion on skin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Taleghani</a:t>
            </a:r>
            <a:r>
              <a:rPr lang="en-US" dirty="0" smtClean="0"/>
              <a:t> clinic(93/11/12) </a:t>
            </a:r>
          </a:p>
          <a:p>
            <a:pPr>
              <a:buNone/>
            </a:pPr>
            <a:r>
              <a:rPr lang="en-US" dirty="0" smtClean="0"/>
              <a:t>for lab evaluations</a:t>
            </a:r>
          </a:p>
          <a:p>
            <a:r>
              <a:rPr lang="en-US" dirty="0" err="1" smtClean="0"/>
              <a:t>Metoral</a:t>
            </a:r>
            <a:r>
              <a:rPr lang="en-US" dirty="0" smtClean="0"/>
              <a:t>/</a:t>
            </a:r>
            <a:r>
              <a:rPr lang="en-US" dirty="0" err="1" smtClean="0"/>
              <a:t>losartan</a:t>
            </a:r>
            <a:r>
              <a:rPr lang="en-US" dirty="0" smtClean="0"/>
              <a:t>/HCTZ:DC</a:t>
            </a:r>
          </a:p>
          <a:p>
            <a:r>
              <a:rPr lang="en-US" dirty="0" smtClean="0"/>
              <a:t>Start</a:t>
            </a:r>
          </a:p>
          <a:p>
            <a:pPr>
              <a:buNone/>
            </a:pPr>
            <a:r>
              <a:rPr lang="en-US" dirty="0" smtClean="0"/>
              <a:t>   Diltiazem:240mg/day</a:t>
            </a:r>
          </a:p>
          <a:p>
            <a:pPr>
              <a:buNone/>
            </a:pPr>
            <a:r>
              <a:rPr lang="en-US" dirty="0" smtClean="0"/>
              <a:t>   Prazoscin:0.5 mg/day</a:t>
            </a:r>
          </a:p>
          <a:p>
            <a:pPr>
              <a:buNone/>
            </a:pPr>
            <a:r>
              <a:rPr lang="en-US" dirty="0" smtClean="0"/>
              <a:t>5 days </a:t>
            </a:r>
            <a:r>
              <a:rPr lang="en-US" dirty="0" err="1" smtClean="0"/>
              <a:t>later,due</a:t>
            </a:r>
            <a:r>
              <a:rPr lang="en-US" dirty="0" smtClean="0"/>
              <a:t> to uncontrolled  BP</a:t>
            </a:r>
          </a:p>
          <a:p>
            <a:pPr>
              <a:buNone/>
            </a:pPr>
            <a:r>
              <a:rPr lang="en-US" dirty="0" smtClean="0"/>
              <a:t>   Diltiazem:360 mg/day</a:t>
            </a:r>
          </a:p>
          <a:p>
            <a:pPr>
              <a:buNone/>
            </a:pPr>
            <a:r>
              <a:rPr lang="en-US" dirty="0" smtClean="0"/>
              <a:t>   prazoscin:1 mg/day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93/12/9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Renal,Urinary</a:t>
            </a:r>
            <a:r>
              <a:rPr lang="en-US" dirty="0" smtClean="0"/>
              <a:t> tract </a:t>
            </a:r>
            <a:r>
              <a:rPr lang="en-US" dirty="0" err="1" smtClean="0"/>
              <a:t>sonogarphy</a:t>
            </a:r>
            <a:r>
              <a:rPr lang="en-US" dirty="0" smtClean="0"/>
              <a:t>/</a:t>
            </a:r>
            <a:r>
              <a:rPr lang="en-US" dirty="0" err="1" smtClean="0"/>
              <a:t>Doppler:Nl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Lab test(</a:t>
            </a:r>
            <a:r>
              <a:rPr lang="en-US" dirty="0" err="1" smtClean="0"/>
              <a:t>Markazi</a:t>
            </a:r>
            <a:r>
              <a:rPr lang="en-US" dirty="0" smtClean="0"/>
              <a:t> center)(93/12/2)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TSH:0.02</a:t>
            </a:r>
            <a:r>
              <a:rPr lang="en-US" dirty="0" smtClean="0"/>
              <a:t>(</a:t>
            </a:r>
            <a:r>
              <a:rPr lang="en-US" dirty="0" err="1" smtClean="0"/>
              <a:t>ulU</a:t>
            </a:r>
            <a:r>
              <a:rPr lang="en-US" dirty="0" smtClean="0"/>
              <a:t>/ml)(0.17-8.9)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WBC:3400  Hb:15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Cr:0.8    GFR:74</a:t>
            </a:r>
          </a:p>
          <a:p>
            <a:endParaRPr lang="en-US" dirty="0" smtClean="0"/>
          </a:p>
          <a:p>
            <a:r>
              <a:rPr lang="en-US" dirty="0" smtClean="0"/>
              <a:t>Uric acid:5.2  FBS:122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Cholestrol:159     LDL:96  HDL:41  TG:122</a:t>
            </a:r>
          </a:p>
          <a:p>
            <a:endParaRPr lang="en-US" dirty="0" smtClean="0"/>
          </a:p>
          <a:p>
            <a:r>
              <a:rPr lang="en-US" dirty="0" smtClean="0"/>
              <a:t>Ca:9.9  ph:3.3  Na:143   </a:t>
            </a:r>
            <a:r>
              <a:rPr lang="en-US" dirty="0" smtClean="0">
                <a:solidFill>
                  <a:schemeClr val="accent1"/>
                </a:solidFill>
              </a:rPr>
              <a:t>K:4</a:t>
            </a:r>
            <a:r>
              <a:rPr lang="en-US" dirty="0" smtClean="0"/>
              <a:t>  ALT:34 ALT:26</a:t>
            </a:r>
          </a:p>
          <a:p>
            <a:endParaRPr lang="en-US" dirty="0" smtClean="0"/>
          </a:p>
          <a:p>
            <a:r>
              <a:rPr lang="en-US" dirty="0" smtClean="0"/>
              <a:t>PTT:30  INR:1.1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25 OH VIT D:9.3 </a:t>
            </a:r>
            <a:r>
              <a:rPr lang="en-US" dirty="0" err="1" smtClean="0">
                <a:solidFill>
                  <a:srgbClr val="FF0000"/>
                </a:solidFill>
              </a:rPr>
              <a:t>ng</a:t>
            </a:r>
            <a:r>
              <a:rPr lang="en-US" dirty="0" smtClean="0">
                <a:solidFill>
                  <a:srgbClr val="FF0000"/>
                </a:solidFill>
              </a:rPr>
              <a:t>/ml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93/12/2</a:t>
            </a:r>
          </a:p>
          <a:p>
            <a:r>
              <a:rPr lang="en-US" dirty="0" smtClean="0"/>
              <a:t>24 hrs urine:</a:t>
            </a:r>
          </a:p>
          <a:p>
            <a:pPr>
              <a:buNone/>
            </a:pPr>
            <a:r>
              <a:rPr lang="en-US" dirty="0" smtClean="0"/>
              <a:t>   Cr:800</a:t>
            </a:r>
          </a:p>
          <a:p>
            <a:pPr>
              <a:buNone/>
            </a:pPr>
            <a:r>
              <a:rPr lang="en-US" dirty="0" smtClean="0"/>
              <a:t>   Ca:188 mg/24h(50-300)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Metanephrin:48 </a:t>
            </a:r>
            <a:r>
              <a:rPr lang="en-US" dirty="0" err="1" smtClean="0"/>
              <a:t>ug</a:t>
            </a:r>
            <a:r>
              <a:rPr lang="en-US" dirty="0" smtClean="0"/>
              <a:t>/24h (</a:t>
            </a:r>
            <a:r>
              <a:rPr lang="en-US" dirty="0" err="1" smtClean="0"/>
              <a:t>Nl</a:t>
            </a:r>
            <a:r>
              <a:rPr lang="en-US" dirty="0" smtClean="0"/>
              <a:t>&lt;300)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Normetanephrin:328 </a:t>
            </a:r>
            <a:r>
              <a:rPr lang="en-US" dirty="0" err="1" smtClean="0"/>
              <a:t>ug</a:t>
            </a:r>
            <a:r>
              <a:rPr lang="en-US" dirty="0" smtClean="0"/>
              <a:t>/24h  (</a:t>
            </a:r>
            <a:r>
              <a:rPr lang="en-US" dirty="0" err="1" smtClean="0"/>
              <a:t>Nl</a:t>
            </a:r>
            <a:r>
              <a:rPr lang="en-US" dirty="0" smtClean="0"/>
              <a:t>&lt;600)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VMA:6.2mg/24h </a:t>
            </a:r>
            <a:r>
              <a:rPr lang="en-US" dirty="0" err="1" smtClean="0"/>
              <a:t>Nl</a:t>
            </a:r>
            <a:r>
              <a:rPr lang="en-US" dirty="0" smtClean="0"/>
              <a:t>&lt;6.2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U .Free Cortisol:218 </a:t>
            </a:r>
            <a:r>
              <a:rPr lang="en-US" dirty="0" err="1" smtClean="0"/>
              <a:t>ug</a:t>
            </a:r>
            <a:r>
              <a:rPr lang="en-US" dirty="0" smtClean="0"/>
              <a:t>/24h(50-190)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93/12/2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Aldosterone</a:t>
            </a:r>
            <a:r>
              <a:rPr lang="en-US" dirty="0" smtClean="0">
                <a:solidFill>
                  <a:srgbClr val="FF0000"/>
                </a:solidFill>
              </a:rPr>
              <a:t>(up right):1214pg/ml</a:t>
            </a:r>
            <a:r>
              <a:rPr lang="en-US" dirty="0" smtClean="0"/>
              <a:t>(30-350)</a:t>
            </a:r>
          </a:p>
          <a:p>
            <a:endParaRPr lang="en-US" dirty="0" smtClean="0"/>
          </a:p>
          <a:p>
            <a:r>
              <a:rPr lang="en-US" dirty="0" smtClean="0"/>
              <a:t>Direct </a:t>
            </a:r>
            <a:r>
              <a:rPr lang="en-US" dirty="0" err="1" smtClean="0"/>
              <a:t>Renin</a:t>
            </a:r>
            <a:r>
              <a:rPr lang="en-US" dirty="0" smtClean="0"/>
              <a:t>(CLIA)(up right):4.9uIU/ml(4.4-46.1)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93/12/16(</a:t>
            </a:r>
            <a:r>
              <a:rPr lang="en-US" dirty="0" err="1" smtClean="0"/>
              <a:t>Markazi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Cortisol</a:t>
            </a:r>
            <a:r>
              <a:rPr lang="en-US" dirty="0" smtClean="0"/>
              <a:t> morning(ECL):22.9ug/dl(upright)(6.2-19.4)</a:t>
            </a:r>
          </a:p>
          <a:p>
            <a:r>
              <a:rPr lang="en-US" dirty="0" err="1" smtClean="0"/>
              <a:t>Cortisol</a:t>
            </a:r>
            <a:r>
              <a:rPr lang="en-US" dirty="0" smtClean="0"/>
              <a:t> morning(ECL):10.3ug/dl(supine)(6.2-19.4</a:t>
            </a:r>
          </a:p>
          <a:p>
            <a:r>
              <a:rPr lang="en-US" dirty="0" err="1" smtClean="0"/>
              <a:t>Aldosterone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upright</a:t>
            </a:r>
            <a:r>
              <a:rPr lang="en-US" dirty="0" smtClean="0"/>
              <a:t>)EIA:</a:t>
            </a:r>
            <a:r>
              <a:rPr lang="en-US" dirty="0" smtClean="0">
                <a:solidFill>
                  <a:srgbClr val="FF0000"/>
                </a:solidFill>
              </a:rPr>
              <a:t>406</a:t>
            </a:r>
            <a:r>
              <a:rPr lang="en-US" dirty="0" smtClean="0"/>
              <a:t> pg/ml(30-350)</a:t>
            </a:r>
          </a:p>
          <a:p>
            <a:r>
              <a:rPr lang="en-US" dirty="0" err="1" smtClean="0"/>
              <a:t>Aldosterone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Supine</a:t>
            </a:r>
            <a:r>
              <a:rPr lang="en-US" dirty="0" smtClean="0"/>
              <a:t>)EIA:</a:t>
            </a:r>
            <a:r>
              <a:rPr lang="en-US" dirty="0" smtClean="0">
                <a:solidFill>
                  <a:srgbClr val="FF0000"/>
                </a:solidFill>
              </a:rPr>
              <a:t>272</a:t>
            </a:r>
            <a:r>
              <a:rPr lang="en-US" dirty="0" smtClean="0"/>
              <a:t>pg/ml(20-180)</a:t>
            </a:r>
          </a:p>
          <a:p>
            <a:r>
              <a:rPr lang="en-US" dirty="0" smtClean="0"/>
              <a:t>Direct </a:t>
            </a:r>
            <a:r>
              <a:rPr lang="en-US" dirty="0" err="1" smtClean="0"/>
              <a:t>Renin</a:t>
            </a:r>
            <a:r>
              <a:rPr lang="en-US" dirty="0" smtClean="0"/>
              <a:t>(upright)CLIA:14.3uIU/ml(4.4-46.1)</a:t>
            </a:r>
          </a:p>
          <a:p>
            <a:r>
              <a:rPr lang="en-US" dirty="0" smtClean="0"/>
              <a:t>Direct </a:t>
            </a:r>
            <a:r>
              <a:rPr lang="en-US" dirty="0" err="1" smtClean="0"/>
              <a:t>Renin</a:t>
            </a:r>
            <a:r>
              <a:rPr lang="en-US" dirty="0" smtClean="0"/>
              <a:t>(Supine):3uIU/ml(2.8-39.9)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93/12/16(</a:t>
            </a:r>
            <a:r>
              <a:rPr lang="en-US" dirty="0" err="1" smtClean="0"/>
              <a:t>markazi</a:t>
            </a:r>
            <a:r>
              <a:rPr lang="en-US" dirty="0" smtClean="0"/>
              <a:t> )</a:t>
            </a:r>
          </a:p>
          <a:p>
            <a:r>
              <a:rPr lang="en-US" dirty="0" err="1" smtClean="0"/>
              <a:t>Cortisol.morning</a:t>
            </a:r>
            <a:r>
              <a:rPr lang="en-US" dirty="0" smtClean="0"/>
              <a:t>(ECL):11.9ug/dl(6.2-19.4)\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Cortisol:17.4(Following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salin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infusion)</a:t>
            </a:r>
          </a:p>
          <a:p>
            <a:r>
              <a:rPr lang="en-US" dirty="0" err="1" smtClean="0"/>
              <a:t>Aldosterone</a:t>
            </a:r>
            <a:r>
              <a:rPr lang="en-US" dirty="0" smtClean="0"/>
              <a:t>(Supine)EIA:</a:t>
            </a:r>
            <a:r>
              <a:rPr lang="en-US" dirty="0" smtClean="0">
                <a:solidFill>
                  <a:srgbClr val="FF0000"/>
                </a:solidFill>
              </a:rPr>
              <a:t>223</a:t>
            </a:r>
            <a:r>
              <a:rPr lang="en-US" dirty="0" smtClean="0"/>
              <a:t>(20-180)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Aldosterone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FF0000"/>
                </a:solidFill>
              </a:rPr>
              <a:t>224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pg/ml(Following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salin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infusion)</a:t>
            </a:r>
          </a:p>
          <a:p>
            <a:r>
              <a:rPr lang="en-US" dirty="0" smtClean="0"/>
              <a:t>Direct </a:t>
            </a:r>
            <a:r>
              <a:rPr lang="en-US" dirty="0" err="1" smtClean="0"/>
              <a:t>Renin</a:t>
            </a:r>
            <a:r>
              <a:rPr lang="en-US" dirty="0" smtClean="0"/>
              <a:t>(Supine)CLIA:14.9uIU/ml(2.8-39.9)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Direct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Renin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(supine)CLIA:2.3(Following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salin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infusion)</a:t>
            </a:r>
          </a:p>
          <a:p>
            <a:r>
              <a:rPr lang="en-US" sz="2800" dirty="0" smtClean="0"/>
              <a:t>k:4.2……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k:3.8 (Following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salin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infusion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Adrenal CT Scan(</a:t>
            </a:r>
            <a:r>
              <a:rPr lang="en-US" dirty="0" err="1" smtClean="0"/>
              <a:t>babak</a:t>
            </a:r>
            <a:r>
              <a:rPr lang="en-US" dirty="0" smtClean="0"/>
              <a:t>)(93/12/18)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Round solid  ,soft tissue density nodule,18*16mm in left adrenal</a:t>
            </a:r>
          </a:p>
          <a:p>
            <a:r>
              <a:rPr lang="en-US" dirty="0" smtClean="0"/>
              <a:t>Attenuation on non-contrast phase:30 HU</a:t>
            </a:r>
          </a:p>
          <a:p>
            <a:r>
              <a:rPr lang="en-US" dirty="0" smtClean="0"/>
              <a:t>Liver cyst(45mm)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6217" y="141289"/>
            <a:ext cx="4879181" cy="6505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3" name="Straight Arrow Connector 2"/>
          <p:cNvCxnSpPr/>
          <p:nvPr/>
        </p:nvCxnSpPr>
        <p:spPr>
          <a:xfrm flipH="1">
            <a:off x="4988719" y="2200276"/>
            <a:ext cx="176213" cy="28416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Age:53</a:t>
            </a:r>
          </a:p>
          <a:p>
            <a:endParaRPr lang="en-US" dirty="0" smtClean="0"/>
          </a:p>
          <a:p>
            <a:r>
              <a:rPr lang="en-US" dirty="0" err="1" smtClean="0"/>
              <a:t>Gender:Female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Job:Housewife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Nationality:Iran</a:t>
            </a:r>
            <a:r>
              <a:rPr lang="en-US" dirty="0" smtClean="0"/>
              <a:t>/</a:t>
            </a:r>
            <a:r>
              <a:rPr lang="en-US" dirty="0" err="1" smtClean="0"/>
              <a:t>Arak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Marital </a:t>
            </a:r>
            <a:r>
              <a:rPr lang="en-US" dirty="0" err="1" smtClean="0"/>
              <a:t>status:Married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2169" y="149226"/>
            <a:ext cx="4951810" cy="66024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Arrow Connector 5"/>
          <p:cNvCxnSpPr/>
          <p:nvPr/>
        </p:nvCxnSpPr>
        <p:spPr>
          <a:xfrm flipH="1">
            <a:off x="5092303" y="2136776"/>
            <a:ext cx="175022" cy="2825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4310" y="125413"/>
            <a:ext cx="4933950" cy="657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3" name="Straight Arrow Connector 2"/>
          <p:cNvCxnSpPr/>
          <p:nvPr/>
        </p:nvCxnSpPr>
        <p:spPr>
          <a:xfrm flipH="1">
            <a:off x="5187553" y="2867026"/>
            <a:ext cx="176213" cy="2825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3908822" y="3300413"/>
            <a:ext cx="204788" cy="2286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7888" y="173038"/>
            <a:ext cx="4886325" cy="6515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3" name="Straight Arrow Connector 2"/>
          <p:cNvCxnSpPr/>
          <p:nvPr/>
        </p:nvCxnSpPr>
        <p:spPr>
          <a:xfrm flipH="1">
            <a:off x="5163741" y="2971801"/>
            <a:ext cx="176213" cy="2825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3956447" y="3430588"/>
            <a:ext cx="175022" cy="2540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7648" y="169864"/>
            <a:ext cx="4888706" cy="6518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3" name="Straight Arrow Connector 2"/>
          <p:cNvCxnSpPr/>
          <p:nvPr/>
        </p:nvCxnSpPr>
        <p:spPr>
          <a:xfrm flipH="1">
            <a:off x="5163741" y="3011488"/>
            <a:ext cx="176213" cy="28416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3956447" y="3429000"/>
            <a:ext cx="194072" cy="27463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4798" y="246064"/>
            <a:ext cx="4788694" cy="6384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3" name="Straight Arrow Connector 2"/>
          <p:cNvCxnSpPr/>
          <p:nvPr/>
        </p:nvCxnSpPr>
        <p:spPr>
          <a:xfrm>
            <a:off x="3836194" y="3413125"/>
            <a:ext cx="247650" cy="20955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HTN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From 5 years ago</a:t>
            </a:r>
          </a:p>
          <a:p>
            <a:endParaRPr lang="en-US" dirty="0" smtClean="0"/>
          </a:p>
          <a:p>
            <a:r>
              <a:rPr lang="en-US" dirty="0" smtClean="0"/>
              <a:t>Some episodes of HTN crisis(up to 240/100 </a:t>
            </a:r>
            <a:r>
              <a:rPr lang="en-US" dirty="0" err="1" smtClean="0"/>
              <a:t>mmhg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on 3 HTN drugs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Some episodes of flushing/anxiety/sweating , lasting from 5 min to 45 min.</a:t>
            </a:r>
          </a:p>
          <a:p>
            <a:endParaRPr lang="en-US" dirty="0" smtClean="0"/>
          </a:p>
          <a:p>
            <a:r>
              <a:rPr lang="en-US" dirty="0" smtClean="0"/>
              <a:t>Some episodes of </a:t>
            </a:r>
            <a:r>
              <a:rPr lang="en-US" dirty="0" err="1" smtClean="0"/>
              <a:t>epistaxis</a:t>
            </a:r>
            <a:r>
              <a:rPr lang="en-US" dirty="0" smtClean="0"/>
              <a:t>(5 times in 5 years)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lot of various HTN drugs has been used by the patient like </a:t>
            </a:r>
            <a:r>
              <a:rPr lang="en-US" dirty="0" err="1" smtClean="0"/>
              <a:t>Triamterene</a:t>
            </a:r>
            <a:r>
              <a:rPr lang="en-US" dirty="0" smtClean="0"/>
              <a:t> H, </a:t>
            </a:r>
            <a:r>
              <a:rPr lang="en-US" dirty="0" err="1" smtClean="0"/>
              <a:t>Atenolol,Lasix</a:t>
            </a:r>
            <a:r>
              <a:rPr lang="en-US" dirty="0" smtClean="0"/>
              <a:t> …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When refer to this centre(93/11/12)</a:t>
            </a:r>
          </a:p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Losartan</a:t>
            </a:r>
            <a:r>
              <a:rPr lang="en-US" dirty="0" smtClean="0"/>
              <a:t> 100 mg/day</a:t>
            </a:r>
          </a:p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Metoral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smtClean="0"/>
              <a:t>100 mg/day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HCTZ </a:t>
            </a:r>
            <a:r>
              <a:rPr lang="en-US" dirty="0" smtClean="0"/>
              <a:t>50 mg/day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NOT  headache </a:t>
            </a:r>
          </a:p>
          <a:p>
            <a:r>
              <a:rPr lang="en-US" dirty="0" smtClean="0"/>
              <a:t>NOT  pallor</a:t>
            </a:r>
          </a:p>
          <a:p>
            <a:r>
              <a:rPr lang="en-US" dirty="0" smtClean="0"/>
              <a:t>NOT  </a:t>
            </a:r>
            <a:r>
              <a:rPr lang="en-US" dirty="0" err="1" smtClean="0"/>
              <a:t>diplopia</a:t>
            </a:r>
            <a:r>
              <a:rPr lang="en-US" dirty="0" smtClean="0"/>
              <a:t>/ophthalmic disorder </a:t>
            </a:r>
          </a:p>
          <a:p>
            <a:r>
              <a:rPr lang="en-US" dirty="0" smtClean="0"/>
              <a:t>NOT  </a:t>
            </a:r>
            <a:r>
              <a:rPr lang="en-US" dirty="0" err="1" smtClean="0"/>
              <a:t>nausa</a:t>
            </a:r>
            <a:r>
              <a:rPr lang="en-US" dirty="0" smtClean="0"/>
              <a:t>/vomiting</a:t>
            </a:r>
          </a:p>
          <a:p>
            <a:r>
              <a:rPr lang="en-US" dirty="0" smtClean="0"/>
              <a:t>NOT  diarrhea/</a:t>
            </a:r>
            <a:r>
              <a:rPr lang="en-US" dirty="0" err="1" smtClean="0"/>
              <a:t>costipation</a:t>
            </a:r>
            <a:r>
              <a:rPr lang="en-US" dirty="0" smtClean="0"/>
              <a:t>/abdominal pain</a:t>
            </a:r>
          </a:p>
          <a:p>
            <a:r>
              <a:rPr lang="en-US" dirty="0" smtClean="0"/>
              <a:t>NOT  </a:t>
            </a:r>
            <a:r>
              <a:rPr lang="en-US" dirty="0" err="1" smtClean="0"/>
              <a:t>mucle</a:t>
            </a:r>
            <a:r>
              <a:rPr lang="en-US" dirty="0" smtClean="0"/>
              <a:t>/bone pain </a:t>
            </a:r>
          </a:p>
          <a:p>
            <a:r>
              <a:rPr lang="en-US" dirty="0" smtClean="0"/>
              <a:t>NOT  weakness</a:t>
            </a:r>
          </a:p>
          <a:p>
            <a:r>
              <a:rPr lang="en-US" dirty="0" smtClean="0"/>
              <a:t>NOT  weight gain/loss</a:t>
            </a:r>
          </a:p>
          <a:p>
            <a:r>
              <a:rPr lang="en-US" dirty="0" smtClean="0"/>
              <a:t>NOT  skin rash/</a:t>
            </a:r>
            <a:r>
              <a:rPr lang="en-US" dirty="0" err="1" smtClean="0"/>
              <a:t>acnea</a:t>
            </a:r>
            <a:r>
              <a:rPr lang="en-US" dirty="0" smtClean="0"/>
              <a:t>/</a:t>
            </a:r>
            <a:r>
              <a:rPr lang="en-US" dirty="0" err="1" smtClean="0"/>
              <a:t>fagility</a:t>
            </a:r>
            <a:r>
              <a:rPr lang="en-US" dirty="0" smtClean="0"/>
              <a:t> of skin/itching</a:t>
            </a:r>
          </a:p>
          <a:p>
            <a:r>
              <a:rPr lang="en-US" dirty="0" smtClean="0"/>
              <a:t>NOT  emotional </a:t>
            </a:r>
            <a:r>
              <a:rPr lang="en-US" dirty="0" err="1" smtClean="0"/>
              <a:t>lability</a:t>
            </a:r>
            <a:r>
              <a:rPr lang="en-US" dirty="0" smtClean="0"/>
              <a:t>/depression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PMH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Hypothyroidism</a:t>
            </a:r>
          </a:p>
          <a:p>
            <a:r>
              <a:rPr lang="en-US" dirty="0" smtClean="0"/>
              <a:t> from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5</a:t>
            </a:r>
            <a:r>
              <a:rPr lang="en-US" dirty="0" smtClean="0"/>
              <a:t> yeas ago </a:t>
            </a:r>
          </a:p>
          <a:p>
            <a:r>
              <a:rPr lang="en-US" dirty="0" smtClean="0"/>
              <a:t>on LT4 150 mcg/day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Nephrolithiasis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 from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20</a:t>
            </a:r>
            <a:r>
              <a:rPr lang="en-US" dirty="0" smtClean="0"/>
              <a:t> years ago</a:t>
            </a:r>
          </a:p>
          <a:p>
            <a:r>
              <a:rPr lang="en-US" dirty="0" smtClean="0"/>
              <a:t>NOT any intervention </a:t>
            </a:r>
          </a:p>
          <a:p>
            <a:r>
              <a:rPr lang="en-US" dirty="0" smtClean="0"/>
              <a:t>NOT any symptoms or complaint from 4 years ago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TAH/BSO </a:t>
            </a:r>
            <a:r>
              <a:rPr lang="en-US" dirty="0" smtClean="0"/>
              <a:t>: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14</a:t>
            </a:r>
            <a:r>
              <a:rPr lang="en-US" dirty="0" smtClean="0"/>
              <a:t> months ago(  </a:t>
            </a:r>
            <a:r>
              <a:rPr lang="en-US" dirty="0" err="1" smtClean="0"/>
              <a:t>menorrhagia</a:t>
            </a:r>
            <a:r>
              <a:rPr lang="en-US" dirty="0" smtClean="0"/>
              <a:t> due uterus/ovarian </a:t>
            </a:r>
            <a:r>
              <a:rPr lang="en-US" dirty="0" err="1" smtClean="0"/>
              <a:t>fibroma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LAST YEAR</a:t>
            </a:r>
          </a:p>
          <a:p>
            <a:endParaRPr lang="en-US" dirty="0" smtClean="0"/>
          </a:p>
          <a:p>
            <a:r>
              <a:rPr lang="en-US" dirty="0" smtClean="0"/>
              <a:t>Coronary </a:t>
            </a:r>
            <a:r>
              <a:rPr lang="en-US" dirty="0" err="1" smtClean="0"/>
              <a:t>angiography:Nl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echocardiography:Nl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Family History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HTN in parents(old age)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NOT early onset of stroke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PH/EXAM</a:t>
            </a:r>
          </a:p>
          <a:p>
            <a:r>
              <a:rPr lang="en-US" dirty="0" smtClean="0"/>
              <a:t>BP(both arms)</a:t>
            </a:r>
          </a:p>
          <a:p>
            <a:pPr>
              <a:buNone/>
            </a:pPr>
            <a:r>
              <a:rPr lang="en-US" dirty="0" smtClean="0"/>
              <a:t>    supine 170/100    upright:170/100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PR:85(regular/symmetric)</a:t>
            </a:r>
          </a:p>
          <a:p>
            <a:endParaRPr lang="en-US" dirty="0" smtClean="0"/>
          </a:p>
          <a:p>
            <a:r>
              <a:rPr lang="en-US" dirty="0" smtClean="0"/>
              <a:t>Weight:80 kg  height:1.63  BMI:30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721</TotalTime>
  <Words>401</Words>
  <Application>Microsoft Office PowerPoint</Application>
  <PresentationFormat>On-screen Show (4:3)</PresentationFormat>
  <Paragraphs>153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        A patient with severe HTN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vfjkhb</dc:title>
  <dc:creator>alijam</dc:creator>
  <cp:lastModifiedBy>conferance</cp:lastModifiedBy>
  <cp:revision>152</cp:revision>
  <dcterms:created xsi:type="dcterms:W3CDTF">2015-03-27T15:01:25Z</dcterms:created>
  <dcterms:modified xsi:type="dcterms:W3CDTF">2015-04-06T05:24:45Z</dcterms:modified>
</cp:coreProperties>
</file>