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7"/>
  </p:notesMasterIdLst>
  <p:sldIdLst>
    <p:sldId id="363" r:id="rId2"/>
    <p:sldId id="365" r:id="rId3"/>
    <p:sldId id="367" r:id="rId4"/>
    <p:sldId id="368" r:id="rId5"/>
    <p:sldId id="369" r:id="rId6"/>
    <p:sldId id="370" r:id="rId7"/>
    <p:sldId id="371" r:id="rId8"/>
    <p:sldId id="372" r:id="rId9"/>
    <p:sldId id="373" r:id="rId10"/>
    <p:sldId id="374" r:id="rId11"/>
    <p:sldId id="375" r:id="rId12"/>
    <p:sldId id="376" r:id="rId13"/>
    <p:sldId id="382" r:id="rId14"/>
    <p:sldId id="414" r:id="rId15"/>
    <p:sldId id="383" r:id="rId16"/>
    <p:sldId id="384" r:id="rId17"/>
    <p:sldId id="385" r:id="rId18"/>
    <p:sldId id="409" r:id="rId19"/>
    <p:sldId id="410" r:id="rId20"/>
    <p:sldId id="412" r:id="rId21"/>
    <p:sldId id="411" r:id="rId22"/>
    <p:sldId id="416" r:id="rId23"/>
    <p:sldId id="394" r:id="rId24"/>
    <p:sldId id="419" r:id="rId25"/>
    <p:sldId id="391" r:id="rId26"/>
    <p:sldId id="392" r:id="rId27"/>
    <p:sldId id="406" r:id="rId28"/>
    <p:sldId id="407" r:id="rId29"/>
    <p:sldId id="393" r:id="rId30"/>
    <p:sldId id="397" r:id="rId31"/>
    <p:sldId id="399" r:id="rId32"/>
    <p:sldId id="401" r:id="rId33"/>
    <p:sldId id="402" r:id="rId34"/>
    <p:sldId id="404" r:id="rId35"/>
    <p:sldId id="417" r:id="rId36"/>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Arial"/>
      </a:defRPr>
    </a:lvl1pPr>
    <a:lvl2pPr marL="0" marR="0" indent="457200" algn="ctr"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Arial"/>
      </a:defRPr>
    </a:lvl2pPr>
    <a:lvl3pPr marL="0" marR="0" indent="914400" algn="ctr"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Arial"/>
      </a:defRPr>
    </a:lvl3pPr>
    <a:lvl4pPr marL="0" marR="0" indent="1371600" algn="ctr"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Arial"/>
      </a:defRPr>
    </a:lvl4pPr>
    <a:lvl5pPr marL="0" marR="0" indent="1828800" algn="ctr"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Arial"/>
      </a:defRPr>
    </a:lvl5pPr>
    <a:lvl6pPr marL="0" marR="0" indent="0" algn="ctr"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Arial"/>
      </a:defRPr>
    </a:lvl6pPr>
    <a:lvl7pPr marL="0" marR="0" indent="0" algn="ctr"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Arial"/>
      </a:defRPr>
    </a:lvl7pPr>
    <a:lvl8pPr marL="0" marR="0" indent="0" algn="ctr"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Arial"/>
      </a:defRPr>
    </a:lvl8pPr>
    <a:lvl9pPr marL="0" marR="0" indent="0" algn="ctr"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E6CA"/>
          </a:solidFill>
        </a:fill>
      </a:tcStyle>
    </a:wholeTbl>
    <a:band2H>
      <a:tcTxStyle/>
      <a:tcStyle>
        <a:tcBdr/>
        <a:fill>
          <a:solidFill>
            <a:srgbClr val="FFF3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FFFFFF"/>
        </a:fontRef>
        <a:srgbClr val="FFFFFF"/>
      </a:tcTxStyle>
      <a:tcStyle>
        <a:tcBdr>
          <a:left>
            <a:ln w="12700" cap="flat">
              <a:noFill/>
              <a:miter lim="400000"/>
            </a:ln>
          </a:left>
          <a:right>
            <a:ln w="12700" cap="flat">
              <a:noFill/>
              <a:miter lim="400000"/>
            </a:ln>
          </a:right>
          <a:top>
            <a:ln w="50800" cap="flat">
              <a:solidFill>
                <a:srgbClr val="FFFFFF"/>
              </a:solidFill>
              <a:prstDash val="solid"/>
              <a:round/>
            </a:ln>
          </a:top>
          <a:bottom>
            <a:ln w="25400" cap="flat">
              <a:solidFill>
                <a:srgbClr val="FFFFFF"/>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round/>
            </a:ln>
          </a:top>
          <a:bottom>
            <a:ln w="25400" cap="flat">
              <a:solidFill>
                <a:srgbClr val="FFFFFF"/>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solidFill>
        </a:fill>
      </a:tcStyle>
    </a:firstRow>
  </a:tblStyle>
  <a:tblStyle styleId="{2708684C-4D16-4618-839F-0558EEFCDFE6}" styleName="">
    <a:tblBg/>
    <a:wholeTb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254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85" autoAdjust="0"/>
    <p:restoredTop sz="94576" autoAdjust="0"/>
  </p:normalViewPr>
  <p:slideViewPr>
    <p:cSldViewPr>
      <p:cViewPr varScale="1">
        <p:scale>
          <a:sx n="70" d="100"/>
          <a:sy n="70" d="100"/>
        </p:scale>
        <p:origin x="522"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3" name="Shape 123"/>
          <p:cNvSpPr>
            <a:spLocks noGrp="1" noRot="1" noChangeAspect="1"/>
          </p:cNvSpPr>
          <p:nvPr>
            <p:ph type="sldImg"/>
          </p:nvPr>
        </p:nvSpPr>
        <p:spPr>
          <a:xfrm>
            <a:off x="1143000" y="685800"/>
            <a:ext cx="4572000" cy="3429000"/>
          </a:xfrm>
          <a:prstGeom prst="rect">
            <a:avLst/>
          </a:prstGeom>
        </p:spPr>
        <p:txBody>
          <a:bodyPr/>
          <a:lstStyle/>
          <a:p>
            <a:endParaRPr/>
          </a:p>
        </p:txBody>
      </p:sp>
      <p:sp>
        <p:nvSpPr>
          <p:cNvPr id="124" name="Shape 124"/>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606227187"/>
      </p:ext>
    </p:extLst>
  </p:cSld>
  <p:clrMap bg1="lt1" tx1="dk1" bg2="lt2" tx2="dk2" accent1="accent1" accent2="accent2" accent3="accent3" accent4="accent4" accent5="accent5" accent6="accent6" hlink="hlink" folHlink="folHlink"/>
  <p:notesStyle>
    <a:lvl1pPr latinLnBrk="0">
      <a:spcBef>
        <a:spcPts val="400"/>
      </a:spcBef>
      <a:defRPr sz="1200">
        <a:latin typeface="+mn-lt"/>
        <a:ea typeface="+mn-ea"/>
        <a:cs typeface="+mn-cs"/>
        <a:sym typeface="Arial"/>
      </a:defRPr>
    </a:lvl1pPr>
    <a:lvl2pPr indent="228600" latinLnBrk="0">
      <a:spcBef>
        <a:spcPts val="400"/>
      </a:spcBef>
      <a:defRPr sz="1200">
        <a:latin typeface="+mn-lt"/>
        <a:ea typeface="+mn-ea"/>
        <a:cs typeface="+mn-cs"/>
        <a:sym typeface="Arial"/>
      </a:defRPr>
    </a:lvl2pPr>
    <a:lvl3pPr indent="457200" latinLnBrk="0">
      <a:spcBef>
        <a:spcPts val="400"/>
      </a:spcBef>
      <a:defRPr sz="1200">
        <a:latin typeface="+mn-lt"/>
        <a:ea typeface="+mn-ea"/>
        <a:cs typeface="+mn-cs"/>
        <a:sym typeface="Arial"/>
      </a:defRPr>
    </a:lvl3pPr>
    <a:lvl4pPr indent="685800" latinLnBrk="0">
      <a:spcBef>
        <a:spcPts val="400"/>
      </a:spcBef>
      <a:defRPr sz="1200">
        <a:latin typeface="+mn-lt"/>
        <a:ea typeface="+mn-ea"/>
        <a:cs typeface="+mn-cs"/>
        <a:sym typeface="Arial"/>
      </a:defRPr>
    </a:lvl4pPr>
    <a:lvl5pPr indent="914400" latinLnBrk="0">
      <a:spcBef>
        <a:spcPts val="400"/>
      </a:spcBef>
      <a:defRPr sz="1200">
        <a:latin typeface="+mn-lt"/>
        <a:ea typeface="+mn-ea"/>
        <a:cs typeface="+mn-cs"/>
        <a:sym typeface="Arial"/>
      </a:defRPr>
    </a:lvl5pPr>
    <a:lvl6pPr indent="1143000" latinLnBrk="0">
      <a:spcBef>
        <a:spcPts val="400"/>
      </a:spcBef>
      <a:defRPr sz="1200">
        <a:latin typeface="+mn-lt"/>
        <a:ea typeface="+mn-ea"/>
        <a:cs typeface="+mn-cs"/>
        <a:sym typeface="Arial"/>
      </a:defRPr>
    </a:lvl6pPr>
    <a:lvl7pPr indent="1371600" latinLnBrk="0">
      <a:spcBef>
        <a:spcPts val="400"/>
      </a:spcBef>
      <a:defRPr sz="1200">
        <a:latin typeface="+mn-lt"/>
        <a:ea typeface="+mn-ea"/>
        <a:cs typeface="+mn-cs"/>
        <a:sym typeface="Arial"/>
      </a:defRPr>
    </a:lvl7pPr>
    <a:lvl8pPr indent="1600200" latinLnBrk="0">
      <a:spcBef>
        <a:spcPts val="400"/>
      </a:spcBef>
      <a:defRPr sz="1200">
        <a:latin typeface="+mn-lt"/>
        <a:ea typeface="+mn-ea"/>
        <a:cs typeface="+mn-cs"/>
        <a:sym typeface="Arial"/>
      </a:defRPr>
    </a:lvl8pPr>
    <a:lvl9pPr indent="1828800" latinLnBrk="0">
      <a:spcBef>
        <a:spcPts val="400"/>
      </a:spcBef>
      <a:defRPr sz="1200">
        <a:latin typeface="+mn-lt"/>
        <a:ea typeface="+mn-ea"/>
        <a:cs typeface="+mn-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43D4DA20-366B-4243-BA87-0078E0D79DDE}" type="slidenum">
              <a:rPr lang="en-US" smtClean="0"/>
              <a:pPr/>
              <a:t>4</a:t>
            </a:fld>
            <a:endParaRPr lang="en-US" dirty="0"/>
          </a:p>
        </p:txBody>
      </p:sp>
    </p:spTree>
    <p:extLst>
      <p:ext uri="{BB962C8B-B14F-4D97-AF65-F5344CB8AC3E}">
        <p14:creationId xmlns:p14="http://schemas.microsoft.com/office/powerpoint/2010/main" val="3348891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a-IR" dirty="0" smtClean="0"/>
              <a:t>تا</a:t>
            </a: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43D4DA20-366B-4243-BA87-0078E0D79DDE}" type="slidenum">
              <a:rPr lang="en-US" smtClean="0"/>
              <a:pPr/>
              <a:t>5</a:t>
            </a:fld>
            <a:endParaRPr lang="en-US" dirty="0"/>
          </a:p>
        </p:txBody>
      </p:sp>
    </p:spTree>
    <p:extLst>
      <p:ext uri="{BB962C8B-B14F-4D97-AF65-F5344CB8AC3E}">
        <p14:creationId xmlns:p14="http://schemas.microsoft.com/office/powerpoint/2010/main" val="3548347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43D4DA20-366B-4243-BA87-0078E0D79DDE}" type="slidenum">
              <a:rPr lang="en-US" smtClean="0"/>
              <a:pPr/>
              <a:t>11</a:t>
            </a:fld>
            <a:endParaRPr lang="en-US"/>
          </a:p>
        </p:txBody>
      </p:sp>
    </p:spTree>
    <p:extLst>
      <p:ext uri="{BB962C8B-B14F-4D97-AF65-F5344CB8AC3E}">
        <p14:creationId xmlns:p14="http://schemas.microsoft.com/office/powerpoint/2010/main" val="37472438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43D4DA20-366B-4243-BA87-0078E0D79DDE}" type="slidenum">
              <a:rPr lang="en-US" smtClean="0"/>
              <a:pPr/>
              <a:t>16</a:t>
            </a:fld>
            <a:endParaRPr lang="en-US" dirty="0"/>
          </a:p>
        </p:txBody>
      </p:sp>
    </p:spTree>
    <p:extLst>
      <p:ext uri="{BB962C8B-B14F-4D97-AF65-F5344CB8AC3E}">
        <p14:creationId xmlns:p14="http://schemas.microsoft.com/office/powerpoint/2010/main" val="3589767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43D4DA20-366B-4243-BA87-0078E0D79DDE}" type="slidenum">
              <a:rPr lang="en-US" smtClean="0"/>
              <a:pPr/>
              <a:t>17</a:t>
            </a:fld>
            <a:endParaRPr lang="en-US" dirty="0"/>
          </a:p>
        </p:txBody>
      </p:sp>
    </p:spTree>
    <p:extLst>
      <p:ext uri="{BB962C8B-B14F-4D97-AF65-F5344CB8AC3E}">
        <p14:creationId xmlns:p14="http://schemas.microsoft.com/office/powerpoint/2010/main" val="3794033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4F405028-B25A-45BD-857A-FC0688382D2E}" type="datetimeFigureOut">
              <a:rPr lang="en-US" smtClean="0"/>
              <a:pPr/>
              <a:t>10/17/2016</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64D15524-B28F-4248-9FC3-32F362317A0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F405028-B25A-45BD-857A-FC0688382D2E}" type="datetimeFigureOut">
              <a:rPr lang="en-US" smtClean="0"/>
              <a:pPr/>
              <a:t>10/17/2016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4D15524-B28F-4248-9FC3-32F362317A0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0047"/>
            </a:gs>
            <a:gs pos="100000">
              <a:srgbClr val="000099"/>
            </a:gs>
          </a:gsLst>
          <a:lin ang="16200000" scaled="0"/>
        </a:gradFill>
        <a:effectLst/>
      </p:bgPr>
    </p:bg>
    <p:spTree>
      <p:nvGrpSpPr>
        <p:cNvPr id="1" name=""/>
        <p:cNvGrpSpPr/>
        <p:nvPr/>
      </p:nvGrpSpPr>
      <p:grpSpPr>
        <a:xfrm>
          <a:off x="0" y="0"/>
          <a:ext cx="0" cy="0"/>
          <a:chOff x="0" y="0"/>
          <a:chExt cx="0" cy="0"/>
        </a:xfrm>
      </p:grpSpPr>
      <p:sp>
        <p:nvSpPr>
          <p:cNvPr id="2" name="Shape 2"/>
          <p:cNvSpPr/>
          <p:nvPr/>
        </p:nvSpPr>
        <p:spPr>
          <a:xfrm>
            <a:off x="306387" y="1371600"/>
            <a:ext cx="8551863" cy="74613"/>
          </a:xfrm>
          <a:prstGeom prst="rect">
            <a:avLst/>
          </a:prstGeom>
          <a:solidFill>
            <a:schemeClr val="accent2"/>
          </a:solidFill>
          <a:ln w="12700">
            <a:miter lim="400000"/>
          </a:ln>
        </p:spPr>
        <p:txBody>
          <a:bodyPr lIns="45719" rIns="45719" anchor="ctr"/>
          <a:lstStyle/>
          <a:p>
            <a:pPr algn="l">
              <a:defRPr sz="1800"/>
            </a:pPr>
            <a:endParaRPr/>
          </a:p>
        </p:txBody>
      </p:sp>
      <p:grpSp>
        <p:nvGrpSpPr>
          <p:cNvPr id="9" name="Group 9">
            <a:hlinkClick r:id="" action="ppaction://hlinkshowjump?jump=lastslide"/>
          </p:cNvPr>
          <p:cNvGrpSpPr/>
          <p:nvPr/>
        </p:nvGrpSpPr>
        <p:grpSpPr>
          <a:xfrm>
            <a:off x="0" y="6372224"/>
            <a:ext cx="641351" cy="485776"/>
            <a:chOff x="0" y="0"/>
            <a:chExt cx="641350" cy="485775"/>
          </a:xfrm>
        </p:grpSpPr>
        <p:sp>
          <p:nvSpPr>
            <p:cNvPr id="3" name="Shape 3"/>
            <p:cNvSpPr/>
            <p:nvPr/>
          </p:nvSpPr>
          <p:spPr>
            <a:xfrm>
              <a:off x="0" y="0"/>
              <a:ext cx="641350" cy="485775"/>
            </a:xfrm>
            <a:prstGeom prst="rect">
              <a:avLst/>
            </a:prstGeom>
            <a:noFill/>
            <a:ln w="12700" cap="flat">
              <a:noFill/>
              <a:miter lim="400000"/>
            </a:ln>
            <a:effectLst/>
          </p:spPr>
          <p:txBody>
            <a:bodyPr wrap="square" lIns="45719" tIns="45719" rIns="45719" bIns="45719" numCol="1" anchor="ctr">
              <a:noAutofit/>
            </a:bodyPr>
            <a:lstStyle/>
            <a:p>
              <a:pPr algn="l">
                <a:defRPr sz="1800"/>
              </a:pPr>
              <a:endParaRPr/>
            </a:p>
          </p:txBody>
        </p:sp>
        <p:sp>
          <p:nvSpPr>
            <p:cNvPr id="4" name="Shape 4"/>
            <p:cNvSpPr/>
            <p:nvPr/>
          </p:nvSpPr>
          <p:spPr>
            <a:xfrm>
              <a:off x="0" y="-1"/>
              <a:ext cx="641350" cy="3036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23" y="21600"/>
                  </a:lnTo>
                  <a:lnTo>
                    <a:pt x="20577" y="21600"/>
                  </a:lnTo>
                  <a:lnTo>
                    <a:pt x="21600" y="0"/>
                  </a:lnTo>
                  <a:close/>
                </a:path>
              </a:pathLst>
            </a:custGeom>
            <a:noFill/>
            <a:ln w="12700" cap="flat">
              <a:noFill/>
              <a:miter lim="400000"/>
            </a:ln>
            <a:effectLst/>
          </p:spPr>
          <p:txBody>
            <a:bodyPr wrap="square" lIns="45719" tIns="45719" rIns="45719" bIns="45719" numCol="1" anchor="ctr">
              <a:noAutofit/>
            </a:bodyPr>
            <a:lstStyle/>
            <a:p>
              <a:pPr algn="l">
                <a:defRPr sz="1800"/>
              </a:pPr>
              <a:endParaRPr/>
            </a:p>
          </p:txBody>
        </p:sp>
        <p:sp>
          <p:nvSpPr>
            <p:cNvPr id="5" name="Shape 5"/>
            <p:cNvSpPr/>
            <p:nvPr/>
          </p:nvSpPr>
          <p:spPr>
            <a:xfrm>
              <a:off x="0" y="0"/>
              <a:ext cx="30361" cy="48577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350"/>
                  </a:lnTo>
                  <a:lnTo>
                    <a:pt x="21600" y="20250"/>
                  </a:lnTo>
                  <a:lnTo>
                    <a:pt x="0" y="21600"/>
                  </a:lnTo>
                  <a:close/>
                </a:path>
              </a:pathLst>
            </a:custGeom>
            <a:noFill/>
            <a:ln w="12700" cap="flat">
              <a:noFill/>
              <a:miter lim="400000"/>
            </a:ln>
            <a:effectLst/>
          </p:spPr>
          <p:txBody>
            <a:bodyPr wrap="square" lIns="45719" tIns="45719" rIns="45719" bIns="45719" numCol="1" anchor="ctr">
              <a:noAutofit/>
            </a:bodyPr>
            <a:lstStyle/>
            <a:p>
              <a:pPr algn="l">
                <a:defRPr sz="1800"/>
              </a:pPr>
              <a:endParaRPr/>
            </a:p>
          </p:txBody>
        </p:sp>
        <p:sp>
          <p:nvSpPr>
            <p:cNvPr id="6" name="Shape 6"/>
            <p:cNvSpPr/>
            <p:nvPr/>
          </p:nvSpPr>
          <p:spPr>
            <a:xfrm>
              <a:off x="610989" y="0"/>
              <a:ext cx="30362" cy="48577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350"/>
                  </a:lnTo>
                  <a:lnTo>
                    <a:pt x="0" y="20250"/>
                  </a:lnTo>
                  <a:lnTo>
                    <a:pt x="21600" y="21600"/>
                  </a:lnTo>
                  <a:close/>
                </a:path>
              </a:pathLst>
            </a:custGeom>
            <a:noFill/>
            <a:ln w="12700" cap="flat">
              <a:noFill/>
              <a:miter lim="400000"/>
            </a:ln>
            <a:effectLst/>
          </p:spPr>
          <p:txBody>
            <a:bodyPr wrap="square" lIns="45719" tIns="45719" rIns="45719" bIns="45719" numCol="1" anchor="ctr">
              <a:noAutofit/>
            </a:bodyPr>
            <a:lstStyle/>
            <a:p>
              <a:pPr algn="l">
                <a:defRPr sz="1800"/>
              </a:pPr>
              <a:endParaRPr/>
            </a:p>
          </p:txBody>
        </p:sp>
        <p:sp>
          <p:nvSpPr>
            <p:cNvPr id="7" name="Shape 7"/>
            <p:cNvSpPr/>
            <p:nvPr/>
          </p:nvSpPr>
          <p:spPr>
            <a:xfrm>
              <a:off x="0" y="455414"/>
              <a:ext cx="641350" cy="3036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0577" y="0"/>
                  </a:lnTo>
                  <a:lnTo>
                    <a:pt x="1023" y="0"/>
                  </a:lnTo>
                  <a:lnTo>
                    <a:pt x="0" y="21600"/>
                  </a:lnTo>
                  <a:close/>
                </a:path>
              </a:pathLst>
            </a:custGeom>
            <a:noFill/>
            <a:ln w="12700" cap="flat">
              <a:noFill/>
              <a:miter lim="400000"/>
            </a:ln>
            <a:effectLst/>
          </p:spPr>
          <p:txBody>
            <a:bodyPr wrap="square" lIns="45719" tIns="45719" rIns="45719" bIns="45719" numCol="1" anchor="ctr">
              <a:noAutofit/>
            </a:bodyPr>
            <a:lstStyle/>
            <a:p>
              <a:pPr algn="l">
                <a:defRPr sz="1800"/>
              </a:pPr>
              <a:endParaRPr/>
            </a:p>
          </p:txBody>
        </p:sp>
        <p:sp>
          <p:nvSpPr>
            <p:cNvPr id="8" name="Shape 8"/>
            <p:cNvSpPr/>
            <p:nvPr/>
          </p:nvSpPr>
          <p:spPr>
            <a:xfrm>
              <a:off x="168872" y="91082"/>
              <a:ext cx="303606" cy="3036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0800"/>
                  </a:lnTo>
                  <a:lnTo>
                    <a:pt x="0" y="21600"/>
                  </a:lnTo>
                  <a:close/>
                </a:path>
              </a:pathLst>
            </a:custGeom>
            <a:noFill/>
            <a:ln w="12700" cap="flat">
              <a:noFill/>
              <a:miter lim="400000"/>
            </a:ln>
            <a:effectLst/>
          </p:spPr>
          <p:txBody>
            <a:bodyPr wrap="square" lIns="45719" tIns="45719" rIns="45719" bIns="45719" numCol="1" anchor="ctr">
              <a:noAutofit/>
            </a:bodyPr>
            <a:lstStyle/>
            <a:p>
              <a:pPr algn="l">
                <a:defRPr sz="1800"/>
              </a:pPr>
              <a:endParaRPr/>
            </a:p>
          </p:txBody>
        </p:sp>
      </p:grpSp>
      <p:sp>
        <p:nvSpPr>
          <p:cNvPr id="10" name="Shape 10"/>
          <p:cNvSpPr>
            <a:spLocks noGrp="1"/>
          </p:cNvSpPr>
          <p:nvPr>
            <p:ph type="title"/>
          </p:nvPr>
        </p:nvSpPr>
        <p:spPr>
          <a:xfrm>
            <a:off x="669925" y="333375"/>
            <a:ext cx="8086725" cy="95091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r>
              <a:t>Title Text</a:t>
            </a:r>
          </a:p>
        </p:txBody>
      </p:sp>
      <p:sp>
        <p:nvSpPr>
          <p:cNvPr id="11" name="Shape 11"/>
          <p:cNvSpPr>
            <a:spLocks noGrp="1"/>
          </p:cNvSpPr>
          <p:nvPr>
            <p:ph type="body" idx="1"/>
          </p:nvPr>
        </p:nvSpPr>
        <p:spPr>
          <a:xfrm>
            <a:off x="674687" y="1730375"/>
            <a:ext cx="8077201" cy="4614863"/>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12" name="Shape 12"/>
          <p:cNvSpPr>
            <a:spLocks noGrp="1"/>
          </p:cNvSpPr>
          <p:nvPr>
            <p:ph type="sldNum" sz="quarter" idx="2"/>
          </p:nvPr>
        </p:nvSpPr>
        <p:spPr>
          <a:xfrm>
            <a:off x="4419600" y="6172200"/>
            <a:ext cx="2133600" cy="368301"/>
          </a:xfrm>
          <a:prstGeom prst="rect">
            <a:avLst/>
          </a:prstGeom>
          <a:ln w="12700">
            <a:miter lim="400000"/>
          </a:ln>
        </p:spPr>
        <p:txBody>
          <a:bodyPr wrap="none" lIns="45719" rIns="45719" anchor="ctr">
            <a:spAutoFit/>
          </a:bodyPr>
          <a:lstStyle>
            <a:lvl1pPr algn="r">
              <a:defRPr sz="1200"/>
            </a:lvl1pPr>
          </a:lstStyle>
          <a:p>
            <a:fld id="{86CB4B4D-7CA3-9044-876B-883B54F8677D}" type="slidenum">
              <a:rPr/>
              <a:pPr/>
              <a:t>‹#›</a:t>
            </a:fld>
            <a:endParaRPr/>
          </a:p>
        </p:txBody>
      </p:sp>
    </p:spTree>
  </p:cSld>
  <p:clrMap bg1="dk1" tx1="lt1" bg2="dk2" tx2="lt2" accent1="accent1" accent2="accent2" accent3="accent3" accent4="accent4" accent5="accent5" accent6="accent6" hlink="hlink" folHlink="folHlink"/>
  <p:sldLayoutIdLst>
    <p:sldLayoutId id="2147483651" r:id="rId1"/>
    <p:sldLayoutId id="2147483652" r:id="rId2"/>
  </p:sldLayoutIdLst>
  <p:transition spd="med"/>
  <p:txStyles>
    <p:titleStyle>
      <a:lvl1pPr marL="0" marR="0" indent="0" algn="l" defTabSz="914400" rtl="0" latinLnBrk="0">
        <a:lnSpc>
          <a:spcPct val="85000"/>
        </a:lnSpc>
        <a:spcBef>
          <a:spcPts val="0"/>
        </a:spcBef>
        <a:spcAft>
          <a:spcPts val="0"/>
        </a:spcAft>
        <a:buClrTx/>
        <a:buSzTx/>
        <a:buFontTx/>
        <a:buNone/>
        <a:tabLst/>
        <a:defRPr sz="3800" b="1" i="0" u="none" strike="noStrike" cap="none" spc="0" baseline="0">
          <a:ln>
            <a:noFill/>
          </a:ln>
          <a:solidFill>
            <a:srgbClr val="FAFD00"/>
          </a:solidFill>
          <a:uFillTx/>
          <a:latin typeface="+mn-lt"/>
          <a:ea typeface="+mn-ea"/>
          <a:cs typeface="+mn-cs"/>
          <a:sym typeface="Arial"/>
        </a:defRPr>
      </a:lvl1pPr>
      <a:lvl2pPr marL="0" marR="0" indent="0" algn="l" defTabSz="914400" rtl="0" latinLnBrk="0">
        <a:lnSpc>
          <a:spcPct val="85000"/>
        </a:lnSpc>
        <a:spcBef>
          <a:spcPts val="0"/>
        </a:spcBef>
        <a:spcAft>
          <a:spcPts val="0"/>
        </a:spcAft>
        <a:buClrTx/>
        <a:buSzTx/>
        <a:buFontTx/>
        <a:buNone/>
        <a:tabLst/>
        <a:defRPr sz="3800" b="1" i="0" u="none" strike="noStrike" cap="none" spc="0" baseline="0">
          <a:ln>
            <a:noFill/>
          </a:ln>
          <a:solidFill>
            <a:srgbClr val="FAFD00"/>
          </a:solidFill>
          <a:uFillTx/>
          <a:latin typeface="+mn-lt"/>
          <a:ea typeface="+mn-ea"/>
          <a:cs typeface="+mn-cs"/>
          <a:sym typeface="Arial"/>
        </a:defRPr>
      </a:lvl2pPr>
      <a:lvl3pPr marL="0" marR="0" indent="0" algn="l" defTabSz="914400" rtl="0" latinLnBrk="0">
        <a:lnSpc>
          <a:spcPct val="85000"/>
        </a:lnSpc>
        <a:spcBef>
          <a:spcPts val="0"/>
        </a:spcBef>
        <a:spcAft>
          <a:spcPts val="0"/>
        </a:spcAft>
        <a:buClrTx/>
        <a:buSzTx/>
        <a:buFontTx/>
        <a:buNone/>
        <a:tabLst/>
        <a:defRPr sz="3800" b="1" i="0" u="none" strike="noStrike" cap="none" spc="0" baseline="0">
          <a:ln>
            <a:noFill/>
          </a:ln>
          <a:solidFill>
            <a:srgbClr val="FAFD00"/>
          </a:solidFill>
          <a:uFillTx/>
          <a:latin typeface="+mn-lt"/>
          <a:ea typeface="+mn-ea"/>
          <a:cs typeface="+mn-cs"/>
          <a:sym typeface="Arial"/>
        </a:defRPr>
      </a:lvl3pPr>
      <a:lvl4pPr marL="0" marR="0" indent="0" algn="l" defTabSz="914400" rtl="0" latinLnBrk="0">
        <a:lnSpc>
          <a:spcPct val="85000"/>
        </a:lnSpc>
        <a:spcBef>
          <a:spcPts val="0"/>
        </a:spcBef>
        <a:spcAft>
          <a:spcPts val="0"/>
        </a:spcAft>
        <a:buClrTx/>
        <a:buSzTx/>
        <a:buFontTx/>
        <a:buNone/>
        <a:tabLst/>
        <a:defRPr sz="3800" b="1" i="0" u="none" strike="noStrike" cap="none" spc="0" baseline="0">
          <a:ln>
            <a:noFill/>
          </a:ln>
          <a:solidFill>
            <a:srgbClr val="FAFD00"/>
          </a:solidFill>
          <a:uFillTx/>
          <a:latin typeface="+mn-lt"/>
          <a:ea typeface="+mn-ea"/>
          <a:cs typeface="+mn-cs"/>
          <a:sym typeface="Arial"/>
        </a:defRPr>
      </a:lvl4pPr>
      <a:lvl5pPr marL="0" marR="0" indent="0" algn="l" defTabSz="914400" rtl="0" latinLnBrk="0">
        <a:lnSpc>
          <a:spcPct val="85000"/>
        </a:lnSpc>
        <a:spcBef>
          <a:spcPts val="0"/>
        </a:spcBef>
        <a:spcAft>
          <a:spcPts val="0"/>
        </a:spcAft>
        <a:buClrTx/>
        <a:buSzTx/>
        <a:buFontTx/>
        <a:buNone/>
        <a:tabLst/>
        <a:defRPr sz="3800" b="1" i="0" u="none" strike="noStrike" cap="none" spc="0" baseline="0">
          <a:ln>
            <a:noFill/>
          </a:ln>
          <a:solidFill>
            <a:srgbClr val="FAFD00"/>
          </a:solidFill>
          <a:uFillTx/>
          <a:latin typeface="+mn-lt"/>
          <a:ea typeface="+mn-ea"/>
          <a:cs typeface="+mn-cs"/>
          <a:sym typeface="Arial"/>
        </a:defRPr>
      </a:lvl5pPr>
      <a:lvl6pPr marL="0" marR="0" indent="457200" algn="l" defTabSz="914400" rtl="0" latinLnBrk="0">
        <a:lnSpc>
          <a:spcPct val="85000"/>
        </a:lnSpc>
        <a:spcBef>
          <a:spcPts val="0"/>
        </a:spcBef>
        <a:spcAft>
          <a:spcPts val="0"/>
        </a:spcAft>
        <a:buClrTx/>
        <a:buSzTx/>
        <a:buFontTx/>
        <a:buNone/>
        <a:tabLst/>
        <a:defRPr sz="3800" b="1" i="0" u="none" strike="noStrike" cap="none" spc="0" baseline="0">
          <a:ln>
            <a:noFill/>
          </a:ln>
          <a:solidFill>
            <a:srgbClr val="FAFD00"/>
          </a:solidFill>
          <a:uFillTx/>
          <a:latin typeface="+mn-lt"/>
          <a:ea typeface="+mn-ea"/>
          <a:cs typeface="+mn-cs"/>
          <a:sym typeface="Arial"/>
        </a:defRPr>
      </a:lvl6pPr>
      <a:lvl7pPr marL="0" marR="0" indent="914400" algn="l" defTabSz="914400" rtl="0" latinLnBrk="0">
        <a:lnSpc>
          <a:spcPct val="85000"/>
        </a:lnSpc>
        <a:spcBef>
          <a:spcPts val="0"/>
        </a:spcBef>
        <a:spcAft>
          <a:spcPts val="0"/>
        </a:spcAft>
        <a:buClrTx/>
        <a:buSzTx/>
        <a:buFontTx/>
        <a:buNone/>
        <a:tabLst/>
        <a:defRPr sz="3800" b="1" i="0" u="none" strike="noStrike" cap="none" spc="0" baseline="0">
          <a:ln>
            <a:noFill/>
          </a:ln>
          <a:solidFill>
            <a:srgbClr val="FAFD00"/>
          </a:solidFill>
          <a:uFillTx/>
          <a:latin typeface="+mn-lt"/>
          <a:ea typeface="+mn-ea"/>
          <a:cs typeface="+mn-cs"/>
          <a:sym typeface="Arial"/>
        </a:defRPr>
      </a:lvl7pPr>
      <a:lvl8pPr marL="0" marR="0" indent="1371600" algn="l" defTabSz="914400" rtl="0" latinLnBrk="0">
        <a:lnSpc>
          <a:spcPct val="85000"/>
        </a:lnSpc>
        <a:spcBef>
          <a:spcPts val="0"/>
        </a:spcBef>
        <a:spcAft>
          <a:spcPts val="0"/>
        </a:spcAft>
        <a:buClrTx/>
        <a:buSzTx/>
        <a:buFontTx/>
        <a:buNone/>
        <a:tabLst/>
        <a:defRPr sz="3800" b="1" i="0" u="none" strike="noStrike" cap="none" spc="0" baseline="0">
          <a:ln>
            <a:noFill/>
          </a:ln>
          <a:solidFill>
            <a:srgbClr val="FAFD00"/>
          </a:solidFill>
          <a:uFillTx/>
          <a:latin typeface="+mn-lt"/>
          <a:ea typeface="+mn-ea"/>
          <a:cs typeface="+mn-cs"/>
          <a:sym typeface="Arial"/>
        </a:defRPr>
      </a:lvl8pPr>
      <a:lvl9pPr marL="0" marR="0" indent="1828800" algn="l" defTabSz="914400" rtl="0" latinLnBrk="0">
        <a:lnSpc>
          <a:spcPct val="85000"/>
        </a:lnSpc>
        <a:spcBef>
          <a:spcPts val="0"/>
        </a:spcBef>
        <a:spcAft>
          <a:spcPts val="0"/>
        </a:spcAft>
        <a:buClrTx/>
        <a:buSzTx/>
        <a:buFontTx/>
        <a:buNone/>
        <a:tabLst/>
        <a:defRPr sz="3800" b="1" i="0" u="none" strike="noStrike" cap="none" spc="0" baseline="0">
          <a:ln>
            <a:noFill/>
          </a:ln>
          <a:solidFill>
            <a:srgbClr val="FAFD00"/>
          </a:solidFill>
          <a:uFillTx/>
          <a:latin typeface="+mn-lt"/>
          <a:ea typeface="+mn-ea"/>
          <a:cs typeface="+mn-cs"/>
          <a:sym typeface="Arial"/>
        </a:defRPr>
      </a:lvl9pPr>
    </p:titleStyle>
    <p:bodyStyle>
      <a:lvl1pPr marL="333375" marR="0" indent="-333375" algn="l" defTabSz="914400" rtl="0" latinLnBrk="0">
        <a:lnSpc>
          <a:spcPct val="90000"/>
        </a:lnSpc>
        <a:spcBef>
          <a:spcPts val="1600"/>
        </a:spcBef>
        <a:spcAft>
          <a:spcPts val="0"/>
        </a:spcAft>
        <a:buClr>
          <a:srgbClr val="FAFD00"/>
        </a:buClr>
        <a:buSzPct val="100000"/>
        <a:buFontTx/>
        <a:buChar char="•"/>
        <a:tabLst/>
        <a:defRPr sz="2800" b="1" i="0" u="none" strike="noStrike" cap="none" spc="0" baseline="0">
          <a:ln>
            <a:noFill/>
          </a:ln>
          <a:solidFill>
            <a:srgbClr val="FFFFFF"/>
          </a:solidFill>
          <a:uFillTx/>
          <a:latin typeface="+mn-lt"/>
          <a:ea typeface="+mn-ea"/>
          <a:cs typeface="+mn-cs"/>
          <a:sym typeface="Arial"/>
        </a:defRPr>
      </a:lvl1pPr>
      <a:lvl2pPr marL="1013924" marR="0" indent="-504336" algn="l" defTabSz="914400" rtl="0" latinLnBrk="0">
        <a:lnSpc>
          <a:spcPct val="90000"/>
        </a:lnSpc>
        <a:spcBef>
          <a:spcPts val="1600"/>
        </a:spcBef>
        <a:spcAft>
          <a:spcPts val="0"/>
        </a:spcAft>
        <a:buClr>
          <a:srgbClr val="FAFD00"/>
        </a:buClr>
        <a:buSzPct val="100000"/>
        <a:buFontTx/>
        <a:buChar char="—"/>
        <a:tabLst/>
        <a:defRPr sz="2800" b="1" i="0" u="none" strike="noStrike" cap="none" spc="0" baseline="0">
          <a:ln>
            <a:noFill/>
          </a:ln>
          <a:solidFill>
            <a:srgbClr val="FFFFFF"/>
          </a:solidFill>
          <a:uFillTx/>
          <a:latin typeface="+mn-lt"/>
          <a:ea typeface="+mn-ea"/>
          <a:cs typeface="+mn-cs"/>
          <a:sym typeface="Arial"/>
        </a:defRPr>
      </a:lvl2pPr>
      <a:lvl3pPr marL="1562100" marR="0" indent="-355600" algn="l" defTabSz="914400" rtl="0" latinLnBrk="0">
        <a:lnSpc>
          <a:spcPct val="90000"/>
        </a:lnSpc>
        <a:spcBef>
          <a:spcPts val="1600"/>
        </a:spcBef>
        <a:spcAft>
          <a:spcPts val="0"/>
        </a:spcAft>
        <a:buClr>
          <a:srgbClr val="FAFD00"/>
        </a:buClr>
        <a:buSzPct val="115000"/>
        <a:buFontTx/>
        <a:buChar char="•"/>
        <a:tabLst/>
        <a:defRPr sz="2800" b="1" i="0" u="none" strike="noStrike" cap="none" spc="0" baseline="0">
          <a:ln>
            <a:noFill/>
          </a:ln>
          <a:solidFill>
            <a:srgbClr val="FFFFFF"/>
          </a:solidFill>
          <a:uFillTx/>
          <a:latin typeface="+mn-lt"/>
          <a:ea typeface="+mn-ea"/>
          <a:cs typeface="+mn-cs"/>
          <a:sym typeface="Arial"/>
        </a:defRPr>
      </a:lvl3pPr>
      <a:lvl4pPr marL="1879070" marR="0" indent="-329670" algn="l" defTabSz="914400" rtl="0" latinLnBrk="0">
        <a:lnSpc>
          <a:spcPct val="90000"/>
        </a:lnSpc>
        <a:spcBef>
          <a:spcPts val="1600"/>
        </a:spcBef>
        <a:spcAft>
          <a:spcPts val="0"/>
        </a:spcAft>
        <a:buClr>
          <a:srgbClr val="FAFD00"/>
        </a:buClr>
        <a:buSzPct val="115000"/>
        <a:buFontTx/>
        <a:buChar char="-"/>
        <a:tabLst/>
        <a:defRPr sz="2800" b="1" i="0" u="none" strike="noStrike" cap="none" spc="0" baseline="0">
          <a:ln>
            <a:noFill/>
          </a:ln>
          <a:solidFill>
            <a:srgbClr val="FFFFFF"/>
          </a:solidFill>
          <a:uFillTx/>
          <a:latin typeface="+mn-lt"/>
          <a:ea typeface="+mn-ea"/>
          <a:cs typeface="+mn-cs"/>
          <a:sym typeface="Arial"/>
        </a:defRPr>
      </a:lvl4pPr>
      <a:lvl5pPr marL="2301875" marR="0" indent="-355600" algn="l" defTabSz="914400" rtl="0" latinLnBrk="0">
        <a:lnSpc>
          <a:spcPct val="90000"/>
        </a:lnSpc>
        <a:spcBef>
          <a:spcPts val="1600"/>
        </a:spcBef>
        <a:spcAft>
          <a:spcPts val="0"/>
        </a:spcAft>
        <a:buClr>
          <a:srgbClr val="FAFD00"/>
        </a:buClr>
        <a:buSzPct val="100000"/>
        <a:buFontTx/>
        <a:buChar char="•"/>
        <a:tabLst/>
        <a:defRPr sz="2800" b="1" i="0" u="none" strike="noStrike" cap="none" spc="0" baseline="0">
          <a:ln>
            <a:noFill/>
          </a:ln>
          <a:solidFill>
            <a:srgbClr val="FFFFFF"/>
          </a:solidFill>
          <a:uFillTx/>
          <a:latin typeface="+mn-lt"/>
          <a:ea typeface="+mn-ea"/>
          <a:cs typeface="+mn-cs"/>
          <a:sym typeface="Arial"/>
        </a:defRPr>
      </a:lvl5pPr>
      <a:lvl6pPr marL="2759075" marR="0" indent="-355600" algn="l" defTabSz="914400" rtl="0" latinLnBrk="0">
        <a:lnSpc>
          <a:spcPct val="90000"/>
        </a:lnSpc>
        <a:spcBef>
          <a:spcPts val="1600"/>
        </a:spcBef>
        <a:spcAft>
          <a:spcPts val="0"/>
        </a:spcAft>
        <a:buClr>
          <a:srgbClr val="FAFD00"/>
        </a:buClr>
        <a:buSzPct val="100000"/>
        <a:buFontTx/>
        <a:buChar char="•"/>
        <a:tabLst/>
        <a:defRPr sz="2800" b="1" i="0" u="none" strike="noStrike" cap="none" spc="0" baseline="0">
          <a:ln>
            <a:noFill/>
          </a:ln>
          <a:solidFill>
            <a:srgbClr val="FFFFFF"/>
          </a:solidFill>
          <a:uFillTx/>
          <a:latin typeface="+mn-lt"/>
          <a:ea typeface="+mn-ea"/>
          <a:cs typeface="+mn-cs"/>
          <a:sym typeface="Arial"/>
        </a:defRPr>
      </a:lvl6pPr>
      <a:lvl7pPr marL="3216275" marR="0" indent="-355600" algn="l" defTabSz="914400" rtl="0" latinLnBrk="0">
        <a:lnSpc>
          <a:spcPct val="90000"/>
        </a:lnSpc>
        <a:spcBef>
          <a:spcPts val="1600"/>
        </a:spcBef>
        <a:spcAft>
          <a:spcPts val="0"/>
        </a:spcAft>
        <a:buClr>
          <a:srgbClr val="FAFD00"/>
        </a:buClr>
        <a:buSzPct val="100000"/>
        <a:buFontTx/>
        <a:buChar char="•"/>
        <a:tabLst/>
        <a:defRPr sz="2800" b="1" i="0" u="none" strike="noStrike" cap="none" spc="0" baseline="0">
          <a:ln>
            <a:noFill/>
          </a:ln>
          <a:solidFill>
            <a:srgbClr val="FFFFFF"/>
          </a:solidFill>
          <a:uFillTx/>
          <a:latin typeface="+mn-lt"/>
          <a:ea typeface="+mn-ea"/>
          <a:cs typeface="+mn-cs"/>
          <a:sym typeface="Arial"/>
        </a:defRPr>
      </a:lvl7pPr>
      <a:lvl8pPr marL="3673475" marR="0" indent="-355600" algn="l" defTabSz="914400" rtl="0" latinLnBrk="0">
        <a:lnSpc>
          <a:spcPct val="90000"/>
        </a:lnSpc>
        <a:spcBef>
          <a:spcPts val="1600"/>
        </a:spcBef>
        <a:spcAft>
          <a:spcPts val="0"/>
        </a:spcAft>
        <a:buClr>
          <a:srgbClr val="FAFD00"/>
        </a:buClr>
        <a:buSzPct val="100000"/>
        <a:buFontTx/>
        <a:buChar char="•"/>
        <a:tabLst/>
        <a:defRPr sz="2800" b="1" i="0" u="none" strike="noStrike" cap="none" spc="0" baseline="0">
          <a:ln>
            <a:noFill/>
          </a:ln>
          <a:solidFill>
            <a:srgbClr val="FFFFFF"/>
          </a:solidFill>
          <a:uFillTx/>
          <a:latin typeface="+mn-lt"/>
          <a:ea typeface="+mn-ea"/>
          <a:cs typeface="+mn-cs"/>
          <a:sym typeface="Arial"/>
        </a:defRPr>
      </a:lvl8pPr>
      <a:lvl9pPr marL="4130675" marR="0" indent="-355600" algn="l" defTabSz="914400" rtl="0" latinLnBrk="0">
        <a:lnSpc>
          <a:spcPct val="90000"/>
        </a:lnSpc>
        <a:spcBef>
          <a:spcPts val="1600"/>
        </a:spcBef>
        <a:spcAft>
          <a:spcPts val="0"/>
        </a:spcAft>
        <a:buClr>
          <a:srgbClr val="FAFD00"/>
        </a:buClr>
        <a:buSzPct val="100000"/>
        <a:buFontTx/>
        <a:buChar char="•"/>
        <a:tabLst/>
        <a:defRPr sz="2800" b="1" i="0" u="none" strike="noStrike" cap="none" spc="0" baseline="0">
          <a:ln>
            <a:noFill/>
          </a:ln>
          <a:solidFill>
            <a:srgbClr val="FFFFFF"/>
          </a:solidFill>
          <a:uFillTx/>
          <a:latin typeface="+mn-lt"/>
          <a:ea typeface="+mn-ea"/>
          <a:cs typeface="+mn-cs"/>
          <a:sym typeface="Arial"/>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35"/>
          <p:cNvPicPr/>
          <p:nvPr/>
        </p:nvPicPr>
        <p:blipFill>
          <a:blip r:embed="rId2" cstate="print"/>
          <a:srcRect/>
          <a:stretch>
            <a:fillRect/>
          </a:stretch>
        </p:blipFill>
        <p:spPr bwMode="auto">
          <a:xfrm>
            <a:off x="304800" y="381000"/>
            <a:ext cx="8610600" cy="601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nvPr>
        </p:nvGraphicFramePr>
        <p:xfrm>
          <a:off x="457200" y="1143000"/>
          <a:ext cx="8305800" cy="5006912"/>
        </p:xfrm>
        <a:graphic>
          <a:graphicData uri="http://schemas.openxmlformats.org/drawingml/2006/table">
            <a:tbl>
              <a:tblPr firstRow="1" bandRow="1">
                <a:tableStyleId>{5C22544A-7EE6-4342-B048-85BDC9FD1C3A}</a:tableStyleId>
              </a:tblPr>
              <a:tblGrid>
                <a:gridCol w="7382933"/>
                <a:gridCol w="922867"/>
              </a:tblGrid>
              <a:tr h="1300746">
                <a:tc>
                  <a:txBody>
                    <a:bodyPr/>
                    <a:lstStyle/>
                    <a:p>
                      <a:pPr algn="r"/>
                      <a:r>
                        <a:rPr lang="fa-IR" sz="1800" b="1" kern="1200" dirty="0" smtClean="0">
                          <a:solidFill>
                            <a:schemeClr val="lt1"/>
                          </a:solidFill>
                          <a:latin typeface="+mn-lt"/>
                          <a:ea typeface="+mn-ea"/>
                          <a:cs typeface="+mn-cs"/>
                        </a:rPr>
                        <a:t>ایتالیا مطالعه مشاهده ای آینده نگر</a:t>
                      </a:r>
                      <a:r>
                        <a:rPr lang="fa-IR" sz="1800" b="1" kern="1200" baseline="0" dirty="0" smtClean="0">
                          <a:solidFill>
                            <a:schemeClr val="lt1"/>
                          </a:solidFill>
                          <a:latin typeface="+mn-lt"/>
                          <a:ea typeface="+mn-ea"/>
                          <a:cs typeface="+mn-cs"/>
                        </a:rPr>
                        <a:t> یکسال</a:t>
                      </a:r>
                    </a:p>
                    <a:p>
                      <a:pPr algn="r"/>
                      <a:r>
                        <a:rPr lang="fa-IR" sz="1800" b="1" kern="1200" baseline="0" dirty="0" smtClean="0">
                          <a:solidFill>
                            <a:schemeClr val="lt1"/>
                          </a:solidFill>
                          <a:latin typeface="+mn-lt"/>
                          <a:ea typeface="+mn-ea"/>
                          <a:cs typeface="+mn-cs"/>
                        </a:rPr>
                        <a:t>2011</a:t>
                      </a:r>
                      <a:endParaRPr lang="en-US" dirty="0"/>
                    </a:p>
                  </a:txBody>
                  <a:tcPr/>
                </a:tc>
                <a:tc>
                  <a:txBody>
                    <a:bodyPr/>
                    <a:lstStyle/>
                    <a:p>
                      <a:r>
                        <a:rPr lang="fa-IR" dirty="0" smtClean="0"/>
                        <a:t>سال چاپ</a:t>
                      </a:r>
                      <a:r>
                        <a:rPr lang="fa-IR" baseline="0" dirty="0" smtClean="0"/>
                        <a:t> </a:t>
                      </a:r>
                      <a:r>
                        <a:rPr lang="fa-IR" dirty="0" smtClean="0"/>
                        <a:t>محل وطراحی مطالعه</a:t>
                      </a:r>
                      <a:endParaRPr lang="en-US" dirty="0"/>
                    </a:p>
                  </a:txBody>
                  <a:tcPr/>
                </a:tc>
              </a:tr>
              <a:tr h="1366254">
                <a:tc>
                  <a:txBody>
                    <a:bodyPr/>
                    <a:lstStyle/>
                    <a:p>
                      <a:pPr algn="r" rtl="1"/>
                      <a:r>
                        <a:rPr lang="fa-IR" sz="1800" b="1" kern="1200" dirty="0" smtClean="0">
                          <a:solidFill>
                            <a:schemeClr val="dk1"/>
                          </a:solidFill>
                          <a:latin typeface="+mn-lt"/>
                          <a:ea typeface="+mn-ea"/>
                          <a:cs typeface="+mn-cs"/>
                        </a:rPr>
                        <a:t>1-تعیین اینکه آیا  آنتی بادیهای ضد </a:t>
                      </a:r>
                      <a:r>
                        <a:rPr lang="en-US" sz="1800" b="1" kern="1200" dirty="0" smtClean="0">
                          <a:solidFill>
                            <a:schemeClr val="dk1"/>
                          </a:solidFill>
                          <a:latin typeface="+mn-lt"/>
                          <a:ea typeface="+mn-ea"/>
                          <a:cs typeface="+mn-cs"/>
                        </a:rPr>
                        <a:t>TPO</a:t>
                      </a:r>
                      <a:r>
                        <a:rPr lang="fa-IR" sz="1800" b="1" kern="1200" dirty="0" smtClean="0">
                          <a:solidFill>
                            <a:schemeClr val="dk1"/>
                          </a:solidFill>
                          <a:latin typeface="+mn-lt"/>
                          <a:ea typeface="+mn-ea"/>
                          <a:cs typeface="+mn-cs"/>
                        </a:rPr>
                        <a:t> در مایع فولیکولی زنان نابارور دچار اتوایمیونیتی تیروئید با عملکرد تیروئید نرمال وجود دارد یا نه</a:t>
                      </a:r>
                      <a:endParaRPr lang="en-US" sz="1800" b="1" kern="1200" dirty="0" smtClean="0">
                        <a:solidFill>
                          <a:schemeClr val="dk1"/>
                        </a:solidFill>
                        <a:latin typeface="+mn-lt"/>
                        <a:ea typeface="+mn-ea"/>
                        <a:cs typeface="+mn-cs"/>
                      </a:endParaRPr>
                    </a:p>
                    <a:p>
                      <a:pPr algn="r" rtl="1"/>
                      <a:r>
                        <a:rPr lang="fa-IR" sz="1800" b="1" kern="1200" dirty="0" smtClean="0">
                          <a:solidFill>
                            <a:schemeClr val="dk1"/>
                          </a:solidFill>
                          <a:latin typeface="+mn-lt"/>
                          <a:ea typeface="+mn-ea"/>
                          <a:cs typeface="+mn-cs"/>
                        </a:rPr>
                        <a:t>2- مقایسه نتایج </a:t>
                      </a:r>
                      <a:r>
                        <a:rPr lang="en-US" sz="1800" b="1" kern="1200" dirty="0" smtClean="0">
                          <a:solidFill>
                            <a:schemeClr val="dk1"/>
                          </a:solidFill>
                          <a:latin typeface="+mn-lt"/>
                          <a:ea typeface="+mn-ea"/>
                          <a:cs typeface="+mn-cs"/>
                        </a:rPr>
                        <a:t>IVF</a:t>
                      </a:r>
                      <a:r>
                        <a:rPr lang="fa-IR" sz="1800" b="1" kern="1200" dirty="0" smtClean="0">
                          <a:solidFill>
                            <a:schemeClr val="dk1"/>
                          </a:solidFill>
                          <a:latin typeface="+mn-lt"/>
                          <a:ea typeface="+mn-ea"/>
                          <a:cs typeface="+mn-cs"/>
                        </a:rPr>
                        <a:t> در افراد دچار اتوایمیونیتی تیروئید با افراد نرمال</a:t>
                      </a:r>
                    </a:p>
                    <a:p>
                      <a:pPr marL="0" marR="0" indent="0" algn="r" defTabSz="914400" rtl="1" eaLnBrk="1" fontAlgn="auto" latinLnBrk="0" hangingPunct="1">
                        <a:lnSpc>
                          <a:spcPct val="100000"/>
                        </a:lnSpc>
                        <a:spcBef>
                          <a:spcPts val="0"/>
                        </a:spcBef>
                        <a:spcAft>
                          <a:spcPts val="0"/>
                        </a:spcAft>
                        <a:buClrTx/>
                        <a:buSzTx/>
                        <a:buFontTx/>
                        <a:buNone/>
                        <a:tabLst/>
                        <a:defRPr/>
                      </a:pPr>
                      <a:r>
                        <a:rPr lang="fa-IR" sz="1800" b="1" kern="1200" dirty="0" smtClean="0">
                          <a:solidFill>
                            <a:schemeClr val="dk1"/>
                          </a:solidFill>
                          <a:latin typeface="+mn-lt"/>
                          <a:ea typeface="+mn-ea"/>
                          <a:cs typeface="+mn-cs"/>
                        </a:rPr>
                        <a:t>3- تعیین تغییر در سطوح سرمی هورمونهای تیروئید در طی </a:t>
                      </a:r>
                      <a:r>
                        <a:rPr lang="en-US" sz="1800" b="1" kern="1200" dirty="0" smtClean="0">
                          <a:solidFill>
                            <a:schemeClr val="dk1"/>
                          </a:solidFill>
                          <a:latin typeface="+mn-lt"/>
                          <a:ea typeface="+mn-ea"/>
                          <a:cs typeface="+mn-cs"/>
                        </a:rPr>
                        <a:t>IVF</a:t>
                      </a:r>
                      <a:endParaRPr lang="en-US" b="1" dirty="0" smtClean="0"/>
                    </a:p>
                    <a:p>
                      <a:pPr algn="r" rtl="1"/>
                      <a:endParaRPr lang="en-US" sz="1800" b="1" kern="1200" dirty="0" smtClean="0">
                        <a:solidFill>
                          <a:schemeClr val="dk1"/>
                        </a:solidFill>
                        <a:latin typeface="+mn-lt"/>
                        <a:ea typeface="+mn-ea"/>
                        <a:cs typeface="+mn-cs"/>
                      </a:endParaRPr>
                    </a:p>
                  </a:txBody>
                  <a:tcPr/>
                </a:tc>
                <a:tc>
                  <a:txBody>
                    <a:bodyPr/>
                    <a:lstStyle/>
                    <a:p>
                      <a:r>
                        <a:rPr lang="fa-IR" sz="1600" b="1" dirty="0" smtClean="0"/>
                        <a:t>هدف</a:t>
                      </a:r>
                      <a:endParaRPr lang="en-US" sz="1600" b="1" dirty="0"/>
                    </a:p>
                  </a:txBody>
                  <a:tcPr/>
                </a:tc>
              </a:tr>
              <a:tr h="1136936">
                <a:tc>
                  <a:txBody>
                    <a:bodyPr/>
                    <a:lstStyle/>
                    <a:p>
                      <a:pPr algn="r" rtl="1"/>
                      <a:r>
                        <a:rPr lang="fa-IR" sz="1800" b="1" kern="1200" dirty="0" smtClean="0">
                          <a:solidFill>
                            <a:schemeClr val="dk1"/>
                          </a:solidFill>
                          <a:latin typeface="+mn-lt"/>
                          <a:ea typeface="+mn-ea"/>
                          <a:cs typeface="+mn-cs"/>
                        </a:rPr>
                        <a:t>31</a:t>
                      </a:r>
                      <a:r>
                        <a:rPr lang="en-US" sz="1800" b="1" kern="1200" dirty="0" smtClean="0">
                          <a:solidFill>
                            <a:schemeClr val="dk1"/>
                          </a:solidFill>
                          <a:latin typeface="+mn-lt"/>
                          <a:ea typeface="+mn-ea"/>
                          <a:cs typeface="+mn-cs"/>
                        </a:rPr>
                        <a:t>  </a:t>
                      </a:r>
                      <a:r>
                        <a:rPr lang="fa-IR" sz="1800" b="1" kern="1200" dirty="0" smtClean="0">
                          <a:solidFill>
                            <a:schemeClr val="dk1"/>
                          </a:solidFill>
                          <a:latin typeface="+mn-lt"/>
                          <a:ea typeface="+mn-ea"/>
                          <a:cs typeface="+mn-cs"/>
                        </a:rPr>
                        <a:t> خانم باناباروری بدلیل مسایل مربوط به همسر و درگیری آناتومیک از این بین 14 نفردچار اتوایمیونیتی تیروئید(میانگین سنی  </a:t>
                      </a:r>
                      <a:r>
                        <a:rPr lang="en-US" sz="1800" b="1" kern="1200" dirty="0" smtClean="0">
                          <a:solidFill>
                            <a:schemeClr val="dk1"/>
                          </a:solidFill>
                          <a:latin typeface="+mn-lt"/>
                          <a:ea typeface="+mn-ea"/>
                          <a:cs typeface="+mn-cs"/>
                        </a:rPr>
                        <a:t>36.2</a:t>
                      </a:r>
                      <a:r>
                        <a:rPr lang="fa-IR" sz="1800" b="1" kern="1200" dirty="0" smtClean="0">
                          <a:solidFill>
                            <a:schemeClr val="dk1"/>
                          </a:solidFill>
                          <a:latin typeface="+mn-lt"/>
                          <a:ea typeface="+mn-ea"/>
                          <a:cs typeface="+mn-cs"/>
                        </a:rPr>
                        <a:t>)</a:t>
                      </a:r>
                      <a:endParaRPr lang="en-US" sz="1800" kern="1200" dirty="0" smtClean="0">
                        <a:solidFill>
                          <a:schemeClr val="dk1"/>
                        </a:solidFill>
                        <a:latin typeface="+mn-lt"/>
                        <a:ea typeface="+mn-ea"/>
                        <a:cs typeface="+mn-cs"/>
                      </a:endParaRPr>
                    </a:p>
                    <a:p>
                      <a:pPr algn="r"/>
                      <a:r>
                        <a:rPr lang="fa-IR" sz="1800" b="1" kern="1200" dirty="0" smtClean="0">
                          <a:solidFill>
                            <a:schemeClr val="dk1"/>
                          </a:solidFill>
                          <a:latin typeface="+mn-lt"/>
                          <a:ea typeface="+mn-ea"/>
                          <a:cs typeface="+mn-cs"/>
                        </a:rPr>
                        <a:t>17 نفر آنتی بادی منفی داشتند میانگین سنی(35.3) وتماماً به تحریک تخمک</a:t>
                      </a:r>
                      <a:r>
                        <a:rPr lang="fa-IR" sz="1800" b="1" kern="1200" baseline="0" dirty="0" smtClean="0">
                          <a:solidFill>
                            <a:schemeClr val="dk1"/>
                          </a:solidFill>
                          <a:latin typeface="+mn-lt"/>
                          <a:ea typeface="+mn-ea"/>
                          <a:cs typeface="+mn-cs"/>
                        </a:rPr>
                        <a:t> گذاری</a:t>
                      </a:r>
                      <a:r>
                        <a:rPr lang="fa-IR" sz="1800" b="1" kern="1200" dirty="0" smtClean="0">
                          <a:solidFill>
                            <a:schemeClr val="dk1"/>
                          </a:solidFill>
                          <a:latin typeface="+mn-lt"/>
                          <a:ea typeface="+mn-ea"/>
                          <a:cs typeface="+mn-cs"/>
                        </a:rPr>
                        <a:t> پاسخ دادند</a:t>
                      </a:r>
                      <a:endParaRPr lang="en-US" dirty="0"/>
                    </a:p>
                  </a:txBody>
                  <a:tcPr/>
                </a:tc>
                <a:tc>
                  <a:txBody>
                    <a:bodyPr/>
                    <a:lstStyle/>
                    <a:p>
                      <a:r>
                        <a:rPr lang="fa-IR" sz="1600" b="1" dirty="0" smtClean="0"/>
                        <a:t>جمعیت مورد مطالعه</a:t>
                      </a:r>
                      <a:endParaRPr lang="en-US" sz="1600" b="1" dirty="0"/>
                    </a:p>
                  </a:txBody>
                  <a:tcPr/>
                </a:tc>
              </a:tr>
              <a:tr h="700402">
                <a:tc>
                  <a:txBody>
                    <a:bodyPr/>
                    <a:lstStyle/>
                    <a:p>
                      <a:pPr algn="r"/>
                      <a:r>
                        <a:rPr lang="fa-IR" sz="1800" b="1" kern="1200" dirty="0" smtClean="0">
                          <a:solidFill>
                            <a:schemeClr val="dk1"/>
                          </a:solidFill>
                          <a:latin typeface="+mn-lt"/>
                          <a:ea typeface="+mn-ea"/>
                          <a:cs typeface="+mn-cs"/>
                        </a:rPr>
                        <a:t>و باروری اووسیت و میزان بارداری </a:t>
                      </a:r>
                      <a:r>
                        <a:rPr lang="en-US" sz="1800" b="1" kern="1200" dirty="0" err="1" smtClean="0">
                          <a:solidFill>
                            <a:schemeClr val="dk1"/>
                          </a:solidFill>
                          <a:latin typeface="+mn-lt"/>
                          <a:ea typeface="+mn-ea"/>
                          <a:cs typeface="+mn-cs"/>
                        </a:rPr>
                        <a:t>gradeA</a:t>
                      </a:r>
                      <a:r>
                        <a:rPr lang="fa-IR" sz="1800" b="1" kern="1200" dirty="0" smtClean="0">
                          <a:solidFill>
                            <a:schemeClr val="dk1"/>
                          </a:solidFill>
                          <a:latin typeface="+mn-lt"/>
                          <a:ea typeface="+mn-ea"/>
                          <a:cs typeface="+mn-cs"/>
                        </a:rPr>
                        <a:t>در زنان دچار اتوایمیونیتی تیروئید جنین درمقایسه با گروه کنترل کمتر بود</a:t>
                      </a:r>
                      <a:endParaRPr lang="en-US" dirty="0"/>
                    </a:p>
                  </a:txBody>
                  <a:tcPr/>
                </a:tc>
                <a:tc>
                  <a:txBody>
                    <a:bodyPr/>
                    <a:lstStyle/>
                    <a:p>
                      <a:r>
                        <a:rPr lang="fa-IR" sz="1600" b="1" dirty="0" smtClean="0"/>
                        <a:t>نتایج</a:t>
                      </a:r>
                      <a:endParaRPr lang="en-US" sz="1600" b="1" dirty="0"/>
                    </a:p>
                  </a:txBody>
                  <a:tcPr/>
                </a:tc>
              </a:tr>
              <a:tr h="405788">
                <a:tc>
                  <a:txBody>
                    <a:bodyPr/>
                    <a:lstStyle/>
                    <a:p>
                      <a:pPr algn="r" rtl="0"/>
                      <a:r>
                        <a:rPr lang="fa-IR" sz="1800" b="1" kern="1200" dirty="0" smtClean="0">
                          <a:solidFill>
                            <a:schemeClr val="dk1"/>
                          </a:solidFill>
                          <a:latin typeface="+mn-lt"/>
                          <a:ea typeface="+mn-ea"/>
                          <a:cs typeface="+mn-cs"/>
                        </a:rPr>
                        <a:t>حجم کم نمونه و عدم</a:t>
                      </a:r>
                      <a:r>
                        <a:rPr lang="fa-IR" sz="1800" b="1" kern="1200" baseline="0" dirty="0" smtClean="0">
                          <a:solidFill>
                            <a:schemeClr val="dk1"/>
                          </a:solidFill>
                          <a:latin typeface="+mn-lt"/>
                          <a:ea typeface="+mn-ea"/>
                          <a:cs typeface="+mn-cs"/>
                        </a:rPr>
                        <a:t> تعمیم پذیری به زنان بارور وزنان ناباروربدلیل سایر مسایل </a:t>
                      </a:r>
                      <a:endParaRPr lang="en-US" dirty="0"/>
                    </a:p>
                  </a:txBody>
                  <a:tcPr/>
                </a:tc>
                <a:tc>
                  <a:txBody>
                    <a:bodyPr/>
                    <a:lstStyle/>
                    <a:p>
                      <a:r>
                        <a:rPr lang="fa-IR" sz="1600" b="1" dirty="0" smtClean="0"/>
                        <a:t>محدودیت</a:t>
                      </a:r>
                      <a:endParaRPr lang="en-US" sz="1600" b="1" dirty="0"/>
                    </a:p>
                  </a:txBody>
                  <a:tcPr/>
                </a:tc>
              </a:tr>
            </a:tbl>
          </a:graphicData>
        </a:graphic>
      </p:graphicFrame>
      <p:pic>
        <p:nvPicPr>
          <p:cNvPr id="3" name="Picture 3"/>
          <p:cNvPicPr>
            <a:picLocks noChangeAspect="1" noChangeArrowheads="1"/>
          </p:cNvPicPr>
          <p:nvPr/>
        </p:nvPicPr>
        <p:blipFill>
          <a:blip r:embed="rId2"/>
          <a:srcRect l="2500" t="19000" r="2500" b="35000"/>
          <a:stretch>
            <a:fillRect/>
          </a:stretch>
        </p:blipFill>
        <p:spPr bwMode="auto">
          <a:xfrm>
            <a:off x="457200" y="228600"/>
            <a:ext cx="8305800" cy="22288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nvPr>
        </p:nvGraphicFramePr>
        <p:xfrm>
          <a:off x="609600" y="1295400"/>
          <a:ext cx="8229600" cy="5193506"/>
        </p:xfrm>
        <a:graphic>
          <a:graphicData uri="http://schemas.openxmlformats.org/drawingml/2006/table">
            <a:tbl>
              <a:tblPr firstRow="1" bandRow="1">
                <a:tableStyleId>{5C22544A-7EE6-4342-B048-85BDC9FD1C3A}</a:tableStyleId>
              </a:tblPr>
              <a:tblGrid>
                <a:gridCol w="6858000"/>
                <a:gridCol w="1371600"/>
              </a:tblGrid>
              <a:tr h="608271">
                <a:tc>
                  <a:txBody>
                    <a:bodyPr/>
                    <a:lstStyle/>
                    <a:p>
                      <a:endParaRPr lang="en-US" dirty="0"/>
                    </a:p>
                  </a:txBody>
                  <a:tcPr/>
                </a:tc>
                <a:tc>
                  <a:txBody>
                    <a:bodyPr/>
                    <a:lstStyle/>
                    <a:p>
                      <a:endParaRPr lang="en-US" dirty="0">
                        <a:solidFill>
                          <a:schemeClr val="tx1"/>
                        </a:solidFill>
                      </a:endParaRPr>
                    </a:p>
                  </a:txBody>
                  <a:tcPr/>
                </a:tc>
              </a:tr>
              <a:tr h="839529">
                <a:tc>
                  <a:txBody>
                    <a:bodyPr/>
                    <a:lstStyle/>
                    <a:p>
                      <a:pPr algn="r" rtl="1"/>
                      <a:r>
                        <a:rPr lang="fa-IR" sz="1800" b="1" kern="1200" dirty="0" smtClean="0">
                          <a:solidFill>
                            <a:schemeClr val="dk1"/>
                          </a:solidFill>
                          <a:latin typeface="+mn-lt"/>
                          <a:ea typeface="+mn-ea"/>
                          <a:cs typeface="+mn-cs"/>
                        </a:rPr>
                        <a:t> تعیین تفاوت تاثیر کارکرد تیروئید بر روی ذخایر تخمدانی اندازه</a:t>
                      </a:r>
                      <a:r>
                        <a:rPr lang="fa-IR" sz="1800" b="1" kern="1200" baseline="0" dirty="0" smtClean="0">
                          <a:solidFill>
                            <a:schemeClr val="dk1"/>
                          </a:solidFill>
                          <a:latin typeface="+mn-lt"/>
                          <a:ea typeface="+mn-ea"/>
                          <a:cs typeface="+mn-cs"/>
                        </a:rPr>
                        <a:t> گیری شده بر اساس </a:t>
                      </a:r>
                      <a:r>
                        <a:rPr lang="en-US" sz="1800" b="1" kern="1200" baseline="0" dirty="0" smtClean="0">
                          <a:solidFill>
                            <a:schemeClr val="dk1"/>
                          </a:solidFill>
                          <a:latin typeface="+mn-lt"/>
                          <a:ea typeface="+mn-ea"/>
                          <a:cs typeface="+mn-cs"/>
                        </a:rPr>
                        <a:t> AMH</a:t>
                      </a:r>
                      <a:r>
                        <a:rPr lang="fa-IR" sz="1800" b="1" kern="1200" baseline="0" dirty="0" smtClean="0">
                          <a:solidFill>
                            <a:schemeClr val="dk1"/>
                          </a:solidFill>
                          <a:latin typeface="+mn-lt"/>
                          <a:ea typeface="+mn-ea"/>
                          <a:cs typeface="+mn-cs"/>
                        </a:rPr>
                        <a:t>صرف نظرازوجوداتوایمیونیتی</a:t>
                      </a:r>
                      <a:endParaRPr lang="en-US" dirty="0"/>
                    </a:p>
                  </a:txBody>
                  <a:tcPr/>
                </a:tc>
                <a:tc>
                  <a:txBody>
                    <a:bodyPr/>
                    <a:lstStyle/>
                    <a:p>
                      <a:pPr algn="r"/>
                      <a:r>
                        <a:rPr lang="fa-IR" sz="1600" b="1" dirty="0" smtClean="0">
                          <a:solidFill>
                            <a:schemeClr val="bg1"/>
                          </a:solidFill>
                        </a:rPr>
                        <a:t>هدف</a:t>
                      </a:r>
                      <a:endParaRPr lang="en-US" sz="1600" b="1" dirty="0">
                        <a:solidFill>
                          <a:schemeClr val="bg1"/>
                        </a:solidFill>
                      </a:endParaRPr>
                    </a:p>
                  </a:txBody>
                  <a:tcPr/>
                </a:tc>
              </a:tr>
              <a:tr h="1524000">
                <a:tc>
                  <a:txBody>
                    <a:bodyPr/>
                    <a:lstStyle/>
                    <a:p>
                      <a:pPr algn="r" rtl="1"/>
                      <a:r>
                        <a:rPr lang="fa-IR" sz="1800" b="1" kern="1200" dirty="0" smtClean="0">
                          <a:solidFill>
                            <a:schemeClr val="dk1"/>
                          </a:solidFill>
                          <a:latin typeface="+mn-lt"/>
                          <a:ea typeface="+mn-ea"/>
                          <a:cs typeface="+mn-cs"/>
                        </a:rPr>
                        <a:t>225 نفر از زنان نا بارور با میانگین سنی 5 ± 38.4</a:t>
                      </a:r>
                      <a:endParaRPr lang="en-US" sz="1800" kern="1200" dirty="0" smtClean="0">
                        <a:solidFill>
                          <a:schemeClr val="dk1"/>
                        </a:solidFill>
                        <a:latin typeface="+mn-lt"/>
                        <a:ea typeface="+mn-ea"/>
                        <a:cs typeface="+mn-cs"/>
                      </a:endParaRPr>
                    </a:p>
                    <a:p>
                      <a:pPr algn="r" rtl="1"/>
                      <a:r>
                        <a:rPr lang="fa-IR" sz="1800" b="1" kern="1200" dirty="0" smtClean="0">
                          <a:solidFill>
                            <a:schemeClr val="dk1"/>
                          </a:solidFill>
                          <a:latin typeface="+mn-lt"/>
                          <a:ea typeface="+mn-ea"/>
                          <a:cs typeface="+mn-cs"/>
                        </a:rPr>
                        <a:t>معیارهای خروج: خانمهای باردار و مصرف کننده </a:t>
                      </a:r>
                      <a:r>
                        <a:rPr lang="en-US" sz="1800" b="1" kern="1200" dirty="0" smtClean="0">
                          <a:solidFill>
                            <a:schemeClr val="dk1"/>
                          </a:solidFill>
                          <a:latin typeface="+mn-lt"/>
                          <a:ea typeface="+mn-ea"/>
                          <a:cs typeface="+mn-cs"/>
                        </a:rPr>
                        <a:t>OCP</a:t>
                      </a:r>
                      <a:r>
                        <a:rPr lang="fa-IR" sz="1800" b="1" kern="1200" dirty="0" smtClean="0">
                          <a:solidFill>
                            <a:schemeClr val="dk1"/>
                          </a:solidFill>
                          <a:latin typeface="+mn-lt"/>
                          <a:ea typeface="+mn-ea"/>
                          <a:cs typeface="+mn-cs"/>
                        </a:rPr>
                        <a:t>یا کمتر از 3 ماه از مصرف </a:t>
                      </a:r>
                      <a:r>
                        <a:rPr lang="en-US" sz="1800" b="1" kern="1200" dirty="0" smtClean="0">
                          <a:solidFill>
                            <a:schemeClr val="dk1"/>
                          </a:solidFill>
                          <a:latin typeface="+mn-lt"/>
                          <a:ea typeface="+mn-ea"/>
                          <a:cs typeface="+mn-cs"/>
                        </a:rPr>
                        <a:t>OCP</a:t>
                      </a:r>
                      <a:r>
                        <a:rPr lang="fa-IR" sz="1800" b="1" kern="1200" dirty="0" smtClean="0">
                          <a:solidFill>
                            <a:schemeClr val="dk1"/>
                          </a:solidFill>
                          <a:latin typeface="+mn-lt"/>
                          <a:ea typeface="+mn-ea"/>
                          <a:cs typeface="+mn-cs"/>
                        </a:rPr>
                        <a:t>یا بارداری گذشته باشد. افراد دارای سطح نرمال </a:t>
                      </a:r>
                      <a:r>
                        <a:rPr lang="en-US" sz="1800" b="1" kern="1200" dirty="0" smtClean="0">
                          <a:solidFill>
                            <a:schemeClr val="dk1"/>
                          </a:solidFill>
                          <a:latin typeface="+mn-lt"/>
                          <a:ea typeface="+mn-ea"/>
                          <a:cs typeface="+mn-cs"/>
                        </a:rPr>
                        <a:t>TSH</a:t>
                      </a:r>
                      <a:r>
                        <a:rPr lang="fa-IR" sz="1800" b="1" kern="1200" dirty="0" smtClean="0">
                          <a:solidFill>
                            <a:schemeClr val="dk1"/>
                          </a:solidFill>
                          <a:latin typeface="+mn-lt"/>
                          <a:ea typeface="+mn-ea"/>
                          <a:cs typeface="+mn-cs"/>
                        </a:rPr>
                        <a:t>به 2 گروه </a:t>
                      </a:r>
                      <a:r>
                        <a:rPr lang="en-US" sz="1800" b="1" kern="1200" dirty="0" smtClean="0">
                          <a:solidFill>
                            <a:schemeClr val="dk1"/>
                          </a:solidFill>
                          <a:latin typeface="+mn-lt"/>
                          <a:ea typeface="+mn-ea"/>
                          <a:cs typeface="+mn-cs"/>
                        </a:rPr>
                        <a:t>TSH</a:t>
                      </a:r>
                      <a:r>
                        <a:rPr lang="fa-IR" sz="1800" b="1" kern="1200" dirty="0" smtClean="0">
                          <a:solidFill>
                            <a:schemeClr val="dk1"/>
                          </a:solidFill>
                          <a:latin typeface="+mn-lt"/>
                          <a:ea typeface="+mn-ea"/>
                          <a:cs typeface="+mn-cs"/>
                        </a:rPr>
                        <a:t> بالاتر و کمتر از3 تقسیم بندی شدند و افراد براساس سن و اتوایمیو نیتی تیروئید همسان سازی شدند.</a:t>
                      </a:r>
                      <a:endParaRPr lang="en-US" sz="1800" kern="1200" dirty="0" smtClean="0">
                        <a:solidFill>
                          <a:schemeClr val="dk1"/>
                        </a:solidFill>
                        <a:latin typeface="+mn-lt"/>
                        <a:ea typeface="+mn-ea"/>
                        <a:cs typeface="+mn-cs"/>
                      </a:endParaRPr>
                    </a:p>
                    <a:p>
                      <a:pPr algn="r"/>
                      <a:endParaRPr lang="en-US"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a-IR" sz="1600" b="1" dirty="0" smtClean="0"/>
                        <a:t>جمعیت مورد مطالعه</a:t>
                      </a:r>
                      <a:endParaRPr lang="en-US" sz="1600" b="1" dirty="0" smtClean="0"/>
                    </a:p>
                    <a:p>
                      <a:pPr algn="r"/>
                      <a:endParaRPr lang="en-US" sz="1600" dirty="0"/>
                    </a:p>
                  </a:txBody>
                  <a:tcPr/>
                </a:tc>
              </a:tr>
              <a:tr h="1049893">
                <a:tc>
                  <a:txBody>
                    <a:bodyPr/>
                    <a:lstStyle/>
                    <a:p>
                      <a:pPr algn="r"/>
                      <a:r>
                        <a:rPr lang="fa-IR" sz="1800" b="1" kern="1200" dirty="0" smtClean="0">
                          <a:solidFill>
                            <a:schemeClr val="dk1"/>
                          </a:solidFill>
                          <a:latin typeface="+mn-lt"/>
                          <a:ea typeface="+mn-ea"/>
                          <a:cs typeface="+mn-cs"/>
                        </a:rPr>
                        <a:t>بعد از تطابق سن و اتوایمیونیتی تیروئید در افراد مورد مطالعه بیمارانی که سطح  </a:t>
                      </a:r>
                    </a:p>
                    <a:p>
                      <a:pPr algn="r"/>
                      <a:r>
                        <a:rPr lang="fa-IR" sz="1800" b="1" kern="1200" dirty="0" smtClean="0">
                          <a:solidFill>
                            <a:schemeClr val="dk1"/>
                          </a:solidFill>
                          <a:latin typeface="+mn-lt"/>
                          <a:ea typeface="+mn-ea"/>
                          <a:cs typeface="+mn-cs"/>
                        </a:rPr>
                        <a:t>  بالاتری برخورداربودند</a:t>
                      </a:r>
                      <a:r>
                        <a:rPr lang="en-US" sz="1800" b="1" kern="1200" dirty="0" smtClean="0">
                          <a:solidFill>
                            <a:schemeClr val="dk1"/>
                          </a:solidFill>
                          <a:latin typeface="+mn-lt"/>
                          <a:ea typeface="+mn-ea"/>
                          <a:cs typeface="+mn-cs"/>
                        </a:rPr>
                        <a:t>AMH</a:t>
                      </a:r>
                      <a:r>
                        <a:rPr lang="fa-IR" sz="1800" b="1" kern="1200" dirty="0" smtClean="0">
                          <a:solidFill>
                            <a:schemeClr val="dk1"/>
                          </a:solidFill>
                          <a:latin typeface="+mn-lt"/>
                          <a:ea typeface="+mn-ea"/>
                          <a:cs typeface="+mn-cs"/>
                        </a:rPr>
                        <a:t>از سطوح </a:t>
                      </a:r>
                      <a:r>
                        <a:rPr lang="en-US" sz="1800" b="1" kern="1200" dirty="0" smtClean="0">
                          <a:solidFill>
                            <a:schemeClr val="dk1"/>
                          </a:solidFill>
                          <a:latin typeface="+mn-lt"/>
                          <a:ea typeface="+mn-ea"/>
                          <a:cs typeface="+mn-cs"/>
                        </a:rPr>
                        <a:t> </a:t>
                      </a:r>
                      <a:r>
                        <a:rPr lang="fa-IR" sz="1800" b="1" kern="1200" dirty="0" smtClean="0">
                          <a:solidFill>
                            <a:schemeClr val="dk1"/>
                          </a:solidFill>
                          <a:latin typeface="+mn-lt"/>
                          <a:ea typeface="+mn-ea"/>
                          <a:cs typeface="+mn-cs"/>
                        </a:rPr>
                        <a:t>داشتند</a:t>
                      </a:r>
                      <a:r>
                        <a:rPr lang="en-US" sz="1800" b="1" kern="1200" dirty="0" smtClean="0">
                          <a:solidFill>
                            <a:schemeClr val="dk1"/>
                          </a:solidFill>
                          <a:latin typeface="+mn-lt"/>
                          <a:ea typeface="+mn-ea"/>
                          <a:cs typeface="+mn-cs"/>
                        </a:rPr>
                        <a:t>TSH˂</a:t>
                      </a:r>
                      <a:r>
                        <a:rPr lang="fa-IR" sz="1800" b="1" kern="1200" dirty="0" smtClean="0">
                          <a:solidFill>
                            <a:schemeClr val="dk1"/>
                          </a:solidFill>
                          <a:latin typeface="+mn-lt"/>
                          <a:ea typeface="+mn-ea"/>
                          <a:cs typeface="+mn-cs"/>
                        </a:rPr>
                        <a:t>3</a:t>
                      </a:r>
                    </a:p>
                    <a:p>
                      <a:pPr algn="r"/>
                      <a:r>
                        <a:rPr lang="fa-IR" sz="1800" b="1" kern="1200" dirty="0" smtClean="0">
                          <a:solidFill>
                            <a:schemeClr val="dk1"/>
                          </a:solidFill>
                          <a:latin typeface="+mn-lt"/>
                          <a:ea typeface="+mn-ea"/>
                          <a:cs typeface="+mn-cs"/>
                        </a:rPr>
                        <a:t>مشاهده نگردید.</a:t>
                      </a:r>
                      <a:r>
                        <a:rPr lang="en-US" sz="1800" b="1" kern="1200" dirty="0" smtClean="0">
                          <a:solidFill>
                            <a:schemeClr val="dk1"/>
                          </a:solidFill>
                          <a:latin typeface="+mn-lt"/>
                          <a:ea typeface="+mn-ea"/>
                          <a:cs typeface="+mn-cs"/>
                        </a:rPr>
                        <a:t>TSH</a:t>
                      </a:r>
                      <a:r>
                        <a:rPr lang="fa-IR" sz="1800" b="1" kern="1200" dirty="0" smtClean="0">
                          <a:solidFill>
                            <a:schemeClr val="dk1"/>
                          </a:solidFill>
                          <a:latin typeface="+mn-lt"/>
                          <a:ea typeface="+mn-ea"/>
                          <a:cs typeface="+mn-cs"/>
                        </a:rPr>
                        <a:t>ارتباط معنا داری بین سن و سطوح حد بالا و حد پائین نرمال</a:t>
                      </a:r>
                      <a:endParaRPr lang="en-US"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a-IR" sz="1600" b="1" dirty="0" smtClean="0"/>
                        <a:t>نتایج</a:t>
                      </a:r>
                      <a:endParaRPr lang="en-US" sz="1600" b="1" dirty="0" smtClean="0"/>
                    </a:p>
                    <a:p>
                      <a:pPr algn="r"/>
                      <a:endParaRPr lang="en-US" sz="1600" dirty="0"/>
                    </a:p>
                  </a:txBody>
                  <a:tcPr/>
                </a:tc>
              </a:tr>
              <a:tr h="1049893">
                <a:tc>
                  <a:txBody>
                    <a:bodyPr/>
                    <a:lstStyle/>
                    <a:p>
                      <a:pPr algn="r" rtl="1"/>
                      <a:r>
                        <a:rPr lang="fa-IR" sz="1800" b="1" kern="1200" dirty="0" smtClean="0">
                          <a:solidFill>
                            <a:schemeClr val="dk1"/>
                          </a:solidFill>
                          <a:latin typeface="+mn-lt"/>
                          <a:ea typeface="+mn-ea"/>
                          <a:cs typeface="+mn-cs"/>
                        </a:rPr>
                        <a:t>گذشته نگر بودن و تک مرکزی بودن مطالعه</a:t>
                      </a:r>
                      <a:r>
                        <a:rPr lang="fa-IR" sz="1800" b="1" kern="1200" baseline="0" dirty="0" smtClean="0">
                          <a:solidFill>
                            <a:schemeClr val="dk1"/>
                          </a:solidFill>
                          <a:latin typeface="+mn-lt"/>
                          <a:ea typeface="+mn-ea"/>
                          <a:cs typeface="+mn-cs"/>
                        </a:rPr>
                        <a:t>   </a:t>
                      </a:r>
                      <a:r>
                        <a:rPr lang="fa-IR" sz="1800" b="1" kern="1200" dirty="0" smtClean="0">
                          <a:solidFill>
                            <a:schemeClr val="dk1"/>
                          </a:solidFill>
                          <a:latin typeface="+mn-lt"/>
                          <a:ea typeface="+mn-ea"/>
                          <a:cs typeface="+mn-cs"/>
                        </a:rPr>
                        <a:t>و جمع آوری اطلاعات از پرونده بیماران </a:t>
                      </a:r>
                      <a:r>
                        <a:rPr lang="fa-IR" sz="1800" b="1" kern="1200" baseline="0" dirty="0" smtClean="0">
                          <a:solidFill>
                            <a:schemeClr val="dk1"/>
                          </a:solidFill>
                          <a:latin typeface="+mn-lt"/>
                          <a:ea typeface="+mn-ea"/>
                          <a:cs typeface="+mn-cs"/>
                        </a:rPr>
                        <a:t> </a:t>
                      </a:r>
                      <a:r>
                        <a:rPr lang="en-US" sz="1800" b="1" kern="1200" baseline="0" dirty="0" smtClean="0">
                          <a:solidFill>
                            <a:schemeClr val="dk1"/>
                          </a:solidFill>
                          <a:latin typeface="+mn-lt"/>
                          <a:ea typeface="+mn-ea"/>
                          <a:cs typeface="+mn-cs"/>
                        </a:rPr>
                        <a:t>  </a:t>
                      </a:r>
                      <a:r>
                        <a:rPr lang="fa-IR" sz="1800" b="1" kern="1200" baseline="0" dirty="0" smtClean="0">
                          <a:solidFill>
                            <a:schemeClr val="dk1"/>
                          </a:solidFill>
                          <a:latin typeface="+mn-lt"/>
                          <a:ea typeface="+mn-ea"/>
                          <a:cs typeface="+mn-cs"/>
                        </a:rPr>
                        <a:t>همچنین سطح</a:t>
                      </a:r>
                      <a:r>
                        <a:rPr lang="en-US" sz="1800" b="1" kern="1200" baseline="0" dirty="0" smtClean="0">
                          <a:solidFill>
                            <a:schemeClr val="dk1"/>
                          </a:solidFill>
                          <a:latin typeface="+mn-lt"/>
                          <a:ea typeface="+mn-ea"/>
                          <a:cs typeface="+mn-cs"/>
                        </a:rPr>
                        <a:t>TSH</a:t>
                      </a:r>
                      <a:r>
                        <a:rPr lang="fa-IR" sz="1800" b="1" kern="1200" baseline="0" dirty="0" smtClean="0">
                          <a:solidFill>
                            <a:schemeClr val="dk1"/>
                          </a:solidFill>
                          <a:latin typeface="+mn-lt"/>
                          <a:ea typeface="+mn-ea"/>
                          <a:cs typeface="+mn-cs"/>
                        </a:rPr>
                        <a:t> فقط یک نوبت اندازه گیری شده </a:t>
                      </a:r>
                      <a:r>
                        <a:rPr lang="fa-IR" sz="1800" b="1" kern="1200" baseline="0" smtClean="0">
                          <a:solidFill>
                            <a:schemeClr val="dk1"/>
                          </a:solidFill>
                          <a:latin typeface="+mn-lt"/>
                          <a:ea typeface="+mn-ea"/>
                          <a:cs typeface="+mn-cs"/>
                        </a:rPr>
                        <a:t>بودواین </a:t>
                      </a:r>
                      <a:r>
                        <a:rPr lang="fa-IR" sz="1800" b="1" kern="1200" smtClean="0">
                          <a:solidFill>
                            <a:schemeClr val="dk1"/>
                          </a:solidFill>
                          <a:latin typeface="+mn-lt"/>
                          <a:ea typeface="+mn-ea"/>
                          <a:cs typeface="+mn-cs"/>
                        </a:rPr>
                        <a:t>مطالعه فقط </a:t>
                      </a:r>
                      <a:r>
                        <a:rPr lang="fa-IR" sz="1800" b="1" kern="1200" dirty="0" smtClean="0">
                          <a:solidFill>
                            <a:schemeClr val="dk1"/>
                          </a:solidFill>
                          <a:latin typeface="+mn-lt"/>
                          <a:ea typeface="+mn-ea"/>
                          <a:cs typeface="+mn-cs"/>
                        </a:rPr>
                        <a:t>جمعیت </a:t>
                      </a:r>
                      <a:r>
                        <a:rPr lang="fa-IR" sz="1800" b="1" kern="1200" smtClean="0">
                          <a:solidFill>
                            <a:schemeClr val="dk1"/>
                          </a:solidFill>
                          <a:latin typeface="+mn-lt"/>
                          <a:ea typeface="+mn-ea"/>
                          <a:cs typeface="+mn-cs"/>
                        </a:rPr>
                        <a:t>زنان     نابارور </a:t>
                      </a:r>
                      <a:r>
                        <a:rPr lang="fa-IR" sz="1800" b="1" kern="1200" dirty="0" smtClean="0">
                          <a:solidFill>
                            <a:schemeClr val="dk1"/>
                          </a:solidFill>
                          <a:latin typeface="+mn-lt"/>
                          <a:ea typeface="+mn-ea"/>
                          <a:cs typeface="+mn-cs"/>
                        </a:rPr>
                        <a:t>را در بر میگرفت </a:t>
                      </a:r>
                      <a:r>
                        <a:rPr lang="fa-IR" sz="1800" b="1" kern="1200" baseline="0" dirty="0" smtClean="0">
                          <a:solidFill>
                            <a:schemeClr val="dk1"/>
                          </a:solidFill>
                          <a:latin typeface="+mn-lt"/>
                          <a:ea typeface="+mn-ea"/>
                          <a:cs typeface="+mn-cs"/>
                        </a:rPr>
                        <a:t>.</a:t>
                      </a:r>
                      <a:endParaRPr lang="en-US"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a-IR" sz="1600" b="1" dirty="0" smtClean="0"/>
                        <a:t>محدودیت</a:t>
                      </a:r>
                      <a:endParaRPr lang="en-US" sz="1600" b="1" dirty="0" smtClean="0"/>
                    </a:p>
                    <a:p>
                      <a:endParaRPr lang="en-US" sz="1600" dirty="0"/>
                    </a:p>
                  </a:txBody>
                  <a:tcPr/>
                </a:tc>
              </a:tr>
            </a:tbl>
          </a:graphicData>
        </a:graphic>
      </p:graphicFrame>
      <p:pic>
        <p:nvPicPr>
          <p:cNvPr id="5" name="Picture 2"/>
          <p:cNvPicPr>
            <a:picLocks noChangeAspect="1" noChangeArrowheads="1"/>
          </p:cNvPicPr>
          <p:nvPr/>
        </p:nvPicPr>
        <p:blipFill>
          <a:blip r:embed="rId3"/>
          <a:srcRect l="12500" t="15509" r="10000" b="56000"/>
          <a:stretch>
            <a:fillRect/>
          </a:stretch>
        </p:blipFill>
        <p:spPr bwMode="auto">
          <a:xfrm>
            <a:off x="609600" y="228600"/>
            <a:ext cx="8305800" cy="163538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nvPr>
        </p:nvGraphicFramePr>
        <p:xfrm>
          <a:off x="381000" y="1219200"/>
          <a:ext cx="8229600" cy="3759200"/>
        </p:xfrm>
        <a:graphic>
          <a:graphicData uri="http://schemas.openxmlformats.org/drawingml/2006/table">
            <a:tbl>
              <a:tblPr firstRow="1" bandRow="1">
                <a:tableStyleId>{5C22544A-7EE6-4342-B048-85BDC9FD1C3A}</a:tableStyleId>
              </a:tblPr>
              <a:tblGrid>
                <a:gridCol w="7315200"/>
                <a:gridCol w="914400"/>
              </a:tblGrid>
              <a:tr h="370840">
                <a:tc>
                  <a:txBody>
                    <a:bodyPr/>
                    <a:lstStyle/>
                    <a:p>
                      <a:pPr algn="r"/>
                      <a:r>
                        <a:rPr lang="fa-IR" sz="1800" b="1" kern="1200" dirty="0" smtClean="0">
                          <a:solidFill>
                            <a:schemeClr val="lt1"/>
                          </a:solidFill>
                          <a:latin typeface="+mn-lt"/>
                          <a:ea typeface="+mn-ea"/>
                          <a:cs typeface="+mn-cs"/>
                        </a:rPr>
                        <a:t>2015ژاپن مطالعه مورد شاهدی یکسال</a:t>
                      </a:r>
                      <a:endParaRPr lang="en-US" dirty="0"/>
                    </a:p>
                  </a:txBody>
                  <a:tcPr/>
                </a:tc>
                <a:tc>
                  <a:txBody>
                    <a:bodyPr/>
                    <a:lstStyle/>
                    <a:p>
                      <a:r>
                        <a:rPr lang="fa-IR" sz="1800" b="1" dirty="0" smtClean="0"/>
                        <a:t>سال چاپ</a:t>
                      </a:r>
                      <a:r>
                        <a:rPr lang="fa-IR" sz="1800" b="1" baseline="0" dirty="0" smtClean="0"/>
                        <a:t> </a:t>
                      </a:r>
                      <a:r>
                        <a:rPr lang="fa-IR" sz="1800" b="1" dirty="0" smtClean="0"/>
                        <a:t>محل وطراحی مطالعه</a:t>
                      </a:r>
                      <a:endParaRPr lang="en-US" sz="1800" b="1" dirty="0"/>
                    </a:p>
                  </a:txBody>
                  <a:tcPr/>
                </a:tc>
              </a:tr>
              <a:tr h="370840">
                <a:tc>
                  <a:txBody>
                    <a:bodyPr/>
                    <a:lstStyle/>
                    <a:p>
                      <a:pPr algn="r"/>
                      <a:r>
                        <a:rPr lang="en-US" sz="1800" b="1" kern="1200" dirty="0" smtClean="0">
                          <a:solidFill>
                            <a:schemeClr val="dk1"/>
                          </a:solidFill>
                          <a:latin typeface="+mn-lt"/>
                          <a:ea typeface="+mn-ea"/>
                          <a:cs typeface="+mn-cs"/>
                        </a:rPr>
                        <a:t>AMH</a:t>
                      </a:r>
                      <a:r>
                        <a:rPr lang="fa-IR" sz="1800" b="1" kern="1200" dirty="0" smtClean="0">
                          <a:solidFill>
                            <a:schemeClr val="dk1"/>
                          </a:solidFill>
                          <a:latin typeface="+mn-lt"/>
                          <a:ea typeface="+mn-ea"/>
                          <a:cs typeface="+mn-cs"/>
                        </a:rPr>
                        <a:t>بررسی اثر سطح سرمی هورمونهای تیروئید بر روی ذخایر تخمدانی براساس مقادیر</a:t>
                      </a:r>
                      <a:endParaRPr lang="en-US" dirty="0"/>
                    </a:p>
                  </a:txBody>
                  <a:tcPr/>
                </a:tc>
                <a:tc>
                  <a:txBody>
                    <a:bodyPr/>
                    <a:lstStyle/>
                    <a:p>
                      <a:r>
                        <a:rPr lang="fa-IR" sz="1800" b="1" dirty="0" smtClean="0"/>
                        <a:t>هدف</a:t>
                      </a:r>
                      <a:endParaRPr lang="en-US" sz="1800" b="1" dirty="0"/>
                    </a:p>
                  </a:txBody>
                  <a:tcPr/>
                </a:tc>
              </a:tr>
              <a:tr h="370840">
                <a:tc>
                  <a:txBody>
                    <a:bodyPr/>
                    <a:lstStyle/>
                    <a:p>
                      <a:pPr algn="r" rtl="1"/>
                      <a:r>
                        <a:rPr lang="fa-IR" sz="1800" b="1" i="0" u="none" strike="noStrike" cap="none" spc="0" baseline="0" dirty="0" smtClean="0">
                          <a:ln>
                            <a:noFill/>
                          </a:ln>
                          <a:solidFill>
                            <a:schemeClr val="dk1"/>
                          </a:solidFill>
                          <a:uFillTx/>
                          <a:latin typeface="+mn-lt"/>
                          <a:ea typeface="+mn-ea"/>
                          <a:cs typeface="+mn-cs"/>
                          <a:sym typeface="Arial"/>
                        </a:rPr>
                        <a:t>67 زن نابارور و 27 زن نرمال بعنوان گروه کنترل که بدلیل غربالگری سرطان رحم مراجعه کرده بودند</a:t>
                      </a:r>
                      <a:r>
                        <a:rPr lang="en-US" sz="1800" b="1" i="0" u="none" strike="noStrike" cap="none" spc="0" baseline="0" dirty="0" smtClean="0">
                          <a:ln>
                            <a:noFill/>
                          </a:ln>
                          <a:solidFill>
                            <a:schemeClr val="dk1"/>
                          </a:solidFill>
                          <a:uFillTx/>
                          <a:latin typeface="+mn-lt"/>
                          <a:ea typeface="+mn-ea"/>
                          <a:cs typeface="+mn-cs"/>
                          <a:sym typeface="Arial"/>
                        </a:rPr>
                        <a:t>,</a:t>
                      </a:r>
                      <a:r>
                        <a:rPr lang="fa-IR" sz="1800" b="1" i="0" u="none" strike="noStrike" cap="none" spc="0" baseline="0" dirty="0" smtClean="0">
                          <a:ln>
                            <a:noFill/>
                          </a:ln>
                          <a:solidFill>
                            <a:schemeClr val="dk1"/>
                          </a:solidFill>
                          <a:uFillTx/>
                          <a:latin typeface="+mn-lt"/>
                          <a:ea typeface="+mn-ea"/>
                          <a:cs typeface="+mn-cs"/>
                          <a:sym typeface="Arial"/>
                        </a:rPr>
                        <a:t> بین 30تا39 سال وارد مطالعه شدند. بیماران دچار </a:t>
                      </a:r>
                      <a:r>
                        <a:rPr lang="en-US" sz="1800" b="1" i="0" u="none" strike="noStrike" cap="none" spc="0" baseline="0" dirty="0" smtClean="0">
                          <a:ln>
                            <a:noFill/>
                          </a:ln>
                          <a:solidFill>
                            <a:schemeClr val="dk1"/>
                          </a:solidFill>
                          <a:uFillTx/>
                          <a:latin typeface="+mn-lt"/>
                          <a:ea typeface="+mn-ea"/>
                          <a:cs typeface="+mn-cs"/>
                          <a:sym typeface="Arial"/>
                        </a:rPr>
                        <a:t>POI,PCOS</a:t>
                      </a:r>
                      <a:r>
                        <a:rPr lang="fa-IR" sz="1800" b="1" i="0" u="none" strike="noStrike" cap="none" spc="0" baseline="0" dirty="0" smtClean="0">
                          <a:ln>
                            <a:noFill/>
                          </a:ln>
                          <a:solidFill>
                            <a:schemeClr val="dk1"/>
                          </a:solidFill>
                          <a:uFillTx/>
                          <a:latin typeface="+mn-lt"/>
                          <a:ea typeface="+mn-ea"/>
                          <a:cs typeface="+mn-cs"/>
                          <a:sym typeface="Arial"/>
                        </a:rPr>
                        <a:t> اندومتریوز و تومورهای تخمدان و جراحی تخمدان، سابقه مصرف سیگار، سن بالای 40 سال و بیمارانی که سابقه درمان اختلالات تیروئید داشتند از مطالعه خارج شدند</a:t>
                      </a:r>
                      <a:endParaRPr lang="fa-IR" sz="1800" b="1" kern="1200" baseline="0" dirty="0" smtClean="0">
                        <a:solidFill>
                          <a:schemeClr val="dk1"/>
                        </a:solidFill>
                        <a:latin typeface="+mn-lt"/>
                        <a:ea typeface="+mn-ea"/>
                        <a:cs typeface="+mn-cs"/>
                      </a:endParaRPr>
                    </a:p>
                  </a:txBody>
                  <a:tcPr/>
                </a:tc>
                <a:tc>
                  <a:txBody>
                    <a:bodyPr/>
                    <a:lstStyle/>
                    <a:p>
                      <a:r>
                        <a:rPr lang="fa-IR" sz="1800" b="1" dirty="0" smtClean="0"/>
                        <a:t>جمعیت مورد مطالعه</a:t>
                      </a:r>
                      <a:endParaRPr lang="en-US" sz="1800" b="1" dirty="0"/>
                    </a:p>
                  </a:txBody>
                  <a:tcPr/>
                </a:tc>
              </a:tr>
              <a:tr h="370840">
                <a:tc>
                  <a:txBody>
                    <a:bodyPr/>
                    <a:lstStyle/>
                    <a:p>
                      <a:pPr algn="r"/>
                      <a:r>
                        <a:rPr lang="fa-IR" sz="1800" b="1" kern="1200" dirty="0" smtClean="0">
                          <a:solidFill>
                            <a:schemeClr val="dk1"/>
                          </a:solidFill>
                          <a:latin typeface="+mn-lt"/>
                          <a:ea typeface="+mn-ea"/>
                          <a:cs typeface="+mn-cs"/>
                        </a:rPr>
                        <a:t>وسن بطور معکوس با ذخایر تخمدانی ارتباط داشت</a:t>
                      </a:r>
                      <a:r>
                        <a:rPr lang="en-US" sz="1800" b="1" kern="1200" dirty="0" smtClean="0">
                          <a:solidFill>
                            <a:schemeClr val="dk1"/>
                          </a:solidFill>
                          <a:latin typeface="+mn-lt"/>
                          <a:ea typeface="+mn-ea"/>
                          <a:cs typeface="+mn-cs"/>
                        </a:rPr>
                        <a:t>TSH</a:t>
                      </a:r>
                      <a:r>
                        <a:rPr lang="fa-IR" sz="1800" b="1" kern="1200" dirty="0" smtClean="0">
                          <a:solidFill>
                            <a:schemeClr val="dk1"/>
                          </a:solidFill>
                          <a:latin typeface="+mn-lt"/>
                          <a:ea typeface="+mn-ea"/>
                          <a:cs typeface="+mn-cs"/>
                        </a:rPr>
                        <a:t>سطوح بالاتر</a:t>
                      </a:r>
                      <a:endParaRPr lang="en-US" dirty="0"/>
                    </a:p>
                  </a:txBody>
                  <a:tcPr/>
                </a:tc>
                <a:tc>
                  <a:txBody>
                    <a:bodyPr/>
                    <a:lstStyle/>
                    <a:p>
                      <a:r>
                        <a:rPr lang="fa-IR" sz="1600" b="1" dirty="0" smtClean="0"/>
                        <a:t>نتایج</a:t>
                      </a:r>
                      <a:endParaRPr lang="en-US" sz="1600" b="1" dirty="0"/>
                    </a:p>
                  </a:txBody>
                  <a:tcPr/>
                </a:tc>
              </a:tr>
              <a:tr h="370840">
                <a:tc>
                  <a:txBody>
                    <a:bodyPr/>
                    <a:lstStyle/>
                    <a:p>
                      <a:pPr algn="r" rtl="1"/>
                      <a:r>
                        <a:rPr lang="fa-IR" sz="1800" b="1" kern="1200" dirty="0" smtClean="0">
                          <a:solidFill>
                            <a:schemeClr val="dk1"/>
                          </a:solidFill>
                          <a:latin typeface="+mn-lt"/>
                          <a:ea typeface="+mn-ea"/>
                          <a:cs typeface="+mn-cs"/>
                        </a:rPr>
                        <a:t>حجم کم نمونه </a:t>
                      </a:r>
                      <a:r>
                        <a:rPr lang="en-US" sz="1800" b="1" kern="1200" dirty="0" smtClean="0">
                          <a:solidFill>
                            <a:schemeClr val="dk1"/>
                          </a:solidFill>
                          <a:latin typeface="+mn-lt"/>
                          <a:ea typeface="+mn-ea"/>
                          <a:cs typeface="+mn-cs"/>
                        </a:rPr>
                        <a:t>,</a:t>
                      </a:r>
                      <a:r>
                        <a:rPr lang="fa-IR" sz="1800" b="1" kern="1200" dirty="0" smtClean="0">
                          <a:solidFill>
                            <a:schemeClr val="dk1"/>
                          </a:solidFill>
                          <a:latin typeface="+mn-lt"/>
                          <a:ea typeface="+mn-ea"/>
                          <a:cs typeface="+mn-cs"/>
                        </a:rPr>
                        <a:t>مطالعه تک مرکزی و مشاهد ه ای بود</a:t>
                      </a:r>
                      <a:r>
                        <a:rPr lang="en-US" sz="1800" b="1" kern="1200" dirty="0" smtClean="0">
                          <a:solidFill>
                            <a:schemeClr val="dk1"/>
                          </a:solidFill>
                          <a:latin typeface="+mn-lt"/>
                          <a:ea typeface="+mn-ea"/>
                          <a:cs typeface="+mn-cs"/>
                        </a:rPr>
                        <a:t>.</a:t>
                      </a:r>
                      <a:r>
                        <a:rPr lang="fa-IR" sz="1800" b="1" kern="1200" dirty="0" smtClean="0">
                          <a:solidFill>
                            <a:schemeClr val="dk1"/>
                          </a:solidFill>
                          <a:latin typeface="+mn-lt"/>
                          <a:ea typeface="+mn-ea"/>
                          <a:cs typeface="+mn-cs"/>
                        </a:rPr>
                        <a:t> سطح سرمی </a:t>
                      </a:r>
                      <a:r>
                        <a:rPr lang="en-US" sz="1800" b="1" kern="1200" dirty="0" smtClean="0">
                          <a:solidFill>
                            <a:schemeClr val="dk1"/>
                          </a:solidFill>
                          <a:latin typeface="+mn-lt"/>
                          <a:ea typeface="+mn-ea"/>
                          <a:cs typeface="+mn-cs"/>
                        </a:rPr>
                        <a:t>TPO </a:t>
                      </a:r>
                      <a:r>
                        <a:rPr lang="en-US" sz="1800" b="1" kern="1200" dirty="0" err="1" smtClean="0">
                          <a:solidFill>
                            <a:schemeClr val="dk1"/>
                          </a:solidFill>
                          <a:latin typeface="+mn-lt"/>
                          <a:ea typeface="+mn-ea"/>
                          <a:cs typeface="+mn-cs"/>
                        </a:rPr>
                        <a:t>Ab</a:t>
                      </a:r>
                      <a:r>
                        <a:rPr lang="fa-IR" sz="1800" b="1" kern="1200" dirty="0" smtClean="0">
                          <a:solidFill>
                            <a:schemeClr val="dk1"/>
                          </a:solidFill>
                          <a:latin typeface="+mn-lt"/>
                          <a:ea typeface="+mn-ea"/>
                          <a:cs typeface="+mn-cs"/>
                        </a:rPr>
                        <a:t>اندازه گیری نشده بود.</a:t>
                      </a:r>
                      <a:endParaRPr lang="en-US" dirty="0"/>
                    </a:p>
                  </a:txBody>
                  <a:tcPr/>
                </a:tc>
                <a:tc>
                  <a:txBody>
                    <a:bodyPr/>
                    <a:lstStyle/>
                    <a:p>
                      <a:r>
                        <a:rPr lang="fa-IR" sz="1600" b="1" dirty="0" smtClean="0"/>
                        <a:t>محدودیت</a:t>
                      </a:r>
                      <a:endParaRPr lang="en-US" sz="1600" b="1" dirty="0"/>
                    </a:p>
                  </a:txBody>
                  <a:tcPr/>
                </a:tc>
              </a:tr>
            </a:tbl>
          </a:graphicData>
        </a:graphic>
      </p:graphicFrame>
      <p:pic>
        <p:nvPicPr>
          <p:cNvPr id="3" name="Picture 2"/>
          <p:cNvPicPr>
            <a:picLocks noChangeAspect="1" noChangeArrowheads="1"/>
          </p:cNvPicPr>
          <p:nvPr/>
        </p:nvPicPr>
        <p:blipFill>
          <a:blip r:embed="rId2"/>
          <a:srcRect l="11250" t="26000" r="20000" b="40000"/>
          <a:stretch>
            <a:fillRect/>
          </a:stretch>
        </p:blipFill>
        <p:spPr bwMode="auto">
          <a:xfrm>
            <a:off x="381000" y="443049"/>
            <a:ext cx="8229600" cy="198011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algn="r">
              <a:buNone/>
            </a:pPr>
            <a:r>
              <a:rPr lang="en-US" dirty="0" smtClean="0"/>
              <a:t> </a:t>
            </a:r>
            <a:endParaRPr lang="en-US" dirty="0"/>
          </a:p>
        </p:txBody>
      </p:sp>
      <p:graphicFrame>
        <p:nvGraphicFramePr>
          <p:cNvPr id="4" name="Content Placeholder 3"/>
          <p:cNvGraphicFramePr>
            <a:graphicFrameLocks/>
          </p:cNvGraphicFramePr>
          <p:nvPr/>
        </p:nvGraphicFramePr>
        <p:xfrm>
          <a:off x="457200" y="1600200"/>
          <a:ext cx="8229600" cy="4150360"/>
        </p:xfrm>
        <a:graphic>
          <a:graphicData uri="http://schemas.openxmlformats.org/drawingml/2006/table">
            <a:tbl>
              <a:tblPr firstRow="1" bandRow="1">
                <a:tableStyleId>{5C22544A-7EE6-4342-B048-85BDC9FD1C3A}</a:tableStyleId>
              </a:tblPr>
              <a:tblGrid>
                <a:gridCol w="6858000"/>
                <a:gridCol w="1371600"/>
              </a:tblGrid>
              <a:tr h="370840">
                <a:tc>
                  <a:txBody>
                    <a:bodyPr/>
                    <a:lstStyle/>
                    <a:p>
                      <a:endParaRPr lang="en-US" b="1" dirty="0"/>
                    </a:p>
                  </a:txBody>
                  <a:tcPr/>
                </a:tc>
                <a:tc>
                  <a:txBody>
                    <a:bodyPr/>
                    <a:lstStyle/>
                    <a:p>
                      <a:endParaRPr lang="en-US" dirty="0">
                        <a:solidFill>
                          <a:schemeClr val="tx1"/>
                        </a:solidFill>
                      </a:endParaRPr>
                    </a:p>
                  </a:txBody>
                  <a:tcPr/>
                </a:tc>
              </a:tr>
              <a:tr h="370840">
                <a:tc>
                  <a:txBody>
                    <a:bodyPr/>
                    <a:lstStyle/>
                    <a:p>
                      <a:pPr algn="r"/>
                      <a:r>
                        <a:rPr lang="fa-IR" sz="1800" b="1" kern="1200" dirty="0" smtClean="0">
                          <a:solidFill>
                            <a:schemeClr val="dk1"/>
                          </a:solidFill>
                          <a:latin typeface="+mn-lt"/>
                          <a:ea typeface="+mn-ea"/>
                          <a:cs typeface="+mn-cs"/>
                        </a:rPr>
                        <a:t>بررسی تغییرات عملکرد تیروئید در طول زمان </a:t>
                      </a:r>
                      <a:endParaRPr lang="en-US"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a-IR" sz="1600" b="1" dirty="0" smtClean="0">
                          <a:solidFill>
                            <a:schemeClr val="bg1"/>
                          </a:solidFill>
                        </a:rPr>
                        <a:t>هدف</a:t>
                      </a:r>
                      <a:endParaRPr lang="en-US" sz="1600" b="1" dirty="0" smtClean="0">
                        <a:solidFill>
                          <a:schemeClr val="bg1"/>
                        </a:solidFill>
                      </a:endParaRPr>
                    </a:p>
                    <a:p>
                      <a:pPr algn="r"/>
                      <a:endParaRPr lang="en-US" sz="1600" dirty="0">
                        <a:solidFill>
                          <a:schemeClr val="bg1"/>
                        </a:solidFill>
                      </a:endParaRPr>
                    </a:p>
                  </a:txBody>
                  <a:tcPr/>
                </a:tc>
              </a:tr>
              <a:tr h="370840">
                <a:tc>
                  <a:txBody>
                    <a:bodyPr/>
                    <a:lstStyle/>
                    <a:p>
                      <a:pPr algn="r"/>
                      <a:r>
                        <a:rPr lang="fa-IR" sz="1800" b="1" kern="1200" dirty="0" smtClean="0">
                          <a:solidFill>
                            <a:schemeClr val="dk1"/>
                          </a:solidFill>
                          <a:latin typeface="+mn-lt"/>
                          <a:ea typeface="+mn-ea"/>
                          <a:cs typeface="+mn-cs"/>
                        </a:rPr>
                        <a:t>٩٠٨ فرد فاقد بیماری تیروئید با میانگین سنی ٤٥سال</a:t>
                      </a:r>
                      <a:endParaRPr lang="en-US" sz="1800" b="1" kern="1200" dirty="0" smtClean="0">
                        <a:solidFill>
                          <a:schemeClr val="dk1"/>
                        </a:solidFill>
                        <a:latin typeface="+mn-lt"/>
                        <a:ea typeface="+mn-ea"/>
                        <a:cs typeface="+mn-cs"/>
                      </a:endParaRPr>
                    </a:p>
                    <a:p>
                      <a:pPr algn="r"/>
                      <a:r>
                        <a:rPr lang="fa-IR" sz="1800" b="1" kern="1200" dirty="0" smtClean="0">
                          <a:solidFill>
                            <a:schemeClr val="dk1"/>
                          </a:solidFill>
                          <a:latin typeface="+mn-lt"/>
                          <a:ea typeface="+mn-ea"/>
                          <a:cs typeface="+mn-cs"/>
                        </a:rPr>
                        <a:t>افراد دچار پرکاری وکم کاری تیروئید مصرف داروهای دارای تأثیر در عملکرد تیروئیدو واختلالات هیپوفیز از مطالعه خارج شدند.</a:t>
                      </a:r>
                      <a:r>
                        <a:rPr lang="en-US" sz="1800" b="1" kern="1200" dirty="0" smtClean="0">
                          <a:solidFill>
                            <a:schemeClr val="dk1"/>
                          </a:solidFill>
                          <a:latin typeface="+mn-lt"/>
                          <a:ea typeface="+mn-ea"/>
                          <a:cs typeface="+mn-cs"/>
                        </a:rPr>
                        <a:t> TPO</a:t>
                      </a:r>
                      <a:r>
                        <a:rPr lang="fa-IR" sz="1800" b="1" kern="1200" dirty="0" smtClean="0">
                          <a:solidFill>
                            <a:schemeClr val="dk1"/>
                          </a:solidFill>
                          <a:latin typeface="+mn-lt"/>
                          <a:ea typeface="+mn-ea"/>
                          <a:cs typeface="+mn-cs"/>
                        </a:rPr>
                        <a:t>آنتی</a:t>
                      </a:r>
                      <a:r>
                        <a:rPr lang="fa-IR" sz="1800" b="1" kern="1200" baseline="0" dirty="0" smtClean="0">
                          <a:solidFill>
                            <a:schemeClr val="dk1"/>
                          </a:solidFill>
                          <a:latin typeface="+mn-lt"/>
                          <a:ea typeface="+mn-ea"/>
                          <a:cs typeface="+mn-cs"/>
                        </a:rPr>
                        <a:t> بادی ضد</a:t>
                      </a:r>
                      <a:endParaRPr lang="en-US" sz="1800" b="1" kern="1200" dirty="0" smtClean="0">
                        <a:solidFill>
                          <a:schemeClr val="dk1"/>
                        </a:solidFill>
                        <a:latin typeface="+mn-lt"/>
                        <a:ea typeface="+mn-ea"/>
                        <a:cs typeface="+mn-cs"/>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a-IR" sz="1600" b="1" dirty="0" smtClean="0">
                          <a:solidFill>
                            <a:schemeClr val="bg1"/>
                          </a:solidFill>
                        </a:rPr>
                        <a:t>جمعیت مورد مطالعه</a:t>
                      </a:r>
                      <a:endParaRPr lang="en-US" sz="1600" b="1" dirty="0" smtClean="0">
                        <a:solidFill>
                          <a:schemeClr val="bg1"/>
                        </a:solidFill>
                      </a:endParaRPr>
                    </a:p>
                    <a:p>
                      <a:pPr algn="r"/>
                      <a:endParaRPr lang="en-US" sz="1600" dirty="0">
                        <a:solidFill>
                          <a:schemeClr val="bg1"/>
                        </a:solidFill>
                      </a:endParaRPr>
                    </a:p>
                  </a:txBody>
                  <a:tcPr/>
                </a:tc>
              </a:tr>
              <a:tr h="37084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dk1"/>
                          </a:solidFill>
                          <a:latin typeface="+mn-lt"/>
                          <a:ea typeface="+mn-ea"/>
                          <a:cs typeface="+mn-cs"/>
                        </a:rPr>
                        <a:t>TSH</a:t>
                      </a:r>
                      <a:r>
                        <a:rPr lang="fa-IR" sz="1800" b="1" kern="1200" dirty="0" smtClean="0">
                          <a:solidFill>
                            <a:schemeClr val="dk1"/>
                          </a:solidFill>
                          <a:latin typeface="+mn-lt"/>
                          <a:ea typeface="+mn-ea"/>
                          <a:cs typeface="+mn-cs"/>
                        </a:rPr>
                        <a:t>با افزایش سن میانگین سطح سرمی</a:t>
                      </a:r>
                    </a:p>
                    <a:p>
                      <a:pPr marL="0" marR="0" indent="0" algn="r" defTabSz="914400" rtl="0" eaLnBrk="1" fontAlgn="auto" latinLnBrk="0" hangingPunct="1">
                        <a:lnSpc>
                          <a:spcPct val="100000"/>
                        </a:lnSpc>
                        <a:spcBef>
                          <a:spcPts val="0"/>
                        </a:spcBef>
                        <a:spcAft>
                          <a:spcPts val="0"/>
                        </a:spcAft>
                        <a:buClrTx/>
                        <a:buSzTx/>
                        <a:buFontTx/>
                        <a:buNone/>
                        <a:tabLst/>
                        <a:defRPr/>
                      </a:pPr>
                      <a:r>
                        <a:rPr lang="fa-IR" sz="1800" b="1" kern="1200" dirty="0" smtClean="0">
                          <a:solidFill>
                            <a:schemeClr val="dk1"/>
                          </a:solidFill>
                          <a:latin typeface="+mn-lt"/>
                          <a:ea typeface="+mn-ea"/>
                          <a:cs typeface="+mn-cs"/>
                        </a:rPr>
                        <a:t>0.32</a:t>
                      </a:r>
                      <a:r>
                        <a:rPr lang="en-US" sz="1800" b="1" kern="1200" dirty="0" smtClean="0">
                          <a:solidFill>
                            <a:schemeClr val="dk1"/>
                          </a:solidFill>
                          <a:latin typeface="+mn-lt"/>
                          <a:ea typeface="+mn-ea"/>
                          <a:cs typeface="+mn-cs"/>
                        </a:rPr>
                        <a:t>mu/L</a:t>
                      </a:r>
                      <a:r>
                        <a:rPr lang="fa-IR" sz="1800" b="1" kern="1200" dirty="0" smtClean="0">
                          <a:solidFill>
                            <a:schemeClr val="dk1"/>
                          </a:solidFill>
                          <a:latin typeface="+mn-lt"/>
                          <a:ea typeface="+mn-ea"/>
                          <a:cs typeface="+mn-cs"/>
                        </a:rPr>
                        <a:t>افزایش یافت تغییرات معادل </a:t>
                      </a:r>
                      <a:r>
                        <a:rPr lang="en-US" sz="1800" b="1" kern="1200" dirty="0" smtClean="0">
                          <a:solidFill>
                            <a:schemeClr val="dk1"/>
                          </a:solidFill>
                          <a:latin typeface="+mn-lt"/>
                          <a:ea typeface="+mn-ea"/>
                          <a:cs typeface="+mn-cs"/>
                        </a:rPr>
                        <a:t>mu/L</a:t>
                      </a:r>
                      <a:r>
                        <a:rPr lang="fa-IR" sz="1800" b="1" kern="1200" dirty="0" smtClean="0">
                          <a:solidFill>
                            <a:schemeClr val="dk1"/>
                          </a:solidFill>
                          <a:latin typeface="+mn-lt"/>
                          <a:ea typeface="+mn-ea"/>
                          <a:cs typeface="+mn-cs"/>
                        </a:rPr>
                        <a:t>از1.49به1.81</a:t>
                      </a:r>
                    </a:p>
                    <a:p>
                      <a:pPr marL="0" marR="0" indent="0" algn="r" defTabSz="914400" rtl="0" eaLnBrk="1" fontAlgn="auto" latinLnBrk="0" hangingPunct="1">
                        <a:lnSpc>
                          <a:spcPct val="100000"/>
                        </a:lnSpc>
                        <a:spcBef>
                          <a:spcPts val="0"/>
                        </a:spcBef>
                        <a:spcAft>
                          <a:spcPts val="0"/>
                        </a:spcAft>
                        <a:buClrTx/>
                        <a:buSzTx/>
                        <a:buFontTx/>
                        <a:buNone/>
                        <a:tabLst/>
                        <a:defRPr/>
                      </a:pPr>
                      <a:r>
                        <a:rPr lang="fa-IR" sz="1800" b="1" kern="1200" dirty="0" smtClean="0">
                          <a:solidFill>
                            <a:schemeClr val="dk1"/>
                          </a:solidFill>
                          <a:latin typeface="+mn-lt"/>
                          <a:ea typeface="+mn-ea"/>
                          <a:cs typeface="+mn-cs"/>
                        </a:rPr>
                        <a:t>ماند</a:t>
                      </a:r>
                      <a:r>
                        <a:rPr lang="en-US" sz="1800" b="1" kern="1200" dirty="0" smtClean="0">
                          <a:solidFill>
                            <a:schemeClr val="dk1"/>
                          </a:solidFill>
                          <a:latin typeface="+mn-lt"/>
                          <a:ea typeface="+mn-ea"/>
                          <a:cs typeface="+mn-cs"/>
                        </a:rPr>
                        <a:t> </a:t>
                      </a:r>
                      <a:r>
                        <a:rPr lang="fa-IR" sz="1800" b="1" kern="1200" dirty="0" smtClean="0">
                          <a:solidFill>
                            <a:schemeClr val="dk1"/>
                          </a:solidFill>
                          <a:latin typeface="+mn-lt"/>
                          <a:ea typeface="+mn-ea"/>
                          <a:cs typeface="+mn-cs"/>
                        </a:rPr>
                        <a:t>بدون تغییر</a:t>
                      </a:r>
                      <a:r>
                        <a:rPr lang="en-US" sz="1800" b="1" kern="1200" dirty="0" smtClean="0">
                          <a:solidFill>
                            <a:schemeClr val="dk1"/>
                          </a:solidFill>
                          <a:latin typeface="+mn-lt"/>
                          <a:ea typeface="+mn-ea"/>
                          <a:cs typeface="+mn-cs"/>
                        </a:rPr>
                        <a:t>  FT4</a:t>
                      </a:r>
                      <a:r>
                        <a:rPr lang="fa-IR" sz="1800" b="1" kern="1200" dirty="0" smtClean="0">
                          <a:solidFill>
                            <a:schemeClr val="dk1"/>
                          </a:solidFill>
                          <a:latin typeface="+mn-lt"/>
                          <a:ea typeface="+mn-ea"/>
                          <a:cs typeface="+mn-cs"/>
                        </a:rPr>
                        <a:t>ولی سطح سرمی </a:t>
                      </a:r>
                      <a:endParaRPr lang="en-US" sz="1800" b="1" kern="1200" dirty="0" smtClean="0">
                        <a:solidFill>
                          <a:schemeClr val="dk1"/>
                        </a:solidFill>
                        <a:latin typeface="+mn-lt"/>
                        <a:ea typeface="+mn-ea"/>
                        <a:cs typeface="+mn-cs"/>
                      </a:endParaRPr>
                    </a:p>
                    <a:p>
                      <a:pPr algn="r"/>
                      <a:r>
                        <a:rPr lang="fa-IR" sz="1800" b="1" kern="1200" dirty="0" smtClean="0">
                          <a:solidFill>
                            <a:schemeClr val="dk1"/>
                          </a:solidFill>
                          <a:latin typeface="+mn-lt"/>
                          <a:ea typeface="+mn-ea"/>
                          <a:cs typeface="+mn-cs"/>
                        </a:rPr>
                        <a:t>داشتند</a:t>
                      </a:r>
                      <a:r>
                        <a:rPr lang="en-US" sz="1800" b="1" kern="1200" dirty="0" smtClean="0">
                          <a:solidFill>
                            <a:schemeClr val="dk1"/>
                          </a:solidFill>
                          <a:latin typeface="+mn-lt"/>
                          <a:ea typeface="+mn-ea"/>
                          <a:cs typeface="+mn-cs"/>
                        </a:rPr>
                        <a:t>TSH</a:t>
                      </a:r>
                      <a:r>
                        <a:rPr lang="fa-IR" sz="1800" b="1" kern="1200" dirty="0" smtClean="0">
                          <a:solidFill>
                            <a:schemeClr val="dk1"/>
                          </a:solidFill>
                          <a:latin typeface="+mn-lt"/>
                          <a:ea typeface="+mn-ea"/>
                          <a:cs typeface="+mn-cs"/>
                        </a:rPr>
                        <a:t>پایه بالاتر افزایش کمتری درسطح </a:t>
                      </a:r>
                      <a:r>
                        <a:rPr lang="en-US" sz="1800" b="1" kern="1200" dirty="0" smtClean="0">
                          <a:solidFill>
                            <a:schemeClr val="dk1"/>
                          </a:solidFill>
                          <a:latin typeface="+mn-lt"/>
                          <a:ea typeface="+mn-ea"/>
                          <a:cs typeface="+mn-cs"/>
                        </a:rPr>
                        <a:t>TSH</a:t>
                      </a:r>
                      <a:r>
                        <a:rPr lang="fa-IR" sz="1800" kern="1200" dirty="0" smtClean="0">
                          <a:solidFill>
                            <a:schemeClr val="dk1"/>
                          </a:solidFill>
                          <a:latin typeface="+mn-lt"/>
                          <a:ea typeface="+mn-ea"/>
                          <a:cs typeface="+mn-cs"/>
                        </a:rPr>
                        <a:t> ا</a:t>
                      </a:r>
                      <a:r>
                        <a:rPr lang="fa-IR" sz="1800" b="1" kern="1200" dirty="0" smtClean="0">
                          <a:solidFill>
                            <a:schemeClr val="dk1"/>
                          </a:solidFill>
                          <a:latin typeface="+mn-lt"/>
                          <a:ea typeface="+mn-ea"/>
                          <a:cs typeface="+mn-cs"/>
                        </a:rPr>
                        <a:t>فراد با سطوح</a:t>
                      </a:r>
                      <a:endParaRPr lang="en-US"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a-IR" sz="1600" b="1" dirty="0" smtClean="0">
                          <a:solidFill>
                            <a:schemeClr val="bg1"/>
                          </a:solidFill>
                        </a:rPr>
                        <a:t>نتایج</a:t>
                      </a:r>
                      <a:endParaRPr lang="en-US" sz="1600" b="1" dirty="0" smtClean="0">
                        <a:solidFill>
                          <a:schemeClr val="bg1"/>
                        </a:solidFill>
                      </a:endParaRPr>
                    </a:p>
                    <a:p>
                      <a:pPr algn="r"/>
                      <a:endParaRPr lang="en-US" sz="1600" dirty="0">
                        <a:solidFill>
                          <a:schemeClr val="bg1"/>
                        </a:solidFill>
                      </a:endParaRPr>
                    </a:p>
                  </a:txBody>
                  <a:tcPr/>
                </a:tc>
              </a:tr>
              <a:tr h="37084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a-IR" sz="1800" b="1" kern="1200" dirty="0" smtClean="0">
                          <a:solidFill>
                            <a:schemeClr val="dk1"/>
                          </a:solidFill>
                          <a:latin typeface="+mn-lt"/>
                          <a:ea typeface="+mn-ea"/>
                          <a:cs typeface="+mn-cs"/>
                        </a:rPr>
                        <a:t>انجام ندادن سونوگرافی تیروئید بطوریکه در فاقد آن بطور کامل نمیتوان عملکرد تیروئید را نرمال فرض کردوتمام افراد شرکت کننده دراین مطالعه سفید پوست بودندلذا نتایج این مطالعه قابل تعمیم به دیگر نژادها نمیباشد</a:t>
                      </a:r>
                      <a:r>
                        <a:rPr lang="fa-IR" sz="1800" kern="1200" dirty="0" smtClean="0">
                          <a:solidFill>
                            <a:schemeClr val="dk1"/>
                          </a:solidFill>
                          <a:latin typeface="+mn-lt"/>
                          <a:ea typeface="+mn-ea"/>
                          <a:cs typeface="+mn-cs"/>
                        </a:rPr>
                        <a:t>.</a:t>
                      </a:r>
                      <a:endParaRPr lang="en-US" sz="1800" kern="1200" dirty="0" smtClean="0">
                        <a:solidFill>
                          <a:schemeClr val="dk1"/>
                        </a:solidFill>
                        <a:latin typeface="+mn-lt"/>
                        <a:ea typeface="+mn-ea"/>
                        <a:cs typeface="+mn-cs"/>
                      </a:endParaRPr>
                    </a:p>
                    <a:p>
                      <a:pPr algn="r"/>
                      <a:endParaRPr lang="en-US"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a-IR" sz="1600" b="1" dirty="0" smtClean="0">
                          <a:solidFill>
                            <a:schemeClr val="bg1"/>
                          </a:solidFill>
                        </a:rPr>
                        <a:t>محدودیت</a:t>
                      </a:r>
                      <a:endParaRPr lang="en-US" sz="1600" b="1" dirty="0" smtClean="0">
                        <a:solidFill>
                          <a:schemeClr val="bg1"/>
                        </a:solidFill>
                      </a:endParaRPr>
                    </a:p>
                    <a:p>
                      <a:endParaRPr lang="en-US" sz="1600" dirty="0">
                        <a:solidFill>
                          <a:schemeClr val="bg1"/>
                        </a:solidFill>
                      </a:endParaRPr>
                    </a:p>
                  </a:txBody>
                  <a:tcPr/>
                </a:tc>
              </a:tr>
            </a:tbl>
          </a:graphicData>
        </a:graphic>
      </p:graphicFrame>
      <p:pic>
        <p:nvPicPr>
          <p:cNvPr id="5" name="Picture 2"/>
          <p:cNvPicPr>
            <a:picLocks noChangeAspect="1" noChangeArrowheads="1"/>
          </p:cNvPicPr>
          <p:nvPr/>
        </p:nvPicPr>
        <p:blipFill>
          <a:blip r:embed="rId2"/>
          <a:srcRect l="30000" t="27000" r="14375" b="45000"/>
          <a:stretch>
            <a:fillRect/>
          </a:stretch>
        </p:blipFill>
        <p:spPr bwMode="auto">
          <a:xfrm>
            <a:off x="457200" y="304800"/>
            <a:ext cx="8229600" cy="1676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1295400" y="2286000"/>
            <a:ext cx="6400800" cy="2438400"/>
          </a:xfrm>
        </p:spPr>
        <p:txBody>
          <a:bodyPr/>
          <a:lstStyle/>
          <a:p>
            <a:pPr algn="ctr"/>
            <a:endParaRPr lang="en-US" dirty="0" smtClean="0">
              <a:solidFill>
                <a:srgbClr val="FFFF00"/>
              </a:solidFill>
              <a:ea typeface="宋体"/>
              <a:cs typeface="B Zar" pitchFamily="2" charset="-78"/>
            </a:endParaRPr>
          </a:p>
          <a:p>
            <a:pPr algn="ctr">
              <a:buNone/>
            </a:pPr>
            <a:r>
              <a:rPr lang="fa-IR" sz="7200" dirty="0" smtClean="0">
                <a:solidFill>
                  <a:srgbClr val="FFFF00"/>
                </a:solidFill>
                <a:effectLst>
                  <a:outerShdw blurRad="38100" dist="38100" dir="2700000" algn="tl">
                    <a:srgbClr val="000000">
                      <a:alpha val="43137"/>
                    </a:srgbClr>
                  </a:outerShdw>
                </a:effectLst>
                <a:ea typeface="宋体"/>
                <a:cs typeface="B Zar" pitchFamily="2" charset="-78"/>
              </a:rPr>
              <a:t>اهداف و </a:t>
            </a:r>
            <a:r>
              <a:rPr lang="fa-IR" sz="7200" dirty="0" smtClean="0">
                <a:solidFill>
                  <a:srgbClr val="FFFF00"/>
                </a:solidFill>
                <a:ea typeface="宋体"/>
                <a:cs typeface="B Zar" pitchFamily="2" charset="-78"/>
              </a:rPr>
              <a:t>فرضیات</a:t>
            </a:r>
            <a:endParaRPr lang="en-US" sz="7200" dirty="0" smtClean="0">
              <a:solidFill>
                <a:srgbClr val="FFFF00"/>
              </a:solidFill>
              <a:ea typeface="宋体"/>
              <a:cs typeface="B Zar" pitchFamily="2" charset="-78"/>
            </a:endParaRPr>
          </a:p>
          <a:p>
            <a:pPr algn="ctr">
              <a:buNone/>
            </a:pPr>
            <a:endParaRPr lang="en-US" sz="6000" dirty="0" smtClean="0">
              <a:solidFill>
                <a:srgbClr val="FFFF00"/>
              </a:solidFill>
              <a:ea typeface="宋体"/>
              <a:cs typeface="B Zar" pitchFamily="2" charset="-78"/>
            </a:endParaRPr>
          </a:p>
          <a:p>
            <a:pPr algn="ctr">
              <a:buNone/>
            </a:pPr>
            <a:endParaRPr lang="en-US" sz="6000" dirty="0" smtClean="0">
              <a:solidFill>
                <a:srgbClr val="FFFF00"/>
              </a:solidFill>
              <a:ea typeface="宋体"/>
              <a:cs typeface="B Zar" pitchFamily="2" charset="-78"/>
            </a:endParaRPr>
          </a:p>
          <a:p>
            <a:pPr algn="ctr">
              <a:buNone/>
            </a:pPr>
            <a:endParaRPr lang="en-US" sz="6000" dirty="0" smtClean="0">
              <a:solidFill>
                <a:srgbClr val="FFFF00"/>
              </a:solidFill>
              <a:ea typeface="宋体"/>
              <a:cs typeface="B Zar" pitchFamily="2" charset="-78"/>
            </a:endParaRPr>
          </a:p>
          <a:p>
            <a:pPr algn="ctr">
              <a:buNone/>
            </a:pPr>
            <a:endParaRPr lang="en-US" dirty="0" smtClean="0">
              <a:solidFill>
                <a:srgbClr val="FFFF00"/>
              </a:solidFill>
              <a:ea typeface="宋体"/>
              <a:cs typeface="B Zar" pitchFamily="2" charset="-78"/>
            </a:endParaRPr>
          </a:p>
          <a:p>
            <a:pPr algn="ctr"/>
            <a:endParaRPr lang="en-US" dirty="0" smtClean="0">
              <a:solidFill>
                <a:srgbClr val="FFFF00"/>
              </a:solidFill>
              <a:ea typeface="宋体"/>
              <a:cs typeface="B Zar" pitchFamily="2" charset="-78"/>
            </a:endParaRPr>
          </a:p>
          <a:p>
            <a:pPr algn="ct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b="1" dirty="0" smtClean="0">
                <a:solidFill>
                  <a:srgbClr val="FFFF00"/>
                </a:solidFill>
                <a:latin typeface="Times New Roman" pitchFamily="18" charset="0"/>
              </a:rPr>
              <a:t>هدف اصلی</a:t>
            </a:r>
            <a:r>
              <a:rPr lang="en-US" b="1" dirty="0" smtClean="0">
                <a:solidFill>
                  <a:srgbClr val="C00000"/>
                </a:solidFill>
                <a:latin typeface="Times New Roman" pitchFamily="18" charset="0"/>
              </a:rPr>
              <a:t/>
            </a:r>
            <a:br>
              <a:rPr lang="en-US" b="1" dirty="0" smtClean="0">
                <a:solidFill>
                  <a:srgbClr val="C00000"/>
                </a:solidFill>
                <a:latin typeface="Times New Roman" pitchFamily="18" charset="0"/>
              </a:rPr>
            </a:br>
            <a:endParaRPr lang="en-US" dirty="0"/>
          </a:p>
        </p:txBody>
      </p:sp>
      <p:sp>
        <p:nvSpPr>
          <p:cNvPr id="3" name="Content Placeholder 2"/>
          <p:cNvSpPr>
            <a:spLocks noGrp="1"/>
          </p:cNvSpPr>
          <p:nvPr>
            <p:ph idx="1"/>
          </p:nvPr>
        </p:nvSpPr>
        <p:spPr/>
        <p:txBody>
          <a:bodyPr/>
          <a:lstStyle/>
          <a:p>
            <a:pPr algn="ctr">
              <a:buNone/>
            </a:pPr>
            <a:r>
              <a:rPr lang="en-US" b="1" dirty="0" smtClean="0"/>
              <a:t>TSH</a:t>
            </a:r>
            <a:r>
              <a:rPr lang="en-US" dirty="0" smtClean="0"/>
              <a:t> </a:t>
            </a:r>
            <a:r>
              <a:rPr lang="fa-IR" b="1" dirty="0" smtClean="0"/>
              <a:t>بررسي ارتباط تغييرات سطح سرمي</a:t>
            </a:r>
            <a:endParaRPr lang="en-US" b="1" dirty="0" smtClean="0"/>
          </a:p>
          <a:p>
            <a:pPr algn="ctr">
              <a:buNone/>
            </a:pPr>
            <a:r>
              <a:rPr lang="fa-IR" b="1" dirty="0" smtClean="0"/>
              <a:t>با سطوح مختلف ذخاير تخمداني برآورد شده برحسب</a:t>
            </a:r>
            <a:endParaRPr lang="en-US" b="1" dirty="0" smtClean="0"/>
          </a:p>
          <a:p>
            <a:pPr algn="ctr">
              <a:buNone/>
            </a:pPr>
            <a:r>
              <a:rPr lang="en-US" b="1" dirty="0" smtClean="0"/>
              <a:t>   </a:t>
            </a:r>
            <a:r>
              <a:rPr lang="fa-IR" b="1" dirty="0" smtClean="0"/>
              <a:t>هورمون آنتي مولرين در زنان سنين باروري در مطالعه قند </a:t>
            </a:r>
            <a:r>
              <a:rPr lang="fa-IR" dirty="0" smtClean="0"/>
              <a:t>و </a:t>
            </a:r>
            <a:r>
              <a:rPr lang="fa-IR" b="1" dirty="0" smtClean="0"/>
              <a:t>ليپپيد تهران</a:t>
            </a:r>
            <a:endParaRPr lang="en-US" b="1" dirty="0" smtClean="0"/>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sz="4000" dirty="0" smtClean="0">
                <a:solidFill>
                  <a:srgbClr val="FFFF00"/>
                </a:solidFill>
                <a:latin typeface="Times New Roman" pitchFamily="18" charset="0"/>
              </a:rPr>
              <a:t>اهداف فرعی</a:t>
            </a:r>
            <a:endParaRPr lang="en-US" b="1" dirty="0">
              <a:solidFill>
                <a:srgbClr val="FFFF00"/>
              </a:solidFill>
            </a:endParaRPr>
          </a:p>
        </p:txBody>
      </p:sp>
      <p:sp>
        <p:nvSpPr>
          <p:cNvPr id="3" name="Content Placeholder 2"/>
          <p:cNvSpPr>
            <a:spLocks noGrp="1"/>
          </p:cNvSpPr>
          <p:nvPr>
            <p:ph sz="quarter" idx="1"/>
          </p:nvPr>
        </p:nvSpPr>
        <p:spPr>
          <a:xfrm>
            <a:off x="381000" y="1447800"/>
            <a:ext cx="8191500" cy="5410200"/>
          </a:xfrm>
        </p:spPr>
        <p:txBody>
          <a:bodyPr>
            <a:noAutofit/>
          </a:bodyPr>
          <a:lstStyle/>
          <a:p>
            <a:pPr algn="r" rtl="1"/>
            <a:r>
              <a:rPr lang="ar-SA" sz="2000" b="1" dirty="0" smtClean="0">
                <a:solidFill>
                  <a:schemeClr val="tx1"/>
                </a:solidFill>
                <a:cs typeface="B Nazanin" pitchFamily="2" charset="-78"/>
              </a:rPr>
              <a:t>1:تعیین ارتباط سطح سرمی هورمون</a:t>
            </a:r>
            <a:r>
              <a:rPr lang="en-US" sz="2000" b="1" dirty="0" smtClean="0">
                <a:solidFill>
                  <a:schemeClr val="tx1"/>
                </a:solidFill>
                <a:cs typeface="B Nazanin" pitchFamily="2" charset="-78"/>
              </a:rPr>
              <a:t>TSH</a:t>
            </a:r>
            <a:r>
              <a:rPr lang="ar-SA" sz="2000" b="1" dirty="0" smtClean="0">
                <a:solidFill>
                  <a:schemeClr val="tx1"/>
                </a:solidFill>
                <a:cs typeface="B Nazanin" pitchFamily="2" charset="-78"/>
              </a:rPr>
              <a:t>با باچارکهای مختلف ذخایر تخمدانی</a:t>
            </a:r>
            <a:endParaRPr lang="en-US" sz="2000" b="1" dirty="0" smtClean="0">
              <a:solidFill>
                <a:schemeClr val="tx1"/>
              </a:solidFill>
              <a:cs typeface="B Nazanin" pitchFamily="2" charset="-78"/>
            </a:endParaRPr>
          </a:p>
          <a:p>
            <a:pPr algn="r" rtl="1"/>
            <a:r>
              <a:rPr lang="ar-SA" sz="2000" b="1" dirty="0" smtClean="0">
                <a:solidFill>
                  <a:schemeClr val="tx1"/>
                </a:solidFill>
                <a:cs typeface="B Nazanin" pitchFamily="2" charset="-78"/>
              </a:rPr>
              <a:t>2:تعیین ارتباط سطح سرمی هورمون</a:t>
            </a:r>
            <a:r>
              <a:rPr lang="en-US" sz="2000" b="1" dirty="0" smtClean="0">
                <a:solidFill>
                  <a:schemeClr val="tx1"/>
                </a:solidFill>
                <a:cs typeface="B Nazanin" pitchFamily="2" charset="-78"/>
              </a:rPr>
              <a:t>FT4</a:t>
            </a:r>
            <a:r>
              <a:rPr lang="ar-SA" sz="2000" b="1" dirty="0" smtClean="0">
                <a:solidFill>
                  <a:schemeClr val="tx1"/>
                </a:solidFill>
                <a:cs typeface="B Nazanin" pitchFamily="2" charset="-78"/>
              </a:rPr>
              <a:t>با باچارکهای مختلف ذخایر تخمدانی</a:t>
            </a:r>
            <a:endParaRPr lang="en-US" sz="2000" b="1" dirty="0" smtClean="0">
              <a:solidFill>
                <a:schemeClr val="tx1"/>
              </a:solidFill>
              <a:cs typeface="B Nazanin" pitchFamily="2" charset="-78"/>
            </a:endParaRPr>
          </a:p>
          <a:p>
            <a:pPr algn="r" rtl="1"/>
            <a:r>
              <a:rPr lang="ar-SA" sz="2000" b="1" dirty="0" smtClean="0">
                <a:solidFill>
                  <a:schemeClr val="tx1"/>
                </a:solidFill>
                <a:cs typeface="B Nazanin" pitchFamily="2" charset="-78"/>
              </a:rPr>
              <a:t>3:تعیین ارتباط سطح سرمی  </a:t>
            </a:r>
            <a:r>
              <a:rPr lang="en-US" sz="2000" b="1" dirty="0" smtClean="0">
                <a:solidFill>
                  <a:schemeClr val="tx1"/>
                </a:solidFill>
                <a:cs typeface="B Nazanin" pitchFamily="2" charset="-78"/>
              </a:rPr>
              <a:t>TPO </a:t>
            </a:r>
            <a:r>
              <a:rPr lang="en-US" sz="2000" b="1" dirty="0" err="1" smtClean="0">
                <a:solidFill>
                  <a:schemeClr val="tx1"/>
                </a:solidFill>
                <a:cs typeface="B Nazanin" pitchFamily="2" charset="-78"/>
              </a:rPr>
              <a:t>Ab</a:t>
            </a:r>
            <a:r>
              <a:rPr lang="ar-SA" sz="2000" b="1" dirty="0" smtClean="0">
                <a:solidFill>
                  <a:schemeClr val="tx1"/>
                </a:solidFill>
                <a:cs typeface="B Nazanin" pitchFamily="2" charset="-78"/>
              </a:rPr>
              <a:t>با باچارکهای مختلف ذخایر تخمدانی</a:t>
            </a:r>
            <a:endParaRPr lang="en-US" sz="2000" b="1" dirty="0" smtClean="0">
              <a:solidFill>
                <a:schemeClr val="tx1"/>
              </a:solidFill>
              <a:cs typeface="B Nazanin" pitchFamily="2" charset="-78"/>
            </a:endParaRPr>
          </a:p>
          <a:p>
            <a:pPr algn="r" rtl="1"/>
            <a:r>
              <a:rPr lang="ar-SA" sz="2000" b="1" dirty="0" smtClean="0">
                <a:solidFill>
                  <a:schemeClr val="tx1"/>
                </a:solidFill>
                <a:cs typeface="B Nazanin" pitchFamily="2" charset="-78"/>
              </a:rPr>
              <a:t>4:مقایسه تغییرات سطح سرمی هورمون</a:t>
            </a:r>
            <a:r>
              <a:rPr lang="en-US" sz="2000" b="1" dirty="0" smtClean="0">
                <a:solidFill>
                  <a:schemeClr val="tx1"/>
                </a:solidFill>
                <a:cs typeface="B Nazanin" pitchFamily="2" charset="-78"/>
              </a:rPr>
              <a:t>TSH</a:t>
            </a:r>
            <a:r>
              <a:rPr lang="ar-SA" sz="2000" b="1" dirty="0" smtClean="0">
                <a:solidFill>
                  <a:schemeClr val="tx1"/>
                </a:solidFill>
                <a:cs typeface="B Nazanin" pitchFamily="2" charset="-78"/>
              </a:rPr>
              <a:t>در طی زمان در زنان باچارکهای مختلف ذخایر تخمدانی</a:t>
            </a:r>
            <a:endParaRPr lang="en-US" sz="2000" b="1" dirty="0" smtClean="0">
              <a:solidFill>
                <a:schemeClr val="tx1"/>
              </a:solidFill>
              <a:cs typeface="B Nazanin" pitchFamily="2" charset="-78"/>
            </a:endParaRPr>
          </a:p>
          <a:p>
            <a:pPr algn="r" rtl="1"/>
            <a:r>
              <a:rPr lang="ar-SA" sz="2000" b="1" dirty="0" smtClean="0">
                <a:solidFill>
                  <a:schemeClr val="tx1"/>
                </a:solidFill>
                <a:cs typeface="B Nazanin" pitchFamily="2" charset="-78"/>
              </a:rPr>
              <a:t>5:مقایسه تغییرات سطح سرمی هورمون </a:t>
            </a:r>
            <a:r>
              <a:rPr lang="en-US" sz="2000" b="1" dirty="0" smtClean="0">
                <a:solidFill>
                  <a:schemeClr val="tx1"/>
                </a:solidFill>
                <a:cs typeface="B Nazanin" pitchFamily="2" charset="-78"/>
              </a:rPr>
              <a:t>FT4</a:t>
            </a:r>
            <a:r>
              <a:rPr lang="ar-SA" sz="2000" b="1" dirty="0" smtClean="0">
                <a:solidFill>
                  <a:schemeClr val="tx1"/>
                </a:solidFill>
                <a:cs typeface="B Nazanin" pitchFamily="2" charset="-78"/>
              </a:rPr>
              <a:t> در طی زمان در زنان باچارکهای مختلف ذخایر تخمدانی</a:t>
            </a:r>
            <a:endParaRPr lang="en-US" sz="2000" b="1" dirty="0" smtClean="0">
              <a:solidFill>
                <a:schemeClr val="tx1"/>
              </a:solidFill>
              <a:cs typeface="B Nazanin" pitchFamily="2" charset="-78"/>
            </a:endParaRPr>
          </a:p>
          <a:p>
            <a:pPr algn="r" rtl="1"/>
            <a:r>
              <a:rPr lang="ar-SA" sz="2000" b="1" dirty="0" smtClean="0">
                <a:solidFill>
                  <a:schemeClr val="tx1"/>
                </a:solidFill>
                <a:cs typeface="B Nazanin" pitchFamily="2" charset="-78"/>
              </a:rPr>
              <a:t>6:مقایسه تغییرات سطح سرمی </a:t>
            </a:r>
            <a:r>
              <a:rPr lang="en-US" sz="2000" b="1" dirty="0" smtClean="0">
                <a:solidFill>
                  <a:schemeClr val="tx1"/>
                </a:solidFill>
                <a:cs typeface="B Nazanin" pitchFamily="2" charset="-78"/>
              </a:rPr>
              <a:t>TPO </a:t>
            </a:r>
            <a:r>
              <a:rPr lang="en-US" sz="2000" b="1" dirty="0" err="1" smtClean="0">
                <a:solidFill>
                  <a:schemeClr val="tx1"/>
                </a:solidFill>
                <a:cs typeface="B Nazanin" pitchFamily="2" charset="-78"/>
              </a:rPr>
              <a:t>Ab</a:t>
            </a:r>
            <a:r>
              <a:rPr lang="ar-SA" sz="2000" b="1" dirty="0" smtClean="0">
                <a:solidFill>
                  <a:schemeClr val="tx1"/>
                </a:solidFill>
                <a:cs typeface="B Nazanin" pitchFamily="2" charset="-78"/>
              </a:rPr>
              <a:t>  در طی زمان در زنان باچارکهای مختلف ذخایر تخمدانی</a:t>
            </a:r>
            <a:endParaRPr lang="en-US" sz="2000" b="1" dirty="0" smtClean="0">
              <a:solidFill>
                <a:schemeClr val="tx1"/>
              </a:solidFill>
              <a:cs typeface="B Nazanin" pitchFamily="2" charset="-78"/>
            </a:endParaRPr>
          </a:p>
          <a:p>
            <a:pPr algn="r" rtl="1"/>
            <a:r>
              <a:rPr lang="ar-SA" sz="2000" b="1" dirty="0" smtClean="0">
                <a:solidFill>
                  <a:schemeClr val="tx1"/>
                </a:solidFill>
                <a:cs typeface="B Nazanin" pitchFamily="2" charset="-78"/>
              </a:rPr>
              <a:t>7:مقایسه تغییرات سطح سرمی هورمون</a:t>
            </a:r>
            <a:r>
              <a:rPr lang="en-US" sz="2000" b="1" dirty="0" smtClean="0">
                <a:solidFill>
                  <a:schemeClr val="tx1"/>
                </a:solidFill>
                <a:cs typeface="B Nazanin" pitchFamily="2" charset="-78"/>
              </a:rPr>
              <a:t>TSH</a:t>
            </a:r>
            <a:r>
              <a:rPr lang="ar-SA" sz="2000" b="1" dirty="0" smtClean="0">
                <a:solidFill>
                  <a:schemeClr val="tx1"/>
                </a:solidFill>
                <a:cs typeface="B Nazanin" pitchFamily="2" charset="-78"/>
              </a:rPr>
              <a:t> در طی زمان در زنان باچارک </a:t>
            </a:r>
            <a:r>
              <a:rPr lang="ar-SA" sz="2400" b="1" dirty="0" smtClean="0">
                <a:solidFill>
                  <a:schemeClr val="tx1"/>
                </a:solidFill>
                <a:cs typeface="B Nazanin" pitchFamily="2" charset="-78"/>
              </a:rPr>
              <a:t>اول ذخایر </a:t>
            </a:r>
            <a:r>
              <a:rPr lang="ar-SA" sz="2000" b="1" dirty="0" smtClean="0">
                <a:solidFill>
                  <a:schemeClr val="tx1"/>
                </a:solidFill>
                <a:cs typeface="B Nazanin" pitchFamily="2" charset="-78"/>
              </a:rPr>
              <a:t>تخمدانی در مقایسه با زنان چارک چهارم ذخایر تخمدانی</a:t>
            </a:r>
            <a:endParaRPr lang="en-US" sz="2000" b="1" dirty="0" smtClean="0">
              <a:solidFill>
                <a:schemeClr val="tx1"/>
              </a:solidFill>
              <a:cs typeface="B Nazanin" pitchFamily="2" charset="-78"/>
            </a:endParaRPr>
          </a:p>
        </p:txBody>
      </p:sp>
    </p:spTree>
    <p:extLst>
      <p:ext uri="{BB962C8B-B14F-4D97-AF65-F5344CB8AC3E}">
        <p14:creationId xmlns:p14="http://schemas.microsoft.com/office/powerpoint/2010/main" val="657254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09600" y="1447800"/>
            <a:ext cx="7886700" cy="5181600"/>
          </a:xfrm>
        </p:spPr>
        <p:txBody>
          <a:bodyPr>
            <a:noAutofit/>
          </a:bodyPr>
          <a:lstStyle/>
          <a:p>
            <a:pPr algn="r" rtl="1"/>
            <a:r>
              <a:rPr lang="ar-SA" sz="2400" dirty="0" smtClean="0">
                <a:cs typeface="B Nazanin" pitchFamily="2" charset="-78"/>
              </a:rPr>
              <a:t>8:مقایسه تغییرات سطح سرمی هورمون</a:t>
            </a:r>
            <a:r>
              <a:rPr lang="en-US" sz="2400" dirty="0" smtClean="0">
                <a:cs typeface="B Nazanin" pitchFamily="2" charset="-78"/>
              </a:rPr>
              <a:t>FT4</a:t>
            </a:r>
            <a:r>
              <a:rPr lang="ar-SA" sz="2400" dirty="0" smtClean="0">
                <a:cs typeface="B Nazanin" pitchFamily="2" charset="-78"/>
              </a:rPr>
              <a:t> در طی زمان در زنان باچارک اول ذخایر تخمدانی در مقایسه با زنان چارک چهارم ذخایر تخمدانی</a:t>
            </a:r>
            <a:endParaRPr lang="en-US" sz="2400" b="1" dirty="0" smtClean="0">
              <a:solidFill>
                <a:schemeClr val="tx1"/>
              </a:solidFill>
              <a:cs typeface="B Nazanin" pitchFamily="2" charset="-78"/>
            </a:endParaRPr>
          </a:p>
          <a:p>
            <a:pPr algn="r" rtl="1"/>
            <a:r>
              <a:rPr lang="ar-SA" sz="2400" b="1" dirty="0" smtClean="0">
                <a:solidFill>
                  <a:schemeClr val="tx1"/>
                </a:solidFill>
                <a:cs typeface="B Nazanin" pitchFamily="2" charset="-78"/>
              </a:rPr>
              <a:t>9:مقایسه تغییرات سطح سرمی</a:t>
            </a:r>
            <a:r>
              <a:rPr lang="en-US" sz="2400" b="1" dirty="0" smtClean="0">
                <a:solidFill>
                  <a:schemeClr val="tx1"/>
                </a:solidFill>
                <a:cs typeface="B Nazanin" pitchFamily="2" charset="-78"/>
              </a:rPr>
              <a:t>TPO </a:t>
            </a:r>
            <a:r>
              <a:rPr lang="en-US" sz="2400" b="1" dirty="0" err="1" smtClean="0">
                <a:solidFill>
                  <a:schemeClr val="tx1"/>
                </a:solidFill>
                <a:cs typeface="B Nazanin" pitchFamily="2" charset="-78"/>
              </a:rPr>
              <a:t>Ab</a:t>
            </a:r>
            <a:r>
              <a:rPr lang="ar-SA" sz="2400" b="1" dirty="0" smtClean="0">
                <a:solidFill>
                  <a:schemeClr val="tx1"/>
                </a:solidFill>
                <a:cs typeface="B Nazanin" pitchFamily="2" charset="-78"/>
              </a:rPr>
              <a:t> در طی زمان در زنان باچارک اول ذخایر تخمدانی در مقایسه با زنان چارک چهارم ذخایر تخمدانی</a:t>
            </a:r>
            <a:endParaRPr lang="en-US" sz="2400" b="1" dirty="0" smtClean="0">
              <a:solidFill>
                <a:schemeClr val="tx1"/>
              </a:solidFill>
              <a:cs typeface="B Nazanin" pitchFamily="2" charset="-78"/>
            </a:endParaRPr>
          </a:p>
          <a:p>
            <a:pPr algn="r" rtl="1"/>
            <a:r>
              <a:rPr lang="ar-SA" sz="2400" b="1" dirty="0" smtClean="0">
                <a:solidFill>
                  <a:schemeClr val="tx1"/>
                </a:solidFill>
                <a:cs typeface="B Nazanin" pitchFamily="2" charset="-78"/>
              </a:rPr>
              <a:t>10:مقایسه تغییرات سطح سرمی هورمون </a:t>
            </a:r>
            <a:r>
              <a:rPr lang="en-US" sz="2400" b="1" dirty="0" smtClean="0">
                <a:solidFill>
                  <a:schemeClr val="tx1"/>
                </a:solidFill>
                <a:cs typeface="B Nazanin" pitchFamily="2" charset="-78"/>
              </a:rPr>
              <a:t>TSH</a:t>
            </a:r>
            <a:r>
              <a:rPr lang="ar-SA" sz="2400" b="1" dirty="0" smtClean="0">
                <a:solidFill>
                  <a:schemeClr val="tx1"/>
                </a:solidFill>
                <a:cs typeface="B Nazanin" pitchFamily="2" charset="-78"/>
              </a:rPr>
              <a:t>درطی زمان در زنان با چارک اول ذخایر تخمدانی با زنان چارک چهارم  پس از تعدیل اثر متغیرهای مداخله گر (سن،نمای توده بدنی ،سیگار و حاملگی)</a:t>
            </a:r>
            <a:endParaRPr lang="en-US" sz="2400" b="1" dirty="0" smtClean="0">
              <a:solidFill>
                <a:schemeClr val="tx1"/>
              </a:solidFill>
              <a:cs typeface="B Nazanin" pitchFamily="2" charset="-78"/>
            </a:endParaRPr>
          </a:p>
          <a:p>
            <a:pPr algn="r" rtl="1"/>
            <a:r>
              <a:rPr lang="ar-SA" sz="2400" b="1" dirty="0" smtClean="0">
                <a:solidFill>
                  <a:schemeClr val="tx1"/>
                </a:solidFill>
                <a:cs typeface="B Nazanin" pitchFamily="2" charset="-78"/>
              </a:rPr>
              <a:t>11:مقایسه تغییرات سطح سرمی هورمون </a:t>
            </a:r>
            <a:r>
              <a:rPr lang="en-US" sz="2400" b="1" dirty="0" smtClean="0">
                <a:solidFill>
                  <a:schemeClr val="tx1"/>
                </a:solidFill>
                <a:cs typeface="B Nazanin" pitchFamily="2" charset="-78"/>
              </a:rPr>
              <a:t>FT4</a:t>
            </a:r>
            <a:r>
              <a:rPr lang="ar-SA" sz="2400" b="1" dirty="0" smtClean="0">
                <a:solidFill>
                  <a:schemeClr val="tx1"/>
                </a:solidFill>
                <a:cs typeface="B Nazanin" pitchFamily="2" charset="-78"/>
              </a:rPr>
              <a:t>درطی زمان در زنان با چارک اول ذخایر تخمدانی با زنان چارک </a:t>
            </a:r>
            <a:r>
              <a:rPr lang="ar-SA" sz="2400" b="1" smtClean="0">
                <a:solidFill>
                  <a:schemeClr val="tx1"/>
                </a:solidFill>
                <a:cs typeface="B Nazanin" pitchFamily="2" charset="-78"/>
              </a:rPr>
              <a:t>چهارم پس </a:t>
            </a:r>
            <a:r>
              <a:rPr lang="ar-SA" sz="2400" b="1" dirty="0" smtClean="0">
                <a:solidFill>
                  <a:schemeClr val="tx1"/>
                </a:solidFill>
                <a:cs typeface="B Nazanin" pitchFamily="2" charset="-78"/>
              </a:rPr>
              <a:t>از تعدیل اثر متغیرهای مداخله گر (سن،نمای توده بدنی ،سیگار و حاملگی)</a:t>
            </a:r>
            <a:endParaRPr lang="en-US" sz="2400" b="1" dirty="0" smtClean="0">
              <a:solidFill>
                <a:schemeClr val="tx1"/>
              </a:solidFill>
              <a:cs typeface="B Nazanin" pitchFamily="2" charset="-78"/>
            </a:endParaRPr>
          </a:p>
          <a:p>
            <a:pPr algn="r" rtl="1"/>
            <a:r>
              <a:rPr lang="ar-SA" sz="2400" b="1" dirty="0" smtClean="0">
                <a:solidFill>
                  <a:schemeClr val="tx1"/>
                </a:solidFill>
                <a:cs typeface="B Nazanin" pitchFamily="2" charset="-78"/>
              </a:rPr>
              <a:t>12:مقایسه تغییرات سطح سرمی </a:t>
            </a:r>
            <a:r>
              <a:rPr lang="en-US" sz="2400" b="1" dirty="0" smtClean="0">
                <a:solidFill>
                  <a:schemeClr val="tx1"/>
                </a:solidFill>
                <a:cs typeface="B Nazanin" pitchFamily="2" charset="-78"/>
              </a:rPr>
              <a:t>TPO </a:t>
            </a:r>
            <a:r>
              <a:rPr lang="en-US" sz="2400" b="1" dirty="0" err="1" smtClean="0">
                <a:solidFill>
                  <a:schemeClr val="tx1"/>
                </a:solidFill>
                <a:cs typeface="B Nazanin" pitchFamily="2" charset="-78"/>
              </a:rPr>
              <a:t>Ab</a:t>
            </a:r>
            <a:r>
              <a:rPr lang="ar-SA" sz="2400" b="1" dirty="0" smtClean="0">
                <a:solidFill>
                  <a:schemeClr val="tx1"/>
                </a:solidFill>
                <a:cs typeface="B Nazanin" pitchFamily="2" charset="-78"/>
              </a:rPr>
              <a:t>درطی زمان در زنان با چارک اول ذخایر تخمدانی با زنان چارک چهارم پس از تعدیل اثر متغیرهای مداخله گر (سن،نمای توده بدنی ،سیگار و حاملگی)</a:t>
            </a:r>
            <a:endParaRPr lang="en-US" sz="2400" b="1" dirty="0">
              <a:solidFill>
                <a:schemeClr val="tx1"/>
              </a:solidFill>
              <a:cs typeface="B Nazanin" pitchFamily="2" charset="-78"/>
            </a:endParaRPr>
          </a:p>
        </p:txBody>
      </p:sp>
      <p:sp>
        <p:nvSpPr>
          <p:cNvPr id="5" name="Title 4"/>
          <p:cNvSpPr>
            <a:spLocks noGrp="1"/>
          </p:cNvSpPr>
          <p:nvPr>
            <p:ph type="title"/>
          </p:nvPr>
        </p:nvSpPr>
        <p:spPr/>
        <p:txBody>
          <a:bodyPr/>
          <a:lstStyle/>
          <a:p>
            <a:pPr algn="ctr"/>
            <a:r>
              <a:rPr lang="fa-IR" sz="4000" dirty="0" smtClean="0">
                <a:solidFill>
                  <a:srgbClr val="FFFF00"/>
                </a:solidFill>
                <a:latin typeface="Times New Roman" pitchFamily="18" charset="0"/>
              </a:rPr>
              <a:t>اهداف فرعی</a:t>
            </a:r>
            <a:endParaRPr lang="en-US" dirty="0">
              <a:solidFill>
                <a:srgbClr val="FFFF00"/>
              </a:solidFill>
            </a:endParaRPr>
          </a:p>
        </p:txBody>
      </p:sp>
    </p:spTree>
    <p:extLst>
      <p:ext uri="{BB962C8B-B14F-4D97-AF65-F5344CB8AC3E}">
        <p14:creationId xmlns:p14="http://schemas.microsoft.com/office/powerpoint/2010/main" val="657254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ar-SA" dirty="0" smtClean="0"/>
              <a:t>اهدف كاربردي</a:t>
            </a:r>
            <a:endParaRPr lang="en-US" dirty="0"/>
          </a:p>
        </p:txBody>
      </p:sp>
      <p:sp>
        <p:nvSpPr>
          <p:cNvPr id="3" name="Content Placeholder 2"/>
          <p:cNvSpPr>
            <a:spLocks noGrp="1"/>
          </p:cNvSpPr>
          <p:nvPr>
            <p:ph idx="1"/>
          </p:nvPr>
        </p:nvSpPr>
        <p:spPr/>
        <p:txBody>
          <a:bodyPr/>
          <a:lstStyle/>
          <a:p>
            <a:pPr algn="r" rtl="1"/>
            <a:r>
              <a:rPr lang="en-US" smtClean="0">
                <a:cs typeface="B Nazanin" pitchFamily="2" charset="-78"/>
              </a:rPr>
              <a:t>1</a:t>
            </a:r>
            <a:r>
              <a:rPr lang="ar-SA" smtClean="0">
                <a:cs typeface="B Nazanin" pitchFamily="2" charset="-78"/>
              </a:rPr>
              <a:t>:تعیین </a:t>
            </a:r>
            <a:r>
              <a:rPr lang="ar-SA" dirty="0" smtClean="0">
                <a:cs typeface="B Nazanin" pitchFamily="2" charset="-78"/>
              </a:rPr>
              <a:t>الگوی مناسب در پیش بینی سن یائسگی وقابلیت باروری افراد براساس کارکرد تیروئید</a:t>
            </a:r>
            <a:r>
              <a:rPr lang="en-US" dirty="0" smtClean="0">
                <a:cs typeface="B Nazanin" pitchFamily="2" charset="-78"/>
              </a:rPr>
              <a:t>.</a:t>
            </a:r>
          </a:p>
          <a:p>
            <a:pPr algn="r" rtl="1"/>
            <a:r>
              <a:rPr lang="en-US" dirty="0" smtClean="0">
                <a:cs typeface="B Nazanin" pitchFamily="2" charset="-78"/>
              </a:rPr>
              <a:t>2</a:t>
            </a:r>
            <a:r>
              <a:rPr lang="ar-SA" dirty="0" smtClean="0">
                <a:cs typeface="B Nazanin" pitchFamily="2" charset="-78"/>
              </a:rPr>
              <a:t>:برنامه ریزی درازمدت در پیدا کردن افراد پرخطر از نظر ناباروری جهت باردارشدن در زمان مناسب و کاهش هزینه های درمان ناباروری براساس کارکرد تیروئید</a:t>
            </a:r>
            <a:r>
              <a:rPr lang="en-US" dirty="0" smtClean="0">
                <a:cs typeface="B Nazanin" pitchFamily="2" charset="-78"/>
              </a:rPr>
              <a:t>.</a:t>
            </a:r>
          </a:p>
          <a:p>
            <a:pPr algn="r" rtl="1"/>
            <a:r>
              <a:rPr lang="en-US" dirty="0" smtClean="0">
                <a:cs typeface="B Nazanin" pitchFamily="2" charset="-78"/>
              </a:rPr>
              <a:t>3</a:t>
            </a:r>
            <a:r>
              <a:rPr lang="ar-SA" dirty="0" smtClean="0">
                <a:cs typeface="B Nazanin" pitchFamily="2" charset="-78"/>
              </a:rPr>
              <a:t>:برنامه ریزی درازمدت در پیدا کردن افراد پرخطردرمعرض نارسایی زودرس تخمدانی ودرصورت امکان درمان به موقع جهت پیشگیری از این امر براساس کارکرد تیروئید</a:t>
            </a:r>
            <a:r>
              <a:rPr lang="en-US" dirty="0" smtClean="0">
                <a:cs typeface="B Nazanin" pitchFamily="2" charset="-78"/>
              </a:rPr>
              <a:t>.</a:t>
            </a:r>
            <a:endParaRPr lang="en-US" dirty="0">
              <a:cs typeface="B Nazanin" pitchFamily="2" charset="-78"/>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86725" cy="750888"/>
          </a:xfrm>
        </p:spPr>
        <p:txBody>
          <a:bodyPr/>
          <a:lstStyle/>
          <a:p>
            <a:pPr algn="ctr"/>
            <a:r>
              <a:rPr lang="fa-IR" dirty="0" smtClean="0"/>
              <a:t>فرضیات</a:t>
            </a:r>
            <a:endParaRPr lang="en-US" dirty="0"/>
          </a:p>
        </p:txBody>
      </p:sp>
      <p:sp>
        <p:nvSpPr>
          <p:cNvPr id="3" name="Content Placeholder 2"/>
          <p:cNvSpPr>
            <a:spLocks noGrp="1"/>
          </p:cNvSpPr>
          <p:nvPr>
            <p:ph idx="1"/>
          </p:nvPr>
        </p:nvSpPr>
        <p:spPr>
          <a:xfrm>
            <a:off x="0" y="1524000"/>
            <a:ext cx="8915400" cy="5029200"/>
          </a:xfrm>
        </p:spPr>
        <p:txBody>
          <a:bodyPr>
            <a:noAutofit/>
          </a:bodyPr>
          <a:lstStyle/>
          <a:p>
            <a:pPr algn="r" rtl="1"/>
            <a:r>
              <a:rPr lang="en-US" sz="2000" dirty="0" smtClean="0">
                <a:cs typeface="B Nazanin" pitchFamily="2" charset="-78"/>
              </a:rPr>
              <a:t>H0: </a:t>
            </a:r>
            <a:r>
              <a:rPr lang="fa-IR" sz="2000" dirty="0" smtClean="0">
                <a:cs typeface="B Nazanin" pitchFamily="2" charset="-78"/>
              </a:rPr>
              <a:t>سطح سرمی هورمون</a:t>
            </a:r>
            <a:r>
              <a:rPr lang="en-US" sz="2000" dirty="0" smtClean="0">
                <a:cs typeface="B Nazanin" pitchFamily="2" charset="-78"/>
              </a:rPr>
              <a:t>TSH</a:t>
            </a:r>
            <a:r>
              <a:rPr lang="fa-IR" sz="2000" dirty="0" smtClean="0">
                <a:cs typeface="B Nazanin" pitchFamily="2" charset="-78"/>
              </a:rPr>
              <a:t>با باچارکهای مختلف ذخایر تخمدانی ارتباط ندارد</a:t>
            </a:r>
          </a:p>
          <a:p>
            <a:pPr algn="r" rtl="1"/>
            <a:r>
              <a:rPr lang="en-US" sz="2000" dirty="0" smtClean="0">
                <a:cs typeface="B Nazanin" pitchFamily="2" charset="-78"/>
              </a:rPr>
              <a:t>H1:</a:t>
            </a:r>
            <a:r>
              <a:rPr lang="fa-IR" sz="2000" dirty="0" smtClean="0">
                <a:cs typeface="B Nazanin" pitchFamily="2" charset="-78"/>
              </a:rPr>
              <a:t>سطح سرمی هورمون</a:t>
            </a:r>
            <a:r>
              <a:rPr lang="en-US" sz="2000" dirty="0" smtClean="0">
                <a:cs typeface="B Nazanin" pitchFamily="2" charset="-78"/>
              </a:rPr>
              <a:t>TSH</a:t>
            </a:r>
            <a:r>
              <a:rPr lang="fa-IR" sz="2000" dirty="0" smtClean="0">
                <a:cs typeface="B Nazanin" pitchFamily="2" charset="-78"/>
              </a:rPr>
              <a:t>با باچارکهای مختلف ذخایر تخمدانی ارتباط دارد</a:t>
            </a:r>
          </a:p>
          <a:p>
            <a:pPr algn="r" rtl="1"/>
            <a:r>
              <a:rPr lang="en-US" sz="2000" dirty="0" smtClean="0">
                <a:cs typeface="B Nazanin" pitchFamily="2" charset="-78"/>
              </a:rPr>
              <a:t>H0:</a:t>
            </a:r>
            <a:r>
              <a:rPr lang="fa-IR" sz="2000" dirty="0" smtClean="0">
                <a:cs typeface="B Nazanin" pitchFamily="2" charset="-78"/>
              </a:rPr>
              <a:t>سطح سرمی هورمون</a:t>
            </a:r>
            <a:r>
              <a:rPr lang="en-US" sz="2000" dirty="0" smtClean="0">
                <a:cs typeface="B Nazanin" pitchFamily="2" charset="-78"/>
              </a:rPr>
              <a:t>FT4</a:t>
            </a:r>
            <a:r>
              <a:rPr lang="fa-IR" sz="2000" dirty="0" smtClean="0">
                <a:cs typeface="B Nazanin" pitchFamily="2" charset="-78"/>
              </a:rPr>
              <a:t>با باچارکهای مختلف ذخایر تخمدانی ارتباط  ندارد</a:t>
            </a:r>
          </a:p>
          <a:p>
            <a:pPr algn="r" rtl="1"/>
            <a:r>
              <a:rPr lang="en-US" sz="2000" dirty="0" smtClean="0">
                <a:cs typeface="B Nazanin" pitchFamily="2" charset="-78"/>
              </a:rPr>
              <a:t>H1:</a:t>
            </a:r>
            <a:r>
              <a:rPr lang="fa-IR" sz="2000" dirty="0" smtClean="0">
                <a:cs typeface="B Nazanin" pitchFamily="2" charset="-78"/>
              </a:rPr>
              <a:t>سطح سرمی هورمون</a:t>
            </a:r>
            <a:r>
              <a:rPr lang="en-US" sz="2000" dirty="0" smtClean="0">
                <a:cs typeface="B Nazanin" pitchFamily="2" charset="-78"/>
              </a:rPr>
              <a:t>FT4</a:t>
            </a:r>
            <a:r>
              <a:rPr lang="fa-IR" sz="2000" dirty="0" smtClean="0">
                <a:cs typeface="B Nazanin" pitchFamily="2" charset="-78"/>
              </a:rPr>
              <a:t>با باچارکهای مختلف ذخایر تخمدانی ارتباط دارد</a:t>
            </a:r>
          </a:p>
          <a:p>
            <a:pPr algn="r" rtl="1"/>
            <a:r>
              <a:rPr lang="en-US" sz="2000" dirty="0" smtClean="0">
                <a:cs typeface="B Nazanin" pitchFamily="2" charset="-78"/>
              </a:rPr>
              <a:t>H0: </a:t>
            </a:r>
            <a:r>
              <a:rPr lang="fa-IR" sz="2000" dirty="0" smtClean="0">
                <a:cs typeface="B Nazanin" pitchFamily="2" charset="-78"/>
              </a:rPr>
              <a:t>سطح سرمی </a:t>
            </a:r>
            <a:r>
              <a:rPr lang="en-US" sz="2000" dirty="0" smtClean="0">
                <a:cs typeface="B Nazanin" pitchFamily="2" charset="-78"/>
              </a:rPr>
              <a:t>TPO </a:t>
            </a:r>
            <a:r>
              <a:rPr lang="en-US" sz="2000" dirty="0" err="1" smtClean="0">
                <a:cs typeface="B Nazanin" pitchFamily="2" charset="-78"/>
              </a:rPr>
              <a:t>Ab</a:t>
            </a:r>
            <a:r>
              <a:rPr lang="fa-IR" sz="2000" dirty="0" smtClean="0">
                <a:cs typeface="B Nazanin" pitchFamily="2" charset="-78"/>
              </a:rPr>
              <a:t>باچارکهای مختلف ذخایر تخمدانی ارتباط ندارد</a:t>
            </a:r>
          </a:p>
          <a:p>
            <a:pPr algn="r" rtl="1"/>
            <a:r>
              <a:rPr lang="en-US" sz="2000" dirty="0" smtClean="0">
                <a:cs typeface="B Nazanin" pitchFamily="2" charset="-78"/>
              </a:rPr>
              <a:t>H1:</a:t>
            </a:r>
            <a:r>
              <a:rPr lang="fa-IR" sz="2000" dirty="0" smtClean="0">
                <a:cs typeface="B Nazanin" pitchFamily="2" charset="-78"/>
              </a:rPr>
              <a:t>سطح سرمی </a:t>
            </a:r>
            <a:r>
              <a:rPr lang="en-US" sz="2000" dirty="0" smtClean="0">
                <a:cs typeface="B Nazanin" pitchFamily="2" charset="-78"/>
              </a:rPr>
              <a:t>TPO </a:t>
            </a:r>
            <a:r>
              <a:rPr lang="en-US" sz="2000" dirty="0" err="1" smtClean="0">
                <a:cs typeface="B Nazanin" pitchFamily="2" charset="-78"/>
              </a:rPr>
              <a:t>Ab</a:t>
            </a:r>
            <a:r>
              <a:rPr lang="fa-IR" sz="2000" dirty="0" smtClean="0">
                <a:cs typeface="B Nazanin" pitchFamily="2" charset="-78"/>
              </a:rPr>
              <a:t> باچارکهای مختلف ذخایر تخمدانی ارتباط دارد</a:t>
            </a:r>
          </a:p>
          <a:p>
            <a:pPr algn="r" rtl="1"/>
            <a:r>
              <a:rPr lang="en-US" sz="2000" dirty="0" smtClean="0">
                <a:cs typeface="B Nazanin" pitchFamily="2" charset="-78"/>
              </a:rPr>
              <a:t>H0:</a:t>
            </a:r>
            <a:r>
              <a:rPr lang="fa-IR" sz="2000" dirty="0" smtClean="0">
                <a:cs typeface="B Nazanin" pitchFamily="2" charset="-78"/>
              </a:rPr>
              <a:t>تغییرات سطح سرمی هورمون</a:t>
            </a:r>
            <a:r>
              <a:rPr lang="en-US" sz="2000" dirty="0" smtClean="0">
                <a:cs typeface="B Nazanin" pitchFamily="2" charset="-78"/>
              </a:rPr>
              <a:t>FT4</a:t>
            </a:r>
            <a:r>
              <a:rPr lang="fa-IR" sz="2000" dirty="0" smtClean="0">
                <a:cs typeface="B Nazanin" pitchFamily="2" charset="-78"/>
              </a:rPr>
              <a:t>در طی زمان در زنان باچارکهای مختلف ذخایر تخمدانی ارتباط  ندارد.</a:t>
            </a:r>
          </a:p>
          <a:p>
            <a:pPr algn="r" rtl="1"/>
            <a:r>
              <a:rPr lang="en-US" sz="2000" dirty="0" smtClean="0">
                <a:cs typeface="B Nazanin" pitchFamily="2" charset="-78"/>
              </a:rPr>
              <a:t>H1:</a:t>
            </a:r>
            <a:r>
              <a:rPr lang="fa-IR" sz="2000" dirty="0" smtClean="0">
                <a:cs typeface="B Nazanin" pitchFamily="2" charset="-78"/>
              </a:rPr>
              <a:t>تغییرات سطح سرمی هورمون</a:t>
            </a:r>
            <a:r>
              <a:rPr lang="en-US" sz="2000" dirty="0" smtClean="0">
                <a:cs typeface="B Nazanin" pitchFamily="2" charset="-78"/>
              </a:rPr>
              <a:t>FT4</a:t>
            </a:r>
            <a:r>
              <a:rPr lang="fa-IR" sz="2000" dirty="0" smtClean="0">
                <a:cs typeface="B Nazanin" pitchFamily="2" charset="-78"/>
              </a:rPr>
              <a:t>در طی زمان در زنان باچارکهای مختلف ذخایر تخمدانی ارتباط دارد.</a:t>
            </a:r>
          </a:p>
          <a:p>
            <a:pPr algn="r" rtl="1"/>
            <a:r>
              <a:rPr lang="en-US" sz="2000" dirty="0" smtClean="0">
                <a:cs typeface="B Nazanin" pitchFamily="2" charset="-78"/>
              </a:rPr>
              <a:t>H0:</a:t>
            </a:r>
            <a:r>
              <a:rPr lang="fa-IR" sz="2000" dirty="0" smtClean="0">
                <a:cs typeface="B Nazanin" pitchFamily="2" charset="-78"/>
              </a:rPr>
              <a:t>تغییرات سطح سرمی</a:t>
            </a:r>
            <a:r>
              <a:rPr lang="en-US" sz="2000" dirty="0" smtClean="0">
                <a:cs typeface="B Nazanin" pitchFamily="2" charset="-78"/>
              </a:rPr>
              <a:t>TPO </a:t>
            </a:r>
            <a:r>
              <a:rPr lang="en-US" sz="2000" dirty="0" err="1" smtClean="0">
                <a:cs typeface="B Nazanin" pitchFamily="2" charset="-78"/>
              </a:rPr>
              <a:t>Ab</a:t>
            </a:r>
            <a:r>
              <a:rPr lang="fa-IR" sz="2000" dirty="0" smtClean="0">
                <a:cs typeface="B Nazanin" pitchFamily="2" charset="-78"/>
              </a:rPr>
              <a:t>در طی زمان در زنان باچارکهای مختلف ذخایر تخمدانی ارتباط ندارد.</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fa-IR" b="1" dirty="0" smtClean="0">
                <a:solidFill>
                  <a:srgbClr val="FFFF00"/>
                </a:solidFill>
              </a:rPr>
              <a:t>عنوان طرح</a:t>
            </a:r>
            <a:endParaRPr lang="en-US" b="1" dirty="0">
              <a:solidFill>
                <a:srgbClr val="FFFF00"/>
              </a:solidFill>
            </a:endParaRPr>
          </a:p>
        </p:txBody>
      </p:sp>
      <p:sp>
        <p:nvSpPr>
          <p:cNvPr id="6" name="Subtitle 5"/>
          <p:cNvSpPr>
            <a:spLocks noGrp="1"/>
          </p:cNvSpPr>
          <p:nvPr>
            <p:ph idx="1"/>
          </p:nvPr>
        </p:nvSpPr>
        <p:spPr/>
        <p:txBody>
          <a:bodyPr>
            <a:normAutofit/>
          </a:bodyPr>
          <a:lstStyle/>
          <a:p>
            <a:pPr algn="ctr">
              <a:buNone/>
            </a:pPr>
            <a:r>
              <a:rPr lang="en-US" b="1" dirty="0" smtClean="0">
                <a:solidFill>
                  <a:srgbClr val="FFFF00"/>
                </a:solidFill>
              </a:rPr>
              <a:t>TSH</a:t>
            </a:r>
            <a:r>
              <a:rPr lang="en-US" dirty="0" smtClean="0">
                <a:solidFill>
                  <a:srgbClr val="FFFF00"/>
                </a:solidFill>
              </a:rPr>
              <a:t> </a:t>
            </a:r>
            <a:r>
              <a:rPr lang="fa-IR" b="1" dirty="0" smtClean="0">
                <a:solidFill>
                  <a:srgbClr val="FFFF00"/>
                </a:solidFill>
              </a:rPr>
              <a:t>بررسي ارتباط تغييرات سطح سرمي</a:t>
            </a:r>
            <a:endParaRPr lang="en-US" b="1" dirty="0" smtClean="0">
              <a:solidFill>
                <a:srgbClr val="FFFF00"/>
              </a:solidFill>
            </a:endParaRPr>
          </a:p>
          <a:p>
            <a:pPr algn="ctr">
              <a:buNone/>
            </a:pPr>
            <a:r>
              <a:rPr lang="fa-IR" b="1" dirty="0" smtClean="0">
                <a:solidFill>
                  <a:srgbClr val="FFFF00"/>
                </a:solidFill>
              </a:rPr>
              <a:t>با سطوح مختلف ذخاير تخمداني برآورد شده برحسب</a:t>
            </a:r>
            <a:endParaRPr lang="en-US" b="1" dirty="0" smtClean="0">
              <a:solidFill>
                <a:srgbClr val="FFFF00"/>
              </a:solidFill>
            </a:endParaRPr>
          </a:p>
          <a:p>
            <a:pPr algn="ctr">
              <a:buNone/>
            </a:pPr>
            <a:r>
              <a:rPr lang="en-US" b="1" dirty="0" smtClean="0">
                <a:solidFill>
                  <a:srgbClr val="FFFF00"/>
                </a:solidFill>
              </a:rPr>
              <a:t>   </a:t>
            </a:r>
            <a:r>
              <a:rPr lang="fa-IR" b="1" dirty="0" smtClean="0">
                <a:solidFill>
                  <a:srgbClr val="FFFF00"/>
                </a:solidFill>
              </a:rPr>
              <a:t>هورمون آنتي مولرين در زنان سنين باروري در مطالعه قند </a:t>
            </a:r>
            <a:r>
              <a:rPr lang="fa-IR" dirty="0" smtClean="0">
                <a:solidFill>
                  <a:srgbClr val="FFFF00"/>
                </a:solidFill>
              </a:rPr>
              <a:t>و </a:t>
            </a:r>
            <a:r>
              <a:rPr lang="fa-IR" b="1" dirty="0" smtClean="0">
                <a:solidFill>
                  <a:srgbClr val="FFFF00"/>
                </a:solidFill>
              </a:rPr>
              <a:t>ليپپيد تهران</a:t>
            </a:r>
            <a:endParaRPr lang="en-US" b="1" dirty="0" smtClean="0">
              <a:solidFill>
                <a:srgbClr val="FFFF00"/>
              </a:solidFill>
            </a:endParaRPr>
          </a:p>
          <a:p>
            <a:pPr algn="r" rtl="1"/>
            <a:r>
              <a:rPr lang="ar-SA" dirty="0" smtClean="0">
                <a:solidFill>
                  <a:schemeClr val="tx1"/>
                </a:solidFill>
              </a:rPr>
              <a:t>دکتر</a:t>
            </a:r>
            <a:r>
              <a:rPr lang="ar-SA" dirty="0" smtClean="0">
                <a:solidFill>
                  <a:schemeClr val="accent1">
                    <a:lumMod val="50000"/>
                  </a:schemeClr>
                </a:solidFill>
              </a:rPr>
              <a:t> </a:t>
            </a:r>
            <a:r>
              <a:rPr lang="ar-SA" dirty="0" smtClean="0">
                <a:solidFill>
                  <a:schemeClr val="tx1"/>
                </a:solidFill>
              </a:rPr>
              <a:t>فهيمه رمضاني تهراني: (استاد راهنما)</a:t>
            </a:r>
            <a:endParaRPr lang="en-US" dirty="0" smtClean="0">
              <a:solidFill>
                <a:schemeClr val="tx1"/>
              </a:solidFill>
            </a:endParaRPr>
          </a:p>
          <a:p>
            <a:pPr algn="r" rtl="1"/>
            <a:r>
              <a:rPr lang="ar-SA" dirty="0" smtClean="0">
                <a:solidFill>
                  <a:schemeClr val="tx1"/>
                </a:solidFill>
              </a:rPr>
              <a:t>دکتر عطيه آموزگار: (استاد مشاور)</a:t>
            </a:r>
            <a:endParaRPr lang="en-US" dirty="0" smtClean="0">
              <a:solidFill>
                <a:schemeClr val="tx1"/>
              </a:solidFill>
            </a:endParaRPr>
          </a:p>
          <a:p>
            <a:pPr algn="r" rtl="1"/>
            <a:r>
              <a:rPr lang="fa-IR" dirty="0" smtClean="0">
                <a:solidFill>
                  <a:schemeClr val="tx1"/>
                </a:solidFill>
              </a:rPr>
              <a:t>دکتر </a:t>
            </a:r>
            <a:r>
              <a:rPr lang="ar-SA" dirty="0" smtClean="0">
                <a:solidFill>
                  <a:schemeClr val="tx1"/>
                </a:solidFill>
              </a:rPr>
              <a:t>مریم واشقانی</a:t>
            </a:r>
            <a:r>
              <a:rPr lang="en-US" dirty="0" smtClean="0">
                <a:solidFill>
                  <a:schemeClr val="tx1"/>
                </a:solidFill>
              </a:rPr>
              <a:t>: </a:t>
            </a:r>
            <a:r>
              <a:rPr lang="fa-IR" dirty="0" smtClean="0">
                <a:solidFill>
                  <a:schemeClr val="tx1"/>
                </a:solidFill>
              </a:rPr>
              <a:t>(استاد مشاور)</a:t>
            </a:r>
            <a:endParaRPr lang="en-US" dirty="0" smtClean="0">
              <a:solidFill>
                <a:schemeClr val="tx1"/>
              </a:solidFill>
            </a:endParaRPr>
          </a:p>
          <a:p>
            <a:pPr algn="r" rtl="1"/>
            <a:r>
              <a:rPr lang="ar-SA" dirty="0" smtClean="0">
                <a:solidFill>
                  <a:schemeClr val="tx1"/>
                </a:solidFill>
              </a:rPr>
              <a:t>نگارش: دکتر سارابحری</a:t>
            </a:r>
            <a:endParaRPr lang="en-US" dirty="0" smtClean="0">
              <a:solidFill>
                <a:schemeClr val="tx1"/>
              </a:solidFill>
            </a:endParaRPr>
          </a:p>
          <a:p>
            <a:pPr algn="r">
              <a:buNone/>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فرضیات</a:t>
            </a:r>
            <a:endParaRPr lang="en-US" dirty="0"/>
          </a:p>
        </p:txBody>
      </p:sp>
      <p:sp>
        <p:nvSpPr>
          <p:cNvPr id="3" name="Content Placeholder 2"/>
          <p:cNvSpPr>
            <a:spLocks noGrp="1"/>
          </p:cNvSpPr>
          <p:nvPr>
            <p:ph idx="1"/>
          </p:nvPr>
        </p:nvSpPr>
        <p:spPr>
          <a:xfrm>
            <a:off x="685800" y="1447800"/>
            <a:ext cx="8240713" cy="5127625"/>
          </a:xfrm>
        </p:spPr>
        <p:txBody>
          <a:bodyPr>
            <a:normAutofit fontScale="25000" lnSpcReduction="20000"/>
          </a:bodyPr>
          <a:lstStyle/>
          <a:p>
            <a:pPr algn="r" rtl="1"/>
            <a:r>
              <a:rPr lang="fa-IR" dirty="0" smtClean="0"/>
              <a:t> </a:t>
            </a:r>
          </a:p>
          <a:p>
            <a:pPr algn="r" rtl="1"/>
            <a:r>
              <a:rPr lang="en-US" sz="8000" dirty="0" smtClean="0">
                <a:cs typeface="B Nazanin" pitchFamily="2" charset="-78"/>
              </a:rPr>
              <a:t>H1:</a:t>
            </a:r>
            <a:r>
              <a:rPr lang="fa-IR" sz="8000" dirty="0" smtClean="0">
                <a:cs typeface="B Nazanin" pitchFamily="2" charset="-78"/>
              </a:rPr>
              <a:t>تغییرات سطح سرمی </a:t>
            </a:r>
            <a:r>
              <a:rPr lang="en-US" sz="8000" dirty="0" smtClean="0">
                <a:cs typeface="B Nazanin" pitchFamily="2" charset="-78"/>
              </a:rPr>
              <a:t>TPO </a:t>
            </a:r>
            <a:r>
              <a:rPr lang="en-US" sz="8000" dirty="0" err="1" smtClean="0">
                <a:cs typeface="B Nazanin" pitchFamily="2" charset="-78"/>
              </a:rPr>
              <a:t>Ab</a:t>
            </a:r>
            <a:r>
              <a:rPr lang="fa-IR" sz="8000" dirty="0" smtClean="0">
                <a:cs typeface="B Nazanin" pitchFamily="2" charset="-78"/>
              </a:rPr>
              <a:t>در طی زمان در زنان باچارکهای مختلف ذخایر تخمدانی ارتباط دارد.</a:t>
            </a:r>
          </a:p>
          <a:p>
            <a:pPr algn="r" rtl="1"/>
            <a:r>
              <a:rPr lang="en-US" sz="8000" dirty="0" smtClean="0">
                <a:cs typeface="B Nazanin" pitchFamily="2" charset="-78"/>
              </a:rPr>
              <a:t>H0:</a:t>
            </a:r>
            <a:r>
              <a:rPr lang="fa-IR" sz="8000" dirty="0" smtClean="0">
                <a:cs typeface="B Nazanin" pitchFamily="2" charset="-78"/>
              </a:rPr>
              <a:t>تغییرات سطح سرمی هورمون</a:t>
            </a:r>
            <a:r>
              <a:rPr lang="en-US" sz="8000" dirty="0" smtClean="0">
                <a:cs typeface="B Nazanin" pitchFamily="2" charset="-78"/>
              </a:rPr>
              <a:t>TSH </a:t>
            </a:r>
            <a:r>
              <a:rPr lang="fa-IR" sz="8000" dirty="0" smtClean="0">
                <a:cs typeface="B Nazanin" pitchFamily="2" charset="-78"/>
              </a:rPr>
              <a:t>در طی زمان در زنان باچارک اول ذخایر تخمدانی در مقایسه با زنان چارک چهارم ذخایر تخمدانی تفاوت ندارد.</a:t>
            </a:r>
          </a:p>
          <a:p>
            <a:pPr algn="r" rtl="1"/>
            <a:r>
              <a:rPr lang="en-US" sz="8000" dirty="0" smtClean="0">
                <a:cs typeface="B Nazanin" pitchFamily="2" charset="-78"/>
              </a:rPr>
              <a:t>H1:</a:t>
            </a:r>
            <a:r>
              <a:rPr lang="fa-IR" sz="8000" dirty="0" smtClean="0">
                <a:cs typeface="B Nazanin" pitchFamily="2" charset="-78"/>
              </a:rPr>
              <a:t>تغییرات سطح سرمی هورمون </a:t>
            </a:r>
            <a:r>
              <a:rPr lang="en-US" sz="8000" dirty="0" smtClean="0">
                <a:cs typeface="B Nazanin" pitchFamily="2" charset="-78"/>
              </a:rPr>
              <a:t>TSH </a:t>
            </a:r>
            <a:r>
              <a:rPr lang="fa-IR" sz="8000" dirty="0" smtClean="0">
                <a:cs typeface="B Nazanin" pitchFamily="2" charset="-78"/>
              </a:rPr>
              <a:t>در طی زمان در زنان باچارک اول ذخایر تخمدانی در مقایسه با زنان چارک چهارم ذخایر تخمدانی تفاوت دارد.</a:t>
            </a:r>
          </a:p>
          <a:p>
            <a:pPr algn="r" rtl="1"/>
            <a:r>
              <a:rPr lang="fa-IR" sz="8000" dirty="0" smtClean="0">
                <a:cs typeface="B Nazanin" pitchFamily="2" charset="-78"/>
              </a:rPr>
              <a:t> </a:t>
            </a:r>
            <a:r>
              <a:rPr lang="en-US" sz="8000" dirty="0" smtClean="0">
                <a:cs typeface="B Nazanin" pitchFamily="2" charset="-78"/>
              </a:rPr>
              <a:t>H0:</a:t>
            </a:r>
            <a:r>
              <a:rPr lang="fa-IR" sz="8000" dirty="0" smtClean="0">
                <a:cs typeface="B Nazanin" pitchFamily="2" charset="-78"/>
              </a:rPr>
              <a:t>تغییرات سطح سرمی هورمون</a:t>
            </a:r>
            <a:r>
              <a:rPr lang="en-US" sz="8000" dirty="0" smtClean="0">
                <a:cs typeface="B Nazanin" pitchFamily="2" charset="-78"/>
              </a:rPr>
              <a:t>FT4 </a:t>
            </a:r>
            <a:r>
              <a:rPr lang="fa-IR" sz="8000" dirty="0" smtClean="0">
                <a:cs typeface="B Nazanin" pitchFamily="2" charset="-78"/>
              </a:rPr>
              <a:t>در طی زمان در زنان باچارک اول ذخایر تخمدانی در مقایسه با زنان چارک چهارم ذخایر تخمدانی تفاوت ندارد.</a:t>
            </a:r>
          </a:p>
          <a:p>
            <a:pPr algn="r" rtl="1"/>
            <a:r>
              <a:rPr lang="en-US" sz="8000" dirty="0" smtClean="0">
                <a:cs typeface="B Nazanin" pitchFamily="2" charset="-78"/>
              </a:rPr>
              <a:t>H1:</a:t>
            </a:r>
            <a:r>
              <a:rPr lang="fa-IR" sz="8000" dirty="0" smtClean="0">
                <a:cs typeface="B Nazanin" pitchFamily="2" charset="-78"/>
              </a:rPr>
              <a:t> تغییرات سطح سرمی هورمون</a:t>
            </a:r>
            <a:r>
              <a:rPr lang="en-US" sz="8000" dirty="0" smtClean="0">
                <a:cs typeface="B Nazanin" pitchFamily="2" charset="-78"/>
              </a:rPr>
              <a:t>FT4 </a:t>
            </a:r>
            <a:r>
              <a:rPr lang="fa-IR" sz="8000" dirty="0" smtClean="0">
                <a:cs typeface="B Nazanin" pitchFamily="2" charset="-78"/>
              </a:rPr>
              <a:t>در طی زمان در زنان باچارک اول ذخایر تخمدانی در مقایسه با زنان چارک چهارم ذخایر تخمدانی تفاوت دارد</a:t>
            </a:r>
          </a:p>
          <a:p>
            <a:pPr algn="r" rtl="1"/>
            <a:r>
              <a:rPr lang="en-US" sz="8000" dirty="0" smtClean="0">
                <a:cs typeface="B Nazanin" pitchFamily="2" charset="-78"/>
              </a:rPr>
              <a:t>H0:</a:t>
            </a:r>
            <a:r>
              <a:rPr lang="fa-IR" sz="8000" dirty="0" smtClean="0">
                <a:cs typeface="B Nazanin" pitchFamily="2" charset="-78"/>
              </a:rPr>
              <a:t>تغییرات سطح سرمی  </a:t>
            </a:r>
            <a:r>
              <a:rPr lang="en-US" sz="8000" dirty="0" smtClean="0">
                <a:cs typeface="B Nazanin" pitchFamily="2" charset="-78"/>
              </a:rPr>
              <a:t>TPO </a:t>
            </a:r>
            <a:r>
              <a:rPr lang="en-US" sz="8000" dirty="0" err="1" smtClean="0">
                <a:cs typeface="B Nazanin" pitchFamily="2" charset="-78"/>
              </a:rPr>
              <a:t>Ab</a:t>
            </a:r>
            <a:r>
              <a:rPr lang="fa-IR" sz="8000" dirty="0" smtClean="0">
                <a:cs typeface="B Nazanin" pitchFamily="2" charset="-78"/>
              </a:rPr>
              <a:t>در طی زمان در زنان باچارک اول ذخایر تخمدانی در مقایسه با زنان چارک چهارم ذخایر تخمدانی تفاوت ندارد.</a:t>
            </a:r>
          </a:p>
          <a:p>
            <a:pPr algn="r" rtl="1"/>
            <a:r>
              <a:rPr lang="en-US" sz="8000" dirty="0" smtClean="0">
                <a:cs typeface="B Nazanin" pitchFamily="2" charset="-78"/>
              </a:rPr>
              <a:t>H1:</a:t>
            </a:r>
            <a:r>
              <a:rPr lang="fa-IR" sz="8000" dirty="0" smtClean="0">
                <a:cs typeface="B Nazanin" pitchFamily="2" charset="-78"/>
              </a:rPr>
              <a:t>تغییرات سطح سرمی </a:t>
            </a:r>
            <a:r>
              <a:rPr lang="en-US" sz="8000" dirty="0" smtClean="0">
                <a:cs typeface="B Nazanin" pitchFamily="2" charset="-78"/>
              </a:rPr>
              <a:t>TPO </a:t>
            </a:r>
            <a:r>
              <a:rPr lang="en-US" sz="8000" dirty="0" err="1" smtClean="0">
                <a:cs typeface="B Nazanin" pitchFamily="2" charset="-78"/>
              </a:rPr>
              <a:t>Ab</a:t>
            </a:r>
            <a:r>
              <a:rPr lang="en-US" sz="8000" dirty="0" smtClean="0">
                <a:cs typeface="B Nazanin" pitchFamily="2" charset="-78"/>
              </a:rPr>
              <a:t> </a:t>
            </a:r>
            <a:r>
              <a:rPr lang="fa-IR" sz="8000" dirty="0" smtClean="0">
                <a:cs typeface="B Nazanin" pitchFamily="2" charset="-78"/>
              </a:rPr>
              <a:t>در طی زمان در زنان باچارک اول ذخایر تخمدانی در مقایسه با زنان چارک چهارم ذخایر تخمدانی تفاوت دارد.</a:t>
            </a:r>
          </a:p>
          <a:p>
            <a:pPr algn="r" rtl="1"/>
            <a:endParaRPr lang="fa-IR" sz="8000" dirty="0" smtClean="0">
              <a:cs typeface="B Nazanin" pitchFamily="2" charset="-78"/>
            </a:endParaRPr>
          </a:p>
          <a:p>
            <a:pPr algn="r" rtl="1"/>
            <a:endParaRPr lang="fa-IR" sz="8000" dirty="0" smtClean="0">
              <a:cs typeface="B Nazanin" pitchFamily="2" charset="-78"/>
            </a:endParaRPr>
          </a:p>
          <a:p>
            <a:pPr algn="r" rtl="1"/>
            <a:endParaRPr lang="fa-IR" sz="8000" dirty="0" smtClean="0">
              <a:cs typeface="B Nazanin" pitchFamily="2" charset="-78"/>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فرضیات</a:t>
            </a:r>
            <a:endParaRPr lang="en-US" dirty="0"/>
          </a:p>
        </p:txBody>
      </p:sp>
      <p:sp>
        <p:nvSpPr>
          <p:cNvPr id="3" name="Content Placeholder 2"/>
          <p:cNvSpPr>
            <a:spLocks noGrp="1"/>
          </p:cNvSpPr>
          <p:nvPr>
            <p:ph idx="1"/>
          </p:nvPr>
        </p:nvSpPr>
        <p:spPr>
          <a:xfrm>
            <a:off x="533401" y="1524000"/>
            <a:ext cx="8382000" cy="5029199"/>
          </a:xfrm>
        </p:spPr>
        <p:txBody>
          <a:bodyPr>
            <a:normAutofit fontScale="92500" lnSpcReduction="20000"/>
          </a:bodyPr>
          <a:lstStyle/>
          <a:p>
            <a:pPr algn="r" rtl="1">
              <a:buNone/>
            </a:pPr>
            <a:r>
              <a:rPr lang="fa-IR" sz="2200" dirty="0" smtClean="0">
                <a:cs typeface="B Nazanin" pitchFamily="2" charset="-78"/>
              </a:rPr>
              <a:t>      </a:t>
            </a:r>
            <a:r>
              <a:rPr lang="en-US" sz="2200" dirty="0" smtClean="0">
                <a:cs typeface="B Nazanin" pitchFamily="2" charset="-78"/>
              </a:rPr>
              <a:t>H0 :</a:t>
            </a:r>
            <a:r>
              <a:rPr lang="fa-IR" sz="2200" dirty="0" smtClean="0">
                <a:cs typeface="B Nazanin" pitchFamily="2" charset="-78"/>
              </a:rPr>
              <a:t> تغییرات سطح سرمی هورمون </a:t>
            </a:r>
            <a:r>
              <a:rPr lang="en-US" sz="2200" dirty="0" smtClean="0">
                <a:cs typeface="B Nazanin" pitchFamily="2" charset="-78"/>
              </a:rPr>
              <a:t>FT4</a:t>
            </a:r>
            <a:r>
              <a:rPr lang="fa-IR" sz="2200" dirty="0" smtClean="0">
                <a:cs typeface="B Nazanin" pitchFamily="2" charset="-78"/>
              </a:rPr>
              <a:t>درطی زمان در زنان با چارک اول ذخایر تخمدانی با زنان چارک چهارم  پس از تعدیل اثر متغیرهای مداخله گر (سن،نمای توده بدنی ،سیگار و حاملگی)تفاوت ندارد.</a:t>
            </a:r>
          </a:p>
          <a:p>
            <a:pPr algn="r" rtl="1"/>
            <a:r>
              <a:rPr lang="en-US" sz="2200" dirty="0" smtClean="0">
                <a:cs typeface="B Nazanin" pitchFamily="2" charset="-78"/>
              </a:rPr>
              <a:t>H1:</a:t>
            </a:r>
            <a:r>
              <a:rPr lang="fa-IR" sz="2200" dirty="0" smtClean="0">
                <a:cs typeface="B Nazanin" pitchFamily="2" charset="-78"/>
              </a:rPr>
              <a:t> تغییرات سطح سرمی هورمون </a:t>
            </a:r>
            <a:r>
              <a:rPr lang="en-US" sz="2200" dirty="0" smtClean="0">
                <a:cs typeface="B Nazanin" pitchFamily="2" charset="-78"/>
              </a:rPr>
              <a:t>FT4</a:t>
            </a:r>
            <a:r>
              <a:rPr lang="fa-IR" sz="2200" dirty="0" smtClean="0">
                <a:cs typeface="B Nazanin" pitchFamily="2" charset="-78"/>
              </a:rPr>
              <a:t>درطی زمان در زنان با چارک اول ذخایر تخمدانی با زنان چارک چهارم  پس از تعدیل اثر متغیرهای مداخله گر (سن،نمای توده بدنی ،سیگار و حاملگی)تفاوت دارد.</a:t>
            </a:r>
          </a:p>
          <a:p>
            <a:pPr algn="r" rtl="1"/>
            <a:r>
              <a:rPr lang="en-US" sz="2200" dirty="0" smtClean="0">
                <a:cs typeface="B Nazanin" pitchFamily="2" charset="-78"/>
              </a:rPr>
              <a:t>H0: </a:t>
            </a:r>
            <a:r>
              <a:rPr lang="fa-IR" sz="2200" dirty="0" smtClean="0">
                <a:cs typeface="B Nazanin" pitchFamily="2" charset="-78"/>
              </a:rPr>
              <a:t>تغییرات سطح سرمی </a:t>
            </a:r>
            <a:r>
              <a:rPr lang="en-US" sz="2200" dirty="0" smtClean="0">
                <a:cs typeface="B Nazanin" pitchFamily="2" charset="-78"/>
              </a:rPr>
              <a:t>TPO </a:t>
            </a:r>
            <a:r>
              <a:rPr lang="en-US" sz="2200" dirty="0" err="1" smtClean="0">
                <a:cs typeface="B Nazanin" pitchFamily="2" charset="-78"/>
              </a:rPr>
              <a:t>Ab</a:t>
            </a:r>
            <a:r>
              <a:rPr lang="fa-IR" sz="2200" dirty="0" smtClean="0">
                <a:cs typeface="B Nazanin" pitchFamily="2" charset="-78"/>
              </a:rPr>
              <a:t>درطی زمان در زنان با چارک اول ذخایر تخمدانی با زنان چارک چهارم  پس از تعدیل اثر متغیرهای مداخله گر (سن،نمای توده بدنی ،سیگار و حاملگی)تفاوت ندارد.</a:t>
            </a:r>
          </a:p>
          <a:p>
            <a:pPr algn="r" rtl="1"/>
            <a:r>
              <a:rPr lang="en-US" sz="2200" dirty="0" smtClean="0">
                <a:cs typeface="B Nazanin" pitchFamily="2" charset="-78"/>
              </a:rPr>
              <a:t>H1:</a:t>
            </a:r>
            <a:r>
              <a:rPr lang="fa-IR" sz="2200" dirty="0" smtClean="0">
                <a:cs typeface="B Nazanin" pitchFamily="2" charset="-78"/>
              </a:rPr>
              <a:t>تغییرات سطح سرمی </a:t>
            </a:r>
            <a:r>
              <a:rPr lang="en-US" sz="2200" dirty="0" smtClean="0">
                <a:cs typeface="B Nazanin" pitchFamily="2" charset="-78"/>
              </a:rPr>
              <a:t>TPO </a:t>
            </a:r>
            <a:r>
              <a:rPr lang="en-US" sz="2200" dirty="0" err="1" smtClean="0">
                <a:cs typeface="B Nazanin" pitchFamily="2" charset="-78"/>
              </a:rPr>
              <a:t>Ab</a:t>
            </a:r>
            <a:r>
              <a:rPr lang="fa-IR" sz="2200" dirty="0" smtClean="0">
                <a:cs typeface="B Nazanin" pitchFamily="2" charset="-78"/>
              </a:rPr>
              <a:t>درطی زمان در زنان با چارک اول ذخایر تخمدانی با زنان چارک چهارم  پس از تعدیل اثر متغیرهای مداخله گر (سن،نمای توده بدنی ،سیگار و حاملگی)تفاوت دارد.</a:t>
            </a:r>
          </a:p>
          <a:p>
            <a:pPr algn="r" rtl="1"/>
            <a:r>
              <a:rPr lang="en-US" sz="2200" dirty="0" smtClean="0">
                <a:cs typeface="B Nazanin" pitchFamily="2" charset="-78"/>
              </a:rPr>
              <a:t>H0: </a:t>
            </a:r>
            <a:r>
              <a:rPr lang="fa-IR" sz="2200" dirty="0" smtClean="0">
                <a:cs typeface="B Nazanin" pitchFamily="2" charset="-78"/>
              </a:rPr>
              <a:t>تغییرات سطح سرمی هورمون </a:t>
            </a:r>
            <a:r>
              <a:rPr lang="en-US" sz="2200" dirty="0" smtClean="0">
                <a:cs typeface="B Nazanin" pitchFamily="2" charset="-78"/>
              </a:rPr>
              <a:t>TSH</a:t>
            </a:r>
            <a:r>
              <a:rPr lang="fa-IR" sz="2200" dirty="0" smtClean="0">
                <a:cs typeface="B Nazanin" pitchFamily="2" charset="-78"/>
              </a:rPr>
              <a:t>درطی زمان در زنان با چارک اول ذخایر تخمدانی با زنان چارک چهارم  پس از تعدیل اثر متغیرهای مداخله گر (سن،نمای توده بدنی ،سیگار و حاملگی)تفاوت ندارد.</a:t>
            </a:r>
          </a:p>
          <a:p>
            <a:pPr algn="r" rtl="1"/>
            <a:r>
              <a:rPr lang="en-US" sz="2200" dirty="0" smtClean="0">
                <a:cs typeface="B Nazanin" pitchFamily="2" charset="-78"/>
              </a:rPr>
              <a:t>H1:</a:t>
            </a:r>
            <a:r>
              <a:rPr lang="fa-IR" sz="2200" dirty="0" smtClean="0">
                <a:cs typeface="B Nazanin" pitchFamily="2" charset="-78"/>
              </a:rPr>
              <a:t>تغییرات سطح سرمی هورمون </a:t>
            </a:r>
            <a:r>
              <a:rPr lang="en-US" sz="2200" dirty="0" smtClean="0">
                <a:cs typeface="B Nazanin" pitchFamily="2" charset="-78"/>
              </a:rPr>
              <a:t>TSH</a:t>
            </a:r>
            <a:r>
              <a:rPr lang="fa-IR" sz="2200" dirty="0" smtClean="0">
                <a:cs typeface="B Nazanin" pitchFamily="2" charset="-78"/>
              </a:rPr>
              <a:t>درطی زمان در زنان با چارک اول ذخایر تخمدانی با زنان چارک چهارم  پس از تعدیل اثر متغیرهای مداخله گر (سن،نمای توده بدنی ،سیگار و حاملگی)تفاوت دارد.</a:t>
            </a:r>
          </a:p>
          <a:p>
            <a:pPr algn="r" rtl="1"/>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1295400" y="2286000"/>
            <a:ext cx="6400800" cy="2438400"/>
          </a:xfrm>
        </p:spPr>
        <p:txBody>
          <a:bodyPr/>
          <a:lstStyle/>
          <a:p>
            <a:pPr algn="ctr"/>
            <a:endParaRPr lang="en-US" dirty="0" smtClean="0">
              <a:solidFill>
                <a:srgbClr val="FFFF00"/>
              </a:solidFill>
              <a:ea typeface="宋体"/>
              <a:cs typeface="B Zar" pitchFamily="2" charset="-78"/>
            </a:endParaRPr>
          </a:p>
          <a:p>
            <a:pPr algn="ctr">
              <a:buNone/>
            </a:pPr>
            <a:endParaRPr lang="en-US" sz="6000" dirty="0" smtClean="0">
              <a:solidFill>
                <a:srgbClr val="FFFF00"/>
              </a:solidFill>
              <a:ea typeface="宋体"/>
              <a:cs typeface="B Zar" pitchFamily="2" charset="-78"/>
            </a:endParaRPr>
          </a:p>
          <a:p>
            <a:pPr algn="ctr">
              <a:buNone/>
            </a:pPr>
            <a:endParaRPr lang="en-US" sz="6000" dirty="0" smtClean="0">
              <a:solidFill>
                <a:srgbClr val="FFFF00"/>
              </a:solidFill>
              <a:ea typeface="宋体"/>
              <a:cs typeface="B Zar" pitchFamily="2" charset="-78"/>
            </a:endParaRPr>
          </a:p>
          <a:p>
            <a:pPr algn="ctr">
              <a:buNone/>
            </a:pPr>
            <a:endParaRPr lang="en-US" sz="6000" dirty="0" smtClean="0">
              <a:solidFill>
                <a:srgbClr val="FFFF00"/>
              </a:solidFill>
              <a:ea typeface="宋体"/>
              <a:cs typeface="B Zar" pitchFamily="2" charset="-78"/>
            </a:endParaRPr>
          </a:p>
          <a:p>
            <a:pPr algn="ctr">
              <a:buNone/>
            </a:pPr>
            <a:endParaRPr lang="en-US" dirty="0" smtClean="0">
              <a:solidFill>
                <a:srgbClr val="FFFF00"/>
              </a:solidFill>
              <a:ea typeface="宋体"/>
              <a:cs typeface="B Zar" pitchFamily="2" charset="-78"/>
            </a:endParaRPr>
          </a:p>
          <a:p>
            <a:pPr algn="ctr"/>
            <a:endParaRPr lang="en-US" dirty="0" smtClean="0">
              <a:solidFill>
                <a:srgbClr val="FFFF00"/>
              </a:solidFill>
              <a:ea typeface="宋体"/>
              <a:cs typeface="B Zar" pitchFamily="2" charset="-78"/>
            </a:endParaRPr>
          </a:p>
          <a:p>
            <a:pPr algn="ctr"/>
            <a:endParaRPr lang="en-US" dirty="0"/>
          </a:p>
        </p:txBody>
      </p:sp>
      <p:sp>
        <p:nvSpPr>
          <p:cNvPr id="3" name="Rectangle 2"/>
          <p:cNvSpPr/>
          <p:nvPr/>
        </p:nvSpPr>
        <p:spPr>
          <a:xfrm>
            <a:off x="2362200" y="2514600"/>
            <a:ext cx="4584007" cy="1200329"/>
          </a:xfrm>
          <a:prstGeom prst="rect">
            <a:avLst/>
          </a:prstGeom>
        </p:spPr>
        <p:txBody>
          <a:bodyPr wrap="square">
            <a:spAutoFit/>
          </a:bodyPr>
          <a:lstStyle/>
          <a:p>
            <a:r>
              <a:rPr lang="fa-IR" sz="7200" b="1" dirty="0" smtClean="0">
                <a:solidFill>
                  <a:srgbClr val="FFFF00"/>
                </a:solidFill>
                <a:effectLst>
                  <a:outerShdw blurRad="38100" dist="38100" dir="2700000" algn="tl">
                    <a:srgbClr val="000000">
                      <a:alpha val="43137"/>
                    </a:srgbClr>
                  </a:outerShdw>
                </a:effectLst>
                <a:ea typeface="宋体"/>
                <a:cs typeface="B Zar" pitchFamily="2" charset="-78"/>
              </a:rPr>
              <a:t>مواد و روشها</a:t>
            </a:r>
            <a:endParaRPr lang="en-US" sz="72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l="16875" t="17000" r="21875" b="5000"/>
          <a:stretch>
            <a:fillRect/>
          </a:stretch>
        </p:blipFill>
        <p:spPr bwMode="auto">
          <a:xfrm>
            <a:off x="0" y="77755"/>
            <a:ext cx="9144000" cy="66713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l="9375" t="20000" r="21875" b="6000"/>
          <a:stretch>
            <a:fillRect/>
          </a:stretch>
        </p:blipFill>
        <p:spPr bwMode="auto">
          <a:xfrm>
            <a:off x="0" y="914399"/>
            <a:ext cx="8991600" cy="5736021"/>
          </a:xfrm>
          <a:prstGeom prst="rect">
            <a:avLst/>
          </a:prstGeom>
          <a:noFill/>
          <a:ln w="9525">
            <a:noFill/>
            <a:miter lim="800000"/>
            <a:headEnd/>
            <a:tailEnd/>
          </a:ln>
          <a:effectLst/>
        </p:spPr>
      </p:pic>
      <p:pic>
        <p:nvPicPr>
          <p:cNvPr id="5" name="Picture 2"/>
          <p:cNvPicPr>
            <a:picLocks noChangeAspect="1" noChangeArrowheads="1"/>
          </p:cNvPicPr>
          <p:nvPr/>
        </p:nvPicPr>
        <p:blipFill>
          <a:blip r:embed="rId3"/>
          <a:srcRect l="9903" t="53402" r="21986" b="38425"/>
          <a:stretch>
            <a:fillRect/>
          </a:stretch>
        </p:blipFill>
        <p:spPr bwMode="auto">
          <a:xfrm>
            <a:off x="0" y="228600"/>
            <a:ext cx="8991600" cy="685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4800" dirty="0" smtClean="0">
                <a:solidFill>
                  <a:srgbClr val="FFFF00"/>
                </a:solidFill>
                <a:latin typeface="Times New Roman" pitchFamily="18" charset="0"/>
              </a:rPr>
              <a:t>روش اجرا</a:t>
            </a:r>
            <a:endParaRPr lang="en-US" dirty="0"/>
          </a:p>
        </p:txBody>
      </p:sp>
      <p:sp>
        <p:nvSpPr>
          <p:cNvPr id="3" name="Content Placeholder 2"/>
          <p:cNvSpPr>
            <a:spLocks noGrp="1"/>
          </p:cNvSpPr>
          <p:nvPr>
            <p:ph idx="1"/>
          </p:nvPr>
        </p:nvSpPr>
        <p:spPr>
          <a:xfrm>
            <a:off x="674687" y="1524001"/>
            <a:ext cx="8088313" cy="4821238"/>
          </a:xfrm>
        </p:spPr>
        <p:txBody>
          <a:bodyPr>
            <a:normAutofit fontScale="25000" lnSpcReduction="20000"/>
          </a:bodyPr>
          <a:lstStyle/>
          <a:p>
            <a:pPr algn="r" rtl="1">
              <a:buNone/>
            </a:pPr>
            <a:r>
              <a:rPr lang="fa-IR" sz="11200" dirty="0" smtClean="0">
                <a:solidFill>
                  <a:schemeClr val="tx1"/>
                </a:solidFill>
                <a:latin typeface="Times New Roman" panose="02020603050405020304" pitchFamily="18" charset="0"/>
                <a:ea typeface="Times New Roman" panose="02020603050405020304" pitchFamily="18" charset="0"/>
                <a:cs typeface="B Nazanin" pitchFamily="2" charset="-78"/>
              </a:rPr>
              <a:t>نوع مطالعه كوهورت آينده نگر ميباشد</a:t>
            </a:r>
            <a:r>
              <a:rPr lang="fa-IR" sz="11200" dirty="0" smtClean="0">
                <a:solidFill>
                  <a:srgbClr val="002060"/>
                </a:solidFill>
                <a:latin typeface="Times New Roman" panose="02020603050405020304" pitchFamily="18" charset="0"/>
                <a:ea typeface="Times New Roman" panose="02020603050405020304" pitchFamily="18" charset="0"/>
                <a:cs typeface="B Nazanin" pitchFamily="2" charset="-78"/>
              </a:rPr>
              <a:t>.</a:t>
            </a:r>
            <a:endParaRPr lang="fa-IR" sz="11200" i="1" u="sng" dirty="0" smtClean="0">
              <a:solidFill>
                <a:srgbClr val="FFFF00"/>
              </a:solidFill>
            </a:endParaRPr>
          </a:p>
          <a:p>
            <a:pPr algn="r" rtl="1">
              <a:buNone/>
            </a:pPr>
            <a:r>
              <a:rPr lang="fa-IR" sz="11200" i="1" u="sng" dirty="0" smtClean="0">
                <a:solidFill>
                  <a:srgbClr val="FFFF00"/>
                </a:solidFill>
              </a:rPr>
              <a:t>معیارهای ورود به مطالعه</a:t>
            </a:r>
            <a:endParaRPr lang="en-US" sz="11200" dirty="0" smtClean="0">
              <a:solidFill>
                <a:srgbClr val="FFFF00"/>
              </a:solidFill>
            </a:endParaRPr>
          </a:p>
          <a:p>
            <a:pPr algn="r" rtl="1"/>
            <a:r>
              <a:rPr lang="fa-IR" sz="11200" dirty="0" smtClean="0">
                <a:cs typeface="B Nazanin" pitchFamily="2" charset="-78"/>
              </a:rPr>
              <a:t>زنان بارور بین ۲۰ تا٥٠سال که پریودهای منظم وقابل پیش بینی داشتند</a:t>
            </a:r>
            <a:r>
              <a:rPr lang="en-US" sz="11200" dirty="0" smtClean="0">
                <a:cs typeface="B Nazanin" pitchFamily="2" charset="-78"/>
              </a:rPr>
              <a:t>.</a:t>
            </a:r>
            <a:r>
              <a:rPr lang="fa-IR" sz="11200" dirty="0" smtClean="0">
                <a:cs typeface="B Nazanin" pitchFamily="2" charset="-78"/>
              </a:rPr>
              <a:t> </a:t>
            </a:r>
          </a:p>
          <a:p>
            <a:pPr algn="r" rtl="1"/>
            <a:r>
              <a:rPr lang="fa-IR" sz="11200" dirty="0" smtClean="0">
                <a:cs typeface="B Nazanin" pitchFamily="2" charset="-78"/>
              </a:rPr>
              <a:t>همچنین فاقدسابقه مصرف </a:t>
            </a:r>
            <a:r>
              <a:rPr lang="en-US" sz="11200" b="0" dirty="0" smtClean="0">
                <a:latin typeface="Times New Roman" pitchFamily="18" charset="0"/>
                <a:cs typeface="Times New Roman" pitchFamily="18" charset="0"/>
              </a:rPr>
              <a:t>OCP</a:t>
            </a:r>
            <a:r>
              <a:rPr lang="fa-IR" sz="11200" dirty="0" smtClean="0">
                <a:cs typeface="B Nazanin" pitchFamily="2" charset="-78"/>
              </a:rPr>
              <a:t> وبارداری در ٣ماه قبل از ورود به</a:t>
            </a:r>
            <a:r>
              <a:rPr lang="fa-IR" sz="11200" dirty="0" smtClean="0">
                <a:solidFill>
                  <a:schemeClr val="tx1"/>
                </a:solidFill>
                <a:latin typeface="Times New Roman" panose="02020603050405020304" pitchFamily="18" charset="0"/>
                <a:ea typeface="Times New Roman" panose="02020603050405020304" pitchFamily="18" charset="0"/>
                <a:cs typeface="B Nazanin" pitchFamily="2" charset="-78"/>
              </a:rPr>
              <a:t> مطالعه</a:t>
            </a:r>
            <a:r>
              <a:rPr lang="fa-IR" sz="11200" dirty="0" smtClean="0">
                <a:cs typeface="B Nazanin" pitchFamily="2" charset="-78"/>
              </a:rPr>
              <a:t>، فاقدسابقه ابتلا به سندرم تخمدان پلی کیستیک،سابقه برداشتن  یا جراحی تخمدان به هر دلیل</a:t>
            </a:r>
            <a:r>
              <a:rPr lang="en-US" sz="11200" dirty="0" smtClean="0">
                <a:cs typeface="B Nazanin" pitchFamily="2" charset="-78"/>
              </a:rPr>
              <a:t> </a:t>
            </a:r>
            <a:r>
              <a:rPr lang="fa-IR" sz="11200" dirty="0" smtClean="0">
                <a:cs typeface="B Nazanin" pitchFamily="2" charset="-78"/>
              </a:rPr>
              <a:t>وسابقه هیسترکتومی بودند</a:t>
            </a:r>
            <a:r>
              <a:rPr lang="en-US" sz="11200" dirty="0" smtClean="0">
                <a:cs typeface="B Nazanin" pitchFamily="2" charset="-78"/>
              </a:rPr>
              <a:t>.</a:t>
            </a:r>
            <a:endParaRPr lang="fa-IR" sz="11200" dirty="0" smtClean="0">
              <a:cs typeface="B Nazanin" pitchFamily="2" charset="-78"/>
            </a:endParaRPr>
          </a:p>
          <a:p>
            <a:pPr algn="r" rtl="1"/>
            <a:r>
              <a:rPr lang="fa-IR" sz="11200" dirty="0" smtClean="0">
                <a:cs typeface="B Nazanin" pitchFamily="2" charset="-78"/>
              </a:rPr>
              <a:t>فاقدسابقه جراحی تیروئید،درمان باید رادیو اکتیو،رادیوتراپی گردن و  مصرف داروهای تأثیرگذار بر کارکرد تیروئید مانندلیتیوم،آمیودارون و گلوکوکورتیکوئید</a:t>
            </a:r>
            <a:r>
              <a:rPr lang="en-US" sz="11200" dirty="0" smtClean="0">
                <a:cs typeface="B Nazanin" pitchFamily="2" charset="-78"/>
              </a:rPr>
              <a:t>,</a:t>
            </a:r>
            <a:r>
              <a:rPr lang="fa-IR" sz="11200" dirty="0" smtClean="0">
                <a:cs typeface="B Nazanin" pitchFamily="2" charset="-78"/>
              </a:rPr>
              <a:t>ابتلا به بیماریهای اندوکرین بودند</a:t>
            </a:r>
            <a:r>
              <a:rPr lang="en-US" sz="11200" dirty="0" smtClean="0">
                <a:cs typeface="B Nazanin" pitchFamily="2" charset="-78"/>
              </a:rPr>
              <a:t>.</a:t>
            </a:r>
            <a:endParaRPr lang="fa-IR" sz="11200" dirty="0" smtClean="0">
              <a:cs typeface="B Nazanin" pitchFamily="2" charset="-78"/>
            </a:endParaRPr>
          </a:p>
          <a:p>
            <a:pPr algn="r" rtl="1"/>
            <a:r>
              <a:rPr lang="fa-IR" sz="11200" dirty="0" smtClean="0">
                <a:cs typeface="B Nazanin" pitchFamily="2" charset="-78"/>
              </a:rPr>
              <a:t>فاقدبیماریهای شدیدشامل انواع بدخیمیهایانارسایی پیشرفته وشدیدقلبی ریوی کبدی یاکلیوی بودند</a:t>
            </a:r>
            <a:r>
              <a:rPr lang="en-US" sz="11200" dirty="0" smtClean="0">
                <a:cs typeface="B Nazanin" pitchFamily="2" charset="-78"/>
              </a:rPr>
              <a:t>.</a:t>
            </a:r>
          </a:p>
          <a:p>
            <a:pPr rtl="1">
              <a:buNone/>
            </a:pPr>
            <a:r>
              <a:rPr lang="en-US" dirty="0" smtClean="0"/>
              <a:t> </a:t>
            </a:r>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800" dirty="0" smtClean="0">
                <a:solidFill>
                  <a:srgbClr val="FFFF00"/>
                </a:solidFill>
                <a:latin typeface="Times New Roman" pitchFamily="18" charset="0"/>
              </a:rPr>
              <a:t>روش اجرا</a:t>
            </a:r>
            <a:endParaRPr lang="en-US" sz="4800" dirty="0"/>
          </a:p>
        </p:txBody>
      </p:sp>
      <p:sp>
        <p:nvSpPr>
          <p:cNvPr id="3" name="Content Placeholder 2"/>
          <p:cNvSpPr>
            <a:spLocks noGrp="1"/>
          </p:cNvSpPr>
          <p:nvPr>
            <p:ph idx="1"/>
          </p:nvPr>
        </p:nvSpPr>
        <p:spPr/>
        <p:txBody>
          <a:bodyPr/>
          <a:lstStyle/>
          <a:p>
            <a:pPr algn="r" rtl="1"/>
            <a:r>
              <a:rPr lang="fa-IR" i="1" u="sng" dirty="0" smtClean="0">
                <a:solidFill>
                  <a:srgbClr val="FFFF00"/>
                </a:solidFill>
              </a:rPr>
              <a:t>معیارهای خروج از مطالعه</a:t>
            </a:r>
            <a:endParaRPr lang="en-US" dirty="0" smtClean="0">
              <a:solidFill>
                <a:srgbClr val="FFFF00"/>
              </a:solidFill>
            </a:endParaRPr>
          </a:p>
          <a:p>
            <a:pPr algn="r" rtl="1"/>
            <a:r>
              <a:rPr lang="fa-IR" dirty="0" smtClean="0">
                <a:cs typeface="B Nazanin" pitchFamily="2" charset="-78"/>
              </a:rPr>
              <a:t>عدم برآورد تستهای تیروئیدی</a:t>
            </a:r>
            <a:r>
              <a:rPr lang="en-US" dirty="0" smtClean="0">
                <a:cs typeface="B Nazanin" pitchFamily="2" charset="-78"/>
              </a:rPr>
              <a:t>TSH,FT4</a:t>
            </a:r>
            <a:r>
              <a:rPr lang="fa-IR" dirty="0" smtClean="0">
                <a:cs typeface="B Nazanin" pitchFamily="2" charset="-78"/>
              </a:rPr>
              <a:t>و</a:t>
            </a:r>
            <a:r>
              <a:rPr lang="en-US" dirty="0" err="1" smtClean="0">
                <a:cs typeface="B Nazanin" pitchFamily="2" charset="-78"/>
              </a:rPr>
              <a:t>TPOAb</a:t>
            </a:r>
            <a:r>
              <a:rPr lang="fa-IR" dirty="0" smtClean="0">
                <a:cs typeface="B Nazanin" pitchFamily="2" charset="-78"/>
              </a:rPr>
              <a:t>،عدم برآورد</a:t>
            </a:r>
            <a:r>
              <a:rPr lang="en-US" dirty="0" smtClean="0">
                <a:cs typeface="B Nazanin" pitchFamily="2" charset="-78"/>
              </a:rPr>
              <a:t>AMH</a:t>
            </a:r>
            <a:r>
              <a:rPr lang="fa-IR" dirty="0" smtClean="0">
                <a:cs typeface="B Nazanin" pitchFamily="2" charset="-78"/>
              </a:rPr>
              <a:t>در فاز اول مطالعه </a:t>
            </a:r>
            <a:endParaRPr lang="en-US" dirty="0" smtClean="0">
              <a:cs typeface="B Nazanin" pitchFamily="2" charset="-78"/>
            </a:endParaRPr>
          </a:p>
          <a:p>
            <a:pPr algn="r" rtl="1"/>
            <a:r>
              <a:rPr lang="fa-IR" dirty="0" smtClean="0">
                <a:cs typeface="B Nazanin" pitchFamily="2" charset="-78"/>
              </a:rPr>
              <a:t> اطلاعات ناقص در طی مطالعه</a:t>
            </a:r>
            <a:endParaRPr lang="en-US" dirty="0" smtClean="0">
              <a:cs typeface="B Nazanin" pitchFamily="2" charset="-78"/>
            </a:endParaRPr>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828800"/>
            <a:ext cx="8534400" cy="4800600"/>
          </a:xfrm>
        </p:spPr>
        <p:txBody>
          <a:bodyPr>
            <a:noAutofit/>
          </a:bodyPr>
          <a:lstStyle/>
          <a:p>
            <a:pPr marL="0" algn="justLow" rtl="1">
              <a:spcBef>
                <a:spcPts val="0"/>
              </a:spcBef>
            </a:pPr>
            <a:r>
              <a:rPr lang="fa-IR" dirty="0" smtClean="0">
                <a:cs typeface="B Nazanin" pitchFamily="2" charset="-78"/>
              </a:rPr>
              <a:t>افرادموردمطالعه،زنان با سنین 20 تا 50سال شرکت کننده درمطالعه قندولیپیدتهران میباشندکه اطلاعات دموگرافیک،انتروپومتریک وآزمایشات</a:t>
            </a:r>
            <a:r>
              <a:rPr lang="en-US" dirty="0" smtClean="0">
                <a:cs typeface="B Nazanin" pitchFamily="2" charset="-78"/>
              </a:rPr>
              <a:t>TSH; TPO </a:t>
            </a:r>
            <a:r>
              <a:rPr lang="en-US" dirty="0" err="1" smtClean="0">
                <a:cs typeface="B Nazanin" pitchFamily="2" charset="-78"/>
              </a:rPr>
              <a:t>Ab</a:t>
            </a:r>
            <a:r>
              <a:rPr lang="en-US" dirty="0" smtClean="0">
                <a:cs typeface="B Nazanin" pitchFamily="2" charset="-78"/>
              </a:rPr>
              <a:t> ; FT4 ; AMH</a:t>
            </a:r>
            <a:r>
              <a:rPr lang="fa-IR" dirty="0" smtClean="0">
                <a:cs typeface="B Nazanin" pitchFamily="2" charset="-78"/>
              </a:rPr>
              <a:t>  آنهادردسترس است. پیامدموردبررسی دراین مطالعه،تعیین ارتباط تغییرات هورمونهای</a:t>
            </a:r>
            <a:r>
              <a:rPr lang="en-US" dirty="0" smtClean="0">
                <a:cs typeface="B Nazanin" pitchFamily="2" charset="-78"/>
              </a:rPr>
              <a:t>FT4 ;TSH</a:t>
            </a:r>
            <a:r>
              <a:rPr lang="fa-IR" dirty="0" smtClean="0">
                <a:cs typeface="B Nazanin" pitchFamily="2" charset="-78"/>
              </a:rPr>
              <a:t>و </a:t>
            </a:r>
            <a:r>
              <a:rPr lang="en-US" dirty="0" smtClean="0">
                <a:cs typeface="B Nazanin" pitchFamily="2" charset="-78"/>
              </a:rPr>
              <a:t>TPO </a:t>
            </a:r>
            <a:r>
              <a:rPr lang="en-US" dirty="0" err="1" smtClean="0">
                <a:cs typeface="B Nazanin" pitchFamily="2" charset="-78"/>
              </a:rPr>
              <a:t>Ab</a:t>
            </a:r>
            <a:r>
              <a:rPr lang="fa-IR" dirty="0" smtClean="0">
                <a:cs typeface="B Nazanin" pitchFamily="2" charset="-78"/>
              </a:rPr>
              <a:t>,با سطوح مختلف </a:t>
            </a:r>
            <a:r>
              <a:rPr lang="en-US" dirty="0" smtClean="0">
                <a:cs typeface="B Nazanin" pitchFamily="2" charset="-78"/>
              </a:rPr>
              <a:t>AMH</a:t>
            </a:r>
            <a:r>
              <a:rPr lang="fa-IR" dirty="0" smtClean="0">
                <a:cs typeface="B Nazanin" pitchFamily="2" charset="-78"/>
              </a:rPr>
              <a:t>ازابتدای فاز ۱ مطالعه قندولیپید تهران تاانتهای فاز ۴ مطالعه میباشد.درابتدای فازیک مطالعه،میزان هورمونهای</a:t>
            </a:r>
            <a:r>
              <a:rPr lang="en-US" dirty="0" smtClean="0">
                <a:cs typeface="B Nazanin" pitchFamily="2" charset="-78"/>
              </a:rPr>
              <a:t>AMH;TSH FT4</a:t>
            </a:r>
            <a:r>
              <a:rPr lang="fa-IR" dirty="0" smtClean="0">
                <a:cs typeface="B Nazanin" pitchFamily="2" charset="-78"/>
              </a:rPr>
              <a:t>و</a:t>
            </a:r>
            <a:r>
              <a:rPr lang="en-US" dirty="0" smtClean="0">
                <a:cs typeface="B Nazanin" pitchFamily="2" charset="-78"/>
              </a:rPr>
              <a:t>TPO </a:t>
            </a:r>
            <a:r>
              <a:rPr lang="en-US" dirty="0" err="1" smtClean="0">
                <a:cs typeface="B Nazanin" pitchFamily="2" charset="-78"/>
              </a:rPr>
              <a:t>Ab</a:t>
            </a:r>
            <a:r>
              <a:rPr lang="fa-IR" dirty="0" smtClean="0">
                <a:cs typeface="B Nazanin" pitchFamily="2" charset="-78"/>
              </a:rPr>
              <a:t>همچنین پرسشنامه ای حاوی مشخصات شناسنامه ای شامل سن  ،شاخص توده بدنی،تعداد پاریتی،مصرف سیگار اندازه گیری وثبت شده است.همچنین درسه فاز دیگر مطالعه تغییرات هورمونهای;</a:t>
            </a:r>
            <a:r>
              <a:rPr lang="en-US" dirty="0" smtClean="0">
                <a:cs typeface="B Nazanin" pitchFamily="2" charset="-78"/>
              </a:rPr>
              <a:t>TSH ;FT4</a:t>
            </a:r>
            <a:r>
              <a:rPr lang="fa-IR" dirty="0" smtClean="0">
                <a:cs typeface="B Nazanin" pitchFamily="2" charset="-78"/>
              </a:rPr>
              <a:t>;و </a:t>
            </a:r>
            <a:r>
              <a:rPr lang="en-US" dirty="0" smtClean="0">
                <a:cs typeface="B Nazanin" pitchFamily="2" charset="-78"/>
              </a:rPr>
              <a:t>TPO </a:t>
            </a:r>
            <a:r>
              <a:rPr lang="en-US" dirty="0" err="1" smtClean="0">
                <a:cs typeface="B Nazanin" pitchFamily="2" charset="-78"/>
              </a:rPr>
              <a:t>Ab</a:t>
            </a:r>
            <a:r>
              <a:rPr lang="fa-IR" dirty="0" smtClean="0">
                <a:cs typeface="B Nazanin" pitchFamily="2" charset="-78"/>
              </a:rPr>
              <a:t>شاخص توده بدنی،اندازه گیری وثبت شده است</a:t>
            </a:r>
            <a:r>
              <a:rPr lang="fa-IR" dirty="0" smtClean="0">
                <a:solidFill>
                  <a:srgbClr val="002060"/>
                </a:solidFill>
                <a:effectLst/>
                <a:latin typeface="Times New Roman" panose="02020603050405020304" pitchFamily="18" charset="0"/>
                <a:ea typeface="Times New Roman" panose="02020603050405020304" pitchFamily="18" charset="0"/>
                <a:cs typeface="B Nazanin" pitchFamily="2" charset="-78"/>
              </a:rPr>
              <a:t> </a:t>
            </a:r>
            <a:endParaRPr lang="en-US" dirty="0" smtClean="0">
              <a:solidFill>
                <a:srgbClr val="002060"/>
              </a:solidFill>
              <a:effectLst/>
              <a:latin typeface="Times New Roman" panose="02020603050405020304" pitchFamily="18" charset="0"/>
              <a:ea typeface="Times New Roman" panose="02020603050405020304" pitchFamily="18" charset="0"/>
              <a:cs typeface="B Nazanin" pitchFamily="2" charset="-78"/>
            </a:endParaRPr>
          </a:p>
        </p:txBody>
      </p:sp>
      <p:sp>
        <p:nvSpPr>
          <p:cNvPr id="6" name="Title 5"/>
          <p:cNvSpPr>
            <a:spLocks noGrp="1"/>
          </p:cNvSpPr>
          <p:nvPr>
            <p:ph type="title"/>
          </p:nvPr>
        </p:nvSpPr>
        <p:spPr/>
        <p:txBody>
          <a:bodyPr/>
          <a:lstStyle/>
          <a:p>
            <a:pPr algn="ctr"/>
            <a:r>
              <a:rPr lang="fa-IR" sz="4000" dirty="0" smtClean="0">
                <a:solidFill>
                  <a:srgbClr val="FFFF00"/>
                </a:solidFill>
                <a:latin typeface="Times New Roman" pitchFamily="18" charset="0"/>
              </a:rPr>
              <a:t>روش اجرا</a:t>
            </a:r>
            <a:endParaRPr lang="en-US" dirty="0">
              <a:solidFill>
                <a:srgbClr val="FFFF00"/>
              </a:solidFill>
            </a:endParaRPr>
          </a:p>
        </p:txBody>
      </p:sp>
    </p:spTree>
    <p:extLst>
      <p:ext uri="{BB962C8B-B14F-4D97-AF65-F5344CB8AC3E}">
        <p14:creationId xmlns:p14="http://schemas.microsoft.com/office/powerpoint/2010/main" val="5696612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447800"/>
            <a:ext cx="7848600" cy="5257800"/>
          </a:xfrm>
        </p:spPr>
        <p:txBody>
          <a:bodyPr>
            <a:noAutofit/>
          </a:bodyPr>
          <a:lstStyle/>
          <a:p>
            <a:pPr marL="0" algn="justLow" rtl="1">
              <a:spcBef>
                <a:spcPts val="0"/>
              </a:spcBef>
            </a:pPr>
            <a:r>
              <a:rPr lang="fa-IR" dirty="0" smtClean="0">
                <a:cs typeface="B Nazanin" pitchFamily="2" charset="-78"/>
              </a:rPr>
              <a:t>زنان شرکت کننده بر اساس ذخایر تخمدانی به 4چارک تقسیم بندی میشود وارتباط بین هریک از هورمونهای </a:t>
            </a:r>
            <a:r>
              <a:rPr lang="en-US" dirty="0" smtClean="0">
                <a:cs typeface="B Nazanin" pitchFamily="2" charset="-78"/>
              </a:rPr>
              <a:t>TSH,FT4</a:t>
            </a:r>
            <a:r>
              <a:rPr lang="fa-IR" dirty="0" smtClean="0">
                <a:cs typeface="B Nazanin" pitchFamily="2" charset="-78"/>
              </a:rPr>
              <a:t>و آنتی بادی ضد </a:t>
            </a:r>
            <a:r>
              <a:rPr lang="en-US" dirty="0" smtClean="0">
                <a:cs typeface="B Nazanin" pitchFamily="2" charset="-78"/>
              </a:rPr>
              <a:t>TPO</a:t>
            </a:r>
            <a:r>
              <a:rPr lang="fa-IR" dirty="0" smtClean="0">
                <a:cs typeface="B Nazanin" pitchFamily="2" charset="-78"/>
              </a:rPr>
              <a:t>,بااین چارکهاسنجیده میشود</a:t>
            </a:r>
          </a:p>
          <a:p>
            <a:pPr marL="0" algn="justLow" rtl="1">
              <a:spcBef>
                <a:spcPts val="0"/>
              </a:spcBef>
            </a:pPr>
            <a:r>
              <a:rPr lang="fa-IR" dirty="0" smtClean="0">
                <a:cs typeface="B Nazanin" pitchFamily="2" charset="-78"/>
              </a:rPr>
              <a:t>همچنین ارتباط توده بدنی،تعداد پاریتی،مصرف سیگار با این چارکها در ابتدای فاز ورود به مطالعه بعنوان متغیرهای مخدوش کننده بررسی  میشود ،</a:t>
            </a:r>
          </a:p>
          <a:p>
            <a:pPr marL="0" algn="justLow" rtl="1">
              <a:spcBef>
                <a:spcPts val="0"/>
              </a:spcBef>
            </a:pPr>
            <a:r>
              <a:rPr lang="fa-IR" dirty="0" smtClean="0">
                <a:cs typeface="B Nazanin" pitchFamily="2" charset="-78"/>
              </a:rPr>
              <a:t>سپس ارتباط تغییرات هورمونهای;</a:t>
            </a:r>
            <a:r>
              <a:rPr lang="en-US" dirty="0" smtClean="0">
                <a:cs typeface="B Nazanin" pitchFamily="2" charset="-78"/>
              </a:rPr>
              <a:t>TSH ;FT4</a:t>
            </a:r>
            <a:r>
              <a:rPr lang="fa-IR" dirty="0" smtClean="0">
                <a:cs typeface="B Nazanin" pitchFamily="2" charset="-78"/>
              </a:rPr>
              <a:t>و </a:t>
            </a:r>
            <a:r>
              <a:rPr lang="en-US" dirty="0" err="1" smtClean="0">
                <a:cs typeface="B Nazanin" pitchFamily="2" charset="-78"/>
              </a:rPr>
              <a:t>TPOAb</a:t>
            </a:r>
            <a:r>
              <a:rPr lang="fa-IR" dirty="0" smtClean="0">
                <a:cs typeface="B Nazanin" pitchFamily="2" charset="-78"/>
              </a:rPr>
              <a:t>باچهارکهای </a:t>
            </a:r>
            <a:r>
              <a:rPr lang="en-US" dirty="0" smtClean="0">
                <a:cs typeface="B Nazanin" pitchFamily="2" charset="-78"/>
              </a:rPr>
              <a:t>AMH</a:t>
            </a:r>
            <a:r>
              <a:rPr lang="fa-IR" dirty="0" smtClean="0">
                <a:cs typeface="B Nazanin" pitchFamily="2" charset="-78"/>
              </a:rPr>
              <a:t>درانتهای فازهای دوم سوم و  چهارم سنجیده میشود</a:t>
            </a:r>
          </a:p>
          <a:p>
            <a:pPr marL="0" algn="justLow" rtl="1">
              <a:spcBef>
                <a:spcPts val="0"/>
              </a:spcBef>
            </a:pPr>
            <a:r>
              <a:rPr lang="fa-IR" dirty="0" smtClean="0">
                <a:cs typeface="B Nazanin" pitchFamily="2" charset="-78"/>
              </a:rPr>
              <a:t>در نهایت تفاوت تغییرات </a:t>
            </a:r>
            <a:r>
              <a:rPr lang="en-US" dirty="0" smtClean="0">
                <a:cs typeface="B Nazanin" pitchFamily="2" charset="-78"/>
              </a:rPr>
              <a:t>TSH;FT4</a:t>
            </a:r>
            <a:r>
              <a:rPr lang="fa-IR" dirty="0" smtClean="0">
                <a:cs typeface="B Nazanin" pitchFamily="2" charset="-78"/>
              </a:rPr>
              <a:t>و</a:t>
            </a:r>
            <a:r>
              <a:rPr lang="en-US" dirty="0" smtClean="0">
                <a:cs typeface="B Nazanin" pitchFamily="2" charset="-78"/>
              </a:rPr>
              <a:t>TPO </a:t>
            </a:r>
            <a:r>
              <a:rPr lang="en-US" dirty="0" err="1" smtClean="0">
                <a:cs typeface="B Nazanin" pitchFamily="2" charset="-78"/>
              </a:rPr>
              <a:t>Ab</a:t>
            </a:r>
            <a:r>
              <a:rPr lang="fa-IR" dirty="0" smtClean="0">
                <a:cs typeface="B Nazanin" pitchFamily="2" charset="-78"/>
              </a:rPr>
              <a:t> پس از تعدیل اثر متغیرهای مداخله گر (سن،نمای توده بدنی ،سیگار و حاملگی)درچهارکهای اول وچهارم </a:t>
            </a:r>
            <a:r>
              <a:rPr lang="en-US" dirty="0" smtClean="0">
                <a:cs typeface="B Nazanin" pitchFamily="2" charset="-78"/>
              </a:rPr>
              <a:t>AMH</a:t>
            </a:r>
            <a:r>
              <a:rPr lang="fa-IR" dirty="0" smtClean="0">
                <a:cs typeface="B Nazanin" pitchFamily="2" charset="-78"/>
              </a:rPr>
              <a:t>مورد ارزیابی قرار میگیرد</a:t>
            </a:r>
            <a:r>
              <a:rPr lang="fa-IR" dirty="0" smtClean="0"/>
              <a:t>.</a:t>
            </a:r>
            <a:endParaRPr lang="en-US" dirty="0" smtClean="0"/>
          </a:p>
          <a:p>
            <a:pPr marL="0" marR="0" algn="justLow" rtl="1">
              <a:spcBef>
                <a:spcPts val="0"/>
              </a:spcBef>
              <a:spcAft>
                <a:spcPts val="0"/>
              </a:spcAft>
            </a:pPr>
            <a:endParaRPr lang="en-US" b="1" dirty="0" smtClean="0">
              <a:solidFill>
                <a:srgbClr val="002060"/>
              </a:solidFill>
              <a:effectLst/>
              <a:latin typeface="Times New Roman" panose="02020603050405020304" pitchFamily="18" charset="0"/>
              <a:ea typeface="Times New Roman" panose="02020603050405020304" pitchFamily="18" charset="0"/>
              <a:cs typeface="B Nazanin" pitchFamily="2" charset="-78"/>
            </a:endParaRPr>
          </a:p>
        </p:txBody>
      </p:sp>
      <p:sp>
        <p:nvSpPr>
          <p:cNvPr id="6" name="Title 5"/>
          <p:cNvSpPr>
            <a:spLocks noGrp="1"/>
          </p:cNvSpPr>
          <p:nvPr>
            <p:ph type="title"/>
          </p:nvPr>
        </p:nvSpPr>
        <p:spPr/>
        <p:txBody>
          <a:bodyPr/>
          <a:lstStyle/>
          <a:p>
            <a:pPr algn="ctr"/>
            <a:r>
              <a:rPr lang="fa-IR" sz="4800" dirty="0" smtClean="0">
                <a:solidFill>
                  <a:srgbClr val="FFFF00"/>
                </a:solidFill>
                <a:latin typeface="Times New Roman" pitchFamily="18" charset="0"/>
              </a:rPr>
              <a:t>روش اجرا</a:t>
            </a:r>
            <a:endParaRPr lang="en-US" dirty="0"/>
          </a:p>
        </p:txBody>
      </p:sp>
    </p:spTree>
    <p:extLst>
      <p:ext uri="{BB962C8B-B14F-4D97-AF65-F5344CB8AC3E}">
        <p14:creationId xmlns:p14="http://schemas.microsoft.com/office/powerpoint/2010/main" val="5696612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t>حجم نمونه و نحوه محاسبه آن</a:t>
            </a:r>
            <a:endParaRPr lang="en-US"/>
          </a:p>
        </p:txBody>
      </p:sp>
      <p:sp>
        <p:nvSpPr>
          <p:cNvPr id="3" name="Content Placeholder 2"/>
          <p:cNvSpPr>
            <a:spLocks noGrp="1"/>
          </p:cNvSpPr>
          <p:nvPr>
            <p:ph idx="1"/>
          </p:nvPr>
        </p:nvSpPr>
        <p:spPr/>
        <p:txBody>
          <a:bodyPr/>
          <a:lstStyle/>
          <a:p>
            <a:pPr algn="r" rtl="1"/>
            <a:r>
              <a:rPr lang="fa-IR" dirty="0" smtClean="0">
                <a:cs typeface="B Nazanin" pitchFamily="2" charset="-78"/>
              </a:rPr>
              <a:t>حجم نمونه با در نظر گرفتن خطای نوع اول  0.05=</a:t>
            </a:r>
            <a:r>
              <a:rPr lang="en-US" dirty="0" smtClean="0">
                <a:cs typeface="B Nazanin" pitchFamily="2" charset="-78"/>
              </a:rPr>
              <a:t>α</a:t>
            </a:r>
            <a:r>
              <a:rPr lang="fa-IR" dirty="0" smtClean="0">
                <a:cs typeface="B Nazanin" pitchFamily="2" charset="-78"/>
              </a:rPr>
              <a:t>خطای نوع دوم 0.1=</a:t>
            </a:r>
            <a:r>
              <a:rPr lang="en-US" dirty="0" smtClean="0">
                <a:cs typeface="B Nazanin" pitchFamily="2" charset="-78"/>
              </a:rPr>
              <a:t>β</a:t>
            </a:r>
            <a:r>
              <a:rPr lang="fa-IR" dirty="0" smtClean="0">
                <a:cs typeface="B Nazanin" pitchFamily="2" charset="-78"/>
              </a:rPr>
              <a:t> و  </a:t>
            </a:r>
            <a:r>
              <a:rPr lang="en-US" dirty="0" smtClean="0">
                <a:cs typeface="B Nazanin" pitchFamily="2" charset="-78"/>
              </a:rPr>
              <a:t>Δ/S=0.3</a:t>
            </a:r>
          </a:p>
          <a:p>
            <a:pPr algn="r" rtl="1">
              <a:buNone/>
            </a:pPr>
            <a:r>
              <a:rPr lang="en-US" dirty="0" smtClean="0">
                <a:cs typeface="B Nazanin" pitchFamily="2" charset="-78"/>
              </a:rPr>
              <a:t>Z1-α=1.96 </a:t>
            </a:r>
            <a:r>
              <a:rPr lang="fa-IR" dirty="0" smtClean="0">
                <a:cs typeface="B Nazanin" pitchFamily="2" charset="-78"/>
              </a:rPr>
              <a:t>      </a:t>
            </a:r>
            <a:r>
              <a:rPr lang="en-US" dirty="0" smtClean="0">
                <a:cs typeface="B Nazanin" pitchFamily="2" charset="-78"/>
              </a:rPr>
              <a:t>Z1-β=1.28</a:t>
            </a:r>
          </a:p>
          <a:p>
            <a:pPr algn="r" rtl="1">
              <a:buNone/>
            </a:pPr>
            <a:r>
              <a:rPr lang="fa-IR" dirty="0" smtClean="0">
                <a:cs typeface="B Nazanin" pitchFamily="2" charset="-78"/>
              </a:rPr>
              <a:t>وبا استفاده از فرمول</a:t>
            </a:r>
            <a:endParaRPr lang="en-US" dirty="0" smtClean="0">
              <a:cs typeface="B Nazanin" pitchFamily="2" charset="-78"/>
            </a:endParaRPr>
          </a:p>
          <a:p>
            <a:pPr rtl="1">
              <a:buNone/>
            </a:pPr>
            <a:r>
              <a:rPr lang="en-US" dirty="0" smtClean="0">
                <a:cs typeface="B Nazanin" pitchFamily="2" charset="-78"/>
              </a:rPr>
              <a:t>         n=</a:t>
            </a:r>
          </a:p>
          <a:p>
            <a:pPr algn="r" rtl="1">
              <a:buNone/>
            </a:pPr>
            <a:endParaRPr lang="en-US" dirty="0" smtClean="0">
              <a:cs typeface="B Nazanin" pitchFamily="2" charset="-78"/>
            </a:endParaRPr>
          </a:p>
          <a:p>
            <a:pPr algn="r" rtl="1">
              <a:buNone/>
            </a:pPr>
            <a:endParaRPr lang="en-US" dirty="0" smtClean="0">
              <a:cs typeface="B Nazanin" pitchFamily="2" charset="-78"/>
            </a:endParaRPr>
          </a:p>
          <a:p>
            <a:pPr algn="r">
              <a:buNone/>
            </a:pPr>
            <a:r>
              <a:rPr lang="fa-IR" dirty="0" smtClean="0">
                <a:cs typeface="B Nazanin" pitchFamily="2" charset="-78"/>
              </a:rPr>
              <a:t> </a:t>
            </a:r>
            <a:r>
              <a:rPr lang="ar-SA" dirty="0" smtClean="0">
                <a:cs typeface="B Nazanin" pitchFamily="2" charset="-78"/>
              </a:rPr>
              <a:t>نفر برای هرگروه محاسبه شد در مجموع </a:t>
            </a:r>
            <a:r>
              <a:rPr lang="fa-IR" dirty="0" smtClean="0">
                <a:cs typeface="B Nazanin" pitchFamily="2" charset="-78"/>
              </a:rPr>
              <a:t>934</a:t>
            </a:r>
            <a:r>
              <a:rPr lang="ar-SA" dirty="0" smtClean="0">
                <a:cs typeface="B Nazanin" pitchFamily="2" charset="-78"/>
              </a:rPr>
              <a:t>نفر </a:t>
            </a:r>
            <a:r>
              <a:rPr lang="en-US" dirty="0" smtClean="0">
                <a:cs typeface="B Nazanin" pitchFamily="2" charset="-78"/>
              </a:rPr>
              <a:t>n=233</a:t>
            </a:r>
          </a:p>
          <a:p>
            <a:endParaRPr lang="en-US" dirty="0" smtClean="0"/>
          </a:p>
          <a:p>
            <a:endParaRPr lang="en-US" dirty="0" smtClean="0"/>
          </a:p>
          <a:p>
            <a:endParaRPr lang="en-US" dirty="0"/>
          </a:p>
        </p:txBody>
      </p:sp>
      <p:pic>
        <p:nvPicPr>
          <p:cNvPr id="5" name="Picture 2"/>
          <p:cNvPicPr>
            <a:picLocks noChangeAspect="1" noChangeArrowheads="1"/>
          </p:cNvPicPr>
          <p:nvPr/>
        </p:nvPicPr>
        <p:blipFill>
          <a:blip r:embed="rId2"/>
          <a:srcRect l="41894" t="46715" r="32306" b="33471"/>
          <a:stretch>
            <a:fillRect/>
          </a:stretch>
        </p:blipFill>
        <p:spPr bwMode="auto">
          <a:xfrm>
            <a:off x="2209800" y="3200400"/>
            <a:ext cx="3810000" cy="1828800"/>
          </a:xfrm>
          <a:prstGeom prst="rect">
            <a:avLst/>
          </a:prstGeom>
          <a:noFill/>
          <a:ln w="9525">
            <a:noFill/>
            <a:miter lim="800000"/>
            <a:headEnd/>
            <a:tailEnd/>
          </a:ln>
          <a:effectLst/>
          <a:extLst>
            <a:ext uri="{C572A759-6A51-4108-AA02-DFA0A04FC94B}">
              <ma14:wrappingTextBoxFlag xmlns="" xmlns:ma14="http://schemas.microsoft.com/office/mac/drawingml/2011/main" val="1"/>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5400" b="1" dirty="0" smtClean="0">
                <a:solidFill>
                  <a:srgbClr val="FFFF00"/>
                </a:solidFill>
                <a:effectLst>
                  <a:outerShdw blurRad="38100" dist="38100" dir="2700000" algn="tl">
                    <a:srgbClr val="000000">
                      <a:alpha val="43137"/>
                    </a:srgbClr>
                  </a:outerShdw>
                </a:effectLst>
                <a:cs typeface="B Titr" pitchFamily="2" charset="-78"/>
              </a:rPr>
              <a:t>عناوین مطالب</a:t>
            </a:r>
            <a:endParaRPr lang="en-US" sz="5400" dirty="0">
              <a:solidFill>
                <a:srgbClr val="FFFF00"/>
              </a:solidFill>
            </a:endParaRPr>
          </a:p>
        </p:txBody>
      </p:sp>
      <p:sp>
        <p:nvSpPr>
          <p:cNvPr id="3" name="Content Placeholder 2"/>
          <p:cNvSpPr>
            <a:spLocks noGrp="1"/>
          </p:cNvSpPr>
          <p:nvPr>
            <p:ph idx="1"/>
          </p:nvPr>
        </p:nvSpPr>
        <p:spPr/>
        <p:txBody>
          <a:bodyPr>
            <a:normAutofit fontScale="62500" lnSpcReduction="20000"/>
          </a:bodyPr>
          <a:lstStyle/>
          <a:p>
            <a:pPr marL="0" indent="0" algn="r" rtl="1">
              <a:lnSpc>
                <a:spcPct val="100000"/>
              </a:lnSpc>
              <a:buFont typeface="Wingdings" pitchFamily="2" charset="2"/>
              <a:buChar char="§"/>
              <a:defRPr/>
            </a:pPr>
            <a:r>
              <a:rPr lang="fa-IR" sz="2800" b="1" kern="0" dirty="0" smtClean="0">
                <a:solidFill>
                  <a:srgbClr val="FFFF00"/>
                </a:solidFill>
                <a:effectLst>
                  <a:outerShdw blurRad="38100" dist="38100" dir="2700000" algn="tl">
                    <a:srgbClr val="000000">
                      <a:alpha val="43137"/>
                    </a:srgbClr>
                  </a:outerShdw>
                </a:effectLst>
                <a:latin typeface="Arial"/>
                <a:ea typeface="宋体"/>
                <a:cs typeface="B Zar" pitchFamily="2" charset="-78"/>
              </a:rPr>
              <a:t> </a:t>
            </a:r>
            <a:r>
              <a:rPr lang="fa-IR" sz="4000" b="1" kern="0" dirty="0" smtClean="0">
                <a:solidFill>
                  <a:srgbClr val="FFFF00"/>
                </a:solidFill>
                <a:effectLst>
                  <a:outerShdw blurRad="38100" dist="38100" dir="2700000" algn="tl">
                    <a:srgbClr val="000000">
                      <a:alpha val="43137"/>
                    </a:srgbClr>
                  </a:outerShdw>
                </a:effectLst>
                <a:latin typeface="Arial"/>
                <a:ea typeface="宋体"/>
                <a:cs typeface="B Zar" pitchFamily="2" charset="-78"/>
              </a:rPr>
              <a:t>بیان مساله</a:t>
            </a:r>
            <a:endParaRPr lang="en-US" sz="4000" b="1" kern="0" dirty="0" smtClean="0">
              <a:solidFill>
                <a:srgbClr val="FFFF00"/>
              </a:solidFill>
              <a:effectLst>
                <a:outerShdw blurRad="38100" dist="38100" dir="2700000" algn="tl">
                  <a:srgbClr val="000000">
                    <a:alpha val="43137"/>
                  </a:srgbClr>
                </a:outerShdw>
              </a:effectLst>
              <a:latin typeface="Arial"/>
              <a:ea typeface="宋体"/>
              <a:cs typeface="B Zar" pitchFamily="2" charset="-78"/>
            </a:endParaRPr>
          </a:p>
          <a:p>
            <a:pPr marL="1027112" lvl="2" indent="0" algn="r" rtl="1">
              <a:lnSpc>
                <a:spcPct val="100000"/>
              </a:lnSpc>
              <a:spcBef>
                <a:spcPts val="0"/>
              </a:spcBef>
              <a:buFont typeface="Wingdings" pitchFamily="2" charset="2"/>
              <a:buChar char="§"/>
              <a:defRPr/>
            </a:pPr>
            <a:r>
              <a:rPr lang="fa-IR" sz="4000" b="1" kern="0" dirty="0" smtClean="0">
                <a:solidFill>
                  <a:schemeClr val="tx1"/>
                </a:solidFill>
                <a:latin typeface="Arial"/>
                <a:ea typeface="宋体"/>
                <a:cs typeface="B Zar" pitchFamily="2" charset="-78"/>
              </a:rPr>
              <a:t>دلایل انتخاب موضوع و ضرورت اجرای طرح</a:t>
            </a:r>
          </a:p>
          <a:p>
            <a:pPr marL="1027112" lvl="2" indent="0" algn="r" rtl="1">
              <a:lnSpc>
                <a:spcPct val="100000"/>
              </a:lnSpc>
              <a:spcBef>
                <a:spcPts val="0"/>
              </a:spcBef>
              <a:buFont typeface="Wingdings" pitchFamily="2" charset="2"/>
              <a:buChar char="§"/>
              <a:defRPr/>
            </a:pPr>
            <a:r>
              <a:rPr lang="fa-IR" sz="4000" b="1" kern="0" dirty="0" smtClean="0">
                <a:solidFill>
                  <a:schemeClr val="tx1"/>
                </a:solidFill>
                <a:latin typeface="Arial"/>
                <a:ea typeface="宋体"/>
                <a:cs typeface="B Zar" pitchFamily="2" charset="-78"/>
              </a:rPr>
              <a:t>بررسی متون</a:t>
            </a:r>
          </a:p>
          <a:p>
            <a:pPr marL="0" lvl="2" indent="0" algn="r" rtl="1">
              <a:lnSpc>
                <a:spcPct val="100000"/>
              </a:lnSpc>
              <a:buSzPct val="100000"/>
              <a:buFont typeface="Wingdings" pitchFamily="2" charset="2"/>
              <a:buChar char="§"/>
              <a:defRPr/>
            </a:pPr>
            <a:r>
              <a:rPr lang="fa-IR" sz="4000" b="1" kern="0" dirty="0" smtClean="0">
                <a:solidFill>
                  <a:srgbClr val="FFFF00"/>
                </a:solidFill>
                <a:effectLst>
                  <a:outerShdw blurRad="38100" dist="38100" dir="2700000" algn="tl">
                    <a:srgbClr val="000000">
                      <a:alpha val="43137"/>
                    </a:srgbClr>
                  </a:outerShdw>
                </a:effectLst>
                <a:latin typeface="Arial"/>
                <a:ea typeface="宋体"/>
                <a:cs typeface="B Zar" pitchFamily="2" charset="-78"/>
              </a:rPr>
              <a:t> اهداف و </a:t>
            </a:r>
            <a:r>
              <a:rPr lang="fa-IR" sz="4000" dirty="0" smtClean="0">
                <a:solidFill>
                  <a:srgbClr val="FFFF00"/>
                </a:solidFill>
                <a:ea typeface="宋体"/>
                <a:cs typeface="B Zar" pitchFamily="2" charset="-78"/>
              </a:rPr>
              <a:t>فرضیات</a:t>
            </a:r>
            <a:r>
              <a:rPr lang="fa-IR" sz="4000" b="1" kern="0" dirty="0" smtClean="0">
                <a:solidFill>
                  <a:srgbClr val="FFFF00"/>
                </a:solidFill>
                <a:effectLst>
                  <a:outerShdw blurRad="38100" dist="38100" dir="2700000" algn="tl">
                    <a:srgbClr val="000000">
                      <a:alpha val="43137"/>
                    </a:srgbClr>
                  </a:outerShdw>
                </a:effectLst>
                <a:latin typeface="Arial"/>
                <a:ea typeface="宋体"/>
                <a:cs typeface="B Zar" pitchFamily="2" charset="-78"/>
              </a:rPr>
              <a:t> </a:t>
            </a:r>
          </a:p>
          <a:p>
            <a:pPr marL="1027112" lvl="2" indent="0" algn="r" rtl="1">
              <a:lnSpc>
                <a:spcPct val="100000"/>
              </a:lnSpc>
              <a:spcBef>
                <a:spcPts val="0"/>
              </a:spcBef>
              <a:buFont typeface="Wingdings" pitchFamily="2" charset="2"/>
              <a:buChar char="§"/>
              <a:defRPr/>
            </a:pPr>
            <a:r>
              <a:rPr lang="fa-IR" sz="4000" b="1" kern="0" dirty="0" smtClean="0">
                <a:solidFill>
                  <a:schemeClr val="tx1"/>
                </a:solidFill>
                <a:latin typeface="Arial"/>
                <a:ea typeface="宋体"/>
                <a:cs typeface="B Zar" pitchFamily="2" charset="-78"/>
              </a:rPr>
              <a:t>هدف کلی، اهداف فرعی و اهداف کاربردی</a:t>
            </a:r>
          </a:p>
          <a:p>
            <a:pPr marL="1027112" lvl="2" indent="0" algn="r" rtl="1">
              <a:lnSpc>
                <a:spcPct val="100000"/>
              </a:lnSpc>
              <a:spcBef>
                <a:spcPts val="0"/>
              </a:spcBef>
              <a:buFont typeface="Wingdings" pitchFamily="2" charset="2"/>
              <a:buChar char="§"/>
              <a:defRPr/>
            </a:pPr>
            <a:r>
              <a:rPr lang="fa-IR" sz="4000" b="1" dirty="0" smtClean="0">
                <a:solidFill>
                  <a:schemeClr val="tx1"/>
                </a:solidFill>
                <a:latin typeface="Arial"/>
                <a:ea typeface="宋体"/>
                <a:cs typeface="B Zar" pitchFamily="2" charset="-78"/>
              </a:rPr>
              <a:t>فرضیات</a:t>
            </a:r>
            <a:endParaRPr lang="fa-IR" sz="4000" b="1" kern="0" dirty="0" smtClean="0">
              <a:solidFill>
                <a:schemeClr val="tx1"/>
              </a:solidFill>
              <a:latin typeface="Arial"/>
              <a:ea typeface="宋体"/>
              <a:cs typeface="B Zar" pitchFamily="2" charset="-78"/>
            </a:endParaRPr>
          </a:p>
          <a:p>
            <a:pPr marL="0" indent="0" algn="r" rtl="1">
              <a:lnSpc>
                <a:spcPct val="100000"/>
              </a:lnSpc>
              <a:spcAft>
                <a:spcPts val="600"/>
              </a:spcAft>
              <a:buFont typeface="Wingdings" pitchFamily="2" charset="2"/>
              <a:buChar char="§"/>
              <a:defRPr/>
            </a:pPr>
            <a:r>
              <a:rPr lang="fa-IR" sz="4000" b="1" kern="0" dirty="0" smtClean="0">
                <a:solidFill>
                  <a:srgbClr val="FFFF00"/>
                </a:solidFill>
                <a:effectLst>
                  <a:outerShdw blurRad="38100" dist="38100" dir="2700000" algn="tl">
                    <a:srgbClr val="000000">
                      <a:alpha val="43137"/>
                    </a:srgbClr>
                  </a:outerShdw>
                </a:effectLst>
                <a:latin typeface="Arial"/>
                <a:ea typeface="宋体"/>
                <a:cs typeface="B Zar" pitchFamily="2" charset="-78"/>
              </a:rPr>
              <a:t> مواد و روشها</a:t>
            </a:r>
            <a:endParaRPr lang="en-US" sz="4000" b="1" kern="0" dirty="0" smtClean="0">
              <a:solidFill>
                <a:srgbClr val="FFFF00"/>
              </a:solidFill>
              <a:effectLst>
                <a:outerShdw blurRad="38100" dist="38100" dir="2700000" algn="tl">
                  <a:srgbClr val="000000">
                    <a:alpha val="43137"/>
                  </a:srgbClr>
                </a:outerShdw>
              </a:effectLst>
              <a:latin typeface="Arial"/>
              <a:ea typeface="宋体"/>
              <a:cs typeface="B Zar" pitchFamily="2" charset="-78"/>
            </a:endParaRPr>
          </a:p>
          <a:p>
            <a:pPr marL="1027112" lvl="2" indent="0" algn="r" rtl="1">
              <a:lnSpc>
                <a:spcPct val="100000"/>
              </a:lnSpc>
              <a:spcBef>
                <a:spcPts val="0"/>
              </a:spcBef>
              <a:buFont typeface="Wingdings" pitchFamily="2" charset="2"/>
              <a:buChar char="§"/>
              <a:defRPr/>
            </a:pPr>
            <a:r>
              <a:rPr lang="fa-IR" sz="4000" b="1" kern="0" dirty="0" smtClean="0">
                <a:solidFill>
                  <a:schemeClr val="tx1"/>
                </a:solidFill>
                <a:latin typeface="Arial"/>
                <a:ea typeface="宋体"/>
                <a:cs typeface="B Zar" pitchFamily="2" charset="-78"/>
              </a:rPr>
              <a:t>نوع مطالعه</a:t>
            </a:r>
          </a:p>
          <a:p>
            <a:pPr marL="1027112" lvl="2" indent="0" algn="r" rtl="1">
              <a:lnSpc>
                <a:spcPct val="100000"/>
              </a:lnSpc>
              <a:spcBef>
                <a:spcPts val="0"/>
              </a:spcBef>
              <a:buFont typeface="Wingdings" pitchFamily="2" charset="2"/>
              <a:buChar char="§"/>
              <a:defRPr/>
            </a:pPr>
            <a:r>
              <a:rPr lang="ar-DZ" sz="4000" b="1" kern="0" dirty="0" smtClean="0">
                <a:solidFill>
                  <a:schemeClr val="tx1"/>
                </a:solidFill>
                <a:latin typeface="Arial"/>
                <a:ea typeface="宋体"/>
                <a:cs typeface="B Zar" pitchFamily="2" charset="-78"/>
              </a:rPr>
              <a:t>حجم نمونه و نحوه انتخاب افرا</a:t>
            </a:r>
            <a:r>
              <a:rPr lang="fa-IR" sz="4000" b="1" kern="0" dirty="0" smtClean="0">
                <a:solidFill>
                  <a:schemeClr val="tx1"/>
                </a:solidFill>
                <a:latin typeface="Arial"/>
                <a:ea typeface="宋体"/>
                <a:cs typeface="B Zar" pitchFamily="2" charset="-78"/>
              </a:rPr>
              <a:t>د</a:t>
            </a:r>
          </a:p>
          <a:p>
            <a:pPr marL="1027112" lvl="2" indent="0" algn="r" rtl="1">
              <a:lnSpc>
                <a:spcPct val="100000"/>
              </a:lnSpc>
              <a:spcBef>
                <a:spcPts val="0"/>
              </a:spcBef>
              <a:buFont typeface="Wingdings" pitchFamily="2" charset="2"/>
              <a:buChar char="§"/>
              <a:defRPr/>
            </a:pPr>
            <a:r>
              <a:rPr lang="fa-IR" sz="4000" b="1" kern="0" dirty="0" smtClean="0">
                <a:solidFill>
                  <a:schemeClr val="tx1"/>
                </a:solidFill>
                <a:latin typeface="Arial"/>
                <a:ea typeface="宋体"/>
                <a:cs typeface="B Zar" pitchFamily="2" charset="-78"/>
              </a:rPr>
              <a:t>روش اجرای تحقیق</a:t>
            </a:r>
          </a:p>
          <a:p>
            <a:pPr marL="1027112" lvl="2" indent="0" algn="r" rtl="1">
              <a:lnSpc>
                <a:spcPct val="100000"/>
              </a:lnSpc>
              <a:spcBef>
                <a:spcPts val="0"/>
              </a:spcBef>
              <a:buFont typeface="Wingdings" pitchFamily="2" charset="2"/>
              <a:buChar char="§"/>
              <a:defRPr/>
            </a:pPr>
            <a:r>
              <a:rPr lang="fa-IR" sz="4000" b="1" kern="0" dirty="0" smtClean="0">
                <a:solidFill>
                  <a:schemeClr val="tx1"/>
                </a:solidFill>
                <a:latin typeface="Arial"/>
                <a:ea typeface="宋体"/>
                <a:cs typeface="B Zar" pitchFamily="2" charset="-78"/>
              </a:rPr>
              <a:t>تجزیه و تحلیل آماری</a:t>
            </a:r>
          </a:p>
          <a:p>
            <a:pPr marL="1027112" lvl="2" indent="0" algn="r" rtl="1">
              <a:lnSpc>
                <a:spcPct val="100000"/>
              </a:lnSpc>
              <a:spcBef>
                <a:spcPts val="0"/>
              </a:spcBef>
              <a:buFont typeface="Wingdings" pitchFamily="2" charset="2"/>
              <a:buChar char="§"/>
              <a:defRPr/>
            </a:pPr>
            <a:r>
              <a:rPr lang="fa-IR" sz="4000" dirty="0" smtClean="0">
                <a:solidFill>
                  <a:schemeClr val="tx1"/>
                </a:solidFill>
                <a:ea typeface="宋体"/>
                <a:cs typeface="B Zar" pitchFamily="2" charset="-78"/>
              </a:rPr>
              <a:t>محدودیت های مطالعه</a:t>
            </a:r>
            <a:endParaRPr lang="fa-IR" sz="4000" b="1" dirty="0" smtClean="0">
              <a:solidFill>
                <a:schemeClr val="tx1"/>
              </a:solidFill>
              <a:latin typeface="Arial"/>
              <a:ea typeface="宋体"/>
              <a:cs typeface="B Zar" pitchFamily="2" charset="-78"/>
            </a:endParaRPr>
          </a:p>
          <a:p>
            <a:pPr marL="1027112" lvl="2" indent="0" algn="r" rtl="1">
              <a:lnSpc>
                <a:spcPct val="100000"/>
              </a:lnSpc>
              <a:spcBef>
                <a:spcPts val="0"/>
              </a:spcBef>
              <a:buFont typeface="Wingdings" pitchFamily="2" charset="2"/>
              <a:buChar char="§"/>
              <a:defRPr/>
            </a:pPr>
            <a:r>
              <a:rPr lang="fa-IR" sz="4000" dirty="0" smtClean="0">
                <a:solidFill>
                  <a:schemeClr val="tx1"/>
                </a:solidFill>
                <a:ea typeface="宋体"/>
                <a:cs typeface="B Zar" pitchFamily="2" charset="-78"/>
              </a:rPr>
              <a:t>جداول توخالی</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8086725" cy="1103313"/>
          </a:xfrm>
        </p:spPr>
        <p:txBody>
          <a:bodyPr>
            <a:normAutofit fontScale="90000"/>
          </a:bodyPr>
          <a:lstStyle/>
          <a:p>
            <a:pPr lvl="2" algn="ctr" rtl="1"/>
            <a:r>
              <a:rPr lang="fa-IR" sz="6700" dirty="0" smtClean="0">
                <a:solidFill>
                  <a:srgbClr val="FFFF00"/>
                </a:solidFill>
                <a:ea typeface="宋体"/>
                <a:cs typeface="B Zar" pitchFamily="2" charset="-78"/>
              </a:rPr>
              <a:t>تجزیه و تحلیل آماری</a:t>
            </a:r>
            <a:r>
              <a:rPr lang="fa-IR" sz="4000" dirty="0" smtClean="0">
                <a:solidFill>
                  <a:schemeClr val="tx1"/>
                </a:solidFill>
                <a:ea typeface="宋体"/>
                <a:cs typeface="B Zar" pitchFamily="2" charset="-78"/>
              </a:rPr>
              <a:t/>
            </a:r>
            <a:br>
              <a:rPr lang="fa-IR" sz="4000" dirty="0" smtClean="0">
                <a:solidFill>
                  <a:schemeClr val="tx1"/>
                </a:solidFill>
                <a:ea typeface="宋体"/>
                <a:cs typeface="B Zar" pitchFamily="2" charset="-78"/>
              </a:rPr>
            </a:br>
            <a:endParaRPr lang="en-US" b="1" dirty="0">
              <a:solidFill>
                <a:srgbClr val="C00000"/>
              </a:solidFill>
            </a:endParaRPr>
          </a:p>
        </p:txBody>
      </p:sp>
      <p:sp>
        <p:nvSpPr>
          <p:cNvPr id="3" name="Content Placeholder 2"/>
          <p:cNvSpPr>
            <a:spLocks noGrp="1"/>
          </p:cNvSpPr>
          <p:nvPr>
            <p:ph sz="quarter" idx="1"/>
          </p:nvPr>
        </p:nvSpPr>
        <p:spPr>
          <a:xfrm>
            <a:off x="628650" y="1690688"/>
            <a:ext cx="7886700" cy="4351338"/>
          </a:xfrm>
        </p:spPr>
        <p:txBody>
          <a:bodyPr>
            <a:normAutofit fontScale="92500" lnSpcReduction="20000"/>
          </a:bodyPr>
          <a:lstStyle/>
          <a:p>
            <a:pPr algn="just" rtl="1"/>
            <a:r>
              <a:rPr lang="fa-IR" dirty="0" smtClean="0">
                <a:cs typeface="B Nazanin" pitchFamily="2" charset="-78"/>
              </a:rPr>
              <a:t>اطلاعات مربوط به متغیرهای پیوسته درصورت توزیع نرمال با استفاده از میانگین و انحراف معیارو اگر توزیعشان نرمال نباشد بر اساس میانه و فاصله میان چارکی گزارش</a:t>
            </a:r>
            <a:r>
              <a:rPr lang="en-US" dirty="0" smtClean="0">
                <a:cs typeface="B Nazanin" pitchFamily="2" charset="-78"/>
              </a:rPr>
              <a:t> </a:t>
            </a:r>
            <a:r>
              <a:rPr lang="fa-IR" dirty="0" smtClean="0">
                <a:cs typeface="B Nazanin" pitchFamily="2" charset="-78"/>
              </a:rPr>
              <a:t>میشود.</a:t>
            </a:r>
            <a:r>
              <a:rPr lang="fa-IR" dirty="0" smtClean="0"/>
              <a:t> </a:t>
            </a:r>
            <a:r>
              <a:rPr lang="fa-IR" dirty="0" smtClean="0">
                <a:cs typeface="B Nazanin" pitchFamily="2" charset="-78"/>
              </a:rPr>
              <a:t>فرض نرمال بودن هم بر اساس آزمون کولمگروف اسمیرنوف چک میگردد٠</a:t>
            </a:r>
          </a:p>
          <a:p>
            <a:pPr algn="just" rtl="1"/>
            <a:r>
              <a:rPr lang="fa-IR" dirty="0" smtClean="0">
                <a:cs typeface="B Nazanin" pitchFamily="2" charset="-78"/>
              </a:rPr>
              <a:t>اطلاعات مربوط به متغیرهای رسته ای نیز بصورت(%) </a:t>
            </a:r>
            <a:r>
              <a:rPr lang="en-US" dirty="0" smtClean="0">
                <a:cs typeface="B Nazanin" pitchFamily="2" charset="-78"/>
              </a:rPr>
              <a:t>N</a:t>
            </a:r>
            <a:r>
              <a:rPr lang="fa-IR" dirty="0" smtClean="0">
                <a:cs typeface="B Nazanin" pitchFamily="2" charset="-78"/>
              </a:rPr>
              <a:t> تعداد درصدگزارش  میشود.</a:t>
            </a:r>
          </a:p>
          <a:p>
            <a:pPr algn="just" rtl="1"/>
            <a:r>
              <a:rPr lang="fa-IR" dirty="0" smtClean="0">
                <a:cs typeface="B Nazanin" pitchFamily="2" charset="-78"/>
              </a:rPr>
              <a:t>ویژگیهای زنان در بدو ورود به مطالعه در چارکهای مختلف </a:t>
            </a:r>
            <a:r>
              <a:rPr lang="en-US" dirty="0" smtClean="0">
                <a:cs typeface="B Nazanin" pitchFamily="2" charset="-78"/>
              </a:rPr>
              <a:t>AMH</a:t>
            </a:r>
            <a:r>
              <a:rPr lang="fa-IR" dirty="0" smtClean="0">
                <a:cs typeface="B Nazanin" pitchFamily="2" charset="-78"/>
              </a:rPr>
              <a:t>با استفاده از </a:t>
            </a:r>
            <a:r>
              <a:rPr lang="en-US" dirty="0" smtClean="0">
                <a:cs typeface="B Nazanin" pitchFamily="2" charset="-78"/>
              </a:rPr>
              <a:t>ANOVA</a:t>
            </a:r>
            <a:r>
              <a:rPr lang="fa-IR" dirty="0" smtClean="0">
                <a:cs typeface="B Nazanin" pitchFamily="2" charset="-78"/>
              </a:rPr>
              <a:t>برای متغیرهای پیوسته و آزمون کای دو برای متغیرهای رسته ای مقایسه میشود٠ </a:t>
            </a:r>
          </a:p>
          <a:p>
            <a:pPr algn="just" rtl="1"/>
            <a:r>
              <a:rPr lang="fa-IR" dirty="0" smtClean="0">
                <a:cs typeface="B Nazanin" pitchFamily="2" charset="-78"/>
              </a:rPr>
              <a:t>با استفاده از تحلیل آنالیز کوواریانس(</a:t>
            </a:r>
            <a:r>
              <a:rPr lang="en-US" dirty="0" smtClean="0">
                <a:cs typeface="B Nazanin" pitchFamily="2" charset="-78"/>
              </a:rPr>
              <a:t>ANCOVA</a:t>
            </a:r>
            <a:r>
              <a:rPr lang="fa-IR" dirty="0" smtClean="0">
                <a:cs typeface="B Nazanin" pitchFamily="2" charset="-78"/>
              </a:rPr>
              <a:t>)تغییرات ریسک فاکتورهای مهم در چارکهای </a:t>
            </a:r>
            <a:r>
              <a:rPr lang="en-US" dirty="0" smtClean="0">
                <a:cs typeface="B Nazanin" pitchFamily="2" charset="-78"/>
              </a:rPr>
              <a:t>AMH</a:t>
            </a:r>
            <a:r>
              <a:rPr lang="fa-IR" dirty="0" smtClean="0">
                <a:cs typeface="B Nazanin" pitchFamily="2" charset="-78"/>
              </a:rPr>
              <a:t>با تعدیل اثر مخدوش کننده ها مانند نمایه توده بدنی،مصرف سیگار،تعدادزایمان را محاسبه میکنیم.</a:t>
            </a:r>
            <a:endParaRPr lang="en-US" b="1" dirty="0">
              <a:solidFill>
                <a:srgbClr val="002060"/>
              </a:solidFill>
              <a:cs typeface="B Nazanin" pitchFamily="2" charset="-78"/>
            </a:endParaRPr>
          </a:p>
        </p:txBody>
      </p:sp>
    </p:spTree>
    <p:extLst>
      <p:ext uri="{BB962C8B-B14F-4D97-AF65-F5344CB8AC3E}">
        <p14:creationId xmlns:p14="http://schemas.microsoft.com/office/powerpoint/2010/main" val="657254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sz="5400" dirty="0" smtClean="0">
                <a:solidFill>
                  <a:srgbClr val="FFFF00"/>
                </a:solidFill>
                <a:ea typeface="宋体"/>
                <a:cs typeface="B Zar" pitchFamily="2" charset="-78"/>
              </a:rPr>
              <a:t>تجزیه و تحلیل آماری</a:t>
            </a:r>
            <a:endParaRPr lang="en-US" sz="5400" b="1" dirty="0">
              <a:solidFill>
                <a:srgbClr val="C00000"/>
              </a:solidFill>
            </a:endParaRPr>
          </a:p>
        </p:txBody>
      </p:sp>
      <p:sp>
        <p:nvSpPr>
          <p:cNvPr id="3" name="Content Placeholder 2"/>
          <p:cNvSpPr>
            <a:spLocks noGrp="1"/>
          </p:cNvSpPr>
          <p:nvPr>
            <p:ph sz="quarter" idx="1"/>
          </p:nvPr>
        </p:nvSpPr>
        <p:spPr>
          <a:xfrm>
            <a:off x="457200" y="1524000"/>
            <a:ext cx="8118475" cy="5334000"/>
          </a:xfrm>
        </p:spPr>
        <p:txBody>
          <a:bodyPr>
            <a:noAutofit/>
          </a:bodyPr>
          <a:lstStyle/>
          <a:p>
            <a:pPr algn="just" rtl="1"/>
            <a:r>
              <a:rPr lang="fa-IR" sz="2400" dirty="0" smtClean="0">
                <a:cs typeface="B Nazanin" pitchFamily="2" charset="-78"/>
              </a:rPr>
              <a:t>از آنجا که اندازه گیریهایی که در طول پیگیری برای متغیرهای </a:t>
            </a:r>
            <a:r>
              <a:rPr lang="en-US" sz="2400" dirty="0" smtClean="0">
                <a:cs typeface="B Nazanin" pitchFamily="2" charset="-78"/>
              </a:rPr>
              <a:t>TSH,FT4,TPO </a:t>
            </a:r>
            <a:r>
              <a:rPr lang="en-US" sz="2400" dirty="0" err="1" smtClean="0">
                <a:cs typeface="B Nazanin" pitchFamily="2" charset="-78"/>
              </a:rPr>
              <a:t>Ab</a:t>
            </a:r>
            <a:r>
              <a:rPr lang="fa-IR" sz="2400" dirty="0" smtClean="0">
                <a:cs typeface="B Nazanin" pitchFamily="2" charset="-78"/>
              </a:rPr>
              <a:t> گرفته میشود بهم وابسته هستند از روش </a:t>
            </a:r>
            <a:r>
              <a:rPr lang="en-US" sz="2400" dirty="0" smtClean="0">
                <a:cs typeface="B Nazanin" pitchFamily="2" charset="-78"/>
              </a:rPr>
              <a:t>GEE(generalized estimating equation approach)</a:t>
            </a:r>
            <a:r>
              <a:rPr lang="fa-IR" sz="2400" dirty="0" smtClean="0">
                <a:cs typeface="B Nazanin" pitchFamily="2" charset="-78"/>
              </a:rPr>
              <a:t> برای بررسی تغییرات این متغیرها در طول زمان در چارکهای مختلف </a:t>
            </a:r>
            <a:r>
              <a:rPr lang="en-US" sz="2400" dirty="0" smtClean="0">
                <a:cs typeface="B Nazanin" pitchFamily="2" charset="-78"/>
              </a:rPr>
              <a:t>AMH</a:t>
            </a:r>
            <a:r>
              <a:rPr lang="fa-IR" sz="2400" dirty="0" smtClean="0">
                <a:cs typeface="B Nazanin" pitchFamily="2" charset="-78"/>
              </a:rPr>
              <a:t> استفاده میگردد</a:t>
            </a:r>
          </a:p>
          <a:p>
            <a:pPr algn="just" rtl="1"/>
            <a:r>
              <a:rPr lang="fa-IR" sz="2400" dirty="0" smtClean="0">
                <a:cs typeface="B Nazanin" pitchFamily="2" charset="-78"/>
              </a:rPr>
              <a:t>برای آنالیز تغییرات </a:t>
            </a:r>
            <a:r>
              <a:rPr lang="en-US" sz="2400" dirty="0" smtClean="0">
                <a:cs typeface="B Nazanin" pitchFamily="2" charset="-78"/>
              </a:rPr>
              <a:t>TSH,FT4,TPO </a:t>
            </a:r>
            <a:r>
              <a:rPr lang="en-US" sz="2400" dirty="0" err="1" smtClean="0">
                <a:cs typeface="B Nazanin" pitchFamily="2" charset="-78"/>
              </a:rPr>
              <a:t>Ab</a:t>
            </a:r>
            <a:r>
              <a:rPr lang="fa-IR" sz="2400" dirty="0" smtClean="0">
                <a:cs typeface="B Nazanin" pitchFamily="2" charset="-78"/>
              </a:rPr>
              <a:t>در طول زمان پیگیری در چارکهای مختلف از اثر متقابل </a:t>
            </a:r>
            <a:r>
              <a:rPr lang="en-US" sz="2400" dirty="0" smtClean="0">
                <a:cs typeface="B Nazanin" pitchFamily="2" charset="-78"/>
              </a:rPr>
              <a:t>follow </a:t>
            </a:r>
            <a:r>
              <a:rPr lang="en-US" sz="2400" dirty="0" err="1" smtClean="0">
                <a:cs typeface="B Nazanin" pitchFamily="2" charset="-78"/>
              </a:rPr>
              <a:t>up×AMH</a:t>
            </a:r>
            <a:r>
              <a:rPr lang="en-US" sz="2400" dirty="0" smtClean="0">
                <a:cs typeface="B Nazanin" pitchFamily="2" charset="-78"/>
              </a:rPr>
              <a:t> quartile</a:t>
            </a:r>
            <a:r>
              <a:rPr lang="fa-IR" sz="2400" dirty="0" smtClean="0">
                <a:cs typeface="B Nazanin" pitchFamily="2" charset="-78"/>
              </a:rPr>
              <a:t> استفاده میگردد.</a:t>
            </a:r>
          </a:p>
          <a:p>
            <a:pPr algn="just" rtl="1"/>
            <a:r>
              <a:rPr lang="fa-IR" sz="2400" dirty="0" smtClean="0">
                <a:cs typeface="B Nazanin" pitchFamily="2" charset="-78"/>
              </a:rPr>
              <a:t>برای تعدیل اثر سایر متغیرها مثل ,</a:t>
            </a:r>
            <a:r>
              <a:rPr lang="en-US" sz="2400" dirty="0" smtClean="0">
                <a:cs typeface="B Nazanin" pitchFamily="2" charset="-78"/>
              </a:rPr>
              <a:t>BMI</a:t>
            </a:r>
            <a:r>
              <a:rPr lang="fa-IR" sz="2400" dirty="0" smtClean="0">
                <a:cs typeface="B Nazanin" pitchFamily="2" charset="-78"/>
              </a:rPr>
              <a:t>,تعداد حاملگی ومصرف سیگار آن را در مدل </a:t>
            </a:r>
            <a:r>
              <a:rPr lang="en-US" sz="2400" dirty="0" smtClean="0">
                <a:cs typeface="B Nazanin" pitchFamily="2" charset="-78"/>
              </a:rPr>
              <a:t>GEE</a:t>
            </a:r>
            <a:r>
              <a:rPr lang="fa-IR" sz="2400" dirty="0" smtClean="0">
                <a:cs typeface="B Nazanin" pitchFamily="2" charset="-78"/>
              </a:rPr>
              <a:t> وارد میکنیم. </a:t>
            </a:r>
          </a:p>
          <a:p>
            <a:pPr algn="just" rtl="1"/>
            <a:r>
              <a:rPr lang="fa-IR" sz="2400" dirty="0" smtClean="0">
                <a:cs typeface="B Nazanin" pitchFamily="2" charset="-78"/>
              </a:rPr>
              <a:t>برای اینکه روند تغییرات این متغیرها را در ویزیتهای مختلف (در طول پیگیری) در آخرین چارک  </a:t>
            </a:r>
            <a:r>
              <a:rPr lang="en-US" sz="2400" dirty="0" smtClean="0">
                <a:cs typeface="B Nazanin" pitchFamily="2" charset="-78"/>
              </a:rPr>
              <a:t>AMH</a:t>
            </a:r>
            <a:r>
              <a:rPr lang="fa-IR" sz="2400" dirty="0" smtClean="0">
                <a:cs typeface="B Nazanin" pitchFamily="2" charset="-78"/>
              </a:rPr>
              <a:t> با اولین چارک </a:t>
            </a:r>
            <a:r>
              <a:rPr lang="en-US" sz="2400" dirty="0" smtClean="0">
                <a:cs typeface="B Nazanin" pitchFamily="2" charset="-78"/>
              </a:rPr>
              <a:t>AMH</a:t>
            </a:r>
            <a:r>
              <a:rPr lang="fa-IR" sz="2400" dirty="0" smtClean="0">
                <a:cs typeface="B Nazanin" pitchFamily="2" charset="-78"/>
              </a:rPr>
              <a:t> رانشان دهیم از دستور </a:t>
            </a:r>
            <a:r>
              <a:rPr lang="en-US" sz="2400" dirty="0" err="1" smtClean="0">
                <a:cs typeface="B Nazanin" pitchFamily="2" charset="-78"/>
              </a:rPr>
              <a:t>Xtgraph</a:t>
            </a:r>
            <a:r>
              <a:rPr lang="fa-IR" sz="2400" dirty="0" smtClean="0">
                <a:cs typeface="B Nazanin" pitchFamily="2" charset="-78"/>
              </a:rPr>
              <a:t> در</a:t>
            </a:r>
            <a:r>
              <a:rPr lang="en-US" sz="2400" dirty="0" smtClean="0">
                <a:cs typeface="B Nazanin" pitchFamily="2" charset="-78"/>
              </a:rPr>
              <a:t>STATA</a:t>
            </a:r>
            <a:r>
              <a:rPr lang="fa-IR" sz="2400" dirty="0" smtClean="0">
                <a:cs typeface="B Nazanin" pitchFamily="2" charset="-78"/>
              </a:rPr>
              <a:t>استفاده میکنیم. این گراف میانگین های پیامد اندازه گیری را در طول پیگیری در گروههای مختلف نشان میدهد.</a:t>
            </a:r>
            <a:endParaRPr lang="en-US" sz="2400" b="1" dirty="0">
              <a:solidFill>
                <a:srgbClr val="002060"/>
              </a:solidFill>
              <a:cs typeface="B Nazanin" pitchFamily="2" charset="-78"/>
            </a:endParaRPr>
          </a:p>
        </p:txBody>
      </p:sp>
    </p:spTree>
    <p:extLst>
      <p:ext uri="{BB962C8B-B14F-4D97-AF65-F5344CB8AC3E}">
        <p14:creationId xmlns:p14="http://schemas.microsoft.com/office/powerpoint/2010/main" val="657254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2" algn="ctr" rtl="1"/>
            <a:r>
              <a:rPr lang="fa-IR" sz="6700" dirty="0" smtClean="0">
                <a:solidFill>
                  <a:srgbClr val="FFFF00"/>
                </a:solidFill>
                <a:ea typeface="宋体"/>
                <a:cs typeface="B Zar" pitchFamily="2" charset="-78"/>
              </a:rPr>
              <a:t>محدودیت های مطالعه</a:t>
            </a:r>
            <a:r>
              <a:rPr lang="fa-IR" sz="4000" dirty="0" smtClean="0">
                <a:solidFill>
                  <a:schemeClr val="tx1"/>
                </a:solidFill>
                <a:ea typeface="宋体"/>
                <a:cs typeface="B Zar" pitchFamily="2" charset="-78"/>
              </a:rPr>
              <a:t/>
            </a:r>
            <a:br>
              <a:rPr lang="fa-IR" sz="4000" dirty="0" smtClean="0">
                <a:solidFill>
                  <a:schemeClr val="tx1"/>
                </a:solidFill>
                <a:ea typeface="宋体"/>
                <a:cs typeface="B Zar" pitchFamily="2" charset="-78"/>
              </a:rPr>
            </a:br>
            <a:endParaRPr lang="en-US" b="1" dirty="0">
              <a:solidFill>
                <a:srgbClr val="C00000"/>
              </a:solidFill>
            </a:endParaRPr>
          </a:p>
        </p:txBody>
      </p:sp>
      <p:sp>
        <p:nvSpPr>
          <p:cNvPr id="3" name="Content Placeholder 2"/>
          <p:cNvSpPr>
            <a:spLocks noGrp="1"/>
          </p:cNvSpPr>
          <p:nvPr>
            <p:ph sz="quarter" idx="1"/>
          </p:nvPr>
        </p:nvSpPr>
        <p:spPr>
          <a:xfrm>
            <a:off x="628650" y="1690688"/>
            <a:ext cx="7886700" cy="4351338"/>
          </a:xfrm>
        </p:spPr>
        <p:txBody>
          <a:bodyPr>
            <a:normAutofit fontScale="92500" lnSpcReduction="20000"/>
          </a:bodyPr>
          <a:lstStyle/>
          <a:p>
            <a:pPr algn="just" rtl="1"/>
            <a:r>
              <a:rPr lang="fa-IR" dirty="0" smtClean="0">
                <a:cs typeface="B Nazanin" pitchFamily="2" charset="-78"/>
              </a:rPr>
              <a:t>از محدودیتهای این پژوهش اندازه گیری سطح هورمون آنتی مولرین فقط در یک نوبت</a:t>
            </a:r>
            <a:r>
              <a:rPr lang="en-US" dirty="0" smtClean="0">
                <a:cs typeface="B Nazanin" pitchFamily="2" charset="-78"/>
              </a:rPr>
              <a:t> </a:t>
            </a:r>
            <a:r>
              <a:rPr lang="fa-IR" dirty="0" smtClean="0">
                <a:cs typeface="B Nazanin" pitchFamily="2" charset="-78"/>
              </a:rPr>
              <a:t>میباشد. ولی حتي با يك نوبت اندازه گيري</a:t>
            </a:r>
            <a:r>
              <a:rPr lang="en-US" dirty="0" smtClean="0">
                <a:cs typeface="B Nazanin" pitchFamily="2" charset="-78"/>
              </a:rPr>
              <a:t>AMH</a:t>
            </a:r>
            <a:r>
              <a:rPr lang="fa-IR" dirty="0" smtClean="0">
                <a:cs typeface="B Nazanin" pitchFamily="2" charset="-78"/>
              </a:rPr>
              <a:t> نیزميتوان ذخایر تخمدانی راتعيين كرد.</a:t>
            </a:r>
          </a:p>
          <a:p>
            <a:pPr algn="just" rtl="1"/>
            <a:r>
              <a:rPr lang="fa-IR" dirty="0" smtClean="0">
                <a:cs typeface="B Nazanin" pitchFamily="2" charset="-78"/>
              </a:rPr>
              <a:t>محدودیت دیگر</a:t>
            </a:r>
            <a:r>
              <a:rPr lang="en-US" dirty="0" smtClean="0">
                <a:cs typeface="B Nazanin" pitchFamily="2" charset="-78"/>
              </a:rPr>
              <a:t>,</a:t>
            </a:r>
            <a:r>
              <a:rPr lang="fa-IR" dirty="0" smtClean="0">
                <a:cs typeface="B Nazanin" pitchFamily="2" charset="-78"/>
              </a:rPr>
              <a:t> عدم اطلاع از وضعیت کفایت ید دریافتی در روز (عدم اندازه گیری میزان دفع ید در ادرار ۲۴ ساعته)میباشدولی مطالعه در یک منطقه </a:t>
            </a:r>
            <a:r>
              <a:rPr lang="en-US" dirty="0" smtClean="0">
                <a:cs typeface="B Nazanin" pitchFamily="2" charset="-78"/>
              </a:rPr>
              <a:t>iodine sufficient</a:t>
            </a:r>
            <a:r>
              <a:rPr lang="fa-IR" dirty="0" smtClean="0">
                <a:cs typeface="B Nazanin" pitchFamily="2" charset="-78"/>
              </a:rPr>
              <a:t> انجام شده است که احتمالا این امر در نتایج مطالعه تداخلی ایجادنخواهد کرد</a:t>
            </a:r>
            <a:r>
              <a:rPr lang="en-US" dirty="0" smtClean="0">
                <a:cs typeface="B Nazanin" pitchFamily="2" charset="-78"/>
              </a:rPr>
              <a:t>.</a:t>
            </a:r>
            <a:endParaRPr lang="fa-IR" dirty="0" smtClean="0">
              <a:cs typeface="B Nazanin" pitchFamily="2" charset="-78"/>
            </a:endParaRPr>
          </a:p>
          <a:p>
            <a:pPr algn="just" rtl="1"/>
            <a:r>
              <a:rPr lang="fa-IR" dirty="0" smtClean="0">
                <a:cs typeface="B Nazanin" pitchFamily="2" charset="-78"/>
              </a:rPr>
              <a:t>آزمایش های تیروئیدی در هر فاز فقط در یک نوبت تکرار شده اند، در حالی که جهت تشخیص قطعی تغییرات کارکردتیروئید, تکرار آزمایشات به فاصله ۱الی ۴ ماه از آزمایش اول توصیه می شود.</a:t>
            </a:r>
          </a:p>
          <a:p>
            <a:pPr algn="just" rtl="1"/>
            <a:r>
              <a:rPr lang="fa-IR" dirty="0" smtClean="0">
                <a:cs typeface="B Nazanin" pitchFamily="2" charset="-78"/>
              </a:rPr>
              <a:t>فواصل بین تکرار آزمایش های تیروئید طولانی است و زمان دقیق  تغییرات عملکرد تیروئید رادر طول زمان نمی توان مشخص نمود.</a:t>
            </a:r>
          </a:p>
        </p:txBody>
      </p:sp>
    </p:spTree>
    <p:extLst>
      <p:ext uri="{BB962C8B-B14F-4D97-AF65-F5344CB8AC3E}">
        <p14:creationId xmlns:p14="http://schemas.microsoft.com/office/powerpoint/2010/main" val="657254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925" y="333375"/>
            <a:ext cx="8086725" cy="809625"/>
          </a:xfrm>
        </p:spPr>
        <p:txBody>
          <a:bodyPr>
            <a:noAutofit/>
          </a:bodyPr>
          <a:lstStyle/>
          <a:p>
            <a:pPr lvl="0" algn="ctr" rtl="1" fontAlgn="base">
              <a:spcAft>
                <a:spcPct val="0"/>
              </a:spcAft>
            </a:pPr>
            <a:r>
              <a:rPr lang="fa-IR" sz="2000" b="1" dirty="0" smtClean="0">
                <a:latin typeface="Arial" pitchFamily="34" charset="0"/>
                <a:ea typeface="Times New Roman" pitchFamily="18" charset="0"/>
                <a:cs typeface="B Nazanin" pitchFamily="2" charset="-78"/>
              </a:rPr>
              <a:t/>
            </a:r>
            <a:br>
              <a:rPr lang="fa-IR" sz="2000" b="1" dirty="0" smtClean="0">
                <a:latin typeface="Arial" pitchFamily="34" charset="0"/>
                <a:ea typeface="Times New Roman" pitchFamily="18" charset="0"/>
                <a:cs typeface="B Nazanin" pitchFamily="2" charset="-78"/>
              </a:rPr>
            </a:br>
            <a:r>
              <a:rPr lang="fa-IR" sz="2000" b="1" dirty="0" smtClean="0">
                <a:latin typeface="Arial" pitchFamily="34" charset="0"/>
                <a:ea typeface="Times New Roman" pitchFamily="18" charset="0"/>
                <a:cs typeface="B Nazanin" pitchFamily="2" charset="-78"/>
              </a:rPr>
              <a:t/>
            </a:r>
            <a:br>
              <a:rPr lang="fa-IR" sz="2000" b="1" dirty="0" smtClean="0">
                <a:latin typeface="Arial" pitchFamily="34" charset="0"/>
                <a:ea typeface="Times New Roman" pitchFamily="18" charset="0"/>
                <a:cs typeface="B Nazanin" pitchFamily="2" charset="-78"/>
              </a:rPr>
            </a:br>
            <a:r>
              <a:rPr lang="fa-IR" sz="2400" dirty="0" smtClean="0">
                <a:latin typeface="Arial" pitchFamily="34" charset="0"/>
                <a:ea typeface="Times New Roman" pitchFamily="18" charset="0"/>
                <a:cs typeface="B Nazanin" pitchFamily="2" charset="-78"/>
              </a:rPr>
              <a:t>جدول 1-مشخصات پایه ای افراد شرکت کننده به تفکیک چارکهای هورمون </a:t>
            </a:r>
            <a:r>
              <a:rPr lang="en-US" sz="2400" dirty="0" smtClean="0">
                <a:latin typeface="Arial" pitchFamily="34" charset="0"/>
                <a:ea typeface="Times New Roman" pitchFamily="18" charset="0"/>
                <a:cs typeface="B Nazanin" pitchFamily="2" charset="-78"/>
              </a:rPr>
              <a:t>AMH</a:t>
            </a:r>
            <a:r>
              <a:rPr lang="fa-IR" sz="2400" dirty="0" smtClean="0">
                <a:latin typeface="Arial" pitchFamily="34" charset="0"/>
                <a:ea typeface="Times New Roman" pitchFamily="18" charset="0"/>
                <a:cs typeface="B Nazanin" pitchFamily="2" charset="-78"/>
              </a:rPr>
              <a:t>برآورد شده بر اساس سن درابتدای فاز1 </a:t>
            </a: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fa-IR" sz="2400" dirty="0" smtClean="0">
                <a:latin typeface="Arial" pitchFamily="34" charset="0"/>
                <a:cs typeface="Arial" pitchFamily="34" charset="0"/>
              </a:rPr>
              <a:t/>
            </a:r>
            <a:br>
              <a:rPr lang="fa-IR" sz="2400" dirty="0" smtClean="0">
                <a:latin typeface="Arial" pitchFamily="34" charset="0"/>
                <a:cs typeface="Arial" pitchFamily="34" charset="0"/>
              </a:rPr>
            </a:br>
            <a:r>
              <a:rPr lang="en-US" sz="1800" b="1" dirty="0" smtClean="0">
                <a:solidFill>
                  <a:srgbClr val="002060"/>
                </a:solidFill>
                <a:effectLst/>
                <a:latin typeface="Calibri" panose="020F0502020204030204" pitchFamily="34" charset="0"/>
                <a:ea typeface="Calibri" panose="020F0502020204030204" pitchFamily="34" charset="0"/>
                <a:cs typeface="Arial" panose="020B0604020202020204" pitchFamily="34" charset="0"/>
              </a:rPr>
              <a:t/>
            </a:r>
            <a:br>
              <a:rPr lang="en-US" sz="1800" b="1" dirty="0" smtClean="0">
                <a:solidFill>
                  <a:srgbClr val="002060"/>
                </a:solidFill>
                <a:effectLst/>
                <a:latin typeface="Calibri" panose="020F0502020204030204" pitchFamily="34" charset="0"/>
                <a:ea typeface="Calibri" panose="020F0502020204030204" pitchFamily="34" charset="0"/>
                <a:cs typeface="Arial" panose="020B0604020202020204" pitchFamily="34" charset="0"/>
              </a:rPr>
            </a:br>
            <a:endParaRPr lang="en-US" sz="1800" b="1" dirty="0">
              <a:solidFill>
                <a:srgbClr val="00206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4138609"/>
              </p:ext>
            </p:extLst>
          </p:nvPr>
        </p:nvGraphicFramePr>
        <p:xfrm>
          <a:off x="381000" y="1066800"/>
          <a:ext cx="8610600" cy="4716272"/>
        </p:xfrm>
        <a:graphic>
          <a:graphicData uri="http://schemas.openxmlformats.org/drawingml/2006/table">
            <a:tbl>
              <a:tblPr firstRow="1" firstCol="1" bandRow="1">
                <a:tableStyleId>{00A15C55-8517-42AA-B614-E9B94910E393}</a:tableStyleId>
              </a:tblPr>
              <a:tblGrid>
                <a:gridCol w="1339405"/>
                <a:gridCol w="1573147"/>
                <a:gridCol w="1491794"/>
                <a:gridCol w="1472875"/>
                <a:gridCol w="1472188"/>
                <a:gridCol w="1261191"/>
              </a:tblGrid>
              <a:tr h="533400">
                <a:tc>
                  <a:txBody>
                    <a:bodyPr/>
                    <a:lstStyle/>
                    <a:p>
                      <a:pPr marL="0" marR="0" indent="457200" algn="ctr" defTabSz="914400" rtl="0" eaLnBrk="1" fontAlgn="auto" latinLnBrk="0" hangingPunct="1">
                        <a:lnSpc>
                          <a:spcPct val="107000"/>
                        </a:lnSpc>
                        <a:spcBef>
                          <a:spcPts val="0"/>
                        </a:spcBef>
                        <a:spcAft>
                          <a:spcPts val="0"/>
                        </a:spcAft>
                        <a:buClrTx/>
                        <a:buSzTx/>
                        <a:buFontTx/>
                        <a:buNone/>
                        <a:tabLst/>
                        <a:defRPr/>
                      </a:pPr>
                      <a:r>
                        <a:rPr lang="fa-IR" sz="1800" b="1" i="0" u="none" strike="noStrike" cap="none" spc="0" baseline="0" dirty="0" smtClean="0">
                          <a:ln>
                            <a:noFill/>
                          </a:ln>
                          <a:solidFill>
                            <a:schemeClr val="lt1"/>
                          </a:solidFill>
                          <a:uFillTx/>
                          <a:latin typeface="+mn-lt"/>
                          <a:ea typeface="+mn-ea"/>
                          <a:cs typeface="+mn-cs"/>
                          <a:sym typeface="Arial"/>
                        </a:rPr>
                        <a:t>متغیرها</a:t>
                      </a:r>
                      <a:endParaRPr lang="en-US" sz="1800" dirty="0" smtClean="0"/>
                    </a:p>
                    <a:p>
                      <a:pPr marL="0" marR="0" indent="457200" algn="ctr">
                        <a:lnSpc>
                          <a:spcPct val="107000"/>
                        </a:lnSpc>
                        <a:spcBef>
                          <a:spcPts val="0"/>
                        </a:spcBef>
                        <a:spcAft>
                          <a:spcPts val="0"/>
                        </a:spcAft>
                      </a:pPr>
                      <a:r>
                        <a:rPr lang="en-US" sz="1800" b="1" dirty="0">
                          <a:effectLst/>
                        </a:rPr>
                        <a:t> </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txBody>
                  <a:tcPr marL="48147" marR="48147" marT="0" marB="0"/>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800" b="1" dirty="0" smtClean="0">
                          <a:effectLst/>
                          <a:latin typeface="Calibri" panose="020F0502020204030204" pitchFamily="34" charset="0"/>
                          <a:ea typeface="Calibri" panose="020F0502020204030204" pitchFamily="34" charset="0"/>
                          <a:cs typeface="B Nazanin" pitchFamily="2" charset="-78"/>
                        </a:rPr>
                        <a:t>1</a:t>
                      </a:r>
                      <a:r>
                        <a:rPr lang="en-US" sz="1800" b="1" baseline="30000" dirty="0" smtClean="0">
                          <a:effectLst/>
                          <a:latin typeface="Calibri" panose="020F0502020204030204" pitchFamily="34" charset="0"/>
                          <a:ea typeface="Calibri" panose="020F0502020204030204" pitchFamily="34" charset="0"/>
                          <a:cs typeface="B Nazanin" pitchFamily="2" charset="-78"/>
                        </a:rPr>
                        <a:t>st</a:t>
                      </a:r>
                      <a:r>
                        <a:rPr lang="en-US" sz="1800" b="1" dirty="0" smtClean="0">
                          <a:effectLst/>
                          <a:latin typeface="Calibri" panose="020F0502020204030204" pitchFamily="34" charset="0"/>
                          <a:ea typeface="Calibri" panose="020F0502020204030204" pitchFamily="34" charset="0"/>
                          <a:cs typeface="B Nazanin" pitchFamily="2" charset="-78"/>
                        </a:rPr>
                        <a:t> quartile</a:t>
                      </a:r>
                      <a:endParaRPr lang="en-US" sz="1800" b="1" dirty="0">
                        <a:effectLst/>
                        <a:latin typeface="Calibri" panose="020F0502020204030204" pitchFamily="34" charset="0"/>
                        <a:ea typeface="Calibri" panose="020F0502020204030204" pitchFamily="34" charset="0"/>
                        <a:cs typeface="B Nazanin" pitchFamily="2" charset="-78"/>
                      </a:endParaRPr>
                    </a:p>
                  </a:txBody>
                  <a:tcPr marL="48147" marR="48147" marT="0" marB="0"/>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800" b="1" dirty="0" smtClean="0">
                          <a:effectLst/>
                          <a:latin typeface="Calibri" panose="020F0502020204030204" pitchFamily="34" charset="0"/>
                          <a:ea typeface="Calibri" panose="020F0502020204030204" pitchFamily="34" charset="0"/>
                          <a:cs typeface="B Nazanin" pitchFamily="2" charset="-78"/>
                        </a:rPr>
                        <a:t>2</a:t>
                      </a:r>
                      <a:r>
                        <a:rPr lang="en-US" sz="1800" b="1" baseline="30000" dirty="0" smtClean="0">
                          <a:effectLst/>
                          <a:latin typeface="Calibri" panose="020F0502020204030204" pitchFamily="34" charset="0"/>
                          <a:ea typeface="Calibri" panose="020F0502020204030204" pitchFamily="34" charset="0"/>
                          <a:cs typeface="B Nazanin" pitchFamily="2" charset="-78"/>
                        </a:rPr>
                        <a:t>nd</a:t>
                      </a:r>
                      <a:r>
                        <a:rPr lang="en-US" sz="1800" b="1" dirty="0" smtClean="0">
                          <a:effectLst/>
                          <a:latin typeface="Calibri" panose="020F0502020204030204" pitchFamily="34" charset="0"/>
                          <a:ea typeface="Calibri" panose="020F0502020204030204" pitchFamily="34" charset="0"/>
                          <a:cs typeface="B Nazanin" pitchFamily="2" charset="-78"/>
                        </a:rPr>
                        <a:t>quartile</a:t>
                      </a:r>
                    </a:p>
                    <a:p>
                      <a:pPr marL="0" marR="0">
                        <a:lnSpc>
                          <a:spcPct val="107000"/>
                        </a:lnSpc>
                        <a:spcBef>
                          <a:spcPts val="0"/>
                        </a:spcBef>
                        <a:spcAft>
                          <a:spcPts val="0"/>
                        </a:spcAft>
                      </a:pPr>
                      <a:endParaRPr lang="en-US" sz="1800" b="1" dirty="0">
                        <a:effectLst/>
                        <a:latin typeface="Calibri" panose="020F0502020204030204" pitchFamily="34" charset="0"/>
                        <a:ea typeface="Calibri" panose="020F0502020204030204" pitchFamily="34" charset="0"/>
                        <a:cs typeface="Arial" panose="020B0604020202020204" pitchFamily="34" charset="0"/>
                      </a:endParaRPr>
                    </a:p>
                  </a:txBody>
                  <a:tcPr marL="48147" marR="48147" marT="0" marB="0"/>
                </a:tc>
                <a:tc>
                  <a:txBody>
                    <a:bodyPr/>
                    <a:lstStyle/>
                    <a:p>
                      <a:pPr marL="0" marR="0">
                        <a:lnSpc>
                          <a:spcPct val="107000"/>
                        </a:lnSpc>
                        <a:spcBef>
                          <a:spcPts val="0"/>
                        </a:spcBef>
                        <a:spcAft>
                          <a:spcPts val="0"/>
                        </a:spcAft>
                      </a:pPr>
                      <a:r>
                        <a:rPr lang="en-US" sz="1800" dirty="0" smtClean="0">
                          <a:effectLst/>
                          <a:latin typeface="Calibri" panose="020F0502020204030204" pitchFamily="34" charset="0"/>
                          <a:ea typeface="Calibri" panose="020F0502020204030204" pitchFamily="34" charset="0"/>
                          <a:cs typeface="B Nazanin" pitchFamily="2" charset="-78"/>
                        </a:rPr>
                        <a:t>3</a:t>
                      </a:r>
                      <a:r>
                        <a:rPr lang="en-US" sz="1800" baseline="30000" dirty="0" smtClean="0">
                          <a:effectLst/>
                          <a:latin typeface="Calibri" panose="020F0502020204030204" pitchFamily="34" charset="0"/>
                          <a:ea typeface="Calibri" panose="020F0502020204030204" pitchFamily="34" charset="0"/>
                          <a:cs typeface="B Nazanin" pitchFamily="2" charset="-78"/>
                        </a:rPr>
                        <a:t>rd</a:t>
                      </a:r>
                      <a:r>
                        <a:rPr lang="en-US" sz="1800" dirty="0" smtClean="0">
                          <a:effectLst/>
                          <a:latin typeface="Calibri" panose="020F0502020204030204" pitchFamily="34" charset="0"/>
                          <a:ea typeface="Calibri" panose="020F0502020204030204" pitchFamily="34" charset="0"/>
                          <a:cs typeface="B Nazanin" pitchFamily="2" charset="-78"/>
                        </a:rPr>
                        <a:t>quartile</a:t>
                      </a:r>
                      <a:endParaRPr lang="en-US" sz="1800" dirty="0">
                        <a:effectLst/>
                        <a:latin typeface="Calibri" panose="020F0502020204030204" pitchFamily="34" charset="0"/>
                        <a:ea typeface="Calibri" panose="020F0502020204030204" pitchFamily="34" charset="0"/>
                        <a:cs typeface="B Nazanin" pitchFamily="2" charset="-78"/>
                      </a:endParaRPr>
                    </a:p>
                  </a:txBody>
                  <a:tcPr marL="48147" marR="48147" marT="0" marB="0"/>
                </a:tc>
                <a:tc>
                  <a:txBody>
                    <a:bodyPr/>
                    <a:lstStyle/>
                    <a:p>
                      <a:pPr marL="0" marR="0">
                        <a:lnSpc>
                          <a:spcPct val="107000"/>
                        </a:lnSpc>
                        <a:spcBef>
                          <a:spcPts val="0"/>
                        </a:spcBef>
                        <a:spcAft>
                          <a:spcPts val="0"/>
                        </a:spcAft>
                      </a:pPr>
                      <a:r>
                        <a:rPr lang="en-US" sz="1800" dirty="0" smtClean="0">
                          <a:effectLst/>
                          <a:latin typeface="Calibri" panose="020F0502020204030204" pitchFamily="34" charset="0"/>
                          <a:ea typeface="Calibri" panose="020F0502020204030204" pitchFamily="34" charset="0"/>
                          <a:cs typeface="B Nazanin" pitchFamily="2" charset="-78"/>
                        </a:rPr>
                        <a:t>4</a:t>
                      </a:r>
                      <a:r>
                        <a:rPr lang="en-US" sz="1800" baseline="30000" dirty="0" smtClean="0">
                          <a:effectLst/>
                          <a:latin typeface="Calibri" panose="020F0502020204030204" pitchFamily="34" charset="0"/>
                          <a:ea typeface="Calibri" panose="020F0502020204030204" pitchFamily="34" charset="0"/>
                          <a:cs typeface="B Nazanin" pitchFamily="2" charset="-78"/>
                        </a:rPr>
                        <a:t>th</a:t>
                      </a:r>
                      <a:r>
                        <a:rPr lang="en-US" sz="1800" dirty="0" smtClean="0">
                          <a:effectLst/>
                          <a:latin typeface="Calibri" panose="020F0502020204030204" pitchFamily="34" charset="0"/>
                          <a:ea typeface="Calibri" panose="020F0502020204030204" pitchFamily="34" charset="0"/>
                          <a:cs typeface="B Nazanin" pitchFamily="2" charset="-78"/>
                        </a:rPr>
                        <a:t>quartile</a:t>
                      </a:r>
                      <a:endParaRPr lang="en-US" sz="1800" dirty="0">
                        <a:effectLst/>
                        <a:latin typeface="Calibri" panose="020F0502020204030204" pitchFamily="34" charset="0"/>
                        <a:ea typeface="Calibri" panose="020F0502020204030204" pitchFamily="34" charset="0"/>
                        <a:cs typeface="B Nazanin" pitchFamily="2" charset="-78"/>
                      </a:endParaRPr>
                    </a:p>
                  </a:txBody>
                  <a:tcPr marL="48147" marR="48147" marT="0" marB="0"/>
                </a:tc>
                <a:tc>
                  <a:txBody>
                    <a:bodyPr/>
                    <a:lstStyle/>
                    <a:p>
                      <a:pPr marL="0" marR="0">
                        <a:lnSpc>
                          <a:spcPct val="107000"/>
                        </a:lnSpc>
                        <a:spcBef>
                          <a:spcPts val="0"/>
                        </a:spcBef>
                        <a:spcAft>
                          <a:spcPts val="0"/>
                        </a:spcAft>
                      </a:pPr>
                      <a:r>
                        <a:rPr lang="en-US" sz="1800" dirty="0">
                          <a:effectLst/>
                        </a:rPr>
                        <a:t>P value</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48147" marR="48147" marT="0" marB="0"/>
                </a:tc>
              </a:tr>
              <a:tr h="490728">
                <a:tc>
                  <a:txBody>
                    <a:bodyPr/>
                    <a:lstStyle/>
                    <a:p>
                      <a:pPr marL="0" marR="0">
                        <a:lnSpc>
                          <a:spcPct val="107000"/>
                        </a:lnSpc>
                        <a:spcBef>
                          <a:spcPts val="0"/>
                        </a:spcBef>
                        <a:spcAft>
                          <a:spcPts val="0"/>
                        </a:spcAft>
                      </a:pPr>
                      <a:r>
                        <a:rPr lang="en-US" sz="1800" b="1" dirty="0">
                          <a:effectLst/>
                        </a:rPr>
                        <a:t>Age(year)</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txBody>
                  <a:tcPr marL="48147" marR="48147" marT="0" marB="0"/>
                </a:tc>
                <a:tc>
                  <a:txBody>
                    <a:bodyPr/>
                    <a:lstStyle/>
                    <a:p>
                      <a:pPr marL="0" marR="0">
                        <a:lnSpc>
                          <a:spcPct val="107000"/>
                        </a:lnSpc>
                        <a:spcBef>
                          <a:spcPts val="0"/>
                        </a:spcBef>
                        <a:spcAft>
                          <a:spcPts val="0"/>
                        </a:spcAft>
                      </a:pPr>
                      <a:r>
                        <a:rPr lang="en-US" sz="1800" b="1">
                          <a:effectLst/>
                        </a:rPr>
                        <a:t> </a:t>
                      </a:r>
                      <a:endParaRPr lang="en-US" sz="1800" b="1">
                        <a:effectLst/>
                        <a:latin typeface="Calibri" panose="020F0502020204030204" pitchFamily="34" charset="0"/>
                        <a:ea typeface="Calibri" panose="020F0502020204030204" pitchFamily="34" charset="0"/>
                        <a:cs typeface="Arial" panose="020B0604020202020204" pitchFamily="34" charset="0"/>
                      </a:endParaRPr>
                    </a:p>
                  </a:txBody>
                  <a:tcPr marL="48147" marR="48147" marT="0" marB="0"/>
                </a:tc>
                <a:tc>
                  <a:txBody>
                    <a:bodyPr/>
                    <a:lstStyle/>
                    <a:p>
                      <a:pPr marL="0" marR="0">
                        <a:lnSpc>
                          <a:spcPct val="107000"/>
                        </a:lnSpc>
                        <a:spcBef>
                          <a:spcPts val="0"/>
                        </a:spcBef>
                        <a:spcAft>
                          <a:spcPts val="0"/>
                        </a:spcAft>
                      </a:pPr>
                      <a:r>
                        <a:rPr lang="en-US" sz="1800" b="1">
                          <a:effectLst/>
                        </a:rPr>
                        <a:t> </a:t>
                      </a:r>
                      <a:endParaRPr lang="en-US" sz="1800" b="1">
                        <a:effectLst/>
                        <a:latin typeface="Calibri" panose="020F0502020204030204" pitchFamily="34" charset="0"/>
                        <a:ea typeface="Calibri" panose="020F0502020204030204" pitchFamily="34" charset="0"/>
                        <a:cs typeface="Arial" panose="020B0604020202020204" pitchFamily="34" charset="0"/>
                      </a:endParaRPr>
                    </a:p>
                  </a:txBody>
                  <a:tcPr marL="48147" marR="48147" marT="0" marB="0"/>
                </a:tc>
                <a:tc>
                  <a:txBody>
                    <a:bodyPr/>
                    <a:lstStyle/>
                    <a:p>
                      <a:pPr marL="0" marR="0">
                        <a:lnSpc>
                          <a:spcPct val="107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48147" marR="48147" marT="0" marB="0"/>
                </a:tc>
                <a:tc>
                  <a:txBody>
                    <a:bodyPr/>
                    <a:lstStyle/>
                    <a:p>
                      <a:pPr marL="0" marR="0">
                        <a:lnSpc>
                          <a:spcPct val="107000"/>
                        </a:lnSpc>
                        <a:spcBef>
                          <a:spcPts val="0"/>
                        </a:spcBef>
                        <a:spcAft>
                          <a:spcPts val="0"/>
                        </a:spcAft>
                      </a:pP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48147" marR="48147" marT="0" marB="0"/>
                </a:tc>
                <a:tc>
                  <a:txBody>
                    <a:bodyPr/>
                    <a:lstStyle/>
                    <a:p>
                      <a:pPr marL="0" marR="0">
                        <a:lnSpc>
                          <a:spcPct val="107000"/>
                        </a:lnSpc>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48147" marR="48147" marT="0" marB="0"/>
                </a:tc>
              </a:tr>
              <a:tr h="475488">
                <a:tc>
                  <a:txBody>
                    <a:bodyPr/>
                    <a:lstStyle/>
                    <a:p>
                      <a:pPr marL="0" marR="0">
                        <a:lnSpc>
                          <a:spcPct val="107000"/>
                        </a:lnSpc>
                        <a:spcBef>
                          <a:spcPts val="0"/>
                        </a:spcBef>
                        <a:spcAft>
                          <a:spcPts val="0"/>
                        </a:spcAft>
                      </a:pPr>
                      <a:r>
                        <a:rPr lang="en-US" sz="1800" b="1" dirty="0">
                          <a:effectLst/>
                        </a:rPr>
                        <a:t>FT4 </a:t>
                      </a:r>
                      <a:r>
                        <a:rPr lang="en-US" sz="1800" b="1" dirty="0" smtClean="0">
                          <a:effectLst/>
                        </a:rPr>
                        <a:t>µg/dl</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txBody>
                  <a:tcPr marL="48147" marR="48147" marT="0" marB="0"/>
                </a:tc>
                <a:tc>
                  <a:txBody>
                    <a:bodyPr/>
                    <a:lstStyle/>
                    <a:p>
                      <a:pPr marL="0" marR="0">
                        <a:lnSpc>
                          <a:spcPct val="107000"/>
                        </a:lnSpc>
                        <a:spcBef>
                          <a:spcPts val="0"/>
                        </a:spcBef>
                        <a:spcAft>
                          <a:spcPts val="0"/>
                        </a:spcAft>
                      </a:pPr>
                      <a:r>
                        <a:rPr lang="en-US" sz="1800" b="1">
                          <a:effectLst/>
                        </a:rPr>
                        <a:t> </a:t>
                      </a:r>
                      <a:endParaRPr lang="en-US" sz="1800" b="1">
                        <a:effectLst/>
                        <a:latin typeface="Calibri" panose="020F0502020204030204" pitchFamily="34" charset="0"/>
                        <a:ea typeface="Calibri" panose="020F0502020204030204" pitchFamily="34" charset="0"/>
                        <a:cs typeface="Arial" panose="020B0604020202020204" pitchFamily="34" charset="0"/>
                      </a:endParaRPr>
                    </a:p>
                  </a:txBody>
                  <a:tcPr marL="48147" marR="48147" marT="0" marB="0"/>
                </a:tc>
                <a:tc>
                  <a:txBody>
                    <a:bodyPr/>
                    <a:lstStyle/>
                    <a:p>
                      <a:pPr marL="0" marR="0">
                        <a:lnSpc>
                          <a:spcPct val="107000"/>
                        </a:lnSpc>
                        <a:spcBef>
                          <a:spcPts val="0"/>
                        </a:spcBef>
                        <a:spcAft>
                          <a:spcPts val="0"/>
                        </a:spcAft>
                      </a:pPr>
                      <a:r>
                        <a:rPr lang="en-US" sz="1800" b="1">
                          <a:effectLst/>
                        </a:rPr>
                        <a:t> </a:t>
                      </a:r>
                      <a:endParaRPr lang="en-US" sz="1800" b="1">
                        <a:effectLst/>
                        <a:latin typeface="Calibri" panose="020F0502020204030204" pitchFamily="34" charset="0"/>
                        <a:ea typeface="Calibri" panose="020F0502020204030204" pitchFamily="34" charset="0"/>
                        <a:cs typeface="Arial" panose="020B0604020202020204" pitchFamily="34" charset="0"/>
                      </a:endParaRPr>
                    </a:p>
                  </a:txBody>
                  <a:tcPr marL="48147" marR="48147" marT="0" marB="0"/>
                </a:tc>
                <a:tc>
                  <a:txBody>
                    <a:bodyPr/>
                    <a:lstStyle/>
                    <a:p>
                      <a:pPr marL="0" marR="0">
                        <a:lnSpc>
                          <a:spcPct val="107000"/>
                        </a:lnSpc>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48147" marR="48147" marT="0" marB="0"/>
                </a:tc>
                <a:tc>
                  <a:txBody>
                    <a:bodyPr/>
                    <a:lstStyle/>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48147" marR="48147" marT="0" marB="0"/>
                </a:tc>
                <a:tc>
                  <a:txBody>
                    <a:bodyPr/>
                    <a:lstStyle/>
                    <a:p>
                      <a:pPr marL="0" marR="0">
                        <a:lnSpc>
                          <a:spcPct val="107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48147" marR="48147" marT="0" marB="0"/>
                </a:tc>
              </a:tr>
              <a:tr h="701040">
                <a:tc>
                  <a:txBody>
                    <a:bodyPr/>
                    <a:lstStyle/>
                    <a:p>
                      <a:pPr marL="0" marR="0" algn="ctr">
                        <a:lnSpc>
                          <a:spcPct val="107000"/>
                        </a:lnSpc>
                        <a:spcBef>
                          <a:spcPts val="0"/>
                        </a:spcBef>
                        <a:spcAft>
                          <a:spcPts val="0"/>
                        </a:spcAft>
                      </a:pPr>
                      <a:r>
                        <a:rPr lang="en-US" sz="1800" b="1" dirty="0">
                          <a:effectLst/>
                        </a:rPr>
                        <a:t>TSH </a:t>
                      </a:r>
                      <a:r>
                        <a:rPr lang="en-US" sz="1800" b="1" dirty="0" err="1" smtClean="0">
                          <a:effectLst/>
                        </a:rPr>
                        <a:t>mIU</a:t>
                      </a:r>
                      <a:r>
                        <a:rPr lang="en-US" sz="1800" b="1" dirty="0" smtClean="0">
                          <a:effectLst/>
                        </a:rPr>
                        <a:t>/L</a:t>
                      </a:r>
                      <a:endParaRPr lang="en-US" sz="1800" b="1" dirty="0">
                        <a:effectLst/>
                      </a:endParaRPr>
                    </a:p>
                  </a:txBody>
                  <a:tcPr marL="48147" marR="48147" marT="0" marB="0"/>
                </a:tc>
                <a:tc>
                  <a:txBody>
                    <a:bodyPr/>
                    <a:lstStyle/>
                    <a:p>
                      <a:pPr marL="0" marR="0">
                        <a:lnSpc>
                          <a:spcPct val="107000"/>
                        </a:lnSpc>
                        <a:spcBef>
                          <a:spcPts val="0"/>
                        </a:spcBef>
                        <a:spcAft>
                          <a:spcPts val="0"/>
                        </a:spcAft>
                      </a:pPr>
                      <a:r>
                        <a:rPr lang="en-US" sz="1800" b="1" dirty="0">
                          <a:effectLst/>
                        </a:rPr>
                        <a:t> </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txBody>
                  <a:tcPr marL="48147" marR="48147" marT="0" marB="0"/>
                </a:tc>
                <a:tc>
                  <a:txBody>
                    <a:bodyPr/>
                    <a:lstStyle/>
                    <a:p>
                      <a:pPr marL="0" marR="0">
                        <a:lnSpc>
                          <a:spcPct val="107000"/>
                        </a:lnSpc>
                        <a:spcBef>
                          <a:spcPts val="0"/>
                        </a:spcBef>
                        <a:spcAft>
                          <a:spcPts val="0"/>
                        </a:spcAft>
                      </a:pPr>
                      <a:r>
                        <a:rPr lang="en-US" sz="1800" b="1">
                          <a:effectLst/>
                        </a:rPr>
                        <a:t> </a:t>
                      </a:r>
                      <a:endParaRPr lang="en-US" sz="1800" b="1">
                        <a:effectLst/>
                        <a:latin typeface="Calibri" panose="020F0502020204030204" pitchFamily="34" charset="0"/>
                        <a:ea typeface="Calibri" panose="020F0502020204030204" pitchFamily="34" charset="0"/>
                        <a:cs typeface="Arial" panose="020B0604020202020204" pitchFamily="34" charset="0"/>
                      </a:endParaRPr>
                    </a:p>
                  </a:txBody>
                  <a:tcPr marL="48147" marR="48147" marT="0" marB="0"/>
                </a:tc>
                <a:tc>
                  <a:txBody>
                    <a:bodyPr/>
                    <a:lstStyle/>
                    <a:p>
                      <a:pPr marL="0" marR="0">
                        <a:lnSpc>
                          <a:spcPct val="107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48147" marR="48147" marT="0" marB="0"/>
                </a:tc>
                <a:tc>
                  <a:txBody>
                    <a:bodyPr/>
                    <a:lstStyle/>
                    <a:p>
                      <a:pPr marL="0" marR="0">
                        <a:lnSpc>
                          <a:spcPct val="107000"/>
                        </a:lnSpc>
                        <a:spcBef>
                          <a:spcPts val="0"/>
                        </a:spcBef>
                        <a:spcAft>
                          <a:spcPts val="0"/>
                        </a:spcAft>
                      </a:pP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48147" marR="48147" marT="0" marB="0"/>
                </a:tc>
                <a:tc>
                  <a:txBody>
                    <a:bodyPr/>
                    <a:lstStyle/>
                    <a:p>
                      <a:pPr marL="0" marR="0">
                        <a:lnSpc>
                          <a:spcPct val="107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48147" marR="48147" marT="0" marB="0"/>
                </a:tc>
              </a:tr>
              <a:tr h="501967">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800" b="1" dirty="0" err="1" smtClean="0">
                          <a:effectLst/>
                        </a:rPr>
                        <a:t>TpoAb</a:t>
                      </a:r>
                      <a:r>
                        <a:rPr lang="en-US" sz="1800" b="1" dirty="0" smtClean="0">
                          <a:effectLst/>
                        </a:rPr>
                        <a:t> </a:t>
                      </a:r>
                      <a:r>
                        <a:rPr lang="en-US" sz="1800" b="1" dirty="0" err="1" smtClean="0">
                          <a:effectLst/>
                        </a:rPr>
                        <a:t>Iu</a:t>
                      </a:r>
                      <a:r>
                        <a:rPr lang="en-US" sz="1800" b="1" dirty="0" smtClean="0">
                          <a:effectLst/>
                        </a:rPr>
                        <a:t>/L</a:t>
                      </a:r>
                      <a:endParaRPr lang="en-US" sz="1800" b="1" dirty="0" smtClean="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endParaRPr lang="en-US" sz="1800" b="1" dirty="0">
                        <a:effectLst/>
                        <a:latin typeface="Calibri" panose="020F0502020204030204" pitchFamily="34" charset="0"/>
                        <a:ea typeface="Calibri" panose="020F0502020204030204" pitchFamily="34" charset="0"/>
                        <a:cs typeface="Arial" panose="020B0604020202020204" pitchFamily="34" charset="0"/>
                      </a:endParaRPr>
                    </a:p>
                  </a:txBody>
                  <a:tcPr marL="48147" marR="48147" marT="0" marB="0"/>
                </a:tc>
                <a:tc>
                  <a:txBody>
                    <a:bodyPr/>
                    <a:lstStyle/>
                    <a:p>
                      <a:pPr marL="0" marR="0">
                        <a:lnSpc>
                          <a:spcPct val="107000"/>
                        </a:lnSpc>
                        <a:spcBef>
                          <a:spcPts val="0"/>
                        </a:spcBef>
                        <a:spcAft>
                          <a:spcPts val="0"/>
                        </a:spcAft>
                      </a:pPr>
                      <a:r>
                        <a:rPr lang="en-US" sz="1800" b="1">
                          <a:effectLst/>
                        </a:rPr>
                        <a:t> </a:t>
                      </a:r>
                      <a:endParaRPr lang="en-US" sz="1800" b="1">
                        <a:effectLst/>
                        <a:latin typeface="Calibri" panose="020F0502020204030204" pitchFamily="34" charset="0"/>
                        <a:ea typeface="Calibri" panose="020F0502020204030204" pitchFamily="34" charset="0"/>
                        <a:cs typeface="Arial" panose="020B0604020202020204" pitchFamily="34" charset="0"/>
                      </a:endParaRPr>
                    </a:p>
                  </a:txBody>
                  <a:tcPr marL="48147" marR="48147" marT="0" marB="0"/>
                </a:tc>
                <a:tc>
                  <a:txBody>
                    <a:bodyPr/>
                    <a:lstStyle/>
                    <a:p>
                      <a:pPr marL="0" marR="0">
                        <a:lnSpc>
                          <a:spcPct val="107000"/>
                        </a:lnSpc>
                        <a:spcBef>
                          <a:spcPts val="0"/>
                        </a:spcBef>
                        <a:spcAft>
                          <a:spcPts val="0"/>
                        </a:spcAft>
                      </a:pPr>
                      <a:r>
                        <a:rPr lang="en-US" sz="1800" b="1">
                          <a:effectLst/>
                        </a:rPr>
                        <a:t> </a:t>
                      </a:r>
                      <a:endParaRPr lang="en-US" sz="1800" b="1">
                        <a:effectLst/>
                        <a:latin typeface="Calibri" panose="020F0502020204030204" pitchFamily="34" charset="0"/>
                        <a:ea typeface="Calibri" panose="020F0502020204030204" pitchFamily="34" charset="0"/>
                        <a:cs typeface="Arial" panose="020B0604020202020204" pitchFamily="34" charset="0"/>
                      </a:endParaRPr>
                    </a:p>
                  </a:txBody>
                  <a:tcPr marL="48147" marR="48147" marT="0" marB="0"/>
                </a:tc>
                <a:tc>
                  <a:txBody>
                    <a:bodyPr/>
                    <a:lstStyle/>
                    <a:p>
                      <a:pPr marL="0" marR="0">
                        <a:lnSpc>
                          <a:spcPct val="107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48147" marR="48147" marT="0" marB="0"/>
                </a:tc>
                <a:tc>
                  <a:txBody>
                    <a:bodyPr/>
                    <a:lstStyle/>
                    <a:p>
                      <a:pPr marL="0" marR="0">
                        <a:lnSpc>
                          <a:spcPct val="107000"/>
                        </a:lnSpc>
                        <a:spcBef>
                          <a:spcPts val="0"/>
                        </a:spcBef>
                        <a:spcAft>
                          <a:spcPts val="0"/>
                        </a:spcAft>
                      </a:pP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48147" marR="48147" marT="0" marB="0"/>
                </a:tc>
                <a:tc>
                  <a:txBody>
                    <a:bodyPr/>
                    <a:lstStyle/>
                    <a:p>
                      <a:pPr marL="0" marR="0">
                        <a:lnSpc>
                          <a:spcPct val="107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48147" marR="48147" marT="0" marB="0"/>
                </a:tc>
              </a:tr>
              <a:tr h="350520">
                <a:tc>
                  <a:txBody>
                    <a:bodyPr/>
                    <a:lstStyle/>
                    <a:p>
                      <a:pPr marL="0" marR="0" algn="ctr">
                        <a:lnSpc>
                          <a:spcPct val="107000"/>
                        </a:lnSpc>
                        <a:spcBef>
                          <a:spcPts val="0"/>
                        </a:spcBef>
                        <a:spcAft>
                          <a:spcPts val="0"/>
                        </a:spcAft>
                      </a:pPr>
                      <a:r>
                        <a:rPr lang="en-US" sz="1800" b="1" dirty="0" smtClean="0">
                          <a:effectLst/>
                        </a:rPr>
                        <a:t>BMI Kg/m²</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txBody>
                  <a:tcPr marL="48147" marR="48147" marT="0" marB="0"/>
                </a:tc>
                <a:tc>
                  <a:txBody>
                    <a:bodyPr/>
                    <a:lstStyle/>
                    <a:p>
                      <a:pPr marL="0" marR="0">
                        <a:lnSpc>
                          <a:spcPct val="107000"/>
                        </a:lnSpc>
                        <a:spcBef>
                          <a:spcPts val="0"/>
                        </a:spcBef>
                        <a:spcAft>
                          <a:spcPts val="0"/>
                        </a:spcAft>
                      </a:pPr>
                      <a:r>
                        <a:rPr lang="en-US" sz="1800" b="1">
                          <a:effectLst/>
                        </a:rPr>
                        <a:t> </a:t>
                      </a:r>
                      <a:endParaRPr lang="en-US" sz="1800" b="1">
                        <a:effectLst/>
                        <a:latin typeface="Calibri" panose="020F0502020204030204" pitchFamily="34" charset="0"/>
                        <a:ea typeface="Calibri" panose="020F0502020204030204" pitchFamily="34" charset="0"/>
                        <a:cs typeface="Arial" panose="020B0604020202020204" pitchFamily="34" charset="0"/>
                      </a:endParaRPr>
                    </a:p>
                  </a:txBody>
                  <a:tcPr marL="48147" marR="48147" marT="0" marB="0"/>
                </a:tc>
                <a:tc>
                  <a:txBody>
                    <a:bodyPr/>
                    <a:lstStyle/>
                    <a:p>
                      <a:pPr marL="0" marR="0">
                        <a:lnSpc>
                          <a:spcPct val="107000"/>
                        </a:lnSpc>
                        <a:spcBef>
                          <a:spcPts val="0"/>
                        </a:spcBef>
                        <a:spcAft>
                          <a:spcPts val="0"/>
                        </a:spcAft>
                      </a:pPr>
                      <a:r>
                        <a:rPr lang="en-US" sz="1800" b="1">
                          <a:effectLst/>
                        </a:rPr>
                        <a:t> </a:t>
                      </a:r>
                      <a:endParaRPr lang="en-US" sz="1800" b="1">
                        <a:effectLst/>
                        <a:latin typeface="Calibri" panose="020F0502020204030204" pitchFamily="34" charset="0"/>
                        <a:ea typeface="Calibri" panose="020F0502020204030204" pitchFamily="34" charset="0"/>
                        <a:cs typeface="Arial" panose="020B0604020202020204" pitchFamily="34" charset="0"/>
                      </a:endParaRPr>
                    </a:p>
                  </a:txBody>
                  <a:tcPr marL="48147" marR="48147" marT="0" marB="0"/>
                </a:tc>
                <a:tc>
                  <a:txBody>
                    <a:bodyPr/>
                    <a:lstStyle/>
                    <a:p>
                      <a:pPr marL="0" marR="0">
                        <a:lnSpc>
                          <a:spcPct val="107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48147" marR="48147" marT="0" marB="0"/>
                </a:tc>
                <a:tc>
                  <a:txBody>
                    <a:bodyPr/>
                    <a:lstStyle/>
                    <a:p>
                      <a:pPr marL="0" marR="0">
                        <a:lnSpc>
                          <a:spcPct val="107000"/>
                        </a:lnSpc>
                        <a:spcBef>
                          <a:spcPts val="0"/>
                        </a:spcBef>
                        <a:spcAft>
                          <a:spcPts val="0"/>
                        </a:spcAft>
                      </a:pP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48147" marR="48147" marT="0" marB="0"/>
                </a:tc>
                <a:tc>
                  <a:txBody>
                    <a:bodyPr/>
                    <a:lstStyle/>
                    <a:p>
                      <a:pPr marL="0" marR="0">
                        <a:lnSpc>
                          <a:spcPct val="107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48147" marR="48147" marT="0" marB="0"/>
                </a:tc>
              </a:tr>
              <a:tr h="399097">
                <a:tc>
                  <a:txBody>
                    <a:bodyPr/>
                    <a:lstStyle/>
                    <a:p>
                      <a:pPr marL="0" marR="0" algn="l">
                        <a:lnSpc>
                          <a:spcPct val="107000"/>
                        </a:lnSpc>
                        <a:spcBef>
                          <a:spcPts val="0"/>
                        </a:spcBef>
                        <a:spcAft>
                          <a:spcPts val="0"/>
                        </a:spcAft>
                        <a:tabLst>
                          <a:tab pos="1111250" algn="r"/>
                        </a:tabLst>
                      </a:pPr>
                      <a:r>
                        <a:rPr lang="en-US" sz="1800" b="1" dirty="0" smtClean="0">
                          <a:effectLst/>
                          <a:latin typeface="Calibri" panose="020F0502020204030204" pitchFamily="34" charset="0"/>
                          <a:ea typeface="Calibri" panose="020F0502020204030204" pitchFamily="34" charset="0"/>
                          <a:cs typeface="Arial" panose="020B0604020202020204" pitchFamily="34" charset="0"/>
                        </a:rPr>
                        <a:t>Smoking(%)</a:t>
                      </a:r>
                    </a:p>
                    <a:p>
                      <a:pPr marL="0" marR="0" algn="l">
                        <a:lnSpc>
                          <a:spcPct val="107000"/>
                        </a:lnSpc>
                        <a:spcBef>
                          <a:spcPts val="0"/>
                        </a:spcBef>
                        <a:spcAft>
                          <a:spcPts val="0"/>
                        </a:spcAft>
                        <a:tabLst>
                          <a:tab pos="1111250" algn="r"/>
                        </a:tabLst>
                      </a:pPr>
                      <a:r>
                        <a:rPr lang="en-US" sz="1800" b="1" dirty="0">
                          <a:effectLst/>
                        </a:rPr>
                        <a:t>	</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txBody>
                  <a:tcPr marL="48147" marR="48147" marT="0" marB="0"/>
                </a:tc>
                <a:tc>
                  <a:txBody>
                    <a:bodyPr/>
                    <a:lstStyle/>
                    <a:p>
                      <a:pPr marL="0" marR="0">
                        <a:lnSpc>
                          <a:spcPct val="107000"/>
                        </a:lnSpc>
                        <a:spcBef>
                          <a:spcPts val="0"/>
                        </a:spcBef>
                        <a:spcAft>
                          <a:spcPts val="0"/>
                        </a:spcAft>
                      </a:pPr>
                      <a:r>
                        <a:rPr lang="en-US" sz="1800" b="1" dirty="0">
                          <a:effectLst/>
                        </a:rPr>
                        <a:t> </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txBody>
                  <a:tcPr marL="48147" marR="48147" marT="0" marB="0"/>
                </a:tc>
                <a:tc>
                  <a:txBody>
                    <a:bodyPr/>
                    <a:lstStyle/>
                    <a:p>
                      <a:pPr marL="0" marR="0">
                        <a:lnSpc>
                          <a:spcPct val="107000"/>
                        </a:lnSpc>
                        <a:spcBef>
                          <a:spcPts val="0"/>
                        </a:spcBef>
                        <a:spcAft>
                          <a:spcPts val="0"/>
                        </a:spcAft>
                      </a:pPr>
                      <a:r>
                        <a:rPr lang="en-US" sz="1800" b="1" dirty="0">
                          <a:effectLst/>
                        </a:rPr>
                        <a:t> </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txBody>
                  <a:tcPr marL="48147" marR="48147" marT="0" marB="0"/>
                </a:tc>
                <a:tc>
                  <a:txBody>
                    <a:bodyPr/>
                    <a:lstStyle/>
                    <a:p>
                      <a:pPr marL="0" marR="0">
                        <a:lnSpc>
                          <a:spcPct val="107000"/>
                        </a:lnSpc>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48147" marR="48147" marT="0" marB="0"/>
                </a:tc>
                <a:tc>
                  <a:txBody>
                    <a:bodyPr/>
                    <a:lstStyle/>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48147" marR="48147" marT="0" marB="0"/>
                </a:tc>
                <a:tc>
                  <a:txBody>
                    <a:bodyPr/>
                    <a:lstStyle/>
                    <a:p>
                      <a:pPr marL="0" marR="0">
                        <a:lnSpc>
                          <a:spcPct val="107000"/>
                        </a:lnSpc>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48147" marR="48147" marT="0" marB="0"/>
                </a:tc>
              </a:tr>
              <a:tr h="350520">
                <a:tc>
                  <a:txBody>
                    <a:bodyPr/>
                    <a:lstStyle/>
                    <a:p>
                      <a:pPr marL="0" marR="0" algn="ctr">
                        <a:lnSpc>
                          <a:spcPct val="107000"/>
                        </a:lnSpc>
                        <a:spcBef>
                          <a:spcPts val="0"/>
                        </a:spcBef>
                        <a:spcAft>
                          <a:spcPts val="0"/>
                        </a:spcAft>
                        <a:tabLst>
                          <a:tab pos="1111250" algn="r"/>
                        </a:tabLst>
                      </a:pPr>
                      <a:r>
                        <a:rPr lang="en-US" sz="1800" b="1" dirty="0" smtClean="0">
                          <a:effectLst/>
                          <a:latin typeface="Calibri" panose="020F0502020204030204" pitchFamily="34" charset="0"/>
                          <a:ea typeface="Calibri" panose="020F0502020204030204" pitchFamily="34" charset="0"/>
                          <a:cs typeface="Arial" panose="020B0604020202020204" pitchFamily="34" charset="0"/>
                        </a:rPr>
                        <a:t>Parity(n)</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txBody>
                  <a:tcPr marL="48147" marR="48147" marT="0" marB="0"/>
                </a:tc>
                <a:tc>
                  <a:txBody>
                    <a:bodyPr/>
                    <a:lstStyle/>
                    <a:p>
                      <a:pPr marL="0" marR="0">
                        <a:lnSpc>
                          <a:spcPct val="107000"/>
                        </a:lnSpc>
                        <a:spcBef>
                          <a:spcPts val="0"/>
                        </a:spcBef>
                        <a:spcAft>
                          <a:spcPts val="0"/>
                        </a:spcAft>
                      </a:pPr>
                      <a:endParaRPr lang="en-US" sz="1800" b="1" dirty="0">
                        <a:effectLst/>
                        <a:latin typeface="Calibri" panose="020F0502020204030204" pitchFamily="34" charset="0"/>
                        <a:ea typeface="Calibri" panose="020F0502020204030204" pitchFamily="34" charset="0"/>
                        <a:cs typeface="Arial" panose="020B0604020202020204" pitchFamily="34" charset="0"/>
                      </a:endParaRPr>
                    </a:p>
                  </a:txBody>
                  <a:tcPr marL="48147" marR="48147" marT="0" marB="0"/>
                </a:tc>
                <a:tc>
                  <a:txBody>
                    <a:bodyPr/>
                    <a:lstStyle/>
                    <a:p>
                      <a:pPr marL="0" marR="0">
                        <a:lnSpc>
                          <a:spcPct val="107000"/>
                        </a:lnSpc>
                        <a:spcBef>
                          <a:spcPts val="0"/>
                        </a:spcBef>
                        <a:spcAft>
                          <a:spcPts val="0"/>
                        </a:spcAft>
                      </a:pPr>
                      <a:endParaRPr lang="en-US" sz="1800" b="1" dirty="0">
                        <a:effectLst/>
                        <a:latin typeface="Calibri" panose="020F0502020204030204" pitchFamily="34" charset="0"/>
                        <a:ea typeface="Calibri" panose="020F0502020204030204" pitchFamily="34" charset="0"/>
                        <a:cs typeface="Arial" panose="020B0604020202020204" pitchFamily="34" charset="0"/>
                      </a:endParaRPr>
                    </a:p>
                  </a:txBody>
                  <a:tcPr marL="48147" marR="48147" marT="0" marB="0"/>
                </a:tc>
                <a:tc>
                  <a:txBody>
                    <a:bodyPr/>
                    <a:lstStyle/>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48147" marR="48147" marT="0" marB="0"/>
                </a:tc>
                <a:tc>
                  <a:txBody>
                    <a:bodyPr/>
                    <a:lstStyle/>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48147" marR="48147" marT="0" marB="0"/>
                </a:tc>
                <a:tc>
                  <a:txBody>
                    <a:bodyPr/>
                    <a:lstStyle/>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48147" marR="48147" marT="0" marB="0"/>
                </a:tc>
              </a:tr>
              <a:tr h="350520">
                <a:tc>
                  <a:txBody>
                    <a:bodyPr/>
                    <a:lstStyle/>
                    <a:p>
                      <a:pPr marL="0" marR="0" algn="ctr">
                        <a:lnSpc>
                          <a:spcPct val="107000"/>
                        </a:lnSpc>
                        <a:spcBef>
                          <a:spcPts val="0"/>
                        </a:spcBef>
                        <a:spcAft>
                          <a:spcPts val="0"/>
                        </a:spcAft>
                        <a:tabLst>
                          <a:tab pos="1111250" algn="r"/>
                        </a:tabLst>
                      </a:pPr>
                      <a:r>
                        <a:rPr lang="en-US" sz="1800" b="1" dirty="0" smtClean="0">
                          <a:effectLst/>
                          <a:latin typeface="Calibri" panose="020F0502020204030204" pitchFamily="34" charset="0"/>
                          <a:ea typeface="Calibri" panose="020F0502020204030204" pitchFamily="34" charset="0"/>
                          <a:cs typeface="Arial" panose="020B0604020202020204" pitchFamily="34" charset="0"/>
                        </a:rPr>
                        <a:t>Education</a:t>
                      </a:r>
                      <a:r>
                        <a:rPr lang="en-US" sz="1800" b="1" baseline="0" dirty="0" smtClean="0">
                          <a:effectLst/>
                          <a:latin typeface="Calibri" panose="020F0502020204030204" pitchFamily="34" charset="0"/>
                          <a:ea typeface="Calibri" panose="020F0502020204030204" pitchFamily="34" charset="0"/>
                          <a:cs typeface="Arial" panose="020B0604020202020204" pitchFamily="34" charset="0"/>
                        </a:rPr>
                        <a:t> Status</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txBody>
                  <a:tcPr marL="48147" marR="48147" marT="0" marB="0"/>
                </a:tc>
                <a:tc>
                  <a:txBody>
                    <a:bodyPr/>
                    <a:lstStyle/>
                    <a:p>
                      <a:pPr marL="0" marR="0">
                        <a:lnSpc>
                          <a:spcPct val="107000"/>
                        </a:lnSpc>
                        <a:spcBef>
                          <a:spcPts val="0"/>
                        </a:spcBef>
                        <a:spcAft>
                          <a:spcPts val="0"/>
                        </a:spcAft>
                      </a:pPr>
                      <a:endParaRPr lang="en-US" sz="1800" b="1" dirty="0">
                        <a:effectLst/>
                        <a:latin typeface="Calibri" panose="020F0502020204030204" pitchFamily="34" charset="0"/>
                        <a:ea typeface="Calibri" panose="020F0502020204030204" pitchFamily="34" charset="0"/>
                        <a:cs typeface="Arial" panose="020B0604020202020204" pitchFamily="34" charset="0"/>
                      </a:endParaRPr>
                    </a:p>
                  </a:txBody>
                  <a:tcPr marL="48147" marR="48147" marT="0" marB="0"/>
                </a:tc>
                <a:tc>
                  <a:txBody>
                    <a:bodyPr/>
                    <a:lstStyle/>
                    <a:p>
                      <a:pPr marL="0" marR="0">
                        <a:lnSpc>
                          <a:spcPct val="107000"/>
                        </a:lnSpc>
                        <a:spcBef>
                          <a:spcPts val="0"/>
                        </a:spcBef>
                        <a:spcAft>
                          <a:spcPts val="0"/>
                        </a:spcAft>
                      </a:pPr>
                      <a:endParaRPr lang="en-US" sz="1800" b="1" dirty="0">
                        <a:effectLst/>
                        <a:latin typeface="Calibri" panose="020F0502020204030204" pitchFamily="34" charset="0"/>
                        <a:ea typeface="Calibri" panose="020F0502020204030204" pitchFamily="34" charset="0"/>
                        <a:cs typeface="Arial" panose="020B0604020202020204" pitchFamily="34" charset="0"/>
                      </a:endParaRPr>
                    </a:p>
                  </a:txBody>
                  <a:tcPr marL="48147" marR="48147" marT="0" marB="0"/>
                </a:tc>
                <a:tc>
                  <a:txBody>
                    <a:bodyPr/>
                    <a:lstStyle/>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48147" marR="48147" marT="0" marB="0"/>
                </a:tc>
                <a:tc>
                  <a:txBody>
                    <a:bodyPr/>
                    <a:lstStyle/>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48147" marR="48147" marT="0" marB="0"/>
                </a:tc>
                <a:tc>
                  <a:txBody>
                    <a:bodyPr/>
                    <a:lstStyle/>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48147" marR="48147" marT="0" marB="0"/>
                </a:tc>
              </a:tr>
            </a:tbl>
          </a:graphicData>
        </a:graphic>
      </p:graphicFrame>
    </p:spTree>
    <p:extLst>
      <p:ext uri="{BB962C8B-B14F-4D97-AF65-F5344CB8AC3E}">
        <p14:creationId xmlns:p14="http://schemas.microsoft.com/office/powerpoint/2010/main" val="26062651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925" y="228600"/>
            <a:ext cx="8086725" cy="1055688"/>
          </a:xfrm>
        </p:spPr>
        <p:txBody>
          <a:bodyPr>
            <a:normAutofit fontScale="90000"/>
          </a:bodyPr>
          <a:lstStyle/>
          <a:p>
            <a:pPr lvl="2" algn="r" rtl="1"/>
            <a:r>
              <a:rPr lang="en-US" sz="2700" dirty="0" smtClean="0"/>
              <a:t/>
            </a:r>
            <a:br>
              <a:rPr lang="en-US" sz="2700" dirty="0" smtClean="0"/>
            </a:br>
            <a:r>
              <a:rPr lang="ar-SA" sz="2700" dirty="0" smtClean="0"/>
              <a:t>جدول </a:t>
            </a:r>
            <a:r>
              <a:rPr lang="en-US" sz="2700" dirty="0" smtClean="0"/>
              <a:t>2</a:t>
            </a:r>
            <a:r>
              <a:rPr lang="ar-SA" sz="2700" dirty="0" smtClean="0"/>
              <a:t>- میانگین تغییرات</a:t>
            </a:r>
            <a:r>
              <a:rPr lang="fa-IR" sz="2700" dirty="0" smtClean="0"/>
              <a:t> سالیانه </a:t>
            </a:r>
            <a:r>
              <a:rPr lang="en-US" sz="2700" dirty="0" smtClean="0"/>
              <a:t>TSH FT4</a:t>
            </a:r>
            <a:r>
              <a:rPr lang="fa-IR" sz="2700" dirty="0" smtClean="0"/>
              <a:t> </a:t>
            </a:r>
            <a:r>
              <a:rPr lang="ar-SA" sz="2700" dirty="0" smtClean="0"/>
              <a:t>و</a:t>
            </a:r>
            <a:r>
              <a:rPr lang="en-US" sz="2700" dirty="0" smtClean="0"/>
              <a:t>TPO</a:t>
            </a:r>
            <a:r>
              <a:rPr lang="ar-SA" sz="2700" dirty="0" smtClean="0"/>
              <a:t>و </a:t>
            </a:r>
            <a:r>
              <a:rPr lang="en-US" sz="2700" dirty="0" err="1" smtClean="0"/>
              <a:t>Ab</a:t>
            </a:r>
            <a:r>
              <a:rPr lang="ar-SA" sz="2700" dirty="0" smtClean="0"/>
              <a:t>پس از تعدیل اثر متغیرهای مخدوش کننده مانندسن و مصرف سیگار و    </a:t>
            </a:r>
            <a:r>
              <a:rPr lang="en-US" sz="2700" dirty="0" smtClean="0"/>
              <a:t>BMI</a:t>
            </a:r>
            <a:r>
              <a:rPr lang="ar-SA" sz="2700" dirty="0" smtClean="0"/>
              <a:t>و</a:t>
            </a:r>
            <a:r>
              <a:rPr lang="fa-IR" sz="2700" dirty="0" smtClean="0"/>
              <a:t> تعدادحاملگی </a:t>
            </a:r>
            <a:r>
              <a:rPr lang="fa-IR" sz="4000" dirty="0" smtClean="0">
                <a:solidFill>
                  <a:schemeClr val="tx1"/>
                </a:solidFill>
                <a:ea typeface="宋体"/>
                <a:cs typeface="B Zar" pitchFamily="2" charset="-78"/>
              </a:rPr>
              <a:t/>
            </a:r>
            <a:br>
              <a:rPr lang="fa-IR" sz="4000" dirty="0" smtClean="0">
                <a:solidFill>
                  <a:schemeClr val="tx1"/>
                </a:solidFill>
                <a:ea typeface="宋体"/>
                <a:cs typeface="B Zar" pitchFamily="2" charset="-78"/>
              </a:rPr>
            </a:br>
            <a:endParaRPr lang="en-US" b="1" dirty="0">
              <a:solidFill>
                <a:srgbClr val="C00000"/>
              </a:solidFill>
            </a:endParaRPr>
          </a:p>
        </p:txBody>
      </p:sp>
      <p:sp>
        <p:nvSpPr>
          <p:cNvPr id="3" name="Content Placeholder 2"/>
          <p:cNvSpPr>
            <a:spLocks noGrp="1"/>
          </p:cNvSpPr>
          <p:nvPr>
            <p:ph sz="quarter" idx="1"/>
          </p:nvPr>
        </p:nvSpPr>
        <p:spPr>
          <a:xfrm>
            <a:off x="628650" y="1690688"/>
            <a:ext cx="7886700" cy="4351338"/>
          </a:xfrm>
        </p:spPr>
        <p:txBody>
          <a:bodyPr>
            <a:normAutofit/>
          </a:bodyPr>
          <a:lstStyle/>
          <a:p>
            <a:pPr algn="just" rtl="1"/>
            <a:r>
              <a:rPr lang="fa-IR" dirty="0" smtClean="0">
                <a:cs typeface="B Nazanin" pitchFamily="2" charset="-78"/>
              </a:rPr>
              <a:t>ا</a:t>
            </a:r>
          </a:p>
        </p:txBody>
      </p:sp>
      <p:graphicFrame>
        <p:nvGraphicFramePr>
          <p:cNvPr id="4" name="Content Placeholder 3"/>
          <p:cNvGraphicFramePr>
            <a:graphicFrameLocks/>
          </p:cNvGraphicFramePr>
          <p:nvPr/>
        </p:nvGraphicFramePr>
        <p:xfrm>
          <a:off x="533400" y="1752600"/>
          <a:ext cx="8229600" cy="2885821"/>
        </p:xfrm>
        <a:graphic>
          <a:graphicData uri="http://schemas.openxmlformats.org/drawingml/2006/table">
            <a:tbl>
              <a:tblPr firstRow="1" bandRow="1">
                <a:tableStyleId>{5C22544A-7EE6-4342-B048-85BDC9FD1C3A}</a:tableStyleId>
              </a:tblPr>
              <a:tblGrid>
                <a:gridCol w="1371600"/>
                <a:gridCol w="1371600"/>
                <a:gridCol w="1371600"/>
                <a:gridCol w="1371600"/>
                <a:gridCol w="1371600"/>
                <a:gridCol w="1371600"/>
              </a:tblGrid>
              <a:tr h="361950">
                <a:tc>
                  <a:txBody>
                    <a:bodyPr/>
                    <a:lstStyle/>
                    <a:p>
                      <a:r>
                        <a:rPr lang="fa-IR" sz="2000" b="1" i="0" u="none" strike="noStrike" cap="none" spc="0" baseline="0" dirty="0" smtClean="0">
                          <a:ln>
                            <a:noFill/>
                          </a:ln>
                          <a:solidFill>
                            <a:schemeClr val="lt1"/>
                          </a:solidFill>
                          <a:uFillTx/>
                          <a:latin typeface="+mn-lt"/>
                          <a:ea typeface="+mn-ea"/>
                          <a:cs typeface="+mn-cs"/>
                          <a:sym typeface="Arial"/>
                        </a:rPr>
                        <a:t>متغیرها</a:t>
                      </a:r>
                      <a:endParaRPr lang="en-US" sz="2000" dirty="0"/>
                    </a:p>
                  </a:txBody>
                  <a:tcPr marL="49159" marR="49159" marT="0" marB="0"/>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2400" dirty="0" smtClean="0">
                          <a:effectLst/>
                          <a:latin typeface="Calibri" panose="020F0502020204030204" pitchFamily="34" charset="0"/>
                          <a:ea typeface="Calibri" panose="020F0502020204030204" pitchFamily="34" charset="0"/>
                          <a:cs typeface="B Nazanin" pitchFamily="2" charset="-78"/>
                        </a:rPr>
                        <a:t>1</a:t>
                      </a:r>
                      <a:r>
                        <a:rPr lang="en-US" sz="2400" baseline="30000" dirty="0" smtClean="0">
                          <a:effectLst/>
                          <a:latin typeface="Calibri" panose="020F0502020204030204" pitchFamily="34" charset="0"/>
                          <a:ea typeface="Calibri" panose="020F0502020204030204" pitchFamily="34" charset="0"/>
                          <a:cs typeface="B Nazanin" pitchFamily="2" charset="-78"/>
                        </a:rPr>
                        <a:t>st</a:t>
                      </a:r>
                      <a:r>
                        <a:rPr lang="en-US" sz="2400" dirty="0" smtClean="0">
                          <a:effectLst/>
                          <a:latin typeface="Calibri" panose="020F0502020204030204" pitchFamily="34" charset="0"/>
                          <a:ea typeface="Calibri" panose="020F0502020204030204" pitchFamily="34" charset="0"/>
                          <a:cs typeface="B Nazanin" pitchFamily="2" charset="-78"/>
                        </a:rPr>
                        <a:t> quartile</a:t>
                      </a:r>
                      <a:endParaRPr lang="en-US" sz="2400" dirty="0">
                        <a:effectLst/>
                        <a:latin typeface="Calibri" panose="020F0502020204030204" pitchFamily="34" charset="0"/>
                        <a:ea typeface="Calibri" panose="020F0502020204030204" pitchFamily="34" charset="0"/>
                        <a:cs typeface="B Nazanin" pitchFamily="2" charset="-78"/>
                      </a:endParaRPr>
                    </a:p>
                  </a:txBody>
                  <a:tcPr marL="49159" marR="49159" marT="0" marB="0"/>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2400" dirty="0" smtClean="0">
                          <a:effectLst/>
                          <a:latin typeface="Calibri" panose="020F0502020204030204" pitchFamily="34" charset="0"/>
                          <a:ea typeface="Calibri" panose="020F0502020204030204" pitchFamily="34" charset="0"/>
                          <a:cs typeface="B Nazanin" pitchFamily="2" charset="-78"/>
                        </a:rPr>
                        <a:t>2</a:t>
                      </a:r>
                      <a:r>
                        <a:rPr lang="en-US" sz="2400" baseline="30000" dirty="0" smtClean="0">
                          <a:effectLst/>
                          <a:latin typeface="Calibri" panose="020F0502020204030204" pitchFamily="34" charset="0"/>
                          <a:ea typeface="Calibri" panose="020F0502020204030204" pitchFamily="34" charset="0"/>
                          <a:cs typeface="B Nazanin" pitchFamily="2" charset="-78"/>
                        </a:rPr>
                        <a:t>nd</a:t>
                      </a:r>
                    </a:p>
                    <a:p>
                      <a:pPr marL="0" marR="0" indent="0" algn="l" defTabSz="914400" rtl="0" eaLnBrk="1" fontAlgn="auto" latinLnBrk="0" hangingPunct="1">
                        <a:lnSpc>
                          <a:spcPct val="107000"/>
                        </a:lnSpc>
                        <a:spcBef>
                          <a:spcPts val="0"/>
                        </a:spcBef>
                        <a:spcAft>
                          <a:spcPts val="0"/>
                        </a:spcAft>
                        <a:buClrTx/>
                        <a:buSzTx/>
                        <a:buFontTx/>
                        <a:buNone/>
                        <a:tabLst/>
                        <a:defRPr/>
                      </a:pPr>
                      <a:r>
                        <a:rPr lang="en-US" sz="2400" dirty="0" smtClean="0">
                          <a:effectLst/>
                          <a:latin typeface="Calibri" panose="020F0502020204030204" pitchFamily="34" charset="0"/>
                          <a:ea typeface="Calibri" panose="020F0502020204030204" pitchFamily="34" charset="0"/>
                          <a:cs typeface="B Nazanin" pitchFamily="2" charset="-78"/>
                        </a:rPr>
                        <a:t>quartile</a:t>
                      </a:r>
                    </a:p>
                  </a:txBody>
                  <a:tcPr marL="49159" marR="49159" marT="0" marB="0"/>
                </a:tc>
                <a:tc>
                  <a:txBody>
                    <a:bodyPr/>
                    <a:lstStyle/>
                    <a:p>
                      <a:pPr marL="0" marR="0">
                        <a:lnSpc>
                          <a:spcPct val="107000"/>
                        </a:lnSpc>
                        <a:spcBef>
                          <a:spcPts val="0"/>
                        </a:spcBef>
                        <a:spcAft>
                          <a:spcPts val="0"/>
                        </a:spcAft>
                      </a:pPr>
                      <a:r>
                        <a:rPr lang="en-US" sz="2400" dirty="0" smtClean="0">
                          <a:effectLst/>
                          <a:latin typeface="Calibri" panose="020F0502020204030204" pitchFamily="34" charset="0"/>
                          <a:ea typeface="Calibri" panose="020F0502020204030204" pitchFamily="34" charset="0"/>
                          <a:cs typeface="B Nazanin" pitchFamily="2" charset="-78"/>
                        </a:rPr>
                        <a:t>3</a:t>
                      </a:r>
                      <a:r>
                        <a:rPr lang="en-US" sz="2400" baseline="30000" dirty="0" smtClean="0">
                          <a:effectLst/>
                          <a:latin typeface="Calibri" panose="020F0502020204030204" pitchFamily="34" charset="0"/>
                          <a:ea typeface="Calibri" panose="020F0502020204030204" pitchFamily="34" charset="0"/>
                          <a:cs typeface="B Nazanin" pitchFamily="2" charset="-78"/>
                        </a:rPr>
                        <a:t>rd</a:t>
                      </a:r>
                    </a:p>
                    <a:p>
                      <a:pPr marL="0" marR="0">
                        <a:lnSpc>
                          <a:spcPct val="107000"/>
                        </a:lnSpc>
                        <a:spcBef>
                          <a:spcPts val="0"/>
                        </a:spcBef>
                        <a:spcAft>
                          <a:spcPts val="0"/>
                        </a:spcAft>
                      </a:pPr>
                      <a:r>
                        <a:rPr lang="en-US" sz="2400" dirty="0" smtClean="0">
                          <a:effectLst/>
                          <a:latin typeface="Calibri" panose="020F0502020204030204" pitchFamily="34" charset="0"/>
                          <a:ea typeface="Calibri" panose="020F0502020204030204" pitchFamily="34" charset="0"/>
                          <a:cs typeface="B Nazanin" pitchFamily="2" charset="-78"/>
                        </a:rPr>
                        <a:t>quartile</a:t>
                      </a:r>
                      <a:endParaRPr lang="en-US" sz="2400" dirty="0">
                        <a:effectLst/>
                        <a:latin typeface="Calibri" panose="020F0502020204030204" pitchFamily="34" charset="0"/>
                        <a:ea typeface="Calibri" panose="020F0502020204030204" pitchFamily="34" charset="0"/>
                        <a:cs typeface="B Nazanin" pitchFamily="2" charset="-78"/>
                      </a:endParaRPr>
                    </a:p>
                  </a:txBody>
                  <a:tcPr marL="49159" marR="49159" marT="0" marB="0"/>
                </a:tc>
                <a:tc>
                  <a:txBody>
                    <a:bodyPr/>
                    <a:lstStyle/>
                    <a:p>
                      <a:pPr marL="0" marR="0">
                        <a:lnSpc>
                          <a:spcPct val="107000"/>
                        </a:lnSpc>
                        <a:spcBef>
                          <a:spcPts val="0"/>
                        </a:spcBef>
                        <a:spcAft>
                          <a:spcPts val="0"/>
                        </a:spcAft>
                      </a:pPr>
                      <a:r>
                        <a:rPr lang="en-US" sz="2400" dirty="0" smtClean="0">
                          <a:effectLst/>
                          <a:latin typeface="Calibri" panose="020F0502020204030204" pitchFamily="34" charset="0"/>
                          <a:ea typeface="Calibri" panose="020F0502020204030204" pitchFamily="34" charset="0"/>
                          <a:cs typeface="B Nazanin" pitchFamily="2" charset="-78"/>
                        </a:rPr>
                        <a:t>4</a:t>
                      </a:r>
                      <a:r>
                        <a:rPr lang="en-US" sz="2400" baseline="30000" dirty="0" smtClean="0">
                          <a:effectLst/>
                          <a:latin typeface="Calibri" panose="020F0502020204030204" pitchFamily="34" charset="0"/>
                          <a:ea typeface="Calibri" panose="020F0502020204030204" pitchFamily="34" charset="0"/>
                          <a:cs typeface="B Nazanin" pitchFamily="2" charset="-78"/>
                        </a:rPr>
                        <a:t>th</a:t>
                      </a:r>
                    </a:p>
                    <a:p>
                      <a:pPr marL="0" marR="0">
                        <a:lnSpc>
                          <a:spcPct val="107000"/>
                        </a:lnSpc>
                        <a:spcBef>
                          <a:spcPts val="0"/>
                        </a:spcBef>
                        <a:spcAft>
                          <a:spcPts val="0"/>
                        </a:spcAft>
                      </a:pPr>
                      <a:r>
                        <a:rPr lang="en-US" sz="2400" dirty="0" smtClean="0">
                          <a:effectLst/>
                          <a:latin typeface="Calibri" panose="020F0502020204030204" pitchFamily="34" charset="0"/>
                          <a:ea typeface="Calibri" panose="020F0502020204030204" pitchFamily="34" charset="0"/>
                          <a:cs typeface="B Nazanin" pitchFamily="2" charset="-78"/>
                        </a:rPr>
                        <a:t>quartile</a:t>
                      </a:r>
                      <a:endParaRPr lang="en-US" sz="2400" dirty="0">
                        <a:effectLst/>
                        <a:latin typeface="Calibri" panose="020F0502020204030204" pitchFamily="34" charset="0"/>
                        <a:ea typeface="Calibri" panose="020F0502020204030204" pitchFamily="34" charset="0"/>
                        <a:cs typeface="B Nazanin" pitchFamily="2" charset="-78"/>
                      </a:endParaRPr>
                    </a:p>
                  </a:txBody>
                  <a:tcPr marL="49159" marR="49159" marT="0" marB="0"/>
                </a:tc>
                <a:tc>
                  <a:txBody>
                    <a:bodyPr/>
                    <a:lstStyle/>
                    <a:p>
                      <a:pPr marL="0" marR="0">
                        <a:lnSpc>
                          <a:spcPct val="107000"/>
                        </a:lnSpc>
                        <a:spcBef>
                          <a:spcPts val="0"/>
                        </a:spcBef>
                        <a:spcAft>
                          <a:spcPts val="0"/>
                        </a:spcAft>
                      </a:pPr>
                      <a:r>
                        <a:rPr lang="en-US" sz="2400" dirty="0">
                          <a:effectLst/>
                        </a:rPr>
                        <a:t>P value</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49159" marR="49159" marT="0" marB="0"/>
                </a:tc>
              </a:tr>
              <a:tr h="563879">
                <a:tc>
                  <a:txBody>
                    <a:bodyPr/>
                    <a:lstStyle/>
                    <a:p>
                      <a:r>
                        <a:rPr lang="en-US" sz="2000" b="1" dirty="0" smtClean="0">
                          <a:solidFill>
                            <a:srgbClr val="002060"/>
                          </a:solidFill>
                        </a:rPr>
                        <a:t>TSH Changes</a:t>
                      </a:r>
                      <a:endParaRPr lang="en-US" sz="2000" b="1" dirty="0">
                        <a:solidFill>
                          <a:srgbClr val="002060"/>
                        </a:solidFill>
                      </a:endParaRP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r>
              <a:tr h="579119">
                <a:tc>
                  <a:txBody>
                    <a:bodyPr/>
                    <a:lstStyle/>
                    <a:p>
                      <a:r>
                        <a:rPr lang="en-US" sz="2000" b="1" dirty="0" smtClean="0">
                          <a:solidFill>
                            <a:srgbClr val="002060"/>
                          </a:solidFill>
                        </a:rPr>
                        <a:t>FT4</a:t>
                      </a:r>
                    </a:p>
                    <a:p>
                      <a:r>
                        <a:rPr lang="en-US" sz="2000" b="1" dirty="0" smtClean="0">
                          <a:solidFill>
                            <a:srgbClr val="002060"/>
                          </a:solidFill>
                        </a:rPr>
                        <a:t> Changes</a:t>
                      </a:r>
                      <a:endParaRPr lang="en-US" sz="2000" b="1" dirty="0">
                        <a:solidFill>
                          <a:srgbClr val="002060"/>
                        </a:solidFill>
                      </a:endParaRPr>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r>
              <a:tr h="655320">
                <a:tc>
                  <a:txBody>
                    <a:bodyPr/>
                    <a:lstStyle/>
                    <a:p>
                      <a:r>
                        <a:rPr lang="en-US" sz="2000" b="1" dirty="0" smtClean="0">
                          <a:solidFill>
                            <a:srgbClr val="002060"/>
                          </a:solidFill>
                        </a:rPr>
                        <a:t>TPO </a:t>
                      </a:r>
                      <a:r>
                        <a:rPr lang="en-US" sz="2000" b="1" dirty="0" err="1" smtClean="0">
                          <a:solidFill>
                            <a:srgbClr val="002060"/>
                          </a:solidFill>
                        </a:rPr>
                        <a:t>Ab</a:t>
                      </a:r>
                      <a:endParaRPr lang="en-US" sz="2000" b="1" dirty="0" smtClean="0">
                        <a:solidFill>
                          <a:srgbClr val="002060"/>
                        </a:solidFill>
                      </a:endParaRPr>
                    </a:p>
                    <a:p>
                      <a:r>
                        <a:rPr lang="en-US" sz="2000" b="1" dirty="0" smtClean="0">
                          <a:solidFill>
                            <a:srgbClr val="002060"/>
                          </a:solidFill>
                        </a:rPr>
                        <a:t>Changes</a:t>
                      </a:r>
                      <a:endParaRPr lang="en-US" sz="2000" b="1" dirty="0">
                        <a:solidFill>
                          <a:srgbClr val="002060"/>
                        </a:solidFill>
                      </a:endParaRPr>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657254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sz="4000" dirty="0" smtClean="0">
                <a:solidFill>
                  <a:srgbClr val="FFFF00"/>
                </a:solidFill>
              </a:rPr>
              <a:t>با تشکرازحسن توجه شما</a:t>
            </a:r>
            <a:r>
              <a:rPr lang="en-US" sz="4000" dirty="0" smtClean="0">
                <a:solidFill>
                  <a:srgbClr val="FFFF00"/>
                </a:solidFill>
              </a:rPr>
              <a:t/>
            </a:r>
            <a:br>
              <a:rPr lang="en-US" sz="4000" dirty="0" smtClean="0">
                <a:solidFill>
                  <a:srgbClr val="FFFF00"/>
                </a:solidFill>
              </a:rPr>
            </a:br>
            <a:endParaRPr lang="en-US" dirty="0"/>
          </a:p>
        </p:txBody>
      </p:sp>
      <p:pic>
        <p:nvPicPr>
          <p:cNvPr id="1026" name="Picture 2"/>
          <p:cNvPicPr>
            <a:picLocks noGrp="1" noChangeAspect="1" noChangeArrowheads="1"/>
          </p:cNvPicPr>
          <p:nvPr>
            <p:ph idx="1"/>
          </p:nvPr>
        </p:nvPicPr>
        <p:blipFill>
          <a:blip r:embed="rId2"/>
          <a:srcRect/>
          <a:stretch>
            <a:fillRect/>
          </a:stretch>
        </p:blipFill>
        <p:spPr bwMode="auto">
          <a:xfrm>
            <a:off x="1254610" y="1730375"/>
            <a:ext cx="6917354" cy="46148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b="1" dirty="0" smtClean="0">
                <a:solidFill>
                  <a:srgbClr val="FFFF00"/>
                </a:solidFill>
              </a:rPr>
              <a:t>بیان مساله</a:t>
            </a:r>
            <a:endParaRPr lang="en-US" b="1" dirty="0">
              <a:solidFill>
                <a:srgbClr val="FFFF00"/>
              </a:solidFill>
            </a:endParaRPr>
          </a:p>
        </p:txBody>
      </p:sp>
      <p:sp>
        <p:nvSpPr>
          <p:cNvPr id="3" name="Content Placeholder 2"/>
          <p:cNvSpPr>
            <a:spLocks noGrp="1"/>
          </p:cNvSpPr>
          <p:nvPr>
            <p:ph sz="quarter" idx="1"/>
          </p:nvPr>
        </p:nvSpPr>
        <p:spPr>
          <a:xfrm>
            <a:off x="628650" y="1690688"/>
            <a:ext cx="7886700" cy="4351338"/>
          </a:xfrm>
        </p:spPr>
        <p:txBody>
          <a:bodyPr>
            <a:normAutofit/>
          </a:bodyPr>
          <a:lstStyle/>
          <a:p>
            <a:pPr marL="0" algn="just" rtl="1">
              <a:spcBef>
                <a:spcPts val="0"/>
              </a:spcBef>
            </a:pPr>
            <a:r>
              <a:rPr lang="fa-IR" b="1" dirty="0" smtClean="0">
                <a:cs typeface="B Nazanin" pitchFamily="2" charset="-78"/>
              </a:rPr>
              <a:t>یائسگی واقعه مهم فیزیولوژیک در زنان میباشد که بطورمعمول بین سنین٤٠تا٦٠سالگی روی میدهد.</a:t>
            </a:r>
          </a:p>
          <a:p>
            <a:pPr marL="0" algn="just" rtl="1">
              <a:spcBef>
                <a:spcPts val="0"/>
              </a:spcBef>
            </a:pPr>
            <a:r>
              <a:rPr lang="fa-IR" b="1" dirty="0" smtClean="0">
                <a:cs typeface="B Nazanin" pitchFamily="2" charset="-78"/>
              </a:rPr>
              <a:t>عوامل مختلفي مانند ذخاير تخمداني،سيگار،نژادوچاقي برروي سن يائسگي مؤثرميباشند.</a:t>
            </a:r>
          </a:p>
          <a:p>
            <a:pPr marL="0" algn="just" rtl="1">
              <a:spcBef>
                <a:spcPts val="0"/>
              </a:spcBef>
            </a:pPr>
            <a:r>
              <a:rPr lang="fa-IR" b="1" dirty="0" smtClean="0">
                <a:cs typeface="B Nazanin" pitchFamily="2" charset="-78"/>
              </a:rPr>
              <a:t>اندازه گيري هورمون آنتي مولرين بعنوان يك روش جديد درتعيين ذخاير تخمداني رو به افزايش است.</a:t>
            </a:r>
          </a:p>
          <a:p>
            <a:pPr marL="0" algn="just" rtl="1">
              <a:spcBef>
                <a:spcPts val="0"/>
              </a:spcBef>
            </a:pPr>
            <a:r>
              <a:rPr lang="fa-IR" b="1" dirty="0" smtClean="0">
                <a:cs typeface="B Nazanin" pitchFamily="2" charset="-78"/>
              </a:rPr>
              <a:t>سطح سرمي اين هورمون شاخص خوبي جهت نشان دادن ذخاير تخمداني است وحتي با يك نوبت اندازه گيري</a:t>
            </a:r>
            <a:r>
              <a:rPr lang="en-US" b="1" dirty="0" smtClean="0">
                <a:cs typeface="B Nazanin" pitchFamily="2" charset="-78"/>
              </a:rPr>
              <a:t>AMH</a:t>
            </a:r>
            <a:r>
              <a:rPr lang="fa-IR" b="1" dirty="0" smtClean="0">
                <a:cs typeface="B Nazanin" pitchFamily="2" charset="-78"/>
              </a:rPr>
              <a:t> ميتوان به كاهش باروري فرد پي برد وسن منوپوز راتعيين كرد</a:t>
            </a:r>
            <a:r>
              <a:rPr lang="en-US" b="1" dirty="0" smtClean="0">
                <a:solidFill>
                  <a:schemeClr val="tx1"/>
                </a:solidFill>
                <a:cs typeface="B Nazanin" pitchFamily="2" charset="-78"/>
              </a:rPr>
              <a:t>.</a:t>
            </a:r>
            <a:endParaRPr lang="en-US" b="1" dirty="0">
              <a:solidFill>
                <a:schemeClr val="accent1">
                  <a:lumMod val="50000"/>
                </a:schemeClr>
              </a:solidFill>
              <a:cs typeface="B Nazanin" pitchFamily="2" charset="-78"/>
            </a:endParaRPr>
          </a:p>
        </p:txBody>
      </p:sp>
    </p:spTree>
    <p:extLst>
      <p:ext uri="{BB962C8B-B14F-4D97-AF65-F5344CB8AC3E}">
        <p14:creationId xmlns:p14="http://schemas.microsoft.com/office/powerpoint/2010/main" val="657254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b="1" dirty="0" smtClean="0">
                <a:solidFill>
                  <a:srgbClr val="FFFF00"/>
                </a:solidFill>
              </a:rPr>
              <a:t>بیان مساله</a:t>
            </a:r>
            <a:endParaRPr lang="en-US" b="1" dirty="0">
              <a:solidFill>
                <a:srgbClr val="FFFF00"/>
              </a:solidFill>
            </a:endParaRPr>
          </a:p>
        </p:txBody>
      </p:sp>
      <p:sp>
        <p:nvSpPr>
          <p:cNvPr id="3" name="Content Placeholder 2"/>
          <p:cNvSpPr>
            <a:spLocks noGrp="1"/>
          </p:cNvSpPr>
          <p:nvPr>
            <p:ph sz="quarter" idx="1"/>
          </p:nvPr>
        </p:nvSpPr>
        <p:spPr>
          <a:xfrm>
            <a:off x="628650" y="1690688"/>
            <a:ext cx="7886700" cy="4351338"/>
          </a:xfrm>
        </p:spPr>
        <p:txBody>
          <a:bodyPr>
            <a:normAutofit/>
          </a:bodyPr>
          <a:lstStyle/>
          <a:p>
            <a:pPr marL="0" algn="just" rtl="1">
              <a:spcBef>
                <a:spcPts val="0"/>
              </a:spcBef>
            </a:pPr>
            <a:r>
              <a:rPr lang="fa-IR" b="1" dirty="0" smtClean="0">
                <a:cs typeface="B Nazanin" pitchFamily="2" charset="-78"/>
              </a:rPr>
              <a:t>شيوع كم كاري باليني وتحت باليني تيروئيد در زنان به ترتيب بين0.1تا0.2درصدو4تا </a:t>
            </a:r>
            <a:r>
              <a:rPr lang="fa-IR" dirty="0" smtClean="0">
                <a:cs typeface="B Nazanin" pitchFamily="2" charset="-78"/>
              </a:rPr>
              <a:t>درصد10میباشد.درایران شيوع كم كاري باليني تيروئيد2٪ و كم كاري تحت باليني 5.5٪ میباشد.</a:t>
            </a:r>
            <a:endParaRPr lang="en-US" b="1" dirty="0" smtClean="0">
              <a:cs typeface="B Nazanin" pitchFamily="2" charset="-78"/>
            </a:endParaRPr>
          </a:p>
          <a:p>
            <a:pPr marL="0" algn="just" rtl="1">
              <a:spcBef>
                <a:spcPts val="0"/>
              </a:spcBef>
            </a:pPr>
            <a:r>
              <a:rPr lang="fa-IR" b="1" dirty="0" smtClean="0">
                <a:cs typeface="B Nazanin" pitchFamily="2" charset="-78"/>
              </a:rPr>
              <a:t>سطح سرمي هورمون</a:t>
            </a:r>
            <a:r>
              <a:rPr lang="en-US" b="1" dirty="0" smtClean="0">
                <a:cs typeface="B Nazanin" pitchFamily="2" charset="-78"/>
              </a:rPr>
              <a:t>TSH</a:t>
            </a:r>
            <a:r>
              <a:rPr lang="fa-IR" b="1" dirty="0" smtClean="0">
                <a:cs typeface="B Nazanin" pitchFamily="2" charset="-78"/>
              </a:rPr>
              <a:t>به عنوان حساس ترين شاخص در تعيين اختلالات تيروئيد به كار ميرود</a:t>
            </a:r>
            <a:r>
              <a:rPr lang="en-US" b="1" dirty="0" smtClean="0">
                <a:cs typeface="B Nazanin" pitchFamily="2" charset="-78"/>
              </a:rPr>
              <a:t>.</a:t>
            </a:r>
            <a:endParaRPr lang="fa-IR" b="1" dirty="0" smtClean="0">
              <a:cs typeface="B Nazanin" pitchFamily="2" charset="-78"/>
            </a:endParaRPr>
          </a:p>
          <a:p>
            <a:pPr marL="0" algn="just" rtl="1">
              <a:spcBef>
                <a:spcPts val="0"/>
              </a:spcBef>
            </a:pPr>
            <a:r>
              <a:rPr lang="fa-IR" b="1" dirty="0" smtClean="0">
                <a:cs typeface="B Nazanin" pitchFamily="2" charset="-78"/>
              </a:rPr>
              <a:t>به نظر ميرسد كه هورمونهاي تيروئيدي بدليل وجود گيرنده هاي مخصوص اين هورمونهابرسطح اووسيتهاتأثير مستقيمي بر روي اين سلولها داشته باشند. </a:t>
            </a:r>
          </a:p>
        </p:txBody>
      </p:sp>
    </p:spTree>
    <p:extLst>
      <p:ext uri="{BB962C8B-B14F-4D97-AF65-F5344CB8AC3E}">
        <p14:creationId xmlns:p14="http://schemas.microsoft.com/office/powerpoint/2010/main" val="657254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b="1" dirty="0" smtClean="0">
                <a:solidFill>
                  <a:srgbClr val="FFFF00"/>
                </a:solidFill>
              </a:rPr>
              <a:t>بیان مساله</a:t>
            </a:r>
            <a:endParaRPr lang="en-US" b="1" dirty="0">
              <a:solidFill>
                <a:srgbClr val="FFFF00"/>
              </a:solidFill>
            </a:endParaRPr>
          </a:p>
        </p:txBody>
      </p:sp>
      <p:sp>
        <p:nvSpPr>
          <p:cNvPr id="3" name="Content Placeholder 2"/>
          <p:cNvSpPr>
            <a:spLocks noGrp="1"/>
          </p:cNvSpPr>
          <p:nvPr>
            <p:ph sz="quarter" idx="1"/>
          </p:nvPr>
        </p:nvSpPr>
        <p:spPr/>
        <p:txBody>
          <a:bodyPr>
            <a:normAutofit/>
          </a:bodyPr>
          <a:lstStyle/>
          <a:p>
            <a:pPr algn="r" rtl="1">
              <a:buNone/>
            </a:pPr>
            <a:r>
              <a:rPr lang="ar-SA" dirty="0" smtClean="0">
                <a:cs typeface="B Nazanin" pitchFamily="2" charset="-78"/>
              </a:rPr>
              <a:t>در سالهای اخیر مطالعات متعددی در مورد ارتباط ذخایر تخمدانی بر اساس </a:t>
            </a:r>
            <a:r>
              <a:rPr lang="en-US" dirty="0" smtClean="0">
                <a:cs typeface="B Nazanin" pitchFamily="2" charset="-78"/>
              </a:rPr>
              <a:t>AMH</a:t>
            </a:r>
            <a:r>
              <a:rPr lang="ar-SA" dirty="0" smtClean="0">
                <a:cs typeface="B Nazanin" pitchFamily="2" charset="-78"/>
              </a:rPr>
              <a:t> با سطوح </a:t>
            </a:r>
            <a:r>
              <a:rPr lang="en-US" dirty="0" smtClean="0">
                <a:cs typeface="B Nazanin" pitchFamily="2" charset="-78"/>
              </a:rPr>
              <a:t>TSH</a:t>
            </a:r>
            <a:r>
              <a:rPr lang="ar-SA" dirty="0" smtClean="0">
                <a:cs typeface="B Nazanin" pitchFamily="2" charset="-78"/>
              </a:rPr>
              <a:t>و</a:t>
            </a:r>
            <a:r>
              <a:rPr lang="en-US" dirty="0" smtClean="0">
                <a:cs typeface="B Nazanin" pitchFamily="2" charset="-78"/>
              </a:rPr>
              <a:t>anti TPO</a:t>
            </a:r>
            <a:r>
              <a:rPr lang="ar-SA" dirty="0" smtClean="0">
                <a:cs typeface="B Nazanin" pitchFamily="2" charset="-78"/>
              </a:rPr>
              <a:t>صورت گرفته است</a:t>
            </a:r>
            <a:r>
              <a:rPr lang="fa-IR" dirty="0" smtClean="0">
                <a:cs typeface="B Nazanin" pitchFamily="2" charset="-78"/>
              </a:rPr>
              <a:t>.</a:t>
            </a:r>
          </a:p>
          <a:p>
            <a:pPr algn="r">
              <a:buNone/>
            </a:pPr>
            <a:r>
              <a:rPr lang="ar-SA" dirty="0" smtClean="0">
                <a:cs typeface="B Nazanin" pitchFamily="2" charset="-78"/>
              </a:rPr>
              <a:t>اکثر این مطالعات در زنان مراجعه</a:t>
            </a:r>
            <a:r>
              <a:rPr lang="fa-IR" dirty="0" smtClean="0">
                <a:cs typeface="B Nazanin" pitchFamily="2" charset="-78"/>
              </a:rPr>
              <a:t> کننده </a:t>
            </a:r>
            <a:r>
              <a:rPr lang="ar-SA" dirty="0" smtClean="0">
                <a:cs typeface="B Nazanin" pitchFamily="2" charset="-78"/>
              </a:rPr>
              <a:t>به مراکز ناباروری ویا دچار اختلالات بالینی وتحت بالینی وخود ایمنی تیروئید انجام</a:t>
            </a:r>
            <a:r>
              <a:rPr lang="fa-IR" dirty="0" smtClean="0">
                <a:cs typeface="B Nazanin" pitchFamily="2" charset="-78"/>
              </a:rPr>
              <a:t>   شده است.</a:t>
            </a:r>
          </a:p>
          <a:p>
            <a:pPr algn="r">
              <a:buNone/>
            </a:pPr>
            <a:r>
              <a:rPr lang="en-US" smtClean="0">
                <a:cs typeface="B Nazanin" pitchFamily="2" charset="-78"/>
              </a:rPr>
              <a:t>     </a:t>
            </a:r>
            <a:r>
              <a:rPr lang="fa-IR" smtClean="0">
                <a:cs typeface="B Nazanin" pitchFamily="2" charset="-78"/>
              </a:rPr>
              <a:t>به </a:t>
            </a:r>
            <a:r>
              <a:rPr lang="ar-SA" dirty="0" smtClean="0">
                <a:cs typeface="B Nazanin" pitchFamily="2" charset="-78"/>
              </a:rPr>
              <a:t>صورت مقطعی و گذشته نگر بوده اند </a:t>
            </a:r>
            <a:r>
              <a:rPr lang="fa-IR" dirty="0" smtClean="0">
                <a:cs typeface="B Nazanin" pitchFamily="2" charset="-78"/>
              </a:rPr>
              <a:t>.</a:t>
            </a:r>
          </a:p>
          <a:p>
            <a:pPr algn="r" rtl="1">
              <a:buNone/>
            </a:pPr>
            <a:r>
              <a:rPr lang="ar-SA" dirty="0" smtClean="0">
                <a:cs typeface="B Nazanin" pitchFamily="2" charset="-78"/>
              </a:rPr>
              <a:t>هیچ یک از این مطالعات نتوانسته اند روند تغییرات</a:t>
            </a:r>
            <a:r>
              <a:rPr lang="en-US" dirty="0" smtClean="0">
                <a:cs typeface="B Nazanin" pitchFamily="2" charset="-78"/>
              </a:rPr>
              <a:t>TSH</a:t>
            </a:r>
            <a:r>
              <a:rPr lang="ar-SA" dirty="0" smtClean="0">
                <a:cs typeface="B Nazanin" pitchFamily="2" charset="-78"/>
              </a:rPr>
              <a:t>  </a:t>
            </a:r>
            <a:r>
              <a:rPr lang="fa-IR" dirty="0" smtClean="0">
                <a:cs typeface="B Nazanin" pitchFamily="2" charset="-78"/>
              </a:rPr>
              <a:t>درطول زمان را در</a:t>
            </a:r>
            <a:r>
              <a:rPr lang="ar-SA" dirty="0" smtClean="0">
                <a:cs typeface="B Nazanin" pitchFamily="2" charset="-78"/>
              </a:rPr>
              <a:t>زنان با ذخایر تخمدانی مختلف نشان دهند</a:t>
            </a:r>
            <a:r>
              <a:rPr lang="ar-SA" dirty="0" smtClean="0"/>
              <a:t>.</a:t>
            </a:r>
            <a:endParaRPr lang="en-US" dirty="0" smtClean="0"/>
          </a:p>
          <a:p>
            <a:pPr marL="0" marR="0" algn="just" rtl="1">
              <a:spcBef>
                <a:spcPts val="0"/>
              </a:spcBef>
              <a:spcAft>
                <a:spcPts val="0"/>
              </a:spcAft>
              <a:buNone/>
            </a:pPr>
            <a:endParaRPr lang="en-US" b="1" dirty="0" smtClean="0">
              <a:solidFill>
                <a:srgbClr val="002060"/>
              </a:solidFill>
              <a:effectLst/>
              <a:latin typeface="Times New Roman" panose="02020603050405020304" pitchFamily="18" charset="0"/>
              <a:ea typeface="Times New Roman" panose="02020603050405020304" pitchFamily="18" charset="0"/>
              <a:cs typeface="Yagut"/>
            </a:endParaRPr>
          </a:p>
          <a:p>
            <a:pPr algn="just" rtl="1"/>
            <a:endParaRPr lang="en-US" b="1" dirty="0">
              <a:solidFill>
                <a:srgbClr val="002060"/>
              </a:solidFill>
            </a:endParaRPr>
          </a:p>
        </p:txBody>
      </p:sp>
    </p:spTree>
    <p:extLst>
      <p:ext uri="{BB962C8B-B14F-4D97-AF65-F5344CB8AC3E}">
        <p14:creationId xmlns:p14="http://schemas.microsoft.com/office/powerpoint/2010/main" val="32228654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b="1" dirty="0" smtClean="0">
                <a:solidFill>
                  <a:srgbClr val="FFFF00"/>
                </a:solidFill>
              </a:rPr>
              <a:t>بیان مساله</a:t>
            </a:r>
            <a:endParaRPr lang="en-US" b="1" dirty="0">
              <a:solidFill>
                <a:srgbClr val="FFFF00"/>
              </a:solidFill>
            </a:endParaRPr>
          </a:p>
        </p:txBody>
      </p:sp>
      <p:sp>
        <p:nvSpPr>
          <p:cNvPr id="3" name="Content Placeholder 2"/>
          <p:cNvSpPr>
            <a:spLocks noGrp="1"/>
          </p:cNvSpPr>
          <p:nvPr>
            <p:ph sz="quarter" idx="1"/>
          </p:nvPr>
        </p:nvSpPr>
        <p:spPr>
          <a:xfrm>
            <a:off x="628650" y="1690688"/>
            <a:ext cx="7886700" cy="4351338"/>
          </a:xfrm>
        </p:spPr>
        <p:txBody>
          <a:bodyPr>
            <a:normAutofit/>
          </a:bodyPr>
          <a:lstStyle/>
          <a:p>
            <a:pPr marL="0" algn="just" rtl="1">
              <a:spcBef>
                <a:spcPts val="0"/>
              </a:spcBef>
              <a:buNone/>
            </a:pPr>
            <a:r>
              <a:rPr lang="fa-IR" dirty="0" smtClean="0">
                <a:cs typeface="B Nazanin" pitchFamily="2" charset="-78"/>
              </a:rPr>
              <a:t>در</a:t>
            </a:r>
            <a:r>
              <a:rPr lang="fa-IR" b="1" dirty="0" smtClean="0">
                <a:cs typeface="B Nazanin" pitchFamily="2" charset="-78"/>
              </a:rPr>
              <a:t>اين مطالعه برآنیم تا ارتباط بين تغييرات سطوح سرمي هورمونهاي </a:t>
            </a:r>
            <a:r>
              <a:rPr lang="en-US" b="1" dirty="0" smtClean="0">
                <a:cs typeface="B Nazanin" pitchFamily="2" charset="-78"/>
              </a:rPr>
              <a:t>TSH,FT4</a:t>
            </a:r>
            <a:r>
              <a:rPr lang="fa-IR" b="1" dirty="0" smtClean="0">
                <a:cs typeface="B Nazanin" pitchFamily="2" charset="-78"/>
              </a:rPr>
              <a:t> و آنتي بادي ضد </a:t>
            </a:r>
            <a:r>
              <a:rPr lang="en-US" b="1" dirty="0" smtClean="0">
                <a:cs typeface="B Nazanin" pitchFamily="2" charset="-78"/>
              </a:rPr>
              <a:t>TPO</a:t>
            </a:r>
            <a:r>
              <a:rPr lang="fa-IR" b="1" dirty="0" smtClean="0">
                <a:cs typeface="B Nazanin" pitchFamily="2" charset="-78"/>
              </a:rPr>
              <a:t>در زنان سنين باروري با سطوح مختلف ذخاير تخمداني برآورد شده بر اساس سن برحسب </a:t>
            </a:r>
            <a:r>
              <a:rPr lang="en-US" b="1" dirty="0" smtClean="0">
                <a:cs typeface="B Nazanin" pitchFamily="2" charset="-78"/>
              </a:rPr>
              <a:t>AMH</a:t>
            </a:r>
            <a:r>
              <a:rPr lang="fa-IR" dirty="0" smtClean="0">
                <a:cs typeface="B Nazanin" pitchFamily="2" charset="-78"/>
              </a:rPr>
              <a:t> رابررسي کنیم.</a:t>
            </a:r>
          </a:p>
          <a:p>
            <a:pPr marL="0" algn="just" rtl="1">
              <a:spcBef>
                <a:spcPts val="0"/>
              </a:spcBef>
              <a:buNone/>
            </a:pPr>
            <a:r>
              <a:rPr lang="fa-IR" dirty="0" smtClean="0">
                <a:cs typeface="B Nazanin" pitchFamily="2" charset="-78"/>
              </a:rPr>
              <a:t> </a:t>
            </a:r>
            <a:r>
              <a:rPr lang="fa-IR" b="1" dirty="0" smtClean="0">
                <a:cs typeface="B Nazanin" pitchFamily="2" charset="-78"/>
              </a:rPr>
              <a:t>همچنین تغييرات سطح سرمي هورمون </a:t>
            </a:r>
            <a:r>
              <a:rPr lang="en-US" b="1" dirty="0" smtClean="0">
                <a:cs typeface="B Nazanin" pitchFamily="2" charset="-78"/>
              </a:rPr>
              <a:t>TSH</a:t>
            </a:r>
            <a:r>
              <a:rPr lang="fa-IR" b="1" dirty="0" smtClean="0">
                <a:cs typeface="B Nazanin" pitchFamily="2" charset="-78"/>
              </a:rPr>
              <a:t>در طول زمان را بعنوان پيشگويي كننده ذخاير تخمداني در زنان سنين باروري در يك دوره ۱۲ ساله ارزیابی نماییم</a:t>
            </a:r>
            <a:r>
              <a:rPr lang="fa-IR" dirty="0" smtClean="0"/>
              <a:t>.</a:t>
            </a:r>
            <a:endParaRPr lang="en-US" b="1" dirty="0">
              <a:solidFill>
                <a:schemeClr val="accent1">
                  <a:lumMod val="50000"/>
                </a:schemeClr>
              </a:solidFill>
              <a:cs typeface="B Nazanin" pitchFamily="2" charset="-78"/>
            </a:endParaRPr>
          </a:p>
        </p:txBody>
      </p:sp>
    </p:spTree>
    <p:extLst>
      <p:ext uri="{BB962C8B-B14F-4D97-AF65-F5344CB8AC3E}">
        <p14:creationId xmlns:p14="http://schemas.microsoft.com/office/powerpoint/2010/main" val="6572544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subTitle" idx="4294967295"/>
          </p:nvPr>
        </p:nvSpPr>
        <p:spPr>
          <a:xfrm>
            <a:off x="1676400" y="2057400"/>
            <a:ext cx="6400800" cy="1752600"/>
          </a:xfrm>
        </p:spPr>
        <p:txBody>
          <a:bodyPr>
            <a:normAutofit/>
          </a:bodyPr>
          <a:lstStyle/>
          <a:p>
            <a:pPr algn="ctr">
              <a:buNone/>
            </a:pPr>
            <a:r>
              <a:rPr lang="fa-IR" sz="7200" b="1" dirty="0" smtClean="0">
                <a:solidFill>
                  <a:srgbClr val="FFFF00"/>
                </a:solidFill>
                <a:effectLst>
                  <a:outerShdw blurRad="38100" dist="38100" dir="2700000" algn="tl">
                    <a:srgbClr val="000000">
                      <a:alpha val="43137"/>
                    </a:srgbClr>
                  </a:outerShdw>
                </a:effectLst>
                <a:latin typeface="Times New Roman" pitchFamily="18" charset="0"/>
                <a:cs typeface="B Nazanin" panose="00000400000000000000" pitchFamily="2" charset="-78"/>
              </a:rPr>
              <a:t>مروری بر متون</a:t>
            </a:r>
            <a:endParaRPr lang="en-US" sz="7200" b="1" dirty="0">
              <a:solidFill>
                <a:srgbClr val="FFFF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nvPr>
        </p:nvGraphicFramePr>
        <p:xfrm>
          <a:off x="457200" y="1295400"/>
          <a:ext cx="8305800" cy="4811383"/>
        </p:xfrm>
        <a:graphic>
          <a:graphicData uri="http://schemas.openxmlformats.org/drawingml/2006/table">
            <a:tbl>
              <a:tblPr firstRow="1" bandRow="1">
                <a:tableStyleId>{5C22544A-7EE6-4342-B048-85BDC9FD1C3A}</a:tableStyleId>
              </a:tblPr>
              <a:tblGrid>
                <a:gridCol w="7382933"/>
                <a:gridCol w="922867"/>
              </a:tblGrid>
              <a:tr h="1399237">
                <a:tc>
                  <a:txBody>
                    <a:bodyPr/>
                    <a:lstStyle/>
                    <a:p>
                      <a:pPr algn="r"/>
                      <a:r>
                        <a:rPr lang="fa-IR" sz="1800" b="1" kern="1200" dirty="0" smtClean="0">
                          <a:solidFill>
                            <a:schemeClr val="lt1"/>
                          </a:solidFill>
                          <a:latin typeface="+mn-lt"/>
                          <a:ea typeface="+mn-ea"/>
                          <a:cs typeface="+mn-cs"/>
                        </a:rPr>
                        <a:t>2015 بلژیک مطالعه مقطعی 12 سال</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a-IR" dirty="0" smtClean="0"/>
                        <a:t>سال چاپ</a:t>
                      </a:r>
                      <a:r>
                        <a:rPr lang="fa-IR" baseline="0" dirty="0" smtClean="0"/>
                        <a:t> </a:t>
                      </a:r>
                      <a:r>
                        <a:rPr lang="fa-IR" dirty="0" smtClean="0"/>
                        <a:t>محل وطراحی مطالعه</a:t>
                      </a:r>
                      <a:endParaRPr lang="en-US" dirty="0" smtClean="0"/>
                    </a:p>
                  </a:txBody>
                  <a:tcPr/>
                </a:tc>
              </a:tr>
              <a:tr h="753435">
                <a:tc>
                  <a:txBody>
                    <a:bodyPr/>
                    <a:lstStyle/>
                    <a:p>
                      <a:pPr algn="r" rtl="1"/>
                      <a:r>
                        <a:rPr lang="fa-IR" sz="1800" b="1" kern="1200" dirty="0" smtClean="0">
                          <a:solidFill>
                            <a:schemeClr val="dk1"/>
                          </a:solidFill>
                          <a:latin typeface="+mn-lt"/>
                          <a:ea typeface="+mn-ea"/>
                          <a:cs typeface="+mn-cs"/>
                        </a:rPr>
                        <a:t>ارزیابی  رابطه بین تستهای تیروئیدی </a:t>
                      </a:r>
                      <a:r>
                        <a:rPr lang="en-US" sz="1800" b="1" kern="1200" dirty="0" smtClean="0">
                          <a:solidFill>
                            <a:schemeClr val="dk1"/>
                          </a:solidFill>
                          <a:latin typeface="+mn-lt"/>
                          <a:ea typeface="+mn-ea"/>
                          <a:cs typeface="+mn-cs"/>
                        </a:rPr>
                        <a:t>,</a:t>
                      </a:r>
                      <a:r>
                        <a:rPr lang="fa-IR" sz="1800" b="1" kern="1200" dirty="0" smtClean="0">
                          <a:solidFill>
                            <a:schemeClr val="dk1"/>
                          </a:solidFill>
                          <a:latin typeface="+mn-lt"/>
                          <a:ea typeface="+mn-ea"/>
                          <a:cs typeface="+mn-cs"/>
                        </a:rPr>
                        <a:t> اتوایمیونیتی تیروئید و هاپیوتیروئیدیسم بالینی و تحت بالینی با ذخایر تخمدانی</a:t>
                      </a:r>
                      <a:endParaRPr lang="en-US" dirty="0"/>
                    </a:p>
                  </a:txBody>
                  <a:tcPr/>
                </a:tc>
                <a:tc>
                  <a:txBody>
                    <a:bodyPr/>
                    <a:lstStyle/>
                    <a:p>
                      <a:r>
                        <a:rPr lang="fa-IR" sz="1600" b="1" dirty="0" smtClean="0"/>
                        <a:t>هدف</a:t>
                      </a:r>
                      <a:endParaRPr lang="en-US" sz="1600" b="1" dirty="0"/>
                    </a:p>
                  </a:txBody>
                  <a:tcPr/>
                </a:tc>
              </a:tr>
              <a:tr h="819128">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a-IR" sz="1800" b="1" kern="1200" dirty="0" smtClean="0">
                          <a:solidFill>
                            <a:schemeClr val="dk1"/>
                          </a:solidFill>
                          <a:latin typeface="+mn-lt"/>
                          <a:ea typeface="+mn-ea"/>
                          <a:cs typeface="+mn-cs"/>
                        </a:rPr>
                        <a:t> 5076زن شامل 3929 نفر باسطح طبیعی 487 نفر سطح پائین و 487</a:t>
                      </a:r>
                    </a:p>
                    <a:p>
                      <a:pPr marL="0" marR="0" indent="0" algn="r"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dk1"/>
                          </a:solidFill>
                          <a:latin typeface="+mn-lt"/>
                          <a:ea typeface="+mn-ea"/>
                          <a:cs typeface="+mn-cs"/>
                        </a:rPr>
                        <a:t>AMH</a:t>
                      </a:r>
                      <a:r>
                        <a:rPr lang="fa-IR" sz="1800" b="1" kern="1200" dirty="0" smtClean="0">
                          <a:solidFill>
                            <a:schemeClr val="dk1"/>
                          </a:solidFill>
                          <a:latin typeface="+mn-lt"/>
                          <a:ea typeface="+mn-ea"/>
                          <a:cs typeface="+mn-cs"/>
                        </a:rPr>
                        <a:t>نفر با سطح بالای </a:t>
                      </a:r>
                    </a:p>
                  </a:txBody>
                  <a:tcPr/>
                </a:tc>
                <a:tc>
                  <a:txBody>
                    <a:bodyPr/>
                    <a:lstStyle/>
                    <a:p>
                      <a:r>
                        <a:rPr lang="fa-IR" sz="1600" b="1" dirty="0" smtClean="0"/>
                        <a:t>جمعیت مورد مطالعه</a:t>
                      </a:r>
                      <a:endParaRPr lang="en-US" sz="1600" b="1" dirty="0"/>
                    </a:p>
                  </a:txBody>
                  <a:tcPr/>
                </a:tc>
              </a:tr>
              <a:tr h="1399237">
                <a:tc>
                  <a:txBody>
                    <a:bodyPr/>
                    <a:lstStyle/>
                    <a:p>
                      <a:pPr algn="r" rtl="1"/>
                      <a:r>
                        <a:rPr lang="fa-IR" sz="1800" b="1" kern="1200" dirty="0" smtClean="0">
                          <a:solidFill>
                            <a:schemeClr val="dk1"/>
                          </a:solidFill>
                          <a:latin typeface="+mn-lt"/>
                          <a:ea typeface="+mn-ea"/>
                          <a:cs typeface="+mn-cs"/>
                        </a:rPr>
                        <a:t>تفاوت معنی داری بین سطوح مختلف ذخایر تخمدانی</a:t>
                      </a:r>
                      <a:r>
                        <a:rPr lang="fa-IR" sz="1800" b="1" kern="1200" baseline="0" dirty="0" smtClean="0">
                          <a:solidFill>
                            <a:schemeClr val="dk1"/>
                          </a:solidFill>
                          <a:latin typeface="+mn-lt"/>
                          <a:ea typeface="+mn-ea"/>
                          <a:cs typeface="+mn-cs"/>
                        </a:rPr>
                        <a:t> باسطوح</a:t>
                      </a:r>
                      <a:r>
                        <a:rPr lang="en-US" sz="1800" b="1" kern="1200" baseline="0" dirty="0" smtClean="0">
                          <a:solidFill>
                            <a:schemeClr val="dk1"/>
                          </a:solidFill>
                          <a:latin typeface="+mn-lt"/>
                          <a:ea typeface="+mn-ea"/>
                          <a:cs typeface="+mn-cs"/>
                        </a:rPr>
                        <a:t>T4</a:t>
                      </a:r>
                      <a:r>
                        <a:rPr lang="fa-IR" sz="1800" b="1" kern="1200" dirty="0" smtClean="0">
                          <a:solidFill>
                            <a:schemeClr val="dk1"/>
                          </a:solidFill>
                          <a:latin typeface="+mn-lt"/>
                          <a:ea typeface="+mn-ea"/>
                          <a:cs typeface="+mn-cs"/>
                        </a:rPr>
                        <a:t> و</a:t>
                      </a:r>
                      <a:r>
                        <a:rPr lang="en-US" sz="1800" b="1" kern="1200" dirty="0" smtClean="0">
                          <a:solidFill>
                            <a:schemeClr val="dk1"/>
                          </a:solidFill>
                          <a:latin typeface="+mn-lt"/>
                          <a:ea typeface="+mn-ea"/>
                          <a:cs typeface="+mn-cs"/>
                        </a:rPr>
                        <a:t>TSH</a:t>
                      </a:r>
                      <a:r>
                        <a:rPr lang="fa-IR" sz="1800" b="1" kern="1200" dirty="0" smtClean="0">
                          <a:solidFill>
                            <a:schemeClr val="dk1"/>
                          </a:solidFill>
                          <a:latin typeface="+mn-lt"/>
                          <a:ea typeface="+mn-ea"/>
                          <a:cs typeface="+mn-cs"/>
                        </a:rPr>
                        <a:t>همچنین</a:t>
                      </a:r>
                      <a:r>
                        <a:rPr lang="fa-IR" sz="1800" b="1" kern="1200" baseline="0" dirty="0" smtClean="0">
                          <a:solidFill>
                            <a:schemeClr val="dk1"/>
                          </a:solidFill>
                          <a:latin typeface="+mn-lt"/>
                          <a:ea typeface="+mn-ea"/>
                          <a:cs typeface="+mn-cs"/>
                        </a:rPr>
                        <a:t> </a:t>
                      </a:r>
                      <a:r>
                        <a:rPr lang="fa-IR" sz="1800" b="1" kern="1200" dirty="0" smtClean="0">
                          <a:solidFill>
                            <a:schemeClr val="dk1"/>
                          </a:solidFill>
                          <a:latin typeface="+mn-lt"/>
                          <a:ea typeface="+mn-ea"/>
                          <a:cs typeface="+mn-cs"/>
                        </a:rPr>
                        <a:t>با اتوایمیونیتی تیروئید و کم کاری بالینی و تحت بالینی تیروئید مشاهده نشد.ولی در بیماران با دلایل ژنتیکی کاهش ذخایر تخمدانی  در مقایسه با علل ایدیوپاتیک کاهش این ذخایر</a:t>
                      </a:r>
                      <a:r>
                        <a:rPr lang="en-US" sz="1800" b="1" kern="1200" dirty="0" smtClean="0">
                          <a:solidFill>
                            <a:schemeClr val="dk1"/>
                          </a:solidFill>
                          <a:latin typeface="+mn-lt"/>
                          <a:ea typeface="+mn-ea"/>
                          <a:cs typeface="+mn-cs"/>
                        </a:rPr>
                        <a:t>,</a:t>
                      </a:r>
                      <a:r>
                        <a:rPr lang="fa-IR" sz="1800" b="1" kern="1200" dirty="0" smtClean="0">
                          <a:solidFill>
                            <a:schemeClr val="dk1"/>
                          </a:solidFill>
                          <a:latin typeface="+mn-lt"/>
                          <a:ea typeface="+mn-ea"/>
                          <a:cs typeface="+mn-cs"/>
                        </a:rPr>
                        <a:t> شیوع کم کاری بالینی وتحت بالینی تیروییدبیشتربود</a:t>
                      </a:r>
                      <a:r>
                        <a:rPr lang="en-US" sz="1800" b="1" kern="1200" dirty="0" smtClean="0">
                          <a:solidFill>
                            <a:schemeClr val="dk1"/>
                          </a:solidFill>
                          <a:latin typeface="+mn-lt"/>
                          <a:ea typeface="+mn-ea"/>
                          <a:cs typeface="+mn-cs"/>
                        </a:rPr>
                        <a:t>.</a:t>
                      </a:r>
                      <a:endParaRPr lang="en-US" dirty="0"/>
                    </a:p>
                  </a:txBody>
                  <a:tcPr/>
                </a:tc>
                <a:tc>
                  <a:txBody>
                    <a:bodyPr/>
                    <a:lstStyle/>
                    <a:p>
                      <a:r>
                        <a:rPr lang="fa-IR" sz="1600" b="1" dirty="0" smtClean="0"/>
                        <a:t>نتایج</a:t>
                      </a:r>
                      <a:endParaRPr lang="en-US" sz="1600" b="1" dirty="0"/>
                    </a:p>
                  </a:txBody>
                  <a:tcPr/>
                </a:tc>
              </a:tr>
              <a:tr h="436514">
                <a:tc>
                  <a:txBody>
                    <a:bodyPr/>
                    <a:lstStyle/>
                    <a:p>
                      <a:pPr algn="r" rtl="0"/>
                      <a:r>
                        <a:rPr lang="en-US" sz="1800" b="1" kern="1200" dirty="0" smtClean="0">
                          <a:solidFill>
                            <a:schemeClr val="dk1"/>
                          </a:solidFill>
                          <a:latin typeface="+mn-lt"/>
                          <a:ea typeface="+mn-ea"/>
                          <a:cs typeface="+mn-cs"/>
                        </a:rPr>
                        <a:t>.</a:t>
                      </a:r>
                      <a:r>
                        <a:rPr lang="fa-IR" sz="1800" b="1" kern="1200" dirty="0" smtClean="0">
                          <a:solidFill>
                            <a:schemeClr val="dk1"/>
                          </a:solidFill>
                          <a:latin typeface="+mn-lt"/>
                          <a:ea typeface="+mn-ea"/>
                          <a:cs typeface="+mn-cs"/>
                        </a:rPr>
                        <a:t>در</a:t>
                      </a:r>
                      <a:r>
                        <a:rPr lang="fa-IR" sz="1800" b="1" kern="1200" baseline="0" dirty="0" smtClean="0">
                          <a:solidFill>
                            <a:schemeClr val="dk1"/>
                          </a:solidFill>
                          <a:latin typeface="+mn-lt"/>
                          <a:ea typeface="+mn-ea"/>
                          <a:cs typeface="+mn-cs"/>
                        </a:rPr>
                        <a:t> نظرگرفته نشده بود</a:t>
                      </a:r>
                      <a:r>
                        <a:rPr lang="en-US" sz="1800" b="1" kern="1200" dirty="0" smtClean="0">
                          <a:solidFill>
                            <a:schemeClr val="dk1"/>
                          </a:solidFill>
                          <a:latin typeface="+mn-lt"/>
                          <a:ea typeface="+mn-ea"/>
                          <a:cs typeface="+mn-cs"/>
                        </a:rPr>
                        <a:t>TSH</a:t>
                      </a:r>
                      <a:r>
                        <a:rPr lang="fa-IR" sz="1800" b="1" kern="1200" dirty="0" smtClean="0">
                          <a:solidFill>
                            <a:schemeClr val="dk1"/>
                          </a:solidFill>
                          <a:latin typeface="+mn-lt"/>
                          <a:ea typeface="+mn-ea"/>
                          <a:cs typeface="+mn-cs"/>
                        </a:rPr>
                        <a:t>واینکه</a:t>
                      </a:r>
                      <a:r>
                        <a:rPr lang="fa-IR" sz="1800" b="1" kern="1200" baseline="0" dirty="0" smtClean="0">
                          <a:solidFill>
                            <a:schemeClr val="dk1"/>
                          </a:solidFill>
                          <a:latin typeface="+mn-lt"/>
                          <a:ea typeface="+mn-ea"/>
                          <a:cs typeface="+mn-cs"/>
                        </a:rPr>
                        <a:t> بدلیل مقطعی بودن مطالعه تغییرات </a:t>
                      </a:r>
                      <a:r>
                        <a:rPr lang="en-US" sz="1800" b="1" kern="1200" dirty="0" smtClean="0">
                          <a:solidFill>
                            <a:schemeClr val="dk1"/>
                          </a:solidFill>
                          <a:latin typeface="+mn-lt"/>
                          <a:ea typeface="+mn-ea"/>
                          <a:cs typeface="+mn-cs"/>
                        </a:rPr>
                        <a:t> </a:t>
                      </a:r>
                      <a:r>
                        <a:rPr lang="en-US" sz="1800" b="1" kern="1200" baseline="0" dirty="0" smtClean="0">
                          <a:solidFill>
                            <a:schemeClr val="dk1"/>
                          </a:solidFill>
                          <a:latin typeface="+mn-lt"/>
                          <a:ea typeface="+mn-ea"/>
                          <a:cs typeface="+mn-cs"/>
                        </a:rPr>
                        <a:t> </a:t>
                      </a:r>
                      <a:r>
                        <a:rPr lang="fa-IR" sz="1800" b="1" kern="1200" dirty="0" smtClean="0">
                          <a:solidFill>
                            <a:schemeClr val="dk1"/>
                          </a:solidFill>
                          <a:latin typeface="+mn-lt"/>
                          <a:ea typeface="+mn-ea"/>
                          <a:cs typeface="+mn-cs"/>
                        </a:rPr>
                        <a:t>گذشته نگر بودن</a:t>
                      </a:r>
                      <a:endParaRPr lang="en-US" dirty="0"/>
                    </a:p>
                  </a:txBody>
                  <a:tcPr/>
                </a:tc>
                <a:tc>
                  <a:txBody>
                    <a:bodyPr/>
                    <a:lstStyle/>
                    <a:p>
                      <a:r>
                        <a:rPr lang="fa-IR" sz="1600" b="1" dirty="0" smtClean="0"/>
                        <a:t>محدودیت</a:t>
                      </a:r>
                      <a:endParaRPr lang="en-US" sz="1600" b="1" dirty="0"/>
                    </a:p>
                  </a:txBody>
                  <a:tcPr/>
                </a:tc>
              </a:tr>
            </a:tbl>
          </a:graphicData>
        </a:graphic>
      </p:graphicFrame>
      <p:pic>
        <p:nvPicPr>
          <p:cNvPr id="3" name="Picture 2"/>
          <p:cNvPicPr>
            <a:picLocks noChangeAspect="1" noChangeArrowheads="1"/>
          </p:cNvPicPr>
          <p:nvPr/>
        </p:nvPicPr>
        <p:blipFill>
          <a:blip r:embed="rId2"/>
          <a:srcRect l="10078" t="21350" r="7616" b="41359"/>
          <a:stretch>
            <a:fillRect/>
          </a:stretch>
        </p:blipFill>
        <p:spPr bwMode="auto">
          <a:xfrm>
            <a:off x="457200" y="457200"/>
            <a:ext cx="8305800" cy="223934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1_NON-191and2-Template">
  <a:themeElements>
    <a:clrScheme name="1_NON-191and2-Template">
      <a:dk1>
        <a:srgbClr val="000000"/>
      </a:dk1>
      <a:lt1>
        <a:srgbClr val="FFFFFF"/>
      </a:lt1>
      <a:dk2>
        <a:srgbClr val="A7A7A7"/>
      </a:dk2>
      <a:lt2>
        <a:srgbClr val="535353"/>
      </a:lt2>
      <a:accent1>
        <a:srgbClr val="FFBA00"/>
      </a:accent1>
      <a:accent2>
        <a:srgbClr val="FF0000"/>
      </a:accent2>
      <a:accent3>
        <a:srgbClr val="9BBB59"/>
      </a:accent3>
      <a:accent4>
        <a:srgbClr val="8064A2"/>
      </a:accent4>
      <a:accent5>
        <a:srgbClr val="4BACC6"/>
      </a:accent5>
      <a:accent6>
        <a:srgbClr val="F79646"/>
      </a:accent6>
      <a:hlink>
        <a:srgbClr val="0000FF"/>
      </a:hlink>
      <a:folHlink>
        <a:srgbClr val="FF00FF"/>
      </a:folHlink>
    </a:clrScheme>
    <a:fontScheme name="1_NON-191and2-Template">
      <a:majorFont>
        <a:latin typeface="Helvetica"/>
        <a:ea typeface="Helvetica"/>
        <a:cs typeface="Helvetica"/>
      </a:majorFont>
      <a:minorFont>
        <a:latin typeface="Arial"/>
        <a:ea typeface="Arial"/>
        <a:cs typeface="Arial"/>
      </a:minorFont>
    </a:fontScheme>
    <a:fmtScheme name="1_NON-191and2-Templa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ctr"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ctr"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NON-191and2-Template">
  <a:themeElements>
    <a:clrScheme name="1_NON-191and2-Template">
      <a:dk1>
        <a:srgbClr val="000000"/>
      </a:dk1>
      <a:lt1>
        <a:srgbClr val="FFFFFF"/>
      </a:lt1>
      <a:dk2>
        <a:srgbClr val="A7A7A7"/>
      </a:dk2>
      <a:lt2>
        <a:srgbClr val="535353"/>
      </a:lt2>
      <a:accent1>
        <a:srgbClr val="FFBA00"/>
      </a:accent1>
      <a:accent2>
        <a:srgbClr val="FF0000"/>
      </a:accent2>
      <a:accent3>
        <a:srgbClr val="9BBB59"/>
      </a:accent3>
      <a:accent4>
        <a:srgbClr val="8064A2"/>
      </a:accent4>
      <a:accent5>
        <a:srgbClr val="4BACC6"/>
      </a:accent5>
      <a:accent6>
        <a:srgbClr val="F79646"/>
      </a:accent6>
      <a:hlink>
        <a:srgbClr val="0000FF"/>
      </a:hlink>
      <a:folHlink>
        <a:srgbClr val="FF00FF"/>
      </a:folHlink>
    </a:clrScheme>
    <a:fontScheme name="1_NON-191and2-Template">
      <a:majorFont>
        <a:latin typeface="Helvetica"/>
        <a:ea typeface="Helvetica"/>
        <a:cs typeface="Helvetica"/>
      </a:majorFont>
      <a:minorFont>
        <a:latin typeface="Arial"/>
        <a:ea typeface="Arial"/>
        <a:cs typeface="Arial"/>
      </a:minorFont>
    </a:fontScheme>
    <a:fmtScheme name="1_NON-191and2-Templa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ctr"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ctr"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2477</TotalTime>
  <Words>2740</Words>
  <Application>Microsoft Office PowerPoint</Application>
  <PresentationFormat>On-screen Show (4:3)</PresentationFormat>
  <Paragraphs>267</Paragraphs>
  <Slides>35</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宋体</vt:lpstr>
      <vt:lpstr>Arial</vt:lpstr>
      <vt:lpstr>B Nazanin</vt:lpstr>
      <vt:lpstr>B Titr</vt:lpstr>
      <vt:lpstr>B Zar</vt:lpstr>
      <vt:lpstr>Calibri</vt:lpstr>
      <vt:lpstr>Times New Roman</vt:lpstr>
      <vt:lpstr>Wingdings</vt:lpstr>
      <vt:lpstr>Yagut</vt:lpstr>
      <vt:lpstr>1_NON-191and2-Template</vt:lpstr>
      <vt:lpstr>PowerPoint Presentation</vt:lpstr>
      <vt:lpstr>عنوان طرح</vt:lpstr>
      <vt:lpstr>عناوین مطالب</vt:lpstr>
      <vt:lpstr>بیان مساله</vt:lpstr>
      <vt:lpstr>بیان مساله</vt:lpstr>
      <vt:lpstr>بیان مساله</vt:lpstr>
      <vt:lpstr>بیان مساله</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هدف اصلی </vt:lpstr>
      <vt:lpstr>اهداف فرعی</vt:lpstr>
      <vt:lpstr>اهداف فرعی</vt:lpstr>
      <vt:lpstr>اهدف كاربردي</vt:lpstr>
      <vt:lpstr>فرضیات</vt:lpstr>
      <vt:lpstr>فرضیات</vt:lpstr>
      <vt:lpstr>فرضیات</vt:lpstr>
      <vt:lpstr>PowerPoint Presentation</vt:lpstr>
      <vt:lpstr>PowerPoint Presentation</vt:lpstr>
      <vt:lpstr>PowerPoint Presentation</vt:lpstr>
      <vt:lpstr>روش اجرا</vt:lpstr>
      <vt:lpstr>روش اجرا</vt:lpstr>
      <vt:lpstr>روش اجرا</vt:lpstr>
      <vt:lpstr>روش اجرا</vt:lpstr>
      <vt:lpstr>حجم نمونه و نحوه محاسبه آن</vt:lpstr>
      <vt:lpstr>تجزیه و تحلیل آماری </vt:lpstr>
      <vt:lpstr>تجزیه و تحلیل آماری</vt:lpstr>
      <vt:lpstr>محدودیت های مطالعه </vt:lpstr>
      <vt:lpstr>  جدول 1-مشخصات پایه ای افراد شرکت کننده به تفکیک چارکهای هورمون AMHبرآورد شده بر اساس سن درابتدای فاز1    </vt:lpstr>
      <vt:lpstr> جدول 2- میانگین تغییرات سالیانه TSH FT4 وTPOو Abپس از تعدیل اثر متغیرهای مخدوش کننده مانندسن و مصرف سیگار و    BMIو تعدادحاملگی  </vt:lpstr>
      <vt:lpstr>با تشکرازحسن توجه شما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cp:lastModifiedBy>Saloon3</cp:lastModifiedBy>
  <cp:revision>221</cp:revision>
  <dcterms:modified xsi:type="dcterms:W3CDTF">2016-10-17T06:16:57Z</dcterms:modified>
</cp:coreProperties>
</file>