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9.xml" ContentType="application/vnd.openxmlformats-officedocument.presentationml.notesSlide+xml"/>
  <Override PartName="/ppt/slides/slide79.xml" ContentType="application/vnd.openxmlformats-officedocument.presentationml.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tiff" ContentType="image/tiff"/>
  <Default Extension="gif" ContentType="image/gif"/>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6" r:id="rId1"/>
  </p:sldMasterIdLst>
  <p:notesMasterIdLst>
    <p:notesMasterId r:id="rId90"/>
  </p:notesMasterIdLst>
  <p:sldIdLst>
    <p:sldId id="276" r:id="rId2"/>
    <p:sldId id="256" r:id="rId3"/>
    <p:sldId id="277" r:id="rId4"/>
    <p:sldId id="278" r:id="rId5"/>
    <p:sldId id="281" r:id="rId6"/>
    <p:sldId id="280" r:id="rId7"/>
    <p:sldId id="282" r:id="rId8"/>
    <p:sldId id="283" r:id="rId9"/>
    <p:sldId id="294" r:id="rId10"/>
    <p:sldId id="295" r:id="rId11"/>
    <p:sldId id="284" r:id="rId12"/>
    <p:sldId id="285" r:id="rId13"/>
    <p:sldId id="296" r:id="rId14"/>
    <p:sldId id="287" r:id="rId15"/>
    <p:sldId id="288" r:id="rId16"/>
    <p:sldId id="289" r:id="rId17"/>
    <p:sldId id="290" r:id="rId18"/>
    <p:sldId id="264" r:id="rId19"/>
    <p:sldId id="297" r:id="rId20"/>
    <p:sldId id="298" r:id="rId21"/>
    <p:sldId id="291" r:id="rId22"/>
    <p:sldId id="292" r:id="rId23"/>
    <p:sldId id="293" r:id="rId24"/>
    <p:sldId id="268" r:id="rId25"/>
    <p:sldId id="269" r:id="rId26"/>
    <p:sldId id="270" r:id="rId27"/>
    <p:sldId id="271" r:id="rId28"/>
    <p:sldId id="302" r:id="rId29"/>
    <p:sldId id="272" r:id="rId30"/>
    <p:sldId id="299" r:id="rId31"/>
    <p:sldId id="304" r:id="rId32"/>
    <p:sldId id="305" r:id="rId33"/>
    <p:sldId id="274" r:id="rId34"/>
    <p:sldId id="382" r:id="rId35"/>
    <p:sldId id="303" r:id="rId36"/>
    <p:sldId id="307" r:id="rId37"/>
    <p:sldId id="308" r:id="rId38"/>
    <p:sldId id="309" r:id="rId39"/>
    <p:sldId id="310" r:id="rId40"/>
    <p:sldId id="311" r:id="rId41"/>
    <p:sldId id="312" r:id="rId42"/>
    <p:sldId id="313" r:id="rId43"/>
    <p:sldId id="314" r:id="rId44"/>
    <p:sldId id="316" r:id="rId45"/>
    <p:sldId id="321" r:id="rId46"/>
    <p:sldId id="323" r:id="rId47"/>
    <p:sldId id="324" r:id="rId48"/>
    <p:sldId id="339" r:id="rId49"/>
    <p:sldId id="340" r:id="rId50"/>
    <p:sldId id="341" r:id="rId51"/>
    <p:sldId id="342" r:id="rId52"/>
    <p:sldId id="343" r:id="rId53"/>
    <p:sldId id="344" r:id="rId54"/>
    <p:sldId id="345" r:id="rId55"/>
    <p:sldId id="348" r:id="rId56"/>
    <p:sldId id="383" r:id="rId57"/>
    <p:sldId id="350" r:id="rId58"/>
    <p:sldId id="351" r:id="rId59"/>
    <p:sldId id="353" r:id="rId60"/>
    <p:sldId id="354" r:id="rId61"/>
    <p:sldId id="355" r:id="rId62"/>
    <p:sldId id="356" r:id="rId63"/>
    <p:sldId id="357" r:id="rId64"/>
    <p:sldId id="358" r:id="rId65"/>
    <p:sldId id="359" r:id="rId66"/>
    <p:sldId id="360" r:id="rId67"/>
    <p:sldId id="361" r:id="rId68"/>
    <p:sldId id="362" r:id="rId69"/>
    <p:sldId id="363" r:id="rId70"/>
    <p:sldId id="364" r:id="rId71"/>
    <p:sldId id="365" r:id="rId72"/>
    <p:sldId id="366" r:id="rId73"/>
    <p:sldId id="367" r:id="rId74"/>
    <p:sldId id="368" r:id="rId75"/>
    <p:sldId id="369" r:id="rId76"/>
    <p:sldId id="370" r:id="rId77"/>
    <p:sldId id="371" r:id="rId78"/>
    <p:sldId id="372" r:id="rId79"/>
    <p:sldId id="373" r:id="rId80"/>
    <p:sldId id="374" r:id="rId81"/>
    <p:sldId id="375" r:id="rId82"/>
    <p:sldId id="376" r:id="rId83"/>
    <p:sldId id="377" r:id="rId84"/>
    <p:sldId id="378" r:id="rId85"/>
    <p:sldId id="379" r:id="rId86"/>
    <p:sldId id="380" r:id="rId87"/>
    <p:sldId id="381" r:id="rId88"/>
    <p:sldId id="384" r:id="rId8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558" autoAdjust="0"/>
    <p:restoredTop sz="94660"/>
  </p:normalViewPr>
  <p:slideViewPr>
    <p:cSldViewPr>
      <p:cViewPr varScale="1">
        <p:scale>
          <a:sx n="88" d="100"/>
          <a:sy n="88" d="100"/>
        </p:scale>
        <p:origin x="-134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2798A9-576A-42D6-8072-76D3D4E740A5}" type="datetimeFigureOut">
              <a:rPr lang="en-US" smtClean="0"/>
              <a:t>9/13/2015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EFCB7A-715B-4126-8732-FEDB3306A55A}"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a:fld id="{544944BF-8A97-4285-A7B3-A4CE1A433D6E}" type="slidenum">
              <a:rPr lang="ar-SA" smtClean="0">
                <a:latin typeface="Times New Roman" pitchFamily="18" charset="0"/>
              </a:rPr>
              <a:pPr defTabSz="912813"/>
              <a:t>16</a:t>
            </a:fld>
            <a:endParaRPr lang="en-US" smtClean="0">
              <a:latin typeface="Times New Roman" pitchFamily="18" charset="0"/>
              <a:cs typeface="Arial" charset="0"/>
            </a:endParaRPr>
          </a:p>
        </p:txBody>
      </p:sp>
      <p:sp>
        <p:nvSpPr>
          <p:cNvPr id="29699" name="Rectangle 2"/>
          <p:cNvSpPr>
            <a:spLocks noRo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fa-I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2"/>
          <p:cNvSpPr>
            <a:spLocks noRot="1" noChangeArrowheads="1" noTextEdit="1"/>
          </p:cNvSpPr>
          <p:nvPr>
            <p:ph type="sldImg"/>
          </p:nvPr>
        </p:nvSpPr>
        <p:spPr>
          <a:ln/>
        </p:spPr>
      </p:sp>
      <p:sp>
        <p:nvSpPr>
          <p:cNvPr id="373763" name="Rectangle 3"/>
          <p:cNvSpPr>
            <a:spLocks noGrp="1" noChangeArrowheads="1"/>
          </p:cNvSpPr>
          <p:nvPr>
            <p:ph type="body" idx="1"/>
          </p:nvPr>
        </p:nvSpPr>
        <p:spPr>
          <a:noFill/>
          <a:ln/>
        </p:spPr>
        <p:txBody>
          <a:bodyPr/>
          <a:lstStyle/>
          <a:p>
            <a:endParaRPr lang="fa-I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2"/>
          <p:cNvSpPr>
            <a:spLocks noRot="1" noChangeArrowheads="1" noTextEdit="1"/>
          </p:cNvSpPr>
          <p:nvPr>
            <p:ph type="sldImg"/>
          </p:nvPr>
        </p:nvSpPr>
        <p:spPr>
          <a:ln/>
        </p:spPr>
      </p:sp>
      <p:sp>
        <p:nvSpPr>
          <p:cNvPr id="374787" name="Rectangle 3"/>
          <p:cNvSpPr>
            <a:spLocks noGrp="1" noChangeArrowheads="1"/>
          </p:cNvSpPr>
          <p:nvPr>
            <p:ph type="body" idx="1"/>
          </p:nvPr>
        </p:nvSpPr>
        <p:spPr>
          <a:noFill/>
          <a:ln/>
        </p:spPr>
        <p:txBody>
          <a:bodyPr/>
          <a:lstStyle/>
          <a:p>
            <a:endParaRPr lang="fa-I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75A4F7DF-A143-4445-AD1A-9019E40E4F58}" type="slidenum">
              <a:rPr lang="ar-SA" smtClean="0"/>
              <a:pPr/>
              <a:t>37</a:t>
            </a:fld>
            <a:endParaRPr lang="en-US" smtClean="0"/>
          </a:p>
        </p:txBody>
      </p:sp>
      <p:sp>
        <p:nvSpPr>
          <p:cNvPr id="61443" name="Slide Image Placeholder 1"/>
          <p:cNvSpPr>
            <a:spLocks noGrp="1" noRot="1" noChangeAspect="1" noTextEdit="1"/>
          </p:cNvSpPr>
          <p:nvPr>
            <p:ph type="sldImg"/>
          </p:nvPr>
        </p:nvSpPr>
        <p:spPr>
          <a:ln/>
        </p:spPr>
      </p:sp>
      <p:sp>
        <p:nvSpPr>
          <p:cNvPr id="61444" name="Notes Placeholder 2"/>
          <p:cNvSpPr>
            <a:spLocks noGrp="1"/>
          </p:cNvSpPr>
          <p:nvPr>
            <p:ph type="body" idx="1"/>
          </p:nvPr>
        </p:nvSpPr>
        <p:spPr>
          <a:noFill/>
          <a:ln/>
        </p:spPr>
        <p:txBody>
          <a:bodyPr/>
          <a:lstStyle/>
          <a:p>
            <a:pPr eaLnBrk="1" hangingPunct="1">
              <a:spcBef>
                <a:spcPct val="0"/>
              </a:spcBef>
            </a:pPr>
            <a:endParaRPr lang="en-US" smtClean="0"/>
          </a:p>
        </p:txBody>
      </p:sp>
      <p:sp>
        <p:nvSpPr>
          <p:cNvPr id="6144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rtl="0"/>
            <a:fld id="{D07394CA-1379-402F-8EB9-0A7A2C063165}" type="slidenum">
              <a:rPr kumimoji="0" lang="ar-SA" sz="1200">
                <a:latin typeface="Calibri" pitchFamily="34" charset="0"/>
                <a:cs typeface="Nazanin" pitchFamily="2" charset="-78"/>
              </a:rPr>
              <a:pPr algn="r" rtl="0"/>
              <a:t>37</a:t>
            </a:fld>
            <a:endParaRPr kumimoji="0" lang="en-US" sz="1200">
              <a:latin typeface="Calibri" pitchFamily="34" charset="0"/>
              <a:cs typeface="Nazanin" pitchFamily="2" charset="-7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7E169013-EC32-4BE5-94FA-C51D90CE1698}" type="slidenum">
              <a:rPr lang="ar-SA" smtClean="0"/>
              <a:pPr/>
              <a:t>46</a:t>
            </a:fld>
            <a:endParaRPr lang="en-US" smtClean="0"/>
          </a:p>
        </p:txBody>
      </p:sp>
      <p:sp>
        <p:nvSpPr>
          <p:cNvPr id="64515" name="Slide Image Placeholder 1"/>
          <p:cNvSpPr>
            <a:spLocks noGrp="1" noRot="1" noChangeAspect="1" noTextEdit="1"/>
          </p:cNvSpPr>
          <p:nvPr>
            <p:ph type="sldImg"/>
          </p:nvPr>
        </p:nvSpPr>
        <p:spPr>
          <a:ln/>
        </p:spPr>
      </p:sp>
      <p:sp>
        <p:nvSpPr>
          <p:cNvPr id="64516" name="Notes Placeholder 2"/>
          <p:cNvSpPr>
            <a:spLocks noGrp="1"/>
          </p:cNvSpPr>
          <p:nvPr>
            <p:ph type="body" idx="1"/>
          </p:nvPr>
        </p:nvSpPr>
        <p:spPr>
          <a:noFill/>
          <a:ln/>
        </p:spPr>
        <p:txBody>
          <a:bodyPr/>
          <a:lstStyle/>
          <a:p>
            <a:pPr eaLnBrk="1" hangingPunct="1">
              <a:spcBef>
                <a:spcPct val="0"/>
              </a:spcBef>
            </a:pPr>
            <a:endParaRPr lang="en-US" smtClean="0"/>
          </a:p>
        </p:txBody>
      </p:sp>
      <p:sp>
        <p:nvSpPr>
          <p:cNvPr id="64517"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rtl="0"/>
            <a:fld id="{331F33EE-53B9-4DB8-AFA7-853789D59072}" type="slidenum">
              <a:rPr kumimoji="0" lang="ar-SA" sz="1200">
                <a:latin typeface="Calibri" pitchFamily="34" charset="0"/>
                <a:cs typeface="Nazanin" pitchFamily="2" charset="-78"/>
              </a:rPr>
              <a:pPr algn="r" rtl="0"/>
              <a:t>46</a:t>
            </a:fld>
            <a:endParaRPr kumimoji="0" lang="en-US" sz="1200">
              <a:latin typeface="Calibri" pitchFamily="34" charset="0"/>
              <a:cs typeface="Nazanin" pitchFamily="2" charset="-7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E016C710-943B-486A-825A-04FD5F373849}" type="slidenum">
              <a:rPr lang="ar-SA" smtClean="0"/>
              <a:pPr/>
              <a:t>47</a:t>
            </a:fld>
            <a:endParaRPr lang="en-US" smtClean="0"/>
          </a:p>
        </p:txBody>
      </p:sp>
      <p:sp>
        <p:nvSpPr>
          <p:cNvPr id="65539" name="Slide Image Placeholder 1"/>
          <p:cNvSpPr>
            <a:spLocks noGrp="1" noRot="1" noChangeAspect="1" noTextEdit="1"/>
          </p:cNvSpPr>
          <p:nvPr>
            <p:ph type="sldImg"/>
          </p:nvPr>
        </p:nvSpPr>
        <p:spPr>
          <a:ln/>
        </p:spPr>
      </p:sp>
      <p:sp>
        <p:nvSpPr>
          <p:cNvPr id="65540" name="Notes Placeholder 2"/>
          <p:cNvSpPr>
            <a:spLocks noGrp="1"/>
          </p:cNvSpPr>
          <p:nvPr>
            <p:ph type="body" idx="1"/>
          </p:nvPr>
        </p:nvSpPr>
        <p:spPr>
          <a:noFill/>
          <a:ln/>
        </p:spPr>
        <p:txBody>
          <a:bodyPr/>
          <a:lstStyle/>
          <a:p>
            <a:pPr eaLnBrk="1" hangingPunct="1">
              <a:spcBef>
                <a:spcPct val="0"/>
              </a:spcBef>
            </a:pPr>
            <a:endParaRPr lang="en-US" smtClean="0"/>
          </a:p>
        </p:txBody>
      </p:sp>
      <p:sp>
        <p:nvSpPr>
          <p:cNvPr id="65541"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rtl="0"/>
            <a:fld id="{0CA097FA-4E88-4E40-B7BF-485AA2C08C7F}" type="slidenum">
              <a:rPr kumimoji="0" lang="ar-SA" sz="1200">
                <a:latin typeface="Calibri" pitchFamily="34" charset="0"/>
                <a:cs typeface="Nazanin" pitchFamily="2" charset="-78"/>
              </a:rPr>
              <a:pPr algn="r" rtl="0"/>
              <a:t>47</a:t>
            </a:fld>
            <a:endParaRPr kumimoji="0" lang="en-US" sz="1200">
              <a:latin typeface="Calibri" pitchFamily="34" charset="0"/>
              <a:cs typeface="Nazanin" pitchFamily="2" charset="-7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5FFED23D-64F0-4588-ABE7-6F7EE65C3E6C}" type="slidenum">
              <a:rPr lang="ar-SA" smtClean="0"/>
              <a:pPr/>
              <a:t>57</a:t>
            </a:fld>
            <a:endParaRPr lang="en-US" smtClean="0"/>
          </a:p>
        </p:txBody>
      </p:sp>
      <p:sp>
        <p:nvSpPr>
          <p:cNvPr id="74755" name="Rectangle 2"/>
          <p:cNvSpPr>
            <a:spLocks noRo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6"/>
          <p:cNvSpPr>
            <a:spLocks noGrp="1" noChangeArrowheads="1"/>
          </p:cNvSpPr>
          <p:nvPr>
            <p:ph type="ftr" sz="quarter" idx="4"/>
          </p:nvPr>
        </p:nvSpPr>
        <p:spPr>
          <a:noFill/>
        </p:spPr>
        <p:txBody>
          <a:bodyPr/>
          <a:lstStyle/>
          <a:p>
            <a:r>
              <a:rPr lang="ar-SA" smtClean="0">
                <a:latin typeface="Arial" charset="0"/>
                <a:cs typeface="Arial" charset="0"/>
              </a:rPr>
              <a:t>درس روش تحقيق- دانشكده بهداشت- د ع پ شهيد بهشتي</a:t>
            </a:r>
            <a:endParaRPr lang="en-US" smtClean="0">
              <a:latin typeface="Arial" charset="0"/>
              <a:cs typeface="Arial" charset="0"/>
            </a:endParaRPr>
          </a:p>
        </p:txBody>
      </p:sp>
      <p:sp>
        <p:nvSpPr>
          <p:cNvPr id="33795" name="Rectangle 2"/>
          <p:cNvSpPr>
            <a:spLocks noRo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6"/>
          <p:cNvSpPr>
            <a:spLocks noGrp="1" noChangeArrowheads="1"/>
          </p:cNvSpPr>
          <p:nvPr>
            <p:ph type="ftr" sz="quarter" idx="4"/>
          </p:nvPr>
        </p:nvSpPr>
        <p:spPr>
          <a:noFill/>
        </p:spPr>
        <p:txBody>
          <a:bodyPr/>
          <a:lstStyle/>
          <a:p>
            <a:r>
              <a:rPr lang="ar-SA" smtClean="0">
                <a:latin typeface="Arial" charset="0"/>
                <a:cs typeface="Arial" charset="0"/>
              </a:rPr>
              <a:t>درس روش تحقيق- دانشكده بهداشت- د ع پ شهيد بهشتي</a:t>
            </a:r>
            <a:endParaRPr lang="en-US" smtClean="0">
              <a:latin typeface="Arial" charset="0"/>
              <a:cs typeface="Arial" charset="0"/>
            </a:endParaRPr>
          </a:p>
        </p:txBody>
      </p:sp>
      <p:sp>
        <p:nvSpPr>
          <p:cNvPr id="34819" name="Rectangle 2"/>
          <p:cNvSpPr>
            <a:spLocks noRo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F439903A-0746-41C8-8642-DC77E0335AAF}" type="datetime1">
              <a:rPr lang="en-US" smtClean="0"/>
              <a:t>9/13/2015</a:t>
            </a:fld>
            <a:endParaRPr lang="en-US"/>
          </a:p>
        </p:txBody>
      </p:sp>
      <p:sp>
        <p:nvSpPr>
          <p:cNvPr id="19" name="Footer Placeholder 18"/>
          <p:cNvSpPr>
            <a:spLocks noGrp="1"/>
          </p:cNvSpPr>
          <p:nvPr>
            <p:ph type="ftr" sz="quarter" idx="11"/>
          </p:nvPr>
        </p:nvSpPr>
        <p:spPr/>
        <p:txBody>
          <a:bodyPr/>
          <a:lstStyle/>
          <a:p>
            <a:r>
              <a:rPr lang="fa-IR" dirty="0" smtClean="0"/>
              <a:t>انتخاب موضوع، بيان مسئله، اهداف-دکتر آرش قنبريان</a:t>
            </a:r>
            <a:endParaRPr lang="en-US" dirty="0"/>
          </a:p>
        </p:txBody>
      </p:sp>
      <p:sp>
        <p:nvSpPr>
          <p:cNvPr id="27" name="Slide Number Placeholder 26"/>
          <p:cNvSpPr>
            <a:spLocks noGrp="1"/>
          </p:cNvSpPr>
          <p:nvPr>
            <p:ph type="sldNum" sz="quarter" idx="12"/>
          </p:nvPr>
        </p:nvSpPr>
        <p:spPr/>
        <p:txBody>
          <a:bodyPr/>
          <a:lstStyle/>
          <a:p>
            <a:fld id="{C18AF7E9-5F85-4EBF-B4B3-3686E00CFE2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F43AD8E-1979-426F-9DAC-36EDD99A829F}" type="datetime1">
              <a:rPr lang="en-US" smtClean="0"/>
              <a:t>9/13/2015</a:t>
            </a:fld>
            <a:endParaRPr lang="en-US"/>
          </a:p>
        </p:txBody>
      </p:sp>
      <p:sp>
        <p:nvSpPr>
          <p:cNvPr id="5" name="Footer Placeholder 4"/>
          <p:cNvSpPr>
            <a:spLocks noGrp="1"/>
          </p:cNvSpPr>
          <p:nvPr>
            <p:ph type="ftr" sz="quarter" idx="11"/>
          </p:nvPr>
        </p:nvSpPr>
        <p:spPr/>
        <p:txBody>
          <a:bodyPr/>
          <a:lstStyle/>
          <a:p>
            <a:r>
              <a:rPr lang="fa-IR" dirty="0" smtClean="0"/>
              <a:t>انتخاب موضوع، بيان مسئله، اهداف-دکتر آرش قنبريان</a:t>
            </a:r>
            <a:endParaRPr lang="en-US" dirty="0"/>
          </a:p>
        </p:txBody>
      </p:sp>
      <p:sp>
        <p:nvSpPr>
          <p:cNvPr id="6" name="Slide Number Placeholder 5"/>
          <p:cNvSpPr>
            <a:spLocks noGrp="1"/>
          </p:cNvSpPr>
          <p:nvPr>
            <p:ph type="sldNum" sz="quarter" idx="12"/>
          </p:nvPr>
        </p:nvSpPr>
        <p:spPr/>
        <p:txBody>
          <a:bodyPr/>
          <a:lstStyle/>
          <a:p>
            <a:fld id="{C18AF7E9-5F85-4EBF-B4B3-3686E00CFE2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73EA7A6-9070-4D16-96C7-AABC0AF759B1}" type="datetime1">
              <a:rPr lang="en-US" smtClean="0"/>
              <a:t>9/13/2015</a:t>
            </a:fld>
            <a:endParaRPr lang="en-US"/>
          </a:p>
        </p:txBody>
      </p:sp>
      <p:sp>
        <p:nvSpPr>
          <p:cNvPr id="5" name="Footer Placeholder 4"/>
          <p:cNvSpPr>
            <a:spLocks noGrp="1"/>
          </p:cNvSpPr>
          <p:nvPr>
            <p:ph type="ftr" sz="quarter" idx="11"/>
          </p:nvPr>
        </p:nvSpPr>
        <p:spPr/>
        <p:txBody>
          <a:bodyPr/>
          <a:lstStyle/>
          <a:p>
            <a:r>
              <a:rPr lang="fa-IR" dirty="0" smtClean="0"/>
              <a:t>انتخاب موضوع، بيان مسئله، اهداف-دکتر آرش قنبريان</a:t>
            </a:r>
            <a:endParaRPr lang="en-US" dirty="0"/>
          </a:p>
        </p:txBody>
      </p:sp>
      <p:sp>
        <p:nvSpPr>
          <p:cNvPr id="6" name="Slide Number Placeholder 5"/>
          <p:cNvSpPr>
            <a:spLocks noGrp="1"/>
          </p:cNvSpPr>
          <p:nvPr>
            <p:ph type="sldNum" sz="quarter" idx="12"/>
          </p:nvPr>
        </p:nvSpPr>
        <p:spPr/>
        <p:txBody>
          <a:bodyPr/>
          <a:lstStyle/>
          <a:p>
            <a:fld id="{C18AF7E9-5F85-4EBF-B4B3-3686E00CFE2F}"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66738" y="1752600"/>
            <a:ext cx="8001000" cy="4267200"/>
          </a:xfrm>
        </p:spPr>
        <p:txBody>
          <a:bodyPr/>
          <a:lstStyle/>
          <a:p>
            <a:pPr lvl="0"/>
            <a:endParaRPr lang="en-US" noProof="0" smtClean="0"/>
          </a:p>
        </p:txBody>
      </p:sp>
      <p:sp>
        <p:nvSpPr>
          <p:cNvPr id="4" name="Rectangle 6"/>
          <p:cNvSpPr>
            <a:spLocks noGrp="1" noChangeArrowheads="1"/>
          </p:cNvSpPr>
          <p:nvPr>
            <p:ph type="dt" sz="half" idx="10"/>
          </p:nvPr>
        </p:nvSpPr>
        <p:spPr>
          <a:ln/>
        </p:spPr>
        <p:txBody>
          <a:bodyPr/>
          <a:lstStyle>
            <a:lvl1pPr>
              <a:defRPr/>
            </a:lvl1pPr>
          </a:lstStyle>
          <a:p>
            <a:pPr>
              <a:defRPr/>
            </a:pPr>
            <a:fld id="{5E597418-C832-4A86-8788-6CDFE9DC5760}" type="datetime1">
              <a:rPr lang="en-US" smtClean="0"/>
              <a:t>9/13/2015</a:t>
            </a:fld>
            <a:endParaRPr lang="en-US"/>
          </a:p>
        </p:txBody>
      </p:sp>
      <p:sp>
        <p:nvSpPr>
          <p:cNvPr id="5" name="Rectangle 7"/>
          <p:cNvSpPr>
            <a:spLocks noGrp="1" noChangeArrowheads="1"/>
          </p:cNvSpPr>
          <p:nvPr>
            <p:ph type="ftr" sz="quarter" idx="11"/>
          </p:nvPr>
        </p:nvSpPr>
        <p:spPr>
          <a:ln/>
        </p:spPr>
        <p:txBody>
          <a:bodyPr/>
          <a:lstStyle>
            <a:lvl1pPr>
              <a:defRPr/>
            </a:lvl1pPr>
          </a:lstStyle>
          <a:p>
            <a:pPr>
              <a:defRPr/>
            </a:pPr>
            <a:r>
              <a:rPr lang="fa-IR" dirty="0" smtClean="0"/>
              <a:t>انتخاب موضوع، بيان مسئله، اهداف-دکتر آرش قنبريان</a:t>
            </a:r>
            <a:endParaRPr lang="en-US" dirty="0"/>
          </a:p>
        </p:txBody>
      </p:sp>
      <p:sp>
        <p:nvSpPr>
          <p:cNvPr id="6" name="Rectangle 8"/>
          <p:cNvSpPr>
            <a:spLocks noGrp="1" noChangeArrowheads="1"/>
          </p:cNvSpPr>
          <p:nvPr>
            <p:ph type="sldNum" sz="quarter" idx="12"/>
          </p:nvPr>
        </p:nvSpPr>
        <p:spPr>
          <a:ln/>
        </p:spPr>
        <p:txBody>
          <a:bodyPr/>
          <a:lstStyle>
            <a:lvl1pPr>
              <a:defRPr/>
            </a:lvl1pPr>
          </a:lstStyle>
          <a:p>
            <a:pPr>
              <a:defRPr/>
            </a:pPr>
            <a:fld id="{17F80CE8-BDD2-4AC3-8872-034D1AB9C426}"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61988" y="228600"/>
            <a:ext cx="8329612" cy="579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14"/>
          <p:cNvSpPr>
            <a:spLocks noGrp="1" noChangeArrowheads="1"/>
          </p:cNvSpPr>
          <p:nvPr>
            <p:ph type="dt" sz="half" idx="10"/>
          </p:nvPr>
        </p:nvSpPr>
        <p:spPr>
          <a:ln/>
        </p:spPr>
        <p:txBody>
          <a:bodyPr/>
          <a:lstStyle>
            <a:lvl1pPr>
              <a:defRPr/>
            </a:lvl1pPr>
          </a:lstStyle>
          <a:p>
            <a:pPr>
              <a:defRPr/>
            </a:pPr>
            <a:fld id="{1AC5B557-94A4-4268-A0F3-A2C169D53688}" type="datetime1">
              <a:rPr lang="en-US" smtClean="0"/>
              <a:t>9/13/2015</a:t>
            </a:fld>
            <a:endParaRPr lang="en-US"/>
          </a:p>
        </p:txBody>
      </p:sp>
      <p:sp>
        <p:nvSpPr>
          <p:cNvPr id="4" name="Rectangle 15"/>
          <p:cNvSpPr>
            <a:spLocks noGrp="1" noChangeArrowheads="1"/>
          </p:cNvSpPr>
          <p:nvPr>
            <p:ph type="ftr" sz="quarter" idx="11"/>
          </p:nvPr>
        </p:nvSpPr>
        <p:spPr>
          <a:ln/>
        </p:spPr>
        <p:txBody>
          <a:bodyPr/>
          <a:lstStyle>
            <a:lvl1pPr>
              <a:defRPr/>
            </a:lvl1pPr>
          </a:lstStyle>
          <a:p>
            <a:pPr>
              <a:defRPr/>
            </a:pPr>
            <a:r>
              <a:rPr lang="fa-IR" smtClean="0"/>
              <a:t>انتخاب موضوع، بيان مسئله، اهداف-دکتر آرش قنبريان</a:t>
            </a:r>
            <a:endParaRPr lang="en-US"/>
          </a:p>
        </p:txBody>
      </p:sp>
      <p:sp>
        <p:nvSpPr>
          <p:cNvPr id="5" name="Rectangle 16"/>
          <p:cNvSpPr>
            <a:spLocks noGrp="1" noChangeArrowheads="1"/>
          </p:cNvSpPr>
          <p:nvPr>
            <p:ph type="sldNum" sz="quarter" idx="12"/>
          </p:nvPr>
        </p:nvSpPr>
        <p:spPr>
          <a:ln/>
        </p:spPr>
        <p:txBody>
          <a:bodyPr/>
          <a:lstStyle>
            <a:lvl1pPr>
              <a:defRPr/>
            </a:lvl1pPr>
          </a:lstStyle>
          <a:p>
            <a:pPr>
              <a:defRPr/>
            </a:pPr>
            <a:fld id="{1E621C2D-7CDB-4E98-BEE8-BE0B26D093A5}" type="slidenum">
              <a:rPr lang="ar-SA"/>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4DAC3C1-D832-4C20-B26B-CE1A7715F0E7}" type="datetime1">
              <a:rPr lang="en-US" smtClean="0"/>
              <a:t>9/13/2015</a:t>
            </a:fld>
            <a:endParaRPr lang="en-US"/>
          </a:p>
        </p:txBody>
      </p:sp>
      <p:sp>
        <p:nvSpPr>
          <p:cNvPr id="5" name="Footer Placeholder 4"/>
          <p:cNvSpPr>
            <a:spLocks noGrp="1"/>
          </p:cNvSpPr>
          <p:nvPr>
            <p:ph type="ftr" sz="quarter" idx="11"/>
          </p:nvPr>
        </p:nvSpPr>
        <p:spPr/>
        <p:txBody>
          <a:bodyPr/>
          <a:lstStyle/>
          <a:p>
            <a:r>
              <a:rPr lang="fa-IR" dirty="0" smtClean="0"/>
              <a:t>انتخاب موضوع، بيان مسئله، اهداف-دکتر آرش قنبريان</a:t>
            </a:r>
            <a:endParaRPr lang="en-US" dirty="0"/>
          </a:p>
        </p:txBody>
      </p:sp>
      <p:sp>
        <p:nvSpPr>
          <p:cNvPr id="6" name="Slide Number Placeholder 5"/>
          <p:cNvSpPr>
            <a:spLocks noGrp="1"/>
          </p:cNvSpPr>
          <p:nvPr>
            <p:ph type="sldNum" sz="quarter" idx="12"/>
          </p:nvPr>
        </p:nvSpPr>
        <p:spPr/>
        <p:txBody>
          <a:bodyPr/>
          <a:lstStyle/>
          <a:p>
            <a:fld id="{C18AF7E9-5F85-4EBF-B4B3-3686E00CFE2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88D6275-B28A-4E8E-95CB-BED1B4C34962}" type="datetime1">
              <a:rPr lang="en-US" smtClean="0"/>
              <a:t>9/13/2015</a:t>
            </a:fld>
            <a:endParaRPr lang="en-US"/>
          </a:p>
        </p:txBody>
      </p:sp>
      <p:sp>
        <p:nvSpPr>
          <p:cNvPr id="5" name="Footer Placeholder 4"/>
          <p:cNvSpPr>
            <a:spLocks noGrp="1"/>
          </p:cNvSpPr>
          <p:nvPr>
            <p:ph type="ftr" sz="quarter" idx="11"/>
          </p:nvPr>
        </p:nvSpPr>
        <p:spPr/>
        <p:txBody>
          <a:bodyPr/>
          <a:lstStyle/>
          <a:p>
            <a:r>
              <a:rPr lang="fa-IR" dirty="0" smtClean="0"/>
              <a:t>انتخاب موضوع، بيان مسئله، اهداف-دکتر آرش قنبريان</a:t>
            </a:r>
            <a:endParaRPr lang="en-US" dirty="0"/>
          </a:p>
        </p:txBody>
      </p:sp>
      <p:sp>
        <p:nvSpPr>
          <p:cNvPr id="6" name="Slide Number Placeholder 5"/>
          <p:cNvSpPr>
            <a:spLocks noGrp="1"/>
          </p:cNvSpPr>
          <p:nvPr>
            <p:ph type="sldNum" sz="quarter" idx="12"/>
          </p:nvPr>
        </p:nvSpPr>
        <p:spPr/>
        <p:txBody>
          <a:bodyPr/>
          <a:lstStyle/>
          <a:p>
            <a:fld id="{C18AF7E9-5F85-4EBF-B4B3-3686E00CFE2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9ECB2B0-A0A9-4EF0-ACC2-EFEA5902393B}" type="datetime1">
              <a:rPr lang="en-US" smtClean="0"/>
              <a:t>9/13/2015</a:t>
            </a:fld>
            <a:endParaRPr lang="en-US"/>
          </a:p>
        </p:txBody>
      </p:sp>
      <p:sp>
        <p:nvSpPr>
          <p:cNvPr id="6" name="Footer Placeholder 5"/>
          <p:cNvSpPr>
            <a:spLocks noGrp="1"/>
          </p:cNvSpPr>
          <p:nvPr>
            <p:ph type="ftr" sz="quarter" idx="11"/>
          </p:nvPr>
        </p:nvSpPr>
        <p:spPr/>
        <p:txBody>
          <a:bodyPr/>
          <a:lstStyle/>
          <a:p>
            <a:r>
              <a:rPr lang="fa-IR" dirty="0" smtClean="0"/>
              <a:t>انتخاب موضوع، بيان مسئله، اهداف-دکتر آرش قنبريان</a:t>
            </a:r>
            <a:endParaRPr lang="en-US" dirty="0"/>
          </a:p>
        </p:txBody>
      </p:sp>
      <p:sp>
        <p:nvSpPr>
          <p:cNvPr id="7" name="Slide Number Placeholder 6"/>
          <p:cNvSpPr>
            <a:spLocks noGrp="1"/>
          </p:cNvSpPr>
          <p:nvPr>
            <p:ph type="sldNum" sz="quarter" idx="12"/>
          </p:nvPr>
        </p:nvSpPr>
        <p:spPr/>
        <p:txBody>
          <a:bodyPr/>
          <a:lstStyle/>
          <a:p>
            <a:fld id="{C18AF7E9-5F85-4EBF-B4B3-3686E00CFE2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EEB0C55-FF7A-406E-9E11-2F526E9FD4ED}" type="datetime1">
              <a:rPr lang="en-US" smtClean="0"/>
              <a:t>9/13/2015</a:t>
            </a:fld>
            <a:endParaRPr lang="en-US"/>
          </a:p>
        </p:txBody>
      </p:sp>
      <p:sp>
        <p:nvSpPr>
          <p:cNvPr id="8" name="Footer Placeholder 7"/>
          <p:cNvSpPr>
            <a:spLocks noGrp="1"/>
          </p:cNvSpPr>
          <p:nvPr>
            <p:ph type="ftr" sz="quarter" idx="11"/>
          </p:nvPr>
        </p:nvSpPr>
        <p:spPr/>
        <p:txBody>
          <a:bodyPr/>
          <a:lstStyle/>
          <a:p>
            <a:r>
              <a:rPr lang="fa-IR" dirty="0" smtClean="0"/>
              <a:t>انتخاب موضوع، بيان مسئله، اهداف-دکتر آرش قنبريان</a:t>
            </a:r>
            <a:endParaRPr lang="en-US" dirty="0"/>
          </a:p>
        </p:txBody>
      </p:sp>
      <p:sp>
        <p:nvSpPr>
          <p:cNvPr id="9" name="Slide Number Placeholder 8"/>
          <p:cNvSpPr>
            <a:spLocks noGrp="1"/>
          </p:cNvSpPr>
          <p:nvPr>
            <p:ph type="sldNum" sz="quarter" idx="12"/>
          </p:nvPr>
        </p:nvSpPr>
        <p:spPr/>
        <p:txBody>
          <a:bodyPr/>
          <a:lstStyle/>
          <a:p>
            <a:fld id="{C18AF7E9-5F85-4EBF-B4B3-3686E00CFE2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632CD10-3A87-42F5-A5A6-8B7E71427F78}" type="datetime1">
              <a:rPr lang="en-US" smtClean="0"/>
              <a:t>9/13/2015</a:t>
            </a:fld>
            <a:endParaRPr lang="en-US"/>
          </a:p>
        </p:txBody>
      </p:sp>
      <p:sp>
        <p:nvSpPr>
          <p:cNvPr id="4" name="Footer Placeholder 3"/>
          <p:cNvSpPr>
            <a:spLocks noGrp="1"/>
          </p:cNvSpPr>
          <p:nvPr>
            <p:ph type="ftr" sz="quarter" idx="11"/>
          </p:nvPr>
        </p:nvSpPr>
        <p:spPr/>
        <p:txBody>
          <a:bodyPr/>
          <a:lstStyle/>
          <a:p>
            <a:r>
              <a:rPr lang="fa-IR" dirty="0" smtClean="0"/>
              <a:t>انتخاب موضوع، بيان مسئله، اهداف-دکتر آرش قنبريان</a:t>
            </a:r>
            <a:endParaRPr lang="en-US" dirty="0"/>
          </a:p>
        </p:txBody>
      </p:sp>
      <p:sp>
        <p:nvSpPr>
          <p:cNvPr id="5" name="Slide Number Placeholder 4"/>
          <p:cNvSpPr>
            <a:spLocks noGrp="1"/>
          </p:cNvSpPr>
          <p:nvPr>
            <p:ph type="sldNum" sz="quarter" idx="12"/>
          </p:nvPr>
        </p:nvSpPr>
        <p:spPr/>
        <p:txBody>
          <a:bodyPr/>
          <a:lstStyle/>
          <a:p>
            <a:fld id="{C18AF7E9-5F85-4EBF-B4B3-3686E00CFE2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34522F-A6C1-447E-8230-B02E456CD122}" type="datetime1">
              <a:rPr lang="en-US" smtClean="0"/>
              <a:t>9/13/2015</a:t>
            </a:fld>
            <a:endParaRPr lang="en-US"/>
          </a:p>
        </p:txBody>
      </p:sp>
      <p:sp>
        <p:nvSpPr>
          <p:cNvPr id="3" name="Footer Placeholder 2"/>
          <p:cNvSpPr>
            <a:spLocks noGrp="1"/>
          </p:cNvSpPr>
          <p:nvPr>
            <p:ph type="ftr" sz="quarter" idx="11"/>
          </p:nvPr>
        </p:nvSpPr>
        <p:spPr/>
        <p:txBody>
          <a:bodyPr/>
          <a:lstStyle/>
          <a:p>
            <a:r>
              <a:rPr lang="fa-IR" dirty="0" smtClean="0"/>
              <a:t>انتخاب موضوع، بيان مسئله، اهداف-دکتر آرش قنبريان</a:t>
            </a:r>
            <a:endParaRPr lang="en-US" dirty="0"/>
          </a:p>
        </p:txBody>
      </p:sp>
      <p:sp>
        <p:nvSpPr>
          <p:cNvPr id="4" name="Slide Number Placeholder 3"/>
          <p:cNvSpPr>
            <a:spLocks noGrp="1"/>
          </p:cNvSpPr>
          <p:nvPr>
            <p:ph type="sldNum" sz="quarter" idx="12"/>
          </p:nvPr>
        </p:nvSpPr>
        <p:spPr/>
        <p:txBody>
          <a:bodyPr/>
          <a:lstStyle/>
          <a:p>
            <a:fld id="{C18AF7E9-5F85-4EBF-B4B3-3686E00CFE2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56C50E8-8BBD-44C5-B9DE-A1C035D1DCF3}" type="datetime1">
              <a:rPr lang="en-US" smtClean="0"/>
              <a:t>9/13/2015</a:t>
            </a:fld>
            <a:endParaRPr lang="en-US"/>
          </a:p>
        </p:txBody>
      </p:sp>
      <p:sp>
        <p:nvSpPr>
          <p:cNvPr id="6" name="Footer Placeholder 5"/>
          <p:cNvSpPr>
            <a:spLocks noGrp="1"/>
          </p:cNvSpPr>
          <p:nvPr>
            <p:ph type="ftr" sz="quarter" idx="11"/>
          </p:nvPr>
        </p:nvSpPr>
        <p:spPr/>
        <p:txBody>
          <a:bodyPr/>
          <a:lstStyle/>
          <a:p>
            <a:r>
              <a:rPr lang="fa-IR" dirty="0" smtClean="0"/>
              <a:t>انتخاب موضوع، بيان مسئله، اهداف-دکتر آرش قنبريان</a:t>
            </a:r>
            <a:endParaRPr lang="en-US" dirty="0"/>
          </a:p>
        </p:txBody>
      </p:sp>
      <p:sp>
        <p:nvSpPr>
          <p:cNvPr id="7" name="Slide Number Placeholder 6"/>
          <p:cNvSpPr>
            <a:spLocks noGrp="1"/>
          </p:cNvSpPr>
          <p:nvPr>
            <p:ph type="sldNum" sz="quarter" idx="12"/>
          </p:nvPr>
        </p:nvSpPr>
        <p:spPr/>
        <p:txBody>
          <a:bodyPr/>
          <a:lstStyle/>
          <a:p>
            <a:fld id="{C18AF7E9-5F85-4EBF-B4B3-3686E00CFE2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985D866-8444-4178-8CA9-F05C0F2CBD08}" type="datetime1">
              <a:rPr lang="en-US" smtClean="0"/>
              <a:t>9/13/2015</a:t>
            </a:fld>
            <a:endParaRPr lang="en-US"/>
          </a:p>
        </p:txBody>
      </p:sp>
      <p:sp>
        <p:nvSpPr>
          <p:cNvPr id="6" name="Footer Placeholder 5"/>
          <p:cNvSpPr>
            <a:spLocks noGrp="1"/>
          </p:cNvSpPr>
          <p:nvPr>
            <p:ph type="ftr" sz="quarter" idx="11"/>
          </p:nvPr>
        </p:nvSpPr>
        <p:spPr/>
        <p:txBody>
          <a:bodyPr/>
          <a:lstStyle/>
          <a:p>
            <a:r>
              <a:rPr lang="fa-IR" dirty="0" smtClean="0"/>
              <a:t>انتخاب موضوع، بيان مسئله، اهداف-دکتر آرش قنبريان</a:t>
            </a:r>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C18AF7E9-5F85-4EBF-B4B3-3686E00CFE2F}"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F659EF9-7F36-4CA8-9843-B5CB5697ECEC}" type="datetime1">
              <a:rPr lang="en-US" smtClean="0"/>
              <a:t>9/13/2015</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fa-IR" dirty="0" smtClean="0"/>
              <a:t>انتخاب موضوع، بيان مسئله، اهداف-دکتر آرش قنبريان</a:t>
            </a:r>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18AF7E9-5F85-4EBF-B4B3-3686E00CFE2F}"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hf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7" name="Footer Placeholder 6"/>
          <p:cNvSpPr>
            <a:spLocks noGrp="1"/>
          </p:cNvSpPr>
          <p:nvPr>
            <p:ph type="ftr" sz="quarter" idx="11"/>
          </p:nvPr>
        </p:nvSpPr>
        <p:spPr/>
        <p:txBody>
          <a:bodyPr/>
          <a:lstStyle/>
          <a:p>
            <a:r>
              <a:rPr lang="fa-IR" dirty="0" smtClean="0"/>
              <a:t>انتخاب موضوع، بيان مسئله، اهداف-دکتر آرش قنبريان</a:t>
            </a:r>
            <a:endParaRPr lang="en-US" dirty="0"/>
          </a:p>
        </p:txBody>
      </p:sp>
      <p:sp>
        <p:nvSpPr>
          <p:cNvPr id="6" name="Slide Number Placeholder 5"/>
          <p:cNvSpPr>
            <a:spLocks noGrp="1"/>
          </p:cNvSpPr>
          <p:nvPr>
            <p:ph type="sldNum" sz="quarter" idx="12"/>
          </p:nvPr>
        </p:nvSpPr>
        <p:spPr/>
        <p:txBody>
          <a:bodyPr/>
          <a:lstStyle/>
          <a:p>
            <a:fld id="{C18AF7E9-5F85-4EBF-B4B3-3686E00CFE2F}" type="slidenum">
              <a:rPr lang="en-US" smtClean="0"/>
              <a:pPr/>
              <a:t>1</a:t>
            </a:fld>
            <a:endParaRPr lang="en-US"/>
          </a:p>
        </p:txBody>
      </p:sp>
      <p:pic>
        <p:nvPicPr>
          <p:cNvPr id="4" name="Picture 4" descr="besm"/>
          <p:cNvPicPr>
            <a:picLocks noChangeAspect="1" noChangeArrowheads="1"/>
          </p:cNvPicPr>
          <p:nvPr/>
        </p:nvPicPr>
        <p:blipFill>
          <a:blip r:embed="rId2" cstate="print"/>
          <a:srcRect/>
          <a:stretch>
            <a:fillRect/>
          </a:stretch>
        </p:blipFill>
        <p:spPr bwMode="auto">
          <a:xfrm>
            <a:off x="0" y="0"/>
            <a:ext cx="9144000" cy="6896100"/>
          </a:xfrm>
          <a:prstGeom prst="rect">
            <a:avLst/>
          </a:prstGeom>
          <a:noFill/>
          <a:ln w="9525">
            <a:noFill/>
            <a:miter lim="800000"/>
            <a:headEnd/>
            <a:tailEnd/>
          </a:ln>
        </p:spPr>
      </p:pic>
      <p:pic>
        <p:nvPicPr>
          <p:cNvPr id="5" name="Picture 3" descr="2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276600" y="1844675"/>
            <a:ext cx="5327848" cy="4642594"/>
          </a:xfrm>
          <a:prstGeom prst="rect">
            <a:avLst/>
          </a:prstGeom>
          <a:noFill/>
          <a:ln w="9525">
            <a:noFill/>
            <a:miter lim="800000"/>
            <a:headEnd/>
            <a:tailEnd/>
          </a:ln>
          <a:effectLst>
            <a:outerShdw dist="35921" dir="2700000" algn="ctr" rotWithShape="0">
              <a:srgbClr val="FF0000"/>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0" name="Text Box 4"/>
          <p:cNvSpPr txBox="1">
            <a:spLocks noChangeArrowheads="1"/>
          </p:cNvSpPr>
          <p:nvPr/>
        </p:nvSpPr>
        <p:spPr bwMode="auto">
          <a:xfrm>
            <a:off x="1600200" y="457200"/>
            <a:ext cx="5562600" cy="584200"/>
          </a:xfrm>
          <a:prstGeom prst="rect">
            <a:avLst/>
          </a:prstGeom>
          <a:noFill/>
          <a:ln w="9525">
            <a:noFill/>
            <a:miter lim="800000"/>
            <a:headEnd/>
            <a:tailEnd/>
          </a:ln>
          <a:effectLst/>
        </p:spPr>
        <p:txBody>
          <a:bodyPr>
            <a:spAutoFit/>
          </a:bodyPr>
          <a:lstStyle/>
          <a:p>
            <a:pPr algn="ctr">
              <a:defRPr/>
            </a:pPr>
            <a:r>
              <a:rPr lang="en-US" sz="3200" b="1" u="sng" dirty="0">
                <a:solidFill>
                  <a:srgbClr val="FF0000"/>
                </a:solidFill>
                <a:effectLst>
                  <a:outerShdw blurRad="38100" dist="38100" dir="2700000" algn="tl">
                    <a:srgbClr val="000000">
                      <a:alpha val="43137"/>
                    </a:srgbClr>
                  </a:outerShdw>
                </a:effectLst>
                <a:latin typeface="Times New Roman" pitchFamily="18" charset="0"/>
              </a:rPr>
              <a:t>Characteristics of Research</a:t>
            </a:r>
          </a:p>
        </p:txBody>
      </p:sp>
      <p:sp>
        <p:nvSpPr>
          <p:cNvPr id="111621" name="Rectangle 5"/>
          <p:cNvSpPr>
            <a:spLocks noChangeArrowheads="1"/>
          </p:cNvSpPr>
          <p:nvPr/>
        </p:nvSpPr>
        <p:spPr bwMode="auto">
          <a:xfrm>
            <a:off x="228600" y="1600200"/>
            <a:ext cx="8915400" cy="5257800"/>
          </a:xfrm>
          <a:prstGeom prst="rect">
            <a:avLst/>
          </a:prstGeom>
          <a:noFill/>
          <a:ln w="9525">
            <a:noFill/>
            <a:miter lim="800000"/>
            <a:headEnd/>
            <a:tailEnd/>
          </a:ln>
          <a:effectLst/>
        </p:spPr>
        <p:txBody>
          <a:bodyPr/>
          <a:lstStyle/>
          <a:p>
            <a:pPr>
              <a:buFont typeface="Wingdings" pitchFamily="2" charset="2"/>
              <a:buChar char="v"/>
              <a:defRPr/>
            </a:pPr>
            <a:r>
              <a:rPr lang="en-US" sz="2000" b="1" dirty="0">
                <a:solidFill>
                  <a:schemeClr val="tx1">
                    <a:lumMod val="95000"/>
                    <a:lumOff val="5000"/>
                  </a:schemeClr>
                </a:solidFill>
                <a:latin typeface="Times New Roman" pitchFamily="18" charset="0"/>
              </a:rPr>
              <a:t>Research is directed towards the </a:t>
            </a:r>
            <a:r>
              <a:rPr lang="en-US" sz="2000" b="1" dirty="0">
                <a:solidFill>
                  <a:srgbClr val="3333CC"/>
                </a:solidFill>
                <a:latin typeface="Times New Roman" pitchFamily="18" charset="0"/>
              </a:rPr>
              <a:t>solution of a problem</a:t>
            </a:r>
            <a:r>
              <a:rPr lang="en-US" sz="2000" b="1" dirty="0">
                <a:solidFill>
                  <a:schemeClr val="accent2"/>
                </a:solidFill>
                <a:latin typeface="Times New Roman" pitchFamily="18" charset="0"/>
              </a:rPr>
              <a:t>.</a:t>
            </a:r>
          </a:p>
          <a:p>
            <a:pPr>
              <a:buFont typeface="Wingdings" pitchFamily="2" charset="2"/>
              <a:buChar char="v"/>
              <a:defRPr/>
            </a:pPr>
            <a:r>
              <a:rPr lang="en-US" sz="2000" b="1" dirty="0">
                <a:solidFill>
                  <a:schemeClr val="tx1">
                    <a:lumMod val="95000"/>
                    <a:lumOff val="5000"/>
                  </a:schemeClr>
                </a:solidFill>
                <a:latin typeface="Times New Roman" pitchFamily="18" charset="0"/>
              </a:rPr>
              <a:t>Research is based upon </a:t>
            </a:r>
            <a:r>
              <a:rPr lang="en-US" sz="2000" b="1" dirty="0">
                <a:solidFill>
                  <a:srgbClr val="3333CC"/>
                </a:solidFill>
                <a:latin typeface="Times New Roman" pitchFamily="18" charset="0"/>
              </a:rPr>
              <a:t>observable experience or empirical evidence</a:t>
            </a:r>
            <a:r>
              <a:rPr lang="en-US" sz="2000" b="1" dirty="0">
                <a:solidFill>
                  <a:schemeClr val="accent2"/>
                </a:solidFill>
                <a:latin typeface="Times New Roman" pitchFamily="18" charset="0"/>
              </a:rPr>
              <a:t>.</a:t>
            </a:r>
          </a:p>
          <a:p>
            <a:pPr>
              <a:buFont typeface="Wingdings" pitchFamily="2" charset="2"/>
              <a:buChar char="v"/>
              <a:defRPr/>
            </a:pPr>
            <a:r>
              <a:rPr lang="en-US" sz="2000" b="1" dirty="0">
                <a:solidFill>
                  <a:schemeClr val="tx1">
                    <a:lumMod val="95000"/>
                    <a:lumOff val="5000"/>
                  </a:schemeClr>
                </a:solidFill>
                <a:latin typeface="Times New Roman" pitchFamily="18" charset="0"/>
              </a:rPr>
              <a:t>Research demands </a:t>
            </a:r>
            <a:r>
              <a:rPr lang="en-US" sz="2000" b="1" dirty="0">
                <a:solidFill>
                  <a:srgbClr val="3333CC"/>
                </a:solidFill>
                <a:latin typeface="Times New Roman" pitchFamily="18" charset="0"/>
              </a:rPr>
              <a:t>accurate observation and description</a:t>
            </a:r>
            <a:r>
              <a:rPr lang="en-US" sz="2000" b="1" dirty="0">
                <a:solidFill>
                  <a:schemeClr val="accent2"/>
                </a:solidFill>
                <a:latin typeface="Times New Roman" pitchFamily="18" charset="0"/>
              </a:rPr>
              <a:t>.</a:t>
            </a:r>
          </a:p>
          <a:p>
            <a:pPr>
              <a:buFont typeface="Wingdings" pitchFamily="2" charset="2"/>
              <a:buChar char="v"/>
              <a:defRPr/>
            </a:pPr>
            <a:r>
              <a:rPr lang="en-US" sz="2000" b="1" dirty="0">
                <a:solidFill>
                  <a:schemeClr val="tx1">
                    <a:lumMod val="95000"/>
                    <a:lumOff val="5000"/>
                  </a:schemeClr>
                </a:solidFill>
                <a:latin typeface="Times New Roman" pitchFamily="18" charset="0"/>
              </a:rPr>
              <a:t>Research involves </a:t>
            </a:r>
            <a:r>
              <a:rPr lang="en-US" sz="2000" b="1" dirty="0">
                <a:solidFill>
                  <a:srgbClr val="3333CC"/>
                </a:solidFill>
                <a:latin typeface="Times New Roman" pitchFamily="18" charset="0"/>
              </a:rPr>
              <a:t>gathering new data </a:t>
            </a:r>
            <a:r>
              <a:rPr lang="en-US" sz="2000" b="1" dirty="0">
                <a:solidFill>
                  <a:schemeClr val="tx1">
                    <a:lumMod val="95000"/>
                    <a:lumOff val="5000"/>
                  </a:schemeClr>
                </a:solidFill>
                <a:latin typeface="Times New Roman" pitchFamily="18" charset="0"/>
              </a:rPr>
              <a:t>from primary sources or </a:t>
            </a:r>
            <a:r>
              <a:rPr lang="en-US" sz="2000" b="1" dirty="0">
                <a:solidFill>
                  <a:srgbClr val="3333CC"/>
                </a:solidFill>
                <a:latin typeface="Times New Roman" pitchFamily="18" charset="0"/>
              </a:rPr>
              <a:t>using existing data </a:t>
            </a:r>
            <a:r>
              <a:rPr lang="en-US" sz="2000" b="1" dirty="0">
                <a:solidFill>
                  <a:schemeClr val="tx1">
                    <a:lumMod val="95000"/>
                    <a:lumOff val="5000"/>
                  </a:schemeClr>
                </a:solidFill>
                <a:latin typeface="Times New Roman" pitchFamily="18" charset="0"/>
              </a:rPr>
              <a:t>for a new purpose</a:t>
            </a:r>
            <a:r>
              <a:rPr lang="en-US" sz="2000" b="1" dirty="0">
                <a:solidFill>
                  <a:schemeClr val="accent2"/>
                </a:solidFill>
                <a:latin typeface="Times New Roman" pitchFamily="18" charset="0"/>
              </a:rPr>
              <a:t>.</a:t>
            </a:r>
          </a:p>
          <a:p>
            <a:pPr>
              <a:buFont typeface="Wingdings" pitchFamily="2" charset="2"/>
              <a:buChar char="v"/>
              <a:defRPr/>
            </a:pPr>
            <a:r>
              <a:rPr lang="en-US" sz="2000" b="1" dirty="0">
                <a:solidFill>
                  <a:schemeClr val="tx1">
                    <a:lumMod val="95000"/>
                    <a:lumOff val="5000"/>
                  </a:schemeClr>
                </a:solidFill>
                <a:latin typeface="Times New Roman" pitchFamily="18" charset="0"/>
              </a:rPr>
              <a:t>Research activities are characterized by </a:t>
            </a:r>
            <a:r>
              <a:rPr lang="en-US" sz="2000" b="1" dirty="0">
                <a:solidFill>
                  <a:srgbClr val="3333CC"/>
                </a:solidFill>
                <a:latin typeface="Times New Roman" pitchFamily="18" charset="0"/>
              </a:rPr>
              <a:t>carefully designed procedures.</a:t>
            </a:r>
          </a:p>
          <a:p>
            <a:pPr>
              <a:buFont typeface="Wingdings" pitchFamily="2" charset="2"/>
              <a:buChar char="v"/>
              <a:defRPr/>
            </a:pPr>
            <a:r>
              <a:rPr lang="en-US" sz="2000" b="1" dirty="0">
                <a:solidFill>
                  <a:schemeClr val="tx1">
                    <a:lumMod val="95000"/>
                    <a:lumOff val="5000"/>
                  </a:schemeClr>
                </a:solidFill>
                <a:latin typeface="Times New Roman" pitchFamily="18" charset="0"/>
              </a:rPr>
              <a:t>Research requires </a:t>
            </a:r>
            <a:r>
              <a:rPr lang="en-US" sz="2000" b="1" dirty="0">
                <a:solidFill>
                  <a:srgbClr val="3333CC"/>
                </a:solidFill>
                <a:latin typeface="Times New Roman" pitchFamily="18" charset="0"/>
              </a:rPr>
              <a:t>expertise</a:t>
            </a:r>
            <a:r>
              <a:rPr lang="en-US" sz="2000" b="1" dirty="0">
                <a:solidFill>
                  <a:schemeClr val="accent2"/>
                </a:solidFill>
                <a:latin typeface="Times New Roman" pitchFamily="18" charset="0"/>
              </a:rPr>
              <a:t> </a:t>
            </a:r>
            <a:r>
              <a:rPr lang="en-US" sz="2000" b="1" dirty="0">
                <a:solidFill>
                  <a:schemeClr val="tx1">
                    <a:lumMod val="95000"/>
                    <a:lumOff val="5000"/>
                  </a:schemeClr>
                </a:solidFill>
                <a:latin typeface="Times New Roman" pitchFamily="18" charset="0"/>
              </a:rPr>
              <a:t>i.e., skill necessary to carryout investigation, search the related literature and to understand and analyze the data gathered.</a:t>
            </a:r>
          </a:p>
          <a:p>
            <a:pPr>
              <a:buFont typeface="Wingdings" pitchFamily="2" charset="2"/>
              <a:buChar char="v"/>
              <a:defRPr/>
            </a:pPr>
            <a:r>
              <a:rPr lang="en-US" sz="2000" b="1" dirty="0">
                <a:solidFill>
                  <a:schemeClr val="tx1">
                    <a:lumMod val="95000"/>
                    <a:lumOff val="5000"/>
                  </a:schemeClr>
                </a:solidFill>
                <a:latin typeface="Times New Roman" pitchFamily="18" charset="0"/>
              </a:rPr>
              <a:t>Research is </a:t>
            </a:r>
            <a:r>
              <a:rPr lang="en-US" sz="2000" b="1" dirty="0">
                <a:solidFill>
                  <a:srgbClr val="3333CC"/>
                </a:solidFill>
                <a:latin typeface="Times New Roman" pitchFamily="18" charset="0"/>
              </a:rPr>
              <a:t>objective and logical </a:t>
            </a:r>
            <a:r>
              <a:rPr lang="en-US" sz="2000" b="1" dirty="0">
                <a:solidFill>
                  <a:schemeClr val="tx1">
                    <a:lumMod val="95000"/>
                    <a:lumOff val="5000"/>
                  </a:schemeClr>
                </a:solidFill>
                <a:latin typeface="Times New Roman" pitchFamily="18" charset="0"/>
              </a:rPr>
              <a:t>– applying every possible test to validate the data collected and conclusions reached.</a:t>
            </a:r>
          </a:p>
          <a:p>
            <a:pPr>
              <a:buFont typeface="Wingdings" pitchFamily="2" charset="2"/>
              <a:buChar char="v"/>
              <a:defRPr/>
            </a:pPr>
            <a:r>
              <a:rPr lang="en-US" sz="2000" b="1" dirty="0">
                <a:solidFill>
                  <a:schemeClr val="tx1">
                    <a:lumMod val="95000"/>
                    <a:lumOff val="5000"/>
                  </a:schemeClr>
                </a:solidFill>
                <a:latin typeface="Times New Roman" pitchFamily="18" charset="0"/>
              </a:rPr>
              <a:t>Research involves the </a:t>
            </a:r>
            <a:r>
              <a:rPr lang="en-US" sz="2000" b="1" dirty="0">
                <a:solidFill>
                  <a:srgbClr val="3333CC"/>
                </a:solidFill>
                <a:latin typeface="Times New Roman" pitchFamily="18" charset="0"/>
              </a:rPr>
              <a:t>seek for answers to unsolved problems.</a:t>
            </a:r>
          </a:p>
          <a:p>
            <a:pPr>
              <a:buFont typeface="Wingdings" pitchFamily="2" charset="2"/>
              <a:buChar char="v"/>
              <a:defRPr/>
            </a:pPr>
            <a:r>
              <a:rPr lang="en-US" sz="2000" b="1" dirty="0">
                <a:solidFill>
                  <a:schemeClr val="tx1">
                    <a:lumMod val="95000"/>
                    <a:lumOff val="5000"/>
                  </a:schemeClr>
                </a:solidFill>
                <a:latin typeface="Times New Roman" pitchFamily="18" charset="0"/>
              </a:rPr>
              <a:t>Research requires </a:t>
            </a:r>
            <a:r>
              <a:rPr lang="en-US" sz="2000" b="1" dirty="0">
                <a:solidFill>
                  <a:srgbClr val="3333CC"/>
                </a:solidFill>
                <a:latin typeface="Times New Roman" pitchFamily="18" charset="0"/>
              </a:rPr>
              <a:t>bravery.</a:t>
            </a:r>
          </a:p>
          <a:p>
            <a:pPr>
              <a:buFont typeface="Wingdings" pitchFamily="2" charset="2"/>
              <a:buChar char="v"/>
              <a:defRPr/>
            </a:pPr>
            <a:r>
              <a:rPr lang="en-US" sz="2000" b="1" dirty="0">
                <a:solidFill>
                  <a:schemeClr val="tx1">
                    <a:lumMod val="95000"/>
                    <a:lumOff val="5000"/>
                  </a:schemeClr>
                </a:solidFill>
                <a:latin typeface="Times New Roman" pitchFamily="18" charset="0"/>
              </a:rPr>
              <a:t>Research is characterized by </a:t>
            </a:r>
            <a:r>
              <a:rPr lang="en-US" sz="2000" b="1" dirty="0">
                <a:solidFill>
                  <a:srgbClr val="3333CC"/>
                </a:solidFill>
                <a:latin typeface="Times New Roman" pitchFamily="18" charset="0"/>
              </a:rPr>
              <a:t>patient and unhurried activity.</a:t>
            </a:r>
          </a:p>
          <a:p>
            <a:pPr>
              <a:buFont typeface="Wingdings" pitchFamily="2" charset="2"/>
              <a:buChar char="v"/>
              <a:defRPr/>
            </a:pPr>
            <a:r>
              <a:rPr lang="en-US" sz="2000" b="1" dirty="0">
                <a:solidFill>
                  <a:schemeClr val="tx1">
                    <a:lumMod val="95000"/>
                    <a:lumOff val="5000"/>
                  </a:schemeClr>
                </a:solidFill>
                <a:latin typeface="Times New Roman" pitchFamily="18" charset="0"/>
              </a:rPr>
              <a:t>Research is carefully </a:t>
            </a:r>
            <a:r>
              <a:rPr lang="en-US" sz="2000" b="1" dirty="0">
                <a:solidFill>
                  <a:srgbClr val="3333CC"/>
                </a:solidFill>
                <a:latin typeface="Times New Roman" pitchFamily="18" charset="0"/>
              </a:rPr>
              <a:t>recorded and reported.</a:t>
            </a:r>
          </a:p>
        </p:txBody>
      </p:sp>
      <p:sp>
        <p:nvSpPr>
          <p:cNvPr id="4" name="Slide Number Placeholder 3"/>
          <p:cNvSpPr>
            <a:spLocks noGrp="1"/>
          </p:cNvSpPr>
          <p:nvPr>
            <p:ph type="sldNum" sz="quarter" idx="12"/>
          </p:nvPr>
        </p:nvSpPr>
        <p:spPr/>
        <p:txBody>
          <a:bodyPr/>
          <a:lstStyle/>
          <a:p>
            <a:fld id="{C18AF7E9-5F85-4EBF-B4B3-3686E00CFE2F}" type="slidenum">
              <a:rPr lang="en-US" smtClean="0"/>
              <a:pPr/>
              <a:t>10</a:t>
            </a:fld>
            <a:endParaRPr lang="en-US"/>
          </a:p>
        </p:txBody>
      </p:sp>
      <p:sp>
        <p:nvSpPr>
          <p:cNvPr id="5" name="Footer Placeholder 4"/>
          <p:cNvSpPr>
            <a:spLocks noGrp="1"/>
          </p:cNvSpPr>
          <p:nvPr>
            <p:ph type="ftr" sz="quarter" idx="11"/>
          </p:nvPr>
        </p:nvSpPr>
        <p:spPr/>
        <p:txBody>
          <a:bodyPr/>
          <a:lstStyle/>
          <a:p>
            <a:r>
              <a:rPr lang="fa-IR" smtClean="0"/>
              <a:t>انتخاب موضوع، بيان مسئله، اهداف-دکتر آرش قنبريان</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1621">
                                            <p:txEl>
                                              <p:pRg st="1" end="1"/>
                                            </p:txEl>
                                          </p:spTgt>
                                        </p:tgtEl>
                                        <p:attrNameLst>
                                          <p:attrName>style.visibility</p:attrName>
                                        </p:attrNameLst>
                                      </p:cBhvr>
                                      <p:to>
                                        <p:strVal val="visible"/>
                                      </p:to>
                                    </p:set>
                                    <p:anim calcmode="lin" valueType="num">
                                      <p:cBhvr additive="base">
                                        <p:cTn id="7" dur="500" fill="hold"/>
                                        <p:tgtEl>
                                          <p:spTgt spid="11162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162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1621">
                                            <p:txEl>
                                              <p:pRg st="2" end="2"/>
                                            </p:txEl>
                                          </p:spTgt>
                                        </p:tgtEl>
                                        <p:attrNameLst>
                                          <p:attrName>style.visibility</p:attrName>
                                        </p:attrNameLst>
                                      </p:cBhvr>
                                      <p:to>
                                        <p:strVal val="visible"/>
                                      </p:to>
                                    </p:set>
                                    <p:anim calcmode="lin" valueType="num">
                                      <p:cBhvr additive="base">
                                        <p:cTn id="13" dur="500" fill="hold"/>
                                        <p:tgtEl>
                                          <p:spTgt spid="11162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162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1621">
                                            <p:txEl>
                                              <p:pRg st="3" end="3"/>
                                            </p:txEl>
                                          </p:spTgt>
                                        </p:tgtEl>
                                        <p:attrNameLst>
                                          <p:attrName>style.visibility</p:attrName>
                                        </p:attrNameLst>
                                      </p:cBhvr>
                                      <p:to>
                                        <p:strVal val="visible"/>
                                      </p:to>
                                    </p:set>
                                    <p:anim calcmode="lin" valueType="num">
                                      <p:cBhvr additive="base">
                                        <p:cTn id="19" dur="500" fill="hold"/>
                                        <p:tgtEl>
                                          <p:spTgt spid="11162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162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1621">
                                            <p:txEl>
                                              <p:pRg st="4" end="4"/>
                                            </p:txEl>
                                          </p:spTgt>
                                        </p:tgtEl>
                                        <p:attrNameLst>
                                          <p:attrName>style.visibility</p:attrName>
                                        </p:attrNameLst>
                                      </p:cBhvr>
                                      <p:to>
                                        <p:strVal val="visible"/>
                                      </p:to>
                                    </p:set>
                                    <p:anim calcmode="lin" valueType="num">
                                      <p:cBhvr additive="base">
                                        <p:cTn id="25" dur="500" fill="hold"/>
                                        <p:tgtEl>
                                          <p:spTgt spid="11162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162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1621">
                                            <p:txEl>
                                              <p:pRg st="5" end="5"/>
                                            </p:txEl>
                                          </p:spTgt>
                                        </p:tgtEl>
                                        <p:attrNameLst>
                                          <p:attrName>style.visibility</p:attrName>
                                        </p:attrNameLst>
                                      </p:cBhvr>
                                      <p:to>
                                        <p:strVal val="visible"/>
                                      </p:to>
                                    </p:set>
                                    <p:anim calcmode="lin" valueType="num">
                                      <p:cBhvr additive="base">
                                        <p:cTn id="31" dur="500" fill="hold"/>
                                        <p:tgtEl>
                                          <p:spTgt spid="111621">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162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1621">
                                            <p:txEl>
                                              <p:pRg st="6" end="6"/>
                                            </p:txEl>
                                          </p:spTgt>
                                        </p:tgtEl>
                                        <p:attrNameLst>
                                          <p:attrName>style.visibility</p:attrName>
                                        </p:attrNameLst>
                                      </p:cBhvr>
                                      <p:to>
                                        <p:strVal val="visible"/>
                                      </p:to>
                                    </p:set>
                                    <p:anim calcmode="lin" valueType="num">
                                      <p:cBhvr additive="base">
                                        <p:cTn id="37" dur="500" fill="hold"/>
                                        <p:tgtEl>
                                          <p:spTgt spid="111621">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162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11621">
                                            <p:txEl>
                                              <p:pRg st="7" end="7"/>
                                            </p:txEl>
                                          </p:spTgt>
                                        </p:tgtEl>
                                        <p:attrNameLst>
                                          <p:attrName>style.visibility</p:attrName>
                                        </p:attrNameLst>
                                      </p:cBhvr>
                                      <p:to>
                                        <p:strVal val="visible"/>
                                      </p:to>
                                    </p:set>
                                    <p:anim calcmode="lin" valueType="num">
                                      <p:cBhvr additive="base">
                                        <p:cTn id="43" dur="500" fill="hold"/>
                                        <p:tgtEl>
                                          <p:spTgt spid="111621">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162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11621">
                                            <p:txEl>
                                              <p:pRg st="8" end="8"/>
                                            </p:txEl>
                                          </p:spTgt>
                                        </p:tgtEl>
                                        <p:attrNameLst>
                                          <p:attrName>style.visibility</p:attrName>
                                        </p:attrNameLst>
                                      </p:cBhvr>
                                      <p:to>
                                        <p:strVal val="visible"/>
                                      </p:to>
                                    </p:set>
                                    <p:anim calcmode="lin" valueType="num">
                                      <p:cBhvr additive="base">
                                        <p:cTn id="49" dur="500" fill="hold"/>
                                        <p:tgtEl>
                                          <p:spTgt spid="111621">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11621">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11621">
                                            <p:txEl>
                                              <p:pRg st="9" end="9"/>
                                            </p:txEl>
                                          </p:spTgt>
                                        </p:tgtEl>
                                        <p:attrNameLst>
                                          <p:attrName>style.visibility</p:attrName>
                                        </p:attrNameLst>
                                      </p:cBhvr>
                                      <p:to>
                                        <p:strVal val="visible"/>
                                      </p:to>
                                    </p:set>
                                    <p:anim calcmode="lin" valueType="num">
                                      <p:cBhvr additive="base">
                                        <p:cTn id="55" dur="500" fill="hold"/>
                                        <p:tgtEl>
                                          <p:spTgt spid="111621">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11621">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11621">
                                            <p:txEl>
                                              <p:pRg st="10" end="10"/>
                                            </p:txEl>
                                          </p:spTgt>
                                        </p:tgtEl>
                                        <p:attrNameLst>
                                          <p:attrName>style.visibility</p:attrName>
                                        </p:attrNameLst>
                                      </p:cBhvr>
                                      <p:to>
                                        <p:strVal val="visible"/>
                                      </p:to>
                                    </p:set>
                                    <p:anim calcmode="lin" valueType="num">
                                      <p:cBhvr additive="base">
                                        <p:cTn id="61" dur="500" fill="hold"/>
                                        <p:tgtEl>
                                          <p:spTgt spid="111621">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11621">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411760" y="314400"/>
            <a:ext cx="4536504" cy="594320"/>
          </a:xfrm>
        </p:spPr>
        <p:txBody>
          <a:bodyPr>
            <a:normAutofit fontScale="90000"/>
          </a:bodyPr>
          <a:lstStyle/>
          <a:p>
            <a:pPr algn="ctr" eaLnBrk="1" hangingPunct="1"/>
            <a:r>
              <a:rPr lang="fa-IR" sz="3600" dirty="0" smtClean="0">
                <a:solidFill>
                  <a:srgbClr val="FF0000"/>
                </a:solidFill>
                <a:cs typeface="B Titr" pitchFamily="2" charset="-78"/>
              </a:rPr>
              <a:t>مفهوم تحقيق</a:t>
            </a:r>
            <a:endParaRPr lang="en-US" sz="3600" dirty="0" smtClean="0">
              <a:solidFill>
                <a:srgbClr val="FF0000"/>
              </a:solidFill>
              <a:cs typeface="B Titr" pitchFamily="2" charset="-78"/>
            </a:endParaRPr>
          </a:p>
        </p:txBody>
      </p:sp>
      <p:sp>
        <p:nvSpPr>
          <p:cNvPr id="5123" name="Rectangle 3"/>
          <p:cNvSpPr>
            <a:spLocks noGrp="1" noChangeArrowheads="1"/>
          </p:cNvSpPr>
          <p:nvPr>
            <p:ph idx="1"/>
          </p:nvPr>
        </p:nvSpPr>
        <p:spPr>
          <a:xfrm>
            <a:off x="523056" y="1043136"/>
            <a:ext cx="8153400" cy="5410200"/>
          </a:xfrm>
        </p:spPr>
        <p:txBody>
          <a:bodyPr>
            <a:normAutofit/>
          </a:bodyPr>
          <a:lstStyle/>
          <a:p>
            <a:pPr algn="r" rtl="1" eaLnBrk="1" hangingPunct="1">
              <a:spcBef>
                <a:spcPct val="0"/>
              </a:spcBef>
              <a:buClr>
                <a:schemeClr val="accent2"/>
              </a:buClr>
              <a:buFont typeface="Wingdings" pitchFamily="2" charset="2"/>
              <a:buChar char="q"/>
              <a:defRPr/>
            </a:pPr>
            <a:r>
              <a:rPr lang="ar-SA" dirty="0">
                <a:solidFill>
                  <a:srgbClr val="000066"/>
                </a:solidFill>
                <a:cs typeface="B Nazanin" pitchFamily="2" charset="-78"/>
              </a:rPr>
              <a:t> </a:t>
            </a:r>
            <a:r>
              <a:rPr lang="fa-IR" dirty="0" smtClean="0">
                <a:solidFill>
                  <a:srgbClr val="000066"/>
                </a:solidFill>
                <a:cs typeface="B Nazanin" pitchFamily="2" charset="-78"/>
              </a:rPr>
              <a:t>تلاش </a:t>
            </a:r>
            <a:r>
              <a:rPr lang="fa-IR" dirty="0" smtClean="0">
                <a:solidFill>
                  <a:srgbClr val="000066"/>
                </a:solidFill>
                <a:cs typeface="B Nazanin" pitchFamily="2" charset="-78"/>
              </a:rPr>
              <a:t>براي </a:t>
            </a:r>
            <a:r>
              <a:rPr lang="fa-IR" dirty="0" smtClean="0">
                <a:solidFill>
                  <a:srgbClr val="000066"/>
                </a:solidFill>
                <a:cs typeface="B Nazanin" pitchFamily="2" charset="-78"/>
              </a:rPr>
              <a:t>شناخت ناشناخته ها</a:t>
            </a:r>
          </a:p>
          <a:p>
            <a:pPr algn="r" rtl="1" eaLnBrk="1" hangingPunct="1">
              <a:spcBef>
                <a:spcPct val="0"/>
              </a:spcBef>
              <a:buClr>
                <a:schemeClr val="accent2"/>
              </a:buClr>
              <a:buFont typeface="Wingdings" pitchFamily="2" charset="2"/>
              <a:buChar char="q"/>
              <a:defRPr/>
            </a:pPr>
            <a:endParaRPr lang="fa-IR" dirty="0">
              <a:solidFill>
                <a:srgbClr val="000066"/>
              </a:solidFill>
              <a:cs typeface="B Nazanin" pitchFamily="2" charset="-78"/>
            </a:endParaRPr>
          </a:p>
          <a:p>
            <a:pPr algn="r" rtl="1" eaLnBrk="1" hangingPunct="1">
              <a:spcBef>
                <a:spcPct val="0"/>
              </a:spcBef>
              <a:buClr>
                <a:schemeClr val="accent2"/>
              </a:buClr>
              <a:buFont typeface="Wingdings" pitchFamily="2" charset="2"/>
              <a:buChar char="q"/>
              <a:defRPr/>
            </a:pPr>
            <a:r>
              <a:rPr lang="ar-SA" dirty="0" smtClean="0">
                <a:solidFill>
                  <a:srgbClr val="000066"/>
                </a:solidFill>
                <a:cs typeface="B Nazanin" pitchFamily="2" charset="-78"/>
              </a:rPr>
              <a:t>پيدا كردن</a:t>
            </a:r>
            <a:r>
              <a:rPr lang="fa-IR" dirty="0">
                <a:solidFill>
                  <a:srgbClr val="000066"/>
                </a:solidFill>
                <a:cs typeface="B Nazanin" pitchFamily="2" charset="-78"/>
              </a:rPr>
              <a:t>،</a:t>
            </a:r>
            <a:r>
              <a:rPr lang="ar-SA" dirty="0" smtClean="0">
                <a:solidFill>
                  <a:srgbClr val="000066"/>
                </a:solidFill>
                <a:cs typeface="B Nazanin" pitchFamily="2" charset="-78"/>
              </a:rPr>
              <a:t> </a:t>
            </a:r>
            <a:r>
              <a:rPr lang="ar-SA" dirty="0">
                <a:solidFill>
                  <a:srgbClr val="000066"/>
                </a:solidFill>
                <a:cs typeface="B Nazanin" pitchFamily="2" charset="-78"/>
              </a:rPr>
              <a:t>يافتن يا جستجوي </a:t>
            </a:r>
            <a:r>
              <a:rPr lang="ar-SA" dirty="0" smtClean="0">
                <a:solidFill>
                  <a:srgbClr val="000066"/>
                </a:solidFill>
                <a:cs typeface="B Nazanin" pitchFamily="2" charset="-78"/>
              </a:rPr>
              <a:t>حقيقت</a:t>
            </a:r>
            <a:endParaRPr lang="fa-IR" dirty="0" smtClean="0">
              <a:solidFill>
                <a:srgbClr val="000066"/>
              </a:solidFill>
              <a:cs typeface="B Nazanin" pitchFamily="2" charset="-78"/>
            </a:endParaRPr>
          </a:p>
          <a:p>
            <a:pPr algn="r" rtl="1" eaLnBrk="1" hangingPunct="1">
              <a:buFont typeface="Wingdings" pitchFamily="2" charset="2"/>
              <a:buChar char="q"/>
              <a:defRPr/>
            </a:pPr>
            <a:endParaRPr lang="en-US" dirty="0">
              <a:solidFill>
                <a:srgbClr val="FFFF00"/>
              </a:solidFill>
              <a:cs typeface="B Mitra" pitchFamily="2" charset="-78"/>
            </a:endParaRPr>
          </a:p>
          <a:p>
            <a:pPr algn="r" rtl="1" eaLnBrk="1" hangingPunct="1">
              <a:spcBef>
                <a:spcPct val="0"/>
              </a:spcBef>
              <a:buClr>
                <a:schemeClr val="accent2"/>
              </a:buClr>
              <a:buFont typeface="Wingdings" pitchFamily="2" charset="2"/>
              <a:buChar char="q"/>
              <a:defRPr/>
            </a:pPr>
            <a:r>
              <a:rPr lang="ar-SA" altLang="zh-CN" dirty="0">
                <a:solidFill>
                  <a:srgbClr val="000066"/>
                </a:solidFill>
                <a:cs typeface="B Nazanin" pitchFamily="2" charset="-78"/>
              </a:rPr>
              <a:t>جستجو و كاوش عميق و متمركز پيرامون يك موضوع خاص</a:t>
            </a:r>
            <a:r>
              <a:rPr lang="fa-IR" altLang="zh-CN" dirty="0">
                <a:solidFill>
                  <a:srgbClr val="000066"/>
                </a:solidFill>
                <a:cs typeface="B Nazanin" pitchFamily="2" charset="-78"/>
              </a:rPr>
              <a:t>،</a:t>
            </a:r>
            <a:r>
              <a:rPr lang="ar-SA" altLang="zh-CN" dirty="0">
                <a:solidFill>
                  <a:srgbClr val="000066"/>
                </a:solidFill>
                <a:cs typeface="B Nazanin" pitchFamily="2" charset="-78"/>
              </a:rPr>
              <a:t> </a:t>
            </a:r>
            <a:r>
              <a:rPr lang="fa-IR" altLang="zh-CN" dirty="0">
                <a:solidFill>
                  <a:srgbClr val="000066"/>
                </a:solidFill>
                <a:cs typeface="B Nazanin" pitchFamily="2" charset="-78"/>
              </a:rPr>
              <a:t>به </a:t>
            </a:r>
            <a:r>
              <a:rPr lang="ar-SA" altLang="zh-CN" dirty="0">
                <a:solidFill>
                  <a:srgbClr val="000066"/>
                </a:solidFill>
                <a:cs typeface="B Nazanin" pitchFamily="2" charset="-78"/>
              </a:rPr>
              <a:t>منظور كسب اطلاعات و حصول اطمينان از صحت</a:t>
            </a:r>
            <a:r>
              <a:rPr lang="fa-IR" altLang="zh-CN" dirty="0">
                <a:solidFill>
                  <a:srgbClr val="000066"/>
                </a:solidFill>
                <a:cs typeface="B Nazanin" pitchFamily="2" charset="-78"/>
              </a:rPr>
              <a:t> </a:t>
            </a:r>
            <a:r>
              <a:rPr lang="ar-SA" altLang="zh-CN" dirty="0" smtClean="0">
                <a:solidFill>
                  <a:srgbClr val="000066"/>
                </a:solidFill>
                <a:cs typeface="B Nazanin" pitchFamily="2" charset="-78"/>
              </a:rPr>
              <a:t>اطلاعات‏</a:t>
            </a:r>
            <a:endParaRPr lang="fa-IR" altLang="zh-CN" dirty="0" smtClean="0">
              <a:solidFill>
                <a:srgbClr val="000066"/>
              </a:solidFill>
              <a:cs typeface="B Nazanin" pitchFamily="2" charset="-78"/>
            </a:endParaRPr>
          </a:p>
          <a:p>
            <a:pPr algn="r" rtl="1" eaLnBrk="1" hangingPunct="1">
              <a:spcBef>
                <a:spcPct val="0"/>
              </a:spcBef>
              <a:buClr>
                <a:schemeClr val="accent2"/>
              </a:buClr>
              <a:buFont typeface="Wingdings" pitchFamily="2" charset="2"/>
              <a:buChar char="q"/>
              <a:defRPr/>
            </a:pPr>
            <a:endParaRPr lang="fa-IR" dirty="0" smtClean="0">
              <a:solidFill>
                <a:srgbClr val="000066"/>
              </a:solidFill>
              <a:cs typeface="B Nazanin" pitchFamily="2" charset="-78"/>
            </a:endParaRPr>
          </a:p>
          <a:p>
            <a:pPr algn="r" rtl="1" eaLnBrk="1" hangingPunct="1">
              <a:spcBef>
                <a:spcPct val="0"/>
              </a:spcBef>
              <a:buClr>
                <a:schemeClr val="accent2"/>
              </a:buClr>
              <a:buFont typeface="Wingdings" pitchFamily="2" charset="2"/>
              <a:buChar char="q"/>
              <a:defRPr/>
            </a:pPr>
            <a:r>
              <a:rPr lang="ar-SA" dirty="0">
                <a:solidFill>
                  <a:srgbClr val="000066"/>
                </a:solidFill>
                <a:cs typeface="B Nazanin" pitchFamily="2" charset="-78"/>
              </a:rPr>
              <a:t> </a:t>
            </a:r>
            <a:r>
              <a:rPr lang="fa-IR" dirty="0">
                <a:solidFill>
                  <a:srgbClr val="000066"/>
                </a:solidFill>
                <a:cs typeface="B Nazanin" pitchFamily="2" charset="-78"/>
              </a:rPr>
              <a:t>فرآيندي برنامه ريزي شده، هوشيارانه، نظام مند و قابل اعتماد براي يافتن حقايق يا فهم عميق </a:t>
            </a:r>
            <a:r>
              <a:rPr lang="fa-IR" dirty="0" smtClean="0">
                <a:solidFill>
                  <a:srgbClr val="000066"/>
                </a:solidFill>
                <a:cs typeface="B Nazanin" pitchFamily="2" charset="-78"/>
              </a:rPr>
              <a:t>مسائل</a:t>
            </a:r>
          </a:p>
          <a:p>
            <a:pPr algn="r" rtl="1" eaLnBrk="1" hangingPunct="1">
              <a:spcBef>
                <a:spcPct val="0"/>
              </a:spcBef>
              <a:buClr>
                <a:schemeClr val="accent2"/>
              </a:buClr>
              <a:buFont typeface="Wingdings" pitchFamily="2" charset="2"/>
              <a:buChar char="q"/>
              <a:defRPr/>
            </a:pPr>
            <a:endParaRPr lang="fa-IR" b="1" dirty="0" smtClean="0">
              <a:solidFill>
                <a:srgbClr val="000066"/>
              </a:solidFill>
              <a:cs typeface="B Nazanin" pitchFamily="2" charset="-78"/>
            </a:endParaRPr>
          </a:p>
          <a:p>
            <a:pPr algn="r" rtl="1" eaLnBrk="1" hangingPunct="1">
              <a:spcBef>
                <a:spcPct val="0"/>
              </a:spcBef>
              <a:buClr>
                <a:schemeClr val="accent2"/>
              </a:buClr>
              <a:buFont typeface="Wingdings" pitchFamily="2" charset="2"/>
              <a:buChar char="q"/>
              <a:defRPr/>
            </a:pPr>
            <a:r>
              <a:rPr lang="fa-IR" dirty="0" smtClean="0">
                <a:solidFill>
                  <a:srgbClr val="333399"/>
                </a:solidFill>
                <a:cs typeface="B Nazanin" pitchFamily="2" charset="-78"/>
              </a:rPr>
              <a:t>جستجوي </a:t>
            </a:r>
            <a:r>
              <a:rPr lang="fa-IR" dirty="0">
                <a:solidFill>
                  <a:srgbClr val="333399"/>
                </a:solidFill>
                <a:cs typeface="B Nazanin" pitchFamily="2" charset="-78"/>
              </a:rPr>
              <a:t>منظم، جمع آوري، تجزيه و تحليل و تفسير داده ها براي </a:t>
            </a:r>
            <a:r>
              <a:rPr lang="fa-IR" dirty="0" smtClean="0">
                <a:solidFill>
                  <a:srgbClr val="333399"/>
                </a:solidFill>
                <a:cs typeface="B Nazanin" pitchFamily="2" charset="-78"/>
              </a:rPr>
              <a:t>پاسخگويي </a:t>
            </a:r>
            <a:r>
              <a:rPr lang="fa-IR" dirty="0">
                <a:solidFill>
                  <a:srgbClr val="333399"/>
                </a:solidFill>
                <a:cs typeface="B Nazanin" pitchFamily="2" charset="-78"/>
              </a:rPr>
              <a:t>به يک سؤال يا پيدا کردن راهي براي رفع مشکلات</a:t>
            </a:r>
          </a:p>
          <a:p>
            <a:pPr algn="r" rtl="1" eaLnBrk="1" hangingPunct="1">
              <a:spcBef>
                <a:spcPct val="0"/>
              </a:spcBef>
              <a:buClr>
                <a:schemeClr val="accent2"/>
              </a:buClr>
              <a:buFont typeface="Wingdings" pitchFamily="2" charset="2"/>
              <a:buChar char="q"/>
              <a:defRPr/>
            </a:pPr>
            <a:endParaRPr lang="fa-IR" b="1" dirty="0">
              <a:cs typeface="B Nazanin" pitchFamily="2" charset="-78"/>
            </a:endParaRPr>
          </a:p>
          <a:p>
            <a:pPr algn="r" rtl="1" eaLnBrk="1" hangingPunct="1">
              <a:spcBef>
                <a:spcPct val="0"/>
              </a:spcBef>
              <a:buClr>
                <a:schemeClr val="accent2"/>
              </a:buClr>
              <a:buFont typeface="Wingdings" pitchFamily="2" charset="2"/>
              <a:buChar char="q"/>
              <a:defRPr/>
            </a:pPr>
            <a:endParaRPr lang="en-US" dirty="0">
              <a:solidFill>
                <a:srgbClr val="FFFF00"/>
              </a:solidFill>
              <a:cs typeface="Roya" pitchFamily="2" charset="-78"/>
            </a:endParaRPr>
          </a:p>
          <a:p>
            <a:pPr marL="0" indent="0" algn="ctr" rtl="1" eaLnBrk="1" hangingPunct="1">
              <a:buFont typeface="Wingdings" pitchFamily="2" charset="2"/>
              <a:buChar char="q"/>
              <a:defRPr/>
            </a:pPr>
            <a:endParaRPr lang="en-US" b="1" dirty="0" smtClean="0">
              <a:solidFill>
                <a:srgbClr val="FFFF00"/>
              </a:solidFill>
              <a:cs typeface="B Nazanin" pitchFamily="2" charset="-78"/>
            </a:endParaRPr>
          </a:p>
        </p:txBody>
      </p:sp>
      <p:sp>
        <p:nvSpPr>
          <p:cNvPr id="9220" name="Slide Number Placeholder 1"/>
          <p:cNvSpPr>
            <a:spLocks noGrp="1"/>
          </p:cNvSpPr>
          <p:nvPr>
            <p:ph type="sldNum" sz="quarter" idx="12"/>
          </p:nvPr>
        </p:nvSpPr>
        <p:spPr>
          <a:xfrm>
            <a:off x="6629400" y="6411913"/>
            <a:ext cx="2133600" cy="476250"/>
          </a:xfrm>
          <a:noFill/>
          <a:ln>
            <a:miter lim="800000"/>
            <a:headEnd/>
            <a:tailEnd/>
          </a:ln>
        </p:spPr>
        <p:txBody>
          <a:bodyPr/>
          <a:lstStyle/>
          <a:p>
            <a:r>
              <a:rPr lang="fa-IR" sz="2000" b="1" smtClean="0">
                <a:latin typeface="Arial" charset="0"/>
                <a:cs typeface="B Nazanin" pitchFamily="2" charset="-78"/>
              </a:rPr>
              <a:t>8</a:t>
            </a:r>
            <a:endParaRPr lang="en-US" sz="2000" b="1" smtClean="0">
              <a:latin typeface="Arial" charset="0"/>
              <a:cs typeface="B Nazanin" pitchFamily="2" charset="-78"/>
            </a:endParaRPr>
          </a:p>
        </p:txBody>
      </p:sp>
      <p:sp>
        <p:nvSpPr>
          <p:cNvPr id="5" name="Footer Placeholder 4"/>
          <p:cNvSpPr>
            <a:spLocks noGrp="1"/>
          </p:cNvSpPr>
          <p:nvPr>
            <p:ph type="ftr" sz="quarter" idx="11"/>
          </p:nvPr>
        </p:nvSpPr>
        <p:spPr/>
        <p:txBody>
          <a:bodyPr/>
          <a:lstStyle/>
          <a:p>
            <a:r>
              <a:rPr lang="fa-IR" smtClean="0"/>
              <a:t>انتخاب موضوع، بيان مسئله، اهداف-دکتر آرش قنبريان</a:t>
            </a:r>
            <a:endParaRPr lang="en-U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2000"/>
                                        <p:tgtEl>
                                          <p:spTgt spid="5123">
                                            <p:txEl>
                                              <p:pRg st="0" end="0"/>
                                            </p:txEl>
                                          </p:spTgt>
                                        </p:tgtEl>
                                      </p:cBhvr>
                                    </p:animEffect>
                                    <p:anim calcmode="lin" valueType="num">
                                      <p:cBhvr>
                                        <p:cTn id="8" dur="2000" fill="hold"/>
                                        <p:tgtEl>
                                          <p:spTgt spid="5123">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5123">
                                            <p:txEl>
                                              <p:pRg st="0" end="0"/>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2000"/>
                            </p:stCondLst>
                            <p:childTnLst>
                              <p:par>
                                <p:cTn id="11" presetID="42" presetClass="entr" presetSubtype="0" fill="hold" nodeType="afterEffect">
                                  <p:stCondLst>
                                    <p:cond delay="1000"/>
                                  </p:stCondLst>
                                  <p:childTnLst>
                                    <p:set>
                                      <p:cBhvr>
                                        <p:cTn id="12" dur="1" fill="hold">
                                          <p:stCondLst>
                                            <p:cond delay="0"/>
                                          </p:stCondLst>
                                        </p:cTn>
                                        <p:tgtEl>
                                          <p:spTgt spid="5123">
                                            <p:txEl>
                                              <p:pRg st="2" end="2"/>
                                            </p:txEl>
                                          </p:spTgt>
                                        </p:tgtEl>
                                        <p:attrNameLst>
                                          <p:attrName>style.visibility</p:attrName>
                                        </p:attrNameLst>
                                      </p:cBhvr>
                                      <p:to>
                                        <p:strVal val="visible"/>
                                      </p:to>
                                    </p:set>
                                    <p:animEffect transition="in" filter="fade">
                                      <p:cBhvr>
                                        <p:cTn id="13" dur="2000"/>
                                        <p:tgtEl>
                                          <p:spTgt spid="5123">
                                            <p:txEl>
                                              <p:pRg st="2" end="2"/>
                                            </p:txEl>
                                          </p:spTgt>
                                        </p:tgtEl>
                                      </p:cBhvr>
                                    </p:animEffect>
                                    <p:anim calcmode="lin" valueType="num">
                                      <p:cBhvr>
                                        <p:cTn id="14" dur="2000" fill="hold"/>
                                        <p:tgtEl>
                                          <p:spTgt spid="5123">
                                            <p:txEl>
                                              <p:pRg st="2" end="2"/>
                                            </p:txEl>
                                          </p:spTgt>
                                        </p:tgtEl>
                                        <p:attrNameLst>
                                          <p:attrName>ppt_x</p:attrName>
                                        </p:attrNameLst>
                                      </p:cBhvr>
                                      <p:tavLst>
                                        <p:tav tm="0">
                                          <p:val>
                                            <p:strVal val="#ppt_x"/>
                                          </p:val>
                                        </p:tav>
                                        <p:tav tm="100000">
                                          <p:val>
                                            <p:strVal val="#ppt_x"/>
                                          </p:val>
                                        </p:tav>
                                      </p:tavLst>
                                    </p:anim>
                                    <p:anim calcmode="lin" valueType="num">
                                      <p:cBhvr>
                                        <p:cTn id="15" dur="2000" fill="hold"/>
                                        <p:tgtEl>
                                          <p:spTgt spid="5123">
                                            <p:txEl>
                                              <p:pRg st="2" end="2"/>
                                            </p:txEl>
                                          </p:spTgt>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5000"/>
                            </p:stCondLst>
                            <p:childTnLst>
                              <p:par>
                                <p:cTn id="17" presetID="42" presetClass="entr" presetSubtype="0" fill="hold" nodeType="afterEffect">
                                  <p:stCondLst>
                                    <p:cond delay="0"/>
                                  </p:stCondLst>
                                  <p:childTnLst>
                                    <p:set>
                                      <p:cBhvr>
                                        <p:cTn id="18" dur="1" fill="hold">
                                          <p:stCondLst>
                                            <p:cond delay="0"/>
                                          </p:stCondLst>
                                        </p:cTn>
                                        <p:tgtEl>
                                          <p:spTgt spid="5123">
                                            <p:txEl>
                                              <p:pRg st="4" end="4"/>
                                            </p:txEl>
                                          </p:spTgt>
                                        </p:tgtEl>
                                        <p:attrNameLst>
                                          <p:attrName>style.visibility</p:attrName>
                                        </p:attrNameLst>
                                      </p:cBhvr>
                                      <p:to>
                                        <p:strVal val="visible"/>
                                      </p:to>
                                    </p:set>
                                    <p:animEffect transition="in" filter="fade">
                                      <p:cBhvr>
                                        <p:cTn id="19" dur="1000"/>
                                        <p:tgtEl>
                                          <p:spTgt spid="5123">
                                            <p:txEl>
                                              <p:pRg st="4" end="4"/>
                                            </p:txEl>
                                          </p:spTgt>
                                        </p:tgtEl>
                                      </p:cBhvr>
                                    </p:animEffect>
                                    <p:anim calcmode="lin" valueType="num">
                                      <p:cBhvr>
                                        <p:cTn id="20" dur="1000" fill="hold"/>
                                        <p:tgtEl>
                                          <p:spTgt spid="512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5123">
                                            <p:txEl>
                                              <p:pRg st="4" end="4"/>
                                            </p:txEl>
                                          </p:spTgt>
                                        </p:tgtEl>
                                        <p:attrNameLst>
                                          <p:attrName>ppt_y</p:attrName>
                                        </p:attrNameLst>
                                      </p:cBhvr>
                                      <p:tavLst>
                                        <p:tav tm="0">
                                          <p:val>
                                            <p:strVal val="#ppt_y+.1"/>
                                          </p:val>
                                        </p:tav>
                                        <p:tav tm="100000">
                                          <p:val>
                                            <p:strVal val="#ppt_y"/>
                                          </p:val>
                                        </p:tav>
                                      </p:tavLst>
                                    </p:anim>
                                  </p:childTnLst>
                                </p:cTn>
                              </p:par>
                            </p:childTnLst>
                          </p:cTn>
                        </p:par>
                        <p:par>
                          <p:cTn id="22" fill="hold">
                            <p:stCondLst>
                              <p:cond delay="6000"/>
                            </p:stCondLst>
                            <p:childTnLst>
                              <p:par>
                                <p:cTn id="23" presetID="42" presetClass="entr" presetSubtype="0" fill="hold" nodeType="afterEffect">
                                  <p:stCondLst>
                                    <p:cond delay="0"/>
                                  </p:stCondLst>
                                  <p:childTnLst>
                                    <p:set>
                                      <p:cBhvr>
                                        <p:cTn id="24" dur="1" fill="hold">
                                          <p:stCondLst>
                                            <p:cond delay="0"/>
                                          </p:stCondLst>
                                        </p:cTn>
                                        <p:tgtEl>
                                          <p:spTgt spid="5123">
                                            <p:txEl>
                                              <p:pRg st="6" end="6"/>
                                            </p:txEl>
                                          </p:spTgt>
                                        </p:tgtEl>
                                        <p:attrNameLst>
                                          <p:attrName>style.visibility</p:attrName>
                                        </p:attrNameLst>
                                      </p:cBhvr>
                                      <p:to>
                                        <p:strVal val="visible"/>
                                      </p:to>
                                    </p:set>
                                    <p:animEffect transition="in" filter="fade">
                                      <p:cBhvr>
                                        <p:cTn id="25" dur="1000"/>
                                        <p:tgtEl>
                                          <p:spTgt spid="5123">
                                            <p:txEl>
                                              <p:pRg st="6" end="6"/>
                                            </p:txEl>
                                          </p:spTgt>
                                        </p:tgtEl>
                                      </p:cBhvr>
                                    </p:animEffect>
                                    <p:anim calcmode="lin" valueType="num">
                                      <p:cBhvr>
                                        <p:cTn id="26" dur="1000" fill="hold"/>
                                        <p:tgtEl>
                                          <p:spTgt spid="5123">
                                            <p:txEl>
                                              <p:pRg st="6" end="6"/>
                                            </p:txEl>
                                          </p:spTgt>
                                        </p:tgtEl>
                                        <p:attrNameLst>
                                          <p:attrName>ppt_x</p:attrName>
                                        </p:attrNameLst>
                                      </p:cBhvr>
                                      <p:tavLst>
                                        <p:tav tm="0">
                                          <p:val>
                                            <p:strVal val="#ppt_x"/>
                                          </p:val>
                                        </p:tav>
                                        <p:tav tm="100000">
                                          <p:val>
                                            <p:strVal val="#ppt_x"/>
                                          </p:val>
                                        </p:tav>
                                      </p:tavLst>
                                    </p:anim>
                                    <p:anim calcmode="lin" valueType="num">
                                      <p:cBhvr>
                                        <p:cTn id="27" dur="1000" fill="hold"/>
                                        <p:tgtEl>
                                          <p:spTgt spid="5123">
                                            <p:txEl>
                                              <p:pRg st="6" end="6"/>
                                            </p:txEl>
                                          </p:spTgt>
                                        </p:tgtEl>
                                        <p:attrNameLst>
                                          <p:attrName>ppt_y</p:attrName>
                                        </p:attrNameLst>
                                      </p:cBhvr>
                                      <p:tavLst>
                                        <p:tav tm="0">
                                          <p:val>
                                            <p:strVal val="#ppt_y+.1"/>
                                          </p:val>
                                        </p:tav>
                                        <p:tav tm="100000">
                                          <p:val>
                                            <p:strVal val="#ppt_y"/>
                                          </p:val>
                                        </p:tav>
                                      </p:tavLst>
                                    </p:anim>
                                  </p:childTnLst>
                                </p:cTn>
                              </p:par>
                            </p:childTnLst>
                          </p:cTn>
                        </p:par>
                        <p:par>
                          <p:cTn id="28" fill="hold">
                            <p:stCondLst>
                              <p:cond delay="7000"/>
                            </p:stCondLst>
                            <p:childTnLst>
                              <p:par>
                                <p:cTn id="29" presetID="42" presetClass="entr" presetSubtype="0" fill="hold" nodeType="afterEffect">
                                  <p:stCondLst>
                                    <p:cond delay="0"/>
                                  </p:stCondLst>
                                  <p:childTnLst>
                                    <p:set>
                                      <p:cBhvr>
                                        <p:cTn id="30" dur="1" fill="hold">
                                          <p:stCondLst>
                                            <p:cond delay="0"/>
                                          </p:stCondLst>
                                        </p:cTn>
                                        <p:tgtEl>
                                          <p:spTgt spid="5123">
                                            <p:txEl>
                                              <p:pRg st="8" end="8"/>
                                            </p:txEl>
                                          </p:spTgt>
                                        </p:tgtEl>
                                        <p:attrNameLst>
                                          <p:attrName>style.visibility</p:attrName>
                                        </p:attrNameLst>
                                      </p:cBhvr>
                                      <p:to>
                                        <p:strVal val="visible"/>
                                      </p:to>
                                    </p:set>
                                    <p:animEffect transition="in" filter="fade">
                                      <p:cBhvr>
                                        <p:cTn id="31" dur="1000"/>
                                        <p:tgtEl>
                                          <p:spTgt spid="5123">
                                            <p:txEl>
                                              <p:pRg st="8" end="8"/>
                                            </p:txEl>
                                          </p:spTgt>
                                        </p:tgtEl>
                                      </p:cBhvr>
                                    </p:animEffect>
                                    <p:anim calcmode="lin" valueType="num">
                                      <p:cBhvr>
                                        <p:cTn id="32" dur="1000" fill="hold"/>
                                        <p:tgtEl>
                                          <p:spTgt spid="5123">
                                            <p:txEl>
                                              <p:pRg st="8" end="8"/>
                                            </p:txEl>
                                          </p:spTgt>
                                        </p:tgtEl>
                                        <p:attrNameLst>
                                          <p:attrName>ppt_x</p:attrName>
                                        </p:attrNameLst>
                                      </p:cBhvr>
                                      <p:tavLst>
                                        <p:tav tm="0">
                                          <p:val>
                                            <p:strVal val="#ppt_x"/>
                                          </p:val>
                                        </p:tav>
                                        <p:tav tm="100000">
                                          <p:val>
                                            <p:strVal val="#ppt_x"/>
                                          </p:val>
                                        </p:tav>
                                      </p:tavLst>
                                    </p:anim>
                                    <p:anim calcmode="lin" valueType="num">
                                      <p:cBhvr>
                                        <p:cTn id="33" dur="1000" fill="hold"/>
                                        <p:tgtEl>
                                          <p:spTgt spid="512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381000"/>
            <a:ext cx="8229600" cy="1143000"/>
          </a:xfrm>
        </p:spPr>
        <p:txBody>
          <a:bodyPr/>
          <a:lstStyle/>
          <a:p>
            <a:pPr algn="ctr" rtl="1" eaLnBrk="1" hangingPunct="1"/>
            <a:r>
              <a:rPr lang="fa-IR" sz="3600" dirty="0" smtClean="0">
                <a:solidFill>
                  <a:srgbClr val="FF0000"/>
                </a:solidFill>
                <a:cs typeface="B Titr" pitchFamily="2" charset="-78"/>
              </a:rPr>
              <a:t>چرا </a:t>
            </a:r>
            <a:r>
              <a:rPr lang="fa-IR" sz="3600" dirty="0" smtClean="0">
                <a:solidFill>
                  <a:srgbClr val="FF0000"/>
                </a:solidFill>
                <a:cs typeface="B Titr" pitchFamily="2" charset="-78"/>
              </a:rPr>
              <a:t>تحقيق مي کنيم</a:t>
            </a:r>
            <a:r>
              <a:rPr lang="fa-IR" sz="3600" dirty="0" smtClean="0">
                <a:solidFill>
                  <a:srgbClr val="FF0000"/>
                </a:solidFill>
                <a:cs typeface="B Titr" pitchFamily="2" charset="-78"/>
              </a:rPr>
              <a:t>؟</a:t>
            </a:r>
            <a:endParaRPr lang="en-US" sz="3600" dirty="0" smtClean="0">
              <a:solidFill>
                <a:srgbClr val="FF0000"/>
              </a:solidFill>
              <a:cs typeface="B Titr" pitchFamily="2" charset="-78"/>
            </a:endParaRPr>
          </a:p>
        </p:txBody>
      </p:sp>
      <p:sp>
        <p:nvSpPr>
          <p:cNvPr id="10249" name="Slide Number Placeholder 1"/>
          <p:cNvSpPr>
            <a:spLocks noGrp="1"/>
          </p:cNvSpPr>
          <p:nvPr>
            <p:ph type="sldNum" sz="quarter" idx="12"/>
          </p:nvPr>
        </p:nvSpPr>
        <p:spPr>
          <a:xfrm>
            <a:off x="6629400" y="6351588"/>
            <a:ext cx="2133600" cy="476250"/>
          </a:xfrm>
          <a:noFill/>
          <a:ln>
            <a:miter lim="800000"/>
            <a:headEnd/>
            <a:tailEnd/>
          </a:ln>
        </p:spPr>
        <p:txBody>
          <a:bodyPr/>
          <a:lstStyle/>
          <a:p>
            <a:r>
              <a:rPr lang="fa-IR" sz="2000" b="1" smtClean="0">
                <a:latin typeface="Arial" charset="0"/>
                <a:cs typeface="B Nazanin" pitchFamily="2" charset="-78"/>
              </a:rPr>
              <a:t>9</a:t>
            </a:r>
            <a:endParaRPr lang="en-US" sz="2000" b="1" smtClean="0">
              <a:latin typeface="Arial" charset="0"/>
              <a:cs typeface="B Nazanin" pitchFamily="2" charset="-78"/>
            </a:endParaRPr>
          </a:p>
        </p:txBody>
      </p:sp>
      <p:sp>
        <p:nvSpPr>
          <p:cNvPr id="10243" name="AutoShape 3"/>
          <p:cNvSpPr>
            <a:spLocks noChangeArrowheads="1"/>
          </p:cNvSpPr>
          <p:nvPr/>
        </p:nvSpPr>
        <p:spPr bwMode="auto">
          <a:xfrm>
            <a:off x="6011863" y="3357563"/>
            <a:ext cx="2087562" cy="935037"/>
          </a:xfrm>
          <a:prstGeom prst="flowChartAlternateProcess">
            <a:avLst/>
          </a:prstGeom>
          <a:solidFill>
            <a:schemeClr val="bg1"/>
          </a:solidFill>
          <a:ln w="9525">
            <a:noFill/>
            <a:miter lim="800000"/>
            <a:headEnd/>
            <a:tailEnd/>
          </a:ln>
        </p:spPr>
        <p:txBody>
          <a:bodyPr wrap="none" anchor="ctr"/>
          <a:lstStyle/>
          <a:p>
            <a:pPr marL="571500" indent="-571500" algn="ctr" rtl="1">
              <a:buFont typeface="Wingdings" pitchFamily="2" charset="2"/>
              <a:buChar char="ü"/>
            </a:pPr>
            <a:r>
              <a:rPr lang="fa-IR" sz="3600" b="1" dirty="0" smtClean="0">
                <a:cs typeface="B Nazanin" pitchFamily="2" charset="-78"/>
              </a:rPr>
              <a:t>تجربيات</a:t>
            </a:r>
            <a:endParaRPr lang="en-US" sz="3600" b="1" dirty="0">
              <a:cs typeface="B Nazanin" pitchFamily="2" charset="-78"/>
            </a:endParaRPr>
          </a:p>
        </p:txBody>
      </p:sp>
      <p:sp>
        <p:nvSpPr>
          <p:cNvPr id="10244" name="AutoShape 4"/>
          <p:cNvSpPr>
            <a:spLocks noChangeArrowheads="1"/>
          </p:cNvSpPr>
          <p:nvPr/>
        </p:nvSpPr>
        <p:spPr bwMode="auto">
          <a:xfrm>
            <a:off x="6084888" y="4941888"/>
            <a:ext cx="2087562" cy="935037"/>
          </a:xfrm>
          <a:prstGeom prst="flowChartAlternateProcess">
            <a:avLst/>
          </a:prstGeom>
          <a:solidFill>
            <a:schemeClr val="bg1"/>
          </a:solidFill>
          <a:ln w="9525">
            <a:noFill/>
            <a:miter lim="800000"/>
            <a:headEnd/>
            <a:tailEnd/>
          </a:ln>
        </p:spPr>
        <p:txBody>
          <a:bodyPr wrap="none" anchor="ctr"/>
          <a:lstStyle/>
          <a:p>
            <a:pPr marL="571500" indent="-571500" algn="ctr" rtl="1">
              <a:buFont typeface="Wingdings" pitchFamily="2" charset="2"/>
              <a:buChar char="ü"/>
            </a:pPr>
            <a:r>
              <a:rPr lang="fa-IR" sz="3600" b="1">
                <a:cs typeface="B Nazanin" pitchFamily="2" charset="-78"/>
              </a:rPr>
              <a:t>مشکل</a:t>
            </a:r>
            <a:endParaRPr lang="en-US" sz="3600" b="1">
              <a:cs typeface="B Nazanin" pitchFamily="2" charset="-78"/>
            </a:endParaRPr>
          </a:p>
        </p:txBody>
      </p:sp>
      <p:sp>
        <p:nvSpPr>
          <p:cNvPr id="10245" name="AutoShape 5"/>
          <p:cNvSpPr>
            <a:spLocks noChangeArrowheads="1"/>
          </p:cNvSpPr>
          <p:nvPr/>
        </p:nvSpPr>
        <p:spPr bwMode="auto">
          <a:xfrm>
            <a:off x="6011863" y="1844675"/>
            <a:ext cx="2087562" cy="935038"/>
          </a:xfrm>
          <a:prstGeom prst="flowChartAlternateProcess">
            <a:avLst/>
          </a:prstGeom>
          <a:solidFill>
            <a:schemeClr val="bg1"/>
          </a:solidFill>
          <a:ln w="9525">
            <a:noFill/>
            <a:miter lim="800000"/>
            <a:headEnd/>
            <a:tailEnd/>
          </a:ln>
        </p:spPr>
        <p:txBody>
          <a:bodyPr wrap="none" anchor="ctr"/>
          <a:lstStyle/>
          <a:p>
            <a:pPr marL="571500" indent="-571500" algn="ctr" rtl="1">
              <a:buFont typeface="Wingdings" pitchFamily="2" charset="2"/>
              <a:buChar char="ü"/>
            </a:pPr>
            <a:r>
              <a:rPr lang="fa-IR" sz="3600" b="1" dirty="0" smtClean="0">
                <a:cs typeface="B Nazanin" pitchFamily="2" charset="-78"/>
              </a:rPr>
              <a:t>کنجکاوي</a:t>
            </a:r>
            <a:endParaRPr lang="en-US" sz="3600" b="1" dirty="0">
              <a:cs typeface="B Nazanin" pitchFamily="2" charset="-78"/>
            </a:endParaRPr>
          </a:p>
        </p:txBody>
      </p:sp>
      <p:grpSp>
        <p:nvGrpSpPr>
          <p:cNvPr id="2" name="Group 6"/>
          <p:cNvGrpSpPr>
            <a:grpSpLocks/>
          </p:cNvGrpSpPr>
          <p:nvPr/>
        </p:nvGrpSpPr>
        <p:grpSpPr bwMode="auto">
          <a:xfrm>
            <a:off x="971550" y="1844675"/>
            <a:ext cx="5040313" cy="865188"/>
            <a:chOff x="612" y="1162"/>
            <a:chExt cx="3175" cy="545"/>
          </a:xfrm>
        </p:grpSpPr>
        <p:sp>
          <p:nvSpPr>
            <p:cNvPr id="7183" name="Line 7"/>
            <p:cNvSpPr>
              <a:spLocks noChangeShapeType="1"/>
            </p:cNvSpPr>
            <p:nvPr/>
          </p:nvSpPr>
          <p:spPr bwMode="auto">
            <a:xfrm flipH="1">
              <a:off x="2245" y="1434"/>
              <a:ext cx="1542" cy="0"/>
            </a:xfrm>
            <a:prstGeom prst="line">
              <a:avLst/>
            </a:prstGeom>
            <a:ln>
              <a:headEnd/>
              <a:tailEnd type="triangle" w="med" len="med"/>
            </a:ln>
            <a:extLst/>
          </p:spPr>
          <p:style>
            <a:lnRef idx="3">
              <a:schemeClr val="accent6"/>
            </a:lnRef>
            <a:fillRef idx="0">
              <a:schemeClr val="accent6"/>
            </a:fillRef>
            <a:effectRef idx="2">
              <a:schemeClr val="accent6"/>
            </a:effectRef>
            <a:fontRef idx="minor">
              <a:schemeClr val="tx1"/>
            </a:fontRef>
          </p:style>
          <p:txBody>
            <a:bodyPr/>
            <a:lstStyle/>
            <a:p>
              <a:pPr>
                <a:defRPr/>
              </a:pPr>
              <a:endParaRPr lang="en-US"/>
            </a:p>
          </p:txBody>
        </p:sp>
        <p:sp>
          <p:nvSpPr>
            <p:cNvPr id="10255" name="Oval 8"/>
            <p:cNvSpPr>
              <a:spLocks noChangeArrowheads="1"/>
            </p:cNvSpPr>
            <p:nvPr/>
          </p:nvSpPr>
          <p:spPr bwMode="auto">
            <a:xfrm>
              <a:off x="612" y="1162"/>
              <a:ext cx="1542" cy="545"/>
            </a:xfrm>
            <a:prstGeom prst="ellipse">
              <a:avLst/>
            </a:prstGeom>
            <a:solidFill>
              <a:schemeClr val="bg1"/>
            </a:solidFill>
            <a:ln w="9525">
              <a:noFill/>
              <a:round/>
              <a:headEnd/>
              <a:tailEnd/>
            </a:ln>
          </p:spPr>
          <p:txBody>
            <a:bodyPr wrap="none" anchor="ctr"/>
            <a:lstStyle/>
            <a:p>
              <a:pPr algn="ctr" rtl="1"/>
              <a:r>
                <a:rPr lang="fa-IR" sz="3600" b="1" dirty="0">
                  <a:solidFill>
                    <a:srgbClr val="002060"/>
                  </a:solidFill>
                  <a:cs typeface="B Nazanin" pitchFamily="2" charset="-78"/>
                </a:rPr>
                <a:t>ارضاء</a:t>
              </a:r>
              <a:r>
                <a:rPr lang="fa-IR" sz="2800" dirty="0">
                  <a:solidFill>
                    <a:srgbClr val="002060"/>
                  </a:solidFill>
                  <a:cs typeface="B Nazanin" pitchFamily="2" charset="-78"/>
                </a:rPr>
                <a:t> </a:t>
              </a:r>
              <a:r>
                <a:rPr lang="fa-IR" sz="3600" b="1" dirty="0" smtClean="0">
                  <a:solidFill>
                    <a:srgbClr val="002060"/>
                  </a:solidFill>
                  <a:cs typeface="B Nazanin" pitchFamily="2" charset="-78"/>
                </a:rPr>
                <a:t>کنجکاوي</a:t>
              </a:r>
              <a:endParaRPr lang="en-US" sz="3600" b="1" dirty="0">
                <a:solidFill>
                  <a:srgbClr val="002060"/>
                </a:solidFill>
                <a:cs typeface="B Nazanin" pitchFamily="2" charset="-78"/>
              </a:endParaRPr>
            </a:p>
          </p:txBody>
        </p:sp>
      </p:grpSp>
      <p:grpSp>
        <p:nvGrpSpPr>
          <p:cNvPr id="3" name="Group 9"/>
          <p:cNvGrpSpPr>
            <a:grpSpLocks/>
          </p:cNvGrpSpPr>
          <p:nvPr/>
        </p:nvGrpSpPr>
        <p:grpSpPr bwMode="auto">
          <a:xfrm>
            <a:off x="1042988" y="5013325"/>
            <a:ext cx="5040312" cy="865188"/>
            <a:chOff x="657" y="3158"/>
            <a:chExt cx="3175" cy="545"/>
          </a:xfrm>
        </p:grpSpPr>
        <p:sp>
          <p:nvSpPr>
            <p:cNvPr id="7181" name="Line 10"/>
            <p:cNvSpPr>
              <a:spLocks noChangeShapeType="1"/>
            </p:cNvSpPr>
            <p:nvPr/>
          </p:nvSpPr>
          <p:spPr bwMode="auto">
            <a:xfrm flipH="1">
              <a:off x="2290" y="3430"/>
              <a:ext cx="1542" cy="0"/>
            </a:xfrm>
            <a:prstGeom prst="line">
              <a:avLst/>
            </a:prstGeom>
            <a:ln>
              <a:headEnd/>
              <a:tailEnd type="triangle" w="med" len="med"/>
            </a:ln>
            <a:extLst/>
          </p:spPr>
          <p:style>
            <a:lnRef idx="3">
              <a:schemeClr val="accent6"/>
            </a:lnRef>
            <a:fillRef idx="0">
              <a:schemeClr val="accent6"/>
            </a:fillRef>
            <a:effectRef idx="2">
              <a:schemeClr val="accent6"/>
            </a:effectRef>
            <a:fontRef idx="minor">
              <a:schemeClr val="tx1"/>
            </a:fontRef>
          </p:style>
          <p:txBody>
            <a:bodyPr/>
            <a:lstStyle/>
            <a:p>
              <a:pPr>
                <a:defRPr/>
              </a:pPr>
              <a:endParaRPr lang="en-US"/>
            </a:p>
          </p:txBody>
        </p:sp>
        <p:sp>
          <p:nvSpPr>
            <p:cNvPr id="10253" name="Oval 11"/>
            <p:cNvSpPr>
              <a:spLocks noChangeArrowheads="1"/>
            </p:cNvSpPr>
            <p:nvPr/>
          </p:nvSpPr>
          <p:spPr bwMode="auto">
            <a:xfrm>
              <a:off x="657" y="3158"/>
              <a:ext cx="1542" cy="545"/>
            </a:xfrm>
            <a:prstGeom prst="ellipse">
              <a:avLst/>
            </a:prstGeom>
            <a:solidFill>
              <a:schemeClr val="bg1"/>
            </a:solidFill>
            <a:ln w="9525">
              <a:noFill/>
              <a:round/>
              <a:headEnd/>
              <a:tailEnd/>
            </a:ln>
          </p:spPr>
          <p:txBody>
            <a:bodyPr wrap="none" anchor="ctr"/>
            <a:lstStyle/>
            <a:p>
              <a:pPr algn="ctr" rtl="1"/>
              <a:r>
                <a:rPr lang="fa-IR" sz="3600" b="1">
                  <a:solidFill>
                    <a:srgbClr val="002060"/>
                  </a:solidFill>
                  <a:cs typeface="B Nazanin" pitchFamily="2" charset="-78"/>
                </a:rPr>
                <a:t>راه</a:t>
              </a:r>
              <a:r>
                <a:rPr lang="fa-IR" sz="2800">
                  <a:solidFill>
                    <a:srgbClr val="FFFF00"/>
                  </a:solidFill>
                  <a:cs typeface="Arial" charset="0"/>
                </a:rPr>
                <a:t> </a:t>
              </a:r>
              <a:r>
                <a:rPr lang="fa-IR" sz="3600" b="1">
                  <a:solidFill>
                    <a:srgbClr val="002060"/>
                  </a:solidFill>
                  <a:cs typeface="B Nazanin" pitchFamily="2" charset="-78"/>
                </a:rPr>
                <a:t>حل</a:t>
              </a:r>
              <a:endParaRPr lang="en-US" sz="3600" b="1">
                <a:solidFill>
                  <a:srgbClr val="002060"/>
                </a:solidFill>
                <a:cs typeface="B Nazanin" pitchFamily="2" charset="-78"/>
              </a:endParaRPr>
            </a:p>
          </p:txBody>
        </p:sp>
      </p:grpSp>
      <p:grpSp>
        <p:nvGrpSpPr>
          <p:cNvPr id="4" name="Group 12"/>
          <p:cNvGrpSpPr>
            <a:grpSpLocks/>
          </p:cNvGrpSpPr>
          <p:nvPr/>
        </p:nvGrpSpPr>
        <p:grpSpPr bwMode="auto">
          <a:xfrm>
            <a:off x="971550" y="3429000"/>
            <a:ext cx="5040313" cy="865188"/>
            <a:chOff x="612" y="2160"/>
            <a:chExt cx="3175" cy="545"/>
          </a:xfrm>
        </p:grpSpPr>
        <p:sp>
          <p:nvSpPr>
            <p:cNvPr id="7179" name="Line 13"/>
            <p:cNvSpPr>
              <a:spLocks noChangeShapeType="1"/>
            </p:cNvSpPr>
            <p:nvPr/>
          </p:nvSpPr>
          <p:spPr bwMode="auto">
            <a:xfrm flipH="1">
              <a:off x="2245" y="2432"/>
              <a:ext cx="1542" cy="0"/>
            </a:xfrm>
            <a:prstGeom prst="line">
              <a:avLst/>
            </a:prstGeom>
            <a:ln>
              <a:headEnd/>
              <a:tailEnd type="triangle" w="med" len="med"/>
            </a:ln>
            <a:extLst/>
          </p:spPr>
          <p:style>
            <a:lnRef idx="3">
              <a:schemeClr val="accent6"/>
            </a:lnRef>
            <a:fillRef idx="0">
              <a:schemeClr val="accent6"/>
            </a:fillRef>
            <a:effectRef idx="2">
              <a:schemeClr val="accent6"/>
            </a:effectRef>
            <a:fontRef idx="minor">
              <a:schemeClr val="tx1"/>
            </a:fontRef>
          </p:style>
          <p:txBody>
            <a:bodyPr/>
            <a:lstStyle/>
            <a:p>
              <a:pPr>
                <a:defRPr/>
              </a:pPr>
              <a:endParaRPr lang="en-US"/>
            </a:p>
          </p:txBody>
        </p:sp>
        <p:sp>
          <p:nvSpPr>
            <p:cNvPr id="10251" name="Oval 14"/>
            <p:cNvSpPr>
              <a:spLocks noChangeArrowheads="1"/>
            </p:cNvSpPr>
            <p:nvPr/>
          </p:nvSpPr>
          <p:spPr bwMode="auto">
            <a:xfrm>
              <a:off x="612" y="2160"/>
              <a:ext cx="1542" cy="545"/>
            </a:xfrm>
            <a:prstGeom prst="ellipse">
              <a:avLst/>
            </a:prstGeom>
            <a:solidFill>
              <a:schemeClr val="bg1"/>
            </a:solidFill>
            <a:ln w="9525">
              <a:noFill/>
              <a:round/>
              <a:headEnd/>
              <a:tailEnd/>
            </a:ln>
          </p:spPr>
          <p:txBody>
            <a:bodyPr wrap="none" anchor="ctr"/>
            <a:lstStyle/>
            <a:p>
              <a:pPr algn="ctr" rtl="1"/>
              <a:r>
                <a:rPr lang="fa-IR" sz="3600" b="1">
                  <a:solidFill>
                    <a:srgbClr val="002060"/>
                  </a:solidFill>
                  <a:cs typeface="B Nazanin" pitchFamily="2" charset="-78"/>
                </a:rPr>
                <a:t>سؤال</a:t>
              </a:r>
              <a:endParaRPr lang="en-US" sz="3600" b="1">
                <a:solidFill>
                  <a:srgbClr val="002060"/>
                </a:solidFill>
                <a:cs typeface="B Nazanin" pitchFamily="2" charset="-78"/>
              </a:endParaRPr>
            </a:p>
          </p:txBody>
        </p:sp>
      </p:grpSp>
      <p:sp>
        <p:nvSpPr>
          <p:cNvPr id="16" name="Footer Placeholder 15"/>
          <p:cNvSpPr>
            <a:spLocks noGrp="1"/>
          </p:cNvSpPr>
          <p:nvPr>
            <p:ph type="ftr" sz="quarter" idx="11"/>
          </p:nvPr>
        </p:nvSpPr>
        <p:spPr/>
        <p:txBody>
          <a:bodyPr/>
          <a:lstStyle/>
          <a:p>
            <a:r>
              <a:rPr lang="fa-IR" smtClean="0"/>
              <a:t>انتخاب موضوع، بيان مسئله، اهداف-دکتر آرش قنبريان</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533400" y="228600"/>
            <a:ext cx="8229600" cy="1143000"/>
          </a:xfrm>
        </p:spPr>
        <p:txBody>
          <a:bodyPr/>
          <a:lstStyle/>
          <a:p>
            <a:pPr algn="r" rtl="1" eaLnBrk="1" hangingPunct="1"/>
            <a:r>
              <a:rPr lang="fa-IR" b="1" dirty="0" smtClean="0">
                <a:solidFill>
                  <a:srgbClr val="FF0000"/>
                </a:solidFill>
                <a:cs typeface="B Titr" pitchFamily="2" charset="-78"/>
              </a:rPr>
              <a:t>چرا تحقيق مي كنيم؟</a:t>
            </a:r>
            <a:endParaRPr lang="en-US" b="1" dirty="0" smtClean="0">
              <a:solidFill>
                <a:srgbClr val="FF0000"/>
              </a:solidFill>
              <a:cs typeface="B Titr" pitchFamily="2" charset="-78"/>
            </a:endParaRPr>
          </a:p>
        </p:txBody>
      </p:sp>
      <p:sp>
        <p:nvSpPr>
          <p:cNvPr id="15363" name="Rectangle 3"/>
          <p:cNvSpPr>
            <a:spLocks noGrp="1" noChangeArrowheads="1"/>
          </p:cNvSpPr>
          <p:nvPr>
            <p:ph idx="1"/>
          </p:nvPr>
        </p:nvSpPr>
        <p:spPr>
          <a:xfrm>
            <a:off x="0" y="1905000"/>
            <a:ext cx="8991600" cy="4144963"/>
          </a:xfrm>
        </p:spPr>
        <p:txBody>
          <a:bodyPr/>
          <a:lstStyle/>
          <a:p>
            <a:pPr algn="r" rtl="1" eaLnBrk="1" hangingPunct="1">
              <a:buFont typeface="Wingdings" pitchFamily="10" charset="2"/>
              <a:buChar char="o"/>
              <a:defRPr/>
            </a:pPr>
            <a:r>
              <a:rPr lang="fa-IR" b="1" dirty="0" smtClean="0">
                <a:solidFill>
                  <a:srgbClr val="3333CC"/>
                </a:solidFill>
                <a:effectLst>
                  <a:outerShdw blurRad="38100" dist="38100" dir="2700000" algn="tl">
                    <a:srgbClr val="C0C0C0"/>
                  </a:outerShdw>
                </a:effectLst>
                <a:cs typeface="B Nazanin" pitchFamily="2" charset="-78"/>
              </a:rPr>
              <a:t>در جستجوي حقيقت هستيم.</a:t>
            </a:r>
          </a:p>
          <a:p>
            <a:pPr algn="r" rtl="1" eaLnBrk="1" hangingPunct="1">
              <a:buFont typeface="Wingdings" pitchFamily="10" charset="2"/>
              <a:buChar char="o"/>
              <a:defRPr/>
            </a:pPr>
            <a:r>
              <a:rPr lang="fa-IR" b="1" dirty="0" smtClean="0">
                <a:solidFill>
                  <a:srgbClr val="3333CC"/>
                </a:solidFill>
                <a:effectLst>
                  <a:outerShdw blurRad="38100" dist="38100" dir="2700000" algn="tl">
                    <a:srgbClr val="C0C0C0"/>
                  </a:outerShdw>
                </a:effectLst>
                <a:cs typeface="B Nazanin" pitchFamily="2" charset="-78"/>
              </a:rPr>
              <a:t> مي خواهيم نياز جامعه را برآورده كنيم.</a:t>
            </a:r>
          </a:p>
          <a:p>
            <a:pPr algn="r" rtl="1" eaLnBrk="1" hangingPunct="1">
              <a:buFont typeface="Wingdings" pitchFamily="10" charset="2"/>
              <a:buChar char="o"/>
              <a:defRPr/>
            </a:pPr>
            <a:r>
              <a:rPr lang="fa-IR" b="1" dirty="0" smtClean="0">
                <a:solidFill>
                  <a:srgbClr val="3333CC"/>
                </a:solidFill>
                <a:effectLst>
                  <a:outerShdw blurRad="38100" dist="38100" dir="2700000" algn="tl">
                    <a:srgbClr val="C0C0C0"/>
                  </a:outerShdw>
                </a:effectLst>
                <a:cs typeface="B Nazanin" pitchFamily="2" charset="-78"/>
              </a:rPr>
              <a:t>به موضوع  خاصي براي تحقيق علاقمند هستيم. (دغدغه علمي)</a:t>
            </a:r>
          </a:p>
          <a:p>
            <a:pPr algn="r" rtl="1" eaLnBrk="1" hangingPunct="1">
              <a:buFont typeface="Wingdings" pitchFamily="10" charset="2"/>
              <a:buChar char="o"/>
              <a:defRPr/>
            </a:pPr>
            <a:r>
              <a:rPr lang="fa-IR" b="1" dirty="0" smtClean="0">
                <a:solidFill>
                  <a:srgbClr val="3333CC"/>
                </a:solidFill>
                <a:effectLst>
                  <a:outerShdw blurRad="38100" dist="38100" dir="2700000" algn="tl">
                    <a:srgbClr val="C0C0C0"/>
                  </a:outerShdw>
                </a:effectLst>
                <a:cs typeface="B Nazanin" pitchFamily="2" charset="-78"/>
              </a:rPr>
              <a:t>شك علمي به يافته هاي علمي پيشين داريم.</a:t>
            </a:r>
            <a:endParaRPr lang="en-US" b="1" dirty="0" smtClean="0">
              <a:solidFill>
                <a:srgbClr val="3333CC"/>
              </a:solidFill>
              <a:effectLst>
                <a:outerShdw blurRad="38100" dist="38100" dir="2700000" algn="tl">
                  <a:srgbClr val="C0C0C0"/>
                </a:outerShdw>
              </a:effectLst>
              <a:cs typeface="B Nazanin" pitchFamily="2" charset="-78"/>
            </a:endParaRPr>
          </a:p>
          <a:p>
            <a:pPr eaLnBrk="1" hangingPunct="1">
              <a:buFont typeface="Wingdings" pitchFamily="10" charset="2"/>
              <a:buChar char="o"/>
              <a:defRPr/>
            </a:pPr>
            <a:r>
              <a:rPr lang="en-US" sz="2800" b="1" dirty="0" smtClean="0">
                <a:solidFill>
                  <a:srgbClr val="3333CC"/>
                </a:solidFill>
                <a:effectLst>
                  <a:outerShdw blurRad="38100" dist="38100" dir="2700000" algn="tl">
                    <a:srgbClr val="C0C0C0"/>
                  </a:outerShdw>
                </a:effectLst>
                <a:cs typeface="B Nazanin" pitchFamily="2" charset="-78"/>
              </a:rPr>
              <a:t>Research has both a direct and indirect impact on society.</a:t>
            </a:r>
          </a:p>
        </p:txBody>
      </p:sp>
      <p:sp>
        <p:nvSpPr>
          <p:cNvPr id="4" name="Slide Number Placeholder 3"/>
          <p:cNvSpPr>
            <a:spLocks noGrp="1"/>
          </p:cNvSpPr>
          <p:nvPr>
            <p:ph type="sldNum" sz="quarter" idx="12"/>
          </p:nvPr>
        </p:nvSpPr>
        <p:spPr/>
        <p:txBody>
          <a:bodyPr/>
          <a:lstStyle/>
          <a:p>
            <a:fld id="{C18AF7E9-5F85-4EBF-B4B3-3686E00CFE2F}" type="slidenum">
              <a:rPr lang="en-US" smtClean="0"/>
              <a:pPr/>
              <a:t>13</a:t>
            </a:fld>
            <a:endParaRPr lang="en-US"/>
          </a:p>
        </p:txBody>
      </p:sp>
      <p:sp>
        <p:nvSpPr>
          <p:cNvPr id="5" name="Footer Placeholder 4"/>
          <p:cNvSpPr>
            <a:spLocks noGrp="1"/>
          </p:cNvSpPr>
          <p:nvPr>
            <p:ph type="ftr" sz="quarter" idx="11"/>
          </p:nvPr>
        </p:nvSpPr>
        <p:spPr/>
        <p:txBody>
          <a:bodyPr/>
          <a:lstStyle/>
          <a:p>
            <a:r>
              <a:rPr lang="fa-IR" smtClean="0"/>
              <a:t>انتخاب موضوع، بيان مسئله، اهداف-دکتر آرش قنبريان</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5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363">
                                            <p:txEl>
                                              <p:pRg st="1" end="1"/>
                                            </p:txEl>
                                          </p:spTgt>
                                        </p:tgtEl>
                                        <p:attrNameLst>
                                          <p:attrName>style.visibility</p:attrName>
                                        </p:attrNameLst>
                                      </p:cBhvr>
                                      <p:to>
                                        <p:strVal val="visible"/>
                                      </p:to>
                                    </p:set>
                                    <p:anim calcmode="lin" valueType="num">
                                      <p:cBhvr additive="base">
                                        <p:cTn id="13" dur="500" fill="hold"/>
                                        <p:tgtEl>
                                          <p:spTgt spid="1536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363">
                                            <p:txEl>
                                              <p:pRg st="2" end="2"/>
                                            </p:txEl>
                                          </p:spTgt>
                                        </p:tgtEl>
                                        <p:attrNameLst>
                                          <p:attrName>style.visibility</p:attrName>
                                        </p:attrNameLst>
                                      </p:cBhvr>
                                      <p:to>
                                        <p:strVal val="visible"/>
                                      </p:to>
                                    </p:set>
                                    <p:anim calcmode="lin" valueType="num">
                                      <p:cBhvr additive="base">
                                        <p:cTn id="19" dur="5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3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363">
                                            <p:txEl>
                                              <p:pRg st="3" end="3"/>
                                            </p:txEl>
                                          </p:spTgt>
                                        </p:tgtEl>
                                        <p:attrNameLst>
                                          <p:attrName>style.visibility</p:attrName>
                                        </p:attrNameLst>
                                      </p:cBhvr>
                                      <p:to>
                                        <p:strVal val="visible"/>
                                      </p:to>
                                    </p:set>
                                    <p:anim calcmode="lin" valueType="num">
                                      <p:cBhvr additive="base">
                                        <p:cTn id="25" dur="500" fill="hold"/>
                                        <p:tgtEl>
                                          <p:spTgt spid="1536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36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363">
                                            <p:txEl>
                                              <p:pRg st="4" end="4"/>
                                            </p:txEl>
                                          </p:spTgt>
                                        </p:tgtEl>
                                        <p:attrNameLst>
                                          <p:attrName>style.visibility</p:attrName>
                                        </p:attrNameLst>
                                      </p:cBhvr>
                                      <p:to>
                                        <p:strVal val="visible"/>
                                      </p:to>
                                    </p:set>
                                    <p:anim calcmode="lin" valueType="num">
                                      <p:cBhvr additive="base">
                                        <p:cTn id="31" dur="500" fill="hold"/>
                                        <p:tgtEl>
                                          <p:spTgt spid="1536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36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2743200" y="152400"/>
            <a:ext cx="4043363" cy="1039813"/>
          </a:xfrm>
        </p:spPr>
        <p:txBody>
          <a:bodyPr anchor="ctr"/>
          <a:lstStyle/>
          <a:p>
            <a:pPr algn="ctr" rtl="1"/>
            <a:r>
              <a:rPr lang="fa-IR" sz="3600" dirty="0" smtClean="0">
                <a:solidFill>
                  <a:srgbClr val="FF0000"/>
                </a:solidFill>
                <a:cs typeface="B Titr" pitchFamily="2" charset="-78"/>
              </a:rPr>
              <a:t>اهميت تحقيق</a:t>
            </a:r>
            <a:endParaRPr lang="en-US" sz="3600" dirty="0" smtClean="0">
              <a:solidFill>
                <a:srgbClr val="FF0000"/>
              </a:solidFill>
              <a:cs typeface="B Titr" pitchFamily="2" charset="-78"/>
            </a:endParaRPr>
          </a:p>
        </p:txBody>
      </p:sp>
      <p:sp>
        <p:nvSpPr>
          <p:cNvPr id="11267" name="Content Placeholder 2"/>
          <p:cNvSpPr>
            <a:spLocks noGrp="1"/>
          </p:cNvSpPr>
          <p:nvPr>
            <p:ph idx="1"/>
          </p:nvPr>
        </p:nvSpPr>
        <p:spPr>
          <a:xfrm>
            <a:off x="285750" y="1071563"/>
            <a:ext cx="8324850" cy="5253037"/>
          </a:xfrm>
        </p:spPr>
        <p:txBody>
          <a:bodyPr/>
          <a:lstStyle/>
          <a:p>
            <a:pPr algn="just" rtl="1">
              <a:lnSpc>
                <a:spcPct val="150000"/>
              </a:lnSpc>
              <a:buFont typeface="Wingdings" pitchFamily="2" charset="2"/>
              <a:buChar char="ü"/>
            </a:pPr>
            <a:r>
              <a:rPr lang="fa-IR" sz="2400" dirty="0" smtClean="0">
                <a:solidFill>
                  <a:srgbClr val="000000"/>
                </a:solidFill>
                <a:cs typeface="B Nazanin" pitchFamily="2" charset="-78"/>
              </a:rPr>
              <a:t>نيروي </a:t>
            </a:r>
            <a:r>
              <a:rPr lang="fa-IR" sz="2400" dirty="0" smtClean="0">
                <a:solidFill>
                  <a:srgbClr val="000000"/>
                </a:solidFill>
                <a:cs typeface="B Nazanin" pitchFamily="2" charset="-78"/>
              </a:rPr>
              <a:t>محرک توسعه </a:t>
            </a:r>
            <a:r>
              <a:rPr lang="fa-IR" sz="2400" dirty="0" smtClean="0">
                <a:solidFill>
                  <a:srgbClr val="000000"/>
                </a:solidFill>
                <a:cs typeface="B Nazanin" pitchFamily="2" charset="-78"/>
              </a:rPr>
              <a:t>پايدار </a:t>
            </a:r>
            <a:r>
              <a:rPr lang="fa-IR" sz="2400" dirty="0" smtClean="0">
                <a:solidFill>
                  <a:srgbClr val="000000"/>
                </a:solidFill>
                <a:cs typeface="B Nazanin" pitchFamily="2" charset="-78"/>
              </a:rPr>
              <a:t>در </a:t>
            </a:r>
            <a:r>
              <a:rPr lang="fa-IR" sz="2400" dirty="0" smtClean="0">
                <a:solidFill>
                  <a:srgbClr val="000000"/>
                </a:solidFill>
                <a:cs typeface="B Nazanin" pitchFamily="2" charset="-78"/>
              </a:rPr>
              <a:t>تمامي </a:t>
            </a:r>
            <a:r>
              <a:rPr lang="fa-IR" sz="2400" dirty="0" smtClean="0">
                <a:solidFill>
                  <a:srgbClr val="000000"/>
                </a:solidFill>
                <a:cs typeface="B Nazanin" pitchFamily="2" charset="-78"/>
              </a:rPr>
              <a:t>حوزه </a:t>
            </a:r>
            <a:r>
              <a:rPr lang="fa-IR" sz="2400" dirty="0" smtClean="0">
                <a:solidFill>
                  <a:srgbClr val="000000"/>
                </a:solidFill>
                <a:cs typeface="B Nazanin" pitchFamily="2" charset="-78"/>
              </a:rPr>
              <a:t>هاي فرهنگي، اجتماعي، اقتصادي </a:t>
            </a:r>
            <a:r>
              <a:rPr lang="fa-IR" sz="2400" dirty="0" smtClean="0">
                <a:solidFill>
                  <a:srgbClr val="000000"/>
                </a:solidFill>
                <a:cs typeface="B Nazanin" pitchFamily="2" charset="-78"/>
              </a:rPr>
              <a:t>و...</a:t>
            </a:r>
          </a:p>
          <a:p>
            <a:pPr algn="just" rtl="1">
              <a:lnSpc>
                <a:spcPct val="150000"/>
              </a:lnSpc>
              <a:buFont typeface="Wingdings" pitchFamily="2" charset="2"/>
              <a:buChar char="ü"/>
            </a:pPr>
            <a:r>
              <a:rPr lang="fa-IR" sz="2400" dirty="0" smtClean="0">
                <a:solidFill>
                  <a:srgbClr val="000000"/>
                </a:solidFill>
                <a:cs typeface="B Nazanin" pitchFamily="2" charset="-78"/>
              </a:rPr>
              <a:t>عنصر نجات دهنده انسان و عامل بلوغ و دست </a:t>
            </a:r>
            <a:r>
              <a:rPr lang="fa-IR" sz="2400" dirty="0" smtClean="0">
                <a:solidFill>
                  <a:srgbClr val="000000"/>
                </a:solidFill>
                <a:cs typeface="B Nazanin" pitchFamily="2" charset="-78"/>
              </a:rPr>
              <a:t>يافتن وي </a:t>
            </a:r>
            <a:r>
              <a:rPr lang="fa-IR" sz="2400" dirty="0" smtClean="0">
                <a:solidFill>
                  <a:srgbClr val="000000"/>
                </a:solidFill>
                <a:cs typeface="B Nazanin" pitchFamily="2" charset="-78"/>
              </a:rPr>
              <a:t>به </a:t>
            </a:r>
            <a:r>
              <a:rPr lang="fa-IR" sz="2400" dirty="0" smtClean="0">
                <a:solidFill>
                  <a:srgbClr val="000000"/>
                </a:solidFill>
                <a:cs typeface="B Nazanin" pitchFamily="2" charset="-78"/>
              </a:rPr>
              <a:t>زندگي آرماني</a:t>
            </a:r>
            <a:endParaRPr lang="fa-IR" sz="2400" dirty="0" smtClean="0">
              <a:solidFill>
                <a:srgbClr val="000000"/>
              </a:solidFill>
              <a:cs typeface="B Nazanin" pitchFamily="2" charset="-78"/>
            </a:endParaRPr>
          </a:p>
          <a:p>
            <a:pPr algn="just" rtl="1">
              <a:lnSpc>
                <a:spcPct val="150000"/>
              </a:lnSpc>
              <a:buFont typeface="Wingdings" pitchFamily="2" charset="2"/>
              <a:buChar char="ü"/>
            </a:pPr>
            <a:r>
              <a:rPr lang="fa-IR" sz="2400" dirty="0" smtClean="0">
                <a:solidFill>
                  <a:srgbClr val="000000"/>
                </a:solidFill>
                <a:cs typeface="B Nazanin" pitchFamily="2" charset="-78"/>
              </a:rPr>
              <a:t>زاييده </a:t>
            </a:r>
            <a:r>
              <a:rPr lang="fa-IR" sz="2400" dirty="0" smtClean="0">
                <a:solidFill>
                  <a:srgbClr val="000000"/>
                </a:solidFill>
                <a:cs typeface="B Nazanin" pitchFamily="2" charset="-78"/>
              </a:rPr>
              <a:t>فطرت پرسشگر انسان و </a:t>
            </a:r>
            <a:r>
              <a:rPr lang="fa-IR" sz="2400" dirty="0" smtClean="0">
                <a:solidFill>
                  <a:srgbClr val="000000"/>
                </a:solidFill>
                <a:cs typeface="B Nazanin" pitchFamily="2" charset="-78"/>
              </a:rPr>
              <a:t>نهادينه </a:t>
            </a:r>
            <a:r>
              <a:rPr lang="fa-IR" sz="2400" dirty="0" smtClean="0">
                <a:solidFill>
                  <a:srgbClr val="000000"/>
                </a:solidFill>
                <a:cs typeface="B Nazanin" pitchFamily="2" charset="-78"/>
              </a:rPr>
              <a:t>در ذات او</a:t>
            </a:r>
          </a:p>
          <a:p>
            <a:pPr algn="just" rtl="1">
              <a:lnSpc>
                <a:spcPct val="150000"/>
              </a:lnSpc>
              <a:buFont typeface="Wingdings" pitchFamily="2" charset="2"/>
              <a:buChar char="ü"/>
            </a:pPr>
            <a:r>
              <a:rPr lang="fa-IR" sz="2400" dirty="0" smtClean="0">
                <a:solidFill>
                  <a:srgbClr val="000000"/>
                </a:solidFill>
                <a:cs typeface="B Nazanin" pitchFamily="2" charset="-78"/>
              </a:rPr>
              <a:t>مانع اتلاف منابع و امکانات از </a:t>
            </a:r>
            <a:r>
              <a:rPr lang="fa-IR" sz="2400" dirty="0" smtClean="0">
                <a:solidFill>
                  <a:srgbClr val="000000"/>
                </a:solidFill>
                <a:cs typeface="B Nazanin" pitchFamily="2" charset="-78"/>
              </a:rPr>
              <a:t>طريق تصميم گيري </a:t>
            </a:r>
            <a:r>
              <a:rPr lang="fa-IR" sz="2400" dirty="0" smtClean="0">
                <a:solidFill>
                  <a:srgbClr val="000000"/>
                </a:solidFill>
                <a:cs typeface="B Nazanin" pitchFamily="2" charset="-78"/>
              </a:rPr>
              <a:t>و عمل بر </a:t>
            </a:r>
            <a:r>
              <a:rPr lang="fa-IR" sz="2400" dirty="0" smtClean="0">
                <a:solidFill>
                  <a:srgbClr val="000000"/>
                </a:solidFill>
                <a:cs typeface="B Nazanin" pitchFamily="2" charset="-78"/>
              </a:rPr>
              <a:t>مبناي </a:t>
            </a:r>
            <a:r>
              <a:rPr lang="fa-IR" sz="2400" dirty="0" smtClean="0">
                <a:solidFill>
                  <a:srgbClr val="000000"/>
                </a:solidFill>
                <a:cs typeface="B Nazanin" pitchFamily="2" charset="-78"/>
              </a:rPr>
              <a:t>دقت و سرعت بالا</a:t>
            </a:r>
          </a:p>
          <a:p>
            <a:pPr algn="just" rtl="1">
              <a:lnSpc>
                <a:spcPct val="150000"/>
              </a:lnSpc>
              <a:buFont typeface="Wingdings" pitchFamily="2" charset="2"/>
              <a:buChar char="ü"/>
            </a:pPr>
            <a:r>
              <a:rPr lang="fa-IR" sz="2400" dirty="0" smtClean="0">
                <a:solidFill>
                  <a:srgbClr val="000000"/>
                </a:solidFill>
                <a:cs typeface="B Nazanin" pitchFamily="2" charset="-78"/>
              </a:rPr>
              <a:t>مولد علم و باعث رشد شتابان علم</a:t>
            </a:r>
          </a:p>
          <a:p>
            <a:pPr algn="just" rtl="1">
              <a:lnSpc>
                <a:spcPct val="150000"/>
              </a:lnSpc>
              <a:buFont typeface="Wingdings" pitchFamily="2" charset="2"/>
              <a:buChar char="ü"/>
            </a:pPr>
            <a:r>
              <a:rPr lang="fa-IR" sz="2400" dirty="0" smtClean="0">
                <a:solidFill>
                  <a:srgbClr val="000000"/>
                </a:solidFill>
                <a:cs typeface="B Nazanin" pitchFamily="2" charset="-78"/>
              </a:rPr>
              <a:t>اساس قدرت </a:t>
            </a:r>
          </a:p>
          <a:p>
            <a:pPr algn="just" rtl="1">
              <a:lnSpc>
                <a:spcPct val="150000"/>
              </a:lnSpc>
              <a:buFont typeface="Wingdings" pitchFamily="2" charset="2"/>
              <a:buChar char="ü"/>
            </a:pPr>
            <a:r>
              <a:rPr lang="fa-IR" sz="2400" dirty="0" smtClean="0">
                <a:solidFill>
                  <a:srgbClr val="000000"/>
                </a:solidFill>
                <a:cs typeface="B Nazanin" pitchFamily="2" charset="-78"/>
              </a:rPr>
              <a:t>موجب </a:t>
            </a:r>
            <a:r>
              <a:rPr lang="fa-IR" sz="2400" dirty="0" smtClean="0">
                <a:solidFill>
                  <a:srgbClr val="000000"/>
                </a:solidFill>
                <a:cs typeface="B Nazanin" pitchFamily="2" charset="-78"/>
              </a:rPr>
              <a:t>تقويت روحيه </a:t>
            </a:r>
            <a:r>
              <a:rPr lang="fa-IR" sz="2400" dirty="0" smtClean="0">
                <a:solidFill>
                  <a:srgbClr val="000000"/>
                </a:solidFill>
                <a:cs typeface="B Nazanin" pitchFamily="2" charset="-78"/>
              </a:rPr>
              <a:t>کار </a:t>
            </a:r>
            <a:r>
              <a:rPr lang="fa-IR" sz="2400" dirty="0" smtClean="0">
                <a:solidFill>
                  <a:srgbClr val="000000"/>
                </a:solidFill>
                <a:cs typeface="B Nazanin" pitchFamily="2" charset="-78"/>
              </a:rPr>
              <a:t>گروهي </a:t>
            </a:r>
            <a:r>
              <a:rPr lang="fa-IR" sz="2400" dirty="0" smtClean="0">
                <a:solidFill>
                  <a:srgbClr val="000000"/>
                </a:solidFill>
                <a:cs typeface="B Nazanin" pitchFamily="2" charset="-78"/>
              </a:rPr>
              <a:t>و </a:t>
            </a:r>
            <a:r>
              <a:rPr lang="fa-IR" sz="2400" dirty="0" smtClean="0">
                <a:solidFill>
                  <a:srgbClr val="000000"/>
                </a:solidFill>
                <a:cs typeface="B Nazanin" pitchFamily="2" charset="-78"/>
              </a:rPr>
              <a:t>همکاري </a:t>
            </a:r>
            <a:r>
              <a:rPr lang="fa-IR" sz="2400" dirty="0" smtClean="0">
                <a:solidFill>
                  <a:srgbClr val="000000"/>
                </a:solidFill>
                <a:cs typeface="B Nazanin" pitchFamily="2" charset="-78"/>
              </a:rPr>
              <a:t>با مشاوران</a:t>
            </a:r>
          </a:p>
          <a:p>
            <a:pPr algn="just" rtl="1">
              <a:lnSpc>
                <a:spcPct val="150000"/>
              </a:lnSpc>
              <a:buFont typeface="Wingdings" pitchFamily="2" charset="2"/>
              <a:buChar char="ü"/>
            </a:pPr>
            <a:r>
              <a:rPr lang="fa-IR" sz="2400" dirty="0" smtClean="0">
                <a:solidFill>
                  <a:srgbClr val="000000"/>
                </a:solidFill>
                <a:cs typeface="B Nazanin" pitchFamily="2" charset="-78"/>
              </a:rPr>
              <a:t>مشوق </a:t>
            </a:r>
            <a:r>
              <a:rPr lang="fa-IR" sz="2400" dirty="0" smtClean="0">
                <a:solidFill>
                  <a:srgbClr val="000000"/>
                </a:solidFill>
                <a:cs typeface="B Nazanin" pitchFamily="2" charset="-78"/>
              </a:rPr>
              <a:t>جستجوي حقيقت </a:t>
            </a:r>
            <a:r>
              <a:rPr lang="fa-IR" sz="2400" dirty="0" smtClean="0">
                <a:solidFill>
                  <a:srgbClr val="000000"/>
                </a:solidFill>
                <a:cs typeface="B Nazanin" pitchFamily="2" charset="-78"/>
              </a:rPr>
              <a:t>و مانع تعصب و مطلق </a:t>
            </a:r>
            <a:r>
              <a:rPr lang="fa-IR" sz="2400" dirty="0" smtClean="0">
                <a:solidFill>
                  <a:srgbClr val="000000"/>
                </a:solidFill>
                <a:cs typeface="B Nazanin" pitchFamily="2" charset="-78"/>
              </a:rPr>
              <a:t>گرايي</a:t>
            </a:r>
            <a:endParaRPr lang="fa-IR" sz="2400" dirty="0" smtClean="0">
              <a:solidFill>
                <a:srgbClr val="000000"/>
              </a:solidFill>
              <a:cs typeface="B Nazanin" pitchFamily="2" charset="-78"/>
            </a:endParaRPr>
          </a:p>
        </p:txBody>
      </p:sp>
      <p:sp>
        <p:nvSpPr>
          <p:cNvPr id="12292" name="Slide Number Placeholder 1"/>
          <p:cNvSpPr>
            <a:spLocks noGrp="1"/>
          </p:cNvSpPr>
          <p:nvPr>
            <p:ph type="sldNum" sz="quarter" idx="12"/>
          </p:nvPr>
        </p:nvSpPr>
        <p:spPr>
          <a:xfrm>
            <a:off x="6629400" y="6397625"/>
            <a:ext cx="2133600" cy="476250"/>
          </a:xfrm>
          <a:noFill/>
          <a:ln>
            <a:miter lim="800000"/>
            <a:headEnd/>
            <a:tailEnd/>
          </a:ln>
        </p:spPr>
        <p:txBody>
          <a:bodyPr/>
          <a:lstStyle/>
          <a:p>
            <a:r>
              <a:rPr lang="fa-IR" sz="2000" b="1" smtClean="0">
                <a:latin typeface="Arial" charset="0"/>
                <a:cs typeface="B Nazanin" pitchFamily="2" charset="-78"/>
              </a:rPr>
              <a:t>11</a:t>
            </a:r>
            <a:endParaRPr lang="en-US" sz="2000" b="1" smtClean="0">
              <a:latin typeface="Arial" charset="0"/>
              <a:cs typeface="B Nazanin" pitchFamily="2" charset="-78"/>
            </a:endParaRPr>
          </a:p>
        </p:txBody>
      </p:sp>
      <p:sp>
        <p:nvSpPr>
          <p:cNvPr id="5" name="Footer Placeholder 4"/>
          <p:cNvSpPr>
            <a:spLocks noGrp="1"/>
          </p:cNvSpPr>
          <p:nvPr>
            <p:ph type="ftr" sz="quarter" idx="11"/>
          </p:nvPr>
        </p:nvSpPr>
        <p:spPr/>
        <p:txBody>
          <a:bodyPr/>
          <a:lstStyle/>
          <a:p>
            <a:r>
              <a:rPr lang="fa-IR" smtClean="0"/>
              <a:t>انتخاب موضوع، بيان مسئله، اهداف-دکتر آرش قنبريان</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300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fade">
                                      <p:cBhvr>
                                        <p:cTn id="7" dur="1000"/>
                                        <p:tgtEl>
                                          <p:spTgt spid="11267">
                                            <p:txEl>
                                              <p:pRg st="0" end="0"/>
                                            </p:txEl>
                                          </p:spTgt>
                                        </p:tgtEl>
                                      </p:cBhvr>
                                    </p:animEffect>
                                    <p:anim calcmode="lin" valueType="num">
                                      <p:cBhvr>
                                        <p:cTn id="8" dur="10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267">
                                            <p:txEl>
                                              <p:pRg st="0" end="0"/>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4000"/>
                            </p:stCondLst>
                            <p:childTnLst>
                              <p:par>
                                <p:cTn id="11" presetID="42" presetClass="entr" presetSubtype="0" fill="hold" nodeType="afterEffect">
                                  <p:stCondLst>
                                    <p:cond delay="3000"/>
                                  </p:stCondLst>
                                  <p:childTnLst>
                                    <p:set>
                                      <p:cBhvr>
                                        <p:cTn id="12" dur="1" fill="hold">
                                          <p:stCondLst>
                                            <p:cond delay="0"/>
                                          </p:stCondLst>
                                        </p:cTn>
                                        <p:tgtEl>
                                          <p:spTgt spid="11267">
                                            <p:txEl>
                                              <p:pRg st="1" end="1"/>
                                            </p:txEl>
                                          </p:spTgt>
                                        </p:tgtEl>
                                        <p:attrNameLst>
                                          <p:attrName>style.visibility</p:attrName>
                                        </p:attrNameLst>
                                      </p:cBhvr>
                                      <p:to>
                                        <p:strVal val="visible"/>
                                      </p:to>
                                    </p:set>
                                    <p:animEffect transition="in" filter="fade">
                                      <p:cBhvr>
                                        <p:cTn id="13" dur="1000"/>
                                        <p:tgtEl>
                                          <p:spTgt spid="11267">
                                            <p:txEl>
                                              <p:pRg st="1" end="1"/>
                                            </p:txEl>
                                          </p:spTgt>
                                        </p:tgtEl>
                                      </p:cBhvr>
                                    </p:animEffect>
                                    <p:anim calcmode="lin" valueType="num">
                                      <p:cBhvr>
                                        <p:cTn id="14" dur="1000" fill="hold"/>
                                        <p:tgtEl>
                                          <p:spTgt spid="11267">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11267">
                                            <p:txEl>
                                              <p:pRg st="1" end="1"/>
                                            </p:txEl>
                                          </p:spTgt>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8000"/>
                            </p:stCondLst>
                            <p:childTnLst>
                              <p:par>
                                <p:cTn id="17" presetID="42" presetClass="entr" presetSubtype="0" fill="hold" nodeType="afterEffect">
                                  <p:stCondLst>
                                    <p:cond delay="3000"/>
                                  </p:stCondLst>
                                  <p:childTnLst>
                                    <p:set>
                                      <p:cBhvr>
                                        <p:cTn id="18" dur="1" fill="hold">
                                          <p:stCondLst>
                                            <p:cond delay="0"/>
                                          </p:stCondLst>
                                        </p:cTn>
                                        <p:tgtEl>
                                          <p:spTgt spid="11267">
                                            <p:txEl>
                                              <p:pRg st="2" end="2"/>
                                            </p:txEl>
                                          </p:spTgt>
                                        </p:tgtEl>
                                        <p:attrNameLst>
                                          <p:attrName>style.visibility</p:attrName>
                                        </p:attrNameLst>
                                      </p:cBhvr>
                                      <p:to>
                                        <p:strVal val="visible"/>
                                      </p:to>
                                    </p:set>
                                    <p:animEffect transition="in" filter="fade">
                                      <p:cBhvr>
                                        <p:cTn id="19" dur="1000"/>
                                        <p:tgtEl>
                                          <p:spTgt spid="11267">
                                            <p:txEl>
                                              <p:pRg st="2" end="2"/>
                                            </p:txEl>
                                          </p:spTgt>
                                        </p:tgtEl>
                                      </p:cBhvr>
                                    </p:animEffect>
                                    <p:anim calcmode="lin" valueType="num">
                                      <p:cBhvr>
                                        <p:cTn id="20" dur="10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1267">
                                            <p:txEl>
                                              <p:pRg st="2" end="2"/>
                                            </p:txEl>
                                          </p:spTgt>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12000"/>
                            </p:stCondLst>
                            <p:childTnLst>
                              <p:par>
                                <p:cTn id="23" presetID="42" presetClass="entr" presetSubtype="0" fill="hold" nodeType="afterEffect">
                                  <p:stCondLst>
                                    <p:cond delay="3000"/>
                                  </p:stCondLst>
                                  <p:childTnLst>
                                    <p:set>
                                      <p:cBhvr>
                                        <p:cTn id="24" dur="1" fill="hold">
                                          <p:stCondLst>
                                            <p:cond delay="0"/>
                                          </p:stCondLst>
                                        </p:cTn>
                                        <p:tgtEl>
                                          <p:spTgt spid="11267">
                                            <p:txEl>
                                              <p:pRg st="3" end="3"/>
                                            </p:txEl>
                                          </p:spTgt>
                                        </p:tgtEl>
                                        <p:attrNameLst>
                                          <p:attrName>style.visibility</p:attrName>
                                        </p:attrNameLst>
                                      </p:cBhvr>
                                      <p:to>
                                        <p:strVal val="visible"/>
                                      </p:to>
                                    </p:set>
                                    <p:animEffect transition="in" filter="fade">
                                      <p:cBhvr>
                                        <p:cTn id="25" dur="1000"/>
                                        <p:tgtEl>
                                          <p:spTgt spid="11267">
                                            <p:txEl>
                                              <p:pRg st="3" end="3"/>
                                            </p:txEl>
                                          </p:spTgt>
                                        </p:tgtEl>
                                      </p:cBhvr>
                                    </p:animEffect>
                                    <p:anim calcmode="lin" valueType="num">
                                      <p:cBhvr>
                                        <p:cTn id="26" dur="1000" fill="hold"/>
                                        <p:tgtEl>
                                          <p:spTgt spid="11267">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11267">
                                            <p:txEl>
                                              <p:pRg st="3" end="3"/>
                                            </p:txEl>
                                          </p:spTgt>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16000"/>
                            </p:stCondLst>
                            <p:childTnLst>
                              <p:par>
                                <p:cTn id="29" presetID="42" presetClass="entr" presetSubtype="0" fill="hold" nodeType="afterEffect">
                                  <p:stCondLst>
                                    <p:cond delay="3000"/>
                                  </p:stCondLst>
                                  <p:childTnLst>
                                    <p:set>
                                      <p:cBhvr>
                                        <p:cTn id="30" dur="1" fill="hold">
                                          <p:stCondLst>
                                            <p:cond delay="0"/>
                                          </p:stCondLst>
                                        </p:cTn>
                                        <p:tgtEl>
                                          <p:spTgt spid="11267">
                                            <p:txEl>
                                              <p:pRg st="4" end="4"/>
                                            </p:txEl>
                                          </p:spTgt>
                                        </p:tgtEl>
                                        <p:attrNameLst>
                                          <p:attrName>style.visibility</p:attrName>
                                        </p:attrNameLst>
                                      </p:cBhvr>
                                      <p:to>
                                        <p:strVal val="visible"/>
                                      </p:to>
                                    </p:set>
                                    <p:animEffect transition="in" filter="fade">
                                      <p:cBhvr>
                                        <p:cTn id="31" dur="1000"/>
                                        <p:tgtEl>
                                          <p:spTgt spid="11267">
                                            <p:txEl>
                                              <p:pRg st="4" end="4"/>
                                            </p:txEl>
                                          </p:spTgt>
                                        </p:tgtEl>
                                      </p:cBhvr>
                                    </p:animEffect>
                                    <p:anim calcmode="lin" valueType="num">
                                      <p:cBhvr>
                                        <p:cTn id="32" dur="1000" fill="hold"/>
                                        <p:tgtEl>
                                          <p:spTgt spid="11267">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11267">
                                            <p:txEl>
                                              <p:pRg st="4" end="4"/>
                                            </p:txEl>
                                          </p:spTgt>
                                        </p:tgtEl>
                                        <p:attrNameLst>
                                          <p:attrName>ppt_y</p:attrName>
                                        </p:attrNameLst>
                                      </p:cBhvr>
                                      <p:tavLst>
                                        <p:tav tm="0">
                                          <p:val>
                                            <p:strVal val="#ppt_y+.1"/>
                                          </p:val>
                                        </p:tav>
                                        <p:tav tm="100000">
                                          <p:val>
                                            <p:strVal val="#ppt_y"/>
                                          </p:val>
                                        </p:tav>
                                      </p:tavLst>
                                    </p:anim>
                                  </p:childTnLst>
                                </p:cTn>
                              </p:par>
                            </p:childTnLst>
                          </p:cTn>
                        </p:par>
                        <p:par>
                          <p:cTn id="34" fill="hold" nodeType="afterGroup">
                            <p:stCondLst>
                              <p:cond delay="20000"/>
                            </p:stCondLst>
                            <p:childTnLst>
                              <p:par>
                                <p:cTn id="35" presetID="42" presetClass="entr" presetSubtype="0" fill="hold" nodeType="afterEffect">
                                  <p:stCondLst>
                                    <p:cond delay="3000"/>
                                  </p:stCondLst>
                                  <p:childTnLst>
                                    <p:set>
                                      <p:cBhvr>
                                        <p:cTn id="36" dur="1" fill="hold">
                                          <p:stCondLst>
                                            <p:cond delay="0"/>
                                          </p:stCondLst>
                                        </p:cTn>
                                        <p:tgtEl>
                                          <p:spTgt spid="11267">
                                            <p:txEl>
                                              <p:pRg st="5" end="5"/>
                                            </p:txEl>
                                          </p:spTgt>
                                        </p:tgtEl>
                                        <p:attrNameLst>
                                          <p:attrName>style.visibility</p:attrName>
                                        </p:attrNameLst>
                                      </p:cBhvr>
                                      <p:to>
                                        <p:strVal val="visible"/>
                                      </p:to>
                                    </p:set>
                                    <p:animEffect transition="in" filter="fade">
                                      <p:cBhvr>
                                        <p:cTn id="37" dur="1000"/>
                                        <p:tgtEl>
                                          <p:spTgt spid="11267">
                                            <p:txEl>
                                              <p:pRg st="5" end="5"/>
                                            </p:txEl>
                                          </p:spTgt>
                                        </p:tgtEl>
                                      </p:cBhvr>
                                    </p:animEffect>
                                    <p:anim calcmode="lin" valueType="num">
                                      <p:cBhvr>
                                        <p:cTn id="38" dur="1000" fill="hold"/>
                                        <p:tgtEl>
                                          <p:spTgt spid="11267">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11267">
                                            <p:txEl>
                                              <p:pRg st="5" end="5"/>
                                            </p:txEl>
                                          </p:spTgt>
                                        </p:tgtEl>
                                        <p:attrNameLst>
                                          <p:attrName>ppt_y</p:attrName>
                                        </p:attrNameLst>
                                      </p:cBhvr>
                                      <p:tavLst>
                                        <p:tav tm="0">
                                          <p:val>
                                            <p:strVal val="#ppt_y+.1"/>
                                          </p:val>
                                        </p:tav>
                                        <p:tav tm="100000">
                                          <p:val>
                                            <p:strVal val="#ppt_y"/>
                                          </p:val>
                                        </p:tav>
                                      </p:tavLst>
                                    </p:anim>
                                  </p:childTnLst>
                                </p:cTn>
                              </p:par>
                            </p:childTnLst>
                          </p:cTn>
                        </p:par>
                        <p:par>
                          <p:cTn id="40" fill="hold" nodeType="afterGroup">
                            <p:stCondLst>
                              <p:cond delay="24000"/>
                            </p:stCondLst>
                            <p:childTnLst>
                              <p:par>
                                <p:cTn id="41" presetID="42" presetClass="entr" presetSubtype="0" fill="hold" nodeType="afterEffect">
                                  <p:stCondLst>
                                    <p:cond delay="3000"/>
                                  </p:stCondLst>
                                  <p:childTnLst>
                                    <p:set>
                                      <p:cBhvr>
                                        <p:cTn id="42" dur="1" fill="hold">
                                          <p:stCondLst>
                                            <p:cond delay="0"/>
                                          </p:stCondLst>
                                        </p:cTn>
                                        <p:tgtEl>
                                          <p:spTgt spid="11267">
                                            <p:txEl>
                                              <p:pRg st="6" end="6"/>
                                            </p:txEl>
                                          </p:spTgt>
                                        </p:tgtEl>
                                        <p:attrNameLst>
                                          <p:attrName>style.visibility</p:attrName>
                                        </p:attrNameLst>
                                      </p:cBhvr>
                                      <p:to>
                                        <p:strVal val="visible"/>
                                      </p:to>
                                    </p:set>
                                    <p:animEffect transition="in" filter="fade">
                                      <p:cBhvr>
                                        <p:cTn id="43" dur="1000"/>
                                        <p:tgtEl>
                                          <p:spTgt spid="11267">
                                            <p:txEl>
                                              <p:pRg st="6" end="6"/>
                                            </p:txEl>
                                          </p:spTgt>
                                        </p:tgtEl>
                                      </p:cBhvr>
                                    </p:animEffect>
                                    <p:anim calcmode="lin" valueType="num">
                                      <p:cBhvr>
                                        <p:cTn id="44" dur="1000" fill="hold"/>
                                        <p:tgtEl>
                                          <p:spTgt spid="11267">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11267">
                                            <p:txEl>
                                              <p:pRg st="6" end="6"/>
                                            </p:txEl>
                                          </p:spTgt>
                                        </p:tgtEl>
                                        <p:attrNameLst>
                                          <p:attrName>ppt_y</p:attrName>
                                        </p:attrNameLst>
                                      </p:cBhvr>
                                      <p:tavLst>
                                        <p:tav tm="0">
                                          <p:val>
                                            <p:strVal val="#ppt_y+.1"/>
                                          </p:val>
                                        </p:tav>
                                        <p:tav tm="100000">
                                          <p:val>
                                            <p:strVal val="#ppt_y"/>
                                          </p:val>
                                        </p:tav>
                                      </p:tavLst>
                                    </p:anim>
                                  </p:childTnLst>
                                </p:cTn>
                              </p:par>
                            </p:childTnLst>
                          </p:cTn>
                        </p:par>
                        <p:par>
                          <p:cTn id="46" fill="hold" nodeType="afterGroup">
                            <p:stCondLst>
                              <p:cond delay="28000"/>
                            </p:stCondLst>
                            <p:childTnLst>
                              <p:par>
                                <p:cTn id="47" presetID="42" presetClass="entr" presetSubtype="0" fill="hold" nodeType="afterEffect">
                                  <p:stCondLst>
                                    <p:cond delay="3000"/>
                                  </p:stCondLst>
                                  <p:childTnLst>
                                    <p:set>
                                      <p:cBhvr>
                                        <p:cTn id="48" dur="1" fill="hold">
                                          <p:stCondLst>
                                            <p:cond delay="0"/>
                                          </p:stCondLst>
                                        </p:cTn>
                                        <p:tgtEl>
                                          <p:spTgt spid="11267">
                                            <p:txEl>
                                              <p:pRg st="7" end="7"/>
                                            </p:txEl>
                                          </p:spTgt>
                                        </p:tgtEl>
                                        <p:attrNameLst>
                                          <p:attrName>style.visibility</p:attrName>
                                        </p:attrNameLst>
                                      </p:cBhvr>
                                      <p:to>
                                        <p:strVal val="visible"/>
                                      </p:to>
                                    </p:set>
                                    <p:animEffect transition="in" filter="fade">
                                      <p:cBhvr>
                                        <p:cTn id="49" dur="1000"/>
                                        <p:tgtEl>
                                          <p:spTgt spid="11267">
                                            <p:txEl>
                                              <p:pRg st="7" end="7"/>
                                            </p:txEl>
                                          </p:spTgt>
                                        </p:tgtEl>
                                      </p:cBhvr>
                                    </p:animEffect>
                                    <p:anim calcmode="lin" valueType="num">
                                      <p:cBhvr>
                                        <p:cTn id="50" dur="1000" fill="hold"/>
                                        <p:tgtEl>
                                          <p:spTgt spid="11267">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1126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2195736" y="476672"/>
            <a:ext cx="5040560" cy="936104"/>
          </a:xfrm>
        </p:spPr>
        <p:txBody>
          <a:bodyPr/>
          <a:lstStyle/>
          <a:p>
            <a:pPr algn="ctr" rtl="1" eaLnBrk="1" hangingPunct="1">
              <a:defRPr/>
            </a:pPr>
            <a:r>
              <a:rPr lang="fa-IR" sz="3600" kern="1200" dirty="0">
                <a:solidFill>
                  <a:srgbClr val="FF0000"/>
                </a:solidFill>
                <a:latin typeface="Arial" pitchFamily="34" charset="0"/>
                <a:ea typeface="+mn-ea"/>
                <a:cs typeface="B Titr" pitchFamily="2" charset="-78"/>
              </a:rPr>
              <a:t>ضرورت انجام </a:t>
            </a:r>
            <a:r>
              <a:rPr lang="fa-IR" sz="3600" kern="1200" dirty="0" smtClean="0">
                <a:solidFill>
                  <a:srgbClr val="FF0000"/>
                </a:solidFill>
                <a:latin typeface="Arial" pitchFamily="34" charset="0"/>
                <a:ea typeface="+mn-ea"/>
                <a:cs typeface="B Titr" pitchFamily="2" charset="-78"/>
              </a:rPr>
              <a:t>تحقيق</a:t>
            </a:r>
            <a:endParaRPr lang="en-US" sz="3600" kern="1200" dirty="0">
              <a:solidFill>
                <a:srgbClr val="FF0000"/>
              </a:solidFill>
              <a:latin typeface="Arial" pitchFamily="34" charset="0"/>
              <a:ea typeface="+mn-ea"/>
              <a:cs typeface="B Titr" pitchFamily="2" charset="-78"/>
            </a:endParaRPr>
          </a:p>
        </p:txBody>
      </p:sp>
      <p:sp>
        <p:nvSpPr>
          <p:cNvPr id="13315" name="Rectangle 3"/>
          <p:cNvSpPr>
            <a:spLocks noGrp="1" noChangeArrowheads="1"/>
          </p:cNvSpPr>
          <p:nvPr>
            <p:ph idx="1"/>
          </p:nvPr>
        </p:nvSpPr>
        <p:spPr>
          <a:xfrm>
            <a:off x="457200" y="1752600"/>
            <a:ext cx="8229600" cy="4876800"/>
          </a:xfrm>
        </p:spPr>
        <p:txBody>
          <a:bodyPr/>
          <a:lstStyle/>
          <a:p>
            <a:pPr algn="ctr" rtl="1" eaLnBrk="1" hangingPunct="1">
              <a:buFont typeface="Wingdings" pitchFamily="2" charset="2"/>
              <a:buChar char="ü"/>
              <a:defRPr/>
            </a:pPr>
            <a:r>
              <a:rPr lang="ar-SA" altLang="ja-JP" b="1" dirty="0" smtClean="0">
                <a:cs typeface="B Nazanin" pitchFamily="2" charset="-78"/>
              </a:rPr>
              <a:t>از ديدگاه </a:t>
            </a:r>
            <a:r>
              <a:rPr lang="ar-SA" altLang="ja-JP" b="1" dirty="0" smtClean="0">
                <a:cs typeface="B Nazanin" pitchFamily="2" charset="-78"/>
              </a:rPr>
              <a:t>فردي </a:t>
            </a:r>
            <a:r>
              <a:rPr lang="ar-SA" altLang="ja-JP" b="1" dirty="0" smtClean="0">
                <a:cs typeface="B Nazanin" pitchFamily="2" charset="-78"/>
              </a:rPr>
              <a:t>و </a:t>
            </a:r>
            <a:r>
              <a:rPr lang="ar-SA" altLang="ja-JP" b="1" dirty="0" smtClean="0">
                <a:cs typeface="B Nazanin" pitchFamily="2" charset="-78"/>
              </a:rPr>
              <a:t>اجتماعي</a:t>
            </a:r>
            <a:r>
              <a:rPr lang="fa-IR" altLang="ja-JP" b="1" dirty="0" smtClean="0">
                <a:cs typeface="B Nazanin" pitchFamily="2" charset="-78"/>
              </a:rPr>
              <a:t>: </a:t>
            </a:r>
            <a:endParaRPr lang="fa-IR" altLang="ja-JP" b="1" dirty="0" smtClean="0">
              <a:cs typeface="B Nazanin" pitchFamily="2" charset="-78"/>
            </a:endParaRPr>
          </a:p>
          <a:p>
            <a:pPr marL="0" indent="0" algn="ctr" rtl="1" eaLnBrk="1" hangingPunct="1">
              <a:buFontTx/>
              <a:buNone/>
              <a:defRPr/>
            </a:pPr>
            <a:r>
              <a:rPr lang="fa-IR" altLang="ja-JP" b="1" dirty="0" smtClean="0">
                <a:solidFill>
                  <a:srgbClr val="C00000"/>
                </a:solidFill>
                <a:cs typeface="B Nazanin" pitchFamily="2" charset="-78"/>
              </a:rPr>
              <a:t>«</a:t>
            </a:r>
            <a:r>
              <a:rPr lang="ar-SA" altLang="ja-JP" b="1" dirty="0" smtClean="0">
                <a:solidFill>
                  <a:srgbClr val="C00000"/>
                </a:solidFill>
                <a:cs typeface="B Nazanin" pitchFamily="2" charset="-78"/>
              </a:rPr>
              <a:t>تحقيق</a:t>
            </a:r>
            <a:r>
              <a:rPr lang="fa-IR" altLang="ja-JP" b="1" dirty="0" smtClean="0">
                <a:solidFill>
                  <a:srgbClr val="C00000"/>
                </a:solidFill>
                <a:cs typeface="B Nazanin" pitchFamily="2" charset="-78"/>
              </a:rPr>
              <a:t> </a:t>
            </a:r>
            <a:r>
              <a:rPr lang="ar-SA" altLang="ja-JP" b="1" dirty="0" smtClean="0">
                <a:solidFill>
                  <a:srgbClr val="C00000"/>
                </a:solidFill>
                <a:cs typeface="B Nazanin" pitchFamily="2" charset="-78"/>
              </a:rPr>
              <a:t>مايه </a:t>
            </a:r>
            <a:r>
              <a:rPr lang="fa-IR" altLang="ja-JP" b="1" dirty="0" smtClean="0">
                <a:solidFill>
                  <a:srgbClr val="C00000"/>
                </a:solidFill>
                <a:cs typeface="B Nazanin" pitchFamily="2" charset="-78"/>
              </a:rPr>
              <a:t>رشد، تکامل و بلوغ انسان و </a:t>
            </a:r>
            <a:r>
              <a:rPr lang="fa-IR" altLang="ja-JP" b="1" dirty="0" smtClean="0">
                <a:solidFill>
                  <a:srgbClr val="C00000"/>
                </a:solidFill>
                <a:cs typeface="B Nazanin" pitchFamily="2" charset="-78"/>
              </a:rPr>
              <a:t>پيشرفت </a:t>
            </a:r>
            <a:r>
              <a:rPr lang="fa-IR" altLang="ja-JP" b="1" dirty="0" smtClean="0">
                <a:solidFill>
                  <a:srgbClr val="C00000"/>
                </a:solidFill>
                <a:cs typeface="B Nazanin" pitchFamily="2" charset="-78"/>
              </a:rPr>
              <a:t>جامعه است»</a:t>
            </a:r>
            <a:r>
              <a:rPr lang="ar-SA" altLang="ja-JP" b="1" dirty="0" smtClean="0">
                <a:cs typeface="B Nazanin" pitchFamily="2" charset="-78"/>
              </a:rPr>
              <a:t> </a:t>
            </a:r>
            <a:endParaRPr lang="fa-IR" altLang="ja-JP" b="1" dirty="0" smtClean="0">
              <a:cs typeface="B Nazanin" pitchFamily="2" charset="-78"/>
            </a:endParaRPr>
          </a:p>
          <a:p>
            <a:pPr marL="0" indent="0" algn="ctr" rtl="1" eaLnBrk="1" hangingPunct="1">
              <a:lnSpc>
                <a:spcPct val="200000"/>
              </a:lnSpc>
              <a:buFontTx/>
              <a:buNone/>
              <a:defRPr/>
            </a:pPr>
            <a:endParaRPr lang="fa-IR" altLang="ja-JP" b="1" dirty="0" smtClean="0">
              <a:cs typeface="B Nazanin" pitchFamily="2" charset="-78"/>
            </a:endParaRPr>
          </a:p>
          <a:p>
            <a:pPr algn="ctr" rtl="1" eaLnBrk="1" hangingPunct="1">
              <a:buFont typeface="Wingdings" pitchFamily="2" charset="2"/>
              <a:buChar char="ü"/>
              <a:defRPr/>
            </a:pPr>
            <a:r>
              <a:rPr lang="fa-IR" altLang="ja-JP" b="1" dirty="0" smtClean="0">
                <a:cs typeface="B Nazanin" pitchFamily="2" charset="-78"/>
              </a:rPr>
              <a:t>از </a:t>
            </a:r>
            <a:r>
              <a:rPr lang="ar-SA" altLang="ja-JP" b="1" dirty="0" smtClean="0">
                <a:cs typeface="B Nazanin" pitchFamily="2" charset="-78"/>
              </a:rPr>
              <a:t>ديدگاه </a:t>
            </a:r>
            <a:r>
              <a:rPr lang="ar-SA" altLang="ja-JP" b="1" dirty="0" smtClean="0">
                <a:cs typeface="B Nazanin" pitchFamily="2" charset="-78"/>
              </a:rPr>
              <a:t>علمي</a:t>
            </a:r>
            <a:r>
              <a:rPr lang="fa-IR" altLang="ja-JP" b="1" dirty="0" smtClean="0">
                <a:cs typeface="B Nazanin" pitchFamily="2" charset="-78"/>
              </a:rPr>
              <a:t>:</a:t>
            </a:r>
            <a:endParaRPr lang="fa-IR" altLang="ja-JP" b="1" dirty="0" smtClean="0">
              <a:cs typeface="B Nazanin" pitchFamily="2" charset="-78"/>
            </a:endParaRPr>
          </a:p>
          <a:p>
            <a:pPr marL="0" indent="0" algn="ctr" rtl="1" eaLnBrk="1" hangingPunct="1">
              <a:buFontTx/>
              <a:buNone/>
              <a:defRPr/>
            </a:pPr>
            <a:r>
              <a:rPr lang="ar-SA" altLang="ja-JP" b="1" dirty="0" smtClean="0">
                <a:cs typeface="B Nazanin" pitchFamily="2" charset="-78"/>
              </a:rPr>
              <a:t> </a:t>
            </a:r>
            <a:r>
              <a:rPr lang="fa-IR" altLang="ja-JP" b="1" dirty="0" smtClean="0">
                <a:solidFill>
                  <a:srgbClr val="C00000"/>
                </a:solidFill>
                <a:cs typeface="B Nazanin" pitchFamily="2" charset="-78"/>
              </a:rPr>
              <a:t>«</a:t>
            </a:r>
            <a:r>
              <a:rPr lang="ar-SA" altLang="ja-JP" b="1" dirty="0" smtClean="0">
                <a:solidFill>
                  <a:srgbClr val="C00000"/>
                </a:solidFill>
                <a:cs typeface="B Nazanin" pitchFamily="2" charset="-78"/>
              </a:rPr>
              <a:t>تحقيق</a:t>
            </a:r>
            <a:r>
              <a:rPr lang="fa-IR" altLang="ja-JP" b="1" dirty="0" smtClean="0">
                <a:solidFill>
                  <a:srgbClr val="C00000"/>
                </a:solidFill>
                <a:cs typeface="B Nazanin" pitchFamily="2" charset="-78"/>
              </a:rPr>
              <a:t> </a:t>
            </a:r>
            <a:r>
              <a:rPr lang="ar-SA" altLang="ja-JP" b="1" dirty="0" smtClean="0">
                <a:solidFill>
                  <a:srgbClr val="C00000"/>
                </a:solidFill>
                <a:cs typeface="B Nazanin" pitchFamily="2" charset="-78"/>
              </a:rPr>
              <a:t>مايه حيات علم </a:t>
            </a:r>
            <a:r>
              <a:rPr lang="fa-IR" altLang="ja-JP" b="1" dirty="0" smtClean="0">
                <a:solidFill>
                  <a:srgbClr val="C00000"/>
                </a:solidFill>
                <a:cs typeface="B Nazanin" pitchFamily="2" charset="-78"/>
              </a:rPr>
              <a:t>است»</a:t>
            </a:r>
            <a:endParaRPr lang="en-US" b="1" dirty="0" smtClean="0">
              <a:solidFill>
                <a:srgbClr val="C00000"/>
              </a:solidFill>
              <a:cs typeface="B Nazanin" pitchFamily="2" charset="-78"/>
            </a:endParaRPr>
          </a:p>
        </p:txBody>
      </p:sp>
      <p:sp>
        <p:nvSpPr>
          <p:cNvPr id="13316" name="Slide Number Placeholder 1"/>
          <p:cNvSpPr>
            <a:spLocks noGrp="1"/>
          </p:cNvSpPr>
          <p:nvPr>
            <p:ph type="sldNum" sz="quarter" idx="12"/>
          </p:nvPr>
        </p:nvSpPr>
        <p:spPr>
          <a:xfrm>
            <a:off x="6629400" y="6381750"/>
            <a:ext cx="2133600" cy="476250"/>
          </a:xfrm>
          <a:noFill/>
          <a:ln>
            <a:miter lim="800000"/>
            <a:headEnd/>
            <a:tailEnd/>
          </a:ln>
        </p:spPr>
        <p:txBody>
          <a:bodyPr/>
          <a:lstStyle/>
          <a:p>
            <a:r>
              <a:rPr lang="fa-IR" sz="2000" b="1" smtClean="0">
                <a:latin typeface="Arial" charset="0"/>
                <a:cs typeface="B Nazanin" pitchFamily="2" charset="-78"/>
              </a:rPr>
              <a:t>12</a:t>
            </a:r>
            <a:endParaRPr lang="en-US" sz="2000" b="1" smtClean="0">
              <a:latin typeface="Arial" charset="0"/>
              <a:cs typeface="B Nazanin" pitchFamily="2" charset="-78"/>
            </a:endParaRPr>
          </a:p>
        </p:txBody>
      </p:sp>
      <p:sp>
        <p:nvSpPr>
          <p:cNvPr id="5" name="Footer Placeholder 4"/>
          <p:cNvSpPr>
            <a:spLocks noGrp="1"/>
          </p:cNvSpPr>
          <p:nvPr>
            <p:ph type="ftr" sz="quarter" idx="11"/>
          </p:nvPr>
        </p:nvSpPr>
        <p:spPr/>
        <p:txBody>
          <a:bodyPr/>
          <a:lstStyle/>
          <a:p>
            <a:r>
              <a:rPr lang="fa-IR" smtClean="0"/>
              <a:t>انتخاب موضوع، بيان مسئله، اهداف-دکتر آرش قنبريان</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fade">
                                      <p:cBhvr>
                                        <p:cTn id="7" dur="1500"/>
                                        <p:tgtEl>
                                          <p:spTgt spid="13315">
                                            <p:txEl>
                                              <p:pRg st="0" end="0"/>
                                            </p:txEl>
                                          </p:spTgt>
                                        </p:tgtEl>
                                      </p:cBhvr>
                                    </p:animEffect>
                                    <p:anim calcmode="lin" valueType="num">
                                      <p:cBhvr>
                                        <p:cTn id="8" dur="15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p:cTn id="9" dur="1500" fill="hold"/>
                                        <p:tgtEl>
                                          <p:spTgt spid="13315">
                                            <p:txEl>
                                              <p:pRg st="0" end="0"/>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500"/>
                            </p:stCondLst>
                            <p:childTnLst>
                              <p:par>
                                <p:cTn id="11" presetID="42" presetClass="entr" presetSubtype="0" fill="hold" nodeType="afterEffect">
                                  <p:stCondLst>
                                    <p:cond delay="0"/>
                                  </p:stCondLst>
                                  <p:childTnLst>
                                    <p:set>
                                      <p:cBhvr>
                                        <p:cTn id="12" dur="1" fill="hold">
                                          <p:stCondLst>
                                            <p:cond delay="0"/>
                                          </p:stCondLst>
                                        </p:cTn>
                                        <p:tgtEl>
                                          <p:spTgt spid="13315">
                                            <p:txEl>
                                              <p:pRg st="3" end="3"/>
                                            </p:txEl>
                                          </p:spTgt>
                                        </p:tgtEl>
                                        <p:attrNameLst>
                                          <p:attrName>style.visibility</p:attrName>
                                        </p:attrNameLst>
                                      </p:cBhvr>
                                      <p:to>
                                        <p:strVal val="visible"/>
                                      </p:to>
                                    </p:set>
                                    <p:animEffect transition="in" filter="fade">
                                      <p:cBhvr>
                                        <p:cTn id="13" dur="1500"/>
                                        <p:tgtEl>
                                          <p:spTgt spid="13315">
                                            <p:txEl>
                                              <p:pRg st="3" end="3"/>
                                            </p:txEl>
                                          </p:spTgt>
                                        </p:tgtEl>
                                      </p:cBhvr>
                                    </p:animEffect>
                                    <p:anim calcmode="lin" valueType="num">
                                      <p:cBhvr>
                                        <p:cTn id="14" dur="1500" fill="hold"/>
                                        <p:tgtEl>
                                          <p:spTgt spid="13315">
                                            <p:txEl>
                                              <p:pRg st="3" end="3"/>
                                            </p:txEl>
                                          </p:spTgt>
                                        </p:tgtEl>
                                        <p:attrNameLst>
                                          <p:attrName>ppt_x</p:attrName>
                                        </p:attrNameLst>
                                      </p:cBhvr>
                                      <p:tavLst>
                                        <p:tav tm="0">
                                          <p:val>
                                            <p:strVal val="#ppt_x"/>
                                          </p:val>
                                        </p:tav>
                                        <p:tav tm="100000">
                                          <p:val>
                                            <p:strVal val="#ppt_x"/>
                                          </p:val>
                                        </p:tav>
                                      </p:tavLst>
                                    </p:anim>
                                    <p:anim calcmode="lin" valueType="num">
                                      <p:cBhvr>
                                        <p:cTn id="15" dur="1500" fill="hold"/>
                                        <p:tgtEl>
                                          <p:spTgt spid="13315">
                                            <p:txEl>
                                              <p:pRg st="3" end="3"/>
                                            </p:txEl>
                                          </p:spTgt>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3000"/>
                            </p:stCondLst>
                            <p:childTnLst>
                              <p:par>
                                <p:cTn id="17" presetID="42" presetClass="entr" presetSubtype="0" fill="hold" nodeType="afterEffect">
                                  <p:stCondLst>
                                    <p:cond delay="0"/>
                                  </p:stCondLst>
                                  <p:childTnLst>
                                    <p:set>
                                      <p:cBhvr>
                                        <p:cTn id="18" dur="1" fill="hold">
                                          <p:stCondLst>
                                            <p:cond delay="0"/>
                                          </p:stCondLst>
                                        </p:cTn>
                                        <p:tgtEl>
                                          <p:spTgt spid="13315">
                                            <p:txEl>
                                              <p:pRg st="1" end="1"/>
                                            </p:txEl>
                                          </p:spTgt>
                                        </p:tgtEl>
                                        <p:attrNameLst>
                                          <p:attrName>style.visibility</p:attrName>
                                        </p:attrNameLst>
                                      </p:cBhvr>
                                      <p:to>
                                        <p:strVal val="visible"/>
                                      </p:to>
                                    </p:set>
                                    <p:animEffect transition="in" filter="fade">
                                      <p:cBhvr>
                                        <p:cTn id="19" dur="1000"/>
                                        <p:tgtEl>
                                          <p:spTgt spid="13315">
                                            <p:txEl>
                                              <p:pRg st="1" end="1"/>
                                            </p:txEl>
                                          </p:spTgt>
                                        </p:tgtEl>
                                      </p:cBhvr>
                                    </p:animEffect>
                                    <p:anim calcmode="lin" valueType="num">
                                      <p:cBhvr>
                                        <p:cTn id="20" dur="1000" fill="hold"/>
                                        <p:tgtEl>
                                          <p:spTgt spid="13315">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3315">
                                            <p:txEl>
                                              <p:pRg st="1" end="1"/>
                                            </p:txEl>
                                          </p:spTgt>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4000"/>
                            </p:stCondLst>
                            <p:childTnLst>
                              <p:par>
                                <p:cTn id="23" presetID="42" presetClass="entr" presetSubtype="0" fill="hold" nodeType="afterEffect">
                                  <p:stCondLst>
                                    <p:cond delay="0"/>
                                  </p:stCondLst>
                                  <p:childTnLst>
                                    <p:set>
                                      <p:cBhvr>
                                        <p:cTn id="24" dur="1" fill="hold">
                                          <p:stCondLst>
                                            <p:cond delay="0"/>
                                          </p:stCondLst>
                                        </p:cTn>
                                        <p:tgtEl>
                                          <p:spTgt spid="13315">
                                            <p:txEl>
                                              <p:pRg st="4" end="4"/>
                                            </p:txEl>
                                          </p:spTgt>
                                        </p:tgtEl>
                                        <p:attrNameLst>
                                          <p:attrName>style.visibility</p:attrName>
                                        </p:attrNameLst>
                                      </p:cBhvr>
                                      <p:to>
                                        <p:strVal val="visible"/>
                                      </p:to>
                                    </p:set>
                                    <p:animEffect transition="in" filter="fade">
                                      <p:cBhvr>
                                        <p:cTn id="25" dur="1000"/>
                                        <p:tgtEl>
                                          <p:spTgt spid="13315">
                                            <p:txEl>
                                              <p:pRg st="4" end="4"/>
                                            </p:txEl>
                                          </p:spTgt>
                                        </p:tgtEl>
                                      </p:cBhvr>
                                    </p:animEffect>
                                    <p:anim calcmode="lin" valueType="num">
                                      <p:cBhvr>
                                        <p:cTn id="26" dur="1000" fill="hold"/>
                                        <p:tgtEl>
                                          <p:spTgt spid="13315">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1331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362200" y="152400"/>
            <a:ext cx="3471863" cy="1060450"/>
          </a:xfrm>
        </p:spPr>
        <p:txBody>
          <a:bodyPr anchor="ctr"/>
          <a:lstStyle/>
          <a:p>
            <a:pPr algn="ctr" rtl="1" eaLnBrk="1" hangingPunct="1"/>
            <a:r>
              <a:rPr lang="fa-IR" sz="3600" dirty="0" smtClean="0">
                <a:solidFill>
                  <a:srgbClr val="FF0000"/>
                </a:solidFill>
                <a:cs typeface="B Titr" pitchFamily="2" charset="-78"/>
              </a:rPr>
              <a:t>کاربردهاي</a:t>
            </a:r>
            <a:r>
              <a:rPr lang="fa-IR" sz="4000" dirty="0" smtClean="0">
                <a:solidFill>
                  <a:srgbClr val="FF0000"/>
                </a:solidFill>
                <a:cs typeface="B Titr" pitchFamily="2" charset="-78"/>
              </a:rPr>
              <a:t> </a:t>
            </a:r>
            <a:r>
              <a:rPr lang="fa-IR" sz="3600" dirty="0" smtClean="0">
                <a:solidFill>
                  <a:srgbClr val="FF0000"/>
                </a:solidFill>
                <a:cs typeface="B Titr" pitchFamily="2" charset="-78"/>
              </a:rPr>
              <a:t>تحقيق</a:t>
            </a:r>
            <a:endParaRPr lang="en-US" sz="3600" dirty="0" smtClean="0">
              <a:solidFill>
                <a:srgbClr val="FF0000"/>
              </a:solidFill>
              <a:cs typeface="B Titr" pitchFamily="2" charset="-78"/>
            </a:endParaRPr>
          </a:p>
        </p:txBody>
      </p:sp>
      <p:sp>
        <p:nvSpPr>
          <p:cNvPr id="14339" name="Rectangle 3"/>
          <p:cNvSpPr>
            <a:spLocks noGrp="1" noChangeArrowheads="1"/>
          </p:cNvSpPr>
          <p:nvPr>
            <p:ph idx="1"/>
          </p:nvPr>
        </p:nvSpPr>
        <p:spPr>
          <a:xfrm>
            <a:off x="2743200" y="1371600"/>
            <a:ext cx="5472113" cy="4456113"/>
          </a:xfrm>
        </p:spPr>
        <p:txBody>
          <a:bodyPr/>
          <a:lstStyle/>
          <a:p>
            <a:pPr lvl="1" algn="r" rtl="1" eaLnBrk="1" hangingPunct="1">
              <a:lnSpc>
                <a:spcPct val="150000"/>
              </a:lnSpc>
              <a:buFontTx/>
              <a:buBlip>
                <a:blip r:embed="rId3"/>
              </a:buBlip>
            </a:pPr>
            <a:r>
              <a:rPr lang="fa-IR" b="1" smtClean="0">
                <a:solidFill>
                  <a:srgbClr val="000000"/>
                </a:solidFill>
                <a:cs typeface="B Nazanin" pitchFamily="2" charset="-78"/>
              </a:rPr>
              <a:t>حل مسئله خاص</a:t>
            </a:r>
          </a:p>
          <a:p>
            <a:pPr lvl="1" algn="r" rtl="1" eaLnBrk="1" hangingPunct="1">
              <a:lnSpc>
                <a:spcPct val="150000"/>
              </a:lnSpc>
              <a:buFontTx/>
              <a:buBlip>
                <a:blip r:embed="rId3"/>
              </a:buBlip>
            </a:pPr>
            <a:r>
              <a:rPr lang="fa-IR" b="1" smtClean="0">
                <a:solidFill>
                  <a:srgbClr val="000000"/>
                </a:solidFill>
                <a:cs typeface="B Nazanin" pitchFamily="2" charset="-78"/>
              </a:rPr>
              <a:t>پيشگيري از حوادث و اتفاقات</a:t>
            </a:r>
          </a:p>
          <a:p>
            <a:pPr lvl="1" algn="r" rtl="1" eaLnBrk="1" hangingPunct="1">
              <a:lnSpc>
                <a:spcPct val="150000"/>
              </a:lnSpc>
              <a:buFontTx/>
              <a:buBlip>
                <a:blip r:embed="rId3"/>
              </a:buBlip>
            </a:pPr>
            <a:r>
              <a:rPr lang="fa-IR" b="1" smtClean="0">
                <a:solidFill>
                  <a:srgbClr val="000000"/>
                </a:solidFill>
                <a:cs typeface="B Nazanin" pitchFamily="2" charset="-78"/>
              </a:rPr>
              <a:t>کاهش هزينه ها (سازمان ها و جامعه)</a:t>
            </a:r>
          </a:p>
          <a:p>
            <a:pPr lvl="1" algn="r" rtl="1" eaLnBrk="1" hangingPunct="1">
              <a:lnSpc>
                <a:spcPct val="150000"/>
              </a:lnSpc>
              <a:buFontTx/>
              <a:buBlip>
                <a:blip r:embed="rId3"/>
              </a:buBlip>
            </a:pPr>
            <a:r>
              <a:rPr lang="fa-IR" b="1" smtClean="0">
                <a:solidFill>
                  <a:srgbClr val="000000"/>
                </a:solidFill>
                <a:cs typeface="B Nazanin" pitchFamily="2" charset="-78"/>
              </a:rPr>
              <a:t>ارزش باليني و درماني</a:t>
            </a:r>
          </a:p>
          <a:p>
            <a:pPr lvl="1" algn="r" rtl="1" eaLnBrk="1" hangingPunct="1">
              <a:lnSpc>
                <a:spcPct val="150000"/>
              </a:lnSpc>
              <a:buFontTx/>
              <a:buBlip>
                <a:blip r:embed="rId3"/>
              </a:buBlip>
            </a:pPr>
            <a:r>
              <a:rPr lang="fa-IR" b="1" smtClean="0">
                <a:solidFill>
                  <a:srgbClr val="000000"/>
                </a:solidFill>
                <a:cs typeface="B Nazanin" pitchFamily="2" charset="-78"/>
              </a:rPr>
              <a:t>توسعه دانش و علم</a:t>
            </a:r>
          </a:p>
          <a:p>
            <a:pPr lvl="1" algn="r" rtl="1" eaLnBrk="1" hangingPunct="1">
              <a:lnSpc>
                <a:spcPct val="150000"/>
              </a:lnSpc>
              <a:buFontTx/>
              <a:buBlip>
                <a:blip r:embed="rId3"/>
              </a:buBlip>
            </a:pPr>
            <a:r>
              <a:rPr lang="fa-IR" b="1" smtClean="0">
                <a:solidFill>
                  <a:srgbClr val="000000"/>
                </a:solidFill>
                <a:cs typeface="B Nazanin" pitchFamily="2" charset="-78"/>
              </a:rPr>
              <a:t>کاربرد آموزشي</a:t>
            </a:r>
          </a:p>
        </p:txBody>
      </p:sp>
      <p:sp>
        <p:nvSpPr>
          <p:cNvPr id="14340" name="Slide Number Placeholder 1"/>
          <p:cNvSpPr>
            <a:spLocks noGrp="1"/>
          </p:cNvSpPr>
          <p:nvPr>
            <p:ph type="sldNum" sz="quarter" idx="12"/>
          </p:nvPr>
        </p:nvSpPr>
        <p:spPr>
          <a:xfrm>
            <a:off x="6629400" y="6381750"/>
            <a:ext cx="2133600" cy="476250"/>
          </a:xfrm>
          <a:noFill/>
          <a:ln>
            <a:miter lim="800000"/>
            <a:headEnd/>
            <a:tailEnd/>
          </a:ln>
        </p:spPr>
        <p:txBody>
          <a:bodyPr/>
          <a:lstStyle/>
          <a:p>
            <a:r>
              <a:rPr lang="fa-IR" sz="2000" b="1" smtClean="0">
                <a:latin typeface="Arial" charset="0"/>
                <a:cs typeface="B Nazanin" pitchFamily="2" charset="-78"/>
              </a:rPr>
              <a:t>13</a:t>
            </a:r>
            <a:endParaRPr lang="en-US" sz="2000" b="1" smtClean="0">
              <a:latin typeface="Arial" charset="0"/>
              <a:cs typeface="B Nazanin" pitchFamily="2" charset="-78"/>
            </a:endParaRPr>
          </a:p>
        </p:txBody>
      </p:sp>
      <p:sp>
        <p:nvSpPr>
          <p:cNvPr id="5" name="Footer Placeholder 4"/>
          <p:cNvSpPr>
            <a:spLocks noGrp="1"/>
          </p:cNvSpPr>
          <p:nvPr>
            <p:ph type="ftr" sz="quarter" idx="11"/>
          </p:nvPr>
        </p:nvSpPr>
        <p:spPr/>
        <p:txBody>
          <a:bodyPr/>
          <a:lstStyle/>
          <a:p>
            <a:r>
              <a:rPr lang="fa-IR" smtClean="0"/>
              <a:t>انتخاب موضوع، بيان مسئله، اهداف-دکتر آرش قنبريان</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84213" y="260350"/>
            <a:ext cx="7772400" cy="1143000"/>
          </a:xfrm>
        </p:spPr>
        <p:txBody>
          <a:bodyPr/>
          <a:lstStyle/>
          <a:p>
            <a:pPr algn="ctr" eaLnBrk="1" hangingPunct="1"/>
            <a:r>
              <a:rPr lang="fa-IR" sz="3600" dirty="0" smtClean="0">
                <a:solidFill>
                  <a:srgbClr val="FF0000"/>
                </a:solidFill>
                <a:cs typeface="B Titr" pitchFamily="2" charset="-78"/>
              </a:rPr>
              <a:t>انواع </a:t>
            </a:r>
            <a:r>
              <a:rPr lang="fa-IR" sz="3600" dirty="0" smtClean="0">
                <a:solidFill>
                  <a:srgbClr val="FF0000"/>
                </a:solidFill>
                <a:cs typeface="B Titr" pitchFamily="2" charset="-78"/>
              </a:rPr>
              <a:t>تحقيق</a:t>
            </a:r>
            <a:endParaRPr lang="en-US" sz="3600" dirty="0" smtClean="0">
              <a:solidFill>
                <a:srgbClr val="FF0000"/>
              </a:solidFill>
              <a:cs typeface="B Titr" pitchFamily="2" charset="-78"/>
            </a:endParaRPr>
          </a:p>
        </p:txBody>
      </p:sp>
      <p:sp>
        <p:nvSpPr>
          <p:cNvPr id="15363" name="Content Placeholder 2"/>
          <p:cNvSpPr>
            <a:spLocks noGrp="1"/>
          </p:cNvSpPr>
          <p:nvPr>
            <p:ph idx="1"/>
          </p:nvPr>
        </p:nvSpPr>
        <p:spPr>
          <a:xfrm>
            <a:off x="755650" y="1268413"/>
            <a:ext cx="7772400" cy="5329237"/>
          </a:xfrm>
        </p:spPr>
        <p:txBody>
          <a:bodyPr/>
          <a:lstStyle/>
          <a:p>
            <a:pPr algn="r" rtl="1" eaLnBrk="1" hangingPunct="1">
              <a:lnSpc>
                <a:spcPct val="200000"/>
              </a:lnSpc>
              <a:buFontTx/>
              <a:buBlip>
                <a:blip r:embed="rId2"/>
              </a:buBlip>
            </a:pPr>
            <a:r>
              <a:rPr lang="fa-IR" b="1" dirty="0" smtClean="0">
                <a:cs typeface="B Nazanin" pitchFamily="2" charset="-78"/>
              </a:rPr>
              <a:t>توصيفي/تحليلي</a:t>
            </a:r>
            <a:endParaRPr lang="fa-IR" b="1" dirty="0" smtClean="0">
              <a:cs typeface="B Nazanin" pitchFamily="2" charset="-78"/>
            </a:endParaRPr>
          </a:p>
          <a:p>
            <a:pPr algn="r" rtl="1" eaLnBrk="1" hangingPunct="1">
              <a:lnSpc>
                <a:spcPct val="200000"/>
              </a:lnSpc>
              <a:buFontTx/>
              <a:buBlip>
                <a:blip r:embed="rId2"/>
              </a:buBlip>
            </a:pPr>
            <a:r>
              <a:rPr lang="fa-IR" b="1" dirty="0" smtClean="0">
                <a:cs typeface="B Nazanin" pitchFamily="2" charset="-78"/>
              </a:rPr>
              <a:t>مشاهده </a:t>
            </a:r>
            <a:r>
              <a:rPr lang="fa-IR" b="1" dirty="0" smtClean="0">
                <a:cs typeface="B Nazanin" pitchFamily="2" charset="-78"/>
              </a:rPr>
              <a:t>اي/ تجربي</a:t>
            </a:r>
            <a:endParaRPr lang="fa-IR" b="1" dirty="0" smtClean="0">
              <a:cs typeface="B Nazanin" pitchFamily="2" charset="-78"/>
            </a:endParaRPr>
          </a:p>
          <a:p>
            <a:pPr algn="r" rtl="1" eaLnBrk="1" hangingPunct="1">
              <a:lnSpc>
                <a:spcPct val="200000"/>
              </a:lnSpc>
              <a:buFontTx/>
              <a:buBlip>
                <a:blip r:embed="rId2"/>
              </a:buBlip>
            </a:pPr>
            <a:r>
              <a:rPr lang="fa-IR" b="1" dirty="0" smtClean="0">
                <a:cs typeface="B Nazanin" pitchFamily="2" charset="-78"/>
              </a:rPr>
              <a:t>کمّي/ کيفي</a:t>
            </a:r>
            <a:endParaRPr lang="fa-IR" b="1" dirty="0" smtClean="0">
              <a:cs typeface="B Nazanin" pitchFamily="2" charset="-78"/>
            </a:endParaRPr>
          </a:p>
          <a:p>
            <a:pPr algn="r" rtl="1" eaLnBrk="1" hangingPunct="1">
              <a:lnSpc>
                <a:spcPct val="200000"/>
              </a:lnSpc>
              <a:buFontTx/>
              <a:buBlip>
                <a:blip r:embed="rId2"/>
              </a:buBlip>
            </a:pPr>
            <a:r>
              <a:rPr lang="fa-IR" b="1" dirty="0" smtClean="0">
                <a:cs typeface="B Nazanin" pitchFamily="2" charset="-78"/>
              </a:rPr>
              <a:t>بنيادي/کاربردي</a:t>
            </a:r>
            <a:endParaRPr lang="fa-IR" b="1" dirty="0" smtClean="0">
              <a:cs typeface="B Nazanin" pitchFamily="2" charset="-78"/>
            </a:endParaRPr>
          </a:p>
          <a:p>
            <a:pPr algn="r" rtl="1" eaLnBrk="1" hangingPunct="1">
              <a:lnSpc>
                <a:spcPct val="200000"/>
              </a:lnSpc>
              <a:buFontTx/>
              <a:buBlip>
                <a:blip r:embed="rId2"/>
              </a:buBlip>
            </a:pPr>
            <a:endParaRPr lang="fa-IR" b="1" dirty="0" smtClean="0">
              <a:cs typeface="B Nazanin" pitchFamily="2" charset="-78"/>
            </a:endParaRPr>
          </a:p>
          <a:p>
            <a:pPr algn="r" rtl="1" eaLnBrk="1" hangingPunct="1">
              <a:lnSpc>
                <a:spcPct val="200000"/>
              </a:lnSpc>
              <a:buFontTx/>
              <a:buBlip>
                <a:blip r:embed="rId2"/>
              </a:buBlip>
            </a:pPr>
            <a:endParaRPr lang="en-US" b="1" dirty="0" smtClean="0">
              <a:cs typeface="B Nazanin" pitchFamily="2" charset="-78"/>
            </a:endParaRPr>
          </a:p>
        </p:txBody>
      </p:sp>
      <p:sp>
        <p:nvSpPr>
          <p:cNvPr id="15364" name="Slide Number Placeholder 1"/>
          <p:cNvSpPr>
            <a:spLocks noGrp="1"/>
          </p:cNvSpPr>
          <p:nvPr>
            <p:ph type="sldNum" sz="quarter" idx="12"/>
          </p:nvPr>
        </p:nvSpPr>
        <p:spPr>
          <a:xfrm>
            <a:off x="6629400" y="6381750"/>
            <a:ext cx="2133600" cy="476250"/>
          </a:xfrm>
          <a:noFill/>
          <a:ln>
            <a:miter lim="800000"/>
            <a:headEnd/>
            <a:tailEnd/>
          </a:ln>
        </p:spPr>
        <p:txBody>
          <a:bodyPr/>
          <a:lstStyle/>
          <a:p>
            <a:r>
              <a:rPr lang="fa-IR" sz="2000" b="1" smtClean="0">
                <a:latin typeface="Arial" charset="0"/>
                <a:cs typeface="B Nazanin" pitchFamily="2" charset="-78"/>
              </a:rPr>
              <a:t>14</a:t>
            </a:r>
            <a:endParaRPr lang="en-US" sz="2000" b="1" smtClean="0">
              <a:latin typeface="Arial" charset="0"/>
              <a:cs typeface="B Nazanin" pitchFamily="2" charset="-78"/>
            </a:endParaRPr>
          </a:p>
        </p:txBody>
      </p:sp>
      <p:sp>
        <p:nvSpPr>
          <p:cNvPr id="5" name="Footer Placeholder 4"/>
          <p:cNvSpPr>
            <a:spLocks noGrp="1"/>
          </p:cNvSpPr>
          <p:nvPr>
            <p:ph type="ftr" sz="quarter" idx="11"/>
          </p:nvPr>
        </p:nvSpPr>
        <p:spPr/>
        <p:txBody>
          <a:bodyPr/>
          <a:lstStyle/>
          <a:p>
            <a:r>
              <a:rPr lang="fa-IR" smtClean="0"/>
              <a:t>انتخاب موضوع، بيان مسئله، اهداف-دکتر آرش قنبريان</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457200"/>
            <a:ext cx="8305800" cy="990600"/>
          </a:xfrm>
        </p:spPr>
        <p:txBody>
          <a:bodyPr/>
          <a:lstStyle/>
          <a:p>
            <a:pPr eaLnBrk="1" hangingPunct="1">
              <a:defRPr/>
            </a:pPr>
            <a:r>
              <a:rPr lang="en-US" sz="4200" b="1" dirty="0" smtClean="0">
                <a:solidFill>
                  <a:srgbClr val="FF0000"/>
                </a:solidFill>
                <a:effectLst>
                  <a:outerShdw blurRad="38100" dist="38100" dir="2700000" algn="tl">
                    <a:srgbClr val="C0C0C0"/>
                  </a:outerShdw>
                </a:effectLst>
                <a:latin typeface="Traditional Arabic" pitchFamily="2" charset="-78"/>
                <a:cs typeface="Traditional Arabic" pitchFamily="2" charset="-78"/>
              </a:rPr>
              <a:t>Classification of Research:</a:t>
            </a:r>
            <a:endParaRPr lang="en-US" b="1" dirty="0" smtClean="0">
              <a:solidFill>
                <a:srgbClr val="FF0000"/>
              </a:solidFill>
              <a:latin typeface="Traditional Arabic" pitchFamily="2" charset="-78"/>
              <a:cs typeface="Traditional Arabic" pitchFamily="2" charset="-78"/>
            </a:endParaRPr>
          </a:p>
        </p:txBody>
      </p:sp>
      <p:sp>
        <p:nvSpPr>
          <p:cNvPr id="13315" name="Rectangle 3"/>
          <p:cNvSpPr>
            <a:spLocks noGrp="1" noChangeArrowheads="1"/>
          </p:cNvSpPr>
          <p:nvPr>
            <p:ph idx="1"/>
          </p:nvPr>
        </p:nvSpPr>
        <p:spPr>
          <a:xfrm>
            <a:off x="0" y="1524000"/>
            <a:ext cx="9144000" cy="4953000"/>
          </a:xfrm>
        </p:spPr>
        <p:txBody>
          <a:bodyPr/>
          <a:lstStyle/>
          <a:p>
            <a:pPr eaLnBrk="1" hangingPunct="1"/>
            <a:endParaRPr lang="en-US" b="1" dirty="0" smtClean="0">
              <a:latin typeface="Traditional Arabic" pitchFamily="2" charset="-78"/>
              <a:cs typeface="Traditional Arabic" pitchFamily="2" charset="-78"/>
            </a:endParaRPr>
          </a:p>
          <a:p>
            <a:pPr eaLnBrk="1" hangingPunct="1"/>
            <a:r>
              <a:rPr lang="en-US" sz="2800" dirty="0" smtClean="0">
                <a:solidFill>
                  <a:srgbClr val="3333CC"/>
                </a:solidFill>
                <a:cs typeface="Traditional Arabic" pitchFamily="2" charset="-78"/>
              </a:rPr>
              <a:t>Qualitative Versus Quantitative</a:t>
            </a:r>
          </a:p>
          <a:p>
            <a:pPr eaLnBrk="1" hangingPunct="1"/>
            <a:r>
              <a:rPr lang="en-US" sz="2800" dirty="0" smtClean="0">
                <a:solidFill>
                  <a:srgbClr val="3333CC"/>
                </a:solidFill>
                <a:cs typeface="Traditional Arabic" pitchFamily="2" charset="-78"/>
              </a:rPr>
              <a:t>Basic/Fundamental Versus Applied</a:t>
            </a:r>
          </a:p>
          <a:p>
            <a:pPr eaLnBrk="1" hangingPunct="1"/>
            <a:r>
              <a:rPr lang="en-US" sz="2800" dirty="0" smtClean="0">
                <a:solidFill>
                  <a:srgbClr val="3333CC"/>
                </a:solidFill>
                <a:cs typeface="Traditional Arabic" pitchFamily="2" charset="-78"/>
              </a:rPr>
              <a:t>Observational Versus Experimental</a:t>
            </a:r>
          </a:p>
          <a:p>
            <a:pPr eaLnBrk="1" hangingPunct="1"/>
            <a:r>
              <a:rPr lang="en-US" sz="2800" dirty="0" smtClean="0">
                <a:solidFill>
                  <a:srgbClr val="3333CC"/>
                </a:solidFill>
                <a:cs typeface="Traditional Arabic" pitchFamily="2" charset="-78"/>
              </a:rPr>
              <a:t>Descriptive Versus Analytical/Causal*</a:t>
            </a:r>
          </a:p>
          <a:p>
            <a:pPr eaLnBrk="1" hangingPunct="1"/>
            <a:r>
              <a:rPr lang="en-US" sz="2800" dirty="0" smtClean="0">
                <a:solidFill>
                  <a:srgbClr val="3333CC"/>
                </a:solidFill>
                <a:cs typeface="Traditional Arabic" pitchFamily="2" charset="-78"/>
              </a:rPr>
              <a:t>Type of Research Methods</a:t>
            </a:r>
          </a:p>
          <a:p>
            <a:pPr lvl="1" eaLnBrk="1" hangingPunct="1"/>
            <a:r>
              <a:rPr lang="en-US" sz="2800" i="1" dirty="0" smtClean="0">
                <a:solidFill>
                  <a:srgbClr val="3333CC"/>
                </a:solidFill>
                <a:cs typeface="Traditional Arabic" pitchFamily="2" charset="-78"/>
              </a:rPr>
              <a:t> Ecological, Cross-sectional, Experimental, Case-control, Cohort)</a:t>
            </a:r>
          </a:p>
          <a:p>
            <a:pPr eaLnBrk="1" hangingPunct="1">
              <a:buFont typeface="Wingdings" pitchFamily="2" charset="2"/>
              <a:buNone/>
            </a:pPr>
            <a:endParaRPr lang="en-US" sz="3100" dirty="0" smtClean="0">
              <a:solidFill>
                <a:srgbClr val="DFDFFF"/>
              </a:solidFill>
            </a:endParaRPr>
          </a:p>
        </p:txBody>
      </p:sp>
      <p:sp>
        <p:nvSpPr>
          <p:cNvPr id="5" name="Footer Placeholder 4"/>
          <p:cNvSpPr>
            <a:spLocks noGrp="1"/>
          </p:cNvSpPr>
          <p:nvPr>
            <p:ph type="ftr" sz="quarter" idx="11"/>
          </p:nvPr>
        </p:nvSpPr>
        <p:spPr/>
        <p:txBody>
          <a:bodyPr/>
          <a:lstStyle/>
          <a:p>
            <a:r>
              <a:rPr lang="fa-IR" dirty="0" smtClean="0"/>
              <a:t>انتخاب موضوع، بيان مسئله، اهداف-دکتر آرش قنبريان</a:t>
            </a:r>
            <a:endParaRPr lang="en-US" dirty="0"/>
          </a:p>
        </p:txBody>
      </p:sp>
      <p:sp>
        <p:nvSpPr>
          <p:cNvPr id="4" name="Slide Number Placeholder 3"/>
          <p:cNvSpPr>
            <a:spLocks noGrp="1"/>
          </p:cNvSpPr>
          <p:nvPr>
            <p:ph type="sldNum" sz="quarter" idx="12"/>
          </p:nvPr>
        </p:nvSpPr>
        <p:spPr/>
        <p:txBody>
          <a:bodyPr/>
          <a:lstStyle/>
          <a:p>
            <a:fld id="{C18AF7E9-5F85-4EBF-B4B3-3686E00CFE2F}" type="slidenum">
              <a:rPr lang="en-US" smtClean="0"/>
              <a:pPr/>
              <a:t>18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5">
                                            <p:txEl>
                                              <p:pRg st="1" end="1"/>
                                            </p:txEl>
                                          </p:spTgt>
                                        </p:tgtEl>
                                        <p:attrNameLst>
                                          <p:attrName>style.visibility</p:attrName>
                                        </p:attrNameLst>
                                      </p:cBhvr>
                                      <p:to>
                                        <p:strVal val="visible"/>
                                      </p:to>
                                    </p:set>
                                    <p:anim calcmode="lin" valueType="num">
                                      <p:cBhvr additive="base">
                                        <p:cTn id="7" dur="500" fill="hold"/>
                                        <p:tgtEl>
                                          <p:spTgt spid="1331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315">
                                            <p:txEl>
                                              <p:pRg st="2" end="2"/>
                                            </p:txEl>
                                          </p:spTgt>
                                        </p:tgtEl>
                                        <p:attrNameLst>
                                          <p:attrName>style.visibility</p:attrName>
                                        </p:attrNameLst>
                                      </p:cBhvr>
                                      <p:to>
                                        <p:strVal val="visible"/>
                                      </p:to>
                                    </p:set>
                                    <p:anim calcmode="lin" valueType="num">
                                      <p:cBhvr additive="base">
                                        <p:cTn id="13" dur="5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315">
                                            <p:txEl>
                                              <p:pRg st="3" end="3"/>
                                            </p:txEl>
                                          </p:spTgt>
                                        </p:tgtEl>
                                        <p:attrNameLst>
                                          <p:attrName>style.visibility</p:attrName>
                                        </p:attrNameLst>
                                      </p:cBhvr>
                                      <p:to>
                                        <p:strVal val="visible"/>
                                      </p:to>
                                    </p:set>
                                    <p:anim calcmode="lin" valueType="num">
                                      <p:cBhvr additive="base">
                                        <p:cTn id="19" dur="500" fill="hold"/>
                                        <p:tgtEl>
                                          <p:spTgt spid="1331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315">
                                            <p:txEl>
                                              <p:pRg st="4" end="4"/>
                                            </p:txEl>
                                          </p:spTgt>
                                        </p:tgtEl>
                                        <p:attrNameLst>
                                          <p:attrName>style.visibility</p:attrName>
                                        </p:attrNameLst>
                                      </p:cBhvr>
                                      <p:to>
                                        <p:strVal val="visible"/>
                                      </p:to>
                                    </p:set>
                                    <p:anim calcmode="lin" valueType="num">
                                      <p:cBhvr additive="base">
                                        <p:cTn id="25" dur="500" fill="hold"/>
                                        <p:tgtEl>
                                          <p:spTgt spid="1331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31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315">
                                            <p:txEl>
                                              <p:pRg st="5" end="5"/>
                                            </p:txEl>
                                          </p:spTgt>
                                        </p:tgtEl>
                                        <p:attrNameLst>
                                          <p:attrName>style.visibility</p:attrName>
                                        </p:attrNameLst>
                                      </p:cBhvr>
                                      <p:to>
                                        <p:strVal val="visible"/>
                                      </p:to>
                                    </p:set>
                                    <p:anim calcmode="lin" valueType="num">
                                      <p:cBhvr additive="base">
                                        <p:cTn id="31" dur="500" fill="hold"/>
                                        <p:tgtEl>
                                          <p:spTgt spid="1331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315">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15">
                                            <p:txEl>
                                              <p:pRg st="6" end="6"/>
                                            </p:txEl>
                                          </p:spTgt>
                                        </p:tgtEl>
                                        <p:attrNameLst>
                                          <p:attrName>style.visibility</p:attrName>
                                        </p:attrNameLst>
                                      </p:cBhvr>
                                      <p:to>
                                        <p:strVal val="visible"/>
                                      </p:to>
                                    </p:set>
                                    <p:anim calcmode="lin" valueType="num">
                                      <p:cBhvr additive="base">
                                        <p:cTn id="35" dur="500" fill="hold"/>
                                        <p:tgtEl>
                                          <p:spTgt spid="13315">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331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algn="r" rtl="1" eaLnBrk="1" hangingPunct="1"/>
            <a:r>
              <a:rPr lang="fa-IR" smtClean="0">
                <a:cs typeface="B Titr" pitchFamily="2" charset="-78"/>
              </a:rPr>
              <a:t>خصوصيات تحقيق</a:t>
            </a:r>
            <a:endParaRPr lang="en-US" smtClean="0">
              <a:cs typeface="B Titr" pitchFamily="2" charset="-78"/>
            </a:endParaRPr>
          </a:p>
        </p:txBody>
      </p:sp>
      <p:sp>
        <p:nvSpPr>
          <p:cNvPr id="17411" name="Rectangle 3"/>
          <p:cNvSpPr>
            <a:spLocks noGrp="1" noChangeArrowheads="1"/>
          </p:cNvSpPr>
          <p:nvPr>
            <p:ph idx="1"/>
          </p:nvPr>
        </p:nvSpPr>
        <p:spPr/>
        <p:txBody>
          <a:bodyPr/>
          <a:lstStyle/>
          <a:p>
            <a:pPr algn="r" rtl="1" eaLnBrk="1" hangingPunct="1">
              <a:lnSpc>
                <a:spcPct val="150000"/>
              </a:lnSpc>
              <a:buFont typeface="Wingdings" pitchFamily="10" charset="2"/>
              <a:buChar char="o"/>
              <a:defRPr/>
            </a:pPr>
            <a:r>
              <a:rPr lang="fa-IR" b="1" dirty="0" smtClean="0">
                <a:solidFill>
                  <a:srgbClr val="3333CC"/>
                </a:solidFill>
                <a:effectLst>
                  <a:outerShdw blurRad="38100" dist="38100" dir="2700000" algn="tl">
                    <a:srgbClr val="C0C0C0"/>
                  </a:outerShdw>
                </a:effectLst>
                <a:cs typeface="B Nazanin" pitchFamily="2" charset="-78"/>
              </a:rPr>
              <a:t>نظام يافتگي</a:t>
            </a:r>
          </a:p>
          <a:p>
            <a:pPr algn="r" rtl="1" eaLnBrk="1" hangingPunct="1">
              <a:lnSpc>
                <a:spcPct val="150000"/>
              </a:lnSpc>
              <a:buFont typeface="Wingdings" pitchFamily="10" charset="2"/>
              <a:buChar char="o"/>
              <a:defRPr/>
            </a:pPr>
            <a:r>
              <a:rPr lang="fa-IR" b="1" dirty="0" smtClean="0">
                <a:solidFill>
                  <a:srgbClr val="3333CC"/>
                </a:solidFill>
                <a:effectLst>
                  <a:outerShdw blurRad="38100" dist="38100" dir="2700000" algn="tl">
                    <a:srgbClr val="C0C0C0"/>
                  </a:outerShdw>
                </a:effectLst>
                <a:cs typeface="B Nazanin" pitchFamily="2" charset="-78"/>
              </a:rPr>
              <a:t>منطقي بودن</a:t>
            </a:r>
          </a:p>
          <a:p>
            <a:pPr algn="r" rtl="1" eaLnBrk="1" hangingPunct="1">
              <a:lnSpc>
                <a:spcPct val="150000"/>
              </a:lnSpc>
              <a:buFont typeface="Wingdings" pitchFamily="10" charset="2"/>
              <a:buChar char="o"/>
              <a:defRPr/>
            </a:pPr>
            <a:r>
              <a:rPr lang="fa-IR" b="1" dirty="0" smtClean="0">
                <a:solidFill>
                  <a:srgbClr val="3333CC"/>
                </a:solidFill>
                <a:effectLst>
                  <a:outerShdw blurRad="38100" dist="38100" dir="2700000" algn="tl">
                    <a:srgbClr val="C0C0C0"/>
                  </a:outerShdw>
                </a:effectLst>
                <a:cs typeface="B Nazanin" pitchFamily="2" charset="-78"/>
              </a:rPr>
              <a:t>ساده سازي و تسهيل درك مشاهدات</a:t>
            </a:r>
          </a:p>
          <a:p>
            <a:pPr algn="r" rtl="1" eaLnBrk="1" hangingPunct="1">
              <a:lnSpc>
                <a:spcPct val="150000"/>
              </a:lnSpc>
              <a:buFont typeface="Wingdings" pitchFamily="10" charset="2"/>
              <a:buChar char="o"/>
              <a:defRPr/>
            </a:pPr>
            <a:r>
              <a:rPr lang="fa-IR" b="1" dirty="0" smtClean="0">
                <a:solidFill>
                  <a:srgbClr val="3333CC"/>
                </a:solidFill>
                <a:effectLst>
                  <a:outerShdw blurRad="38100" dist="38100" dir="2700000" algn="tl">
                    <a:srgbClr val="C0C0C0"/>
                  </a:outerShdw>
                </a:effectLst>
                <a:cs typeface="B Nazanin" pitchFamily="2" charset="-78"/>
              </a:rPr>
              <a:t>قابليت باز سازي و تكرار پذيري</a:t>
            </a:r>
          </a:p>
          <a:p>
            <a:pPr algn="r" rtl="1" eaLnBrk="1" hangingPunct="1">
              <a:lnSpc>
                <a:spcPct val="150000"/>
              </a:lnSpc>
              <a:buFont typeface="Wingdings" pitchFamily="10" charset="2"/>
              <a:buChar char="o"/>
              <a:defRPr/>
            </a:pPr>
            <a:r>
              <a:rPr lang="fa-IR" b="1" dirty="0" smtClean="0">
                <a:solidFill>
                  <a:srgbClr val="3333CC"/>
                </a:solidFill>
                <a:effectLst>
                  <a:outerShdw blurRad="38100" dist="38100" dir="2700000" algn="tl">
                    <a:srgbClr val="C0C0C0"/>
                  </a:outerShdw>
                </a:effectLst>
                <a:cs typeface="B Nazanin" pitchFamily="2" charset="-78"/>
              </a:rPr>
              <a:t>خلق سوالات و فرضيات جديد</a:t>
            </a:r>
            <a:endParaRPr lang="en-US" b="1" dirty="0" smtClean="0">
              <a:solidFill>
                <a:srgbClr val="3333CC"/>
              </a:solidFill>
              <a:effectLst>
                <a:outerShdw blurRad="38100" dist="38100" dir="2700000" algn="tl">
                  <a:srgbClr val="C0C0C0"/>
                </a:outerShdw>
              </a:effectLst>
              <a:cs typeface="B Nazanin" pitchFamily="2" charset="-78"/>
            </a:endParaRPr>
          </a:p>
        </p:txBody>
      </p:sp>
      <p:sp>
        <p:nvSpPr>
          <p:cNvPr id="4" name="Slide Number Placeholder 3"/>
          <p:cNvSpPr>
            <a:spLocks noGrp="1"/>
          </p:cNvSpPr>
          <p:nvPr>
            <p:ph type="sldNum" sz="quarter" idx="12"/>
          </p:nvPr>
        </p:nvSpPr>
        <p:spPr/>
        <p:txBody>
          <a:bodyPr/>
          <a:lstStyle/>
          <a:p>
            <a:fld id="{C18AF7E9-5F85-4EBF-B4B3-3686E00CFE2F}" type="slidenum">
              <a:rPr lang="en-US" smtClean="0"/>
              <a:pPr/>
              <a:t>19</a:t>
            </a:fld>
            <a:endParaRPr lang="en-US"/>
          </a:p>
        </p:txBody>
      </p:sp>
      <p:sp>
        <p:nvSpPr>
          <p:cNvPr id="5" name="Footer Placeholder 4"/>
          <p:cNvSpPr>
            <a:spLocks noGrp="1"/>
          </p:cNvSpPr>
          <p:nvPr>
            <p:ph type="ftr" sz="quarter" idx="11"/>
          </p:nvPr>
        </p:nvSpPr>
        <p:spPr/>
        <p:txBody>
          <a:bodyPr/>
          <a:lstStyle/>
          <a:p>
            <a:r>
              <a:rPr lang="fa-IR" smtClean="0"/>
              <a:t>انتخاب موضوع، بيان مسئله، اهداف-دکتر آرش قنبريان</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additive="base">
                                        <p:cTn id="7" dur="5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411">
                                            <p:txEl>
                                              <p:pRg st="1" end="1"/>
                                            </p:txEl>
                                          </p:spTgt>
                                        </p:tgtEl>
                                        <p:attrNameLst>
                                          <p:attrName>style.visibility</p:attrName>
                                        </p:attrNameLst>
                                      </p:cBhvr>
                                      <p:to>
                                        <p:strVal val="visible"/>
                                      </p:to>
                                    </p:set>
                                    <p:anim calcmode="lin" valueType="num">
                                      <p:cBhvr additive="base">
                                        <p:cTn id="13" dur="5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4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411">
                                            <p:txEl>
                                              <p:pRg st="2" end="2"/>
                                            </p:txEl>
                                          </p:spTgt>
                                        </p:tgtEl>
                                        <p:attrNameLst>
                                          <p:attrName>style.visibility</p:attrName>
                                        </p:attrNameLst>
                                      </p:cBhvr>
                                      <p:to>
                                        <p:strVal val="visible"/>
                                      </p:to>
                                    </p:set>
                                    <p:anim calcmode="lin" valueType="num">
                                      <p:cBhvr additive="base">
                                        <p:cTn id="19" dur="500" fill="hold"/>
                                        <p:tgtEl>
                                          <p:spTgt spid="174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4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411">
                                            <p:txEl>
                                              <p:pRg st="3" end="3"/>
                                            </p:txEl>
                                          </p:spTgt>
                                        </p:tgtEl>
                                        <p:attrNameLst>
                                          <p:attrName>style.visibility</p:attrName>
                                        </p:attrNameLst>
                                      </p:cBhvr>
                                      <p:to>
                                        <p:strVal val="visible"/>
                                      </p:to>
                                    </p:set>
                                    <p:anim calcmode="lin" valueType="num">
                                      <p:cBhvr additive="base">
                                        <p:cTn id="25" dur="500" fill="hold"/>
                                        <p:tgtEl>
                                          <p:spTgt spid="1741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4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411">
                                            <p:txEl>
                                              <p:pRg st="4" end="4"/>
                                            </p:txEl>
                                          </p:spTgt>
                                        </p:tgtEl>
                                        <p:attrNameLst>
                                          <p:attrName>style.visibility</p:attrName>
                                        </p:attrNameLst>
                                      </p:cBhvr>
                                      <p:to>
                                        <p:strVal val="visible"/>
                                      </p:to>
                                    </p:set>
                                    <p:anim calcmode="lin" valueType="num">
                                      <p:cBhvr additive="base">
                                        <p:cTn id="31" dur="500" fill="hold"/>
                                        <p:tgtEl>
                                          <p:spTgt spid="1741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741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ASL1.jpg"/>
          <p:cNvPicPr>
            <a:picLocks noChangeAspect="1"/>
          </p:cNvPicPr>
          <p:nvPr/>
        </p:nvPicPr>
        <p:blipFill>
          <a:blip r:embed="rId2" cstate="print"/>
          <a:stretch>
            <a:fillRect/>
          </a:stretch>
        </p:blipFill>
        <p:spPr>
          <a:xfrm>
            <a:off x="251521" y="260648"/>
            <a:ext cx="1349732" cy="1296144"/>
          </a:xfrm>
          <a:prstGeom prst="rect">
            <a:avLst/>
          </a:prstGeom>
        </p:spPr>
      </p:pic>
      <p:sp>
        <p:nvSpPr>
          <p:cNvPr id="2" name="Title 1"/>
          <p:cNvSpPr>
            <a:spLocks noGrp="1"/>
          </p:cNvSpPr>
          <p:nvPr>
            <p:ph type="ctrTitle"/>
          </p:nvPr>
        </p:nvSpPr>
        <p:spPr>
          <a:xfrm>
            <a:off x="539552" y="1124744"/>
            <a:ext cx="8132440" cy="1470025"/>
          </a:xfrm>
        </p:spPr>
        <p:txBody>
          <a:bodyPr>
            <a:normAutofit fontScale="90000"/>
          </a:bodyPr>
          <a:lstStyle/>
          <a:p>
            <a:pPr rtl="1"/>
            <a:r>
              <a:rPr lang="fa-IR" dirty="0" smtClean="0">
                <a:solidFill>
                  <a:srgbClr val="FF0000"/>
                </a:solidFill>
                <a:cs typeface="B Titr" pitchFamily="2" charset="-78"/>
              </a:rPr>
              <a:t>روش تحقيق در سيستم هاي بهداشتي</a:t>
            </a:r>
            <a:endParaRPr lang="en-US" dirty="0">
              <a:solidFill>
                <a:srgbClr val="FF0000"/>
              </a:solidFill>
              <a:cs typeface="B Titr" pitchFamily="2" charset="-78"/>
            </a:endParaRPr>
          </a:p>
        </p:txBody>
      </p:sp>
      <p:sp>
        <p:nvSpPr>
          <p:cNvPr id="3" name="Subtitle 2"/>
          <p:cNvSpPr>
            <a:spLocks noGrp="1"/>
          </p:cNvSpPr>
          <p:nvPr>
            <p:ph type="subTitle" idx="1"/>
          </p:nvPr>
        </p:nvSpPr>
        <p:spPr>
          <a:xfrm>
            <a:off x="1403648" y="3188568"/>
            <a:ext cx="6400800" cy="1752600"/>
          </a:xfrm>
        </p:spPr>
        <p:txBody>
          <a:bodyPr/>
          <a:lstStyle/>
          <a:p>
            <a:pPr algn="ctr" rtl="1"/>
            <a:r>
              <a:rPr lang="fa-IR" b="1" dirty="0" smtClean="0">
                <a:cs typeface="Mitra" pitchFamily="2" charset="-78"/>
              </a:rPr>
              <a:t>پژوهشکده علوم غدد درون ريز و متابوليسم</a:t>
            </a:r>
          </a:p>
          <a:p>
            <a:pPr algn="ctr" rtl="1"/>
            <a:r>
              <a:rPr lang="fa-IR" sz="2000" b="1" dirty="0" smtClean="0">
                <a:cs typeface="Mitra" pitchFamily="2" charset="-78"/>
              </a:rPr>
              <a:t>دانشگاه علوم پزشکي شهيد بهشتي</a:t>
            </a:r>
          </a:p>
          <a:p>
            <a:pPr algn="ctr" rtl="1"/>
            <a:r>
              <a:rPr lang="fa-IR" b="1" dirty="0" smtClean="0">
                <a:cs typeface="Mitra" pitchFamily="2" charset="-78"/>
              </a:rPr>
              <a:t>23 لغايت 31 شهريور 1394</a:t>
            </a:r>
            <a:endParaRPr lang="en-US" b="1" dirty="0">
              <a:cs typeface="Mitra" pitchFamily="2" charset="-78"/>
            </a:endParaRPr>
          </a:p>
        </p:txBody>
      </p:sp>
      <p:pic>
        <p:nvPicPr>
          <p:cNvPr id="5" name="Picture 4" descr="arm.tif"/>
          <p:cNvPicPr>
            <a:picLocks noChangeAspect="1"/>
          </p:cNvPicPr>
          <p:nvPr/>
        </p:nvPicPr>
        <p:blipFill>
          <a:blip r:embed="rId3" cstate="print"/>
          <a:stretch>
            <a:fillRect/>
          </a:stretch>
        </p:blipFill>
        <p:spPr>
          <a:xfrm>
            <a:off x="7668344" y="260648"/>
            <a:ext cx="998002" cy="1186107"/>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3" name="Rectangle 5"/>
          <p:cNvSpPr>
            <a:spLocks noChangeArrowheads="1"/>
          </p:cNvSpPr>
          <p:nvPr/>
        </p:nvSpPr>
        <p:spPr bwMode="auto">
          <a:xfrm>
            <a:off x="609600" y="1981200"/>
            <a:ext cx="8305800" cy="4114800"/>
          </a:xfrm>
          <a:prstGeom prst="rect">
            <a:avLst/>
          </a:prstGeom>
          <a:noFill/>
          <a:ln w="9525">
            <a:noFill/>
            <a:miter lim="800000"/>
            <a:headEnd/>
            <a:tailEnd/>
          </a:ln>
        </p:spPr>
        <p:txBody>
          <a:bodyPr/>
          <a:lstStyle/>
          <a:p>
            <a:pPr marL="342900" indent="-342900">
              <a:buClr>
                <a:srgbClr val="F1FB33"/>
              </a:buClr>
              <a:buFont typeface="Wingdings" pitchFamily="2" charset="2"/>
              <a:buChar char="W"/>
            </a:pPr>
            <a:r>
              <a:rPr lang="en-US" sz="2800" b="1">
                <a:latin typeface="Times New Roman" pitchFamily="18" charset="0"/>
              </a:rPr>
              <a:t>Purpose clearly defined.</a:t>
            </a:r>
          </a:p>
          <a:p>
            <a:pPr marL="342900" indent="-342900">
              <a:buClr>
                <a:srgbClr val="F1FB33"/>
              </a:buClr>
              <a:buFont typeface="Wingdings" pitchFamily="2" charset="2"/>
              <a:buChar char="W"/>
            </a:pPr>
            <a:r>
              <a:rPr lang="en-US" sz="2800" b="1">
                <a:latin typeface="Times New Roman" pitchFamily="18" charset="0"/>
              </a:rPr>
              <a:t>Research process detailed.</a:t>
            </a:r>
          </a:p>
          <a:p>
            <a:pPr marL="342900" indent="-342900">
              <a:buClr>
                <a:srgbClr val="F1FB33"/>
              </a:buClr>
              <a:buFont typeface="Wingdings" pitchFamily="2" charset="2"/>
              <a:buChar char="W"/>
            </a:pPr>
            <a:r>
              <a:rPr lang="en-US" sz="2800" b="1">
                <a:latin typeface="Times New Roman" pitchFamily="18" charset="0"/>
              </a:rPr>
              <a:t>Research design thoroughly planned.</a:t>
            </a:r>
          </a:p>
          <a:p>
            <a:pPr marL="342900" indent="-342900">
              <a:buClr>
                <a:srgbClr val="F1FB33"/>
              </a:buClr>
              <a:buFont typeface="Wingdings" pitchFamily="2" charset="2"/>
              <a:buChar char="W"/>
            </a:pPr>
            <a:r>
              <a:rPr lang="en-US" sz="2800" b="1">
                <a:latin typeface="Times New Roman" pitchFamily="18" charset="0"/>
              </a:rPr>
              <a:t>High ethical standards applied.</a:t>
            </a:r>
          </a:p>
          <a:p>
            <a:pPr marL="342900" indent="-342900">
              <a:buClr>
                <a:srgbClr val="F1FB33"/>
              </a:buClr>
              <a:buFont typeface="Wingdings" pitchFamily="2" charset="2"/>
              <a:buChar char="W"/>
            </a:pPr>
            <a:r>
              <a:rPr lang="en-US" sz="2800" b="1">
                <a:latin typeface="Times New Roman" pitchFamily="18" charset="0"/>
              </a:rPr>
              <a:t>Limitations honestly revealed.</a:t>
            </a:r>
          </a:p>
          <a:p>
            <a:pPr marL="342900" indent="-342900">
              <a:buClr>
                <a:srgbClr val="F1FB33"/>
              </a:buClr>
              <a:buFont typeface="Wingdings" pitchFamily="2" charset="2"/>
              <a:buChar char="W"/>
            </a:pPr>
            <a:r>
              <a:rPr lang="en-US" sz="2800" b="1">
                <a:latin typeface="Times New Roman" pitchFamily="18" charset="0"/>
              </a:rPr>
              <a:t>Adequate analysis for decision maker’s needs.</a:t>
            </a:r>
          </a:p>
          <a:p>
            <a:pPr marL="342900" indent="-342900">
              <a:buClr>
                <a:srgbClr val="F1FB33"/>
              </a:buClr>
              <a:buFont typeface="Wingdings" pitchFamily="2" charset="2"/>
              <a:buChar char="W"/>
            </a:pPr>
            <a:r>
              <a:rPr lang="en-US" sz="2800" b="1">
                <a:latin typeface="Times New Roman" pitchFamily="18" charset="0"/>
              </a:rPr>
              <a:t>Findings presented clearly.</a:t>
            </a:r>
          </a:p>
          <a:p>
            <a:pPr marL="342900" indent="-342900">
              <a:buClr>
                <a:srgbClr val="F1FB33"/>
              </a:buClr>
              <a:buFont typeface="Wingdings" pitchFamily="2" charset="2"/>
              <a:buChar char="W"/>
            </a:pPr>
            <a:r>
              <a:rPr lang="en-US" sz="2800" b="1">
                <a:latin typeface="Times New Roman" pitchFamily="18" charset="0"/>
              </a:rPr>
              <a:t>Conclusions justified.</a:t>
            </a:r>
          </a:p>
          <a:p>
            <a:pPr marL="342900" indent="-342900">
              <a:buClr>
                <a:srgbClr val="F1FB33"/>
              </a:buClr>
              <a:buFont typeface="Wingdings" pitchFamily="2" charset="2"/>
              <a:buChar char="W"/>
            </a:pPr>
            <a:r>
              <a:rPr lang="en-US" sz="2800" b="1">
                <a:latin typeface="Times New Roman" pitchFamily="18" charset="0"/>
              </a:rPr>
              <a:t>Researcher’s experience reflected.</a:t>
            </a:r>
          </a:p>
        </p:txBody>
      </p:sp>
      <p:sp>
        <p:nvSpPr>
          <p:cNvPr id="217094" name="Text Box 6"/>
          <p:cNvSpPr txBox="1">
            <a:spLocks noChangeArrowheads="1"/>
          </p:cNvSpPr>
          <p:nvPr/>
        </p:nvSpPr>
        <p:spPr bwMode="auto">
          <a:xfrm>
            <a:off x="457200" y="762000"/>
            <a:ext cx="7848600" cy="579438"/>
          </a:xfrm>
          <a:prstGeom prst="rect">
            <a:avLst/>
          </a:prstGeom>
          <a:noFill/>
          <a:ln w="9525">
            <a:noFill/>
            <a:miter lim="800000"/>
            <a:headEnd/>
            <a:tailEnd/>
          </a:ln>
        </p:spPr>
        <p:txBody>
          <a:bodyPr>
            <a:spAutoFit/>
          </a:bodyPr>
          <a:lstStyle/>
          <a:p>
            <a:pPr algn="ctr"/>
            <a:r>
              <a:rPr lang="en-US" sz="3200" b="1" u="sng">
                <a:solidFill>
                  <a:srgbClr val="3333CC"/>
                </a:solidFill>
                <a:latin typeface="Times New Roman" pitchFamily="18" charset="0"/>
              </a:rPr>
              <a:t>CRITERIA OF A GOOD RESEARCH</a:t>
            </a:r>
          </a:p>
        </p:txBody>
      </p:sp>
      <p:sp>
        <p:nvSpPr>
          <p:cNvPr id="4" name="Slide Number Placeholder 3"/>
          <p:cNvSpPr>
            <a:spLocks noGrp="1"/>
          </p:cNvSpPr>
          <p:nvPr>
            <p:ph type="sldNum" sz="quarter" idx="12"/>
          </p:nvPr>
        </p:nvSpPr>
        <p:spPr/>
        <p:txBody>
          <a:bodyPr/>
          <a:lstStyle/>
          <a:p>
            <a:fld id="{C18AF7E9-5F85-4EBF-B4B3-3686E00CFE2F}" type="slidenum">
              <a:rPr lang="en-US" smtClean="0"/>
              <a:pPr/>
              <a:t>20</a:t>
            </a:fld>
            <a:endParaRPr lang="en-US"/>
          </a:p>
        </p:txBody>
      </p:sp>
      <p:sp>
        <p:nvSpPr>
          <p:cNvPr id="5" name="Footer Placeholder 4"/>
          <p:cNvSpPr>
            <a:spLocks noGrp="1"/>
          </p:cNvSpPr>
          <p:nvPr>
            <p:ph type="ftr" sz="quarter" idx="11"/>
          </p:nvPr>
        </p:nvSpPr>
        <p:spPr/>
        <p:txBody>
          <a:bodyPr/>
          <a:lstStyle/>
          <a:p>
            <a:r>
              <a:rPr lang="fa-IR" smtClean="0"/>
              <a:t>انتخاب موضوع، بيان مسئله، اهداف-دکتر آرش قنبريان</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7094"/>
                                        </p:tgtEl>
                                        <p:attrNameLst>
                                          <p:attrName>style.visibility</p:attrName>
                                        </p:attrNameLst>
                                      </p:cBhvr>
                                      <p:to>
                                        <p:strVal val="visible"/>
                                      </p:to>
                                    </p:set>
                                    <p:animEffect transition="in" filter="blinds(horizontal)">
                                      <p:cBhvr>
                                        <p:cTn id="7" dur="500"/>
                                        <p:tgtEl>
                                          <p:spTgt spid="21709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17093">
                                            <p:txEl>
                                              <p:pRg st="0" end="0"/>
                                            </p:txEl>
                                          </p:spTgt>
                                        </p:tgtEl>
                                        <p:attrNameLst>
                                          <p:attrName>style.visibility</p:attrName>
                                        </p:attrNameLst>
                                      </p:cBhvr>
                                      <p:to>
                                        <p:strVal val="visible"/>
                                      </p:to>
                                    </p:set>
                                    <p:animEffect transition="in" filter="blinds(horizontal)">
                                      <p:cBhvr>
                                        <p:cTn id="12" dur="500"/>
                                        <p:tgtEl>
                                          <p:spTgt spid="21709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17093">
                                            <p:txEl>
                                              <p:pRg st="1" end="1"/>
                                            </p:txEl>
                                          </p:spTgt>
                                        </p:tgtEl>
                                        <p:attrNameLst>
                                          <p:attrName>style.visibility</p:attrName>
                                        </p:attrNameLst>
                                      </p:cBhvr>
                                      <p:to>
                                        <p:strVal val="visible"/>
                                      </p:to>
                                    </p:set>
                                    <p:animEffect transition="in" filter="blinds(horizontal)">
                                      <p:cBhvr>
                                        <p:cTn id="17" dur="500"/>
                                        <p:tgtEl>
                                          <p:spTgt spid="21709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17093">
                                            <p:txEl>
                                              <p:pRg st="2" end="2"/>
                                            </p:txEl>
                                          </p:spTgt>
                                        </p:tgtEl>
                                        <p:attrNameLst>
                                          <p:attrName>style.visibility</p:attrName>
                                        </p:attrNameLst>
                                      </p:cBhvr>
                                      <p:to>
                                        <p:strVal val="visible"/>
                                      </p:to>
                                    </p:set>
                                    <p:animEffect transition="in" filter="blinds(horizontal)">
                                      <p:cBhvr>
                                        <p:cTn id="22" dur="500"/>
                                        <p:tgtEl>
                                          <p:spTgt spid="21709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17093">
                                            <p:txEl>
                                              <p:pRg st="3" end="3"/>
                                            </p:txEl>
                                          </p:spTgt>
                                        </p:tgtEl>
                                        <p:attrNameLst>
                                          <p:attrName>style.visibility</p:attrName>
                                        </p:attrNameLst>
                                      </p:cBhvr>
                                      <p:to>
                                        <p:strVal val="visible"/>
                                      </p:to>
                                    </p:set>
                                    <p:animEffect transition="in" filter="blinds(horizontal)">
                                      <p:cBhvr>
                                        <p:cTn id="27" dur="500"/>
                                        <p:tgtEl>
                                          <p:spTgt spid="21709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17093">
                                            <p:txEl>
                                              <p:pRg st="4" end="4"/>
                                            </p:txEl>
                                          </p:spTgt>
                                        </p:tgtEl>
                                        <p:attrNameLst>
                                          <p:attrName>style.visibility</p:attrName>
                                        </p:attrNameLst>
                                      </p:cBhvr>
                                      <p:to>
                                        <p:strVal val="visible"/>
                                      </p:to>
                                    </p:set>
                                    <p:animEffect transition="in" filter="blinds(horizontal)">
                                      <p:cBhvr>
                                        <p:cTn id="32" dur="500"/>
                                        <p:tgtEl>
                                          <p:spTgt spid="21709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17093">
                                            <p:txEl>
                                              <p:pRg st="5" end="5"/>
                                            </p:txEl>
                                          </p:spTgt>
                                        </p:tgtEl>
                                        <p:attrNameLst>
                                          <p:attrName>style.visibility</p:attrName>
                                        </p:attrNameLst>
                                      </p:cBhvr>
                                      <p:to>
                                        <p:strVal val="visible"/>
                                      </p:to>
                                    </p:set>
                                    <p:animEffect transition="in" filter="blinds(horizontal)">
                                      <p:cBhvr>
                                        <p:cTn id="37" dur="500"/>
                                        <p:tgtEl>
                                          <p:spTgt spid="21709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17093">
                                            <p:txEl>
                                              <p:pRg st="6" end="6"/>
                                            </p:txEl>
                                          </p:spTgt>
                                        </p:tgtEl>
                                        <p:attrNameLst>
                                          <p:attrName>style.visibility</p:attrName>
                                        </p:attrNameLst>
                                      </p:cBhvr>
                                      <p:to>
                                        <p:strVal val="visible"/>
                                      </p:to>
                                    </p:set>
                                    <p:animEffect transition="in" filter="blinds(horizontal)">
                                      <p:cBhvr>
                                        <p:cTn id="42" dur="500"/>
                                        <p:tgtEl>
                                          <p:spTgt spid="21709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17093">
                                            <p:txEl>
                                              <p:pRg st="7" end="7"/>
                                            </p:txEl>
                                          </p:spTgt>
                                        </p:tgtEl>
                                        <p:attrNameLst>
                                          <p:attrName>style.visibility</p:attrName>
                                        </p:attrNameLst>
                                      </p:cBhvr>
                                      <p:to>
                                        <p:strVal val="visible"/>
                                      </p:to>
                                    </p:set>
                                    <p:animEffect transition="in" filter="blinds(horizontal)">
                                      <p:cBhvr>
                                        <p:cTn id="47" dur="500"/>
                                        <p:tgtEl>
                                          <p:spTgt spid="21709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17093">
                                            <p:txEl>
                                              <p:pRg st="8" end="8"/>
                                            </p:txEl>
                                          </p:spTgt>
                                        </p:tgtEl>
                                        <p:attrNameLst>
                                          <p:attrName>style.visibility</p:attrName>
                                        </p:attrNameLst>
                                      </p:cBhvr>
                                      <p:to>
                                        <p:strVal val="visible"/>
                                      </p:to>
                                    </p:set>
                                    <p:animEffect transition="in" filter="blinds(horizontal)">
                                      <p:cBhvr>
                                        <p:cTn id="52" dur="500"/>
                                        <p:tgtEl>
                                          <p:spTgt spid="21709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3" grpId="0" build="p" autoUpdateAnimBg="0"/>
      <p:bldP spid="217094"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5875" y="304800"/>
            <a:ext cx="7772400" cy="838200"/>
          </a:xfrm>
        </p:spPr>
        <p:txBody>
          <a:bodyPr/>
          <a:lstStyle/>
          <a:p>
            <a:pPr algn="ctr" rtl="1" eaLnBrk="1" hangingPunct="1"/>
            <a:r>
              <a:rPr lang="fa-IR" sz="3600" dirty="0" smtClean="0">
                <a:solidFill>
                  <a:srgbClr val="7030A0"/>
                </a:solidFill>
                <a:cs typeface="B Titr" pitchFamily="2" charset="-78"/>
              </a:rPr>
              <a:t>ويژگي هاي تحقيق </a:t>
            </a:r>
            <a:r>
              <a:rPr lang="fa-IR" sz="3600" dirty="0" smtClean="0">
                <a:solidFill>
                  <a:srgbClr val="7030A0"/>
                </a:solidFill>
                <a:cs typeface="B Titr" pitchFamily="2" charset="-78"/>
              </a:rPr>
              <a:t>در </a:t>
            </a:r>
            <a:r>
              <a:rPr lang="fa-IR" sz="3600" dirty="0" smtClean="0">
                <a:solidFill>
                  <a:srgbClr val="7030A0"/>
                </a:solidFill>
                <a:cs typeface="B Titr" pitchFamily="2" charset="-78"/>
              </a:rPr>
              <a:t>سيستم هاي بهداشتي</a:t>
            </a:r>
            <a:endParaRPr lang="en-US" sz="3600" dirty="0" smtClean="0">
              <a:solidFill>
                <a:srgbClr val="7030A0"/>
              </a:solidFill>
              <a:cs typeface="B Titr" pitchFamily="2" charset="-78"/>
            </a:endParaRPr>
          </a:p>
        </p:txBody>
      </p:sp>
      <p:sp>
        <p:nvSpPr>
          <p:cNvPr id="21507" name="Content Placeholder 2"/>
          <p:cNvSpPr>
            <a:spLocks noGrp="1"/>
          </p:cNvSpPr>
          <p:nvPr>
            <p:ph idx="1"/>
          </p:nvPr>
        </p:nvSpPr>
        <p:spPr>
          <a:xfrm>
            <a:off x="609600" y="1268413"/>
            <a:ext cx="7918450" cy="5329237"/>
          </a:xfrm>
        </p:spPr>
        <p:txBody>
          <a:bodyPr/>
          <a:lstStyle/>
          <a:p>
            <a:pPr algn="r" rtl="1" eaLnBrk="1" hangingPunct="1">
              <a:lnSpc>
                <a:spcPct val="150000"/>
              </a:lnSpc>
              <a:buFontTx/>
              <a:buBlip>
                <a:blip r:embed="rId2"/>
              </a:buBlip>
            </a:pPr>
            <a:r>
              <a:rPr lang="fa-IR" sz="2400" b="1" dirty="0" smtClean="0">
                <a:cs typeface="B Nazanin" pitchFamily="2" charset="-78"/>
              </a:rPr>
              <a:t>مشکل گرا و در </a:t>
            </a:r>
            <a:r>
              <a:rPr lang="fa-IR" sz="2400" b="1" dirty="0" smtClean="0">
                <a:cs typeface="B Nazanin" pitchFamily="2" charset="-78"/>
              </a:rPr>
              <a:t>نتيجه انتخابي </a:t>
            </a:r>
            <a:r>
              <a:rPr lang="fa-IR" sz="2400" b="1" dirty="0" smtClean="0">
                <a:cs typeface="B Nazanin" pitchFamily="2" charset="-78"/>
              </a:rPr>
              <a:t>و </a:t>
            </a:r>
            <a:r>
              <a:rPr lang="fa-IR" sz="2400" b="1" dirty="0" smtClean="0">
                <a:cs typeface="B Nazanin" pitchFamily="2" charset="-78"/>
              </a:rPr>
              <a:t>اولويت </a:t>
            </a:r>
            <a:r>
              <a:rPr lang="fa-IR" sz="2400" b="1" dirty="0" smtClean="0">
                <a:cs typeface="B Nazanin" pitchFamily="2" charset="-78"/>
              </a:rPr>
              <a:t>مدار</a:t>
            </a:r>
          </a:p>
          <a:p>
            <a:pPr algn="r" rtl="1" eaLnBrk="1" hangingPunct="1">
              <a:lnSpc>
                <a:spcPct val="150000"/>
              </a:lnSpc>
              <a:buFontTx/>
              <a:buBlip>
                <a:blip r:embed="rId2"/>
              </a:buBlip>
            </a:pPr>
            <a:r>
              <a:rPr lang="fa-IR" sz="2400" b="1" dirty="0" smtClean="0">
                <a:cs typeface="B Nazanin" pitchFamily="2" charset="-78"/>
              </a:rPr>
              <a:t>کاربردي </a:t>
            </a:r>
            <a:r>
              <a:rPr lang="fa-IR" sz="2400" b="1" dirty="0" smtClean="0">
                <a:cs typeface="B Nazanin" pitchFamily="2" charset="-78"/>
              </a:rPr>
              <a:t>و </a:t>
            </a:r>
            <a:r>
              <a:rPr lang="fa-IR" sz="2400" b="1" dirty="0" smtClean="0">
                <a:cs typeface="B Nazanin" pitchFamily="2" charset="-78"/>
              </a:rPr>
              <a:t>فوريت نياز </a:t>
            </a:r>
            <a:r>
              <a:rPr lang="fa-IR" sz="2400" b="1" dirty="0" smtClean="0">
                <a:cs typeface="B Nazanin" pitchFamily="2" charset="-78"/>
              </a:rPr>
              <a:t>به </a:t>
            </a:r>
            <a:r>
              <a:rPr lang="fa-IR" sz="2400" b="1" dirty="0" smtClean="0">
                <a:cs typeface="B Nazanin" pitchFamily="2" charset="-78"/>
              </a:rPr>
              <a:t>نتايج</a:t>
            </a:r>
            <a:endParaRPr lang="fa-IR" sz="2400" b="1" dirty="0" smtClean="0">
              <a:cs typeface="B Nazanin" pitchFamily="2" charset="-78"/>
            </a:endParaRPr>
          </a:p>
          <a:p>
            <a:pPr algn="r" rtl="1" eaLnBrk="1" hangingPunct="1">
              <a:lnSpc>
                <a:spcPct val="150000"/>
              </a:lnSpc>
              <a:buFontTx/>
              <a:buBlip>
                <a:blip r:embed="rId2"/>
              </a:buBlip>
            </a:pPr>
            <a:r>
              <a:rPr lang="fa-IR" sz="2400" b="1" dirty="0" smtClean="0">
                <a:cs typeface="B Nazanin" pitchFamily="2" charset="-78"/>
              </a:rPr>
              <a:t>همکاري متخصصين </a:t>
            </a:r>
            <a:r>
              <a:rPr lang="fa-IR" sz="2400" b="1" dirty="0" smtClean="0">
                <a:cs typeface="B Nazanin" pitchFamily="2" charset="-78"/>
              </a:rPr>
              <a:t>رشته </a:t>
            </a:r>
            <a:r>
              <a:rPr lang="fa-IR" sz="2400" b="1" dirty="0" smtClean="0">
                <a:cs typeface="B Nazanin" pitchFamily="2" charset="-78"/>
              </a:rPr>
              <a:t>هاي </a:t>
            </a:r>
            <a:r>
              <a:rPr lang="fa-IR" sz="2400" b="1" dirty="0" smtClean="0">
                <a:cs typeface="B Nazanin" pitchFamily="2" charset="-78"/>
              </a:rPr>
              <a:t>مختلف</a:t>
            </a:r>
          </a:p>
          <a:p>
            <a:pPr algn="r" rtl="1" eaLnBrk="1" hangingPunct="1">
              <a:lnSpc>
                <a:spcPct val="150000"/>
              </a:lnSpc>
              <a:buFontTx/>
              <a:buBlip>
                <a:blip r:embed="rId2"/>
              </a:buBlip>
            </a:pPr>
            <a:r>
              <a:rPr lang="fa-IR" sz="2400" b="1" dirty="0" smtClean="0">
                <a:cs typeface="B Nazanin" pitchFamily="2" charset="-78"/>
              </a:rPr>
              <a:t>مشارکتي</a:t>
            </a:r>
            <a:endParaRPr lang="fa-IR" sz="2400" b="1" dirty="0" smtClean="0">
              <a:cs typeface="B Nazanin" pitchFamily="2" charset="-78"/>
            </a:endParaRPr>
          </a:p>
          <a:p>
            <a:pPr algn="r" rtl="1" eaLnBrk="1" hangingPunct="1">
              <a:lnSpc>
                <a:spcPct val="150000"/>
              </a:lnSpc>
              <a:buFontTx/>
              <a:buBlip>
                <a:blip r:embed="rId2"/>
              </a:buBlip>
            </a:pPr>
            <a:r>
              <a:rPr lang="fa-IR" sz="2400" b="1" dirty="0" smtClean="0">
                <a:cs typeface="B Nazanin" pitchFamily="2" charset="-78"/>
              </a:rPr>
              <a:t>تأکيد روي </a:t>
            </a:r>
            <a:r>
              <a:rPr lang="fa-IR" sz="2400" b="1" dirty="0" smtClean="0">
                <a:cs typeface="B Nazanin" pitchFamily="2" charset="-78"/>
              </a:rPr>
              <a:t>طرح </a:t>
            </a:r>
            <a:r>
              <a:rPr lang="fa-IR" sz="2400" b="1" dirty="0" smtClean="0">
                <a:cs typeface="B Nazanin" pitchFamily="2" charset="-78"/>
              </a:rPr>
              <a:t>هاي </a:t>
            </a:r>
            <a:r>
              <a:rPr lang="fa-IR" sz="2400" b="1" dirty="0" smtClean="0">
                <a:cs typeface="B Nazanin" pitchFamily="2" charset="-78"/>
              </a:rPr>
              <a:t>نسبتاً ساده و کوتاه</a:t>
            </a:r>
          </a:p>
          <a:p>
            <a:pPr algn="r" rtl="1" eaLnBrk="1" hangingPunct="1">
              <a:lnSpc>
                <a:spcPct val="150000"/>
              </a:lnSpc>
              <a:buFontTx/>
              <a:buBlip>
                <a:blip r:embed="rId2"/>
              </a:buBlip>
            </a:pPr>
            <a:r>
              <a:rPr lang="fa-IR" sz="2400" b="1" dirty="0" smtClean="0">
                <a:cs typeface="B Nazanin" pitchFamily="2" charset="-78"/>
              </a:rPr>
              <a:t>توجه به اصل </a:t>
            </a:r>
            <a:r>
              <a:rPr lang="fa-IR" sz="2400" b="1" dirty="0" smtClean="0">
                <a:cs typeface="B Nazanin" pitchFamily="2" charset="-78"/>
              </a:rPr>
              <a:t>هزينه- اثربخشي</a:t>
            </a:r>
            <a:endParaRPr lang="fa-IR" sz="2400" b="1" dirty="0" smtClean="0">
              <a:cs typeface="B Nazanin" pitchFamily="2" charset="-78"/>
            </a:endParaRPr>
          </a:p>
          <a:p>
            <a:pPr algn="r" rtl="1" eaLnBrk="1" hangingPunct="1">
              <a:lnSpc>
                <a:spcPct val="150000"/>
              </a:lnSpc>
              <a:buFontTx/>
              <a:buBlip>
                <a:blip r:embed="rId2"/>
              </a:buBlip>
            </a:pPr>
            <a:r>
              <a:rPr lang="fa-IR" sz="2400" b="1" dirty="0" smtClean="0">
                <a:cs typeface="B Nazanin" pitchFamily="2" charset="-78"/>
              </a:rPr>
              <a:t>ارائه </a:t>
            </a:r>
            <a:r>
              <a:rPr lang="fa-IR" sz="2400" b="1" dirty="0" smtClean="0">
                <a:cs typeface="B Nazanin" pitchFamily="2" charset="-78"/>
              </a:rPr>
              <a:t>نتايج </a:t>
            </a:r>
            <a:r>
              <a:rPr lang="fa-IR" sz="2400" b="1" dirty="0" smtClean="0">
                <a:cs typeface="B Nazanin" pitchFamily="2" charset="-78"/>
              </a:rPr>
              <a:t>به شکل قابل استفاده </a:t>
            </a:r>
            <a:r>
              <a:rPr lang="fa-IR" sz="2400" b="1" dirty="0" smtClean="0">
                <a:cs typeface="B Nazanin" pitchFamily="2" charset="-78"/>
              </a:rPr>
              <a:t>براي مديران</a:t>
            </a:r>
            <a:r>
              <a:rPr lang="fa-IR" sz="2400" b="1" dirty="0" smtClean="0">
                <a:cs typeface="B Nazanin" pitchFamily="2" charset="-78"/>
              </a:rPr>
              <a:t>، </a:t>
            </a:r>
            <a:r>
              <a:rPr lang="fa-IR" sz="2400" b="1" dirty="0" smtClean="0">
                <a:cs typeface="B Nazanin" pitchFamily="2" charset="-78"/>
              </a:rPr>
              <a:t>تصميم گيرندگان </a:t>
            </a:r>
            <a:r>
              <a:rPr lang="fa-IR" sz="2400" b="1" dirty="0" smtClean="0">
                <a:cs typeface="B Nazanin" pitchFamily="2" charset="-78"/>
              </a:rPr>
              <a:t>و جامعه</a:t>
            </a:r>
          </a:p>
          <a:p>
            <a:pPr algn="r" rtl="1" eaLnBrk="1" hangingPunct="1">
              <a:lnSpc>
                <a:spcPct val="150000"/>
              </a:lnSpc>
              <a:buFontTx/>
              <a:buBlip>
                <a:blip r:embed="rId2"/>
              </a:buBlip>
            </a:pPr>
            <a:r>
              <a:rPr lang="fa-IR" sz="2400" b="1" dirty="0" smtClean="0">
                <a:cs typeface="B Nazanin" pitchFamily="2" charset="-78"/>
              </a:rPr>
              <a:t>ارزشيابي </a:t>
            </a:r>
            <a:r>
              <a:rPr lang="fa-IR" sz="2400" b="1" dirty="0" smtClean="0">
                <a:cs typeface="B Nazanin" pitchFamily="2" charset="-78"/>
              </a:rPr>
              <a:t>طرح بر </a:t>
            </a:r>
            <a:r>
              <a:rPr lang="fa-IR" sz="2400" b="1" dirty="0" smtClean="0">
                <a:cs typeface="B Nazanin" pitchFamily="2" charset="-78"/>
              </a:rPr>
              <a:t>مبناي ميزان تأثير گذاري </a:t>
            </a:r>
            <a:r>
              <a:rPr lang="fa-IR" sz="2400" b="1" dirty="0" smtClean="0">
                <a:cs typeface="B Nazanin" pitchFamily="2" charset="-78"/>
              </a:rPr>
              <a:t>آن بر بهبود سلامت جامعه</a:t>
            </a:r>
            <a:endParaRPr lang="en-US" sz="2400" b="1" dirty="0" smtClean="0">
              <a:cs typeface="B Nazanin" pitchFamily="2" charset="-78"/>
            </a:endParaRPr>
          </a:p>
        </p:txBody>
      </p:sp>
      <p:sp>
        <p:nvSpPr>
          <p:cNvPr id="19460" name="Slide Number Placeholder 1"/>
          <p:cNvSpPr>
            <a:spLocks noGrp="1"/>
          </p:cNvSpPr>
          <p:nvPr>
            <p:ph type="sldNum" sz="quarter" idx="12"/>
          </p:nvPr>
        </p:nvSpPr>
        <p:spPr>
          <a:xfrm>
            <a:off x="6629400" y="6351588"/>
            <a:ext cx="2133600" cy="476250"/>
          </a:xfrm>
          <a:noFill/>
          <a:ln>
            <a:miter lim="800000"/>
            <a:headEnd/>
            <a:tailEnd/>
          </a:ln>
        </p:spPr>
        <p:txBody>
          <a:bodyPr/>
          <a:lstStyle/>
          <a:p>
            <a:r>
              <a:rPr lang="fa-IR" sz="2000" b="1" smtClean="0">
                <a:latin typeface="Arial" charset="0"/>
                <a:cs typeface="B Nazanin" pitchFamily="2" charset="-78"/>
              </a:rPr>
              <a:t>18</a:t>
            </a:r>
            <a:endParaRPr lang="en-US" sz="2000" b="1" smtClean="0">
              <a:latin typeface="Arial" charset="0"/>
              <a:cs typeface="B Nazanin" pitchFamily="2" charset="-78"/>
            </a:endParaRPr>
          </a:p>
        </p:txBody>
      </p:sp>
      <p:sp>
        <p:nvSpPr>
          <p:cNvPr id="5" name="Footer Placeholder 4"/>
          <p:cNvSpPr>
            <a:spLocks noGrp="1"/>
          </p:cNvSpPr>
          <p:nvPr>
            <p:ph type="ftr" sz="quarter" idx="11"/>
          </p:nvPr>
        </p:nvSpPr>
        <p:spPr/>
        <p:txBody>
          <a:bodyPr/>
          <a:lstStyle/>
          <a:p>
            <a:r>
              <a:rPr lang="fa-IR" smtClean="0"/>
              <a:t>انتخاب موضوع، بيان مسئله، اهداف-دکتر آرش قنبريان</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nodeType="afterEffect">
                                  <p:stCondLst>
                                    <p:cond delay="200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fade">
                                      <p:cBhvr>
                                        <p:cTn id="7" dur="1000"/>
                                        <p:tgtEl>
                                          <p:spTgt spid="21507">
                                            <p:txEl>
                                              <p:pRg st="0" end="0"/>
                                            </p:txEl>
                                          </p:spTgt>
                                        </p:tgtEl>
                                      </p:cBhvr>
                                    </p:animEffect>
                                    <p:anim calcmode="lin" valueType="num">
                                      <p:cBhvr>
                                        <p:cTn id="8" dur="10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1507">
                                            <p:txEl>
                                              <p:pRg st="0" end="0"/>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3000"/>
                            </p:stCondLst>
                            <p:childTnLst>
                              <p:par>
                                <p:cTn id="11" presetID="42" presetClass="entr" presetSubtype="0" fill="hold" nodeType="afterEffect">
                                  <p:stCondLst>
                                    <p:cond delay="2000"/>
                                  </p:stCondLst>
                                  <p:childTnLst>
                                    <p:set>
                                      <p:cBhvr>
                                        <p:cTn id="12" dur="1" fill="hold">
                                          <p:stCondLst>
                                            <p:cond delay="0"/>
                                          </p:stCondLst>
                                        </p:cTn>
                                        <p:tgtEl>
                                          <p:spTgt spid="21507">
                                            <p:txEl>
                                              <p:pRg st="2" end="2"/>
                                            </p:txEl>
                                          </p:spTgt>
                                        </p:tgtEl>
                                        <p:attrNameLst>
                                          <p:attrName>style.visibility</p:attrName>
                                        </p:attrNameLst>
                                      </p:cBhvr>
                                      <p:to>
                                        <p:strVal val="visible"/>
                                      </p:to>
                                    </p:set>
                                    <p:animEffect transition="in" filter="fade">
                                      <p:cBhvr>
                                        <p:cTn id="13" dur="1000"/>
                                        <p:tgtEl>
                                          <p:spTgt spid="21507">
                                            <p:txEl>
                                              <p:pRg st="2" end="2"/>
                                            </p:txEl>
                                          </p:spTgt>
                                        </p:tgtEl>
                                      </p:cBhvr>
                                    </p:animEffect>
                                    <p:anim calcmode="lin" valueType="num">
                                      <p:cBhvr>
                                        <p:cTn id="14" dur="10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21507">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6000"/>
                            </p:stCondLst>
                            <p:childTnLst>
                              <p:par>
                                <p:cTn id="17" presetID="42" presetClass="entr" presetSubtype="0" fill="hold" nodeType="afterEffect">
                                  <p:stCondLst>
                                    <p:cond delay="2000"/>
                                  </p:stCondLst>
                                  <p:childTnLst>
                                    <p:set>
                                      <p:cBhvr>
                                        <p:cTn id="18" dur="1" fill="hold">
                                          <p:stCondLst>
                                            <p:cond delay="0"/>
                                          </p:stCondLst>
                                        </p:cTn>
                                        <p:tgtEl>
                                          <p:spTgt spid="21507">
                                            <p:txEl>
                                              <p:pRg st="1" end="1"/>
                                            </p:txEl>
                                          </p:spTgt>
                                        </p:tgtEl>
                                        <p:attrNameLst>
                                          <p:attrName>style.visibility</p:attrName>
                                        </p:attrNameLst>
                                      </p:cBhvr>
                                      <p:to>
                                        <p:strVal val="visible"/>
                                      </p:to>
                                    </p:set>
                                    <p:animEffect transition="in" filter="fade">
                                      <p:cBhvr>
                                        <p:cTn id="19" dur="1000"/>
                                        <p:tgtEl>
                                          <p:spTgt spid="21507">
                                            <p:txEl>
                                              <p:pRg st="1" end="1"/>
                                            </p:txEl>
                                          </p:spTgt>
                                        </p:tgtEl>
                                      </p:cBhvr>
                                    </p:animEffect>
                                    <p:anim calcmode="lin" valueType="num">
                                      <p:cBhvr>
                                        <p:cTn id="20" dur="10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1507">
                                            <p:txEl>
                                              <p:pRg st="1" end="1"/>
                                            </p:txEl>
                                          </p:spTgt>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9000"/>
                            </p:stCondLst>
                            <p:childTnLst>
                              <p:par>
                                <p:cTn id="23" presetID="42" presetClass="entr" presetSubtype="0" fill="hold" nodeType="afterEffect">
                                  <p:stCondLst>
                                    <p:cond delay="2000"/>
                                  </p:stCondLst>
                                  <p:childTnLst>
                                    <p:set>
                                      <p:cBhvr>
                                        <p:cTn id="24" dur="1" fill="hold">
                                          <p:stCondLst>
                                            <p:cond delay="0"/>
                                          </p:stCondLst>
                                        </p:cTn>
                                        <p:tgtEl>
                                          <p:spTgt spid="21507">
                                            <p:txEl>
                                              <p:pRg st="3" end="3"/>
                                            </p:txEl>
                                          </p:spTgt>
                                        </p:tgtEl>
                                        <p:attrNameLst>
                                          <p:attrName>style.visibility</p:attrName>
                                        </p:attrNameLst>
                                      </p:cBhvr>
                                      <p:to>
                                        <p:strVal val="visible"/>
                                      </p:to>
                                    </p:set>
                                    <p:animEffect transition="in" filter="fade">
                                      <p:cBhvr>
                                        <p:cTn id="25" dur="1000"/>
                                        <p:tgtEl>
                                          <p:spTgt spid="21507">
                                            <p:txEl>
                                              <p:pRg st="3" end="3"/>
                                            </p:txEl>
                                          </p:spTgt>
                                        </p:tgtEl>
                                      </p:cBhvr>
                                    </p:animEffect>
                                    <p:anim calcmode="lin" valueType="num">
                                      <p:cBhvr>
                                        <p:cTn id="26" dur="1000" fill="hold"/>
                                        <p:tgtEl>
                                          <p:spTgt spid="21507">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21507">
                                            <p:txEl>
                                              <p:pRg st="3" end="3"/>
                                            </p:txEl>
                                          </p:spTgt>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12000"/>
                            </p:stCondLst>
                            <p:childTnLst>
                              <p:par>
                                <p:cTn id="29" presetID="42" presetClass="entr" presetSubtype="0" fill="hold" nodeType="afterEffect">
                                  <p:stCondLst>
                                    <p:cond delay="2000"/>
                                  </p:stCondLst>
                                  <p:childTnLst>
                                    <p:set>
                                      <p:cBhvr>
                                        <p:cTn id="30" dur="1" fill="hold">
                                          <p:stCondLst>
                                            <p:cond delay="0"/>
                                          </p:stCondLst>
                                        </p:cTn>
                                        <p:tgtEl>
                                          <p:spTgt spid="21507">
                                            <p:txEl>
                                              <p:pRg st="4" end="4"/>
                                            </p:txEl>
                                          </p:spTgt>
                                        </p:tgtEl>
                                        <p:attrNameLst>
                                          <p:attrName>style.visibility</p:attrName>
                                        </p:attrNameLst>
                                      </p:cBhvr>
                                      <p:to>
                                        <p:strVal val="visible"/>
                                      </p:to>
                                    </p:set>
                                    <p:animEffect transition="in" filter="fade">
                                      <p:cBhvr>
                                        <p:cTn id="31" dur="1000"/>
                                        <p:tgtEl>
                                          <p:spTgt spid="21507">
                                            <p:txEl>
                                              <p:pRg st="4" end="4"/>
                                            </p:txEl>
                                          </p:spTgt>
                                        </p:tgtEl>
                                      </p:cBhvr>
                                    </p:animEffect>
                                    <p:anim calcmode="lin" valueType="num">
                                      <p:cBhvr>
                                        <p:cTn id="32" dur="1000" fill="hold"/>
                                        <p:tgtEl>
                                          <p:spTgt spid="21507">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21507">
                                            <p:txEl>
                                              <p:pRg st="4" end="4"/>
                                            </p:txEl>
                                          </p:spTgt>
                                        </p:tgtEl>
                                        <p:attrNameLst>
                                          <p:attrName>ppt_y</p:attrName>
                                        </p:attrNameLst>
                                      </p:cBhvr>
                                      <p:tavLst>
                                        <p:tav tm="0">
                                          <p:val>
                                            <p:strVal val="#ppt_y+.1"/>
                                          </p:val>
                                        </p:tav>
                                        <p:tav tm="100000">
                                          <p:val>
                                            <p:strVal val="#ppt_y"/>
                                          </p:val>
                                        </p:tav>
                                      </p:tavLst>
                                    </p:anim>
                                  </p:childTnLst>
                                </p:cTn>
                              </p:par>
                            </p:childTnLst>
                          </p:cTn>
                        </p:par>
                        <p:par>
                          <p:cTn id="34" fill="hold" nodeType="afterGroup">
                            <p:stCondLst>
                              <p:cond delay="15000"/>
                            </p:stCondLst>
                            <p:childTnLst>
                              <p:par>
                                <p:cTn id="35" presetID="42" presetClass="entr" presetSubtype="0" fill="hold" nodeType="afterEffect">
                                  <p:stCondLst>
                                    <p:cond delay="2000"/>
                                  </p:stCondLst>
                                  <p:childTnLst>
                                    <p:set>
                                      <p:cBhvr>
                                        <p:cTn id="36" dur="1" fill="hold">
                                          <p:stCondLst>
                                            <p:cond delay="0"/>
                                          </p:stCondLst>
                                        </p:cTn>
                                        <p:tgtEl>
                                          <p:spTgt spid="21507">
                                            <p:txEl>
                                              <p:pRg st="5" end="5"/>
                                            </p:txEl>
                                          </p:spTgt>
                                        </p:tgtEl>
                                        <p:attrNameLst>
                                          <p:attrName>style.visibility</p:attrName>
                                        </p:attrNameLst>
                                      </p:cBhvr>
                                      <p:to>
                                        <p:strVal val="visible"/>
                                      </p:to>
                                    </p:set>
                                    <p:animEffect transition="in" filter="fade">
                                      <p:cBhvr>
                                        <p:cTn id="37" dur="1000"/>
                                        <p:tgtEl>
                                          <p:spTgt spid="21507">
                                            <p:txEl>
                                              <p:pRg st="5" end="5"/>
                                            </p:txEl>
                                          </p:spTgt>
                                        </p:tgtEl>
                                      </p:cBhvr>
                                    </p:animEffect>
                                    <p:anim calcmode="lin" valueType="num">
                                      <p:cBhvr>
                                        <p:cTn id="38" dur="1000" fill="hold"/>
                                        <p:tgtEl>
                                          <p:spTgt spid="21507">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21507">
                                            <p:txEl>
                                              <p:pRg st="5" end="5"/>
                                            </p:txEl>
                                          </p:spTgt>
                                        </p:tgtEl>
                                        <p:attrNameLst>
                                          <p:attrName>ppt_y</p:attrName>
                                        </p:attrNameLst>
                                      </p:cBhvr>
                                      <p:tavLst>
                                        <p:tav tm="0">
                                          <p:val>
                                            <p:strVal val="#ppt_y+.1"/>
                                          </p:val>
                                        </p:tav>
                                        <p:tav tm="100000">
                                          <p:val>
                                            <p:strVal val="#ppt_y"/>
                                          </p:val>
                                        </p:tav>
                                      </p:tavLst>
                                    </p:anim>
                                  </p:childTnLst>
                                </p:cTn>
                              </p:par>
                            </p:childTnLst>
                          </p:cTn>
                        </p:par>
                        <p:par>
                          <p:cTn id="40" fill="hold" nodeType="afterGroup">
                            <p:stCondLst>
                              <p:cond delay="18000"/>
                            </p:stCondLst>
                            <p:childTnLst>
                              <p:par>
                                <p:cTn id="41" presetID="42" presetClass="entr" presetSubtype="0" fill="hold" nodeType="afterEffect">
                                  <p:stCondLst>
                                    <p:cond delay="2000"/>
                                  </p:stCondLst>
                                  <p:childTnLst>
                                    <p:set>
                                      <p:cBhvr>
                                        <p:cTn id="42" dur="1" fill="hold">
                                          <p:stCondLst>
                                            <p:cond delay="0"/>
                                          </p:stCondLst>
                                        </p:cTn>
                                        <p:tgtEl>
                                          <p:spTgt spid="21507">
                                            <p:txEl>
                                              <p:pRg st="6" end="6"/>
                                            </p:txEl>
                                          </p:spTgt>
                                        </p:tgtEl>
                                        <p:attrNameLst>
                                          <p:attrName>style.visibility</p:attrName>
                                        </p:attrNameLst>
                                      </p:cBhvr>
                                      <p:to>
                                        <p:strVal val="visible"/>
                                      </p:to>
                                    </p:set>
                                    <p:animEffect transition="in" filter="fade">
                                      <p:cBhvr>
                                        <p:cTn id="43" dur="1000"/>
                                        <p:tgtEl>
                                          <p:spTgt spid="21507">
                                            <p:txEl>
                                              <p:pRg st="6" end="6"/>
                                            </p:txEl>
                                          </p:spTgt>
                                        </p:tgtEl>
                                      </p:cBhvr>
                                    </p:animEffect>
                                    <p:anim calcmode="lin" valueType="num">
                                      <p:cBhvr>
                                        <p:cTn id="44" dur="1000" fill="hold"/>
                                        <p:tgtEl>
                                          <p:spTgt spid="21507">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21507">
                                            <p:txEl>
                                              <p:pRg st="6" end="6"/>
                                            </p:txEl>
                                          </p:spTgt>
                                        </p:tgtEl>
                                        <p:attrNameLst>
                                          <p:attrName>ppt_y</p:attrName>
                                        </p:attrNameLst>
                                      </p:cBhvr>
                                      <p:tavLst>
                                        <p:tav tm="0">
                                          <p:val>
                                            <p:strVal val="#ppt_y+.1"/>
                                          </p:val>
                                        </p:tav>
                                        <p:tav tm="100000">
                                          <p:val>
                                            <p:strVal val="#ppt_y"/>
                                          </p:val>
                                        </p:tav>
                                      </p:tavLst>
                                    </p:anim>
                                  </p:childTnLst>
                                </p:cTn>
                              </p:par>
                            </p:childTnLst>
                          </p:cTn>
                        </p:par>
                        <p:par>
                          <p:cTn id="46" fill="hold" nodeType="afterGroup">
                            <p:stCondLst>
                              <p:cond delay="21000"/>
                            </p:stCondLst>
                            <p:childTnLst>
                              <p:par>
                                <p:cTn id="47" presetID="42" presetClass="entr" presetSubtype="0" fill="hold" nodeType="afterEffect">
                                  <p:stCondLst>
                                    <p:cond delay="2000"/>
                                  </p:stCondLst>
                                  <p:childTnLst>
                                    <p:set>
                                      <p:cBhvr>
                                        <p:cTn id="48" dur="1" fill="hold">
                                          <p:stCondLst>
                                            <p:cond delay="0"/>
                                          </p:stCondLst>
                                        </p:cTn>
                                        <p:tgtEl>
                                          <p:spTgt spid="21507">
                                            <p:txEl>
                                              <p:pRg st="7" end="7"/>
                                            </p:txEl>
                                          </p:spTgt>
                                        </p:tgtEl>
                                        <p:attrNameLst>
                                          <p:attrName>style.visibility</p:attrName>
                                        </p:attrNameLst>
                                      </p:cBhvr>
                                      <p:to>
                                        <p:strVal val="visible"/>
                                      </p:to>
                                    </p:set>
                                    <p:animEffect transition="in" filter="fade">
                                      <p:cBhvr>
                                        <p:cTn id="49" dur="1000"/>
                                        <p:tgtEl>
                                          <p:spTgt spid="21507">
                                            <p:txEl>
                                              <p:pRg st="7" end="7"/>
                                            </p:txEl>
                                          </p:spTgt>
                                        </p:tgtEl>
                                      </p:cBhvr>
                                    </p:animEffect>
                                    <p:anim calcmode="lin" valueType="num">
                                      <p:cBhvr>
                                        <p:cTn id="50" dur="1000" fill="hold"/>
                                        <p:tgtEl>
                                          <p:spTgt spid="21507">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2150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306638" y="152400"/>
            <a:ext cx="4757737" cy="896938"/>
          </a:xfrm>
        </p:spPr>
        <p:txBody>
          <a:bodyPr anchor="ctr"/>
          <a:lstStyle/>
          <a:p>
            <a:pPr algn="ctr" rtl="1"/>
            <a:r>
              <a:rPr lang="fa-IR" sz="3200" dirty="0" smtClean="0">
                <a:solidFill>
                  <a:srgbClr val="7030A0"/>
                </a:solidFill>
                <a:cs typeface="B Titr" pitchFamily="2" charset="-78"/>
              </a:rPr>
              <a:t>گام </a:t>
            </a:r>
            <a:r>
              <a:rPr lang="fa-IR" sz="3200" dirty="0" smtClean="0">
                <a:solidFill>
                  <a:srgbClr val="7030A0"/>
                </a:solidFill>
                <a:cs typeface="B Titr" pitchFamily="2" charset="-78"/>
              </a:rPr>
              <a:t>هاي فرآيند تحقيق علمي</a:t>
            </a:r>
            <a:endParaRPr lang="en-US" sz="3200" dirty="0" smtClean="0">
              <a:solidFill>
                <a:srgbClr val="000000"/>
              </a:solidFill>
              <a:cs typeface="B Titr" pitchFamily="2" charset="-78"/>
            </a:endParaRPr>
          </a:p>
        </p:txBody>
      </p:sp>
      <p:sp>
        <p:nvSpPr>
          <p:cNvPr id="25603" name="Content Placeholder 4"/>
          <p:cNvSpPr>
            <a:spLocks noGrp="1"/>
          </p:cNvSpPr>
          <p:nvPr>
            <p:ph sz="half" idx="1"/>
          </p:nvPr>
        </p:nvSpPr>
        <p:spPr>
          <a:xfrm>
            <a:off x="4716463" y="1296988"/>
            <a:ext cx="3686175" cy="5027612"/>
          </a:xfrm>
        </p:spPr>
        <p:txBody>
          <a:bodyPr/>
          <a:lstStyle/>
          <a:p>
            <a:pPr algn="r" rtl="1">
              <a:buFontTx/>
              <a:buBlip>
                <a:blip r:embed="rId2"/>
              </a:buBlip>
            </a:pPr>
            <a:r>
              <a:rPr lang="fa-IR" sz="2400" b="1" dirty="0" smtClean="0">
                <a:solidFill>
                  <a:srgbClr val="000000"/>
                </a:solidFill>
                <a:cs typeface="B Nazanin" pitchFamily="2" charset="-78"/>
              </a:rPr>
              <a:t>انتخاب موضوع</a:t>
            </a:r>
          </a:p>
          <a:p>
            <a:pPr algn="r" rtl="1">
              <a:buFontTx/>
              <a:buBlip>
                <a:blip r:embed="rId2"/>
              </a:buBlip>
            </a:pPr>
            <a:r>
              <a:rPr lang="fa-IR" sz="2400" b="1" dirty="0" smtClean="0">
                <a:solidFill>
                  <a:srgbClr val="000000"/>
                </a:solidFill>
                <a:cs typeface="B Nazanin" pitchFamily="2" charset="-78"/>
              </a:rPr>
              <a:t>بيان </a:t>
            </a:r>
            <a:r>
              <a:rPr lang="fa-IR" sz="2400" b="1" dirty="0" smtClean="0">
                <a:solidFill>
                  <a:srgbClr val="000000"/>
                </a:solidFill>
                <a:cs typeface="B Nazanin" pitchFamily="2" charset="-78"/>
              </a:rPr>
              <a:t>مسئله</a:t>
            </a:r>
          </a:p>
          <a:p>
            <a:pPr algn="r" rtl="1">
              <a:buFontTx/>
              <a:buBlip>
                <a:blip r:embed="rId2"/>
              </a:buBlip>
            </a:pPr>
            <a:r>
              <a:rPr lang="fa-IR" sz="2400" b="1" dirty="0" smtClean="0">
                <a:solidFill>
                  <a:srgbClr val="000000"/>
                </a:solidFill>
                <a:cs typeface="B Nazanin" pitchFamily="2" charset="-78"/>
              </a:rPr>
              <a:t>مروري </a:t>
            </a:r>
            <a:r>
              <a:rPr lang="fa-IR" sz="2400" b="1" dirty="0" smtClean="0">
                <a:solidFill>
                  <a:srgbClr val="000000"/>
                </a:solidFill>
                <a:cs typeface="B Nazanin" pitchFamily="2" charset="-78"/>
              </a:rPr>
              <a:t>بر متون</a:t>
            </a:r>
          </a:p>
          <a:p>
            <a:pPr algn="r" rtl="1">
              <a:buFontTx/>
              <a:buBlip>
                <a:blip r:embed="rId2"/>
              </a:buBlip>
            </a:pPr>
            <a:r>
              <a:rPr lang="fa-IR" sz="2400" b="1" dirty="0" smtClean="0">
                <a:solidFill>
                  <a:srgbClr val="000000"/>
                </a:solidFill>
                <a:cs typeface="B Nazanin" pitchFamily="2" charset="-78"/>
              </a:rPr>
              <a:t>اهداف، </a:t>
            </a:r>
            <a:r>
              <a:rPr lang="fa-IR" sz="2400" b="1" dirty="0" smtClean="0">
                <a:solidFill>
                  <a:srgbClr val="000000"/>
                </a:solidFill>
                <a:cs typeface="B Nazanin" pitchFamily="2" charset="-78"/>
              </a:rPr>
              <a:t>فرضيات </a:t>
            </a:r>
            <a:r>
              <a:rPr lang="fa-IR" sz="2400" b="1" dirty="0" smtClean="0">
                <a:solidFill>
                  <a:srgbClr val="000000"/>
                </a:solidFill>
                <a:cs typeface="B Nazanin" pitchFamily="2" charset="-78"/>
              </a:rPr>
              <a:t>و سؤالات</a:t>
            </a:r>
          </a:p>
          <a:p>
            <a:pPr algn="r" rtl="1">
              <a:buFontTx/>
              <a:buBlip>
                <a:blip r:embed="rId2"/>
              </a:buBlip>
            </a:pPr>
            <a:r>
              <a:rPr lang="fa-IR" sz="2400" b="1" dirty="0" smtClean="0">
                <a:solidFill>
                  <a:srgbClr val="000000"/>
                </a:solidFill>
                <a:cs typeface="B Nazanin" pitchFamily="2" charset="-78"/>
              </a:rPr>
              <a:t>تعيين </a:t>
            </a:r>
            <a:r>
              <a:rPr lang="fa-IR" sz="2400" b="1" dirty="0" smtClean="0">
                <a:solidFill>
                  <a:srgbClr val="000000"/>
                </a:solidFill>
                <a:cs typeface="B Nazanin" pitchFamily="2" charset="-78"/>
              </a:rPr>
              <a:t>و </a:t>
            </a:r>
            <a:r>
              <a:rPr lang="fa-IR" sz="2400" b="1" dirty="0" smtClean="0">
                <a:solidFill>
                  <a:srgbClr val="000000"/>
                </a:solidFill>
                <a:cs typeface="B Nazanin" pitchFamily="2" charset="-78"/>
              </a:rPr>
              <a:t>تعريف متغيرها</a:t>
            </a:r>
            <a:endParaRPr lang="fa-IR" sz="2400" b="1" dirty="0" smtClean="0">
              <a:solidFill>
                <a:srgbClr val="000000"/>
              </a:solidFill>
              <a:cs typeface="B Nazanin" pitchFamily="2" charset="-78"/>
            </a:endParaRPr>
          </a:p>
          <a:p>
            <a:pPr algn="r" rtl="1">
              <a:buFontTx/>
              <a:buBlip>
                <a:blip r:embed="rId2"/>
              </a:buBlip>
            </a:pPr>
            <a:r>
              <a:rPr lang="fa-IR" sz="2400" b="1" dirty="0" smtClean="0">
                <a:solidFill>
                  <a:srgbClr val="000000"/>
                </a:solidFill>
                <a:cs typeface="B Nazanin" pitchFamily="2" charset="-78"/>
              </a:rPr>
              <a:t>تعيين </a:t>
            </a:r>
            <a:r>
              <a:rPr lang="fa-IR" sz="2400" b="1" dirty="0" smtClean="0">
                <a:solidFill>
                  <a:srgbClr val="000000"/>
                </a:solidFill>
                <a:cs typeface="B Nazanin" pitchFamily="2" charset="-78"/>
              </a:rPr>
              <a:t>نوع و روش مطالعه</a:t>
            </a:r>
          </a:p>
          <a:p>
            <a:pPr algn="r" rtl="1">
              <a:buFontTx/>
              <a:buBlip>
                <a:blip r:embed="rId2"/>
              </a:buBlip>
            </a:pPr>
            <a:r>
              <a:rPr lang="fa-IR" sz="2400" b="1" dirty="0" smtClean="0">
                <a:solidFill>
                  <a:srgbClr val="000000"/>
                </a:solidFill>
                <a:cs typeface="B Nazanin" pitchFamily="2" charset="-78"/>
              </a:rPr>
              <a:t>جامعه پژوهش و حجم نمونه</a:t>
            </a:r>
          </a:p>
          <a:p>
            <a:pPr algn="r" rtl="1">
              <a:buFontTx/>
              <a:buBlip>
                <a:blip r:embed="rId2"/>
              </a:buBlip>
            </a:pPr>
            <a:r>
              <a:rPr lang="fa-IR" sz="2400" b="1" dirty="0" smtClean="0">
                <a:solidFill>
                  <a:srgbClr val="000000"/>
                </a:solidFill>
                <a:cs typeface="B Nazanin" pitchFamily="2" charset="-78"/>
              </a:rPr>
              <a:t>روش نمونه </a:t>
            </a:r>
            <a:r>
              <a:rPr lang="fa-IR" sz="2400" b="1" dirty="0" smtClean="0">
                <a:solidFill>
                  <a:srgbClr val="000000"/>
                </a:solidFill>
                <a:cs typeface="B Nazanin" pitchFamily="2" charset="-78"/>
              </a:rPr>
              <a:t>گيري</a:t>
            </a:r>
            <a:endParaRPr lang="fa-IR" sz="2400" b="1" dirty="0" smtClean="0">
              <a:solidFill>
                <a:srgbClr val="000000"/>
              </a:solidFill>
              <a:cs typeface="B Nazanin" pitchFamily="2" charset="-78"/>
            </a:endParaRPr>
          </a:p>
          <a:p>
            <a:pPr algn="r" rtl="1">
              <a:buFontTx/>
              <a:buBlip>
                <a:blip r:embed="rId2"/>
              </a:buBlip>
            </a:pPr>
            <a:r>
              <a:rPr lang="fa-IR" sz="2400" b="1" dirty="0" smtClean="0">
                <a:solidFill>
                  <a:srgbClr val="000000"/>
                </a:solidFill>
                <a:cs typeface="B Nazanin" pitchFamily="2" charset="-78"/>
              </a:rPr>
              <a:t>ابزار </a:t>
            </a:r>
            <a:r>
              <a:rPr lang="fa-IR" sz="2400" b="1" dirty="0" smtClean="0">
                <a:solidFill>
                  <a:srgbClr val="000000"/>
                </a:solidFill>
                <a:cs typeface="B Nazanin" pitchFamily="2" charset="-78"/>
              </a:rPr>
              <a:t>گردآوري </a:t>
            </a:r>
            <a:r>
              <a:rPr lang="fa-IR" sz="2400" b="1" dirty="0" smtClean="0">
                <a:solidFill>
                  <a:srgbClr val="000000"/>
                </a:solidFill>
                <a:cs typeface="B Nazanin" pitchFamily="2" charset="-78"/>
              </a:rPr>
              <a:t>داده ها</a:t>
            </a:r>
          </a:p>
          <a:p>
            <a:pPr algn="r" rtl="1">
              <a:buFontTx/>
              <a:buBlip>
                <a:blip r:embed="rId2"/>
              </a:buBlip>
            </a:pPr>
            <a:r>
              <a:rPr lang="fa-IR" sz="2400" b="1" dirty="0" smtClean="0">
                <a:solidFill>
                  <a:srgbClr val="000000"/>
                </a:solidFill>
                <a:cs typeface="B Nazanin" pitchFamily="2" charset="-78"/>
              </a:rPr>
              <a:t>پايايي </a:t>
            </a:r>
            <a:r>
              <a:rPr lang="fa-IR" sz="2400" b="1" dirty="0" smtClean="0">
                <a:solidFill>
                  <a:srgbClr val="000000"/>
                </a:solidFill>
                <a:cs typeface="B Nazanin" pitchFamily="2" charset="-78"/>
              </a:rPr>
              <a:t>و </a:t>
            </a:r>
            <a:r>
              <a:rPr lang="fa-IR" sz="2400" b="1" dirty="0" smtClean="0">
                <a:solidFill>
                  <a:srgbClr val="000000"/>
                </a:solidFill>
                <a:cs typeface="B Nazanin" pitchFamily="2" charset="-78"/>
              </a:rPr>
              <a:t>روايي </a:t>
            </a:r>
            <a:r>
              <a:rPr lang="fa-IR" sz="2400" b="1" dirty="0" smtClean="0">
                <a:solidFill>
                  <a:srgbClr val="000000"/>
                </a:solidFill>
                <a:cs typeface="B Nazanin" pitchFamily="2" charset="-78"/>
              </a:rPr>
              <a:t>ابزار </a:t>
            </a:r>
            <a:r>
              <a:rPr lang="fa-IR" sz="2400" b="1" dirty="0" smtClean="0">
                <a:solidFill>
                  <a:srgbClr val="000000"/>
                </a:solidFill>
                <a:cs typeface="B Nazanin" pitchFamily="2" charset="-78"/>
              </a:rPr>
              <a:t>گردآوري</a:t>
            </a:r>
            <a:endParaRPr lang="fa-IR" sz="2400" b="1" dirty="0" smtClean="0">
              <a:solidFill>
                <a:srgbClr val="000000"/>
              </a:solidFill>
              <a:cs typeface="B Nazanin" pitchFamily="2" charset="-78"/>
            </a:endParaRPr>
          </a:p>
          <a:p>
            <a:pPr algn="r" rtl="1">
              <a:buFontTx/>
              <a:buBlip>
                <a:blip r:embed="rId2"/>
              </a:buBlip>
            </a:pPr>
            <a:endParaRPr lang="fa-IR" sz="2400" b="1" dirty="0" smtClean="0">
              <a:solidFill>
                <a:srgbClr val="000000"/>
              </a:solidFill>
              <a:cs typeface="B Nazanin" pitchFamily="2" charset="-78"/>
            </a:endParaRPr>
          </a:p>
        </p:txBody>
      </p:sp>
      <p:sp>
        <p:nvSpPr>
          <p:cNvPr id="20485" name="Slide Number Placeholder 1"/>
          <p:cNvSpPr>
            <a:spLocks noGrp="1"/>
          </p:cNvSpPr>
          <p:nvPr>
            <p:ph type="sldNum" sz="quarter" idx="12"/>
          </p:nvPr>
        </p:nvSpPr>
        <p:spPr>
          <a:xfrm>
            <a:off x="6629400" y="6400800"/>
            <a:ext cx="2133600" cy="476250"/>
          </a:xfrm>
          <a:noFill/>
          <a:ln>
            <a:miter lim="800000"/>
            <a:headEnd/>
            <a:tailEnd/>
          </a:ln>
        </p:spPr>
        <p:txBody>
          <a:bodyPr/>
          <a:lstStyle/>
          <a:p>
            <a:r>
              <a:rPr lang="fa-IR" sz="2000" b="1" smtClean="0">
                <a:latin typeface="Arial" charset="0"/>
                <a:cs typeface="B Nazanin" pitchFamily="2" charset="-78"/>
              </a:rPr>
              <a:t>19</a:t>
            </a:r>
            <a:endParaRPr lang="en-US" sz="2000" b="1" smtClean="0">
              <a:latin typeface="Arial" charset="0"/>
              <a:cs typeface="B Nazanin" pitchFamily="2" charset="-78"/>
            </a:endParaRPr>
          </a:p>
        </p:txBody>
      </p:sp>
      <p:sp>
        <p:nvSpPr>
          <p:cNvPr id="6" name="Content Placeholder 4"/>
          <p:cNvSpPr txBox="1">
            <a:spLocks/>
          </p:cNvSpPr>
          <p:nvPr/>
        </p:nvSpPr>
        <p:spPr bwMode="auto">
          <a:xfrm>
            <a:off x="685800" y="1219200"/>
            <a:ext cx="4016375" cy="5181600"/>
          </a:xfrm>
          <a:prstGeom prst="rect">
            <a:avLst/>
          </a:prstGeom>
          <a:noFill/>
          <a:ln w="9525">
            <a:noFill/>
            <a:miter lim="800000"/>
            <a:headEnd/>
            <a:tailEnd/>
          </a:ln>
        </p:spPr>
        <p:txBody>
          <a:bodyPr/>
          <a:lstStyle/>
          <a:p>
            <a:pPr marL="342900" indent="-342900" algn="r" rtl="1" eaLnBrk="0" hangingPunct="0">
              <a:spcBef>
                <a:spcPct val="20000"/>
              </a:spcBef>
              <a:buFontTx/>
              <a:buBlip>
                <a:blip r:embed="rId3"/>
              </a:buBlip>
              <a:defRPr/>
            </a:pPr>
            <a:r>
              <a:rPr lang="fa-IR" sz="2400" b="1" dirty="0">
                <a:solidFill>
                  <a:srgbClr val="000000"/>
                </a:solidFill>
                <a:latin typeface="+mn-lt"/>
                <a:cs typeface="B Nazanin" pitchFamily="2" charset="-78"/>
              </a:rPr>
              <a:t>ملاحظات </a:t>
            </a:r>
            <a:r>
              <a:rPr lang="fa-IR" sz="2400" b="1" dirty="0" smtClean="0">
                <a:solidFill>
                  <a:srgbClr val="000000"/>
                </a:solidFill>
                <a:latin typeface="+mn-lt"/>
                <a:cs typeface="B Nazanin" pitchFamily="2" charset="-78"/>
              </a:rPr>
              <a:t>اخلاقي</a:t>
            </a:r>
            <a:endParaRPr lang="fa-IR" sz="2400" b="1" dirty="0">
              <a:solidFill>
                <a:srgbClr val="000000"/>
              </a:solidFill>
              <a:latin typeface="+mn-lt"/>
              <a:cs typeface="B Nazanin" pitchFamily="2" charset="-78"/>
            </a:endParaRPr>
          </a:p>
          <a:p>
            <a:pPr marL="342900" indent="-342900" algn="r" rtl="1" eaLnBrk="0" hangingPunct="0">
              <a:spcBef>
                <a:spcPct val="20000"/>
              </a:spcBef>
              <a:buFontTx/>
              <a:buBlip>
                <a:blip r:embed="rId3"/>
              </a:buBlip>
              <a:defRPr/>
            </a:pPr>
            <a:r>
              <a:rPr lang="fa-IR" sz="2400" b="1" dirty="0" smtClean="0">
                <a:solidFill>
                  <a:srgbClr val="000000"/>
                </a:solidFill>
                <a:latin typeface="Arial" pitchFamily="34" charset="0"/>
                <a:cs typeface="B Nazanin" pitchFamily="2" charset="-78"/>
              </a:rPr>
              <a:t>محدوديت </a:t>
            </a:r>
            <a:r>
              <a:rPr lang="fa-IR" sz="2400" b="1" dirty="0">
                <a:solidFill>
                  <a:srgbClr val="000000"/>
                </a:solidFill>
                <a:latin typeface="Arial" pitchFamily="34" charset="0"/>
                <a:cs typeface="B Nazanin" pitchFamily="2" charset="-78"/>
              </a:rPr>
              <a:t>ها و مشکلات</a:t>
            </a:r>
          </a:p>
          <a:p>
            <a:pPr marL="342900" indent="-342900" algn="r" rtl="1" eaLnBrk="0" hangingPunct="0">
              <a:spcBef>
                <a:spcPct val="20000"/>
              </a:spcBef>
              <a:buFontTx/>
              <a:buBlip>
                <a:blip r:embed="rId3"/>
              </a:buBlip>
              <a:defRPr/>
            </a:pPr>
            <a:r>
              <a:rPr lang="fa-IR" sz="2400" b="1" dirty="0">
                <a:solidFill>
                  <a:srgbClr val="000000"/>
                </a:solidFill>
                <a:latin typeface="+mn-lt"/>
                <a:cs typeface="B Nazanin" pitchFamily="2" charset="-78"/>
              </a:rPr>
              <a:t>جدول گانت </a:t>
            </a:r>
            <a:r>
              <a:rPr lang="fa-IR" sz="2400" b="1" dirty="0" smtClean="0">
                <a:solidFill>
                  <a:srgbClr val="000000"/>
                </a:solidFill>
                <a:latin typeface="+mn-lt"/>
                <a:cs typeface="B Nazanin" pitchFamily="2" charset="-78"/>
              </a:rPr>
              <a:t>اجرايي</a:t>
            </a:r>
            <a:endParaRPr lang="fa-IR" sz="2400" b="1" dirty="0">
              <a:solidFill>
                <a:srgbClr val="000000"/>
              </a:solidFill>
              <a:latin typeface="+mn-lt"/>
              <a:cs typeface="B Nazanin" pitchFamily="2" charset="-78"/>
            </a:endParaRPr>
          </a:p>
          <a:p>
            <a:pPr marL="342900" indent="-342900" algn="r" rtl="1" eaLnBrk="0" hangingPunct="0">
              <a:spcBef>
                <a:spcPct val="20000"/>
              </a:spcBef>
              <a:buFontTx/>
              <a:buBlip>
                <a:blip r:embed="rId3"/>
              </a:buBlip>
              <a:defRPr/>
            </a:pPr>
            <a:r>
              <a:rPr lang="fa-IR" sz="2400" b="1" dirty="0">
                <a:solidFill>
                  <a:srgbClr val="000000"/>
                </a:solidFill>
                <a:latin typeface="+mn-lt"/>
                <a:cs typeface="B Nazanin" pitchFamily="2" charset="-78"/>
              </a:rPr>
              <a:t>رفرنس </a:t>
            </a:r>
            <a:r>
              <a:rPr lang="fa-IR" sz="2400" b="1" dirty="0" smtClean="0">
                <a:solidFill>
                  <a:srgbClr val="000000"/>
                </a:solidFill>
                <a:latin typeface="+mn-lt"/>
                <a:cs typeface="B Nazanin" pitchFamily="2" charset="-78"/>
              </a:rPr>
              <a:t>نويسي</a:t>
            </a:r>
            <a:endParaRPr lang="fa-IR" sz="2400" b="1" dirty="0">
              <a:solidFill>
                <a:srgbClr val="000000"/>
              </a:solidFill>
              <a:latin typeface="+mn-lt"/>
              <a:cs typeface="B Nazanin" pitchFamily="2" charset="-78"/>
            </a:endParaRPr>
          </a:p>
          <a:p>
            <a:pPr marL="342900" indent="-342900" algn="r" rtl="1" eaLnBrk="0" hangingPunct="0">
              <a:spcBef>
                <a:spcPct val="20000"/>
              </a:spcBef>
              <a:buFontTx/>
              <a:buBlip>
                <a:blip r:embed="rId3"/>
              </a:buBlip>
              <a:defRPr/>
            </a:pPr>
            <a:r>
              <a:rPr lang="fa-IR" sz="2400" b="1" dirty="0">
                <a:solidFill>
                  <a:srgbClr val="000000"/>
                </a:solidFill>
                <a:latin typeface="+mn-lt"/>
                <a:cs typeface="B Nazanin" pitchFamily="2" charset="-78"/>
              </a:rPr>
              <a:t>بودجه </a:t>
            </a:r>
            <a:r>
              <a:rPr lang="fa-IR" sz="2400" b="1" dirty="0" smtClean="0">
                <a:solidFill>
                  <a:srgbClr val="000000"/>
                </a:solidFill>
                <a:latin typeface="+mn-lt"/>
                <a:cs typeface="B Nazanin" pitchFamily="2" charset="-78"/>
              </a:rPr>
              <a:t>بندي</a:t>
            </a:r>
            <a:endParaRPr lang="fa-IR" sz="2400" b="1" dirty="0">
              <a:solidFill>
                <a:srgbClr val="000000"/>
              </a:solidFill>
              <a:latin typeface="+mn-lt"/>
              <a:cs typeface="B Nazanin" pitchFamily="2" charset="-78"/>
            </a:endParaRPr>
          </a:p>
          <a:p>
            <a:pPr marL="342900" indent="-342900" algn="r" rtl="1" eaLnBrk="0" hangingPunct="0">
              <a:spcBef>
                <a:spcPct val="20000"/>
              </a:spcBef>
              <a:buFontTx/>
              <a:buBlip>
                <a:blip r:embed="rId3"/>
              </a:buBlip>
              <a:defRPr/>
            </a:pPr>
            <a:r>
              <a:rPr lang="fa-IR" sz="2400" b="1" dirty="0" smtClean="0">
                <a:solidFill>
                  <a:srgbClr val="000000"/>
                </a:solidFill>
                <a:latin typeface="+mn-lt"/>
                <a:cs typeface="B Nazanin" pitchFamily="2" charset="-78"/>
              </a:rPr>
              <a:t>تصويب </a:t>
            </a:r>
            <a:r>
              <a:rPr lang="fa-IR" sz="2400" b="1" dirty="0">
                <a:solidFill>
                  <a:srgbClr val="000000"/>
                </a:solidFill>
                <a:latin typeface="+mn-lt"/>
                <a:cs typeface="B Nazanin" pitchFamily="2" charset="-78"/>
              </a:rPr>
              <a:t>طرح </a:t>
            </a:r>
            <a:r>
              <a:rPr lang="fa-IR" sz="2400" b="1" dirty="0" smtClean="0">
                <a:solidFill>
                  <a:srgbClr val="000000"/>
                </a:solidFill>
                <a:latin typeface="+mn-lt"/>
                <a:cs typeface="B Nazanin" pitchFamily="2" charset="-78"/>
              </a:rPr>
              <a:t>تحقيقاتي</a:t>
            </a:r>
            <a:endParaRPr lang="fa-IR" sz="2400" b="1" dirty="0">
              <a:solidFill>
                <a:srgbClr val="000000"/>
              </a:solidFill>
              <a:latin typeface="+mn-lt"/>
              <a:cs typeface="B Nazanin" pitchFamily="2" charset="-78"/>
            </a:endParaRPr>
          </a:p>
          <a:p>
            <a:pPr marL="342900" indent="-342900" algn="r" rtl="1" eaLnBrk="0" hangingPunct="0">
              <a:spcBef>
                <a:spcPct val="20000"/>
              </a:spcBef>
              <a:buFontTx/>
              <a:buBlip>
                <a:blip r:embed="rId3"/>
              </a:buBlip>
              <a:defRPr/>
            </a:pPr>
            <a:r>
              <a:rPr lang="fa-IR" sz="2400" b="1" dirty="0" smtClean="0">
                <a:solidFill>
                  <a:srgbClr val="000000"/>
                </a:solidFill>
                <a:latin typeface="+mn-lt"/>
                <a:cs typeface="B Nazanin" pitchFamily="2" charset="-78"/>
              </a:rPr>
              <a:t>اجراي </a:t>
            </a:r>
            <a:r>
              <a:rPr lang="fa-IR" sz="2400" b="1" dirty="0">
                <a:solidFill>
                  <a:srgbClr val="000000"/>
                </a:solidFill>
                <a:latin typeface="+mn-lt"/>
                <a:cs typeface="B Nazanin" pitchFamily="2" charset="-78"/>
              </a:rPr>
              <a:t>طرح و جمع </a:t>
            </a:r>
            <a:r>
              <a:rPr lang="fa-IR" sz="2400" b="1" dirty="0" smtClean="0">
                <a:solidFill>
                  <a:srgbClr val="000000"/>
                </a:solidFill>
                <a:latin typeface="+mn-lt"/>
                <a:cs typeface="B Nazanin" pitchFamily="2" charset="-78"/>
              </a:rPr>
              <a:t>آوري </a:t>
            </a:r>
            <a:r>
              <a:rPr lang="fa-IR" sz="2400" b="1" dirty="0">
                <a:solidFill>
                  <a:srgbClr val="000000"/>
                </a:solidFill>
                <a:latin typeface="+mn-lt"/>
                <a:cs typeface="B Nazanin" pitchFamily="2" charset="-78"/>
              </a:rPr>
              <a:t>داده ها</a:t>
            </a:r>
          </a:p>
          <a:p>
            <a:pPr marL="342900" indent="-342900" algn="r" rtl="1" eaLnBrk="0" hangingPunct="0">
              <a:spcBef>
                <a:spcPct val="20000"/>
              </a:spcBef>
              <a:buFontTx/>
              <a:buBlip>
                <a:blip r:embed="rId3"/>
              </a:buBlip>
              <a:defRPr/>
            </a:pPr>
            <a:r>
              <a:rPr lang="fa-IR" sz="2400" b="1" dirty="0" smtClean="0">
                <a:solidFill>
                  <a:srgbClr val="000000"/>
                </a:solidFill>
                <a:latin typeface="+mn-lt"/>
                <a:cs typeface="B Nazanin" pitchFamily="2" charset="-78"/>
              </a:rPr>
              <a:t>تجزيه </a:t>
            </a:r>
            <a:r>
              <a:rPr lang="fa-IR" sz="2400" b="1" dirty="0">
                <a:solidFill>
                  <a:srgbClr val="000000"/>
                </a:solidFill>
                <a:latin typeface="+mn-lt"/>
                <a:cs typeface="B Nazanin" pitchFamily="2" charset="-78"/>
              </a:rPr>
              <a:t>و </a:t>
            </a:r>
            <a:r>
              <a:rPr lang="fa-IR" sz="2400" b="1" dirty="0" smtClean="0">
                <a:solidFill>
                  <a:srgbClr val="000000"/>
                </a:solidFill>
                <a:latin typeface="+mn-lt"/>
                <a:cs typeface="B Nazanin" pitchFamily="2" charset="-78"/>
              </a:rPr>
              <a:t>تحليل </a:t>
            </a:r>
            <a:r>
              <a:rPr lang="fa-IR" sz="2400" b="1" dirty="0">
                <a:solidFill>
                  <a:srgbClr val="000000"/>
                </a:solidFill>
                <a:latin typeface="+mn-lt"/>
                <a:cs typeface="B Nazanin" pitchFamily="2" charset="-78"/>
              </a:rPr>
              <a:t>داده ها</a:t>
            </a:r>
          </a:p>
          <a:p>
            <a:pPr marL="342900" indent="-342900" algn="r" rtl="1" eaLnBrk="0" hangingPunct="0">
              <a:spcBef>
                <a:spcPct val="20000"/>
              </a:spcBef>
              <a:buFontTx/>
              <a:buBlip>
                <a:blip r:embed="rId3"/>
              </a:buBlip>
              <a:defRPr/>
            </a:pPr>
            <a:r>
              <a:rPr lang="fa-IR" sz="2400" b="1" dirty="0" smtClean="0">
                <a:solidFill>
                  <a:srgbClr val="000000"/>
                </a:solidFill>
                <a:latin typeface="+mn-lt"/>
                <a:cs typeface="B Nazanin" pitchFamily="2" charset="-78"/>
              </a:rPr>
              <a:t>تفسير نتايج</a:t>
            </a:r>
            <a:endParaRPr lang="fa-IR" sz="2400" b="1" dirty="0">
              <a:solidFill>
                <a:srgbClr val="000000"/>
              </a:solidFill>
              <a:latin typeface="+mn-lt"/>
              <a:cs typeface="B Nazanin" pitchFamily="2" charset="-78"/>
            </a:endParaRPr>
          </a:p>
          <a:p>
            <a:pPr marL="342900" indent="-342900" algn="r" rtl="1" eaLnBrk="0" hangingPunct="0">
              <a:spcBef>
                <a:spcPct val="20000"/>
              </a:spcBef>
              <a:buFontTx/>
              <a:buBlip>
                <a:blip r:embed="rId3"/>
              </a:buBlip>
              <a:defRPr/>
            </a:pPr>
            <a:r>
              <a:rPr lang="fa-IR" sz="2400" b="1" dirty="0">
                <a:solidFill>
                  <a:srgbClr val="000000"/>
                </a:solidFill>
                <a:latin typeface="+mn-lt"/>
                <a:cs typeface="B Nazanin" pitchFamily="2" charset="-78"/>
              </a:rPr>
              <a:t>ارائه گزارش </a:t>
            </a:r>
            <a:r>
              <a:rPr lang="fa-IR" sz="2400" b="1" dirty="0" smtClean="0">
                <a:solidFill>
                  <a:srgbClr val="000000"/>
                </a:solidFill>
                <a:latin typeface="+mn-lt"/>
                <a:cs typeface="B Nazanin" pitchFamily="2" charset="-78"/>
              </a:rPr>
              <a:t>نهايي </a:t>
            </a:r>
            <a:r>
              <a:rPr lang="fa-IR" sz="2400" b="1" dirty="0">
                <a:solidFill>
                  <a:srgbClr val="000000"/>
                </a:solidFill>
                <a:latin typeface="+mn-lt"/>
                <a:cs typeface="B Nazanin" pitchFamily="2" charset="-78"/>
              </a:rPr>
              <a:t>طرح</a:t>
            </a:r>
          </a:p>
          <a:p>
            <a:pPr marL="342900" indent="-342900" algn="r" rtl="1" eaLnBrk="0" hangingPunct="0">
              <a:spcBef>
                <a:spcPct val="20000"/>
              </a:spcBef>
              <a:buFontTx/>
              <a:buBlip>
                <a:blip r:embed="rId3"/>
              </a:buBlip>
              <a:defRPr/>
            </a:pPr>
            <a:r>
              <a:rPr lang="fa-IR" sz="2400" b="1" dirty="0">
                <a:solidFill>
                  <a:srgbClr val="000000"/>
                </a:solidFill>
                <a:latin typeface="+mn-lt"/>
                <a:cs typeface="B Nazanin" pitchFamily="2" charset="-78"/>
              </a:rPr>
              <a:t>طرح سؤال </a:t>
            </a:r>
            <a:r>
              <a:rPr lang="fa-IR" sz="2400" b="1" dirty="0" smtClean="0">
                <a:solidFill>
                  <a:srgbClr val="000000"/>
                </a:solidFill>
                <a:latin typeface="+mn-lt"/>
                <a:cs typeface="B Nazanin" pitchFamily="2" charset="-78"/>
              </a:rPr>
              <a:t>براي </a:t>
            </a:r>
            <a:r>
              <a:rPr lang="fa-IR" sz="2400" b="1" dirty="0">
                <a:solidFill>
                  <a:srgbClr val="000000"/>
                </a:solidFill>
                <a:latin typeface="+mn-lt"/>
                <a:cs typeface="B Nazanin" pitchFamily="2" charset="-78"/>
              </a:rPr>
              <a:t>پژوهش </a:t>
            </a:r>
            <a:r>
              <a:rPr lang="fa-IR" sz="2400" b="1" dirty="0" smtClean="0">
                <a:solidFill>
                  <a:srgbClr val="000000"/>
                </a:solidFill>
                <a:latin typeface="+mn-lt"/>
                <a:cs typeface="B Nazanin" pitchFamily="2" charset="-78"/>
              </a:rPr>
              <a:t>هاي آتي</a:t>
            </a:r>
            <a:endParaRPr lang="fa-IR" sz="2400" b="1" dirty="0">
              <a:solidFill>
                <a:srgbClr val="000000"/>
              </a:solidFill>
              <a:latin typeface="+mn-lt"/>
              <a:cs typeface="B Nazanin" pitchFamily="2" charset="-78"/>
            </a:endParaRPr>
          </a:p>
          <a:p>
            <a:pPr marL="457200" indent="-457200" algn="just" rtl="1" eaLnBrk="0" hangingPunct="0">
              <a:spcBef>
                <a:spcPct val="20000"/>
              </a:spcBef>
              <a:buFont typeface="Wingdings" pitchFamily="2" charset="2"/>
              <a:buChar char="q"/>
              <a:defRPr/>
            </a:pPr>
            <a:endParaRPr lang="fa-IR" sz="2800" kern="0" dirty="0">
              <a:solidFill>
                <a:srgbClr val="000000"/>
              </a:solidFill>
              <a:latin typeface="+mn-lt"/>
              <a:cs typeface="B Nazanin" pitchFamily="2" charset="-78"/>
            </a:endParaRPr>
          </a:p>
        </p:txBody>
      </p:sp>
      <p:sp>
        <p:nvSpPr>
          <p:cNvPr id="7" name="Footer Placeholder 6"/>
          <p:cNvSpPr>
            <a:spLocks noGrp="1"/>
          </p:cNvSpPr>
          <p:nvPr>
            <p:ph type="ftr" sz="quarter" idx="11"/>
          </p:nvPr>
        </p:nvSpPr>
        <p:spPr/>
        <p:txBody>
          <a:bodyPr/>
          <a:lstStyle/>
          <a:p>
            <a:r>
              <a:rPr lang="fa-IR" smtClean="0"/>
              <a:t>انتخاب موضوع، بيان مسئله، اهداف-دکتر آرش قنبريان</a:t>
            </a:r>
            <a:endParaRPr lang="en-US" dirty="0"/>
          </a:p>
        </p:txBody>
      </p:sp>
    </p:spTree>
  </p:cSld>
  <p:clrMapOvr>
    <a:masterClrMapping/>
  </p:clrMapOvr>
  <p:transition spd="slow">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2000"/>
                                  </p:stCondLst>
                                  <p:childTnLst>
                                    <p:set>
                                      <p:cBhvr>
                                        <p:cTn id="6" dur="1" fill="hold">
                                          <p:stCondLst>
                                            <p:cond delay="0"/>
                                          </p:stCondLst>
                                        </p:cTn>
                                        <p:tgtEl>
                                          <p:spTgt spid="25603">
                                            <p:txEl>
                                              <p:pRg st="0" end="0"/>
                                            </p:txEl>
                                          </p:spTgt>
                                        </p:tgtEl>
                                        <p:attrNameLst>
                                          <p:attrName>style.visibility</p:attrName>
                                        </p:attrNameLst>
                                      </p:cBhvr>
                                      <p:to>
                                        <p:strVal val="visible"/>
                                      </p:to>
                                    </p:set>
                                    <p:anim calcmode="lin" valueType="num">
                                      <p:cBhvr additive="base">
                                        <p:cTn id="7" dur="1000" fill="hold"/>
                                        <p:tgtEl>
                                          <p:spTgt spid="2560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25603">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3000"/>
                            </p:stCondLst>
                            <p:childTnLst>
                              <p:par>
                                <p:cTn id="10" presetID="2" presetClass="entr" presetSubtype="4" fill="hold" nodeType="afterEffect">
                                  <p:stCondLst>
                                    <p:cond delay="2000"/>
                                  </p:stCondLst>
                                  <p:childTnLst>
                                    <p:set>
                                      <p:cBhvr>
                                        <p:cTn id="11" dur="1" fill="hold">
                                          <p:stCondLst>
                                            <p:cond delay="0"/>
                                          </p:stCondLst>
                                        </p:cTn>
                                        <p:tgtEl>
                                          <p:spTgt spid="25603">
                                            <p:txEl>
                                              <p:pRg st="1" end="1"/>
                                            </p:txEl>
                                          </p:spTgt>
                                        </p:tgtEl>
                                        <p:attrNameLst>
                                          <p:attrName>style.visibility</p:attrName>
                                        </p:attrNameLst>
                                      </p:cBhvr>
                                      <p:to>
                                        <p:strVal val="visible"/>
                                      </p:to>
                                    </p:set>
                                    <p:anim calcmode="lin" valueType="num">
                                      <p:cBhvr additive="base">
                                        <p:cTn id="12" dur="1000" fill="hold"/>
                                        <p:tgtEl>
                                          <p:spTgt spid="25603">
                                            <p:txEl>
                                              <p:pRg st="1" end="1"/>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25603">
                                            <p:txEl>
                                              <p:pRg st="1" end="1"/>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6000"/>
                            </p:stCondLst>
                            <p:childTnLst>
                              <p:par>
                                <p:cTn id="15" presetID="2" presetClass="entr" presetSubtype="4" fill="hold" nodeType="afterEffect">
                                  <p:stCondLst>
                                    <p:cond delay="2000"/>
                                  </p:stCondLst>
                                  <p:childTnLst>
                                    <p:set>
                                      <p:cBhvr>
                                        <p:cTn id="16" dur="1" fill="hold">
                                          <p:stCondLst>
                                            <p:cond delay="0"/>
                                          </p:stCondLst>
                                        </p:cTn>
                                        <p:tgtEl>
                                          <p:spTgt spid="25603">
                                            <p:txEl>
                                              <p:pRg st="2" end="2"/>
                                            </p:txEl>
                                          </p:spTgt>
                                        </p:tgtEl>
                                        <p:attrNameLst>
                                          <p:attrName>style.visibility</p:attrName>
                                        </p:attrNameLst>
                                      </p:cBhvr>
                                      <p:to>
                                        <p:strVal val="visible"/>
                                      </p:to>
                                    </p:set>
                                    <p:anim calcmode="lin" valueType="num">
                                      <p:cBhvr additive="base">
                                        <p:cTn id="17" dur="1000" fill="hold"/>
                                        <p:tgtEl>
                                          <p:spTgt spid="25603">
                                            <p:txEl>
                                              <p:pRg st="2" end="2"/>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25603">
                                            <p:txEl>
                                              <p:pRg st="2" end="2"/>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9000"/>
                            </p:stCondLst>
                            <p:childTnLst>
                              <p:par>
                                <p:cTn id="20" presetID="2" presetClass="entr" presetSubtype="4" fill="hold" nodeType="afterEffect">
                                  <p:stCondLst>
                                    <p:cond delay="2000"/>
                                  </p:stCondLst>
                                  <p:childTnLst>
                                    <p:set>
                                      <p:cBhvr>
                                        <p:cTn id="21" dur="1" fill="hold">
                                          <p:stCondLst>
                                            <p:cond delay="0"/>
                                          </p:stCondLst>
                                        </p:cTn>
                                        <p:tgtEl>
                                          <p:spTgt spid="25603">
                                            <p:txEl>
                                              <p:pRg st="3" end="3"/>
                                            </p:txEl>
                                          </p:spTgt>
                                        </p:tgtEl>
                                        <p:attrNameLst>
                                          <p:attrName>style.visibility</p:attrName>
                                        </p:attrNameLst>
                                      </p:cBhvr>
                                      <p:to>
                                        <p:strVal val="visible"/>
                                      </p:to>
                                    </p:set>
                                    <p:anim calcmode="lin" valueType="num">
                                      <p:cBhvr additive="base">
                                        <p:cTn id="22" dur="1000" fill="hold"/>
                                        <p:tgtEl>
                                          <p:spTgt spid="25603">
                                            <p:txEl>
                                              <p:pRg st="3" end="3"/>
                                            </p:txEl>
                                          </p:spTgt>
                                        </p:tgtEl>
                                        <p:attrNameLst>
                                          <p:attrName>ppt_x</p:attrName>
                                        </p:attrNameLst>
                                      </p:cBhvr>
                                      <p:tavLst>
                                        <p:tav tm="0">
                                          <p:val>
                                            <p:strVal val="#ppt_x"/>
                                          </p:val>
                                        </p:tav>
                                        <p:tav tm="100000">
                                          <p:val>
                                            <p:strVal val="#ppt_x"/>
                                          </p:val>
                                        </p:tav>
                                      </p:tavLst>
                                    </p:anim>
                                    <p:anim calcmode="lin" valueType="num">
                                      <p:cBhvr additive="base">
                                        <p:cTn id="23" dur="1000" fill="hold"/>
                                        <p:tgtEl>
                                          <p:spTgt spid="25603">
                                            <p:txEl>
                                              <p:pRg st="3" end="3"/>
                                            </p:txEl>
                                          </p:spTgt>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12000"/>
                            </p:stCondLst>
                            <p:childTnLst>
                              <p:par>
                                <p:cTn id="25" presetID="2" presetClass="entr" presetSubtype="4" fill="hold" nodeType="afterEffect">
                                  <p:stCondLst>
                                    <p:cond delay="2000"/>
                                  </p:stCondLst>
                                  <p:childTnLst>
                                    <p:set>
                                      <p:cBhvr>
                                        <p:cTn id="26" dur="1" fill="hold">
                                          <p:stCondLst>
                                            <p:cond delay="0"/>
                                          </p:stCondLst>
                                        </p:cTn>
                                        <p:tgtEl>
                                          <p:spTgt spid="25603">
                                            <p:txEl>
                                              <p:pRg st="4" end="4"/>
                                            </p:txEl>
                                          </p:spTgt>
                                        </p:tgtEl>
                                        <p:attrNameLst>
                                          <p:attrName>style.visibility</p:attrName>
                                        </p:attrNameLst>
                                      </p:cBhvr>
                                      <p:to>
                                        <p:strVal val="visible"/>
                                      </p:to>
                                    </p:set>
                                    <p:anim calcmode="lin" valueType="num">
                                      <p:cBhvr additive="base">
                                        <p:cTn id="27" dur="1000" fill="hold"/>
                                        <p:tgtEl>
                                          <p:spTgt spid="25603">
                                            <p:txEl>
                                              <p:pRg st="4" end="4"/>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25603">
                                            <p:txEl>
                                              <p:pRg st="4" end="4"/>
                                            </p:txEl>
                                          </p:spTgt>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15000"/>
                            </p:stCondLst>
                            <p:childTnLst>
                              <p:par>
                                <p:cTn id="30" presetID="2" presetClass="entr" presetSubtype="4" fill="hold" nodeType="afterEffect">
                                  <p:stCondLst>
                                    <p:cond delay="2000"/>
                                  </p:stCondLst>
                                  <p:childTnLst>
                                    <p:set>
                                      <p:cBhvr>
                                        <p:cTn id="31" dur="1" fill="hold">
                                          <p:stCondLst>
                                            <p:cond delay="0"/>
                                          </p:stCondLst>
                                        </p:cTn>
                                        <p:tgtEl>
                                          <p:spTgt spid="25603">
                                            <p:txEl>
                                              <p:pRg st="5" end="5"/>
                                            </p:txEl>
                                          </p:spTgt>
                                        </p:tgtEl>
                                        <p:attrNameLst>
                                          <p:attrName>style.visibility</p:attrName>
                                        </p:attrNameLst>
                                      </p:cBhvr>
                                      <p:to>
                                        <p:strVal val="visible"/>
                                      </p:to>
                                    </p:set>
                                    <p:anim calcmode="lin" valueType="num">
                                      <p:cBhvr additive="base">
                                        <p:cTn id="32" dur="1000" fill="hold"/>
                                        <p:tgtEl>
                                          <p:spTgt spid="25603">
                                            <p:txEl>
                                              <p:pRg st="5" end="5"/>
                                            </p:txEl>
                                          </p:spTgt>
                                        </p:tgtEl>
                                        <p:attrNameLst>
                                          <p:attrName>ppt_x</p:attrName>
                                        </p:attrNameLst>
                                      </p:cBhvr>
                                      <p:tavLst>
                                        <p:tav tm="0">
                                          <p:val>
                                            <p:strVal val="#ppt_x"/>
                                          </p:val>
                                        </p:tav>
                                        <p:tav tm="100000">
                                          <p:val>
                                            <p:strVal val="#ppt_x"/>
                                          </p:val>
                                        </p:tav>
                                      </p:tavLst>
                                    </p:anim>
                                    <p:anim calcmode="lin" valueType="num">
                                      <p:cBhvr additive="base">
                                        <p:cTn id="33" dur="1000" fill="hold"/>
                                        <p:tgtEl>
                                          <p:spTgt spid="25603">
                                            <p:txEl>
                                              <p:pRg st="5" end="5"/>
                                            </p:txEl>
                                          </p:spTgt>
                                        </p:tgtEl>
                                        <p:attrNameLst>
                                          <p:attrName>ppt_y</p:attrName>
                                        </p:attrNameLst>
                                      </p:cBhvr>
                                      <p:tavLst>
                                        <p:tav tm="0">
                                          <p:val>
                                            <p:strVal val="1+#ppt_h/2"/>
                                          </p:val>
                                        </p:tav>
                                        <p:tav tm="100000">
                                          <p:val>
                                            <p:strVal val="#ppt_y"/>
                                          </p:val>
                                        </p:tav>
                                      </p:tavLst>
                                    </p:anim>
                                  </p:childTnLst>
                                </p:cTn>
                              </p:par>
                            </p:childTnLst>
                          </p:cTn>
                        </p:par>
                        <p:par>
                          <p:cTn id="34" fill="hold" nodeType="afterGroup">
                            <p:stCondLst>
                              <p:cond delay="18000"/>
                            </p:stCondLst>
                            <p:childTnLst>
                              <p:par>
                                <p:cTn id="35" presetID="2" presetClass="entr" presetSubtype="4" fill="hold" nodeType="afterEffect">
                                  <p:stCondLst>
                                    <p:cond delay="2000"/>
                                  </p:stCondLst>
                                  <p:childTnLst>
                                    <p:set>
                                      <p:cBhvr>
                                        <p:cTn id="36" dur="1" fill="hold">
                                          <p:stCondLst>
                                            <p:cond delay="0"/>
                                          </p:stCondLst>
                                        </p:cTn>
                                        <p:tgtEl>
                                          <p:spTgt spid="25603">
                                            <p:txEl>
                                              <p:pRg st="6" end="6"/>
                                            </p:txEl>
                                          </p:spTgt>
                                        </p:tgtEl>
                                        <p:attrNameLst>
                                          <p:attrName>style.visibility</p:attrName>
                                        </p:attrNameLst>
                                      </p:cBhvr>
                                      <p:to>
                                        <p:strVal val="visible"/>
                                      </p:to>
                                    </p:set>
                                    <p:anim calcmode="lin" valueType="num">
                                      <p:cBhvr additive="base">
                                        <p:cTn id="37" dur="1000" fill="hold"/>
                                        <p:tgtEl>
                                          <p:spTgt spid="25603">
                                            <p:txEl>
                                              <p:pRg st="6" end="6"/>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25603">
                                            <p:txEl>
                                              <p:pRg st="6" end="6"/>
                                            </p:txEl>
                                          </p:spTgt>
                                        </p:tgtEl>
                                        <p:attrNameLst>
                                          <p:attrName>ppt_y</p:attrName>
                                        </p:attrNameLst>
                                      </p:cBhvr>
                                      <p:tavLst>
                                        <p:tav tm="0">
                                          <p:val>
                                            <p:strVal val="1+#ppt_h/2"/>
                                          </p:val>
                                        </p:tav>
                                        <p:tav tm="100000">
                                          <p:val>
                                            <p:strVal val="#ppt_y"/>
                                          </p:val>
                                        </p:tav>
                                      </p:tavLst>
                                    </p:anim>
                                  </p:childTnLst>
                                </p:cTn>
                              </p:par>
                            </p:childTnLst>
                          </p:cTn>
                        </p:par>
                        <p:par>
                          <p:cTn id="39" fill="hold" nodeType="afterGroup">
                            <p:stCondLst>
                              <p:cond delay="21000"/>
                            </p:stCondLst>
                            <p:childTnLst>
                              <p:par>
                                <p:cTn id="40" presetID="2" presetClass="entr" presetSubtype="4" fill="hold" nodeType="afterEffect">
                                  <p:stCondLst>
                                    <p:cond delay="2000"/>
                                  </p:stCondLst>
                                  <p:childTnLst>
                                    <p:set>
                                      <p:cBhvr>
                                        <p:cTn id="41" dur="1" fill="hold">
                                          <p:stCondLst>
                                            <p:cond delay="0"/>
                                          </p:stCondLst>
                                        </p:cTn>
                                        <p:tgtEl>
                                          <p:spTgt spid="25603">
                                            <p:txEl>
                                              <p:pRg st="7" end="7"/>
                                            </p:txEl>
                                          </p:spTgt>
                                        </p:tgtEl>
                                        <p:attrNameLst>
                                          <p:attrName>style.visibility</p:attrName>
                                        </p:attrNameLst>
                                      </p:cBhvr>
                                      <p:to>
                                        <p:strVal val="visible"/>
                                      </p:to>
                                    </p:set>
                                    <p:anim calcmode="lin" valueType="num">
                                      <p:cBhvr additive="base">
                                        <p:cTn id="42" dur="1000" fill="hold"/>
                                        <p:tgtEl>
                                          <p:spTgt spid="25603">
                                            <p:txEl>
                                              <p:pRg st="7" end="7"/>
                                            </p:txEl>
                                          </p:spTgt>
                                        </p:tgtEl>
                                        <p:attrNameLst>
                                          <p:attrName>ppt_x</p:attrName>
                                        </p:attrNameLst>
                                      </p:cBhvr>
                                      <p:tavLst>
                                        <p:tav tm="0">
                                          <p:val>
                                            <p:strVal val="#ppt_x"/>
                                          </p:val>
                                        </p:tav>
                                        <p:tav tm="100000">
                                          <p:val>
                                            <p:strVal val="#ppt_x"/>
                                          </p:val>
                                        </p:tav>
                                      </p:tavLst>
                                    </p:anim>
                                    <p:anim calcmode="lin" valueType="num">
                                      <p:cBhvr additive="base">
                                        <p:cTn id="43" dur="1000" fill="hold"/>
                                        <p:tgtEl>
                                          <p:spTgt spid="25603">
                                            <p:txEl>
                                              <p:pRg st="7" end="7"/>
                                            </p:txEl>
                                          </p:spTgt>
                                        </p:tgtEl>
                                        <p:attrNameLst>
                                          <p:attrName>ppt_y</p:attrName>
                                        </p:attrNameLst>
                                      </p:cBhvr>
                                      <p:tavLst>
                                        <p:tav tm="0">
                                          <p:val>
                                            <p:strVal val="1+#ppt_h/2"/>
                                          </p:val>
                                        </p:tav>
                                        <p:tav tm="100000">
                                          <p:val>
                                            <p:strVal val="#ppt_y"/>
                                          </p:val>
                                        </p:tav>
                                      </p:tavLst>
                                    </p:anim>
                                  </p:childTnLst>
                                </p:cTn>
                              </p:par>
                            </p:childTnLst>
                          </p:cTn>
                        </p:par>
                        <p:par>
                          <p:cTn id="44" fill="hold" nodeType="afterGroup">
                            <p:stCondLst>
                              <p:cond delay="24000"/>
                            </p:stCondLst>
                            <p:childTnLst>
                              <p:par>
                                <p:cTn id="45" presetID="2" presetClass="entr" presetSubtype="4" fill="hold" nodeType="afterEffect">
                                  <p:stCondLst>
                                    <p:cond delay="2000"/>
                                  </p:stCondLst>
                                  <p:childTnLst>
                                    <p:set>
                                      <p:cBhvr>
                                        <p:cTn id="46" dur="1" fill="hold">
                                          <p:stCondLst>
                                            <p:cond delay="0"/>
                                          </p:stCondLst>
                                        </p:cTn>
                                        <p:tgtEl>
                                          <p:spTgt spid="25603">
                                            <p:txEl>
                                              <p:pRg st="8" end="8"/>
                                            </p:txEl>
                                          </p:spTgt>
                                        </p:tgtEl>
                                        <p:attrNameLst>
                                          <p:attrName>style.visibility</p:attrName>
                                        </p:attrNameLst>
                                      </p:cBhvr>
                                      <p:to>
                                        <p:strVal val="visible"/>
                                      </p:to>
                                    </p:set>
                                    <p:anim calcmode="lin" valueType="num">
                                      <p:cBhvr additive="base">
                                        <p:cTn id="47" dur="1000" fill="hold"/>
                                        <p:tgtEl>
                                          <p:spTgt spid="25603">
                                            <p:txEl>
                                              <p:pRg st="8" end="8"/>
                                            </p:txEl>
                                          </p:spTgt>
                                        </p:tgtEl>
                                        <p:attrNameLst>
                                          <p:attrName>ppt_x</p:attrName>
                                        </p:attrNameLst>
                                      </p:cBhvr>
                                      <p:tavLst>
                                        <p:tav tm="0">
                                          <p:val>
                                            <p:strVal val="#ppt_x"/>
                                          </p:val>
                                        </p:tav>
                                        <p:tav tm="100000">
                                          <p:val>
                                            <p:strVal val="#ppt_x"/>
                                          </p:val>
                                        </p:tav>
                                      </p:tavLst>
                                    </p:anim>
                                    <p:anim calcmode="lin" valueType="num">
                                      <p:cBhvr additive="base">
                                        <p:cTn id="48" dur="1000" fill="hold"/>
                                        <p:tgtEl>
                                          <p:spTgt spid="25603">
                                            <p:txEl>
                                              <p:pRg st="8" end="8"/>
                                            </p:txEl>
                                          </p:spTgt>
                                        </p:tgtEl>
                                        <p:attrNameLst>
                                          <p:attrName>ppt_y</p:attrName>
                                        </p:attrNameLst>
                                      </p:cBhvr>
                                      <p:tavLst>
                                        <p:tav tm="0">
                                          <p:val>
                                            <p:strVal val="1+#ppt_h/2"/>
                                          </p:val>
                                        </p:tav>
                                        <p:tav tm="100000">
                                          <p:val>
                                            <p:strVal val="#ppt_y"/>
                                          </p:val>
                                        </p:tav>
                                      </p:tavLst>
                                    </p:anim>
                                  </p:childTnLst>
                                </p:cTn>
                              </p:par>
                            </p:childTnLst>
                          </p:cTn>
                        </p:par>
                        <p:par>
                          <p:cTn id="49" fill="hold" nodeType="afterGroup">
                            <p:stCondLst>
                              <p:cond delay="27000"/>
                            </p:stCondLst>
                            <p:childTnLst>
                              <p:par>
                                <p:cTn id="50" presetID="2" presetClass="entr" presetSubtype="4" fill="hold" nodeType="afterEffect">
                                  <p:stCondLst>
                                    <p:cond delay="2000"/>
                                  </p:stCondLst>
                                  <p:childTnLst>
                                    <p:set>
                                      <p:cBhvr>
                                        <p:cTn id="51" dur="1" fill="hold">
                                          <p:stCondLst>
                                            <p:cond delay="0"/>
                                          </p:stCondLst>
                                        </p:cTn>
                                        <p:tgtEl>
                                          <p:spTgt spid="25603">
                                            <p:txEl>
                                              <p:pRg st="9" end="9"/>
                                            </p:txEl>
                                          </p:spTgt>
                                        </p:tgtEl>
                                        <p:attrNameLst>
                                          <p:attrName>style.visibility</p:attrName>
                                        </p:attrNameLst>
                                      </p:cBhvr>
                                      <p:to>
                                        <p:strVal val="visible"/>
                                      </p:to>
                                    </p:set>
                                    <p:anim calcmode="lin" valueType="num">
                                      <p:cBhvr additive="base">
                                        <p:cTn id="52" dur="1000" fill="hold"/>
                                        <p:tgtEl>
                                          <p:spTgt spid="25603">
                                            <p:txEl>
                                              <p:pRg st="9" end="9"/>
                                            </p:txEl>
                                          </p:spTgt>
                                        </p:tgtEl>
                                        <p:attrNameLst>
                                          <p:attrName>ppt_x</p:attrName>
                                        </p:attrNameLst>
                                      </p:cBhvr>
                                      <p:tavLst>
                                        <p:tav tm="0">
                                          <p:val>
                                            <p:strVal val="#ppt_x"/>
                                          </p:val>
                                        </p:tav>
                                        <p:tav tm="100000">
                                          <p:val>
                                            <p:strVal val="#ppt_x"/>
                                          </p:val>
                                        </p:tav>
                                      </p:tavLst>
                                    </p:anim>
                                    <p:anim calcmode="lin" valueType="num">
                                      <p:cBhvr additive="base">
                                        <p:cTn id="53" dur="1000" fill="hold"/>
                                        <p:tgtEl>
                                          <p:spTgt spid="25603">
                                            <p:txEl>
                                              <p:pRg st="9" end="9"/>
                                            </p:txEl>
                                          </p:spTgt>
                                        </p:tgtEl>
                                        <p:attrNameLst>
                                          <p:attrName>ppt_y</p:attrName>
                                        </p:attrNameLst>
                                      </p:cBhvr>
                                      <p:tavLst>
                                        <p:tav tm="0">
                                          <p:val>
                                            <p:strVal val="1+#ppt_h/2"/>
                                          </p:val>
                                        </p:tav>
                                        <p:tav tm="100000">
                                          <p:val>
                                            <p:strVal val="#ppt_y"/>
                                          </p:val>
                                        </p:tav>
                                      </p:tavLst>
                                    </p:anim>
                                  </p:childTnLst>
                                </p:cTn>
                              </p:par>
                            </p:childTnLst>
                          </p:cTn>
                        </p:par>
                        <p:par>
                          <p:cTn id="54" fill="hold" nodeType="afterGroup">
                            <p:stCondLst>
                              <p:cond delay="30000"/>
                            </p:stCondLst>
                            <p:childTnLst>
                              <p:par>
                                <p:cTn id="55" presetID="2" presetClass="entr" presetSubtype="4" fill="hold" nodeType="afterEffect">
                                  <p:stCondLst>
                                    <p:cond delay="2000"/>
                                  </p:stCondLst>
                                  <p:childTnLst>
                                    <p:set>
                                      <p:cBhvr>
                                        <p:cTn id="56" dur="1" fill="hold">
                                          <p:stCondLst>
                                            <p:cond delay="0"/>
                                          </p:stCondLst>
                                        </p:cTn>
                                        <p:tgtEl>
                                          <p:spTgt spid="6">
                                            <p:txEl>
                                              <p:pRg st="0" end="0"/>
                                            </p:txEl>
                                          </p:spTgt>
                                        </p:tgtEl>
                                        <p:attrNameLst>
                                          <p:attrName>style.visibility</p:attrName>
                                        </p:attrNameLst>
                                      </p:cBhvr>
                                      <p:to>
                                        <p:strVal val="visible"/>
                                      </p:to>
                                    </p:set>
                                    <p:anim calcmode="lin" valueType="num">
                                      <p:cBhvr additive="base">
                                        <p:cTn id="57"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58" dur="10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59" fill="hold" nodeType="afterGroup">
                            <p:stCondLst>
                              <p:cond delay="33000"/>
                            </p:stCondLst>
                            <p:childTnLst>
                              <p:par>
                                <p:cTn id="60" presetID="2" presetClass="entr" presetSubtype="4" fill="hold" nodeType="afterEffect">
                                  <p:stCondLst>
                                    <p:cond delay="2000"/>
                                  </p:stCondLst>
                                  <p:childTnLst>
                                    <p:set>
                                      <p:cBhvr>
                                        <p:cTn id="61" dur="1" fill="hold">
                                          <p:stCondLst>
                                            <p:cond delay="0"/>
                                          </p:stCondLst>
                                        </p:cTn>
                                        <p:tgtEl>
                                          <p:spTgt spid="6">
                                            <p:txEl>
                                              <p:pRg st="2" end="2"/>
                                            </p:txEl>
                                          </p:spTgt>
                                        </p:tgtEl>
                                        <p:attrNameLst>
                                          <p:attrName>style.visibility</p:attrName>
                                        </p:attrNameLst>
                                      </p:cBhvr>
                                      <p:to>
                                        <p:strVal val="visible"/>
                                      </p:to>
                                    </p:set>
                                    <p:anim calcmode="lin" valueType="num">
                                      <p:cBhvr additive="base">
                                        <p:cTn id="6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63" dur="10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par>
                          <p:cTn id="64" fill="hold">
                            <p:stCondLst>
                              <p:cond delay="36000"/>
                            </p:stCondLst>
                            <p:childTnLst>
                              <p:par>
                                <p:cTn id="65" presetID="2" presetClass="entr" presetSubtype="4" fill="hold" nodeType="afterEffect">
                                  <p:stCondLst>
                                    <p:cond delay="2000"/>
                                  </p:stCondLst>
                                  <p:childTnLst>
                                    <p:set>
                                      <p:cBhvr>
                                        <p:cTn id="66" dur="1" fill="hold">
                                          <p:stCondLst>
                                            <p:cond delay="0"/>
                                          </p:stCondLst>
                                        </p:cTn>
                                        <p:tgtEl>
                                          <p:spTgt spid="6">
                                            <p:txEl>
                                              <p:pRg st="1" end="1"/>
                                            </p:txEl>
                                          </p:spTgt>
                                        </p:tgtEl>
                                        <p:attrNameLst>
                                          <p:attrName>style.visibility</p:attrName>
                                        </p:attrNameLst>
                                      </p:cBhvr>
                                      <p:to>
                                        <p:strVal val="visible"/>
                                      </p:to>
                                    </p:set>
                                    <p:anim calcmode="lin" valueType="num">
                                      <p:cBhvr additive="base">
                                        <p:cTn id="67"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68" dur="10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par>
                          <p:cTn id="69" fill="hold" nodeType="afterGroup">
                            <p:stCondLst>
                              <p:cond delay="39000"/>
                            </p:stCondLst>
                            <p:childTnLst>
                              <p:par>
                                <p:cTn id="70" presetID="2" presetClass="entr" presetSubtype="4" fill="hold" nodeType="afterEffect">
                                  <p:stCondLst>
                                    <p:cond delay="2000"/>
                                  </p:stCondLst>
                                  <p:childTnLst>
                                    <p:set>
                                      <p:cBhvr>
                                        <p:cTn id="71" dur="1" fill="hold">
                                          <p:stCondLst>
                                            <p:cond delay="0"/>
                                          </p:stCondLst>
                                        </p:cTn>
                                        <p:tgtEl>
                                          <p:spTgt spid="6">
                                            <p:txEl>
                                              <p:pRg st="3" end="3"/>
                                            </p:txEl>
                                          </p:spTgt>
                                        </p:tgtEl>
                                        <p:attrNameLst>
                                          <p:attrName>style.visibility</p:attrName>
                                        </p:attrNameLst>
                                      </p:cBhvr>
                                      <p:to>
                                        <p:strVal val="visible"/>
                                      </p:to>
                                    </p:set>
                                    <p:anim calcmode="lin" valueType="num">
                                      <p:cBhvr additive="base">
                                        <p:cTn id="72"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73" dur="10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par>
                          <p:cTn id="74" fill="hold" nodeType="afterGroup">
                            <p:stCondLst>
                              <p:cond delay="42000"/>
                            </p:stCondLst>
                            <p:childTnLst>
                              <p:par>
                                <p:cTn id="75" presetID="2" presetClass="entr" presetSubtype="4" fill="hold" nodeType="afterEffect">
                                  <p:stCondLst>
                                    <p:cond delay="2000"/>
                                  </p:stCondLst>
                                  <p:childTnLst>
                                    <p:set>
                                      <p:cBhvr>
                                        <p:cTn id="76" dur="1" fill="hold">
                                          <p:stCondLst>
                                            <p:cond delay="0"/>
                                          </p:stCondLst>
                                        </p:cTn>
                                        <p:tgtEl>
                                          <p:spTgt spid="6">
                                            <p:txEl>
                                              <p:pRg st="4" end="4"/>
                                            </p:txEl>
                                          </p:spTgt>
                                        </p:tgtEl>
                                        <p:attrNameLst>
                                          <p:attrName>style.visibility</p:attrName>
                                        </p:attrNameLst>
                                      </p:cBhvr>
                                      <p:to>
                                        <p:strVal val="visible"/>
                                      </p:to>
                                    </p:set>
                                    <p:anim calcmode="lin" valueType="num">
                                      <p:cBhvr additive="base">
                                        <p:cTn id="77"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78" dur="10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par>
                          <p:cTn id="79" fill="hold" nodeType="afterGroup">
                            <p:stCondLst>
                              <p:cond delay="45000"/>
                            </p:stCondLst>
                            <p:childTnLst>
                              <p:par>
                                <p:cTn id="80" presetID="2" presetClass="entr" presetSubtype="4" fill="hold" nodeType="afterEffect">
                                  <p:stCondLst>
                                    <p:cond delay="2000"/>
                                  </p:stCondLst>
                                  <p:childTnLst>
                                    <p:set>
                                      <p:cBhvr>
                                        <p:cTn id="81" dur="1" fill="hold">
                                          <p:stCondLst>
                                            <p:cond delay="0"/>
                                          </p:stCondLst>
                                        </p:cTn>
                                        <p:tgtEl>
                                          <p:spTgt spid="6">
                                            <p:txEl>
                                              <p:pRg st="5" end="5"/>
                                            </p:txEl>
                                          </p:spTgt>
                                        </p:tgtEl>
                                        <p:attrNameLst>
                                          <p:attrName>style.visibility</p:attrName>
                                        </p:attrNameLst>
                                      </p:cBhvr>
                                      <p:to>
                                        <p:strVal val="visible"/>
                                      </p:to>
                                    </p:set>
                                    <p:anim calcmode="lin" valueType="num">
                                      <p:cBhvr additive="base">
                                        <p:cTn id="82"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83" dur="10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par>
                          <p:cTn id="84" fill="hold" nodeType="afterGroup">
                            <p:stCondLst>
                              <p:cond delay="48000"/>
                            </p:stCondLst>
                            <p:childTnLst>
                              <p:par>
                                <p:cTn id="85" presetID="2" presetClass="entr" presetSubtype="4" fill="hold" nodeType="afterEffect">
                                  <p:stCondLst>
                                    <p:cond delay="2000"/>
                                  </p:stCondLst>
                                  <p:childTnLst>
                                    <p:set>
                                      <p:cBhvr>
                                        <p:cTn id="86" dur="1" fill="hold">
                                          <p:stCondLst>
                                            <p:cond delay="0"/>
                                          </p:stCondLst>
                                        </p:cTn>
                                        <p:tgtEl>
                                          <p:spTgt spid="6">
                                            <p:txEl>
                                              <p:pRg st="6" end="6"/>
                                            </p:txEl>
                                          </p:spTgt>
                                        </p:tgtEl>
                                        <p:attrNameLst>
                                          <p:attrName>style.visibility</p:attrName>
                                        </p:attrNameLst>
                                      </p:cBhvr>
                                      <p:to>
                                        <p:strVal val="visible"/>
                                      </p:to>
                                    </p:set>
                                    <p:anim calcmode="lin" valueType="num">
                                      <p:cBhvr additive="base">
                                        <p:cTn id="87"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88" dur="10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par>
                          <p:cTn id="89" fill="hold" nodeType="afterGroup">
                            <p:stCondLst>
                              <p:cond delay="51000"/>
                            </p:stCondLst>
                            <p:childTnLst>
                              <p:par>
                                <p:cTn id="90" presetID="2" presetClass="entr" presetSubtype="4" fill="hold" nodeType="afterEffect">
                                  <p:stCondLst>
                                    <p:cond delay="2000"/>
                                  </p:stCondLst>
                                  <p:childTnLst>
                                    <p:set>
                                      <p:cBhvr>
                                        <p:cTn id="91" dur="1" fill="hold">
                                          <p:stCondLst>
                                            <p:cond delay="0"/>
                                          </p:stCondLst>
                                        </p:cTn>
                                        <p:tgtEl>
                                          <p:spTgt spid="6">
                                            <p:txEl>
                                              <p:pRg st="7" end="7"/>
                                            </p:txEl>
                                          </p:spTgt>
                                        </p:tgtEl>
                                        <p:attrNameLst>
                                          <p:attrName>style.visibility</p:attrName>
                                        </p:attrNameLst>
                                      </p:cBhvr>
                                      <p:to>
                                        <p:strVal val="visible"/>
                                      </p:to>
                                    </p:set>
                                    <p:anim calcmode="lin" valueType="num">
                                      <p:cBhvr additive="base">
                                        <p:cTn id="92"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93" dur="10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par>
                          <p:cTn id="94" fill="hold" nodeType="afterGroup">
                            <p:stCondLst>
                              <p:cond delay="54000"/>
                            </p:stCondLst>
                            <p:childTnLst>
                              <p:par>
                                <p:cTn id="95" presetID="2" presetClass="entr" presetSubtype="4" fill="hold" nodeType="afterEffect">
                                  <p:stCondLst>
                                    <p:cond delay="2000"/>
                                  </p:stCondLst>
                                  <p:childTnLst>
                                    <p:set>
                                      <p:cBhvr>
                                        <p:cTn id="96" dur="1" fill="hold">
                                          <p:stCondLst>
                                            <p:cond delay="0"/>
                                          </p:stCondLst>
                                        </p:cTn>
                                        <p:tgtEl>
                                          <p:spTgt spid="6">
                                            <p:txEl>
                                              <p:pRg st="8" end="8"/>
                                            </p:txEl>
                                          </p:spTgt>
                                        </p:tgtEl>
                                        <p:attrNameLst>
                                          <p:attrName>style.visibility</p:attrName>
                                        </p:attrNameLst>
                                      </p:cBhvr>
                                      <p:to>
                                        <p:strVal val="visible"/>
                                      </p:to>
                                    </p:set>
                                    <p:anim calcmode="lin" valueType="num">
                                      <p:cBhvr additive="base">
                                        <p:cTn id="97"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98" dur="10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par>
                          <p:cTn id="99" fill="hold" nodeType="afterGroup">
                            <p:stCondLst>
                              <p:cond delay="57000"/>
                            </p:stCondLst>
                            <p:childTnLst>
                              <p:par>
                                <p:cTn id="100" presetID="2" presetClass="entr" presetSubtype="4" fill="hold" nodeType="afterEffect">
                                  <p:stCondLst>
                                    <p:cond delay="2000"/>
                                  </p:stCondLst>
                                  <p:childTnLst>
                                    <p:set>
                                      <p:cBhvr>
                                        <p:cTn id="101" dur="1" fill="hold">
                                          <p:stCondLst>
                                            <p:cond delay="0"/>
                                          </p:stCondLst>
                                        </p:cTn>
                                        <p:tgtEl>
                                          <p:spTgt spid="6">
                                            <p:txEl>
                                              <p:pRg st="9" end="9"/>
                                            </p:txEl>
                                          </p:spTgt>
                                        </p:tgtEl>
                                        <p:attrNameLst>
                                          <p:attrName>style.visibility</p:attrName>
                                        </p:attrNameLst>
                                      </p:cBhvr>
                                      <p:to>
                                        <p:strVal val="visible"/>
                                      </p:to>
                                    </p:set>
                                    <p:anim calcmode="lin" valueType="num">
                                      <p:cBhvr additive="base">
                                        <p:cTn id="102"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103" dur="10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par>
                          <p:cTn id="104" fill="hold" nodeType="afterGroup">
                            <p:stCondLst>
                              <p:cond delay="60000"/>
                            </p:stCondLst>
                            <p:childTnLst>
                              <p:par>
                                <p:cTn id="105" presetID="2" presetClass="entr" presetSubtype="4" fill="hold" nodeType="afterEffect">
                                  <p:stCondLst>
                                    <p:cond delay="2000"/>
                                  </p:stCondLst>
                                  <p:childTnLst>
                                    <p:set>
                                      <p:cBhvr>
                                        <p:cTn id="106" dur="1" fill="hold">
                                          <p:stCondLst>
                                            <p:cond delay="0"/>
                                          </p:stCondLst>
                                        </p:cTn>
                                        <p:tgtEl>
                                          <p:spTgt spid="6">
                                            <p:txEl>
                                              <p:pRg st="10" end="10"/>
                                            </p:txEl>
                                          </p:spTgt>
                                        </p:tgtEl>
                                        <p:attrNameLst>
                                          <p:attrName>style.visibility</p:attrName>
                                        </p:attrNameLst>
                                      </p:cBhvr>
                                      <p:to>
                                        <p:strVal val="visible"/>
                                      </p:to>
                                    </p:set>
                                    <p:anim calcmode="lin" valueType="num">
                                      <p:cBhvr additive="base">
                                        <p:cTn id="107" dur="10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108" dur="1000" fill="hold"/>
                                        <p:tgtEl>
                                          <p:spTgt spid="6">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researchcourse\business-gray-and-white-backgrounds-powerpoint.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3555" name="Title 1"/>
          <p:cNvSpPr>
            <a:spLocks noGrp="1"/>
          </p:cNvSpPr>
          <p:nvPr>
            <p:ph type="title"/>
          </p:nvPr>
        </p:nvSpPr>
        <p:spPr/>
        <p:txBody>
          <a:bodyPr/>
          <a:lstStyle/>
          <a:p>
            <a:pPr eaLnBrk="1" hangingPunct="1"/>
            <a:endParaRPr lang="fa-IR" smtClean="0"/>
          </a:p>
        </p:txBody>
      </p:sp>
      <p:sp>
        <p:nvSpPr>
          <p:cNvPr id="23556" name="Content Placeholder 2"/>
          <p:cNvSpPr>
            <a:spLocks noGrp="1"/>
          </p:cNvSpPr>
          <p:nvPr>
            <p:ph idx="1"/>
          </p:nvPr>
        </p:nvSpPr>
        <p:spPr/>
        <p:txBody>
          <a:bodyPr/>
          <a:lstStyle/>
          <a:p>
            <a:pPr eaLnBrk="1" hangingPunct="1"/>
            <a:endParaRPr lang="fa-IR" smtClean="0"/>
          </a:p>
        </p:txBody>
      </p:sp>
      <p:pic>
        <p:nvPicPr>
          <p:cNvPr id="23557" name="Picture 2"/>
          <p:cNvPicPr>
            <a:picLocks noChangeAspect="1" noChangeArrowheads="1"/>
          </p:cNvPicPr>
          <p:nvPr/>
        </p:nvPicPr>
        <p:blipFill>
          <a:blip r:embed="rId3" cstate="print"/>
          <a:srcRect/>
          <a:stretch>
            <a:fillRect/>
          </a:stretch>
        </p:blipFill>
        <p:spPr bwMode="auto">
          <a:xfrm>
            <a:off x="0" y="-28575"/>
            <a:ext cx="9144000" cy="6886575"/>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C18AF7E9-5F85-4EBF-B4B3-3686E00CFE2F}" type="slidenum">
              <a:rPr lang="en-US" smtClean="0"/>
              <a:pPr/>
              <a:t>23</a:t>
            </a:fld>
            <a:endParaRPr lang="en-US"/>
          </a:p>
        </p:txBody>
      </p:sp>
      <p:sp>
        <p:nvSpPr>
          <p:cNvPr id="7" name="Footer Placeholder 6"/>
          <p:cNvSpPr>
            <a:spLocks noGrp="1"/>
          </p:cNvSpPr>
          <p:nvPr>
            <p:ph type="ftr" sz="quarter" idx="11"/>
          </p:nvPr>
        </p:nvSpPr>
        <p:spPr/>
        <p:txBody>
          <a:bodyPr/>
          <a:lstStyle/>
          <a:p>
            <a:r>
              <a:rPr lang="fa-IR" smtClean="0"/>
              <a:t>انتخاب موضوع، بيان مسئله، اهداف-دکتر آرش قنبريان</a:t>
            </a:r>
            <a:endParaRPr lang="en-US" dirty="0"/>
          </a:p>
        </p:txBody>
      </p:sp>
    </p:spTree>
  </p:cSld>
  <p:clrMapOvr>
    <a:masterClrMapping/>
  </p:clrMapOvr>
  <p:transition spd="slow">
    <p:pull dir="l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endParaRPr lang="en-US" smtClean="0"/>
          </a:p>
        </p:txBody>
      </p:sp>
      <p:sp>
        <p:nvSpPr>
          <p:cNvPr id="3" name="Content Placeholder 2"/>
          <p:cNvSpPr>
            <a:spLocks noGrp="1"/>
          </p:cNvSpPr>
          <p:nvPr>
            <p:ph idx="1"/>
          </p:nvPr>
        </p:nvSpPr>
        <p:spPr/>
        <p:txBody>
          <a:bodyPr/>
          <a:lstStyle/>
          <a:p>
            <a:pPr algn="ctr" rtl="1">
              <a:buFont typeface="Wingdings" pitchFamily="10" charset="2"/>
              <a:buNone/>
              <a:defRPr/>
            </a:pPr>
            <a:r>
              <a:rPr lang="fa-IR" sz="4400" dirty="0" smtClean="0">
                <a:solidFill>
                  <a:srgbClr val="3333CC"/>
                </a:solidFill>
                <a:cs typeface="B Titr" pitchFamily="2" charset="-78"/>
              </a:rPr>
              <a:t>انتخاب موضوع</a:t>
            </a:r>
          </a:p>
          <a:p>
            <a:pPr algn="ctr" rtl="1">
              <a:buFont typeface="Wingdings" pitchFamily="10" charset="2"/>
              <a:buNone/>
              <a:defRPr/>
            </a:pPr>
            <a:r>
              <a:rPr lang="en-US" sz="4400" dirty="0" smtClean="0">
                <a:solidFill>
                  <a:schemeClr val="tx1">
                    <a:lumMod val="65000"/>
                    <a:lumOff val="35000"/>
                  </a:schemeClr>
                </a:solidFill>
                <a:cs typeface="B Titr" pitchFamily="2" charset="-78"/>
              </a:rPr>
              <a:t>Topic selection</a:t>
            </a:r>
          </a:p>
          <a:p>
            <a:pPr algn="ctr" rtl="1">
              <a:buFont typeface="Wingdings" pitchFamily="10" charset="2"/>
              <a:buNone/>
              <a:defRPr/>
            </a:pPr>
            <a:r>
              <a:rPr lang="en-US" sz="4000" dirty="0" smtClean="0">
                <a:solidFill>
                  <a:srgbClr val="00B050"/>
                </a:solidFill>
              </a:rPr>
              <a:t>Area-Line- Topic</a:t>
            </a:r>
            <a:endParaRPr lang="en-US" sz="4000" dirty="0">
              <a:solidFill>
                <a:srgbClr val="00B050"/>
              </a:solidFill>
            </a:endParaRPr>
          </a:p>
        </p:txBody>
      </p:sp>
      <p:sp>
        <p:nvSpPr>
          <p:cNvPr id="5" name="Footer Placeholder 4"/>
          <p:cNvSpPr>
            <a:spLocks noGrp="1"/>
          </p:cNvSpPr>
          <p:nvPr>
            <p:ph type="ftr" sz="quarter" idx="11"/>
          </p:nvPr>
        </p:nvSpPr>
        <p:spPr/>
        <p:txBody>
          <a:bodyPr/>
          <a:lstStyle/>
          <a:p>
            <a:r>
              <a:rPr lang="fa-IR" dirty="0" smtClean="0"/>
              <a:t>انتخاب موضوع، بيان مسئله، اهداف-دکتر آرش قنبريان</a:t>
            </a:r>
            <a:endParaRPr lang="en-US" dirty="0"/>
          </a:p>
        </p:txBody>
      </p:sp>
      <p:sp>
        <p:nvSpPr>
          <p:cNvPr id="4" name="Slide Number Placeholder 3"/>
          <p:cNvSpPr>
            <a:spLocks noGrp="1"/>
          </p:cNvSpPr>
          <p:nvPr>
            <p:ph type="sldNum" sz="quarter" idx="12"/>
          </p:nvPr>
        </p:nvSpPr>
        <p:spPr/>
        <p:txBody>
          <a:bodyPr/>
          <a:lstStyle/>
          <a:p>
            <a:fld id="{C18AF7E9-5F85-4EBF-B4B3-3686E00CFE2F}" type="slidenum">
              <a:rPr lang="en-US" smtClean="0"/>
              <a:pPr/>
              <a:t>24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457200" y="618424"/>
            <a:ext cx="7427168" cy="938368"/>
          </a:xfrm>
        </p:spPr>
        <p:txBody>
          <a:bodyPr/>
          <a:lstStyle/>
          <a:p>
            <a:r>
              <a:rPr lang="en-US" b="1" dirty="0" smtClean="0"/>
              <a:t>GENERAL QUESTION</a:t>
            </a:r>
            <a:endParaRPr lang="en-US" dirty="0" smtClean="0"/>
          </a:p>
        </p:txBody>
      </p:sp>
      <p:sp>
        <p:nvSpPr>
          <p:cNvPr id="3" name="Content Placeholder 2"/>
          <p:cNvSpPr>
            <a:spLocks noGrp="1"/>
          </p:cNvSpPr>
          <p:nvPr>
            <p:ph idx="1"/>
          </p:nvPr>
        </p:nvSpPr>
        <p:spPr>
          <a:xfrm>
            <a:off x="144016" y="1752600"/>
            <a:ext cx="8820472" cy="4267200"/>
          </a:xfrm>
        </p:spPr>
        <p:txBody>
          <a:bodyPr/>
          <a:lstStyle/>
          <a:p>
            <a:r>
              <a:rPr lang="en-US" sz="2400" dirty="0" smtClean="0"/>
              <a:t>The starting point of most new research is to formulate a general question about an </a:t>
            </a:r>
            <a:r>
              <a:rPr lang="en-US" sz="2400" dirty="0" smtClean="0">
                <a:solidFill>
                  <a:srgbClr val="FF0000"/>
                </a:solidFill>
              </a:rPr>
              <a:t>area of research </a:t>
            </a:r>
            <a:r>
              <a:rPr lang="en-US" sz="2400" dirty="0" smtClean="0"/>
              <a:t>and begin the process of </a:t>
            </a:r>
            <a:r>
              <a:rPr lang="en-US" sz="2400" dirty="0" smtClean="0">
                <a:solidFill>
                  <a:srgbClr val="FF0000"/>
                </a:solidFill>
              </a:rPr>
              <a:t>defining it.</a:t>
            </a:r>
          </a:p>
          <a:p>
            <a:r>
              <a:rPr lang="en-US" sz="2400" dirty="0" smtClean="0"/>
              <a:t>This initial question can be very broad, as the later research, observation and narrowing down will hone it into a testable hypothesis.</a:t>
            </a:r>
          </a:p>
          <a:p>
            <a:r>
              <a:rPr lang="en-US" sz="2400" dirty="0" smtClean="0"/>
              <a:t>The research stage, through a process of elimination, will narrow and focus the research area. This will take into account budgetary restrictions, time, available technology and practicality, </a:t>
            </a:r>
            <a:r>
              <a:rPr lang="en-US" sz="2400" dirty="0" smtClean="0">
                <a:solidFill>
                  <a:srgbClr val="FF0000"/>
                </a:solidFill>
              </a:rPr>
              <a:t>leading to the proposal of a few realistic hypotheses.</a:t>
            </a:r>
          </a:p>
        </p:txBody>
      </p:sp>
      <p:sp>
        <p:nvSpPr>
          <p:cNvPr id="5" name="Footer Placeholder 4"/>
          <p:cNvSpPr>
            <a:spLocks noGrp="1"/>
          </p:cNvSpPr>
          <p:nvPr>
            <p:ph type="ftr" sz="quarter" idx="11"/>
          </p:nvPr>
        </p:nvSpPr>
        <p:spPr/>
        <p:txBody>
          <a:bodyPr/>
          <a:lstStyle/>
          <a:p>
            <a:r>
              <a:rPr lang="fa-IR" dirty="0" smtClean="0"/>
              <a:t>انتخاب موضوع، بيان مسئله، اهداف-دکتر آرش قنبريان</a:t>
            </a:r>
            <a:endParaRPr lang="en-US" dirty="0"/>
          </a:p>
        </p:txBody>
      </p:sp>
      <p:sp>
        <p:nvSpPr>
          <p:cNvPr id="4" name="Slide Number Placeholder 3"/>
          <p:cNvSpPr>
            <a:spLocks noGrp="1"/>
          </p:cNvSpPr>
          <p:nvPr>
            <p:ph type="sldNum" sz="quarter" idx="12"/>
          </p:nvPr>
        </p:nvSpPr>
        <p:spPr/>
        <p:txBody>
          <a:bodyPr/>
          <a:lstStyle/>
          <a:p>
            <a:fld id="{C18AF7E9-5F85-4EBF-B4B3-3686E00CFE2F}" type="slidenum">
              <a:rPr lang="en-US" smtClean="0"/>
              <a:pPr/>
              <a:t>25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algn="r" rtl="1" eaLnBrk="1" hangingPunct="1"/>
            <a:r>
              <a:rPr lang="fa-IR" smtClean="0">
                <a:solidFill>
                  <a:srgbClr val="3333CC"/>
                </a:solidFill>
                <a:cs typeface="B Titr" pitchFamily="2" charset="-78"/>
              </a:rPr>
              <a:t>انتخاب موضوع</a:t>
            </a:r>
            <a:endParaRPr lang="en-US" smtClean="0">
              <a:solidFill>
                <a:srgbClr val="3333CC"/>
              </a:solidFill>
              <a:cs typeface="B Titr" pitchFamily="2" charset="-78"/>
            </a:endParaRPr>
          </a:p>
        </p:txBody>
      </p:sp>
      <p:sp>
        <p:nvSpPr>
          <p:cNvPr id="35843" name="Rectangle 3"/>
          <p:cNvSpPr>
            <a:spLocks noGrp="1" noChangeArrowheads="1"/>
          </p:cNvSpPr>
          <p:nvPr>
            <p:ph idx="1"/>
          </p:nvPr>
        </p:nvSpPr>
        <p:spPr>
          <a:xfrm>
            <a:off x="0" y="1828800"/>
            <a:ext cx="9144000" cy="4297363"/>
          </a:xfrm>
        </p:spPr>
        <p:txBody>
          <a:bodyPr>
            <a:normAutofit/>
          </a:bodyPr>
          <a:lstStyle/>
          <a:p>
            <a:pPr algn="r" rtl="1" eaLnBrk="1" hangingPunct="1">
              <a:lnSpc>
                <a:spcPct val="90000"/>
              </a:lnSpc>
            </a:pPr>
            <a:r>
              <a:rPr lang="fa-IR" b="1" smtClean="0">
                <a:cs typeface="B Nazanin" pitchFamily="2" charset="-78"/>
              </a:rPr>
              <a:t> تجارب شخصي / علائق شخصي</a:t>
            </a:r>
          </a:p>
          <a:p>
            <a:pPr algn="r" rtl="1" eaLnBrk="1" hangingPunct="1">
              <a:lnSpc>
                <a:spcPct val="90000"/>
              </a:lnSpc>
            </a:pPr>
            <a:r>
              <a:rPr lang="fa-IR" b="1" smtClean="0">
                <a:cs typeface="B Nazanin" pitchFamily="2" charset="-78"/>
              </a:rPr>
              <a:t> مشورت با متخصصين</a:t>
            </a:r>
          </a:p>
          <a:p>
            <a:pPr algn="r" rtl="1" eaLnBrk="1" hangingPunct="1">
              <a:lnSpc>
                <a:spcPct val="90000"/>
              </a:lnSpc>
            </a:pPr>
            <a:r>
              <a:rPr lang="fa-IR" b="1" smtClean="0">
                <a:cs typeface="B Nazanin" pitchFamily="2" charset="-78"/>
              </a:rPr>
              <a:t>پايان نامه ها و گزارشات تحقيقاتي جديد (</a:t>
            </a:r>
            <a:r>
              <a:rPr lang="en-US" b="1" smtClean="0">
                <a:cs typeface="B Nazanin" pitchFamily="2" charset="-78"/>
              </a:rPr>
              <a:t>Unanswered questions</a:t>
            </a:r>
            <a:r>
              <a:rPr lang="fa-IR" b="1" smtClean="0">
                <a:cs typeface="B Nazanin" pitchFamily="2" charset="-78"/>
              </a:rPr>
              <a:t>)</a:t>
            </a:r>
            <a:endParaRPr lang="en-US" b="1" smtClean="0">
              <a:cs typeface="B Nazanin" pitchFamily="2" charset="-78"/>
            </a:endParaRPr>
          </a:p>
          <a:p>
            <a:pPr algn="r" rtl="1" eaLnBrk="1" hangingPunct="1">
              <a:lnSpc>
                <a:spcPct val="90000"/>
              </a:lnSpc>
            </a:pPr>
            <a:r>
              <a:rPr lang="en-US" b="1" smtClean="0">
                <a:cs typeface="B Nazanin" pitchFamily="2" charset="-78"/>
              </a:rPr>
              <a:t> </a:t>
            </a:r>
            <a:r>
              <a:rPr lang="fa-IR" b="1" smtClean="0">
                <a:cs typeface="B Nazanin" pitchFamily="2" charset="-78"/>
              </a:rPr>
              <a:t>مقالات منتشر شده</a:t>
            </a:r>
          </a:p>
          <a:p>
            <a:pPr algn="r" rtl="1" eaLnBrk="1" hangingPunct="1">
              <a:lnSpc>
                <a:spcPct val="90000"/>
              </a:lnSpc>
            </a:pPr>
            <a:r>
              <a:rPr lang="fa-IR" b="1" smtClean="0">
                <a:cs typeface="B Nazanin" pitchFamily="2" charset="-78"/>
              </a:rPr>
              <a:t>تكرار تحقيقاتي كه تابع عوامل مكاني/ جغرافيايي/ فرهنگي و ... هستند (مانند مطالعات هنجاري)</a:t>
            </a:r>
          </a:p>
          <a:p>
            <a:pPr algn="r" rtl="1" eaLnBrk="1" hangingPunct="1">
              <a:lnSpc>
                <a:spcPct val="90000"/>
              </a:lnSpc>
            </a:pPr>
            <a:r>
              <a:rPr lang="fa-IR" b="1" smtClean="0">
                <a:cs typeface="B Nazanin" pitchFamily="2" charset="-78"/>
              </a:rPr>
              <a:t>تكرار مطالعاتي كه ضرورت انجام آنها توسط محقق احساس مي شود (به دلايل متدولوژيك و امثال اينها)</a:t>
            </a:r>
            <a:endParaRPr lang="en-US" b="1" smtClean="0">
              <a:cs typeface="B Nazanin" pitchFamily="2" charset="-78"/>
            </a:endParaRPr>
          </a:p>
        </p:txBody>
      </p:sp>
      <p:sp>
        <p:nvSpPr>
          <p:cNvPr id="5" name="Footer Placeholder 4"/>
          <p:cNvSpPr>
            <a:spLocks noGrp="1"/>
          </p:cNvSpPr>
          <p:nvPr>
            <p:ph type="ftr" sz="quarter" idx="11"/>
          </p:nvPr>
        </p:nvSpPr>
        <p:spPr/>
        <p:txBody>
          <a:bodyPr/>
          <a:lstStyle/>
          <a:p>
            <a:r>
              <a:rPr lang="fa-IR" dirty="0" smtClean="0"/>
              <a:t>انتخاب موضوع، بيان مسئله، اهداف-دکتر آرش قنبريان</a:t>
            </a:r>
            <a:endParaRPr lang="en-US" dirty="0"/>
          </a:p>
        </p:txBody>
      </p:sp>
      <p:sp>
        <p:nvSpPr>
          <p:cNvPr id="4" name="Slide Number Placeholder 3"/>
          <p:cNvSpPr>
            <a:spLocks noGrp="1"/>
          </p:cNvSpPr>
          <p:nvPr>
            <p:ph type="sldNum" sz="quarter" idx="12"/>
          </p:nvPr>
        </p:nvSpPr>
        <p:spPr/>
        <p:txBody>
          <a:bodyPr/>
          <a:lstStyle/>
          <a:p>
            <a:fld id="{C18AF7E9-5F85-4EBF-B4B3-3686E00CFE2F}" type="slidenum">
              <a:rPr lang="en-US" smtClean="0"/>
              <a:pPr/>
              <a:t>26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 calcmode="lin" valueType="num">
                                      <p:cBhvr additive="base">
                                        <p:cTn id="7" dur="500" fill="hold"/>
                                        <p:tgtEl>
                                          <p:spTgt spid="358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8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5843">
                                            <p:txEl>
                                              <p:pRg st="1" end="1"/>
                                            </p:txEl>
                                          </p:spTgt>
                                        </p:tgtEl>
                                        <p:attrNameLst>
                                          <p:attrName>style.visibility</p:attrName>
                                        </p:attrNameLst>
                                      </p:cBhvr>
                                      <p:to>
                                        <p:strVal val="visible"/>
                                      </p:to>
                                    </p:set>
                                    <p:anim calcmode="lin" valueType="num">
                                      <p:cBhvr additive="base">
                                        <p:cTn id="13" dur="500" fill="hold"/>
                                        <p:tgtEl>
                                          <p:spTgt spid="358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58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5843">
                                            <p:txEl>
                                              <p:pRg st="2" end="2"/>
                                            </p:txEl>
                                          </p:spTgt>
                                        </p:tgtEl>
                                        <p:attrNameLst>
                                          <p:attrName>style.visibility</p:attrName>
                                        </p:attrNameLst>
                                      </p:cBhvr>
                                      <p:to>
                                        <p:strVal val="visible"/>
                                      </p:to>
                                    </p:set>
                                    <p:anim calcmode="lin" valueType="num">
                                      <p:cBhvr additive="base">
                                        <p:cTn id="19" dur="500" fill="hold"/>
                                        <p:tgtEl>
                                          <p:spTgt spid="3584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58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5843">
                                            <p:txEl>
                                              <p:pRg st="3" end="3"/>
                                            </p:txEl>
                                          </p:spTgt>
                                        </p:tgtEl>
                                        <p:attrNameLst>
                                          <p:attrName>style.visibility</p:attrName>
                                        </p:attrNameLst>
                                      </p:cBhvr>
                                      <p:to>
                                        <p:strVal val="visible"/>
                                      </p:to>
                                    </p:set>
                                    <p:anim calcmode="lin" valueType="num">
                                      <p:cBhvr additive="base">
                                        <p:cTn id="25" dur="500" fill="hold"/>
                                        <p:tgtEl>
                                          <p:spTgt spid="3584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584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5843">
                                            <p:txEl>
                                              <p:pRg st="4" end="4"/>
                                            </p:txEl>
                                          </p:spTgt>
                                        </p:tgtEl>
                                        <p:attrNameLst>
                                          <p:attrName>style.visibility</p:attrName>
                                        </p:attrNameLst>
                                      </p:cBhvr>
                                      <p:to>
                                        <p:strVal val="visible"/>
                                      </p:to>
                                    </p:set>
                                    <p:anim calcmode="lin" valueType="num">
                                      <p:cBhvr additive="base">
                                        <p:cTn id="31" dur="500" fill="hold"/>
                                        <p:tgtEl>
                                          <p:spTgt spid="3584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584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5843">
                                            <p:txEl>
                                              <p:pRg st="5" end="5"/>
                                            </p:txEl>
                                          </p:spTgt>
                                        </p:tgtEl>
                                        <p:attrNameLst>
                                          <p:attrName>style.visibility</p:attrName>
                                        </p:attrNameLst>
                                      </p:cBhvr>
                                      <p:to>
                                        <p:strVal val="visible"/>
                                      </p:to>
                                    </p:set>
                                    <p:anim calcmode="lin" valueType="num">
                                      <p:cBhvr additive="base">
                                        <p:cTn id="37" dur="500" fill="hold"/>
                                        <p:tgtEl>
                                          <p:spTgt spid="3584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584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algn="r" rtl="1" eaLnBrk="1" hangingPunct="1"/>
            <a:r>
              <a:rPr lang="fa-IR" smtClean="0">
                <a:solidFill>
                  <a:srgbClr val="3333CC"/>
                </a:solidFill>
                <a:cs typeface="B Titr" pitchFamily="2" charset="-78"/>
              </a:rPr>
              <a:t>انتخاب موضوع</a:t>
            </a:r>
            <a:endParaRPr lang="en-US" smtClean="0">
              <a:solidFill>
                <a:srgbClr val="3333CC"/>
              </a:solidFill>
              <a:cs typeface="B Titr" pitchFamily="2" charset="-78"/>
            </a:endParaRPr>
          </a:p>
        </p:txBody>
      </p:sp>
      <p:sp>
        <p:nvSpPr>
          <p:cNvPr id="53251" name="Rectangle 3"/>
          <p:cNvSpPr>
            <a:spLocks noGrp="1" noChangeArrowheads="1"/>
          </p:cNvSpPr>
          <p:nvPr>
            <p:ph idx="1"/>
          </p:nvPr>
        </p:nvSpPr>
        <p:spPr/>
        <p:txBody>
          <a:bodyPr/>
          <a:lstStyle/>
          <a:p>
            <a:pPr algn="r" rtl="1" eaLnBrk="1" hangingPunct="1">
              <a:buFont typeface="Wingdings" pitchFamily="2" charset="2"/>
              <a:buNone/>
            </a:pPr>
            <a:r>
              <a:rPr lang="ar-SA" b="1" smtClean="0">
                <a:cs typeface="B Mitra" pitchFamily="2" charset="-78"/>
              </a:rPr>
              <a:t>اهميت موضوع </a:t>
            </a:r>
            <a:endParaRPr lang="fa-IR" b="1" smtClean="0">
              <a:cs typeface="B Mitra" pitchFamily="2" charset="-78"/>
            </a:endParaRPr>
          </a:p>
          <a:p>
            <a:pPr algn="r" rtl="1" eaLnBrk="1" hangingPunct="1"/>
            <a:r>
              <a:rPr lang="ar-SA" b="1" smtClean="0">
                <a:cs typeface="B Mitra" pitchFamily="2" charset="-78"/>
              </a:rPr>
              <a:t>چرا اين موضوع براي بررسي مهم است؟</a:t>
            </a:r>
            <a:endParaRPr lang="fa-IR" b="1" smtClean="0">
              <a:cs typeface="B Mitra" pitchFamily="2" charset="-78"/>
            </a:endParaRPr>
          </a:p>
          <a:p>
            <a:pPr algn="r" rtl="1" eaLnBrk="1" hangingPunct="1">
              <a:buFont typeface="Wingdings" pitchFamily="2" charset="2"/>
              <a:buNone/>
            </a:pPr>
            <a:r>
              <a:rPr lang="en-US" b="1" smtClean="0">
                <a:cs typeface="B Mitra" pitchFamily="2" charset="-78"/>
              </a:rPr>
              <a:t> </a:t>
            </a:r>
            <a:r>
              <a:rPr lang="ar-SA" b="1" smtClean="0">
                <a:cs typeface="B Mitra" pitchFamily="2" charset="-78"/>
              </a:rPr>
              <a:t>جذاب بودن موضوع پژوهش</a:t>
            </a:r>
            <a:r>
              <a:rPr lang="fa-IR" b="1" smtClean="0">
                <a:cs typeface="B Mitra" pitchFamily="2" charset="-78"/>
              </a:rPr>
              <a:t>،</a:t>
            </a:r>
            <a:r>
              <a:rPr lang="ar-SA" b="1" smtClean="0">
                <a:cs typeface="B Mitra" pitchFamily="2" charset="-78"/>
              </a:rPr>
              <a:t> جديد بودن يا كاربردي بودن پژوهش.</a:t>
            </a:r>
            <a:r>
              <a:rPr lang="en-US" b="1" smtClean="0">
                <a:cs typeface="B Mitra" pitchFamily="2" charset="-78"/>
              </a:rPr>
              <a:t> </a:t>
            </a:r>
          </a:p>
        </p:txBody>
      </p:sp>
      <p:sp>
        <p:nvSpPr>
          <p:cNvPr id="5" name="Footer Placeholder 4"/>
          <p:cNvSpPr>
            <a:spLocks noGrp="1"/>
          </p:cNvSpPr>
          <p:nvPr>
            <p:ph type="ftr" sz="quarter" idx="11"/>
          </p:nvPr>
        </p:nvSpPr>
        <p:spPr/>
        <p:txBody>
          <a:bodyPr/>
          <a:lstStyle/>
          <a:p>
            <a:r>
              <a:rPr lang="fa-IR" dirty="0" smtClean="0"/>
              <a:t>انتخاب موضوع، بيان مسئله، اهداف-دکتر آرش قنبريان</a:t>
            </a:r>
            <a:endParaRPr lang="en-US" dirty="0"/>
          </a:p>
        </p:txBody>
      </p:sp>
      <p:sp>
        <p:nvSpPr>
          <p:cNvPr id="4" name="Slide Number Placeholder 3"/>
          <p:cNvSpPr>
            <a:spLocks noGrp="1"/>
          </p:cNvSpPr>
          <p:nvPr>
            <p:ph type="sldNum" sz="quarter" idx="12"/>
          </p:nvPr>
        </p:nvSpPr>
        <p:spPr/>
        <p:txBody>
          <a:bodyPr/>
          <a:lstStyle/>
          <a:p>
            <a:fld id="{C18AF7E9-5F85-4EBF-B4B3-3686E00CFE2F}"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4"/>
          <p:cNvSpPr txBox="1">
            <a:spLocks noChangeArrowheads="1"/>
          </p:cNvSpPr>
          <p:nvPr/>
        </p:nvSpPr>
        <p:spPr bwMode="auto">
          <a:xfrm>
            <a:off x="3097213" y="928688"/>
            <a:ext cx="3491011" cy="854075"/>
          </a:xfrm>
          <a:prstGeom prst="rect">
            <a:avLst/>
          </a:prstGeom>
          <a:noFill/>
          <a:ln w="9525" algn="ctr">
            <a:noFill/>
            <a:miter lim="800000"/>
            <a:headEnd/>
            <a:tailEnd/>
          </a:ln>
        </p:spPr>
        <p:txBody>
          <a:bodyPr wrap="square">
            <a:spAutoFit/>
          </a:bodyPr>
          <a:lstStyle/>
          <a:p>
            <a:pPr algn="ctr" rtl="1">
              <a:spcBef>
                <a:spcPct val="50000"/>
              </a:spcBef>
            </a:pPr>
            <a:r>
              <a:rPr lang="fa-IR" sz="5000" b="1" dirty="0" smtClean="0">
                <a:solidFill>
                  <a:srgbClr val="333399"/>
                </a:solidFill>
                <a:cs typeface="Zar" pitchFamily="2" charset="-78"/>
              </a:rPr>
              <a:t>موضوع </a:t>
            </a:r>
            <a:r>
              <a:rPr lang="fa-IR" sz="5000" b="1" dirty="0">
                <a:solidFill>
                  <a:srgbClr val="333399"/>
                </a:solidFill>
                <a:cs typeface="Zar" pitchFamily="2" charset="-78"/>
              </a:rPr>
              <a:t>تحقيق</a:t>
            </a:r>
            <a:endParaRPr lang="en-US" sz="5000" b="1" dirty="0">
              <a:solidFill>
                <a:srgbClr val="333399"/>
              </a:solidFill>
              <a:cs typeface="Zar" pitchFamily="2" charset="-78"/>
            </a:endParaRPr>
          </a:p>
        </p:txBody>
      </p:sp>
      <p:sp>
        <p:nvSpPr>
          <p:cNvPr id="15363" name="Text Box 5"/>
          <p:cNvSpPr txBox="1">
            <a:spLocks noChangeArrowheads="1"/>
          </p:cNvSpPr>
          <p:nvPr/>
        </p:nvSpPr>
        <p:spPr bwMode="auto">
          <a:xfrm>
            <a:off x="865188" y="2073275"/>
            <a:ext cx="7416800" cy="3844925"/>
          </a:xfrm>
          <a:prstGeom prst="rect">
            <a:avLst/>
          </a:prstGeom>
          <a:noFill/>
          <a:ln w="9525" algn="ctr">
            <a:noFill/>
            <a:miter lim="800000"/>
            <a:headEnd/>
            <a:tailEnd/>
          </a:ln>
        </p:spPr>
        <p:txBody>
          <a:bodyPr>
            <a:spAutoFit/>
          </a:bodyPr>
          <a:lstStyle/>
          <a:p>
            <a:pPr indent="549275" algn="justLow" rtl="1">
              <a:lnSpc>
                <a:spcPct val="120000"/>
              </a:lnSpc>
              <a:spcBef>
                <a:spcPct val="100000"/>
              </a:spcBef>
              <a:buFont typeface="Arial" pitchFamily="34" charset="0"/>
              <a:buChar char="•"/>
            </a:pPr>
            <a:r>
              <a:rPr lang="fa-IR" sz="3000" b="1" dirty="0">
                <a:cs typeface="Mitra" pitchFamily="2" charset="-78"/>
              </a:rPr>
              <a:t>عبارتست از يك جمله استفهامي كه رابطه موجود بين دو يا چند متغير را مورد بررسي قرار مي دهد و پاسخ اين پرسش چيزي است كه در تحقيق مورد جستجو است. </a:t>
            </a:r>
          </a:p>
          <a:p>
            <a:pPr indent="549275" algn="justLow" rtl="1">
              <a:lnSpc>
                <a:spcPct val="120000"/>
              </a:lnSpc>
              <a:spcBef>
                <a:spcPct val="100000"/>
              </a:spcBef>
              <a:buFont typeface="Arial" pitchFamily="34" charset="0"/>
              <a:buChar char="•"/>
            </a:pPr>
            <a:r>
              <a:rPr lang="fa-IR" sz="3000" b="1" dirty="0">
                <a:cs typeface="Mitra" pitchFamily="2" charset="-78"/>
              </a:rPr>
              <a:t>اگر يك مسئله علمي باشد، همواره شامل دو يا چند متغير خواهد بود.</a:t>
            </a:r>
            <a:endParaRPr lang="en-US" sz="3000" b="1" dirty="0">
              <a:cs typeface="Mitra" pitchFamily="2" charset="-78"/>
            </a:endParaRPr>
          </a:p>
        </p:txBody>
      </p:sp>
      <p:sp>
        <p:nvSpPr>
          <p:cNvPr id="5" name="Slide Number Placeholder 4"/>
          <p:cNvSpPr>
            <a:spLocks noGrp="1"/>
          </p:cNvSpPr>
          <p:nvPr>
            <p:ph type="sldNum" sz="quarter" idx="12"/>
          </p:nvPr>
        </p:nvSpPr>
        <p:spPr/>
        <p:txBody>
          <a:bodyPr/>
          <a:lstStyle/>
          <a:p>
            <a:fld id="{C18AF7E9-5F85-4EBF-B4B3-3686E00CFE2F}" type="slidenum">
              <a:rPr lang="en-US" smtClean="0"/>
              <a:pPr/>
              <a:t>28</a:t>
            </a:fld>
            <a:endParaRPr lang="en-US"/>
          </a:p>
        </p:txBody>
      </p:sp>
      <p:sp>
        <p:nvSpPr>
          <p:cNvPr id="6" name="Footer Placeholder 5"/>
          <p:cNvSpPr>
            <a:spLocks noGrp="1"/>
          </p:cNvSpPr>
          <p:nvPr>
            <p:ph type="ftr" sz="quarter" idx="11"/>
          </p:nvPr>
        </p:nvSpPr>
        <p:spPr/>
        <p:txBody>
          <a:bodyPr/>
          <a:lstStyle/>
          <a:p>
            <a:r>
              <a:rPr lang="fa-IR" smtClean="0"/>
              <a:t>انتخاب موضوع، بيان مسئله، اهداف-دکتر آرش قنبريان</a:t>
            </a:r>
            <a:endParaRPr lang="en-US" dirty="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algn="r" rtl="1" eaLnBrk="1" hangingPunct="1"/>
            <a:r>
              <a:rPr lang="fa-IR" sz="3000" smtClean="0">
                <a:solidFill>
                  <a:srgbClr val="3333CC"/>
                </a:solidFill>
                <a:cs typeface="B Titr" pitchFamily="2" charset="-78"/>
              </a:rPr>
              <a:t>توصيه هايي براي به روز بودن موضوع تحقيق:</a:t>
            </a:r>
            <a:endParaRPr lang="en-US" sz="3000" smtClean="0">
              <a:solidFill>
                <a:srgbClr val="3333CC"/>
              </a:solidFill>
              <a:cs typeface="B Titr" pitchFamily="2" charset="-78"/>
            </a:endParaRPr>
          </a:p>
        </p:txBody>
      </p:sp>
      <p:sp>
        <p:nvSpPr>
          <p:cNvPr id="37891" name="Rectangle 3"/>
          <p:cNvSpPr>
            <a:spLocks noGrp="1" noChangeArrowheads="1"/>
          </p:cNvSpPr>
          <p:nvPr>
            <p:ph idx="1"/>
          </p:nvPr>
        </p:nvSpPr>
        <p:spPr>
          <a:xfrm>
            <a:off x="0" y="1981200"/>
            <a:ext cx="8915400" cy="4572000"/>
          </a:xfrm>
        </p:spPr>
        <p:txBody>
          <a:bodyPr/>
          <a:lstStyle/>
          <a:p>
            <a:pPr algn="r" rtl="1" eaLnBrk="1" hangingPunct="1">
              <a:lnSpc>
                <a:spcPct val="90000"/>
              </a:lnSpc>
            </a:pPr>
            <a:r>
              <a:rPr lang="fa-IR" sz="2100" b="1" smtClean="0">
                <a:cs typeface="B Nazanin" pitchFamily="2" charset="-78"/>
              </a:rPr>
              <a:t>عضويت در انجمن هاي علمي/ مطالعه خبر نامه ها</a:t>
            </a:r>
          </a:p>
          <a:p>
            <a:pPr algn="r" rtl="1" eaLnBrk="1" hangingPunct="1">
              <a:lnSpc>
                <a:spcPct val="90000"/>
              </a:lnSpc>
            </a:pPr>
            <a:r>
              <a:rPr lang="fa-IR" sz="2100" b="1" smtClean="0">
                <a:cs typeface="B Nazanin" pitchFamily="2" charset="-78"/>
              </a:rPr>
              <a:t>حضور در جلسات سخنراني، نمايشگاه هاي علمي، كارگاه هاي تخصصي، و گفتگو با صاحبنظران</a:t>
            </a:r>
          </a:p>
          <a:p>
            <a:pPr algn="r" rtl="1" eaLnBrk="1" hangingPunct="1">
              <a:lnSpc>
                <a:spcPct val="90000"/>
              </a:lnSpc>
            </a:pPr>
            <a:r>
              <a:rPr lang="fa-IR" sz="2100" b="1" smtClean="0">
                <a:cs typeface="B Nazanin" pitchFamily="2" charset="-78"/>
              </a:rPr>
              <a:t>ارائه نتايج تحقيقات قبلي خود در مجامع علمي</a:t>
            </a:r>
          </a:p>
          <a:p>
            <a:pPr algn="r" rtl="1" eaLnBrk="1" hangingPunct="1">
              <a:lnSpc>
                <a:spcPct val="90000"/>
              </a:lnSpc>
            </a:pPr>
            <a:r>
              <a:rPr lang="fa-IR" sz="2100" b="1" smtClean="0">
                <a:cs typeface="B Nazanin" pitchFamily="2" charset="-78"/>
              </a:rPr>
              <a:t> آشنايي با افراد مرتبط با موضوع مورد علاقه تحقيق خود و شناساندن خودتان به آنها</a:t>
            </a:r>
          </a:p>
          <a:p>
            <a:pPr algn="r" rtl="1" eaLnBrk="1" hangingPunct="1">
              <a:lnSpc>
                <a:spcPct val="90000"/>
              </a:lnSpc>
            </a:pPr>
            <a:r>
              <a:rPr lang="fa-IR" sz="2100" b="1" smtClean="0">
                <a:cs typeface="B Nazanin" pitchFamily="2" charset="-78"/>
              </a:rPr>
              <a:t> حضور در جلسات دفاعيه پايان نامه ها و جلسات ارائه گزارش تحقيقاتي</a:t>
            </a:r>
          </a:p>
          <a:p>
            <a:pPr algn="r" rtl="1" eaLnBrk="1" hangingPunct="1">
              <a:lnSpc>
                <a:spcPct val="90000"/>
              </a:lnSpc>
            </a:pPr>
            <a:r>
              <a:rPr lang="fa-IR" sz="2100" b="1" smtClean="0">
                <a:cs typeface="B Nazanin" pitchFamily="2" charset="-78"/>
              </a:rPr>
              <a:t>مرور مجلات علمي جديد و شركت در ژورنال كلاب ها</a:t>
            </a:r>
          </a:p>
          <a:p>
            <a:pPr algn="r" rtl="1" eaLnBrk="1" hangingPunct="1">
              <a:lnSpc>
                <a:spcPct val="90000"/>
              </a:lnSpc>
            </a:pPr>
            <a:r>
              <a:rPr lang="fa-IR" sz="2100" b="1" smtClean="0">
                <a:cs typeface="B Nazanin" pitchFamily="2" charset="-78"/>
              </a:rPr>
              <a:t>مكاتبه با نويسندگان مقالات ذي ربط و كسب اطلاعات از آنان</a:t>
            </a:r>
          </a:p>
          <a:p>
            <a:pPr algn="r" rtl="1" eaLnBrk="1" hangingPunct="1">
              <a:lnSpc>
                <a:spcPct val="90000"/>
              </a:lnSpc>
            </a:pPr>
            <a:r>
              <a:rPr lang="fa-IR" sz="2100" b="1" smtClean="0">
                <a:cs typeface="B Nazanin" pitchFamily="2" charset="-78"/>
              </a:rPr>
              <a:t>توجه به اطلاعيه ها و اخبار علمي جديد</a:t>
            </a:r>
          </a:p>
          <a:p>
            <a:pPr algn="r" rtl="1" eaLnBrk="1" hangingPunct="1">
              <a:lnSpc>
                <a:spcPct val="90000"/>
              </a:lnSpc>
            </a:pPr>
            <a:r>
              <a:rPr lang="fa-IR" sz="2100" b="1" smtClean="0">
                <a:cs typeface="B Nazanin" pitchFamily="2" charset="-78"/>
              </a:rPr>
              <a:t> مراجعه به فهرست اولويت هاي تحقيقاتي منتشر شده سازمان هاي مختلف</a:t>
            </a:r>
          </a:p>
          <a:p>
            <a:pPr algn="r" rtl="1" eaLnBrk="1" hangingPunct="1">
              <a:lnSpc>
                <a:spcPct val="90000"/>
              </a:lnSpc>
            </a:pPr>
            <a:r>
              <a:rPr lang="fa-IR" sz="2100" b="1" smtClean="0">
                <a:cs typeface="B Nazanin" pitchFamily="2" charset="-78"/>
              </a:rPr>
              <a:t>استفاده مناسب از اينترنت، </a:t>
            </a:r>
            <a:r>
              <a:rPr lang="en-US" sz="2100" b="1" smtClean="0">
                <a:cs typeface="B Nazanin" pitchFamily="2" charset="-78"/>
              </a:rPr>
              <a:t>Mailbase</a:t>
            </a:r>
            <a:r>
              <a:rPr lang="fa-IR" sz="2100" b="1" smtClean="0">
                <a:cs typeface="B Nazanin" pitchFamily="2" charset="-78"/>
              </a:rPr>
              <a:t> و مانند اينها</a:t>
            </a:r>
            <a:endParaRPr lang="en-US" sz="2100" b="1" smtClean="0">
              <a:cs typeface="B Nazanin" pitchFamily="2" charset="-78"/>
            </a:endParaRPr>
          </a:p>
        </p:txBody>
      </p:sp>
      <p:sp>
        <p:nvSpPr>
          <p:cNvPr id="5" name="Footer Placeholder 4"/>
          <p:cNvSpPr>
            <a:spLocks noGrp="1"/>
          </p:cNvSpPr>
          <p:nvPr>
            <p:ph type="ftr" sz="quarter" idx="11"/>
          </p:nvPr>
        </p:nvSpPr>
        <p:spPr/>
        <p:txBody>
          <a:bodyPr/>
          <a:lstStyle/>
          <a:p>
            <a:r>
              <a:rPr lang="fa-IR" dirty="0" smtClean="0"/>
              <a:t>انتخاب موضوع، بيان مسئله، اهداف-دکتر آرش قنبريان</a:t>
            </a:r>
            <a:endParaRPr lang="en-US" dirty="0"/>
          </a:p>
        </p:txBody>
      </p:sp>
      <p:sp>
        <p:nvSpPr>
          <p:cNvPr id="4" name="Slide Number Placeholder 3"/>
          <p:cNvSpPr>
            <a:spLocks noGrp="1"/>
          </p:cNvSpPr>
          <p:nvPr>
            <p:ph type="sldNum" sz="quarter" idx="12"/>
          </p:nvPr>
        </p:nvSpPr>
        <p:spPr/>
        <p:txBody>
          <a:bodyPr/>
          <a:lstStyle/>
          <a:p>
            <a:fld id="{C18AF7E9-5F85-4EBF-B4B3-3686E00CFE2F}" type="slidenum">
              <a:rPr lang="en-US" smtClean="0"/>
              <a:pPr/>
              <a:t>29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 calcmode="lin" valueType="num">
                                      <p:cBhvr additive="base">
                                        <p:cTn id="7" dur="500" fill="hold"/>
                                        <p:tgtEl>
                                          <p:spTgt spid="378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78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7891">
                                            <p:txEl>
                                              <p:pRg st="1" end="1"/>
                                            </p:txEl>
                                          </p:spTgt>
                                        </p:tgtEl>
                                        <p:attrNameLst>
                                          <p:attrName>style.visibility</p:attrName>
                                        </p:attrNameLst>
                                      </p:cBhvr>
                                      <p:to>
                                        <p:strVal val="visible"/>
                                      </p:to>
                                    </p:set>
                                    <p:anim calcmode="lin" valueType="num">
                                      <p:cBhvr additive="base">
                                        <p:cTn id="13" dur="500" fill="hold"/>
                                        <p:tgtEl>
                                          <p:spTgt spid="378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78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7891">
                                            <p:txEl>
                                              <p:pRg st="2" end="2"/>
                                            </p:txEl>
                                          </p:spTgt>
                                        </p:tgtEl>
                                        <p:attrNameLst>
                                          <p:attrName>style.visibility</p:attrName>
                                        </p:attrNameLst>
                                      </p:cBhvr>
                                      <p:to>
                                        <p:strVal val="visible"/>
                                      </p:to>
                                    </p:set>
                                    <p:anim calcmode="lin" valueType="num">
                                      <p:cBhvr additive="base">
                                        <p:cTn id="19" dur="500" fill="hold"/>
                                        <p:tgtEl>
                                          <p:spTgt spid="3789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78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7891">
                                            <p:txEl>
                                              <p:pRg st="3" end="3"/>
                                            </p:txEl>
                                          </p:spTgt>
                                        </p:tgtEl>
                                        <p:attrNameLst>
                                          <p:attrName>style.visibility</p:attrName>
                                        </p:attrNameLst>
                                      </p:cBhvr>
                                      <p:to>
                                        <p:strVal val="visible"/>
                                      </p:to>
                                    </p:set>
                                    <p:anim calcmode="lin" valueType="num">
                                      <p:cBhvr additive="base">
                                        <p:cTn id="25" dur="500" fill="hold"/>
                                        <p:tgtEl>
                                          <p:spTgt spid="3789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789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7891">
                                            <p:txEl>
                                              <p:pRg st="4" end="4"/>
                                            </p:txEl>
                                          </p:spTgt>
                                        </p:tgtEl>
                                        <p:attrNameLst>
                                          <p:attrName>style.visibility</p:attrName>
                                        </p:attrNameLst>
                                      </p:cBhvr>
                                      <p:to>
                                        <p:strVal val="visible"/>
                                      </p:to>
                                    </p:set>
                                    <p:anim calcmode="lin" valueType="num">
                                      <p:cBhvr additive="base">
                                        <p:cTn id="31" dur="500" fill="hold"/>
                                        <p:tgtEl>
                                          <p:spTgt spid="3789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789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7891">
                                            <p:txEl>
                                              <p:pRg st="5" end="5"/>
                                            </p:txEl>
                                          </p:spTgt>
                                        </p:tgtEl>
                                        <p:attrNameLst>
                                          <p:attrName>style.visibility</p:attrName>
                                        </p:attrNameLst>
                                      </p:cBhvr>
                                      <p:to>
                                        <p:strVal val="visible"/>
                                      </p:to>
                                    </p:set>
                                    <p:anim calcmode="lin" valueType="num">
                                      <p:cBhvr additive="base">
                                        <p:cTn id="37" dur="500" fill="hold"/>
                                        <p:tgtEl>
                                          <p:spTgt spid="3789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789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7891">
                                            <p:txEl>
                                              <p:pRg st="6" end="6"/>
                                            </p:txEl>
                                          </p:spTgt>
                                        </p:tgtEl>
                                        <p:attrNameLst>
                                          <p:attrName>style.visibility</p:attrName>
                                        </p:attrNameLst>
                                      </p:cBhvr>
                                      <p:to>
                                        <p:strVal val="visible"/>
                                      </p:to>
                                    </p:set>
                                    <p:anim calcmode="lin" valueType="num">
                                      <p:cBhvr additive="base">
                                        <p:cTn id="43" dur="500" fill="hold"/>
                                        <p:tgtEl>
                                          <p:spTgt spid="37891">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789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7891">
                                            <p:txEl>
                                              <p:pRg st="7" end="7"/>
                                            </p:txEl>
                                          </p:spTgt>
                                        </p:tgtEl>
                                        <p:attrNameLst>
                                          <p:attrName>style.visibility</p:attrName>
                                        </p:attrNameLst>
                                      </p:cBhvr>
                                      <p:to>
                                        <p:strVal val="visible"/>
                                      </p:to>
                                    </p:set>
                                    <p:anim calcmode="lin" valueType="num">
                                      <p:cBhvr additive="base">
                                        <p:cTn id="49" dur="500" fill="hold"/>
                                        <p:tgtEl>
                                          <p:spTgt spid="37891">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789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7891">
                                            <p:txEl>
                                              <p:pRg st="8" end="8"/>
                                            </p:txEl>
                                          </p:spTgt>
                                        </p:tgtEl>
                                        <p:attrNameLst>
                                          <p:attrName>style.visibility</p:attrName>
                                        </p:attrNameLst>
                                      </p:cBhvr>
                                      <p:to>
                                        <p:strVal val="visible"/>
                                      </p:to>
                                    </p:set>
                                    <p:anim calcmode="lin" valueType="num">
                                      <p:cBhvr additive="base">
                                        <p:cTn id="55" dur="500" fill="hold"/>
                                        <p:tgtEl>
                                          <p:spTgt spid="37891">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7891">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7891">
                                            <p:txEl>
                                              <p:pRg st="9" end="9"/>
                                            </p:txEl>
                                          </p:spTgt>
                                        </p:tgtEl>
                                        <p:attrNameLst>
                                          <p:attrName>style.visibility</p:attrName>
                                        </p:attrNameLst>
                                      </p:cBhvr>
                                      <p:to>
                                        <p:strVal val="visible"/>
                                      </p:to>
                                    </p:set>
                                    <p:anim calcmode="lin" valueType="num">
                                      <p:cBhvr additive="base">
                                        <p:cTn id="61" dur="500" fill="hold"/>
                                        <p:tgtEl>
                                          <p:spTgt spid="37891">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7891">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836712"/>
            <a:ext cx="7488832" cy="1512168"/>
          </a:xfrm>
        </p:spPr>
        <p:txBody>
          <a:bodyPr>
            <a:noAutofit/>
          </a:bodyPr>
          <a:lstStyle/>
          <a:p>
            <a:pPr algn="r" rtl="1"/>
            <a:r>
              <a:rPr lang="fa-IR" sz="1600" b="1" dirty="0" smtClean="0">
                <a:cs typeface="B Titr" pitchFamily="2" charset="-78"/>
              </a:rPr>
              <a:t>نام کارگاه:</a:t>
            </a:r>
            <a:r>
              <a:rPr lang="fa-IR" sz="1600" dirty="0" smtClean="0">
                <a:cs typeface="B Titr" pitchFamily="2" charset="-78"/>
              </a:rPr>
              <a:t> </a:t>
            </a:r>
            <a:r>
              <a:rPr lang="fa-IR" sz="1600" dirty="0" smtClean="0">
                <a:solidFill>
                  <a:srgbClr val="333399"/>
                </a:solidFill>
                <a:cs typeface="B Titr" pitchFamily="2" charset="-78"/>
              </a:rPr>
              <a:t>کارگاه روش </a:t>
            </a:r>
            <a:r>
              <a:rPr lang="fa-IR" sz="1600" dirty="0" smtClean="0">
                <a:solidFill>
                  <a:srgbClr val="333399"/>
                </a:solidFill>
                <a:cs typeface="B Titr" pitchFamily="2" charset="-78"/>
              </a:rPr>
              <a:t>تحقيق </a:t>
            </a:r>
            <a:r>
              <a:rPr lang="fa-IR" sz="1600" dirty="0" smtClean="0">
                <a:solidFill>
                  <a:srgbClr val="333399"/>
                </a:solidFill>
                <a:cs typeface="B Titr" pitchFamily="2" charset="-78"/>
              </a:rPr>
              <a:t>در </a:t>
            </a:r>
            <a:r>
              <a:rPr lang="fa-IR" sz="1600" dirty="0" smtClean="0">
                <a:solidFill>
                  <a:srgbClr val="333399"/>
                </a:solidFill>
                <a:cs typeface="B Titr" pitchFamily="2" charset="-78"/>
              </a:rPr>
              <a:t>سيستم هاي بهداشتي</a:t>
            </a:r>
            <a:r>
              <a:rPr lang="fa-IR" sz="1600" dirty="0" smtClean="0">
                <a:cs typeface="B Titr" pitchFamily="2" charset="-78"/>
              </a:rPr>
              <a:t/>
            </a:r>
            <a:br>
              <a:rPr lang="fa-IR" sz="1600" dirty="0" smtClean="0">
                <a:cs typeface="B Titr" pitchFamily="2" charset="-78"/>
              </a:rPr>
            </a:br>
            <a:r>
              <a:rPr lang="fa-IR" sz="1600" b="1" dirty="0" smtClean="0">
                <a:cs typeface="B Titr" pitchFamily="2" charset="-78"/>
              </a:rPr>
              <a:t>موضوع </a:t>
            </a:r>
            <a:r>
              <a:rPr lang="fa-IR" sz="1600" b="1" dirty="0" smtClean="0">
                <a:cs typeface="B Titr" pitchFamily="2" charset="-78"/>
              </a:rPr>
              <a:t>درس:</a:t>
            </a:r>
            <a:r>
              <a:rPr lang="fa-IR" sz="1600" dirty="0" smtClean="0">
                <a:cs typeface="B Titr" pitchFamily="2" charset="-78"/>
              </a:rPr>
              <a:t> </a:t>
            </a:r>
            <a:r>
              <a:rPr lang="fa-IR" sz="1600" dirty="0" smtClean="0">
                <a:solidFill>
                  <a:srgbClr val="333399"/>
                </a:solidFill>
                <a:cs typeface="B Titr" pitchFamily="2" charset="-78"/>
              </a:rPr>
              <a:t>انتخاب موضوع، </a:t>
            </a:r>
            <a:r>
              <a:rPr lang="fa-IR" sz="1600" dirty="0" smtClean="0">
                <a:solidFill>
                  <a:srgbClr val="333399"/>
                </a:solidFill>
                <a:cs typeface="B Titr" pitchFamily="2" charset="-78"/>
              </a:rPr>
              <a:t>بيان </a:t>
            </a:r>
            <a:r>
              <a:rPr lang="fa-IR" sz="1600" dirty="0" smtClean="0">
                <a:solidFill>
                  <a:srgbClr val="333399"/>
                </a:solidFill>
                <a:cs typeface="B Titr" pitchFamily="2" charset="-78"/>
              </a:rPr>
              <a:t>مسئله، اهداف</a:t>
            </a:r>
            <a:r>
              <a:rPr lang="en-US" sz="1600" dirty="0" smtClean="0">
                <a:cs typeface="B Titr" pitchFamily="2" charset="-78"/>
              </a:rPr>
              <a:t/>
            </a:r>
            <a:br>
              <a:rPr lang="en-US" sz="1600" dirty="0" smtClean="0">
                <a:cs typeface="B Titr" pitchFamily="2" charset="-78"/>
              </a:rPr>
            </a:br>
            <a:r>
              <a:rPr lang="fa-IR" sz="1600" b="1" dirty="0" smtClean="0">
                <a:cs typeface="B Titr" pitchFamily="2" charset="-78"/>
              </a:rPr>
              <a:t>نام </a:t>
            </a:r>
            <a:r>
              <a:rPr lang="fa-IR" sz="1600" b="1" dirty="0" smtClean="0">
                <a:cs typeface="B Titr" pitchFamily="2" charset="-78"/>
              </a:rPr>
              <a:t>موسسه:</a:t>
            </a:r>
            <a:r>
              <a:rPr lang="fa-IR" sz="1600" dirty="0" smtClean="0">
                <a:cs typeface="B Titr" pitchFamily="2" charset="-78"/>
              </a:rPr>
              <a:t> </a:t>
            </a:r>
            <a:r>
              <a:rPr lang="fa-IR" sz="1600" dirty="0" smtClean="0">
                <a:solidFill>
                  <a:srgbClr val="333399"/>
                </a:solidFill>
                <a:cs typeface="B Titr" pitchFamily="2" charset="-78"/>
              </a:rPr>
              <a:t>پژوهشکده علوم غدد </a:t>
            </a:r>
            <a:r>
              <a:rPr lang="fa-IR" sz="1600" smtClean="0">
                <a:solidFill>
                  <a:srgbClr val="333399"/>
                </a:solidFill>
                <a:cs typeface="B Titr" pitchFamily="2" charset="-78"/>
              </a:rPr>
              <a:t>درون </a:t>
            </a:r>
            <a:r>
              <a:rPr lang="fa-IR" sz="1600" smtClean="0">
                <a:solidFill>
                  <a:srgbClr val="333399"/>
                </a:solidFill>
                <a:cs typeface="B Titr" pitchFamily="2" charset="-78"/>
              </a:rPr>
              <a:t>ريز </a:t>
            </a:r>
            <a:r>
              <a:rPr lang="fa-IR" sz="1600" dirty="0" smtClean="0">
                <a:solidFill>
                  <a:srgbClr val="333399"/>
                </a:solidFill>
                <a:cs typeface="B Titr" pitchFamily="2" charset="-78"/>
              </a:rPr>
              <a:t>و </a:t>
            </a:r>
            <a:r>
              <a:rPr lang="fa-IR" sz="1600" dirty="0" smtClean="0">
                <a:solidFill>
                  <a:srgbClr val="333399"/>
                </a:solidFill>
                <a:cs typeface="B Titr" pitchFamily="2" charset="-78"/>
              </a:rPr>
              <a:t>متابوليسم</a:t>
            </a:r>
            <a:r>
              <a:rPr lang="fa-IR" sz="1600" dirty="0" smtClean="0">
                <a:solidFill>
                  <a:srgbClr val="333399"/>
                </a:solidFill>
                <a:cs typeface="B Titr" pitchFamily="2" charset="-78"/>
              </a:rPr>
              <a:t>، د ع پ </a:t>
            </a:r>
            <a:r>
              <a:rPr lang="fa-IR" sz="1600" dirty="0" smtClean="0">
                <a:solidFill>
                  <a:srgbClr val="333399"/>
                </a:solidFill>
                <a:cs typeface="B Titr" pitchFamily="2" charset="-78"/>
              </a:rPr>
              <a:t>شهيد بهشتي</a:t>
            </a:r>
            <a:r>
              <a:rPr lang="en-US" sz="1600" dirty="0" smtClean="0">
                <a:solidFill>
                  <a:srgbClr val="333399"/>
                </a:solidFill>
                <a:cs typeface="B Titr" pitchFamily="2" charset="-78"/>
              </a:rPr>
              <a:t/>
            </a:r>
            <a:br>
              <a:rPr lang="en-US" sz="1600" dirty="0" smtClean="0">
                <a:solidFill>
                  <a:srgbClr val="333399"/>
                </a:solidFill>
                <a:cs typeface="B Titr" pitchFamily="2" charset="-78"/>
              </a:rPr>
            </a:br>
            <a:r>
              <a:rPr lang="fa-IR" sz="1600" b="1" dirty="0" smtClean="0">
                <a:cs typeface="B Titr" pitchFamily="2" charset="-78"/>
              </a:rPr>
              <a:t>نام مدرس:</a:t>
            </a:r>
            <a:r>
              <a:rPr lang="fa-IR" sz="1600" dirty="0" smtClean="0">
                <a:cs typeface="B Titr" pitchFamily="2" charset="-78"/>
              </a:rPr>
              <a:t> </a:t>
            </a:r>
            <a:r>
              <a:rPr lang="fa-IR" sz="1600" dirty="0" smtClean="0">
                <a:solidFill>
                  <a:srgbClr val="333399"/>
                </a:solidFill>
                <a:cs typeface="B Titr" pitchFamily="2" charset="-78"/>
              </a:rPr>
              <a:t>دکتر آرش </a:t>
            </a:r>
            <a:r>
              <a:rPr lang="fa-IR" sz="1600" dirty="0" smtClean="0">
                <a:solidFill>
                  <a:srgbClr val="333399"/>
                </a:solidFill>
                <a:cs typeface="B Titr" pitchFamily="2" charset="-78"/>
              </a:rPr>
              <a:t>قنبريان</a:t>
            </a:r>
            <a:r>
              <a:rPr lang="fa-IR" sz="1600" dirty="0" smtClean="0">
                <a:solidFill>
                  <a:srgbClr val="333399"/>
                </a:solidFill>
                <a:cs typeface="B Titr" pitchFamily="2" charset="-78"/>
              </a:rPr>
              <a:t>   </a:t>
            </a:r>
            <a:r>
              <a:rPr lang="fa-IR" sz="1600" dirty="0" smtClean="0">
                <a:cs typeface="B Titr" pitchFamily="2" charset="-78"/>
              </a:rPr>
              <a:t/>
            </a:r>
            <a:br>
              <a:rPr lang="fa-IR" sz="1600" dirty="0" smtClean="0">
                <a:cs typeface="B Titr" pitchFamily="2" charset="-78"/>
              </a:rPr>
            </a:br>
            <a:r>
              <a:rPr lang="fa-IR" sz="1600" b="1" dirty="0" smtClean="0">
                <a:cs typeface="B Titr" pitchFamily="2" charset="-78"/>
              </a:rPr>
              <a:t>مدت </a:t>
            </a:r>
            <a:r>
              <a:rPr lang="fa-IR" sz="1600" b="1" dirty="0" smtClean="0">
                <a:cs typeface="B Titr" pitchFamily="2" charset="-78"/>
              </a:rPr>
              <a:t>جلسه:</a:t>
            </a:r>
            <a:r>
              <a:rPr lang="fa-IR" sz="1600" dirty="0" smtClean="0">
                <a:cs typeface="B Titr" pitchFamily="2" charset="-78"/>
              </a:rPr>
              <a:t> </a:t>
            </a:r>
            <a:r>
              <a:rPr lang="fa-IR" sz="1600" dirty="0" smtClean="0">
                <a:solidFill>
                  <a:srgbClr val="333399"/>
                </a:solidFill>
                <a:cs typeface="B Titr" pitchFamily="2" charset="-78"/>
              </a:rPr>
              <a:t>يک </a:t>
            </a:r>
            <a:r>
              <a:rPr lang="fa-IR" sz="1600" dirty="0" smtClean="0">
                <a:solidFill>
                  <a:srgbClr val="333399"/>
                </a:solidFill>
                <a:cs typeface="B Titr" pitchFamily="2" charset="-78"/>
              </a:rPr>
              <a:t>ساعت</a:t>
            </a:r>
            <a:r>
              <a:rPr lang="fa-IR" sz="1600" dirty="0" smtClean="0">
                <a:cs typeface="B Titr" pitchFamily="2" charset="-78"/>
              </a:rPr>
              <a:t>   </a:t>
            </a:r>
            <a:r>
              <a:rPr lang="fa-IR" sz="1600" dirty="0" smtClean="0">
                <a:cs typeface="B Titr" pitchFamily="2" charset="-78"/>
              </a:rPr>
              <a:t/>
            </a:r>
            <a:br>
              <a:rPr lang="fa-IR" sz="1600" dirty="0" smtClean="0">
                <a:cs typeface="B Titr" pitchFamily="2" charset="-78"/>
              </a:rPr>
            </a:br>
            <a:r>
              <a:rPr lang="fa-IR" sz="1600" b="1" dirty="0" smtClean="0">
                <a:cs typeface="B Titr" pitchFamily="2" charset="-78"/>
              </a:rPr>
              <a:t>تاريخ برگزاري:</a:t>
            </a:r>
            <a:r>
              <a:rPr lang="fa-IR" sz="1600" dirty="0" smtClean="0">
                <a:cs typeface="B Titr" pitchFamily="2" charset="-78"/>
              </a:rPr>
              <a:t>  </a:t>
            </a:r>
            <a:r>
              <a:rPr lang="fa-IR" sz="1600" dirty="0" smtClean="0">
                <a:solidFill>
                  <a:srgbClr val="333399"/>
                </a:solidFill>
                <a:cs typeface="B Titr" pitchFamily="2" charset="-78"/>
              </a:rPr>
              <a:t>دوشنبه </a:t>
            </a:r>
            <a:r>
              <a:rPr lang="fa-IR" sz="1600" dirty="0" smtClean="0">
                <a:solidFill>
                  <a:srgbClr val="333399"/>
                </a:solidFill>
                <a:cs typeface="B Titr" pitchFamily="2" charset="-78"/>
              </a:rPr>
              <a:t>1394/06/23</a:t>
            </a:r>
            <a:endParaRPr lang="en-US" sz="1600" dirty="0">
              <a:solidFill>
                <a:srgbClr val="333399"/>
              </a:solidFill>
              <a:cs typeface="B Titr" pitchFamily="2" charset="-78"/>
            </a:endParaRPr>
          </a:p>
        </p:txBody>
      </p:sp>
      <p:sp>
        <p:nvSpPr>
          <p:cNvPr id="4" name="Footer Placeholder 3"/>
          <p:cNvSpPr>
            <a:spLocks noGrp="1"/>
          </p:cNvSpPr>
          <p:nvPr>
            <p:ph type="ftr" sz="quarter" idx="11"/>
          </p:nvPr>
        </p:nvSpPr>
        <p:spPr/>
        <p:txBody>
          <a:bodyPr/>
          <a:lstStyle/>
          <a:p>
            <a:r>
              <a:rPr lang="fa-IR" dirty="0" smtClean="0"/>
              <a:t>انتخاب موضوع، بيان مسئله، اهداف-دکتر آرش قنبريان</a:t>
            </a:r>
            <a:endParaRPr lang="en-US" dirty="0"/>
          </a:p>
        </p:txBody>
      </p:sp>
      <p:sp>
        <p:nvSpPr>
          <p:cNvPr id="5" name="Slide Number Placeholder 4"/>
          <p:cNvSpPr>
            <a:spLocks noGrp="1"/>
          </p:cNvSpPr>
          <p:nvPr>
            <p:ph type="sldNum" sz="quarter" idx="12"/>
          </p:nvPr>
        </p:nvSpPr>
        <p:spPr/>
        <p:txBody>
          <a:bodyPr/>
          <a:lstStyle/>
          <a:p>
            <a:fld id="{C18AF7E9-5F85-4EBF-B4B3-3686E00CFE2F}" type="slidenum">
              <a:rPr lang="en-US" smtClean="0"/>
              <a:pPr/>
              <a:t>3</a:t>
            </a:fld>
            <a:endParaRPr lang="en-US"/>
          </a:p>
        </p:txBody>
      </p:sp>
      <p:sp>
        <p:nvSpPr>
          <p:cNvPr id="6" name="Rectangle 5"/>
          <p:cNvSpPr/>
          <p:nvPr/>
        </p:nvSpPr>
        <p:spPr>
          <a:xfrm>
            <a:off x="899592" y="2643877"/>
            <a:ext cx="7488832" cy="2585323"/>
          </a:xfrm>
          <a:prstGeom prst="rect">
            <a:avLst/>
          </a:prstGeom>
        </p:spPr>
        <p:txBody>
          <a:bodyPr wrap="square">
            <a:spAutoFit/>
          </a:bodyPr>
          <a:lstStyle/>
          <a:p>
            <a:pPr algn="r" rtl="1"/>
            <a:r>
              <a:rPr lang="fa-IR" b="1" dirty="0" smtClean="0">
                <a:cs typeface="Mitra" pitchFamily="2" charset="-78"/>
              </a:rPr>
              <a:t>هدف كلي </a:t>
            </a:r>
            <a:r>
              <a:rPr lang="fa-IR" b="1" dirty="0" smtClean="0">
                <a:cs typeface="Mitra" pitchFamily="2" charset="-78"/>
              </a:rPr>
              <a:t>درس</a:t>
            </a:r>
            <a:r>
              <a:rPr lang="fa-IR" dirty="0" smtClean="0">
                <a:cs typeface="Mitra" pitchFamily="2" charset="-78"/>
              </a:rPr>
              <a:t>: </a:t>
            </a:r>
            <a:r>
              <a:rPr lang="fa-IR" dirty="0" smtClean="0">
                <a:cs typeface="Mitra" pitchFamily="2" charset="-78"/>
              </a:rPr>
              <a:t>آشنايي </a:t>
            </a:r>
            <a:r>
              <a:rPr lang="fa-IR" dirty="0" smtClean="0">
                <a:cs typeface="Mitra" pitchFamily="2" charset="-78"/>
              </a:rPr>
              <a:t>با </a:t>
            </a:r>
            <a:r>
              <a:rPr lang="fa-IR" dirty="0" smtClean="0">
                <a:cs typeface="Mitra" pitchFamily="2" charset="-78"/>
              </a:rPr>
              <a:t>چگونکي </a:t>
            </a:r>
            <a:r>
              <a:rPr lang="fa-IR" dirty="0" smtClean="0">
                <a:cs typeface="Mitra" pitchFamily="2" charset="-78"/>
              </a:rPr>
              <a:t>انتخاب </a:t>
            </a:r>
            <a:r>
              <a:rPr lang="fa-IR" dirty="0" smtClean="0">
                <a:cs typeface="Mitra" pitchFamily="2" charset="-78"/>
              </a:rPr>
              <a:t>يک </a:t>
            </a:r>
            <a:r>
              <a:rPr lang="fa-IR" dirty="0" smtClean="0">
                <a:cs typeface="Mitra" pitchFamily="2" charset="-78"/>
              </a:rPr>
              <a:t>موضوع </a:t>
            </a:r>
            <a:r>
              <a:rPr lang="fa-IR" dirty="0" smtClean="0">
                <a:cs typeface="Mitra" pitchFamily="2" charset="-78"/>
              </a:rPr>
              <a:t>پژوهشي، </a:t>
            </a:r>
            <a:r>
              <a:rPr lang="fa-IR" dirty="0" smtClean="0">
                <a:cs typeface="Mitra" pitchFamily="2" charset="-78"/>
              </a:rPr>
              <a:t>نگارش مقدمه و </a:t>
            </a:r>
            <a:r>
              <a:rPr lang="fa-IR" dirty="0" smtClean="0">
                <a:cs typeface="Mitra" pitchFamily="2" charset="-78"/>
              </a:rPr>
              <a:t>بيان </a:t>
            </a:r>
            <a:r>
              <a:rPr lang="fa-IR" dirty="0" smtClean="0">
                <a:cs typeface="Mitra" pitchFamily="2" charset="-78"/>
              </a:rPr>
              <a:t>مسئله </a:t>
            </a:r>
            <a:r>
              <a:rPr lang="fa-IR" dirty="0" smtClean="0">
                <a:cs typeface="Mitra" pitchFamily="2" charset="-78"/>
              </a:rPr>
              <a:t>براي </a:t>
            </a:r>
            <a:r>
              <a:rPr lang="fa-IR" dirty="0" smtClean="0">
                <a:cs typeface="Mitra" pitchFamily="2" charset="-78"/>
              </a:rPr>
              <a:t>آن موضوع و </a:t>
            </a:r>
            <a:r>
              <a:rPr lang="fa-IR" dirty="0" smtClean="0">
                <a:cs typeface="Mitra" pitchFamily="2" charset="-78"/>
              </a:rPr>
              <a:t>تعيين </a:t>
            </a:r>
            <a:r>
              <a:rPr lang="fa-IR" dirty="0" smtClean="0">
                <a:cs typeface="Mitra" pitchFamily="2" charset="-78"/>
              </a:rPr>
              <a:t>اهداف </a:t>
            </a:r>
            <a:r>
              <a:rPr lang="fa-IR" dirty="0" smtClean="0">
                <a:cs typeface="Mitra" pitchFamily="2" charset="-78"/>
              </a:rPr>
              <a:t>براي </a:t>
            </a:r>
            <a:r>
              <a:rPr lang="fa-IR" dirty="0" smtClean="0">
                <a:cs typeface="Mitra" pitchFamily="2" charset="-78"/>
              </a:rPr>
              <a:t>آن طرح </a:t>
            </a:r>
            <a:r>
              <a:rPr lang="fa-IR" dirty="0" smtClean="0">
                <a:cs typeface="Mitra" pitchFamily="2" charset="-78"/>
              </a:rPr>
              <a:t>پژوهشي. </a:t>
            </a:r>
            <a:r>
              <a:rPr lang="en-US" dirty="0" smtClean="0">
                <a:cs typeface="Mitra" pitchFamily="2" charset="-78"/>
              </a:rPr>
              <a:t/>
            </a:r>
            <a:br>
              <a:rPr lang="en-US" dirty="0" smtClean="0">
                <a:cs typeface="Mitra" pitchFamily="2" charset="-78"/>
              </a:rPr>
            </a:br>
            <a:r>
              <a:rPr lang="fa-IR" b="1" dirty="0" smtClean="0">
                <a:cs typeface="Mitra" pitchFamily="2" charset="-78"/>
              </a:rPr>
              <a:t>اهداف </a:t>
            </a:r>
            <a:r>
              <a:rPr lang="fa-IR" b="1" dirty="0" smtClean="0">
                <a:cs typeface="Mitra" pitchFamily="2" charset="-78"/>
              </a:rPr>
              <a:t>جزئي</a:t>
            </a:r>
            <a:r>
              <a:rPr lang="fa-IR" dirty="0" smtClean="0">
                <a:cs typeface="Mitra" pitchFamily="2" charset="-78"/>
              </a:rPr>
              <a:t>: </a:t>
            </a:r>
            <a:r>
              <a:rPr lang="en-US" dirty="0" smtClean="0">
                <a:cs typeface="Mitra" pitchFamily="2" charset="-78"/>
              </a:rPr>
              <a:t/>
            </a:r>
            <a:br>
              <a:rPr lang="en-US" dirty="0" smtClean="0">
                <a:cs typeface="Mitra" pitchFamily="2" charset="-78"/>
              </a:rPr>
            </a:br>
            <a:r>
              <a:rPr lang="fa-IR" dirty="0" smtClean="0">
                <a:cs typeface="Mitra" pitchFamily="2" charset="-78"/>
              </a:rPr>
              <a:t>آشنايي </a:t>
            </a:r>
            <a:r>
              <a:rPr lang="fa-IR" dirty="0" smtClean="0">
                <a:cs typeface="Mitra" pitchFamily="2" charset="-78"/>
              </a:rPr>
              <a:t>با روش </a:t>
            </a:r>
            <a:r>
              <a:rPr lang="fa-IR" dirty="0" smtClean="0">
                <a:cs typeface="Mitra" pitchFamily="2" charset="-78"/>
              </a:rPr>
              <a:t>هاي </a:t>
            </a:r>
            <a:r>
              <a:rPr lang="fa-IR" dirty="0" smtClean="0">
                <a:cs typeface="Mitra" pitchFamily="2" charset="-78"/>
              </a:rPr>
              <a:t>مختلف </a:t>
            </a:r>
            <a:r>
              <a:rPr lang="fa-IR" dirty="0" smtClean="0">
                <a:cs typeface="Mitra" pitchFamily="2" charset="-78"/>
              </a:rPr>
              <a:t>پيدا </a:t>
            </a:r>
            <a:r>
              <a:rPr lang="fa-IR" dirty="0" smtClean="0">
                <a:cs typeface="Mitra" pitchFamily="2" charset="-78"/>
              </a:rPr>
              <a:t>کردن و </a:t>
            </a:r>
            <a:r>
              <a:rPr lang="fa-IR" dirty="0" smtClean="0">
                <a:cs typeface="Mitra" pitchFamily="2" charset="-78"/>
              </a:rPr>
              <a:t>جستجوي </a:t>
            </a:r>
            <a:r>
              <a:rPr lang="fa-IR" dirty="0" smtClean="0">
                <a:cs typeface="Mitra" pitchFamily="2" charset="-78"/>
              </a:rPr>
              <a:t>سوال </a:t>
            </a:r>
            <a:r>
              <a:rPr lang="fa-IR" dirty="0" smtClean="0">
                <a:cs typeface="Mitra" pitchFamily="2" charset="-78"/>
              </a:rPr>
              <a:t>پژوهشي</a:t>
            </a:r>
            <a:r>
              <a:rPr lang="en-US" dirty="0" smtClean="0">
                <a:cs typeface="Mitra" pitchFamily="2" charset="-78"/>
              </a:rPr>
              <a:t/>
            </a:r>
            <a:br>
              <a:rPr lang="en-US" dirty="0" smtClean="0">
                <a:cs typeface="Mitra" pitchFamily="2" charset="-78"/>
              </a:rPr>
            </a:br>
            <a:r>
              <a:rPr lang="fa-IR" dirty="0" smtClean="0">
                <a:cs typeface="Mitra" pitchFamily="2" charset="-78"/>
              </a:rPr>
              <a:t>آشنايي </a:t>
            </a:r>
            <a:r>
              <a:rPr lang="fa-IR" dirty="0" smtClean="0">
                <a:cs typeface="Mitra" pitchFamily="2" charset="-78"/>
              </a:rPr>
              <a:t>با راه </a:t>
            </a:r>
            <a:r>
              <a:rPr lang="fa-IR" dirty="0" smtClean="0">
                <a:cs typeface="Mitra" pitchFamily="2" charset="-78"/>
              </a:rPr>
              <a:t>هاي </a:t>
            </a:r>
            <a:r>
              <a:rPr lang="fa-IR" dirty="0" smtClean="0">
                <a:cs typeface="Mitra" pitchFamily="2" charset="-78"/>
              </a:rPr>
              <a:t>مختلف جستجو در متون </a:t>
            </a:r>
            <a:r>
              <a:rPr lang="fa-IR" dirty="0" smtClean="0">
                <a:cs typeface="Mitra" pitchFamily="2" charset="-78"/>
              </a:rPr>
              <a:t>علمي براي رويکرد </a:t>
            </a:r>
            <a:r>
              <a:rPr lang="fa-IR" dirty="0" smtClean="0">
                <a:cs typeface="Mitra" pitchFamily="2" charset="-78"/>
              </a:rPr>
              <a:t>به موضوع </a:t>
            </a:r>
            <a:r>
              <a:rPr lang="fa-IR" dirty="0" smtClean="0">
                <a:cs typeface="Mitra" pitchFamily="2" charset="-78"/>
              </a:rPr>
              <a:t>پژوهشي </a:t>
            </a:r>
            <a:r>
              <a:rPr lang="fa-IR" dirty="0" smtClean="0">
                <a:cs typeface="Mitra" pitchFamily="2" charset="-78"/>
              </a:rPr>
              <a:t>و </a:t>
            </a:r>
            <a:r>
              <a:rPr lang="fa-IR" dirty="0" smtClean="0">
                <a:cs typeface="Mitra" pitchFamily="2" charset="-78"/>
              </a:rPr>
              <a:t>يافتن نقايص </a:t>
            </a:r>
            <a:r>
              <a:rPr lang="fa-IR" dirty="0" smtClean="0">
                <a:cs typeface="Mitra" pitchFamily="2" charset="-78"/>
              </a:rPr>
              <a:t>و کمبود </a:t>
            </a:r>
            <a:r>
              <a:rPr lang="fa-IR" dirty="0" smtClean="0">
                <a:cs typeface="Mitra" pitchFamily="2" charset="-78"/>
              </a:rPr>
              <a:t>هاي </a:t>
            </a:r>
            <a:r>
              <a:rPr lang="fa-IR" dirty="0" smtClean="0">
                <a:cs typeface="Mitra" pitchFamily="2" charset="-78"/>
              </a:rPr>
              <a:t>دانش در </a:t>
            </a:r>
            <a:r>
              <a:rPr lang="fa-IR" dirty="0" smtClean="0">
                <a:cs typeface="Mitra" pitchFamily="2" charset="-78"/>
              </a:rPr>
              <a:t>پاسخگويي </a:t>
            </a:r>
            <a:r>
              <a:rPr lang="fa-IR" dirty="0" smtClean="0">
                <a:cs typeface="Mitra" pitchFamily="2" charset="-78"/>
              </a:rPr>
              <a:t>به سوالات و مشکلات دانش </a:t>
            </a:r>
            <a:r>
              <a:rPr lang="fa-IR" dirty="0" smtClean="0">
                <a:cs typeface="Mitra" pitchFamily="2" charset="-78"/>
              </a:rPr>
              <a:t>پزشکي </a:t>
            </a:r>
            <a:r>
              <a:rPr lang="fa-IR" dirty="0" smtClean="0">
                <a:cs typeface="Mitra" pitchFamily="2" charset="-78"/>
              </a:rPr>
              <a:t>و بهداشت و سلامت و </a:t>
            </a:r>
            <a:r>
              <a:rPr lang="fa-IR" dirty="0" smtClean="0">
                <a:cs typeface="Mitra" pitchFamily="2" charset="-78"/>
              </a:rPr>
              <a:t>برقراري يک </a:t>
            </a:r>
            <a:r>
              <a:rPr lang="fa-IR" dirty="0" smtClean="0">
                <a:cs typeface="Mitra" pitchFamily="2" charset="-78"/>
              </a:rPr>
              <a:t>استدلال و استنتاج </a:t>
            </a:r>
            <a:r>
              <a:rPr lang="fa-IR" dirty="0" smtClean="0">
                <a:cs typeface="Mitra" pitchFamily="2" charset="-78"/>
              </a:rPr>
              <a:t>منطقي براي توجيه </a:t>
            </a:r>
            <a:r>
              <a:rPr lang="fa-IR" dirty="0" smtClean="0">
                <a:cs typeface="Mitra" pitchFamily="2" charset="-78"/>
              </a:rPr>
              <a:t>ضرورت </a:t>
            </a:r>
            <a:r>
              <a:rPr lang="fa-IR" dirty="0" smtClean="0">
                <a:cs typeface="Mitra" pitchFamily="2" charset="-78"/>
              </a:rPr>
              <a:t>اجراي </a:t>
            </a:r>
            <a:r>
              <a:rPr lang="fa-IR" dirty="0" smtClean="0">
                <a:cs typeface="Mitra" pitchFamily="2" charset="-78"/>
              </a:rPr>
              <a:t>طرح </a:t>
            </a:r>
            <a:r>
              <a:rPr lang="fa-IR" dirty="0" smtClean="0">
                <a:cs typeface="Mitra" pitchFamily="2" charset="-78"/>
              </a:rPr>
              <a:t>پژوهشي </a:t>
            </a:r>
            <a:r>
              <a:rPr lang="fa-IR" dirty="0" smtClean="0">
                <a:cs typeface="Mitra" pitchFamily="2" charset="-78"/>
              </a:rPr>
              <a:t>حاضر</a:t>
            </a:r>
            <a:r>
              <a:rPr lang="en-US" dirty="0" smtClean="0">
                <a:cs typeface="Mitra" pitchFamily="2" charset="-78"/>
              </a:rPr>
              <a:t/>
            </a:r>
            <a:br>
              <a:rPr lang="en-US" dirty="0" smtClean="0">
                <a:cs typeface="Mitra" pitchFamily="2" charset="-78"/>
              </a:rPr>
            </a:br>
            <a:r>
              <a:rPr lang="fa-IR" dirty="0" smtClean="0">
                <a:cs typeface="Mitra" pitchFamily="2" charset="-78"/>
              </a:rPr>
              <a:t>آشنايي </a:t>
            </a:r>
            <a:r>
              <a:rPr lang="fa-IR" dirty="0" smtClean="0">
                <a:cs typeface="Mitra" pitchFamily="2" charset="-78"/>
              </a:rPr>
              <a:t>با </a:t>
            </a:r>
            <a:r>
              <a:rPr lang="fa-IR" dirty="0" smtClean="0">
                <a:cs typeface="Mitra" pitchFamily="2" charset="-78"/>
              </a:rPr>
              <a:t>شيوه </a:t>
            </a:r>
            <a:r>
              <a:rPr lang="fa-IR" dirty="0" smtClean="0">
                <a:cs typeface="Mitra" pitchFamily="2" charset="-78"/>
              </a:rPr>
              <a:t>هدف </a:t>
            </a:r>
            <a:r>
              <a:rPr lang="fa-IR" dirty="0" smtClean="0">
                <a:cs typeface="Mitra" pitchFamily="2" charset="-78"/>
              </a:rPr>
              <a:t>گذاري براي رسيدن </a:t>
            </a:r>
            <a:r>
              <a:rPr lang="fa-IR" dirty="0" smtClean="0">
                <a:cs typeface="Mitra" pitchFamily="2" charset="-78"/>
              </a:rPr>
              <a:t>به ره </a:t>
            </a:r>
            <a:r>
              <a:rPr lang="fa-IR" dirty="0" smtClean="0">
                <a:cs typeface="Mitra" pitchFamily="2" charset="-78"/>
              </a:rPr>
              <a:t>هاي </a:t>
            </a:r>
            <a:r>
              <a:rPr lang="fa-IR" dirty="0" smtClean="0">
                <a:cs typeface="Mitra" pitchFamily="2" charset="-78"/>
              </a:rPr>
              <a:t>حل مشکل و </a:t>
            </a:r>
            <a:r>
              <a:rPr lang="fa-IR" dirty="0" smtClean="0">
                <a:cs typeface="Mitra" pitchFamily="2" charset="-78"/>
              </a:rPr>
              <a:t>يا پاسخگويي </a:t>
            </a:r>
            <a:r>
              <a:rPr lang="fa-IR" dirty="0" smtClean="0">
                <a:cs typeface="Mitra" pitchFamily="2" charset="-78"/>
              </a:rPr>
              <a:t>به سوالات مطرح شده در طرح </a:t>
            </a:r>
            <a:r>
              <a:rPr lang="fa-IR" dirty="0" smtClean="0">
                <a:cs typeface="Mitra" pitchFamily="2" charset="-78"/>
              </a:rPr>
              <a:t>پژوهشي </a:t>
            </a:r>
            <a:r>
              <a:rPr lang="fa-IR" dirty="0" smtClean="0">
                <a:cs typeface="Mitra" pitchFamily="2" charset="-78"/>
              </a:rPr>
              <a:t>حاضر</a:t>
            </a:r>
            <a:endParaRPr lang="en-US" dirty="0">
              <a:cs typeface="Mitra" pitchFamily="2" charset="-78"/>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07" name="Oval 25"/>
          <p:cNvSpPr>
            <a:spLocks noChangeArrowheads="1"/>
          </p:cNvSpPr>
          <p:nvPr/>
        </p:nvSpPr>
        <p:spPr bwMode="auto">
          <a:xfrm>
            <a:off x="6330950" y="1833563"/>
            <a:ext cx="2376488" cy="3168650"/>
          </a:xfrm>
          <a:prstGeom prst="ellipse">
            <a:avLst/>
          </a:prstGeom>
          <a:solidFill>
            <a:srgbClr val="333399"/>
          </a:solidFill>
          <a:ln w="63500" algn="ctr">
            <a:solidFill>
              <a:schemeClr val="tx1"/>
            </a:solidFill>
            <a:round/>
            <a:headEnd/>
            <a:tailEnd/>
          </a:ln>
        </p:spPr>
        <p:txBody>
          <a:bodyPr wrap="none" anchor="ctr"/>
          <a:lstStyle/>
          <a:p>
            <a:endParaRPr lang="en-US"/>
          </a:p>
        </p:txBody>
      </p:sp>
      <p:sp>
        <p:nvSpPr>
          <p:cNvPr id="12290" name="Text Box 5"/>
          <p:cNvSpPr txBox="1">
            <a:spLocks noChangeArrowheads="1"/>
          </p:cNvSpPr>
          <p:nvPr/>
        </p:nvSpPr>
        <p:spPr bwMode="auto">
          <a:xfrm>
            <a:off x="6402388" y="2379663"/>
            <a:ext cx="2149475" cy="2149475"/>
          </a:xfrm>
          <a:prstGeom prst="rect">
            <a:avLst/>
          </a:prstGeom>
          <a:noFill/>
          <a:ln w="9525" algn="ctr">
            <a:noFill/>
            <a:miter lim="800000"/>
            <a:headEnd/>
            <a:tailEnd/>
          </a:ln>
        </p:spPr>
        <p:txBody>
          <a:bodyPr>
            <a:spAutoFit/>
          </a:bodyPr>
          <a:lstStyle/>
          <a:p>
            <a:pPr algn="ctr">
              <a:spcBef>
                <a:spcPct val="50000"/>
              </a:spcBef>
            </a:pPr>
            <a:r>
              <a:rPr lang="ar-SA" sz="4500" b="1" dirty="0">
                <a:solidFill>
                  <a:schemeClr val="bg1"/>
                </a:solidFill>
                <a:cs typeface="Mitra" pitchFamily="2" charset="-78"/>
              </a:rPr>
              <a:t>شرايط انتخاب موضوع</a:t>
            </a:r>
            <a:endParaRPr lang="en-US" sz="4500" b="1" dirty="0">
              <a:solidFill>
                <a:schemeClr val="bg1"/>
              </a:solidFill>
              <a:cs typeface="Mitra" pitchFamily="2" charset="-78"/>
            </a:endParaRPr>
          </a:p>
        </p:txBody>
      </p:sp>
      <p:sp>
        <p:nvSpPr>
          <p:cNvPr id="12291" name="AutoShape 8"/>
          <p:cNvSpPr>
            <a:spLocks noChangeArrowheads="1"/>
          </p:cNvSpPr>
          <p:nvPr/>
        </p:nvSpPr>
        <p:spPr bwMode="auto">
          <a:xfrm>
            <a:off x="4787900" y="2738438"/>
            <a:ext cx="863600" cy="661987"/>
          </a:xfrm>
          <a:prstGeom prst="roundRect">
            <a:avLst>
              <a:gd name="adj" fmla="val 16667"/>
            </a:avLst>
          </a:prstGeom>
          <a:solidFill>
            <a:srgbClr val="333399"/>
          </a:solidFill>
          <a:ln w="9525" algn="ctr">
            <a:solidFill>
              <a:schemeClr val="tx1"/>
            </a:solidFill>
            <a:round/>
            <a:headEnd/>
            <a:tailEnd/>
          </a:ln>
        </p:spPr>
        <p:txBody>
          <a:bodyPr wrap="none" anchor="ctr"/>
          <a:lstStyle/>
          <a:p>
            <a:pPr algn="ctr"/>
            <a:r>
              <a:rPr lang="fa-IR" sz="3000" b="1">
                <a:solidFill>
                  <a:schemeClr val="bg2"/>
                </a:solidFill>
                <a:cs typeface="Mitra" pitchFamily="2" charset="-78"/>
              </a:rPr>
              <a:t>4</a:t>
            </a:r>
            <a:endParaRPr lang="en-US" sz="3000" b="1">
              <a:solidFill>
                <a:schemeClr val="bg2"/>
              </a:solidFill>
              <a:cs typeface="Mitra" pitchFamily="2" charset="-78"/>
            </a:endParaRPr>
          </a:p>
        </p:txBody>
      </p:sp>
      <p:sp>
        <p:nvSpPr>
          <p:cNvPr id="12292" name="AutoShape 9"/>
          <p:cNvSpPr>
            <a:spLocks noChangeArrowheads="1"/>
          </p:cNvSpPr>
          <p:nvPr/>
        </p:nvSpPr>
        <p:spPr bwMode="auto">
          <a:xfrm>
            <a:off x="755650" y="2738438"/>
            <a:ext cx="3887788" cy="661987"/>
          </a:xfrm>
          <a:prstGeom prst="roundRect">
            <a:avLst>
              <a:gd name="adj" fmla="val 16667"/>
            </a:avLst>
          </a:prstGeom>
          <a:solidFill>
            <a:srgbClr val="333399"/>
          </a:solidFill>
          <a:ln w="9525" algn="ctr">
            <a:solidFill>
              <a:schemeClr val="tx1"/>
            </a:solidFill>
            <a:round/>
            <a:headEnd/>
            <a:tailEnd/>
          </a:ln>
        </p:spPr>
        <p:txBody>
          <a:bodyPr wrap="none" anchor="ctr"/>
          <a:lstStyle/>
          <a:p>
            <a:pPr indent="365125"/>
            <a:r>
              <a:rPr lang="fa-IR" sz="3500" b="1">
                <a:solidFill>
                  <a:schemeClr val="bg2"/>
                </a:solidFill>
                <a:cs typeface="Mitra" pitchFamily="2" charset="-78"/>
              </a:rPr>
              <a:t>اهميت و اولويت</a:t>
            </a:r>
            <a:endParaRPr lang="en-US" sz="3500" b="1">
              <a:solidFill>
                <a:schemeClr val="bg2"/>
              </a:solidFill>
              <a:cs typeface="Mitra" pitchFamily="2" charset="-78"/>
            </a:endParaRPr>
          </a:p>
        </p:txBody>
      </p:sp>
      <p:sp>
        <p:nvSpPr>
          <p:cNvPr id="12293" name="AutoShape 10"/>
          <p:cNvSpPr>
            <a:spLocks noChangeArrowheads="1"/>
          </p:cNvSpPr>
          <p:nvPr/>
        </p:nvSpPr>
        <p:spPr bwMode="auto">
          <a:xfrm>
            <a:off x="4787900" y="3524250"/>
            <a:ext cx="863600" cy="661988"/>
          </a:xfrm>
          <a:prstGeom prst="roundRect">
            <a:avLst>
              <a:gd name="adj" fmla="val 16667"/>
            </a:avLst>
          </a:prstGeom>
          <a:solidFill>
            <a:srgbClr val="333399"/>
          </a:solidFill>
          <a:ln w="9525" algn="ctr">
            <a:solidFill>
              <a:schemeClr val="tx1"/>
            </a:solidFill>
            <a:round/>
            <a:headEnd/>
            <a:tailEnd/>
          </a:ln>
        </p:spPr>
        <p:txBody>
          <a:bodyPr wrap="none" anchor="ctr"/>
          <a:lstStyle/>
          <a:p>
            <a:pPr algn="ctr"/>
            <a:r>
              <a:rPr lang="fa-IR" sz="3000" b="1">
                <a:solidFill>
                  <a:schemeClr val="bg2"/>
                </a:solidFill>
                <a:cs typeface="Mitra" pitchFamily="2" charset="-78"/>
              </a:rPr>
              <a:t>5</a:t>
            </a:r>
            <a:endParaRPr lang="en-US" sz="3000" b="1">
              <a:solidFill>
                <a:schemeClr val="bg2"/>
              </a:solidFill>
              <a:cs typeface="Mitra" pitchFamily="2" charset="-78"/>
            </a:endParaRPr>
          </a:p>
        </p:txBody>
      </p:sp>
      <p:sp>
        <p:nvSpPr>
          <p:cNvPr id="12294" name="AutoShape 11"/>
          <p:cNvSpPr>
            <a:spLocks noChangeArrowheads="1"/>
          </p:cNvSpPr>
          <p:nvPr/>
        </p:nvSpPr>
        <p:spPr bwMode="auto">
          <a:xfrm>
            <a:off x="755650" y="3524250"/>
            <a:ext cx="3887788" cy="661988"/>
          </a:xfrm>
          <a:prstGeom prst="roundRect">
            <a:avLst>
              <a:gd name="adj" fmla="val 16667"/>
            </a:avLst>
          </a:prstGeom>
          <a:solidFill>
            <a:srgbClr val="333399"/>
          </a:solidFill>
          <a:ln w="9525" algn="ctr">
            <a:solidFill>
              <a:schemeClr val="tx1"/>
            </a:solidFill>
            <a:round/>
            <a:headEnd/>
            <a:tailEnd/>
          </a:ln>
        </p:spPr>
        <p:txBody>
          <a:bodyPr wrap="none" anchor="ctr"/>
          <a:lstStyle/>
          <a:p>
            <a:pPr indent="365125"/>
            <a:r>
              <a:rPr lang="fa-IR" sz="3500" b="1">
                <a:solidFill>
                  <a:schemeClr val="bg2"/>
                </a:solidFill>
                <a:cs typeface="Mitra" pitchFamily="2" charset="-78"/>
              </a:rPr>
              <a:t>توانايي پژوهشگر</a:t>
            </a:r>
            <a:endParaRPr lang="en-US" sz="3500" b="1">
              <a:solidFill>
                <a:schemeClr val="bg2"/>
              </a:solidFill>
              <a:cs typeface="Mitra" pitchFamily="2" charset="-78"/>
            </a:endParaRPr>
          </a:p>
        </p:txBody>
      </p:sp>
      <p:sp>
        <p:nvSpPr>
          <p:cNvPr id="12295" name="AutoShape 12"/>
          <p:cNvSpPr>
            <a:spLocks noChangeArrowheads="1"/>
          </p:cNvSpPr>
          <p:nvPr/>
        </p:nvSpPr>
        <p:spPr bwMode="auto">
          <a:xfrm>
            <a:off x="4787900" y="4318000"/>
            <a:ext cx="863600" cy="661988"/>
          </a:xfrm>
          <a:prstGeom prst="roundRect">
            <a:avLst>
              <a:gd name="adj" fmla="val 16667"/>
            </a:avLst>
          </a:prstGeom>
          <a:solidFill>
            <a:srgbClr val="333399"/>
          </a:solidFill>
          <a:ln w="9525" algn="ctr">
            <a:solidFill>
              <a:schemeClr val="tx1"/>
            </a:solidFill>
            <a:round/>
            <a:headEnd/>
            <a:tailEnd/>
          </a:ln>
        </p:spPr>
        <p:txBody>
          <a:bodyPr wrap="none" anchor="ctr"/>
          <a:lstStyle/>
          <a:p>
            <a:pPr algn="ctr"/>
            <a:r>
              <a:rPr lang="fa-IR" sz="3000" b="1">
                <a:solidFill>
                  <a:schemeClr val="bg2"/>
                </a:solidFill>
                <a:cs typeface="Mitra" pitchFamily="2" charset="-78"/>
              </a:rPr>
              <a:t>6</a:t>
            </a:r>
            <a:endParaRPr lang="en-US" sz="3000" b="1">
              <a:solidFill>
                <a:schemeClr val="bg2"/>
              </a:solidFill>
              <a:cs typeface="Mitra" pitchFamily="2" charset="-78"/>
            </a:endParaRPr>
          </a:p>
        </p:txBody>
      </p:sp>
      <p:sp>
        <p:nvSpPr>
          <p:cNvPr id="12296" name="AutoShape 13"/>
          <p:cNvSpPr>
            <a:spLocks noChangeArrowheads="1"/>
          </p:cNvSpPr>
          <p:nvPr/>
        </p:nvSpPr>
        <p:spPr bwMode="auto">
          <a:xfrm>
            <a:off x="755650" y="4318000"/>
            <a:ext cx="3887788" cy="661988"/>
          </a:xfrm>
          <a:prstGeom prst="roundRect">
            <a:avLst>
              <a:gd name="adj" fmla="val 16667"/>
            </a:avLst>
          </a:prstGeom>
          <a:solidFill>
            <a:srgbClr val="333399"/>
          </a:solidFill>
          <a:ln w="9525" algn="ctr">
            <a:solidFill>
              <a:schemeClr val="tx1"/>
            </a:solidFill>
            <a:round/>
            <a:headEnd/>
            <a:tailEnd/>
          </a:ln>
        </p:spPr>
        <p:txBody>
          <a:bodyPr wrap="none" anchor="ctr"/>
          <a:lstStyle/>
          <a:p>
            <a:pPr indent="365125"/>
            <a:r>
              <a:rPr lang="fa-IR" sz="3500" b="1">
                <a:solidFill>
                  <a:schemeClr val="bg2"/>
                </a:solidFill>
                <a:cs typeface="Mitra" pitchFamily="2" charset="-78"/>
              </a:rPr>
              <a:t>منابع مادي</a:t>
            </a:r>
            <a:endParaRPr lang="en-US" sz="3500" b="1">
              <a:solidFill>
                <a:schemeClr val="bg2"/>
              </a:solidFill>
              <a:cs typeface="Mitra" pitchFamily="2" charset="-78"/>
            </a:endParaRPr>
          </a:p>
        </p:txBody>
      </p:sp>
      <p:sp>
        <p:nvSpPr>
          <p:cNvPr id="12297" name="AutoShape 14"/>
          <p:cNvSpPr>
            <a:spLocks noChangeArrowheads="1"/>
          </p:cNvSpPr>
          <p:nvPr/>
        </p:nvSpPr>
        <p:spPr bwMode="auto">
          <a:xfrm>
            <a:off x="4787900" y="5110163"/>
            <a:ext cx="863600" cy="661987"/>
          </a:xfrm>
          <a:prstGeom prst="roundRect">
            <a:avLst>
              <a:gd name="adj" fmla="val 16667"/>
            </a:avLst>
          </a:prstGeom>
          <a:solidFill>
            <a:srgbClr val="333399"/>
          </a:solidFill>
          <a:ln w="9525" algn="ctr">
            <a:solidFill>
              <a:schemeClr val="tx1"/>
            </a:solidFill>
            <a:round/>
            <a:headEnd/>
            <a:tailEnd/>
          </a:ln>
        </p:spPr>
        <p:txBody>
          <a:bodyPr wrap="none" anchor="ctr"/>
          <a:lstStyle/>
          <a:p>
            <a:pPr algn="ctr"/>
            <a:r>
              <a:rPr lang="fa-IR" sz="3000" b="1">
                <a:solidFill>
                  <a:schemeClr val="bg2"/>
                </a:solidFill>
                <a:cs typeface="Mitra" pitchFamily="2" charset="-78"/>
              </a:rPr>
              <a:t>7</a:t>
            </a:r>
            <a:endParaRPr lang="en-US" sz="3000" b="1">
              <a:solidFill>
                <a:schemeClr val="bg2"/>
              </a:solidFill>
              <a:cs typeface="Mitra" pitchFamily="2" charset="-78"/>
            </a:endParaRPr>
          </a:p>
        </p:txBody>
      </p:sp>
      <p:sp>
        <p:nvSpPr>
          <p:cNvPr id="12298" name="AutoShape 15"/>
          <p:cNvSpPr>
            <a:spLocks noChangeArrowheads="1"/>
          </p:cNvSpPr>
          <p:nvPr/>
        </p:nvSpPr>
        <p:spPr bwMode="auto">
          <a:xfrm>
            <a:off x="755650" y="5110163"/>
            <a:ext cx="3887788" cy="661987"/>
          </a:xfrm>
          <a:prstGeom prst="roundRect">
            <a:avLst>
              <a:gd name="adj" fmla="val 16667"/>
            </a:avLst>
          </a:prstGeom>
          <a:solidFill>
            <a:srgbClr val="333399"/>
          </a:solidFill>
          <a:ln w="9525" algn="ctr">
            <a:solidFill>
              <a:schemeClr val="tx1"/>
            </a:solidFill>
            <a:round/>
            <a:headEnd/>
            <a:tailEnd/>
          </a:ln>
        </p:spPr>
        <p:txBody>
          <a:bodyPr wrap="none" anchor="ctr"/>
          <a:lstStyle/>
          <a:p>
            <a:pPr indent="365125"/>
            <a:r>
              <a:rPr lang="fa-IR" sz="3500" b="1">
                <a:solidFill>
                  <a:schemeClr val="bg2"/>
                </a:solidFill>
                <a:cs typeface="Mitra" pitchFamily="2" charset="-78"/>
              </a:rPr>
              <a:t>منابع اطلاعاتي</a:t>
            </a:r>
            <a:endParaRPr lang="en-US" sz="3500" b="1">
              <a:solidFill>
                <a:schemeClr val="bg2"/>
              </a:solidFill>
              <a:cs typeface="Mitra" pitchFamily="2" charset="-78"/>
            </a:endParaRPr>
          </a:p>
        </p:txBody>
      </p:sp>
      <p:sp>
        <p:nvSpPr>
          <p:cNvPr id="12299" name="AutoShape 16"/>
          <p:cNvSpPr>
            <a:spLocks noChangeArrowheads="1"/>
          </p:cNvSpPr>
          <p:nvPr/>
        </p:nvSpPr>
        <p:spPr bwMode="auto">
          <a:xfrm>
            <a:off x="4787900" y="5907088"/>
            <a:ext cx="863600" cy="661987"/>
          </a:xfrm>
          <a:prstGeom prst="roundRect">
            <a:avLst>
              <a:gd name="adj" fmla="val 16667"/>
            </a:avLst>
          </a:prstGeom>
          <a:solidFill>
            <a:srgbClr val="333399"/>
          </a:solidFill>
          <a:ln w="9525" algn="ctr">
            <a:solidFill>
              <a:schemeClr val="tx1"/>
            </a:solidFill>
            <a:round/>
            <a:headEnd/>
            <a:tailEnd/>
          </a:ln>
        </p:spPr>
        <p:txBody>
          <a:bodyPr wrap="none" anchor="ctr"/>
          <a:lstStyle/>
          <a:p>
            <a:pPr algn="ctr"/>
            <a:r>
              <a:rPr lang="fa-IR" sz="3000" b="1">
                <a:solidFill>
                  <a:schemeClr val="bg2"/>
                </a:solidFill>
                <a:cs typeface="Mitra" pitchFamily="2" charset="-78"/>
              </a:rPr>
              <a:t>8</a:t>
            </a:r>
            <a:endParaRPr lang="en-US" sz="3000" b="1">
              <a:solidFill>
                <a:schemeClr val="bg2"/>
              </a:solidFill>
              <a:cs typeface="Mitra" pitchFamily="2" charset="-78"/>
            </a:endParaRPr>
          </a:p>
        </p:txBody>
      </p:sp>
      <p:sp>
        <p:nvSpPr>
          <p:cNvPr id="12300" name="AutoShape 17"/>
          <p:cNvSpPr>
            <a:spLocks noChangeArrowheads="1"/>
          </p:cNvSpPr>
          <p:nvPr/>
        </p:nvSpPr>
        <p:spPr bwMode="auto">
          <a:xfrm>
            <a:off x="755650" y="5907088"/>
            <a:ext cx="3887788" cy="661987"/>
          </a:xfrm>
          <a:prstGeom prst="roundRect">
            <a:avLst>
              <a:gd name="adj" fmla="val 16667"/>
            </a:avLst>
          </a:prstGeom>
          <a:solidFill>
            <a:srgbClr val="333399"/>
          </a:solidFill>
          <a:ln w="9525" algn="ctr">
            <a:solidFill>
              <a:schemeClr val="tx1"/>
            </a:solidFill>
            <a:round/>
            <a:headEnd/>
            <a:tailEnd/>
          </a:ln>
        </p:spPr>
        <p:txBody>
          <a:bodyPr wrap="none" anchor="ctr"/>
          <a:lstStyle/>
          <a:p>
            <a:pPr indent="365125"/>
            <a:r>
              <a:rPr lang="fa-IR" sz="3500" b="1">
                <a:solidFill>
                  <a:schemeClr val="bg2"/>
                </a:solidFill>
                <a:cs typeface="Mitra" pitchFamily="2" charset="-78"/>
              </a:rPr>
              <a:t>به صرفه بودن</a:t>
            </a:r>
            <a:endParaRPr lang="en-US" sz="3500" b="1">
              <a:solidFill>
                <a:schemeClr val="bg2"/>
              </a:solidFill>
              <a:cs typeface="Mitra" pitchFamily="2" charset="-78"/>
            </a:endParaRPr>
          </a:p>
        </p:txBody>
      </p:sp>
      <p:sp>
        <p:nvSpPr>
          <p:cNvPr id="12301" name="AutoShape 18"/>
          <p:cNvSpPr>
            <a:spLocks noChangeArrowheads="1"/>
          </p:cNvSpPr>
          <p:nvPr/>
        </p:nvSpPr>
        <p:spPr bwMode="auto">
          <a:xfrm>
            <a:off x="4787900" y="1962150"/>
            <a:ext cx="863600" cy="661988"/>
          </a:xfrm>
          <a:prstGeom prst="roundRect">
            <a:avLst>
              <a:gd name="adj" fmla="val 16667"/>
            </a:avLst>
          </a:prstGeom>
          <a:solidFill>
            <a:srgbClr val="333399"/>
          </a:solidFill>
          <a:ln w="9525" algn="ctr">
            <a:solidFill>
              <a:schemeClr val="tx1"/>
            </a:solidFill>
            <a:round/>
            <a:headEnd/>
            <a:tailEnd/>
          </a:ln>
        </p:spPr>
        <p:txBody>
          <a:bodyPr wrap="none" anchor="ctr"/>
          <a:lstStyle/>
          <a:p>
            <a:pPr algn="ctr" rtl="0"/>
            <a:r>
              <a:rPr lang="fa-IR" sz="3000" b="1">
                <a:solidFill>
                  <a:schemeClr val="bg2"/>
                </a:solidFill>
                <a:cs typeface="Mitra" pitchFamily="2" charset="-78"/>
              </a:rPr>
              <a:t>3</a:t>
            </a:r>
            <a:endParaRPr lang="en-US" sz="3000" b="1">
              <a:solidFill>
                <a:schemeClr val="bg2"/>
              </a:solidFill>
              <a:cs typeface="Mitra" pitchFamily="2" charset="-78"/>
            </a:endParaRPr>
          </a:p>
        </p:txBody>
      </p:sp>
      <p:sp>
        <p:nvSpPr>
          <p:cNvPr id="12302" name="AutoShape 19"/>
          <p:cNvSpPr>
            <a:spLocks noChangeArrowheads="1"/>
          </p:cNvSpPr>
          <p:nvPr/>
        </p:nvSpPr>
        <p:spPr bwMode="auto">
          <a:xfrm>
            <a:off x="755650" y="1962150"/>
            <a:ext cx="3887788" cy="661988"/>
          </a:xfrm>
          <a:prstGeom prst="roundRect">
            <a:avLst>
              <a:gd name="adj" fmla="val 16667"/>
            </a:avLst>
          </a:prstGeom>
          <a:solidFill>
            <a:srgbClr val="333399"/>
          </a:solidFill>
          <a:ln w="9525" algn="ctr">
            <a:solidFill>
              <a:schemeClr val="tx1"/>
            </a:solidFill>
            <a:round/>
            <a:headEnd/>
            <a:tailEnd/>
          </a:ln>
        </p:spPr>
        <p:txBody>
          <a:bodyPr wrap="none" anchor="ctr"/>
          <a:lstStyle/>
          <a:p>
            <a:pPr marL="457200" rtl="0">
              <a:lnSpc>
                <a:spcPct val="80000"/>
              </a:lnSpc>
              <a:spcBef>
                <a:spcPct val="20000"/>
              </a:spcBef>
              <a:buClr>
                <a:schemeClr val="hlink"/>
              </a:buClr>
              <a:buSzPct val="70000"/>
              <a:buFont typeface="Wingdings" pitchFamily="2" charset="2"/>
              <a:buNone/>
            </a:pPr>
            <a:r>
              <a:rPr lang="fa-IR" sz="3500" b="1">
                <a:solidFill>
                  <a:schemeClr val="bg2"/>
                </a:solidFill>
                <a:cs typeface="Mitra" pitchFamily="2" charset="-78"/>
              </a:rPr>
              <a:t>پژوهش پذير بودن</a:t>
            </a:r>
            <a:endParaRPr lang="en-US" sz="3500" b="1">
              <a:solidFill>
                <a:schemeClr val="bg2"/>
              </a:solidFill>
              <a:cs typeface="Mitra" pitchFamily="2" charset="-78"/>
            </a:endParaRPr>
          </a:p>
        </p:txBody>
      </p:sp>
      <p:sp>
        <p:nvSpPr>
          <p:cNvPr id="12303" name="AutoShape 20"/>
          <p:cNvSpPr>
            <a:spLocks noChangeArrowheads="1"/>
          </p:cNvSpPr>
          <p:nvPr/>
        </p:nvSpPr>
        <p:spPr bwMode="auto">
          <a:xfrm>
            <a:off x="4787900" y="1152525"/>
            <a:ext cx="863600" cy="661988"/>
          </a:xfrm>
          <a:prstGeom prst="roundRect">
            <a:avLst>
              <a:gd name="adj" fmla="val 16667"/>
            </a:avLst>
          </a:prstGeom>
          <a:solidFill>
            <a:srgbClr val="333399"/>
          </a:solidFill>
          <a:ln w="9525" algn="ctr">
            <a:solidFill>
              <a:schemeClr val="tx1"/>
            </a:solidFill>
            <a:round/>
            <a:headEnd/>
            <a:tailEnd/>
          </a:ln>
        </p:spPr>
        <p:txBody>
          <a:bodyPr wrap="none" anchor="ctr"/>
          <a:lstStyle/>
          <a:p>
            <a:pPr algn="ctr"/>
            <a:r>
              <a:rPr lang="fa-IR" sz="3000" b="1">
                <a:solidFill>
                  <a:schemeClr val="bg2"/>
                </a:solidFill>
                <a:cs typeface="Mitra" pitchFamily="2" charset="-78"/>
              </a:rPr>
              <a:t>2</a:t>
            </a:r>
            <a:endParaRPr lang="en-US" sz="3000" b="1">
              <a:solidFill>
                <a:schemeClr val="bg2"/>
              </a:solidFill>
              <a:cs typeface="Mitra" pitchFamily="2" charset="-78"/>
            </a:endParaRPr>
          </a:p>
        </p:txBody>
      </p:sp>
      <p:sp>
        <p:nvSpPr>
          <p:cNvPr id="12304" name="AutoShape 21"/>
          <p:cNvSpPr>
            <a:spLocks noChangeArrowheads="1"/>
          </p:cNvSpPr>
          <p:nvPr/>
        </p:nvSpPr>
        <p:spPr bwMode="auto">
          <a:xfrm>
            <a:off x="755650" y="1152525"/>
            <a:ext cx="3887788" cy="661988"/>
          </a:xfrm>
          <a:prstGeom prst="roundRect">
            <a:avLst>
              <a:gd name="adj" fmla="val 16667"/>
            </a:avLst>
          </a:prstGeom>
          <a:solidFill>
            <a:srgbClr val="333399"/>
          </a:solidFill>
          <a:ln w="9525" algn="ctr">
            <a:solidFill>
              <a:schemeClr val="tx1"/>
            </a:solidFill>
            <a:round/>
            <a:headEnd/>
            <a:tailEnd/>
          </a:ln>
        </p:spPr>
        <p:txBody>
          <a:bodyPr wrap="none" anchor="ctr"/>
          <a:lstStyle/>
          <a:p>
            <a:pPr indent="365125"/>
            <a:r>
              <a:rPr lang="fa-IR" sz="3500" b="1">
                <a:solidFill>
                  <a:schemeClr val="bg2"/>
                </a:solidFill>
                <a:cs typeface="Mitra" pitchFamily="2" charset="-78"/>
              </a:rPr>
              <a:t>بديع بودن</a:t>
            </a:r>
            <a:endParaRPr lang="en-US" sz="3500" b="1">
              <a:solidFill>
                <a:schemeClr val="bg2"/>
              </a:solidFill>
              <a:cs typeface="Mitra" pitchFamily="2" charset="-78"/>
            </a:endParaRPr>
          </a:p>
        </p:txBody>
      </p:sp>
      <p:sp>
        <p:nvSpPr>
          <p:cNvPr id="12305" name="AutoShape 22"/>
          <p:cNvSpPr>
            <a:spLocks noChangeArrowheads="1"/>
          </p:cNvSpPr>
          <p:nvPr/>
        </p:nvSpPr>
        <p:spPr bwMode="auto">
          <a:xfrm>
            <a:off x="4787900" y="349250"/>
            <a:ext cx="863600" cy="661988"/>
          </a:xfrm>
          <a:prstGeom prst="roundRect">
            <a:avLst>
              <a:gd name="adj" fmla="val 16667"/>
            </a:avLst>
          </a:prstGeom>
          <a:solidFill>
            <a:srgbClr val="333399"/>
          </a:solidFill>
          <a:ln w="9525" algn="ctr">
            <a:solidFill>
              <a:schemeClr val="tx1"/>
            </a:solidFill>
            <a:round/>
            <a:headEnd/>
            <a:tailEnd/>
          </a:ln>
        </p:spPr>
        <p:txBody>
          <a:bodyPr wrap="none" anchor="ctr"/>
          <a:lstStyle/>
          <a:p>
            <a:pPr algn="ctr"/>
            <a:r>
              <a:rPr lang="fa-IR" sz="3000" b="1">
                <a:solidFill>
                  <a:schemeClr val="bg2"/>
                </a:solidFill>
                <a:cs typeface="Mitra" pitchFamily="2" charset="-78"/>
              </a:rPr>
              <a:t>1</a:t>
            </a:r>
            <a:endParaRPr lang="en-US" sz="3000" b="1">
              <a:solidFill>
                <a:schemeClr val="bg2"/>
              </a:solidFill>
              <a:cs typeface="Mitra" pitchFamily="2" charset="-78"/>
            </a:endParaRPr>
          </a:p>
        </p:txBody>
      </p:sp>
      <p:sp>
        <p:nvSpPr>
          <p:cNvPr id="12306" name="AutoShape 23"/>
          <p:cNvSpPr>
            <a:spLocks noChangeArrowheads="1"/>
          </p:cNvSpPr>
          <p:nvPr/>
        </p:nvSpPr>
        <p:spPr bwMode="auto">
          <a:xfrm>
            <a:off x="755650" y="349250"/>
            <a:ext cx="3887788" cy="661988"/>
          </a:xfrm>
          <a:prstGeom prst="roundRect">
            <a:avLst>
              <a:gd name="adj" fmla="val 16667"/>
            </a:avLst>
          </a:prstGeom>
          <a:solidFill>
            <a:srgbClr val="333399"/>
          </a:solidFill>
          <a:ln w="9525" algn="ctr">
            <a:solidFill>
              <a:schemeClr val="tx1"/>
            </a:solidFill>
            <a:round/>
            <a:headEnd/>
            <a:tailEnd/>
          </a:ln>
        </p:spPr>
        <p:txBody>
          <a:bodyPr wrap="none" anchor="ctr"/>
          <a:lstStyle/>
          <a:p>
            <a:pPr indent="365125"/>
            <a:r>
              <a:rPr lang="fa-IR" sz="3500" b="1" dirty="0">
                <a:solidFill>
                  <a:schemeClr val="bg2"/>
                </a:solidFill>
                <a:cs typeface="Mitra" pitchFamily="2" charset="-78"/>
              </a:rPr>
              <a:t>علاقة پژوهشگر</a:t>
            </a:r>
            <a:endParaRPr lang="en-US" sz="3500" b="1" dirty="0">
              <a:solidFill>
                <a:schemeClr val="bg2"/>
              </a:solidFill>
              <a:cs typeface="Mitra" pitchFamily="2" charset="-78"/>
            </a:endParaRPr>
          </a:p>
        </p:txBody>
      </p:sp>
      <p:grpSp>
        <p:nvGrpSpPr>
          <p:cNvPr id="2" name="Group 28"/>
          <p:cNvGrpSpPr>
            <a:grpSpLocks/>
          </p:cNvGrpSpPr>
          <p:nvPr/>
        </p:nvGrpSpPr>
        <p:grpSpPr bwMode="auto">
          <a:xfrm>
            <a:off x="5621338" y="2965450"/>
            <a:ext cx="709612" cy="915988"/>
            <a:chOff x="3554" y="1797"/>
            <a:chExt cx="550" cy="713"/>
          </a:xfrm>
        </p:grpSpPr>
        <p:sp>
          <p:nvSpPr>
            <p:cNvPr id="12318" name="Line 26"/>
            <p:cNvSpPr>
              <a:spLocks noChangeShapeType="1"/>
            </p:cNvSpPr>
            <p:nvPr/>
          </p:nvSpPr>
          <p:spPr bwMode="auto">
            <a:xfrm flipH="1" flipV="1">
              <a:off x="3554" y="1797"/>
              <a:ext cx="544" cy="363"/>
            </a:xfrm>
            <a:prstGeom prst="line">
              <a:avLst/>
            </a:prstGeom>
            <a:noFill/>
            <a:ln w="38100">
              <a:solidFill>
                <a:schemeClr val="tx1"/>
              </a:solidFill>
              <a:round/>
              <a:headEnd/>
              <a:tailEnd/>
            </a:ln>
          </p:spPr>
          <p:txBody>
            <a:bodyPr/>
            <a:lstStyle/>
            <a:p>
              <a:endParaRPr lang="en-US"/>
            </a:p>
          </p:txBody>
        </p:sp>
        <p:sp>
          <p:nvSpPr>
            <p:cNvPr id="12319" name="Line 27"/>
            <p:cNvSpPr>
              <a:spLocks noChangeShapeType="1"/>
            </p:cNvSpPr>
            <p:nvPr/>
          </p:nvSpPr>
          <p:spPr bwMode="auto">
            <a:xfrm flipH="1">
              <a:off x="3560" y="2147"/>
              <a:ext cx="544" cy="363"/>
            </a:xfrm>
            <a:prstGeom prst="line">
              <a:avLst/>
            </a:prstGeom>
            <a:noFill/>
            <a:ln w="38100">
              <a:solidFill>
                <a:schemeClr val="tx1"/>
              </a:solidFill>
              <a:round/>
              <a:headEnd/>
              <a:tailEnd/>
            </a:ln>
          </p:spPr>
          <p:txBody>
            <a:bodyPr/>
            <a:lstStyle/>
            <a:p>
              <a:endParaRPr lang="en-US"/>
            </a:p>
          </p:txBody>
        </p:sp>
      </p:grpSp>
      <p:grpSp>
        <p:nvGrpSpPr>
          <p:cNvPr id="3" name="Group 29"/>
          <p:cNvGrpSpPr>
            <a:grpSpLocks/>
          </p:cNvGrpSpPr>
          <p:nvPr/>
        </p:nvGrpSpPr>
        <p:grpSpPr bwMode="auto">
          <a:xfrm>
            <a:off x="5630863" y="2214563"/>
            <a:ext cx="709612" cy="2447925"/>
            <a:chOff x="3554" y="1797"/>
            <a:chExt cx="550" cy="713"/>
          </a:xfrm>
        </p:grpSpPr>
        <p:sp>
          <p:nvSpPr>
            <p:cNvPr id="12316" name="Line 30"/>
            <p:cNvSpPr>
              <a:spLocks noChangeShapeType="1"/>
            </p:cNvSpPr>
            <p:nvPr/>
          </p:nvSpPr>
          <p:spPr bwMode="auto">
            <a:xfrm flipH="1" flipV="1">
              <a:off x="3554" y="1797"/>
              <a:ext cx="544" cy="363"/>
            </a:xfrm>
            <a:prstGeom prst="line">
              <a:avLst/>
            </a:prstGeom>
            <a:noFill/>
            <a:ln w="38100">
              <a:solidFill>
                <a:schemeClr val="tx1"/>
              </a:solidFill>
              <a:round/>
              <a:headEnd/>
              <a:tailEnd/>
            </a:ln>
          </p:spPr>
          <p:txBody>
            <a:bodyPr/>
            <a:lstStyle/>
            <a:p>
              <a:endParaRPr lang="en-US"/>
            </a:p>
          </p:txBody>
        </p:sp>
        <p:sp>
          <p:nvSpPr>
            <p:cNvPr id="12317" name="Line 31"/>
            <p:cNvSpPr>
              <a:spLocks noChangeShapeType="1"/>
            </p:cNvSpPr>
            <p:nvPr/>
          </p:nvSpPr>
          <p:spPr bwMode="auto">
            <a:xfrm flipH="1">
              <a:off x="3560" y="2147"/>
              <a:ext cx="544" cy="363"/>
            </a:xfrm>
            <a:prstGeom prst="line">
              <a:avLst/>
            </a:prstGeom>
            <a:noFill/>
            <a:ln w="38100">
              <a:solidFill>
                <a:schemeClr val="tx1"/>
              </a:solidFill>
              <a:round/>
              <a:headEnd/>
              <a:tailEnd/>
            </a:ln>
          </p:spPr>
          <p:txBody>
            <a:bodyPr/>
            <a:lstStyle/>
            <a:p>
              <a:endParaRPr lang="en-US"/>
            </a:p>
          </p:txBody>
        </p:sp>
      </p:grpSp>
      <p:grpSp>
        <p:nvGrpSpPr>
          <p:cNvPr id="4" name="Group 32"/>
          <p:cNvGrpSpPr>
            <a:grpSpLocks/>
          </p:cNvGrpSpPr>
          <p:nvPr/>
        </p:nvGrpSpPr>
        <p:grpSpPr bwMode="auto">
          <a:xfrm>
            <a:off x="5621338" y="1412875"/>
            <a:ext cx="709612" cy="4103688"/>
            <a:chOff x="3554" y="1797"/>
            <a:chExt cx="550" cy="713"/>
          </a:xfrm>
        </p:grpSpPr>
        <p:sp>
          <p:nvSpPr>
            <p:cNvPr id="12314" name="Line 33"/>
            <p:cNvSpPr>
              <a:spLocks noChangeShapeType="1"/>
            </p:cNvSpPr>
            <p:nvPr/>
          </p:nvSpPr>
          <p:spPr bwMode="auto">
            <a:xfrm flipH="1" flipV="1">
              <a:off x="3554" y="1797"/>
              <a:ext cx="544" cy="363"/>
            </a:xfrm>
            <a:prstGeom prst="line">
              <a:avLst/>
            </a:prstGeom>
            <a:noFill/>
            <a:ln w="38100">
              <a:solidFill>
                <a:schemeClr val="tx1"/>
              </a:solidFill>
              <a:round/>
              <a:headEnd/>
              <a:tailEnd/>
            </a:ln>
          </p:spPr>
          <p:txBody>
            <a:bodyPr/>
            <a:lstStyle/>
            <a:p>
              <a:endParaRPr lang="en-US"/>
            </a:p>
          </p:txBody>
        </p:sp>
        <p:sp>
          <p:nvSpPr>
            <p:cNvPr id="12315" name="Line 34"/>
            <p:cNvSpPr>
              <a:spLocks noChangeShapeType="1"/>
            </p:cNvSpPr>
            <p:nvPr/>
          </p:nvSpPr>
          <p:spPr bwMode="auto">
            <a:xfrm flipH="1">
              <a:off x="3560" y="2147"/>
              <a:ext cx="544" cy="363"/>
            </a:xfrm>
            <a:prstGeom prst="line">
              <a:avLst/>
            </a:prstGeom>
            <a:noFill/>
            <a:ln w="38100">
              <a:solidFill>
                <a:schemeClr val="tx1"/>
              </a:solidFill>
              <a:round/>
              <a:headEnd/>
              <a:tailEnd/>
            </a:ln>
          </p:spPr>
          <p:txBody>
            <a:bodyPr/>
            <a:lstStyle/>
            <a:p>
              <a:endParaRPr lang="en-US"/>
            </a:p>
          </p:txBody>
        </p:sp>
      </p:grpSp>
      <p:grpSp>
        <p:nvGrpSpPr>
          <p:cNvPr id="5" name="Group 35"/>
          <p:cNvGrpSpPr>
            <a:grpSpLocks/>
          </p:cNvGrpSpPr>
          <p:nvPr/>
        </p:nvGrpSpPr>
        <p:grpSpPr bwMode="auto">
          <a:xfrm>
            <a:off x="5641975" y="620713"/>
            <a:ext cx="709613" cy="5688012"/>
            <a:chOff x="3554" y="1797"/>
            <a:chExt cx="550" cy="713"/>
          </a:xfrm>
        </p:grpSpPr>
        <p:sp>
          <p:nvSpPr>
            <p:cNvPr id="12312" name="Line 36"/>
            <p:cNvSpPr>
              <a:spLocks noChangeShapeType="1"/>
            </p:cNvSpPr>
            <p:nvPr/>
          </p:nvSpPr>
          <p:spPr bwMode="auto">
            <a:xfrm flipH="1" flipV="1">
              <a:off x="3554" y="1797"/>
              <a:ext cx="544" cy="363"/>
            </a:xfrm>
            <a:prstGeom prst="line">
              <a:avLst/>
            </a:prstGeom>
            <a:noFill/>
            <a:ln w="38100">
              <a:solidFill>
                <a:schemeClr val="tx1"/>
              </a:solidFill>
              <a:round/>
              <a:headEnd/>
              <a:tailEnd/>
            </a:ln>
          </p:spPr>
          <p:txBody>
            <a:bodyPr/>
            <a:lstStyle/>
            <a:p>
              <a:endParaRPr lang="en-US"/>
            </a:p>
          </p:txBody>
        </p:sp>
        <p:sp>
          <p:nvSpPr>
            <p:cNvPr id="12313" name="Line 37"/>
            <p:cNvSpPr>
              <a:spLocks noChangeShapeType="1"/>
            </p:cNvSpPr>
            <p:nvPr/>
          </p:nvSpPr>
          <p:spPr bwMode="auto">
            <a:xfrm flipH="1">
              <a:off x="3560" y="2147"/>
              <a:ext cx="544" cy="363"/>
            </a:xfrm>
            <a:prstGeom prst="line">
              <a:avLst/>
            </a:prstGeom>
            <a:noFill/>
            <a:ln w="38100">
              <a:solidFill>
                <a:schemeClr val="tx1"/>
              </a:solidFill>
              <a:round/>
              <a:headEnd/>
              <a:tailEnd/>
            </a:ln>
          </p:spPr>
          <p:txBody>
            <a:bodyPr/>
            <a:lstStyle/>
            <a:p>
              <a:endParaRPr lang="en-US"/>
            </a:p>
          </p:txBody>
        </p:sp>
      </p:grpSp>
      <p:sp>
        <p:nvSpPr>
          <p:cNvPr id="32" name="Slide Number Placeholder 31"/>
          <p:cNvSpPr>
            <a:spLocks noGrp="1"/>
          </p:cNvSpPr>
          <p:nvPr>
            <p:ph type="sldNum" sz="quarter" idx="12"/>
          </p:nvPr>
        </p:nvSpPr>
        <p:spPr/>
        <p:txBody>
          <a:bodyPr/>
          <a:lstStyle/>
          <a:p>
            <a:fld id="{C18AF7E9-5F85-4EBF-B4B3-3686E00CFE2F}" type="slidenum">
              <a:rPr lang="en-US" smtClean="0"/>
              <a:pPr/>
              <a:t>30</a:t>
            </a:fld>
            <a:endParaRPr lang="en-US"/>
          </a:p>
        </p:txBody>
      </p:sp>
      <p:sp>
        <p:nvSpPr>
          <p:cNvPr id="33" name="Footer Placeholder 32"/>
          <p:cNvSpPr>
            <a:spLocks noGrp="1"/>
          </p:cNvSpPr>
          <p:nvPr>
            <p:ph type="ftr" sz="quarter" idx="11"/>
          </p:nvPr>
        </p:nvSpPr>
        <p:spPr/>
        <p:txBody>
          <a:bodyPr/>
          <a:lstStyle/>
          <a:p>
            <a:r>
              <a:rPr lang="fa-IR" smtClean="0"/>
              <a:t>انتخاب موضوع، بيان مسئله، اهداف-دکتر آرش قنبريان</a:t>
            </a:r>
            <a:endParaRPr lang="en-US"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a:spLocks noGrp="1"/>
          </p:cNvSpPr>
          <p:nvPr>
            <p:ph type="sldNum" sz="quarter" idx="12"/>
          </p:nvPr>
        </p:nvSpPr>
        <p:spPr>
          <a:xfrm>
            <a:off x="3124200" y="6248400"/>
            <a:ext cx="2895600" cy="476250"/>
          </a:xfrm>
          <a:noFill/>
        </p:spPr>
        <p:txBody>
          <a:bodyPr/>
          <a:lstStyle/>
          <a:p>
            <a:pPr algn="ctr"/>
            <a:fld id="{49C0A79E-310A-4655-A0AF-423E7DC0F7F3}" type="slidenum">
              <a:rPr lang="ar-SA" smtClean="0"/>
              <a:pPr algn="ctr"/>
              <a:t>31</a:t>
            </a:fld>
            <a:endParaRPr lang="en-US" smtClean="0"/>
          </a:p>
        </p:txBody>
      </p:sp>
      <p:sp>
        <p:nvSpPr>
          <p:cNvPr id="313346" name="Rectangle 2"/>
          <p:cNvSpPr>
            <a:spLocks noChangeArrowheads="1"/>
          </p:cNvSpPr>
          <p:nvPr/>
        </p:nvSpPr>
        <p:spPr bwMode="auto">
          <a:xfrm>
            <a:off x="468313" y="1643063"/>
            <a:ext cx="7848600" cy="3785652"/>
          </a:xfrm>
          <a:prstGeom prst="rect">
            <a:avLst/>
          </a:prstGeom>
          <a:noFill/>
          <a:ln w="9525">
            <a:noFill/>
            <a:miter lim="800000"/>
            <a:headEnd/>
            <a:tailEnd/>
          </a:ln>
        </p:spPr>
        <p:txBody>
          <a:bodyPr>
            <a:spAutoFit/>
          </a:bodyPr>
          <a:lstStyle/>
          <a:p>
            <a:pPr marL="457200" indent="-457200" algn="just" rtl="1">
              <a:spcBef>
                <a:spcPct val="50000"/>
              </a:spcBef>
              <a:buFont typeface="Wingdings" pitchFamily="2" charset="2"/>
              <a:buChar char="ü"/>
            </a:pPr>
            <a:r>
              <a:rPr lang="ar-SA" sz="1600" dirty="0">
                <a:latin typeface="Minstrel" pitchFamily="2" charset="0"/>
              </a:rPr>
              <a:t> </a:t>
            </a:r>
            <a:r>
              <a:rPr lang="ar-SA" sz="2400" b="1" dirty="0">
                <a:cs typeface="Mitra" pitchFamily="2" charset="-78"/>
              </a:rPr>
              <a:t>آيا مسئله تحقيق به روز (جديد) است ؟ </a:t>
            </a:r>
            <a:endParaRPr lang="fa-IR" sz="2400" b="1" dirty="0">
              <a:cs typeface="Mitra" pitchFamily="2" charset="-78"/>
            </a:endParaRPr>
          </a:p>
          <a:p>
            <a:pPr marL="457200" indent="-457200" algn="just" rtl="1">
              <a:spcBef>
                <a:spcPct val="50000"/>
              </a:spcBef>
              <a:buFont typeface="Wingdings" pitchFamily="2" charset="2"/>
              <a:buChar char="ü"/>
            </a:pPr>
            <a:r>
              <a:rPr lang="fa-IR" sz="2400" b="1" dirty="0">
                <a:cs typeface="Mitra" pitchFamily="2" charset="-78"/>
              </a:rPr>
              <a:t> </a:t>
            </a:r>
            <a:r>
              <a:rPr lang="ar-SA" sz="2400" b="1" dirty="0">
                <a:cs typeface="Mitra" pitchFamily="2" charset="-78"/>
              </a:rPr>
              <a:t>آيا مسئله تحقيق رابطه بين پديده ها را مورد بررسي قرار مي‌دهد؟ </a:t>
            </a:r>
          </a:p>
          <a:p>
            <a:pPr marL="457200" indent="-457200" algn="just" rtl="1">
              <a:spcBef>
                <a:spcPct val="50000"/>
              </a:spcBef>
              <a:buFont typeface="Wingdings" pitchFamily="2" charset="2"/>
              <a:buChar char="ü"/>
            </a:pPr>
            <a:r>
              <a:rPr lang="ar-SA" sz="2400" b="1" dirty="0">
                <a:cs typeface="Mitra" pitchFamily="2" charset="-78"/>
              </a:rPr>
              <a:t>آيا مسئله تحقيق روشن و ‌صريح بيان شده است ؟ </a:t>
            </a:r>
          </a:p>
          <a:p>
            <a:pPr marL="457200" indent="-457200" algn="just" rtl="1">
              <a:spcBef>
                <a:spcPct val="50000"/>
              </a:spcBef>
              <a:buFont typeface="Wingdings" pitchFamily="2" charset="2"/>
              <a:buChar char="ü"/>
            </a:pPr>
            <a:r>
              <a:rPr lang="ar-SA" sz="2400" b="1" dirty="0">
                <a:cs typeface="Mitra" pitchFamily="2" charset="-78"/>
              </a:rPr>
              <a:t> آيا دامنه مسئله تحقيق محدود شده است ؟ </a:t>
            </a:r>
          </a:p>
          <a:p>
            <a:pPr marL="457200" indent="-457200" algn="just" rtl="1">
              <a:spcBef>
                <a:spcPct val="50000"/>
              </a:spcBef>
              <a:buFont typeface="Wingdings" pitchFamily="2" charset="2"/>
              <a:buChar char="ü"/>
            </a:pPr>
            <a:r>
              <a:rPr lang="ar-SA" sz="2400" b="1" dirty="0">
                <a:cs typeface="Mitra" pitchFamily="2" charset="-78"/>
              </a:rPr>
              <a:t> آيا براي تحقيق منابع مالي لازم در اختيار است ؟ </a:t>
            </a:r>
          </a:p>
          <a:p>
            <a:pPr marL="457200" indent="-457200" algn="just" rtl="1">
              <a:spcBef>
                <a:spcPct val="50000"/>
              </a:spcBef>
              <a:buFont typeface="Wingdings" pitchFamily="2" charset="2"/>
              <a:buChar char="ü"/>
            </a:pPr>
            <a:r>
              <a:rPr lang="ar-SA" sz="2400" b="1" dirty="0">
                <a:cs typeface="Mitra" pitchFamily="2" charset="-78"/>
              </a:rPr>
              <a:t> آيا امكانات پرسنلي، زماني، تجهيزاتي لازم براي تحقيق وجود دارد؟ </a:t>
            </a:r>
            <a:endParaRPr lang="fa-IR" sz="2400" b="1" dirty="0">
              <a:cs typeface="Mitra" pitchFamily="2" charset="-78"/>
            </a:endParaRPr>
          </a:p>
          <a:p>
            <a:pPr marL="457200" indent="-457200" algn="just" rtl="1">
              <a:spcBef>
                <a:spcPct val="50000"/>
              </a:spcBef>
              <a:buFont typeface="Wingdings" pitchFamily="2" charset="2"/>
              <a:buChar char="ü"/>
            </a:pPr>
            <a:r>
              <a:rPr lang="fa-IR" sz="2400" b="1" dirty="0">
                <a:cs typeface="Mitra" pitchFamily="2" charset="-78"/>
              </a:rPr>
              <a:t> </a:t>
            </a:r>
            <a:r>
              <a:rPr lang="ar-SA" sz="2400" b="1" dirty="0">
                <a:cs typeface="Mitra" pitchFamily="2" charset="-78"/>
              </a:rPr>
              <a:t>آيا محقق اساساً شهامت انجام تحقيق را دارد؟ </a:t>
            </a:r>
          </a:p>
        </p:txBody>
      </p:sp>
      <p:sp>
        <p:nvSpPr>
          <p:cNvPr id="313347" name="Rectangle 3"/>
          <p:cNvSpPr>
            <a:spLocks noChangeArrowheads="1"/>
          </p:cNvSpPr>
          <p:nvPr/>
        </p:nvSpPr>
        <p:spPr bwMode="auto">
          <a:xfrm>
            <a:off x="2339752" y="692696"/>
            <a:ext cx="4800600" cy="701675"/>
          </a:xfrm>
          <a:prstGeom prst="rect">
            <a:avLst/>
          </a:prstGeom>
          <a:noFill/>
          <a:ln w="9525">
            <a:noFill/>
            <a:miter lim="800000"/>
            <a:headEnd/>
            <a:tailEnd/>
          </a:ln>
        </p:spPr>
        <p:txBody>
          <a:bodyPr>
            <a:spAutoFit/>
          </a:bodyPr>
          <a:lstStyle/>
          <a:p>
            <a:pPr algn="ctr" rtl="1"/>
            <a:r>
              <a:rPr lang="ar-SA" sz="4000" dirty="0">
                <a:latin typeface="Times New Roman" pitchFamily="18" charset="0"/>
              </a:rPr>
              <a:t>ارزشيابي مسئله تحقيق </a:t>
            </a:r>
          </a:p>
        </p:txBody>
      </p:sp>
      <p:sp>
        <p:nvSpPr>
          <p:cNvPr id="5" name="Footer Placeholder 4"/>
          <p:cNvSpPr>
            <a:spLocks noGrp="1"/>
          </p:cNvSpPr>
          <p:nvPr>
            <p:ph type="ftr" sz="quarter" idx="11"/>
          </p:nvPr>
        </p:nvSpPr>
        <p:spPr/>
        <p:txBody>
          <a:bodyPr/>
          <a:lstStyle/>
          <a:p>
            <a:r>
              <a:rPr lang="fa-IR" smtClean="0"/>
              <a:t>انتخاب موضوع، بيان مسئله، اهداف-دکتر آرش قنبريان</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13347"/>
                                        </p:tgtEl>
                                        <p:attrNameLst>
                                          <p:attrName>style.visibility</p:attrName>
                                        </p:attrNameLst>
                                      </p:cBhvr>
                                      <p:to>
                                        <p:strVal val="visible"/>
                                      </p:to>
                                    </p:set>
                                    <p:anim calcmode="lin" valueType="num">
                                      <p:cBhvr>
                                        <p:cTn id="7" dur="500" fill="hold"/>
                                        <p:tgtEl>
                                          <p:spTgt spid="313347"/>
                                        </p:tgtEl>
                                        <p:attrNameLst>
                                          <p:attrName>ppt_w</p:attrName>
                                        </p:attrNameLst>
                                      </p:cBhvr>
                                      <p:tavLst>
                                        <p:tav tm="0">
                                          <p:val>
                                            <p:fltVal val="0"/>
                                          </p:val>
                                        </p:tav>
                                        <p:tav tm="100000">
                                          <p:val>
                                            <p:strVal val="#ppt_w"/>
                                          </p:val>
                                        </p:tav>
                                      </p:tavLst>
                                    </p:anim>
                                    <p:anim calcmode="lin" valueType="num">
                                      <p:cBhvr>
                                        <p:cTn id="8" dur="500" fill="hold"/>
                                        <p:tgtEl>
                                          <p:spTgt spid="31334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313346">
                                            <p:txEl>
                                              <p:pRg st="0" end="0"/>
                                            </p:txEl>
                                          </p:spTgt>
                                        </p:tgtEl>
                                        <p:attrNameLst>
                                          <p:attrName>style.visibility</p:attrName>
                                        </p:attrNameLst>
                                      </p:cBhvr>
                                      <p:to>
                                        <p:strVal val="visible"/>
                                      </p:to>
                                    </p:set>
                                    <p:animEffect transition="in" filter="wipe(up)">
                                      <p:cBhvr>
                                        <p:cTn id="13" dur="500"/>
                                        <p:tgtEl>
                                          <p:spTgt spid="31334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313346">
                                            <p:txEl>
                                              <p:pRg st="1" end="1"/>
                                            </p:txEl>
                                          </p:spTgt>
                                        </p:tgtEl>
                                        <p:attrNameLst>
                                          <p:attrName>style.visibility</p:attrName>
                                        </p:attrNameLst>
                                      </p:cBhvr>
                                      <p:to>
                                        <p:strVal val="visible"/>
                                      </p:to>
                                    </p:set>
                                    <p:animEffect transition="in" filter="wipe(up)">
                                      <p:cBhvr>
                                        <p:cTn id="18" dur="500"/>
                                        <p:tgtEl>
                                          <p:spTgt spid="313346">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313346">
                                            <p:txEl>
                                              <p:pRg st="2" end="2"/>
                                            </p:txEl>
                                          </p:spTgt>
                                        </p:tgtEl>
                                        <p:attrNameLst>
                                          <p:attrName>style.visibility</p:attrName>
                                        </p:attrNameLst>
                                      </p:cBhvr>
                                      <p:to>
                                        <p:strVal val="visible"/>
                                      </p:to>
                                    </p:set>
                                    <p:animEffect transition="in" filter="wipe(up)">
                                      <p:cBhvr>
                                        <p:cTn id="23" dur="500"/>
                                        <p:tgtEl>
                                          <p:spTgt spid="313346">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313346">
                                            <p:txEl>
                                              <p:pRg st="3" end="3"/>
                                            </p:txEl>
                                          </p:spTgt>
                                        </p:tgtEl>
                                        <p:attrNameLst>
                                          <p:attrName>style.visibility</p:attrName>
                                        </p:attrNameLst>
                                      </p:cBhvr>
                                      <p:to>
                                        <p:strVal val="visible"/>
                                      </p:to>
                                    </p:set>
                                    <p:animEffect transition="in" filter="wipe(up)">
                                      <p:cBhvr>
                                        <p:cTn id="28" dur="500"/>
                                        <p:tgtEl>
                                          <p:spTgt spid="313346">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313346">
                                            <p:txEl>
                                              <p:pRg st="4" end="4"/>
                                            </p:txEl>
                                          </p:spTgt>
                                        </p:tgtEl>
                                        <p:attrNameLst>
                                          <p:attrName>style.visibility</p:attrName>
                                        </p:attrNameLst>
                                      </p:cBhvr>
                                      <p:to>
                                        <p:strVal val="visible"/>
                                      </p:to>
                                    </p:set>
                                    <p:animEffect transition="in" filter="wipe(up)">
                                      <p:cBhvr>
                                        <p:cTn id="33" dur="500"/>
                                        <p:tgtEl>
                                          <p:spTgt spid="313346">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313346">
                                            <p:txEl>
                                              <p:pRg st="5" end="5"/>
                                            </p:txEl>
                                          </p:spTgt>
                                        </p:tgtEl>
                                        <p:attrNameLst>
                                          <p:attrName>style.visibility</p:attrName>
                                        </p:attrNameLst>
                                      </p:cBhvr>
                                      <p:to>
                                        <p:strVal val="visible"/>
                                      </p:to>
                                    </p:set>
                                    <p:animEffect transition="in" filter="wipe(up)">
                                      <p:cBhvr>
                                        <p:cTn id="38" dur="500"/>
                                        <p:tgtEl>
                                          <p:spTgt spid="313346">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313346">
                                            <p:txEl>
                                              <p:pRg st="6" end="6"/>
                                            </p:txEl>
                                          </p:spTgt>
                                        </p:tgtEl>
                                        <p:attrNameLst>
                                          <p:attrName>style.visibility</p:attrName>
                                        </p:attrNameLst>
                                      </p:cBhvr>
                                      <p:to>
                                        <p:strVal val="visible"/>
                                      </p:to>
                                    </p:set>
                                    <p:animEffect transition="in" filter="wipe(up)">
                                      <p:cBhvr>
                                        <p:cTn id="43" dur="500"/>
                                        <p:tgtEl>
                                          <p:spTgt spid="31334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3346" grpId="0" build="p" autoUpdateAnimBg="0"/>
      <p:bldP spid="313347"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2"/>
          </p:nvPr>
        </p:nvSpPr>
        <p:spPr>
          <a:xfrm>
            <a:off x="3124200" y="6248400"/>
            <a:ext cx="2895600" cy="476250"/>
          </a:xfrm>
          <a:noFill/>
        </p:spPr>
        <p:txBody>
          <a:bodyPr/>
          <a:lstStyle/>
          <a:p>
            <a:pPr algn="ctr"/>
            <a:fld id="{84085188-75E5-43F7-A3DC-ADB6E6B2C17E}" type="slidenum">
              <a:rPr lang="ar-SA" smtClean="0"/>
              <a:pPr algn="ctr"/>
              <a:t>32</a:t>
            </a:fld>
            <a:endParaRPr lang="en-US" smtClean="0"/>
          </a:p>
        </p:txBody>
      </p:sp>
      <p:sp>
        <p:nvSpPr>
          <p:cNvPr id="314370" name="Rectangle 2"/>
          <p:cNvSpPr>
            <a:spLocks noChangeArrowheads="1"/>
          </p:cNvSpPr>
          <p:nvPr/>
        </p:nvSpPr>
        <p:spPr bwMode="auto">
          <a:xfrm>
            <a:off x="826269" y="1556792"/>
            <a:ext cx="7850187" cy="4524315"/>
          </a:xfrm>
          <a:prstGeom prst="rect">
            <a:avLst/>
          </a:prstGeom>
          <a:noFill/>
          <a:ln w="9525">
            <a:noFill/>
            <a:miter lim="800000"/>
            <a:headEnd/>
            <a:tailEnd/>
          </a:ln>
        </p:spPr>
        <p:txBody>
          <a:bodyPr>
            <a:spAutoFit/>
          </a:bodyPr>
          <a:lstStyle/>
          <a:p>
            <a:pPr marL="457200" indent="-457200" algn="just" rtl="1">
              <a:spcBef>
                <a:spcPct val="50000"/>
              </a:spcBef>
              <a:buFont typeface="Wingdings" pitchFamily="2" charset="2"/>
              <a:buChar char="ü"/>
            </a:pPr>
            <a:r>
              <a:rPr lang="ar-SA" sz="2400" dirty="0">
                <a:latin typeface="Times New Roman" pitchFamily="18" charset="0"/>
              </a:rPr>
              <a:t> آيا مسئله از اهميت و ارزش لازم براي مطالعه برخوردار است ؟ </a:t>
            </a:r>
          </a:p>
          <a:p>
            <a:pPr marL="457200" indent="-457200" algn="just" rtl="1">
              <a:spcBef>
                <a:spcPct val="50000"/>
              </a:spcBef>
              <a:buFont typeface="Wingdings" pitchFamily="2" charset="2"/>
              <a:buChar char="ü"/>
            </a:pPr>
            <a:r>
              <a:rPr lang="fa-IR" sz="2400" dirty="0">
                <a:latin typeface="Times New Roman" pitchFamily="18" charset="0"/>
              </a:rPr>
              <a:t> </a:t>
            </a:r>
            <a:r>
              <a:rPr lang="ar-SA" sz="2400" dirty="0">
                <a:latin typeface="Verdana" pitchFamily="34" charset="0"/>
              </a:rPr>
              <a:t>آيا مسأله با علائق و تمايلات محقق همخواني دارد؟</a:t>
            </a:r>
            <a:endParaRPr lang="ar-SA" sz="2400" dirty="0">
              <a:latin typeface="Times New Roman" pitchFamily="18" charset="0"/>
            </a:endParaRPr>
          </a:p>
          <a:p>
            <a:pPr marL="457200" indent="-457200" algn="just" rtl="1">
              <a:spcBef>
                <a:spcPct val="50000"/>
              </a:spcBef>
              <a:buFont typeface="Wingdings" pitchFamily="2" charset="2"/>
              <a:buChar char="ü"/>
            </a:pPr>
            <a:r>
              <a:rPr lang="ar-SA" sz="2400" dirty="0">
                <a:latin typeface="Times New Roman" pitchFamily="18" charset="0"/>
              </a:rPr>
              <a:t> آيا انجام تحقيق با توجه به روشهاي علمي تحقيق امكانپذير است؟ </a:t>
            </a:r>
          </a:p>
          <a:p>
            <a:pPr marL="457200" indent="-457200" algn="just" rtl="1">
              <a:spcBef>
                <a:spcPct val="50000"/>
              </a:spcBef>
              <a:buFont typeface="Wingdings" pitchFamily="2" charset="2"/>
              <a:buChar char="ü"/>
            </a:pPr>
            <a:r>
              <a:rPr lang="ar-SA" sz="2400" dirty="0">
                <a:latin typeface="Times New Roman" pitchFamily="18" charset="0"/>
              </a:rPr>
              <a:t>آيا يافته</a:t>
            </a:r>
            <a:r>
              <a:rPr lang="ar-SA" sz="2400" dirty="0">
                <a:latin typeface="Times New Roman" pitchFamily="18" charset="0"/>
                <a:cs typeface="Mitra" pitchFamily="2" charset="-78"/>
              </a:rPr>
              <a:t>‌</a:t>
            </a:r>
            <a:r>
              <a:rPr lang="ar-SA" sz="2400" dirty="0">
                <a:latin typeface="Times New Roman" pitchFamily="18" charset="0"/>
              </a:rPr>
              <a:t>هاي تحقيق نياز خاصي را برطرف مي</a:t>
            </a:r>
            <a:r>
              <a:rPr lang="ar-SA" sz="2400" dirty="0">
                <a:latin typeface="Times New Roman" pitchFamily="18" charset="0"/>
                <a:cs typeface="Mitra" pitchFamily="2" charset="-78"/>
              </a:rPr>
              <a:t>‌</a:t>
            </a:r>
            <a:r>
              <a:rPr lang="ar-SA" sz="2400" dirty="0">
                <a:latin typeface="Times New Roman" pitchFamily="18" charset="0"/>
              </a:rPr>
              <a:t>كند؟ </a:t>
            </a:r>
          </a:p>
          <a:p>
            <a:pPr marL="457200" indent="-457200" algn="just" rtl="1">
              <a:spcBef>
                <a:spcPct val="50000"/>
              </a:spcBef>
              <a:buFont typeface="Wingdings" pitchFamily="2" charset="2"/>
              <a:buChar char="ü"/>
            </a:pPr>
            <a:r>
              <a:rPr lang="ar-SA" sz="2400" dirty="0">
                <a:latin typeface="Times New Roman" pitchFamily="18" charset="0"/>
              </a:rPr>
              <a:t> آيا موضوع تحقيق مسائل اخلاقي و حيثيتي توليد نمي</a:t>
            </a:r>
            <a:r>
              <a:rPr lang="ar-SA" sz="2400" dirty="0">
                <a:latin typeface="Times New Roman" pitchFamily="18" charset="0"/>
                <a:cs typeface="Mitra" pitchFamily="2" charset="-78"/>
              </a:rPr>
              <a:t>‌</a:t>
            </a:r>
            <a:r>
              <a:rPr lang="ar-SA" sz="2400" dirty="0">
                <a:latin typeface="Times New Roman" pitchFamily="18" charset="0"/>
              </a:rPr>
              <a:t>كند؟ </a:t>
            </a:r>
          </a:p>
          <a:p>
            <a:pPr marL="457200" indent="-457200" algn="just" rtl="1">
              <a:spcBef>
                <a:spcPct val="50000"/>
              </a:spcBef>
              <a:buFont typeface="Wingdings" pitchFamily="2" charset="2"/>
              <a:buChar char="ü"/>
            </a:pPr>
            <a:r>
              <a:rPr lang="ar-SA" sz="2400" dirty="0">
                <a:latin typeface="Times New Roman" pitchFamily="18" charset="0"/>
              </a:rPr>
              <a:t> آيا اطلاعات لازم براي انجام تحقيق در دسترس هست يا مي</a:t>
            </a:r>
            <a:r>
              <a:rPr lang="ar-SA" sz="2400" dirty="0">
                <a:latin typeface="Times New Roman" pitchFamily="18" charset="0"/>
                <a:cs typeface="Mitra" pitchFamily="2" charset="-78"/>
              </a:rPr>
              <a:t>‌</a:t>
            </a:r>
            <a:r>
              <a:rPr lang="ar-SA" sz="2400" dirty="0">
                <a:latin typeface="Times New Roman" pitchFamily="18" charset="0"/>
              </a:rPr>
              <a:t>توان توليد كرد؟ </a:t>
            </a:r>
          </a:p>
          <a:p>
            <a:pPr marL="457200" indent="-457200" algn="just" rtl="1">
              <a:spcBef>
                <a:spcPct val="50000"/>
              </a:spcBef>
              <a:buFont typeface="Wingdings" pitchFamily="2" charset="2"/>
              <a:buChar char="ü"/>
            </a:pPr>
            <a:r>
              <a:rPr lang="ar-SA" sz="2400" dirty="0">
                <a:latin typeface="Times New Roman" pitchFamily="18" charset="0"/>
              </a:rPr>
              <a:t>آيا روشها ، وسائل و ابزارهاي لازم با روايي</a:t>
            </a:r>
            <a:r>
              <a:rPr lang="en-US" sz="2400" dirty="0">
                <a:latin typeface="Times New Roman" pitchFamily="18" charset="0"/>
              </a:rPr>
              <a:t>) </a:t>
            </a:r>
            <a:r>
              <a:rPr lang="ar-SA" sz="2400" dirty="0">
                <a:latin typeface="Times New Roman" pitchFamily="18" charset="0"/>
              </a:rPr>
              <a:t> </a:t>
            </a:r>
            <a:r>
              <a:rPr lang="en-US" sz="2400" dirty="0">
                <a:latin typeface="Times New Roman" pitchFamily="18" charset="0"/>
              </a:rPr>
              <a:t>(Validity</a:t>
            </a:r>
            <a:r>
              <a:rPr lang="ar-SA" sz="2400" dirty="0">
                <a:latin typeface="Times New Roman" pitchFamily="18" charset="0"/>
              </a:rPr>
              <a:t>و پايايي </a:t>
            </a:r>
            <a:r>
              <a:rPr lang="en-US" sz="2400" dirty="0">
                <a:latin typeface="Times New Roman" pitchFamily="18" charset="0"/>
              </a:rPr>
              <a:t>(Reliability)</a:t>
            </a:r>
            <a:r>
              <a:rPr lang="ar-SA" sz="2400" dirty="0">
                <a:latin typeface="Times New Roman" pitchFamily="18" charset="0"/>
              </a:rPr>
              <a:t>كافي در اختيار محقق هست؟ </a:t>
            </a:r>
          </a:p>
        </p:txBody>
      </p:sp>
      <p:sp>
        <p:nvSpPr>
          <p:cNvPr id="4" name="Footer Placeholder 3"/>
          <p:cNvSpPr>
            <a:spLocks noGrp="1"/>
          </p:cNvSpPr>
          <p:nvPr>
            <p:ph type="ftr" sz="quarter" idx="11"/>
          </p:nvPr>
        </p:nvSpPr>
        <p:spPr/>
        <p:txBody>
          <a:bodyPr/>
          <a:lstStyle/>
          <a:p>
            <a:r>
              <a:rPr lang="fa-IR" smtClean="0"/>
              <a:t>انتخاب موضوع، بيان مسئله، اهداف-دکتر آرش قنبريان</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14370">
                                            <p:txEl>
                                              <p:pRg st="0" end="0"/>
                                            </p:txEl>
                                          </p:spTgt>
                                        </p:tgtEl>
                                        <p:attrNameLst>
                                          <p:attrName>style.visibility</p:attrName>
                                        </p:attrNameLst>
                                      </p:cBhvr>
                                      <p:to>
                                        <p:strVal val="visible"/>
                                      </p:to>
                                    </p:set>
                                    <p:animEffect transition="in" filter="wipe(up)">
                                      <p:cBhvr>
                                        <p:cTn id="7" dur="500"/>
                                        <p:tgtEl>
                                          <p:spTgt spid="31437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14370">
                                            <p:txEl>
                                              <p:pRg st="1" end="1"/>
                                            </p:txEl>
                                          </p:spTgt>
                                        </p:tgtEl>
                                        <p:attrNameLst>
                                          <p:attrName>style.visibility</p:attrName>
                                        </p:attrNameLst>
                                      </p:cBhvr>
                                      <p:to>
                                        <p:strVal val="visible"/>
                                      </p:to>
                                    </p:set>
                                    <p:animEffect transition="in" filter="wipe(up)">
                                      <p:cBhvr>
                                        <p:cTn id="12" dur="500"/>
                                        <p:tgtEl>
                                          <p:spTgt spid="31437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14370">
                                            <p:txEl>
                                              <p:pRg st="2" end="2"/>
                                            </p:txEl>
                                          </p:spTgt>
                                        </p:tgtEl>
                                        <p:attrNameLst>
                                          <p:attrName>style.visibility</p:attrName>
                                        </p:attrNameLst>
                                      </p:cBhvr>
                                      <p:to>
                                        <p:strVal val="visible"/>
                                      </p:to>
                                    </p:set>
                                    <p:animEffect transition="in" filter="wipe(up)">
                                      <p:cBhvr>
                                        <p:cTn id="17" dur="500"/>
                                        <p:tgtEl>
                                          <p:spTgt spid="31437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14370">
                                            <p:txEl>
                                              <p:pRg st="3" end="3"/>
                                            </p:txEl>
                                          </p:spTgt>
                                        </p:tgtEl>
                                        <p:attrNameLst>
                                          <p:attrName>style.visibility</p:attrName>
                                        </p:attrNameLst>
                                      </p:cBhvr>
                                      <p:to>
                                        <p:strVal val="visible"/>
                                      </p:to>
                                    </p:set>
                                    <p:animEffect transition="in" filter="wipe(up)">
                                      <p:cBhvr>
                                        <p:cTn id="22" dur="500"/>
                                        <p:tgtEl>
                                          <p:spTgt spid="31437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14370">
                                            <p:txEl>
                                              <p:pRg st="4" end="4"/>
                                            </p:txEl>
                                          </p:spTgt>
                                        </p:tgtEl>
                                        <p:attrNameLst>
                                          <p:attrName>style.visibility</p:attrName>
                                        </p:attrNameLst>
                                      </p:cBhvr>
                                      <p:to>
                                        <p:strVal val="visible"/>
                                      </p:to>
                                    </p:set>
                                    <p:animEffect transition="in" filter="wipe(up)">
                                      <p:cBhvr>
                                        <p:cTn id="27" dur="500"/>
                                        <p:tgtEl>
                                          <p:spTgt spid="31437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14370">
                                            <p:txEl>
                                              <p:pRg st="5" end="5"/>
                                            </p:txEl>
                                          </p:spTgt>
                                        </p:tgtEl>
                                        <p:attrNameLst>
                                          <p:attrName>style.visibility</p:attrName>
                                        </p:attrNameLst>
                                      </p:cBhvr>
                                      <p:to>
                                        <p:strVal val="visible"/>
                                      </p:to>
                                    </p:set>
                                    <p:animEffect transition="in" filter="wipe(up)">
                                      <p:cBhvr>
                                        <p:cTn id="32" dur="500"/>
                                        <p:tgtEl>
                                          <p:spTgt spid="31437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314370">
                                            <p:txEl>
                                              <p:pRg st="6" end="6"/>
                                            </p:txEl>
                                          </p:spTgt>
                                        </p:tgtEl>
                                        <p:attrNameLst>
                                          <p:attrName>style.visibility</p:attrName>
                                        </p:attrNameLst>
                                      </p:cBhvr>
                                      <p:to>
                                        <p:strVal val="visible"/>
                                      </p:to>
                                    </p:set>
                                    <p:animEffect transition="in" filter="wipe(up)">
                                      <p:cBhvr>
                                        <p:cTn id="37" dur="500"/>
                                        <p:tgtEl>
                                          <p:spTgt spid="31437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370"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1080120" y="304800"/>
            <a:ext cx="7308304" cy="838200"/>
          </a:xfrm>
        </p:spPr>
        <p:txBody>
          <a:bodyPr>
            <a:normAutofit fontScale="90000"/>
          </a:bodyPr>
          <a:lstStyle/>
          <a:p>
            <a:pPr algn="r" rtl="1" eaLnBrk="1" hangingPunct="1"/>
            <a:r>
              <a:rPr lang="fa-IR" sz="3000" dirty="0" smtClean="0">
                <a:solidFill>
                  <a:srgbClr val="3333CC"/>
                </a:solidFill>
                <a:cs typeface="B Titr" pitchFamily="2" charset="-78"/>
              </a:rPr>
              <a:t>درجه بندي اولويت موضوعات تحقيقاتي </a:t>
            </a:r>
            <a:r>
              <a:rPr lang="en-GB" sz="3000" dirty="0" smtClean="0">
                <a:solidFill>
                  <a:srgbClr val="3333CC"/>
                </a:solidFill>
                <a:cs typeface="B Titr" pitchFamily="2" charset="-78"/>
              </a:rPr>
              <a:t>Priority Setting</a:t>
            </a:r>
            <a:endParaRPr lang="en-US" sz="3000" dirty="0" smtClean="0">
              <a:solidFill>
                <a:srgbClr val="3333CC"/>
              </a:solidFill>
              <a:cs typeface="B Titr" pitchFamily="2" charset="-78"/>
            </a:endParaRPr>
          </a:p>
        </p:txBody>
      </p:sp>
      <p:sp>
        <p:nvSpPr>
          <p:cNvPr id="56323" name="Rectangle 3"/>
          <p:cNvSpPr>
            <a:spLocks noGrp="1" noChangeArrowheads="1"/>
          </p:cNvSpPr>
          <p:nvPr>
            <p:ph idx="1"/>
          </p:nvPr>
        </p:nvSpPr>
        <p:spPr>
          <a:xfrm>
            <a:off x="0" y="1981200"/>
            <a:ext cx="8686800" cy="4038600"/>
          </a:xfrm>
        </p:spPr>
        <p:txBody>
          <a:bodyPr/>
          <a:lstStyle/>
          <a:p>
            <a:pPr marL="609600" indent="-609600" algn="r" rtl="1" eaLnBrk="1" hangingPunct="1">
              <a:lnSpc>
                <a:spcPct val="90000"/>
              </a:lnSpc>
              <a:buFontTx/>
              <a:buAutoNum type="arabicPeriod"/>
            </a:pPr>
            <a:r>
              <a:rPr lang="fa-IR" sz="2600" b="1" dirty="0" smtClean="0">
                <a:cs typeface="B Mitra" pitchFamily="2" charset="-78"/>
              </a:rPr>
              <a:t>مناسبت داشتن (اولويت موضوع چيست؟)</a:t>
            </a:r>
          </a:p>
          <a:p>
            <a:pPr marL="609600" indent="-609600" algn="r" rtl="1" eaLnBrk="1" hangingPunct="1">
              <a:lnSpc>
                <a:spcPct val="90000"/>
              </a:lnSpc>
              <a:buFontTx/>
              <a:buAutoNum type="arabicPeriod"/>
            </a:pPr>
            <a:r>
              <a:rPr lang="fa-IR" sz="2600" b="1" dirty="0" smtClean="0">
                <a:cs typeface="B Mitra" pitchFamily="2" charset="-78"/>
              </a:rPr>
              <a:t> اجتناب از دوباره كاري</a:t>
            </a:r>
          </a:p>
          <a:p>
            <a:pPr marL="609600" indent="-609600" algn="r" rtl="1" eaLnBrk="1" hangingPunct="1">
              <a:lnSpc>
                <a:spcPct val="90000"/>
              </a:lnSpc>
              <a:buFontTx/>
              <a:buAutoNum type="arabicPeriod"/>
            </a:pPr>
            <a:r>
              <a:rPr lang="fa-IR" sz="2600" b="1" dirty="0" smtClean="0">
                <a:cs typeface="B Mitra" pitchFamily="2" charset="-78"/>
              </a:rPr>
              <a:t> قابليت اجرا (به لحاظ زمان، بودجه، نيروي انساني، امكانات و تجهيزات)</a:t>
            </a:r>
          </a:p>
          <a:p>
            <a:pPr marL="609600" indent="-609600" algn="r" rtl="1" eaLnBrk="1" hangingPunct="1">
              <a:lnSpc>
                <a:spcPct val="90000"/>
              </a:lnSpc>
              <a:buFontTx/>
              <a:buAutoNum type="arabicPeriod"/>
            </a:pPr>
            <a:r>
              <a:rPr lang="fa-IR" sz="2600" b="1" dirty="0" smtClean="0">
                <a:cs typeface="B Mitra" pitchFamily="2" charset="-78"/>
              </a:rPr>
              <a:t> مقبوليت جامعه/سياست گزاران (مورد توجه و حمايت مسئولين)</a:t>
            </a:r>
          </a:p>
          <a:p>
            <a:pPr marL="609600" indent="-609600" algn="r" rtl="1" eaLnBrk="1" hangingPunct="1">
              <a:lnSpc>
                <a:spcPct val="90000"/>
              </a:lnSpc>
              <a:buFontTx/>
              <a:buAutoNum type="arabicPeriod"/>
            </a:pPr>
            <a:r>
              <a:rPr lang="fa-IR" sz="2600" b="1" dirty="0" smtClean="0">
                <a:cs typeface="B Mitra" pitchFamily="2" charset="-78"/>
              </a:rPr>
              <a:t>كاربرد داشتن</a:t>
            </a:r>
          </a:p>
          <a:p>
            <a:pPr marL="609600" indent="-609600" algn="r" rtl="1" eaLnBrk="1" hangingPunct="1">
              <a:lnSpc>
                <a:spcPct val="90000"/>
              </a:lnSpc>
              <a:buFontTx/>
              <a:buAutoNum type="arabicPeriod"/>
            </a:pPr>
            <a:r>
              <a:rPr lang="fa-IR" sz="2600" b="1" dirty="0" smtClean="0">
                <a:cs typeface="B Mitra" pitchFamily="2" charset="-78"/>
              </a:rPr>
              <a:t>با صرفه بودن (</a:t>
            </a:r>
            <a:r>
              <a:rPr lang="en-US" sz="2600" b="1" dirty="0" smtClean="0">
                <a:cs typeface="B Mitra" pitchFamily="2" charset="-78"/>
              </a:rPr>
              <a:t>Cost effectiveness</a:t>
            </a:r>
            <a:r>
              <a:rPr lang="fa-IR" sz="2600" b="1" dirty="0" smtClean="0">
                <a:cs typeface="B Mitra" pitchFamily="2" charset="-78"/>
              </a:rPr>
              <a:t>)</a:t>
            </a:r>
          </a:p>
          <a:p>
            <a:pPr marL="609600" indent="-609600" algn="r" rtl="1" eaLnBrk="1" hangingPunct="1">
              <a:lnSpc>
                <a:spcPct val="90000"/>
              </a:lnSpc>
              <a:buFontTx/>
              <a:buAutoNum type="arabicPeriod"/>
            </a:pPr>
            <a:r>
              <a:rPr lang="fa-IR" sz="2600" b="1" dirty="0" smtClean="0">
                <a:cs typeface="B Mitra" pitchFamily="2" charset="-78"/>
              </a:rPr>
              <a:t>متناسب با زمان بودن (فوريت نياز به داده ها در جامعه)</a:t>
            </a:r>
          </a:p>
          <a:p>
            <a:pPr marL="609600" indent="-609600" algn="r" rtl="1" eaLnBrk="1" hangingPunct="1">
              <a:lnSpc>
                <a:spcPct val="90000"/>
              </a:lnSpc>
              <a:buFontTx/>
              <a:buAutoNum type="arabicPeriod"/>
            </a:pPr>
            <a:r>
              <a:rPr lang="fa-IR" sz="2600" b="1" dirty="0" smtClean="0">
                <a:cs typeface="B Mitra" pitchFamily="2" charset="-78"/>
              </a:rPr>
              <a:t>رعايت ملاحظات اخلاقي</a:t>
            </a:r>
            <a:endParaRPr lang="en-US" sz="2600" b="1" dirty="0" smtClean="0">
              <a:cs typeface="B Mitra" pitchFamily="2" charset="-78"/>
            </a:endParaRPr>
          </a:p>
        </p:txBody>
      </p:sp>
      <p:sp>
        <p:nvSpPr>
          <p:cNvPr id="5" name="Footer Placeholder 4"/>
          <p:cNvSpPr>
            <a:spLocks noGrp="1"/>
          </p:cNvSpPr>
          <p:nvPr>
            <p:ph type="ftr" sz="quarter" idx="11"/>
          </p:nvPr>
        </p:nvSpPr>
        <p:spPr/>
        <p:txBody>
          <a:bodyPr/>
          <a:lstStyle/>
          <a:p>
            <a:r>
              <a:rPr lang="fa-IR" dirty="0" smtClean="0"/>
              <a:t>انتخاب موضوع، بيان مسئله، اهداف-دکتر آرش قنبريان</a:t>
            </a:r>
            <a:endParaRPr lang="en-US" dirty="0"/>
          </a:p>
        </p:txBody>
      </p:sp>
      <p:sp>
        <p:nvSpPr>
          <p:cNvPr id="4" name="Slide Number Placeholder 3"/>
          <p:cNvSpPr>
            <a:spLocks noGrp="1"/>
          </p:cNvSpPr>
          <p:nvPr>
            <p:ph type="sldNum" sz="quarter" idx="12"/>
          </p:nvPr>
        </p:nvSpPr>
        <p:spPr/>
        <p:txBody>
          <a:bodyPr/>
          <a:lstStyle/>
          <a:p>
            <a:fld id="{C18AF7E9-5F85-4EBF-B4B3-3686E00CFE2F}" type="slidenum">
              <a:rPr lang="en-US" smtClean="0"/>
              <a:pPr/>
              <a:t>33</a:t>
            </a:fld>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2696"/>
            <a:ext cx="8229600" cy="578328"/>
          </a:xfrm>
        </p:spPr>
        <p:txBody>
          <a:bodyPr>
            <a:noAutofit/>
          </a:bodyPr>
          <a:lstStyle/>
          <a:p>
            <a:pPr algn="r" rtl="1"/>
            <a:r>
              <a:rPr lang="fa-IR" sz="2800" dirty="0" smtClean="0">
                <a:solidFill>
                  <a:srgbClr val="3333CC"/>
                </a:solidFill>
                <a:cs typeface="B Titr" pitchFamily="2" charset="-78"/>
              </a:rPr>
              <a:t>درجه بندي اولويت موضوعات تحقيقاتي</a:t>
            </a:r>
            <a:endParaRPr lang="en-US" sz="2400" dirty="0"/>
          </a:p>
        </p:txBody>
      </p:sp>
      <p:graphicFrame>
        <p:nvGraphicFramePr>
          <p:cNvPr id="7" name="Content Placeholder 6"/>
          <p:cNvGraphicFramePr>
            <a:graphicFrameLocks noGrp="1"/>
          </p:cNvGraphicFramePr>
          <p:nvPr>
            <p:ph idx="1"/>
          </p:nvPr>
        </p:nvGraphicFramePr>
        <p:xfrm>
          <a:off x="457200" y="1556791"/>
          <a:ext cx="8229600" cy="1938808"/>
        </p:xfrm>
        <a:graphic>
          <a:graphicData uri="http://schemas.openxmlformats.org/drawingml/2006/table">
            <a:tbl>
              <a:tblPr firstRow="1" bandRow="1">
                <a:tableStyleId>{5C22544A-7EE6-4342-B048-85BDC9FD1C3A}</a:tableStyleId>
              </a:tblPr>
              <a:tblGrid>
                <a:gridCol w="822960"/>
                <a:gridCol w="822960"/>
                <a:gridCol w="822960"/>
                <a:gridCol w="822960"/>
                <a:gridCol w="822960"/>
                <a:gridCol w="822960"/>
                <a:gridCol w="822960"/>
                <a:gridCol w="822960"/>
                <a:gridCol w="822960"/>
                <a:gridCol w="822960"/>
              </a:tblGrid>
              <a:tr h="496964">
                <a:tc>
                  <a:txBody>
                    <a:bodyPr/>
                    <a:lstStyle/>
                    <a:p>
                      <a:pPr algn="ctr" rtl="1"/>
                      <a:r>
                        <a:rPr lang="fa-IR" sz="1400" dirty="0" smtClean="0">
                          <a:cs typeface="Mitra" pitchFamily="2" charset="-78"/>
                        </a:rPr>
                        <a:t>جمع</a:t>
                      </a:r>
                      <a:endParaRPr lang="en-US" sz="1400" dirty="0">
                        <a:cs typeface="Mitra" pitchFamily="2" charset="-78"/>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1400" b="1" dirty="0" smtClean="0">
                          <a:cs typeface="B Mitra" pitchFamily="2" charset="-78"/>
                        </a:rPr>
                        <a:t>رعايت ملاحظات اخلاقي</a:t>
                      </a:r>
                      <a:endParaRPr lang="en-US" sz="1400" b="1" dirty="0" smtClean="0">
                        <a:cs typeface="B Mitra" pitchFamily="2" charset="-78"/>
                      </a:endParaRPr>
                    </a:p>
                    <a:p>
                      <a:pPr algn="ctr" rtl="1"/>
                      <a:endParaRPr lang="en-US" sz="1400" dirty="0"/>
                    </a:p>
                  </a:txBody>
                  <a:tcPr/>
                </a:tc>
                <a:tc>
                  <a:txBody>
                    <a:bodyPr/>
                    <a:lstStyle/>
                    <a:p>
                      <a:pPr algn="ctr" rtl="1"/>
                      <a:r>
                        <a:rPr lang="fa-IR" sz="1400" b="1" dirty="0" smtClean="0">
                          <a:cs typeface="B Mitra" pitchFamily="2" charset="-78"/>
                        </a:rPr>
                        <a:t>متناسب با زمان بودن </a:t>
                      </a:r>
                      <a:endParaRPr lang="en-US" sz="1400" dirty="0"/>
                    </a:p>
                  </a:txBody>
                  <a:tcPr/>
                </a:tc>
                <a:tc>
                  <a:txBody>
                    <a:bodyPr/>
                    <a:lstStyle/>
                    <a:p>
                      <a:pPr algn="ctr" rtl="1"/>
                      <a:r>
                        <a:rPr lang="fa-IR" sz="1400" b="1" dirty="0" smtClean="0">
                          <a:cs typeface="B Mitra" pitchFamily="2" charset="-78"/>
                        </a:rPr>
                        <a:t>با صرفه بودن </a:t>
                      </a:r>
                      <a:endParaRPr lang="en-US" sz="1400"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1400" b="1" dirty="0" smtClean="0">
                          <a:cs typeface="B Mitra" pitchFamily="2" charset="-78"/>
                        </a:rPr>
                        <a:t>كاربرد داشتن</a:t>
                      </a:r>
                    </a:p>
                  </a:txBody>
                  <a:tcPr/>
                </a:tc>
                <a:tc>
                  <a:txBody>
                    <a:bodyPr/>
                    <a:lstStyle/>
                    <a:p>
                      <a:pPr algn="ctr" rtl="1"/>
                      <a:r>
                        <a:rPr lang="fa-IR" sz="1200" b="1" dirty="0" smtClean="0">
                          <a:cs typeface="B Mitra" pitchFamily="2" charset="-78"/>
                        </a:rPr>
                        <a:t>مقبوليت جامعه/ سياست گزاران </a:t>
                      </a:r>
                      <a:endParaRPr lang="en-US" sz="1200" dirty="0"/>
                    </a:p>
                  </a:txBody>
                  <a:tcPr/>
                </a:tc>
                <a:tc>
                  <a:txBody>
                    <a:bodyPr/>
                    <a:lstStyle/>
                    <a:p>
                      <a:pPr algn="ctr" rtl="1"/>
                      <a:r>
                        <a:rPr lang="fa-IR" sz="1400" b="1" dirty="0" smtClean="0">
                          <a:cs typeface="B Mitra" pitchFamily="2" charset="-78"/>
                        </a:rPr>
                        <a:t> قابليت اجرا </a:t>
                      </a:r>
                      <a:endParaRPr lang="en-US" sz="1400" dirty="0"/>
                    </a:p>
                  </a:txBody>
                  <a:tcPr/>
                </a:tc>
                <a:tc>
                  <a:txBody>
                    <a:bodyPr/>
                    <a:lstStyle/>
                    <a:p>
                      <a:pPr algn="ctr" rtl="1"/>
                      <a:r>
                        <a:rPr lang="fa-IR" sz="1400" b="1" dirty="0" smtClean="0">
                          <a:cs typeface="B Mitra" pitchFamily="2" charset="-78"/>
                        </a:rPr>
                        <a:t>اجتناب از دوباره كاري</a:t>
                      </a:r>
                      <a:endParaRPr lang="en-US" sz="1400" dirty="0"/>
                    </a:p>
                  </a:txBody>
                  <a:tcPr/>
                </a:tc>
                <a:tc>
                  <a:txBody>
                    <a:bodyPr/>
                    <a:lstStyle/>
                    <a:p>
                      <a:pPr algn="ctr" rtl="1"/>
                      <a:r>
                        <a:rPr lang="fa-IR" sz="1400" b="1" dirty="0" smtClean="0">
                          <a:cs typeface="B Mitra" pitchFamily="2" charset="-78"/>
                        </a:rPr>
                        <a:t>مناسبت داشتن </a:t>
                      </a:r>
                      <a:endParaRPr lang="en-US" sz="1400" dirty="0"/>
                    </a:p>
                  </a:txBody>
                  <a:tcPr/>
                </a:tc>
                <a:tc>
                  <a:txBody>
                    <a:bodyPr/>
                    <a:lstStyle/>
                    <a:p>
                      <a:pPr algn="r" rtl="1"/>
                      <a:endParaRPr lang="fa-IR" sz="1400" dirty="0" smtClean="0"/>
                    </a:p>
                    <a:p>
                      <a:pPr algn="r" rtl="1"/>
                      <a:endParaRPr lang="fa-IR" sz="1400" dirty="0" smtClean="0"/>
                    </a:p>
                    <a:p>
                      <a:pPr algn="r" rtl="1"/>
                      <a:endParaRPr lang="fa-IR" sz="1400" dirty="0" smtClean="0"/>
                    </a:p>
                    <a:p>
                      <a:pPr algn="r" rtl="1"/>
                      <a:r>
                        <a:rPr lang="fa-IR" sz="1400" dirty="0" smtClean="0"/>
                        <a:t>موضوع</a:t>
                      </a:r>
                      <a:endParaRPr lang="en-US" sz="1400" dirty="0"/>
                    </a:p>
                  </a:txBody>
                  <a:tcPr>
                    <a:lnBlToTr w="12700" cap="flat" cmpd="sng" algn="ctr">
                      <a:solidFill>
                        <a:schemeClr val="tx1"/>
                      </a:solidFill>
                      <a:prstDash val="solid"/>
                      <a:round/>
                      <a:headEnd type="none" w="med" len="med"/>
                      <a:tailEnd type="none" w="med" len="med"/>
                    </a:lnBlToTr>
                  </a:tcPr>
                </a:tc>
              </a:tr>
              <a:tr h="496964">
                <a:tc>
                  <a:txBody>
                    <a:bodyPr/>
                    <a:lstStyle/>
                    <a:p>
                      <a:pPr algn="ctr" rtl="1"/>
                      <a:endParaRPr lang="en-US" dirty="0"/>
                    </a:p>
                  </a:txBody>
                  <a:tcPr/>
                </a:tc>
                <a:tc>
                  <a:txBody>
                    <a:bodyPr/>
                    <a:lstStyle/>
                    <a:p>
                      <a:pPr algn="ctr" rtl="1"/>
                      <a:endParaRPr lang="en-US" dirty="0"/>
                    </a:p>
                  </a:txBody>
                  <a:tcPr/>
                </a:tc>
                <a:tc>
                  <a:txBody>
                    <a:bodyPr/>
                    <a:lstStyle/>
                    <a:p>
                      <a:pPr algn="ctr" rtl="1"/>
                      <a:endParaRPr lang="en-US" dirty="0"/>
                    </a:p>
                  </a:txBody>
                  <a:tcPr/>
                </a:tc>
                <a:tc>
                  <a:txBody>
                    <a:bodyPr/>
                    <a:lstStyle/>
                    <a:p>
                      <a:pPr algn="ctr" rtl="1"/>
                      <a:endParaRPr lang="en-US"/>
                    </a:p>
                  </a:txBody>
                  <a:tcPr/>
                </a:tc>
                <a:tc>
                  <a:txBody>
                    <a:bodyPr/>
                    <a:lstStyle/>
                    <a:p>
                      <a:pPr algn="ctr" rtl="1"/>
                      <a:endParaRPr lang="en-US"/>
                    </a:p>
                  </a:txBody>
                  <a:tcPr/>
                </a:tc>
                <a:tc>
                  <a:txBody>
                    <a:bodyPr/>
                    <a:lstStyle/>
                    <a:p>
                      <a:pPr algn="ctr" rtl="1"/>
                      <a:endParaRPr lang="en-US"/>
                    </a:p>
                  </a:txBody>
                  <a:tcPr/>
                </a:tc>
                <a:tc>
                  <a:txBody>
                    <a:bodyPr/>
                    <a:lstStyle/>
                    <a:p>
                      <a:pPr algn="ctr" rtl="1"/>
                      <a:endParaRPr lang="en-US"/>
                    </a:p>
                  </a:txBody>
                  <a:tcPr/>
                </a:tc>
                <a:tc>
                  <a:txBody>
                    <a:bodyPr/>
                    <a:lstStyle/>
                    <a:p>
                      <a:pPr algn="ctr" rtl="1"/>
                      <a:endParaRPr lang="en-US"/>
                    </a:p>
                  </a:txBody>
                  <a:tcPr/>
                </a:tc>
                <a:tc>
                  <a:txBody>
                    <a:bodyPr/>
                    <a:lstStyle/>
                    <a:p>
                      <a:pPr algn="ctr" rtl="1"/>
                      <a:endParaRPr lang="en-US" dirty="0"/>
                    </a:p>
                  </a:txBody>
                  <a:tcPr/>
                </a:tc>
                <a:tc>
                  <a:txBody>
                    <a:bodyPr/>
                    <a:lstStyle/>
                    <a:p>
                      <a:pPr algn="r" rtl="1"/>
                      <a:endParaRPr lang="en-US"/>
                    </a:p>
                  </a:txBody>
                  <a:tcPr/>
                </a:tc>
              </a:tr>
              <a:tr h="496964">
                <a:tc>
                  <a:txBody>
                    <a:bodyPr/>
                    <a:lstStyle/>
                    <a:p>
                      <a:pPr algn="r" rtl="1"/>
                      <a:endParaRPr lang="en-US" dirty="0"/>
                    </a:p>
                  </a:txBody>
                  <a:tcPr/>
                </a:tc>
                <a:tc>
                  <a:txBody>
                    <a:bodyPr/>
                    <a:lstStyle/>
                    <a:p>
                      <a:pPr algn="r" rtl="1"/>
                      <a:endParaRPr lang="en-US" dirty="0"/>
                    </a:p>
                  </a:txBody>
                  <a:tcPr/>
                </a:tc>
                <a:tc>
                  <a:txBody>
                    <a:bodyPr/>
                    <a:lstStyle/>
                    <a:p>
                      <a:pPr algn="r" rtl="1"/>
                      <a:endParaRPr lang="en-US"/>
                    </a:p>
                  </a:txBody>
                  <a:tcPr/>
                </a:tc>
                <a:tc>
                  <a:txBody>
                    <a:bodyPr/>
                    <a:lstStyle/>
                    <a:p>
                      <a:pPr algn="r" rtl="1"/>
                      <a:endParaRPr lang="en-US" dirty="0"/>
                    </a:p>
                  </a:txBody>
                  <a:tcPr/>
                </a:tc>
                <a:tc>
                  <a:txBody>
                    <a:bodyPr/>
                    <a:lstStyle/>
                    <a:p>
                      <a:pPr algn="r" rtl="1"/>
                      <a:endParaRPr lang="en-US" dirty="0"/>
                    </a:p>
                  </a:txBody>
                  <a:tcPr/>
                </a:tc>
                <a:tc>
                  <a:txBody>
                    <a:bodyPr/>
                    <a:lstStyle/>
                    <a:p>
                      <a:pPr algn="r" rtl="1"/>
                      <a:endParaRPr lang="en-US" dirty="0"/>
                    </a:p>
                  </a:txBody>
                  <a:tcPr/>
                </a:tc>
                <a:tc>
                  <a:txBody>
                    <a:bodyPr/>
                    <a:lstStyle/>
                    <a:p>
                      <a:pPr algn="r" rtl="1"/>
                      <a:endParaRPr lang="en-US"/>
                    </a:p>
                  </a:txBody>
                  <a:tcPr/>
                </a:tc>
                <a:tc>
                  <a:txBody>
                    <a:bodyPr/>
                    <a:lstStyle/>
                    <a:p>
                      <a:pPr algn="r" rtl="1"/>
                      <a:endParaRPr lang="en-US"/>
                    </a:p>
                  </a:txBody>
                  <a:tcPr/>
                </a:tc>
                <a:tc>
                  <a:txBody>
                    <a:bodyPr/>
                    <a:lstStyle/>
                    <a:p>
                      <a:pPr algn="r" rtl="1"/>
                      <a:endParaRPr lang="en-US"/>
                    </a:p>
                  </a:txBody>
                  <a:tcPr/>
                </a:tc>
                <a:tc>
                  <a:txBody>
                    <a:bodyPr/>
                    <a:lstStyle/>
                    <a:p>
                      <a:pPr algn="r" rtl="1"/>
                      <a:endParaRPr lang="en-US" dirty="0"/>
                    </a:p>
                  </a:txBody>
                  <a:tcPr/>
                </a:tc>
              </a:tr>
            </a:tbl>
          </a:graphicData>
        </a:graphic>
      </p:graphicFrame>
      <p:sp>
        <p:nvSpPr>
          <p:cNvPr id="4" name="Footer Placeholder 3"/>
          <p:cNvSpPr>
            <a:spLocks noGrp="1"/>
          </p:cNvSpPr>
          <p:nvPr>
            <p:ph type="ftr" sz="quarter" idx="11"/>
          </p:nvPr>
        </p:nvSpPr>
        <p:spPr/>
        <p:txBody>
          <a:bodyPr/>
          <a:lstStyle/>
          <a:p>
            <a:r>
              <a:rPr lang="fa-IR" dirty="0" smtClean="0"/>
              <a:t>انتخاب موضوع، بيان مسئله، اهداف-دکتر آرش قنبريان</a:t>
            </a:r>
            <a:endParaRPr lang="en-US" dirty="0"/>
          </a:p>
        </p:txBody>
      </p:sp>
      <p:sp>
        <p:nvSpPr>
          <p:cNvPr id="5" name="Slide Number Placeholder 4"/>
          <p:cNvSpPr>
            <a:spLocks noGrp="1"/>
          </p:cNvSpPr>
          <p:nvPr>
            <p:ph type="sldNum" sz="quarter" idx="12"/>
          </p:nvPr>
        </p:nvSpPr>
        <p:spPr/>
        <p:txBody>
          <a:bodyPr/>
          <a:lstStyle/>
          <a:p>
            <a:fld id="{C18AF7E9-5F85-4EBF-B4B3-3686E00CFE2F}" type="slidenum">
              <a:rPr lang="en-US" smtClean="0"/>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623888" y="847725"/>
            <a:ext cx="7920037" cy="854075"/>
          </a:xfrm>
          <a:prstGeom prst="rect">
            <a:avLst/>
          </a:prstGeom>
          <a:noFill/>
          <a:ln w="9525" algn="ctr">
            <a:noFill/>
            <a:miter lim="800000"/>
            <a:headEnd/>
            <a:tailEnd/>
          </a:ln>
        </p:spPr>
        <p:txBody>
          <a:bodyPr>
            <a:spAutoFit/>
          </a:bodyPr>
          <a:lstStyle/>
          <a:p>
            <a:pPr algn="ctr" rtl="1">
              <a:spcBef>
                <a:spcPct val="50000"/>
              </a:spcBef>
            </a:pPr>
            <a:r>
              <a:rPr lang="fa-IR" sz="5000" b="1" dirty="0">
                <a:solidFill>
                  <a:srgbClr val="FF0000"/>
                </a:solidFill>
                <a:cs typeface="Zar" pitchFamily="2" charset="-78"/>
              </a:rPr>
              <a:t>ويژگي‌هاي </a:t>
            </a:r>
            <a:r>
              <a:rPr lang="fa-IR" sz="5000" b="1" dirty="0" smtClean="0">
                <a:solidFill>
                  <a:srgbClr val="FF0000"/>
                </a:solidFill>
                <a:cs typeface="Zar" pitchFamily="2" charset="-78"/>
              </a:rPr>
              <a:t>موضوع تحقيق</a:t>
            </a:r>
            <a:endParaRPr lang="en-US" sz="5000" b="1" dirty="0">
              <a:solidFill>
                <a:srgbClr val="FF0000"/>
              </a:solidFill>
              <a:cs typeface="Zar" pitchFamily="2" charset="-78"/>
            </a:endParaRPr>
          </a:p>
        </p:txBody>
      </p:sp>
      <p:sp>
        <p:nvSpPr>
          <p:cNvPr id="16387" name="Rectangle 5"/>
          <p:cNvSpPr>
            <a:spLocks noChangeArrowheads="1"/>
          </p:cNvSpPr>
          <p:nvPr/>
        </p:nvSpPr>
        <p:spPr bwMode="auto">
          <a:xfrm>
            <a:off x="684213" y="2060575"/>
            <a:ext cx="7632700" cy="3870325"/>
          </a:xfrm>
          <a:prstGeom prst="rect">
            <a:avLst/>
          </a:prstGeom>
          <a:noFill/>
          <a:ln w="9525" algn="ctr">
            <a:noFill/>
            <a:miter lim="800000"/>
            <a:headEnd/>
            <a:tailEnd/>
          </a:ln>
        </p:spPr>
        <p:txBody>
          <a:bodyPr>
            <a:spAutoFit/>
          </a:bodyPr>
          <a:lstStyle/>
          <a:p>
            <a:pPr indent="617538" algn="r" rtl="1">
              <a:lnSpc>
                <a:spcPct val="150000"/>
              </a:lnSpc>
              <a:buFontTx/>
              <a:buAutoNum type="arabicPeriod"/>
            </a:pPr>
            <a:r>
              <a:rPr lang="fa-IR" sz="3300" b="1" dirty="0">
                <a:cs typeface="Mitra" pitchFamily="2" charset="-78"/>
              </a:rPr>
              <a:t>بيان كننده يك رابطه بين دو يا چند متغير؛</a:t>
            </a:r>
          </a:p>
          <a:p>
            <a:pPr indent="617538" algn="r" rtl="1">
              <a:lnSpc>
                <a:spcPct val="150000"/>
              </a:lnSpc>
              <a:buFontTx/>
              <a:buAutoNum type="arabicPeriod"/>
            </a:pPr>
            <a:r>
              <a:rPr lang="fa-IR" sz="3300" b="1" dirty="0">
                <a:cs typeface="Mitra" pitchFamily="2" charset="-78"/>
              </a:rPr>
              <a:t>صورت سوالي داشتن، به روشني و بدون ابهام ؛</a:t>
            </a:r>
          </a:p>
          <a:p>
            <a:pPr indent="617538" algn="r" rtl="1">
              <a:lnSpc>
                <a:spcPct val="150000"/>
              </a:lnSpc>
              <a:buFontTx/>
              <a:buAutoNum type="arabicPeriod"/>
            </a:pPr>
            <a:r>
              <a:rPr lang="fa-IR" sz="3300" b="1" dirty="0">
                <a:cs typeface="Mitra" pitchFamily="2" charset="-78"/>
              </a:rPr>
              <a:t>قابل آزمون بودن، با متغيرهايي قابل اندازه گيري؛</a:t>
            </a:r>
          </a:p>
          <a:p>
            <a:pPr indent="617538" algn="r" rtl="1">
              <a:lnSpc>
                <a:spcPct val="150000"/>
              </a:lnSpc>
              <a:buFontTx/>
              <a:buAutoNum type="arabicPeriod"/>
            </a:pPr>
            <a:r>
              <a:rPr lang="fa-IR" sz="3300" b="1" dirty="0">
                <a:cs typeface="Mitra" pitchFamily="2" charset="-78"/>
              </a:rPr>
              <a:t> موضع اخلاقي يا آرماني نداشتن؛</a:t>
            </a:r>
          </a:p>
          <a:p>
            <a:pPr indent="617538" algn="r" rtl="1">
              <a:lnSpc>
                <a:spcPct val="150000"/>
              </a:lnSpc>
              <a:buFontTx/>
              <a:buAutoNum type="arabicPeriod"/>
            </a:pPr>
            <a:r>
              <a:rPr lang="fa-IR" sz="3300" b="1" dirty="0">
                <a:cs typeface="Mitra" pitchFamily="2" charset="-78"/>
              </a:rPr>
              <a:t>محدود بودن و قابل سنجش دامنه و اثر؛</a:t>
            </a:r>
            <a:endParaRPr lang="en-US" sz="3300" b="1" dirty="0">
              <a:cs typeface="Mitra" pitchFamily="2" charset="-78"/>
            </a:endParaRPr>
          </a:p>
        </p:txBody>
      </p:sp>
      <p:sp>
        <p:nvSpPr>
          <p:cNvPr id="5" name="Slide Number Placeholder 4"/>
          <p:cNvSpPr>
            <a:spLocks noGrp="1"/>
          </p:cNvSpPr>
          <p:nvPr>
            <p:ph type="sldNum" sz="quarter" idx="12"/>
          </p:nvPr>
        </p:nvSpPr>
        <p:spPr/>
        <p:txBody>
          <a:bodyPr/>
          <a:lstStyle/>
          <a:p>
            <a:fld id="{C18AF7E9-5F85-4EBF-B4B3-3686E00CFE2F}" type="slidenum">
              <a:rPr lang="en-US" smtClean="0"/>
              <a:pPr/>
              <a:t>35</a:t>
            </a:fld>
            <a:endParaRPr lang="en-US"/>
          </a:p>
        </p:txBody>
      </p:sp>
      <p:sp>
        <p:nvSpPr>
          <p:cNvPr id="6" name="Footer Placeholder 5"/>
          <p:cNvSpPr>
            <a:spLocks noGrp="1"/>
          </p:cNvSpPr>
          <p:nvPr>
            <p:ph type="ftr" sz="quarter" idx="11"/>
          </p:nvPr>
        </p:nvSpPr>
        <p:spPr/>
        <p:txBody>
          <a:bodyPr/>
          <a:lstStyle/>
          <a:p>
            <a:r>
              <a:rPr lang="fa-IR" smtClean="0"/>
              <a:t>انتخاب موضوع، بيان مسئله، اهداف-دکتر آرش قنبريان</a:t>
            </a:r>
            <a:endParaRPr lang="en-US" dirty="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23850" y="228600"/>
            <a:ext cx="8667750" cy="1447800"/>
          </a:xfrm>
        </p:spPr>
        <p:txBody>
          <a:bodyPr/>
          <a:lstStyle/>
          <a:p>
            <a:pPr algn="ctr" eaLnBrk="1" hangingPunct="1"/>
            <a:r>
              <a:rPr lang="fa-IR" dirty="0" smtClean="0">
                <a:cs typeface="B Titr" pitchFamily="2" charset="-78"/>
              </a:rPr>
              <a:t>بيان </a:t>
            </a:r>
            <a:r>
              <a:rPr lang="fa-IR" dirty="0" smtClean="0">
                <a:cs typeface="B Titr" pitchFamily="2" charset="-78"/>
              </a:rPr>
              <a:t>مساله </a:t>
            </a:r>
            <a:r>
              <a:rPr lang="fa-IR" dirty="0" smtClean="0">
                <a:cs typeface="B Titr" pitchFamily="2" charset="-78"/>
              </a:rPr>
              <a:t>چيست؟</a:t>
            </a:r>
            <a:r>
              <a:rPr lang="fa-IR" dirty="0" smtClean="0"/>
              <a:t> </a:t>
            </a:r>
            <a:endParaRPr lang="en-US" dirty="0" smtClean="0"/>
          </a:p>
        </p:txBody>
      </p:sp>
      <p:pic>
        <p:nvPicPr>
          <p:cNvPr id="18436" name="Picture 5" descr="MPj03826730000[1]"/>
          <p:cNvPicPr>
            <a:picLocks noGrp="1" noChangeAspect="1" noChangeArrowheads="1"/>
          </p:cNvPicPr>
          <p:nvPr>
            <p:ph idx="1"/>
          </p:nvPr>
        </p:nvPicPr>
        <p:blipFill>
          <a:blip r:embed="rId2" cstate="print"/>
          <a:srcRect/>
          <a:stretch>
            <a:fillRect/>
          </a:stretch>
        </p:blipFill>
        <p:spPr>
          <a:xfrm>
            <a:off x="3078163" y="1905000"/>
            <a:ext cx="2938462" cy="4114800"/>
          </a:xfrm>
          <a:solidFill>
            <a:srgbClr val="FF0000"/>
          </a:solidFill>
        </p:spPr>
      </p:pic>
      <p:sp>
        <p:nvSpPr>
          <p:cNvPr id="5" name="Slide Number Placeholder 4"/>
          <p:cNvSpPr>
            <a:spLocks noGrp="1"/>
          </p:cNvSpPr>
          <p:nvPr>
            <p:ph type="sldNum" sz="quarter" idx="12"/>
          </p:nvPr>
        </p:nvSpPr>
        <p:spPr/>
        <p:txBody>
          <a:bodyPr/>
          <a:lstStyle/>
          <a:p>
            <a:fld id="{C18AF7E9-5F85-4EBF-B4B3-3686E00CFE2F}" type="slidenum">
              <a:rPr lang="en-US" smtClean="0"/>
              <a:pPr/>
              <a:t>36</a:t>
            </a:fld>
            <a:endParaRPr lang="en-US" dirty="0"/>
          </a:p>
        </p:txBody>
      </p:sp>
      <p:sp>
        <p:nvSpPr>
          <p:cNvPr id="6" name="Footer Placeholder 5"/>
          <p:cNvSpPr>
            <a:spLocks noGrp="1"/>
          </p:cNvSpPr>
          <p:nvPr>
            <p:ph type="ftr" sz="quarter" idx="11"/>
          </p:nvPr>
        </p:nvSpPr>
        <p:spPr>
          <a:xfrm>
            <a:off x="2627784" y="6381328"/>
            <a:ext cx="3352800" cy="365125"/>
          </a:xfrm>
        </p:spPr>
        <p:txBody>
          <a:bodyPr/>
          <a:lstStyle/>
          <a:p>
            <a:r>
              <a:rPr lang="fa-IR" dirty="0" smtClean="0"/>
              <a:t>انتخاب موضوع، بيان مسئله، اهداف-دکتر آرش قنبريان</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8436"/>
                                        </p:tgtEl>
                                        <p:attrNameLst>
                                          <p:attrName>style.visibility</p:attrName>
                                        </p:attrNameLst>
                                      </p:cBhvr>
                                      <p:to>
                                        <p:strVal val="visible"/>
                                      </p:to>
                                    </p:set>
                                    <p:animEffect transition="in" filter="blinds(horizontal)">
                                      <p:cBhvr>
                                        <p:cTn id="7" dur="500"/>
                                        <p:tgtEl>
                                          <p:spTgt spid="18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7394" name="Text Box 2"/>
          <p:cNvSpPr txBox="1">
            <a:spLocks noChangeArrowheads="1"/>
          </p:cNvSpPr>
          <p:nvPr/>
        </p:nvSpPr>
        <p:spPr bwMode="auto">
          <a:xfrm>
            <a:off x="971550" y="188913"/>
            <a:ext cx="6972300" cy="762000"/>
          </a:xfrm>
          <a:prstGeom prst="rect">
            <a:avLst/>
          </a:prstGeom>
          <a:noFill/>
          <a:ln w="12700" cap="sq">
            <a:noFill/>
            <a:miter lim="800000"/>
            <a:headEnd type="none" w="sm" len="sm"/>
            <a:tailEnd type="none" w="sm" len="sm"/>
          </a:ln>
          <a:effectLst>
            <a:outerShdw dist="107763" dir="8100000" algn="ctr" rotWithShape="0">
              <a:schemeClr val="bg2"/>
            </a:outerShdw>
          </a:effectLst>
        </p:spPr>
        <p:txBody>
          <a:bodyPr>
            <a:spAutoFit/>
          </a:bodyPr>
          <a:lstStyle/>
          <a:p>
            <a:pPr algn="r" rtl="1" eaLnBrk="0" hangingPunct="0">
              <a:defRPr/>
            </a:pPr>
            <a:r>
              <a:rPr kumimoji="0" lang="ar-SA" altLang="en-US" sz="4400" b="1" dirty="0">
                <a:solidFill>
                  <a:srgbClr val="FFFF00"/>
                </a:solidFill>
                <a:latin typeface="Lotus" pitchFamily="2" charset="-78"/>
                <a:cs typeface="Titr" pitchFamily="2" charset="-78"/>
              </a:rPr>
              <a:t> </a:t>
            </a:r>
            <a:r>
              <a:rPr kumimoji="0" lang="ar-SA" altLang="en-US" sz="4400" b="1" dirty="0">
                <a:solidFill>
                  <a:srgbClr val="FF0000"/>
                </a:solidFill>
                <a:latin typeface="Lotus" pitchFamily="2" charset="-78"/>
                <a:cs typeface="B Titr" pitchFamily="2" charset="-78"/>
              </a:rPr>
              <a:t>بيان مساله</a:t>
            </a:r>
            <a:endParaRPr lang="ar-SA" altLang="en-US" sz="4400" dirty="0">
              <a:solidFill>
                <a:srgbClr val="FF0000"/>
              </a:solidFill>
              <a:latin typeface="Rockwell" pitchFamily="18" charset="0"/>
              <a:cs typeface="B Titr" pitchFamily="2" charset="-78"/>
            </a:endParaRPr>
          </a:p>
        </p:txBody>
      </p:sp>
      <p:sp>
        <p:nvSpPr>
          <p:cNvPr id="10243" name="Text Box 3"/>
          <p:cNvSpPr txBox="1">
            <a:spLocks noChangeArrowheads="1"/>
          </p:cNvSpPr>
          <p:nvPr/>
        </p:nvSpPr>
        <p:spPr bwMode="auto">
          <a:xfrm>
            <a:off x="179388" y="1628775"/>
            <a:ext cx="8713787" cy="4899025"/>
          </a:xfrm>
          <a:prstGeom prst="rect">
            <a:avLst/>
          </a:prstGeom>
          <a:solidFill>
            <a:schemeClr val="bg1"/>
          </a:solidFill>
          <a:ln w="12700" cap="sq">
            <a:noFill/>
            <a:miter lim="800000"/>
            <a:headEnd type="none" w="sm" len="sm"/>
            <a:tailEnd type="none" w="sm" len="sm"/>
          </a:ln>
        </p:spPr>
        <p:txBody>
          <a:bodyPr anchor="ctr">
            <a:spAutoFit/>
          </a:bodyPr>
          <a:lstStyle/>
          <a:p>
            <a:pPr algn="just" rtl="1" eaLnBrk="0" hangingPunct="0">
              <a:lnSpc>
                <a:spcPct val="165000"/>
              </a:lnSpc>
              <a:spcBef>
                <a:spcPct val="50000"/>
              </a:spcBef>
              <a:buFontTx/>
              <a:buChar char="•"/>
            </a:pPr>
            <a:r>
              <a:rPr lang="ar-SA" altLang="en-US" sz="3200" dirty="0">
                <a:latin typeface="Rockwell" pitchFamily="18" charset="0"/>
                <a:cs typeface="Mitra" pitchFamily="2" charset="-78"/>
              </a:rPr>
              <a:t> </a:t>
            </a:r>
            <a:r>
              <a:rPr lang="fa-IR" altLang="en-US" sz="3600" b="1" dirty="0">
                <a:solidFill>
                  <a:srgbClr val="3333FF"/>
                </a:solidFill>
                <a:latin typeface="Rockwell" pitchFamily="18" charset="0"/>
                <a:cs typeface="Mitra" pitchFamily="2" charset="-78"/>
              </a:rPr>
              <a:t>بيان مساله بخشي از </a:t>
            </a:r>
            <a:r>
              <a:rPr lang="fa-IR" altLang="en-US" sz="3600" b="1" dirty="0" smtClean="0">
                <a:solidFill>
                  <a:srgbClr val="3333FF"/>
                </a:solidFill>
                <a:latin typeface="Rockwell" pitchFamily="18" charset="0"/>
                <a:cs typeface="Mitra" pitchFamily="2" charset="-78"/>
              </a:rPr>
              <a:t>پروپوزال </a:t>
            </a:r>
            <a:r>
              <a:rPr lang="fa-IR" altLang="en-US" sz="3600" b="1" dirty="0">
                <a:solidFill>
                  <a:srgbClr val="3333FF"/>
                </a:solidFill>
                <a:latin typeface="Rockwell" pitchFamily="18" charset="0"/>
                <a:cs typeface="Mitra" pitchFamily="2" charset="-78"/>
              </a:rPr>
              <a:t>است كه ضمن آشنا نمودن خواننده با موضوع تحقيق در تبيين اهداف و روش پژوهش نقش مهمي دارد. </a:t>
            </a:r>
          </a:p>
          <a:p>
            <a:pPr algn="just" rtl="1" eaLnBrk="0" hangingPunct="0">
              <a:lnSpc>
                <a:spcPct val="165000"/>
              </a:lnSpc>
              <a:spcBef>
                <a:spcPct val="50000"/>
              </a:spcBef>
              <a:buFontTx/>
              <a:buChar char="•"/>
            </a:pPr>
            <a:r>
              <a:rPr lang="fa-IR" altLang="en-US" sz="3600" b="1" dirty="0">
                <a:solidFill>
                  <a:srgbClr val="3333FF"/>
                </a:solidFill>
                <a:latin typeface="Rockwell" pitchFamily="18" charset="0"/>
                <a:cs typeface="Mitra" pitchFamily="2" charset="-78"/>
              </a:rPr>
              <a:t> بيان مساله فلسفه وجودي موضوع تحقيق را تشريح مي نمايد. </a:t>
            </a:r>
            <a:endParaRPr lang="ar-SA" altLang="en-US" sz="3600" dirty="0">
              <a:solidFill>
                <a:srgbClr val="3333FF"/>
              </a:solidFill>
              <a:latin typeface="Rockwell" pitchFamily="18" charset="0"/>
              <a:cs typeface="Mitra" pitchFamily="2" charset="-78"/>
            </a:endParaRPr>
          </a:p>
        </p:txBody>
      </p:sp>
      <p:sp>
        <p:nvSpPr>
          <p:cNvPr id="6" name="Slide Number Placeholder 5"/>
          <p:cNvSpPr>
            <a:spLocks noGrp="1"/>
          </p:cNvSpPr>
          <p:nvPr>
            <p:ph type="sldNum" sz="quarter" idx="12"/>
          </p:nvPr>
        </p:nvSpPr>
        <p:spPr/>
        <p:txBody>
          <a:bodyPr/>
          <a:lstStyle/>
          <a:p>
            <a:fld id="{C18AF7E9-5F85-4EBF-B4B3-3686E00CFE2F}" type="slidenum">
              <a:rPr lang="en-US" smtClean="0"/>
              <a:pPr/>
              <a:t>37</a:t>
            </a:fld>
            <a:endParaRPr lang="en-US" dirty="0"/>
          </a:p>
        </p:txBody>
      </p:sp>
      <p:sp>
        <p:nvSpPr>
          <p:cNvPr id="7" name="Footer Placeholder 6"/>
          <p:cNvSpPr>
            <a:spLocks noGrp="1"/>
          </p:cNvSpPr>
          <p:nvPr>
            <p:ph type="ftr" sz="quarter" idx="11"/>
          </p:nvPr>
        </p:nvSpPr>
        <p:spPr/>
        <p:txBody>
          <a:bodyPr/>
          <a:lstStyle/>
          <a:p>
            <a:r>
              <a:rPr lang="fa-IR" dirty="0" smtClean="0"/>
              <a:t>انتخاب موضوع، بيان مسئله، اهداف-دکتر آرش قنبريان</a:t>
            </a:r>
            <a:endParaRPr lang="en-US" dirty="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23850" y="228600"/>
            <a:ext cx="8667750" cy="1447800"/>
          </a:xfrm>
        </p:spPr>
        <p:txBody>
          <a:bodyPr/>
          <a:lstStyle/>
          <a:p>
            <a:pPr algn="ctr" eaLnBrk="1" hangingPunct="1"/>
            <a:r>
              <a:rPr lang="fa-IR" dirty="0" smtClean="0">
                <a:solidFill>
                  <a:srgbClr val="FF0000"/>
                </a:solidFill>
                <a:cs typeface="B Titr" pitchFamily="2" charset="-78"/>
              </a:rPr>
              <a:t>بررسي </a:t>
            </a:r>
            <a:r>
              <a:rPr lang="fa-IR" dirty="0" smtClean="0">
                <a:solidFill>
                  <a:srgbClr val="FF0000"/>
                </a:solidFill>
                <a:cs typeface="B Titr" pitchFamily="2" charset="-78"/>
              </a:rPr>
              <a:t>متون</a:t>
            </a:r>
            <a:endParaRPr lang="en-US" dirty="0" smtClean="0">
              <a:solidFill>
                <a:srgbClr val="FF0000"/>
              </a:solidFill>
            </a:endParaRPr>
          </a:p>
        </p:txBody>
      </p:sp>
      <p:pic>
        <p:nvPicPr>
          <p:cNvPr id="18436" name="Picture 5" descr="MPj03826730000[1]"/>
          <p:cNvPicPr>
            <a:picLocks noGrp="1" noChangeAspect="1" noChangeArrowheads="1"/>
          </p:cNvPicPr>
          <p:nvPr>
            <p:ph idx="1"/>
          </p:nvPr>
        </p:nvPicPr>
        <p:blipFill>
          <a:blip r:embed="rId2" cstate="print"/>
          <a:srcRect/>
          <a:stretch>
            <a:fillRect/>
          </a:stretch>
        </p:blipFill>
        <p:spPr>
          <a:xfrm>
            <a:off x="3078163" y="1905000"/>
            <a:ext cx="2938462" cy="4114800"/>
          </a:xfrm>
          <a:solidFill>
            <a:srgbClr val="FF0000"/>
          </a:solidFill>
        </p:spPr>
      </p:pic>
      <p:sp>
        <p:nvSpPr>
          <p:cNvPr id="5" name="Slide Number Placeholder 4"/>
          <p:cNvSpPr>
            <a:spLocks noGrp="1"/>
          </p:cNvSpPr>
          <p:nvPr>
            <p:ph type="sldNum" sz="quarter" idx="12"/>
          </p:nvPr>
        </p:nvSpPr>
        <p:spPr/>
        <p:txBody>
          <a:bodyPr/>
          <a:lstStyle/>
          <a:p>
            <a:fld id="{C18AF7E9-5F85-4EBF-B4B3-3686E00CFE2F}" type="slidenum">
              <a:rPr lang="en-US" smtClean="0"/>
              <a:pPr/>
              <a:t>38</a:t>
            </a:fld>
            <a:endParaRPr lang="en-US"/>
          </a:p>
        </p:txBody>
      </p:sp>
      <p:sp>
        <p:nvSpPr>
          <p:cNvPr id="6" name="Footer Placeholder 5"/>
          <p:cNvSpPr>
            <a:spLocks noGrp="1"/>
          </p:cNvSpPr>
          <p:nvPr>
            <p:ph type="ftr" sz="quarter" idx="11"/>
          </p:nvPr>
        </p:nvSpPr>
        <p:spPr/>
        <p:txBody>
          <a:bodyPr/>
          <a:lstStyle/>
          <a:p>
            <a:r>
              <a:rPr lang="fa-IR" dirty="0" smtClean="0"/>
              <a:t>انتخاب موضوع، بيان مسئله، اهداف-دکتر آرش قنبريان</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8436"/>
                                        </p:tgtEl>
                                        <p:attrNameLst>
                                          <p:attrName>style.visibility</p:attrName>
                                        </p:attrNameLst>
                                      </p:cBhvr>
                                      <p:to>
                                        <p:strVal val="visible"/>
                                      </p:to>
                                    </p:set>
                                    <p:animEffect transition="in" filter="blinds(horizontal)">
                                      <p:cBhvr>
                                        <p:cTn id="7" dur="500"/>
                                        <p:tgtEl>
                                          <p:spTgt spid="18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rrowheads="1"/>
          </p:cNvSpPr>
          <p:nvPr>
            <p:ph type="title" idx="4294967295"/>
          </p:nvPr>
        </p:nvSpPr>
        <p:spPr>
          <a:xfrm>
            <a:off x="0" y="274638"/>
            <a:ext cx="8229600" cy="1143000"/>
          </a:xfrm>
        </p:spPr>
        <p:txBody>
          <a:bodyPr lIns="91440" tIns="45720" rIns="91440" bIns="45720"/>
          <a:lstStyle/>
          <a:p>
            <a:pPr algn="r" rtl="1" eaLnBrk="1" hangingPunct="1">
              <a:defRPr/>
            </a:pPr>
            <a:r>
              <a:rPr lang="fa-IR" sz="4000" dirty="0" smtClean="0">
                <a:solidFill>
                  <a:srgbClr val="FF0000"/>
                </a:solidFill>
                <a:effectLst>
                  <a:outerShdw blurRad="38100" dist="38100" dir="2700000" algn="tl">
                    <a:srgbClr val="000000"/>
                  </a:outerShdw>
                </a:effectLst>
                <a:cs typeface="B Titr" pitchFamily="2" charset="-78"/>
              </a:rPr>
              <a:t>بررسي </a:t>
            </a:r>
            <a:r>
              <a:rPr lang="fa-IR" sz="4000" dirty="0" smtClean="0">
                <a:solidFill>
                  <a:srgbClr val="FF0000"/>
                </a:solidFill>
                <a:effectLst>
                  <a:outerShdw blurRad="38100" dist="38100" dir="2700000" algn="tl">
                    <a:srgbClr val="000000"/>
                  </a:outerShdw>
                </a:effectLst>
                <a:cs typeface="B Titr" pitchFamily="2" charset="-78"/>
              </a:rPr>
              <a:t>متون </a:t>
            </a:r>
            <a:r>
              <a:rPr lang="fa-IR" sz="3200" dirty="0" smtClean="0">
                <a:solidFill>
                  <a:schemeClr val="hlink"/>
                </a:solidFill>
                <a:effectLst>
                  <a:outerShdw blurRad="38100" dist="38100" dir="2700000" algn="tl">
                    <a:srgbClr val="000000"/>
                  </a:outerShdw>
                </a:effectLst>
                <a:cs typeface="Mitra" pitchFamily="2" charset="-78"/>
              </a:rPr>
              <a:t> </a:t>
            </a:r>
            <a:endParaRPr lang="en-US" sz="3200" dirty="0" smtClean="0">
              <a:solidFill>
                <a:schemeClr val="hlink"/>
              </a:solidFill>
              <a:effectLst>
                <a:outerShdw blurRad="38100" dist="38100" dir="2700000" algn="tl">
                  <a:srgbClr val="000000"/>
                </a:outerShdw>
              </a:effectLst>
              <a:cs typeface="Mitra" pitchFamily="2" charset="-78"/>
            </a:endParaRPr>
          </a:p>
        </p:txBody>
      </p:sp>
      <p:sp>
        <p:nvSpPr>
          <p:cNvPr id="129027" name="Rectangle 3"/>
          <p:cNvSpPr>
            <a:spLocks noGrp="1" noChangeArrowheads="1"/>
          </p:cNvSpPr>
          <p:nvPr>
            <p:ph type="body" idx="4294967295"/>
          </p:nvPr>
        </p:nvSpPr>
        <p:spPr>
          <a:xfrm>
            <a:off x="395163" y="1775420"/>
            <a:ext cx="8569325" cy="4101852"/>
          </a:xfrm>
          <a:solidFill>
            <a:schemeClr val="bg1"/>
          </a:solidFill>
          <a:ln>
            <a:solidFill>
              <a:srgbClr val="3333FF"/>
            </a:solidFill>
          </a:ln>
        </p:spPr>
        <p:txBody>
          <a:bodyPr lIns="91440" tIns="45720" rIns="91440" bIns="45720"/>
          <a:lstStyle/>
          <a:p>
            <a:pPr algn="r" rtl="1" eaLnBrk="1" hangingPunct="1">
              <a:lnSpc>
                <a:spcPct val="90000"/>
              </a:lnSpc>
              <a:defRPr/>
            </a:pPr>
            <a:r>
              <a:rPr lang="fa-IR" dirty="0" smtClean="0">
                <a:solidFill>
                  <a:srgbClr val="333399"/>
                </a:solidFill>
                <a:cs typeface="B Lotus" pitchFamily="2" charset="-78"/>
              </a:rPr>
              <a:t>وقت گيرترين فعاليت پژوهش </a:t>
            </a:r>
          </a:p>
          <a:p>
            <a:pPr algn="r" rtl="1" eaLnBrk="1" hangingPunct="1">
              <a:lnSpc>
                <a:spcPct val="90000"/>
              </a:lnSpc>
              <a:defRPr/>
            </a:pPr>
            <a:r>
              <a:rPr lang="fa-IR" dirty="0" smtClean="0">
                <a:solidFill>
                  <a:srgbClr val="333399"/>
                </a:solidFill>
                <a:cs typeface="B Lotus" pitchFamily="2" charset="-78"/>
              </a:rPr>
              <a:t>مطالعه كليه مطالبي كه مستقيم و يا غير مستقيم با موضوع پژوهش در ارتباط است</a:t>
            </a:r>
          </a:p>
          <a:p>
            <a:pPr algn="r" rtl="1" eaLnBrk="1" hangingPunct="1">
              <a:lnSpc>
                <a:spcPct val="90000"/>
              </a:lnSpc>
              <a:defRPr/>
            </a:pPr>
            <a:r>
              <a:rPr lang="fa-IR" dirty="0" smtClean="0">
                <a:solidFill>
                  <a:srgbClr val="333399"/>
                </a:solidFill>
                <a:cs typeface="B Lotus" pitchFamily="2" charset="-78"/>
              </a:rPr>
              <a:t>اهداف:</a:t>
            </a:r>
          </a:p>
          <a:p>
            <a:pPr lvl="1" algn="r" rtl="1" eaLnBrk="1" hangingPunct="1">
              <a:lnSpc>
                <a:spcPct val="90000"/>
              </a:lnSpc>
              <a:defRPr/>
            </a:pPr>
            <a:r>
              <a:rPr lang="fa-IR" sz="3200" dirty="0" smtClean="0">
                <a:solidFill>
                  <a:srgbClr val="333399"/>
                </a:solidFill>
                <a:cs typeface="B Lotus" pitchFamily="2" charset="-78"/>
              </a:rPr>
              <a:t>تعريف و تحديد مسئله</a:t>
            </a:r>
          </a:p>
          <a:p>
            <a:pPr lvl="1" algn="r" rtl="1" eaLnBrk="1" hangingPunct="1">
              <a:lnSpc>
                <a:spcPct val="90000"/>
              </a:lnSpc>
              <a:defRPr/>
            </a:pPr>
            <a:r>
              <a:rPr lang="fa-IR" sz="3200" dirty="0" smtClean="0">
                <a:solidFill>
                  <a:srgbClr val="333399"/>
                </a:solidFill>
                <a:cs typeface="B Lotus" pitchFamily="2" charset="-78"/>
              </a:rPr>
              <a:t>قرار دان </a:t>
            </a:r>
            <a:r>
              <a:rPr lang="fa-IR" sz="3200" dirty="0" smtClean="0">
                <a:solidFill>
                  <a:srgbClr val="333399"/>
                </a:solidFill>
                <a:cs typeface="B Lotus" pitchFamily="2" charset="-78"/>
              </a:rPr>
              <a:t>يافته </a:t>
            </a:r>
            <a:r>
              <a:rPr lang="fa-IR" sz="3200" dirty="0" smtClean="0">
                <a:solidFill>
                  <a:srgbClr val="333399"/>
                </a:solidFill>
                <a:cs typeface="B Lotus" pitchFamily="2" charset="-78"/>
              </a:rPr>
              <a:t>هاي جديد در چارچوب تحقيقات قبلي</a:t>
            </a:r>
          </a:p>
          <a:p>
            <a:pPr lvl="1" algn="r" rtl="1" eaLnBrk="1" hangingPunct="1">
              <a:lnSpc>
                <a:spcPct val="90000"/>
              </a:lnSpc>
              <a:defRPr/>
            </a:pPr>
            <a:r>
              <a:rPr lang="fa-IR" sz="3200" dirty="0" smtClean="0">
                <a:solidFill>
                  <a:srgbClr val="333399"/>
                </a:solidFill>
                <a:cs typeface="B Lotus" pitchFamily="2" charset="-78"/>
              </a:rPr>
              <a:t> اجتناب از دوباره كاري</a:t>
            </a:r>
          </a:p>
          <a:p>
            <a:pPr lvl="1" algn="r" rtl="1" eaLnBrk="1" hangingPunct="1">
              <a:lnSpc>
                <a:spcPct val="90000"/>
              </a:lnSpc>
              <a:defRPr/>
            </a:pPr>
            <a:r>
              <a:rPr lang="fa-IR" sz="3200" dirty="0" smtClean="0">
                <a:solidFill>
                  <a:srgbClr val="333399"/>
                </a:solidFill>
                <a:cs typeface="B Lotus" pitchFamily="2" charset="-78"/>
              </a:rPr>
              <a:t>انتخاب روش و ابزار اندازه گيري دقيق</a:t>
            </a:r>
            <a:endParaRPr lang="en-US" sz="3200" dirty="0" smtClean="0">
              <a:solidFill>
                <a:srgbClr val="333399"/>
              </a:solidFill>
              <a:cs typeface="B Lotus" pitchFamily="2" charset="-78"/>
            </a:endParaRPr>
          </a:p>
        </p:txBody>
      </p:sp>
      <p:sp>
        <p:nvSpPr>
          <p:cNvPr id="5" name="Slide Number Placeholder 4"/>
          <p:cNvSpPr>
            <a:spLocks noGrp="1"/>
          </p:cNvSpPr>
          <p:nvPr>
            <p:ph type="sldNum" sz="quarter" idx="12"/>
          </p:nvPr>
        </p:nvSpPr>
        <p:spPr/>
        <p:txBody>
          <a:bodyPr/>
          <a:lstStyle/>
          <a:p>
            <a:fld id="{C18AF7E9-5F85-4EBF-B4B3-3686E00CFE2F}" type="slidenum">
              <a:rPr lang="en-US" smtClean="0"/>
              <a:pPr/>
              <a:t>39</a:t>
            </a:fld>
            <a:endParaRPr lang="en-US" dirty="0"/>
          </a:p>
        </p:txBody>
      </p:sp>
      <p:sp>
        <p:nvSpPr>
          <p:cNvPr id="6" name="Footer Placeholder 5"/>
          <p:cNvSpPr>
            <a:spLocks noGrp="1"/>
          </p:cNvSpPr>
          <p:nvPr>
            <p:ph type="ftr" sz="quarter" idx="11"/>
          </p:nvPr>
        </p:nvSpPr>
        <p:spPr/>
        <p:txBody>
          <a:bodyPr/>
          <a:lstStyle/>
          <a:p>
            <a:r>
              <a:rPr lang="fa-IR" dirty="0" smtClean="0"/>
              <a:t>انتخاب موضوع، بيان مسئله، اهداف-دکتر آرش قنبريان</a:t>
            </a:r>
            <a:endParaRPr lang="en-US"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5868143" y="425797"/>
            <a:ext cx="2707531" cy="842963"/>
          </a:xfrm>
        </p:spPr>
        <p:txBody>
          <a:bodyPr/>
          <a:lstStyle/>
          <a:p>
            <a:pPr algn="r" rtl="1" eaLnBrk="1" hangingPunct="1"/>
            <a:r>
              <a:rPr lang="fa-IR" dirty="0" smtClean="0">
                <a:solidFill>
                  <a:srgbClr val="FF0000"/>
                </a:solidFill>
                <a:cs typeface="B Titr" pitchFamily="2" charset="-78"/>
              </a:rPr>
              <a:t>کليات</a:t>
            </a:r>
            <a:r>
              <a:rPr lang="en-US" dirty="0" smtClean="0">
                <a:solidFill>
                  <a:srgbClr val="FF0000"/>
                </a:solidFill>
                <a:cs typeface="B Titr" pitchFamily="2" charset="-78"/>
              </a:rPr>
              <a:t>:</a:t>
            </a:r>
          </a:p>
        </p:txBody>
      </p:sp>
      <p:sp>
        <p:nvSpPr>
          <p:cNvPr id="10243" name="Rectangle 3"/>
          <p:cNvSpPr>
            <a:spLocks noGrp="1" noChangeArrowheads="1"/>
          </p:cNvSpPr>
          <p:nvPr>
            <p:ph idx="1"/>
          </p:nvPr>
        </p:nvSpPr>
        <p:spPr>
          <a:xfrm>
            <a:off x="251520" y="1556792"/>
            <a:ext cx="8640960" cy="4608512"/>
          </a:xfrm>
        </p:spPr>
        <p:txBody>
          <a:bodyPr>
            <a:normAutofit/>
          </a:bodyPr>
          <a:lstStyle/>
          <a:p>
            <a:pPr algn="r" rtl="1" eaLnBrk="1" hangingPunct="1">
              <a:lnSpc>
                <a:spcPct val="80000"/>
              </a:lnSpc>
              <a:buFont typeface="Wingdings" pitchFamily="2" charset="2"/>
              <a:buChar char="ü"/>
              <a:defRPr/>
            </a:pPr>
            <a:r>
              <a:rPr lang="en-US" sz="2400" b="1" dirty="0" smtClean="0">
                <a:effectLst>
                  <a:outerShdw blurRad="38100" dist="38100" dir="2700000" algn="tl">
                    <a:srgbClr val="C0C0C0"/>
                  </a:outerShdw>
                </a:effectLst>
                <a:cs typeface="B Nazanin" pitchFamily="2" charset="-78"/>
              </a:rPr>
              <a:t> </a:t>
            </a:r>
            <a:r>
              <a:rPr lang="ar-SA" sz="2400" b="1" dirty="0" smtClean="0">
                <a:cs typeface="B Nazanin" pitchFamily="2" charset="-78"/>
              </a:rPr>
              <a:t>داشتن تجربيات خام براي درك حقيقت كافي نيست و مهم داشتن دركي صحيح و عميق از واقعيت (يافته‏ها) و نتيجه</a:t>
            </a:r>
            <a:r>
              <a:rPr lang="ar-SA" sz="2400" b="1" dirty="0" smtClean="0"/>
              <a:t>‌</a:t>
            </a:r>
            <a:r>
              <a:rPr lang="ar-SA" sz="2400" b="1" dirty="0" smtClean="0">
                <a:cs typeface="B Nazanin" pitchFamily="2" charset="-78"/>
              </a:rPr>
              <a:t>گيري منطقي از آنهاست</a:t>
            </a:r>
            <a:r>
              <a:rPr lang="fa-IR" sz="2400" b="1" dirty="0" smtClean="0">
                <a:cs typeface="B Nazanin" pitchFamily="2" charset="-78"/>
              </a:rPr>
              <a:t>.</a:t>
            </a:r>
          </a:p>
          <a:p>
            <a:pPr algn="r" rtl="1" eaLnBrk="1" hangingPunct="1">
              <a:lnSpc>
                <a:spcPct val="80000"/>
              </a:lnSpc>
              <a:buFont typeface="Wingdings" pitchFamily="2" charset="2"/>
              <a:buChar char="ü"/>
              <a:defRPr/>
            </a:pPr>
            <a:r>
              <a:rPr lang="fa-IR" sz="2400" b="1" dirty="0" smtClean="0">
                <a:solidFill>
                  <a:srgbClr val="3333CC"/>
                </a:solidFill>
                <a:cs typeface="B Koodak" pitchFamily="2" charset="-78"/>
              </a:rPr>
              <a:t>تحقيق </a:t>
            </a:r>
            <a:r>
              <a:rPr lang="fa-IR" sz="2400" b="1" dirty="0" smtClean="0">
                <a:solidFill>
                  <a:srgbClr val="3333CC"/>
                </a:solidFill>
                <a:cs typeface="B Koodak" pitchFamily="2" charset="-78"/>
              </a:rPr>
              <a:t>= به </a:t>
            </a:r>
            <a:r>
              <a:rPr lang="fa-IR" sz="2400" b="1" dirty="0" smtClean="0">
                <a:solidFill>
                  <a:srgbClr val="3333CC"/>
                </a:solidFill>
                <a:cs typeface="B Koodak" pitchFamily="2" charset="-78"/>
              </a:rPr>
              <a:t>حقيقت رسيدن  </a:t>
            </a:r>
            <a:r>
              <a:rPr lang="fa-IR" sz="2400" b="1" dirty="0" smtClean="0">
                <a:solidFill>
                  <a:srgbClr val="3333CC"/>
                </a:solidFill>
                <a:cs typeface="B Koodak" pitchFamily="2" charset="-78"/>
              </a:rPr>
              <a:t>و   محقق= </a:t>
            </a:r>
            <a:r>
              <a:rPr lang="fa-IR" sz="2400" b="1" dirty="0" smtClean="0">
                <a:solidFill>
                  <a:srgbClr val="3333CC"/>
                </a:solidFill>
                <a:cs typeface="B Koodak" pitchFamily="2" charset="-78"/>
              </a:rPr>
              <a:t>کسي </a:t>
            </a:r>
            <a:r>
              <a:rPr lang="fa-IR" sz="2400" b="1" dirty="0" smtClean="0">
                <a:solidFill>
                  <a:srgbClr val="3333CC"/>
                </a:solidFill>
                <a:cs typeface="B Koodak" pitchFamily="2" charset="-78"/>
              </a:rPr>
              <a:t>که دنبال </a:t>
            </a:r>
            <a:r>
              <a:rPr lang="fa-IR" sz="2400" b="1" dirty="0" smtClean="0">
                <a:solidFill>
                  <a:srgbClr val="3333CC"/>
                </a:solidFill>
                <a:cs typeface="B Koodak" pitchFamily="2" charset="-78"/>
              </a:rPr>
              <a:t>حقيقت </a:t>
            </a:r>
            <a:r>
              <a:rPr lang="fa-IR" sz="2400" b="1" dirty="0" smtClean="0">
                <a:solidFill>
                  <a:srgbClr val="3333CC"/>
                </a:solidFill>
                <a:cs typeface="B Koodak" pitchFamily="2" charset="-78"/>
              </a:rPr>
              <a:t>است</a:t>
            </a:r>
            <a:endParaRPr lang="fa-IR" sz="2400" b="1" dirty="0" smtClean="0">
              <a:solidFill>
                <a:srgbClr val="3333CC"/>
              </a:solidFill>
              <a:cs typeface="B Nazanin" pitchFamily="2" charset="-78"/>
            </a:endParaRPr>
          </a:p>
          <a:p>
            <a:pPr algn="r" rtl="1" eaLnBrk="1" hangingPunct="1">
              <a:lnSpc>
                <a:spcPct val="80000"/>
              </a:lnSpc>
              <a:buFont typeface="Wingdings" pitchFamily="2" charset="2"/>
              <a:buChar char="ü"/>
              <a:defRPr/>
            </a:pPr>
            <a:r>
              <a:rPr lang="fa-IR" sz="2400" b="1" dirty="0" smtClean="0">
                <a:solidFill>
                  <a:srgbClr val="3333CC"/>
                </a:solidFill>
                <a:cs typeface="B Titr" pitchFamily="2" charset="-78"/>
              </a:rPr>
              <a:t>تفکر </a:t>
            </a:r>
            <a:r>
              <a:rPr lang="fa-IR" sz="2400" b="1" dirty="0" smtClean="0">
                <a:solidFill>
                  <a:srgbClr val="3333CC"/>
                </a:solidFill>
                <a:cs typeface="B Titr" pitchFamily="2" charset="-78"/>
              </a:rPr>
              <a:t>تحقيقي</a:t>
            </a:r>
            <a:r>
              <a:rPr lang="fa-IR" sz="2400" b="1" dirty="0" smtClean="0">
                <a:cs typeface="B Titr" pitchFamily="2" charset="-78"/>
              </a:rPr>
              <a:t> </a:t>
            </a:r>
            <a:r>
              <a:rPr lang="fa-IR" sz="2400" b="1" dirty="0" smtClean="0">
                <a:cs typeface="B Titr" pitchFamily="2" charset="-78"/>
              </a:rPr>
              <a:t>در مقابل تفکر </a:t>
            </a:r>
            <a:r>
              <a:rPr lang="fa-IR" sz="2400" b="1" dirty="0" smtClean="0">
                <a:cs typeface="B Titr" pitchFamily="2" charset="-78"/>
              </a:rPr>
              <a:t>تقليدي</a:t>
            </a:r>
            <a:endParaRPr lang="en-US" sz="2400" b="1" dirty="0" smtClean="0">
              <a:cs typeface="B Titr" pitchFamily="2" charset="-78"/>
            </a:endParaRPr>
          </a:p>
          <a:p>
            <a:pPr algn="r" rtl="1" eaLnBrk="1" hangingPunct="1">
              <a:lnSpc>
                <a:spcPct val="80000"/>
              </a:lnSpc>
              <a:buFont typeface="Wingdings" pitchFamily="2" charset="2"/>
              <a:buChar char="ü"/>
              <a:defRPr/>
            </a:pPr>
            <a:r>
              <a:rPr lang="ar-SA" sz="2400" b="1" dirty="0" smtClean="0">
                <a:cs typeface="B Nazanin" pitchFamily="2" charset="-78"/>
              </a:rPr>
              <a:t>در درك حقيقت </a:t>
            </a:r>
            <a:r>
              <a:rPr lang="ar-SA" sz="2400" b="1" dirty="0" smtClean="0">
                <a:solidFill>
                  <a:srgbClr val="3333CC"/>
                </a:solidFill>
                <a:cs typeface="B Nazanin" pitchFamily="2" charset="-78"/>
              </a:rPr>
              <a:t>منظر يا ديدگاه</a:t>
            </a:r>
            <a:r>
              <a:rPr lang="ar-SA" sz="2400" b="1" dirty="0" smtClean="0">
                <a:cs typeface="B Nazanin" pitchFamily="2" charset="-78"/>
              </a:rPr>
              <a:t> نيز بسيار با اهميت است. چون حقيقت چند وجهي است درك آن نيز ممكن است از وجوه مختلف امكان‌پذير باشد و هركس از نظر گاهي آن را استنباط نمايد. تصحيح نظرگاه و منظر، وگاه تغيير آن نيز مي‌تواند در درك عميق‌تر ما از حقايق مؤثر باشد.</a:t>
            </a:r>
            <a:endParaRPr lang="fa-IR" sz="2400" b="1" dirty="0" smtClean="0">
              <a:cs typeface="B Nazanin" pitchFamily="2" charset="-78"/>
            </a:endParaRPr>
          </a:p>
          <a:p>
            <a:pPr algn="r" rtl="1" eaLnBrk="1" hangingPunct="1">
              <a:lnSpc>
                <a:spcPct val="80000"/>
              </a:lnSpc>
              <a:buFont typeface="Wingdings" pitchFamily="2" charset="2"/>
              <a:buChar char="ü"/>
              <a:defRPr/>
            </a:pPr>
            <a:r>
              <a:rPr lang="ar-SA" sz="2400" b="1" dirty="0" smtClean="0">
                <a:solidFill>
                  <a:srgbClr val="3333CC"/>
                </a:solidFill>
                <a:cs typeface="B Nazanin" pitchFamily="2" charset="-78"/>
              </a:rPr>
              <a:t>انتخاب منظر مناسب</a:t>
            </a:r>
            <a:r>
              <a:rPr lang="ar-SA" sz="2400" b="1" dirty="0" smtClean="0">
                <a:cs typeface="B Nazanin" pitchFamily="2" charset="-78"/>
              </a:rPr>
              <a:t> براي آزمودن فرضيات علمي، حل مسائل يا پاسخ دادن به مجهولات و سؤالات پژوهشي اجتناب ناپذير است. </a:t>
            </a:r>
            <a:endParaRPr lang="fa-IR" sz="2400" b="1" dirty="0" smtClean="0">
              <a:cs typeface="B Nazanin" pitchFamily="2" charset="-78"/>
            </a:endParaRPr>
          </a:p>
          <a:p>
            <a:pPr algn="r" rtl="1" eaLnBrk="1" hangingPunct="1">
              <a:lnSpc>
                <a:spcPct val="80000"/>
              </a:lnSpc>
              <a:buFont typeface="Wingdings" pitchFamily="2" charset="2"/>
              <a:buChar char="ü"/>
              <a:defRPr/>
            </a:pPr>
            <a:r>
              <a:rPr lang="ar-SA" sz="2400" b="1" dirty="0" smtClean="0">
                <a:cs typeface="B Nazanin" pitchFamily="2" charset="-78"/>
              </a:rPr>
              <a:t>تفكر عميق و دقيق </a:t>
            </a:r>
            <a:r>
              <a:rPr lang="fa-IR" sz="2400" b="1" dirty="0" smtClean="0">
                <a:cs typeface="B Nazanin" pitchFamily="2" charset="-78"/>
              </a:rPr>
              <a:t>(</a:t>
            </a:r>
            <a:r>
              <a:rPr lang="en-US" sz="2400" b="1" dirty="0" smtClean="0">
                <a:cs typeface="B Nazanin" pitchFamily="2" charset="-78"/>
              </a:rPr>
              <a:t>Search Versus Research</a:t>
            </a:r>
            <a:r>
              <a:rPr lang="fa-IR" sz="2400" b="1" dirty="0" smtClean="0">
                <a:cs typeface="B Nazanin" pitchFamily="2" charset="-78"/>
              </a:rPr>
              <a:t>)</a:t>
            </a:r>
            <a:r>
              <a:rPr lang="ar-SA" sz="2400" b="1" dirty="0" smtClean="0">
                <a:cs typeface="B Nazanin" pitchFamily="2" charset="-78"/>
              </a:rPr>
              <a:t> </a:t>
            </a:r>
            <a:endParaRPr lang="fa-IR" sz="2400" b="1" dirty="0" smtClean="0">
              <a:cs typeface="B Nazanin" pitchFamily="2" charset="-78"/>
            </a:endParaRPr>
          </a:p>
          <a:p>
            <a:pPr algn="r" rtl="1" eaLnBrk="1" hangingPunct="1">
              <a:lnSpc>
                <a:spcPct val="80000"/>
              </a:lnSpc>
              <a:buFont typeface="Wingdings" pitchFamily="2" charset="2"/>
              <a:buChar char="ü"/>
              <a:defRPr/>
            </a:pPr>
            <a:r>
              <a:rPr lang="ar-SA" sz="2400" b="1" dirty="0" smtClean="0">
                <a:cs typeface="B Nazanin" pitchFamily="2" charset="-78"/>
              </a:rPr>
              <a:t>چون علوم موجود حاصل </a:t>
            </a:r>
            <a:r>
              <a:rPr lang="ar-SA" sz="2400" b="1" dirty="0" smtClean="0">
                <a:solidFill>
                  <a:srgbClr val="3333CC"/>
                </a:solidFill>
                <a:cs typeface="B Nazanin" pitchFamily="2" charset="-78"/>
              </a:rPr>
              <a:t>انديشه بشري</a:t>
            </a:r>
            <a:r>
              <a:rPr lang="ar-SA" sz="2400" b="1" dirty="0" smtClean="0">
                <a:cs typeface="B Nazanin" pitchFamily="2" charset="-78"/>
              </a:rPr>
              <a:t> است و اين انديشه خطاپذير است علم نيز پويا است</a:t>
            </a:r>
            <a:r>
              <a:rPr lang="ar-SA" sz="2400" b="1" dirty="0" smtClean="0">
                <a:cs typeface="B Nazanin" pitchFamily="2" charset="-78"/>
              </a:rPr>
              <a:t>.</a:t>
            </a:r>
            <a:endParaRPr lang="fa-IR" sz="2400" b="1" dirty="0" smtClean="0">
              <a:cs typeface="B Nazanin" pitchFamily="2" charset="-78"/>
            </a:endParaRPr>
          </a:p>
        </p:txBody>
      </p:sp>
      <p:sp>
        <p:nvSpPr>
          <p:cNvPr id="4" name="Slide Number Placeholder 3"/>
          <p:cNvSpPr>
            <a:spLocks noGrp="1"/>
          </p:cNvSpPr>
          <p:nvPr>
            <p:ph type="sldNum" sz="quarter" idx="12"/>
          </p:nvPr>
        </p:nvSpPr>
        <p:spPr/>
        <p:txBody>
          <a:bodyPr/>
          <a:lstStyle/>
          <a:p>
            <a:fld id="{C18AF7E9-5F85-4EBF-B4B3-3686E00CFE2F}" type="slidenum">
              <a:rPr lang="en-US" smtClean="0"/>
              <a:pPr/>
              <a:t>4</a:t>
            </a:fld>
            <a:endParaRPr lang="en-US"/>
          </a:p>
        </p:txBody>
      </p:sp>
      <p:sp>
        <p:nvSpPr>
          <p:cNvPr id="5" name="Footer Placeholder 4"/>
          <p:cNvSpPr>
            <a:spLocks noGrp="1"/>
          </p:cNvSpPr>
          <p:nvPr>
            <p:ph type="ftr" sz="quarter" idx="11"/>
          </p:nvPr>
        </p:nvSpPr>
        <p:spPr/>
        <p:txBody>
          <a:bodyPr/>
          <a:lstStyle/>
          <a:p>
            <a:r>
              <a:rPr lang="fa-IR" smtClean="0"/>
              <a:t>انتخاب موضوع، بيان مسئله، اهداف-دکتر آرش قنبريان</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additive="base">
                                        <p:cTn id="7" dur="5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243">
                                            <p:txEl>
                                              <p:pRg st="1" end="1"/>
                                            </p:txEl>
                                          </p:spTgt>
                                        </p:tgtEl>
                                        <p:attrNameLst>
                                          <p:attrName>style.visibility</p:attrName>
                                        </p:attrNameLst>
                                      </p:cBhvr>
                                      <p:to>
                                        <p:strVal val="visible"/>
                                      </p:to>
                                    </p:set>
                                    <p:anim calcmode="lin" valueType="num">
                                      <p:cBhvr additive="base">
                                        <p:cTn id="13" dur="500" fill="hold"/>
                                        <p:tgtEl>
                                          <p:spTgt spid="102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243">
                                            <p:txEl>
                                              <p:pRg st="2" end="2"/>
                                            </p:txEl>
                                          </p:spTgt>
                                        </p:tgtEl>
                                        <p:attrNameLst>
                                          <p:attrName>style.visibility</p:attrName>
                                        </p:attrNameLst>
                                      </p:cBhvr>
                                      <p:to>
                                        <p:strVal val="visible"/>
                                      </p:to>
                                    </p:set>
                                    <p:anim calcmode="lin" valueType="num">
                                      <p:cBhvr additive="base">
                                        <p:cTn id="19" dur="500" fill="hold"/>
                                        <p:tgtEl>
                                          <p:spTgt spid="1024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2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243">
                                            <p:txEl>
                                              <p:pRg st="3" end="3"/>
                                            </p:txEl>
                                          </p:spTgt>
                                        </p:tgtEl>
                                        <p:attrNameLst>
                                          <p:attrName>style.visibility</p:attrName>
                                        </p:attrNameLst>
                                      </p:cBhvr>
                                      <p:to>
                                        <p:strVal val="visible"/>
                                      </p:to>
                                    </p:set>
                                    <p:anim calcmode="lin" valueType="num">
                                      <p:cBhvr additive="base">
                                        <p:cTn id="25" dur="500" fill="hold"/>
                                        <p:tgtEl>
                                          <p:spTgt spid="1024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24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243">
                                            <p:txEl>
                                              <p:pRg st="4" end="4"/>
                                            </p:txEl>
                                          </p:spTgt>
                                        </p:tgtEl>
                                        <p:attrNameLst>
                                          <p:attrName>style.visibility</p:attrName>
                                        </p:attrNameLst>
                                      </p:cBhvr>
                                      <p:to>
                                        <p:strVal val="visible"/>
                                      </p:to>
                                    </p:set>
                                    <p:anim calcmode="lin" valueType="num">
                                      <p:cBhvr additive="base">
                                        <p:cTn id="31" dur="500" fill="hold"/>
                                        <p:tgtEl>
                                          <p:spTgt spid="1024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24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243">
                                            <p:txEl>
                                              <p:pRg st="5" end="5"/>
                                            </p:txEl>
                                          </p:spTgt>
                                        </p:tgtEl>
                                        <p:attrNameLst>
                                          <p:attrName>style.visibility</p:attrName>
                                        </p:attrNameLst>
                                      </p:cBhvr>
                                      <p:to>
                                        <p:strVal val="visible"/>
                                      </p:to>
                                    </p:set>
                                    <p:anim calcmode="lin" valueType="num">
                                      <p:cBhvr additive="base">
                                        <p:cTn id="37" dur="500" fill="hold"/>
                                        <p:tgtEl>
                                          <p:spTgt spid="1024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24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243">
                                            <p:txEl>
                                              <p:pRg st="6" end="6"/>
                                            </p:txEl>
                                          </p:spTgt>
                                        </p:tgtEl>
                                        <p:attrNameLst>
                                          <p:attrName>style.visibility</p:attrName>
                                        </p:attrNameLst>
                                      </p:cBhvr>
                                      <p:to>
                                        <p:strVal val="visible"/>
                                      </p:to>
                                    </p:set>
                                    <p:anim calcmode="lin" valueType="num">
                                      <p:cBhvr additive="base">
                                        <p:cTn id="43" dur="500" fill="hold"/>
                                        <p:tgtEl>
                                          <p:spTgt spid="1024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24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1259632" y="228600"/>
            <a:ext cx="7086600" cy="711200"/>
          </a:xfrm>
        </p:spPr>
        <p:txBody>
          <a:bodyPr lIns="91440" tIns="45720" rIns="91440" bIns="45720">
            <a:normAutofit fontScale="90000"/>
          </a:bodyPr>
          <a:lstStyle/>
          <a:p>
            <a:pPr algn="ctr" rtl="1" eaLnBrk="1" hangingPunct="1"/>
            <a:r>
              <a:rPr lang="fa-IR" sz="4800" dirty="0" smtClean="0">
                <a:solidFill>
                  <a:srgbClr val="FF0000"/>
                </a:solidFill>
                <a:cs typeface="B Titr" pitchFamily="2" charset="-78"/>
              </a:rPr>
              <a:t>دلايل اهميت بررسي </a:t>
            </a:r>
            <a:r>
              <a:rPr lang="fa-IR" sz="4800" dirty="0" smtClean="0">
                <a:solidFill>
                  <a:srgbClr val="FF0000"/>
                </a:solidFill>
                <a:cs typeface="B Titr" pitchFamily="2" charset="-78"/>
              </a:rPr>
              <a:t>متون</a:t>
            </a:r>
            <a:endParaRPr lang="fo-FO" sz="4800" dirty="0" smtClean="0">
              <a:solidFill>
                <a:srgbClr val="FF0000"/>
              </a:solidFill>
              <a:cs typeface="B Titr" pitchFamily="2" charset="-78"/>
            </a:endParaRPr>
          </a:p>
        </p:txBody>
      </p:sp>
      <p:sp>
        <p:nvSpPr>
          <p:cNvPr id="13315" name="Rectangle 3"/>
          <p:cNvSpPr>
            <a:spLocks noGrp="1" noChangeArrowheads="1"/>
          </p:cNvSpPr>
          <p:nvPr>
            <p:ph type="body" idx="4294967295"/>
          </p:nvPr>
        </p:nvSpPr>
        <p:spPr>
          <a:xfrm>
            <a:off x="827584" y="1268413"/>
            <a:ext cx="7668344" cy="4464843"/>
          </a:xfrm>
        </p:spPr>
        <p:txBody>
          <a:bodyPr lIns="91440" tIns="45720" rIns="91440" bIns="45720">
            <a:normAutofit/>
          </a:bodyPr>
          <a:lstStyle/>
          <a:p>
            <a:pPr algn="just" rtl="1" eaLnBrk="1" hangingPunct="1">
              <a:lnSpc>
                <a:spcPct val="90000"/>
              </a:lnSpc>
              <a:buNone/>
            </a:pPr>
            <a:r>
              <a:rPr lang="fa-IR" sz="2400" dirty="0" smtClean="0">
                <a:solidFill>
                  <a:schemeClr val="tx2"/>
                </a:solidFill>
                <a:cs typeface="B Lotus" pitchFamily="2" charset="-78"/>
              </a:rPr>
              <a:t>1- از دوباره </a:t>
            </a:r>
            <a:r>
              <a:rPr lang="fa-IR" sz="2400" dirty="0" smtClean="0">
                <a:solidFill>
                  <a:schemeClr val="tx2"/>
                </a:solidFill>
                <a:cs typeface="B Lotus" pitchFamily="2" charset="-78"/>
              </a:rPr>
              <a:t>کاري جلوگيري مي </a:t>
            </a:r>
            <a:r>
              <a:rPr lang="fa-IR" sz="2400" dirty="0" smtClean="0">
                <a:solidFill>
                  <a:schemeClr val="tx2"/>
                </a:solidFill>
                <a:cs typeface="B Lotus" pitchFamily="2" charset="-78"/>
              </a:rPr>
              <a:t>کند .</a:t>
            </a:r>
          </a:p>
          <a:p>
            <a:pPr algn="just" rtl="1" eaLnBrk="1" hangingPunct="1">
              <a:lnSpc>
                <a:spcPct val="90000"/>
              </a:lnSpc>
              <a:buNone/>
            </a:pPr>
            <a:r>
              <a:rPr lang="fa-IR" sz="2400" dirty="0" smtClean="0">
                <a:solidFill>
                  <a:schemeClr val="tx2"/>
                </a:solidFill>
                <a:cs typeface="B Lotus" pitchFamily="2" charset="-78"/>
              </a:rPr>
              <a:t>2- وسعت مساله را به ما </a:t>
            </a:r>
            <a:r>
              <a:rPr lang="fa-IR" sz="2400" dirty="0" smtClean="0">
                <a:solidFill>
                  <a:schemeClr val="tx2"/>
                </a:solidFill>
                <a:cs typeface="B Lotus" pitchFamily="2" charset="-78"/>
              </a:rPr>
              <a:t>مي </a:t>
            </a:r>
            <a:r>
              <a:rPr lang="fa-IR" sz="2400" dirty="0" smtClean="0">
                <a:solidFill>
                  <a:schemeClr val="tx2"/>
                </a:solidFill>
                <a:cs typeface="B Lotus" pitchFamily="2" charset="-78"/>
              </a:rPr>
              <a:t>شناسد.</a:t>
            </a:r>
          </a:p>
          <a:p>
            <a:pPr algn="just" rtl="1" eaLnBrk="1" hangingPunct="1">
              <a:lnSpc>
                <a:spcPct val="90000"/>
              </a:lnSpc>
              <a:buNone/>
            </a:pPr>
            <a:r>
              <a:rPr lang="fa-IR" sz="2400" dirty="0" smtClean="0">
                <a:solidFill>
                  <a:schemeClr val="tx2"/>
                </a:solidFill>
                <a:cs typeface="B Lotus" pitchFamily="2" charset="-78"/>
              </a:rPr>
              <a:t>3- جنبه </a:t>
            </a:r>
            <a:r>
              <a:rPr lang="fa-IR" sz="2400" dirty="0" smtClean="0">
                <a:solidFill>
                  <a:schemeClr val="tx2"/>
                </a:solidFill>
                <a:cs typeface="B Lotus" pitchFamily="2" charset="-78"/>
              </a:rPr>
              <a:t>هاي </a:t>
            </a:r>
            <a:r>
              <a:rPr lang="fa-IR" sz="2400" dirty="0" smtClean="0">
                <a:solidFill>
                  <a:schemeClr val="tx2"/>
                </a:solidFill>
                <a:cs typeface="B Lotus" pitchFamily="2" charset="-78"/>
              </a:rPr>
              <a:t>مختلف مساله را به ما نشان </a:t>
            </a:r>
            <a:r>
              <a:rPr lang="fa-IR" sz="2400" dirty="0" smtClean="0">
                <a:solidFill>
                  <a:schemeClr val="tx2"/>
                </a:solidFill>
                <a:cs typeface="B Lotus" pitchFamily="2" charset="-78"/>
              </a:rPr>
              <a:t>مي </a:t>
            </a:r>
            <a:r>
              <a:rPr lang="fa-IR" sz="2400" dirty="0" smtClean="0">
                <a:solidFill>
                  <a:schemeClr val="tx2"/>
                </a:solidFill>
                <a:cs typeface="B Lotus" pitchFamily="2" charset="-78"/>
              </a:rPr>
              <a:t>دهد </a:t>
            </a:r>
          </a:p>
          <a:p>
            <a:pPr algn="just" rtl="1" eaLnBrk="1" hangingPunct="1">
              <a:lnSpc>
                <a:spcPct val="90000"/>
              </a:lnSpc>
              <a:buNone/>
            </a:pPr>
            <a:r>
              <a:rPr lang="fa-IR" sz="2400" dirty="0" smtClean="0">
                <a:solidFill>
                  <a:schemeClr val="tx2"/>
                </a:solidFill>
                <a:cs typeface="B Lotus" pitchFamily="2" charset="-78"/>
              </a:rPr>
              <a:t>.4- مارا با </a:t>
            </a:r>
            <a:r>
              <a:rPr lang="fa-IR" sz="2400" dirty="0" smtClean="0">
                <a:solidFill>
                  <a:schemeClr val="tx2"/>
                </a:solidFill>
                <a:cs typeface="B Lotus" pitchFamily="2" charset="-78"/>
              </a:rPr>
              <a:t>کارهايي </a:t>
            </a:r>
            <a:r>
              <a:rPr lang="fa-IR" sz="2400" dirty="0" smtClean="0">
                <a:solidFill>
                  <a:schemeClr val="tx2"/>
                </a:solidFill>
                <a:cs typeface="B Lotus" pitchFamily="2" charset="-78"/>
              </a:rPr>
              <a:t>که </a:t>
            </a:r>
            <a:r>
              <a:rPr lang="fa-IR" sz="2400" dirty="0" smtClean="0">
                <a:solidFill>
                  <a:schemeClr val="tx2"/>
                </a:solidFill>
                <a:cs typeface="B Lotus" pitchFamily="2" charset="-78"/>
              </a:rPr>
              <a:t>ديگران </a:t>
            </a:r>
            <a:r>
              <a:rPr lang="fa-IR" sz="2400" dirty="0" smtClean="0">
                <a:solidFill>
                  <a:schemeClr val="tx2"/>
                </a:solidFill>
                <a:cs typeface="B Lotus" pitchFamily="2" charset="-78"/>
              </a:rPr>
              <a:t>انجام داده اند ،آشنا </a:t>
            </a:r>
            <a:r>
              <a:rPr lang="fa-IR" sz="2400" dirty="0" smtClean="0">
                <a:solidFill>
                  <a:schemeClr val="tx2"/>
                </a:solidFill>
                <a:cs typeface="B Lotus" pitchFamily="2" charset="-78"/>
              </a:rPr>
              <a:t>مي نمايد </a:t>
            </a:r>
            <a:r>
              <a:rPr lang="fa-IR" sz="2400" dirty="0" smtClean="0">
                <a:solidFill>
                  <a:schemeClr val="tx2"/>
                </a:solidFill>
                <a:cs typeface="B Lotus" pitchFamily="2" charset="-78"/>
              </a:rPr>
              <a:t>.</a:t>
            </a:r>
          </a:p>
          <a:p>
            <a:pPr algn="just" rtl="1" eaLnBrk="1" hangingPunct="1">
              <a:lnSpc>
                <a:spcPct val="90000"/>
              </a:lnSpc>
              <a:buNone/>
            </a:pPr>
            <a:r>
              <a:rPr lang="fa-IR" sz="2400" dirty="0" smtClean="0">
                <a:solidFill>
                  <a:schemeClr val="tx2"/>
                </a:solidFill>
                <a:cs typeface="B Lotus" pitchFamily="2" charset="-78"/>
              </a:rPr>
              <a:t>5- مشکلات موجود در سر راه </a:t>
            </a:r>
            <a:r>
              <a:rPr lang="fa-IR" sz="2400" dirty="0" smtClean="0">
                <a:solidFill>
                  <a:schemeClr val="tx2"/>
                </a:solidFill>
                <a:cs typeface="B Lotus" pitchFamily="2" charset="-78"/>
              </a:rPr>
              <a:t>تحقيق </a:t>
            </a:r>
            <a:r>
              <a:rPr lang="fa-IR" sz="2400" dirty="0" smtClean="0">
                <a:solidFill>
                  <a:schemeClr val="tx2"/>
                </a:solidFill>
                <a:cs typeface="B Lotus" pitchFamily="2" charset="-78"/>
              </a:rPr>
              <a:t>را به ما نشان </a:t>
            </a:r>
            <a:r>
              <a:rPr lang="fa-IR" sz="2400" dirty="0" smtClean="0">
                <a:solidFill>
                  <a:schemeClr val="tx2"/>
                </a:solidFill>
                <a:cs typeface="B Lotus" pitchFamily="2" charset="-78"/>
              </a:rPr>
              <a:t>مي </a:t>
            </a:r>
            <a:r>
              <a:rPr lang="fa-IR" sz="2400" dirty="0" smtClean="0">
                <a:solidFill>
                  <a:schemeClr val="tx2"/>
                </a:solidFill>
                <a:cs typeface="B Lotus" pitchFamily="2" charset="-78"/>
              </a:rPr>
              <a:t>دهد .</a:t>
            </a:r>
          </a:p>
          <a:p>
            <a:pPr algn="just" rtl="1" eaLnBrk="1" hangingPunct="1">
              <a:lnSpc>
                <a:spcPct val="90000"/>
              </a:lnSpc>
              <a:buNone/>
            </a:pPr>
            <a:r>
              <a:rPr lang="fa-IR" sz="2400" dirty="0" smtClean="0">
                <a:solidFill>
                  <a:schemeClr val="tx2"/>
                </a:solidFill>
                <a:cs typeface="B Lotus" pitchFamily="2" charset="-78"/>
              </a:rPr>
              <a:t>6- </a:t>
            </a:r>
            <a:r>
              <a:rPr lang="fa-IR" sz="2400" dirty="0" smtClean="0">
                <a:solidFill>
                  <a:schemeClr val="tx2"/>
                </a:solidFill>
                <a:cs typeface="B Lotus" pitchFamily="2" charset="-78"/>
              </a:rPr>
              <a:t>زمينه آشنايي </a:t>
            </a:r>
            <a:r>
              <a:rPr lang="fa-IR" sz="2400" dirty="0" smtClean="0">
                <a:solidFill>
                  <a:schemeClr val="tx2"/>
                </a:solidFill>
                <a:cs typeface="B Lotus" pitchFamily="2" charset="-78"/>
              </a:rPr>
              <a:t>با انواع مختلف روش کار که امکان استفاده از آنها در مطالعه ما وجود دارد را فراهم </a:t>
            </a:r>
            <a:r>
              <a:rPr lang="fa-IR" sz="2400" dirty="0" smtClean="0">
                <a:solidFill>
                  <a:schemeClr val="tx2"/>
                </a:solidFill>
                <a:cs typeface="B Lotus" pitchFamily="2" charset="-78"/>
              </a:rPr>
              <a:t>مي </a:t>
            </a:r>
            <a:r>
              <a:rPr lang="fa-IR" sz="2400" dirty="0" smtClean="0">
                <a:solidFill>
                  <a:schemeClr val="tx2"/>
                </a:solidFill>
                <a:cs typeface="B Lotus" pitchFamily="2" charset="-78"/>
              </a:rPr>
              <a:t>کند . </a:t>
            </a:r>
          </a:p>
          <a:p>
            <a:pPr algn="just" rtl="1" eaLnBrk="1" hangingPunct="1">
              <a:lnSpc>
                <a:spcPct val="90000"/>
              </a:lnSpc>
              <a:buNone/>
            </a:pPr>
            <a:r>
              <a:rPr kumimoji="1" lang="fa-IR" sz="2400" dirty="0" smtClean="0">
                <a:solidFill>
                  <a:schemeClr val="tx2"/>
                </a:solidFill>
                <a:cs typeface="B Lotus" pitchFamily="2" charset="-78"/>
              </a:rPr>
              <a:t>7-کمک به نوشتن بيان مسئله و توجيه افراد</a:t>
            </a:r>
          </a:p>
          <a:p>
            <a:pPr algn="r" rtl="1" eaLnBrk="1" hangingPunct="1">
              <a:lnSpc>
                <a:spcPct val="90000"/>
              </a:lnSpc>
              <a:buNone/>
            </a:pPr>
            <a:r>
              <a:rPr kumimoji="1" lang="fa-IR" sz="2400" dirty="0" smtClean="0">
                <a:solidFill>
                  <a:schemeClr val="tx2"/>
                </a:solidFill>
                <a:cs typeface="B Lotus" pitchFamily="2" charset="-78"/>
              </a:rPr>
              <a:t>8-نشان دادن به داوران که به اندازه </a:t>
            </a:r>
            <a:r>
              <a:rPr kumimoji="1" lang="fa-IR" sz="2400" dirty="0" smtClean="0">
                <a:solidFill>
                  <a:schemeClr val="tx2"/>
                </a:solidFill>
                <a:cs typeface="B Lotus" pitchFamily="2" charset="-78"/>
              </a:rPr>
              <a:t>کافي </a:t>
            </a:r>
            <a:r>
              <a:rPr kumimoji="1" lang="fa-IR" sz="2400" dirty="0" smtClean="0">
                <a:solidFill>
                  <a:schemeClr val="tx2"/>
                </a:solidFill>
                <a:cs typeface="B Lotus" pitchFamily="2" charset="-78"/>
              </a:rPr>
              <a:t>مطالعه داشته </a:t>
            </a:r>
            <a:r>
              <a:rPr kumimoji="1" lang="fa-IR" sz="2400" dirty="0" smtClean="0">
                <a:solidFill>
                  <a:schemeClr val="tx2"/>
                </a:solidFill>
                <a:cs typeface="B Lotus" pitchFamily="2" charset="-78"/>
              </a:rPr>
              <a:t>ايد</a:t>
            </a:r>
            <a:r>
              <a:rPr kumimoji="1" lang="fa-IR" sz="2400" dirty="0" smtClean="0">
                <a:solidFill>
                  <a:schemeClr val="tx2"/>
                </a:solidFill>
                <a:cs typeface="B Lotus" pitchFamily="2" charset="-78"/>
              </a:rPr>
              <a:t>.</a:t>
            </a:r>
            <a:endParaRPr lang="en-US" sz="2400" dirty="0" smtClean="0">
              <a:solidFill>
                <a:schemeClr val="tx2"/>
              </a:solidFill>
              <a:cs typeface="B Lotus" pitchFamily="2" charset="-78"/>
            </a:endParaRPr>
          </a:p>
          <a:p>
            <a:pPr algn="r" rtl="1" eaLnBrk="1" hangingPunct="1">
              <a:lnSpc>
                <a:spcPct val="90000"/>
              </a:lnSpc>
              <a:buNone/>
            </a:pPr>
            <a:r>
              <a:rPr lang="fa-IR" sz="2400" dirty="0" smtClean="0">
                <a:solidFill>
                  <a:schemeClr val="tx2"/>
                </a:solidFill>
                <a:cs typeface="B Lotus" pitchFamily="2" charset="-78"/>
              </a:rPr>
              <a:t>9 -</a:t>
            </a:r>
            <a:r>
              <a:rPr lang="fa-IR" sz="2400" dirty="0" smtClean="0">
                <a:solidFill>
                  <a:schemeClr val="tx2"/>
                </a:solidFill>
                <a:cs typeface="B Lotus" pitchFamily="2" charset="-78"/>
              </a:rPr>
              <a:t>دلايلي براي ديگران تامين مي </a:t>
            </a:r>
            <a:r>
              <a:rPr lang="fa-IR" sz="2400" dirty="0" smtClean="0">
                <a:solidFill>
                  <a:schemeClr val="tx2"/>
                </a:solidFill>
                <a:cs typeface="B Lotus" pitchFamily="2" charset="-78"/>
              </a:rPr>
              <a:t>کند تا از </a:t>
            </a:r>
            <a:r>
              <a:rPr lang="fa-IR" sz="2400" dirty="0" smtClean="0">
                <a:solidFill>
                  <a:schemeClr val="tx2"/>
                </a:solidFill>
                <a:cs typeface="B Lotus" pitchFamily="2" charset="-78"/>
              </a:rPr>
              <a:t>پژوهشهاي پيشنهادي </a:t>
            </a:r>
            <a:r>
              <a:rPr lang="fa-IR" sz="2400" dirty="0" smtClean="0">
                <a:solidFill>
                  <a:schemeClr val="tx2"/>
                </a:solidFill>
                <a:cs typeface="B Lotus" pitchFamily="2" charset="-78"/>
              </a:rPr>
              <a:t>ما </a:t>
            </a:r>
            <a:r>
              <a:rPr lang="fa-IR" sz="2400" dirty="0" smtClean="0">
                <a:solidFill>
                  <a:schemeClr val="tx2"/>
                </a:solidFill>
                <a:cs typeface="B Lotus" pitchFamily="2" charset="-78"/>
              </a:rPr>
              <a:t>پشتيباني </a:t>
            </a:r>
            <a:r>
              <a:rPr lang="fa-IR" sz="2400" dirty="0" smtClean="0">
                <a:solidFill>
                  <a:schemeClr val="tx2"/>
                </a:solidFill>
                <a:cs typeface="B Lotus" pitchFamily="2" charset="-78"/>
              </a:rPr>
              <a:t>کنند .</a:t>
            </a:r>
            <a:endParaRPr lang="fo-FO" sz="2400" dirty="0" smtClean="0">
              <a:solidFill>
                <a:schemeClr val="tx2"/>
              </a:solidFill>
              <a:cs typeface="B Lotus" pitchFamily="2" charset="-78"/>
            </a:endParaRPr>
          </a:p>
        </p:txBody>
      </p:sp>
      <p:sp>
        <p:nvSpPr>
          <p:cNvPr id="5" name="Slide Number Placeholder 4"/>
          <p:cNvSpPr>
            <a:spLocks noGrp="1"/>
          </p:cNvSpPr>
          <p:nvPr>
            <p:ph type="sldNum" sz="quarter" idx="12"/>
          </p:nvPr>
        </p:nvSpPr>
        <p:spPr/>
        <p:txBody>
          <a:bodyPr/>
          <a:lstStyle/>
          <a:p>
            <a:fld id="{C18AF7E9-5F85-4EBF-B4B3-3686E00CFE2F}" type="slidenum">
              <a:rPr lang="en-US" smtClean="0"/>
              <a:pPr/>
              <a:t>40</a:t>
            </a:fld>
            <a:endParaRPr lang="en-US"/>
          </a:p>
        </p:txBody>
      </p:sp>
      <p:sp>
        <p:nvSpPr>
          <p:cNvPr id="6" name="Footer Placeholder 5"/>
          <p:cNvSpPr>
            <a:spLocks noGrp="1"/>
          </p:cNvSpPr>
          <p:nvPr>
            <p:ph type="ftr" sz="quarter" idx="11"/>
          </p:nvPr>
        </p:nvSpPr>
        <p:spPr/>
        <p:txBody>
          <a:bodyPr/>
          <a:lstStyle/>
          <a:p>
            <a:r>
              <a:rPr lang="fa-IR" dirty="0" smtClean="0"/>
              <a:t>انتخاب موضوع، بيان مسئله، اهداف-دکتر آرش قنبريان</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rrowheads="1"/>
          </p:cNvSpPr>
          <p:nvPr>
            <p:ph type="title" idx="4294967295"/>
          </p:nvPr>
        </p:nvSpPr>
        <p:spPr>
          <a:xfrm>
            <a:off x="467544" y="228600"/>
            <a:ext cx="8348662" cy="914400"/>
          </a:xfrm>
        </p:spPr>
        <p:txBody>
          <a:bodyPr lIns="91440" tIns="45720" rIns="91440" bIns="45720"/>
          <a:lstStyle/>
          <a:p>
            <a:pPr algn="r" rtl="1" eaLnBrk="1" hangingPunct="1">
              <a:defRPr/>
            </a:pPr>
            <a:r>
              <a:rPr lang="ar-SA" sz="4000" dirty="0" smtClean="0">
                <a:solidFill>
                  <a:srgbClr val="FF0000"/>
                </a:solidFill>
                <a:effectLst>
                  <a:outerShdw blurRad="38100" dist="38100" dir="2700000" algn="tl">
                    <a:srgbClr val="000000"/>
                  </a:outerShdw>
                </a:effectLst>
                <a:cs typeface="B Titr" pitchFamily="2" charset="-78"/>
              </a:rPr>
              <a:t>منابع اطلاعاتي براي بررسي پيشينه پژوهش</a:t>
            </a:r>
            <a:endParaRPr lang="en-US" sz="4000" dirty="0" smtClean="0">
              <a:solidFill>
                <a:srgbClr val="FF0000"/>
              </a:solidFill>
              <a:effectLst>
                <a:outerShdw blurRad="38100" dist="38100" dir="2700000" algn="tl">
                  <a:srgbClr val="000000"/>
                </a:outerShdw>
              </a:effectLst>
              <a:cs typeface="B Titr" pitchFamily="2" charset="-78"/>
            </a:endParaRPr>
          </a:p>
        </p:txBody>
      </p:sp>
      <p:sp>
        <p:nvSpPr>
          <p:cNvPr id="130051" name="Rectangle 3"/>
          <p:cNvSpPr>
            <a:spLocks noGrp="1" noChangeArrowheads="1"/>
          </p:cNvSpPr>
          <p:nvPr>
            <p:ph type="body" idx="4294967295"/>
          </p:nvPr>
        </p:nvSpPr>
        <p:spPr>
          <a:xfrm>
            <a:off x="1475656" y="1341438"/>
            <a:ext cx="6816303" cy="3455714"/>
          </a:xfrm>
        </p:spPr>
        <p:txBody>
          <a:bodyPr lIns="91440" tIns="45720" rIns="91440" bIns="45720"/>
          <a:lstStyle/>
          <a:p>
            <a:pPr algn="r" rtl="1" eaLnBrk="1" hangingPunct="1">
              <a:buFont typeface="Wingdings" pitchFamily="2" charset="2"/>
              <a:buChar char="ü"/>
              <a:defRPr/>
            </a:pPr>
            <a:r>
              <a:rPr lang="fa-IR" dirty="0" smtClean="0">
                <a:solidFill>
                  <a:srgbClr val="333399"/>
                </a:solidFill>
                <a:cs typeface="B Lotus" pitchFamily="2" charset="-78"/>
              </a:rPr>
              <a:t>مجلات </a:t>
            </a:r>
            <a:r>
              <a:rPr lang="fa-IR" dirty="0" smtClean="0">
                <a:solidFill>
                  <a:srgbClr val="333399"/>
                </a:solidFill>
                <a:cs typeface="B Lotus" pitchFamily="2" charset="-78"/>
              </a:rPr>
              <a:t>الکترونيکي </a:t>
            </a:r>
            <a:endParaRPr lang="fa-IR" dirty="0" smtClean="0">
              <a:solidFill>
                <a:srgbClr val="333399"/>
              </a:solidFill>
              <a:cs typeface="B Lotus" pitchFamily="2" charset="-78"/>
            </a:endParaRPr>
          </a:p>
          <a:p>
            <a:pPr algn="r" rtl="1" eaLnBrk="1" hangingPunct="1">
              <a:buFont typeface="Wingdings" pitchFamily="2" charset="2"/>
              <a:buChar char="ü"/>
              <a:defRPr/>
            </a:pPr>
            <a:r>
              <a:rPr lang="fa-IR" dirty="0" smtClean="0">
                <a:solidFill>
                  <a:srgbClr val="333399"/>
                </a:solidFill>
                <a:cs typeface="B Lotus" pitchFamily="2" charset="-78"/>
              </a:rPr>
              <a:t>کتابهاي </a:t>
            </a:r>
            <a:r>
              <a:rPr lang="fa-IR" dirty="0" smtClean="0">
                <a:solidFill>
                  <a:srgbClr val="333399"/>
                </a:solidFill>
                <a:cs typeface="B Lotus" pitchFamily="2" charset="-78"/>
              </a:rPr>
              <a:t>موجود </a:t>
            </a:r>
          </a:p>
          <a:p>
            <a:pPr algn="r" rtl="1" eaLnBrk="1" hangingPunct="1">
              <a:buFont typeface="Wingdings" pitchFamily="2" charset="2"/>
              <a:buChar char="ü"/>
              <a:defRPr/>
            </a:pPr>
            <a:r>
              <a:rPr lang="ar-SA" dirty="0" smtClean="0">
                <a:solidFill>
                  <a:srgbClr val="333399"/>
                </a:solidFill>
                <a:cs typeface="B Lotus" pitchFamily="2" charset="-78"/>
              </a:rPr>
              <a:t>پاياننامه هاي دكترا و كارشناسي ارشد</a:t>
            </a:r>
            <a:r>
              <a:rPr lang="fa-IR" dirty="0" smtClean="0">
                <a:solidFill>
                  <a:srgbClr val="333399"/>
                </a:solidFill>
                <a:cs typeface="B Lotus" pitchFamily="2" charset="-78"/>
              </a:rPr>
              <a:t> داخل و </a:t>
            </a:r>
            <a:r>
              <a:rPr lang="fa-IR" dirty="0" smtClean="0">
                <a:solidFill>
                  <a:srgbClr val="333399"/>
                </a:solidFill>
                <a:cs typeface="B Lotus" pitchFamily="2" charset="-78"/>
              </a:rPr>
              <a:t>خارجي </a:t>
            </a:r>
            <a:endParaRPr lang="fa-IR" dirty="0" smtClean="0">
              <a:solidFill>
                <a:srgbClr val="333399"/>
              </a:solidFill>
              <a:cs typeface="B Lotus" pitchFamily="2" charset="-78"/>
            </a:endParaRPr>
          </a:p>
          <a:p>
            <a:pPr algn="r" rtl="1" eaLnBrk="1" hangingPunct="1">
              <a:buFont typeface="Wingdings" pitchFamily="2" charset="2"/>
              <a:buChar char="ü"/>
              <a:defRPr/>
            </a:pPr>
            <a:r>
              <a:rPr lang="fa-IR" dirty="0" smtClean="0">
                <a:solidFill>
                  <a:srgbClr val="333399"/>
                </a:solidFill>
                <a:cs typeface="B Lotus" pitchFamily="2" charset="-78"/>
              </a:rPr>
              <a:t>فصلنامه ها و </a:t>
            </a:r>
            <a:r>
              <a:rPr lang="fa-IR" dirty="0" smtClean="0">
                <a:solidFill>
                  <a:srgbClr val="333399"/>
                </a:solidFill>
                <a:cs typeface="B Lotus" pitchFamily="2" charset="-78"/>
              </a:rPr>
              <a:t>نشريات علمي </a:t>
            </a:r>
            <a:endParaRPr lang="fa-IR" dirty="0" smtClean="0">
              <a:solidFill>
                <a:srgbClr val="333399"/>
              </a:solidFill>
              <a:cs typeface="B Lotus" pitchFamily="2" charset="-78"/>
            </a:endParaRPr>
          </a:p>
          <a:p>
            <a:pPr algn="r" rtl="1" eaLnBrk="1" hangingPunct="1">
              <a:buFont typeface="Wingdings" pitchFamily="2" charset="2"/>
              <a:buChar char="ü"/>
              <a:defRPr/>
            </a:pPr>
            <a:r>
              <a:rPr lang="fa-IR" dirty="0" smtClean="0">
                <a:solidFill>
                  <a:srgbClr val="333399"/>
                </a:solidFill>
                <a:cs typeface="B Lotus" pitchFamily="2" charset="-78"/>
              </a:rPr>
              <a:t> مقالات چاپ شده و ارائه شده در </a:t>
            </a:r>
            <a:r>
              <a:rPr lang="fa-IR" dirty="0" smtClean="0">
                <a:solidFill>
                  <a:srgbClr val="333399"/>
                </a:solidFill>
                <a:cs typeface="B Lotus" pitchFamily="2" charset="-78"/>
              </a:rPr>
              <a:t>همايشهاي علمي </a:t>
            </a:r>
            <a:endParaRPr lang="ar-SA" dirty="0" smtClean="0">
              <a:solidFill>
                <a:srgbClr val="333399"/>
              </a:solidFill>
              <a:cs typeface="B Lotus" pitchFamily="2" charset="-78"/>
            </a:endParaRPr>
          </a:p>
          <a:p>
            <a:pPr algn="r" rtl="1" eaLnBrk="1" hangingPunct="1">
              <a:buFont typeface="Wingdings" pitchFamily="2" charset="2"/>
              <a:buChar char="ü"/>
              <a:defRPr/>
            </a:pPr>
            <a:r>
              <a:rPr lang="fa-IR" dirty="0" smtClean="0">
                <a:solidFill>
                  <a:srgbClr val="333399"/>
                </a:solidFill>
                <a:cs typeface="B Lotus" pitchFamily="2" charset="-78"/>
              </a:rPr>
              <a:t>نظرات افراد متخصص و صاحب نظران</a:t>
            </a:r>
            <a:r>
              <a:rPr lang="ar-SA" dirty="0" smtClean="0">
                <a:solidFill>
                  <a:srgbClr val="333399"/>
                </a:solidFill>
                <a:cs typeface="B Lotus" pitchFamily="2" charset="-78"/>
              </a:rPr>
              <a:t> </a:t>
            </a:r>
          </a:p>
          <a:p>
            <a:pPr algn="r" rtl="1" eaLnBrk="1" hangingPunct="1">
              <a:buFont typeface="Wingdings" pitchFamily="2" charset="2"/>
              <a:buChar char="ü"/>
              <a:defRPr/>
            </a:pPr>
            <a:r>
              <a:rPr lang="fa-IR" dirty="0" smtClean="0">
                <a:solidFill>
                  <a:srgbClr val="333399"/>
                </a:solidFill>
                <a:cs typeface="B Lotus" pitchFamily="2" charset="-78"/>
              </a:rPr>
              <a:t>  منابع منتشر شده</a:t>
            </a:r>
            <a:r>
              <a:rPr lang="ar-SA" dirty="0" smtClean="0">
                <a:solidFill>
                  <a:srgbClr val="333399"/>
                </a:solidFill>
                <a:cs typeface="B Lotus" pitchFamily="2" charset="-78"/>
              </a:rPr>
              <a:t> </a:t>
            </a:r>
            <a:endParaRPr lang="en-US" dirty="0" smtClean="0">
              <a:solidFill>
                <a:srgbClr val="333399"/>
              </a:solidFill>
              <a:cs typeface="B Lotus" pitchFamily="2" charset="-78"/>
            </a:endParaRPr>
          </a:p>
          <a:p>
            <a:pPr algn="r" rtl="1" eaLnBrk="1" hangingPunct="1">
              <a:buFont typeface="Wingdings" pitchFamily="2" charset="2"/>
              <a:buChar char="ü"/>
              <a:defRPr/>
            </a:pPr>
            <a:endParaRPr lang="fa-IR" dirty="0" smtClean="0">
              <a:solidFill>
                <a:srgbClr val="333399"/>
              </a:solidFill>
              <a:cs typeface="Nazanin" pitchFamily="2" charset="-78"/>
            </a:endParaRPr>
          </a:p>
          <a:p>
            <a:pPr algn="r" rtl="1" eaLnBrk="1" hangingPunct="1">
              <a:buFont typeface="Wingdings" pitchFamily="2" charset="2"/>
              <a:buChar char="ü"/>
              <a:defRPr/>
            </a:pPr>
            <a:endParaRPr lang="fa-IR" dirty="0" smtClean="0">
              <a:solidFill>
                <a:srgbClr val="333399"/>
              </a:solidFill>
              <a:cs typeface="Nazanin" pitchFamily="2" charset="-78"/>
            </a:endParaRPr>
          </a:p>
        </p:txBody>
      </p:sp>
      <p:sp>
        <p:nvSpPr>
          <p:cNvPr id="5" name="Slide Number Placeholder 4"/>
          <p:cNvSpPr>
            <a:spLocks noGrp="1"/>
          </p:cNvSpPr>
          <p:nvPr>
            <p:ph type="sldNum" sz="quarter" idx="12"/>
          </p:nvPr>
        </p:nvSpPr>
        <p:spPr/>
        <p:txBody>
          <a:bodyPr/>
          <a:lstStyle/>
          <a:p>
            <a:fld id="{C18AF7E9-5F85-4EBF-B4B3-3686E00CFE2F}" type="slidenum">
              <a:rPr lang="en-US" smtClean="0"/>
              <a:pPr/>
              <a:t>41</a:t>
            </a:fld>
            <a:endParaRPr lang="en-US"/>
          </a:p>
        </p:txBody>
      </p:sp>
      <p:sp>
        <p:nvSpPr>
          <p:cNvPr id="6" name="Footer Placeholder 5"/>
          <p:cNvSpPr>
            <a:spLocks noGrp="1"/>
          </p:cNvSpPr>
          <p:nvPr>
            <p:ph type="ftr" sz="quarter" idx="11"/>
          </p:nvPr>
        </p:nvSpPr>
        <p:spPr/>
        <p:txBody>
          <a:bodyPr/>
          <a:lstStyle/>
          <a:p>
            <a:r>
              <a:rPr lang="fa-IR" smtClean="0"/>
              <a:t>انتخاب موضوع، بيان مسئله، اهداف-دکتر آرش قنبريان</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0051">
                                            <p:txEl>
                                              <p:pRg st="0" end="0"/>
                                            </p:txEl>
                                          </p:spTgt>
                                        </p:tgtEl>
                                        <p:attrNameLst>
                                          <p:attrName>style.visibility</p:attrName>
                                        </p:attrNameLst>
                                      </p:cBhvr>
                                      <p:to>
                                        <p:strVal val="visible"/>
                                      </p:to>
                                    </p:set>
                                    <p:animEffect transition="in" filter="box(in)">
                                      <p:cBhvr>
                                        <p:cTn id="7" dur="500"/>
                                        <p:tgtEl>
                                          <p:spTgt spid="130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30051">
                                            <p:txEl>
                                              <p:pRg st="1" end="1"/>
                                            </p:txEl>
                                          </p:spTgt>
                                        </p:tgtEl>
                                        <p:attrNameLst>
                                          <p:attrName>style.visibility</p:attrName>
                                        </p:attrNameLst>
                                      </p:cBhvr>
                                      <p:to>
                                        <p:strVal val="visible"/>
                                      </p:to>
                                    </p:set>
                                    <p:animEffect transition="in" filter="box(in)">
                                      <p:cBhvr>
                                        <p:cTn id="12" dur="500"/>
                                        <p:tgtEl>
                                          <p:spTgt spid="130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30051">
                                            <p:txEl>
                                              <p:pRg st="2" end="2"/>
                                            </p:txEl>
                                          </p:spTgt>
                                        </p:tgtEl>
                                        <p:attrNameLst>
                                          <p:attrName>style.visibility</p:attrName>
                                        </p:attrNameLst>
                                      </p:cBhvr>
                                      <p:to>
                                        <p:strVal val="visible"/>
                                      </p:to>
                                    </p:set>
                                    <p:animEffect transition="in" filter="box(in)">
                                      <p:cBhvr>
                                        <p:cTn id="17" dur="500"/>
                                        <p:tgtEl>
                                          <p:spTgt spid="130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30051">
                                            <p:txEl>
                                              <p:pRg st="3" end="3"/>
                                            </p:txEl>
                                          </p:spTgt>
                                        </p:tgtEl>
                                        <p:attrNameLst>
                                          <p:attrName>style.visibility</p:attrName>
                                        </p:attrNameLst>
                                      </p:cBhvr>
                                      <p:to>
                                        <p:strVal val="visible"/>
                                      </p:to>
                                    </p:set>
                                    <p:animEffect transition="in" filter="box(in)">
                                      <p:cBhvr>
                                        <p:cTn id="22" dur="500"/>
                                        <p:tgtEl>
                                          <p:spTgt spid="1300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30051">
                                            <p:txEl>
                                              <p:pRg st="4" end="4"/>
                                            </p:txEl>
                                          </p:spTgt>
                                        </p:tgtEl>
                                        <p:attrNameLst>
                                          <p:attrName>style.visibility</p:attrName>
                                        </p:attrNameLst>
                                      </p:cBhvr>
                                      <p:to>
                                        <p:strVal val="visible"/>
                                      </p:to>
                                    </p:set>
                                    <p:animEffect transition="in" filter="box(in)">
                                      <p:cBhvr>
                                        <p:cTn id="27" dur="500"/>
                                        <p:tgtEl>
                                          <p:spTgt spid="13005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30051">
                                            <p:txEl>
                                              <p:pRg st="5" end="5"/>
                                            </p:txEl>
                                          </p:spTgt>
                                        </p:tgtEl>
                                        <p:attrNameLst>
                                          <p:attrName>style.visibility</p:attrName>
                                        </p:attrNameLst>
                                      </p:cBhvr>
                                      <p:to>
                                        <p:strVal val="visible"/>
                                      </p:to>
                                    </p:set>
                                    <p:animEffect transition="in" filter="box(in)">
                                      <p:cBhvr>
                                        <p:cTn id="32" dur="500"/>
                                        <p:tgtEl>
                                          <p:spTgt spid="13005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30051">
                                            <p:txEl>
                                              <p:pRg st="6" end="6"/>
                                            </p:txEl>
                                          </p:spTgt>
                                        </p:tgtEl>
                                        <p:attrNameLst>
                                          <p:attrName>style.visibility</p:attrName>
                                        </p:attrNameLst>
                                      </p:cBhvr>
                                      <p:to>
                                        <p:strVal val="visible"/>
                                      </p:to>
                                    </p:set>
                                    <p:animEffect transition="in" filter="box(in)">
                                      <p:cBhvr>
                                        <p:cTn id="37" dur="500"/>
                                        <p:tgtEl>
                                          <p:spTgt spid="13005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1"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rrowheads="1"/>
          </p:cNvSpPr>
          <p:nvPr>
            <p:ph type="title" idx="4294967295"/>
          </p:nvPr>
        </p:nvSpPr>
        <p:spPr>
          <a:xfrm>
            <a:off x="1547664" y="764704"/>
            <a:ext cx="5976664" cy="608013"/>
          </a:xfrm>
          <a:noFill/>
        </p:spPr>
        <p:txBody>
          <a:bodyPr lIns="91440" tIns="45720" rIns="91440" bIns="45720">
            <a:normAutofit fontScale="90000"/>
          </a:bodyPr>
          <a:lstStyle/>
          <a:p>
            <a:pPr algn="ctr" eaLnBrk="1" hangingPunct="1">
              <a:defRPr/>
            </a:pPr>
            <a:r>
              <a:rPr lang="fa-IR" sz="4000" dirty="0" smtClean="0">
                <a:solidFill>
                  <a:srgbClr val="FF0000"/>
                </a:solidFill>
                <a:cs typeface="B Titr" pitchFamily="2" charset="-78"/>
              </a:rPr>
              <a:t>چهار </a:t>
            </a:r>
            <a:r>
              <a:rPr lang="fa-IR" sz="4000" dirty="0" smtClean="0">
                <a:solidFill>
                  <a:srgbClr val="FF0000"/>
                </a:solidFill>
                <a:cs typeface="B Titr" pitchFamily="2" charset="-78"/>
              </a:rPr>
              <a:t>اشتباه مهم  </a:t>
            </a:r>
            <a:r>
              <a:rPr lang="fa-IR" sz="4000" dirty="0" smtClean="0">
                <a:solidFill>
                  <a:srgbClr val="FF0000"/>
                </a:solidFill>
                <a:cs typeface="B Titr" pitchFamily="2" charset="-78"/>
              </a:rPr>
              <a:t>در انتخاب </a:t>
            </a:r>
            <a:r>
              <a:rPr lang="fa-IR" sz="4000" dirty="0" smtClean="0">
                <a:solidFill>
                  <a:srgbClr val="FF0000"/>
                </a:solidFill>
                <a:cs typeface="B Titr" pitchFamily="2" charset="-78"/>
              </a:rPr>
              <a:t>مسئله</a:t>
            </a:r>
            <a:endParaRPr lang="en-US" sz="4000" dirty="0" smtClean="0">
              <a:solidFill>
                <a:srgbClr val="FF0000"/>
              </a:solidFill>
              <a:cs typeface="B Titr" pitchFamily="2" charset="-78"/>
            </a:endParaRPr>
          </a:p>
        </p:txBody>
      </p:sp>
      <p:sp>
        <p:nvSpPr>
          <p:cNvPr id="113667" name="Rectangle 3"/>
          <p:cNvSpPr>
            <a:spLocks noGrp="1" noChangeArrowheads="1"/>
          </p:cNvSpPr>
          <p:nvPr>
            <p:ph type="body" idx="4294967295"/>
          </p:nvPr>
        </p:nvSpPr>
        <p:spPr>
          <a:xfrm>
            <a:off x="467544" y="1484784"/>
            <a:ext cx="8215313" cy="4733925"/>
          </a:xfrm>
        </p:spPr>
        <p:txBody>
          <a:bodyPr lIns="91440" tIns="45720" rIns="91440" bIns="45720"/>
          <a:lstStyle/>
          <a:p>
            <a:pPr algn="just" rtl="1" eaLnBrk="1" hangingPunct="1">
              <a:lnSpc>
                <a:spcPct val="120000"/>
              </a:lnSpc>
              <a:defRPr/>
            </a:pPr>
            <a:r>
              <a:rPr lang="ar-SA" sz="2800" dirty="0" smtClean="0">
                <a:cs typeface="B Lotus" pitchFamily="2" charset="-78"/>
              </a:rPr>
              <a:t>مساله اي را شتابزده و بدون تجزيه و تحليل تمام جنبه</a:t>
            </a:r>
            <a:r>
              <a:rPr lang="fa-IR" sz="2800" dirty="0" smtClean="0">
                <a:cs typeface="B Lotus" pitchFamily="2" charset="-78"/>
              </a:rPr>
              <a:t> </a:t>
            </a:r>
            <a:r>
              <a:rPr lang="ar-SA" sz="2800" dirty="0" smtClean="0">
                <a:cs typeface="B Lotus" pitchFamily="2" charset="-78"/>
              </a:rPr>
              <a:t>هاي مختلف آن انتخاب مي</a:t>
            </a:r>
            <a:r>
              <a:rPr lang="fa-IR" sz="2800" dirty="0" smtClean="0">
                <a:cs typeface="B Lotus" pitchFamily="2" charset="-78"/>
              </a:rPr>
              <a:t> </a:t>
            </a:r>
            <a:r>
              <a:rPr lang="ar-SA" sz="2800" dirty="0" smtClean="0">
                <a:cs typeface="B Lotus" pitchFamily="2" charset="-78"/>
              </a:rPr>
              <a:t>كنند.</a:t>
            </a:r>
            <a:endParaRPr lang="fa-IR" sz="2800" dirty="0" smtClean="0">
              <a:cs typeface="B Lotus" pitchFamily="2" charset="-78"/>
            </a:endParaRPr>
          </a:p>
          <a:p>
            <a:pPr algn="just" rtl="1" eaLnBrk="1" hangingPunct="1">
              <a:lnSpc>
                <a:spcPct val="120000"/>
              </a:lnSpc>
              <a:defRPr/>
            </a:pPr>
            <a:r>
              <a:rPr lang="ar-SA" sz="2800" dirty="0" smtClean="0">
                <a:cs typeface="B Lotus" pitchFamily="2" charset="-78"/>
              </a:rPr>
              <a:t>بدون مطالعه منابع مربوط به موضوع تحقيق اقدام به انتخاب مي</a:t>
            </a:r>
            <a:r>
              <a:rPr lang="fa-IR" sz="2800" dirty="0" smtClean="0">
                <a:cs typeface="B Lotus" pitchFamily="2" charset="-78"/>
              </a:rPr>
              <a:t> </a:t>
            </a:r>
            <a:r>
              <a:rPr lang="ar-SA" sz="2800" dirty="0" smtClean="0">
                <a:cs typeface="B Lotus" pitchFamily="2" charset="-78"/>
              </a:rPr>
              <a:t>كنند</a:t>
            </a:r>
            <a:endParaRPr lang="fa-IR" sz="2800" dirty="0" smtClean="0">
              <a:cs typeface="B Lotus" pitchFamily="2" charset="-78"/>
            </a:endParaRPr>
          </a:p>
          <a:p>
            <a:pPr algn="just" rtl="1" eaLnBrk="1" hangingPunct="1">
              <a:lnSpc>
                <a:spcPct val="120000"/>
              </a:lnSpc>
              <a:defRPr/>
            </a:pPr>
            <a:r>
              <a:rPr lang="ar-SA" sz="2800" dirty="0" smtClean="0">
                <a:cs typeface="B Lotus" pitchFamily="2" charset="-78"/>
              </a:rPr>
              <a:t>قبل از انتخاب مسئله پژوهشي ، روش اجراي تحقيق را مشخص مي كنند.</a:t>
            </a:r>
            <a:endParaRPr lang="fa-IR" sz="2800" dirty="0" smtClean="0">
              <a:cs typeface="B Lotus" pitchFamily="2" charset="-78"/>
            </a:endParaRPr>
          </a:p>
          <a:p>
            <a:pPr algn="just" rtl="1" eaLnBrk="1" hangingPunct="1">
              <a:lnSpc>
                <a:spcPct val="120000"/>
              </a:lnSpc>
              <a:defRPr/>
            </a:pPr>
            <a:r>
              <a:rPr lang="ar-SA" sz="2800" dirty="0" smtClean="0">
                <a:cs typeface="B Lotus" pitchFamily="2" charset="-78"/>
              </a:rPr>
              <a:t>به جاي آنكه ابعاد مساله را به طور دقيق طرح و اصطلاحات را به روشني تعريف كنند، توصيفي كلي از مساله ارائه مي دهند.</a:t>
            </a:r>
            <a:endParaRPr lang="en-US" sz="2800" dirty="0" smtClean="0">
              <a:cs typeface="B Lotus" pitchFamily="2" charset="-78"/>
            </a:endParaRPr>
          </a:p>
        </p:txBody>
      </p:sp>
      <p:sp>
        <p:nvSpPr>
          <p:cNvPr id="5" name="Slide Number Placeholder 4"/>
          <p:cNvSpPr>
            <a:spLocks noGrp="1"/>
          </p:cNvSpPr>
          <p:nvPr>
            <p:ph type="sldNum" sz="quarter" idx="12"/>
          </p:nvPr>
        </p:nvSpPr>
        <p:spPr/>
        <p:txBody>
          <a:bodyPr/>
          <a:lstStyle/>
          <a:p>
            <a:fld id="{C18AF7E9-5F85-4EBF-B4B3-3686E00CFE2F}" type="slidenum">
              <a:rPr lang="en-US" smtClean="0"/>
              <a:pPr/>
              <a:t>42</a:t>
            </a:fld>
            <a:endParaRPr lang="en-US"/>
          </a:p>
        </p:txBody>
      </p:sp>
      <p:sp>
        <p:nvSpPr>
          <p:cNvPr id="6" name="Footer Placeholder 5"/>
          <p:cNvSpPr>
            <a:spLocks noGrp="1"/>
          </p:cNvSpPr>
          <p:nvPr>
            <p:ph type="ftr" sz="quarter" idx="11"/>
          </p:nvPr>
        </p:nvSpPr>
        <p:spPr/>
        <p:txBody>
          <a:bodyPr/>
          <a:lstStyle/>
          <a:p>
            <a:r>
              <a:rPr lang="fa-IR" smtClean="0"/>
              <a:t>انتخاب موضوع، بيان مسئله، اهداف-دکتر آرش قنبريان</a:t>
            </a:r>
            <a:endParaRPr lang="en-US" dirty="0"/>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475656" y="548680"/>
            <a:ext cx="5904656" cy="983704"/>
          </a:xfrm>
        </p:spPr>
        <p:txBody>
          <a:bodyPr/>
          <a:lstStyle/>
          <a:p>
            <a:pPr algn="ctr"/>
            <a:r>
              <a:rPr lang="fa-IR" sz="5400" b="1" dirty="0" smtClean="0">
                <a:solidFill>
                  <a:srgbClr val="FF0000"/>
                </a:solidFill>
                <a:cs typeface="B Titr" pitchFamily="2" charset="-78"/>
              </a:rPr>
              <a:t>اهميت بيان مسئله</a:t>
            </a:r>
            <a:endParaRPr lang="en-US" sz="5400" b="1" dirty="0" smtClean="0">
              <a:solidFill>
                <a:srgbClr val="FF0000"/>
              </a:solidFill>
              <a:cs typeface="B Titr" pitchFamily="2" charset="-78"/>
            </a:endParaRPr>
          </a:p>
        </p:txBody>
      </p:sp>
      <p:sp>
        <p:nvSpPr>
          <p:cNvPr id="5" name="Slide Number Placeholder 4"/>
          <p:cNvSpPr>
            <a:spLocks noGrp="1"/>
          </p:cNvSpPr>
          <p:nvPr>
            <p:ph type="sldNum" sz="quarter" idx="12"/>
          </p:nvPr>
        </p:nvSpPr>
        <p:spPr/>
        <p:txBody>
          <a:bodyPr/>
          <a:lstStyle/>
          <a:p>
            <a:fld id="{C18AF7E9-5F85-4EBF-B4B3-3686E00CFE2F}" type="slidenum">
              <a:rPr lang="en-US" smtClean="0"/>
              <a:pPr/>
              <a:t>43</a:t>
            </a:fld>
            <a:endParaRPr lang="en-US"/>
          </a:p>
        </p:txBody>
      </p:sp>
      <p:sp>
        <p:nvSpPr>
          <p:cNvPr id="6" name="Footer Placeholder 5"/>
          <p:cNvSpPr>
            <a:spLocks noGrp="1"/>
          </p:cNvSpPr>
          <p:nvPr>
            <p:ph type="ftr" sz="quarter" idx="11"/>
          </p:nvPr>
        </p:nvSpPr>
        <p:spPr/>
        <p:txBody>
          <a:bodyPr/>
          <a:lstStyle/>
          <a:p>
            <a:r>
              <a:rPr lang="fa-IR" dirty="0" smtClean="0"/>
              <a:t>انتخاب موضوع، بيان مسئله، اهداف-دکتر آرش قنبريان</a:t>
            </a:r>
            <a:endParaRPr lang="en-US" dirty="0"/>
          </a:p>
        </p:txBody>
      </p:sp>
      <p:sp>
        <p:nvSpPr>
          <p:cNvPr id="8" name="Content Placeholder 2"/>
          <p:cNvSpPr>
            <a:spLocks noGrp="1"/>
          </p:cNvSpPr>
          <p:nvPr>
            <p:ph idx="4294967295"/>
          </p:nvPr>
        </p:nvSpPr>
        <p:spPr>
          <a:xfrm>
            <a:off x="323528" y="1989510"/>
            <a:ext cx="8329613" cy="3311698"/>
          </a:xfrm>
          <a:noFill/>
        </p:spPr>
        <p:txBody>
          <a:bodyPr>
            <a:normAutofit/>
          </a:bodyPr>
          <a:lstStyle/>
          <a:p>
            <a:pPr marL="292100" indent="-292100" algn="r" rtl="1" eaLnBrk="1" hangingPunct="1">
              <a:spcBef>
                <a:spcPts val="600"/>
              </a:spcBef>
              <a:spcAft>
                <a:spcPts val="1200"/>
              </a:spcAft>
            </a:pPr>
            <a:r>
              <a:rPr lang="fa-IR" sz="2800" b="1" dirty="0" smtClean="0">
                <a:solidFill>
                  <a:srgbClr val="3333FF"/>
                </a:solidFill>
                <a:cs typeface="Mitra" pitchFamily="2" charset="-78"/>
              </a:rPr>
              <a:t>اولين بخش مهم يک طرح تحقيقاتي</a:t>
            </a:r>
          </a:p>
          <a:p>
            <a:pPr marL="292100" indent="-292100" algn="r" rtl="1" eaLnBrk="1" hangingPunct="1">
              <a:spcBef>
                <a:spcPts val="600"/>
              </a:spcBef>
              <a:spcAft>
                <a:spcPts val="1200"/>
              </a:spcAft>
            </a:pPr>
            <a:r>
              <a:rPr lang="fa-IR" sz="2800" b="1" dirty="0" smtClean="0">
                <a:solidFill>
                  <a:srgbClr val="3333FF"/>
                </a:solidFill>
                <a:cs typeface="Mitra" pitchFamily="2" charset="-78"/>
              </a:rPr>
              <a:t>مشخص کردن عنوان طرح از طريق باز نمودن جزييات آن</a:t>
            </a:r>
          </a:p>
          <a:p>
            <a:pPr marL="292100" indent="-292100" algn="r" rtl="1" eaLnBrk="1" hangingPunct="1">
              <a:spcBef>
                <a:spcPts val="600"/>
              </a:spcBef>
              <a:spcAft>
                <a:spcPts val="1200"/>
              </a:spcAft>
            </a:pPr>
            <a:r>
              <a:rPr lang="fa-IR" sz="2800" b="1" dirty="0" smtClean="0">
                <a:solidFill>
                  <a:srgbClr val="3333FF"/>
                </a:solidFill>
                <a:cs typeface="Mitra" pitchFamily="2" charset="-78"/>
              </a:rPr>
              <a:t>بيان سيستماتيک علت انجام تحقيق و انتظارات تحقيق</a:t>
            </a:r>
          </a:p>
          <a:p>
            <a:pPr marL="292100" indent="-292100" algn="r" rtl="1" eaLnBrk="1" hangingPunct="1">
              <a:spcBef>
                <a:spcPts val="600"/>
              </a:spcBef>
              <a:spcAft>
                <a:spcPts val="1200"/>
              </a:spcAft>
            </a:pPr>
            <a:r>
              <a:rPr lang="fa-IR" sz="2800" b="1" dirty="0" smtClean="0">
                <a:solidFill>
                  <a:srgbClr val="3333FF"/>
                </a:solidFill>
                <a:cs typeface="Mitra" pitchFamily="2" charset="-78"/>
              </a:rPr>
              <a:t>رساندن اهميت مساله به ديگران </a:t>
            </a:r>
          </a:p>
          <a:p>
            <a:pPr marL="292100" indent="-292100" algn="r" rtl="1" eaLnBrk="1" hangingPunct="1">
              <a:spcBef>
                <a:spcPts val="600"/>
              </a:spcBef>
              <a:spcAft>
                <a:spcPts val="1200"/>
              </a:spcAft>
            </a:pPr>
            <a:r>
              <a:rPr lang="fa-IR" sz="2800" b="1" dirty="0" smtClean="0">
                <a:solidFill>
                  <a:srgbClr val="3333FF"/>
                </a:solidFill>
                <a:cs typeface="Mitra" pitchFamily="2" charset="-78"/>
              </a:rPr>
              <a:t>نظم دادن به فکر محقق و مشخص کردن چهارچوب کاري  </a:t>
            </a:r>
            <a:endParaRPr lang="en-US" sz="2800" b="1" dirty="0" smtClean="0">
              <a:solidFill>
                <a:srgbClr val="3333FF"/>
              </a:solidFill>
              <a:cs typeface="Mitra" pitchFamily="2" charset="-78"/>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1517848" y="805334"/>
            <a:ext cx="7086600" cy="679450"/>
          </a:xfrm>
        </p:spPr>
        <p:txBody>
          <a:bodyPr lIns="91440" tIns="45720" rIns="91440" bIns="45720">
            <a:normAutofit fontScale="90000"/>
          </a:bodyPr>
          <a:lstStyle/>
          <a:p>
            <a:pPr algn="ctr" rtl="1" eaLnBrk="1" hangingPunct="1"/>
            <a:r>
              <a:rPr lang="fa-IR" dirty="0" smtClean="0">
                <a:solidFill>
                  <a:srgbClr val="FF0000"/>
                </a:solidFill>
                <a:cs typeface="B Titr" pitchFamily="2" charset="-78"/>
              </a:rPr>
              <a:t>فوايد </a:t>
            </a:r>
            <a:r>
              <a:rPr lang="fa-IR" dirty="0" smtClean="0">
                <a:solidFill>
                  <a:srgbClr val="FF0000"/>
                </a:solidFill>
                <a:cs typeface="B Titr" pitchFamily="2" charset="-78"/>
              </a:rPr>
              <a:t>نوشتن </a:t>
            </a:r>
            <a:r>
              <a:rPr lang="fa-IR" dirty="0" smtClean="0">
                <a:solidFill>
                  <a:srgbClr val="FF0000"/>
                </a:solidFill>
                <a:cs typeface="B Titr" pitchFamily="2" charset="-78"/>
              </a:rPr>
              <a:t>بيان مسئله</a:t>
            </a:r>
            <a:endParaRPr lang="fo-FO" dirty="0" smtClean="0">
              <a:solidFill>
                <a:srgbClr val="FF0000"/>
              </a:solidFill>
              <a:cs typeface="B Titr" pitchFamily="2" charset="-78"/>
            </a:endParaRPr>
          </a:p>
        </p:txBody>
      </p:sp>
      <p:sp>
        <p:nvSpPr>
          <p:cNvPr id="18435" name="Rectangle 3"/>
          <p:cNvSpPr>
            <a:spLocks noGrp="1" noChangeArrowheads="1"/>
          </p:cNvSpPr>
          <p:nvPr>
            <p:ph type="body" idx="4294967295"/>
          </p:nvPr>
        </p:nvSpPr>
        <p:spPr>
          <a:xfrm>
            <a:off x="899592" y="1701031"/>
            <a:ext cx="7668344" cy="3960217"/>
          </a:xfrm>
        </p:spPr>
        <p:txBody>
          <a:bodyPr lIns="91440" tIns="45720" rIns="91440" bIns="45720">
            <a:normAutofit/>
          </a:bodyPr>
          <a:lstStyle/>
          <a:p>
            <a:pPr algn="just" rtl="1" eaLnBrk="1" hangingPunct="1">
              <a:buNone/>
            </a:pPr>
            <a:r>
              <a:rPr lang="fa-IR" dirty="0" smtClean="0">
                <a:solidFill>
                  <a:srgbClr val="333399"/>
                </a:solidFill>
                <a:cs typeface="Mitra" pitchFamily="2" charset="-78"/>
              </a:rPr>
              <a:t>1- </a:t>
            </a:r>
            <a:r>
              <a:rPr lang="fa-IR" dirty="0" smtClean="0">
                <a:solidFill>
                  <a:srgbClr val="333399"/>
                </a:solidFill>
                <a:cs typeface="Mitra" pitchFamily="2" charset="-78"/>
              </a:rPr>
              <a:t>پايه تلاش محقق مي </a:t>
            </a:r>
            <a:r>
              <a:rPr lang="fa-IR" dirty="0" smtClean="0">
                <a:solidFill>
                  <a:srgbClr val="333399"/>
                </a:solidFill>
                <a:cs typeface="Mitra" pitchFamily="2" charset="-78"/>
              </a:rPr>
              <a:t>شود.</a:t>
            </a:r>
          </a:p>
          <a:p>
            <a:pPr algn="just" rtl="1" eaLnBrk="1" hangingPunct="1">
              <a:buNone/>
            </a:pPr>
            <a:r>
              <a:rPr lang="fa-IR" dirty="0" smtClean="0">
                <a:solidFill>
                  <a:srgbClr val="333399"/>
                </a:solidFill>
                <a:cs typeface="Mitra" pitchFamily="2" charset="-78"/>
              </a:rPr>
              <a:t>2- </a:t>
            </a:r>
            <a:r>
              <a:rPr lang="fa-IR" dirty="0" smtClean="0">
                <a:solidFill>
                  <a:srgbClr val="333399"/>
                </a:solidFill>
                <a:cs typeface="Mitra" pitchFamily="2" charset="-78"/>
              </a:rPr>
              <a:t>مسير </a:t>
            </a:r>
            <a:r>
              <a:rPr lang="fa-IR" dirty="0" smtClean="0">
                <a:solidFill>
                  <a:srgbClr val="333399"/>
                </a:solidFill>
                <a:cs typeface="Mitra" pitchFamily="2" charset="-78"/>
              </a:rPr>
              <a:t>کار محقق را مشخص </a:t>
            </a:r>
            <a:r>
              <a:rPr lang="fa-IR" dirty="0" smtClean="0">
                <a:solidFill>
                  <a:srgbClr val="333399"/>
                </a:solidFill>
                <a:cs typeface="Mitra" pitchFamily="2" charset="-78"/>
              </a:rPr>
              <a:t>مي نمايد </a:t>
            </a:r>
            <a:r>
              <a:rPr lang="fa-IR" dirty="0" smtClean="0">
                <a:solidFill>
                  <a:srgbClr val="333399"/>
                </a:solidFill>
                <a:cs typeface="Mitra" pitchFamily="2" charset="-78"/>
              </a:rPr>
              <a:t>.</a:t>
            </a:r>
          </a:p>
          <a:p>
            <a:pPr algn="just" rtl="1" eaLnBrk="1" hangingPunct="1">
              <a:buNone/>
            </a:pPr>
            <a:r>
              <a:rPr lang="fa-IR" dirty="0" smtClean="0">
                <a:solidFill>
                  <a:srgbClr val="333399"/>
                </a:solidFill>
                <a:cs typeface="Mitra" pitchFamily="2" charset="-78"/>
              </a:rPr>
              <a:t>3- اهداف </a:t>
            </a:r>
            <a:r>
              <a:rPr lang="fa-IR" dirty="0" smtClean="0">
                <a:solidFill>
                  <a:srgbClr val="333399"/>
                </a:solidFill>
                <a:cs typeface="Mitra" pitchFamily="2" charset="-78"/>
              </a:rPr>
              <a:t>پژوهشي </a:t>
            </a:r>
            <a:r>
              <a:rPr lang="fa-IR" dirty="0" smtClean="0">
                <a:solidFill>
                  <a:srgbClr val="333399"/>
                </a:solidFill>
                <a:cs typeface="Mitra" pitchFamily="2" charset="-78"/>
              </a:rPr>
              <a:t>را روشن </a:t>
            </a:r>
            <a:r>
              <a:rPr lang="fa-IR" dirty="0" smtClean="0">
                <a:solidFill>
                  <a:srgbClr val="333399"/>
                </a:solidFill>
                <a:cs typeface="Mitra" pitchFamily="2" charset="-78"/>
              </a:rPr>
              <a:t>مي </a:t>
            </a:r>
            <a:r>
              <a:rPr lang="fa-IR" dirty="0" smtClean="0">
                <a:solidFill>
                  <a:srgbClr val="333399"/>
                </a:solidFill>
                <a:cs typeface="Mitra" pitchFamily="2" charset="-78"/>
              </a:rPr>
              <a:t>سازد .</a:t>
            </a:r>
          </a:p>
          <a:p>
            <a:pPr algn="just" rtl="1" eaLnBrk="1" hangingPunct="1">
              <a:buNone/>
            </a:pPr>
            <a:r>
              <a:rPr lang="fa-IR" dirty="0" smtClean="0">
                <a:solidFill>
                  <a:srgbClr val="333399"/>
                </a:solidFill>
                <a:cs typeface="Mitra" pitchFamily="2" charset="-78"/>
              </a:rPr>
              <a:t>4-اهميت </a:t>
            </a:r>
            <a:r>
              <a:rPr lang="fa-IR" dirty="0" smtClean="0">
                <a:solidFill>
                  <a:srgbClr val="333399"/>
                </a:solidFill>
                <a:cs typeface="Mitra" pitchFamily="2" charset="-78"/>
              </a:rPr>
              <a:t>،ضرورت و </a:t>
            </a:r>
            <a:r>
              <a:rPr lang="fa-IR" dirty="0" smtClean="0">
                <a:solidFill>
                  <a:srgbClr val="333399"/>
                </a:solidFill>
                <a:cs typeface="Mitra" pitchFamily="2" charset="-78"/>
              </a:rPr>
              <a:t>اولويت </a:t>
            </a:r>
            <a:r>
              <a:rPr lang="fa-IR" dirty="0" smtClean="0">
                <a:solidFill>
                  <a:srgbClr val="333399"/>
                </a:solidFill>
                <a:cs typeface="Mitra" pitchFamily="2" charset="-78"/>
              </a:rPr>
              <a:t>پژوهش را </a:t>
            </a:r>
            <a:r>
              <a:rPr lang="fa-IR" dirty="0" smtClean="0">
                <a:solidFill>
                  <a:srgbClr val="333399"/>
                </a:solidFill>
                <a:cs typeface="Mitra" pitchFamily="2" charset="-78"/>
              </a:rPr>
              <a:t>بيان مي </a:t>
            </a:r>
            <a:r>
              <a:rPr lang="fa-IR" dirty="0" smtClean="0">
                <a:solidFill>
                  <a:srgbClr val="333399"/>
                </a:solidFill>
                <a:cs typeface="Mitra" pitchFamily="2" charset="-78"/>
              </a:rPr>
              <a:t>کند .</a:t>
            </a:r>
          </a:p>
          <a:p>
            <a:pPr algn="just" rtl="1" eaLnBrk="1" hangingPunct="1">
              <a:buNone/>
            </a:pPr>
            <a:r>
              <a:rPr lang="fa-IR" dirty="0" smtClean="0">
                <a:solidFill>
                  <a:srgbClr val="333399"/>
                </a:solidFill>
                <a:cs typeface="Mitra" pitchFamily="2" charset="-78"/>
              </a:rPr>
              <a:t>5- سبب بهتر ارائه ارائه کردن طرح </a:t>
            </a:r>
            <a:r>
              <a:rPr lang="fa-IR" dirty="0" smtClean="0">
                <a:solidFill>
                  <a:srgbClr val="333399"/>
                </a:solidFill>
                <a:cs typeface="Mitra" pitchFamily="2" charset="-78"/>
              </a:rPr>
              <a:t>مي </a:t>
            </a:r>
            <a:r>
              <a:rPr lang="fa-IR" dirty="0" smtClean="0">
                <a:solidFill>
                  <a:srgbClr val="333399"/>
                </a:solidFill>
                <a:cs typeface="Mitra" pitchFamily="2" charset="-78"/>
              </a:rPr>
              <a:t>شود. </a:t>
            </a:r>
          </a:p>
          <a:p>
            <a:pPr algn="just" rtl="1" eaLnBrk="1" hangingPunct="1">
              <a:buNone/>
            </a:pPr>
            <a:r>
              <a:rPr lang="fa-IR" dirty="0" smtClean="0">
                <a:solidFill>
                  <a:srgbClr val="333399"/>
                </a:solidFill>
                <a:cs typeface="Mitra" pitchFamily="2" charset="-78"/>
              </a:rPr>
              <a:t>6- درک و </a:t>
            </a:r>
            <a:r>
              <a:rPr lang="fa-IR" dirty="0" smtClean="0">
                <a:solidFill>
                  <a:srgbClr val="333399"/>
                </a:solidFill>
                <a:cs typeface="Mitra" pitchFamily="2" charset="-78"/>
              </a:rPr>
              <a:t>پذيرش </a:t>
            </a:r>
            <a:r>
              <a:rPr lang="fa-IR" dirty="0" smtClean="0">
                <a:solidFill>
                  <a:srgbClr val="333399"/>
                </a:solidFill>
                <a:cs typeface="Mitra" pitchFamily="2" charset="-78"/>
              </a:rPr>
              <a:t>طرح </a:t>
            </a:r>
            <a:r>
              <a:rPr lang="fa-IR" dirty="0" smtClean="0">
                <a:solidFill>
                  <a:srgbClr val="333399"/>
                </a:solidFill>
                <a:cs typeface="Mitra" pitchFamily="2" charset="-78"/>
              </a:rPr>
              <a:t>تحقيق </a:t>
            </a:r>
            <a:r>
              <a:rPr lang="fa-IR" dirty="0" smtClean="0">
                <a:solidFill>
                  <a:srgbClr val="333399"/>
                </a:solidFill>
                <a:cs typeface="Mitra" pitchFamily="2" charset="-78"/>
              </a:rPr>
              <a:t>از طرف </a:t>
            </a:r>
            <a:r>
              <a:rPr lang="fa-IR" dirty="0" smtClean="0">
                <a:solidFill>
                  <a:srgbClr val="333399"/>
                </a:solidFill>
                <a:cs typeface="Mitra" pitchFamily="2" charset="-78"/>
              </a:rPr>
              <a:t>مسئولين </a:t>
            </a:r>
            <a:r>
              <a:rPr lang="fa-IR" dirty="0" smtClean="0">
                <a:solidFill>
                  <a:srgbClr val="333399"/>
                </a:solidFill>
                <a:cs typeface="Mitra" pitchFamily="2" charset="-78"/>
              </a:rPr>
              <a:t>و </a:t>
            </a:r>
            <a:r>
              <a:rPr lang="fa-IR" dirty="0" smtClean="0">
                <a:solidFill>
                  <a:srgbClr val="333399"/>
                </a:solidFill>
                <a:cs typeface="Mitra" pitchFamily="2" charset="-78"/>
              </a:rPr>
              <a:t>تامين </a:t>
            </a:r>
            <a:r>
              <a:rPr lang="fa-IR" dirty="0" smtClean="0">
                <a:solidFill>
                  <a:srgbClr val="333399"/>
                </a:solidFill>
                <a:cs typeface="Mitra" pitchFamily="2" charset="-78"/>
              </a:rPr>
              <a:t>کنندگان بودجه را آسان </a:t>
            </a:r>
            <a:r>
              <a:rPr lang="fa-IR" dirty="0" smtClean="0">
                <a:solidFill>
                  <a:srgbClr val="333399"/>
                </a:solidFill>
                <a:cs typeface="Mitra" pitchFamily="2" charset="-78"/>
              </a:rPr>
              <a:t>مي </a:t>
            </a:r>
            <a:r>
              <a:rPr lang="fa-IR" dirty="0" smtClean="0">
                <a:solidFill>
                  <a:srgbClr val="333399"/>
                </a:solidFill>
                <a:cs typeface="Mitra" pitchFamily="2" charset="-78"/>
              </a:rPr>
              <a:t>سازد.</a:t>
            </a:r>
          </a:p>
          <a:p>
            <a:pPr algn="just" rtl="1" eaLnBrk="1" hangingPunct="1">
              <a:buNone/>
            </a:pPr>
            <a:r>
              <a:rPr lang="fa-IR" dirty="0" smtClean="0">
                <a:solidFill>
                  <a:srgbClr val="333399"/>
                </a:solidFill>
                <a:cs typeface="Mitra" pitchFamily="2" charset="-78"/>
              </a:rPr>
              <a:t>7- </a:t>
            </a:r>
            <a:r>
              <a:rPr lang="fa-IR" dirty="0" smtClean="0">
                <a:solidFill>
                  <a:srgbClr val="333399"/>
                </a:solidFill>
                <a:cs typeface="Mitra" pitchFamily="2" charset="-78"/>
              </a:rPr>
              <a:t>شيوع </a:t>
            </a:r>
            <a:r>
              <a:rPr lang="fa-IR" dirty="0" smtClean="0">
                <a:solidFill>
                  <a:srgbClr val="333399"/>
                </a:solidFill>
                <a:cs typeface="Mitra" pitchFamily="2" charset="-78"/>
              </a:rPr>
              <a:t>و در </a:t>
            </a:r>
            <a:r>
              <a:rPr lang="fa-IR" dirty="0" smtClean="0">
                <a:solidFill>
                  <a:srgbClr val="333399"/>
                </a:solidFill>
                <a:cs typeface="Mitra" pitchFamily="2" charset="-78"/>
              </a:rPr>
              <a:t>برگيرندگي </a:t>
            </a:r>
            <a:r>
              <a:rPr lang="fa-IR" dirty="0" smtClean="0">
                <a:solidFill>
                  <a:srgbClr val="333399"/>
                </a:solidFill>
                <a:cs typeface="Mitra" pitchFamily="2" charset="-78"/>
              </a:rPr>
              <a:t>مساله و </a:t>
            </a:r>
            <a:r>
              <a:rPr lang="fa-IR" dirty="0" smtClean="0">
                <a:solidFill>
                  <a:srgbClr val="333399"/>
                </a:solidFill>
                <a:cs typeface="Mitra" pitchFamily="2" charset="-78"/>
              </a:rPr>
              <a:t>نياز </a:t>
            </a:r>
            <a:r>
              <a:rPr lang="fa-IR" dirty="0" smtClean="0">
                <a:solidFill>
                  <a:srgbClr val="333399"/>
                </a:solidFill>
                <a:cs typeface="Mitra" pitchFamily="2" charset="-78"/>
              </a:rPr>
              <a:t>به کوشش </a:t>
            </a:r>
            <a:r>
              <a:rPr lang="fa-IR" dirty="0" smtClean="0">
                <a:solidFill>
                  <a:srgbClr val="333399"/>
                </a:solidFill>
                <a:cs typeface="Mitra" pitchFamily="2" charset="-78"/>
              </a:rPr>
              <a:t>براي </a:t>
            </a:r>
            <a:r>
              <a:rPr lang="fa-IR" dirty="0" smtClean="0">
                <a:solidFill>
                  <a:srgbClr val="333399"/>
                </a:solidFill>
                <a:cs typeface="Mitra" pitchFamily="2" charset="-78"/>
              </a:rPr>
              <a:t>حل آن را روشن </a:t>
            </a:r>
            <a:r>
              <a:rPr lang="fa-IR" dirty="0" smtClean="0">
                <a:solidFill>
                  <a:srgbClr val="333399"/>
                </a:solidFill>
                <a:cs typeface="Mitra" pitchFamily="2" charset="-78"/>
              </a:rPr>
              <a:t>مي نمايد </a:t>
            </a:r>
            <a:r>
              <a:rPr lang="fa-IR" dirty="0" smtClean="0">
                <a:solidFill>
                  <a:srgbClr val="333399"/>
                </a:solidFill>
                <a:cs typeface="Mitra" pitchFamily="2" charset="-78"/>
              </a:rPr>
              <a:t>.</a:t>
            </a:r>
            <a:endParaRPr lang="fo-FO" dirty="0" smtClean="0">
              <a:solidFill>
                <a:srgbClr val="333399"/>
              </a:solidFill>
              <a:cs typeface="Mitra" pitchFamily="2" charset="-78"/>
            </a:endParaRPr>
          </a:p>
        </p:txBody>
      </p:sp>
      <p:sp>
        <p:nvSpPr>
          <p:cNvPr id="4" name="Slide Number Placeholder 3"/>
          <p:cNvSpPr>
            <a:spLocks noGrp="1"/>
          </p:cNvSpPr>
          <p:nvPr>
            <p:ph type="sldNum" sz="quarter" idx="12"/>
          </p:nvPr>
        </p:nvSpPr>
        <p:spPr/>
        <p:txBody>
          <a:bodyPr/>
          <a:lstStyle/>
          <a:p>
            <a:fld id="{C18AF7E9-5F85-4EBF-B4B3-3686E00CFE2F}" type="slidenum">
              <a:rPr lang="en-US" smtClean="0"/>
              <a:pPr/>
              <a:t>44</a:t>
            </a:fld>
            <a:endParaRPr lang="en-US"/>
          </a:p>
        </p:txBody>
      </p:sp>
      <p:sp>
        <p:nvSpPr>
          <p:cNvPr id="5" name="Footer Placeholder 4"/>
          <p:cNvSpPr>
            <a:spLocks noGrp="1"/>
          </p:cNvSpPr>
          <p:nvPr>
            <p:ph type="ftr" sz="quarter" idx="11"/>
          </p:nvPr>
        </p:nvSpPr>
        <p:spPr/>
        <p:txBody>
          <a:bodyPr/>
          <a:lstStyle/>
          <a:p>
            <a:r>
              <a:rPr lang="fa-IR" smtClean="0"/>
              <a:t>انتخاب موضوع، بيان مسئله، اهداف-دکتر آرش قنبريان</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763688" y="332657"/>
            <a:ext cx="5544617" cy="936104"/>
          </a:xfrm>
        </p:spPr>
        <p:txBody>
          <a:bodyPr>
            <a:normAutofit/>
          </a:bodyPr>
          <a:lstStyle/>
          <a:p>
            <a:pPr algn="ctr" eaLnBrk="1" hangingPunct="1"/>
            <a:r>
              <a:rPr lang="fa-IR" altLang="en-US" sz="4000" b="1" dirty="0" smtClean="0">
                <a:solidFill>
                  <a:srgbClr val="FF0000"/>
                </a:solidFill>
                <a:cs typeface="B Titr" pitchFamily="2" charset="-78"/>
              </a:rPr>
              <a:t>اجزاء </a:t>
            </a:r>
            <a:r>
              <a:rPr lang="ar-SA" altLang="en-US" sz="4000" b="1" dirty="0" smtClean="0">
                <a:solidFill>
                  <a:srgbClr val="FF0000"/>
                </a:solidFill>
                <a:cs typeface="B Titr" pitchFamily="2" charset="-78"/>
              </a:rPr>
              <a:t>بيان مس</a:t>
            </a:r>
            <a:r>
              <a:rPr lang="fa-IR" altLang="en-US" sz="4000" b="1" dirty="0" smtClean="0">
                <a:solidFill>
                  <a:srgbClr val="FF0000"/>
                </a:solidFill>
                <a:cs typeface="B Titr" pitchFamily="2" charset="-78"/>
              </a:rPr>
              <a:t>ئ</a:t>
            </a:r>
            <a:r>
              <a:rPr lang="ar-SA" altLang="en-US" sz="4000" b="1" dirty="0" smtClean="0">
                <a:solidFill>
                  <a:srgbClr val="FF0000"/>
                </a:solidFill>
                <a:cs typeface="B Titr" pitchFamily="2" charset="-78"/>
              </a:rPr>
              <a:t>له</a:t>
            </a:r>
            <a:endParaRPr kumimoji="1" lang="en-US" sz="4000" dirty="0" smtClean="0">
              <a:solidFill>
                <a:srgbClr val="FF0000"/>
              </a:solidFill>
              <a:cs typeface="B Titr" pitchFamily="2" charset="-78"/>
            </a:endParaRPr>
          </a:p>
        </p:txBody>
      </p:sp>
      <p:sp>
        <p:nvSpPr>
          <p:cNvPr id="5" name="Slide Number Placeholder 4"/>
          <p:cNvSpPr>
            <a:spLocks noGrp="1"/>
          </p:cNvSpPr>
          <p:nvPr>
            <p:ph type="sldNum" sz="quarter" idx="12"/>
          </p:nvPr>
        </p:nvSpPr>
        <p:spPr/>
        <p:txBody>
          <a:bodyPr/>
          <a:lstStyle/>
          <a:p>
            <a:fld id="{C18AF7E9-5F85-4EBF-B4B3-3686E00CFE2F}" type="slidenum">
              <a:rPr lang="en-US" smtClean="0"/>
              <a:pPr/>
              <a:t>45</a:t>
            </a:fld>
            <a:endParaRPr lang="en-US"/>
          </a:p>
        </p:txBody>
      </p:sp>
      <p:sp>
        <p:nvSpPr>
          <p:cNvPr id="6" name="Footer Placeholder 5"/>
          <p:cNvSpPr>
            <a:spLocks noGrp="1"/>
          </p:cNvSpPr>
          <p:nvPr>
            <p:ph type="ftr" sz="quarter" idx="11"/>
          </p:nvPr>
        </p:nvSpPr>
        <p:spPr/>
        <p:txBody>
          <a:bodyPr/>
          <a:lstStyle/>
          <a:p>
            <a:r>
              <a:rPr lang="fa-IR" dirty="0" smtClean="0"/>
              <a:t>انتخاب موضوع، بيان مسئله، اهداف-دکتر آرش قنبريان</a:t>
            </a:r>
            <a:endParaRPr lang="en-US" dirty="0"/>
          </a:p>
        </p:txBody>
      </p:sp>
      <p:sp>
        <p:nvSpPr>
          <p:cNvPr id="10" name="Rectangle 2"/>
          <p:cNvSpPr>
            <a:spLocks noGrp="1" noChangeArrowheads="1"/>
          </p:cNvSpPr>
          <p:nvPr>
            <p:ph idx="1"/>
          </p:nvPr>
        </p:nvSpPr>
        <p:spPr>
          <a:xfrm>
            <a:off x="179512" y="1916831"/>
            <a:ext cx="8713787" cy="3816425"/>
          </a:xfrm>
        </p:spPr>
        <p:txBody>
          <a:bodyPr>
            <a:normAutofit fontScale="92500" lnSpcReduction="20000"/>
          </a:bodyPr>
          <a:lstStyle/>
          <a:p>
            <a:pPr algn="just" rtl="1" eaLnBrk="1" hangingPunct="1"/>
            <a:r>
              <a:rPr lang="ar-SA" sz="3600" dirty="0" smtClean="0">
                <a:cs typeface="Titr" pitchFamily="2" charset="-78"/>
              </a:rPr>
              <a:t> </a:t>
            </a:r>
            <a:r>
              <a:rPr lang="ar-SA" sz="3600" dirty="0" smtClean="0">
                <a:solidFill>
                  <a:srgbClr val="0033CC"/>
                </a:solidFill>
                <a:cs typeface="B Lotus" pitchFamily="2" charset="-78"/>
              </a:rPr>
              <a:t>اطلاعات زمينه اي </a:t>
            </a:r>
          </a:p>
          <a:p>
            <a:pPr algn="just" rtl="1" eaLnBrk="1" hangingPunct="1"/>
            <a:r>
              <a:rPr lang="fa-IR" sz="3600" dirty="0" smtClean="0">
                <a:solidFill>
                  <a:srgbClr val="0033CC"/>
                </a:solidFill>
                <a:cs typeface="B Lotus" pitchFamily="2" charset="-78"/>
              </a:rPr>
              <a:t>ت</a:t>
            </a:r>
            <a:r>
              <a:rPr lang="ar-SA" sz="3600" dirty="0" smtClean="0">
                <a:solidFill>
                  <a:srgbClr val="0033CC"/>
                </a:solidFill>
                <a:cs typeface="B Lotus" pitchFamily="2" charset="-78"/>
              </a:rPr>
              <a:t>وصيف دقيق </a:t>
            </a:r>
            <a:r>
              <a:rPr lang="ar-SA" sz="3600" dirty="0" smtClean="0">
                <a:solidFill>
                  <a:srgbClr val="0033CC"/>
                </a:solidFill>
                <a:cs typeface="B Lotus" pitchFamily="2" charset="-78"/>
              </a:rPr>
              <a:t>مس</a:t>
            </a:r>
            <a:r>
              <a:rPr lang="fa-IR" sz="3600" dirty="0" smtClean="0">
                <a:solidFill>
                  <a:srgbClr val="0033CC"/>
                </a:solidFill>
                <a:cs typeface="B Lotus" pitchFamily="2" charset="-78"/>
              </a:rPr>
              <a:t>ئ</a:t>
            </a:r>
            <a:r>
              <a:rPr lang="ar-SA" sz="3600" dirty="0" smtClean="0">
                <a:solidFill>
                  <a:srgbClr val="0033CC"/>
                </a:solidFill>
                <a:cs typeface="B Lotus" pitchFamily="2" charset="-78"/>
              </a:rPr>
              <a:t>له</a:t>
            </a:r>
            <a:r>
              <a:rPr lang="ar-SA" sz="3600" dirty="0" smtClean="0">
                <a:cs typeface="B Lotus" pitchFamily="2" charset="-78"/>
              </a:rPr>
              <a:t> </a:t>
            </a:r>
            <a:r>
              <a:rPr lang="en-US" sz="3600" dirty="0" smtClean="0">
                <a:cs typeface="B Lotus" pitchFamily="2" charset="-78"/>
              </a:rPr>
              <a:t> </a:t>
            </a:r>
            <a:endParaRPr lang="fa-IR" sz="3600" dirty="0" smtClean="0">
              <a:cs typeface="B Lotus" pitchFamily="2" charset="-78"/>
            </a:endParaRPr>
          </a:p>
          <a:p>
            <a:pPr lvl="1" algn="just" rtl="1" eaLnBrk="1" hangingPunct="1"/>
            <a:r>
              <a:rPr lang="ar-SA" sz="3200" dirty="0" smtClean="0">
                <a:solidFill>
                  <a:srgbClr val="FF3300"/>
                </a:solidFill>
                <a:cs typeface="B Lotus" pitchFamily="2" charset="-78"/>
              </a:rPr>
              <a:t> نحوه بروز يا </a:t>
            </a:r>
            <a:r>
              <a:rPr lang="ar-SA" sz="3200" dirty="0" smtClean="0">
                <a:solidFill>
                  <a:srgbClr val="FF3300"/>
                </a:solidFill>
                <a:cs typeface="B Lotus" pitchFamily="2" charset="-78"/>
              </a:rPr>
              <a:t>وقوع </a:t>
            </a:r>
            <a:endParaRPr lang="ar-SA" sz="3200" dirty="0" smtClean="0">
              <a:solidFill>
                <a:srgbClr val="FF3300"/>
              </a:solidFill>
              <a:cs typeface="B Lotus" pitchFamily="2" charset="-78"/>
            </a:endParaRPr>
          </a:p>
          <a:p>
            <a:pPr lvl="1" algn="just" rtl="1" eaLnBrk="1" hangingPunct="1"/>
            <a:r>
              <a:rPr lang="fa-IR" sz="3200" dirty="0" smtClean="0">
                <a:solidFill>
                  <a:srgbClr val="FF3300"/>
                </a:solidFill>
                <a:cs typeface="B Lotus" pitchFamily="2" charset="-78"/>
              </a:rPr>
              <a:t> </a:t>
            </a:r>
            <a:r>
              <a:rPr lang="ar-SA" sz="3200" dirty="0" smtClean="0">
                <a:solidFill>
                  <a:srgbClr val="FF3300"/>
                </a:solidFill>
                <a:cs typeface="B Lotus" pitchFamily="2" charset="-78"/>
              </a:rPr>
              <a:t> وسعت و شدت </a:t>
            </a:r>
            <a:endParaRPr lang="en-US" sz="3200" dirty="0" smtClean="0">
              <a:solidFill>
                <a:srgbClr val="FF3300"/>
              </a:solidFill>
              <a:cs typeface="B Lotus" pitchFamily="2" charset="-78"/>
            </a:endParaRPr>
          </a:p>
          <a:p>
            <a:pPr lvl="1" algn="just" rtl="1" eaLnBrk="1" hangingPunct="1"/>
            <a:r>
              <a:rPr lang="fa-IR" sz="3200" dirty="0" smtClean="0">
                <a:solidFill>
                  <a:srgbClr val="FF3300"/>
                </a:solidFill>
                <a:cs typeface="B Lotus" pitchFamily="2" charset="-78"/>
              </a:rPr>
              <a:t> </a:t>
            </a:r>
            <a:r>
              <a:rPr lang="ar-SA" sz="3200" dirty="0" smtClean="0">
                <a:solidFill>
                  <a:srgbClr val="FF3300"/>
                </a:solidFill>
                <a:cs typeface="B Lotus" pitchFamily="2" charset="-78"/>
              </a:rPr>
              <a:t> عوامل دخيل در بروز مسأله </a:t>
            </a:r>
            <a:endParaRPr lang="en-US" sz="3200" dirty="0" smtClean="0">
              <a:solidFill>
                <a:srgbClr val="FF3300"/>
              </a:solidFill>
              <a:cs typeface="B Lotus" pitchFamily="2" charset="-78"/>
            </a:endParaRPr>
          </a:p>
          <a:p>
            <a:pPr lvl="1" algn="just" rtl="1" eaLnBrk="1" hangingPunct="1"/>
            <a:r>
              <a:rPr lang="fa-IR" sz="3200" dirty="0" smtClean="0">
                <a:solidFill>
                  <a:srgbClr val="FF3300"/>
                </a:solidFill>
                <a:cs typeface="B Lotus" pitchFamily="2" charset="-78"/>
              </a:rPr>
              <a:t> </a:t>
            </a:r>
            <a:r>
              <a:rPr lang="ar-SA" sz="3200" dirty="0" smtClean="0">
                <a:solidFill>
                  <a:srgbClr val="FF3300"/>
                </a:solidFill>
                <a:cs typeface="B Lotus" pitchFamily="2" charset="-78"/>
              </a:rPr>
              <a:t> نحوه برخورد فعلي با مشكل </a:t>
            </a:r>
            <a:endParaRPr lang="en-US" sz="3200" dirty="0" smtClean="0">
              <a:solidFill>
                <a:srgbClr val="FF3300"/>
              </a:solidFill>
              <a:cs typeface="B Lotus" pitchFamily="2" charset="-78"/>
            </a:endParaRPr>
          </a:p>
          <a:p>
            <a:pPr lvl="1" algn="just" rtl="1" eaLnBrk="1" hangingPunct="1"/>
            <a:r>
              <a:rPr lang="en-US" sz="3200" dirty="0" smtClean="0">
                <a:cs typeface="B Lotus" pitchFamily="2" charset="-78"/>
              </a:rPr>
              <a:t> </a:t>
            </a:r>
            <a:r>
              <a:rPr lang="ar-SA" sz="3200" dirty="0" smtClean="0">
                <a:cs typeface="B Lotus" pitchFamily="2" charset="-78"/>
              </a:rPr>
              <a:t> </a:t>
            </a:r>
            <a:r>
              <a:rPr lang="ar-SA" sz="3200" dirty="0" smtClean="0">
                <a:solidFill>
                  <a:srgbClr val="0033CC"/>
                </a:solidFill>
                <a:cs typeface="B Lotus" pitchFamily="2" charset="-78"/>
              </a:rPr>
              <a:t>فوايد پژوهش</a:t>
            </a:r>
            <a:r>
              <a:rPr lang="ar-SA" sz="3200" dirty="0" smtClean="0">
                <a:solidFill>
                  <a:srgbClr val="FFFF00"/>
                </a:solidFill>
                <a:cs typeface="B Lotus" pitchFamily="2" charset="-78"/>
              </a:rPr>
              <a:t> </a:t>
            </a:r>
            <a:endParaRPr lang="en-US" sz="3200" dirty="0" smtClean="0">
              <a:solidFill>
                <a:srgbClr val="FFFF00"/>
              </a:solidFill>
              <a:cs typeface="B Lotus" pitchFamily="2" charset="-78"/>
            </a:endParaRPr>
          </a:p>
          <a:p>
            <a:pPr lvl="1" algn="just" rtl="1" eaLnBrk="1" hangingPunct="1"/>
            <a:r>
              <a:rPr lang="fa-IR" sz="3200" dirty="0" smtClean="0">
                <a:solidFill>
                  <a:srgbClr val="FF3300"/>
                </a:solidFill>
                <a:cs typeface="B Lotus" pitchFamily="2" charset="-78"/>
              </a:rPr>
              <a:t> </a:t>
            </a:r>
            <a:r>
              <a:rPr lang="ar-SA" sz="3200" dirty="0" smtClean="0">
                <a:solidFill>
                  <a:srgbClr val="FF3300"/>
                </a:solidFill>
                <a:cs typeface="B Lotus" pitchFamily="2" charset="-78"/>
              </a:rPr>
              <a:t> چه نتايجي از حل مشكل انتظار مي رود</a:t>
            </a:r>
            <a:r>
              <a:rPr lang="en-US" dirty="0" smtClean="0">
                <a:cs typeface="B Lotus" pitchFamily="2" charset="-78"/>
              </a:rPr>
              <a:t> </a:t>
            </a:r>
            <a:r>
              <a:rPr lang="ar-SA" dirty="0" smtClean="0">
                <a:cs typeface="B Lotus" pitchFamily="2" charset="-78"/>
              </a:rPr>
              <a:t>       </a:t>
            </a:r>
            <a:r>
              <a:rPr lang="en-US" dirty="0" smtClean="0">
                <a:cs typeface="B Lotus" pitchFamily="2" charset="-78"/>
              </a:rPr>
              <a:t>   </a:t>
            </a:r>
            <a:endParaRPr lang="fa-IR" dirty="0" smtClean="0">
              <a:cs typeface="B Lotus" pitchFamily="2" charset="-78"/>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idx="4294967295"/>
          </p:nvPr>
        </p:nvSpPr>
        <p:spPr>
          <a:xfrm>
            <a:off x="2411760" y="254000"/>
            <a:ext cx="3823940" cy="1360488"/>
          </a:xfrm>
        </p:spPr>
        <p:txBody>
          <a:bodyPr rIns="91440" anchor="b">
            <a:normAutofit/>
            <a:scene3d>
              <a:camera prst="orthographicFront"/>
              <a:lightRig rig="soft" dir="t">
                <a:rot lat="0" lon="0" rev="2400000"/>
              </a:lightRig>
            </a:scene3d>
            <a:sp3d>
              <a:bevelT w="19050" h="12700"/>
            </a:sp3d>
          </a:bodyPr>
          <a:lstStyle/>
          <a:p>
            <a:pPr marL="54864" algn="r" rtl="0" eaLnBrk="1" fontAlgn="auto" hangingPunct="1">
              <a:spcAft>
                <a:spcPts val="0"/>
              </a:spcAft>
              <a:defRPr/>
            </a:pPr>
            <a:r>
              <a:rPr lang="fa-IR" sz="4000" kern="1200" dirty="0">
                <a:solidFill>
                  <a:srgbClr val="FF0000"/>
                </a:solidFill>
                <a:cs typeface="B Titr" pitchFamily="2" charset="-78"/>
              </a:rPr>
              <a:t>ا</a:t>
            </a:r>
            <a:r>
              <a:rPr lang="fa-IR" sz="4000" kern="1200" dirty="0">
                <a:solidFill>
                  <a:srgbClr val="FF0000"/>
                </a:solidFill>
                <a:effectLst>
                  <a:outerShdw blurRad="38100" dist="25500" dir="5400000" algn="tl" rotWithShape="0">
                    <a:srgbClr val="000000">
                      <a:satMod val="180000"/>
                      <a:alpha val="75000"/>
                    </a:srgbClr>
                  </a:outerShdw>
                </a:effectLst>
                <a:cs typeface="B Titr" pitchFamily="2" charset="-78"/>
              </a:rPr>
              <a:t>طلاعات زمينه اي </a:t>
            </a:r>
            <a:endParaRPr lang="en-US" sz="4000" kern="1200" dirty="0">
              <a:solidFill>
                <a:srgbClr val="FF0000"/>
              </a:solidFill>
              <a:effectLst>
                <a:outerShdw blurRad="38100" dist="25500" dir="5400000" algn="tl" rotWithShape="0">
                  <a:srgbClr val="000000">
                    <a:satMod val="180000"/>
                    <a:alpha val="75000"/>
                  </a:srgbClr>
                </a:outerShdw>
              </a:effectLst>
              <a:cs typeface="B Titr" pitchFamily="2" charset="-78"/>
            </a:endParaRPr>
          </a:p>
        </p:txBody>
      </p:sp>
      <p:sp>
        <p:nvSpPr>
          <p:cNvPr id="25603" name="Content Placeholder 2"/>
          <p:cNvSpPr>
            <a:spLocks noGrp="1"/>
          </p:cNvSpPr>
          <p:nvPr>
            <p:ph idx="4294967295"/>
          </p:nvPr>
        </p:nvSpPr>
        <p:spPr>
          <a:xfrm>
            <a:off x="395536" y="1772816"/>
            <a:ext cx="8229600" cy="4525963"/>
          </a:xfrm>
        </p:spPr>
        <p:txBody>
          <a:bodyPr/>
          <a:lstStyle/>
          <a:p>
            <a:pPr marL="514350" indent="-514350" algn="just" rtl="1" eaLnBrk="1" hangingPunct="1">
              <a:lnSpc>
                <a:spcPct val="130000"/>
              </a:lnSpc>
              <a:spcBef>
                <a:spcPts val="600"/>
              </a:spcBef>
              <a:spcAft>
                <a:spcPts val="1200"/>
              </a:spcAft>
              <a:buClrTx/>
            </a:pPr>
            <a:r>
              <a:rPr lang="fa-IR" b="1" dirty="0" smtClean="0">
                <a:solidFill>
                  <a:srgbClr val="333399"/>
                </a:solidFill>
                <a:cs typeface="Mitra" pitchFamily="2" charset="-78"/>
              </a:rPr>
              <a:t>توضيح مختصر از خصوصيات مهم جغرافيايي، اجتماعي </a:t>
            </a:r>
            <a:r>
              <a:rPr lang="fa-IR" b="1" dirty="0" smtClean="0">
                <a:solidFill>
                  <a:srgbClr val="333399"/>
                </a:solidFill>
                <a:cs typeface="Mitra" pitchFamily="2" charset="-78"/>
              </a:rPr>
              <a:t>اقتصادي </a:t>
            </a:r>
            <a:r>
              <a:rPr lang="fa-IR" b="1" dirty="0" smtClean="0">
                <a:solidFill>
                  <a:srgbClr val="333399"/>
                </a:solidFill>
                <a:cs typeface="Mitra" pitchFamily="2" charset="-78"/>
              </a:rPr>
              <a:t>و </a:t>
            </a:r>
            <a:r>
              <a:rPr lang="fa-IR" b="1" dirty="0" smtClean="0">
                <a:solidFill>
                  <a:srgbClr val="333399"/>
                </a:solidFill>
                <a:cs typeface="Mitra" pitchFamily="2" charset="-78"/>
              </a:rPr>
              <a:t>فرهنگي </a:t>
            </a:r>
            <a:r>
              <a:rPr lang="fa-IR" b="1" dirty="0" smtClean="0">
                <a:solidFill>
                  <a:srgbClr val="333399"/>
                </a:solidFill>
                <a:cs typeface="Mitra" pitchFamily="2" charset="-78"/>
              </a:rPr>
              <a:t>منطقه </a:t>
            </a:r>
          </a:p>
          <a:p>
            <a:pPr marL="514350" indent="-514350" algn="just" rtl="1" eaLnBrk="1" hangingPunct="1">
              <a:lnSpc>
                <a:spcPct val="130000"/>
              </a:lnSpc>
              <a:spcBef>
                <a:spcPts val="600"/>
              </a:spcBef>
              <a:spcAft>
                <a:spcPts val="1200"/>
              </a:spcAft>
              <a:buClrTx/>
            </a:pPr>
            <a:r>
              <a:rPr lang="fa-IR" b="1" dirty="0" smtClean="0">
                <a:solidFill>
                  <a:srgbClr val="333399"/>
                </a:solidFill>
                <a:cs typeface="Mitra" pitchFamily="2" charset="-78"/>
              </a:rPr>
              <a:t>اطلاعات و آمار مربوط به وضعيت بهداشتي و </a:t>
            </a:r>
            <a:r>
              <a:rPr lang="fa-IR" b="1" dirty="0" smtClean="0">
                <a:solidFill>
                  <a:srgbClr val="333399"/>
                </a:solidFill>
                <a:cs typeface="Mitra" pitchFamily="2" charset="-78"/>
              </a:rPr>
              <a:t>خدماتي مرتبط با موضوع </a:t>
            </a:r>
            <a:endParaRPr lang="fa-IR" b="1" dirty="0" smtClean="0">
              <a:solidFill>
                <a:srgbClr val="333399"/>
              </a:solidFill>
              <a:cs typeface="Mitra" pitchFamily="2" charset="-78"/>
            </a:endParaRPr>
          </a:p>
          <a:p>
            <a:pPr marL="514350" indent="-514350" algn="just" rtl="1" eaLnBrk="1" hangingPunct="1">
              <a:lnSpc>
                <a:spcPct val="130000"/>
              </a:lnSpc>
              <a:spcAft>
                <a:spcPts val="600"/>
              </a:spcAft>
              <a:buFont typeface="Wingdings" pitchFamily="2" charset="2"/>
              <a:buNone/>
            </a:pPr>
            <a:r>
              <a:rPr lang="fa-IR" sz="3300" b="1" dirty="0" smtClean="0">
                <a:solidFill>
                  <a:srgbClr val="FF0000"/>
                </a:solidFill>
                <a:cs typeface="Mitra" pitchFamily="2" charset="-78"/>
              </a:rPr>
              <a:t>مطمئن شويد اين اطلاعات به مشکل مورد </a:t>
            </a:r>
            <a:r>
              <a:rPr lang="fa-IR" sz="3300" b="1" dirty="0" smtClean="0">
                <a:solidFill>
                  <a:srgbClr val="FF0000"/>
                </a:solidFill>
                <a:cs typeface="Mitra" pitchFamily="2" charset="-78"/>
              </a:rPr>
              <a:t>بررسي </a:t>
            </a:r>
            <a:r>
              <a:rPr lang="fa-IR" sz="3300" b="1" dirty="0" smtClean="0">
                <a:solidFill>
                  <a:srgbClr val="FF0000"/>
                </a:solidFill>
                <a:cs typeface="Mitra" pitchFamily="2" charset="-78"/>
              </a:rPr>
              <a:t>مربوط است. </a:t>
            </a:r>
          </a:p>
        </p:txBody>
      </p:sp>
      <p:sp>
        <p:nvSpPr>
          <p:cNvPr id="5" name="Slide Number Placeholder 4"/>
          <p:cNvSpPr>
            <a:spLocks noGrp="1"/>
          </p:cNvSpPr>
          <p:nvPr>
            <p:ph type="sldNum" sz="quarter" idx="12"/>
          </p:nvPr>
        </p:nvSpPr>
        <p:spPr/>
        <p:txBody>
          <a:bodyPr/>
          <a:lstStyle/>
          <a:p>
            <a:fld id="{C18AF7E9-5F85-4EBF-B4B3-3686E00CFE2F}" type="slidenum">
              <a:rPr lang="en-US" smtClean="0"/>
              <a:pPr/>
              <a:t>46</a:t>
            </a:fld>
            <a:endParaRPr lang="en-US"/>
          </a:p>
        </p:txBody>
      </p:sp>
      <p:sp>
        <p:nvSpPr>
          <p:cNvPr id="6" name="Footer Placeholder 5"/>
          <p:cNvSpPr>
            <a:spLocks noGrp="1"/>
          </p:cNvSpPr>
          <p:nvPr>
            <p:ph type="ftr" sz="quarter" idx="11"/>
          </p:nvPr>
        </p:nvSpPr>
        <p:spPr/>
        <p:txBody>
          <a:bodyPr/>
          <a:lstStyle/>
          <a:p>
            <a:r>
              <a:rPr lang="fa-IR" smtClean="0"/>
              <a:t>انتخاب موضوع، بيان مسئله، اهداف-دکتر آرش قنبريان</a:t>
            </a:r>
            <a:endParaRPr lang="en-US" dirty="0"/>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211960" y="254000"/>
            <a:ext cx="4017640" cy="1143000"/>
          </a:xfrm>
        </p:spPr>
        <p:txBody>
          <a:bodyPr rIns="91440" anchor="b">
            <a:normAutofit/>
            <a:scene3d>
              <a:camera prst="orthographicFront"/>
              <a:lightRig rig="soft" dir="t">
                <a:rot lat="0" lon="0" rev="2400000"/>
              </a:lightRig>
            </a:scene3d>
            <a:sp3d>
              <a:bevelT w="19050" h="12700"/>
            </a:sp3d>
          </a:bodyPr>
          <a:lstStyle/>
          <a:p>
            <a:pPr marL="54864" algn="r" rtl="1" eaLnBrk="1" fontAlgn="auto" hangingPunct="1">
              <a:spcAft>
                <a:spcPts val="0"/>
              </a:spcAft>
              <a:defRPr/>
            </a:pPr>
            <a:r>
              <a:rPr lang="fa-IR" sz="4000" kern="1200" dirty="0">
                <a:solidFill>
                  <a:srgbClr val="FF0000"/>
                </a:solidFill>
                <a:cs typeface="B Titr" pitchFamily="2" charset="-78"/>
              </a:rPr>
              <a:t>توضيح دقيق </a:t>
            </a:r>
            <a:r>
              <a:rPr lang="fa-IR" sz="4000" kern="1200" dirty="0" smtClean="0">
                <a:solidFill>
                  <a:srgbClr val="FF0000"/>
                </a:solidFill>
                <a:cs typeface="B Titr" pitchFamily="2" charset="-78"/>
              </a:rPr>
              <a:t>مسئله </a:t>
            </a:r>
            <a:endParaRPr lang="en-US" sz="4000" kern="1200" dirty="0">
              <a:solidFill>
                <a:srgbClr val="FF0000"/>
              </a:solidFill>
              <a:cs typeface="B Titr" pitchFamily="2" charset="-78"/>
            </a:endParaRPr>
          </a:p>
        </p:txBody>
      </p:sp>
      <p:sp>
        <p:nvSpPr>
          <p:cNvPr id="3" name="Content Placeholder 2"/>
          <p:cNvSpPr>
            <a:spLocks noGrp="1"/>
          </p:cNvSpPr>
          <p:nvPr>
            <p:ph idx="4294967295"/>
          </p:nvPr>
        </p:nvSpPr>
        <p:spPr>
          <a:xfrm>
            <a:off x="827584" y="1600200"/>
            <a:ext cx="7402016" cy="4525963"/>
          </a:xfrm>
        </p:spPr>
        <p:txBody>
          <a:bodyPr>
            <a:normAutofit lnSpcReduction="10000"/>
          </a:bodyPr>
          <a:lstStyle/>
          <a:p>
            <a:pPr marL="514350" indent="-514350" algn="r" rtl="1" eaLnBrk="1" hangingPunct="1">
              <a:lnSpc>
                <a:spcPct val="150000"/>
              </a:lnSpc>
              <a:spcBef>
                <a:spcPts val="600"/>
              </a:spcBef>
              <a:spcAft>
                <a:spcPts val="1200"/>
              </a:spcAft>
              <a:buFont typeface="Arial" charset="0"/>
              <a:buChar char="•"/>
              <a:defRPr/>
            </a:pPr>
            <a:r>
              <a:rPr lang="fa-IR" b="1" dirty="0" smtClean="0">
                <a:solidFill>
                  <a:srgbClr val="333399"/>
                </a:solidFill>
                <a:cs typeface="Mitra" pitchFamily="2" charset="-78"/>
              </a:rPr>
              <a:t>ماهيت مشکل</a:t>
            </a:r>
          </a:p>
          <a:p>
            <a:pPr marL="514350" indent="-514350" algn="r" rtl="1" eaLnBrk="1" hangingPunct="1">
              <a:lnSpc>
                <a:spcPct val="150000"/>
              </a:lnSpc>
              <a:spcBef>
                <a:spcPts val="600"/>
              </a:spcBef>
              <a:spcAft>
                <a:spcPts val="1200"/>
              </a:spcAft>
              <a:buFont typeface="Arial" charset="0"/>
              <a:buChar char="•"/>
              <a:defRPr/>
            </a:pPr>
            <a:r>
              <a:rPr lang="fa-IR" b="1" dirty="0" smtClean="0">
                <a:solidFill>
                  <a:srgbClr val="333399"/>
                </a:solidFill>
                <a:cs typeface="Mitra" pitchFamily="2" charset="-78"/>
              </a:rPr>
              <a:t>ميزان و شدت مشکل و پيامدهاي آن</a:t>
            </a:r>
          </a:p>
          <a:p>
            <a:pPr marL="514350" indent="-514350" algn="r" rtl="1" eaLnBrk="1" hangingPunct="1">
              <a:lnSpc>
                <a:spcPct val="150000"/>
              </a:lnSpc>
              <a:spcBef>
                <a:spcPts val="600"/>
              </a:spcBef>
              <a:spcAft>
                <a:spcPts val="1200"/>
              </a:spcAft>
              <a:buFont typeface="Arial" charset="0"/>
              <a:buChar char="•"/>
              <a:defRPr/>
            </a:pPr>
            <a:r>
              <a:rPr lang="fa-IR" b="1" dirty="0" smtClean="0">
                <a:solidFill>
                  <a:srgbClr val="333399"/>
                </a:solidFill>
                <a:cs typeface="Mitra" pitchFamily="2" charset="-78"/>
              </a:rPr>
              <a:t>توزيع مشکل</a:t>
            </a:r>
          </a:p>
          <a:p>
            <a:pPr marL="514350" indent="-514350" algn="r" rtl="1" eaLnBrk="1" hangingPunct="1">
              <a:lnSpc>
                <a:spcPct val="150000"/>
              </a:lnSpc>
              <a:spcBef>
                <a:spcPts val="600"/>
              </a:spcBef>
              <a:spcAft>
                <a:spcPts val="1200"/>
              </a:spcAft>
              <a:buFont typeface="Arial" charset="0"/>
              <a:buChar char="•"/>
              <a:defRPr/>
            </a:pPr>
            <a:r>
              <a:rPr lang="fa-IR" sz="3000" b="1" dirty="0" smtClean="0">
                <a:solidFill>
                  <a:srgbClr val="333399"/>
                </a:solidFill>
                <a:cs typeface="Mitra" pitchFamily="2" charset="-78"/>
              </a:rPr>
              <a:t> توضيح </a:t>
            </a:r>
            <a:r>
              <a:rPr lang="fa-IR" sz="3000" b="1" dirty="0" smtClean="0">
                <a:solidFill>
                  <a:srgbClr val="333399"/>
                </a:solidFill>
                <a:cs typeface="Mitra" pitchFamily="2" charset="-78"/>
              </a:rPr>
              <a:t>مختصري </a:t>
            </a:r>
            <a:r>
              <a:rPr lang="fa-IR" sz="3000" b="1" dirty="0" smtClean="0">
                <a:solidFill>
                  <a:srgbClr val="333399"/>
                </a:solidFill>
                <a:cs typeface="Mitra" pitchFamily="2" charset="-78"/>
              </a:rPr>
              <a:t>از درک موضوع توسط </a:t>
            </a:r>
            <a:r>
              <a:rPr lang="fa-IR" sz="3000" b="1" dirty="0" smtClean="0">
                <a:solidFill>
                  <a:srgbClr val="333399"/>
                </a:solidFill>
                <a:cs typeface="Mitra" pitchFamily="2" charset="-78"/>
              </a:rPr>
              <a:t>گروههاي </a:t>
            </a:r>
            <a:r>
              <a:rPr lang="fa-IR" sz="3000" b="1" dirty="0" smtClean="0">
                <a:solidFill>
                  <a:srgbClr val="333399"/>
                </a:solidFill>
                <a:cs typeface="Mitra" pitchFamily="2" charset="-78"/>
              </a:rPr>
              <a:t>مختلف جامعه ( تصميم گيرندگان، کارکنان </a:t>
            </a:r>
            <a:r>
              <a:rPr lang="fa-IR" sz="3000" b="1" dirty="0" smtClean="0">
                <a:solidFill>
                  <a:srgbClr val="333399"/>
                </a:solidFill>
                <a:cs typeface="Mitra" pitchFamily="2" charset="-78"/>
              </a:rPr>
              <a:t>بهداشتي، </a:t>
            </a:r>
            <a:r>
              <a:rPr lang="fa-IR" sz="3000" b="1" dirty="0" smtClean="0">
                <a:solidFill>
                  <a:srgbClr val="333399"/>
                </a:solidFill>
                <a:cs typeface="Mitra" pitchFamily="2" charset="-78"/>
              </a:rPr>
              <a:t>جمعيت)</a:t>
            </a:r>
            <a:endParaRPr lang="en-US" sz="3000" dirty="0" smtClean="0">
              <a:solidFill>
                <a:srgbClr val="333399"/>
              </a:solidFill>
              <a:cs typeface="Mitra" pitchFamily="2" charset="-78"/>
            </a:endParaRPr>
          </a:p>
        </p:txBody>
      </p:sp>
      <p:sp>
        <p:nvSpPr>
          <p:cNvPr id="5" name="Slide Number Placeholder 4"/>
          <p:cNvSpPr>
            <a:spLocks noGrp="1"/>
          </p:cNvSpPr>
          <p:nvPr>
            <p:ph type="sldNum" sz="quarter" idx="12"/>
          </p:nvPr>
        </p:nvSpPr>
        <p:spPr/>
        <p:txBody>
          <a:bodyPr/>
          <a:lstStyle/>
          <a:p>
            <a:fld id="{C18AF7E9-5F85-4EBF-B4B3-3686E00CFE2F}" type="slidenum">
              <a:rPr lang="en-US" smtClean="0"/>
              <a:pPr/>
              <a:t>47</a:t>
            </a:fld>
            <a:endParaRPr lang="en-US"/>
          </a:p>
        </p:txBody>
      </p:sp>
      <p:sp>
        <p:nvSpPr>
          <p:cNvPr id="6" name="Footer Placeholder 5"/>
          <p:cNvSpPr>
            <a:spLocks noGrp="1"/>
          </p:cNvSpPr>
          <p:nvPr>
            <p:ph type="ftr" sz="quarter" idx="11"/>
          </p:nvPr>
        </p:nvSpPr>
        <p:spPr/>
        <p:txBody>
          <a:bodyPr/>
          <a:lstStyle/>
          <a:p>
            <a:r>
              <a:rPr lang="fa-IR" smtClean="0"/>
              <a:t>انتخاب موضوع، بيان مسئله، اهداف-دکتر آرش قنبريان</a:t>
            </a:r>
            <a:endParaRPr lang="en-US" dirty="0"/>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
          <p:cNvSpPr>
            <a:spLocks noGrp="1" noChangeArrowheads="1"/>
          </p:cNvSpPr>
          <p:nvPr>
            <p:ph type="title" idx="4294967295"/>
          </p:nvPr>
        </p:nvSpPr>
        <p:spPr>
          <a:xfrm>
            <a:off x="755576" y="620688"/>
            <a:ext cx="7477125" cy="1143000"/>
          </a:xfrm>
        </p:spPr>
        <p:txBody>
          <a:bodyPr lIns="91440" tIns="45720" rIns="91440" bIns="45720">
            <a:normAutofit fontScale="90000"/>
          </a:bodyPr>
          <a:lstStyle/>
          <a:p>
            <a:pPr algn="ctr" rtl="1" eaLnBrk="1" hangingPunct="1"/>
            <a:r>
              <a:rPr lang="fa-IR" sz="4000" b="1" dirty="0" smtClean="0">
                <a:solidFill>
                  <a:srgbClr val="FF3300"/>
                </a:solidFill>
                <a:cs typeface="B Titr" pitchFamily="2" charset="-78"/>
              </a:rPr>
              <a:t>در توصيف دقيق </a:t>
            </a:r>
            <a:r>
              <a:rPr lang="fa-IR" sz="4000" b="1" dirty="0" smtClean="0">
                <a:solidFill>
                  <a:srgbClr val="FF3300"/>
                </a:solidFill>
                <a:cs typeface="B Titr" pitchFamily="2" charset="-78"/>
              </a:rPr>
              <a:t>مسئله </a:t>
            </a:r>
            <a:r>
              <a:rPr lang="fa-IR" sz="4000" b="1" dirty="0" smtClean="0">
                <a:solidFill>
                  <a:srgbClr val="FF3300"/>
                </a:solidFill>
                <a:cs typeface="B Titr" pitchFamily="2" charset="-78"/>
              </a:rPr>
              <a:t>به سئوالات </a:t>
            </a:r>
            <a:r>
              <a:rPr lang="fa-IR" sz="4000" b="1" dirty="0" smtClean="0">
                <a:solidFill>
                  <a:srgbClr val="FF3300"/>
                </a:solidFill>
                <a:cs typeface="B Titr" pitchFamily="2" charset="-78"/>
              </a:rPr>
              <a:t>اساسي  </a:t>
            </a:r>
            <a:r>
              <a:rPr lang="fa-IR" sz="4000" b="1" dirty="0" smtClean="0">
                <a:solidFill>
                  <a:srgbClr val="FF3300"/>
                </a:solidFill>
                <a:cs typeface="B Titr" pitchFamily="2" charset="-78"/>
              </a:rPr>
              <a:t>زير توجه </a:t>
            </a:r>
            <a:r>
              <a:rPr lang="fa-IR" sz="4000" b="1" dirty="0" smtClean="0">
                <a:solidFill>
                  <a:srgbClr val="FF3300"/>
                </a:solidFill>
                <a:cs typeface="B Titr" pitchFamily="2" charset="-78"/>
              </a:rPr>
              <a:t>گردد</a:t>
            </a:r>
            <a:endParaRPr lang="en-US" sz="4000" b="1" dirty="0" smtClean="0">
              <a:solidFill>
                <a:srgbClr val="FF3300"/>
              </a:solidFill>
              <a:cs typeface="B Titr" pitchFamily="2" charset="-78"/>
            </a:endParaRPr>
          </a:p>
        </p:txBody>
      </p:sp>
      <p:sp>
        <p:nvSpPr>
          <p:cNvPr id="41987" name="Rectangle 5"/>
          <p:cNvSpPr>
            <a:spLocks noChangeArrowheads="1"/>
          </p:cNvSpPr>
          <p:nvPr/>
        </p:nvSpPr>
        <p:spPr bwMode="auto">
          <a:xfrm>
            <a:off x="468313" y="2133600"/>
            <a:ext cx="8280400" cy="3783013"/>
          </a:xfrm>
          <a:prstGeom prst="rect">
            <a:avLst/>
          </a:prstGeom>
          <a:noFill/>
          <a:ln w="9525">
            <a:noFill/>
            <a:miter lim="800000"/>
            <a:headEnd/>
            <a:tailEnd/>
          </a:ln>
        </p:spPr>
        <p:txBody>
          <a:bodyPr anchor="ctr">
            <a:spAutoFit/>
          </a:bodyPr>
          <a:lstStyle/>
          <a:p>
            <a:pPr algn="r" rtl="0">
              <a:tabLst>
                <a:tab pos="457200" algn="l"/>
              </a:tabLst>
            </a:pPr>
            <a:endParaRPr kumimoji="0" lang="en-US" sz="1800" dirty="0">
              <a:solidFill>
                <a:srgbClr val="333399"/>
              </a:solidFill>
              <a:latin typeface="Arial" charset="0"/>
            </a:endParaRPr>
          </a:p>
          <a:p>
            <a:pPr algn="r">
              <a:tabLst>
                <a:tab pos="457200" algn="l"/>
              </a:tabLst>
            </a:pPr>
            <a:r>
              <a:rPr kumimoji="0" lang="fa-IR" sz="2800" b="1" dirty="0">
                <a:solidFill>
                  <a:srgbClr val="333399"/>
                </a:solidFill>
                <a:latin typeface="Arial" charset="0"/>
                <a:cs typeface="B Lotus" pitchFamily="2" charset="-78"/>
              </a:rPr>
              <a:t>نحوه بروز مشكل / مسأله چگونه بوده است؟ و چه عوارض از خود بر جاي مي</a:t>
            </a:r>
            <a:r>
              <a:rPr kumimoji="0" lang="fa-IR" sz="2800" b="1" dirty="0">
                <a:solidFill>
                  <a:srgbClr val="333399"/>
                </a:solidFill>
                <a:latin typeface="Arial" charset="0"/>
              </a:rPr>
              <a:t>‌</a:t>
            </a:r>
            <a:r>
              <a:rPr kumimoji="0" lang="fa-IR" sz="2800" b="1" dirty="0">
                <a:solidFill>
                  <a:srgbClr val="333399"/>
                </a:solidFill>
                <a:latin typeface="Arial" charset="0"/>
                <a:cs typeface="B Lotus" pitchFamily="2" charset="-78"/>
              </a:rPr>
              <a:t>گذارد؟</a:t>
            </a:r>
            <a:endParaRPr kumimoji="0" lang="en-US" sz="2800" b="1" dirty="0">
              <a:solidFill>
                <a:srgbClr val="333399"/>
              </a:solidFill>
              <a:latin typeface="Arial" charset="0"/>
              <a:cs typeface="B Lotus" pitchFamily="2" charset="-78"/>
            </a:endParaRPr>
          </a:p>
          <a:p>
            <a:pPr algn="r">
              <a:tabLst>
                <a:tab pos="457200" algn="l"/>
              </a:tabLst>
            </a:pPr>
            <a:r>
              <a:rPr kumimoji="0" lang="fa-IR" sz="2800" b="1" dirty="0">
                <a:solidFill>
                  <a:srgbClr val="333399"/>
                </a:solidFill>
                <a:latin typeface="Arial" charset="0"/>
                <a:cs typeface="B Lotus" pitchFamily="2" charset="-78"/>
              </a:rPr>
              <a:t>وسعت مسأله و شدت آن چقدر است؟</a:t>
            </a:r>
            <a:endParaRPr kumimoji="0" lang="en-US" sz="2800" b="1" dirty="0">
              <a:solidFill>
                <a:srgbClr val="333399"/>
              </a:solidFill>
              <a:latin typeface="Arial" charset="0"/>
              <a:cs typeface="B Lotus" pitchFamily="2" charset="-78"/>
            </a:endParaRPr>
          </a:p>
          <a:p>
            <a:pPr algn="r">
              <a:tabLst>
                <a:tab pos="457200" algn="l"/>
              </a:tabLst>
            </a:pPr>
            <a:r>
              <a:rPr kumimoji="0" lang="fa-IR" sz="2800" b="1" dirty="0">
                <a:solidFill>
                  <a:srgbClr val="333399"/>
                </a:solidFill>
                <a:latin typeface="Arial" charset="0"/>
                <a:cs typeface="B Lotus" pitchFamily="2" charset="-78"/>
              </a:rPr>
              <a:t>چه عوامل مهمي </a:t>
            </a:r>
            <a:r>
              <a:rPr kumimoji="0" lang="fa-IR" sz="2800" b="1" dirty="0">
                <a:solidFill>
                  <a:srgbClr val="333399"/>
                </a:solidFill>
                <a:latin typeface="Arial" charset="0"/>
              </a:rPr>
              <a:t>‌</a:t>
            </a:r>
            <a:r>
              <a:rPr kumimoji="0" lang="fa-IR" sz="2800" b="1" dirty="0">
                <a:solidFill>
                  <a:srgbClr val="333399"/>
                </a:solidFill>
                <a:latin typeface="Arial" charset="0"/>
                <a:cs typeface="B Lotus" pitchFamily="2" charset="-78"/>
              </a:rPr>
              <a:t>مي</a:t>
            </a:r>
            <a:r>
              <a:rPr kumimoji="0" lang="fa-IR" sz="2800" b="1" dirty="0">
                <a:solidFill>
                  <a:srgbClr val="333399"/>
                </a:solidFill>
                <a:latin typeface="Arial" charset="0"/>
              </a:rPr>
              <a:t>‌</a:t>
            </a:r>
            <a:r>
              <a:rPr kumimoji="0" lang="fa-IR" sz="2800" b="1" dirty="0">
                <a:solidFill>
                  <a:srgbClr val="333399"/>
                </a:solidFill>
                <a:latin typeface="Arial" charset="0"/>
                <a:cs typeface="B Lotus" pitchFamily="2" charset="-78"/>
              </a:rPr>
              <a:t>توانند در ايجاد مسأله نقش داشته باشند؟</a:t>
            </a:r>
            <a:endParaRPr kumimoji="0" lang="en-US" sz="2800" b="1" dirty="0">
              <a:solidFill>
                <a:srgbClr val="333399"/>
              </a:solidFill>
              <a:latin typeface="Arial" charset="0"/>
              <a:cs typeface="B Lotus" pitchFamily="2" charset="-78"/>
            </a:endParaRPr>
          </a:p>
          <a:p>
            <a:pPr algn="r">
              <a:tabLst>
                <a:tab pos="457200" algn="l"/>
              </a:tabLst>
            </a:pPr>
            <a:r>
              <a:rPr kumimoji="0" lang="fa-IR" sz="2800" b="1" dirty="0">
                <a:solidFill>
                  <a:srgbClr val="333399"/>
                </a:solidFill>
                <a:latin typeface="Arial" charset="0"/>
                <a:cs typeface="B Lotus" pitchFamily="2" charset="-78"/>
              </a:rPr>
              <a:t>چرا تلاش در جهت برطرف كردن آن مهم است؟</a:t>
            </a:r>
            <a:endParaRPr kumimoji="0" lang="en-US" sz="2800" b="1" dirty="0">
              <a:solidFill>
                <a:srgbClr val="333399"/>
              </a:solidFill>
              <a:latin typeface="Arial" charset="0"/>
              <a:cs typeface="B Lotus" pitchFamily="2" charset="-78"/>
            </a:endParaRPr>
          </a:p>
          <a:p>
            <a:pPr algn="r">
              <a:tabLst>
                <a:tab pos="457200" algn="l"/>
              </a:tabLst>
            </a:pPr>
            <a:r>
              <a:rPr kumimoji="0" lang="fa-IR" sz="2800" b="1" dirty="0">
                <a:solidFill>
                  <a:srgbClr val="333399"/>
                </a:solidFill>
                <a:latin typeface="Arial" charset="0"/>
                <a:cs typeface="B Lotus" pitchFamily="2" charset="-78"/>
              </a:rPr>
              <a:t>آيا در حال حاضر تلاشي برا رفع مشكل انجام مي</a:t>
            </a:r>
            <a:r>
              <a:rPr kumimoji="0" lang="fa-IR" sz="2800" b="1" dirty="0">
                <a:solidFill>
                  <a:srgbClr val="333399"/>
                </a:solidFill>
                <a:latin typeface="Arial" charset="0"/>
              </a:rPr>
              <a:t>‌</a:t>
            </a:r>
            <a:r>
              <a:rPr kumimoji="0" lang="fa-IR" sz="2800" b="1" dirty="0">
                <a:solidFill>
                  <a:srgbClr val="333399"/>
                </a:solidFill>
                <a:latin typeface="Arial" charset="0"/>
                <a:cs typeface="B Lotus" pitchFamily="2" charset="-78"/>
              </a:rPr>
              <a:t>شود؟ اگر چنين است چه كاستي</a:t>
            </a:r>
            <a:r>
              <a:rPr kumimoji="0" lang="fa-IR" sz="2800" b="1" dirty="0">
                <a:solidFill>
                  <a:srgbClr val="333399"/>
                </a:solidFill>
                <a:latin typeface="Arial" charset="0"/>
              </a:rPr>
              <a:t>‌</a:t>
            </a:r>
            <a:r>
              <a:rPr kumimoji="0" lang="fa-IR" sz="2800" b="1" dirty="0">
                <a:solidFill>
                  <a:srgbClr val="333399"/>
                </a:solidFill>
                <a:latin typeface="Arial" charset="0"/>
                <a:cs typeface="B Lotus" pitchFamily="2" charset="-78"/>
              </a:rPr>
              <a:t>هايي مشاهده مي</a:t>
            </a:r>
            <a:r>
              <a:rPr kumimoji="0" lang="fa-IR" sz="2800" b="1" dirty="0">
                <a:solidFill>
                  <a:srgbClr val="333399"/>
                </a:solidFill>
                <a:latin typeface="Arial" charset="0"/>
              </a:rPr>
              <a:t>‌</a:t>
            </a:r>
            <a:r>
              <a:rPr kumimoji="0" lang="fa-IR" sz="2800" b="1" dirty="0">
                <a:solidFill>
                  <a:srgbClr val="333399"/>
                </a:solidFill>
                <a:latin typeface="Arial" charset="0"/>
                <a:cs typeface="B Lotus" pitchFamily="2" charset="-78"/>
              </a:rPr>
              <a:t>شود؟</a:t>
            </a:r>
            <a:endParaRPr kumimoji="0" lang="en-US" sz="2800" b="1" dirty="0">
              <a:solidFill>
                <a:srgbClr val="333399"/>
              </a:solidFill>
              <a:latin typeface="Arial" charset="0"/>
              <a:cs typeface="B Lotus" pitchFamily="2" charset="-78"/>
            </a:endParaRPr>
          </a:p>
          <a:p>
            <a:pPr algn="r">
              <a:tabLst>
                <a:tab pos="457200" algn="l"/>
              </a:tabLst>
            </a:pPr>
            <a:r>
              <a:rPr kumimoji="0" lang="fa-IR" sz="2800" b="1" dirty="0">
                <a:solidFill>
                  <a:srgbClr val="333399"/>
                </a:solidFill>
                <a:latin typeface="Arial" charset="0"/>
                <a:cs typeface="B Lotus" pitchFamily="2" charset="-78"/>
              </a:rPr>
              <a:t>چه نتايجي از حل مشكل انتظار مي</a:t>
            </a:r>
            <a:r>
              <a:rPr kumimoji="0" lang="fa-IR" sz="2800" b="1" dirty="0">
                <a:solidFill>
                  <a:srgbClr val="333399"/>
                </a:solidFill>
                <a:latin typeface="Arial" charset="0"/>
              </a:rPr>
              <a:t>‌</a:t>
            </a:r>
            <a:r>
              <a:rPr kumimoji="0" lang="fa-IR" sz="2800" b="1" dirty="0">
                <a:solidFill>
                  <a:srgbClr val="333399"/>
                </a:solidFill>
                <a:latin typeface="Arial" charset="0"/>
                <a:cs typeface="B Lotus" pitchFamily="2" charset="-78"/>
              </a:rPr>
              <a:t>رود و چه فوايدي خواهد داشت؟</a:t>
            </a:r>
          </a:p>
        </p:txBody>
      </p:sp>
      <p:sp>
        <p:nvSpPr>
          <p:cNvPr id="4" name="Slide Number Placeholder 3"/>
          <p:cNvSpPr>
            <a:spLocks noGrp="1"/>
          </p:cNvSpPr>
          <p:nvPr>
            <p:ph type="sldNum" sz="quarter" idx="12"/>
          </p:nvPr>
        </p:nvSpPr>
        <p:spPr/>
        <p:txBody>
          <a:bodyPr/>
          <a:lstStyle/>
          <a:p>
            <a:fld id="{C18AF7E9-5F85-4EBF-B4B3-3686E00CFE2F}" type="slidenum">
              <a:rPr lang="en-US" smtClean="0"/>
              <a:pPr/>
              <a:t>48</a:t>
            </a:fld>
            <a:endParaRPr lang="en-US"/>
          </a:p>
        </p:txBody>
      </p:sp>
      <p:sp>
        <p:nvSpPr>
          <p:cNvPr id="5" name="Footer Placeholder 4"/>
          <p:cNvSpPr>
            <a:spLocks noGrp="1"/>
          </p:cNvSpPr>
          <p:nvPr>
            <p:ph type="ftr" sz="quarter" idx="11"/>
          </p:nvPr>
        </p:nvSpPr>
        <p:spPr/>
        <p:txBody>
          <a:bodyPr/>
          <a:lstStyle/>
          <a:p>
            <a:r>
              <a:rPr lang="fa-IR" smtClean="0"/>
              <a:t>انتخاب موضوع، بيان مسئله، اهداف-دکتر آرش قنبريان</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p:cNvSpPr>
            <a:spLocks noChangeArrowheads="1"/>
          </p:cNvSpPr>
          <p:nvPr/>
        </p:nvSpPr>
        <p:spPr bwMode="auto">
          <a:xfrm>
            <a:off x="395536" y="1340768"/>
            <a:ext cx="8424862" cy="4308872"/>
          </a:xfrm>
          <a:prstGeom prst="rect">
            <a:avLst/>
          </a:prstGeom>
          <a:noFill/>
          <a:ln w="9525">
            <a:noFill/>
            <a:miter lim="800000"/>
            <a:headEnd/>
            <a:tailEnd/>
          </a:ln>
        </p:spPr>
        <p:txBody>
          <a:bodyPr anchor="ctr">
            <a:spAutoFit/>
          </a:bodyPr>
          <a:lstStyle/>
          <a:p>
            <a:pPr algn="l" rtl="1">
              <a:tabLst>
                <a:tab pos="457200" algn="l"/>
              </a:tabLst>
            </a:pPr>
            <a:endParaRPr kumimoji="0" lang="en-US" sz="1800" dirty="0">
              <a:solidFill>
                <a:srgbClr val="333399"/>
              </a:solidFill>
              <a:latin typeface="Arial" charset="0"/>
            </a:endParaRPr>
          </a:p>
          <a:p>
            <a:pPr algn="just" rtl="1">
              <a:buFontTx/>
              <a:buChar char="•"/>
              <a:tabLst>
                <a:tab pos="457200" algn="l"/>
              </a:tabLst>
            </a:pPr>
            <a:r>
              <a:rPr kumimoji="0" lang="fa-IR" sz="3200" dirty="0">
                <a:solidFill>
                  <a:srgbClr val="333399"/>
                </a:solidFill>
                <a:latin typeface="Arial" charset="0"/>
                <a:cs typeface="B Lotus" pitchFamily="2" charset="-78"/>
              </a:rPr>
              <a:t>بيان مسأله را بايد به صورتي بنويسيم كه مختصر و شامل نكات اصلي باشد.</a:t>
            </a:r>
            <a:endParaRPr kumimoji="0" lang="en-US" sz="3200" dirty="0">
              <a:solidFill>
                <a:srgbClr val="333399"/>
              </a:solidFill>
              <a:latin typeface="Arial" charset="0"/>
              <a:cs typeface="B Lotus" pitchFamily="2" charset="-78"/>
            </a:endParaRPr>
          </a:p>
          <a:p>
            <a:pPr algn="just" rtl="1">
              <a:buFontTx/>
              <a:buChar char="•"/>
              <a:tabLst>
                <a:tab pos="457200" algn="l"/>
              </a:tabLst>
            </a:pPr>
            <a:r>
              <a:rPr kumimoji="0" lang="fa-IR" sz="3200" dirty="0">
                <a:solidFill>
                  <a:srgbClr val="333399"/>
                </a:solidFill>
                <a:latin typeface="Arial" charset="0"/>
                <a:cs typeface="B Lotus" pitchFamily="2" charset="-78"/>
              </a:rPr>
              <a:t>از آوردن عبارات زايد و احساسي، خودداري كنيم</a:t>
            </a:r>
            <a:endParaRPr kumimoji="0" lang="en-US" sz="3200" dirty="0">
              <a:solidFill>
                <a:srgbClr val="333399"/>
              </a:solidFill>
              <a:latin typeface="Arial" charset="0"/>
              <a:cs typeface="B Lotus" pitchFamily="2" charset="-78"/>
            </a:endParaRPr>
          </a:p>
          <a:p>
            <a:pPr algn="just" rtl="1">
              <a:buFontTx/>
              <a:buChar char="•"/>
              <a:tabLst>
                <a:tab pos="457200" algn="l"/>
              </a:tabLst>
            </a:pPr>
            <a:r>
              <a:rPr kumimoji="0" lang="fa-IR" sz="3200" dirty="0">
                <a:solidFill>
                  <a:srgbClr val="333399"/>
                </a:solidFill>
                <a:latin typeface="Arial" charset="0"/>
                <a:cs typeface="B Lotus" pitchFamily="2" charset="-78"/>
              </a:rPr>
              <a:t>بيان مسأله بايد طوري باشد كه زمينه مشاركت ساير كاركنان را براي همكاري در رفع مشكل ايجاد كرده و توجه مديريت را براي حل مساله جلب كند تا امكانات منابع در اختيار ما بگذارد.</a:t>
            </a:r>
            <a:endParaRPr kumimoji="0" lang="en-US" sz="3200" dirty="0">
              <a:solidFill>
                <a:srgbClr val="333399"/>
              </a:solidFill>
              <a:latin typeface="Arial" charset="0"/>
              <a:cs typeface="B Lotus" pitchFamily="2" charset="-78"/>
            </a:endParaRPr>
          </a:p>
          <a:p>
            <a:pPr algn="just" rtl="1">
              <a:buFontTx/>
              <a:buChar char="•"/>
              <a:tabLst>
                <a:tab pos="457200" algn="l"/>
              </a:tabLst>
            </a:pPr>
            <a:r>
              <a:rPr kumimoji="0" lang="fa-IR" sz="3200" dirty="0">
                <a:solidFill>
                  <a:srgbClr val="333399"/>
                </a:solidFill>
                <a:latin typeface="Arial" charset="0"/>
                <a:cs typeface="B Lotus" pitchFamily="2" charset="-78"/>
              </a:rPr>
              <a:t>پس از نوشتن بيان مسأله، آن را چند بار مرور كنيم.</a:t>
            </a:r>
            <a:endParaRPr kumimoji="0" lang="en-US" sz="3200" dirty="0">
              <a:solidFill>
                <a:srgbClr val="333399"/>
              </a:solidFill>
              <a:latin typeface="Arial" charset="0"/>
              <a:cs typeface="B Lotus" pitchFamily="2" charset="-78"/>
            </a:endParaRPr>
          </a:p>
          <a:p>
            <a:pPr algn="just" rtl="1" eaLnBrk="0" hangingPunct="0">
              <a:tabLst>
                <a:tab pos="457200" algn="l"/>
              </a:tabLst>
            </a:pPr>
            <a:endParaRPr kumimoji="0" lang="en-US" sz="3200" dirty="0">
              <a:solidFill>
                <a:srgbClr val="333399"/>
              </a:solidFill>
              <a:latin typeface="Arial" charset="0"/>
              <a:cs typeface="B Lotus" pitchFamily="2" charset="-78"/>
            </a:endParaRPr>
          </a:p>
        </p:txBody>
      </p:sp>
      <p:sp>
        <p:nvSpPr>
          <p:cNvPr id="43011" name="Rectangle 5"/>
          <p:cNvSpPr>
            <a:spLocks noGrp="1" noChangeArrowheads="1"/>
          </p:cNvSpPr>
          <p:nvPr>
            <p:ph type="title" idx="4294967295"/>
          </p:nvPr>
        </p:nvSpPr>
        <p:spPr>
          <a:xfrm>
            <a:off x="1043608" y="260648"/>
            <a:ext cx="7086600" cy="896938"/>
          </a:xfrm>
        </p:spPr>
        <p:txBody>
          <a:bodyPr lIns="91440" tIns="45720" rIns="91440" bIns="45720">
            <a:normAutofit fontScale="90000"/>
          </a:bodyPr>
          <a:lstStyle/>
          <a:p>
            <a:pPr algn="ctr" rtl="1" eaLnBrk="1" hangingPunct="1"/>
            <a:r>
              <a:rPr lang="fa-IR" sz="6000" b="1" dirty="0" smtClean="0">
                <a:solidFill>
                  <a:srgbClr val="FF3300"/>
                </a:solidFill>
                <a:cs typeface="B Titr" pitchFamily="2" charset="-78"/>
              </a:rPr>
              <a:t>مهم:</a:t>
            </a:r>
            <a:endParaRPr lang="en-US" sz="6000" b="1" dirty="0" smtClean="0">
              <a:solidFill>
                <a:srgbClr val="FF3300"/>
              </a:solidFill>
              <a:cs typeface="B Titr" pitchFamily="2" charset="-78"/>
            </a:endParaRPr>
          </a:p>
        </p:txBody>
      </p:sp>
      <p:sp>
        <p:nvSpPr>
          <p:cNvPr id="4" name="Slide Number Placeholder 3"/>
          <p:cNvSpPr>
            <a:spLocks noGrp="1"/>
          </p:cNvSpPr>
          <p:nvPr>
            <p:ph type="sldNum" sz="quarter" idx="12"/>
          </p:nvPr>
        </p:nvSpPr>
        <p:spPr/>
        <p:txBody>
          <a:bodyPr/>
          <a:lstStyle/>
          <a:p>
            <a:fld id="{C18AF7E9-5F85-4EBF-B4B3-3686E00CFE2F}" type="slidenum">
              <a:rPr lang="en-US" smtClean="0"/>
              <a:pPr/>
              <a:t>49</a:t>
            </a:fld>
            <a:endParaRPr lang="en-US"/>
          </a:p>
        </p:txBody>
      </p:sp>
      <p:sp>
        <p:nvSpPr>
          <p:cNvPr id="5" name="Footer Placeholder 4"/>
          <p:cNvSpPr>
            <a:spLocks noGrp="1"/>
          </p:cNvSpPr>
          <p:nvPr>
            <p:ph type="ftr" sz="quarter" idx="11"/>
          </p:nvPr>
        </p:nvSpPr>
        <p:spPr/>
        <p:txBody>
          <a:bodyPr/>
          <a:lstStyle/>
          <a:p>
            <a:r>
              <a:rPr lang="fa-IR" smtClean="0"/>
              <a:t>انتخاب موضوع، بيان مسئله، اهداف-دکتر آرش قنبريان</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Grp="1" noChangeArrowheads="1"/>
          </p:cNvSpPr>
          <p:nvPr>
            <p:ph type="title"/>
          </p:nvPr>
        </p:nvSpPr>
        <p:spPr/>
        <p:txBody>
          <a:bodyPr/>
          <a:lstStyle/>
          <a:p>
            <a:pPr eaLnBrk="1" hangingPunct="1"/>
            <a:endParaRPr lang="en-US" smtClean="0"/>
          </a:p>
        </p:txBody>
      </p:sp>
      <p:sp>
        <p:nvSpPr>
          <p:cNvPr id="17411" name="Rectangle 5"/>
          <p:cNvSpPr>
            <a:spLocks noGrp="1" noChangeArrowheads="1"/>
          </p:cNvSpPr>
          <p:nvPr>
            <p:ph sz="half" idx="1"/>
          </p:nvPr>
        </p:nvSpPr>
        <p:spPr>
          <a:xfrm>
            <a:off x="304800" y="1828800"/>
            <a:ext cx="4191000" cy="4297363"/>
          </a:xfrm>
        </p:spPr>
        <p:txBody>
          <a:bodyPr/>
          <a:lstStyle/>
          <a:p>
            <a:pPr algn="r" rtl="1" eaLnBrk="1" hangingPunct="1">
              <a:buFont typeface="Wingdings" pitchFamily="2" charset="2"/>
              <a:buNone/>
            </a:pPr>
            <a:r>
              <a:rPr lang="fa-IR" sz="2600" dirty="0" smtClean="0">
                <a:cs typeface="Mitra" pitchFamily="2" charset="-78"/>
              </a:rPr>
              <a:t>عرضه را آورده بودندش هنود</a:t>
            </a:r>
          </a:p>
          <a:p>
            <a:pPr algn="r" rtl="1" eaLnBrk="1" hangingPunct="1">
              <a:buFont typeface="Wingdings" pitchFamily="2" charset="2"/>
              <a:buNone/>
            </a:pPr>
            <a:r>
              <a:rPr lang="fa-IR" sz="2600" dirty="0" smtClean="0">
                <a:cs typeface="Mitra" pitchFamily="2" charset="-78"/>
              </a:rPr>
              <a:t>گرد هم آورده بودش هر كسي</a:t>
            </a:r>
          </a:p>
          <a:p>
            <a:pPr algn="r" rtl="1" eaLnBrk="1" hangingPunct="1">
              <a:buFont typeface="Wingdings" pitchFamily="2" charset="2"/>
              <a:buNone/>
            </a:pPr>
            <a:r>
              <a:rPr lang="fa-IR" sz="2600" dirty="0" smtClean="0">
                <a:cs typeface="Mitra" pitchFamily="2" charset="-78"/>
              </a:rPr>
              <a:t>اندر آن تاريكي اش كف مي بسود</a:t>
            </a:r>
          </a:p>
          <a:p>
            <a:pPr algn="r" rtl="1" eaLnBrk="1" hangingPunct="1">
              <a:buFont typeface="Wingdings" pitchFamily="2" charset="2"/>
              <a:buNone/>
            </a:pPr>
            <a:r>
              <a:rPr lang="fa-IR" sz="2600" dirty="0" smtClean="0">
                <a:cs typeface="Mitra" pitchFamily="2" charset="-78"/>
              </a:rPr>
              <a:t>گفت همچون ناودان است اين نهاد</a:t>
            </a:r>
          </a:p>
          <a:p>
            <a:pPr algn="r" rtl="1" eaLnBrk="1" hangingPunct="1">
              <a:buFont typeface="Wingdings" pitchFamily="2" charset="2"/>
              <a:buNone/>
            </a:pPr>
            <a:r>
              <a:rPr lang="fa-IR" sz="2600" dirty="0" smtClean="0">
                <a:cs typeface="Mitra" pitchFamily="2" charset="-78"/>
              </a:rPr>
              <a:t>آن يكي دالش لقب داد اين الف</a:t>
            </a:r>
          </a:p>
          <a:p>
            <a:pPr algn="r" rtl="1" eaLnBrk="1" hangingPunct="1">
              <a:buFont typeface="Wingdings" pitchFamily="2" charset="2"/>
              <a:buNone/>
            </a:pPr>
            <a:r>
              <a:rPr lang="fa-IR" sz="2600" dirty="0" smtClean="0">
                <a:cs typeface="Mitra" pitchFamily="2" charset="-78"/>
              </a:rPr>
              <a:t>اختلاف از جمعشان بيرون شدي</a:t>
            </a:r>
          </a:p>
          <a:p>
            <a:pPr algn="r" rtl="1" eaLnBrk="1" hangingPunct="1"/>
            <a:endParaRPr lang="en-US" sz="2600" dirty="0" smtClean="0">
              <a:cs typeface="Mitra" pitchFamily="2" charset="-78"/>
            </a:endParaRPr>
          </a:p>
        </p:txBody>
      </p:sp>
      <p:sp>
        <p:nvSpPr>
          <p:cNvPr id="17412" name="Rectangle 6"/>
          <p:cNvSpPr>
            <a:spLocks noGrp="1" noChangeArrowheads="1"/>
          </p:cNvSpPr>
          <p:nvPr>
            <p:ph sz="half" idx="2"/>
          </p:nvPr>
        </p:nvSpPr>
        <p:spPr>
          <a:xfrm>
            <a:off x="4643438" y="1828800"/>
            <a:ext cx="3924300" cy="4191000"/>
          </a:xfrm>
        </p:spPr>
        <p:txBody>
          <a:bodyPr/>
          <a:lstStyle/>
          <a:p>
            <a:pPr algn="justLow" rtl="1" eaLnBrk="1" hangingPunct="1">
              <a:buFont typeface="Wingdings" pitchFamily="2" charset="2"/>
              <a:buNone/>
            </a:pPr>
            <a:r>
              <a:rPr lang="fa-IR" sz="2600" dirty="0" smtClean="0">
                <a:cs typeface="Mitra" pitchFamily="2" charset="-78"/>
              </a:rPr>
              <a:t>فيل اندر خانه اي تاريك بود</a:t>
            </a:r>
          </a:p>
          <a:p>
            <a:pPr algn="justLow" rtl="1" eaLnBrk="1" hangingPunct="1">
              <a:buFont typeface="Wingdings" pitchFamily="2" charset="2"/>
              <a:buNone/>
            </a:pPr>
            <a:r>
              <a:rPr lang="fa-IR" sz="2600" dirty="0" smtClean="0">
                <a:cs typeface="Mitra" pitchFamily="2" charset="-78"/>
              </a:rPr>
              <a:t>از براي ديدنش مردم بسي</a:t>
            </a:r>
          </a:p>
          <a:p>
            <a:pPr algn="justLow" rtl="1" eaLnBrk="1" hangingPunct="1">
              <a:buFont typeface="Wingdings" pitchFamily="2" charset="2"/>
              <a:buNone/>
            </a:pPr>
            <a:r>
              <a:rPr lang="fa-IR" sz="2600" dirty="0" smtClean="0">
                <a:cs typeface="Mitra" pitchFamily="2" charset="-78"/>
              </a:rPr>
              <a:t>ديدنش با چشم چون ممكن نبود</a:t>
            </a:r>
          </a:p>
          <a:p>
            <a:pPr algn="justLow" rtl="1" eaLnBrk="1" hangingPunct="1">
              <a:buFont typeface="Wingdings" pitchFamily="2" charset="2"/>
              <a:buNone/>
            </a:pPr>
            <a:r>
              <a:rPr lang="fa-IR" sz="2600" dirty="0" smtClean="0">
                <a:cs typeface="Mitra" pitchFamily="2" charset="-78"/>
              </a:rPr>
              <a:t>آن يكي را كف به خرطوم اوفتاد</a:t>
            </a:r>
          </a:p>
          <a:p>
            <a:pPr algn="justLow" rtl="1" eaLnBrk="1" hangingPunct="1">
              <a:buFont typeface="Wingdings" pitchFamily="2" charset="2"/>
              <a:buNone/>
            </a:pPr>
            <a:r>
              <a:rPr lang="fa-IR" sz="2600" dirty="0" smtClean="0">
                <a:cs typeface="Mitra" pitchFamily="2" charset="-78"/>
              </a:rPr>
              <a:t>در نظر گه ديدشان شد مختلف</a:t>
            </a:r>
          </a:p>
          <a:p>
            <a:pPr algn="justLow" rtl="1" eaLnBrk="1" hangingPunct="1">
              <a:buFont typeface="Wingdings" pitchFamily="2" charset="2"/>
              <a:buNone/>
            </a:pPr>
            <a:r>
              <a:rPr lang="fa-IR" sz="2600" dirty="0" smtClean="0">
                <a:cs typeface="Mitra" pitchFamily="2" charset="-78"/>
              </a:rPr>
              <a:t>در كف هر يك اگر شمعي بدي</a:t>
            </a:r>
          </a:p>
          <a:p>
            <a:pPr algn="r" rtl="1" eaLnBrk="1" hangingPunct="1">
              <a:buFont typeface="Wingdings" pitchFamily="2" charset="2"/>
              <a:buNone/>
            </a:pPr>
            <a:endParaRPr lang="fa-IR" sz="2600" dirty="0" smtClean="0">
              <a:cs typeface="Mitra" pitchFamily="2" charset="-78"/>
            </a:endParaRPr>
          </a:p>
          <a:p>
            <a:pPr algn="r" rtl="1" eaLnBrk="1" hangingPunct="1"/>
            <a:endParaRPr lang="fa-IR" sz="2600" dirty="0" smtClean="0">
              <a:cs typeface="Mitra" pitchFamily="2" charset="-78"/>
            </a:endParaRPr>
          </a:p>
          <a:p>
            <a:pPr algn="r" rtl="1" eaLnBrk="1" hangingPunct="1"/>
            <a:endParaRPr lang="en-US" sz="2600" dirty="0" smtClean="0">
              <a:cs typeface="Mitra" pitchFamily="2" charset="-78"/>
            </a:endParaRPr>
          </a:p>
        </p:txBody>
      </p:sp>
      <p:sp>
        <p:nvSpPr>
          <p:cNvPr id="5" name="Slide Number Placeholder 4"/>
          <p:cNvSpPr>
            <a:spLocks noGrp="1"/>
          </p:cNvSpPr>
          <p:nvPr>
            <p:ph type="sldNum" sz="quarter" idx="12"/>
          </p:nvPr>
        </p:nvSpPr>
        <p:spPr/>
        <p:txBody>
          <a:bodyPr/>
          <a:lstStyle/>
          <a:p>
            <a:fld id="{C18AF7E9-5F85-4EBF-B4B3-3686E00CFE2F}" type="slidenum">
              <a:rPr lang="en-US" smtClean="0"/>
              <a:pPr/>
              <a:t>5</a:t>
            </a:fld>
            <a:endParaRPr lang="en-US"/>
          </a:p>
        </p:txBody>
      </p:sp>
      <p:sp>
        <p:nvSpPr>
          <p:cNvPr id="6" name="Footer Placeholder 5"/>
          <p:cNvSpPr>
            <a:spLocks noGrp="1"/>
          </p:cNvSpPr>
          <p:nvPr>
            <p:ph type="ftr" sz="quarter" idx="11"/>
          </p:nvPr>
        </p:nvSpPr>
        <p:spPr/>
        <p:txBody>
          <a:bodyPr/>
          <a:lstStyle/>
          <a:p>
            <a:r>
              <a:rPr lang="fa-IR" smtClean="0"/>
              <a:t>انتخاب موضوع، بيان مسئله، اهداف-دکتر آرش قنبريان</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16904" y="548680"/>
            <a:ext cx="8991600" cy="839688"/>
          </a:xfrm>
        </p:spPr>
        <p:txBody>
          <a:bodyPr>
            <a:normAutofit fontScale="90000"/>
          </a:bodyPr>
          <a:lstStyle/>
          <a:p>
            <a:pPr algn="ctr" eaLnBrk="1" hangingPunct="1"/>
            <a:r>
              <a:rPr lang="ar-SA" b="1" dirty="0" smtClean="0">
                <a:solidFill>
                  <a:srgbClr val="FF0000"/>
                </a:solidFill>
                <a:cs typeface="B Titr" pitchFamily="2" charset="-78"/>
              </a:rPr>
              <a:t>در بيان مسأله هميشه از دو چيز پرهيز كنيد</a:t>
            </a:r>
            <a:endParaRPr lang="en-US" b="1" dirty="0" smtClean="0">
              <a:solidFill>
                <a:srgbClr val="FF0000"/>
              </a:solidFill>
              <a:cs typeface="B Titr" pitchFamily="2" charset="-78"/>
            </a:endParaRPr>
          </a:p>
        </p:txBody>
      </p:sp>
      <p:sp>
        <p:nvSpPr>
          <p:cNvPr id="44035" name="Rectangle 3"/>
          <p:cNvSpPr>
            <a:spLocks noGrp="1" noChangeArrowheads="1"/>
          </p:cNvSpPr>
          <p:nvPr>
            <p:ph idx="1"/>
          </p:nvPr>
        </p:nvSpPr>
        <p:spPr>
          <a:xfrm>
            <a:off x="323850" y="1905000"/>
            <a:ext cx="8280400" cy="4114800"/>
          </a:xfrm>
        </p:spPr>
        <p:txBody>
          <a:bodyPr/>
          <a:lstStyle/>
          <a:p>
            <a:pPr algn="just" rtl="1" eaLnBrk="1" hangingPunct="1">
              <a:buFont typeface="Wingdings" pitchFamily="2" charset="2"/>
              <a:buNone/>
            </a:pPr>
            <a:r>
              <a:rPr lang="fa-IR" sz="4000" b="1" dirty="0" smtClean="0">
                <a:cs typeface="B Lotus" pitchFamily="2" charset="-78"/>
              </a:rPr>
              <a:t>1-</a:t>
            </a:r>
            <a:r>
              <a:rPr lang="ar-SA" sz="4000" b="1" dirty="0" smtClean="0">
                <a:cs typeface="B Lotus" pitchFamily="2" charset="-78"/>
              </a:rPr>
              <a:t>در تعريف مسأله از بيان </a:t>
            </a:r>
            <a:r>
              <a:rPr lang="ar-SA" sz="4000" b="1" dirty="0" smtClean="0">
                <a:solidFill>
                  <a:srgbClr val="FF0000"/>
                </a:solidFill>
                <a:cs typeface="B Lotus" pitchFamily="2" charset="-78"/>
              </a:rPr>
              <a:t>علت فرعي</a:t>
            </a:r>
            <a:r>
              <a:rPr lang="ar-SA" sz="4000" b="1" dirty="0" smtClean="0">
                <a:cs typeface="B Lotus" pitchFamily="2" charset="-78"/>
              </a:rPr>
              <a:t> بپرهيزيد </a:t>
            </a:r>
            <a:endParaRPr lang="fa-IR" sz="4000" b="1" dirty="0" smtClean="0">
              <a:cs typeface="B Lotus" pitchFamily="2" charset="-78"/>
            </a:endParaRPr>
          </a:p>
          <a:p>
            <a:pPr algn="just" rtl="1" eaLnBrk="1" hangingPunct="1">
              <a:buFont typeface="Wingdings" pitchFamily="2" charset="2"/>
              <a:buNone/>
            </a:pPr>
            <a:r>
              <a:rPr lang="fa-IR" sz="4000" b="1" dirty="0" smtClean="0">
                <a:cs typeface="B Lotus" pitchFamily="2" charset="-78"/>
              </a:rPr>
              <a:t>چرا كه</a:t>
            </a:r>
            <a:r>
              <a:rPr lang="ar-SA" sz="4000" b="1" dirty="0" smtClean="0">
                <a:cs typeface="B Lotus" pitchFamily="2" charset="-78"/>
              </a:rPr>
              <a:t> احتمال دارد تنها به يكي از علل بوجود آورنده آن توجه گردد و تمام اقدامات صرف برطرف كردن آن علت شود، حال آنكه ممكن است علت اصلي هم نباشد.</a:t>
            </a:r>
            <a:endParaRPr lang="en-US" sz="4000" b="1" dirty="0" smtClean="0">
              <a:cs typeface="B Lotus" pitchFamily="2" charset="-78"/>
            </a:endParaRPr>
          </a:p>
        </p:txBody>
      </p:sp>
      <p:sp>
        <p:nvSpPr>
          <p:cNvPr id="4" name="Slide Number Placeholder 3"/>
          <p:cNvSpPr>
            <a:spLocks noGrp="1"/>
          </p:cNvSpPr>
          <p:nvPr>
            <p:ph type="sldNum" sz="quarter" idx="12"/>
          </p:nvPr>
        </p:nvSpPr>
        <p:spPr/>
        <p:txBody>
          <a:bodyPr/>
          <a:lstStyle/>
          <a:p>
            <a:fld id="{C18AF7E9-5F85-4EBF-B4B3-3686E00CFE2F}" type="slidenum">
              <a:rPr lang="en-US" smtClean="0"/>
              <a:pPr/>
              <a:t>50</a:t>
            </a:fld>
            <a:endParaRPr lang="en-US"/>
          </a:p>
        </p:txBody>
      </p:sp>
      <p:sp>
        <p:nvSpPr>
          <p:cNvPr id="5" name="Footer Placeholder 4"/>
          <p:cNvSpPr>
            <a:spLocks noGrp="1"/>
          </p:cNvSpPr>
          <p:nvPr>
            <p:ph type="ftr" sz="quarter" idx="11"/>
          </p:nvPr>
        </p:nvSpPr>
        <p:spPr/>
        <p:txBody>
          <a:bodyPr/>
          <a:lstStyle/>
          <a:p>
            <a:r>
              <a:rPr lang="fa-IR" smtClean="0"/>
              <a:t>انتخاب موضوع، بيان مسئله، اهداف-دکتر آرش قنبريان</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395536" y="908720"/>
            <a:ext cx="8596312" cy="679450"/>
          </a:xfrm>
        </p:spPr>
        <p:txBody>
          <a:bodyPr>
            <a:normAutofit/>
          </a:bodyPr>
          <a:lstStyle/>
          <a:p>
            <a:pPr algn="ctr" eaLnBrk="1" hangingPunct="1"/>
            <a:r>
              <a:rPr lang="fa-IR" sz="4000" dirty="0" smtClean="0">
                <a:solidFill>
                  <a:srgbClr val="FF0000"/>
                </a:solidFill>
                <a:cs typeface="B Titr" pitchFamily="2" charset="-78"/>
              </a:rPr>
              <a:t>مثال </a:t>
            </a:r>
            <a:r>
              <a:rPr lang="fa-IR" sz="4000" dirty="0" smtClean="0">
                <a:solidFill>
                  <a:srgbClr val="FF0000"/>
                </a:solidFill>
                <a:cs typeface="B Titr" pitchFamily="2" charset="-78"/>
              </a:rPr>
              <a:t>يک بيان </a:t>
            </a:r>
            <a:r>
              <a:rPr lang="fa-IR" sz="4000" dirty="0" smtClean="0">
                <a:solidFill>
                  <a:srgbClr val="FF0000"/>
                </a:solidFill>
                <a:cs typeface="B Titr" pitchFamily="2" charset="-78"/>
              </a:rPr>
              <a:t>نا مناسب </a:t>
            </a:r>
            <a:r>
              <a:rPr lang="fa-IR" sz="4000" dirty="0" smtClean="0">
                <a:solidFill>
                  <a:srgbClr val="FF0000"/>
                </a:solidFill>
                <a:cs typeface="B Titr" pitchFamily="2" charset="-78"/>
              </a:rPr>
              <a:t>براي يک مسئله شايع</a:t>
            </a:r>
            <a:r>
              <a:rPr lang="fa-IR" sz="4000" dirty="0" smtClean="0">
                <a:solidFill>
                  <a:srgbClr val="FF0000"/>
                </a:solidFill>
                <a:cs typeface="B Titr" pitchFamily="2" charset="-78"/>
              </a:rPr>
              <a:t>:</a:t>
            </a:r>
            <a:endParaRPr lang="en-US" sz="4000" dirty="0" smtClean="0">
              <a:solidFill>
                <a:srgbClr val="FF0000"/>
              </a:solidFill>
              <a:cs typeface="B Titr" pitchFamily="2" charset="-78"/>
            </a:endParaRPr>
          </a:p>
        </p:txBody>
      </p:sp>
      <p:sp>
        <p:nvSpPr>
          <p:cNvPr id="68611" name="Rectangle 3"/>
          <p:cNvSpPr>
            <a:spLocks noGrp="1" noChangeArrowheads="1"/>
          </p:cNvSpPr>
          <p:nvPr>
            <p:ph idx="1"/>
          </p:nvPr>
        </p:nvSpPr>
        <p:spPr>
          <a:xfrm>
            <a:off x="250825" y="1905000"/>
            <a:ext cx="8569325" cy="4114800"/>
          </a:xfrm>
        </p:spPr>
        <p:txBody>
          <a:bodyPr/>
          <a:lstStyle/>
          <a:p>
            <a:pPr algn="just" rtl="1" eaLnBrk="1" hangingPunct="1">
              <a:buFont typeface="Wingdings" pitchFamily="2" charset="2"/>
              <a:buNone/>
            </a:pPr>
            <a:r>
              <a:rPr lang="fa-IR" sz="4000" b="1" dirty="0" smtClean="0">
                <a:solidFill>
                  <a:schemeClr val="tx2"/>
                </a:solidFill>
                <a:cs typeface="B Lotus" pitchFamily="2" charset="-78"/>
              </a:rPr>
              <a:t>کيفيت </a:t>
            </a:r>
            <a:r>
              <a:rPr lang="fa-IR" sz="4000" b="1" dirty="0" smtClean="0">
                <a:solidFill>
                  <a:schemeClr val="tx2"/>
                </a:solidFill>
                <a:cs typeface="B Lotus" pitchFamily="2" charset="-78"/>
              </a:rPr>
              <a:t>نامطلوب مواد </a:t>
            </a:r>
            <a:r>
              <a:rPr lang="fa-IR" sz="4000" b="1" dirty="0" smtClean="0">
                <a:solidFill>
                  <a:schemeClr val="tx2"/>
                </a:solidFill>
                <a:cs typeface="B Lotus" pitchFamily="2" charset="-78"/>
              </a:rPr>
              <a:t>اوليه خريداري </a:t>
            </a:r>
            <a:r>
              <a:rPr lang="fa-IR" sz="4000" b="1" dirty="0" smtClean="0">
                <a:solidFill>
                  <a:schemeClr val="tx2"/>
                </a:solidFill>
                <a:cs typeface="B Lotus" pitchFamily="2" charset="-78"/>
              </a:rPr>
              <a:t>شده باعث </a:t>
            </a:r>
            <a:r>
              <a:rPr lang="fa-IR" sz="4000" b="1" dirty="0" smtClean="0">
                <a:solidFill>
                  <a:schemeClr val="tx2"/>
                </a:solidFill>
                <a:cs typeface="B Lotus" pitchFamily="2" charset="-78"/>
              </a:rPr>
              <a:t>پايين </a:t>
            </a:r>
            <a:r>
              <a:rPr lang="fa-IR" sz="4000" b="1" dirty="0" smtClean="0">
                <a:solidFill>
                  <a:schemeClr val="tx2"/>
                </a:solidFill>
                <a:cs typeface="B Lotus" pitchFamily="2" charset="-78"/>
              </a:rPr>
              <a:t>بودن </a:t>
            </a:r>
            <a:r>
              <a:rPr lang="fa-IR" sz="4000" b="1" dirty="0" smtClean="0">
                <a:solidFill>
                  <a:schemeClr val="tx2"/>
                </a:solidFill>
                <a:cs typeface="B Lotus" pitchFamily="2" charset="-78"/>
              </a:rPr>
              <a:t>کيفيت غذاي بيمارستان </a:t>
            </a:r>
            <a:r>
              <a:rPr lang="fa-IR" sz="4000" b="1" dirty="0" smtClean="0">
                <a:solidFill>
                  <a:schemeClr val="tx2"/>
                </a:solidFill>
                <a:cs typeface="B Lotus" pitchFamily="2" charset="-78"/>
              </a:rPr>
              <a:t>شده است</a:t>
            </a:r>
          </a:p>
          <a:p>
            <a:pPr algn="just" rtl="1" eaLnBrk="1" hangingPunct="1">
              <a:buFont typeface="Wingdings" pitchFamily="2" charset="2"/>
              <a:buNone/>
            </a:pPr>
            <a:endParaRPr lang="fa-IR" sz="4000" b="1" dirty="0" smtClean="0">
              <a:cs typeface="B Lotus" pitchFamily="2" charset="-78"/>
            </a:endParaRPr>
          </a:p>
          <a:p>
            <a:pPr algn="r" rtl="1" eaLnBrk="1" hangingPunct="1">
              <a:buFont typeface="Wingdings" pitchFamily="2" charset="2"/>
              <a:buNone/>
            </a:pPr>
            <a:r>
              <a:rPr lang="fa-IR" b="1" dirty="0" smtClean="0">
                <a:cs typeface="B Lotus" pitchFamily="2" charset="-78"/>
              </a:rPr>
              <a:t>در </a:t>
            </a:r>
            <a:r>
              <a:rPr lang="fa-IR" b="1" dirty="0" smtClean="0">
                <a:cs typeface="B Lotus" pitchFamily="2" charset="-78"/>
              </a:rPr>
              <a:t>اين تعريف </a:t>
            </a:r>
            <a:r>
              <a:rPr lang="fa-IR" b="1" dirty="0" smtClean="0">
                <a:cs typeface="B Lotus" pitchFamily="2" charset="-78"/>
              </a:rPr>
              <a:t>همانگونه که ملاحظه </a:t>
            </a:r>
            <a:r>
              <a:rPr lang="fa-IR" b="1" dirty="0" smtClean="0">
                <a:cs typeface="B Lotus" pitchFamily="2" charset="-78"/>
              </a:rPr>
              <a:t>مي کنيد </a:t>
            </a:r>
            <a:r>
              <a:rPr lang="fa-IR" b="1" dirty="0" smtClean="0">
                <a:cs typeface="B Lotus" pitchFamily="2" charset="-78"/>
              </a:rPr>
              <a:t>به </a:t>
            </a:r>
            <a:r>
              <a:rPr lang="fa-IR" b="1" dirty="0" smtClean="0">
                <a:cs typeface="B Lotus" pitchFamily="2" charset="-78"/>
              </a:rPr>
              <a:t>يک </a:t>
            </a:r>
            <a:r>
              <a:rPr lang="fa-IR" b="1" dirty="0" smtClean="0">
                <a:cs typeface="B Lotus" pitchFamily="2" charset="-78"/>
              </a:rPr>
              <a:t>علت </a:t>
            </a:r>
            <a:r>
              <a:rPr lang="fa-IR" b="1" dirty="0" smtClean="0">
                <a:cs typeface="B Lotus" pitchFamily="2" charset="-78"/>
              </a:rPr>
              <a:t>فرعي </a:t>
            </a:r>
            <a:r>
              <a:rPr lang="fa-IR" b="1" dirty="0" smtClean="0">
                <a:cs typeface="B Lotus" pitchFamily="2" charset="-78"/>
              </a:rPr>
              <a:t>در به وجود آمدن مسأله اشاره شده است </a:t>
            </a:r>
            <a:endParaRPr lang="en-US" b="1" dirty="0" smtClean="0">
              <a:cs typeface="B Lotus" pitchFamily="2" charset="-78"/>
            </a:endParaRPr>
          </a:p>
        </p:txBody>
      </p:sp>
      <p:sp>
        <p:nvSpPr>
          <p:cNvPr id="4" name="Slide Number Placeholder 3"/>
          <p:cNvSpPr>
            <a:spLocks noGrp="1"/>
          </p:cNvSpPr>
          <p:nvPr>
            <p:ph type="sldNum" sz="quarter" idx="12"/>
          </p:nvPr>
        </p:nvSpPr>
        <p:spPr/>
        <p:txBody>
          <a:bodyPr/>
          <a:lstStyle/>
          <a:p>
            <a:fld id="{C18AF7E9-5F85-4EBF-B4B3-3686E00CFE2F}" type="slidenum">
              <a:rPr lang="en-US" smtClean="0"/>
              <a:pPr/>
              <a:t>51</a:t>
            </a:fld>
            <a:endParaRPr lang="en-US"/>
          </a:p>
        </p:txBody>
      </p:sp>
      <p:sp>
        <p:nvSpPr>
          <p:cNvPr id="5" name="Footer Placeholder 4"/>
          <p:cNvSpPr>
            <a:spLocks noGrp="1"/>
          </p:cNvSpPr>
          <p:nvPr>
            <p:ph type="ftr" sz="quarter" idx="11"/>
          </p:nvPr>
        </p:nvSpPr>
        <p:spPr/>
        <p:txBody>
          <a:bodyPr/>
          <a:lstStyle/>
          <a:p>
            <a:r>
              <a:rPr lang="fa-IR" smtClean="0"/>
              <a:t>انتخاب موضوع، بيان مسئله، اهداف-دکتر آرش قنبريان</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8611">
                                            <p:txEl>
                                              <p:pRg st="2" end="2"/>
                                            </p:txEl>
                                          </p:spTgt>
                                        </p:tgtEl>
                                        <p:attrNameLst>
                                          <p:attrName>style.visibility</p:attrName>
                                        </p:attrNameLst>
                                      </p:cBhvr>
                                      <p:to>
                                        <p:strVal val="visible"/>
                                      </p:to>
                                    </p:set>
                                    <p:animEffect transition="in" filter="fade">
                                      <p:cBhvr>
                                        <p:cTn id="7" dur="1000"/>
                                        <p:tgtEl>
                                          <p:spTgt spid="686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idx="1"/>
          </p:nvPr>
        </p:nvSpPr>
        <p:spPr>
          <a:xfrm>
            <a:off x="250825" y="1905000"/>
            <a:ext cx="8713788" cy="4403725"/>
          </a:xfrm>
        </p:spPr>
        <p:txBody>
          <a:bodyPr/>
          <a:lstStyle/>
          <a:p>
            <a:pPr marL="609600" indent="-609600" algn="just" rtl="1" eaLnBrk="1" hangingPunct="1">
              <a:buFont typeface="Wingdings" pitchFamily="2" charset="2"/>
              <a:buNone/>
            </a:pPr>
            <a:r>
              <a:rPr lang="fa-IR" sz="4400" b="1" dirty="0" smtClean="0">
                <a:solidFill>
                  <a:schemeClr val="tx2"/>
                </a:solidFill>
                <a:cs typeface="B Lotus" pitchFamily="2" charset="-78"/>
              </a:rPr>
              <a:t>2-</a:t>
            </a:r>
            <a:r>
              <a:rPr lang="ar-SA" sz="4400" b="1" dirty="0" smtClean="0">
                <a:solidFill>
                  <a:schemeClr val="tx2"/>
                </a:solidFill>
                <a:cs typeface="B Lotus" pitchFamily="2" charset="-78"/>
              </a:rPr>
              <a:t>در تعريف </a:t>
            </a:r>
            <a:r>
              <a:rPr lang="ar-SA" sz="4400" b="1" dirty="0" smtClean="0">
                <a:solidFill>
                  <a:schemeClr val="tx2"/>
                </a:solidFill>
                <a:cs typeface="B Lotus" pitchFamily="2" charset="-78"/>
              </a:rPr>
              <a:t>مس</a:t>
            </a:r>
            <a:r>
              <a:rPr lang="fa-IR" sz="4400" b="1" dirty="0" smtClean="0">
                <a:solidFill>
                  <a:schemeClr val="tx2"/>
                </a:solidFill>
                <a:cs typeface="B Lotus" pitchFamily="2" charset="-78"/>
              </a:rPr>
              <a:t>ئ</a:t>
            </a:r>
            <a:r>
              <a:rPr lang="ar-SA" sz="4400" b="1" dirty="0" smtClean="0">
                <a:solidFill>
                  <a:schemeClr val="tx2"/>
                </a:solidFill>
                <a:cs typeface="B Lotus" pitchFamily="2" charset="-78"/>
              </a:rPr>
              <a:t>له</a:t>
            </a:r>
            <a:r>
              <a:rPr lang="ar-SA" sz="4400" b="1" dirty="0" smtClean="0">
                <a:solidFill>
                  <a:schemeClr val="tx2"/>
                </a:solidFill>
                <a:cs typeface="B Lotus" pitchFamily="2" charset="-78"/>
              </a:rPr>
              <a:t>، از اشاره كردن به</a:t>
            </a:r>
            <a:r>
              <a:rPr lang="fa-IR" sz="4400" b="1" dirty="0" smtClean="0">
                <a:solidFill>
                  <a:schemeClr val="tx2"/>
                </a:solidFill>
                <a:cs typeface="B Lotus" pitchFamily="2" charset="-78"/>
              </a:rPr>
              <a:t> </a:t>
            </a:r>
            <a:r>
              <a:rPr lang="ar-SA" sz="4400" b="1" dirty="0" smtClean="0">
                <a:solidFill>
                  <a:schemeClr val="tx2"/>
                </a:solidFill>
                <a:cs typeface="B Lotus" pitchFamily="2" charset="-78"/>
              </a:rPr>
              <a:t> </a:t>
            </a:r>
            <a:r>
              <a:rPr lang="ar-SA" sz="4400" b="1" dirty="0" smtClean="0">
                <a:solidFill>
                  <a:srgbClr val="FF0000"/>
                </a:solidFill>
                <a:cs typeface="B Lotus" pitchFamily="2" charset="-78"/>
              </a:rPr>
              <a:t>راه حل هاي فرضي</a:t>
            </a:r>
            <a:r>
              <a:rPr lang="ar-SA" sz="4400" b="1" dirty="0" smtClean="0">
                <a:solidFill>
                  <a:schemeClr val="tx2"/>
                </a:solidFill>
                <a:cs typeface="B Lotus" pitchFamily="2" charset="-78"/>
              </a:rPr>
              <a:t> بپرهيزيد </a:t>
            </a:r>
            <a:endParaRPr lang="fa-IR" sz="4400" b="1" dirty="0" smtClean="0">
              <a:solidFill>
                <a:schemeClr val="tx2"/>
              </a:solidFill>
              <a:cs typeface="B Lotus" pitchFamily="2" charset="-78"/>
            </a:endParaRPr>
          </a:p>
          <a:p>
            <a:pPr marL="609600" indent="-609600" algn="just" rtl="1" eaLnBrk="1" hangingPunct="1">
              <a:buFont typeface="Wingdings" pitchFamily="2" charset="2"/>
              <a:buNone/>
            </a:pPr>
            <a:endParaRPr lang="fa-IR" sz="4400" b="1" dirty="0" smtClean="0">
              <a:solidFill>
                <a:schemeClr val="tx2"/>
              </a:solidFill>
              <a:cs typeface="B Lotus" pitchFamily="2" charset="-78"/>
            </a:endParaRPr>
          </a:p>
          <a:p>
            <a:pPr marL="609600" indent="-609600" algn="just" rtl="1" eaLnBrk="1" hangingPunct="1">
              <a:buFont typeface="Wingdings" pitchFamily="2" charset="2"/>
              <a:buNone/>
            </a:pPr>
            <a:r>
              <a:rPr lang="ar-SA" sz="4000" dirty="0" smtClean="0">
                <a:cs typeface="B Lotus" pitchFamily="2" charset="-78"/>
              </a:rPr>
              <a:t>چون قبل از تعيين علت هاي بوجود آورنده </a:t>
            </a:r>
            <a:r>
              <a:rPr lang="ar-SA" sz="4000" dirty="0" smtClean="0">
                <a:cs typeface="B Lotus" pitchFamily="2" charset="-78"/>
              </a:rPr>
              <a:t>مس</a:t>
            </a:r>
            <a:r>
              <a:rPr lang="fa-IR" sz="4000" dirty="0" smtClean="0">
                <a:cs typeface="B Lotus" pitchFamily="2" charset="-78"/>
              </a:rPr>
              <a:t>ئ</a:t>
            </a:r>
            <a:r>
              <a:rPr lang="ar-SA" sz="4000" dirty="0" smtClean="0">
                <a:cs typeface="B Lotus" pitchFamily="2" charset="-78"/>
              </a:rPr>
              <a:t>له </a:t>
            </a:r>
            <a:r>
              <a:rPr lang="ar-SA" sz="4000" dirty="0" smtClean="0">
                <a:cs typeface="B Lotus" pitchFamily="2" charset="-78"/>
              </a:rPr>
              <a:t>ارا</a:t>
            </a:r>
            <a:r>
              <a:rPr lang="fa-IR" sz="4000" dirty="0" smtClean="0">
                <a:cs typeface="B Lotus" pitchFamily="2" charset="-78"/>
              </a:rPr>
              <a:t>ي</a:t>
            </a:r>
            <a:r>
              <a:rPr lang="ar-SA" sz="4000" dirty="0" smtClean="0">
                <a:cs typeface="B Lotus" pitchFamily="2" charset="-78"/>
              </a:rPr>
              <a:t>ه راه حل بيهوده خواهد بود و تيم را از يافتن تمام راه حل هاي موجود باز مي دارد.</a:t>
            </a:r>
            <a:endParaRPr lang="en-US" sz="4000" dirty="0" smtClean="0">
              <a:cs typeface="B Lotus" pitchFamily="2" charset="-78"/>
            </a:endParaRPr>
          </a:p>
        </p:txBody>
      </p:sp>
      <p:sp>
        <p:nvSpPr>
          <p:cNvPr id="4" name="Slide Number Placeholder 3"/>
          <p:cNvSpPr>
            <a:spLocks noGrp="1"/>
          </p:cNvSpPr>
          <p:nvPr>
            <p:ph type="sldNum" sz="quarter" idx="12"/>
          </p:nvPr>
        </p:nvSpPr>
        <p:spPr/>
        <p:txBody>
          <a:bodyPr/>
          <a:lstStyle/>
          <a:p>
            <a:fld id="{C18AF7E9-5F85-4EBF-B4B3-3686E00CFE2F}" type="slidenum">
              <a:rPr lang="en-US" smtClean="0"/>
              <a:pPr/>
              <a:t>52</a:t>
            </a:fld>
            <a:endParaRPr lang="en-US"/>
          </a:p>
        </p:txBody>
      </p:sp>
      <p:sp>
        <p:nvSpPr>
          <p:cNvPr id="5" name="Footer Placeholder 4"/>
          <p:cNvSpPr>
            <a:spLocks noGrp="1"/>
          </p:cNvSpPr>
          <p:nvPr>
            <p:ph type="ftr" sz="quarter" idx="11"/>
          </p:nvPr>
        </p:nvSpPr>
        <p:spPr/>
        <p:txBody>
          <a:bodyPr/>
          <a:lstStyle/>
          <a:p>
            <a:r>
              <a:rPr lang="fa-IR" smtClean="0"/>
              <a:t>انتخاب موضوع، بيان مسئله، اهداف-دکتر آرش قنبريان</a:t>
            </a: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395288" y="228600"/>
            <a:ext cx="8596312" cy="968375"/>
          </a:xfrm>
        </p:spPr>
        <p:txBody>
          <a:bodyPr/>
          <a:lstStyle/>
          <a:p>
            <a:pPr algn="ctr" eaLnBrk="1" hangingPunct="1"/>
            <a:r>
              <a:rPr lang="fa-IR" sz="4000" dirty="0" smtClean="0">
                <a:solidFill>
                  <a:srgbClr val="FF0000"/>
                </a:solidFill>
                <a:cs typeface="B Titr" pitchFamily="2" charset="-78"/>
              </a:rPr>
              <a:t>مثال 2 </a:t>
            </a:r>
            <a:r>
              <a:rPr lang="fa-IR" sz="4000" dirty="0" smtClean="0">
                <a:solidFill>
                  <a:srgbClr val="FF0000"/>
                </a:solidFill>
                <a:cs typeface="B Titr" pitchFamily="2" charset="-78"/>
              </a:rPr>
              <a:t>تعريف بي نتيجه ديگر براي </a:t>
            </a:r>
            <a:r>
              <a:rPr lang="fa-IR" sz="4000" dirty="0" smtClean="0">
                <a:solidFill>
                  <a:srgbClr val="FF0000"/>
                </a:solidFill>
                <a:cs typeface="B Titr" pitchFamily="2" charset="-78"/>
              </a:rPr>
              <a:t>همان مسأله:</a:t>
            </a:r>
            <a:r>
              <a:rPr lang="en-US" sz="4000" dirty="0" smtClean="0"/>
              <a:t> </a:t>
            </a:r>
          </a:p>
        </p:txBody>
      </p:sp>
      <p:sp>
        <p:nvSpPr>
          <p:cNvPr id="70659" name="Rectangle 3"/>
          <p:cNvSpPr>
            <a:spLocks noGrp="1" noChangeArrowheads="1"/>
          </p:cNvSpPr>
          <p:nvPr>
            <p:ph idx="1"/>
          </p:nvPr>
        </p:nvSpPr>
        <p:spPr>
          <a:xfrm>
            <a:off x="250825" y="1905000"/>
            <a:ext cx="8535988" cy="2892152"/>
          </a:xfrm>
          <a:noFill/>
        </p:spPr>
        <p:txBody>
          <a:bodyPr/>
          <a:lstStyle/>
          <a:p>
            <a:pPr algn="ctr" rtl="1" eaLnBrk="1" hangingPunct="1">
              <a:buFont typeface="Wingdings" pitchFamily="2" charset="2"/>
              <a:buNone/>
              <a:defRPr/>
            </a:pPr>
            <a:r>
              <a:rPr lang="ar-SA" sz="4000" b="1" dirty="0" smtClean="0">
                <a:cs typeface="B Lotus" pitchFamily="2" charset="-78"/>
              </a:rPr>
              <a:t>آشپزخانه </a:t>
            </a:r>
            <a:r>
              <a:rPr lang="ar-SA" sz="4000" b="1" dirty="0" smtClean="0">
                <a:cs typeface="B Lotus" pitchFamily="2" charset="-78"/>
              </a:rPr>
              <a:t>بيمارستان نياز </a:t>
            </a:r>
            <a:r>
              <a:rPr lang="ar-SA" sz="4000" b="1" dirty="0" smtClean="0">
                <a:cs typeface="B Lotus" pitchFamily="2" charset="-78"/>
              </a:rPr>
              <a:t>به </a:t>
            </a:r>
            <a:r>
              <a:rPr lang="ar-SA" sz="4000" b="1" dirty="0" smtClean="0">
                <a:cs typeface="B Lotus" pitchFamily="2" charset="-78"/>
              </a:rPr>
              <a:t>تعويض پيمانکار </a:t>
            </a:r>
            <a:r>
              <a:rPr lang="ar-SA" sz="4000" b="1" dirty="0" smtClean="0">
                <a:cs typeface="B Lotus" pitchFamily="2" charset="-78"/>
              </a:rPr>
              <a:t>دارد</a:t>
            </a:r>
            <a:endParaRPr lang="fa-IR" sz="4000" b="1" dirty="0" smtClean="0">
              <a:cs typeface="B Lotus" pitchFamily="2" charset="-78"/>
            </a:endParaRPr>
          </a:p>
          <a:p>
            <a:pPr algn="just" rtl="1" eaLnBrk="1" hangingPunct="1">
              <a:buFont typeface="Wingdings" pitchFamily="2" charset="2"/>
              <a:buNone/>
              <a:defRPr/>
            </a:pPr>
            <a:endParaRPr lang="fa-IR" sz="4000" b="1" dirty="0" smtClean="0">
              <a:cs typeface="B Lotus" pitchFamily="2" charset="-78"/>
            </a:endParaRPr>
          </a:p>
          <a:p>
            <a:pPr algn="r" rtl="1" eaLnBrk="1" hangingPunct="1">
              <a:buFont typeface="Wingdings" pitchFamily="2" charset="2"/>
              <a:buNone/>
              <a:defRPr/>
            </a:pPr>
            <a:r>
              <a:rPr lang="fa-IR" b="1" dirty="0" smtClean="0">
                <a:cs typeface="B Lotus" pitchFamily="2" charset="-78"/>
              </a:rPr>
              <a:t>اين تعريف نيز بيشتر تلاش دارد تا يك راه حل ارايه نمايد </a:t>
            </a:r>
            <a:endParaRPr lang="en-US" b="1" dirty="0" smtClean="0">
              <a:cs typeface="B Lotus" pitchFamily="2" charset="-78"/>
            </a:endParaRPr>
          </a:p>
        </p:txBody>
      </p:sp>
      <p:sp>
        <p:nvSpPr>
          <p:cNvPr id="4" name="Slide Number Placeholder 3"/>
          <p:cNvSpPr>
            <a:spLocks noGrp="1"/>
          </p:cNvSpPr>
          <p:nvPr>
            <p:ph type="sldNum" sz="quarter" idx="12"/>
          </p:nvPr>
        </p:nvSpPr>
        <p:spPr/>
        <p:txBody>
          <a:bodyPr/>
          <a:lstStyle/>
          <a:p>
            <a:fld id="{C18AF7E9-5F85-4EBF-B4B3-3686E00CFE2F}" type="slidenum">
              <a:rPr lang="en-US" smtClean="0"/>
              <a:pPr/>
              <a:t>53</a:t>
            </a:fld>
            <a:endParaRPr lang="en-US"/>
          </a:p>
        </p:txBody>
      </p:sp>
      <p:sp>
        <p:nvSpPr>
          <p:cNvPr id="5" name="Footer Placeholder 4"/>
          <p:cNvSpPr>
            <a:spLocks noGrp="1"/>
          </p:cNvSpPr>
          <p:nvPr>
            <p:ph type="ftr" sz="quarter" idx="11"/>
          </p:nvPr>
        </p:nvSpPr>
        <p:spPr/>
        <p:txBody>
          <a:bodyPr/>
          <a:lstStyle/>
          <a:p>
            <a:r>
              <a:rPr lang="fa-IR" smtClean="0"/>
              <a:t>انتخاب موضوع، بيان مسئله، اهداف-دکتر آرش قنبريان</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0659">
                                            <p:txEl>
                                              <p:pRg st="2" end="2"/>
                                            </p:txEl>
                                          </p:spTgt>
                                        </p:tgtEl>
                                        <p:attrNameLst>
                                          <p:attrName>style.visibility</p:attrName>
                                        </p:attrNameLst>
                                      </p:cBhvr>
                                      <p:to>
                                        <p:strVal val="visible"/>
                                      </p:to>
                                    </p:set>
                                    <p:animEffect transition="in" filter="fade">
                                      <p:cBhvr>
                                        <p:cTn id="7" dur="1000"/>
                                        <p:tgtEl>
                                          <p:spTgt spid="706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611188" y="228600"/>
            <a:ext cx="8380412" cy="896938"/>
          </a:xfrm>
        </p:spPr>
        <p:txBody>
          <a:bodyPr>
            <a:normAutofit fontScale="90000"/>
          </a:bodyPr>
          <a:lstStyle/>
          <a:p>
            <a:pPr algn="ctr" rtl="1" eaLnBrk="1" hangingPunct="1"/>
            <a:r>
              <a:rPr lang="fa-IR" sz="4000" dirty="0" smtClean="0">
                <a:solidFill>
                  <a:srgbClr val="FF0000"/>
                </a:solidFill>
                <a:cs typeface="B Titr" pitchFamily="2" charset="-78"/>
              </a:rPr>
              <a:t>اما </a:t>
            </a:r>
            <a:r>
              <a:rPr lang="fa-IR" sz="4000" dirty="0" smtClean="0">
                <a:solidFill>
                  <a:srgbClr val="FF0000"/>
                </a:solidFill>
                <a:cs typeface="B Titr" pitchFamily="2" charset="-78"/>
              </a:rPr>
              <a:t>تعريفي </a:t>
            </a:r>
            <a:r>
              <a:rPr lang="fa-IR" sz="4000" dirty="0" smtClean="0">
                <a:solidFill>
                  <a:srgbClr val="FF0000"/>
                </a:solidFill>
                <a:cs typeface="B Titr" pitchFamily="2" charset="-78"/>
              </a:rPr>
              <a:t>که ما </a:t>
            </a:r>
            <a:r>
              <a:rPr lang="fa-IR" sz="4000" dirty="0" smtClean="0">
                <a:solidFill>
                  <a:srgbClr val="FF0000"/>
                </a:solidFill>
                <a:cs typeface="B Titr" pitchFamily="2" charset="-78"/>
              </a:rPr>
              <a:t>براي بيان  اصولي </a:t>
            </a:r>
            <a:r>
              <a:rPr lang="fa-IR" sz="4000" dirty="0" smtClean="0">
                <a:solidFill>
                  <a:srgbClr val="FF0000"/>
                </a:solidFill>
                <a:cs typeface="B Titr" pitchFamily="2" charset="-78"/>
              </a:rPr>
              <a:t>و </a:t>
            </a:r>
            <a:r>
              <a:rPr lang="fa-IR" sz="4000" dirty="0" smtClean="0">
                <a:solidFill>
                  <a:srgbClr val="FF0000"/>
                </a:solidFill>
                <a:cs typeface="B Titr" pitchFamily="2" charset="-78"/>
              </a:rPr>
              <a:t>عملي </a:t>
            </a:r>
            <a:r>
              <a:rPr lang="fa-IR" sz="4000" dirty="0" smtClean="0">
                <a:solidFill>
                  <a:srgbClr val="FF0000"/>
                </a:solidFill>
                <a:cs typeface="B Titr" pitchFamily="2" charset="-78"/>
              </a:rPr>
              <a:t>مساله  به آن </a:t>
            </a:r>
            <a:r>
              <a:rPr lang="fa-IR" sz="4000" dirty="0" smtClean="0">
                <a:solidFill>
                  <a:srgbClr val="FF0000"/>
                </a:solidFill>
                <a:cs typeface="B Titr" pitchFamily="2" charset="-78"/>
              </a:rPr>
              <a:t>نياز داريم</a:t>
            </a:r>
            <a:r>
              <a:rPr lang="fa-IR" sz="4000" dirty="0" smtClean="0">
                <a:solidFill>
                  <a:srgbClr val="FF0000"/>
                </a:solidFill>
                <a:cs typeface="B Titr" pitchFamily="2" charset="-78"/>
              </a:rPr>
              <a:t>:</a:t>
            </a:r>
            <a:endParaRPr lang="en-US" sz="4000" dirty="0" smtClean="0">
              <a:solidFill>
                <a:srgbClr val="FF0000"/>
              </a:solidFill>
              <a:cs typeface="B Titr" pitchFamily="2" charset="-78"/>
            </a:endParaRPr>
          </a:p>
        </p:txBody>
      </p:sp>
      <p:sp>
        <p:nvSpPr>
          <p:cNvPr id="71683" name="Rectangle 3"/>
          <p:cNvSpPr>
            <a:spLocks noGrp="1" noChangeArrowheads="1"/>
          </p:cNvSpPr>
          <p:nvPr>
            <p:ph idx="1"/>
          </p:nvPr>
        </p:nvSpPr>
        <p:spPr>
          <a:xfrm>
            <a:off x="250825" y="1905000"/>
            <a:ext cx="8642350" cy="4114800"/>
          </a:xfrm>
        </p:spPr>
        <p:txBody>
          <a:bodyPr/>
          <a:lstStyle/>
          <a:p>
            <a:pPr algn="just" rtl="1" eaLnBrk="1" hangingPunct="1">
              <a:buFont typeface="Wingdings" pitchFamily="2" charset="2"/>
              <a:buNone/>
            </a:pPr>
            <a:r>
              <a:rPr lang="ar-SA" sz="4000" b="1" dirty="0" smtClean="0">
                <a:cs typeface="B Lotus" pitchFamily="2" charset="-78"/>
              </a:rPr>
              <a:t>ميزان رضايتمندي بيماران </a:t>
            </a:r>
            <a:r>
              <a:rPr lang="ar-SA" sz="4000" b="1" dirty="0" smtClean="0">
                <a:cs typeface="B Lotus" pitchFamily="2" charset="-78"/>
              </a:rPr>
              <a:t>از </a:t>
            </a:r>
            <a:r>
              <a:rPr lang="ar-SA" sz="4000" b="1" dirty="0" smtClean="0">
                <a:cs typeface="B Lotus" pitchFamily="2" charset="-78"/>
              </a:rPr>
              <a:t>غذاي بيمارستان </a:t>
            </a:r>
            <a:r>
              <a:rPr lang="ar-SA" sz="4000" b="1" dirty="0" smtClean="0">
                <a:cs typeface="B Lotus" pitchFamily="2" charset="-78"/>
              </a:rPr>
              <a:t>از .... به .... کاهش </a:t>
            </a:r>
            <a:r>
              <a:rPr lang="ar-SA" sz="4000" b="1" dirty="0" smtClean="0">
                <a:cs typeface="B Lotus" pitchFamily="2" charset="-78"/>
              </a:rPr>
              <a:t>يافته </a:t>
            </a:r>
            <a:r>
              <a:rPr lang="ar-SA" sz="4000" b="1" dirty="0" smtClean="0">
                <a:cs typeface="B Lotus" pitchFamily="2" charset="-78"/>
              </a:rPr>
              <a:t>است</a:t>
            </a:r>
            <a:endParaRPr lang="fa-IR" sz="4000" b="1" dirty="0" smtClean="0">
              <a:cs typeface="B Lotus" pitchFamily="2" charset="-78"/>
            </a:endParaRPr>
          </a:p>
          <a:p>
            <a:pPr algn="just" rtl="1" eaLnBrk="1" hangingPunct="1">
              <a:buFont typeface="Wingdings" pitchFamily="2" charset="2"/>
              <a:buNone/>
            </a:pPr>
            <a:endParaRPr lang="fa-IR" sz="4000" b="1" dirty="0" smtClean="0">
              <a:cs typeface="B Lotus" pitchFamily="2" charset="-78"/>
            </a:endParaRPr>
          </a:p>
          <a:p>
            <a:pPr algn="just" rtl="1" eaLnBrk="1" hangingPunct="1">
              <a:buFont typeface="Wingdings" pitchFamily="2" charset="2"/>
              <a:buNone/>
            </a:pPr>
            <a:r>
              <a:rPr lang="fa-IR" b="1" dirty="0" smtClean="0">
                <a:cs typeface="B Lotus" pitchFamily="2" charset="-78"/>
              </a:rPr>
              <a:t>در </a:t>
            </a:r>
            <a:r>
              <a:rPr lang="fa-IR" b="1" dirty="0" smtClean="0">
                <a:cs typeface="B Lotus" pitchFamily="2" charset="-78"/>
              </a:rPr>
              <a:t>اين تعريف </a:t>
            </a:r>
            <a:r>
              <a:rPr lang="fa-IR" b="1" dirty="0" smtClean="0">
                <a:cs typeface="B Lotus" pitchFamily="2" charset="-78"/>
              </a:rPr>
              <a:t>به صورت ساده و روشن از </a:t>
            </a:r>
            <a:r>
              <a:rPr lang="fa-IR" b="1" dirty="0" smtClean="0">
                <a:cs typeface="B Lotus" pitchFamily="2" charset="-78"/>
              </a:rPr>
              <a:t>بيان </a:t>
            </a:r>
            <a:r>
              <a:rPr lang="fa-IR" b="1" dirty="0" smtClean="0">
                <a:cs typeface="B Lotus" pitchFamily="2" charset="-78"/>
              </a:rPr>
              <a:t>هر علت </a:t>
            </a:r>
            <a:r>
              <a:rPr lang="fa-IR" b="1" dirty="0" smtClean="0">
                <a:cs typeface="B Lotus" pitchFamily="2" charset="-78"/>
              </a:rPr>
              <a:t>يا </a:t>
            </a:r>
            <a:r>
              <a:rPr lang="fa-IR" b="1" dirty="0" smtClean="0">
                <a:cs typeface="B Lotus" pitchFamily="2" charset="-78"/>
              </a:rPr>
              <a:t>راه حل </a:t>
            </a:r>
            <a:r>
              <a:rPr lang="fa-IR" b="1" dirty="0" smtClean="0">
                <a:cs typeface="B Lotus" pitchFamily="2" charset="-78"/>
              </a:rPr>
              <a:t>فرضي </a:t>
            </a:r>
            <a:r>
              <a:rPr lang="fa-IR" b="1" dirty="0" smtClean="0">
                <a:cs typeface="B Lotus" pitchFamily="2" charset="-78"/>
              </a:rPr>
              <a:t>خود </a:t>
            </a:r>
            <a:r>
              <a:rPr lang="fa-IR" b="1" dirty="0" smtClean="0">
                <a:cs typeface="B Lotus" pitchFamily="2" charset="-78"/>
              </a:rPr>
              <a:t>داري </a:t>
            </a:r>
            <a:r>
              <a:rPr lang="fa-IR" b="1" dirty="0" smtClean="0">
                <a:cs typeface="B Lotus" pitchFamily="2" charset="-78"/>
              </a:rPr>
              <a:t>شده است و با در نظر گرفتن آن به عنوان </a:t>
            </a:r>
            <a:r>
              <a:rPr lang="fa-IR" b="1" dirty="0" smtClean="0">
                <a:cs typeface="B Lotus" pitchFamily="2" charset="-78"/>
              </a:rPr>
              <a:t>مبناي </a:t>
            </a:r>
            <a:r>
              <a:rPr lang="fa-IR" b="1" dirty="0" smtClean="0">
                <a:cs typeface="B Lotus" pitchFamily="2" charset="-78"/>
              </a:rPr>
              <a:t>کار در مراحل </a:t>
            </a:r>
            <a:r>
              <a:rPr lang="fa-IR" b="1" dirty="0" smtClean="0">
                <a:cs typeface="B Lotus" pitchFamily="2" charset="-78"/>
              </a:rPr>
              <a:t>بعدي تيم </a:t>
            </a:r>
            <a:r>
              <a:rPr lang="fa-IR" b="1" dirty="0" smtClean="0">
                <a:cs typeface="B Lotus" pitchFamily="2" charset="-78"/>
              </a:rPr>
              <a:t>حل مسأله </a:t>
            </a:r>
            <a:r>
              <a:rPr lang="fa-IR" b="1" dirty="0" smtClean="0">
                <a:cs typeface="B Lotus" pitchFamily="2" charset="-78"/>
              </a:rPr>
              <a:t>ميتواند </a:t>
            </a:r>
            <a:r>
              <a:rPr lang="fa-IR" b="1" dirty="0" smtClean="0">
                <a:cs typeface="B Lotus" pitchFamily="2" charset="-78"/>
              </a:rPr>
              <a:t>تمام توان خود را در همان جهت بکار </a:t>
            </a:r>
            <a:r>
              <a:rPr lang="fa-IR" b="1" dirty="0" smtClean="0">
                <a:cs typeface="B Lotus" pitchFamily="2" charset="-78"/>
              </a:rPr>
              <a:t>گيرد</a:t>
            </a:r>
            <a:r>
              <a:rPr lang="fa-IR" b="1" dirty="0" smtClean="0">
                <a:cs typeface="B Lotus" pitchFamily="2" charset="-78"/>
              </a:rPr>
              <a:t> </a:t>
            </a:r>
            <a:endParaRPr lang="en-US" b="1" dirty="0" smtClean="0">
              <a:cs typeface="B Lotus" pitchFamily="2" charset="-78"/>
            </a:endParaRPr>
          </a:p>
        </p:txBody>
      </p:sp>
      <p:sp>
        <p:nvSpPr>
          <p:cNvPr id="4" name="Slide Number Placeholder 3"/>
          <p:cNvSpPr>
            <a:spLocks noGrp="1"/>
          </p:cNvSpPr>
          <p:nvPr>
            <p:ph type="sldNum" sz="quarter" idx="12"/>
          </p:nvPr>
        </p:nvSpPr>
        <p:spPr/>
        <p:txBody>
          <a:bodyPr/>
          <a:lstStyle/>
          <a:p>
            <a:fld id="{C18AF7E9-5F85-4EBF-B4B3-3686E00CFE2F}" type="slidenum">
              <a:rPr lang="en-US" smtClean="0"/>
              <a:pPr/>
              <a:t>54</a:t>
            </a:fld>
            <a:endParaRPr lang="en-US"/>
          </a:p>
        </p:txBody>
      </p:sp>
      <p:sp>
        <p:nvSpPr>
          <p:cNvPr id="5" name="Footer Placeholder 4"/>
          <p:cNvSpPr>
            <a:spLocks noGrp="1"/>
          </p:cNvSpPr>
          <p:nvPr>
            <p:ph type="ftr" sz="quarter" idx="11"/>
          </p:nvPr>
        </p:nvSpPr>
        <p:spPr/>
        <p:txBody>
          <a:bodyPr/>
          <a:lstStyle/>
          <a:p>
            <a:r>
              <a:rPr lang="fa-IR" smtClean="0"/>
              <a:t>انتخاب موضوع، بيان مسئله، اهداف-دکتر آرش قنبريان</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683">
                                            <p:txEl>
                                              <p:pRg st="2" end="2"/>
                                            </p:txEl>
                                          </p:spTgt>
                                        </p:tgtEl>
                                        <p:attrNameLst>
                                          <p:attrName>style.visibility</p:attrName>
                                        </p:attrNameLst>
                                      </p:cBhvr>
                                      <p:to>
                                        <p:strVal val="visible"/>
                                      </p:to>
                                    </p:set>
                                    <p:animEffect transition="in" filter="fade">
                                      <p:cBhvr>
                                        <p:cTn id="7" dur="1000"/>
                                        <p:tgtEl>
                                          <p:spTgt spid="716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4965" name="Group 101"/>
          <p:cNvGraphicFramePr>
            <a:graphicFrameLocks noGrp="1"/>
          </p:cNvGraphicFramePr>
          <p:nvPr>
            <p:ph/>
          </p:nvPr>
        </p:nvGraphicFramePr>
        <p:xfrm>
          <a:off x="143321" y="549275"/>
          <a:ext cx="8893175" cy="5730240"/>
        </p:xfrm>
        <a:graphic>
          <a:graphicData uri="http://schemas.openxmlformats.org/drawingml/2006/table">
            <a:tbl>
              <a:tblPr rtl="1"/>
              <a:tblGrid>
                <a:gridCol w="2733675"/>
                <a:gridCol w="854075"/>
                <a:gridCol w="857250"/>
                <a:gridCol w="3060700"/>
                <a:gridCol w="711200"/>
                <a:gridCol w="676275"/>
              </a:tblGrid>
              <a:tr h="684952">
                <a:tc>
                  <a:txBody>
                    <a:bodyPr/>
                    <a:lstStyle/>
                    <a:p>
                      <a:pPr marL="0" marR="0" lvl="0" indent="0" algn="just" defTabSz="914400" rtl="1" eaLnBrk="1" fontAlgn="base" latinLnBrk="0" hangingPunct="1">
                        <a:lnSpc>
                          <a:spcPct val="100000"/>
                        </a:lnSpc>
                        <a:spcBef>
                          <a:spcPct val="20000"/>
                        </a:spcBef>
                        <a:spcAft>
                          <a:spcPct val="0"/>
                        </a:spcAft>
                        <a:buClr>
                          <a:schemeClr val="tx2"/>
                        </a:buClr>
                        <a:buSzPct val="90000"/>
                        <a:buFont typeface="Wingdings" pitchFamily="2" charset="2"/>
                        <a:buNone/>
                        <a:tabLst/>
                      </a:pPr>
                      <a:r>
                        <a:rPr kumimoji="0" lang="fa-IR" sz="2000" b="0" i="0" u="none" strike="noStrike" cap="none" normalizeH="0" baseline="0" dirty="0" smtClean="0">
                          <a:ln>
                            <a:noFill/>
                          </a:ln>
                          <a:solidFill>
                            <a:schemeClr val="bg2"/>
                          </a:solidFill>
                          <a:effectLst/>
                          <a:latin typeface="Times New Roman" pitchFamily="18" charset="0"/>
                          <a:cs typeface="B Lotus" pitchFamily="2" charset="-78"/>
                        </a:rPr>
                        <a:t>1- </a:t>
                      </a:r>
                      <a:r>
                        <a:rPr kumimoji="0" lang="fa-IR" sz="2000" b="0" i="0" u="none" strike="noStrike" cap="none" normalizeH="0" baseline="0" dirty="0" smtClean="0">
                          <a:ln>
                            <a:noFill/>
                          </a:ln>
                          <a:solidFill>
                            <a:schemeClr val="bg2"/>
                          </a:solidFill>
                          <a:effectLst/>
                          <a:latin typeface="Times New Roman" pitchFamily="18" charset="0"/>
                          <a:cs typeface="B Lotus" pitchFamily="2" charset="-78"/>
                        </a:rPr>
                        <a:t>بيان مسئله داراي </a:t>
                      </a:r>
                      <a:r>
                        <a:rPr kumimoji="0" lang="fa-IR" sz="2000" b="0" i="0" u="none" strike="noStrike" cap="none" normalizeH="0" baseline="0" dirty="0" smtClean="0">
                          <a:ln>
                            <a:noFill/>
                          </a:ln>
                          <a:solidFill>
                            <a:schemeClr val="bg2"/>
                          </a:solidFill>
                          <a:effectLst/>
                          <a:latin typeface="Times New Roman" pitchFamily="18" charset="0"/>
                          <a:cs typeface="B Lotus" pitchFamily="2" charset="-78"/>
                        </a:rPr>
                        <a:t>مقدمه و </a:t>
                      </a:r>
                      <a:r>
                        <a:rPr kumimoji="0" lang="fa-IR" sz="2000" b="0" i="0" u="none" strike="noStrike" cap="none" normalizeH="0" baseline="0" dirty="0" smtClean="0">
                          <a:ln>
                            <a:noFill/>
                          </a:ln>
                          <a:solidFill>
                            <a:schemeClr val="bg2"/>
                          </a:solidFill>
                          <a:effectLst/>
                          <a:latin typeface="Times New Roman" pitchFamily="18" charset="0"/>
                          <a:cs typeface="B Lotus" pitchFamily="2" charset="-78"/>
                        </a:rPr>
                        <a:t>زمينه سازي </a:t>
                      </a:r>
                      <a:r>
                        <a:rPr kumimoji="0" lang="fa-IR" sz="2000" b="0" i="0" u="none" strike="noStrike" cap="none" normalizeH="0" baseline="0" dirty="0" smtClean="0">
                          <a:ln>
                            <a:noFill/>
                          </a:ln>
                          <a:solidFill>
                            <a:schemeClr val="bg2"/>
                          </a:solidFill>
                          <a:effectLst/>
                          <a:latin typeface="Times New Roman" pitchFamily="18" charset="0"/>
                          <a:cs typeface="B Lotus" pitchFamily="2" charset="-78"/>
                        </a:rPr>
                        <a:t>مناسب است ؟</a:t>
                      </a:r>
                      <a:endParaRPr kumimoji="0" lang="en-US" sz="2000" b="0" i="0" u="none" strike="noStrike" cap="none" normalizeH="0" baseline="0" dirty="0" smtClean="0">
                        <a:ln>
                          <a:noFill/>
                        </a:ln>
                        <a:solidFill>
                          <a:schemeClr val="bg2"/>
                        </a:solidFill>
                        <a:effectLst/>
                        <a:latin typeface="Times New Roman" pitchFamily="18" charset="0"/>
                        <a:cs typeface="B Lotus" pitchFamily="2" charset="-78"/>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333399"/>
                    </a:solidFill>
                  </a:tcPr>
                </a:tc>
                <a:tc>
                  <a:txBody>
                    <a:bodyPr/>
                    <a:lstStyle/>
                    <a:p>
                      <a:pPr marL="0" marR="0" lvl="0" indent="0" algn="just" defTabSz="914400" rtl="1" eaLnBrk="1" fontAlgn="base" latinLnBrk="0" hangingPunct="1">
                        <a:lnSpc>
                          <a:spcPct val="100000"/>
                        </a:lnSpc>
                        <a:spcBef>
                          <a:spcPct val="20000"/>
                        </a:spcBef>
                        <a:spcAft>
                          <a:spcPct val="0"/>
                        </a:spcAft>
                        <a:buClr>
                          <a:schemeClr val="tx2"/>
                        </a:buClr>
                        <a:buSzPct val="90000"/>
                        <a:buFont typeface="Wingdings" pitchFamily="2" charset="2"/>
                        <a:buNone/>
                        <a:tabLst/>
                      </a:pPr>
                      <a:r>
                        <a:rPr kumimoji="0" lang="fa-IR" sz="2000" b="0" i="0" u="none" strike="noStrike" cap="none" normalizeH="0" baseline="0" dirty="0" smtClean="0">
                          <a:ln>
                            <a:noFill/>
                          </a:ln>
                          <a:solidFill>
                            <a:schemeClr val="folHlink"/>
                          </a:solidFill>
                          <a:effectLst/>
                          <a:latin typeface="Times New Roman" pitchFamily="18" charset="0"/>
                          <a:cs typeface="B Titr" pitchFamily="2" charset="-78"/>
                        </a:rPr>
                        <a:t>بلي </a:t>
                      </a:r>
                      <a:endParaRPr kumimoji="0" lang="en-US" sz="2000" b="0" i="0" u="none" strike="noStrike" cap="none" normalizeH="0" baseline="0" dirty="0" smtClean="0">
                        <a:ln>
                          <a:noFill/>
                        </a:ln>
                        <a:solidFill>
                          <a:schemeClr val="folHlink"/>
                        </a:solidFill>
                        <a:effectLst/>
                        <a:latin typeface="Times New Roman" pitchFamily="18" charset="0"/>
                        <a:cs typeface="B Titr" pitchFamily="2" charset="-78"/>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333399"/>
                    </a:solidFill>
                  </a:tcPr>
                </a:tc>
                <a:tc>
                  <a:txBody>
                    <a:bodyPr/>
                    <a:lstStyle/>
                    <a:p>
                      <a:pPr marL="0" marR="0" lvl="0" indent="0" algn="just" defTabSz="914400" rtl="1" eaLnBrk="1" fontAlgn="base" latinLnBrk="0" hangingPunct="1">
                        <a:lnSpc>
                          <a:spcPct val="100000"/>
                        </a:lnSpc>
                        <a:spcBef>
                          <a:spcPct val="20000"/>
                        </a:spcBef>
                        <a:spcAft>
                          <a:spcPct val="0"/>
                        </a:spcAft>
                        <a:buClr>
                          <a:schemeClr val="tx2"/>
                        </a:buClr>
                        <a:buSzPct val="90000"/>
                        <a:buFont typeface="Wingdings" pitchFamily="2" charset="2"/>
                        <a:buNone/>
                        <a:tabLst/>
                      </a:pPr>
                      <a:r>
                        <a:rPr kumimoji="0" lang="fa-IR" sz="2000" b="0" i="0" u="none" strike="noStrike" cap="none" normalizeH="0" baseline="0" dirty="0" smtClean="0">
                          <a:ln>
                            <a:noFill/>
                          </a:ln>
                          <a:solidFill>
                            <a:srgbClr val="FF0000"/>
                          </a:solidFill>
                          <a:effectLst/>
                          <a:latin typeface="Times New Roman" pitchFamily="18" charset="0"/>
                          <a:cs typeface="B Titr" pitchFamily="2" charset="-78"/>
                        </a:rPr>
                        <a:t>خير </a:t>
                      </a:r>
                      <a:endParaRPr kumimoji="0" lang="en-US" sz="2000" b="0" i="0" u="none" strike="noStrike" cap="none" normalizeH="0" baseline="0" dirty="0" smtClean="0">
                        <a:ln>
                          <a:noFill/>
                        </a:ln>
                        <a:solidFill>
                          <a:srgbClr val="FF0000"/>
                        </a:solidFill>
                        <a:effectLst/>
                        <a:latin typeface="Times New Roman" pitchFamily="18" charset="0"/>
                        <a:cs typeface="B Titr" pitchFamily="2" charset="-78"/>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333399"/>
                    </a:solidFill>
                  </a:tcPr>
                </a:tc>
                <a:tc>
                  <a:txBody>
                    <a:bodyPr/>
                    <a:lstStyle/>
                    <a:p>
                      <a:pPr marL="0" marR="0" lvl="0" indent="0" algn="just" defTabSz="914400" rtl="1" eaLnBrk="1" fontAlgn="base" latinLnBrk="0" hangingPunct="1">
                        <a:lnSpc>
                          <a:spcPct val="100000"/>
                        </a:lnSpc>
                        <a:spcBef>
                          <a:spcPct val="20000"/>
                        </a:spcBef>
                        <a:spcAft>
                          <a:spcPct val="0"/>
                        </a:spcAft>
                        <a:buClr>
                          <a:schemeClr val="tx2"/>
                        </a:buClr>
                        <a:buSzPct val="90000"/>
                        <a:buFont typeface="Wingdings" pitchFamily="2" charset="2"/>
                        <a:buNone/>
                        <a:tabLst/>
                      </a:pPr>
                      <a:r>
                        <a:rPr kumimoji="0" lang="fa-IR" sz="2000" b="0" i="0" u="none" strike="noStrike" cap="none" normalizeH="0" baseline="0" dirty="0" smtClean="0">
                          <a:ln>
                            <a:noFill/>
                          </a:ln>
                          <a:solidFill>
                            <a:schemeClr val="bg2"/>
                          </a:solidFill>
                          <a:effectLst/>
                          <a:latin typeface="Times New Roman" pitchFamily="18" charset="0"/>
                          <a:cs typeface="B Lotus" pitchFamily="2" charset="-78"/>
                        </a:rPr>
                        <a:t>7-بيان </a:t>
                      </a:r>
                      <a:r>
                        <a:rPr kumimoji="0" lang="fa-IR" sz="2000" b="0" i="0" u="none" strike="noStrike" cap="none" normalizeH="0" baseline="0" dirty="0" smtClean="0">
                          <a:ln>
                            <a:noFill/>
                          </a:ln>
                          <a:solidFill>
                            <a:schemeClr val="bg2"/>
                          </a:solidFill>
                          <a:effectLst/>
                          <a:latin typeface="Times New Roman" pitchFamily="18" charset="0"/>
                          <a:cs typeface="B Lotus" pitchFamily="2" charset="-78"/>
                        </a:rPr>
                        <a:t>مساله مختصر و شامل نکات </a:t>
                      </a:r>
                      <a:r>
                        <a:rPr kumimoji="0" lang="fa-IR" sz="2000" b="0" i="0" u="none" strike="noStrike" cap="none" normalizeH="0" baseline="0" dirty="0" smtClean="0">
                          <a:ln>
                            <a:noFill/>
                          </a:ln>
                          <a:solidFill>
                            <a:schemeClr val="bg2"/>
                          </a:solidFill>
                          <a:effectLst/>
                          <a:latin typeface="Times New Roman" pitchFamily="18" charset="0"/>
                          <a:cs typeface="B Lotus" pitchFamily="2" charset="-78"/>
                        </a:rPr>
                        <a:t>اصلي </a:t>
                      </a:r>
                      <a:r>
                        <a:rPr kumimoji="0" lang="fa-IR" sz="2000" b="0" i="0" u="none" strike="noStrike" cap="none" normalizeH="0" baseline="0" dirty="0" smtClean="0">
                          <a:ln>
                            <a:noFill/>
                          </a:ln>
                          <a:solidFill>
                            <a:schemeClr val="bg2"/>
                          </a:solidFill>
                          <a:effectLst/>
                          <a:latin typeface="Times New Roman" pitchFamily="18" charset="0"/>
                          <a:cs typeface="B Lotus" pitchFamily="2" charset="-78"/>
                        </a:rPr>
                        <a:t>است </a:t>
                      </a:r>
                      <a:endParaRPr kumimoji="0" lang="en-US" sz="2000" b="0" i="0" u="none" strike="noStrike" cap="none" normalizeH="0" baseline="0" dirty="0" smtClean="0">
                        <a:ln>
                          <a:noFill/>
                        </a:ln>
                        <a:solidFill>
                          <a:schemeClr val="bg2"/>
                        </a:solidFill>
                        <a:effectLst/>
                        <a:latin typeface="Times New Roman" pitchFamily="18" charset="0"/>
                        <a:cs typeface="B Lotus" pitchFamily="2" charset="-78"/>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333399"/>
                    </a:solidFill>
                  </a:tcPr>
                </a:tc>
                <a:tc>
                  <a:txBody>
                    <a:bodyPr/>
                    <a:lstStyle/>
                    <a:p>
                      <a:pPr marL="0" marR="0" lvl="0" indent="0" algn="r" defTabSz="914400" rtl="1" eaLnBrk="1" fontAlgn="base" latinLnBrk="0" hangingPunct="1">
                        <a:lnSpc>
                          <a:spcPct val="100000"/>
                        </a:lnSpc>
                        <a:spcBef>
                          <a:spcPct val="20000"/>
                        </a:spcBef>
                        <a:spcAft>
                          <a:spcPct val="0"/>
                        </a:spcAft>
                        <a:buClr>
                          <a:schemeClr val="tx2"/>
                        </a:buClr>
                        <a:buSzPct val="90000"/>
                        <a:buFont typeface="Wingdings" pitchFamily="2" charset="2"/>
                        <a:buNone/>
                        <a:tabLst/>
                      </a:pPr>
                      <a:r>
                        <a:rPr kumimoji="0" lang="fa-IR" sz="2000" b="0" i="0" u="none" strike="noStrike" cap="none" normalizeH="0" baseline="0" dirty="0" smtClean="0">
                          <a:ln>
                            <a:noFill/>
                          </a:ln>
                          <a:solidFill>
                            <a:schemeClr val="folHlink"/>
                          </a:solidFill>
                          <a:effectLst/>
                          <a:latin typeface="Times New Roman" pitchFamily="18" charset="0"/>
                          <a:cs typeface="B Titr" pitchFamily="2" charset="-78"/>
                        </a:rPr>
                        <a:t>بلي</a:t>
                      </a:r>
                      <a:r>
                        <a:rPr kumimoji="0" lang="fa-IR" sz="2000" b="0" i="0" u="none" strike="noStrike" cap="none" normalizeH="0" baseline="0" dirty="0" smtClean="0">
                          <a:ln>
                            <a:noFill/>
                          </a:ln>
                          <a:solidFill>
                            <a:schemeClr val="bg2"/>
                          </a:solidFill>
                          <a:effectLst/>
                          <a:latin typeface="Times New Roman" pitchFamily="18" charset="0"/>
                          <a:cs typeface="B Titr" pitchFamily="2" charset="-78"/>
                        </a:rPr>
                        <a:t> </a:t>
                      </a:r>
                      <a:endParaRPr kumimoji="0" lang="en-US" sz="2000" b="0" i="0" u="none" strike="noStrike" cap="none" normalizeH="0" baseline="0" dirty="0" smtClean="0">
                        <a:ln>
                          <a:noFill/>
                        </a:ln>
                        <a:solidFill>
                          <a:schemeClr val="bg2"/>
                        </a:solidFill>
                        <a:effectLst/>
                        <a:latin typeface="Times New Roman" pitchFamily="18" charset="0"/>
                        <a:cs typeface="B Titr" pitchFamily="2" charset="-78"/>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333399"/>
                    </a:solidFill>
                  </a:tcPr>
                </a:tc>
                <a:tc>
                  <a:txBody>
                    <a:bodyPr/>
                    <a:lstStyle/>
                    <a:p>
                      <a:pPr marL="0" marR="0" lvl="0" indent="0" algn="r" defTabSz="914400" rtl="1" eaLnBrk="1" fontAlgn="base" latinLnBrk="0" hangingPunct="1">
                        <a:lnSpc>
                          <a:spcPct val="100000"/>
                        </a:lnSpc>
                        <a:spcBef>
                          <a:spcPct val="20000"/>
                        </a:spcBef>
                        <a:spcAft>
                          <a:spcPct val="0"/>
                        </a:spcAft>
                        <a:buClr>
                          <a:schemeClr val="tx2"/>
                        </a:buClr>
                        <a:buSzPct val="90000"/>
                        <a:buFont typeface="Wingdings" pitchFamily="2" charset="2"/>
                        <a:buNone/>
                        <a:tabLst/>
                      </a:pPr>
                      <a:r>
                        <a:rPr kumimoji="0" lang="fa-IR" sz="2000" b="0" i="0" u="none" strike="noStrike" cap="none" normalizeH="0" baseline="0" dirty="0" smtClean="0">
                          <a:ln>
                            <a:noFill/>
                          </a:ln>
                          <a:solidFill>
                            <a:srgbClr val="FF0000"/>
                          </a:solidFill>
                          <a:effectLst/>
                          <a:latin typeface="Times New Roman" pitchFamily="18" charset="0"/>
                          <a:cs typeface="B Titr" pitchFamily="2" charset="-78"/>
                        </a:rPr>
                        <a:t>خير </a:t>
                      </a:r>
                      <a:endParaRPr kumimoji="0" lang="en-US" sz="2000" b="0" i="0" u="none" strike="noStrike" cap="none" normalizeH="0" baseline="0" dirty="0" smtClean="0">
                        <a:ln>
                          <a:noFill/>
                        </a:ln>
                        <a:solidFill>
                          <a:srgbClr val="FF0000"/>
                        </a:solidFill>
                        <a:effectLst/>
                        <a:latin typeface="Times New Roman" pitchFamily="18" charset="0"/>
                        <a:cs typeface="B Titr" pitchFamily="2" charset="-78"/>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333399"/>
                    </a:solidFill>
                  </a:tcPr>
                </a:tc>
              </a:tr>
              <a:tr h="1198578">
                <a:tc>
                  <a:txBody>
                    <a:bodyPr/>
                    <a:lstStyle/>
                    <a:p>
                      <a:pPr marL="0" marR="0" lvl="0" indent="0" algn="just" defTabSz="914400" rtl="1" eaLnBrk="1" fontAlgn="base" latinLnBrk="0" hangingPunct="1">
                        <a:lnSpc>
                          <a:spcPct val="100000"/>
                        </a:lnSpc>
                        <a:spcBef>
                          <a:spcPct val="20000"/>
                        </a:spcBef>
                        <a:spcAft>
                          <a:spcPct val="0"/>
                        </a:spcAft>
                        <a:buClr>
                          <a:schemeClr val="tx2"/>
                        </a:buClr>
                        <a:buSzPct val="90000"/>
                        <a:buFont typeface="Wingdings" pitchFamily="2" charset="2"/>
                        <a:buNone/>
                        <a:tabLst/>
                      </a:pPr>
                      <a:r>
                        <a:rPr kumimoji="0" lang="fa-IR" sz="2000" b="0" i="0" u="none" strike="noStrike" cap="none" normalizeH="0" baseline="0" dirty="0" smtClean="0">
                          <a:ln>
                            <a:noFill/>
                          </a:ln>
                          <a:solidFill>
                            <a:schemeClr val="bg2"/>
                          </a:solidFill>
                          <a:effectLst/>
                          <a:latin typeface="Times New Roman" pitchFamily="18" charset="0"/>
                          <a:cs typeface="B Lotus" pitchFamily="2" charset="-78"/>
                        </a:rPr>
                        <a:t>2-پرداختن به ابعاد  مختلف </a:t>
                      </a:r>
                      <a:r>
                        <a:rPr kumimoji="0" lang="fa-IR" sz="2000" b="0" i="0" u="none" strike="noStrike" cap="none" normalizeH="0" baseline="0" dirty="0" smtClean="0">
                          <a:ln>
                            <a:noFill/>
                          </a:ln>
                          <a:solidFill>
                            <a:schemeClr val="bg2"/>
                          </a:solidFill>
                          <a:effectLst/>
                          <a:latin typeface="Times New Roman" pitchFamily="18" charset="0"/>
                          <a:cs typeface="B Lotus" pitchFamily="2" charset="-78"/>
                        </a:rPr>
                        <a:t>مسئله </a:t>
                      </a:r>
                      <a:r>
                        <a:rPr kumimoji="0" lang="fa-IR" sz="2000" b="0" i="0" u="none" strike="noStrike" cap="none" normalizeH="0" baseline="0" dirty="0" smtClean="0">
                          <a:ln>
                            <a:noFill/>
                          </a:ln>
                          <a:solidFill>
                            <a:schemeClr val="bg2"/>
                          </a:solidFill>
                          <a:effectLst/>
                          <a:latin typeface="Times New Roman" pitchFamily="18" charset="0"/>
                          <a:cs typeface="B Lotus" pitchFamily="2" charset="-78"/>
                        </a:rPr>
                        <a:t>مثل </a:t>
                      </a:r>
                      <a:r>
                        <a:rPr kumimoji="0" lang="fa-IR" sz="2000" b="0" i="0" u="none" strike="noStrike" cap="none" normalizeH="0" baseline="0" dirty="0" smtClean="0">
                          <a:ln>
                            <a:noFill/>
                          </a:ln>
                          <a:solidFill>
                            <a:schemeClr val="bg2"/>
                          </a:solidFill>
                          <a:effectLst/>
                          <a:latin typeface="Times New Roman" pitchFamily="18" charset="0"/>
                          <a:cs typeface="B Lotus" pitchFamily="2" charset="-78"/>
                        </a:rPr>
                        <a:t>ماهيت </a:t>
                      </a:r>
                      <a:r>
                        <a:rPr kumimoji="0" lang="fa-IR" sz="2000" b="0" i="0" u="none" strike="noStrike" cap="none" normalizeH="0" baseline="0" dirty="0" smtClean="0">
                          <a:ln>
                            <a:noFill/>
                          </a:ln>
                          <a:solidFill>
                            <a:schemeClr val="bg2"/>
                          </a:solidFill>
                          <a:effectLst/>
                          <a:latin typeface="Times New Roman" pitchFamily="18" charset="0"/>
                          <a:cs typeface="B Lotus" pitchFamily="2" charset="-78"/>
                        </a:rPr>
                        <a:t>مشکل ،</a:t>
                      </a:r>
                      <a:r>
                        <a:rPr kumimoji="0" lang="fa-IR" sz="2000" b="0" i="0" u="none" strike="noStrike" cap="none" normalizeH="0" baseline="0" dirty="0" smtClean="0">
                          <a:ln>
                            <a:noFill/>
                          </a:ln>
                          <a:solidFill>
                            <a:schemeClr val="bg2"/>
                          </a:solidFill>
                          <a:effectLst/>
                          <a:latin typeface="Times New Roman" pitchFamily="18" charset="0"/>
                          <a:cs typeface="B Lotus" pitchFamily="2" charset="-78"/>
                        </a:rPr>
                        <a:t>ميزان </a:t>
                      </a:r>
                      <a:r>
                        <a:rPr kumimoji="0" lang="fa-IR" sz="2000" b="0" i="0" u="none" strike="noStrike" cap="none" normalizeH="0" baseline="0" dirty="0" smtClean="0">
                          <a:ln>
                            <a:noFill/>
                          </a:ln>
                          <a:solidFill>
                            <a:schemeClr val="bg2"/>
                          </a:solidFill>
                          <a:effectLst/>
                          <a:latin typeface="Times New Roman" pitchFamily="18" charset="0"/>
                          <a:cs typeface="B Lotus" pitchFamily="2" charset="-78"/>
                        </a:rPr>
                        <a:t>و شدت مشکل ،</a:t>
                      </a:r>
                      <a:r>
                        <a:rPr kumimoji="0" lang="fa-IR" sz="2000" b="0" i="0" u="none" strike="noStrike" cap="none" normalizeH="0" baseline="0" dirty="0" smtClean="0">
                          <a:ln>
                            <a:noFill/>
                          </a:ln>
                          <a:solidFill>
                            <a:schemeClr val="bg2"/>
                          </a:solidFill>
                          <a:effectLst/>
                          <a:latin typeface="Times New Roman" pitchFamily="18" charset="0"/>
                          <a:cs typeface="B Lotus" pitchFamily="2" charset="-78"/>
                        </a:rPr>
                        <a:t>توزيع </a:t>
                      </a:r>
                      <a:r>
                        <a:rPr kumimoji="0" lang="fa-IR" sz="2000" b="0" i="0" u="none" strike="noStrike" cap="none" normalizeH="0" baseline="0" dirty="0" smtClean="0">
                          <a:ln>
                            <a:noFill/>
                          </a:ln>
                          <a:solidFill>
                            <a:schemeClr val="bg2"/>
                          </a:solidFill>
                          <a:effectLst/>
                          <a:latin typeface="Times New Roman" pitchFamily="18" charset="0"/>
                          <a:cs typeface="B Lotus" pitchFamily="2" charset="-78"/>
                        </a:rPr>
                        <a:t>مشکل و </a:t>
                      </a:r>
                      <a:r>
                        <a:rPr kumimoji="0" lang="fa-IR" sz="2000" b="0" i="0" u="none" strike="noStrike" cap="none" normalizeH="0" baseline="0" dirty="0" smtClean="0">
                          <a:ln>
                            <a:noFill/>
                          </a:ln>
                          <a:solidFill>
                            <a:schemeClr val="bg2"/>
                          </a:solidFill>
                          <a:effectLst/>
                          <a:latin typeface="Times New Roman" pitchFamily="18" charset="0"/>
                          <a:cs typeface="B Lotus" pitchFamily="2" charset="-78"/>
                        </a:rPr>
                        <a:t>بيان  </a:t>
                      </a:r>
                      <a:r>
                        <a:rPr kumimoji="0" lang="fa-IR" sz="2000" b="0" i="0" u="none" strike="noStrike" cap="none" normalizeH="0" baseline="0" dirty="0" smtClean="0">
                          <a:ln>
                            <a:noFill/>
                          </a:ln>
                          <a:solidFill>
                            <a:schemeClr val="bg2"/>
                          </a:solidFill>
                          <a:effectLst/>
                          <a:latin typeface="Times New Roman" pitchFamily="18" charset="0"/>
                          <a:cs typeface="B Lotus" pitchFamily="2" charset="-78"/>
                        </a:rPr>
                        <a:t>علل </a:t>
                      </a:r>
                      <a:r>
                        <a:rPr kumimoji="0" lang="fa-IR" sz="2000" b="0" i="0" u="none" strike="noStrike" cap="none" normalizeH="0" baseline="0" dirty="0" smtClean="0">
                          <a:ln>
                            <a:noFill/>
                          </a:ln>
                          <a:solidFill>
                            <a:schemeClr val="bg2"/>
                          </a:solidFill>
                          <a:effectLst/>
                          <a:latin typeface="Times New Roman" pitchFamily="18" charset="0"/>
                          <a:cs typeface="B Lotus" pitchFamily="2" charset="-78"/>
                        </a:rPr>
                        <a:t>احتمالي </a:t>
                      </a:r>
                      <a:r>
                        <a:rPr kumimoji="0" lang="fa-IR" sz="2000" b="0" i="0" u="none" strike="noStrike" cap="none" normalizeH="0" baseline="0" dirty="0" smtClean="0">
                          <a:ln>
                            <a:noFill/>
                          </a:ln>
                          <a:solidFill>
                            <a:schemeClr val="bg2"/>
                          </a:solidFill>
                          <a:effectLst/>
                          <a:latin typeface="Times New Roman" pitchFamily="18" charset="0"/>
                          <a:cs typeface="B Lotus" pitchFamily="2" charset="-78"/>
                        </a:rPr>
                        <a:t>وقوع آن </a:t>
                      </a:r>
                      <a:endParaRPr kumimoji="0" lang="en-US" sz="2000" b="0" i="0" u="none" strike="noStrike" cap="none" normalizeH="0" baseline="0" dirty="0" smtClean="0">
                        <a:ln>
                          <a:noFill/>
                        </a:ln>
                        <a:solidFill>
                          <a:schemeClr val="bg2"/>
                        </a:solidFill>
                        <a:effectLst/>
                        <a:latin typeface="Times New Roman" pitchFamily="18" charset="0"/>
                        <a:cs typeface="B Lotus" pitchFamily="2" charset="-78"/>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333399"/>
                    </a:solidFill>
                  </a:tcPr>
                </a:tc>
                <a:tc>
                  <a:txBody>
                    <a:bodyPr/>
                    <a:lstStyle/>
                    <a:p>
                      <a:pPr marL="0" marR="0" lvl="0" indent="0" algn="just" defTabSz="914400" rtl="1" eaLnBrk="1" fontAlgn="base" latinLnBrk="0" hangingPunct="1">
                        <a:lnSpc>
                          <a:spcPct val="100000"/>
                        </a:lnSpc>
                        <a:spcBef>
                          <a:spcPct val="20000"/>
                        </a:spcBef>
                        <a:spcAft>
                          <a:spcPct val="0"/>
                        </a:spcAft>
                        <a:buClr>
                          <a:schemeClr val="tx2"/>
                        </a:buClr>
                        <a:buSzPct val="90000"/>
                        <a:buFont typeface="Wingdings" pitchFamily="2" charset="2"/>
                        <a:buNone/>
                        <a:tabLst/>
                      </a:pPr>
                      <a:endParaRPr kumimoji="0" lang="en-US" sz="2000" b="0" i="0" u="none" strike="noStrike" cap="none" normalizeH="0" baseline="0" smtClean="0">
                        <a:ln>
                          <a:noFill/>
                        </a:ln>
                        <a:solidFill>
                          <a:schemeClr val="bg2"/>
                        </a:solidFill>
                        <a:effectLst/>
                        <a:latin typeface="Times New Roman" pitchFamily="18" charset="0"/>
                        <a:cs typeface="B Lotus" pitchFamily="2" charset="-78"/>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333399"/>
                    </a:solidFill>
                  </a:tcPr>
                </a:tc>
                <a:tc>
                  <a:txBody>
                    <a:bodyPr/>
                    <a:lstStyle/>
                    <a:p>
                      <a:pPr marL="0" marR="0" lvl="0" indent="0" algn="just" defTabSz="914400" rtl="1" eaLnBrk="1" fontAlgn="base" latinLnBrk="0" hangingPunct="1">
                        <a:lnSpc>
                          <a:spcPct val="100000"/>
                        </a:lnSpc>
                        <a:spcBef>
                          <a:spcPct val="20000"/>
                        </a:spcBef>
                        <a:spcAft>
                          <a:spcPct val="0"/>
                        </a:spcAft>
                        <a:buClr>
                          <a:schemeClr val="tx2"/>
                        </a:buClr>
                        <a:buSzPct val="90000"/>
                        <a:buFont typeface="Wingdings" pitchFamily="2" charset="2"/>
                        <a:buNone/>
                        <a:tabLst/>
                      </a:pPr>
                      <a:endParaRPr kumimoji="0" lang="en-US" sz="2000" b="0" i="0" u="none" strike="noStrike" cap="none" normalizeH="0" baseline="0" smtClean="0">
                        <a:ln>
                          <a:noFill/>
                        </a:ln>
                        <a:solidFill>
                          <a:schemeClr val="bg2"/>
                        </a:solidFill>
                        <a:effectLst/>
                        <a:latin typeface="Times New Roman" pitchFamily="18" charset="0"/>
                        <a:cs typeface="B Lotus" pitchFamily="2" charset="-78"/>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333399"/>
                    </a:solidFill>
                  </a:tcPr>
                </a:tc>
                <a:tc>
                  <a:txBody>
                    <a:bodyPr/>
                    <a:lstStyle/>
                    <a:p>
                      <a:pPr marL="0" marR="0" lvl="0" indent="0" algn="just" defTabSz="914400" rtl="1" eaLnBrk="1" fontAlgn="base" latinLnBrk="0" hangingPunct="1">
                        <a:lnSpc>
                          <a:spcPct val="100000"/>
                        </a:lnSpc>
                        <a:spcBef>
                          <a:spcPct val="20000"/>
                        </a:spcBef>
                        <a:spcAft>
                          <a:spcPct val="0"/>
                        </a:spcAft>
                        <a:buClr>
                          <a:schemeClr val="tx2"/>
                        </a:buClr>
                        <a:buSzPct val="90000"/>
                        <a:buFont typeface="Wingdings" pitchFamily="2" charset="2"/>
                        <a:buNone/>
                        <a:tabLst/>
                      </a:pPr>
                      <a:r>
                        <a:rPr kumimoji="0" lang="fa-IR" sz="2000" b="0" i="0" u="none" strike="noStrike" cap="none" normalizeH="0" baseline="0" dirty="0" smtClean="0">
                          <a:ln>
                            <a:noFill/>
                          </a:ln>
                          <a:solidFill>
                            <a:schemeClr val="bg2"/>
                          </a:solidFill>
                          <a:effectLst/>
                          <a:latin typeface="Times New Roman" pitchFamily="18" charset="0"/>
                          <a:cs typeface="B Lotus" pitchFamily="2" charset="-78"/>
                        </a:rPr>
                        <a:t>8-بيان </a:t>
                      </a:r>
                      <a:r>
                        <a:rPr kumimoji="0" lang="fa-IR" sz="2000" b="0" i="0" u="none" strike="noStrike" cap="none" normalizeH="0" baseline="0" dirty="0" smtClean="0">
                          <a:ln>
                            <a:noFill/>
                          </a:ln>
                          <a:solidFill>
                            <a:schemeClr val="bg2"/>
                          </a:solidFill>
                          <a:effectLst/>
                          <a:latin typeface="Times New Roman" pitchFamily="18" charset="0"/>
                          <a:cs typeface="B Lotus" pitchFamily="2" charset="-78"/>
                        </a:rPr>
                        <a:t>مساله فاقد عبارات </a:t>
                      </a:r>
                      <a:r>
                        <a:rPr kumimoji="0" lang="fa-IR" sz="2000" b="0" i="0" u="none" strike="noStrike" cap="none" normalizeH="0" baseline="0" dirty="0" smtClean="0">
                          <a:ln>
                            <a:noFill/>
                          </a:ln>
                          <a:solidFill>
                            <a:schemeClr val="bg2"/>
                          </a:solidFill>
                          <a:effectLst/>
                          <a:latin typeface="Times New Roman" pitchFamily="18" charset="0"/>
                          <a:cs typeface="B Lotus" pitchFamily="2" charset="-78"/>
                        </a:rPr>
                        <a:t>زايد </a:t>
                      </a:r>
                      <a:r>
                        <a:rPr kumimoji="0" lang="fa-IR" sz="2000" b="0" i="0" u="none" strike="noStrike" cap="none" normalizeH="0" baseline="0" dirty="0" smtClean="0">
                          <a:ln>
                            <a:noFill/>
                          </a:ln>
                          <a:solidFill>
                            <a:schemeClr val="bg2"/>
                          </a:solidFill>
                          <a:effectLst/>
                          <a:latin typeface="Times New Roman" pitchFamily="18" charset="0"/>
                          <a:cs typeface="B Lotus" pitchFamily="2" charset="-78"/>
                        </a:rPr>
                        <a:t>و </a:t>
                      </a:r>
                      <a:r>
                        <a:rPr kumimoji="0" lang="fa-IR" sz="2000" b="0" i="0" u="none" strike="noStrike" cap="none" normalizeH="0" baseline="0" dirty="0" smtClean="0">
                          <a:ln>
                            <a:noFill/>
                          </a:ln>
                          <a:solidFill>
                            <a:schemeClr val="bg2"/>
                          </a:solidFill>
                          <a:effectLst/>
                          <a:latin typeface="Times New Roman" pitchFamily="18" charset="0"/>
                          <a:cs typeface="B Lotus" pitchFamily="2" charset="-78"/>
                        </a:rPr>
                        <a:t>احساسي </a:t>
                      </a:r>
                      <a:r>
                        <a:rPr kumimoji="0" lang="fa-IR" sz="2000" b="0" i="0" u="none" strike="noStrike" cap="none" normalizeH="0" baseline="0" dirty="0" smtClean="0">
                          <a:ln>
                            <a:noFill/>
                          </a:ln>
                          <a:solidFill>
                            <a:schemeClr val="bg2"/>
                          </a:solidFill>
                          <a:effectLst/>
                          <a:latin typeface="Times New Roman" pitchFamily="18" charset="0"/>
                          <a:cs typeface="B Lotus" pitchFamily="2" charset="-78"/>
                        </a:rPr>
                        <a:t>است .</a:t>
                      </a:r>
                      <a:endParaRPr kumimoji="0" lang="en-US" sz="2000" b="0" i="0" u="none" strike="noStrike" cap="none" normalizeH="0" baseline="0" dirty="0" smtClean="0">
                        <a:ln>
                          <a:noFill/>
                        </a:ln>
                        <a:solidFill>
                          <a:schemeClr val="bg2"/>
                        </a:solidFill>
                        <a:effectLst/>
                        <a:latin typeface="Times New Roman" pitchFamily="18" charset="0"/>
                        <a:cs typeface="B Lotus" pitchFamily="2" charset="-78"/>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333399"/>
                    </a:solidFill>
                  </a:tcPr>
                </a:tc>
                <a:tc>
                  <a:txBody>
                    <a:bodyPr/>
                    <a:lstStyle/>
                    <a:p>
                      <a:pPr marL="0" marR="0" lvl="0" indent="0" algn="r" defTabSz="914400" rtl="1" eaLnBrk="1" fontAlgn="base" latinLnBrk="0" hangingPunct="1">
                        <a:lnSpc>
                          <a:spcPct val="100000"/>
                        </a:lnSpc>
                        <a:spcBef>
                          <a:spcPct val="20000"/>
                        </a:spcBef>
                        <a:spcAft>
                          <a:spcPct val="0"/>
                        </a:spcAft>
                        <a:buClr>
                          <a:schemeClr val="tx2"/>
                        </a:buClr>
                        <a:buSzPct val="90000"/>
                        <a:buFont typeface="Wingdings" pitchFamily="2" charset="2"/>
                        <a:buNone/>
                        <a:tabLst/>
                      </a:pPr>
                      <a:endParaRPr kumimoji="0" lang="en-US" sz="2800" b="0" i="0" u="none" strike="noStrike" cap="none" normalizeH="0" baseline="0" smtClean="0">
                        <a:ln>
                          <a:noFill/>
                        </a:ln>
                        <a:solidFill>
                          <a:schemeClr val="bg2"/>
                        </a:solidFill>
                        <a:effectLst/>
                        <a:latin typeface="Times New Roman" pitchFamily="18" charset="0"/>
                        <a:cs typeface="B Lotus" pitchFamily="2" charset="-78"/>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333399"/>
                    </a:solidFill>
                  </a:tcPr>
                </a:tc>
                <a:tc>
                  <a:txBody>
                    <a:bodyPr/>
                    <a:lstStyle/>
                    <a:p>
                      <a:pPr marL="0" marR="0" lvl="0" indent="0" algn="r" defTabSz="914400" rtl="1" eaLnBrk="1" fontAlgn="base" latinLnBrk="0" hangingPunct="1">
                        <a:lnSpc>
                          <a:spcPct val="100000"/>
                        </a:lnSpc>
                        <a:spcBef>
                          <a:spcPct val="20000"/>
                        </a:spcBef>
                        <a:spcAft>
                          <a:spcPct val="0"/>
                        </a:spcAft>
                        <a:buClr>
                          <a:schemeClr val="tx2"/>
                        </a:buClr>
                        <a:buSzPct val="90000"/>
                        <a:buFont typeface="Wingdings" pitchFamily="2" charset="2"/>
                        <a:buNone/>
                        <a:tabLst/>
                      </a:pPr>
                      <a:endParaRPr kumimoji="0" lang="en-US" sz="2800" b="0" i="0" u="none" strike="noStrike" cap="none" normalizeH="0" baseline="0" smtClean="0">
                        <a:ln>
                          <a:noFill/>
                        </a:ln>
                        <a:solidFill>
                          <a:schemeClr val="bg2"/>
                        </a:solidFill>
                        <a:effectLst/>
                        <a:latin typeface="Times New Roman" pitchFamily="18" charset="0"/>
                        <a:cs typeface="B Lotus" pitchFamily="2" charset="-78"/>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333399"/>
                    </a:solidFill>
                  </a:tcPr>
                </a:tc>
              </a:tr>
              <a:tr h="919839">
                <a:tc>
                  <a:txBody>
                    <a:bodyPr/>
                    <a:lstStyle/>
                    <a:p>
                      <a:pPr marL="0" marR="0" lvl="0" indent="0" algn="just" defTabSz="914400" rtl="1" eaLnBrk="1" fontAlgn="base" latinLnBrk="0" hangingPunct="1">
                        <a:lnSpc>
                          <a:spcPct val="100000"/>
                        </a:lnSpc>
                        <a:spcBef>
                          <a:spcPct val="20000"/>
                        </a:spcBef>
                        <a:spcAft>
                          <a:spcPct val="0"/>
                        </a:spcAft>
                        <a:buClr>
                          <a:schemeClr val="tx2"/>
                        </a:buClr>
                        <a:buSzPct val="90000"/>
                        <a:buFont typeface="Wingdings" pitchFamily="2" charset="2"/>
                        <a:buNone/>
                        <a:tabLst/>
                      </a:pPr>
                      <a:r>
                        <a:rPr kumimoji="0" lang="fa-IR" sz="2000" b="0" i="0" u="none" strike="noStrike" cap="none" normalizeH="0" baseline="0" dirty="0" smtClean="0">
                          <a:ln>
                            <a:noFill/>
                          </a:ln>
                          <a:solidFill>
                            <a:schemeClr val="bg2"/>
                          </a:solidFill>
                          <a:effectLst/>
                          <a:latin typeface="Times New Roman" pitchFamily="18" charset="0"/>
                          <a:cs typeface="B Lotus" pitchFamily="2" charset="-78"/>
                        </a:rPr>
                        <a:t>3-توضيح </a:t>
                      </a:r>
                      <a:r>
                        <a:rPr kumimoji="0" lang="fa-IR" sz="2000" b="0" i="0" u="none" strike="noStrike" cap="none" normalizeH="0" baseline="0" dirty="0" smtClean="0">
                          <a:ln>
                            <a:noFill/>
                          </a:ln>
                          <a:solidFill>
                            <a:schemeClr val="bg2"/>
                          </a:solidFill>
                          <a:effectLst/>
                          <a:latin typeface="Times New Roman" pitchFamily="18" charset="0"/>
                          <a:cs typeface="B Lotus" pitchFamily="2" charset="-78"/>
                        </a:rPr>
                        <a:t>مختصر از  </a:t>
                      </a:r>
                      <a:r>
                        <a:rPr kumimoji="0" lang="fa-IR" sz="2000" b="0" i="0" u="none" strike="noStrike" cap="none" normalizeH="0" baseline="0" dirty="0" smtClean="0">
                          <a:ln>
                            <a:noFill/>
                          </a:ln>
                          <a:solidFill>
                            <a:schemeClr val="bg2"/>
                          </a:solidFill>
                          <a:effectLst/>
                          <a:latin typeface="Times New Roman" pitchFamily="18" charset="0"/>
                          <a:cs typeface="B Lotus" pitchFamily="2" charset="-78"/>
                        </a:rPr>
                        <a:t>تاثير </a:t>
                      </a:r>
                      <a:r>
                        <a:rPr kumimoji="0" lang="fa-IR" sz="2000" b="0" i="0" u="none" strike="noStrike" cap="none" normalizeH="0" baseline="0" dirty="0" smtClean="0">
                          <a:ln>
                            <a:noFill/>
                          </a:ln>
                          <a:solidFill>
                            <a:schemeClr val="bg2"/>
                          </a:solidFill>
                          <a:effectLst/>
                          <a:latin typeface="Times New Roman" pitchFamily="18" charset="0"/>
                          <a:cs typeface="B Lotus" pitchFamily="2" charset="-78"/>
                        </a:rPr>
                        <a:t>مشکل در جامعه و درک آن توسط </a:t>
                      </a:r>
                      <a:r>
                        <a:rPr kumimoji="0" lang="fa-IR" sz="2000" b="0" i="0" u="none" strike="noStrike" cap="none" normalizeH="0" baseline="0" dirty="0" smtClean="0">
                          <a:ln>
                            <a:noFill/>
                          </a:ln>
                          <a:solidFill>
                            <a:schemeClr val="bg2"/>
                          </a:solidFill>
                          <a:effectLst/>
                          <a:latin typeface="Times New Roman" pitchFamily="18" charset="0"/>
                          <a:cs typeface="B Lotus" pitchFamily="2" charset="-78"/>
                        </a:rPr>
                        <a:t>ذينفعان </a:t>
                      </a:r>
                      <a:endParaRPr kumimoji="0" lang="en-US" sz="2000" b="0" i="0" u="none" strike="noStrike" cap="none" normalizeH="0" baseline="0" dirty="0" smtClean="0">
                        <a:ln>
                          <a:noFill/>
                        </a:ln>
                        <a:solidFill>
                          <a:schemeClr val="bg2"/>
                        </a:solidFill>
                        <a:effectLst/>
                        <a:latin typeface="Times New Roman" pitchFamily="18" charset="0"/>
                        <a:cs typeface="B Lotus" pitchFamily="2" charset="-78"/>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333399"/>
                    </a:solidFill>
                  </a:tcPr>
                </a:tc>
                <a:tc>
                  <a:txBody>
                    <a:bodyPr/>
                    <a:lstStyle/>
                    <a:p>
                      <a:pPr marL="0" marR="0" lvl="0" indent="0" algn="just" defTabSz="914400" rtl="1" eaLnBrk="1" fontAlgn="base" latinLnBrk="0" hangingPunct="1">
                        <a:lnSpc>
                          <a:spcPct val="100000"/>
                        </a:lnSpc>
                        <a:spcBef>
                          <a:spcPct val="20000"/>
                        </a:spcBef>
                        <a:spcAft>
                          <a:spcPct val="0"/>
                        </a:spcAft>
                        <a:buClr>
                          <a:schemeClr val="tx2"/>
                        </a:buClr>
                        <a:buSzPct val="90000"/>
                        <a:buFont typeface="Wingdings" pitchFamily="2" charset="2"/>
                        <a:buNone/>
                        <a:tabLst/>
                      </a:pPr>
                      <a:endParaRPr kumimoji="0" lang="en-US" sz="2000" b="0" i="0" u="none" strike="noStrike" cap="none" normalizeH="0" baseline="0" smtClean="0">
                        <a:ln>
                          <a:noFill/>
                        </a:ln>
                        <a:solidFill>
                          <a:schemeClr val="bg2"/>
                        </a:solidFill>
                        <a:effectLst/>
                        <a:latin typeface="Times New Roman" pitchFamily="18" charset="0"/>
                        <a:cs typeface="B Lotus" pitchFamily="2" charset="-78"/>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333399"/>
                    </a:solidFill>
                  </a:tcPr>
                </a:tc>
                <a:tc>
                  <a:txBody>
                    <a:bodyPr/>
                    <a:lstStyle/>
                    <a:p>
                      <a:pPr marL="0" marR="0" lvl="0" indent="0" algn="just" defTabSz="914400" rtl="1" eaLnBrk="1" fontAlgn="base" latinLnBrk="0" hangingPunct="1">
                        <a:lnSpc>
                          <a:spcPct val="100000"/>
                        </a:lnSpc>
                        <a:spcBef>
                          <a:spcPct val="20000"/>
                        </a:spcBef>
                        <a:spcAft>
                          <a:spcPct val="0"/>
                        </a:spcAft>
                        <a:buClr>
                          <a:schemeClr val="tx2"/>
                        </a:buClr>
                        <a:buSzPct val="90000"/>
                        <a:buFont typeface="Wingdings" pitchFamily="2" charset="2"/>
                        <a:buNone/>
                        <a:tabLst/>
                      </a:pPr>
                      <a:endParaRPr kumimoji="0" lang="en-US" sz="2000" b="0" i="0" u="none" strike="noStrike" cap="none" normalizeH="0" baseline="0" smtClean="0">
                        <a:ln>
                          <a:noFill/>
                        </a:ln>
                        <a:solidFill>
                          <a:schemeClr val="bg2"/>
                        </a:solidFill>
                        <a:effectLst/>
                        <a:latin typeface="Times New Roman" pitchFamily="18" charset="0"/>
                        <a:cs typeface="B Lotus" pitchFamily="2" charset="-78"/>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333399"/>
                    </a:solidFill>
                  </a:tcPr>
                </a:tc>
                <a:tc>
                  <a:txBody>
                    <a:bodyPr/>
                    <a:lstStyle/>
                    <a:p>
                      <a:pPr marL="0" marR="0" lvl="0" indent="0" algn="just" defTabSz="914400" rtl="1" eaLnBrk="1" fontAlgn="base" latinLnBrk="0" hangingPunct="1">
                        <a:lnSpc>
                          <a:spcPct val="100000"/>
                        </a:lnSpc>
                        <a:spcBef>
                          <a:spcPct val="20000"/>
                        </a:spcBef>
                        <a:spcAft>
                          <a:spcPct val="0"/>
                        </a:spcAft>
                        <a:buClr>
                          <a:schemeClr val="tx2"/>
                        </a:buClr>
                        <a:buSzPct val="90000"/>
                        <a:buFont typeface="Wingdings" pitchFamily="2" charset="2"/>
                        <a:buNone/>
                        <a:tabLst/>
                      </a:pPr>
                      <a:r>
                        <a:rPr kumimoji="0" lang="fa-IR" sz="2000" b="0" i="0" u="none" strike="noStrike" cap="none" normalizeH="0" baseline="0" dirty="0" smtClean="0">
                          <a:ln>
                            <a:noFill/>
                          </a:ln>
                          <a:solidFill>
                            <a:schemeClr val="bg2"/>
                          </a:solidFill>
                          <a:effectLst/>
                          <a:latin typeface="Times New Roman" pitchFamily="18" charset="0"/>
                          <a:cs typeface="B Lotus" pitchFamily="2" charset="-78"/>
                        </a:rPr>
                        <a:t>9-پرداختن به </a:t>
                      </a:r>
                      <a:r>
                        <a:rPr kumimoji="0" lang="fa-IR" sz="2000" b="0" i="0" u="none" strike="noStrike" cap="none" normalizeH="0" baseline="0" dirty="0" smtClean="0">
                          <a:ln>
                            <a:noFill/>
                          </a:ln>
                          <a:solidFill>
                            <a:schemeClr val="bg2"/>
                          </a:solidFill>
                          <a:effectLst/>
                          <a:latin typeface="Times New Roman" pitchFamily="18" charset="0"/>
                          <a:cs typeface="B Lotus" pitchFamily="2" charset="-78"/>
                        </a:rPr>
                        <a:t>کليه </a:t>
                      </a:r>
                      <a:r>
                        <a:rPr kumimoji="0" lang="fa-IR" sz="2000" b="0" i="0" u="none" strike="noStrike" cap="none" normalizeH="0" baseline="0" dirty="0" smtClean="0">
                          <a:ln>
                            <a:noFill/>
                          </a:ln>
                          <a:solidFill>
                            <a:schemeClr val="bg2"/>
                          </a:solidFill>
                          <a:effectLst/>
                          <a:latin typeface="Times New Roman" pitchFamily="18" charset="0"/>
                          <a:cs typeface="B Lotus" pitchFamily="2" charset="-78"/>
                        </a:rPr>
                        <a:t>عت </a:t>
                      </a:r>
                      <a:r>
                        <a:rPr kumimoji="0" lang="fa-IR" sz="2000" b="0" i="0" u="none" strike="noStrike" cap="none" normalizeH="0" baseline="0" dirty="0" smtClean="0">
                          <a:ln>
                            <a:noFill/>
                          </a:ln>
                          <a:solidFill>
                            <a:schemeClr val="bg2"/>
                          </a:solidFill>
                          <a:effectLst/>
                          <a:latin typeface="Times New Roman" pitchFamily="18" charset="0"/>
                          <a:cs typeface="B Lotus" pitchFamily="2" charset="-78"/>
                        </a:rPr>
                        <a:t>هاي احتمالي </a:t>
                      </a:r>
                      <a:r>
                        <a:rPr kumimoji="0" lang="fa-IR" sz="2000" b="0" i="0" u="none" strike="noStrike" cap="none" normalizeH="0" baseline="0" dirty="0" smtClean="0">
                          <a:ln>
                            <a:noFill/>
                          </a:ln>
                          <a:solidFill>
                            <a:schemeClr val="bg2"/>
                          </a:solidFill>
                          <a:effectLst/>
                          <a:latin typeface="Times New Roman" pitchFamily="18" charset="0"/>
                          <a:cs typeface="B Lotus" pitchFamily="2" charset="-78"/>
                        </a:rPr>
                        <a:t>و اجتناب از </a:t>
                      </a:r>
                      <a:r>
                        <a:rPr kumimoji="0" lang="fa-IR" sz="2000" b="0" i="0" u="none" strike="noStrike" cap="none" normalizeH="0" baseline="0" dirty="0" smtClean="0">
                          <a:ln>
                            <a:noFill/>
                          </a:ln>
                          <a:solidFill>
                            <a:schemeClr val="bg2"/>
                          </a:solidFill>
                          <a:effectLst/>
                          <a:latin typeface="Times New Roman" pitchFamily="18" charset="0"/>
                          <a:cs typeface="B Lotus" pitchFamily="2" charset="-78"/>
                        </a:rPr>
                        <a:t>بيان يا بزرگنمايي  </a:t>
                      </a:r>
                      <a:r>
                        <a:rPr kumimoji="0" lang="fa-IR" sz="2000" b="0" i="0" u="none" strike="noStrike" cap="none" normalizeH="0" baseline="0" dirty="0" smtClean="0">
                          <a:ln>
                            <a:noFill/>
                          </a:ln>
                          <a:solidFill>
                            <a:schemeClr val="bg2"/>
                          </a:solidFill>
                          <a:effectLst/>
                          <a:latin typeface="Times New Roman" pitchFamily="18" charset="0"/>
                          <a:cs typeface="B Lotus" pitchFamily="2" charset="-78"/>
                        </a:rPr>
                        <a:t>علت  </a:t>
                      </a:r>
                      <a:r>
                        <a:rPr kumimoji="0" lang="fa-IR" sz="2000" b="0" i="0" u="none" strike="noStrike" cap="none" normalizeH="0" baseline="0" dirty="0" smtClean="0">
                          <a:ln>
                            <a:noFill/>
                          </a:ln>
                          <a:solidFill>
                            <a:schemeClr val="bg2"/>
                          </a:solidFill>
                          <a:effectLst/>
                          <a:latin typeface="Times New Roman" pitchFamily="18" charset="0"/>
                          <a:cs typeface="B Lotus" pitchFamily="2" charset="-78"/>
                        </a:rPr>
                        <a:t>فرعي</a:t>
                      </a:r>
                      <a:endParaRPr kumimoji="0" lang="en-US" sz="2000" b="0" i="0" u="none" strike="noStrike" cap="none" normalizeH="0" baseline="0" dirty="0" smtClean="0">
                        <a:ln>
                          <a:noFill/>
                        </a:ln>
                        <a:solidFill>
                          <a:schemeClr val="bg2"/>
                        </a:solidFill>
                        <a:effectLst/>
                        <a:latin typeface="Times New Roman" pitchFamily="18" charset="0"/>
                        <a:cs typeface="B Lotus" pitchFamily="2" charset="-78"/>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333399"/>
                    </a:solidFill>
                  </a:tcPr>
                </a:tc>
                <a:tc>
                  <a:txBody>
                    <a:bodyPr/>
                    <a:lstStyle/>
                    <a:p>
                      <a:pPr marL="0" marR="0" lvl="0" indent="0" algn="r" defTabSz="914400" rtl="1" eaLnBrk="1" fontAlgn="base" latinLnBrk="0" hangingPunct="1">
                        <a:lnSpc>
                          <a:spcPct val="100000"/>
                        </a:lnSpc>
                        <a:spcBef>
                          <a:spcPct val="20000"/>
                        </a:spcBef>
                        <a:spcAft>
                          <a:spcPct val="0"/>
                        </a:spcAft>
                        <a:buClr>
                          <a:schemeClr val="tx2"/>
                        </a:buClr>
                        <a:buSzPct val="90000"/>
                        <a:buFont typeface="Wingdings" pitchFamily="2" charset="2"/>
                        <a:buNone/>
                        <a:tabLst/>
                      </a:pPr>
                      <a:endParaRPr kumimoji="0" lang="en-US" sz="2800" b="0" i="0" u="none" strike="noStrike" cap="none" normalizeH="0" baseline="0" smtClean="0">
                        <a:ln>
                          <a:noFill/>
                        </a:ln>
                        <a:solidFill>
                          <a:schemeClr val="bg2"/>
                        </a:solidFill>
                        <a:effectLst/>
                        <a:latin typeface="Times New Roman" pitchFamily="18" charset="0"/>
                        <a:cs typeface="B Lotus" pitchFamily="2" charset="-78"/>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333399"/>
                    </a:solidFill>
                  </a:tcPr>
                </a:tc>
                <a:tc>
                  <a:txBody>
                    <a:bodyPr/>
                    <a:lstStyle/>
                    <a:p>
                      <a:pPr marL="0" marR="0" lvl="0" indent="0" algn="r" defTabSz="914400" rtl="1" eaLnBrk="1" fontAlgn="base" latinLnBrk="0" hangingPunct="1">
                        <a:lnSpc>
                          <a:spcPct val="100000"/>
                        </a:lnSpc>
                        <a:spcBef>
                          <a:spcPct val="20000"/>
                        </a:spcBef>
                        <a:spcAft>
                          <a:spcPct val="0"/>
                        </a:spcAft>
                        <a:buClr>
                          <a:schemeClr val="tx2"/>
                        </a:buClr>
                        <a:buSzPct val="90000"/>
                        <a:buFont typeface="Wingdings" pitchFamily="2" charset="2"/>
                        <a:buNone/>
                        <a:tabLst/>
                      </a:pPr>
                      <a:endParaRPr kumimoji="0" lang="en-US" sz="2800" b="0" i="0" u="none" strike="noStrike" cap="none" normalizeH="0" baseline="0" smtClean="0">
                        <a:ln>
                          <a:noFill/>
                        </a:ln>
                        <a:solidFill>
                          <a:schemeClr val="bg2"/>
                        </a:solidFill>
                        <a:effectLst/>
                        <a:latin typeface="Times New Roman" pitchFamily="18" charset="0"/>
                        <a:cs typeface="B Lotus" pitchFamily="2" charset="-78"/>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333399"/>
                    </a:solidFill>
                  </a:tcPr>
                </a:tc>
              </a:tr>
              <a:tr h="919839">
                <a:tc>
                  <a:txBody>
                    <a:bodyPr/>
                    <a:lstStyle/>
                    <a:p>
                      <a:pPr marL="0" marR="0" lvl="0" indent="0" algn="just" defTabSz="914400" rtl="1" eaLnBrk="1" fontAlgn="base" latinLnBrk="0" hangingPunct="1">
                        <a:lnSpc>
                          <a:spcPct val="100000"/>
                        </a:lnSpc>
                        <a:spcBef>
                          <a:spcPct val="20000"/>
                        </a:spcBef>
                        <a:spcAft>
                          <a:spcPct val="0"/>
                        </a:spcAft>
                        <a:buClr>
                          <a:schemeClr val="tx2"/>
                        </a:buClr>
                        <a:buSzPct val="90000"/>
                        <a:buFont typeface="Wingdings" pitchFamily="2" charset="2"/>
                        <a:buNone/>
                        <a:tabLst/>
                      </a:pPr>
                      <a:r>
                        <a:rPr kumimoji="0" lang="fa-IR" sz="2000" b="0" i="0" u="none" strike="noStrike" cap="none" normalizeH="0" baseline="0" dirty="0" smtClean="0">
                          <a:ln>
                            <a:noFill/>
                          </a:ln>
                          <a:solidFill>
                            <a:schemeClr val="bg2"/>
                          </a:solidFill>
                          <a:effectLst/>
                          <a:latin typeface="Times New Roman" pitchFamily="18" charset="0"/>
                          <a:cs typeface="B Lotus" pitchFamily="2" charset="-78"/>
                        </a:rPr>
                        <a:t>4-دليل </a:t>
                      </a:r>
                      <a:r>
                        <a:rPr kumimoji="0" lang="fa-IR" sz="2000" b="0" i="0" u="none" strike="noStrike" cap="none" normalizeH="0" baseline="0" dirty="0" smtClean="0">
                          <a:ln>
                            <a:noFill/>
                          </a:ln>
                          <a:solidFill>
                            <a:schemeClr val="bg2"/>
                          </a:solidFill>
                          <a:effectLst/>
                          <a:latin typeface="Times New Roman" pitchFamily="18" charset="0"/>
                          <a:cs typeface="B Lotus" pitchFamily="2" charset="-78"/>
                        </a:rPr>
                        <a:t>انتخاب موضوع و </a:t>
                      </a:r>
                      <a:r>
                        <a:rPr kumimoji="0" lang="fa-IR" sz="2000" b="0" i="0" u="none" strike="noStrike" cap="none" normalizeH="0" baseline="0" dirty="0" smtClean="0">
                          <a:ln>
                            <a:noFill/>
                          </a:ln>
                          <a:solidFill>
                            <a:schemeClr val="bg2"/>
                          </a:solidFill>
                          <a:effectLst/>
                          <a:latin typeface="Times New Roman" pitchFamily="18" charset="0"/>
                          <a:cs typeface="B Lotus" pitchFamily="2" charset="-78"/>
                        </a:rPr>
                        <a:t>بيان ويژگيهاي </a:t>
                      </a:r>
                      <a:r>
                        <a:rPr kumimoji="0" lang="fa-IR" sz="2000" b="0" i="0" u="none" strike="noStrike" cap="none" normalizeH="0" baseline="0" dirty="0" smtClean="0">
                          <a:ln>
                            <a:noFill/>
                          </a:ln>
                          <a:solidFill>
                            <a:schemeClr val="bg2"/>
                          </a:solidFill>
                          <a:effectLst/>
                          <a:latin typeface="Times New Roman" pitchFamily="18" charset="0"/>
                          <a:cs typeface="B Lotus" pitchFamily="2" charset="-78"/>
                        </a:rPr>
                        <a:t>آن و مهم بودن تلاش در </a:t>
                      </a:r>
                      <a:r>
                        <a:rPr kumimoji="0" lang="fa-IR" sz="2000" b="0" i="0" u="none" strike="noStrike" cap="none" normalizeH="0" baseline="0" dirty="0" smtClean="0">
                          <a:ln>
                            <a:noFill/>
                          </a:ln>
                          <a:solidFill>
                            <a:schemeClr val="bg2"/>
                          </a:solidFill>
                          <a:effectLst/>
                          <a:latin typeface="Times New Roman" pitchFamily="18" charset="0"/>
                          <a:cs typeface="B Lotus" pitchFamily="2" charset="-78"/>
                        </a:rPr>
                        <a:t>زمينه </a:t>
                      </a:r>
                      <a:r>
                        <a:rPr kumimoji="0" lang="fa-IR" sz="2000" b="0" i="0" u="none" strike="noStrike" cap="none" normalizeH="0" baseline="0" dirty="0" smtClean="0">
                          <a:ln>
                            <a:noFill/>
                          </a:ln>
                          <a:solidFill>
                            <a:schemeClr val="bg2"/>
                          </a:solidFill>
                          <a:effectLst/>
                          <a:latin typeface="Times New Roman" pitchFamily="18" charset="0"/>
                          <a:cs typeface="B Lotus" pitchFamily="2" charset="-78"/>
                        </a:rPr>
                        <a:t>موضوع </a:t>
                      </a:r>
                      <a:endParaRPr kumimoji="0" lang="en-US" sz="2000" b="0" i="0" u="none" strike="noStrike" cap="none" normalizeH="0" baseline="0" dirty="0" smtClean="0">
                        <a:ln>
                          <a:noFill/>
                        </a:ln>
                        <a:solidFill>
                          <a:schemeClr val="bg2"/>
                        </a:solidFill>
                        <a:effectLst/>
                        <a:latin typeface="Times New Roman" pitchFamily="18" charset="0"/>
                        <a:cs typeface="B Lotus" pitchFamily="2" charset="-78"/>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333399"/>
                    </a:solidFill>
                  </a:tcPr>
                </a:tc>
                <a:tc>
                  <a:txBody>
                    <a:bodyPr/>
                    <a:lstStyle/>
                    <a:p>
                      <a:pPr marL="0" marR="0" lvl="0" indent="0" algn="just" defTabSz="914400" rtl="1" eaLnBrk="1" fontAlgn="base" latinLnBrk="0" hangingPunct="1">
                        <a:lnSpc>
                          <a:spcPct val="100000"/>
                        </a:lnSpc>
                        <a:spcBef>
                          <a:spcPct val="20000"/>
                        </a:spcBef>
                        <a:spcAft>
                          <a:spcPct val="0"/>
                        </a:spcAft>
                        <a:buClr>
                          <a:schemeClr val="tx2"/>
                        </a:buClr>
                        <a:buSzPct val="90000"/>
                        <a:buFont typeface="Wingdings" pitchFamily="2" charset="2"/>
                        <a:buNone/>
                        <a:tabLst/>
                      </a:pPr>
                      <a:endParaRPr kumimoji="0" lang="en-US" sz="2000" b="0" i="0" u="none" strike="noStrike" cap="none" normalizeH="0" baseline="0" smtClean="0">
                        <a:ln>
                          <a:noFill/>
                        </a:ln>
                        <a:solidFill>
                          <a:schemeClr val="bg2"/>
                        </a:solidFill>
                        <a:effectLst/>
                        <a:latin typeface="Times New Roman" pitchFamily="18" charset="0"/>
                        <a:cs typeface="B Lotus" pitchFamily="2" charset="-78"/>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333399"/>
                    </a:solidFill>
                  </a:tcPr>
                </a:tc>
                <a:tc>
                  <a:txBody>
                    <a:bodyPr/>
                    <a:lstStyle/>
                    <a:p>
                      <a:pPr marL="0" marR="0" lvl="0" indent="0" algn="just" defTabSz="914400" rtl="1" eaLnBrk="1" fontAlgn="base" latinLnBrk="0" hangingPunct="1">
                        <a:lnSpc>
                          <a:spcPct val="100000"/>
                        </a:lnSpc>
                        <a:spcBef>
                          <a:spcPct val="20000"/>
                        </a:spcBef>
                        <a:spcAft>
                          <a:spcPct val="0"/>
                        </a:spcAft>
                        <a:buClr>
                          <a:schemeClr val="tx2"/>
                        </a:buClr>
                        <a:buSzPct val="90000"/>
                        <a:buFont typeface="Wingdings" pitchFamily="2" charset="2"/>
                        <a:buNone/>
                        <a:tabLst/>
                      </a:pPr>
                      <a:endParaRPr kumimoji="0" lang="en-US" sz="2000" b="0" i="0" u="none" strike="noStrike" cap="none" normalizeH="0" baseline="0" smtClean="0">
                        <a:ln>
                          <a:noFill/>
                        </a:ln>
                        <a:solidFill>
                          <a:schemeClr val="bg2"/>
                        </a:solidFill>
                        <a:effectLst/>
                        <a:latin typeface="Times New Roman" pitchFamily="18" charset="0"/>
                        <a:cs typeface="B Lotus" pitchFamily="2" charset="-78"/>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333399"/>
                    </a:solidFill>
                  </a:tcPr>
                </a:tc>
                <a:tc>
                  <a:txBody>
                    <a:bodyPr/>
                    <a:lstStyle/>
                    <a:p>
                      <a:pPr marL="0" marR="0" lvl="0" indent="0" algn="just" defTabSz="914400" rtl="1" eaLnBrk="1" fontAlgn="base" latinLnBrk="0" hangingPunct="1">
                        <a:lnSpc>
                          <a:spcPct val="100000"/>
                        </a:lnSpc>
                        <a:spcBef>
                          <a:spcPct val="20000"/>
                        </a:spcBef>
                        <a:spcAft>
                          <a:spcPct val="0"/>
                        </a:spcAft>
                        <a:buClr>
                          <a:schemeClr val="tx2"/>
                        </a:buClr>
                        <a:buSzPct val="90000"/>
                        <a:buFont typeface="Wingdings" pitchFamily="2" charset="2"/>
                        <a:buNone/>
                        <a:tabLst/>
                      </a:pPr>
                      <a:r>
                        <a:rPr kumimoji="0" lang="fa-IR" sz="2000" b="0" i="0" u="none" strike="noStrike" cap="none" normalizeH="0" baseline="0" dirty="0" smtClean="0">
                          <a:ln>
                            <a:noFill/>
                          </a:ln>
                          <a:solidFill>
                            <a:schemeClr val="bg2"/>
                          </a:solidFill>
                          <a:effectLst/>
                          <a:latin typeface="Times New Roman" pitchFamily="18" charset="0"/>
                          <a:cs typeface="B Lotus" pitchFamily="2" charset="-78"/>
                        </a:rPr>
                        <a:t>10-از اشاره کردن به راه </a:t>
                      </a:r>
                      <a:r>
                        <a:rPr kumimoji="0" lang="fa-IR" sz="2000" b="0" i="0" u="none" strike="noStrike" cap="none" normalizeH="0" baseline="0" dirty="0" smtClean="0">
                          <a:ln>
                            <a:noFill/>
                          </a:ln>
                          <a:solidFill>
                            <a:schemeClr val="bg2"/>
                          </a:solidFill>
                          <a:effectLst/>
                          <a:latin typeface="Times New Roman" pitchFamily="18" charset="0"/>
                          <a:cs typeface="B Lotus" pitchFamily="2" charset="-78"/>
                        </a:rPr>
                        <a:t>حلهاي فرضي </a:t>
                      </a:r>
                      <a:r>
                        <a:rPr kumimoji="0" lang="fa-IR" sz="2000" b="0" i="0" u="none" strike="noStrike" cap="none" normalizeH="0" baseline="0" dirty="0" smtClean="0">
                          <a:ln>
                            <a:noFill/>
                          </a:ln>
                          <a:solidFill>
                            <a:schemeClr val="bg2"/>
                          </a:solidFill>
                          <a:effectLst/>
                          <a:latin typeface="Times New Roman" pitchFamily="18" charset="0"/>
                          <a:cs typeface="B Lotus" pitchFamily="2" charset="-78"/>
                        </a:rPr>
                        <a:t>اجتناب شده است .</a:t>
                      </a:r>
                      <a:endParaRPr kumimoji="0" lang="en-US" sz="2000" b="0" i="0" u="none" strike="noStrike" cap="none" normalizeH="0" baseline="0" dirty="0" smtClean="0">
                        <a:ln>
                          <a:noFill/>
                        </a:ln>
                        <a:solidFill>
                          <a:schemeClr val="bg2"/>
                        </a:solidFill>
                        <a:effectLst/>
                        <a:latin typeface="Times New Roman" pitchFamily="18" charset="0"/>
                        <a:cs typeface="B Lotus" pitchFamily="2" charset="-78"/>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333399"/>
                    </a:solidFill>
                  </a:tcPr>
                </a:tc>
                <a:tc>
                  <a:txBody>
                    <a:bodyPr/>
                    <a:lstStyle/>
                    <a:p>
                      <a:pPr marL="0" marR="0" lvl="0" indent="0" algn="r" defTabSz="914400" rtl="1" eaLnBrk="1" fontAlgn="base" latinLnBrk="0" hangingPunct="1">
                        <a:lnSpc>
                          <a:spcPct val="100000"/>
                        </a:lnSpc>
                        <a:spcBef>
                          <a:spcPct val="20000"/>
                        </a:spcBef>
                        <a:spcAft>
                          <a:spcPct val="0"/>
                        </a:spcAft>
                        <a:buClr>
                          <a:schemeClr val="tx2"/>
                        </a:buClr>
                        <a:buSzPct val="90000"/>
                        <a:buFont typeface="Wingdings" pitchFamily="2" charset="2"/>
                        <a:buNone/>
                        <a:tabLst/>
                      </a:pPr>
                      <a:endParaRPr kumimoji="0" lang="en-US" sz="2800" b="0" i="0" u="none" strike="noStrike" cap="none" normalizeH="0" baseline="0" smtClean="0">
                        <a:ln>
                          <a:noFill/>
                        </a:ln>
                        <a:solidFill>
                          <a:schemeClr val="bg2"/>
                        </a:solidFill>
                        <a:effectLst/>
                        <a:latin typeface="Times New Roman" pitchFamily="18" charset="0"/>
                        <a:cs typeface="B Lotus" pitchFamily="2" charset="-78"/>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333399"/>
                    </a:solidFill>
                  </a:tcPr>
                </a:tc>
                <a:tc>
                  <a:txBody>
                    <a:bodyPr/>
                    <a:lstStyle/>
                    <a:p>
                      <a:pPr marL="0" marR="0" lvl="0" indent="0" algn="r" defTabSz="914400" rtl="1" eaLnBrk="1" fontAlgn="base" latinLnBrk="0" hangingPunct="1">
                        <a:lnSpc>
                          <a:spcPct val="100000"/>
                        </a:lnSpc>
                        <a:spcBef>
                          <a:spcPct val="20000"/>
                        </a:spcBef>
                        <a:spcAft>
                          <a:spcPct val="0"/>
                        </a:spcAft>
                        <a:buClr>
                          <a:schemeClr val="tx2"/>
                        </a:buClr>
                        <a:buSzPct val="90000"/>
                        <a:buFont typeface="Wingdings" pitchFamily="2" charset="2"/>
                        <a:buNone/>
                        <a:tabLst/>
                      </a:pPr>
                      <a:endParaRPr kumimoji="0" lang="en-US" sz="2800" b="0" i="0" u="none" strike="noStrike" cap="none" normalizeH="0" baseline="0" smtClean="0">
                        <a:ln>
                          <a:noFill/>
                        </a:ln>
                        <a:solidFill>
                          <a:schemeClr val="bg2"/>
                        </a:solidFill>
                        <a:effectLst/>
                        <a:latin typeface="Times New Roman" pitchFamily="18" charset="0"/>
                        <a:cs typeface="B Lotus" pitchFamily="2" charset="-78"/>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333399"/>
                    </a:solidFill>
                  </a:tcPr>
                </a:tc>
              </a:tr>
              <a:tr h="919839">
                <a:tc>
                  <a:txBody>
                    <a:bodyPr/>
                    <a:lstStyle/>
                    <a:p>
                      <a:pPr marL="0" marR="0" lvl="0" indent="0" algn="just" defTabSz="914400" rtl="1" eaLnBrk="1" fontAlgn="base" latinLnBrk="0" hangingPunct="1">
                        <a:lnSpc>
                          <a:spcPct val="100000"/>
                        </a:lnSpc>
                        <a:spcBef>
                          <a:spcPct val="20000"/>
                        </a:spcBef>
                        <a:spcAft>
                          <a:spcPct val="0"/>
                        </a:spcAft>
                        <a:buClr>
                          <a:schemeClr val="tx2"/>
                        </a:buClr>
                        <a:buSzPct val="90000"/>
                        <a:buFont typeface="Wingdings" pitchFamily="2" charset="2"/>
                        <a:buNone/>
                        <a:tabLst/>
                      </a:pPr>
                      <a:r>
                        <a:rPr kumimoji="0" lang="fa-IR" sz="2000" b="0" i="0" u="none" strike="noStrike" cap="none" normalizeH="0" baseline="0" dirty="0" smtClean="0">
                          <a:ln>
                            <a:noFill/>
                          </a:ln>
                          <a:solidFill>
                            <a:schemeClr val="bg2"/>
                          </a:solidFill>
                          <a:effectLst/>
                          <a:latin typeface="Times New Roman" pitchFamily="18" charset="0"/>
                          <a:cs typeface="B Lotus" pitchFamily="2" charset="-78"/>
                        </a:rPr>
                        <a:t>5-تبيين تلاشهاي </a:t>
                      </a:r>
                      <a:r>
                        <a:rPr kumimoji="0" lang="fa-IR" sz="2000" b="0" i="0" u="none" strike="noStrike" cap="none" normalizeH="0" baseline="0" dirty="0" smtClean="0">
                          <a:ln>
                            <a:noFill/>
                          </a:ln>
                          <a:solidFill>
                            <a:schemeClr val="bg2"/>
                          </a:solidFill>
                          <a:effectLst/>
                          <a:latin typeface="Times New Roman" pitchFamily="18" charset="0"/>
                          <a:cs typeface="B Lotus" pitchFamily="2" charset="-78"/>
                        </a:rPr>
                        <a:t>انجام </a:t>
                      </a:r>
                      <a:r>
                        <a:rPr kumimoji="0" lang="fa-IR" sz="2000" b="0" i="0" u="none" strike="noStrike" cap="none" normalizeH="0" baseline="0" dirty="0" smtClean="0">
                          <a:ln>
                            <a:noFill/>
                          </a:ln>
                          <a:solidFill>
                            <a:schemeClr val="bg2"/>
                          </a:solidFill>
                          <a:effectLst/>
                          <a:latin typeface="Times New Roman" pitchFamily="18" charset="0"/>
                          <a:cs typeface="B Lotus" pitchFamily="2" charset="-78"/>
                        </a:rPr>
                        <a:t>يافته ديگران </a:t>
                      </a:r>
                      <a:r>
                        <a:rPr kumimoji="0" lang="fa-IR" sz="2000" b="0" i="0" u="none" strike="noStrike" cap="none" normalizeH="0" baseline="0" dirty="0" smtClean="0">
                          <a:ln>
                            <a:noFill/>
                          </a:ln>
                          <a:solidFill>
                            <a:schemeClr val="bg2"/>
                          </a:solidFill>
                          <a:effectLst/>
                          <a:latin typeface="Times New Roman" pitchFamily="18" charset="0"/>
                          <a:cs typeface="B Lotus" pitchFamily="2" charset="-78"/>
                        </a:rPr>
                        <a:t>و </a:t>
                      </a:r>
                      <a:r>
                        <a:rPr kumimoji="0" lang="fa-IR" sz="2000" b="0" i="0" u="none" strike="noStrike" cap="none" normalizeH="0" baseline="0" dirty="0" smtClean="0">
                          <a:ln>
                            <a:noFill/>
                          </a:ln>
                          <a:solidFill>
                            <a:schemeClr val="bg2"/>
                          </a:solidFill>
                          <a:effectLst/>
                          <a:latin typeface="Times New Roman" pitchFamily="18" charset="0"/>
                          <a:cs typeface="B Lotus" pitchFamily="2" charset="-78"/>
                        </a:rPr>
                        <a:t>کاستي هاي </a:t>
                      </a:r>
                      <a:r>
                        <a:rPr kumimoji="0" lang="fa-IR" sz="2000" b="0" i="0" u="none" strike="noStrike" cap="none" normalizeH="0" baseline="0" dirty="0" smtClean="0">
                          <a:ln>
                            <a:noFill/>
                          </a:ln>
                          <a:solidFill>
                            <a:schemeClr val="bg2"/>
                          </a:solidFill>
                          <a:effectLst/>
                          <a:latin typeface="Times New Roman" pitchFamily="18" charset="0"/>
                          <a:cs typeface="B Lotus" pitchFamily="2" charset="-78"/>
                        </a:rPr>
                        <a:t>موجود در </a:t>
                      </a:r>
                      <a:r>
                        <a:rPr kumimoji="0" lang="fa-IR" sz="2000" b="0" i="0" u="none" strike="noStrike" cap="none" normalizeH="0" baseline="0" dirty="0" smtClean="0">
                          <a:ln>
                            <a:noFill/>
                          </a:ln>
                          <a:solidFill>
                            <a:schemeClr val="bg2"/>
                          </a:solidFill>
                          <a:effectLst/>
                          <a:latin typeface="Times New Roman" pitchFamily="18" charset="0"/>
                          <a:cs typeface="B Lotus" pitchFamily="2" charset="-78"/>
                        </a:rPr>
                        <a:t>زمينه </a:t>
                      </a:r>
                      <a:r>
                        <a:rPr kumimoji="0" lang="fa-IR" sz="2000" b="0" i="0" u="none" strike="noStrike" cap="none" normalizeH="0" baseline="0" dirty="0" smtClean="0">
                          <a:ln>
                            <a:noFill/>
                          </a:ln>
                          <a:solidFill>
                            <a:schemeClr val="bg2"/>
                          </a:solidFill>
                          <a:effectLst/>
                          <a:latin typeface="Times New Roman" pitchFamily="18" charset="0"/>
                          <a:cs typeface="B Lotus" pitchFamily="2" charset="-78"/>
                        </a:rPr>
                        <a:t>موضوع </a:t>
                      </a:r>
                      <a:endParaRPr kumimoji="0" lang="en-US" sz="2000" b="0" i="0" u="none" strike="noStrike" cap="none" normalizeH="0" baseline="0" dirty="0" smtClean="0">
                        <a:ln>
                          <a:noFill/>
                        </a:ln>
                        <a:solidFill>
                          <a:schemeClr val="bg2"/>
                        </a:solidFill>
                        <a:effectLst/>
                        <a:latin typeface="Times New Roman" pitchFamily="18" charset="0"/>
                        <a:cs typeface="B Lotus" pitchFamily="2" charset="-78"/>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333399"/>
                    </a:solidFill>
                  </a:tcPr>
                </a:tc>
                <a:tc>
                  <a:txBody>
                    <a:bodyPr/>
                    <a:lstStyle/>
                    <a:p>
                      <a:pPr marL="0" marR="0" lvl="0" indent="0" algn="just" defTabSz="914400" rtl="1" eaLnBrk="1" fontAlgn="base" latinLnBrk="0" hangingPunct="1">
                        <a:lnSpc>
                          <a:spcPct val="100000"/>
                        </a:lnSpc>
                        <a:spcBef>
                          <a:spcPct val="20000"/>
                        </a:spcBef>
                        <a:spcAft>
                          <a:spcPct val="0"/>
                        </a:spcAft>
                        <a:buClr>
                          <a:schemeClr val="tx2"/>
                        </a:buClr>
                        <a:buSzPct val="90000"/>
                        <a:buFont typeface="Wingdings" pitchFamily="2" charset="2"/>
                        <a:buNone/>
                        <a:tabLst/>
                      </a:pPr>
                      <a:endParaRPr kumimoji="0" lang="en-US" sz="2000" b="0" i="0" u="none" strike="noStrike" cap="none" normalizeH="0" baseline="0" smtClean="0">
                        <a:ln>
                          <a:noFill/>
                        </a:ln>
                        <a:solidFill>
                          <a:schemeClr val="bg2"/>
                        </a:solidFill>
                        <a:effectLst/>
                        <a:latin typeface="Times New Roman" pitchFamily="18" charset="0"/>
                        <a:cs typeface="B Lotus" pitchFamily="2" charset="-78"/>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333399"/>
                    </a:solidFill>
                  </a:tcPr>
                </a:tc>
                <a:tc>
                  <a:txBody>
                    <a:bodyPr/>
                    <a:lstStyle/>
                    <a:p>
                      <a:pPr marL="0" marR="0" lvl="0" indent="0" algn="just" defTabSz="914400" rtl="1" eaLnBrk="1" fontAlgn="base" latinLnBrk="0" hangingPunct="1">
                        <a:lnSpc>
                          <a:spcPct val="100000"/>
                        </a:lnSpc>
                        <a:spcBef>
                          <a:spcPct val="20000"/>
                        </a:spcBef>
                        <a:spcAft>
                          <a:spcPct val="0"/>
                        </a:spcAft>
                        <a:buClr>
                          <a:schemeClr val="tx2"/>
                        </a:buClr>
                        <a:buSzPct val="90000"/>
                        <a:buFont typeface="Wingdings" pitchFamily="2" charset="2"/>
                        <a:buNone/>
                        <a:tabLst/>
                      </a:pPr>
                      <a:endParaRPr kumimoji="0" lang="en-US" sz="2000" b="0" i="0" u="none" strike="noStrike" cap="none" normalizeH="0" baseline="0" smtClean="0">
                        <a:ln>
                          <a:noFill/>
                        </a:ln>
                        <a:solidFill>
                          <a:schemeClr val="bg2"/>
                        </a:solidFill>
                        <a:effectLst/>
                        <a:latin typeface="Times New Roman" pitchFamily="18" charset="0"/>
                        <a:cs typeface="B Lotus" pitchFamily="2" charset="-78"/>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333399"/>
                    </a:solidFill>
                  </a:tcPr>
                </a:tc>
                <a:tc>
                  <a:txBody>
                    <a:bodyPr/>
                    <a:lstStyle/>
                    <a:p>
                      <a:pPr marL="0" marR="0" lvl="0" indent="0" algn="just" defTabSz="914400" rtl="1" eaLnBrk="1" fontAlgn="base" latinLnBrk="0" hangingPunct="1">
                        <a:lnSpc>
                          <a:spcPct val="100000"/>
                        </a:lnSpc>
                        <a:spcBef>
                          <a:spcPct val="20000"/>
                        </a:spcBef>
                        <a:spcAft>
                          <a:spcPct val="0"/>
                        </a:spcAft>
                        <a:buClr>
                          <a:schemeClr val="tx2"/>
                        </a:buClr>
                        <a:buSzPct val="90000"/>
                        <a:buFont typeface="Wingdings" pitchFamily="2" charset="2"/>
                        <a:buNone/>
                        <a:tabLst/>
                      </a:pPr>
                      <a:r>
                        <a:rPr kumimoji="0" lang="fa-IR" sz="2000" b="0" i="0" u="none" strike="noStrike" cap="none" normalizeH="0" baseline="0" dirty="0" smtClean="0">
                          <a:ln>
                            <a:noFill/>
                          </a:ln>
                          <a:solidFill>
                            <a:schemeClr val="bg2"/>
                          </a:solidFill>
                          <a:effectLst/>
                          <a:latin typeface="Times New Roman" pitchFamily="18" charset="0"/>
                          <a:cs typeface="B Lotus" pitchFamily="2" charset="-78"/>
                        </a:rPr>
                        <a:t>11-عنوان </a:t>
                      </a:r>
                      <a:r>
                        <a:rPr kumimoji="0" lang="fa-IR" sz="2000" b="0" i="0" u="none" strike="noStrike" cap="none" normalizeH="0" baseline="0" dirty="0" smtClean="0">
                          <a:ln>
                            <a:noFill/>
                          </a:ln>
                          <a:solidFill>
                            <a:schemeClr val="bg2"/>
                          </a:solidFill>
                          <a:effectLst/>
                          <a:latin typeface="Times New Roman" pitchFamily="18" charset="0"/>
                          <a:cs typeface="B Lotus" pitchFamily="2" charset="-78"/>
                        </a:rPr>
                        <a:t>تحقيق </a:t>
                      </a:r>
                      <a:r>
                        <a:rPr kumimoji="0" lang="fa-IR" sz="2000" b="0" i="0" u="none" strike="noStrike" cap="none" normalizeH="0" baseline="0" dirty="0" smtClean="0">
                          <a:ln>
                            <a:noFill/>
                          </a:ln>
                          <a:solidFill>
                            <a:schemeClr val="bg2"/>
                          </a:solidFill>
                          <a:effectLst/>
                          <a:latin typeface="Times New Roman" pitchFamily="18" charset="0"/>
                          <a:cs typeface="B Lotus" pitchFamily="2" charset="-78"/>
                        </a:rPr>
                        <a:t>از </a:t>
                      </a:r>
                      <a:r>
                        <a:rPr kumimoji="0" lang="fa-IR" sz="2000" b="0" i="0" u="none" strike="noStrike" cap="none" normalizeH="0" baseline="0" dirty="0" smtClean="0">
                          <a:ln>
                            <a:noFill/>
                          </a:ln>
                          <a:solidFill>
                            <a:schemeClr val="bg2"/>
                          </a:solidFill>
                          <a:effectLst/>
                          <a:latin typeface="Times New Roman" pitchFamily="18" charset="0"/>
                          <a:cs typeface="B Lotus" pitchFamily="2" charset="-78"/>
                        </a:rPr>
                        <a:t>روي بيان مسئله </a:t>
                      </a:r>
                      <a:r>
                        <a:rPr kumimoji="0" lang="fa-IR" sz="2000" b="0" i="0" u="none" strike="noStrike" cap="none" normalizeH="0" baseline="0" dirty="0" smtClean="0">
                          <a:ln>
                            <a:noFill/>
                          </a:ln>
                          <a:solidFill>
                            <a:schemeClr val="bg2"/>
                          </a:solidFill>
                          <a:effectLst/>
                          <a:latin typeface="Times New Roman" pitchFamily="18" charset="0"/>
                          <a:cs typeface="B Lotus" pitchFamily="2" charset="-78"/>
                        </a:rPr>
                        <a:t>قابل درک است </a:t>
                      </a:r>
                      <a:endParaRPr kumimoji="0" lang="en-US" sz="2000" b="0" i="0" u="none" strike="noStrike" cap="none" normalizeH="0" baseline="0" dirty="0" smtClean="0">
                        <a:ln>
                          <a:noFill/>
                        </a:ln>
                        <a:solidFill>
                          <a:schemeClr val="bg2"/>
                        </a:solidFill>
                        <a:effectLst/>
                        <a:latin typeface="Times New Roman" pitchFamily="18" charset="0"/>
                        <a:cs typeface="B Lotus" pitchFamily="2" charset="-78"/>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333399"/>
                    </a:solidFill>
                  </a:tcPr>
                </a:tc>
                <a:tc>
                  <a:txBody>
                    <a:bodyPr/>
                    <a:lstStyle/>
                    <a:p>
                      <a:pPr marL="0" marR="0" lvl="0" indent="0" algn="r" defTabSz="914400" rtl="1" eaLnBrk="1" fontAlgn="base" latinLnBrk="0" hangingPunct="1">
                        <a:lnSpc>
                          <a:spcPct val="100000"/>
                        </a:lnSpc>
                        <a:spcBef>
                          <a:spcPct val="20000"/>
                        </a:spcBef>
                        <a:spcAft>
                          <a:spcPct val="0"/>
                        </a:spcAft>
                        <a:buClr>
                          <a:schemeClr val="tx2"/>
                        </a:buClr>
                        <a:buSzPct val="90000"/>
                        <a:buFont typeface="Wingdings" pitchFamily="2" charset="2"/>
                        <a:buNone/>
                        <a:tabLst/>
                      </a:pPr>
                      <a:endParaRPr kumimoji="0" lang="en-US" sz="2800" b="0" i="0" u="none" strike="noStrike" cap="none" normalizeH="0" baseline="0" smtClean="0">
                        <a:ln>
                          <a:noFill/>
                        </a:ln>
                        <a:solidFill>
                          <a:schemeClr val="bg2"/>
                        </a:solidFill>
                        <a:effectLst/>
                        <a:latin typeface="Times New Roman" pitchFamily="18" charset="0"/>
                        <a:cs typeface="B Lotus" pitchFamily="2" charset="-78"/>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333399"/>
                    </a:solidFill>
                  </a:tcPr>
                </a:tc>
                <a:tc>
                  <a:txBody>
                    <a:bodyPr/>
                    <a:lstStyle/>
                    <a:p>
                      <a:pPr marL="0" marR="0" lvl="0" indent="0" algn="r" defTabSz="914400" rtl="1" eaLnBrk="1" fontAlgn="base" latinLnBrk="0" hangingPunct="1">
                        <a:lnSpc>
                          <a:spcPct val="100000"/>
                        </a:lnSpc>
                        <a:spcBef>
                          <a:spcPct val="20000"/>
                        </a:spcBef>
                        <a:spcAft>
                          <a:spcPct val="0"/>
                        </a:spcAft>
                        <a:buClr>
                          <a:schemeClr val="tx2"/>
                        </a:buClr>
                        <a:buSzPct val="90000"/>
                        <a:buFont typeface="Wingdings" pitchFamily="2" charset="2"/>
                        <a:buNone/>
                        <a:tabLst/>
                      </a:pPr>
                      <a:endParaRPr kumimoji="0" lang="en-US" sz="2800" b="0" i="0" u="none" strike="noStrike" cap="none" normalizeH="0" baseline="0" smtClean="0">
                        <a:ln>
                          <a:noFill/>
                        </a:ln>
                        <a:solidFill>
                          <a:schemeClr val="bg2"/>
                        </a:solidFill>
                        <a:effectLst/>
                        <a:latin typeface="Times New Roman" pitchFamily="18" charset="0"/>
                        <a:cs typeface="B Lotus" pitchFamily="2" charset="-78"/>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333399"/>
                    </a:solidFill>
                  </a:tcPr>
                </a:tc>
              </a:tr>
              <a:tr h="684952">
                <a:tc>
                  <a:txBody>
                    <a:bodyPr/>
                    <a:lstStyle/>
                    <a:p>
                      <a:pPr marL="0" marR="0" lvl="0" indent="0" algn="just" defTabSz="914400" rtl="1" eaLnBrk="1" fontAlgn="base" latinLnBrk="0" hangingPunct="1">
                        <a:lnSpc>
                          <a:spcPct val="100000"/>
                        </a:lnSpc>
                        <a:spcBef>
                          <a:spcPct val="20000"/>
                        </a:spcBef>
                        <a:spcAft>
                          <a:spcPct val="0"/>
                        </a:spcAft>
                        <a:buClr>
                          <a:schemeClr val="tx2"/>
                        </a:buClr>
                        <a:buSzPct val="90000"/>
                        <a:buFont typeface="Wingdings" pitchFamily="2" charset="2"/>
                        <a:buNone/>
                        <a:tabLst/>
                      </a:pPr>
                      <a:r>
                        <a:rPr kumimoji="0" lang="fa-IR" sz="2000" b="0" i="0" u="none" strike="noStrike" cap="none" normalizeH="0" baseline="0" dirty="0" smtClean="0">
                          <a:ln>
                            <a:noFill/>
                          </a:ln>
                          <a:solidFill>
                            <a:schemeClr val="bg2"/>
                          </a:solidFill>
                          <a:effectLst/>
                          <a:latin typeface="Times New Roman" pitchFamily="18" charset="0"/>
                          <a:cs typeface="B Lotus" pitchFamily="2" charset="-78"/>
                        </a:rPr>
                        <a:t>6-بيان </a:t>
                      </a:r>
                      <a:r>
                        <a:rPr kumimoji="0" lang="fa-IR" sz="2000" b="0" i="0" u="none" strike="noStrike" cap="none" normalizeH="0" baseline="0" dirty="0" smtClean="0">
                          <a:ln>
                            <a:noFill/>
                          </a:ln>
                          <a:solidFill>
                            <a:schemeClr val="bg2"/>
                          </a:solidFill>
                          <a:effectLst/>
                          <a:latin typeface="Times New Roman" pitchFamily="18" charset="0"/>
                          <a:cs typeface="B Lotus" pitchFamily="2" charset="-78"/>
                        </a:rPr>
                        <a:t>و ضع مطلوب و </a:t>
                      </a:r>
                      <a:r>
                        <a:rPr kumimoji="0" lang="fa-IR" sz="2000" b="0" i="0" u="none" strike="noStrike" cap="none" normalizeH="0" baseline="0" dirty="0" smtClean="0">
                          <a:ln>
                            <a:noFill/>
                          </a:ln>
                          <a:solidFill>
                            <a:schemeClr val="bg2"/>
                          </a:solidFill>
                          <a:effectLst/>
                          <a:latin typeface="Times New Roman" pitchFamily="18" charset="0"/>
                          <a:cs typeface="B Lotus" pitchFamily="2" charset="-78"/>
                        </a:rPr>
                        <a:t>نتايجي </a:t>
                      </a:r>
                      <a:r>
                        <a:rPr kumimoji="0" lang="fa-IR" sz="2000" b="0" i="0" u="none" strike="noStrike" cap="none" normalizeH="0" baseline="0" dirty="0" smtClean="0">
                          <a:ln>
                            <a:noFill/>
                          </a:ln>
                          <a:solidFill>
                            <a:schemeClr val="bg2"/>
                          </a:solidFill>
                          <a:effectLst/>
                          <a:latin typeface="Times New Roman" pitchFamily="18" charset="0"/>
                          <a:cs typeface="B Lotus" pitchFamily="2" charset="-78"/>
                        </a:rPr>
                        <a:t>که از حل مشکل انتظار </a:t>
                      </a:r>
                      <a:r>
                        <a:rPr kumimoji="0" lang="fa-IR" sz="2000" b="0" i="0" u="none" strike="noStrike" cap="none" normalizeH="0" baseline="0" dirty="0" smtClean="0">
                          <a:ln>
                            <a:noFill/>
                          </a:ln>
                          <a:solidFill>
                            <a:schemeClr val="bg2"/>
                          </a:solidFill>
                          <a:effectLst/>
                          <a:latin typeface="Times New Roman" pitchFamily="18" charset="0"/>
                          <a:cs typeface="B Lotus" pitchFamily="2" charset="-78"/>
                        </a:rPr>
                        <a:t>مي </a:t>
                      </a:r>
                      <a:r>
                        <a:rPr kumimoji="0" lang="fa-IR" sz="2000" b="0" i="0" u="none" strike="noStrike" cap="none" normalizeH="0" baseline="0" dirty="0" smtClean="0">
                          <a:ln>
                            <a:noFill/>
                          </a:ln>
                          <a:solidFill>
                            <a:schemeClr val="bg2"/>
                          </a:solidFill>
                          <a:effectLst/>
                          <a:latin typeface="Times New Roman" pitchFamily="18" charset="0"/>
                          <a:cs typeface="B Lotus" pitchFamily="2" charset="-78"/>
                        </a:rPr>
                        <a:t>رود .</a:t>
                      </a:r>
                      <a:endParaRPr kumimoji="0" lang="en-US" sz="2000" b="0" i="0" u="none" strike="noStrike" cap="none" normalizeH="0" baseline="0" dirty="0" smtClean="0">
                        <a:ln>
                          <a:noFill/>
                        </a:ln>
                        <a:solidFill>
                          <a:schemeClr val="bg2"/>
                        </a:solidFill>
                        <a:effectLst/>
                        <a:latin typeface="Times New Roman" pitchFamily="18" charset="0"/>
                        <a:cs typeface="B Lotus" pitchFamily="2" charset="-78"/>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333399"/>
                    </a:solidFill>
                  </a:tcPr>
                </a:tc>
                <a:tc>
                  <a:txBody>
                    <a:bodyPr/>
                    <a:lstStyle/>
                    <a:p>
                      <a:pPr marL="0" marR="0" lvl="0" indent="0" algn="just" defTabSz="914400" rtl="1" eaLnBrk="1" fontAlgn="base" latinLnBrk="0" hangingPunct="1">
                        <a:lnSpc>
                          <a:spcPct val="100000"/>
                        </a:lnSpc>
                        <a:spcBef>
                          <a:spcPct val="20000"/>
                        </a:spcBef>
                        <a:spcAft>
                          <a:spcPct val="0"/>
                        </a:spcAft>
                        <a:buClr>
                          <a:schemeClr val="tx2"/>
                        </a:buClr>
                        <a:buSzPct val="90000"/>
                        <a:buFont typeface="Wingdings" pitchFamily="2" charset="2"/>
                        <a:buNone/>
                        <a:tabLst/>
                      </a:pPr>
                      <a:endParaRPr kumimoji="0" lang="en-US" sz="2000" b="0" i="0" u="none" strike="noStrike" cap="none" normalizeH="0" baseline="0" smtClean="0">
                        <a:ln>
                          <a:noFill/>
                        </a:ln>
                        <a:solidFill>
                          <a:schemeClr val="bg2"/>
                        </a:solidFill>
                        <a:effectLst/>
                        <a:latin typeface="Times New Roman" pitchFamily="18" charset="0"/>
                        <a:cs typeface="B Lotus" pitchFamily="2" charset="-78"/>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333399"/>
                    </a:solidFill>
                  </a:tcPr>
                </a:tc>
                <a:tc>
                  <a:txBody>
                    <a:bodyPr/>
                    <a:lstStyle/>
                    <a:p>
                      <a:pPr marL="0" marR="0" lvl="0" indent="0" algn="just" defTabSz="914400" rtl="1" eaLnBrk="1" fontAlgn="base" latinLnBrk="0" hangingPunct="1">
                        <a:lnSpc>
                          <a:spcPct val="100000"/>
                        </a:lnSpc>
                        <a:spcBef>
                          <a:spcPct val="20000"/>
                        </a:spcBef>
                        <a:spcAft>
                          <a:spcPct val="0"/>
                        </a:spcAft>
                        <a:buClr>
                          <a:schemeClr val="tx2"/>
                        </a:buClr>
                        <a:buSzPct val="90000"/>
                        <a:buFont typeface="Wingdings" pitchFamily="2" charset="2"/>
                        <a:buNone/>
                        <a:tabLst/>
                      </a:pPr>
                      <a:endParaRPr kumimoji="0" lang="en-US" sz="2000" b="0" i="0" u="none" strike="noStrike" cap="none" normalizeH="0" baseline="0" smtClean="0">
                        <a:ln>
                          <a:noFill/>
                        </a:ln>
                        <a:solidFill>
                          <a:schemeClr val="bg2"/>
                        </a:solidFill>
                        <a:effectLst/>
                        <a:latin typeface="Times New Roman" pitchFamily="18" charset="0"/>
                        <a:cs typeface="B Lotus" pitchFamily="2" charset="-78"/>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333399"/>
                    </a:solidFill>
                  </a:tcPr>
                </a:tc>
                <a:tc>
                  <a:txBody>
                    <a:bodyPr/>
                    <a:lstStyle/>
                    <a:p>
                      <a:pPr marL="0" marR="0" lvl="0" indent="0" algn="just" defTabSz="914400" rtl="1" eaLnBrk="1" fontAlgn="base" latinLnBrk="0" hangingPunct="1">
                        <a:lnSpc>
                          <a:spcPct val="100000"/>
                        </a:lnSpc>
                        <a:spcBef>
                          <a:spcPct val="20000"/>
                        </a:spcBef>
                        <a:spcAft>
                          <a:spcPct val="0"/>
                        </a:spcAft>
                        <a:buClr>
                          <a:schemeClr val="tx2"/>
                        </a:buClr>
                        <a:buSzPct val="90000"/>
                        <a:buFont typeface="Wingdings" pitchFamily="2" charset="2"/>
                        <a:buNone/>
                        <a:tabLst/>
                      </a:pPr>
                      <a:r>
                        <a:rPr kumimoji="0" lang="fa-IR" sz="2000" b="0" i="0" u="none" strike="noStrike" cap="none" normalizeH="0" baseline="0" dirty="0" smtClean="0">
                          <a:ln>
                            <a:noFill/>
                          </a:ln>
                          <a:solidFill>
                            <a:schemeClr val="bg2"/>
                          </a:solidFill>
                          <a:effectLst/>
                          <a:latin typeface="Times New Roman" pitchFamily="18" charset="0"/>
                          <a:cs typeface="B Lotus" pitchFamily="2" charset="-78"/>
                        </a:rPr>
                        <a:t>12-اهداف و </a:t>
                      </a:r>
                      <a:r>
                        <a:rPr kumimoji="0" lang="fa-IR" sz="2000" b="0" i="0" u="none" strike="noStrike" cap="none" normalizeH="0" baseline="0" dirty="0" smtClean="0">
                          <a:ln>
                            <a:noFill/>
                          </a:ln>
                          <a:solidFill>
                            <a:schemeClr val="bg2"/>
                          </a:solidFill>
                          <a:effectLst/>
                          <a:latin typeface="Times New Roman" pitchFamily="18" charset="0"/>
                          <a:cs typeface="B Lotus" pitchFamily="2" charset="-78"/>
                        </a:rPr>
                        <a:t>فرضيات  يا </a:t>
                      </a:r>
                      <a:r>
                        <a:rPr kumimoji="0" lang="fa-IR" sz="2000" b="0" i="0" u="none" strike="noStrike" cap="none" normalizeH="0" baseline="0" dirty="0" smtClean="0">
                          <a:ln>
                            <a:noFill/>
                          </a:ln>
                          <a:solidFill>
                            <a:schemeClr val="bg2"/>
                          </a:solidFill>
                          <a:effectLst/>
                          <a:latin typeface="Times New Roman" pitchFamily="18" charset="0"/>
                          <a:cs typeface="B Lotus" pitchFamily="2" charset="-78"/>
                        </a:rPr>
                        <a:t>سوالات از </a:t>
                      </a:r>
                      <a:r>
                        <a:rPr kumimoji="0" lang="fa-IR" sz="2000" b="0" i="0" u="none" strike="noStrike" cap="none" normalizeH="0" baseline="0" dirty="0" smtClean="0">
                          <a:ln>
                            <a:noFill/>
                          </a:ln>
                          <a:solidFill>
                            <a:schemeClr val="bg2"/>
                          </a:solidFill>
                          <a:effectLst/>
                          <a:latin typeface="Times New Roman" pitchFamily="18" charset="0"/>
                          <a:cs typeface="B Lotus" pitchFamily="2" charset="-78"/>
                        </a:rPr>
                        <a:t>بيان مسئله </a:t>
                      </a:r>
                      <a:r>
                        <a:rPr kumimoji="0" lang="fa-IR" sz="2000" b="0" i="0" u="none" strike="noStrike" cap="none" normalizeH="0" baseline="0" dirty="0" smtClean="0">
                          <a:ln>
                            <a:noFill/>
                          </a:ln>
                          <a:solidFill>
                            <a:schemeClr val="bg2"/>
                          </a:solidFill>
                          <a:effectLst/>
                          <a:latin typeface="Times New Roman" pitchFamily="18" charset="0"/>
                          <a:cs typeface="B Lotus" pitchFamily="2" charset="-78"/>
                        </a:rPr>
                        <a:t>قابل </a:t>
                      </a:r>
                      <a:r>
                        <a:rPr kumimoji="0" lang="fa-IR" sz="2000" b="0" i="0" u="none" strike="noStrike" cap="none" normalizeH="0" baseline="0" dirty="0" smtClean="0">
                          <a:ln>
                            <a:noFill/>
                          </a:ln>
                          <a:solidFill>
                            <a:schemeClr val="bg2"/>
                          </a:solidFill>
                          <a:effectLst/>
                          <a:latin typeface="Times New Roman" pitchFamily="18" charset="0"/>
                          <a:cs typeface="B Lotus" pitchFamily="2" charset="-78"/>
                        </a:rPr>
                        <a:t>تدوين </a:t>
                      </a:r>
                      <a:r>
                        <a:rPr kumimoji="0" lang="fa-IR" sz="2000" b="0" i="0" u="none" strike="noStrike" cap="none" normalizeH="0" baseline="0" dirty="0" smtClean="0">
                          <a:ln>
                            <a:noFill/>
                          </a:ln>
                          <a:solidFill>
                            <a:schemeClr val="bg2"/>
                          </a:solidFill>
                          <a:effectLst/>
                          <a:latin typeface="Times New Roman" pitchFamily="18" charset="0"/>
                          <a:cs typeface="B Lotus" pitchFamily="2" charset="-78"/>
                        </a:rPr>
                        <a:t>است </a:t>
                      </a:r>
                      <a:endParaRPr kumimoji="0" lang="en-US" sz="2000" b="0" i="0" u="none" strike="noStrike" cap="none" normalizeH="0" baseline="0" dirty="0" smtClean="0">
                        <a:ln>
                          <a:noFill/>
                        </a:ln>
                        <a:solidFill>
                          <a:schemeClr val="bg2"/>
                        </a:solidFill>
                        <a:effectLst/>
                        <a:latin typeface="Times New Roman" pitchFamily="18" charset="0"/>
                        <a:cs typeface="B Lotus" pitchFamily="2" charset="-78"/>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333399"/>
                    </a:solidFill>
                  </a:tcPr>
                </a:tc>
                <a:tc>
                  <a:txBody>
                    <a:bodyPr/>
                    <a:lstStyle/>
                    <a:p>
                      <a:pPr marL="0" marR="0" lvl="0" indent="0" algn="r" defTabSz="914400" rtl="1" eaLnBrk="1" fontAlgn="base" latinLnBrk="0" hangingPunct="1">
                        <a:lnSpc>
                          <a:spcPct val="100000"/>
                        </a:lnSpc>
                        <a:spcBef>
                          <a:spcPct val="20000"/>
                        </a:spcBef>
                        <a:spcAft>
                          <a:spcPct val="0"/>
                        </a:spcAft>
                        <a:buClr>
                          <a:schemeClr val="tx2"/>
                        </a:buClr>
                        <a:buSzPct val="90000"/>
                        <a:buFont typeface="Wingdings" pitchFamily="2" charset="2"/>
                        <a:buNone/>
                        <a:tabLst/>
                      </a:pPr>
                      <a:endParaRPr kumimoji="0" lang="en-US" sz="2800" b="0" i="0" u="none" strike="noStrike" cap="none" normalizeH="0" baseline="0" smtClean="0">
                        <a:ln>
                          <a:noFill/>
                        </a:ln>
                        <a:solidFill>
                          <a:schemeClr val="bg2"/>
                        </a:solidFill>
                        <a:effectLst/>
                        <a:latin typeface="Times New Roman" pitchFamily="18" charset="0"/>
                        <a:cs typeface="B Lotus" pitchFamily="2" charset="-78"/>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333399"/>
                    </a:solidFill>
                  </a:tcPr>
                </a:tc>
                <a:tc>
                  <a:txBody>
                    <a:bodyPr/>
                    <a:lstStyle/>
                    <a:p>
                      <a:pPr marL="0" marR="0" lvl="0" indent="0" algn="r" defTabSz="914400" rtl="1" eaLnBrk="1" fontAlgn="base" latinLnBrk="0" hangingPunct="1">
                        <a:lnSpc>
                          <a:spcPct val="100000"/>
                        </a:lnSpc>
                        <a:spcBef>
                          <a:spcPct val="20000"/>
                        </a:spcBef>
                        <a:spcAft>
                          <a:spcPct val="0"/>
                        </a:spcAft>
                        <a:buClr>
                          <a:schemeClr val="tx2"/>
                        </a:buClr>
                        <a:buSzPct val="90000"/>
                        <a:buFont typeface="Wingdings" pitchFamily="2" charset="2"/>
                        <a:buNone/>
                        <a:tabLst/>
                      </a:pPr>
                      <a:endParaRPr kumimoji="0" lang="en-US" sz="2800" b="0" i="0" u="none" strike="noStrike" cap="none" normalizeH="0" baseline="0" dirty="0" smtClean="0">
                        <a:ln>
                          <a:noFill/>
                        </a:ln>
                        <a:solidFill>
                          <a:schemeClr val="bg2"/>
                        </a:solidFill>
                        <a:effectLst/>
                        <a:latin typeface="Times New Roman" pitchFamily="18" charset="0"/>
                        <a:cs typeface="B Lotus" pitchFamily="2" charset="-78"/>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333399"/>
                    </a:solidFill>
                  </a:tcPr>
                </a:tc>
              </a:tr>
            </a:tbl>
          </a:graphicData>
        </a:graphic>
      </p:graphicFrame>
      <p:sp>
        <p:nvSpPr>
          <p:cNvPr id="51202" name="Rectangle 2"/>
          <p:cNvSpPr>
            <a:spLocks noGrp="1" noChangeArrowheads="1"/>
          </p:cNvSpPr>
          <p:nvPr>
            <p:ph type="title" idx="4294967295"/>
          </p:nvPr>
        </p:nvSpPr>
        <p:spPr>
          <a:xfrm>
            <a:off x="107504" y="72430"/>
            <a:ext cx="8604250" cy="476250"/>
          </a:xfrm>
        </p:spPr>
        <p:txBody>
          <a:bodyPr>
            <a:normAutofit fontScale="90000"/>
          </a:bodyPr>
          <a:lstStyle/>
          <a:p>
            <a:pPr algn="ctr" rtl="1" eaLnBrk="1" hangingPunct="1"/>
            <a:r>
              <a:rPr lang="fa-IR" sz="2800" dirty="0" smtClean="0">
                <a:solidFill>
                  <a:srgbClr val="FF0000"/>
                </a:solidFill>
                <a:cs typeface="B Titr" pitchFamily="2" charset="-78"/>
              </a:rPr>
              <a:t>چک </a:t>
            </a:r>
            <a:r>
              <a:rPr lang="fa-IR" sz="2800" dirty="0" smtClean="0">
                <a:solidFill>
                  <a:srgbClr val="FF0000"/>
                </a:solidFill>
                <a:cs typeface="B Titr" pitchFamily="2" charset="-78"/>
              </a:rPr>
              <a:t>ليست ارزيابي بيان </a:t>
            </a:r>
            <a:r>
              <a:rPr lang="fa-IR" sz="2800" dirty="0" smtClean="0">
                <a:solidFill>
                  <a:srgbClr val="FF0000"/>
                </a:solidFill>
                <a:cs typeface="B Titr" pitchFamily="2" charset="-78"/>
              </a:rPr>
              <a:t>مساله</a:t>
            </a:r>
            <a:r>
              <a:rPr lang="fa-IR" sz="4000" dirty="0" smtClean="0"/>
              <a:t> </a:t>
            </a:r>
            <a:endParaRPr lang="en-US" sz="4000" dirty="0" smtClean="0"/>
          </a:p>
        </p:txBody>
      </p:sp>
      <p:sp>
        <p:nvSpPr>
          <p:cNvPr id="4" name="Slide Number Placeholder 3"/>
          <p:cNvSpPr>
            <a:spLocks noGrp="1"/>
          </p:cNvSpPr>
          <p:nvPr>
            <p:ph type="sldNum" sz="quarter" idx="12"/>
          </p:nvPr>
        </p:nvSpPr>
        <p:spPr/>
        <p:txBody>
          <a:bodyPr/>
          <a:lstStyle/>
          <a:p>
            <a:pPr>
              <a:defRPr/>
            </a:pPr>
            <a:fld id="{1E621C2D-7CDB-4E98-BEE8-BE0B26D093A5}" type="slidenum">
              <a:rPr lang="ar-SA" smtClean="0"/>
              <a:pPr>
                <a:defRPr/>
              </a:pPr>
              <a:t>55</a:t>
            </a:fld>
            <a:endParaRPr lang="en-US"/>
          </a:p>
        </p:txBody>
      </p:sp>
      <p:sp>
        <p:nvSpPr>
          <p:cNvPr id="5" name="Footer Placeholder 4"/>
          <p:cNvSpPr>
            <a:spLocks noGrp="1"/>
          </p:cNvSpPr>
          <p:nvPr>
            <p:ph type="ftr" sz="quarter" idx="11"/>
          </p:nvPr>
        </p:nvSpPr>
        <p:spPr/>
        <p:txBody>
          <a:bodyPr/>
          <a:lstStyle/>
          <a:p>
            <a:pPr>
              <a:defRPr/>
            </a:pPr>
            <a:r>
              <a:rPr lang="fa-IR" smtClean="0"/>
              <a:t>انتخاب موضوع، بيان مسئله، اهداف-دکتر آرش قنبريان</a:t>
            </a:r>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574675" y="304800"/>
            <a:ext cx="8001000" cy="762000"/>
          </a:xfrm>
        </p:spPr>
        <p:txBody>
          <a:bodyPr/>
          <a:lstStyle/>
          <a:p>
            <a:pPr algn="r" rtl="1" eaLnBrk="1" hangingPunct="1"/>
            <a:r>
              <a:rPr lang="fa-IR" sz="3000" smtClean="0">
                <a:solidFill>
                  <a:srgbClr val="3333CC"/>
                </a:solidFill>
                <a:cs typeface="B Titr" pitchFamily="2" charset="-78"/>
              </a:rPr>
              <a:t>شكل نگارش عنوان چگونه باشد؟</a:t>
            </a:r>
            <a:endParaRPr lang="en-US" sz="3000" smtClean="0">
              <a:solidFill>
                <a:srgbClr val="3333CC"/>
              </a:solidFill>
              <a:cs typeface="B Titr" pitchFamily="2" charset="-78"/>
            </a:endParaRPr>
          </a:p>
        </p:txBody>
      </p:sp>
      <p:sp>
        <p:nvSpPr>
          <p:cNvPr id="38915" name="Rectangle 3"/>
          <p:cNvSpPr>
            <a:spLocks noGrp="1" noChangeArrowheads="1"/>
          </p:cNvSpPr>
          <p:nvPr>
            <p:ph idx="1"/>
          </p:nvPr>
        </p:nvSpPr>
        <p:spPr>
          <a:xfrm>
            <a:off x="0" y="1905000"/>
            <a:ext cx="8991600" cy="4038600"/>
          </a:xfrm>
        </p:spPr>
        <p:txBody>
          <a:bodyPr/>
          <a:lstStyle/>
          <a:p>
            <a:pPr algn="r" rtl="1" eaLnBrk="1" hangingPunct="1">
              <a:lnSpc>
                <a:spcPct val="90000"/>
              </a:lnSpc>
            </a:pPr>
            <a:r>
              <a:rPr lang="fa-IR" sz="2800" b="1" smtClean="0">
                <a:cs typeface="B Nazanin" pitchFamily="2" charset="-78"/>
              </a:rPr>
              <a:t>ژورناليستي نباشد.</a:t>
            </a:r>
          </a:p>
          <a:p>
            <a:pPr algn="r" rtl="1" eaLnBrk="1" hangingPunct="1">
              <a:lnSpc>
                <a:spcPct val="90000"/>
              </a:lnSpc>
            </a:pPr>
            <a:r>
              <a:rPr lang="fa-IR" sz="2800" b="1" smtClean="0">
                <a:cs typeface="B Nazanin" pitchFamily="2" charset="-78"/>
              </a:rPr>
              <a:t> اختصارات را توضيح دهد.</a:t>
            </a:r>
          </a:p>
          <a:p>
            <a:pPr algn="r" rtl="1" eaLnBrk="1" hangingPunct="1">
              <a:lnSpc>
                <a:spcPct val="90000"/>
              </a:lnSpc>
            </a:pPr>
            <a:r>
              <a:rPr lang="fa-IR" sz="2800" b="1" smtClean="0">
                <a:cs typeface="B Nazanin" pitchFamily="2" charset="-78"/>
              </a:rPr>
              <a:t> بهتر است كوتاه و حد اكثر 80 حرف باشد.</a:t>
            </a:r>
          </a:p>
          <a:p>
            <a:pPr algn="r" rtl="1" eaLnBrk="1" hangingPunct="1">
              <a:lnSpc>
                <a:spcPct val="90000"/>
              </a:lnSpc>
            </a:pPr>
            <a:r>
              <a:rPr lang="fa-IR" sz="2800" b="1" smtClean="0">
                <a:cs typeface="B Nazanin" pitchFamily="2" charset="-78"/>
              </a:rPr>
              <a:t> در مطالعات توصيفي </a:t>
            </a:r>
            <a:r>
              <a:rPr lang="en-US" sz="2800" b="1" smtClean="0">
                <a:cs typeface="B Nazanin" pitchFamily="2" charset="-78"/>
              </a:rPr>
              <a:t>Who, Where, When </a:t>
            </a:r>
            <a:r>
              <a:rPr lang="fa-IR" sz="2800" b="1" smtClean="0">
                <a:cs typeface="B Nazanin" pitchFamily="2" charset="-78"/>
              </a:rPr>
              <a:t> را مشخص كند.</a:t>
            </a:r>
          </a:p>
          <a:p>
            <a:pPr algn="r" rtl="1" eaLnBrk="1" hangingPunct="1">
              <a:lnSpc>
                <a:spcPct val="90000"/>
              </a:lnSpc>
            </a:pPr>
            <a:r>
              <a:rPr lang="fa-IR" sz="2800" b="1" smtClean="0">
                <a:cs typeface="B Nazanin" pitchFamily="2" charset="-78"/>
              </a:rPr>
              <a:t>از كلمات مناسب </a:t>
            </a:r>
            <a:r>
              <a:rPr lang="en-US" sz="2800" b="1" smtClean="0">
                <a:cs typeface="B Nazanin" pitchFamily="2" charset="-78"/>
              </a:rPr>
              <a:t>Appropriate</a:t>
            </a:r>
            <a:r>
              <a:rPr lang="fa-IR" sz="2800" b="1" smtClean="0">
                <a:cs typeface="B Nazanin" pitchFamily="2" charset="-78"/>
              </a:rPr>
              <a:t> استفاده شود. (مثال شيوع و بروز)</a:t>
            </a:r>
            <a:endParaRPr lang="en-US" sz="2800" b="1" smtClean="0">
              <a:cs typeface="B Nazanin" pitchFamily="2" charset="-78"/>
            </a:endParaRPr>
          </a:p>
        </p:txBody>
      </p:sp>
      <p:sp>
        <p:nvSpPr>
          <p:cNvPr id="5" name="Footer Placeholder 4"/>
          <p:cNvSpPr>
            <a:spLocks noGrp="1"/>
          </p:cNvSpPr>
          <p:nvPr>
            <p:ph type="ftr" sz="quarter" idx="11"/>
          </p:nvPr>
        </p:nvSpPr>
        <p:spPr/>
        <p:txBody>
          <a:bodyPr/>
          <a:lstStyle/>
          <a:p>
            <a:r>
              <a:rPr lang="fa-IR" dirty="0" smtClean="0"/>
              <a:t>انتخاب موضوع، بيان مسئله، اهداف-دکتر آرش قنبريان</a:t>
            </a:r>
            <a:endParaRPr lang="en-US" dirty="0"/>
          </a:p>
        </p:txBody>
      </p:sp>
      <p:sp>
        <p:nvSpPr>
          <p:cNvPr id="4" name="Slide Number Placeholder 3"/>
          <p:cNvSpPr>
            <a:spLocks noGrp="1"/>
          </p:cNvSpPr>
          <p:nvPr>
            <p:ph type="sldNum" sz="quarter" idx="12"/>
          </p:nvPr>
        </p:nvSpPr>
        <p:spPr/>
        <p:txBody>
          <a:bodyPr/>
          <a:lstStyle/>
          <a:p>
            <a:fld id="{C18AF7E9-5F85-4EBF-B4B3-3686E00CFE2F}" type="slidenum">
              <a:rPr lang="en-US" smtClean="0"/>
              <a:pPr/>
              <a:t>56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 calcmode="lin" valueType="num">
                                      <p:cBhvr additive="base">
                                        <p:cTn id="7" dur="500" fill="hold"/>
                                        <p:tgtEl>
                                          <p:spTgt spid="389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89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8915">
                                            <p:txEl>
                                              <p:pRg st="1" end="1"/>
                                            </p:txEl>
                                          </p:spTgt>
                                        </p:tgtEl>
                                        <p:attrNameLst>
                                          <p:attrName>style.visibility</p:attrName>
                                        </p:attrNameLst>
                                      </p:cBhvr>
                                      <p:to>
                                        <p:strVal val="visible"/>
                                      </p:to>
                                    </p:set>
                                    <p:anim calcmode="lin" valueType="num">
                                      <p:cBhvr additive="base">
                                        <p:cTn id="13" dur="500" fill="hold"/>
                                        <p:tgtEl>
                                          <p:spTgt spid="389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89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8915">
                                            <p:txEl>
                                              <p:pRg st="2" end="2"/>
                                            </p:txEl>
                                          </p:spTgt>
                                        </p:tgtEl>
                                        <p:attrNameLst>
                                          <p:attrName>style.visibility</p:attrName>
                                        </p:attrNameLst>
                                      </p:cBhvr>
                                      <p:to>
                                        <p:strVal val="visible"/>
                                      </p:to>
                                    </p:set>
                                    <p:anim calcmode="lin" valueType="num">
                                      <p:cBhvr additive="base">
                                        <p:cTn id="19" dur="500" fill="hold"/>
                                        <p:tgtEl>
                                          <p:spTgt spid="389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89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8915">
                                            <p:txEl>
                                              <p:pRg st="3" end="3"/>
                                            </p:txEl>
                                          </p:spTgt>
                                        </p:tgtEl>
                                        <p:attrNameLst>
                                          <p:attrName>style.visibility</p:attrName>
                                        </p:attrNameLst>
                                      </p:cBhvr>
                                      <p:to>
                                        <p:strVal val="visible"/>
                                      </p:to>
                                    </p:set>
                                    <p:anim calcmode="lin" valueType="num">
                                      <p:cBhvr additive="base">
                                        <p:cTn id="25" dur="500" fill="hold"/>
                                        <p:tgtEl>
                                          <p:spTgt spid="3891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89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8915">
                                            <p:txEl>
                                              <p:pRg st="4" end="4"/>
                                            </p:txEl>
                                          </p:spTgt>
                                        </p:tgtEl>
                                        <p:attrNameLst>
                                          <p:attrName>style.visibility</p:attrName>
                                        </p:attrNameLst>
                                      </p:cBhvr>
                                      <p:to>
                                        <p:strVal val="visible"/>
                                      </p:to>
                                    </p:set>
                                    <p:anim calcmode="lin" valueType="num">
                                      <p:cBhvr additive="base">
                                        <p:cTn id="31" dur="500" fill="hold"/>
                                        <p:tgtEl>
                                          <p:spTgt spid="3891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891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714375" y="228600"/>
            <a:ext cx="8277225" cy="598488"/>
          </a:xfrm>
        </p:spPr>
        <p:txBody>
          <a:bodyPr>
            <a:normAutofit fontScale="90000"/>
          </a:bodyPr>
          <a:lstStyle/>
          <a:p>
            <a:pPr algn="ctr" eaLnBrk="1" hangingPunct="1"/>
            <a:r>
              <a:rPr lang="fa-IR" sz="4000" smtClean="0">
                <a:solidFill>
                  <a:srgbClr val="FF0000"/>
                </a:solidFill>
                <a:cs typeface="B Titr" pitchFamily="2" charset="-78"/>
              </a:rPr>
              <a:t>عنوان تحقيق</a:t>
            </a:r>
            <a:endParaRPr lang="en-US" sz="4000" smtClean="0">
              <a:solidFill>
                <a:srgbClr val="FF0000"/>
              </a:solidFill>
              <a:cs typeface="B Titr" pitchFamily="2" charset="-78"/>
            </a:endParaRPr>
          </a:p>
        </p:txBody>
      </p:sp>
      <p:sp>
        <p:nvSpPr>
          <p:cNvPr id="53251" name="Rectangle 3"/>
          <p:cNvSpPr>
            <a:spLocks noGrp="1" noChangeArrowheads="1"/>
          </p:cNvSpPr>
          <p:nvPr>
            <p:ph idx="1"/>
          </p:nvPr>
        </p:nvSpPr>
        <p:spPr>
          <a:xfrm>
            <a:off x="179388" y="836613"/>
            <a:ext cx="8964612" cy="5761037"/>
          </a:xfrm>
        </p:spPr>
        <p:txBody>
          <a:bodyPr/>
          <a:lstStyle/>
          <a:p>
            <a:pPr algn="just" rtl="1" eaLnBrk="1" hangingPunct="1"/>
            <a:r>
              <a:rPr lang="fa-IR" sz="2800" dirty="0" smtClean="0">
                <a:solidFill>
                  <a:srgbClr val="333399"/>
                </a:solidFill>
                <a:cs typeface="B Lotus" pitchFamily="2" charset="-78"/>
              </a:rPr>
              <a:t>در هنگام نوشتن عنوان بايد </a:t>
            </a:r>
            <a:r>
              <a:rPr lang="fa-IR" sz="2800" dirty="0" smtClean="0">
                <a:solidFill>
                  <a:srgbClr val="333399"/>
                </a:solidFill>
                <a:cs typeface="B Lotus" pitchFamily="2" charset="-78"/>
              </a:rPr>
              <a:t>خصوصياتي </a:t>
            </a:r>
            <a:r>
              <a:rPr lang="fa-IR" sz="2800" dirty="0" smtClean="0">
                <a:solidFill>
                  <a:srgbClr val="333399"/>
                </a:solidFill>
                <a:cs typeface="B Lotus" pitchFamily="2" charset="-78"/>
              </a:rPr>
              <a:t>که </a:t>
            </a:r>
            <a:r>
              <a:rPr lang="fa-IR" sz="2800" dirty="0" smtClean="0">
                <a:solidFill>
                  <a:srgbClr val="333399"/>
                </a:solidFill>
                <a:cs typeface="B Lotus" pitchFamily="2" charset="-78"/>
              </a:rPr>
              <a:t>براي </a:t>
            </a:r>
            <a:r>
              <a:rPr lang="fa-IR" sz="2800" dirty="0" smtClean="0">
                <a:solidFill>
                  <a:srgbClr val="333399"/>
                </a:solidFill>
                <a:cs typeface="B Lotus" pitchFamily="2" charset="-78"/>
              </a:rPr>
              <a:t>يک </a:t>
            </a:r>
            <a:r>
              <a:rPr lang="fa-IR" sz="2800" dirty="0" smtClean="0">
                <a:solidFill>
                  <a:srgbClr val="FF0000"/>
                </a:solidFill>
                <a:cs typeface="B Lotus" pitchFamily="2" charset="-78"/>
              </a:rPr>
              <a:t>عنوان خوب </a:t>
            </a:r>
            <a:r>
              <a:rPr lang="fa-IR" sz="2800" dirty="0" smtClean="0">
                <a:solidFill>
                  <a:srgbClr val="333399"/>
                </a:solidFill>
                <a:cs typeface="B Lotus" pitchFamily="2" charset="-78"/>
              </a:rPr>
              <a:t>برشمرده </a:t>
            </a:r>
            <a:r>
              <a:rPr lang="fa-IR" sz="2800" dirty="0" smtClean="0">
                <a:solidFill>
                  <a:srgbClr val="333399"/>
                </a:solidFill>
                <a:cs typeface="B Lotus" pitchFamily="2" charset="-78"/>
              </a:rPr>
              <a:t>مي </a:t>
            </a:r>
            <a:r>
              <a:rPr lang="fa-IR" sz="2800" dirty="0" smtClean="0">
                <a:solidFill>
                  <a:srgbClr val="333399"/>
                </a:solidFill>
                <a:cs typeface="B Lotus" pitchFamily="2" charset="-78"/>
              </a:rPr>
              <a:t>شونددر نظر گرفت . اين موارد عبارتند از:</a:t>
            </a:r>
            <a:endParaRPr lang="ar-SA" sz="2800" dirty="0" smtClean="0">
              <a:solidFill>
                <a:srgbClr val="333399"/>
              </a:solidFill>
              <a:cs typeface="B Lotus" pitchFamily="2" charset="-78"/>
            </a:endParaRPr>
          </a:p>
          <a:p>
            <a:pPr lvl="1" algn="just" rtl="1" eaLnBrk="1" hangingPunct="1"/>
            <a:r>
              <a:rPr lang="fa-IR" dirty="0" smtClean="0">
                <a:cs typeface="B Lotus" pitchFamily="2" charset="-78"/>
              </a:rPr>
              <a:t>از کلمات </a:t>
            </a:r>
            <a:r>
              <a:rPr lang="fa-IR" dirty="0" smtClean="0">
                <a:solidFill>
                  <a:srgbClr val="FF3300"/>
                </a:solidFill>
                <a:cs typeface="B Lotus" pitchFamily="2" charset="-78"/>
              </a:rPr>
              <a:t>کوتاه ، رسا</a:t>
            </a:r>
            <a:r>
              <a:rPr lang="fa-IR" dirty="0" smtClean="0">
                <a:cs typeface="B Lotus" pitchFamily="2" charset="-78"/>
              </a:rPr>
              <a:t> ودر حد امکان از يک </a:t>
            </a:r>
            <a:r>
              <a:rPr lang="fa-IR" dirty="0" smtClean="0">
                <a:solidFill>
                  <a:srgbClr val="FF3300"/>
                </a:solidFill>
                <a:cs typeface="B Lotus" pitchFamily="2" charset="-78"/>
              </a:rPr>
              <a:t>زبان</a:t>
            </a:r>
            <a:r>
              <a:rPr lang="fa-IR" dirty="0" smtClean="0">
                <a:cs typeface="B Lotus" pitchFamily="2" charset="-78"/>
              </a:rPr>
              <a:t> استفاده شود</a:t>
            </a:r>
            <a:endParaRPr lang="ar-SA" dirty="0" smtClean="0">
              <a:cs typeface="B Lotus" pitchFamily="2" charset="-78"/>
            </a:endParaRPr>
          </a:p>
          <a:p>
            <a:pPr lvl="1" algn="just" rtl="1" eaLnBrk="1" hangingPunct="1"/>
            <a:r>
              <a:rPr lang="fa-IR" dirty="0" smtClean="0">
                <a:cs typeface="B Lotus" pitchFamily="2" charset="-78"/>
              </a:rPr>
              <a:t>عبارت </a:t>
            </a:r>
            <a:r>
              <a:rPr lang="fa-IR" dirty="0" smtClean="0">
                <a:solidFill>
                  <a:srgbClr val="FF3300"/>
                </a:solidFill>
                <a:cs typeface="B Lotus" pitchFamily="2" charset="-78"/>
              </a:rPr>
              <a:t>گويا</a:t>
            </a:r>
            <a:r>
              <a:rPr lang="fa-IR" dirty="0" smtClean="0">
                <a:cs typeface="B Lotus" pitchFamily="2" charset="-78"/>
              </a:rPr>
              <a:t> باشد و </a:t>
            </a:r>
            <a:r>
              <a:rPr lang="fa-IR" dirty="0" smtClean="0">
                <a:solidFill>
                  <a:srgbClr val="FF3300"/>
                </a:solidFill>
                <a:cs typeface="B Lotus" pitchFamily="2" charset="-78"/>
              </a:rPr>
              <a:t>گيج کننده</a:t>
            </a:r>
            <a:r>
              <a:rPr lang="fa-IR" dirty="0" smtClean="0">
                <a:cs typeface="B Lotus" pitchFamily="2" charset="-78"/>
              </a:rPr>
              <a:t> نباشد.ازاختصارات که ممکن است مخفف عبارات </a:t>
            </a:r>
            <a:r>
              <a:rPr lang="fa-IR" dirty="0" smtClean="0">
                <a:cs typeface="B Lotus" pitchFamily="2" charset="-78"/>
              </a:rPr>
              <a:t>مختلفي </a:t>
            </a:r>
            <a:r>
              <a:rPr lang="fa-IR" dirty="0" smtClean="0">
                <a:cs typeface="B Lotus" pitchFamily="2" charset="-78"/>
              </a:rPr>
              <a:t>باشند پرهيز شود.</a:t>
            </a:r>
            <a:endParaRPr lang="ar-SA" dirty="0" smtClean="0">
              <a:cs typeface="B Lotus" pitchFamily="2" charset="-78"/>
            </a:endParaRPr>
          </a:p>
          <a:p>
            <a:pPr lvl="1" algn="just" rtl="1" eaLnBrk="1" hangingPunct="1"/>
            <a:r>
              <a:rPr lang="fa-IR" dirty="0" smtClean="0">
                <a:cs typeface="B Lotus" pitchFamily="2" charset="-78"/>
              </a:rPr>
              <a:t>در تحقيقات </a:t>
            </a:r>
            <a:r>
              <a:rPr lang="fa-IR" dirty="0" smtClean="0">
                <a:solidFill>
                  <a:srgbClr val="FF3300"/>
                </a:solidFill>
                <a:cs typeface="B Lotus" pitchFamily="2" charset="-78"/>
              </a:rPr>
              <a:t>توصيفي </a:t>
            </a:r>
            <a:r>
              <a:rPr lang="fa-IR" dirty="0" smtClean="0">
                <a:solidFill>
                  <a:srgbClr val="FF3300"/>
                </a:solidFill>
                <a:cs typeface="B Lotus" pitchFamily="2" charset="-78"/>
              </a:rPr>
              <a:t>بيان مکان و زمان تحقيق</a:t>
            </a:r>
            <a:r>
              <a:rPr lang="fa-IR" dirty="0" smtClean="0">
                <a:cs typeface="B Lotus" pitchFamily="2" charset="-78"/>
              </a:rPr>
              <a:t> در عنوان ضرورت دارد.</a:t>
            </a:r>
            <a:endParaRPr lang="ar-SA" dirty="0" smtClean="0">
              <a:cs typeface="B Lotus" pitchFamily="2" charset="-78"/>
            </a:endParaRPr>
          </a:p>
          <a:p>
            <a:pPr lvl="1" algn="just" rtl="1" eaLnBrk="1" hangingPunct="1"/>
            <a:r>
              <a:rPr lang="fa-IR" dirty="0" smtClean="0">
                <a:cs typeface="B Lotus" pitchFamily="2" charset="-78"/>
              </a:rPr>
              <a:t>در عنوان دقيقا" آنچه محقق بدنبال تعيين آن است بيان شود.</a:t>
            </a:r>
            <a:endParaRPr lang="ar-SA" dirty="0" smtClean="0">
              <a:cs typeface="B Lotus" pitchFamily="2" charset="-78"/>
            </a:endParaRPr>
          </a:p>
          <a:p>
            <a:pPr lvl="1" algn="just" rtl="1" eaLnBrk="1" hangingPunct="1"/>
            <a:r>
              <a:rPr lang="fa-IR" dirty="0" smtClean="0">
                <a:cs typeface="B Lotus" pitchFamily="2" charset="-78"/>
              </a:rPr>
              <a:t>سعي </a:t>
            </a:r>
            <a:r>
              <a:rPr lang="fa-IR" dirty="0" smtClean="0">
                <a:cs typeface="B Lotus" pitchFamily="2" charset="-78"/>
              </a:rPr>
              <a:t>شود دامنه تحقيق </a:t>
            </a:r>
            <a:r>
              <a:rPr lang="fa-IR" dirty="0" smtClean="0">
                <a:solidFill>
                  <a:srgbClr val="FF3300"/>
                </a:solidFill>
                <a:cs typeface="B Lotus" pitchFamily="2" charset="-78"/>
              </a:rPr>
              <a:t>محدود</a:t>
            </a:r>
            <a:r>
              <a:rPr lang="fa-IR" dirty="0" smtClean="0">
                <a:cs typeface="B Lotus" pitchFamily="2" charset="-78"/>
              </a:rPr>
              <a:t> در نظر گرفته شود.</a:t>
            </a:r>
            <a:endParaRPr lang="ar-SA" dirty="0" smtClean="0">
              <a:cs typeface="B Lotus" pitchFamily="2" charset="-78"/>
            </a:endParaRPr>
          </a:p>
          <a:p>
            <a:pPr lvl="1" algn="just" rtl="1" eaLnBrk="1" hangingPunct="1"/>
            <a:r>
              <a:rPr lang="fa-IR" dirty="0" smtClean="0">
                <a:cs typeface="B Lotus" pitchFamily="2" charset="-78"/>
              </a:rPr>
              <a:t>عنوان را </a:t>
            </a:r>
            <a:r>
              <a:rPr lang="fa-IR" dirty="0" smtClean="0">
                <a:solidFill>
                  <a:srgbClr val="FF3300"/>
                </a:solidFill>
                <a:cs typeface="B Lotus" pitchFamily="2" charset="-78"/>
              </a:rPr>
              <a:t>غير </a:t>
            </a:r>
            <a:r>
              <a:rPr lang="fa-IR" dirty="0" smtClean="0">
                <a:solidFill>
                  <a:srgbClr val="FF3300"/>
                </a:solidFill>
                <a:cs typeface="B Lotus" pitchFamily="2" charset="-78"/>
              </a:rPr>
              <a:t>سوالي</a:t>
            </a:r>
            <a:r>
              <a:rPr lang="fa-IR" dirty="0" smtClean="0">
                <a:cs typeface="B Lotus" pitchFamily="2" charset="-78"/>
              </a:rPr>
              <a:t> </a:t>
            </a:r>
            <a:r>
              <a:rPr lang="fa-IR" dirty="0" smtClean="0">
                <a:cs typeface="B Lotus" pitchFamily="2" charset="-78"/>
              </a:rPr>
              <a:t>مطرح نمائيد.</a:t>
            </a:r>
            <a:endParaRPr lang="ar-SA" dirty="0" smtClean="0">
              <a:cs typeface="B Lotus" pitchFamily="2" charset="-78"/>
            </a:endParaRPr>
          </a:p>
          <a:p>
            <a:pPr lvl="1" algn="just" rtl="1" eaLnBrk="1" hangingPunct="1"/>
            <a:r>
              <a:rPr lang="fa-IR" dirty="0" smtClean="0">
                <a:cs typeface="B Lotus" pitchFamily="2" charset="-78"/>
              </a:rPr>
              <a:t>از کلمات </a:t>
            </a:r>
            <a:r>
              <a:rPr lang="fa-IR" dirty="0" smtClean="0">
                <a:solidFill>
                  <a:srgbClr val="FF3300"/>
                </a:solidFill>
                <a:cs typeface="B Lotus" pitchFamily="2" charset="-78"/>
              </a:rPr>
              <a:t>مناسب ومطلوب</a:t>
            </a:r>
            <a:r>
              <a:rPr lang="fa-IR" dirty="0" smtClean="0">
                <a:cs typeface="B Lotus" pitchFamily="2" charset="-78"/>
              </a:rPr>
              <a:t> استفاده شود. </a:t>
            </a:r>
          </a:p>
          <a:p>
            <a:pPr lvl="1" algn="just" rtl="1" eaLnBrk="1" hangingPunct="1"/>
            <a:r>
              <a:rPr lang="fa-IR" dirty="0" smtClean="0">
                <a:solidFill>
                  <a:srgbClr val="FF0000"/>
                </a:solidFill>
                <a:cs typeface="B Titr" pitchFamily="2" charset="-78"/>
              </a:rPr>
              <a:t>گاهي </a:t>
            </a:r>
            <a:r>
              <a:rPr lang="fa-IR" dirty="0" smtClean="0">
                <a:solidFill>
                  <a:srgbClr val="FF0000"/>
                </a:solidFill>
                <a:cs typeface="B Titr" pitchFamily="2" charset="-78"/>
              </a:rPr>
              <a:t>اوقات ذکر روش کار در عنوان بر اعتبار طرح </a:t>
            </a:r>
            <a:r>
              <a:rPr lang="fa-IR" dirty="0" smtClean="0">
                <a:solidFill>
                  <a:srgbClr val="FF0000"/>
                </a:solidFill>
                <a:cs typeface="B Titr" pitchFamily="2" charset="-78"/>
              </a:rPr>
              <a:t>مي افزايد</a:t>
            </a:r>
            <a:r>
              <a:rPr lang="fa-IR" dirty="0" smtClean="0">
                <a:solidFill>
                  <a:srgbClr val="FF0000"/>
                </a:solidFill>
                <a:cs typeface="B Titr" pitchFamily="2" charset="-78"/>
              </a:rPr>
              <a:t>.</a:t>
            </a:r>
          </a:p>
          <a:p>
            <a:pPr lvl="1" algn="just" rtl="1" eaLnBrk="1" hangingPunct="1"/>
            <a:endParaRPr lang="en-US" dirty="0" smtClean="0">
              <a:solidFill>
                <a:srgbClr val="FF0000"/>
              </a:solidFill>
              <a:cs typeface="B Lotus" pitchFamily="2" charset="-78"/>
            </a:endParaRPr>
          </a:p>
        </p:txBody>
      </p:sp>
      <p:sp>
        <p:nvSpPr>
          <p:cNvPr id="4" name="Slide Number Placeholder 3"/>
          <p:cNvSpPr>
            <a:spLocks noGrp="1"/>
          </p:cNvSpPr>
          <p:nvPr>
            <p:ph type="sldNum" sz="quarter" idx="12"/>
          </p:nvPr>
        </p:nvSpPr>
        <p:spPr/>
        <p:txBody>
          <a:bodyPr/>
          <a:lstStyle/>
          <a:p>
            <a:fld id="{C18AF7E9-5F85-4EBF-B4B3-3686E00CFE2F}" type="slidenum">
              <a:rPr lang="en-US" smtClean="0"/>
              <a:pPr/>
              <a:t>57</a:t>
            </a:fld>
            <a:endParaRPr lang="en-US"/>
          </a:p>
        </p:txBody>
      </p:sp>
      <p:sp>
        <p:nvSpPr>
          <p:cNvPr id="5" name="Footer Placeholder 4"/>
          <p:cNvSpPr>
            <a:spLocks noGrp="1"/>
          </p:cNvSpPr>
          <p:nvPr>
            <p:ph type="ftr" sz="quarter" idx="11"/>
          </p:nvPr>
        </p:nvSpPr>
        <p:spPr/>
        <p:txBody>
          <a:bodyPr/>
          <a:lstStyle/>
          <a:p>
            <a:r>
              <a:rPr lang="fa-IR" smtClean="0"/>
              <a:t>انتخاب موضوع، بيان مسئله، اهداف-دکتر آرش قنبريان</a:t>
            </a:r>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idx="4294967295"/>
          </p:nvPr>
        </p:nvSpPr>
        <p:spPr>
          <a:xfrm>
            <a:off x="0" y="274638"/>
            <a:ext cx="8686800" cy="1143000"/>
          </a:xfrm>
        </p:spPr>
        <p:txBody>
          <a:bodyPr lIns="91440" tIns="45720" rIns="91440" bIns="45720">
            <a:normAutofit fontScale="90000"/>
          </a:bodyPr>
          <a:lstStyle/>
          <a:p>
            <a:pPr eaLnBrk="1" hangingPunct="1"/>
            <a:r>
              <a:rPr lang="fa-IR" dirty="0" smtClean="0">
                <a:solidFill>
                  <a:srgbClr val="FF0000"/>
                </a:solidFill>
                <a:cs typeface="B Titr" pitchFamily="2" charset="-78"/>
              </a:rPr>
              <a:t>ارتباط </a:t>
            </a:r>
            <a:r>
              <a:rPr lang="fa-IR" dirty="0" smtClean="0">
                <a:solidFill>
                  <a:srgbClr val="FF0000"/>
                </a:solidFill>
                <a:cs typeface="B Titr" pitchFamily="2" charset="-78"/>
              </a:rPr>
              <a:t>بين </a:t>
            </a:r>
            <a:r>
              <a:rPr lang="fa-IR" dirty="0" smtClean="0">
                <a:solidFill>
                  <a:srgbClr val="FF0000"/>
                </a:solidFill>
                <a:cs typeface="B Titr" pitchFamily="2" charset="-78"/>
              </a:rPr>
              <a:t>عنوان ،مرور متون و </a:t>
            </a:r>
            <a:r>
              <a:rPr lang="fa-IR" dirty="0" smtClean="0">
                <a:solidFill>
                  <a:srgbClr val="FF0000"/>
                </a:solidFill>
                <a:cs typeface="B Titr" pitchFamily="2" charset="-78"/>
              </a:rPr>
              <a:t>بيان </a:t>
            </a:r>
            <a:r>
              <a:rPr lang="fa-IR" dirty="0" smtClean="0">
                <a:solidFill>
                  <a:srgbClr val="FF0000"/>
                </a:solidFill>
                <a:cs typeface="B Titr" pitchFamily="2" charset="-78"/>
              </a:rPr>
              <a:t>مساله</a:t>
            </a:r>
            <a:r>
              <a:rPr lang="fa-IR" sz="4000" dirty="0" smtClean="0"/>
              <a:t> </a:t>
            </a:r>
            <a:endParaRPr lang="en-US" sz="4000" dirty="0" smtClean="0"/>
          </a:p>
        </p:txBody>
      </p:sp>
      <p:sp>
        <p:nvSpPr>
          <p:cNvPr id="54276" name="Oval 4"/>
          <p:cNvSpPr>
            <a:spLocks noChangeArrowheads="1"/>
          </p:cNvSpPr>
          <p:nvPr/>
        </p:nvSpPr>
        <p:spPr bwMode="auto">
          <a:xfrm>
            <a:off x="3563938" y="1557338"/>
            <a:ext cx="2159000" cy="2016125"/>
          </a:xfrm>
          <a:prstGeom prst="ellipse">
            <a:avLst/>
          </a:prstGeom>
          <a:solidFill>
            <a:schemeClr val="accent1"/>
          </a:solidFill>
          <a:ln w="9525">
            <a:solidFill>
              <a:schemeClr val="tx1"/>
            </a:solidFill>
            <a:round/>
            <a:headEnd/>
            <a:tailEnd/>
          </a:ln>
        </p:spPr>
        <p:txBody>
          <a:bodyPr wrap="none" anchor="ctr"/>
          <a:lstStyle/>
          <a:p>
            <a:pPr rtl="0"/>
            <a:r>
              <a:rPr kumimoji="0" lang="fa-IR" sz="4000" b="1">
                <a:latin typeface="Arial" charset="0"/>
                <a:cs typeface="B Titr" pitchFamily="2" charset="-78"/>
              </a:rPr>
              <a:t>عنوان</a:t>
            </a:r>
            <a:endParaRPr kumimoji="0" lang="en-US" sz="4400" b="1">
              <a:latin typeface="Arial" charset="0"/>
              <a:cs typeface="B Titr" pitchFamily="2" charset="-78"/>
            </a:endParaRPr>
          </a:p>
        </p:txBody>
      </p:sp>
      <p:sp>
        <p:nvSpPr>
          <p:cNvPr id="54277" name="Oval 5"/>
          <p:cNvSpPr>
            <a:spLocks noChangeArrowheads="1"/>
          </p:cNvSpPr>
          <p:nvPr/>
        </p:nvSpPr>
        <p:spPr bwMode="auto">
          <a:xfrm>
            <a:off x="6011863" y="4292600"/>
            <a:ext cx="2159000" cy="2016125"/>
          </a:xfrm>
          <a:prstGeom prst="ellipse">
            <a:avLst/>
          </a:prstGeom>
          <a:solidFill>
            <a:schemeClr val="accent1"/>
          </a:solidFill>
          <a:ln w="9525">
            <a:solidFill>
              <a:schemeClr val="tx1"/>
            </a:solidFill>
            <a:round/>
            <a:headEnd/>
            <a:tailEnd/>
          </a:ln>
        </p:spPr>
        <p:txBody>
          <a:bodyPr wrap="none" anchor="ctr"/>
          <a:lstStyle/>
          <a:p>
            <a:pPr rtl="0"/>
            <a:r>
              <a:rPr kumimoji="0" lang="fa-IR" sz="4000" b="1" dirty="0" smtClean="0">
                <a:latin typeface="Arial" charset="0"/>
                <a:cs typeface="B Titr" pitchFamily="2" charset="-78"/>
              </a:rPr>
              <a:t>بيان </a:t>
            </a:r>
            <a:r>
              <a:rPr kumimoji="0" lang="fa-IR" sz="4000" b="1" dirty="0">
                <a:latin typeface="Arial" charset="0"/>
                <a:cs typeface="B Titr" pitchFamily="2" charset="-78"/>
              </a:rPr>
              <a:t>مساله</a:t>
            </a:r>
            <a:r>
              <a:rPr kumimoji="0" lang="fa-IR" sz="4000" dirty="0">
                <a:latin typeface="Arial" charset="0"/>
                <a:cs typeface="B Titr" pitchFamily="2" charset="-78"/>
              </a:rPr>
              <a:t> </a:t>
            </a:r>
            <a:endParaRPr kumimoji="0" lang="en-US" sz="4000" dirty="0">
              <a:latin typeface="Arial" charset="0"/>
              <a:cs typeface="B Titr" pitchFamily="2" charset="-78"/>
            </a:endParaRPr>
          </a:p>
        </p:txBody>
      </p:sp>
      <p:sp>
        <p:nvSpPr>
          <p:cNvPr id="54278" name="Oval 6"/>
          <p:cNvSpPr>
            <a:spLocks noChangeArrowheads="1"/>
          </p:cNvSpPr>
          <p:nvPr/>
        </p:nvSpPr>
        <p:spPr bwMode="auto">
          <a:xfrm>
            <a:off x="323850" y="4076700"/>
            <a:ext cx="2590800" cy="2303463"/>
          </a:xfrm>
          <a:prstGeom prst="ellipse">
            <a:avLst/>
          </a:prstGeom>
          <a:solidFill>
            <a:schemeClr val="accent1"/>
          </a:solidFill>
          <a:ln w="9525">
            <a:solidFill>
              <a:schemeClr val="tx1"/>
            </a:solidFill>
            <a:round/>
            <a:headEnd/>
            <a:tailEnd/>
          </a:ln>
        </p:spPr>
        <p:txBody>
          <a:bodyPr wrap="none" anchor="ctr"/>
          <a:lstStyle/>
          <a:p>
            <a:pPr rtl="0"/>
            <a:r>
              <a:rPr kumimoji="0" lang="fa-IR" sz="4000" b="1" dirty="0" smtClean="0">
                <a:latin typeface="Arial" charset="0"/>
                <a:cs typeface="B Titr" pitchFamily="2" charset="-78"/>
              </a:rPr>
              <a:t>بررسي </a:t>
            </a:r>
            <a:r>
              <a:rPr kumimoji="0" lang="fa-IR" sz="4000" b="1" dirty="0">
                <a:latin typeface="Arial" charset="0"/>
                <a:cs typeface="B Titr" pitchFamily="2" charset="-78"/>
              </a:rPr>
              <a:t>متون</a:t>
            </a:r>
            <a:r>
              <a:rPr kumimoji="0" lang="fa-IR" sz="4000" dirty="0">
                <a:latin typeface="Arial" charset="0"/>
                <a:cs typeface="B Titr" pitchFamily="2" charset="-78"/>
              </a:rPr>
              <a:t> </a:t>
            </a:r>
            <a:endParaRPr kumimoji="0" lang="en-US" sz="4000" dirty="0">
              <a:latin typeface="Arial" charset="0"/>
              <a:cs typeface="B Titr" pitchFamily="2" charset="-78"/>
            </a:endParaRPr>
          </a:p>
        </p:txBody>
      </p:sp>
      <p:sp>
        <p:nvSpPr>
          <p:cNvPr id="54279" name="Line 7"/>
          <p:cNvSpPr>
            <a:spLocks noChangeShapeType="1"/>
          </p:cNvSpPr>
          <p:nvPr/>
        </p:nvSpPr>
        <p:spPr bwMode="auto">
          <a:xfrm flipV="1">
            <a:off x="2987675" y="5229225"/>
            <a:ext cx="3024188" cy="0"/>
          </a:xfrm>
          <a:prstGeom prst="line">
            <a:avLst/>
          </a:prstGeom>
          <a:noFill/>
          <a:ln w="38100">
            <a:solidFill>
              <a:schemeClr val="tx1"/>
            </a:solidFill>
            <a:round/>
            <a:headEnd type="triangle" w="med" len="med"/>
            <a:tailEnd type="triangle" w="med" len="med"/>
          </a:ln>
        </p:spPr>
        <p:txBody>
          <a:bodyPr/>
          <a:lstStyle/>
          <a:p>
            <a:endParaRPr lang="en-US"/>
          </a:p>
        </p:txBody>
      </p:sp>
      <p:sp>
        <p:nvSpPr>
          <p:cNvPr id="54280" name="Line 8"/>
          <p:cNvSpPr>
            <a:spLocks noChangeShapeType="1"/>
          </p:cNvSpPr>
          <p:nvPr/>
        </p:nvSpPr>
        <p:spPr bwMode="auto">
          <a:xfrm flipV="1">
            <a:off x="2484438" y="2852738"/>
            <a:ext cx="1079500" cy="1439862"/>
          </a:xfrm>
          <a:prstGeom prst="line">
            <a:avLst/>
          </a:prstGeom>
          <a:noFill/>
          <a:ln w="38100">
            <a:solidFill>
              <a:schemeClr val="tx1"/>
            </a:solidFill>
            <a:round/>
            <a:headEnd type="triangle" w="med" len="med"/>
            <a:tailEnd type="triangle" w="med" len="med"/>
          </a:ln>
        </p:spPr>
        <p:txBody>
          <a:bodyPr/>
          <a:lstStyle/>
          <a:p>
            <a:endParaRPr lang="en-US"/>
          </a:p>
        </p:txBody>
      </p:sp>
      <p:sp>
        <p:nvSpPr>
          <p:cNvPr id="54281" name="Line 9"/>
          <p:cNvSpPr>
            <a:spLocks noChangeShapeType="1"/>
          </p:cNvSpPr>
          <p:nvPr/>
        </p:nvSpPr>
        <p:spPr bwMode="auto">
          <a:xfrm>
            <a:off x="5435600" y="3284538"/>
            <a:ext cx="936625" cy="1152525"/>
          </a:xfrm>
          <a:prstGeom prst="line">
            <a:avLst/>
          </a:prstGeom>
          <a:noFill/>
          <a:ln w="38100">
            <a:solidFill>
              <a:schemeClr val="tx1"/>
            </a:solidFill>
            <a:round/>
            <a:headEnd type="triangle" w="med" len="med"/>
            <a:tailEnd type="triangle" w="med" len="med"/>
          </a:ln>
        </p:spPr>
        <p:txBody>
          <a:bodyPr/>
          <a:lstStyle/>
          <a:p>
            <a:endParaRPr lang="en-US"/>
          </a:p>
        </p:txBody>
      </p:sp>
      <p:sp>
        <p:nvSpPr>
          <p:cNvPr id="10" name="Slide Number Placeholder 9"/>
          <p:cNvSpPr>
            <a:spLocks noGrp="1"/>
          </p:cNvSpPr>
          <p:nvPr>
            <p:ph type="sldNum" sz="quarter" idx="12"/>
          </p:nvPr>
        </p:nvSpPr>
        <p:spPr/>
        <p:txBody>
          <a:bodyPr/>
          <a:lstStyle/>
          <a:p>
            <a:fld id="{C18AF7E9-5F85-4EBF-B4B3-3686E00CFE2F}" type="slidenum">
              <a:rPr lang="en-US" smtClean="0"/>
              <a:pPr/>
              <a:t>58</a:t>
            </a:fld>
            <a:endParaRPr lang="en-US"/>
          </a:p>
        </p:txBody>
      </p:sp>
      <p:sp>
        <p:nvSpPr>
          <p:cNvPr id="11" name="Footer Placeholder 10"/>
          <p:cNvSpPr>
            <a:spLocks noGrp="1"/>
          </p:cNvSpPr>
          <p:nvPr>
            <p:ph type="ftr" sz="quarter" idx="11"/>
          </p:nvPr>
        </p:nvSpPr>
        <p:spPr/>
        <p:txBody>
          <a:bodyPr/>
          <a:lstStyle/>
          <a:p>
            <a:r>
              <a:rPr lang="fa-IR" smtClean="0"/>
              <a:t>انتخاب موضوع، بيان مسئله، اهداف-دکتر آرش قنبريان</a:t>
            </a: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04800" y="1371600"/>
            <a:ext cx="8839200" cy="2362200"/>
          </a:xfrm>
        </p:spPr>
        <p:txBody>
          <a:bodyPr/>
          <a:lstStyle/>
          <a:p>
            <a:pPr eaLnBrk="1" hangingPunct="1">
              <a:defRPr/>
            </a:pPr>
            <a:r>
              <a:rPr lang="fa-IR" dirty="0" smtClean="0">
                <a:cs typeface="B Titr" pitchFamily="2" charset="-78"/>
              </a:rPr>
              <a:t>اهداف/ فرضيات/سوالات پژوهش</a:t>
            </a:r>
            <a:endParaRPr lang="en-US" dirty="0" smtClean="0">
              <a:cs typeface="B Titr" pitchFamily="2" charset="-78"/>
            </a:endParaRPr>
          </a:p>
        </p:txBody>
      </p:sp>
      <p:sp>
        <p:nvSpPr>
          <p:cNvPr id="2051" name="Rectangle 3"/>
          <p:cNvSpPr>
            <a:spLocks noGrp="1" noChangeArrowheads="1"/>
          </p:cNvSpPr>
          <p:nvPr>
            <p:ph type="subTitle" idx="1"/>
          </p:nvPr>
        </p:nvSpPr>
        <p:spPr>
          <a:xfrm>
            <a:off x="381000" y="4038600"/>
            <a:ext cx="8382000" cy="2057400"/>
          </a:xfrm>
        </p:spPr>
        <p:txBody>
          <a:bodyPr/>
          <a:lstStyle/>
          <a:p>
            <a:pPr eaLnBrk="1" hangingPunct="1">
              <a:defRPr/>
            </a:pPr>
            <a:r>
              <a:rPr lang="en-US" dirty="0" smtClean="0"/>
              <a:t>Objectives/Hypotheses/Research Questions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81000"/>
            <a:ext cx="8229600" cy="1143000"/>
          </a:xfrm>
        </p:spPr>
        <p:txBody>
          <a:bodyPr>
            <a:normAutofit/>
          </a:bodyPr>
          <a:lstStyle/>
          <a:p>
            <a:pPr algn="ctr" rtl="1">
              <a:defRPr/>
            </a:pPr>
            <a:r>
              <a:rPr lang="fa-IR" sz="3600" kern="1200" dirty="0" smtClean="0">
                <a:solidFill>
                  <a:srgbClr val="FF0000"/>
                </a:solidFill>
                <a:latin typeface="Arial" pitchFamily="34" charset="0"/>
                <a:ea typeface="+mn-ea"/>
                <a:cs typeface="B Titr" pitchFamily="2" charset="-78"/>
              </a:rPr>
              <a:t>روش </a:t>
            </a:r>
            <a:r>
              <a:rPr lang="fa-IR" sz="3600" kern="1200" dirty="0" smtClean="0">
                <a:solidFill>
                  <a:srgbClr val="FF0000"/>
                </a:solidFill>
                <a:latin typeface="Arial" pitchFamily="34" charset="0"/>
                <a:ea typeface="+mn-ea"/>
                <a:cs typeface="B Titr" pitchFamily="2" charset="-78"/>
              </a:rPr>
              <a:t>هاي </a:t>
            </a:r>
            <a:r>
              <a:rPr lang="fa-IR" sz="3600" kern="1200" dirty="0">
                <a:solidFill>
                  <a:srgbClr val="FF0000"/>
                </a:solidFill>
                <a:latin typeface="Arial" pitchFamily="34" charset="0"/>
                <a:ea typeface="+mn-ea"/>
                <a:cs typeface="B Titr" pitchFamily="2" charset="-78"/>
              </a:rPr>
              <a:t>کسب اطلاعات و </a:t>
            </a:r>
            <a:r>
              <a:rPr lang="fa-IR" sz="3600" kern="1200" dirty="0" smtClean="0">
                <a:solidFill>
                  <a:srgbClr val="FF0000"/>
                </a:solidFill>
                <a:latin typeface="Arial" pitchFamily="34" charset="0"/>
                <a:ea typeface="+mn-ea"/>
                <a:cs typeface="B Titr" pitchFamily="2" charset="-78"/>
              </a:rPr>
              <a:t>دستيابي </a:t>
            </a:r>
            <a:r>
              <a:rPr lang="fa-IR" sz="3600" kern="1200" dirty="0">
                <a:solidFill>
                  <a:srgbClr val="FF0000"/>
                </a:solidFill>
                <a:latin typeface="Arial" pitchFamily="34" charset="0"/>
                <a:ea typeface="+mn-ea"/>
                <a:cs typeface="B Titr" pitchFamily="2" charset="-78"/>
              </a:rPr>
              <a:t>به </a:t>
            </a:r>
            <a:r>
              <a:rPr lang="fa-IR" sz="3600" kern="1200" dirty="0" smtClean="0">
                <a:solidFill>
                  <a:srgbClr val="FF0000"/>
                </a:solidFill>
                <a:latin typeface="Arial" pitchFamily="34" charset="0"/>
                <a:ea typeface="+mn-ea"/>
                <a:cs typeface="B Titr" pitchFamily="2" charset="-78"/>
              </a:rPr>
              <a:t>حقايق</a:t>
            </a:r>
            <a:r>
              <a:rPr lang="fa-IR" sz="3600" kern="1200" dirty="0" smtClean="0">
                <a:solidFill>
                  <a:srgbClr val="FF0000"/>
                </a:solidFill>
                <a:latin typeface="Arial" pitchFamily="34" charset="0"/>
                <a:ea typeface="+mn-ea"/>
                <a:cs typeface="B Titr" pitchFamily="2" charset="-78"/>
              </a:rPr>
              <a:t/>
            </a:r>
            <a:br>
              <a:rPr lang="fa-IR" sz="3600" kern="1200" dirty="0" smtClean="0">
                <a:solidFill>
                  <a:srgbClr val="FF0000"/>
                </a:solidFill>
                <a:latin typeface="Arial" pitchFamily="34" charset="0"/>
                <a:ea typeface="+mn-ea"/>
                <a:cs typeface="B Titr" pitchFamily="2" charset="-78"/>
              </a:rPr>
            </a:br>
            <a:r>
              <a:rPr lang="fa-IR" sz="3600" kern="1200" dirty="0" smtClean="0">
                <a:solidFill>
                  <a:srgbClr val="FF0000"/>
                </a:solidFill>
                <a:latin typeface="Arial" pitchFamily="34" charset="0"/>
                <a:ea typeface="+mn-ea"/>
                <a:cs typeface="B Titr" pitchFamily="2" charset="-78"/>
              </a:rPr>
              <a:t>«سرچشمه </a:t>
            </a:r>
            <a:r>
              <a:rPr lang="fa-IR" sz="3600" kern="1200" dirty="0" smtClean="0">
                <a:solidFill>
                  <a:srgbClr val="FF0000"/>
                </a:solidFill>
                <a:latin typeface="Arial" pitchFamily="34" charset="0"/>
                <a:ea typeface="+mn-ea"/>
                <a:cs typeface="B Titr" pitchFamily="2" charset="-78"/>
              </a:rPr>
              <a:t>هاي </a:t>
            </a:r>
            <a:r>
              <a:rPr lang="fa-IR" sz="3600" kern="1200" dirty="0" smtClean="0">
                <a:solidFill>
                  <a:srgbClr val="FF0000"/>
                </a:solidFill>
                <a:latin typeface="Arial" pitchFamily="34" charset="0"/>
                <a:ea typeface="+mn-ea"/>
                <a:cs typeface="B Titr" pitchFamily="2" charset="-78"/>
              </a:rPr>
              <a:t>دانش </a:t>
            </a:r>
            <a:r>
              <a:rPr lang="fa-IR" sz="3600" kern="1200" dirty="0" smtClean="0">
                <a:solidFill>
                  <a:srgbClr val="FF0000"/>
                </a:solidFill>
                <a:latin typeface="Arial" pitchFamily="34" charset="0"/>
                <a:ea typeface="+mn-ea"/>
                <a:cs typeface="B Titr" pitchFamily="2" charset="-78"/>
              </a:rPr>
              <a:t>بشري»</a:t>
            </a:r>
            <a:endParaRPr lang="en-US" sz="3600" kern="1200" dirty="0">
              <a:solidFill>
                <a:srgbClr val="FF0000"/>
              </a:solidFill>
              <a:latin typeface="Arial" pitchFamily="34" charset="0"/>
              <a:ea typeface="+mn-ea"/>
              <a:cs typeface="B Titr" pitchFamily="2" charset="-78"/>
            </a:endParaRPr>
          </a:p>
        </p:txBody>
      </p:sp>
      <p:sp>
        <p:nvSpPr>
          <p:cNvPr id="7171" name="Content Placeholder 2"/>
          <p:cNvSpPr>
            <a:spLocks noGrp="1"/>
          </p:cNvSpPr>
          <p:nvPr>
            <p:ph idx="1"/>
          </p:nvPr>
        </p:nvSpPr>
        <p:spPr>
          <a:xfrm>
            <a:off x="914400" y="1447800"/>
            <a:ext cx="7010400" cy="5135563"/>
          </a:xfrm>
        </p:spPr>
        <p:txBody>
          <a:bodyPr/>
          <a:lstStyle/>
          <a:p>
            <a:pPr algn="r" rtl="1">
              <a:lnSpc>
                <a:spcPct val="150000"/>
              </a:lnSpc>
              <a:buFontTx/>
              <a:buBlip>
                <a:blip r:embed="rId2"/>
              </a:buBlip>
            </a:pPr>
            <a:r>
              <a:rPr lang="fa-IR" sz="3200" b="1" dirty="0" smtClean="0">
                <a:cs typeface="B Nazanin" pitchFamily="2" charset="-78"/>
              </a:rPr>
              <a:t>وحي الهي</a:t>
            </a:r>
            <a:endParaRPr lang="fa-IR" sz="3200" b="1" dirty="0" smtClean="0">
              <a:cs typeface="B Nazanin" pitchFamily="2" charset="-78"/>
            </a:endParaRPr>
          </a:p>
          <a:p>
            <a:pPr algn="r" rtl="1">
              <a:lnSpc>
                <a:spcPct val="150000"/>
              </a:lnSpc>
              <a:buFontTx/>
              <a:buBlip>
                <a:blip r:embed="rId2"/>
              </a:buBlip>
            </a:pPr>
            <a:r>
              <a:rPr lang="fa-IR" sz="3200" b="1" dirty="0" smtClean="0">
                <a:cs typeface="B Nazanin" pitchFamily="2" charset="-78"/>
              </a:rPr>
              <a:t>کسب تجربه</a:t>
            </a:r>
          </a:p>
          <a:p>
            <a:pPr algn="r" rtl="1">
              <a:lnSpc>
                <a:spcPct val="150000"/>
              </a:lnSpc>
              <a:buFontTx/>
              <a:buBlip>
                <a:blip r:embed="rId2"/>
              </a:buBlip>
            </a:pPr>
            <a:r>
              <a:rPr lang="fa-IR" sz="3200" b="1" dirty="0" smtClean="0">
                <a:cs typeface="B Nazanin" pitchFamily="2" charset="-78"/>
              </a:rPr>
              <a:t>استناد به قول افراد با </a:t>
            </a:r>
            <a:r>
              <a:rPr lang="fa-IR" sz="3200" b="1" dirty="0" smtClean="0">
                <a:cs typeface="B Nazanin" pitchFamily="2" charset="-78"/>
              </a:rPr>
              <a:t>صلاحيت</a:t>
            </a:r>
            <a:endParaRPr lang="fa-IR" sz="3200" b="1" dirty="0" smtClean="0">
              <a:cs typeface="B Nazanin" pitchFamily="2" charset="-78"/>
            </a:endParaRPr>
          </a:p>
          <a:p>
            <a:pPr algn="r" rtl="1">
              <a:lnSpc>
                <a:spcPct val="150000"/>
              </a:lnSpc>
              <a:buFontTx/>
              <a:buBlip>
                <a:blip r:embed="rId2"/>
              </a:buBlip>
            </a:pPr>
            <a:r>
              <a:rPr lang="fa-IR" sz="3200" b="1" dirty="0" smtClean="0">
                <a:cs typeface="B Nazanin" pitchFamily="2" charset="-78"/>
              </a:rPr>
              <a:t> بهره </a:t>
            </a:r>
            <a:r>
              <a:rPr lang="fa-IR" sz="3200" b="1" dirty="0" smtClean="0">
                <a:cs typeface="B Nazanin" pitchFamily="2" charset="-78"/>
              </a:rPr>
              <a:t>گيري </a:t>
            </a:r>
            <a:r>
              <a:rPr lang="fa-IR" sz="3200" b="1" dirty="0" smtClean="0">
                <a:cs typeface="B Nazanin" pitchFamily="2" charset="-78"/>
              </a:rPr>
              <a:t>از منطق </a:t>
            </a:r>
          </a:p>
          <a:p>
            <a:pPr lvl="4" algn="r" rtl="1">
              <a:buFont typeface="Wingdings" pitchFamily="2" charset="2"/>
              <a:buChar char="v"/>
            </a:pPr>
            <a:r>
              <a:rPr lang="fa-IR" sz="2000" b="1" dirty="0" smtClean="0">
                <a:cs typeface="B Nazanin" pitchFamily="2" charset="-78"/>
              </a:rPr>
              <a:t>استدلال </a:t>
            </a:r>
            <a:r>
              <a:rPr lang="fa-IR" sz="2000" b="1" dirty="0" smtClean="0">
                <a:cs typeface="B Nazanin" pitchFamily="2" charset="-78"/>
              </a:rPr>
              <a:t>قياسي</a:t>
            </a:r>
            <a:endParaRPr lang="fa-IR" sz="2000" b="1" dirty="0" smtClean="0">
              <a:cs typeface="B Nazanin" pitchFamily="2" charset="-78"/>
            </a:endParaRPr>
          </a:p>
          <a:p>
            <a:pPr lvl="4" algn="r" rtl="1">
              <a:buFont typeface="Wingdings" pitchFamily="2" charset="2"/>
              <a:buChar char="v"/>
            </a:pPr>
            <a:r>
              <a:rPr lang="fa-IR" sz="2000" b="1" dirty="0" smtClean="0">
                <a:cs typeface="B Nazanin" pitchFamily="2" charset="-78"/>
              </a:rPr>
              <a:t>استدلال </a:t>
            </a:r>
            <a:r>
              <a:rPr lang="fa-IR" sz="2000" b="1" dirty="0" smtClean="0">
                <a:cs typeface="B Nazanin" pitchFamily="2" charset="-78"/>
              </a:rPr>
              <a:t>استقرايي</a:t>
            </a:r>
            <a:endParaRPr lang="fa-IR" sz="2000" b="1" dirty="0" smtClean="0">
              <a:cs typeface="B Nazanin" pitchFamily="2" charset="-78"/>
            </a:endParaRPr>
          </a:p>
          <a:p>
            <a:pPr algn="r" rtl="1">
              <a:buFontTx/>
              <a:buBlip>
                <a:blip r:embed="rId2"/>
              </a:buBlip>
            </a:pPr>
            <a:r>
              <a:rPr lang="fa-IR" sz="3200" b="1" dirty="0" smtClean="0">
                <a:cs typeface="B Nazanin" pitchFamily="2" charset="-78"/>
              </a:rPr>
              <a:t>روش </a:t>
            </a:r>
            <a:r>
              <a:rPr lang="fa-IR" sz="3200" b="1" dirty="0" smtClean="0">
                <a:cs typeface="B Nazanin" pitchFamily="2" charset="-78"/>
              </a:rPr>
              <a:t>علمي</a:t>
            </a:r>
            <a:endParaRPr lang="fa-IR" sz="3200" b="1" dirty="0" smtClean="0">
              <a:cs typeface="B Nazanin" pitchFamily="2" charset="-78"/>
            </a:endParaRPr>
          </a:p>
          <a:p>
            <a:pPr algn="r" rtl="1"/>
            <a:endParaRPr lang="en-US" sz="3200" b="1" dirty="0" smtClean="0">
              <a:cs typeface="B Nazanin" pitchFamily="2" charset="-78"/>
            </a:endParaRPr>
          </a:p>
        </p:txBody>
      </p:sp>
      <p:sp>
        <p:nvSpPr>
          <p:cNvPr id="7172" name="Slide Number Placeholder 2"/>
          <p:cNvSpPr>
            <a:spLocks noGrp="1"/>
          </p:cNvSpPr>
          <p:nvPr>
            <p:ph type="sldNum" sz="quarter" idx="12"/>
          </p:nvPr>
        </p:nvSpPr>
        <p:spPr>
          <a:xfrm>
            <a:off x="6629400" y="6381750"/>
            <a:ext cx="2133600" cy="476250"/>
          </a:xfrm>
          <a:noFill/>
          <a:ln>
            <a:miter lim="800000"/>
            <a:headEnd/>
            <a:tailEnd/>
          </a:ln>
        </p:spPr>
        <p:txBody>
          <a:bodyPr/>
          <a:lstStyle/>
          <a:p>
            <a:r>
              <a:rPr lang="fa-IR" sz="2000" b="1" smtClean="0">
                <a:latin typeface="Arial" charset="0"/>
                <a:cs typeface="B Nazanin" pitchFamily="2" charset="-78"/>
              </a:rPr>
              <a:t>6</a:t>
            </a:r>
            <a:endParaRPr lang="en-US" sz="2000" b="1" smtClean="0">
              <a:latin typeface="Arial" charset="0"/>
              <a:cs typeface="B Nazanin" pitchFamily="2" charset="-78"/>
            </a:endParaRPr>
          </a:p>
        </p:txBody>
      </p:sp>
      <p:sp>
        <p:nvSpPr>
          <p:cNvPr id="5" name="Footer Placeholder 4"/>
          <p:cNvSpPr>
            <a:spLocks noGrp="1"/>
          </p:cNvSpPr>
          <p:nvPr>
            <p:ph type="ftr" sz="quarter" idx="11"/>
          </p:nvPr>
        </p:nvSpPr>
        <p:spPr/>
        <p:txBody>
          <a:bodyPr/>
          <a:lstStyle/>
          <a:p>
            <a:r>
              <a:rPr lang="fa-IR" smtClean="0"/>
              <a:t>انتخاب موضوع، بيان مسئله، اهداف-دکتر آرش قنبريان</a:t>
            </a: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algn="r" rtl="1" eaLnBrk="1" hangingPunct="1">
              <a:defRPr/>
            </a:pPr>
            <a:r>
              <a:rPr lang="fa-IR" dirty="0" smtClean="0">
                <a:solidFill>
                  <a:srgbClr val="FF0000"/>
                </a:solidFill>
                <a:cs typeface="B Titr" pitchFamily="2" charset="-78"/>
              </a:rPr>
              <a:t>تنظيم اهداف:</a:t>
            </a:r>
            <a:r>
              <a:rPr lang="fa-IR" dirty="0" smtClean="0">
                <a:solidFill>
                  <a:srgbClr val="FF0000"/>
                </a:solidFill>
              </a:rPr>
              <a:t> </a:t>
            </a:r>
            <a:endParaRPr lang="en-US" dirty="0" smtClean="0">
              <a:solidFill>
                <a:srgbClr val="FF0000"/>
              </a:solidFill>
            </a:endParaRPr>
          </a:p>
        </p:txBody>
      </p:sp>
      <p:sp>
        <p:nvSpPr>
          <p:cNvPr id="3075" name="Rectangle 3"/>
          <p:cNvSpPr>
            <a:spLocks noGrp="1" noChangeArrowheads="1"/>
          </p:cNvSpPr>
          <p:nvPr>
            <p:ph idx="1"/>
          </p:nvPr>
        </p:nvSpPr>
        <p:spPr>
          <a:xfrm>
            <a:off x="457200" y="1935480"/>
            <a:ext cx="8229600" cy="3293720"/>
          </a:xfrm>
        </p:spPr>
        <p:txBody>
          <a:bodyPr/>
          <a:lstStyle/>
          <a:p>
            <a:pPr algn="r" rtl="1" eaLnBrk="1" hangingPunct="1">
              <a:defRPr/>
            </a:pPr>
            <a:r>
              <a:rPr lang="fa-IR" sz="3600" dirty="0" smtClean="0">
                <a:cs typeface="B Zar" pitchFamily="2" charset="-78"/>
              </a:rPr>
              <a:t>پس از تصميم گيري در مورد انتخاب موضوع و دانستن اين كه چرا مي خواهيم اين تحقيق را انجام دهيم (بيان مسئله) نوبت به فرموليزه كردن اهداف تحقيق ميرسد و اين كه چه سوالاتي براي تحقيق بايد تنظيم شود كه يكي از قدم هاي اساسي در تحقيق است.</a:t>
            </a:r>
            <a:endParaRPr lang="en-US" sz="3600" dirty="0" smtClean="0">
              <a:cs typeface="B Zar" pitchFamily="2" charset="-78"/>
            </a:endParaRPr>
          </a:p>
        </p:txBody>
      </p:sp>
      <p:sp>
        <p:nvSpPr>
          <p:cNvPr id="4" name="Footer Placeholder 4"/>
          <p:cNvSpPr>
            <a:spLocks noGrp="1"/>
          </p:cNvSpPr>
          <p:nvPr>
            <p:ph type="ftr" sz="quarter" idx="11"/>
          </p:nvPr>
        </p:nvSpPr>
        <p:spPr/>
        <p:txBody>
          <a:bodyPr/>
          <a:lstStyle/>
          <a:p>
            <a:pPr>
              <a:defRPr/>
            </a:pPr>
            <a:r>
              <a:rPr lang="ar-SA" smtClean="0"/>
              <a:t>انتخاب موضوع، بيان مسئله، اهداف-دکتر آرش قنبريان</a:t>
            </a:r>
            <a:endParaRPr lang="en-US"/>
          </a:p>
        </p:txBody>
      </p:sp>
      <p:sp>
        <p:nvSpPr>
          <p:cNvPr id="5" name="Slide Number Placeholder 4"/>
          <p:cNvSpPr>
            <a:spLocks noGrp="1"/>
          </p:cNvSpPr>
          <p:nvPr>
            <p:ph type="sldNum" sz="quarter" idx="12"/>
          </p:nvPr>
        </p:nvSpPr>
        <p:spPr/>
        <p:txBody>
          <a:bodyPr/>
          <a:lstStyle/>
          <a:p>
            <a:fld id="{C18AF7E9-5F85-4EBF-B4B3-3686E00CFE2F}" type="slidenum">
              <a:rPr lang="en-US" smtClean="0"/>
              <a:pPr/>
              <a:t>60</a:t>
            </a:fld>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defRPr/>
            </a:pPr>
            <a:endParaRPr lang="en-US" smtClean="0"/>
          </a:p>
        </p:txBody>
      </p:sp>
      <p:sp>
        <p:nvSpPr>
          <p:cNvPr id="18435" name="Rectangle 3"/>
          <p:cNvSpPr>
            <a:spLocks noGrp="1" noChangeArrowheads="1"/>
          </p:cNvSpPr>
          <p:nvPr>
            <p:ph idx="1"/>
          </p:nvPr>
        </p:nvSpPr>
        <p:spPr/>
        <p:txBody>
          <a:bodyPr/>
          <a:lstStyle/>
          <a:p>
            <a:pPr algn="r" rtl="1" eaLnBrk="1" hangingPunct="1">
              <a:defRPr/>
            </a:pPr>
            <a:r>
              <a:rPr lang="fa-IR" dirty="0" smtClean="0"/>
              <a:t> </a:t>
            </a:r>
            <a:r>
              <a:rPr lang="fa-IR" sz="3600" dirty="0" smtClean="0">
                <a:cs typeface="B Zar" pitchFamily="2" charset="-78"/>
              </a:rPr>
              <a:t>امروزه طرح يك سواال مناسب علمي بسيار دشوارتر از يافتن پاسخ يك سوال است. </a:t>
            </a:r>
          </a:p>
          <a:p>
            <a:pPr algn="r" rtl="1" eaLnBrk="1" hangingPunct="1">
              <a:defRPr/>
            </a:pPr>
            <a:r>
              <a:rPr lang="fa-IR" sz="3600" dirty="0" smtClean="0">
                <a:cs typeface="B Zar" pitchFamily="2" charset="-78"/>
              </a:rPr>
              <a:t>با طرح يك هدف يا سوال خوب در واقع نيمي از پاسخ سوال نيز مشخص مي شود. اما سوالي كه بد مطرح شود، پاسخ مناسبي هم براي آن پيدا نخواهد شد.</a:t>
            </a:r>
            <a:endParaRPr lang="en-US" sz="3600" dirty="0" smtClean="0">
              <a:cs typeface="B Zar" pitchFamily="2" charset="-78"/>
            </a:endParaRPr>
          </a:p>
        </p:txBody>
      </p:sp>
      <p:sp>
        <p:nvSpPr>
          <p:cNvPr id="4" name="Footer Placeholder 4"/>
          <p:cNvSpPr>
            <a:spLocks noGrp="1"/>
          </p:cNvSpPr>
          <p:nvPr>
            <p:ph type="ftr" sz="quarter" idx="11"/>
          </p:nvPr>
        </p:nvSpPr>
        <p:spPr/>
        <p:txBody>
          <a:bodyPr/>
          <a:lstStyle/>
          <a:p>
            <a:pPr>
              <a:defRPr/>
            </a:pPr>
            <a:r>
              <a:rPr lang="ar-SA" smtClean="0"/>
              <a:t>انتخاب موضوع، بيان مسئله، اهداف-دکتر آرش قنبريان</a:t>
            </a:r>
            <a:endParaRPr lang="en-US"/>
          </a:p>
        </p:txBody>
      </p:sp>
      <p:sp>
        <p:nvSpPr>
          <p:cNvPr id="5" name="Slide Number Placeholder 4"/>
          <p:cNvSpPr>
            <a:spLocks noGrp="1"/>
          </p:cNvSpPr>
          <p:nvPr>
            <p:ph type="sldNum" sz="quarter" idx="12"/>
          </p:nvPr>
        </p:nvSpPr>
        <p:spPr/>
        <p:txBody>
          <a:bodyPr/>
          <a:lstStyle/>
          <a:p>
            <a:fld id="{C18AF7E9-5F85-4EBF-B4B3-3686E00CFE2F}" type="slidenum">
              <a:rPr lang="en-US" smtClean="0"/>
              <a:pPr/>
              <a:t>61</a:t>
            </a:fld>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179512" y="741040"/>
            <a:ext cx="8839200" cy="5424264"/>
          </a:xfrm>
        </p:spPr>
        <p:txBody>
          <a:bodyPr/>
          <a:lstStyle/>
          <a:p>
            <a:pPr algn="r" rtl="1" eaLnBrk="1" hangingPunct="1">
              <a:lnSpc>
                <a:spcPct val="90000"/>
              </a:lnSpc>
              <a:defRPr/>
            </a:pPr>
            <a:r>
              <a:rPr lang="fa-IR" sz="3600" dirty="0" smtClean="0">
                <a:cs typeface="B Zar" pitchFamily="2" charset="-78"/>
              </a:rPr>
              <a:t>تنظيم اهداف در مطالعات توصيفي معمولا آسان تر از مطالعات تحليلي است.</a:t>
            </a:r>
          </a:p>
          <a:p>
            <a:pPr algn="r" rtl="1" eaLnBrk="1" hangingPunct="1">
              <a:lnSpc>
                <a:spcPct val="90000"/>
              </a:lnSpc>
              <a:defRPr/>
            </a:pPr>
            <a:r>
              <a:rPr lang="fa-IR" sz="3600" dirty="0" smtClean="0">
                <a:cs typeface="B Zar" pitchFamily="2" charset="-78"/>
              </a:rPr>
              <a:t>در مطالعات توصيفي بيشتر به فراواني و توزيع متغير هاي وابسته در ارتباط با متغير هاي ديگر (مانند خصوصيات دموگرافيك و مانند اينها) پرداخته مي شود.</a:t>
            </a:r>
          </a:p>
          <a:p>
            <a:pPr algn="r" rtl="1" eaLnBrk="1" hangingPunct="1">
              <a:lnSpc>
                <a:spcPct val="90000"/>
              </a:lnSpc>
              <a:defRPr/>
            </a:pPr>
            <a:r>
              <a:rPr lang="fa-IR" sz="3600" dirty="0" smtClean="0">
                <a:cs typeface="B Zar" pitchFamily="2" charset="-78"/>
              </a:rPr>
              <a:t>در مطالعات تحليلي بيشتر بر عليت </a:t>
            </a:r>
            <a:r>
              <a:rPr lang="en-US" sz="3600" dirty="0" smtClean="0">
                <a:cs typeface="B Zar" pitchFamily="2" charset="-78"/>
              </a:rPr>
              <a:t> Causal relationship</a:t>
            </a:r>
            <a:r>
              <a:rPr lang="fa-IR" sz="3600" dirty="0" smtClean="0">
                <a:cs typeface="B Zar" pitchFamily="2" charset="-78"/>
              </a:rPr>
              <a:t> يا روابط عليتي توجه مي شود اما بايد توجه داشت كه رابطه </a:t>
            </a:r>
            <a:r>
              <a:rPr lang="en-US" sz="3600" dirty="0" smtClean="0">
                <a:cs typeface="B Zar" pitchFamily="2" charset="-78"/>
              </a:rPr>
              <a:t>x , y (cause- effect)</a:t>
            </a:r>
            <a:r>
              <a:rPr lang="fa-IR" sz="3600" dirty="0" smtClean="0">
                <a:cs typeface="B Zar" pitchFamily="2" charset="-78"/>
              </a:rPr>
              <a:t>  هميشه يك رابطه ساده نيست و ممكن است علت براي معلوم لازم-كافي-نه لازم و نه كافي و يا هم لازم و هم كافي باشد.</a:t>
            </a:r>
          </a:p>
          <a:p>
            <a:pPr algn="r" rtl="1" eaLnBrk="1" hangingPunct="1">
              <a:lnSpc>
                <a:spcPct val="90000"/>
              </a:lnSpc>
              <a:defRPr/>
            </a:pPr>
            <a:endParaRPr lang="en-US" sz="3600" dirty="0" smtClean="0">
              <a:cs typeface="B Zar" pitchFamily="2" charset="-78"/>
            </a:endParaRPr>
          </a:p>
        </p:txBody>
      </p:sp>
      <p:sp>
        <p:nvSpPr>
          <p:cNvPr id="3" name="Footer Placeholder 4"/>
          <p:cNvSpPr>
            <a:spLocks noGrp="1"/>
          </p:cNvSpPr>
          <p:nvPr>
            <p:ph type="ftr" sz="quarter" idx="11"/>
          </p:nvPr>
        </p:nvSpPr>
        <p:spPr/>
        <p:txBody>
          <a:bodyPr/>
          <a:lstStyle/>
          <a:p>
            <a:pPr>
              <a:defRPr/>
            </a:pPr>
            <a:r>
              <a:rPr lang="ar-SA" smtClean="0"/>
              <a:t>انتخاب موضوع، بيان مسئله، اهداف-دکتر آرش قنبريان</a:t>
            </a:r>
            <a:endParaRPr lang="en-US"/>
          </a:p>
        </p:txBody>
      </p:sp>
      <p:sp>
        <p:nvSpPr>
          <p:cNvPr id="4" name="Slide Number Placeholder 3"/>
          <p:cNvSpPr>
            <a:spLocks noGrp="1"/>
          </p:cNvSpPr>
          <p:nvPr>
            <p:ph type="sldNum" sz="quarter" idx="12"/>
          </p:nvPr>
        </p:nvSpPr>
        <p:spPr/>
        <p:txBody>
          <a:bodyPr/>
          <a:lstStyle/>
          <a:p>
            <a:fld id="{C18AF7E9-5F85-4EBF-B4B3-3686E00CFE2F}" type="slidenum">
              <a:rPr lang="en-US" smtClean="0"/>
              <a:pPr/>
              <a:t>62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 calcmode="lin" valueType="num">
                                      <p:cBhvr additive="base">
                                        <p:cTn id="7" dur="500" fill="hold"/>
                                        <p:tgtEl>
                                          <p:spTgt spid="194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4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459">
                                            <p:txEl>
                                              <p:pRg st="1" end="1"/>
                                            </p:txEl>
                                          </p:spTgt>
                                        </p:tgtEl>
                                        <p:attrNameLst>
                                          <p:attrName>style.visibility</p:attrName>
                                        </p:attrNameLst>
                                      </p:cBhvr>
                                      <p:to>
                                        <p:strVal val="visible"/>
                                      </p:to>
                                    </p:set>
                                    <p:anim calcmode="lin" valueType="num">
                                      <p:cBhvr additive="base">
                                        <p:cTn id="13" dur="500" fill="hold"/>
                                        <p:tgtEl>
                                          <p:spTgt spid="1945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4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459">
                                            <p:txEl>
                                              <p:pRg st="2" end="2"/>
                                            </p:txEl>
                                          </p:spTgt>
                                        </p:tgtEl>
                                        <p:attrNameLst>
                                          <p:attrName>style.visibility</p:attrName>
                                        </p:attrNameLst>
                                      </p:cBhvr>
                                      <p:to>
                                        <p:strVal val="visible"/>
                                      </p:to>
                                    </p:set>
                                    <p:anim calcmode="lin" valueType="num">
                                      <p:cBhvr additive="base">
                                        <p:cTn id="19" dur="500" fill="hold"/>
                                        <p:tgtEl>
                                          <p:spTgt spid="1945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45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a:bodyPr>
          <a:lstStyle/>
          <a:p>
            <a:pPr eaLnBrk="1" hangingPunct="1">
              <a:defRPr/>
            </a:pPr>
            <a:r>
              <a:rPr lang="en-US" sz="4000" b="1" smtClean="0"/>
              <a:t>Definition of research objective:</a:t>
            </a:r>
            <a:r>
              <a:rPr lang="en-US" sz="4000" smtClean="0"/>
              <a:t> </a:t>
            </a:r>
          </a:p>
        </p:txBody>
      </p:sp>
      <p:sp>
        <p:nvSpPr>
          <p:cNvPr id="22531" name="Rectangle 3"/>
          <p:cNvSpPr>
            <a:spLocks noGrp="1" noChangeArrowheads="1"/>
          </p:cNvSpPr>
          <p:nvPr>
            <p:ph idx="1"/>
          </p:nvPr>
        </p:nvSpPr>
        <p:spPr/>
        <p:txBody>
          <a:bodyPr/>
          <a:lstStyle/>
          <a:p>
            <a:pPr eaLnBrk="1" hangingPunct="1">
              <a:lnSpc>
                <a:spcPct val="80000"/>
              </a:lnSpc>
              <a:defRPr/>
            </a:pPr>
            <a:r>
              <a:rPr lang="en-US" sz="2400" b="1" smtClean="0"/>
              <a:t>The purpose of the research in measurable terms; the definition of </a:t>
            </a:r>
            <a:r>
              <a:rPr lang="en-US" sz="2400" b="1" smtClean="0">
                <a:solidFill>
                  <a:schemeClr val="tx2"/>
                </a:solidFill>
              </a:rPr>
              <a:t>what the research should achieve</a:t>
            </a:r>
            <a:r>
              <a:rPr lang="en-US" sz="2400" b="1" smtClean="0"/>
              <a:t>. </a:t>
            </a:r>
          </a:p>
          <a:p>
            <a:pPr eaLnBrk="1" hangingPunct="1">
              <a:lnSpc>
                <a:spcPct val="80000"/>
              </a:lnSpc>
              <a:defRPr/>
            </a:pPr>
            <a:r>
              <a:rPr lang="en-US" sz="2400" b="1" smtClean="0"/>
              <a:t>Once the research questions and/or hypotheses have been stated, the research project objectives are </a:t>
            </a:r>
            <a:r>
              <a:rPr lang="en-US" sz="2400" b="1" smtClean="0">
                <a:solidFill>
                  <a:schemeClr val="tx2"/>
                </a:solidFill>
              </a:rPr>
              <a:t>derived from the problem definition</a:t>
            </a:r>
            <a:r>
              <a:rPr lang="en-US" sz="2400" b="1" smtClean="0"/>
              <a:t>. These objectives explain the purpose of the research in measurable terms and define standards of what the research should achieve.</a:t>
            </a:r>
            <a:r>
              <a:rPr lang="en-US" sz="2000" smtClean="0"/>
              <a:t> </a:t>
            </a:r>
            <a:br>
              <a:rPr lang="en-US" sz="2000" smtClean="0"/>
            </a:br>
            <a:r>
              <a:rPr lang="en-US" sz="2000" smtClean="0"/>
              <a:t>  </a:t>
            </a:r>
            <a:br>
              <a:rPr lang="en-US" sz="2000" smtClean="0"/>
            </a:br>
            <a:r>
              <a:rPr lang="en-US" sz="2000" smtClean="0"/>
              <a:t/>
            </a:r>
            <a:br>
              <a:rPr lang="en-US" sz="2000" smtClean="0"/>
            </a:br>
            <a:endParaRPr lang="en-US" sz="2000" smtClean="0"/>
          </a:p>
        </p:txBody>
      </p:sp>
      <p:sp>
        <p:nvSpPr>
          <p:cNvPr id="4" name="Footer Placeholder 4"/>
          <p:cNvSpPr>
            <a:spLocks noGrp="1"/>
          </p:cNvSpPr>
          <p:nvPr>
            <p:ph type="ftr" sz="quarter" idx="11"/>
          </p:nvPr>
        </p:nvSpPr>
        <p:spPr/>
        <p:txBody>
          <a:bodyPr/>
          <a:lstStyle/>
          <a:p>
            <a:pPr>
              <a:defRPr/>
            </a:pPr>
            <a:r>
              <a:rPr lang="ar-SA" smtClean="0"/>
              <a:t>انتخاب موضوع، بيان مسئله، اهداف-دکتر آرش قنبريان</a:t>
            </a:r>
            <a:endParaRPr lang="en-US"/>
          </a:p>
        </p:txBody>
      </p:sp>
      <p:sp>
        <p:nvSpPr>
          <p:cNvPr id="5" name="Slide Number Placeholder 4"/>
          <p:cNvSpPr>
            <a:spLocks noGrp="1"/>
          </p:cNvSpPr>
          <p:nvPr>
            <p:ph type="sldNum" sz="quarter" idx="12"/>
          </p:nvPr>
        </p:nvSpPr>
        <p:spPr/>
        <p:txBody>
          <a:bodyPr/>
          <a:lstStyle/>
          <a:p>
            <a:fld id="{C18AF7E9-5F85-4EBF-B4B3-3686E00CFE2F}" type="slidenum">
              <a:rPr lang="en-US" smtClean="0"/>
              <a:pPr/>
              <a:t>63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531">
                                            <p:txEl>
                                              <p:pRg st="1" end="1"/>
                                            </p:txEl>
                                          </p:spTgt>
                                        </p:tgtEl>
                                        <p:attrNameLst>
                                          <p:attrName>style.visibility</p:attrName>
                                        </p:attrNameLst>
                                      </p:cBhvr>
                                      <p:to>
                                        <p:strVal val="visible"/>
                                      </p:to>
                                    </p:set>
                                    <p:anim calcmode="lin" valueType="num">
                                      <p:cBhvr additive="base">
                                        <p:cTn id="13" dur="500" fill="hold"/>
                                        <p:tgtEl>
                                          <p:spTgt spid="2253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53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277813"/>
            <a:ext cx="8382000" cy="636587"/>
          </a:xfrm>
        </p:spPr>
        <p:txBody>
          <a:bodyPr>
            <a:normAutofit fontScale="90000"/>
          </a:bodyPr>
          <a:lstStyle/>
          <a:p>
            <a:pPr algn="r" rtl="1" eaLnBrk="1" hangingPunct="1">
              <a:defRPr/>
            </a:pPr>
            <a:r>
              <a:rPr lang="fa-IR" dirty="0" smtClean="0">
                <a:solidFill>
                  <a:srgbClr val="FF0000"/>
                </a:solidFill>
                <a:cs typeface="B Titr" pitchFamily="2" charset="-78"/>
              </a:rPr>
              <a:t>اهدف </a:t>
            </a:r>
            <a:r>
              <a:rPr lang="en-US" dirty="0" smtClean="0">
                <a:solidFill>
                  <a:srgbClr val="FF0000"/>
                </a:solidFill>
              </a:rPr>
              <a:t>Objectives</a:t>
            </a:r>
            <a:endParaRPr lang="en-US" dirty="0" smtClean="0">
              <a:solidFill>
                <a:srgbClr val="FF0000"/>
              </a:solidFill>
            </a:endParaRPr>
          </a:p>
        </p:txBody>
      </p:sp>
      <p:sp>
        <p:nvSpPr>
          <p:cNvPr id="40963" name="Rectangle 3"/>
          <p:cNvSpPr>
            <a:spLocks noGrp="1" noChangeArrowheads="1"/>
          </p:cNvSpPr>
          <p:nvPr>
            <p:ph idx="1"/>
          </p:nvPr>
        </p:nvSpPr>
        <p:spPr>
          <a:xfrm>
            <a:off x="179512" y="1556792"/>
            <a:ext cx="8686800" cy="4032447"/>
          </a:xfrm>
        </p:spPr>
        <p:txBody>
          <a:bodyPr>
            <a:noAutofit/>
          </a:bodyPr>
          <a:lstStyle/>
          <a:p>
            <a:pPr algn="r" rtl="1" eaLnBrk="1" hangingPunct="1">
              <a:buFont typeface="Wingdings" pitchFamily="2" charset="2"/>
              <a:buNone/>
              <a:defRPr/>
            </a:pPr>
            <a:r>
              <a:rPr lang="fa-IR" sz="4400" b="1" dirty="0" smtClean="0">
                <a:solidFill>
                  <a:srgbClr val="FF0000"/>
                </a:solidFill>
                <a:cs typeface="Mitra" pitchFamily="2" charset="-78"/>
              </a:rPr>
              <a:t>هدف كلي</a:t>
            </a:r>
            <a:r>
              <a:rPr lang="en-US" sz="3200" b="1" dirty="0" smtClean="0">
                <a:solidFill>
                  <a:srgbClr val="FF0000"/>
                </a:solidFill>
                <a:cs typeface="Mitra" pitchFamily="2" charset="-78"/>
              </a:rPr>
              <a:t>General objective</a:t>
            </a:r>
            <a:r>
              <a:rPr lang="en-US" sz="3200" dirty="0" smtClean="0">
                <a:solidFill>
                  <a:srgbClr val="FF0000"/>
                </a:solidFill>
                <a:cs typeface="Mitra" pitchFamily="2" charset="-78"/>
              </a:rPr>
              <a:t> </a:t>
            </a:r>
            <a:r>
              <a:rPr lang="fa-IR" sz="4400" b="1" dirty="0" smtClean="0">
                <a:solidFill>
                  <a:srgbClr val="FF0000"/>
                </a:solidFill>
                <a:cs typeface="Mitra" pitchFamily="2" charset="-78"/>
              </a:rPr>
              <a:t>:</a:t>
            </a:r>
            <a:r>
              <a:rPr lang="fa-IR" sz="3200" dirty="0" smtClean="0">
                <a:solidFill>
                  <a:srgbClr val="FF0000"/>
                </a:solidFill>
                <a:cs typeface="Mitra" pitchFamily="2" charset="-78"/>
              </a:rPr>
              <a:t> </a:t>
            </a:r>
            <a:r>
              <a:rPr lang="fa-IR" sz="3200" dirty="0" smtClean="0">
                <a:cs typeface="Mitra" pitchFamily="2" charset="-78"/>
              </a:rPr>
              <a:t>آنچه را كه مطالعه يا تحقيق بطور كلي به آن دست خواهد يافت در قالب هدف كلي بيان مي شود.</a:t>
            </a:r>
          </a:p>
          <a:p>
            <a:pPr algn="r" rtl="1" eaLnBrk="1" hangingPunct="1">
              <a:buFont typeface="Wingdings" pitchFamily="2" charset="2"/>
              <a:buNone/>
              <a:defRPr/>
            </a:pPr>
            <a:r>
              <a:rPr lang="fa-IR" sz="3600" dirty="0" smtClean="0">
                <a:solidFill>
                  <a:schemeClr val="tx2"/>
                </a:solidFill>
                <a:cs typeface="Mitra" pitchFamily="2" charset="-78"/>
              </a:rPr>
              <a:t>مثال: ارائه </a:t>
            </a:r>
            <a:r>
              <a:rPr lang="fa-IR" sz="3600" dirty="0" smtClean="0">
                <a:solidFill>
                  <a:schemeClr val="tx2"/>
                </a:solidFill>
                <a:cs typeface="Mitra" pitchFamily="2" charset="-78"/>
              </a:rPr>
              <a:t>يک الگوي کاربردي براي ارزشيابي </a:t>
            </a:r>
            <a:r>
              <a:rPr lang="fa-IR" sz="3600" dirty="0" smtClean="0">
                <a:solidFill>
                  <a:schemeClr val="tx2"/>
                </a:solidFill>
                <a:cs typeface="Mitra" pitchFamily="2" charset="-78"/>
              </a:rPr>
              <a:t>مداخلات انجام شده براي كاهش </a:t>
            </a:r>
            <a:r>
              <a:rPr lang="fa-IR" sz="3600" dirty="0" smtClean="0">
                <a:solidFill>
                  <a:schemeClr val="tx2"/>
                </a:solidFill>
                <a:cs typeface="Mitra" pitchFamily="2" charset="-78"/>
              </a:rPr>
              <a:t>بروز ديابت در </a:t>
            </a:r>
            <a:r>
              <a:rPr lang="fa-IR" sz="3600" dirty="0" smtClean="0">
                <a:solidFill>
                  <a:schemeClr val="tx2"/>
                </a:solidFill>
                <a:cs typeface="Mitra" pitchFamily="2" charset="-78"/>
              </a:rPr>
              <a:t>برنامه </a:t>
            </a:r>
            <a:r>
              <a:rPr lang="fa-IR" sz="3600" dirty="0" smtClean="0">
                <a:solidFill>
                  <a:schemeClr val="tx2"/>
                </a:solidFill>
                <a:cs typeface="Mitra" pitchFamily="2" charset="-78"/>
              </a:rPr>
              <a:t>جامع کشوری پیشگیری از ديابت</a:t>
            </a:r>
          </a:p>
          <a:p>
            <a:pPr algn="ctr" rtl="1" eaLnBrk="1" hangingPunct="1">
              <a:buFont typeface="Wingdings" pitchFamily="2" charset="2"/>
              <a:buNone/>
              <a:defRPr/>
            </a:pPr>
            <a:r>
              <a:rPr lang="fa-IR" sz="3600" b="1" dirty="0" smtClean="0">
                <a:solidFill>
                  <a:srgbClr val="FF0000"/>
                </a:solidFill>
                <a:cs typeface="Mitra" pitchFamily="2" charset="-78"/>
              </a:rPr>
              <a:t>هدف کلی معمولا همان عنوان تحقيق است</a:t>
            </a:r>
            <a:endParaRPr lang="fa-IR" sz="3600" b="1" dirty="0" smtClean="0">
              <a:solidFill>
                <a:srgbClr val="FF0000"/>
              </a:solidFill>
              <a:cs typeface="Mitra" pitchFamily="2" charset="-78"/>
            </a:endParaRPr>
          </a:p>
          <a:p>
            <a:pPr algn="r" rtl="1" eaLnBrk="1" hangingPunct="1">
              <a:buFont typeface="Wingdings" pitchFamily="2" charset="2"/>
              <a:buNone/>
              <a:defRPr/>
            </a:pPr>
            <a:r>
              <a:rPr lang="fa-IR" sz="3600" dirty="0" smtClean="0">
                <a:solidFill>
                  <a:schemeClr val="tx2"/>
                </a:solidFill>
                <a:cs typeface="Mitra" pitchFamily="2" charset="-78"/>
              </a:rPr>
              <a:t> </a:t>
            </a:r>
          </a:p>
        </p:txBody>
      </p:sp>
      <p:sp>
        <p:nvSpPr>
          <p:cNvPr id="4" name="Footer Placeholder 4"/>
          <p:cNvSpPr>
            <a:spLocks noGrp="1"/>
          </p:cNvSpPr>
          <p:nvPr>
            <p:ph type="ftr" sz="quarter" idx="11"/>
          </p:nvPr>
        </p:nvSpPr>
        <p:spPr/>
        <p:txBody>
          <a:bodyPr/>
          <a:lstStyle/>
          <a:p>
            <a:pPr>
              <a:defRPr/>
            </a:pPr>
            <a:r>
              <a:rPr lang="ar-SA" smtClean="0"/>
              <a:t>انتخاب موضوع، بيان مسئله، اهداف-دکتر آرش قنبريان</a:t>
            </a:r>
            <a:endParaRPr lang="en-US"/>
          </a:p>
        </p:txBody>
      </p:sp>
      <p:sp>
        <p:nvSpPr>
          <p:cNvPr id="5" name="Slide Number Placeholder 4"/>
          <p:cNvSpPr>
            <a:spLocks noGrp="1"/>
          </p:cNvSpPr>
          <p:nvPr>
            <p:ph type="sldNum" sz="quarter" idx="12"/>
          </p:nvPr>
        </p:nvSpPr>
        <p:spPr/>
        <p:txBody>
          <a:bodyPr/>
          <a:lstStyle/>
          <a:p>
            <a:fld id="{C18AF7E9-5F85-4EBF-B4B3-3686E00CFE2F}" type="slidenum">
              <a:rPr lang="en-US" smtClean="0"/>
              <a:pPr/>
              <a:t>64</a:t>
            </a:fld>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277813"/>
            <a:ext cx="8229600" cy="560387"/>
          </a:xfrm>
        </p:spPr>
        <p:txBody>
          <a:bodyPr>
            <a:normAutofit fontScale="90000"/>
          </a:bodyPr>
          <a:lstStyle/>
          <a:p>
            <a:pPr algn="r" rtl="1" eaLnBrk="1" hangingPunct="1">
              <a:defRPr/>
            </a:pPr>
            <a:r>
              <a:rPr lang="fa-IR" b="1" dirty="0" smtClean="0">
                <a:solidFill>
                  <a:srgbClr val="FF0000"/>
                </a:solidFill>
                <a:cs typeface="B Zar" pitchFamily="2" charset="-78"/>
              </a:rPr>
              <a:t>اهداف ويژه</a:t>
            </a:r>
            <a:r>
              <a:rPr lang="en-US" sz="4000" b="1" dirty="0" smtClean="0">
                <a:solidFill>
                  <a:srgbClr val="FF0000"/>
                </a:solidFill>
              </a:rPr>
              <a:t>Specific objectives</a:t>
            </a:r>
            <a:r>
              <a:rPr lang="en-US" sz="4000" dirty="0" smtClean="0">
                <a:solidFill>
                  <a:srgbClr val="FF0000"/>
                </a:solidFill>
              </a:rPr>
              <a:t> </a:t>
            </a:r>
            <a:r>
              <a:rPr lang="fa-IR" b="1" dirty="0" smtClean="0">
                <a:solidFill>
                  <a:srgbClr val="FF0000"/>
                </a:solidFill>
                <a:cs typeface="B Zar" pitchFamily="2" charset="-78"/>
              </a:rPr>
              <a:t>:</a:t>
            </a:r>
            <a:endParaRPr lang="en-US" sz="4000" dirty="0" smtClean="0">
              <a:solidFill>
                <a:srgbClr val="FF0000"/>
              </a:solidFill>
            </a:endParaRPr>
          </a:p>
        </p:txBody>
      </p:sp>
      <p:sp>
        <p:nvSpPr>
          <p:cNvPr id="44035" name="Rectangle 3"/>
          <p:cNvSpPr>
            <a:spLocks noGrp="1" noChangeArrowheads="1"/>
          </p:cNvSpPr>
          <p:nvPr>
            <p:ph idx="1"/>
          </p:nvPr>
        </p:nvSpPr>
        <p:spPr>
          <a:xfrm>
            <a:off x="899592" y="1196752"/>
            <a:ext cx="7668344" cy="4715272"/>
          </a:xfrm>
        </p:spPr>
        <p:txBody>
          <a:bodyPr/>
          <a:lstStyle/>
          <a:p>
            <a:pPr algn="r" rtl="1" eaLnBrk="1" hangingPunct="1">
              <a:lnSpc>
                <a:spcPct val="80000"/>
              </a:lnSpc>
              <a:defRPr/>
            </a:pPr>
            <a:r>
              <a:rPr lang="fa-IR" sz="2800" dirty="0" smtClean="0">
                <a:cs typeface="B Zar" pitchFamily="2" charset="-78"/>
              </a:rPr>
              <a:t>اجزاي كوچكتر هدف كلي را كه از نظر منطقي به هم پيوستگي دارند را اهداف خاص يا ويژه مي گويند. در اهداف ويژه بطور سيستماتيك اجزاي گوناگون مسئله تحقيق بيان مي شوند. </a:t>
            </a:r>
          </a:p>
          <a:p>
            <a:pPr algn="r" rtl="1" eaLnBrk="1" hangingPunct="1">
              <a:lnSpc>
                <a:spcPct val="80000"/>
              </a:lnSpc>
              <a:defRPr/>
            </a:pPr>
            <a:r>
              <a:rPr lang="fa-IR" sz="2800" dirty="0" smtClean="0">
                <a:solidFill>
                  <a:schemeClr val="tx2"/>
                </a:solidFill>
                <a:cs typeface="B Zar" pitchFamily="2" charset="-78"/>
              </a:rPr>
              <a:t>مثال: </a:t>
            </a:r>
            <a:br>
              <a:rPr lang="fa-IR" sz="2800" dirty="0" smtClean="0">
                <a:solidFill>
                  <a:schemeClr val="tx2"/>
                </a:solidFill>
                <a:cs typeface="B Zar" pitchFamily="2" charset="-78"/>
              </a:rPr>
            </a:br>
            <a:r>
              <a:rPr lang="fa-IR" sz="2800" dirty="0" smtClean="0">
                <a:solidFill>
                  <a:schemeClr val="tx2"/>
                </a:solidFill>
                <a:cs typeface="B Zar" pitchFamily="2" charset="-78"/>
              </a:rPr>
              <a:t> 1- </a:t>
            </a:r>
            <a:r>
              <a:rPr lang="fa-IR" sz="2800" dirty="0" smtClean="0">
                <a:solidFill>
                  <a:schemeClr val="tx2"/>
                </a:solidFill>
                <a:cs typeface="B Zar" pitchFamily="2" charset="-78"/>
              </a:rPr>
              <a:t>تعيين  روشهايي </a:t>
            </a:r>
            <a:r>
              <a:rPr lang="fa-IR" sz="2800" dirty="0" smtClean="0">
                <a:solidFill>
                  <a:schemeClr val="tx2"/>
                </a:solidFill>
                <a:cs typeface="B Zar" pitchFamily="2" charset="-78"/>
              </a:rPr>
              <a:t>که </a:t>
            </a:r>
            <a:r>
              <a:rPr lang="fa-IR" sz="2800" dirty="0" smtClean="0">
                <a:solidFill>
                  <a:schemeClr val="tx2"/>
                </a:solidFill>
                <a:cs typeface="B Zar" pitchFamily="2" charset="-78"/>
              </a:rPr>
              <a:t>براي ارزشيابي </a:t>
            </a:r>
            <a:r>
              <a:rPr lang="fa-IR" sz="2800" dirty="0" smtClean="0">
                <a:solidFill>
                  <a:schemeClr val="tx2"/>
                </a:solidFill>
                <a:cs typeface="B Zar" pitchFamily="2" charset="-78"/>
              </a:rPr>
              <a:t>مداخلات در </a:t>
            </a:r>
            <a:r>
              <a:rPr lang="fa-IR" sz="2800" dirty="0" smtClean="0">
                <a:solidFill>
                  <a:schemeClr val="tx2"/>
                </a:solidFill>
                <a:cs typeface="B Zar" pitchFamily="2" charset="-78"/>
              </a:rPr>
              <a:t>پيشگيري </a:t>
            </a:r>
            <a:r>
              <a:rPr lang="fa-IR" sz="2800" dirty="0" smtClean="0">
                <a:solidFill>
                  <a:schemeClr val="tx2"/>
                </a:solidFill>
                <a:cs typeface="B Zar" pitchFamily="2" charset="-78"/>
              </a:rPr>
              <a:t>از </a:t>
            </a:r>
            <a:r>
              <a:rPr lang="fa-IR" sz="2800" dirty="0" smtClean="0">
                <a:solidFill>
                  <a:schemeClr val="tx2"/>
                </a:solidFill>
                <a:cs typeface="B Zar" pitchFamily="2" charset="-78"/>
              </a:rPr>
              <a:t>دیابت</a:t>
            </a:r>
            <a:r>
              <a:rPr lang="fa-IR" sz="2800" dirty="0" smtClean="0">
                <a:solidFill>
                  <a:schemeClr val="tx2"/>
                </a:solidFill>
                <a:cs typeface="B Zar" pitchFamily="2" charset="-78"/>
              </a:rPr>
              <a:t/>
            </a:r>
            <a:br>
              <a:rPr lang="fa-IR" sz="2800" dirty="0" smtClean="0">
                <a:solidFill>
                  <a:schemeClr val="tx2"/>
                </a:solidFill>
                <a:cs typeface="B Zar" pitchFamily="2" charset="-78"/>
              </a:rPr>
            </a:br>
            <a:r>
              <a:rPr lang="fa-IR" sz="2800" dirty="0" smtClean="0">
                <a:solidFill>
                  <a:schemeClr val="tx2"/>
                </a:solidFill>
                <a:cs typeface="B Zar" pitchFamily="2" charset="-78"/>
              </a:rPr>
              <a:t>2- مشخص کردن نقاط قوت و ضعف روشهاي ارزشيابي اين گونه مداخلات .</a:t>
            </a:r>
            <a:br>
              <a:rPr lang="fa-IR" sz="2800" dirty="0" smtClean="0">
                <a:solidFill>
                  <a:schemeClr val="tx2"/>
                </a:solidFill>
                <a:cs typeface="B Zar" pitchFamily="2" charset="-78"/>
              </a:rPr>
            </a:br>
            <a:r>
              <a:rPr lang="fa-IR" sz="2800" dirty="0" smtClean="0">
                <a:solidFill>
                  <a:schemeClr val="tx2"/>
                </a:solidFill>
                <a:cs typeface="B Zar" pitchFamily="2" charset="-78"/>
              </a:rPr>
              <a:t>3-تعيين </a:t>
            </a:r>
            <a:r>
              <a:rPr lang="fa-IR" sz="2800" dirty="0" smtClean="0">
                <a:solidFill>
                  <a:schemeClr val="tx2"/>
                </a:solidFill>
                <a:cs typeface="B Zar" pitchFamily="2" charset="-78"/>
              </a:rPr>
              <a:t>روش </a:t>
            </a:r>
            <a:r>
              <a:rPr lang="fa-IR" sz="2800" dirty="0" smtClean="0">
                <a:solidFill>
                  <a:schemeClr val="tx2"/>
                </a:solidFill>
                <a:cs typeface="B Zar" pitchFamily="2" charset="-78"/>
              </a:rPr>
              <a:t>ارزشيابي </a:t>
            </a:r>
            <a:r>
              <a:rPr lang="fa-IR" sz="2800" dirty="0" smtClean="0">
                <a:solidFill>
                  <a:schemeClr val="tx2"/>
                </a:solidFill>
                <a:cs typeface="B Zar" pitchFamily="2" charset="-78"/>
              </a:rPr>
              <a:t>مناسب تر  </a:t>
            </a:r>
            <a:r>
              <a:rPr lang="fa-IR" sz="2800" dirty="0" smtClean="0">
                <a:solidFill>
                  <a:schemeClr val="tx2"/>
                </a:solidFill>
                <a:cs typeface="B Zar" pitchFamily="2" charset="-78"/>
              </a:rPr>
              <a:t>براي </a:t>
            </a:r>
            <a:r>
              <a:rPr lang="fa-IR" sz="2800" dirty="0" smtClean="0">
                <a:solidFill>
                  <a:schemeClr val="tx2"/>
                </a:solidFill>
                <a:cs typeface="B Zar" pitchFamily="2" charset="-78"/>
              </a:rPr>
              <a:t>کشور مان. </a:t>
            </a:r>
            <a:br>
              <a:rPr lang="fa-IR" sz="2800" dirty="0" smtClean="0">
                <a:solidFill>
                  <a:schemeClr val="tx2"/>
                </a:solidFill>
                <a:cs typeface="B Zar" pitchFamily="2" charset="-78"/>
              </a:rPr>
            </a:br>
            <a:r>
              <a:rPr lang="fa-IR" sz="2800" dirty="0" smtClean="0">
                <a:solidFill>
                  <a:schemeClr val="tx2"/>
                </a:solidFill>
                <a:cs typeface="B Zar" pitchFamily="2" charset="-78"/>
              </a:rPr>
              <a:t>4-تعيين کفايت يا </a:t>
            </a:r>
            <a:r>
              <a:rPr lang="fa-IR" sz="2800" dirty="0" smtClean="0">
                <a:solidFill>
                  <a:schemeClr val="tx2"/>
                </a:solidFill>
                <a:cs typeface="B Zar" pitchFamily="2" charset="-78"/>
              </a:rPr>
              <a:t>عدم </a:t>
            </a:r>
            <a:r>
              <a:rPr lang="fa-IR" sz="2800" dirty="0" smtClean="0">
                <a:solidFill>
                  <a:schemeClr val="tx2"/>
                </a:solidFill>
                <a:cs typeface="B Zar" pitchFamily="2" charset="-78"/>
              </a:rPr>
              <a:t>کفايت  </a:t>
            </a:r>
            <a:r>
              <a:rPr lang="fa-IR" sz="2800" dirty="0" smtClean="0">
                <a:solidFill>
                  <a:schemeClr val="tx2"/>
                </a:solidFill>
                <a:cs typeface="B Zar" pitchFamily="2" charset="-78"/>
              </a:rPr>
              <a:t>اطلاعات موجود در </a:t>
            </a:r>
            <a:r>
              <a:rPr lang="fa-IR" sz="2800" dirty="0" smtClean="0">
                <a:solidFill>
                  <a:schemeClr val="tx2"/>
                </a:solidFill>
                <a:cs typeface="B Zar" pitchFamily="2" charset="-78"/>
              </a:rPr>
              <a:t>زمينه </a:t>
            </a:r>
            <a:r>
              <a:rPr lang="fa-IR" sz="2800" dirty="0" smtClean="0">
                <a:solidFill>
                  <a:schemeClr val="tx2"/>
                </a:solidFill>
                <a:cs typeface="B Zar" pitchFamily="2" charset="-78"/>
              </a:rPr>
              <a:t/>
            </a:r>
            <a:br>
              <a:rPr lang="fa-IR" sz="2800" dirty="0" smtClean="0">
                <a:solidFill>
                  <a:schemeClr val="tx2"/>
                </a:solidFill>
                <a:cs typeface="B Zar" pitchFamily="2" charset="-78"/>
              </a:rPr>
            </a:br>
            <a:endParaRPr lang="en-US" sz="2800" dirty="0" smtClean="0">
              <a:solidFill>
                <a:schemeClr val="tx2"/>
              </a:solidFill>
              <a:cs typeface="B Zar" pitchFamily="2" charset="-78"/>
            </a:endParaRPr>
          </a:p>
        </p:txBody>
      </p:sp>
      <p:sp>
        <p:nvSpPr>
          <p:cNvPr id="4" name="Footer Placeholder 4"/>
          <p:cNvSpPr>
            <a:spLocks noGrp="1"/>
          </p:cNvSpPr>
          <p:nvPr>
            <p:ph type="ftr" sz="quarter" idx="11"/>
          </p:nvPr>
        </p:nvSpPr>
        <p:spPr/>
        <p:txBody>
          <a:bodyPr/>
          <a:lstStyle/>
          <a:p>
            <a:pPr>
              <a:defRPr/>
            </a:pPr>
            <a:r>
              <a:rPr lang="ar-SA" smtClean="0"/>
              <a:t>انتخاب موضوع، بيان مسئله، اهداف-دکتر آرش قنبريان</a:t>
            </a:r>
            <a:endParaRPr lang="en-US"/>
          </a:p>
        </p:txBody>
      </p:sp>
      <p:sp>
        <p:nvSpPr>
          <p:cNvPr id="5" name="Slide Number Placeholder 4"/>
          <p:cNvSpPr>
            <a:spLocks noGrp="1"/>
          </p:cNvSpPr>
          <p:nvPr>
            <p:ph type="sldNum" sz="quarter" idx="12"/>
          </p:nvPr>
        </p:nvSpPr>
        <p:spPr/>
        <p:txBody>
          <a:bodyPr/>
          <a:lstStyle/>
          <a:p>
            <a:fld id="{C18AF7E9-5F85-4EBF-B4B3-3686E00CFE2F}" type="slidenum">
              <a:rPr lang="en-US" smtClean="0"/>
              <a:pPr/>
              <a:t>65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 calcmode="lin" valueType="num">
                                      <p:cBhvr additive="base">
                                        <p:cTn id="7" dur="500" fill="hold"/>
                                        <p:tgtEl>
                                          <p:spTgt spid="440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40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4035">
                                            <p:txEl>
                                              <p:pRg st="1" end="1"/>
                                            </p:txEl>
                                          </p:spTgt>
                                        </p:tgtEl>
                                        <p:attrNameLst>
                                          <p:attrName>style.visibility</p:attrName>
                                        </p:attrNameLst>
                                      </p:cBhvr>
                                      <p:to>
                                        <p:strVal val="visible"/>
                                      </p:to>
                                    </p:set>
                                    <p:anim calcmode="lin" valueType="num">
                                      <p:cBhvr additive="base">
                                        <p:cTn id="13" dur="500" fill="hold"/>
                                        <p:tgtEl>
                                          <p:spTgt spid="4403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403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827584" y="344959"/>
            <a:ext cx="8028384" cy="1139825"/>
          </a:xfrm>
        </p:spPr>
        <p:txBody>
          <a:bodyPr/>
          <a:lstStyle/>
          <a:p>
            <a:pPr algn="r" rtl="1" eaLnBrk="1" hangingPunct="1">
              <a:defRPr/>
            </a:pPr>
            <a:r>
              <a:rPr lang="fa-IR" sz="4800" b="1" dirty="0" smtClean="0">
                <a:solidFill>
                  <a:srgbClr val="FF0000"/>
                </a:solidFill>
                <a:cs typeface="B Zar" pitchFamily="2" charset="-78"/>
              </a:rPr>
              <a:t>اهداف كاربردي</a:t>
            </a:r>
            <a:r>
              <a:rPr lang="en-US" sz="4000" b="1" dirty="0" smtClean="0">
                <a:solidFill>
                  <a:srgbClr val="FF0000"/>
                </a:solidFill>
                <a:cs typeface="B Zar" pitchFamily="2" charset="-78"/>
              </a:rPr>
              <a:t>Applied Objectives</a:t>
            </a:r>
            <a:r>
              <a:rPr lang="fa-IR" sz="4800" b="1" dirty="0" smtClean="0">
                <a:solidFill>
                  <a:srgbClr val="FF0000"/>
                </a:solidFill>
                <a:cs typeface="B Zar" pitchFamily="2" charset="-78"/>
              </a:rPr>
              <a:t>:</a:t>
            </a:r>
            <a:endParaRPr lang="en-US" sz="4800" b="1" dirty="0" smtClean="0">
              <a:solidFill>
                <a:srgbClr val="FF0000"/>
              </a:solidFill>
              <a:cs typeface="B Zar" pitchFamily="2" charset="-78"/>
            </a:endParaRPr>
          </a:p>
        </p:txBody>
      </p:sp>
      <p:sp>
        <p:nvSpPr>
          <p:cNvPr id="45059" name="Rectangle 3"/>
          <p:cNvSpPr>
            <a:spLocks noGrp="1" noChangeArrowheads="1"/>
          </p:cNvSpPr>
          <p:nvPr>
            <p:ph idx="1"/>
          </p:nvPr>
        </p:nvSpPr>
        <p:spPr/>
        <p:txBody>
          <a:bodyPr>
            <a:normAutofit/>
          </a:bodyPr>
          <a:lstStyle/>
          <a:p>
            <a:pPr algn="r" rtl="1" eaLnBrk="1" hangingPunct="1">
              <a:lnSpc>
                <a:spcPct val="80000"/>
              </a:lnSpc>
              <a:defRPr/>
            </a:pPr>
            <a:r>
              <a:rPr lang="fa-IR" sz="2800" dirty="0" smtClean="0">
                <a:cs typeface="Mitra" pitchFamily="2" charset="-78"/>
              </a:rPr>
              <a:t>در مطالعات كاربردي بايد آن چه را كه در عمل از نتايج تحقيق قابل استفاده (كاربرد) است را در قالب اهداف كاربردي بيان كرد.</a:t>
            </a:r>
            <a:br>
              <a:rPr lang="fa-IR" sz="2800" dirty="0" smtClean="0">
                <a:cs typeface="Mitra" pitchFamily="2" charset="-78"/>
              </a:rPr>
            </a:br>
            <a:endParaRPr lang="en-US" sz="2800" dirty="0" smtClean="0">
              <a:cs typeface="Mitra" pitchFamily="2" charset="-78"/>
            </a:endParaRPr>
          </a:p>
          <a:p>
            <a:pPr algn="r" rtl="1" eaLnBrk="1" hangingPunct="1">
              <a:lnSpc>
                <a:spcPct val="80000"/>
              </a:lnSpc>
              <a:buFont typeface="Wingdings" pitchFamily="2" charset="2"/>
              <a:buNone/>
              <a:defRPr/>
            </a:pPr>
            <a:r>
              <a:rPr lang="en-US" sz="2800" dirty="0" smtClean="0">
                <a:cs typeface="Mitra" pitchFamily="2" charset="-78"/>
              </a:rPr>
              <a:t/>
            </a:r>
            <a:br>
              <a:rPr lang="en-US" sz="2800" dirty="0" smtClean="0">
                <a:cs typeface="Mitra" pitchFamily="2" charset="-78"/>
              </a:rPr>
            </a:br>
            <a:r>
              <a:rPr lang="fa-IR" sz="2800" dirty="0" smtClean="0">
                <a:solidFill>
                  <a:schemeClr val="tx2"/>
                </a:solidFill>
                <a:cs typeface="Mitra" pitchFamily="2" charset="-78"/>
              </a:rPr>
              <a:t>مثال:</a:t>
            </a:r>
            <a:endParaRPr lang="en-US" sz="2800" dirty="0" smtClean="0">
              <a:solidFill>
                <a:schemeClr val="tx2"/>
              </a:solidFill>
              <a:cs typeface="Mitra" pitchFamily="2" charset="-78"/>
            </a:endParaRPr>
          </a:p>
          <a:p>
            <a:pPr algn="r" rtl="1" eaLnBrk="1" hangingPunct="1">
              <a:lnSpc>
                <a:spcPct val="80000"/>
              </a:lnSpc>
              <a:buFont typeface="Wingdings" pitchFamily="2" charset="2"/>
              <a:buNone/>
              <a:defRPr/>
            </a:pPr>
            <a:r>
              <a:rPr lang="fa-IR" sz="2800" dirty="0" smtClean="0">
                <a:solidFill>
                  <a:schemeClr val="tx2"/>
                </a:solidFill>
                <a:cs typeface="Mitra" pitchFamily="2" charset="-78"/>
              </a:rPr>
              <a:t>1- </a:t>
            </a:r>
            <a:r>
              <a:rPr lang="fa-IR" sz="2800" dirty="0" smtClean="0">
                <a:solidFill>
                  <a:schemeClr val="tx2"/>
                </a:solidFill>
                <a:cs typeface="Mitra" pitchFamily="2" charset="-78"/>
              </a:rPr>
              <a:t>دستيابي سياستگزاران </a:t>
            </a:r>
            <a:r>
              <a:rPr lang="fa-IR" sz="2800" dirty="0" smtClean="0">
                <a:solidFill>
                  <a:schemeClr val="tx2"/>
                </a:solidFill>
                <a:cs typeface="Mitra" pitchFamily="2" charset="-78"/>
              </a:rPr>
              <a:t>و </a:t>
            </a:r>
            <a:r>
              <a:rPr lang="fa-IR" sz="2800" dirty="0" smtClean="0">
                <a:solidFill>
                  <a:schemeClr val="tx2"/>
                </a:solidFill>
                <a:cs typeface="Mitra" pitchFamily="2" charset="-78"/>
              </a:rPr>
              <a:t>تصميم گيران </a:t>
            </a:r>
            <a:r>
              <a:rPr lang="fa-IR" sz="2800" dirty="0" smtClean="0">
                <a:solidFill>
                  <a:schemeClr val="tx2"/>
                </a:solidFill>
                <a:cs typeface="Mitra" pitchFamily="2" charset="-78"/>
              </a:rPr>
              <a:t>برنامه </a:t>
            </a:r>
            <a:r>
              <a:rPr lang="fa-IR" sz="2800" dirty="0" smtClean="0">
                <a:solidFill>
                  <a:schemeClr val="tx2"/>
                </a:solidFill>
                <a:cs typeface="Mitra" pitchFamily="2" charset="-78"/>
              </a:rPr>
              <a:t>کشوری پيشگيری از ديابت به  شيوه </a:t>
            </a:r>
            <a:r>
              <a:rPr lang="fa-IR" sz="2800" dirty="0" smtClean="0">
                <a:solidFill>
                  <a:schemeClr val="tx2"/>
                </a:solidFill>
                <a:cs typeface="Mitra" pitchFamily="2" charset="-78"/>
              </a:rPr>
              <a:t>مناسب  </a:t>
            </a:r>
            <a:r>
              <a:rPr lang="fa-IR" sz="2800" dirty="0" smtClean="0">
                <a:solidFill>
                  <a:schemeClr val="tx2"/>
                </a:solidFill>
                <a:cs typeface="Mitra" pitchFamily="2" charset="-78"/>
              </a:rPr>
              <a:t>ارزشيابي </a:t>
            </a:r>
            <a:r>
              <a:rPr lang="fa-IR" sz="2800" dirty="0" smtClean="0">
                <a:solidFill>
                  <a:schemeClr val="tx2"/>
                </a:solidFill>
                <a:cs typeface="Mitra" pitchFamily="2" charset="-78"/>
              </a:rPr>
              <a:t>مداخلات انجام شده براي كاهش </a:t>
            </a:r>
            <a:r>
              <a:rPr lang="fa-IR" sz="2800" dirty="0" smtClean="0">
                <a:solidFill>
                  <a:schemeClr val="tx2"/>
                </a:solidFill>
                <a:cs typeface="Mitra" pitchFamily="2" charset="-78"/>
              </a:rPr>
              <a:t>بروز ديابت در </a:t>
            </a:r>
            <a:r>
              <a:rPr lang="fa-IR" sz="2800" dirty="0" smtClean="0">
                <a:solidFill>
                  <a:schemeClr val="tx2"/>
                </a:solidFill>
                <a:cs typeface="Mitra" pitchFamily="2" charset="-78"/>
              </a:rPr>
              <a:t>کشور .</a:t>
            </a:r>
          </a:p>
          <a:p>
            <a:pPr algn="r" rtl="1" eaLnBrk="1" hangingPunct="1">
              <a:lnSpc>
                <a:spcPct val="80000"/>
              </a:lnSpc>
              <a:buFont typeface="Wingdings" pitchFamily="2" charset="2"/>
              <a:buNone/>
              <a:defRPr/>
            </a:pPr>
            <a:r>
              <a:rPr lang="fa-IR" sz="2800" dirty="0" smtClean="0">
                <a:solidFill>
                  <a:schemeClr val="tx2"/>
                </a:solidFill>
                <a:cs typeface="Mitra" pitchFamily="2" charset="-78"/>
              </a:rPr>
              <a:t>2-تصميم گيري براي </a:t>
            </a:r>
            <a:r>
              <a:rPr lang="fa-IR" sz="2800" dirty="0" smtClean="0">
                <a:solidFill>
                  <a:schemeClr val="tx2"/>
                </a:solidFill>
                <a:cs typeface="Mitra" pitchFamily="2" charset="-78"/>
              </a:rPr>
              <a:t>تداوم و </a:t>
            </a:r>
            <a:r>
              <a:rPr lang="fa-IR" sz="2800" dirty="0" smtClean="0">
                <a:solidFill>
                  <a:schemeClr val="tx2"/>
                </a:solidFill>
                <a:cs typeface="Mitra" pitchFamily="2" charset="-78"/>
              </a:rPr>
              <a:t>يا </a:t>
            </a:r>
            <a:r>
              <a:rPr lang="fa-IR" sz="2800" dirty="0" smtClean="0">
                <a:solidFill>
                  <a:schemeClr val="tx2"/>
                </a:solidFill>
                <a:cs typeface="Mitra" pitchFamily="2" charset="-78"/>
              </a:rPr>
              <a:t>توقف اينگونه مداخلات با توجه به نقاط ضعف و قوت .</a:t>
            </a:r>
          </a:p>
          <a:p>
            <a:pPr algn="r" rtl="1" eaLnBrk="1" hangingPunct="1">
              <a:lnSpc>
                <a:spcPct val="80000"/>
              </a:lnSpc>
              <a:buFont typeface="Wingdings" pitchFamily="2" charset="2"/>
              <a:buNone/>
              <a:defRPr/>
            </a:pPr>
            <a:r>
              <a:rPr lang="fa-IR" sz="2800" dirty="0" smtClean="0">
                <a:solidFill>
                  <a:schemeClr val="tx2"/>
                </a:solidFill>
                <a:cs typeface="Mitra" pitchFamily="2" charset="-78"/>
              </a:rPr>
              <a:t>3-  </a:t>
            </a:r>
            <a:r>
              <a:rPr lang="fa-IR" sz="2800" dirty="0" smtClean="0">
                <a:solidFill>
                  <a:schemeClr val="tx2"/>
                </a:solidFill>
                <a:cs typeface="Mitra" pitchFamily="2" charset="-78"/>
              </a:rPr>
              <a:t>شناسايي کمبودهاي اطلاعاتي </a:t>
            </a:r>
            <a:r>
              <a:rPr lang="fa-IR" sz="2800" dirty="0" smtClean="0">
                <a:solidFill>
                  <a:schemeClr val="tx2"/>
                </a:solidFill>
                <a:cs typeface="Mitra" pitchFamily="2" charset="-78"/>
              </a:rPr>
              <a:t>مربوط به </a:t>
            </a:r>
            <a:r>
              <a:rPr lang="fa-IR" sz="2800" dirty="0" smtClean="0">
                <a:solidFill>
                  <a:schemeClr val="tx2"/>
                </a:solidFill>
                <a:cs typeface="Mitra" pitchFamily="2" charset="-78"/>
              </a:rPr>
              <a:t>سيستم </a:t>
            </a:r>
            <a:r>
              <a:rPr lang="fa-IR" sz="2800" dirty="0" smtClean="0">
                <a:solidFill>
                  <a:schemeClr val="tx2"/>
                </a:solidFill>
                <a:cs typeface="Mitra" pitchFamily="2" charset="-78"/>
              </a:rPr>
              <a:t>ثبت اطلاعات حوادث در جوامع مورد نظر  و کمک به </a:t>
            </a:r>
            <a:r>
              <a:rPr lang="fa-IR" sz="2800" dirty="0" smtClean="0">
                <a:solidFill>
                  <a:schemeClr val="tx2"/>
                </a:solidFill>
                <a:cs typeface="Mitra" pitchFamily="2" charset="-78"/>
              </a:rPr>
              <a:t>مسئولين براي ترميم </a:t>
            </a:r>
            <a:r>
              <a:rPr lang="fa-IR" sz="2800" dirty="0" smtClean="0">
                <a:solidFill>
                  <a:schemeClr val="tx2"/>
                </a:solidFill>
                <a:cs typeface="Mitra" pitchFamily="2" charset="-78"/>
              </a:rPr>
              <a:t>اطلاعات مورد </a:t>
            </a:r>
            <a:r>
              <a:rPr lang="fa-IR" sz="2800" dirty="0" smtClean="0">
                <a:solidFill>
                  <a:schemeClr val="tx2"/>
                </a:solidFill>
                <a:cs typeface="Mitra" pitchFamily="2" charset="-78"/>
              </a:rPr>
              <a:t>نياز</a:t>
            </a:r>
            <a:r>
              <a:rPr lang="fa-IR" sz="2800" dirty="0" smtClean="0">
                <a:solidFill>
                  <a:schemeClr val="tx2"/>
                </a:solidFill>
                <a:cs typeface="Mitra" pitchFamily="2" charset="-78"/>
              </a:rPr>
              <a:t>.</a:t>
            </a:r>
            <a:endParaRPr lang="en-US" sz="2800" dirty="0" smtClean="0">
              <a:solidFill>
                <a:schemeClr val="tx2"/>
              </a:solidFill>
              <a:cs typeface="Mitra" pitchFamily="2" charset="-78"/>
            </a:endParaRPr>
          </a:p>
        </p:txBody>
      </p:sp>
      <p:sp>
        <p:nvSpPr>
          <p:cNvPr id="4" name="Footer Placeholder 4"/>
          <p:cNvSpPr>
            <a:spLocks noGrp="1"/>
          </p:cNvSpPr>
          <p:nvPr>
            <p:ph type="ftr" sz="quarter" idx="11"/>
          </p:nvPr>
        </p:nvSpPr>
        <p:spPr/>
        <p:txBody>
          <a:bodyPr/>
          <a:lstStyle/>
          <a:p>
            <a:pPr>
              <a:defRPr/>
            </a:pPr>
            <a:r>
              <a:rPr lang="ar-SA" smtClean="0"/>
              <a:t>انتخاب موضوع، بيان مسئله، اهداف-دکتر آرش قنبريان</a:t>
            </a:r>
            <a:endParaRPr lang="en-US"/>
          </a:p>
        </p:txBody>
      </p:sp>
      <p:sp>
        <p:nvSpPr>
          <p:cNvPr id="5" name="Slide Number Placeholder 4"/>
          <p:cNvSpPr>
            <a:spLocks noGrp="1"/>
          </p:cNvSpPr>
          <p:nvPr>
            <p:ph type="sldNum" sz="quarter" idx="12"/>
          </p:nvPr>
        </p:nvSpPr>
        <p:spPr/>
        <p:txBody>
          <a:bodyPr/>
          <a:lstStyle/>
          <a:p>
            <a:fld id="{C18AF7E9-5F85-4EBF-B4B3-3686E00CFE2F}" type="slidenum">
              <a:rPr lang="en-US" smtClean="0"/>
              <a:pPr/>
              <a:t>66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 calcmode="lin" valueType="num">
                                      <p:cBhvr additive="base">
                                        <p:cTn id="7" dur="500" fill="hold"/>
                                        <p:tgtEl>
                                          <p:spTgt spid="450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50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5059">
                                            <p:txEl>
                                              <p:pRg st="1" end="1"/>
                                            </p:txEl>
                                          </p:spTgt>
                                        </p:tgtEl>
                                        <p:attrNameLst>
                                          <p:attrName>style.visibility</p:attrName>
                                        </p:attrNameLst>
                                      </p:cBhvr>
                                      <p:to>
                                        <p:strVal val="visible"/>
                                      </p:to>
                                    </p:set>
                                    <p:anim calcmode="lin" valueType="num">
                                      <p:cBhvr additive="base">
                                        <p:cTn id="13" dur="500" fill="hold"/>
                                        <p:tgtEl>
                                          <p:spTgt spid="4505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50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5059">
                                            <p:txEl>
                                              <p:pRg st="2" end="2"/>
                                            </p:txEl>
                                          </p:spTgt>
                                        </p:tgtEl>
                                        <p:attrNameLst>
                                          <p:attrName>style.visibility</p:attrName>
                                        </p:attrNameLst>
                                      </p:cBhvr>
                                      <p:to>
                                        <p:strVal val="visible"/>
                                      </p:to>
                                    </p:set>
                                    <p:anim calcmode="lin" valueType="num">
                                      <p:cBhvr additive="base">
                                        <p:cTn id="19" dur="500" fill="hold"/>
                                        <p:tgtEl>
                                          <p:spTgt spid="4505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505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5059">
                                            <p:txEl>
                                              <p:pRg st="3" end="3"/>
                                            </p:txEl>
                                          </p:spTgt>
                                        </p:tgtEl>
                                        <p:attrNameLst>
                                          <p:attrName>style.visibility</p:attrName>
                                        </p:attrNameLst>
                                      </p:cBhvr>
                                      <p:to>
                                        <p:strVal val="visible"/>
                                      </p:to>
                                    </p:set>
                                    <p:anim calcmode="lin" valueType="num">
                                      <p:cBhvr additive="base">
                                        <p:cTn id="25" dur="500" fill="hold"/>
                                        <p:tgtEl>
                                          <p:spTgt spid="4505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505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5059">
                                            <p:txEl>
                                              <p:pRg st="4" end="4"/>
                                            </p:txEl>
                                          </p:spTgt>
                                        </p:tgtEl>
                                        <p:attrNameLst>
                                          <p:attrName>style.visibility</p:attrName>
                                        </p:attrNameLst>
                                      </p:cBhvr>
                                      <p:to>
                                        <p:strVal val="visible"/>
                                      </p:to>
                                    </p:set>
                                    <p:anim calcmode="lin" valueType="num">
                                      <p:cBhvr additive="base">
                                        <p:cTn id="31" dur="500" fill="hold"/>
                                        <p:tgtEl>
                                          <p:spTgt spid="4505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505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77813"/>
            <a:ext cx="8229600" cy="560387"/>
          </a:xfrm>
        </p:spPr>
        <p:txBody>
          <a:bodyPr>
            <a:normAutofit fontScale="90000"/>
          </a:bodyPr>
          <a:lstStyle/>
          <a:p>
            <a:pPr algn="r" rtl="1" eaLnBrk="1" hangingPunct="1">
              <a:defRPr/>
            </a:pPr>
            <a:r>
              <a:rPr lang="ar-SA" sz="4000" dirty="0" smtClean="0">
                <a:solidFill>
                  <a:srgbClr val="FF0000"/>
                </a:solidFill>
                <a:cs typeface="B Titr" pitchFamily="2" charset="-78"/>
              </a:rPr>
              <a:t>سوال پژوهش</a:t>
            </a:r>
            <a:r>
              <a:rPr lang="en-US" sz="4000" dirty="0" smtClean="0">
                <a:solidFill>
                  <a:srgbClr val="FF0000"/>
                </a:solidFill>
              </a:rPr>
              <a:t> </a:t>
            </a:r>
          </a:p>
        </p:txBody>
      </p:sp>
      <p:sp>
        <p:nvSpPr>
          <p:cNvPr id="21507" name="Rectangle 3"/>
          <p:cNvSpPr>
            <a:spLocks noGrp="1" noChangeArrowheads="1"/>
          </p:cNvSpPr>
          <p:nvPr>
            <p:ph idx="1"/>
          </p:nvPr>
        </p:nvSpPr>
        <p:spPr>
          <a:xfrm>
            <a:off x="0" y="1066800"/>
            <a:ext cx="9144000" cy="4738464"/>
          </a:xfrm>
        </p:spPr>
        <p:txBody>
          <a:bodyPr/>
          <a:lstStyle/>
          <a:p>
            <a:pPr algn="r" rtl="1" eaLnBrk="1" hangingPunct="1">
              <a:lnSpc>
                <a:spcPct val="90000"/>
              </a:lnSpc>
              <a:defRPr/>
            </a:pPr>
            <a:r>
              <a:rPr lang="ar-SA" dirty="0" smtClean="0">
                <a:cs typeface="Mitra" pitchFamily="2" charset="-78"/>
              </a:rPr>
              <a:t>سوال پژوهش در هر مطالعه</a:t>
            </a:r>
            <a:r>
              <a:rPr lang="fa-IR" dirty="0" smtClean="0">
                <a:cs typeface="Mitra" pitchFamily="2" charset="-78"/>
              </a:rPr>
              <a:t>،</a:t>
            </a:r>
            <a:r>
              <a:rPr lang="ar-SA" dirty="0" smtClean="0">
                <a:cs typeface="Mitra" pitchFamily="2" charset="-78"/>
              </a:rPr>
              <a:t> هدف كليدي آن پژوهش است. اين سوال از يك نظريه غير حتمي كه پژوهشگر مايل به يافتن پاسخ آن ا‏ست نشأت مي‌گيرد. معمولا سوال اوليه ايجاد شده در ذهن محققين بقدري گسترده است كه دستيابي به آن يك باره امكان‌پذير نيست و معمولا به جزءهاي كوچكتر و ساده‌تر كه عملي و امكان‌پذير باشد تقسيم مي‌شود. به عنوان مثال ممكن است سوال اوليه به اين صورت باشد.</a:t>
            </a:r>
          </a:p>
          <a:p>
            <a:pPr lvl="1" algn="r" rtl="1" eaLnBrk="1" hangingPunct="1">
              <a:lnSpc>
                <a:spcPct val="90000"/>
              </a:lnSpc>
              <a:defRPr/>
            </a:pPr>
            <a:r>
              <a:rPr lang="ar-SA" b="1" dirty="0" smtClean="0">
                <a:solidFill>
                  <a:schemeClr val="tx2"/>
                </a:solidFill>
                <a:cs typeface="Mitra" pitchFamily="2" charset="-78"/>
              </a:rPr>
              <a:t>”آيا خانم‌هاي يائسه نياز به مصرف هورمون دارند؟“</a:t>
            </a:r>
          </a:p>
          <a:p>
            <a:pPr lvl="1" algn="r" rtl="1" eaLnBrk="1" hangingPunct="1">
              <a:lnSpc>
                <a:spcPct val="90000"/>
              </a:lnSpc>
              <a:buFontTx/>
              <a:buNone/>
              <a:defRPr/>
            </a:pPr>
            <a:r>
              <a:rPr lang="ar-SA" b="1" dirty="0" smtClean="0">
                <a:cs typeface="Mitra" pitchFamily="2" charset="-78"/>
              </a:rPr>
              <a:t>اين سوال براي عملي شدن ممكن است به جزء‌هاي زير تقسيم گردد.</a:t>
            </a:r>
          </a:p>
          <a:p>
            <a:pPr lvl="1" algn="r" rtl="1" eaLnBrk="1" hangingPunct="1">
              <a:lnSpc>
                <a:spcPct val="90000"/>
              </a:lnSpc>
              <a:defRPr/>
            </a:pPr>
            <a:r>
              <a:rPr lang="ar-SA" b="1" dirty="0" smtClean="0">
                <a:solidFill>
                  <a:schemeClr val="tx2"/>
                </a:solidFill>
                <a:cs typeface="Mitra" pitchFamily="2" charset="-78"/>
              </a:rPr>
              <a:t>مصرف استروژن در خانم‌هاي يائسه تا چه اندازه شايع است؟</a:t>
            </a:r>
          </a:p>
          <a:p>
            <a:pPr lvl="1" algn="r" rtl="1" eaLnBrk="1" hangingPunct="1">
              <a:lnSpc>
                <a:spcPct val="90000"/>
              </a:lnSpc>
              <a:defRPr/>
            </a:pPr>
            <a:r>
              <a:rPr lang="ar-SA" b="1" dirty="0" smtClean="0">
                <a:solidFill>
                  <a:schemeClr val="tx2"/>
                </a:solidFill>
                <a:cs typeface="Mitra" pitchFamily="2" charset="-78"/>
              </a:rPr>
              <a:t>آيا مصرف استروژن پس از يائسگي خطر پيشرفت بيماري عروق كرونر </a:t>
            </a:r>
            <a:r>
              <a:rPr lang="en-US" b="1" dirty="0" smtClean="0">
                <a:solidFill>
                  <a:schemeClr val="tx2"/>
                </a:solidFill>
                <a:cs typeface="Mitra" pitchFamily="2" charset="-78"/>
              </a:rPr>
              <a:t>(CHD)</a:t>
            </a:r>
            <a:r>
              <a:rPr lang="ar-SA" b="1" dirty="0" smtClean="0">
                <a:solidFill>
                  <a:schemeClr val="tx2"/>
                </a:solidFill>
                <a:cs typeface="Mitra" pitchFamily="2" charset="-78"/>
              </a:rPr>
              <a:t> را كاهش مي‏دهد؟</a:t>
            </a:r>
          </a:p>
          <a:p>
            <a:pPr lvl="1" algn="r" rtl="1" eaLnBrk="1" hangingPunct="1">
              <a:lnSpc>
                <a:spcPct val="90000"/>
              </a:lnSpc>
              <a:defRPr/>
            </a:pPr>
            <a:r>
              <a:rPr lang="ar-SA" b="1" dirty="0" smtClean="0">
                <a:solidFill>
                  <a:schemeClr val="tx2"/>
                </a:solidFill>
                <a:cs typeface="Mitra" pitchFamily="2" charset="-78"/>
              </a:rPr>
              <a:t>آيا فوايد ديگري با استفاده از هورمون قابل تصور است؟</a:t>
            </a:r>
            <a:endParaRPr lang="en-US" b="1" dirty="0" smtClean="0">
              <a:solidFill>
                <a:schemeClr val="tx2"/>
              </a:solidFill>
              <a:cs typeface="Mitra" pitchFamily="2" charset="-78"/>
            </a:endParaRPr>
          </a:p>
        </p:txBody>
      </p:sp>
      <p:sp>
        <p:nvSpPr>
          <p:cNvPr id="4" name="Footer Placeholder 4"/>
          <p:cNvSpPr>
            <a:spLocks noGrp="1"/>
          </p:cNvSpPr>
          <p:nvPr>
            <p:ph type="ftr" sz="quarter" idx="11"/>
          </p:nvPr>
        </p:nvSpPr>
        <p:spPr/>
        <p:txBody>
          <a:bodyPr/>
          <a:lstStyle/>
          <a:p>
            <a:pPr>
              <a:defRPr/>
            </a:pPr>
            <a:r>
              <a:rPr lang="ar-SA" smtClean="0"/>
              <a:t>انتخاب موضوع، بيان مسئله، اهداف-دکتر آرش قنبريان</a:t>
            </a:r>
            <a:endParaRPr lang="en-US"/>
          </a:p>
        </p:txBody>
      </p:sp>
      <p:sp>
        <p:nvSpPr>
          <p:cNvPr id="5" name="Slide Number Placeholder 4"/>
          <p:cNvSpPr>
            <a:spLocks noGrp="1"/>
          </p:cNvSpPr>
          <p:nvPr>
            <p:ph type="sldNum" sz="quarter" idx="12"/>
          </p:nvPr>
        </p:nvSpPr>
        <p:spPr/>
        <p:txBody>
          <a:bodyPr/>
          <a:lstStyle/>
          <a:p>
            <a:fld id="{C18AF7E9-5F85-4EBF-B4B3-3686E00CFE2F}" type="slidenum">
              <a:rPr lang="en-US" smtClean="0"/>
              <a:pPr/>
              <a:t>67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additive="base">
                                        <p:cTn id="7" dur="5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507">
                                            <p:txEl>
                                              <p:pRg st="1" end="1"/>
                                            </p:txEl>
                                          </p:spTgt>
                                        </p:tgtEl>
                                        <p:attrNameLst>
                                          <p:attrName>style.visibility</p:attrName>
                                        </p:attrNameLst>
                                      </p:cBhvr>
                                      <p:to>
                                        <p:strVal val="visible"/>
                                      </p:to>
                                    </p:set>
                                    <p:anim calcmode="lin" valueType="num">
                                      <p:cBhvr additive="base">
                                        <p:cTn id="13" dur="5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507">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1507">
                                            <p:txEl>
                                              <p:pRg st="2" end="2"/>
                                            </p:txEl>
                                          </p:spTgt>
                                        </p:tgtEl>
                                        <p:attrNameLst>
                                          <p:attrName>style.visibility</p:attrName>
                                        </p:attrNameLst>
                                      </p:cBhvr>
                                      <p:to>
                                        <p:strVal val="visible"/>
                                      </p:to>
                                    </p:set>
                                    <p:anim calcmode="lin" valueType="num">
                                      <p:cBhvr additive="base">
                                        <p:cTn id="17" dur="5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1507">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1507">
                                            <p:txEl>
                                              <p:pRg st="3" end="3"/>
                                            </p:txEl>
                                          </p:spTgt>
                                        </p:tgtEl>
                                        <p:attrNameLst>
                                          <p:attrName>style.visibility</p:attrName>
                                        </p:attrNameLst>
                                      </p:cBhvr>
                                      <p:to>
                                        <p:strVal val="visible"/>
                                      </p:to>
                                    </p:set>
                                    <p:anim calcmode="lin" valueType="num">
                                      <p:cBhvr additive="base">
                                        <p:cTn id="21" dur="500" fill="hold"/>
                                        <p:tgtEl>
                                          <p:spTgt spid="21507">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1507">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1507">
                                            <p:txEl>
                                              <p:pRg st="4" end="4"/>
                                            </p:txEl>
                                          </p:spTgt>
                                        </p:tgtEl>
                                        <p:attrNameLst>
                                          <p:attrName>style.visibility</p:attrName>
                                        </p:attrNameLst>
                                      </p:cBhvr>
                                      <p:to>
                                        <p:strVal val="visible"/>
                                      </p:to>
                                    </p:set>
                                    <p:anim calcmode="lin" valueType="num">
                                      <p:cBhvr additive="base">
                                        <p:cTn id="25" dur="500" fill="hold"/>
                                        <p:tgtEl>
                                          <p:spTgt spid="2150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1507">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1507">
                                            <p:txEl>
                                              <p:pRg st="5" end="5"/>
                                            </p:txEl>
                                          </p:spTgt>
                                        </p:tgtEl>
                                        <p:attrNameLst>
                                          <p:attrName>style.visibility</p:attrName>
                                        </p:attrNameLst>
                                      </p:cBhvr>
                                      <p:to>
                                        <p:strVal val="visible"/>
                                      </p:to>
                                    </p:set>
                                    <p:anim calcmode="lin" valueType="num">
                                      <p:cBhvr additive="base">
                                        <p:cTn id="29" dur="500" fill="hold"/>
                                        <p:tgtEl>
                                          <p:spTgt spid="21507">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150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620688"/>
            <a:ext cx="8229600" cy="794352"/>
          </a:xfrm>
        </p:spPr>
        <p:txBody>
          <a:bodyPr>
            <a:normAutofit fontScale="90000"/>
          </a:bodyPr>
          <a:lstStyle/>
          <a:p>
            <a:pPr algn="r" rtl="1" eaLnBrk="1" hangingPunct="1">
              <a:defRPr/>
            </a:pPr>
            <a:r>
              <a:rPr lang="ar-SA" dirty="0" smtClean="0">
                <a:solidFill>
                  <a:srgbClr val="FF0000"/>
                </a:solidFill>
                <a:cs typeface="B Titr" pitchFamily="2" charset="-78"/>
              </a:rPr>
              <a:t>ويژگي</a:t>
            </a:r>
            <a:r>
              <a:rPr lang="ar-SA" dirty="0" smtClean="0">
                <a:solidFill>
                  <a:srgbClr val="FF0000"/>
                </a:solidFill>
              </a:rPr>
              <a:t>‌</a:t>
            </a:r>
            <a:r>
              <a:rPr lang="ar-SA" dirty="0" smtClean="0">
                <a:solidFill>
                  <a:srgbClr val="FF0000"/>
                </a:solidFill>
                <a:cs typeface="B Titr" pitchFamily="2" charset="-78"/>
              </a:rPr>
              <a:t>هاي يك سوال پژوهش</a:t>
            </a:r>
            <a:r>
              <a:rPr lang="en-US" dirty="0" smtClean="0">
                <a:solidFill>
                  <a:srgbClr val="FF0000"/>
                </a:solidFill>
                <a:cs typeface="B Titr" pitchFamily="2" charset="-78"/>
              </a:rPr>
              <a:t> </a:t>
            </a:r>
            <a:r>
              <a:rPr lang="ar-SA" dirty="0" smtClean="0">
                <a:solidFill>
                  <a:srgbClr val="FF0000"/>
                </a:solidFill>
                <a:cs typeface="B Titr" pitchFamily="2" charset="-78"/>
              </a:rPr>
              <a:t>مناسب</a:t>
            </a:r>
            <a:r>
              <a:rPr lang="en-US" dirty="0" smtClean="0">
                <a:solidFill>
                  <a:srgbClr val="FF0000"/>
                </a:solidFill>
              </a:rPr>
              <a:t> </a:t>
            </a:r>
          </a:p>
        </p:txBody>
      </p:sp>
      <p:sp>
        <p:nvSpPr>
          <p:cNvPr id="23555" name="Rectangle 3"/>
          <p:cNvSpPr>
            <a:spLocks noGrp="1" noChangeArrowheads="1"/>
          </p:cNvSpPr>
          <p:nvPr>
            <p:ph idx="1"/>
          </p:nvPr>
        </p:nvSpPr>
        <p:spPr>
          <a:xfrm>
            <a:off x="0" y="1600200"/>
            <a:ext cx="8915400" cy="4530725"/>
          </a:xfrm>
        </p:spPr>
        <p:txBody>
          <a:bodyPr/>
          <a:lstStyle/>
          <a:p>
            <a:pPr algn="r" rtl="1" eaLnBrk="1" hangingPunct="1">
              <a:defRPr/>
            </a:pPr>
            <a:r>
              <a:rPr lang="fa-IR" smtClean="0">
                <a:cs typeface="B Zar" pitchFamily="2" charset="-78"/>
              </a:rPr>
              <a:t> </a:t>
            </a:r>
            <a:r>
              <a:rPr lang="ar-SA" smtClean="0">
                <a:cs typeface="B Zar" pitchFamily="2" charset="-78"/>
              </a:rPr>
              <a:t>هر سوال پژوهش بايد داراي 5 ويژگي زير باشد:</a:t>
            </a:r>
          </a:p>
          <a:p>
            <a:pPr algn="r" rtl="1" eaLnBrk="1" hangingPunct="1">
              <a:defRPr/>
            </a:pPr>
            <a:r>
              <a:rPr lang="fa-IR" smtClean="0">
                <a:cs typeface="B Zar" pitchFamily="2" charset="-78"/>
              </a:rPr>
              <a:t> </a:t>
            </a:r>
            <a:r>
              <a:rPr lang="ar-SA" smtClean="0">
                <a:cs typeface="B Zar" pitchFamily="2" charset="-78"/>
              </a:rPr>
              <a:t>قابل اجرا باشد. </a:t>
            </a:r>
            <a:r>
              <a:rPr lang="en-US" smtClean="0">
                <a:cs typeface="B Zar" pitchFamily="2" charset="-78"/>
              </a:rPr>
              <a:t>(Feasible)</a:t>
            </a:r>
            <a:endParaRPr lang="ar-SA" smtClean="0">
              <a:cs typeface="B Zar" pitchFamily="2" charset="-78"/>
            </a:endParaRPr>
          </a:p>
          <a:p>
            <a:pPr algn="r" rtl="1" eaLnBrk="1" hangingPunct="1">
              <a:defRPr/>
            </a:pPr>
            <a:r>
              <a:rPr lang="fa-IR" smtClean="0">
                <a:cs typeface="B Zar" pitchFamily="2" charset="-78"/>
              </a:rPr>
              <a:t> </a:t>
            </a:r>
            <a:r>
              <a:rPr lang="ar-SA" smtClean="0">
                <a:cs typeface="B Zar" pitchFamily="2" charset="-78"/>
              </a:rPr>
              <a:t>انجام آن براي محققين جذابيت داشته باشد.</a:t>
            </a:r>
            <a:r>
              <a:rPr lang="en-US" smtClean="0">
                <a:cs typeface="B Zar" pitchFamily="2" charset="-78"/>
              </a:rPr>
              <a:t>(Interesting)</a:t>
            </a:r>
            <a:endParaRPr lang="ar-SA" smtClean="0">
              <a:cs typeface="B Zar" pitchFamily="2" charset="-78"/>
            </a:endParaRPr>
          </a:p>
          <a:p>
            <a:pPr algn="r" rtl="1" eaLnBrk="1" hangingPunct="1">
              <a:defRPr/>
            </a:pPr>
            <a:r>
              <a:rPr lang="fa-IR" smtClean="0">
                <a:cs typeface="B Zar" pitchFamily="2" charset="-78"/>
              </a:rPr>
              <a:t> </a:t>
            </a:r>
            <a:r>
              <a:rPr lang="ar-SA" smtClean="0">
                <a:cs typeface="B Zar" pitchFamily="2" charset="-78"/>
              </a:rPr>
              <a:t>جديد باشد.</a:t>
            </a:r>
            <a:r>
              <a:rPr lang="en-US" smtClean="0">
                <a:cs typeface="B Zar" pitchFamily="2" charset="-78"/>
              </a:rPr>
              <a:t>(Novel)</a:t>
            </a:r>
            <a:endParaRPr lang="ar-SA" smtClean="0">
              <a:cs typeface="B Zar" pitchFamily="2" charset="-78"/>
            </a:endParaRPr>
          </a:p>
          <a:p>
            <a:pPr algn="r" rtl="1" eaLnBrk="1" hangingPunct="1">
              <a:defRPr/>
            </a:pPr>
            <a:r>
              <a:rPr lang="fa-IR" smtClean="0">
                <a:cs typeface="B Zar" pitchFamily="2" charset="-78"/>
              </a:rPr>
              <a:t> </a:t>
            </a:r>
            <a:r>
              <a:rPr lang="ar-SA" smtClean="0">
                <a:cs typeface="B Zar" pitchFamily="2" charset="-78"/>
              </a:rPr>
              <a:t>از لحاظ اخلاقي قابل پذيرش باشد.</a:t>
            </a:r>
            <a:r>
              <a:rPr lang="en-US" smtClean="0">
                <a:cs typeface="B Zar" pitchFamily="2" charset="-78"/>
              </a:rPr>
              <a:t>(Ethical)</a:t>
            </a:r>
            <a:endParaRPr lang="ar-SA" smtClean="0">
              <a:cs typeface="B Zar" pitchFamily="2" charset="-78"/>
            </a:endParaRPr>
          </a:p>
          <a:p>
            <a:pPr algn="r" rtl="1" eaLnBrk="1" hangingPunct="1">
              <a:defRPr/>
            </a:pPr>
            <a:r>
              <a:rPr lang="fa-IR" smtClean="0">
                <a:cs typeface="B Zar" pitchFamily="2" charset="-78"/>
              </a:rPr>
              <a:t> </a:t>
            </a:r>
            <a:r>
              <a:rPr lang="ar-SA" smtClean="0">
                <a:cs typeface="B Zar" pitchFamily="2" charset="-78"/>
              </a:rPr>
              <a:t>فوايد و كاربردهاي آن در مقايسه با هزينه</a:t>
            </a:r>
            <a:r>
              <a:rPr lang="ar-SA" smtClean="0"/>
              <a:t>‌</a:t>
            </a:r>
            <a:r>
              <a:rPr lang="ar-SA" smtClean="0">
                <a:cs typeface="B Zar" pitchFamily="2" charset="-78"/>
              </a:rPr>
              <a:t>ها، زمان و نيروي انساني مصرف شده به صرفه باشد. </a:t>
            </a:r>
            <a:r>
              <a:rPr lang="en-US" smtClean="0">
                <a:cs typeface="B Zar" pitchFamily="2" charset="-78"/>
              </a:rPr>
              <a:t>(Relevant)</a:t>
            </a:r>
          </a:p>
        </p:txBody>
      </p:sp>
      <p:sp>
        <p:nvSpPr>
          <p:cNvPr id="4" name="Footer Placeholder 4"/>
          <p:cNvSpPr>
            <a:spLocks noGrp="1"/>
          </p:cNvSpPr>
          <p:nvPr>
            <p:ph type="ftr" sz="quarter" idx="11"/>
          </p:nvPr>
        </p:nvSpPr>
        <p:spPr/>
        <p:txBody>
          <a:bodyPr/>
          <a:lstStyle/>
          <a:p>
            <a:pPr>
              <a:defRPr/>
            </a:pPr>
            <a:r>
              <a:rPr lang="ar-SA" smtClean="0"/>
              <a:t>انتخاب موضوع، بيان مسئله، اهداف-دکتر آرش قنبريان</a:t>
            </a:r>
            <a:endParaRPr lang="en-US"/>
          </a:p>
        </p:txBody>
      </p:sp>
      <p:sp>
        <p:nvSpPr>
          <p:cNvPr id="5" name="Slide Number Placeholder 4"/>
          <p:cNvSpPr>
            <a:spLocks noGrp="1"/>
          </p:cNvSpPr>
          <p:nvPr>
            <p:ph type="sldNum" sz="quarter" idx="12"/>
          </p:nvPr>
        </p:nvSpPr>
        <p:spPr/>
        <p:txBody>
          <a:bodyPr/>
          <a:lstStyle/>
          <a:p>
            <a:fld id="{C18AF7E9-5F85-4EBF-B4B3-3686E00CFE2F}" type="slidenum">
              <a:rPr lang="en-US" smtClean="0"/>
              <a:pPr/>
              <a:t>68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 calcmode="lin" valueType="num">
                                      <p:cBhvr additive="base">
                                        <p:cTn id="7" dur="5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5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555">
                                            <p:txEl>
                                              <p:pRg st="1" end="1"/>
                                            </p:txEl>
                                          </p:spTgt>
                                        </p:tgtEl>
                                        <p:attrNameLst>
                                          <p:attrName>style.visibility</p:attrName>
                                        </p:attrNameLst>
                                      </p:cBhvr>
                                      <p:to>
                                        <p:strVal val="visible"/>
                                      </p:to>
                                    </p:set>
                                    <p:anim calcmode="lin" valueType="num">
                                      <p:cBhvr additive="base">
                                        <p:cTn id="13" dur="500" fill="hold"/>
                                        <p:tgtEl>
                                          <p:spTgt spid="2355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5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3555">
                                            <p:txEl>
                                              <p:pRg st="2" end="2"/>
                                            </p:txEl>
                                          </p:spTgt>
                                        </p:tgtEl>
                                        <p:attrNameLst>
                                          <p:attrName>style.visibility</p:attrName>
                                        </p:attrNameLst>
                                      </p:cBhvr>
                                      <p:to>
                                        <p:strVal val="visible"/>
                                      </p:to>
                                    </p:set>
                                    <p:anim calcmode="lin" valueType="num">
                                      <p:cBhvr additive="base">
                                        <p:cTn id="19" dur="500" fill="hold"/>
                                        <p:tgtEl>
                                          <p:spTgt spid="2355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55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555">
                                            <p:txEl>
                                              <p:pRg st="3" end="3"/>
                                            </p:txEl>
                                          </p:spTgt>
                                        </p:tgtEl>
                                        <p:attrNameLst>
                                          <p:attrName>style.visibility</p:attrName>
                                        </p:attrNameLst>
                                      </p:cBhvr>
                                      <p:to>
                                        <p:strVal val="visible"/>
                                      </p:to>
                                    </p:set>
                                    <p:anim calcmode="lin" valueType="num">
                                      <p:cBhvr additive="base">
                                        <p:cTn id="25" dur="500" fill="hold"/>
                                        <p:tgtEl>
                                          <p:spTgt spid="2355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355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3555">
                                            <p:txEl>
                                              <p:pRg st="4" end="4"/>
                                            </p:txEl>
                                          </p:spTgt>
                                        </p:tgtEl>
                                        <p:attrNameLst>
                                          <p:attrName>style.visibility</p:attrName>
                                        </p:attrNameLst>
                                      </p:cBhvr>
                                      <p:to>
                                        <p:strVal val="visible"/>
                                      </p:to>
                                    </p:set>
                                    <p:anim calcmode="lin" valueType="num">
                                      <p:cBhvr additive="base">
                                        <p:cTn id="31" dur="500" fill="hold"/>
                                        <p:tgtEl>
                                          <p:spTgt spid="2355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355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3555">
                                            <p:txEl>
                                              <p:pRg st="5" end="5"/>
                                            </p:txEl>
                                          </p:spTgt>
                                        </p:tgtEl>
                                        <p:attrNameLst>
                                          <p:attrName>style.visibility</p:attrName>
                                        </p:attrNameLst>
                                      </p:cBhvr>
                                      <p:to>
                                        <p:strVal val="visible"/>
                                      </p:to>
                                    </p:set>
                                    <p:anim calcmode="lin" valueType="num">
                                      <p:cBhvr additive="base">
                                        <p:cTn id="37" dur="500" fill="hold"/>
                                        <p:tgtEl>
                                          <p:spTgt spid="2355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355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67544" y="116632"/>
            <a:ext cx="8229600" cy="636587"/>
          </a:xfrm>
        </p:spPr>
        <p:txBody>
          <a:bodyPr>
            <a:normAutofit fontScale="90000"/>
          </a:bodyPr>
          <a:lstStyle/>
          <a:p>
            <a:pPr algn="ctr" rtl="1" eaLnBrk="1" hangingPunct="1">
              <a:defRPr/>
            </a:pPr>
            <a:r>
              <a:rPr lang="ar-SA" sz="3600" dirty="0" smtClean="0">
                <a:solidFill>
                  <a:srgbClr val="FF0000"/>
                </a:solidFill>
                <a:cs typeface="B Titr" pitchFamily="2" charset="-78"/>
              </a:rPr>
              <a:t>نواقص و راه بهبود سوال پژوهش</a:t>
            </a:r>
            <a:r>
              <a:rPr lang="en-US" sz="3600" dirty="0" smtClean="0">
                <a:solidFill>
                  <a:srgbClr val="FF0000"/>
                </a:solidFill>
                <a:cs typeface="B Titr" pitchFamily="2" charset="-78"/>
              </a:rPr>
              <a:t> </a:t>
            </a:r>
            <a:r>
              <a:rPr lang="ar-SA" sz="3600" dirty="0" smtClean="0">
                <a:solidFill>
                  <a:srgbClr val="FF0000"/>
                </a:solidFill>
                <a:cs typeface="B Titr" pitchFamily="2" charset="-78"/>
              </a:rPr>
              <a:t>و طرح مطالعه</a:t>
            </a:r>
            <a:r>
              <a:rPr lang="en-US" sz="4000" dirty="0" smtClean="0">
                <a:solidFill>
                  <a:srgbClr val="FF0000"/>
                </a:solidFill>
              </a:rPr>
              <a:t> </a:t>
            </a:r>
          </a:p>
        </p:txBody>
      </p:sp>
      <p:graphicFrame>
        <p:nvGraphicFramePr>
          <p:cNvPr id="24719" name="Group 143"/>
          <p:cNvGraphicFramePr>
            <a:graphicFrameLocks noGrp="1"/>
          </p:cNvGraphicFramePr>
          <p:nvPr>
            <p:ph type="tbl" idx="1"/>
          </p:nvPr>
        </p:nvGraphicFramePr>
        <p:xfrm>
          <a:off x="166688" y="835239"/>
          <a:ext cx="8672512" cy="5546090"/>
        </p:xfrm>
        <a:graphic>
          <a:graphicData uri="http://schemas.openxmlformats.org/drawingml/2006/table">
            <a:tbl>
              <a:tblPr rtl="1"/>
              <a:tblGrid>
                <a:gridCol w="4178300"/>
                <a:gridCol w="4494212"/>
              </a:tblGrid>
              <a:tr h="377825">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2400" b="1" i="0" u="none" strike="noStrike" cap="none" normalizeH="0" baseline="0" smtClean="0">
                          <a:ln>
                            <a:noFill/>
                          </a:ln>
                          <a:solidFill>
                            <a:srgbClr val="000000"/>
                          </a:solidFill>
                          <a:effectLst>
                            <a:outerShdw blurRad="38100" dist="38100" dir="2700000" algn="tl">
                              <a:srgbClr val="000000">
                                <a:alpha val="43137"/>
                              </a:srgbClr>
                            </a:outerShdw>
                          </a:effectLst>
                          <a:latin typeface="Times New Roman" charset="0"/>
                          <a:ea typeface="Times New Roman" charset="0"/>
                          <a:cs typeface="B Zar" pitchFamily="2" charset="-78"/>
                        </a:rPr>
                        <a:t>نقص بالقوه</a:t>
                      </a:r>
                    </a:p>
                  </a:txBody>
                  <a:tcPr anchor="ctr" horzOverflow="overflow">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D9D9D9"/>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2400" b="1" i="0" u="none" strike="noStrike" cap="none" normalizeH="0" baseline="0" smtClean="0">
                          <a:ln>
                            <a:noFill/>
                          </a:ln>
                          <a:solidFill>
                            <a:srgbClr val="000000"/>
                          </a:solidFill>
                          <a:effectLst>
                            <a:outerShdw blurRad="38100" dist="38100" dir="2700000" algn="tl">
                              <a:srgbClr val="000000">
                                <a:alpha val="43137"/>
                              </a:srgbClr>
                            </a:outerShdw>
                          </a:effectLst>
                          <a:latin typeface="Times New Roman" charset="0"/>
                          <a:ea typeface="Times New Roman" charset="0"/>
                          <a:cs typeface="B Zar" pitchFamily="2" charset="-78"/>
                        </a:rPr>
                        <a:t>راهكار</a:t>
                      </a:r>
                    </a:p>
                  </a:txBody>
                  <a:tcPr anchor="ctr" horzOverflow="overflow">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D9D9D9"/>
                    </a:solidFill>
                  </a:tcPr>
                </a:tc>
              </a:tr>
              <a:tr h="600075">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2400" b="1" i="0" u="none" strike="noStrike" cap="none" normalizeH="0" baseline="0" smtClean="0">
                          <a:ln>
                            <a:noFill/>
                          </a:ln>
                          <a:solidFill>
                            <a:srgbClr val="000000"/>
                          </a:solidFill>
                          <a:effectLst>
                            <a:outerShdw blurRad="38100" dist="38100" dir="2700000" algn="tl">
                              <a:srgbClr val="000000">
                                <a:alpha val="43137"/>
                              </a:srgbClr>
                            </a:outerShdw>
                          </a:effectLst>
                          <a:latin typeface="Times New Roman" charset="0"/>
                          <a:ea typeface="Times New Roman" charset="0"/>
                          <a:cs typeface="B Zar" pitchFamily="2" charset="-78"/>
                        </a:rPr>
                        <a:t>الف: سوال پژوهش يكي از ويژگي</a:t>
                      </a:r>
                      <a:r>
                        <a:rPr kumimoji="0" lang="fa-IR" sz="2400" b="1" i="0" u="none" strike="noStrike" cap="none" normalizeH="0" baseline="0" smtClean="0">
                          <a:ln>
                            <a:noFill/>
                          </a:ln>
                          <a:solidFill>
                            <a:srgbClr val="000000"/>
                          </a:solidFill>
                          <a:effectLst>
                            <a:outerShdw blurRad="38100" dist="38100" dir="2700000" algn="tl">
                              <a:srgbClr val="000000">
                                <a:alpha val="43137"/>
                              </a:srgbClr>
                            </a:outerShdw>
                          </a:effectLst>
                          <a:latin typeface="Times New Roman" charset="0"/>
                          <a:ea typeface="Times New Roman" charset="0"/>
                          <a:cs typeface="B Zar" pitchFamily="2" charset="-78"/>
                        </a:rPr>
                        <a:t> هاي</a:t>
                      </a:r>
                      <a:r>
                        <a:rPr kumimoji="0" lang="ar-SA" sz="2400" b="1" i="0" u="none" strike="noStrike" cap="none" normalizeH="0" baseline="0" smtClean="0">
                          <a:ln>
                            <a:noFill/>
                          </a:ln>
                          <a:solidFill>
                            <a:srgbClr val="000000"/>
                          </a:solidFill>
                          <a:effectLst>
                            <a:outerShdw blurRad="38100" dist="38100" dir="2700000" algn="tl">
                              <a:srgbClr val="000000">
                                <a:alpha val="43137"/>
                              </a:srgbClr>
                            </a:outerShdw>
                          </a:effectLst>
                          <a:latin typeface="Times New Roman" charset="0"/>
                          <a:ea typeface="Times New Roman" charset="0"/>
                          <a:cs typeface="B Zar" pitchFamily="2" charset="-78"/>
                        </a:rPr>
                        <a:t> ذكر شده را دارا نيست.</a:t>
                      </a:r>
                    </a:p>
                  </a:txBody>
                  <a:tcPr anchor="ctr" horzOverflow="overflow">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E0E0E0"/>
                    </a:solid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400" b="1" i="0" u="none" strike="noStrike" cap="none" normalizeH="0" baseline="0" smtClean="0">
                        <a:ln>
                          <a:noFill/>
                        </a:ln>
                        <a:solidFill>
                          <a:schemeClr val="tx1"/>
                        </a:solidFill>
                        <a:effectLst>
                          <a:outerShdw blurRad="38100" dist="38100" dir="2700000" algn="tl">
                            <a:srgbClr val="000000">
                              <a:alpha val="43137"/>
                            </a:srgbClr>
                          </a:outerShdw>
                        </a:effectLst>
                        <a:latin typeface="Verdana" pitchFamily="34" charset="0"/>
                        <a:cs typeface="B Zar" pitchFamily="2" charset="-78"/>
                      </a:endParaRPr>
                    </a:p>
                  </a:txBody>
                  <a:tcPr anchor="ctr" horzOverflow="overflow">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r>
              <a:tr h="600075">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800" b="1"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charset="0"/>
                          <a:ea typeface="Times New Roman" charset="0"/>
                          <a:cs typeface="B Zar" pitchFamily="2" charset="-78"/>
                        </a:rPr>
                        <a:t>1- سوال پژوهش قابل اجرا نيست زيرا:</a:t>
                      </a:r>
                      <a:endParaRPr kumimoji="0" lang="ar-SA" sz="1800" b="1" i="0" u="none" strike="noStrike" cap="none" normalizeH="0" baseline="0" dirty="0" smtClean="0">
                        <a:ln>
                          <a:noFill/>
                        </a:ln>
                        <a:solidFill>
                          <a:srgbClr val="FF0000"/>
                        </a:solidFill>
                        <a:effectLst>
                          <a:outerShdw blurRad="38100" dist="38100" dir="2700000" algn="tl">
                            <a:srgbClr val="000000">
                              <a:alpha val="43137"/>
                            </a:srgbClr>
                          </a:outerShdw>
                        </a:effectLst>
                        <a:latin typeface="Arial" charset="0"/>
                        <a:ea typeface="Times New Roman" charset="0"/>
                        <a:cs typeface="B Zar" pitchFamily="2" charset="-78"/>
                      </a:endParaRPr>
                    </a:p>
                  </a:txBody>
                  <a:tcPr anchor="ctr" horzOverflow="overflow">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400" b="1" i="0" u="none" strike="noStrike" cap="none" normalizeH="0" baseline="0" dirty="0" smtClean="0">
                        <a:ln>
                          <a:noFill/>
                        </a:ln>
                        <a:solidFill>
                          <a:srgbClr val="FFFF00"/>
                        </a:solidFill>
                        <a:effectLst>
                          <a:outerShdw blurRad="38100" dist="38100" dir="2700000" algn="tl">
                            <a:srgbClr val="000000">
                              <a:alpha val="43137"/>
                            </a:srgbClr>
                          </a:outerShdw>
                        </a:effectLst>
                        <a:latin typeface="Verdana" pitchFamily="34" charset="0"/>
                        <a:cs typeface="B Zar" pitchFamily="2" charset="-78"/>
                      </a:endParaRPr>
                    </a:p>
                  </a:txBody>
                  <a:tcPr anchor="ctr" horzOverflow="overflow">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r>
              <a:tr h="581025">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600" b="1"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charset="0"/>
                          <a:ea typeface="Times New Roman" charset="0"/>
                          <a:cs typeface="B Zar" pitchFamily="2" charset="-78"/>
                        </a:rPr>
                        <a:t>- سوال پژوهش بسيار گسترده است.</a:t>
                      </a:r>
                      <a:endParaRPr kumimoji="0" lang="ar-SA" sz="1600" b="1" i="0" u="none" strike="noStrike" cap="none" normalizeH="0" baseline="0" dirty="0" smtClean="0">
                        <a:ln>
                          <a:noFill/>
                        </a:ln>
                        <a:solidFill>
                          <a:srgbClr val="FF0000"/>
                        </a:solidFill>
                        <a:effectLst>
                          <a:outerShdw blurRad="38100" dist="38100" dir="2700000" algn="tl">
                            <a:srgbClr val="000000">
                              <a:alpha val="43137"/>
                            </a:srgbClr>
                          </a:outerShdw>
                        </a:effectLst>
                        <a:latin typeface="Arial" charset="0"/>
                        <a:ea typeface="Times New Roman" charset="0"/>
                        <a:cs typeface="B Zar" pitchFamily="2" charset="-78"/>
                      </a:endParaRPr>
                    </a:p>
                  </a:txBody>
                  <a:tcPr anchor="ctr" horzOverflow="overflow">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500" b="1" i="0" u="none" strike="noStrike" cap="none" normalizeH="0" baseline="0" dirty="0" smtClean="0">
                          <a:ln>
                            <a:noFill/>
                          </a:ln>
                          <a:solidFill>
                            <a:srgbClr val="333399"/>
                          </a:solidFill>
                          <a:effectLst>
                            <a:outerShdw blurRad="38100" dist="38100" dir="2700000" algn="tl">
                              <a:srgbClr val="000000">
                                <a:alpha val="43137"/>
                              </a:srgbClr>
                            </a:outerShdw>
                          </a:effectLst>
                          <a:latin typeface="Times New Roman" charset="0"/>
                          <a:ea typeface="Times New Roman" charset="0"/>
                          <a:cs typeface="B Zar" pitchFamily="2" charset="-78"/>
                        </a:rPr>
                        <a:t>- محدود شدن به مجموعه متغيرهاي كمتر</a:t>
                      </a:r>
                      <a:endParaRPr kumimoji="0" lang="en-US" sz="1500" b="1" i="0" u="none" strike="noStrike" cap="none" normalizeH="0" baseline="0" dirty="0" smtClean="0">
                        <a:ln>
                          <a:noFill/>
                        </a:ln>
                        <a:solidFill>
                          <a:srgbClr val="333399"/>
                        </a:solidFill>
                        <a:effectLst>
                          <a:outerShdw blurRad="38100" dist="38100" dir="2700000" algn="tl">
                            <a:srgbClr val="000000">
                              <a:alpha val="43137"/>
                            </a:srgbClr>
                          </a:outerShdw>
                        </a:effectLst>
                        <a:latin typeface="Times New Roman" charset="0"/>
                        <a:ea typeface="Times New Roman" charset="0"/>
                        <a:cs typeface="B Zar"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1500" b="1" i="0" u="none" strike="noStrike" cap="none" normalizeH="0" baseline="0" dirty="0" smtClean="0">
                          <a:ln>
                            <a:noFill/>
                          </a:ln>
                          <a:solidFill>
                            <a:srgbClr val="333399"/>
                          </a:solidFill>
                          <a:effectLst>
                            <a:outerShdw blurRad="38100" dist="38100" dir="2700000" algn="tl">
                              <a:srgbClr val="000000">
                                <a:alpha val="43137"/>
                              </a:srgbClr>
                            </a:outerShdw>
                          </a:effectLst>
                          <a:latin typeface="Times New Roman" charset="0"/>
                          <a:ea typeface="Times New Roman" charset="0"/>
                          <a:cs typeface="B Zar" pitchFamily="2" charset="-78"/>
                        </a:rPr>
                        <a:t>- محدود كردن گستردگي سوال پژوهش</a:t>
                      </a:r>
                      <a:endParaRPr kumimoji="0" lang="ar-SA" sz="1500" b="1" i="0" u="none" strike="noStrike" cap="none" normalizeH="0" baseline="0" dirty="0" smtClean="0">
                        <a:ln>
                          <a:noFill/>
                        </a:ln>
                        <a:solidFill>
                          <a:srgbClr val="333399"/>
                        </a:solidFill>
                        <a:effectLst>
                          <a:outerShdw blurRad="38100" dist="38100" dir="2700000" algn="tl">
                            <a:srgbClr val="000000">
                              <a:alpha val="43137"/>
                            </a:srgbClr>
                          </a:outerShdw>
                        </a:effectLst>
                        <a:latin typeface="Arial" charset="0"/>
                        <a:cs typeface="B Zar" pitchFamily="2" charset="-78"/>
                      </a:endParaRPr>
                    </a:p>
                  </a:txBody>
                  <a:tcPr anchor="ctr" horzOverflow="overflow">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r>
              <a:tr h="1301750">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600" b="1"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charset="0"/>
                          <a:ea typeface="Times New Roman" charset="0"/>
                          <a:cs typeface="B Zar" pitchFamily="2" charset="-78"/>
                        </a:rPr>
                        <a:t>- ناكافي بودن افراد تحت مطالعه</a:t>
                      </a:r>
                      <a:endParaRPr kumimoji="0" lang="ar-SA" sz="1600" b="1" i="0" u="none" strike="noStrike" cap="none" normalizeH="0" baseline="0" dirty="0" smtClean="0">
                        <a:ln>
                          <a:noFill/>
                        </a:ln>
                        <a:solidFill>
                          <a:srgbClr val="FF0000"/>
                        </a:solidFill>
                        <a:effectLst>
                          <a:outerShdw blurRad="38100" dist="38100" dir="2700000" algn="tl">
                            <a:srgbClr val="000000">
                              <a:alpha val="43137"/>
                            </a:srgbClr>
                          </a:outerShdw>
                        </a:effectLst>
                        <a:latin typeface="Arial" charset="0"/>
                        <a:ea typeface="Times New Roman" charset="0"/>
                        <a:cs typeface="B Zar" pitchFamily="2" charset="-78"/>
                      </a:endParaRPr>
                    </a:p>
                  </a:txBody>
                  <a:tcPr anchor="ctr" horzOverflow="overflow">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500" b="1" i="0" u="none" strike="noStrike" cap="none" normalizeH="0" baseline="0" dirty="0" smtClean="0">
                          <a:ln>
                            <a:noFill/>
                          </a:ln>
                          <a:solidFill>
                            <a:srgbClr val="333399"/>
                          </a:solidFill>
                          <a:effectLst>
                            <a:outerShdw blurRad="38100" dist="38100" dir="2700000" algn="tl">
                              <a:srgbClr val="000000">
                                <a:alpha val="43137"/>
                              </a:srgbClr>
                            </a:outerShdw>
                          </a:effectLst>
                          <a:latin typeface="Times New Roman" charset="0"/>
                          <a:ea typeface="Times New Roman" charset="0"/>
                          <a:cs typeface="B Zar" pitchFamily="2" charset="-78"/>
                        </a:rPr>
                        <a:t>- گسترش معيارهاي ورود به مطالعه</a:t>
                      </a:r>
                      <a:endParaRPr kumimoji="0" lang="en-US" sz="1500" b="1" i="0" u="none" strike="noStrike" cap="none" normalizeH="0" baseline="0" dirty="0" smtClean="0">
                        <a:ln>
                          <a:noFill/>
                        </a:ln>
                        <a:solidFill>
                          <a:srgbClr val="333399"/>
                        </a:solidFill>
                        <a:effectLst>
                          <a:outerShdw blurRad="38100" dist="38100" dir="2700000" algn="tl">
                            <a:srgbClr val="000000">
                              <a:alpha val="43137"/>
                            </a:srgbClr>
                          </a:outerShdw>
                        </a:effectLst>
                        <a:latin typeface="Times New Roman" charset="0"/>
                        <a:ea typeface="Times New Roman" charset="0"/>
                        <a:cs typeface="B Zar"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1500" b="1" i="0" u="none" strike="noStrike" cap="none" normalizeH="0" baseline="0" dirty="0" smtClean="0">
                          <a:ln>
                            <a:noFill/>
                          </a:ln>
                          <a:solidFill>
                            <a:srgbClr val="333399"/>
                          </a:solidFill>
                          <a:effectLst>
                            <a:outerShdw blurRad="38100" dist="38100" dir="2700000" algn="tl">
                              <a:srgbClr val="000000">
                                <a:alpha val="43137"/>
                              </a:srgbClr>
                            </a:outerShdw>
                          </a:effectLst>
                          <a:latin typeface="Times New Roman" charset="0"/>
                          <a:ea typeface="Times New Roman" charset="0"/>
                          <a:cs typeface="B Zar" pitchFamily="2" charset="-78"/>
                        </a:rPr>
                        <a:t>- حذف, يا تعديل معيارهاي خروج از مطالعه</a:t>
                      </a:r>
                      <a:endParaRPr kumimoji="0" lang="en-US" sz="1500" b="1" i="0" u="none" strike="noStrike" cap="none" normalizeH="0" baseline="0" dirty="0" smtClean="0">
                        <a:ln>
                          <a:noFill/>
                        </a:ln>
                        <a:solidFill>
                          <a:srgbClr val="333399"/>
                        </a:solidFill>
                        <a:effectLst>
                          <a:outerShdw blurRad="38100" dist="38100" dir="2700000" algn="tl">
                            <a:srgbClr val="000000">
                              <a:alpha val="43137"/>
                            </a:srgbClr>
                          </a:outerShdw>
                        </a:effectLst>
                        <a:latin typeface="Times New Roman" charset="0"/>
                        <a:cs typeface="B Zar"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1500" b="1" i="0" u="none" strike="noStrike" cap="none" normalizeH="0" baseline="0" dirty="0" smtClean="0">
                          <a:ln>
                            <a:noFill/>
                          </a:ln>
                          <a:solidFill>
                            <a:srgbClr val="333399"/>
                          </a:solidFill>
                          <a:effectLst>
                            <a:outerShdw blurRad="38100" dist="38100" dir="2700000" algn="tl">
                              <a:srgbClr val="000000">
                                <a:alpha val="43137"/>
                              </a:srgbClr>
                            </a:outerShdw>
                          </a:effectLst>
                          <a:latin typeface="Times New Roman" charset="0"/>
                          <a:cs typeface="B Zar" pitchFamily="2" charset="-78"/>
                        </a:rPr>
                        <a:t>- اضافه كردن منابع يا مراكز ديگر براي دستيابي به نمونه بيشتر</a:t>
                      </a:r>
                      <a:endParaRPr kumimoji="0" lang="en-US" sz="1500" b="1" i="0" u="none" strike="noStrike" cap="none" normalizeH="0" baseline="0" dirty="0" smtClean="0">
                        <a:ln>
                          <a:noFill/>
                        </a:ln>
                        <a:solidFill>
                          <a:srgbClr val="333399"/>
                        </a:solidFill>
                        <a:effectLst>
                          <a:outerShdw blurRad="38100" dist="38100" dir="2700000" algn="tl">
                            <a:srgbClr val="000000">
                              <a:alpha val="43137"/>
                            </a:srgbClr>
                          </a:outerShdw>
                        </a:effectLst>
                        <a:latin typeface="Times New Roman" charset="0"/>
                        <a:cs typeface="B Zar"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1500" b="1" i="0" u="none" strike="noStrike" cap="none" normalizeH="0" baseline="0" dirty="0" smtClean="0">
                          <a:ln>
                            <a:noFill/>
                          </a:ln>
                          <a:solidFill>
                            <a:srgbClr val="333399"/>
                          </a:solidFill>
                          <a:effectLst>
                            <a:outerShdw blurRad="38100" dist="38100" dir="2700000" algn="tl">
                              <a:srgbClr val="000000">
                                <a:alpha val="43137"/>
                              </a:srgbClr>
                            </a:outerShdw>
                          </a:effectLst>
                          <a:latin typeface="Times New Roman" charset="0"/>
                          <a:cs typeface="B Zar" pitchFamily="2" charset="-78"/>
                        </a:rPr>
                        <a:t>- افزايش زمان مطالعه</a:t>
                      </a:r>
                      <a:endParaRPr kumimoji="0" lang="en-US" sz="1500" b="1" i="0" u="none" strike="noStrike" cap="none" normalizeH="0" baseline="0" dirty="0" smtClean="0">
                        <a:ln>
                          <a:noFill/>
                        </a:ln>
                        <a:solidFill>
                          <a:srgbClr val="333399"/>
                        </a:solidFill>
                        <a:effectLst>
                          <a:outerShdw blurRad="38100" dist="38100" dir="2700000" algn="tl">
                            <a:srgbClr val="000000">
                              <a:alpha val="43137"/>
                            </a:srgbClr>
                          </a:outerShdw>
                        </a:effectLst>
                        <a:latin typeface="Times New Roman" charset="0"/>
                        <a:cs typeface="B Zar"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1500" b="1" i="0" u="none" strike="noStrike" cap="none" normalizeH="0" baseline="0" dirty="0" smtClean="0">
                          <a:ln>
                            <a:noFill/>
                          </a:ln>
                          <a:solidFill>
                            <a:srgbClr val="333399"/>
                          </a:solidFill>
                          <a:effectLst>
                            <a:outerShdw blurRad="38100" dist="38100" dir="2700000" algn="tl">
                              <a:srgbClr val="000000">
                                <a:alpha val="43137"/>
                              </a:srgbClr>
                            </a:outerShdw>
                          </a:effectLst>
                          <a:latin typeface="Times New Roman" charset="0"/>
                          <a:cs typeface="B Zar" pitchFamily="2" charset="-78"/>
                        </a:rPr>
                        <a:t>- به كاربردن راهكارهايي جهت كاهش حجم نمونه</a:t>
                      </a:r>
                      <a:endParaRPr kumimoji="0" lang="ar-SA" sz="1500" b="1" i="0" u="none" strike="noStrike" cap="none" normalizeH="0" baseline="0" dirty="0" smtClean="0">
                        <a:ln>
                          <a:noFill/>
                        </a:ln>
                        <a:solidFill>
                          <a:srgbClr val="333399"/>
                        </a:solidFill>
                        <a:effectLst>
                          <a:outerShdw blurRad="38100" dist="38100" dir="2700000" algn="tl">
                            <a:srgbClr val="000000">
                              <a:alpha val="43137"/>
                            </a:srgbClr>
                          </a:outerShdw>
                        </a:effectLst>
                        <a:latin typeface="Arial" charset="0"/>
                        <a:cs typeface="B Zar" pitchFamily="2" charset="-78"/>
                      </a:endParaRPr>
                    </a:p>
                  </a:txBody>
                  <a:tcPr anchor="ctr" horzOverflow="overflow">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r>
              <a:tr h="582613">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600" b="1"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charset="0"/>
                          <a:ea typeface="Times New Roman" charset="0"/>
                          <a:cs typeface="B Zar" pitchFamily="2" charset="-78"/>
                        </a:rPr>
                        <a:t>- روش</a:t>
                      </a:r>
                      <a:r>
                        <a:rPr kumimoji="0" lang="ar-SA" sz="1600" b="1"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charset="0"/>
                          <a:ea typeface="Times New Roman" charset="0"/>
                          <a:cs typeface="Nazanin" pitchFamily="2" charset="-78"/>
                        </a:rPr>
                        <a:t>‌</a:t>
                      </a:r>
                      <a:r>
                        <a:rPr kumimoji="0" lang="ar-SA" sz="1600" b="1"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charset="0"/>
                          <a:ea typeface="Times New Roman" charset="0"/>
                          <a:cs typeface="B Zar" pitchFamily="2" charset="-78"/>
                        </a:rPr>
                        <a:t>هاي موجود در مطالعه خارج از توان علمي و تجربه تيم تحقيق است.</a:t>
                      </a:r>
                      <a:endParaRPr kumimoji="0" lang="ar-SA" sz="1600" b="1" i="0" u="none" strike="noStrike" cap="none" normalizeH="0" baseline="0" dirty="0" smtClean="0">
                        <a:ln>
                          <a:noFill/>
                        </a:ln>
                        <a:solidFill>
                          <a:srgbClr val="FF0000"/>
                        </a:solidFill>
                        <a:effectLst>
                          <a:outerShdw blurRad="38100" dist="38100" dir="2700000" algn="tl">
                            <a:srgbClr val="000000">
                              <a:alpha val="43137"/>
                            </a:srgbClr>
                          </a:outerShdw>
                        </a:effectLst>
                        <a:latin typeface="Arial" charset="0"/>
                        <a:cs typeface="B Zar" pitchFamily="2" charset="-78"/>
                      </a:endParaRPr>
                    </a:p>
                  </a:txBody>
                  <a:tcPr anchor="ctr" horzOverflow="overflow">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500" b="1" i="0" u="none" strike="noStrike" cap="none" normalizeH="0" baseline="0" dirty="0" smtClean="0">
                          <a:ln>
                            <a:noFill/>
                          </a:ln>
                          <a:solidFill>
                            <a:srgbClr val="333399"/>
                          </a:solidFill>
                          <a:effectLst>
                            <a:outerShdw blurRad="38100" dist="38100" dir="2700000" algn="tl">
                              <a:srgbClr val="000000">
                                <a:alpha val="43137"/>
                              </a:srgbClr>
                            </a:outerShdw>
                          </a:effectLst>
                          <a:latin typeface="Times New Roman" charset="0"/>
                          <a:ea typeface="Times New Roman" charset="0"/>
                          <a:cs typeface="B Zar" pitchFamily="2" charset="-78"/>
                        </a:rPr>
                        <a:t>- دعوت از متخصصين و افراد با تجربه براي همكاري در پژوهش</a:t>
                      </a:r>
                      <a:endParaRPr kumimoji="0" lang="en-US" sz="1500" b="1" i="0" u="none" strike="noStrike" cap="none" normalizeH="0" baseline="0" dirty="0" smtClean="0">
                        <a:ln>
                          <a:noFill/>
                        </a:ln>
                        <a:solidFill>
                          <a:srgbClr val="333399"/>
                        </a:solidFill>
                        <a:effectLst>
                          <a:outerShdw blurRad="38100" dist="38100" dir="2700000" algn="tl">
                            <a:srgbClr val="000000">
                              <a:alpha val="43137"/>
                            </a:srgbClr>
                          </a:outerShdw>
                        </a:effectLst>
                        <a:latin typeface="Times New Roman" charset="0"/>
                        <a:ea typeface="Times New Roman" charset="0"/>
                        <a:cs typeface="B Zar"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1500" b="1" i="0" u="none" strike="noStrike" cap="none" normalizeH="0" baseline="0" dirty="0" smtClean="0">
                          <a:ln>
                            <a:noFill/>
                          </a:ln>
                          <a:solidFill>
                            <a:srgbClr val="333399"/>
                          </a:solidFill>
                          <a:effectLst>
                            <a:outerShdw blurRad="38100" dist="38100" dir="2700000" algn="tl">
                              <a:srgbClr val="000000">
                                <a:alpha val="43137"/>
                              </a:srgbClr>
                            </a:outerShdw>
                          </a:effectLst>
                          <a:latin typeface="Times New Roman" charset="0"/>
                          <a:ea typeface="Times New Roman" charset="0"/>
                          <a:cs typeface="B Zar" pitchFamily="2" charset="-78"/>
                        </a:rPr>
                        <a:t>- مشاوره و يا جستجو در متون تخصصي براي يافتن روش</a:t>
                      </a:r>
                      <a:r>
                        <a:rPr kumimoji="0" lang="ar-SA" sz="1500" b="1" i="0" u="none" strike="noStrike" cap="none" normalizeH="0" baseline="0" dirty="0" smtClean="0">
                          <a:ln>
                            <a:noFill/>
                          </a:ln>
                          <a:solidFill>
                            <a:srgbClr val="333399"/>
                          </a:solidFill>
                          <a:effectLst>
                            <a:outerShdw blurRad="38100" dist="38100" dir="2700000" algn="tl">
                              <a:srgbClr val="000000">
                                <a:alpha val="43137"/>
                              </a:srgbClr>
                            </a:outerShdw>
                          </a:effectLst>
                          <a:latin typeface="Times New Roman" charset="0"/>
                          <a:ea typeface="Times New Roman" charset="0"/>
                          <a:cs typeface="Nazanin" pitchFamily="2" charset="-78"/>
                        </a:rPr>
                        <a:t>‌</a:t>
                      </a:r>
                      <a:r>
                        <a:rPr kumimoji="0" lang="ar-SA" sz="1500" b="1" i="0" u="none" strike="noStrike" cap="none" normalizeH="0" baseline="0" dirty="0" smtClean="0">
                          <a:ln>
                            <a:noFill/>
                          </a:ln>
                          <a:solidFill>
                            <a:srgbClr val="333399"/>
                          </a:solidFill>
                          <a:effectLst>
                            <a:outerShdw blurRad="38100" dist="38100" dir="2700000" algn="tl">
                              <a:srgbClr val="000000">
                                <a:alpha val="43137"/>
                              </a:srgbClr>
                            </a:outerShdw>
                          </a:effectLst>
                          <a:latin typeface="Times New Roman" charset="0"/>
                          <a:ea typeface="Times New Roman" charset="0"/>
                          <a:cs typeface="B Zar" pitchFamily="2" charset="-78"/>
                        </a:rPr>
                        <a:t>هاي جايگزين</a:t>
                      </a:r>
                      <a:endParaRPr kumimoji="0" lang="ar-SA" sz="1500" b="1" i="0" u="none" strike="noStrike" cap="none" normalizeH="0" baseline="0" dirty="0" smtClean="0">
                        <a:ln>
                          <a:noFill/>
                        </a:ln>
                        <a:solidFill>
                          <a:srgbClr val="333399"/>
                        </a:solidFill>
                        <a:effectLst>
                          <a:outerShdw blurRad="38100" dist="38100" dir="2700000" algn="tl">
                            <a:srgbClr val="000000">
                              <a:alpha val="43137"/>
                            </a:srgbClr>
                          </a:outerShdw>
                        </a:effectLst>
                        <a:latin typeface="Arial" charset="0"/>
                        <a:cs typeface="B Zar" pitchFamily="2" charset="-78"/>
                      </a:endParaRPr>
                    </a:p>
                  </a:txBody>
                  <a:tcPr anchor="ctr" horzOverflow="overflow">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r>
              <a:tr h="698078">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600" b="1"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charset="0"/>
                          <a:ea typeface="Times New Roman" charset="0"/>
                          <a:cs typeface="B Zar" pitchFamily="2" charset="-78"/>
                        </a:rPr>
                        <a:t>- پژوهش پر هزينه است.</a:t>
                      </a:r>
                      <a:endParaRPr kumimoji="0" lang="ar-SA" sz="1600" b="1" i="0" u="none" strike="noStrike" cap="none" normalizeH="0" baseline="0" dirty="0" smtClean="0">
                        <a:ln>
                          <a:noFill/>
                        </a:ln>
                        <a:solidFill>
                          <a:srgbClr val="FF0000"/>
                        </a:solidFill>
                        <a:effectLst>
                          <a:outerShdw blurRad="38100" dist="38100" dir="2700000" algn="tl">
                            <a:srgbClr val="000000">
                              <a:alpha val="43137"/>
                            </a:srgbClr>
                          </a:outerShdw>
                        </a:effectLst>
                        <a:latin typeface="Arial" charset="0"/>
                        <a:ea typeface="Times New Roman" charset="0"/>
                        <a:cs typeface="B Zar" pitchFamily="2" charset="-78"/>
                      </a:endParaRPr>
                    </a:p>
                  </a:txBody>
                  <a:tcPr anchor="ctr" horzOverflow="overflow">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500" b="1" i="0" u="none" strike="noStrike" cap="none" normalizeH="0" baseline="0" dirty="0" smtClean="0">
                          <a:ln>
                            <a:noFill/>
                          </a:ln>
                          <a:solidFill>
                            <a:srgbClr val="333399"/>
                          </a:solidFill>
                          <a:effectLst>
                            <a:outerShdw blurRad="38100" dist="38100" dir="2700000" algn="tl">
                              <a:srgbClr val="000000">
                                <a:alpha val="43137"/>
                              </a:srgbClr>
                            </a:outerShdw>
                          </a:effectLst>
                          <a:latin typeface="Times New Roman" charset="0"/>
                          <a:ea typeface="Times New Roman" charset="0"/>
                          <a:cs typeface="B Zar" pitchFamily="2" charset="-78"/>
                        </a:rPr>
                        <a:t>- توجه به امكان طراحي مطالعات كم هزينه‏تر</a:t>
                      </a:r>
                      <a:endParaRPr kumimoji="0" lang="en-US" sz="1500" b="1" i="0" u="none" strike="noStrike" cap="none" normalizeH="0" baseline="0" dirty="0" smtClean="0">
                        <a:ln>
                          <a:noFill/>
                        </a:ln>
                        <a:solidFill>
                          <a:srgbClr val="333399"/>
                        </a:solidFill>
                        <a:effectLst>
                          <a:outerShdw blurRad="38100" dist="38100" dir="2700000" algn="tl">
                            <a:srgbClr val="000000">
                              <a:alpha val="43137"/>
                            </a:srgbClr>
                          </a:outerShdw>
                        </a:effectLst>
                        <a:latin typeface="Times New Roman" charset="0"/>
                        <a:ea typeface="Times New Roman" charset="0"/>
                        <a:cs typeface="B Zar"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1500" b="1" i="0" u="none" strike="noStrike" cap="none" normalizeH="0" baseline="0" dirty="0" smtClean="0">
                          <a:ln>
                            <a:noFill/>
                          </a:ln>
                          <a:solidFill>
                            <a:srgbClr val="333399"/>
                          </a:solidFill>
                          <a:effectLst>
                            <a:outerShdw blurRad="38100" dist="38100" dir="2700000" algn="tl">
                              <a:srgbClr val="000000">
                                <a:alpha val="43137"/>
                              </a:srgbClr>
                            </a:outerShdw>
                          </a:effectLst>
                          <a:latin typeface="Times New Roman" charset="0"/>
                          <a:ea typeface="Times New Roman" charset="0"/>
                          <a:cs typeface="B Zar" pitchFamily="2" charset="-78"/>
                        </a:rPr>
                        <a:t>- كاستن از اعضاي نمونه و يا اندازه‏گيري</a:t>
                      </a:r>
                      <a:r>
                        <a:rPr kumimoji="0" lang="en-US" sz="1500" b="1" i="0" u="none" strike="noStrike" cap="none" normalizeH="0" baseline="0" dirty="0" smtClean="0">
                          <a:ln>
                            <a:noFill/>
                          </a:ln>
                          <a:solidFill>
                            <a:srgbClr val="333399"/>
                          </a:solidFill>
                          <a:effectLst>
                            <a:outerShdw blurRad="38100" dist="38100" dir="2700000" algn="tl">
                              <a:srgbClr val="000000">
                                <a:alpha val="43137"/>
                              </a:srgbClr>
                            </a:outerShdw>
                          </a:effectLst>
                          <a:latin typeface="Times New Roman" charset="0"/>
                          <a:ea typeface="Times New Roman" charset="0"/>
                          <a:cs typeface="Nazanin" pitchFamily="2" charset="-78"/>
                        </a:rPr>
                        <a:t>‌</a:t>
                      </a:r>
                      <a:r>
                        <a:rPr kumimoji="0" lang="ar-SA" sz="1500" b="1" i="0" u="none" strike="noStrike" cap="none" normalizeH="0" baseline="0" dirty="0" smtClean="0">
                          <a:ln>
                            <a:noFill/>
                          </a:ln>
                          <a:solidFill>
                            <a:srgbClr val="333399"/>
                          </a:solidFill>
                          <a:effectLst>
                            <a:outerShdw blurRad="38100" dist="38100" dir="2700000" algn="tl">
                              <a:srgbClr val="000000">
                                <a:alpha val="43137"/>
                              </a:srgbClr>
                            </a:outerShdw>
                          </a:effectLst>
                          <a:latin typeface="Times New Roman" charset="0"/>
                          <a:ea typeface="Times New Roman" charset="0"/>
                          <a:cs typeface="B Zar" pitchFamily="2" charset="-78"/>
                        </a:rPr>
                        <a:t>ها</a:t>
                      </a:r>
                      <a:endParaRPr kumimoji="0" lang="en-US" sz="1500" b="1" i="0" u="none" strike="noStrike" cap="none" normalizeH="0" baseline="0" dirty="0" smtClean="0">
                        <a:ln>
                          <a:noFill/>
                        </a:ln>
                        <a:solidFill>
                          <a:srgbClr val="333399"/>
                        </a:solidFill>
                        <a:effectLst>
                          <a:outerShdw blurRad="38100" dist="38100" dir="2700000" algn="tl">
                            <a:srgbClr val="000000">
                              <a:alpha val="43137"/>
                            </a:srgbClr>
                          </a:outerShdw>
                        </a:effectLst>
                        <a:latin typeface="Times New Roman" charset="0"/>
                        <a:cs typeface="B Zar"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1500" b="1" i="0" u="none" strike="noStrike" cap="none" normalizeH="0" baseline="0" dirty="0" smtClean="0">
                          <a:ln>
                            <a:noFill/>
                          </a:ln>
                          <a:solidFill>
                            <a:srgbClr val="333399"/>
                          </a:solidFill>
                          <a:effectLst>
                            <a:outerShdw blurRad="38100" dist="38100" dir="2700000" algn="tl">
                              <a:srgbClr val="000000">
                                <a:alpha val="43137"/>
                              </a:srgbClr>
                            </a:outerShdw>
                          </a:effectLst>
                          <a:latin typeface="Times New Roman" charset="0"/>
                          <a:cs typeface="B Zar" pitchFamily="2" charset="-78"/>
                        </a:rPr>
                        <a:t>- استفاده از ابزار و وسايل ارزان</a:t>
                      </a:r>
                      <a:r>
                        <a:rPr kumimoji="0" lang="en-US" sz="1500" b="1" i="0" u="none" strike="noStrike" cap="none" normalizeH="0" baseline="0" dirty="0" smtClean="0">
                          <a:ln>
                            <a:noFill/>
                          </a:ln>
                          <a:solidFill>
                            <a:srgbClr val="333399"/>
                          </a:solidFill>
                          <a:effectLst>
                            <a:outerShdw blurRad="38100" dist="38100" dir="2700000" algn="tl">
                              <a:srgbClr val="000000">
                                <a:alpha val="43137"/>
                              </a:srgbClr>
                            </a:outerShdw>
                          </a:effectLst>
                          <a:latin typeface="Times New Roman" charset="0"/>
                          <a:cs typeface="Nazanin" pitchFamily="2" charset="-78"/>
                        </a:rPr>
                        <a:t>‌</a:t>
                      </a:r>
                      <a:r>
                        <a:rPr kumimoji="0" lang="ar-SA" sz="1500" b="1" i="0" u="none" strike="noStrike" cap="none" normalizeH="0" baseline="0" dirty="0" smtClean="0">
                          <a:ln>
                            <a:noFill/>
                          </a:ln>
                          <a:solidFill>
                            <a:srgbClr val="333399"/>
                          </a:solidFill>
                          <a:effectLst>
                            <a:outerShdw blurRad="38100" dist="38100" dir="2700000" algn="tl">
                              <a:srgbClr val="000000">
                                <a:alpha val="43137"/>
                              </a:srgbClr>
                            </a:outerShdw>
                          </a:effectLst>
                          <a:latin typeface="Times New Roman" charset="0"/>
                          <a:cs typeface="B Zar" pitchFamily="2" charset="-78"/>
                        </a:rPr>
                        <a:t>تر</a:t>
                      </a:r>
                      <a:endParaRPr kumimoji="0" lang="en-US" sz="1500" b="1" i="0" u="none" strike="noStrike" cap="none" normalizeH="0" baseline="0" dirty="0" smtClean="0">
                        <a:ln>
                          <a:noFill/>
                        </a:ln>
                        <a:solidFill>
                          <a:srgbClr val="333399"/>
                        </a:solidFill>
                        <a:effectLst>
                          <a:outerShdw blurRad="38100" dist="38100" dir="2700000" algn="tl">
                            <a:srgbClr val="000000">
                              <a:alpha val="43137"/>
                            </a:srgbClr>
                          </a:outerShdw>
                        </a:effectLst>
                        <a:latin typeface="Times New Roman" charset="0"/>
                        <a:cs typeface="B Zar"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1500" b="1" i="0" u="none" strike="noStrike" cap="none" normalizeH="0" baseline="0" dirty="0" smtClean="0">
                          <a:ln>
                            <a:noFill/>
                          </a:ln>
                          <a:solidFill>
                            <a:srgbClr val="333399"/>
                          </a:solidFill>
                          <a:effectLst>
                            <a:outerShdw blurRad="38100" dist="38100" dir="2700000" algn="tl">
                              <a:srgbClr val="000000">
                                <a:alpha val="43137"/>
                              </a:srgbClr>
                            </a:outerShdw>
                          </a:effectLst>
                          <a:latin typeface="Times New Roman" charset="0"/>
                          <a:cs typeface="B Zar" pitchFamily="2" charset="-78"/>
                        </a:rPr>
                        <a:t>- كوتاه كردن پيگيري</a:t>
                      </a:r>
                      <a:r>
                        <a:rPr kumimoji="0" lang="en-US" sz="1500" b="1" i="0" u="none" strike="noStrike" cap="none" normalizeH="0" baseline="0" dirty="0" smtClean="0">
                          <a:ln>
                            <a:noFill/>
                          </a:ln>
                          <a:solidFill>
                            <a:srgbClr val="333399"/>
                          </a:solidFill>
                          <a:effectLst>
                            <a:outerShdw blurRad="38100" dist="38100" dir="2700000" algn="tl">
                              <a:srgbClr val="000000">
                                <a:alpha val="43137"/>
                              </a:srgbClr>
                            </a:outerShdw>
                          </a:effectLst>
                          <a:latin typeface="Times New Roman" charset="0"/>
                          <a:cs typeface="Nazanin" pitchFamily="2" charset="-78"/>
                        </a:rPr>
                        <a:t>‌</a:t>
                      </a:r>
                      <a:r>
                        <a:rPr kumimoji="0" lang="ar-SA" sz="1500" b="1" i="0" u="none" strike="noStrike" cap="none" normalizeH="0" baseline="0" dirty="0" smtClean="0">
                          <a:ln>
                            <a:noFill/>
                          </a:ln>
                          <a:solidFill>
                            <a:srgbClr val="333399"/>
                          </a:solidFill>
                          <a:effectLst>
                            <a:outerShdw blurRad="38100" dist="38100" dir="2700000" algn="tl">
                              <a:srgbClr val="000000">
                                <a:alpha val="43137"/>
                              </a:srgbClr>
                            </a:outerShdw>
                          </a:effectLst>
                          <a:latin typeface="Times New Roman" charset="0"/>
                          <a:cs typeface="B Zar" pitchFamily="2" charset="-78"/>
                        </a:rPr>
                        <a:t>ها</a:t>
                      </a:r>
                      <a:endParaRPr kumimoji="0" lang="ar-SA" sz="1500" b="1" i="0" u="none" strike="noStrike" cap="none" normalizeH="0" baseline="0" dirty="0" smtClean="0">
                        <a:ln>
                          <a:noFill/>
                        </a:ln>
                        <a:solidFill>
                          <a:srgbClr val="333399"/>
                        </a:solidFill>
                        <a:effectLst>
                          <a:outerShdw blurRad="38100" dist="38100" dir="2700000" algn="tl">
                            <a:srgbClr val="000000">
                              <a:alpha val="43137"/>
                            </a:srgbClr>
                          </a:outerShdw>
                        </a:effectLst>
                        <a:latin typeface="Arial" charset="0"/>
                        <a:cs typeface="B Zar" pitchFamily="2" charset="-78"/>
                      </a:endParaRPr>
                    </a:p>
                  </a:txBody>
                  <a:tcPr anchor="ctr" horzOverflow="overflow">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9" name="Footer Placeholder 4"/>
          <p:cNvSpPr>
            <a:spLocks noGrp="1"/>
          </p:cNvSpPr>
          <p:nvPr>
            <p:ph type="ftr" sz="quarter" idx="11"/>
          </p:nvPr>
        </p:nvSpPr>
        <p:spPr/>
        <p:txBody>
          <a:bodyPr/>
          <a:lstStyle/>
          <a:p>
            <a:pPr>
              <a:defRPr/>
            </a:pPr>
            <a:r>
              <a:rPr lang="ar-SA" smtClean="0"/>
              <a:t>انتخاب موضوع، بيان مسئله، اهداف-دکتر آرش قنبريان</a:t>
            </a:r>
            <a:endParaRPr lang="en-US"/>
          </a:p>
        </p:txBody>
      </p:sp>
      <p:sp>
        <p:nvSpPr>
          <p:cNvPr id="5" name="Slide Number Placeholder 4"/>
          <p:cNvSpPr>
            <a:spLocks noGrp="1"/>
          </p:cNvSpPr>
          <p:nvPr>
            <p:ph type="sldNum" sz="quarter" idx="12"/>
          </p:nvPr>
        </p:nvSpPr>
        <p:spPr/>
        <p:txBody>
          <a:bodyPr/>
          <a:lstStyle/>
          <a:p>
            <a:pPr>
              <a:defRPr/>
            </a:pPr>
            <a:fld id="{17F80CE8-BDD2-4AC3-8872-034D1AB9C426}" type="slidenum">
              <a:rPr lang="en-US" smtClean="0"/>
              <a:pPr>
                <a:defRPr/>
              </a:pPr>
              <a:t>69</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idx="4294967295"/>
          </p:nvPr>
        </p:nvSpPr>
        <p:spPr>
          <a:xfrm>
            <a:off x="1115616" y="494184"/>
            <a:ext cx="7067128" cy="990600"/>
          </a:xfrm>
        </p:spPr>
        <p:txBody>
          <a:bodyPr anchor="ctr"/>
          <a:lstStyle/>
          <a:p>
            <a:pPr algn="r" rtl="1" eaLnBrk="1" hangingPunct="1">
              <a:defRPr/>
            </a:pPr>
            <a:r>
              <a:rPr lang="fa-IR" sz="3400" dirty="0" smtClean="0">
                <a:solidFill>
                  <a:srgbClr val="FF0000"/>
                </a:solidFill>
                <a:effectLst>
                  <a:outerShdw blurRad="38100" dist="38100" dir="2700000" algn="tl">
                    <a:srgbClr val="C0C0C0"/>
                  </a:outerShdw>
                </a:effectLst>
                <a:cs typeface="B Titr" pitchFamily="2" charset="-78"/>
              </a:rPr>
              <a:t>انسان </a:t>
            </a:r>
            <a:r>
              <a:rPr lang="fa-IR" sz="3400" dirty="0" smtClean="0">
                <a:solidFill>
                  <a:srgbClr val="FF0000"/>
                </a:solidFill>
                <a:effectLst>
                  <a:outerShdw blurRad="38100" dist="38100" dir="2700000" algn="tl">
                    <a:srgbClr val="C0C0C0"/>
                  </a:outerShdw>
                </a:effectLst>
                <a:cs typeface="B Titr" pitchFamily="2" charset="-78"/>
              </a:rPr>
              <a:t>داراي </a:t>
            </a:r>
            <a:r>
              <a:rPr lang="fa-IR" sz="3400" dirty="0" smtClean="0">
                <a:solidFill>
                  <a:srgbClr val="FF0000"/>
                </a:solidFill>
                <a:effectLst>
                  <a:outerShdw blurRad="38100" dist="38100" dir="2700000" algn="tl">
                    <a:srgbClr val="C0C0C0"/>
                  </a:outerShdw>
                </a:effectLst>
                <a:cs typeface="B Titr" pitchFamily="2" charset="-78"/>
              </a:rPr>
              <a:t>سه قوه </a:t>
            </a:r>
            <a:r>
              <a:rPr lang="fa-IR" sz="3400" dirty="0" smtClean="0">
                <a:solidFill>
                  <a:srgbClr val="FF0000"/>
                </a:solidFill>
                <a:effectLst>
                  <a:outerShdw blurRad="38100" dist="38100" dir="2700000" algn="tl">
                    <a:srgbClr val="C0C0C0"/>
                  </a:outerShdw>
                </a:effectLst>
                <a:cs typeface="B Titr" pitchFamily="2" charset="-78"/>
              </a:rPr>
              <a:t>ذهنيه </a:t>
            </a:r>
            <a:r>
              <a:rPr lang="fa-IR" sz="3400" dirty="0" smtClean="0">
                <a:solidFill>
                  <a:srgbClr val="FF0000"/>
                </a:solidFill>
                <a:effectLst>
                  <a:outerShdw blurRad="38100" dist="38100" dir="2700000" algn="tl">
                    <a:srgbClr val="C0C0C0"/>
                  </a:outerShdw>
                </a:effectLst>
                <a:cs typeface="B Titr" pitchFamily="2" charset="-78"/>
              </a:rPr>
              <a:t>است</a:t>
            </a:r>
            <a:r>
              <a:rPr lang="fa-IR" sz="3400" dirty="0" smtClean="0">
                <a:solidFill>
                  <a:srgbClr val="FF0000"/>
                </a:solidFill>
                <a:effectLst>
                  <a:outerShdw blurRad="38100" dist="38100" dir="2700000" algn="tl">
                    <a:srgbClr val="C0C0C0"/>
                  </a:outerShdw>
                </a:effectLst>
              </a:rPr>
              <a:t> (</a:t>
            </a:r>
            <a:r>
              <a:rPr lang="fa-IR" sz="3400" dirty="0" smtClean="0">
                <a:solidFill>
                  <a:srgbClr val="FF0000"/>
                </a:solidFill>
                <a:effectLst>
                  <a:outerShdw blurRad="38100" dist="38100" dir="2700000" algn="tl">
                    <a:srgbClr val="C0C0C0"/>
                  </a:outerShdw>
                </a:effectLst>
              </a:rPr>
              <a:t>فرانسيس بيکن</a:t>
            </a:r>
            <a:r>
              <a:rPr lang="fa-IR" sz="3400" dirty="0" smtClean="0">
                <a:solidFill>
                  <a:srgbClr val="FF0000"/>
                </a:solidFill>
                <a:effectLst>
                  <a:outerShdw blurRad="38100" dist="38100" dir="2700000" algn="tl">
                    <a:srgbClr val="C0C0C0"/>
                  </a:outerShdw>
                </a:effectLst>
              </a:rPr>
              <a:t>)</a:t>
            </a:r>
            <a:endParaRPr lang="en-US" sz="3400" dirty="0" smtClean="0">
              <a:solidFill>
                <a:srgbClr val="FF0000"/>
              </a:solidFill>
              <a:effectLst>
                <a:outerShdw blurRad="38100" dist="38100" dir="2700000" algn="tl">
                  <a:srgbClr val="C0C0C0"/>
                </a:outerShdw>
              </a:effectLst>
            </a:endParaRPr>
          </a:p>
        </p:txBody>
      </p:sp>
      <p:sp>
        <p:nvSpPr>
          <p:cNvPr id="81923" name="Rectangle 3"/>
          <p:cNvSpPr>
            <a:spLocks noGrp="1" noChangeArrowheads="1"/>
          </p:cNvSpPr>
          <p:nvPr>
            <p:ph type="body" idx="4294967295"/>
          </p:nvPr>
        </p:nvSpPr>
        <p:spPr>
          <a:xfrm>
            <a:off x="539552" y="2126704"/>
            <a:ext cx="8229600" cy="3174504"/>
          </a:xfrm>
        </p:spPr>
        <p:txBody>
          <a:bodyPr/>
          <a:lstStyle/>
          <a:p>
            <a:pPr algn="r" rtl="1" eaLnBrk="1" hangingPunct="1">
              <a:defRPr/>
            </a:pPr>
            <a:r>
              <a:rPr lang="fa-IR" b="1" dirty="0" smtClean="0">
                <a:solidFill>
                  <a:srgbClr val="3333CC"/>
                </a:solidFill>
                <a:effectLst>
                  <a:outerShdw blurRad="38100" dist="38100" dir="2700000" algn="tl">
                    <a:srgbClr val="C0C0C0"/>
                  </a:outerShdw>
                </a:effectLst>
                <a:cs typeface="B Mitra" pitchFamily="2" charset="-78"/>
              </a:rPr>
              <a:t> قوه </a:t>
            </a:r>
            <a:r>
              <a:rPr lang="fa-IR" b="1" dirty="0" smtClean="0">
                <a:solidFill>
                  <a:srgbClr val="3333CC"/>
                </a:solidFill>
                <a:effectLst>
                  <a:outerShdw blurRad="38100" dist="38100" dir="2700000" algn="tl">
                    <a:srgbClr val="C0C0C0"/>
                  </a:outerShdw>
                </a:effectLst>
                <a:cs typeface="B Mitra" pitchFamily="2" charset="-78"/>
              </a:rPr>
              <a:t>حافظيه</a:t>
            </a:r>
            <a:r>
              <a:rPr lang="fa-IR" b="1" dirty="0" smtClean="0">
                <a:effectLst>
                  <a:outerShdw blurRad="38100" dist="38100" dir="2700000" algn="tl">
                    <a:srgbClr val="C0C0C0"/>
                  </a:outerShdw>
                </a:effectLst>
                <a:cs typeface="B Mitra" pitchFamily="2" charset="-78"/>
              </a:rPr>
              <a:t> </a:t>
            </a:r>
            <a:r>
              <a:rPr lang="fa-IR" b="1" dirty="0" smtClean="0">
                <a:effectLst>
                  <a:outerShdw blurRad="38100" dist="38100" dir="2700000" algn="tl">
                    <a:srgbClr val="C0C0C0"/>
                  </a:outerShdw>
                </a:effectLst>
                <a:cs typeface="B Mitra" pitchFamily="2" charset="-78"/>
              </a:rPr>
              <a:t>(آنچه مشاهده کرده و </a:t>
            </a:r>
            <a:r>
              <a:rPr lang="fa-IR" b="1" dirty="0" smtClean="0">
                <a:effectLst>
                  <a:outerShdw blurRad="38100" dist="38100" dir="2700000" algn="tl">
                    <a:srgbClr val="C0C0C0"/>
                  </a:outerShdw>
                </a:effectLst>
                <a:cs typeface="B Mitra" pitchFamily="2" charset="-78"/>
              </a:rPr>
              <a:t>ميشناسد </a:t>
            </a:r>
            <a:r>
              <a:rPr lang="fa-IR" b="1" dirty="0" smtClean="0">
                <a:effectLst>
                  <a:outerShdw blurRad="38100" dist="38100" dir="2700000" algn="tl">
                    <a:srgbClr val="C0C0C0"/>
                  </a:outerShdw>
                </a:effectLst>
                <a:cs typeface="B Mitra" pitchFamily="2" charset="-78"/>
              </a:rPr>
              <a:t>را حفظ </a:t>
            </a:r>
            <a:r>
              <a:rPr lang="fa-IR" b="1" dirty="0" smtClean="0">
                <a:effectLst>
                  <a:outerShdw blurRad="38100" dist="38100" dir="2700000" algn="tl">
                    <a:srgbClr val="C0C0C0"/>
                  </a:outerShdw>
                </a:effectLst>
                <a:cs typeface="B Mitra" pitchFamily="2" charset="-78"/>
              </a:rPr>
              <a:t>مي </a:t>
            </a:r>
            <a:r>
              <a:rPr lang="fa-IR" b="1" dirty="0" smtClean="0">
                <a:effectLst>
                  <a:outerShdw blurRad="38100" dist="38100" dir="2700000" algn="tl">
                    <a:srgbClr val="C0C0C0"/>
                  </a:outerShdw>
                </a:effectLst>
                <a:cs typeface="B Mitra" pitchFamily="2" charset="-78"/>
              </a:rPr>
              <a:t>کند) مانند علم </a:t>
            </a:r>
            <a:r>
              <a:rPr lang="fa-IR" b="1" dirty="0" smtClean="0">
                <a:effectLst>
                  <a:outerShdw blurRad="38100" dist="38100" dir="2700000" algn="tl">
                    <a:srgbClr val="C0C0C0"/>
                  </a:outerShdw>
                </a:effectLst>
                <a:cs typeface="B Mitra" pitchFamily="2" charset="-78"/>
              </a:rPr>
              <a:t>تاريخ</a:t>
            </a:r>
            <a:endParaRPr lang="fa-IR" b="1" dirty="0" smtClean="0">
              <a:effectLst>
                <a:outerShdw blurRad="38100" dist="38100" dir="2700000" algn="tl">
                  <a:srgbClr val="C0C0C0"/>
                </a:outerShdw>
              </a:effectLst>
              <a:cs typeface="B Mitra" pitchFamily="2" charset="-78"/>
            </a:endParaRPr>
          </a:p>
          <a:p>
            <a:pPr algn="r" rtl="1" eaLnBrk="1" hangingPunct="1">
              <a:defRPr/>
            </a:pPr>
            <a:r>
              <a:rPr lang="fa-IR" b="1" dirty="0" smtClean="0">
                <a:solidFill>
                  <a:srgbClr val="FFFF00"/>
                </a:solidFill>
                <a:effectLst>
                  <a:outerShdw blurRad="38100" dist="38100" dir="2700000" algn="tl">
                    <a:srgbClr val="C0C0C0"/>
                  </a:outerShdw>
                </a:effectLst>
                <a:cs typeface="B Mitra" pitchFamily="2" charset="-78"/>
              </a:rPr>
              <a:t> </a:t>
            </a:r>
            <a:r>
              <a:rPr lang="fa-IR" b="1" dirty="0" smtClean="0">
                <a:solidFill>
                  <a:srgbClr val="3333CC"/>
                </a:solidFill>
                <a:effectLst>
                  <a:outerShdw blurRad="38100" dist="38100" dir="2700000" algn="tl">
                    <a:srgbClr val="C0C0C0"/>
                  </a:outerShdw>
                </a:effectLst>
                <a:cs typeface="B Mitra" pitchFamily="2" charset="-78"/>
              </a:rPr>
              <a:t>خيال</a:t>
            </a:r>
            <a:r>
              <a:rPr lang="fa-IR" b="1" dirty="0" smtClean="0">
                <a:effectLst>
                  <a:outerShdw blurRad="38100" dist="38100" dir="2700000" algn="tl">
                    <a:srgbClr val="C0C0C0"/>
                  </a:outerShdw>
                </a:effectLst>
                <a:cs typeface="B Mitra" pitchFamily="2" charset="-78"/>
              </a:rPr>
              <a:t> </a:t>
            </a:r>
            <a:r>
              <a:rPr lang="fa-IR" b="1" dirty="0" smtClean="0">
                <a:effectLst>
                  <a:outerShdw blurRad="38100" dist="38100" dir="2700000" algn="tl">
                    <a:srgbClr val="C0C0C0"/>
                  </a:outerShdw>
                </a:effectLst>
                <a:cs typeface="B Mitra" pitchFamily="2" charset="-78"/>
              </a:rPr>
              <a:t>(افکار تازه </a:t>
            </a:r>
            <a:r>
              <a:rPr lang="fa-IR" b="1" dirty="0" smtClean="0">
                <a:effectLst>
                  <a:outerShdw blurRad="38100" dist="38100" dir="2700000" algn="tl">
                    <a:srgbClr val="C0C0C0"/>
                  </a:outerShdw>
                </a:effectLst>
                <a:cs typeface="B Mitra" pitchFamily="2" charset="-78"/>
              </a:rPr>
              <a:t>اي </a:t>
            </a:r>
            <a:r>
              <a:rPr lang="fa-IR" b="1" dirty="0" smtClean="0">
                <a:effectLst>
                  <a:outerShdw blurRad="38100" dist="38100" dir="2700000" algn="tl">
                    <a:srgbClr val="C0C0C0"/>
                  </a:outerShdw>
                </a:effectLst>
                <a:cs typeface="B Mitra" pitchFamily="2" charset="-78"/>
              </a:rPr>
              <a:t>را به کمک </a:t>
            </a:r>
            <a:r>
              <a:rPr lang="fa-IR" b="1" dirty="0" smtClean="0">
                <a:effectLst>
                  <a:outerShdw blurRad="38100" dist="38100" dir="2700000" algn="tl">
                    <a:srgbClr val="C0C0C0"/>
                  </a:outerShdw>
                </a:effectLst>
                <a:cs typeface="B Mitra" pitchFamily="2" charset="-78"/>
              </a:rPr>
              <a:t>خاطراتي </a:t>
            </a:r>
            <a:r>
              <a:rPr lang="fa-IR" b="1" dirty="0" smtClean="0">
                <a:effectLst>
                  <a:outerShdw blurRad="38100" dist="38100" dir="2700000" algn="tl">
                    <a:srgbClr val="C0C0C0"/>
                  </a:outerShdw>
                </a:effectLst>
                <a:cs typeface="B Mitra" pitchFamily="2" charset="-78"/>
              </a:rPr>
              <a:t>که در نهاد اوست به وجود </a:t>
            </a:r>
            <a:r>
              <a:rPr lang="fa-IR" b="1" dirty="0" smtClean="0">
                <a:effectLst>
                  <a:outerShdw blurRad="38100" dist="38100" dir="2700000" algn="tl">
                    <a:srgbClr val="C0C0C0"/>
                  </a:outerShdw>
                </a:effectLst>
                <a:cs typeface="B Mitra" pitchFamily="2" charset="-78"/>
              </a:rPr>
              <a:t>مي </a:t>
            </a:r>
            <a:r>
              <a:rPr lang="fa-IR" b="1" dirty="0" smtClean="0">
                <a:effectLst>
                  <a:outerShdw blurRad="38100" dist="38100" dir="2700000" algn="tl">
                    <a:srgbClr val="C0C0C0"/>
                  </a:outerShdw>
                </a:effectLst>
                <a:cs typeface="B Mitra" pitchFamily="2" charset="-78"/>
              </a:rPr>
              <a:t>آورد) مانند شعر</a:t>
            </a:r>
          </a:p>
          <a:p>
            <a:pPr algn="r" rtl="1" eaLnBrk="1" hangingPunct="1">
              <a:defRPr/>
            </a:pPr>
            <a:r>
              <a:rPr lang="fa-IR" b="1" dirty="0" smtClean="0">
                <a:solidFill>
                  <a:srgbClr val="FFFF00"/>
                </a:solidFill>
                <a:effectLst>
                  <a:outerShdw blurRad="38100" dist="38100" dir="2700000" algn="tl">
                    <a:srgbClr val="C0C0C0"/>
                  </a:outerShdw>
                </a:effectLst>
                <a:cs typeface="B Mitra" pitchFamily="2" charset="-78"/>
              </a:rPr>
              <a:t> </a:t>
            </a:r>
            <a:r>
              <a:rPr lang="fa-IR" b="1" dirty="0" smtClean="0">
                <a:solidFill>
                  <a:srgbClr val="3333CC"/>
                </a:solidFill>
                <a:effectLst>
                  <a:outerShdw blurRad="38100" dist="38100" dir="2700000" algn="tl">
                    <a:srgbClr val="C0C0C0"/>
                  </a:outerShdw>
                </a:effectLst>
                <a:cs typeface="B Mitra" pitchFamily="2" charset="-78"/>
              </a:rPr>
              <a:t>خرد</a:t>
            </a:r>
            <a:r>
              <a:rPr lang="fa-IR" b="1" dirty="0" smtClean="0">
                <a:effectLst>
                  <a:outerShdw blurRad="38100" dist="38100" dir="2700000" algn="tl">
                    <a:srgbClr val="C0C0C0"/>
                  </a:outerShdw>
                </a:effectLst>
                <a:cs typeface="B Mitra" pitchFamily="2" charset="-78"/>
              </a:rPr>
              <a:t> (تصورات </a:t>
            </a:r>
            <a:r>
              <a:rPr lang="fa-IR" b="1" dirty="0" smtClean="0">
                <a:effectLst>
                  <a:outerShdw blurRad="38100" dist="38100" dir="2700000" algn="tl">
                    <a:srgbClr val="C0C0C0"/>
                  </a:outerShdw>
                </a:effectLst>
                <a:cs typeface="B Mitra" pitchFamily="2" charset="-78"/>
              </a:rPr>
              <a:t>يا </a:t>
            </a:r>
            <a:r>
              <a:rPr lang="fa-IR" b="1" dirty="0" smtClean="0">
                <a:effectLst>
                  <a:outerShdw blurRad="38100" dist="38100" dir="2700000" algn="tl">
                    <a:srgbClr val="C0C0C0"/>
                  </a:outerShdw>
                </a:effectLst>
                <a:cs typeface="B Mitra" pitchFamily="2" charset="-78"/>
              </a:rPr>
              <a:t>دانسته </a:t>
            </a:r>
            <a:r>
              <a:rPr lang="fa-IR" b="1" dirty="0" smtClean="0">
                <a:effectLst>
                  <a:outerShdw blurRad="38100" dist="38100" dir="2700000" algn="tl">
                    <a:srgbClr val="C0C0C0"/>
                  </a:outerShdw>
                </a:effectLst>
                <a:cs typeface="B Mitra" pitchFamily="2" charset="-78"/>
              </a:rPr>
              <a:t>هايي </a:t>
            </a:r>
            <a:r>
              <a:rPr lang="fa-IR" b="1" dirty="0" smtClean="0">
                <a:effectLst>
                  <a:outerShdw blurRad="38100" dist="38100" dir="2700000" algn="tl">
                    <a:srgbClr val="C0C0C0"/>
                  </a:outerShdw>
                </a:effectLst>
                <a:cs typeface="B Mitra" pitchFamily="2" charset="-78"/>
              </a:rPr>
              <a:t>را که درک کرده است نقد </a:t>
            </a:r>
            <a:r>
              <a:rPr lang="fa-IR" b="1" dirty="0" smtClean="0">
                <a:effectLst>
                  <a:outerShdw blurRad="38100" dist="38100" dir="2700000" algn="tl">
                    <a:srgbClr val="C0C0C0"/>
                  </a:outerShdw>
                </a:effectLst>
                <a:cs typeface="B Mitra" pitchFamily="2" charset="-78"/>
              </a:rPr>
              <a:t>ميکند</a:t>
            </a:r>
            <a:r>
              <a:rPr lang="fa-IR" b="1" dirty="0" smtClean="0">
                <a:effectLst>
                  <a:outerShdw blurRad="38100" dist="38100" dir="2700000" algn="tl">
                    <a:srgbClr val="C0C0C0"/>
                  </a:outerShdw>
                </a:effectLst>
                <a:cs typeface="B Mitra" pitchFamily="2" charset="-78"/>
              </a:rPr>
              <a:t>، در باره آنها به قضاوت </a:t>
            </a:r>
            <a:r>
              <a:rPr lang="fa-IR" b="1" dirty="0" smtClean="0">
                <a:effectLst>
                  <a:outerShdw blurRad="38100" dist="38100" dir="2700000" algn="tl">
                    <a:srgbClr val="C0C0C0"/>
                  </a:outerShdw>
                </a:effectLst>
                <a:cs typeface="B Mitra" pitchFamily="2" charset="-78"/>
              </a:rPr>
              <a:t>مي نشيند</a:t>
            </a:r>
            <a:r>
              <a:rPr lang="fa-IR" b="1" dirty="0" smtClean="0">
                <a:effectLst>
                  <a:outerShdw blurRad="38100" dist="38100" dir="2700000" algn="tl">
                    <a:srgbClr val="C0C0C0"/>
                  </a:outerShdw>
                </a:effectLst>
                <a:cs typeface="B Mitra" pitchFamily="2" charset="-78"/>
              </a:rPr>
              <a:t>، و در </a:t>
            </a:r>
            <a:r>
              <a:rPr lang="fa-IR" b="1" dirty="0" smtClean="0">
                <a:effectLst>
                  <a:outerShdw blurRad="38100" dist="38100" dir="2700000" algn="tl">
                    <a:srgbClr val="C0C0C0"/>
                  </a:outerShdw>
                </a:effectLst>
                <a:cs typeface="B Mitra" pitchFamily="2" charset="-78"/>
              </a:rPr>
              <a:t>بين </a:t>
            </a:r>
            <a:r>
              <a:rPr lang="fa-IR" b="1" dirty="0" smtClean="0">
                <a:effectLst>
                  <a:outerShdw blurRad="38100" dist="38100" dir="2700000" algn="tl">
                    <a:srgbClr val="C0C0C0"/>
                  </a:outerShdw>
                </a:effectLst>
                <a:cs typeface="B Mitra" pitchFamily="2" charset="-78"/>
              </a:rPr>
              <a:t>آنها نظم برقرار </a:t>
            </a:r>
            <a:r>
              <a:rPr lang="fa-IR" b="1" dirty="0" smtClean="0">
                <a:effectLst>
                  <a:outerShdw blurRad="38100" dist="38100" dir="2700000" algn="tl">
                    <a:srgbClr val="C0C0C0"/>
                  </a:outerShdw>
                </a:effectLst>
                <a:cs typeface="B Mitra" pitchFamily="2" charset="-78"/>
              </a:rPr>
              <a:t>ميکند</a:t>
            </a:r>
            <a:r>
              <a:rPr lang="fa-IR" b="1" dirty="0" smtClean="0">
                <a:effectLst>
                  <a:outerShdw blurRad="38100" dist="38100" dir="2700000" algn="tl">
                    <a:srgbClr val="C0C0C0"/>
                  </a:outerShdw>
                </a:effectLst>
                <a:cs typeface="B Mitra" pitchFamily="2" charset="-78"/>
              </a:rPr>
              <a:t>) مانند فلسفه</a:t>
            </a:r>
            <a:endParaRPr lang="en-US" b="1" dirty="0" smtClean="0">
              <a:effectLst>
                <a:outerShdw blurRad="38100" dist="38100" dir="2700000" algn="tl">
                  <a:srgbClr val="C0C0C0"/>
                </a:outerShdw>
              </a:effectLst>
              <a:cs typeface="B Mitra" pitchFamily="2" charset="-78"/>
            </a:endParaRPr>
          </a:p>
        </p:txBody>
      </p:sp>
      <p:sp>
        <p:nvSpPr>
          <p:cNvPr id="4" name="Slide Number Placeholder 3"/>
          <p:cNvSpPr>
            <a:spLocks noGrp="1"/>
          </p:cNvSpPr>
          <p:nvPr>
            <p:ph type="sldNum" sz="quarter" idx="12"/>
          </p:nvPr>
        </p:nvSpPr>
        <p:spPr/>
        <p:txBody>
          <a:bodyPr/>
          <a:lstStyle/>
          <a:p>
            <a:fld id="{C18AF7E9-5F85-4EBF-B4B3-3686E00CFE2F}" type="slidenum">
              <a:rPr lang="en-US" smtClean="0"/>
              <a:pPr/>
              <a:t>7</a:t>
            </a:fld>
            <a:endParaRPr lang="en-US"/>
          </a:p>
        </p:txBody>
      </p:sp>
      <p:sp>
        <p:nvSpPr>
          <p:cNvPr id="5" name="Footer Placeholder 4"/>
          <p:cNvSpPr>
            <a:spLocks noGrp="1"/>
          </p:cNvSpPr>
          <p:nvPr>
            <p:ph type="ftr" sz="quarter" idx="11"/>
          </p:nvPr>
        </p:nvSpPr>
        <p:spPr/>
        <p:txBody>
          <a:bodyPr/>
          <a:lstStyle/>
          <a:p>
            <a:r>
              <a:rPr lang="fa-IR" smtClean="0"/>
              <a:t>انتخاب موضوع، بيان مسئله، اهداف-دکتر آرش قنبريان</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23">
                                            <p:txEl>
                                              <p:pRg st="0" end="0"/>
                                            </p:txEl>
                                          </p:spTgt>
                                        </p:tgtEl>
                                        <p:attrNameLst>
                                          <p:attrName>style.visibility</p:attrName>
                                        </p:attrNameLst>
                                      </p:cBhvr>
                                      <p:to>
                                        <p:strVal val="visible"/>
                                      </p:to>
                                    </p:set>
                                    <p:anim calcmode="lin" valueType="num">
                                      <p:cBhvr additive="base">
                                        <p:cTn id="7" dur="500" fill="hold"/>
                                        <p:tgtEl>
                                          <p:spTgt spid="819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1923">
                                            <p:txEl>
                                              <p:pRg st="1" end="1"/>
                                            </p:txEl>
                                          </p:spTgt>
                                        </p:tgtEl>
                                        <p:attrNameLst>
                                          <p:attrName>style.visibility</p:attrName>
                                        </p:attrNameLst>
                                      </p:cBhvr>
                                      <p:to>
                                        <p:strVal val="visible"/>
                                      </p:to>
                                    </p:set>
                                    <p:anim calcmode="lin" valueType="num">
                                      <p:cBhvr additive="base">
                                        <p:cTn id="13" dur="500" fill="hold"/>
                                        <p:tgtEl>
                                          <p:spTgt spid="819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19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1923">
                                            <p:txEl>
                                              <p:pRg st="2" end="2"/>
                                            </p:txEl>
                                          </p:spTgt>
                                        </p:tgtEl>
                                        <p:attrNameLst>
                                          <p:attrName>style.visibility</p:attrName>
                                        </p:attrNameLst>
                                      </p:cBhvr>
                                      <p:to>
                                        <p:strVal val="visible"/>
                                      </p:to>
                                    </p:set>
                                    <p:anim calcmode="lin" valueType="num">
                                      <p:cBhvr additive="base">
                                        <p:cTn id="19" dur="500" fill="hold"/>
                                        <p:tgtEl>
                                          <p:spTgt spid="819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192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277813"/>
            <a:ext cx="8229600" cy="636587"/>
          </a:xfrm>
        </p:spPr>
        <p:txBody>
          <a:bodyPr>
            <a:normAutofit fontScale="90000"/>
          </a:bodyPr>
          <a:lstStyle/>
          <a:p>
            <a:pPr algn="ctr" rtl="1" eaLnBrk="1" hangingPunct="1">
              <a:defRPr/>
            </a:pPr>
            <a:r>
              <a:rPr lang="ar-SA" sz="3600" smtClean="0">
                <a:solidFill>
                  <a:srgbClr val="FF0000"/>
                </a:solidFill>
                <a:cs typeface="B Titr" pitchFamily="2" charset="-78"/>
              </a:rPr>
              <a:t>نواقص و راه بهبود سوال پژوهش</a:t>
            </a:r>
            <a:r>
              <a:rPr lang="en-US" sz="3600" smtClean="0">
                <a:solidFill>
                  <a:srgbClr val="FF0000"/>
                </a:solidFill>
                <a:cs typeface="B Titr" pitchFamily="2" charset="-78"/>
              </a:rPr>
              <a:t> </a:t>
            </a:r>
            <a:r>
              <a:rPr lang="ar-SA" sz="3600" smtClean="0">
                <a:solidFill>
                  <a:srgbClr val="FF0000"/>
                </a:solidFill>
                <a:cs typeface="B Titr" pitchFamily="2" charset="-78"/>
              </a:rPr>
              <a:t>و طرح مطالعه</a:t>
            </a:r>
            <a:r>
              <a:rPr lang="en-US" sz="4000" smtClean="0">
                <a:solidFill>
                  <a:srgbClr val="FF0000"/>
                </a:solidFill>
              </a:rPr>
              <a:t> </a:t>
            </a:r>
          </a:p>
        </p:txBody>
      </p:sp>
      <p:graphicFrame>
        <p:nvGraphicFramePr>
          <p:cNvPr id="27690" name="Group 42"/>
          <p:cNvGraphicFramePr>
            <a:graphicFrameLocks noGrp="1"/>
          </p:cNvGraphicFramePr>
          <p:nvPr>
            <p:ph type="tbl" idx="1"/>
          </p:nvPr>
        </p:nvGraphicFramePr>
        <p:xfrm>
          <a:off x="166688" y="1143000"/>
          <a:ext cx="8672512" cy="4495802"/>
        </p:xfrm>
        <a:graphic>
          <a:graphicData uri="http://schemas.openxmlformats.org/drawingml/2006/table">
            <a:tbl>
              <a:tblPr rtl="1"/>
              <a:tblGrid>
                <a:gridCol w="4178300"/>
                <a:gridCol w="4494212"/>
              </a:tblGrid>
              <a:tr h="620713">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2400" b="1" i="0" u="none" strike="noStrike" cap="none" normalizeH="0" baseline="0" dirty="0" smtClean="0">
                          <a:ln>
                            <a:noFill/>
                          </a:ln>
                          <a:solidFill>
                            <a:srgbClr val="000000"/>
                          </a:solidFill>
                          <a:effectLst/>
                          <a:latin typeface="Times New Roman" charset="0"/>
                          <a:ea typeface="Times New Roman" charset="0"/>
                          <a:cs typeface="B Zar" pitchFamily="2" charset="-78"/>
                        </a:rPr>
                        <a:t>نقص بالقوه</a:t>
                      </a:r>
                      <a:endParaRPr kumimoji="0" lang="ar-SA" sz="2400" b="0" i="0" u="none" strike="noStrike" cap="none" normalizeH="0" baseline="0" dirty="0" smtClean="0">
                        <a:ln>
                          <a:noFill/>
                        </a:ln>
                        <a:solidFill>
                          <a:srgbClr val="000000"/>
                        </a:solidFill>
                        <a:effectLst/>
                        <a:latin typeface="Arial" charset="0"/>
                        <a:ea typeface="Times New Roman" charset="0"/>
                        <a:cs typeface="B Zar" pitchFamily="2" charset="-78"/>
                      </a:endParaRPr>
                    </a:p>
                  </a:txBody>
                  <a:tcPr anchor="ctr" horzOverflow="overflow">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D9D9D9"/>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2400" b="1" i="0" u="none" strike="noStrike" cap="none" normalizeH="0" baseline="0" smtClean="0">
                          <a:ln>
                            <a:noFill/>
                          </a:ln>
                          <a:solidFill>
                            <a:srgbClr val="000000"/>
                          </a:solidFill>
                          <a:effectLst/>
                          <a:latin typeface="Times New Roman" charset="0"/>
                          <a:ea typeface="Times New Roman" charset="0"/>
                          <a:cs typeface="B Zar" pitchFamily="2" charset="-78"/>
                        </a:rPr>
                        <a:t>راهكار</a:t>
                      </a:r>
                      <a:endParaRPr kumimoji="0" lang="ar-SA" sz="2400" b="0" i="0" u="none" strike="noStrike" cap="none" normalizeH="0" baseline="0" smtClean="0">
                        <a:ln>
                          <a:noFill/>
                        </a:ln>
                        <a:solidFill>
                          <a:srgbClr val="000000"/>
                        </a:solidFill>
                        <a:effectLst/>
                        <a:latin typeface="Arial" charset="0"/>
                        <a:ea typeface="Times New Roman" charset="0"/>
                        <a:cs typeface="B Zar" pitchFamily="2" charset="-78"/>
                      </a:endParaRPr>
                    </a:p>
                  </a:txBody>
                  <a:tcPr anchor="ctr" horzOverflow="overflow">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D9D9D9"/>
                    </a:solidFill>
                  </a:tcPr>
                </a:tc>
              </a:tr>
              <a:tr h="985838">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800" b="1" i="0" u="none" strike="noStrike" cap="none" normalizeH="0" baseline="0" dirty="0" smtClean="0">
                          <a:ln>
                            <a:noFill/>
                          </a:ln>
                          <a:solidFill>
                            <a:srgbClr val="FF0000"/>
                          </a:solidFill>
                          <a:effectLst>
                            <a:outerShdw blurRad="38100" dist="38100" dir="2700000" algn="tl">
                              <a:srgbClr val="000000"/>
                            </a:outerShdw>
                          </a:effectLst>
                          <a:latin typeface="Times New Roman" charset="0"/>
                          <a:cs typeface="B Zar" pitchFamily="2" charset="-78"/>
                        </a:rPr>
                        <a:t>2- جذاب نبودن موضوع پژوهش, جديد نبودن يا كاربردي نبودن پژوهش.</a:t>
                      </a:r>
                      <a:r>
                        <a:rPr kumimoji="0" lang="en-US" sz="1800" b="1" i="0" u="none" strike="noStrike" cap="none" normalizeH="0" baseline="0" dirty="0" smtClean="0">
                          <a:ln>
                            <a:noFill/>
                          </a:ln>
                          <a:solidFill>
                            <a:srgbClr val="FF0000"/>
                          </a:solidFill>
                          <a:effectLst>
                            <a:outerShdw blurRad="38100" dist="38100" dir="2700000" algn="tl">
                              <a:srgbClr val="000000"/>
                            </a:outerShdw>
                          </a:effectLst>
                          <a:latin typeface="Times New Roman" charset="0"/>
                          <a:cs typeface="B Zar" pitchFamily="2" charset="-78"/>
                        </a:rPr>
                        <a:t> </a:t>
                      </a:r>
                      <a:endParaRPr kumimoji="0" lang="ar-SA" sz="1800" b="1" i="0" u="none" strike="noStrike" cap="none" normalizeH="0" baseline="0" dirty="0" smtClean="0">
                        <a:ln>
                          <a:noFill/>
                        </a:ln>
                        <a:solidFill>
                          <a:srgbClr val="FF0000"/>
                        </a:solidFill>
                        <a:effectLst>
                          <a:outerShdw blurRad="38100" dist="38100" dir="2700000" algn="tl">
                            <a:srgbClr val="000000"/>
                          </a:outerShdw>
                        </a:effectLst>
                        <a:latin typeface="Times New Roman" charset="0"/>
                        <a:cs typeface="B Zar" pitchFamily="2" charset="-78"/>
                      </a:endParaRPr>
                    </a:p>
                  </a:txBody>
                  <a:tcPr anchor="ctr" horzOverflow="overflow">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1500" b="1" i="0" u="none" strike="noStrike" cap="none" normalizeH="0" baseline="0" dirty="0" smtClean="0">
                          <a:ln>
                            <a:noFill/>
                          </a:ln>
                          <a:solidFill>
                            <a:srgbClr val="333399"/>
                          </a:solidFill>
                          <a:effectLst>
                            <a:outerShdw blurRad="38100" dist="38100" dir="2700000" algn="tl">
                              <a:srgbClr val="000000"/>
                            </a:outerShdw>
                          </a:effectLst>
                          <a:latin typeface="Times New Roman" charset="0"/>
                          <a:cs typeface="B Zar" pitchFamily="2" charset="-78"/>
                        </a:rPr>
                        <a:t>- تغيير يا بهبود سوال پژوهش</a:t>
                      </a:r>
                    </a:p>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1500" b="1" i="0" u="none" strike="noStrike" cap="none" normalizeH="0" baseline="0" dirty="0" smtClean="0">
                          <a:ln>
                            <a:noFill/>
                          </a:ln>
                          <a:solidFill>
                            <a:srgbClr val="333399"/>
                          </a:solidFill>
                          <a:effectLst>
                            <a:outerShdw blurRad="38100" dist="38100" dir="2700000" algn="tl">
                              <a:srgbClr val="000000"/>
                            </a:outerShdw>
                          </a:effectLst>
                          <a:latin typeface="Times New Roman" charset="0"/>
                          <a:cs typeface="B Zar" pitchFamily="2" charset="-78"/>
                        </a:rPr>
                        <a:t>- مشورت با افراد با تجربه</a:t>
                      </a:r>
                      <a:r>
                        <a:rPr kumimoji="0" lang="en-US" sz="1500" b="1" i="0" u="none" strike="noStrike" cap="none" normalizeH="0" baseline="0" dirty="0" smtClean="0">
                          <a:ln>
                            <a:noFill/>
                          </a:ln>
                          <a:solidFill>
                            <a:srgbClr val="333399"/>
                          </a:solidFill>
                          <a:effectLst>
                            <a:outerShdw blurRad="38100" dist="38100" dir="2700000" algn="tl">
                              <a:srgbClr val="000000"/>
                            </a:outerShdw>
                          </a:effectLst>
                          <a:latin typeface="Times New Roman" charset="0"/>
                          <a:cs typeface="B Zar" pitchFamily="2" charset="-78"/>
                        </a:rPr>
                        <a:t> </a:t>
                      </a:r>
                    </a:p>
                  </a:txBody>
                  <a:tcPr anchor="ctr" horzOverflow="overflow">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r>
              <a:tr h="1341438">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800" b="1" i="0" u="none" strike="noStrike" cap="none" normalizeH="0" baseline="0" dirty="0" smtClean="0">
                          <a:ln>
                            <a:noFill/>
                          </a:ln>
                          <a:solidFill>
                            <a:srgbClr val="FF0000"/>
                          </a:solidFill>
                          <a:effectLst>
                            <a:outerShdw blurRad="38100" dist="38100" dir="2700000" algn="tl">
                              <a:srgbClr val="000000"/>
                            </a:outerShdw>
                          </a:effectLst>
                          <a:latin typeface="Times New Roman" charset="0"/>
                          <a:cs typeface="B Zar" pitchFamily="2" charset="-78"/>
                        </a:rPr>
                        <a:t>3- عدم اطمينان از رعايت موازين اخلاقي.</a:t>
                      </a:r>
                      <a:r>
                        <a:rPr kumimoji="0" lang="en-US" sz="1800" b="1" i="0" u="none" strike="noStrike" cap="none" normalizeH="0" baseline="0" dirty="0" smtClean="0">
                          <a:ln>
                            <a:noFill/>
                          </a:ln>
                          <a:solidFill>
                            <a:srgbClr val="FF0000"/>
                          </a:solidFill>
                          <a:effectLst>
                            <a:outerShdw blurRad="38100" dist="38100" dir="2700000" algn="tl">
                              <a:srgbClr val="000000"/>
                            </a:outerShdw>
                          </a:effectLst>
                          <a:latin typeface="Times New Roman" charset="0"/>
                          <a:cs typeface="B Zar" pitchFamily="2" charset="-78"/>
                        </a:rPr>
                        <a:t> </a:t>
                      </a:r>
                      <a:endParaRPr kumimoji="0" lang="ar-SA" sz="1800" b="1" i="0" u="none" strike="noStrike" cap="none" normalizeH="0" baseline="0" dirty="0" smtClean="0">
                        <a:ln>
                          <a:noFill/>
                        </a:ln>
                        <a:solidFill>
                          <a:srgbClr val="FF0000"/>
                        </a:solidFill>
                        <a:effectLst>
                          <a:outerShdw blurRad="38100" dist="38100" dir="2700000" algn="tl">
                            <a:srgbClr val="000000"/>
                          </a:outerShdw>
                        </a:effectLst>
                        <a:latin typeface="Times New Roman" charset="0"/>
                        <a:cs typeface="B Zar" pitchFamily="2" charset="-78"/>
                      </a:endParaRPr>
                    </a:p>
                  </a:txBody>
                  <a:tcPr anchor="ctr" horzOverflow="overflow">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1500" b="1" i="0" u="none" strike="noStrike" cap="none" normalizeH="0" baseline="0" dirty="0" smtClean="0">
                          <a:ln>
                            <a:noFill/>
                          </a:ln>
                          <a:solidFill>
                            <a:srgbClr val="333399"/>
                          </a:solidFill>
                          <a:effectLst>
                            <a:outerShdw blurRad="38100" dist="38100" dir="2700000" algn="tl">
                              <a:srgbClr val="000000"/>
                            </a:outerShdw>
                          </a:effectLst>
                          <a:latin typeface="Times New Roman" charset="0"/>
                          <a:cs typeface="B Zar" pitchFamily="2" charset="-78"/>
                        </a:rPr>
                        <a:t>- مشورت با كميته اخلاقي</a:t>
                      </a:r>
                    </a:p>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1500" b="1" i="0" u="none" strike="noStrike" cap="none" normalizeH="0" baseline="0" dirty="0" smtClean="0">
                          <a:ln>
                            <a:noFill/>
                          </a:ln>
                          <a:solidFill>
                            <a:srgbClr val="333399"/>
                          </a:solidFill>
                          <a:effectLst>
                            <a:outerShdw blurRad="38100" dist="38100" dir="2700000" algn="tl">
                              <a:srgbClr val="000000"/>
                            </a:outerShdw>
                          </a:effectLst>
                          <a:latin typeface="Times New Roman" charset="0"/>
                          <a:cs typeface="B Zar" pitchFamily="2" charset="-78"/>
                        </a:rPr>
                        <a:t>- تغيير يا بهبود سوال پژوهش</a:t>
                      </a:r>
                      <a:r>
                        <a:rPr kumimoji="0" lang="en-US" sz="1500" b="1" i="0" u="none" strike="noStrike" cap="none" normalizeH="0" baseline="0" dirty="0" smtClean="0">
                          <a:ln>
                            <a:noFill/>
                          </a:ln>
                          <a:solidFill>
                            <a:srgbClr val="333399"/>
                          </a:solidFill>
                          <a:effectLst>
                            <a:outerShdw blurRad="38100" dist="38100" dir="2700000" algn="tl">
                              <a:srgbClr val="000000"/>
                            </a:outerShdw>
                          </a:effectLst>
                          <a:latin typeface="Times New Roman" charset="0"/>
                          <a:cs typeface="B Zar" pitchFamily="2" charset="-78"/>
                        </a:rPr>
                        <a:t> </a:t>
                      </a:r>
                    </a:p>
                  </a:txBody>
                  <a:tcPr anchor="ctr" horzOverflow="overflow">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r>
              <a:tr h="1547813">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2400" b="1" i="0" u="none" strike="noStrike" cap="none" normalizeH="0" baseline="0" dirty="0" smtClean="0">
                          <a:ln>
                            <a:noFill/>
                          </a:ln>
                          <a:solidFill>
                            <a:srgbClr val="FF0000"/>
                          </a:solidFill>
                          <a:effectLst>
                            <a:outerShdw blurRad="38100" dist="38100" dir="2700000" algn="tl">
                              <a:srgbClr val="FFFFFF"/>
                            </a:outerShdw>
                          </a:effectLst>
                          <a:latin typeface="Verdana" pitchFamily="34" charset="0"/>
                          <a:cs typeface="B Zar" pitchFamily="2" charset="-78"/>
                        </a:rPr>
                        <a:t>ب- برنامه</a:t>
                      </a:r>
                      <a:r>
                        <a:rPr kumimoji="0" lang="ar-SA" sz="2400" b="1" i="0" u="none" strike="noStrike" cap="none" normalizeH="0" baseline="0" dirty="0" smtClean="0">
                          <a:ln>
                            <a:noFill/>
                          </a:ln>
                          <a:solidFill>
                            <a:srgbClr val="FF0000"/>
                          </a:solidFill>
                          <a:effectLst>
                            <a:outerShdw blurRad="38100" dist="38100" dir="2700000" algn="tl">
                              <a:srgbClr val="FFFFFF"/>
                            </a:outerShdw>
                          </a:effectLst>
                          <a:latin typeface="Verdana" pitchFamily="34" charset="0"/>
                          <a:cs typeface="Arial" charset="0"/>
                        </a:rPr>
                        <a:t>‌</a:t>
                      </a:r>
                      <a:r>
                        <a:rPr kumimoji="0" lang="ar-SA" sz="2400" b="1" i="0" u="none" strike="noStrike" cap="none" normalizeH="0" baseline="0" dirty="0" smtClean="0">
                          <a:ln>
                            <a:noFill/>
                          </a:ln>
                          <a:solidFill>
                            <a:srgbClr val="FF0000"/>
                          </a:solidFill>
                          <a:effectLst>
                            <a:outerShdw blurRad="38100" dist="38100" dir="2700000" algn="tl">
                              <a:srgbClr val="FFFFFF"/>
                            </a:outerShdw>
                          </a:effectLst>
                          <a:latin typeface="Verdana" pitchFamily="34" charset="0"/>
                          <a:cs typeface="B Zar" pitchFamily="2" charset="-78"/>
                        </a:rPr>
                        <a:t>ريزي مطالعه مبهم و غير دقيق است.</a:t>
                      </a:r>
                      <a:r>
                        <a:rPr kumimoji="0" lang="en-US" sz="1800" b="0" i="0" u="none" strike="noStrike" cap="none" normalizeH="0" baseline="0" dirty="0" smtClean="0">
                          <a:ln>
                            <a:noFill/>
                          </a:ln>
                          <a:solidFill>
                            <a:srgbClr val="FF0000"/>
                          </a:solidFill>
                          <a:effectLst/>
                          <a:latin typeface="Verdana" pitchFamily="34" charset="0"/>
                          <a:cs typeface="Arial" charset="0"/>
                        </a:rPr>
                        <a:t> </a:t>
                      </a:r>
                      <a:endParaRPr kumimoji="0" lang="ar-SA" sz="1800" b="0" i="0" u="none" strike="noStrike" cap="none" normalizeH="0" baseline="0" dirty="0" smtClean="0">
                        <a:ln>
                          <a:noFill/>
                        </a:ln>
                        <a:solidFill>
                          <a:srgbClr val="FF0000"/>
                        </a:solidFill>
                        <a:effectLst/>
                        <a:latin typeface="Verdana"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500" b="1" i="0" u="none" strike="noStrike" cap="none" normalizeH="0" baseline="0" dirty="0" smtClean="0">
                          <a:ln>
                            <a:noFill/>
                          </a:ln>
                          <a:solidFill>
                            <a:srgbClr val="333399"/>
                          </a:solidFill>
                          <a:effectLst>
                            <a:outerShdw blurRad="38100" dist="38100" dir="2700000" algn="tl">
                              <a:srgbClr val="000000"/>
                            </a:outerShdw>
                          </a:effectLst>
                          <a:latin typeface="Times New Roman" charset="0"/>
                          <a:cs typeface="B Zar" pitchFamily="2" charset="-78"/>
                        </a:rPr>
                        <a:t>- بازبيني مجدد سوال و اهداف پژوهش</a:t>
                      </a:r>
                    </a:p>
                    <a:p>
                      <a:pPr marL="0" marR="0" lvl="0" indent="0" algn="r" defTabSz="914400" rtl="1" eaLnBrk="1" fontAlgn="base" latinLnBrk="0" hangingPunct="1">
                        <a:lnSpc>
                          <a:spcPct val="100000"/>
                        </a:lnSpc>
                        <a:spcBef>
                          <a:spcPct val="0"/>
                        </a:spcBef>
                        <a:spcAft>
                          <a:spcPct val="0"/>
                        </a:spcAft>
                        <a:buClrTx/>
                        <a:buSzTx/>
                        <a:buFontTx/>
                        <a:buNone/>
                        <a:tabLst/>
                      </a:pPr>
                      <a:r>
                        <a:rPr kumimoji="0" lang="ar-SA" sz="1500" b="1" i="0" u="none" strike="noStrike" cap="none" normalizeH="0" baseline="0" dirty="0" smtClean="0">
                          <a:ln>
                            <a:noFill/>
                          </a:ln>
                          <a:solidFill>
                            <a:srgbClr val="333399"/>
                          </a:solidFill>
                          <a:effectLst>
                            <a:outerShdw blurRad="38100" dist="38100" dir="2700000" algn="tl">
                              <a:srgbClr val="000000"/>
                            </a:outerShdw>
                          </a:effectLst>
                          <a:latin typeface="Times New Roman" charset="0"/>
                          <a:cs typeface="B Zar" pitchFamily="2" charset="-78"/>
                        </a:rPr>
                        <a:t>- بازنويسي طرح مطالعه بر اساس يك اسلوب استاندارد.</a:t>
                      </a:r>
                    </a:p>
                    <a:p>
                      <a:pPr marL="0" marR="0" lvl="0" indent="0" algn="r" defTabSz="914400" rtl="1" eaLnBrk="1" fontAlgn="base" latinLnBrk="0" hangingPunct="1">
                        <a:lnSpc>
                          <a:spcPct val="100000"/>
                        </a:lnSpc>
                        <a:spcBef>
                          <a:spcPct val="0"/>
                        </a:spcBef>
                        <a:spcAft>
                          <a:spcPct val="0"/>
                        </a:spcAft>
                        <a:buClrTx/>
                        <a:buSzTx/>
                        <a:buFontTx/>
                        <a:buNone/>
                        <a:tabLst/>
                      </a:pPr>
                      <a:r>
                        <a:rPr kumimoji="0" lang="ar-SA" sz="1500" b="1" i="0" u="none" strike="noStrike" cap="none" normalizeH="0" baseline="0" dirty="0" smtClean="0">
                          <a:ln>
                            <a:noFill/>
                          </a:ln>
                          <a:solidFill>
                            <a:srgbClr val="333399"/>
                          </a:solidFill>
                          <a:effectLst>
                            <a:outerShdw blurRad="38100" dist="38100" dir="2700000" algn="tl">
                              <a:srgbClr val="000000"/>
                            </a:outerShdw>
                          </a:effectLst>
                          <a:latin typeface="Times New Roman" charset="0"/>
                          <a:cs typeface="B Zar" pitchFamily="2" charset="-78"/>
                        </a:rPr>
                        <a:t>- تعيين دقيق نحوه نمونه‏گيري, اندازه‏گيري متغيرها, انجام پيگيري</a:t>
                      </a:r>
                      <a:r>
                        <a:rPr kumimoji="0" lang="ar-SA" sz="1500" b="1" i="0" u="none" strike="noStrike" cap="none" normalizeH="0" baseline="0" dirty="0" smtClean="0">
                          <a:ln>
                            <a:noFill/>
                          </a:ln>
                          <a:solidFill>
                            <a:srgbClr val="333399"/>
                          </a:solidFill>
                          <a:effectLst>
                            <a:outerShdw blurRad="38100" dist="38100" dir="2700000" algn="tl">
                              <a:srgbClr val="000000"/>
                            </a:outerShdw>
                          </a:effectLst>
                          <a:latin typeface="Times New Roman" charset="0"/>
                          <a:cs typeface="Arial" charset="0"/>
                        </a:rPr>
                        <a:t>‌</a:t>
                      </a:r>
                      <a:r>
                        <a:rPr kumimoji="0" lang="ar-SA" sz="1500" b="1" i="0" u="none" strike="noStrike" cap="none" normalizeH="0" baseline="0" dirty="0" smtClean="0">
                          <a:ln>
                            <a:noFill/>
                          </a:ln>
                          <a:solidFill>
                            <a:srgbClr val="333399"/>
                          </a:solidFill>
                          <a:effectLst>
                            <a:outerShdw blurRad="38100" dist="38100" dir="2700000" algn="tl">
                              <a:srgbClr val="000000"/>
                            </a:outerShdw>
                          </a:effectLst>
                          <a:latin typeface="Times New Roman" charset="0"/>
                          <a:cs typeface="B Zar" pitchFamily="2" charset="-78"/>
                        </a:rPr>
                        <a:t>ها و نحوه جمع‏آوري و تحليل نتايج</a:t>
                      </a:r>
                      <a:r>
                        <a:rPr kumimoji="0" lang="en-US" sz="1500" b="1" i="0" u="none" strike="noStrike" cap="none" normalizeH="0" baseline="0" dirty="0" smtClean="0">
                          <a:ln>
                            <a:noFill/>
                          </a:ln>
                          <a:solidFill>
                            <a:srgbClr val="333399"/>
                          </a:solidFill>
                          <a:effectLst>
                            <a:outerShdw blurRad="38100" dist="38100" dir="2700000" algn="tl">
                              <a:srgbClr val="000000"/>
                            </a:outerShdw>
                          </a:effectLst>
                          <a:latin typeface="Times New Roman" charset="0"/>
                          <a:cs typeface="B Zar" pitchFamily="2" charset="-78"/>
                        </a:rPr>
                        <a:t> </a:t>
                      </a:r>
                      <a:endParaRPr kumimoji="0" lang="ar-SA" sz="1500" b="1" i="0" u="none" strike="noStrike" cap="none" normalizeH="0" baseline="0" dirty="0" smtClean="0">
                        <a:ln>
                          <a:noFill/>
                        </a:ln>
                        <a:solidFill>
                          <a:srgbClr val="333399"/>
                        </a:solidFill>
                        <a:effectLst>
                          <a:outerShdw blurRad="38100" dist="38100" dir="2700000" algn="tl">
                            <a:srgbClr val="000000"/>
                          </a:outerShdw>
                        </a:effectLst>
                        <a:latin typeface="Times New Roman" charset="0"/>
                        <a:cs typeface="B Zar" pitchFamily="2" charset="-78"/>
                      </a:endParaRPr>
                    </a:p>
                  </a:txBody>
                  <a:tcPr anchor="ctr" horzOverflow="overflow">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0" name="Footer Placeholder 4"/>
          <p:cNvSpPr>
            <a:spLocks noGrp="1"/>
          </p:cNvSpPr>
          <p:nvPr>
            <p:ph type="ftr" sz="quarter" idx="11"/>
          </p:nvPr>
        </p:nvSpPr>
        <p:spPr/>
        <p:txBody>
          <a:bodyPr/>
          <a:lstStyle/>
          <a:p>
            <a:pPr>
              <a:defRPr/>
            </a:pPr>
            <a:r>
              <a:rPr lang="ar-SA" smtClean="0"/>
              <a:t>انتخاب موضوع، بيان مسئله، اهداف-دکتر آرش قنبريان</a:t>
            </a:r>
            <a:endParaRPr lang="en-US"/>
          </a:p>
        </p:txBody>
      </p:sp>
      <p:sp>
        <p:nvSpPr>
          <p:cNvPr id="5" name="Slide Number Placeholder 4"/>
          <p:cNvSpPr>
            <a:spLocks noGrp="1"/>
          </p:cNvSpPr>
          <p:nvPr>
            <p:ph type="sldNum" sz="quarter" idx="12"/>
          </p:nvPr>
        </p:nvSpPr>
        <p:spPr/>
        <p:txBody>
          <a:bodyPr/>
          <a:lstStyle/>
          <a:p>
            <a:pPr>
              <a:defRPr/>
            </a:pPr>
            <a:fld id="{17F80CE8-BDD2-4AC3-8872-034D1AB9C426}" type="slidenum">
              <a:rPr lang="en-US" smtClean="0"/>
              <a:pPr>
                <a:defRPr/>
              </a:pPr>
              <a:t>70</a:t>
            </a:fld>
            <a:endParaRPr lang="en-US"/>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67544" y="548680"/>
            <a:ext cx="8229600" cy="1143000"/>
          </a:xfrm>
        </p:spPr>
        <p:txBody>
          <a:bodyPr/>
          <a:lstStyle/>
          <a:p>
            <a:pPr algn="ctr" rtl="1" eaLnBrk="1" hangingPunct="1">
              <a:defRPr/>
            </a:pPr>
            <a:r>
              <a:rPr lang="ar-SA" dirty="0" smtClean="0">
                <a:solidFill>
                  <a:srgbClr val="FF0000"/>
                </a:solidFill>
                <a:cs typeface="B Titr" pitchFamily="2" charset="-78"/>
              </a:rPr>
              <a:t>فرضيه پژوهش</a:t>
            </a:r>
            <a:r>
              <a:rPr lang="en-US" dirty="0" smtClean="0">
                <a:solidFill>
                  <a:srgbClr val="FF0000"/>
                </a:solidFill>
              </a:rPr>
              <a:t> </a:t>
            </a:r>
            <a:r>
              <a:rPr lang="en-US" sz="4000" b="1" dirty="0" smtClean="0">
                <a:solidFill>
                  <a:srgbClr val="FF0000"/>
                </a:solidFill>
              </a:rPr>
              <a:t>HYPOTHESIS</a:t>
            </a:r>
            <a:endParaRPr lang="en-US" dirty="0" smtClean="0">
              <a:solidFill>
                <a:srgbClr val="FF0000"/>
              </a:solidFill>
            </a:endParaRPr>
          </a:p>
        </p:txBody>
      </p:sp>
      <p:sp>
        <p:nvSpPr>
          <p:cNvPr id="26627" name="Rectangle 3"/>
          <p:cNvSpPr>
            <a:spLocks noGrp="1" noChangeArrowheads="1"/>
          </p:cNvSpPr>
          <p:nvPr>
            <p:ph idx="1"/>
          </p:nvPr>
        </p:nvSpPr>
        <p:spPr>
          <a:xfrm>
            <a:off x="467544" y="2492896"/>
            <a:ext cx="8316416" cy="2808312"/>
          </a:xfrm>
        </p:spPr>
        <p:txBody>
          <a:bodyPr>
            <a:normAutofit/>
          </a:bodyPr>
          <a:lstStyle/>
          <a:p>
            <a:pPr algn="r" rtl="1" eaLnBrk="1" hangingPunct="1">
              <a:defRPr/>
            </a:pPr>
            <a:r>
              <a:rPr lang="ar-SA" sz="3600" dirty="0" smtClean="0">
                <a:cs typeface="B Zar" pitchFamily="2" charset="-78"/>
              </a:rPr>
              <a:t>يكي از اركان هر مطالعه</a:t>
            </a:r>
            <a:r>
              <a:rPr lang="fa-IR" sz="3600" dirty="0" smtClean="0">
                <a:cs typeface="B Zar" pitchFamily="2" charset="-78"/>
              </a:rPr>
              <a:t>،</a:t>
            </a:r>
            <a:r>
              <a:rPr lang="ar-SA" sz="3600" dirty="0" smtClean="0">
                <a:cs typeface="B Zar" pitchFamily="2" charset="-78"/>
              </a:rPr>
              <a:t> سوال پژوهش است. </a:t>
            </a:r>
            <a:r>
              <a:rPr lang="ar-SA" sz="3600" dirty="0" smtClean="0">
                <a:cs typeface="B Zar" pitchFamily="2" charset="-78"/>
              </a:rPr>
              <a:t>در اكثر مواقع لازم است سوال پژوهش به نسخه</a:t>
            </a:r>
            <a:r>
              <a:rPr lang="ar-SA" sz="3600" dirty="0" smtClean="0"/>
              <a:t>‌</a:t>
            </a:r>
            <a:r>
              <a:rPr lang="ar-SA" sz="3600" dirty="0" smtClean="0">
                <a:cs typeface="B Zar" pitchFamily="2" charset="-78"/>
              </a:rPr>
              <a:t>اي تكنيكي به نام فرضيه تبديل شود تا به وسيله آن بتوان مبناي آزمون</a:t>
            </a:r>
            <a:r>
              <a:rPr lang="ar-SA" sz="3600" dirty="0" smtClean="0"/>
              <a:t>‌</a:t>
            </a:r>
            <a:r>
              <a:rPr lang="ar-SA" sz="3600" dirty="0" smtClean="0">
                <a:cs typeface="B Zar" pitchFamily="2" charset="-78"/>
              </a:rPr>
              <a:t>هاي آماري متناسب با پژوهش را طرح</a:t>
            </a:r>
            <a:r>
              <a:rPr lang="ar-SA" sz="3600" dirty="0" smtClean="0"/>
              <a:t>‌</a:t>
            </a:r>
            <a:r>
              <a:rPr lang="ar-SA" sz="3600" dirty="0" smtClean="0">
                <a:cs typeface="B Zar" pitchFamily="2" charset="-78"/>
              </a:rPr>
              <a:t>ريزي كرد. </a:t>
            </a:r>
            <a:endParaRPr lang="en-US" sz="3600" dirty="0" smtClean="0">
              <a:cs typeface="B Zar" pitchFamily="2" charset="-78"/>
            </a:endParaRPr>
          </a:p>
        </p:txBody>
      </p:sp>
      <p:sp>
        <p:nvSpPr>
          <p:cNvPr id="4" name="Footer Placeholder 4"/>
          <p:cNvSpPr>
            <a:spLocks noGrp="1"/>
          </p:cNvSpPr>
          <p:nvPr>
            <p:ph type="ftr" sz="quarter" idx="11"/>
          </p:nvPr>
        </p:nvSpPr>
        <p:spPr/>
        <p:txBody>
          <a:bodyPr/>
          <a:lstStyle/>
          <a:p>
            <a:pPr>
              <a:defRPr/>
            </a:pPr>
            <a:r>
              <a:rPr lang="ar-SA" smtClean="0"/>
              <a:t>انتخاب موضوع، بيان مسئله، اهداف-دکتر آرش قنبريان</a:t>
            </a:r>
            <a:endParaRPr lang="en-US"/>
          </a:p>
        </p:txBody>
      </p:sp>
      <p:sp>
        <p:nvSpPr>
          <p:cNvPr id="5" name="Slide Number Placeholder 4"/>
          <p:cNvSpPr>
            <a:spLocks noGrp="1"/>
          </p:cNvSpPr>
          <p:nvPr>
            <p:ph type="sldNum" sz="quarter" idx="12"/>
          </p:nvPr>
        </p:nvSpPr>
        <p:spPr/>
        <p:txBody>
          <a:bodyPr/>
          <a:lstStyle/>
          <a:p>
            <a:fld id="{C18AF7E9-5F85-4EBF-B4B3-3686E00CFE2F}" type="slidenum">
              <a:rPr lang="en-US" smtClean="0"/>
              <a:pPr/>
              <a:t>71</a:t>
            </a:fld>
            <a:endParaRPr lang="en-US"/>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518864" y="548680"/>
            <a:ext cx="8229600" cy="866360"/>
          </a:xfrm>
        </p:spPr>
        <p:txBody>
          <a:bodyPr>
            <a:normAutofit/>
          </a:bodyPr>
          <a:lstStyle/>
          <a:p>
            <a:pPr eaLnBrk="1" hangingPunct="1">
              <a:defRPr/>
            </a:pPr>
            <a:r>
              <a:rPr lang="en-US" sz="4000" b="1" dirty="0" smtClean="0">
                <a:solidFill>
                  <a:srgbClr val="FF0000"/>
                </a:solidFill>
              </a:rPr>
              <a:t>What is the research hypothesis</a:t>
            </a:r>
            <a:r>
              <a:rPr lang="ar-SA" sz="4000" b="1" dirty="0" smtClean="0">
                <a:solidFill>
                  <a:srgbClr val="FF0000"/>
                </a:solidFill>
              </a:rPr>
              <a:t>؟</a:t>
            </a:r>
            <a:endParaRPr lang="en-US" sz="4000" b="1" dirty="0" smtClean="0">
              <a:solidFill>
                <a:srgbClr val="FF0000"/>
              </a:solidFill>
            </a:endParaRPr>
          </a:p>
        </p:txBody>
      </p:sp>
      <p:sp>
        <p:nvSpPr>
          <p:cNvPr id="20483" name="Rectangle 3"/>
          <p:cNvSpPr>
            <a:spLocks noGrp="1" noChangeArrowheads="1"/>
          </p:cNvSpPr>
          <p:nvPr>
            <p:ph idx="1"/>
          </p:nvPr>
        </p:nvSpPr>
        <p:spPr>
          <a:xfrm>
            <a:off x="0" y="1600201"/>
            <a:ext cx="9144000" cy="3629000"/>
          </a:xfrm>
        </p:spPr>
        <p:txBody>
          <a:bodyPr/>
          <a:lstStyle/>
          <a:p>
            <a:pPr lvl="1" eaLnBrk="1" hangingPunct="1">
              <a:buFontTx/>
              <a:buNone/>
              <a:defRPr/>
            </a:pPr>
            <a:r>
              <a:rPr lang="en-US" b="1" dirty="0" smtClean="0"/>
              <a:t>An unproven proposition or supposition that tentatively explains certain facts or phenomena; A proposition that is empirically testable.</a:t>
            </a:r>
            <a:r>
              <a:rPr lang="en-US" dirty="0" smtClean="0"/>
              <a:t> </a:t>
            </a:r>
            <a:endParaRPr lang="fa-IR" dirty="0" smtClean="0"/>
          </a:p>
          <a:p>
            <a:pPr lvl="1" algn="r" rtl="1" eaLnBrk="1" hangingPunct="1">
              <a:buFontTx/>
              <a:buNone/>
              <a:defRPr/>
            </a:pPr>
            <a:r>
              <a:rPr lang="fa-IR" sz="3200" dirty="0" smtClean="0">
                <a:solidFill>
                  <a:srgbClr val="333399"/>
                </a:solidFill>
                <a:cs typeface="Mitra" pitchFamily="2" charset="-78"/>
              </a:rPr>
              <a:t>يك پيشنهاد يا پندار/گمان ثابت نشده كه بصورت تجربي يك حقيقت يا پديده آشكار را توضيح مي دهد. پيشنهادي كه عملا قابل آزمايش است.</a:t>
            </a:r>
            <a:endParaRPr lang="en-US" sz="3200" dirty="0" smtClean="0">
              <a:solidFill>
                <a:srgbClr val="333399"/>
              </a:solidFill>
              <a:cs typeface="Mitra" pitchFamily="2" charset="-78"/>
            </a:endParaRPr>
          </a:p>
        </p:txBody>
      </p:sp>
      <p:sp>
        <p:nvSpPr>
          <p:cNvPr id="4" name="Footer Placeholder 4"/>
          <p:cNvSpPr>
            <a:spLocks noGrp="1"/>
          </p:cNvSpPr>
          <p:nvPr>
            <p:ph type="ftr" sz="quarter" idx="11"/>
          </p:nvPr>
        </p:nvSpPr>
        <p:spPr/>
        <p:txBody>
          <a:bodyPr/>
          <a:lstStyle/>
          <a:p>
            <a:pPr>
              <a:defRPr/>
            </a:pPr>
            <a:r>
              <a:rPr lang="ar-SA" smtClean="0"/>
              <a:t>انتخاب موضوع، بيان مسئله، اهداف-دکتر آرش قنبريان</a:t>
            </a:r>
            <a:endParaRPr lang="en-US"/>
          </a:p>
        </p:txBody>
      </p:sp>
      <p:sp>
        <p:nvSpPr>
          <p:cNvPr id="5" name="Slide Number Placeholder 4"/>
          <p:cNvSpPr>
            <a:spLocks noGrp="1"/>
          </p:cNvSpPr>
          <p:nvPr>
            <p:ph type="sldNum" sz="quarter" idx="12"/>
          </p:nvPr>
        </p:nvSpPr>
        <p:spPr/>
        <p:txBody>
          <a:bodyPr/>
          <a:lstStyle/>
          <a:p>
            <a:fld id="{C18AF7E9-5F85-4EBF-B4B3-3686E00CFE2F}" type="slidenum">
              <a:rPr lang="en-US" smtClean="0"/>
              <a:pPr/>
              <a:t>72</a:t>
            </a:fld>
            <a:endParaRPr lang="en-US"/>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395536" y="404664"/>
            <a:ext cx="8229600" cy="1143000"/>
          </a:xfrm>
        </p:spPr>
        <p:txBody>
          <a:bodyPr/>
          <a:lstStyle/>
          <a:p>
            <a:pPr algn="r" rtl="1" eaLnBrk="1" hangingPunct="1">
              <a:defRPr/>
            </a:pPr>
            <a:r>
              <a:rPr lang="ar-SA" dirty="0" smtClean="0">
                <a:solidFill>
                  <a:srgbClr val="FF0000"/>
                </a:solidFill>
                <a:cs typeface="B Titr" pitchFamily="2" charset="-78"/>
              </a:rPr>
              <a:t>فرضيه پژوهش</a:t>
            </a:r>
            <a:endParaRPr lang="en-US" dirty="0" smtClean="0">
              <a:solidFill>
                <a:srgbClr val="FF0000"/>
              </a:solidFill>
              <a:cs typeface="B Titr" pitchFamily="2" charset="-78"/>
            </a:endParaRPr>
          </a:p>
        </p:txBody>
      </p:sp>
      <p:sp>
        <p:nvSpPr>
          <p:cNvPr id="41987" name="Rectangle 3"/>
          <p:cNvSpPr>
            <a:spLocks noGrp="1" noChangeArrowheads="1"/>
          </p:cNvSpPr>
          <p:nvPr>
            <p:ph idx="1"/>
          </p:nvPr>
        </p:nvSpPr>
        <p:spPr>
          <a:xfrm>
            <a:off x="125288" y="1844824"/>
            <a:ext cx="8839200" cy="4286101"/>
          </a:xfrm>
        </p:spPr>
        <p:txBody>
          <a:bodyPr/>
          <a:lstStyle/>
          <a:p>
            <a:pPr algn="r" rtl="1" eaLnBrk="1" hangingPunct="1">
              <a:lnSpc>
                <a:spcPct val="80000"/>
              </a:lnSpc>
              <a:defRPr/>
            </a:pPr>
            <a:r>
              <a:rPr lang="fa-IR" sz="2800" dirty="0" smtClean="0">
                <a:solidFill>
                  <a:srgbClr val="333399"/>
                </a:solidFill>
                <a:cs typeface="Mitra" pitchFamily="2" charset="-78"/>
              </a:rPr>
              <a:t>هايپوتزها، پندارها (فرض ها) يي هستند كه با جمع آوري حقايقي كه قبول يا رد مي شوند آزمايش مي شوند. وقتي كه نسبت به يك سوال تحقيق يا مسئله پژوهشي پندار توجيهي مشخصي داشته باشيد مي توان آن سوال را به شكل يك فرضيه تنظيم كرد.</a:t>
            </a:r>
          </a:p>
          <a:p>
            <a:pPr algn="r" rtl="1" eaLnBrk="1" hangingPunct="1">
              <a:lnSpc>
                <a:spcPct val="80000"/>
              </a:lnSpc>
              <a:defRPr/>
            </a:pPr>
            <a:r>
              <a:rPr lang="fa-IR" sz="2800" dirty="0" smtClean="0">
                <a:solidFill>
                  <a:srgbClr val="333399"/>
                </a:solidFill>
                <a:cs typeface="Mitra" pitchFamily="2" charset="-78"/>
              </a:rPr>
              <a:t>يك فرضيه توضيح يا پيشگويي اين مسئله است كه چرا يك يا چند عامل عوامل ديگر را تحت تاثير قرار مي دهد. </a:t>
            </a:r>
          </a:p>
          <a:p>
            <a:pPr algn="r" rtl="1" eaLnBrk="1" hangingPunct="1">
              <a:lnSpc>
                <a:spcPct val="80000"/>
              </a:lnSpc>
              <a:defRPr/>
            </a:pPr>
            <a:r>
              <a:rPr lang="fa-IR" sz="2800" dirty="0" smtClean="0">
                <a:solidFill>
                  <a:srgbClr val="333399"/>
                </a:solidFill>
                <a:cs typeface="Mitra" pitchFamily="2" charset="-78"/>
              </a:rPr>
              <a:t>فرضيات نه تصورات غير واقعي هستند كه بزرگنمايي شده و براي گرفتن هزينه تحقيق يا تصويب طرح مطرح مي شوند و نه باورهاي شخصي غير قابل استناد به پژوهش</a:t>
            </a:r>
          </a:p>
          <a:p>
            <a:pPr algn="r" rtl="1" eaLnBrk="1" hangingPunct="1">
              <a:lnSpc>
                <a:spcPct val="80000"/>
              </a:lnSpc>
              <a:defRPr/>
            </a:pPr>
            <a:r>
              <a:rPr lang="fa-IR" sz="2800" dirty="0" smtClean="0">
                <a:solidFill>
                  <a:srgbClr val="333399"/>
                </a:solidFill>
                <a:cs typeface="Mitra" pitchFamily="2" charset="-78"/>
              </a:rPr>
              <a:t>در مطالعات مقطعي معمولا نمي توان فرضيه مطرح كرد و آن را آزمود. تنظيم </a:t>
            </a:r>
            <a:r>
              <a:rPr lang="fa-IR" sz="2800" dirty="0" smtClean="0">
                <a:solidFill>
                  <a:srgbClr val="333399"/>
                </a:solidFill>
                <a:cs typeface="Mitra" pitchFamily="2" charset="-78"/>
              </a:rPr>
              <a:t>فرضيات </a:t>
            </a:r>
            <a:r>
              <a:rPr lang="fa-IR" sz="2800" dirty="0" smtClean="0">
                <a:solidFill>
                  <a:srgbClr val="333399"/>
                </a:solidFill>
                <a:cs typeface="Mitra" pitchFamily="2" charset="-78"/>
              </a:rPr>
              <a:t>بيشتر در مطالعات تحليلي قابل طرح هستند.</a:t>
            </a:r>
          </a:p>
          <a:p>
            <a:pPr algn="r" rtl="1" eaLnBrk="1" hangingPunct="1">
              <a:lnSpc>
                <a:spcPct val="80000"/>
              </a:lnSpc>
              <a:defRPr/>
            </a:pPr>
            <a:endParaRPr lang="en-US" sz="2400" dirty="0" smtClean="0">
              <a:solidFill>
                <a:srgbClr val="333399"/>
              </a:solidFill>
              <a:cs typeface="Mitra" pitchFamily="2" charset="-78"/>
            </a:endParaRPr>
          </a:p>
        </p:txBody>
      </p:sp>
      <p:sp>
        <p:nvSpPr>
          <p:cNvPr id="4" name="Footer Placeholder 4"/>
          <p:cNvSpPr>
            <a:spLocks noGrp="1"/>
          </p:cNvSpPr>
          <p:nvPr>
            <p:ph type="ftr" sz="quarter" idx="11"/>
          </p:nvPr>
        </p:nvSpPr>
        <p:spPr/>
        <p:txBody>
          <a:bodyPr/>
          <a:lstStyle/>
          <a:p>
            <a:pPr>
              <a:defRPr/>
            </a:pPr>
            <a:r>
              <a:rPr lang="ar-SA" smtClean="0"/>
              <a:t>انتخاب موضوع، بيان مسئله، اهداف-دکتر آرش قنبريان</a:t>
            </a:r>
            <a:endParaRPr lang="en-US"/>
          </a:p>
        </p:txBody>
      </p:sp>
      <p:sp>
        <p:nvSpPr>
          <p:cNvPr id="5" name="Slide Number Placeholder 4"/>
          <p:cNvSpPr>
            <a:spLocks noGrp="1"/>
          </p:cNvSpPr>
          <p:nvPr>
            <p:ph type="sldNum" sz="quarter" idx="12"/>
          </p:nvPr>
        </p:nvSpPr>
        <p:spPr/>
        <p:txBody>
          <a:bodyPr/>
          <a:lstStyle/>
          <a:p>
            <a:fld id="{C18AF7E9-5F85-4EBF-B4B3-3686E00CFE2F}" type="slidenum">
              <a:rPr lang="en-US" smtClean="0"/>
              <a:pPr/>
              <a:t>73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 calcmode="lin" valueType="num">
                                      <p:cBhvr additive="base">
                                        <p:cTn id="7" dur="500" fill="hold"/>
                                        <p:tgtEl>
                                          <p:spTgt spid="419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19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1987">
                                            <p:txEl>
                                              <p:pRg st="1" end="1"/>
                                            </p:txEl>
                                          </p:spTgt>
                                        </p:tgtEl>
                                        <p:attrNameLst>
                                          <p:attrName>style.visibility</p:attrName>
                                        </p:attrNameLst>
                                      </p:cBhvr>
                                      <p:to>
                                        <p:strVal val="visible"/>
                                      </p:to>
                                    </p:set>
                                    <p:anim calcmode="lin" valueType="num">
                                      <p:cBhvr additive="base">
                                        <p:cTn id="13" dur="500" fill="hold"/>
                                        <p:tgtEl>
                                          <p:spTgt spid="419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19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1987">
                                            <p:txEl>
                                              <p:pRg st="2" end="2"/>
                                            </p:txEl>
                                          </p:spTgt>
                                        </p:tgtEl>
                                        <p:attrNameLst>
                                          <p:attrName>style.visibility</p:attrName>
                                        </p:attrNameLst>
                                      </p:cBhvr>
                                      <p:to>
                                        <p:strVal val="visible"/>
                                      </p:to>
                                    </p:set>
                                    <p:anim calcmode="lin" valueType="num">
                                      <p:cBhvr additive="base">
                                        <p:cTn id="19" dur="500" fill="hold"/>
                                        <p:tgtEl>
                                          <p:spTgt spid="419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19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1987">
                                            <p:txEl>
                                              <p:pRg st="3" end="3"/>
                                            </p:txEl>
                                          </p:spTgt>
                                        </p:tgtEl>
                                        <p:attrNameLst>
                                          <p:attrName>style.visibility</p:attrName>
                                        </p:attrNameLst>
                                      </p:cBhvr>
                                      <p:to>
                                        <p:strVal val="visible"/>
                                      </p:to>
                                    </p:set>
                                    <p:anim calcmode="lin" valueType="num">
                                      <p:cBhvr additive="base">
                                        <p:cTn id="25" dur="500" fill="hold"/>
                                        <p:tgtEl>
                                          <p:spTgt spid="419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198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idx="1"/>
          </p:nvPr>
        </p:nvSpPr>
        <p:spPr>
          <a:xfrm>
            <a:off x="467544" y="1340768"/>
            <a:ext cx="8229600" cy="3744416"/>
          </a:xfrm>
        </p:spPr>
        <p:txBody>
          <a:bodyPr>
            <a:normAutofit/>
          </a:bodyPr>
          <a:lstStyle/>
          <a:p>
            <a:pPr algn="r" rtl="1" eaLnBrk="1" hangingPunct="1">
              <a:lnSpc>
                <a:spcPct val="80000"/>
              </a:lnSpc>
              <a:buFont typeface="Wingdings" pitchFamily="2" charset="2"/>
              <a:buNone/>
              <a:defRPr/>
            </a:pPr>
            <a:r>
              <a:rPr lang="ar-SA" sz="2800" b="1" dirty="0" smtClean="0">
                <a:solidFill>
                  <a:srgbClr val="333399"/>
                </a:solidFill>
                <a:cs typeface="Mitra" pitchFamily="2" charset="-78"/>
              </a:rPr>
              <a:t>هر فرضيه خلاصه‌اي از اركان مطالعه</a:t>
            </a:r>
            <a:r>
              <a:rPr lang="fa-IR" sz="2800" b="1" dirty="0" smtClean="0">
                <a:solidFill>
                  <a:srgbClr val="333399"/>
                </a:solidFill>
                <a:cs typeface="Mitra" pitchFamily="2" charset="-78"/>
              </a:rPr>
              <a:t>،</a:t>
            </a:r>
            <a:r>
              <a:rPr lang="ar-SA" sz="2800" b="1" dirty="0" smtClean="0">
                <a:solidFill>
                  <a:srgbClr val="333399"/>
                </a:solidFill>
                <a:cs typeface="Mitra" pitchFamily="2" charset="-78"/>
              </a:rPr>
              <a:t> نمونه</a:t>
            </a:r>
            <a:r>
              <a:rPr lang="fa-IR" sz="2800" b="1" dirty="0" smtClean="0">
                <a:solidFill>
                  <a:srgbClr val="333399"/>
                </a:solidFill>
                <a:cs typeface="Mitra" pitchFamily="2" charset="-78"/>
              </a:rPr>
              <a:t>،</a:t>
            </a:r>
            <a:r>
              <a:rPr lang="ar-SA" sz="2800" b="1" dirty="0" smtClean="0">
                <a:solidFill>
                  <a:srgbClr val="333399"/>
                </a:solidFill>
                <a:cs typeface="Mitra" pitchFamily="2" charset="-78"/>
              </a:rPr>
              <a:t> طرح مطالعه</a:t>
            </a:r>
            <a:r>
              <a:rPr lang="fa-IR" sz="2800" b="1" dirty="0" smtClean="0">
                <a:solidFill>
                  <a:srgbClr val="333399"/>
                </a:solidFill>
                <a:cs typeface="Mitra" pitchFamily="2" charset="-78"/>
              </a:rPr>
              <a:t>،</a:t>
            </a:r>
            <a:r>
              <a:rPr lang="ar-SA" sz="2800" b="1" dirty="0" smtClean="0">
                <a:solidFill>
                  <a:srgbClr val="333399"/>
                </a:solidFill>
                <a:cs typeface="Mitra" pitchFamily="2" charset="-78"/>
              </a:rPr>
              <a:t> متغير پاسخ و متغير مستقل را در بر دارد. ارايه فرضيه در مطالعات توصيفي كه به بيان نحوه پخش ويژگي‌ها و صفات افراد تحت مطالعه در جامعه مي‌پردازد (نظير مطالعات تعيين شيوع) لازم نيست</a:t>
            </a:r>
            <a:r>
              <a:rPr lang="fa-IR" sz="2800" b="1" dirty="0" smtClean="0">
                <a:solidFill>
                  <a:srgbClr val="333399"/>
                </a:solidFill>
                <a:cs typeface="Mitra" pitchFamily="2" charset="-78"/>
              </a:rPr>
              <a:t>. </a:t>
            </a:r>
            <a:r>
              <a:rPr lang="ar-SA" sz="2800" b="1" dirty="0" smtClean="0">
                <a:solidFill>
                  <a:srgbClr val="333399"/>
                </a:solidFill>
                <a:cs typeface="Mitra" pitchFamily="2" charset="-78"/>
              </a:rPr>
              <a:t> اما ساختن فرضيه در مطالعات تحليلي كه هدف مقايسه يافته‌ها در دو يا چند گروه متفاوت است (مانند مطالعات كارآزمايي باليني) الزامي است. به علت آنكه در اكثر مطالعات مشاهده‌اي (نظير مطالعات هم‌گروهي و مورد- شاهدي) هدف مقايسه گروه‌هاي مختلف با يكديگر است حداقل به ساخت يك فرضيه نياز داريم.</a:t>
            </a:r>
            <a:r>
              <a:rPr lang="ar-SA" sz="3200" dirty="0" smtClean="0">
                <a:solidFill>
                  <a:srgbClr val="333399"/>
                </a:solidFill>
                <a:cs typeface="Mitra" pitchFamily="2" charset="-78"/>
              </a:rPr>
              <a:t> </a:t>
            </a:r>
            <a:endParaRPr lang="en-US" sz="3200" dirty="0" smtClean="0">
              <a:solidFill>
                <a:srgbClr val="333399"/>
              </a:solidFill>
              <a:cs typeface="Mitra" pitchFamily="2" charset="-78"/>
            </a:endParaRPr>
          </a:p>
        </p:txBody>
      </p:sp>
      <p:sp>
        <p:nvSpPr>
          <p:cNvPr id="4" name="Footer Placeholder 4"/>
          <p:cNvSpPr>
            <a:spLocks noGrp="1"/>
          </p:cNvSpPr>
          <p:nvPr>
            <p:ph type="ftr" sz="quarter" idx="11"/>
          </p:nvPr>
        </p:nvSpPr>
        <p:spPr/>
        <p:txBody>
          <a:bodyPr/>
          <a:lstStyle/>
          <a:p>
            <a:pPr>
              <a:defRPr/>
            </a:pPr>
            <a:r>
              <a:rPr lang="ar-SA" smtClean="0"/>
              <a:t>انتخاب موضوع، بيان مسئله، اهداف-دکتر آرش قنبريان</a:t>
            </a:r>
            <a:endParaRPr lang="en-US"/>
          </a:p>
        </p:txBody>
      </p:sp>
      <p:sp>
        <p:nvSpPr>
          <p:cNvPr id="5" name="Slide Number Placeholder 4"/>
          <p:cNvSpPr>
            <a:spLocks noGrp="1"/>
          </p:cNvSpPr>
          <p:nvPr>
            <p:ph type="sldNum" sz="quarter" idx="12"/>
          </p:nvPr>
        </p:nvSpPr>
        <p:spPr/>
        <p:txBody>
          <a:bodyPr/>
          <a:lstStyle/>
          <a:p>
            <a:fld id="{C18AF7E9-5F85-4EBF-B4B3-3686E00CFE2F}" type="slidenum">
              <a:rPr lang="en-US" smtClean="0"/>
              <a:pPr/>
              <a:t>74</a:t>
            </a:fld>
            <a:endParaRPr lang="en-US"/>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idx="1"/>
          </p:nvPr>
        </p:nvSpPr>
        <p:spPr>
          <a:xfrm>
            <a:off x="539552" y="1268760"/>
            <a:ext cx="8229600" cy="4389120"/>
          </a:xfrm>
        </p:spPr>
        <p:txBody>
          <a:bodyPr>
            <a:normAutofit/>
          </a:bodyPr>
          <a:lstStyle/>
          <a:p>
            <a:pPr algn="r" rtl="1" eaLnBrk="1" hangingPunct="1">
              <a:defRPr/>
            </a:pPr>
            <a:r>
              <a:rPr lang="ar-SA" sz="2800" dirty="0" smtClean="0">
                <a:solidFill>
                  <a:srgbClr val="333399"/>
                </a:solidFill>
                <a:cs typeface="Mitra" pitchFamily="2" charset="-78"/>
              </a:rPr>
              <a:t>اگر هر كدام از عبارت‌هاي زير در سوال پژوهش وجود داشته باشد ”بزرگتر از“(</a:t>
            </a:r>
            <a:r>
              <a:rPr lang="en-US" sz="2800" dirty="0" smtClean="0">
                <a:solidFill>
                  <a:srgbClr val="333399"/>
                </a:solidFill>
                <a:cs typeface="Mitra" pitchFamily="2" charset="-78"/>
              </a:rPr>
              <a:t>greater than</a:t>
            </a:r>
            <a:r>
              <a:rPr lang="ar-SA" sz="2800" dirty="0" smtClean="0">
                <a:solidFill>
                  <a:srgbClr val="333399"/>
                </a:solidFill>
                <a:cs typeface="Mitra" pitchFamily="2" charset="-78"/>
              </a:rPr>
              <a:t>), ”كوچكتر از “(</a:t>
            </a:r>
            <a:r>
              <a:rPr lang="en-US" sz="2800" dirty="0" smtClean="0">
                <a:solidFill>
                  <a:srgbClr val="333399"/>
                </a:solidFill>
                <a:cs typeface="Mitra" pitchFamily="2" charset="-78"/>
              </a:rPr>
              <a:t>less than</a:t>
            </a:r>
            <a:r>
              <a:rPr lang="ar-SA" sz="2800" dirty="0" smtClean="0">
                <a:solidFill>
                  <a:srgbClr val="333399"/>
                </a:solidFill>
                <a:cs typeface="Mitra" pitchFamily="2" charset="-78"/>
              </a:rPr>
              <a:t>),”باعث مي‌شود“(</a:t>
            </a:r>
            <a:r>
              <a:rPr lang="en-US" sz="2800" dirty="0" smtClean="0">
                <a:solidFill>
                  <a:srgbClr val="333399"/>
                </a:solidFill>
                <a:cs typeface="Mitra" pitchFamily="2" charset="-78"/>
              </a:rPr>
              <a:t>causes</a:t>
            </a:r>
            <a:r>
              <a:rPr lang="ar-SA" sz="2800" dirty="0" smtClean="0">
                <a:solidFill>
                  <a:srgbClr val="333399"/>
                </a:solidFill>
                <a:cs typeface="Mitra" pitchFamily="2" charset="-78"/>
              </a:rPr>
              <a:t>), ”منجر مي‌شود“(</a:t>
            </a:r>
            <a:r>
              <a:rPr lang="en-US" sz="2800" dirty="0" smtClean="0">
                <a:solidFill>
                  <a:srgbClr val="333399"/>
                </a:solidFill>
                <a:cs typeface="Mitra" pitchFamily="2" charset="-78"/>
              </a:rPr>
              <a:t>lead to</a:t>
            </a:r>
            <a:r>
              <a:rPr lang="ar-SA" sz="2800" dirty="0" smtClean="0">
                <a:solidFill>
                  <a:srgbClr val="333399"/>
                </a:solidFill>
                <a:cs typeface="Mitra" pitchFamily="2" charset="-78"/>
              </a:rPr>
              <a:t>),”در مقايسه با“(</a:t>
            </a:r>
            <a:r>
              <a:rPr lang="en-US" sz="2800" dirty="0" smtClean="0">
                <a:solidFill>
                  <a:srgbClr val="333399"/>
                </a:solidFill>
                <a:cs typeface="Mitra" pitchFamily="2" charset="-78"/>
              </a:rPr>
              <a:t>compared with</a:t>
            </a:r>
            <a:r>
              <a:rPr lang="ar-SA" sz="2800" dirty="0" smtClean="0">
                <a:solidFill>
                  <a:srgbClr val="333399"/>
                </a:solidFill>
                <a:cs typeface="Mitra" pitchFamily="2" charset="-78"/>
              </a:rPr>
              <a:t>), ”شباهت بيشتري به “ (</a:t>
            </a:r>
            <a:r>
              <a:rPr lang="en-US" sz="2800" dirty="0" smtClean="0">
                <a:solidFill>
                  <a:srgbClr val="333399"/>
                </a:solidFill>
                <a:cs typeface="Mitra" pitchFamily="2" charset="-78"/>
              </a:rPr>
              <a:t>more likely than</a:t>
            </a:r>
            <a:r>
              <a:rPr lang="ar-SA" sz="2800" dirty="0" smtClean="0">
                <a:solidFill>
                  <a:srgbClr val="333399"/>
                </a:solidFill>
                <a:cs typeface="Mitra" pitchFamily="2" charset="-78"/>
              </a:rPr>
              <a:t>), ”وابسته با“ (</a:t>
            </a:r>
            <a:r>
              <a:rPr lang="en-US" sz="2800" dirty="0" smtClean="0">
                <a:solidFill>
                  <a:srgbClr val="333399"/>
                </a:solidFill>
                <a:cs typeface="Mitra" pitchFamily="2" charset="-78"/>
              </a:rPr>
              <a:t>associated with</a:t>
            </a:r>
            <a:r>
              <a:rPr lang="ar-SA" sz="2800" dirty="0" smtClean="0">
                <a:solidFill>
                  <a:srgbClr val="333399"/>
                </a:solidFill>
                <a:cs typeface="Mitra" pitchFamily="2" charset="-78"/>
              </a:rPr>
              <a:t>), ”مرتبط با“ (</a:t>
            </a:r>
            <a:r>
              <a:rPr lang="en-US" sz="2800" dirty="0" smtClean="0">
                <a:solidFill>
                  <a:srgbClr val="333399"/>
                </a:solidFill>
                <a:cs typeface="Mitra" pitchFamily="2" charset="-78"/>
              </a:rPr>
              <a:t>related to</a:t>
            </a:r>
            <a:r>
              <a:rPr lang="ar-SA" sz="2800" dirty="0" smtClean="0">
                <a:solidFill>
                  <a:srgbClr val="333399"/>
                </a:solidFill>
                <a:cs typeface="Mitra" pitchFamily="2" charset="-78"/>
              </a:rPr>
              <a:t>), ”مشــابه بــا“ (</a:t>
            </a:r>
            <a:r>
              <a:rPr lang="en-US" sz="2800" dirty="0" smtClean="0">
                <a:solidFill>
                  <a:srgbClr val="333399"/>
                </a:solidFill>
                <a:cs typeface="Mitra" pitchFamily="2" charset="-78"/>
              </a:rPr>
              <a:t>similar to</a:t>
            </a:r>
            <a:r>
              <a:rPr lang="ar-SA" sz="2800" dirty="0" smtClean="0">
                <a:solidFill>
                  <a:srgbClr val="333399"/>
                </a:solidFill>
                <a:cs typeface="Mitra" pitchFamily="2" charset="-78"/>
              </a:rPr>
              <a:t>) و يا ”همبسته با“ (</a:t>
            </a:r>
            <a:r>
              <a:rPr lang="en-US" sz="2800" dirty="0" smtClean="0">
                <a:solidFill>
                  <a:srgbClr val="333399"/>
                </a:solidFill>
                <a:cs typeface="Mitra" pitchFamily="2" charset="-78"/>
              </a:rPr>
              <a:t>correlated with</a:t>
            </a:r>
            <a:r>
              <a:rPr lang="ar-SA" sz="2800" dirty="0" smtClean="0">
                <a:solidFill>
                  <a:srgbClr val="333399"/>
                </a:solidFill>
                <a:cs typeface="Mitra" pitchFamily="2" charset="-78"/>
              </a:rPr>
              <a:t>), مطالعه، ديگر يك مطالعه توصيفي ساده نخواهد بود و بايد براي آن فرضيه تدوين شود</a:t>
            </a:r>
            <a:r>
              <a:rPr lang="ar-SA" sz="2800" dirty="0" smtClean="0">
                <a:solidFill>
                  <a:srgbClr val="333399"/>
                </a:solidFill>
                <a:cs typeface="Mitra" pitchFamily="2" charset="-78"/>
              </a:rPr>
              <a:t>.</a:t>
            </a:r>
            <a:endParaRPr lang="en-US" sz="2800" dirty="0" smtClean="0">
              <a:solidFill>
                <a:srgbClr val="333399"/>
              </a:solidFill>
              <a:cs typeface="Mitra" pitchFamily="2" charset="-78"/>
            </a:endParaRPr>
          </a:p>
          <a:p>
            <a:pPr algn="r" rtl="1" eaLnBrk="1" hangingPunct="1">
              <a:defRPr/>
            </a:pPr>
            <a:endParaRPr lang="en-US" sz="3200" dirty="0" smtClean="0">
              <a:solidFill>
                <a:srgbClr val="333399"/>
              </a:solidFill>
              <a:cs typeface="Mitra" pitchFamily="2" charset="-78"/>
            </a:endParaRPr>
          </a:p>
        </p:txBody>
      </p:sp>
      <p:sp>
        <p:nvSpPr>
          <p:cNvPr id="4" name="Footer Placeholder 4"/>
          <p:cNvSpPr>
            <a:spLocks noGrp="1"/>
          </p:cNvSpPr>
          <p:nvPr>
            <p:ph type="ftr" sz="quarter" idx="11"/>
          </p:nvPr>
        </p:nvSpPr>
        <p:spPr/>
        <p:txBody>
          <a:bodyPr/>
          <a:lstStyle/>
          <a:p>
            <a:pPr>
              <a:defRPr/>
            </a:pPr>
            <a:r>
              <a:rPr lang="ar-SA" smtClean="0"/>
              <a:t>انتخاب موضوع، بيان مسئله، اهداف-دکتر آرش قنبريان</a:t>
            </a:r>
            <a:endParaRPr lang="en-US"/>
          </a:p>
        </p:txBody>
      </p:sp>
      <p:sp>
        <p:nvSpPr>
          <p:cNvPr id="5" name="Slide Number Placeholder 4"/>
          <p:cNvSpPr>
            <a:spLocks noGrp="1"/>
          </p:cNvSpPr>
          <p:nvPr>
            <p:ph type="sldNum" sz="quarter" idx="12"/>
          </p:nvPr>
        </p:nvSpPr>
        <p:spPr/>
        <p:txBody>
          <a:bodyPr/>
          <a:lstStyle/>
          <a:p>
            <a:fld id="{C18AF7E9-5F85-4EBF-B4B3-3686E00CFE2F}" type="slidenum">
              <a:rPr lang="en-US" smtClean="0"/>
              <a:pPr/>
              <a:t>75</a:t>
            </a:fld>
            <a:endParaRPr lang="en-US"/>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277813"/>
            <a:ext cx="8229600" cy="636587"/>
          </a:xfrm>
        </p:spPr>
        <p:txBody>
          <a:bodyPr>
            <a:normAutofit fontScale="90000"/>
          </a:bodyPr>
          <a:lstStyle/>
          <a:p>
            <a:pPr algn="r" rtl="1" eaLnBrk="1" hangingPunct="1">
              <a:defRPr/>
            </a:pPr>
            <a:r>
              <a:rPr lang="ar-SA" sz="4000" dirty="0" smtClean="0">
                <a:solidFill>
                  <a:srgbClr val="FF0000"/>
                </a:solidFill>
                <a:cs typeface="B Titr" pitchFamily="2" charset="-78"/>
              </a:rPr>
              <a:t>ويژگي</a:t>
            </a:r>
            <a:r>
              <a:rPr lang="ar-SA" sz="4000" dirty="0" smtClean="0">
                <a:solidFill>
                  <a:srgbClr val="FF0000"/>
                </a:solidFill>
              </a:rPr>
              <a:t>‌</a:t>
            </a:r>
            <a:r>
              <a:rPr lang="ar-SA" sz="4000" dirty="0" smtClean="0">
                <a:solidFill>
                  <a:srgbClr val="FF0000"/>
                </a:solidFill>
                <a:cs typeface="B Titr" pitchFamily="2" charset="-78"/>
              </a:rPr>
              <a:t>هاي فرضيه خوب</a:t>
            </a:r>
            <a:r>
              <a:rPr lang="en-US" sz="4000" dirty="0" smtClean="0">
                <a:solidFill>
                  <a:srgbClr val="FF0000"/>
                </a:solidFill>
              </a:rPr>
              <a:t> </a:t>
            </a:r>
          </a:p>
        </p:txBody>
      </p:sp>
      <p:sp>
        <p:nvSpPr>
          <p:cNvPr id="30723" name="Rectangle 3"/>
          <p:cNvSpPr>
            <a:spLocks noGrp="1" noChangeArrowheads="1"/>
          </p:cNvSpPr>
          <p:nvPr>
            <p:ph idx="1"/>
          </p:nvPr>
        </p:nvSpPr>
        <p:spPr>
          <a:xfrm>
            <a:off x="107504" y="1066800"/>
            <a:ext cx="8892480" cy="5410200"/>
          </a:xfrm>
        </p:spPr>
        <p:txBody>
          <a:bodyPr/>
          <a:lstStyle/>
          <a:p>
            <a:pPr marL="533400" indent="-533400" algn="r" rtl="1" eaLnBrk="1" hangingPunct="1">
              <a:lnSpc>
                <a:spcPct val="90000"/>
              </a:lnSpc>
              <a:defRPr/>
            </a:pPr>
            <a:r>
              <a:rPr lang="ar-SA" sz="2800" b="1" dirty="0" smtClean="0">
                <a:solidFill>
                  <a:srgbClr val="333399"/>
                </a:solidFill>
              </a:rPr>
              <a:t>فرضيه ساده يا مركب:</a:t>
            </a:r>
            <a:r>
              <a:rPr lang="ar-SA" sz="2800" dirty="0" smtClean="0">
                <a:solidFill>
                  <a:srgbClr val="333399"/>
                </a:solidFill>
              </a:rPr>
              <a:t> </a:t>
            </a:r>
            <a:endParaRPr lang="fa-IR" sz="2800" dirty="0" smtClean="0">
              <a:solidFill>
                <a:srgbClr val="333399"/>
              </a:solidFill>
            </a:endParaRPr>
          </a:p>
          <a:p>
            <a:pPr marL="914400" lvl="1" indent="-457200" algn="r" rtl="1" eaLnBrk="1" hangingPunct="1">
              <a:lnSpc>
                <a:spcPct val="90000"/>
              </a:lnSpc>
              <a:defRPr/>
            </a:pPr>
            <a:r>
              <a:rPr lang="ar-SA" sz="2400" b="1" dirty="0" smtClean="0">
                <a:cs typeface="B Zar" pitchFamily="2" charset="-78"/>
              </a:rPr>
              <a:t>در فرضيه ساده يك متغير وابسته و يك متغير مستقل وجود دارد (شيوه زندگي كم تحرك با افزايش خطر وجود پروتيين در ادرار در بيماران ديابتي همراه است). </a:t>
            </a:r>
            <a:endParaRPr lang="fa-IR" sz="2400" b="1" dirty="0" smtClean="0">
              <a:cs typeface="B Zar" pitchFamily="2" charset="-78"/>
            </a:endParaRPr>
          </a:p>
          <a:p>
            <a:pPr marL="914400" lvl="1" indent="-457200" algn="r" rtl="1" eaLnBrk="1" hangingPunct="1">
              <a:lnSpc>
                <a:spcPct val="90000"/>
              </a:lnSpc>
              <a:defRPr/>
            </a:pPr>
            <a:r>
              <a:rPr lang="ar-SA" sz="2400" b="1" dirty="0" smtClean="0">
                <a:cs typeface="B Zar" pitchFamily="2" charset="-78"/>
              </a:rPr>
              <a:t> فرضيه مركب </a:t>
            </a:r>
            <a:r>
              <a:rPr lang="ar-SA" sz="2400" b="1" dirty="0" smtClean="0">
                <a:solidFill>
                  <a:schemeClr val="tx2"/>
                </a:solidFill>
                <a:cs typeface="B Zar" pitchFamily="2" charset="-78"/>
              </a:rPr>
              <a:t>بيش از يك متغير مستقل</a:t>
            </a:r>
            <a:r>
              <a:rPr lang="ar-SA" sz="2400" b="1" dirty="0" smtClean="0">
                <a:cs typeface="B Zar" pitchFamily="2" charset="-78"/>
              </a:rPr>
              <a:t> (شيوه زندگي كم تحرك و مصرف الكل با افزايش خطر وجود پروتيين در ادرار در بيماران ديابتي وابسته است) يا متغير وابسته (مصرف الكل با افزايش خطر وجود پروتيين در ادرار و نوروپاتي در بيماران ديابتي وابسته است) وجود دارد. </a:t>
            </a:r>
            <a:endParaRPr lang="fa-IR" sz="2400" b="1" dirty="0" smtClean="0">
              <a:cs typeface="B Zar" pitchFamily="2" charset="-78"/>
            </a:endParaRPr>
          </a:p>
          <a:p>
            <a:pPr marL="914400" lvl="1" indent="-457200" algn="r" rtl="1" eaLnBrk="1" hangingPunct="1">
              <a:lnSpc>
                <a:spcPct val="90000"/>
              </a:lnSpc>
              <a:defRPr/>
            </a:pPr>
            <a:r>
              <a:rPr lang="ar-SA" sz="2400" b="1" dirty="0" smtClean="0">
                <a:cs typeface="B Zar" pitchFamily="2" charset="-78"/>
              </a:rPr>
              <a:t>فرضيات مركبي نظير موارد بالا براي بررسي به وسيله يك آزمون آماري ساده مناسب نيستند و به سادگي قابل تفكيك به دو يا چند فرضيه ساده هستند.</a:t>
            </a:r>
          </a:p>
          <a:p>
            <a:pPr marL="914400" lvl="1" indent="-457200" algn="r" rtl="1" eaLnBrk="1" hangingPunct="1">
              <a:lnSpc>
                <a:spcPct val="90000"/>
              </a:lnSpc>
              <a:defRPr/>
            </a:pPr>
            <a:r>
              <a:rPr lang="ar-SA" sz="2400" b="1" dirty="0" smtClean="0">
                <a:cs typeface="B Zar" pitchFamily="2" charset="-78"/>
              </a:rPr>
              <a:t>با اين حال برخي اوقات از متغيرهاي مستقل يا وابسته مركب نيز استفاده مي</a:t>
            </a:r>
            <a:r>
              <a:rPr lang="ar-SA" sz="2400" b="1" dirty="0" smtClean="0"/>
              <a:t>‌</a:t>
            </a:r>
            <a:r>
              <a:rPr lang="ar-SA" sz="2400" b="1" dirty="0" smtClean="0">
                <a:cs typeface="B Zar" pitchFamily="2" charset="-78"/>
              </a:rPr>
              <a:t>شود (استعمال سيگار, قليان يا پيپ با افزايش خطر وجود پروتيين در ادرار در بيماران ديابتي وابسته است).</a:t>
            </a:r>
            <a:endParaRPr lang="en-US" sz="2400" b="1" dirty="0" smtClean="0">
              <a:cs typeface="B Zar" pitchFamily="2" charset="-78"/>
            </a:endParaRPr>
          </a:p>
        </p:txBody>
      </p:sp>
      <p:sp>
        <p:nvSpPr>
          <p:cNvPr id="4" name="Footer Placeholder 4"/>
          <p:cNvSpPr>
            <a:spLocks noGrp="1"/>
          </p:cNvSpPr>
          <p:nvPr>
            <p:ph type="ftr" sz="quarter" idx="11"/>
          </p:nvPr>
        </p:nvSpPr>
        <p:spPr/>
        <p:txBody>
          <a:bodyPr/>
          <a:lstStyle/>
          <a:p>
            <a:pPr>
              <a:defRPr/>
            </a:pPr>
            <a:r>
              <a:rPr lang="ar-SA" smtClean="0"/>
              <a:t>انتخاب موضوع، بيان مسئله، اهداف-دکتر آرش قنبريان</a:t>
            </a:r>
            <a:endParaRPr lang="en-US"/>
          </a:p>
        </p:txBody>
      </p:sp>
      <p:sp>
        <p:nvSpPr>
          <p:cNvPr id="5" name="Slide Number Placeholder 4"/>
          <p:cNvSpPr>
            <a:spLocks noGrp="1"/>
          </p:cNvSpPr>
          <p:nvPr>
            <p:ph type="sldNum" sz="quarter" idx="12"/>
          </p:nvPr>
        </p:nvSpPr>
        <p:spPr/>
        <p:txBody>
          <a:bodyPr/>
          <a:lstStyle/>
          <a:p>
            <a:fld id="{C18AF7E9-5F85-4EBF-B4B3-3686E00CFE2F}" type="slidenum">
              <a:rPr lang="en-US" smtClean="0"/>
              <a:pPr/>
              <a:t>76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additive="base">
                                        <p:cTn id="7" dur="500" fill="hold"/>
                                        <p:tgtEl>
                                          <p:spTgt spid="307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2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723">
                                            <p:txEl>
                                              <p:pRg st="1" end="1"/>
                                            </p:txEl>
                                          </p:spTgt>
                                        </p:tgtEl>
                                        <p:attrNameLst>
                                          <p:attrName>style.visibility</p:attrName>
                                        </p:attrNameLst>
                                      </p:cBhvr>
                                      <p:to>
                                        <p:strVal val="visible"/>
                                      </p:to>
                                    </p:set>
                                    <p:anim calcmode="lin" valueType="num">
                                      <p:cBhvr additive="base">
                                        <p:cTn id="11" dur="500" fill="hold"/>
                                        <p:tgtEl>
                                          <p:spTgt spid="3072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07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0723">
                                            <p:txEl>
                                              <p:pRg st="2" end="2"/>
                                            </p:txEl>
                                          </p:spTgt>
                                        </p:tgtEl>
                                        <p:attrNameLst>
                                          <p:attrName>style.visibility</p:attrName>
                                        </p:attrNameLst>
                                      </p:cBhvr>
                                      <p:to>
                                        <p:strVal val="visible"/>
                                      </p:to>
                                    </p:set>
                                    <p:anim calcmode="lin" valueType="num">
                                      <p:cBhvr additive="base">
                                        <p:cTn id="17" dur="500" fill="hold"/>
                                        <p:tgtEl>
                                          <p:spTgt spid="3072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07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0723">
                                            <p:txEl>
                                              <p:pRg st="3" end="3"/>
                                            </p:txEl>
                                          </p:spTgt>
                                        </p:tgtEl>
                                        <p:attrNameLst>
                                          <p:attrName>style.visibility</p:attrName>
                                        </p:attrNameLst>
                                      </p:cBhvr>
                                      <p:to>
                                        <p:strVal val="visible"/>
                                      </p:to>
                                    </p:set>
                                    <p:anim calcmode="lin" valueType="num">
                                      <p:cBhvr additive="base">
                                        <p:cTn id="23" dur="500" fill="hold"/>
                                        <p:tgtEl>
                                          <p:spTgt spid="3072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07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0723">
                                            <p:txEl>
                                              <p:pRg st="4" end="4"/>
                                            </p:txEl>
                                          </p:spTgt>
                                        </p:tgtEl>
                                        <p:attrNameLst>
                                          <p:attrName>style.visibility</p:attrName>
                                        </p:attrNameLst>
                                      </p:cBhvr>
                                      <p:to>
                                        <p:strVal val="visible"/>
                                      </p:to>
                                    </p:set>
                                    <p:anim calcmode="lin" valueType="num">
                                      <p:cBhvr additive="base">
                                        <p:cTn id="29" dur="500" fill="hold"/>
                                        <p:tgtEl>
                                          <p:spTgt spid="3072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072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idx="1"/>
          </p:nvPr>
        </p:nvSpPr>
        <p:spPr>
          <a:xfrm>
            <a:off x="457200" y="1181472"/>
            <a:ext cx="8229600" cy="3831704"/>
          </a:xfrm>
        </p:spPr>
        <p:txBody>
          <a:bodyPr/>
          <a:lstStyle/>
          <a:p>
            <a:pPr algn="r" rtl="1" eaLnBrk="1" hangingPunct="1">
              <a:defRPr/>
            </a:pPr>
            <a:r>
              <a:rPr lang="ar-SA" b="1" dirty="0" smtClean="0">
                <a:solidFill>
                  <a:srgbClr val="FF0000"/>
                </a:solidFill>
                <a:cs typeface="B Titr" pitchFamily="2" charset="-78"/>
              </a:rPr>
              <a:t>فرضيه مشخص يا مبهم</a:t>
            </a:r>
            <a:r>
              <a:rPr lang="en-US" b="1" dirty="0" smtClean="0">
                <a:solidFill>
                  <a:srgbClr val="FF0000"/>
                </a:solidFill>
                <a:cs typeface="B Titr" pitchFamily="2" charset="-78"/>
              </a:rPr>
              <a:t>:</a:t>
            </a:r>
            <a:r>
              <a:rPr lang="en-US" dirty="0" smtClean="0">
                <a:solidFill>
                  <a:srgbClr val="FF0000"/>
                </a:solidFill>
                <a:cs typeface="B Titr" pitchFamily="2" charset="-78"/>
              </a:rPr>
              <a:t> </a:t>
            </a:r>
            <a:endParaRPr lang="fa-IR" dirty="0" smtClean="0">
              <a:solidFill>
                <a:srgbClr val="FF0000"/>
              </a:solidFill>
              <a:cs typeface="B Titr" pitchFamily="2" charset="-78"/>
            </a:endParaRPr>
          </a:p>
          <a:p>
            <a:pPr lvl="1" algn="r" rtl="1" eaLnBrk="1" hangingPunct="1">
              <a:defRPr/>
            </a:pPr>
            <a:r>
              <a:rPr lang="ar-SA" b="1" dirty="0" smtClean="0">
                <a:cs typeface="B Zar" pitchFamily="2" charset="-78"/>
              </a:rPr>
              <a:t>هر فرضيه مشخص هيچ نكته گنگ و دو پهلويي درباره موضوع</a:t>
            </a:r>
            <a:r>
              <a:rPr lang="fa-IR" b="1" dirty="0" smtClean="0">
                <a:cs typeface="B Zar" pitchFamily="2" charset="-78"/>
              </a:rPr>
              <a:t>،</a:t>
            </a:r>
            <a:r>
              <a:rPr lang="ar-SA" b="1" dirty="0" smtClean="0">
                <a:cs typeface="B Zar" pitchFamily="2" charset="-78"/>
              </a:rPr>
              <a:t> متغيرها و نوع آزمون آماري باقي نمي</a:t>
            </a:r>
            <a:r>
              <a:rPr lang="ar-SA" b="1" dirty="0" smtClean="0"/>
              <a:t>‌</a:t>
            </a:r>
            <a:r>
              <a:rPr lang="ar-SA" b="1" dirty="0" smtClean="0">
                <a:cs typeface="B Zar" pitchFamily="2" charset="-78"/>
              </a:rPr>
              <a:t>گذارد </a:t>
            </a:r>
            <a:r>
              <a:rPr lang="fa-IR" b="1" dirty="0" smtClean="0">
                <a:solidFill>
                  <a:schemeClr val="tx2"/>
                </a:solidFill>
                <a:cs typeface="B Zar" pitchFamily="2" charset="-78"/>
              </a:rPr>
              <a:t>مثال:</a:t>
            </a:r>
          </a:p>
          <a:p>
            <a:pPr lvl="1" algn="r" rtl="1" eaLnBrk="1" hangingPunct="1">
              <a:buFontTx/>
              <a:buNone/>
              <a:defRPr/>
            </a:pPr>
            <a:r>
              <a:rPr lang="ar-SA" b="1" dirty="0" smtClean="0">
                <a:solidFill>
                  <a:schemeClr val="tx2"/>
                </a:solidFill>
                <a:cs typeface="B Zar" pitchFamily="2" charset="-78"/>
              </a:rPr>
              <a:t>(سابقه مصرف داروهاي ضد افسردگي</a:t>
            </a:r>
            <a:r>
              <a:rPr lang="ar-SA" b="1" dirty="0" smtClean="0">
                <a:solidFill>
                  <a:schemeClr val="tx2"/>
                </a:solidFill>
              </a:rPr>
              <a:t>‌</a:t>
            </a:r>
            <a:r>
              <a:rPr lang="ar-SA" b="1" dirty="0" smtClean="0">
                <a:solidFill>
                  <a:schemeClr val="tx2"/>
                </a:solidFill>
                <a:cs typeface="B Zar" pitchFamily="2" charset="-78"/>
              </a:rPr>
              <a:t>تري</a:t>
            </a:r>
            <a:r>
              <a:rPr lang="ar-SA" b="1" dirty="0" smtClean="0">
                <a:solidFill>
                  <a:schemeClr val="tx2"/>
                </a:solidFill>
              </a:rPr>
              <a:t>‌</a:t>
            </a:r>
            <a:r>
              <a:rPr lang="ar-SA" b="1" dirty="0" smtClean="0">
                <a:solidFill>
                  <a:schemeClr val="tx2"/>
                </a:solidFill>
                <a:cs typeface="B Zar" pitchFamily="2" charset="-78"/>
              </a:rPr>
              <a:t>سايكليك كه با مراجعه به پرونده دارويي بيماران به دست مي</a:t>
            </a:r>
            <a:r>
              <a:rPr lang="ar-SA" b="1" dirty="0" smtClean="0">
                <a:solidFill>
                  <a:schemeClr val="tx2"/>
                </a:solidFill>
              </a:rPr>
              <a:t>‌</a:t>
            </a:r>
            <a:r>
              <a:rPr lang="ar-SA" b="1" dirty="0" smtClean="0">
                <a:solidFill>
                  <a:schemeClr val="tx2"/>
                </a:solidFill>
                <a:cs typeface="B Zar" pitchFamily="2" charset="-78"/>
              </a:rPr>
              <a:t>آيد، در بيماران بستري شده به علت سكته قلبي بستر شده در بيمارستان شريعتي در سال گذشته شايع</a:t>
            </a:r>
            <a:r>
              <a:rPr lang="ar-SA" b="1" dirty="0" smtClean="0">
                <a:solidFill>
                  <a:schemeClr val="tx2"/>
                </a:solidFill>
              </a:rPr>
              <a:t>‌</a:t>
            </a:r>
            <a:r>
              <a:rPr lang="ar-SA" b="1" dirty="0" smtClean="0">
                <a:solidFill>
                  <a:schemeClr val="tx2"/>
                </a:solidFill>
                <a:cs typeface="B Zar" pitchFamily="2" charset="-78"/>
              </a:rPr>
              <a:t>تر از گروه كنترلي است كه شامل بيماران بستري شده در همين بيمارستان در طي اين دوره به علت پنوموني است).</a:t>
            </a:r>
            <a:endParaRPr lang="en-US" b="1" dirty="0" smtClean="0">
              <a:solidFill>
                <a:schemeClr val="tx2"/>
              </a:solidFill>
              <a:cs typeface="B Zar" pitchFamily="2" charset="-78"/>
            </a:endParaRPr>
          </a:p>
        </p:txBody>
      </p:sp>
      <p:sp>
        <p:nvSpPr>
          <p:cNvPr id="3" name="Footer Placeholder 4"/>
          <p:cNvSpPr>
            <a:spLocks noGrp="1"/>
          </p:cNvSpPr>
          <p:nvPr>
            <p:ph type="ftr" sz="quarter" idx="11"/>
          </p:nvPr>
        </p:nvSpPr>
        <p:spPr/>
        <p:txBody>
          <a:bodyPr/>
          <a:lstStyle/>
          <a:p>
            <a:pPr>
              <a:defRPr/>
            </a:pPr>
            <a:r>
              <a:rPr lang="ar-SA" smtClean="0"/>
              <a:t>انتخاب موضوع، بيان مسئله، اهداف-دکتر آرش قنبريان</a:t>
            </a:r>
            <a:endParaRPr lang="en-US"/>
          </a:p>
        </p:txBody>
      </p:sp>
      <p:sp>
        <p:nvSpPr>
          <p:cNvPr id="4" name="Slide Number Placeholder 3"/>
          <p:cNvSpPr>
            <a:spLocks noGrp="1"/>
          </p:cNvSpPr>
          <p:nvPr>
            <p:ph type="sldNum" sz="quarter" idx="12"/>
          </p:nvPr>
        </p:nvSpPr>
        <p:spPr/>
        <p:txBody>
          <a:bodyPr/>
          <a:lstStyle/>
          <a:p>
            <a:fld id="{C18AF7E9-5F85-4EBF-B4B3-3686E00CFE2F}" type="slidenum">
              <a:rPr lang="en-US" smtClean="0"/>
              <a:pPr/>
              <a:t>77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1747">
                                            <p:txEl>
                                              <p:pRg st="1" end="1"/>
                                            </p:txEl>
                                          </p:spTgt>
                                        </p:tgtEl>
                                        <p:attrNameLst>
                                          <p:attrName>style.visibility</p:attrName>
                                        </p:attrNameLst>
                                      </p:cBhvr>
                                      <p:to>
                                        <p:strVal val="visible"/>
                                      </p:to>
                                    </p:set>
                                    <p:anim calcmode="lin" valueType="num">
                                      <p:cBhvr additive="base">
                                        <p:cTn id="7" dur="500" fill="hold"/>
                                        <p:tgtEl>
                                          <p:spTgt spid="3174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7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1747">
                                            <p:txEl>
                                              <p:pRg st="2" end="2"/>
                                            </p:txEl>
                                          </p:spTgt>
                                        </p:tgtEl>
                                        <p:attrNameLst>
                                          <p:attrName>style.visibility</p:attrName>
                                        </p:attrNameLst>
                                      </p:cBhvr>
                                      <p:to>
                                        <p:strVal val="visible"/>
                                      </p:to>
                                    </p:set>
                                    <p:anim calcmode="lin" valueType="num">
                                      <p:cBhvr additive="base">
                                        <p:cTn id="13" dur="500" fill="hold"/>
                                        <p:tgtEl>
                                          <p:spTgt spid="3174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174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algn="r" rtl="1" eaLnBrk="1" hangingPunct="1">
              <a:defRPr/>
            </a:pPr>
            <a:r>
              <a:rPr lang="ar-SA" dirty="0" smtClean="0">
                <a:solidFill>
                  <a:srgbClr val="FF0000"/>
                </a:solidFill>
                <a:cs typeface="B Titr" pitchFamily="2" charset="-78"/>
              </a:rPr>
              <a:t>فرضيه</a:t>
            </a:r>
            <a:r>
              <a:rPr lang="ar-SA" dirty="0" smtClean="0">
                <a:solidFill>
                  <a:srgbClr val="FF0000"/>
                </a:solidFill>
              </a:rPr>
              <a:t>‌</a:t>
            </a:r>
            <a:r>
              <a:rPr lang="ar-SA" dirty="0" smtClean="0">
                <a:solidFill>
                  <a:srgbClr val="FF0000"/>
                </a:solidFill>
                <a:cs typeface="B Titr" pitchFamily="2" charset="-78"/>
              </a:rPr>
              <a:t>هاي آماري</a:t>
            </a:r>
            <a:r>
              <a:rPr lang="en-US" dirty="0" smtClean="0">
                <a:solidFill>
                  <a:srgbClr val="FF0000"/>
                </a:solidFill>
              </a:rPr>
              <a:t> </a:t>
            </a:r>
          </a:p>
        </p:txBody>
      </p:sp>
      <p:sp>
        <p:nvSpPr>
          <p:cNvPr id="32771" name="Rectangle 3"/>
          <p:cNvSpPr>
            <a:spLocks noGrp="1" noChangeArrowheads="1"/>
          </p:cNvSpPr>
          <p:nvPr>
            <p:ph idx="1"/>
          </p:nvPr>
        </p:nvSpPr>
        <p:spPr/>
        <p:txBody>
          <a:bodyPr/>
          <a:lstStyle/>
          <a:p>
            <a:pPr algn="r" rtl="1" eaLnBrk="1" hangingPunct="1">
              <a:buFont typeface="Wingdings" pitchFamily="2" charset="2"/>
              <a:buNone/>
              <a:defRPr/>
            </a:pPr>
            <a:r>
              <a:rPr lang="ar-SA" sz="3600" smtClean="0">
                <a:cs typeface="B Zar" pitchFamily="2" charset="-78"/>
              </a:rPr>
              <a:t>براي انجام آزمون</a:t>
            </a:r>
            <a:r>
              <a:rPr lang="ar-SA" sz="3600" smtClean="0"/>
              <a:t>‌</a:t>
            </a:r>
            <a:r>
              <a:rPr lang="ar-SA" sz="3600" smtClean="0">
                <a:cs typeface="B Zar" pitchFamily="2" charset="-78"/>
              </a:rPr>
              <a:t>هاي آماري</a:t>
            </a:r>
            <a:r>
              <a:rPr lang="fa-IR" sz="3600" smtClean="0">
                <a:cs typeface="B Zar" pitchFamily="2" charset="-78"/>
              </a:rPr>
              <a:t>،</a:t>
            </a:r>
            <a:r>
              <a:rPr lang="ar-SA" sz="3600" smtClean="0">
                <a:cs typeface="B Zar" pitchFamily="2" charset="-78"/>
              </a:rPr>
              <a:t> فرضيه</a:t>
            </a:r>
            <a:r>
              <a:rPr lang="ar-SA" sz="3600" smtClean="0"/>
              <a:t>‌</a:t>
            </a:r>
            <a:r>
              <a:rPr lang="ar-SA" sz="3600" smtClean="0">
                <a:cs typeface="B Zar" pitchFamily="2" charset="-78"/>
              </a:rPr>
              <a:t>ها بايد به نحوي بيان شوند كه تفاوت</a:t>
            </a:r>
            <a:r>
              <a:rPr lang="ar-SA" sz="3600" smtClean="0"/>
              <a:t>‌</a:t>
            </a:r>
            <a:r>
              <a:rPr lang="ar-SA" sz="3600" smtClean="0">
                <a:cs typeface="B Zar" pitchFamily="2" charset="-78"/>
              </a:rPr>
              <a:t>هاي منتظره بين گروه</a:t>
            </a:r>
            <a:r>
              <a:rPr lang="ar-SA" sz="3600" smtClean="0"/>
              <a:t>‌</a:t>
            </a:r>
            <a:r>
              <a:rPr lang="ar-SA" sz="3600" smtClean="0">
                <a:cs typeface="B Zar" pitchFamily="2" charset="-78"/>
              </a:rPr>
              <a:t>هاي مختلف مطالعه قابل فرمول</a:t>
            </a:r>
            <a:r>
              <a:rPr lang="ar-SA" sz="3600" smtClean="0"/>
              <a:t>‌</a:t>
            </a:r>
            <a:r>
              <a:rPr lang="ar-SA" sz="3600" smtClean="0">
                <a:cs typeface="B Zar" pitchFamily="2" charset="-78"/>
              </a:rPr>
              <a:t>بندي </a:t>
            </a:r>
            <a:r>
              <a:rPr lang="fa-IR" sz="3600" smtClean="0">
                <a:cs typeface="B Zar" pitchFamily="2" charset="-78"/>
              </a:rPr>
              <a:t>باش</a:t>
            </a:r>
            <a:r>
              <a:rPr lang="ar-SA" sz="3600" smtClean="0">
                <a:cs typeface="B Zar" pitchFamily="2" charset="-78"/>
              </a:rPr>
              <a:t>د.</a:t>
            </a:r>
            <a:endParaRPr lang="fa-IR" sz="3600" smtClean="0">
              <a:cs typeface="B Zar" pitchFamily="2" charset="-78"/>
            </a:endParaRPr>
          </a:p>
          <a:p>
            <a:pPr algn="r" rtl="1" eaLnBrk="1" hangingPunct="1">
              <a:defRPr/>
            </a:pPr>
            <a:endParaRPr lang="en-US" sz="3600" smtClean="0">
              <a:cs typeface="B Zar" pitchFamily="2" charset="-78"/>
            </a:endParaRPr>
          </a:p>
        </p:txBody>
      </p:sp>
      <p:sp>
        <p:nvSpPr>
          <p:cNvPr id="4" name="Footer Placeholder 4"/>
          <p:cNvSpPr>
            <a:spLocks noGrp="1"/>
          </p:cNvSpPr>
          <p:nvPr>
            <p:ph type="ftr" sz="quarter" idx="11"/>
          </p:nvPr>
        </p:nvSpPr>
        <p:spPr/>
        <p:txBody>
          <a:bodyPr/>
          <a:lstStyle/>
          <a:p>
            <a:pPr>
              <a:defRPr/>
            </a:pPr>
            <a:r>
              <a:rPr lang="ar-SA" smtClean="0"/>
              <a:t>انتخاب موضوع، بيان مسئله، اهداف-دکتر آرش قنبريان</a:t>
            </a:r>
            <a:endParaRPr lang="en-US"/>
          </a:p>
        </p:txBody>
      </p:sp>
      <p:sp>
        <p:nvSpPr>
          <p:cNvPr id="5" name="Slide Number Placeholder 4"/>
          <p:cNvSpPr>
            <a:spLocks noGrp="1"/>
          </p:cNvSpPr>
          <p:nvPr>
            <p:ph type="sldNum" sz="quarter" idx="12"/>
          </p:nvPr>
        </p:nvSpPr>
        <p:spPr/>
        <p:txBody>
          <a:bodyPr/>
          <a:lstStyle/>
          <a:p>
            <a:fld id="{C18AF7E9-5F85-4EBF-B4B3-3686E00CFE2F}" type="slidenum">
              <a:rPr lang="en-US" smtClean="0"/>
              <a:pPr/>
              <a:t>78</a:t>
            </a:fld>
            <a:endParaRPr lang="en-US"/>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476672"/>
            <a:ext cx="8229600" cy="1143000"/>
          </a:xfrm>
        </p:spPr>
        <p:txBody>
          <a:bodyPr>
            <a:normAutofit fontScale="90000"/>
          </a:bodyPr>
          <a:lstStyle/>
          <a:p>
            <a:pPr algn="r" rtl="1" eaLnBrk="1" hangingPunct="1">
              <a:defRPr/>
            </a:pPr>
            <a:r>
              <a:rPr lang="ar-SA" sz="4000" b="1" dirty="0" smtClean="0">
                <a:solidFill>
                  <a:srgbClr val="FF0000"/>
                </a:solidFill>
                <a:cs typeface="B Titr" pitchFamily="2" charset="-78"/>
              </a:rPr>
              <a:t>فرضيه صفر</a:t>
            </a:r>
            <a:r>
              <a:rPr lang="en-US" sz="4000" b="1" dirty="0" smtClean="0">
                <a:solidFill>
                  <a:srgbClr val="FF0000"/>
                </a:solidFill>
                <a:cs typeface="B Titr" pitchFamily="2" charset="-78"/>
              </a:rPr>
              <a:t> </a:t>
            </a:r>
            <a:r>
              <a:rPr lang="ar-SA" sz="4000" b="1" dirty="0" smtClean="0">
                <a:solidFill>
                  <a:srgbClr val="FF0000"/>
                </a:solidFill>
                <a:cs typeface="B Titr" pitchFamily="2" charset="-78"/>
              </a:rPr>
              <a:t>و فرضيه مقابل</a:t>
            </a:r>
            <a:r>
              <a:rPr lang="en-US" sz="4000" dirty="0" smtClean="0">
                <a:solidFill>
                  <a:srgbClr val="FF0000"/>
                </a:solidFill>
                <a:cs typeface="B Titr" pitchFamily="2" charset="-78"/>
              </a:rPr>
              <a:t>:</a:t>
            </a:r>
            <a:r>
              <a:rPr lang="fa-IR" sz="4000" dirty="0" smtClean="0">
                <a:solidFill>
                  <a:srgbClr val="FF0000"/>
                </a:solidFill>
                <a:cs typeface="B Titr" pitchFamily="2" charset="-78"/>
              </a:rPr>
              <a:t/>
            </a:r>
            <a:br>
              <a:rPr lang="fa-IR" sz="4000" dirty="0" smtClean="0">
                <a:solidFill>
                  <a:srgbClr val="FF0000"/>
                </a:solidFill>
                <a:cs typeface="B Titr" pitchFamily="2" charset="-78"/>
              </a:rPr>
            </a:br>
            <a:r>
              <a:rPr lang="en-US" sz="4000" dirty="0" smtClean="0">
                <a:solidFill>
                  <a:srgbClr val="FF0000"/>
                </a:solidFill>
                <a:cs typeface="B Titr" pitchFamily="2" charset="-78"/>
              </a:rPr>
              <a:t>Null &amp; Alternative Hypothesis</a:t>
            </a:r>
          </a:p>
        </p:txBody>
      </p:sp>
      <p:sp>
        <p:nvSpPr>
          <p:cNvPr id="33795" name="Rectangle 3"/>
          <p:cNvSpPr>
            <a:spLocks noGrp="1" noChangeArrowheads="1"/>
          </p:cNvSpPr>
          <p:nvPr>
            <p:ph idx="1"/>
          </p:nvPr>
        </p:nvSpPr>
        <p:spPr>
          <a:xfrm>
            <a:off x="304800" y="1600200"/>
            <a:ext cx="8839200" cy="4876800"/>
          </a:xfrm>
        </p:spPr>
        <p:txBody>
          <a:bodyPr/>
          <a:lstStyle/>
          <a:p>
            <a:pPr algn="r" rtl="1" eaLnBrk="1" hangingPunct="1">
              <a:defRPr/>
            </a:pPr>
            <a:r>
              <a:rPr lang="ar-SA" sz="2800" b="1" dirty="0" smtClean="0">
                <a:cs typeface="B Zar" pitchFamily="2" charset="-78"/>
              </a:rPr>
              <a:t>فرضيه صفر بر اين مبنا تدوين مي</a:t>
            </a:r>
            <a:r>
              <a:rPr lang="ar-SA" sz="2800" b="1" dirty="0" smtClean="0"/>
              <a:t>‌</a:t>
            </a:r>
            <a:r>
              <a:rPr lang="ar-SA" sz="2800" b="1" dirty="0" smtClean="0">
                <a:cs typeface="B Zar" pitchFamily="2" charset="-78"/>
              </a:rPr>
              <a:t>شود كه هيچ ارتباطي بين متغير مستقل و متغير پاسخ در جامعه وجود ندارد (هيچ ارتباطي بين فراواني مصرف آب سالم و وجود زخم معده وجود ندارد). فرضيه صفر مبناي اساسي شكل</a:t>
            </a:r>
            <a:r>
              <a:rPr lang="ar-SA" sz="2800" b="1" dirty="0" smtClean="0"/>
              <a:t>‌</a:t>
            </a:r>
            <a:r>
              <a:rPr lang="ar-SA" sz="2800" b="1" dirty="0" smtClean="0">
                <a:cs typeface="B Zar" pitchFamily="2" charset="-78"/>
              </a:rPr>
              <a:t>گيري آزمون</a:t>
            </a:r>
            <a:r>
              <a:rPr lang="ar-SA" sz="2800" b="1" dirty="0" smtClean="0"/>
              <a:t>‌</a:t>
            </a:r>
            <a:r>
              <a:rPr lang="ar-SA" sz="2800" b="1" dirty="0" smtClean="0">
                <a:cs typeface="B Zar" pitchFamily="2" charset="-78"/>
              </a:rPr>
              <a:t>هاي آماري است. با فرض عدم وابستگي بين گروه</a:t>
            </a:r>
            <a:r>
              <a:rPr lang="ar-SA" sz="2800" b="1" dirty="0" smtClean="0"/>
              <a:t>‌</a:t>
            </a:r>
            <a:r>
              <a:rPr lang="ar-SA" sz="2800" b="1" dirty="0" smtClean="0">
                <a:cs typeface="B Zar" pitchFamily="2" charset="-78"/>
              </a:rPr>
              <a:t>هاي جامعه, آزمون</a:t>
            </a:r>
            <a:r>
              <a:rPr lang="ar-SA" sz="2800" b="1" dirty="0" smtClean="0"/>
              <a:t>‌</a:t>
            </a:r>
            <a:r>
              <a:rPr lang="ar-SA" sz="2800" b="1" dirty="0" smtClean="0">
                <a:cs typeface="B Zar" pitchFamily="2" charset="-78"/>
              </a:rPr>
              <a:t>هاي آماري احتمال وجود رابطه</a:t>
            </a:r>
            <a:r>
              <a:rPr lang="ar-SA" sz="2800" b="1" dirty="0" smtClean="0"/>
              <a:t>‌</a:t>
            </a:r>
            <a:r>
              <a:rPr lang="ar-SA" sz="2800" b="1" dirty="0" smtClean="0">
                <a:cs typeface="B Zar" pitchFamily="2" charset="-78"/>
              </a:rPr>
              <a:t>اي شانسي بين متغير پاسخ و مستقل را محاسبه مي</a:t>
            </a:r>
            <a:r>
              <a:rPr lang="ar-SA" sz="2800" b="1" dirty="0" smtClean="0"/>
              <a:t>‌</a:t>
            </a:r>
            <a:r>
              <a:rPr lang="ar-SA" sz="2800" b="1" dirty="0" smtClean="0">
                <a:cs typeface="B Zar" pitchFamily="2" charset="-78"/>
              </a:rPr>
              <a:t>كنند.</a:t>
            </a:r>
          </a:p>
          <a:p>
            <a:pPr algn="r" rtl="1" eaLnBrk="1" hangingPunct="1">
              <a:defRPr/>
            </a:pPr>
            <a:r>
              <a:rPr lang="ar-SA" sz="2800" b="1" dirty="0" smtClean="0">
                <a:cs typeface="B Zar" pitchFamily="2" charset="-78"/>
              </a:rPr>
              <a:t>جمله</a:t>
            </a:r>
            <a:r>
              <a:rPr lang="ar-SA" sz="2800" b="1" dirty="0" smtClean="0"/>
              <a:t>‌</a:t>
            </a:r>
            <a:r>
              <a:rPr lang="ar-SA" sz="2800" b="1" dirty="0" smtClean="0">
                <a:cs typeface="B Zar" pitchFamily="2" charset="-78"/>
              </a:rPr>
              <a:t>اي كه وجود ارتباط بين متغيرهاي پاسخ و مستقل را بيان مي</a:t>
            </a:r>
            <a:r>
              <a:rPr lang="ar-SA" sz="2800" b="1" dirty="0" smtClean="0"/>
              <a:t>‌</a:t>
            </a:r>
            <a:r>
              <a:rPr lang="ar-SA" sz="2800" b="1" dirty="0" smtClean="0">
                <a:cs typeface="B Zar" pitchFamily="2" charset="-78"/>
              </a:rPr>
              <a:t>كند فرضيه مقابل است (بين فراواني مصرف آب سالم و بهداشتي و وجود زخم معده رابطه</a:t>
            </a:r>
            <a:r>
              <a:rPr lang="ar-SA" sz="2800" b="1" dirty="0" smtClean="0"/>
              <a:t>‌</a:t>
            </a:r>
            <a:r>
              <a:rPr lang="ar-SA" sz="2800" b="1" dirty="0" smtClean="0">
                <a:cs typeface="B Zar" pitchFamily="2" charset="-78"/>
              </a:rPr>
              <a:t>اي معكوس وجود دارد).</a:t>
            </a:r>
            <a:endParaRPr lang="en-US" sz="2800" b="1" dirty="0" smtClean="0">
              <a:cs typeface="B Zar" pitchFamily="2" charset="-78"/>
            </a:endParaRPr>
          </a:p>
        </p:txBody>
      </p:sp>
      <p:sp>
        <p:nvSpPr>
          <p:cNvPr id="4" name="Footer Placeholder 4"/>
          <p:cNvSpPr>
            <a:spLocks noGrp="1"/>
          </p:cNvSpPr>
          <p:nvPr>
            <p:ph type="ftr" sz="quarter" idx="11"/>
          </p:nvPr>
        </p:nvSpPr>
        <p:spPr/>
        <p:txBody>
          <a:bodyPr/>
          <a:lstStyle/>
          <a:p>
            <a:pPr>
              <a:defRPr/>
            </a:pPr>
            <a:r>
              <a:rPr lang="ar-SA" smtClean="0"/>
              <a:t>انتخاب موضوع، بيان مسئله، اهداف-دکتر آرش قنبريان</a:t>
            </a:r>
            <a:endParaRPr lang="en-US"/>
          </a:p>
        </p:txBody>
      </p:sp>
      <p:sp>
        <p:nvSpPr>
          <p:cNvPr id="5" name="Slide Number Placeholder 4"/>
          <p:cNvSpPr>
            <a:spLocks noGrp="1"/>
          </p:cNvSpPr>
          <p:nvPr>
            <p:ph type="sldNum" sz="quarter" idx="12"/>
          </p:nvPr>
        </p:nvSpPr>
        <p:spPr/>
        <p:txBody>
          <a:bodyPr/>
          <a:lstStyle/>
          <a:p>
            <a:fld id="{C18AF7E9-5F85-4EBF-B4B3-3686E00CFE2F}" type="slidenum">
              <a:rPr lang="en-US" smtClean="0"/>
              <a:pPr/>
              <a:t>79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 calcmode="lin" valueType="num">
                                      <p:cBhvr additive="base">
                                        <p:cTn id="7" dur="500" fill="hold"/>
                                        <p:tgtEl>
                                          <p:spTgt spid="337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37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3795">
                                            <p:txEl>
                                              <p:pRg st="1" end="1"/>
                                            </p:txEl>
                                          </p:spTgt>
                                        </p:tgtEl>
                                        <p:attrNameLst>
                                          <p:attrName>style.visibility</p:attrName>
                                        </p:attrNameLst>
                                      </p:cBhvr>
                                      <p:to>
                                        <p:strVal val="visible"/>
                                      </p:to>
                                    </p:set>
                                    <p:anim calcmode="lin" valueType="num">
                                      <p:cBhvr additive="base">
                                        <p:cTn id="13" dur="500" fill="hold"/>
                                        <p:tgtEl>
                                          <p:spTgt spid="3379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379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lgn="ctr" rtl="1" eaLnBrk="1" hangingPunct="1">
              <a:defRPr/>
            </a:pPr>
            <a:r>
              <a:rPr lang="ar-SA" altLang="ja-JP" sz="3600" kern="1200" dirty="0">
                <a:solidFill>
                  <a:srgbClr val="FF0000"/>
                </a:solidFill>
                <a:latin typeface="Arial" pitchFamily="34" charset="0"/>
                <a:ea typeface="+mn-ea"/>
                <a:cs typeface="B Titr" pitchFamily="2" charset="-78"/>
              </a:rPr>
              <a:t>منظور از روش </a:t>
            </a:r>
            <a:r>
              <a:rPr lang="ar-SA" altLang="ja-JP" sz="3600" kern="1200" dirty="0" smtClean="0">
                <a:solidFill>
                  <a:srgbClr val="FF0000"/>
                </a:solidFill>
                <a:latin typeface="Arial" pitchFamily="34" charset="0"/>
                <a:ea typeface="+mn-ea"/>
                <a:cs typeface="B Titr" pitchFamily="2" charset="-78"/>
              </a:rPr>
              <a:t>علمي </a:t>
            </a:r>
            <a:r>
              <a:rPr lang="ar-SA" altLang="ja-JP" sz="3600" kern="1200" dirty="0">
                <a:solidFill>
                  <a:srgbClr val="FF0000"/>
                </a:solidFill>
                <a:latin typeface="Arial" pitchFamily="34" charset="0"/>
                <a:ea typeface="+mn-ea"/>
                <a:cs typeface="B Titr" pitchFamily="2" charset="-78"/>
              </a:rPr>
              <a:t>تحقيق</a:t>
            </a:r>
            <a:endParaRPr lang="en-US" sz="3600" kern="1200" dirty="0">
              <a:solidFill>
                <a:srgbClr val="FF0000"/>
              </a:solidFill>
              <a:latin typeface="Arial" pitchFamily="34" charset="0"/>
              <a:ea typeface="+mn-ea"/>
              <a:cs typeface="B Titr" pitchFamily="2" charset="-78"/>
            </a:endParaRPr>
          </a:p>
        </p:txBody>
      </p:sp>
      <p:sp>
        <p:nvSpPr>
          <p:cNvPr id="8195" name="Rectangle 3"/>
          <p:cNvSpPr>
            <a:spLocks noGrp="1" noChangeArrowheads="1"/>
          </p:cNvSpPr>
          <p:nvPr>
            <p:ph idx="1"/>
          </p:nvPr>
        </p:nvSpPr>
        <p:spPr>
          <a:xfrm>
            <a:off x="533400" y="2057400"/>
            <a:ext cx="8229600" cy="2895600"/>
          </a:xfrm>
        </p:spPr>
        <p:txBody>
          <a:bodyPr/>
          <a:lstStyle/>
          <a:p>
            <a:pPr algn="ctr" rtl="1" eaLnBrk="1" hangingPunct="1">
              <a:buFont typeface="Wingdings" pitchFamily="2" charset="2"/>
              <a:buNone/>
            </a:pPr>
            <a:r>
              <a:rPr lang="ar-SA" altLang="ja-JP" sz="3600" dirty="0" smtClean="0">
                <a:cs typeface="B Titr" pitchFamily="2" charset="-78"/>
              </a:rPr>
              <a:t>مجموعه قواعد و رويه</a:t>
            </a:r>
            <a:r>
              <a:rPr lang="fa-IR" altLang="ja-JP" sz="3600" dirty="0" smtClean="0">
                <a:cs typeface="B Titr" pitchFamily="2" charset="-78"/>
              </a:rPr>
              <a:t> </a:t>
            </a:r>
            <a:r>
              <a:rPr lang="fa-IR" altLang="ja-JP" sz="3600" dirty="0" smtClean="0">
                <a:cs typeface="B Titr" pitchFamily="2" charset="-78"/>
              </a:rPr>
              <a:t>هايي</a:t>
            </a:r>
            <a:r>
              <a:rPr lang="ar-SA" altLang="ja-JP" sz="3600" dirty="0" smtClean="0">
                <a:cs typeface="B Titr" pitchFamily="2" charset="-78"/>
              </a:rPr>
              <a:t> </a:t>
            </a:r>
            <a:r>
              <a:rPr lang="ar-SA" altLang="ja-JP" sz="3600" dirty="0" smtClean="0">
                <a:cs typeface="B Titr" pitchFamily="2" charset="-78"/>
              </a:rPr>
              <a:t>که </a:t>
            </a:r>
            <a:r>
              <a:rPr lang="ar-SA" altLang="ja-JP" sz="3600" dirty="0" smtClean="0">
                <a:solidFill>
                  <a:srgbClr val="FF3300"/>
                </a:solidFill>
                <a:cs typeface="B Titr" pitchFamily="2" charset="-78"/>
              </a:rPr>
              <a:t>محقق</a:t>
            </a:r>
            <a:r>
              <a:rPr lang="ar-SA" altLang="ja-JP" sz="3600" dirty="0" smtClean="0">
                <a:cs typeface="B Titr" pitchFamily="2" charset="-78"/>
              </a:rPr>
              <a:t> </a:t>
            </a:r>
            <a:r>
              <a:rPr lang="ar-SA" altLang="ja-JP" sz="3600" dirty="0" smtClean="0">
                <a:cs typeface="B Titr" pitchFamily="2" charset="-78"/>
              </a:rPr>
              <a:t>براي </a:t>
            </a:r>
            <a:r>
              <a:rPr lang="ar-SA" altLang="ja-JP" sz="3600" dirty="0" smtClean="0">
                <a:cs typeface="B Titr" pitchFamily="2" charset="-78"/>
              </a:rPr>
              <a:t>جمع </a:t>
            </a:r>
            <a:r>
              <a:rPr lang="ar-SA" altLang="ja-JP" sz="3600" dirty="0" smtClean="0">
                <a:cs typeface="B Titr" pitchFamily="2" charset="-78"/>
              </a:rPr>
              <a:t>آوري </a:t>
            </a:r>
            <a:r>
              <a:rPr lang="ar-SA" altLang="ja-JP" sz="3600" dirty="0" smtClean="0">
                <a:solidFill>
                  <a:srgbClr val="FF3300"/>
                </a:solidFill>
                <a:cs typeface="B Titr" pitchFamily="2" charset="-78"/>
              </a:rPr>
              <a:t>حقايق</a:t>
            </a:r>
            <a:r>
              <a:rPr lang="ar-SA" altLang="ja-JP" sz="3600" dirty="0" smtClean="0">
                <a:cs typeface="B Titr" pitchFamily="2" charset="-78"/>
              </a:rPr>
              <a:t> و واقعيت ها دنبال </a:t>
            </a:r>
            <a:r>
              <a:rPr lang="ar-SA" altLang="ja-JP" sz="3600" dirty="0" smtClean="0">
                <a:cs typeface="B Titr" pitchFamily="2" charset="-78"/>
              </a:rPr>
              <a:t>مي </a:t>
            </a:r>
            <a:r>
              <a:rPr lang="ar-SA" altLang="ja-JP" sz="3600" dirty="0" smtClean="0">
                <a:cs typeface="B Titr" pitchFamily="2" charset="-78"/>
              </a:rPr>
              <a:t>کند تا سپس آن</a:t>
            </a:r>
            <a:r>
              <a:rPr lang="fa-IR" altLang="ja-JP" sz="3600" dirty="0" smtClean="0">
                <a:cs typeface="B Titr" pitchFamily="2" charset="-78"/>
              </a:rPr>
              <a:t> </a:t>
            </a:r>
            <a:r>
              <a:rPr lang="ar-SA" altLang="ja-JP" sz="3600" dirty="0" smtClean="0">
                <a:cs typeface="B Titr" pitchFamily="2" charset="-78"/>
              </a:rPr>
              <a:t>ها را تفسير، </a:t>
            </a:r>
            <a:r>
              <a:rPr lang="ar-SA" altLang="ja-JP" sz="3600" dirty="0" smtClean="0">
                <a:cs typeface="B Titr" pitchFamily="2" charset="-78"/>
              </a:rPr>
              <a:t>تبي</a:t>
            </a:r>
            <a:r>
              <a:rPr lang="fa-IR" altLang="ja-JP" sz="3600" dirty="0" smtClean="0">
                <a:cs typeface="B Titr" pitchFamily="2" charset="-78"/>
              </a:rPr>
              <a:t>ي</a:t>
            </a:r>
            <a:r>
              <a:rPr lang="ar-SA" altLang="ja-JP" sz="3600" dirty="0" smtClean="0">
                <a:cs typeface="B Titr" pitchFamily="2" charset="-78"/>
              </a:rPr>
              <a:t>ن </a:t>
            </a:r>
            <a:r>
              <a:rPr lang="ar-SA" altLang="ja-JP" sz="3600" dirty="0" smtClean="0">
                <a:cs typeface="B Titr" pitchFamily="2" charset="-78"/>
              </a:rPr>
              <a:t>و اثبات نمايد.</a:t>
            </a:r>
            <a:endParaRPr lang="fa-IR" altLang="ja-JP" sz="3600" dirty="0" smtClean="0">
              <a:cs typeface="B Titr" pitchFamily="2" charset="-78"/>
            </a:endParaRPr>
          </a:p>
          <a:p>
            <a:pPr algn="ctr" rtl="1" eaLnBrk="1" hangingPunct="1">
              <a:buFont typeface="Wingdings" pitchFamily="2" charset="2"/>
              <a:buNone/>
            </a:pPr>
            <a:endParaRPr lang="fa-IR" sz="3600" dirty="0" smtClean="0">
              <a:cs typeface="B Titr" pitchFamily="2" charset="-78"/>
            </a:endParaRPr>
          </a:p>
        </p:txBody>
      </p:sp>
      <p:sp>
        <p:nvSpPr>
          <p:cNvPr id="8196" name="Slide Number Placeholder 1"/>
          <p:cNvSpPr>
            <a:spLocks noGrp="1"/>
          </p:cNvSpPr>
          <p:nvPr>
            <p:ph type="sldNum" sz="quarter" idx="12"/>
          </p:nvPr>
        </p:nvSpPr>
        <p:spPr>
          <a:xfrm>
            <a:off x="6629400" y="6381750"/>
            <a:ext cx="2133600" cy="476250"/>
          </a:xfrm>
          <a:noFill/>
          <a:ln>
            <a:miter lim="800000"/>
            <a:headEnd/>
            <a:tailEnd/>
          </a:ln>
        </p:spPr>
        <p:txBody>
          <a:bodyPr/>
          <a:lstStyle/>
          <a:p>
            <a:r>
              <a:rPr lang="fa-IR" sz="2000" b="1" smtClean="0">
                <a:latin typeface="Arial" charset="0"/>
                <a:cs typeface="B Nazanin" pitchFamily="2" charset="-78"/>
              </a:rPr>
              <a:t>7</a:t>
            </a:r>
            <a:endParaRPr lang="en-US" sz="2000" b="1" smtClean="0">
              <a:latin typeface="Arial" charset="0"/>
              <a:cs typeface="B Nazanin" pitchFamily="2" charset="-78"/>
            </a:endParaRPr>
          </a:p>
        </p:txBody>
      </p:sp>
      <p:sp>
        <p:nvSpPr>
          <p:cNvPr id="5" name="Footer Placeholder 4"/>
          <p:cNvSpPr>
            <a:spLocks noGrp="1"/>
          </p:cNvSpPr>
          <p:nvPr>
            <p:ph type="ftr" sz="quarter" idx="11"/>
          </p:nvPr>
        </p:nvSpPr>
        <p:spPr/>
        <p:txBody>
          <a:bodyPr/>
          <a:lstStyle/>
          <a:p>
            <a:r>
              <a:rPr lang="fa-IR" smtClean="0"/>
              <a:t>انتخاب موضوع، بيان مسئله، اهداف-دکتر آرش قنبريان</a:t>
            </a:r>
            <a:endParaRPr lang="en-US"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794352"/>
          </a:xfrm>
        </p:spPr>
        <p:txBody>
          <a:bodyPr>
            <a:normAutofit fontScale="90000"/>
          </a:bodyPr>
          <a:lstStyle/>
          <a:p>
            <a:pPr eaLnBrk="1" hangingPunct="1">
              <a:defRPr/>
            </a:pPr>
            <a:r>
              <a:rPr lang="en-US" dirty="0" smtClean="0">
                <a:solidFill>
                  <a:srgbClr val="FF0000"/>
                </a:solidFill>
              </a:rPr>
              <a:t>null hypothesis</a:t>
            </a:r>
          </a:p>
        </p:txBody>
      </p:sp>
      <p:sp>
        <p:nvSpPr>
          <p:cNvPr id="3" name="Content Placeholder 2"/>
          <p:cNvSpPr>
            <a:spLocks noGrp="1"/>
          </p:cNvSpPr>
          <p:nvPr>
            <p:ph idx="1"/>
          </p:nvPr>
        </p:nvSpPr>
        <p:spPr>
          <a:xfrm>
            <a:off x="0" y="1524000"/>
            <a:ext cx="8991600" cy="4530725"/>
          </a:xfrm>
        </p:spPr>
        <p:txBody>
          <a:bodyPr/>
          <a:lstStyle/>
          <a:p>
            <a:pPr eaLnBrk="1" hangingPunct="1">
              <a:defRPr/>
            </a:pPr>
            <a:r>
              <a:rPr lang="en-US" sz="2800" dirty="0" smtClean="0"/>
              <a:t>A null hypothesis is a hypothesis which a researcher tries to disprove. Normally, the null hypothesis represents the current view/explanation of an aspect of the world that the researcher wants to challenge.</a:t>
            </a:r>
          </a:p>
          <a:p>
            <a:pPr eaLnBrk="1" hangingPunct="1">
              <a:buClr>
                <a:srgbClr val="F1FB33"/>
              </a:buClr>
              <a:buFont typeface="Wingdings" pitchFamily="2" charset="2"/>
              <a:buNone/>
              <a:defRPr/>
            </a:pPr>
            <a:r>
              <a:rPr lang="en-US" dirty="0" smtClean="0"/>
              <a:t/>
            </a:r>
            <a:br>
              <a:rPr lang="en-US" dirty="0" smtClean="0"/>
            </a:br>
            <a:r>
              <a:rPr lang="en-US" dirty="0" smtClean="0"/>
              <a:t/>
            </a:r>
            <a:br>
              <a:rPr lang="en-US" dirty="0" smtClean="0"/>
            </a:br>
            <a:endParaRPr lang="en-US" dirty="0" smtClean="0"/>
          </a:p>
          <a:p>
            <a:pPr eaLnBrk="1" hangingPunct="1">
              <a:defRPr/>
            </a:pPr>
            <a:endParaRPr lang="en-US" dirty="0" smtClean="0"/>
          </a:p>
        </p:txBody>
      </p:sp>
      <p:sp>
        <p:nvSpPr>
          <p:cNvPr id="4" name="Footer Placeholder 3"/>
          <p:cNvSpPr>
            <a:spLocks noGrp="1"/>
          </p:cNvSpPr>
          <p:nvPr>
            <p:ph type="ftr" sz="quarter" idx="11"/>
          </p:nvPr>
        </p:nvSpPr>
        <p:spPr/>
        <p:txBody>
          <a:bodyPr/>
          <a:lstStyle/>
          <a:p>
            <a:pPr>
              <a:defRPr/>
            </a:pPr>
            <a:r>
              <a:rPr lang="ar-SA" smtClean="0"/>
              <a:t>انتخاب موضوع، بيان مسئله، اهداف-دکتر آرش قنبريان</a:t>
            </a:r>
            <a:endParaRPr lang="en-US"/>
          </a:p>
        </p:txBody>
      </p:sp>
      <p:sp>
        <p:nvSpPr>
          <p:cNvPr id="5" name="Slide Number Placeholder 4"/>
          <p:cNvSpPr>
            <a:spLocks noGrp="1"/>
          </p:cNvSpPr>
          <p:nvPr>
            <p:ph type="sldNum" sz="quarter" idx="12"/>
          </p:nvPr>
        </p:nvSpPr>
        <p:spPr/>
        <p:txBody>
          <a:bodyPr/>
          <a:lstStyle/>
          <a:p>
            <a:fld id="{C18AF7E9-5F85-4EBF-B4B3-3686E00CFE2F}" type="slidenum">
              <a:rPr lang="en-US" smtClean="0"/>
              <a:pPr/>
              <a:t>80</a:t>
            </a:fld>
            <a:endParaRPr lang="en-US"/>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7813"/>
            <a:ext cx="9144000" cy="1139825"/>
          </a:xfrm>
        </p:spPr>
        <p:txBody>
          <a:bodyPr/>
          <a:lstStyle/>
          <a:p>
            <a:pPr>
              <a:defRPr/>
            </a:pPr>
            <a:r>
              <a:rPr lang="en-US" sz="3600" b="1" dirty="0" smtClean="0">
                <a:solidFill>
                  <a:srgbClr val="FF0000"/>
                </a:solidFill>
                <a:latin typeface="Times New Roman" pitchFamily="18" charset="0"/>
              </a:rPr>
              <a:t>Examples of Null and Alternative Hypotheses:</a:t>
            </a:r>
            <a:endParaRPr lang="en-US" sz="3600" dirty="0">
              <a:solidFill>
                <a:srgbClr val="FF0000"/>
              </a:solidFill>
            </a:endParaRPr>
          </a:p>
        </p:txBody>
      </p:sp>
      <p:sp>
        <p:nvSpPr>
          <p:cNvPr id="3" name="Content Placeholder 2"/>
          <p:cNvSpPr>
            <a:spLocks noGrp="1"/>
          </p:cNvSpPr>
          <p:nvPr>
            <p:ph idx="1"/>
          </p:nvPr>
        </p:nvSpPr>
        <p:spPr>
          <a:xfrm>
            <a:off x="0" y="1600200"/>
            <a:ext cx="9144000" cy="4530725"/>
          </a:xfrm>
        </p:spPr>
        <p:txBody>
          <a:bodyPr/>
          <a:lstStyle/>
          <a:p>
            <a:pPr eaLnBrk="1" hangingPunct="1">
              <a:buClr>
                <a:srgbClr val="F1FB33"/>
              </a:buClr>
              <a:defRPr/>
            </a:pPr>
            <a:r>
              <a:rPr lang="en-US" b="1" dirty="0" smtClean="0">
                <a:latin typeface="Times New Roman" pitchFamily="18" charset="0"/>
              </a:rPr>
              <a:t> H</a:t>
            </a:r>
            <a:r>
              <a:rPr lang="en-US" b="1" baseline="-25000" dirty="0" smtClean="0">
                <a:latin typeface="Times New Roman" pitchFamily="18" charset="0"/>
              </a:rPr>
              <a:t>0</a:t>
            </a:r>
            <a:r>
              <a:rPr lang="en-US" b="1" dirty="0" smtClean="0">
                <a:latin typeface="Times New Roman" pitchFamily="18" charset="0"/>
              </a:rPr>
              <a:t>: There is no relationship between a family’s income and expenditure on recreation.</a:t>
            </a:r>
          </a:p>
          <a:p>
            <a:pPr eaLnBrk="1" hangingPunct="1">
              <a:defRPr/>
            </a:pPr>
            <a:r>
              <a:rPr lang="en-US" b="1" dirty="0" smtClean="0">
                <a:latin typeface="Times New Roman" pitchFamily="18" charset="0"/>
              </a:rPr>
              <a:t>HA: There is a definite relationship between  family’s income and expenditure on recreation.</a:t>
            </a:r>
            <a:endParaRPr lang="en-US" dirty="0"/>
          </a:p>
        </p:txBody>
      </p:sp>
      <p:sp>
        <p:nvSpPr>
          <p:cNvPr id="4" name="Footer Placeholder 3"/>
          <p:cNvSpPr>
            <a:spLocks noGrp="1"/>
          </p:cNvSpPr>
          <p:nvPr>
            <p:ph type="ftr" sz="quarter" idx="11"/>
          </p:nvPr>
        </p:nvSpPr>
        <p:spPr/>
        <p:txBody>
          <a:bodyPr/>
          <a:lstStyle/>
          <a:p>
            <a:pPr>
              <a:defRPr/>
            </a:pPr>
            <a:r>
              <a:rPr lang="ar-SA" smtClean="0"/>
              <a:t>انتخاب موضوع، بيان مسئله، اهداف-دکتر آرش قنبريان</a:t>
            </a:r>
            <a:endParaRPr lang="en-US"/>
          </a:p>
        </p:txBody>
      </p:sp>
      <p:sp>
        <p:nvSpPr>
          <p:cNvPr id="5" name="Slide Number Placeholder 4"/>
          <p:cNvSpPr>
            <a:spLocks noGrp="1"/>
          </p:cNvSpPr>
          <p:nvPr>
            <p:ph type="sldNum" sz="quarter" idx="12"/>
          </p:nvPr>
        </p:nvSpPr>
        <p:spPr/>
        <p:txBody>
          <a:bodyPr/>
          <a:lstStyle/>
          <a:p>
            <a:fld id="{C18AF7E9-5F85-4EBF-B4B3-3686E00CFE2F}" type="slidenum">
              <a:rPr lang="en-US" smtClean="0"/>
              <a:pPr/>
              <a:t>81</a:t>
            </a:fld>
            <a:endParaRPr lang="en-US"/>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277813"/>
            <a:ext cx="8229600" cy="484187"/>
          </a:xfrm>
        </p:spPr>
        <p:txBody>
          <a:bodyPr>
            <a:normAutofit fontScale="90000"/>
          </a:bodyPr>
          <a:lstStyle/>
          <a:p>
            <a:pPr algn="r" rtl="1" eaLnBrk="1" hangingPunct="1">
              <a:defRPr/>
            </a:pPr>
            <a:r>
              <a:rPr lang="fa-IR" sz="4000" b="1" dirty="0" smtClean="0">
                <a:solidFill>
                  <a:srgbClr val="FF0000"/>
                </a:solidFill>
                <a:cs typeface="B Titr" pitchFamily="2" charset="-78"/>
              </a:rPr>
              <a:t>قبول يا رد </a:t>
            </a:r>
            <a:r>
              <a:rPr lang="ar-SA" sz="4000" b="1" dirty="0" smtClean="0">
                <a:solidFill>
                  <a:srgbClr val="FF0000"/>
                </a:solidFill>
                <a:cs typeface="B Titr" pitchFamily="2" charset="-78"/>
              </a:rPr>
              <a:t>فرضيه صفر</a:t>
            </a:r>
            <a:endParaRPr lang="en-US" sz="4000" b="1" dirty="0" smtClean="0">
              <a:solidFill>
                <a:srgbClr val="FF0000"/>
              </a:solidFill>
              <a:cs typeface="B Titr" pitchFamily="2" charset="-78"/>
            </a:endParaRPr>
          </a:p>
        </p:txBody>
      </p:sp>
      <p:sp>
        <p:nvSpPr>
          <p:cNvPr id="37891" name="Rectangle 3"/>
          <p:cNvSpPr>
            <a:spLocks noGrp="1" noChangeArrowheads="1"/>
          </p:cNvSpPr>
          <p:nvPr>
            <p:ph idx="1"/>
          </p:nvPr>
        </p:nvSpPr>
        <p:spPr>
          <a:xfrm>
            <a:off x="0" y="1066800"/>
            <a:ext cx="9144000" cy="5410200"/>
          </a:xfrm>
        </p:spPr>
        <p:txBody>
          <a:bodyPr/>
          <a:lstStyle/>
          <a:p>
            <a:pPr algn="r" rtl="1" eaLnBrk="1" hangingPunct="1">
              <a:defRPr/>
            </a:pPr>
            <a:r>
              <a:rPr lang="ar-SA" sz="2600" dirty="0" smtClean="0">
                <a:solidFill>
                  <a:srgbClr val="333399"/>
                </a:solidFill>
                <a:cs typeface="Mitra" pitchFamily="2" charset="-78"/>
              </a:rPr>
              <a:t>گاهي تنها براساس شانس</a:t>
            </a:r>
            <a:r>
              <a:rPr lang="fa-IR" sz="2600" dirty="0" smtClean="0">
                <a:solidFill>
                  <a:srgbClr val="333399"/>
                </a:solidFill>
                <a:cs typeface="Mitra" pitchFamily="2" charset="-78"/>
              </a:rPr>
              <a:t>،</a:t>
            </a:r>
            <a:r>
              <a:rPr lang="ar-SA" sz="2600" dirty="0" smtClean="0">
                <a:solidFill>
                  <a:srgbClr val="333399"/>
                </a:solidFill>
                <a:cs typeface="Mitra" pitchFamily="2" charset="-78"/>
              </a:rPr>
              <a:t> نمونه انتخاب شده نماينده مناسبي از جامعه مطالعه نيست. در اين حالت نتايج حاصله از نمونه، واقعيت‌هاي موجود در جامعه را منعكس نمي‌كند و استنباط‌هاي صورت گرفته نادرست است. خطاي</a:t>
            </a:r>
            <a:r>
              <a:rPr lang="ar-SA" sz="2600" i="1" dirty="0" smtClean="0">
                <a:solidFill>
                  <a:srgbClr val="333399"/>
                </a:solidFill>
                <a:cs typeface="Mitra" pitchFamily="2" charset="-78"/>
              </a:rPr>
              <a:t> </a:t>
            </a:r>
            <a:r>
              <a:rPr lang="ar-SA" sz="2600" dirty="0" smtClean="0">
                <a:solidFill>
                  <a:srgbClr val="333399"/>
                </a:solidFill>
                <a:cs typeface="Mitra" pitchFamily="2" charset="-78"/>
              </a:rPr>
              <a:t>نوع اول, هنگامي رخ مي‌دهد كه محقق فرضيه صفر را رد مي‌كند (براساس نمونه در دست) اما در جامعه هدف، فرضيه صفر واقعاً درست است. خطاي نوع دوم هنگامي رخ مي‌دهد كه محقق فرضيه صفر را رد نمي‌كند (براساس نمونه در دست) در صورتي كه در جامعه هدف فرضيه صفر واقعاً درست نيست. در اين صورت با چهار حالت مواجه هستيم. </a:t>
            </a:r>
            <a:endParaRPr lang="fa-IR" sz="2600" dirty="0" smtClean="0">
              <a:solidFill>
                <a:srgbClr val="333399"/>
              </a:solidFill>
              <a:cs typeface="Mitra" pitchFamily="2" charset="-78"/>
            </a:endParaRPr>
          </a:p>
          <a:p>
            <a:pPr algn="r" rtl="1" eaLnBrk="1" hangingPunct="1">
              <a:defRPr/>
            </a:pPr>
            <a:r>
              <a:rPr lang="fa-IR" sz="2600" dirty="0" smtClean="0">
                <a:solidFill>
                  <a:srgbClr val="333399"/>
                </a:solidFill>
                <a:cs typeface="Mitra" pitchFamily="2" charset="-78"/>
              </a:rPr>
              <a:t>بنابراين احتمال اين كه يك فرض صفر درست باشد را با </a:t>
            </a:r>
            <a:r>
              <a:rPr lang="en-US" sz="2600" dirty="0" err="1" smtClean="0">
                <a:solidFill>
                  <a:srgbClr val="333399"/>
                </a:solidFill>
                <a:cs typeface="Mitra" pitchFamily="2" charset="-78"/>
              </a:rPr>
              <a:t>P.Value</a:t>
            </a:r>
            <a:r>
              <a:rPr lang="fa-IR" sz="2600" dirty="0" smtClean="0">
                <a:solidFill>
                  <a:srgbClr val="333399"/>
                </a:solidFill>
                <a:cs typeface="Mitra" pitchFamily="2" charset="-78"/>
              </a:rPr>
              <a:t> نشان مي دهند. هرچه اين مقدار گوچكتر باشد فرض صفر غير قابل قبول تر مي شود و هر چه به صفر نزديك تر باشد احتمال رد كردن </a:t>
            </a:r>
            <a:r>
              <a:rPr lang="en-US" sz="2600" dirty="0" smtClean="0">
                <a:solidFill>
                  <a:srgbClr val="333399"/>
                </a:solidFill>
                <a:cs typeface="Mitra" pitchFamily="2" charset="-78"/>
              </a:rPr>
              <a:t>Reject</a:t>
            </a:r>
            <a:r>
              <a:rPr lang="fa-IR" sz="2600" dirty="0" smtClean="0">
                <a:solidFill>
                  <a:srgbClr val="333399"/>
                </a:solidFill>
                <a:cs typeface="Mitra" pitchFamily="2" charset="-78"/>
              </a:rPr>
              <a:t> فرض صفر بيشتر مي شود.</a:t>
            </a:r>
            <a:endParaRPr lang="en-US" sz="2600" dirty="0" smtClean="0">
              <a:solidFill>
                <a:srgbClr val="333399"/>
              </a:solidFill>
              <a:cs typeface="Mitra" pitchFamily="2" charset="-78"/>
            </a:endParaRPr>
          </a:p>
        </p:txBody>
      </p:sp>
      <p:sp>
        <p:nvSpPr>
          <p:cNvPr id="4" name="Footer Placeholder 4"/>
          <p:cNvSpPr>
            <a:spLocks noGrp="1"/>
          </p:cNvSpPr>
          <p:nvPr>
            <p:ph type="ftr" sz="quarter" idx="11"/>
          </p:nvPr>
        </p:nvSpPr>
        <p:spPr/>
        <p:txBody>
          <a:bodyPr/>
          <a:lstStyle/>
          <a:p>
            <a:pPr>
              <a:defRPr/>
            </a:pPr>
            <a:r>
              <a:rPr lang="ar-SA" smtClean="0"/>
              <a:t>انتخاب موضوع، بيان مسئله، اهداف-دکتر آرش قنبريان</a:t>
            </a:r>
            <a:endParaRPr lang="en-US"/>
          </a:p>
        </p:txBody>
      </p:sp>
      <p:sp>
        <p:nvSpPr>
          <p:cNvPr id="5" name="Slide Number Placeholder 4"/>
          <p:cNvSpPr>
            <a:spLocks noGrp="1"/>
          </p:cNvSpPr>
          <p:nvPr>
            <p:ph type="sldNum" sz="quarter" idx="12"/>
          </p:nvPr>
        </p:nvSpPr>
        <p:spPr/>
        <p:txBody>
          <a:bodyPr/>
          <a:lstStyle/>
          <a:p>
            <a:fld id="{C18AF7E9-5F85-4EBF-B4B3-3686E00CFE2F}" type="slidenum">
              <a:rPr lang="en-US" smtClean="0"/>
              <a:pPr/>
              <a:t>82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 calcmode="lin" valueType="num">
                                      <p:cBhvr additive="base">
                                        <p:cTn id="7" dur="500" fill="hold"/>
                                        <p:tgtEl>
                                          <p:spTgt spid="378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78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7891">
                                            <p:txEl>
                                              <p:pRg st="1" end="1"/>
                                            </p:txEl>
                                          </p:spTgt>
                                        </p:tgtEl>
                                        <p:attrNameLst>
                                          <p:attrName>style.visibility</p:attrName>
                                        </p:attrNameLst>
                                      </p:cBhvr>
                                      <p:to>
                                        <p:strVal val="visible"/>
                                      </p:to>
                                    </p:set>
                                    <p:anim calcmode="lin" valueType="num">
                                      <p:cBhvr additive="base">
                                        <p:cTn id="13" dur="500" fill="hold"/>
                                        <p:tgtEl>
                                          <p:spTgt spid="378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789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4"/>
          <p:cNvSpPr>
            <a:spLocks noGrp="1" noChangeArrowheads="1"/>
          </p:cNvSpPr>
          <p:nvPr>
            <p:ph type="title"/>
          </p:nvPr>
        </p:nvSpPr>
        <p:spPr/>
        <p:txBody>
          <a:bodyPr/>
          <a:lstStyle/>
          <a:p>
            <a:pPr algn="r" rtl="1" eaLnBrk="1" hangingPunct="1">
              <a:defRPr/>
            </a:pPr>
            <a:r>
              <a:rPr lang="ar-SA" sz="2800" b="1" dirty="0" smtClean="0">
                <a:cs typeface="B Zar" pitchFamily="2" charset="-78"/>
              </a:rPr>
              <a:t>حالت</a:t>
            </a:r>
            <a:r>
              <a:rPr lang="ar-SA" sz="2800" b="1" dirty="0" smtClean="0"/>
              <a:t>‌</a:t>
            </a:r>
            <a:r>
              <a:rPr lang="ar-SA" sz="2800" b="1" dirty="0" smtClean="0">
                <a:cs typeface="B Zar" pitchFamily="2" charset="-78"/>
              </a:rPr>
              <a:t>هاي مختلف قضاوت</a:t>
            </a:r>
            <a:r>
              <a:rPr lang="ar-SA" sz="2800" b="1" dirty="0" smtClean="0"/>
              <a:t>‌</a:t>
            </a:r>
            <a:r>
              <a:rPr lang="ar-SA" sz="2800" b="1" dirty="0" smtClean="0">
                <a:cs typeface="B Zar" pitchFamily="2" charset="-78"/>
              </a:rPr>
              <a:t>هاي آماري و واقعيت</a:t>
            </a:r>
            <a:r>
              <a:rPr lang="ar-SA" sz="2800" b="1" dirty="0" smtClean="0"/>
              <a:t>‌</a:t>
            </a:r>
            <a:r>
              <a:rPr lang="ar-SA" sz="2800" b="1" dirty="0" smtClean="0">
                <a:cs typeface="B Zar" pitchFamily="2" charset="-78"/>
              </a:rPr>
              <a:t>هاي جامعه</a:t>
            </a:r>
            <a:r>
              <a:rPr lang="fa-IR" sz="2800" b="1" dirty="0" smtClean="0">
                <a:cs typeface="B Zar" pitchFamily="2" charset="-78"/>
              </a:rPr>
              <a:t> براي </a:t>
            </a:r>
            <a:r>
              <a:rPr lang="en-US" sz="2800" b="1" dirty="0" smtClean="0">
                <a:cs typeface="B Zar" pitchFamily="2" charset="-78"/>
              </a:rPr>
              <a:t> </a:t>
            </a:r>
            <a:r>
              <a:rPr lang="fa-IR" sz="2800" b="1" dirty="0" smtClean="0">
                <a:cs typeface="B Zar" pitchFamily="2" charset="-78"/>
              </a:rPr>
              <a:t>قبول يا رد </a:t>
            </a:r>
            <a:r>
              <a:rPr lang="ar-SA" sz="2800" b="1" dirty="0" smtClean="0">
                <a:cs typeface="B Zar" pitchFamily="2" charset="-78"/>
              </a:rPr>
              <a:t>فرضيه</a:t>
            </a:r>
            <a:r>
              <a:rPr lang="ar-SA" sz="4000" b="1" dirty="0" smtClean="0"/>
              <a:t> </a:t>
            </a:r>
            <a:r>
              <a:rPr lang="ar-SA" sz="2800" b="1" dirty="0" smtClean="0">
                <a:cs typeface="B Zar" pitchFamily="2" charset="-78"/>
              </a:rPr>
              <a:t>صفر</a:t>
            </a:r>
            <a:endParaRPr lang="en-US" sz="2800" b="1" dirty="0" smtClean="0">
              <a:cs typeface="B Zar" pitchFamily="2" charset="-78"/>
            </a:endParaRPr>
          </a:p>
        </p:txBody>
      </p:sp>
      <p:graphicFrame>
        <p:nvGraphicFramePr>
          <p:cNvPr id="38983" name="Group 71"/>
          <p:cNvGraphicFramePr>
            <a:graphicFrameLocks noGrp="1"/>
          </p:cNvGraphicFramePr>
          <p:nvPr>
            <p:ph type="tbl" idx="1"/>
          </p:nvPr>
        </p:nvGraphicFramePr>
        <p:xfrm>
          <a:off x="457200" y="1600200"/>
          <a:ext cx="8229600" cy="4530726"/>
        </p:xfrm>
        <a:graphic>
          <a:graphicData uri="http://schemas.openxmlformats.org/drawingml/2006/table">
            <a:tbl>
              <a:tblPr rtl="1"/>
              <a:tblGrid>
                <a:gridCol w="3222625"/>
                <a:gridCol w="2703512"/>
                <a:gridCol w="2303463"/>
              </a:tblGrid>
              <a:tr h="865188">
                <a:tc gridSpan="2">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400" b="1" i="0" u="none" strike="noStrike" cap="none" normalizeH="0" baseline="0" smtClean="0">
                          <a:ln>
                            <a:noFill/>
                          </a:ln>
                          <a:solidFill>
                            <a:srgbClr val="000000"/>
                          </a:solidFill>
                          <a:effectLst>
                            <a:outerShdw blurRad="38100" dist="38100" dir="2700000" algn="tl">
                              <a:srgbClr val="FFFFFF"/>
                            </a:outerShdw>
                          </a:effectLst>
                          <a:latin typeface="Times New Roman" charset="0"/>
                          <a:ea typeface="Times New Roman" charset="0"/>
                          <a:cs typeface="Nazanin" pitchFamily="2" charset="-78"/>
                        </a:rPr>
                        <a:t>واقعيت‌هاي جامعه</a:t>
                      </a:r>
                      <a:endParaRPr kumimoji="0" lang="ar-SA" sz="4000" b="1" i="0" u="none" strike="noStrike" cap="none" normalizeH="0" baseline="0" smtClean="0">
                        <a:ln>
                          <a:noFill/>
                        </a:ln>
                        <a:solidFill>
                          <a:srgbClr val="000000"/>
                        </a:solidFill>
                        <a:effectLst>
                          <a:outerShdw blurRad="38100" dist="38100" dir="2700000" algn="tl">
                            <a:srgbClr val="FFFFFF"/>
                          </a:outerShdw>
                        </a:effectLst>
                        <a:latin typeface="Arial" charset="0"/>
                        <a:ea typeface="Times New Roman" charset="0"/>
                        <a:cs typeface="Nazanin" pitchFamily="2" charset="-78"/>
                      </a:endParaRPr>
                    </a:p>
                  </a:txBody>
                  <a:tcPr anchor="ctr" horzOverflow="overflow">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hMerge="1">
                  <a:txBody>
                    <a:bodyPr/>
                    <a:lstStyle/>
                    <a:p>
                      <a:endParaRPr lang="en-US"/>
                    </a:p>
                  </a:txBody>
                  <a:tcPr/>
                </a:tc>
                <a:tc rowSpan="2">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400" b="1" i="0" u="none" strike="noStrike" cap="none" normalizeH="0" baseline="0" smtClean="0">
                          <a:ln>
                            <a:noFill/>
                          </a:ln>
                          <a:solidFill>
                            <a:srgbClr val="000000"/>
                          </a:solidFill>
                          <a:effectLst>
                            <a:outerShdw blurRad="38100" dist="38100" dir="2700000" algn="tl">
                              <a:srgbClr val="FFFFFF"/>
                            </a:outerShdw>
                          </a:effectLst>
                          <a:latin typeface="Times New Roman" charset="0"/>
                          <a:ea typeface="Times New Roman" charset="0"/>
                          <a:cs typeface="Nazanin" pitchFamily="2" charset="-78"/>
                        </a:rPr>
                        <a:t>نتايج به دست آمده از نمونه</a:t>
                      </a:r>
                      <a:endParaRPr kumimoji="0" lang="ar-SA" sz="4000" b="1" i="0" u="none" strike="noStrike" cap="none" normalizeH="0" baseline="0" smtClean="0">
                        <a:ln>
                          <a:noFill/>
                        </a:ln>
                        <a:solidFill>
                          <a:srgbClr val="000000"/>
                        </a:solidFill>
                        <a:effectLst>
                          <a:outerShdw blurRad="38100" dist="38100" dir="2700000" algn="tl">
                            <a:srgbClr val="FFFFFF"/>
                          </a:outerShdw>
                        </a:effectLst>
                        <a:latin typeface="Arial" charset="0"/>
                        <a:ea typeface="Times New Roman" charset="0"/>
                        <a:cs typeface="Nazanin" pitchFamily="2" charset="-78"/>
                      </a:endParaRPr>
                    </a:p>
                  </a:txBody>
                  <a:tcPr anchor="ctr" horzOverflow="overflow">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1400175">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400" b="1" i="0" u="none" strike="noStrike" cap="none" normalizeH="0" baseline="0" smtClean="0">
                          <a:ln>
                            <a:noFill/>
                          </a:ln>
                          <a:solidFill>
                            <a:srgbClr val="FFFF00"/>
                          </a:solidFill>
                          <a:effectLst>
                            <a:outerShdw blurRad="38100" dist="38100" dir="2700000" algn="tl">
                              <a:srgbClr val="000000"/>
                            </a:outerShdw>
                          </a:effectLst>
                          <a:latin typeface="Times New Roman" charset="0"/>
                          <a:ea typeface="Times New Roman" charset="0"/>
                          <a:cs typeface="Nazanin" pitchFamily="2" charset="-78"/>
                        </a:rPr>
                        <a:t>عدم وجود رابطه بين متغيرهاي پاسخ و مستقل</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400" b="1" i="0" u="none" strike="noStrike" cap="none" normalizeH="0" baseline="0" smtClean="0">
                          <a:ln>
                            <a:noFill/>
                          </a:ln>
                          <a:solidFill>
                            <a:srgbClr val="FFFF00"/>
                          </a:solidFill>
                          <a:effectLst>
                            <a:outerShdw blurRad="38100" dist="38100" dir="2700000" algn="tl">
                              <a:srgbClr val="000000"/>
                            </a:outerShdw>
                          </a:effectLst>
                          <a:latin typeface="Times New Roman" charset="0"/>
                          <a:ea typeface="Times New Roman" charset="0"/>
                          <a:cs typeface="Nazanin" pitchFamily="2" charset="-78"/>
                        </a:rPr>
                        <a:t>وجود رابطه بين متغيرهاي پاسخ و مستقل</a:t>
                      </a:r>
                      <a:endParaRPr kumimoji="0" lang="ar-SA" sz="4000" b="1" i="0" u="none" strike="noStrike" cap="none" normalizeH="0" baseline="0" smtClean="0">
                        <a:ln>
                          <a:noFill/>
                        </a:ln>
                        <a:solidFill>
                          <a:srgbClr val="FFFF00"/>
                        </a:solidFill>
                        <a:effectLst>
                          <a:outerShdw blurRad="38100" dist="38100" dir="2700000" algn="tl">
                            <a:srgbClr val="000000"/>
                          </a:outerShdw>
                        </a:effectLst>
                        <a:latin typeface="Arial" charset="0"/>
                        <a:ea typeface="Times New Roman" charset="0"/>
                        <a:cs typeface="Nazanin" pitchFamily="2" charset="-7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r>
              <a:tr h="865188">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400" b="1" i="0" u="none" strike="noStrike" cap="none" normalizeH="0" baseline="0" smtClean="0">
                          <a:ln>
                            <a:noFill/>
                          </a:ln>
                          <a:solidFill>
                            <a:srgbClr val="66FF33"/>
                          </a:solidFill>
                          <a:effectLst>
                            <a:outerShdw blurRad="38100" dist="38100" dir="2700000" algn="tl">
                              <a:srgbClr val="000000"/>
                            </a:outerShdw>
                          </a:effectLst>
                          <a:latin typeface="Times New Roman" charset="0"/>
                          <a:ea typeface="Times New Roman" charset="0"/>
                          <a:cs typeface="Nazanin" pitchFamily="2" charset="-78"/>
                        </a:rPr>
                        <a:t>خطاي نوع </a:t>
                      </a:r>
                      <a:r>
                        <a:rPr kumimoji="0" lang="en-US" sz="2400" b="1" i="0" u="none" strike="noStrike" cap="none" normalizeH="0" baseline="0" smtClean="0">
                          <a:ln>
                            <a:noFill/>
                          </a:ln>
                          <a:solidFill>
                            <a:srgbClr val="66FF33"/>
                          </a:solidFill>
                          <a:effectLst>
                            <a:outerShdw blurRad="38100" dist="38100" dir="2700000" algn="tl">
                              <a:srgbClr val="000000"/>
                            </a:outerShdw>
                          </a:effectLst>
                          <a:latin typeface="Times New Roman" charset="0"/>
                          <a:ea typeface="Times New Roman" charset="0"/>
                          <a:cs typeface="Nazanin" pitchFamily="2" charset="-78"/>
                        </a:rPr>
                        <a:t>I</a:t>
                      </a:r>
                      <a:endParaRPr kumimoji="0" lang="en-US" sz="2400" b="1" i="0" u="none" strike="noStrike" cap="none" normalizeH="0" baseline="0" smtClean="0">
                        <a:ln>
                          <a:noFill/>
                        </a:ln>
                        <a:solidFill>
                          <a:srgbClr val="66FF33"/>
                        </a:solidFill>
                        <a:effectLst>
                          <a:outerShdw blurRad="38100" dist="38100" dir="2700000" algn="tl">
                            <a:srgbClr val="000000"/>
                          </a:outerShdw>
                        </a:effectLst>
                        <a:latin typeface="Times New Roman" charset="0"/>
                        <a:cs typeface="Nazanin" pitchFamily="2" charset="-7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400" b="1" i="0" u="none" strike="noStrike" cap="none" normalizeH="0" baseline="0" smtClean="0">
                          <a:ln>
                            <a:noFill/>
                          </a:ln>
                          <a:solidFill>
                            <a:srgbClr val="66FF33"/>
                          </a:solidFill>
                          <a:effectLst>
                            <a:outerShdw blurRad="38100" dist="38100" dir="2700000" algn="tl">
                              <a:srgbClr val="000000"/>
                            </a:outerShdw>
                          </a:effectLst>
                          <a:latin typeface="Times New Roman" charset="0"/>
                          <a:ea typeface="Times New Roman" charset="0"/>
                          <a:cs typeface="Nazanin" pitchFamily="2" charset="-78"/>
                        </a:rPr>
                        <a:t>صحيح</a:t>
                      </a:r>
                      <a:endParaRPr kumimoji="0" lang="ar-SA" sz="4000" b="1" i="0" u="none" strike="noStrike" cap="none" normalizeH="0" baseline="0" smtClean="0">
                        <a:ln>
                          <a:noFill/>
                        </a:ln>
                        <a:solidFill>
                          <a:srgbClr val="66FF33"/>
                        </a:solidFill>
                        <a:effectLst>
                          <a:outerShdw blurRad="38100" dist="38100" dir="2700000" algn="tl">
                            <a:srgbClr val="000000"/>
                          </a:outerShdw>
                        </a:effectLst>
                        <a:latin typeface="Arial" charset="0"/>
                        <a:ea typeface="Times New Roman" charset="0"/>
                        <a:cs typeface="Nazanin" pitchFamily="2" charset="-78"/>
                      </a:endParaRPr>
                    </a:p>
                  </a:txBody>
                  <a:tcPr anchor="ctr" horzOverflow="overflow">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400" b="1" i="0" u="none" strike="noStrike" cap="none" normalizeH="0" baseline="0" smtClean="0">
                          <a:ln>
                            <a:noFill/>
                          </a:ln>
                          <a:solidFill>
                            <a:srgbClr val="FFFF00"/>
                          </a:solidFill>
                          <a:effectLst>
                            <a:outerShdw blurRad="38100" dist="38100" dir="2700000" algn="tl">
                              <a:srgbClr val="000000"/>
                            </a:outerShdw>
                          </a:effectLst>
                          <a:latin typeface="Times New Roman" charset="0"/>
                          <a:ea typeface="Times New Roman" charset="0"/>
                          <a:cs typeface="Nazanin" pitchFamily="2" charset="-78"/>
                        </a:rPr>
                        <a:t>رد كردن </a:t>
                      </a:r>
                      <a:r>
                        <a:rPr kumimoji="0" lang="ar-SA" sz="2400" b="1" i="1" u="none" strike="noStrike" cap="none" normalizeH="0" baseline="0" smtClean="0">
                          <a:ln>
                            <a:noFill/>
                          </a:ln>
                          <a:solidFill>
                            <a:srgbClr val="FFFF00"/>
                          </a:solidFill>
                          <a:effectLst>
                            <a:outerShdw blurRad="38100" dist="38100" dir="2700000" algn="tl">
                              <a:srgbClr val="000000"/>
                            </a:outerShdw>
                          </a:effectLst>
                          <a:latin typeface="Times New Roman" charset="0"/>
                          <a:ea typeface="Times New Roman" charset="0"/>
                          <a:cs typeface="Nazanin" pitchFamily="2" charset="-78"/>
                        </a:rPr>
                        <a:t>فرضيه صفر</a:t>
                      </a:r>
                      <a:endParaRPr kumimoji="0" lang="ar-SA" sz="4000" b="1" i="0" u="none" strike="noStrike" cap="none" normalizeH="0" baseline="0" smtClean="0">
                        <a:ln>
                          <a:noFill/>
                        </a:ln>
                        <a:solidFill>
                          <a:srgbClr val="FFFF00"/>
                        </a:solidFill>
                        <a:effectLst>
                          <a:outerShdw blurRad="38100" dist="38100" dir="2700000" algn="tl">
                            <a:srgbClr val="000000"/>
                          </a:outerShdw>
                        </a:effectLst>
                        <a:latin typeface="Arial" charset="0"/>
                        <a:ea typeface="Times New Roman" charset="0"/>
                        <a:cs typeface="Nazanin" pitchFamily="2" charset="-78"/>
                      </a:endParaRPr>
                    </a:p>
                  </a:txBody>
                  <a:tcPr anchor="ctr" horzOverflow="overflow">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00175">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400" b="1" i="0" u="none" strike="noStrike" cap="none" normalizeH="0" baseline="0" smtClean="0">
                          <a:ln>
                            <a:noFill/>
                          </a:ln>
                          <a:solidFill>
                            <a:srgbClr val="66FF33"/>
                          </a:solidFill>
                          <a:effectLst>
                            <a:outerShdw blurRad="38100" dist="38100" dir="2700000" algn="tl">
                              <a:srgbClr val="000000"/>
                            </a:outerShdw>
                          </a:effectLst>
                          <a:latin typeface="Times New Roman" charset="0"/>
                          <a:ea typeface="Times New Roman" charset="0"/>
                          <a:cs typeface="Nazanin" pitchFamily="2" charset="-78"/>
                        </a:rPr>
                        <a:t>صحيح</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400" b="1" i="0" u="none" strike="noStrike" cap="none" normalizeH="0" baseline="0" smtClean="0">
                          <a:ln>
                            <a:noFill/>
                          </a:ln>
                          <a:solidFill>
                            <a:srgbClr val="66FF33"/>
                          </a:solidFill>
                          <a:effectLst>
                            <a:outerShdw blurRad="38100" dist="38100" dir="2700000" algn="tl">
                              <a:srgbClr val="000000"/>
                            </a:outerShdw>
                          </a:effectLst>
                          <a:latin typeface="Times New Roman" charset="0"/>
                          <a:ea typeface="Times New Roman" charset="0"/>
                          <a:cs typeface="Nazanin" pitchFamily="2" charset="-78"/>
                        </a:rPr>
                        <a:t>خطاي نوع </a:t>
                      </a:r>
                      <a:r>
                        <a:rPr kumimoji="0" lang="en-US" sz="2000" b="1" i="0" u="none" strike="noStrike" cap="none" normalizeH="0" baseline="0" smtClean="0">
                          <a:ln>
                            <a:noFill/>
                          </a:ln>
                          <a:solidFill>
                            <a:srgbClr val="66FF33"/>
                          </a:solidFill>
                          <a:effectLst>
                            <a:outerShdw blurRad="38100" dist="38100" dir="2700000" algn="tl">
                              <a:srgbClr val="000000"/>
                            </a:outerShdw>
                          </a:effectLst>
                          <a:latin typeface="Times New Roman" charset="0"/>
                          <a:ea typeface="Times New Roman" charset="0"/>
                          <a:cs typeface="Nazanin" pitchFamily="2" charset="-78"/>
                        </a:rPr>
                        <a:t>II</a:t>
                      </a:r>
                      <a:endParaRPr kumimoji="0" lang="en-US" sz="4000" b="1" i="0" u="none" strike="noStrike" cap="none" normalizeH="0" baseline="0" smtClean="0">
                        <a:ln>
                          <a:noFill/>
                        </a:ln>
                        <a:solidFill>
                          <a:srgbClr val="66FF33"/>
                        </a:solidFill>
                        <a:effectLst>
                          <a:outerShdw blurRad="38100" dist="38100" dir="2700000" algn="tl">
                            <a:srgbClr val="000000"/>
                          </a:outerShdw>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400" b="1" i="0" u="none" strike="noStrike" cap="none" normalizeH="0" baseline="0" smtClean="0">
                          <a:ln>
                            <a:noFill/>
                          </a:ln>
                          <a:solidFill>
                            <a:srgbClr val="FFFF00"/>
                          </a:solidFill>
                          <a:effectLst>
                            <a:outerShdw blurRad="38100" dist="38100" dir="2700000" algn="tl">
                              <a:srgbClr val="000000"/>
                            </a:outerShdw>
                          </a:effectLst>
                          <a:latin typeface="Times New Roman" charset="0"/>
                          <a:ea typeface="Times New Roman" charset="0"/>
                          <a:cs typeface="Nazanin" pitchFamily="2" charset="-78"/>
                        </a:rPr>
                        <a:t>رد نكردن </a:t>
                      </a:r>
                      <a:r>
                        <a:rPr kumimoji="0" lang="ar-SA" sz="2400" b="1" i="1" u="none" strike="noStrike" cap="none" normalizeH="0" baseline="0" smtClean="0">
                          <a:ln>
                            <a:noFill/>
                          </a:ln>
                          <a:solidFill>
                            <a:srgbClr val="FFFF00"/>
                          </a:solidFill>
                          <a:effectLst>
                            <a:outerShdw blurRad="38100" dist="38100" dir="2700000" algn="tl">
                              <a:srgbClr val="000000"/>
                            </a:outerShdw>
                          </a:effectLst>
                          <a:latin typeface="Times New Roman" charset="0"/>
                          <a:ea typeface="Times New Roman" charset="0"/>
                          <a:cs typeface="Nazanin" pitchFamily="2" charset="-78"/>
                        </a:rPr>
                        <a:t>فرضيه صفر</a:t>
                      </a:r>
                      <a:endParaRPr kumimoji="0" lang="ar-SA" sz="4000" b="1" i="0" u="none" strike="noStrike" cap="none" normalizeH="0" baseline="0" smtClean="0">
                        <a:ln>
                          <a:noFill/>
                        </a:ln>
                        <a:solidFill>
                          <a:srgbClr val="FFFF00"/>
                        </a:solidFill>
                        <a:effectLst>
                          <a:outerShdw blurRad="38100" dist="38100" dir="2700000" algn="tl">
                            <a:srgbClr val="000000"/>
                          </a:outerShdw>
                        </a:effectLst>
                        <a:latin typeface="Arial" charset="0"/>
                        <a:ea typeface="Times New Roman" charset="0"/>
                        <a:cs typeface="Nazanin" pitchFamily="2" charset="-78"/>
                      </a:endParaRPr>
                    </a:p>
                  </a:txBody>
                  <a:tcPr anchor="ctr" horzOverflow="overflow">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5" name="Footer Placeholder 4"/>
          <p:cNvSpPr>
            <a:spLocks noGrp="1"/>
          </p:cNvSpPr>
          <p:nvPr>
            <p:ph type="ftr" sz="quarter" idx="11"/>
          </p:nvPr>
        </p:nvSpPr>
        <p:spPr/>
        <p:txBody>
          <a:bodyPr/>
          <a:lstStyle/>
          <a:p>
            <a:pPr>
              <a:defRPr/>
            </a:pPr>
            <a:r>
              <a:rPr lang="ar-SA" smtClean="0"/>
              <a:t>انتخاب موضوع، بيان مسئله، اهداف-دکتر آرش قنبريان</a:t>
            </a:r>
            <a:endParaRPr lang="en-US"/>
          </a:p>
        </p:txBody>
      </p:sp>
      <p:sp>
        <p:nvSpPr>
          <p:cNvPr id="5" name="Slide Number Placeholder 4"/>
          <p:cNvSpPr>
            <a:spLocks noGrp="1"/>
          </p:cNvSpPr>
          <p:nvPr>
            <p:ph type="sldNum" sz="quarter" idx="12"/>
          </p:nvPr>
        </p:nvSpPr>
        <p:spPr/>
        <p:txBody>
          <a:bodyPr/>
          <a:lstStyle/>
          <a:p>
            <a:pPr>
              <a:defRPr/>
            </a:pPr>
            <a:fld id="{17F80CE8-BDD2-4AC3-8872-034D1AB9C426}" type="slidenum">
              <a:rPr lang="en-US" smtClean="0"/>
              <a:pPr>
                <a:defRPr/>
              </a:pPr>
              <a:t>83</a:t>
            </a:fld>
            <a:endParaRPr lang="en-US"/>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277813"/>
            <a:ext cx="8229600" cy="560387"/>
          </a:xfrm>
        </p:spPr>
        <p:txBody>
          <a:bodyPr>
            <a:normAutofit fontScale="90000"/>
          </a:bodyPr>
          <a:lstStyle/>
          <a:p>
            <a:pPr algn="r" rtl="1" eaLnBrk="1" hangingPunct="1">
              <a:defRPr/>
            </a:pPr>
            <a:r>
              <a:rPr lang="ar-SA" sz="4000" b="1" dirty="0" smtClean="0">
                <a:solidFill>
                  <a:srgbClr val="FF0000"/>
                </a:solidFill>
                <a:cs typeface="B Titr" pitchFamily="2" charset="-78"/>
              </a:rPr>
              <a:t>مقدار احتمال</a:t>
            </a:r>
            <a:endParaRPr lang="en-US" sz="4000" b="1" dirty="0" smtClean="0">
              <a:solidFill>
                <a:srgbClr val="FF0000"/>
              </a:solidFill>
              <a:cs typeface="B Titr" pitchFamily="2" charset="-78"/>
            </a:endParaRPr>
          </a:p>
        </p:txBody>
      </p:sp>
      <p:sp>
        <p:nvSpPr>
          <p:cNvPr id="36867" name="Rectangle 3"/>
          <p:cNvSpPr>
            <a:spLocks noGrp="1" noChangeArrowheads="1"/>
          </p:cNvSpPr>
          <p:nvPr>
            <p:ph idx="1"/>
          </p:nvPr>
        </p:nvSpPr>
        <p:spPr>
          <a:xfrm>
            <a:off x="125288" y="1143000"/>
            <a:ext cx="8839200" cy="5257800"/>
          </a:xfrm>
        </p:spPr>
        <p:txBody>
          <a:bodyPr/>
          <a:lstStyle/>
          <a:p>
            <a:pPr algn="r" rtl="1" eaLnBrk="1" hangingPunct="1">
              <a:lnSpc>
                <a:spcPct val="90000"/>
              </a:lnSpc>
              <a:defRPr/>
            </a:pPr>
            <a:r>
              <a:rPr lang="ar-SA" sz="2800" dirty="0" smtClean="0">
                <a:cs typeface="Mitra" pitchFamily="2" charset="-78"/>
              </a:rPr>
              <a:t>پس از جمع‌آوري و تحليل داده‌ها براي رد كردن فرضيه صفر به معيار استانداردي نياز داريم. </a:t>
            </a:r>
            <a:endParaRPr lang="en-US" sz="2800" dirty="0" smtClean="0">
              <a:cs typeface="Mitra" pitchFamily="2" charset="-78"/>
            </a:endParaRPr>
          </a:p>
          <a:p>
            <a:pPr algn="r" rtl="1" eaLnBrk="1" hangingPunct="1">
              <a:lnSpc>
                <a:spcPct val="90000"/>
              </a:lnSpc>
              <a:defRPr/>
            </a:pPr>
            <a:r>
              <a:rPr lang="ar-SA" sz="2800" dirty="0" smtClean="0">
                <a:cs typeface="Mitra" pitchFamily="2" charset="-78"/>
              </a:rPr>
              <a:t>اين معيار در تحليل‌هاي آماري مقدار احتمال خوانده مي‌شود. مقدار احتمال, عددي است بين صفر و يك كه مشخص مي‌كند اندازه اثري كه محقق در نظر گرفته يا هر اندازه اثري بزرگتر از اين مقدار چقدر احتمال دارد كه تصادفي پذيرفته شود. </a:t>
            </a:r>
            <a:endParaRPr lang="en-US" sz="2800" dirty="0" smtClean="0">
              <a:cs typeface="Mitra" pitchFamily="2" charset="-78"/>
            </a:endParaRPr>
          </a:p>
          <a:p>
            <a:pPr algn="r" rtl="1" eaLnBrk="1" hangingPunct="1">
              <a:lnSpc>
                <a:spcPct val="90000"/>
              </a:lnSpc>
              <a:defRPr/>
            </a:pPr>
            <a:r>
              <a:rPr lang="ar-SA" sz="2800" dirty="0" smtClean="0">
                <a:cs typeface="Mitra" pitchFamily="2" charset="-78"/>
              </a:rPr>
              <a:t>هنگامي كه فرضيه صفر رد مي‌شود و فرضيه مقابل آن (وجود ارتباط) پذيرفته مي‌شود كه مقدار احتمال عددي كمتر از (كه قبل از آزمون مقدار آن مشخص شده است مثلاً </a:t>
            </a:r>
            <a:r>
              <a:rPr lang="fa-IR" sz="2800" dirty="0" smtClean="0">
                <a:cs typeface="Mitra" pitchFamily="2" charset="-78"/>
              </a:rPr>
              <a:t>0/05</a:t>
            </a:r>
            <a:r>
              <a:rPr lang="ar-SA" sz="2800" dirty="0" smtClean="0">
                <a:cs typeface="Mitra" pitchFamily="2" charset="-78"/>
              </a:rPr>
              <a:t> </a:t>
            </a:r>
            <a:r>
              <a:rPr lang="ar-SA" sz="2800" dirty="0" smtClean="0">
                <a:cs typeface="Mitra" pitchFamily="2" charset="-78"/>
              </a:rPr>
              <a:t>يا </a:t>
            </a:r>
            <a:r>
              <a:rPr lang="fa-IR" sz="2800" dirty="0" smtClean="0">
                <a:cs typeface="Mitra" pitchFamily="2" charset="-78"/>
              </a:rPr>
              <a:t>0/01</a:t>
            </a:r>
            <a:r>
              <a:rPr lang="ar-SA" sz="2800" dirty="0" smtClean="0">
                <a:cs typeface="Mitra" pitchFamily="2" charset="-78"/>
              </a:rPr>
              <a:t>) </a:t>
            </a:r>
            <a:r>
              <a:rPr lang="ar-SA" sz="2800" dirty="0" smtClean="0">
                <a:cs typeface="Mitra" pitchFamily="2" charset="-78"/>
              </a:rPr>
              <a:t>باشد. وقتي كه نتايج از لحاظ آماري معني‌دار نمي‌شود يعني وقتي كه مقدار احتمال بزرگ‌تر از مي‌شود تنها معني آن اين است كه نتايج مشاهده شده در نمونه از آنچه مي‌توانست تنها براساس تصادف (مقدار) اتفاق بيافتد ضعيف است. </a:t>
            </a:r>
            <a:endParaRPr lang="en-US" sz="2800" dirty="0" smtClean="0">
              <a:cs typeface="Mitra" pitchFamily="2" charset="-78"/>
            </a:endParaRPr>
          </a:p>
        </p:txBody>
      </p:sp>
      <p:sp>
        <p:nvSpPr>
          <p:cNvPr id="4" name="Footer Placeholder 4"/>
          <p:cNvSpPr>
            <a:spLocks noGrp="1"/>
          </p:cNvSpPr>
          <p:nvPr>
            <p:ph type="ftr" sz="quarter" idx="11"/>
          </p:nvPr>
        </p:nvSpPr>
        <p:spPr/>
        <p:txBody>
          <a:bodyPr/>
          <a:lstStyle/>
          <a:p>
            <a:pPr>
              <a:defRPr/>
            </a:pPr>
            <a:r>
              <a:rPr lang="ar-SA" smtClean="0"/>
              <a:t>انتخاب موضوع، بيان مسئله، اهداف-دکتر آرش قنبريان</a:t>
            </a:r>
            <a:endParaRPr lang="en-US"/>
          </a:p>
        </p:txBody>
      </p:sp>
      <p:sp>
        <p:nvSpPr>
          <p:cNvPr id="5" name="Slide Number Placeholder 4"/>
          <p:cNvSpPr>
            <a:spLocks noGrp="1"/>
          </p:cNvSpPr>
          <p:nvPr>
            <p:ph type="sldNum" sz="quarter" idx="12"/>
          </p:nvPr>
        </p:nvSpPr>
        <p:spPr/>
        <p:txBody>
          <a:bodyPr/>
          <a:lstStyle/>
          <a:p>
            <a:fld id="{C18AF7E9-5F85-4EBF-B4B3-3686E00CFE2F}" type="slidenum">
              <a:rPr lang="en-US" smtClean="0"/>
              <a:pPr/>
              <a:t>84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 calcmode="lin" valueType="num">
                                      <p:cBhvr additive="base">
                                        <p:cTn id="7" dur="500" fill="hold"/>
                                        <p:tgtEl>
                                          <p:spTgt spid="368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68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6867">
                                            <p:txEl>
                                              <p:pRg st="1" end="1"/>
                                            </p:txEl>
                                          </p:spTgt>
                                        </p:tgtEl>
                                        <p:attrNameLst>
                                          <p:attrName>style.visibility</p:attrName>
                                        </p:attrNameLst>
                                      </p:cBhvr>
                                      <p:to>
                                        <p:strVal val="visible"/>
                                      </p:to>
                                    </p:set>
                                    <p:anim calcmode="lin" valueType="num">
                                      <p:cBhvr additive="base">
                                        <p:cTn id="13" dur="500" fill="hold"/>
                                        <p:tgtEl>
                                          <p:spTgt spid="368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68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6867">
                                            <p:txEl>
                                              <p:pRg st="2" end="2"/>
                                            </p:txEl>
                                          </p:spTgt>
                                        </p:tgtEl>
                                        <p:attrNameLst>
                                          <p:attrName>style.visibility</p:attrName>
                                        </p:attrNameLst>
                                      </p:cBhvr>
                                      <p:to>
                                        <p:strVal val="visible"/>
                                      </p:to>
                                    </p:set>
                                    <p:anim calcmode="lin" valueType="num">
                                      <p:cBhvr additive="base">
                                        <p:cTn id="19" dur="500" fill="hold"/>
                                        <p:tgtEl>
                                          <p:spTgt spid="3686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686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idx="1"/>
          </p:nvPr>
        </p:nvSpPr>
        <p:spPr>
          <a:xfrm>
            <a:off x="0" y="1600200"/>
            <a:ext cx="8915400" cy="4530725"/>
          </a:xfrm>
        </p:spPr>
        <p:txBody>
          <a:bodyPr/>
          <a:lstStyle/>
          <a:p>
            <a:pPr algn="r" rtl="1" eaLnBrk="1" hangingPunct="1">
              <a:defRPr/>
            </a:pPr>
            <a:r>
              <a:rPr lang="fa-IR" dirty="0" smtClean="0"/>
              <a:t> </a:t>
            </a:r>
            <a:r>
              <a:rPr lang="fa-IR" dirty="0" smtClean="0">
                <a:cs typeface="B Zar" pitchFamily="2" charset="-78"/>
              </a:rPr>
              <a:t>وقتي كه </a:t>
            </a:r>
            <a:r>
              <a:rPr lang="en-US" dirty="0" err="1" smtClean="0">
                <a:cs typeface="B Zar" pitchFamily="2" charset="-78"/>
              </a:rPr>
              <a:t>P.Value</a:t>
            </a:r>
            <a:r>
              <a:rPr lang="fa-IR" dirty="0" smtClean="0">
                <a:cs typeface="B Zar" pitchFamily="2" charset="-78"/>
              </a:rPr>
              <a:t> زير نقطه بحراني </a:t>
            </a:r>
            <a:r>
              <a:rPr lang="fa-IR" dirty="0" smtClean="0">
                <a:cs typeface="B Zar" pitchFamily="2" charset="-78"/>
              </a:rPr>
              <a:t>(0/05) </a:t>
            </a:r>
            <a:r>
              <a:rPr lang="fa-IR" dirty="0" smtClean="0">
                <a:cs typeface="B Zar" pitchFamily="2" charset="-78"/>
              </a:rPr>
              <a:t>باشد نتيجه آزمون را از نظر آماري معني دار مي گوييم و اگر بالاتر از اين رقم باشد مي گوييم اين ارتباط معني دار نيست. به همين دليل آزمون هاي فرضيه را آزمون معني دار بودن </a:t>
            </a:r>
            <a:r>
              <a:rPr lang="en-US" dirty="0" smtClean="0">
                <a:cs typeface="B Zar" pitchFamily="2" charset="-78"/>
              </a:rPr>
              <a:t>(</a:t>
            </a:r>
            <a:r>
              <a:rPr lang="en-US" sz="2800" dirty="0" smtClean="0">
                <a:cs typeface="B Zar" pitchFamily="2" charset="-78"/>
              </a:rPr>
              <a:t>Significance</a:t>
            </a:r>
            <a:r>
              <a:rPr lang="en-US" dirty="0" smtClean="0">
                <a:cs typeface="B Zar" pitchFamily="2" charset="-78"/>
              </a:rPr>
              <a:t> </a:t>
            </a:r>
            <a:r>
              <a:rPr lang="en-US" sz="2800" dirty="0" smtClean="0">
                <a:cs typeface="B Zar" pitchFamily="2" charset="-78"/>
              </a:rPr>
              <a:t>test</a:t>
            </a:r>
            <a:r>
              <a:rPr lang="en-US" dirty="0" smtClean="0">
                <a:cs typeface="B Zar" pitchFamily="2" charset="-78"/>
              </a:rPr>
              <a:t>)</a:t>
            </a:r>
            <a:r>
              <a:rPr lang="fa-IR" dirty="0" smtClean="0">
                <a:cs typeface="B Zar" pitchFamily="2" charset="-78"/>
              </a:rPr>
              <a:t> هم مي گويند.</a:t>
            </a:r>
          </a:p>
          <a:p>
            <a:pPr algn="r" rtl="1" eaLnBrk="1" hangingPunct="1">
              <a:defRPr/>
            </a:pPr>
            <a:r>
              <a:rPr lang="fa-IR" dirty="0" smtClean="0">
                <a:cs typeface="B Zar" pitchFamily="2" charset="-78"/>
              </a:rPr>
              <a:t>بين آزمون معني دار آماري با مفهوم معني دار بودن باليني يا پاراكلينيكي ممكن است اختلاف وجود داشته باشد. يعني يك فرض صفر ممكن است به لحاظ آماري رد شود ولي به لحاظ باليني رد نشود.</a:t>
            </a:r>
            <a:endParaRPr lang="en-US" dirty="0" smtClean="0">
              <a:cs typeface="B Zar" pitchFamily="2" charset="-78"/>
            </a:endParaRPr>
          </a:p>
        </p:txBody>
      </p:sp>
      <p:sp>
        <p:nvSpPr>
          <p:cNvPr id="4" name="Footer Placeholder 4"/>
          <p:cNvSpPr>
            <a:spLocks noGrp="1"/>
          </p:cNvSpPr>
          <p:nvPr>
            <p:ph type="ftr" sz="quarter" idx="11"/>
          </p:nvPr>
        </p:nvSpPr>
        <p:spPr/>
        <p:txBody>
          <a:bodyPr/>
          <a:lstStyle/>
          <a:p>
            <a:pPr>
              <a:defRPr/>
            </a:pPr>
            <a:r>
              <a:rPr lang="ar-SA" smtClean="0"/>
              <a:t>انتخاب موضوع، بيان مسئله، اهداف-دکتر آرش قنبريان</a:t>
            </a:r>
            <a:endParaRPr lang="en-US"/>
          </a:p>
        </p:txBody>
      </p:sp>
      <p:sp>
        <p:nvSpPr>
          <p:cNvPr id="5" name="Slide Number Placeholder 4"/>
          <p:cNvSpPr>
            <a:spLocks noGrp="1"/>
          </p:cNvSpPr>
          <p:nvPr>
            <p:ph type="sldNum" sz="quarter" idx="12"/>
          </p:nvPr>
        </p:nvSpPr>
        <p:spPr/>
        <p:txBody>
          <a:bodyPr/>
          <a:lstStyle/>
          <a:p>
            <a:fld id="{C18AF7E9-5F85-4EBF-B4B3-3686E00CFE2F}" type="slidenum">
              <a:rPr lang="en-US" smtClean="0"/>
              <a:pPr/>
              <a:t>85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 calcmode="lin" valueType="num">
                                      <p:cBhvr additive="base">
                                        <p:cTn id="7" dur="500" fill="hold"/>
                                        <p:tgtEl>
                                          <p:spTgt spid="430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30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3011">
                                            <p:txEl>
                                              <p:pRg st="1" end="1"/>
                                            </p:txEl>
                                          </p:spTgt>
                                        </p:tgtEl>
                                        <p:attrNameLst>
                                          <p:attrName>style.visibility</p:attrName>
                                        </p:attrNameLst>
                                      </p:cBhvr>
                                      <p:to>
                                        <p:strVal val="visible"/>
                                      </p:to>
                                    </p:set>
                                    <p:anim calcmode="lin" valueType="num">
                                      <p:cBhvr additive="base">
                                        <p:cTn id="13" dur="500" fill="hold"/>
                                        <p:tgtEl>
                                          <p:spTgt spid="430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301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277813"/>
            <a:ext cx="8229600" cy="712787"/>
          </a:xfrm>
        </p:spPr>
        <p:txBody>
          <a:bodyPr/>
          <a:lstStyle/>
          <a:p>
            <a:pPr algn="r" rtl="1" eaLnBrk="1" hangingPunct="1">
              <a:defRPr/>
            </a:pPr>
            <a:r>
              <a:rPr lang="ar-SA" sz="4000" b="1" dirty="0" smtClean="0">
                <a:solidFill>
                  <a:srgbClr val="FF0000"/>
                </a:solidFill>
                <a:cs typeface="B Titr" pitchFamily="2" charset="-78"/>
              </a:rPr>
              <a:t>فرضيه</a:t>
            </a:r>
            <a:r>
              <a:rPr lang="ar-SA" sz="4000" b="1" dirty="0" smtClean="0">
                <a:solidFill>
                  <a:srgbClr val="FF0000"/>
                </a:solidFill>
              </a:rPr>
              <a:t>‌</a:t>
            </a:r>
            <a:r>
              <a:rPr lang="ar-SA" sz="4000" b="1" dirty="0" smtClean="0">
                <a:solidFill>
                  <a:srgbClr val="FF0000"/>
                </a:solidFill>
                <a:cs typeface="B Titr" pitchFamily="2" charset="-78"/>
              </a:rPr>
              <a:t>هاي مقابل يك</a:t>
            </a:r>
            <a:r>
              <a:rPr lang="ar-SA" sz="4000" b="1" dirty="0" smtClean="0">
                <a:solidFill>
                  <a:srgbClr val="FF0000"/>
                </a:solidFill>
              </a:rPr>
              <a:t>‌</a:t>
            </a:r>
            <a:r>
              <a:rPr lang="ar-SA" sz="4000" b="1" dirty="0" smtClean="0">
                <a:solidFill>
                  <a:srgbClr val="FF0000"/>
                </a:solidFill>
                <a:cs typeface="B Titr" pitchFamily="2" charset="-78"/>
              </a:rPr>
              <a:t>طرفه و دوطرفه</a:t>
            </a:r>
            <a:r>
              <a:rPr lang="en-US" sz="4000" b="1" dirty="0" smtClean="0">
                <a:solidFill>
                  <a:srgbClr val="FF0000"/>
                </a:solidFill>
                <a:cs typeface="B Titr" pitchFamily="2" charset="-78"/>
              </a:rPr>
              <a:t>:</a:t>
            </a:r>
            <a:endParaRPr lang="en-US" sz="4000" dirty="0" smtClean="0">
              <a:solidFill>
                <a:srgbClr val="FF0000"/>
              </a:solidFill>
            </a:endParaRPr>
          </a:p>
        </p:txBody>
      </p:sp>
      <p:sp>
        <p:nvSpPr>
          <p:cNvPr id="34819" name="Rectangle 3"/>
          <p:cNvSpPr>
            <a:spLocks noGrp="1" noChangeArrowheads="1"/>
          </p:cNvSpPr>
          <p:nvPr>
            <p:ph idx="1"/>
          </p:nvPr>
        </p:nvSpPr>
        <p:spPr>
          <a:xfrm>
            <a:off x="0" y="1143000"/>
            <a:ext cx="9144000" cy="5715000"/>
          </a:xfrm>
        </p:spPr>
        <p:txBody>
          <a:bodyPr/>
          <a:lstStyle/>
          <a:p>
            <a:pPr algn="r" rtl="1" eaLnBrk="1" hangingPunct="1">
              <a:lnSpc>
                <a:spcPct val="90000"/>
              </a:lnSpc>
              <a:defRPr/>
            </a:pPr>
            <a:r>
              <a:rPr lang="ar-SA" sz="2800" b="1" smtClean="0">
                <a:cs typeface="B Zar" pitchFamily="2" charset="-78"/>
              </a:rPr>
              <a:t>در فرضيه يك</a:t>
            </a:r>
            <a:r>
              <a:rPr lang="ar-SA" sz="2800" b="1" smtClean="0"/>
              <a:t>‌</a:t>
            </a:r>
            <a:r>
              <a:rPr lang="ar-SA" sz="2800" b="1" smtClean="0">
                <a:cs typeface="B Zar" pitchFamily="2" charset="-78"/>
              </a:rPr>
              <a:t>طرفه جهت ارتباط (مستقيم يا معكوس) بين </a:t>
            </a:r>
            <a:r>
              <a:rPr lang="ar-SA" sz="2800" b="1" i="1" smtClean="0">
                <a:cs typeface="B Zar" pitchFamily="2" charset="-78"/>
              </a:rPr>
              <a:t>متغير </a:t>
            </a:r>
            <a:r>
              <a:rPr lang="ar-SA" sz="2800" b="1" smtClean="0">
                <a:cs typeface="B Zar" pitchFamily="2" charset="-78"/>
              </a:rPr>
              <a:t>پاسخ و مستقل مشخص مي</a:t>
            </a:r>
            <a:r>
              <a:rPr lang="ar-SA" sz="2800" b="1" smtClean="0"/>
              <a:t>‌‌</a:t>
            </a:r>
            <a:r>
              <a:rPr lang="ar-SA" sz="2800" b="1" smtClean="0">
                <a:cs typeface="B Zar" pitchFamily="2" charset="-78"/>
              </a:rPr>
              <a:t>شود. </a:t>
            </a:r>
            <a:endParaRPr lang="fa-IR" sz="2800" b="1" smtClean="0">
              <a:cs typeface="B Zar" pitchFamily="2" charset="-78"/>
            </a:endParaRPr>
          </a:p>
          <a:p>
            <a:pPr lvl="1" algn="r" rtl="1" eaLnBrk="1" hangingPunct="1">
              <a:lnSpc>
                <a:spcPct val="90000"/>
              </a:lnSpc>
              <a:defRPr/>
            </a:pPr>
            <a:r>
              <a:rPr lang="ar-SA" sz="2400" b="1" smtClean="0">
                <a:solidFill>
                  <a:schemeClr val="tx2"/>
                </a:solidFill>
                <a:cs typeface="B Zar" pitchFamily="2" charset="-78"/>
              </a:rPr>
              <a:t>به عنوان مثال هنگامي كه بيان مي</a:t>
            </a:r>
            <a:r>
              <a:rPr lang="ar-SA" sz="2400" b="1" smtClean="0">
                <a:solidFill>
                  <a:schemeClr val="tx2"/>
                </a:solidFill>
              </a:rPr>
              <a:t>‌</a:t>
            </a:r>
            <a:r>
              <a:rPr lang="ar-SA" sz="2400" b="1" smtClean="0">
                <a:solidFill>
                  <a:schemeClr val="tx2"/>
                </a:solidFill>
                <a:cs typeface="B Zar" pitchFamily="2" charset="-78"/>
              </a:rPr>
              <a:t>كنيم ”فراواني مصرف آب سالم و بهداشتي در اشخاصي كه مبتلا به زخم معده شده</a:t>
            </a:r>
            <a:r>
              <a:rPr lang="ar-SA" sz="2400" b="1" smtClean="0">
                <a:solidFill>
                  <a:schemeClr val="tx2"/>
                </a:solidFill>
              </a:rPr>
              <a:t>‌</a:t>
            </a:r>
            <a:r>
              <a:rPr lang="ar-SA" sz="2400" b="1" smtClean="0">
                <a:solidFill>
                  <a:schemeClr val="tx2"/>
                </a:solidFill>
                <a:cs typeface="B Zar" pitchFamily="2" charset="-78"/>
              </a:rPr>
              <a:t>اند در مقايسه با افراد سالم كمتر است“ يك فرضيه يك</a:t>
            </a:r>
            <a:r>
              <a:rPr lang="ar-SA" sz="2400" b="1" smtClean="0">
                <a:solidFill>
                  <a:schemeClr val="tx2"/>
                </a:solidFill>
              </a:rPr>
              <a:t>‌</a:t>
            </a:r>
            <a:r>
              <a:rPr lang="ar-SA" sz="2400" b="1" smtClean="0">
                <a:solidFill>
                  <a:schemeClr val="tx2"/>
                </a:solidFill>
                <a:cs typeface="B Zar" pitchFamily="2" charset="-78"/>
              </a:rPr>
              <a:t>طرفه كه در آن رابطه معكوسي عنوان شده</a:t>
            </a:r>
            <a:r>
              <a:rPr lang="fa-IR" sz="2400" b="1" smtClean="0">
                <a:solidFill>
                  <a:schemeClr val="tx2"/>
                </a:solidFill>
                <a:cs typeface="B Zar" pitchFamily="2" charset="-78"/>
              </a:rPr>
              <a:t>،</a:t>
            </a:r>
            <a:r>
              <a:rPr lang="ar-SA" sz="2400" b="1" smtClean="0">
                <a:solidFill>
                  <a:schemeClr val="tx2"/>
                </a:solidFill>
                <a:cs typeface="B Zar" pitchFamily="2" charset="-78"/>
              </a:rPr>
              <a:t> ساخته</a:t>
            </a:r>
            <a:r>
              <a:rPr lang="ar-SA" sz="2400" b="1" smtClean="0">
                <a:solidFill>
                  <a:schemeClr val="tx2"/>
                </a:solidFill>
              </a:rPr>
              <a:t>‌</a:t>
            </a:r>
            <a:r>
              <a:rPr lang="ar-SA" sz="2400" b="1" smtClean="0">
                <a:solidFill>
                  <a:schemeClr val="tx2"/>
                </a:solidFill>
                <a:cs typeface="B Zar" pitchFamily="2" charset="-78"/>
              </a:rPr>
              <a:t>ايم. </a:t>
            </a:r>
            <a:endParaRPr lang="fa-IR" sz="2400" b="1" smtClean="0">
              <a:solidFill>
                <a:schemeClr val="tx2"/>
              </a:solidFill>
              <a:cs typeface="B Zar" pitchFamily="2" charset="-78"/>
            </a:endParaRPr>
          </a:p>
          <a:p>
            <a:pPr lvl="1" algn="r" rtl="1" eaLnBrk="1" hangingPunct="1">
              <a:lnSpc>
                <a:spcPct val="90000"/>
              </a:lnSpc>
              <a:defRPr/>
            </a:pPr>
            <a:r>
              <a:rPr lang="ar-SA" sz="2400" b="1" smtClean="0">
                <a:cs typeface="B Zar" pitchFamily="2" charset="-78"/>
              </a:rPr>
              <a:t>در فرضيه دوطرفه تنها مسأله وجود ارتباط (نه جهت آن) منظور مي</a:t>
            </a:r>
            <a:r>
              <a:rPr lang="ar-SA" sz="2400" b="1" smtClean="0"/>
              <a:t>‌</a:t>
            </a:r>
            <a:r>
              <a:rPr lang="ar-SA" sz="2400" b="1" smtClean="0">
                <a:cs typeface="B Zar" pitchFamily="2" charset="-78"/>
              </a:rPr>
              <a:t>شود. به عنوان مثال هنگامي كه بيان مي</a:t>
            </a:r>
            <a:r>
              <a:rPr lang="ar-SA" sz="2400" b="1" smtClean="0"/>
              <a:t>‌</a:t>
            </a:r>
            <a:r>
              <a:rPr lang="ar-SA" sz="2400" b="1" smtClean="0">
                <a:cs typeface="B Zar" pitchFamily="2" charset="-78"/>
              </a:rPr>
              <a:t>كنيم ”فراواني مصرف آب سالم و بهداشتي در اشخاص مبتلا به زخم معده در مقايسه با افراد سالم, متفاوت است“ يك فرضيه دوطرفه ساخته</a:t>
            </a:r>
            <a:r>
              <a:rPr lang="ar-SA" sz="2400" b="1" smtClean="0"/>
              <a:t>‌</a:t>
            </a:r>
            <a:r>
              <a:rPr lang="ar-SA" sz="2400" b="1" smtClean="0">
                <a:cs typeface="B Zar" pitchFamily="2" charset="-78"/>
              </a:rPr>
              <a:t>ايم.</a:t>
            </a:r>
          </a:p>
          <a:p>
            <a:pPr algn="r" rtl="1" eaLnBrk="1" hangingPunct="1">
              <a:lnSpc>
                <a:spcPct val="90000"/>
              </a:lnSpc>
              <a:defRPr/>
            </a:pPr>
            <a:r>
              <a:rPr lang="ar-SA" sz="2800" b="1" smtClean="0">
                <a:cs typeface="B Zar" pitchFamily="2" charset="-78"/>
              </a:rPr>
              <a:t>فرضيه يك</a:t>
            </a:r>
            <a:r>
              <a:rPr lang="ar-SA" sz="2800" b="1" smtClean="0"/>
              <a:t>‌</a:t>
            </a:r>
            <a:r>
              <a:rPr lang="ar-SA" sz="2800" b="1" smtClean="0">
                <a:cs typeface="B Zar" pitchFamily="2" charset="-78"/>
              </a:rPr>
              <a:t>طرفه در شرايط خاصي نظير مواقعي كه ارتباط تنها از يك جهت مهم باشد يا از نظر بيولوژيكي معني</a:t>
            </a:r>
            <a:r>
              <a:rPr lang="ar-SA" sz="2800" b="1" smtClean="0"/>
              <a:t>‌</a:t>
            </a:r>
            <a:r>
              <a:rPr lang="ar-SA" sz="2800" b="1" smtClean="0">
                <a:cs typeface="B Zar" pitchFamily="2" charset="-78"/>
              </a:rPr>
              <a:t>دار باشد استفاده مي</a:t>
            </a:r>
            <a:r>
              <a:rPr lang="ar-SA" sz="2800" b="1" smtClean="0"/>
              <a:t>‌</a:t>
            </a:r>
            <a:r>
              <a:rPr lang="ar-SA" sz="2800" b="1" smtClean="0">
                <a:cs typeface="B Zar" pitchFamily="2" charset="-78"/>
              </a:rPr>
              <a:t>شود. </a:t>
            </a:r>
            <a:endParaRPr lang="fa-IR" sz="2800" b="1" smtClean="0">
              <a:cs typeface="B Zar" pitchFamily="2" charset="-78"/>
            </a:endParaRPr>
          </a:p>
          <a:p>
            <a:pPr lvl="1" algn="r" rtl="1" eaLnBrk="1" hangingPunct="1">
              <a:lnSpc>
                <a:spcPct val="90000"/>
              </a:lnSpc>
              <a:defRPr/>
            </a:pPr>
            <a:r>
              <a:rPr lang="ar-SA" sz="2400" b="1" smtClean="0">
                <a:solidFill>
                  <a:schemeClr val="tx2"/>
                </a:solidFill>
                <a:cs typeface="B Zar" pitchFamily="2" charset="-78"/>
              </a:rPr>
              <a:t>براي مثال در ميزان اثربخشي يك داروي جديد در برابر دارونما امكان تاثير بيشتر داروي جديد از دارونما در بهبود بيماري همواره مطلب درستي نيست. اما موضوع حايز اهميت كارايي داروي جديد است. بنابراين فرضيه يك</a:t>
            </a:r>
            <a:r>
              <a:rPr lang="ar-SA" sz="2400" b="1" smtClean="0">
                <a:solidFill>
                  <a:schemeClr val="tx2"/>
                </a:solidFill>
              </a:rPr>
              <a:t>‌</a:t>
            </a:r>
            <a:r>
              <a:rPr lang="ar-SA" sz="2400" b="1" smtClean="0">
                <a:solidFill>
                  <a:schemeClr val="tx2"/>
                </a:solidFill>
                <a:cs typeface="B Zar" pitchFamily="2" charset="-78"/>
              </a:rPr>
              <a:t>طرفه انتخاب مناسبي است. </a:t>
            </a:r>
            <a:endParaRPr lang="fa-IR" sz="2400" b="1" smtClean="0">
              <a:solidFill>
                <a:schemeClr val="tx2"/>
              </a:solidFill>
              <a:cs typeface="B Zar" pitchFamily="2" charset="-78"/>
            </a:endParaRPr>
          </a:p>
        </p:txBody>
      </p:sp>
      <p:sp>
        <p:nvSpPr>
          <p:cNvPr id="4" name="Footer Placeholder 4"/>
          <p:cNvSpPr>
            <a:spLocks noGrp="1"/>
          </p:cNvSpPr>
          <p:nvPr>
            <p:ph type="ftr" sz="quarter" idx="11"/>
          </p:nvPr>
        </p:nvSpPr>
        <p:spPr/>
        <p:txBody>
          <a:bodyPr/>
          <a:lstStyle/>
          <a:p>
            <a:pPr>
              <a:defRPr/>
            </a:pPr>
            <a:r>
              <a:rPr lang="ar-SA" smtClean="0"/>
              <a:t>انتخاب موضوع، بيان مسئله، اهداف-دکتر آرش قنبريان</a:t>
            </a:r>
            <a:endParaRPr lang="en-US"/>
          </a:p>
        </p:txBody>
      </p:sp>
      <p:sp>
        <p:nvSpPr>
          <p:cNvPr id="5" name="Slide Number Placeholder 4"/>
          <p:cNvSpPr>
            <a:spLocks noGrp="1"/>
          </p:cNvSpPr>
          <p:nvPr>
            <p:ph type="sldNum" sz="quarter" idx="12"/>
          </p:nvPr>
        </p:nvSpPr>
        <p:spPr/>
        <p:txBody>
          <a:bodyPr/>
          <a:lstStyle/>
          <a:p>
            <a:fld id="{C18AF7E9-5F85-4EBF-B4B3-3686E00CFE2F}" type="slidenum">
              <a:rPr lang="en-US" smtClean="0"/>
              <a:pPr/>
              <a:t>86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 calcmode="lin" valueType="num">
                                      <p:cBhvr additive="base">
                                        <p:cTn id="7" dur="500" fill="hold"/>
                                        <p:tgtEl>
                                          <p:spTgt spid="348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481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4819">
                                            <p:txEl>
                                              <p:pRg st="1" end="1"/>
                                            </p:txEl>
                                          </p:spTgt>
                                        </p:tgtEl>
                                        <p:attrNameLst>
                                          <p:attrName>style.visibility</p:attrName>
                                        </p:attrNameLst>
                                      </p:cBhvr>
                                      <p:to>
                                        <p:strVal val="visible"/>
                                      </p:to>
                                    </p:set>
                                    <p:anim calcmode="lin" valueType="num">
                                      <p:cBhvr additive="base">
                                        <p:cTn id="11" dur="500" fill="hold"/>
                                        <p:tgtEl>
                                          <p:spTgt spid="3481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4819">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4819">
                                            <p:txEl>
                                              <p:pRg st="2" end="2"/>
                                            </p:txEl>
                                          </p:spTgt>
                                        </p:tgtEl>
                                        <p:attrNameLst>
                                          <p:attrName>style.visibility</p:attrName>
                                        </p:attrNameLst>
                                      </p:cBhvr>
                                      <p:to>
                                        <p:strVal val="visible"/>
                                      </p:to>
                                    </p:set>
                                    <p:anim calcmode="lin" valueType="num">
                                      <p:cBhvr additive="base">
                                        <p:cTn id="15" dur="500" fill="hold"/>
                                        <p:tgtEl>
                                          <p:spTgt spid="3481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48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4819">
                                            <p:txEl>
                                              <p:pRg st="3" end="3"/>
                                            </p:txEl>
                                          </p:spTgt>
                                        </p:tgtEl>
                                        <p:attrNameLst>
                                          <p:attrName>style.visibility</p:attrName>
                                        </p:attrNameLst>
                                      </p:cBhvr>
                                      <p:to>
                                        <p:strVal val="visible"/>
                                      </p:to>
                                    </p:set>
                                    <p:anim calcmode="lin" valueType="num">
                                      <p:cBhvr additive="base">
                                        <p:cTn id="21" dur="500" fill="hold"/>
                                        <p:tgtEl>
                                          <p:spTgt spid="34819">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4819">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4819">
                                            <p:txEl>
                                              <p:pRg st="4" end="4"/>
                                            </p:txEl>
                                          </p:spTgt>
                                        </p:tgtEl>
                                        <p:attrNameLst>
                                          <p:attrName>style.visibility</p:attrName>
                                        </p:attrNameLst>
                                      </p:cBhvr>
                                      <p:to>
                                        <p:strVal val="visible"/>
                                      </p:to>
                                    </p:set>
                                    <p:anim calcmode="lin" valueType="num">
                                      <p:cBhvr additive="base">
                                        <p:cTn id="25" dur="500" fill="hold"/>
                                        <p:tgtEl>
                                          <p:spTgt spid="34819">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481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1" nodeType="clickEffect">
                                  <p:stCondLst>
                                    <p:cond delay="0"/>
                                  </p:stCondLst>
                                  <p:childTnLst>
                                    <p:set>
                                      <p:cBhvr>
                                        <p:cTn id="30" dur="1" fill="hold">
                                          <p:stCondLst>
                                            <p:cond delay="0"/>
                                          </p:stCondLst>
                                        </p:cTn>
                                        <p:tgtEl>
                                          <p:spTgt spid="34819">
                                            <p:txEl>
                                              <p:pRg st="0" end="0"/>
                                            </p:txEl>
                                          </p:spTgt>
                                        </p:tgtEl>
                                        <p:attrNameLst>
                                          <p:attrName>style.visibility</p:attrName>
                                        </p:attrNameLst>
                                      </p:cBhvr>
                                      <p:to>
                                        <p:strVal val="visible"/>
                                      </p:to>
                                    </p:set>
                                    <p:anim calcmode="lin" valueType="num">
                                      <p:cBhvr additive="base">
                                        <p:cTn id="31" dur="500" fill="hold"/>
                                        <p:tgtEl>
                                          <p:spTgt spid="34819">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4819">
                                            <p:txEl>
                                              <p:pRg st="0" end="0"/>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1" nodeType="withEffect">
                                  <p:stCondLst>
                                    <p:cond delay="0"/>
                                  </p:stCondLst>
                                  <p:childTnLst>
                                    <p:set>
                                      <p:cBhvr>
                                        <p:cTn id="34" dur="1" fill="hold">
                                          <p:stCondLst>
                                            <p:cond delay="0"/>
                                          </p:stCondLst>
                                        </p:cTn>
                                        <p:tgtEl>
                                          <p:spTgt spid="34819">
                                            <p:txEl>
                                              <p:pRg st="1" end="1"/>
                                            </p:txEl>
                                          </p:spTgt>
                                        </p:tgtEl>
                                        <p:attrNameLst>
                                          <p:attrName>style.visibility</p:attrName>
                                        </p:attrNameLst>
                                      </p:cBhvr>
                                      <p:to>
                                        <p:strVal val="visible"/>
                                      </p:to>
                                    </p:set>
                                    <p:anim calcmode="lin" valueType="num">
                                      <p:cBhvr additive="base">
                                        <p:cTn id="35" dur="500" fill="hold"/>
                                        <p:tgtEl>
                                          <p:spTgt spid="34819">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4819">
                                            <p:txEl>
                                              <p:pRg st="1" end="1"/>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1" nodeType="withEffect">
                                  <p:stCondLst>
                                    <p:cond delay="0"/>
                                  </p:stCondLst>
                                  <p:childTnLst>
                                    <p:set>
                                      <p:cBhvr>
                                        <p:cTn id="38" dur="1" fill="hold">
                                          <p:stCondLst>
                                            <p:cond delay="0"/>
                                          </p:stCondLst>
                                        </p:cTn>
                                        <p:tgtEl>
                                          <p:spTgt spid="34819">
                                            <p:txEl>
                                              <p:pRg st="2" end="2"/>
                                            </p:txEl>
                                          </p:spTgt>
                                        </p:tgtEl>
                                        <p:attrNameLst>
                                          <p:attrName>style.visibility</p:attrName>
                                        </p:attrNameLst>
                                      </p:cBhvr>
                                      <p:to>
                                        <p:strVal val="visible"/>
                                      </p:to>
                                    </p:set>
                                    <p:anim calcmode="lin" valueType="num">
                                      <p:cBhvr additive="base">
                                        <p:cTn id="39" dur="500" fill="hold"/>
                                        <p:tgtEl>
                                          <p:spTgt spid="34819">
                                            <p:txEl>
                                              <p:pRg st="2" end="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48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1" nodeType="clickEffect">
                                  <p:stCondLst>
                                    <p:cond delay="0"/>
                                  </p:stCondLst>
                                  <p:childTnLst>
                                    <p:set>
                                      <p:cBhvr>
                                        <p:cTn id="44" dur="1" fill="hold">
                                          <p:stCondLst>
                                            <p:cond delay="0"/>
                                          </p:stCondLst>
                                        </p:cTn>
                                        <p:tgtEl>
                                          <p:spTgt spid="34819">
                                            <p:txEl>
                                              <p:pRg st="3" end="3"/>
                                            </p:txEl>
                                          </p:spTgt>
                                        </p:tgtEl>
                                        <p:attrNameLst>
                                          <p:attrName>style.visibility</p:attrName>
                                        </p:attrNameLst>
                                      </p:cBhvr>
                                      <p:to>
                                        <p:strVal val="visible"/>
                                      </p:to>
                                    </p:set>
                                    <p:anim calcmode="lin" valueType="num">
                                      <p:cBhvr additive="base">
                                        <p:cTn id="45" dur="500" fill="hold"/>
                                        <p:tgtEl>
                                          <p:spTgt spid="34819">
                                            <p:txEl>
                                              <p:pRg st="3" end="3"/>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4819">
                                            <p:txEl>
                                              <p:pRg st="3" end="3"/>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1" nodeType="withEffect">
                                  <p:stCondLst>
                                    <p:cond delay="0"/>
                                  </p:stCondLst>
                                  <p:childTnLst>
                                    <p:set>
                                      <p:cBhvr>
                                        <p:cTn id="48" dur="1" fill="hold">
                                          <p:stCondLst>
                                            <p:cond delay="0"/>
                                          </p:stCondLst>
                                        </p:cTn>
                                        <p:tgtEl>
                                          <p:spTgt spid="34819">
                                            <p:txEl>
                                              <p:pRg st="4" end="4"/>
                                            </p:txEl>
                                          </p:spTgt>
                                        </p:tgtEl>
                                        <p:attrNameLst>
                                          <p:attrName>style.visibility</p:attrName>
                                        </p:attrNameLst>
                                      </p:cBhvr>
                                      <p:to>
                                        <p:strVal val="visible"/>
                                      </p:to>
                                    </p:set>
                                    <p:anim calcmode="lin" valueType="num">
                                      <p:cBhvr additive="base">
                                        <p:cTn id="49" dur="500" fill="hold"/>
                                        <p:tgtEl>
                                          <p:spTgt spid="34819">
                                            <p:txEl>
                                              <p:pRg st="4" end="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481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P spid="34819" grpId="1"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67544" y="404664"/>
            <a:ext cx="8229600" cy="998984"/>
          </a:xfrm>
        </p:spPr>
        <p:txBody>
          <a:bodyPr>
            <a:normAutofit/>
          </a:bodyPr>
          <a:lstStyle/>
          <a:p>
            <a:pPr algn="r" rtl="1" eaLnBrk="1" hangingPunct="1">
              <a:defRPr/>
            </a:pPr>
            <a:r>
              <a:rPr lang="ar-SA" sz="4000" b="1" dirty="0" smtClean="0">
                <a:solidFill>
                  <a:srgbClr val="FF0000"/>
                </a:solidFill>
                <a:cs typeface="B Titr" pitchFamily="2" charset="-78"/>
              </a:rPr>
              <a:t>فرضيه</a:t>
            </a:r>
            <a:r>
              <a:rPr lang="ar-SA" sz="4000" b="1" dirty="0" smtClean="0">
                <a:solidFill>
                  <a:srgbClr val="FF0000"/>
                </a:solidFill>
              </a:rPr>
              <a:t>‌</a:t>
            </a:r>
            <a:r>
              <a:rPr lang="ar-SA" sz="4000" b="1" dirty="0" smtClean="0">
                <a:solidFill>
                  <a:srgbClr val="FF0000"/>
                </a:solidFill>
                <a:cs typeface="B Titr" pitchFamily="2" charset="-78"/>
              </a:rPr>
              <a:t>هاي مقابل يك</a:t>
            </a:r>
            <a:r>
              <a:rPr lang="ar-SA" sz="4000" b="1" dirty="0" smtClean="0">
                <a:solidFill>
                  <a:srgbClr val="FF0000"/>
                </a:solidFill>
              </a:rPr>
              <a:t>‌</a:t>
            </a:r>
            <a:r>
              <a:rPr lang="ar-SA" sz="4000" b="1" dirty="0" smtClean="0">
                <a:solidFill>
                  <a:srgbClr val="FF0000"/>
                </a:solidFill>
                <a:cs typeface="B Titr" pitchFamily="2" charset="-78"/>
              </a:rPr>
              <a:t>طرفه و دوطرفه</a:t>
            </a:r>
            <a:r>
              <a:rPr lang="en-US" sz="4000" b="1" dirty="0" smtClean="0">
                <a:solidFill>
                  <a:srgbClr val="FF0000"/>
                </a:solidFill>
                <a:cs typeface="B Titr" pitchFamily="2" charset="-78"/>
              </a:rPr>
              <a:t>:</a:t>
            </a:r>
          </a:p>
        </p:txBody>
      </p:sp>
      <p:sp>
        <p:nvSpPr>
          <p:cNvPr id="35843" name="Rectangle 3"/>
          <p:cNvSpPr>
            <a:spLocks noGrp="1" noChangeArrowheads="1"/>
          </p:cNvSpPr>
          <p:nvPr>
            <p:ph idx="1"/>
          </p:nvPr>
        </p:nvSpPr>
        <p:spPr>
          <a:xfrm>
            <a:off x="323528" y="1988840"/>
            <a:ext cx="8591872" cy="3312368"/>
          </a:xfrm>
        </p:spPr>
        <p:txBody>
          <a:bodyPr/>
          <a:lstStyle/>
          <a:p>
            <a:pPr lvl="1" algn="r" rtl="1" eaLnBrk="1" hangingPunct="1">
              <a:defRPr/>
            </a:pPr>
            <a:r>
              <a:rPr lang="ar-SA" b="1" dirty="0" smtClean="0">
                <a:solidFill>
                  <a:srgbClr val="333399"/>
                </a:solidFill>
                <a:cs typeface="B Zar" pitchFamily="2" charset="-78"/>
              </a:rPr>
              <a:t>هنگامي كه براساس مطالعات قبلي مدارك و قرايني مبني بر تاييد رابطه در يك جهت وجود دارد (مانند بررسي ارتباط بين استعمال دخانيات و افزايش خطر سرطان مغز) نيز استفاده از فرضيه يك</a:t>
            </a:r>
            <a:r>
              <a:rPr lang="ar-SA" b="1" dirty="0" smtClean="0">
                <a:solidFill>
                  <a:srgbClr val="333399"/>
                </a:solidFill>
              </a:rPr>
              <a:t>‌</a:t>
            </a:r>
            <a:r>
              <a:rPr lang="ar-SA" b="1" dirty="0" smtClean="0">
                <a:solidFill>
                  <a:srgbClr val="333399"/>
                </a:solidFill>
                <a:cs typeface="B Zar" pitchFamily="2" charset="-78"/>
              </a:rPr>
              <a:t>طرفه مناسب است. با اين حال پژوهشگران بايد به اين نكته توجه كنند كه بسياري از فرضياتي كه داراي پشتيبان</a:t>
            </a:r>
            <a:r>
              <a:rPr lang="ar-SA" b="1" dirty="0" smtClean="0">
                <a:solidFill>
                  <a:srgbClr val="333399"/>
                </a:solidFill>
              </a:rPr>
              <a:t>‌</a:t>
            </a:r>
            <a:r>
              <a:rPr lang="ar-SA" b="1" dirty="0" smtClean="0">
                <a:solidFill>
                  <a:srgbClr val="333399"/>
                </a:solidFill>
                <a:cs typeface="B Zar" pitchFamily="2" charset="-78"/>
              </a:rPr>
              <a:t>هاي محكم بوده</a:t>
            </a:r>
            <a:r>
              <a:rPr lang="ar-SA" b="1" dirty="0" smtClean="0">
                <a:solidFill>
                  <a:srgbClr val="333399"/>
                </a:solidFill>
              </a:rPr>
              <a:t>‌</a:t>
            </a:r>
            <a:r>
              <a:rPr lang="ar-SA" b="1" dirty="0" smtClean="0">
                <a:solidFill>
                  <a:srgbClr val="333399"/>
                </a:solidFill>
                <a:cs typeface="B Zar" pitchFamily="2" charset="-78"/>
              </a:rPr>
              <a:t>اند (نظير درمان با بتاكارتن در كاهش خطر ابتلا به سرطان ريه) قوياً در كارآزمايي</a:t>
            </a:r>
            <a:r>
              <a:rPr lang="ar-SA" b="1" dirty="0" smtClean="0">
                <a:solidFill>
                  <a:srgbClr val="333399"/>
                </a:solidFill>
              </a:rPr>
              <a:t>‌</a:t>
            </a:r>
            <a:r>
              <a:rPr lang="ar-SA" b="1" dirty="0" smtClean="0">
                <a:solidFill>
                  <a:srgbClr val="333399"/>
                </a:solidFill>
                <a:cs typeface="B Zar" pitchFamily="2" charset="-78"/>
              </a:rPr>
              <a:t>هاي تصادفي رد شده</a:t>
            </a:r>
            <a:r>
              <a:rPr lang="ar-SA" b="1" dirty="0" smtClean="0">
                <a:solidFill>
                  <a:srgbClr val="333399"/>
                </a:solidFill>
              </a:rPr>
              <a:t>‌</a:t>
            </a:r>
            <a:r>
              <a:rPr lang="ar-SA" b="1" dirty="0" smtClean="0">
                <a:solidFill>
                  <a:srgbClr val="333399"/>
                </a:solidFill>
                <a:cs typeface="B Zar" pitchFamily="2" charset="-78"/>
              </a:rPr>
              <a:t>اند. انتخاب فرضيه يك</a:t>
            </a:r>
            <a:r>
              <a:rPr lang="ar-SA" b="1" dirty="0" smtClean="0">
                <a:solidFill>
                  <a:srgbClr val="333399"/>
                </a:solidFill>
              </a:rPr>
              <a:t>‌</a:t>
            </a:r>
            <a:r>
              <a:rPr lang="ar-SA" b="1" dirty="0" smtClean="0">
                <a:solidFill>
                  <a:srgbClr val="333399"/>
                </a:solidFill>
                <a:cs typeface="B Zar" pitchFamily="2" charset="-78"/>
              </a:rPr>
              <a:t>طرفه يا فرضيه دوطرفه در تعيين حجم نمونه</a:t>
            </a:r>
            <a:r>
              <a:rPr lang="fa-IR" b="1" dirty="0" smtClean="0">
                <a:solidFill>
                  <a:srgbClr val="333399"/>
                </a:solidFill>
                <a:cs typeface="B Zar" pitchFamily="2" charset="-78"/>
              </a:rPr>
              <a:t> نيز</a:t>
            </a:r>
            <a:r>
              <a:rPr lang="ar-SA" b="1" dirty="0" smtClean="0">
                <a:solidFill>
                  <a:srgbClr val="333399"/>
                </a:solidFill>
                <a:cs typeface="B Zar" pitchFamily="2" charset="-78"/>
              </a:rPr>
              <a:t> مهم هستند.</a:t>
            </a:r>
            <a:endParaRPr lang="en-US" b="1" dirty="0" smtClean="0">
              <a:solidFill>
                <a:srgbClr val="333399"/>
              </a:solidFill>
              <a:cs typeface="B Zar" pitchFamily="2" charset="-78"/>
            </a:endParaRPr>
          </a:p>
          <a:p>
            <a:pPr eaLnBrk="1" hangingPunct="1">
              <a:buFont typeface="Wingdings" pitchFamily="2" charset="2"/>
              <a:buNone/>
              <a:defRPr/>
            </a:pPr>
            <a:endParaRPr lang="en-US" dirty="0" smtClean="0">
              <a:solidFill>
                <a:srgbClr val="333399"/>
              </a:solidFill>
              <a:cs typeface="B Zar" pitchFamily="2" charset="-78"/>
            </a:endParaRPr>
          </a:p>
        </p:txBody>
      </p:sp>
      <p:sp>
        <p:nvSpPr>
          <p:cNvPr id="4" name="Footer Placeholder 4"/>
          <p:cNvSpPr>
            <a:spLocks noGrp="1"/>
          </p:cNvSpPr>
          <p:nvPr>
            <p:ph type="ftr" sz="quarter" idx="11"/>
          </p:nvPr>
        </p:nvSpPr>
        <p:spPr/>
        <p:txBody>
          <a:bodyPr/>
          <a:lstStyle/>
          <a:p>
            <a:pPr>
              <a:defRPr/>
            </a:pPr>
            <a:r>
              <a:rPr lang="ar-SA" smtClean="0"/>
              <a:t>انتخاب موضوع، بيان مسئله، اهداف-دکتر آرش قنبريان</a:t>
            </a:r>
            <a:endParaRPr lang="en-US"/>
          </a:p>
        </p:txBody>
      </p:sp>
      <p:sp>
        <p:nvSpPr>
          <p:cNvPr id="5" name="Slide Number Placeholder 4"/>
          <p:cNvSpPr>
            <a:spLocks noGrp="1"/>
          </p:cNvSpPr>
          <p:nvPr>
            <p:ph type="sldNum" sz="quarter" idx="12"/>
          </p:nvPr>
        </p:nvSpPr>
        <p:spPr/>
        <p:txBody>
          <a:bodyPr/>
          <a:lstStyle/>
          <a:p>
            <a:fld id="{C18AF7E9-5F85-4EBF-B4B3-3686E00CFE2F}" type="slidenum">
              <a:rPr lang="en-US" smtClean="0"/>
              <a:pPr/>
              <a:t>87</a:t>
            </a:fld>
            <a:endParaRPr lang="en-US"/>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8229600" cy="1143000"/>
          </a:xfrm>
        </p:spPr>
        <p:txBody>
          <a:bodyPr/>
          <a:lstStyle/>
          <a:p>
            <a:pPr algn="ctr" rtl="1"/>
            <a:r>
              <a:rPr lang="fa-IR" dirty="0" smtClean="0">
                <a:solidFill>
                  <a:srgbClr val="FF0000"/>
                </a:solidFill>
                <a:cs typeface="B Titr" pitchFamily="2" charset="-78"/>
              </a:rPr>
              <a:t>موفق باشيد</a:t>
            </a:r>
            <a:endParaRPr lang="en-US" dirty="0">
              <a:solidFill>
                <a:srgbClr val="FF0000"/>
              </a:solidFill>
              <a:cs typeface="B Titr" pitchFamily="2" charset="-78"/>
            </a:endParaRPr>
          </a:p>
        </p:txBody>
      </p:sp>
      <p:pic>
        <p:nvPicPr>
          <p:cNvPr id="6" name="Content Placeholder 5" descr="2.jpg"/>
          <p:cNvPicPr>
            <a:picLocks noGrp="1" noChangeAspect="1"/>
          </p:cNvPicPr>
          <p:nvPr>
            <p:ph idx="1"/>
          </p:nvPr>
        </p:nvPicPr>
        <p:blipFill>
          <a:blip r:embed="rId2" cstate="print"/>
          <a:stretch>
            <a:fillRect/>
          </a:stretch>
        </p:blipFill>
        <p:spPr>
          <a:xfrm>
            <a:off x="2051720" y="1772816"/>
            <a:ext cx="5472608" cy="4389437"/>
          </a:xfrm>
        </p:spPr>
      </p:pic>
      <p:sp>
        <p:nvSpPr>
          <p:cNvPr id="4" name="Footer Placeholder 3"/>
          <p:cNvSpPr>
            <a:spLocks noGrp="1"/>
          </p:cNvSpPr>
          <p:nvPr>
            <p:ph type="ftr" sz="quarter" idx="11"/>
          </p:nvPr>
        </p:nvSpPr>
        <p:spPr/>
        <p:txBody>
          <a:bodyPr/>
          <a:lstStyle/>
          <a:p>
            <a:r>
              <a:rPr lang="fa-IR" smtClean="0"/>
              <a:t>انتخاب موضوع، بيان مسئله، اهداف-دکتر آرش قنبريان</a:t>
            </a:r>
            <a:endParaRPr lang="en-US" dirty="0"/>
          </a:p>
        </p:txBody>
      </p:sp>
      <p:sp>
        <p:nvSpPr>
          <p:cNvPr id="5" name="Slide Number Placeholder 4"/>
          <p:cNvSpPr>
            <a:spLocks noGrp="1"/>
          </p:cNvSpPr>
          <p:nvPr>
            <p:ph type="sldNum" sz="quarter" idx="12"/>
          </p:nvPr>
        </p:nvSpPr>
        <p:spPr/>
        <p:txBody>
          <a:bodyPr/>
          <a:lstStyle/>
          <a:p>
            <a:fld id="{C18AF7E9-5F85-4EBF-B4B3-3686E00CFE2F}" type="slidenum">
              <a:rPr lang="en-US" smtClean="0"/>
              <a:pPr/>
              <a:t>88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413792"/>
            <a:ext cx="8229600" cy="1143000"/>
          </a:xfrm>
        </p:spPr>
        <p:txBody>
          <a:bodyPr/>
          <a:lstStyle/>
          <a:p>
            <a:pPr algn="r" rtl="1" eaLnBrk="1" hangingPunct="1"/>
            <a:r>
              <a:rPr lang="fa-IR" dirty="0" smtClean="0">
                <a:solidFill>
                  <a:srgbClr val="FF0000"/>
                </a:solidFill>
                <a:cs typeface="B Titr" pitchFamily="2" charset="-78"/>
              </a:rPr>
              <a:t>تعاريف تحقيق</a:t>
            </a:r>
            <a:endParaRPr lang="en-US" dirty="0" smtClean="0">
              <a:solidFill>
                <a:srgbClr val="FF0000"/>
              </a:solidFill>
              <a:cs typeface="B Titr" pitchFamily="2" charset="-78"/>
            </a:endParaRPr>
          </a:p>
        </p:txBody>
      </p:sp>
      <p:sp>
        <p:nvSpPr>
          <p:cNvPr id="21507" name="Rectangle 3"/>
          <p:cNvSpPr>
            <a:spLocks noGrp="1" noChangeArrowheads="1"/>
          </p:cNvSpPr>
          <p:nvPr>
            <p:ph idx="1"/>
          </p:nvPr>
        </p:nvSpPr>
        <p:spPr>
          <a:xfrm>
            <a:off x="304800" y="1752600"/>
            <a:ext cx="8458200" cy="3260576"/>
          </a:xfrm>
        </p:spPr>
        <p:txBody>
          <a:bodyPr>
            <a:noAutofit/>
          </a:bodyPr>
          <a:lstStyle/>
          <a:p>
            <a:pPr eaLnBrk="1" hangingPunct="1">
              <a:spcAft>
                <a:spcPts val="1200"/>
              </a:spcAft>
            </a:pPr>
            <a:r>
              <a:rPr lang="en-US" sz="2400" b="1" dirty="0" smtClean="0"/>
              <a:t>A </a:t>
            </a:r>
            <a:r>
              <a:rPr lang="en-US" sz="2400" b="1" dirty="0" smtClean="0">
                <a:solidFill>
                  <a:srgbClr val="FF0000"/>
                </a:solidFill>
              </a:rPr>
              <a:t>systematic approach </a:t>
            </a:r>
            <a:r>
              <a:rPr lang="en-US" sz="2400" b="1" dirty="0" smtClean="0"/>
              <a:t>to </a:t>
            </a:r>
            <a:r>
              <a:rPr lang="en-US" sz="2400" b="1" dirty="0" smtClean="0">
                <a:solidFill>
                  <a:srgbClr val="7030A0"/>
                </a:solidFill>
              </a:rPr>
              <a:t>answering burning questions</a:t>
            </a:r>
            <a:r>
              <a:rPr lang="en-US" sz="2400" b="1" dirty="0" smtClean="0"/>
              <a:t>, </a:t>
            </a:r>
            <a:r>
              <a:rPr lang="en-US" sz="2400" b="1" dirty="0" smtClean="0">
                <a:solidFill>
                  <a:srgbClr val="00B050"/>
                </a:solidFill>
              </a:rPr>
              <a:t>solving problems</a:t>
            </a:r>
            <a:r>
              <a:rPr lang="en-US" sz="2400" b="1" dirty="0" smtClean="0"/>
              <a:t>, and </a:t>
            </a:r>
            <a:r>
              <a:rPr lang="en-US" sz="2400" b="1" dirty="0" smtClean="0">
                <a:solidFill>
                  <a:srgbClr val="0070C0"/>
                </a:solidFill>
              </a:rPr>
              <a:t>testing hypothesis</a:t>
            </a:r>
            <a:r>
              <a:rPr lang="en-US" sz="2400" b="1" dirty="0" smtClean="0"/>
              <a:t>.</a:t>
            </a:r>
          </a:p>
          <a:p>
            <a:pPr eaLnBrk="1" hangingPunct="1">
              <a:spcAft>
                <a:spcPts val="1200"/>
              </a:spcAft>
            </a:pPr>
            <a:r>
              <a:rPr lang="en-US" sz="2400" b="1" dirty="0" smtClean="0"/>
              <a:t>Research has a French origin and means to investigate thoroughly and the investigation and experimentation aimed at the discovery the facts, revision of accepted theories or laws in the light of new facts or practical application of such new or revised theories or laws. </a:t>
            </a:r>
          </a:p>
        </p:txBody>
      </p:sp>
      <p:sp>
        <p:nvSpPr>
          <p:cNvPr id="4" name="Slide Number Placeholder 3"/>
          <p:cNvSpPr>
            <a:spLocks noGrp="1"/>
          </p:cNvSpPr>
          <p:nvPr>
            <p:ph type="sldNum" sz="quarter" idx="12"/>
          </p:nvPr>
        </p:nvSpPr>
        <p:spPr/>
        <p:txBody>
          <a:bodyPr/>
          <a:lstStyle/>
          <a:p>
            <a:fld id="{C18AF7E9-5F85-4EBF-B4B3-3686E00CFE2F}" type="slidenum">
              <a:rPr lang="en-US" smtClean="0"/>
              <a:pPr/>
              <a:t>9</a:t>
            </a:fld>
            <a:endParaRPr lang="en-US"/>
          </a:p>
        </p:txBody>
      </p:sp>
      <p:sp>
        <p:nvSpPr>
          <p:cNvPr id="5" name="Footer Placeholder 4"/>
          <p:cNvSpPr>
            <a:spLocks noGrp="1"/>
          </p:cNvSpPr>
          <p:nvPr>
            <p:ph type="ftr" sz="quarter" idx="11"/>
          </p:nvPr>
        </p:nvSpPr>
        <p:spPr/>
        <p:txBody>
          <a:bodyPr/>
          <a:lstStyle/>
          <a:p>
            <a:r>
              <a:rPr lang="fa-IR" smtClean="0"/>
              <a:t>انتخاب موضوع، بيان مسئله، اهداف-دکتر آرش قنبريان</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383</TotalTime>
  <Words>6609</Words>
  <Application>Microsoft Office PowerPoint</Application>
  <PresentationFormat>On-screen Show (4:3)</PresentationFormat>
  <Paragraphs>710</Paragraphs>
  <Slides>88</Slides>
  <Notes>9</Notes>
  <HiddenSlides>0</HiddenSlides>
  <MMClips>0</MMClips>
  <ScaleCrop>false</ScaleCrop>
  <HeadingPairs>
    <vt:vector size="4" baseType="variant">
      <vt:variant>
        <vt:lpstr>Theme</vt:lpstr>
      </vt:variant>
      <vt:variant>
        <vt:i4>1</vt:i4>
      </vt:variant>
      <vt:variant>
        <vt:lpstr>Slide Titles</vt:lpstr>
      </vt:variant>
      <vt:variant>
        <vt:i4>88</vt:i4>
      </vt:variant>
    </vt:vector>
  </HeadingPairs>
  <TitlesOfParts>
    <vt:vector size="89" baseType="lpstr">
      <vt:lpstr>Flow</vt:lpstr>
      <vt:lpstr>Slide 1</vt:lpstr>
      <vt:lpstr>روش تحقيق در سيستم هاي بهداشتي</vt:lpstr>
      <vt:lpstr>نام کارگاه: کارگاه روش تحقيق در سيستم هاي بهداشتي موضوع درس: انتخاب موضوع، بيان مسئله، اهداف نام موسسه: پژوهشکده علوم غدد درون ريز و متابوليسم، د ع پ شهيد بهشتي نام مدرس: دکتر آرش قنبريان    مدت جلسه: يک ساعت    تاريخ برگزاري:  دوشنبه 1394/06/23</vt:lpstr>
      <vt:lpstr>کليات:</vt:lpstr>
      <vt:lpstr>Slide 5</vt:lpstr>
      <vt:lpstr>روش هاي کسب اطلاعات و دستيابي به حقايق «سرچشمه هاي دانش بشري»</vt:lpstr>
      <vt:lpstr>انسان داراي سه قوه ذهنيه است (فرانسيس بيکن)</vt:lpstr>
      <vt:lpstr>منظور از روش علمي تحقيق</vt:lpstr>
      <vt:lpstr>تعاريف تحقيق</vt:lpstr>
      <vt:lpstr>Slide 10</vt:lpstr>
      <vt:lpstr>مفهوم تحقيق</vt:lpstr>
      <vt:lpstr>چرا تحقيق مي کنيم؟</vt:lpstr>
      <vt:lpstr>چرا تحقيق مي كنيم؟</vt:lpstr>
      <vt:lpstr>اهميت تحقيق</vt:lpstr>
      <vt:lpstr>ضرورت انجام تحقيق</vt:lpstr>
      <vt:lpstr>کاربردهاي تحقيق</vt:lpstr>
      <vt:lpstr>انواع تحقيق</vt:lpstr>
      <vt:lpstr>Classification of Research:</vt:lpstr>
      <vt:lpstr>خصوصيات تحقيق</vt:lpstr>
      <vt:lpstr>Slide 20</vt:lpstr>
      <vt:lpstr>ويژگي هاي تحقيق در سيستم هاي بهداشتي</vt:lpstr>
      <vt:lpstr>گام هاي فرآيند تحقيق علمي</vt:lpstr>
      <vt:lpstr>Slide 23</vt:lpstr>
      <vt:lpstr>Slide 24</vt:lpstr>
      <vt:lpstr>GENERAL QUESTION</vt:lpstr>
      <vt:lpstr>انتخاب موضوع</vt:lpstr>
      <vt:lpstr>انتخاب موضوع</vt:lpstr>
      <vt:lpstr>Slide 28</vt:lpstr>
      <vt:lpstr>توصيه هايي براي به روز بودن موضوع تحقيق:</vt:lpstr>
      <vt:lpstr>Slide 30</vt:lpstr>
      <vt:lpstr>Slide 31</vt:lpstr>
      <vt:lpstr>Slide 32</vt:lpstr>
      <vt:lpstr>درجه بندي اولويت موضوعات تحقيقاتي Priority Setting</vt:lpstr>
      <vt:lpstr>درجه بندي اولويت موضوعات تحقيقاتي</vt:lpstr>
      <vt:lpstr>Slide 35</vt:lpstr>
      <vt:lpstr>بيان مساله چيست؟ </vt:lpstr>
      <vt:lpstr>Slide 37</vt:lpstr>
      <vt:lpstr>بررسي متون</vt:lpstr>
      <vt:lpstr>بررسي متون  </vt:lpstr>
      <vt:lpstr>دلايل اهميت بررسي متون</vt:lpstr>
      <vt:lpstr>منابع اطلاعاتي براي بررسي پيشينه پژوهش</vt:lpstr>
      <vt:lpstr>چهار اشتباه مهم  در انتخاب مسئله</vt:lpstr>
      <vt:lpstr>اهميت بيان مسئله</vt:lpstr>
      <vt:lpstr>فوايد نوشتن بيان مسئله</vt:lpstr>
      <vt:lpstr>اجزاء بيان مسئله</vt:lpstr>
      <vt:lpstr>اطلاعات زمينه اي </vt:lpstr>
      <vt:lpstr>توضيح دقيق مسئله </vt:lpstr>
      <vt:lpstr>در توصيف دقيق مسئله به سئوالات اساسي  زير توجه گردد</vt:lpstr>
      <vt:lpstr>مهم:</vt:lpstr>
      <vt:lpstr>در بيان مسأله هميشه از دو چيز پرهيز كنيد</vt:lpstr>
      <vt:lpstr>مثال يک بيان نا مناسب براي يک مسئله شايع:</vt:lpstr>
      <vt:lpstr>Slide 52</vt:lpstr>
      <vt:lpstr>مثال 2 تعريف بي نتيجه ديگر براي همان مسأله: </vt:lpstr>
      <vt:lpstr>اما تعريفي که ما براي بيان  اصولي و عملي مساله  به آن نياز داريم:</vt:lpstr>
      <vt:lpstr>چک ليست ارزيابي بيان مساله </vt:lpstr>
      <vt:lpstr>شكل نگارش عنوان چگونه باشد؟</vt:lpstr>
      <vt:lpstr>عنوان تحقيق</vt:lpstr>
      <vt:lpstr>ارتباط بين عنوان ،مرور متون و بيان مساله </vt:lpstr>
      <vt:lpstr>اهداف/ فرضيات/سوالات پژوهش</vt:lpstr>
      <vt:lpstr>تنظيم اهداف: </vt:lpstr>
      <vt:lpstr>Slide 61</vt:lpstr>
      <vt:lpstr>Slide 62</vt:lpstr>
      <vt:lpstr>Definition of research objective: </vt:lpstr>
      <vt:lpstr>اهدف Objectives</vt:lpstr>
      <vt:lpstr>اهداف ويژهSpecific objectives :</vt:lpstr>
      <vt:lpstr>اهداف كاربرديApplied Objectives:</vt:lpstr>
      <vt:lpstr>سوال پژوهش </vt:lpstr>
      <vt:lpstr>ويژگي‌هاي يك سوال پژوهش مناسب </vt:lpstr>
      <vt:lpstr>نواقص و راه بهبود سوال پژوهش و طرح مطالعه </vt:lpstr>
      <vt:lpstr>نواقص و راه بهبود سوال پژوهش و طرح مطالعه </vt:lpstr>
      <vt:lpstr>فرضيه پژوهش HYPOTHESIS</vt:lpstr>
      <vt:lpstr>What is the research hypothesis؟</vt:lpstr>
      <vt:lpstr>فرضيه پژوهش</vt:lpstr>
      <vt:lpstr>Slide 74</vt:lpstr>
      <vt:lpstr>Slide 75</vt:lpstr>
      <vt:lpstr>ويژگي‌هاي فرضيه خوب </vt:lpstr>
      <vt:lpstr>Slide 77</vt:lpstr>
      <vt:lpstr>فرضيه‌هاي آماري </vt:lpstr>
      <vt:lpstr>فرضيه صفر و فرضيه مقابل: Null &amp; Alternative Hypothesis</vt:lpstr>
      <vt:lpstr>null hypothesis</vt:lpstr>
      <vt:lpstr>Examples of Null and Alternative Hypotheses:</vt:lpstr>
      <vt:lpstr>قبول يا رد فرضيه صفر</vt:lpstr>
      <vt:lpstr>حالت‌هاي مختلف قضاوت‌هاي آماري و واقعيت‌هاي جامعه براي  قبول يا رد فرضيه صفر</vt:lpstr>
      <vt:lpstr>مقدار احتمال</vt:lpstr>
      <vt:lpstr>Slide 85</vt:lpstr>
      <vt:lpstr>فرضيه‌هاي مقابل يك‌طرفه و دوطرفه:</vt:lpstr>
      <vt:lpstr>فرضيه‌هاي مقابل يك‌طرفه و دوطرفه:</vt:lpstr>
      <vt:lpstr>موفق باشيد</vt:lpstr>
    </vt:vector>
  </TitlesOfParts>
  <Company>Ries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Dr.Ghanbarian</dc:creator>
  <cp:lastModifiedBy>Dr.Ghanbarian</cp:lastModifiedBy>
  <cp:revision>65</cp:revision>
  <dcterms:created xsi:type="dcterms:W3CDTF">2015-08-26T07:58:40Z</dcterms:created>
  <dcterms:modified xsi:type="dcterms:W3CDTF">2015-09-13T10:39:43Z</dcterms:modified>
</cp:coreProperties>
</file>