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3"/>
  </p:handoutMasterIdLst>
  <p:sldIdLst>
    <p:sldId id="256" r:id="rId2"/>
    <p:sldId id="281" r:id="rId3"/>
    <p:sldId id="277" r:id="rId4"/>
    <p:sldId id="278" r:id="rId5"/>
    <p:sldId id="279" r:id="rId6"/>
    <p:sldId id="28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E3C65-617E-48A1-8017-141216331521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ED9E1-2A92-4D9C-81D8-78FDF8B8EE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CEC7BD-AB8F-4EAC-86A0-62989A1875B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8619BA-91C1-4A5F-805D-D48AAFD431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>
                <a:solidFill>
                  <a:schemeClr val="tx1"/>
                </a:solidFill>
              </a:rPr>
              <a:t>استراتژی ها و اهداف برنامه کشوری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fa-IR" dirty="0">
                <a:solidFill>
                  <a:schemeClr val="tx1"/>
                </a:solidFill>
              </a:rPr>
              <a:t>نظام ارجاع  و شرح وظایف سطوح مختلف ارائه خدمات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4648200" cy="13716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002060"/>
                </a:solidFill>
              </a:rPr>
              <a:t>دکتر فرزانه فربخش</a:t>
            </a:r>
          </a:p>
          <a:p>
            <a:r>
              <a:rPr lang="fa-IR" dirty="0" smtClean="0">
                <a:solidFill>
                  <a:srgbClr val="002060"/>
                </a:solidFill>
              </a:rPr>
              <a:t>کارشناس مسئول بیماریهای غیر واگیر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اجزای برنامه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برنامه کشوري پیشگیري و کنترل دیابت </a:t>
            </a:r>
            <a:r>
              <a:rPr lang="ar-SA" dirty="0" smtClean="0"/>
              <a:t>همچون </a:t>
            </a:r>
            <a:r>
              <a:rPr lang="ar-SA" dirty="0"/>
              <a:t>دیگر برنامه‌هاي مشابه حداقل شامل شش بخش تشکیل‌دهنده بسیار مهم است</a:t>
            </a:r>
            <a:r>
              <a:rPr lang="en-US" dirty="0"/>
              <a:t> .</a:t>
            </a:r>
            <a:r>
              <a:rPr lang="ar-SA" dirty="0"/>
              <a:t>این بخش‌ها در حالی که مستقل هستند به یکدیگر وابسته بوده و بدون هر کدام از آنها برنامه </a:t>
            </a:r>
            <a:r>
              <a:rPr lang="ar-SA" dirty="0" smtClean="0"/>
              <a:t>به‌</a:t>
            </a:r>
            <a:r>
              <a:rPr lang="en-US" dirty="0" smtClean="0"/>
              <a:t> </a:t>
            </a:r>
            <a:r>
              <a:rPr lang="ar-SA" dirty="0" smtClean="0"/>
              <a:t>موفقيت </a:t>
            </a:r>
            <a:r>
              <a:rPr lang="ar-SA" dirty="0"/>
              <a:t>نخواهد رسيد و اهداف آن به دست نخواهد آمد.</a:t>
            </a:r>
            <a:endParaRPr lang="en-US" dirty="0"/>
          </a:p>
          <a:p>
            <a:pPr algn="r" rtl="1"/>
            <a:r>
              <a:rPr lang="ar-SA" dirty="0"/>
              <a:t>شش بخش شامل: اطلاع‌رسانی عمومی و آموزش، غربالگري وجود عوامل خطر بروز بیماري دیابت، انجام آزمون غربالگري بیوشیمیایی، تشخیص بیماري، مراقبت، و ارزشیابی هستند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ar-SA" b="1" dirty="0"/>
              <a:t>اطلاع رسانی عمومی و </a:t>
            </a:r>
            <a:r>
              <a:rPr lang="ar-SA" b="1" dirty="0" smtClean="0"/>
              <a:t>آموزش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dirty="0"/>
              <a:t>اطلاع‌رسانی و </a:t>
            </a:r>
            <a:r>
              <a:rPr lang="ar-SA" dirty="0" smtClean="0"/>
              <a:t>تبی</a:t>
            </a:r>
            <a:r>
              <a:rPr lang="fa-IR" dirty="0" smtClean="0"/>
              <a:t>ی</a:t>
            </a:r>
            <a:r>
              <a:rPr lang="ar-SA" dirty="0" smtClean="0"/>
              <a:t>ن </a:t>
            </a:r>
            <a:r>
              <a:rPr lang="ar-SA" dirty="0"/>
              <a:t>اهمیت بيماري‌هاي غيرواگير و به‌خصوص بیماري دیابت و پیشگیري و کنترل آن براي سیاستگزاران</a:t>
            </a:r>
            <a:endParaRPr lang="en-US" dirty="0"/>
          </a:p>
          <a:p>
            <a:pPr lvl="0" algn="r" rtl="1"/>
            <a:r>
              <a:rPr lang="ar-SA" dirty="0"/>
              <a:t>اطلاع‌رسانی و آموزش عموم جامعه در ارتباط با شناخت و پیشگیري بيماري‌هاي غيرواگير و به‌خصوص بیماري دیابت و پیشگیري از بيماري و عوارض جدي آن</a:t>
            </a:r>
            <a:endParaRPr lang="en-US" dirty="0"/>
          </a:p>
          <a:p>
            <a:pPr lvl="0" algn="r" rtl="1"/>
            <a:r>
              <a:rPr lang="ar-SA" dirty="0"/>
              <a:t>آموزش پرسنل بهداشتی درمانی و اجرایی برنامه</a:t>
            </a:r>
            <a:endParaRPr lang="en-US" dirty="0"/>
          </a:p>
          <a:p>
            <a:pPr lvl="0" algn="r" rtl="1"/>
            <a:r>
              <a:rPr lang="ar-SA" dirty="0"/>
              <a:t>آموزش بیماران دیابتی و خانواده‌هاي آنان در ارتباط با شناخت و پیشگیري بیماري دیابت، كنترل و پیشگیري از بروز عوارض جدي آن</a:t>
            </a:r>
            <a:endParaRPr lang="en-US" dirty="0"/>
          </a:p>
          <a:p>
            <a:pPr lvl="0" algn="r" rtl="1"/>
            <a:r>
              <a:rPr lang="ar-SA" dirty="0"/>
              <a:t>آموزش مبتلایان به عوامل خطر بروز بیماري دیابت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ar-SA" b="1" dirty="0"/>
              <a:t>غربالگري وجود عوامل خطر بروز بیماري </a:t>
            </a:r>
            <a:r>
              <a:rPr lang="ar-SA" b="1" dirty="0" smtClean="0"/>
              <a:t>دیابت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r" rtl="1"/>
            <a:r>
              <a:rPr lang="ar-SA" dirty="0"/>
              <a:t>وجود چاقي </a:t>
            </a:r>
            <a:r>
              <a:rPr lang="en-US" dirty="0"/>
              <a:t>(BMI≥30 kg/m2)</a:t>
            </a:r>
            <a:r>
              <a:rPr lang="ar-SA" dirty="0"/>
              <a:t> و اضافه وزن </a:t>
            </a:r>
            <a:r>
              <a:rPr lang="en-US" dirty="0"/>
              <a:t>(25&lt;BMI&gt;30 kg/m2)</a:t>
            </a:r>
          </a:p>
          <a:p>
            <a:pPr lvl="0" algn="r" rtl="1"/>
            <a:r>
              <a:rPr lang="ar-SA" dirty="0"/>
              <a:t>سابقه فاميلي بيماري دیابت در فامیل درجه یک </a:t>
            </a:r>
            <a:r>
              <a:rPr lang="en-US" dirty="0"/>
              <a:t>)</a:t>
            </a:r>
            <a:r>
              <a:rPr lang="ar-SA" dirty="0"/>
              <a:t>پدر، مادر، خواهر و یا برادر</a:t>
            </a:r>
            <a:r>
              <a:rPr lang="en-US" dirty="0"/>
              <a:t>(</a:t>
            </a:r>
          </a:p>
          <a:p>
            <a:pPr lvl="0" algn="r" rtl="1"/>
            <a:r>
              <a:rPr lang="ar-SA" dirty="0"/>
              <a:t>وجود ديسليپيدمي ( افزايش غلظت سرمي </a:t>
            </a:r>
            <a:r>
              <a:rPr lang="ar-SA" dirty="0" smtClean="0"/>
              <a:t>كلسترول</a:t>
            </a:r>
            <a:r>
              <a:rPr lang="fa-IR" dirty="0" smtClean="0"/>
              <a:t>&gt;200</a:t>
            </a:r>
            <a:r>
              <a:rPr lang="ar-SA" dirty="0" smtClean="0"/>
              <a:t>، </a:t>
            </a:r>
            <a:endParaRPr lang="fa-IR" smtClean="0"/>
          </a:p>
          <a:p>
            <a:pPr lvl="0" algn="r" rtl="1">
              <a:buNone/>
            </a:pPr>
            <a:r>
              <a:rPr lang="ar-SA" smtClean="0"/>
              <a:t>تري‌گليسريد </a:t>
            </a:r>
            <a:r>
              <a:rPr lang="fa-IR" dirty="0" smtClean="0"/>
              <a:t>&gt;200</a:t>
            </a:r>
            <a:r>
              <a:rPr lang="ar-SA" dirty="0" smtClean="0"/>
              <a:t>و </a:t>
            </a:r>
            <a:r>
              <a:rPr lang="en-US" dirty="0" smtClean="0"/>
              <a:t>LDL</a:t>
            </a:r>
            <a:r>
              <a:rPr lang="fa-IR" dirty="0" smtClean="0"/>
              <a:t>&gt;150</a:t>
            </a:r>
            <a:r>
              <a:rPr lang="ar-SA" dirty="0" smtClean="0"/>
              <a:t> </a:t>
            </a:r>
            <a:r>
              <a:rPr lang="ar-SA" dirty="0"/>
              <a:t>و كاهش </a:t>
            </a:r>
            <a:r>
              <a:rPr lang="en-US" dirty="0"/>
              <a:t> </a:t>
            </a:r>
            <a:r>
              <a:rPr lang="en-US" dirty="0" smtClean="0"/>
              <a:t>HDL</a:t>
            </a:r>
            <a:r>
              <a:rPr lang="fa-IR" dirty="0" smtClean="0"/>
              <a:t>&gt;50</a:t>
            </a:r>
            <a:endParaRPr lang="en-US" dirty="0"/>
          </a:p>
          <a:p>
            <a:pPr lvl="0" algn="r" rtl="1"/>
            <a:r>
              <a:rPr lang="ar-SA" dirty="0"/>
              <a:t>ابتلا به فشارخون بالا (بيش‌ از</a:t>
            </a:r>
            <a:r>
              <a:rPr lang="en-US" dirty="0"/>
              <a:t> </a:t>
            </a:r>
            <a:r>
              <a:rPr lang="en-US" dirty="0" smtClean="0"/>
              <a:t>mmHg</a:t>
            </a:r>
            <a:r>
              <a:rPr lang="fa-IR" dirty="0" smtClean="0"/>
              <a:t>140</a:t>
            </a:r>
            <a:r>
              <a:rPr lang="ar-SA" dirty="0" smtClean="0"/>
              <a:t>/</a:t>
            </a:r>
            <a:r>
              <a:rPr lang="fa-IR" dirty="0" smtClean="0"/>
              <a:t>90</a:t>
            </a:r>
            <a:r>
              <a:rPr lang="ar-SA" dirty="0" smtClean="0"/>
              <a:t>)</a:t>
            </a:r>
            <a:endParaRPr lang="en-US" dirty="0"/>
          </a:p>
          <a:p>
            <a:pPr lvl="0" algn="r" rtl="1"/>
            <a:r>
              <a:rPr lang="ar-SA" dirty="0"/>
              <a:t>وجود اختلالات متابوليسم كربوهيدرات‌ها </a:t>
            </a:r>
            <a:r>
              <a:rPr lang="en-US" dirty="0"/>
              <a:t>IFG</a:t>
            </a:r>
            <a:r>
              <a:rPr lang="ar-SA" dirty="0"/>
              <a:t>  یا </a:t>
            </a:r>
            <a:r>
              <a:rPr lang="en-US" dirty="0"/>
              <a:t>IGT</a:t>
            </a:r>
          </a:p>
          <a:p>
            <a:pPr lvl="0" algn="r" rtl="1"/>
            <a:r>
              <a:rPr lang="ar-SA" dirty="0"/>
              <a:t>سابقه ابتلا به دیابت بارداري</a:t>
            </a:r>
            <a:r>
              <a:rPr lang="en-US" dirty="0"/>
              <a:t>(GDM)</a:t>
            </a:r>
          </a:p>
          <a:p>
            <a:pPr lvl="0" algn="r" rtl="1"/>
            <a:r>
              <a:rPr lang="ar-SA" dirty="0"/>
              <a:t>سابقه </a:t>
            </a:r>
            <a:r>
              <a:rPr lang="ar-SA" dirty="0" smtClean="0"/>
              <a:t>به‌</a:t>
            </a:r>
            <a:r>
              <a:rPr lang="fa-IR" dirty="0" smtClean="0"/>
              <a:t> </a:t>
            </a:r>
            <a:r>
              <a:rPr lang="ar-SA" dirty="0" smtClean="0"/>
              <a:t>دنیا </a:t>
            </a:r>
            <a:r>
              <a:rPr lang="ar-SA" dirty="0"/>
              <a:t>آوردن نوزاد با وزن بیش از</a:t>
            </a:r>
            <a:r>
              <a:rPr lang="en-US" dirty="0"/>
              <a:t> 4 </a:t>
            </a:r>
            <a:r>
              <a:rPr lang="ar-SA" dirty="0"/>
              <a:t>کیلوگرم</a:t>
            </a:r>
            <a:endParaRPr lang="en-US" dirty="0"/>
          </a:p>
          <a:p>
            <a:pPr lvl="0" algn="r" rtl="1"/>
            <a:r>
              <a:rPr lang="ar-SA" dirty="0"/>
              <a:t> سابقه مرده‌زایی، سقط بدون دلیل مشخص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ar-SA" b="1" dirty="0"/>
              <a:t>انجام آزمون‌هاي غربالگري </a:t>
            </a:r>
            <a:r>
              <a:rPr lang="ar-SA" b="1" dirty="0" smtClean="0"/>
              <a:t>بیوشیمیایی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dirty="0"/>
              <a:t>انجام آزمایش </a:t>
            </a:r>
            <a:r>
              <a:rPr lang="ar-SA" dirty="0" smtClean="0"/>
              <a:t>قند‌</a:t>
            </a:r>
            <a:r>
              <a:rPr lang="en-US" dirty="0" smtClean="0"/>
              <a:t> </a:t>
            </a:r>
            <a:r>
              <a:rPr lang="ar-SA" dirty="0" smtClean="0"/>
              <a:t>خون </a:t>
            </a:r>
            <a:r>
              <a:rPr lang="ar-SA" dirty="0"/>
              <a:t>سرمی به‌عنوان آزمون غربالگري بیماري دیابت در افراد غيرباردار و آزمايش ليپيدهاي خون </a:t>
            </a:r>
            <a:endParaRPr lang="en-US" dirty="0"/>
          </a:p>
          <a:p>
            <a:pPr lvl="0" algn="r" rtl="1"/>
            <a:r>
              <a:rPr lang="ar-SA" dirty="0"/>
              <a:t>انجام آزمايش قند خون </a:t>
            </a:r>
            <a:r>
              <a:rPr lang="fa-IR" dirty="0"/>
              <a:t>ناشتا و تحمل گلوكز (75 گرم) </a:t>
            </a:r>
            <a:r>
              <a:rPr lang="ar-SA" dirty="0"/>
              <a:t>براي غربالگري ديابت بارداري</a:t>
            </a:r>
            <a:endParaRPr lang="en-US" dirty="0"/>
          </a:p>
          <a:p>
            <a:pPr lvl="0" algn="r" rtl="1"/>
            <a:r>
              <a:rPr lang="ar-SA" dirty="0"/>
              <a:t>انجام آزمایش (نیمه کیفی) ادرار از نظر وجود آلبومین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ar-SA" b="1" dirty="0"/>
              <a:t>تشخیص </a:t>
            </a:r>
            <a:r>
              <a:rPr lang="ar-SA" b="1" dirty="0" smtClean="0"/>
              <a:t>بیماري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dirty="0"/>
              <a:t>تشخيص افراد پره‌ديابتي (قند‌خون ناشتا برابر با </a:t>
            </a:r>
            <a:r>
              <a:rPr lang="en-US" dirty="0"/>
              <a:t> mg/dl</a:t>
            </a:r>
            <a:r>
              <a:rPr lang="ar-SA" dirty="0"/>
              <a:t>125-100) </a:t>
            </a:r>
            <a:endParaRPr lang="en-US" dirty="0"/>
          </a:p>
          <a:p>
            <a:pPr lvl="0" algn="r" rtl="1"/>
            <a:r>
              <a:rPr lang="ar-SA" dirty="0"/>
              <a:t>تکرار آزمایش قند‌خون ناشتا در موارد با قند‌خون ناشتاي بیش از </a:t>
            </a:r>
            <a:r>
              <a:rPr lang="en-US" dirty="0"/>
              <a:t>mg/dl</a:t>
            </a:r>
            <a:r>
              <a:rPr lang="ar-SA" dirty="0"/>
              <a:t> 126 براي تایید تشخیص بيماري ديابت</a:t>
            </a:r>
            <a:endParaRPr lang="en-US" dirty="0"/>
          </a:p>
          <a:p>
            <a:pPr lvl="0" algn="r" rtl="1"/>
            <a:r>
              <a:rPr lang="ar-SA" dirty="0"/>
              <a:t>گلوكز پلاسماي 2 ساعت بعد از مصرف 75 گرم گلوكز برابر و يا بيش از </a:t>
            </a:r>
            <a:r>
              <a:rPr lang="en-US" dirty="0"/>
              <a:t>mg/dl </a:t>
            </a:r>
            <a:r>
              <a:rPr lang="ar-SA" dirty="0"/>
              <a:t>200 براي تشخيص ديابت</a:t>
            </a:r>
            <a:endParaRPr lang="en-US" dirty="0"/>
          </a:p>
          <a:p>
            <a:pPr lvl="0" algn="r" rtl="1"/>
            <a:r>
              <a:rPr lang="ar-SA" dirty="0"/>
              <a:t>تشخیص زنان مبتلا به بیماري دیابت بارداري با استفاده از آزمون تحمل گلوكز پس از مصرف75 گرم گلوكز </a:t>
            </a:r>
            <a:endParaRPr lang="en-US" dirty="0"/>
          </a:p>
          <a:p>
            <a:pPr lvl="0" algn="r" rtl="1"/>
            <a:r>
              <a:rPr lang="ar-SA" dirty="0"/>
              <a:t>تشخيص ابتلا به بيماري ديابت با استفاده از قند خون پلاسماي مساوي يا بيش از </a:t>
            </a:r>
            <a:r>
              <a:rPr lang="en-US" dirty="0"/>
              <a:t>mg/dl</a:t>
            </a:r>
            <a:r>
              <a:rPr lang="ar-SA" dirty="0"/>
              <a:t>200 در يك نمونه اتفاقي </a:t>
            </a:r>
            <a:r>
              <a:rPr lang="en-US" dirty="0"/>
              <a:t>(Random)</a:t>
            </a:r>
            <a:r>
              <a:rPr lang="ar-SA" dirty="0"/>
              <a:t> خون اگر با علايم كلاسيك هيپرگليسمي (</a:t>
            </a:r>
            <a:r>
              <a:rPr lang="ar-SA" dirty="0" smtClean="0"/>
              <a:t>پلي </a:t>
            </a:r>
            <a:r>
              <a:rPr lang="ar-SA" dirty="0"/>
              <a:t>اوري، </a:t>
            </a:r>
            <a:r>
              <a:rPr lang="ar-SA" dirty="0" smtClean="0"/>
              <a:t>پلي </a:t>
            </a:r>
            <a:r>
              <a:rPr lang="ar-SA" dirty="0"/>
              <a:t>ديپسي) توام باشد.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ar-SA" b="1" dirty="0" smtClean="0"/>
              <a:t>مراقبت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dirty="0"/>
              <a:t>ویزیت مستمر بر اساس دستورالعمل کشوري برنامه جهت </a:t>
            </a:r>
            <a:r>
              <a:rPr lang="ar-SA" dirty="0" smtClean="0"/>
              <a:t>دس</a:t>
            </a:r>
            <a:r>
              <a:rPr lang="fa-IR" dirty="0" smtClean="0"/>
              <a:t>تیابی</a:t>
            </a:r>
            <a:r>
              <a:rPr lang="ar-SA" dirty="0" smtClean="0"/>
              <a:t>‌ </a:t>
            </a:r>
            <a:r>
              <a:rPr lang="ar-SA" dirty="0"/>
              <a:t>به کنترل متابولیک مطلوب و پیشگیري از عوارض زودرس و دیررس بیماري</a:t>
            </a:r>
            <a:endParaRPr lang="en-US" dirty="0"/>
          </a:p>
          <a:p>
            <a:pPr lvl="0" algn="r" rtl="1"/>
            <a:r>
              <a:rPr lang="ar-SA" dirty="0"/>
              <a:t>پیگیري‌هاي لازم بر اساس دستورالعمل کشوري برنامه</a:t>
            </a:r>
            <a:endParaRPr lang="en-US" dirty="0"/>
          </a:p>
          <a:p>
            <a:pPr lvl="0" algn="r" rtl="1"/>
            <a:r>
              <a:rPr lang="ar-SA" dirty="0"/>
              <a:t>مشاوره‌هاي تخصصی لازم</a:t>
            </a:r>
            <a:r>
              <a:rPr lang="en-US" dirty="0"/>
              <a:t> </a:t>
            </a:r>
          </a:p>
          <a:p>
            <a:pPr lvl="0" algn="r" rtl="1"/>
            <a:r>
              <a:rPr lang="ar-SA" dirty="0"/>
              <a:t>توصیه‌هاي موثر و مهم در تغییر روش زندگی ناسالم به سالم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ar-SA" b="1" dirty="0" smtClean="0"/>
              <a:t>ارزشیابی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dirty="0"/>
              <a:t>پایش مستمر عملکرد اجرایی برنامه</a:t>
            </a:r>
            <a:r>
              <a:rPr lang="en-US" dirty="0"/>
              <a:t> </a:t>
            </a:r>
          </a:p>
          <a:p>
            <a:pPr lvl="0" algn="r" rtl="1"/>
            <a:r>
              <a:rPr lang="ar-SA" dirty="0"/>
              <a:t>اجرای</a:t>
            </a:r>
            <a:r>
              <a:rPr lang="en-US" dirty="0"/>
              <a:t>" </a:t>
            </a:r>
            <a:r>
              <a:rPr lang="ar-SA" dirty="0"/>
              <a:t>برنامه تضمین کیفیت" در کلیه سطوح سیستم اجرايي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dirty="0"/>
              <a:t>روند شيوع بيماري ديابت در فاز 1 برنامه كشوري كنترل و پيشگيري ديابت نوع </a:t>
            </a:r>
            <a:r>
              <a:rPr lang="ar-SA" b="1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شيوع </a:t>
            </a:r>
            <a:r>
              <a:rPr lang="ar-SA" dirty="0" smtClean="0"/>
              <a:t>د</a:t>
            </a:r>
            <a:r>
              <a:rPr lang="fa-IR" dirty="0" smtClean="0"/>
              <a:t>ی</a:t>
            </a:r>
            <a:r>
              <a:rPr lang="ar-SA" dirty="0" smtClean="0"/>
              <a:t>ابت </a:t>
            </a:r>
            <a:r>
              <a:rPr lang="fa-IR" dirty="0" smtClean="0"/>
              <a:t>روستایی </a:t>
            </a:r>
            <a:r>
              <a:rPr lang="ar-SA" dirty="0" smtClean="0"/>
              <a:t>در </a:t>
            </a:r>
            <a:r>
              <a:rPr lang="ar-SA" dirty="0"/>
              <a:t>اين فاصله زماني </a:t>
            </a:r>
            <a:r>
              <a:rPr lang="ar-SA" dirty="0" smtClean="0"/>
              <a:t>3ساله</a:t>
            </a:r>
            <a:r>
              <a:rPr lang="fa-IR" dirty="0" smtClean="0"/>
              <a:t> (</a:t>
            </a:r>
            <a:r>
              <a:rPr lang="fa-IR" dirty="0" smtClean="0"/>
              <a:t>1384 تا 1386)</a:t>
            </a:r>
            <a:r>
              <a:rPr lang="ar-SA" dirty="0" smtClean="0"/>
              <a:t> </a:t>
            </a:r>
            <a:r>
              <a:rPr lang="ar-SA" dirty="0"/>
              <a:t>از 3.3% به 4% رسيدكه به معني افزايشي بيش از 20% در تعداد بيماران است، اين ميزان در سال 1381 معادل 2.21% بود.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/>
              <a:t>اجراي برنامه پيشگيري و كنترل ديابت در مناطق شهری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از سال 1389 به مرحله اجرا درآمد. </a:t>
            </a:r>
            <a:endParaRPr lang="fa-IR" dirty="0" smtClean="0"/>
          </a:p>
          <a:p>
            <a:pPr algn="r" rtl="1"/>
            <a:r>
              <a:rPr lang="ar-SA" dirty="0"/>
              <a:t>در سال 1391 و 1392 در راستاي ارتقاي سلامت و توانمندسازي مردم مدل آموزشی </a:t>
            </a:r>
            <a:r>
              <a:rPr lang="en-US" dirty="0"/>
              <a:t>SHEP</a:t>
            </a:r>
            <a:r>
              <a:rPr lang="ar-SA" dirty="0"/>
              <a:t> در قالب کارگاه های </a:t>
            </a:r>
            <a:r>
              <a:rPr lang="en-CA" dirty="0"/>
              <a:t>TOT  </a:t>
            </a:r>
            <a:r>
              <a:rPr lang="ar-SA" dirty="0"/>
              <a:t>به کارشناسان دیابت دانشگاه‌ها آموزش داده شد و مقرر شد دانشگاه‌ها از اين مدل براي آموزش مربیان دیابت از بین داوطلبان سلامت (رابطین)، مربیان دیابت خانه های سلامت شهرداری و سایر علاقمندان استفاده كنند.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پایش کیفی برنامه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بررسی اثر بخشی برنامه پیشگیری و کنترل دیابت در ایران در سال 1390،</a:t>
            </a:r>
            <a:r>
              <a:rPr lang="en-US" dirty="0"/>
              <a:t>HbA1c </a:t>
            </a:r>
            <a:r>
              <a:rPr lang="ar-SA" dirty="0"/>
              <a:t>، </a:t>
            </a:r>
            <a:r>
              <a:rPr lang="en-US" dirty="0"/>
              <a:t>Body Mass Index (BMI)</a:t>
            </a:r>
            <a:r>
              <a:rPr lang="ar-SA" dirty="0"/>
              <a:t>،</a:t>
            </a:r>
            <a:r>
              <a:rPr lang="en-US" dirty="0"/>
              <a:t>Fasting Blood Glucose (FBS) </a:t>
            </a:r>
            <a:r>
              <a:rPr lang="ar-SA" dirty="0"/>
              <a:t>، فشار خون سیستولیک و دیاستولیک در دو گروه بیماران مقایسه شد.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/>
          <a:lstStyle/>
          <a:p>
            <a:pPr algn="r" rtl="1"/>
            <a:r>
              <a:rPr lang="fa-IR" b="1" dirty="0" smtClean="0"/>
              <a:t>اهمیت دیابت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سال 2013= 382 میلیون نفر</a:t>
            </a:r>
            <a:r>
              <a:rPr lang="en-US" dirty="0" smtClean="0"/>
              <a:t> </a:t>
            </a:r>
            <a:r>
              <a:rPr lang="fa-IR" dirty="0" smtClean="0"/>
              <a:t>بیمار دیابتی در جهان</a:t>
            </a:r>
          </a:p>
          <a:p>
            <a:pPr algn="r" rtl="1"/>
            <a:r>
              <a:rPr lang="fa-IR" dirty="0" smtClean="0"/>
              <a:t>تا سال 2035=592 میلیون نفر بیمار دیابتی در جهان</a:t>
            </a:r>
          </a:p>
          <a:p>
            <a:pPr algn="r" rtl="1"/>
            <a:r>
              <a:rPr lang="fa-IR" dirty="0" smtClean="0"/>
              <a:t>دیابت سومین کشور پرجمعیت جهان</a:t>
            </a:r>
          </a:p>
          <a:p>
            <a:pPr algn="r" rtl="1"/>
            <a:r>
              <a:rPr lang="fa-IR" dirty="0" smtClean="0"/>
              <a:t>تا سال 2030 تعداد مبتلایان به دیابت در ایران از 4/5 میلیون نفر به 6/5 میلیون نفر افزایش یابد.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پایش کیفی برنامه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درسال 1390 براي بررسي اثر مراقبت بيماران ديابتي شناخته شده در مناطق روستايي، مقرر شد آزمايش </a:t>
            </a:r>
            <a:r>
              <a:rPr lang="en-US" dirty="0"/>
              <a:t>HbA1c</a:t>
            </a:r>
            <a:r>
              <a:rPr lang="ar-SA" dirty="0"/>
              <a:t>  حداقل دوبار در سال انجام شود. در پايان پروژه 19481 بيمار ارزيابي شدند كه مقايسه ميانگين كشوري دونوبت </a:t>
            </a:r>
            <a:r>
              <a:rPr lang="en-US" dirty="0"/>
              <a:t>HbA1c</a:t>
            </a:r>
            <a:r>
              <a:rPr lang="ar-SA" dirty="0"/>
              <a:t>، تفاوت معني‌داري را نشان داد كه نشان دهنده مفيد بودن مراقبت بيماران ديابتي مي‌باشد. </a:t>
            </a:r>
            <a:r>
              <a:rPr lang="ar-SA" dirty="0" smtClean="0"/>
              <a:t>عل</a:t>
            </a:r>
            <a:r>
              <a:rPr lang="fa-IR" dirty="0" smtClean="0"/>
              <a:t>ی</a:t>
            </a:r>
            <a:r>
              <a:rPr lang="ar-SA" dirty="0" smtClean="0"/>
              <a:t>رغم </a:t>
            </a:r>
            <a:r>
              <a:rPr lang="ar-SA" dirty="0"/>
              <a:t>اين موضوع ميانگين كشوري </a:t>
            </a:r>
            <a:r>
              <a:rPr lang="en-US" dirty="0"/>
              <a:t>HbA1c</a:t>
            </a:r>
            <a:r>
              <a:rPr lang="ar-SA" dirty="0"/>
              <a:t>، 8.5% گزارش شد كه همچنان مقدار بالايي مي‌باشد گرچه میزان متوسط </a:t>
            </a:r>
            <a:r>
              <a:rPr lang="en-US" dirty="0"/>
              <a:t>HbA1c</a:t>
            </a:r>
            <a:r>
              <a:rPr lang="ar-SA" dirty="0"/>
              <a:t> در مرحله پایلوت در سالهای 1378تا 1383 بیش از 10.5% بوده است.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/>
              <a:t>برنامه آتی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اقدامات آتي در راستاي اجراي برنامه دركليه‌ي مناطق شهري ومداخله در جهت كاهش ميزان </a:t>
            </a:r>
            <a:r>
              <a:rPr lang="en-US" dirty="0"/>
              <a:t>HbA1c</a:t>
            </a:r>
            <a:r>
              <a:rPr lang="ar-SA" dirty="0"/>
              <a:t> تا سطح 7.5% در دستور كار مركز مديريت بيماريهاي غيرواگير مي‌باشد.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ر</a:t>
            </a:r>
            <a:r>
              <a:rPr lang="fa-IR" b="1" dirty="0" smtClean="0"/>
              <a:t>وز جهانی دیابت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14 نوامبر مصادف با 23 آبان ماه</a:t>
            </a:r>
          </a:p>
          <a:p>
            <a:pPr algn="r" rtl="1"/>
            <a:r>
              <a:rPr lang="fa-IR" dirty="0" smtClean="0"/>
              <a:t>سالروز تولد دکتر بانتیگ(کاشف انسولین)</a:t>
            </a:r>
          </a:p>
          <a:p>
            <a:pPr algn="r" rtl="1"/>
            <a:r>
              <a:rPr lang="fa-IR" dirty="0" smtClean="0"/>
              <a:t>با هدف بزرگداشت این دانشمند بزرگ و آشنایی دنیا با اهمیت بیماری دیابت</a:t>
            </a:r>
          </a:p>
          <a:p>
            <a:pPr algn="r" rtl="1"/>
            <a:r>
              <a:rPr lang="fa-IR" dirty="0" smtClean="0"/>
              <a:t>سال 2013 آخرین سال کمپین 5 ساله آموزش و پیشگیری</a:t>
            </a:r>
          </a:p>
          <a:p>
            <a:pPr algn="r" rtl="1"/>
            <a:r>
              <a:rPr lang="fa-IR" dirty="0" smtClean="0"/>
              <a:t>هدف فدراسیون جهانی دیابت از 2014سال  تا 2016“ زندگی سالم و دیابت“</a:t>
            </a:r>
          </a:p>
          <a:p>
            <a:pPr algn="r" rtl="1"/>
            <a:r>
              <a:rPr lang="fa-IR" dirty="0" smtClean="0"/>
              <a:t>شعار امسال:تغذیه سالم با صبحانه آغاز می شود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حلقه آبی دیابت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حلقه نشانه زندگی و سلامتی و آبی نشانه آسمانهایی است که تمام ملت ها را متحد می کند.</a:t>
            </a:r>
          </a:p>
          <a:p>
            <a:pPr algn="r" rtl="1"/>
            <a:r>
              <a:rPr lang="fa-IR" dirty="0" smtClean="0"/>
              <a:t>اتحاد انجمن ها دیابت سراسر دنیا در برابر شیوع جهانی دیابت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 smtClean="0"/>
              <a:t>نکته های کلیدی در انتخاب غذای سالم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دریافت چربی کمتر</a:t>
            </a:r>
          </a:p>
          <a:p>
            <a:pPr algn="r" rtl="1"/>
            <a:r>
              <a:rPr lang="fa-IR" dirty="0" smtClean="0"/>
              <a:t>دریافت شکرکمتر</a:t>
            </a:r>
            <a:endParaRPr lang="en-US" dirty="0" smtClean="0"/>
          </a:p>
          <a:p>
            <a:pPr algn="r" rtl="1"/>
            <a:r>
              <a:rPr lang="fa-IR" dirty="0" smtClean="0"/>
              <a:t>دریافت نمک کمتر</a:t>
            </a:r>
            <a:endParaRPr lang="en-US" dirty="0" smtClean="0"/>
          </a:p>
          <a:p>
            <a:pPr algn="r" rtl="1"/>
            <a:r>
              <a:rPr lang="fa-IR" dirty="0" smtClean="0"/>
              <a:t>دریافت فیبر بیشتر</a:t>
            </a:r>
          </a:p>
          <a:p>
            <a:pPr algn="r" rtl="1"/>
            <a:r>
              <a:rPr lang="fa-IR" dirty="0" smtClean="0"/>
              <a:t>پیروی از یک برنامه غذایی منظم</a:t>
            </a:r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/>
              <a:t>برای کنترل قند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مصرف سه وعده غذای  اصلی و دو تا سه میان وعده</a:t>
            </a:r>
          </a:p>
          <a:p>
            <a:pPr algn="r" rtl="1"/>
            <a:r>
              <a:rPr lang="fa-IR" dirty="0" smtClean="0"/>
              <a:t>عدم حذف وعده های غذایی</a:t>
            </a:r>
          </a:p>
          <a:p>
            <a:pPr algn="r" rtl="1"/>
            <a:r>
              <a:rPr lang="fa-IR" dirty="0" smtClean="0"/>
              <a:t>مصرف صبحانه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توجیه غربالگری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غربالگري فرصت‌طلبانه</a:t>
            </a:r>
            <a:r>
              <a:rPr lang="en-US" dirty="0"/>
              <a:t> (Opportunistic Screening) </a:t>
            </a:r>
            <a:r>
              <a:rPr lang="ar-SA" dirty="0"/>
              <a:t>غربالگري بیماري در حین ویزیت‌هاي روتین، </a:t>
            </a:r>
            <a:r>
              <a:rPr lang="ar-SA" dirty="0" smtClean="0"/>
              <a:t>ب</a:t>
            </a:r>
            <a:r>
              <a:rPr lang="fa-IR" dirty="0" smtClean="0"/>
              <a:t>ه </a:t>
            </a:r>
            <a:r>
              <a:rPr lang="ar-SA" dirty="0" smtClean="0"/>
              <a:t>مراتب </a:t>
            </a:r>
            <a:r>
              <a:rPr lang="ar-SA" dirty="0"/>
              <a:t>هزینه اثربخش‌تر از غربالگري همگانی و جمعیتی است. اما غربالگري هدفمند در افرادي که يك يا چند عامل خطر دارند (</a:t>
            </a:r>
            <a:r>
              <a:rPr lang="en-US" dirty="0" smtClean="0"/>
              <a:t>Targeted </a:t>
            </a:r>
            <a:r>
              <a:rPr lang="en-US" dirty="0"/>
              <a:t>Screening</a:t>
            </a:r>
            <a:r>
              <a:rPr lang="ar-SA" dirty="0"/>
              <a:t>) از همه اثر‌بخش‌تر گزارش شده است. 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 smtClean="0"/>
              <a:t>اهمیت غربالگري بيماري دیابت نوع 2</a:t>
            </a:r>
            <a:r>
              <a:rPr lang="en-US" b="1" dirty="0" smtClean="0"/>
              <a:t>  </a:t>
            </a:r>
            <a:r>
              <a:rPr lang="ar-SA" b="1" dirty="0" smtClean="0"/>
              <a:t>از منظر</a:t>
            </a:r>
            <a:r>
              <a:rPr lang="en-US" b="1" dirty="0" smtClean="0"/>
              <a:t>WHO </a:t>
            </a:r>
            <a:r>
              <a:rPr lang="ar-SA" b="1" dirty="0" smtClean="0"/>
              <a:t> و</a:t>
            </a:r>
            <a:r>
              <a:rPr lang="en-US" b="1" dirty="0" smtClean="0"/>
              <a:t> IDF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dirty="0" smtClean="0"/>
              <a:t>بیماري </a:t>
            </a:r>
            <a:r>
              <a:rPr lang="ar-SA" dirty="0"/>
              <a:t>ممکن است در مدتی طولانی بدون علامت باشد.</a:t>
            </a:r>
            <a:endParaRPr lang="en-US" dirty="0"/>
          </a:p>
          <a:p>
            <a:pPr lvl="0" algn="r" rtl="1"/>
            <a:r>
              <a:rPr lang="ar-SA" dirty="0"/>
              <a:t>تقریبا" نیمی از بیماران از بیماري خود بی‌خبرند</a:t>
            </a:r>
            <a:r>
              <a:rPr lang="en-US" dirty="0"/>
              <a:t>.</a:t>
            </a:r>
          </a:p>
          <a:p>
            <a:pPr lvl="0" algn="r" rtl="1"/>
            <a:r>
              <a:rPr lang="ar-SA" dirty="0"/>
              <a:t>در بسیاري از بیماران در زمان تشخیص، عوارض میکروواسکولار بروز کرده است.</a:t>
            </a:r>
            <a:endParaRPr lang="en-US" dirty="0"/>
          </a:p>
          <a:p>
            <a:pPr lvl="0" algn="r" rtl="1"/>
            <a:r>
              <a:rPr lang="ar-SA" dirty="0"/>
              <a:t>شیوع دیابت در کل جهان در حال افزایش شدید است.</a:t>
            </a:r>
            <a:endParaRPr lang="en-US" dirty="0"/>
          </a:p>
          <a:p>
            <a:pPr lvl="0" algn="r" rtl="1"/>
            <a:r>
              <a:rPr lang="ar-SA" dirty="0"/>
              <a:t>کنترل مطلوب قند‌خون، فشار خون بالا، و دیس‌لیپیدمی در کنترل بیماري دیابت نوع 2 نقش مهمی ایفا مي‌کنند</a:t>
            </a:r>
            <a:r>
              <a:rPr lang="en-US" dirty="0"/>
              <a:t>.</a:t>
            </a:r>
          </a:p>
          <a:p>
            <a:pPr lvl="0" algn="r" rtl="1"/>
            <a:r>
              <a:rPr lang="ar-SA" dirty="0"/>
              <a:t>درمان فشارخون بالا و دیس‌لیپیدمی در بیماران دیابتي از بروز بیماري قلبی و عروقی پیشگیري مي‌کند.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برنامه كشوري پيشگيري و كنترل ديابت نوع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از </a:t>
            </a:r>
            <a:r>
              <a:rPr lang="fa-IR" dirty="0"/>
              <a:t>پاييز سال 1383 در نظام خدمات بهداشتی درمانی کشور ادغام گردید. در اولین گام برنامه دیابت در روستاها و شهرهاي با جمعيت كمتر از 20000 نفر عملياتي شد و نتايج موفقيت آميزي حاصل گرديد. از اسفند 1388 نیز برنامه دیابت در شهرهای دارای جمعیت بیش از یک میلیون نفر به مرحله </a:t>
            </a:r>
            <a:r>
              <a:rPr lang="fa-IR" dirty="0" smtClean="0"/>
              <a:t>اجرا</a:t>
            </a:r>
            <a:r>
              <a:rPr lang="en-US" dirty="0" smtClean="0"/>
              <a:t> </a:t>
            </a:r>
            <a:r>
              <a:rPr lang="fa-IR" dirty="0" smtClean="0"/>
              <a:t>گذارده </a:t>
            </a:r>
            <a:r>
              <a:rPr lang="fa-IR" dirty="0"/>
              <a:t>شد </a:t>
            </a:r>
            <a:r>
              <a:rPr lang="fa-IR" dirty="0" smtClean="0"/>
              <a:t>.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1202</Words>
  <Application>Microsoft Office PowerPoint</Application>
  <PresentationFormat>On-screen Show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استراتژی ها و اهداف برنامه کشوری نظام ارجاع  و شرح وظایف سطوح مختلف ارائه خدمات</vt:lpstr>
      <vt:lpstr>اهمیت دیابت</vt:lpstr>
      <vt:lpstr>روز جهانی دیابت</vt:lpstr>
      <vt:lpstr>حلقه آبی دیابت</vt:lpstr>
      <vt:lpstr>نکته های کلیدی در انتخاب غذای سالم</vt:lpstr>
      <vt:lpstr>برای کنترل قند</vt:lpstr>
      <vt:lpstr>توجیه غربالگری</vt:lpstr>
      <vt:lpstr>اهمیت غربالگري بيماري دیابت نوع 2  از منظرWHO  و IDF</vt:lpstr>
      <vt:lpstr>برنامه كشوري پيشگيري و كنترل ديابت نوع 2</vt:lpstr>
      <vt:lpstr>اجزای برنامه</vt:lpstr>
      <vt:lpstr>اطلاع رسانی عمومی و آموزش</vt:lpstr>
      <vt:lpstr>غربالگري وجود عوامل خطر بروز بیماري دیابت</vt:lpstr>
      <vt:lpstr>انجام آزمون‌هاي غربالگري بیوشیمیایی</vt:lpstr>
      <vt:lpstr>تشخیص بیماري</vt:lpstr>
      <vt:lpstr>مراقبت</vt:lpstr>
      <vt:lpstr>ارزشیابی</vt:lpstr>
      <vt:lpstr>روند شيوع بيماري ديابت در فاز 1 برنامه كشوري كنترل و پيشگيري ديابت نوع 2</vt:lpstr>
      <vt:lpstr>اجراي برنامه پيشگيري و كنترل ديابت در مناطق شهری </vt:lpstr>
      <vt:lpstr>پایش کیفی برنامه</vt:lpstr>
      <vt:lpstr>پایش کیفی برنامه</vt:lpstr>
      <vt:lpstr>برنامه آتی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مراقبت سطح 1 در برنامه پیشگیری و کنترل دیابت</dc:title>
  <dc:creator>f.farbakhsh</dc:creator>
  <cp:lastModifiedBy>f.farbakhsh</cp:lastModifiedBy>
  <cp:revision>44</cp:revision>
  <dcterms:created xsi:type="dcterms:W3CDTF">2014-11-16T04:58:49Z</dcterms:created>
  <dcterms:modified xsi:type="dcterms:W3CDTF">2014-11-18T06:40:40Z</dcterms:modified>
</cp:coreProperties>
</file>