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2"/>
  </p:notesMasterIdLst>
  <p:sldIdLst>
    <p:sldId id="398" r:id="rId2"/>
    <p:sldId id="256" r:id="rId3"/>
    <p:sldId id="331" r:id="rId4"/>
    <p:sldId id="371" r:id="rId5"/>
    <p:sldId id="333" r:id="rId6"/>
    <p:sldId id="329" r:id="rId7"/>
    <p:sldId id="356" r:id="rId8"/>
    <p:sldId id="335" r:id="rId9"/>
    <p:sldId id="336" r:id="rId10"/>
    <p:sldId id="337" r:id="rId11"/>
    <p:sldId id="338" r:id="rId12"/>
    <p:sldId id="308" r:id="rId13"/>
    <p:sldId id="266" r:id="rId14"/>
    <p:sldId id="311" r:id="rId15"/>
    <p:sldId id="312" r:id="rId16"/>
    <p:sldId id="323" r:id="rId17"/>
    <p:sldId id="339" r:id="rId18"/>
    <p:sldId id="325" r:id="rId19"/>
    <p:sldId id="326" r:id="rId20"/>
    <p:sldId id="396" r:id="rId21"/>
    <p:sldId id="341" r:id="rId22"/>
    <p:sldId id="348" r:id="rId23"/>
    <p:sldId id="315" r:id="rId24"/>
    <p:sldId id="318" r:id="rId25"/>
    <p:sldId id="344" r:id="rId26"/>
    <p:sldId id="347" r:id="rId27"/>
    <p:sldId id="349" r:id="rId28"/>
    <p:sldId id="389" r:id="rId29"/>
    <p:sldId id="284" r:id="rId30"/>
    <p:sldId id="290" r:id="rId31"/>
    <p:sldId id="293" r:id="rId32"/>
    <p:sldId id="294" r:id="rId33"/>
    <p:sldId id="296" r:id="rId34"/>
    <p:sldId id="297" r:id="rId35"/>
    <p:sldId id="387" r:id="rId36"/>
    <p:sldId id="350" r:id="rId37"/>
    <p:sldId id="369" r:id="rId38"/>
    <p:sldId id="372" r:id="rId39"/>
    <p:sldId id="370" r:id="rId40"/>
    <p:sldId id="397" r:id="rId41"/>
    <p:sldId id="351" r:id="rId42"/>
    <p:sldId id="374" r:id="rId43"/>
    <p:sldId id="298" r:id="rId44"/>
    <p:sldId id="299" r:id="rId45"/>
    <p:sldId id="352" r:id="rId46"/>
    <p:sldId id="376" r:id="rId47"/>
    <p:sldId id="391" r:id="rId48"/>
    <p:sldId id="368" r:id="rId49"/>
    <p:sldId id="378" r:id="rId50"/>
    <p:sldId id="380" r:id="rId51"/>
    <p:sldId id="379" r:id="rId52"/>
    <p:sldId id="382" r:id="rId53"/>
    <p:sldId id="383" r:id="rId54"/>
    <p:sldId id="385" r:id="rId55"/>
    <p:sldId id="386" r:id="rId56"/>
    <p:sldId id="321" r:id="rId57"/>
    <p:sldId id="377" r:id="rId58"/>
    <p:sldId id="381" r:id="rId59"/>
    <p:sldId id="330" r:id="rId60"/>
    <p:sldId id="342"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25D1A"/>
    <a:srgbClr val="00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94660"/>
  </p:normalViewPr>
  <p:slideViewPr>
    <p:cSldViewPr>
      <p:cViewPr varScale="1">
        <p:scale>
          <a:sx n="83" d="100"/>
          <a:sy n="83" d="100"/>
        </p:scale>
        <p:origin x="-14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7F597-155C-4F6C-846C-F6DD08561CAE}" type="doc">
      <dgm:prSet loTypeId="urn:microsoft.com/office/officeart/2005/8/layout/chevron2" loCatId="process" qsTypeId="urn:microsoft.com/office/officeart/2005/8/quickstyle/simple5" qsCatId="simple" csTypeId="urn:microsoft.com/office/officeart/2005/8/colors/accent2_5" csCatId="accent2" phldr="1"/>
      <dgm:spPr/>
      <dgm:t>
        <a:bodyPr/>
        <a:lstStyle/>
        <a:p>
          <a:endParaRPr lang="en-US"/>
        </a:p>
      </dgm:t>
    </dgm:pt>
    <dgm:pt modelId="{E4DF2512-D149-453E-89C9-4EE0ED2F6A5C}">
      <dgm:prSet phldrT="[Text]"/>
      <dgm:spPr/>
      <dgm:t>
        <a:bodyPr/>
        <a:lstStyle/>
        <a:p>
          <a:r>
            <a:rPr lang="en-US" dirty="0" smtClean="0"/>
            <a:t>1</a:t>
          </a:r>
          <a:endParaRPr lang="en-US" dirty="0"/>
        </a:p>
      </dgm:t>
    </dgm:pt>
    <dgm:pt modelId="{612DD672-F2E3-4C70-86AC-6398F5C0509B}" type="parTrans" cxnId="{B4AFC4BC-7269-4D00-9FEC-4F88955E562D}">
      <dgm:prSet/>
      <dgm:spPr/>
      <dgm:t>
        <a:bodyPr/>
        <a:lstStyle/>
        <a:p>
          <a:endParaRPr lang="en-US"/>
        </a:p>
      </dgm:t>
    </dgm:pt>
    <dgm:pt modelId="{732B8608-B7FC-4DD8-A8AC-B1768BFFA1B6}" type="sibTrans" cxnId="{B4AFC4BC-7269-4D00-9FEC-4F88955E562D}">
      <dgm:prSet/>
      <dgm:spPr/>
      <dgm:t>
        <a:bodyPr/>
        <a:lstStyle/>
        <a:p>
          <a:endParaRPr lang="en-US"/>
        </a:p>
      </dgm:t>
    </dgm:pt>
    <dgm:pt modelId="{69FB9128-E000-4AAF-8576-8C47737785F9}">
      <dgm:prSet phldrT="[Text]" custT="1"/>
      <dgm:spPr/>
      <dgm:t>
        <a:bodyPr/>
        <a:lstStyle/>
        <a:p>
          <a:r>
            <a:rPr lang="en-US" sz="2000" dirty="0" smtClean="0">
              <a:solidFill>
                <a:srgbClr val="FF0000"/>
              </a:solidFill>
            </a:rPr>
            <a:t>Adequate intake of dietary calcium  (1200 mg/d)</a:t>
          </a:r>
          <a:endParaRPr lang="en-US" sz="2000" dirty="0">
            <a:solidFill>
              <a:srgbClr val="FF0000"/>
            </a:solidFill>
          </a:endParaRPr>
        </a:p>
      </dgm:t>
    </dgm:pt>
    <dgm:pt modelId="{165A8DD9-817A-4A46-9563-0E8CEB74016D}" type="parTrans" cxnId="{47375C24-C0AB-48F9-AEE0-56D0D6E9FFEA}">
      <dgm:prSet/>
      <dgm:spPr/>
      <dgm:t>
        <a:bodyPr/>
        <a:lstStyle/>
        <a:p>
          <a:endParaRPr lang="en-US"/>
        </a:p>
      </dgm:t>
    </dgm:pt>
    <dgm:pt modelId="{F031756B-F851-4371-9052-5068A611FDD8}" type="sibTrans" cxnId="{47375C24-C0AB-48F9-AEE0-56D0D6E9FFEA}">
      <dgm:prSet/>
      <dgm:spPr/>
      <dgm:t>
        <a:bodyPr/>
        <a:lstStyle/>
        <a:p>
          <a:endParaRPr lang="en-US"/>
        </a:p>
      </dgm:t>
    </dgm:pt>
    <dgm:pt modelId="{AAB2F186-3D96-4C47-9288-F846BC636EAC}">
      <dgm:prSet phldrT="[Text]" custT="1"/>
      <dgm:spPr/>
      <dgm:t>
        <a:bodyPr/>
        <a:lstStyle/>
        <a:p>
          <a:r>
            <a:rPr lang="en-US" sz="1400" dirty="0" smtClean="0"/>
            <a:t>Intakes in excess of 1,200 to 1,500 mg per day have limited potential for benefit and may increase the risk of developing kidney stones or cardiovascular disease </a:t>
          </a:r>
          <a:endParaRPr lang="en-US" sz="1400" dirty="0"/>
        </a:p>
      </dgm:t>
    </dgm:pt>
    <dgm:pt modelId="{27235B26-3214-4D1A-AB53-2EFD86AB248B}" type="parTrans" cxnId="{258BCBD8-2C3D-4145-A301-836618A11085}">
      <dgm:prSet/>
      <dgm:spPr/>
      <dgm:t>
        <a:bodyPr/>
        <a:lstStyle/>
        <a:p>
          <a:endParaRPr lang="en-US"/>
        </a:p>
      </dgm:t>
    </dgm:pt>
    <dgm:pt modelId="{20F2B67E-03D6-477C-8858-B31950B382D3}" type="sibTrans" cxnId="{258BCBD8-2C3D-4145-A301-836618A11085}">
      <dgm:prSet/>
      <dgm:spPr/>
      <dgm:t>
        <a:bodyPr/>
        <a:lstStyle/>
        <a:p>
          <a:endParaRPr lang="en-US"/>
        </a:p>
      </dgm:t>
    </dgm:pt>
    <dgm:pt modelId="{EC963DFC-BA59-4E89-851E-FB3A5A99EA45}">
      <dgm:prSet phldrT="[Text]"/>
      <dgm:spPr/>
      <dgm:t>
        <a:bodyPr/>
        <a:lstStyle/>
        <a:p>
          <a:r>
            <a:rPr lang="en-US" dirty="0" smtClean="0"/>
            <a:t>2</a:t>
          </a:r>
          <a:endParaRPr lang="en-US" dirty="0"/>
        </a:p>
      </dgm:t>
    </dgm:pt>
    <dgm:pt modelId="{EF9E7846-66D6-4ABB-809F-87D2BC204D1C}" type="parTrans" cxnId="{24BE4A2E-B7D4-463B-8CBB-01578CB87F44}">
      <dgm:prSet/>
      <dgm:spPr/>
      <dgm:t>
        <a:bodyPr/>
        <a:lstStyle/>
        <a:p>
          <a:endParaRPr lang="en-US"/>
        </a:p>
      </dgm:t>
    </dgm:pt>
    <dgm:pt modelId="{F42639AC-3195-4F69-9881-B10A1F9299AB}" type="sibTrans" cxnId="{24BE4A2E-B7D4-463B-8CBB-01578CB87F44}">
      <dgm:prSet/>
      <dgm:spPr/>
      <dgm:t>
        <a:bodyPr/>
        <a:lstStyle/>
        <a:p>
          <a:endParaRPr lang="en-US"/>
        </a:p>
      </dgm:t>
    </dgm:pt>
    <dgm:pt modelId="{CAB94682-F839-4F19-8FE0-DD314355841A}">
      <dgm:prSet phldrT="[Text]"/>
      <dgm:spPr/>
      <dgm:t>
        <a:bodyPr/>
        <a:lstStyle/>
        <a:p>
          <a:r>
            <a:rPr lang="en-US" sz="1900" dirty="0" smtClean="0">
              <a:solidFill>
                <a:srgbClr val="FF0000"/>
              </a:solidFill>
            </a:rPr>
            <a:t> 800 to 1,000 IU of vitamin D / day for adults age 50 and older </a:t>
          </a:r>
          <a:endParaRPr lang="en-US" sz="1900" dirty="0">
            <a:solidFill>
              <a:srgbClr val="FF0000"/>
            </a:solidFill>
          </a:endParaRPr>
        </a:p>
      </dgm:t>
    </dgm:pt>
    <dgm:pt modelId="{505C79CB-C713-4CAB-935C-E165E9004544}" type="parTrans" cxnId="{EBDB41FA-5BF5-40C8-A825-E20C173767F0}">
      <dgm:prSet/>
      <dgm:spPr/>
      <dgm:t>
        <a:bodyPr/>
        <a:lstStyle/>
        <a:p>
          <a:endParaRPr lang="en-US"/>
        </a:p>
      </dgm:t>
    </dgm:pt>
    <dgm:pt modelId="{C1A421CE-412B-478C-8F7F-F21AE7B3E29B}" type="sibTrans" cxnId="{EBDB41FA-5BF5-40C8-A825-E20C173767F0}">
      <dgm:prSet/>
      <dgm:spPr/>
      <dgm:t>
        <a:bodyPr/>
        <a:lstStyle/>
        <a:p>
          <a:endParaRPr lang="en-US"/>
        </a:p>
      </dgm:t>
    </dgm:pt>
    <dgm:pt modelId="{4469AA78-9EA9-48AE-B32A-0BA8FCF9416B}">
      <dgm:prSet phldrT="[Text]" custT="1"/>
      <dgm:spPr/>
      <dgm:t>
        <a:bodyPr/>
        <a:lstStyle/>
        <a:p>
          <a:r>
            <a:rPr lang="en-US" sz="1800" dirty="0" smtClean="0"/>
            <a:t>This intake will bring the average adult’s serum 25(OH)D concentration to the 30 </a:t>
          </a:r>
          <a:r>
            <a:rPr lang="en-US" sz="1800" dirty="0" err="1" smtClean="0"/>
            <a:t>ng</a:t>
          </a:r>
          <a:r>
            <a:rPr lang="en-US" sz="1800" dirty="0" smtClean="0"/>
            <a:t>/ml</a:t>
          </a:r>
          <a:endParaRPr lang="en-US" sz="1800" dirty="0"/>
        </a:p>
      </dgm:t>
    </dgm:pt>
    <dgm:pt modelId="{AC396ABB-0A20-4812-8CDE-028E13B6275E}" type="parTrans" cxnId="{4E9C828C-CAED-4AD6-9120-2BB70B0B27E6}">
      <dgm:prSet/>
      <dgm:spPr/>
      <dgm:t>
        <a:bodyPr/>
        <a:lstStyle/>
        <a:p>
          <a:endParaRPr lang="en-US"/>
        </a:p>
      </dgm:t>
    </dgm:pt>
    <dgm:pt modelId="{543D1BC3-EFC0-42F2-B3E7-0D0610662985}" type="sibTrans" cxnId="{4E9C828C-CAED-4AD6-9120-2BB70B0B27E6}">
      <dgm:prSet/>
      <dgm:spPr/>
      <dgm:t>
        <a:bodyPr/>
        <a:lstStyle/>
        <a:p>
          <a:endParaRPr lang="en-US"/>
        </a:p>
      </dgm:t>
    </dgm:pt>
    <dgm:pt modelId="{4DF5E175-D387-4CC4-9BC5-548B9905D1A0}">
      <dgm:prSet phldrT="[Text]"/>
      <dgm:spPr/>
      <dgm:t>
        <a:bodyPr/>
        <a:lstStyle/>
        <a:p>
          <a:r>
            <a:rPr lang="en-US" dirty="0" smtClean="0"/>
            <a:t>3</a:t>
          </a:r>
          <a:endParaRPr lang="en-US" dirty="0"/>
        </a:p>
      </dgm:t>
    </dgm:pt>
    <dgm:pt modelId="{B95C849F-33CF-4DFF-B3C3-E6D4D541093C}" type="parTrans" cxnId="{6D32ABAA-068C-43F9-88E4-327BA1178644}">
      <dgm:prSet/>
      <dgm:spPr/>
      <dgm:t>
        <a:bodyPr/>
        <a:lstStyle/>
        <a:p>
          <a:endParaRPr lang="en-US"/>
        </a:p>
      </dgm:t>
    </dgm:pt>
    <dgm:pt modelId="{D76F9900-6FAC-4D53-A331-04B068F29998}" type="sibTrans" cxnId="{6D32ABAA-068C-43F9-88E4-327BA1178644}">
      <dgm:prSet/>
      <dgm:spPr/>
      <dgm:t>
        <a:bodyPr/>
        <a:lstStyle/>
        <a:p>
          <a:endParaRPr lang="en-US"/>
        </a:p>
      </dgm:t>
    </dgm:pt>
    <dgm:pt modelId="{6E3FCD0E-4822-4D09-99CA-BAAB3D630215}">
      <dgm:prSet phldrT="[Text]" custT="1"/>
      <dgm:spPr/>
      <dgm:t>
        <a:bodyPr/>
        <a:lstStyle/>
        <a:p>
          <a:r>
            <a:rPr lang="en-US" sz="2000" b="0" dirty="0" smtClean="0">
              <a:solidFill>
                <a:srgbClr val="FF0000"/>
              </a:solidFill>
            </a:rPr>
            <a:t>Regular weight-bearing exercise</a:t>
          </a:r>
          <a:endParaRPr lang="en-US" sz="2000" b="0" dirty="0">
            <a:solidFill>
              <a:srgbClr val="FF0000"/>
            </a:solidFill>
          </a:endParaRPr>
        </a:p>
      </dgm:t>
    </dgm:pt>
    <dgm:pt modelId="{69E36723-BDFC-4BD6-9FA9-70F3005419B8}" type="parTrans" cxnId="{1474D10B-03F7-4F60-92DE-3E012F07F03C}">
      <dgm:prSet/>
      <dgm:spPr/>
      <dgm:t>
        <a:bodyPr/>
        <a:lstStyle/>
        <a:p>
          <a:endParaRPr lang="en-US"/>
        </a:p>
      </dgm:t>
    </dgm:pt>
    <dgm:pt modelId="{BAB743B4-F4AE-417D-9B07-5D9D21937594}" type="sibTrans" cxnId="{1474D10B-03F7-4F60-92DE-3E012F07F03C}">
      <dgm:prSet/>
      <dgm:spPr/>
      <dgm:t>
        <a:bodyPr/>
        <a:lstStyle/>
        <a:p>
          <a:endParaRPr lang="en-US"/>
        </a:p>
      </dgm:t>
    </dgm:pt>
    <dgm:pt modelId="{205994C2-F70F-4551-960C-F2F869061160}">
      <dgm:prSet phldrT="[Text]" custT="1"/>
      <dgm:spPr/>
      <dgm:t>
        <a:bodyPr/>
        <a:lstStyle/>
        <a:p>
          <a:r>
            <a:rPr lang="en-US" sz="1800" dirty="0" smtClean="0"/>
            <a:t>walking, jogging, Tai-Chi, stair climbing, dancing and tennis, weight training and other resistive exercises. </a:t>
          </a:r>
          <a:endParaRPr lang="en-US" sz="1800" dirty="0"/>
        </a:p>
      </dgm:t>
    </dgm:pt>
    <dgm:pt modelId="{9FE97CEB-A3B9-4104-A6D1-5440A21069B8}" type="parTrans" cxnId="{AF68E1AF-2E8B-41B2-9E19-15D1670972E3}">
      <dgm:prSet/>
      <dgm:spPr/>
      <dgm:t>
        <a:bodyPr/>
        <a:lstStyle/>
        <a:p>
          <a:endParaRPr lang="en-US"/>
        </a:p>
      </dgm:t>
    </dgm:pt>
    <dgm:pt modelId="{CFAFF906-9CF5-44AB-9765-DDB7F6EF28D3}" type="sibTrans" cxnId="{AF68E1AF-2E8B-41B2-9E19-15D1670972E3}">
      <dgm:prSet/>
      <dgm:spPr/>
      <dgm:t>
        <a:bodyPr/>
        <a:lstStyle/>
        <a:p>
          <a:endParaRPr lang="en-US"/>
        </a:p>
      </dgm:t>
    </dgm:pt>
    <dgm:pt modelId="{8BBBCAE0-053C-42AE-82C0-3D1841CA4B99}" type="pres">
      <dgm:prSet presAssocID="{BAA7F597-155C-4F6C-846C-F6DD08561CAE}" presName="linearFlow" presStyleCnt="0">
        <dgm:presLayoutVars>
          <dgm:dir/>
          <dgm:animLvl val="lvl"/>
          <dgm:resizeHandles val="exact"/>
        </dgm:presLayoutVars>
      </dgm:prSet>
      <dgm:spPr/>
      <dgm:t>
        <a:bodyPr/>
        <a:lstStyle/>
        <a:p>
          <a:endParaRPr lang="en-US"/>
        </a:p>
      </dgm:t>
    </dgm:pt>
    <dgm:pt modelId="{1C9CE219-5AD7-44DC-8CE4-8EAEF845CACC}" type="pres">
      <dgm:prSet presAssocID="{E4DF2512-D149-453E-89C9-4EE0ED2F6A5C}" presName="composite" presStyleCnt="0"/>
      <dgm:spPr/>
      <dgm:t>
        <a:bodyPr/>
        <a:lstStyle/>
        <a:p>
          <a:endParaRPr lang="en-US"/>
        </a:p>
      </dgm:t>
    </dgm:pt>
    <dgm:pt modelId="{BF59B5B5-3CCF-4488-A418-CC2D90DFEA62}" type="pres">
      <dgm:prSet presAssocID="{E4DF2512-D149-453E-89C9-4EE0ED2F6A5C}" presName="parentText" presStyleLbl="alignNode1" presStyleIdx="0" presStyleCnt="3">
        <dgm:presLayoutVars>
          <dgm:chMax val="1"/>
          <dgm:bulletEnabled val="1"/>
        </dgm:presLayoutVars>
      </dgm:prSet>
      <dgm:spPr/>
      <dgm:t>
        <a:bodyPr/>
        <a:lstStyle/>
        <a:p>
          <a:endParaRPr lang="en-US"/>
        </a:p>
      </dgm:t>
    </dgm:pt>
    <dgm:pt modelId="{94344F62-7E71-4AAA-9A6B-A005EB76CF20}" type="pres">
      <dgm:prSet presAssocID="{E4DF2512-D149-453E-89C9-4EE0ED2F6A5C}" presName="descendantText" presStyleLbl="alignAcc1" presStyleIdx="0" presStyleCnt="3">
        <dgm:presLayoutVars>
          <dgm:bulletEnabled val="1"/>
        </dgm:presLayoutVars>
      </dgm:prSet>
      <dgm:spPr/>
      <dgm:t>
        <a:bodyPr/>
        <a:lstStyle/>
        <a:p>
          <a:endParaRPr lang="en-US"/>
        </a:p>
      </dgm:t>
    </dgm:pt>
    <dgm:pt modelId="{062EC207-DBC4-47AB-8D91-D770351CCDCE}" type="pres">
      <dgm:prSet presAssocID="{732B8608-B7FC-4DD8-A8AC-B1768BFFA1B6}" presName="sp" presStyleCnt="0"/>
      <dgm:spPr/>
      <dgm:t>
        <a:bodyPr/>
        <a:lstStyle/>
        <a:p>
          <a:endParaRPr lang="en-US"/>
        </a:p>
      </dgm:t>
    </dgm:pt>
    <dgm:pt modelId="{7C74C65D-DBDA-473C-8784-F82F1A9969CA}" type="pres">
      <dgm:prSet presAssocID="{EC963DFC-BA59-4E89-851E-FB3A5A99EA45}" presName="composite" presStyleCnt="0"/>
      <dgm:spPr/>
      <dgm:t>
        <a:bodyPr/>
        <a:lstStyle/>
        <a:p>
          <a:endParaRPr lang="en-US"/>
        </a:p>
      </dgm:t>
    </dgm:pt>
    <dgm:pt modelId="{43674110-B585-494F-9591-933B9639F756}" type="pres">
      <dgm:prSet presAssocID="{EC963DFC-BA59-4E89-851E-FB3A5A99EA45}" presName="parentText" presStyleLbl="alignNode1" presStyleIdx="1" presStyleCnt="3">
        <dgm:presLayoutVars>
          <dgm:chMax val="1"/>
          <dgm:bulletEnabled val="1"/>
        </dgm:presLayoutVars>
      </dgm:prSet>
      <dgm:spPr/>
      <dgm:t>
        <a:bodyPr/>
        <a:lstStyle/>
        <a:p>
          <a:endParaRPr lang="en-US"/>
        </a:p>
      </dgm:t>
    </dgm:pt>
    <dgm:pt modelId="{4887D2C0-D326-4B47-8532-0821968D0FF5}" type="pres">
      <dgm:prSet presAssocID="{EC963DFC-BA59-4E89-851E-FB3A5A99EA45}" presName="descendantText" presStyleLbl="alignAcc1" presStyleIdx="1" presStyleCnt="3">
        <dgm:presLayoutVars>
          <dgm:bulletEnabled val="1"/>
        </dgm:presLayoutVars>
      </dgm:prSet>
      <dgm:spPr/>
      <dgm:t>
        <a:bodyPr/>
        <a:lstStyle/>
        <a:p>
          <a:endParaRPr lang="en-US"/>
        </a:p>
      </dgm:t>
    </dgm:pt>
    <dgm:pt modelId="{CA82D78C-8AE6-46E5-A665-D2D84F861FA1}" type="pres">
      <dgm:prSet presAssocID="{F42639AC-3195-4F69-9881-B10A1F9299AB}" presName="sp" presStyleCnt="0"/>
      <dgm:spPr/>
      <dgm:t>
        <a:bodyPr/>
        <a:lstStyle/>
        <a:p>
          <a:endParaRPr lang="en-US"/>
        </a:p>
      </dgm:t>
    </dgm:pt>
    <dgm:pt modelId="{9B225CDF-4F3C-48B1-B8C0-E0FA14E57768}" type="pres">
      <dgm:prSet presAssocID="{4DF5E175-D387-4CC4-9BC5-548B9905D1A0}" presName="composite" presStyleCnt="0"/>
      <dgm:spPr/>
      <dgm:t>
        <a:bodyPr/>
        <a:lstStyle/>
        <a:p>
          <a:endParaRPr lang="en-US"/>
        </a:p>
      </dgm:t>
    </dgm:pt>
    <dgm:pt modelId="{A0D96D88-2E12-43F7-AF31-025F8C70D1D0}" type="pres">
      <dgm:prSet presAssocID="{4DF5E175-D387-4CC4-9BC5-548B9905D1A0}" presName="parentText" presStyleLbl="alignNode1" presStyleIdx="2" presStyleCnt="3">
        <dgm:presLayoutVars>
          <dgm:chMax val="1"/>
          <dgm:bulletEnabled val="1"/>
        </dgm:presLayoutVars>
      </dgm:prSet>
      <dgm:spPr/>
      <dgm:t>
        <a:bodyPr/>
        <a:lstStyle/>
        <a:p>
          <a:endParaRPr lang="en-US"/>
        </a:p>
      </dgm:t>
    </dgm:pt>
    <dgm:pt modelId="{DD501A37-9062-4AB5-B33F-2748ABC32E92}" type="pres">
      <dgm:prSet presAssocID="{4DF5E175-D387-4CC4-9BC5-548B9905D1A0}" presName="descendantText" presStyleLbl="alignAcc1" presStyleIdx="2" presStyleCnt="3">
        <dgm:presLayoutVars>
          <dgm:bulletEnabled val="1"/>
        </dgm:presLayoutVars>
      </dgm:prSet>
      <dgm:spPr/>
      <dgm:t>
        <a:bodyPr/>
        <a:lstStyle/>
        <a:p>
          <a:endParaRPr lang="en-US"/>
        </a:p>
      </dgm:t>
    </dgm:pt>
  </dgm:ptLst>
  <dgm:cxnLst>
    <dgm:cxn modelId="{4E9C828C-CAED-4AD6-9120-2BB70B0B27E6}" srcId="{EC963DFC-BA59-4E89-851E-FB3A5A99EA45}" destId="{4469AA78-9EA9-48AE-B32A-0BA8FCF9416B}" srcOrd="1" destOrd="0" parTransId="{AC396ABB-0A20-4812-8CDE-028E13B6275E}" sibTransId="{543D1BC3-EFC0-42F2-B3E7-0D0610662985}"/>
    <dgm:cxn modelId="{88106D0F-7142-421D-9DD5-725816A9F5D6}" type="presOf" srcId="{EC963DFC-BA59-4E89-851E-FB3A5A99EA45}" destId="{43674110-B585-494F-9591-933B9639F756}" srcOrd="0" destOrd="0" presId="urn:microsoft.com/office/officeart/2005/8/layout/chevron2"/>
    <dgm:cxn modelId="{AF68E1AF-2E8B-41B2-9E19-15D1670972E3}" srcId="{4DF5E175-D387-4CC4-9BC5-548B9905D1A0}" destId="{205994C2-F70F-4551-960C-F2F869061160}" srcOrd="1" destOrd="0" parTransId="{9FE97CEB-A3B9-4104-A6D1-5440A21069B8}" sibTransId="{CFAFF906-9CF5-44AB-9765-DDB7F6EF28D3}"/>
    <dgm:cxn modelId="{7D5EDE26-62CB-4A08-8362-930DFCD80CC7}" type="presOf" srcId="{BAA7F597-155C-4F6C-846C-F6DD08561CAE}" destId="{8BBBCAE0-053C-42AE-82C0-3D1841CA4B99}" srcOrd="0" destOrd="0" presId="urn:microsoft.com/office/officeart/2005/8/layout/chevron2"/>
    <dgm:cxn modelId="{47375C24-C0AB-48F9-AEE0-56D0D6E9FFEA}" srcId="{E4DF2512-D149-453E-89C9-4EE0ED2F6A5C}" destId="{69FB9128-E000-4AAF-8576-8C47737785F9}" srcOrd="0" destOrd="0" parTransId="{165A8DD9-817A-4A46-9563-0E8CEB74016D}" sibTransId="{F031756B-F851-4371-9052-5068A611FDD8}"/>
    <dgm:cxn modelId="{D19C77FB-1747-4954-8364-0127A3FFE807}" type="presOf" srcId="{AAB2F186-3D96-4C47-9288-F846BC636EAC}" destId="{94344F62-7E71-4AAA-9A6B-A005EB76CF20}" srcOrd="0" destOrd="1" presId="urn:microsoft.com/office/officeart/2005/8/layout/chevron2"/>
    <dgm:cxn modelId="{258BCBD8-2C3D-4145-A301-836618A11085}" srcId="{E4DF2512-D149-453E-89C9-4EE0ED2F6A5C}" destId="{AAB2F186-3D96-4C47-9288-F846BC636EAC}" srcOrd="1" destOrd="0" parTransId="{27235B26-3214-4D1A-AB53-2EFD86AB248B}" sibTransId="{20F2B67E-03D6-477C-8858-B31950B382D3}"/>
    <dgm:cxn modelId="{55D612ED-736F-481E-98B8-911E529DA571}" type="presOf" srcId="{69FB9128-E000-4AAF-8576-8C47737785F9}" destId="{94344F62-7E71-4AAA-9A6B-A005EB76CF20}" srcOrd="0" destOrd="0" presId="urn:microsoft.com/office/officeart/2005/8/layout/chevron2"/>
    <dgm:cxn modelId="{6D32ABAA-068C-43F9-88E4-327BA1178644}" srcId="{BAA7F597-155C-4F6C-846C-F6DD08561CAE}" destId="{4DF5E175-D387-4CC4-9BC5-548B9905D1A0}" srcOrd="2" destOrd="0" parTransId="{B95C849F-33CF-4DFF-B3C3-E6D4D541093C}" sibTransId="{D76F9900-6FAC-4D53-A331-04B068F29998}"/>
    <dgm:cxn modelId="{B4AFC4BC-7269-4D00-9FEC-4F88955E562D}" srcId="{BAA7F597-155C-4F6C-846C-F6DD08561CAE}" destId="{E4DF2512-D149-453E-89C9-4EE0ED2F6A5C}" srcOrd="0" destOrd="0" parTransId="{612DD672-F2E3-4C70-86AC-6398F5C0509B}" sibTransId="{732B8608-B7FC-4DD8-A8AC-B1768BFFA1B6}"/>
    <dgm:cxn modelId="{8810584E-9A96-4E47-9FA1-E7A9B7AC71B0}" type="presOf" srcId="{CAB94682-F839-4F19-8FE0-DD314355841A}" destId="{4887D2C0-D326-4B47-8532-0821968D0FF5}" srcOrd="0" destOrd="0" presId="urn:microsoft.com/office/officeart/2005/8/layout/chevron2"/>
    <dgm:cxn modelId="{A2259A65-975F-4355-AAFC-DC5F40D39688}" type="presOf" srcId="{6E3FCD0E-4822-4D09-99CA-BAAB3D630215}" destId="{DD501A37-9062-4AB5-B33F-2748ABC32E92}" srcOrd="0" destOrd="0" presId="urn:microsoft.com/office/officeart/2005/8/layout/chevron2"/>
    <dgm:cxn modelId="{FBB413CA-7FE6-4FBB-A635-195B943E6567}" type="presOf" srcId="{E4DF2512-D149-453E-89C9-4EE0ED2F6A5C}" destId="{BF59B5B5-3CCF-4488-A418-CC2D90DFEA62}" srcOrd="0" destOrd="0" presId="urn:microsoft.com/office/officeart/2005/8/layout/chevron2"/>
    <dgm:cxn modelId="{F4357F56-96D8-4FBC-8DCE-1EA2A8CCE604}" type="presOf" srcId="{205994C2-F70F-4551-960C-F2F869061160}" destId="{DD501A37-9062-4AB5-B33F-2748ABC32E92}" srcOrd="0" destOrd="1" presId="urn:microsoft.com/office/officeart/2005/8/layout/chevron2"/>
    <dgm:cxn modelId="{763BEE6A-B5C8-4D62-816E-9C32B7C1EEFF}" type="presOf" srcId="{4DF5E175-D387-4CC4-9BC5-548B9905D1A0}" destId="{A0D96D88-2E12-43F7-AF31-025F8C70D1D0}" srcOrd="0" destOrd="0" presId="urn:microsoft.com/office/officeart/2005/8/layout/chevron2"/>
    <dgm:cxn modelId="{24BE4A2E-B7D4-463B-8CBB-01578CB87F44}" srcId="{BAA7F597-155C-4F6C-846C-F6DD08561CAE}" destId="{EC963DFC-BA59-4E89-851E-FB3A5A99EA45}" srcOrd="1" destOrd="0" parTransId="{EF9E7846-66D6-4ABB-809F-87D2BC204D1C}" sibTransId="{F42639AC-3195-4F69-9881-B10A1F9299AB}"/>
    <dgm:cxn modelId="{EBDB41FA-5BF5-40C8-A825-E20C173767F0}" srcId="{EC963DFC-BA59-4E89-851E-FB3A5A99EA45}" destId="{CAB94682-F839-4F19-8FE0-DD314355841A}" srcOrd="0" destOrd="0" parTransId="{505C79CB-C713-4CAB-935C-E165E9004544}" sibTransId="{C1A421CE-412B-478C-8F7F-F21AE7B3E29B}"/>
    <dgm:cxn modelId="{122D5963-374D-497A-931F-3327E56C97EC}" type="presOf" srcId="{4469AA78-9EA9-48AE-B32A-0BA8FCF9416B}" destId="{4887D2C0-D326-4B47-8532-0821968D0FF5}" srcOrd="0" destOrd="1" presId="urn:microsoft.com/office/officeart/2005/8/layout/chevron2"/>
    <dgm:cxn modelId="{1474D10B-03F7-4F60-92DE-3E012F07F03C}" srcId="{4DF5E175-D387-4CC4-9BC5-548B9905D1A0}" destId="{6E3FCD0E-4822-4D09-99CA-BAAB3D630215}" srcOrd="0" destOrd="0" parTransId="{69E36723-BDFC-4BD6-9FA9-70F3005419B8}" sibTransId="{BAB743B4-F4AE-417D-9B07-5D9D21937594}"/>
    <dgm:cxn modelId="{55316525-DC43-454A-A20B-8FE867F439EF}" type="presParOf" srcId="{8BBBCAE0-053C-42AE-82C0-3D1841CA4B99}" destId="{1C9CE219-5AD7-44DC-8CE4-8EAEF845CACC}" srcOrd="0" destOrd="0" presId="urn:microsoft.com/office/officeart/2005/8/layout/chevron2"/>
    <dgm:cxn modelId="{9754639E-0DF7-468A-9F2C-9C787FA6B0DC}" type="presParOf" srcId="{1C9CE219-5AD7-44DC-8CE4-8EAEF845CACC}" destId="{BF59B5B5-3CCF-4488-A418-CC2D90DFEA62}" srcOrd="0" destOrd="0" presId="urn:microsoft.com/office/officeart/2005/8/layout/chevron2"/>
    <dgm:cxn modelId="{3BDE640F-099A-4EEC-B278-CDE36CC5F5AB}" type="presParOf" srcId="{1C9CE219-5AD7-44DC-8CE4-8EAEF845CACC}" destId="{94344F62-7E71-4AAA-9A6B-A005EB76CF20}" srcOrd="1" destOrd="0" presId="urn:microsoft.com/office/officeart/2005/8/layout/chevron2"/>
    <dgm:cxn modelId="{FA7C2940-3391-4598-B55E-F07D1640AE41}" type="presParOf" srcId="{8BBBCAE0-053C-42AE-82C0-3D1841CA4B99}" destId="{062EC207-DBC4-47AB-8D91-D770351CCDCE}" srcOrd="1" destOrd="0" presId="urn:microsoft.com/office/officeart/2005/8/layout/chevron2"/>
    <dgm:cxn modelId="{005984F8-977A-49CD-B287-776CA2380D66}" type="presParOf" srcId="{8BBBCAE0-053C-42AE-82C0-3D1841CA4B99}" destId="{7C74C65D-DBDA-473C-8784-F82F1A9969CA}" srcOrd="2" destOrd="0" presId="urn:microsoft.com/office/officeart/2005/8/layout/chevron2"/>
    <dgm:cxn modelId="{BB4D7FE3-47DD-4716-8BEB-5F52FCAB8D3A}" type="presParOf" srcId="{7C74C65D-DBDA-473C-8784-F82F1A9969CA}" destId="{43674110-B585-494F-9591-933B9639F756}" srcOrd="0" destOrd="0" presId="urn:microsoft.com/office/officeart/2005/8/layout/chevron2"/>
    <dgm:cxn modelId="{03758E44-B572-4255-9167-6DFCD6E9E168}" type="presParOf" srcId="{7C74C65D-DBDA-473C-8784-F82F1A9969CA}" destId="{4887D2C0-D326-4B47-8532-0821968D0FF5}" srcOrd="1" destOrd="0" presId="urn:microsoft.com/office/officeart/2005/8/layout/chevron2"/>
    <dgm:cxn modelId="{3C9A8F25-B2C3-4E27-BB0E-E22CB5475B19}" type="presParOf" srcId="{8BBBCAE0-053C-42AE-82C0-3D1841CA4B99}" destId="{CA82D78C-8AE6-46E5-A665-D2D84F861FA1}" srcOrd="3" destOrd="0" presId="urn:microsoft.com/office/officeart/2005/8/layout/chevron2"/>
    <dgm:cxn modelId="{BA40F37A-362E-4ADA-8826-6A91DA83EBB1}" type="presParOf" srcId="{8BBBCAE0-053C-42AE-82C0-3D1841CA4B99}" destId="{9B225CDF-4F3C-48B1-B8C0-E0FA14E57768}" srcOrd="4" destOrd="0" presId="urn:microsoft.com/office/officeart/2005/8/layout/chevron2"/>
    <dgm:cxn modelId="{51A5D03B-9E6E-4298-AB2C-98E7AEE1B33C}" type="presParOf" srcId="{9B225CDF-4F3C-48B1-B8C0-E0FA14E57768}" destId="{A0D96D88-2E12-43F7-AF31-025F8C70D1D0}" srcOrd="0" destOrd="0" presId="urn:microsoft.com/office/officeart/2005/8/layout/chevron2"/>
    <dgm:cxn modelId="{461A0177-5092-46CC-A17F-24B0A9C974C1}" type="presParOf" srcId="{9B225CDF-4F3C-48B1-B8C0-E0FA14E57768}" destId="{DD501A37-9062-4AB5-B33F-2748ABC32E9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7F597-155C-4F6C-846C-F6DD08561CAE}" type="doc">
      <dgm:prSet loTypeId="urn:microsoft.com/office/officeart/2005/8/layout/chevron2" loCatId="process" qsTypeId="urn:microsoft.com/office/officeart/2005/8/quickstyle/simple5" qsCatId="simple" csTypeId="urn:microsoft.com/office/officeart/2005/8/colors/accent2_5" csCatId="accent2" phldr="1"/>
      <dgm:spPr/>
      <dgm:t>
        <a:bodyPr/>
        <a:lstStyle/>
        <a:p>
          <a:endParaRPr lang="en-US"/>
        </a:p>
      </dgm:t>
    </dgm:pt>
    <dgm:pt modelId="{E4DF2512-D149-453E-89C9-4EE0ED2F6A5C}">
      <dgm:prSet phldrT="[Text]"/>
      <dgm:spPr/>
      <dgm:t>
        <a:bodyPr/>
        <a:lstStyle/>
        <a:p>
          <a:r>
            <a:rPr lang="en-US" dirty="0" smtClean="0"/>
            <a:t>4</a:t>
          </a:r>
          <a:endParaRPr lang="en-US" dirty="0"/>
        </a:p>
      </dgm:t>
    </dgm:pt>
    <dgm:pt modelId="{612DD672-F2E3-4C70-86AC-6398F5C0509B}" type="parTrans" cxnId="{B4AFC4BC-7269-4D00-9FEC-4F88955E562D}">
      <dgm:prSet/>
      <dgm:spPr/>
      <dgm:t>
        <a:bodyPr/>
        <a:lstStyle/>
        <a:p>
          <a:endParaRPr lang="en-US"/>
        </a:p>
      </dgm:t>
    </dgm:pt>
    <dgm:pt modelId="{732B8608-B7FC-4DD8-A8AC-B1768BFFA1B6}" type="sibTrans" cxnId="{B4AFC4BC-7269-4D00-9FEC-4F88955E562D}">
      <dgm:prSet/>
      <dgm:spPr/>
      <dgm:t>
        <a:bodyPr/>
        <a:lstStyle/>
        <a:p>
          <a:endParaRPr lang="en-US"/>
        </a:p>
      </dgm:t>
    </dgm:pt>
    <dgm:pt modelId="{69FB9128-E000-4AAF-8576-8C47737785F9}">
      <dgm:prSet phldrT="[Text]" custT="1"/>
      <dgm:spPr/>
      <dgm:t>
        <a:bodyPr/>
        <a:lstStyle/>
        <a:p>
          <a:r>
            <a:rPr lang="en-US" sz="4000" b="0" dirty="0" smtClean="0">
              <a:solidFill>
                <a:srgbClr val="FF0000"/>
              </a:solidFill>
            </a:rPr>
            <a:t>Fall Prevention</a:t>
          </a:r>
          <a:endParaRPr lang="en-US" sz="4000" b="0" dirty="0">
            <a:solidFill>
              <a:srgbClr val="FF0000"/>
            </a:solidFill>
          </a:endParaRPr>
        </a:p>
      </dgm:t>
    </dgm:pt>
    <dgm:pt modelId="{165A8DD9-817A-4A46-9563-0E8CEB74016D}" type="parTrans" cxnId="{47375C24-C0AB-48F9-AEE0-56D0D6E9FFEA}">
      <dgm:prSet/>
      <dgm:spPr/>
      <dgm:t>
        <a:bodyPr/>
        <a:lstStyle/>
        <a:p>
          <a:endParaRPr lang="en-US"/>
        </a:p>
      </dgm:t>
    </dgm:pt>
    <dgm:pt modelId="{F031756B-F851-4371-9052-5068A611FDD8}" type="sibTrans" cxnId="{47375C24-C0AB-48F9-AEE0-56D0D6E9FFEA}">
      <dgm:prSet/>
      <dgm:spPr/>
      <dgm:t>
        <a:bodyPr/>
        <a:lstStyle/>
        <a:p>
          <a:endParaRPr lang="en-US"/>
        </a:p>
      </dgm:t>
    </dgm:pt>
    <dgm:pt modelId="{EC963DFC-BA59-4E89-851E-FB3A5A99EA45}">
      <dgm:prSet phldrT="[Text]"/>
      <dgm:spPr/>
      <dgm:t>
        <a:bodyPr/>
        <a:lstStyle/>
        <a:p>
          <a:r>
            <a:rPr lang="en-US" dirty="0" smtClean="0"/>
            <a:t>5</a:t>
          </a:r>
          <a:endParaRPr lang="en-US" dirty="0"/>
        </a:p>
      </dgm:t>
    </dgm:pt>
    <dgm:pt modelId="{EF9E7846-66D6-4ABB-809F-87D2BC204D1C}" type="parTrans" cxnId="{24BE4A2E-B7D4-463B-8CBB-01578CB87F44}">
      <dgm:prSet/>
      <dgm:spPr/>
      <dgm:t>
        <a:bodyPr/>
        <a:lstStyle/>
        <a:p>
          <a:endParaRPr lang="en-US"/>
        </a:p>
      </dgm:t>
    </dgm:pt>
    <dgm:pt modelId="{F42639AC-3195-4F69-9881-B10A1F9299AB}" type="sibTrans" cxnId="{24BE4A2E-B7D4-463B-8CBB-01578CB87F44}">
      <dgm:prSet/>
      <dgm:spPr/>
      <dgm:t>
        <a:bodyPr/>
        <a:lstStyle/>
        <a:p>
          <a:endParaRPr lang="en-US"/>
        </a:p>
      </dgm:t>
    </dgm:pt>
    <dgm:pt modelId="{CAB94682-F839-4F19-8FE0-DD314355841A}">
      <dgm:prSet phldrT="[Text]" custT="1"/>
      <dgm:spPr/>
      <dgm:t>
        <a:bodyPr/>
        <a:lstStyle/>
        <a:p>
          <a:r>
            <a:rPr lang="en-US" sz="3200" b="0" dirty="0" smtClean="0">
              <a:solidFill>
                <a:srgbClr val="FF0000"/>
              </a:solidFill>
            </a:rPr>
            <a:t>Avoidance of Tobacco use and excessive alcohol intake</a:t>
          </a:r>
          <a:endParaRPr lang="en-US" sz="3200" b="0" dirty="0">
            <a:solidFill>
              <a:srgbClr val="FF0000"/>
            </a:solidFill>
          </a:endParaRPr>
        </a:p>
      </dgm:t>
    </dgm:pt>
    <dgm:pt modelId="{505C79CB-C713-4CAB-935C-E165E9004544}" type="parTrans" cxnId="{EBDB41FA-5BF5-40C8-A825-E20C173767F0}">
      <dgm:prSet/>
      <dgm:spPr/>
      <dgm:t>
        <a:bodyPr/>
        <a:lstStyle/>
        <a:p>
          <a:endParaRPr lang="en-US"/>
        </a:p>
      </dgm:t>
    </dgm:pt>
    <dgm:pt modelId="{C1A421CE-412B-478C-8F7F-F21AE7B3E29B}" type="sibTrans" cxnId="{EBDB41FA-5BF5-40C8-A825-E20C173767F0}">
      <dgm:prSet/>
      <dgm:spPr/>
      <dgm:t>
        <a:bodyPr/>
        <a:lstStyle/>
        <a:p>
          <a:endParaRPr lang="en-US"/>
        </a:p>
      </dgm:t>
    </dgm:pt>
    <dgm:pt modelId="{8BBBCAE0-053C-42AE-82C0-3D1841CA4B99}" type="pres">
      <dgm:prSet presAssocID="{BAA7F597-155C-4F6C-846C-F6DD08561CAE}" presName="linearFlow" presStyleCnt="0">
        <dgm:presLayoutVars>
          <dgm:dir/>
          <dgm:animLvl val="lvl"/>
          <dgm:resizeHandles val="exact"/>
        </dgm:presLayoutVars>
      </dgm:prSet>
      <dgm:spPr/>
      <dgm:t>
        <a:bodyPr/>
        <a:lstStyle/>
        <a:p>
          <a:endParaRPr lang="en-US"/>
        </a:p>
      </dgm:t>
    </dgm:pt>
    <dgm:pt modelId="{1C9CE219-5AD7-44DC-8CE4-8EAEF845CACC}" type="pres">
      <dgm:prSet presAssocID="{E4DF2512-D149-453E-89C9-4EE0ED2F6A5C}" presName="composite" presStyleCnt="0"/>
      <dgm:spPr/>
      <dgm:t>
        <a:bodyPr/>
        <a:lstStyle/>
        <a:p>
          <a:endParaRPr lang="en-US"/>
        </a:p>
      </dgm:t>
    </dgm:pt>
    <dgm:pt modelId="{BF59B5B5-3CCF-4488-A418-CC2D90DFEA62}" type="pres">
      <dgm:prSet presAssocID="{E4DF2512-D149-453E-89C9-4EE0ED2F6A5C}" presName="parentText" presStyleLbl="alignNode1" presStyleIdx="0" presStyleCnt="2">
        <dgm:presLayoutVars>
          <dgm:chMax val="1"/>
          <dgm:bulletEnabled val="1"/>
        </dgm:presLayoutVars>
      </dgm:prSet>
      <dgm:spPr/>
      <dgm:t>
        <a:bodyPr/>
        <a:lstStyle/>
        <a:p>
          <a:endParaRPr lang="en-US"/>
        </a:p>
      </dgm:t>
    </dgm:pt>
    <dgm:pt modelId="{94344F62-7E71-4AAA-9A6B-A005EB76CF20}" type="pres">
      <dgm:prSet presAssocID="{E4DF2512-D149-453E-89C9-4EE0ED2F6A5C}" presName="descendantText" presStyleLbl="alignAcc1" presStyleIdx="0" presStyleCnt="2">
        <dgm:presLayoutVars>
          <dgm:bulletEnabled val="1"/>
        </dgm:presLayoutVars>
      </dgm:prSet>
      <dgm:spPr/>
      <dgm:t>
        <a:bodyPr/>
        <a:lstStyle/>
        <a:p>
          <a:endParaRPr lang="en-US"/>
        </a:p>
      </dgm:t>
    </dgm:pt>
    <dgm:pt modelId="{062EC207-DBC4-47AB-8D91-D770351CCDCE}" type="pres">
      <dgm:prSet presAssocID="{732B8608-B7FC-4DD8-A8AC-B1768BFFA1B6}" presName="sp" presStyleCnt="0"/>
      <dgm:spPr/>
      <dgm:t>
        <a:bodyPr/>
        <a:lstStyle/>
        <a:p>
          <a:endParaRPr lang="en-US"/>
        </a:p>
      </dgm:t>
    </dgm:pt>
    <dgm:pt modelId="{7C74C65D-DBDA-473C-8784-F82F1A9969CA}" type="pres">
      <dgm:prSet presAssocID="{EC963DFC-BA59-4E89-851E-FB3A5A99EA45}" presName="composite" presStyleCnt="0"/>
      <dgm:spPr/>
      <dgm:t>
        <a:bodyPr/>
        <a:lstStyle/>
        <a:p>
          <a:endParaRPr lang="en-US"/>
        </a:p>
      </dgm:t>
    </dgm:pt>
    <dgm:pt modelId="{43674110-B585-494F-9591-933B9639F756}" type="pres">
      <dgm:prSet presAssocID="{EC963DFC-BA59-4E89-851E-FB3A5A99EA45}" presName="parentText" presStyleLbl="alignNode1" presStyleIdx="1" presStyleCnt="2">
        <dgm:presLayoutVars>
          <dgm:chMax val="1"/>
          <dgm:bulletEnabled val="1"/>
        </dgm:presLayoutVars>
      </dgm:prSet>
      <dgm:spPr/>
      <dgm:t>
        <a:bodyPr/>
        <a:lstStyle/>
        <a:p>
          <a:endParaRPr lang="en-US"/>
        </a:p>
      </dgm:t>
    </dgm:pt>
    <dgm:pt modelId="{4887D2C0-D326-4B47-8532-0821968D0FF5}" type="pres">
      <dgm:prSet presAssocID="{EC963DFC-BA59-4E89-851E-FB3A5A99EA45}" presName="descendantText" presStyleLbl="alignAcc1" presStyleIdx="1" presStyleCnt="2" custLinFactNeighborX="212" custLinFactNeighborY="-2496">
        <dgm:presLayoutVars>
          <dgm:bulletEnabled val="1"/>
        </dgm:presLayoutVars>
      </dgm:prSet>
      <dgm:spPr/>
      <dgm:t>
        <a:bodyPr/>
        <a:lstStyle/>
        <a:p>
          <a:endParaRPr lang="en-US"/>
        </a:p>
      </dgm:t>
    </dgm:pt>
  </dgm:ptLst>
  <dgm:cxnLst>
    <dgm:cxn modelId="{49C1ABC9-59CB-4F73-A67A-78CDB36C42CC}" type="presOf" srcId="{BAA7F597-155C-4F6C-846C-F6DD08561CAE}" destId="{8BBBCAE0-053C-42AE-82C0-3D1841CA4B99}" srcOrd="0" destOrd="0" presId="urn:microsoft.com/office/officeart/2005/8/layout/chevron2"/>
    <dgm:cxn modelId="{24BE4A2E-B7D4-463B-8CBB-01578CB87F44}" srcId="{BAA7F597-155C-4F6C-846C-F6DD08561CAE}" destId="{EC963DFC-BA59-4E89-851E-FB3A5A99EA45}" srcOrd="1" destOrd="0" parTransId="{EF9E7846-66D6-4ABB-809F-87D2BC204D1C}" sibTransId="{F42639AC-3195-4F69-9881-B10A1F9299AB}"/>
    <dgm:cxn modelId="{47375C24-C0AB-48F9-AEE0-56D0D6E9FFEA}" srcId="{E4DF2512-D149-453E-89C9-4EE0ED2F6A5C}" destId="{69FB9128-E000-4AAF-8576-8C47737785F9}" srcOrd="0" destOrd="0" parTransId="{165A8DD9-817A-4A46-9563-0E8CEB74016D}" sibTransId="{F031756B-F851-4371-9052-5068A611FDD8}"/>
    <dgm:cxn modelId="{B4AFC4BC-7269-4D00-9FEC-4F88955E562D}" srcId="{BAA7F597-155C-4F6C-846C-F6DD08561CAE}" destId="{E4DF2512-D149-453E-89C9-4EE0ED2F6A5C}" srcOrd="0" destOrd="0" parTransId="{612DD672-F2E3-4C70-86AC-6398F5C0509B}" sibTransId="{732B8608-B7FC-4DD8-A8AC-B1768BFFA1B6}"/>
    <dgm:cxn modelId="{2606D3A2-B893-44C6-ABDC-ABB6B2C2D177}" type="presOf" srcId="{69FB9128-E000-4AAF-8576-8C47737785F9}" destId="{94344F62-7E71-4AAA-9A6B-A005EB76CF20}" srcOrd="0" destOrd="0" presId="urn:microsoft.com/office/officeart/2005/8/layout/chevron2"/>
    <dgm:cxn modelId="{3794409B-64C9-4045-8A9A-A96496FB582A}" type="presOf" srcId="{CAB94682-F839-4F19-8FE0-DD314355841A}" destId="{4887D2C0-D326-4B47-8532-0821968D0FF5}" srcOrd="0" destOrd="0" presId="urn:microsoft.com/office/officeart/2005/8/layout/chevron2"/>
    <dgm:cxn modelId="{A73E14CD-C7CD-4C66-9297-BE5C0AD2BC00}" type="presOf" srcId="{E4DF2512-D149-453E-89C9-4EE0ED2F6A5C}" destId="{BF59B5B5-3CCF-4488-A418-CC2D90DFEA62}" srcOrd="0" destOrd="0" presId="urn:microsoft.com/office/officeart/2005/8/layout/chevron2"/>
    <dgm:cxn modelId="{541E8E5C-7F02-421B-9A1D-0265D122B296}" type="presOf" srcId="{EC963DFC-BA59-4E89-851E-FB3A5A99EA45}" destId="{43674110-B585-494F-9591-933B9639F756}" srcOrd="0" destOrd="0" presId="urn:microsoft.com/office/officeart/2005/8/layout/chevron2"/>
    <dgm:cxn modelId="{EBDB41FA-5BF5-40C8-A825-E20C173767F0}" srcId="{EC963DFC-BA59-4E89-851E-FB3A5A99EA45}" destId="{CAB94682-F839-4F19-8FE0-DD314355841A}" srcOrd="0" destOrd="0" parTransId="{505C79CB-C713-4CAB-935C-E165E9004544}" sibTransId="{C1A421CE-412B-478C-8F7F-F21AE7B3E29B}"/>
    <dgm:cxn modelId="{0C205672-4217-4EFB-BF91-4C880D39274E}" type="presParOf" srcId="{8BBBCAE0-053C-42AE-82C0-3D1841CA4B99}" destId="{1C9CE219-5AD7-44DC-8CE4-8EAEF845CACC}" srcOrd="0" destOrd="0" presId="urn:microsoft.com/office/officeart/2005/8/layout/chevron2"/>
    <dgm:cxn modelId="{31D003BB-A90B-40D6-80FF-5FA27D33D72B}" type="presParOf" srcId="{1C9CE219-5AD7-44DC-8CE4-8EAEF845CACC}" destId="{BF59B5B5-3CCF-4488-A418-CC2D90DFEA62}" srcOrd="0" destOrd="0" presId="urn:microsoft.com/office/officeart/2005/8/layout/chevron2"/>
    <dgm:cxn modelId="{2B8D6945-E33C-4AE9-8830-431EFDBFEC13}" type="presParOf" srcId="{1C9CE219-5AD7-44DC-8CE4-8EAEF845CACC}" destId="{94344F62-7E71-4AAA-9A6B-A005EB76CF20}" srcOrd="1" destOrd="0" presId="urn:microsoft.com/office/officeart/2005/8/layout/chevron2"/>
    <dgm:cxn modelId="{5AF7A15F-4CC9-4EA8-9E4D-C5C00834409A}" type="presParOf" srcId="{8BBBCAE0-053C-42AE-82C0-3D1841CA4B99}" destId="{062EC207-DBC4-47AB-8D91-D770351CCDCE}" srcOrd="1" destOrd="0" presId="urn:microsoft.com/office/officeart/2005/8/layout/chevron2"/>
    <dgm:cxn modelId="{3A772354-4F51-4999-B13C-19195B966C4C}" type="presParOf" srcId="{8BBBCAE0-053C-42AE-82C0-3D1841CA4B99}" destId="{7C74C65D-DBDA-473C-8784-F82F1A9969CA}" srcOrd="2" destOrd="0" presId="urn:microsoft.com/office/officeart/2005/8/layout/chevron2"/>
    <dgm:cxn modelId="{FACA3056-DF53-4ABE-9933-298FCC0D5F0D}" type="presParOf" srcId="{7C74C65D-DBDA-473C-8784-F82F1A9969CA}" destId="{43674110-B585-494F-9591-933B9639F756}" srcOrd="0" destOrd="0" presId="urn:microsoft.com/office/officeart/2005/8/layout/chevron2"/>
    <dgm:cxn modelId="{B91CE9EE-E115-412E-AEEE-7A6FBF38E7E7}" type="presParOf" srcId="{7C74C65D-DBDA-473C-8784-F82F1A9969CA}" destId="{4887D2C0-D326-4B47-8532-0821968D0FF5}"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59B5B5-3CCF-4488-A418-CC2D90DFEA62}">
      <dsp:nvSpPr>
        <dsp:cNvPr id="0" name=""/>
        <dsp:cNvSpPr/>
      </dsp:nvSpPr>
      <dsp:spPr>
        <a:xfrm rot="5400000">
          <a:off x="-222646" y="223826"/>
          <a:ext cx="1484312" cy="1039018"/>
        </a:xfrm>
        <a:prstGeom prst="chevron">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1</a:t>
          </a:r>
          <a:endParaRPr lang="en-US" sz="2900" kern="1200" dirty="0"/>
        </a:p>
      </dsp:txBody>
      <dsp:txXfrm rot="5400000">
        <a:off x="-222646" y="223826"/>
        <a:ext cx="1484312" cy="1039018"/>
      </dsp:txXfrm>
    </dsp:sp>
    <dsp:sp modelId="{94344F62-7E71-4AAA-9A6B-A005EB76CF20}">
      <dsp:nvSpPr>
        <dsp:cNvPr id="0" name=""/>
        <dsp:cNvSpPr/>
      </dsp:nvSpPr>
      <dsp:spPr>
        <a:xfrm rot="5400000">
          <a:off x="3781523" y="-2741325"/>
          <a:ext cx="964803" cy="6449813"/>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FF0000"/>
              </a:solidFill>
            </a:rPr>
            <a:t>Adequate intake of dietary calcium  (1200 mg/d)</a:t>
          </a:r>
          <a:endParaRPr lang="en-US" sz="2000" kern="1200" dirty="0">
            <a:solidFill>
              <a:srgbClr val="FF0000"/>
            </a:solidFill>
          </a:endParaRPr>
        </a:p>
        <a:p>
          <a:pPr marL="114300" lvl="1" indent="-114300" algn="l" defTabSz="622300">
            <a:lnSpc>
              <a:spcPct val="90000"/>
            </a:lnSpc>
            <a:spcBef>
              <a:spcPct val="0"/>
            </a:spcBef>
            <a:spcAft>
              <a:spcPct val="15000"/>
            </a:spcAft>
            <a:buChar char="••"/>
          </a:pPr>
          <a:r>
            <a:rPr lang="en-US" sz="1400" kern="1200" dirty="0" smtClean="0"/>
            <a:t>Intakes in excess of 1,200 to 1,500 mg per day have limited potential for benefit and may increase the risk of developing kidney stones or cardiovascular disease </a:t>
          </a:r>
          <a:endParaRPr lang="en-US" sz="1400" kern="1200" dirty="0"/>
        </a:p>
      </dsp:txBody>
      <dsp:txXfrm rot="5400000">
        <a:off x="3781523" y="-2741325"/>
        <a:ext cx="964803" cy="6449813"/>
      </dsp:txXfrm>
    </dsp:sp>
    <dsp:sp modelId="{43674110-B585-494F-9591-933B9639F756}">
      <dsp:nvSpPr>
        <dsp:cNvPr id="0" name=""/>
        <dsp:cNvSpPr/>
      </dsp:nvSpPr>
      <dsp:spPr>
        <a:xfrm rot="5400000">
          <a:off x="-222646" y="1512490"/>
          <a:ext cx="1484312" cy="1039018"/>
        </a:xfrm>
        <a:prstGeom prst="chevron">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2</a:t>
          </a:r>
          <a:endParaRPr lang="en-US" sz="2900" kern="1200" dirty="0"/>
        </a:p>
      </dsp:txBody>
      <dsp:txXfrm rot="5400000">
        <a:off x="-222646" y="1512490"/>
        <a:ext cx="1484312" cy="1039018"/>
      </dsp:txXfrm>
    </dsp:sp>
    <dsp:sp modelId="{4887D2C0-D326-4B47-8532-0821968D0FF5}">
      <dsp:nvSpPr>
        <dsp:cNvPr id="0" name=""/>
        <dsp:cNvSpPr/>
      </dsp:nvSpPr>
      <dsp:spPr>
        <a:xfrm rot="5400000">
          <a:off x="3781523" y="-1452661"/>
          <a:ext cx="964803" cy="6449813"/>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FF0000"/>
              </a:solidFill>
            </a:rPr>
            <a:t> 800 to 1,000 IU of vitamin D / day for adults age 50 and older </a:t>
          </a:r>
          <a:endParaRPr lang="en-US" sz="1900" kern="1200" dirty="0">
            <a:solidFill>
              <a:srgbClr val="FF0000"/>
            </a:solidFill>
          </a:endParaRPr>
        </a:p>
        <a:p>
          <a:pPr marL="171450" lvl="1" indent="-171450" algn="l" defTabSz="800100">
            <a:lnSpc>
              <a:spcPct val="90000"/>
            </a:lnSpc>
            <a:spcBef>
              <a:spcPct val="0"/>
            </a:spcBef>
            <a:spcAft>
              <a:spcPct val="15000"/>
            </a:spcAft>
            <a:buChar char="••"/>
          </a:pPr>
          <a:r>
            <a:rPr lang="en-US" sz="1800" kern="1200" dirty="0" smtClean="0"/>
            <a:t>This intake will bring the average adult’s serum 25(OH)D concentration to the 30 </a:t>
          </a:r>
          <a:r>
            <a:rPr lang="en-US" sz="1800" kern="1200" dirty="0" err="1" smtClean="0"/>
            <a:t>ng</a:t>
          </a:r>
          <a:r>
            <a:rPr lang="en-US" sz="1800" kern="1200" dirty="0" smtClean="0"/>
            <a:t>/ml</a:t>
          </a:r>
          <a:endParaRPr lang="en-US" sz="1800" kern="1200" dirty="0"/>
        </a:p>
      </dsp:txBody>
      <dsp:txXfrm rot="5400000">
        <a:off x="3781523" y="-1452661"/>
        <a:ext cx="964803" cy="6449813"/>
      </dsp:txXfrm>
    </dsp:sp>
    <dsp:sp modelId="{A0D96D88-2E12-43F7-AF31-025F8C70D1D0}">
      <dsp:nvSpPr>
        <dsp:cNvPr id="0" name=""/>
        <dsp:cNvSpPr/>
      </dsp:nvSpPr>
      <dsp:spPr>
        <a:xfrm rot="5400000">
          <a:off x="-222646" y="2801154"/>
          <a:ext cx="1484312" cy="1039018"/>
        </a:xfrm>
        <a:prstGeom prst="chevron">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3</a:t>
          </a:r>
          <a:endParaRPr lang="en-US" sz="2900" kern="1200" dirty="0"/>
        </a:p>
      </dsp:txBody>
      <dsp:txXfrm rot="5400000">
        <a:off x="-222646" y="2801154"/>
        <a:ext cx="1484312" cy="1039018"/>
      </dsp:txXfrm>
    </dsp:sp>
    <dsp:sp modelId="{DD501A37-9062-4AB5-B33F-2748ABC32E92}">
      <dsp:nvSpPr>
        <dsp:cNvPr id="0" name=""/>
        <dsp:cNvSpPr/>
      </dsp:nvSpPr>
      <dsp:spPr>
        <a:xfrm rot="5400000">
          <a:off x="3781523" y="-163997"/>
          <a:ext cx="964803" cy="6449813"/>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FF0000"/>
              </a:solidFill>
            </a:rPr>
            <a:t>Regular weight-bearing exercise</a:t>
          </a:r>
          <a:endParaRPr lang="en-US" sz="2000" b="0" kern="1200" dirty="0">
            <a:solidFill>
              <a:srgbClr val="FF0000"/>
            </a:solidFill>
          </a:endParaRPr>
        </a:p>
        <a:p>
          <a:pPr marL="171450" lvl="1" indent="-171450" algn="l" defTabSz="800100">
            <a:lnSpc>
              <a:spcPct val="90000"/>
            </a:lnSpc>
            <a:spcBef>
              <a:spcPct val="0"/>
            </a:spcBef>
            <a:spcAft>
              <a:spcPct val="15000"/>
            </a:spcAft>
            <a:buChar char="••"/>
          </a:pPr>
          <a:r>
            <a:rPr lang="en-US" sz="1800" kern="1200" dirty="0" smtClean="0"/>
            <a:t>walking, jogging, Tai-Chi, stair climbing, dancing and tennis, weight training and other resistive exercises. </a:t>
          </a:r>
          <a:endParaRPr lang="en-US" sz="1800" kern="1200" dirty="0"/>
        </a:p>
      </dsp:txBody>
      <dsp:txXfrm rot="5400000">
        <a:off x="3781523" y="-163997"/>
        <a:ext cx="964803" cy="64498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59B5B5-3CCF-4488-A418-CC2D90DFEA62}">
      <dsp:nvSpPr>
        <dsp:cNvPr id="0" name=""/>
        <dsp:cNvSpPr/>
      </dsp:nvSpPr>
      <dsp:spPr>
        <a:xfrm rot="5400000">
          <a:off x="-229259" y="232691"/>
          <a:ext cx="1528395" cy="1069876"/>
        </a:xfrm>
        <a:prstGeom prst="chevron">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4</a:t>
          </a:r>
          <a:endParaRPr lang="en-US" sz="3000" kern="1200" dirty="0"/>
        </a:p>
      </dsp:txBody>
      <dsp:txXfrm rot="5400000">
        <a:off x="-229259" y="232691"/>
        <a:ext cx="1528395" cy="1069876"/>
      </dsp:txXfrm>
    </dsp:sp>
    <dsp:sp modelId="{94344F62-7E71-4AAA-9A6B-A005EB76CF20}">
      <dsp:nvSpPr>
        <dsp:cNvPr id="0" name=""/>
        <dsp:cNvSpPr/>
      </dsp:nvSpPr>
      <dsp:spPr>
        <a:xfrm rot="5400000">
          <a:off x="3746621" y="-2673312"/>
          <a:ext cx="993456" cy="6346947"/>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0" kern="1200" dirty="0" smtClean="0">
              <a:solidFill>
                <a:srgbClr val="FF0000"/>
              </a:solidFill>
            </a:rPr>
            <a:t>Fall Prevention</a:t>
          </a:r>
          <a:endParaRPr lang="en-US" sz="4000" b="0" kern="1200" dirty="0">
            <a:solidFill>
              <a:srgbClr val="FF0000"/>
            </a:solidFill>
          </a:endParaRPr>
        </a:p>
      </dsp:txBody>
      <dsp:txXfrm rot="5400000">
        <a:off x="3746621" y="-2673312"/>
        <a:ext cx="993456" cy="6346947"/>
      </dsp:txXfrm>
    </dsp:sp>
    <dsp:sp modelId="{43674110-B585-494F-9591-933B9639F756}">
      <dsp:nvSpPr>
        <dsp:cNvPr id="0" name=""/>
        <dsp:cNvSpPr/>
      </dsp:nvSpPr>
      <dsp:spPr>
        <a:xfrm rot="5400000">
          <a:off x="-229259" y="1465287"/>
          <a:ext cx="1528395" cy="1069876"/>
        </a:xfrm>
        <a:prstGeom prst="chevron">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5</a:t>
          </a:r>
          <a:endParaRPr lang="en-US" sz="3000" kern="1200" dirty="0"/>
        </a:p>
      </dsp:txBody>
      <dsp:txXfrm rot="5400000">
        <a:off x="-229259" y="1465287"/>
        <a:ext cx="1528395" cy="1069876"/>
      </dsp:txXfrm>
    </dsp:sp>
    <dsp:sp modelId="{4887D2C0-D326-4B47-8532-0821968D0FF5}">
      <dsp:nvSpPr>
        <dsp:cNvPr id="0" name=""/>
        <dsp:cNvSpPr/>
      </dsp:nvSpPr>
      <dsp:spPr>
        <a:xfrm rot="5400000">
          <a:off x="3746621" y="-1465513"/>
          <a:ext cx="993456" cy="6346947"/>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smtClean="0">
              <a:solidFill>
                <a:srgbClr val="FF0000"/>
              </a:solidFill>
            </a:rPr>
            <a:t>Avoidance of Tobacco use and excessive alcohol intake</a:t>
          </a:r>
          <a:endParaRPr lang="en-US" sz="3200" b="0" kern="1200" dirty="0">
            <a:solidFill>
              <a:srgbClr val="FF0000"/>
            </a:solidFill>
          </a:endParaRPr>
        </a:p>
      </dsp:txBody>
      <dsp:txXfrm rot="5400000">
        <a:off x="3746621" y="-1465513"/>
        <a:ext cx="993456" cy="63469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907A7-B824-4DC6-81DC-74DF25698565}" type="datetimeFigureOut">
              <a:rPr lang="en-US" smtClean="0"/>
              <a:pPr/>
              <a:t>9/13/2011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5464B3-F0E6-45D6-97EF-1996A05B22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3FDB0B8-5D52-4DA5-A51B-0515ACAD6F95}" type="slidenum">
              <a:rPr lang="en-US" sz="1200"/>
              <a:pPr algn="r"/>
              <a:t>40</a:t>
            </a:fld>
            <a:endParaRPr lang="en-US" sz="1200"/>
          </a:p>
        </p:txBody>
      </p:sp>
      <p:sp>
        <p:nvSpPr>
          <p:cNvPr id="71683" name="Rectangle 2"/>
          <p:cNvSpPr>
            <a:spLocks noGrp="1" noRot="1" noChangeAspect="1" noChangeArrowheads="1" noTextEdit="1"/>
          </p:cNvSpPr>
          <p:nvPr>
            <p:ph type="sldImg"/>
          </p:nvPr>
        </p:nvSpPr>
        <p:spPr bwMode="auto">
          <a:xfrm>
            <a:off x="1238250" y="717550"/>
            <a:ext cx="4387850" cy="3290888"/>
          </a:xfrm>
          <a:noFill/>
          <a:ln>
            <a:solidFill>
              <a:srgbClr val="000000"/>
            </a:solidFill>
            <a:miter lim="800000"/>
            <a:headEnd/>
            <a:tailEnd/>
          </a:ln>
        </p:spPr>
      </p:sp>
      <p:sp>
        <p:nvSpPr>
          <p:cNvPr id="71684" name="Rectangle 3"/>
          <p:cNvSpPr>
            <a:spLocks noGrp="1" noChangeArrowheads="1"/>
          </p:cNvSpPr>
          <p:nvPr>
            <p:ph type="body" idx="1"/>
          </p:nvPr>
        </p:nvSpPr>
        <p:spPr bwMode="auto">
          <a:xfrm>
            <a:off x="901700" y="4389438"/>
            <a:ext cx="5018088" cy="4090987"/>
          </a:xfrm>
          <a:noFill/>
        </p:spPr>
        <p:txBody>
          <a:bodyPr wrap="square" lIns="90204" tIns="45102" rIns="90204" bIns="45102" numCol="1" anchor="t" anchorCtr="0" compatLnSpc="1">
            <a:prstTxWarp prst="textNoShape">
              <a:avLst/>
            </a:prstTxWarp>
          </a:bodyPr>
          <a:lstStyle/>
          <a:p>
            <a:pPr marL="114300" indent="-114300" eaLnBrk="1" hangingPunct="1">
              <a:spcBef>
                <a:spcPts val="1200"/>
              </a:spcBef>
              <a:spcAft>
                <a:spcPts val="300"/>
              </a:spcAft>
              <a:tabLst>
                <a:tab pos="177800" algn="l"/>
              </a:tabLst>
            </a:pPr>
            <a:r>
              <a:rPr lang="en-US" b="1" smtClean="0"/>
              <a:t>Etiology of Obesity</a:t>
            </a:r>
            <a:endParaRPr lang="en-US" smtClean="0"/>
          </a:p>
          <a:p>
            <a:pPr marL="114300" indent="-114300" eaLnBrk="1" hangingPunct="1">
              <a:spcBef>
                <a:spcPct val="0"/>
              </a:spcBef>
              <a:buFontTx/>
              <a:buChar char="•"/>
              <a:tabLst>
                <a:tab pos="177800" algn="l"/>
              </a:tabLst>
            </a:pPr>
            <a:endParaRPr lang="en-US" smtClean="0"/>
          </a:p>
          <a:p>
            <a:pPr marL="114300" indent="-114300" eaLnBrk="1" hangingPunct="1">
              <a:spcBef>
                <a:spcPct val="0"/>
              </a:spcBef>
              <a:buFontTx/>
              <a:buChar char="•"/>
              <a:tabLst>
                <a:tab pos="177800" algn="l"/>
              </a:tabLst>
            </a:pPr>
            <a:r>
              <a:rPr lang="en-US" smtClean="0"/>
              <a:t>Obesity occurs when the body’s energy intake is out of balance with its expenditure over an extended period.</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The balance can be upset either by increased intake (eg, through a high-fat, high-calorie diet) or decreased expenditure (eg, through a sedentary lifestyle). A genetic predisposition to obesity accelerates the process.</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Treating obesity involves shifting the balance so that expenditure exceeds intake.</a:t>
            </a:r>
          </a:p>
          <a:p>
            <a:pPr marL="114300" indent="-114300" eaLnBrk="1" hangingPunct="1">
              <a:spcBef>
                <a:spcPct val="0"/>
              </a:spcBef>
              <a:tabLst>
                <a:tab pos="177800" algn="l"/>
              </a:tabLst>
            </a:pPr>
            <a:endParaRPr lang="en-US" smtClean="0"/>
          </a:p>
          <a:p>
            <a:pPr marL="114300" indent="-114300" eaLnBrk="1" hangingPunct="1">
              <a:spcBef>
                <a:spcPct val="0"/>
              </a:spcBef>
              <a:tabLst>
                <a:tab pos="177800" algn="l"/>
              </a:tabLst>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464B3-F0E6-45D6-97EF-1996A05B2233}"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B02D90-11C3-4F7E-ACEB-F893D97BF04C}"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86A1-3718-439F-B1DA-09991D54DE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02D90-11C3-4F7E-ACEB-F893D97BF04C}"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86A1-3718-439F-B1DA-09991D54DE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02D90-11C3-4F7E-ACEB-F893D97BF04C}"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86A1-3718-439F-B1DA-09991D54DE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02D90-11C3-4F7E-ACEB-F893D97BF04C}"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86A1-3718-439F-B1DA-09991D54DE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B02D90-11C3-4F7E-ACEB-F893D97BF04C}"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86A1-3718-439F-B1DA-09991D54DE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B02D90-11C3-4F7E-ACEB-F893D97BF04C}"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686A1-3718-439F-B1DA-09991D54DE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B02D90-11C3-4F7E-ACEB-F893D97BF04C}" type="datetimeFigureOut">
              <a:rPr lang="en-US" smtClean="0"/>
              <a:pPr/>
              <a:t>9/13/2011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686A1-3718-439F-B1DA-09991D54DE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B02D90-11C3-4F7E-ACEB-F893D97BF04C}" type="datetimeFigureOut">
              <a:rPr lang="en-US" smtClean="0"/>
              <a:pPr/>
              <a:t>9/13/2011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686A1-3718-439F-B1DA-09991D54DE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02D90-11C3-4F7E-ACEB-F893D97BF04C}" type="datetimeFigureOut">
              <a:rPr lang="en-US" smtClean="0"/>
              <a:pPr/>
              <a:t>9/13/2011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686A1-3718-439F-B1DA-09991D54DE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02D90-11C3-4F7E-ACEB-F893D97BF04C}"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686A1-3718-439F-B1DA-09991D54DE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02D90-11C3-4F7E-ACEB-F893D97BF04C}"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686A1-3718-439F-B1DA-09991D54DE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02D90-11C3-4F7E-ACEB-F893D97BF04C}" type="datetimeFigureOut">
              <a:rPr lang="en-US" smtClean="0"/>
              <a:pPr/>
              <a:t>9/13/2011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686A1-3718-439F-B1DA-09991D54DE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imgres?imgurl=http://img.webmd.com/dtmcms/live/webmd/consumer_assets/site_images/articles/health_tools/menopause_slideshow/getty_rm_SEM_of_osteoporosis.jpg&amp;imgrefurl=http://takdhinadhin.in/osteoporosis-symptoms&amp;page=7&amp;usg=__kgaOx4q30n6g8W0W5gAtnGqoijs=&amp;h=335&amp;w=493&amp;sz=44&amp;hl=en&amp;start=94&amp;zoom=1&amp;tbnid=AoBV4TbX_zCfhM:&amp;tbnh=88&amp;tbnw=130&amp;ei=_zZbTr_XE8WEtgepn4SmDA&amp;prev=/search?q=osteoporosis&amp;start=84&amp;hl=en&amp;sa=N&amp;gbv=2&amp;tbm=isch&amp;itbs=1"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imgres?imgurl=http://abcnews.go.com/images/Health/nm_Coho_Salmon_090611_main.jpg&amp;imgrefurl=http://abcnews.go.com/Health/AmazingAnimals/story?id=7813245&amp;page=5&amp;usg=__zyNcNDiNmmakjMji3yC5q9WeO-o=&amp;h=310&amp;w=413&amp;sz=31&amp;hl=en&amp;start=210&amp;zoom=1&amp;tbnid=nlb89ZqDxzA-EM:&amp;tbnh=94&amp;tbnw=125&amp;ei=W9FhTvOSB4yUtweS7_T9CQ&amp;prev=/search?q=calcitonin&amp;start=189&amp;hl=en&amp;sa=N&amp;gbv=2&amp;tbm=isch&amp;itbs=1" TargetMode="Externa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hyperlink" Target="http://www.google.com/imgres?imgurl=http://whatafy.com/content/attachments/2486d1308155661-miacalcin-calcitonin-salmon-nasal-spray.jpg&amp;imgrefurl=http://whatafy.com/medicine/1926-miacalcin-calcitonin-salmon-nasal-spray.html&amp;usg=__joc8nkMI9Lso47LnhzVFKw-J4Ns=&amp;h=375&amp;w=500&amp;sz=14&amp;hl=en&amp;start=18&amp;zoom=1&amp;tbnid=tmPhqsNVD1KazM:&amp;tbnh=98&amp;tbnw=130&amp;ei=pNFhTpKTDIK2twf77PiDCg&amp;prev=/search?q=MIACALCIN&amp;hl=en&amp;sa=G&amp;gbv=2&amp;tbm=isch&amp;itbs=1"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imgres?imgurl=http://www.sciencephotogallery.com/image/osteoporosis_1102828.jpg&amp;imgrefurl=http://howtoreverseosteoporosis.zedicate.com/osteoporosis-bone-density-scale/&amp;usg=__kvsN5CBi7zgyC731PK8xu9q6zDg=&amp;h=337&amp;w=450&amp;sz=50&amp;hl=en&amp;start=354&amp;zoom=1&amp;tbnid=lhruDsSr8IRNOM:&amp;tbnh=95&amp;tbnw=127&amp;ei=lz5bTrHGF46btwedwOmYDA&amp;prev=/search?q=osteoporosis&amp;start=336&amp;hl=en&amp;sa=N&amp;gbv=2&amp;tbm=isch&amp;itbs=1"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hatafy.com/content/attachments/2006d1306608925-evista-raloxifene-hydrochloride-.jpg"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imgres?imgurl=http://3.bp.blogspot.com/__EkSKuEqW5Q/ShurpiIzTpI/AAAAAAAAANU/Ten1kzrwbP8/s400/bones.jpg&amp;imgrefurl=http://www.vitamins-ph.com/2009/05/longevity-its-all-about-bones.html&amp;usg=__dWam04_0WIMDfV2YHXLdNw37xKI=&amp;h=400&amp;w=329&amp;sz=33&amp;hl=en&amp;start=726&amp;zoom=1&amp;tbnid=uQpVWZy0wtWzMM:&amp;tbnh=124&amp;tbnw=102&amp;ei=rhFjTsvQPM-gtwentbGSCg&amp;prev=/search?q=forteo+injection&amp;start=714&amp;hl=en&amp;sa=N&amp;gbv=2&amp;tbm=isch&amp;itbs=1"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imgres?imgurl=http://www.sciencephotogallery.com/image/osteoporosis_1102828.jpg&amp;imgrefurl=http://howtoreverseosteoporosis.zedicate.com/osteoporosis-bone-density-scale/&amp;usg=__kvsN5CBi7zgyC731PK8xu9q6zDg=&amp;h=337&amp;w=450&amp;sz=50&amp;hl=en&amp;start=354&amp;zoom=1&amp;tbnid=lhruDsSr8IRNOM:&amp;tbnh=95&amp;tbnw=127&amp;ei=lz5bTrHGF46btwedwOmYDA&amp;prev=/search?q=osteoporosis&amp;start=336&amp;hl=en&amp;sa=N&amp;gbv=2&amp;tbm=isch&amp;itbs=1"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imgres?imgurl=http://www.sciencephotogallery.com/image/osteoporosis_1102828.jpg&amp;imgrefurl=http://howtoreverseosteoporosis.zedicate.com/osteoporosis-bone-density-scale/&amp;usg=__kvsN5CBi7zgyC731PK8xu9q6zDg=&amp;h=337&amp;w=450&amp;sz=50&amp;hl=en&amp;start=354&amp;zoom=1&amp;tbnid=lhruDsSr8IRNOM:&amp;tbnh=95&amp;tbnw=127&amp;ei=lz5bTrHGF46btwedwOmYDA&amp;prev=/search?q=osteoporosis&amp;start=336&amp;hl=en&amp;sa=N&amp;gbv=2&amp;tbm=isch&amp;itbs=1"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nof.org/"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143000" y="857250"/>
          <a:ext cx="6858000" cy="5143500"/>
        </p:xfrm>
        <a:graphic>
          <a:graphicData uri="http://schemas.openxmlformats.org/presentationml/2006/ole">
            <p:oleObj spid="_x0000_s2050" name="Acrobat Document" r:id="rId3" imgW="6858000" imgH="5143500" progId="AcroExch.Document.7">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206375" y="1633538"/>
            <a:ext cx="8613775" cy="4383087"/>
          </a:xfrm>
          <a:prstGeom prst="rect">
            <a:avLst/>
          </a:prstGeom>
          <a:solidFill>
            <a:schemeClr val="accent2"/>
          </a:solidFill>
          <a:ln w="9525">
            <a:solidFill>
              <a:srgbClr val="FF0000"/>
            </a:solidFill>
            <a:miter lim="800000"/>
            <a:headEnd/>
            <a:tailEnd/>
          </a:ln>
        </p:spPr>
      </p:pic>
      <p:sp>
        <p:nvSpPr>
          <p:cNvPr id="74755" name="Rectangle 4"/>
          <p:cNvSpPr>
            <a:spLocks noChangeArrowheads="1"/>
          </p:cNvSpPr>
          <p:nvPr/>
        </p:nvSpPr>
        <p:spPr bwMode="auto">
          <a:xfrm>
            <a:off x="467544" y="404664"/>
            <a:ext cx="8352928" cy="646113"/>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algn="ctr"/>
            <a:r>
              <a:rPr lang="en-US" dirty="0">
                <a:solidFill>
                  <a:schemeClr val="bg1"/>
                </a:solidFill>
              </a:rPr>
              <a:t>Ten-year probability of osteoporotic fractures (%) according to BMD T-score at the femoral neck in women aged 65 years from the UK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0" y="1841500"/>
            <a:ext cx="9144000" cy="4079875"/>
          </a:xfrm>
          <a:prstGeom prst="rect">
            <a:avLst/>
          </a:prstGeom>
          <a:noFill/>
          <a:ln w="9525">
            <a:solidFill>
              <a:srgbClr val="FF0000"/>
            </a:solidFill>
            <a:miter lim="800000"/>
            <a:headEnd/>
            <a:tailEnd/>
          </a:ln>
        </p:spPr>
      </p:pic>
      <p:sp>
        <p:nvSpPr>
          <p:cNvPr id="75779" name="Rectangle 4"/>
          <p:cNvSpPr>
            <a:spLocks noChangeArrowheads="1"/>
          </p:cNvSpPr>
          <p:nvPr/>
        </p:nvSpPr>
        <p:spPr bwMode="auto">
          <a:xfrm>
            <a:off x="323528" y="548680"/>
            <a:ext cx="8280919" cy="646331"/>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algn="ctr"/>
            <a:r>
              <a:rPr lang="en-US" dirty="0">
                <a:solidFill>
                  <a:schemeClr val="bg1"/>
                </a:solidFill>
              </a:rPr>
              <a:t>Ten-year probability of osteoporotic fractures (%) according to body mass index (BMI) in women aged 65 years from the UK.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611560" y="188640"/>
            <a:ext cx="7776864" cy="1569660"/>
          </a:xfrm>
          <a:prstGeom prst="rect">
            <a:avLst/>
          </a:prstGeom>
          <a:solidFill>
            <a:srgbClr val="C00000"/>
          </a:solidFill>
          <a:ln w="9525">
            <a:solidFill>
              <a:schemeClr val="accent6">
                <a:lumMod val="50000"/>
              </a:schemeClr>
            </a:solidFill>
            <a:miter lim="800000"/>
            <a:headEnd/>
            <a:tailEnd/>
          </a:ln>
          <a:scene3d>
            <a:camera prst="orthographicFront"/>
            <a:lightRig rig="threePt" dir="t"/>
          </a:scene3d>
          <a:sp3d>
            <a:bevelT/>
          </a:sp3d>
        </p:spPr>
        <p:txBody>
          <a:bodyPr wrap="square">
            <a:spAutoFit/>
          </a:bodyPr>
          <a:lstStyle/>
          <a:p>
            <a:endParaRPr lang="en-US" sz="2400" dirty="0" smtClean="0">
              <a:solidFill>
                <a:schemeClr val="bg1"/>
              </a:solidFill>
            </a:endParaRPr>
          </a:p>
          <a:p>
            <a:r>
              <a:rPr lang="en-US" sz="2400" dirty="0" smtClean="0">
                <a:solidFill>
                  <a:schemeClr val="bg1"/>
                </a:solidFill>
              </a:rPr>
              <a:t>FDA-approved </a:t>
            </a:r>
            <a:r>
              <a:rPr lang="en-US" sz="2400" dirty="0">
                <a:solidFill>
                  <a:schemeClr val="bg1"/>
                </a:solidFill>
              </a:rPr>
              <a:t>medical therapies </a:t>
            </a:r>
            <a:r>
              <a:rPr lang="en-US" sz="2400" dirty="0" smtClean="0">
                <a:solidFill>
                  <a:schemeClr val="bg1"/>
                </a:solidFill>
              </a:rPr>
              <a:t>in postmenopausal </a:t>
            </a:r>
            <a:r>
              <a:rPr lang="en-US" sz="2400" dirty="0">
                <a:solidFill>
                  <a:schemeClr val="bg1"/>
                </a:solidFill>
              </a:rPr>
              <a:t>women </a:t>
            </a:r>
            <a:endParaRPr lang="en-US" sz="2400" dirty="0" smtClean="0">
              <a:solidFill>
                <a:schemeClr val="bg1"/>
              </a:solidFill>
            </a:endParaRPr>
          </a:p>
          <a:p>
            <a:r>
              <a:rPr lang="en-US" sz="2400" dirty="0" smtClean="0">
                <a:solidFill>
                  <a:schemeClr val="bg1"/>
                </a:solidFill>
              </a:rPr>
              <a:t>and </a:t>
            </a:r>
            <a:r>
              <a:rPr lang="en-US" sz="2400" dirty="0">
                <a:solidFill>
                  <a:schemeClr val="bg1"/>
                </a:solidFill>
              </a:rPr>
              <a:t>men aged 50 years and older, based on the following</a:t>
            </a:r>
            <a:r>
              <a:rPr lang="en-US" sz="2400" dirty="0" smtClean="0">
                <a:solidFill>
                  <a:schemeClr val="bg1"/>
                </a:solidFill>
              </a:rPr>
              <a:t>:</a:t>
            </a:r>
          </a:p>
          <a:p>
            <a:endParaRPr lang="en-US" sz="2400" dirty="0">
              <a:solidFill>
                <a:schemeClr val="bg1"/>
              </a:solidFill>
            </a:endParaRPr>
          </a:p>
        </p:txBody>
      </p:sp>
      <p:sp>
        <p:nvSpPr>
          <p:cNvPr id="76803" name="Rectangle 4"/>
          <p:cNvSpPr>
            <a:spLocks noChangeArrowheads="1"/>
          </p:cNvSpPr>
          <p:nvPr/>
        </p:nvSpPr>
        <p:spPr bwMode="auto">
          <a:xfrm>
            <a:off x="611560" y="2132856"/>
            <a:ext cx="7776864" cy="3877985"/>
          </a:xfrm>
          <a:prstGeom prst="rect">
            <a:avLst/>
          </a:prstGeom>
          <a:noFill/>
          <a:ln w="9525">
            <a:solidFill>
              <a:schemeClr val="accent6">
                <a:lumMod val="50000"/>
              </a:schemeClr>
            </a:solidFill>
            <a:miter lim="800000"/>
            <a:headEnd/>
            <a:tailEnd/>
          </a:ln>
        </p:spPr>
        <p:txBody>
          <a:bodyPr wrap="square">
            <a:spAutoFit/>
          </a:bodyPr>
          <a:lstStyle/>
          <a:p>
            <a:r>
              <a:rPr lang="en-US" sz="3200" dirty="0" smtClean="0">
                <a:solidFill>
                  <a:srgbClr val="FF0000"/>
                </a:solidFill>
              </a:rPr>
              <a:t>•</a:t>
            </a:r>
            <a:r>
              <a:rPr lang="en-US" sz="2400" dirty="0" smtClean="0"/>
              <a:t>A </a:t>
            </a:r>
            <a:r>
              <a:rPr lang="en-US" sz="2400" dirty="0"/>
              <a:t>hip or vertebral (clinical or </a:t>
            </a:r>
            <a:r>
              <a:rPr lang="en-US" sz="2400" dirty="0" err="1"/>
              <a:t>morphometric</a:t>
            </a:r>
            <a:r>
              <a:rPr lang="en-US" sz="2400" dirty="0"/>
              <a:t>) fracture </a:t>
            </a:r>
            <a:endParaRPr lang="en-US" dirty="0"/>
          </a:p>
          <a:p>
            <a:endParaRPr lang="en-US" dirty="0"/>
          </a:p>
          <a:p>
            <a:r>
              <a:rPr lang="en-US" sz="3200" dirty="0" smtClean="0">
                <a:solidFill>
                  <a:srgbClr val="FF0000"/>
                </a:solidFill>
              </a:rPr>
              <a:t>•</a:t>
            </a:r>
            <a:r>
              <a:rPr lang="en-US" sz="2400" dirty="0" smtClean="0"/>
              <a:t>T-score </a:t>
            </a:r>
            <a:r>
              <a:rPr lang="en-US" sz="2400" dirty="0"/>
              <a:t>≤ -2.5 at the femoral neck or spine after </a:t>
            </a:r>
            <a:endParaRPr lang="en-US" sz="2400" dirty="0" smtClean="0"/>
          </a:p>
          <a:p>
            <a:r>
              <a:rPr lang="en-US" sz="2400" dirty="0" smtClean="0"/>
              <a:t>    appropriate </a:t>
            </a:r>
            <a:r>
              <a:rPr lang="en-US" sz="2400" dirty="0"/>
              <a:t>evaluation to exclude secondary causes </a:t>
            </a:r>
          </a:p>
          <a:p>
            <a:endParaRPr lang="en-US" dirty="0"/>
          </a:p>
          <a:p>
            <a:r>
              <a:rPr lang="en-US" sz="3200" dirty="0" smtClean="0">
                <a:solidFill>
                  <a:srgbClr val="FF0000"/>
                </a:solidFill>
              </a:rPr>
              <a:t>•</a:t>
            </a:r>
            <a:r>
              <a:rPr lang="en-US" sz="2400" dirty="0" smtClean="0"/>
              <a:t>Low </a:t>
            </a:r>
            <a:r>
              <a:rPr lang="en-US" sz="2400" dirty="0"/>
              <a:t>bone mass </a:t>
            </a:r>
            <a:r>
              <a:rPr lang="en-US" sz="2400" dirty="0" smtClean="0"/>
              <a:t>: </a:t>
            </a:r>
          </a:p>
          <a:p>
            <a:r>
              <a:rPr lang="en-US" dirty="0" smtClean="0"/>
              <a:t>   T-score </a:t>
            </a:r>
            <a:r>
              <a:rPr lang="en-US" dirty="0"/>
              <a:t>between </a:t>
            </a:r>
            <a:r>
              <a:rPr lang="en-US" dirty="0">
                <a:solidFill>
                  <a:srgbClr val="FF0000"/>
                </a:solidFill>
              </a:rPr>
              <a:t>-1.0 </a:t>
            </a:r>
            <a:r>
              <a:rPr lang="en-US" dirty="0"/>
              <a:t>and </a:t>
            </a:r>
            <a:r>
              <a:rPr lang="en-US" dirty="0">
                <a:solidFill>
                  <a:srgbClr val="FF0000"/>
                </a:solidFill>
              </a:rPr>
              <a:t>-2.5 </a:t>
            </a:r>
            <a:r>
              <a:rPr lang="en-US" dirty="0"/>
              <a:t>at the femoral neck or </a:t>
            </a:r>
            <a:r>
              <a:rPr lang="en-US" dirty="0" smtClean="0"/>
              <a:t>spine</a:t>
            </a:r>
            <a:r>
              <a:rPr lang="en-US" dirty="0"/>
              <a:t> </a:t>
            </a:r>
            <a:r>
              <a:rPr lang="en-US" b="1" dirty="0" smtClean="0"/>
              <a:t>AND :</a:t>
            </a:r>
          </a:p>
          <a:p>
            <a:r>
              <a:rPr lang="en-US" b="1" dirty="0" smtClean="0"/>
              <a:t>  </a:t>
            </a:r>
            <a:r>
              <a:rPr lang="en-US" b="1" dirty="0"/>
              <a:t> </a:t>
            </a:r>
            <a:r>
              <a:rPr lang="en-US" b="1" dirty="0" smtClean="0"/>
              <a:t> </a:t>
            </a:r>
            <a:r>
              <a:rPr lang="en-US" dirty="0" smtClean="0">
                <a:solidFill>
                  <a:schemeClr val="accent2">
                    <a:lumMod val="75000"/>
                  </a:schemeClr>
                </a:solidFill>
              </a:rPr>
              <a:t>a 10- year  probability </a:t>
            </a:r>
            <a:r>
              <a:rPr lang="en-US" dirty="0">
                <a:solidFill>
                  <a:schemeClr val="accent2">
                    <a:lumMod val="75000"/>
                  </a:schemeClr>
                </a:solidFill>
              </a:rPr>
              <a:t>of a hip fracture ≥ 3%</a:t>
            </a:r>
            <a:r>
              <a:rPr lang="en-US" dirty="0"/>
              <a:t> </a:t>
            </a:r>
            <a:r>
              <a:rPr lang="en-US" b="1" dirty="0"/>
              <a:t>OR</a:t>
            </a:r>
            <a:r>
              <a:rPr lang="en-US" dirty="0"/>
              <a:t> </a:t>
            </a:r>
            <a:r>
              <a:rPr lang="en-US" dirty="0" smtClean="0"/>
              <a:t>:</a:t>
            </a:r>
          </a:p>
          <a:p>
            <a:r>
              <a:rPr lang="en-US" dirty="0" smtClean="0"/>
              <a:t>    </a:t>
            </a:r>
            <a:r>
              <a:rPr lang="en-US" dirty="0" smtClean="0">
                <a:solidFill>
                  <a:schemeClr val="accent2">
                    <a:lumMod val="75000"/>
                  </a:schemeClr>
                </a:solidFill>
              </a:rPr>
              <a:t>a </a:t>
            </a:r>
            <a:r>
              <a:rPr lang="en-US" dirty="0">
                <a:solidFill>
                  <a:schemeClr val="accent2">
                    <a:lumMod val="75000"/>
                  </a:schemeClr>
                </a:solidFill>
              </a:rPr>
              <a:t>10-year probability of a </a:t>
            </a:r>
            <a:r>
              <a:rPr lang="en-US" dirty="0" smtClean="0">
                <a:solidFill>
                  <a:schemeClr val="accent2">
                    <a:lumMod val="75000"/>
                  </a:schemeClr>
                </a:solidFill>
              </a:rPr>
              <a:t>  major osteoporosis-related </a:t>
            </a:r>
            <a:r>
              <a:rPr lang="en-US" dirty="0">
                <a:solidFill>
                  <a:schemeClr val="accent2">
                    <a:lumMod val="75000"/>
                  </a:schemeClr>
                </a:solidFill>
              </a:rPr>
              <a:t>fracture ≥ 20% </a:t>
            </a:r>
            <a:r>
              <a:rPr lang="en-US" dirty="0" smtClean="0">
                <a:solidFill>
                  <a:schemeClr val="accent2">
                    <a:lumMod val="75000"/>
                  </a:schemeClr>
                </a:solidFill>
              </a:rPr>
              <a:t> </a:t>
            </a:r>
          </a:p>
          <a:p>
            <a:r>
              <a:rPr lang="en-US" dirty="0" smtClean="0"/>
              <a:t>   based </a:t>
            </a:r>
            <a:r>
              <a:rPr lang="en-US" dirty="0"/>
              <a:t>on the US-adapted </a:t>
            </a:r>
            <a:r>
              <a:rPr lang="en-US" dirty="0" smtClean="0"/>
              <a:t> WHO  algorithm </a:t>
            </a:r>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5536" y="3429000"/>
            <a:ext cx="8270469" cy="2862322"/>
          </a:xfrm>
          <a:prstGeom prst="rect">
            <a:avLst/>
          </a:prstGeom>
          <a:noFill/>
          <a:ln>
            <a:solidFill>
              <a:srgbClr val="002060"/>
            </a:solidFill>
          </a:ln>
        </p:spPr>
        <p:txBody>
          <a:bodyPr wrap="none" lIns="91440" tIns="45720" rIns="91440" bIns="45720">
            <a:spAutoFit/>
          </a:bodyPr>
          <a:lstStyle/>
          <a:p>
            <a:pPr algn="ctr"/>
            <a:r>
              <a:rPr lang="en-US" sz="6000" b="1" cap="all" spc="0" dirty="0" smtClean="0">
                <a:ln w="9000" cmpd="sng">
                  <a:solidFill>
                    <a:srgbClr val="C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Universal</a:t>
            </a:r>
          </a:p>
          <a:p>
            <a:pPr algn="ctr"/>
            <a:r>
              <a:rPr lang="en-US" sz="6000" b="1" cap="all" dirty="0" smtClean="0">
                <a:ln w="9000" cmpd="sng">
                  <a:solidFill>
                    <a:srgbClr val="C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Recommendation for </a:t>
            </a:r>
          </a:p>
          <a:p>
            <a:pPr algn="ctr"/>
            <a:r>
              <a:rPr lang="en-US" sz="6000" b="1" cap="all" dirty="0" smtClean="0">
                <a:ln w="9000" cmpd="sng">
                  <a:solidFill>
                    <a:srgbClr val="C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all patients</a:t>
            </a:r>
            <a:endParaRPr lang="en-US" sz="6000" b="1" cap="all" spc="0" dirty="0">
              <a:ln w="9000" cmpd="sng">
                <a:solidFill>
                  <a:srgbClr val="C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9938" name="Picture 2" descr="http://www.scientificimages.co.uk/Bioscience/osteoporosis.jpg"/>
          <p:cNvPicPr>
            <a:picLocks noChangeAspect="1" noChangeArrowheads="1"/>
          </p:cNvPicPr>
          <p:nvPr/>
        </p:nvPicPr>
        <p:blipFill>
          <a:blip r:embed="rId2" cstate="print"/>
          <a:srcRect/>
          <a:stretch>
            <a:fillRect/>
          </a:stretch>
        </p:blipFill>
        <p:spPr bwMode="auto">
          <a:xfrm>
            <a:off x="2411760" y="476672"/>
            <a:ext cx="3744416" cy="2808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67544" y="260648"/>
          <a:ext cx="74888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467544" y="4090144"/>
          <a:ext cx="7416824" cy="2767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23528" y="476672"/>
            <a:ext cx="8280919" cy="769441"/>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algn="ctr"/>
            <a:r>
              <a:rPr lang="en-US" sz="4400" b="1" dirty="0" smtClean="0">
                <a:solidFill>
                  <a:schemeClr val="bg1"/>
                </a:solidFill>
              </a:rPr>
              <a:t>Pharmacotherapy</a:t>
            </a:r>
            <a:endParaRPr lang="en-US" sz="4400" b="1" dirty="0">
              <a:solidFill>
                <a:schemeClr val="bg1"/>
              </a:solidFill>
            </a:endParaRPr>
          </a:p>
        </p:txBody>
      </p:sp>
      <p:sp>
        <p:nvSpPr>
          <p:cNvPr id="5" name="Rectangle 4"/>
          <p:cNvSpPr/>
          <p:nvPr/>
        </p:nvSpPr>
        <p:spPr>
          <a:xfrm>
            <a:off x="1331640" y="1556792"/>
            <a:ext cx="4572000" cy="2062103"/>
          </a:xfrm>
          <a:prstGeom prst="rect">
            <a:avLst/>
          </a:prstGeom>
        </p:spPr>
        <p:txBody>
          <a:bodyPr>
            <a:spAutoFit/>
          </a:bodyPr>
          <a:lstStyle/>
          <a:p>
            <a:r>
              <a:rPr lang="en-US" sz="2800" dirty="0" smtClean="0">
                <a:solidFill>
                  <a:schemeClr val="tx2">
                    <a:lumMod val="60000"/>
                    <a:lumOff val="40000"/>
                  </a:schemeClr>
                </a:solidFill>
                <a:latin typeface="Arial"/>
                <a:cs typeface="Arial"/>
              </a:rPr>
              <a:t>►</a:t>
            </a:r>
            <a:r>
              <a:rPr lang="en-US" sz="2800" dirty="0" smtClean="0">
                <a:solidFill>
                  <a:srgbClr val="FF0000"/>
                </a:solidFill>
                <a:latin typeface="Arial"/>
                <a:cs typeface="Arial"/>
              </a:rPr>
              <a:t> </a:t>
            </a:r>
            <a:r>
              <a:rPr lang="en-US" sz="2800" dirty="0" err="1" smtClean="0"/>
              <a:t>Biphosphonates</a:t>
            </a:r>
            <a:r>
              <a:rPr lang="en-US" sz="2800" dirty="0" smtClean="0"/>
              <a:t/>
            </a:r>
            <a:br>
              <a:rPr lang="en-US" sz="2800" dirty="0" smtClean="0"/>
            </a:br>
            <a:r>
              <a:rPr lang="en-US" sz="2800" dirty="0" smtClean="0"/>
              <a:t>    </a:t>
            </a:r>
            <a:r>
              <a:rPr lang="en-US" sz="2800" dirty="0" smtClean="0">
                <a:solidFill>
                  <a:schemeClr val="accent3"/>
                </a:solidFill>
              </a:rPr>
              <a:t>• </a:t>
            </a:r>
            <a:r>
              <a:rPr lang="en-US" dirty="0" err="1" smtClean="0"/>
              <a:t>Alendronate</a:t>
            </a:r>
            <a:r>
              <a:rPr lang="en-US" dirty="0" smtClean="0"/>
              <a:t/>
            </a:r>
            <a:br>
              <a:rPr lang="en-US" dirty="0" smtClean="0"/>
            </a:br>
            <a:r>
              <a:rPr lang="en-US" dirty="0" smtClean="0"/>
              <a:t>      </a:t>
            </a:r>
            <a:r>
              <a:rPr lang="en-US" sz="2400" dirty="0" smtClean="0">
                <a:solidFill>
                  <a:schemeClr val="accent3"/>
                </a:solidFill>
              </a:rPr>
              <a:t>• </a:t>
            </a:r>
            <a:r>
              <a:rPr lang="en-US" dirty="0" err="1" smtClean="0"/>
              <a:t>Risedronate</a:t>
            </a:r>
            <a:r>
              <a:rPr lang="en-US" dirty="0" smtClean="0"/>
              <a:t/>
            </a:r>
            <a:br>
              <a:rPr lang="en-US" dirty="0" smtClean="0"/>
            </a:br>
            <a:r>
              <a:rPr lang="en-US" dirty="0" smtClean="0"/>
              <a:t>      </a:t>
            </a:r>
            <a:r>
              <a:rPr lang="en-US" sz="2400" dirty="0" smtClean="0">
                <a:solidFill>
                  <a:schemeClr val="accent3"/>
                </a:solidFill>
              </a:rPr>
              <a:t>• </a:t>
            </a:r>
            <a:r>
              <a:rPr lang="en-US" dirty="0" err="1" smtClean="0"/>
              <a:t>Ibandronate</a:t>
            </a:r>
            <a:r>
              <a:rPr lang="en-US" dirty="0" smtClean="0"/>
              <a:t/>
            </a:r>
            <a:br>
              <a:rPr lang="en-US" dirty="0" smtClean="0"/>
            </a:br>
            <a:r>
              <a:rPr lang="en-US" dirty="0" smtClean="0"/>
              <a:t>      </a:t>
            </a:r>
            <a:r>
              <a:rPr lang="en-US" sz="2400" dirty="0" smtClean="0">
                <a:solidFill>
                  <a:schemeClr val="accent3"/>
                </a:solidFill>
              </a:rPr>
              <a:t>• </a:t>
            </a:r>
            <a:r>
              <a:rPr lang="en-US" dirty="0" err="1" smtClean="0"/>
              <a:t>Zoledronic</a:t>
            </a:r>
            <a:r>
              <a:rPr lang="en-US" dirty="0" smtClean="0"/>
              <a:t> acid</a:t>
            </a:r>
            <a:endParaRPr lang="en-US" dirty="0"/>
          </a:p>
        </p:txBody>
      </p:sp>
      <p:sp>
        <p:nvSpPr>
          <p:cNvPr id="6" name="Rectangle 5"/>
          <p:cNvSpPr/>
          <p:nvPr/>
        </p:nvSpPr>
        <p:spPr>
          <a:xfrm>
            <a:off x="1002162" y="3481844"/>
            <a:ext cx="2633734" cy="523220"/>
          </a:xfrm>
          <a:prstGeom prst="rect">
            <a:avLst/>
          </a:prstGeom>
        </p:spPr>
        <p:txBody>
          <a:bodyPr wrap="none">
            <a:spAutoFit/>
          </a:bodyPr>
          <a:lstStyle/>
          <a:p>
            <a:r>
              <a:rPr lang="en-US" sz="2800" dirty="0" smtClean="0"/>
              <a:t>    </a:t>
            </a:r>
            <a:r>
              <a:rPr lang="en-US" sz="2800" dirty="0" smtClean="0">
                <a:solidFill>
                  <a:schemeClr val="tx2">
                    <a:lumMod val="60000"/>
                    <a:lumOff val="40000"/>
                  </a:schemeClr>
                </a:solidFill>
                <a:latin typeface="Arial"/>
                <a:cs typeface="Arial"/>
              </a:rPr>
              <a:t>►</a:t>
            </a:r>
            <a:r>
              <a:rPr lang="en-US" sz="2800" dirty="0" smtClean="0">
                <a:solidFill>
                  <a:srgbClr val="FF0000"/>
                </a:solidFill>
                <a:latin typeface="Arial"/>
                <a:cs typeface="Arial"/>
              </a:rPr>
              <a:t> </a:t>
            </a:r>
            <a:r>
              <a:rPr lang="en-US" sz="2800" dirty="0" err="1" smtClean="0"/>
              <a:t>Calcitonins</a:t>
            </a:r>
            <a:r>
              <a:rPr lang="en-US" sz="2800" dirty="0" smtClean="0"/>
              <a:t> </a:t>
            </a:r>
            <a:endParaRPr lang="en-US" sz="2800" dirty="0"/>
          </a:p>
        </p:txBody>
      </p:sp>
      <p:sp>
        <p:nvSpPr>
          <p:cNvPr id="7" name="Rectangle 6"/>
          <p:cNvSpPr/>
          <p:nvPr/>
        </p:nvSpPr>
        <p:spPr>
          <a:xfrm>
            <a:off x="1043608" y="4005064"/>
            <a:ext cx="2593980" cy="954107"/>
          </a:xfrm>
          <a:prstGeom prst="rect">
            <a:avLst/>
          </a:prstGeom>
        </p:spPr>
        <p:txBody>
          <a:bodyPr wrap="none">
            <a:spAutoFit/>
          </a:bodyPr>
          <a:lstStyle/>
          <a:p>
            <a:r>
              <a:rPr lang="en-US" sz="2800" dirty="0" smtClean="0">
                <a:latin typeface="Arial"/>
                <a:cs typeface="Arial"/>
              </a:rPr>
              <a:t>   </a:t>
            </a:r>
            <a:r>
              <a:rPr lang="en-US" sz="2800" dirty="0" smtClean="0">
                <a:solidFill>
                  <a:schemeClr val="tx2">
                    <a:lumMod val="60000"/>
                    <a:lumOff val="40000"/>
                  </a:schemeClr>
                </a:solidFill>
                <a:latin typeface="Arial"/>
                <a:cs typeface="Arial"/>
              </a:rPr>
              <a:t>►</a:t>
            </a:r>
            <a:r>
              <a:rPr lang="en-US" sz="2800" dirty="0" err="1" smtClean="0"/>
              <a:t>Denosumab</a:t>
            </a:r>
            <a:endParaRPr lang="en-US" sz="2800" dirty="0" smtClean="0"/>
          </a:p>
          <a:p>
            <a:r>
              <a:rPr lang="en-US" sz="2800" dirty="0" smtClean="0"/>
              <a:t>    </a:t>
            </a:r>
            <a:r>
              <a:rPr lang="en-US" sz="2800" dirty="0" smtClean="0">
                <a:solidFill>
                  <a:schemeClr val="tx2">
                    <a:lumMod val="60000"/>
                    <a:lumOff val="40000"/>
                  </a:schemeClr>
                </a:solidFill>
                <a:latin typeface="Arial"/>
                <a:cs typeface="Arial"/>
              </a:rPr>
              <a:t>►</a:t>
            </a:r>
            <a:r>
              <a:rPr lang="en-US" sz="2800" dirty="0" smtClean="0"/>
              <a:t> </a:t>
            </a:r>
            <a:r>
              <a:rPr lang="en-US" sz="2800" dirty="0" err="1" smtClean="0"/>
              <a:t>Eestrogens</a:t>
            </a:r>
            <a:endParaRPr lang="en-US" sz="2800" dirty="0"/>
          </a:p>
        </p:txBody>
      </p:sp>
      <p:sp>
        <p:nvSpPr>
          <p:cNvPr id="8" name="Rectangle 7"/>
          <p:cNvSpPr/>
          <p:nvPr/>
        </p:nvSpPr>
        <p:spPr>
          <a:xfrm>
            <a:off x="1331640" y="4994012"/>
            <a:ext cx="1348446" cy="523220"/>
          </a:xfrm>
          <a:prstGeom prst="rect">
            <a:avLst/>
          </a:prstGeom>
        </p:spPr>
        <p:txBody>
          <a:bodyPr wrap="none">
            <a:spAutoFit/>
          </a:bodyPr>
          <a:lstStyle/>
          <a:p>
            <a:r>
              <a:rPr lang="en-US" sz="2800" dirty="0" smtClean="0">
                <a:solidFill>
                  <a:schemeClr val="tx2">
                    <a:lumMod val="60000"/>
                    <a:lumOff val="40000"/>
                  </a:schemeClr>
                </a:solidFill>
                <a:latin typeface="Arial"/>
                <a:cs typeface="Arial"/>
              </a:rPr>
              <a:t>►</a:t>
            </a:r>
            <a:r>
              <a:rPr lang="en-US" sz="2800" dirty="0" smtClean="0">
                <a:solidFill>
                  <a:srgbClr val="FF0000"/>
                </a:solidFill>
                <a:latin typeface="Arial"/>
                <a:cs typeface="Arial"/>
              </a:rPr>
              <a:t> </a:t>
            </a:r>
            <a:r>
              <a:rPr lang="en-US" sz="2800" dirty="0" err="1" smtClean="0"/>
              <a:t>rPTH</a:t>
            </a:r>
            <a:endParaRPr lang="en-US" sz="2800" dirty="0"/>
          </a:p>
        </p:txBody>
      </p:sp>
      <p:sp>
        <p:nvSpPr>
          <p:cNvPr id="9" name="Rectangle 8"/>
          <p:cNvSpPr/>
          <p:nvPr/>
        </p:nvSpPr>
        <p:spPr>
          <a:xfrm>
            <a:off x="1331640" y="5498068"/>
            <a:ext cx="1624163" cy="954107"/>
          </a:xfrm>
          <a:prstGeom prst="rect">
            <a:avLst/>
          </a:prstGeom>
        </p:spPr>
        <p:txBody>
          <a:bodyPr wrap="none">
            <a:spAutoFit/>
          </a:bodyPr>
          <a:lstStyle/>
          <a:p>
            <a:r>
              <a:rPr lang="en-US" sz="2800" dirty="0" smtClean="0">
                <a:solidFill>
                  <a:schemeClr val="tx2">
                    <a:lumMod val="60000"/>
                    <a:lumOff val="40000"/>
                  </a:schemeClr>
                </a:solidFill>
                <a:latin typeface="Arial"/>
                <a:cs typeface="Arial"/>
              </a:rPr>
              <a:t>►</a:t>
            </a:r>
            <a:r>
              <a:rPr lang="en-US" sz="2800" dirty="0" smtClean="0">
                <a:solidFill>
                  <a:srgbClr val="FF0000"/>
                </a:solidFill>
                <a:latin typeface="Arial"/>
                <a:cs typeface="Arial"/>
              </a:rPr>
              <a:t> </a:t>
            </a:r>
            <a:r>
              <a:rPr lang="en-US" sz="2800" dirty="0" smtClean="0"/>
              <a:t>SERMs</a:t>
            </a:r>
          </a:p>
          <a:p>
            <a:endParaRPr lang="en-US" sz="2800" dirty="0"/>
          </a:p>
        </p:txBody>
      </p:sp>
      <p:sp>
        <p:nvSpPr>
          <p:cNvPr id="10" name="Rectangle 9"/>
          <p:cNvSpPr/>
          <p:nvPr/>
        </p:nvSpPr>
        <p:spPr>
          <a:xfrm>
            <a:off x="1331640" y="5930116"/>
            <a:ext cx="3461589" cy="523220"/>
          </a:xfrm>
          <a:prstGeom prst="rect">
            <a:avLst/>
          </a:prstGeom>
        </p:spPr>
        <p:txBody>
          <a:bodyPr wrap="none">
            <a:spAutoFit/>
          </a:bodyPr>
          <a:lstStyle/>
          <a:p>
            <a:r>
              <a:rPr lang="en-US" sz="2800" dirty="0" smtClean="0">
                <a:solidFill>
                  <a:schemeClr val="tx2">
                    <a:lumMod val="60000"/>
                    <a:lumOff val="40000"/>
                  </a:schemeClr>
                </a:solidFill>
                <a:latin typeface="Arial"/>
                <a:cs typeface="Arial"/>
              </a:rPr>
              <a:t>►</a:t>
            </a:r>
            <a:r>
              <a:rPr lang="en-US" sz="2800" dirty="0" smtClean="0">
                <a:solidFill>
                  <a:srgbClr val="FF0000"/>
                </a:solidFill>
                <a:latin typeface="Arial"/>
                <a:cs typeface="Arial"/>
              </a:rPr>
              <a:t> </a:t>
            </a:r>
            <a:r>
              <a:rPr lang="en-US" sz="2800" dirty="0" smtClean="0"/>
              <a:t>Strontium </a:t>
            </a:r>
            <a:r>
              <a:rPr lang="en-US" sz="2800" dirty="0" err="1" smtClean="0"/>
              <a:t>ranelate</a:t>
            </a:r>
            <a:r>
              <a:rPr lang="en-US" sz="2800" dirty="0" smtClean="0"/>
              <a:t> </a:t>
            </a:r>
            <a:endParaRPr lang="en-US" sz="2800" dirty="0"/>
          </a:p>
        </p:txBody>
      </p:sp>
      <p:pic>
        <p:nvPicPr>
          <p:cNvPr id="35842" name="Picture 2" descr="Teriparatide better than Alendronate for steroid-induced osteoporosis"/>
          <p:cNvPicPr>
            <a:picLocks noChangeAspect="1" noChangeArrowheads="1"/>
          </p:cNvPicPr>
          <p:nvPr/>
        </p:nvPicPr>
        <p:blipFill>
          <a:blip r:embed="rId2" cstate="print"/>
          <a:srcRect/>
          <a:stretch>
            <a:fillRect/>
          </a:stretch>
        </p:blipFill>
        <p:spPr bwMode="auto">
          <a:xfrm>
            <a:off x="4716016" y="1484784"/>
            <a:ext cx="3910873" cy="48245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23528" y="476672"/>
            <a:ext cx="8280919" cy="769441"/>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9525">
            <a:noFill/>
            <a:miter lim="800000"/>
            <a:headEnd/>
            <a:tailEnd/>
          </a:ln>
          <a:scene3d>
            <a:camera prst="orthographicFront"/>
            <a:lightRig rig="threePt" dir="t"/>
          </a:scene3d>
          <a:sp3d>
            <a:bevelT/>
          </a:sp3d>
        </p:spPr>
        <p:txBody>
          <a:bodyPr wrap="square">
            <a:spAutoFit/>
          </a:bodyPr>
          <a:lstStyle/>
          <a:p>
            <a:pPr algn="ctr"/>
            <a:r>
              <a:rPr lang="en-US" sz="4400" b="1" dirty="0" err="1" smtClean="0">
                <a:solidFill>
                  <a:schemeClr val="bg1"/>
                </a:solidFill>
              </a:rPr>
              <a:t>Bisphosphonates</a:t>
            </a:r>
            <a:endParaRPr lang="en-US" sz="4400" b="1" dirty="0" smtClean="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835696" y="1916832"/>
            <a:ext cx="5643900" cy="2718959"/>
          </a:xfrm>
          <a:prstGeom prst="rect">
            <a:avLst/>
          </a:prstGeom>
          <a:noFill/>
          <a:ln w="9525">
            <a:solidFill>
              <a:schemeClr val="accent1"/>
            </a:solidFill>
            <a:miter lim="800000"/>
            <a:headEnd/>
            <a:tailEnd/>
          </a:ln>
        </p:spPr>
      </p:pic>
      <p:sp>
        <p:nvSpPr>
          <p:cNvPr id="9" name="Rectangle 8"/>
          <p:cNvSpPr/>
          <p:nvPr/>
        </p:nvSpPr>
        <p:spPr>
          <a:xfrm>
            <a:off x="1187624" y="4797152"/>
            <a:ext cx="6984776" cy="923330"/>
          </a:xfrm>
          <a:prstGeom prst="rect">
            <a:avLst/>
          </a:prstGeom>
        </p:spPr>
        <p:txBody>
          <a:bodyPr wrap="square">
            <a:spAutoFit/>
          </a:bodyPr>
          <a:lstStyle/>
          <a:p>
            <a:pPr algn="ctr"/>
            <a:r>
              <a:rPr lang="en-US" dirty="0" smtClean="0"/>
              <a:t>The molecular  structure  of the </a:t>
            </a:r>
            <a:r>
              <a:rPr lang="en-US" dirty="0" err="1" smtClean="0"/>
              <a:t>bisphosphonates</a:t>
            </a:r>
            <a:r>
              <a:rPr lang="en-US" dirty="0" smtClean="0"/>
              <a:t> (P-C-P) is analogous to  that of the naturally occurring pyrophosphates (P-O-P),  with two short side chains (R1 and R2) attached to the C core.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536" y="2852936"/>
            <a:ext cx="7344816" cy="584775"/>
          </a:xfrm>
          <a:prstGeom prst="rect">
            <a:avLst/>
          </a:prstGeom>
        </p:spPr>
        <p:txBody>
          <a:bodyPr wrap="square">
            <a:spAutoFit/>
          </a:bodyPr>
          <a:lstStyle/>
          <a:p>
            <a:pPr algn="ctr"/>
            <a:r>
              <a:rPr lang="en-US" dirty="0" smtClean="0">
                <a:solidFill>
                  <a:srgbClr val="FF0000"/>
                </a:solidFill>
              </a:rPr>
              <a:t>  </a:t>
            </a:r>
            <a:r>
              <a:rPr lang="en-US" sz="3200" dirty="0" smtClean="0">
                <a:solidFill>
                  <a:srgbClr val="FF0000"/>
                </a:solidFill>
              </a:rPr>
              <a:t>•</a:t>
            </a:r>
            <a:r>
              <a:rPr lang="en-US" dirty="0" smtClean="0">
                <a:solidFill>
                  <a:srgbClr val="FF0000"/>
                </a:solidFill>
              </a:rPr>
              <a:t> </a:t>
            </a:r>
            <a:r>
              <a:rPr lang="en-US" dirty="0" err="1" smtClean="0"/>
              <a:t>Osteoclasts</a:t>
            </a:r>
            <a:r>
              <a:rPr lang="en-US" dirty="0" smtClean="0"/>
              <a:t> inhibition allows  </a:t>
            </a:r>
            <a:r>
              <a:rPr lang="en-US" dirty="0" err="1" smtClean="0"/>
              <a:t>Osteoblasts</a:t>
            </a:r>
            <a:r>
              <a:rPr lang="en-US" dirty="0" smtClean="0"/>
              <a:t>  to </a:t>
            </a:r>
            <a:r>
              <a:rPr lang="en-US" dirty="0"/>
              <a:t>slightly increase </a:t>
            </a:r>
            <a:r>
              <a:rPr lang="en-US" dirty="0" smtClean="0"/>
              <a:t>BMD</a:t>
            </a:r>
            <a:endParaRPr lang="en-US" dirty="0"/>
          </a:p>
        </p:txBody>
      </p:sp>
      <p:sp>
        <p:nvSpPr>
          <p:cNvPr id="5" name="Rectangle 4"/>
          <p:cNvSpPr/>
          <p:nvPr/>
        </p:nvSpPr>
        <p:spPr>
          <a:xfrm>
            <a:off x="611560" y="4365104"/>
            <a:ext cx="4572000" cy="2123658"/>
          </a:xfrm>
          <a:prstGeom prst="rect">
            <a:avLst/>
          </a:prstGeom>
        </p:spPr>
        <p:txBody>
          <a:bodyPr>
            <a:spAutoFit/>
          </a:bodyPr>
          <a:lstStyle/>
          <a:p>
            <a:r>
              <a:rPr lang="en-US" sz="2800" dirty="0" smtClean="0">
                <a:solidFill>
                  <a:schemeClr val="accent3"/>
                </a:solidFill>
              </a:rPr>
              <a:t>    </a:t>
            </a:r>
            <a:r>
              <a:rPr lang="en-US" sz="3600" dirty="0" smtClean="0">
                <a:solidFill>
                  <a:schemeClr val="accent3"/>
                </a:solidFill>
              </a:rPr>
              <a:t>• </a:t>
            </a:r>
            <a:r>
              <a:rPr lang="en-US" sz="2400" dirty="0" err="1" smtClean="0"/>
              <a:t>Alendronate</a:t>
            </a:r>
            <a:r>
              <a:rPr lang="en-US" sz="2400" dirty="0" smtClean="0"/>
              <a:t/>
            </a:r>
            <a:br>
              <a:rPr lang="en-US" sz="2400" dirty="0" smtClean="0"/>
            </a:br>
            <a:r>
              <a:rPr lang="en-US" sz="2400" dirty="0" smtClean="0"/>
              <a:t>      </a:t>
            </a:r>
            <a:r>
              <a:rPr lang="en-US" sz="3200" dirty="0" smtClean="0">
                <a:solidFill>
                  <a:schemeClr val="accent3"/>
                </a:solidFill>
              </a:rPr>
              <a:t>• </a:t>
            </a:r>
            <a:r>
              <a:rPr lang="en-US" sz="2400" dirty="0" err="1" smtClean="0"/>
              <a:t>Risedronate</a:t>
            </a:r>
            <a:r>
              <a:rPr lang="en-US" sz="2400" dirty="0" smtClean="0"/>
              <a:t/>
            </a:r>
            <a:br>
              <a:rPr lang="en-US" sz="2400" dirty="0" smtClean="0"/>
            </a:br>
            <a:r>
              <a:rPr lang="en-US" sz="2400" dirty="0" smtClean="0"/>
              <a:t>      </a:t>
            </a:r>
            <a:r>
              <a:rPr lang="en-US" sz="3200" dirty="0" smtClean="0">
                <a:solidFill>
                  <a:schemeClr val="accent3"/>
                </a:solidFill>
              </a:rPr>
              <a:t>• </a:t>
            </a:r>
            <a:r>
              <a:rPr lang="en-US" sz="2400" dirty="0" err="1" smtClean="0"/>
              <a:t>Ibandronate</a:t>
            </a:r>
            <a:r>
              <a:rPr lang="en-US" sz="2400" dirty="0" smtClean="0"/>
              <a:t/>
            </a:r>
            <a:br>
              <a:rPr lang="en-US" sz="2400" dirty="0" smtClean="0"/>
            </a:br>
            <a:r>
              <a:rPr lang="en-US" sz="2400" dirty="0" smtClean="0"/>
              <a:t>      </a:t>
            </a:r>
            <a:r>
              <a:rPr lang="en-US" sz="3200" dirty="0" smtClean="0">
                <a:solidFill>
                  <a:schemeClr val="accent3"/>
                </a:solidFill>
              </a:rPr>
              <a:t>• </a:t>
            </a:r>
            <a:r>
              <a:rPr lang="en-US" sz="2400" dirty="0" err="1" smtClean="0"/>
              <a:t>Zoledronic</a:t>
            </a:r>
            <a:r>
              <a:rPr lang="en-US" sz="2400" dirty="0" smtClean="0"/>
              <a:t> acid</a:t>
            </a:r>
            <a:endParaRPr lang="en-US" sz="2400" dirty="0"/>
          </a:p>
        </p:txBody>
      </p:sp>
      <p:sp>
        <p:nvSpPr>
          <p:cNvPr id="6" name="Rectangle 5"/>
          <p:cNvSpPr/>
          <p:nvPr/>
        </p:nvSpPr>
        <p:spPr>
          <a:xfrm>
            <a:off x="-36512" y="4077072"/>
            <a:ext cx="4572000" cy="738664"/>
          </a:xfrm>
          <a:prstGeom prst="rect">
            <a:avLst/>
          </a:prstGeom>
        </p:spPr>
        <p:txBody>
          <a:bodyPr>
            <a:spAutoFit/>
          </a:bodyPr>
          <a:lstStyle/>
          <a:p>
            <a:r>
              <a:rPr lang="en-US" sz="2400" dirty="0" smtClean="0"/>
              <a:t>  </a:t>
            </a:r>
            <a:r>
              <a:rPr lang="en-US" sz="2400" dirty="0" smtClean="0">
                <a:solidFill>
                  <a:srgbClr val="C00000"/>
                </a:solidFill>
              </a:rPr>
              <a:t>1st line therapy for osteoporosis</a:t>
            </a:r>
            <a:r>
              <a:rPr lang="en-US" dirty="0" smtClean="0"/>
              <a:t/>
            </a:r>
            <a:br>
              <a:rPr lang="en-US" dirty="0" smtClean="0"/>
            </a:b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4427984" y="3789040"/>
            <a:ext cx="4464496" cy="2713832"/>
          </a:xfrm>
          <a:prstGeom prst="rect">
            <a:avLst/>
          </a:prstGeom>
          <a:noFill/>
          <a:ln w="9525">
            <a:noFill/>
            <a:miter lim="800000"/>
            <a:headEnd/>
            <a:tailEnd/>
          </a:ln>
        </p:spPr>
      </p:pic>
      <p:sp>
        <p:nvSpPr>
          <p:cNvPr id="8" name="Rectangle 7"/>
          <p:cNvSpPr/>
          <p:nvPr/>
        </p:nvSpPr>
        <p:spPr>
          <a:xfrm>
            <a:off x="179512" y="1556792"/>
            <a:ext cx="9073008" cy="1354217"/>
          </a:xfrm>
          <a:prstGeom prst="rect">
            <a:avLst/>
          </a:prstGeom>
        </p:spPr>
        <p:txBody>
          <a:bodyPr wrap="square">
            <a:spAutoFit/>
          </a:bodyPr>
          <a:lstStyle/>
          <a:p>
            <a:r>
              <a:rPr lang="en-US" sz="3200" dirty="0" smtClean="0">
                <a:solidFill>
                  <a:srgbClr val="FF0000"/>
                </a:solidFill>
              </a:rPr>
              <a:t>•</a:t>
            </a:r>
            <a:r>
              <a:rPr lang="en-US" dirty="0" smtClean="0">
                <a:solidFill>
                  <a:srgbClr val="FF0000"/>
                </a:solidFill>
              </a:rPr>
              <a:t> </a:t>
            </a:r>
            <a:r>
              <a:rPr lang="en-US" dirty="0" smtClean="0"/>
              <a:t>In bone, </a:t>
            </a:r>
            <a:r>
              <a:rPr lang="en-US" dirty="0" err="1" smtClean="0"/>
              <a:t>bisphosphonates</a:t>
            </a:r>
            <a:r>
              <a:rPr lang="en-US" dirty="0" smtClean="0"/>
              <a:t> accumulate in the </a:t>
            </a:r>
            <a:r>
              <a:rPr lang="en-US" dirty="0" err="1" smtClean="0"/>
              <a:t>hydroxyapatite</a:t>
            </a:r>
            <a:r>
              <a:rPr lang="en-US" dirty="0" smtClean="0"/>
              <a:t> mineral phase, </a:t>
            </a:r>
          </a:p>
          <a:p>
            <a:r>
              <a:rPr lang="en-US" dirty="0" smtClean="0"/>
              <a:t>     its concentration  is increased by a factor of 8 at sites of active bone </a:t>
            </a:r>
            <a:r>
              <a:rPr lang="en-US" dirty="0" err="1" smtClean="0"/>
              <a:t>resorption</a:t>
            </a:r>
            <a:r>
              <a:rPr lang="en-US" dirty="0" smtClean="0"/>
              <a:t>.</a:t>
            </a:r>
          </a:p>
          <a:p>
            <a:r>
              <a:rPr lang="en-US" sz="3200" dirty="0" smtClean="0">
                <a:solidFill>
                  <a:srgbClr val="FF0000"/>
                </a:solidFill>
              </a:rPr>
              <a:t>• </a:t>
            </a:r>
            <a:r>
              <a:rPr lang="en-US" dirty="0" err="1" smtClean="0"/>
              <a:t>Bisphosphonates</a:t>
            </a:r>
            <a:r>
              <a:rPr lang="en-US" dirty="0" smtClean="0"/>
              <a:t> enter </a:t>
            </a:r>
            <a:r>
              <a:rPr lang="en-US" dirty="0" err="1" smtClean="0"/>
              <a:t>osteoclasts</a:t>
            </a:r>
            <a:r>
              <a:rPr lang="en-US" dirty="0" smtClean="0"/>
              <a:t> and reduce </a:t>
            </a:r>
            <a:r>
              <a:rPr lang="en-US" dirty="0" err="1" smtClean="0"/>
              <a:t>resorption</a:t>
            </a:r>
            <a:r>
              <a:rPr lang="en-US" dirty="0" smtClean="0"/>
              <a:t> and promotes early cell death.</a:t>
            </a:r>
            <a:endParaRPr lang="en-US" dirty="0"/>
          </a:p>
        </p:txBody>
      </p:sp>
      <p:sp>
        <p:nvSpPr>
          <p:cNvPr id="9" name="Rectangle 8"/>
          <p:cNvSpPr>
            <a:spLocks noChangeArrowheads="1"/>
          </p:cNvSpPr>
          <p:nvPr/>
        </p:nvSpPr>
        <p:spPr bwMode="auto">
          <a:xfrm>
            <a:off x="323528" y="476672"/>
            <a:ext cx="8280919" cy="769441"/>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9525">
            <a:noFill/>
            <a:miter lim="800000"/>
            <a:headEnd/>
            <a:tailEnd/>
          </a:ln>
          <a:scene3d>
            <a:camera prst="orthographicFront"/>
            <a:lightRig rig="threePt" dir="t"/>
          </a:scene3d>
          <a:sp3d>
            <a:bevelT/>
          </a:sp3d>
        </p:spPr>
        <p:txBody>
          <a:bodyPr wrap="square">
            <a:spAutoFit/>
          </a:bodyPr>
          <a:lstStyle/>
          <a:p>
            <a:pPr algn="ctr"/>
            <a:r>
              <a:rPr lang="en-US" sz="4400" b="1" dirty="0" err="1" smtClean="0">
                <a:solidFill>
                  <a:schemeClr val="bg1"/>
                </a:solidFill>
              </a:rPr>
              <a:t>Bisphosphonates</a:t>
            </a:r>
            <a:endParaRPr lang="en-US" sz="4400" b="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126305" y="1268760"/>
            <a:ext cx="8766175" cy="3962400"/>
          </a:xfrm>
          <a:prstGeom prst="rect">
            <a:avLst/>
          </a:prstGeom>
          <a:noFill/>
          <a:ln w="9525">
            <a:noFill/>
            <a:miter lim="800000"/>
            <a:headEnd/>
            <a:tailEnd/>
          </a:ln>
        </p:spPr>
      </p:pic>
      <p:sp>
        <p:nvSpPr>
          <p:cNvPr id="94211" name="Rectangle 4"/>
          <p:cNvSpPr>
            <a:spLocks noChangeArrowheads="1"/>
          </p:cNvSpPr>
          <p:nvPr/>
        </p:nvSpPr>
        <p:spPr bwMode="auto">
          <a:xfrm>
            <a:off x="467544" y="5373216"/>
            <a:ext cx="8424936" cy="892552"/>
          </a:xfrm>
          <a:prstGeom prst="rect">
            <a:avLst/>
          </a:prstGeom>
          <a:noFill/>
          <a:ln w="9525">
            <a:noFill/>
            <a:miter lim="800000"/>
            <a:headEnd/>
            <a:tailEnd/>
          </a:ln>
        </p:spPr>
        <p:txBody>
          <a:bodyPr wrap="square">
            <a:spAutoFit/>
          </a:bodyPr>
          <a:lstStyle/>
          <a:p>
            <a:pPr algn="ctr"/>
            <a:r>
              <a:rPr lang="en-US" sz="2400" dirty="0" smtClean="0"/>
              <a:t>T</a:t>
            </a:r>
            <a:r>
              <a:rPr lang="en-US" sz="2400" dirty="0" smtClean="0"/>
              <a:t>he </a:t>
            </a:r>
            <a:r>
              <a:rPr lang="en-US" sz="2400" dirty="0"/>
              <a:t>effects of </a:t>
            </a:r>
            <a:r>
              <a:rPr lang="en-US" sz="2400" dirty="0" err="1"/>
              <a:t>bisphosphonates</a:t>
            </a:r>
            <a:r>
              <a:rPr lang="en-US" sz="2400" dirty="0"/>
              <a:t> after 6 months of </a:t>
            </a:r>
            <a:r>
              <a:rPr lang="en-US" sz="2400" dirty="0" smtClean="0"/>
              <a:t>therapy </a:t>
            </a:r>
          </a:p>
          <a:p>
            <a:pPr algn="ctr"/>
            <a:r>
              <a:rPr lang="en-US" sz="1400" dirty="0" smtClean="0"/>
              <a:t>The </a:t>
            </a:r>
            <a:r>
              <a:rPr lang="en-US" sz="1400" dirty="0"/>
              <a:t>number of </a:t>
            </a:r>
            <a:r>
              <a:rPr lang="en-US" sz="1400" dirty="0" err="1"/>
              <a:t>osteoclasts</a:t>
            </a:r>
            <a:r>
              <a:rPr lang="en-US" sz="1400" dirty="0"/>
              <a:t> has decreased owing to early apoptosis. </a:t>
            </a:r>
            <a:endParaRPr lang="en-US" sz="1400" dirty="0" smtClean="0"/>
          </a:p>
          <a:p>
            <a:pPr algn="ctr"/>
            <a:r>
              <a:rPr lang="en-US" sz="1400" dirty="0" smtClean="0"/>
              <a:t>As a </a:t>
            </a:r>
            <a:r>
              <a:rPr lang="en-US" sz="1400" dirty="0"/>
              <a:t>result, bone </a:t>
            </a:r>
            <a:r>
              <a:rPr lang="en-US" sz="1400" dirty="0" err="1"/>
              <a:t>resorption</a:t>
            </a:r>
            <a:r>
              <a:rPr lang="en-US" sz="1400" dirty="0"/>
              <a:t> is decreased, and </a:t>
            </a:r>
            <a:r>
              <a:rPr lang="en-US" sz="1400" dirty="0" err="1"/>
              <a:t>osteoblasts</a:t>
            </a:r>
            <a:r>
              <a:rPr lang="en-US" sz="1400" dirty="0"/>
              <a:t> and bone formation are also decreased.</a:t>
            </a:r>
          </a:p>
        </p:txBody>
      </p:sp>
      <p:sp>
        <p:nvSpPr>
          <p:cNvPr id="4" name="Rectangle 4"/>
          <p:cNvSpPr>
            <a:spLocks noChangeArrowheads="1"/>
          </p:cNvSpPr>
          <p:nvPr/>
        </p:nvSpPr>
        <p:spPr bwMode="auto">
          <a:xfrm>
            <a:off x="269839" y="260648"/>
            <a:ext cx="8874161" cy="584775"/>
          </a:xfrm>
          <a:prstGeom prst="rect">
            <a:avLst/>
          </a:prstGeom>
          <a:noFill/>
          <a:ln w="9525">
            <a:noFill/>
            <a:miter lim="800000"/>
            <a:headEnd/>
            <a:tailEnd/>
          </a:ln>
        </p:spPr>
        <p:txBody>
          <a:bodyPr wrap="none">
            <a:spAutoFit/>
          </a:bodyPr>
          <a:lstStyle/>
          <a:p>
            <a:r>
              <a:rPr lang="en-US" sz="3200" dirty="0">
                <a:solidFill>
                  <a:srgbClr val="C00000"/>
                </a:solidFill>
              </a:rPr>
              <a:t>Proposed Mechanism of Action of </a:t>
            </a:r>
            <a:r>
              <a:rPr lang="en-US" sz="3200" dirty="0" err="1" smtClean="0">
                <a:solidFill>
                  <a:srgbClr val="C00000"/>
                </a:solidFill>
              </a:rPr>
              <a:t>Bisphosphonates</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2276872"/>
            <a:ext cx="7632848" cy="1200329"/>
          </a:xfrm>
          <a:prstGeom prst="rect">
            <a:avLst/>
          </a:prstGeom>
        </p:spPr>
        <p:txBody>
          <a:bodyPr wrap="square">
            <a:spAutoFit/>
          </a:bodyPr>
          <a:lstStyle/>
          <a:p>
            <a:r>
              <a:rPr lang="de-DE" dirty="0" smtClean="0"/>
              <a:t>      </a:t>
            </a:r>
            <a:r>
              <a:rPr lang="de-DE" i="1" dirty="0" smtClean="0"/>
              <a:t>Black DM, Cummings SR, Karpf DB, </a:t>
            </a:r>
            <a:r>
              <a:rPr lang="en-US" i="1" dirty="0" smtClean="0"/>
              <a:t>et al.</a:t>
            </a:r>
          </a:p>
          <a:p>
            <a:r>
              <a:rPr lang="en-US" dirty="0" smtClean="0"/>
              <a:t>      </a:t>
            </a:r>
            <a:r>
              <a:rPr lang="en-US" dirty="0" err="1" smtClean="0"/>
              <a:t>Randomised</a:t>
            </a:r>
            <a:r>
              <a:rPr lang="en-US" dirty="0" smtClean="0"/>
              <a:t> trial of effect of </a:t>
            </a:r>
            <a:r>
              <a:rPr lang="en-US" dirty="0" err="1" smtClean="0">
                <a:solidFill>
                  <a:srgbClr val="0099FF"/>
                </a:solidFill>
              </a:rPr>
              <a:t>alendronate</a:t>
            </a:r>
            <a:r>
              <a:rPr lang="en-US" dirty="0" smtClean="0"/>
              <a:t> on risk of fracture in women with</a:t>
            </a:r>
          </a:p>
          <a:p>
            <a:r>
              <a:rPr lang="fr-FR" dirty="0" smtClean="0"/>
              <a:t>      </a:t>
            </a:r>
            <a:r>
              <a:rPr lang="fr-FR" dirty="0" err="1" smtClean="0"/>
              <a:t>existing</a:t>
            </a:r>
            <a:r>
              <a:rPr lang="fr-FR" dirty="0" smtClean="0"/>
              <a:t> </a:t>
            </a:r>
            <a:r>
              <a:rPr lang="fr-FR" dirty="0" err="1" smtClean="0"/>
              <a:t>vertebral</a:t>
            </a:r>
            <a:r>
              <a:rPr lang="fr-FR" dirty="0" smtClean="0"/>
              <a:t> fractures.   </a:t>
            </a:r>
            <a:r>
              <a:rPr lang="fr-FR" dirty="0" smtClean="0">
                <a:solidFill>
                  <a:srgbClr val="FF0000"/>
                </a:solidFill>
              </a:rPr>
              <a:t>Lancet 1996; </a:t>
            </a:r>
            <a:r>
              <a:rPr lang="en-US" dirty="0" smtClean="0">
                <a:solidFill>
                  <a:srgbClr val="FF0000"/>
                </a:solidFill>
              </a:rPr>
              <a:t>348:1535-41.</a:t>
            </a:r>
          </a:p>
          <a:p>
            <a:endParaRPr lang="en-US" dirty="0"/>
          </a:p>
        </p:txBody>
      </p:sp>
      <p:sp>
        <p:nvSpPr>
          <p:cNvPr id="4" name="Rectangle 3"/>
          <p:cNvSpPr/>
          <p:nvPr/>
        </p:nvSpPr>
        <p:spPr>
          <a:xfrm>
            <a:off x="971600" y="3645024"/>
            <a:ext cx="7632848" cy="1200329"/>
          </a:xfrm>
          <a:prstGeom prst="rect">
            <a:avLst/>
          </a:prstGeom>
        </p:spPr>
        <p:txBody>
          <a:bodyPr wrap="square">
            <a:spAutoFit/>
          </a:bodyPr>
          <a:lstStyle/>
          <a:p>
            <a:r>
              <a:rPr lang="en-US" i="1" dirty="0" smtClean="0"/>
              <a:t>Harris ST, Watts NB, </a:t>
            </a:r>
            <a:r>
              <a:rPr lang="en-US" i="1" dirty="0" err="1" smtClean="0"/>
              <a:t>Genant</a:t>
            </a:r>
            <a:r>
              <a:rPr lang="en-US" i="1" dirty="0" smtClean="0"/>
              <a:t> HK, et al. </a:t>
            </a:r>
          </a:p>
          <a:p>
            <a:r>
              <a:rPr lang="en-US" dirty="0" smtClean="0"/>
              <a:t>Effects of </a:t>
            </a:r>
            <a:r>
              <a:rPr lang="en-US" dirty="0" err="1" smtClean="0">
                <a:solidFill>
                  <a:srgbClr val="0099FF"/>
                </a:solidFill>
              </a:rPr>
              <a:t>risedronate</a:t>
            </a:r>
            <a:r>
              <a:rPr lang="en-US" dirty="0" smtClean="0"/>
              <a:t> treatment on vertebral and </a:t>
            </a:r>
            <a:r>
              <a:rPr lang="en-US" dirty="0" err="1" smtClean="0"/>
              <a:t>nonvertebral</a:t>
            </a:r>
            <a:r>
              <a:rPr lang="en-US" dirty="0" smtClean="0"/>
              <a:t> fractures in</a:t>
            </a:r>
          </a:p>
          <a:p>
            <a:r>
              <a:rPr lang="en-US" dirty="0" smtClean="0"/>
              <a:t>women with postmenopausal osteoporosis: a randomized controlled trial. </a:t>
            </a:r>
          </a:p>
          <a:p>
            <a:r>
              <a:rPr lang="en-US" dirty="0" smtClean="0"/>
              <a:t> </a:t>
            </a:r>
            <a:r>
              <a:rPr lang="en-US" dirty="0" smtClean="0">
                <a:solidFill>
                  <a:srgbClr val="FF0000"/>
                </a:solidFill>
              </a:rPr>
              <a:t>JAMA 1999;282:1344-52</a:t>
            </a:r>
            <a:r>
              <a:rPr lang="en-US" dirty="0" smtClean="0"/>
              <a:t>.</a:t>
            </a:r>
            <a:endParaRPr lang="en-US" dirty="0"/>
          </a:p>
        </p:txBody>
      </p:sp>
      <p:sp>
        <p:nvSpPr>
          <p:cNvPr id="5" name="Rectangle 4"/>
          <p:cNvSpPr/>
          <p:nvPr/>
        </p:nvSpPr>
        <p:spPr>
          <a:xfrm>
            <a:off x="539552" y="5733256"/>
            <a:ext cx="8208912" cy="646331"/>
          </a:xfrm>
          <a:prstGeom prst="rect">
            <a:avLst/>
          </a:prstGeom>
        </p:spPr>
        <p:txBody>
          <a:bodyPr wrap="square">
            <a:spAutoFit/>
          </a:bodyPr>
          <a:lstStyle/>
          <a:p>
            <a:r>
              <a:rPr lang="en-US" dirty="0" smtClean="0"/>
              <a:t>        </a:t>
            </a:r>
            <a:r>
              <a:rPr lang="en-US" i="1" dirty="0" smtClean="0"/>
              <a:t>Black DM, </a:t>
            </a:r>
            <a:r>
              <a:rPr lang="en-US" i="1" dirty="0" err="1" smtClean="0"/>
              <a:t>Delmas</a:t>
            </a:r>
            <a:r>
              <a:rPr lang="en-US" i="1" dirty="0" smtClean="0"/>
              <a:t> PD, </a:t>
            </a:r>
            <a:r>
              <a:rPr lang="en-US" i="1" dirty="0" err="1" smtClean="0"/>
              <a:t>Eastell</a:t>
            </a:r>
            <a:r>
              <a:rPr lang="en-US" i="1" dirty="0" smtClean="0"/>
              <a:t> R, et al</a:t>
            </a:r>
            <a:r>
              <a:rPr lang="en-US" dirty="0" smtClean="0"/>
              <a:t>. Once-yearly </a:t>
            </a:r>
            <a:r>
              <a:rPr lang="en-US" dirty="0" err="1" smtClean="0">
                <a:solidFill>
                  <a:srgbClr val="0099FF"/>
                </a:solidFill>
              </a:rPr>
              <a:t>zoledronic</a:t>
            </a:r>
            <a:r>
              <a:rPr lang="en-US" dirty="0" smtClean="0">
                <a:solidFill>
                  <a:srgbClr val="0099FF"/>
                </a:solidFill>
              </a:rPr>
              <a:t> acid </a:t>
            </a:r>
            <a:r>
              <a:rPr lang="en-US" dirty="0" smtClean="0"/>
              <a:t>for treatment</a:t>
            </a:r>
          </a:p>
          <a:p>
            <a:r>
              <a:rPr lang="en-US" dirty="0" smtClean="0"/>
              <a:t>        of postmenopausal osteoporosis. </a:t>
            </a:r>
            <a:r>
              <a:rPr lang="en-US" dirty="0" smtClean="0">
                <a:solidFill>
                  <a:srgbClr val="FF0000"/>
                </a:solidFill>
              </a:rPr>
              <a:t>N </a:t>
            </a:r>
            <a:r>
              <a:rPr lang="en-US" dirty="0" err="1" smtClean="0">
                <a:solidFill>
                  <a:srgbClr val="FF0000"/>
                </a:solidFill>
              </a:rPr>
              <a:t>Engl</a:t>
            </a:r>
            <a:r>
              <a:rPr lang="en-US" dirty="0" smtClean="0">
                <a:solidFill>
                  <a:srgbClr val="FF0000"/>
                </a:solidFill>
              </a:rPr>
              <a:t> J Med 2007;356:1809-22.</a:t>
            </a:r>
            <a:endParaRPr lang="en-US" dirty="0">
              <a:solidFill>
                <a:srgbClr val="FF0000"/>
              </a:solidFill>
            </a:endParaRPr>
          </a:p>
        </p:txBody>
      </p:sp>
      <p:sp>
        <p:nvSpPr>
          <p:cNvPr id="6" name="Rectangle 5"/>
          <p:cNvSpPr/>
          <p:nvPr/>
        </p:nvSpPr>
        <p:spPr>
          <a:xfrm>
            <a:off x="395536" y="1772816"/>
            <a:ext cx="3711144" cy="646331"/>
          </a:xfrm>
          <a:prstGeom prst="rect">
            <a:avLst/>
          </a:prstGeom>
        </p:spPr>
        <p:txBody>
          <a:bodyPr wrap="none">
            <a:spAutoFit/>
          </a:bodyPr>
          <a:lstStyle/>
          <a:p>
            <a:r>
              <a:rPr lang="en-US" sz="3600" dirty="0" smtClean="0">
                <a:solidFill>
                  <a:srgbClr val="00B050"/>
                </a:solidFill>
              </a:rPr>
              <a:t>•</a:t>
            </a:r>
            <a:r>
              <a:rPr lang="en-US" sz="2000" dirty="0" smtClean="0"/>
              <a:t>Fracture Intervention Trial </a:t>
            </a:r>
            <a:r>
              <a:rPr lang="en-US" sz="2000" dirty="0" smtClean="0">
                <a:solidFill>
                  <a:srgbClr val="0099FF"/>
                </a:solidFill>
              </a:rPr>
              <a:t>(FIT)</a:t>
            </a:r>
            <a:endParaRPr lang="en-US" dirty="0">
              <a:solidFill>
                <a:srgbClr val="0099FF"/>
              </a:solidFill>
            </a:endParaRPr>
          </a:p>
        </p:txBody>
      </p:sp>
      <p:sp>
        <p:nvSpPr>
          <p:cNvPr id="7" name="Rectangle 6"/>
          <p:cNvSpPr/>
          <p:nvPr/>
        </p:nvSpPr>
        <p:spPr>
          <a:xfrm>
            <a:off x="395536" y="3068960"/>
            <a:ext cx="6264696" cy="646331"/>
          </a:xfrm>
          <a:prstGeom prst="rect">
            <a:avLst/>
          </a:prstGeom>
        </p:spPr>
        <p:txBody>
          <a:bodyPr wrap="square">
            <a:spAutoFit/>
          </a:bodyPr>
          <a:lstStyle/>
          <a:p>
            <a:r>
              <a:rPr lang="en-US" sz="3600" dirty="0" smtClean="0">
                <a:solidFill>
                  <a:srgbClr val="00B050"/>
                </a:solidFill>
              </a:rPr>
              <a:t>•</a:t>
            </a:r>
            <a:r>
              <a:rPr lang="en-US" dirty="0" smtClean="0">
                <a:solidFill>
                  <a:srgbClr val="00B050"/>
                </a:solidFill>
              </a:rPr>
              <a:t> </a:t>
            </a:r>
            <a:r>
              <a:rPr lang="en-US" sz="2000" dirty="0" smtClean="0"/>
              <a:t>Vertebral Efficacy with </a:t>
            </a:r>
            <a:r>
              <a:rPr lang="en-US" sz="2000" dirty="0" err="1" smtClean="0"/>
              <a:t>Risedronate</a:t>
            </a:r>
            <a:r>
              <a:rPr lang="en-US" sz="2000" dirty="0" smtClean="0"/>
              <a:t> Therapy </a:t>
            </a:r>
            <a:r>
              <a:rPr lang="en-US" sz="2000" dirty="0" smtClean="0">
                <a:solidFill>
                  <a:srgbClr val="0099FF"/>
                </a:solidFill>
              </a:rPr>
              <a:t>(VERT) </a:t>
            </a:r>
            <a:r>
              <a:rPr lang="en-US" sz="2000" dirty="0" smtClean="0"/>
              <a:t>tria</a:t>
            </a:r>
            <a:r>
              <a:rPr lang="en-US" dirty="0" smtClean="0"/>
              <a:t>l</a:t>
            </a:r>
            <a:endParaRPr lang="en-US" dirty="0"/>
          </a:p>
        </p:txBody>
      </p:sp>
      <p:sp>
        <p:nvSpPr>
          <p:cNvPr id="8" name="Rectangle 7"/>
          <p:cNvSpPr/>
          <p:nvPr/>
        </p:nvSpPr>
        <p:spPr>
          <a:xfrm>
            <a:off x="323528" y="4869160"/>
            <a:ext cx="8820472" cy="861774"/>
          </a:xfrm>
          <a:prstGeom prst="rect">
            <a:avLst/>
          </a:prstGeom>
        </p:spPr>
        <p:txBody>
          <a:bodyPr wrap="square">
            <a:spAutoFit/>
          </a:bodyPr>
          <a:lstStyle/>
          <a:p>
            <a:r>
              <a:rPr lang="en-US" sz="3200" dirty="0" smtClean="0">
                <a:solidFill>
                  <a:srgbClr val="00B050"/>
                </a:solidFill>
              </a:rPr>
              <a:t>•</a:t>
            </a:r>
            <a:r>
              <a:rPr lang="en-US" dirty="0" smtClean="0">
                <a:solidFill>
                  <a:srgbClr val="00B050"/>
                </a:solidFill>
              </a:rPr>
              <a:t> </a:t>
            </a:r>
            <a:r>
              <a:rPr lang="en-US" sz="2000" dirty="0" smtClean="0"/>
              <a:t>Health Outcomes  and Reduced Incidence with </a:t>
            </a:r>
            <a:r>
              <a:rPr lang="en-US" sz="2000" dirty="0" err="1" smtClean="0"/>
              <a:t>Zoledronic</a:t>
            </a:r>
            <a:r>
              <a:rPr lang="en-US" sz="2000" dirty="0" smtClean="0"/>
              <a:t>  Acid Once Yearly trial</a:t>
            </a:r>
            <a:endParaRPr lang="en-US" dirty="0" smtClean="0"/>
          </a:p>
          <a:p>
            <a:r>
              <a:rPr lang="en-US" dirty="0" smtClean="0">
                <a:solidFill>
                  <a:srgbClr val="0099FF"/>
                </a:solidFill>
              </a:rPr>
              <a:t>     (HORIZON)</a:t>
            </a:r>
            <a:endParaRPr lang="en-US" dirty="0">
              <a:solidFill>
                <a:srgbClr val="0099FF"/>
              </a:solidFill>
            </a:endParaRPr>
          </a:p>
        </p:txBody>
      </p:sp>
      <p:sp>
        <p:nvSpPr>
          <p:cNvPr id="9" name="Rectangle 8"/>
          <p:cNvSpPr>
            <a:spLocks noChangeArrowheads="1"/>
          </p:cNvSpPr>
          <p:nvPr/>
        </p:nvSpPr>
        <p:spPr bwMode="auto">
          <a:xfrm>
            <a:off x="323528" y="188640"/>
            <a:ext cx="8280919" cy="1446550"/>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algn="ctr"/>
            <a:r>
              <a:rPr lang="en-US" sz="4400" b="1" dirty="0" err="1" smtClean="0">
                <a:solidFill>
                  <a:schemeClr val="bg1"/>
                </a:solidFill>
              </a:rPr>
              <a:t>Bisphosphonates</a:t>
            </a:r>
            <a:r>
              <a:rPr lang="en-US" sz="4400" b="1" dirty="0" smtClean="0">
                <a:solidFill>
                  <a:schemeClr val="bg1"/>
                </a:solidFill>
              </a:rPr>
              <a:t> :</a:t>
            </a:r>
            <a:r>
              <a:rPr lang="en-US" sz="3600" dirty="0" smtClean="0">
                <a:solidFill>
                  <a:schemeClr val="bg1"/>
                </a:solidFill>
              </a:rPr>
              <a:t>Clinical Evidence</a:t>
            </a:r>
            <a:endParaRPr lang="en-US" sz="4400" dirty="0" smtClean="0">
              <a:solidFill>
                <a:schemeClr val="bg1"/>
              </a:solidFill>
            </a:endParaRPr>
          </a:p>
          <a:p>
            <a:pPr algn="ctr"/>
            <a:endParaRPr lang="en-US" sz="4400" b="1"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365104"/>
            <a:ext cx="4824536" cy="1752600"/>
          </a:xfrm>
        </p:spPr>
        <p:txBody>
          <a:bodyPr>
            <a:normAutofit/>
          </a:bodyPr>
          <a:lstStyle/>
          <a:p>
            <a:r>
              <a:rPr lang="en-US" dirty="0" err="1" smtClean="0">
                <a:solidFill>
                  <a:schemeClr val="accent2">
                    <a:lumMod val="75000"/>
                  </a:schemeClr>
                </a:solidFill>
                <a:latin typeface="Britannic Bold" pitchFamily="34" charset="0"/>
              </a:rPr>
              <a:t>H.Delshad</a:t>
            </a:r>
            <a:r>
              <a:rPr lang="en-US" dirty="0" smtClean="0">
                <a:solidFill>
                  <a:schemeClr val="accent2">
                    <a:lumMod val="75000"/>
                  </a:schemeClr>
                </a:solidFill>
                <a:latin typeface="Britannic Bold" pitchFamily="34" charset="0"/>
              </a:rPr>
              <a:t> M.D</a:t>
            </a:r>
          </a:p>
          <a:p>
            <a:r>
              <a:rPr lang="en-US" dirty="0" smtClean="0">
                <a:solidFill>
                  <a:srgbClr val="002060"/>
                </a:solidFill>
                <a:latin typeface="Amazone BT" pitchFamily="66" charset="0"/>
              </a:rPr>
              <a:t>Endocrinologist</a:t>
            </a:r>
          </a:p>
          <a:p>
            <a:r>
              <a:rPr lang="en-US" sz="1600" dirty="0" smtClean="0">
                <a:solidFill>
                  <a:srgbClr val="002060"/>
                </a:solidFill>
              </a:rPr>
              <a:t>Research Institute for Endocrine Sciences</a:t>
            </a:r>
            <a:r>
              <a:rPr lang="en-US" sz="2800" dirty="0" smtClean="0">
                <a:solidFill>
                  <a:srgbClr val="002060"/>
                </a:solidFill>
              </a:rPr>
              <a:t> </a:t>
            </a:r>
            <a:endParaRPr lang="en-US" sz="2800" dirty="0">
              <a:solidFill>
                <a:srgbClr val="002060"/>
              </a:solidFill>
            </a:endParaRPr>
          </a:p>
        </p:txBody>
      </p:sp>
      <p:sp>
        <p:nvSpPr>
          <p:cNvPr id="4" name="Rectangle 3"/>
          <p:cNvSpPr/>
          <p:nvPr/>
        </p:nvSpPr>
        <p:spPr>
          <a:xfrm>
            <a:off x="611560" y="332656"/>
            <a:ext cx="7920880" cy="3108543"/>
          </a:xfrm>
          <a:prstGeom prst="rect">
            <a:avLst/>
          </a:prstGeom>
          <a:solidFill>
            <a:srgbClr val="C00000"/>
          </a:solidFill>
          <a:scene3d>
            <a:camera prst="orthographicFront"/>
            <a:lightRig rig="soft" dir="tl">
              <a:rot lat="0" lon="0" rev="0"/>
            </a:lightRig>
          </a:scene3d>
          <a:sp3d>
            <a:bevelT w="114300" prst="artDeco"/>
          </a:sp3d>
        </p:spPr>
        <p:txBody>
          <a:bodyPr wrap="square" lIns="91440" tIns="45720" rIns="91440" bIns="45720">
            <a:spAutoFit/>
            <a:sp3d contourW="25400" prstMaterial="matte">
              <a:bevelT w="25400" h="55880" prst="artDeco"/>
              <a:contourClr>
                <a:schemeClr val="accent2">
                  <a:tint val="20000"/>
                </a:schemeClr>
              </a:contourClr>
            </a:sp3d>
          </a:bodyPr>
          <a:lstStyle/>
          <a:p>
            <a:pPr algn="ctr"/>
            <a:r>
              <a:rPr lang="en-US" sz="5400" b="1" cap="none" spc="50" dirty="0" smtClean="0">
                <a:ln w="11430"/>
                <a:solidFill>
                  <a:schemeClr val="bg1"/>
                </a:solidFill>
                <a:effectLst>
                  <a:outerShdw blurRad="76200" dist="50800" dir="5400000" algn="tl" rotWithShape="0">
                    <a:srgbClr val="000000">
                      <a:alpha val="65000"/>
                    </a:srgbClr>
                  </a:outerShdw>
                </a:effectLst>
              </a:rPr>
              <a:t>Current </a:t>
            </a:r>
          </a:p>
          <a:p>
            <a:pPr algn="ctr"/>
            <a:r>
              <a:rPr lang="en-US" sz="5400" b="1" cap="none" spc="50" dirty="0" smtClean="0">
                <a:ln w="11430"/>
                <a:solidFill>
                  <a:schemeClr val="bg1"/>
                </a:solidFill>
                <a:effectLst>
                  <a:outerShdw blurRad="76200" dist="50800" dir="5400000" algn="tl" rotWithShape="0">
                    <a:srgbClr val="000000">
                      <a:alpha val="65000"/>
                    </a:srgbClr>
                  </a:outerShdw>
                </a:effectLst>
              </a:rPr>
              <a:t>Management  of </a:t>
            </a:r>
          </a:p>
          <a:p>
            <a:pPr algn="ctr"/>
            <a:r>
              <a:rPr lang="en-US" sz="8800" b="1" cap="none" spc="50" dirty="0" smtClean="0">
                <a:ln w="11430"/>
                <a:solidFill>
                  <a:schemeClr val="bg1"/>
                </a:solidFill>
                <a:effectLst>
                  <a:outerShdw blurRad="76200" dist="50800" dir="5400000" algn="tl" rotWithShape="0">
                    <a:srgbClr val="000000">
                      <a:alpha val="65000"/>
                    </a:srgbClr>
                  </a:outerShdw>
                </a:effectLst>
              </a:rPr>
              <a:t>osteoporosis</a:t>
            </a:r>
            <a:endParaRPr lang="en-US" sz="8800" b="1" cap="none" spc="50" dirty="0">
              <a:ln w="11430"/>
              <a:solidFill>
                <a:schemeClr val="bg1"/>
              </a:solidFill>
              <a:effectLst>
                <a:outerShdw blurRad="76200" dist="50800" dir="5400000" algn="tl" rotWithShape="0">
                  <a:srgbClr val="000000">
                    <a:alpha val="65000"/>
                  </a:srgbClr>
                </a:outerShdw>
              </a:effectLst>
            </a:endParaRPr>
          </a:p>
        </p:txBody>
      </p:sp>
      <p:pic>
        <p:nvPicPr>
          <p:cNvPr id="6" name="Picture 2" descr="http://t2.gstatic.com/images?q=tbn:ANd9GcRN3Mpj1v1s7To7XFSzCAkB2pbML2Bh5wg9CtcFt1dRE_fGDOVKlAeR8BE">
            <a:hlinkClick r:id="rId2"/>
          </p:cNvPr>
          <p:cNvPicPr>
            <a:picLocks noChangeAspect="1" noChangeArrowheads="1"/>
          </p:cNvPicPr>
          <p:nvPr/>
        </p:nvPicPr>
        <p:blipFill>
          <a:blip r:embed="rId3" cstate="print"/>
          <a:srcRect/>
          <a:stretch>
            <a:fillRect/>
          </a:stretch>
        </p:blipFill>
        <p:spPr bwMode="auto">
          <a:xfrm>
            <a:off x="5148064" y="4071531"/>
            <a:ext cx="2880320" cy="194975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1979712" y="1196752"/>
            <a:ext cx="4464496" cy="2029170"/>
          </a:xfrm>
          <a:prstGeom prst="rect">
            <a:avLst/>
          </a:prstGeom>
          <a:noFill/>
          <a:ln w="9525">
            <a:noFill/>
            <a:miter lim="800000"/>
            <a:headEnd/>
            <a:tailEnd/>
          </a:ln>
        </p:spPr>
      </p:pic>
      <p:sp>
        <p:nvSpPr>
          <p:cNvPr id="5" name="TextBox 4"/>
          <p:cNvSpPr txBox="1"/>
          <p:nvPr/>
        </p:nvSpPr>
        <p:spPr>
          <a:xfrm>
            <a:off x="1691680" y="332656"/>
            <a:ext cx="4912370" cy="769441"/>
          </a:xfrm>
          <a:prstGeom prst="rect">
            <a:avLst/>
          </a:prstGeom>
          <a:noFill/>
        </p:spPr>
        <p:txBody>
          <a:bodyPr wrap="none" rtlCol="0">
            <a:spAutoFit/>
          </a:bodyPr>
          <a:lstStyle/>
          <a:p>
            <a:r>
              <a:rPr lang="en-US" sz="3200" dirty="0" smtClean="0">
                <a:solidFill>
                  <a:srgbClr val="C00000"/>
                </a:solidFill>
              </a:rPr>
              <a:t> </a:t>
            </a:r>
          </a:p>
          <a:p>
            <a:r>
              <a:rPr lang="en-US" sz="1200" dirty="0" smtClean="0"/>
              <a:t>Effect on Lumbar Spine and Femoral Neck BMD in Postmenopausal Women </a:t>
            </a:r>
            <a:endParaRPr lang="en-US" sz="1200" dirty="0"/>
          </a:p>
        </p:txBody>
      </p:sp>
      <p:sp>
        <p:nvSpPr>
          <p:cNvPr id="6" name="Rectangle 5"/>
          <p:cNvSpPr/>
          <p:nvPr/>
        </p:nvSpPr>
        <p:spPr>
          <a:xfrm>
            <a:off x="395536" y="2708920"/>
            <a:ext cx="1318566" cy="338554"/>
          </a:xfrm>
          <a:prstGeom prst="rect">
            <a:avLst/>
          </a:prstGeom>
        </p:spPr>
        <p:txBody>
          <a:bodyPr wrap="none">
            <a:spAutoFit/>
          </a:bodyPr>
          <a:lstStyle/>
          <a:p>
            <a:r>
              <a:rPr lang="en-US" sz="1600" dirty="0" err="1" smtClean="0">
                <a:solidFill>
                  <a:srgbClr val="C00000"/>
                </a:solidFill>
              </a:rPr>
              <a:t>Alendronate</a:t>
            </a:r>
            <a:r>
              <a:rPr lang="en-US" sz="1600" dirty="0" smtClean="0">
                <a:solidFill>
                  <a:srgbClr val="C00000"/>
                </a:solidFill>
              </a:rPr>
              <a:t> :</a:t>
            </a:r>
            <a:endParaRPr lang="en-US" sz="1600" dirty="0"/>
          </a:p>
        </p:txBody>
      </p:sp>
      <p:sp>
        <p:nvSpPr>
          <p:cNvPr id="7" name="Rectangle 6"/>
          <p:cNvSpPr/>
          <p:nvPr/>
        </p:nvSpPr>
        <p:spPr>
          <a:xfrm>
            <a:off x="539552" y="188640"/>
            <a:ext cx="7992888" cy="646331"/>
          </a:xfrm>
          <a:prstGeom prst="rect">
            <a:avLst/>
          </a:prstGeom>
          <a:solidFill>
            <a:srgbClr val="FF0000"/>
          </a:solidFill>
          <a:scene3d>
            <a:camera prst="orthographicFront"/>
            <a:lightRig rig="threePt" dir="t"/>
          </a:scene3d>
          <a:sp3d>
            <a:bevelT/>
          </a:sp3d>
        </p:spPr>
        <p:txBody>
          <a:bodyPr wrap="square">
            <a:spAutoFit/>
          </a:bodyPr>
          <a:lstStyle/>
          <a:p>
            <a:pPr algn="ctr"/>
            <a:r>
              <a:rPr lang="en-US" sz="3600" b="1" dirty="0" err="1" smtClean="0">
                <a:solidFill>
                  <a:schemeClr val="bg1"/>
                </a:solidFill>
              </a:rPr>
              <a:t>Bisphosphonates</a:t>
            </a:r>
            <a:r>
              <a:rPr lang="en-US" sz="3600" b="1" dirty="0" smtClean="0">
                <a:solidFill>
                  <a:schemeClr val="bg1"/>
                </a:solidFill>
              </a:rPr>
              <a:t> :</a:t>
            </a:r>
            <a:r>
              <a:rPr lang="en-US" sz="2800" dirty="0" smtClean="0">
                <a:solidFill>
                  <a:schemeClr val="bg1"/>
                </a:solidFill>
              </a:rPr>
              <a:t>Clinical Evidence</a:t>
            </a:r>
            <a:endParaRPr lang="en-US" dirty="0" smtClean="0">
              <a:solidFill>
                <a:schemeClr val="bg1"/>
              </a:solidFill>
            </a:endParaRPr>
          </a:p>
        </p:txBody>
      </p:sp>
      <p:pic>
        <p:nvPicPr>
          <p:cNvPr id="8" name="Picture 2"/>
          <p:cNvPicPr>
            <a:picLocks noChangeAspect="1" noChangeArrowheads="1"/>
          </p:cNvPicPr>
          <p:nvPr/>
        </p:nvPicPr>
        <p:blipFill>
          <a:blip r:embed="rId3" cstate="print"/>
          <a:srcRect/>
          <a:stretch>
            <a:fillRect/>
          </a:stretch>
        </p:blipFill>
        <p:spPr bwMode="auto">
          <a:xfrm>
            <a:off x="1979712" y="3284984"/>
            <a:ext cx="4464496" cy="176797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979712" y="5085184"/>
            <a:ext cx="4464496" cy="1581150"/>
          </a:xfrm>
          <a:prstGeom prst="rect">
            <a:avLst/>
          </a:prstGeom>
          <a:noFill/>
          <a:ln w="9525">
            <a:noFill/>
            <a:miter lim="800000"/>
            <a:headEnd/>
            <a:tailEnd/>
          </a:ln>
        </p:spPr>
      </p:pic>
      <p:sp>
        <p:nvSpPr>
          <p:cNvPr id="10" name="TextBox 9"/>
          <p:cNvSpPr txBox="1"/>
          <p:nvPr/>
        </p:nvSpPr>
        <p:spPr>
          <a:xfrm>
            <a:off x="467544" y="4509120"/>
            <a:ext cx="1356910" cy="369332"/>
          </a:xfrm>
          <a:prstGeom prst="rect">
            <a:avLst/>
          </a:prstGeom>
          <a:noFill/>
        </p:spPr>
        <p:txBody>
          <a:bodyPr wrap="none" rtlCol="0">
            <a:spAutoFit/>
          </a:bodyPr>
          <a:lstStyle/>
          <a:p>
            <a:r>
              <a:rPr lang="en-US" dirty="0" err="1" smtClean="0">
                <a:solidFill>
                  <a:srgbClr val="C00000"/>
                </a:solidFill>
              </a:rPr>
              <a:t>Residronate</a:t>
            </a:r>
            <a:r>
              <a:rPr lang="en-US" dirty="0" smtClean="0">
                <a:solidFill>
                  <a:srgbClr val="C00000"/>
                </a:solidFill>
              </a:rPr>
              <a:t> </a:t>
            </a:r>
            <a:endParaRPr lang="en-US" dirty="0">
              <a:solidFill>
                <a:srgbClr val="C00000"/>
              </a:solidFill>
            </a:endParaRPr>
          </a:p>
        </p:txBody>
      </p:sp>
      <p:sp>
        <p:nvSpPr>
          <p:cNvPr id="11" name="TextBox 10"/>
          <p:cNvSpPr txBox="1"/>
          <p:nvPr/>
        </p:nvSpPr>
        <p:spPr>
          <a:xfrm>
            <a:off x="395536" y="6237312"/>
            <a:ext cx="1384995" cy="369332"/>
          </a:xfrm>
          <a:prstGeom prst="rect">
            <a:avLst/>
          </a:prstGeom>
          <a:noFill/>
        </p:spPr>
        <p:txBody>
          <a:bodyPr wrap="none" rtlCol="0">
            <a:spAutoFit/>
          </a:bodyPr>
          <a:lstStyle/>
          <a:p>
            <a:r>
              <a:rPr lang="en-US" dirty="0" err="1" smtClean="0">
                <a:solidFill>
                  <a:srgbClr val="C00000"/>
                </a:solidFill>
              </a:rPr>
              <a:t>Ibandronate</a:t>
            </a:r>
            <a:r>
              <a:rPr lang="en-US" dirty="0" smtClean="0">
                <a:solidFill>
                  <a:srgbClr val="C00000"/>
                </a:solidFill>
              </a:rPr>
              <a:t>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512" y="705922"/>
          <a:ext cx="8784980" cy="5891430"/>
        </p:xfrm>
        <a:graphic>
          <a:graphicData uri="http://schemas.openxmlformats.org/drawingml/2006/table">
            <a:tbl>
              <a:tblPr firstRow="1" bandRow="1">
                <a:effectLst>
                  <a:innerShdw blurRad="63500" dist="50800" dir="10800000">
                    <a:prstClr val="black">
                      <a:alpha val="50000"/>
                    </a:prstClr>
                  </a:innerShdw>
                </a:effectLst>
                <a:tableStyleId>{21E4AEA4-8DFA-4A89-87EB-49C32662AFE0}</a:tableStyleId>
              </a:tblPr>
              <a:tblGrid>
                <a:gridCol w="1756996"/>
                <a:gridCol w="1555372"/>
                <a:gridCol w="2376264"/>
                <a:gridCol w="1584176"/>
                <a:gridCol w="1512172"/>
              </a:tblGrid>
              <a:tr h="1152128">
                <a:tc>
                  <a:txBody>
                    <a:bodyPr/>
                    <a:lstStyle/>
                    <a:p>
                      <a:pPr algn="ctr"/>
                      <a:r>
                        <a:rPr lang="en-US" sz="3200" dirty="0" smtClean="0"/>
                        <a:t>Drug </a:t>
                      </a:r>
                      <a:endParaRPr lang="en-US" sz="3200" dirty="0"/>
                    </a:p>
                  </a:txBody>
                  <a:tcPr>
                    <a:solidFill>
                      <a:srgbClr val="FF0000"/>
                    </a:solidFill>
                  </a:tcPr>
                </a:tc>
                <a:tc>
                  <a:txBody>
                    <a:bodyPr/>
                    <a:lstStyle/>
                    <a:p>
                      <a:pPr algn="ctr"/>
                      <a:endParaRPr lang="en-US" sz="3200" dirty="0"/>
                    </a:p>
                  </a:txBody>
                  <a:tcPr>
                    <a:solidFill>
                      <a:srgbClr val="FF0000"/>
                    </a:solidFill>
                  </a:tcPr>
                </a:tc>
                <a:tc>
                  <a:txBody>
                    <a:bodyPr/>
                    <a:lstStyle/>
                    <a:p>
                      <a:pPr algn="ctr"/>
                      <a:r>
                        <a:rPr lang="en-US" sz="3200" dirty="0" smtClean="0"/>
                        <a:t>Dose </a:t>
                      </a:r>
                      <a:endParaRPr lang="en-US" sz="3200" dirty="0"/>
                    </a:p>
                  </a:txBody>
                  <a:tcPr>
                    <a:solidFill>
                      <a:srgbClr val="FF0000"/>
                    </a:solidFill>
                  </a:tcPr>
                </a:tc>
                <a:tc>
                  <a:txBody>
                    <a:bodyPr/>
                    <a:lstStyle/>
                    <a:p>
                      <a:r>
                        <a:rPr lang="en-US" sz="1600" dirty="0" smtClean="0"/>
                        <a:t>Decrease  </a:t>
                      </a:r>
                      <a:r>
                        <a:rPr lang="en-US" sz="1600" dirty="0" err="1" smtClean="0"/>
                        <a:t>Fx</a:t>
                      </a:r>
                      <a:r>
                        <a:rPr lang="en-US" sz="1600" dirty="0" smtClean="0"/>
                        <a:t> risk</a:t>
                      </a:r>
                    </a:p>
                    <a:p>
                      <a:endParaRPr lang="en-US" dirty="0" smtClean="0"/>
                    </a:p>
                    <a:p>
                      <a:pPr algn="ctr"/>
                      <a:r>
                        <a:rPr lang="en-US" sz="2400" dirty="0" smtClean="0"/>
                        <a:t>Vertebral </a:t>
                      </a:r>
                      <a:r>
                        <a:rPr lang="en-US" dirty="0" smtClean="0"/>
                        <a:t> </a:t>
                      </a:r>
                      <a:endParaRPr lang="en-US" dirty="0"/>
                    </a:p>
                  </a:txBody>
                  <a:tcPr>
                    <a:solidFill>
                      <a:srgbClr val="FF0000"/>
                    </a:solidFill>
                  </a:tcPr>
                </a:tc>
                <a:tc>
                  <a:txBody>
                    <a:bodyPr/>
                    <a:lstStyle/>
                    <a:p>
                      <a:r>
                        <a:rPr lang="en-US" sz="1600" dirty="0" smtClean="0"/>
                        <a:t>Over 3-year</a:t>
                      </a:r>
                    </a:p>
                    <a:p>
                      <a:endParaRPr lang="en-US" dirty="0" smtClean="0"/>
                    </a:p>
                    <a:p>
                      <a:pPr algn="ctr"/>
                      <a:r>
                        <a:rPr lang="en-US" sz="1800" dirty="0" smtClean="0"/>
                        <a:t>Non-vertebral</a:t>
                      </a:r>
                      <a:endParaRPr lang="en-US" sz="1800" dirty="0"/>
                    </a:p>
                  </a:txBody>
                  <a:tcPr>
                    <a:solidFill>
                      <a:srgbClr val="FF0000"/>
                    </a:solidFill>
                  </a:tcPr>
                </a:tc>
              </a:tr>
              <a:tr h="1180931">
                <a:tc>
                  <a:txBody>
                    <a:bodyPr/>
                    <a:lstStyle/>
                    <a:p>
                      <a:pPr algn="ctr"/>
                      <a:r>
                        <a:rPr lang="en-US" sz="2400" dirty="0" err="1" smtClean="0"/>
                        <a:t>Alendronate</a:t>
                      </a:r>
                      <a:r>
                        <a:rPr lang="en-US" sz="2400" dirty="0" smtClean="0"/>
                        <a:t> </a:t>
                      </a:r>
                    </a:p>
                    <a:p>
                      <a:pPr algn="ctr"/>
                      <a:endParaRPr lang="en-US" dirty="0" smtClean="0"/>
                    </a:p>
                    <a:p>
                      <a:pPr algn="ctr"/>
                      <a:r>
                        <a:rPr lang="en-US" dirty="0" smtClean="0">
                          <a:solidFill>
                            <a:srgbClr val="7030A0"/>
                          </a:solidFill>
                        </a:rPr>
                        <a:t>(</a:t>
                      </a:r>
                      <a:r>
                        <a:rPr lang="en-US" dirty="0" err="1" smtClean="0">
                          <a:solidFill>
                            <a:srgbClr val="7030A0"/>
                          </a:solidFill>
                        </a:rPr>
                        <a:t>Fosamax</a:t>
                      </a:r>
                      <a:r>
                        <a:rPr lang="en-US" dirty="0" smtClean="0">
                          <a:solidFill>
                            <a:srgbClr val="7030A0"/>
                          </a:solidFill>
                        </a:rPr>
                        <a:t>)</a:t>
                      </a:r>
                      <a:r>
                        <a:rPr lang="en-US" baseline="0" dirty="0" smtClean="0">
                          <a:solidFill>
                            <a:srgbClr val="7030A0"/>
                          </a:solidFill>
                        </a:rPr>
                        <a:t> </a:t>
                      </a:r>
                      <a:endParaRPr lang="en-US" dirty="0">
                        <a:solidFill>
                          <a:srgbClr val="7030A0"/>
                        </a:solidFill>
                      </a:endParaRPr>
                    </a:p>
                  </a:txBody>
                  <a:tcPr/>
                </a:tc>
                <a:tc>
                  <a:txBody>
                    <a:bodyPr/>
                    <a:lstStyle/>
                    <a:p>
                      <a:endParaRPr lang="en-US" dirty="0" smtClean="0"/>
                    </a:p>
                    <a:p>
                      <a:r>
                        <a:rPr lang="en-US" dirty="0" smtClean="0"/>
                        <a:t>Tab. </a:t>
                      </a:r>
                    </a:p>
                    <a:p>
                      <a:r>
                        <a:rPr lang="en-US" dirty="0" smtClean="0"/>
                        <a:t>5 , 10  ,  75 mg</a:t>
                      </a:r>
                      <a:endParaRPr lang="en-US" dirty="0"/>
                    </a:p>
                  </a:txBody>
                  <a:tcPr/>
                </a:tc>
                <a:tc>
                  <a:txBody>
                    <a:bodyPr/>
                    <a:lstStyle/>
                    <a:p>
                      <a:r>
                        <a:rPr lang="en-US" i="1" dirty="0" smtClean="0"/>
                        <a:t>For prevention:</a:t>
                      </a:r>
                    </a:p>
                    <a:p>
                      <a:r>
                        <a:rPr lang="en-US" dirty="0" smtClean="0">
                          <a:solidFill>
                            <a:srgbClr val="FF0000"/>
                          </a:solidFill>
                        </a:rPr>
                        <a:t>5mg/d</a:t>
                      </a:r>
                      <a:r>
                        <a:rPr lang="en-US" baseline="0" dirty="0" smtClean="0">
                          <a:solidFill>
                            <a:srgbClr val="FF0000"/>
                          </a:solidFill>
                        </a:rPr>
                        <a:t> or 35mg/week</a:t>
                      </a:r>
                    </a:p>
                    <a:p>
                      <a:r>
                        <a:rPr lang="en-US" i="1" baseline="0" dirty="0" smtClean="0"/>
                        <a:t>For treatment : </a:t>
                      </a:r>
                    </a:p>
                    <a:p>
                      <a:r>
                        <a:rPr lang="en-US" baseline="0" dirty="0" smtClean="0">
                          <a:solidFill>
                            <a:srgbClr val="FF0000"/>
                          </a:solidFill>
                        </a:rPr>
                        <a:t>10mg/d or 70mg/week</a:t>
                      </a:r>
                      <a:endParaRPr lang="en-US" dirty="0">
                        <a:solidFill>
                          <a:srgbClr val="FF0000"/>
                        </a:solidFill>
                      </a:endParaRPr>
                    </a:p>
                  </a:txBody>
                  <a:tcPr/>
                </a:tc>
                <a:tc>
                  <a:txBody>
                    <a:bodyPr/>
                    <a:lstStyle/>
                    <a:p>
                      <a:pPr algn="ctr"/>
                      <a:endParaRPr lang="en-US" sz="2400" dirty="0" smtClean="0"/>
                    </a:p>
                    <a:p>
                      <a:pPr algn="ctr"/>
                      <a:r>
                        <a:rPr lang="en-US" sz="2400" dirty="0" smtClean="0"/>
                        <a:t>50%</a:t>
                      </a:r>
                      <a:endParaRPr lang="en-US" sz="2400" dirty="0"/>
                    </a:p>
                  </a:txBody>
                  <a:tcPr/>
                </a:tc>
                <a:tc>
                  <a:txBody>
                    <a:bodyPr/>
                    <a:lstStyle/>
                    <a:p>
                      <a:pPr algn="ctr"/>
                      <a:endParaRPr lang="en-US" sz="2400" dirty="0" smtClean="0"/>
                    </a:p>
                    <a:p>
                      <a:pPr algn="ctr"/>
                      <a:r>
                        <a:rPr lang="en-US" sz="2400" dirty="0" smtClean="0"/>
                        <a:t>50%</a:t>
                      </a:r>
                      <a:endParaRPr lang="en-US" sz="2400" dirty="0"/>
                    </a:p>
                  </a:txBody>
                  <a:tcPr/>
                </a:tc>
              </a:tr>
              <a:tr h="1180931">
                <a:tc>
                  <a:txBody>
                    <a:bodyPr/>
                    <a:lstStyle/>
                    <a:p>
                      <a:pPr algn="ctr"/>
                      <a:r>
                        <a:rPr lang="en-US" sz="2400" dirty="0" err="1" smtClean="0"/>
                        <a:t>Ibandronate</a:t>
                      </a:r>
                      <a:r>
                        <a:rPr lang="en-US" sz="2400" dirty="0" smtClean="0"/>
                        <a:t> </a:t>
                      </a:r>
                    </a:p>
                    <a:p>
                      <a:pPr algn="ctr"/>
                      <a:endParaRPr lang="en-US" dirty="0" smtClean="0"/>
                    </a:p>
                    <a:p>
                      <a:pPr algn="ctr"/>
                      <a:r>
                        <a:rPr lang="en-US" dirty="0" smtClean="0">
                          <a:solidFill>
                            <a:srgbClr val="7030A0"/>
                          </a:solidFill>
                        </a:rPr>
                        <a:t>(</a:t>
                      </a:r>
                      <a:r>
                        <a:rPr lang="en-US" dirty="0" err="1" smtClean="0">
                          <a:solidFill>
                            <a:srgbClr val="7030A0"/>
                          </a:solidFill>
                        </a:rPr>
                        <a:t>Bonivia</a:t>
                      </a:r>
                      <a:r>
                        <a:rPr lang="en-US" dirty="0" smtClean="0">
                          <a:solidFill>
                            <a:srgbClr val="7030A0"/>
                          </a:solidFill>
                        </a:rPr>
                        <a:t>) </a:t>
                      </a:r>
                      <a:endParaRPr lang="en-US" dirty="0">
                        <a:solidFill>
                          <a:srgbClr val="7030A0"/>
                        </a:solidFill>
                      </a:endParaRPr>
                    </a:p>
                  </a:txBody>
                  <a:tcPr/>
                </a:tc>
                <a:tc>
                  <a:txBody>
                    <a:bodyPr/>
                    <a:lstStyle/>
                    <a:p>
                      <a:r>
                        <a:rPr lang="en-US" dirty="0" smtClean="0"/>
                        <a:t>Tab.  </a:t>
                      </a:r>
                    </a:p>
                    <a:p>
                      <a:r>
                        <a:rPr lang="en-US" dirty="0" smtClean="0"/>
                        <a:t>2.5 , 150 mg</a:t>
                      </a:r>
                    </a:p>
                    <a:p>
                      <a:r>
                        <a:rPr lang="en-US" dirty="0" smtClean="0"/>
                        <a:t>Amp.</a:t>
                      </a:r>
                    </a:p>
                    <a:p>
                      <a:r>
                        <a:rPr lang="en-US" dirty="0" smtClean="0"/>
                        <a:t>3mg /3ml</a:t>
                      </a:r>
                      <a:endParaRPr lang="en-US" dirty="0"/>
                    </a:p>
                  </a:txBody>
                  <a:tcPr/>
                </a:tc>
                <a:tc>
                  <a:txBody>
                    <a:bodyPr/>
                    <a:lstStyle/>
                    <a:p>
                      <a:endParaRPr lang="en-US" baseline="0" dirty="0" smtClean="0"/>
                    </a:p>
                    <a:p>
                      <a:r>
                        <a:rPr lang="en-US" i="1" baseline="0" dirty="0" smtClean="0"/>
                        <a:t>For treatment : </a:t>
                      </a:r>
                    </a:p>
                    <a:p>
                      <a:r>
                        <a:rPr lang="en-US" sz="1600" baseline="0" dirty="0" smtClean="0">
                          <a:solidFill>
                            <a:srgbClr val="FF0000"/>
                          </a:solidFill>
                        </a:rPr>
                        <a:t>2.5mg/d or 150mg/</a:t>
                      </a:r>
                      <a:r>
                        <a:rPr lang="en-US" sz="1600" baseline="0" dirty="0" err="1" smtClean="0">
                          <a:solidFill>
                            <a:srgbClr val="FF0000"/>
                          </a:solidFill>
                        </a:rPr>
                        <a:t>mon</a:t>
                      </a:r>
                      <a:r>
                        <a:rPr lang="en-US" sz="1600" baseline="0" dirty="0" smtClean="0">
                          <a:solidFill>
                            <a:srgbClr val="FF0000"/>
                          </a:solidFill>
                        </a:rPr>
                        <a:t>.</a:t>
                      </a:r>
                      <a:endParaRPr lang="en-US" dirty="0" smtClean="0">
                        <a:solidFill>
                          <a:srgbClr val="FF0000"/>
                        </a:solidFill>
                      </a:endParaRPr>
                    </a:p>
                    <a:p>
                      <a:r>
                        <a:rPr lang="en-US" dirty="0" smtClean="0">
                          <a:solidFill>
                            <a:srgbClr val="FF0000"/>
                          </a:solidFill>
                        </a:rPr>
                        <a:t>3mg/IV</a:t>
                      </a:r>
                      <a:r>
                        <a:rPr lang="en-US" baseline="0" dirty="0" smtClean="0">
                          <a:solidFill>
                            <a:srgbClr val="FF0000"/>
                          </a:solidFill>
                        </a:rPr>
                        <a:t> every 3- month</a:t>
                      </a:r>
                      <a:endParaRPr lang="en-US" dirty="0">
                        <a:solidFill>
                          <a:srgbClr val="FF0000"/>
                        </a:solidFill>
                      </a:endParaRPr>
                    </a:p>
                  </a:txBody>
                  <a:tcPr/>
                </a:tc>
                <a:tc>
                  <a:txBody>
                    <a:bodyPr/>
                    <a:lstStyle/>
                    <a:p>
                      <a:pPr algn="ctr"/>
                      <a:endParaRPr lang="en-US" sz="2400" dirty="0" smtClean="0"/>
                    </a:p>
                    <a:p>
                      <a:pPr algn="ctr"/>
                      <a:r>
                        <a:rPr lang="en-US" sz="2400" dirty="0" smtClean="0"/>
                        <a:t>50%</a:t>
                      </a:r>
                      <a:endParaRPr lang="en-US" sz="2400" dirty="0"/>
                    </a:p>
                  </a:txBody>
                  <a:tcPr/>
                </a:tc>
                <a:tc>
                  <a:txBody>
                    <a:bodyPr/>
                    <a:lstStyle/>
                    <a:p>
                      <a:pPr algn="ctr"/>
                      <a:endParaRPr lang="en-US" sz="2400" dirty="0" smtClean="0"/>
                    </a:p>
                    <a:p>
                      <a:pPr algn="ctr"/>
                      <a:r>
                        <a:rPr lang="en-US" sz="2400" dirty="0" smtClean="0"/>
                        <a:t>-</a:t>
                      </a:r>
                      <a:endParaRPr lang="en-US" sz="2400" dirty="0"/>
                    </a:p>
                  </a:txBody>
                  <a:tcPr/>
                </a:tc>
              </a:tr>
              <a:tr h="1180931">
                <a:tc>
                  <a:txBody>
                    <a:bodyPr/>
                    <a:lstStyle/>
                    <a:p>
                      <a:pPr algn="ctr"/>
                      <a:r>
                        <a:rPr lang="en-US" sz="2400" dirty="0" err="1" smtClean="0"/>
                        <a:t>Residronate</a:t>
                      </a:r>
                      <a:r>
                        <a:rPr lang="en-US" sz="2400" dirty="0" smtClean="0"/>
                        <a:t> </a:t>
                      </a:r>
                    </a:p>
                    <a:p>
                      <a:pPr algn="ctr"/>
                      <a:endParaRPr lang="en-US" dirty="0" smtClean="0"/>
                    </a:p>
                    <a:p>
                      <a:pPr algn="ctr"/>
                      <a:r>
                        <a:rPr lang="en-US" dirty="0" smtClean="0">
                          <a:solidFill>
                            <a:srgbClr val="7030A0"/>
                          </a:solidFill>
                        </a:rPr>
                        <a:t>(</a:t>
                      </a:r>
                      <a:r>
                        <a:rPr lang="en-US" dirty="0" err="1" smtClean="0">
                          <a:solidFill>
                            <a:srgbClr val="7030A0"/>
                          </a:solidFill>
                        </a:rPr>
                        <a:t>Actonel</a:t>
                      </a:r>
                      <a:r>
                        <a:rPr lang="en-US" dirty="0" smtClean="0">
                          <a:solidFill>
                            <a:srgbClr val="7030A0"/>
                          </a:solidFill>
                        </a:rPr>
                        <a:t> )</a:t>
                      </a:r>
                      <a:endParaRPr lang="en-US" dirty="0">
                        <a:solidFill>
                          <a:srgbClr val="7030A0"/>
                        </a:solidFill>
                      </a:endParaRPr>
                    </a:p>
                  </a:txBody>
                  <a:tcPr/>
                </a:tc>
                <a:tc>
                  <a:txBody>
                    <a:bodyPr/>
                    <a:lstStyle/>
                    <a:p>
                      <a:endParaRPr lang="en-US" dirty="0" smtClean="0"/>
                    </a:p>
                    <a:p>
                      <a:r>
                        <a:rPr lang="en-US" dirty="0" smtClean="0"/>
                        <a:t>Tab.</a:t>
                      </a:r>
                    </a:p>
                    <a:p>
                      <a:r>
                        <a:rPr lang="en-US" dirty="0" smtClean="0"/>
                        <a:t>5 , 35 , 150 mg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For prevention</a:t>
                      </a:r>
                      <a:r>
                        <a:rPr lang="en-US" i="1" baseline="0" dirty="0" smtClean="0"/>
                        <a:t> &amp; treat.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FF0000"/>
                          </a:solidFill>
                        </a:rPr>
                        <a:t>5mg/d ay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FF0000"/>
                          </a:solidFill>
                        </a:rPr>
                        <a:t>35mg/week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FF0000"/>
                          </a:solidFill>
                        </a:rPr>
                        <a:t>150mg/month</a:t>
                      </a:r>
                      <a:endParaRPr lang="en-US" sz="1400" dirty="0">
                        <a:solidFill>
                          <a:srgbClr val="FF0000"/>
                        </a:solidFill>
                      </a:endParaRPr>
                    </a:p>
                  </a:txBody>
                  <a:tcPr/>
                </a:tc>
                <a:tc>
                  <a:txBody>
                    <a:bodyPr/>
                    <a:lstStyle/>
                    <a:p>
                      <a:pPr algn="ctr"/>
                      <a:endParaRPr lang="en-US" sz="2400" dirty="0" smtClean="0"/>
                    </a:p>
                    <a:p>
                      <a:pPr algn="ctr"/>
                      <a:r>
                        <a:rPr lang="en-US" sz="2400" dirty="0" smtClean="0"/>
                        <a:t>41 – 49%</a:t>
                      </a:r>
                      <a:endParaRPr lang="en-US" sz="2400" dirty="0"/>
                    </a:p>
                  </a:txBody>
                  <a:tcPr/>
                </a:tc>
                <a:tc>
                  <a:txBody>
                    <a:bodyPr/>
                    <a:lstStyle/>
                    <a:p>
                      <a:pPr algn="ctr"/>
                      <a:endParaRPr lang="en-US" sz="2400" dirty="0" smtClean="0"/>
                    </a:p>
                    <a:p>
                      <a:pPr algn="ctr"/>
                      <a:r>
                        <a:rPr lang="en-US" sz="2400" dirty="0" smtClean="0"/>
                        <a:t>36%</a:t>
                      </a:r>
                      <a:endParaRPr lang="en-US" sz="2400" dirty="0"/>
                    </a:p>
                  </a:txBody>
                  <a:tcPr/>
                </a:tc>
              </a:tr>
              <a:tr h="1180931">
                <a:tc>
                  <a:txBody>
                    <a:bodyPr/>
                    <a:lstStyle/>
                    <a:p>
                      <a:pPr algn="ctr"/>
                      <a:r>
                        <a:rPr lang="en-US" sz="1800" dirty="0" err="1" smtClean="0"/>
                        <a:t>Zoledronic</a:t>
                      </a:r>
                      <a:r>
                        <a:rPr lang="en-US" sz="1800" dirty="0" smtClean="0"/>
                        <a:t> Acid</a:t>
                      </a:r>
                      <a:r>
                        <a:rPr lang="en-US" dirty="0" smtClean="0"/>
                        <a:t> </a:t>
                      </a:r>
                    </a:p>
                    <a:p>
                      <a:pPr algn="ctr"/>
                      <a:endParaRPr lang="en-US" dirty="0" smtClean="0"/>
                    </a:p>
                    <a:p>
                      <a:pPr algn="ctr"/>
                      <a:r>
                        <a:rPr lang="en-US" dirty="0" smtClean="0">
                          <a:solidFill>
                            <a:srgbClr val="7030A0"/>
                          </a:solidFill>
                        </a:rPr>
                        <a:t>(</a:t>
                      </a:r>
                      <a:r>
                        <a:rPr lang="en-US" dirty="0" err="1" smtClean="0">
                          <a:solidFill>
                            <a:srgbClr val="7030A0"/>
                          </a:solidFill>
                        </a:rPr>
                        <a:t>Reclast</a:t>
                      </a:r>
                      <a:r>
                        <a:rPr lang="en-US" dirty="0" smtClean="0">
                          <a:solidFill>
                            <a:srgbClr val="7030A0"/>
                          </a:solidFill>
                        </a:rPr>
                        <a:t>) </a:t>
                      </a:r>
                      <a:endParaRPr lang="en-US" dirty="0">
                        <a:solidFill>
                          <a:srgbClr val="7030A0"/>
                        </a:solidFill>
                      </a:endParaRPr>
                    </a:p>
                  </a:txBody>
                  <a:tcPr/>
                </a:tc>
                <a:tc>
                  <a:txBody>
                    <a:bodyPr/>
                    <a:lstStyle/>
                    <a:p>
                      <a:endParaRPr lang="en-US" dirty="0" smtClean="0"/>
                    </a:p>
                    <a:p>
                      <a:r>
                        <a:rPr lang="en-US" dirty="0" smtClean="0"/>
                        <a:t>Amp.</a:t>
                      </a:r>
                    </a:p>
                    <a:p>
                      <a:r>
                        <a:rPr lang="en-US" dirty="0" smtClean="0"/>
                        <a:t>5 mg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For prevention</a:t>
                      </a:r>
                      <a:r>
                        <a:rPr lang="en-US" i="1" baseline="0" dirty="0" smtClean="0"/>
                        <a:t> &amp; treat.</a:t>
                      </a:r>
                    </a:p>
                    <a:p>
                      <a:r>
                        <a:rPr lang="en-US" dirty="0" smtClean="0">
                          <a:solidFill>
                            <a:srgbClr val="FF0000"/>
                          </a:solidFill>
                        </a:rPr>
                        <a:t>5mg/100 ml IV infusion</a:t>
                      </a:r>
                    </a:p>
                    <a:p>
                      <a:r>
                        <a:rPr lang="en-US" sz="1600" dirty="0" smtClean="0"/>
                        <a:t>Once yearly for treatment</a:t>
                      </a:r>
                    </a:p>
                    <a:p>
                      <a:r>
                        <a:rPr lang="en-US" sz="1600" dirty="0" smtClean="0"/>
                        <a:t>Once every 2-y for </a:t>
                      </a:r>
                      <a:r>
                        <a:rPr lang="en-US" sz="1600" dirty="0" err="1" smtClean="0"/>
                        <a:t>preven</a:t>
                      </a:r>
                      <a:r>
                        <a:rPr lang="en-US" sz="1600" dirty="0" smtClean="0"/>
                        <a:t>.</a:t>
                      </a:r>
                      <a:endParaRPr lang="en-US" sz="1600" dirty="0"/>
                    </a:p>
                  </a:txBody>
                  <a:tcPr/>
                </a:tc>
                <a:tc>
                  <a:txBody>
                    <a:bodyPr/>
                    <a:lstStyle/>
                    <a:p>
                      <a:pPr algn="ctr"/>
                      <a:endParaRPr lang="en-US" sz="2400" dirty="0" smtClean="0"/>
                    </a:p>
                    <a:p>
                      <a:pPr algn="ctr"/>
                      <a:r>
                        <a:rPr lang="en-US" sz="2400" dirty="0" smtClean="0"/>
                        <a:t>70%</a:t>
                      </a:r>
                      <a:endParaRPr lang="en-US" sz="2400" dirty="0"/>
                    </a:p>
                  </a:txBody>
                  <a:tcPr/>
                </a:tc>
                <a:tc>
                  <a:txBody>
                    <a:bodyPr/>
                    <a:lstStyle/>
                    <a:p>
                      <a:pPr algn="ctr"/>
                      <a:endParaRPr lang="en-US" sz="2400" dirty="0" smtClean="0"/>
                    </a:p>
                    <a:p>
                      <a:pPr algn="ctr"/>
                      <a:r>
                        <a:rPr lang="en-US" sz="2400" dirty="0" smtClean="0"/>
                        <a:t>25 – 41 %</a:t>
                      </a:r>
                      <a:endParaRPr lang="en-US" sz="2400" dirty="0"/>
                    </a:p>
                  </a:txBody>
                  <a:tcPr/>
                </a:tc>
              </a:tr>
            </a:tbl>
          </a:graphicData>
        </a:graphic>
      </p:graphicFrame>
      <p:sp>
        <p:nvSpPr>
          <p:cNvPr id="6" name="Rectangle 5"/>
          <p:cNvSpPr/>
          <p:nvPr/>
        </p:nvSpPr>
        <p:spPr>
          <a:xfrm>
            <a:off x="1949549" y="-171400"/>
            <a:ext cx="463742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Bisphosphonates</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drugster.info/img/drug/zometa-25397_1.jpg"/>
          <p:cNvPicPr>
            <a:picLocks noChangeAspect="1" noChangeArrowheads="1"/>
          </p:cNvPicPr>
          <p:nvPr/>
        </p:nvPicPr>
        <p:blipFill>
          <a:blip r:embed="rId2" cstate="print"/>
          <a:srcRect/>
          <a:stretch>
            <a:fillRect/>
          </a:stretch>
        </p:blipFill>
        <p:spPr bwMode="auto">
          <a:xfrm>
            <a:off x="251520" y="188640"/>
            <a:ext cx="2952328" cy="4219450"/>
          </a:xfrm>
          <a:prstGeom prst="rect">
            <a:avLst/>
          </a:prstGeom>
          <a:noFill/>
        </p:spPr>
      </p:pic>
      <p:pic>
        <p:nvPicPr>
          <p:cNvPr id="158724" name="Picture 4" descr="http://drugster.info/img/drug/zometa-25397_2.jpg"/>
          <p:cNvPicPr>
            <a:picLocks noChangeAspect="1" noChangeArrowheads="1"/>
          </p:cNvPicPr>
          <p:nvPr/>
        </p:nvPicPr>
        <p:blipFill>
          <a:blip r:embed="rId3" cstate="print"/>
          <a:srcRect/>
          <a:stretch>
            <a:fillRect/>
          </a:stretch>
        </p:blipFill>
        <p:spPr bwMode="auto">
          <a:xfrm>
            <a:off x="251520" y="3573015"/>
            <a:ext cx="2952328" cy="2952329"/>
          </a:xfrm>
          <a:prstGeom prst="rect">
            <a:avLst/>
          </a:prstGeom>
          <a:noFill/>
        </p:spPr>
      </p:pic>
      <p:sp>
        <p:nvSpPr>
          <p:cNvPr id="7" name="Rectangle 6"/>
          <p:cNvSpPr/>
          <p:nvPr/>
        </p:nvSpPr>
        <p:spPr>
          <a:xfrm>
            <a:off x="179512" y="5877272"/>
            <a:ext cx="1686616" cy="369332"/>
          </a:xfrm>
          <a:prstGeom prst="rect">
            <a:avLst/>
          </a:prstGeom>
        </p:spPr>
        <p:txBody>
          <a:bodyPr wrap="none">
            <a:spAutoFit/>
          </a:bodyPr>
          <a:lstStyle/>
          <a:p>
            <a:r>
              <a:rPr lang="en-US" dirty="0" smtClean="0"/>
              <a:t> </a:t>
            </a:r>
            <a:r>
              <a:rPr lang="en-US" sz="1400" dirty="0" smtClean="0"/>
              <a:t>Powder for Solution</a:t>
            </a:r>
            <a:endParaRPr lang="en-US" dirty="0"/>
          </a:p>
        </p:txBody>
      </p:sp>
      <p:sp>
        <p:nvSpPr>
          <p:cNvPr id="8" name="Rectangle 7"/>
          <p:cNvSpPr/>
          <p:nvPr/>
        </p:nvSpPr>
        <p:spPr>
          <a:xfrm>
            <a:off x="2123728" y="260648"/>
            <a:ext cx="824265" cy="276999"/>
          </a:xfrm>
          <a:prstGeom prst="rect">
            <a:avLst/>
          </a:prstGeom>
        </p:spPr>
        <p:txBody>
          <a:bodyPr wrap="none">
            <a:spAutoFit/>
          </a:bodyPr>
          <a:lstStyle/>
          <a:p>
            <a:r>
              <a:rPr lang="en-US" dirty="0" smtClean="0"/>
              <a:t> </a:t>
            </a:r>
            <a:r>
              <a:rPr lang="en-US" dirty="0" smtClean="0">
                <a:solidFill>
                  <a:srgbClr val="FFFF00"/>
                </a:solidFill>
              </a:rPr>
              <a:t>Solution </a:t>
            </a:r>
          </a:p>
        </p:txBody>
      </p:sp>
      <p:sp>
        <p:nvSpPr>
          <p:cNvPr id="9" name="TextBox 8"/>
          <p:cNvSpPr txBox="1"/>
          <p:nvPr/>
        </p:nvSpPr>
        <p:spPr>
          <a:xfrm>
            <a:off x="4041162" y="1372706"/>
            <a:ext cx="1394934" cy="400110"/>
          </a:xfrm>
          <a:prstGeom prst="rect">
            <a:avLst/>
          </a:prstGeom>
          <a:noFill/>
          <a:ln>
            <a:solidFill>
              <a:schemeClr val="accent1"/>
            </a:solidFill>
          </a:ln>
        </p:spPr>
        <p:txBody>
          <a:bodyPr wrap="none" rtlCol="0">
            <a:spAutoFit/>
          </a:bodyPr>
          <a:lstStyle/>
          <a:p>
            <a:r>
              <a:rPr lang="en-US" sz="2000" dirty="0" smtClean="0">
                <a:solidFill>
                  <a:srgbClr val="C00000"/>
                </a:solidFill>
              </a:rPr>
              <a:t>$ 1315.71 </a:t>
            </a:r>
            <a:endParaRPr lang="en-US" sz="2000" dirty="0">
              <a:solidFill>
                <a:srgbClr val="C00000"/>
              </a:solidFill>
            </a:endParaRPr>
          </a:p>
        </p:txBody>
      </p:sp>
      <p:pic>
        <p:nvPicPr>
          <p:cNvPr id="10" name="Picture 3"/>
          <p:cNvPicPr>
            <a:picLocks noChangeAspect="1" noChangeArrowheads="1"/>
          </p:cNvPicPr>
          <p:nvPr/>
        </p:nvPicPr>
        <p:blipFill>
          <a:blip r:embed="rId4" cstate="print"/>
          <a:srcRect/>
          <a:stretch>
            <a:fillRect/>
          </a:stretch>
        </p:blipFill>
        <p:spPr bwMode="auto">
          <a:xfrm>
            <a:off x="3851920" y="1916832"/>
            <a:ext cx="4401294" cy="3672245"/>
          </a:xfrm>
          <a:prstGeom prst="rect">
            <a:avLst/>
          </a:prstGeom>
          <a:noFill/>
          <a:ln w="9525">
            <a:solidFill>
              <a:schemeClr val="accent1"/>
            </a:solidFill>
            <a:miter lim="800000"/>
            <a:headEnd/>
            <a:tailEnd/>
          </a:ln>
        </p:spPr>
      </p:pic>
      <p:sp>
        <p:nvSpPr>
          <p:cNvPr id="11" name="Rectangle 10"/>
          <p:cNvSpPr/>
          <p:nvPr/>
        </p:nvSpPr>
        <p:spPr>
          <a:xfrm>
            <a:off x="3816424" y="764704"/>
            <a:ext cx="4572000" cy="1015663"/>
          </a:xfrm>
          <a:prstGeom prst="rect">
            <a:avLst/>
          </a:prstGeom>
        </p:spPr>
        <p:txBody>
          <a:bodyPr>
            <a:spAutoFit/>
          </a:bodyPr>
          <a:lstStyle/>
          <a:p>
            <a:r>
              <a:rPr lang="en-US" sz="2800" b="1" dirty="0" smtClean="0"/>
              <a:t>( </a:t>
            </a:r>
            <a:r>
              <a:rPr lang="en-US" sz="2800" b="1" dirty="0" err="1" smtClean="0"/>
              <a:t>Reclast</a:t>
            </a:r>
            <a:r>
              <a:rPr lang="en-US" sz="2800" b="1" dirty="0" smtClean="0"/>
              <a:t>  </a:t>
            </a:r>
            <a:r>
              <a:rPr lang="en-US" sz="2800" b="1" dirty="0" smtClean="0"/>
              <a:t>, </a:t>
            </a:r>
            <a:r>
              <a:rPr lang="en-US" sz="2800" b="1" dirty="0" err="1" smtClean="0"/>
              <a:t>Zometa</a:t>
            </a:r>
            <a:r>
              <a:rPr lang="en-US" sz="2800" b="1" dirty="0" smtClean="0"/>
              <a:t> )</a:t>
            </a:r>
            <a:endParaRPr lang="en-US" sz="2800" b="1" dirty="0" smtClean="0"/>
          </a:p>
          <a:p>
            <a:endParaRPr lang="en-US" sz="3200" dirty="0" smtClean="0"/>
          </a:p>
        </p:txBody>
      </p:sp>
      <p:sp>
        <p:nvSpPr>
          <p:cNvPr id="12" name="TextBox 11"/>
          <p:cNvSpPr txBox="1"/>
          <p:nvPr/>
        </p:nvSpPr>
        <p:spPr>
          <a:xfrm>
            <a:off x="3491880" y="6021288"/>
            <a:ext cx="5265929" cy="369332"/>
          </a:xfrm>
          <a:prstGeom prst="rect">
            <a:avLst/>
          </a:prstGeom>
          <a:noFill/>
        </p:spPr>
        <p:txBody>
          <a:bodyPr wrap="none" rtlCol="0">
            <a:spAutoFit/>
          </a:bodyPr>
          <a:lstStyle/>
          <a:p>
            <a:r>
              <a:rPr lang="en-US" sz="1600" dirty="0" err="1" smtClean="0"/>
              <a:t>Zoledronic</a:t>
            </a:r>
            <a:r>
              <a:rPr lang="en-US" sz="1600" dirty="0" smtClean="0"/>
              <a:t> acid has a high binding affinity for </a:t>
            </a:r>
            <a:r>
              <a:rPr lang="en-US" sz="1600" dirty="0" err="1" smtClean="0"/>
              <a:t>hydroxyapat</a:t>
            </a:r>
            <a:r>
              <a:rPr lang="en-US" dirty="0" err="1" smtClean="0"/>
              <a:t>ide</a:t>
            </a:r>
            <a:endParaRPr lang="en-US" dirty="0"/>
          </a:p>
        </p:txBody>
      </p:sp>
      <p:sp>
        <p:nvSpPr>
          <p:cNvPr id="13" name="Rectangle 12"/>
          <p:cNvSpPr/>
          <p:nvPr/>
        </p:nvSpPr>
        <p:spPr>
          <a:xfrm>
            <a:off x="3827854" y="188640"/>
            <a:ext cx="2904386" cy="584775"/>
          </a:xfrm>
          <a:prstGeom prst="rect">
            <a:avLst/>
          </a:prstGeom>
        </p:spPr>
        <p:txBody>
          <a:bodyPr wrap="none">
            <a:spAutoFit/>
          </a:bodyPr>
          <a:lstStyle/>
          <a:p>
            <a:pPr algn="ctr"/>
            <a:r>
              <a:rPr lang="en-US" sz="3200" b="1" dirty="0" err="1" smtClean="0">
                <a:solidFill>
                  <a:srgbClr val="7030A0"/>
                </a:solidFill>
              </a:rPr>
              <a:t>Zoledronic</a:t>
            </a:r>
            <a:r>
              <a:rPr lang="en-US" sz="3200" b="1" dirty="0" smtClean="0">
                <a:solidFill>
                  <a:srgbClr val="7030A0"/>
                </a:solidFill>
              </a:rPr>
              <a:t> Acid </a:t>
            </a:r>
          </a:p>
        </p:txBody>
      </p:sp>
      <p:sp>
        <p:nvSpPr>
          <p:cNvPr id="14" name="Rectangle 13"/>
          <p:cNvSpPr/>
          <p:nvPr/>
        </p:nvSpPr>
        <p:spPr>
          <a:xfrm>
            <a:off x="4355976" y="1988840"/>
            <a:ext cx="38164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1520" y="3573016"/>
            <a:ext cx="295232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srcRect/>
          <a:stretch>
            <a:fillRect/>
          </a:stretch>
        </p:blipFill>
        <p:spPr bwMode="auto">
          <a:xfrm>
            <a:off x="1203518" y="2387489"/>
            <a:ext cx="6464826" cy="2337655"/>
          </a:xfrm>
          <a:prstGeom prst="rect">
            <a:avLst/>
          </a:prstGeom>
          <a:noFill/>
          <a:ln w="9525">
            <a:solidFill>
              <a:schemeClr val="accent1"/>
            </a:solidFill>
            <a:miter lim="800000"/>
            <a:headEnd/>
            <a:tailEnd/>
          </a:ln>
        </p:spPr>
      </p:pic>
      <p:sp>
        <p:nvSpPr>
          <p:cNvPr id="5" name="TextBox 4"/>
          <p:cNvSpPr txBox="1"/>
          <p:nvPr/>
        </p:nvSpPr>
        <p:spPr>
          <a:xfrm>
            <a:off x="3870255" y="1916832"/>
            <a:ext cx="3942105" cy="369332"/>
          </a:xfrm>
          <a:prstGeom prst="rect">
            <a:avLst/>
          </a:prstGeom>
          <a:noFill/>
        </p:spPr>
        <p:txBody>
          <a:bodyPr wrap="none" rtlCol="0">
            <a:spAutoFit/>
          </a:bodyPr>
          <a:lstStyle/>
          <a:p>
            <a:r>
              <a:rPr lang="en-US" dirty="0" smtClean="0"/>
              <a:t>4 µ/kg             20 µ /kg            100 µ /kgµ</a:t>
            </a:r>
            <a:endParaRPr lang="en-US" dirty="0"/>
          </a:p>
        </p:txBody>
      </p:sp>
      <p:sp>
        <p:nvSpPr>
          <p:cNvPr id="6" name="TextBox 5"/>
          <p:cNvSpPr txBox="1"/>
          <p:nvPr/>
        </p:nvSpPr>
        <p:spPr>
          <a:xfrm>
            <a:off x="954137" y="692696"/>
            <a:ext cx="6930231" cy="707886"/>
          </a:xfrm>
          <a:prstGeom prst="rect">
            <a:avLst/>
          </a:prstGeom>
          <a:solidFill>
            <a:srgbClr val="C00000"/>
          </a:solidFill>
          <a:ln>
            <a:solidFill>
              <a:srgbClr val="7030A0"/>
            </a:solidFill>
          </a:ln>
          <a:scene3d>
            <a:camera prst="orthographicFront"/>
            <a:lightRig rig="threePt" dir="t"/>
          </a:scene3d>
          <a:sp3d>
            <a:bevelT w="114300" prst="artDeco"/>
          </a:sp3d>
        </p:spPr>
        <p:txBody>
          <a:bodyPr wrap="none" rtlCol="0">
            <a:spAutoFit/>
          </a:bodyPr>
          <a:lstStyle/>
          <a:p>
            <a:pPr algn="ctr"/>
            <a:r>
              <a:rPr lang="en-US" sz="2000" dirty="0" smtClean="0">
                <a:solidFill>
                  <a:schemeClr val="bg1"/>
                </a:solidFill>
              </a:rPr>
              <a:t>Single IV injection  of human equivalent dose  of </a:t>
            </a:r>
            <a:r>
              <a:rPr lang="en-US" sz="2000" dirty="0" err="1" smtClean="0">
                <a:solidFill>
                  <a:schemeClr val="bg1"/>
                </a:solidFill>
              </a:rPr>
              <a:t>zoledronic</a:t>
            </a:r>
            <a:r>
              <a:rPr lang="en-US" sz="2000" dirty="0" smtClean="0">
                <a:solidFill>
                  <a:schemeClr val="bg1"/>
                </a:solidFill>
              </a:rPr>
              <a:t> acid  </a:t>
            </a:r>
          </a:p>
          <a:p>
            <a:pPr algn="ctr"/>
            <a:r>
              <a:rPr lang="en-US" sz="2000" dirty="0" smtClean="0">
                <a:solidFill>
                  <a:schemeClr val="bg1"/>
                </a:solidFill>
              </a:rPr>
              <a:t>preserve bone </a:t>
            </a:r>
            <a:r>
              <a:rPr lang="en-US" sz="2000" dirty="0" err="1" smtClean="0">
                <a:solidFill>
                  <a:schemeClr val="bg1"/>
                </a:solidFill>
              </a:rPr>
              <a:t>micoartictecure</a:t>
            </a:r>
            <a:r>
              <a:rPr lang="en-US" sz="2000" dirty="0" smtClean="0">
                <a:solidFill>
                  <a:schemeClr val="bg1"/>
                </a:solidFill>
              </a:rPr>
              <a:t>  in adult Rats</a:t>
            </a:r>
            <a:endParaRPr lang="en-US" sz="2000" dirty="0">
              <a:solidFill>
                <a:schemeClr val="bg1"/>
              </a:solidFill>
            </a:endParaRPr>
          </a:p>
        </p:txBody>
      </p:sp>
      <p:sp>
        <p:nvSpPr>
          <p:cNvPr id="7" name="TextBox 6"/>
          <p:cNvSpPr txBox="1"/>
          <p:nvPr/>
        </p:nvSpPr>
        <p:spPr>
          <a:xfrm>
            <a:off x="971600" y="5589240"/>
            <a:ext cx="7200800" cy="369332"/>
          </a:xfrm>
          <a:prstGeom prst="rect">
            <a:avLst/>
          </a:prstGeom>
          <a:noFill/>
        </p:spPr>
        <p:txBody>
          <a:bodyPr wrap="square" rtlCol="0">
            <a:spAutoFit/>
          </a:bodyPr>
          <a:lstStyle/>
          <a:p>
            <a:r>
              <a:rPr lang="en-US" dirty="0" smtClean="0"/>
              <a:t>Micro-CT image of  adult s Rats proximal </a:t>
            </a:r>
            <a:r>
              <a:rPr lang="en-US" dirty="0" err="1" smtClean="0"/>
              <a:t>tibial</a:t>
            </a:r>
            <a:r>
              <a:rPr lang="en-US" dirty="0" smtClean="0"/>
              <a:t> </a:t>
            </a:r>
            <a:r>
              <a:rPr lang="en-US" dirty="0" err="1" smtClean="0"/>
              <a:t>metaphysis</a:t>
            </a:r>
            <a:r>
              <a:rPr lang="en-US" dirty="0" smtClean="0"/>
              <a:t> ( at 32 weeks)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ChangeArrowheads="1"/>
          </p:cNvSpPr>
          <p:nvPr/>
        </p:nvSpPr>
        <p:spPr bwMode="auto">
          <a:xfrm>
            <a:off x="899592" y="620688"/>
            <a:ext cx="8244408" cy="2923877"/>
          </a:xfrm>
          <a:prstGeom prst="rect">
            <a:avLst/>
          </a:prstGeom>
          <a:noFill/>
          <a:ln w="9525">
            <a:noFill/>
            <a:miter lim="800000"/>
            <a:headEnd/>
            <a:tailEnd/>
          </a:ln>
        </p:spPr>
        <p:txBody>
          <a:bodyPr wrap="square">
            <a:spAutoFit/>
          </a:bodyPr>
          <a:lstStyle/>
          <a:p>
            <a:endParaRPr lang="en-US" dirty="0" smtClean="0"/>
          </a:p>
          <a:p>
            <a:r>
              <a:rPr lang="en-US" sz="4000" i="1" dirty="0" smtClean="0">
                <a:solidFill>
                  <a:srgbClr val="00B050"/>
                </a:solidFill>
              </a:rPr>
              <a:t>  • </a:t>
            </a:r>
            <a:r>
              <a:rPr lang="en-US" sz="2000" i="1" dirty="0" smtClean="0">
                <a:solidFill>
                  <a:srgbClr val="C00000"/>
                </a:solidFill>
              </a:rPr>
              <a:t>An acute-phase reaction: </a:t>
            </a:r>
          </a:p>
          <a:p>
            <a:r>
              <a:rPr lang="en-US" dirty="0" smtClean="0"/>
              <a:t>  Fever,   </a:t>
            </a:r>
            <a:r>
              <a:rPr lang="en-US" dirty="0" err="1" smtClean="0"/>
              <a:t>Myalgia</a:t>
            </a:r>
            <a:r>
              <a:rPr lang="en-US" dirty="0" smtClean="0"/>
              <a:t>,  Bone pain,  Influenza-like symptoms , Headache, </a:t>
            </a:r>
            <a:r>
              <a:rPr lang="en-US" dirty="0" err="1" smtClean="0"/>
              <a:t>Arthralgia</a:t>
            </a:r>
            <a:r>
              <a:rPr lang="en-US" dirty="0" smtClean="0"/>
              <a:t> </a:t>
            </a:r>
          </a:p>
          <a:p>
            <a:r>
              <a:rPr lang="en-US" dirty="0" smtClean="0"/>
              <a:t>  and Weakness  occurs in 20% of patients after an initial intravenous infusion  </a:t>
            </a:r>
          </a:p>
          <a:p>
            <a:r>
              <a:rPr lang="en-US" dirty="0" smtClean="0"/>
              <a:t>  of </a:t>
            </a:r>
            <a:r>
              <a:rPr lang="en-US" b="1" dirty="0" err="1" smtClean="0"/>
              <a:t>Zoledronic</a:t>
            </a:r>
            <a:r>
              <a:rPr lang="en-US" b="1" dirty="0" smtClean="0"/>
              <a:t> Acid.   </a:t>
            </a:r>
            <a:r>
              <a:rPr lang="en-US" dirty="0" smtClean="0"/>
              <a:t>( Usually lasts 2 – 3 days )</a:t>
            </a:r>
          </a:p>
          <a:p>
            <a:endParaRPr lang="en-US" b="1" dirty="0" smtClean="0"/>
          </a:p>
          <a:p>
            <a:endParaRPr lang="en-US" dirty="0" smtClean="0"/>
          </a:p>
          <a:p>
            <a:endParaRPr lang="en-US" dirty="0" smtClean="0"/>
          </a:p>
          <a:p>
            <a:endParaRPr lang="en-US" dirty="0" smtClean="0"/>
          </a:p>
        </p:txBody>
      </p:sp>
      <p:sp>
        <p:nvSpPr>
          <p:cNvPr id="83971" name="Rectangle 4"/>
          <p:cNvSpPr>
            <a:spLocks noChangeArrowheads="1"/>
          </p:cNvSpPr>
          <p:nvPr/>
        </p:nvSpPr>
        <p:spPr bwMode="auto">
          <a:xfrm>
            <a:off x="899592" y="1340768"/>
            <a:ext cx="7560840" cy="2277547"/>
          </a:xfrm>
          <a:prstGeom prst="rect">
            <a:avLst/>
          </a:prstGeom>
          <a:noFill/>
          <a:ln w="9525">
            <a:noFill/>
            <a:miter lim="800000"/>
            <a:headEnd/>
            <a:tailEnd/>
          </a:ln>
        </p:spPr>
        <p:txBody>
          <a:bodyPr wrap="square">
            <a:spAutoFit/>
          </a:bodyPr>
          <a:lstStyle/>
          <a:p>
            <a:endParaRPr lang="en-US" dirty="0" smtClean="0"/>
          </a:p>
          <a:p>
            <a:endParaRPr lang="en-US" sz="4400" i="1" dirty="0" smtClean="0">
              <a:solidFill>
                <a:srgbClr val="00B050"/>
              </a:solidFill>
            </a:endParaRPr>
          </a:p>
          <a:p>
            <a:r>
              <a:rPr lang="en-US" sz="4400" i="1" dirty="0" smtClean="0">
                <a:solidFill>
                  <a:srgbClr val="00B050"/>
                </a:solidFill>
              </a:rPr>
              <a:t>  •</a:t>
            </a:r>
            <a:r>
              <a:rPr lang="en-US" sz="2000" i="1" dirty="0" smtClean="0">
                <a:solidFill>
                  <a:srgbClr val="00B050"/>
                </a:solidFill>
              </a:rPr>
              <a:t> </a:t>
            </a:r>
            <a:r>
              <a:rPr lang="en-US" sz="2000" i="1" dirty="0" err="1" smtClean="0">
                <a:solidFill>
                  <a:srgbClr val="C00000"/>
                </a:solidFill>
              </a:rPr>
              <a:t>Atrial</a:t>
            </a:r>
            <a:r>
              <a:rPr lang="en-US" sz="2000" i="1" dirty="0" smtClean="0">
                <a:solidFill>
                  <a:srgbClr val="C00000"/>
                </a:solidFill>
              </a:rPr>
              <a:t> fibrillation : </a:t>
            </a:r>
          </a:p>
          <a:p>
            <a:r>
              <a:rPr lang="en-US" b="1" dirty="0" err="1" smtClean="0"/>
              <a:t>Zoledronic</a:t>
            </a:r>
            <a:r>
              <a:rPr lang="en-US" b="1" dirty="0" smtClean="0"/>
              <a:t> </a:t>
            </a:r>
            <a:r>
              <a:rPr lang="en-US" b="1" dirty="0"/>
              <a:t>acid </a:t>
            </a:r>
            <a:r>
              <a:rPr lang="en-US" dirty="0" smtClean="0"/>
              <a:t>compared </a:t>
            </a:r>
            <a:r>
              <a:rPr lang="en-US" dirty="0"/>
              <a:t>with placebo (1.3 percent </a:t>
            </a:r>
            <a:r>
              <a:rPr lang="en-US" dirty="0" err="1"/>
              <a:t>vs</a:t>
            </a:r>
            <a:r>
              <a:rPr lang="en-US" dirty="0"/>
              <a:t> 0.4 percent); the effect of other </a:t>
            </a:r>
            <a:r>
              <a:rPr lang="en-US" dirty="0" err="1"/>
              <a:t>bisphosphonates</a:t>
            </a:r>
            <a:r>
              <a:rPr lang="en-US" dirty="0"/>
              <a:t> on the incidence of </a:t>
            </a:r>
            <a:r>
              <a:rPr lang="en-US" dirty="0" err="1"/>
              <a:t>atrial</a:t>
            </a:r>
            <a:r>
              <a:rPr lang="en-US" dirty="0"/>
              <a:t> fibrillation is uncertain. </a:t>
            </a:r>
          </a:p>
        </p:txBody>
      </p:sp>
      <p:sp>
        <p:nvSpPr>
          <p:cNvPr id="6" name="Rectangle 5"/>
          <p:cNvSpPr/>
          <p:nvPr/>
        </p:nvSpPr>
        <p:spPr>
          <a:xfrm>
            <a:off x="899592" y="3573016"/>
            <a:ext cx="7920880" cy="1477328"/>
          </a:xfrm>
          <a:prstGeom prst="rect">
            <a:avLst/>
          </a:prstGeom>
        </p:spPr>
        <p:txBody>
          <a:bodyPr wrap="square">
            <a:spAutoFit/>
          </a:bodyPr>
          <a:lstStyle/>
          <a:p>
            <a:r>
              <a:rPr lang="en-US" dirty="0" smtClean="0"/>
              <a:t>HORIZON </a:t>
            </a:r>
            <a:r>
              <a:rPr lang="en-US" dirty="0"/>
              <a:t>PFT trial – 2.4% increased incidence of AF seen in ZA </a:t>
            </a:r>
            <a:r>
              <a:rPr lang="en-US" dirty="0" smtClean="0"/>
              <a:t>group, </a:t>
            </a:r>
            <a:r>
              <a:rPr lang="en-US" dirty="0"/>
              <a:t> </a:t>
            </a:r>
            <a:r>
              <a:rPr lang="en-US" dirty="0" smtClean="0"/>
              <a:t>but </a:t>
            </a:r>
            <a:r>
              <a:rPr lang="en-US" dirty="0"/>
              <a:t>this was not found in the 2nd large trial HORIZON </a:t>
            </a:r>
            <a:r>
              <a:rPr lang="en-US" dirty="0" smtClean="0"/>
              <a:t>RFT, </a:t>
            </a:r>
            <a:r>
              <a:rPr lang="en-US" dirty="0"/>
              <a:t> </a:t>
            </a:r>
            <a:r>
              <a:rPr lang="en-US" dirty="0" smtClean="0"/>
              <a:t>nor </a:t>
            </a:r>
            <a:r>
              <a:rPr lang="en-US" dirty="0"/>
              <a:t>in the clinical trials with </a:t>
            </a:r>
            <a:r>
              <a:rPr lang="en-US" dirty="0" err="1"/>
              <a:t>Zometa</a:t>
            </a:r>
            <a:r>
              <a:rPr lang="en-US" dirty="0"/>
              <a:t> in over 20,000 patients</a:t>
            </a:r>
            <a:br>
              <a:rPr lang="en-US" dirty="0"/>
            </a:br>
            <a:r>
              <a:rPr lang="en-US" dirty="0"/>
              <a:t/>
            </a:r>
            <a:br>
              <a:rPr lang="en-US" dirty="0"/>
            </a:br>
            <a:r>
              <a:rPr lang="en-US" dirty="0" smtClean="0"/>
              <a:t> </a:t>
            </a:r>
            <a:endParaRPr lang="en-US" dirty="0"/>
          </a:p>
        </p:txBody>
      </p:sp>
      <p:sp>
        <p:nvSpPr>
          <p:cNvPr id="7" name="Rectangle 6"/>
          <p:cNvSpPr/>
          <p:nvPr/>
        </p:nvSpPr>
        <p:spPr>
          <a:xfrm>
            <a:off x="1187624" y="4365010"/>
            <a:ext cx="7776864" cy="2492990"/>
          </a:xfrm>
          <a:prstGeom prst="rect">
            <a:avLst/>
          </a:prstGeom>
        </p:spPr>
        <p:txBody>
          <a:bodyPr wrap="square">
            <a:spAutoFit/>
          </a:bodyPr>
          <a:lstStyle/>
          <a:p>
            <a:r>
              <a:rPr lang="en-US" sz="4400" i="1" dirty="0" smtClean="0">
                <a:solidFill>
                  <a:srgbClr val="00B050"/>
                </a:solidFill>
              </a:rPr>
              <a:t>• </a:t>
            </a:r>
            <a:r>
              <a:rPr lang="en-US" sz="2000" b="1" i="1" dirty="0" smtClean="0">
                <a:solidFill>
                  <a:srgbClr val="C00000"/>
                </a:solidFill>
              </a:rPr>
              <a:t>GI  Problems :</a:t>
            </a:r>
          </a:p>
          <a:p>
            <a:r>
              <a:rPr lang="en-US" dirty="0" smtClean="0"/>
              <a:t>Erosive </a:t>
            </a:r>
            <a:r>
              <a:rPr lang="en-US" dirty="0" err="1" smtClean="0"/>
              <a:t>esophagitis</a:t>
            </a:r>
            <a:r>
              <a:rPr lang="en-US" dirty="0" smtClean="0"/>
              <a:t>, ulceration, and bleeding with  daily oral </a:t>
            </a:r>
            <a:r>
              <a:rPr lang="en-US" dirty="0" err="1" smtClean="0"/>
              <a:t>alendronate</a:t>
            </a:r>
            <a:r>
              <a:rPr lang="en-US" dirty="0" smtClean="0"/>
              <a:t>  or </a:t>
            </a:r>
            <a:r>
              <a:rPr lang="en-US" dirty="0" err="1" smtClean="0"/>
              <a:t>risedronate</a:t>
            </a:r>
            <a:r>
              <a:rPr lang="en-US" dirty="0" smtClean="0"/>
              <a:t> ,  but</a:t>
            </a:r>
            <a:r>
              <a:rPr lang="en-US" b="1" dirty="0" smtClean="0"/>
              <a:t>  </a:t>
            </a:r>
            <a:r>
              <a:rPr lang="en-US" dirty="0" smtClean="0"/>
              <a:t>occur rarely with current (nondaily) regimens.</a:t>
            </a:r>
          </a:p>
          <a:p>
            <a:r>
              <a:rPr lang="en-US" sz="4000" i="1" dirty="0" smtClean="0">
                <a:solidFill>
                  <a:srgbClr val="00B050"/>
                </a:solidFill>
              </a:rPr>
              <a:t>• </a:t>
            </a:r>
            <a:r>
              <a:rPr lang="en-US" sz="2000" i="1" dirty="0" smtClean="0">
                <a:solidFill>
                  <a:srgbClr val="C00000"/>
                </a:solidFill>
              </a:rPr>
              <a:t>Bone Problems:</a:t>
            </a:r>
            <a:endParaRPr lang="en-US" dirty="0" smtClean="0"/>
          </a:p>
          <a:p>
            <a:r>
              <a:rPr lang="en-US" b="1" dirty="0" err="1" smtClean="0"/>
              <a:t>Osteonecrosis</a:t>
            </a:r>
            <a:r>
              <a:rPr lang="en-US" b="1" dirty="0" smtClean="0"/>
              <a:t> of the jaw </a:t>
            </a:r>
            <a:r>
              <a:rPr lang="en-US" dirty="0" smtClean="0"/>
              <a:t>(particularly following IV </a:t>
            </a:r>
            <a:r>
              <a:rPr lang="en-US" dirty="0" err="1" smtClean="0"/>
              <a:t>bisphosphonate</a:t>
            </a:r>
            <a:r>
              <a:rPr lang="en-US" dirty="0" smtClean="0"/>
              <a:t> for cancer)</a:t>
            </a:r>
          </a:p>
          <a:p>
            <a:r>
              <a:rPr lang="en-US" b="1" dirty="0" smtClean="0"/>
              <a:t>Atypical fractures of the femoral shaft</a:t>
            </a:r>
            <a:endParaRPr lang="en-US" b="1" dirty="0"/>
          </a:p>
        </p:txBody>
      </p:sp>
      <p:sp>
        <p:nvSpPr>
          <p:cNvPr id="8" name="Rectangle 7"/>
          <p:cNvSpPr/>
          <p:nvPr/>
        </p:nvSpPr>
        <p:spPr>
          <a:xfrm>
            <a:off x="755576" y="332656"/>
            <a:ext cx="7704856" cy="646331"/>
          </a:xfrm>
          <a:prstGeom prst="rect">
            <a:avLst/>
          </a:prstGeom>
          <a:solidFill>
            <a:srgbClr val="C00000"/>
          </a:solidFill>
          <a:scene3d>
            <a:camera prst="orthographicFront"/>
            <a:lightRig rig="threePt" dir="t"/>
          </a:scene3d>
          <a:sp3d>
            <a:bevelT/>
          </a:sp3d>
        </p:spPr>
        <p:txBody>
          <a:bodyPr wrap="square">
            <a:spAutoFit/>
          </a:bodyPr>
          <a:lstStyle/>
          <a:p>
            <a:pPr algn="ctr"/>
            <a:r>
              <a:rPr lang="en-US" sz="3200" b="1" dirty="0" err="1" smtClean="0">
                <a:solidFill>
                  <a:schemeClr val="bg1"/>
                </a:solidFill>
              </a:rPr>
              <a:t>Bisphosphonate</a:t>
            </a:r>
            <a:r>
              <a:rPr lang="en-US" b="1" dirty="0" err="1" smtClean="0">
                <a:solidFill>
                  <a:schemeClr val="accent2"/>
                </a:solidFill>
              </a:rPr>
              <a:t>s</a:t>
            </a:r>
            <a:r>
              <a:rPr lang="en-US" b="1" dirty="0" smtClean="0">
                <a:solidFill>
                  <a:schemeClr val="accent2"/>
                </a:solidFill>
              </a:rPr>
              <a:t> </a:t>
            </a:r>
            <a:r>
              <a:rPr lang="en-US" sz="3600" b="1" dirty="0" smtClean="0">
                <a:solidFill>
                  <a:schemeClr val="bg1"/>
                </a:solidFill>
              </a:rPr>
              <a:t>:</a:t>
            </a:r>
            <a:r>
              <a:rPr lang="en-US" sz="2800" dirty="0" smtClean="0">
                <a:solidFill>
                  <a:schemeClr val="bg1"/>
                </a:solidFill>
              </a:rPr>
              <a:t>Side Effects</a:t>
            </a:r>
            <a:endParaRPr lang="en-US" sz="36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970">
                                            <p:txEl>
                                              <p:pRg st="1" end="1"/>
                                            </p:txEl>
                                          </p:spTgt>
                                        </p:tgtEl>
                                        <p:attrNameLst>
                                          <p:attrName>style.visibility</p:attrName>
                                        </p:attrNameLst>
                                      </p:cBhvr>
                                      <p:to>
                                        <p:strVal val="visible"/>
                                      </p:to>
                                    </p:set>
                                    <p:animEffect transition="in" filter="blinds(horizontal)">
                                      <p:cBhvr>
                                        <p:cTn id="7" dur="500"/>
                                        <p:tgtEl>
                                          <p:spTgt spid="8397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3970">
                                            <p:txEl>
                                              <p:pRg st="2" end="2"/>
                                            </p:txEl>
                                          </p:spTgt>
                                        </p:tgtEl>
                                        <p:attrNameLst>
                                          <p:attrName>style.visibility</p:attrName>
                                        </p:attrNameLst>
                                      </p:cBhvr>
                                      <p:to>
                                        <p:strVal val="visible"/>
                                      </p:to>
                                    </p:set>
                                    <p:animEffect transition="in" filter="blinds(horizontal)">
                                      <p:cBhvr>
                                        <p:cTn id="10" dur="500"/>
                                        <p:tgtEl>
                                          <p:spTgt spid="8397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3970">
                                            <p:txEl>
                                              <p:pRg st="3" end="3"/>
                                            </p:txEl>
                                          </p:spTgt>
                                        </p:tgtEl>
                                        <p:attrNameLst>
                                          <p:attrName>style.visibility</p:attrName>
                                        </p:attrNameLst>
                                      </p:cBhvr>
                                      <p:to>
                                        <p:strVal val="visible"/>
                                      </p:to>
                                    </p:set>
                                    <p:animEffect transition="in" filter="blinds(horizontal)">
                                      <p:cBhvr>
                                        <p:cTn id="13" dur="500"/>
                                        <p:tgtEl>
                                          <p:spTgt spid="83970">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3970">
                                            <p:txEl>
                                              <p:pRg st="4" end="4"/>
                                            </p:txEl>
                                          </p:spTgt>
                                        </p:tgtEl>
                                        <p:attrNameLst>
                                          <p:attrName>style.visibility</p:attrName>
                                        </p:attrNameLst>
                                      </p:cBhvr>
                                      <p:to>
                                        <p:strVal val="visible"/>
                                      </p:to>
                                    </p:set>
                                    <p:animEffect transition="in" filter="blinds(horizontal)">
                                      <p:cBhvr>
                                        <p:cTn id="16" dur="500"/>
                                        <p:tgtEl>
                                          <p:spTgt spid="83970">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3971">
                                            <p:txEl>
                                              <p:pRg st="2" end="2"/>
                                            </p:txEl>
                                          </p:spTgt>
                                        </p:tgtEl>
                                        <p:attrNameLst>
                                          <p:attrName>style.visibility</p:attrName>
                                        </p:attrNameLst>
                                      </p:cBhvr>
                                      <p:to>
                                        <p:strVal val="visible"/>
                                      </p:to>
                                    </p:set>
                                    <p:animEffect transition="in" filter="blinds(horizontal)">
                                      <p:cBhvr>
                                        <p:cTn id="21" dur="500"/>
                                        <p:tgtEl>
                                          <p:spTgt spid="83971">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3971">
                                            <p:txEl>
                                              <p:pRg st="3" end="3"/>
                                            </p:txEl>
                                          </p:spTgt>
                                        </p:tgtEl>
                                        <p:attrNameLst>
                                          <p:attrName>style.visibility</p:attrName>
                                        </p:attrNameLst>
                                      </p:cBhvr>
                                      <p:to>
                                        <p:strVal val="visible"/>
                                      </p:to>
                                    </p:set>
                                    <p:animEffect transition="in" filter="blinds(horizontal)">
                                      <p:cBhvr>
                                        <p:cTn id="24" dur="500"/>
                                        <p:tgtEl>
                                          <p:spTgt spid="83971">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blinds(horizontal)">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blinds(horizontal)">
                                      <p:cBhvr>
                                        <p:cTn id="40" dur="500"/>
                                        <p:tgtEl>
                                          <p:spTgt spid="7">
                                            <p:txEl>
                                              <p:pRg st="2" end="2"/>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blinds(horizontal)">
                                      <p:cBhvr>
                                        <p:cTn id="43" dur="500"/>
                                        <p:tgtEl>
                                          <p:spTgt spid="7">
                                            <p:txEl>
                                              <p:pRg st="3" end="3"/>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blinds(horizontal)">
                                      <p:cBhvr>
                                        <p:cTn id="4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print"/>
          <a:srcRect/>
          <a:stretch>
            <a:fillRect/>
          </a:stretch>
        </p:blipFill>
        <p:spPr bwMode="auto">
          <a:xfrm>
            <a:off x="1691680" y="1556792"/>
            <a:ext cx="5665586" cy="2731841"/>
          </a:xfrm>
          <a:prstGeom prst="rect">
            <a:avLst/>
          </a:prstGeom>
          <a:noFill/>
          <a:ln w="9525">
            <a:noFill/>
            <a:miter lim="800000"/>
            <a:headEnd/>
            <a:tailEnd/>
          </a:ln>
        </p:spPr>
      </p:pic>
      <p:sp>
        <p:nvSpPr>
          <p:cNvPr id="4" name="Rectangle 3"/>
          <p:cNvSpPr>
            <a:spLocks noChangeArrowheads="1"/>
          </p:cNvSpPr>
          <p:nvPr/>
        </p:nvSpPr>
        <p:spPr bwMode="auto">
          <a:xfrm>
            <a:off x="755576" y="4293096"/>
            <a:ext cx="7560840" cy="1200329"/>
          </a:xfrm>
          <a:prstGeom prst="rect">
            <a:avLst/>
          </a:prstGeom>
          <a:noFill/>
          <a:ln w="9525">
            <a:noFill/>
            <a:miter lim="800000"/>
            <a:headEnd/>
            <a:tailEnd/>
          </a:ln>
        </p:spPr>
        <p:txBody>
          <a:bodyPr wrap="square">
            <a:spAutoFit/>
          </a:bodyPr>
          <a:lstStyle/>
          <a:p>
            <a:r>
              <a:rPr lang="en-US" dirty="0" smtClean="0"/>
              <a:t>Secondary </a:t>
            </a:r>
            <a:r>
              <a:rPr lang="en-US" dirty="0"/>
              <a:t>analyses </a:t>
            </a:r>
            <a:r>
              <a:rPr lang="en-US" dirty="0" smtClean="0"/>
              <a:t>of </a:t>
            </a:r>
            <a:r>
              <a:rPr lang="en-US" dirty="0"/>
              <a:t>three large, </a:t>
            </a:r>
            <a:r>
              <a:rPr lang="en-US" dirty="0" smtClean="0"/>
              <a:t>randomized  </a:t>
            </a:r>
            <a:r>
              <a:rPr lang="en-US" dirty="0" err="1" smtClean="0"/>
              <a:t>bisphosphonate</a:t>
            </a:r>
            <a:r>
              <a:rPr lang="en-US" dirty="0" smtClean="0"/>
              <a:t> </a:t>
            </a:r>
            <a:r>
              <a:rPr lang="en-US" dirty="0"/>
              <a:t>trials: </a:t>
            </a:r>
            <a:endParaRPr lang="en-US" dirty="0" smtClean="0"/>
          </a:p>
          <a:p>
            <a:r>
              <a:rPr lang="en-US" dirty="0" smtClean="0"/>
              <a:t>the </a:t>
            </a:r>
            <a:r>
              <a:rPr lang="en-US" dirty="0"/>
              <a:t>Fracture Intervention Trial (FIT), the FIT </a:t>
            </a:r>
            <a:r>
              <a:rPr lang="en-US" dirty="0" smtClean="0"/>
              <a:t>Long-Term Extension </a:t>
            </a:r>
            <a:r>
              <a:rPr lang="en-US" dirty="0"/>
              <a:t>(FLEX) trial, and the Health Outcomes and Reduced Incidence with </a:t>
            </a:r>
            <a:r>
              <a:rPr lang="en-US" dirty="0" err="1"/>
              <a:t>Zoledronic</a:t>
            </a:r>
            <a:endParaRPr lang="en-US" dirty="0"/>
          </a:p>
          <a:p>
            <a:r>
              <a:rPr lang="en-US" dirty="0"/>
              <a:t>Acid Once Yearly (HORIZON) Pivotal Fracture Trial (PFT).</a:t>
            </a:r>
          </a:p>
        </p:txBody>
      </p:sp>
      <p:sp>
        <p:nvSpPr>
          <p:cNvPr id="5" name="Rectangle 4"/>
          <p:cNvSpPr>
            <a:spLocks noChangeArrowheads="1"/>
          </p:cNvSpPr>
          <p:nvPr/>
        </p:nvSpPr>
        <p:spPr bwMode="auto">
          <a:xfrm>
            <a:off x="683568" y="5589240"/>
            <a:ext cx="7345560" cy="923330"/>
          </a:xfrm>
          <a:prstGeom prst="rect">
            <a:avLst/>
          </a:prstGeom>
          <a:solidFill>
            <a:srgbClr val="002060"/>
          </a:solidFill>
          <a:ln w="9525">
            <a:noFill/>
            <a:miter lim="800000"/>
            <a:headEnd/>
            <a:tailEnd/>
          </a:ln>
          <a:scene3d>
            <a:camera prst="orthographicFront"/>
            <a:lightRig rig="threePt" dir="t"/>
          </a:scene3d>
          <a:sp3d>
            <a:bevelT w="114300" prst="artDeco"/>
          </a:sp3d>
        </p:spPr>
        <p:txBody>
          <a:bodyPr wrap="square">
            <a:spAutoFit/>
          </a:bodyPr>
          <a:lstStyle/>
          <a:p>
            <a:pPr algn="ctr"/>
            <a:r>
              <a:rPr lang="en-US" dirty="0">
                <a:solidFill>
                  <a:schemeClr val="bg1"/>
                </a:solidFill>
              </a:rPr>
              <a:t>The occurrence of fracture of the </a:t>
            </a:r>
            <a:r>
              <a:rPr lang="en-US" dirty="0" err="1">
                <a:solidFill>
                  <a:schemeClr val="bg1"/>
                </a:solidFill>
              </a:rPr>
              <a:t>subtrochanteric</a:t>
            </a:r>
            <a:r>
              <a:rPr lang="en-US" dirty="0">
                <a:solidFill>
                  <a:schemeClr val="bg1"/>
                </a:solidFill>
              </a:rPr>
              <a:t> or </a:t>
            </a:r>
            <a:r>
              <a:rPr lang="en-US" dirty="0" err="1">
                <a:solidFill>
                  <a:schemeClr val="bg1"/>
                </a:solidFill>
              </a:rPr>
              <a:t>diaphyseal</a:t>
            </a:r>
            <a:r>
              <a:rPr lang="en-US" dirty="0">
                <a:solidFill>
                  <a:schemeClr val="bg1"/>
                </a:solidFill>
              </a:rPr>
              <a:t> femur was very </a:t>
            </a:r>
            <a:r>
              <a:rPr lang="en-US" dirty="0" smtClean="0">
                <a:solidFill>
                  <a:schemeClr val="bg1"/>
                </a:solidFill>
              </a:rPr>
              <a:t>rare, even </a:t>
            </a:r>
            <a:r>
              <a:rPr lang="en-US" dirty="0">
                <a:solidFill>
                  <a:schemeClr val="bg1"/>
                </a:solidFill>
              </a:rPr>
              <a:t>among women who had been treated </a:t>
            </a:r>
            <a:r>
              <a:rPr lang="en-US" dirty="0" smtClean="0">
                <a:solidFill>
                  <a:schemeClr val="bg1"/>
                </a:solidFill>
              </a:rPr>
              <a:t>with </a:t>
            </a:r>
            <a:r>
              <a:rPr lang="en-US" dirty="0" err="1" smtClean="0">
                <a:solidFill>
                  <a:schemeClr val="bg1"/>
                </a:solidFill>
              </a:rPr>
              <a:t>bisphosphonates</a:t>
            </a:r>
            <a:r>
              <a:rPr lang="en-US" dirty="0" smtClean="0">
                <a:solidFill>
                  <a:schemeClr val="bg1"/>
                </a:solidFill>
              </a:rPr>
              <a:t> </a:t>
            </a:r>
            <a:r>
              <a:rPr lang="en-US" dirty="0">
                <a:solidFill>
                  <a:schemeClr val="bg1"/>
                </a:solidFill>
              </a:rPr>
              <a:t>for as long as </a:t>
            </a:r>
            <a:r>
              <a:rPr lang="en-US" dirty="0" smtClean="0">
                <a:solidFill>
                  <a:schemeClr val="bg1"/>
                </a:solidFill>
              </a:rPr>
              <a:t>10 years</a:t>
            </a:r>
            <a:r>
              <a:rPr lang="en-US" dirty="0">
                <a:solidFill>
                  <a:schemeClr val="bg1"/>
                </a:solidFill>
              </a:rPr>
              <a:t>.</a:t>
            </a:r>
          </a:p>
        </p:txBody>
      </p:sp>
      <p:sp>
        <p:nvSpPr>
          <p:cNvPr id="6" name="Rectangle 5"/>
          <p:cNvSpPr/>
          <p:nvPr/>
        </p:nvSpPr>
        <p:spPr>
          <a:xfrm>
            <a:off x="251520" y="212447"/>
            <a:ext cx="8712968" cy="1200329"/>
          </a:xfrm>
          <a:prstGeom prst="rect">
            <a:avLst/>
          </a:prstGeom>
          <a:ln>
            <a:solidFill>
              <a:srgbClr val="FF0000"/>
            </a:solidFill>
          </a:ln>
        </p:spPr>
        <p:txBody>
          <a:bodyPr wrap="square">
            <a:spAutoFit/>
          </a:bodyPr>
          <a:lstStyle/>
          <a:p>
            <a:pPr algn="ctr"/>
            <a:r>
              <a:rPr lang="en-US" dirty="0" smtClean="0"/>
              <a:t> </a:t>
            </a:r>
            <a:r>
              <a:rPr lang="en-US" dirty="0" smtClean="0">
                <a:solidFill>
                  <a:srgbClr val="002060"/>
                </a:solidFill>
              </a:rPr>
              <a:t>A number of recent case reports and series have identified a subgroup of atypical   </a:t>
            </a:r>
          </a:p>
          <a:p>
            <a:pPr algn="ctr"/>
            <a:r>
              <a:rPr lang="en-US" dirty="0" smtClean="0">
                <a:solidFill>
                  <a:srgbClr val="002060"/>
                </a:solidFill>
              </a:rPr>
              <a:t>     fractures of the femoral shaft associated with </a:t>
            </a:r>
            <a:r>
              <a:rPr lang="en-US" dirty="0" err="1" smtClean="0">
                <a:solidFill>
                  <a:srgbClr val="002060"/>
                </a:solidFill>
              </a:rPr>
              <a:t>Bisphosphonate</a:t>
            </a:r>
            <a:r>
              <a:rPr lang="en-US" dirty="0" smtClean="0">
                <a:solidFill>
                  <a:srgbClr val="002060"/>
                </a:solidFill>
              </a:rPr>
              <a:t> use.</a:t>
            </a:r>
          </a:p>
          <a:p>
            <a:pPr algn="ctr"/>
            <a:r>
              <a:rPr lang="en-US" dirty="0" smtClean="0">
                <a:solidFill>
                  <a:srgbClr val="002060"/>
                </a:solidFill>
              </a:rPr>
              <a:t> A population based study did not support this association. Such a relationship has</a:t>
            </a:r>
          </a:p>
          <a:p>
            <a:pPr algn="ctr"/>
            <a:r>
              <a:rPr lang="en-US" dirty="0" smtClean="0">
                <a:solidFill>
                  <a:srgbClr val="002060"/>
                </a:solidFill>
              </a:rPr>
              <a:t>    not been examined in randomized trials.</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0114"/>
                                        </p:tgtEl>
                                        <p:attrNameLst>
                                          <p:attrName>style.visibility</p:attrName>
                                        </p:attrNameLst>
                                      </p:cBhvr>
                                      <p:to>
                                        <p:strVal val="visible"/>
                                      </p:to>
                                    </p:set>
                                    <p:animEffect transition="in" filter="blinds(horizontal)">
                                      <p:cBhvr>
                                        <p:cTn id="12" dur="500"/>
                                        <p:tgtEl>
                                          <p:spTgt spid="901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1187624" y="-376152"/>
            <a:ext cx="6912768" cy="3157080"/>
          </a:xfrm>
          <a:prstGeom prst="rect">
            <a:avLst/>
          </a:prstGeom>
          <a:noFill/>
          <a:ln w="9525">
            <a:solidFill>
              <a:srgbClr val="FF0000"/>
            </a:solidFill>
            <a:miter lim="800000"/>
            <a:headEnd/>
            <a:tailEnd/>
          </a:ln>
        </p:spPr>
      </p:pic>
      <p:pic>
        <p:nvPicPr>
          <p:cNvPr id="95235" name="Picture 3"/>
          <p:cNvPicPr>
            <a:picLocks noChangeAspect="1" noChangeArrowheads="1"/>
          </p:cNvPicPr>
          <p:nvPr/>
        </p:nvPicPr>
        <p:blipFill>
          <a:blip r:embed="rId3" cstate="print"/>
          <a:srcRect/>
          <a:stretch>
            <a:fillRect/>
          </a:stretch>
        </p:blipFill>
        <p:spPr bwMode="auto">
          <a:xfrm>
            <a:off x="2699792" y="2549277"/>
            <a:ext cx="3829050" cy="447675"/>
          </a:xfrm>
          <a:prstGeom prst="rect">
            <a:avLst/>
          </a:prstGeom>
          <a:noFill/>
          <a:ln w="9525">
            <a:noFill/>
            <a:miter lim="800000"/>
            <a:headEnd/>
            <a:tailEnd/>
          </a:ln>
        </p:spPr>
      </p:pic>
      <p:sp>
        <p:nvSpPr>
          <p:cNvPr id="95236" name="Rectangle 5"/>
          <p:cNvSpPr>
            <a:spLocks noChangeArrowheads="1"/>
          </p:cNvSpPr>
          <p:nvPr/>
        </p:nvSpPr>
        <p:spPr bwMode="auto">
          <a:xfrm>
            <a:off x="323528" y="3068960"/>
            <a:ext cx="8820472" cy="1477328"/>
          </a:xfrm>
          <a:prstGeom prst="rect">
            <a:avLst/>
          </a:prstGeom>
          <a:noFill/>
          <a:ln w="9525">
            <a:noFill/>
            <a:miter lim="800000"/>
            <a:headEnd/>
            <a:tailEnd/>
          </a:ln>
        </p:spPr>
        <p:txBody>
          <a:bodyPr wrap="square">
            <a:spAutoFit/>
          </a:bodyPr>
          <a:lstStyle/>
          <a:p>
            <a:r>
              <a:rPr lang="en-US" dirty="0"/>
              <a:t>In Sweden, 12,777 women 55 years of age or older sustained a fracture of the femur</a:t>
            </a:r>
          </a:p>
          <a:p>
            <a:r>
              <a:rPr lang="en-US" dirty="0"/>
              <a:t>in 2008. </a:t>
            </a:r>
            <a:endParaRPr lang="en-US" dirty="0" smtClean="0"/>
          </a:p>
          <a:p>
            <a:r>
              <a:rPr lang="en-US" dirty="0" smtClean="0"/>
              <a:t> 1271 </a:t>
            </a:r>
            <a:r>
              <a:rPr lang="en-US" dirty="0"/>
              <a:t>women </a:t>
            </a:r>
            <a:r>
              <a:rPr lang="en-US" dirty="0" smtClean="0"/>
              <a:t>had </a:t>
            </a:r>
            <a:r>
              <a:rPr lang="en-US" dirty="0"/>
              <a:t>a </a:t>
            </a:r>
            <a:r>
              <a:rPr lang="en-US" dirty="0" err="1" smtClean="0"/>
              <a:t>subtrochanteric</a:t>
            </a:r>
            <a:r>
              <a:rPr lang="en-US" dirty="0"/>
              <a:t> </a:t>
            </a:r>
            <a:r>
              <a:rPr lang="en-US" dirty="0" smtClean="0"/>
              <a:t>or </a:t>
            </a:r>
            <a:r>
              <a:rPr lang="en-US" dirty="0"/>
              <a:t>shaft fracture and </a:t>
            </a:r>
            <a:r>
              <a:rPr lang="en-US" dirty="0" smtClean="0"/>
              <a:t>59 </a:t>
            </a:r>
            <a:r>
              <a:rPr lang="en-US" dirty="0"/>
              <a:t>patients with atypical fractures. </a:t>
            </a:r>
            <a:endParaRPr lang="en-US" dirty="0" smtClean="0"/>
          </a:p>
          <a:p>
            <a:r>
              <a:rPr lang="en-US" dirty="0" smtClean="0"/>
              <a:t>The</a:t>
            </a:r>
            <a:r>
              <a:rPr lang="en-US" dirty="0"/>
              <a:t> </a:t>
            </a:r>
            <a:r>
              <a:rPr lang="en-US" dirty="0" smtClean="0"/>
              <a:t>relative </a:t>
            </a:r>
            <a:r>
              <a:rPr lang="en-US" dirty="0"/>
              <a:t>and absolute risk of atypical fractures associated with </a:t>
            </a:r>
            <a:r>
              <a:rPr lang="en-US" dirty="0" err="1"/>
              <a:t>bisphosphonate</a:t>
            </a:r>
            <a:r>
              <a:rPr lang="en-US" dirty="0"/>
              <a:t> use</a:t>
            </a:r>
          </a:p>
          <a:p>
            <a:r>
              <a:rPr lang="en-US" dirty="0"/>
              <a:t>was </a:t>
            </a:r>
            <a:r>
              <a:rPr lang="en-US" dirty="0" smtClean="0"/>
              <a:t>estimated</a:t>
            </a:r>
            <a:endParaRPr lang="en-US" dirty="0"/>
          </a:p>
        </p:txBody>
      </p:sp>
      <p:sp>
        <p:nvSpPr>
          <p:cNvPr id="95237" name="Rectangle 6"/>
          <p:cNvSpPr>
            <a:spLocks noChangeArrowheads="1"/>
          </p:cNvSpPr>
          <p:nvPr/>
        </p:nvSpPr>
        <p:spPr bwMode="auto">
          <a:xfrm>
            <a:off x="323528" y="4509120"/>
            <a:ext cx="8424862" cy="646331"/>
          </a:xfrm>
          <a:prstGeom prst="rect">
            <a:avLst/>
          </a:prstGeom>
          <a:noFill/>
          <a:ln w="9525">
            <a:noFill/>
            <a:miter lim="800000"/>
            <a:headEnd/>
            <a:tailEnd/>
          </a:ln>
        </p:spPr>
        <p:txBody>
          <a:bodyPr>
            <a:spAutoFit/>
          </a:bodyPr>
          <a:lstStyle/>
          <a:p>
            <a:r>
              <a:rPr lang="en-US" dirty="0" smtClean="0"/>
              <a:t>Although </a:t>
            </a:r>
            <a:r>
              <a:rPr lang="en-US" dirty="0"/>
              <a:t>there was a high prevalence of current </a:t>
            </a:r>
            <a:r>
              <a:rPr lang="en-US" dirty="0" err="1" smtClean="0"/>
              <a:t>bisphosphonate</a:t>
            </a:r>
            <a:r>
              <a:rPr lang="en-US" dirty="0"/>
              <a:t> </a:t>
            </a:r>
            <a:r>
              <a:rPr lang="en-US" dirty="0" smtClean="0"/>
              <a:t> use  </a:t>
            </a:r>
            <a:r>
              <a:rPr lang="en-US" dirty="0"/>
              <a:t>among </a:t>
            </a:r>
            <a:r>
              <a:rPr lang="en-US" dirty="0" smtClean="0"/>
              <a:t> patients </a:t>
            </a:r>
            <a:r>
              <a:rPr lang="en-US" dirty="0"/>
              <a:t>with atypical fractures, the absolute risk was small</a:t>
            </a:r>
            <a:r>
              <a:rPr lang="en-US" dirty="0" smtClean="0"/>
              <a:t>.</a:t>
            </a:r>
            <a:endParaRPr lang="en-US" dirty="0"/>
          </a:p>
        </p:txBody>
      </p:sp>
      <p:sp>
        <p:nvSpPr>
          <p:cNvPr id="6" name="Rectangle 5"/>
          <p:cNvSpPr/>
          <p:nvPr/>
        </p:nvSpPr>
        <p:spPr>
          <a:xfrm>
            <a:off x="323528" y="5229200"/>
            <a:ext cx="8424936" cy="923330"/>
          </a:xfrm>
          <a:prstGeom prst="rect">
            <a:avLst/>
          </a:prstGeom>
          <a:solidFill>
            <a:srgbClr val="002060"/>
          </a:solidFill>
          <a:ln>
            <a:solidFill>
              <a:srgbClr val="FF0000"/>
            </a:solidFill>
          </a:ln>
          <a:scene3d>
            <a:camera prst="orthographicFront"/>
            <a:lightRig rig="threePt" dir="t"/>
          </a:scene3d>
          <a:sp3d>
            <a:bevelT w="114300" prst="artDeco"/>
          </a:sp3d>
        </p:spPr>
        <p:txBody>
          <a:bodyPr wrap="square">
            <a:spAutoFit/>
          </a:bodyPr>
          <a:lstStyle/>
          <a:p>
            <a:r>
              <a:rPr lang="en-US" b="1" dirty="0" smtClean="0">
                <a:solidFill>
                  <a:schemeClr val="bg1"/>
                </a:solidFill>
              </a:rPr>
              <a:t>Conclusions</a:t>
            </a:r>
          </a:p>
          <a:p>
            <a:r>
              <a:rPr lang="en-US" dirty="0" smtClean="0">
                <a:solidFill>
                  <a:schemeClr val="bg1"/>
                </a:solidFill>
              </a:rPr>
              <a:t>These population-based nationwide analyses may be reassuring for patients who receive  </a:t>
            </a:r>
            <a:r>
              <a:rPr lang="en-US" dirty="0" err="1" smtClean="0">
                <a:solidFill>
                  <a:schemeClr val="bg1"/>
                </a:solidFill>
              </a:rPr>
              <a:t>bisphosphonates</a:t>
            </a:r>
            <a:r>
              <a:rPr lang="en-US"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linds(horizontal)">
                                      <p:cBhvr>
                                        <p:cTn id="7" dur="500"/>
                                        <p:tgtEl>
                                          <p:spTgt spid="95234"/>
                                        </p:tgtEl>
                                      </p:cBhvr>
                                    </p:animEffect>
                                  </p:childTnLst>
                                </p:cTn>
                              </p:par>
                              <p:par>
                                <p:cTn id="8" presetID="3" presetClass="entr" presetSubtype="10" fill="hold" nodeType="withEffect">
                                  <p:stCondLst>
                                    <p:cond delay="0"/>
                                  </p:stCondLst>
                                  <p:childTnLst>
                                    <p:set>
                                      <p:cBhvr>
                                        <p:cTn id="9" dur="1" fill="hold">
                                          <p:stCondLst>
                                            <p:cond delay="0"/>
                                          </p:stCondLst>
                                        </p:cTn>
                                        <p:tgtEl>
                                          <p:spTgt spid="95235"/>
                                        </p:tgtEl>
                                        <p:attrNameLst>
                                          <p:attrName>style.visibility</p:attrName>
                                        </p:attrNameLst>
                                      </p:cBhvr>
                                      <p:to>
                                        <p:strVal val="visible"/>
                                      </p:to>
                                    </p:set>
                                    <p:animEffect transition="in" filter="blinds(horizontal)">
                                      <p:cBhvr>
                                        <p:cTn id="10" dur="500"/>
                                        <p:tgtEl>
                                          <p:spTgt spid="9523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5236">
                                            <p:txEl>
                                              <p:pRg st="0" end="0"/>
                                            </p:txEl>
                                          </p:spTgt>
                                        </p:tgtEl>
                                        <p:attrNameLst>
                                          <p:attrName>style.visibility</p:attrName>
                                        </p:attrNameLst>
                                      </p:cBhvr>
                                      <p:to>
                                        <p:strVal val="visible"/>
                                      </p:to>
                                    </p:set>
                                    <p:animEffect transition="in" filter="blinds(horizontal)">
                                      <p:cBhvr>
                                        <p:cTn id="15" dur="500"/>
                                        <p:tgtEl>
                                          <p:spTgt spid="9523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5236">
                                            <p:txEl>
                                              <p:pRg st="1" end="1"/>
                                            </p:txEl>
                                          </p:spTgt>
                                        </p:tgtEl>
                                        <p:attrNameLst>
                                          <p:attrName>style.visibility</p:attrName>
                                        </p:attrNameLst>
                                      </p:cBhvr>
                                      <p:to>
                                        <p:strVal val="visible"/>
                                      </p:to>
                                    </p:set>
                                    <p:animEffect transition="in" filter="blinds(horizontal)">
                                      <p:cBhvr>
                                        <p:cTn id="18" dur="500"/>
                                        <p:tgtEl>
                                          <p:spTgt spid="95236">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5236">
                                            <p:txEl>
                                              <p:pRg st="2" end="2"/>
                                            </p:txEl>
                                          </p:spTgt>
                                        </p:tgtEl>
                                        <p:attrNameLst>
                                          <p:attrName>style.visibility</p:attrName>
                                        </p:attrNameLst>
                                      </p:cBhvr>
                                      <p:to>
                                        <p:strVal val="visible"/>
                                      </p:to>
                                    </p:set>
                                    <p:animEffect transition="in" filter="blinds(horizontal)">
                                      <p:cBhvr>
                                        <p:cTn id="21" dur="500"/>
                                        <p:tgtEl>
                                          <p:spTgt spid="95236">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5236">
                                            <p:txEl>
                                              <p:pRg st="3" end="3"/>
                                            </p:txEl>
                                          </p:spTgt>
                                        </p:tgtEl>
                                        <p:attrNameLst>
                                          <p:attrName>style.visibility</p:attrName>
                                        </p:attrNameLst>
                                      </p:cBhvr>
                                      <p:to>
                                        <p:strVal val="visible"/>
                                      </p:to>
                                    </p:set>
                                    <p:animEffect transition="in" filter="blinds(horizontal)">
                                      <p:cBhvr>
                                        <p:cTn id="24" dur="500"/>
                                        <p:tgtEl>
                                          <p:spTgt spid="95236">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95236">
                                            <p:txEl>
                                              <p:pRg st="4" end="4"/>
                                            </p:txEl>
                                          </p:spTgt>
                                        </p:tgtEl>
                                        <p:attrNameLst>
                                          <p:attrName>style.visibility</p:attrName>
                                        </p:attrNameLst>
                                      </p:cBhvr>
                                      <p:to>
                                        <p:strVal val="visible"/>
                                      </p:to>
                                    </p:set>
                                    <p:animEffect transition="in" filter="blinds(horizontal)">
                                      <p:cBhvr>
                                        <p:cTn id="27" dur="500"/>
                                        <p:tgtEl>
                                          <p:spTgt spid="95236">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95237">
                                            <p:txEl>
                                              <p:pRg st="0" end="0"/>
                                            </p:txEl>
                                          </p:spTgt>
                                        </p:tgtEl>
                                        <p:attrNameLst>
                                          <p:attrName>style.visibility</p:attrName>
                                        </p:attrNameLst>
                                      </p:cBhvr>
                                      <p:to>
                                        <p:strVal val="visible"/>
                                      </p:to>
                                    </p:set>
                                    <p:animEffect transition="in" filter="blinds(horizontal)">
                                      <p:cBhvr>
                                        <p:cTn id="30" dur="500"/>
                                        <p:tgtEl>
                                          <p:spTgt spid="9523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484784"/>
            <a:ext cx="7776864" cy="4678204"/>
          </a:xfrm>
          <a:prstGeom prst="rect">
            <a:avLst/>
          </a:prstGeom>
          <a:ln>
            <a:solidFill>
              <a:schemeClr val="accent1"/>
            </a:solidFill>
          </a:ln>
        </p:spPr>
        <p:txBody>
          <a:bodyPr wrap="square">
            <a:spAutoFit/>
          </a:bodyPr>
          <a:lstStyle/>
          <a:p>
            <a:r>
              <a:rPr lang="en-US" sz="4400" b="1" dirty="0" smtClean="0">
                <a:solidFill>
                  <a:srgbClr val="00B050"/>
                </a:solidFill>
              </a:rPr>
              <a:t>•</a:t>
            </a:r>
            <a:r>
              <a:rPr lang="en-US" b="1" dirty="0" smtClean="0">
                <a:solidFill>
                  <a:srgbClr val="00B050"/>
                </a:solidFill>
              </a:rPr>
              <a:t>  </a:t>
            </a:r>
            <a:r>
              <a:rPr lang="en-US" b="1" dirty="0" smtClean="0"/>
              <a:t>Salmon’s </a:t>
            </a:r>
            <a:r>
              <a:rPr lang="en-US" b="1" dirty="0" err="1"/>
              <a:t>calcitonin</a:t>
            </a:r>
            <a:r>
              <a:rPr lang="en-US" b="1" dirty="0"/>
              <a:t> </a:t>
            </a:r>
            <a:r>
              <a:rPr lang="en-US" dirty="0" smtClean="0"/>
              <a:t>: </a:t>
            </a:r>
          </a:p>
          <a:p>
            <a:r>
              <a:rPr lang="en-US" sz="2000" dirty="0" smtClean="0">
                <a:solidFill>
                  <a:srgbClr val="FF0000"/>
                </a:solidFill>
                <a:latin typeface="Arial"/>
                <a:cs typeface="Arial"/>
              </a:rPr>
              <a:t>  ○  </a:t>
            </a:r>
            <a:r>
              <a:rPr lang="en-US" dirty="0" err="1" smtClean="0"/>
              <a:t>Prolonge</a:t>
            </a:r>
            <a:r>
              <a:rPr lang="en-US" dirty="0" smtClean="0"/>
              <a:t> </a:t>
            </a:r>
            <a:r>
              <a:rPr lang="en-US" dirty="0"/>
              <a:t>action and greater potency compared to mammalian </a:t>
            </a:r>
            <a:r>
              <a:rPr lang="en-US" dirty="0" smtClean="0"/>
              <a:t>source.</a:t>
            </a:r>
          </a:p>
          <a:p>
            <a:r>
              <a:rPr lang="en-US" dirty="0" smtClean="0"/>
              <a:t>   </a:t>
            </a:r>
            <a:r>
              <a:rPr lang="en-US" dirty="0" smtClean="0">
                <a:solidFill>
                  <a:srgbClr val="FF0000"/>
                </a:solidFill>
                <a:latin typeface="Arial"/>
                <a:cs typeface="Arial"/>
              </a:rPr>
              <a:t>○</a:t>
            </a:r>
            <a:r>
              <a:rPr lang="en-US" dirty="0" smtClean="0"/>
              <a:t>  Inhibits </a:t>
            </a:r>
            <a:r>
              <a:rPr lang="en-US" dirty="0" err="1" smtClean="0"/>
              <a:t>osteoclast</a:t>
            </a:r>
            <a:r>
              <a:rPr lang="en-US" dirty="0" smtClean="0"/>
              <a:t> activity and </a:t>
            </a:r>
            <a:r>
              <a:rPr lang="en-US" dirty="0" err="1" smtClean="0"/>
              <a:t>osteoclast</a:t>
            </a:r>
            <a:r>
              <a:rPr lang="en-US" dirty="0" smtClean="0"/>
              <a:t> lifespan </a:t>
            </a:r>
            <a:r>
              <a:rPr lang="en-US" dirty="0"/>
              <a:t/>
            </a:r>
            <a:br>
              <a:rPr lang="en-US" dirty="0"/>
            </a:br>
            <a:r>
              <a:rPr lang="en-US" dirty="0" smtClean="0"/>
              <a:t>   </a:t>
            </a:r>
            <a:r>
              <a:rPr lang="en-US" dirty="0" smtClean="0">
                <a:solidFill>
                  <a:srgbClr val="FF0000"/>
                </a:solidFill>
                <a:latin typeface="Arial"/>
                <a:cs typeface="Arial"/>
              </a:rPr>
              <a:t>○ </a:t>
            </a:r>
            <a:r>
              <a:rPr lang="en-US" dirty="0" smtClean="0"/>
              <a:t>Analgesic </a:t>
            </a:r>
            <a:r>
              <a:rPr lang="en-US" dirty="0"/>
              <a:t>effect</a:t>
            </a:r>
            <a:br>
              <a:rPr lang="en-US" dirty="0"/>
            </a:br>
            <a:r>
              <a:rPr lang="en-US" dirty="0" smtClean="0"/>
              <a:t>  </a:t>
            </a:r>
            <a:r>
              <a:rPr lang="en-US" dirty="0" smtClean="0">
                <a:solidFill>
                  <a:srgbClr val="FF0000"/>
                </a:solidFill>
                <a:latin typeface="Arial"/>
                <a:cs typeface="Arial"/>
              </a:rPr>
              <a:t> ○ </a:t>
            </a:r>
            <a:r>
              <a:rPr lang="en-US" dirty="0" smtClean="0"/>
              <a:t>Not </a:t>
            </a:r>
            <a:r>
              <a:rPr lang="en-US" dirty="0"/>
              <a:t>appropriate as 1st line treatment</a:t>
            </a:r>
            <a:br>
              <a:rPr lang="en-US" dirty="0"/>
            </a:br>
            <a:r>
              <a:rPr lang="en-US" dirty="0" smtClean="0">
                <a:solidFill>
                  <a:srgbClr val="FF0000"/>
                </a:solidFill>
                <a:latin typeface="Arial"/>
                <a:cs typeface="Arial"/>
              </a:rPr>
              <a:t>   ○ </a:t>
            </a:r>
            <a:r>
              <a:rPr lang="en-US" dirty="0" smtClean="0"/>
              <a:t>Only use </a:t>
            </a:r>
            <a:r>
              <a:rPr lang="en-US" dirty="0"/>
              <a:t>as 2nd or 3rd line treatment in patients who cannot tolerate </a:t>
            </a:r>
            <a:r>
              <a:rPr lang="en-US" dirty="0" smtClean="0"/>
              <a:t> </a:t>
            </a:r>
          </a:p>
          <a:p>
            <a:r>
              <a:rPr lang="en-US" dirty="0" smtClean="0"/>
              <a:t>        </a:t>
            </a:r>
            <a:r>
              <a:rPr lang="en-US" dirty="0" err="1" smtClean="0"/>
              <a:t>bisphosphonates</a:t>
            </a:r>
            <a:r>
              <a:rPr lang="en-US" dirty="0"/>
              <a:t/>
            </a:r>
            <a:br>
              <a:rPr lang="en-US" dirty="0"/>
            </a:br>
            <a:endParaRPr lang="en-US" dirty="0"/>
          </a:p>
          <a:p>
            <a:r>
              <a:rPr lang="en-US" b="1" dirty="0" err="1"/>
              <a:t>Calcitonin</a:t>
            </a:r>
            <a:r>
              <a:rPr lang="en-US" b="1" dirty="0"/>
              <a:t> 200 </a:t>
            </a:r>
            <a:r>
              <a:rPr lang="en-US" b="1" dirty="0" smtClean="0"/>
              <a:t>IU , </a:t>
            </a:r>
            <a:r>
              <a:rPr lang="en-US" dirty="0" smtClean="0"/>
              <a:t>Intra-nasal spray :</a:t>
            </a:r>
            <a:endParaRPr lang="en-US" b="1" dirty="0"/>
          </a:p>
          <a:p>
            <a:r>
              <a:rPr lang="en-US" dirty="0" smtClean="0"/>
              <a:t>    </a:t>
            </a:r>
            <a:r>
              <a:rPr lang="en-US" dirty="0" smtClean="0">
                <a:solidFill>
                  <a:srgbClr val="FF0000"/>
                </a:solidFill>
                <a:latin typeface="Arial"/>
                <a:cs typeface="Arial"/>
              </a:rPr>
              <a:t>○ </a:t>
            </a:r>
            <a:r>
              <a:rPr lang="en-US" dirty="0" smtClean="0"/>
              <a:t>33</a:t>
            </a:r>
            <a:r>
              <a:rPr lang="en-US" dirty="0"/>
              <a:t>% reduction in new vertebral fractures </a:t>
            </a:r>
            <a:br>
              <a:rPr lang="en-US" dirty="0"/>
            </a:br>
            <a:r>
              <a:rPr lang="en-US" dirty="0" smtClean="0">
                <a:solidFill>
                  <a:srgbClr val="FF0000"/>
                </a:solidFill>
                <a:latin typeface="Arial"/>
                <a:cs typeface="Arial"/>
              </a:rPr>
              <a:t>   ○ </a:t>
            </a:r>
            <a:r>
              <a:rPr lang="en-US" dirty="0" smtClean="0"/>
              <a:t>36</a:t>
            </a:r>
            <a:r>
              <a:rPr lang="en-US" dirty="0"/>
              <a:t>% reduction in those with history of previous fractures</a:t>
            </a:r>
            <a:br>
              <a:rPr lang="en-US" dirty="0"/>
            </a:br>
            <a:r>
              <a:rPr lang="en-US" dirty="0" smtClean="0"/>
              <a:t>           (PROOF study)</a:t>
            </a:r>
            <a:r>
              <a:rPr lang="en-US" dirty="0"/>
              <a:t/>
            </a:r>
            <a:br>
              <a:rPr lang="en-US" dirty="0"/>
            </a:br>
            <a:r>
              <a:rPr lang="en-US" dirty="0" smtClean="0">
                <a:solidFill>
                  <a:srgbClr val="FF0000"/>
                </a:solidFill>
                <a:latin typeface="Arial"/>
                <a:cs typeface="Arial"/>
              </a:rPr>
              <a:t>   ○ </a:t>
            </a:r>
            <a:r>
              <a:rPr lang="en-US" dirty="0" smtClean="0"/>
              <a:t>No </a:t>
            </a:r>
            <a:r>
              <a:rPr lang="en-US" dirty="0"/>
              <a:t>effect on non-vertebral fractures </a:t>
            </a:r>
            <a:endParaRPr lang="en-US" dirty="0" smtClean="0"/>
          </a:p>
          <a:p>
            <a:endParaRPr lang="en-US" dirty="0" smtClean="0"/>
          </a:p>
          <a:p>
            <a:endParaRPr lang="en-US" dirty="0"/>
          </a:p>
        </p:txBody>
      </p:sp>
      <p:sp>
        <p:nvSpPr>
          <p:cNvPr id="3" name="Rectangle 2"/>
          <p:cNvSpPr>
            <a:spLocks noChangeArrowheads="1"/>
          </p:cNvSpPr>
          <p:nvPr/>
        </p:nvSpPr>
        <p:spPr bwMode="auto">
          <a:xfrm>
            <a:off x="323528" y="260648"/>
            <a:ext cx="8280919" cy="923330"/>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algn="ctr"/>
            <a:r>
              <a:rPr lang="en-US" sz="5400" b="1" dirty="0" err="1" smtClean="0">
                <a:solidFill>
                  <a:schemeClr val="bg1"/>
                </a:solidFill>
              </a:rPr>
              <a:t>Calcitonin</a:t>
            </a:r>
            <a:endParaRPr lang="en-US" sz="5400" b="1" dirty="0" smtClean="0">
              <a:solidFill>
                <a:schemeClr val="bg1"/>
              </a:solidFill>
            </a:endParaRPr>
          </a:p>
        </p:txBody>
      </p:sp>
      <p:pic>
        <p:nvPicPr>
          <p:cNvPr id="1026" name="Picture 2" descr="http://t2.gstatic.com/images?q=tbn:ANd9GcSMkdjifFBcQeyz_xJBAf_nFLB7RYeda0gBjDoKG-St9tOi7HjZnUP-dZg">
            <a:hlinkClick r:id="rId2"/>
          </p:cNvPr>
          <p:cNvPicPr>
            <a:picLocks noChangeAspect="1" noChangeArrowheads="1"/>
          </p:cNvPicPr>
          <p:nvPr/>
        </p:nvPicPr>
        <p:blipFill>
          <a:blip r:embed="rId3" cstate="print"/>
          <a:srcRect/>
          <a:stretch>
            <a:fillRect/>
          </a:stretch>
        </p:blipFill>
        <p:spPr bwMode="auto">
          <a:xfrm>
            <a:off x="7380312" y="332657"/>
            <a:ext cx="1190625" cy="864096"/>
          </a:xfrm>
          <a:prstGeom prst="rect">
            <a:avLst/>
          </a:prstGeom>
          <a:noFill/>
        </p:spPr>
      </p:pic>
      <p:pic>
        <p:nvPicPr>
          <p:cNvPr id="6" name="Picture 4" descr="http://t2.gstatic.com/images?q=tbn:ANd9GcRWAdcW1kSS7OTCtIZmd6yX_8UKRN66DNhdTSLulN5D1lw8QpIu6PNJe7A6">
            <a:hlinkClick r:id="rId4"/>
          </p:cNvPr>
          <p:cNvPicPr>
            <a:picLocks noChangeAspect="1" noChangeArrowheads="1"/>
          </p:cNvPicPr>
          <p:nvPr/>
        </p:nvPicPr>
        <p:blipFill>
          <a:blip r:embed="rId5" cstate="print"/>
          <a:srcRect/>
          <a:stretch>
            <a:fillRect/>
          </a:stretch>
        </p:blipFill>
        <p:spPr bwMode="auto">
          <a:xfrm>
            <a:off x="6588224" y="3789040"/>
            <a:ext cx="2388020" cy="1800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1614488" y="2157413"/>
            <a:ext cx="5915025" cy="2543175"/>
          </a:xfrm>
          <a:prstGeom prst="rect">
            <a:avLst/>
          </a:prstGeom>
          <a:noFill/>
          <a:ln w="9525">
            <a:noFill/>
            <a:miter lim="800000"/>
            <a:headEnd/>
            <a:tailEnd/>
          </a:ln>
        </p:spPr>
      </p:pic>
      <p:sp>
        <p:nvSpPr>
          <p:cNvPr id="5" name="TextBox 4"/>
          <p:cNvSpPr txBox="1"/>
          <p:nvPr/>
        </p:nvSpPr>
        <p:spPr>
          <a:xfrm>
            <a:off x="1187624" y="692696"/>
            <a:ext cx="6865406" cy="830997"/>
          </a:xfrm>
          <a:prstGeom prst="rect">
            <a:avLst/>
          </a:prstGeom>
          <a:noFill/>
        </p:spPr>
        <p:txBody>
          <a:bodyPr wrap="none" rtlCol="0">
            <a:spAutoFit/>
          </a:bodyPr>
          <a:lstStyle/>
          <a:p>
            <a:r>
              <a:rPr lang="en-US" sz="2400" dirty="0" smtClean="0">
                <a:solidFill>
                  <a:srgbClr val="C00000"/>
                </a:solidFill>
              </a:rPr>
              <a:t>Nasal  </a:t>
            </a:r>
            <a:r>
              <a:rPr lang="en-US" sz="2400" dirty="0" err="1" smtClean="0">
                <a:solidFill>
                  <a:srgbClr val="C00000"/>
                </a:solidFill>
              </a:rPr>
              <a:t>Calcitonin</a:t>
            </a:r>
            <a:r>
              <a:rPr lang="en-US" sz="2400" dirty="0" smtClean="0">
                <a:solidFill>
                  <a:srgbClr val="C00000"/>
                </a:solidFill>
              </a:rPr>
              <a:t> :   </a:t>
            </a:r>
          </a:p>
          <a:p>
            <a:r>
              <a:rPr lang="en-US" sz="2400" dirty="0" smtClean="0"/>
              <a:t>Effect on lumbar spine BMD  ( PROOF : 5 –Y analysis ) </a:t>
            </a:r>
            <a:endParaRPr lang="en-US" sz="2400" dirty="0"/>
          </a:p>
        </p:txBody>
      </p:sp>
      <p:sp>
        <p:nvSpPr>
          <p:cNvPr id="6" name="TextBox 5"/>
          <p:cNvSpPr txBox="1"/>
          <p:nvPr/>
        </p:nvSpPr>
        <p:spPr>
          <a:xfrm>
            <a:off x="1115616" y="5517232"/>
            <a:ext cx="5529975" cy="615553"/>
          </a:xfrm>
          <a:prstGeom prst="rect">
            <a:avLst/>
          </a:prstGeom>
          <a:noFill/>
        </p:spPr>
        <p:txBody>
          <a:bodyPr wrap="none" rtlCol="0">
            <a:spAutoFit/>
          </a:bodyPr>
          <a:lstStyle/>
          <a:p>
            <a:r>
              <a:rPr lang="en-US" dirty="0" smtClean="0"/>
              <a:t>PROOF : Prevent  Recurrence  Of  Osteoporotic  Fractures</a:t>
            </a:r>
          </a:p>
          <a:p>
            <a:r>
              <a:rPr lang="en-US" sz="1600" i="1" dirty="0" smtClean="0">
                <a:solidFill>
                  <a:schemeClr val="tx2">
                    <a:lumMod val="60000"/>
                    <a:lumOff val="40000"/>
                  </a:schemeClr>
                </a:solidFill>
              </a:rPr>
              <a:t>Am J Med , 2000 ; 109: 267- 276</a:t>
            </a:r>
            <a:endParaRPr lang="en-US" sz="1600" i="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a:stretch>
            <a:fillRect/>
          </a:stretch>
        </p:blipFill>
        <p:spPr bwMode="auto">
          <a:xfrm>
            <a:off x="4860032" y="1503387"/>
            <a:ext cx="3943350" cy="4733925"/>
          </a:xfrm>
          <a:prstGeom prst="rect">
            <a:avLst/>
          </a:prstGeom>
          <a:noFill/>
          <a:ln w="9525">
            <a:noFill/>
            <a:miter lim="800000"/>
            <a:headEnd/>
            <a:tailEnd/>
          </a:ln>
        </p:spPr>
      </p:pic>
      <p:sp>
        <p:nvSpPr>
          <p:cNvPr id="87043" name="Rectangle 4"/>
          <p:cNvSpPr>
            <a:spLocks noChangeArrowheads="1"/>
          </p:cNvSpPr>
          <p:nvPr/>
        </p:nvSpPr>
        <p:spPr bwMode="auto">
          <a:xfrm>
            <a:off x="395536" y="109081"/>
            <a:ext cx="8352928" cy="1015663"/>
          </a:xfrm>
          <a:prstGeom prst="rect">
            <a:avLst/>
          </a:prstGeom>
          <a:solidFill>
            <a:srgbClr val="C00000"/>
          </a:solidFill>
          <a:ln w="9525">
            <a:solidFill>
              <a:srgbClr val="C00000"/>
            </a:solidFill>
            <a:miter lim="800000"/>
            <a:headEnd/>
            <a:tailEnd/>
          </a:ln>
          <a:scene3d>
            <a:camera prst="orthographicFront"/>
            <a:lightRig rig="threePt" dir="t"/>
          </a:scene3d>
          <a:sp3d>
            <a:bevelT w="114300" prst="artDeco"/>
          </a:sp3d>
        </p:spPr>
        <p:txBody>
          <a:bodyPr wrap="square">
            <a:spAutoFit/>
          </a:bodyPr>
          <a:lstStyle/>
          <a:p>
            <a:pPr algn="ctr"/>
            <a:endParaRPr lang="en-US" sz="2000" b="1" dirty="0" smtClean="0">
              <a:solidFill>
                <a:schemeClr val="bg1"/>
              </a:solidFill>
            </a:endParaRPr>
          </a:p>
          <a:p>
            <a:pPr algn="ctr"/>
            <a:r>
              <a:rPr lang="en-US" sz="2000" b="1" dirty="0" smtClean="0">
                <a:solidFill>
                  <a:schemeClr val="bg1"/>
                </a:solidFill>
              </a:rPr>
              <a:t>Roles </a:t>
            </a:r>
            <a:r>
              <a:rPr lang="en-US" sz="2000" b="1" dirty="0">
                <a:solidFill>
                  <a:schemeClr val="bg1"/>
                </a:solidFill>
              </a:rPr>
              <a:t>of </a:t>
            </a:r>
            <a:r>
              <a:rPr lang="en-US" sz="2000" b="1" dirty="0" smtClean="0">
                <a:solidFill>
                  <a:schemeClr val="bg1"/>
                </a:solidFill>
              </a:rPr>
              <a:t>RANK  and  </a:t>
            </a:r>
            <a:r>
              <a:rPr lang="en-US" sz="2000" b="1" dirty="0">
                <a:solidFill>
                  <a:schemeClr val="bg1"/>
                </a:solidFill>
              </a:rPr>
              <a:t>RANKL, </a:t>
            </a:r>
            <a:r>
              <a:rPr lang="en-US" sz="2000" b="1" dirty="0" smtClean="0">
                <a:solidFill>
                  <a:schemeClr val="bg1"/>
                </a:solidFill>
              </a:rPr>
              <a:t>in </a:t>
            </a:r>
            <a:r>
              <a:rPr lang="en-US" sz="2000" b="1" dirty="0" err="1">
                <a:solidFill>
                  <a:schemeClr val="bg1"/>
                </a:solidFill>
              </a:rPr>
              <a:t>Osteoclast</a:t>
            </a:r>
            <a:r>
              <a:rPr lang="en-US" sz="2000" b="1" dirty="0">
                <a:solidFill>
                  <a:schemeClr val="bg1"/>
                </a:solidFill>
              </a:rPr>
              <a:t> </a:t>
            </a:r>
            <a:r>
              <a:rPr lang="en-US" sz="2000" b="1" dirty="0" smtClean="0">
                <a:solidFill>
                  <a:schemeClr val="bg1"/>
                </a:solidFill>
              </a:rPr>
              <a:t>Differentiation  and Function</a:t>
            </a:r>
          </a:p>
          <a:p>
            <a:pPr algn="ctr"/>
            <a:endParaRPr lang="en-US" sz="2000" dirty="0">
              <a:solidFill>
                <a:schemeClr val="bg1"/>
              </a:solidFill>
            </a:endParaRPr>
          </a:p>
        </p:txBody>
      </p:sp>
      <p:sp>
        <p:nvSpPr>
          <p:cNvPr id="87044" name="Rectangle 5"/>
          <p:cNvSpPr>
            <a:spLocks noChangeArrowheads="1"/>
          </p:cNvSpPr>
          <p:nvPr/>
        </p:nvSpPr>
        <p:spPr bwMode="auto">
          <a:xfrm>
            <a:off x="179512" y="1196752"/>
            <a:ext cx="4572000" cy="4893647"/>
          </a:xfrm>
          <a:prstGeom prst="rect">
            <a:avLst/>
          </a:prstGeom>
          <a:noFill/>
          <a:ln w="9525">
            <a:noFill/>
            <a:miter lim="800000"/>
            <a:headEnd/>
            <a:tailEnd/>
          </a:ln>
        </p:spPr>
        <p:txBody>
          <a:bodyPr>
            <a:spAutoFit/>
          </a:bodyPr>
          <a:lstStyle/>
          <a:p>
            <a:r>
              <a:rPr lang="en-US" sz="3200" dirty="0" smtClean="0">
                <a:solidFill>
                  <a:srgbClr val="00B050"/>
                </a:solidFill>
              </a:rPr>
              <a:t>•</a:t>
            </a:r>
            <a:r>
              <a:rPr lang="en-US" sz="2400" dirty="0" smtClean="0"/>
              <a:t>Receptor </a:t>
            </a:r>
            <a:r>
              <a:rPr lang="en-US" sz="2400" dirty="0"/>
              <a:t>activator of nuclear factor-</a:t>
            </a:r>
            <a:r>
              <a:rPr lang="en-US" sz="2400" i="1" dirty="0" err="1"/>
              <a:t>kB</a:t>
            </a:r>
            <a:r>
              <a:rPr lang="en-US" sz="2400" i="1" dirty="0"/>
              <a:t> (RANK) is activated by </a:t>
            </a:r>
            <a:endParaRPr lang="en-US" sz="2400" i="1" dirty="0" smtClean="0"/>
          </a:p>
          <a:p>
            <a:r>
              <a:rPr lang="en-US" sz="2400" i="1" dirty="0" smtClean="0"/>
              <a:t>the cytokine </a:t>
            </a:r>
            <a:r>
              <a:rPr lang="en-US" sz="2400" dirty="0" smtClean="0"/>
              <a:t>RANK  </a:t>
            </a:r>
            <a:r>
              <a:rPr lang="en-US" sz="2400" dirty="0" err="1"/>
              <a:t>ligand</a:t>
            </a:r>
            <a:r>
              <a:rPr lang="en-US" sz="2400" dirty="0"/>
              <a:t> (RANKL), which is produced by other cells, primarily </a:t>
            </a:r>
            <a:r>
              <a:rPr lang="en-US" sz="2400" dirty="0" err="1"/>
              <a:t>osteoblasts</a:t>
            </a:r>
            <a:r>
              <a:rPr lang="en-US" sz="2400" dirty="0"/>
              <a:t>.</a:t>
            </a:r>
          </a:p>
          <a:p>
            <a:r>
              <a:rPr lang="en-US" sz="3200" dirty="0" smtClean="0">
                <a:solidFill>
                  <a:srgbClr val="00B050"/>
                </a:solidFill>
              </a:rPr>
              <a:t>•</a:t>
            </a:r>
            <a:r>
              <a:rPr lang="en-US" sz="2400" dirty="0" smtClean="0">
                <a:solidFill>
                  <a:srgbClr val="00B050"/>
                </a:solidFill>
              </a:rPr>
              <a:t> </a:t>
            </a:r>
            <a:r>
              <a:rPr lang="en-US" sz="2400" dirty="0" smtClean="0"/>
              <a:t>Signaling occurs following </a:t>
            </a:r>
            <a:r>
              <a:rPr lang="en-US" sz="2400" dirty="0"/>
              <a:t>the association of RANK and </a:t>
            </a:r>
            <a:r>
              <a:rPr lang="en-US" sz="2400" dirty="0" smtClean="0"/>
              <a:t>RANKL , which </a:t>
            </a:r>
            <a:r>
              <a:rPr lang="en-US" sz="2400" dirty="0"/>
              <a:t>influences the </a:t>
            </a:r>
            <a:r>
              <a:rPr lang="en-US" sz="2400" dirty="0" smtClean="0"/>
              <a:t>differentiation of </a:t>
            </a:r>
            <a:r>
              <a:rPr lang="en-US" sz="2400" dirty="0" err="1"/>
              <a:t>osteoclasts</a:t>
            </a:r>
            <a:r>
              <a:rPr lang="en-US" sz="2400" dirty="0"/>
              <a:t> through several </a:t>
            </a:r>
            <a:r>
              <a:rPr lang="en-US" sz="2400" dirty="0" smtClean="0"/>
              <a:t>pathways.</a:t>
            </a:r>
          </a:p>
          <a:p>
            <a:r>
              <a:rPr lang="en-US" sz="3200" dirty="0" smtClean="0">
                <a:solidFill>
                  <a:srgbClr val="00B050"/>
                </a:solidFill>
              </a:rPr>
              <a:t>•</a:t>
            </a:r>
            <a:r>
              <a:rPr lang="en-US" sz="2400" dirty="0" smtClean="0">
                <a:solidFill>
                  <a:srgbClr val="00B050"/>
                </a:solidFill>
              </a:rPr>
              <a:t> </a:t>
            </a:r>
            <a:r>
              <a:rPr lang="en-US" sz="2400" dirty="0" smtClean="0"/>
              <a:t>RANK </a:t>
            </a:r>
            <a:r>
              <a:rPr lang="en-US" sz="2400" dirty="0"/>
              <a:t>signaling is also thought to exert anti-apoptotic </a:t>
            </a:r>
            <a:r>
              <a:rPr lang="en-US" sz="2400" dirty="0" smtClean="0"/>
              <a:t>effects.</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chemeClr val="accent6">
                <a:lumMod val="50000"/>
              </a:schemeClr>
            </a:solidFill>
          </a:ln>
          <a:scene3d>
            <a:camera prst="orthographicFront"/>
            <a:lightRig rig="threePt" dir="t"/>
          </a:scene3d>
          <a:sp3d>
            <a:bevelT/>
          </a:sp3d>
        </p:spPr>
        <p:txBody>
          <a:bodyPr/>
          <a:lstStyle/>
          <a:p>
            <a:pPr algn="l">
              <a:defRPr/>
            </a:pPr>
            <a:r>
              <a:rPr lang="en-US" dirty="0" smtClean="0">
                <a:solidFill>
                  <a:schemeClr val="bg1"/>
                </a:solidFill>
              </a:rPr>
              <a:t>The burden of osteoporosis </a:t>
            </a:r>
            <a:endParaRPr lang="en-US" dirty="0">
              <a:solidFill>
                <a:schemeClr val="bg1"/>
              </a:solidFill>
            </a:endParaRPr>
          </a:p>
        </p:txBody>
      </p:sp>
      <p:sp>
        <p:nvSpPr>
          <p:cNvPr id="3" name="Rectangle 2"/>
          <p:cNvSpPr/>
          <p:nvPr/>
        </p:nvSpPr>
        <p:spPr>
          <a:xfrm>
            <a:off x="251520" y="1723449"/>
            <a:ext cx="8892480" cy="4585871"/>
          </a:xfrm>
          <a:prstGeom prst="rect">
            <a:avLst/>
          </a:prstGeom>
        </p:spPr>
        <p:txBody>
          <a:bodyPr wrap="square">
            <a:spAutoFit/>
          </a:bodyPr>
          <a:lstStyle/>
          <a:p>
            <a:r>
              <a:rPr lang="en-US" sz="4000" b="1" dirty="0" smtClean="0">
                <a:solidFill>
                  <a:srgbClr val="92D050"/>
                </a:solidFill>
                <a:latin typeface="Arial"/>
                <a:cs typeface="Arial"/>
              </a:rPr>
              <a:t>►</a:t>
            </a:r>
            <a:r>
              <a:rPr lang="en-US" sz="4000" b="1" dirty="0" smtClean="0">
                <a:solidFill>
                  <a:schemeClr val="accent2">
                    <a:lumMod val="75000"/>
                  </a:schemeClr>
                </a:solidFill>
                <a:latin typeface="Abadi MT Condensed Light" pitchFamily="34" charset="0"/>
                <a:cs typeface="B Niki Outline" pitchFamily="2" charset="-78"/>
              </a:rPr>
              <a:t>The most common metabolic bone disease</a:t>
            </a:r>
          </a:p>
          <a:p>
            <a:r>
              <a:rPr lang="en-US" sz="4000" b="1" dirty="0" smtClean="0">
                <a:solidFill>
                  <a:srgbClr val="92D050"/>
                </a:solidFill>
                <a:latin typeface="Arial"/>
                <a:cs typeface="Arial"/>
              </a:rPr>
              <a:t>►</a:t>
            </a:r>
            <a:r>
              <a:rPr lang="en-US" sz="4000" b="1" dirty="0" smtClean="0">
                <a:solidFill>
                  <a:schemeClr val="accent2">
                    <a:lumMod val="75000"/>
                  </a:schemeClr>
                </a:solidFill>
                <a:latin typeface="Abadi MT Condensed Light" pitchFamily="34" charset="0"/>
                <a:cs typeface="B Niki Outline" pitchFamily="2" charset="-78"/>
              </a:rPr>
              <a:t>The most common cause of </a:t>
            </a:r>
            <a:r>
              <a:rPr lang="en-US" sz="4000" b="1" dirty="0" err="1" smtClean="0">
                <a:solidFill>
                  <a:schemeClr val="accent2">
                    <a:lumMod val="75000"/>
                  </a:schemeClr>
                </a:solidFill>
                <a:latin typeface="Abadi MT Condensed Light" pitchFamily="34" charset="0"/>
                <a:cs typeface="B Niki Outline" pitchFamily="2" charset="-78"/>
              </a:rPr>
              <a:t>Fx</a:t>
            </a:r>
            <a:r>
              <a:rPr lang="en-US" sz="4000" b="1" dirty="0" smtClean="0">
                <a:solidFill>
                  <a:schemeClr val="accent2">
                    <a:lumMod val="75000"/>
                  </a:schemeClr>
                </a:solidFill>
                <a:latin typeface="Abadi MT Condensed Light" pitchFamily="34" charset="0"/>
                <a:cs typeface="B Niki Outline" pitchFamily="2" charset="-78"/>
              </a:rPr>
              <a:t>. in older adults</a:t>
            </a:r>
          </a:p>
          <a:p>
            <a:r>
              <a:rPr lang="en-US" sz="4000" b="1" dirty="0" smtClean="0">
                <a:solidFill>
                  <a:srgbClr val="92D050"/>
                </a:solidFill>
                <a:latin typeface="Arial"/>
                <a:cs typeface="Arial"/>
              </a:rPr>
              <a:t>►</a:t>
            </a:r>
            <a:r>
              <a:rPr lang="en-US" sz="4000" b="1" dirty="0" smtClean="0">
                <a:solidFill>
                  <a:schemeClr val="accent2">
                    <a:lumMod val="75000"/>
                  </a:schemeClr>
                </a:solidFill>
                <a:latin typeface="Abadi MT Condensed Light" pitchFamily="34" charset="0"/>
                <a:cs typeface="B Niki Outline" pitchFamily="2" charset="-78"/>
              </a:rPr>
              <a:t>2 million fracture each year :</a:t>
            </a:r>
            <a:endParaRPr lang="en-US" sz="2400" b="1" dirty="0">
              <a:solidFill>
                <a:schemeClr val="accent2">
                  <a:lumMod val="75000"/>
                </a:schemeClr>
              </a:solidFill>
            </a:endParaRPr>
          </a:p>
          <a:p>
            <a:r>
              <a:rPr lang="en-US" dirty="0" smtClean="0"/>
              <a:t>               </a:t>
            </a:r>
            <a:r>
              <a:rPr lang="en-US" sz="3200" dirty="0" smtClean="0">
                <a:solidFill>
                  <a:srgbClr val="FF0000"/>
                </a:solidFill>
              </a:rPr>
              <a:t>• </a:t>
            </a:r>
            <a:r>
              <a:rPr lang="en-US" sz="2800" dirty="0" smtClean="0"/>
              <a:t>300,000 hip </a:t>
            </a:r>
            <a:r>
              <a:rPr lang="en-US" sz="2800" dirty="0" err="1" smtClean="0"/>
              <a:t>Fx</a:t>
            </a:r>
            <a:r>
              <a:rPr lang="en-US" sz="2800" dirty="0" smtClean="0"/>
              <a:t>.</a:t>
            </a:r>
            <a:endParaRPr lang="en-US" sz="2800" dirty="0"/>
          </a:p>
          <a:p>
            <a:r>
              <a:rPr lang="en-US" sz="2800" dirty="0" smtClean="0"/>
              <a:t>          </a:t>
            </a:r>
            <a:r>
              <a:rPr lang="en-US" sz="2800" dirty="0" smtClean="0">
                <a:solidFill>
                  <a:srgbClr val="FF0000"/>
                </a:solidFill>
              </a:rPr>
              <a:t>• </a:t>
            </a:r>
            <a:r>
              <a:rPr lang="en-US" sz="2800" dirty="0" smtClean="0"/>
              <a:t>547,000 Vert. </a:t>
            </a:r>
            <a:r>
              <a:rPr lang="en-US" sz="2800" dirty="0" err="1" smtClean="0"/>
              <a:t>Fx</a:t>
            </a:r>
            <a:r>
              <a:rPr lang="en-US" sz="2800" dirty="0" smtClean="0"/>
              <a:t>.</a:t>
            </a:r>
          </a:p>
          <a:p>
            <a:r>
              <a:rPr lang="en-US" sz="2800" dirty="0" smtClean="0"/>
              <a:t>          </a:t>
            </a:r>
            <a:r>
              <a:rPr lang="en-US" sz="2800" dirty="0" smtClean="0">
                <a:solidFill>
                  <a:srgbClr val="FF0000"/>
                </a:solidFill>
              </a:rPr>
              <a:t>•</a:t>
            </a:r>
            <a:r>
              <a:rPr lang="en-US" sz="2800" dirty="0" smtClean="0"/>
              <a:t> 135,000 Pelvic </a:t>
            </a:r>
            <a:r>
              <a:rPr lang="en-US" sz="2800" dirty="0" err="1" smtClean="0"/>
              <a:t>Fx</a:t>
            </a:r>
            <a:r>
              <a:rPr lang="en-US" sz="2800" dirty="0" smtClean="0"/>
              <a:t>.</a:t>
            </a:r>
            <a:endParaRPr lang="en-US" sz="2800" dirty="0"/>
          </a:p>
          <a:p>
            <a:r>
              <a:rPr lang="en-US" sz="2800" dirty="0" smtClean="0"/>
              <a:t>          </a:t>
            </a:r>
            <a:r>
              <a:rPr lang="en-US" sz="2800" dirty="0" smtClean="0">
                <a:solidFill>
                  <a:srgbClr val="FF0000"/>
                </a:solidFill>
              </a:rPr>
              <a:t>• </a:t>
            </a:r>
            <a:r>
              <a:rPr lang="en-US" sz="2800" dirty="0" smtClean="0"/>
              <a:t>20</a:t>
            </a:r>
            <a:r>
              <a:rPr lang="en-US" sz="2800" dirty="0"/>
              <a:t>% </a:t>
            </a:r>
            <a:r>
              <a:rPr lang="en-US" sz="2800" dirty="0" smtClean="0"/>
              <a:t> end </a:t>
            </a:r>
            <a:r>
              <a:rPr lang="en-US" sz="2800" dirty="0"/>
              <a:t>up in nursing homes </a:t>
            </a:r>
          </a:p>
          <a:p>
            <a:r>
              <a:rPr lang="en-US" sz="2800" dirty="0" smtClean="0"/>
              <a:t>          </a:t>
            </a:r>
            <a:r>
              <a:rPr lang="en-US" sz="2800" dirty="0" smtClean="0">
                <a:solidFill>
                  <a:srgbClr val="FF0000"/>
                </a:solidFill>
              </a:rPr>
              <a:t>• </a:t>
            </a:r>
            <a:r>
              <a:rPr lang="en-US" sz="2800" dirty="0" smtClean="0"/>
              <a:t>20%  </a:t>
            </a:r>
            <a:r>
              <a:rPr lang="en-US" sz="2800" dirty="0"/>
              <a:t>mortality within 1 year of fracture </a:t>
            </a:r>
          </a:p>
          <a:p>
            <a:r>
              <a:rPr lang="en-US" sz="2800" dirty="0" smtClean="0"/>
              <a:t>          </a:t>
            </a:r>
            <a:r>
              <a:rPr lang="en-US" sz="2800" dirty="0" smtClean="0">
                <a:solidFill>
                  <a:srgbClr val="FF0000"/>
                </a:solidFill>
              </a:rPr>
              <a:t>• </a:t>
            </a:r>
            <a:r>
              <a:rPr lang="en-US" sz="2800" dirty="0" smtClean="0"/>
              <a:t>2/3  </a:t>
            </a:r>
            <a:r>
              <a:rPr lang="en-US" sz="2800" dirty="0"/>
              <a:t>never return to pre-fracture functional level</a:t>
            </a:r>
          </a:p>
        </p:txBody>
      </p:sp>
      <p:pic>
        <p:nvPicPr>
          <p:cNvPr id="49154" name="Picture 2" descr="http://t2.gstatic.com/images?q=tbn:ANd9GcSoTqMTfSP4z_peLLMNvmDb6tioCGadsJhDxuaxTyLPIXd0RfxPcx6a-w">
            <a:hlinkClick r:id="rId2"/>
          </p:cNvPr>
          <p:cNvPicPr>
            <a:picLocks noChangeAspect="1" noChangeArrowheads="1"/>
          </p:cNvPicPr>
          <p:nvPr/>
        </p:nvPicPr>
        <p:blipFill>
          <a:blip r:embed="rId3" cstate="print"/>
          <a:srcRect/>
          <a:stretch>
            <a:fillRect/>
          </a:stretch>
        </p:blipFill>
        <p:spPr bwMode="auto">
          <a:xfrm>
            <a:off x="7202247" y="332656"/>
            <a:ext cx="1402201" cy="104889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Placeholder 2"/>
          <p:cNvSpPr>
            <a:spLocks noGrp="1"/>
          </p:cNvSpPr>
          <p:nvPr>
            <p:ph type="body" idx="1"/>
          </p:nvPr>
        </p:nvSpPr>
        <p:spPr>
          <a:xfrm>
            <a:off x="395536" y="4581128"/>
            <a:ext cx="3816424" cy="1500187"/>
          </a:xfrm>
        </p:spPr>
        <p:txBody>
          <a:bodyPr>
            <a:noAutofit/>
          </a:bodyPr>
          <a:lstStyle/>
          <a:p>
            <a:r>
              <a:rPr lang="en-US" sz="2400" dirty="0" smtClean="0">
                <a:solidFill>
                  <a:schemeClr val="tx1"/>
                </a:solidFill>
              </a:rPr>
              <a:t>Is a fully human monoclonal antibody to the receptor activator of nuclear factor-</a:t>
            </a:r>
            <a:r>
              <a:rPr lang="en-US" sz="2400" dirty="0" err="1" smtClean="0">
                <a:solidFill>
                  <a:schemeClr val="tx1"/>
                </a:solidFill>
              </a:rPr>
              <a:t>κB</a:t>
            </a:r>
            <a:r>
              <a:rPr lang="en-US" sz="2400" dirty="0" smtClean="0">
                <a:solidFill>
                  <a:schemeClr val="tx1"/>
                </a:solidFill>
              </a:rPr>
              <a:t> </a:t>
            </a:r>
            <a:r>
              <a:rPr lang="en-US" sz="2400" dirty="0" err="1" smtClean="0">
                <a:solidFill>
                  <a:schemeClr val="tx1"/>
                </a:solidFill>
              </a:rPr>
              <a:t>ligand</a:t>
            </a:r>
            <a:r>
              <a:rPr lang="en-US" sz="2400" dirty="0" smtClean="0">
                <a:solidFill>
                  <a:schemeClr val="tx1"/>
                </a:solidFill>
              </a:rPr>
              <a:t> (RANKL) that blocks its binding to RANK, inhibiting the development and activity of </a:t>
            </a:r>
            <a:r>
              <a:rPr lang="en-US" sz="2400" i="1" dirty="0" err="1" smtClean="0">
                <a:solidFill>
                  <a:srgbClr val="C00000"/>
                </a:solidFill>
              </a:rPr>
              <a:t>Osteoclasts</a:t>
            </a:r>
            <a:r>
              <a:rPr lang="en-US" sz="2400" dirty="0" smtClean="0">
                <a:solidFill>
                  <a:schemeClr val="tx1"/>
                </a:solidFill>
              </a:rPr>
              <a:t>, decreasing </a:t>
            </a:r>
            <a:r>
              <a:rPr lang="en-US" sz="2400" i="1" dirty="0" smtClean="0">
                <a:solidFill>
                  <a:srgbClr val="C00000"/>
                </a:solidFill>
              </a:rPr>
              <a:t>bone </a:t>
            </a:r>
            <a:r>
              <a:rPr lang="en-US" sz="2400" i="1" dirty="0" err="1" smtClean="0">
                <a:solidFill>
                  <a:srgbClr val="C00000"/>
                </a:solidFill>
              </a:rPr>
              <a:t>resorption</a:t>
            </a:r>
            <a:r>
              <a:rPr lang="en-US" sz="2400" dirty="0" smtClean="0">
                <a:solidFill>
                  <a:schemeClr val="tx1"/>
                </a:solidFill>
              </a:rPr>
              <a:t>, and increasing </a:t>
            </a:r>
            <a:r>
              <a:rPr lang="en-US" sz="2400" i="1" dirty="0" smtClean="0">
                <a:solidFill>
                  <a:srgbClr val="C00000"/>
                </a:solidFill>
              </a:rPr>
              <a:t>bone density</a:t>
            </a:r>
            <a:r>
              <a:rPr lang="en-US" sz="2400" dirty="0" smtClean="0">
                <a:solidFill>
                  <a:schemeClr val="tx1"/>
                </a:solidFill>
              </a:rPr>
              <a:t>.</a:t>
            </a:r>
          </a:p>
        </p:txBody>
      </p:sp>
      <p:pic>
        <p:nvPicPr>
          <p:cNvPr id="23562" name="Picture 10" descr="gr3"/>
          <p:cNvPicPr>
            <a:picLocks noChangeAspect="1" noChangeArrowheads="1"/>
          </p:cNvPicPr>
          <p:nvPr/>
        </p:nvPicPr>
        <p:blipFill>
          <a:blip r:embed="rId2" cstate="print"/>
          <a:srcRect/>
          <a:stretch>
            <a:fillRect/>
          </a:stretch>
        </p:blipFill>
        <p:spPr bwMode="auto">
          <a:xfrm>
            <a:off x="4211960" y="2996952"/>
            <a:ext cx="4608512" cy="2999468"/>
          </a:xfrm>
          <a:prstGeom prst="rect">
            <a:avLst/>
          </a:prstGeom>
          <a:noFill/>
        </p:spPr>
      </p:pic>
      <p:sp>
        <p:nvSpPr>
          <p:cNvPr id="10" name="Rectangle 9"/>
          <p:cNvSpPr/>
          <p:nvPr/>
        </p:nvSpPr>
        <p:spPr>
          <a:xfrm>
            <a:off x="611560" y="188640"/>
            <a:ext cx="7848872" cy="2215991"/>
          </a:xfrm>
          <a:prstGeom prst="rect">
            <a:avLst/>
          </a:prstGeom>
          <a:solidFill>
            <a:srgbClr val="C00000"/>
          </a:solidFill>
          <a:scene3d>
            <a:camera prst="orthographicFront"/>
            <a:lightRig rig="threePt" dir="t"/>
          </a:scene3d>
          <a:sp3d>
            <a:bevelT w="114300" prst="artDeco"/>
          </a:sp3d>
        </p:spPr>
        <p:txBody>
          <a:bodyPr wrap="square">
            <a:spAutoFit/>
          </a:bodyPr>
          <a:lstStyle/>
          <a:p>
            <a:r>
              <a:rPr lang="en-US" sz="4400" b="1" dirty="0" smtClean="0">
                <a:solidFill>
                  <a:schemeClr val="bg1"/>
                </a:solidFill>
              </a:rPr>
              <a:t> </a:t>
            </a:r>
            <a:r>
              <a:rPr lang="en-US" sz="5400" b="1" dirty="0" err="1" smtClean="0">
                <a:solidFill>
                  <a:schemeClr val="bg1"/>
                </a:solidFill>
              </a:rPr>
              <a:t>Denosumab</a:t>
            </a:r>
            <a:endParaRPr lang="en-US" sz="5400" b="1" dirty="0" smtClean="0">
              <a:solidFill>
                <a:schemeClr val="bg1"/>
              </a:solidFill>
            </a:endParaRPr>
          </a:p>
          <a:p>
            <a:endParaRPr lang="en-US" sz="4400" b="1" dirty="0" smtClean="0">
              <a:solidFill>
                <a:schemeClr val="bg1"/>
              </a:solidFill>
            </a:endParaRPr>
          </a:p>
          <a:p>
            <a:endParaRPr lang="en-US" sz="4000" b="1" dirty="0" smtClean="0">
              <a:solidFill>
                <a:schemeClr val="bg1"/>
              </a:solidFill>
            </a:endParaRPr>
          </a:p>
        </p:txBody>
      </p:sp>
      <p:pic>
        <p:nvPicPr>
          <p:cNvPr id="22530" name="Picture 2" descr="Prolia"/>
          <p:cNvPicPr>
            <a:picLocks noChangeAspect="1" noChangeArrowheads="1"/>
          </p:cNvPicPr>
          <p:nvPr/>
        </p:nvPicPr>
        <p:blipFill>
          <a:blip r:embed="rId3" cstate="print"/>
          <a:srcRect/>
          <a:stretch>
            <a:fillRect/>
          </a:stretch>
        </p:blipFill>
        <p:spPr bwMode="auto">
          <a:xfrm>
            <a:off x="5148064" y="332656"/>
            <a:ext cx="2857500" cy="1885950"/>
          </a:xfrm>
          <a:prstGeom prst="rect">
            <a:avLst/>
          </a:prstGeom>
          <a:noFill/>
        </p:spPr>
      </p:pic>
      <p:pic>
        <p:nvPicPr>
          <p:cNvPr id="22532" name="Picture 4" descr="Prolia"/>
          <p:cNvPicPr>
            <a:picLocks noChangeAspect="1" noChangeArrowheads="1"/>
          </p:cNvPicPr>
          <p:nvPr/>
        </p:nvPicPr>
        <p:blipFill>
          <a:blip r:embed="rId4" cstate="print"/>
          <a:srcRect/>
          <a:stretch>
            <a:fillRect/>
          </a:stretch>
        </p:blipFill>
        <p:spPr bwMode="auto">
          <a:xfrm>
            <a:off x="1403648" y="1124744"/>
            <a:ext cx="2304256" cy="92170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23528" y="188640"/>
            <a:ext cx="8280919" cy="1446550"/>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algn="ctr"/>
            <a:r>
              <a:rPr lang="en-US" sz="4400" b="1" dirty="0" err="1" smtClean="0">
                <a:solidFill>
                  <a:schemeClr val="bg1"/>
                </a:solidFill>
              </a:rPr>
              <a:t>Denosumab</a:t>
            </a:r>
            <a:r>
              <a:rPr lang="en-US" sz="4400" b="1" dirty="0" smtClean="0">
                <a:solidFill>
                  <a:schemeClr val="bg1"/>
                </a:solidFill>
              </a:rPr>
              <a:t> :</a:t>
            </a:r>
            <a:r>
              <a:rPr lang="en-US" sz="3600" dirty="0" smtClean="0">
                <a:solidFill>
                  <a:schemeClr val="bg1"/>
                </a:solidFill>
              </a:rPr>
              <a:t>Clinical Evidence</a:t>
            </a:r>
            <a:endParaRPr lang="en-US" sz="4400" dirty="0" smtClean="0">
              <a:solidFill>
                <a:schemeClr val="bg1"/>
              </a:solidFill>
            </a:endParaRPr>
          </a:p>
          <a:p>
            <a:pPr algn="ctr"/>
            <a:endParaRPr lang="en-US" sz="4400" b="1" dirty="0" smtClean="0">
              <a:solidFill>
                <a:schemeClr val="bg1"/>
              </a:solidFill>
            </a:endParaRPr>
          </a:p>
        </p:txBody>
      </p:sp>
      <p:sp>
        <p:nvSpPr>
          <p:cNvPr id="6" name="Rectangle 5"/>
          <p:cNvSpPr/>
          <p:nvPr/>
        </p:nvSpPr>
        <p:spPr>
          <a:xfrm>
            <a:off x="395536" y="1772816"/>
            <a:ext cx="8460432" cy="2462213"/>
          </a:xfrm>
          <a:prstGeom prst="rect">
            <a:avLst/>
          </a:prstGeom>
        </p:spPr>
        <p:txBody>
          <a:bodyPr wrap="square">
            <a:spAutoFit/>
          </a:bodyPr>
          <a:lstStyle/>
          <a:p>
            <a:r>
              <a:rPr lang="en-US" dirty="0">
                <a:solidFill>
                  <a:srgbClr val="7030A0"/>
                </a:solidFill>
              </a:rPr>
              <a:t>The approval was based on two 3-year clinical trials </a:t>
            </a:r>
            <a:r>
              <a:rPr lang="en-US" dirty="0" smtClean="0">
                <a:solidFill>
                  <a:srgbClr val="7030A0"/>
                </a:solidFill>
              </a:rPr>
              <a:t>:</a:t>
            </a:r>
          </a:p>
          <a:p>
            <a:r>
              <a:rPr lang="en-US" sz="2800" dirty="0" smtClean="0">
                <a:solidFill>
                  <a:srgbClr val="00B050"/>
                </a:solidFill>
              </a:rPr>
              <a:t>• </a:t>
            </a:r>
            <a:r>
              <a:rPr lang="en-US" dirty="0" smtClean="0">
                <a:solidFill>
                  <a:srgbClr val="C00000"/>
                </a:solidFill>
              </a:rPr>
              <a:t>F</a:t>
            </a:r>
            <a:r>
              <a:rPr lang="en-US" dirty="0" smtClean="0"/>
              <a:t>racture </a:t>
            </a:r>
            <a:r>
              <a:rPr lang="en-US" dirty="0" err="1">
                <a:solidFill>
                  <a:srgbClr val="C00000"/>
                </a:solidFill>
              </a:rPr>
              <a:t>RE</a:t>
            </a:r>
            <a:r>
              <a:rPr lang="en-US" dirty="0" err="1"/>
              <a:t>duction</a:t>
            </a:r>
            <a:r>
              <a:rPr lang="en-US" dirty="0"/>
              <a:t> </a:t>
            </a:r>
            <a:r>
              <a:rPr lang="en-US" dirty="0">
                <a:solidFill>
                  <a:srgbClr val="C00000"/>
                </a:solidFill>
              </a:rPr>
              <a:t>E</a:t>
            </a:r>
            <a:r>
              <a:rPr lang="en-US" dirty="0"/>
              <a:t>valuation of </a:t>
            </a:r>
            <a:r>
              <a:rPr lang="en-US" dirty="0" err="1">
                <a:solidFill>
                  <a:srgbClr val="C00000"/>
                </a:solidFill>
              </a:rPr>
              <a:t>D</a:t>
            </a:r>
            <a:r>
              <a:rPr lang="en-US" dirty="0" err="1"/>
              <a:t>enosumab</a:t>
            </a:r>
            <a:r>
              <a:rPr lang="en-US" dirty="0"/>
              <a:t> in </a:t>
            </a:r>
            <a:r>
              <a:rPr lang="en-US" dirty="0">
                <a:solidFill>
                  <a:srgbClr val="C00000"/>
                </a:solidFill>
              </a:rPr>
              <a:t>O</a:t>
            </a:r>
            <a:r>
              <a:rPr lang="en-US" dirty="0"/>
              <a:t>steoporosis every six </a:t>
            </a:r>
            <a:r>
              <a:rPr lang="en-US" dirty="0">
                <a:solidFill>
                  <a:srgbClr val="C00000"/>
                </a:solidFill>
              </a:rPr>
              <a:t>M</a:t>
            </a:r>
            <a:r>
              <a:rPr lang="en-US" dirty="0"/>
              <a:t>onths </a:t>
            </a:r>
            <a:r>
              <a:rPr lang="en-US" dirty="0">
                <a:solidFill>
                  <a:srgbClr val="C00000"/>
                </a:solidFill>
              </a:rPr>
              <a:t>(FREEDOM) </a:t>
            </a:r>
            <a:r>
              <a:rPr lang="en-US" dirty="0" smtClean="0"/>
              <a:t>study</a:t>
            </a:r>
            <a:r>
              <a:rPr lang="en-US" dirty="0"/>
              <a:t> </a:t>
            </a:r>
            <a:r>
              <a:rPr lang="en-US" dirty="0" smtClean="0"/>
              <a:t> included </a:t>
            </a:r>
            <a:r>
              <a:rPr lang="en-US" dirty="0"/>
              <a:t>7,808 postmenopausal women with osteoporosis. </a:t>
            </a:r>
            <a:endParaRPr lang="en-US" dirty="0" smtClean="0"/>
          </a:p>
          <a:p>
            <a:r>
              <a:rPr lang="en-US" dirty="0" smtClean="0"/>
              <a:t>At </a:t>
            </a:r>
            <a:r>
              <a:rPr lang="en-US" dirty="0"/>
              <a:t>the end of 3 years, the women receiving a shot of </a:t>
            </a:r>
            <a:r>
              <a:rPr lang="en-US" dirty="0" err="1" smtClean="0">
                <a:solidFill>
                  <a:srgbClr val="C00000"/>
                </a:solidFill>
              </a:rPr>
              <a:t>Prolia</a:t>
            </a:r>
            <a:r>
              <a:rPr lang="en-US" dirty="0" smtClean="0">
                <a:solidFill>
                  <a:srgbClr val="C00000"/>
                </a:solidFill>
              </a:rPr>
              <a:t> </a:t>
            </a:r>
            <a:r>
              <a:rPr lang="en-US" dirty="0"/>
              <a:t>every six months had far fewer fractures then those given an inactive placebo shot. The researchers observed:</a:t>
            </a:r>
          </a:p>
          <a:p>
            <a:r>
              <a:rPr lang="en-US" dirty="0"/>
              <a:t>- 68% reduction in risk of suffering a spine fracture</a:t>
            </a:r>
          </a:p>
          <a:p>
            <a:r>
              <a:rPr lang="en-US" dirty="0"/>
              <a:t>- 40% reduction in risk of suffering a hip fracture</a:t>
            </a:r>
          </a:p>
          <a:p>
            <a:r>
              <a:rPr lang="en-US" dirty="0"/>
              <a:t>- 20% reduction in risk of suffering a </a:t>
            </a:r>
            <a:r>
              <a:rPr lang="en-US" dirty="0" smtClean="0"/>
              <a:t>non-spine </a:t>
            </a:r>
            <a:r>
              <a:rPr lang="en-US" dirty="0"/>
              <a:t>fracture.</a:t>
            </a:r>
          </a:p>
        </p:txBody>
      </p:sp>
      <p:sp>
        <p:nvSpPr>
          <p:cNvPr id="7" name="Rectangle 6"/>
          <p:cNvSpPr/>
          <p:nvPr/>
        </p:nvSpPr>
        <p:spPr>
          <a:xfrm>
            <a:off x="395536" y="4149080"/>
            <a:ext cx="8064896" cy="2462213"/>
          </a:xfrm>
          <a:prstGeom prst="rect">
            <a:avLst/>
          </a:prstGeom>
        </p:spPr>
        <p:txBody>
          <a:bodyPr wrap="square">
            <a:spAutoFit/>
          </a:bodyPr>
          <a:lstStyle/>
          <a:p>
            <a:r>
              <a:rPr lang="en-US" sz="2800" dirty="0" smtClean="0">
                <a:solidFill>
                  <a:srgbClr val="00B050"/>
                </a:solidFill>
              </a:rPr>
              <a:t>•</a:t>
            </a:r>
            <a:r>
              <a:rPr lang="en-US" dirty="0" smtClean="0">
                <a:solidFill>
                  <a:srgbClr val="00B050"/>
                </a:solidFill>
              </a:rPr>
              <a:t> </a:t>
            </a:r>
            <a:r>
              <a:rPr lang="en-US" dirty="0" smtClean="0">
                <a:solidFill>
                  <a:srgbClr val="C00000"/>
                </a:solidFill>
              </a:rPr>
              <a:t>H</a:t>
            </a:r>
            <a:r>
              <a:rPr lang="en-US" dirty="0" smtClean="0"/>
              <a:t>ormone </a:t>
            </a:r>
            <a:r>
              <a:rPr lang="en-US" dirty="0" smtClean="0">
                <a:solidFill>
                  <a:srgbClr val="C00000"/>
                </a:solidFill>
              </a:rPr>
              <a:t>A</a:t>
            </a:r>
            <a:r>
              <a:rPr lang="en-US" dirty="0" smtClean="0"/>
              <a:t>blation Bone </a:t>
            </a:r>
            <a:r>
              <a:rPr lang="en-US" dirty="0" smtClean="0">
                <a:solidFill>
                  <a:srgbClr val="C00000"/>
                </a:solidFill>
              </a:rPr>
              <a:t>L</a:t>
            </a:r>
            <a:r>
              <a:rPr lang="en-US" dirty="0" smtClean="0"/>
              <a:t>oss </a:t>
            </a:r>
            <a:r>
              <a:rPr lang="en-US" dirty="0" smtClean="0">
                <a:solidFill>
                  <a:srgbClr val="C00000"/>
                </a:solidFill>
              </a:rPr>
              <a:t>T</a:t>
            </a:r>
            <a:r>
              <a:rPr lang="en-US" dirty="0" smtClean="0"/>
              <a:t>rial </a:t>
            </a:r>
            <a:r>
              <a:rPr lang="en-US" dirty="0" smtClean="0">
                <a:solidFill>
                  <a:srgbClr val="C00000"/>
                </a:solidFill>
              </a:rPr>
              <a:t>( HALT) </a:t>
            </a:r>
            <a:r>
              <a:rPr lang="en-US" dirty="0" smtClean="0"/>
              <a:t>study in men, evaluated </a:t>
            </a:r>
            <a:r>
              <a:rPr lang="en-US" dirty="0"/>
              <a:t>percent change in bone mineral density at the lumbar spine in 1,468 men with metastatic prostate cancer undergoing hormone therapy called androgen deprivation therapy </a:t>
            </a:r>
            <a:r>
              <a:rPr lang="en-US" dirty="0" smtClean="0"/>
              <a:t>( ADT). </a:t>
            </a:r>
          </a:p>
          <a:p>
            <a:r>
              <a:rPr lang="en-US" dirty="0" smtClean="0"/>
              <a:t>At </a:t>
            </a:r>
            <a:r>
              <a:rPr lang="en-US" dirty="0"/>
              <a:t>the end of two years, bone mineral density (BMD) increased in men taking </a:t>
            </a:r>
            <a:r>
              <a:rPr lang="en-US" dirty="0" err="1" smtClean="0">
                <a:solidFill>
                  <a:srgbClr val="C00000"/>
                </a:solidFill>
              </a:rPr>
              <a:t>Prolia</a:t>
            </a:r>
            <a:r>
              <a:rPr lang="en-US" dirty="0" smtClean="0"/>
              <a:t>  </a:t>
            </a:r>
            <a:r>
              <a:rPr lang="en-US" dirty="0"/>
              <a:t>shots every six months by 5.6</a:t>
            </a:r>
            <a:r>
              <a:rPr lang="en-US" dirty="0" smtClean="0"/>
              <a:t>%.</a:t>
            </a:r>
          </a:p>
          <a:p>
            <a:r>
              <a:rPr lang="en-US" dirty="0" smtClean="0"/>
              <a:t> </a:t>
            </a:r>
            <a:r>
              <a:rPr lang="en-US" dirty="0"/>
              <a:t>At the end of three years, patients treated with </a:t>
            </a:r>
            <a:r>
              <a:rPr lang="en-US" dirty="0" err="1" smtClean="0">
                <a:solidFill>
                  <a:srgbClr val="C00000"/>
                </a:solidFill>
              </a:rPr>
              <a:t>Prolia</a:t>
            </a:r>
            <a:r>
              <a:rPr lang="en-US" dirty="0" smtClean="0"/>
              <a:t> experienced</a:t>
            </a:r>
            <a:r>
              <a:rPr lang="en-US" dirty="0"/>
              <a:t>:</a:t>
            </a:r>
          </a:p>
          <a:p>
            <a:r>
              <a:rPr lang="en-US" dirty="0"/>
              <a:t>- 62% reduction in risk of suffering a spine fracture</a:t>
            </a:r>
          </a:p>
          <a:p>
            <a:r>
              <a:rPr lang="en-US" dirty="0"/>
              <a:t>- Increases of bone mineral density at the spine, hip and forearm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115616" y="0"/>
            <a:ext cx="6600584" cy="3384376"/>
          </a:xfrm>
          <a:prstGeom prst="rect">
            <a:avLst/>
          </a:prstGeom>
          <a:noFill/>
          <a:ln w="9525">
            <a:noFill/>
            <a:miter lim="800000"/>
            <a:headEnd/>
            <a:tailEnd/>
          </a:ln>
        </p:spPr>
      </p:pic>
      <p:sp>
        <p:nvSpPr>
          <p:cNvPr id="7" name="Rectangle 5"/>
          <p:cNvSpPr>
            <a:spLocks noChangeArrowheads="1"/>
          </p:cNvSpPr>
          <p:nvPr/>
        </p:nvSpPr>
        <p:spPr bwMode="auto">
          <a:xfrm>
            <a:off x="3131840" y="620688"/>
            <a:ext cx="2031454" cy="307777"/>
          </a:xfrm>
          <a:prstGeom prst="rect">
            <a:avLst/>
          </a:prstGeom>
          <a:noFill/>
          <a:ln w="9525">
            <a:noFill/>
            <a:miter lim="800000"/>
            <a:headEnd/>
            <a:tailEnd/>
          </a:ln>
        </p:spPr>
        <p:txBody>
          <a:bodyPr wrap="none">
            <a:spAutoFit/>
          </a:bodyPr>
          <a:lstStyle/>
          <a:p>
            <a:r>
              <a:rPr lang="en-US" sz="1400" i="1" dirty="0" smtClean="0"/>
              <a:t>N </a:t>
            </a:r>
            <a:r>
              <a:rPr lang="en-US" sz="1400" i="1" dirty="0" err="1" smtClean="0"/>
              <a:t>Engl</a:t>
            </a:r>
            <a:r>
              <a:rPr lang="en-US" sz="1400" i="1" dirty="0" smtClean="0"/>
              <a:t> J Med 361;8: </a:t>
            </a:r>
            <a:r>
              <a:rPr lang="en-US" sz="1400" i="1" dirty="0"/>
              <a:t>2009</a:t>
            </a:r>
          </a:p>
        </p:txBody>
      </p:sp>
      <p:sp>
        <p:nvSpPr>
          <p:cNvPr id="8" name="Rectangle 3"/>
          <p:cNvSpPr>
            <a:spLocks noChangeArrowheads="1"/>
          </p:cNvSpPr>
          <p:nvPr/>
        </p:nvSpPr>
        <p:spPr bwMode="auto">
          <a:xfrm>
            <a:off x="755576" y="3789040"/>
            <a:ext cx="7848872" cy="2031325"/>
          </a:xfrm>
          <a:prstGeom prst="rect">
            <a:avLst/>
          </a:prstGeom>
          <a:noFill/>
          <a:ln w="9525">
            <a:solidFill>
              <a:srgbClr val="C00000"/>
            </a:solidFill>
            <a:miter lim="800000"/>
            <a:headEnd/>
            <a:tailEnd/>
          </a:ln>
        </p:spPr>
        <p:txBody>
          <a:bodyPr wrap="square">
            <a:spAutoFit/>
          </a:bodyPr>
          <a:lstStyle/>
          <a:p>
            <a:r>
              <a:rPr lang="en-US" b="1" dirty="0"/>
              <a:t>Methods</a:t>
            </a:r>
          </a:p>
          <a:p>
            <a:r>
              <a:rPr lang="en-US" dirty="0" smtClean="0"/>
              <a:t>7868 </a:t>
            </a:r>
            <a:r>
              <a:rPr lang="en-US" dirty="0"/>
              <a:t>women between the ages of 60 and 90 years who had a bone</a:t>
            </a:r>
          </a:p>
          <a:p>
            <a:r>
              <a:rPr lang="en-US" dirty="0"/>
              <a:t>mineral density T score of less than −2.5 but not less than −4.0 at the lumbar spine</a:t>
            </a:r>
          </a:p>
          <a:p>
            <a:r>
              <a:rPr lang="en-US" dirty="0"/>
              <a:t>or total </a:t>
            </a:r>
            <a:r>
              <a:rPr lang="en-US" dirty="0" smtClean="0"/>
              <a:t>hip were enrolled . </a:t>
            </a:r>
            <a:r>
              <a:rPr lang="en-US" dirty="0"/>
              <a:t>Subjects were randomly assigned to receive either 60 mg </a:t>
            </a:r>
            <a:r>
              <a:rPr lang="en-US" dirty="0" smtClean="0"/>
              <a:t>of </a:t>
            </a:r>
            <a:r>
              <a:rPr lang="en-US" dirty="0" err="1" smtClean="0"/>
              <a:t>denosumab</a:t>
            </a:r>
            <a:r>
              <a:rPr lang="en-US" dirty="0"/>
              <a:t> </a:t>
            </a:r>
            <a:r>
              <a:rPr lang="en-US" dirty="0" smtClean="0"/>
              <a:t>or </a:t>
            </a:r>
            <a:r>
              <a:rPr lang="en-US" dirty="0"/>
              <a:t>placebo subcutaneously every 6 months for 36 months</a:t>
            </a:r>
            <a:r>
              <a:rPr lang="en-US" dirty="0" smtClean="0"/>
              <a:t>.</a:t>
            </a:r>
          </a:p>
          <a:p>
            <a:r>
              <a:rPr lang="en-US" dirty="0" smtClean="0"/>
              <a:t> </a:t>
            </a:r>
            <a:r>
              <a:rPr lang="en-US" dirty="0"/>
              <a:t>The primary end point </a:t>
            </a:r>
            <a:r>
              <a:rPr lang="en-US" dirty="0" smtClean="0"/>
              <a:t>was new </a:t>
            </a:r>
            <a:r>
              <a:rPr lang="en-US" dirty="0"/>
              <a:t>vertebral fracture. Secondary end points included </a:t>
            </a:r>
            <a:r>
              <a:rPr lang="en-US" dirty="0" err="1"/>
              <a:t>nonvertebral</a:t>
            </a:r>
            <a:r>
              <a:rPr lang="en-US" dirty="0"/>
              <a:t> and hip fractures.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179388" y="1341438"/>
            <a:ext cx="8677275" cy="3030537"/>
          </a:xfrm>
          <a:prstGeom prst="rect">
            <a:avLst/>
          </a:prstGeom>
          <a:noFill/>
          <a:ln w="9525">
            <a:noFill/>
            <a:miter lim="800000"/>
            <a:headEnd/>
            <a:tailEnd/>
          </a:ln>
        </p:spPr>
      </p:pic>
      <p:sp>
        <p:nvSpPr>
          <p:cNvPr id="98307" name="Rectangle 4"/>
          <p:cNvSpPr>
            <a:spLocks noChangeArrowheads="1"/>
          </p:cNvSpPr>
          <p:nvPr/>
        </p:nvSpPr>
        <p:spPr bwMode="auto">
          <a:xfrm>
            <a:off x="755576" y="5085184"/>
            <a:ext cx="7704855" cy="923330"/>
          </a:xfrm>
          <a:prstGeom prst="rect">
            <a:avLst/>
          </a:prstGeom>
          <a:noFill/>
          <a:ln w="9525">
            <a:noFill/>
            <a:miter lim="800000"/>
            <a:headEnd/>
            <a:tailEnd/>
          </a:ln>
        </p:spPr>
        <p:txBody>
          <a:bodyPr wrap="square">
            <a:spAutoFit/>
          </a:bodyPr>
          <a:lstStyle/>
          <a:p>
            <a:pPr algn="ctr"/>
            <a:r>
              <a:rPr lang="en-US" dirty="0"/>
              <a:t>As compared with subjects in the placebo group, subjects in </a:t>
            </a:r>
            <a:r>
              <a:rPr lang="en-US" dirty="0" smtClean="0"/>
              <a:t>the </a:t>
            </a:r>
            <a:r>
              <a:rPr lang="en-US" dirty="0" err="1" smtClean="0"/>
              <a:t>denosumab</a:t>
            </a:r>
            <a:r>
              <a:rPr lang="en-US" dirty="0" smtClean="0"/>
              <a:t> </a:t>
            </a:r>
            <a:r>
              <a:rPr lang="en-US" dirty="0"/>
              <a:t>group had a relative increase of 9.2% in bone mineral density at the lumbar spine and 6.0% at the total hip</a:t>
            </a:r>
          </a:p>
        </p:txBody>
      </p:sp>
      <p:sp>
        <p:nvSpPr>
          <p:cNvPr id="4" name="TextBox 3"/>
          <p:cNvSpPr txBox="1"/>
          <p:nvPr/>
        </p:nvSpPr>
        <p:spPr>
          <a:xfrm>
            <a:off x="467544" y="260648"/>
            <a:ext cx="3480825" cy="646331"/>
          </a:xfrm>
          <a:prstGeom prst="rect">
            <a:avLst/>
          </a:prstGeom>
          <a:noFill/>
        </p:spPr>
        <p:txBody>
          <a:bodyPr wrap="none" rtlCol="0">
            <a:spAutoFit/>
          </a:bodyPr>
          <a:lstStyle/>
          <a:p>
            <a:r>
              <a:rPr lang="en-US" sz="3600" b="1" dirty="0" smtClean="0">
                <a:solidFill>
                  <a:srgbClr val="C00000"/>
                </a:solidFill>
              </a:rPr>
              <a:t>FREEDOM  Trial : </a:t>
            </a:r>
            <a:endParaRPr lang="en-US" sz="3600" b="1" dirty="0">
              <a:solidFill>
                <a:srgbClr val="C00000"/>
              </a:solidFill>
            </a:endParaRPr>
          </a:p>
        </p:txBody>
      </p:sp>
      <p:cxnSp>
        <p:nvCxnSpPr>
          <p:cNvPr id="6" name="Straight Connector 5"/>
          <p:cNvCxnSpPr/>
          <p:nvPr/>
        </p:nvCxnSpPr>
        <p:spPr>
          <a:xfrm rot="5400000">
            <a:off x="3995936" y="2420888"/>
            <a:ext cx="432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995936" y="3140968"/>
            <a:ext cx="432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23928" y="2564904"/>
            <a:ext cx="641522" cy="369332"/>
          </a:xfrm>
          <a:prstGeom prst="rect">
            <a:avLst/>
          </a:prstGeom>
          <a:noFill/>
        </p:spPr>
        <p:txBody>
          <a:bodyPr wrap="none" rtlCol="0">
            <a:spAutoFit/>
          </a:bodyPr>
          <a:lstStyle/>
          <a:p>
            <a:r>
              <a:rPr lang="en-US" dirty="0" smtClean="0">
                <a:solidFill>
                  <a:srgbClr val="FF0000"/>
                </a:solidFill>
              </a:rPr>
              <a:t>9.2%</a:t>
            </a:r>
            <a:endParaRPr lang="en-US" dirty="0">
              <a:solidFill>
                <a:srgbClr val="FF0000"/>
              </a:solidFill>
            </a:endParaRPr>
          </a:p>
        </p:txBody>
      </p:sp>
      <p:cxnSp>
        <p:nvCxnSpPr>
          <p:cNvPr id="9" name="Straight Connector 8"/>
          <p:cNvCxnSpPr/>
          <p:nvPr/>
        </p:nvCxnSpPr>
        <p:spPr>
          <a:xfrm rot="5400000">
            <a:off x="8424428" y="2960948"/>
            <a:ext cx="2160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8424428" y="3465004"/>
            <a:ext cx="2160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44408" y="2996952"/>
            <a:ext cx="641522" cy="369332"/>
          </a:xfrm>
          <a:prstGeom prst="rect">
            <a:avLst/>
          </a:prstGeom>
          <a:noFill/>
        </p:spPr>
        <p:txBody>
          <a:bodyPr wrap="none" rtlCol="0">
            <a:spAutoFit/>
          </a:bodyPr>
          <a:lstStyle/>
          <a:p>
            <a:r>
              <a:rPr lang="en-US" dirty="0" smtClean="0">
                <a:solidFill>
                  <a:srgbClr val="FF0000"/>
                </a:solidFill>
              </a:rPr>
              <a:t>6.0%</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179388" y="1412875"/>
            <a:ext cx="8464550" cy="2952750"/>
          </a:xfrm>
          <a:prstGeom prst="rect">
            <a:avLst/>
          </a:prstGeom>
          <a:noFill/>
          <a:ln w="9525">
            <a:noFill/>
            <a:miter lim="800000"/>
            <a:headEnd/>
            <a:tailEnd/>
          </a:ln>
        </p:spPr>
      </p:pic>
      <p:sp>
        <p:nvSpPr>
          <p:cNvPr id="99331" name="Rectangle 4"/>
          <p:cNvSpPr>
            <a:spLocks noChangeArrowheads="1"/>
          </p:cNvSpPr>
          <p:nvPr/>
        </p:nvSpPr>
        <p:spPr bwMode="auto">
          <a:xfrm>
            <a:off x="323528" y="4869160"/>
            <a:ext cx="8460431" cy="923330"/>
          </a:xfrm>
          <a:prstGeom prst="rect">
            <a:avLst/>
          </a:prstGeom>
          <a:noFill/>
          <a:ln w="9525">
            <a:noFill/>
            <a:miter lim="800000"/>
            <a:headEnd/>
            <a:tailEnd/>
          </a:ln>
        </p:spPr>
        <p:txBody>
          <a:bodyPr wrap="square">
            <a:spAutoFit/>
          </a:bodyPr>
          <a:lstStyle/>
          <a:p>
            <a:pPr algn="ctr"/>
            <a:r>
              <a:rPr lang="en-US" dirty="0"/>
              <a:t>Changes </a:t>
            </a:r>
            <a:r>
              <a:rPr lang="en-US" dirty="0" smtClean="0"/>
              <a:t>in mean </a:t>
            </a:r>
            <a:r>
              <a:rPr lang="en-US" dirty="0"/>
              <a:t>values for serum </a:t>
            </a:r>
            <a:r>
              <a:rPr lang="en-US" dirty="0">
                <a:solidFill>
                  <a:srgbClr val="FF0000"/>
                </a:solidFill>
              </a:rPr>
              <a:t>C-</a:t>
            </a:r>
            <a:r>
              <a:rPr lang="en-US" dirty="0" err="1">
                <a:solidFill>
                  <a:srgbClr val="FF0000"/>
                </a:solidFill>
              </a:rPr>
              <a:t>telopeptide</a:t>
            </a:r>
            <a:r>
              <a:rPr lang="en-US" dirty="0">
                <a:solidFill>
                  <a:srgbClr val="FF0000"/>
                </a:solidFill>
              </a:rPr>
              <a:t> of type I collagen (CTX) </a:t>
            </a:r>
            <a:r>
              <a:rPr lang="en-US" dirty="0" smtClean="0"/>
              <a:t>and serum</a:t>
            </a:r>
          </a:p>
          <a:p>
            <a:pPr algn="ctr"/>
            <a:r>
              <a:rPr lang="en-US" dirty="0" smtClean="0"/>
              <a:t> </a:t>
            </a:r>
            <a:r>
              <a:rPr lang="en-US" dirty="0" smtClean="0">
                <a:solidFill>
                  <a:srgbClr val="FF0000"/>
                </a:solidFill>
              </a:rPr>
              <a:t>pro-collagen </a:t>
            </a:r>
            <a:r>
              <a:rPr lang="en-US" dirty="0">
                <a:solidFill>
                  <a:srgbClr val="FF0000"/>
                </a:solidFill>
              </a:rPr>
              <a:t>type I N-terminal </a:t>
            </a:r>
            <a:r>
              <a:rPr lang="en-US" dirty="0" err="1">
                <a:solidFill>
                  <a:srgbClr val="FF0000"/>
                </a:solidFill>
              </a:rPr>
              <a:t>propeptide</a:t>
            </a:r>
            <a:r>
              <a:rPr lang="en-US" dirty="0">
                <a:solidFill>
                  <a:srgbClr val="FF0000"/>
                </a:solidFill>
              </a:rPr>
              <a:t> (PINP</a:t>
            </a:r>
            <a:r>
              <a:rPr lang="en-US" dirty="0" smtClean="0">
                <a:solidFill>
                  <a:srgbClr val="FF0000"/>
                </a:solidFill>
              </a:rPr>
              <a:t>) </a:t>
            </a:r>
            <a:r>
              <a:rPr lang="en-US" dirty="0" smtClean="0"/>
              <a:t>are </a:t>
            </a:r>
            <a:r>
              <a:rPr lang="en-US" dirty="0"/>
              <a:t>shown for 160 subjects who were included in a </a:t>
            </a:r>
            <a:r>
              <a:rPr lang="en-US" dirty="0" smtClean="0"/>
              <a:t>sub-study </a:t>
            </a:r>
            <a:r>
              <a:rPr lang="en-US" dirty="0"/>
              <a:t>of bone-turnover markers</a:t>
            </a:r>
          </a:p>
        </p:txBody>
      </p:sp>
      <p:sp>
        <p:nvSpPr>
          <p:cNvPr id="4" name="TextBox 3"/>
          <p:cNvSpPr txBox="1"/>
          <p:nvPr/>
        </p:nvSpPr>
        <p:spPr>
          <a:xfrm>
            <a:off x="467544" y="260648"/>
            <a:ext cx="3480825" cy="646331"/>
          </a:xfrm>
          <a:prstGeom prst="rect">
            <a:avLst/>
          </a:prstGeom>
          <a:noFill/>
        </p:spPr>
        <p:txBody>
          <a:bodyPr wrap="none" rtlCol="0">
            <a:spAutoFit/>
          </a:bodyPr>
          <a:lstStyle/>
          <a:p>
            <a:r>
              <a:rPr lang="en-US" sz="3600" b="1" dirty="0" smtClean="0">
                <a:solidFill>
                  <a:srgbClr val="C00000"/>
                </a:solidFill>
              </a:rPr>
              <a:t>FREEDOM  Trial : </a:t>
            </a:r>
            <a:endParaRPr lang="en-US" sz="3600" b="1"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C00000"/>
          </a:solidFill>
          <a:scene3d>
            <a:camera prst="orthographicFront"/>
            <a:lightRig rig="threePt" dir="t"/>
          </a:scene3d>
          <a:sp3d>
            <a:bevelT/>
          </a:sp3d>
        </p:spPr>
        <p:txBody>
          <a:bodyPr/>
          <a:lstStyle/>
          <a:p>
            <a:r>
              <a:rPr lang="en-US" sz="5400" b="1" dirty="0" err="1" smtClean="0">
                <a:solidFill>
                  <a:schemeClr val="bg1"/>
                </a:solidFill>
              </a:rPr>
              <a:t>Prolia</a:t>
            </a:r>
            <a:r>
              <a:rPr lang="en-US" dirty="0" smtClean="0">
                <a:solidFill>
                  <a:schemeClr val="bg1"/>
                </a:solidFill>
              </a:rPr>
              <a:t> : Adverse effects </a:t>
            </a:r>
            <a:endParaRPr lang="en-US" dirty="0">
              <a:solidFill>
                <a:schemeClr val="bg1"/>
              </a:solidFill>
            </a:endParaRPr>
          </a:p>
        </p:txBody>
      </p:sp>
      <p:sp>
        <p:nvSpPr>
          <p:cNvPr id="5" name="Content Placeholder 4"/>
          <p:cNvSpPr>
            <a:spLocks noGrp="1"/>
          </p:cNvSpPr>
          <p:nvPr>
            <p:ph idx="1"/>
          </p:nvPr>
        </p:nvSpPr>
        <p:spPr>
          <a:ln>
            <a:solidFill>
              <a:schemeClr val="accent1"/>
            </a:solidFill>
          </a:ln>
        </p:spPr>
        <p:txBody>
          <a:bodyPr>
            <a:normAutofit fontScale="85000" lnSpcReduction="20000"/>
          </a:bodyPr>
          <a:lstStyle/>
          <a:p>
            <a:r>
              <a:rPr lang="en-US" dirty="0" smtClean="0"/>
              <a:t>Back pain,  muscle pain,  pain in the arms or legs</a:t>
            </a:r>
          </a:p>
          <a:p>
            <a:r>
              <a:rPr lang="en-US" dirty="0" smtClean="0"/>
              <a:t>Constipation</a:t>
            </a:r>
          </a:p>
          <a:p>
            <a:r>
              <a:rPr lang="en-US" dirty="0" smtClean="0"/>
              <a:t>Skin inflammation</a:t>
            </a:r>
          </a:p>
          <a:p>
            <a:r>
              <a:rPr lang="en-US" dirty="0" smtClean="0"/>
              <a:t>Severe allergic reactions (rash; hives,  itching,  difficulty breathing, tightness in the chest,  swelling of the mouth, face, lips, or tongue) </a:t>
            </a:r>
          </a:p>
          <a:p>
            <a:r>
              <a:rPr lang="en-US" dirty="0" smtClean="0"/>
              <a:t>Bladder infection </a:t>
            </a:r>
          </a:p>
          <a:p>
            <a:r>
              <a:rPr lang="en-US" dirty="0" smtClean="0"/>
              <a:t>Ear pain</a:t>
            </a:r>
          </a:p>
          <a:p>
            <a:r>
              <a:rPr lang="en-US" dirty="0" smtClean="0"/>
              <a:t>Severe stomach pain</a:t>
            </a:r>
          </a:p>
          <a:p>
            <a:r>
              <a:rPr lang="en-US" dirty="0" err="1" smtClean="0"/>
              <a:t>Hypocalcemia</a:t>
            </a:r>
            <a:endParaRPr lang="en-US" dirty="0" smtClean="0"/>
          </a:p>
          <a:p>
            <a:r>
              <a:rPr lang="en-US" dirty="0" smtClean="0"/>
              <a:t>swelling or pain in jaw.</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1916832"/>
            <a:ext cx="8208912" cy="4493538"/>
          </a:xfrm>
          <a:prstGeom prst="rect">
            <a:avLst/>
          </a:prstGeom>
          <a:ln>
            <a:solidFill>
              <a:schemeClr val="accent1"/>
            </a:solidFill>
          </a:ln>
        </p:spPr>
        <p:txBody>
          <a:bodyPr wrap="square">
            <a:spAutoFit/>
          </a:bodyPr>
          <a:lstStyle/>
          <a:p>
            <a:endParaRPr lang="en-US" sz="2400" b="1" i="1" dirty="0" smtClean="0">
              <a:solidFill>
                <a:srgbClr val="C00000"/>
              </a:solidFill>
            </a:endParaRPr>
          </a:p>
          <a:p>
            <a:pPr>
              <a:buFont typeface="Wingdings" pitchFamily="2" charset="2"/>
              <a:buChar char="v"/>
            </a:pPr>
            <a:r>
              <a:rPr lang="en-US" sz="2400" b="1" i="1" dirty="0" smtClean="0">
                <a:solidFill>
                  <a:srgbClr val="C00000"/>
                </a:solidFill>
              </a:rPr>
              <a:t>Estrogens : </a:t>
            </a:r>
          </a:p>
          <a:p>
            <a:r>
              <a:rPr lang="en-US" dirty="0"/>
              <a:t/>
            </a:r>
            <a:br>
              <a:rPr lang="en-US" dirty="0"/>
            </a:br>
            <a:r>
              <a:rPr lang="en-US" dirty="0" smtClean="0"/>
              <a:t> </a:t>
            </a:r>
            <a:r>
              <a:rPr lang="en-US" sz="2800" dirty="0" smtClean="0">
                <a:solidFill>
                  <a:srgbClr val="00B050"/>
                </a:solidFill>
                <a:latin typeface="Arial"/>
                <a:cs typeface="Arial"/>
              </a:rPr>
              <a:t>○</a:t>
            </a:r>
            <a:r>
              <a:rPr lang="en-US" dirty="0" smtClean="0">
                <a:solidFill>
                  <a:srgbClr val="00B050"/>
                </a:solidFill>
                <a:latin typeface="Arial"/>
                <a:cs typeface="Arial"/>
              </a:rPr>
              <a:t>  </a:t>
            </a:r>
            <a:r>
              <a:rPr lang="en-US" sz="2400" dirty="0" smtClean="0"/>
              <a:t>Bind </a:t>
            </a:r>
            <a:r>
              <a:rPr lang="en-US" sz="2400" dirty="0"/>
              <a:t>to estrogen receptors on bone </a:t>
            </a:r>
            <a:endParaRPr lang="en-US" sz="2400" dirty="0" smtClean="0"/>
          </a:p>
          <a:p>
            <a:r>
              <a:rPr lang="en-US" sz="2400" dirty="0"/>
              <a:t/>
            </a:r>
            <a:br>
              <a:rPr lang="en-US" sz="2400" dirty="0"/>
            </a:br>
            <a:r>
              <a:rPr lang="en-US" sz="2400" dirty="0" smtClean="0">
                <a:solidFill>
                  <a:srgbClr val="00B050"/>
                </a:solidFill>
                <a:latin typeface="Arial"/>
                <a:cs typeface="Arial"/>
              </a:rPr>
              <a:t> ○ </a:t>
            </a:r>
            <a:r>
              <a:rPr lang="en-US" sz="2400" dirty="0" smtClean="0"/>
              <a:t>Block  production </a:t>
            </a:r>
            <a:r>
              <a:rPr lang="en-US" sz="2400" dirty="0"/>
              <a:t>of cytokines </a:t>
            </a:r>
            <a:r>
              <a:rPr lang="en-US" sz="2400" dirty="0" smtClean="0"/>
              <a:t>and inhibit  bone </a:t>
            </a:r>
            <a:r>
              <a:rPr lang="en-US" sz="2400" dirty="0" err="1" smtClean="0"/>
              <a:t>resorption</a:t>
            </a:r>
            <a:endParaRPr lang="en-US" sz="2400" dirty="0" smtClean="0"/>
          </a:p>
          <a:p>
            <a:r>
              <a:rPr lang="en-US" sz="2400" dirty="0" smtClean="0"/>
              <a:t>      and increase BMD </a:t>
            </a:r>
          </a:p>
          <a:p>
            <a:r>
              <a:rPr lang="en-US" sz="2400" dirty="0"/>
              <a:t/>
            </a:r>
            <a:br>
              <a:rPr lang="en-US" sz="2400" dirty="0"/>
            </a:br>
            <a:r>
              <a:rPr lang="en-US" sz="2400" dirty="0" smtClean="0">
                <a:solidFill>
                  <a:srgbClr val="00B050"/>
                </a:solidFill>
                <a:latin typeface="Arial"/>
                <a:cs typeface="Arial"/>
              </a:rPr>
              <a:t> ○ </a:t>
            </a:r>
            <a:r>
              <a:rPr lang="en-US" sz="2400" dirty="0" smtClean="0"/>
              <a:t>Many </a:t>
            </a:r>
            <a:r>
              <a:rPr lang="en-US" sz="2400" dirty="0"/>
              <a:t>different formulations and </a:t>
            </a:r>
            <a:r>
              <a:rPr lang="en-US" sz="2400" dirty="0" smtClean="0"/>
              <a:t>applications</a:t>
            </a:r>
          </a:p>
          <a:p>
            <a:r>
              <a:rPr lang="en-US" sz="2400" dirty="0"/>
              <a:t/>
            </a:r>
            <a:br>
              <a:rPr lang="en-US" sz="2400" dirty="0"/>
            </a:br>
            <a:r>
              <a:rPr lang="en-US" sz="2400" dirty="0" smtClean="0">
                <a:solidFill>
                  <a:srgbClr val="00B050"/>
                </a:solidFill>
                <a:latin typeface="Arial"/>
                <a:cs typeface="Arial"/>
              </a:rPr>
              <a:t> ○ </a:t>
            </a:r>
            <a:r>
              <a:rPr lang="en-US" sz="2400" dirty="0" smtClean="0"/>
              <a:t>Reduced </a:t>
            </a:r>
            <a:r>
              <a:rPr lang="en-US" sz="2400" dirty="0"/>
              <a:t>vertebral (33%) and non-vertebral (27%) </a:t>
            </a:r>
            <a:r>
              <a:rPr lang="en-US" sz="2400" dirty="0" smtClean="0"/>
              <a:t>fractures</a:t>
            </a:r>
          </a:p>
          <a:p>
            <a:endParaRPr lang="en-US" sz="2400" dirty="0"/>
          </a:p>
        </p:txBody>
      </p:sp>
      <p:sp>
        <p:nvSpPr>
          <p:cNvPr id="5" name="Title 3"/>
          <p:cNvSpPr>
            <a:spLocks noGrp="1"/>
          </p:cNvSpPr>
          <p:nvPr>
            <p:ph type="title"/>
          </p:nvPr>
        </p:nvSpPr>
        <p:spPr>
          <a:xfrm>
            <a:off x="457200" y="620688"/>
            <a:ext cx="8229600" cy="796950"/>
          </a:xfrm>
          <a:solidFill>
            <a:srgbClr val="C00000"/>
          </a:solidFill>
          <a:scene3d>
            <a:camera prst="orthographicFront"/>
            <a:lightRig rig="threePt" dir="t"/>
          </a:scene3d>
          <a:sp3d>
            <a:bevelT/>
          </a:sp3d>
        </p:spPr>
        <p:txBody>
          <a:bodyPr>
            <a:normAutofit fontScale="90000"/>
          </a:bodyPr>
          <a:lstStyle/>
          <a:p>
            <a:r>
              <a:rPr lang="en-US" dirty="0" smtClean="0">
                <a:solidFill>
                  <a:schemeClr val="bg1"/>
                </a:solidFill>
              </a:rPr>
              <a:t>         Estrogen Therapy or HT</a:t>
            </a:r>
            <a:br>
              <a:rPr lang="en-US" dirty="0" smtClean="0">
                <a:solidFill>
                  <a:schemeClr val="bg1"/>
                </a:solidFill>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483768" y="2780928"/>
            <a:ext cx="3744416" cy="1152128"/>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scene3d>
            <a:camera prst="orthographicFront"/>
            <a:lightRig rig="threePt" dir="t"/>
          </a:scene3d>
          <a:sp3d>
            <a:bevelT w="1143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rgbClr val="002060"/>
                </a:solidFill>
              </a:rPr>
              <a:t>n=16,608</a:t>
            </a:r>
          </a:p>
          <a:p>
            <a:pPr algn="ctr"/>
            <a:r>
              <a:rPr lang="en-US" dirty="0" smtClean="0">
                <a:solidFill>
                  <a:srgbClr val="002060"/>
                </a:solidFill>
              </a:rPr>
              <a:t>Postmenopausal  women 50 -79 years</a:t>
            </a:r>
            <a:endParaRPr lang="en-US" dirty="0">
              <a:solidFill>
                <a:srgbClr val="002060"/>
              </a:solidFill>
            </a:endParaRPr>
          </a:p>
        </p:txBody>
      </p:sp>
      <p:sp>
        <p:nvSpPr>
          <p:cNvPr id="6" name="TextBox 5"/>
          <p:cNvSpPr txBox="1"/>
          <p:nvPr/>
        </p:nvSpPr>
        <p:spPr>
          <a:xfrm>
            <a:off x="539552" y="613137"/>
            <a:ext cx="8169416" cy="1015663"/>
          </a:xfrm>
          <a:prstGeom prst="rect">
            <a:avLst/>
          </a:prstGeom>
          <a:noFill/>
        </p:spPr>
        <p:txBody>
          <a:bodyPr wrap="none" rtlCol="0">
            <a:spAutoFit/>
          </a:bodyPr>
          <a:lstStyle/>
          <a:p>
            <a:r>
              <a:rPr lang="en-US" sz="2400" dirty="0" smtClean="0">
                <a:solidFill>
                  <a:srgbClr val="C00000"/>
                </a:solidFill>
              </a:rPr>
              <a:t>Women Health Initiative ( WHI) :</a:t>
            </a:r>
          </a:p>
          <a:p>
            <a:r>
              <a:rPr lang="en-US" dirty="0" smtClean="0"/>
              <a:t>Large investigation of prevention strategies for cancer ,CVD and osteoporotic fracture</a:t>
            </a:r>
          </a:p>
          <a:p>
            <a:endParaRPr lang="en-US" dirty="0"/>
          </a:p>
        </p:txBody>
      </p:sp>
      <p:sp>
        <p:nvSpPr>
          <p:cNvPr id="7" name="Rectangle 6"/>
          <p:cNvSpPr/>
          <p:nvPr/>
        </p:nvSpPr>
        <p:spPr>
          <a:xfrm>
            <a:off x="611560" y="5085184"/>
            <a:ext cx="3600400" cy="9144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scene3d>
            <a:camera prst="orthographicFront"/>
            <a:lightRig rig="threePt" dir="t"/>
          </a:scene3d>
          <a:sp3d>
            <a:bevelT w="139700" h="139700" prst="divo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smtClean="0"/>
          </a:p>
          <a:p>
            <a:pPr algn="ctr"/>
            <a:r>
              <a:rPr lang="en-US" dirty="0" smtClean="0">
                <a:solidFill>
                  <a:srgbClr val="002060"/>
                </a:solidFill>
              </a:rPr>
              <a:t>n= 8506</a:t>
            </a:r>
          </a:p>
          <a:p>
            <a:pPr algn="ctr"/>
            <a:r>
              <a:rPr lang="en-US" dirty="0" smtClean="0">
                <a:solidFill>
                  <a:srgbClr val="002060"/>
                </a:solidFill>
              </a:rPr>
              <a:t>Conjugated Estrogen= 0.625 mg/d</a:t>
            </a:r>
          </a:p>
          <a:p>
            <a:pPr algn="ctr"/>
            <a:r>
              <a:rPr lang="en-US" dirty="0" smtClean="0">
                <a:solidFill>
                  <a:srgbClr val="002060"/>
                </a:solidFill>
              </a:rPr>
              <a:t>MPA = 2.5 mg/d</a:t>
            </a:r>
          </a:p>
          <a:p>
            <a:pPr algn="ctr"/>
            <a:endParaRPr lang="en-US" dirty="0"/>
          </a:p>
        </p:txBody>
      </p:sp>
      <p:sp>
        <p:nvSpPr>
          <p:cNvPr id="8" name="Rectangle 7"/>
          <p:cNvSpPr/>
          <p:nvPr/>
        </p:nvSpPr>
        <p:spPr>
          <a:xfrm>
            <a:off x="4716016" y="5178896"/>
            <a:ext cx="3600400" cy="9144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scene3d>
            <a:camera prst="orthographicFront"/>
            <a:lightRig rig="threePt" dir="t"/>
          </a:scene3d>
          <a:sp3d>
            <a:bevelT w="139700" h="139700" prst="divo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solidFill>
                  <a:srgbClr val="002060"/>
                </a:solidFill>
              </a:rPr>
              <a:t>n=8102</a:t>
            </a:r>
          </a:p>
          <a:p>
            <a:pPr algn="ctr"/>
            <a:r>
              <a:rPr lang="en-US" sz="2000" dirty="0" smtClean="0">
                <a:solidFill>
                  <a:srgbClr val="002060"/>
                </a:solidFill>
              </a:rPr>
              <a:t>Placebo </a:t>
            </a:r>
            <a:endParaRPr lang="en-US" sz="2000" dirty="0">
              <a:solidFill>
                <a:srgbClr val="002060"/>
              </a:solidFill>
            </a:endParaRPr>
          </a:p>
        </p:txBody>
      </p:sp>
      <p:cxnSp>
        <p:nvCxnSpPr>
          <p:cNvPr id="10" name="Straight Connector 9"/>
          <p:cNvCxnSpPr/>
          <p:nvPr/>
        </p:nvCxnSpPr>
        <p:spPr>
          <a:xfrm rot="5400000">
            <a:off x="4103948" y="4185084"/>
            <a:ext cx="5040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11760" y="4437112"/>
            <a:ext cx="37444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123728" y="4724350"/>
            <a:ext cx="57606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5868144" y="4724350"/>
            <a:ext cx="57606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39552" y="1281534"/>
            <a:ext cx="7992888" cy="923330"/>
          </a:xfrm>
          <a:prstGeom prst="rect">
            <a:avLst/>
          </a:prstGeom>
        </p:spPr>
        <p:txBody>
          <a:bodyPr wrap="square">
            <a:spAutoFit/>
          </a:bodyPr>
          <a:lstStyle/>
          <a:p>
            <a:pPr algn="ctr"/>
            <a:r>
              <a:rPr lang="en-US" dirty="0" smtClean="0"/>
              <a:t>initiated in 1992. It was a very, very large study sponsored by the National Institutes of Health (NIH), in total enrolling more than 64,000 people in a clinical trial and 100,000 people in an observational study. It is a huge federally funded study.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27584" y="3645024"/>
            <a:ext cx="76328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1260648" y="3861048"/>
            <a:ext cx="417646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Up Arrow 7"/>
          <p:cNvSpPr/>
          <p:nvPr/>
        </p:nvSpPr>
        <p:spPr>
          <a:xfrm rot="10800000">
            <a:off x="1259632" y="3645024"/>
            <a:ext cx="2376264" cy="1872208"/>
          </a:xfrm>
          <a:prstGeom prst="upArrow">
            <a:avLst/>
          </a:prstGeom>
          <a:solidFill>
            <a:srgbClr val="00206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rot="10800000">
            <a:off x="3923928" y="3645024"/>
            <a:ext cx="2304256" cy="1440160"/>
          </a:xfrm>
          <a:prstGeom prst="upArrow">
            <a:avLst/>
          </a:prstGeom>
          <a:solidFill>
            <a:srgbClr val="00206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51720" y="3933056"/>
            <a:ext cx="654346" cy="369332"/>
          </a:xfrm>
          <a:prstGeom prst="rect">
            <a:avLst/>
          </a:prstGeom>
          <a:noFill/>
        </p:spPr>
        <p:txBody>
          <a:bodyPr wrap="none" rtlCol="0">
            <a:spAutoFit/>
          </a:bodyPr>
          <a:lstStyle/>
          <a:p>
            <a:r>
              <a:rPr lang="en-US" dirty="0" smtClean="0">
                <a:solidFill>
                  <a:schemeClr val="bg1"/>
                </a:solidFill>
              </a:rPr>
              <a:t>-37%</a:t>
            </a:r>
            <a:endParaRPr lang="en-US" dirty="0">
              <a:solidFill>
                <a:schemeClr val="bg1"/>
              </a:solidFill>
            </a:endParaRPr>
          </a:p>
        </p:txBody>
      </p:sp>
      <p:sp>
        <p:nvSpPr>
          <p:cNvPr id="13" name="TextBox 12"/>
          <p:cNvSpPr txBox="1"/>
          <p:nvPr/>
        </p:nvSpPr>
        <p:spPr>
          <a:xfrm>
            <a:off x="4788024" y="4005064"/>
            <a:ext cx="654346" cy="369332"/>
          </a:xfrm>
          <a:prstGeom prst="rect">
            <a:avLst/>
          </a:prstGeom>
          <a:noFill/>
        </p:spPr>
        <p:txBody>
          <a:bodyPr wrap="none" rtlCol="0">
            <a:spAutoFit/>
          </a:bodyPr>
          <a:lstStyle/>
          <a:p>
            <a:r>
              <a:rPr lang="en-US" dirty="0" smtClean="0">
                <a:solidFill>
                  <a:schemeClr val="bg1"/>
                </a:solidFill>
              </a:rPr>
              <a:t>-34%</a:t>
            </a:r>
            <a:endParaRPr lang="en-US" dirty="0">
              <a:solidFill>
                <a:schemeClr val="bg1"/>
              </a:solidFill>
            </a:endParaRPr>
          </a:p>
        </p:txBody>
      </p:sp>
      <p:sp>
        <p:nvSpPr>
          <p:cNvPr id="14" name="TextBox 13"/>
          <p:cNvSpPr txBox="1"/>
          <p:nvPr/>
        </p:nvSpPr>
        <p:spPr>
          <a:xfrm>
            <a:off x="1835696" y="2926685"/>
            <a:ext cx="1307346" cy="646331"/>
          </a:xfrm>
          <a:prstGeom prst="rect">
            <a:avLst/>
          </a:prstGeom>
          <a:noFill/>
        </p:spPr>
        <p:txBody>
          <a:bodyPr wrap="none" rtlCol="0">
            <a:spAutoFit/>
          </a:bodyPr>
          <a:lstStyle/>
          <a:p>
            <a:pPr algn="ctr"/>
            <a:r>
              <a:rPr lang="en-US" dirty="0" err="1" smtClean="0"/>
              <a:t>Cpolorectal</a:t>
            </a:r>
            <a:r>
              <a:rPr lang="en-US" dirty="0" smtClean="0"/>
              <a:t> </a:t>
            </a:r>
          </a:p>
          <a:p>
            <a:pPr algn="ctr"/>
            <a:r>
              <a:rPr lang="en-US" dirty="0" smtClean="0"/>
              <a:t>cancer</a:t>
            </a:r>
            <a:endParaRPr lang="en-US" dirty="0"/>
          </a:p>
        </p:txBody>
      </p:sp>
      <p:sp>
        <p:nvSpPr>
          <p:cNvPr id="15" name="TextBox 14"/>
          <p:cNvSpPr txBox="1"/>
          <p:nvPr/>
        </p:nvSpPr>
        <p:spPr>
          <a:xfrm>
            <a:off x="4220772" y="2924944"/>
            <a:ext cx="1791388" cy="584775"/>
          </a:xfrm>
          <a:prstGeom prst="rect">
            <a:avLst/>
          </a:prstGeom>
          <a:noFill/>
        </p:spPr>
        <p:txBody>
          <a:bodyPr wrap="none" rtlCol="0">
            <a:spAutoFit/>
          </a:bodyPr>
          <a:lstStyle/>
          <a:p>
            <a:pPr algn="ctr"/>
            <a:r>
              <a:rPr lang="en-US" sz="1600" dirty="0" smtClean="0"/>
              <a:t>Hip and clinical </a:t>
            </a:r>
          </a:p>
          <a:p>
            <a:pPr algn="ctr"/>
            <a:r>
              <a:rPr lang="en-US" sz="1600" dirty="0" smtClean="0"/>
              <a:t>Vertebral  fractures</a:t>
            </a:r>
            <a:endParaRPr lang="en-US" sz="1600" dirty="0"/>
          </a:p>
        </p:txBody>
      </p:sp>
      <p:sp>
        <p:nvSpPr>
          <p:cNvPr id="16" name="TextBox 15"/>
          <p:cNvSpPr txBox="1"/>
          <p:nvPr/>
        </p:nvSpPr>
        <p:spPr>
          <a:xfrm>
            <a:off x="683568" y="332656"/>
            <a:ext cx="7632848" cy="800219"/>
          </a:xfrm>
          <a:prstGeom prst="rect">
            <a:avLst/>
          </a:prstGeom>
          <a:solidFill>
            <a:srgbClr val="C00000"/>
          </a:solidFill>
          <a:ln>
            <a:solidFill>
              <a:srgbClr val="C00000"/>
            </a:solidFill>
          </a:ln>
          <a:scene3d>
            <a:camera prst="orthographicFront"/>
            <a:lightRig rig="threePt" dir="t"/>
          </a:scene3d>
          <a:sp3d>
            <a:bevelT w="114300" prst="artDeco"/>
          </a:sp3d>
        </p:spPr>
        <p:txBody>
          <a:bodyPr wrap="square" rtlCol="0">
            <a:spAutoFit/>
          </a:bodyPr>
          <a:lstStyle/>
          <a:p>
            <a:pPr algn="ctr"/>
            <a:r>
              <a:rPr lang="en-US" sz="2800" dirty="0" smtClean="0">
                <a:solidFill>
                  <a:schemeClr val="bg1"/>
                </a:solidFill>
              </a:rPr>
              <a:t>HRT  component of the WHI</a:t>
            </a:r>
          </a:p>
          <a:p>
            <a:pPr algn="ctr"/>
            <a:r>
              <a:rPr lang="en-US" dirty="0" smtClean="0">
                <a:solidFill>
                  <a:schemeClr val="bg1"/>
                </a:solidFill>
              </a:rPr>
              <a:t>Summary of results at 5.2 years ( early termination)</a:t>
            </a:r>
            <a:endParaRPr lang="en-US" dirty="0">
              <a:solidFill>
                <a:schemeClr val="bg1"/>
              </a:solidFill>
            </a:endParaRPr>
          </a:p>
        </p:txBody>
      </p:sp>
      <p:sp>
        <p:nvSpPr>
          <p:cNvPr id="17" name="TextBox 16"/>
          <p:cNvSpPr txBox="1"/>
          <p:nvPr/>
        </p:nvSpPr>
        <p:spPr>
          <a:xfrm>
            <a:off x="899592" y="1268760"/>
            <a:ext cx="7381444" cy="369332"/>
          </a:xfrm>
          <a:prstGeom prst="rect">
            <a:avLst/>
          </a:prstGeom>
          <a:noFill/>
        </p:spPr>
        <p:txBody>
          <a:bodyPr wrap="none" rtlCol="0">
            <a:spAutoFit/>
          </a:bodyPr>
          <a:lstStyle/>
          <a:p>
            <a:r>
              <a:rPr lang="en-US" dirty="0" smtClean="0"/>
              <a:t>In post-menopausal women with an intact uterus, HRT was associated with :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404664"/>
            <a:ext cx="7992888" cy="800219"/>
          </a:xfrm>
          <a:prstGeom prst="rect">
            <a:avLst/>
          </a:prstGeom>
          <a:solidFill>
            <a:srgbClr val="C00000"/>
          </a:solidFill>
          <a:ln>
            <a:solidFill>
              <a:srgbClr val="C00000"/>
            </a:solidFill>
          </a:ln>
          <a:scene3d>
            <a:camera prst="orthographicFront"/>
            <a:lightRig rig="threePt" dir="t"/>
          </a:scene3d>
          <a:sp3d>
            <a:bevelT w="114300" prst="artDeco"/>
          </a:sp3d>
        </p:spPr>
        <p:txBody>
          <a:bodyPr wrap="square" rtlCol="0">
            <a:spAutoFit/>
          </a:bodyPr>
          <a:lstStyle/>
          <a:p>
            <a:pPr algn="ctr"/>
            <a:r>
              <a:rPr lang="en-US" sz="2800" dirty="0" smtClean="0">
                <a:solidFill>
                  <a:schemeClr val="bg1"/>
                </a:solidFill>
              </a:rPr>
              <a:t>HRT  component of the WHI</a:t>
            </a:r>
          </a:p>
          <a:p>
            <a:pPr algn="ctr"/>
            <a:r>
              <a:rPr lang="en-US" dirty="0" smtClean="0">
                <a:solidFill>
                  <a:schemeClr val="bg1"/>
                </a:solidFill>
              </a:rPr>
              <a:t>Summary of results at 5.2 years ( early termination)</a:t>
            </a:r>
            <a:endParaRPr lang="en-US" dirty="0">
              <a:solidFill>
                <a:schemeClr val="bg1"/>
              </a:solidFill>
            </a:endParaRPr>
          </a:p>
        </p:txBody>
      </p:sp>
      <p:sp>
        <p:nvSpPr>
          <p:cNvPr id="6" name="TextBox 5"/>
          <p:cNvSpPr txBox="1"/>
          <p:nvPr/>
        </p:nvSpPr>
        <p:spPr>
          <a:xfrm>
            <a:off x="477821" y="1628800"/>
            <a:ext cx="8342651" cy="3139321"/>
          </a:xfrm>
          <a:prstGeom prst="rect">
            <a:avLst/>
          </a:prstGeom>
          <a:noFill/>
        </p:spPr>
        <p:txBody>
          <a:bodyPr wrap="square" rtlCol="0">
            <a:spAutoFit/>
          </a:bodyPr>
          <a:lstStyle/>
          <a:p>
            <a:r>
              <a:rPr lang="en-US" sz="2000" dirty="0" smtClean="0">
                <a:solidFill>
                  <a:srgbClr val="002060"/>
                </a:solidFill>
              </a:rPr>
              <a:t>In postmenopausal  women with an intact uterus, HRT was associated with </a:t>
            </a:r>
            <a:r>
              <a:rPr lang="en-US" dirty="0" smtClean="0">
                <a:solidFill>
                  <a:srgbClr val="002060"/>
                </a:solidFill>
              </a:rPr>
              <a:t>:</a:t>
            </a:r>
          </a:p>
          <a:p>
            <a:endParaRPr lang="en-US" dirty="0" smtClean="0"/>
          </a:p>
          <a:p>
            <a:r>
              <a:rPr lang="en-US" sz="2800" dirty="0" smtClean="0"/>
              <a:t>   </a:t>
            </a:r>
            <a:r>
              <a:rPr lang="en-US" sz="2800" dirty="0" smtClean="0">
                <a:solidFill>
                  <a:srgbClr val="00B050"/>
                </a:solidFill>
              </a:rPr>
              <a:t>• </a:t>
            </a:r>
            <a:r>
              <a:rPr lang="en-US" sz="3200" dirty="0" smtClean="0"/>
              <a:t>29 % increase in CHD events</a:t>
            </a:r>
          </a:p>
          <a:p>
            <a:r>
              <a:rPr lang="en-US" sz="3200" dirty="0" smtClean="0"/>
              <a:t>  </a:t>
            </a:r>
            <a:r>
              <a:rPr lang="en-US" sz="3200" dirty="0" smtClean="0">
                <a:solidFill>
                  <a:srgbClr val="00B050"/>
                </a:solidFill>
              </a:rPr>
              <a:t>• </a:t>
            </a:r>
            <a:r>
              <a:rPr lang="en-US" sz="3200" dirty="0" smtClean="0"/>
              <a:t>22% increase in total CVD</a:t>
            </a:r>
          </a:p>
          <a:p>
            <a:r>
              <a:rPr lang="en-US" sz="3200" dirty="0" smtClean="0"/>
              <a:t>  </a:t>
            </a:r>
            <a:r>
              <a:rPr lang="en-US" sz="3200" dirty="0" smtClean="0">
                <a:solidFill>
                  <a:srgbClr val="00B050"/>
                </a:solidFill>
              </a:rPr>
              <a:t>• </a:t>
            </a:r>
            <a:r>
              <a:rPr lang="en-US" sz="3200" dirty="0" smtClean="0"/>
              <a:t>26% increase in invasive breast cancer</a:t>
            </a:r>
          </a:p>
          <a:p>
            <a:r>
              <a:rPr lang="en-US" sz="3200" dirty="0" smtClean="0"/>
              <a:t>  </a:t>
            </a:r>
            <a:r>
              <a:rPr lang="en-US" sz="3200" dirty="0" smtClean="0">
                <a:solidFill>
                  <a:srgbClr val="00B050"/>
                </a:solidFill>
              </a:rPr>
              <a:t>•</a:t>
            </a:r>
            <a:r>
              <a:rPr lang="en-US" sz="3200" dirty="0" smtClean="0"/>
              <a:t> 41% increase in stroke</a:t>
            </a:r>
          </a:p>
          <a:p>
            <a:r>
              <a:rPr lang="en-US" sz="3200" dirty="0" smtClean="0"/>
              <a:t>  </a:t>
            </a:r>
            <a:r>
              <a:rPr lang="en-US" sz="3200" dirty="0" smtClean="0">
                <a:solidFill>
                  <a:srgbClr val="00B050"/>
                </a:solidFill>
              </a:rPr>
              <a:t>• </a:t>
            </a:r>
            <a:r>
              <a:rPr lang="en-US" sz="3200" dirty="0" smtClean="0"/>
              <a:t>111% increase in venous thrombosis</a:t>
            </a:r>
            <a:endParaRPr lang="en-US" sz="3200" dirty="0"/>
          </a:p>
        </p:txBody>
      </p:sp>
      <p:sp>
        <p:nvSpPr>
          <p:cNvPr id="4" name="Rectangle 3"/>
          <p:cNvSpPr/>
          <p:nvPr/>
        </p:nvSpPr>
        <p:spPr>
          <a:xfrm>
            <a:off x="467544" y="5157192"/>
            <a:ext cx="8208912" cy="1477328"/>
          </a:xfrm>
          <a:prstGeom prst="rect">
            <a:avLst/>
          </a:prstGeom>
          <a:solidFill>
            <a:srgbClr val="002060"/>
          </a:solidFill>
          <a:ln>
            <a:solidFill>
              <a:schemeClr val="accent1"/>
            </a:solidFill>
          </a:ln>
          <a:scene3d>
            <a:camera prst="orthographicFront"/>
            <a:lightRig rig="threePt" dir="t"/>
          </a:scene3d>
          <a:sp3d>
            <a:bevelT w="114300" prst="artDeco"/>
          </a:sp3d>
        </p:spPr>
        <p:txBody>
          <a:bodyPr wrap="square">
            <a:spAutoFit/>
          </a:bodyPr>
          <a:lstStyle/>
          <a:p>
            <a:r>
              <a:rPr lang="en-US" b="1" i="1" dirty="0" smtClean="0">
                <a:solidFill>
                  <a:srgbClr val="C00000"/>
                </a:solidFill>
              </a:rPr>
              <a:t>              </a:t>
            </a:r>
            <a:r>
              <a:rPr lang="en-US" b="1" i="1" dirty="0" smtClean="0">
                <a:solidFill>
                  <a:srgbClr val="FFFF00"/>
                </a:solidFill>
              </a:rPr>
              <a:t>Current </a:t>
            </a:r>
            <a:r>
              <a:rPr lang="en-US" b="1" i="1" dirty="0">
                <a:solidFill>
                  <a:srgbClr val="FFFF00"/>
                </a:solidFill>
              </a:rPr>
              <a:t>Indications for HT</a:t>
            </a:r>
          </a:p>
          <a:p>
            <a:r>
              <a:rPr lang="en-US" dirty="0" smtClean="0">
                <a:solidFill>
                  <a:srgbClr val="00B050"/>
                </a:solidFill>
                <a:latin typeface="Arial"/>
                <a:cs typeface="Arial"/>
              </a:rPr>
              <a:t> ○ </a:t>
            </a:r>
            <a:r>
              <a:rPr lang="en-US" dirty="0" smtClean="0">
                <a:solidFill>
                  <a:schemeClr val="bg1"/>
                </a:solidFill>
              </a:rPr>
              <a:t>2nd </a:t>
            </a:r>
            <a:r>
              <a:rPr lang="en-US" dirty="0">
                <a:solidFill>
                  <a:schemeClr val="bg1"/>
                </a:solidFill>
              </a:rPr>
              <a:t>line treatment due to risk for breast and endometrial cancers</a:t>
            </a:r>
            <a:r>
              <a:rPr lang="en-US" dirty="0"/>
              <a:t/>
            </a:r>
            <a:br>
              <a:rPr lang="en-US" dirty="0"/>
            </a:br>
            <a:r>
              <a:rPr lang="en-US" dirty="0" smtClean="0">
                <a:solidFill>
                  <a:srgbClr val="00B050"/>
                </a:solidFill>
                <a:latin typeface="Arial"/>
                <a:cs typeface="Arial"/>
              </a:rPr>
              <a:t> ○ </a:t>
            </a:r>
            <a:r>
              <a:rPr lang="en-US" dirty="0" smtClean="0">
                <a:solidFill>
                  <a:schemeClr val="bg1"/>
                </a:solidFill>
              </a:rPr>
              <a:t>Only </a:t>
            </a:r>
            <a:r>
              <a:rPr lang="en-US" dirty="0">
                <a:solidFill>
                  <a:schemeClr val="bg1"/>
                </a:solidFill>
              </a:rPr>
              <a:t>for post-menopausal women who cannot tolerate </a:t>
            </a:r>
            <a:r>
              <a:rPr lang="en-US" dirty="0" smtClean="0">
                <a:solidFill>
                  <a:schemeClr val="bg1"/>
                </a:solidFill>
              </a:rPr>
              <a:t>non-estrogen medications</a:t>
            </a:r>
            <a:r>
              <a:rPr lang="en-US" dirty="0"/>
              <a:t/>
            </a:r>
            <a:br>
              <a:rPr lang="en-US" dirty="0"/>
            </a:br>
            <a:r>
              <a:rPr lang="en-US" dirty="0" smtClean="0">
                <a:solidFill>
                  <a:srgbClr val="00B050"/>
                </a:solidFill>
                <a:latin typeface="Arial"/>
                <a:cs typeface="Arial"/>
              </a:rPr>
              <a:t> ○ </a:t>
            </a:r>
            <a:r>
              <a:rPr lang="en-US" dirty="0" smtClean="0">
                <a:solidFill>
                  <a:schemeClr val="bg1"/>
                </a:solidFill>
              </a:rPr>
              <a:t>To </a:t>
            </a:r>
            <a:r>
              <a:rPr lang="en-US" dirty="0">
                <a:solidFill>
                  <a:schemeClr val="bg1"/>
                </a:solidFill>
              </a:rPr>
              <a:t>be used with the lowest dose possible and for the shortest period of time </a:t>
            </a:r>
            <a:r>
              <a:rPr lang="en-US" dirty="0" smtClean="0">
                <a:solidFill>
                  <a:schemeClr val="bg1"/>
                </a:solidFill>
              </a:rPr>
              <a:t>to</a:t>
            </a:r>
          </a:p>
          <a:p>
            <a:r>
              <a:rPr lang="en-US" dirty="0" smtClean="0">
                <a:solidFill>
                  <a:schemeClr val="bg1"/>
                </a:solidFill>
              </a:rPr>
              <a:t>      achieve </a:t>
            </a:r>
            <a:r>
              <a:rPr lang="en-US" dirty="0">
                <a:solidFill>
                  <a:schemeClr val="bg1"/>
                </a:solidFill>
              </a:rPr>
              <a:t>treatment goals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scene3d>
            <a:camera prst="orthographicFront"/>
            <a:lightRig rig="threePt" dir="t"/>
          </a:scene3d>
          <a:sp3d>
            <a:bevelT w="139700" h="139700" prst="divot"/>
          </a:sp3d>
        </p:spPr>
        <p:txBody>
          <a:bodyPr>
            <a:noAutofit/>
          </a:bodyPr>
          <a:lstStyle/>
          <a:p>
            <a:r>
              <a:rPr lang="en-US" sz="2800" dirty="0" smtClean="0">
                <a:solidFill>
                  <a:schemeClr val="bg1"/>
                </a:solidFill>
              </a:rPr>
              <a:t>Comparative annual incidence of osteoporotic fractures and other disease end-point in women  </a:t>
            </a:r>
            <a:endParaRPr lang="en-US" sz="2800" dirty="0">
              <a:solidFill>
                <a:schemeClr val="bg1"/>
              </a:solidFill>
            </a:endParaRPr>
          </a:p>
        </p:txBody>
      </p:sp>
      <p:cxnSp>
        <p:nvCxnSpPr>
          <p:cNvPr id="4" name="Straight Connector 3"/>
          <p:cNvCxnSpPr/>
          <p:nvPr/>
        </p:nvCxnSpPr>
        <p:spPr>
          <a:xfrm>
            <a:off x="1619672" y="5373216"/>
            <a:ext cx="61926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180528" y="3573016"/>
            <a:ext cx="360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79712" y="2420888"/>
            <a:ext cx="914400" cy="2952328"/>
          </a:xfrm>
          <a:prstGeom prst="rect">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p:cNvSpPr/>
          <p:nvPr/>
        </p:nvSpPr>
        <p:spPr>
          <a:xfrm>
            <a:off x="3491880" y="4797152"/>
            <a:ext cx="914400" cy="576064"/>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32040" y="4941168"/>
            <a:ext cx="914400" cy="432048"/>
          </a:xfrm>
          <a:prstGeom prst="rec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ectangle 10"/>
          <p:cNvSpPr/>
          <p:nvPr/>
        </p:nvSpPr>
        <p:spPr>
          <a:xfrm>
            <a:off x="6516216" y="5157192"/>
            <a:ext cx="914400" cy="216024"/>
          </a:xfrm>
          <a:prstGeom prst="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75656" y="1547500"/>
            <a:ext cx="255198"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1475656" y="2195572"/>
            <a:ext cx="255198"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1475656" y="2996952"/>
            <a:ext cx="255198" cy="369332"/>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1475656" y="3717032"/>
            <a:ext cx="255198"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1475656" y="5157192"/>
            <a:ext cx="255198" cy="369332"/>
          </a:xfrm>
          <a:prstGeom prst="rect">
            <a:avLst/>
          </a:prstGeom>
          <a:noFill/>
        </p:spPr>
        <p:txBody>
          <a:bodyPr wrap="none" rtlCol="0">
            <a:spAutoFit/>
          </a:bodyPr>
          <a:lstStyle/>
          <a:p>
            <a:r>
              <a:rPr lang="en-US" dirty="0" smtClean="0"/>
              <a:t>-</a:t>
            </a:r>
            <a:endParaRPr lang="en-US" dirty="0"/>
          </a:p>
        </p:txBody>
      </p:sp>
      <p:sp>
        <p:nvSpPr>
          <p:cNvPr id="17" name="TextBox 16"/>
          <p:cNvSpPr txBox="1"/>
          <p:nvPr/>
        </p:nvSpPr>
        <p:spPr>
          <a:xfrm>
            <a:off x="808231" y="1628800"/>
            <a:ext cx="811441" cy="276999"/>
          </a:xfrm>
          <a:prstGeom prst="rect">
            <a:avLst/>
          </a:prstGeom>
          <a:noFill/>
        </p:spPr>
        <p:txBody>
          <a:bodyPr wrap="none" rtlCol="0">
            <a:spAutoFit/>
          </a:bodyPr>
          <a:lstStyle/>
          <a:p>
            <a:r>
              <a:rPr lang="en-US" sz="1200" dirty="0" smtClean="0"/>
              <a:t>2,500,000</a:t>
            </a:r>
            <a:endParaRPr lang="en-US" sz="1200" dirty="0"/>
          </a:p>
        </p:txBody>
      </p:sp>
      <p:sp>
        <p:nvSpPr>
          <p:cNvPr id="18" name="TextBox 17"/>
          <p:cNvSpPr txBox="1"/>
          <p:nvPr/>
        </p:nvSpPr>
        <p:spPr>
          <a:xfrm>
            <a:off x="755576" y="2276872"/>
            <a:ext cx="811441" cy="276999"/>
          </a:xfrm>
          <a:prstGeom prst="rect">
            <a:avLst/>
          </a:prstGeom>
          <a:noFill/>
        </p:spPr>
        <p:txBody>
          <a:bodyPr wrap="none" rtlCol="0">
            <a:spAutoFit/>
          </a:bodyPr>
          <a:lstStyle/>
          <a:p>
            <a:r>
              <a:rPr lang="en-US" sz="1200" dirty="0" smtClean="0"/>
              <a:t>2,000,000</a:t>
            </a:r>
            <a:endParaRPr lang="en-US" sz="1200" dirty="0"/>
          </a:p>
        </p:txBody>
      </p:sp>
      <p:sp>
        <p:nvSpPr>
          <p:cNvPr id="19" name="TextBox 18"/>
          <p:cNvSpPr txBox="1"/>
          <p:nvPr/>
        </p:nvSpPr>
        <p:spPr>
          <a:xfrm>
            <a:off x="808231" y="3068960"/>
            <a:ext cx="811441" cy="276999"/>
          </a:xfrm>
          <a:prstGeom prst="rect">
            <a:avLst/>
          </a:prstGeom>
          <a:noFill/>
        </p:spPr>
        <p:txBody>
          <a:bodyPr wrap="none" rtlCol="0">
            <a:spAutoFit/>
          </a:bodyPr>
          <a:lstStyle/>
          <a:p>
            <a:r>
              <a:rPr lang="en-US" sz="1200" dirty="0" smtClean="0"/>
              <a:t>1,500,000</a:t>
            </a:r>
            <a:endParaRPr lang="en-US" sz="1200" dirty="0"/>
          </a:p>
        </p:txBody>
      </p:sp>
      <p:sp>
        <p:nvSpPr>
          <p:cNvPr id="20" name="TextBox 19"/>
          <p:cNvSpPr txBox="1"/>
          <p:nvPr/>
        </p:nvSpPr>
        <p:spPr>
          <a:xfrm>
            <a:off x="808231" y="3800073"/>
            <a:ext cx="811441" cy="276999"/>
          </a:xfrm>
          <a:prstGeom prst="rect">
            <a:avLst/>
          </a:prstGeom>
          <a:noFill/>
        </p:spPr>
        <p:txBody>
          <a:bodyPr wrap="none" rtlCol="0">
            <a:spAutoFit/>
          </a:bodyPr>
          <a:lstStyle/>
          <a:p>
            <a:r>
              <a:rPr lang="en-US" sz="1200" dirty="0" smtClean="0"/>
              <a:t>1,000,000</a:t>
            </a:r>
            <a:endParaRPr lang="en-US" sz="1200" dirty="0"/>
          </a:p>
        </p:txBody>
      </p:sp>
      <p:sp>
        <p:nvSpPr>
          <p:cNvPr id="21" name="TextBox 20"/>
          <p:cNvSpPr txBox="1"/>
          <p:nvPr/>
        </p:nvSpPr>
        <p:spPr>
          <a:xfrm>
            <a:off x="925251" y="4592161"/>
            <a:ext cx="694421" cy="276999"/>
          </a:xfrm>
          <a:prstGeom prst="rect">
            <a:avLst/>
          </a:prstGeom>
          <a:noFill/>
        </p:spPr>
        <p:txBody>
          <a:bodyPr wrap="none" rtlCol="0">
            <a:spAutoFit/>
          </a:bodyPr>
          <a:lstStyle/>
          <a:p>
            <a:r>
              <a:rPr lang="en-US" sz="1200" dirty="0" smtClean="0"/>
              <a:t>500,000</a:t>
            </a:r>
            <a:endParaRPr lang="en-US" sz="1200" dirty="0"/>
          </a:p>
        </p:txBody>
      </p:sp>
      <p:sp>
        <p:nvSpPr>
          <p:cNvPr id="22" name="TextBox 21"/>
          <p:cNvSpPr txBox="1"/>
          <p:nvPr/>
        </p:nvSpPr>
        <p:spPr>
          <a:xfrm>
            <a:off x="1284450" y="5240233"/>
            <a:ext cx="263214" cy="276999"/>
          </a:xfrm>
          <a:prstGeom prst="rect">
            <a:avLst/>
          </a:prstGeom>
          <a:noFill/>
        </p:spPr>
        <p:txBody>
          <a:bodyPr wrap="none" rtlCol="0">
            <a:spAutoFit/>
          </a:bodyPr>
          <a:lstStyle/>
          <a:p>
            <a:r>
              <a:rPr lang="en-US" sz="1200" dirty="0" smtClean="0"/>
              <a:t>0</a:t>
            </a:r>
            <a:endParaRPr lang="en-US" sz="1200" dirty="0"/>
          </a:p>
        </p:txBody>
      </p:sp>
      <p:sp>
        <p:nvSpPr>
          <p:cNvPr id="23" name="TextBox 22"/>
          <p:cNvSpPr txBox="1"/>
          <p:nvPr/>
        </p:nvSpPr>
        <p:spPr>
          <a:xfrm>
            <a:off x="1475656" y="4509120"/>
            <a:ext cx="255198" cy="369332"/>
          </a:xfrm>
          <a:prstGeom prst="rect">
            <a:avLst/>
          </a:prstGeom>
          <a:noFill/>
        </p:spPr>
        <p:txBody>
          <a:bodyPr wrap="none" rtlCol="0">
            <a:spAutoFit/>
          </a:bodyPr>
          <a:lstStyle/>
          <a:p>
            <a:r>
              <a:rPr lang="en-US" dirty="0" smtClean="0"/>
              <a:t>-</a:t>
            </a:r>
            <a:endParaRPr lang="en-US" dirty="0"/>
          </a:p>
        </p:txBody>
      </p:sp>
      <p:sp>
        <p:nvSpPr>
          <p:cNvPr id="25" name="TextBox 24"/>
          <p:cNvSpPr txBox="1"/>
          <p:nvPr/>
        </p:nvSpPr>
        <p:spPr>
          <a:xfrm>
            <a:off x="1835696" y="5517232"/>
            <a:ext cx="1136465" cy="523220"/>
          </a:xfrm>
          <a:prstGeom prst="rect">
            <a:avLst/>
          </a:prstGeom>
          <a:noFill/>
        </p:spPr>
        <p:txBody>
          <a:bodyPr wrap="none" rtlCol="0">
            <a:spAutoFit/>
          </a:bodyPr>
          <a:lstStyle/>
          <a:p>
            <a:pPr algn="ctr"/>
            <a:r>
              <a:rPr lang="en-US" sz="1400" dirty="0" smtClean="0"/>
              <a:t>Osteoporotic</a:t>
            </a:r>
          </a:p>
          <a:p>
            <a:pPr algn="ctr"/>
            <a:r>
              <a:rPr lang="en-US" sz="1400" dirty="0" smtClean="0"/>
              <a:t>fractures</a:t>
            </a:r>
            <a:endParaRPr lang="en-US" sz="1400" dirty="0"/>
          </a:p>
        </p:txBody>
      </p:sp>
      <p:sp>
        <p:nvSpPr>
          <p:cNvPr id="26" name="TextBox 25"/>
          <p:cNvSpPr txBox="1"/>
          <p:nvPr/>
        </p:nvSpPr>
        <p:spPr>
          <a:xfrm>
            <a:off x="3563888" y="5517232"/>
            <a:ext cx="647293" cy="307777"/>
          </a:xfrm>
          <a:prstGeom prst="rect">
            <a:avLst/>
          </a:prstGeom>
          <a:noFill/>
        </p:spPr>
        <p:txBody>
          <a:bodyPr wrap="none" rtlCol="0">
            <a:spAutoFit/>
          </a:bodyPr>
          <a:lstStyle/>
          <a:p>
            <a:r>
              <a:rPr lang="en-US" sz="1400" dirty="0" smtClean="0"/>
              <a:t>Stroke</a:t>
            </a:r>
            <a:endParaRPr lang="en-US" sz="1400" dirty="0"/>
          </a:p>
        </p:txBody>
      </p:sp>
      <p:sp>
        <p:nvSpPr>
          <p:cNvPr id="27" name="TextBox 26"/>
          <p:cNvSpPr txBox="1"/>
          <p:nvPr/>
        </p:nvSpPr>
        <p:spPr>
          <a:xfrm>
            <a:off x="4860032" y="5517232"/>
            <a:ext cx="1082348" cy="307777"/>
          </a:xfrm>
          <a:prstGeom prst="rect">
            <a:avLst/>
          </a:prstGeom>
          <a:noFill/>
        </p:spPr>
        <p:txBody>
          <a:bodyPr wrap="none" rtlCol="0">
            <a:spAutoFit/>
          </a:bodyPr>
          <a:lstStyle/>
          <a:p>
            <a:r>
              <a:rPr lang="en-US" sz="1400" dirty="0" smtClean="0"/>
              <a:t>Heart attack</a:t>
            </a:r>
            <a:endParaRPr lang="en-US" sz="1400" dirty="0"/>
          </a:p>
        </p:txBody>
      </p:sp>
      <p:sp>
        <p:nvSpPr>
          <p:cNvPr id="28" name="TextBox 27"/>
          <p:cNvSpPr txBox="1"/>
          <p:nvPr/>
        </p:nvSpPr>
        <p:spPr>
          <a:xfrm>
            <a:off x="6444208" y="5517232"/>
            <a:ext cx="1171090" cy="307777"/>
          </a:xfrm>
          <a:prstGeom prst="rect">
            <a:avLst/>
          </a:prstGeom>
          <a:noFill/>
        </p:spPr>
        <p:txBody>
          <a:bodyPr wrap="none" rtlCol="0">
            <a:spAutoFit/>
          </a:bodyPr>
          <a:lstStyle/>
          <a:p>
            <a:r>
              <a:rPr lang="en-US" sz="1400" dirty="0" smtClean="0"/>
              <a:t>Breast cancer</a:t>
            </a:r>
            <a:endParaRPr lang="en-US" sz="1400" dirty="0"/>
          </a:p>
        </p:txBody>
      </p:sp>
      <p:sp>
        <p:nvSpPr>
          <p:cNvPr id="29" name="TextBox 28"/>
          <p:cNvSpPr txBox="1"/>
          <p:nvPr/>
        </p:nvSpPr>
        <p:spPr>
          <a:xfrm>
            <a:off x="1907704" y="2060848"/>
            <a:ext cx="1119217" cy="369332"/>
          </a:xfrm>
          <a:prstGeom prst="rect">
            <a:avLst/>
          </a:prstGeom>
          <a:noFill/>
        </p:spPr>
        <p:txBody>
          <a:bodyPr wrap="none" rtlCol="0">
            <a:spAutoFit/>
          </a:bodyPr>
          <a:lstStyle/>
          <a:p>
            <a:r>
              <a:rPr lang="en-US" dirty="0" smtClean="0"/>
              <a:t>2,050,000</a:t>
            </a:r>
            <a:endParaRPr lang="en-US" dirty="0"/>
          </a:p>
        </p:txBody>
      </p:sp>
      <p:sp>
        <p:nvSpPr>
          <p:cNvPr id="32" name="TextBox 31"/>
          <p:cNvSpPr txBox="1"/>
          <p:nvPr/>
        </p:nvSpPr>
        <p:spPr>
          <a:xfrm>
            <a:off x="3491880" y="4149080"/>
            <a:ext cx="944489" cy="369332"/>
          </a:xfrm>
          <a:prstGeom prst="rect">
            <a:avLst/>
          </a:prstGeom>
          <a:noFill/>
        </p:spPr>
        <p:txBody>
          <a:bodyPr wrap="none" rtlCol="0">
            <a:spAutoFit/>
          </a:bodyPr>
          <a:lstStyle/>
          <a:p>
            <a:r>
              <a:rPr lang="en-US" dirty="0" smtClean="0"/>
              <a:t>425,000</a:t>
            </a:r>
            <a:endParaRPr lang="en-US" dirty="0"/>
          </a:p>
        </p:txBody>
      </p:sp>
      <p:sp>
        <p:nvSpPr>
          <p:cNvPr id="33" name="TextBox 32"/>
          <p:cNvSpPr txBox="1"/>
          <p:nvPr/>
        </p:nvSpPr>
        <p:spPr>
          <a:xfrm>
            <a:off x="4932040" y="4365104"/>
            <a:ext cx="944489" cy="369332"/>
          </a:xfrm>
          <a:prstGeom prst="rect">
            <a:avLst/>
          </a:prstGeom>
          <a:noFill/>
        </p:spPr>
        <p:txBody>
          <a:bodyPr wrap="none" rtlCol="0">
            <a:spAutoFit/>
          </a:bodyPr>
          <a:lstStyle/>
          <a:p>
            <a:r>
              <a:rPr lang="en-US" dirty="0" smtClean="0"/>
              <a:t>370,000</a:t>
            </a:r>
            <a:endParaRPr lang="en-US" dirty="0"/>
          </a:p>
        </p:txBody>
      </p:sp>
      <p:sp>
        <p:nvSpPr>
          <p:cNvPr id="34" name="TextBox 33"/>
          <p:cNvSpPr txBox="1"/>
          <p:nvPr/>
        </p:nvSpPr>
        <p:spPr>
          <a:xfrm>
            <a:off x="6444208" y="4581128"/>
            <a:ext cx="944489" cy="369332"/>
          </a:xfrm>
          <a:prstGeom prst="rect">
            <a:avLst/>
          </a:prstGeom>
          <a:noFill/>
        </p:spPr>
        <p:txBody>
          <a:bodyPr wrap="none" rtlCol="0">
            <a:spAutoFit/>
          </a:bodyPr>
          <a:lstStyle/>
          <a:p>
            <a:r>
              <a:rPr lang="en-US" dirty="0" smtClean="0"/>
              <a:t>192,000</a:t>
            </a:r>
            <a:endParaRPr lang="en-US" dirty="0"/>
          </a:p>
        </p:txBody>
      </p:sp>
      <p:sp>
        <p:nvSpPr>
          <p:cNvPr id="35" name="TextBox 34"/>
          <p:cNvSpPr txBox="1"/>
          <p:nvPr/>
        </p:nvSpPr>
        <p:spPr>
          <a:xfrm rot="16200000">
            <a:off x="-1400180" y="3280501"/>
            <a:ext cx="3816750" cy="369332"/>
          </a:xfrm>
          <a:prstGeom prst="rect">
            <a:avLst/>
          </a:prstGeom>
          <a:noFill/>
        </p:spPr>
        <p:txBody>
          <a:bodyPr wrap="none" rtlCol="0">
            <a:spAutoFit/>
          </a:bodyPr>
          <a:lstStyle/>
          <a:p>
            <a:r>
              <a:rPr lang="en-US" dirty="0" smtClean="0"/>
              <a:t>Annual incidence of common diseases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900000">
            <a:off x="2068513" y="2178050"/>
            <a:ext cx="5067300" cy="307975"/>
            <a:chOff x="1490" y="1132"/>
            <a:chExt cx="3591" cy="194"/>
          </a:xfrm>
        </p:grpSpPr>
        <p:sp>
          <p:nvSpPr>
            <p:cNvPr id="15411" name="Freeform 3"/>
            <p:cNvSpPr>
              <a:spLocks/>
            </p:cNvSpPr>
            <p:nvPr/>
          </p:nvSpPr>
          <p:spPr bwMode="auto">
            <a:xfrm>
              <a:off x="1492" y="1134"/>
              <a:ext cx="3589" cy="192"/>
            </a:xfrm>
            <a:custGeom>
              <a:avLst/>
              <a:gdLst>
                <a:gd name="T0" fmla="*/ 1843 w 3589"/>
                <a:gd name="T1" fmla="*/ 192 h 192"/>
                <a:gd name="T2" fmla="*/ 1843 w 3589"/>
                <a:gd name="T3" fmla="*/ 77 h 192"/>
                <a:gd name="T4" fmla="*/ 3475 w 3589"/>
                <a:gd name="T5" fmla="*/ 77 h 192"/>
                <a:gd name="T6" fmla="*/ 3486 w 3589"/>
                <a:gd name="T7" fmla="*/ 77 h 192"/>
                <a:gd name="T8" fmla="*/ 3500 w 3589"/>
                <a:gd name="T9" fmla="*/ 75 h 192"/>
                <a:gd name="T10" fmla="*/ 3513 w 3589"/>
                <a:gd name="T11" fmla="*/ 75 h 192"/>
                <a:gd name="T12" fmla="*/ 3524 w 3589"/>
                <a:gd name="T13" fmla="*/ 73 h 192"/>
                <a:gd name="T14" fmla="*/ 3537 w 3589"/>
                <a:gd name="T15" fmla="*/ 71 h 192"/>
                <a:gd name="T16" fmla="*/ 3548 w 3589"/>
                <a:gd name="T17" fmla="*/ 69 h 192"/>
                <a:gd name="T18" fmla="*/ 3559 w 3589"/>
                <a:gd name="T19" fmla="*/ 66 h 192"/>
                <a:gd name="T20" fmla="*/ 3567 w 3589"/>
                <a:gd name="T21" fmla="*/ 62 h 192"/>
                <a:gd name="T22" fmla="*/ 3575 w 3589"/>
                <a:gd name="T23" fmla="*/ 58 h 192"/>
                <a:gd name="T24" fmla="*/ 3581 w 3589"/>
                <a:gd name="T25" fmla="*/ 53 h 192"/>
                <a:gd name="T26" fmla="*/ 3586 w 3589"/>
                <a:gd name="T27" fmla="*/ 47 h 192"/>
                <a:gd name="T28" fmla="*/ 3589 w 3589"/>
                <a:gd name="T29" fmla="*/ 40 h 192"/>
                <a:gd name="T30" fmla="*/ 3589 w 3589"/>
                <a:gd name="T31" fmla="*/ 31 h 192"/>
                <a:gd name="T32" fmla="*/ 3589 w 3589"/>
                <a:gd name="T33" fmla="*/ 22 h 192"/>
                <a:gd name="T34" fmla="*/ 3583 w 3589"/>
                <a:gd name="T35" fmla="*/ 11 h 192"/>
                <a:gd name="T36" fmla="*/ 3575 w 3589"/>
                <a:gd name="T37" fmla="*/ 0 h 192"/>
                <a:gd name="T38" fmla="*/ 3573 w 3589"/>
                <a:gd name="T39" fmla="*/ 20 h 192"/>
                <a:gd name="T40" fmla="*/ 3564 w 3589"/>
                <a:gd name="T41" fmla="*/ 34 h 192"/>
                <a:gd name="T42" fmla="*/ 3554 w 3589"/>
                <a:gd name="T43" fmla="*/ 42 h 192"/>
                <a:gd name="T44" fmla="*/ 3540 w 3589"/>
                <a:gd name="T45" fmla="*/ 45 h 192"/>
                <a:gd name="T46" fmla="*/ 3521 w 3589"/>
                <a:gd name="T47" fmla="*/ 45 h 192"/>
                <a:gd name="T48" fmla="*/ 3505 w 3589"/>
                <a:gd name="T49" fmla="*/ 44 h 192"/>
                <a:gd name="T50" fmla="*/ 3489 w 3589"/>
                <a:gd name="T51" fmla="*/ 40 h 192"/>
                <a:gd name="T52" fmla="*/ 3473 w 3589"/>
                <a:gd name="T53" fmla="*/ 40 h 192"/>
                <a:gd name="T54" fmla="*/ 117 w 3589"/>
                <a:gd name="T55" fmla="*/ 40 h 192"/>
                <a:gd name="T56" fmla="*/ 103 w 3589"/>
                <a:gd name="T57" fmla="*/ 40 h 192"/>
                <a:gd name="T58" fmla="*/ 84 w 3589"/>
                <a:gd name="T59" fmla="*/ 44 h 192"/>
                <a:gd name="T60" fmla="*/ 68 w 3589"/>
                <a:gd name="T61" fmla="*/ 45 h 192"/>
                <a:gd name="T62" fmla="*/ 52 w 3589"/>
                <a:gd name="T63" fmla="*/ 45 h 192"/>
                <a:gd name="T64" fmla="*/ 36 w 3589"/>
                <a:gd name="T65" fmla="*/ 42 h 192"/>
                <a:gd name="T66" fmla="*/ 25 w 3589"/>
                <a:gd name="T67" fmla="*/ 34 h 192"/>
                <a:gd name="T68" fmla="*/ 17 w 3589"/>
                <a:gd name="T69" fmla="*/ 20 h 192"/>
                <a:gd name="T70" fmla="*/ 14 w 3589"/>
                <a:gd name="T71" fmla="*/ 0 h 192"/>
                <a:gd name="T72" fmla="*/ 6 w 3589"/>
                <a:gd name="T73" fmla="*/ 11 h 192"/>
                <a:gd name="T74" fmla="*/ 3 w 3589"/>
                <a:gd name="T75" fmla="*/ 22 h 192"/>
                <a:gd name="T76" fmla="*/ 0 w 3589"/>
                <a:gd name="T77" fmla="*/ 31 h 192"/>
                <a:gd name="T78" fmla="*/ 0 w 3589"/>
                <a:gd name="T79" fmla="*/ 40 h 192"/>
                <a:gd name="T80" fmla="*/ 3 w 3589"/>
                <a:gd name="T81" fmla="*/ 47 h 192"/>
                <a:gd name="T82" fmla="*/ 9 w 3589"/>
                <a:gd name="T83" fmla="*/ 53 h 192"/>
                <a:gd name="T84" fmla="*/ 14 w 3589"/>
                <a:gd name="T85" fmla="*/ 58 h 192"/>
                <a:gd name="T86" fmla="*/ 22 w 3589"/>
                <a:gd name="T87" fmla="*/ 62 h 192"/>
                <a:gd name="T88" fmla="*/ 30 w 3589"/>
                <a:gd name="T89" fmla="*/ 66 h 192"/>
                <a:gd name="T90" fmla="*/ 41 w 3589"/>
                <a:gd name="T91" fmla="*/ 69 h 192"/>
                <a:gd name="T92" fmla="*/ 54 w 3589"/>
                <a:gd name="T93" fmla="*/ 71 h 192"/>
                <a:gd name="T94" fmla="*/ 65 w 3589"/>
                <a:gd name="T95" fmla="*/ 73 h 192"/>
                <a:gd name="T96" fmla="*/ 79 w 3589"/>
                <a:gd name="T97" fmla="*/ 75 h 192"/>
                <a:gd name="T98" fmla="*/ 90 w 3589"/>
                <a:gd name="T99" fmla="*/ 75 h 192"/>
                <a:gd name="T100" fmla="*/ 103 w 3589"/>
                <a:gd name="T101" fmla="*/ 77 h 192"/>
                <a:gd name="T102" fmla="*/ 117 w 3589"/>
                <a:gd name="T103" fmla="*/ 77 h 192"/>
                <a:gd name="T104" fmla="*/ 1746 w 3589"/>
                <a:gd name="T105" fmla="*/ 77 h 192"/>
                <a:gd name="T106" fmla="*/ 1746 w 3589"/>
                <a:gd name="T107" fmla="*/ 192 h 192"/>
                <a:gd name="T108" fmla="*/ 1843 w 3589"/>
                <a:gd name="T109" fmla="*/ 192 h 1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89"/>
                <a:gd name="T166" fmla="*/ 0 h 192"/>
                <a:gd name="T167" fmla="*/ 3589 w 3589"/>
                <a:gd name="T168" fmla="*/ 192 h 1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89" h="192">
                  <a:moveTo>
                    <a:pt x="1843" y="192"/>
                  </a:moveTo>
                  <a:lnTo>
                    <a:pt x="1843" y="77"/>
                  </a:lnTo>
                  <a:lnTo>
                    <a:pt x="3475" y="77"/>
                  </a:lnTo>
                  <a:lnTo>
                    <a:pt x="3486" y="77"/>
                  </a:lnTo>
                  <a:lnTo>
                    <a:pt x="3500" y="75"/>
                  </a:lnTo>
                  <a:lnTo>
                    <a:pt x="3513" y="75"/>
                  </a:lnTo>
                  <a:lnTo>
                    <a:pt x="3524" y="73"/>
                  </a:lnTo>
                  <a:lnTo>
                    <a:pt x="3537" y="71"/>
                  </a:lnTo>
                  <a:lnTo>
                    <a:pt x="3548" y="69"/>
                  </a:lnTo>
                  <a:lnTo>
                    <a:pt x="3559" y="66"/>
                  </a:lnTo>
                  <a:lnTo>
                    <a:pt x="3567" y="62"/>
                  </a:lnTo>
                  <a:lnTo>
                    <a:pt x="3575" y="58"/>
                  </a:lnTo>
                  <a:lnTo>
                    <a:pt x="3581" y="53"/>
                  </a:lnTo>
                  <a:lnTo>
                    <a:pt x="3586" y="47"/>
                  </a:lnTo>
                  <a:lnTo>
                    <a:pt x="3589" y="40"/>
                  </a:lnTo>
                  <a:lnTo>
                    <a:pt x="3589" y="31"/>
                  </a:lnTo>
                  <a:lnTo>
                    <a:pt x="3589" y="22"/>
                  </a:lnTo>
                  <a:lnTo>
                    <a:pt x="3583" y="11"/>
                  </a:lnTo>
                  <a:lnTo>
                    <a:pt x="3575" y="0"/>
                  </a:lnTo>
                  <a:lnTo>
                    <a:pt x="3573" y="20"/>
                  </a:lnTo>
                  <a:lnTo>
                    <a:pt x="3564" y="34"/>
                  </a:lnTo>
                  <a:lnTo>
                    <a:pt x="3554" y="42"/>
                  </a:lnTo>
                  <a:lnTo>
                    <a:pt x="3540" y="45"/>
                  </a:lnTo>
                  <a:lnTo>
                    <a:pt x="3521" y="45"/>
                  </a:lnTo>
                  <a:lnTo>
                    <a:pt x="3505" y="44"/>
                  </a:lnTo>
                  <a:lnTo>
                    <a:pt x="3489" y="40"/>
                  </a:lnTo>
                  <a:lnTo>
                    <a:pt x="3473" y="40"/>
                  </a:lnTo>
                  <a:lnTo>
                    <a:pt x="117" y="40"/>
                  </a:lnTo>
                  <a:lnTo>
                    <a:pt x="103" y="40"/>
                  </a:lnTo>
                  <a:lnTo>
                    <a:pt x="84" y="44"/>
                  </a:lnTo>
                  <a:lnTo>
                    <a:pt x="68" y="45"/>
                  </a:lnTo>
                  <a:lnTo>
                    <a:pt x="52" y="45"/>
                  </a:lnTo>
                  <a:lnTo>
                    <a:pt x="36" y="42"/>
                  </a:lnTo>
                  <a:lnTo>
                    <a:pt x="25" y="34"/>
                  </a:lnTo>
                  <a:lnTo>
                    <a:pt x="17" y="20"/>
                  </a:lnTo>
                  <a:lnTo>
                    <a:pt x="14" y="0"/>
                  </a:lnTo>
                  <a:lnTo>
                    <a:pt x="6" y="11"/>
                  </a:lnTo>
                  <a:lnTo>
                    <a:pt x="3" y="22"/>
                  </a:lnTo>
                  <a:lnTo>
                    <a:pt x="0" y="31"/>
                  </a:lnTo>
                  <a:lnTo>
                    <a:pt x="0" y="40"/>
                  </a:lnTo>
                  <a:lnTo>
                    <a:pt x="3" y="47"/>
                  </a:lnTo>
                  <a:lnTo>
                    <a:pt x="9" y="53"/>
                  </a:lnTo>
                  <a:lnTo>
                    <a:pt x="14" y="58"/>
                  </a:lnTo>
                  <a:lnTo>
                    <a:pt x="22" y="62"/>
                  </a:lnTo>
                  <a:lnTo>
                    <a:pt x="30" y="66"/>
                  </a:lnTo>
                  <a:lnTo>
                    <a:pt x="41" y="69"/>
                  </a:lnTo>
                  <a:lnTo>
                    <a:pt x="54" y="71"/>
                  </a:lnTo>
                  <a:lnTo>
                    <a:pt x="65" y="73"/>
                  </a:lnTo>
                  <a:lnTo>
                    <a:pt x="79" y="75"/>
                  </a:lnTo>
                  <a:lnTo>
                    <a:pt x="90" y="75"/>
                  </a:lnTo>
                  <a:lnTo>
                    <a:pt x="103" y="77"/>
                  </a:lnTo>
                  <a:lnTo>
                    <a:pt x="117" y="77"/>
                  </a:lnTo>
                  <a:lnTo>
                    <a:pt x="1746" y="77"/>
                  </a:lnTo>
                  <a:lnTo>
                    <a:pt x="1746" y="192"/>
                  </a:lnTo>
                  <a:lnTo>
                    <a:pt x="1843" y="192"/>
                  </a:lnTo>
                  <a:close/>
                </a:path>
              </a:pathLst>
            </a:custGeom>
            <a:solidFill>
              <a:srgbClr val="000000"/>
            </a:solidFill>
            <a:ln w="9525">
              <a:noFill/>
              <a:round/>
              <a:headEnd/>
              <a:tailEnd/>
            </a:ln>
          </p:spPr>
          <p:txBody>
            <a:bodyPr/>
            <a:lstStyle/>
            <a:p>
              <a:endParaRPr lang="en-US"/>
            </a:p>
          </p:txBody>
        </p:sp>
        <p:grpSp>
          <p:nvGrpSpPr>
            <p:cNvPr id="3" name="Group 4"/>
            <p:cNvGrpSpPr>
              <a:grpSpLocks/>
            </p:cNvGrpSpPr>
            <p:nvPr/>
          </p:nvGrpSpPr>
          <p:grpSpPr bwMode="auto">
            <a:xfrm>
              <a:off x="1490" y="1132"/>
              <a:ext cx="3588" cy="192"/>
              <a:chOff x="1490" y="1132"/>
              <a:chExt cx="3588" cy="192"/>
            </a:xfrm>
          </p:grpSpPr>
          <p:sp>
            <p:nvSpPr>
              <p:cNvPr id="15413" name="Freeform 5"/>
              <p:cNvSpPr>
                <a:spLocks/>
              </p:cNvSpPr>
              <p:nvPr/>
            </p:nvSpPr>
            <p:spPr bwMode="auto">
              <a:xfrm>
                <a:off x="1568" y="1205"/>
                <a:ext cx="11" cy="6"/>
              </a:xfrm>
              <a:custGeom>
                <a:avLst/>
                <a:gdLst>
                  <a:gd name="T0" fmla="*/ 11 w 11"/>
                  <a:gd name="T1" fmla="*/ 2 h 6"/>
                  <a:gd name="T2" fmla="*/ 5 w 11"/>
                  <a:gd name="T3" fmla="*/ 0 h 6"/>
                  <a:gd name="T4" fmla="*/ 3 w 11"/>
                  <a:gd name="T5" fmla="*/ 0 h 6"/>
                  <a:gd name="T6" fmla="*/ 0 w 11"/>
                  <a:gd name="T7" fmla="*/ 4 h 6"/>
                  <a:gd name="T8" fmla="*/ 0 w 11"/>
                  <a:gd name="T9" fmla="*/ 6 h 6"/>
                  <a:gd name="T10" fmla="*/ 11 w 11"/>
                  <a:gd name="T11" fmla="*/ 2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11" y="2"/>
                    </a:moveTo>
                    <a:lnTo>
                      <a:pt x="5" y="0"/>
                    </a:lnTo>
                    <a:lnTo>
                      <a:pt x="3" y="0"/>
                    </a:lnTo>
                    <a:lnTo>
                      <a:pt x="0" y="4"/>
                    </a:lnTo>
                    <a:lnTo>
                      <a:pt x="0" y="6"/>
                    </a:lnTo>
                    <a:lnTo>
                      <a:pt x="11" y="2"/>
                    </a:lnTo>
                    <a:close/>
                  </a:path>
                </a:pathLst>
              </a:custGeom>
              <a:solidFill>
                <a:srgbClr val="000000"/>
              </a:solidFill>
              <a:ln w="9525">
                <a:noFill/>
                <a:round/>
                <a:headEnd/>
                <a:tailEnd/>
              </a:ln>
            </p:spPr>
            <p:txBody>
              <a:bodyPr/>
              <a:lstStyle/>
              <a:p>
                <a:endParaRPr lang="en-US"/>
              </a:p>
            </p:txBody>
          </p:sp>
          <p:sp>
            <p:nvSpPr>
              <p:cNvPr id="15414" name="Freeform 6"/>
              <p:cNvSpPr>
                <a:spLocks/>
              </p:cNvSpPr>
              <p:nvPr/>
            </p:nvSpPr>
            <p:spPr bwMode="auto">
              <a:xfrm>
                <a:off x="1552" y="1198"/>
                <a:ext cx="11" cy="3"/>
              </a:xfrm>
              <a:custGeom>
                <a:avLst/>
                <a:gdLst>
                  <a:gd name="T0" fmla="*/ 11 w 11"/>
                  <a:gd name="T1" fmla="*/ 3 h 3"/>
                  <a:gd name="T2" fmla="*/ 8 w 11"/>
                  <a:gd name="T3" fmla="*/ 0 h 3"/>
                  <a:gd name="T4" fmla="*/ 5 w 11"/>
                  <a:gd name="T5" fmla="*/ 0 h 3"/>
                  <a:gd name="T6" fmla="*/ 0 w 11"/>
                  <a:gd name="T7" fmla="*/ 0 h 3"/>
                  <a:gd name="T8" fmla="*/ 0 w 11"/>
                  <a:gd name="T9" fmla="*/ 3 h 3"/>
                  <a:gd name="T10" fmla="*/ 11 w 11"/>
                  <a:gd name="T11" fmla="*/ 3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11" y="3"/>
                    </a:moveTo>
                    <a:lnTo>
                      <a:pt x="8" y="0"/>
                    </a:lnTo>
                    <a:lnTo>
                      <a:pt x="5" y="0"/>
                    </a:lnTo>
                    <a:lnTo>
                      <a:pt x="0" y="0"/>
                    </a:lnTo>
                    <a:lnTo>
                      <a:pt x="0" y="3"/>
                    </a:lnTo>
                    <a:lnTo>
                      <a:pt x="11" y="3"/>
                    </a:lnTo>
                    <a:close/>
                  </a:path>
                </a:pathLst>
              </a:custGeom>
              <a:solidFill>
                <a:srgbClr val="000000"/>
              </a:solidFill>
              <a:ln w="9525">
                <a:noFill/>
                <a:round/>
                <a:headEnd/>
                <a:tailEnd/>
              </a:ln>
            </p:spPr>
            <p:txBody>
              <a:bodyPr/>
              <a:lstStyle/>
              <a:p>
                <a:endParaRPr lang="en-US"/>
              </a:p>
            </p:txBody>
          </p:sp>
          <p:sp>
            <p:nvSpPr>
              <p:cNvPr id="15415" name="Freeform 7"/>
              <p:cNvSpPr>
                <a:spLocks/>
              </p:cNvSpPr>
              <p:nvPr/>
            </p:nvSpPr>
            <p:spPr bwMode="auto">
              <a:xfrm>
                <a:off x="1541" y="1176"/>
                <a:ext cx="11" cy="5"/>
              </a:xfrm>
              <a:custGeom>
                <a:avLst/>
                <a:gdLst>
                  <a:gd name="T0" fmla="*/ 11 w 11"/>
                  <a:gd name="T1" fmla="*/ 5 h 5"/>
                  <a:gd name="T2" fmla="*/ 11 w 11"/>
                  <a:gd name="T3" fmla="*/ 2 h 5"/>
                  <a:gd name="T4" fmla="*/ 8 w 11"/>
                  <a:gd name="T5" fmla="*/ 0 h 5"/>
                  <a:gd name="T6" fmla="*/ 3 w 11"/>
                  <a:gd name="T7" fmla="*/ 2 h 5"/>
                  <a:gd name="T8" fmla="*/ 0 w 11"/>
                  <a:gd name="T9" fmla="*/ 3 h 5"/>
                  <a:gd name="T10" fmla="*/ 11 w 11"/>
                  <a:gd name="T11" fmla="*/ 5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11" y="5"/>
                    </a:moveTo>
                    <a:lnTo>
                      <a:pt x="11" y="2"/>
                    </a:lnTo>
                    <a:lnTo>
                      <a:pt x="8" y="0"/>
                    </a:lnTo>
                    <a:lnTo>
                      <a:pt x="3" y="2"/>
                    </a:lnTo>
                    <a:lnTo>
                      <a:pt x="0" y="3"/>
                    </a:lnTo>
                    <a:lnTo>
                      <a:pt x="11" y="5"/>
                    </a:lnTo>
                    <a:close/>
                  </a:path>
                </a:pathLst>
              </a:custGeom>
              <a:solidFill>
                <a:srgbClr val="000000"/>
              </a:solidFill>
              <a:ln w="9525">
                <a:noFill/>
                <a:round/>
                <a:headEnd/>
                <a:tailEnd/>
              </a:ln>
            </p:spPr>
            <p:txBody>
              <a:bodyPr/>
              <a:lstStyle/>
              <a:p>
                <a:endParaRPr lang="en-US"/>
              </a:p>
            </p:txBody>
          </p:sp>
          <p:sp>
            <p:nvSpPr>
              <p:cNvPr id="15416" name="Freeform 8"/>
              <p:cNvSpPr>
                <a:spLocks/>
              </p:cNvSpPr>
              <p:nvPr/>
            </p:nvSpPr>
            <p:spPr bwMode="auto">
              <a:xfrm>
                <a:off x="5024" y="1205"/>
                <a:ext cx="11" cy="6"/>
              </a:xfrm>
              <a:custGeom>
                <a:avLst/>
                <a:gdLst>
                  <a:gd name="T0" fmla="*/ 11 w 11"/>
                  <a:gd name="T1" fmla="*/ 2 h 6"/>
                  <a:gd name="T2" fmla="*/ 8 w 11"/>
                  <a:gd name="T3" fmla="*/ 0 h 6"/>
                  <a:gd name="T4" fmla="*/ 3 w 11"/>
                  <a:gd name="T5" fmla="*/ 0 h 6"/>
                  <a:gd name="T6" fmla="*/ 0 w 11"/>
                  <a:gd name="T7" fmla="*/ 4 h 6"/>
                  <a:gd name="T8" fmla="*/ 0 w 11"/>
                  <a:gd name="T9" fmla="*/ 6 h 6"/>
                  <a:gd name="T10" fmla="*/ 11 w 11"/>
                  <a:gd name="T11" fmla="*/ 2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11" y="2"/>
                    </a:moveTo>
                    <a:lnTo>
                      <a:pt x="8" y="0"/>
                    </a:lnTo>
                    <a:lnTo>
                      <a:pt x="3" y="0"/>
                    </a:lnTo>
                    <a:lnTo>
                      <a:pt x="0" y="4"/>
                    </a:lnTo>
                    <a:lnTo>
                      <a:pt x="0" y="6"/>
                    </a:lnTo>
                    <a:lnTo>
                      <a:pt x="11" y="2"/>
                    </a:lnTo>
                    <a:close/>
                  </a:path>
                </a:pathLst>
              </a:custGeom>
              <a:solidFill>
                <a:srgbClr val="000000"/>
              </a:solidFill>
              <a:ln w="9525">
                <a:noFill/>
                <a:round/>
                <a:headEnd/>
                <a:tailEnd/>
              </a:ln>
            </p:spPr>
            <p:txBody>
              <a:bodyPr/>
              <a:lstStyle/>
              <a:p>
                <a:endParaRPr lang="en-US"/>
              </a:p>
            </p:txBody>
          </p:sp>
          <p:sp>
            <p:nvSpPr>
              <p:cNvPr id="15417" name="Freeform 9"/>
              <p:cNvSpPr>
                <a:spLocks/>
              </p:cNvSpPr>
              <p:nvPr/>
            </p:nvSpPr>
            <p:spPr bwMode="auto">
              <a:xfrm>
                <a:off x="5008" y="1198"/>
                <a:ext cx="11" cy="3"/>
              </a:xfrm>
              <a:custGeom>
                <a:avLst/>
                <a:gdLst>
                  <a:gd name="T0" fmla="*/ 11 w 11"/>
                  <a:gd name="T1" fmla="*/ 3 h 3"/>
                  <a:gd name="T2" fmla="*/ 8 w 11"/>
                  <a:gd name="T3" fmla="*/ 0 h 3"/>
                  <a:gd name="T4" fmla="*/ 5 w 11"/>
                  <a:gd name="T5" fmla="*/ 0 h 3"/>
                  <a:gd name="T6" fmla="*/ 0 w 11"/>
                  <a:gd name="T7" fmla="*/ 0 h 3"/>
                  <a:gd name="T8" fmla="*/ 0 w 11"/>
                  <a:gd name="T9" fmla="*/ 3 h 3"/>
                  <a:gd name="T10" fmla="*/ 11 w 11"/>
                  <a:gd name="T11" fmla="*/ 3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11" y="3"/>
                    </a:moveTo>
                    <a:lnTo>
                      <a:pt x="8" y="0"/>
                    </a:lnTo>
                    <a:lnTo>
                      <a:pt x="5" y="0"/>
                    </a:lnTo>
                    <a:lnTo>
                      <a:pt x="0" y="0"/>
                    </a:lnTo>
                    <a:lnTo>
                      <a:pt x="0" y="3"/>
                    </a:lnTo>
                    <a:lnTo>
                      <a:pt x="11" y="3"/>
                    </a:lnTo>
                    <a:close/>
                  </a:path>
                </a:pathLst>
              </a:custGeom>
              <a:solidFill>
                <a:srgbClr val="000000"/>
              </a:solidFill>
              <a:ln w="9525">
                <a:noFill/>
                <a:round/>
                <a:headEnd/>
                <a:tailEnd/>
              </a:ln>
            </p:spPr>
            <p:txBody>
              <a:bodyPr/>
              <a:lstStyle/>
              <a:p>
                <a:endParaRPr lang="en-US"/>
              </a:p>
            </p:txBody>
          </p:sp>
          <p:sp>
            <p:nvSpPr>
              <p:cNvPr id="15418" name="Freeform 10"/>
              <p:cNvSpPr>
                <a:spLocks/>
              </p:cNvSpPr>
              <p:nvPr/>
            </p:nvSpPr>
            <p:spPr bwMode="auto">
              <a:xfrm>
                <a:off x="4997" y="1176"/>
                <a:ext cx="11" cy="5"/>
              </a:xfrm>
              <a:custGeom>
                <a:avLst/>
                <a:gdLst>
                  <a:gd name="T0" fmla="*/ 11 w 11"/>
                  <a:gd name="T1" fmla="*/ 5 h 5"/>
                  <a:gd name="T2" fmla="*/ 11 w 11"/>
                  <a:gd name="T3" fmla="*/ 2 h 5"/>
                  <a:gd name="T4" fmla="*/ 8 w 11"/>
                  <a:gd name="T5" fmla="*/ 0 h 5"/>
                  <a:gd name="T6" fmla="*/ 3 w 11"/>
                  <a:gd name="T7" fmla="*/ 2 h 5"/>
                  <a:gd name="T8" fmla="*/ 0 w 11"/>
                  <a:gd name="T9" fmla="*/ 3 h 5"/>
                  <a:gd name="T10" fmla="*/ 11 w 11"/>
                  <a:gd name="T11" fmla="*/ 5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11" y="5"/>
                    </a:moveTo>
                    <a:lnTo>
                      <a:pt x="11" y="2"/>
                    </a:lnTo>
                    <a:lnTo>
                      <a:pt x="8" y="0"/>
                    </a:lnTo>
                    <a:lnTo>
                      <a:pt x="3" y="2"/>
                    </a:lnTo>
                    <a:lnTo>
                      <a:pt x="0" y="3"/>
                    </a:lnTo>
                    <a:lnTo>
                      <a:pt x="11" y="5"/>
                    </a:lnTo>
                    <a:close/>
                  </a:path>
                </a:pathLst>
              </a:custGeom>
              <a:solidFill>
                <a:srgbClr val="000000"/>
              </a:solidFill>
              <a:ln w="9525">
                <a:noFill/>
                <a:round/>
                <a:headEnd/>
                <a:tailEnd/>
              </a:ln>
            </p:spPr>
            <p:txBody>
              <a:bodyPr/>
              <a:lstStyle/>
              <a:p>
                <a:endParaRPr lang="en-US"/>
              </a:p>
            </p:txBody>
          </p:sp>
          <p:sp>
            <p:nvSpPr>
              <p:cNvPr id="15419" name="Freeform 11"/>
              <p:cNvSpPr>
                <a:spLocks/>
              </p:cNvSpPr>
              <p:nvPr/>
            </p:nvSpPr>
            <p:spPr bwMode="auto">
              <a:xfrm>
                <a:off x="3249" y="1200"/>
                <a:ext cx="8" cy="1"/>
              </a:xfrm>
              <a:custGeom>
                <a:avLst/>
                <a:gdLst>
                  <a:gd name="T0" fmla="*/ 8 w 8"/>
                  <a:gd name="T1" fmla="*/ 1 h 1"/>
                  <a:gd name="T2" fmla="*/ 5 w 8"/>
                  <a:gd name="T3" fmla="*/ 0 h 1"/>
                  <a:gd name="T4" fmla="*/ 2 w 8"/>
                  <a:gd name="T5" fmla="*/ 0 h 1"/>
                  <a:gd name="T6" fmla="*/ 0 w 8"/>
                  <a:gd name="T7" fmla="*/ 0 h 1"/>
                  <a:gd name="T8" fmla="*/ 0 w 8"/>
                  <a:gd name="T9" fmla="*/ 1 h 1"/>
                  <a:gd name="T10" fmla="*/ 8 w 8"/>
                  <a:gd name="T11" fmla="*/ 1 h 1"/>
                  <a:gd name="T12" fmla="*/ 0 60000 65536"/>
                  <a:gd name="T13" fmla="*/ 0 60000 65536"/>
                  <a:gd name="T14" fmla="*/ 0 60000 65536"/>
                  <a:gd name="T15" fmla="*/ 0 60000 65536"/>
                  <a:gd name="T16" fmla="*/ 0 60000 65536"/>
                  <a:gd name="T17" fmla="*/ 0 60000 65536"/>
                  <a:gd name="T18" fmla="*/ 0 w 8"/>
                  <a:gd name="T19" fmla="*/ 0 h 1"/>
                  <a:gd name="T20" fmla="*/ 8 w 8"/>
                  <a:gd name="T21" fmla="*/ 1 h 1"/>
                </a:gdLst>
                <a:ahLst/>
                <a:cxnLst>
                  <a:cxn ang="T12">
                    <a:pos x="T0" y="T1"/>
                  </a:cxn>
                  <a:cxn ang="T13">
                    <a:pos x="T2" y="T3"/>
                  </a:cxn>
                  <a:cxn ang="T14">
                    <a:pos x="T4" y="T5"/>
                  </a:cxn>
                  <a:cxn ang="T15">
                    <a:pos x="T6" y="T7"/>
                  </a:cxn>
                  <a:cxn ang="T16">
                    <a:pos x="T8" y="T9"/>
                  </a:cxn>
                  <a:cxn ang="T17">
                    <a:pos x="T10" y="T11"/>
                  </a:cxn>
                </a:cxnLst>
                <a:rect l="T18" t="T19" r="T20" b="T21"/>
                <a:pathLst>
                  <a:path w="8" h="1">
                    <a:moveTo>
                      <a:pt x="8" y="1"/>
                    </a:moveTo>
                    <a:lnTo>
                      <a:pt x="5" y="0"/>
                    </a:lnTo>
                    <a:lnTo>
                      <a:pt x="2" y="0"/>
                    </a:lnTo>
                    <a:lnTo>
                      <a:pt x="0" y="0"/>
                    </a:lnTo>
                    <a:lnTo>
                      <a:pt x="0" y="1"/>
                    </a:lnTo>
                    <a:lnTo>
                      <a:pt x="8" y="1"/>
                    </a:lnTo>
                    <a:close/>
                  </a:path>
                </a:pathLst>
              </a:custGeom>
              <a:solidFill>
                <a:srgbClr val="FFCC00"/>
              </a:solidFill>
              <a:ln w="9525">
                <a:noFill/>
                <a:round/>
                <a:headEnd/>
                <a:tailEnd/>
              </a:ln>
            </p:spPr>
            <p:txBody>
              <a:bodyPr/>
              <a:lstStyle/>
              <a:p>
                <a:endParaRPr lang="en-US"/>
              </a:p>
            </p:txBody>
          </p:sp>
          <p:sp>
            <p:nvSpPr>
              <p:cNvPr id="15420" name="Freeform 12"/>
              <p:cNvSpPr>
                <a:spLocks/>
              </p:cNvSpPr>
              <p:nvPr/>
            </p:nvSpPr>
            <p:spPr bwMode="auto">
              <a:xfrm>
                <a:off x="1628" y="1178"/>
                <a:ext cx="5" cy="5"/>
              </a:xfrm>
              <a:custGeom>
                <a:avLst/>
                <a:gdLst>
                  <a:gd name="T0" fmla="*/ 5 w 5"/>
                  <a:gd name="T1" fmla="*/ 0 h 5"/>
                  <a:gd name="T2" fmla="*/ 2 w 5"/>
                  <a:gd name="T3" fmla="*/ 1 h 5"/>
                  <a:gd name="T4" fmla="*/ 0 w 5"/>
                  <a:gd name="T5" fmla="*/ 3 h 5"/>
                  <a:gd name="T6" fmla="*/ 2 w 5"/>
                  <a:gd name="T7" fmla="*/ 5 h 5"/>
                  <a:gd name="T8" fmla="*/ 5 w 5"/>
                  <a:gd name="T9" fmla="*/ 5 h 5"/>
                  <a:gd name="T10" fmla="*/ 5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0"/>
                    </a:moveTo>
                    <a:lnTo>
                      <a:pt x="2" y="1"/>
                    </a:lnTo>
                    <a:lnTo>
                      <a:pt x="0" y="3"/>
                    </a:lnTo>
                    <a:lnTo>
                      <a:pt x="2" y="5"/>
                    </a:lnTo>
                    <a:lnTo>
                      <a:pt x="5" y="5"/>
                    </a:lnTo>
                    <a:lnTo>
                      <a:pt x="5" y="0"/>
                    </a:lnTo>
                    <a:close/>
                  </a:path>
                </a:pathLst>
              </a:custGeom>
              <a:solidFill>
                <a:srgbClr val="FFCC00"/>
              </a:solidFill>
              <a:ln w="9525">
                <a:noFill/>
                <a:round/>
                <a:headEnd/>
                <a:tailEnd/>
              </a:ln>
            </p:spPr>
            <p:txBody>
              <a:bodyPr/>
              <a:lstStyle/>
              <a:p>
                <a:endParaRPr lang="en-US"/>
              </a:p>
            </p:txBody>
          </p:sp>
          <p:sp>
            <p:nvSpPr>
              <p:cNvPr id="15421" name="Freeform 13"/>
              <p:cNvSpPr>
                <a:spLocks/>
              </p:cNvSpPr>
              <p:nvPr/>
            </p:nvSpPr>
            <p:spPr bwMode="auto">
              <a:xfrm>
                <a:off x="1633" y="1178"/>
                <a:ext cx="3310" cy="5"/>
              </a:xfrm>
              <a:custGeom>
                <a:avLst/>
                <a:gdLst>
                  <a:gd name="T0" fmla="*/ 3310 w 3310"/>
                  <a:gd name="T1" fmla="*/ 3 h 5"/>
                  <a:gd name="T2" fmla="*/ 3310 w 3310"/>
                  <a:gd name="T3" fmla="*/ 0 h 5"/>
                  <a:gd name="T4" fmla="*/ 0 w 3310"/>
                  <a:gd name="T5" fmla="*/ 0 h 5"/>
                  <a:gd name="T6" fmla="*/ 0 w 3310"/>
                  <a:gd name="T7" fmla="*/ 5 h 5"/>
                  <a:gd name="T8" fmla="*/ 3310 w 3310"/>
                  <a:gd name="T9" fmla="*/ 5 h 5"/>
                  <a:gd name="T10" fmla="*/ 3310 w 3310"/>
                  <a:gd name="T11" fmla="*/ 3 h 5"/>
                  <a:gd name="T12" fmla="*/ 0 60000 65536"/>
                  <a:gd name="T13" fmla="*/ 0 60000 65536"/>
                  <a:gd name="T14" fmla="*/ 0 60000 65536"/>
                  <a:gd name="T15" fmla="*/ 0 60000 65536"/>
                  <a:gd name="T16" fmla="*/ 0 60000 65536"/>
                  <a:gd name="T17" fmla="*/ 0 60000 65536"/>
                  <a:gd name="T18" fmla="*/ 0 w 3310"/>
                  <a:gd name="T19" fmla="*/ 0 h 5"/>
                  <a:gd name="T20" fmla="*/ 3310 w 33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3310" h="5">
                    <a:moveTo>
                      <a:pt x="3310" y="3"/>
                    </a:moveTo>
                    <a:lnTo>
                      <a:pt x="3310" y="0"/>
                    </a:lnTo>
                    <a:lnTo>
                      <a:pt x="0" y="0"/>
                    </a:lnTo>
                    <a:lnTo>
                      <a:pt x="0" y="5"/>
                    </a:lnTo>
                    <a:lnTo>
                      <a:pt x="3310" y="5"/>
                    </a:lnTo>
                    <a:lnTo>
                      <a:pt x="3310" y="3"/>
                    </a:lnTo>
                    <a:close/>
                  </a:path>
                </a:pathLst>
              </a:custGeom>
              <a:solidFill>
                <a:srgbClr val="FFCC00"/>
              </a:solidFill>
              <a:ln w="9525">
                <a:noFill/>
                <a:round/>
                <a:headEnd/>
                <a:tailEnd/>
              </a:ln>
            </p:spPr>
            <p:txBody>
              <a:bodyPr/>
              <a:lstStyle/>
              <a:p>
                <a:endParaRPr lang="en-US"/>
              </a:p>
            </p:txBody>
          </p:sp>
          <p:sp>
            <p:nvSpPr>
              <p:cNvPr id="15422" name="Freeform 14"/>
              <p:cNvSpPr>
                <a:spLocks/>
              </p:cNvSpPr>
              <p:nvPr/>
            </p:nvSpPr>
            <p:spPr bwMode="auto">
              <a:xfrm>
                <a:off x="4943" y="1178"/>
                <a:ext cx="5" cy="5"/>
              </a:xfrm>
              <a:custGeom>
                <a:avLst/>
                <a:gdLst>
                  <a:gd name="T0" fmla="*/ 0 w 5"/>
                  <a:gd name="T1" fmla="*/ 5 h 5"/>
                  <a:gd name="T2" fmla="*/ 3 w 5"/>
                  <a:gd name="T3" fmla="*/ 5 h 5"/>
                  <a:gd name="T4" fmla="*/ 5 w 5"/>
                  <a:gd name="T5" fmla="*/ 3 h 5"/>
                  <a:gd name="T6" fmla="*/ 3 w 5"/>
                  <a:gd name="T7" fmla="*/ 1 h 5"/>
                  <a:gd name="T8" fmla="*/ 0 w 5"/>
                  <a:gd name="T9" fmla="*/ 0 h 5"/>
                  <a:gd name="T10" fmla="*/ 0 w 5"/>
                  <a:gd name="T11" fmla="*/ 5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5"/>
                    </a:moveTo>
                    <a:lnTo>
                      <a:pt x="3" y="5"/>
                    </a:lnTo>
                    <a:lnTo>
                      <a:pt x="5" y="3"/>
                    </a:lnTo>
                    <a:lnTo>
                      <a:pt x="3" y="1"/>
                    </a:lnTo>
                    <a:lnTo>
                      <a:pt x="0" y="0"/>
                    </a:lnTo>
                    <a:lnTo>
                      <a:pt x="0" y="5"/>
                    </a:lnTo>
                    <a:close/>
                  </a:path>
                </a:pathLst>
              </a:custGeom>
              <a:solidFill>
                <a:srgbClr val="FFCC00"/>
              </a:solidFill>
              <a:ln w="9525">
                <a:noFill/>
                <a:round/>
                <a:headEnd/>
                <a:tailEnd/>
              </a:ln>
            </p:spPr>
            <p:txBody>
              <a:bodyPr/>
              <a:lstStyle/>
              <a:p>
                <a:endParaRPr lang="en-US"/>
              </a:p>
            </p:txBody>
          </p:sp>
          <p:sp>
            <p:nvSpPr>
              <p:cNvPr id="15423" name="Freeform 15"/>
              <p:cNvSpPr>
                <a:spLocks/>
              </p:cNvSpPr>
              <p:nvPr/>
            </p:nvSpPr>
            <p:spPr bwMode="auto">
              <a:xfrm>
                <a:off x="1490" y="1132"/>
                <a:ext cx="3588" cy="192"/>
              </a:xfrm>
              <a:custGeom>
                <a:avLst/>
                <a:gdLst>
                  <a:gd name="T0" fmla="*/ 1843 w 3588"/>
                  <a:gd name="T1" fmla="*/ 192 h 192"/>
                  <a:gd name="T2" fmla="*/ 1843 w 3588"/>
                  <a:gd name="T3" fmla="*/ 77 h 192"/>
                  <a:gd name="T4" fmla="*/ 3475 w 3588"/>
                  <a:gd name="T5" fmla="*/ 77 h 192"/>
                  <a:gd name="T6" fmla="*/ 3485 w 3588"/>
                  <a:gd name="T7" fmla="*/ 77 h 192"/>
                  <a:gd name="T8" fmla="*/ 3499 w 3588"/>
                  <a:gd name="T9" fmla="*/ 75 h 192"/>
                  <a:gd name="T10" fmla="*/ 3512 w 3588"/>
                  <a:gd name="T11" fmla="*/ 75 h 192"/>
                  <a:gd name="T12" fmla="*/ 3523 w 3588"/>
                  <a:gd name="T13" fmla="*/ 73 h 192"/>
                  <a:gd name="T14" fmla="*/ 3537 w 3588"/>
                  <a:gd name="T15" fmla="*/ 71 h 192"/>
                  <a:gd name="T16" fmla="*/ 3547 w 3588"/>
                  <a:gd name="T17" fmla="*/ 69 h 192"/>
                  <a:gd name="T18" fmla="*/ 3558 w 3588"/>
                  <a:gd name="T19" fmla="*/ 66 h 192"/>
                  <a:gd name="T20" fmla="*/ 3566 w 3588"/>
                  <a:gd name="T21" fmla="*/ 62 h 192"/>
                  <a:gd name="T22" fmla="*/ 3575 w 3588"/>
                  <a:gd name="T23" fmla="*/ 58 h 192"/>
                  <a:gd name="T24" fmla="*/ 3580 w 3588"/>
                  <a:gd name="T25" fmla="*/ 53 h 192"/>
                  <a:gd name="T26" fmla="*/ 3585 w 3588"/>
                  <a:gd name="T27" fmla="*/ 47 h 192"/>
                  <a:gd name="T28" fmla="*/ 3588 w 3588"/>
                  <a:gd name="T29" fmla="*/ 40 h 192"/>
                  <a:gd name="T30" fmla="*/ 3588 w 3588"/>
                  <a:gd name="T31" fmla="*/ 31 h 192"/>
                  <a:gd name="T32" fmla="*/ 3588 w 3588"/>
                  <a:gd name="T33" fmla="*/ 22 h 192"/>
                  <a:gd name="T34" fmla="*/ 3583 w 3588"/>
                  <a:gd name="T35" fmla="*/ 11 h 192"/>
                  <a:gd name="T36" fmla="*/ 3575 w 3588"/>
                  <a:gd name="T37" fmla="*/ 0 h 192"/>
                  <a:gd name="T38" fmla="*/ 3572 w 3588"/>
                  <a:gd name="T39" fmla="*/ 20 h 192"/>
                  <a:gd name="T40" fmla="*/ 3564 w 3588"/>
                  <a:gd name="T41" fmla="*/ 35 h 192"/>
                  <a:gd name="T42" fmla="*/ 3553 w 3588"/>
                  <a:gd name="T43" fmla="*/ 42 h 192"/>
                  <a:gd name="T44" fmla="*/ 3539 w 3588"/>
                  <a:gd name="T45" fmla="*/ 46 h 192"/>
                  <a:gd name="T46" fmla="*/ 3520 w 3588"/>
                  <a:gd name="T47" fmla="*/ 46 h 192"/>
                  <a:gd name="T48" fmla="*/ 3504 w 3588"/>
                  <a:gd name="T49" fmla="*/ 44 h 192"/>
                  <a:gd name="T50" fmla="*/ 3488 w 3588"/>
                  <a:gd name="T51" fmla="*/ 40 h 192"/>
                  <a:gd name="T52" fmla="*/ 3472 w 3588"/>
                  <a:gd name="T53" fmla="*/ 40 h 192"/>
                  <a:gd name="T54" fmla="*/ 116 w 3588"/>
                  <a:gd name="T55" fmla="*/ 40 h 192"/>
                  <a:gd name="T56" fmla="*/ 102 w 3588"/>
                  <a:gd name="T57" fmla="*/ 40 h 192"/>
                  <a:gd name="T58" fmla="*/ 83 w 3588"/>
                  <a:gd name="T59" fmla="*/ 44 h 192"/>
                  <a:gd name="T60" fmla="*/ 67 w 3588"/>
                  <a:gd name="T61" fmla="*/ 46 h 192"/>
                  <a:gd name="T62" fmla="*/ 51 w 3588"/>
                  <a:gd name="T63" fmla="*/ 46 h 192"/>
                  <a:gd name="T64" fmla="*/ 35 w 3588"/>
                  <a:gd name="T65" fmla="*/ 42 h 192"/>
                  <a:gd name="T66" fmla="*/ 24 w 3588"/>
                  <a:gd name="T67" fmla="*/ 35 h 192"/>
                  <a:gd name="T68" fmla="*/ 16 w 3588"/>
                  <a:gd name="T69" fmla="*/ 20 h 192"/>
                  <a:gd name="T70" fmla="*/ 13 w 3588"/>
                  <a:gd name="T71" fmla="*/ 0 h 192"/>
                  <a:gd name="T72" fmla="*/ 5 w 3588"/>
                  <a:gd name="T73" fmla="*/ 11 h 192"/>
                  <a:gd name="T74" fmla="*/ 2 w 3588"/>
                  <a:gd name="T75" fmla="*/ 22 h 192"/>
                  <a:gd name="T76" fmla="*/ 0 w 3588"/>
                  <a:gd name="T77" fmla="*/ 31 h 192"/>
                  <a:gd name="T78" fmla="*/ 0 w 3588"/>
                  <a:gd name="T79" fmla="*/ 40 h 192"/>
                  <a:gd name="T80" fmla="*/ 2 w 3588"/>
                  <a:gd name="T81" fmla="*/ 47 h 192"/>
                  <a:gd name="T82" fmla="*/ 8 w 3588"/>
                  <a:gd name="T83" fmla="*/ 53 h 192"/>
                  <a:gd name="T84" fmla="*/ 13 w 3588"/>
                  <a:gd name="T85" fmla="*/ 58 h 192"/>
                  <a:gd name="T86" fmla="*/ 21 w 3588"/>
                  <a:gd name="T87" fmla="*/ 62 h 192"/>
                  <a:gd name="T88" fmla="*/ 29 w 3588"/>
                  <a:gd name="T89" fmla="*/ 66 h 192"/>
                  <a:gd name="T90" fmla="*/ 40 w 3588"/>
                  <a:gd name="T91" fmla="*/ 69 h 192"/>
                  <a:gd name="T92" fmla="*/ 54 w 3588"/>
                  <a:gd name="T93" fmla="*/ 71 h 192"/>
                  <a:gd name="T94" fmla="*/ 65 w 3588"/>
                  <a:gd name="T95" fmla="*/ 73 h 192"/>
                  <a:gd name="T96" fmla="*/ 78 w 3588"/>
                  <a:gd name="T97" fmla="*/ 75 h 192"/>
                  <a:gd name="T98" fmla="*/ 89 w 3588"/>
                  <a:gd name="T99" fmla="*/ 75 h 192"/>
                  <a:gd name="T100" fmla="*/ 102 w 3588"/>
                  <a:gd name="T101" fmla="*/ 77 h 192"/>
                  <a:gd name="T102" fmla="*/ 116 w 3588"/>
                  <a:gd name="T103" fmla="*/ 77 h 192"/>
                  <a:gd name="T104" fmla="*/ 1745 w 3588"/>
                  <a:gd name="T105" fmla="*/ 77 h 192"/>
                  <a:gd name="T106" fmla="*/ 1745 w 3588"/>
                  <a:gd name="T107" fmla="*/ 192 h 192"/>
                  <a:gd name="T108" fmla="*/ 1843 w 3588"/>
                  <a:gd name="T109" fmla="*/ 192 h 1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88"/>
                  <a:gd name="T166" fmla="*/ 0 h 192"/>
                  <a:gd name="T167" fmla="*/ 3588 w 3588"/>
                  <a:gd name="T168" fmla="*/ 192 h 1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88" h="192">
                    <a:moveTo>
                      <a:pt x="1843" y="192"/>
                    </a:moveTo>
                    <a:lnTo>
                      <a:pt x="1843" y="77"/>
                    </a:lnTo>
                    <a:lnTo>
                      <a:pt x="3475" y="77"/>
                    </a:lnTo>
                    <a:lnTo>
                      <a:pt x="3485" y="77"/>
                    </a:lnTo>
                    <a:lnTo>
                      <a:pt x="3499" y="75"/>
                    </a:lnTo>
                    <a:lnTo>
                      <a:pt x="3512" y="75"/>
                    </a:lnTo>
                    <a:lnTo>
                      <a:pt x="3523" y="73"/>
                    </a:lnTo>
                    <a:lnTo>
                      <a:pt x="3537" y="71"/>
                    </a:lnTo>
                    <a:lnTo>
                      <a:pt x="3547" y="69"/>
                    </a:lnTo>
                    <a:lnTo>
                      <a:pt x="3558" y="66"/>
                    </a:lnTo>
                    <a:lnTo>
                      <a:pt x="3566" y="62"/>
                    </a:lnTo>
                    <a:lnTo>
                      <a:pt x="3575" y="58"/>
                    </a:lnTo>
                    <a:lnTo>
                      <a:pt x="3580" y="53"/>
                    </a:lnTo>
                    <a:lnTo>
                      <a:pt x="3585" y="47"/>
                    </a:lnTo>
                    <a:lnTo>
                      <a:pt x="3588" y="40"/>
                    </a:lnTo>
                    <a:lnTo>
                      <a:pt x="3588" y="31"/>
                    </a:lnTo>
                    <a:lnTo>
                      <a:pt x="3588" y="22"/>
                    </a:lnTo>
                    <a:lnTo>
                      <a:pt x="3583" y="11"/>
                    </a:lnTo>
                    <a:lnTo>
                      <a:pt x="3575" y="0"/>
                    </a:lnTo>
                    <a:lnTo>
                      <a:pt x="3572" y="20"/>
                    </a:lnTo>
                    <a:lnTo>
                      <a:pt x="3564" y="35"/>
                    </a:lnTo>
                    <a:lnTo>
                      <a:pt x="3553" y="42"/>
                    </a:lnTo>
                    <a:lnTo>
                      <a:pt x="3539" y="46"/>
                    </a:lnTo>
                    <a:lnTo>
                      <a:pt x="3520" y="46"/>
                    </a:lnTo>
                    <a:lnTo>
                      <a:pt x="3504" y="44"/>
                    </a:lnTo>
                    <a:lnTo>
                      <a:pt x="3488" y="40"/>
                    </a:lnTo>
                    <a:lnTo>
                      <a:pt x="3472" y="40"/>
                    </a:lnTo>
                    <a:lnTo>
                      <a:pt x="116" y="40"/>
                    </a:lnTo>
                    <a:lnTo>
                      <a:pt x="102" y="40"/>
                    </a:lnTo>
                    <a:lnTo>
                      <a:pt x="83" y="44"/>
                    </a:lnTo>
                    <a:lnTo>
                      <a:pt x="67" y="46"/>
                    </a:lnTo>
                    <a:lnTo>
                      <a:pt x="51" y="46"/>
                    </a:lnTo>
                    <a:lnTo>
                      <a:pt x="35" y="42"/>
                    </a:lnTo>
                    <a:lnTo>
                      <a:pt x="24" y="35"/>
                    </a:lnTo>
                    <a:lnTo>
                      <a:pt x="16" y="20"/>
                    </a:lnTo>
                    <a:lnTo>
                      <a:pt x="13" y="0"/>
                    </a:lnTo>
                    <a:lnTo>
                      <a:pt x="5" y="11"/>
                    </a:lnTo>
                    <a:lnTo>
                      <a:pt x="2" y="22"/>
                    </a:lnTo>
                    <a:lnTo>
                      <a:pt x="0" y="31"/>
                    </a:lnTo>
                    <a:lnTo>
                      <a:pt x="0" y="40"/>
                    </a:lnTo>
                    <a:lnTo>
                      <a:pt x="2" y="47"/>
                    </a:lnTo>
                    <a:lnTo>
                      <a:pt x="8" y="53"/>
                    </a:lnTo>
                    <a:lnTo>
                      <a:pt x="13" y="58"/>
                    </a:lnTo>
                    <a:lnTo>
                      <a:pt x="21" y="62"/>
                    </a:lnTo>
                    <a:lnTo>
                      <a:pt x="29" y="66"/>
                    </a:lnTo>
                    <a:lnTo>
                      <a:pt x="40" y="69"/>
                    </a:lnTo>
                    <a:lnTo>
                      <a:pt x="54" y="71"/>
                    </a:lnTo>
                    <a:lnTo>
                      <a:pt x="65" y="73"/>
                    </a:lnTo>
                    <a:lnTo>
                      <a:pt x="78" y="75"/>
                    </a:lnTo>
                    <a:lnTo>
                      <a:pt x="89" y="75"/>
                    </a:lnTo>
                    <a:lnTo>
                      <a:pt x="102" y="77"/>
                    </a:lnTo>
                    <a:lnTo>
                      <a:pt x="116" y="77"/>
                    </a:lnTo>
                    <a:lnTo>
                      <a:pt x="1745" y="77"/>
                    </a:lnTo>
                    <a:lnTo>
                      <a:pt x="1745" y="192"/>
                    </a:lnTo>
                    <a:lnTo>
                      <a:pt x="1843" y="192"/>
                    </a:lnTo>
                    <a:close/>
                  </a:path>
                </a:pathLst>
              </a:custGeom>
              <a:noFill/>
              <a:ln w="7938">
                <a:solidFill>
                  <a:srgbClr val="000000"/>
                </a:solidFill>
                <a:round/>
                <a:headEnd/>
                <a:tailEnd/>
              </a:ln>
            </p:spPr>
            <p:txBody>
              <a:bodyPr/>
              <a:lstStyle/>
              <a:p>
                <a:endParaRPr lang="en-US"/>
              </a:p>
            </p:txBody>
          </p:sp>
        </p:grpSp>
      </p:grpSp>
      <p:sp>
        <p:nvSpPr>
          <p:cNvPr id="15363" name="Freeform 16"/>
          <p:cNvSpPr>
            <a:spLocks/>
          </p:cNvSpPr>
          <p:nvPr/>
        </p:nvSpPr>
        <p:spPr bwMode="auto">
          <a:xfrm>
            <a:off x="3371850" y="5216525"/>
            <a:ext cx="12700" cy="9525"/>
          </a:xfrm>
          <a:custGeom>
            <a:avLst/>
            <a:gdLst>
              <a:gd name="T0" fmla="*/ 0 w 9"/>
              <a:gd name="T1" fmla="*/ 2147483647 h 6"/>
              <a:gd name="T2" fmla="*/ 2147483647 w 9"/>
              <a:gd name="T3" fmla="*/ 2147483647 h 6"/>
              <a:gd name="T4" fmla="*/ 2147483647 w 9"/>
              <a:gd name="T5" fmla="*/ 2147483647 h 6"/>
              <a:gd name="T6" fmla="*/ 2147483647 w 9"/>
              <a:gd name="T7" fmla="*/ 2147483647 h 6"/>
              <a:gd name="T8" fmla="*/ 2147483647 w 9"/>
              <a:gd name="T9" fmla="*/ 0 h 6"/>
              <a:gd name="T10" fmla="*/ 0 w 9"/>
              <a:gd name="T11" fmla="*/ 2147483647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6" y="4"/>
                </a:lnTo>
                <a:lnTo>
                  <a:pt x="9" y="2"/>
                </a:lnTo>
                <a:lnTo>
                  <a:pt x="9" y="0"/>
                </a:lnTo>
                <a:lnTo>
                  <a:pt x="0" y="4"/>
                </a:lnTo>
                <a:close/>
              </a:path>
            </a:pathLst>
          </a:custGeom>
          <a:solidFill>
            <a:srgbClr val="000000"/>
          </a:solidFill>
          <a:ln w="9525">
            <a:noFill/>
            <a:round/>
            <a:headEnd/>
            <a:tailEnd/>
          </a:ln>
        </p:spPr>
        <p:txBody>
          <a:bodyPr/>
          <a:lstStyle/>
          <a:p>
            <a:endParaRPr lang="en-US"/>
          </a:p>
        </p:txBody>
      </p:sp>
      <p:sp>
        <p:nvSpPr>
          <p:cNvPr id="15364" name="Freeform 17"/>
          <p:cNvSpPr>
            <a:spLocks/>
          </p:cNvSpPr>
          <p:nvPr/>
        </p:nvSpPr>
        <p:spPr bwMode="auto">
          <a:xfrm>
            <a:off x="2224088" y="3008313"/>
            <a:ext cx="1160462" cy="2214562"/>
          </a:xfrm>
          <a:custGeom>
            <a:avLst/>
            <a:gdLst>
              <a:gd name="T0" fmla="*/ 2147483647 w 822"/>
              <a:gd name="T1" fmla="*/ 2147483647 h 1395"/>
              <a:gd name="T2" fmla="*/ 0 w 822"/>
              <a:gd name="T3" fmla="*/ 2147483647 h 1395"/>
              <a:gd name="T4" fmla="*/ 2147483647 w 822"/>
              <a:gd name="T5" fmla="*/ 2147483647 h 1395"/>
              <a:gd name="T6" fmla="*/ 2147483647 w 822"/>
              <a:gd name="T7" fmla="*/ 2147483647 h 1395"/>
              <a:gd name="T8" fmla="*/ 2147483647 w 822"/>
              <a:gd name="T9" fmla="*/ 0 h 1395"/>
              <a:gd name="T10" fmla="*/ 2147483647 w 822"/>
              <a:gd name="T11" fmla="*/ 2147483647 h 1395"/>
              <a:gd name="T12" fmla="*/ 0 60000 65536"/>
              <a:gd name="T13" fmla="*/ 0 60000 65536"/>
              <a:gd name="T14" fmla="*/ 0 60000 65536"/>
              <a:gd name="T15" fmla="*/ 0 60000 65536"/>
              <a:gd name="T16" fmla="*/ 0 60000 65536"/>
              <a:gd name="T17" fmla="*/ 0 60000 65536"/>
              <a:gd name="T18" fmla="*/ 0 w 822"/>
              <a:gd name="T19" fmla="*/ 0 h 1395"/>
              <a:gd name="T20" fmla="*/ 822 w 822"/>
              <a:gd name="T21" fmla="*/ 1395 h 1395"/>
            </a:gdLst>
            <a:ahLst/>
            <a:cxnLst>
              <a:cxn ang="T12">
                <a:pos x="T0" y="T1"/>
              </a:cxn>
              <a:cxn ang="T13">
                <a:pos x="T2" y="T3"/>
              </a:cxn>
              <a:cxn ang="T14">
                <a:pos x="T4" y="T5"/>
              </a:cxn>
              <a:cxn ang="T15">
                <a:pos x="T6" y="T7"/>
              </a:cxn>
              <a:cxn ang="T16">
                <a:pos x="T8" y="T9"/>
              </a:cxn>
              <a:cxn ang="T17">
                <a:pos x="T10" y="T11"/>
              </a:cxn>
            </a:cxnLst>
            <a:rect l="T18" t="T19" r="T20" b="T21"/>
            <a:pathLst>
              <a:path w="822" h="1395">
                <a:moveTo>
                  <a:pt x="5" y="2"/>
                </a:moveTo>
                <a:lnTo>
                  <a:pt x="0" y="4"/>
                </a:lnTo>
                <a:lnTo>
                  <a:pt x="811" y="1395"/>
                </a:lnTo>
                <a:lnTo>
                  <a:pt x="822" y="1391"/>
                </a:lnTo>
                <a:lnTo>
                  <a:pt x="11" y="0"/>
                </a:lnTo>
                <a:lnTo>
                  <a:pt x="5" y="2"/>
                </a:lnTo>
                <a:close/>
              </a:path>
            </a:pathLst>
          </a:custGeom>
          <a:solidFill>
            <a:srgbClr val="000000"/>
          </a:solidFill>
          <a:ln w="9525">
            <a:noFill/>
            <a:round/>
            <a:headEnd/>
            <a:tailEnd/>
          </a:ln>
        </p:spPr>
        <p:txBody>
          <a:bodyPr/>
          <a:lstStyle/>
          <a:p>
            <a:endParaRPr lang="en-US"/>
          </a:p>
        </p:txBody>
      </p:sp>
      <p:sp>
        <p:nvSpPr>
          <p:cNvPr id="15365" name="Freeform 18"/>
          <p:cNvSpPr>
            <a:spLocks/>
          </p:cNvSpPr>
          <p:nvPr/>
        </p:nvSpPr>
        <p:spPr bwMode="auto">
          <a:xfrm>
            <a:off x="2201863" y="5216525"/>
            <a:ext cx="14287" cy="6350"/>
          </a:xfrm>
          <a:custGeom>
            <a:avLst/>
            <a:gdLst>
              <a:gd name="T0" fmla="*/ 0 w 11"/>
              <a:gd name="T1" fmla="*/ 0 h 4"/>
              <a:gd name="T2" fmla="*/ 0 w 11"/>
              <a:gd name="T3" fmla="*/ 2147483647 h 4"/>
              <a:gd name="T4" fmla="*/ 2147483647 w 11"/>
              <a:gd name="T5" fmla="*/ 2147483647 h 4"/>
              <a:gd name="T6" fmla="*/ 2147483647 w 11"/>
              <a:gd name="T7" fmla="*/ 2147483647 h 4"/>
              <a:gd name="T8" fmla="*/ 2147483647 w 11"/>
              <a:gd name="T9" fmla="*/ 0 h 4"/>
              <a:gd name="T10" fmla="*/ 0 w 11"/>
              <a:gd name="T11" fmla="*/ 0 h 4"/>
              <a:gd name="T12" fmla="*/ 0 60000 65536"/>
              <a:gd name="T13" fmla="*/ 0 60000 65536"/>
              <a:gd name="T14" fmla="*/ 0 60000 65536"/>
              <a:gd name="T15" fmla="*/ 0 60000 65536"/>
              <a:gd name="T16" fmla="*/ 0 60000 65536"/>
              <a:gd name="T17" fmla="*/ 0 60000 65536"/>
              <a:gd name="T18" fmla="*/ 0 w 11"/>
              <a:gd name="T19" fmla="*/ 0 h 4"/>
              <a:gd name="T20" fmla="*/ 11 w 1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 h="4">
                <a:moveTo>
                  <a:pt x="0" y="0"/>
                </a:moveTo>
                <a:lnTo>
                  <a:pt x="0" y="4"/>
                </a:lnTo>
                <a:lnTo>
                  <a:pt x="5" y="4"/>
                </a:lnTo>
                <a:lnTo>
                  <a:pt x="8" y="4"/>
                </a:lnTo>
                <a:lnTo>
                  <a:pt x="11" y="0"/>
                </a:lnTo>
                <a:lnTo>
                  <a:pt x="0" y="0"/>
                </a:lnTo>
                <a:close/>
              </a:path>
            </a:pathLst>
          </a:custGeom>
          <a:solidFill>
            <a:srgbClr val="000000"/>
          </a:solidFill>
          <a:ln w="9525">
            <a:noFill/>
            <a:round/>
            <a:headEnd/>
            <a:tailEnd/>
          </a:ln>
        </p:spPr>
        <p:txBody>
          <a:bodyPr/>
          <a:lstStyle/>
          <a:p>
            <a:endParaRPr lang="en-US"/>
          </a:p>
        </p:txBody>
      </p:sp>
      <p:sp>
        <p:nvSpPr>
          <p:cNvPr id="15366" name="Freeform 19"/>
          <p:cNvSpPr>
            <a:spLocks/>
          </p:cNvSpPr>
          <p:nvPr/>
        </p:nvSpPr>
        <p:spPr bwMode="auto">
          <a:xfrm>
            <a:off x="1119188" y="5216525"/>
            <a:ext cx="14287" cy="9525"/>
          </a:xfrm>
          <a:custGeom>
            <a:avLst/>
            <a:gdLst>
              <a:gd name="T0" fmla="*/ 0 w 10"/>
              <a:gd name="T1" fmla="*/ 0 h 6"/>
              <a:gd name="T2" fmla="*/ 0 w 10"/>
              <a:gd name="T3" fmla="*/ 2147483647 h 6"/>
              <a:gd name="T4" fmla="*/ 2147483647 w 10"/>
              <a:gd name="T5" fmla="*/ 2147483647 h 6"/>
              <a:gd name="T6" fmla="*/ 2147483647 w 10"/>
              <a:gd name="T7" fmla="*/ 2147483647 h 6"/>
              <a:gd name="T8" fmla="*/ 2147483647 w 10"/>
              <a:gd name="T9" fmla="*/ 2147483647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4"/>
                </a:lnTo>
                <a:lnTo>
                  <a:pt x="5" y="6"/>
                </a:lnTo>
                <a:lnTo>
                  <a:pt x="8" y="4"/>
                </a:lnTo>
                <a:lnTo>
                  <a:pt x="10" y="2"/>
                </a:lnTo>
                <a:lnTo>
                  <a:pt x="0" y="0"/>
                </a:lnTo>
                <a:close/>
              </a:path>
            </a:pathLst>
          </a:custGeom>
          <a:solidFill>
            <a:srgbClr val="000000"/>
          </a:solidFill>
          <a:ln w="9525">
            <a:noFill/>
            <a:round/>
            <a:headEnd/>
            <a:tailEnd/>
          </a:ln>
        </p:spPr>
        <p:txBody>
          <a:bodyPr/>
          <a:lstStyle/>
          <a:p>
            <a:endParaRPr lang="en-US"/>
          </a:p>
        </p:txBody>
      </p:sp>
      <p:sp>
        <p:nvSpPr>
          <p:cNvPr id="15367" name="Freeform 20"/>
          <p:cNvSpPr>
            <a:spLocks/>
          </p:cNvSpPr>
          <p:nvPr/>
        </p:nvSpPr>
        <p:spPr bwMode="auto">
          <a:xfrm>
            <a:off x="1119188" y="2963863"/>
            <a:ext cx="1082675" cy="2255837"/>
          </a:xfrm>
          <a:custGeom>
            <a:avLst/>
            <a:gdLst>
              <a:gd name="T0" fmla="*/ 2147483647 w 767"/>
              <a:gd name="T1" fmla="*/ 0 h 1421"/>
              <a:gd name="T2" fmla="*/ 2147483647 w 767"/>
              <a:gd name="T3" fmla="*/ 0 h 1421"/>
              <a:gd name="T4" fmla="*/ 0 w 767"/>
              <a:gd name="T5" fmla="*/ 2147483647 h 1421"/>
              <a:gd name="T6" fmla="*/ 2147483647 w 767"/>
              <a:gd name="T7" fmla="*/ 2147483647 h 1421"/>
              <a:gd name="T8" fmla="*/ 2147483647 w 767"/>
              <a:gd name="T9" fmla="*/ 2147483647 h 1421"/>
              <a:gd name="T10" fmla="*/ 2147483647 w 767"/>
              <a:gd name="T11" fmla="*/ 0 h 1421"/>
              <a:gd name="T12" fmla="*/ 0 60000 65536"/>
              <a:gd name="T13" fmla="*/ 0 60000 65536"/>
              <a:gd name="T14" fmla="*/ 0 60000 65536"/>
              <a:gd name="T15" fmla="*/ 0 60000 65536"/>
              <a:gd name="T16" fmla="*/ 0 60000 65536"/>
              <a:gd name="T17" fmla="*/ 0 60000 65536"/>
              <a:gd name="T18" fmla="*/ 0 w 767"/>
              <a:gd name="T19" fmla="*/ 0 h 1421"/>
              <a:gd name="T20" fmla="*/ 767 w 767"/>
              <a:gd name="T21" fmla="*/ 1421 h 1421"/>
            </a:gdLst>
            <a:ahLst/>
            <a:cxnLst>
              <a:cxn ang="T12">
                <a:pos x="T0" y="T1"/>
              </a:cxn>
              <a:cxn ang="T13">
                <a:pos x="T2" y="T3"/>
              </a:cxn>
              <a:cxn ang="T14">
                <a:pos x="T4" y="T5"/>
              </a:cxn>
              <a:cxn ang="T15">
                <a:pos x="T6" y="T7"/>
              </a:cxn>
              <a:cxn ang="T16">
                <a:pos x="T8" y="T9"/>
              </a:cxn>
              <a:cxn ang="T17">
                <a:pos x="T10" y="T11"/>
              </a:cxn>
            </a:cxnLst>
            <a:rect l="T18" t="T19" r="T20" b="T21"/>
            <a:pathLst>
              <a:path w="767" h="1421">
                <a:moveTo>
                  <a:pt x="761" y="0"/>
                </a:moveTo>
                <a:lnTo>
                  <a:pt x="756" y="0"/>
                </a:lnTo>
                <a:lnTo>
                  <a:pt x="0" y="1419"/>
                </a:lnTo>
                <a:lnTo>
                  <a:pt x="10" y="1421"/>
                </a:lnTo>
                <a:lnTo>
                  <a:pt x="767" y="2"/>
                </a:lnTo>
                <a:lnTo>
                  <a:pt x="761" y="0"/>
                </a:lnTo>
                <a:close/>
              </a:path>
            </a:pathLst>
          </a:custGeom>
          <a:solidFill>
            <a:srgbClr val="000000"/>
          </a:solidFill>
          <a:ln w="9525">
            <a:noFill/>
            <a:round/>
            <a:headEnd/>
            <a:tailEnd/>
          </a:ln>
        </p:spPr>
        <p:txBody>
          <a:bodyPr/>
          <a:lstStyle/>
          <a:p>
            <a:endParaRPr lang="en-US"/>
          </a:p>
        </p:txBody>
      </p:sp>
      <p:sp>
        <p:nvSpPr>
          <p:cNvPr id="15368" name="Freeform 21"/>
          <p:cNvSpPr>
            <a:spLocks/>
          </p:cNvSpPr>
          <p:nvPr/>
        </p:nvSpPr>
        <p:spPr bwMode="auto">
          <a:xfrm>
            <a:off x="8147050" y="3768725"/>
            <a:ext cx="11113" cy="9525"/>
          </a:xfrm>
          <a:custGeom>
            <a:avLst/>
            <a:gdLst>
              <a:gd name="T0" fmla="*/ 0 w 8"/>
              <a:gd name="T1" fmla="*/ 2147483647 h 6"/>
              <a:gd name="T2" fmla="*/ 2147483647 w 8"/>
              <a:gd name="T3" fmla="*/ 2147483647 h 6"/>
              <a:gd name="T4" fmla="*/ 2147483647 w 8"/>
              <a:gd name="T5" fmla="*/ 2147483647 h 6"/>
              <a:gd name="T6" fmla="*/ 2147483647 w 8"/>
              <a:gd name="T7" fmla="*/ 2147483647 h 6"/>
              <a:gd name="T8" fmla="*/ 2147483647 w 8"/>
              <a:gd name="T9" fmla="*/ 0 h 6"/>
              <a:gd name="T10" fmla="*/ 0 w 8"/>
              <a:gd name="T11" fmla="*/ 2147483647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0" y="4"/>
                </a:moveTo>
                <a:lnTo>
                  <a:pt x="3" y="6"/>
                </a:lnTo>
                <a:lnTo>
                  <a:pt x="6" y="4"/>
                </a:lnTo>
                <a:lnTo>
                  <a:pt x="8" y="2"/>
                </a:lnTo>
                <a:lnTo>
                  <a:pt x="8" y="0"/>
                </a:lnTo>
                <a:lnTo>
                  <a:pt x="0" y="4"/>
                </a:lnTo>
                <a:close/>
              </a:path>
            </a:pathLst>
          </a:custGeom>
          <a:solidFill>
            <a:srgbClr val="000000"/>
          </a:solidFill>
          <a:ln w="9525">
            <a:noFill/>
            <a:round/>
            <a:headEnd/>
            <a:tailEnd/>
          </a:ln>
        </p:spPr>
        <p:txBody>
          <a:bodyPr/>
          <a:lstStyle/>
          <a:p>
            <a:endParaRPr lang="en-US"/>
          </a:p>
        </p:txBody>
      </p:sp>
      <p:sp>
        <p:nvSpPr>
          <p:cNvPr id="15369" name="Freeform 22"/>
          <p:cNvSpPr>
            <a:spLocks/>
          </p:cNvSpPr>
          <p:nvPr/>
        </p:nvSpPr>
        <p:spPr bwMode="auto">
          <a:xfrm>
            <a:off x="6999288" y="1560513"/>
            <a:ext cx="1162050" cy="2214562"/>
          </a:xfrm>
          <a:custGeom>
            <a:avLst/>
            <a:gdLst>
              <a:gd name="T0" fmla="*/ 2147483647 w 824"/>
              <a:gd name="T1" fmla="*/ 2147483647 h 1395"/>
              <a:gd name="T2" fmla="*/ 0 w 824"/>
              <a:gd name="T3" fmla="*/ 2147483647 h 1395"/>
              <a:gd name="T4" fmla="*/ 2147483647 w 824"/>
              <a:gd name="T5" fmla="*/ 2147483647 h 1395"/>
              <a:gd name="T6" fmla="*/ 2147483647 w 824"/>
              <a:gd name="T7" fmla="*/ 2147483647 h 1395"/>
              <a:gd name="T8" fmla="*/ 2147483647 w 824"/>
              <a:gd name="T9" fmla="*/ 0 h 1395"/>
              <a:gd name="T10" fmla="*/ 2147483647 w 824"/>
              <a:gd name="T11" fmla="*/ 2147483647 h 1395"/>
              <a:gd name="T12" fmla="*/ 0 60000 65536"/>
              <a:gd name="T13" fmla="*/ 0 60000 65536"/>
              <a:gd name="T14" fmla="*/ 0 60000 65536"/>
              <a:gd name="T15" fmla="*/ 0 60000 65536"/>
              <a:gd name="T16" fmla="*/ 0 60000 65536"/>
              <a:gd name="T17" fmla="*/ 0 60000 65536"/>
              <a:gd name="T18" fmla="*/ 0 w 824"/>
              <a:gd name="T19" fmla="*/ 0 h 1395"/>
              <a:gd name="T20" fmla="*/ 824 w 824"/>
              <a:gd name="T21" fmla="*/ 1395 h 1395"/>
            </a:gdLst>
            <a:ahLst/>
            <a:cxnLst>
              <a:cxn ang="T12">
                <a:pos x="T0" y="T1"/>
              </a:cxn>
              <a:cxn ang="T13">
                <a:pos x="T2" y="T3"/>
              </a:cxn>
              <a:cxn ang="T14">
                <a:pos x="T4" y="T5"/>
              </a:cxn>
              <a:cxn ang="T15">
                <a:pos x="T6" y="T7"/>
              </a:cxn>
              <a:cxn ang="T16">
                <a:pos x="T8" y="T9"/>
              </a:cxn>
              <a:cxn ang="T17">
                <a:pos x="T10" y="T11"/>
              </a:cxn>
            </a:cxnLst>
            <a:rect l="T18" t="T19" r="T20" b="T21"/>
            <a:pathLst>
              <a:path w="824" h="1395">
                <a:moveTo>
                  <a:pt x="5" y="2"/>
                </a:moveTo>
                <a:lnTo>
                  <a:pt x="0" y="4"/>
                </a:lnTo>
                <a:lnTo>
                  <a:pt x="811" y="1395"/>
                </a:lnTo>
                <a:lnTo>
                  <a:pt x="824" y="1391"/>
                </a:lnTo>
                <a:lnTo>
                  <a:pt x="11" y="0"/>
                </a:lnTo>
                <a:lnTo>
                  <a:pt x="5" y="2"/>
                </a:lnTo>
                <a:close/>
              </a:path>
            </a:pathLst>
          </a:custGeom>
          <a:solidFill>
            <a:srgbClr val="000000"/>
          </a:solidFill>
          <a:ln w="9525">
            <a:noFill/>
            <a:round/>
            <a:headEnd/>
            <a:tailEnd/>
          </a:ln>
        </p:spPr>
        <p:txBody>
          <a:bodyPr/>
          <a:lstStyle/>
          <a:p>
            <a:endParaRPr lang="en-US"/>
          </a:p>
        </p:txBody>
      </p:sp>
      <p:sp>
        <p:nvSpPr>
          <p:cNvPr id="15370" name="Freeform 23"/>
          <p:cNvSpPr>
            <a:spLocks/>
          </p:cNvSpPr>
          <p:nvPr/>
        </p:nvSpPr>
        <p:spPr bwMode="auto">
          <a:xfrm>
            <a:off x="6977063" y="3768725"/>
            <a:ext cx="14287" cy="6350"/>
          </a:xfrm>
          <a:custGeom>
            <a:avLst/>
            <a:gdLst>
              <a:gd name="T0" fmla="*/ 0 w 11"/>
              <a:gd name="T1" fmla="*/ 0 h 4"/>
              <a:gd name="T2" fmla="*/ 0 w 11"/>
              <a:gd name="T3" fmla="*/ 2147483647 h 4"/>
              <a:gd name="T4" fmla="*/ 2147483647 w 11"/>
              <a:gd name="T5" fmla="*/ 2147483647 h 4"/>
              <a:gd name="T6" fmla="*/ 2147483647 w 11"/>
              <a:gd name="T7" fmla="*/ 2147483647 h 4"/>
              <a:gd name="T8" fmla="*/ 2147483647 w 11"/>
              <a:gd name="T9" fmla="*/ 0 h 4"/>
              <a:gd name="T10" fmla="*/ 0 w 11"/>
              <a:gd name="T11" fmla="*/ 0 h 4"/>
              <a:gd name="T12" fmla="*/ 0 60000 65536"/>
              <a:gd name="T13" fmla="*/ 0 60000 65536"/>
              <a:gd name="T14" fmla="*/ 0 60000 65536"/>
              <a:gd name="T15" fmla="*/ 0 60000 65536"/>
              <a:gd name="T16" fmla="*/ 0 60000 65536"/>
              <a:gd name="T17" fmla="*/ 0 60000 65536"/>
              <a:gd name="T18" fmla="*/ 0 w 11"/>
              <a:gd name="T19" fmla="*/ 0 h 4"/>
              <a:gd name="T20" fmla="*/ 11 w 1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 h="4">
                <a:moveTo>
                  <a:pt x="0" y="0"/>
                </a:moveTo>
                <a:lnTo>
                  <a:pt x="0" y="4"/>
                </a:lnTo>
                <a:lnTo>
                  <a:pt x="5" y="4"/>
                </a:lnTo>
                <a:lnTo>
                  <a:pt x="8" y="4"/>
                </a:lnTo>
                <a:lnTo>
                  <a:pt x="11" y="0"/>
                </a:lnTo>
                <a:lnTo>
                  <a:pt x="0" y="0"/>
                </a:lnTo>
                <a:close/>
              </a:path>
            </a:pathLst>
          </a:custGeom>
          <a:solidFill>
            <a:srgbClr val="000000"/>
          </a:solidFill>
          <a:ln w="9525">
            <a:noFill/>
            <a:round/>
            <a:headEnd/>
            <a:tailEnd/>
          </a:ln>
        </p:spPr>
        <p:txBody>
          <a:bodyPr/>
          <a:lstStyle/>
          <a:p>
            <a:endParaRPr lang="en-US"/>
          </a:p>
        </p:txBody>
      </p:sp>
      <p:sp>
        <p:nvSpPr>
          <p:cNvPr id="15371" name="Freeform 24"/>
          <p:cNvSpPr>
            <a:spLocks/>
          </p:cNvSpPr>
          <p:nvPr/>
        </p:nvSpPr>
        <p:spPr bwMode="auto">
          <a:xfrm>
            <a:off x="5892800" y="3768725"/>
            <a:ext cx="15875" cy="9525"/>
          </a:xfrm>
          <a:custGeom>
            <a:avLst/>
            <a:gdLst>
              <a:gd name="T0" fmla="*/ 0 w 11"/>
              <a:gd name="T1" fmla="*/ 0 h 6"/>
              <a:gd name="T2" fmla="*/ 0 w 11"/>
              <a:gd name="T3" fmla="*/ 2147483647 h 6"/>
              <a:gd name="T4" fmla="*/ 2147483647 w 11"/>
              <a:gd name="T5" fmla="*/ 2147483647 h 6"/>
              <a:gd name="T6" fmla="*/ 2147483647 w 11"/>
              <a:gd name="T7" fmla="*/ 2147483647 h 6"/>
              <a:gd name="T8" fmla="*/ 2147483647 w 11"/>
              <a:gd name="T9" fmla="*/ 2147483647 h 6"/>
              <a:gd name="T10" fmla="*/ 0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0" y="0"/>
                </a:moveTo>
                <a:lnTo>
                  <a:pt x="0" y="4"/>
                </a:lnTo>
                <a:lnTo>
                  <a:pt x="6" y="6"/>
                </a:lnTo>
                <a:lnTo>
                  <a:pt x="8" y="4"/>
                </a:lnTo>
                <a:lnTo>
                  <a:pt x="11" y="2"/>
                </a:lnTo>
                <a:lnTo>
                  <a:pt x="0" y="0"/>
                </a:lnTo>
                <a:close/>
              </a:path>
            </a:pathLst>
          </a:custGeom>
          <a:solidFill>
            <a:srgbClr val="000000"/>
          </a:solidFill>
          <a:ln w="9525">
            <a:noFill/>
            <a:round/>
            <a:headEnd/>
            <a:tailEnd/>
          </a:ln>
        </p:spPr>
        <p:txBody>
          <a:bodyPr/>
          <a:lstStyle/>
          <a:p>
            <a:endParaRPr lang="en-US"/>
          </a:p>
        </p:txBody>
      </p:sp>
      <p:sp>
        <p:nvSpPr>
          <p:cNvPr id="15372" name="Freeform 25"/>
          <p:cNvSpPr>
            <a:spLocks/>
          </p:cNvSpPr>
          <p:nvPr/>
        </p:nvSpPr>
        <p:spPr bwMode="auto">
          <a:xfrm>
            <a:off x="5892800" y="1516063"/>
            <a:ext cx="1084263" cy="2255837"/>
          </a:xfrm>
          <a:custGeom>
            <a:avLst/>
            <a:gdLst>
              <a:gd name="T0" fmla="*/ 2147483647 w 768"/>
              <a:gd name="T1" fmla="*/ 0 h 1421"/>
              <a:gd name="T2" fmla="*/ 2147483647 w 768"/>
              <a:gd name="T3" fmla="*/ 0 h 1421"/>
              <a:gd name="T4" fmla="*/ 0 w 768"/>
              <a:gd name="T5" fmla="*/ 2147483647 h 1421"/>
              <a:gd name="T6" fmla="*/ 2147483647 w 768"/>
              <a:gd name="T7" fmla="*/ 2147483647 h 1421"/>
              <a:gd name="T8" fmla="*/ 2147483647 w 768"/>
              <a:gd name="T9" fmla="*/ 2147483647 h 1421"/>
              <a:gd name="T10" fmla="*/ 2147483647 w 768"/>
              <a:gd name="T11" fmla="*/ 0 h 1421"/>
              <a:gd name="T12" fmla="*/ 0 60000 65536"/>
              <a:gd name="T13" fmla="*/ 0 60000 65536"/>
              <a:gd name="T14" fmla="*/ 0 60000 65536"/>
              <a:gd name="T15" fmla="*/ 0 60000 65536"/>
              <a:gd name="T16" fmla="*/ 0 60000 65536"/>
              <a:gd name="T17" fmla="*/ 0 60000 65536"/>
              <a:gd name="T18" fmla="*/ 0 w 768"/>
              <a:gd name="T19" fmla="*/ 0 h 1421"/>
              <a:gd name="T20" fmla="*/ 768 w 768"/>
              <a:gd name="T21" fmla="*/ 1421 h 1421"/>
            </a:gdLst>
            <a:ahLst/>
            <a:cxnLst>
              <a:cxn ang="T12">
                <a:pos x="T0" y="T1"/>
              </a:cxn>
              <a:cxn ang="T13">
                <a:pos x="T2" y="T3"/>
              </a:cxn>
              <a:cxn ang="T14">
                <a:pos x="T4" y="T5"/>
              </a:cxn>
              <a:cxn ang="T15">
                <a:pos x="T6" y="T7"/>
              </a:cxn>
              <a:cxn ang="T16">
                <a:pos x="T8" y="T9"/>
              </a:cxn>
              <a:cxn ang="T17">
                <a:pos x="T10" y="T11"/>
              </a:cxn>
            </a:cxnLst>
            <a:rect l="T18" t="T19" r="T20" b="T21"/>
            <a:pathLst>
              <a:path w="768" h="1421">
                <a:moveTo>
                  <a:pt x="762" y="0"/>
                </a:moveTo>
                <a:lnTo>
                  <a:pt x="757" y="0"/>
                </a:lnTo>
                <a:lnTo>
                  <a:pt x="0" y="1419"/>
                </a:lnTo>
                <a:lnTo>
                  <a:pt x="11" y="1421"/>
                </a:lnTo>
                <a:lnTo>
                  <a:pt x="768" y="2"/>
                </a:lnTo>
                <a:lnTo>
                  <a:pt x="762" y="0"/>
                </a:lnTo>
                <a:close/>
              </a:path>
            </a:pathLst>
          </a:custGeom>
          <a:solidFill>
            <a:srgbClr val="000000"/>
          </a:solidFill>
          <a:ln w="9525">
            <a:noFill/>
            <a:round/>
            <a:headEnd/>
            <a:tailEnd/>
          </a:ln>
        </p:spPr>
        <p:txBody>
          <a:bodyPr/>
          <a:lstStyle/>
          <a:p>
            <a:endParaRPr lang="en-US"/>
          </a:p>
        </p:txBody>
      </p:sp>
      <p:sp>
        <p:nvSpPr>
          <p:cNvPr id="15373" name="Freeform 26"/>
          <p:cNvSpPr>
            <a:spLocks/>
          </p:cNvSpPr>
          <p:nvPr/>
        </p:nvSpPr>
        <p:spPr bwMode="auto">
          <a:xfrm>
            <a:off x="5881688" y="3771900"/>
            <a:ext cx="2295525" cy="93663"/>
          </a:xfrm>
          <a:custGeom>
            <a:avLst/>
            <a:gdLst>
              <a:gd name="T0" fmla="*/ 0 w 1627"/>
              <a:gd name="T1" fmla="*/ 0 h 59"/>
              <a:gd name="T2" fmla="*/ 2147483647 w 1627"/>
              <a:gd name="T3" fmla="*/ 0 h 59"/>
              <a:gd name="T4" fmla="*/ 2147483647 w 1627"/>
              <a:gd name="T5" fmla="*/ 2147483647 h 59"/>
              <a:gd name="T6" fmla="*/ 2147483647 w 1627"/>
              <a:gd name="T7" fmla="*/ 2147483647 h 59"/>
              <a:gd name="T8" fmla="*/ 0 w 1627"/>
              <a:gd name="T9" fmla="*/ 0 h 59"/>
              <a:gd name="T10" fmla="*/ 0 60000 65536"/>
              <a:gd name="T11" fmla="*/ 0 60000 65536"/>
              <a:gd name="T12" fmla="*/ 0 60000 65536"/>
              <a:gd name="T13" fmla="*/ 0 60000 65536"/>
              <a:gd name="T14" fmla="*/ 0 60000 65536"/>
              <a:gd name="T15" fmla="*/ 0 w 1627"/>
              <a:gd name="T16" fmla="*/ 0 h 59"/>
              <a:gd name="T17" fmla="*/ 1627 w 1627"/>
              <a:gd name="T18" fmla="*/ 59 h 59"/>
            </a:gdLst>
            <a:ahLst/>
            <a:cxnLst>
              <a:cxn ang="T10">
                <a:pos x="T0" y="T1"/>
              </a:cxn>
              <a:cxn ang="T11">
                <a:pos x="T2" y="T3"/>
              </a:cxn>
              <a:cxn ang="T12">
                <a:pos x="T4" y="T5"/>
              </a:cxn>
              <a:cxn ang="T13">
                <a:pos x="T6" y="T7"/>
              </a:cxn>
              <a:cxn ang="T14">
                <a:pos x="T8" y="T9"/>
              </a:cxn>
            </a:cxnLst>
            <a:rect l="T15" t="T16" r="T17" b="T18"/>
            <a:pathLst>
              <a:path w="1627" h="59">
                <a:moveTo>
                  <a:pt x="0" y="0"/>
                </a:moveTo>
                <a:lnTo>
                  <a:pt x="1627" y="0"/>
                </a:lnTo>
                <a:lnTo>
                  <a:pt x="1554" y="59"/>
                </a:lnTo>
                <a:lnTo>
                  <a:pt x="81" y="59"/>
                </a:lnTo>
                <a:lnTo>
                  <a:pt x="0" y="0"/>
                </a:lnTo>
                <a:close/>
              </a:path>
            </a:pathLst>
          </a:custGeom>
          <a:solidFill>
            <a:srgbClr val="DC8800"/>
          </a:solidFill>
          <a:ln w="12700" cap="rnd">
            <a:solidFill>
              <a:srgbClr val="DC8800"/>
            </a:solidFill>
            <a:round/>
            <a:headEnd type="none" w="sm" len="sm"/>
            <a:tailEnd type="none" w="sm" len="sm"/>
          </a:ln>
        </p:spPr>
        <p:txBody>
          <a:bodyPr/>
          <a:lstStyle/>
          <a:p>
            <a:endParaRPr lang="en-US"/>
          </a:p>
        </p:txBody>
      </p:sp>
      <p:sp>
        <p:nvSpPr>
          <p:cNvPr id="15374" name="Freeform 27"/>
          <p:cNvSpPr>
            <a:spLocks/>
          </p:cNvSpPr>
          <p:nvPr/>
        </p:nvSpPr>
        <p:spPr bwMode="auto">
          <a:xfrm>
            <a:off x="1106488" y="5219700"/>
            <a:ext cx="2295525" cy="93663"/>
          </a:xfrm>
          <a:custGeom>
            <a:avLst/>
            <a:gdLst>
              <a:gd name="T0" fmla="*/ 0 w 1627"/>
              <a:gd name="T1" fmla="*/ 0 h 59"/>
              <a:gd name="T2" fmla="*/ 2147483647 w 1627"/>
              <a:gd name="T3" fmla="*/ 0 h 59"/>
              <a:gd name="T4" fmla="*/ 2147483647 w 1627"/>
              <a:gd name="T5" fmla="*/ 2147483647 h 59"/>
              <a:gd name="T6" fmla="*/ 2147483647 w 1627"/>
              <a:gd name="T7" fmla="*/ 2147483647 h 59"/>
              <a:gd name="T8" fmla="*/ 0 w 1627"/>
              <a:gd name="T9" fmla="*/ 0 h 59"/>
              <a:gd name="T10" fmla="*/ 0 60000 65536"/>
              <a:gd name="T11" fmla="*/ 0 60000 65536"/>
              <a:gd name="T12" fmla="*/ 0 60000 65536"/>
              <a:gd name="T13" fmla="*/ 0 60000 65536"/>
              <a:gd name="T14" fmla="*/ 0 60000 65536"/>
              <a:gd name="T15" fmla="*/ 0 w 1627"/>
              <a:gd name="T16" fmla="*/ 0 h 59"/>
              <a:gd name="T17" fmla="*/ 1627 w 1627"/>
              <a:gd name="T18" fmla="*/ 59 h 59"/>
            </a:gdLst>
            <a:ahLst/>
            <a:cxnLst>
              <a:cxn ang="T10">
                <a:pos x="T0" y="T1"/>
              </a:cxn>
              <a:cxn ang="T11">
                <a:pos x="T2" y="T3"/>
              </a:cxn>
              <a:cxn ang="T12">
                <a:pos x="T4" y="T5"/>
              </a:cxn>
              <a:cxn ang="T13">
                <a:pos x="T6" y="T7"/>
              </a:cxn>
              <a:cxn ang="T14">
                <a:pos x="T8" y="T9"/>
              </a:cxn>
            </a:cxnLst>
            <a:rect l="T15" t="T16" r="T17" b="T18"/>
            <a:pathLst>
              <a:path w="1627" h="59">
                <a:moveTo>
                  <a:pt x="0" y="0"/>
                </a:moveTo>
                <a:lnTo>
                  <a:pt x="1627" y="0"/>
                </a:lnTo>
                <a:lnTo>
                  <a:pt x="1554" y="59"/>
                </a:lnTo>
                <a:lnTo>
                  <a:pt x="81" y="59"/>
                </a:lnTo>
                <a:lnTo>
                  <a:pt x="0" y="0"/>
                </a:lnTo>
                <a:close/>
              </a:path>
            </a:pathLst>
          </a:custGeom>
          <a:solidFill>
            <a:srgbClr val="DC8800"/>
          </a:solidFill>
          <a:ln w="12700" cap="rnd">
            <a:noFill/>
            <a:round/>
            <a:headEnd type="none" w="sm" len="sm"/>
            <a:tailEnd type="none" w="sm" len="sm"/>
          </a:ln>
        </p:spPr>
        <p:txBody>
          <a:bodyPr/>
          <a:lstStyle/>
          <a:p>
            <a:endParaRPr lang="en-US"/>
          </a:p>
        </p:txBody>
      </p:sp>
      <p:sp>
        <p:nvSpPr>
          <p:cNvPr id="15375" name="Freeform 28"/>
          <p:cNvSpPr>
            <a:spLocks/>
          </p:cNvSpPr>
          <p:nvPr/>
        </p:nvSpPr>
        <p:spPr bwMode="auto">
          <a:xfrm>
            <a:off x="5881688" y="3765550"/>
            <a:ext cx="2306637" cy="12700"/>
          </a:xfrm>
          <a:custGeom>
            <a:avLst/>
            <a:gdLst>
              <a:gd name="T0" fmla="*/ 2147483647 w 1635"/>
              <a:gd name="T1" fmla="*/ 2147483647 h 8"/>
              <a:gd name="T2" fmla="*/ 2147483647 w 1635"/>
              <a:gd name="T3" fmla="*/ 0 h 8"/>
              <a:gd name="T4" fmla="*/ 0 w 1635"/>
              <a:gd name="T5" fmla="*/ 0 h 8"/>
              <a:gd name="T6" fmla="*/ 0 w 1635"/>
              <a:gd name="T7" fmla="*/ 2147483647 h 8"/>
              <a:gd name="T8" fmla="*/ 2147483647 w 1635"/>
              <a:gd name="T9" fmla="*/ 2147483647 h 8"/>
              <a:gd name="T10" fmla="*/ 2147483647 w 1635"/>
              <a:gd name="T11" fmla="*/ 0 h 8"/>
              <a:gd name="T12" fmla="*/ 2147483647 w 1635"/>
              <a:gd name="T13" fmla="*/ 2147483647 h 8"/>
              <a:gd name="T14" fmla="*/ 2147483647 w 1635"/>
              <a:gd name="T15" fmla="*/ 2147483647 h 8"/>
              <a:gd name="T16" fmla="*/ 2147483647 w 1635"/>
              <a:gd name="T17" fmla="*/ 2147483647 h 8"/>
              <a:gd name="T18" fmla="*/ 2147483647 w 1635"/>
              <a:gd name="T19" fmla="*/ 0 h 8"/>
              <a:gd name="T20" fmla="*/ 2147483647 w 1635"/>
              <a:gd name="T21" fmla="*/ 0 h 8"/>
              <a:gd name="T22" fmla="*/ 2147483647 w 1635"/>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5"/>
              <a:gd name="T37" fmla="*/ 0 h 8"/>
              <a:gd name="T38" fmla="*/ 1635 w 163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5" h="8">
                <a:moveTo>
                  <a:pt x="1632" y="6"/>
                </a:moveTo>
                <a:lnTo>
                  <a:pt x="1627" y="0"/>
                </a:lnTo>
                <a:lnTo>
                  <a:pt x="0" y="0"/>
                </a:lnTo>
                <a:lnTo>
                  <a:pt x="0" y="8"/>
                </a:lnTo>
                <a:lnTo>
                  <a:pt x="1627" y="8"/>
                </a:lnTo>
                <a:lnTo>
                  <a:pt x="1624" y="0"/>
                </a:lnTo>
                <a:lnTo>
                  <a:pt x="1627" y="8"/>
                </a:lnTo>
                <a:lnTo>
                  <a:pt x="1632" y="6"/>
                </a:lnTo>
                <a:lnTo>
                  <a:pt x="1635" y="4"/>
                </a:lnTo>
                <a:lnTo>
                  <a:pt x="1632" y="0"/>
                </a:lnTo>
                <a:lnTo>
                  <a:pt x="1627" y="0"/>
                </a:lnTo>
                <a:lnTo>
                  <a:pt x="1632" y="6"/>
                </a:lnTo>
                <a:close/>
              </a:path>
            </a:pathLst>
          </a:custGeom>
          <a:solidFill>
            <a:srgbClr val="FFCC00"/>
          </a:solidFill>
          <a:ln w="9525">
            <a:solidFill>
              <a:srgbClr val="DC8800"/>
            </a:solidFill>
            <a:round/>
            <a:headEnd/>
            <a:tailEnd/>
          </a:ln>
        </p:spPr>
        <p:txBody>
          <a:bodyPr/>
          <a:lstStyle/>
          <a:p>
            <a:endParaRPr lang="en-US"/>
          </a:p>
        </p:txBody>
      </p:sp>
      <p:sp>
        <p:nvSpPr>
          <p:cNvPr id="15376" name="Freeform 29"/>
          <p:cNvSpPr>
            <a:spLocks/>
          </p:cNvSpPr>
          <p:nvPr/>
        </p:nvSpPr>
        <p:spPr bwMode="auto">
          <a:xfrm>
            <a:off x="8067675" y="3765550"/>
            <a:ext cx="117475" cy="104775"/>
          </a:xfrm>
          <a:custGeom>
            <a:avLst/>
            <a:gdLst>
              <a:gd name="T0" fmla="*/ 2147483647 w 83"/>
              <a:gd name="T1" fmla="*/ 2147483647 h 66"/>
              <a:gd name="T2" fmla="*/ 2147483647 w 83"/>
              <a:gd name="T3" fmla="*/ 2147483647 h 66"/>
              <a:gd name="T4" fmla="*/ 2147483647 w 83"/>
              <a:gd name="T5" fmla="*/ 2147483647 h 66"/>
              <a:gd name="T6" fmla="*/ 2147483647 w 83"/>
              <a:gd name="T7" fmla="*/ 0 h 66"/>
              <a:gd name="T8" fmla="*/ 2147483647 w 83"/>
              <a:gd name="T9" fmla="*/ 2147483647 h 66"/>
              <a:gd name="T10" fmla="*/ 2147483647 w 83"/>
              <a:gd name="T11" fmla="*/ 2147483647 h 66"/>
              <a:gd name="T12" fmla="*/ 2147483647 w 83"/>
              <a:gd name="T13" fmla="*/ 2147483647 h 66"/>
              <a:gd name="T14" fmla="*/ 0 w 83"/>
              <a:gd name="T15" fmla="*/ 2147483647 h 66"/>
              <a:gd name="T16" fmla="*/ 2147483647 w 83"/>
              <a:gd name="T17" fmla="*/ 2147483647 h 66"/>
              <a:gd name="T18" fmla="*/ 2147483647 w 83"/>
              <a:gd name="T19" fmla="*/ 2147483647 h 66"/>
              <a:gd name="T20" fmla="*/ 2147483647 w 83"/>
              <a:gd name="T21" fmla="*/ 2147483647 h 66"/>
              <a:gd name="T22" fmla="*/ 2147483647 w 83"/>
              <a:gd name="T23" fmla="*/ 214748364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66"/>
              <a:gd name="T38" fmla="*/ 83 w 83"/>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66">
                <a:moveTo>
                  <a:pt x="5" y="66"/>
                </a:moveTo>
                <a:lnTo>
                  <a:pt x="10" y="65"/>
                </a:lnTo>
                <a:lnTo>
                  <a:pt x="83" y="6"/>
                </a:lnTo>
                <a:lnTo>
                  <a:pt x="75" y="0"/>
                </a:lnTo>
                <a:lnTo>
                  <a:pt x="2" y="59"/>
                </a:lnTo>
                <a:lnTo>
                  <a:pt x="5" y="59"/>
                </a:lnTo>
                <a:lnTo>
                  <a:pt x="2" y="59"/>
                </a:lnTo>
                <a:lnTo>
                  <a:pt x="0" y="63"/>
                </a:lnTo>
                <a:lnTo>
                  <a:pt x="2" y="65"/>
                </a:lnTo>
                <a:lnTo>
                  <a:pt x="5" y="66"/>
                </a:lnTo>
                <a:lnTo>
                  <a:pt x="10" y="65"/>
                </a:lnTo>
                <a:lnTo>
                  <a:pt x="5" y="66"/>
                </a:lnTo>
                <a:close/>
              </a:path>
            </a:pathLst>
          </a:custGeom>
          <a:solidFill>
            <a:srgbClr val="FFCC00"/>
          </a:solidFill>
          <a:ln w="9525">
            <a:noFill/>
            <a:round/>
            <a:headEnd/>
            <a:tailEnd/>
          </a:ln>
        </p:spPr>
        <p:txBody>
          <a:bodyPr/>
          <a:lstStyle/>
          <a:p>
            <a:endParaRPr lang="en-US"/>
          </a:p>
        </p:txBody>
      </p:sp>
      <p:sp>
        <p:nvSpPr>
          <p:cNvPr id="15377" name="Freeform 30"/>
          <p:cNvSpPr>
            <a:spLocks/>
          </p:cNvSpPr>
          <p:nvPr/>
        </p:nvSpPr>
        <p:spPr bwMode="auto">
          <a:xfrm>
            <a:off x="5988050" y="3859213"/>
            <a:ext cx="2085975" cy="11112"/>
          </a:xfrm>
          <a:custGeom>
            <a:avLst/>
            <a:gdLst>
              <a:gd name="T0" fmla="*/ 0 w 1478"/>
              <a:gd name="T1" fmla="*/ 2147483647 h 7"/>
              <a:gd name="T2" fmla="*/ 2147483647 w 1478"/>
              <a:gd name="T3" fmla="*/ 2147483647 h 7"/>
              <a:gd name="T4" fmla="*/ 2147483647 w 1478"/>
              <a:gd name="T5" fmla="*/ 2147483647 h 7"/>
              <a:gd name="T6" fmla="*/ 2147483647 w 1478"/>
              <a:gd name="T7" fmla="*/ 0 h 7"/>
              <a:gd name="T8" fmla="*/ 2147483647 w 1478"/>
              <a:gd name="T9" fmla="*/ 0 h 7"/>
              <a:gd name="T10" fmla="*/ 2147483647 w 1478"/>
              <a:gd name="T11" fmla="*/ 0 h 7"/>
              <a:gd name="T12" fmla="*/ 2147483647 w 1478"/>
              <a:gd name="T13" fmla="*/ 0 h 7"/>
              <a:gd name="T14" fmla="*/ 0 w 1478"/>
              <a:gd name="T15" fmla="*/ 0 h 7"/>
              <a:gd name="T16" fmla="*/ 0 w 1478"/>
              <a:gd name="T17" fmla="*/ 2147483647 h 7"/>
              <a:gd name="T18" fmla="*/ 0 w 1478"/>
              <a:gd name="T19" fmla="*/ 2147483647 h 7"/>
              <a:gd name="T20" fmla="*/ 2147483647 w 1478"/>
              <a:gd name="T21" fmla="*/ 2147483647 h 7"/>
              <a:gd name="T22" fmla="*/ 0 w 1478"/>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8"/>
              <a:gd name="T37" fmla="*/ 0 h 7"/>
              <a:gd name="T38" fmla="*/ 1478 w 147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8" h="7">
                <a:moveTo>
                  <a:pt x="0" y="6"/>
                </a:moveTo>
                <a:lnTo>
                  <a:pt x="5" y="7"/>
                </a:lnTo>
                <a:lnTo>
                  <a:pt x="1478" y="7"/>
                </a:lnTo>
                <a:lnTo>
                  <a:pt x="1478" y="0"/>
                </a:lnTo>
                <a:lnTo>
                  <a:pt x="5" y="0"/>
                </a:lnTo>
                <a:lnTo>
                  <a:pt x="8" y="0"/>
                </a:lnTo>
                <a:lnTo>
                  <a:pt x="5" y="0"/>
                </a:lnTo>
                <a:lnTo>
                  <a:pt x="0" y="0"/>
                </a:lnTo>
                <a:lnTo>
                  <a:pt x="0" y="4"/>
                </a:lnTo>
                <a:lnTo>
                  <a:pt x="0" y="6"/>
                </a:lnTo>
                <a:lnTo>
                  <a:pt x="5" y="7"/>
                </a:lnTo>
                <a:lnTo>
                  <a:pt x="0" y="6"/>
                </a:lnTo>
                <a:close/>
              </a:path>
            </a:pathLst>
          </a:custGeom>
          <a:solidFill>
            <a:srgbClr val="FFCC00"/>
          </a:solidFill>
          <a:ln w="9525">
            <a:solidFill>
              <a:srgbClr val="DC8800"/>
            </a:solidFill>
            <a:round/>
            <a:headEnd/>
            <a:tailEnd/>
          </a:ln>
        </p:spPr>
        <p:txBody>
          <a:bodyPr/>
          <a:lstStyle/>
          <a:p>
            <a:endParaRPr lang="en-US"/>
          </a:p>
        </p:txBody>
      </p:sp>
      <p:sp>
        <p:nvSpPr>
          <p:cNvPr id="15378" name="Freeform 31"/>
          <p:cNvSpPr>
            <a:spLocks/>
          </p:cNvSpPr>
          <p:nvPr/>
        </p:nvSpPr>
        <p:spPr bwMode="auto">
          <a:xfrm>
            <a:off x="5873750" y="3765550"/>
            <a:ext cx="127000" cy="103188"/>
          </a:xfrm>
          <a:custGeom>
            <a:avLst/>
            <a:gdLst>
              <a:gd name="T0" fmla="*/ 2147483647 w 89"/>
              <a:gd name="T1" fmla="*/ 0 h 65"/>
              <a:gd name="T2" fmla="*/ 2147483647 w 89"/>
              <a:gd name="T3" fmla="*/ 2147483647 h 65"/>
              <a:gd name="T4" fmla="*/ 2147483647 w 89"/>
              <a:gd name="T5" fmla="*/ 2147483647 h 65"/>
              <a:gd name="T6" fmla="*/ 2147483647 w 89"/>
              <a:gd name="T7" fmla="*/ 2147483647 h 65"/>
              <a:gd name="T8" fmla="*/ 2147483647 w 89"/>
              <a:gd name="T9" fmla="*/ 0 h 65"/>
              <a:gd name="T10" fmla="*/ 2147483647 w 89"/>
              <a:gd name="T11" fmla="*/ 2147483647 h 65"/>
              <a:gd name="T12" fmla="*/ 2147483647 w 89"/>
              <a:gd name="T13" fmla="*/ 0 h 65"/>
              <a:gd name="T14" fmla="*/ 2147483647 w 89"/>
              <a:gd name="T15" fmla="*/ 0 h 65"/>
              <a:gd name="T16" fmla="*/ 2147483647 w 89"/>
              <a:gd name="T17" fmla="*/ 0 h 65"/>
              <a:gd name="T18" fmla="*/ 0 w 89"/>
              <a:gd name="T19" fmla="*/ 2147483647 h 65"/>
              <a:gd name="T20" fmla="*/ 2147483647 w 89"/>
              <a:gd name="T21" fmla="*/ 2147483647 h 65"/>
              <a:gd name="T22" fmla="*/ 2147483647 w 8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65"/>
              <a:gd name="T38" fmla="*/ 89 w 8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65">
                <a:moveTo>
                  <a:pt x="5" y="0"/>
                </a:moveTo>
                <a:lnTo>
                  <a:pt x="3" y="6"/>
                </a:lnTo>
                <a:lnTo>
                  <a:pt x="81" y="65"/>
                </a:lnTo>
                <a:lnTo>
                  <a:pt x="89" y="59"/>
                </a:lnTo>
                <a:lnTo>
                  <a:pt x="11" y="0"/>
                </a:lnTo>
                <a:lnTo>
                  <a:pt x="5" y="8"/>
                </a:lnTo>
                <a:lnTo>
                  <a:pt x="11" y="0"/>
                </a:lnTo>
                <a:lnTo>
                  <a:pt x="5" y="0"/>
                </a:lnTo>
                <a:lnTo>
                  <a:pt x="3" y="0"/>
                </a:lnTo>
                <a:lnTo>
                  <a:pt x="0" y="4"/>
                </a:lnTo>
                <a:lnTo>
                  <a:pt x="3" y="6"/>
                </a:lnTo>
                <a:lnTo>
                  <a:pt x="5" y="0"/>
                </a:lnTo>
                <a:close/>
              </a:path>
            </a:pathLst>
          </a:custGeom>
          <a:solidFill>
            <a:srgbClr val="DC8800"/>
          </a:solidFill>
          <a:ln w="9525">
            <a:solidFill>
              <a:srgbClr val="DC8800"/>
            </a:solidFill>
            <a:round/>
            <a:headEnd/>
            <a:tailEnd/>
          </a:ln>
        </p:spPr>
        <p:txBody>
          <a:bodyPr/>
          <a:lstStyle/>
          <a:p>
            <a:endParaRPr lang="en-US"/>
          </a:p>
        </p:txBody>
      </p:sp>
      <p:sp>
        <p:nvSpPr>
          <p:cNvPr id="15379" name="Freeform 32"/>
          <p:cNvSpPr>
            <a:spLocks/>
          </p:cNvSpPr>
          <p:nvPr/>
        </p:nvSpPr>
        <p:spPr bwMode="auto">
          <a:xfrm>
            <a:off x="1106488" y="5213350"/>
            <a:ext cx="2303462" cy="12700"/>
          </a:xfrm>
          <a:custGeom>
            <a:avLst/>
            <a:gdLst>
              <a:gd name="T0" fmla="*/ 2147483647 w 1632"/>
              <a:gd name="T1" fmla="*/ 2147483647 h 8"/>
              <a:gd name="T2" fmla="*/ 2147483647 w 1632"/>
              <a:gd name="T3" fmla="*/ 0 h 8"/>
              <a:gd name="T4" fmla="*/ 0 w 1632"/>
              <a:gd name="T5" fmla="*/ 0 h 8"/>
              <a:gd name="T6" fmla="*/ 0 w 1632"/>
              <a:gd name="T7" fmla="*/ 2147483647 h 8"/>
              <a:gd name="T8" fmla="*/ 2147483647 w 1632"/>
              <a:gd name="T9" fmla="*/ 2147483647 h 8"/>
              <a:gd name="T10" fmla="*/ 2147483647 w 1632"/>
              <a:gd name="T11" fmla="*/ 0 h 8"/>
              <a:gd name="T12" fmla="*/ 2147483647 w 1632"/>
              <a:gd name="T13" fmla="*/ 2147483647 h 8"/>
              <a:gd name="T14" fmla="*/ 2147483647 w 1632"/>
              <a:gd name="T15" fmla="*/ 2147483647 h 8"/>
              <a:gd name="T16" fmla="*/ 2147483647 w 1632"/>
              <a:gd name="T17" fmla="*/ 2147483647 h 8"/>
              <a:gd name="T18" fmla="*/ 2147483647 w 1632"/>
              <a:gd name="T19" fmla="*/ 0 h 8"/>
              <a:gd name="T20" fmla="*/ 2147483647 w 1632"/>
              <a:gd name="T21" fmla="*/ 0 h 8"/>
              <a:gd name="T22" fmla="*/ 2147483647 w 163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2"/>
              <a:gd name="T37" fmla="*/ 0 h 8"/>
              <a:gd name="T38" fmla="*/ 1632 w 163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2" h="8">
                <a:moveTo>
                  <a:pt x="1632" y="6"/>
                </a:moveTo>
                <a:lnTo>
                  <a:pt x="1627" y="0"/>
                </a:lnTo>
                <a:lnTo>
                  <a:pt x="0" y="0"/>
                </a:lnTo>
                <a:lnTo>
                  <a:pt x="0" y="8"/>
                </a:lnTo>
                <a:lnTo>
                  <a:pt x="1627" y="8"/>
                </a:lnTo>
                <a:lnTo>
                  <a:pt x="1624" y="0"/>
                </a:lnTo>
                <a:lnTo>
                  <a:pt x="1627" y="8"/>
                </a:lnTo>
                <a:lnTo>
                  <a:pt x="1632" y="6"/>
                </a:lnTo>
                <a:lnTo>
                  <a:pt x="1632" y="4"/>
                </a:lnTo>
                <a:lnTo>
                  <a:pt x="1632" y="0"/>
                </a:lnTo>
                <a:lnTo>
                  <a:pt x="1627" y="0"/>
                </a:lnTo>
                <a:lnTo>
                  <a:pt x="1632" y="6"/>
                </a:lnTo>
                <a:close/>
              </a:path>
            </a:pathLst>
          </a:custGeom>
          <a:solidFill>
            <a:srgbClr val="FFCC00"/>
          </a:solidFill>
          <a:ln w="9525">
            <a:solidFill>
              <a:srgbClr val="DC8800"/>
            </a:solidFill>
            <a:round/>
            <a:headEnd/>
            <a:tailEnd/>
          </a:ln>
        </p:spPr>
        <p:txBody>
          <a:bodyPr/>
          <a:lstStyle/>
          <a:p>
            <a:endParaRPr lang="en-US"/>
          </a:p>
        </p:txBody>
      </p:sp>
      <p:sp>
        <p:nvSpPr>
          <p:cNvPr id="15380" name="Freeform 33"/>
          <p:cNvSpPr>
            <a:spLocks/>
          </p:cNvSpPr>
          <p:nvPr/>
        </p:nvSpPr>
        <p:spPr bwMode="auto">
          <a:xfrm>
            <a:off x="3292475" y="5213350"/>
            <a:ext cx="117475" cy="104775"/>
          </a:xfrm>
          <a:custGeom>
            <a:avLst/>
            <a:gdLst>
              <a:gd name="T0" fmla="*/ 2147483647 w 83"/>
              <a:gd name="T1" fmla="*/ 2147483647 h 66"/>
              <a:gd name="T2" fmla="*/ 2147483647 w 83"/>
              <a:gd name="T3" fmla="*/ 2147483647 h 66"/>
              <a:gd name="T4" fmla="*/ 2147483647 w 83"/>
              <a:gd name="T5" fmla="*/ 2147483647 h 66"/>
              <a:gd name="T6" fmla="*/ 2147483647 w 83"/>
              <a:gd name="T7" fmla="*/ 0 h 66"/>
              <a:gd name="T8" fmla="*/ 2147483647 w 83"/>
              <a:gd name="T9" fmla="*/ 2147483647 h 66"/>
              <a:gd name="T10" fmla="*/ 2147483647 w 83"/>
              <a:gd name="T11" fmla="*/ 2147483647 h 66"/>
              <a:gd name="T12" fmla="*/ 2147483647 w 83"/>
              <a:gd name="T13" fmla="*/ 2147483647 h 66"/>
              <a:gd name="T14" fmla="*/ 0 w 83"/>
              <a:gd name="T15" fmla="*/ 2147483647 h 66"/>
              <a:gd name="T16" fmla="*/ 2147483647 w 83"/>
              <a:gd name="T17" fmla="*/ 2147483647 h 66"/>
              <a:gd name="T18" fmla="*/ 2147483647 w 83"/>
              <a:gd name="T19" fmla="*/ 2147483647 h 66"/>
              <a:gd name="T20" fmla="*/ 2147483647 w 83"/>
              <a:gd name="T21" fmla="*/ 2147483647 h 66"/>
              <a:gd name="T22" fmla="*/ 2147483647 w 83"/>
              <a:gd name="T23" fmla="*/ 214748364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66"/>
              <a:gd name="T38" fmla="*/ 83 w 83"/>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66">
                <a:moveTo>
                  <a:pt x="5" y="66"/>
                </a:moveTo>
                <a:lnTo>
                  <a:pt x="10" y="65"/>
                </a:lnTo>
                <a:lnTo>
                  <a:pt x="83" y="6"/>
                </a:lnTo>
                <a:lnTo>
                  <a:pt x="75" y="0"/>
                </a:lnTo>
                <a:lnTo>
                  <a:pt x="2" y="59"/>
                </a:lnTo>
                <a:lnTo>
                  <a:pt x="5" y="59"/>
                </a:lnTo>
                <a:lnTo>
                  <a:pt x="2" y="59"/>
                </a:lnTo>
                <a:lnTo>
                  <a:pt x="0" y="63"/>
                </a:lnTo>
                <a:lnTo>
                  <a:pt x="2" y="65"/>
                </a:lnTo>
                <a:lnTo>
                  <a:pt x="5" y="66"/>
                </a:lnTo>
                <a:lnTo>
                  <a:pt x="10" y="65"/>
                </a:lnTo>
                <a:lnTo>
                  <a:pt x="5" y="66"/>
                </a:lnTo>
                <a:close/>
              </a:path>
            </a:pathLst>
          </a:custGeom>
          <a:solidFill>
            <a:srgbClr val="FFCC00"/>
          </a:solidFill>
          <a:ln w="9525">
            <a:noFill/>
            <a:round/>
            <a:headEnd/>
            <a:tailEnd/>
          </a:ln>
        </p:spPr>
        <p:txBody>
          <a:bodyPr/>
          <a:lstStyle/>
          <a:p>
            <a:endParaRPr lang="en-US"/>
          </a:p>
        </p:txBody>
      </p:sp>
      <p:sp>
        <p:nvSpPr>
          <p:cNvPr id="15381" name="Freeform 34"/>
          <p:cNvSpPr>
            <a:spLocks/>
          </p:cNvSpPr>
          <p:nvPr/>
        </p:nvSpPr>
        <p:spPr bwMode="auto">
          <a:xfrm>
            <a:off x="1209675" y="5307013"/>
            <a:ext cx="2089150" cy="11112"/>
          </a:xfrm>
          <a:custGeom>
            <a:avLst/>
            <a:gdLst>
              <a:gd name="T0" fmla="*/ 2147483647 w 1481"/>
              <a:gd name="T1" fmla="*/ 2147483647 h 7"/>
              <a:gd name="T2" fmla="*/ 2147483647 w 1481"/>
              <a:gd name="T3" fmla="*/ 2147483647 h 7"/>
              <a:gd name="T4" fmla="*/ 2147483647 w 1481"/>
              <a:gd name="T5" fmla="*/ 2147483647 h 7"/>
              <a:gd name="T6" fmla="*/ 2147483647 w 1481"/>
              <a:gd name="T7" fmla="*/ 0 h 7"/>
              <a:gd name="T8" fmla="*/ 2147483647 w 1481"/>
              <a:gd name="T9" fmla="*/ 0 h 7"/>
              <a:gd name="T10" fmla="*/ 2147483647 w 1481"/>
              <a:gd name="T11" fmla="*/ 0 h 7"/>
              <a:gd name="T12" fmla="*/ 2147483647 w 1481"/>
              <a:gd name="T13" fmla="*/ 0 h 7"/>
              <a:gd name="T14" fmla="*/ 2147483647 w 1481"/>
              <a:gd name="T15" fmla="*/ 0 h 7"/>
              <a:gd name="T16" fmla="*/ 0 w 1481"/>
              <a:gd name="T17" fmla="*/ 2147483647 h 7"/>
              <a:gd name="T18" fmla="*/ 2147483647 w 1481"/>
              <a:gd name="T19" fmla="*/ 2147483647 h 7"/>
              <a:gd name="T20" fmla="*/ 2147483647 w 1481"/>
              <a:gd name="T21" fmla="*/ 2147483647 h 7"/>
              <a:gd name="T22" fmla="*/ 2147483647 w 1481"/>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1"/>
              <a:gd name="T37" fmla="*/ 0 h 7"/>
              <a:gd name="T38" fmla="*/ 1481 w 148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1" h="7">
                <a:moveTo>
                  <a:pt x="3" y="6"/>
                </a:moveTo>
                <a:lnTo>
                  <a:pt x="8" y="7"/>
                </a:lnTo>
                <a:lnTo>
                  <a:pt x="1481" y="7"/>
                </a:lnTo>
                <a:lnTo>
                  <a:pt x="1481" y="0"/>
                </a:lnTo>
                <a:lnTo>
                  <a:pt x="8" y="0"/>
                </a:lnTo>
                <a:lnTo>
                  <a:pt x="11" y="0"/>
                </a:lnTo>
                <a:lnTo>
                  <a:pt x="8" y="0"/>
                </a:lnTo>
                <a:lnTo>
                  <a:pt x="3" y="0"/>
                </a:lnTo>
                <a:lnTo>
                  <a:pt x="0" y="4"/>
                </a:lnTo>
                <a:lnTo>
                  <a:pt x="3" y="6"/>
                </a:lnTo>
                <a:lnTo>
                  <a:pt x="8" y="7"/>
                </a:lnTo>
                <a:lnTo>
                  <a:pt x="3" y="6"/>
                </a:lnTo>
                <a:close/>
              </a:path>
            </a:pathLst>
          </a:custGeom>
          <a:solidFill>
            <a:srgbClr val="FFCC00"/>
          </a:solidFill>
          <a:ln w="9525">
            <a:solidFill>
              <a:srgbClr val="DC8800"/>
            </a:solidFill>
            <a:round/>
            <a:headEnd/>
            <a:tailEnd/>
          </a:ln>
        </p:spPr>
        <p:txBody>
          <a:bodyPr/>
          <a:lstStyle/>
          <a:p>
            <a:endParaRPr lang="en-US"/>
          </a:p>
        </p:txBody>
      </p:sp>
      <p:sp>
        <p:nvSpPr>
          <p:cNvPr id="15382" name="Freeform 35"/>
          <p:cNvSpPr>
            <a:spLocks/>
          </p:cNvSpPr>
          <p:nvPr/>
        </p:nvSpPr>
        <p:spPr bwMode="auto">
          <a:xfrm>
            <a:off x="1098550" y="5213350"/>
            <a:ext cx="127000" cy="103188"/>
          </a:xfrm>
          <a:custGeom>
            <a:avLst/>
            <a:gdLst>
              <a:gd name="T0" fmla="*/ 2147483647 w 89"/>
              <a:gd name="T1" fmla="*/ 0 h 65"/>
              <a:gd name="T2" fmla="*/ 2147483647 w 89"/>
              <a:gd name="T3" fmla="*/ 2147483647 h 65"/>
              <a:gd name="T4" fmla="*/ 2147483647 w 89"/>
              <a:gd name="T5" fmla="*/ 2147483647 h 65"/>
              <a:gd name="T6" fmla="*/ 2147483647 w 89"/>
              <a:gd name="T7" fmla="*/ 2147483647 h 65"/>
              <a:gd name="T8" fmla="*/ 2147483647 w 89"/>
              <a:gd name="T9" fmla="*/ 0 h 65"/>
              <a:gd name="T10" fmla="*/ 2147483647 w 89"/>
              <a:gd name="T11" fmla="*/ 2147483647 h 65"/>
              <a:gd name="T12" fmla="*/ 2147483647 w 89"/>
              <a:gd name="T13" fmla="*/ 0 h 65"/>
              <a:gd name="T14" fmla="*/ 2147483647 w 89"/>
              <a:gd name="T15" fmla="*/ 0 h 65"/>
              <a:gd name="T16" fmla="*/ 2147483647 w 89"/>
              <a:gd name="T17" fmla="*/ 0 h 65"/>
              <a:gd name="T18" fmla="*/ 0 w 89"/>
              <a:gd name="T19" fmla="*/ 2147483647 h 65"/>
              <a:gd name="T20" fmla="*/ 2147483647 w 89"/>
              <a:gd name="T21" fmla="*/ 2147483647 h 65"/>
              <a:gd name="T22" fmla="*/ 2147483647 w 8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65"/>
              <a:gd name="T38" fmla="*/ 89 w 8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65">
                <a:moveTo>
                  <a:pt x="5" y="0"/>
                </a:moveTo>
                <a:lnTo>
                  <a:pt x="3" y="6"/>
                </a:lnTo>
                <a:lnTo>
                  <a:pt x="81" y="65"/>
                </a:lnTo>
                <a:lnTo>
                  <a:pt x="89" y="59"/>
                </a:lnTo>
                <a:lnTo>
                  <a:pt x="11" y="0"/>
                </a:lnTo>
                <a:lnTo>
                  <a:pt x="5" y="8"/>
                </a:lnTo>
                <a:lnTo>
                  <a:pt x="11" y="0"/>
                </a:lnTo>
                <a:lnTo>
                  <a:pt x="5" y="0"/>
                </a:lnTo>
                <a:lnTo>
                  <a:pt x="3" y="0"/>
                </a:lnTo>
                <a:lnTo>
                  <a:pt x="0" y="4"/>
                </a:lnTo>
                <a:lnTo>
                  <a:pt x="3" y="6"/>
                </a:lnTo>
                <a:lnTo>
                  <a:pt x="5" y="0"/>
                </a:lnTo>
                <a:close/>
              </a:path>
            </a:pathLst>
          </a:custGeom>
          <a:solidFill>
            <a:srgbClr val="DC8800"/>
          </a:solidFill>
          <a:ln w="9525">
            <a:solidFill>
              <a:srgbClr val="DC8800"/>
            </a:solidFill>
            <a:round/>
            <a:headEnd/>
            <a:tailEnd/>
          </a:ln>
        </p:spPr>
        <p:txBody>
          <a:bodyPr/>
          <a:lstStyle/>
          <a:p>
            <a:endParaRPr lang="en-US"/>
          </a:p>
        </p:txBody>
      </p:sp>
      <p:sp>
        <p:nvSpPr>
          <p:cNvPr id="15383" name="Freeform 36"/>
          <p:cNvSpPr>
            <a:spLocks/>
          </p:cNvSpPr>
          <p:nvPr/>
        </p:nvSpPr>
        <p:spPr bwMode="auto">
          <a:xfrm>
            <a:off x="6545263" y="3778250"/>
            <a:ext cx="1609725" cy="80963"/>
          </a:xfrm>
          <a:custGeom>
            <a:avLst/>
            <a:gdLst>
              <a:gd name="T0" fmla="*/ 0 w 1141"/>
              <a:gd name="T1" fmla="*/ 0 h 51"/>
              <a:gd name="T2" fmla="*/ 2147483647 w 1141"/>
              <a:gd name="T3" fmla="*/ 0 h 51"/>
              <a:gd name="T4" fmla="*/ 2147483647 w 1141"/>
              <a:gd name="T5" fmla="*/ 2147483647 h 51"/>
              <a:gd name="T6" fmla="*/ 2147483647 w 1141"/>
              <a:gd name="T7" fmla="*/ 2147483647 h 51"/>
              <a:gd name="T8" fmla="*/ 2147483647 w 1141"/>
              <a:gd name="T9" fmla="*/ 2147483647 h 51"/>
              <a:gd name="T10" fmla="*/ 2147483647 w 1141"/>
              <a:gd name="T11" fmla="*/ 2147483647 h 51"/>
              <a:gd name="T12" fmla="*/ 2147483647 w 1141"/>
              <a:gd name="T13" fmla="*/ 2147483647 h 51"/>
              <a:gd name="T14" fmla="*/ 2147483647 w 1141"/>
              <a:gd name="T15" fmla="*/ 2147483647 h 51"/>
              <a:gd name="T16" fmla="*/ 2147483647 w 1141"/>
              <a:gd name="T17" fmla="*/ 2147483647 h 51"/>
              <a:gd name="T18" fmla="*/ 2147483647 w 1141"/>
              <a:gd name="T19" fmla="*/ 2147483647 h 51"/>
              <a:gd name="T20" fmla="*/ 2147483647 w 1141"/>
              <a:gd name="T21" fmla="*/ 2147483647 h 51"/>
              <a:gd name="T22" fmla="*/ 2147483647 w 1141"/>
              <a:gd name="T23" fmla="*/ 2147483647 h 51"/>
              <a:gd name="T24" fmla="*/ 2147483647 w 1141"/>
              <a:gd name="T25" fmla="*/ 2147483647 h 51"/>
              <a:gd name="T26" fmla="*/ 2147483647 w 1141"/>
              <a:gd name="T27" fmla="*/ 2147483647 h 51"/>
              <a:gd name="T28" fmla="*/ 2147483647 w 1141"/>
              <a:gd name="T29" fmla="*/ 2147483647 h 51"/>
              <a:gd name="T30" fmla="*/ 2147483647 w 1141"/>
              <a:gd name="T31" fmla="*/ 2147483647 h 51"/>
              <a:gd name="T32" fmla="*/ 2147483647 w 1141"/>
              <a:gd name="T33" fmla="*/ 2147483647 h 51"/>
              <a:gd name="T34" fmla="*/ 2147483647 w 1141"/>
              <a:gd name="T35" fmla="*/ 2147483647 h 51"/>
              <a:gd name="T36" fmla="*/ 2147483647 w 1141"/>
              <a:gd name="T37" fmla="*/ 2147483647 h 51"/>
              <a:gd name="T38" fmla="*/ 2147483647 w 1141"/>
              <a:gd name="T39" fmla="*/ 2147483647 h 51"/>
              <a:gd name="T40" fmla="*/ 2147483647 w 1141"/>
              <a:gd name="T41" fmla="*/ 2147483647 h 51"/>
              <a:gd name="T42" fmla="*/ 2147483647 w 1141"/>
              <a:gd name="T43" fmla="*/ 2147483647 h 51"/>
              <a:gd name="T44" fmla="*/ 2147483647 w 1141"/>
              <a:gd name="T45" fmla="*/ 2147483647 h 51"/>
              <a:gd name="T46" fmla="*/ 2147483647 w 1141"/>
              <a:gd name="T47" fmla="*/ 2147483647 h 51"/>
              <a:gd name="T48" fmla="*/ 2147483647 w 1141"/>
              <a:gd name="T49" fmla="*/ 2147483647 h 51"/>
              <a:gd name="T50" fmla="*/ 2147483647 w 1141"/>
              <a:gd name="T51" fmla="*/ 2147483647 h 51"/>
              <a:gd name="T52" fmla="*/ 2147483647 w 1141"/>
              <a:gd name="T53" fmla="*/ 2147483647 h 51"/>
              <a:gd name="T54" fmla="*/ 2147483647 w 1141"/>
              <a:gd name="T55" fmla="*/ 2147483647 h 51"/>
              <a:gd name="T56" fmla="*/ 2147483647 w 1141"/>
              <a:gd name="T57" fmla="*/ 2147483647 h 51"/>
              <a:gd name="T58" fmla="*/ 2147483647 w 1141"/>
              <a:gd name="T59" fmla="*/ 2147483647 h 51"/>
              <a:gd name="T60" fmla="*/ 2147483647 w 1141"/>
              <a:gd name="T61" fmla="*/ 2147483647 h 51"/>
              <a:gd name="T62" fmla="*/ 2147483647 w 1141"/>
              <a:gd name="T63" fmla="*/ 2147483647 h 51"/>
              <a:gd name="T64" fmla="*/ 2147483647 w 1141"/>
              <a:gd name="T65" fmla="*/ 2147483647 h 51"/>
              <a:gd name="T66" fmla="*/ 2147483647 w 1141"/>
              <a:gd name="T67" fmla="*/ 2147483647 h 51"/>
              <a:gd name="T68" fmla="*/ 2147483647 w 1141"/>
              <a:gd name="T69" fmla="*/ 0 h 51"/>
              <a:gd name="T70" fmla="*/ 0 w 1141"/>
              <a:gd name="T71" fmla="*/ 0 h 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1"/>
              <a:gd name="T109" fmla="*/ 0 h 51"/>
              <a:gd name="T110" fmla="*/ 1141 w 1141"/>
              <a:gd name="T111" fmla="*/ 51 h 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1" h="51">
                <a:moveTo>
                  <a:pt x="0" y="0"/>
                </a:moveTo>
                <a:lnTo>
                  <a:pt x="1141" y="0"/>
                </a:lnTo>
                <a:lnTo>
                  <a:pt x="1079" y="51"/>
                </a:lnTo>
                <a:lnTo>
                  <a:pt x="17" y="51"/>
                </a:lnTo>
                <a:lnTo>
                  <a:pt x="81" y="49"/>
                </a:lnTo>
                <a:lnTo>
                  <a:pt x="141" y="47"/>
                </a:lnTo>
                <a:lnTo>
                  <a:pt x="195" y="46"/>
                </a:lnTo>
                <a:lnTo>
                  <a:pt x="246" y="44"/>
                </a:lnTo>
                <a:lnTo>
                  <a:pt x="292" y="42"/>
                </a:lnTo>
                <a:lnTo>
                  <a:pt x="333" y="40"/>
                </a:lnTo>
                <a:lnTo>
                  <a:pt x="371" y="38"/>
                </a:lnTo>
                <a:lnTo>
                  <a:pt x="406" y="36"/>
                </a:lnTo>
                <a:lnTo>
                  <a:pt x="435" y="35"/>
                </a:lnTo>
                <a:lnTo>
                  <a:pt x="460" y="33"/>
                </a:lnTo>
                <a:lnTo>
                  <a:pt x="481" y="31"/>
                </a:lnTo>
                <a:lnTo>
                  <a:pt x="498" y="29"/>
                </a:lnTo>
                <a:lnTo>
                  <a:pt x="511" y="25"/>
                </a:lnTo>
                <a:lnTo>
                  <a:pt x="519" y="24"/>
                </a:lnTo>
                <a:lnTo>
                  <a:pt x="525" y="22"/>
                </a:lnTo>
                <a:lnTo>
                  <a:pt x="525" y="20"/>
                </a:lnTo>
                <a:lnTo>
                  <a:pt x="522" y="18"/>
                </a:lnTo>
                <a:lnTo>
                  <a:pt x="517" y="16"/>
                </a:lnTo>
                <a:lnTo>
                  <a:pt x="503" y="14"/>
                </a:lnTo>
                <a:lnTo>
                  <a:pt x="489" y="13"/>
                </a:lnTo>
                <a:lnTo>
                  <a:pt x="468" y="11"/>
                </a:lnTo>
                <a:lnTo>
                  <a:pt x="446" y="9"/>
                </a:lnTo>
                <a:lnTo>
                  <a:pt x="419" y="9"/>
                </a:lnTo>
                <a:lnTo>
                  <a:pt x="387" y="7"/>
                </a:lnTo>
                <a:lnTo>
                  <a:pt x="354" y="5"/>
                </a:lnTo>
                <a:lnTo>
                  <a:pt x="314" y="5"/>
                </a:lnTo>
                <a:lnTo>
                  <a:pt x="273" y="3"/>
                </a:lnTo>
                <a:lnTo>
                  <a:pt x="225" y="3"/>
                </a:lnTo>
                <a:lnTo>
                  <a:pt x="176" y="2"/>
                </a:lnTo>
                <a:lnTo>
                  <a:pt x="122" y="2"/>
                </a:lnTo>
                <a:lnTo>
                  <a:pt x="63" y="0"/>
                </a:lnTo>
                <a:lnTo>
                  <a:pt x="0" y="0"/>
                </a:lnTo>
                <a:close/>
              </a:path>
            </a:pathLst>
          </a:custGeom>
          <a:solidFill>
            <a:srgbClr val="000000"/>
          </a:solidFill>
          <a:ln w="9525">
            <a:solidFill>
              <a:srgbClr val="DC8800"/>
            </a:solidFill>
            <a:round/>
            <a:headEnd/>
            <a:tailEnd/>
          </a:ln>
        </p:spPr>
        <p:txBody>
          <a:bodyPr/>
          <a:lstStyle/>
          <a:p>
            <a:endParaRPr lang="en-US"/>
          </a:p>
        </p:txBody>
      </p:sp>
      <p:sp>
        <p:nvSpPr>
          <p:cNvPr id="15384" name="Freeform 37"/>
          <p:cNvSpPr>
            <a:spLocks/>
          </p:cNvSpPr>
          <p:nvPr/>
        </p:nvSpPr>
        <p:spPr bwMode="auto">
          <a:xfrm>
            <a:off x="1771650" y="5226050"/>
            <a:ext cx="1608138" cy="80963"/>
          </a:xfrm>
          <a:custGeom>
            <a:avLst/>
            <a:gdLst>
              <a:gd name="T0" fmla="*/ 0 w 1140"/>
              <a:gd name="T1" fmla="*/ 0 h 51"/>
              <a:gd name="T2" fmla="*/ 2147483647 w 1140"/>
              <a:gd name="T3" fmla="*/ 0 h 51"/>
              <a:gd name="T4" fmla="*/ 2147483647 w 1140"/>
              <a:gd name="T5" fmla="*/ 2147483647 h 51"/>
              <a:gd name="T6" fmla="*/ 2147483647 w 1140"/>
              <a:gd name="T7" fmla="*/ 2147483647 h 51"/>
              <a:gd name="T8" fmla="*/ 2147483647 w 1140"/>
              <a:gd name="T9" fmla="*/ 2147483647 h 51"/>
              <a:gd name="T10" fmla="*/ 2147483647 w 1140"/>
              <a:gd name="T11" fmla="*/ 2147483647 h 51"/>
              <a:gd name="T12" fmla="*/ 2147483647 w 1140"/>
              <a:gd name="T13" fmla="*/ 2147483647 h 51"/>
              <a:gd name="T14" fmla="*/ 2147483647 w 1140"/>
              <a:gd name="T15" fmla="*/ 2147483647 h 51"/>
              <a:gd name="T16" fmla="*/ 2147483647 w 1140"/>
              <a:gd name="T17" fmla="*/ 2147483647 h 51"/>
              <a:gd name="T18" fmla="*/ 2147483647 w 1140"/>
              <a:gd name="T19" fmla="*/ 2147483647 h 51"/>
              <a:gd name="T20" fmla="*/ 2147483647 w 1140"/>
              <a:gd name="T21" fmla="*/ 2147483647 h 51"/>
              <a:gd name="T22" fmla="*/ 2147483647 w 1140"/>
              <a:gd name="T23" fmla="*/ 2147483647 h 51"/>
              <a:gd name="T24" fmla="*/ 2147483647 w 1140"/>
              <a:gd name="T25" fmla="*/ 2147483647 h 51"/>
              <a:gd name="T26" fmla="*/ 2147483647 w 1140"/>
              <a:gd name="T27" fmla="*/ 2147483647 h 51"/>
              <a:gd name="T28" fmla="*/ 2147483647 w 1140"/>
              <a:gd name="T29" fmla="*/ 2147483647 h 51"/>
              <a:gd name="T30" fmla="*/ 2147483647 w 1140"/>
              <a:gd name="T31" fmla="*/ 2147483647 h 51"/>
              <a:gd name="T32" fmla="*/ 2147483647 w 1140"/>
              <a:gd name="T33" fmla="*/ 2147483647 h 51"/>
              <a:gd name="T34" fmla="*/ 2147483647 w 1140"/>
              <a:gd name="T35" fmla="*/ 2147483647 h 51"/>
              <a:gd name="T36" fmla="*/ 2147483647 w 1140"/>
              <a:gd name="T37" fmla="*/ 2147483647 h 51"/>
              <a:gd name="T38" fmla="*/ 2147483647 w 1140"/>
              <a:gd name="T39" fmla="*/ 2147483647 h 51"/>
              <a:gd name="T40" fmla="*/ 2147483647 w 1140"/>
              <a:gd name="T41" fmla="*/ 2147483647 h 51"/>
              <a:gd name="T42" fmla="*/ 2147483647 w 1140"/>
              <a:gd name="T43" fmla="*/ 2147483647 h 51"/>
              <a:gd name="T44" fmla="*/ 2147483647 w 1140"/>
              <a:gd name="T45" fmla="*/ 2147483647 h 51"/>
              <a:gd name="T46" fmla="*/ 2147483647 w 1140"/>
              <a:gd name="T47" fmla="*/ 2147483647 h 51"/>
              <a:gd name="T48" fmla="*/ 2147483647 w 1140"/>
              <a:gd name="T49" fmla="*/ 2147483647 h 51"/>
              <a:gd name="T50" fmla="*/ 2147483647 w 1140"/>
              <a:gd name="T51" fmla="*/ 2147483647 h 51"/>
              <a:gd name="T52" fmla="*/ 2147483647 w 1140"/>
              <a:gd name="T53" fmla="*/ 2147483647 h 51"/>
              <a:gd name="T54" fmla="*/ 2147483647 w 1140"/>
              <a:gd name="T55" fmla="*/ 2147483647 h 51"/>
              <a:gd name="T56" fmla="*/ 2147483647 w 1140"/>
              <a:gd name="T57" fmla="*/ 2147483647 h 51"/>
              <a:gd name="T58" fmla="*/ 2147483647 w 1140"/>
              <a:gd name="T59" fmla="*/ 2147483647 h 51"/>
              <a:gd name="T60" fmla="*/ 2147483647 w 1140"/>
              <a:gd name="T61" fmla="*/ 2147483647 h 51"/>
              <a:gd name="T62" fmla="*/ 2147483647 w 1140"/>
              <a:gd name="T63" fmla="*/ 2147483647 h 51"/>
              <a:gd name="T64" fmla="*/ 2147483647 w 1140"/>
              <a:gd name="T65" fmla="*/ 2147483647 h 51"/>
              <a:gd name="T66" fmla="*/ 2147483647 w 1140"/>
              <a:gd name="T67" fmla="*/ 2147483647 h 51"/>
              <a:gd name="T68" fmla="*/ 2147483647 w 1140"/>
              <a:gd name="T69" fmla="*/ 0 h 51"/>
              <a:gd name="T70" fmla="*/ 0 w 1140"/>
              <a:gd name="T71" fmla="*/ 0 h 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0"/>
              <a:gd name="T109" fmla="*/ 0 h 51"/>
              <a:gd name="T110" fmla="*/ 1140 w 1140"/>
              <a:gd name="T111" fmla="*/ 51 h 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0" h="51">
                <a:moveTo>
                  <a:pt x="0" y="0"/>
                </a:moveTo>
                <a:lnTo>
                  <a:pt x="1140" y="0"/>
                </a:lnTo>
                <a:lnTo>
                  <a:pt x="1078" y="51"/>
                </a:lnTo>
                <a:lnTo>
                  <a:pt x="16" y="51"/>
                </a:lnTo>
                <a:lnTo>
                  <a:pt x="81" y="49"/>
                </a:lnTo>
                <a:lnTo>
                  <a:pt x="137" y="47"/>
                </a:lnTo>
                <a:lnTo>
                  <a:pt x="194" y="46"/>
                </a:lnTo>
                <a:lnTo>
                  <a:pt x="243" y="44"/>
                </a:lnTo>
                <a:lnTo>
                  <a:pt x="291" y="42"/>
                </a:lnTo>
                <a:lnTo>
                  <a:pt x="332" y="40"/>
                </a:lnTo>
                <a:lnTo>
                  <a:pt x="370" y="38"/>
                </a:lnTo>
                <a:lnTo>
                  <a:pt x="405" y="36"/>
                </a:lnTo>
                <a:lnTo>
                  <a:pt x="432" y="35"/>
                </a:lnTo>
                <a:lnTo>
                  <a:pt x="459" y="33"/>
                </a:lnTo>
                <a:lnTo>
                  <a:pt x="481" y="31"/>
                </a:lnTo>
                <a:lnTo>
                  <a:pt x="497" y="29"/>
                </a:lnTo>
                <a:lnTo>
                  <a:pt x="510" y="25"/>
                </a:lnTo>
                <a:lnTo>
                  <a:pt x="518" y="24"/>
                </a:lnTo>
                <a:lnTo>
                  <a:pt x="524" y="22"/>
                </a:lnTo>
                <a:lnTo>
                  <a:pt x="524" y="20"/>
                </a:lnTo>
                <a:lnTo>
                  <a:pt x="521" y="18"/>
                </a:lnTo>
                <a:lnTo>
                  <a:pt x="513" y="16"/>
                </a:lnTo>
                <a:lnTo>
                  <a:pt x="502" y="14"/>
                </a:lnTo>
                <a:lnTo>
                  <a:pt x="486" y="13"/>
                </a:lnTo>
                <a:lnTo>
                  <a:pt x="467" y="11"/>
                </a:lnTo>
                <a:lnTo>
                  <a:pt x="445" y="9"/>
                </a:lnTo>
                <a:lnTo>
                  <a:pt x="418" y="9"/>
                </a:lnTo>
                <a:lnTo>
                  <a:pt x="386" y="7"/>
                </a:lnTo>
                <a:lnTo>
                  <a:pt x="351" y="5"/>
                </a:lnTo>
                <a:lnTo>
                  <a:pt x="313" y="5"/>
                </a:lnTo>
                <a:lnTo>
                  <a:pt x="270" y="3"/>
                </a:lnTo>
                <a:lnTo>
                  <a:pt x="224" y="3"/>
                </a:lnTo>
                <a:lnTo>
                  <a:pt x="172" y="2"/>
                </a:lnTo>
                <a:lnTo>
                  <a:pt x="121" y="2"/>
                </a:lnTo>
                <a:lnTo>
                  <a:pt x="62" y="0"/>
                </a:lnTo>
                <a:lnTo>
                  <a:pt x="0" y="0"/>
                </a:lnTo>
                <a:close/>
              </a:path>
            </a:pathLst>
          </a:custGeom>
          <a:solidFill>
            <a:srgbClr val="000000"/>
          </a:solidFill>
          <a:ln w="9525">
            <a:noFill/>
            <a:round/>
            <a:headEnd/>
            <a:tailEnd/>
          </a:ln>
        </p:spPr>
        <p:txBody>
          <a:bodyPr/>
          <a:lstStyle/>
          <a:p>
            <a:endParaRPr lang="en-US"/>
          </a:p>
        </p:txBody>
      </p:sp>
      <p:sp>
        <p:nvSpPr>
          <p:cNvPr id="15385" name="Freeform 38"/>
          <p:cNvSpPr>
            <a:spLocks/>
          </p:cNvSpPr>
          <p:nvPr/>
        </p:nvSpPr>
        <p:spPr bwMode="auto">
          <a:xfrm>
            <a:off x="6545263" y="3771900"/>
            <a:ext cx="1616075" cy="11113"/>
          </a:xfrm>
          <a:custGeom>
            <a:avLst/>
            <a:gdLst>
              <a:gd name="T0" fmla="*/ 2147483647 w 1146"/>
              <a:gd name="T1" fmla="*/ 2147483647 h 7"/>
              <a:gd name="T2" fmla="*/ 2147483647 w 1146"/>
              <a:gd name="T3" fmla="*/ 0 h 7"/>
              <a:gd name="T4" fmla="*/ 0 w 1146"/>
              <a:gd name="T5" fmla="*/ 0 h 7"/>
              <a:gd name="T6" fmla="*/ 0 w 1146"/>
              <a:gd name="T7" fmla="*/ 2147483647 h 7"/>
              <a:gd name="T8" fmla="*/ 2147483647 w 1146"/>
              <a:gd name="T9" fmla="*/ 2147483647 h 7"/>
              <a:gd name="T10" fmla="*/ 2147483647 w 1146"/>
              <a:gd name="T11" fmla="*/ 2147483647 h 7"/>
              <a:gd name="T12" fmla="*/ 2147483647 w 1146"/>
              <a:gd name="T13" fmla="*/ 2147483647 h 7"/>
              <a:gd name="T14" fmla="*/ 2147483647 w 1146"/>
              <a:gd name="T15" fmla="*/ 2147483647 h 7"/>
              <a:gd name="T16" fmla="*/ 2147483647 w 1146"/>
              <a:gd name="T17" fmla="*/ 2147483647 h 7"/>
              <a:gd name="T18" fmla="*/ 2147483647 w 1146"/>
              <a:gd name="T19" fmla="*/ 2147483647 h 7"/>
              <a:gd name="T20" fmla="*/ 2147483647 w 1146"/>
              <a:gd name="T21" fmla="*/ 0 h 7"/>
              <a:gd name="T22" fmla="*/ 2147483647 w 1146"/>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6"/>
              <a:gd name="T37" fmla="*/ 0 h 7"/>
              <a:gd name="T38" fmla="*/ 1146 w 1146"/>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6" h="7">
                <a:moveTo>
                  <a:pt x="1143" y="6"/>
                </a:moveTo>
                <a:lnTo>
                  <a:pt x="1141" y="0"/>
                </a:lnTo>
                <a:lnTo>
                  <a:pt x="0" y="0"/>
                </a:lnTo>
                <a:lnTo>
                  <a:pt x="0" y="7"/>
                </a:lnTo>
                <a:lnTo>
                  <a:pt x="1141" y="7"/>
                </a:lnTo>
                <a:lnTo>
                  <a:pt x="1135" y="2"/>
                </a:lnTo>
                <a:lnTo>
                  <a:pt x="1141" y="7"/>
                </a:lnTo>
                <a:lnTo>
                  <a:pt x="1143" y="7"/>
                </a:lnTo>
                <a:lnTo>
                  <a:pt x="1146" y="4"/>
                </a:lnTo>
                <a:lnTo>
                  <a:pt x="1143" y="2"/>
                </a:lnTo>
                <a:lnTo>
                  <a:pt x="1141" y="0"/>
                </a:lnTo>
                <a:lnTo>
                  <a:pt x="1143" y="6"/>
                </a:lnTo>
                <a:close/>
              </a:path>
            </a:pathLst>
          </a:custGeom>
          <a:solidFill>
            <a:srgbClr val="000000"/>
          </a:solidFill>
          <a:ln w="9525">
            <a:noFill/>
            <a:round/>
            <a:headEnd/>
            <a:tailEnd/>
          </a:ln>
        </p:spPr>
        <p:txBody>
          <a:bodyPr/>
          <a:lstStyle/>
          <a:p>
            <a:endParaRPr lang="en-US"/>
          </a:p>
        </p:txBody>
      </p:sp>
      <p:sp>
        <p:nvSpPr>
          <p:cNvPr id="15386" name="Freeform 39"/>
          <p:cNvSpPr>
            <a:spLocks/>
          </p:cNvSpPr>
          <p:nvPr/>
        </p:nvSpPr>
        <p:spPr bwMode="auto">
          <a:xfrm>
            <a:off x="8062913" y="3775075"/>
            <a:ext cx="95250" cy="90488"/>
          </a:xfrm>
          <a:custGeom>
            <a:avLst/>
            <a:gdLst>
              <a:gd name="T0" fmla="*/ 2147483647 w 67"/>
              <a:gd name="T1" fmla="*/ 2147483647 h 57"/>
              <a:gd name="T2" fmla="*/ 2147483647 w 67"/>
              <a:gd name="T3" fmla="*/ 2147483647 h 57"/>
              <a:gd name="T4" fmla="*/ 2147483647 w 67"/>
              <a:gd name="T5" fmla="*/ 2147483647 h 57"/>
              <a:gd name="T6" fmla="*/ 2147483647 w 67"/>
              <a:gd name="T7" fmla="*/ 0 h 57"/>
              <a:gd name="T8" fmla="*/ 0 w 67"/>
              <a:gd name="T9" fmla="*/ 2147483647 h 57"/>
              <a:gd name="T10" fmla="*/ 2147483647 w 67"/>
              <a:gd name="T11" fmla="*/ 2147483647 h 57"/>
              <a:gd name="T12" fmla="*/ 0 w 67"/>
              <a:gd name="T13" fmla="*/ 2147483647 h 57"/>
              <a:gd name="T14" fmla="*/ 0 w 67"/>
              <a:gd name="T15" fmla="*/ 2147483647 h 57"/>
              <a:gd name="T16" fmla="*/ 0 w 67"/>
              <a:gd name="T17" fmla="*/ 2147483647 h 57"/>
              <a:gd name="T18" fmla="*/ 2147483647 w 67"/>
              <a:gd name="T19" fmla="*/ 2147483647 h 57"/>
              <a:gd name="T20" fmla="*/ 2147483647 w 67"/>
              <a:gd name="T21" fmla="*/ 2147483647 h 57"/>
              <a:gd name="T22" fmla="*/ 2147483647 w 67"/>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57"/>
              <a:gd name="T38" fmla="*/ 67 w 67"/>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57">
                <a:moveTo>
                  <a:pt x="3" y="57"/>
                </a:moveTo>
                <a:lnTo>
                  <a:pt x="8" y="55"/>
                </a:lnTo>
                <a:lnTo>
                  <a:pt x="67" y="4"/>
                </a:lnTo>
                <a:lnTo>
                  <a:pt x="59" y="0"/>
                </a:lnTo>
                <a:lnTo>
                  <a:pt x="0" y="49"/>
                </a:lnTo>
                <a:lnTo>
                  <a:pt x="3" y="49"/>
                </a:lnTo>
                <a:lnTo>
                  <a:pt x="0" y="49"/>
                </a:lnTo>
                <a:lnTo>
                  <a:pt x="0" y="53"/>
                </a:lnTo>
                <a:lnTo>
                  <a:pt x="0" y="55"/>
                </a:lnTo>
                <a:lnTo>
                  <a:pt x="5" y="55"/>
                </a:lnTo>
                <a:lnTo>
                  <a:pt x="8" y="55"/>
                </a:lnTo>
                <a:lnTo>
                  <a:pt x="3" y="57"/>
                </a:lnTo>
                <a:close/>
              </a:path>
            </a:pathLst>
          </a:custGeom>
          <a:solidFill>
            <a:srgbClr val="000000"/>
          </a:solidFill>
          <a:ln w="9525">
            <a:noFill/>
            <a:round/>
            <a:headEnd/>
            <a:tailEnd/>
          </a:ln>
        </p:spPr>
        <p:txBody>
          <a:bodyPr/>
          <a:lstStyle/>
          <a:p>
            <a:endParaRPr lang="en-US"/>
          </a:p>
        </p:txBody>
      </p:sp>
      <p:sp>
        <p:nvSpPr>
          <p:cNvPr id="15387" name="Freeform 40"/>
          <p:cNvSpPr>
            <a:spLocks/>
          </p:cNvSpPr>
          <p:nvPr/>
        </p:nvSpPr>
        <p:spPr bwMode="auto">
          <a:xfrm>
            <a:off x="6559550" y="3852863"/>
            <a:ext cx="1508125" cy="12700"/>
          </a:xfrm>
          <a:custGeom>
            <a:avLst/>
            <a:gdLst>
              <a:gd name="T0" fmla="*/ 2147483647 w 1068"/>
              <a:gd name="T1" fmla="*/ 0 h 8"/>
              <a:gd name="T2" fmla="*/ 2147483647 w 1068"/>
              <a:gd name="T3" fmla="*/ 2147483647 h 8"/>
              <a:gd name="T4" fmla="*/ 2147483647 w 1068"/>
              <a:gd name="T5" fmla="*/ 2147483647 h 8"/>
              <a:gd name="T6" fmla="*/ 2147483647 w 1068"/>
              <a:gd name="T7" fmla="*/ 0 h 8"/>
              <a:gd name="T8" fmla="*/ 2147483647 w 1068"/>
              <a:gd name="T9" fmla="*/ 0 h 8"/>
              <a:gd name="T10" fmla="*/ 2147483647 w 1068"/>
              <a:gd name="T11" fmla="*/ 2147483647 h 8"/>
              <a:gd name="T12" fmla="*/ 2147483647 w 1068"/>
              <a:gd name="T13" fmla="*/ 0 h 8"/>
              <a:gd name="T14" fmla="*/ 2147483647 w 1068"/>
              <a:gd name="T15" fmla="*/ 0 h 8"/>
              <a:gd name="T16" fmla="*/ 0 w 1068"/>
              <a:gd name="T17" fmla="*/ 2147483647 h 8"/>
              <a:gd name="T18" fmla="*/ 2147483647 w 1068"/>
              <a:gd name="T19" fmla="*/ 2147483647 h 8"/>
              <a:gd name="T20" fmla="*/ 2147483647 w 1068"/>
              <a:gd name="T21" fmla="*/ 2147483647 h 8"/>
              <a:gd name="T22" fmla="*/ 2147483647 w 106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8"/>
              <a:gd name="T37" fmla="*/ 0 h 8"/>
              <a:gd name="T38" fmla="*/ 1068 w 106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8" h="8">
                <a:moveTo>
                  <a:pt x="6" y="0"/>
                </a:moveTo>
                <a:lnTo>
                  <a:pt x="6" y="8"/>
                </a:lnTo>
                <a:lnTo>
                  <a:pt x="1068" y="8"/>
                </a:lnTo>
                <a:lnTo>
                  <a:pt x="1068" y="0"/>
                </a:lnTo>
                <a:lnTo>
                  <a:pt x="6" y="0"/>
                </a:lnTo>
                <a:lnTo>
                  <a:pt x="6" y="8"/>
                </a:lnTo>
                <a:lnTo>
                  <a:pt x="6" y="0"/>
                </a:lnTo>
                <a:lnTo>
                  <a:pt x="3" y="0"/>
                </a:lnTo>
                <a:lnTo>
                  <a:pt x="0" y="4"/>
                </a:lnTo>
                <a:lnTo>
                  <a:pt x="3" y="6"/>
                </a:lnTo>
                <a:lnTo>
                  <a:pt x="6" y="8"/>
                </a:lnTo>
                <a:lnTo>
                  <a:pt x="6" y="0"/>
                </a:lnTo>
                <a:close/>
              </a:path>
            </a:pathLst>
          </a:custGeom>
          <a:solidFill>
            <a:srgbClr val="000000"/>
          </a:solidFill>
          <a:ln w="9525">
            <a:noFill/>
            <a:round/>
            <a:headEnd/>
            <a:tailEnd/>
          </a:ln>
        </p:spPr>
        <p:txBody>
          <a:bodyPr/>
          <a:lstStyle/>
          <a:p>
            <a:endParaRPr lang="en-US"/>
          </a:p>
        </p:txBody>
      </p:sp>
      <p:sp>
        <p:nvSpPr>
          <p:cNvPr id="15388" name="Freeform 41"/>
          <p:cNvSpPr>
            <a:spLocks/>
          </p:cNvSpPr>
          <p:nvPr/>
        </p:nvSpPr>
        <p:spPr bwMode="auto">
          <a:xfrm>
            <a:off x="6537325" y="3771900"/>
            <a:ext cx="755650" cy="93663"/>
          </a:xfrm>
          <a:custGeom>
            <a:avLst/>
            <a:gdLst>
              <a:gd name="T0" fmla="*/ 2147483647 w 535"/>
              <a:gd name="T1" fmla="*/ 2147483647 h 59"/>
              <a:gd name="T2" fmla="*/ 2147483647 w 535"/>
              <a:gd name="T3" fmla="*/ 2147483647 h 59"/>
              <a:gd name="T4" fmla="*/ 2147483647 w 535"/>
              <a:gd name="T5" fmla="*/ 2147483647 h 59"/>
              <a:gd name="T6" fmla="*/ 2147483647 w 535"/>
              <a:gd name="T7" fmla="*/ 2147483647 h 59"/>
              <a:gd name="T8" fmla="*/ 2147483647 w 535"/>
              <a:gd name="T9" fmla="*/ 2147483647 h 59"/>
              <a:gd name="T10" fmla="*/ 2147483647 w 535"/>
              <a:gd name="T11" fmla="*/ 2147483647 h 59"/>
              <a:gd name="T12" fmla="*/ 2147483647 w 535"/>
              <a:gd name="T13" fmla="*/ 2147483647 h 59"/>
              <a:gd name="T14" fmla="*/ 2147483647 w 535"/>
              <a:gd name="T15" fmla="*/ 2147483647 h 59"/>
              <a:gd name="T16" fmla="*/ 2147483647 w 535"/>
              <a:gd name="T17" fmla="*/ 2147483647 h 59"/>
              <a:gd name="T18" fmla="*/ 2147483647 w 535"/>
              <a:gd name="T19" fmla="*/ 2147483647 h 59"/>
              <a:gd name="T20" fmla="*/ 2147483647 w 535"/>
              <a:gd name="T21" fmla="*/ 2147483647 h 59"/>
              <a:gd name="T22" fmla="*/ 2147483647 w 535"/>
              <a:gd name="T23" fmla="*/ 2147483647 h 59"/>
              <a:gd name="T24" fmla="*/ 2147483647 w 535"/>
              <a:gd name="T25" fmla="*/ 2147483647 h 59"/>
              <a:gd name="T26" fmla="*/ 2147483647 w 535"/>
              <a:gd name="T27" fmla="*/ 2147483647 h 59"/>
              <a:gd name="T28" fmla="*/ 2147483647 w 535"/>
              <a:gd name="T29" fmla="*/ 2147483647 h 59"/>
              <a:gd name="T30" fmla="*/ 2147483647 w 535"/>
              <a:gd name="T31" fmla="*/ 2147483647 h 59"/>
              <a:gd name="T32" fmla="*/ 2147483647 w 535"/>
              <a:gd name="T33" fmla="*/ 2147483647 h 59"/>
              <a:gd name="T34" fmla="*/ 2147483647 w 535"/>
              <a:gd name="T35" fmla="*/ 2147483647 h 59"/>
              <a:gd name="T36" fmla="*/ 2147483647 w 535"/>
              <a:gd name="T37" fmla="*/ 2147483647 h 59"/>
              <a:gd name="T38" fmla="*/ 2147483647 w 535"/>
              <a:gd name="T39" fmla="*/ 2147483647 h 59"/>
              <a:gd name="T40" fmla="*/ 2147483647 w 535"/>
              <a:gd name="T41" fmla="*/ 2147483647 h 59"/>
              <a:gd name="T42" fmla="*/ 2147483647 w 535"/>
              <a:gd name="T43" fmla="*/ 2147483647 h 59"/>
              <a:gd name="T44" fmla="*/ 2147483647 w 535"/>
              <a:gd name="T45" fmla="*/ 2147483647 h 59"/>
              <a:gd name="T46" fmla="*/ 2147483647 w 535"/>
              <a:gd name="T47" fmla="*/ 2147483647 h 59"/>
              <a:gd name="T48" fmla="*/ 2147483647 w 535"/>
              <a:gd name="T49" fmla="*/ 2147483647 h 59"/>
              <a:gd name="T50" fmla="*/ 2147483647 w 535"/>
              <a:gd name="T51" fmla="*/ 2147483647 h 59"/>
              <a:gd name="T52" fmla="*/ 2147483647 w 535"/>
              <a:gd name="T53" fmla="*/ 2147483647 h 59"/>
              <a:gd name="T54" fmla="*/ 2147483647 w 535"/>
              <a:gd name="T55" fmla="*/ 2147483647 h 59"/>
              <a:gd name="T56" fmla="*/ 2147483647 w 535"/>
              <a:gd name="T57" fmla="*/ 2147483647 h 59"/>
              <a:gd name="T58" fmla="*/ 2147483647 w 535"/>
              <a:gd name="T59" fmla="*/ 2147483647 h 59"/>
              <a:gd name="T60" fmla="*/ 2147483647 w 535"/>
              <a:gd name="T61" fmla="*/ 2147483647 h 59"/>
              <a:gd name="T62" fmla="*/ 2147483647 w 535"/>
              <a:gd name="T63" fmla="*/ 2147483647 h 59"/>
              <a:gd name="T64" fmla="*/ 2147483647 w 535"/>
              <a:gd name="T65" fmla="*/ 0 h 59"/>
              <a:gd name="T66" fmla="*/ 2147483647 w 535"/>
              <a:gd name="T67" fmla="*/ 2147483647 h 59"/>
              <a:gd name="T68" fmla="*/ 2147483647 w 535"/>
              <a:gd name="T69" fmla="*/ 2147483647 h 59"/>
              <a:gd name="T70" fmla="*/ 2147483647 w 535"/>
              <a:gd name="T71" fmla="*/ 2147483647 h 59"/>
              <a:gd name="T72" fmla="*/ 2147483647 w 535"/>
              <a:gd name="T73" fmla="*/ 0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5"/>
              <a:gd name="T112" fmla="*/ 0 h 59"/>
              <a:gd name="T113" fmla="*/ 535 w 535"/>
              <a:gd name="T114" fmla="*/ 59 h 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5" h="59">
                <a:moveTo>
                  <a:pt x="5" y="0"/>
                </a:moveTo>
                <a:lnTo>
                  <a:pt x="5" y="7"/>
                </a:lnTo>
                <a:lnTo>
                  <a:pt x="68" y="7"/>
                </a:lnTo>
                <a:lnTo>
                  <a:pt x="127" y="9"/>
                </a:lnTo>
                <a:lnTo>
                  <a:pt x="181" y="9"/>
                </a:lnTo>
                <a:lnTo>
                  <a:pt x="230" y="11"/>
                </a:lnTo>
                <a:lnTo>
                  <a:pt x="278" y="11"/>
                </a:lnTo>
                <a:lnTo>
                  <a:pt x="319" y="13"/>
                </a:lnTo>
                <a:lnTo>
                  <a:pt x="359" y="13"/>
                </a:lnTo>
                <a:lnTo>
                  <a:pt x="392" y="15"/>
                </a:lnTo>
                <a:lnTo>
                  <a:pt x="424" y="17"/>
                </a:lnTo>
                <a:lnTo>
                  <a:pt x="451" y="18"/>
                </a:lnTo>
                <a:lnTo>
                  <a:pt x="473" y="18"/>
                </a:lnTo>
                <a:lnTo>
                  <a:pt x="492" y="20"/>
                </a:lnTo>
                <a:lnTo>
                  <a:pt x="508" y="22"/>
                </a:lnTo>
                <a:lnTo>
                  <a:pt x="519" y="24"/>
                </a:lnTo>
                <a:lnTo>
                  <a:pt x="524" y="26"/>
                </a:lnTo>
                <a:lnTo>
                  <a:pt x="527" y="26"/>
                </a:lnTo>
                <a:lnTo>
                  <a:pt x="527" y="24"/>
                </a:lnTo>
                <a:lnTo>
                  <a:pt x="522" y="24"/>
                </a:lnTo>
                <a:lnTo>
                  <a:pt x="513" y="26"/>
                </a:lnTo>
                <a:lnTo>
                  <a:pt x="503" y="29"/>
                </a:lnTo>
                <a:lnTo>
                  <a:pt x="486" y="29"/>
                </a:lnTo>
                <a:lnTo>
                  <a:pt x="465" y="33"/>
                </a:lnTo>
                <a:lnTo>
                  <a:pt x="438" y="35"/>
                </a:lnTo>
                <a:lnTo>
                  <a:pt x="408" y="37"/>
                </a:lnTo>
                <a:lnTo>
                  <a:pt x="376" y="39"/>
                </a:lnTo>
                <a:lnTo>
                  <a:pt x="338" y="40"/>
                </a:lnTo>
                <a:lnTo>
                  <a:pt x="297" y="42"/>
                </a:lnTo>
                <a:lnTo>
                  <a:pt x="251" y="44"/>
                </a:lnTo>
                <a:lnTo>
                  <a:pt x="200" y="46"/>
                </a:lnTo>
                <a:lnTo>
                  <a:pt x="146" y="48"/>
                </a:lnTo>
                <a:lnTo>
                  <a:pt x="86" y="50"/>
                </a:lnTo>
                <a:lnTo>
                  <a:pt x="22" y="51"/>
                </a:lnTo>
                <a:lnTo>
                  <a:pt x="22" y="59"/>
                </a:lnTo>
                <a:lnTo>
                  <a:pt x="86" y="57"/>
                </a:lnTo>
                <a:lnTo>
                  <a:pt x="146" y="55"/>
                </a:lnTo>
                <a:lnTo>
                  <a:pt x="200" y="53"/>
                </a:lnTo>
                <a:lnTo>
                  <a:pt x="251" y="51"/>
                </a:lnTo>
                <a:lnTo>
                  <a:pt x="297" y="50"/>
                </a:lnTo>
                <a:lnTo>
                  <a:pt x="338" y="48"/>
                </a:lnTo>
                <a:lnTo>
                  <a:pt x="376" y="46"/>
                </a:lnTo>
                <a:lnTo>
                  <a:pt x="411" y="44"/>
                </a:lnTo>
                <a:lnTo>
                  <a:pt x="440" y="42"/>
                </a:lnTo>
                <a:lnTo>
                  <a:pt x="465" y="40"/>
                </a:lnTo>
                <a:lnTo>
                  <a:pt x="486" y="39"/>
                </a:lnTo>
                <a:lnTo>
                  <a:pt x="505" y="37"/>
                </a:lnTo>
                <a:lnTo>
                  <a:pt x="519" y="35"/>
                </a:lnTo>
                <a:lnTo>
                  <a:pt x="527" y="31"/>
                </a:lnTo>
                <a:lnTo>
                  <a:pt x="535" y="29"/>
                </a:lnTo>
                <a:lnTo>
                  <a:pt x="535" y="22"/>
                </a:lnTo>
                <a:lnTo>
                  <a:pt x="530" y="18"/>
                </a:lnTo>
                <a:lnTo>
                  <a:pt x="522" y="17"/>
                </a:lnTo>
                <a:lnTo>
                  <a:pt x="511" y="15"/>
                </a:lnTo>
                <a:lnTo>
                  <a:pt x="494" y="13"/>
                </a:lnTo>
                <a:lnTo>
                  <a:pt x="476" y="11"/>
                </a:lnTo>
                <a:lnTo>
                  <a:pt x="451" y="9"/>
                </a:lnTo>
                <a:lnTo>
                  <a:pt x="424" y="9"/>
                </a:lnTo>
                <a:lnTo>
                  <a:pt x="392" y="7"/>
                </a:lnTo>
                <a:lnTo>
                  <a:pt x="359" y="6"/>
                </a:lnTo>
                <a:lnTo>
                  <a:pt x="319" y="6"/>
                </a:lnTo>
                <a:lnTo>
                  <a:pt x="278" y="4"/>
                </a:lnTo>
                <a:lnTo>
                  <a:pt x="230" y="2"/>
                </a:lnTo>
                <a:lnTo>
                  <a:pt x="181" y="2"/>
                </a:lnTo>
                <a:lnTo>
                  <a:pt x="127" y="2"/>
                </a:lnTo>
                <a:lnTo>
                  <a:pt x="68" y="0"/>
                </a:lnTo>
                <a:lnTo>
                  <a:pt x="5" y="0"/>
                </a:lnTo>
                <a:lnTo>
                  <a:pt x="5" y="7"/>
                </a:lnTo>
                <a:lnTo>
                  <a:pt x="5" y="0"/>
                </a:lnTo>
                <a:lnTo>
                  <a:pt x="3" y="2"/>
                </a:lnTo>
                <a:lnTo>
                  <a:pt x="0" y="4"/>
                </a:lnTo>
                <a:lnTo>
                  <a:pt x="3" y="7"/>
                </a:lnTo>
                <a:lnTo>
                  <a:pt x="5" y="7"/>
                </a:lnTo>
                <a:lnTo>
                  <a:pt x="5" y="0"/>
                </a:lnTo>
                <a:close/>
              </a:path>
            </a:pathLst>
          </a:custGeom>
          <a:solidFill>
            <a:srgbClr val="000000"/>
          </a:solidFill>
          <a:ln w="9525">
            <a:noFill/>
            <a:round/>
            <a:headEnd/>
            <a:tailEnd/>
          </a:ln>
        </p:spPr>
        <p:txBody>
          <a:bodyPr/>
          <a:lstStyle/>
          <a:p>
            <a:endParaRPr lang="en-US"/>
          </a:p>
        </p:txBody>
      </p:sp>
      <p:sp>
        <p:nvSpPr>
          <p:cNvPr id="15389" name="Freeform 42"/>
          <p:cNvSpPr>
            <a:spLocks/>
          </p:cNvSpPr>
          <p:nvPr/>
        </p:nvSpPr>
        <p:spPr bwMode="auto">
          <a:xfrm>
            <a:off x="1771650" y="5219700"/>
            <a:ext cx="1614488" cy="11113"/>
          </a:xfrm>
          <a:custGeom>
            <a:avLst/>
            <a:gdLst>
              <a:gd name="T0" fmla="*/ 2147483647 w 1145"/>
              <a:gd name="T1" fmla="*/ 2147483647 h 7"/>
              <a:gd name="T2" fmla="*/ 2147483647 w 1145"/>
              <a:gd name="T3" fmla="*/ 0 h 7"/>
              <a:gd name="T4" fmla="*/ 0 w 1145"/>
              <a:gd name="T5" fmla="*/ 0 h 7"/>
              <a:gd name="T6" fmla="*/ 0 w 1145"/>
              <a:gd name="T7" fmla="*/ 2147483647 h 7"/>
              <a:gd name="T8" fmla="*/ 2147483647 w 1145"/>
              <a:gd name="T9" fmla="*/ 2147483647 h 7"/>
              <a:gd name="T10" fmla="*/ 2147483647 w 1145"/>
              <a:gd name="T11" fmla="*/ 2147483647 h 7"/>
              <a:gd name="T12" fmla="*/ 2147483647 w 1145"/>
              <a:gd name="T13" fmla="*/ 2147483647 h 7"/>
              <a:gd name="T14" fmla="*/ 2147483647 w 1145"/>
              <a:gd name="T15" fmla="*/ 2147483647 h 7"/>
              <a:gd name="T16" fmla="*/ 2147483647 w 1145"/>
              <a:gd name="T17" fmla="*/ 2147483647 h 7"/>
              <a:gd name="T18" fmla="*/ 2147483647 w 1145"/>
              <a:gd name="T19" fmla="*/ 2147483647 h 7"/>
              <a:gd name="T20" fmla="*/ 2147483647 w 1145"/>
              <a:gd name="T21" fmla="*/ 0 h 7"/>
              <a:gd name="T22" fmla="*/ 2147483647 w 1145"/>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5"/>
              <a:gd name="T37" fmla="*/ 0 h 7"/>
              <a:gd name="T38" fmla="*/ 1145 w 1145"/>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5" h="7">
                <a:moveTo>
                  <a:pt x="1143" y="6"/>
                </a:moveTo>
                <a:lnTo>
                  <a:pt x="1140" y="0"/>
                </a:lnTo>
                <a:lnTo>
                  <a:pt x="0" y="0"/>
                </a:lnTo>
                <a:lnTo>
                  <a:pt x="0" y="7"/>
                </a:lnTo>
                <a:lnTo>
                  <a:pt x="1140" y="7"/>
                </a:lnTo>
                <a:lnTo>
                  <a:pt x="1134" y="2"/>
                </a:lnTo>
                <a:lnTo>
                  <a:pt x="1140" y="7"/>
                </a:lnTo>
                <a:lnTo>
                  <a:pt x="1143" y="7"/>
                </a:lnTo>
                <a:lnTo>
                  <a:pt x="1145" y="4"/>
                </a:lnTo>
                <a:lnTo>
                  <a:pt x="1143" y="2"/>
                </a:lnTo>
                <a:lnTo>
                  <a:pt x="1140" y="0"/>
                </a:lnTo>
                <a:lnTo>
                  <a:pt x="1143" y="6"/>
                </a:lnTo>
                <a:close/>
              </a:path>
            </a:pathLst>
          </a:custGeom>
          <a:solidFill>
            <a:srgbClr val="000000"/>
          </a:solidFill>
          <a:ln w="9525">
            <a:noFill/>
            <a:round/>
            <a:headEnd/>
            <a:tailEnd/>
          </a:ln>
        </p:spPr>
        <p:txBody>
          <a:bodyPr/>
          <a:lstStyle/>
          <a:p>
            <a:endParaRPr lang="en-US"/>
          </a:p>
        </p:txBody>
      </p:sp>
      <p:sp>
        <p:nvSpPr>
          <p:cNvPr id="15390" name="Freeform 43"/>
          <p:cNvSpPr>
            <a:spLocks/>
          </p:cNvSpPr>
          <p:nvPr/>
        </p:nvSpPr>
        <p:spPr bwMode="auto">
          <a:xfrm>
            <a:off x="3282950" y="5222875"/>
            <a:ext cx="101600" cy="90488"/>
          </a:xfrm>
          <a:custGeom>
            <a:avLst/>
            <a:gdLst>
              <a:gd name="T0" fmla="*/ 2147483647 w 71"/>
              <a:gd name="T1" fmla="*/ 2147483647 h 57"/>
              <a:gd name="T2" fmla="*/ 2147483647 w 71"/>
              <a:gd name="T3" fmla="*/ 2147483647 h 57"/>
              <a:gd name="T4" fmla="*/ 2147483647 w 71"/>
              <a:gd name="T5" fmla="*/ 2147483647 h 57"/>
              <a:gd name="T6" fmla="*/ 2147483647 w 71"/>
              <a:gd name="T7" fmla="*/ 0 h 57"/>
              <a:gd name="T8" fmla="*/ 2147483647 w 71"/>
              <a:gd name="T9" fmla="*/ 2147483647 h 57"/>
              <a:gd name="T10" fmla="*/ 2147483647 w 71"/>
              <a:gd name="T11" fmla="*/ 2147483647 h 57"/>
              <a:gd name="T12" fmla="*/ 2147483647 w 71"/>
              <a:gd name="T13" fmla="*/ 2147483647 h 57"/>
              <a:gd name="T14" fmla="*/ 0 w 71"/>
              <a:gd name="T15" fmla="*/ 2147483647 h 57"/>
              <a:gd name="T16" fmla="*/ 2147483647 w 71"/>
              <a:gd name="T17" fmla="*/ 2147483647 h 57"/>
              <a:gd name="T18" fmla="*/ 2147483647 w 71"/>
              <a:gd name="T19" fmla="*/ 2147483647 h 57"/>
              <a:gd name="T20" fmla="*/ 2147483647 w 71"/>
              <a:gd name="T21" fmla="*/ 2147483647 h 57"/>
              <a:gd name="T22" fmla="*/ 2147483647 w 71"/>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57"/>
              <a:gd name="T38" fmla="*/ 71 w 71"/>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57">
                <a:moveTo>
                  <a:pt x="6" y="57"/>
                </a:moveTo>
                <a:lnTo>
                  <a:pt x="11" y="55"/>
                </a:lnTo>
                <a:lnTo>
                  <a:pt x="71" y="4"/>
                </a:lnTo>
                <a:lnTo>
                  <a:pt x="62" y="0"/>
                </a:lnTo>
                <a:lnTo>
                  <a:pt x="3" y="49"/>
                </a:lnTo>
                <a:lnTo>
                  <a:pt x="6" y="49"/>
                </a:lnTo>
                <a:lnTo>
                  <a:pt x="3" y="49"/>
                </a:lnTo>
                <a:lnTo>
                  <a:pt x="0" y="53"/>
                </a:lnTo>
                <a:lnTo>
                  <a:pt x="3" y="55"/>
                </a:lnTo>
                <a:lnTo>
                  <a:pt x="6" y="55"/>
                </a:lnTo>
                <a:lnTo>
                  <a:pt x="11" y="55"/>
                </a:lnTo>
                <a:lnTo>
                  <a:pt x="6" y="57"/>
                </a:lnTo>
                <a:close/>
              </a:path>
            </a:pathLst>
          </a:custGeom>
          <a:solidFill>
            <a:srgbClr val="000000"/>
          </a:solidFill>
          <a:ln w="9525">
            <a:noFill/>
            <a:round/>
            <a:headEnd/>
            <a:tailEnd/>
          </a:ln>
        </p:spPr>
        <p:txBody>
          <a:bodyPr/>
          <a:lstStyle/>
          <a:p>
            <a:endParaRPr lang="en-US"/>
          </a:p>
        </p:txBody>
      </p:sp>
      <p:sp>
        <p:nvSpPr>
          <p:cNvPr id="15391" name="Freeform 44"/>
          <p:cNvSpPr>
            <a:spLocks/>
          </p:cNvSpPr>
          <p:nvPr/>
        </p:nvSpPr>
        <p:spPr bwMode="auto">
          <a:xfrm>
            <a:off x="1784350" y="5300663"/>
            <a:ext cx="1508125" cy="12700"/>
          </a:xfrm>
          <a:custGeom>
            <a:avLst/>
            <a:gdLst>
              <a:gd name="T0" fmla="*/ 2147483647 w 1068"/>
              <a:gd name="T1" fmla="*/ 0 h 8"/>
              <a:gd name="T2" fmla="*/ 2147483647 w 1068"/>
              <a:gd name="T3" fmla="*/ 2147483647 h 8"/>
              <a:gd name="T4" fmla="*/ 2147483647 w 1068"/>
              <a:gd name="T5" fmla="*/ 2147483647 h 8"/>
              <a:gd name="T6" fmla="*/ 2147483647 w 1068"/>
              <a:gd name="T7" fmla="*/ 0 h 8"/>
              <a:gd name="T8" fmla="*/ 2147483647 w 1068"/>
              <a:gd name="T9" fmla="*/ 0 h 8"/>
              <a:gd name="T10" fmla="*/ 2147483647 w 1068"/>
              <a:gd name="T11" fmla="*/ 2147483647 h 8"/>
              <a:gd name="T12" fmla="*/ 2147483647 w 1068"/>
              <a:gd name="T13" fmla="*/ 0 h 8"/>
              <a:gd name="T14" fmla="*/ 2147483647 w 1068"/>
              <a:gd name="T15" fmla="*/ 0 h 8"/>
              <a:gd name="T16" fmla="*/ 0 w 1068"/>
              <a:gd name="T17" fmla="*/ 2147483647 h 8"/>
              <a:gd name="T18" fmla="*/ 2147483647 w 1068"/>
              <a:gd name="T19" fmla="*/ 2147483647 h 8"/>
              <a:gd name="T20" fmla="*/ 2147483647 w 1068"/>
              <a:gd name="T21" fmla="*/ 2147483647 h 8"/>
              <a:gd name="T22" fmla="*/ 2147483647 w 106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8"/>
              <a:gd name="T37" fmla="*/ 0 h 8"/>
              <a:gd name="T38" fmla="*/ 1068 w 106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8" h="8">
                <a:moveTo>
                  <a:pt x="6" y="0"/>
                </a:moveTo>
                <a:lnTo>
                  <a:pt x="6" y="8"/>
                </a:lnTo>
                <a:lnTo>
                  <a:pt x="1068" y="8"/>
                </a:lnTo>
                <a:lnTo>
                  <a:pt x="1068" y="0"/>
                </a:lnTo>
                <a:lnTo>
                  <a:pt x="6" y="0"/>
                </a:lnTo>
                <a:lnTo>
                  <a:pt x="6" y="8"/>
                </a:lnTo>
                <a:lnTo>
                  <a:pt x="6" y="0"/>
                </a:lnTo>
                <a:lnTo>
                  <a:pt x="3" y="0"/>
                </a:lnTo>
                <a:lnTo>
                  <a:pt x="0" y="4"/>
                </a:lnTo>
                <a:lnTo>
                  <a:pt x="3" y="6"/>
                </a:lnTo>
                <a:lnTo>
                  <a:pt x="6" y="8"/>
                </a:lnTo>
                <a:lnTo>
                  <a:pt x="6" y="0"/>
                </a:lnTo>
                <a:close/>
              </a:path>
            </a:pathLst>
          </a:custGeom>
          <a:solidFill>
            <a:srgbClr val="000000"/>
          </a:solidFill>
          <a:ln w="9525">
            <a:noFill/>
            <a:round/>
            <a:headEnd/>
            <a:tailEnd/>
          </a:ln>
        </p:spPr>
        <p:txBody>
          <a:bodyPr/>
          <a:lstStyle/>
          <a:p>
            <a:endParaRPr lang="en-US"/>
          </a:p>
        </p:txBody>
      </p:sp>
      <p:sp>
        <p:nvSpPr>
          <p:cNvPr id="15393" name="Freeform 46"/>
          <p:cNvSpPr>
            <a:spLocks/>
          </p:cNvSpPr>
          <p:nvPr/>
        </p:nvSpPr>
        <p:spPr bwMode="auto">
          <a:xfrm>
            <a:off x="3005138" y="2414588"/>
            <a:ext cx="3214687" cy="3124200"/>
          </a:xfrm>
          <a:custGeom>
            <a:avLst/>
            <a:gdLst>
              <a:gd name="T0" fmla="*/ 2147483647 w 2278"/>
              <a:gd name="T1" fmla="*/ 2147483647 h 1968"/>
              <a:gd name="T2" fmla="*/ 2147483647 w 2278"/>
              <a:gd name="T3" fmla="*/ 2147483647 h 1968"/>
              <a:gd name="T4" fmla="*/ 2147483647 w 2278"/>
              <a:gd name="T5" fmla="*/ 2147483647 h 1968"/>
              <a:gd name="T6" fmla="*/ 2147483647 w 2278"/>
              <a:gd name="T7" fmla="*/ 2147483647 h 1968"/>
              <a:gd name="T8" fmla="*/ 2147483647 w 2278"/>
              <a:gd name="T9" fmla="*/ 2147483647 h 1968"/>
              <a:gd name="T10" fmla="*/ 2147483647 w 2278"/>
              <a:gd name="T11" fmla="*/ 2147483647 h 1968"/>
              <a:gd name="T12" fmla="*/ 2147483647 w 2278"/>
              <a:gd name="T13" fmla="*/ 2147483647 h 1968"/>
              <a:gd name="T14" fmla="*/ 2147483647 w 2278"/>
              <a:gd name="T15" fmla="*/ 2147483647 h 1968"/>
              <a:gd name="T16" fmla="*/ 2147483647 w 2278"/>
              <a:gd name="T17" fmla="*/ 2147483647 h 1968"/>
              <a:gd name="T18" fmla="*/ 2147483647 w 2278"/>
              <a:gd name="T19" fmla="*/ 2147483647 h 1968"/>
              <a:gd name="T20" fmla="*/ 2147483647 w 2278"/>
              <a:gd name="T21" fmla="*/ 2147483647 h 1968"/>
              <a:gd name="T22" fmla="*/ 2147483647 w 2278"/>
              <a:gd name="T23" fmla="*/ 2147483647 h 1968"/>
              <a:gd name="T24" fmla="*/ 2147483647 w 2278"/>
              <a:gd name="T25" fmla="*/ 2147483647 h 1968"/>
              <a:gd name="T26" fmla="*/ 2147483647 w 2278"/>
              <a:gd name="T27" fmla="*/ 2147483647 h 1968"/>
              <a:gd name="T28" fmla="*/ 2147483647 w 2278"/>
              <a:gd name="T29" fmla="*/ 2147483647 h 1968"/>
              <a:gd name="T30" fmla="*/ 2147483647 w 2278"/>
              <a:gd name="T31" fmla="*/ 2147483647 h 1968"/>
              <a:gd name="T32" fmla="*/ 2147483647 w 2278"/>
              <a:gd name="T33" fmla="*/ 2147483647 h 1968"/>
              <a:gd name="T34" fmla="*/ 2147483647 w 2278"/>
              <a:gd name="T35" fmla="*/ 2147483647 h 1968"/>
              <a:gd name="T36" fmla="*/ 2147483647 w 2278"/>
              <a:gd name="T37" fmla="*/ 2147483647 h 1968"/>
              <a:gd name="T38" fmla="*/ 2147483647 w 2278"/>
              <a:gd name="T39" fmla="*/ 2147483647 h 1968"/>
              <a:gd name="T40" fmla="*/ 2147483647 w 2278"/>
              <a:gd name="T41" fmla="*/ 2147483647 h 1968"/>
              <a:gd name="T42" fmla="*/ 2147483647 w 2278"/>
              <a:gd name="T43" fmla="*/ 2147483647 h 1968"/>
              <a:gd name="T44" fmla="*/ 2147483647 w 2278"/>
              <a:gd name="T45" fmla="*/ 2147483647 h 1968"/>
              <a:gd name="T46" fmla="*/ 2147483647 w 2278"/>
              <a:gd name="T47" fmla="*/ 2147483647 h 1968"/>
              <a:gd name="T48" fmla="*/ 2147483647 w 2278"/>
              <a:gd name="T49" fmla="*/ 2147483647 h 1968"/>
              <a:gd name="T50" fmla="*/ 2147483647 w 2278"/>
              <a:gd name="T51" fmla="*/ 2147483647 h 1968"/>
              <a:gd name="T52" fmla="*/ 2147483647 w 2278"/>
              <a:gd name="T53" fmla="*/ 2147483647 h 1968"/>
              <a:gd name="T54" fmla="*/ 2147483647 w 2278"/>
              <a:gd name="T55" fmla="*/ 2147483647 h 1968"/>
              <a:gd name="T56" fmla="*/ 2147483647 w 2278"/>
              <a:gd name="T57" fmla="*/ 2147483647 h 1968"/>
              <a:gd name="T58" fmla="*/ 2147483647 w 2278"/>
              <a:gd name="T59" fmla="*/ 2147483647 h 1968"/>
              <a:gd name="T60" fmla="*/ 2147483647 w 2278"/>
              <a:gd name="T61" fmla="*/ 2147483647 h 1968"/>
              <a:gd name="T62" fmla="*/ 2147483647 w 2278"/>
              <a:gd name="T63" fmla="*/ 2147483647 h 1968"/>
              <a:gd name="T64" fmla="*/ 2147483647 w 2278"/>
              <a:gd name="T65" fmla="*/ 2147483647 h 1968"/>
              <a:gd name="T66" fmla="*/ 2147483647 w 2278"/>
              <a:gd name="T67" fmla="*/ 2147483647 h 1968"/>
              <a:gd name="T68" fmla="*/ 2147483647 w 2278"/>
              <a:gd name="T69" fmla="*/ 2147483647 h 1968"/>
              <a:gd name="T70" fmla="*/ 2147483647 w 2278"/>
              <a:gd name="T71" fmla="*/ 2147483647 h 1968"/>
              <a:gd name="T72" fmla="*/ 2147483647 w 2278"/>
              <a:gd name="T73" fmla="*/ 2147483647 h 1968"/>
              <a:gd name="T74" fmla="*/ 2147483647 w 2278"/>
              <a:gd name="T75" fmla="*/ 2147483647 h 1968"/>
              <a:gd name="T76" fmla="*/ 2147483647 w 2278"/>
              <a:gd name="T77" fmla="*/ 2147483647 h 1968"/>
              <a:gd name="T78" fmla="*/ 2147483647 w 2278"/>
              <a:gd name="T79" fmla="*/ 2147483647 h 1968"/>
              <a:gd name="T80" fmla="*/ 2147483647 w 2278"/>
              <a:gd name="T81" fmla="*/ 2147483647 h 1968"/>
              <a:gd name="T82" fmla="*/ 2147483647 w 2278"/>
              <a:gd name="T83" fmla="*/ 2147483647 h 1968"/>
              <a:gd name="T84" fmla="*/ 2147483647 w 2278"/>
              <a:gd name="T85" fmla="*/ 2147483647 h 1968"/>
              <a:gd name="T86" fmla="*/ 2147483647 w 2278"/>
              <a:gd name="T87" fmla="*/ 2147483647 h 1968"/>
              <a:gd name="T88" fmla="*/ 2147483647 w 2278"/>
              <a:gd name="T89" fmla="*/ 2147483647 h 1968"/>
              <a:gd name="T90" fmla="*/ 2147483647 w 2278"/>
              <a:gd name="T91" fmla="*/ 2147483647 h 1968"/>
              <a:gd name="T92" fmla="*/ 2147483647 w 2278"/>
              <a:gd name="T93" fmla="*/ 2147483647 h 1968"/>
              <a:gd name="T94" fmla="*/ 2147483647 w 2278"/>
              <a:gd name="T95" fmla="*/ 2147483647 h 1968"/>
              <a:gd name="T96" fmla="*/ 2147483647 w 2278"/>
              <a:gd name="T97" fmla="*/ 2147483647 h 1968"/>
              <a:gd name="T98" fmla="*/ 2147483647 w 2278"/>
              <a:gd name="T99" fmla="*/ 2147483647 h 1968"/>
              <a:gd name="T100" fmla="*/ 2147483647 w 2278"/>
              <a:gd name="T101" fmla="*/ 2147483647 h 1968"/>
              <a:gd name="T102" fmla="*/ 2147483647 w 2278"/>
              <a:gd name="T103" fmla="*/ 2147483647 h 1968"/>
              <a:gd name="T104" fmla="*/ 2147483647 w 2278"/>
              <a:gd name="T105" fmla="*/ 2147483647 h 1968"/>
              <a:gd name="T106" fmla="*/ 2147483647 w 2278"/>
              <a:gd name="T107" fmla="*/ 2147483647 h 1968"/>
              <a:gd name="T108" fmla="*/ 2147483647 w 2278"/>
              <a:gd name="T109" fmla="*/ 2147483647 h 1968"/>
              <a:gd name="T110" fmla="*/ 2147483647 w 2278"/>
              <a:gd name="T111" fmla="*/ 2147483647 h 1968"/>
              <a:gd name="T112" fmla="*/ 2147483647 w 2278"/>
              <a:gd name="T113" fmla="*/ 2147483647 h 1968"/>
              <a:gd name="T114" fmla="*/ 2147483647 w 2278"/>
              <a:gd name="T115" fmla="*/ 2147483647 h 1968"/>
              <a:gd name="T116" fmla="*/ 2147483647 w 2278"/>
              <a:gd name="T117" fmla="*/ 2147483647 h 1968"/>
              <a:gd name="T118" fmla="*/ 2147483647 w 2278"/>
              <a:gd name="T119" fmla="*/ 0 h 19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8"/>
              <a:gd name="T181" fmla="*/ 0 h 1968"/>
              <a:gd name="T182" fmla="*/ 2278 w 2278"/>
              <a:gd name="T183" fmla="*/ 1968 h 19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8" h="1968">
                <a:moveTo>
                  <a:pt x="1273" y="0"/>
                </a:moveTo>
                <a:lnTo>
                  <a:pt x="1273" y="319"/>
                </a:lnTo>
                <a:lnTo>
                  <a:pt x="1305" y="341"/>
                </a:lnTo>
                <a:lnTo>
                  <a:pt x="1324" y="368"/>
                </a:lnTo>
                <a:lnTo>
                  <a:pt x="1338" y="396"/>
                </a:lnTo>
                <a:lnTo>
                  <a:pt x="1340" y="423"/>
                </a:lnTo>
                <a:lnTo>
                  <a:pt x="1335" y="452"/>
                </a:lnTo>
                <a:lnTo>
                  <a:pt x="1321" y="480"/>
                </a:lnTo>
                <a:lnTo>
                  <a:pt x="1302" y="506"/>
                </a:lnTo>
                <a:lnTo>
                  <a:pt x="1273" y="528"/>
                </a:lnTo>
                <a:lnTo>
                  <a:pt x="1273" y="1176"/>
                </a:lnTo>
                <a:lnTo>
                  <a:pt x="1308" y="1200"/>
                </a:lnTo>
                <a:lnTo>
                  <a:pt x="1330" y="1230"/>
                </a:lnTo>
                <a:lnTo>
                  <a:pt x="1340" y="1259"/>
                </a:lnTo>
                <a:lnTo>
                  <a:pt x="1340" y="1290"/>
                </a:lnTo>
                <a:lnTo>
                  <a:pt x="1332" y="1319"/>
                </a:lnTo>
                <a:lnTo>
                  <a:pt x="1319" y="1345"/>
                </a:lnTo>
                <a:lnTo>
                  <a:pt x="1297" y="1367"/>
                </a:lnTo>
                <a:lnTo>
                  <a:pt x="1273" y="1382"/>
                </a:lnTo>
                <a:lnTo>
                  <a:pt x="1273" y="1517"/>
                </a:lnTo>
                <a:lnTo>
                  <a:pt x="1305" y="1525"/>
                </a:lnTo>
                <a:lnTo>
                  <a:pt x="1335" y="1532"/>
                </a:lnTo>
                <a:lnTo>
                  <a:pt x="1365" y="1541"/>
                </a:lnTo>
                <a:lnTo>
                  <a:pt x="1394" y="1552"/>
                </a:lnTo>
                <a:lnTo>
                  <a:pt x="1421" y="1563"/>
                </a:lnTo>
                <a:lnTo>
                  <a:pt x="1448" y="1576"/>
                </a:lnTo>
                <a:lnTo>
                  <a:pt x="1475" y="1589"/>
                </a:lnTo>
                <a:lnTo>
                  <a:pt x="1502" y="1602"/>
                </a:lnTo>
                <a:lnTo>
                  <a:pt x="1529" y="1615"/>
                </a:lnTo>
                <a:lnTo>
                  <a:pt x="1556" y="1629"/>
                </a:lnTo>
                <a:lnTo>
                  <a:pt x="1581" y="1644"/>
                </a:lnTo>
                <a:lnTo>
                  <a:pt x="1608" y="1659"/>
                </a:lnTo>
                <a:lnTo>
                  <a:pt x="1635" y="1673"/>
                </a:lnTo>
                <a:lnTo>
                  <a:pt x="1659" y="1688"/>
                </a:lnTo>
                <a:lnTo>
                  <a:pt x="1686" y="1704"/>
                </a:lnTo>
                <a:lnTo>
                  <a:pt x="1710" y="1719"/>
                </a:lnTo>
                <a:lnTo>
                  <a:pt x="1738" y="1734"/>
                </a:lnTo>
                <a:lnTo>
                  <a:pt x="1765" y="1748"/>
                </a:lnTo>
                <a:lnTo>
                  <a:pt x="1792" y="1761"/>
                </a:lnTo>
                <a:lnTo>
                  <a:pt x="1819" y="1776"/>
                </a:lnTo>
                <a:lnTo>
                  <a:pt x="1848" y="1787"/>
                </a:lnTo>
                <a:lnTo>
                  <a:pt x="1875" y="1800"/>
                </a:lnTo>
                <a:lnTo>
                  <a:pt x="1905" y="1813"/>
                </a:lnTo>
                <a:lnTo>
                  <a:pt x="1935" y="1822"/>
                </a:lnTo>
                <a:lnTo>
                  <a:pt x="1964" y="1833"/>
                </a:lnTo>
                <a:lnTo>
                  <a:pt x="1997" y="1842"/>
                </a:lnTo>
                <a:lnTo>
                  <a:pt x="2029" y="1849"/>
                </a:lnTo>
                <a:lnTo>
                  <a:pt x="2062" y="1855"/>
                </a:lnTo>
                <a:lnTo>
                  <a:pt x="2097" y="1860"/>
                </a:lnTo>
                <a:lnTo>
                  <a:pt x="2132" y="1864"/>
                </a:lnTo>
                <a:lnTo>
                  <a:pt x="2170" y="1868"/>
                </a:lnTo>
                <a:lnTo>
                  <a:pt x="2208" y="1868"/>
                </a:lnTo>
                <a:lnTo>
                  <a:pt x="2237" y="1873"/>
                </a:lnTo>
                <a:lnTo>
                  <a:pt x="2259" y="1884"/>
                </a:lnTo>
                <a:lnTo>
                  <a:pt x="2273" y="1899"/>
                </a:lnTo>
                <a:lnTo>
                  <a:pt x="2278" y="1917"/>
                </a:lnTo>
                <a:lnTo>
                  <a:pt x="2275" y="1935"/>
                </a:lnTo>
                <a:lnTo>
                  <a:pt x="2264" y="1952"/>
                </a:lnTo>
                <a:lnTo>
                  <a:pt x="2240" y="1963"/>
                </a:lnTo>
                <a:lnTo>
                  <a:pt x="2208" y="1967"/>
                </a:lnTo>
                <a:lnTo>
                  <a:pt x="87" y="1968"/>
                </a:lnTo>
                <a:lnTo>
                  <a:pt x="49" y="1963"/>
                </a:lnTo>
                <a:lnTo>
                  <a:pt x="22" y="1952"/>
                </a:lnTo>
                <a:lnTo>
                  <a:pt x="6" y="1935"/>
                </a:lnTo>
                <a:lnTo>
                  <a:pt x="0" y="1919"/>
                </a:lnTo>
                <a:lnTo>
                  <a:pt x="3" y="1901"/>
                </a:lnTo>
                <a:lnTo>
                  <a:pt x="19" y="1884"/>
                </a:lnTo>
                <a:lnTo>
                  <a:pt x="46" y="1873"/>
                </a:lnTo>
                <a:lnTo>
                  <a:pt x="87" y="1868"/>
                </a:lnTo>
                <a:lnTo>
                  <a:pt x="119" y="1868"/>
                </a:lnTo>
                <a:lnTo>
                  <a:pt x="151" y="1866"/>
                </a:lnTo>
                <a:lnTo>
                  <a:pt x="181" y="1862"/>
                </a:lnTo>
                <a:lnTo>
                  <a:pt x="214" y="1857"/>
                </a:lnTo>
                <a:lnTo>
                  <a:pt x="243" y="1851"/>
                </a:lnTo>
                <a:lnTo>
                  <a:pt x="276" y="1844"/>
                </a:lnTo>
                <a:lnTo>
                  <a:pt x="305" y="1836"/>
                </a:lnTo>
                <a:lnTo>
                  <a:pt x="335" y="1825"/>
                </a:lnTo>
                <a:lnTo>
                  <a:pt x="365" y="1816"/>
                </a:lnTo>
                <a:lnTo>
                  <a:pt x="392" y="1805"/>
                </a:lnTo>
                <a:lnTo>
                  <a:pt x="422" y="1794"/>
                </a:lnTo>
                <a:lnTo>
                  <a:pt x="449" y="1781"/>
                </a:lnTo>
                <a:lnTo>
                  <a:pt x="478" y="1769"/>
                </a:lnTo>
                <a:lnTo>
                  <a:pt x="505" y="1756"/>
                </a:lnTo>
                <a:lnTo>
                  <a:pt x="535" y="1743"/>
                </a:lnTo>
                <a:lnTo>
                  <a:pt x="562" y="1728"/>
                </a:lnTo>
                <a:lnTo>
                  <a:pt x="589" y="1714"/>
                </a:lnTo>
                <a:lnTo>
                  <a:pt x="616" y="1699"/>
                </a:lnTo>
                <a:lnTo>
                  <a:pt x="643" y="1684"/>
                </a:lnTo>
                <a:lnTo>
                  <a:pt x="670" y="1670"/>
                </a:lnTo>
                <a:lnTo>
                  <a:pt x="697" y="1655"/>
                </a:lnTo>
                <a:lnTo>
                  <a:pt x="724" y="1640"/>
                </a:lnTo>
                <a:lnTo>
                  <a:pt x="754" y="1626"/>
                </a:lnTo>
                <a:lnTo>
                  <a:pt x="781" y="1611"/>
                </a:lnTo>
                <a:lnTo>
                  <a:pt x="808" y="1596"/>
                </a:lnTo>
                <a:lnTo>
                  <a:pt x="835" y="1583"/>
                </a:lnTo>
                <a:lnTo>
                  <a:pt x="862" y="1571"/>
                </a:lnTo>
                <a:lnTo>
                  <a:pt x="892" y="1558"/>
                </a:lnTo>
                <a:lnTo>
                  <a:pt x="919" y="1545"/>
                </a:lnTo>
                <a:lnTo>
                  <a:pt x="949" y="1534"/>
                </a:lnTo>
                <a:lnTo>
                  <a:pt x="976" y="1523"/>
                </a:lnTo>
                <a:lnTo>
                  <a:pt x="1005" y="1514"/>
                </a:lnTo>
                <a:lnTo>
                  <a:pt x="1005" y="1384"/>
                </a:lnTo>
                <a:lnTo>
                  <a:pt x="973" y="1360"/>
                </a:lnTo>
                <a:lnTo>
                  <a:pt x="954" y="1334"/>
                </a:lnTo>
                <a:lnTo>
                  <a:pt x="940" y="1305"/>
                </a:lnTo>
                <a:lnTo>
                  <a:pt x="935" y="1277"/>
                </a:lnTo>
                <a:lnTo>
                  <a:pt x="940" y="1250"/>
                </a:lnTo>
                <a:lnTo>
                  <a:pt x="954" y="1222"/>
                </a:lnTo>
                <a:lnTo>
                  <a:pt x="976" y="1198"/>
                </a:lnTo>
                <a:lnTo>
                  <a:pt x="1005" y="1176"/>
                </a:lnTo>
                <a:lnTo>
                  <a:pt x="1005" y="524"/>
                </a:lnTo>
                <a:lnTo>
                  <a:pt x="973" y="496"/>
                </a:lnTo>
                <a:lnTo>
                  <a:pt x="951" y="469"/>
                </a:lnTo>
                <a:lnTo>
                  <a:pt x="940" y="441"/>
                </a:lnTo>
                <a:lnTo>
                  <a:pt x="938" y="414"/>
                </a:lnTo>
                <a:lnTo>
                  <a:pt x="943" y="388"/>
                </a:lnTo>
                <a:lnTo>
                  <a:pt x="957" y="363"/>
                </a:lnTo>
                <a:lnTo>
                  <a:pt x="978" y="339"/>
                </a:lnTo>
                <a:lnTo>
                  <a:pt x="1005" y="319"/>
                </a:lnTo>
                <a:lnTo>
                  <a:pt x="1005" y="0"/>
                </a:lnTo>
                <a:lnTo>
                  <a:pt x="1273" y="0"/>
                </a:lnTo>
                <a:close/>
              </a:path>
            </a:pathLst>
          </a:custGeom>
          <a:solidFill>
            <a:srgbClr val="DC8800"/>
          </a:solidFill>
          <a:ln w="12700" cap="rnd">
            <a:noFill/>
            <a:round/>
            <a:headEnd type="none" w="sm" len="sm"/>
            <a:tailEnd type="none" w="sm" len="sm"/>
          </a:ln>
        </p:spPr>
        <p:txBody>
          <a:bodyPr/>
          <a:lstStyle/>
          <a:p>
            <a:endParaRPr lang="en-US"/>
          </a:p>
        </p:txBody>
      </p:sp>
      <p:sp>
        <p:nvSpPr>
          <p:cNvPr id="15394" name="Freeform 47"/>
          <p:cNvSpPr>
            <a:spLocks/>
          </p:cNvSpPr>
          <p:nvPr/>
        </p:nvSpPr>
        <p:spPr bwMode="auto">
          <a:xfrm>
            <a:off x="3001963" y="2411413"/>
            <a:ext cx="3214687" cy="3125787"/>
          </a:xfrm>
          <a:custGeom>
            <a:avLst/>
            <a:gdLst>
              <a:gd name="T0" fmla="*/ 2147483647 w 2278"/>
              <a:gd name="T1" fmla="*/ 2147483647 h 1969"/>
              <a:gd name="T2" fmla="*/ 2147483647 w 2278"/>
              <a:gd name="T3" fmla="*/ 2147483647 h 1969"/>
              <a:gd name="T4" fmla="*/ 2147483647 w 2278"/>
              <a:gd name="T5" fmla="*/ 2147483647 h 1969"/>
              <a:gd name="T6" fmla="*/ 2147483647 w 2278"/>
              <a:gd name="T7" fmla="*/ 2147483647 h 1969"/>
              <a:gd name="T8" fmla="*/ 2147483647 w 2278"/>
              <a:gd name="T9" fmla="*/ 2147483647 h 1969"/>
              <a:gd name="T10" fmla="*/ 2147483647 w 2278"/>
              <a:gd name="T11" fmla="*/ 2147483647 h 1969"/>
              <a:gd name="T12" fmla="*/ 2147483647 w 2278"/>
              <a:gd name="T13" fmla="*/ 2147483647 h 1969"/>
              <a:gd name="T14" fmla="*/ 2147483647 w 2278"/>
              <a:gd name="T15" fmla="*/ 2147483647 h 1969"/>
              <a:gd name="T16" fmla="*/ 2147483647 w 2278"/>
              <a:gd name="T17" fmla="*/ 2147483647 h 1969"/>
              <a:gd name="T18" fmla="*/ 2147483647 w 2278"/>
              <a:gd name="T19" fmla="*/ 2147483647 h 1969"/>
              <a:gd name="T20" fmla="*/ 2147483647 w 2278"/>
              <a:gd name="T21" fmla="*/ 2147483647 h 1969"/>
              <a:gd name="T22" fmla="*/ 2147483647 w 2278"/>
              <a:gd name="T23" fmla="*/ 2147483647 h 1969"/>
              <a:gd name="T24" fmla="*/ 2147483647 w 2278"/>
              <a:gd name="T25" fmla="*/ 2147483647 h 1969"/>
              <a:gd name="T26" fmla="*/ 2147483647 w 2278"/>
              <a:gd name="T27" fmla="*/ 2147483647 h 1969"/>
              <a:gd name="T28" fmla="*/ 2147483647 w 2278"/>
              <a:gd name="T29" fmla="*/ 2147483647 h 1969"/>
              <a:gd name="T30" fmla="*/ 2147483647 w 2278"/>
              <a:gd name="T31" fmla="*/ 2147483647 h 1969"/>
              <a:gd name="T32" fmla="*/ 2147483647 w 2278"/>
              <a:gd name="T33" fmla="*/ 2147483647 h 1969"/>
              <a:gd name="T34" fmla="*/ 2147483647 w 2278"/>
              <a:gd name="T35" fmla="*/ 2147483647 h 1969"/>
              <a:gd name="T36" fmla="*/ 2147483647 w 2278"/>
              <a:gd name="T37" fmla="*/ 2147483647 h 1969"/>
              <a:gd name="T38" fmla="*/ 2147483647 w 2278"/>
              <a:gd name="T39" fmla="*/ 2147483647 h 1969"/>
              <a:gd name="T40" fmla="*/ 2147483647 w 2278"/>
              <a:gd name="T41" fmla="*/ 2147483647 h 1969"/>
              <a:gd name="T42" fmla="*/ 2147483647 w 2278"/>
              <a:gd name="T43" fmla="*/ 2147483647 h 1969"/>
              <a:gd name="T44" fmla="*/ 2147483647 w 2278"/>
              <a:gd name="T45" fmla="*/ 2147483647 h 1969"/>
              <a:gd name="T46" fmla="*/ 2147483647 w 2278"/>
              <a:gd name="T47" fmla="*/ 2147483647 h 1969"/>
              <a:gd name="T48" fmla="*/ 2147483647 w 2278"/>
              <a:gd name="T49" fmla="*/ 2147483647 h 1969"/>
              <a:gd name="T50" fmla="*/ 2147483647 w 2278"/>
              <a:gd name="T51" fmla="*/ 2147483647 h 1969"/>
              <a:gd name="T52" fmla="*/ 2147483647 w 2278"/>
              <a:gd name="T53" fmla="*/ 2147483647 h 1969"/>
              <a:gd name="T54" fmla="*/ 2147483647 w 2278"/>
              <a:gd name="T55" fmla="*/ 2147483647 h 1969"/>
              <a:gd name="T56" fmla="*/ 2147483647 w 2278"/>
              <a:gd name="T57" fmla="*/ 2147483647 h 1969"/>
              <a:gd name="T58" fmla="*/ 2147483647 w 2278"/>
              <a:gd name="T59" fmla="*/ 2147483647 h 1969"/>
              <a:gd name="T60" fmla="*/ 2147483647 w 2278"/>
              <a:gd name="T61" fmla="*/ 2147483647 h 1969"/>
              <a:gd name="T62" fmla="*/ 2147483647 w 2278"/>
              <a:gd name="T63" fmla="*/ 2147483647 h 1969"/>
              <a:gd name="T64" fmla="*/ 2147483647 w 2278"/>
              <a:gd name="T65" fmla="*/ 2147483647 h 1969"/>
              <a:gd name="T66" fmla="*/ 2147483647 w 2278"/>
              <a:gd name="T67" fmla="*/ 2147483647 h 1969"/>
              <a:gd name="T68" fmla="*/ 2147483647 w 2278"/>
              <a:gd name="T69" fmla="*/ 2147483647 h 1969"/>
              <a:gd name="T70" fmla="*/ 2147483647 w 2278"/>
              <a:gd name="T71" fmla="*/ 2147483647 h 1969"/>
              <a:gd name="T72" fmla="*/ 2147483647 w 2278"/>
              <a:gd name="T73" fmla="*/ 2147483647 h 1969"/>
              <a:gd name="T74" fmla="*/ 2147483647 w 2278"/>
              <a:gd name="T75" fmla="*/ 2147483647 h 1969"/>
              <a:gd name="T76" fmla="*/ 2147483647 w 2278"/>
              <a:gd name="T77" fmla="*/ 2147483647 h 1969"/>
              <a:gd name="T78" fmla="*/ 2147483647 w 2278"/>
              <a:gd name="T79" fmla="*/ 2147483647 h 1969"/>
              <a:gd name="T80" fmla="*/ 2147483647 w 2278"/>
              <a:gd name="T81" fmla="*/ 2147483647 h 1969"/>
              <a:gd name="T82" fmla="*/ 2147483647 w 2278"/>
              <a:gd name="T83" fmla="*/ 2147483647 h 1969"/>
              <a:gd name="T84" fmla="*/ 2147483647 w 2278"/>
              <a:gd name="T85" fmla="*/ 2147483647 h 1969"/>
              <a:gd name="T86" fmla="*/ 2147483647 w 2278"/>
              <a:gd name="T87" fmla="*/ 2147483647 h 1969"/>
              <a:gd name="T88" fmla="*/ 2147483647 w 2278"/>
              <a:gd name="T89" fmla="*/ 2147483647 h 1969"/>
              <a:gd name="T90" fmla="*/ 2147483647 w 2278"/>
              <a:gd name="T91" fmla="*/ 2147483647 h 1969"/>
              <a:gd name="T92" fmla="*/ 2147483647 w 2278"/>
              <a:gd name="T93" fmla="*/ 2147483647 h 1969"/>
              <a:gd name="T94" fmla="*/ 2147483647 w 2278"/>
              <a:gd name="T95" fmla="*/ 2147483647 h 1969"/>
              <a:gd name="T96" fmla="*/ 2147483647 w 2278"/>
              <a:gd name="T97" fmla="*/ 2147483647 h 1969"/>
              <a:gd name="T98" fmla="*/ 2147483647 w 2278"/>
              <a:gd name="T99" fmla="*/ 2147483647 h 1969"/>
              <a:gd name="T100" fmla="*/ 2147483647 w 2278"/>
              <a:gd name="T101" fmla="*/ 2147483647 h 1969"/>
              <a:gd name="T102" fmla="*/ 2147483647 w 2278"/>
              <a:gd name="T103" fmla="*/ 2147483647 h 1969"/>
              <a:gd name="T104" fmla="*/ 2147483647 w 2278"/>
              <a:gd name="T105" fmla="*/ 2147483647 h 1969"/>
              <a:gd name="T106" fmla="*/ 2147483647 w 2278"/>
              <a:gd name="T107" fmla="*/ 2147483647 h 1969"/>
              <a:gd name="T108" fmla="*/ 2147483647 w 2278"/>
              <a:gd name="T109" fmla="*/ 2147483647 h 1969"/>
              <a:gd name="T110" fmla="*/ 2147483647 w 2278"/>
              <a:gd name="T111" fmla="*/ 2147483647 h 1969"/>
              <a:gd name="T112" fmla="*/ 2147483647 w 2278"/>
              <a:gd name="T113" fmla="*/ 2147483647 h 1969"/>
              <a:gd name="T114" fmla="*/ 2147483647 w 2278"/>
              <a:gd name="T115" fmla="*/ 2147483647 h 1969"/>
              <a:gd name="T116" fmla="*/ 2147483647 w 2278"/>
              <a:gd name="T117" fmla="*/ 2147483647 h 1969"/>
              <a:gd name="T118" fmla="*/ 2147483647 w 2278"/>
              <a:gd name="T119" fmla="*/ 0 h 19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8"/>
              <a:gd name="T181" fmla="*/ 0 h 1969"/>
              <a:gd name="T182" fmla="*/ 2278 w 2278"/>
              <a:gd name="T183" fmla="*/ 1969 h 19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8" h="1969">
                <a:moveTo>
                  <a:pt x="1273" y="0"/>
                </a:moveTo>
                <a:lnTo>
                  <a:pt x="1273" y="319"/>
                </a:lnTo>
                <a:lnTo>
                  <a:pt x="1305" y="341"/>
                </a:lnTo>
                <a:lnTo>
                  <a:pt x="1324" y="368"/>
                </a:lnTo>
                <a:lnTo>
                  <a:pt x="1338" y="396"/>
                </a:lnTo>
                <a:lnTo>
                  <a:pt x="1341" y="423"/>
                </a:lnTo>
                <a:lnTo>
                  <a:pt x="1335" y="453"/>
                </a:lnTo>
                <a:lnTo>
                  <a:pt x="1322" y="480"/>
                </a:lnTo>
                <a:lnTo>
                  <a:pt x="1303" y="506"/>
                </a:lnTo>
                <a:lnTo>
                  <a:pt x="1273" y="528"/>
                </a:lnTo>
                <a:lnTo>
                  <a:pt x="1273" y="1177"/>
                </a:lnTo>
                <a:lnTo>
                  <a:pt x="1308" y="1200"/>
                </a:lnTo>
                <a:lnTo>
                  <a:pt x="1330" y="1230"/>
                </a:lnTo>
                <a:lnTo>
                  <a:pt x="1341" y="1259"/>
                </a:lnTo>
                <a:lnTo>
                  <a:pt x="1341" y="1290"/>
                </a:lnTo>
                <a:lnTo>
                  <a:pt x="1333" y="1320"/>
                </a:lnTo>
                <a:lnTo>
                  <a:pt x="1319" y="1345"/>
                </a:lnTo>
                <a:lnTo>
                  <a:pt x="1297" y="1367"/>
                </a:lnTo>
                <a:lnTo>
                  <a:pt x="1273" y="1382"/>
                </a:lnTo>
                <a:lnTo>
                  <a:pt x="1273" y="1518"/>
                </a:lnTo>
                <a:lnTo>
                  <a:pt x="1305" y="1525"/>
                </a:lnTo>
                <a:lnTo>
                  <a:pt x="1335" y="1532"/>
                </a:lnTo>
                <a:lnTo>
                  <a:pt x="1365" y="1541"/>
                </a:lnTo>
                <a:lnTo>
                  <a:pt x="1395" y="1552"/>
                </a:lnTo>
                <a:lnTo>
                  <a:pt x="1422" y="1563"/>
                </a:lnTo>
                <a:lnTo>
                  <a:pt x="1449" y="1576"/>
                </a:lnTo>
                <a:lnTo>
                  <a:pt x="1476" y="1589"/>
                </a:lnTo>
                <a:lnTo>
                  <a:pt x="1503" y="1602"/>
                </a:lnTo>
                <a:lnTo>
                  <a:pt x="1530" y="1615"/>
                </a:lnTo>
                <a:lnTo>
                  <a:pt x="1557" y="1629"/>
                </a:lnTo>
                <a:lnTo>
                  <a:pt x="1581" y="1644"/>
                </a:lnTo>
                <a:lnTo>
                  <a:pt x="1608" y="1659"/>
                </a:lnTo>
                <a:lnTo>
                  <a:pt x="1635" y="1673"/>
                </a:lnTo>
                <a:lnTo>
                  <a:pt x="1659" y="1688"/>
                </a:lnTo>
                <a:lnTo>
                  <a:pt x="1686" y="1705"/>
                </a:lnTo>
                <a:lnTo>
                  <a:pt x="1711" y="1719"/>
                </a:lnTo>
                <a:lnTo>
                  <a:pt x="1738" y="1734"/>
                </a:lnTo>
                <a:lnTo>
                  <a:pt x="1765" y="1749"/>
                </a:lnTo>
                <a:lnTo>
                  <a:pt x="1792" y="1761"/>
                </a:lnTo>
                <a:lnTo>
                  <a:pt x="1819" y="1776"/>
                </a:lnTo>
                <a:lnTo>
                  <a:pt x="1849" y="1787"/>
                </a:lnTo>
                <a:lnTo>
                  <a:pt x="1876" y="1800"/>
                </a:lnTo>
                <a:lnTo>
                  <a:pt x="1905" y="1813"/>
                </a:lnTo>
                <a:lnTo>
                  <a:pt x="1935" y="1822"/>
                </a:lnTo>
                <a:lnTo>
                  <a:pt x="1965" y="1833"/>
                </a:lnTo>
                <a:lnTo>
                  <a:pt x="1997" y="1842"/>
                </a:lnTo>
                <a:lnTo>
                  <a:pt x="2030" y="1849"/>
                </a:lnTo>
                <a:lnTo>
                  <a:pt x="2062" y="1855"/>
                </a:lnTo>
                <a:lnTo>
                  <a:pt x="2097" y="1860"/>
                </a:lnTo>
                <a:lnTo>
                  <a:pt x="2132" y="1864"/>
                </a:lnTo>
                <a:lnTo>
                  <a:pt x="2170" y="1868"/>
                </a:lnTo>
                <a:lnTo>
                  <a:pt x="2208" y="1868"/>
                </a:lnTo>
                <a:lnTo>
                  <a:pt x="2238" y="1873"/>
                </a:lnTo>
                <a:lnTo>
                  <a:pt x="2259" y="1884"/>
                </a:lnTo>
                <a:lnTo>
                  <a:pt x="2273" y="1899"/>
                </a:lnTo>
                <a:lnTo>
                  <a:pt x="2278" y="1917"/>
                </a:lnTo>
                <a:lnTo>
                  <a:pt x="2276" y="1936"/>
                </a:lnTo>
                <a:lnTo>
                  <a:pt x="2265" y="1952"/>
                </a:lnTo>
                <a:lnTo>
                  <a:pt x="2240" y="1963"/>
                </a:lnTo>
                <a:lnTo>
                  <a:pt x="2208" y="1967"/>
                </a:lnTo>
                <a:lnTo>
                  <a:pt x="87" y="1969"/>
                </a:lnTo>
                <a:lnTo>
                  <a:pt x="49" y="1963"/>
                </a:lnTo>
                <a:lnTo>
                  <a:pt x="22" y="1952"/>
                </a:lnTo>
                <a:lnTo>
                  <a:pt x="6" y="1936"/>
                </a:lnTo>
                <a:lnTo>
                  <a:pt x="0" y="1919"/>
                </a:lnTo>
                <a:lnTo>
                  <a:pt x="3" y="1901"/>
                </a:lnTo>
                <a:lnTo>
                  <a:pt x="19" y="1884"/>
                </a:lnTo>
                <a:lnTo>
                  <a:pt x="46" y="1873"/>
                </a:lnTo>
                <a:lnTo>
                  <a:pt x="87" y="1868"/>
                </a:lnTo>
                <a:lnTo>
                  <a:pt x="119" y="1868"/>
                </a:lnTo>
                <a:lnTo>
                  <a:pt x="152" y="1866"/>
                </a:lnTo>
                <a:lnTo>
                  <a:pt x="181" y="1862"/>
                </a:lnTo>
                <a:lnTo>
                  <a:pt x="214" y="1857"/>
                </a:lnTo>
                <a:lnTo>
                  <a:pt x="244" y="1851"/>
                </a:lnTo>
                <a:lnTo>
                  <a:pt x="276" y="1844"/>
                </a:lnTo>
                <a:lnTo>
                  <a:pt x="306" y="1837"/>
                </a:lnTo>
                <a:lnTo>
                  <a:pt x="335" y="1826"/>
                </a:lnTo>
                <a:lnTo>
                  <a:pt x="365" y="1816"/>
                </a:lnTo>
                <a:lnTo>
                  <a:pt x="392" y="1805"/>
                </a:lnTo>
                <a:lnTo>
                  <a:pt x="422" y="1794"/>
                </a:lnTo>
                <a:lnTo>
                  <a:pt x="449" y="1782"/>
                </a:lnTo>
                <a:lnTo>
                  <a:pt x="479" y="1769"/>
                </a:lnTo>
                <a:lnTo>
                  <a:pt x="506" y="1756"/>
                </a:lnTo>
                <a:lnTo>
                  <a:pt x="535" y="1743"/>
                </a:lnTo>
                <a:lnTo>
                  <a:pt x="562" y="1728"/>
                </a:lnTo>
                <a:lnTo>
                  <a:pt x="589" y="1714"/>
                </a:lnTo>
                <a:lnTo>
                  <a:pt x="616" y="1699"/>
                </a:lnTo>
                <a:lnTo>
                  <a:pt x="643" y="1684"/>
                </a:lnTo>
                <a:lnTo>
                  <a:pt x="671" y="1670"/>
                </a:lnTo>
                <a:lnTo>
                  <a:pt x="698" y="1655"/>
                </a:lnTo>
                <a:lnTo>
                  <a:pt x="725" y="1640"/>
                </a:lnTo>
                <a:lnTo>
                  <a:pt x="754" y="1626"/>
                </a:lnTo>
                <a:lnTo>
                  <a:pt x="781" y="1611"/>
                </a:lnTo>
                <a:lnTo>
                  <a:pt x="808" y="1596"/>
                </a:lnTo>
                <a:lnTo>
                  <a:pt x="835" y="1584"/>
                </a:lnTo>
                <a:lnTo>
                  <a:pt x="862" y="1571"/>
                </a:lnTo>
                <a:lnTo>
                  <a:pt x="892" y="1558"/>
                </a:lnTo>
                <a:lnTo>
                  <a:pt x="919" y="1545"/>
                </a:lnTo>
                <a:lnTo>
                  <a:pt x="949" y="1534"/>
                </a:lnTo>
                <a:lnTo>
                  <a:pt x="976" y="1523"/>
                </a:lnTo>
                <a:lnTo>
                  <a:pt x="1006" y="1514"/>
                </a:lnTo>
                <a:lnTo>
                  <a:pt x="1006" y="1384"/>
                </a:lnTo>
                <a:lnTo>
                  <a:pt x="973" y="1360"/>
                </a:lnTo>
                <a:lnTo>
                  <a:pt x="954" y="1334"/>
                </a:lnTo>
                <a:lnTo>
                  <a:pt x="941" y="1305"/>
                </a:lnTo>
                <a:lnTo>
                  <a:pt x="935" y="1277"/>
                </a:lnTo>
                <a:lnTo>
                  <a:pt x="941" y="1250"/>
                </a:lnTo>
                <a:lnTo>
                  <a:pt x="954" y="1222"/>
                </a:lnTo>
                <a:lnTo>
                  <a:pt x="976" y="1199"/>
                </a:lnTo>
                <a:lnTo>
                  <a:pt x="1006" y="1177"/>
                </a:lnTo>
                <a:lnTo>
                  <a:pt x="1006" y="524"/>
                </a:lnTo>
                <a:lnTo>
                  <a:pt x="973" y="497"/>
                </a:lnTo>
                <a:lnTo>
                  <a:pt x="952" y="469"/>
                </a:lnTo>
                <a:lnTo>
                  <a:pt x="941" y="442"/>
                </a:lnTo>
                <a:lnTo>
                  <a:pt x="938" y="414"/>
                </a:lnTo>
                <a:lnTo>
                  <a:pt x="943" y="388"/>
                </a:lnTo>
                <a:lnTo>
                  <a:pt x="957" y="363"/>
                </a:lnTo>
                <a:lnTo>
                  <a:pt x="979" y="339"/>
                </a:lnTo>
                <a:lnTo>
                  <a:pt x="1006" y="319"/>
                </a:lnTo>
                <a:lnTo>
                  <a:pt x="1006" y="0"/>
                </a:lnTo>
                <a:lnTo>
                  <a:pt x="1273" y="0"/>
                </a:lnTo>
                <a:close/>
              </a:path>
            </a:pathLst>
          </a:custGeom>
          <a:noFill/>
          <a:ln w="7938">
            <a:solidFill>
              <a:srgbClr val="000000"/>
            </a:solidFill>
            <a:round/>
            <a:headEnd/>
            <a:tailEnd/>
          </a:ln>
        </p:spPr>
        <p:txBody>
          <a:bodyPr/>
          <a:lstStyle/>
          <a:p>
            <a:endParaRPr lang="en-US"/>
          </a:p>
        </p:txBody>
      </p:sp>
      <p:sp>
        <p:nvSpPr>
          <p:cNvPr id="15395" name="Freeform 48"/>
          <p:cNvSpPr>
            <a:spLocks/>
          </p:cNvSpPr>
          <p:nvPr/>
        </p:nvSpPr>
        <p:spPr bwMode="auto">
          <a:xfrm>
            <a:off x="4618038" y="2414588"/>
            <a:ext cx="1601787" cy="3122612"/>
          </a:xfrm>
          <a:custGeom>
            <a:avLst/>
            <a:gdLst>
              <a:gd name="T0" fmla="*/ 2147483647 w 1135"/>
              <a:gd name="T1" fmla="*/ 0 h 1967"/>
              <a:gd name="T2" fmla="*/ 2147483647 w 1135"/>
              <a:gd name="T3" fmla="*/ 2147483647 h 1967"/>
              <a:gd name="T4" fmla="*/ 2147483647 w 1135"/>
              <a:gd name="T5" fmla="*/ 2147483647 h 1967"/>
              <a:gd name="T6" fmla="*/ 2147483647 w 1135"/>
              <a:gd name="T7" fmla="*/ 2147483647 h 1967"/>
              <a:gd name="T8" fmla="*/ 2147483647 w 1135"/>
              <a:gd name="T9" fmla="*/ 2147483647 h 1967"/>
              <a:gd name="T10" fmla="*/ 2147483647 w 1135"/>
              <a:gd name="T11" fmla="*/ 2147483647 h 1967"/>
              <a:gd name="T12" fmla="*/ 2147483647 w 1135"/>
              <a:gd name="T13" fmla="*/ 2147483647 h 1967"/>
              <a:gd name="T14" fmla="*/ 2147483647 w 1135"/>
              <a:gd name="T15" fmla="*/ 2147483647 h 1967"/>
              <a:gd name="T16" fmla="*/ 2147483647 w 1135"/>
              <a:gd name="T17" fmla="*/ 2147483647 h 1967"/>
              <a:gd name="T18" fmla="*/ 2147483647 w 1135"/>
              <a:gd name="T19" fmla="*/ 2147483647 h 1967"/>
              <a:gd name="T20" fmla="*/ 2147483647 w 1135"/>
              <a:gd name="T21" fmla="*/ 2147483647 h 1967"/>
              <a:gd name="T22" fmla="*/ 2147483647 w 1135"/>
              <a:gd name="T23" fmla="*/ 2147483647 h 1967"/>
              <a:gd name="T24" fmla="*/ 2147483647 w 1135"/>
              <a:gd name="T25" fmla="*/ 2147483647 h 1967"/>
              <a:gd name="T26" fmla="*/ 2147483647 w 1135"/>
              <a:gd name="T27" fmla="*/ 2147483647 h 1967"/>
              <a:gd name="T28" fmla="*/ 2147483647 w 1135"/>
              <a:gd name="T29" fmla="*/ 2147483647 h 1967"/>
              <a:gd name="T30" fmla="*/ 2147483647 w 1135"/>
              <a:gd name="T31" fmla="*/ 2147483647 h 1967"/>
              <a:gd name="T32" fmla="*/ 2147483647 w 1135"/>
              <a:gd name="T33" fmla="*/ 2147483647 h 1967"/>
              <a:gd name="T34" fmla="*/ 2147483647 w 1135"/>
              <a:gd name="T35" fmla="*/ 2147483647 h 1967"/>
              <a:gd name="T36" fmla="*/ 2147483647 w 1135"/>
              <a:gd name="T37" fmla="*/ 2147483647 h 1967"/>
              <a:gd name="T38" fmla="*/ 2147483647 w 1135"/>
              <a:gd name="T39" fmla="*/ 2147483647 h 1967"/>
              <a:gd name="T40" fmla="*/ 2147483647 w 1135"/>
              <a:gd name="T41" fmla="*/ 2147483647 h 1967"/>
              <a:gd name="T42" fmla="*/ 2147483647 w 1135"/>
              <a:gd name="T43" fmla="*/ 2147483647 h 1967"/>
              <a:gd name="T44" fmla="*/ 2147483647 w 1135"/>
              <a:gd name="T45" fmla="*/ 2147483647 h 1967"/>
              <a:gd name="T46" fmla="*/ 2147483647 w 1135"/>
              <a:gd name="T47" fmla="*/ 2147483647 h 1967"/>
              <a:gd name="T48" fmla="*/ 2147483647 w 1135"/>
              <a:gd name="T49" fmla="*/ 2147483647 h 1967"/>
              <a:gd name="T50" fmla="*/ 2147483647 w 1135"/>
              <a:gd name="T51" fmla="*/ 2147483647 h 1967"/>
              <a:gd name="T52" fmla="*/ 2147483647 w 1135"/>
              <a:gd name="T53" fmla="*/ 2147483647 h 1967"/>
              <a:gd name="T54" fmla="*/ 2147483647 w 1135"/>
              <a:gd name="T55" fmla="*/ 2147483647 h 1967"/>
              <a:gd name="T56" fmla="*/ 2147483647 w 1135"/>
              <a:gd name="T57" fmla="*/ 2147483647 h 1967"/>
              <a:gd name="T58" fmla="*/ 2147483647 w 1135"/>
              <a:gd name="T59" fmla="*/ 2147483647 h 1967"/>
              <a:gd name="T60" fmla="*/ 2147483647 w 1135"/>
              <a:gd name="T61" fmla="*/ 2147483647 h 1967"/>
              <a:gd name="T62" fmla="*/ 2147483647 w 1135"/>
              <a:gd name="T63" fmla="*/ 2147483647 h 1967"/>
              <a:gd name="T64" fmla="*/ 2147483647 w 1135"/>
              <a:gd name="T65" fmla="*/ 2147483647 h 1967"/>
              <a:gd name="T66" fmla="*/ 2147483647 w 1135"/>
              <a:gd name="T67" fmla="*/ 2147483647 h 1967"/>
              <a:gd name="T68" fmla="*/ 2147483647 w 1135"/>
              <a:gd name="T69" fmla="*/ 2147483647 h 1967"/>
              <a:gd name="T70" fmla="*/ 2147483647 w 1135"/>
              <a:gd name="T71" fmla="*/ 2147483647 h 1967"/>
              <a:gd name="T72" fmla="*/ 2147483647 w 1135"/>
              <a:gd name="T73" fmla="*/ 2147483647 h 1967"/>
              <a:gd name="T74" fmla="*/ 2147483647 w 1135"/>
              <a:gd name="T75" fmla="*/ 2147483647 h 1967"/>
              <a:gd name="T76" fmla="*/ 2147483647 w 1135"/>
              <a:gd name="T77" fmla="*/ 2147483647 h 1967"/>
              <a:gd name="T78" fmla="*/ 2147483647 w 1135"/>
              <a:gd name="T79" fmla="*/ 2147483647 h 1967"/>
              <a:gd name="T80" fmla="*/ 2147483647 w 1135"/>
              <a:gd name="T81" fmla="*/ 2147483647 h 1967"/>
              <a:gd name="T82" fmla="*/ 2147483647 w 1135"/>
              <a:gd name="T83" fmla="*/ 2147483647 h 1967"/>
              <a:gd name="T84" fmla="*/ 0 w 1135"/>
              <a:gd name="T85" fmla="*/ 2147483647 h 1967"/>
              <a:gd name="T86" fmla="*/ 2147483647 w 1135"/>
              <a:gd name="T87" fmla="*/ 2147483647 h 1967"/>
              <a:gd name="T88" fmla="*/ 2147483647 w 1135"/>
              <a:gd name="T89" fmla="*/ 2147483647 h 1967"/>
              <a:gd name="T90" fmla="*/ 2147483647 w 1135"/>
              <a:gd name="T91" fmla="*/ 2147483647 h 1967"/>
              <a:gd name="T92" fmla="*/ 2147483647 w 1135"/>
              <a:gd name="T93" fmla="*/ 2147483647 h 1967"/>
              <a:gd name="T94" fmla="*/ 0 w 1135"/>
              <a:gd name="T95" fmla="*/ 2147483647 h 1967"/>
              <a:gd name="T96" fmla="*/ 2147483647 w 1135"/>
              <a:gd name="T97" fmla="*/ 2147483647 h 1967"/>
              <a:gd name="T98" fmla="*/ 2147483647 w 1135"/>
              <a:gd name="T99" fmla="*/ 2147483647 h 1967"/>
              <a:gd name="T100" fmla="*/ 2147483647 w 1135"/>
              <a:gd name="T101" fmla="*/ 2147483647 h 1967"/>
              <a:gd name="T102" fmla="*/ 0 w 1135"/>
              <a:gd name="T103" fmla="*/ 2147483647 h 19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5"/>
              <a:gd name="T157" fmla="*/ 0 h 1967"/>
              <a:gd name="T158" fmla="*/ 1135 w 1135"/>
              <a:gd name="T159" fmla="*/ 1967 h 19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5" h="1967">
                <a:moveTo>
                  <a:pt x="0" y="0"/>
                </a:moveTo>
                <a:lnTo>
                  <a:pt x="130" y="0"/>
                </a:lnTo>
                <a:lnTo>
                  <a:pt x="130" y="319"/>
                </a:lnTo>
                <a:lnTo>
                  <a:pt x="162" y="341"/>
                </a:lnTo>
                <a:lnTo>
                  <a:pt x="181" y="368"/>
                </a:lnTo>
                <a:lnTo>
                  <a:pt x="195" y="396"/>
                </a:lnTo>
                <a:lnTo>
                  <a:pt x="197" y="423"/>
                </a:lnTo>
                <a:lnTo>
                  <a:pt x="192" y="452"/>
                </a:lnTo>
                <a:lnTo>
                  <a:pt x="178" y="480"/>
                </a:lnTo>
                <a:lnTo>
                  <a:pt x="159" y="506"/>
                </a:lnTo>
                <a:lnTo>
                  <a:pt x="130" y="528"/>
                </a:lnTo>
                <a:lnTo>
                  <a:pt x="130" y="1176"/>
                </a:lnTo>
                <a:lnTo>
                  <a:pt x="165" y="1200"/>
                </a:lnTo>
                <a:lnTo>
                  <a:pt x="187" y="1230"/>
                </a:lnTo>
                <a:lnTo>
                  <a:pt x="197" y="1259"/>
                </a:lnTo>
                <a:lnTo>
                  <a:pt x="197" y="1290"/>
                </a:lnTo>
                <a:lnTo>
                  <a:pt x="189" y="1319"/>
                </a:lnTo>
                <a:lnTo>
                  <a:pt x="176" y="1345"/>
                </a:lnTo>
                <a:lnTo>
                  <a:pt x="154" y="1367"/>
                </a:lnTo>
                <a:lnTo>
                  <a:pt x="130" y="1382"/>
                </a:lnTo>
                <a:lnTo>
                  <a:pt x="130" y="1517"/>
                </a:lnTo>
                <a:lnTo>
                  <a:pt x="162" y="1525"/>
                </a:lnTo>
                <a:lnTo>
                  <a:pt x="192" y="1532"/>
                </a:lnTo>
                <a:lnTo>
                  <a:pt x="222" y="1541"/>
                </a:lnTo>
                <a:lnTo>
                  <a:pt x="251" y="1552"/>
                </a:lnTo>
                <a:lnTo>
                  <a:pt x="278" y="1563"/>
                </a:lnTo>
                <a:lnTo>
                  <a:pt x="305" y="1576"/>
                </a:lnTo>
                <a:lnTo>
                  <a:pt x="332" y="1589"/>
                </a:lnTo>
                <a:lnTo>
                  <a:pt x="359" y="1602"/>
                </a:lnTo>
                <a:lnTo>
                  <a:pt x="386" y="1615"/>
                </a:lnTo>
                <a:lnTo>
                  <a:pt x="413" y="1629"/>
                </a:lnTo>
                <a:lnTo>
                  <a:pt x="438" y="1644"/>
                </a:lnTo>
                <a:lnTo>
                  <a:pt x="465" y="1659"/>
                </a:lnTo>
                <a:lnTo>
                  <a:pt x="492" y="1673"/>
                </a:lnTo>
                <a:lnTo>
                  <a:pt x="516" y="1688"/>
                </a:lnTo>
                <a:lnTo>
                  <a:pt x="543" y="1704"/>
                </a:lnTo>
                <a:lnTo>
                  <a:pt x="567" y="1719"/>
                </a:lnTo>
                <a:lnTo>
                  <a:pt x="595" y="1734"/>
                </a:lnTo>
                <a:lnTo>
                  <a:pt x="622" y="1748"/>
                </a:lnTo>
                <a:lnTo>
                  <a:pt x="649" y="1761"/>
                </a:lnTo>
                <a:lnTo>
                  <a:pt x="676" y="1776"/>
                </a:lnTo>
                <a:lnTo>
                  <a:pt x="705" y="1787"/>
                </a:lnTo>
                <a:lnTo>
                  <a:pt x="732" y="1800"/>
                </a:lnTo>
                <a:lnTo>
                  <a:pt x="762" y="1813"/>
                </a:lnTo>
                <a:lnTo>
                  <a:pt x="792" y="1822"/>
                </a:lnTo>
                <a:lnTo>
                  <a:pt x="821" y="1833"/>
                </a:lnTo>
                <a:lnTo>
                  <a:pt x="854" y="1842"/>
                </a:lnTo>
                <a:lnTo>
                  <a:pt x="886" y="1849"/>
                </a:lnTo>
                <a:lnTo>
                  <a:pt x="919" y="1855"/>
                </a:lnTo>
                <a:lnTo>
                  <a:pt x="954" y="1860"/>
                </a:lnTo>
                <a:lnTo>
                  <a:pt x="989" y="1864"/>
                </a:lnTo>
                <a:lnTo>
                  <a:pt x="1027" y="1868"/>
                </a:lnTo>
                <a:lnTo>
                  <a:pt x="1065" y="1868"/>
                </a:lnTo>
                <a:lnTo>
                  <a:pt x="1094" y="1873"/>
                </a:lnTo>
                <a:lnTo>
                  <a:pt x="1116" y="1884"/>
                </a:lnTo>
                <a:lnTo>
                  <a:pt x="1130" y="1899"/>
                </a:lnTo>
                <a:lnTo>
                  <a:pt x="1135" y="1917"/>
                </a:lnTo>
                <a:lnTo>
                  <a:pt x="1132" y="1935"/>
                </a:lnTo>
                <a:lnTo>
                  <a:pt x="1121" y="1952"/>
                </a:lnTo>
                <a:lnTo>
                  <a:pt x="1097" y="1963"/>
                </a:lnTo>
                <a:lnTo>
                  <a:pt x="1065" y="1967"/>
                </a:lnTo>
                <a:lnTo>
                  <a:pt x="330" y="1967"/>
                </a:lnTo>
                <a:lnTo>
                  <a:pt x="354" y="1957"/>
                </a:lnTo>
                <a:lnTo>
                  <a:pt x="373" y="1946"/>
                </a:lnTo>
                <a:lnTo>
                  <a:pt x="384" y="1932"/>
                </a:lnTo>
                <a:lnTo>
                  <a:pt x="386" y="1917"/>
                </a:lnTo>
                <a:lnTo>
                  <a:pt x="384" y="1902"/>
                </a:lnTo>
                <a:lnTo>
                  <a:pt x="373" y="1888"/>
                </a:lnTo>
                <a:lnTo>
                  <a:pt x="357" y="1877"/>
                </a:lnTo>
                <a:lnTo>
                  <a:pt x="332" y="1868"/>
                </a:lnTo>
                <a:lnTo>
                  <a:pt x="300" y="1855"/>
                </a:lnTo>
                <a:lnTo>
                  <a:pt x="276" y="1838"/>
                </a:lnTo>
                <a:lnTo>
                  <a:pt x="257" y="1816"/>
                </a:lnTo>
                <a:lnTo>
                  <a:pt x="241" y="1794"/>
                </a:lnTo>
                <a:lnTo>
                  <a:pt x="227" y="1767"/>
                </a:lnTo>
                <a:lnTo>
                  <a:pt x="219" y="1739"/>
                </a:lnTo>
                <a:lnTo>
                  <a:pt x="211" y="1712"/>
                </a:lnTo>
                <a:lnTo>
                  <a:pt x="200" y="1682"/>
                </a:lnTo>
                <a:lnTo>
                  <a:pt x="189" y="1653"/>
                </a:lnTo>
                <a:lnTo>
                  <a:pt x="178" y="1624"/>
                </a:lnTo>
                <a:lnTo>
                  <a:pt x="162" y="1596"/>
                </a:lnTo>
                <a:lnTo>
                  <a:pt x="143" y="1571"/>
                </a:lnTo>
                <a:lnTo>
                  <a:pt x="119" y="1547"/>
                </a:lnTo>
                <a:lnTo>
                  <a:pt x="87" y="1527"/>
                </a:lnTo>
                <a:lnTo>
                  <a:pt x="49" y="1508"/>
                </a:lnTo>
                <a:lnTo>
                  <a:pt x="0" y="1495"/>
                </a:lnTo>
                <a:lnTo>
                  <a:pt x="0" y="1417"/>
                </a:lnTo>
                <a:lnTo>
                  <a:pt x="30" y="1384"/>
                </a:lnTo>
                <a:lnTo>
                  <a:pt x="49" y="1347"/>
                </a:lnTo>
                <a:lnTo>
                  <a:pt x="57" y="1308"/>
                </a:lnTo>
                <a:lnTo>
                  <a:pt x="60" y="1270"/>
                </a:lnTo>
                <a:lnTo>
                  <a:pt x="54" y="1233"/>
                </a:lnTo>
                <a:lnTo>
                  <a:pt x="41" y="1198"/>
                </a:lnTo>
                <a:lnTo>
                  <a:pt x="24" y="1167"/>
                </a:lnTo>
                <a:lnTo>
                  <a:pt x="0" y="1142"/>
                </a:lnTo>
                <a:lnTo>
                  <a:pt x="0" y="559"/>
                </a:lnTo>
                <a:lnTo>
                  <a:pt x="24" y="528"/>
                </a:lnTo>
                <a:lnTo>
                  <a:pt x="43" y="493"/>
                </a:lnTo>
                <a:lnTo>
                  <a:pt x="57" y="456"/>
                </a:lnTo>
                <a:lnTo>
                  <a:pt x="62" y="419"/>
                </a:lnTo>
                <a:lnTo>
                  <a:pt x="57" y="383"/>
                </a:lnTo>
                <a:lnTo>
                  <a:pt x="49" y="348"/>
                </a:lnTo>
                <a:lnTo>
                  <a:pt x="30" y="315"/>
                </a:lnTo>
                <a:lnTo>
                  <a:pt x="0" y="286"/>
                </a:lnTo>
                <a:lnTo>
                  <a:pt x="0" y="0"/>
                </a:lnTo>
                <a:close/>
              </a:path>
            </a:pathLst>
          </a:custGeom>
          <a:solidFill>
            <a:srgbClr val="000000"/>
          </a:solidFill>
          <a:ln w="9525">
            <a:noFill/>
            <a:round/>
            <a:headEnd/>
            <a:tailEnd/>
          </a:ln>
        </p:spPr>
        <p:txBody>
          <a:bodyPr/>
          <a:lstStyle/>
          <a:p>
            <a:endParaRPr lang="en-US"/>
          </a:p>
        </p:txBody>
      </p:sp>
      <p:sp>
        <p:nvSpPr>
          <p:cNvPr id="15396" name="Freeform 49"/>
          <p:cNvSpPr>
            <a:spLocks/>
          </p:cNvSpPr>
          <p:nvPr/>
        </p:nvSpPr>
        <p:spPr bwMode="auto">
          <a:xfrm>
            <a:off x="4614863" y="2411413"/>
            <a:ext cx="1601787" cy="3122612"/>
          </a:xfrm>
          <a:custGeom>
            <a:avLst/>
            <a:gdLst>
              <a:gd name="T0" fmla="*/ 2147483647 w 1135"/>
              <a:gd name="T1" fmla="*/ 0 h 1967"/>
              <a:gd name="T2" fmla="*/ 2147483647 w 1135"/>
              <a:gd name="T3" fmla="*/ 2147483647 h 1967"/>
              <a:gd name="T4" fmla="*/ 2147483647 w 1135"/>
              <a:gd name="T5" fmla="*/ 2147483647 h 1967"/>
              <a:gd name="T6" fmla="*/ 2147483647 w 1135"/>
              <a:gd name="T7" fmla="*/ 2147483647 h 1967"/>
              <a:gd name="T8" fmla="*/ 2147483647 w 1135"/>
              <a:gd name="T9" fmla="*/ 2147483647 h 1967"/>
              <a:gd name="T10" fmla="*/ 2147483647 w 1135"/>
              <a:gd name="T11" fmla="*/ 2147483647 h 1967"/>
              <a:gd name="T12" fmla="*/ 2147483647 w 1135"/>
              <a:gd name="T13" fmla="*/ 2147483647 h 1967"/>
              <a:gd name="T14" fmla="*/ 2147483647 w 1135"/>
              <a:gd name="T15" fmla="*/ 2147483647 h 1967"/>
              <a:gd name="T16" fmla="*/ 2147483647 w 1135"/>
              <a:gd name="T17" fmla="*/ 2147483647 h 1967"/>
              <a:gd name="T18" fmla="*/ 2147483647 w 1135"/>
              <a:gd name="T19" fmla="*/ 2147483647 h 1967"/>
              <a:gd name="T20" fmla="*/ 2147483647 w 1135"/>
              <a:gd name="T21" fmla="*/ 2147483647 h 1967"/>
              <a:gd name="T22" fmla="*/ 2147483647 w 1135"/>
              <a:gd name="T23" fmla="*/ 2147483647 h 1967"/>
              <a:gd name="T24" fmla="*/ 2147483647 w 1135"/>
              <a:gd name="T25" fmla="*/ 2147483647 h 1967"/>
              <a:gd name="T26" fmla="*/ 2147483647 w 1135"/>
              <a:gd name="T27" fmla="*/ 2147483647 h 1967"/>
              <a:gd name="T28" fmla="*/ 2147483647 w 1135"/>
              <a:gd name="T29" fmla="*/ 2147483647 h 1967"/>
              <a:gd name="T30" fmla="*/ 2147483647 w 1135"/>
              <a:gd name="T31" fmla="*/ 2147483647 h 1967"/>
              <a:gd name="T32" fmla="*/ 2147483647 w 1135"/>
              <a:gd name="T33" fmla="*/ 2147483647 h 1967"/>
              <a:gd name="T34" fmla="*/ 2147483647 w 1135"/>
              <a:gd name="T35" fmla="*/ 2147483647 h 1967"/>
              <a:gd name="T36" fmla="*/ 2147483647 w 1135"/>
              <a:gd name="T37" fmla="*/ 2147483647 h 1967"/>
              <a:gd name="T38" fmla="*/ 2147483647 w 1135"/>
              <a:gd name="T39" fmla="*/ 2147483647 h 1967"/>
              <a:gd name="T40" fmla="*/ 2147483647 w 1135"/>
              <a:gd name="T41" fmla="*/ 2147483647 h 1967"/>
              <a:gd name="T42" fmla="*/ 2147483647 w 1135"/>
              <a:gd name="T43" fmla="*/ 2147483647 h 1967"/>
              <a:gd name="T44" fmla="*/ 2147483647 w 1135"/>
              <a:gd name="T45" fmla="*/ 2147483647 h 1967"/>
              <a:gd name="T46" fmla="*/ 2147483647 w 1135"/>
              <a:gd name="T47" fmla="*/ 2147483647 h 1967"/>
              <a:gd name="T48" fmla="*/ 2147483647 w 1135"/>
              <a:gd name="T49" fmla="*/ 2147483647 h 1967"/>
              <a:gd name="T50" fmla="*/ 2147483647 w 1135"/>
              <a:gd name="T51" fmla="*/ 2147483647 h 1967"/>
              <a:gd name="T52" fmla="*/ 2147483647 w 1135"/>
              <a:gd name="T53" fmla="*/ 2147483647 h 1967"/>
              <a:gd name="T54" fmla="*/ 2147483647 w 1135"/>
              <a:gd name="T55" fmla="*/ 2147483647 h 1967"/>
              <a:gd name="T56" fmla="*/ 2147483647 w 1135"/>
              <a:gd name="T57" fmla="*/ 2147483647 h 1967"/>
              <a:gd name="T58" fmla="*/ 2147483647 w 1135"/>
              <a:gd name="T59" fmla="*/ 2147483647 h 1967"/>
              <a:gd name="T60" fmla="*/ 2147483647 w 1135"/>
              <a:gd name="T61" fmla="*/ 2147483647 h 1967"/>
              <a:gd name="T62" fmla="*/ 2147483647 w 1135"/>
              <a:gd name="T63" fmla="*/ 2147483647 h 1967"/>
              <a:gd name="T64" fmla="*/ 2147483647 w 1135"/>
              <a:gd name="T65" fmla="*/ 2147483647 h 1967"/>
              <a:gd name="T66" fmla="*/ 2147483647 w 1135"/>
              <a:gd name="T67" fmla="*/ 2147483647 h 1967"/>
              <a:gd name="T68" fmla="*/ 2147483647 w 1135"/>
              <a:gd name="T69" fmla="*/ 2147483647 h 1967"/>
              <a:gd name="T70" fmla="*/ 2147483647 w 1135"/>
              <a:gd name="T71" fmla="*/ 2147483647 h 1967"/>
              <a:gd name="T72" fmla="*/ 2147483647 w 1135"/>
              <a:gd name="T73" fmla="*/ 2147483647 h 1967"/>
              <a:gd name="T74" fmla="*/ 2147483647 w 1135"/>
              <a:gd name="T75" fmla="*/ 2147483647 h 1967"/>
              <a:gd name="T76" fmla="*/ 2147483647 w 1135"/>
              <a:gd name="T77" fmla="*/ 2147483647 h 1967"/>
              <a:gd name="T78" fmla="*/ 2147483647 w 1135"/>
              <a:gd name="T79" fmla="*/ 2147483647 h 1967"/>
              <a:gd name="T80" fmla="*/ 2147483647 w 1135"/>
              <a:gd name="T81" fmla="*/ 2147483647 h 1967"/>
              <a:gd name="T82" fmla="*/ 2147483647 w 1135"/>
              <a:gd name="T83" fmla="*/ 2147483647 h 1967"/>
              <a:gd name="T84" fmla="*/ 0 w 1135"/>
              <a:gd name="T85" fmla="*/ 2147483647 h 1967"/>
              <a:gd name="T86" fmla="*/ 2147483647 w 1135"/>
              <a:gd name="T87" fmla="*/ 2147483647 h 1967"/>
              <a:gd name="T88" fmla="*/ 2147483647 w 1135"/>
              <a:gd name="T89" fmla="*/ 2147483647 h 1967"/>
              <a:gd name="T90" fmla="*/ 2147483647 w 1135"/>
              <a:gd name="T91" fmla="*/ 2147483647 h 1967"/>
              <a:gd name="T92" fmla="*/ 2147483647 w 1135"/>
              <a:gd name="T93" fmla="*/ 2147483647 h 1967"/>
              <a:gd name="T94" fmla="*/ 0 w 1135"/>
              <a:gd name="T95" fmla="*/ 2147483647 h 1967"/>
              <a:gd name="T96" fmla="*/ 2147483647 w 1135"/>
              <a:gd name="T97" fmla="*/ 2147483647 h 1967"/>
              <a:gd name="T98" fmla="*/ 2147483647 w 1135"/>
              <a:gd name="T99" fmla="*/ 2147483647 h 1967"/>
              <a:gd name="T100" fmla="*/ 2147483647 w 1135"/>
              <a:gd name="T101" fmla="*/ 2147483647 h 1967"/>
              <a:gd name="T102" fmla="*/ 0 w 1135"/>
              <a:gd name="T103" fmla="*/ 2147483647 h 19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5"/>
              <a:gd name="T157" fmla="*/ 0 h 1967"/>
              <a:gd name="T158" fmla="*/ 1135 w 1135"/>
              <a:gd name="T159" fmla="*/ 1967 h 19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5" h="1967">
                <a:moveTo>
                  <a:pt x="0" y="0"/>
                </a:moveTo>
                <a:lnTo>
                  <a:pt x="130" y="0"/>
                </a:lnTo>
                <a:lnTo>
                  <a:pt x="130" y="319"/>
                </a:lnTo>
                <a:lnTo>
                  <a:pt x="162" y="341"/>
                </a:lnTo>
                <a:lnTo>
                  <a:pt x="181" y="368"/>
                </a:lnTo>
                <a:lnTo>
                  <a:pt x="195" y="396"/>
                </a:lnTo>
                <a:lnTo>
                  <a:pt x="198" y="423"/>
                </a:lnTo>
                <a:lnTo>
                  <a:pt x="192" y="453"/>
                </a:lnTo>
                <a:lnTo>
                  <a:pt x="179" y="480"/>
                </a:lnTo>
                <a:lnTo>
                  <a:pt x="160" y="506"/>
                </a:lnTo>
                <a:lnTo>
                  <a:pt x="130" y="528"/>
                </a:lnTo>
                <a:lnTo>
                  <a:pt x="130" y="1177"/>
                </a:lnTo>
                <a:lnTo>
                  <a:pt x="165" y="1200"/>
                </a:lnTo>
                <a:lnTo>
                  <a:pt x="187" y="1230"/>
                </a:lnTo>
                <a:lnTo>
                  <a:pt x="198" y="1259"/>
                </a:lnTo>
                <a:lnTo>
                  <a:pt x="198" y="1290"/>
                </a:lnTo>
                <a:lnTo>
                  <a:pt x="190" y="1320"/>
                </a:lnTo>
                <a:lnTo>
                  <a:pt x="176" y="1345"/>
                </a:lnTo>
                <a:lnTo>
                  <a:pt x="154" y="1367"/>
                </a:lnTo>
                <a:lnTo>
                  <a:pt x="130" y="1382"/>
                </a:lnTo>
                <a:lnTo>
                  <a:pt x="130" y="1518"/>
                </a:lnTo>
                <a:lnTo>
                  <a:pt x="162" y="1525"/>
                </a:lnTo>
                <a:lnTo>
                  <a:pt x="192" y="1532"/>
                </a:lnTo>
                <a:lnTo>
                  <a:pt x="222" y="1541"/>
                </a:lnTo>
                <a:lnTo>
                  <a:pt x="252" y="1552"/>
                </a:lnTo>
                <a:lnTo>
                  <a:pt x="279" y="1563"/>
                </a:lnTo>
                <a:lnTo>
                  <a:pt x="306" y="1576"/>
                </a:lnTo>
                <a:lnTo>
                  <a:pt x="333" y="1589"/>
                </a:lnTo>
                <a:lnTo>
                  <a:pt x="360" y="1602"/>
                </a:lnTo>
                <a:lnTo>
                  <a:pt x="387" y="1615"/>
                </a:lnTo>
                <a:lnTo>
                  <a:pt x="414" y="1629"/>
                </a:lnTo>
                <a:lnTo>
                  <a:pt x="438" y="1644"/>
                </a:lnTo>
                <a:lnTo>
                  <a:pt x="465" y="1659"/>
                </a:lnTo>
                <a:lnTo>
                  <a:pt x="492" y="1673"/>
                </a:lnTo>
                <a:lnTo>
                  <a:pt x="516" y="1688"/>
                </a:lnTo>
                <a:lnTo>
                  <a:pt x="543" y="1705"/>
                </a:lnTo>
                <a:lnTo>
                  <a:pt x="568" y="1719"/>
                </a:lnTo>
                <a:lnTo>
                  <a:pt x="595" y="1734"/>
                </a:lnTo>
                <a:lnTo>
                  <a:pt x="622" y="1749"/>
                </a:lnTo>
                <a:lnTo>
                  <a:pt x="649" y="1761"/>
                </a:lnTo>
                <a:lnTo>
                  <a:pt x="676" y="1776"/>
                </a:lnTo>
                <a:lnTo>
                  <a:pt x="706" y="1787"/>
                </a:lnTo>
                <a:lnTo>
                  <a:pt x="733" y="1800"/>
                </a:lnTo>
                <a:lnTo>
                  <a:pt x="762" y="1813"/>
                </a:lnTo>
                <a:lnTo>
                  <a:pt x="792" y="1822"/>
                </a:lnTo>
                <a:lnTo>
                  <a:pt x="822" y="1833"/>
                </a:lnTo>
                <a:lnTo>
                  <a:pt x="854" y="1842"/>
                </a:lnTo>
                <a:lnTo>
                  <a:pt x="887" y="1849"/>
                </a:lnTo>
                <a:lnTo>
                  <a:pt x="919" y="1855"/>
                </a:lnTo>
                <a:lnTo>
                  <a:pt x="954" y="1860"/>
                </a:lnTo>
                <a:lnTo>
                  <a:pt x="989" y="1864"/>
                </a:lnTo>
                <a:lnTo>
                  <a:pt x="1027" y="1868"/>
                </a:lnTo>
                <a:lnTo>
                  <a:pt x="1065" y="1868"/>
                </a:lnTo>
                <a:lnTo>
                  <a:pt x="1095" y="1873"/>
                </a:lnTo>
                <a:lnTo>
                  <a:pt x="1116" y="1884"/>
                </a:lnTo>
                <a:lnTo>
                  <a:pt x="1130" y="1899"/>
                </a:lnTo>
                <a:lnTo>
                  <a:pt x="1135" y="1917"/>
                </a:lnTo>
                <a:lnTo>
                  <a:pt x="1133" y="1936"/>
                </a:lnTo>
                <a:lnTo>
                  <a:pt x="1122" y="1952"/>
                </a:lnTo>
                <a:lnTo>
                  <a:pt x="1097" y="1963"/>
                </a:lnTo>
                <a:lnTo>
                  <a:pt x="1065" y="1967"/>
                </a:lnTo>
                <a:lnTo>
                  <a:pt x="330" y="1967"/>
                </a:lnTo>
                <a:lnTo>
                  <a:pt x="354" y="1958"/>
                </a:lnTo>
                <a:lnTo>
                  <a:pt x="373" y="1947"/>
                </a:lnTo>
                <a:lnTo>
                  <a:pt x="384" y="1932"/>
                </a:lnTo>
                <a:lnTo>
                  <a:pt x="387" y="1917"/>
                </a:lnTo>
                <a:lnTo>
                  <a:pt x="384" y="1903"/>
                </a:lnTo>
                <a:lnTo>
                  <a:pt x="373" y="1888"/>
                </a:lnTo>
                <a:lnTo>
                  <a:pt x="357" y="1877"/>
                </a:lnTo>
                <a:lnTo>
                  <a:pt x="333" y="1868"/>
                </a:lnTo>
                <a:lnTo>
                  <a:pt x="300" y="1855"/>
                </a:lnTo>
                <a:lnTo>
                  <a:pt x="276" y="1838"/>
                </a:lnTo>
                <a:lnTo>
                  <a:pt x="257" y="1816"/>
                </a:lnTo>
                <a:lnTo>
                  <a:pt x="241" y="1794"/>
                </a:lnTo>
                <a:lnTo>
                  <a:pt x="227" y="1767"/>
                </a:lnTo>
                <a:lnTo>
                  <a:pt x="219" y="1739"/>
                </a:lnTo>
                <a:lnTo>
                  <a:pt x="211" y="1712"/>
                </a:lnTo>
                <a:lnTo>
                  <a:pt x="200" y="1683"/>
                </a:lnTo>
                <a:lnTo>
                  <a:pt x="190" y="1653"/>
                </a:lnTo>
                <a:lnTo>
                  <a:pt x="179" y="1624"/>
                </a:lnTo>
                <a:lnTo>
                  <a:pt x="162" y="1596"/>
                </a:lnTo>
                <a:lnTo>
                  <a:pt x="144" y="1571"/>
                </a:lnTo>
                <a:lnTo>
                  <a:pt x="119" y="1547"/>
                </a:lnTo>
                <a:lnTo>
                  <a:pt x="87" y="1527"/>
                </a:lnTo>
                <a:lnTo>
                  <a:pt x="49" y="1508"/>
                </a:lnTo>
                <a:lnTo>
                  <a:pt x="0" y="1496"/>
                </a:lnTo>
                <a:lnTo>
                  <a:pt x="0" y="1417"/>
                </a:lnTo>
                <a:lnTo>
                  <a:pt x="30" y="1384"/>
                </a:lnTo>
                <a:lnTo>
                  <a:pt x="49" y="1347"/>
                </a:lnTo>
                <a:lnTo>
                  <a:pt x="57" y="1309"/>
                </a:lnTo>
                <a:lnTo>
                  <a:pt x="60" y="1270"/>
                </a:lnTo>
                <a:lnTo>
                  <a:pt x="54" y="1233"/>
                </a:lnTo>
                <a:lnTo>
                  <a:pt x="41" y="1199"/>
                </a:lnTo>
                <a:lnTo>
                  <a:pt x="25" y="1167"/>
                </a:lnTo>
                <a:lnTo>
                  <a:pt x="0" y="1142"/>
                </a:lnTo>
                <a:lnTo>
                  <a:pt x="0" y="559"/>
                </a:lnTo>
                <a:lnTo>
                  <a:pt x="25" y="528"/>
                </a:lnTo>
                <a:lnTo>
                  <a:pt x="44" y="493"/>
                </a:lnTo>
                <a:lnTo>
                  <a:pt x="57" y="456"/>
                </a:lnTo>
                <a:lnTo>
                  <a:pt x="63" y="420"/>
                </a:lnTo>
                <a:lnTo>
                  <a:pt x="57" y="383"/>
                </a:lnTo>
                <a:lnTo>
                  <a:pt x="49" y="348"/>
                </a:lnTo>
                <a:lnTo>
                  <a:pt x="30" y="315"/>
                </a:lnTo>
                <a:lnTo>
                  <a:pt x="0" y="286"/>
                </a:lnTo>
                <a:lnTo>
                  <a:pt x="0" y="0"/>
                </a:lnTo>
                <a:close/>
              </a:path>
            </a:pathLst>
          </a:custGeom>
          <a:noFill/>
          <a:ln w="7938">
            <a:solidFill>
              <a:srgbClr val="000000"/>
            </a:solidFill>
            <a:round/>
            <a:headEnd/>
            <a:tailEnd/>
          </a:ln>
        </p:spPr>
        <p:txBody>
          <a:bodyPr/>
          <a:lstStyle/>
          <a:p>
            <a:endParaRPr lang="en-US"/>
          </a:p>
        </p:txBody>
      </p:sp>
      <p:sp>
        <p:nvSpPr>
          <p:cNvPr id="15397" name="Line 50"/>
          <p:cNvSpPr>
            <a:spLocks noChangeShapeType="1"/>
          </p:cNvSpPr>
          <p:nvPr/>
        </p:nvSpPr>
        <p:spPr bwMode="auto">
          <a:xfrm>
            <a:off x="3265488" y="5380038"/>
            <a:ext cx="2709862" cy="1587"/>
          </a:xfrm>
          <a:prstGeom prst="line">
            <a:avLst/>
          </a:prstGeom>
          <a:noFill/>
          <a:ln w="7938">
            <a:solidFill>
              <a:srgbClr val="000000"/>
            </a:solidFill>
            <a:round/>
            <a:headEnd/>
            <a:tailEnd/>
          </a:ln>
        </p:spPr>
        <p:txBody>
          <a:bodyPr/>
          <a:lstStyle/>
          <a:p>
            <a:endParaRPr lang="en-US"/>
          </a:p>
        </p:txBody>
      </p:sp>
      <p:sp>
        <p:nvSpPr>
          <p:cNvPr id="15398" name="Freeform 51"/>
          <p:cNvSpPr>
            <a:spLocks/>
          </p:cNvSpPr>
          <p:nvPr/>
        </p:nvSpPr>
        <p:spPr bwMode="auto">
          <a:xfrm>
            <a:off x="4424363" y="2862263"/>
            <a:ext cx="198437" cy="52387"/>
          </a:xfrm>
          <a:custGeom>
            <a:avLst/>
            <a:gdLst>
              <a:gd name="T0" fmla="*/ 0 w 141"/>
              <a:gd name="T1" fmla="*/ 2147483647 h 33"/>
              <a:gd name="T2" fmla="*/ 2147483647 w 141"/>
              <a:gd name="T3" fmla="*/ 2147483647 h 33"/>
              <a:gd name="T4" fmla="*/ 2147483647 w 141"/>
              <a:gd name="T5" fmla="*/ 2147483647 h 33"/>
              <a:gd name="T6" fmla="*/ 2147483647 w 141"/>
              <a:gd name="T7" fmla="*/ 2147483647 h 33"/>
              <a:gd name="T8" fmla="*/ 2147483647 w 141"/>
              <a:gd name="T9" fmla="*/ 2147483647 h 33"/>
              <a:gd name="T10" fmla="*/ 2147483647 w 141"/>
              <a:gd name="T11" fmla="*/ 2147483647 h 33"/>
              <a:gd name="T12" fmla="*/ 2147483647 w 141"/>
              <a:gd name="T13" fmla="*/ 2147483647 h 33"/>
              <a:gd name="T14" fmla="*/ 2147483647 w 141"/>
              <a:gd name="T15" fmla="*/ 2147483647 h 33"/>
              <a:gd name="T16" fmla="*/ 2147483647 w 141"/>
              <a:gd name="T17" fmla="*/ 2147483647 h 33"/>
              <a:gd name="T18" fmla="*/ 2147483647 w 141"/>
              <a:gd name="T19" fmla="*/ 2147483647 h 33"/>
              <a:gd name="T20" fmla="*/ 2147483647 w 141"/>
              <a:gd name="T21" fmla="*/ 2147483647 h 33"/>
              <a:gd name="T22" fmla="*/ 2147483647 w 141"/>
              <a:gd name="T23" fmla="*/ 2147483647 h 33"/>
              <a:gd name="T24" fmla="*/ 2147483647 w 141"/>
              <a:gd name="T25" fmla="*/ 2147483647 h 33"/>
              <a:gd name="T26" fmla="*/ 2147483647 w 141"/>
              <a:gd name="T27" fmla="*/ 0 h 33"/>
              <a:gd name="T28" fmla="*/ 2147483647 w 141"/>
              <a:gd name="T29" fmla="*/ 0 h 33"/>
              <a:gd name="T30" fmla="*/ 2147483647 w 141"/>
              <a:gd name="T31" fmla="*/ 0 h 33"/>
              <a:gd name="T32" fmla="*/ 2147483647 w 14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33"/>
              <a:gd name="T53" fmla="*/ 141 w 14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33">
                <a:moveTo>
                  <a:pt x="0" y="33"/>
                </a:moveTo>
                <a:lnTo>
                  <a:pt x="8" y="29"/>
                </a:lnTo>
                <a:lnTo>
                  <a:pt x="16" y="24"/>
                </a:lnTo>
                <a:lnTo>
                  <a:pt x="25" y="20"/>
                </a:lnTo>
                <a:lnTo>
                  <a:pt x="33" y="18"/>
                </a:lnTo>
                <a:lnTo>
                  <a:pt x="43" y="15"/>
                </a:lnTo>
                <a:lnTo>
                  <a:pt x="52" y="13"/>
                </a:lnTo>
                <a:lnTo>
                  <a:pt x="60" y="9"/>
                </a:lnTo>
                <a:lnTo>
                  <a:pt x="68" y="7"/>
                </a:lnTo>
                <a:lnTo>
                  <a:pt x="79" y="5"/>
                </a:lnTo>
                <a:lnTo>
                  <a:pt x="87" y="4"/>
                </a:lnTo>
                <a:lnTo>
                  <a:pt x="95" y="2"/>
                </a:lnTo>
                <a:lnTo>
                  <a:pt x="103" y="2"/>
                </a:lnTo>
                <a:lnTo>
                  <a:pt x="111" y="0"/>
                </a:lnTo>
                <a:lnTo>
                  <a:pt x="122" y="0"/>
                </a:lnTo>
                <a:lnTo>
                  <a:pt x="130" y="0"/>
                </a:lnTo>
                <a:lnTo>
                  <a:pt x="141" y="0"/>
                </a:lnTo>
              </a:path>
            </a:pathLst>
          </a:custGeom>
          <a:noFill/>
          <a:ln w="7938">
            <a:solidFill>
              <a:srgbClr val="000000"/>
            </a:solidFill>
            <a:round/>
            <a:headEnd/>
            <a:tailEnd/>
          </a:ln>
        </p:spPr>
        <p:txBody>
          <a:bodyPr/>
          <a:lstStyle/>
          <a:p>
            <a:endParaRPr lang="en-US"/>
          </a:p>
        </p:txBody>
      </p:sp>
      <p:sp>
        <p:nvSpPr>
          <p:cNvPr id="15399" name="Freeform 52"/>
          <p:cNvSpPr>
            <a:spLocks/>
          </p:cNvSpPr>
          <p:nvPr/>
        </p:nvSpPr>
        <p:spPr bwMode="auto">
          <a:xfrm>
            <a:off x="4427538" y="3246438"/>
            <a:ext cx="190500" cy="49212"/>
          </a:xfrm>
          <a:custGeom>
            <a:avLst/>
            <a:gdLst>
              <a:gd name="T0" fmla="*/ 0 w 135"/>
              <a:gd name="T1" fmla="*/ 0 h 31"/>
              <a:gd name="T2" fmla="*/ 2147483647 w 135"/>
              <a:gd name="T3" fmla="*/ 2147483647 h 31"/>
              <a:gd name="T4" fmla="*/ 2147483647 w 135"/>
              <a:gd name="T5" fmla="*/ 2147483647 h 31"/>
              <a:gd name="T6" fmla="*/ 2147483647 w 135"/>
              <a:gd name="T7" fmla="*/ 2147483647 h 31"/>
              <a:gd name="T8" fmla="*/ 2147483647 w 135"/>
              <a:gd name="T9" fmla="*/ 2147483647 h 31"/>
              <a:gd name="T10" fmla="*/ 2147483647 w 135"/>
              <a:gd name="T11" fmla="*/ 2147483647 h 31"/>
              <a:gd name="T12" fmla="*/ 2147483647 w 135"/>
              <a:gd name="T13" fmla="*/ 2147483647 h 31"/>
              <a:gd name="T14" fmla="*/ 2147483647 w 135"/>
              <a:gd name="T15" fmla="*/ 2147483647 h 31"/>
              <a:gd name="T16" fmla="*/ 2147483647 w 135"/>
              <a:gd name="T17" fmla="*/ 2147483647 h 31"/>
              <a:gd name="T18" fmla="*/ 2147483647 w 135"/>
              <a:gd name="T19" fmla="*/ 2147483647 h 31"/>
              <a:gd name="T20" fmla="*/ 2147483647 w 135"/>
              <a:gd name="T21" fmla="*/ 2147483647 h 31"/>
              <a:gd name="T22" fmla="*/ 2147483647 w 135"/>
              <a:gd name="T23" fmla="*/ 2147483647 h 31"/>
              <a:gd name="T24" fmla="*/ 2147483647 w 135"/>
              <a:gd name="T25" fmla="*/ 2147483647 h 31"/>
              <a:gd name="T26" fmla="*/ 2147483647 w 135"/>
              <a:gd name="T27" fmla="*/ 2147483647 h 31"/>
              <a:gd name="T28" fmla="*/ 2147483647 w 135"/>
              <a:gd name="T29" fmla="*/ 2147483647 h 31"/>
              <a:gd name="T30" fmla="*/ 2147483647 w 135"/>
              <a:gd name="T31" fmla="*/ 2147483647 h 31"/>
              <a:gd name="T32" fmla="*/ 2147483647 w 135"/>
              <a:gd name="T33" fmla="*/ 214748364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31"/>
              <a:gd name="T53" fmla="*/ 135 w 13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31">
                <a:moveTo>
                  <a:pt x="0" y="0"/>
                </a:moveTo>
                <a:lnTo>
                  <a:pt x="5" y="4"/>
                </a:lnTo>
                <a:lnTo>
                  <a:pt x="11" y="7"/>
                </a:lnTo>
                <a:lnTo>
                  <a:pt x="19" y="11"/>
                </a:lnTo>
                <a:lnTo>
                  <a:pt x="27" y="13"/>
                </a:lnTo>
                <a:lnTo>
                  <a:pt x="35" y="16"/>
                </a:lnTo>
                <a:lnTo>
                  <a:pt x="43" y="18"/>
                </a:lnTo>
                <a:lnTo>
                  <a:pt x="51" y="22"/>
                </a:lnTo>
                <a:lnTo>
                  <a:pt x="59" y="24"/>
                </a:lnTo>
                <a:lnTo>
                  <a:pt x="68" y="26"/>
                </a:lnTo>
                <a:lnTo>
                  <a:pt x="76" y="27"/>
                </a:lnTo>
                <a:lnTo>
                  <a:pt x="86" y="29"/>
                </a:lnTo>
                <a:lnTo>
                  <a:pt x="95" y="29"/>
                </a:lnTo>
                <a:lnTo>
                  <a:pt x="105" y="31"/>
                </a:lnTo>
                <a:lnTo>
                  <a:pt x="116" y="31"/>
                </a:lnTo>
                <a:lnTo>
                  <a:pt x="124" y="31"/>
                </a:lnTo>
                <a:lnTo>
                  <a:pt x="135" y="31"/>
                </a:lnTo>
              </a:path>
            </a:pathLst>
          </a:custGeom>
          <a:noFill/>
          <a:ln w="7938">
            <a:solidFill>
              <a:srgbClr val="000000"/>
            </a:solidFill>
            <a:round/>
            <a:headEnd/>
            <a:tailEnd/>
          </a:ln>
        </p:spPr>
        <p:txBody>
          <a:bodyPr/>
          <a:lstStyle/>
          <a:p>
            <a:endParaRPr lang="en-US"/>
          </a:p>
        </p:txBody>
      </p:sp>
      <p:sp>
        <p:nvSpPr>
          <p:cNvPr id="15400" name="Freeform 53"/>
          <p:cNvSpPr>
            <a:spLocks/>
          </p:cNvSpPr>
          <p:nvPr/>
        </p:nvSpPr>
        <p:spPr bwMode="auto">
          <a:xfrm>
            <a:off x="4427538" y="4224338"/>
            <a:ext cx="187325" cy="52387"/>
          </a:xfrm>
          <a:custGeom>
            <a:avLst/>
            <a:gdLst>
              <a:gd name="T0" fmla="*/ 0 w 132"/>
              <a:gd name="T1" fmla="*/ 2147483647 h 33"/>
              <a:gd name="T2" fmla="*/ 2147483647 w 132"/>
              <a:gd name="T3" fmla="*/ 2147483647 h 33"/>
              <a:gd name="T4" fmla="*/ 2147483647 w 132"/>
              <a:gd name="T5" fmla="*/ 2147483647 h 33"/>
              <a:gd name="T6" fmla="*/ 2147483647 w 132"/>
              <a:gd name="T7" fmla="*/ 2147483647 h 33"/>
              <a:gd name="T8" fmla="*/ 2147483647 w 132"/>
              <a:gd name="T9" fmla="*/ 2147483647 h 33"/>
              <a:gd name="T10" fmla="*/ 2147483647 w 132"/>
              <a:gd name="T11" fmla="*/ 2147483647 h 33"/>
              <a:gd name="T12" fmla="*/ 2147483647 w 132"/>
              <a:gd name="T13" fmla="*/ 2147483647 h 33"/>
              <a:gd name="T14" fmla="*/ 2147483647 w 132"/>
              <a:gd name="T15" fmla="*/ 2147483647 h 33"/>
              <a:gd name="T16" fmla="*/ 2147483647 w 132"/>
              <a:gd name="T17" fmla="*/ 2147483647 h 33"/>
              <a:gd name="T18" fmla="*/ 2147483647 w 132"/>
              <a:gd name="T19" fmla="*/ 2147483647 h 33"/>
              <a:gd name="T20" fmla="*/ 2147483647 w 132"/>
              <a:gd name="T21" fmla="*/ 2147483647 h 33"/>
              <a:gd name="T22" fmla="*/ 2147483647 w 132"/>
              <a:gd name="T23" fmla="*/ 2147483647 h 33"/>
              <a:gd name="T24" fmla="*/ 2147483647 w 132"/>
              <a:gd name="T25" fmla="*/ 2147483647 h 33"/>
              <a:gd name="T26" fmla="*/ 2147483647 w 132"/>
              <a:gd name="T27" fmla="*/ 2147483647 h 33"/>
              <a:gd name="T28" fmla="*/ 2147483647 w 132"/>
              <a:gd name="T29" fmla="*/ 0 h 33"/>
              <a:gd name="T30" fmla="*/ 2147483647 w 132"/>
              <a:gd name="T31" fmla="*/ 0 h 33"/>
              <a:gd name="T32" fmla="*/ 2147483647 w 132"/>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33"/>
              <a:gd name="T53" fmla="*/ 132 w 1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33">
                <a:moveTo>
                  <a:pt x="0" y="33"/>
                </a:moveTo>
                <a:lnTo>
                  <a:pt x="5" y="29"/>
                </a:lnTo>
                <a:lnTo>
                  <a:pt x="13" y="24"/>
                </a:lnTo>
                <a:lnTo>
                  <a:pt x="22" y="20"/>
                </a:lnTo>
                <a:lnTo>
                  <a:pt x="30" y="18"/>
                </a:lnTo>
                <a:lnTo>
                  <a:pt x="38" y="14"/>
                </a:lnTo>
                <a:lnTo>
                  <a:pt x="43" y="13"/>
                </a:lnTo>
                <a:lnTo>
                  <a:pt x="54" y="9"/>
                </a:lnTo>
                <a:lnTo>
                  <a:pt x="62" y="7"/>
                </a:lnTo>
                <a:lnTo>
                  <a:pt x="70" y="5"/>
                </a:lnTo>
                <a:lnTo>
                  <a:pt x="78" y="3"/>
                </a:lnTo>
                <a:lnTo>
                  <a:pt x="86" y="2"/>
                </a:lnTo>
                <a:lnTo>
                  <a:pt x="97" y="2"/>
                </a:lnTo>
                <a:lnTo>
                  <a:pt x="105" y="2"/>
                </a:lnTo>
                <a:lnTo>
                  <a:pt x="113" y="0"/>
                </a:lnTo>
                <a:lnTo>
                  <a:pt x="122" y="0"/>
                </a:lnTo>
                <a:lnTo>
                  <a:pt x="132" y="0"/>
                </a:lnTo>
              </a:path>
            </a:pathLst>
          </a:custGeom>
          <a:noFill/>
          <a:ln w="7938">
            <a:solidFill>
              <a:srgbClr val="000000"/>
            </a:solidFill>
            <a:round/>
            <a:headEnd/>
            <a:tailEnd/>
          </a:ln>
        </p:spPr>
        <p:txBody>
          <a:bodyPr/>
          <a:lstStyle/>
          <a:p>
            <a:endParaRPr lang="en-US"/>
          </a:p>
        </p:txBody>
      </p:sp>
      <p:sp>
        <p:nvSpPr>
          <p:cNvPr id="15401" name="Freeform 54"/>
          <p:cNvSpPr>
            <a:spLocks/>
          </p:cNvSpPr>
          <p:nvPr/>
        </p:nvSpPr>
        <p:spPr bwMode="auto">
          <a:xfrm>
            <a:off x="4424363" y="4611688"/>
            <a:ext cx="190500" cy="49212"/>
          </a:xfrm>
          <a:custGeom>
            <a:avLst/>
            <a:gdLst>
              <a:gd name="T0" fmla="*/ 0 w 135"/>
              <a:gd name="T1" fmla="*/ 0 h 31"/>
              <a:gd name="T2" fmla="*/ 2147483647 w 135"/>
              <a:gd name="T3" fmla="*/ 2147483647 h 31"/>
              <a:gd name="T4" fmla="*/ 2147483647 w 135"/>
              <a:gd name="T5" fmla="*/ 2147483647 h 31"/>
              <a:gd name="T6" fmla="*/ 2147483647 w 135"/>
              <a:gd name="T7" fmla="*/ 2147483647 h 31"/>
              <a:gd name="T8" fmla="*/ 2147483647 w 135"/>
              <a:gd name="T9" fmla="*/ 2147483647 h 31"/>
              <a:gd name="T10" fmla="*/ 2147483647 w 135"/>
              <a:gd name="T11" fmla="*/ 2147483647 h 31"/>
              <a:gd name="T12" fmla="*/ 2147483647 w 135"/>
              <a:gd name="T13" fmla="*/ 2147483647 h 31"/>
              <a:gd name="T14" fmla="*/ 2147483647 w 135"/>
              <a:gd name="T15" fmla="*/ 2147483647 h 31"/>
              <a:gd name="T16" fmla="*/ 2147483647 w 135"/>
              <a:gd name="T17" fmla="*/ 2147483647 h 31"/>
              <a:gd name="T18" fmla="*/ 2147483647 w 135"/>
              <a:gd name="T19" fmla="*/ 2147483647 h 31"/>
              <a:gd name="T20" fmla="*/ 2147483647 w 135"/>
              <a:gd name="T21" fmla="*/ 2147483647 h 31"/>
              <a:gd name="T22" fmla="*/ 2147483647 w 135"/>
              <a:gd name="T23" fmla="*/ 2147483647 h 31"/>
              <a:gd name="T24" fmla="*/ 2147483647 w 135"/>
              <a:gd name="T25" fmla="*/ 2147483647 h 31"/>
              <a:gd name="T26" fmla="*/ 2147483647 w 135"/>
              <a:gd name="T27" fmla="*/ 2147483647 h 31"/>
              <a:gd name="T28" fmla="*/ 2147483647 w 135"/>
              <a:gd name="T29" fmla="*/ 2147483647 h 31"/>
              <a:gd name="T30" fmla="*/ 2147483647 w 135"/>
              <a:gd name="T31" fmla="*/ 2147483647 h 31"/>
              <a:gd name="T32" fmla="*/ 2147483647 w 135"/>
              <a:gd name="T33" fmla="*/ 214748364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31"/>
              <a:gd name="T53" fmla="*/ 135 w 13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31">
                <a:moveTo>
                  <a:pt x="0" y="0"/>
                </a:moveTo>
                <a:lnTo>
                  <a:pt x="6" y="3"/>
                </a:lnTo>
                <a:lnTo>
                  <a:pt x="14" y="7"/>
                </a:lnTo>
                <a:lnTo>
                  <a:pt x="22" y="11"/>
                </a:lnTo>
                <a:lnTo>
                  <a:pt x="30" y="12"/>
                </a:lnTo>
                <a:lnTo>
                  <a:pt x="38" y="16"/>
                </a:lnTo>
                <a:lnTo>
                  <a:pt x="46" y="18"/>
                </a:lnTo>
                <a:lnTo>
                  <a:pt x="54" y="20"/>
                </a:lnTo>
                <a:lnTo>
                  <a:pt x="62" y="22"/>
                </a:lnTo>
                <a:lnTo>
                  <a:pt x="71" y="23"/>
                </a:lnTo>
                <a:lnTo>
                  <a:pt x="79" y="25"/>
                </a:lnTo>
                <a:lnTo>
                  <a:pt x="87" y="27"/>
                </a:lnTo>
                <a:lnTo>
                  <a:pt x="98" y="27"/>
                </a:lnTo>
                <a:lnTo>
                  <a:pt x="106" y="29"/>
                </a:lnTo>
                <a:lnTo>
                  <a:pt x="116" y="29"/>
                </a:lnTo>
                <a:lnTo>
                  <a:pt x="127" y="31"/>
                </a:lnTo>
                <a:lnTo>
                  <a:pt x="135" y="31"/>
                </a:lnTo>
              </a:path>
            </a:pathLst>
          </a:custGeom>
          <a:noFill/>
          <a:ln w="7938">
            <a:solidFill>
              <a:srgbClr val="000000"/>
            </a:solidFill>
            <a:round/>
            <a:headEnd/>
            <a:tailEnd/>
          </a:ln>
        </p:spPr>
        <p:txBody>
          <a:bodyPr/>
          <a:lstStyle/>
          <a:p>
            <a:endParaRPr lang="en-US"/>
          </a:p>
        </p:txBody>
      </p:sp>
      <p:sp>
        <p:nvSpPr>
          <p:cNvPr id="15402" name="Freeform 55"/>
          <p:cNvSpPr>
            <a:spLocks/>
          </p:cNvSpPr>
          <p:nvPr/>
        </p:nvSpPr>
        <p:spPr bwMode="auto">
          <a:xfrm>
            <a:off x="4424363" y="4786313"/>
            <a:ext cx="190500" cy="25400"/>
          </a:xfrm>
          <a:custGeom>
            <a:avLst/>
            <a:gdLst>
              <a:gd name="T0" fmla="*/ 0 w 135"/>
              <a:gd name="T1" fmla="*/ 2147483647 h 16"/>
              <a:gd name="T2" fmla="*/ 2147483647 w 135"/>
              <a:gd name="T3" fmla="*/ 2147483647 h 16"/>
              <a:gd name="T4" fmla="*/ 2147483647 w 135"/>
              <a:gd name="T5" fmla="*/ 2147483647 h 16"/>
              <a:gd name="T6" fmla="*/ 2147483647 w 135"/>
              <a:gd name="T7" fmla="*/ 2147483647 h 16"/>
              <a:gd name="T8" fmla="*/ 2147483647 w 135"/>
              <a:gd name="T9" fmla="*/ 2147483647 h 16"/>
              <a:gd name="T10" fmla="*/ 2147483647 w 135"/>
              <a:gd name="T11" fmla="*/ 2147483647 h 16"/>
              <a:gd name="T12" fmla="*/ 2147483647 w 135"/>
              <a:gd name="T13" fmla="*/ 2147483647 h 16"/>
              <a:gd name="T14" fmla="*/ 2147483647 w 135"/>
              <a:gd name="T15" fmla="*/ 2147483647 h 16"/>
              <a:gd name="T16" fmla="*/ 2147483647 w 135"/>
              <a:gd name="T17" fmla="*/ 2147483647 h 16"/>
              <a:gd name="T18" fmla="*/ 2147483647 w 135"/>
              <a:gd name="T19" fmla="*/ 2147483647 h 16"/>
              <a:gd name="T20" fmla="*/ 2147483647 w 135"/>
              <a:gd name="T21" fmla="*/ 2147483647 h 16"/>
              <a:gd name="T22" fmla="*/ 2147483647 w 135"/>
              <a:gd name="T23" fmla="*/ 2147483647 h 16"/>
              <a:gd name="T24" fmla="*/ 2147483647 w 135"/>
              <a:gd name="T25" fmla="*/ 2147483647 h 16"/>
              <a:gd name="T26" fmla="*/ 2147483647 w 135"/>
              <a:gd name="T27" fmla="*/ 2147483647 h 16"/>
              <a:gd name="T28" fmla="*/ 2147483647 w 135"/>
              <a:gd name="T29" fmla="*/ 2147483647 h 16"/>
              <a:gd name="T30" fmla="*/ 2147483647 w 135"/>
              <a:gd name="T31" fmla="*/ 2147483647 h 16"/>
              <a:gd name="T32" fmla="*/ 2147483647 w 135"/>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6"/>
              <a:gd name="T53" fmla="*/ 135 w 1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6">
                <a:moveTo>
                  <a:pt x="0" y="16"/>
                </a:moveTo>
                <a:lnTo>
                  <a:pt x="8" y="14"/>
                </a:lnTo>
                <a:lnTo>
                  <a:pt x="16" y="12"/>
                </a:lnTo>
                <a:lnTo>
                  <a:pt x="25" y="11"/>
                </a:lnTo>
                <a:lnTo>
                  <a:pt x="35" y="9"/>
                </a:lnTo>
                <a:lnTo>
                  <a:pt x="43" y="9"/>
                </a:lnTo>
                <a:lnTo>
                  <a:pt x="52" y="7"/>
                </a:lnTo>
                <a:lnTo>
                  <a:pt x="60" y="5"/>
                </a:lnTo>
                <a:lnTo>
                  <a:pt x="71" y="5"/>
                </a:lnTo>
                <a:lnTo>
                  <a:pt x="79" y="5"/>
                </a:lnTo>
                <a:lnTo>
                  <a:pt x="87" y="3"/>
                </a:lnTo>
                <a:lnTo>
                  <a:pt x="95" y="3"/>
                </a:lnTo>
                <a:lnTo>
                  <a:pt x="103" y="3"/>
                </a:lnTo>
                <a:lnTo>
                  <a:pt x="111" y="1"/>
                </a:lnTo>
                <a:lnTo>
                  <a:pt x="119" y="1"/>
                </a:lnTo>
                <a:lnTo>
                  <a:pt x="127" y="1"/>
                </a:lnTo>
                <a:lnTo>
                  <a:pt x="135" y="0"/>
                </a:lnTo>
              </a:path>
            </a:pathLst>
          </a:custGeom>
          <a:noFill/>
          <a:ln w="7938">
            <a:solidFill>
              <a:srgbClr val="000000"/>
            </a:solidFill>
            <a:round/>
            <a:headEnd/>
            <a:tailEnd/>
          </a:ln>
        </p:spPr>
        <p:txBody>
          <a:bodyPr/>
          <a:lstStyle/>
          <a:p>
            <a:endParaRPr lang="en-US"/>
          </a:p>
        </p:txBody>
      </p:sp>
      <p:sp>
        <p:nvSpPr>
          <p:cNvPr id="117821" name="Rectangle 61"/>
          <p:cNvSpPr>
            <a:spLocks noGrp="1" noChangeArrowheads="1"/>
          </p:cNvSpPr>
          <p:nvPr>
            <p:ph type="title" idx="4294967295"/>
          </p:nvPr>
        </p:nvSpPr>
        <p:spPr>
          <a:xfrm>
            <a:off x="850900" y="577850"/>
            <a:ext cx="7723188" cy="496888"/>
          </a:xfrm>
        </p:spPr>
        <p:txBody>
          <a:bodyPr>
            <a:normAutofit fontScale="90000"/>
          </a:bodyPr>
          <a:lstStyle/>
          <a:p>
            <a:pPr eaLnBrk="1" hangingPunct="1">
              <a:defRPr/>
            </a:pPr>
            <a:r>
              <a:rPr lang="en-US" sz="4000" dirty="0" smtClean="0">
                <a:solidFill>
                  <a:srgbClr val="FFFF00"/>
                </a:solidFill>
              </a:rPr>
              <a:t>         </a:t>
            </a:r>
            <a:endParaRPr lang="en-US" sz="4000" b="0" dirty="0" smtClean="0">
              <a:solidFill>
                <a:srgbClr val="FFFF00"/>
              </a:solidFill>
            </a:endParaRPr>
          </a:p>
        </p:txBody>
      </p:sp>
      <p:sp>
        <p:nvSpPr>
          <p:cNvPr id="15410" name="Line 63"/>
          <p:cNvSpPr>
            <a:spLocks noChangeShapeType="1"/>
          </p:cNvSpPr>
          <p:nvPr/>
        </p:nvSpPr>
        <p:spPr bwMode="auto">
          <a:xfrm flipH="1">
            <a:off x="6991350" y="1558925"/>
            <a:ext cx="0" cy="1317625"/>
          </a:xfrm>
          <a:prstGeom prst="line">
            <a:avLst/>
          </a:prstGeom>
          <a:noFill/>
          <a:ln w="17526">
            <a:solidFill>
              <a:srgbClr val="000000"/>
            </a:solidFill>
            <a:round/>
            <a:headEnd/>
            <a:tailEnd/>
          </a:ln>
        </p:spPr>
        <p:txBody>
          <a:bodyPr wrap="none" anchor="ctr"/>
          <a:lstStyle/>
          <a:p>
            <a:endParaRPr lang="en-US"/>
          </a:p>
        </p:txBody>
      </p:sp>
      <p:sp>
        <p:nvSpPr>
          <p:cNvPr id="58" name="TextBox 57"/>
          <p:cNvSpPr txBox="1"/>
          <p:nvPr/>
        </p:nvSpPr>
        <p:spPr>
          <a:xfrm>
            <a:off x="2051720" y="332656"/>
            <a:ext cx="5282856" cy="646331"/>
          </a:xfrm>
          <a:prstGeom prst="rect">
            <a:avLst/>
          </a:prstGeom>
          <a:noFill/>
        </p:spPr>
        <p:txBody>
          <a:bodyPr wrap="none" rtlCol="0">
            <a:spAutoFit/>
          </a:bodyPr>
          <a:lstStyle/>
          <a:p>
            <a:r>
              <a:rPr lang="en-US" sz="3600" b="1" dirty="0" err="1" smtClean="0">
                <a:solidFill>
                  <a:srgbClr val="C00000"/>
                </a:solidFill>
              </a:rPr>
              <a:t>Women,s</a:t>
            </a:r>
            <a:r>
              <a:rPr lang="en-US" sz="3600" b="1" dirty="0" smtClean="0">
                <a:solidFill>
                  <a:srgbClr val="C00000"/>
                </a:solidFill>
              </a:rPr>
              <a:t>  Health Initiative</a:t>
            </a:r>
            <a:endParaRPr lang="en-US" sz="3600" b="1" dirty="0">
              <a:solidFill>
                <a:srgbClr val="C00000"/>
              </a:solidFill>
            </a:endParaRPr>
          </a:p>
        </p:txBody>
      </p:sp>
      <p:sp>
        <p:nvSpPr>
          <p:cNvPr id="59" name="Line 63"/>
          <p:cNvSpPr>
            <a:spLocks noChangeShapeType="1"/>
          </p:cNvSpPr>
          <p:nvPr/>
        </p:nvSpPr>
        <p:spPr bwMode="auto">
          <a:xfrm flipH="1">
            <a:off x="2195736" y="2996953"/>
            <a:ext cx="0" cy="720080"/>
          </a:xfrm>
          <a:prstGeom prst="line">
            <a:avLst/>
          </a:prstGeom>
          <a:noFill/>
          <a:ln w="17526">
            <a:solidFill>
              <a:srgbClr val="000000"/>
            </a:solidFill>
            <a:round/>
            <a:headEnd/>
            <a:tailEnd/>
          </a:ln>
        </p:spPr>
        <p:txBody>
          <a:bodyPr wrap="none" anchor="ctr"/>
          <a:lstStyle/>
          <a:p>
            <a:endParaRPr lang="en-US"/>
          </a:p>
        </p:txBody>
      </p:sp>
      <p:sp>
        <p:nvSpPr>
          <p:cNvPr id="60" name="TextBox 59"/>
          <p:cNvSpPr txBox="1"/>
          <p:nvPr/>
        </p:nvSpPr>
        <p:spPr>
          <a:xfrm>
            <a:off x="6588224" y="3356992"/>
            <a:ext cx="910377" cy="369332"/>
          </a:xfrm>
          <a:prstGeom prst="rect">
            <a:avLst/>
          </a:prstGeom>
          <a:noFill/>
        </p:spPr>
        <p:txBody>
          <a:bodyPr wrap="none" rtlCol="0">
            <a:spAutoFit/>
          </a:bodyPr>
          <a:lstStyle/>
          <a:p>
            <a:r>
              <a:rPr lang="en-US" dirty="0" smtClean="0">
                <a:solidFill>
                  <a:srgbClr val="FF0000"/>
                </a:solidFill>
              </a:rPr>
              <a:t>Benefit </a:t>
            </a:r>
            <a:endParaRPr lang="en-US" dirty="0">
              <a:solidFill>
                <a:srgbClr val="FF0000"/>
              </a:solidFill>
            </a:endParaRPr>
          </a:p>
        </p:txBody>
      </p:sp>
      <p:sp>
        <p:nvSpPr>
          <p:cNvPr id="61" name="TextBox 60"/>
          <p:cNvSpPr txBox="1"/>
          <p:nvPr/>
        </p:nvSpPr>
        <p:spPr>
          <a:xfrm>
            <a:off x="1187624" y="3284984"/>
            <a:ext cx="609462" cy="369332"/>
          </a:xfrm>
          <a:prstGeom prst="rect">
            <a:avLst/>
          </a:prstGeom>
          <a:noFill/>
        </p:spPr>
        <p:txBody>
          <a:bodyPr wrap="none" rtlCol="0">
            <a:spAutoFit/>
          </a:bodyPr>
          <a:lstStyle/>
          <a:p>
            <a:r>
              <a:rPr lang="en-US" dirty="0" smtClean="0">
                <a:solidFill>
                  <a:srgbClr val="FF0000"/>
                </a:solidFill>
              </a:rPr>
              <a:t>Risk </a:t>
            </a:r>
            <a:endParaRPr lang="en-US" dirty="0">
              <a:solidFill>
                <a:srgbClr val="FF0000"/>
              </a:solidFill>
            </a:endParaRPr>
          </a:p>
        </p:txBody>
      </p:sp>
      <p:sp>
        <p:nvSpPr>
          <p:cNvPr id="62" name="Rectangle 61"/>
          <p:cNvSpPr/>
          <p:nvPr/>
        </p:nvSpPr>
        <p:spPr>
          <a:xfrm>
            <a:off x="1331640" y="3861048"/>
            <a:ext cx="1872208" cy="432048"/>
          </a:xfrm>
          <a:prstGeom prst="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29% increase CAD</a:t>
            </a:r>
            <a:endParaRPr lang="en-US" dirty="0"/>
          </a:p>
        </p:txBody>
      </p:sp>
      <p:sp>
        <p:nvSpPr>
          <p:cNvPr id="63" name="Rectangle 62"/>
          <p:cNvSpPr/>
          <p:nvPr/>
        </p:nvSpPr>
        <p:spPr>
          <a:xfrm>
            <a:off x="1331640" y="4365104"/>
            <a:ext cx="1872208" cy="360040"/>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41% increase  Stroke</a:t>
            </a:r>
            <a:endParaRPr lang="en-US" sz="1400" dirty="0"/>
          </a:p>
        </p:txBody>
      </p:sp>
      <p:sp>
        <p:nvSpPr>
          <p:cNvPr id="64" name="Rectangle 63"/>
          <p:cNvSpPr/>
          <p:nvPr/>
        </p:nvSpPr>
        <p:spPr>
          <a:xfrm>
            <a:off x="1331640" y="4797152"/>
            <a:ext cx="1872208" cy="360040"/>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26% increase  BC</a:t>
            </a:r>
            <a:endParaRPr lang="en-US" dirty="0"/>
          </a:p>
        </p:txBody>
      </p:sp>
      <p:sp>
        <p:nvSpPr>
          <p:cNvPr id="65" name="Rectangle 64"/>
          <p:cNvSpPr/>
          <p:nvPr/>
        </p:nvSpPr>
        <p:spPr>
          <a:xfrm>
            <a:off x="6156176" y="5805264"/>
            <a:ext cx="2664296" cy="648072"/>
          </a:xfrm>
          <a:prstGeom prst="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FRACTURE REDUCTION</a:t>
            </a:r>
          </a:p>
          <a:p>
            <a:pPr algn="ctr"/>
            <a:r>
              <a:rPr lang="en-US" dirty="0" smtClean="0"/>
              <a:t>COLON CANCER</a:t>
            </a:r>
            <a:endParaRPr lang="en-US" dirty="0"/>
          </a:p>
        </p:txBody>
      </p:sp>
      <p:sp>
        <p:nvSpPr>
          <p:cNvPr id="66" name="Rectangle 65"/>
          <p:cNvSpPr/>
          <p:nvPr/>
        </p:nvSpPr>
        <p:spPr>
          <a:xfrm>
            <a:off x="755576" y="5733256"/>
            <a:ext cx="2664296" cy="648072"/>
          </a:xfrm>
          <a:prstGeom prst="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EARLY STOP</a:t>
            </a:r>
          </a:p>
          <a:p>
            <a:pPr algn="ctr"/>
            <a:r>
              <a:rPr lang="en-US" dirty="0" smtClean="0"/>
              <a:t>Clear harm : VTE  </a:t>
            </a:r>
            <a:endParaRPr lang="en-US" dirty="0"/>
          </a:p>
        </p:txBody>
      </p:sp>
      <p:sp>
        <p:nvSpPr>
          <p:cNvPr id="67" name="Down Arrow 66"/>
          <p:cNvSpPr/>
          <p:nvPr/>
        </p:nvSpPr>
        <p:spPr>
          <a:xfrm>
            <a:off x="395536" y="3861048"/>
            <a:ext cx="484632" cy="1338448"/>
          </a:xfrm>
          <a:prstGeom prst="downArrow">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484784"/>
            <a:ext cx="8280920" cy="5016758"/>
          </a:xfrm>
          <a:prstGeom prst="rect">
            <a:avLst/>
          </a:prstGeom>
          <a:ln>
            <a:solidFill>
              <a:schemeClr val="accent1"/>
            </a:solidFill>
          </a:ln>
        </p:spPr>
        <p:txBody>
          <a:bodyPr wrap="square">
            <a:spAutoFit/>
          </a:bodyPr>
          <a:lstStyle/>
          <a:p>
            <a:r>
              <a:rPr lang="en-US" sz="2000" b="1" i="1" dirty="0" err="1" smtClean="0">
                <a:solidFill>
                  <a:srgbClr val="C00000"/>
                </a:solidFill>
              </a:rPr>
              <a:t>Raloxifene</a:t>
            </a:r>
            <a:r>
              <a:rPr lang="en-US" sz="2000" b="1" i="1" dirty="0" smtClean="0">
                <a:solidFill>
                  <a:srgbClr val="C00000"/>
                </a:solidFill>
              </a:rPr>
              <a:t> : </a:t>
            </a:r>
            <a:r>
              <a:rPr lang="en-US" sz="2000" dirty="0" smtClean="0">
                <a:solidFill>
                  <a:srgbClr val="FF0000"/>
                </a:solidFill>
              </a:rPr>
              <a:t>an alternative to HRT</a:t>
            </a:r>
            <a:endParaRPr lang="en-US" sz="2000" b="1" i="1" dirty="0">
              <a:solidFill>
                <a:srgbClr val="FF0000"/>
              </a:solidFill>
            </a:endParaRPr>
          </a:p>
          <a:p>
            <a:r>
              <a:rPr lang="en-US" sz="2000" dirty="0" smtClean="0">
                <a:solidFill>
                  <a:srgbClr val="00B050"/>
                </a:solidFill>
              </a:rPr>
              <a:t> • </a:t>
            </a:r>
            <a:r>
              <a:rPr lang="en-US" sz="2000" dirty="0" smtClean="0"/>
              <a:t>Selective </a:t>
            </a:r>
            <a:r>
              <a:rPr lang="en-US" sz="2000" dirty="0"/>
              <a:t>estrogen receptor modulators</a:t>
            </a:r>
            <a:br>
              <a:rPr lang="en-US" sz="2000" dirty="0"/>
            </a:br>
            <a:r>
              <a:rPr lang="en-US" sz="2000" dirty="0" smtClean="0">
                <a:solidFill>
                  <a:srgbClr val="00B050"/>
                </a:solidFill>
              </a:rPr>
              <a:t> • </a:t>
            </a:r>
            <a:r>
              <a:rPr lang="en-US" sz="2000" dirty="0" smtClean="0"/>
              <a:t>Binds </a:t>
            </a:r>
            <a:r>
              <a:rPr lang="en-US" sz="2000" dirty="0"/>
              <a:t>to estrogen receptors</a:t>
            </a:r>
            <a:br>
              <a:rPr lang="en-US" sz="2000" dirty="0"/>
            </a:br>
            <a:r>
              <a:rPr lang="en-US" sz="2000" dirty="0" smtClean="0">
                <a:solidFill>
                  <a:srgbClr val="00B050"/>
                </a:solidFill>
              </a:rPr>
              <a:t> • </a:t>
            </a:r>
            <a:r>
              <a:rPr lang="en-US" sz="2000" dirty="0" smtClean="0"/>
              <a:t>Estrogen </a:t>
            </a:r>
            <a:r>
              <a:rPr lang="en-US" sz="2000" dirty="0"/>
              <a:t>agonist activity on bone and circulating lipoproteins</a:t>
            </a:r>
            <a:br>
              <a:rPr lang="en-US" sz="2000" dirty="0"/>
            </a:br>
            <a:r>
              <a:rPr lang="en-US" sz="2000" dirty="0" smtClean="0">
                <a:solidFill>
                  <a:srgbClr val="00B050"/>
                </a:solidFill>
              </a:rPr>
              <a:t> • </a:t>
            </a:r>
            <a:r>
              <a:rPr lang="en-US" sz="2000" dirty="0" smtClean="0"/>
              <a:t>Estrogen </a:t>
            </a:r>
            <a:r>
              <a:rPr lang="en-US" sz="2000" dirty="0"/>
              <a:t>antagonist activity on breast and endometrial tissues</a:t>
            </a:r>
            <a:br>
              <a:rPr lang="en-US" sz="2000" dirty="0"/>
            </a:br>
            <a:r>
              <a:rPr lang="en-US" sz="2000" dirty="0" smtClean="0">
                <a:solidFill>
                  <a:srgbClr val="00B050"/>
                </a:solidFill>
              </a:rPr>
              <a:t> • </a:t>
            </a:r>
            <a:r>
              <a:rPr lang="en-US" sz="2000" dirty="0" smtClean="0"/>
              <a:t>Increased </a:t>
            </a:r>
            <a:r>
              <a:rPr lang="en-US" sz="2000" dirty="0"/>
              <a:t>risk for DVT</a:t>
            </a:r>
            <a:br>
              <a:rPr lang="en-US" sz="2000" dirty="0"/>
            </a:br>
            <a:r>
              <a:rPr lang="en-US" sz="2000" dirty="0" smtClean="0">
                <a:solidFill>
                  <a:srgbClr val="00B050"/>
                </a:solidFill>
              </a:rPr>
              <a:t> • </a:t>
            </a:r>
            <a:r>
              <a:rPr lang="en-US" sz="2000" dirty="0" smtClean="0"/>
              <a:t>Does </a:t>
            </a:r>
            <a:r>
              <a:rPr lang="en-US" sz="2000" dirty="0"/>
              <a:t>not block vasomotor symptoms of menopause </a:t>
            </a:r>
            <a:br>
              <a:rPr lang="en-US" sz="2000" dirty="0"/>
            </a:br>
            <a:endParaRPr lang="en-US" sz="2000" dirty="0"/>
          </a:p>
          <a:p>
            <a:r>
              <a:rPr lang="en-US" sz="2000" dirty="0" smtClean="0">
                <a:solidFill>
                  <a:srgbClr val="00B050"/>
                </a:solidFill>
              </a:rPr>
              <a:t>• </a:t>
            </a:r>
            <a:r>
              <a:rPr lang="en-US" sz="2000" dirty="0" smtClean="0"/>
              <a:t>Increased </a:t>
            </a:r>
            <a:r>
              <a:rPr lang="en-US" sz="2000" dirty="0"/>
              <a:t>spine BMD by 2.3% and hip BMD by 2.5% after 3 years</a:t>
            </a:r>
            <a:br>
              <a:rPr lang="en-US" sz="2000" dirty="0"/>
            </a:br>
            <a:r>
              <a:rPr lang="en-US" sz="2000" dirty="0" smtClean="0"/>
              <a:t>    50</a:t>
            </a:r>
            <a:r>
              <a:rPr lang="en-US" sz="2000" dirty="0"/>
              <a:t>% reduction in spine fractures</a:t>
            </a:r>
            <a:br>
              <a:rPr lang="en-US" sz="2000" dirty="0"/>
            </a:br>
            <a:r>
              <a:rPr lang="en-US" sz="2000" dirty="0" smtClean="0">
                <a:solidFill>
                  <a:srgbClr val="00B050"/>
                </a:solidFill>
              </a:rPr>
              <a:t> • </a:t>
            </a:r>
            <a:r>
              <a:rPr lang="en-US" sz="2000" dirty="0" smtClean="0"/>
              <a:t>No </a:t>
            </a:r>
            <a:r>
              <a:rPr lang="en-US" sz="2000" dirty="0"/>
              <a:t>effect on hip or other non-vertebral fractures</a:t>
            </a:r>
            <a:br>
              <a:rPr lang="en-US" sz="2000" dirty="0"/>
            </a:br>
            <a:endParaRPr lang="en-US" sz="2000" dirty="0"/>
          </a:p>
          <a:p>
            <a:r>
              <a:rPr lang="en-US" sz="2000" dirty="0" smtClean="0">
                <a:solidFill>
                  <a:srgbClr val="00B050"/>
                </a:solidFill>
              </a:rPr>
              <a:t>• </a:t>
            </a:r>
            <a:r>
              <a:rPr lang="en-US" sz="2000" dirty="0" smtClean="0"/>
              <a:t>60mg </a:t>
            </a:r>
            <a:r>
              <a:rPr lang="en-US" sz="2000" dirty="0"/>
              <a:t>coated tablets taken once daily</a:t>
            </a:r>
            <a:br>
              <a:rPr lang="en-US" sz="2000" dirty="0"/>
            </a:br>
            <a:r>
              <a:rPr lang="en-US" sz="2000" dirty="0" smtClean="0">
                <a:solidFill>
                  <a:srgbClr val="00B050"/>
                </a:solidFill>
              </a:rPr>
              <a:t>• </a:t>
            </a:r>
            <a:r>
              <a:rPr lang="en-US" sz="2000" dirty="0" smtClean="0"/>
              <a:t>Must </a:t>
            </a:r>
            <a:r>
              <a:rPr lang="en-US" sz="2000" dirty="0"/>
              <a:t>be stopped 72 hours prior to and during </a:t>
            </a:r>
            <a:r>
              <a:rPr lang="en-US" sz="2000" dirty="0" smtClean="0"/>
              <a:t>prolonged </a:t>
            </a:r>
          </a:p>
          <a:p>
            <a:r>
              <a:rPr lang="en-US" sz="2000" dirty="0" smtClean="0"/>
              <a:t>   </a:t>
            </a:r>
            <a:r>
              <a:rPr lang="en-US" sz="2000" dirty="0" err="1" smtClean="0"/>
              <a:t>immobilisation</a:t>
            </a:r>
            <a:r>
              <a:rPr lang="en-US" sz="2000" dirty="0"/>
              <a:t/>
            </a:r>
            <a:br>
              <a:rPr lang="en-US" sz="2000" dirty="0"/>
            </a:br>
            <a:r>
              <a:rPr lang="en-US" sz="2000" dirty="0" smtClean="0">
                <a:solidFill>
                  <a:srgbClr val="00B050"/>
                </a:solidFill>
              </a:rPr>
              <a:t>• </a:t>
            </a:r>
            <a:r>
              <a:rPr lang="en-US" sz="2000" dirty="0" smtClean="0"/>
              <a:t>Decreased </a:t>
            </a:r>
            <a:r>
              <a:rPr lang="en-US" sz="2000" dirty="0"/>
              <a:t>absorption with </a:t>
            </a:r>
            <a:r>
              <a:rPr lang="en-US" sz="2000" dirty="0" err="1" smtClean="0"/>
              <a:t>Ampicillin</a:t>
            </a:r>
            <a:r>
              <a:rPr lang="en-US" sz="2000" dirty="0" smtClean="0"/>
              <a:t>.</a:t>
            </a:r>
            <a:endParaRPr lang="en-US" sz="2000" dirty="0"/>
          </a:p>
        </p:txBody>
      </p:sp>
      <p:sp>
        <p:nvSpPr>
          <p:cNvPr id="3" name="Rectangle 2"/>
          <p:cNvSpPr>
            <a:spLocks noChangeArrowheads="1"/>
          </p:cNvSpPr>
          <p:nvPr/>
        </p:nvSpPr>
        <p:spPr bwMode="auto">
          <a:xfrm>
            <a:off x="395536" y="332656"/>
            <a:ext cx="8280919" cy="923330"/>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algn="ctr"/>
            <a:r>
              <a:rPr lang="en-US" sz="5400" b="1" dirty="0" smtClean="0">
                <a:solidFill>
                  <a:schemeClr val="bg1"/>
                </a:solidFill>
              </a:rPr>
              <a:t>SERMs</a:t>
            </a:r>
            <a:endParaRPr lang="en-US" sz="5400" b="1" dirty="0">
              <a:solidFill>
                <a:schemeClr val="bg1"/>
              </a:solidFill>
            </a:endParaRPr>
          </a:p>
        </p:txBody>
      </p:sp>
      <p:pic>
        <p:nvPicPr>
          <p:cNvPr id="6" name="Picture 2" descr="Evista (Raloxifene Hydrochloride)">
            <a:hlinkClick r:id="rId2"/>
          </p:cNvPr>
          <p:cNvPicPr>
            <a:picLocks noChangeAspect="1" noChangeArrowheads="1"/>
          </p:cNvPicPr>
          <p:nvPr/>
        </p:nvPicPr>
        <p:blipFill>
          <a:blip r:embed="rId3" cstate="print"/>
          <a:srcRect/>
          <a:stretch>
            <a:fillRect/>
          </a:stretch>
        </p:blipFill>
        <p:spPr bwMode="auto">
          <a:xfrm>
            <a:off x="7236296" y="2021570"/>
            <a:ext cx="1728192" cy="176747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03648" y="2708920"/>
            <a:ext cx="6525385" cy="2664295"/>
          </a:xfrm>
          <a:prstGeom prst="rect">
            <a:avLst/>
          </a:prstGeom>
          <a:noFill/>
          <a:ln w="9525">
            <a:noFill/>
            <a:miter lim="800000"/>
            <a:headEnd/>
            <a:tailEnd/>
          </a:ln>
        </p:spPr>
      </p:pic>
      <p:sp>
        <p:nvSpPr>
          <p:cNvPr id="5" name="TextBox 4"/>
          <p:cNvSpPr txBox="1"/>
          <p:nvPr/>
        </p:nvSpPr>
        <p:spPr>
          <a:xfrm>
            <a:off x="0" y="476672"/>
            <a:ext cx="8748464" cy="461665"/>
          </a:xfrm>
          <a:prstGeom prst="rect">
            <a:avLst/>
          </a:prstGeom>
          <a:noFill/>
        </p:spPr>
        <p:txBody>
          <a:bodyPr wrap="square" rtlCol="0">
            <a:spAutoFit/>
          </a:bodyPr>
          <a:lstStyle/>
          <a:p>
            <a:pPr algn="ctr"/>
            <a:r>
              <a:rPr lang="en-US" sz="2400" dirty="0" smtClean="0"/>
              <a:t>Effect of </a:t>
            </a:r>
            <a:r>
              <a:rPr lang="en-US" sz="2400" dirty="0" err="1" smtClean="0"/>
              <a:t>Raloxifene</a:t>
            </a:r>
            <a:r>
              <a:rPr lang="en-US" sz="2400" dirty="0" smtClean="0"/>
              <a:t> on vertebral fractures after 4 years  of treatment </a:t>
            </a:r>
          </a:p>
        </p:txBody>
      </p:sp>
      <p:sp>
        <p:nvSpPr>
          <p:cNvPr id="6" name="TextBox 5"/>
          <p:cNvSpPr txBox="1"/>
          <p:nvPr/>
        </p:nvSpPr>
        <p:spPr>
          <a:xfrm>
            <a:off x="1907704" y="5445224"/>
            <a:ext cx="1706108" cy="276999"/>
          </a:xfrm>
          <a:prstGeom prst="rect">
            <a:avLst/>
          </a:prstGeom>
          <a:noFill/>
        </p:spPr>
        <p:txBody>
          <a:bodyPr wrap="none" rtlCol="0">
            <a:spAutoFit/>
          </a:bodyPr>
          <a:lstStyle/>
          <a:p>
            <a:r>
              <a:rPr lang="en-US" sz="1200" dirty="0" smtClean="0"/>
              <a:t>Pooled study population</a:t>
            </a:r>
            <a:endParaRPr lang="en-US" sz="1200" dirty="0"/>
          </a:p>
        </p:txBody>
      </p:sp>
      <p:sp>
        <p:nvSpPr>
          <p:cNvPr id="7" name="TextBox 6"/>
          <p:cNvSpPr txBox="1"/>
          <p:nvPr/>
        </p:nvSpPr>
        <p:spPr>
          <a:xfrm>
            <a:off x="3851920" y="5445224"/>
            <a:ext cx="1993494" cy="276999"/>
          </a:xfrm>
          <a:prstGeom prst="rect">
            <a:avLst/>
          </a:prstGeom>
          <a:noFill/>
        </p:spPr>
        <p:txBody>
          <a:bodyPr wrap="none" rtlCol="0">
            <a:spAutoFit/>
          </a:bodyPr>
          <a:lstStyle/>
          <a:p>
            <a:r>
              <a:rPr lang="en-US" sz="1200" dirty="0" smtClean="0"/>
              <a:t>With ≥ 1 previous V. fracture </a:t>
            </a:r>
            <a:endParaRPr lang="en-US" sz="1200" dirty="0"/>
          </a:p>
        </p:txBody>
      </p:sp>
      <p:sp>
        <p:nvSpPr>
          <p:cNvPr id="8" name="TextBox 7"/>
          <p:cNvSpPr txBox="1"/>
          <p:nvPr/>
        </p:nvSpPr>
        <p:spPr>
          <a:xfrm>
            <a:off x="6084168" y="5445224"/>
            <a:ext cx="2059218" cy="276999"/>
          </a:xfrm>
          <a:prstGeom prst="rect">
            <a:avLst/>
          </a:prstGeom>
          <a:noFill/>
        </p:spPr>
        <p:txBody>
          <a:bodyPr wrap="none" rtlCol="0">
            <a:spAutoFit/>
          </a:bodyPr>
          <a:lstStyle/>
          <a:p>
            <a:r>
              <a:rPr lang="en-US" sz="1200" dirty="0" smtClean="0"/>
              <a:t>Without previous  V. fracture </a:t>
            </a:r>
            <a:endParaRPr lang="en-US" sz="1200" dirty="0"/>
          </a:p>
        </p:txBody>
      </p:sp>
      <p:sp>
        <p:nvSpPr>
          <p:cNvPr id="9" name="TextBox 8"/>
          <p:cNvSpPr txBox="1"/>
          <p:nvPr/>
        </p:nvSpPr>
        <p:spPr>
          <a:xfrm rot="16200000">
            <a:off x="-625865" y="3633475"/>
            <a:ext cx="2689134" cy="646331"/>
          </a:xfrm>
          <a:prstGeom prst="rect">
            <a:avLst/>
          </a:prstGeom>
          <a:noFill/>
        </p:spPr>
        <p:txBody>
          <a:bodyPr wrap="none" rtlCol="0">
            <a:spAutoFit/>
          </a:bodyPr>
          <a:lstStyle/>
          <a:p>
            <a:pPr algn="ctr"/>
            <a:r>
              <a:rPr lang="en-US" dirty="0" smtClean="0"/>
              <a:t>% of women with incident </a:t>
            </a:r>
          </a:p>
          <a:p>
            <a:pPr algn="ctr"/>
            <a:r>
              <a:rPr lang="en-US" dirty="0" smtClean="0"/>
              <a:t>vertebral fracture </a:t>
            </a:r>
            <a:endParaRPr lang="en-US" dirty="0"/>
          </a:p>
        </p:txBody>
      </p:sp>
      <p:sp>
        <p:nvSpPr>
          <p:cNvPr id="10" name="Rectangle 9"/>
          <p:cNvSpPr/>
          <p:nvPr/>
        </p:nvSpPr>
        <p:spPr>
          <a:xfrm>
            <a:off x="4499992" y="2132856"/>
            <a:ext cx="288032" cy="194320"/>
          </a:xfrm>
          <a:prstGeom prst="rect">
            <a:avLst/>
          </a:prstGeom>
          <a:solidFill>
            <a:srgbClr val="F25D1A"/>
          </a:solidFill>
          <a:ln>
            <a:solidFill>
              <a:srgbClr val="F25D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92080" y="2132856"/>
            <a:ext cx="288032" cy="194320"/>
          </a:xfrm>
          <a:prstGeom prst="rect">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16216" y="2132856"/>
            <a:ext cx="288032" cy="1943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88024" y="2143889"/>
            <a:ext cx="426720" cy="276999"/>
          </a:xfrm>
          <a:prstGeom prst="rect">
            <a:avLst/>
          </a:prstGeom>
          <a:noFill/>
        </p:spPr>
        <p:txBody>
          <a:bodyPr wrap="none" rtlCol="0">
            <a:spAutoFit/>
          </a:bodyPr>
          <a:lstStyle/>
          <a:p>
            <a:r>
              <a:rPr lang="en-US" sz="1200" dirty="0" err="1" smtClean="0"/>
              <a:t>Pbo</a:t>
            </a:r>
            <a:endParaRPr lang="en-US" sz="1200" dirty="0"/>
          </a:p>
        </p:txBody>
      </p:sp>
      <p:sp>
        <p:nvSpPr>
          <p:cNvPr id="14" name="TextBox 13"/>
          <p:cNvSpPr txBox="1"/>
          <p:nvPr/>
        </p:nvSpPr>
        <p:spPr>
          <a:xfrm>
            <a:off x="5652120" y="2132856"/>
            <a:ext cx="838691" cy="276999"/>
          </a:xfrm>
          <a:prstGeom prst="rect">
            <a:avLst/>
          </a:prstGeom>
          <a:noFill/>
        </p:spPr>
        <p:txBody>
          <a:bodyPr wrap="none" rtlCol="0">
            <a:spAutoFit/>
          </a:bodyPr>
          <a:lstStyle/>
          <a:p>
            <a:r>
              <a:rPr lang="en-US" sz="1200" dirty="0" err="1" smtClean="0"/>
              <a:t>Ral</a:t>
            </a:r>
            <a:r>
              <a:rPr lang="en-US" sz="1200" dirty="0" smtClean="0"/>
              <a:t>. 60 mg</a:t>
            </a:r>
            <a:endParaRPr lang="en-US" sz="1200" dirty="0"/>
          </a:p>
        </p:txBody>
      </p:sp>
      <p:sp>
        <p:nvSpPr>
          <p:cNvPr id="15" name="TextBox 14"/>
          <p:cNvSpPr txBox="1"/>
          <p:nvPr/>
        </p:nvSpPr>
        <p:spPr>
          <a:xfrm>
            <a:off x="6876256" y="2132856"/>
            <a:ext cx="917239" cy="276999"/>
          </a:xfrm>
          <a:prstGeom prst="rect">
            <a:avLst/>
          </a:prstGeom>
          <a:noFill/>
        </p:spPr>
        <p:txBody>
          <a:bodyPr wrap="none" rtlCol="0">
            <a:spAutoFit/>
          </a:bodyPr>
          <a:lstStyle/>
          <a:p>
            <a:r>
              <a:rPr lang="en-US" sz="1200" dirty="0" err="1" smtClean="0"/>
              <a:t>Ral</a:t>
            </a:r>
            <a:r>
              <a:rPr lang="en-US" sz="1200" dirty="0" smtClean="0"/>
              <a:t>. 120 mg</a:t>
            </a:r>
            <a:endParaRPr lang="en-US" sz="1200" dirty="0"/>
          </a:p>
        </p:txBody>
      </p:sp>
      <p:sp>
        <p:nvSpPr>
          <p:cNvPr id="16" name="Rectangle 15"/>
          <p:cNvSpPr/>
          <p:nvPr/>
        </p:nvSpPr>
        <p:spPr>
          <a:xfrm>
            <a:off x="755576" y="980728"/>
            <a:ext cx="7704856" cy="400110"/>
          </a:xfrm>
          <a:prstGeom prst="rect">
            <a:avLst/>
          </a:prstGeom>
        </p:spPr>
        <p:txBody>
          <a:bodyPr wrap="square">
            <a:spAutoFit/>
          </a:bodyPr>
          <a:lstStyle/>
          <a:p>
            <a:r>
              <a:rPr lang="en-US" dirty="0" smtClean="0">
                <a:solidFill>
                  <a:srgbClr val="FF0000"/>
                </a:solidFill>
              </a:rPr>
              <a:t>The Multiple Outcomes of </a:t>
            </a:r>
            <a:r>
              <a:rPr lang="en-US" dirty="0" err="1" smtClean="0">
                <a:solidFill>
                  <a:srgbClr val="FF0000"/>
                </a:solidFill>
              </a:rPr>
              <a:t>Raloxifene</a:t>
            </a:r>
            <a:r>
              <a:rPr lang="en-US" dirty="0" smtClean="0">
                <a:solidFill>
                  <a:srgbClr val="FF0000"/>
                </a:solidFill>
              </a:rPr>
              <a:t> Evaluation </a:t>
            </a:r>
            <a:r>
              <a:rPr lang="en-US" sz="2000" b="1" dirty="0" smtClean="0">
                <a:solidFill>
                  <a:srgbClr val="FF0000"/>
                </a:solidFill>
              </a:rPr>
              <a:t>(MORE) </a:t>
            </a:r>
            <a:r>
              <a:rPr lang="en-US" dirty="0" smtClean="0">
                <a:solidFill>
                  <a:srgbClr val="FF0000"/>
                </a:solidFill>
              </a:rPr>
              <a:t>study</a:t>
            </a:r>
            <a:r>
              <a:rPr lang="en-US" dirty="0" smtClean="0"/>
              <a:t>  (6800 subjects) </a:t>
            </a:r>
            <a:endParaRPr lang="en-US" dirty="0" smtClean="0">
              <a:solidFill>
                <a:srgbClr val="FF0000"/>
              </a:solidFill>
            </a:endParaRPr>
          </a:p>
        </p:txBody>
      </p:sp>
      <p:sp>
        <p:nvSpPr>
          <p:cNvPr id="17" name="TextBox 16"/>
          <p:cNvSpPr txBox="1"/>
          <p:nvPr/>
        </p:nvSpPr>
        <p:spPr>
          <a:xfrm>
            <a:off x="251520" y="6309320"/>
            <a:ext cx="4436599" cy="369332"/>
          </a:xfrm>
          <a:prstGeom prst="rect">
            <a:avLst/>
          </a:prstGeom>
          <a:noFill/>
        </p:spPr>
        <p:txBody>
          <a:bodyPr wrap="none" rtlCol="0">
            <a:spAutoFit/>
          </a:bodyPr>
          <a:lstStyle/>
          <a:p>
            <a:r>
              <a:rPr lang="en-US" i="1" dirty="0" smtClean="0">
                <a:solidFill>
                  <a:srgbClr val="00B0F0"/>
                </a:solidFill>
              </a:rPr>
              <a:t>J </a:t>
            </a:r>
            <a:r>
              <a:rPr lang="en-US" i="1" dirty="0" err="1" smtClean="0">
                <a:solidFill>
                  <a:srgbClr val="00B0F0"/>
                </a:solidFill>
              </a:rPr>
              <a:t>Clin</a:t>
            </a:r>
            <a:r>
              <a:rPr lang="en-US" i="1" dirty="0" smtClean="0">
                <a:solidFill>
                  <a:srgbClr val="00B0F0"/>
                </a:solidFill>
              </a:rPr>
              <a:t> </a:t>
            </a:r>
            <a:r>
              <a:rPr lang="en-US" i="1" dirty="0" err="1" smtClean="0">
                <a:solidFill>
                  <a:srgbClr val="00B0F0"/>
                </a:solidFill>
              </a:rPr>
              <a:t>Endocrino</a:t>
            </a:r>
            <a:r>
              <a:rPr lang="en-US" i="1" dirty="0" smtClean="0">
                <a:solidFill>
                  <a:srgbClr val="00B0F0"/>
                </a:solidFill>
              </a:rPr>
              <a:t> </a:t>
            </a:r>
            <a:r>
              <a:rPr lang="en-US" i="1" dirty="0" err="1" smtClean="0">
                <a:solidFill>
                  <a:srgbClr val="00B0F0"/>
                </a:solidFill>
              </a:rPr>
              <a:t>Metab</a:t>
            </a:r>
            <a:r>
              <a:rPr lang="en-US" i="1" dirty="0" smtClean="0">
                <a:solidFill>
                  <a:srgbClr val="00B0F0"/>
                </a:solidFill>
              </a:rPr>
              <a:t>. 2002, 87 : 3609-3617</a:t>
            </a:r>
            <a:endParaRPr lang="en-US" i="1" dirty="0">
              <a:solidFill>
                <a:srgbClr val="00B0F0"/>
              </a:solidFill>
            </a:endParaRPr>
          </a:p>
        </p:txBody>
      </p:sp>
      <p:cxnSp>
        <p:nvCxnSpPr>
          <p:cNvPr id="19" name="Straight Connector 18"/>
          <p:cNvCxnSpPr/>
          <p:nvPr/>
        </p:nvCxnSpPr>
        <p:spPr>
          <a:xfrm>
            <a:off x="0" y="16288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268760"/>
            <a:ext cx="8208912" cy="5386090"/>
          </a:xfrm>
          <a:prstGeom prst="rect">
            <a:avLst/>
          </a:prstGeom>
          <a:ln>
            <a:solidFill>
              <a:schemeClr val="accent1"/>
            </a:solidFill>
          </a:ln>
        </p:spPr>
        <p:txBody>
          <a:bodyPr wrap="square">
            <a:spAutoFit/>
          </a:bodyPr>
          <a:lstStyle/>
          <a:p>
            <a:r>
              <a:rPr lang="en-US" sz="3600" b="1" dirty="0" smtClean="0">
                <a:latin typeface="Antique Olive Compact" pitchFamily="34" charset="0"/>
              </a:rPr>
              <a:t>  </a:t>
            </a:r>
            <a:r>
              <a:rPr lang="en-US" sz="3600" b="1" dirty="0" smtClean="0">
                <a:solidFill>
                  <a:srgbClr val="002060"/>
                </a:solidFill>
                <a:latin typeface="Antique Olive Compact" pitchFamily="34" charset="0"/>
              </a:rPr>
              <a:t>Adverse reactions</a:t>
            </a:r>
            <a:r>
              <a:rPr lang="en-US" dirty="0" smtClean="0">
                <a:solidFill>
                  <a:srgbClr val="002060"/>
                </a:solidFill>
              </a:rPr>
              <a:t/>
            </a:r>
            <a:br>
              <a:rPr lang="en-US" dirty="0" smtClean="0">
                <a:solidFill>
                  <a:srgbClr val="002060"/>
                </a:solidFill>
              </a:rPr>
            </a:br>
            <a:r>
              <a:rPr lang="en-US" dirty="0" smtClean="0"/>
              <a:t>                      </a:t>
            </a:r>
            <a:r>
              <a:rPr lang="en-US" sz="4400" dirty="0" smtClean="0">
                <a:solidFill>
                  <a:srgbClr val="00B050"/>
                </a:solidFill>
              </a:rPr>
              <a:t>•</a:t>
            </a:r>
            <a:r>
              <a:rPr lang="en-US" dirty="0" smtClean="0"/>
              <a:t> </a:t>
            </a:r>
            <a:r>
              <a:rPr lang="en-US" sz="2800" dirty="0" smtClean="0"/>
              <a:t>Headaches </a:t>
            </a:r>
          </a:p>
          <a:p>
            <a:r>
              <a:rPr lang="en-US" sz="2800" dirty="0" smtClean="0"/>
              <a:t>              </a:t>
            </a:r>
            <a:r>
              <a:rPr lang="en-US" sz="4400" dirty="0" smtClean="0">
                <a:solidFill>
                  <a:srgbClr val="00B050"/>
                </a:solidFill>
              </a:rPr>
              <a:t>•</a:t>
            </a:r>
            <a:r>
              <a:rPr lang="en-US" sz="2800" dirty="0" smtClean="0">
                <a:solidFill>
                  <a:srgbClr val="00B050"/>
                </a:solidFill>
              </a:rPr>
              <a:t> </a:t>
            </a:r>
            <a:r>
              <a:rPr lang="en-US" sz="2800" dirty="0" smtClean="0"/>
              <a:t>Dizziness </a:t>
            </a:r>
          </a:p>
          <a:p>
            <a:r>
              <a:rPr lang="en-US" sz="2800" dirty="0" smtClean="0"/>
              <a:t>              </a:t>
            </a:r>
            <a:r>
              <a:rPr lang="en-US" sz="4400" dirty="0" smtClean="0">
                <a:solidFill>
                  <a:srgbClr val="00B050"/>
                </a:solidFill>
              </a:rPr>
              <a:t>•</a:t>
            </a:r>
            <a:r>
              <a:rPr lang="en-US" sz="2800" dirty="0" smtClean="0">
                <a:solidFill>
                  <a:srgbClr val="00B050"/>
                </a:solidFill>
              </a:rPr>
              <a:t> </a:t>
            </a:r>
            <a:r>
              <a:rPr lang="en-US" sz="2800" dirty="0" smtClean="0"/>
              <a:t>Sweating </a:t>
            </a:r>
          </a:p>
          <a:p>
            <a:r>
              <a:rPr lang="en-US" sz="2800" dirty="0" smtClean="0"/>
              <a:t>              </a:t>
            </a:r>
            <a:r>
              <a:rPr lang="en-US" sz="4400" dirty="0" smtClean="0">
                <a:solidFill>
                  <a:srgbClr val="00B050"/>
                </a:solidFill>
              </a:rPr>
              <a:t>• </a:t>
            </a:r>
            <a:r>
              <a:rPr lang="en-US" sz="2800" dirty="0" smtClean="0"/>
              <a:t>Nausea </a:t>
            </a:r>
          </a:p>
          <a:p>
            <a:r>
              <a:rPr lang="en-US" sz="2800" dirty="0" smtClean="0"/>
              <a:t>              </a:t>
            </a:r>
            <a:r>
              <a:rPr lang="en-US" sz="4400" dirty="0" smtClean="0">
                <a:solidFill>
                  <a:srgbClr val="00B050"/>
                </a:solidFill>
              </a:rPr>
              <a:t>•</a:t>
            </a:r>
            <a:r>
              <a:rPr lang="en-US" sz="2800" dirty="0" smtClean="0">
                <a:solidFill>
                  <a:srgbClr val="00B050"/>
                </a:solidFill>
              </a:rPr>
              <a:t> </a:t>
            </a:r>
            <a:r>
              <a:rPr lang="en-US" sz="2800" dirty="0" smtClean="0"/>
              <a:t>Stuffy nose </a:t>
            </a:r>
          </a:p>
          <a:p>
            <a:r>
              <a:rPr lang="en-US" sz="2800" dirty="0" smtClean="0"/>
              <a:t>              </a:t>
            </a:r>
            <a:r>
              <a:rPr lang="en-US" sz="4400" dirty="0" smtClean="0">
                <a:solidFill>
                  <a:srgbClr val="00B050"/>
                </a:solidFill>
              </a:rPr>
              <a:t>•</a:t>
            </a:r>
            <a:r>
              <a:rPr lang="en-US" sz="2800" dirty="0" smtClean="0">
                <a:solidFill>
                  <a:srgbClr val="00B050"/>
                </a:solidFill>
              </a:rPr>
              <a:t> </a:t>
            </a:r>
            <a:r>
              <a:rPr lang="en-US" sz="2800" dirty="0" smtClean="0"/>
              <a:t>Various pains </a:t>
            </a:r>
          </a:p>
          <a:p>
            <a:r>
              <a:rPr lang="en-US" sz="2800" dirty="0" smtClean="0"/>
              <a:t>              </a:t>
            </a:r>
            <a:r>
              <a:rPr lang="en-US" sz="4400" dirty="0" smtClean="0">
                <a:solidFill>
                  <a:srgbClr val="00B050"/>
                </a:solidFill>
              </a:rPr>
              <a:t>•</a:t>
            </a:r>
            <a:r>
              <a:rPr lang="en-US" sz="2800" dirty="0" smtClean="0">
                <a:solidFill>
                  <a:srgbClr val="00B050"/>
                </a:solidFill>
              </a:rPr>
              <a:t> </a:t>
            </a:r>
            <a:r>
              <a:rPr lang="en-US" sz="2800" dirty="0" smtClean="0"/>
              <a:t>General weakness </a:t>
            </a:r>
            <a:endParaRPr lang="en-US" sz="2800" dirty="0"/>
          </a:p>
        </p:txBody>
      </p:sp>
      <p:sp>
        <p:nvSpPr>
          <p:cNvPr id="4" name="Rectangle 3"/>
          <p:cNvSpPr>
            <a:spLocks noChangeArrowheads="1"/>
          </p:cNvSpPr>
          <p:nvPr/>
        </p:nvSpPr>
        <p:spPr bwMode="auto">
          <a:xfrm>
            <a:off x="395536" y="188640"/>
            <a:ext cx="8280919" cy="923330"/>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algn="ctr"/>
            <a:r>
              <a:rPr lang="en-US" sz="5400" b="1" dirty="0" smtClean="0">
                <a:solidFill>
                  <a:schemeClr val="bg1"/>
                </a:solidFill>
              </a:rPr>
              <a:t>SERMs</a:t>
            </a:r>
            <a:endParaRPr lang="en-US" sz="5400" b="1" dirty="0">
              <a:solidFill>
                <a:schemeClr val="bg1"/>
              </a:solidFill>
            </a:endParaRPr>
          </a:p>
        </p:txBody>
      </p:sp>
      <p:pic>
        <p:nvPicPr>
          <p:cNvPr id="14338" name="Picture 2" descr="http://t2.gstatic.com/images?q=tbn:ANd9GcRbAI6rbOPxpShDRLNX7_RCltDlwF5xbLs1vzuZlctn-sGlWUXdzinQyuk">
            <a:hlinkClick r:id="rId2"/>
          </p:cNvPr>
          <p:cNvPicPr>
            <a:picLocks noChangeAspect="1" noChangeArrowheads="1"/>
          </p:cNvPicPr>
          <p:nvPr/>
        </p:nvPicPr>
        <p:blipFill>
          <a:blip r:embed="rId3" cstate="print"/>
          <a:srcRect/>
          <a:stretch>
            <a:fillRect/>
          </a:stretch>
        </p:blipFill>
        <p:spPr bwMode="auto">
          <a:xfrm>
            <a:off x="5508104" y="2348880"/>
            <a:ext cx="1540041" cy="187220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Grp="1" noChangeArrowheads="1"/>
          </p:cNvSpPr>
          <p:nvPr>
            <p:ph type="title"/>
          </p:nvPr>
        </p:nvSpPr>
        <p:spPr bwMode="auto">
          <a:xfrm>
            <a:off x="-108520" y="5589240"/>
            <a:ext cx="4104456" cy="338554"/>
          </a:xfrm>
          <a:prstGeom prst="rect">
            <a:avLst/>
          </a:prstGeom>
          <a:noFill/>
          <a:ln w="9525">
            <a:noFill/>
            <a:miter lim="800000"/>
            <a:headEnd/>
            <a:tailEnd/>
          </a:ln>
          <a:effectLst/>
        </p:spPr>
        <p:txBody>
          <a:bodyPr wrap="square">
            <a:spAutoFit/>
          </a:bodyPr>
          <a:lstStyle/>
          <a:p>
            <a:pPr algn="ctr"/>
            <a:r>
              <a:rPr lang="en-US" sz="1600" dirty="0" smtClean="0"/>
              <a:t>Mechanism </a:t>
            </a:r>
            <a:r>
              <a:rPr lang="en-US" sz="1600" dirty="0"/>
              <a:t>of action of PTH on </a:t>
            </a:r>
            <a:r>
              <a:rPr lang="en-US" sz="1600" dirty="0" err="1" smtClean="0"/>
              <a:t>Osteoblasts</a:t>
            </a:r>
            <a:endParaRPr lang="en-US" sz="1600" dirty="0"/>
          </a:p>
        </p:txBody>
      </p:sp>
      <p:pic>
        <p:nvPicPr>
          <p:cNvPr id="5" name="Picture 68" descr="nrendo"/>
          <p:cNvPicPr>
            <a:picLocks noGrp="1" noChangeAspect="1" noChangeArrowheads="1"/>
          </p:cNvPicPr>
          <p:nvPr>
            <p:ph idx="1"/>
          </p:nvPr>
        </p:nvPicPr>
        <p:blipFill>
          <a:blip r:embed="rId2" cstate="print"/>
          <a:srcRect/>
          <a:stretch>
            <a:fillRect/>
          </a:stretch>
        </p:blipFill>
        <p:spPr bwMode="auto">
          <a:xfrm>
            <a:off x="251520" y="2132856"/>
            <a:ext cx="3384376" cy="3088243"/>
          </a:xfrm>
          <a:prstGeom prst="rect">
            <a:avLst/>
          </a:prstGeom>
          <a:noFill/>
        </p:spPr>
      </p:pic>
      <p:sp>
        <p:nvSpPr>
          <p:cNvPr id="6" name="Rectangle 5"/>
          <p:cNvSpPr>
            <a:spLocks noChangeArrowheads="1"/>
          </p:cNvSpPr>
          <p:nvPr/>
        </p:nvSpPr>
        <p:spPr bwMode="auto">
          <a:xfrm>
            <a:off x="323528" y="332656"/>
            <a:ext cx="8280919" cy="923330"/>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algn="ctr"/>
            <a:r>
              <a:rPr lang="en-US" sz="5400" b="1" dirty="0" smtClean="0">
                <a:solidFill>
                  <a:schemeClr val="bg1"/>
                </a:solidFill>
              </a:rPr>
              <a:t>Recombinant PTH</a:t>
            </a:r>
            <a:endParaRPr lang="en-US" sz="5400" b="1" dirty="0">
              <a:solidFill>
                <a:schemeClr val="bg1"/>
              </a:solidFill>
            </a:endParaRPr>
          </a:p>
        </p:txBody>
      </p:sp>
      <p:pic>
        <p:nvPicPr>
          <p:cNvPr id="7" name="Picture 5"/>
          <p:cNvPicPr>
            <a:picLocks noChangeAspect="1" noChangeArrowheads="1"/>
          </p:cNvPicPr>
          <p:nvPr/>
        </p:nvPicPr>
        <p:blipFill>
          <a:blip r:embed="rId3" cstate="print"/>
          <a:srcRect/>
          <a:stretch>
            <a:fillRect/>
          </a:stretch>
        </p:blipFill>
        <p:spPr bwMode="auto">
          <a:xfrm>
            <a:off x="4450199" y="1484784"/>
            <a:ext cx="4154249" cy="2088232"/>
          </a:xfrm>
          <a:prstGeom prst="rect">
            <a:avLst/>
          </a:prstGeom>
          <a:noFill/>
          <a:ln w="9525">
            <a:noFill/>
            <a:miter lim="800000"/>
            <a:headEnd/>
            <a:tailEnd/>
          </a:ln>
        </p:spPr>
      </p:pic>
      <p:sp>
        <p:nvSpPr>
          <p:cNvPr id="8" name="Rectangle 7"/>
          <p:cNvSpPr/>
          <p:nvPr/>
        </p:nvSpPr>
        <p:spPr>
          <a:xfrm>
            <a:off x="4104456" y="3645024"/>
            <a:ext cx="4932040" cy="276999"/>
          </a:xfrm>
          <a:prstGeom prst="rect">
            <a:avLst/>
          </a:prstGeom>
        </p:spPr>
        <p:txBody>
          <a:bodyPr wrap="square">
            <a:spAutoFit/>
          </a:bodyPr>
          <a:lstStyle/>
          <a:p>
            <a:pPr algn="ctr"/>
            <a:r>
              <a:rPr lang="en-US" sz="1200" dirty="0" smtClean="0"/>
              <a:t>Continuous high-dose PTH increases  </a:t>
            </a:r>
            <a:r>
              <a:rPr lang="en-US" sz="1200" dirty="0" err="1" smtClean="0"/>
              <a:t>Osteoclast</a:t>
            </a:r>
            <a:r>
              <a:rPr lang="en-US" sz="1200" dirty="0" smtClean="0"/>
              <a:t>-mediated bone </a:t>
            </a:r>
            <a:r>
              <a:rPr lang="en-US" sz="1200" dirty="0" err="1" smtClean="0"/>
              <a:t>resorption</a:t>
            </a:r>
            <a:endParaRPr lang="en-US" sz="1200" dirty="0"/>
          </a:p>
        </p:txBody>
      </p:sp>
      <p:pic>
        <p:nvPicPr>
          <p:cNvPr id="9" name="Picture 6"/>
          <p:cNvPicPr>
            <a:picLocks noChangeAspect="1" noChangeArrowheads="1"/>
          </p:cNvPicPr>
          <p:nvPr/>
        </p:nvPicPr>
        <p:blipFill>
          <a:blip r:embed="rId4" cstate="print"/>
          <a:srcRect/>
          <a:stretch>
            <a:fillRect/>
          </a:stretch>
        </p:blipFill>
        <p:spPr bwMode="auto">
          <a:xfrm>
            <a:off x="4427984" y="4077072"/>
            <a:ext cx="4248472" cy="2243738"/>
          </a:xfrm>
          <a:prstGeom prst="rect">
            <a:avLst/>
          </a:prstGeom>
          <a:noFill/>
          <a:ln w="9525">
            <a:noFill/>
            <a:miter lim="800000"/>
            <a:headEnd/>
            <a:tailEnd/>
          </a:ln>
        </p:spPr>
      </p:pic>
      <p:sp>
        <p:nvSpPr>
          <p:cNvPr id="10" name="TextBox 9"/>
          <p:cNvSpPr txBox="1"/>
          <p:nvPr/>
        </p:nvSpPr>
        <p:spPr>
          <a:xfrm>
            <a:off x="4788024" y="6309320"/>
            <a:ext cx="3672408" cy="276999"/>
          </a:xfrm>
          <a:prstGeom prst="rect">
            <a:avLst/>
          </a:prstGeom>
          <a:noFill/>
        </p:spPr>
        <p:txBody>
          <a:bodyPr wrap="square" rtlCol="0">
            <a:spAutoFit/>
          </a:bodyPr>
          <a:lstStyle/>
          <a:p>
            <a:r>
              <a:rPr lang="en-US" sz="1200" dirty="0" smtClean="0"/>
              <a:t>Intermittent low-dose PTH increases bone formation </a:t>
            </a:r>
            <a:endParaRPr lang="en-US"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395928"/>
            <a:ext cx="8101408" cy="5201424"/>
          </a:xfrm>
          <a:prstGeom prst="rect">
            <a:avLst/>
          </a:prstGeom>
          <a:ln>
            <a:solidFill>
              <a:schemeClr val="accent1"/>
            </a:solidFill>
          </a:ln>
        </p:spPr>
        <p:txBody>
          <a:bodyPr wrap="square">
            <a:spAutoFit/>
          </a:bodyPr>
          <a:lstStyle/>
          <a:p>
            <a:endParaRPr lang="en-US" sz="2800" dirty="0" smtClean="0">
              <a:solidFill>
                <a:srgbClr val="C00000"/>
              </a:solidFill>
            </a:endParaRPr>
          </a:p>
          <a:p>
            <a:pPr>
              <a:buFont typeface="Wingdings" pitchFamily="2" charset="2"/>
              <a:buChar char="v"/>
            </a:pPr>
            <a:r>
              <a:rPr lang="en-US" sz="3600" dirty="0" err="1" smtClean="0">
                <a:solidFill>
                  <a:srgbClr val="C00000"/>
                </a:solidFill>
              </a:rPr>
              <a:t>rPTH</a:t>
            </a:r>
            <a:r>
              <a:rPr lang="en-US" sz="3600" dirty="0" smtClean="0">
                <a:solidFill>
                  <a:srgbClr val="C00000"/>
                </a:solidFill>
              </a:rPr>
              <a:t> is anabolic agent</a:t>
            </a:r>
          </a:p>
          <a:p>
            <a:endParaRPr lang="en-US" sz="2800" dirty="0" smtClean="0">
              <a:solidFill>
                <a:srgbClr val="C00000"/>
              </a:solidFill>
            </a:endParaRPr>
          </a:p>
          <a:p>
            <a:r>
              <a:rPr lang="en-US" sz="2400" dirty="0" smtClean="0"/>
              <a:t>  </a:t>
            </a:r>
            <a:r>
              <a:rPr lang="en-US" sz="2400" dirty="0" smtClean="0">
                <a:solidFill>
                  <a:srgbClr val="00B050"/>
                </a:solidFill>
              </a:rPr>
              <a:t>•</a:t>
            </a:r>
            <a:r>
              <a:rPr lang="en-US" sz="2400" dirty="0" smtClean="0"/>
              <a:t> Low dose , daily SC injection : enhance bone </a:t>
            </a:r>
            <a:r>
              <a:rPr lang="en-US" sz="2400" dirty="0" err="1" smtClean="0"/>
              <a:t>remodelling</a:t>
            </a:r>
            <a:endParaRPr lang="en-US" sz="2400" dirty="0" smtClean="0"/>
          </a:p>
          <a:p>
            <a:endParaRPr lang="en-US" sz="2400" dirty="0" smtClean="0"/>
          </a:p>
          <a:p>
            <a:r>
              <a:rPr lang="en-US" sz="2400" dirty="0" smtClean="0">
                <a:solidFill>
                  <a:srgbClr val="00B050"/>
                </a:solidFill>
              </a:rPr>
              <a:t>  • </a:t>
            </a:r>
            <a:r>
              <a:rPr lang="en-US" sz="2400" dirty="0" smtClean="0"/>
              <a:t>Bone formation begins within the first month of treatment</a:t>
            </a:r>
          </a:p>
          <a:p>
            <a:endParaRPr lang="en-US" sz="2400" dirty="0" smtClean="0"/>
          </a:p>
          <a:p>
            <a:r>
              <a:rPr lang="en-US" sz="2400" dirty="0" smtClean="0">
                <a:solidFill>
                  <a:srgbClr val="00B050"/>
                </a:solidFill>
              </a:rPr>
              <a:t>  • </a:t>
            </a:r>
            <a:r>
              <a:rPr lang="en-US" sz="2400" dirty="0" smtClean="0"/>
              <a:t>Bone </a:t>
            </a:r>
            <a:r>
              <a:rPr lang="en-US" sz="2400" dirty="0" err="1" smtClean="0"/>
              <a:t>resorption</a:t>
            </a:r>
            <a:r>
              <a:rPr lang="en-US" sz="2400" dirty="0" smtClean="0"/>
              <a:t> begins after 6 months</a:t>
            </a:r>
          </a:p>
          <a:p>
            <a:endParaRPr lang="en-US" sz="2400" dirty="0" smtClean="0"/>
          </a:p>
          <a:p>
            <a:r>
              <a:rPr lang="en-US" sz="2400" dirty="0" smtClean="0"/>
              <a:t>  </a:t>
            </a:r>
            <a:r>
              <a:rPr lang="en-US" sz="2400" dirty="0" smtClean="0">
                <a:solidFill>
                  <a:srgbClr val="00B050"/>
                </a:solidFill>
              </a:rPr>
              <a:t>• </a:t>
            </a:r>
            <a:r>
              <a:rPr lang="en-US" sz="2400" dirty="0" smtClean="0"/>
              <a:t>During the first year of treatment bone </a:t>
            </a:r>
            <a:r>
              <a:rPr lang="en-US" sz="2400" dirty="0" err="1" smtClean="0"/>
              <a:t>remodelling</a:t>
            </a:r>
            <a:r>
              <a:rPr lang="en-US" sz="2400" dirty="0" smtClean="0"/>
              <a:t> is in a</a:t>
            </a:r>
          </a:p>
          <a:p>
            <a:r>
              <a:rPr lang="en-US" sz="2400" dirty="0" smtClean="0"/>
              <a:t>    positive balance.</a:t>
            </a:r>
          </a:p>
          <a:p>
            <a:r>
              <a:rPr lang="en-US" sz="2400" dirty="0"/>
              <a:t/>
            </a:r>
            <a:br>
              <a:rPr lang="en-US" sz="2400" dirty="0"/>
            </a:br>
            <a:endParaRPr lang="en-US" sz="2400" dirty="0"/>
          </a:p>
        </p:txBody>
      </p:sp>
      <p:sp>
        <p:nvSpPr>
          <p:cNvPr id="3" name="Rectangle 2"/>
          <p:cNvSpPr>
            <a:spLocks noChangeArrowheads="1"/>
          </p:cNvSpPr>
          <p:nvPr/>
        </p:nvSpPr>
        <p:spPr bwMode="auto">
          <a:xfrm>
            <a:off x="467544" y="260648"/>
            <a:ext cx="8064896" cy="923330"/>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algn="ctr"/>
            <a:r>
              <a:rPr lang="en-US" sz="5400" b="1" dirty="0" smtClean="0">
                <a:solidFill>
                  <a:schemeClr val="bg1"/>
                </a:solidFill>
              </a:rPr>
              <a:t>Recombinant PTH</a:t>
            </a: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2" cstate="print"/>
          <a:srcRect/>
          <a:stretch>
            <a:fillRect/>
          </a:stretch>
        </p:blipFill>
        <p:spPr bwMode="auto">
          <a:xfrm>
            <a:off x="1115616" y="2276872"/>
            <a:ext cx="6181936" cy="3096344"/>
          </a:xfrm>
          <a:prstGeom prst="rect">
            <a:avLst/>
          </a:prstGeom>
          <a:noFill/>
          <a:ln w="9525">
            <a:noFill/>
            <a:miter lim="800000"/>
            <a:headEnd/>
            <a:tailEnd/>
          </a:ln>
        </p:spPr>
      </p:pic>
      <p:sp>
        <p:nvSpPr>
          <p:cNvPr id="8" name="TextBox 7"/>
          <p:cNvSpPr txBox="1"/>
          <p:nvPr/>
        </p:nvSpPr>
        <p:spPr>
          <a:xfrm>
            <a:off x="395536" y="5805264"/>
            <a:ext cx="7817461" cy="861774"/>
          </a:xfrm>
          <a:prstGeom prst="rect">
            <a:avLst/>
          </a:prstGeom>
          <a:noFill/>
        </p:spPr>
        <p:txBody>
          <a:bodyPr wrap="none" rtlCol="0">
            <a:spAutoFit/>
          </a:bodyPr>
          <a:lstStyle/>
          <a:p>
            <a:r>
              <a:rPr lang="en-US" i="1" dirty="0" err="1" smtClean="0"/>
              <a:t>Neer</a:t>
            </a:r>
            <a:r>
              <a:rPr lang="en-US" i="1" dirty="0" smtClean="0"/>
              <a:t>  et al.</a:t>
            </a:r>
          </a:p>
          <a:p>
            <a:r>
              <a:rPr lang="en-US" sz="1400" dirty="0" smtClean="0"/>
              <a:t>Effect of PTH (1-34) on fractures and bone mineral density in postmenopausal women with osteoporosis.</a:t>
            </a:r>
          </a:p>
          <a:p>
            <a:r>
              <a:rPr lang="en-US" sz="1600" i="1" dirty="0" smtClean="0"/>
              <a:t>N </a:t>
            </a:r>
            <a:r>
              <a:rPr lang="en-US" sz="1600" i="1" dirty="0" err="1" smtClean="0"/>
              <a:t>Engl</a:t>
            </a:r>
            <a:r>
              <a:rPr lang="en-US" sz="1600" i="1" dirty="0" smtClean="0"/>
              <a:t> J Med 2001 ,344: 1434</a:t>
            </a:r>
            <a:endParaRPr lang="en-US" sz="1600" i="1" dirty="0"/>
          </a:p>
        </p:txBody>
      </p:sp>
      <p:sp>
        <p:nvSpPr>
          <p:cNvPr id="5" name="Rectangle 4"/>
          <p:cNvSpPr/>
          <p:nvPr/>
        </p:nvSpPr>
        <p:spPr>
          <a:xfrm>
            <a:off x="539552" y="404664"/>
            <a:ext cx="8208912" cy="1292662"/>
          </a:xfrm>
          <a:prstGeom prst="rect">
            <a:avLst/>
          </a:prstGeom>
          <a:ln>
            <a:solidFill>
              <a:srgbClr val="002060"/>
            </a:solidFill>
          </a:ln>
        </p:spPr>
        <p:txBody>
          <a:bodyPr wrap="square">
            <a:spAutoFit/>
          </a:bodyPr>
          <a:lstStyle/>
          <a:p>
            <a:r>
              <a:rPr lang="en-US" sz="2000" dirty="0" smtClean="0">
                <a:solidFill>
                  <a:srgbClr val="C00000"/>
                </a:solidFill>
              </a:rPr>
              <a:t>     </a:t>
            </a:r>
            <a:r>
              <a:rPr lang="en-US" sz="2400" dirty="0" smtClean="0">
                <a:solidFill>
                  <a:srgbClr val="C00000"/>
                </a:solidFill>
              </a:rPr>
              <a:t>20mcg  </a:t>
            </a:r>
            <a:r>
              <a:rPr lang="en-US" sz="2400" dirty="0" err="1" smtClean="0">
                <a:solidFill>
                  <a:srgbClr val="C00000"/>
                </a:solidFill>
              </a:rPr>
              <a:t>Teriparatide</a:t>
            </a:r>
            <a:r>
              <a:rPr lang="en-US" sz="2400" dirty="0" smtClean="0">
                <a:solidFill>
                  <a:srgbClr val="C00000"/>
                </a:solidFill>
              </a:rPr>
              <a:t>  daily </a:t>
            </a:r>
            <a:r>
              <a:rPr lang="en-US" sz="2400" dirty="0" smtClean="0">
                <a:solidFill>
                  <a:schemeClr val="accent2"/>
                </a:solidFill>
              </a:rPr>
              <a:t>:</a:t>
            </a:r>
            <a:endParaRPr lang="en-US" sz="2000" dirty="0" smtClean="0">
              <a:solidFill>
                <a:schemeClr val="accent2"/>
              </a:solidFill>
            </a:endParaRPr>
          </a:p>
          <a:p>
            <a:r>
              <a:rPr lang="en-US" dirty="0" smtClean="0"/>
              <a:t>        </a:t>
            </a:r>
            <a:r>
              <a:rPr lang="en-US" dirty="0" smtClean="0">
                <a:solidFill>
                  <a:srgbClr val="00B050"/>
                </a:solidFill>
              </a:rPr>
              <a:t>• </a:t>
            </a:r>
            <a:r>
              <a:rPr lang="en-US" dirty="0" smtClean="0"/>
              <a:t>83% reduction in moderate to severe vertebral fracture in men </a:t>
            </a:r>
            <a:br>
              <a:rPr lang="en-US" dirty="0" smtClean="0"/>
            </a:br>
            <a:r>
              <a:rPr lang="en-US" dirty="0" smtClean="0"/>
              <a:t>        </a:t>
            </a:r>
            <a:r>
              <a:rPr lang="en-US" dirty="0" smtClean="0">
                <a:solidFill>
                  <a:srgbClr val="00B050"/>
                </a:solidFill>
              </a:rPr>
              <a:t>•</a:t>
            </a:r>
            <a:r>
              <a:rPr lang="en-US" dirty="0" smtClean="0"/>
              <a:t> 65% reduction in new vertebral fractures in women </a:t>
            </a:r>
            <a:br>
              <a:rPr lang="en-US" dirty="0" smtClean="0"/>
            </a:br>
            <a:r>
              <a:rPr lang="en-US" dirty="0" smtClean="0">
                <a:solidFill>
                  <a:srgbClr val="00B050"/>
                </a:solidFill>
              </a:rPr>
              <a:t>        • </a:t>
            </a:r>
            <a:r>
              <a:rPr lang="en-US" dirty="0" smtClean="0"/>
              <a:t>53% reduction in non-vertebral fracture risk</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1187624" y="1844824"/>
            <a:ext cx="6705600" cy="3209925"/>
          </a:xfrm>
          <a:prstGeom prst="rect">
            <a:avLst/>
          </a:prstGeom>
          <a:noFill/>
          <a:ln w="9525">
            <a:noFill/>
            <a:miter lim="800000"/>
            <a:headEnd/>
            <a:tailEnd/>
          </a:ln>
        </p:spPr>
      </p:pic>
      <p:sp>
        <p:nvSpPr>
          <p:cNvPr id="5" name="TextBox 4"/>
          <p:cNvSpPr txBox="1"/>
          <p:nvPr/>
        </p:nvSpPr>
        <p:spPr>
          <a:xfrm>
            <a:off x="1187624" y="620688"/>
            <a:ext cx="6350713" cy="800219"/>
          </a:xfrm>
          <a:prstGeom prst="rect">
            <a:avLst/>
          </a:prstGeom>
          <a:noFill/>
        </p:spPr>
        <p:txBody>
          <a:bodyPr wrap="none" rtlCol="0">
            <a:spAutoFit/>
          </a:bodyPr>
          <a:lstStyle/>
          <a:p>
            <a:r>
              <a:rPr lang="en-US" sz="2800" b="1" dirty="0" err="1" smtClean="0">
                <a:solidFill>
                  <a:srgbClr val="C00000"/>
                </a:solidFill>
              </a:rPr>
              <a:t>Teriparatide</a:t>
            </a:r>
            <a:r>
              <a:rPr lang="en-US" sz="2800" b="1" dirty="0" smtClean="0">
                <a:solidFill>
                  <a:srgbClr val="C00000"/>
                </a:solidFill>
              </a:rPr>
              <a:t> :</a:t>
            </a:r>
          </a:p>
          <a:p>
            <a:r>
              <a:rPr lang="en-US" dirty="0" smtClean="0"/>
              <a:t>Effect on Lumbar Spine and Hip BMD  in postmenopausal women </a:t>
            </a:r>
            <a:endParaRPr lang="en-US" dirty="0"/>
          </a:p>
        </p:txBody>
      </p:sp>
      <p:sp>
        <p:nvSpPr>
          <p:cNvPr id="6" name="TextBox 5"/>
          <p:cNvSpPr txBox="1"/>
          <p:nvPr/>
        </p:nvSpPr>
        <p:spPr>
          <a:xfrm>
            <a:off x="899592" y="5877272"/>
            <a:ext cx="7817461" cy="861774"/>
          </a:xfrm>
          <a:prstGeom prst="rect">
            <a:avLst/>
          </a:prstGeom>
          <a:noFill/>
        </p:spPr>
        <p:txBody>
          <a:bodyPr wrap="none" rtlCol="0">
            <a:spAutoFit/>
          </a:bodyPr>
          <a:lstStyle/>
          <a:p>
            <a:r>
              <a:rPr lang="en-US" i="1" dirty="0" err="1" smtClean="0"/>
              <a:t>Neer</a:t>
            </a:r>
            <a:r>
              <a:rPr lang="en-US" i="1" dirty="0" smtClean="0"/>
              <a:t>  et al.</a:t>
            </a:r>
          </a:p>
          <a:p>
            <a:r>
              <a:rPr lang="en-US" sz="1400" dirty="0" smtClean="0"/>
              <a:t>Effect of PTH (1-34) on fractures and bone mineral density in postmenopausal women with osteoporosis</a:t>
            </a:r>
          </a:p>
          <a:p>
            <a:r>
              <a:rPr lang="en-US" sz="1600" i="1" dirty="0" smtClean="0">
                <a:solidFill>
                  <a:schemeClr val="tx2">
                    <a:lumMod val="60000"/>
                    <a:lumOff val="40000"/>
                  </a:schemeClr>
                </a:solidFill>
              </a:rPr>
              <a:t>N </a:t>
            </a:r>
            <a:r>
              <a:rPr lang="en-US" sz="1600" i="1" dirty="0" err="1" smtClean="0">
                <a:solidFill>
                  <a:schemeClr val="tx2">
                    <a:lumMod val="60000"/>
                    <a:lumOff val="40000"/>
                  </a:schemeClr>
                </a:solidFill>
              </a:rPr>
              <a:t>Engl</a:t>
            </a:r>
            <a:r>
              <a:rPr lang="en-US" sz="1600" i="1" dirty="0" smtClean="0">
                <a:solidFill>
                  <a:schemeClr val="tx2">
                    <a:lumMod val="60000"/>
                    <a:lumOff val="40000"/>
                  </a:schemeClr>
                </a:solidFill>
              </a:rPr>
              <a:t> J Med 2001 ,344: 1434</a:t>
            </a:r>
            <a:endParaRPr lang="en-US" sz="1600" i="1" dirty="0">
              <a:solidFill>
                <a:schemeClr val="tx2">
                  <a:lumMod val="60000"/>
                  <a:lumOff val="40000"/>
                </a:schemeClr>
              </a:solidFill>
            </a:endParaRPr>
          </a:p>
        </p:txBody>
      </p:sp>
      <p:sp>
        <p:nvSpPr>
          <p:cNvPr id="7" name="TextBox 6"/>
          <p:cNvSpPr txBox="1"/>
          <p:nvPr/>
        </p:nvSpPr>
        <p:spPr>
          <a:xfrm>
            <a:off x="1403648" y="5157192"/>
            <a:ext cx="880369" cy="369332"/>
          </a:xfrm>
          <a:prstGeom prst="rect">
            <a:avLst/>
          </a:prstGeom>
          <a:noFill/>
        </p:spPr>
        <p:txBody>
          <a:bodyPr wrap="none" rtlCol="0">
            <a:spAutoFit/>
          </a:bodyPr>
          <a:lstStyle/>
          <a:p>
            <a:r>
              <a:rPr lang="en-US" dirty="0" smtClean="0"/>
              <a:t>P&lt; 0.05</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p:cNvPicPr>
            <a:picLocks noChangeAspect="1" noChangeArrowheads="1"/>
          </p:cNvPicPr>
          <p:nvPr/>
        </p:nvPicPr>
        <p:blipFill>
          <a:blip r:embed="rId2" cstate="print"/>
          <a:srcRect/>
          <a:stretch>
            <a:fillRect/>
          </a:stretch>
        </p:blipFill>
        <p:spPr bwMode="auto">
          <a:xfrm>
            <a:off x="1907704" y="2564904"/>
            <a:ext cx="4861721" cy="2458963"/>
          </a:xfrm>
          <a:prstGeom prst="rect">
            <a:avLst/>
          </a:prstGeom>
          <a:noFill/>
          <a:ln w="9525">
            <a:noFill/>
            <a:miter lim="800000"/>
            <a:headEnd/>
            <a:tailEnd/>
          </a:ln>
        </p:spPr>
      </p:pic>
      <p:sp>
        <p:nvSpPr>
          <p:cNvPr id="7" name="TextBox 6"/>
          <p:cNvSpPr txBox="1"/>
          <p:nvPr/>
        </p:nvSpPr>
        <p:spPr>
          <a:xfrm>
            <a:off x="2483768" y="5301208"/>
            <a:ext cx="930639" cy="369332"/>
          </a:xfrm>
          <a:prstGeom prst="rect">
            <a:avLst/>
          </a:prstGeom>
          <a:noFill/>
        </p:spPr>
        <p:txBody>
          <a:bodyPr wrap="none" rtlCol="0">
            <a:spAutoFit/>
          </a:bodyPr>
          <a:lstStyle/>
          <a:p>
            <a:r>
              <a:rPr lang="en-US" dirty="0" smtClean="0"/>
              <a:t>Control </a:t>
            </a:r>
            <a:endParaRPr lang="en-US" dirty="0"/>
          </a:p>
        </p:txBody>
      </p:sp>
      <p:sp>
        <p:nvSpPr>
          <p:cNvPr id="8" name="TextBox 7"/>
          <p:cNvSpPr txBox="1"/>
          <p:nvPr/>
        </p:nvSpPr>
        <p:spPr>
          <a:xfrm>
            <a:off x="4932040" y="5301208"/>
            <a:ext cx="1361142" cy="369332"/>
          </a:xfrm>
          <a:prstGeom prst="rect">
            <a:avLst/>
          </a:prstGeom>
          <a:noFill/>
        </p:spPr>
        <p:txBody>
          <a:bodyPr wrap="none" rtlCol="0">
            <a:spAutoFit/>
          </a:bodyPr>
          <a:lstStyle/>
          <a:p>
            <a:r>
              <a:rPr lang="en-US" dirty="0" err="1" smtClean="0"/>
              <a:t>Teriparatide</a:t>
            </a:r>
            <a:r>
              <a:rPr lang="en-US" dirty="0" smtClean="0"/>
              <a:t> </a:t>
            </a:r>
            <a:endParaRPr lang="en-US" dirty="0"/>
          </a:p>
        </p:txBody>
      </p:sp>
      <p:pic>
        <p:nvPicPr>
          <p:cNvPr id="13314" name="Picture 2" descr="http://o.mm-health.com/images/pills/AlchemyPackage_17487.jpg"/>
          <p:cNvPicPr>
            <a:picLocks noChangeAspect="1" noChangeArrowheads="1"/>
          </p:cNvPicPr>
          <p:nvPr/>
        </p:nvPicPr>
        <p:blipFill>
          <a:blip r:embed="rId3" cstate="print"/>
          <a:srcRect/>
          <a:stretch>
            <a:fillRect/>
          </a:stretch>
        </p:blipFill>
        <p:spPr bwMode="auto">
          <a:xfrm>
            <a:off x="4572000" y="404664"/>
            <a:ext cx="1905000" cy="1333501"/>
          </a:xfrm>
          <a:prstGeom prst="rect">
            <a:avLst/>
          </a:prstGeom>
          <a:noFill/>
        </p:spPr>
      </p:pic>
      <p:sp>
        <p:nvSpPr>
          <p:cNvPr id="10" name="Rectangle 9"/>
          <p:cNvSpPr/>
          <p:nvPr/>
        </p:nvSpPr>
        <p:spPr>
          <a:xfrm>
            <a:off x="935088" y="1988840"/>
            <a:ext cx="8208912" cy="369332"/>
          </a:xfrm>
          <a:prstGeom prst="rect">
            <a:avLst/>
          </a:prstGeom>
        </p:spPr>
        <p:txBody>
          <a:bodyPr wrap="square">
            <a:spAutoFit/>
          </a:bodyPr>
          <a:lstStyle/>
          <a:p>
            <a:r>
              <a:rPr lang="en-US" dirty="0" smtClean="0"/>
              <a:t>Increases bone mass and improves architecture in </a:t>
            </a:r>
            <a:r>
              <a:rPr lang="en-US" dirty="0" err="1" smtClean="0"/>
              <a:t>ovarectomized</a:t>
            </a:r>
            <a:r>
              <a:rPr lang="en-US" dirty="0" smtClean="0"/>
              <a:t> monkeys</a:t>
            </a:r>
            <a:endParaRPr lang="en-US" dirty="0"/>
          </a:p>
        </p:txBody>
      </p:sp>
      <p:sp>
        <p:nvSpPr>
          <p:cNvPr id="11" name="Rectangle 10"/>
          <p:cNvSpPr/>
          <p:nvPr/>
        </p:nvSpPr>
        <p:spPr>
          <a:xfrm>
            <a:off x="1691680" y="1052736"/>
            <a:ext cx="2232248" cy="523220"/>
          </a:xfrm>
          <a:prstGeom prst="rect">
            <a:avLst/>
          </a:prstGeom>
        </p:spPr>
        <p:txBody>
          <a:bodyPr wrap="square">
            <a:spAutoFit/>
          </a:bodyPr>
          <a:lstStyle/>
          <a:p>
            <a:r>
              <a:rPr lang="en-US" sz="2800" dirty="0" smtClean="0">
                <a:solidFill>
                  <a:srgbClr val="C00000"/>
                </a:solidFill>
              </a:rPr>
              <a:t> (</a:t>
            </a:r>
            <a:r>
              <a:rPr lang="en-US" sz="2800" dirty="0" err="1" smtClean="0">
                <a:solidFill>
                  <a:srgbClr val="C00000"/>
                </a:solidFill>
              </a:rPr>
              <a:t>Forteo</a:t>
            </a:r>
            <a:r>
              <a:rPr lang="en-US" sz="2800" dirty="0" smtClean="0">
                <a:solidFill>
                  <a:srgbClr val="C00000"/>
                </a:solidFill>
              </a:rPr>
              <a:t> )</a:t>
            </a:r>
            <a:endParaRPr lang="en-US" sz="2800" dirty="0"/>
          </a:p>
        </p:txBody>
      </p:sp>
      <p:sp>
        <p:nvSpPr>
          <p:cNvPr id="12" name="Rectangle 11"/>
          <p:cNvSpPr/>
          <p:nvPr/>
        </p:nvSpPr>
        <p:spPr>
          <a:xfrm>
            <a:off x="1403648" y="476672"/>
            <a:ext cx="2386615" cy="584775"/>
          </a:xfrm>
          <a:prstGeom prst="rect">
            <a:avLst/>
          </a:prstGeom>
        </p:spPr>
        <p:txBody>
          <a:bodyPr wrap="none">
            <a:spAutoFit/>
          </a:bodyPr>
          <a:lstStyle/>
          <a:p>
            <a:r>
              <a:rPr lang="en-US" sz="3200" dirty="0" err="1" smtClean="0">
                <a:solidFill>
                  <a:srgbClr val="C00000"/>
                </a:solidFill>
              </a:rPr>
              <a:t>Teriparatide</a:t>
            </a:r>
            <a:r>
              <a:rPr lang="en-US" sz="3200" dirty="0" smtClean="0">
                <a:solidFill>
                  <a:srgbClr val="C00000"/>
                </a:solidFill>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573016"/>
            <a:ext cx="7772400" cy="1362075"/>
          </a:xfrm>
        </p:spPr>
        <p:txBody>
          <a:bodyPr>
            <a:normAutofit fontScale="90000"/>
          </a:bodyPr>
          <a:lstStyle/>
          <a:p>
            <a:r>
              <a:rPr lang="en-US" dirty="0" smtClean="0">
                <a:solidFill>
                  <a:srgbClr val="FF0000"/>
                </a:solidFill>
                <a:latin typeface="Arial"/>
                <a:cs typeface="Arial"/>
              </a:rPr>
              <a:t>►</a:t>
            </a:r>
            <a:r>
              <a:rPr lang="en-US" dirty="0" smtClean="0"/>
              <a:t>T </a:t>
            </a:r>
            <a:r>
              <a:rPr lang="en-US" cap="none" dirty="0" smtClean="0"/>
              <a:t>score</a:t>
            </a:r>
            <a:r>
              <a:rPr lang="en-US" dirty="0" smtClean="0"/>
              <a:t> ≤ -3.5  </a:t>
            </a:r>
            <a:r>
              <a:rPr lang="en-US" cap="none" dirty="0" smtClean="0"/>
              <a:t>without fracture </a:t>
            </a:r>
            <a:r>
              <a:rPr lang="en-US" dirty="0" smtClean="0"/>
              <a:t/>
            </a:r>
            <a:br>
              <a:rPr lang="en-US" dirty="0" smtClean="0"/>
            </a:br>
            <a:r>
              <a:rPr lang="en-US" dirty="0" smtClean="0">
                <a:solidFill>
                  <a:srgbClr val="FF0000"/>
                </a:solidFill>
                <a:latin typeface="Arial"/>
                <a:cs typeface="Arial"/>
              </a:rPr>
              <a:t>►</a:t>
            </a:r>
            <a:r>
              <a:rPr lang="en-US" dirty="0" smtClean="0"/>
              <a:t>T </a:t>
            </a:r>
            <a:r>
              <a:rPr lang="en-US" cap="none" dirty="0" smtClean="0"/>
              <a:t>score</a:t>
            </a:r>
            <a:r>
              <a:rPr lang="en-US" dirty="0" smtClean="0"/>
              <a:t> ≤ -2.5 </a:t>
            </a:r>
            <a:r>
              <a:rPr lang="en-US" cap="none" dirty="0" smtClean="0"/>
              <a:t>with fragility fracture</a:t>
            </a:r>
            <a:br>
              <a:rPr lang="en-US" cap="none" dirty="0" smtClean="0"/>
            </a:br>
            <a:r>
              <a:rPr lang="en-US" cap="none" dirty="0" smtClean="0">
                <a:solidFill>
                  <a:srgbClr val="FF0000"/>
                </a:solidFill>
                <a:latin typeface="Arial"/>
                <a:cs typeface="Arial"/>
              </a:rPr>
              <a:t>►</a:t>
            </a:r>
            <a:r>
              <a:rPr lang="en-US" cap="none" dirty="0" smtClean="0"/>
              <a:t>Any T score with fragility fracture </a:t>
            </a:r>
            <a:endParaRPr lang="en-US" cap="none" dirty="0"/>
          </a:p>
        </p:txBody>
      </p:sp>
      <p:sp>
        <p:nvSpPr>
          <p:cNvPr id="3" name="Text Placeholder 2"/>
          <p:cNvSpPr>
            <a:spLocks noGrp="1"/>
          </p:cNvSpPr>
          <p:nvPr>
            <p:ph type="body" idx="1"/>
          </p:nvPr>
        </p:nvSpPr>
        <p:spPr>
          <a:xfrm>
            <a:off x="755576" y="1700808"/>
            <a:ext cx="7772400" cy="1500187"/>
          </a:xfrm>
          <a:ln>
            <a:solidFill>
              <a:srgbClr val="C00000"/>
            </a:solidFill>
          </a:ln>
        </p:spPr>
        <p:txBody>
          <a:bodyPr/>
          <a:lstStyle/>
          <a:p>
            <a:pPr algn="ctr"/>
            <a:r>
              <a:rPr lang="en-US" dirty="0" smtClean="0">
                <a:solidFill>
                  <a:schemeClr val="tx2">
                    <a:lumMod val="75000"/>
                  </a:schemeClr>
                </a:solidFill>
              </a:rPr>
              <a:t>The changes in BMD seen with PTH are early and of greater magnitude than those seen with other treatment and is therefore plays a role in the treatment of patients with sever established disease who are at particularly high risk of fragility fractures : </a:t>
            </a:r>
            <a:endParaRPr lang="en-US" dirty="0">
              <a:solidFill>
                <a:schemeClr val="tx2">
                  <a:lumMod val="75000"/>
                </a:schemeClr>
              </a:solidFill>
            </a:endParaRPr>
          </a:p>
        </p:txBody>
      </p:sp>
      <p:sp>
        <p:nvSpPr>
          <p:cNvPr id="4" name="Rectangle 3"/>
          <p:cNvSpPr>
            <a:spLocks noChangeArrowheads="1"/>
          </p:cNvSpPr>
          <p:nvPr/>
        </p:nvSpPr>
        <p:spPr bwMode="auto">
          <a:xfrm>
            <a:off x="539552" y="332656"/>
            <a:ext cx="8064896" cy="923330"/>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algn="ctr"/>
            <a:r>
              <a:rPr lang="en-US" sz="5400" b="1" dirty="0" smtClean="0">
                <a:solidFill>
                  <a:schemeClr val="bg1"/>
                </a:solidFill>
              </a:rPr>
              <a:t>Recombinant PTH</a:t>
            </a: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a:solidFill>
            <a:srgbClr val="C00000"/>
          </a:solidFill>
          <a:ln>
            <a:solidFill>
              <a:schemeClr val="accent6">
                <a:lumMod val="50000"/>
              </a:schemeClr>
            </a:solidFill>
          </a:ln>
          <a:scene3d>
            <a:camera prst="orthographicFront"/>
            <a:lightRig rig="threePt" dir="t"/>
          </a:scene3d>
          <a:sp3d>
            <a:bevelT/>
          </a:sp3d>
        </p:spPr>
        <p:txBody>
          <a:bodyPr>
            <a:normAutofit fontScale="90000"/>
          </a:bodyPr>
          <a:lstStyle/>
          <a:p>
            <a:pPr>
              <a:defRPr/>
            </a:pPr>
            <a:r>
              <a:rPr lang="en-US" dirty="0">
                <a:solidFill>
                  <a:schemeClr val="bg1"/>
                </a:solidFill>
              </a:rPr>
              <a:t>A huge care gap exists after a </a:t>
            </a:r>
            <a:r>
              <a:rPr lang="en-US" dirty="0" smtClean="0">
                <a:solidFill>
                  <a:schemeClr val="bg1"/>
                </a:solidFill>
              </a:rPr>
              <a:t>fracture</a:t>
            </a:r>
            <a:endParaRPr lang="en-US" dirty="0">
              <a:solidFill>
                <a:schemeClr val="bg1"/>
              </a:solidFill>
            </a:endParaRPr>
          </a:p>
        </p:txBody>
      </p:sp>
      <p:pic>
        <p:nvPicPr>
          <p:cNvPr id="71683" name="Picture 2"/>
          <p:cNvPicPr>
            <a:picLocks noChangeAspect="1" noChangeArrowheads="1"/>
          </p:cNvPicPr>
          <p:nvPr/>
        </p:nvPicPr>
        <p:blipFill>
          <a:blip r:embed="rId2" cstate="print"/>
          <a:srcRect/>
          <a:stretch>
            <a:fillRect/>
          </a:stretch>
        </p:blipFill>
        <p:spPr bwMode="auto">
          <a:xfrm>
            <a:off x="1907704" y="1124744"/>
            <a:ext cx="4896718" cy="4698202"/>
          </a:xfrm>
          <a:prstGeom prst="rect">
            <a:avLst/>
          </a:prstGeom>
          <a:noFill/>
          <a:ln w="9525">
            <a:solidFill>
              <a:schemeClr val="tx1"/>
            </a:solidFill>
            <a:miter lim="800000"/>
            <a:headEnd/>
            <a:tailEnd/>
          </a:ln>
        </p:spPr>
      </p:pic>
      <p:sp>
        <p:nvSpPr>
          <p:cNvPr id="71684" name="Rectangle 3"/>
          <p:cNvSpPr>
            <a:spLocks noChangeArrowheads="1"/>
          </p:cNvSpPr>
          <p:nvPr/>
        </p:nvSpPr>
        <p:spPr bwMode="auto">
          <a:xfrm>
            <a:off x="755576" y="5934670"/>
            <a:ext cx="8065640" cy="584775"/>
          </a:xfrm>
          <a:prstGeom prst="rect">
            <a:avLst/>
          </a:prstGeom>
          <a:noFill/>
          <a:ln w="9525">
            <a:noFill/>
            <a:miter lim="800000"/>
            <a:headEnd/>
            <a:tailEnd/>
          </a:ln>
        </p:spPr>
        <p:txBody>
          <a:bodyPr wrap="square">
            <a:spAutoFit/>
          </a:bodyPr>
          <a:lstStyle/>
          <a:p>
            <a:r>
              <a:rPr lang="en-US" sz="1600" dirty="0"/>
              <a:t>T</a:t>
            </a:r>
            <a:r>
              <a:rPr lang="en-US" sz="1600" dirty="0" smtClean="0"/>
              <a:t>he </a:t>
            </a:r>
            <a:r>
              <a:rPr lang="en-US" sz="1600" dirty="0"/>
              <a:t>vast majority of men and women presenting at </a:t>
            </a:r>
            <a:r>
              <a:rPr lang="en-US" sz="1600" dirty="0" smtClean="0"/>
              <a:t>Canadian  hospitals </a:t>
            </a:r>
            <a:r>
              <a:rPr lang="en-US" sz="1600" dirty="0"/>
              <a:t>with fragility fractures are neither screened nor treated for their </a:t>
            </a:r>
            <a:r>
              <a:rPr lang="en-US" sz="1600" dirty="0" smtClean="0"/>
              <a:t>underlying  osteoporosis </a:t>
            </a:r>
            <a:r>
              <a:rPr lang="en-US" sz="1600" dirty="0"/>
              <a:t>to prevent future fractures.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84784"/>
            <a:ext cx="7772400" cy="1872208"/>
          </a:xfrm>
          <a:ln>
            <a:solidFill>
              <a:srgbClr val="FF0000"/>
            </a:solidFill>
          </a:ln>
        </p:spPr>
        <p:txBody>
          <a:bodyPr>
            <a:normAutofit fontScale="90000"/>
          </a:bodyPr>
          <a:lstStyle/>
          <a:p>
            <a:r>
              <a:rPr lang="en-US" sz="2700" dirty="0" smtClean="0">
                <a:solidFill>
                  <a:srgbClr val="00B050"/>
                </a:solidFill>
                <a:latin typeface="Arial"/>
                <a:cs typeface="Arial"/>
              </a:rPr>
              <a:t> •</a:t>
            </a:r>
            <a:r>
              <a:rPr lang="en-US" sz="2700" dirty="0" smtClean="0">
                <a:solidFill>
                  <a:srgbClr val="FF0000"/>
                </a:solidFill>
                <a:latin typeface="Arial"/>
                <a:cs typeface="Arial"/>
              </a:rPr>
              <a:t> </a:t>
            </a:r>
            <a:r>
              <a:rPr lang="en-US" sz="3100" cap="none" dirty="0" smtClean="0"/>
              <a:t>Is well tolerated</a:t>
            </a:r>
            <a:r>
              <a:rPr lang="en-US" sz="3100" dirty="0" smtClean="0"/>
              <a:t/>
            </a:r>
            <a:br>
              <a:rPr lang="en-US" sz="3100" dirty="0" smtClean="0"/>
            </a:br>
            <a:r>
              <a:rPr lang="en-US" sz="3200" dirty="0" smtClean="0">
                <a:solidFill>
                  <a:srgbClr val="00B050"/>
                </a:solidFill>
                <a:latin typeface="Arial"/>
                <a:cs typeface="Arial"/>
              </a:rPr>
              <a:t> • </a:t>
            </a:r>
            <a:r>
              <a:rPr lang="en-US" sz="3100" cap="none" dirty="0" smtClean="0"/>
              <a:t>Leg cramps &amp; dizziness</a:t>
            </a:r>
            <a:r>
              <a:rPr lang="en-US" sz="3100" dirty="0" smtClean="0"/>
              <a:t/>
            </a:r>
            <a:br>
              <a:rPr lang="en-US" sz="3100" dirty="0" smtClean="0"/>
            </a:br>
            <a:r>
              <a:rPr lang="en-US" sz="3200" dirty="0" smtClean="0">
                <a:solidFill>
                  <a:srgbClr val="00B050"/>
                </a:solidFill>
                <a:latin typeface="Arial"/>
                <a:cs typeface="Arial"/>
              </a:rPr>
              <a:t> • </a:t>
            </a:r>
            <a:r>
              <a:rPr lang="en-US" sz="3100" cap="none" dirty="0" smtClean="0"/>
              <a:t>It caused an increase in the incidence of </a:t>
            </a:r>
            <a:br>
              <a:rPr lang="en-US" sz="3100" cap="none" dirty="0" smtClean="0"/>
            </a:br>
            <a:r>
              <a:rPr lang="en-US" sz="3100" cap="none" dirty="0" smtClean="0"/>
              <a:t>     </a:t>
            </a:r>
            <a:r>
              <a:rPr lang="en-US" sz="3100" cap="none" dirty="0" err="1" smtClean="0"/>
              <a:t>osteosarcoma</a:t>
            </a:r>
            <a:r>
              <a:rPr lang="en-US" sz="3100" cap="none" dirty="0" smtClean="0"/>
              <a:t> in rats</a:t>
            </a:r>
            <a:br>
              <a:rPr lang="en-US" sz="3100" cap="none" dirty="0" smtClean="0"/>
            </a:br>
            <a:r>
              <a:rPr lang="en-US" sz="3100" cap="none" dirty="0" smtClean="0"/>
              <a:t/>
            </a:r>
            <a:br>
              <a:rPr lang="en-US" sz="3100" cap="none" dirty="0" smtClean="0"/>
            </a:br>
            <a:r>
              <a:rPr lang="en-US" sz="3100" dirty="0" smtClean="0">
                <a:solidFill>
                  <a:srgbClr val="00B050"/>
                </a:solidFill>
                <a:latin typeface="Arial"/>
                <a:cs typeface="Arial"/>
              </a:rPr>
              <a:t>►</a:t>
            </a:r>
            <a:r>
              <a:rPr lang="en-US" sz="3100" cap="none" dirty="0" err="1" smtClean="0">
                <a:solidFill>
                  <a:srgbClr val="C00000"/>
                </a:solidFill>
              </a:rPr>
              <a:t>Contrindications</a:t>
            </a:r>
            <a:r>
              <a:rPr lang="en-US" sz="3100" cap="none" dirty="0" smtClean="0">
                <a:solidFill>
                  <a:srgbClr val="C00000"/>
                </a:solidFill>
              </a:rPr>
              <a:t>: </a:t>
            </a:r>
            <a:r>
              <a:rPr lang="en-US" sz="3100" cap="none" dirty="0" smtClean="0"/>
              <a:t/>
            </a:r>
            <a:br>
              <a:rPr lang="en-US" sz="3100" cap="none" dirty="0" smtClean="0"/>
            </a:br>
            <a:r>
              <a:rPr lang="en-US" sz="3100" cap="none" dirty="0" smtClean="0"/>
              <a:t>      </a:t>
            </a:r>
            <a:r>
              <a:rPr lang="en-US" sz="2200" b="0" cap="none" dirty="0" err="1" smtClean="0"/>
              <a:t>Paget,s</a:t>
            </a:r>
            <a:r>
              <a:rPr lang="en-US" sz="2200" b="0" cap="none" dirty="0" smtClean="0"/>
              <a:t> , Prior bone radiation, Bone metastases, </a:t>
            </a:r>
            <a:r>
              <a:rPr lang="en-US" sz="2200" b="0" cap="none" dirty="0" err="1" smtClean="0"/>
              <a:t>Hypercalcemia</a:t>
            </a:r>
            <a:r>
              <a:rPr lang="en-US" sz="2200" b="0" cap="none" dirty="0" smtClean="0"/>
              <a:t/>
            </a:r>
            <a:br>
              <a:rPr lang="en-US" sz="2200" b="0" cap="none" dirty="0" smtClean="0"/>
            </a:br>
            <a:r>
              <a:rPr lang="en-US" sz="2200" b="0" cap="none" dirty="0" smtClean="0"/>
              <a:t/>
            </a:r>
            <a:br>
              <a:rPr lang="en-US" sz="2200" b="0" cap="none" dirty="0" smtClean="0"/>
            </a:br>
            <a:r>
              <a:rPr lang="en-US" sz="2400" dirty="0" smtClean="0">
                <a:solidFill>
                  <a:srgbClr val="00B050"/>
                </a:solidFill>
                <a:latin typeface="Arial"/>
                <a:cs typeface="Arial"/>
              </a:rPr>
              <a:t> ► </a:t>
            </a:r>
            <a:r>
              <a:rPr lang="en-US" sz="2200" b="0" cap="none" dirty="0" smtClean="0"/>
              <a:t>The safety and efficacy of </a:t>
            </a:r>
            <a:r>
              <a:rPr lang="en-US" sz="2200" cap="none" dirty="0" err="1" smtClean="0"/>
              <a:t>Teriparatide</a:t>
            </a:r>
            <a:r>
              <a:rPr lang="en-US" sz="2200" b="0" cap="none" dirty="0" smtClean="0"/>
              <a:t> has not been demonstrated</a:t>
            </a:r>
            <a:br>
              <a:rPr lang="en-US" sz="2200" b="0" cap="none" dirty="0" smtClean="0"/>
            </a:br>
            <a:r>
              <a:rPr lang="en-US" sz="2200" b="0" cap="none" dirty="0" smtClean="0"/>
              <a:t>         beyond two years</a:t>
            </a:r>
            <a:br>
              <a:rPr lang="en-US" sz="2200" b="0" cap="none" dirty="0" smtClean="0"/>
            </a:br>
            <a:r>
              <a:rPr lang="en-US" sz="2200" b="0" cap="none" dirty="0" smtClean="0"/>
              <a:t/>
            </a:r>
            <a:br>
              <a:rPr lang="en-US" sz="2200" b="0" cap="none" dirty="0" smtClean="0"/>
            </a:br>
            <a:r>
              <a:rPr lang="en-US" sz="2400" dirty="0" smtClean="0">
                <a:solidFill>
                  <a:srgbClr val="00B050"/>
                </a:solidFill>
                <a:latin typeface="Arial"/>
                <a:cs typeface="Arial"/>
              </a:rPr>
              <a:t> ►</a:t>
            </a:r>
            <a:r>
              <a:rPr lang="en-US" sz="2200" cap="none" dirty="0" err="1" smtClean="0"/>
              <a:t>Teriparatide</a:t>
            </a:r>
            <a:r>
              <a:rPr lang="en-US" sz="2200" b="0" cap="none" dirty="0" smtClean="0"/>
              <a:t> is used for a maximum of two years , follow with </a:t>
            </a:r>
            <a:br>
              <a:rPr lang="en-US" sz="2200" b="0" cap="none" dirty="0" smtClean="0"/>
            </a:br>
            <a:r>
              <a:rPr lang="en-US" sz="2200" b="0" cap="none" dirty="0" smtClean="0"/>
              <a:t>       </a:t>
            </a:r>
            <a:r>
              <a:rPr lang="en-US" sz="2200" b="0" cap="none" dirty="0" err="1" smtClean="0"/>
              <a:t>bisphosphonate</a:t>
            </a:r>
            <a:r>
              <a:rPr lang="en-US" sz="2200" b="0" cap="none" dirty="0" smtClean="0"/>
              <a:t> </a:t>
            </a:r>
            <a:br>
              <a:rPr lang="en-US" sz="2200" b="0" cap="none" dirty="0" smtClean="0"/>
            </a:br>
            <a:endParaRPr lang="en-US" b="0" cap="none" dirty="0"/>
          </a:p>
        </p:txBody>
      </p:sp>
      <p:sp>
        <p:nvSpPr>
          <p:cNvPr id="4" name="Rectangle 3"/>
          <p:cNvSpPr>
            <a:spLocks noChangeArrowheads="1"/>
          </p:cNvSpPr>
          <p:nvPr/>
        </p:nvSpPr>
        <p:spPr bwMode="auto">
          <a:xfrm>
            <a:off x="539552" y="332656"/>
            <a:ext cx="8064896" cy="923330"/>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algn="ctr"/>
            <a:r>
              <a:rPr lang="en-US" sz="5400" b="1" dirty="0" smtClean="0">
                <a:solidFill>
                  <a:schemeClr val="bg1"/>
                </a:solidFill>
              </a:rPr>
              <a:t>Recombinant PTH</a:t>
            </a: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95536" y="116632"/>
          <a:ext cx="8352927" cy="6528752"/>
        </p:xfrm>
        <a:graphic>
          <a:graphicData uri="http://schemas.openxmlformats.org/drawingml/2006/table">
            <a:tbl>
              <a:tblPr firstRow="1" bandRow="1">
                <a:tableStyleId>{21E4AEA4-8DFA-4A89-87EB-49C32662AFE0}</a:tableStyleId>
              </a:tblPr>
              <a:tblGrid>
                <a:gridCol w="2784309"/>
                <a:gridCol w="2784309"/>
                <a:gridCol w="2784309"/>
              </a:tblGrid>
              <a:tr h="576064">
                <a:tc>
                  <a:txBody>
                    <a:bodyPr/>
                    <a:lstStyle/>
                    <a:p>
                      <a:pPr algn="ctr"/>
                      <a:r>
                        <a:rPr lang="en-US" dirty="0" smtClean="0"/>
                        <a:t>Agent </a:t>
                      </a:r>
                      <a:endParaRPr lang="en-US" dirty="0"/>
                    </a:p>
                  </a:txBody>
                  <a:tcPr>
                    <a:cell3D prstMaterial="dkEdge">
                      <a:bevel/>
                      <a:lightRig rig="flood" dir="t"/>
                    </a:cell3D>
                    <a:solidFill>
                      <a:srgbClr val="C00000"/>
                    </a:solidFill>
                  </a:tcPr>
                </a:tc>
                <a:tc>
                  <a:txBody>
                    <a:bodyPr/>
                    <a:lstStyle/>
                    <a:p>
                      <a:r>
                        <a:rPr lang="en-US" dirty="0" err="1" smtClean="0"/>
                        <a:t>Doseing</a:t>
                      </a:r>
                      <a:r>
                        <a:rPr lang="en-US" dirty="0" smtClean="0"/>
                        <a:t>  &amp; Administration</a:t>
                      </a:r>
                      <a:endParaRPr lang="en-US" dirty="0"/>
                    </a:p>
                  </a:txBody>
                  <a:tcPr>
                    <a:cell3D prstMaterial="dkEdge">
                      <a:bevel/>
                      <a:lightRig rig="flood" dir="t"/>
                    </a:cell3D>
                    <a:solidFill>
                      <a:srgbClr val="C00000"/>
                    </a:solidFill>
                  </a:tcPr>
                </a:tc>
                <a:tc>
                  <a:txBody>
                    <a:bodyPr/>
                    <a:lstStyle/>
                    <a:p>
                      <a:r>
                        <a:rPr lang="en-US" dirty="0" smtClean="0"/>
                        <a:t>Monthly average cost</a:t>
                      </a:r>
                      <a:endParaRPr lang="en-US" dirty="0"/>
                    </a:p>
                  </a:txBody>
                  <a:tcPr>
                    <a:cell3D prstMaterial="dkEdge">
                      <a:bevel prst="artDeco"/>
                      <a:lightRig rig="flood" dir="t"/>
                    </a:cell3D>
                    <a:solidFill>
                      <a:srgbClr val="C00000"/>
                    </a:solidFill>
                  </a:tcPr>
                </a:tc>
              </a:tr>
              <a:tr h="576064">
                <a:tc>
                  <a:txBody>
                    <a:bodyPr/>
                    <a:lstStyle/>
                    <a:p>
                      <a:r>
                        <a:rPr lang="en-US" dirty="0" err="1" smtClean="0"/>
                        <a:t>Alendronate</a:t>
                      </a:r>
                      <a:r>
                        <a:rPr lang="en-US" dirty="0" smtClean="0"/>
                        <a:t> </a:t>
                      </a:r>
                      <a:endParaRPr lang="en-US" dirty="0"/>
                    </a:p>
                  </a:txBody>
                  <a:tcPr/>
                </a:tc>
                <a:tc>
                  <a:txBody>
                    <a:bodyPr/>
                    <a:lstStyle/>
                    <a:p>
                      <a:r>
                        <a:rPr lang="en-US" dirty="0" smtClean="0"/>
                        <a:t>Oral</a:t>
                      </a:r>
                      <a:r>
                        <a:rPr lang="en-US" baseline="0" dirty="0" smtClean="0"/>
                        <a:t> Tab. 70 mg / week </a:t>
                      </a:r>
                      <a:endParaRPr lang="en-US" dirty="0"/>
                    </a:p>
                  </a:txBody>
                  <a:tcPr/>
                </a:tc>
                <a:tc>
                  <a:txBody>
                    <a:bodyPr/>
                    <a:lstStyle/>
                    <a:p>
                      <a:pPr algn="ctr"/>
                      <a:r>
                        <a:rPr lang="en-US" dirty="0" smtClean="0"/>
                        <a:t>$  87</a:t>
                      </a:r>
                      <a:endParaRPr lang="en-US" dirty="0"/>
                    </a:p>
                  </a:txBody>
                  <a:tcPr/>
                </a:tc>
              </a:tr>
              <a:tr h="576064">
                <a:tc>
                  <a:txBody>
                    <a:bodyPr/>
                    <a:lstStyle/>
                    <a:p>
                      <a:r>
                        <a:rPr lang="en-US" dirty="0" err="1" smtClean="0"/>
                        <a:t>Ibandronate</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Oral</a:t>
                      </a:r>
                      <a:r>
                        <a:rPr lang="en-US" baseline="0" dirty="0" smtClean="0"/>
                        <a:t> Tab. 150 mg / month </a:t>
                      </a:r>
                      <a:endParaRPr lang="en-US" dirty="0" smtClean="0"/>
                    </a:p>
                    <a:p>
                      <a:endParaRPr lang="en-US" dirty="0"/>
                    </a:p>
                  </a:txBody>
                  <a:tcPr/>
                </a:tc>
                <a:tc>
                  <a:txBody>
                    <a:bodyPr/>
                    <a:lstStyle/>
                    <a:p>
                      <a:pPr algn="ctr"/>
                      <a:r>
                        <a:rPr lang="en-US" dirty="0" smtClean="0"/>
                        <a:t>$ 100</a:t>
                      </a:r>
                      <a:endParaRPr lang="en-US" dirty="0"/>
                    </a:p>
                  </a:txBody>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Ibandronate</a:t>
                      </a:r>
                      <a:r>
                        <a:rPr lang="en-US" dirty="0" smtClean="0"/>
                        <a:t> </a:t>
                      </a:r>
                    </a:p>
                    <a:p>
                      <a:endParaRPr lang="en-US" dirty="0"/>
                    </a:p>
                  </a:txBody>
                  <a:tcPr/>
                </a:tc>
                <a:tc>
                  <a:txBody>
                    <a:bodyPr/>
                    <a:lstStyle/>
                    <a:p>
                      <a:r>
                        <a:rPr lang="en-US" dirty="0" smtClean="0"/>
                        <a:t>IV Injection  3mg /3 month</a:t>
                      </a:r>
                      <a:endParaRPr lang="en-US" dirty="0"/>
                    </a:p>
                  </a:txBody>
                  <a:tcPr/>
                </a:tc>
                <a:tc>
                  <a:txBody>
                    <a:bodyPr/>
                    <a:lstStyle/>
                    <a:p>
                      <a:pPr algn="ctr"/>
                      <a:r>
                        <a:rPr lang="en-US" dirty="0" smtClean="0"/>
                        <a:t>$ 161</a:t>
                      </a:r>
                      <a:endParaRPr lang="en-US" dirty="0"/>
                    </a:p>
                  </a:txBody>
                  <a:tcPr/>
                </a:tc>
              </a:tr>
              <a:tr h="576064">
                <a:tc>
                  <a:txBody>
                    <a:bodyPr/>
                    <a:lstStyle/>
                    <a:p>
                      <a:r>
                        <a:rPr lang="en-US" dirty="0" err="1" smtClean="0"/>
                        <a:t>Residronate</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Oral</a:t>
                      </a:r>
                      <a:r>
                        <a:rPr lang="en-US" baseline="0" dirty="0" smtClean="0"/>
                        <a:t> Tab. 150 mg / month </a:t>
                      </a:r>
                      <a:endParaRPr lang="en-US" dirty="0" smtClean="0"/>
                    </a:p>
                  </a:txBody>
                  <a:tcPr/>
                </a:tc>
                <a:tc>
                  <a:txBody>
                    <a:bodyPr/>
                    <a:lstStyle/>
                    <a:p>
                      <a:pPr algn="ctr"/>
                      <a:r>
                        <a:rPr lang="en-US" dirty="0" smtClean="0"/>
                        <a:t>$ 100</a:t>
                      </a:r>
                      <a:endParaRPr lang="en-US" dirty="0"/>
                    </a:p>
                  </a:txBody>
                  <a:tcPr/>
                </a:tc>
              </a:tr>
              <a:tr h="576064">
                <a:tc>
                  <a:txBody>
                    <a:bodyPr/>
                    <a:lstStyle/>
                    <a:p>
                      <a:r>
                        <a:rPr lang="en-US" dirty="0" err="1" smtClean="0"/>
                        <a:t>Zoledronic</a:t>
                      </a:r>
                      <a:r>
                        <a:rPr lang="en-US" dirty="0" smtClean="0"/>
                        <a:t> acid  </a:t>
                      </a:r>
                    </a:p>
                    <a:p>
                      <a:r>
                        <a:rPr lang="en-US" dirty="0" smtClean="0"/>
                        <a:t>( </a:t>
                      </a:r>
                      <a:r>
                        <a:rPr lang="en-US" dirty="0" err="1" smtClean="0"/>
                        <a:t>Reclast</a:t>
                      </a:r>
                      <a:r>
                        <a:rPr lang="en-US" dirty="0" smtClean="0"/>
                        <a:t> , </a:t>
                      </a:r>
                      <a:r>
                        <a:rPr lang="en-US" dirty="0" err="1" smtClean="0"/>
                        <a:t>Zometa</a:t>
                      </a:r>
                      <a:r>
                        <a:rPr lang="en-US" dirty="0" smtClean="0"/>
                        <a:t> )</a:t>
                      </a:r>
                      <a:endParaRPr lang="en-US" dirty="0"/>
                    </a:p>
                  </a:txBody>
                  <a:tcPr/>
                </a:tc>
                <a:tc>
                  <a:txBody>
                    <a:bodyPr/>
                    <a:lstStyle/>
                    <a:p>
                      <a:r>
                        <a:rPr lang="en-US" dirty="0" smtClean="0"/>
                        <a:t>IV  Infusion 5mg / year </a:t>
                      </a:r>
                      <a:endParaRPr lang="en-US" dirty="0"/>
                    </a:p>
                  </a:txBody>
                  <a:tcPr/>
                </a:tc>
                <a:tc>
                  <a:txBody>
                    <a:bodyPr/>
                    <a:lstStyle/>
                    <a:p>
                      <a:pPr algn="ctr"/>
                      <a:r>
                        <a:rPr lang="en-US" dirty="0" smtClean="0"/>
                        <a:t>$ 1315 / year</a:t>
                      </a:r>
                      <a:endParaRPr lang="en-US" dirty="0"/>
                    </a:p>
                  </a:txBody>
                  <a:tcPr/>
                </a:tc>
              </a:tr>
              <a:tr h="576064">
                <a:tc>
                  <a:txBody>
                    <a:bodyPr/>
                    <a:lstStyle/>
                    <a:p>
                      <a:r>
                        <a:rPr lang="en-US" dirty="0" err="1" smtClean="0"/>
                        <a:t>Calcitonin</a:t>
                      </a:r>
                      <a:r>
                        <a:rPr lang="en-US" baseline="0" dirty="0" smtClean="0"/>
                        <a:t> </a:t>
                      </a:r>
                      <a:endParaRPr lang="en-US" dirty="0"/>
                    </a:p>
                  </a:txBody>
                  <a:tcPr/>
                </a:tc>
                <a:tc>
                  <a:txBody>
                    <a:bodyPr/>
                    <a:lstStyle/>
                    <a:p>
                      <a:r>
                        <a:rPr lang="en-US" dirty="0" smtClean="0"/>
                        <a:t>Nasal spray  200 IU/ day</a:t>
                      </a:r>
                      <a:endParaRPr lang="en-US" dirty="0"/>
                    </a:p>
                  </a:txBody>
                  <a:tcPr/>
                </a:tc>
                <a:tc>
                  <a:txBody>
                    <a:bodyPr/>
                    <a:lstStyle/>
                    <a:p>
                      <a:pPr algn="ctr"/>
                      <a:r>
                        <a:rPr lang="en-US" dirty="0" smtClean="0"/>
                        <a:t>$ 126</a:t>
                      </a:r>
                      <a:endParaRPr lang="en-US" dirty="0"/>
                    </a:p>
                  </a:txBody>
                  <a:tcPr/>
                </a:tc>
              </a:tr>
              <a:tr h="576064">
                <a:tc>
                  <a:txBody>
                    <a:bodyPr/>
                    <a:lstStyle/>
                    <a:p>
                      <a:r>
                        <a:rPr lang="en-US" dirty="0" smtClean="0"/>
                        <a:t>Estrogen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Oral</a:t>
                      </a:r>
                      <a:r>
                        <a:rPr lang="en-US" baseline="0" dirty="0" smtClean="0"/>
                        <a:t> Tab. 0.3 mg / day</a:t>
                      </a:r>
                      <a:endParaRPr lang="en-US" dirty="0" smtClean="0"/>
                    </a:p>
                  </a:txBody>
                  <a:tcPr/>
                </a:tc>
                <a:tc>
                  <a:txBody>
                    <a:bodyPr/>
                    <a:lstStyle/>
                    <a:p>
                      <a:pPr algn="ctr"/>
                      <a:r>
                        <a:rPr lang="en-US" dirty="0" smtClean="0"/>
                        <a:t>$ 35</a:t>
                      </a:r>
                      <a:endParaRPr lang="en-US" dirty="0"/>
                    </a:p>
                  </a:txBody>
                  <a:tcPr/>
                </a:tc>
              </a:tr>
              <a:tr h="576064">
                <a:tc>
                  <a:txBody>
                    <a:bodyPr/>
                    <a:lstStyle/>
                    <a:p>
                      <a:r>
                        <a:rPr lang="en-US" dirty="0" err="1" smtClean="0"/>
                        <a:t>Raloxifen</a:t>
                      </a:r>
                      <a:r>
                        <a:rPr lang="en-US" dirty="0" smtClean="0"/>
                        <a:t> ( </a:t>
                      </a:r>
                      <a:r>
                        <a:rPr lang="en-US" dirty="0" err="1" smtClean="0"/>
                        <a:t>Evista</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Oral</a:t>
                      </a:r>
                      <a:r>
                        <a:rPr lang="en-US" baseline="0" dirty="0" smtClean="0"/>
                        <a:t> Tab. 60 mg / day </a:t>
                      </a:r>
                      <a:endParaRPr lang="en-US" dirty="0" smtClean="0"/>
                    </a:p>
                  </a:txBody>
                  <a:tcPr/>
                </a:tc>
                <a:tc>
                  <a:txBody>
                    <a:bodyPr/>
                    <a:lstStyle/>
                    <a:p>
                      <a:pPr algn="ctr"/>
                      <a:r>
                        <a:rPr lang="en-US" dirty="0" smtClean="0"/>
                        <a:t>$ 108</a:t>
                      </a:r>
                      <a:endParaRPr lang="en-US" dirty="0"/>
                    </a:p>
                  </a:txBody>
                  <a:tcPr/>
                </a:tc>
              </a:tr>
              <a:tr h="576064">
                <a:tc>
                  <a:txBody>
                    <a:bodyPr/>
                    <a:lstStyle/>
                    <a:p>
                      <a:r>
                        <a:rPr lang="en-US" dirty="0" err="1" smtClean="0"/>
                        <a:t>Teriparatide</a:t>
                      </a:r>
                      <a:r>
                        <a:rPr lang="en-US" dirty="0" smtClean="0"/>
                        <a:t> ( </a:t>
                      </a:r>
                      <a:r>
                        <a:rPr lang="en-US" dirty="0" err="1" smtClean="0"/>
                        <a:t>Forteo</a:t>
                      </a:r>
                      <a:r>
                        <a:rPr lang="en-US" dirty="0" smtClean="0"/>
                        <a:t>) </a:t>
                      </a:r>
                      <a:endParaRPr lang="en-US" dirty="0"/>
                    </a:p>
                  </a:txBody>
                  <a:tcPr/>
                </a:tc>
                <a:tc>
                  <a:txBody>
                    <a:bodyPr/>
                    <a:lstStyle/>
                    <a:p>
                      <a:r>
                        <a:rPr lang="en-US" dirty="0" smtClean="0"/>
                        <a:t>Injection  20 µg /day</a:t>
                      </a:r>
                      <a:endParaRPr lang="en-US" dirty="0"/>
                    </a:p>
                  </a:txBody>
                  <a:tcPr/>
                </a:tc>
                <a:tc>
                  <a:txBody>
                    <a:bodyPr/>
                    <a:lstStyle/>
                    <a:p>
                      <a:pPr algn="ctr"/>
                      <a:r>
                        <a:rPr lang="en-US" dirty="0" smtClean="0"/>
                        <a:t>$ 675</a:t>
                      </a:r>
                      <a:endParaRPr lang="en-US" dirty="0"/>
                    </a:p>
                  </a:txBody>
                  <a:tcPr/>
                </a:tc>
              </a:tr>
              <a:tr h="576064">
                <a:tc>
                  <a:txBody>
                    <a:bodyPr/>
                    <a:lstStyle/>
                    <a:p>
                      <a:r>
                        <a:rPr lang="en-US" dirty="0" err="1" smtClean="0"/>
                        <a:t>Denosumab</a:t>
                      </a:r>
                      <a:r>
                        <a:rPr lang="en-US" dirty="0" smtClean="0"/>
                        <a:t> ( </a:t>
                      </a:r>
                      <a:r>
                        <a:rPr lang="en-US" dirty="0" err="1" smtClean="0"/>
                        <a:t>Prolia</a:t>
                      </a:r>
                      <a:r>
                        <a:rPr lang="en-US" dirty="0" smtClean="0"/>
                        <a:t> ) </a:t>
                      </a:r>
                      <a:endParaRPr lang="en-US" dirty="0"/>
                    </a:p>
                  </a:txBody>
                  <a:tcPr/>
                </a:tc>
                <a:tc>
                  <a:txBody>
                    <a:bodyPr/>
                    <a:lstStyle/>
                    <a:p>
                      <a:r>
                        <a:rPr lang="en-US" dirty="0" smtClean="0"/>
                        <a:t>Injection SC 60 mg/</a:t>
                      </a:r>
                      <a:r>
                        <a:rPr lang="en-US" sz="1600" dirty="0" smtClean="0"/>
                        <a:t> 6 month </a:t>
                      </a:r>
                      <a:endParaRPr lang="en-US" dirty="0"/>
                    </a:p>
                  </a:txBody>
                  <a:tcPr/>
                </a:tc>
                <a:tc>
                  <a:txBody>
                    <a:bodyPr/>
                    <a:lstStyle/>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C00000"/>
          </a:solidFill>
          <a:scene3d>
            <a:camera prst="orthographicFront"/>
            <a:lightRig rig="threePt" dir="t"/>
          </a:scene3d>
          <a:sp3d>
            <a:bevelT/>
          </a:sp3d>
        </p:spPr>
        <p:txBody>
          <a:bodyPr>
            <a:normAutofit/>
          </a:bodyPr>
          <a:lstStyle/>
          <a:p>
            <a:r>
              <a:rPr lang="en-US" sz="5400" dirty="0" smtClean="0">
                <a:solidFill>
                  <a:schemeClr val="bg1"/>
                </a:solidFill>
              </a:rPr>
              <a:t>Combination therapy </a:t>
            </a:r>
            <a:endParaRPr lang="en-US" sz="5400" dirty="0">
              <a:solidFill>
                <a:schemeClr val="bg1"/>
              </a:solidFill>
            </a:endParaRPr>
          </a:p>
        </p:txBody>
      </p:sp>
      <p:sp>
        <p:nvSpPr>
          <p:cNvPr id="7" name="Content Placeholder 6"/>
          <p:cNvSpPr>
            <a:spLocks noGrp="1"/>
          </p:cNvSpPr>
          <p:nvPr>
            <p:ph idx="1"/>
          </p:nvPr>
        </p:nvSpPr>
        <p:spPr>
          <a:xfrm>
            <a:off x="539552" y="1484784"/>
            <a:ext cx="8229600" cy="4525963"/>
          </a:xfrm>
        </p:spPr>
        <p:txBody>
          <a:bodyPr/>
          <a:lstStyle/>
          <a:p>
            <a:r>
              <a:rPr lang="en-US" dirty="0" smtClean="0"/>
              <a:t>Can provide additional small increase in BMD</a:t>
            </a:r>
          </a:p>
          <a:p>
            <a:r>
              <a:rPr lang="en-US" dirty="0" smtClean="0"/>
              <a:t>The impact of combination therapy on fracture rates is unknown.</a:t>
            </a:r>
          </a:p>
          <a:p>
            <a:r>
              <a:rPr lang="en-US" dirty="0" smtClean="0"/>
              <a:t>The added cost and potential side effects should be weighted against potential gains.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691680" y="4149080"/>
            <a:ext cx="5204246" cy="2493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98057" y="980728"/>
            <a:ext cx="5245943" cy="3902155"/>
          </a:xfrm>
          <a:prstGeom prst="rect">
            <a:avLst/>
          </a:prstGeom>
          <a:noFill/>
          <a:ln w="9525">
            <a:noFill/>
            <a:miter lim="800000"/>
            <a:headEnd/>
            <a:tailEnd/>
          </a:ln>
        </p:spPr>
      </p:pic>
      <p:sp>
        <p:nvSpPr>
          <p:cNvPr id="5" name="Rectangle 4"/>
          <p:cNvSpPr/>
          <p:nvPr/>
        </p:nvSpPr>
        <p:spPr>
          <a:xfrm>
            <a:off x="4644008" y="332656"/>
            <a:ext cx="3456384" cy="400110"/>
          </a:xfrm>
          <a:prstGeom prst="rect">
            <a:avLst/>
          </a:prstGeom>
        </p:spPr>
        <p:txBody>
          <a:bodyPr wrap="square">
            <a:spAutoFit/>
          </a:bodyPr>
          <a:lstStyle/>
          <a:p>
            <a:r>
              <a:rPr lang="en-US" sz="2000" b="1" dirty="0" smtClean="0">
                <a:solidFill>
                  <a:srgbClr val="C00000"/>
                </a:solidFill>
              </a:rPr>
              <a:t>Mean Percent Changes in </a:t>
            </a:r>
            <a:r>
              <a:rPr lang="en-US" sz="2000" b="1" dirty="0" smtClean="0">
                <a:solidFill>
                  <a:srgbClr val="C00000"/>
                </a:solidFill>
              </a:rPr>
              <a:t>BND</a:t>
            </a:r>
            <a:endParaRPr lang="en-US" dirty="0">
              <a:solidFill>
                <a:srgbClr val="C00000"/>
              </a:solidFill>
            </a:endParaRPr>
          </a:p>
        </p:txBody>
      </p:sp>
      <p:sp>
        <p:nvSpPr>
          <p:cNvPr id="4" name="Rectangle 3"/>
          <p:cNvSpPr/>
          <p:nvPr/>
        </p:nvSpPr>
        <p:spPr>
          <a:xfrm>
            <a:off x="179512" y="908720"/>
            <a:ext cx="3816424" cy="1569660"/>
          </a:xfrm>
          <a:prstGeom prst="rect">
            <a:avLst/>
          </a:prstGeom>
        </p:spPr>
        <p:txBody>
          <a:bodyPr wrap="square">
            <a:spAutoFit/>
          </a:bodyPr>
          <a:lstStyle/>
          <a:p>
            <a:r>
              <a:rPr lang="en-US" sz="1600" dirty="0" smtClean="0"/>
              <a:t>The BMD of the lumbar spine increased significantly within each treatment </a:t>
            </a:r>
            <a:r>
              <a:rPr lang="en-US" sz="1600" dirty="0" smtClean="0"/>
              <a:t>group.</a:t>
            </a:r>
            <a:endParaRPr lang="en-US" sz="1600" dirty="0" smtClean="0"/>
          </a:p>
          <a:p>
            <a:r>
              <a:rPr lang="en-US" sz="1600" dirty="0" smtClean="0"/>
              <a:t>Changes were similar in the </a:t>
            </a:r>
            <a:r>
              <a:rPr lang="en-US" sz="1600" dirty="0" smtClean="0"/>
              <a:t>PTH group </a:t>
            </a:r>
            <a:r>
              <a:rPr lang="en-US" sz="1600" dirty="0" smtClean="0"/>
              <a:t>and the combination-therapy group </a:t>
            </a:r>
            <a:r>
              <a:rPr lang="en-US" sz="1600" dirty="0" smtClean="0"/>
              <a:t>(6.3 % </a:t>
            </a:r>
            <a:r>
              <a:rPr lang="en-US" sz="1600" dirty="0" smtClean="0"/>
              <a:t>and 6.1 </a:t>
            </a:r>
            <a:r>
              <a:rPr lang="en-US" sz="1600" dirty="0" smtClean="0"/>
              <a:t>%) </a:t>
            </a:r>
            <a:r>
              <a:rPr lang="en-US" sz="1600" dirty="0" smtClean="0"/>
              <a:t>and were somewhat smaller in the </a:t>
            </a:r>
            <a:r>
              <a:rPr lang="en-US" sz="1600" dirty="0" err="1" smtClean="0"/>
              <a:t>alendronate</a:t>
            </a:r>
            <a:r>
              <a:rPr lang="en-US" sz="1600" dirty="0" smtClean="0"/>
              <a:t> </a:t>
            </a:r>
            <a:r>
              <a:rPr lang="en-US" sz="1600" dirty="0" smtClean="0"/>
              <a:t> group </a:t>
            </a:r>
            <a:r>
              <a:rPr lang="en-US" sz="1600" dirty="0" smtClean="0"/>
              <a:t>(</a:t>
            </a:r>
            <a:r>
              <a:rPr lang="en-US" sz="1600" dirty="0" smtClean="0"/>
              <a:t>4.6% ).</a:t>
            </a:r>
            <a:endParaRPr lang="en-US" sz="1600" dirty="0"/>
          </a:p>
        </p:txBody>
      </p:sp>
      <p:sp>
        <p:nvSpPr>
          <p:cNvPr id="6" name="Rectangle 5"/>
          <p:cNvSpPr/>
          <p:nvPr/>
        </p:nvSpPr>
        <p:spPr>
          <a:xfrm>
            <a:off x="251520" y="2708920"/>
            <a:ext cx="3600400" cy="2031325"/>
          </a:xfrm>
          <a:prstGeom prst="rect">
            <a:avLst/>
          </a:prstGeom>
        </p:spPr>
        <p:txBody>
          <a:bodyPr wrap="square">
            <a:spAutoFit/>
          </a:bodyPr>
          <a:lstStyle/>
          <a:p>
            <a:r>
              <a:rPr lang="en-US" dirty="0" smtClean="0"/>
              <a:t> </a:t>
            </a:r>
            <a:r>
              <a:rPr lang="en-US" dirty="0" smtClean="0"/>
              <a:t>At </a:t>
            </a:r>
            <a:r>
              <a:rPr lang="en-US" dirty="0" smtClean="0"/>
              <a:t>the total hip and the </a:t>
            </a:r>
            <a:r>
              <a:rPr lang="en-US" dirty="0" smtClean="0"/>
              <a:t>femoral neck</a:t>
            </a:r>
            <a:r>
              <a:rPr lang="en-US" dirty="0" smtClean="0"/>
              <a:t>, the bone mineral density remained essentially</a:t>
            </a:r>
          </a:p>
          <a:p>
            <a:r>
              <a:rPr lang="en-US" dirty="0" smtClean="0"/>
              <a:t>unchanged in the parathyroid hormone group </a:t>
            </a:r>
            <a:r>
              <a:rPr lang="en-US" dirty="0" smtClean="0"/>
              <a:t>but increased </a:t>
            </a:r>
            <a:r>
              <a:rPr lang="en-US" dirty="0" smtClean="0"/>
              <a:t>in the combination-therapy group </a:t>
            </a:r>
            <a:r>
              <a:rPr lang="en-US" dirty="0" smtClean="0"/>
              <a:t>and the </a:t>
            </a:r>
            <a:r>
              <a:rPr lang="en-US" dirty="0" err="1" smtClean="0"/>
              <a:t>alendronate</a:t>
            </a:r>
            <a:r>
              <a:rPr lang="en-US" dirty="0" smtClean="0"/>
              <a:t> </a:t>
            </a:r>
            <a:r>
              <a:rPr lang="en-US" dirty="0" smtClean="0"/>
              <a:t>group.</a:t>
            </a:r>
            <a:endParaRPr lang="en-US" dirty="0"/>
          </a:p>
        </p:txBody>
      </p:sp>
      <p:sp>
        <p:nvSpPr>
          <p:cNvPr id="7" name="Rectangle 6"/>
          <p:cNvSpPr/>
          <p:nvPr/>
        </p:nvSpPr>
        <p:spPr>
          <a:xfrm>
            <a:off x="395536" y="5157192"/>
            <a:ext cx="4104456" cy="1200329"/>
          </a:xfrm>
          <a:prstGeom prst="rect">
            <a:avLst/>
          </a:prstGeom>
        </p:spPr>
        <p:txBody>
          <a:bodyPr wrap="square">
            <a:spAutoFit/>
          </a:bodyPr>
          <a:lstStyle/>
          <a:p>
            <a:r>
              <a:rPr lang="en-US" dirty="0" smtClean="0"/>
              <a:t>The increase at the total hip in the combination-therapy group was significantly greater than that in the parathyroid hormone group </a:t>
            </a:r>
            <a:endParaRPr lang="en-US" dirty="0"/>
          </a:p>
        </p:txBody>
      </p:sp>
      <p:sp>
        <p:nvSpPr>
          <p:cNvPr id="8" name="Rectangle 7"/>
          <p:cNvSpPr/>
          <p:nvPr/>
        </p:nvSpPr>
        <p:spPr>
          <a:xfrm>
            <a:off x="4572000" y="5229200"/>
            <a:ext cx="3960440" cy="923330"/>
          </a:xfrm>
          <a:prstGeom prst="rect">
            <a:avLst/>
          </a:prstGeom>
        </p:spPr>
        <p:txBody>
          <a:bodyPr wrap="square">
            <a:spAutoFit/>
          </a:bodyPr>
          <a:lstStyle/>
          <a:p>
            <a:r>
              <a:rPr lang="en-US" dirty="0" smtClean="0"/>
              <a:t>The bone mineral density at the distal radius decreased significantly in the parathyroid hormone group</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03648" y="1268760"/>
            <a:ext cx="5867400" cy="2762250"/>
          </a:xfrm>
          <a:prstGeom prst="rect">
            <a:avLst/>
          </a:prstGeom>
          <a:noFill/>
          <a:ln w="9525">
            <a:noFill/>
            <a:miter lim="800000"/>
            <a:headEnd/>
            <a:tailEnd/>
          </a:ln>
        </p:spPr>
      </p:pic>
      <p:sp>
        <p:nvSpPr>
          <p:cNvPr id="5" name="Rectangle 4"/>
          <p:cNvSpPr/>
          <p:nvPr/>
        </p:nvSpPr>
        <p:spPr>
          <a:xfrm>
            <a:off x="395536" y="4221088"/>
            <a:ext cx="8856984" cy="1477328"/>
          </a:xfrm>
          <a:prstGeom prst="rect">
            <a:avLst/>
          </a:prstGeom>
        </p:spPr>
        <p:txBody>
          <a:bodyPr wrap="square">
            <a:spAutoFit/>
          </a:bodyPr>
          <a:lstStyle/>
          <a:p>
            <a:r>
              <a:rPr lang="en-US" b="1" dirty="0" smtClean="0">
                <a:solidFill>
                  <a:srgbClr val="C00000"/>
                </a:solidFill>
              </a:rPr>
              <a:t>                        </a:t>
            </a:r>
            <a:r>
              <a:rPr lang="en-US" sz="1400" b="1" dirty="0" smtClean="0">
                <a:solidFill>
                  <a:srgbClr val="C00000"/>
                </a:solidFill>
              </a:rPr>
              <a:t>N-</a:t>
            </a:r>
            <a:r>
              <a:rPr lang="en-US" sz="1400" b="1" dirty="0" err="1" smtClean="0">
                <a:solidFill>
                  <a:srgbClr val="C00000"/>
                </a:solidFill>
              </a:rPr>
              <a:t>Propeptide</a:t>
            </a:r>
            <a:r>
              <a:rPr lang="en-US" sz="1400" b="1" dirty="0" smtClean="0">
                <a:solidFill>
                  <a:srgbClr val="C00000"/>
                </a:solidFill>
              </a:rPr>
              <a:t> </a:t>
            </a:r>
            <a:r>
              <a:rPr lang="en-US" sz="1400" b="1" dirty="0" smtClean="0">
                <a:solidFill>
                  <a:srgbClr val="C00000"/>
                </a:solidFill>
              </a:rPr>
              <a:t>of </a:t>
            </a:r>
            <a:r>
              <a:rPr lang="en-US" sz="1400" b="1" dirty="0" smtClean="0">
                <a:solidFill>
                  <a:srgbClr val="C00000"/>
                </a:solidFill>
              </a:rPr>
              <a:t>Type I </a:t>
            </a:r>
            <a:r>
              <a:rPr lang="en-US" sz="1400" b="1" dirty="0" smtClean="0">
                <a:solidFill>
                  <a:srgbClr val="C00000"/>
                </a:solidFill>
              </a:rPr>
              <a:t>Collagen           C-Terminal </a:t>
            </a:r>
            <a:r>
              <a:rPr lang="en-US" sz="1400" b="1" dirty="0" err="1" smtClean="0">
                <a:solidFill>
                  <a:srgbClr val="C00000"/>
                </a:solidFill>
              </a:rPr>
              <a:t>Telopeptide</a:t>
            </a:r>
            <a:r>
              <a:rPr lang="en-US" sz="1400" b="1" dirty="0" smtClean="0">
                <a:solidFill>
                  <a:srgbClr val="C00000"/>
                </a:solidFill>
              </a:rPr>
              <a:t> </a:t>
            </a:r>
            <a:r>
              <a:rPr lang="en-US" sz="1400" b="1" dirty="0" smtClean="0">
                <a:solidFill>
                  <a:srgbClr val="C00000"/>
                </a:solidFill>
              </a:rPr>
              <a:t> </a:t>
            </a:r>
            <a:r>
              <a:rPr lang="en-US" sz="1400" b="1" dirty="0" smtClean="0">
                <a:solidFill>
                  <a:srgbClr val="C00000"/>
                </a:solidFill>
              </a:rPr>
              <a:t>of </a:t>
            </a:r>
            <a:r>
              <a:rPr lang="en-US" sz="1400" b="1" dirty="0" smtClean="0">
                <a:solidFill>
                  <a:srgbClr val="C00000"/>
                </a:solidFill>
              </a:rPr>
              <a:t>Type I </a:t>
            </a:r>
            <a:r>
              <a:rPr lang="en-US" sz="1400" b="1" dirty="0" smtClean="0">
                <a:solidFill>
                  <a:srgbClr val="C00000"/>
                </a:solidFill>
              </a:rPr>
              <a:t>Collagen</a:t>
            </a:r>
            <a:endParaRPr lang="en-US" b="1" dirty="0" smtClean="0">
              <a:solidFill>
                <a:srgbClr val="C00000"/>
              </a:solidFill>
            </a:endParaRPr>
          </a:p>
          <a:p>
            <a:endParaRPr lang="en-US" b="1" dirty="0" smtClean="0"/>
          </a:p>
          <a:p>
            <a:pPr algn="ctr"/>
            <a:r>
              <a:rPr lang="en-US" dirty="0" smtClean="0"/>
              <a:t>The differences between the combination-therapy group and the parathyroid hormone group at 12 months and </a:t>
            </a:r>
            <a:r>
              <a:rPr lang="en-US" dirty="0" smtClean="0"/>
              <a:t>between the </a:t>
            </a:r>
            <a:r>
              <a:rPr lang="en-US" dirty="0" smtClean="0"/>
              <a:t>combination-therapy group and the </a:t>
            </a:r>
            <a:r>
              <a:rPr lang="en-US" dirty="0" smtClean="0"/>
              <a:t> </a:t>
            </a:r>
            <a:r>
              <a:rPr lang="en-US" dirty="0" err="1" smtClean="0"/>
              <a:t>A</a:t>
            </a:r>
            <a:r>
              <a:rPr lang="en-US" dirty="0" err="1" smtClean="0"/>
              <a:t>lendronate</a:t>
            </a:r>
            <a:r>
              <a:rPr lang="en-US" dirty="0" smtClean="0"/>
              <a:t>  </a:t>
            </a:r>
            <a:r>
              <a:rPr lang="en-US" dirty="0" smtClean="0"/>
              <a:t>group at 12 months were significant (P&lt;0.001).</a:t>
            </a:r>
            <a:endParaRPr lang="en-US" dirty="0"/>
          </a:p>
        </p:txBody>
      </p:sp>
      <p:sp>
        <p:nvSpPr>
          <p:cNvPr id="6" name="Rectangle 5"/>
          <p:cNvSpPr/>
          <p:nvPr/>
        </p:nvSpPr>
        <p:spPr>
          <a:xfrm>
            <a:off x="1763688" y="332656"/>
            <a:ext cx="5328592" cy="646331"/>
          </a:xfrm>
          <a:prstGeom prst="rect">
            <a:avLst/>
          </a:prstGeom>
        </p:spPr>
        <p:txBody>
          <a:bodyPr wrap="square">
            <a:spAutoFit/>
          </a:bodyPr>
          <a:lstStyle/>
          <a:p>
            <a:r>
              <a:rPr lang="en-US" b="1" dirty="0" smtClean="0">
                <a:solidFill>
                  <a:srgbClr val="C00000"/>
                </a:solidFill>
              </a:rPr>
              <a:t>Median Percent Changes in Serum Concentrations of </a:t>
            </a:r>
            <a:endParaRPr lang="en-US" b="1" dirty="0" smtClean="0">
              <a:solidFill>
                <a:srgbClr val="C00000"/>
              </a:solidFill>
            </a:endParaRPr>
          </a:p>
          <a:p>
            <a:r>
              <a:rPr lang="en-US" b="1" dirty="0" smtClean="0">
                <a:solidFill>
                  <a:srgbClr val="C00000"/>
                </a:solidFill>
              </a:rPr>
              <a:t> </a:t>
            </a:r>
            <a:r>
              <a:rPr lang="en-US" b="1" dirty="0" smtClean="0">
                <a:solidFill>
                  <a:srgbClr val="C00000"/>
                </a:solidFill>
              </a:rPr>
              <a:t>      Biochemical </a:t>
            </a:r>
            <a:r>
              <a:rPr lang="en-US" b="1" dirty="0" smtClean="0">
                <a:solidFill>
                  <a:srgbClr val="C00000"/>
                </a:solidFill>
              </a:rPr>
              <a:t>Markers of Bone </a:t>
            </a:r>
            <a:r>
              <a:rPr lang="en-US" b="1" dirty="0" smtClean="0">
                <a:solidFill>
                  <a:srgbClr val="C00000"/>
                </a:solidFill>
              </a:rPr>
              <a:t>Formation</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844824"/>
            <a:ext cx="8136904" cy="2462213"/>
          </a:xfrm>
          <a:prstGeom prst="rect">
            <a:avLst/>
          </a:prstGeom>
        </p:spPr>
        <p:txBody>
          <a:bodyPr wrap="square">
            <a:spAutoFit/>
          </a:bodyPr>
          <a:lstStyle/>
          <a:p>
            <a:r>
              <a:rPr lang="en-US" sz="2800" dirty="0" smtClean="0">
                <a:solidFill>
                  <a:srgbClr val="C00000"/>
                </a:solidFill>
              </a:rPr>
              <a:t>  C</a:t>
            </a:r>
            <a:r>
              <a:rPr lang="en-US" sz="2800" dirty="0" smtClean="0">
                <a:solidFill>
                  <a:srgbClr val="C00000"/>
                </a:solidFill>
              </a:rPr>
              <a:t>onclusions: </a:t>
            </a:r>
          </a:p>
          <a:p>
            <a:endParaRPr lang="en-US" b="1" dirty="0" smtClean="0"/>
          </a:p>
          <a:p>
            <a:r>
              <a:rPr lang="en-US" sz="3600" dirty="0" smtClean="0">
                <a:solidFill>
                  <a:srgbClr val="00B050"/>
                </a:solidFill>
              </a:rPr>
              <a:t>•</a:t>
            </a:r>
            <a:r>
              <a:rPr lang="en-US" dirty="0" smtClean="0"/>
              <a:t>There </a:t>
            </a:r>
            <a:r>
              <a:rPr lang="en-US" dirty="0" smtClean="0"/>
              <a:t>was no evidence of synergy between parathyroid hormone and </a:t>
            </a:r>
            <a:r>
              <a:rPr lang="en-US" dirty="0" err="1" smtClean="0"/>
              <a:t>Alendronate</a:t>
            </a:r>
            <a:endParaRPr lang="en-US" dirty="0" smtClean="0"/>
          </a:p>
          <a:p>
            <a:endParaRPr lang="en-US" dirty="0" smtClean="0"/>
          </a:p>
          <a:p>
            <a:r>
              <a:rPr lang="en-US" sz="3600" dirty="0" smtClean="0">
                <a:solidFill>
                  <a:srgbClr val="00B050"/>
                </a:solidFill>
              </a:rPr>
              <a:t>•</a:t>
            </a:r>
            <a:r>
              <a:rPr lang="en-US" dirty="0" smtClean="0">
                <a:solidFill>
                  <a:srgbClr val="00B050"/>
                </a:solidFill>
              </a:rPr>
              <a:t> </a:t>
            </a:r>
            <a:r>
              <a:rPr lang="en-US" dirty="0" smtClean="0"/>
              <a:t>Concurrent </a:t>
            </a:r>
            <a:r>
              <a:rPr lang="en-US" dirty="0" smtClean="0"/>
              <a:t>use of </a:t>
            </a:r>
            <a:r>
              <a:rPr lang="en-US" dirty="0" smtClean="0"/>
              <a:t> </a:t>
            </a:r>
            <a:r>
              <a:rPr lang="en-US" dirty="0" err="1" smtClean="0"/>
              <a:t>Aendronate</a:t>
            </a:r>
            <a:r>
              <a:rPr lang="en-US" dirty="0" smtClean="0"/>
              <a:t> </a:t>
            </a:r>
            <a:r>
              <a:rPr lang="en-US" dirty="0" smtClean="0"/>
              <a:t>may reduce the anabolic effects of parathyroid </a:t>
            </a:r>
            <a:endParaRPr lang="en-US" dirty="0" smtClean="0"/>
          </a:p>
          <a:p>
            <a:r>
              <a:rPr lang="en-US" dirty="0" smtClean="0"/>
              <a:t> </a:t>
            </a:r>
            <a:r>
              <a:rPr lang="en-US" dirty="0" smtClean="0"/>
              <a:t>   </a:t>
            </a:r>
            <a:r>
              <a:rPr lang="en-US" dirty="0" smtClean="0"/>
              <a:t>hormone</a:t>
            </a:r>
            <a:r>
              <a:rPr lang="en-US" dirty="0" smtClean="0"/>
              <a:t>. </a:t>
            </a:r>
            <a:endParaRPr lang="en-US" dirty="0"/>
          </a:p>
        </p:txBody>
      </p:sp>
      <p:sp>
        <p:nvSpPr>
          <p:cNvPr id="5" name="Rectangle 4"/>
          <p:cNvSpPr/>
          <p:nvPr/>
        </p:nvSpPr>
        <p:spPr>
          <a:xfrm>
            <a:off x="611560" y="4437112"/>
            <a:ext cx="7560840" cy="923330"/>
          </a:xfrm>
          <a:prstGeom prst="rect">
            <a:avLst/>
          </a:prstGeom>
        </p:spPr>
        <p:txBody>
          <a:bodyPr wrap="square">
            <a:spAutoFit/>
          </a:bodyPr>
          <a:lstStyle/>
          <a:p>
            <a:r>
              <a:rPr lang="en-US" sz="3600" dirty="0" smtClean="0">
                <a:solidFill>
                  <a:srgbClr val="00B050"/>
                </a:solidFill>
              </a:rPr>
              <a:t>•</a:t>
            </a:r>
            <a:r>
              <a:rPr lang="en-US" dirty="0" smtClean="0">
                <a:solidFill>
                  <a:srgbClr val="00B050"/>
                </a:solidFill>
              </a:rPr>
              <a:t> </a:t>
            </a:r>
            <a:r>
              <a:rPr lang="en-US" dirty="0" smtClean="0"/>
              <a:t>Taken </a:t>
            </a:r>
            <a:r>
              <a:rPr lang="en-US" dirty="0" smtClean="0"/>
              <a:t>together, these results do not support the concurrent initiation </a:t>
            </a:r>
            <a:r>
              <a:rPr lang="en-US" dirty="0" smtClean="0"/>
              <a:t>of</a:t>
            </a:r>
          </a:p>
          <a:p>
            <a:r>
              <a:rPr lang="en-US" dirty="0" smtClean="0"/>
              <a:t> </a:t>
            </a:r>
            <a:r>
              <a:rPr lang="en-US" dirty="0" smtClean="0"/>
              <a:t>    </a:t>
            </a:r>
            <a:r>
              <a:rPr lang="en-US" dirty="0" smtClean="0"/>
              <a:t>  </a:t>
            </a:r>
            <a:r>
              <a:rPr lang="en-US" dirty="0" err="1" smtClean="0"/>
              <a:t>Alendronate</a:t>
            </a:r>
            <a:r>
              <a:rPr lang="en-US" dirty="0" smtClean="0"/>
              <a:t> </a:t>
            </a:r>
            <a:r>
              <a:rPr lang="en-US" dirty="0" smtClean="0"/>
              <a:t>with parathyroid hormone  treatment.</a:t>
            </a:r>
            <a:endParaRPr lang="en-US" dirty="0"/>
          </a:p>
        </p:txBody>
      </p:sp>
      <p:sp>
        <p:nvSpPr>
          <p:cNvPr id="6" name="Title 5"/>
          <p:cNvSpPr>
            <a:spLocks noGrp="1"/>
          </p:cNvSpPr>
          <p:nvPr>
            <p:ph type="title"/>
          </p:nvPr>
        </p:nvSpPr>
        <p:spPr>
          <a:solidFill>
            <a:srgbClr val="C00000"/>
          </a:solidFill>
          <a:scene3d>
            <a:camera prst="orthographicFront"/>
            <a:lightRig rig="threePt" dir="t"/>
          </a:scene3d>
          <a:sp3d>
            <a:bevelT/>
          </a:sp3d>
        </p:spPr>
        <p:txBody>
          <a:bodyPr>
            <a:normAutofit/>
          </a:bodyPr>
          <a:lstStyle/>
          <a:p>
            <a:r>
              <a:rPr lang="en-US" sz="5400" dirty="0" smtClean="0">
                <a:solidFill>
                  <a:schemeClr val="bg1"/>
                </a:solidFill>
              </a:rPr>
              <a:t>Combination therapy </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4"/>
          <p:cNvSpPr>
            <a:spLocks noChangeArrowheads="1"/>
          </p:cNvSpPr>
          <p:nvPr/>
        </p:nvSpPr>
        <p:spPr bwMode="auto">
          <a:xfrm>
            <a:off x="467544" y="980728"/>
            <a:ext cx="8137525" cy="1200329"/>
          </a:xfrm>
          <a:prstGeom prst="rect">
            <a:avLst/>
          </a:prstGeom>
          <a:noFill/>
          <a:ln w="9525">
            <a:solidFill>
              <a:schemeClr val="accent1"/>
            </a:solidFill>
            <a:miter lim="800000"/>
            <a:headEnd/>
            <a:tailEnd/>
          </a:ln>
        </p:spPr>
        <p:txBody>
          <a:bodyPr wrap="square">
            <a:spAutoFit/>
          </a:bodyPr>
          <a:lstStyle/>
          <a:p>
            <a:r>
              <a:rPr lang="en-US" b="1" dirty="0" err="1" smtClean="0">
                <a:solidFill>
                  <a:srgbClr val="C00000"/>
                </a:solidFill>
              </a:rPr>
              <a:t>Calcitriol</a:t>
            </a:r>
            <a:r>
              <a:rPr lang="en-US" b="1" dirty="0" smtClean="0">
                <a:solidFill>
                  <a:srgbClr val="C00000"/>
                </a:solidFill>
              </a:rPr>
              <a:t> :</a:t>
            </a:r>
          </a:p>
          <a:p>
            <a:r>
              <a:rPr lang="en-US" b="1" dirty="0" smtClean="0"/>
              <a:t>Has </a:t>
            </a:r>
            <a:r>
              <a:rPr lang="en-US" b="1" dirty="0"/>
              <a:t>been approved by the FDA for managing </a:t>
            </a:r>
            <a:r>
              <a:rPr lang="en-US" b="1" dirty="0" err="1"/>
              <a:t>hypocalcemia</a:t>
            </a:r>
            <a:r>
              <a:rPr lang="en-US" b="1" dirty="0"/>
              <a:t> and metabolic bone disease in renal dialysis patients. It is also approved for use in </a:t>
            </a:r>
            <a:r>
              <a:rPr lang="en-US" b="1" dirty="0" err="1"/>
              <a:t>hypoparathyroidism</a:t>
            </a:r>
            <a:r>
              <a:rPr lang="en-US" b="1" dirty="0"/>
              <a:t>, </a:t>
            </a:r>
            <a:r>
              <a:rPr lang="en-US" b="1" dirty="0" smtClean="0"/>
              <a:t>No </a:t>
            </a:r>
            <a:r>
              <a:rPr lang="en-US" b="1" dirty="0"/>
              <a:t>reliable data demonstrate a reduction of risk for osteoporotic fracture.	</a:t>
            </a:r>
          </a:p>
        </p:txBody>
      </p:sp>
      <p:sp>
        <p:nvSpPr>
          <p:cNvPr id="84996" name="Rectangle 5"/>
          <p:cNvSpPr>
            <a:spLocks noChangeArrowheads="1"/>
          </p:cNvSpPr>
          <p:nvPr/>
        </p:nvSpPr>
        <p:spPr bwMode="auto">
          <a:xfrm>
            <a:off x="467544" y="2276872"/>
            <a:ext cx="8136904" cy="1200329"/>
          </a:xfrm>
          <a:prstGeom prst="rect">
            <a:avLst/>
          </a:prstGeom>
          <a:noFill/>
          <a:ln w="9525">
            <a:solidFill>
              <a:schemeClr val="accent1"/>
            </a:solidFill>
            <a:miter lim="800000"/>
            <a:headEnd/>
            <a:tailEnd/>
          </a:ln>
        </p:spPr>
        <p:txBody>
          <a:bodyPr wrap="square">
            <a:spAutoFit/>
          </a:bodyPr>
          <a:lstStyle/>
          <a:p>
            <a:r>
              <a:rPr lang="en-US" b="1" dirty="0" smtClean="0">
                <a:solidFill>
                  <a:srgbClr val="C00000"/>
                </a:solidFill>
              </a:rPr>
              <a:t>Other </a:t>
            </a:r>
            <a:r>
              <a:rPr lang="en-US" b="1" dirty="0" err="1">
                <a:solidFill>
                  <a:srgbClr val="C00000"/>
                </a:solidFill>
              </a:rPr>
              <a:t>bisphosphonates</a:t>
            </a:r>
            <a:r>
              <a:rPr lang="en-US" b="1" dirty="0">
                <a:solidFill>
                  <a:srgbClr val="C00000"/>
                </a:solidFill>
              </a:rPr>
              <a:t> (</a:t>
            </a:r>
            <a:r>
              <a:rPr lang="en-US" b="1" dirty="0" err="1">
                <a:solidFill>
                  <a:srgbClr val="C00000"/>
                </a:solidFill>
              </a:rPr>
              <a:t>etidronate</a:t>
            </a:r>
            <a:r>
              <a:rPr lang="en-US" b="1" dirty="0">
                <a:solidFill>
                  <a:srgbClr val="C00000"/>
                </a:solidFill>
              </a:rPr>
              <a:t>, </a:t>
            </a:r>
            <a:r>
              <a:rPr lang="en-US" b="1" dirty="0" err="1">
                <a:solidFill>
                  <a:srgbClr val="C00000"/>
                </a:solidFill>
              </a:rPr>
              <a:t>pamidronate</a:t>
            </a:r>
            <a:r>
              <a:rPr lang="en-US" b="1" dirty="0">
                <a:solidFill>
                  <a:srgbClr val="C00000"/>
                </a:solidFill>
              </a:rPr>
              <a:t>, </a:t>
            </a:r>
            <a:r>
              <a:rPr lang="en-US" b="1" dirty="0" err="1">
                <a:solidFill>
                  <a:srgbClr val="C00000"/>
                </a:solidFill>
              </a:rPr>
              <a:t>tiludronate</a:t>
            </a:r>
            <a:r>
              <a:rPr lang="en-US" b="1" dirty="0" smtClean="0">
                <a:solidFill>
                  <a:srgbClr val="C00000"/>
                </a:solidFill>
              </a:rPr>
              <a:t>):</a:t>
            </a:r>
          </a:p>
          <a:p>
            <a:r>
              <a:rPr lang="en-US" b="1" dirty="0" smtClean="0"/>
              <a:t>None </a:t>
            </a:r>
            <a:r>
              <a:rPr lang="en-US" b="1" dirty="0"/>
              <a:t>is approved for prevention or treatment of osteoporosis. </a:t>
            </a:r>
            <a:endParaRPr lang="en-US" b="1" dirty="0" smtClean="0"/>
          </a:p>
          <a:p>
            <a:r>
              <a:rPr lang="en-US" b="1" dirty="0" smtClean="0"/>
              <a:t>Most are </a:t>
            </a:r>
            <a:r>
              <a:rPr lang="en-US" b="1" dirty="0"/>
              <a:t>currently approved for </a:t>
            </a:r>
            <a:r>
              <a:rPr lang="en-US" b="1" dirty="0" smtClean="0"/>
              <a:t>Paget's </a:t>
            </a:r>
            <a:r>
              <a:rPr lang="en-US" b="1" dirty="0"/>
              <a:t>disease, </a:t>
            </a:r>
            <a:r>
              <a:rPr lang="en-US" b="1" dirty="0" err="1"/>
              <a:t>hypercalcemia</a:t>
            </a:r>
            <a:r>
              <a:rPr lang="en-US" b="1" dirty="0"/>
              <a:t> of malignancy and </a:t>
            </a:r>
            <a:r>
              <a:rPr lang="en-US" b="1" dirty="0" err="1"/>
              <a:t>myositis</a:t>
            </a:r>
            <a:r>
              <a:rPr lang="en-US" b="1" dirty="0"/>
              <a:t> </a:t>
            </a:r>
            <a:r>
              <a:rPr lang="en-US" b="1" dirty="0" err="1"/>
              <a:t>ossificans</a:t>
            </a:r>
            <a:r>
              <a:rPr lang="en-US" b="1" dirty="0"/>
              <a:t> 	</a:t>
            </a:r>
          </a:p>
        </p:txBody>
      </p:sp>
      <p:sp>
        <p:nvSpPr>
          <p:cNvPr id="84997" name="Rectangle 6"/>
          <p:cNvSpPr>
            <a:spLocks noChangeArrowheads="1"/>
          </p:cNvSpPr>
          <p:nvPr/>
        </p:nvSpPr>
        <p:spPr bwMode="auto">
          <a:xfrm>
            <a:off x="467544" y="3812847"/>
            <a:ext cx="8136904" cy="1200329"/>
          </a:xfrm>
          <a:prstGeom prst="rect">
            <a:avLst/>
          </a:prstGeom>
          <a:noFill/>
          <a:ln w="9525">
            <a:solidFill>
              <a:schemeClr val="accent1"/>
            </a:solidFill>
            <a:miter lim="800000"/>
            <a:headEnd/>
            <a:tailEnd/>
          </a:ln>
        </p:spPr>
        <p:txBody>
          <a:bodyPr wrap="square">
            <a:spAutoFit/>
          </a:bodyPr>
          <a:lstStyle/>
          <a:p>
            <a:r>
              <a:rPr lang="en-US" b="1" dirty="0" smtClean="0">
                <a:solidFill>
                  <a:srgbClr val="C00000"/>
                </a:solidFill>
              </a:rPr>
              <a:t>Parathyroid </a:t>
            </a:r>
            <a:r>
              <a:rPr lang="en-US" b="1" dirty="0">
                <a:solidFill>
                  <a:srgbClr val="C00000"/>
                </a:solidFill>
              </a:rPr>
              <a:t>hormone </a:t>
            </a:r>
            <a:r>
              <a:rPr lang="en-US" b="1" dirty="0" smtClean="0">
                <a:solidFill>
                  <a:srgbClr val="C00000"/>
                </a:solidFill>
              </a:rPr>
              <a:t>PTH(1-84) :</a:t>
            </a:r>
          </a:p>
          <a:p>
            <a:r>
              <a:rPr lang="en-US" b="1" dirty="0" smtClean="0"/>
              <a:t>Is </a:t>
            </a:r>
            <a:r>
              <a:rPr lang="en-US" b="1" dirty="0"/>
              <a:t>approved in some countries in Europe for treatment of osteoporosis in women. In one clinical study PTH(1-84) effectively reduced the risk of vertebral fractures at a dose of 100mcg/d.	</a:t>
            </a:r>
          </a:p>
        </p:txBody>
      </p:sp>
      <p:sp>
        <p:nvSpPr>
          <p:cNvPr id="84998" name="Rectangle 7"/>
          <p:cNvSpPr>
            <a:spLocks noChangeArrowheads="1"/>
          </p:cNvSpPr>
          <p:nvPr/>
        </p:nvSpPr>
        <p:spPr bwMode="auto">
          <a:xfrm>
            <a:off x="467246" y="5192032"/>
            <a:ext cx="8137202" cy="1200329"/>
          </a:xfrm>
          <a:prstGeom prst="rect">
            <a:avLst/>
          </a:prstGeom>
          <a:noFill/>
          <a:ln w="9525">
            <a:solidFill>
              <a:schemeClr val="accent1"/>
            </a:solidFill>
            <a:miter lim="800000"/>
            <a:headEnd/>
            <a:tailEnd/>
          </a:ln>
        </p:spPr>
        <p:txBody>
          <a:bodyPr wrap="square">
            <a:spAutoFit/>
          </a:bodyPr>
          <a:lstStyle/>
          <a:p>
            <a:r>
              <a:rPr lang="en-US" b="1" dirty="0" smtClean="0">
                <a:solidFill>
                  <a:srgbClr val="C00000"/>
                </a:solidFill>
              </a:rPr>
              <a:t>Sodium fluoride :</a:t>
            </a:r>
          </a:p>
          <a:p>
            <a:r>
              <a:rPr lang="en-US" b="1" dirty="0" smtClean="0"/>
              <a:t> Through </a:t>
            </a:r>
            <a:r>
              <a:rPr lang="en-US" b="1" dirty="0"/>
              <a:t>a process that is still unclear, sodium fluoride stimulates the formation of new bone. The quality of bone mass thus developed is uncertain, and the evidence that fluoride reduces fracture risk is conflicting and controversial. 	</a:t>
            </a:r>
          </a:p>
        </p:txBody>
      </p:sp>
      <p:sp>
        <p:nvSpPr>
          <p:cNvPr id="8" name="Rectangle 7"/>
          <p:cNvSpPr>
            <a:spLocks noChangeArrowheads="1"/>
          </p:cNvSpPr>
          <p:nvPr/>
        </p:nvSpPr>
        <p:spPr bwMode="auto">
          <a:xfrm>
            <a:off x="323528" y="260648"/>
            <a:ext cx="8424936" cy="646331"/>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r>
              <a:rPr lang="en-US" sz="3600" b="1" dirty="0" smtClean="0">
                <a:solidFill>
                  <a:schemeClr val="bg1"/>
                </a:solidFill>
              </a:rPr>
              <a:t>Non-FDA-Approved Drugs for Osteoporosis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836712"/>
            <a:ext cx="7776864" cy="3970318"/>
          </a:xfrm>
          <a:prstGeom prst="rect">
            <a:avLst/>
          </a:prstGeom>
          <a:ln>
            <a:solidFill>
              <a:srgbClr val="00B0F0"/>
            </a:solidFill>
          </a:ln>
        </p:spPr>
        <p:txBody>
          <a:bodyPr wrap="square">
            <a:spAutoFit/>
          </a:bodyPr>
          <a:lstStyle/>
          <a:p>
            <a:endParaRPr lang="en-US" b="1" dirty="0" smtClean="0">
              <a:solidFill>
                <a:srgbClr val="C00000"/>
              </a:solidFill>
            </a:endParaRPr>
          </a:p>
          <a:p>
            <a:r>
              <a:rPr lang="en-US" b="1" dirty="0" smtClean="0">
                <a:solidFill>
                  <a:srgbClr val="C00000"/>
                </a:solidFill>
              </a:rPr>
              <a:t>Strontium </a:t>
            </a:r>
            <a:r>
              <a:rPr lang="en-US" b="1" dirty="0" err="1">
                <a:solidFill>
                  <a:srgbClr val="C00000"/>
                </a:solidFill>
              </a:rPr>
              <a:t>Ranelate</a:t>
            </a:r>
            <a:r>
              <a:rPr lang="en-US" b="1" dirty="0">
                <a:solidFill>
                  <a:srgbClr val="C00000"/>
                </a:solidFill>
              </a:rPr>
              <a:t> “</a:t>
            </a:r>
            <a:r>
              <a:rPr lang="en-US" b="1" dirty="0" err="1">
                <a:solidFill>
                  <a:srgbClr val="C00000"/>
                </a:solidFill>
              </a:rPr>
              <a:t>Protos</a:t>
            </a:r>
            <a:r>
              <a:rPr lang="en-US" b="1" dirty="0" smtClean="0">
                <a:solidFill>
                  <a:srgbClr val="C00000"/>
                </a:solidFill>
              </a:rPr>
              <a:t>”</a:t>
            </a:r>
          </a:p>
          <a:p>
            <a:endParaRPr lang="en-US" b="1" dirty="0">
              <a:solidFill>
                <a:srgbClr val="C00000"/>
              </a:solidFill>
            </a:endParaRPr>
          </a:p>
          <a:p>
            <a:r>
              <a:rPr lang="en-US" dirty="0" smtClean="0">
                <a:solidFill>
                  <a:srgbClr val="00B050"/>
                </a:solidFill>
              </a:rPr>
              <a:t> • </a:t>
            </a:r>
            <a:r>
              <a:rPr lang="en-US" dirty="0" smtClean="0"/>
              <a:t>Act </a:t>
            </a:r>
            <a:r>
              <a:rPr lang="en-US" dirty="0"/>
              <a:t>on </a:t>
            </a:r>
            <a:r>
              <a:rPr lang="en-US" dirty="0" err="1"/>
              <a:t>osteoblasts</a:t>
            </a:r>
            <a:r>
              <a:rPr lang="en-US" dirty="0"/>
              <a:t> to increase bone formation</a:t>
            </a:r>
            <a:br>
              <a:rPr lang="en-US" dirty="0"/>
            </a:br>
            <a:r>
              <a:rPr lang="en-US" dirty="0" smtClean="0">
                <a:solidFill>
                  <a:srgbClr val="00B050"/>
                </a:solidFill>
              </a:rPr>
              <a:t> • </a:t>
            </a:r>
            <a:r>
              <a:rPr lang="en-US" dirty="0" smtClean="0"/>
              <a:t>Increases </a:t>
            </a:r>
            <a:r>
              <a:rPr lang="en-US" dirty="0" err="1"/>
              <a:t>osteoprotegerin</a:t>
            </a:r>
            <a:r>
              <a:rPr lang="en-US" dirty="0"/>
              <a:t> which reduces the number and activity of </a:t>
            </a:r>
            <a:endParaRPr lang="en-US" dirty="0" smtClean="0"/>
          </a:p>
          <a:p>
            <a:r>
              <a:rPr lang="en-US" dirty="0" smtClean="0"/>
              <a:t>    </a:t>
            </a:r>
            <a:r>
              <a:rPr lang="en-US" dirty="0" err="1" smtClean="0"/>
              <a:t>osteoclasts</a:t>
            </a:r>
            <a:r>
              <a:rPr lang="en-US" dirty="0" smtClean="0"/>
              <a:t> </a:t>
            </a:r>
            <a:r>
              <a:rPr lang="en-US" dirty="0"/>
              <a:t>to decrease bone </a:t>
            </a:r>
            <a:r>
              <a:rPr lang="en-US" dirty="0" err="1" smtClean="0"/>
              <a:t>resorption</a:t>
            </a:r>
            <a:endParaRPr lang="en-US" dirty="0"/>
          </a:p>
          <a:p>
            <a:r>
              <a:rPr lang="en-US" dirty="0" smtClean="0">
                <a:solidFill>
                  <a:srgbClr val="00B050"/>
                </a:solidFill>
              </a:rPr>
              <a:t>• </a:t>
            </a:r>
            <a:r>
              <a:rPr lang="en-US" dirty="0" smtClean="0"/>
              <a:t>41</a:t>
            </a:r>
            <a:r>
              <a:rPr lang="en-US" dirty="0"/>
              <a:t>% reduction in vertebral fractures over 3 years</a:t>
            </a:r>
            <a:br>
              <a:rPr lang="en-US" dirty="0"/>
            </a:br>
            <a:r>
              <a:rPr lang="en-US" dirty="0" smtClean="0"/>
              <a:t>       </a:t>
            </a:r>
            <a:r>
              <a:rPr lang="en-US" sz="1400" dirty="0" err="1" smtClean="0"/>
              <a:t>Seeman</a:t>
            </a:r>
            <a:r>
              <a:rPr lang="en-US" sz="1400" dirty="0" smtClean="0"/>
              <a:t> </a:t>
            </a:r>
            <a:r>
              <a:rPr lang="en-US" sz="1400" dirty="0"/>
              <a:t>2008 (Pooled data from SOTI &amp; TROPOS Trials)‏</a:t>
            </a:r>
            <a:r>
              <a:rPr lang="en-US" dirty="0"/>
              <a:t/>
            </a:r>
            <a:br>
              <a:rPr lang="en-US" dirty="0"/>
            </a:br>
            <a:r>
              <a:rPr lang="en-US" dirty="0" smtClean="0">
                <a:solidFill>
                  <a:srgbClr val="00B050"/>
                </a:solidFill>
              </a:rPr>
              <a:t> • </a:t>
            </a:r>
            <a:r>
              <a:rPr lang="en-US" dirty="0" smtClean="0"/>
              <a:t>43</a:t>
            </a:r>
            <a:r>
              <a:rPr lang="en-US" dirty="0"/>
              <a:t>% reduction in hip fractures over 5 years</a:t>
            </a:r>
            <a:br>
              <a:rPr lang="en-US" dirty="0"/>
            </a:br>
            <a:r>
              <a:rPr lang="en-US" dirty="0" smtClean="0"/>
              <a:t>      </a:t>
            </a:r>
            <a:r>
              <a:rPr lang="en-US" sz="1400" dirty="0" err="1" smtClean="0"/>
              <a:t>Reginster</a:t>
            </a:r>
            <a:r>
              <a:rPr lang="en-US" sz="1400" dirty="0" smtClean="0"/>
              <a:t> </a:t>
            </a:r>
            <a:r>
              <a:rPr lang="en-US" sz="1400" dirty="0"/>
              <a:t>2007 (TROPOS Trial)</a:t>
            </a:r>
            <a:r>
              <a:rPr lang="en-US" sz="1400" dirty="0" smtClean="0"/>
              <a:t>‏</a:t>
            </a:r>
            <a:endParaRPr lang="en-US" dirty="0"/>
          </a:p>
          <a:p>
            <a:r>
              <a:rPr lang="en-US" dirty="0" smtClean="0">
                <a:solidFill>
                  <a:srgbClr val="00B050"/>
                </a:solidFill>
              </a:rPr>
              <a:t>• </a:t>
            </a:r>
            <a:r>
              <a:rPr lang="en-US" dirty="0" smtClean="0"/>
              <a:t>41-59</a:t>
            </a:r>
            <a:r>
              <a:rPr lang="en-US" dirty="0"/>
              <a:t>% fracture risk reduction in patients with </a:t>
            </a:r>
            <a:r>
              <a:rPr lang="en-US" dirty="0" err="1" smtClean="0"/>
              <a:t>osteopenia</a:t>
            </a:r>
            <a:r>
              <a:rPr lang="en-US" dirty="0" smtClean="0"/>
              <a:t>  with </a:t>
            </a:r>
            <a:r>
              <a:rPr lang="en-US" dirty="0"/>
              <a:t>or without </a:t>
            </a:r>
            <a:r>
              <a:rPr lang="en-US" dirty="0" smtClean="0"/>
              <a:t>a</a:t>
            </a:r>
          </a:p>
          <a:p>
            <a:r>
              <a:rPr lang="en-US" dirty="0" smtClean="0"/>
              <a:t>     </a:t>
            </a:r>
            <a:r>
              <a:rPr lang="en-US" dirty="0"/>
              <a:t>prevalent </a:t>
            </a:r>
            <a:r>
              <a:rPr lang="en-US" dirty="0" smtClean="0"/>
              <a:t>fracture.</a:t>
            </a:r>
            <a:endParaRPr lang="en-US" dirty="0"/>
          </a:p>
          <a:p>
            <a:r>
              <a:rPr lang="en-US" dirty="0" smtClean="0">
                <a:solidFill>
                  <a:srgbClr val="00B050"/>
                </a:solidFill>
              </a:rPr>
              <a:t>• </a:t>
            </a:r>
            <a:r>
              <a:rPr lang="en-US" dirty="0" smtClean="0"/>
              <a:t>Taken </a:t>
            </a:r>
            <a:r>
              <a:rPr lang="en-US" dirty="0"/>
              <a:t>1 </a:t>
            </a:r>
            <a:r>
              <a:rPr lang="en-US" dirty="0" err="1"/>
              <a:t>satchet</a:t>
            </a:r>
            <a:r>
              <a:rPr lang="en-US" dirty="0"/>
              <a:t> daily at bed-time</a:t>
            </a:r>
            <a:br>
              <a:rPr lang="en-US" dirty="0"/>
            </a:b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27584" y="1268760"/>
          <a:ext cx="7128792" cy="4680520"/>
        </p:xfrm>
        <a:graphic>
          <a:graphicData uri="http://schemas.openxmlformats.org/drawingml/2006/table">
            <a:tbl>
              <a:tblPr firstRow="1" bandRow="1">
                <a:tableStyleId>{21E4AEA4-8DFA-4A89-87EB-49C32662AFE0}</a:tableStyleId>
              </a:tblPr>
              <a:tblGrid>
                <a:gridCol w="3564396"/>
                <a:gridCol w="3564396"/>
              </a:tblGrid>
              <a:tr h="936104">
                <a:tc>
                  <a:txBody>
                    <a:bodyPr/>
                    <a:lstStyle/>
                    <a:p>
                      <a:pPr algn="ctr"/>
                      <a:endParaRPr lang="en-US" dirty="0" smtClean="0"/>
                    </a:p>
                    <a:p>
                      <a:pPr algn="ctr"/>
                      <a:r>
                        <a:rPr lang="en-US" dirty="0" smtClean="0"/>
                        <a:t>Agent </a:t>
                      </a:r>
                      <a:endParaRPr lang="en-US" dirty="0"/>
                    </a:p>
                  </a:txBody>
                  <a:tcPr>
                    <a:cell3D prstMaterial="dkEdge">
                      <a:bevel/>
                      <a:lightRig rig="flood" dir="t"/>
                    </a:cell3D>
                    <a:solidFill>
                      <a:srgbClr val="C00000"/>
                    </a:solidFill>
                  </a:tcPr>
                </a:tc>
                <a:tc>
                  <a:txBody>
                    <a:bodyPr/>
                    <a:lstStyle/>
                    <a:p>
                      <a:pPr algn="ctr"/>
                      <a:endParaRPr lang="en-US" dirty="0" smtClean="0"/>
                    </a:p>
                    <a:p>
                      <a:pPr algn="ctr"/>
                      <a:r>
                        <a:rPr lang="en-US" dirty="0" smtClean="0"/>
                        <a:t>Mechanism of action </a:t>
                      </a:r>
                      <a:endParaRPr lang="en-US" dirty="0"/>
                    </a:p>
                  </a:txBody>
                  <a:tcPr>
                    <a:cell3D prstMaterial="dkEdge">
                      <a:bevel/>
                      <a:lightRig rig="flood" dir="t"/>
                    </a:cell3D>
                    <a:solidFill>
                      <a:srgbClr val="C00000"/>
                    </a:solidFill>
                  </a:tcPr>
                </a:tc>
              </a:tr>
              <a:tr h="936104">
                <a:tc>
                  <a:txBody>
                    <a:bodyPr/>
                    <a:lstStyle/>
                    <a:p>
                      <a:endParaRPr lang="en-US" sz="2400" b="1" dirty="0" smtClean="0"/>
                    </a:p>
                    <a:p>
                      <a:r>
                        <a:rPr lang="en-US" sz="2400" b="1" dirty="0" err="1" smtClean="0"/>
                        <a:t>Bazedoxifene</a:t>
                      </a:r>
                      <a:r>
                        <a:rPr lang="en-US" sz="2400" b="1" baseline="0" dirty="0" smtClean="0"/>
                        <a:t> </a:t>
                      </a:r>
                      <a:endParaRPr lang="en-US" sz="2400" b="1" dirty="0"/>
                    </a:p>
                  </a:txBody>
                  <a:tcPr/>
                </a:tc>
                <a:tc>
                  <a:txBody>
                    <a:bodyPr/>
                    <a:lstStyle/>
                    <a:p>
                      <a:endParaRPr lang="en-US" dirty="0" smtClean="0"/>
                    </a:p>
                    <a:p>
                      <a:r>
                        <a:rPr lang="en-US" dirty="0" smtClean="0"/>
                        <a:t> Estrogen  Agonist/ Antagonist</a:t>
                      </a:r>
                      <a:endParaRPr lang="en-US" dirty="0"/>
                    </a:p>
                  </a:txBody>
                  <a:tcPr/>
                </a:tc>
              </a:tr>
              <a:tr h="936104">
                <a:tc>
                  <a:txBody>
                    <a:bodyPr/>
                    <a:lstStyle/>
                    <a:p>
                      <a:endParaRPr lang="en-US" sz="2400" b="1" dirty="0" smtClean="0"/>
                    </a:p>
                    <a:p>
                      <a:r>
                        <a:rPr lang="en-US" sz="2400" b="1" dirty="0" err="1" smtClean="0"/>
                        <a:t>Lasofoxifene</a:t>
                      </a:r>
                      <a:r>
                        <a:rPr lang="en-US" sz="2400" b="1" dirty="0" smtClean="0"/>
                        <a:t> </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Estrogen  Agonist/ Antagonist</a:t>
                      </a:r>
                    </a:p>
                    <a:p>
                      <a:endParaRPr lang="en-US" dirty="0"/>
                    </a:p>
                  </a:txBody>
                  <a:tcPr/>
                </a:tc>
              </a:tr>
              <a:tr h="936104">
                <a:tc>
                  <a:txBody>
                    <a:bodyPr/>
                    <a:lstStyle/>
                    <a:p>
                      <a:endParaRPr lang="en-US" sz="2400" b="1" dirty="0" smtClean="0"/>
                    </a:p>
                    <a:p>
                      <a:r>
                        <a:rPr lang="en-US" sz="2400" b="1" dirty="0" err="1" smtClean="0"/>
                        <a:t>Odanacatib</a:t>
                      </a:r>
                      <a:r>
                        <a:rPr lang="en-US" sz="2400" b="1" dirty="0" smtClean="0"/>
                        <a:t> </a:t>
                      </a:r>
                      <a:endParaRPr lang="en-US" sz="2400" b="1" dirty="0"/>
                    </a:p>
                  </a:txBody>
                  <a:tcPr/>
                </a:tc>
                <a:tc>
                  <a:txBody>
                    <a:bodyPr/>
                    <a:lstStyle/>
                    <a:p>
                      <a:endParaRPr lang="en-US" dirty="0" smtClean="0"/>
                    </a:p>
                    <a:p>
                      <a:r>
                        <a:rPr lang="en-US" dirty="0" smtClean="0"/>
                        <a:t> </a:t>
                      </a:r>
                      <a:r>
                        <a:rPr lang="en-US" dirty="0" err="1" smtClean="0"/>
                        <a:t>Cathepsin</a:t>
                      </a:r>
                      <a:r>
                        <a:rPr lang="en-US" baseline="0" dirty="0" smtClean="0"/>
                        <a:t> K inhibitor</a:t>
                      </a:r>
                      <a:endParaRPr lang="en-US" dirty="0"/>
                    </a:p>
                  </a:txBody>
                  <a:tcPr/>
                </a:tc>
              </a:tr>
              <a:tr h="936104">
                <a:tc>
                  <a:txBody>
                    <a:bodyPr/>
                    <a:lstStyle/>
                    <a:p>
                      <a:endParaRPr lang="en-US" sz="2400" b="1" dirty="0" smtClean="0"/>
                    </a:p>
                    <a:p>
                      <a:r>
                        <a:rPr lang="en-US" sz="2400" b="1" dirty="0" err="1" smtClean="0"/>
                        <a:t>Ostabolin</a:t>
                      </a:r>
                      <a:r>
                        <a:rPr lang="en-US" sz="2400" b="1" dirty="0" smtClean="0"/>
                        <a:t>-C </a:t>
                      </a:r>
                      <a:endParaRPr lang="en-US" sz="2400" b="1" dirty="0"/>
                    </a:p>
                  </a:txBody>
                  <a:tcPr/>
                </a:tc>
                <a:tc>
                  <a:txBody>
                    <a:bodyPr/>
                    <a:lstStyle/>
                    <a:p>
                      <a:endParaRPr lang="en-US" dirty="0" smtClean="0"/>
                    </a:p>
                    <a:p>
                      <a:r>
                        <a:rPr lang="en-US" dirty="0" smtClean="0"/>
                        <a:t> PTH  </a:t>
                      </a:r>
                      <a:r>
                        <a:rPr lang="en-US" dirty="0" smtClean="0"/>
                        <a:t>analogous</a:t>
                      </a:r>
                      <a:endParaRPr lang="en-US" dirty="0"/>
                    </a:p>
                  </a:txBody>
                  <a:tcPr/>
                </a:tc>
              </a:tr>
            </a:tbl>
          </a:graphicData>
        </a:graphic>
      </p:graphicFrame>
      <p:sp>
        <p:nvSpPr>
          <p:cNvPr id="5" name="TextBox 4"/>
          <p:cNvSpPr txBox="1"/>
          <p:nvPr/>
        </p:nvSpPr>
        <p:spPr>
          <a:xfrm>
            <a:off x="539552" y="188640"/>
            <a:ext cx="7814062" cy="830997"/>
          </a:xfrm>
          <a:prstGeom prst="rect">
            <a:avLst/>
          </a:prstGeom>
          <a:noFill/>
        </p:spPr>
        <p:txBody>
          <a:bodyPr wrap="none" rtlCol="0">
            <a:spAutoFit/>
          </a:bodyPr>
          <a:lstStyle/>
          <a:p>
            <a:pPr algn="ctr"/>
            <a:r>
              <a:rPr lang="en-US" sz="2400" dirty="0" smtClean="0"/>
              <a:t>Agents in development for the prevention and /or treatment </a:t>
            </a:r>
          </a:p>
          <a:p>
            <a:pPr algn="ctr"/>
            <a:r>
              <a:rPr lang="en-US" sz="2400" dirty="0" smtClean="0"/>
              <a:t>of osteoporosis </a:t>
            </a:r>
            <a:endParaRPr lang="en-U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2339752" y="2996952"/>
            <a:ext cx="4032448" cy="2495550"/>
          </a:xfrm>
          <a:prstGeom prst="rect">
            <a:avLst/>
          </a:prstGeom>
          <a:noFill/>
          <a:ln w="9525">
            <a:noFill/>
            <a:miter lim="800000"/>
            <a:headEnd/>
            <a:tailEnd/>
          </a:ln>
        </p:spPr>
      </p:pic>
      <p:sp>
        <p:nvSpPr>
          <p:cNvPr id="69635" name="Rectangle 3"/>
          <p:cNvSpPr>
            <a:spLocks noChangeArrowheads="1"/>
          </p:cNvSpPr>
          <p:nvPr/>
        </p:nvSpPr>
        <p:spPr bwMode="auto">
          <a:xfrm>
            <a:off x="395536" y="5661248"/>
            <a:ext cx="8356600" cy="646113"/>
          </a:xfrm>
          <a:prstGeom prst="rect">
            <a:avLst/>
          </a:prstGeom>
          <a:noFill/>
          <a:ln w="9525">
            <a:noFill/>
            <a:miter lim="800000"/>
            <a:headEnd/>
            <a:tailEnd/>
          </a:ln>
        </p:spPr>
        <p:txBody>
          <a:bodyPr wrap="none">
            <a:spAutoFit/>
          </a:bodyPr>
          <a:lstStyle/>
          <a:p>
            <a:r>
              <a:rPr lang="en-US" sz="3600" b="1" dirty="0">
                <a:latin typeface="Zurich Ex BT" pitchFamily="34" charset="0"/>
              </a:rPr>
              <a:t>Towards a Fracture-Free Future</a:t>
            </a:r>
            <a:endParaRPr lang="en-US" sz="3600" dirty="0">
              <a:latin typeface="Zurich Ex BT" pitchFamily="34" charset="0"/>
            </a:endParaRPr>
          </a:p>
        </p:txBody>
      </p:sp>
      <p:sp>
        <p:nvSpPr>
          <p:cNvPr id="10241" name="Rectangle 1"/>
          <p:cNvSpPr>
            <a:spLocks noChangeArrowheads="1"/>
          </p:cNvSpPr>
          <p:nvPr/>
        </p:nvSpPr>
        <p:spPr bwMode="auto">
          <a:xfrm>
            <a:off x="1243061" y="278066"/>
            <a:ext cx="6497291" cy="264687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a-IR" sz="13800" b="0" i="0" u="none" strike="noStrike" cap="none" normalizeH="0" baseline="0" dirty="0" smtClean="0">
                <a:ln>
                  <a:noFill/>
                </a:ln>
                <a:solidFill>
                  <a:srgbClr val="7030A0"/>
                </a:solidFill>
                <a:effectLst/>
                <a:latin typeface="IranNastaliq" pitchFamily="18" charset="0"/>
                <a:ea typeface="Calibri" pitchFamily="34" charset="0"/>
                <a:cs typeface="IranNastaliq" pitchFamily="18" charset="0"/>
              </a:rPr>
              <a:t>اللهم</a:t>
            </a:r>
            <a:r>
              <a:rPr lang="fa-IR" sz="13800" dirty="0" smtClean="0">
                <a:solidFill>
                  <a:srgbClr val="7030A0"/>
                </a:solidFill>
                <a:latin typeface="IranNastaliq" pitchFamily="18" charset="0"/>
                <a:ea typeface="Calibri" pitchFamily="34" charset="0"/>
                <a:cs typeface="IranNastaliq" pitchFamily="18" charset="0"/>
              </a:rPr>
              <a:t> اشف کل مریض</a:t>
            </a:r>
            <a:r>
              <a:rPr lang="en-US" sz="16600" dirty="0" smtClean="0">
                <a:solidFill>
                  <a:srgbClr val="7030A0"/>
                </a:solidFill>
                <a:latin typeface="IranNastaliq" pitchFamily="18" charset="0"/>
                <a:ea typeface="Calibri" pitchFamily="34" charset="0"/>
                <a:cs typeface="IranNastaliq" pitchFamily="18" charset="0"/>
              </a:rPr>
              <a:t> </a:t>
            </a:r>
            <a:endParaRPr kumimoji="0" lang="en-US" sz="166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340768"/>
            <a:ext cx="8280920" cy="5324535"/>
          </a:xfrm>
          <a:prstGeom prst="rect">
            <a:avLst/>
          </a:prstGeom>
        </p:spPr>
        <p:txBody>
          <a:bodyPr wrap="square">
            <a:spAutoFit/>
          </a:bodyPr>
          <a:lstStyle/>
          <a:p>
            <a:r>
              <a:rPr lang="en-US" sz="2000" dirty="0" smtClean="0">
                <a:solidFill>
                  <a:schemeClr val="accent6">
                    <a:lumMod val="75000"/>
                  </a:schemeClr>
                </a:solidFill>
                <a:latin typeface="Arial"/>
                <a:cs typeface="Arial"/>
              </a:rPr>
              <a:t>♦ </a:t>
            </a:r>
            <a:r>
              <a:rPr lang="en-US" sz="2000" dirty="0" smtClean="0"/>
              <a:t>Despite a substantial burden of disease and the availability of treatments for osteoporosis, problems remain in identifying patients in whom treatment should be considered .</a:t>
            </a:r>
          </a:p>
          <a:p>
            <a:endParaRPr lang="en-US" sz="2000" dirty="0" smtClean="0"/>
          </a:p>
          <a:p>
            <a:r>
              <a:rPr lang="en-US" sz="2000" dirty="0" smtClean="0">
                <a:solidFill>
                  <a:schemeClr val="accent6">
                    <a:lumMod val="75000"/>
                  </a:schemeClr>
                </a:solidFill>
                <a:latin typeface="Arial"/>
                <a:cs typeface="Arial"/>
              </a:rPr>
              <a:t>♦ </a:t>
            </a:r>
            <a:r>
              <a:rPr lang="en-US" sz="2000" dirty="0" smtClean="0">
                <a:solidFill>
                  <a:srgbClr val="C00000"/>
                </a:solidFill>
              </a:rPr>
              <a:t>Global strategies to improve BMD in the general population are untested.</a:t>
            </a:r>
          </a:p>
          <a:p>
            <a:endParaRPr lang="en-US" sz="2000" dirty="0" smtClean="0"/>
          </a:p>
          <a:p>
            <a:r>
              <a:rPr lang="en-US" sz="2000" dirty="0" smtClean="0">
                <a:solidFill>
                  <a:schemeClr val="accent6">
                    <a:lumMod val="75000"/>
                  </a:schemeClr>
                </a:solidFill>
                <a:latin typeface="Arial"/>
                <a:cs typeface="Arial"/>
              </a:rPr>
              <a:t>♦ </a:t>
            </a:r>
            <a:r>
              <a:rPr lang="en-US" sz="2000" dirty="0" smtClean="0"/>
              <a:t>Screening and case-finding strategies using BMD testing are specific (they identify high-risk patients) but lack sensitivity (they miss many who will experience fractures) .</a:t>
            </a:r>
          </a:p>
          <a:p>
            <a:endParaRPr lang="en-US" sz="2000" dirty="0" smtClean="0"/>
          </a:p>
          <a:p>
            <a:r>
              <a:rPr lang="en-US" sz="2000" dirty="0" smtClean="0">
                <a:solidFill>
                  <a:schemeClr val="accent6">
                    <a:lumMod val="75000"/>
                  </a:schemeClr>
                </a:solidFill>
                <a:latin typeface="Arial"/>
                <a:cs typeface="Arial"/>
              </a:rPr>
              <a:t>♦ </a:t>
            </a:r>
            <a:r>
              <a:rPr lang="en-US" sz="2000" dirty="0" smtClean="0">
                <a:solidFill>
                  <a:srgbClr val="C00000"/>
                </a:solidFill>
              </a:rPr>
              <a:t>Case finding can be enhanced by the consideration of clinical risk factors that provide information on fracture risk over and above that provided by BMD measurements .</a:t>
            </a:r>
          </a:p>
          <a:p>
            <a:endParaRPr lang="en-US" sz="2000" dirty="0" smtClean="0">
              <a:solidFill>
                <a:srgbClr val="C00000"/>
              </a:solidFill>
            </a:endParaRPr>
          </a:p>
          <a:p>
            <a:r>
              <a:rPr lang="en-US" sz="2000" dirty="0" smtClean="0">
                <a:solidFill>
                  <a:schemeClr val="accent6">
                    <a:lumMod val="75000"/>
                  </a:schemeClr>
                </a:solidFill>
                <a:latin typeface="Arial"/>
                <a:cs typeface="Arial"/>
              </a:rPr>
              <a:t>♦ </a:t>
            </a:r>
            <a:r>
              <a:rPr lang="en-US" sz="2000" dirty="0" smtClean="0"/>
              <a:t>The FRAX</a:t>
            </a:r>
            <a:r>
              <a:rPr lang="en-US" sz="2000" baseline="30000" dirty="0" smtClean="0"/>
              <a:t>®</a:t>
            </a:r>
            <a:r>
              <a:rPr lang="en-US" sz="2000" dirty="0" smtClean="0"/>
              <a:t> tool integrates information on fracture risk from clinical risk factors with or without BMD, and can be used to improve the targeting of treatment to individuals at high fracture risk. </a:t>
            </a:r>
            <a:endParaRPr lang="en-US" sz="2000" dirty="0"/>
          </a:p>
        </p:txBody>
      </p:sp>
      <p:sp>
        <p:nvSpPr>
          <p:cNvPr id="4" name="Title 1"/>
          <p:cNvSpPr>
            <a:spLocks noGrp="1"/>
          </p:cNvSpPr>
          <p:nvPr>
            <p:ph type="title"/>
          </p:nvPr>
        </p:nvSpPr>
        <p:spPr>
          <a:xfrm>
            <a:off x="395536" y="188640"/>
            <a:ext cx="8229600" cy="936104"/>
          </a:xfrm>
          <a:solidFill>
            <a:srgbClr val="C00000"/>
          </a:solidFill>
          <a:ln>
            <a:solidFill>
              <a:schemeClr val="accent6">
                <a:lumMod val="50000"/>
              </a:schemeClr>
            </a:solidFill>
          </a:ln>
          <a:scene3d>
            <a:camera prst="orthographicFront"/>
            <a:lightRig rig="threePt" dir="t"/>
          </a:scene3d>
          <a:sp3d>
            <a:bevelT/>
          </a:sp3d>
        </p:spPr>
        <p:txBody>
          <a:bodyPr>
            <a:normAutofit/>
          </a:bodyPr>
          <a:lstStyle/>
          <a:p>
            <a:pPr algn="l">
              <a:defRPr/>
            </a:pPr>
            <a:r>
              <a:rPr lang="en-US" dirty="0" smtClean="0">
                <a:solidFill>
                  <a:schemeClr val="bg1"/>
                </a:solidFill>
              </a:rPr>
              <a:t>Osteoporosis : Key points</a:t>
            </a:r>
            <a:endParaRPr lang="en-US" dirty="0">
              <a:solidFill>
                <a:schemeClr val="bg1"/>
              </a:solidFill>
            </a:endParaRPr>
          </a:p>
        </p:txBody>
      </p:sp>
      <p:pic>
        <p:nvPicPr>
          <p:cNvPr id="5" name="Picture 2" descr="http://t2.gstatic.com/images?q=tbn:ANd9GcSoTqMTfSP4z_peLLMNvmDb6tioCGadsJhDxuaxTyLPIXd0RfxPcx6a-w">
            <a:hlinkClick r:id="rId2"/>
          </p:cNvPr>
          <p:cNvPicPr>
            <a:picLocks noChangeAspect="1" noChangeArrowheads="1"/>
          </p:cNvPicPr>
          <p:nvPr/>
        </p:nvPicPr>
        <p:blipFill>
          <a:blip r:embed="rId3" cstate="print"/>
          <a:srcRect/>
          <a:stretch>
            <a:fillRect/>
          </a:stretch>
        </p:blipFill>
        <p:spPr bwMode="auto">
          <a:xfrm>
            <a:off x="7380312" y="188640"/>
            <a:ext cx="1224136" cy="915694"/>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564904"/>
            <a:ext cx="8136904" cy="3539430"/>
          </a:xfrm>
          <a:prstGeom prst="rect">
            <a:avLst/>
          </a:prstGeom>
        </p:spPr>
        <p:txBody>
          <a:bodyPr wrap="square">
            <a:spAutoFit/>
          </a:bodyPr>
          <a:lstStyle/>
          <a:p>
            <a:r>
              <a:rPr lang="en-US" sz="2800" dirty="0" smtClean="0">
                <a:solidFill>
                  <a:srgbClr val="FF0000"/>
                </a:solidFill>
              </a:rPr>
              <a:t>•</a:t>
            </a:r>
            <a:r>
              <a:rPr lang="en-US" sz="2800" dirty="0" smtClean="0"/>
              <a:t>All </a:t>
            </a:r>
            <a:r>
              <a:rPr lang="en-US" sz="2800" dirty="0"/>
              <a:t>women &gt; 65 years </a:t>
            </a:r>
          </a:p>
          <a:p>
            <a:r>
              <a:rPr lang="en-US" sz="2800" dirty="0" smtClean="0">
                <a:solidFill>
                  <a:srgbClr val="FF0000"/>
                </a:solidFill>
              </a:rPr>
              <a:t>•</a:t>
            </a:r>
            <a:r>
              <a:rPr lang="en-US" sz="2800" dirty="0" smtClean="0"/>
              <a:t>Post-menopausal </a:t>
            </a:r>
            <a:r>
              <a:rPr lang="en-US" sz="2800" dirty="0"/>
              <a:t>woman with major risk factors </a:t>
            </a:r>
          </a:p>
          <a:p>
            <a:r>
              <a:rPr lang="en-US" sz="2800" dirty="0" smtClean="0">
                <a:solidFill>
                  <a:srgbClr val="FF0000"/>
                </a:solidFill>
              </a:rPr>
              <a:t>•</a:t>
            </a:r>
            <a:r>
              <a:rPr lang="en-US" sz="2800" dirty="0" smtClean="0"/>
              <a:t>All </a:t>
            </a:r>
            <a:r>
              <a:rPr lang="en-US" sz="2800" dirty="0"/>
              <a:t>individuals &gt; 50 years with history of </a:t>
            </a:r>
            <a:r>
              <a:rPr lang="en-US" sz="2800" dirty="0" smtClean="0"/>
              <a:t>osteoporotic</a:t>
            </a:r>
          </a:p>
          <a:p>
            <a:r>
              <a:rPr lang="en-US" sz="2800" dirty="0"/>
              <a:t> </a:t>
            </a:r>
            <a:r>
              <a:rPr lang="en-US" sz="2800" dirty="0" smtClean="0"/>
              <a:t>  </a:t>
            </a:r>
            <a:r>
              <a:rPr lang="en-US" sz="2800" dirty="0"/>
              <a:t>fracture </a:t>
            </a:r>
          </a:p>
          <a:p>
            <a:r>
              <a:rPr lang="en-US" sz="2800" dirty="0" smtClean="0">
                <a:solidFill>
                  <a:srgbClr val="FF0000"/>
                </a:solidFill>
              </a:rPr>
              <a:t>•</a:t>
            </a:r>
            <a:r>
              <a:rPr lang="en-US" sz="2800" dirty="0" smtClean="0"/>
              <a:t>All </a:t>
            </a:r>
            <a:r>
              <a:rPr lang="en-US" sz="2800" dirty="0"/>
              <a:t>individuals on long term steroids </a:t>
            </a:r>
          </a:p>
          <a:p>
            <a:r>
              <a:rPr lang="en-US" sz="2800" dirty="0" smtClean="0">
                <a:solidFill>
                  <a:srgbClr val="FF0000"/>
                </a:solidFill>
              </a:rPr>
              <a:t>•</a:t>
            </a:r>
            <a:r>
              <a:rPr lang="en-US" sz="2800" dirty="0" smtClean="0"/>
              <a:t>Men </a:t>
            </a:r>
            <a:r>
              <a:rPr lang="en-US" sz="2800" dirty="0"/>
              <a:t>with </a:t>
            </a:r>
            <a:r>
              <a:rPr lang="en-US" sz="2800" dirty="0" err="1"/>
              <a:t>hypogonadal</a:t>
            </a:r>
            <a:r>
              <a:rPr lang="en-US" sz="2800" dirty="0"/>
              <a:t> conditions </a:t>
            </a:r>
          </a:p>
          <a:p>
            <a:r>
              <a:rPr lang="en-US" sz="2800" dirty="0" smtClean="0">
                <a:solidFill>
                  <a:srgbClr val="FF0000"/>
                </a:solidFill>
              </a:rPr>
              <a:t>•</a:t>
            </a:r>
            <a:r>
              <a:rPr lang="en-US" sz="2800" dirty="0" smtClean="0"/>
              <a:t>Men </a:t>
            </a:r>
            <a:r>
              <a:rPr lang="en-US" sz="2800" dirty="0"/>
              <a:t>&gt; 70 years </a:t>
            </a:r>
          </a:p>
          <a:p>
            <a:r>
              <a:rPr lang="en-US" sz="2800" dirty="0" smtClean="0">
                <a:solidFill>
                  <a:srgbClr val="FF0000"/>
                </a:solidFill>
              </a:rPr>
              <a:t>•</a:t>
            </a:r>
            <a:r>
              <a:rPr lang="en-US" sz="2800" dirty="0" smtClean="0"/>
              <a:t>Patients </a:t>
            </a:r>
            <a:r>
              <a:rPr lang="en-US" sz="2800" dirty="0"/>
              <a:t>with diseases </a:t>
            </a:r>
            <a:r>
              <a:rPr lang="en-US" sz="2800" dirty="0" err="1"/>
              <a:t>a/w</a:t>
            </a:r>
            <a:r>
              <a:rPr lang="en-US" sz="2800" dirty="0"/>
              <a:t> bone loss and fracture </a:t>
            </a:r>
          </a:p>
        </p:txBody>
      </p:sp>
      <p:sp>
        <p:nvSpPr>
          <p:cNvPr id="3" name="Rectangle 2"/>
          <p:cNvSpPr/>
          <p:nvPr/>
        </p:nvSpPr>
        <p:spPr>
          <a:xfrm>
            <a:off x="683568" y="332656"/>
            <a:ext cx="7848872" cy="193899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solidFill>
              <a:schemeClr val="accent6">
                <a:lumMod val="50000"/>
              </a:schemeClr>
            </a:solidFill>
          </a:ln>
          <a:scene3d>
            <a:camera prst="orthographicFront"/>
            <a:lightRig rig="threePt" dir="t"/>
          </a:scene3d>
          <a:sp3d>
            <a:bevelT/>
          </a:sp3d>
        </p:spPr>
        <p:txBody>
          <a:bodyPr wrap="square">
            <a:spAutoFit/>
          </a:bodyPr>
          <a:lstStyle/>
          <a:p>
            <a:pPr algn="ctr"/>
            <a:endParaRPr lang="en-US" sz="4000" b="1" dirty="0" smtClean="0">
              <a:solidFill>
                <a:srgbClr val="C00000"/>
              </a:solidFill>
              <a:latin typeface="Antique Olive Compact" pitchFamily="34" charset="0"/>
            </a:endParaRPr>
          </a:p>
          <a:p>
            <a:r>
              <a:rPr lang="en-US" sz="4000" b="1" dirty="0" smtClean="0">
                <a:solidFill>
                  <a:srgbClr val="FFFF00"/>
                </a:solidFill>
                <a:latin typeface="Antique Olive Compact" pitchFamily="34" charset="0"/>
              </a:rPr>
              <a:t>BMD</a:t>
            </a:r>
            <a:r>
              <a:rPr lang="en-US" sz="4000" b="1" dirty="0" smtClean="0">
                <a:solidFill>
                  <a:schemeClr val="tx1">
                    <a:lumMod val="95000"/>
                    <a:lumOff val="5000"/>
                  </a:schemeClr>
                </a:solidFill>
              </a:rPr>
              <a:t> </a:t>
            </a:r>
            <a:r>
              <a:rPr lang="en-US" sz="4000" b="1" dirty="0" smtClean="0">
                <a:solidFill>
                  <a:schemeClr val="bg1"/>
                </a:solidFill>
              </a:rPr>
              <a:t>- Who Needs It ?</a:t>
            </a:r>
          </a:p>
          <a:p>
            <a:pPr algn="ctr"/>
            <a:endParaRPr lang="en-US" sz="4000" b="1" dirty="0">
              <a:solidFill>
                <a:srgbClr val="C00000"/>
              </a:solidFill>
            </a:endParaRPr>
          </a:p>
        </p:txBody>
      </p:sp>
      <p:pic>
        <p:nvPicPr>
          <p:cNvPr id="5" name="Picture 2" descr="http://t2.gstatic.com/images?q=tbn:ANd9GcSoTqMTfSP4z_peLLMNvmDb6tioCGadsJhDxuaxTyLPIXd0RfxPcx6a-w">
            <a:hlinkClick r:id="rId2"/>
          </p:cNvPr>
          <p:cNvPicPr>
            <a:picLocks noChangeAspect="1" noChangeArrowheads="1"/>
          </p:cNvPicPr>
          <p:nvPr/>
        </p:nvPicPr>
        <p:blipFill>
          <a:blip r:embed="rId3" cstate="print"/>
          <a:srcRect/>
          <a:stretch>
            <a:fillRect/>
          </a:stretch>
        </p:blipFill>
        <p:spPr bwMode="auto">
          <a:xfrm>
            <a:off x="6031113" y="387654"/>
            <a:ext cx="2429319" cy="181721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scene3d>
            <a:camera prst="orthographicFront"/>
            <a:lightRig rig="threePt" dir="t"/>
          </a:scene3d>
          <a:sp3d>
            <a:bevelT w="114300" prst="artDeco"/>
          </a:sp3d>
        </p:spPr>
        <p:txBody>
          <a:bodyPr>
            <a:noAutofit/>
          </a:bodyPr>
          <a:lstStyle/>
          <a:p>
            <a:r>
              <a:rPr lang="en-US" sz="2400" dirty="0" smtClean="0">
                <a:solidFill>
                  <a:schemeClr val="bg1"/>
                </a:solidFill>
              </a:rPr>
              <a:t>Risk Factors : Validated in 8 international Cohorts ( n= 60,000) over 10 years </a:t>
            </a:r>
            <a:endParaRPr lang="en-US" sz="2400" dirty="0">
              <a:solidFill>
                <a:schemeClr val="bg1"/>
              </a:solidFill>
            </a:endParaRPr>
          </a:p>
        </p:txBody>
      </p:sp>
      <p:sp>
        <p:nvSpPr>
          <p:cNvPr id="5" name="TextBox 4"/>
          <p:cNvSpPr txBox="1"/>
          <p:nvPr/>
        </p:nvSpPr>
        <p:spPr>
          <a:xfrm>
            <a:off x="539552" y="1844824"/>
            <a:ext cx="8064896" cy="4093428"/>
          </a:xfrm>
          <a:prstGeom prst="rect">
            <a:avLst/>
          </a:prstGeom>
          <a:noFill/>
          <a:ln>
            <a:solidFill>
              <a:srgbClr val="C00000"/>
            </a:solidFill>
          </a:ln>
        </p:spPr>
        <p:txBody>
          <a:bodyPr wrap="square" rtlCol="0">
            <a:spAutoFit/>
          </a:bodyPr>
          <a:lstStyle/>
          <a:p>
            <a:r>
              <a:rPr lang="en-US" sz="3200" dirty="0" smtClean="0">
                <a:solidFill>
                  <a:srgbClr val="00B050"/>
                </a:solidFill>
              </a:rPr>
              <a:t>  • </a:t>
            </a:r>
            <a:r>
              <a:rPr lang="en-US" sz="3200" dirty="0" smtClean="0"/>
              <a:t>Femoral neck T-score</a:t>
            </a:r>
          </a:p>
          <a:p>
            <a:r>
              <a:rPr lang="en-US" sz="3200" dirty="0" smtClean="0">
                <a:solidFill>
                  <a:srgbClr val="00B050"/>
                </a:solidFill>
              </a:rPr>
              <a:t>  • </a:t>
            </a:r>
            <a:r>
              <a:rPr lang="en-US" sz="3200" dirty="0" smtClean="0"/>
              <a:t>Age </a:t>
            </a:r>
          </a:p>
          <a:p>
            <a:r>
              <a:rPr lang="en-US" sz="3200" dirty="0" smtClean="0">
                <a:solidFill>
                  <a:srgbClr val="00B050"/>
                </a:solidFill>
              </a:rPr>
              <a:t>  • </a:t>
            </a:r>
            <a:r>
              <a:rPr lang="en-US" sz="3200" dirty="0" smtClean="0"/>
              <a:t>Previous low trauma fracture</a:t>
            </a:r>
          </a:p>
          <a:p>
            <a:r>
              <a:rPr lang="en-US" sz="3200" dirty="0" smtClean="0">
                <a:solidFill>
                  <a:srgbClr val="00B050"/>
                </a:solidFill>
              </a:rPr>
              <a:t>  • </a:t>
            </a:r>
            <a:r>
              <a:rPr lang="en-US" sz="3200" dirty="0" smtClean="0"/>
              <a:t>Low BMI</a:t>
            </a:r>
          </a:p>
          <a:p>
            <a:r>
              <a:rPr lang="en-US" sz="3200" dirty="0" smtClean="0">
                <a:solidFill>
                  <a:srgbClr val="00B050"/>
                </a:solidFill>
              </a:rPr>
              <a:t>  • </a:t>
            </a:r>
            <a:r>
              <a:rPr lang="en-US" sz="3200" dirty="0" smtClean="0"/>
              <a:t>Current cigarette smoking</a:t>
            </a:r>
          </a:p>
          <a:p>
            <a:r>
              <a:rPr lang="en-US" sz="3200" dirty="0" smtClean="0">
                <a:solidFill>
                  <a:srgbClr val="00B050"/>
                </a:solidFill>
              </a:rPr>
              <a:t>  • </a:t>
            </a:r>
            <a:r>
              <a:rPr lang="en-US" sz="3200" dirty="0" smtClean="0"/>
              <a:t>Steroid exposure at any time</a:t>
            </a:r>
          </a:p>
          <a:p>
            <a:r>
              <a:rPr lang="en-US" sz="3200" dirty="0" smtClean="0">
                <a:solidFill>
                  <a:srgbClr val="00B050"/>
                </a:solidFill>
              </a:rPr>
              <a:t>  • </a:t>
            </a:r>
            <a:r>
              <a:rPr lang="en-US" sz="3200" dirty="0" smtClean="0"/>
              <a:t>Rheumatoid arthritis high alcohol intake</a:t>
            </a:r>
          </a:p>
          <a:p>
            <a:r>
              <a:rPr lang="en-US" sz="3200" dirty="0" smtClean="0">
                <a:solidFill>
                  <a:srgbClr val="00B050"/>
                </a:solidFill>
              </a:rPr>
              <a:t>  • </a:t>
            </a:r>
            <a:r>
              <a:rPr lang="en-US" sz="3200" dirty="0" smtClean="0"/>
              <a:t>Familial  history of hip fracture</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cstate="print"/>
          <a:srcRect/>
          <a:stretch>
            <a:fillRect/>
          </a:stretch>
        </p:blipFill>
        <p:spPr bwMode="auto">
          <a:xfrm>
            <a:off x="1115616" y="1068288"/>
            <a:ext cx="6543675" cy="4953000"/>
          </a:xfrm>
          <a:prstGeom prst="rect">
            <a:avLst/>
          </a:prstGeom>
          <a:noFill/>
          <a:ln w="9525">
            <a:solidFill>
              <a:schemeClr val="tx1"/>
            </a:solidFill>
            <a:miter lim="800000"/>
            <a:headEnd/>
            <a:tailEnd/>
          </a:ln>
        </p:spPr>
      </p:pic>
      <p:sp>
        <p:nvSpPr>
          <p:cNvPr id="3" name="TextBox 2"/>
          <p:cNvSpPr txBox="1"/>
          <p:nvPr/>
        </p:nvSpPr>
        <p:spPr>
          <a:xfrm>
            <a:off x="755576" y="188640"/>
            <a:ext cx="7442615" cy="646331"/>
          </a:xfrm>
          <a:prstGeom prst="rect">
            <a:avLst/>
          </a:prstGeom>
          <a:noFill/>
        </p:spPr>
        <p:txBody>
          <a:bodyPr wrap="none" rtlCol="0">
            <a:spAutoFit/>
          </a:bodyPr>
          <a:lstStyle/>
          <a:p>
            <a:r>
              <a:rPr lang="en-US" dirty="0" smtClean="0">
                <a:solidFill>
                  <a:srgbClr val="C00000"/>
                </a:solidFill>
              </a:rPr>
              <a:t>FRAX</a:t>
            </a:r>
            <a:r>
              <a:rPr lang="en-US" dirty="0" smtClean="0"/>
              <a:t> was developed to calculate the 10-year probability of a hip and a major </a:t>
            </a:r>
          </a:p>
          <a:p>
            <a:r>
              <a:rPr lang="en-US" dirty="0" smtClean="0"/>
              <a:t>Osteoporotic </a:t>
            </a:r>
            <a:r>
              <a:rPr lang="en-US" dirty="0" err="1" smtClean="0"/>
              <a:t>Fx</a:t>
            </a:r>
            <a:r>
              <a:rPr lang="en-US" dirty="0" smtClean="0"/>
              <a:t>.</a:t>
            </a:r>
            <a:endParaRPr lang="en-US" dirty="0"/>
          </a:p>
        </p:txBody>
      </p:sp>
      <p:sp>
        <p:nvSpPr>
          <p:cNvPr id="4" name="TextBox 3"/>
          <p:cNvSpPr txBox="1"/>
          <p:nvPr/>
        </p:nvSpPr>
        <p:spPr>
          <a:xfrm>
            <a:off x="2483768" y="6237312"/>
            <a:ext cx="4049378" cy="369332"/>
          </a:xfrm>
          <a:prstGeom prst="rect">
            <a:avLst/>
          </a:prstGeom>
          <a:noFill/>
        </p:spPr>
        <p:txBody>
          <a:bodyPr wrap="none" rtlCol="0">
            <a:spAutoFit/>
          </a:bodyPr>
          <a:lstStyle/>
          <a:p>
            <a:r>
              <a:rPr lang="en-US" dirty="0" smtClean="0">
                <a:solidFill>
                  <a:schemeClr val="tx2"/>
                </a:solidFill>
                <a:hlinkClick r:id="rId3"/>
              </a:rPr>
              <a:t>www.nof.org</a:t>
            </a:r>
            <a:r>
              <a:rPr lang="en-US" dirty="0" smtClean="0">
                <a:solidFill>
                  <a:schemeClr val="tx2"/>
                </a:solidFill>
              </a:rPr>
              <a:t>    </a:t>
            </a:r>
            <a:r>
              <a:rPr lang="en-US" dirty="0" smtClean="0"/>
              <a:t>  or    </a:t>
            </a:r>
            <a:r>
              <a:rPr lang="en-US" u="sng" dirty="0" smtClean="0">
                <a:solidFill>
                  <a:schemeClr val="tx2"/>
                </a:solidFill>
              </a:rPr>
              <a:t>www.shf.ac.uk/FRAX</a:t>
            </a:r>
            <a:endParaRPr lang="en-US" u="sng"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1187624" y="404664"/>
            <a:ext cx="6219825" cy="58864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1621</TotalTime>
  <Words>3421</Words>
  <Application>Microsoft Office PowerPoint</Application>
  <PresentationFormat>On-screen Show (4:3)</PresentationFormat>
  <Paragraphs>533</Paragraphs>
  <Slides>60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Office Theme</vt:lpstr>
      <vt:lpstr>Adobe Acrobat Document</vt:lpstr>
      <vt:lpstr>Slide 1</vt:lpstr>
      <vt:lpstr>Slide 2</vt:lpstr>
      <vt:lpstr>The burden of osteoporosis </vt:lpstr>
      <vt:lpstr>Comparative annual incidence of osteoporotic fractures and other disease end-point in women  </vt:lpstr>
      <vt:lpstr>A huge care gap exists after a fracture</vt:lpstr>
      <vt:lpstr>Osteoporosis : Key points</vt:lpstr>
      <vt:lpstr>Risk Factors : Validated in 8 international Cohorts ( n= 60,000) over 10 years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Prolia : Adverse effects </vt:lpstr>
      <vt:lpstr>         Estrogen Therapy or HT </vt:lpstr>
      <vt:lpstr>Slide 37</vt:lpstr>
      <vt:lpstr>Slide 38</vt:lpstr>
      <vt:lpstr>Slide 39</vt:lpstr>
      <vt:lpstr>         </vt:lpstr>
      <vt:lpstr>Slide 41</vt:lpstr>
      <vt:lpstr>Slide 42</vt:lpstr>
      <vt:lpstr>Slide 43</vt:lpstr>
      <vt:lpstr>Mechanism of action of PTH on Osteoblasts</vt:lpstr>
      <vt:lpstr>Slide 45</vt:lpstr>
      <vt:lpstr>Slide 46</vt:lpstr>
      <vt:lpstr>Slide 47</vt:lpstr>
      <vt:lpstr>Slide 48</vt:lpstr>
      <vt:lpstr>►T score ≤ -3.5  without fracture  ►T score ≤ -2.5 with fragility fracture ►Any T score with fragility fracture </vt:lpstr>
      <vt:lpstr> • Is well tolerated  • Leg cramps &amp; dizziness  • It caused an increase in the incidence of       osteosarcoma in rats  ►Contrindications:        Paget,s , Prior bone radiation, Bone metastases, Hypercalcemia   ► The safety and efficacy of Teriparatide has not been demonstrated          beyond two years   ►Teriparatide is used for a maximum of two years , follow with         bisphosphonate  </vt:lpstr>
      <vt:lpstr>Slide 51</vt:lpstr>
      <vt:lpstr>Combination therapy </vt:lpstr>
      <vt:lpstr>Slide 53</vt:lpstr>
      <vt:lpstr>Slide 54</vt:lpstr>
      <vt:lpstr>Combination therapy </vt:lpstr>
      <vt:lpstr>Slide 56</vt:lpstr>
      <vt:lpstr>Slide 57</vt:lpstr>
      <vt:lpstr>Slide 58</vt:lpstr>
      <vt:lpstr>Slide 59</vt:lpstr>
      <vt:lpstr>Slide 60</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Dr.Delshad</dc:creator>
  <cp:lastModifiedBy>Dr.Delshad</cp:lastModifiedBy>
  <cp:revision>155</cp:revision>
  <dcterms:created xsi:type="dcterms:W3CDTF">2011-08-28T01:17:15Z</dcterms:created>
  <dcterms:modified xsi:type="dcterms:W3CDTF">2011-09-13T08:24:35Z</dcterms:modified>
</cp:coreProperties>
</file>