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1" r:id="rId11"/>
    <p:sldId id="281" r:id="rId12"/>
    <p:sldId id="283" r:id="rId13"/>
    <p:sldId id="284" r:id="rId14"/>
    <p:sldId id="285" r:id="rId15"/>
    <p:sldId id="287" r:id="rId16"/>
    <p:sldId id="288" r:id="rId17"/>
    <p:sldId id="289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92" r:id="rId29"/>
    <p:sldId id="293" r:id="rId30"/>
    <p:sldId id="294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9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1730-2B6E-4BC7-AF2D-8D278E2907C6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D227-236E-4C43-A031-831A0AC71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10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consider that because </a:t>
            </a:r>
            <a:r>
              <a:rPr lang="en-US" dirty="0" err="1" smtClean="0"/>
              <a:t>calcitriol</a:t>
            </a:r>
            <a:r>
              <a:rPr lang="en-US" dirty="0" smtClean="0"/>
              <a:t> levels normally double in the first trimester, therefore </a:t>
            </a:r>
            <a:r>
              <a:rPr lang="en-US" dirty="0" err="1" smtClean="0"/>
              <a:t>hypoparathyroid</a:t>
            </a:r>
            <a:r>
              <a:rPr lang="en-US" dirty="0" smtClean="0"/>
              <a:t> women should initially receive 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D227-236E-4C43-A031-831A0AC71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8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overlap of symptoms may delay the diagnosis of hyperparathyroidism.</a:t>
            </a:r>
          </a:p>
          <a:p>
            <a:r>
              <a:rPr lang="en-US" dirty="0" smtClean="0"/>
              <a:t>Severe hypercalcemia or parathyroid crisis can occur during the third trimester or especially post partum.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6F79-3755-4678-B25A-73D90167818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6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Calcitonin is a pregnancy category B  medication of the FDA that does not cross the placenta and has been used safely in pregnancy to suppress bone resorption and promote urine calcium excretion.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6F79-3755-4678-B25A-73D90167818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5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15CDA7-8314-4711-BF0F-3D193D11B2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50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25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09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13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2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96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0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47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6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13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836B51-7E0A-4BE3-9C40-4AB3E23F35D3}" type="datetimeFigureOut">
              <a:rPr lang="en-US" smtClean="0">
                <a:solidFill>
                  <a:srgbClr val="438086"/>
                </a:solidFill>
              </a:rPr>
              <a:pPr/>
              <a:t>11/14/2018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15CDA7-8314-4711-BF0F-3D193D11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0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68" y="2276872"/>
            <a:ext cx="8363272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Calcium and Bone Metabolism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Disorders During Pregnancy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504" y="4437112"/>
            <a:ext cx="495300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90000"/>
                  </a:schemeClr>
                </a:solidFill>
              </a:rPr>
              <a:t>Dr. </a:t>
            </a:r>
            <a:r>
              <a:rPr lang="en-US" sz="3600" b="1" i="1" dirty="0" err="1">
                <a:solidFill>
                  <a:schemeClr val="tx2">
                    <a:lumMod val="90000"/>
                  </a:schemeClr>
                </a:solidFill>
              </a:rPr>
              <a:t>Mitra</a:t>
            </a:r>
            <a:r>
              <a:rPr lang="en-US" sz="3600" b="1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90000"/>
                  </a:schemeClr>
                </a:solidFill>
              </a:rPr>
              <a:t>Niafar</a:t>
            </a:r>
            <a:endParaRPr lang="en-US" sz="3600" b="1" i="1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en-US" b="1" i="1" dirty="0">
                <a:solidFill>
                  <a:schemeClr val="tx2">
                    <a:lumMod val="90000"/>
                  </a:schemeClr>
                </a:solidFill>
              </a:rPr>
              <a:t> Professor of Endocrinology and Metabolism</a:t>
            </a:r>
          </a:p>
          <a:p>
            <a:r>
              <a:rPr lang="en-US" dirty="0" smtClean="0"/>
              <a:t>Tabriz University of Medical Sciences</a:t>
            </a:r>
            <a:endParaRPr lang="en-US" dirty="0"/>
          </a:p>
        </p:txBody>
      </p:sp>
      <p:pic>
        <p:nvPicPr>
          <p:cNvPr id="9218" name="Picture 2" descr="C:\Users\mitra\Desktop\23 آبان ماه\CalciumBreaksBones1-300x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031"/>
            <a:ext cx="3816424" cy="1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43000"/>
            <a:ext cx="8363272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Hypoparathyroidism during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Usually presents as a preexisting condition that the clinician is challenged to </a:t>
            </a:r>
            <a:r>
              <a:rPr lang="en-US" dirty="0" smtClean="0"/>
              <a:t>manage it.</a:t>
            </a:r>
          </a:p>
          <a:p>
            <a:r>
              <a:rPr lang="en-US" dirty="0" smtClean="0"/>
              <a:t>Acquired </a:t>
            </a:r>
            <a:r>
              <a:rPr lang="en-US" dirty="0" err="1"/>
              <a:t>hypoparathyroidism</a:t>
            </a:r>
            <a:r>
              <a:rPr lang="en-US" dirty="0"/>
              <a:t> secondary to surgery in </a:t>
            </a:r>
            <a:r>
              <a:rPr lang="en-US" dirty="0" smtClean="0"/>
              <a:t>neck</a:t>
            </a:r>
          </a:p>
          <a:p>
            <a:r>
              <a:rPr lang="en-US" dirty="0" smtClean="0"/>
              <a:t>Idiopathic </a:t>
            </a:r>
            <a:r>
              <a:rPr lang="en-US" dirty="0" err="1" smtClean="0"/>
              <a:t>hypoparathyroidism</a:t>
            </a:r>
            <a:endParaRPr lang="en-US" dirty="0" smtClean="0"/>
          </a:p>
          <a:p>
            <a:r>
              <a:rPr lang="en-US" dirty="0" smtClean="0"/>
              <a:t>Congenital </a:t>
            </a:r>
            <a:r>
              <a:rPr lang="en-US" dirty="0" err="1"/>
              <a:t>hypoparathyroidism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Risks of maternal </a:t>
            </a:r>
            <a:r>
              <a:rPr lang="en-US" b="1" dirty="0" err="1" smtClean="0">
                <a:solidFill>
                  <a:schemeClr val="accent2"/>
                </a:solidFill>
              </a:rPr>
              <a:t>hypocalcemia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13688"/>
          </a:xfrm>
        </p:spPr>
        <p:txBody>
          <a:bodyPr/>
          <a:lstStyle/>
          <a:p>
            <a:pPr>
              <a:buNone/>
            </a:pPr>
            <a:r>
              <a:rPr lang="en-US" dirty="0"/>
              <a:t>Maternal </a:t>
            </a:r>
            <a:r>
              <a:rPr lang="en-US" dirty="0" err="1"/>
              <a:t>hypocalcemia</a:t>
            </a:r>
            <a:r>
              <a:rPr lang="en-US" dirty="0"/>
              <a:t> must be avoided because it increases the risk </a:t>
            </a:r>
            <a:r>
              <a:rPr lang="en-US" dirty="0" smtClean="0"/>
              <a:t>of:</a:t>
            </a:r>
          </a:p>
          <a:p>
            <a:r>
              <a:rPr lang="en-US" dirty="0" smtClean="0"/>
              <a:t>Premature </a:t>
            </a:r>
            <a:r>
              <a:rPr lang="en-US" dirty="0"/>
              <a:t>labor </a:t>
            </a:r>
            <a:endParaRPr lang="en-US" dirty="0" smtClean="0"/>
          </a:p>
          <a:p>
            <a:r>
              <a:rPr lang="en-US" dirty="0" smtClean="0"/>
              <a:t>Fetal </a:t>
            </a:r>
            <a:r>
              <a:rPr lang="en-US" dirty="0"/>
              <a:t>and neonatal secondary hyperparathyroidism, which in turn </a:t>
            </a:r>
            <a:r>
              <a:rPr lang="en-US" dirty="0" smtClean="0"/>
              <a:t>causes:</a:t>
            </a:r>
          </a:p>
          <a:p>
            <a:pPr marL="109728" indent="0">
              <a:buNone/>
            </a:pPr>
            <a:r>
              <a:rPr lang="en-US" dirty="0" smtClean="0"/>
              <a:t>- Skeletal demineralization</a:t>
            </a:r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Subperiosteal</a:t>
            </a:r>
            <a:r>
              <a:rPr lang="en-US" dirty="0" smtClean="0"/>
              <a:t> </a:t>
            </a:r>
            <a:r>
              <a:rPr lang="en-US" dirty="0"/>
              <a:t>bone </a:t>
            </a:r>
            <a:r>
              <a:rPr lang="en-US" dirty="0" err="1" smtClean="0"/>
              <a:t>resorption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Osteitis</a:t>
            </a:r>
            <a:r>
              <a:rPr lang="en-US" dirty="0" smtClean="0"/>
              <a:t> </a:t>
            </a:r>
            <a:r>
              <a:rPr lang="en-US" dirty="0" err="1"/>
              <a:t>fibrosa</a:t>
            </a:r>
            <a:r>
              <a:rPr lang="en-US" dirty="0"/>
              <a:t> </a:t>
            </a:r>
            <a:r>
              <a:rPr lang="en-US" dirty="0" err="1" smtClean="0"/>
              <a:t>cystica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4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Management of </a:t>
            </a:r>
            <a:r>
              <a:rPr lang="en-US" b="1" dirty="0" err="1">
                <a:solidFill>
                  <a:schemeClr val="accent2"/>
                </a:solidFill>
              </a:rPr>
              <a:t>hypoparathyroidism</a:t>
            </a:r>
            <a:r>
              <a:rPr lang="en-US" b="1" dirty="0">
                <a:solidFill>
                  <a:schemeClr val="accent2"/>
                </a:solidFill>
              </a:rPr>
              <a:t> during pregnancy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8964488" cy="4824536"/>
          </a:xfrm>
        </p:spPr>
        <p:txBody>
          <a:bodyPr>
            <a:normAutofit/>
          </a:bodyPr>
          <a:lstStyle/>
          <a:p>
            <a:r>
              <a:rPr lang="en-US" dirty="0"/>
              <a:t>An initial approach is </a:t>
            </a:r>
            <a:r>
              <a:rPr lang="en-US" dirty="0" smtClean="0"/>
              <a:t>increased </a:t>
            </a:r>
            <a:r>
              <a:rPr lang="en-US" dirty="0"/>
              <a:t>dose of </a:t>
            </a:r>
            <a:r>
              <a:rPr lang="en-US" b="1" i="1" dirty="0" err="1">
                <a:solidFill>
                  <a:srgbClr val="009900"/>
                </a:solidFill>
              </a:rPr>
              <a:t>calcitriol</a:t>
            </a:r>
            <a:r>
              <a:rPr lang="en-US" dirty="0"/>
              <a:t> </a:t>
            </a:r>
            <a:r>
              <a:rPr lang="en-US" dirty="0" smtClean="0"/>
              <a:t>or equivalent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In early pregnancy, the majority of </a:t>
            </a:r>
            <a:r>
              <a:rPr lang="en-US" dirty="0" err="1"/>
              <a:t>hypoparathyroid</a:t>
            </a:r>
            <a:r>
              <a:rPr lang="en-US" dirty="0"/>
              <a:t> women have fewer </a:t>
            </a:r>
            <a:r>
              <a:rPr lang="en-US" dirty="0" err="1"/>
              <a:t>hypocalcemic</a:t>
            </a:r>
            <a:r>
              <a:rPr lang="en-US" dirty="0"/>
              <a:t> symptoms and require less </a:t>
            </a:r>
            <a:r>
              <a:rPr lang="en-US" b="1" i="1" dirty="0">
                <a:solidFill>
                  <a:srgbClr val="009900"/>
                </a:solidFill>
              </a:rPr>
              <a:t>calcium salts </a:t>
            </a:r>
            <a:r>
              <a:rPr lang="en-US" dirty="0"/>
              <a:t>administration. </a:t>
            </a:r>
          </a:p>
          <a:p>
            <a:r>
              <a:rPr lang="en-US" dirty="0" smtClean="0"/>
              <a:t>Then</a:t>
            </a:r>
            <a:r>
              <a:rPr lang="en-US" dirty="0"/>
              <a:t>, as pregnancy progresses, the </a:t>
            </a:r>
            <a:r>
              <a:rPr lang="en-US" b="1" i="1" dirty="0" err="1">
                <a:solidFill>
                  <a:srgbClr val="009900"/>
                </a:solidFill>
              </a:rPr>
              <a:t>calcitriol</a:t>
            </a:r>
            <a:r>
              <a:rPr lang="en-US" dirty="0"/>
              <a:t> dose can be adjusted </a:t>
            </a:r>
            <a:r>
              <a:rPr lang="en-US" dirty="0" smtClean="0"/>
              <a:t>based on </a:t>
            </a:r>
            <a:r>
              <a:rPr lang="en-US" dirty="0"/>
              <a:t>the ionized calcium level. </a:t>
            </a:r>
            <a:endParaRPr lang="en-US" dirty="0" smtClean="0"/>
          </a:p>
          <a:p>
            <a:r>
              <a:rPr lang="en-US" dirty="0" smtClean="0"/>
              <a:t>Circulating </a:t>
            </a:r>
            <a:r>
              <a:rPr lang="en-US" b="1" i="1" dirty="0">
                <a:solidFill>
                  <a:srgbClr val="009900"/>
                </a:solidFill>
              </a:rPr>
              <a:t>calcium levels </a:t>
            </a:r>
            <a:r>
              <a:rPr lang="en-US" dirty="0"/>
              <a:t>must be maintained in the </a:t>
            </a:r>
            <a:r>
              <a:rPr lang="en-US" u="sng" dirty="0">
                <a:solidFill>
                  <a:srgbClr val="FF0000"/>
                </a:solidFill>
              </a:rPr>
              <a:t>lower normal </a:t>
            </a:r>
            <a:r>
              <a:rPr lang="en-US" u="sng" dirty="0" smtClean="0">
                <a:solidFill>
                  <a:srgbClr val="FF0000"/>
                </a:solidFill>
              </a:rPr>
              <a:t>range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469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Complications of Mismanagement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7297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000" dirty="0" smtClean="0"/>
              <a:t>Inadequate calcium supplementation can produce:</a:t>
            </a:r>
          </a:p>
          <a:p>
            <a:r>
              <a:rPr lang="en-US" sz="3000" dirty="0" smtClean="0"/>
              <a:t>Hyperparathyroidism in </a:t>
            </a:r>
            <a:r>
              <a:rPr lang="en-US" sz="3000" dirty="0"/>
              <a:t>the </a:t>
            </a:r>
            <a:r>
              <a:rPr lang="en-US" sz="3000" dirty="0" smtClean="0"/>
              <a:t>fetus</a:t>
            </a:r>
          </a:p>
          <a:p>
            <a:r>
              <a:rPr lang="en-US" sz="3000" dirty="0" smtClean="0"/>
              <a:t>Abortion</a:t>
            </a:r>
          </a:p>
          <a:p>
            <a:r>
              <a:rPr lang="en-US" sz="3000" dirty="0" smtClean="0"/>
              <a:t>Preterm </a:t>
            </a:r>
            <a:r>
              <a:rPr lang="en-US" sz="3000" dirty="0" err="1"/>
              <a:t>labour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smtClean="0"/>
              <a:t>Dysfunctional </a:t>
            </a:r>
            <a:r>
              <a:rPr lang="en-US" sz="3000" dirty="0" err="1"/>
              <a:t>labour</a:t>
            </a:r>
            <a:endParaRPr lang="en-US" sz="3000" dirty="0"/>
          </a:p>
          <a:p>
            <a:pPr marL="109728" indent="0">
              <a:buNone/>
            </a:pPr>
            <a:r>
              <a:rPr lang="en-US" sz="3000" dirty="0" smtClean="0"/>
              <a:t>Over-treatment </a:t>
            </a:r>
            <a:r>
              <a:rPr lang="en-US" sz="3000" dirty="0"/>
              <a:t>with calcium can lead to </a:t>
            </a:r>
            <a:endParaRPr lang="en-US" sz="3000" dirty="0" smtClean="0"/>
          </a:p>
          <a:p>
            <a:r>
              <a:rPr lang="en-US" sz="3000" dirty="0" err="1" smtClean="0"/>
              <a:t>Hypercalciuria</a:t>
            </a:r>
            <a:endParaRPr lang="en-US" sz="3000" dirty="0" smtClean="0"/>
          </a:p>
          <a:p>
            <a:r>
              <a:rPr lang="en-US" sz="3000" dirty="0" smtClean="0"/>
              <a:t>Nephrolithiasis</a:t>
            </a:r>
          </a:p>
          <a:p>
            <a:r>
              <a:rPr lang="en-US" sz="3000" dirty="0"/>
              <a:t>R</a:t>
            </a:r>
            <a:r>
              <a:rPr lang="en-US" sz="3000" dirty="0" smtClean="0"/>
              <a:t>enal </a:t>
            </a:r>
            <a:r>
              <a:rPr lang="en-US" sz="3000" dirty="0"/>
              <a:t>impairment </a:t>
            </a:r>
            <a:r>
              <a:rPr lang="en-US" sz="3000" dirty="0" smtClean="0"/>
              <a:t> </a:t>
            </a:r>
          </a:p>
          <a:p>
            <a:r>
              <a:rPr lang="en-US" sz="3000" dirty="0"/>
              <a:t>N</a:t>
            </a:r>
            <a:r>
              <a:rPr lang="en-US" sz="3000" dirty="0" smtClean="0"/>
              <a:t>eonatal seizures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9050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Time for calcium monitoring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32888"/>
            <a:ext cx="8229600" cy="4325112"/>
          </a:xfrm>
        </p:spPr>
        <p:txBody>
          <a:bodyPr/>
          <a:lstStyle/>
          <a:p>
            <a:r>
              <a:rPr lang="en-US" dirty="0" smtClean="0"/>
              <a:t>Monitor calcium levels </a:t>
            </a:r>
            <a:r>
              <a:rPr lang="en-US" dirty="0"/>
              <a:t>every </a:t>
            </a:r>
            <a:r>
              <a:rPr lang="en-US" dirty="0">
                <a:solidFill>
                  <a:srgbClr val="FF0000"/>
                </a:solidFill>
              </a:rPr>
              <a:t>three to four weeks </a:t>
            </a:r>
            <a:r>
              <a:rPr lang="en-US" dirty="0"/>
              <a:t>throughout </a:t>
            </a:r>
            <a:r>
              <a:rPr lang="en-US" dirty="0" smtClean="0"/>
              <a:t>pregnancy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Within one </a:t>
            </a:r>
            <a:r>
              <a:rPr lang="en-US" dirty="0"/>
              <a:t>week post-partum to ensure </a:t>
            </a:r>
            <a:r>
              <a:rPr lang="en-US" dirty="0" err="1"/>
              <a:t>normocalcaemia</a:t>
            </a:r>
            <a:r>
              <a:rPr lang="en-US" dirty="0"/>
              <a:t> in both mother </a:t>
            </a:r>
            <a:r>
              <a:rPr lang="en-US" dirty="0" smtClean="0"/>
              <a:t>and baby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3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Recommended dose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/>
              <a:t>Recommended daily dose of </a:t>
            </a:r>
          </a:p>
          <a:p>
            <a:r>
              <a:rPr lang="en-US" b="1" i="1" dirty="0" smtClean="0">
                <a:solidFill>
                  <a:srgbClr val="009900"/>
                </a:solidFill>
              </a:rPr>
              <a:t>Calcitriol</a:t>
            </a:r>
            <a:r>
              <a:rPr lang="en-US" dirty="0" smtClean="0"/>
              <a:t> between 0.5 and 3 µg/day  </a:t>
            </a:r>
          </a:p>
          <a:p>
            <a:r>
              <a:rPr lang="en-US" b="1" i="1" dirty="0" smtClean="0">
                <a:solidFill>
                  <a:srgbClr val="009900"/>
                </a:solidFill>
              </a:rPr>
              <a:t>Calcium</a:t>
            </a:r>
            <a:r>
              <a:rPr lang="en-US" dirty="0" smtClean="0"/>
              <a:t> </a:t>
            </a:r>
            <a:r>
              <a:rPr lang="en-US" dirty="0"/>
              <a:t>is up to 9 </a:t>
            </a:r>
            <a:r>
              <a:rPr lang="en-US" dirty="0" smtClean="0"/>
              <a:t>g/day</a:t>
            </a:r>
          </a:p>
          <a:p>
            <a:r>
              <a:rPr lang="en-US" dirty="0" smtClean="0"/>
              <a:t>In </a:t>
            </a:r>
            <a:r>
              <a:rPr lang="en-US" dirty="0"/>
              <a:t>case reports, oral elemental calcium varies from 800 to 1,500 mg at the beginning of pregnancy to 2,000 to 3,200 mg in the third gestational trimester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68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Treatment with </a:t>
            </a:r>
            <a:r>
              <a:rPr lang="en-US" b="1" dirty="0">
                <a:solidFill>
                  <a:schemeClr val="accent2"/>
                </a:solidFill>
              </a:rPr>
              <a:t>recombinant PTH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Hypoparathyroidism is the only endocrine disorder where substitution of the deficient hormone is not well studied.</a:t>
            </a:r>
          </a:p>
          <a:p>
            <a:r>
              <a:rPr lang="en-US" dirty="0"/>
              <a:t>Few case reports have mentioned continuous recombinant PTH infusion during pregnancy of iatrogenic </a:t>
            </a:r>
            <a:r>
              <a:rPr lang="en-US" dirty="0" err="1"/>
              <a:t>hypoparathyroidism</a:t>
            </a:r>
            <a:r>
              <a:rPr lang="en-US" dirty="0"/>
              <a:t>, and further trials are needed for safety of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Learning points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1404"/>
            <a:ext cx="8964488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Calcium </a:t>
            </a:r>
            <a:r>
              <a:rPr lang="en-US" dirty="0"/>
              <a:t>requirement increases in pregnancy, more so in </a:t>
            </a:r>
            <a:r>
              <a:rPr lang="en-US" dirty="0" smtClean="0"/>
              <a:t>the presence </a:t>
            </a:r>
            <a:r>
              <a:rPr lang="en-US" dirty="0"/>
              <a:t>of maternal </a:t>
            </a:r>
            <a:r>
              <a:rPr lang="en-US" dirty="0" err="1"/>
              <a:t>hypoparathyroidism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hypercalcemia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noted, reduction </a:t>
            </a:r>
            <a:r>
              <a:rPr lang="en-US" dirty="0"/>
              <a:t>in calcium and vitamin D dosage is warranted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Careful </a:t>
            </a:r>
            <a:r>
              <a:rPr lang="en-US" dirty="0"/>
              <a:t>clinical observation and laboratory monitoring </a:t>
            </a:r>
            <a:r>
              <a:rPr lang="en-US" dirty="0" smtClean="0"/>
              <a:t>are critical </a:t>
            </a:r>
            <a:r>
              <a:rPr lang="en-US" dirty="0"/>
              <a:t>in the successful management of such patients.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3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Primary Hyperparathyroidism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Incidence and epidemiology</a:t>
            </a:r>
          </a:p>
          <a:p>
            <a:r>
              <a:rPr lang="en-US" dirty="0"/>
              <a:t>Fewer than 200 cases of primary hyperparathyroidism during pregnancy have </a:t>
            </a:r>
            <a:r>
              <a:rPr lang="en-US" dirty="0" smtClean="0"/>
              <a:t>been reported </a:t>
            </a:r>
            <a:r>
              <a:rPr lang="en-US" dirty="0"/>
              <a:t>in the English </a:t>
            </a:r>
            <a:r>
              <a:rPr lang="en-US" dirty="0" smtClean="0"/>
              <a:t>literature.</a:t>
            </a:r>
          </a:p>
          <a:p>
            <a:r>
              <a:rPr lang="en-US" dirty="0"/>
              <a:t>Maternal hypercalcemia can result in significant maternal and fetal morbidity </a:t>
            </a:r>
            <a:r>
              <a:rPr lang="en-US" dirty="0" smtClean="0"/>
              <a:t>and mortality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Complications </a:t>
            </a:r>
            <a:r>
              <a:rPr lang="en-US" dirty="0"/>
              <a:t>have been found in up to 67% of mothers and 80% of </a:t>
            </a:r>
            <a:r>
              <a:rPr lang="en-US" dirty="0" smtClean="0"/>
              <a:t>their </a:t>
            </a:r>
            <a:r>
              <a:rPr lang="en-US" dirty="0"/>
              <a:t>babies.</a:t>
            </a:r>
          </a:p>
        </p:txBody>
      </p:sp>
    </p:spTree>
    <p:extLst>
      <p:ext uri="{BB962C8B-B14F-4D97-AF65-F5344CB8AC3E}">
        <p14:creationId xmlns:p14="http://schemas.microsoft.com/office/powerpoint/2010/main" xmlns="" val="40080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Fetal </a:t>
            </a:r>
            <a:r>
              <a:rPr lang="en-US" b="1" dirty="0" smtClean="0">
                <a:solidFill>
                  <a:schemeClr val="accent2"/>
                </a:solidFill>
              </a:rPr>
              <a:t>complications of Hypercalcemia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Stillbirth</a:t>
            </a:r>
          </a:p>
          <a:p>
            <a:r>
              <a:rPr lang="en-US" dirty="0" smtClean="0"/>
              <a:t>Miscarriage</a:t>
            </a:r>
          </a:p>
          <a:p>
            <a:r>
              <a:rPr lang="en-US" dirty="0" smtClean="0"/>
              <a:t>Neonatal </a:t>
            </a:r>
            <a:r>
              <a:rPr lang="en-US" dirty="0"/>
              <a:t>tetany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Hypocalcemia in the </a:t>
            </a:r>
            <a:r>
              <a:rPr lang="en-US" dirty="0"/>
              <a:t>neonate </a:t>
            </a:r>
            <a:r>
              <a:rPr lang="en-US" dirty="0" smtClean="0"/>
              <a:t>and </a:t>
            </a:r>
            <a:r>
              <a:rPr lang="en-US" dirty="0"/>
              <a:t>tetany in the perinatal period as a result of suppression of the </a:t>
            </a:r>
            <a:r>
              <a:rPr lang="en-US" dirty="0" smtClean="0"/>
              <a:t>parathyroid glands </a:t>
            </a:r>
            <a:r>
              <a:rPr lang="en-US" dirty="0"/>
              <a:t>in utero, and which remain suppressed for weeks afterward.</a:t>
            </a:r>
          </a:p>
        </p:txBody>
      </p:sp>
    </p:spTree>
    <p:extLst>
      <p:ext uri="{BB962C8B-B14F-4D97-AF65-F5344CB8AC3E}">
        <p14:creationId xmlns:p14="http://schemas.microsoft.com/office/powerpoint/2010/main" xmlns="" val="41971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Pregnancy and </a:t>
            </a:r>
            <a:r>
              <a:rPr lang="en-US" b="1" dirty="0" err="1" smtClean="0">
                <a:solidFill>
                  <a:schemeClr val="accent2"/>
                </a:solidFill>
              </a:rPr>
              <a:t>Ca</a:t>
            </a:r>
            <a:r>
              <a:rPr lang="en-US" b="1" dirty="0" smtClean="0">
                <a:solidFill>
                  <a:schemeClr val="accent2"/>
                </a:solidFill>
              </a:rPr>
              <a:t>-P </a:t>
            </a:r>
            <a:r>
              <a:rPr lang="en-US" b="1" dirty="0">
                <a:solidFill>
                  <a:schemeClr val="accent2"/>
                </a:solidFill>
              </a:rPr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Pregnancy is associated with substantial changes in calcium-phosphate homeostasis, resulting from </a:t>
            </a:r>
            <a:r>
              <a:rPr lang="en-US" dirty="0" smtClean="0"/>
              <a:t>pregnancy induced alterations in:</a:t>
            </a:r>
          </a:p>
          <a:p>
            <a:pPr marL="109728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Synthesis, Tissue </a:t>
            </a:r>
            <a:r>
              <a:rPr lang="en-US" b="1" i="1" dirty="0">
                <a:solidFill>
                  <a:srgbClr val="FF0000"/>
                </a:solidFill>
              </a:rPr>
              <a:t>effects </a:t>
            </a:r>
            <a:r>
              <a:rPr lang="en-US" b="1" i="1" dirty="0" smtClean="0">
                <a:solidFill>
                  <a:srgbClr val="FF0000"/>
                </a:solidFill>
              </a:rPr>
              <a:t> &amp; Excretion </a:t>
            </a:r>
            <a:r>
              <a:rPr lang="en-US" dirty="0"/>
              <a:t>of hormones related to </a:t>
            </a:r>
            <a:r>
              <a:rPr lang="en-US" dirty="0" smtClean="0"/>
              <a:t>calcium-phosphate metabolism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568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Etiology of PHP during pregnancy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Among </a:t>
            </a:r>
            <a:r>
              <a:rPr lang="en-US" dirty="0"/>
              <a:t>100 cases of </a:t>
            </a:r>
            <a:r>
              <a:rPr lang="en-US" dirty="0" smtClean="0"/>
              <a:t>pregnancy-associated primary </a:t>
            </a:r>
            <a:r>
              <a:rPr lang="en-US" dirty="0"/>
              <a:t>hyperparathyroidism</a:t>
            </a:r>
            <a:r>
              <a:rPr lang="en-US" dirty="0" smtClean="0"/>
              <a:t>, the </a:t>
            </a:r>
            <a:r>
              <a:rPr lang="en-US" dirty="0"/>
              <a:t>histology </a:t>
            </a:r>
            <a:r>
              <a:rPr lang="en-US" dirty="0" smtClean="0"/>
              <a:t>was: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Adenomas </a:t>
            </a:r>
            <a:r>
              <a:rPr lang="en-US" dirty="0"/>
              <a:t>in 89</a:t>
            </a:r>
            <a:r>
              <a:rPr lang="en-US" dirty="0" smtClean="0"/>
              <a:t>%</a:t>
            </a:r>
          </a:p>
          <a:p>
            <a:r>
              <a:rPr lang="en-US" dirty="0" smtClean="0"/>
              <a:t>Hyperplasia </a:t>
            </a:r>
            <a:r>
              <a:rPr lang="en-US" dirty="0"/>
              <a:t>in 9</a:t>
            </a:r>
            <a:r>
              <a:rPr lang="en-US" dirty="0" smtClean="0"/>
              <a:t>%</a:t>
            </a:r>
          </a:p>
          <a:p>
            <a:r>
              <a:rPr lang="en-US" dirty="0" smtClean="0"/>
              <a:t>Carcinoma in 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Clinical features of PHP in pregnant woman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Normal </a:t>
            </a:r>
            <a:r>
              <a:rPr lang="en-US" dirty="0"/>
              <a:t>pregnancy is associated with many nonspecific symptoms that overlap </a:t>
            </a:r>
            <a:r>
              <a:rPr lang="en-US" dirty="0" smtClean="0"/>
              <a:t>with symptoms </a:t>
            </a:r>
            <a:r>
              <a:rPr lang="en-US" dirty="0"/>
              <a:t>of hypercalcemia, such </a:t>
            </a:r>
            <a:r>
              <a:rPr lang="en-US" dirty="0" smtClean="0"/>
              <a:t>as: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Hyperemesis</a:t>
            </a:r>
          </a:p>
          <a:p>
            <a:r>
              <a:rPr lang="en-US" dirty="0" smtClean="0"/>
              <a:t>Constipation 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Mental symptoms</a:t>
            </a:r>
          </a:p>
        </p:txBody>
      </p:sp>
    </p:spTree>
    <p:extLst>
      <p:ext uri="{BB962C8B-B14F-4D97-AF65-F5344CB8AC3E}">
        <p14:creationId xmlns:p14="http://schemas.microsoft.com/office/powerpoint/2010/main" xmlns="" val="42472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Difficulty in Diagnosis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577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Besides the rarity of the disease in pregnancy, </a:t>
            </a:r>
            <a:r>
              <a:rPr lang="en-US" dirty="0" smtClean="0"/>
              <a:t>the diagnosis </a:t>
            </a:r>
            <a:r>
              <a:rPr lang="en-US" dirty="0"/>
              <a:t>of PHPT may be confounded by the </a:t>
            </a:r>
            <a:r>
              <a:rPr lang="en-US" dirty="0" smtClean="0"/>
              <a:t>normal pregnancy-related </a:t>
            </a:r>
            <a:r>
              <a:rPr lang="en-US" dirty="0"/>
              <a:t>changes in calcium metabolism. </a:t>
            </a:r>
            <a:endParaRPr lang="en-US" dirty="0" smtClean="0"/>
          </a:p>
          <a:p>
            <a:r>
              <a:rPr lang="en-US" dirty="0" smtClean="0"/>
              <a:t>Hypoalbuminemia</a:t>
            </a:r>
          </a:p>
          <a:p>
            <a:r>
              <a:rPr lang="en-US" dirty="0" smtClean="0"/>
              <a:t>Increased </a:t>
            </a:r>
            <a:r>
              <a:rPr lang="en-US" dirty="0"/>
              <a:t>glomerular </a:t>
            </a:r>
            <a:r>
              <a:rPr lang="en-US" dirty="0" smtClean="0"/>
              <a:t>filtration rate</a:t>
            </a:r>
          </a:p>
          <a:p>
            <a:r>
              <a:rPr lang="en-US" dirty="0" smtClean="0"/>
              <a:t>Transplacental </a:t>
            </a:r>
            <a:r>
              <a:rPr lang="en-US" dirty="0"/>
              <a:t>transfer of </a:t>
            </a:r>
            <a:r>
              <a:rPr lang="en-US" dirty="0" smtClean="0"/>
              <a:t>calcium</a:t>
            </a:r>
          </a:p>
          <a:p>
            <a:r>
              <a:rPr lang="en-US" dirty="0" smtClean="0"/>
              <a:t>Increased </a:t>
            </a:r>
            <a:r>
              <a:rPr lang="en-US" dirty="0"/>
              <a:t>levels </a:t>
            </a:r>
            <a:r>
              <a:rPr lang="en-US" dirty="0" smtClean="0"/>
              <a:t>of estrogen</a:t>
            </a:r>
          </a:p>
          <a:p>
            <a:pPr marL="109728" indent="0">
              <a:buNone/>
            </a:pPr>
            <a:r>
              <a:rPr lang="en-US" dirty="0" smtClean="0"/>
              <a:t>All </a:t>
            </a:r>
            <a:r>
              <a:rPr lang="en-US" dirty="0"/>
              <a:t>contribute to lowering gestational serum </a:t>
            </a:r>
            <a:r>
              <a:rPr lang="en-US" dirty="0" smtClean="0"/>
              <a:t> calcium levels </a:t>
            </a:r>
            <a:r>
              <a:rPr lang="en-US" dirty="0"/>
              <a:t>and masking </a:t>
            </a:r>
            <a:r>
              <a:rPr lang="en-US" dirty="0" smtClean="0"/>
              <a:t>PHPT.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Localization During Pregnancy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729712"/>
          </a:xfrm>
        </p:spPr>
        <p:txBody>
          <a:bodyPr>
            <a:normAutofit/>
          </a:bodyPr>
          <a:lstStyle/>
          <a:p>
            <a:r>
              <a:rPr lang="en-US" dirty="0"/>
              <a:t>Localizing the adenoma preoperatively is difficult because the </a:t>
            </a:r>
            <a:r>
              <a:rPr lang="en-US" dirty="0" smtClean="0"/>
              <a:t>radioisotopes needed </a:t>
            </a:r>
            <a:r>
              <a:rPr lang="en-US" dirty="0"/>
              <a:t>for parathyroid and thyroid scans must be </a:t>
            </a:r>
            <a:r>
              <a:rPr lang="en-US" dirty="0" smtClean="0"/>
              <a:t>avoided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Ultrasonography of the neck is the investigation of choice during pregnancy for localization of parathyroid adenomas with </a:t>
            </a:r>
            <a:r>
              <a:rPr lang="en-US" dirty="0" smtClean="0"/>
              <a:t>a:</a:t>
            </a:r>
          </a:p>
          <a:p>
            <a:r>
              <a:rPr lang="en-US" dirty="0" smtClean="0"/>
              <a:t>Sensitivity </a:t>
            </a:r>
            <a:r>
              <a:rPr lang="en-US" dirty="0"/>
              <a:t>of 69</a:t>
            </a:r>
            <a:r>
              <a:rPr lang="en-US" dirty="0" smtClean="0"/>
              <a:t>%</a:t>
            </a:r>
          </a:p>
          <a:p>
            <a:r>
              <a:rPr lang="en-US" dirty="0" smtClean="0"/>
              <a:t>Specificity </a:t>
            </a:r>
            <a:r>
              <a:rPr lang="en-US" dirty="0"/>
              <a:t>of 94%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9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Management of </a:t>
            </a:r>
            <a:r>
              <a:rPr lang="en-US" b="1" dirty="0" smtClean="0">
                <a:solidFill>
                  <a:schemeClr val="accent2"/>
                </a:solidFill>
              </a:rPr>
              <a:t>PHP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Hyperparathyroidism in </a:t>
            </a:r>
            <a:r>
              <a:rPr lang="en-US" b="1" dirty="0">
                <a:solidFill>
                  <a:srgbClr val="0070C0"/>
                </a:solidFill>
              </a:rPr>
              <a:t>first trimester </a:t>
            </a:r>
            <a:r>
              <a:rPr lang="en-US" dirty="0"/>
              <a:t>should be managed </a:t>
            </a:r>
            <a:r>
              <a:rPr lang="en-US" dirty="0" smtClean="0"/>
              <a:t>medically.</a:t>
            </a:r>
          </a:p>
          <a:p>
            <a:r>
              <a:rPr lang="en-US" dirty="0" smtClean="0"/>
              <a:t>A </a:t>
            </a:r>
            <a:r>
              <a:rPr lang="en-US" dirty="0"/>
              <a:t>minimally invasive parathyroidectomy during </a:t>
            </a:r>
            <a:r>
              <a:rPr lang="en-US" b="1" dirty="0">
                <a:solidFill>
                  <a:srgbClr val="0070C0"/>
                </a:solidFill>
              </a:rPr>
              <a:t>second trimester </a:t>
            </a:r>
            <a:r>
              <a:rPr lang="en-US" dirty="0"/>
              <a:t>(if serum calcium &gt; 11.5 mg/dl) is the therapeutic gold standard management of PHP during pregnancy because the organogenesis is complete and the risk of </a:t>
            </a:r>
            <a:r>
              <a:rPr lang="en-US" dirty="0" smtClean="0"/>
              <a:t>anesthesia </a:t>
            </a:r>
            <a:r>
              <a:rPr lang="en-US" dirty="0"/>
              <a:t>induced preterm delivery is least. </a:t>
            </a:r>
            <a:endParaRPr lang="en-US" dirty="0" smtClean="0"/>
          </a:p>
          <a:p>
            <a:r>
              <a:rPr lang="en-US" dirty="0" smtClean="0"/>
              <a:t>Surgery </a:t>
            </a:r>
            <a:r>
              <a:rPr lang="en-US" dirty="0"/>
              <a:t>in </a:t>
            </a:r>
            <a:r>
              <a:rPr lang="en-US" b="1" dirty="0">
                <a:solidFill>
                  <a:srgbClr val="0070C0"/>
                </a:solidFill>
              </a:rPr>
              <a:t>3rd trimester </a:t>
            </a:r>
            <a:r>
              <a:rPr lang="en-US" dirty="0"/>
              <a:t>is associated with significant neonatal complications and </a:t>
            </a:r>
            <a:r>
              <a:rPr lang="en-US" dirty="0" smtClean="0"/>
              <a:t>mortality.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7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Medical management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8712968" cy="4525963"/>
          </a:xfrm>
        </p:spPr>
        <p:txBody>
          <a:bodyPr/>
          <a:lstStyle/>
          <a:p>
            <a:r>
              <a:rPr lang="en-US" sz="2800" dirty="0" smtClean="0"/>
              <a:t>Hydration &amp; </a:t>
            </a:r>
            <a:r>
              <a:rPr lang="en-US" sz="2800" dirty="0"/>
              <a:t>correction of  electrolyte </a:t>
            </a:r>
            <a:r>
              <a:rPr lang="en-US" sz="2800" dirty="0" smtClean="0"/>
              <a:t>abnormalities </a:t>
            </a:r>
          </a:p>
          <a:p>
            <a:r>
              <a:rPr lang="en-US" sz="2800" dirty="0" smtClean="0"/>
              <a:t>Calcitonin [category B]</a:t>
            </a:r>
          </a:p>
          <a:p>
            <a:r>
              <a:rPr lang="en-US" sz="2800" dirty="0"/>
              <a:t>Oral </a:t>
            </a:r>
            <a:r>
              <a:rPr lang="en-US" sz="2800" dirty="0" smtClean="0"/>
              <a:t>phosphate </a:t>
            </a:r>
            <a:r>
              <a:rPr lang="en-US" sz="2800" dirty="0"/>
              <a:t>[category C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Bisphosphonates </a:t>
            </a:r>
            <a:r>
              <a:rPr lang="en-US" sz="2800" dirty="0"/>
              <a:t>[category </a:t>
            </a:r>
            <a:r>
              <a:rPr lang="en-US" sz="2800" dirty="0" smtClean="0"/>
              <a:t>C,D]</a:t>
            </a:r>
          </a:p>
          <a:p>
            <a:r>
              <a:rPr lang="en-US" sz="2800" dirty="0" smtClean="0"/>
              <a:t>Cinacalcet[category </a:t>
            </a:r>
            <a:r>
              <a:rPr lang="en-US" sz="2800" dirty="0"/>
              <a:t>C</a:t>
            </a:r>
            <a:r>
              <a:rPr lang="en-US" sz="2800" dirty="0" smtClean="0"/>
              <a:t>]</a:t>
            </a:r>
          </a:p>
          <a:p>
            <a:r>
              <a:rPr lang="en-US" sz="2800" dirty="0"/>
              <a:t>High-dose magnesium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0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Note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49424"/>
            <a:ext cx="7344816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The clinical experience with any of these pharmacologic therapies is at the level of individual case reports and so the relative benefits and risks of each option are </a:t>
            </a:r>
            <a:r>
              <a:rPr lang="en-US" dirty="0" smtClean="0"/>
              <a:t>unknown.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7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Note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Surgical intervention should be done at any time regardless of the </a:t>
            </a:r>
            <a:r>
              <a:rPr lang="en-US" dirty="0" smtClean="0"/>
              <a:t>gestational </a:t>
            </a:r>
            <a:r>
              <a:rPr lang="en-US" dirty="0"/>
              <a:t>age, if the patient becomes </a:t>
            </a:r>
            <a:r>
              <a:rPr lang="en-US" dirty="0" err="1"/>
              <a:t>hypercalcemic</a:t>
            </a:r>
            <a:r>
              <a:rPr lang="en-US" dirty="0"/>
              <a:t> or symptomatic despite medical </a:t>
            </a:r>
            <a:r>
              <a:rPr lang="en-US" dirty="0" smtClean="0"/>
              <a:t>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9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Familial Benign </a:t>
            </a:r>
            <a:r>
              <a:rPr lang="en-US" sz="3600" b="1" dirty="0" err="1">
                <a:solidFill>
                  <a:schemeClr val="accent2"/>
                </a:solidFill>
              </a:rPr>
              <a:t>Hypocalciuric</a:t>
            </a:r>
            <a:r>
              <a:rPr lang="en-US" sz="3600" b="1" dirty="0">
                <a:solidFill>
                  <a:schemeClr val="accent2"/>
                </a:solidFill>
              </a:rPr>
              <a:t> Hypercalcemia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752528"/>
          </a:xfrm>
        </p:spPr>
        <p:txBody>
          <a:bodyPr>
            <a:normAutofit/>
          </a:bodyPr>
          <a:lstStyle/>
          <a:p>
            <a:r>
              <a:rPr lang="en-US" dirty="0"/>
              <a:t>Inactivating mutations in the calcium-sensing receptor cause </a:t>
            </a:r>
            <a:r>
              <a:rPr lang="en-US" dirty="0" smtClean="0"/>
              <a:t>autosomal-dominant hypercalcemia </a:t>
            </a:r>
            <a:r>
              <a:rPr lang="en-US" dirty="0"/>
              <a:t>and </a:t>
            </a:r>
            <a:r>
              <a:rPr lang="en-US" dirty="0" err="1" smtClean="0"/>
              <a:t>hypocalciuria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Maternal hypercalcemia </a:t>
            </a:r>
            <a:r>
              <a:rPr lang="en-US" dirty="0"/>
              <a:t>is fully adapted </a:t>
            </a:r>
            <a:r>
              <a:rPr lang="en-US" dirty="0" smtClean="0"/>
              <a:t>, </a:t>
            </a:r>
            <a:r>
              <a:rPr lang="en-US" dirty="0"/>
              <a:t>asymptomatic, and free of the complications </a:t>
            </a:r>
            <a:r>
              <a:rPr lang="en-US" dirty="0" smtClean="0"/>
              <a:t>associated with </a:t>
            </a:r>
            <a:r>
              <a:rPr lang="en-US" dirty="0"/>
              <a:t>hypercalcemia caused by primary hyperparathyroidism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83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FBHH</a:t>
            </a:r>
            <a:r>
              <a:rPr lang="en-US" dirty="0" smtClean="0">
                <a:solidFill>
                  <a:schemeClr val="accent2"/>
                </a:solidFill>
              </a:rPr>
              <a:t> (continued)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en-US" dirty="0"/>
              <a:t>Pregnancy seems to be uneventful in women with this condition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However, the maternal </a:t>
            </a:r>
            <a:r>
              <a:rPr lang="en-US" dirty="0" err="1"/>
              <a:t>hypercalcemia</a:t>
            </a:r>
            <a:r>
              <a:rPr lang="en-US" dirty="0"/>
              <a:t> can cause suppression of the fetal </a:t>
            </a:r>
            <a:r>
              <a:rPr lang="en-US" dirty="0" err="1"/>
              <a:t>parathyroids</a:t>
            </a:r>
            <a:r>
              <a:rPr lang="en-US" dirty="0"/>
              <a:t>, followed by neonatal </a:t>
            </a:r>
            <a:r>
              <a:rPr lang="en-US" dirty="0" err="1"/>
              <a:t>hypocalcemia</a:t>
            </a:r>
            <a:r>
              <a:rPr lang="en-US" dirty="0"/>
              <a:t> and </a:t>
            </a:r>
            <a:r>
              <a:rPr lang="en-US" dirty="0" err="1"/>
              <a:t>tetany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fa-IR" dirty="0" smtClean="0"/>
          </a:p>
          <a:p>
            <a:r>
              <a:rPr lang="en-US" dirty="0" smtClean="0"/>
              <a:t>Women with FBHH </a:t>
            </a:r>
            <a:r>
              <a:rPr lang="en-US" dirty="0"/>
              <a:t>have more marked skeletal </a:t>
            </a:r>
            <a:r>
              <a:rPr lang="en-US" dirty="0" err="1"/>
              <a:t>resorption</a:t>
            </a:r>
            <a:r>
              <a:rPr lang="en-US" dirty="0"/>
              <a:t> during lactation and lower </a:t>
            </a:r>
            <a:r>
              <a:rPr lang="en-US" dirty="0" smtClean="0"/>
              <a:t>calcium content </a:t>
            </a:r>
            <a:r>
              <a:rPr lang="en-US" dirty="0"/>
              <a:t>of </a:t>
            </a:r>
            <a:r>
              <a:rPr lang="en-US" dirty="0" smtClean="0"/>
              <a:t>milk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0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066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Adaptations During Pregnancy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248472"/>
          </a:xfrm>
        </p:spPr>
        <p:txBody>
          <a:bodyPr>
            <a:normAutofit/>
          </a:bodyPr>
          <a:lstStyle/>
          <a:p>
            <a:r>
              <a:rPr lang="en-US" dirty="0"/>
              <a:t>The human fetus accretes about 30 g of calcium by term, with 80% of it </a:t>
            </a:r>
            <a:r>
              <a:rPr lang="en-US" dirty="0" smtClean="0"/>
              <a:t>obtained during </a:t>
            </a:r>
            <a:r>
              <a:rPr lang="en-US" dirty="0"/>
              <a:t>the third trimester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Intestinal </a:t>
            </a:r>
            <a:r>
              <a:rPr lang="en-US" dirty="0"/>
              <a:t>calcium absorption more than doubles </a:t>
            </a:r>
            <a:r>
              <a:rPr lang="en-US" dirty="0" smtClean="0"/>
              <a:t>during pregnancy </a:t>
            </a:r>
            <a:r>
              <a:rPr lang="en-US" dirty="0"/>
              <a:t>to meet this increased demand for </a:t>
            </a:r>
            <a:r>
              <a:rPr lang="en-US" dirty="0" smtClean="0"/>
              <a:t>calcium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/>
              <a:t>upregulation</a:t>
            </a:r>
            <a:r>
              <a:rPr lang="en-US" dirty="0"/>
              <a:t> is </a:t>
            </a:r>
            <a:r>
              <a:rPr lang="en-US" dirty="0" smtClean="0"/>
              <a:t>mediated by  </a:t>
            </a:r>
            <a:r>
              <a:rPr lang="en-US" dirty="0" err="1" smtClean="0"/>
              <a:t>calcitriol</a:t>
            </a:r>
            <a:r>
              <a:rPr lang="en-US" dirty="0" smtClean="0"/>
              <a:t> , prolactin , placental </a:t>
            </a:r>
            <a:r>
              <a:rPr lang="en-US" dirty="0" err="1"/>
              <a:t>lactogen</a:t>
            </a:r>
            <a:r>
              <a:rPr lang="en-US" dirty="0"/>
              <a:t>, and possibly </a:t>
            </a:r>
            <a:r>
              <a:rPr lang="en-US" dirty="0" smtClean="0"/>
              <a:t>by other </a:t>
            </a:r>
            <a:r>
              <a:rPr lang="en-US" dirty="0"/>
              <a:t>factors.</a:t>
            </a:r>
          </a:p>
        </p:txBody>
      </p:sp>
    </p:spTree>
    <p:extLst>
      <p:ext uri="{BB962C8B-B14F-4D97-AF65-F5344CB8AC3E}">
        <p14:creationId xmlns:p14="http://schemas.microsoft.com/office/powerpoint/2010/main" xmlns="" val="40512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References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17744"/>
          </a:xfrm>
        </p:spPr>
        <p:txBody>
          <a:bodyPr/>
          <a:lstStyle/>
          <a:p>
            <a:r>
              <a:rPr lang="en-US" dirty="0"/>
              <a:t>Endocrinology and Metabolism Clinics of North America </a:t>
            </a:r>
            <a:r>
              <a:rPr lang="en-US" dirty="0" smtClean="0"/>
              <a:t>40 </a:t>
            </a:r>
            <a:r>
              <a:rPr lang="en-US" dirty="0"/>
              <a:t>(2011) </a:t>
            </a:r>
            <a:r>
              <a:rPr lang="en-US" dirty="0" smtClean="0"/>
              <a:t>795–826</a:t>
            </a:r>
          </a:p>
          <a:p>
            <a:r>
              <a:rPr lang="en-US" smtClean="0"/>
              <a:t>Physiological Reviews </a:t>
            </a:r>
            <a:r>
              <a:rPr lang="en-US" dirty="0"/>
              <a:t>96: 449–547, </a:t>
            </a:r>
            <a:r>
              <a:rPr lang="en-US" dirty="0" smtClean="0"/>
              <a:t>2016</a:t>
            </a:r>
          </a:p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, May 2015, 100(5</a:t>
            </a:r>
            <a:r>
              <a:rPr lang="en-US" dirty="0" smtClean="0"/>
              <a:t>):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2115–2122</a:t>
            </a:r>
            <a:endParaRPr lang="en-US" dirty="0"/>
          </a:p>
          <a:p>
            <a:r>
              <a:rPr lang="en-US" dirty="0" smtClean="0"/>
              <a:t>International </a:t>
            </a:r>
            <a:r>
              <a:rPr lang="en-US" dirty="0"/>
              <a:t>Journal of Women’s Health and Reproduction Sciences </a:t>
            </a:r>
            <a:r>
              <a:rPr lang="en-US" dirty="0" smtClean="0"/>
              <a:t> Vol</a:t>
            </a:r>
            <a:r>
              <a:rPr lang="en-US" dirty="0"/>
              <a:t>. 3, No. 4, October 2015, </a:t>
            </a:r>
            <a:r>
              <a:rPr lang="en-US" dirty="0" smtClean="0"/>
              <a:t>217–219</a:t>
            </a:r>
          </a:p>
          <a:p>
            <a:r>
              <a:rPr lang="en-US" dirty="0" smtClean="0"/>
              <a:t>BMJ </a:t>
            </a:r>
            <a:r>
              <a:rPr lang="en-US" dirty="0"/>
              <a:t>Case Rep </a:t>
            </a:r>
            <a:r>
              <a:rPr lang="en-US" dirty="0" smtClean="0"/>
              <a:t>2015</a:t>
            </a:r>
          </a:p>
          <a:p>
            <a:r>
              <a:rPr lang="en-US" dirty="0"/>
              <a:t>Arch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. 2018;62/1 </a:t>
            </a:r>
          </a:p>
        </p:txBody>
      </p:sp>
    </p:spTree>
    <p:extLst>
      <p:ext uri="{BB962C8B-B14F-4D97-AF65-F5344CB8AC3E}">
        <p14:creationId xmlns:p14="http://schemas.microsoft.com/office/powerpoint/2010/main" xmlns="" val="27685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tra\Pictures\spreewald  2018\IMG_4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96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066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Bone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&amp;</a:t>
            </a:r>
            <a:r>
              <a:rPr lang="en-US" b="1" dirty="0" smtClean="0">
                <a:solidFill>
                  <a:schemeClr val="accent2"/>
                </a:solidFill>
              </a:rPr>
              <a:t> Mineral Metabolism During Pregnancy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3251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Increased</a:t>
            </a:r>
            <a:r>
              <a:rPr lang="en-US" sz="3200" dirty="0" smtClean="0"/>
              <a:t> </a:t>
            </a:r>
            <a:r>
              <a:rPr lang="en-US" sz="3200" dirty="0"/>
              <a:t>intestinal calcium </a:t>
            </a:r>
            <a:r>
              <a:rPr lang="en-US" sz="3200" dirty="0" smtClean="0"/>
              <a:t>absorption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Normal</a:t>
            </a:r>
            <a:r>
              <a:rPr lang="en-US" sz="3200" dirty="0" smtClean="0"/>
              <a:t> ionized or </a:t>
            </a:r>
            <a:r>
              <a:rPr lang="en-US" sz="3200" dirty="0"/>
              <a:t>albumin-corrected </a:t>
            </a:r>
            <a:r>
              <a:rPr lang="en-US" sz="3200" dirty="0" smtClean="0"/>
              <a:t>calcium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High</a:t>
            </a:r>
            <a:r>
              <a:rPr lang="en-US" sz="3200" dirty="0" smtClean="0"/>
              <a:t> </a:t>
            </a:r>
            <a:r>
              <a:rPr lang="en-US" sz="3200" dirty="0" err="1" smtClean="0"/>
              <a:t>calcitriol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D42C9C"/>
                </a:solidFill>
              </a:rPr>
              <a:t>Low</a:t>
            </a:r>
            <a:r>
              <a:rPr lang="en-US" sz="3200" dirty="0" smtClean="0"/>
              <a:t> PTH</a:t>
            </a:r>
          </a:p>
          <a:p>
            <a:r>
              <a:rPr lang="en-US" sz="3200" dirty="0" smtClean="0"/>
              <a:t>Gradually </a:t>
            </a:r>
            <a:r>
              <a:rPr lang="en-US" sz="3200" dirty="0">
                <a:solidFill>
                  <a:srgbClr val="FF0000"/>
                </a:solidFill>
              </a:rPr>
              <a:t>increasing</a:t>
            </a:r>
            <a:r>
              <a:rPr lang="en-US" sz="3200" dirty="0"/>
              <a:t> </a:t>
            </a:r>
            <a:r>
              <a:rPr lang="en-US" sz="3200" dirty="0" err="1" smtClean="0"/>
              <a:t>PTHrP</a:t>
            </a:r>
            <a:endParaRPr lang="en-US" sz="3200" dirty="0" smtClean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Hypercalciuria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7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Calcium </a:t>
            </a:r>
            <a:r>
              <a:rPr lang="en-US" sz="3600" b="1" dirty="0">
                <a:solidFill>
                  <a:schemeClr val="accent2"/>
                </a:solidFill>
              </a:rPr>
              <a:t>homeostasis in human pregnancy and lactation, compared </a:t>
            </a:r>
            <a:r>
              <a:rPr lang="en-US" sz="3600" b="1" dirty="0" smtClean="0">
                <a:solidFill>
                  <a:schemeClr val="accent2"/>
                </a:solidFill>
              </a:rPr>
              <a:t>with normal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C:\Users\mitra\Desktop\23 آبان ماه\cal-metab-preg-lacta_fig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9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50405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50851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srgbClr val="438086"/>
                </a:solidFill>
                <a:latin typeface="Times New Roman" pitchFamily="18" charset="0"/>
                <a:cs typeface="Times New Roman" pitchFamily="18" charset="0"/>
              </a:rPr>
              <a:t>Changes in calcium, phosphorus, and </a:t>
            </a:r>
            <a:r>
              <a:rPr lang="en-US" b="1" i="1" dirty="0" err="1">
                <a:solidFill>
                  <a:srgbClr val="438086"/>
                </a:solidFill>
                <a:latin typeface="Times New Roman" pitchFamily="18" charset="0"/>
                <a:cs typeface="Times New Roman" pitchFamily="18" charset="0"/>
              </a:rPr>
              <a:t>calcitropic</a:t>
            </a:r>
            <a:r>
              <a:rPr lang="en-US" b="1" i="1" dirty="0">
                <a:solidFill>
                  <a:srgbClr val="438086"/>
                </a:solidFill>
                <a:latin typeface="Times New Roman" pitchFamily="18" charset="0"/>
                <a:cs typeface="Times New Roman" pitchFamily="18" charset="0"/>
              </a:rPr>
              <a:t> hormone levels that occur during pregnancy and lactation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807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1066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haracteristic of the </a:t>
            </a:r>
            <a:r>
              <a:rPr lang="en-US" b="1" dirty="0">
                <a:solidFill>
                  <a:schemeClr val="accent2"/>
                </a:solidFill>
              </a:rPr>
              <a:t>parathyroid </a:t>
            </a:r>
            <a:r>
              <a:rPr lang="en-US" b="1" dirty="0" smtClean="0">
                <a:solidFill>
                  <a:schemeClr val="accent2"/>
                </a:solidFill>
              </a:rPr>
              <a:t>glands disorders </a:t>
            </a:r>
            <a:r>
              <a:rPr lang="en-US" b="1" dirty="0">
                <a:solidFill>
                  <a:schemeClr val="accent2"/>
                </a:solidFill>
              </a:rPr>
              <a:t>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38257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</a:t>
            </a:r>
            <a:r>
              <a:rPr lang="en-US" sz="3200" dirty="0"/>
              <a:t>often </a:t>
            </a:r>
            <a:r>
              <a:rPr lang="en-US" sz="3200" i="1" dirty="0" smtClean="0"/>
              <a:t>atypical</a:t>
            </a:r>
            <a:endParaRPr lang="en-US" sz="3200" i="1" dirty="0"/>
          </a:p>
          <a:p>
            <a:r>
              <a:rPr lang="en-US" sz="3200" dirty="0" smtClean="0"/>
              <a:t>Symptoms  are </a:t>
            </a:r>
            <a:r>
              <a:rPr lang="en-US" sz="3200" dirty="0"/>
              <a:t>not </a:t>
            </a:r>
            <a:r>
              <a:rPr lang="en-US" sz="3200" i="1" dirty="0" smtClean="0"/>
              <a:t>specific</a:t>
            </a:r>
          </a:p>
          <a:p>
            <a:r>
              <a:rPr lang="en-US" sz="3200" dirty="0" smtClean="0"/>
              <a:t>Diagnosis may be </a:t>
            </a:r>
            <a:r>
              <a:rPr lang="en-US" sz="3200" dirty="0"/>
              <a:t>sometimes very </a:t>
            </a:r>
            <a:r>
              <a:rPr lang="en-US" sz="3200" i="1" dirty="0" smtClean="0"/>
              <a:t>difficult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3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</a:rPr>
              <a:t>Disoders</a:t>
            </a:r>
            <a:r>
              <a:rPr lang="en-US" b="1" dirty="0" smtClean="0">
                <a:solidFill>
                  <a:schemeClr val="accent2"/>
                </a:solidFill>
              </a:rPr>
              <a:t> of parathyroid gland during pregnancy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32888"/>
            <a:ext cx="8229600" cy="4325112"/>
          </a:xfrm>
        </p:spPr>
        <p:txBody>
          <a:bodyPr>
            <a:normAutofit/>
          </a:bodyPr>
          <a:lstStyle/>
          <a:p>
            <a:r>
              <a:rPr lang="en-US" sz="3200" dirty="0"/>
              <a:t>Primary </a:t>
            </a:r>
            <a:r>
              <a:rPr lang="en-US" sz="3200" dirty="0" err="1" smtClean="0"/>
              <a:t>Hypoparathyroidism</a:t>
            </a:r>
            <a:endParaRPr lang="fa-IR" sz="3200" dirty="0" smtClean="0"/>
          </a:p>
          <a:p>
            <a:r>
              <a:rPr lang="en-US" sz="3200" dirty="0" smtClean="0"/>
              <a:t>Primary Hyperparathyroidism</a:t>
            </a:r>
          </a:p>
          <a:p>
            <a:r>
              <a:rPr lang="en-US" sz="3200" dirty="0" smtClean="0"/>
              <a:t>Familial Hypocalciurc Hypercalcemia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4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Note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If improperly treated, parathyroid disorders may pose a significant risk to the </a:t>
            </a:r>
            <a:r>
              <a:rPr lang="en-US" dirty="0" smtClean="0"/>
              <a:t>mother and </a:t>
            </a:r>
            <a:r>
              <a:rPr lang="en-US" dirty="0"/>
              <a:t>fetus associated with the increased maternal and fetal morbidity and </a:t>
            </a:r>
            <a:r>
              <a:rPr lang="en-US" dirty="0" smtClean="0"/>
              <a:t>mortality.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1138</Words>
  <Application>Microsoft Office PowerPoint</Application>
  <PresentationFormat>On-screen Show (4:3)</PresentationFormat>
  <Paragraphs>153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</vt:lpstr>
      <vt:lpstr>Calcium and Bone Metabolism Disorders During Pregnancy</vt:lpstr>
      <vt:lpstr>Pregnancy and Ca-P homeostasis</vt:lpstr>
      <vt:lpstr>Adaptations During Pregnancy</vt:lpstr>
      <vt:lpstr>Bone &amp; Mineral Metabolism During Pregnancy</vt:lpstr>
      <vt:lpstr>Calcium homeostasis in human pregnancy and lactation, compared with normal</vt:lpstr>
      <vt:lpstr>Slide 6</vt:lpstr>
      <vt:lpstr>Characteristic of the parathyroid glands disorders during pregnancy</vt:lpstr>
      <vt:lpstr>Disoders of parathyroid gland during pregnancy</vt:lpstr>
      <vt:lpstr>Note</vt:lpstr>
      <vt:lpstr>Hypoparathyroidism during pregnancy</vt:lpstr>
      <vt:lpstr>Risks of maternal hypocalcemia</vt:lpstr>
      <vt:lpstr>Management of hypoparathyroidism during pregnancy </vt:lpstr>
      <vt:lpstr>Complications of Mismanagement</vt:lpstr>
      <vt:lpstr>Time for calcium monitoring</vt:lpstr>
      <vt:lpstr>Recommended dose</vt:lpstr>
      <vt:lpstr>Treatment with recombinant PTH </vt:lpstr>
      <vt:lpstr>Learning points </vt:lpstr>
      <vt:lpstr>Primary Hyperparathyroidism </vt:lpstr>
      <vt:lpstr>Fetal complications of Hypercalcemia </vt:lpstr>
      <vt:lpstr>Etiology of PHP during pregnancy</vt:lpstr>
      <vt:lpstr>Clinical features of PHP in pregnant woman </vt:lpstr>
      <vt:lpstr>Difficulty in Diagnosis</vt:lpstr>
      <vt:lpstr>Localization During Pregnancy</vt:lpstr>
      <vt:lpstr>Management of PHP</vt:lpstr>
      <vt:lpstr>Medical management </vt:lpstr>
      <vt:lpstr>Note</vt:lpstr>
      <vt:lpstr>Note</vt:lpstr>
      <vt:lpstr>Familial Benign Hypocalciuric Hypercalcemia</vt:lpstr>
      <vt:lpstr>FBHH (continued)</vt:lpstr>
      <vt:lpstr>References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and Bone Metabolism Disorders During Pregnancy</dc:title>
  <dc:creator>mitra</dc:creator>
  <cp:lastModifiedBy>MTR</cp:lastModifiedBy>
  <cp:revision>23</cp:revision>
  <dcterms:created xsi:type="dcterms:W3CDTF">2018-11-09T14:02:39Z</dcterms:created>
  <dcterms:modified xsi:type="dcterms:W3CDTF">2018-11-14T20:32:22Z</dcterms:modified>
</cp:coreProperties>
</file>